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1" r:id="rId1"/>
  </p:sldMasterIdLst>
  <p:sldIdLst>
    <p:sldId id="256" r:id="rId2"/>
    <p:sldId id="257" r:id="rId3"/>
    <p:sldId id="258" r:id="rId4"/>
    <p:sldId id="265" r:id="rId5"/>
    <p:sldId id="264" r:id="rId6"/>
    <p:sldId id="259" r:id="rId7"/>
    <p:sldId id="269" r:id="rId8"/>
    <p:sldId id="271" r:id="rId9"/>
    <p:sldId id="272" r:id="rId10"/>
    <p:sldId id="273" r:id="rId11"/>
    <p:sldId id="274" r:id="rId12"/>
    <p:sldId id="261" r:id="rId13"/>
    <p:sldId id="267" r:id="rId14"/>
    <p:sldId id="266" r:id="rId15"/>
    <p:sldId id="26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89" d="100"/>
          <a:sy n="89" d="100"/>
        </p:scale>
        <p:origin x="143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587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80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40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0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5/12/25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3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91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0180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2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0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8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649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5/12/25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51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v.gov.cz/chh/clanek/definice-dezinformaci-a-propagandy.aspx" TargetMode="External"/><Relationship Id="rId7" Type="http://schemas.openxmlformats.org/officeDocument/2006/relationships/hyperlink" Target="https://mv.gov.cz/chh/clanek/centrum-proti-terorismu-a-hybridnim-hrozbam.aspx" TargetMode="External"/><Relationship Id="rId2" Type="http://schemas.openxmlformats.org/officeDocument/2006/relationships/hyperlink" Target="https://mv.gov.cz/chh/clanek/ke-stazeni-resist-prirucka-pro-boj-s-dezinformacem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s.cz/" TargetMode="External"/><Relationship Id="rId5" Type="http://schemas.openxmlformats.org/officeDocument/2006/relationships/hyperlink" Target="https://policie.gov.cz/clanek/narodni-centrala-proti-organizovanemu-zlocinu-skpv.aspx" TargetMode="External"/><Relationship Id="rId4" Type="http://schemas.openxmlformats.org/officeDocument/2006/relationships/hyperlink" Target="https://vlada.gov.cz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439E58-0675-AADA-4F3E-B19A6BE819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812" r="2" b="2"/>
          <a:stretch/>
        </p:blipFill>
        <p:spPr>
          <a:xfrm>
            <a:off x="4487333" y="10"/>
            <a:ext cx="7704667" cy="6877868"/>
          </a:xfrm>
          <a:custGeom>
            <a:avLst/>
            <a:gdLst/>
            <a:ahLst/>
            <a:cxnLst/>
            <a:rect l="l" t="t" r="r" b="b"/>
            <a:pathLst>
              <a:path w="7704667" h="6877878">
                <a:moveTo>
                  <a:pt x="0" y="0"/>
                </a:moveTo>
                <a:lnTo>
                  <a:pt x="7704667" y="0"/>
                </a:lnTo>
                <a:lnTo>
                  <a:pt x="7704667" y="6877878"/>
                </a:lnTo>
                <a:lnTo>
                  <a:pt x="0" y="6877878"/>
                </a:lnTo>
                <a:lnTo>
                  <a:pt x="0" y="6867939"/>
                </a:lnTo>
                <a:lnTo>
                  <a:pt x="146217" y="6867939"/>
                </a:lnTo>
                <a:lnTo>
                  <a:pt x="252811" y="6795007"/>
                </a:lnTo>
                <a:cubicBezTo>
                  <a:pt x="428996" y="6667346"/>
                  <a:pt x="601946" y="6529451"/>
                  <a:pt x="776494" y="6388681"/>
                </a:cubicBezTo>
                <a:cubicBezTo>
                  <a:pt x="1734992" y="5615677"/>
                  <a:pt x="2676361" y="4981124"/>
                  <a:pt x="2676361" y="3631852"/>
                </a:cubicBezTo>
                <a:cubicBezTo>
                  <a:pt x="2676361" y="2101350"/>
                  <a:pt x="2094814" y="761014"/>
                  <a:pt x="1053668" y="20384"/>
                </a:cubicBezTo>
                <a:lnTo>
                  <a:pt x="1038069" y="9939"/>
                </a:lnTo>
                <a:lnTo>
                  <a:pt x="0" y="9939"/>
                </a:ln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03AD0D1C-F8BA-4CD1-BC4D-BE1823F3EB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7283242" cy="6858000"/>
          </a:xfrm>
          <a:custGeom>
            <a:avLst/>
            <a:gdLst>
              <a:gd name="connsiteX0" fmla="*/ 0 w 7163694"/>
              <a:gd name="connsiteY0" fmla="*/ 0 h 6858000"/>
              <a:gd name="connsiteX1" fmla="*/ 5525402 w 7163694"/>
              <a:gd name="connsiteY1" fmla="*/ 0 h 6858000"/>
              <a:gd name="connsiteX2" fmla="*/ 5541001 w 7163694"/>
              <a:gd name="connsiteY2" fmla="*/ 10445 h 6858000"/>
              <a:gd name="connsiteX3" fmla="*/ 7163694 w 7163694"/>
              <a:gd name="connsiteY3" fmla="*/ 3621913 h 6858000"/>
              <a:gd name="connsiteX4" fmla="*/ 5263827 w 7163694"/>
              <a:gd name="connsiteY4" fmla="*/ 6378742 h 6858000"/>
              <a:gd name="connsiteX5" fmla="*/ 4740144 w 7163694"/>
              <a:gd name="connsiteY5" fmla="*/ 6785068 h 6858000"/>
              <a:gd name="connsiteX6" fmla="*/ 4633550 w 7163694"/>
              <a:gd name="connsiteY6" fmla="*/ 6858000 h 6858000"/>
              <a:gd name="connsiteX7" fmla="*/ 0 w 7163694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3694" h="6858000">
                <a:moveTo>
                  <a:pt x="0" y="0"/>
                </a:moveTo>
                <a:lnTo>
                  <a:pt x="5525402" y="0"/>
                </a:lnTo>
                <a:lnTo>
                  <a:pt x="5541001" y="10445"/>
                </a:lnTo>
                <a:cubicBezTo>
                  <a:pt x="6582147" y="751075"/>
                  <a:pt x="7163694" y="2091411"/>
                  <a:pt x="7163694" y="3621913"/>
                </a:cubicBezTo>
                <a:cubicBezTo>
                  <a:pt x="7163694" y="4971185"/>
                  <a:pt x="6222325" y="5605738"/>
                  <a:pt x="5263827" y="6378742"/>
                </a:cubicBezTo>
                <a:cubicBezTo>
                  <a:pt x="5089279" y="6519512"/>
                  <a:pt x="4916329" y="6657407"/>
                  <a:pt x="4740144" y="6785068"/>
                </a:cubicBezTo>
                <a:lnTo>
                  <a:pt x="463355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9836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A130396-BCF9-497D-08A2-BF6CDE313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531" y="1346268"/>
            <a:ext cx="5274860" cy="3066706"/>
          </a:xfrm>
        </p:spPr>
        <p:txBody>
          <a:bodyPr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3300" i="0" dirty="0">
                <a:effectLst/>
              </a:rPr>
              <a:t>Boj proti dezinformacím jako součást bezpečnostní politiky</a:t>
            </a:r>
            <a:endParaRPr lang="cs-CZ" sz="33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5E95977-05CE-04B3-E6A6-C065AFE23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1212" y="4412974"/>
            <a:ext cx="4162357" cy="1576188"/>
          </a:xfrm>
        </p:spPr>
        <p:txBody>
          <a:bodyPr anchor="t">
            <a:normAutofit/>
          </a:bodyPr>
          <a:lstStyle/>
          <a:p>
            <a:r>
              <a:rPr lang="cs-CZ" dirty="0"/>
              <a:t>Bc. Matěj Špaček</a:t>
            </a:r>
          </a:p>
        </p:txBody>
      </p:sp>
    </p:spTree>
    <p:extLst>
      <p:ext uri="{BB962C8B-B14F-4D97-AF65-F5344CB8AC3E}">
        <p14:creationId xmlns:p14="http://schemas.microsoft.com/office/powerpoint/2010/main" val="668626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32BD863-F4BA-2A4E-2138-F1365046B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3986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000"/>
              <a:t>Ministerstvo zahraničních věcí – Odbor veřejné diplomacie a strategické 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45B4F6-1970-6535-1EC0-D4A5CF491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83986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/>
              <a:t>Boj proti dezinformacím v mezinárodním kontextu, včetně obrany reputace ČR.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/>
              <a:t>V rámci diplomatických aktivit reaguje na dezinformační kampaně v zahraničí.</a:t>
            </a:r>
            <a:endParaRPr lang="cs-CZ" dirty="0"/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ázek 4" descr="Obsah obrázku klipart, skica, kresba, ilustrace&#10;&#10;Obsah vygenerovaný umělou inteligencí může být nesprávný.">
            <a:extLst>
              <a:ext uri="{FF2B5EF4-FFF2-40B4-BE49-F238E27FC236}">
                <a16:creationId xmlns:a16="http://schemas.microsoft.com/office/drawing/2014/main" id="{3161FDDA-E175-98D0-8B90-CF68576910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049" y="1804297"/>
            <a:ext cx="3249406" cy="324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132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26AE326-EBA2-A955-4C24-5BCB6140A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3986" cy="1639888"/>
          </a:xfrm>
        </p:spPr>
        <p:txBody>
          <a:bodyPr anchor="b">
            <a:normAutofit/>
          </a:bodyPr>
          <a:lstStyle/>
          <a:p>
            <a:r>
              <a:rPr lang="cs-CZ" dirty="0"/>
              <a:t>Policie-NCOZ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C7378B-5A73-152E-E442-7C7FF05B4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83986" cy="36512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trestněprávní rovině – pokud dezinformace naplňují skutkovou podstatu trestného činu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Vyšetřuje konkrétní případy šíření nebezpečných dezinformací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Může spolupracovat s evropskými i národními partnery při přeshraničním vyšetřování.</a:t>
            </a:r>
          </a:p>
          <a:p>
            <a:endParaRPr lang="cs-CZ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ázek 4" descr="Obsah obrázku erbovní znak, emblém, symbol&#10;&#10;Obsah vygenerovaný umělou inteligencí může být nesprávný.">
            <a:extLst>
              <a:ext uri="{FF2B5EF4-FFF2-40B4-BE49-F238E27FC236}">
                <a16:creationId xmlns:a16="http://schemas.microsoft.com/office/drawing/2014/main" id="{735D984D-A134-DE5D-E698-05DB3968E2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049" y="1550731"/>
            <a:ext cx="3249406" cy="375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5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66D306A-6EAD-EF33-CEF4-86901C05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3986" cy="1639888"/>
          </a:xfrm>
        </p:spPr>
        <p:txBody>
          <a:bodyPr anchor="b">
            <a:normAutofit/>
          </a:bodyPr>
          <a:lstStyle/>
          <a:p>
            <a:r>
              <a:rPr lang="cs-CZ" dirty="0" err="1"/>
              <a:t>Stratkom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5C7E1-ED08-02D1-F65E-81A2B359E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83986" cy="3651250"/>
          </a:xfrm>
        </p:spPr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Odbor strategické komunikace Úřadu vlády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Zřízen 1.7.2024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3B3B3B"/>
                </a:solidFill>
                <a:effectLst/>
              </a:rPr>
              <a:t>Ředitelem Ing. Mgr. Oldřich </a:t>
            </a:r>
            <a:r>
              <a:rPr lang="cs-CZ" b="0" i="0" dirty="0" err="1">
                <a:solidFill>
                  <a:srgbClr val="3B3B3B"/>
                </a:solidFill>
                <a:effectLst/>
              </a:rPr>
              <a:t>Bruža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zlepšit způsob, jakým se k občanům dostávají potřebné informace a novinky, a zároveň posilovat odolnost společnosti vůči dezinformacím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375E31E-F404-6682-436A-F24BFB605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9592" y="1128713"/>
            <a:ext cx="2707893" cy="483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305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569482-8189-D3F0-D301-7EB85C33C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4BE336-11EB-0A40-A1B5-38406F87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37427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/>
              <a:t>BEZPEČNOSTNÍ STRATEGIE ČESKÉ REPUBLIKY 2023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hlinkClick r:id="rId2"/>
              </a:rPr>
              <a:t>https://mv.gov.cz/chh/clanek/ke-stazeni-resist-prirucka-pro-boj-s-dezinformacemi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hlinkClick r:id="rId3"/>
              </a:rPr>
              <a:t>https://mv.gov.cz/chh/clanek/definice-dezinformaci-a-propagandy.aspx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hlinkClick r:id="rId4"/>
              </a:rPr>
              <a:t>https://vlada.gov.cz/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hlinkClick r:id="rId5"/>
              </a:rPr>
              <a:t>https://policie.gov.cz/clanek/narodni-centrala-proti-organizovanemu-zlocinu-skpv.aspx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hlinkClick r:id="rId6"/>
              </a:rPr>
              <a:t>https://www.bis.cz/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hlinkClick r:id="rId7"/>
              </a:rPr>
              <a:t>https://mv.gov.cz/chh/clanek/centrum-proti-terorismu-a-hybridnim-hrozbam</a:t>
            </a:r>
            <a:r>
              <a:rPr lang="cs-CZ" sz="1400">
                <a:hlinkClick r:id="rId7"/>
              </a:rPr>
              <a:t>.aspx</a:t>
            </a:r>
            <a:endParaRPr lang="cs-CZ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1750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DFDD3-C872-1628-7A4E-A67C10AB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F353F0-D6C2-DE3D-5C8F-A0EFB6EE1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514600"/>
            <a:ext cx="8770571" cy="325755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Souhlasíte se zřízením </a:t>
            </a:r>
            <a:r>
              <a:rPr lang="cs-CZ" sz="2000" dirty="0" err="1"/>
              <a:t>Stratkomu</a:t>
            </a:r>
            <a:r>
              <a:rPr lang="cs-CZ" sz="20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Zavádí se v ČR cenzura?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Jak potírat dezinformátory a dezinformační weby?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Měl by stát klást větší důraz na boj proti dezinformacím v bezpečnostní strategii?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3672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61714D-718F-4E9C-A89D-9452C6BE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0714" y="2756365"/>
            <a:ext cx="8770571" cy="1345269"/>
          </a:xfrm>
        </p:spPr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335226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91320-1336-7045-C8D7-916395947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8BB1AC-8B4B-C7E7-2262-AA8808C1B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10350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cs-CZ" dirty="0"/>
              <a:t>Pojem dezinformace</a:t>
            </a:r>
          </a:p>
          <a:p>
            <a:r>
              <a:rPr lang="cs-CZ" dirty="0"/>
              <a:t>2. Klíčoví aktéři</a:t>
            </a:r>
          </a:p>
          <a:p>
            <a:r>
              <a:rPr lang="cs-CZ" dirty="0"/>
              <a:t>3. Hlavní témata </a:t>
            </a:r>
            <a:r>
              <a:rPr lang="cs-CZ" dirty="0" err="1"/>
              <a:t>dezinfoscény</a:t>
            </a:r>
            <a:endParaRPr lang="cs-CZ" dirty="0"/>
          </a:p>
          <a:p>
            <a:r>
              <a:rPr lang="cs-CZ" dirty="0"/>
              <a:t>4. Česká bezpečnostní strategie</a:t>
            </a:r>
          </a:p>
          <a:p>
            <a:r>
              <a:rPr lang="cs-CZ" dirty="0"/>
              <a:t>5. Instituce, které řeší dezinformace</a:t>
            </a:r>
          </a:p>
        </p:txBody>
      </p:sp>
    </p:spTree>
    <p:extLst>
      <p:ext uri="{BB962C8B-B14F-4D97-AF65-F5344CB8AC3E}">
        <p14:creationId xmlns:p14="http://schemas.microsoft.com/office/powerpoint/2010/main" val="341250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533ED-5DBD-9262-D4C2-4DF193A3B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dezinformace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D6504-DACF-51D6-EF54-1AA1CF220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4F4F4F"/>
                </a:solidFill>
                <a:effectLst/>
              </a:rPr>
              <a:t>šíření záměrně nepravdivých informací, obzvláště pak státními aktéry nebo jejich odnožemi vůči cizímu státu nebo vůči médiím, s cílem ovlivnit rozhodování nebo názory těch, kteří je přijímají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4F4F4F"/>
                </a:solidFill>
              </a:rPr>
              <a:t>Dezinformace se často zaměňuje s pojmem </a:t>
            </a:r>
            <a:r>
              <a:rPr lang="cs-CZ" b="1" dirty="0" err="1">
                <a:solidFill>
                  <a:srgbClr val="4F4F4F"/>
                </a:solidFill>
              </a:rPr>
              <a:t>misinformace</a:t>
            </a:r>
            <a:endParaRPr lang="cs-CZ" b="1" dirty="0">
              <a:solidFill>
                <a:srgbClr val="4F4F4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4F4F4F"/>
                </a:solidFill>
              </a:rPr>
              <a:t>s dezinformacemi se také pojí slovo </a:t>
            </a:r>
            <a:r>
              <a:rPr lang="cs-CZ" b="1" dirty="0">
                <a:solidFill>
                  <a:srgbClr val="4F4F4F"/>
                </a:solidFill>
              </a:rPr>
              <a:t>propaganda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9316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925F9-6B22-8A82-3095-FFD2E8191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Klíčoví aktéři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6B2142-2584-6C0B-5356-9261CEAE6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Dezinformační weby</a:t>
            </a:r>
            <a:r>
              <a:rPr lang="cs-CZ" dirty="0"/>
              <a:t>: </a:t>
            </a:r>
            <a:r>
              <a:rPr lang="cs-CZ" dirty="0" err="1"/>
              <a:t>Aeronet</a:t>
            </a:r>
            <a:r>
              <a:rPr lang="cs-CZ" dirty="0"/>
              <a:t> (nyní neaktivní), Pravý prostor, AC24.cz, CZ24.news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Sociální sítě</a:t>
            </a:r>
            <a:r>
              <a:rPr lang="cs-CZ" dirty="0"/>
              <a:t>: Telegram, Facebook, YouTube – hlavní šíření obsahu přes videa, memy, příspěvky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/>
              <a:t>Influenceři</a:t>
            </a:r>
            <a:r>
              <a:rPr lang="cs-CZ" b="1" dirty="0"/>
              <a:t> a alternativní "novináři"</a:t>
            </a:r>
            <a:r>
              <a:rPr lang="cs-CZ" dirty="0"/>
              <a:t>: jednotlivci s velkým dosahem, například skrze </a:t>
            </a:r>
            <a:r>
              <a:rPr lang="cs-CZ" dirty="0" err="1"/>
              <a:t>podcasty</a:t>
            </a:r>
            <a:r>
              <a:rPr lang="cs-CZ" dirty="0"/>
              <a:t>, blogy, streamy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Řetězové e-maily</a:t>
            </a:r>
            <a:r>
              <a:rPr lang="cs-CZ" dirty="0"/>
              <a:t>: oblíbené u starší generace, stále silný kanál šíření nepravdivých zpráv.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63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3C864-29D2-EF61-7133-E0F72C6E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témata </a:t>
            </a:r>
            <a:r>
              <a:rPr lang="cs-CZ" dirty="0" err="1"/>
              <a:t>dezinfoscény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5B3AD6-E925-BB0B-DAAF-6BC013FF2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COVID-19</a:t>
            </a:r>
            <a:r>
              <a:rPr lang="cs-CZ" dirty="0"/>
              <a:t>: pandemie, očkování, opatření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Ruská agrese proti Ukrajině</a:t>
            </a:r>
            <a:r>
              <a:rPr lang="cs-CZ" dirty="0"/>
              <a:t>: legitimizace ruských kroků, očerňování Ukrajiny a západní pomoci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Energie a Green </a:t>
            </a:r>
            <a:r>
              <a:rPr lang="cs-CZ" b="1" dirty="0" err="1"/>
              <a:t>Deal</a:t>
            </a:r>
            <a:r>
              <a:rPr lang="cs-CZ" dirty="0"/>
              <a:t>: "Zelený úděl" jako nástroj zničení ekonomiky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Migrace a islamizace Evropy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Domácí politika</a:t>
            </a:r>
            <a:r>
              <a:rPr lang="cs-CZ" dirty="0"/>
              <a:t>: diskreditace vlády, parlamentu, justice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7814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99E88-28E6-64AE-6169-295D002C2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Česká bezpečnostní strategie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2FFFCC-161D-ADD2-B426-764607F1C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325" y="2312276"/>
            <a:ext cx="9686925" cy="387421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„Státní i nestátní aktéři mohou ohrozit bezpečnost hybridním působením.“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“</a:t>
            </a:r>
            <a:r>
              <a:rPr lang="cs-CZ" dirty="0">
                <a:solidFill>
                  <a:schemeClr val="tx1"/>
                </a:solidFill>
                <a:effectLst/>
              </a:rPr>
              <a:t>Zásadní součástí posilování společenské odolnosti představuje čelení dezinformacím“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effectLst/>
              </a:rPr>
              <a:t>„Stát proto musí účinně bojovat proti dezinformacím, které zpochybňují zásady fungování právního státu a demokratických institucí“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17172E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311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5CCFDB-1B5E-990D-4ED5-23CA2E7B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Instituce, které řeší dezinformace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1B1C75-E10D-E5BD-5043-CD9500A81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312276"/>
            <a:ext cx="8770571" cy="427426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Ministerstvo vnitra ČR – Centrum proti terorismu a hybridním hrozbám (CTHH)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Bezpečnostní informační služba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Ministerstvo zahraničních věcí </a:t>
            </a:r>
            <a:r>
              <a:rPr lang="cs-CZ" dirty="0"/>
              <a:t>– Odbor veřejné diplomacie a strategické komunikace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Policie ČR </a:t>
            </a:r>
            <a:r>
              <a:rPr lang="cs-CZ" dirty="0"/>
              <a:t>– NCOZ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Úřad vlády ČR </a:t>
            </a:r>
            <a:r>
              <a:rPr lang="cs-CZ" dirty="0"/>
              <a:t>– Koordinátor strategické komunikace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Národní úřad pro kybernetickou a informační bezpečnost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3141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18276D-2D55-98D3-8050-26C70BD9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3986" cy="1639888"/>
          </a:xfrm>
        </p:spPr>
        <p:txBody>
          <a:bodyPr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cs-CZ" sz="2500" b="1"/>
              <a:t>Ministerstvo vnitra ČR – Centrum proti terorismu a hybridním hrozbám</a:t>
            </a:r>
            <a:endParaRPr lang="cs-CZ" sz="25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FFB783-5D7D-D007-2ED6-B66E031C2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83986" cy="365125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/>
              <a:t>Monitoruje dezinformační kampaně, hybridní hrozby a extremistický obsah.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/>
              <a:t>Vydává analýzy a upozornění na dezinformační narativy.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/>
              <a:t>Informuje veřejnost i státní instituce o rizicích a mechanismech manipulací.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500"/>
              <a:t>Spolupracuje s bezpečnostními složkami i mezinárodními partnery.</a:t>
            </a:r>
          </a:p>
          <a:p>
            <a:pPr>
              <a:lnSpc>
                <a:spcPct val="130000"/>
              </a:lnSpc>
            </a:pPr>
            <a:endParaRPr lang="cs-CZ" sz="15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ázek 4" descr="Obsah obrázku text, Písmo, Grafika, design&#10;&#10;Obsah vygenerovaný umělou inteligencí může být nesprávný.">
            <a:extLst>
              <a:ext uri="{FF2B5EF4-FFF2-40B4-BE49-F238E27FC236}">
                <a16:creationId xmlns:a16="http://schemas.microsoft.com/office/drawing/2014/main" id="{6F87ACCF-12A4-869D-1353-DE093E181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049" y="1804297"/>
            <a:ext cx="3249406" cy="324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45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181FC64-B306-4821-98E2-780662EFC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D3AB725-5BEE-8F5A-28D8-5822C1D72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3986" cy="1639888"/>
          </a:xfrm>
        </p:spPr>
        <p:txBody>
          <a:bodyPr anchor="b">
            <a:normAutofit/>
          </a:bodyPr>
          <a:lstStyle/>
          <a:p>
            <a:r>
              <a:rPr lang="cs-CZ" dirty="0"/>
              <a:t>BIS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5D46C2-52E9-859E-0A34-97767F96E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183986" cy="365125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ochrana ČR před cizími vlivovými operacemi.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Ve svých výročních zprávách upozorňuje na šíření ruského a čínského vlivu skrze dezinformace.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Mapuje sítě, které mají napojení na zahraniční aktéry a šíří manipulativní obsah.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Informuje vládu a další státní složky.</a:t>
            </a:r>
          </a:p>
          <a:p>
            <a:pPr>
              <a:lnSpc>
                <a:spcPct val="130000"/>
              </a:lnSpc>
            </a:pPr>
            <a:endParaRPr lang="cs-CZ" sz="17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871FC61-DD4E-47D4-81FD-8A7E7D12B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986049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29A1E2C-5AC8-40FC-99E9-832069D397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05773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5C54A75-E44A-4147-B9D0-FF46CFD31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9069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5" name="Obrázek 4" descr="Obsah obrázku emblém, symbol, logo, Obchodní značka&#10;&#10;Obsah vygenerovaný umělou inteligencí může být nesprávný.">
            <a:extLst>
              <a:ext uri="{FF2B5EF4-FFF2-40B4-BE49-F238E27FC236}">
                <a16:creationId xmlns:a16="http://schemas.microsoft.com/office/drawing/2014/main" id="{344F8BA3-FB33-975D-1512-673009AEC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049" y="1804297"/>
            <a:ext cx="3249406" cy="324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291210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SketchLines">
      <a:dk1>
        <a:sysClr val="windowText" lastClr="000000"/>
      </a:dk1>
      <a:lt1>
        <a:sysClr val="window" lastClr="FFFFFF"/>
      </a:lt1>
      <a:dk2>
        <a:srgbClr val="564E4E"/>
      </a:dk2>
      <a:lt2>
        <a:srgbClr val="EEEBE2"/>
      </a:lt2>
      <a:accent1>
        <a:srgbClr val="E54837"/>
      </a:accent1>
      <a:accent2>
        <a:srgbClr val="947F53"/>
      </a:accent2>
      <a:accent3>
        <a:srgbClr val="BE8D64"/>
      </a:accent3>
      <a:accent4>
        <a:srgbClr val="E0C171"/>
      </a:accent4>
      <a:accent5>
        <a:srgbClr val="968572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597</Words>
  <Application>Microsoft Macintosh PowerPoint</Application>
  <PresentationFormat>Širokoúhlá obrazovka</PresentationFormat>
  <Paragraphs>73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Meiryo</vt:lpstr>
      <vt:lpstr>Arial</vt:lpstr>
      <vt:lpstr>Corbel</vt:lpstr>
      <vt:lpstr>SketchLinesVTI</vt:lpstr>
      <vt:lpstr>Boj proti dezinformacím jako součást bezpečnostní politiky</vt:lpstr>
      <vt:lpstr>Obsah</vt:lpstr>
      <vt:lpstr>Pojem dezinformace</vt:lpstr>
      <vt:lpstr>Klíčoví aktéři</vt:lpstr>
      <vt:lpstr>Hlavní témata dezinfoscény </vt:lpstr>
      <vt:lpstr>Česká bezpečnostní strategie 2023</vt:lpstr>
      <vt:lpstr>Instituce, které řeší dezinformace</vt:lpstr>
      <vt:lpstr>Ministerstvo vnitra ČR – Centrum proti terorismu a hybridním hrozbám</vt:lpstr>
      <vt:lpstr>BIS</vt:lpstr>
      <vt:lpstr>Ministerstvo zahraničních věcí – Odbor veřejné diplomacie a strategické komunikace</vt:lpstr>
      <vt:lpstr>Policie-NCOZ</vt:lpstr>
      <vt:lpstr>Stratkom</vt:lpstr>
      <vt:lpstr>Zdroje</vt:lpstr>
      <vt:lpstr>Diskuse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Matěj Špaček</dc:creator>
  <cp:lastModifiedBy>Matěj Špaček</cp:lastModifiedBy>
  <cp:revision>11</cp:revision>
  <dcterms:created xsi:type="dcterms:W3CDTF">2025-04-27T16:26:04Z</dcterms:created>
  <dcterms:modified xsi:type="dcterms:W3CDTF">2025-05-12T11:49:47Z</dcterms:modified>
</cp:coreProperties>
</file>