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3"/>
  </p:sldMasterIdLst>
  <p:notesMasterIdLst>
    <p:notesMasterId r:id="rId15"/>
  </p:notesMasterIdLst>
  <p:handoutMasterIdLst>
    <p:handoutMasterId r:id="rId16"/>
  </p:handoutMasterIdLst>
  <p:sldIdLst>
    <p:sldId id="264" r:id="rId4"/>
    <p:sldId id="257" r:id="rId5"/>
    <p:sldId id="258" r:id="rId6"/>
    <p:sldId id="270" r:id="rId7"/>
    <p:sldId id="271" r:id="rId8"/>
    <p:sldId id="273" r:id="rId9"/>
    <p:sldId id="274" r:id="rId10"/>
    <p:sldId id="267" r:id="rId11"/>
    <p:sldId id="263" r:id="rId12"/>
    <p:sldId id="268" r:id="rId13"/>
    <p:sldId id="261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386F"/>
    <a:srgbClr val="DBD1E8"/>
    <a:srgbClr val="B8A4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82" autoAdjust="0"/>
    <p:restoredTop sz="86788" autoAdjust="0"/>
  </p:normalViewPr>
  <p:slideViewPr>
    <p:cSldViewPr snapToGrid="0">
      <p:cViewPr varScale="1">
        <p:scale>
          <a:sx n="96" d="100"/>
          <a:sy n="96" d="100"/>
        </p:scale>
        <p:origin x="618" y="78"/>
      </p:cViewPr>
      <p:guideLst/>
    </p:cSldViewPr>
  </p:slideViewPr>
  <p:outlineViewPr>
    <p:cViewPr>
      <p:scale>
        <a:sx n="33" d="100"/>
        <a:sy n="33" d="100"/>
      </p:scale>
      <p:origin x="0" y="-776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69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69481172-56BA-6C88-168E-D96C21B47D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C878F87-09B6-0DE1-6A0A-D3E83B35E1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439F6-3E71-9744-A5FD-F8360DC2B55B}" type="datetimeFigureOut">
              <a:rPr lang="cs-CZ" smtClean="0"/>
              <a:t>06.04.2025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E02C864-4460-15D6-DE8C-0E643C3EE1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25D8B96-87C9-2E0D-8058-68FEE7E1CC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FE44AF-43CC-394B-BC78-30B75A4562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02791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F23E5-E723-4485-9A71-51DD2E0513A0}" type="datetimeFigureOut">
              <a:rPr lang="cs-CZ" smtClean="0"/>
              <a:t>06.04.2025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EC3DE-2A43-4B52-8ED0-7B171497C0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3447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Zatímco strategie z roku 2015 hovořila o hrozbách obecněji, strategie z roku 2023 explicitně označuje Rusko jako hrozbu pro bezpečnost ČR.</a:t>
            </a:r>
          </a:p>
          <a:p>
            <a:r>
              <a:rPr lang="cs-CZ" dirty="0"/>
              <a:t>Strategie 2015 zdůraznila význam plnění spojeneckých závazků v rámci NATO a EU. V roce 2023 je kladen důraz na posilování alianční infrastruktury a schopnost přijímat spojenecké síly na území ČR.</a:t>
            </a:r>
          </a:p>
          <a:p>
            <a:r>
              <a:rPr lang="cs-CZ" dirty="0"/>
              <a:t>Nově je v roce 2023 zdůrazněna potřeba omezit závislost na nestabilních zemích, které by mohly tuto závislost zneužít k prosazování svých zájmů vůči ČR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EC3DE-2A43-4B52-8ED0-7B171497C052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6573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dirty="0"/>
              <a:t>Struktura rizik a hrozeb bezpečnostních strategií 1999-2015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EC3DE-2A43-4B52-8ED0-7B171497C052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018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EC3DE-2A43-4B52-8ED0-7B171497C052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469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Zdrojem ohrožení je zejména změněné mezinárodní prostředí. Válka Ruska proti Ukrajině definitivně ukončila období míru, stability a spolupráce, jemuž se Evropa těšila po konci studené války. Česko musí být připraveno i na to, že se stane součástí ozbrojeného konfliktu. </a:t>
            </a:r>
          </a:p>
          <a:p>
            <a:pPr marL="228600" indent="-228600">
              <a:buAutoNum type="arabicPeriod"/>
            </a:pPr>
            <a:r>
              <a:rPr lang="cs-CZ" dirty="0"/>
              <a:t>ale vyžaduje zapojení všech složek veřejné správy i občanské společnosti. Klíčovým úkolem vlády je připravit občana na tuto roli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Česko ve spolupráci se spojenci svou bezpečnost zajistí. Musí však do své bezpečnosti všestranně investovat.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Rusko a Čínu spojuje zájem oslabit vliv a jednotu demokratických zemí.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Členství v NATO a EU má pro Česko zásadní význam. Ohrožení spojence je ohrožením i pro Česko.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Taková současná priorita je určitě i že Česko musí být připraveno na řešení mimořádných událostí způsobených změnou klimatu nebo mimořádnými antropogenními událostmi</a:t>
            </a:r>
          </a:p>
          <a:p>
            <a:pPr marL="228600" indent="-228600">
              <a:buAutoNum type="arabicPeriod"/>
            </a:pPr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EC3DE-2A43-4B52-8ED0-7B171497C052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0070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1540E11-6C50-40B5-ED84-651C0E2EBF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96" y="0"/>
            <a:ext cx="12272394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2048376"/>
            <a:ext cx="9144000" cy="2387600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3A880A5-CC4C-E83E-2A77-2EAA9E5DF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079" y="4712599"/>
            <a:ext cx="9144000" cy="112940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10" name="Obrázek 9" descr="Obsah obrázku Písmo, Grafika, text, grafický design&#10;&#10;Popis byl vytvořen automaticky">
            <a:extLst>
              <a:ext uri="{FF2B5EF4-FFF2-40B4-BE49-F238E27FC236}">
                <a16:creationId xmlns:a16="http://schemas.microsoft.com/office/drawing/2014/main" id="{4917296F-2561-2C95-0483-5A5B579659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79" y="678863"/>
            <a:ext cx="3430380" cy="70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82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á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47975" y="1485900"/>
            <a:ext cx="6477000" cy="4643438"/>
          </a:xfrm>
        </p:spPr>
        <p:txBody>
          <a:bodyPr/>
          <a:lstStyle>
            <a:lvl1pPr marL="0" indent="0">
              <a:lnSpc>
                <a:spcPct val="108000"/>
              </a:lnSpc>
              <a:buNone/>
              <a:defRPr/>
            </a:lvl1pPr>
            <a:lvl2pPr marL="0" indent="0">
              <a:buNone/>
              <a:defRPr sz="1700">
                <a:solidFill>
                  <a:schemeClr val="accent1"/>
                </a:solidFill>
              </a:defRPr>
            </a:lvl2pPr>
            <a:lvl3pPr marL="0" indent="0">
              <a:buNone/>
              <a:defRPr sz="1700"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6896127-A932-05AF-19AA-A3EF7B493D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6560"/>
            <a:ext cx="1370861" cy="286357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3090B9CC-DBE2-DF80-DD04-267F4BDD3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201E28EC-073B-84AF-FF8E-979B5D3D6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9589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7ABA3B-E3F6-9A92-9135-4EE08586C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812DFB0-A8C7-0073-6389-FF363AEF1D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6560"/>
            <a:ext cx="1370861" cy="286357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011D1AA5-5182-C810-225E-97E45E4FD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BFC91CA1-2364-05B0-0F04-690A1C5B0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4423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9438A86-4A25-73CF-7171-B61A241DD7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925276"/>
            <a:ext cx="2743200" cy="365125"/>
          </a:xfrm>
          <a:prstGeom prst="rect">
            <a:avLst/>
          </a:prstGeom>
        </p:spPr>
        <p:txBody>
          <a:bodyPr/>
          <a:lstStyle/>
          <a:p>
            <a:fld id="{1A945517-90B0-4E61-B5DD-AC2B75BAD2CB}" type="datetime1">
              <a:rPr lang="cs-CZ" smtClean="0"/>
              <a:t>06.04.2025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01D3696-2239-C380-C5DC-7A40F1D888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6560"/>
            <a:ext cx="1370861" cy="286357"/>
          </a:xfrm>
          <a:prstGeom prst="rect">
            <a:avLst/>
          </a:prstGeom>
        </p:spPr>
      </p:pic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CA22F0A3-7A6F-26D0-F7E4-38F90D636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70A463D7-59BA-DD1A-EE96-881BA846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490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ředěl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968500"/>
            <a:ext cx="5712621" cy="4359776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3CF39BF-5858-1FA2-AE20-3D36635417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0802" y="6275382"/>
            <a:ext cx="1370861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29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ředěl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968500"/>
            <a:ext cx="5712621" cy="4359776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ACBBC27-DDEA-6C5A-8ACF-67EDD56D84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8262"/>
            <a:ext cx="1370861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15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Závě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692776"/>
            <a:ext cx="9144000" cy="1304424"/>
          </a:xfrm>
        </p:spPr>
        <p:txBody>
          <a:bodyPr anchor="t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3A880A5-CC4C-E83E-2A77-2EAA9E5DF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079" y="3848999"/>
            <a:ext cx="9144000" cy="82460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B2BB669-96AF-C460-0644-D9B33EBD9D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8262"/>
            <a:ext cx="1370861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97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C78FD6-2722-2821-10E5-2E697D7B0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97FA54-5776-58AE-AEC4-FAE86FE9D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B1D0EC9-522E-7760-9533-ED823A8D6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7BEC56-EE77-297B-48FC-43CFAD8E1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78885C40-6A50-FFD6-B978-4E000D35B9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29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C78FD6-2722-2821-10E5-2E697D7B0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97FA54-5776-58AE-AEC4-FAE86FE9D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00000"/>
              </a:lnSpc>
              <a:buFontTx/>
              <a:buNone/>
              <a:defRPr/>
            </a:lvl1pPr>
            <a:lvl2pPr marL="0" indent="0">
              <a:lnSpc>
                <a:spcPct val="100000"/>
              </a:lnSpc>
              <a:spcBef>
                <a:spcPts val="800"/>
              </a:spcBef>
              <a:buNone/>
              <a:defRPr/>
            </a:lvl2pPr>
            <a:lvl3pPr marL="177800" indent="-177800">
              <a:lnSpc>
                <a:spcPct val="100000"/>
              </a:lnSpc>
              <a:defRPr/>
            </a:lvl3pPr>
            <a:lvl4pPr marL="355600" indent="-177800">
              <a:lnSpc>
                <a:spcPct val="100000"/>
              </a:lnSpc>
              <a:defRPr/>
            </a:lvl4pPr>
            <a:lvl5pPr marL="533400" indent="-177800">
              <a:lnSpc>
                <a:spcPct val="100000"/>
              </a:lnSpc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3564D70-284F-88A1-FC08-29E63F8319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B1E62B60-5FB1-9381-00CF-C665EB008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D7E0B353-40A5-48F9-C049-D884C8120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9072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6898E9-BDDF-2C46-A65A-B5D157FBF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99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8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BF45EE8-2365-24C4-6E7D-F72C293DBA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77ECF020-D996-697F-4779-13801850A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D1159978-FAB9-CBE7-228C-DA9796E0D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5676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6898E9-BDDF-2C46-A65A-B5D157FBF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99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76400" indent="-176400">
              <a:defRPr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8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76400" indent="-176400">
              <a:defRPr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CCBA954-9BEE-4D3C-C0ED-19047D66F1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406CC1D3-5C60-B944-EDE9-26381902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0D240CD1-21EB-CFB6-BC30-937FEEEB1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6902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rázek a pop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98" y="647700"/>
            <a:ext cx="8331201" cy="5529263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76400" indent="-176400">
              <a:defRPr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71000" y="1825625"/>
            <a:ext cx="2374900" cy="4351338"/>
          </a:xfrm>
        </p:spPr>
        <p:txBody>
          <a:bodyPr anchor="b">
            <a:normAutofit/>
          </a:bodyPr>
          <a:lstStyle>
            <a:lvl1pPr marL="0" indent="0">
              <a:buNone/>
              <a:defRPr sz="1500" b="0"/>
            </a:lvl1pPr>
            <a:lvl2pPr marL="0" indent="0">
              <a:buNone/>
              <a:defRPr sz="1500"/>
            </a:lvl2pPr>
            <a:lvl3pPr marL="176400" indent="-176400">
              <a:defRPr sz="1500"/>
            </a:lvl3pPr>
            <a:lvl4pPr marL="356400" indent="-176400">
              <a:defRPr sz="1500"/>
            </a:lvl4pPr>
            <a:lvl5pPr marL="532800" indent="-176400"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8ECC450-B476-55C6-13E7-241DFDEEE9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78818" y="6456560"/>
            <a:ext cx="1370861" cy="286357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F0E1EB24-A4FD-400D-F98D-FB4FA8304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5C645297-7913-9A99-1FD0-28864B281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4652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1818620-6694-CE30-09D5-0385EC1EA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717550"/>
            <a:ext cx="10706099" cy="86786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A359F36-CC92-C5E0-1D93-EB04F26AA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700" y="1825625"/>
            <a:ext cx="107061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D416615-ACE9-1166-FF1A-B39597AF46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62E3233-1704-433C-8B0E-4C03A48D4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0" y="6420491"/>
            <a:ext cx="27243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B52155B1-7D35-8CBF-21B4-8799EABA85C0}"/>
              </a:ext>
            </a:extLst>
          </p:cNvPr>
          <p:cNvSpPr txBox="1"/>
          <p:nvPr userDrawn="1"/>
        </p:nvSpPr>
        <p:spPr>
          <a:xfrm>
            <a:off x="337165" y="6498434"/>
            <a:ext cx="36870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1100" dirty="0">
                <a:solidFill>
                  <a:schemeClr val="tx2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033977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6" r:id="rId4"/>
    <p:sldLayoutId id="2147483650" r:id="rId5"/>
    <p:sldLayoutId id="2147483660" r:id="rId6"/>
    <p:sldLayoutId id="2147483652" r:id="rId7"/>
    <p:sldLayoutId id="2147483661" r:id="rId8"/>
    <p:sldLayoutId id="2147483662" r:id="rId9"/>
    <p:sldLayoutId id="2147483663" r:id="rId10"/>
    <p:sldLayoutId id="2147483654" r:id="rId11"/>
    <p:sldLayoutId id="2147483655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1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20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zv.gov.cz/jnp/cz/udalosti_a_media/archiv_zprav/rok_2015/tiskove_zpravy/x2015_02_04_vlada_aktualizovala_bezpecnostni_strategii.html" TargetMode="External"/><Relationship Id="rId2" Type="http://schemas.openxmlformats.org/officeDocument/2006/relationships/hyperlink" Target="https://mocr.army.cz/dokumenty-a-legislativa/ceske-dokumenty-46088/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ceskenoviny.cz/zpravy/2384801" TargetMode="External"/><Relationship Id="rId4" Type="http://schemas.openxmlformats.org/officeDocument/2006/relationships/hyperlink" Target="https://mzv.gov.cz/jnp/cz/zahranicni_vztahy/bezpecnostni_politika/bezpecnostni_strategie/index.html?utm_source=chatgpt.com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17/06/relationships/model3d" Target="../media/model3d1.glb"/><Relationship Id="rId7" Type="http://schemas.microsoft.com/office/2017/06/relationships/model3d" Target="../media/model3d3.glb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microsoft.com/office/2017/06/relationships/model3d" Target="../media/model3d2.glb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17/06/relationships/model3d" Target="../media/model3d4.glb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A5984E-E41E-58BC-4CEB-5BDB04E6B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6451" y="2356317"/>
            <a:ext cx="10879098" cy="1331089"/>
          </a:xfrm>
          <a:solidFill>
            <a:schemeClr val="accent1">
              <a:alpha val="88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cs-CZ" sz="4400" b="1" dirty="0"/>
              <a:t>Bezpečnostní strategie ČR: </a:t>
            </a:r>
            <a:br>
              <a:rPr lang="cs-CZ" sz="4400" b="1" dirty="0"/>
            </a:br>
            <a:r>
              <a:rPr lang="cs-CZ" sz="4400" b="1" dirty="0"/>
              <a:t>vývoj a současné priority</a:t>
            </a:r>
          </a:p>
        </p:txBody>
      </p:sp>
      <p:sp>
        <p:nvSpPr>
          <p:cNvPr id="9" name="Podnadpis 8">
            <a:extLst>
              <a:ext uri="{FF2B5EF4-FFF2-40B4-BE49-F238E27FC236}">
                <a16:creationId xmlns:a16="http://schemas.microsoft.com/office/drawing/2014/main" id="{F730C0B0-4C35-7DDE-5DBA-E74C469D9B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288" y="4689450"/>
            <a:ext cx="9144000" cy="1129401"/>
          </a:xfrm>
        </p:spPr>
        <p:txBody>
          <a:bodyPr>
            <a:normAutofit/>
          </a:bodyPr>
          <a:lstStyle/>
          <a:p>
            <a:r>
              <a:rPr lang="cs-CZ" sz="2000" b="1" dirty="0"/>
              <a:t>Bc. Lukáš Peroutka</a:t>
            </a:r>
          </a:p>
          <a:p>
            <a:r>
              <a:rPr lang="cs-CZ" sz="2000" b="1" dirty="0"/>
              <a:t>Email: Lukas.Peroutka@cevro.cz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E2C99296-DA9B-6891-A12B-241EA8F8E7E7}"/>
              </a:ext>
            </a:extLst>
          </p:cNvPr>
          <p:cNvSpPr txBox="1"/>
          <p:nvPr/>
        </p:nvSpPr>
        <p:spPr>
          <a:xfrm>
            <a:off x="649288" y="5994401"/>
            <a:ext cx="124713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1600" b="1" dirty="0">
                <a:solidFill>
                  <a:schemeClr val="bg1"/>
                </a:solidFill>
              </a:rPr>
              <a:t>13 | 04 | 2025</a:t>
            </a:r>
          </a:p>
        </p:txBody>
      </p:sp>
    </p:spTree>
    <p:extLst>
      <p:ext uri="{BB962C8B-B14F-4D97-AF65-F5344CB8AC3E}">
        <p14:creationId xmlns:p14="http://schemas.microsoft.com/office/powerpoint/2010/main" val="2478625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CEAFB1-E2B8-BA84-0ACB-68B3C350A4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115C93C-1606-C8BC-24B2-4C9D54334A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Jungmannova 17 | 110 00 Praha 1 | Česká republika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3358B16-C9D6-E5F3-7FC0-84FE26E43BE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16675"/>
            <a:ext cx="273050" cy="365125"/>
          </a:xfrm>
          <a:prstGeom prst="rect">
            <a:avLst/>
          </a:prstGeom>
        </p:spPr>
        <p:txBody>
          <a:bodyPr/>
          <a:lstStyle/>
          <a:p>
            <a:fld id="{5E608FB1-680A-4E9D-A95E-8C4CFA1B47E3}" type="slidenum">
              <a:rPr lang="cs-CZ" smtClean="0"/>
              <a:t>10</a:t>
            </a:fld>
            <a:endParaRPr lang="cs-CZ"/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E5515805-19B1-86D4-54C2-81A28FFB20B1}"/>
              </a:ext>
            </a:extLst>
          </p:cNvPr>
          <p:cNvSpPr txBox="1">
            <a:spLocks/>
          </p:cNvSpPr>
          <p:nvPr/>
        </p:nvSpPr>
        <p:spPr>
          <a:xfrm>
            <a:off x="650079" y="4211869"/>
            <a:ext cx="9422858" cy="5154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8000"/>
              </a:lnSpc>
            </a:pPr>
            <a:r>
              <a:rPr lang="cs-CZ" dirty="0" err="1"/>
              <a:t>cevro.cz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3970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6AA8EF-1974-3460-7EA2-EA5A0C6D2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717551"/>
            <a:ext cx="10706099" cy="478204"/>
          </a:xfrm>
        </p:spPr>
        <p:txBody>
          <a:bodyPr/>
          <a:lstStyle/>
          <a:p>
            <a:r>
              <a:rPr lang="cs-CZ" dirty="0" err="1"/>
              <a:t>ZdrojE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5D079D-D9B2-2ED6-07AC-F368E4BDC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99" y="1453829"/>
            <a:ext cx="10706100" cy="4351338"/>
          </a:xfrm>
        </p:spPr>
        <p:txBody>
          <a:bodyPr>
            <a:normAutofit/>
          </a:bodyPr>
          <a:lstStyle/>
          <a:p>
            <a:pPr lvl="1"/>
            <a:r>
              <a:rPr lang="cs-CZ" sz="1600" dirty="0"/>
              <a:t>ČESKÉ STRATEGICKÉ DOKUMENTY, [online], [cit. 2025-04-05]. Dostupné z: </a:t>
            </a:r>
            <a:r>
              <a:rPr lang="cs-CZ" sz="1600" dirty="0">
                <a:hlinkClick r:id="rId2"/>
              </a:rPr>
              <a:t>https://mocr.army.cz/dokumenty-a-legislativa/ceske-dokumenty-46088/</a:t>
            </a:r>
            <a:endParaRPr lang="cs-CZ" sz="1600" dirty="0"/>
          </a:p>
          <a:p>
            <a:pPr lvl="1"/>
            <a:r>
              <a:rPr lang="cs-CZ" sz="1600" dirty="0"/>
              <a:t>Vláda aktualizovala Bezpečnostní strategii České republiky, [online], [cit. 2025-04-05]. Dostupné z: </a:t>
            </a:r>
            <a:r>
              <a:rPr lang="cs-CZ" sz="1600" dirty="0">
                <a:hlinkClick r:id="rId3"/>
              </a:rPr>
              <a:t>https://mzv.gov.cz/jnp/cz/udalosti_a_media/archiv_zprav/rok_2015/tiskove_zpravy/x2015_02_04_vlada_aktualizovala_bezpecnostni_strategii.html</a:t>
            </a:r>
            <a:endParaRPr lang="cs-CZ" sz="1600" dirty="0"/>
          </a:p>
          <a:p>
            <a:pPr lvl="1"/>
            <a:r>
              <a:rPr lang="cs-CZ" sz="1600" dirty="0"/>
              <a:t>Bezpečnostní strategie České republiky 2023, [online], [cit. 2025-04-05]. Dostupné z: </a:t>
            </a:r>
            <a:r>
              <a:rPr lang="cs-CZ" sz="1600" dirty="0">
                <a:hlinkClick r:id="rId4"/>
              </a:rPr>
              <a:t>https://mzv.gov.cz/jnp/cz/zahranicni_vztahy/bezpecnostni_politika/bezpecnostni_strategie/index.html?utm_source=chatgpt.com</a:t>
            </a:r>
            <a:endParaRPr lang="cs-CZ" sz="1600" dirty="0"/>
          </a:p>
          <a:p>
            <a:pPr lvl="1"/>
            <a:r>
              <a:rPr lang="cs-CZ" sz="1600" dirty="0" err="1"/>
              <a:t>Povejšil</a:t>
            </a:r>
            <a:r>
              <a:rPr lang="cs-CZ" sz="1600" dirty="0"/>
              <a:t>: Bezpečnostní strategie ČR je adresná a přímá vůči hrozbám a rizikům, [online]. Dostupné z: </a:t>
            </a:r>
            <a:r>
              <a:rPr lang="cs-CZ" sz="1600" dirty="0">
                <a:hlinkClick r:id="rId5"/>
              </a:rPr>
              <a:t>https://www.ceskenoviny.cz/zpravy/2384801</a:t>
            </a:r>
            <a:endParaRPr lang="cs-CZ" sz="1600" dirty="0"/>
          </a:p>
          <a:p>
            <a:pPr lvl="1"/>
            <a:endParaRPr lang="cs-CZ" sz="1600" dirty="0"/>
          </a:p>
          <a:p>
            <a:pPr lvl="1"/>
            <a:endParaRPr lang="cs-CZ" sz="160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4DA1E74-8164-64D2-5C81-E1444E900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Bezpečnostní strategie ČR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9B68FB6-D840-5CD0-EEAF-E0C3C0445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602" y="6417177"/>
            <a:ext cx="272435" cy="365125"/>
          </a:xfrm>
        </p:spPr>
        <p:txBody>
          <a:bodyPr/>
          <a:lstStyle/>
          <a:p>
            <a:fld id="{5E608FB1-680A-4E9D-A95E-8C4CFA1B47E3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6083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6AA8EF-1974-3460-7EA2-EA5A0C6D2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717551"/>
            <a:ext cx="10706099" cy="497166"/>
          </a:xfrm>
        </p:spPr>
        <p:txBody>
          <a:bodyPr/>
          <a:lstStyle/>
          <a:p>
            <a:r>
              <a:rPr lang="cs-CZ" b="1" dirty="0"/>
              <a:t>Historie bezpečnostní strategie</a:t>
            </a:r>
          </a:p>
        </p:txBody>
      </p:sp>
      <p:graphicFrame>
        <p:nvGraphicFramePr>
          <p:cNvPr id="6" name="Zástupný obsah 5">
            <a:extLst>
              <a:ext uri="{FF2B5EF4-FFF2-40B4-BE49-F238E27FC236}">
                <a16:creationId xmlns:a16="http://schemas.microsoft.com/office/drawing/2014/main" id="{2C0DF5B7-F01B-5497-403D-B7D0FBBD29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9542735"/>
              </p:ext>
            </p:extLst>
          </p:nvPr>
        </p:nvGraphicFramePr>
        <p:xfrm>
          <a:off x="647700" y="1825625"/>
          <a:ext cx="10706100" cy="280044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10862">
                  <a:extLst>
                    <a:ext uri="{9D8B030D-6E8A-4147-A177-3AD203B41FA5}">
                      <a16:colId xmlns:a16="http://schemas.microsoft.com/office/drawing/2014/main" val="2037502034"/>
                    </a:ext>
                  </a:extLst>
                </a:gridCol>
                <a:gridCol w="1899138">
                  <a:extLst>
                    <a:ext uri="{9D8B030D-6E8A-4147-A177-3AD203B41FA5}">
                      <a16:colId xmlns:a16="http://schemas.microsoft.com/office/drawing/2014/main" val="2763762676"/>
                    </a:ext>
                  </a:extLst>
                </a:gridCol>
                <a:gridCol w="6896100">
                  <a:extLst>
                    <a:ext uri="{9D8B030D-6E8A-4147-A177-3AD203B41FA5}">
                      <a16:colId xmlns:a16="http://schemas.microsoft.com/office/drawing/2014/main" val="173529441"/>
                    </a:ext>
                  </a:extLst>
                </a:gridCol>
              </a:tblGrid>
              <a:tr h="400063">
                <a:tc>
                  <a:txBody>
                    <a:bodyPr/>
                    <a:lstStyle/>
                    <a:p>
                      <a:r>
                        <a:rPr lang="cs-CZ" sz="1700" dirty="0"/>
                        <a:t>Schválena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700" dirty="0"/>
                        <a:t>Premiér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700" dirty="0"/>
                        <a:t>Název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8498682"/>
                  </a:ext>
                </a:extLst>
              </a:tr>
              <a:tr h="400063">
                <a:tc>
                  <a:txBody>
                    <a:bodyPr/>
                    <a:lstStyle/>
                    <a:p>
                      <a:r>
                        <a:rPr lang="cs-CZ" sz="1600" dirty="0"/>
                        <a:t>17. února 1999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Miloš Zeman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Bezpečnostní strategie ČR 1999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843244"/>
                  </a:ext>
                </a:extLst>
              </a:tr>
              <a:tr h="400063">
                <a:tc>
                  <a:txBody>
                    <a:bodyPr/>
                    <a:lstStyle/>
                    <a:p>
                      <a:r>
                        <a:rPr lang="cs-CZ" sz="1600" dirty="0"/>
                        <a:t>22. ledna 2001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cs-CZ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Miloš Zeman</a:t>
                      </a:r>
                      <a:endParaRPr lang="cs-CZ" sz="160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Bezpečnostní strategie ČR 2001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3885786"/>
                  </a:ext>
                </a:extLst>
              </a:tr>
              <a:tr h="400063">
                <a:tc>
                  <a:txBody>
                    <a:bodyPr/>
                    <a:lstStyle/>
                    <a:p>
                      <a:r>
                        <a:rPr lang="cs-CZ" sz="1600" dirty="0"/>
                        <a:t>10. prosince 2003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cs-CZ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Vladimír Špidla</a:t>
                      </a:r>
                      <a:endParaRPr lang="cs-CZ" sz="1600" dirty="0"/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Bezpečnostní strategie ČR 2003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3420951"/>
                  </a:ext>
                </a:extLst>
              </a:tr>
              <a:tr h="400063">
                <a:tc>
                  <a:txBody>
                    <a:bodyPr/>
                    <a:lstStyle/>
                    <a:p>
                      <a:r>
                        <a:rPr lang="cs-CZ" sz="1600" dirty="0"/>
                        <a:t>8. září 2011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cs-CZ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Petr Nečas</a:t>
                      </a:r>
                      <a:endParaRPr lang="cs-CZ" sz="160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Bezpečnostní strategie ČR 2011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76891"/>
                  </a:ext>
                </a:extLst>
              </a:tr>
              <a:tr h="400063">
                <a:tc>
                  <a:txBody>
                    <a:bodyPr/>
                    <a:lstStyle/>
                    <a:p>
                      <a:r>
                        <a:rPr lang="cs-CZ" sz="1600" dirty="0"/>
                        <a:t>4. února 2015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cs-CZ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Bohuslav Sobotka</a:t>
                      </a:r>
                      <a:endParaRPr lang="cs-CZ" sz="1600" dirty="0"/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Bezpečnostní strategie ČR 2015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8957850"/>
                  </a:ext>
                </a:extLst>
              </a:tr>
              <a:tr h="400063">
                <a:tc>
                  <a:txBody>
                    <a:bodyPr/>
                    <a:lstStyle/>
                    <a:p>
                      <a:r>
                        <a:rPr lang="cs-CZ" sz="1600" dirty="0"/>
                        <a:t>21. června 2023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cs-CZ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Petr Fiala</a:t>
                      </a:r>
                      <a:endParaRPr lang="cs-CZ" sz="160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Bezpečnostní strategie ČR 2023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925979"/>
                  </a:ext>
                </a:extLst>
              </a:tr>
            </a:tbl>
          </a:graphicData>
        </a:graphic>
      </p:graphicFrame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4DA1E74-8164-64D2-5C81-E1444E900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Bezpečnostní strategie ČR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9B68FB6-D840-5CD0-EEAF-E0C3C0445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602" y="6417177"/>
            <a:ext cx="272435" cy="365125"/>
          </a:xfrm>
        </p:spPr>
        <p:txBody>
          <a:bodyPr/>
          <a:lstStyle/>
          <a:p>
            <a:fld id="{5E608FB1-680A-4E9D-A95E-8C4CFA1B47E3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1298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D091F8-B919-5C82-7749-2530E232E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Vývoj bezpečnostní strategie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AD092AD-24CA-E5B8-0519-2653104CDFA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Bezpečnostní strategie 1999</a:t>
            </a:r>
          </a:p>
          <a:p>
            <a:pPr lvl="1"/>
            <a:endParaRPr lang="cs-CZ" dirty="0"/>
          </a:p>
          <a:p>
            <a:pPr lvl="2">
              <a:lnSpc>
                <a:spcPct val="150000"/>
              </a:lnSpc>
            </a:pPr>
            <a:r>
              <a:rPr lang="cs-CZ" dirty="0"/>
              <a:t>První koncepční dokument</a:t>
            </a:r>
          </a:p>
          <a:p>
            <a:pPr lvl="2">
              <a:lnSpc>
                <a:spcPct val="150000"/>
              </a:lnSpc>
            </a:pPr>
            <a:r>
              <a:rPr lang="cs-CZ" dirty="0"/>
              <a:t>Definoval dlouhodobé záměry k zjištění bezpečnosti ČR v kontextu postkomunistické transformace a integrace do euroatlantických struktur</a:t>
            </a:r>
          </a:p>
          <a:p>
            <a:pPr lvl="2">
              <a:lnSpc>
                <a:spcPct val="150000"/>
              </a:lnSpc>
            </a:pPr>
            <a:r>
              <a:rPr lang="cs-CZ" dirty="0"/>
              <a:t>Příprava na vstup do NATO 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F507B809-0871-A09E-C98C-13C3BE47E37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Bezpečnostní strategie 2001</a:t>
            </a:r>
          </a:p>
          <a:p>
            <a:pPr lvl="1"/>
            <a:endParaRPr lang="cs-CZ" dirty="0"/>
          </a:p>
          <a:p>
            <a:pPr lvl="2">
              <a:lnSpc>
                <a:spcPct val="150000"/>
              </a:lnSpc>
            </a:pPr>
            <a:r>
              <a:rPr lang="cs-CZ" dirty="0"/>
              <a:t>Reflektovala změny v bezpečnostním prostředí a zkušenosti z členství v NATO</a:t>
            </a:r>
          </a:p>
          <a:p>
            <a:pPr lvl="2">
              <a:lnSpc>
                <a:spcPct val="150000"/>
              </a:lnSpc>
            </a:pPr>
            <a:r>
              <a:rPr lang="cs-CZ" dirty="0"/>
              <a:t>Zdůrazňovala význam kolektivní obrany a mezinárodní spolupráce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B538591-9102-C402-870C-5B52AD5EE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Bezpečnostní strategie ČR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4991FB1-AA8A-EDB9-E412-F301E275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602" y="6417177"/>
            <a:ext cx="272435" cy="365125"/>
          </a:xfrm>
        </p:spPr>
        <p:txBody>
          <a:bodyPr/>
          <a:lstStyle/>
          <a:p>
            <a:fld id="{5E608FB1-680A-4E9D-A95E-8C4CFA1B47E3}" type="slidenum">
              <a:rPr lang="cs-CZ" smtClean="0"/>
              <a:t>3</a:t>
            </a:fld>
            <a:endParaRPr lang="cs-CZ" dirty="0"/>
          </a:p>
        </p:txBody>
      </p:sp>
      <p:pic>
        <p:nvPicPr>
          <p:cNvPr id="8" name="Grafický objekt 7" descr="Opakování">
            <a:extLst>
              <a:ext uri="{FF2B5EF4-FFF2-40B4-BE49-F238E27FC236}">
                <a16:creationId xmlns:a16="http://schemas.microsoft.com/office/drawing/2014/main" id="{B0803E4E-1D8A-4A15-AA14-A9CDCD9DC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87304" y="4796261"/>
            <a:ext cx="1277182" cy="1277182"/>
          </a:xfrm>
          <a:prstGeom prst="rect">
            <a:avLst/>
          </a:prstGeom>
        </p:spPr>
      </p:pic>
      <p:pic>
        <p:nvPicPr>
          <p:cNvPr id="9" name="Grafický objekt 8" descr="Vzestupný trend">
            <a:extLst>
              <a:ext uri="{FF2B5EF4-FFF2-40B4-BE49-F238E27FC236}">
                <a16:creationId xmlns:a16="http://schemas.microsoft.com/office/drawing/2014/main" id="{31879046-FEE5-4044-AF6D-F78C21F1A9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07212" y="4796261"/>
            <a:ext cx="1500809" cy="150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922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D091F8-B919-5C82-7749-2530E232E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Vývoj bezpečnostní strategie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AD092AD-24CA-E5B8-0519-2653104CDFA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Bezpečnostní strategie 2003</a:t>
            </a:r>
          </a:p>
          <a:p>
            <a:pPr lvl="1"/>
            <a:endParaRPr lang="cs-CZ" dirty="0"/>
          </a:p>
          <a:p>
            <a:pPr lvl="2">
              <a:lnSpc>
                <a:spcPct val="150000"/>
              </a:lnSpc>
            </a:pPr>
            <a:r>
              <a:rPr lang="cs-CZ" dirty="0"/>
              <a:t>Příprava na členství v EU</a:t>
            </a:r>
          </a:p>
          <a:p>
            <a:pPr lvl="2">
              <a:lnSpc>
                <a:spcPct val="150000"/>
              </a:lnSpc>
            </a:pPr>
            <a:r>
              <a:rPr lang="cs-CZ" dirty="0"/>
              <a:t>Zdůraznění kolektivní obrany a závazků vyplývající z mezinárodních organizacích</a:t>
            </a:r>
          </a:p>
          <a:p>
            <a:pPr lvl="2">
              <a:lnSpc>
                <a:spcPct val="150000"/>
              </a:lnSpc>
            </a:pPr>
            <a:r>
              <a:rPr lang="cs-CZ" dirty="0"/>
              <a:t>Aktualizace po teroristických útocích</a:t>
            </a:r>
          </a:p>
          <a:p>
            <a:pPr lvl="2">
              <a:lnSpc>
                <a:spcPct val="150000"/>
              </a:lnSpc>
            </a:pPr>
            <a:r>
              <a:rPr lang="cs-CZ" dirty="0"/>
              <a:t>Terorismus strategická hrozba pro spojence i ČR 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F507B809-0871-A09E-C98C-13C3BE47E37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Bezpečnostní strategie 2011</a:t>
            </a:r>
          </a:p>
          <a:p>
            <a:pPr marL="0" lvl="2" indent="0">
              <a:buNone/>
            </a:pPr>
            <a:endParaRPr lang="cs-CZ" dirty="0"/>
          </a:p>
          <a:p>
            <a:pPr lvl="2">
              <a:lnSpc>
                <a:spcPct val="150000"/>
              </a:lnSpc>
            </a:pPr>
            <a:r>
              <a:rPr lang="cs-CZ" dirty="0"/>
              <a:t>Reflektování nových hrozeb</a:t>
            </a:r>
          </a:p>
          <a:p>
            <a:pPr lvl="3">
              <a:lnSpc>
                <a:spcPct val="150000"/>
              </a:lnSpc>
            </a:pPr>
            <a:r>
              <a:rPr lang="cs-CZ" sz="1600" dirty="0"/>
              <a:t>Kybernetické útoky</a:t>
            </a:r>
          </a:p>
          <a:p>
            <a:pPr lvl="3">
              <a:lnSpc>
                <a:spcPct val="150000"/>
              </a:lnSpc>
            </a:pPr>
            <a:r>
              <a:rPr lang="cs-CZ" sz="1600" dirty="0"/>
              <a:t>Energetická bezpečnost</a:t>
            </a:r>
          </a:p>
          <a:p>
            <a:pPr lvl="3">
              <a:lnSpc>
                <a:spcPct val="150000"/>
              </a:lnSpc>
            </a:pPr>
            <a:r>
              <a:rPr lang="cs-CZ" sz="1600" dirty="0"/>
              <a:t>Terorismus</a:t>
            </a:r>
          </a:p>
          <a:p>
            <a:pPr lvl="2">
              <a:lnSpc>
                <a:spcPct val="150000"/>
              </a:lnSpc>
            </a:pPr>
            <a:r>
              <a:rPr lang="cs-CZ" dirty="0"/>
              <a:t>Zdůraznění ohledně modernizace ozbrojených sil</a:t>
            </a:r>
          </a:p>
          <a:p>
            <a:pPr lvl="3"/>
            <a:endParaRPr lang="cs-CZ" dirty="0"/>
          </a:p>
          <a:p>
            <a:pPr lvl="3"/>
            <a:endParaRPr lang="cs-CZ" dirty="0"/>
          </a:p>
          <a:p>
            <a:pPr marL="180000" lvl="3" indent="0">
              <a:buNone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B538591-9102-C402-870C-5B52AD5EE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Bezpečnostní strategie ČR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4991FB1-AA8A-EDB9-E412-F301E275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602" y="6417177"/>
            <a:ext cx="272435" cy="365125"/>
          </a:xfrm>
        </p:spPr>
        <p:txBody>
          <a:bodyPr/>
          <a:lstStyle/>
          <a:p>
            <a:fld id="{5E608FB1-680A-4E9D-A95E-8C4CFA1B47E3}" type="slidenum">
              <a:rPr lang="cs-CZ" smtClean="0"/>
              <a:t>4</a:t>
            </a:fld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EEB373E-374A-295A-409C-0BB7CFED733F}"/>
              </a:ext>
            </a:extLst>
          </p:cNvPr>
          <p:cNvSpPr txBox="1"/>
          <p:nvPr/>
        </p:nvSpPr>
        <p:spPr>
          <a:xfrm>
            <a:off x="11042650" y="228645"/>
            <a:ext cx="933448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1500" dirty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9" name="Grafický objekt 8" descr="Stopky">
            <a:extLst>
              <a:ext uri="{FF2B5EF4-FFF2-40B4-BE49-F238E27FC236}">
                <a16:creationId xmlns:a16="http://schemas.microsoft.com/office/drawing/2014/main" id="{AA923014-A5C4-4DFB-9FC5-32AA434FB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7015" y="5105212"/>
            <a:ext cx="1311965" cy="131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89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D091F8-B919-5C82-7749-2530E232E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Vývoj bezpečnostní strategie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AD092AD-24CA-E5B8-0519-2653104CDFA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Bezpečnostní strategie 2015</a:t>
            </a:r>
          </a:p>
          <a:p>
            <a:pPr lvl="1"/>
            <a:endParaRPr lang="cs-CZ" dirty="0"/>
          </a:p>
          <a:p>
            <a:pPr lvl="2">
              <a:lnSpc>
                <a:spcPct val="150000"/>
              </a:lnSpc>
            </a:pPr>
            <a:r>
              <a:rPr lang="cs-CZ" dirty="0"/>
              <a:t>Aktualizace v reakci na anexi Krymu</a:t>
            </a:r>
          </a:p>
          <a:p>
            <a:pPr lvl="2">
              <a:lnSpc>
                <a:spcPct val="150000"/>
              </a:lnSpc>
            </a:pPr>
            <a:r>
              <a:rPr lang="cs-CZ" dirty="0"/>
              <a:t>Označování hrozeb obecněji</a:t>
            </a:r>
          </a:p>
          <a:p>
            <a:pPr lvl="2">
              <a:lnSpc>
                <a:spcPct val="150000"/>
              </a:lnSpc>
            </a:pPr>
            <a:r>
              <a:rPr lang="cs-CZ" dirty="0"/>
              <a:t>Zdůraznění hrozeb spojené s porušováním mezinárodního práva a destabilizací evropského bezpečnostního prostředí</a:t>
            </a:r>
          </a:p>
          <a:p>
            <a:pPr lvl="2"/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F507B809-0871-A09E-C98C-13C3BE47E37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Bezpečnostní strategie 2023</a:t>
            </a:r>
          </a:p>
          <a:p>
            <a:pPr lvl="1"/>
            <a:endParaRPr lang="cs-CZ" dirty="0"/>
          </a:p>
          <a:p>
            <a:pPr lvl="2">
              <a:lnSpc>
                <a:spcPct val="150000"/>
              </a:lnSpc>
            </a:pPr>
            <a:r>
              <a:rPr lang="cs-CZ" dirty="0"/>
              <a:t>Nejaktuálnější verze hovoří o zhoršení bezpečnostní situace v Evropě – Válka na Ukrajině</a:t>
            </a:r>
          </a:p>
          <a:p>
            <a:pPr lvl="2">
              <a:lnSpc>
                <a:spcPct val="150000"/>
              </a:lnSpc>
            </a:pPr>
            <a:r>
              <a:rPr lang="cs-CZ" dirty="0"/>
              <a:t>Dokument je adresnější a přímější ve vymezení hrozeb</a:t>
            </a:r>
          </a:p>
          <a:p>
            <a:pPr lvl="2">
              <a:lnSpc>
                <a:spcPct val="150000"/>
              </a:lnSpc>
            </a:pPr>
            <a:r>
              <a:rPr lang="cs-CZ" dirty="0"/>
              <a:t>Explicitně označeno Rusko jako bezpečnostní hrozba pro ČR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B538591-9102-C402-870C-5B52AD5EE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Bezpečnostní strategie ČR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4991FB1-AA8A-EDB9-E412-F301E275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602" y="6417177"/>
            <a:ext cx="272435" cy="365125"/>
          </a:xfrm>
        </p:spPr>
        <p:txBody>
          <a:bodyPr/>
          <a:lstStyle/>
          <a:p>
            <a:fld id="{5E608FB1-680A-4E9D-A95E-8C4CFA1B47E3}" type="slidenum">
              <a:rPr lang="cs-CZ" smtClean="0"/>
              <a:t>5</a:t>
            </a:fld>
            <a:endParaRPr lang="cs-CZ" dirty="0"/>
          </a:p>
        </p:txBody>
      </p:sp>
      <p:pic>
        <p:nvPicPr>
          <p:cNvPr id="8" name="Grafický objekt 7" descr="Evropa">
            <a:extLst>
              <a:ext uri="{FF2B5EF4-FFF2-40B4-BE49-F238E27FC236}">
                <a16:creationId xmlns:a16="http://schemas.microsoft.com/office/drawing/2014/main" id="{E2A4ED9B-E665-4A4B-AF12-55703F6EB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10577" y="4989255"/>
            <a:ext cx="1427922" cy="1427922"/>
          </a:xfrm>
          <a:prstGeom prst="rect">
            <a:avLst/>
          </a:prstGeom>
        </p:spPr>
      </p:pic>
      <p:pic>
        <p:nvPicPr>
          <p:cNvPr id="10" name="Grafický objekt 9" descr="Upozornění">
            <a:extLst>
              <a:ext uri="{FF2B5EF4-FFF2-40B4-BE49-F238E27FC236}">
                <a16:creationId xmlns:a16="http://schemas.microsoft.com/office/drawing/2014/main" id="{332693AA-F2A2-4B47-90F8-CFDA194CD0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02804" y="5096789"/>
            <a:ext cx="1320388" cy="132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799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Zástupný obsah 5">
            <a:extLst>
              <a:ext uri="{FF2B5EF4-FFF2-40B4-BE49-F238E27FC236}">
                <a16:creationId xmlns:a16="http://schemas.microsoft.com/office/drawing/2014/main" id="{2C0DF5B7-F01B-5497-403D-B7D0FBBD29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3991791"/>
              </p:ext>
            </p:extLst>
          </p:nvPr>
        </p:nvGraphicFramePr>
        <p:xfrm>
          <a:off x="0" y="0"/>
          <a:ext cx="12192000" cy="764204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52187">
                  <a:extLst>
                    <a:ext uri="{9D8B030D-6E8A-4147-A177-3AD203B41FA5}">
                      <a16:colId xmlns:a16="http://schemas.microsoft.com/office/drawing/2014/main" val="2086174767"/>
                    </a:ext>
                  </a:extLst>
                </a:gridCol>
                <a:gridCol w="3754052">
                  <a:extLst>
                    <a:ext uri="{9D8B030D-6E8A-4147-A177-3AD203B41FA5}">
                      <a16:colId xmlns:a16="http://schemas.microsoft.com/office/drawing/2014/main" val="2037502034"/>
                    </a:ext>
                  </a:extLst>
                </a:gridCol>
                <a:gridCol w="2227277">
                  <a:extLst>
                    <a:ext uri="{9D8B030D-6E8A-4147-A177-3AD203B41FA5}">
                      <a16:colId xmlns:a16="http://schemas.microsoft.com/office/drawing/2014/main" val="2763762676"/>
                    </a:ext>
                  </a:extLst>
                </a:gridCol>
                <a:gridCol w="1970574">
                  <a:extLst>
                    <a:ext uri="{9D8B030D-6E8A-4147-A177-3AD203B41FA5}">
                      <a16:colId xmlns:a16="http://schemas.microsoft.com/office/drawing/2014/main" val="173529441"/>
                    </a:ext>
                  </a:extLst>
                </a:gridCol>
                <a:gridCol w="2000403">
                  <a:extLst>
                    <a:ext uri="{9D8B030D-6E8A-4147-A177-3AD203B41FA5}">
                      <a16:colId xmlns:a16="http://schemas.microsoft.com/office/drawing/2014/main" val="4072517337"/>
                    </a:ext>
                  </a:extLst>
                </a:gridCol>
                <a:gridCol w="1787507">
                  <a:extLst>
                    <a:ext uri="{9D8B030D-6E8A-4147-A177-3AD203B41FA5}">
                      <a16:colId xmlns:a16="http://schemas.microsoft.com/office/drawing/2014/main" val="3037192787"/>
                    </a:ext>
                  </a:extLst>
                </a:gridCol>
              </a:tblGrid>
              <a:tr h="273701"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1999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2001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2003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2011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2015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8498682"/>
                  </a:ext>
                </a:extLst>
              </a:tr>
              <a:tr h="1368507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cs-CZ" sz="1200" b="1" dirty="0">
                          <a:solidFill>
                            <a:schemeClr val="bg1"/>
                          </a:solidFill>
                        </a:rPr>
                        <a:t>1.</a:t>
                      </a:r>
                    </a:p>
                  </a:txBody>
                  <a:tcPr anchor="ctr">
                    <a:solidFill>
                      <a:srgbClr val="50386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cs-CZ" sz="1200" dirty="0"/>
                        <a:t>Živelné katastrofy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Použití zbraní hromadného ničení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Použití a šíření zbraní hromadného ničení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Šíření zbraní hromadného ničení a jejich nosičů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Oslabování mechanismu kooperativní bezpečnosti i politických a mezinárodně právních závazků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843244"/>
                  </a:ext>
                </a:extLst>
              </a:tr>
              <a:tr h="63863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cs-CZ" sz="1200" b="1" dirty="0">
                          <a:solidFill>
                            <a:schemeClr val="bg1"/>
                          </a:solidFill>
                        </a:rPr>
                        <a:t>2.</a:t>
                      </a:r>
                    </a:p>
                  </a:txBody>
                  <a:tcPr anchor="ctr">
                    <a:solidFill>
                      <a:srgbClr val="50386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cs-CZ" sz="1200" dirty="0"/>
                        <a:t>Narušení standardních mezistátních ekonomických vztahů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Vývoj situace na Balkáně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Terorismus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Terorismus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Nestabilita a regionální konflikty v euroatlantickém prostoru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3885786"/>
                  </a:ext>
                </a:extLst>
              </a:tr>
              <a:tr h="638636"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</a:rPr>
                        <a:t>3.</a:t>
                      </a:r>
                    </a:p>
                  </a:txBody>
                  <a:tcPr anchor="ctr">
                    <a:solidFill>
                      <a:srgbClr val="50386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Teroristické útoky 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Nestabilita SNS a Ruska, na Blízkém východě a Severní Africe</a:t>
                      </a:r>
                      <a:endParaRPr lang="cs-CZ" sz="1200" dirty="0"/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Soupeření států o zdroje např. energie, nerostné suroviny, voda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Kybernetické útoky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Terorismus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3420951"/>
                  </a:ext>
                </a:extLst>
              </a:tr>
              <a:tr h="638636"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</a:rPr>
                        <a:t>4.</a:t>
                      </a:r>
                    </a:p>
                  </a:txBody>
                  <a:tcPr anchor="ctr">
                    <a:solidFill>
                      <a:srgbClr val="50386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Migrační vlny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Kybernetická kriminalita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Korupce a hospodářská kriminalita – OZ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Nestabilita a konflikty v euroatlantickém prostoru a jeho okolí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Šíření zbraní hromadného ničení a jejich nosičů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76891"/>
                  </a:ext>
                </a:extLst>
              </a:tr>
              <a:tr h="456169"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</a:rPr>
                        <a:t>5.</a:t>
                      </a:r>
                    </a:p>
                  </a:txBody>
                  <a:tcPr anchor="ctr">
                    <a:solidFill>
                      <a:srgbClr val="50386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Násilné akce subjektů cizí moci 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Zneužití vědeckého bádání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Důsledek globalizace – možnost šíření nakažlivých chorob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Negativní aspekty mezinárodní migrace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Kybernetické útoky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8957850"/>
                  </a:ext>
                </a:extLst>
              </a:tr>
              <a:tr h="456169"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</a:rPr>
                        <a:t>6.</a:t>
                      </a:r>
                    </a:p>
                  </a:txBody>
                  <a:tcPr anchor="ctr">
                    <a:solidFill>
                      <a:srgbClr val="50386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Ohrožení základních hodnot demokracie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Únik utajovaných informací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Nelegální migrace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Organizovaný zločin a migrace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Negativní aspekty mezinárodní migrace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925979"/>
                  </a:ext>
                </a:extLst>
              </a:tr>
              <a:tr h="456169"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</a:rPr>
                        <a:t>7.</a:t>
                      </a:r>
                    </a:p>
                  </a:txBody>
                  <a:tcPr anchor="ctr">
                    <a:solidFill>
                      <a:srgbClr val="50386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Rozsáhlá diverzní činnost </a:t>
                      </a:r>
                    </a:p>
                  </a:txBody>
                  <a:tcPr anchor="ctr">
                    <a:solidFill>
                      <a:srgbClr val="B8A4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Sociální a demografická nerovnováha</a:t>
                      </a:r>
                    </a:p>
                  </a:txBody>
                  <a:tcPr anchor="ctr">
                    <a:solidFill>
                      <a:srgbClr val="B8A4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Pohromy přírodního a antropogenního původu</a:t>
                      </a:r>
                    </a:p>
                  </a:txBody>
                  <a:tcPr anchor="ctr">
                    <a:solidFill>
                      <a:srgbClr val="B8A4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Ohrožení funkčnosti kritické infrastruktury</a:t>
                      </a:r>
                    </a:p>
                  </a:txBody>
                  <a:tcPr anchor="ctr">
                    <a:solidFill>
                      <a:srgbClr val="B8A4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Extremismus a nárůst interetnického a sociálního napětí</a:t>
                      </a:r>
                    </a:p>
                  </a:txBody>
                  <a:tcPr anchor="ctr">
                    <a:solidFill>
                      <a:srgbClr val="B8A4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268553"/>
                  </a:ext>
                </a:extLst>
              </a:tr>
              <a:tr h="638636"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</a:rPr>
                        <a:t>8.</a:t>
                      </a:r>
                    </a:p>
                  </a:txBody>
                  <a:tcPr anchor="ctr">
                    <a:solidFill>
                      <a:srgbClr val="50386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Hrozba agrese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20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Přerušení dodávek strategických surovin a energie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Organizovaný zločin (hospodářská kriminalita, korupce)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938448"/>
                  </a:ext>
                </a:extLst>
              </a:tr>
              <a:tr h="456169"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</a:rPr>
                        <a:t>9.</a:t>
                      </a:r>
                    </a:p>
                  </a:txBody>
                  <a:tcPr anchor="ctr">
                    <a:solidFill>
                      <a:srgbClr val="50386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Vojenské napadení</a:t>
                      </a:r>
                    </a:p>
                  </a:txBody>
                  <a:tcPr anchor="ctr">
                    <a:solidFill>
                      <a:srgbClr val="B8A4D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 anchor="ctr">
                    <a:solidFill>
                      <a:srgbClr val="B8A4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200" dirty="0"/>
                    </a:p>
                  </a:txBody>
                  <a:tcPr anchor="ctr">
                    <a:solidFill>
                      <a:srgbClr val="B8A4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Pohromy přírodního a antropogenního původu</a:t>
                      </a:r>
                    </a:p>
                  </a:txBody>
                  <a:tcPr anchor="ctr">
                    <a:solidFill>
                      <a:srgbClr val="B8A4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Ohrožení funkčnosti infrastruktury</a:t>
                      </a:r>
                    </a:p>
                  </a:txBody>
                  <a:tcPr anchor="ctr">
                    <a:solidFill>
                      <a:srgbClr val="B8A4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332203"/>
                  </a:ext>
                </a:extLst>
              </a:tr>
              <a:tr h="418285"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</a:rPr>
                        <a:t>10.</a:t>
                      </a:r>
                    </a:p>
                  </a:txBody>
                  <a:tcPr anchor="ctr">
                    <a:solidFill>
                      <a:srgbClr val="50386F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20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20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Přerušení dodávek s. s.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118772"/>
                  </a:ext>
                </a:extLst>
              </a:tr>
              <a:tr h="418285"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</a:rPr>
                        <a:t>11.</a:t>
                      </a:r>
                    </a:p>
                  </a:txBody>
                  <a:tcPr anchor="ctr">
                    <a:solidFill>
                      <a:srgbClr val="50386F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 anchor="ctr">
                    <a:solidFill>
                      <a:srgbClr val="B8A4D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 anchor="ctr">
                    <a:solidFill>
                      <a:srgbClr val="B8A4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200" dirty="0"/>
                    </a:p>
                  </a:txBody>
                  <a:tcPr anchor="ctr">
                    <a:solidFill>
                      <a:srgbClr val="B8A4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200" dirty="0"/>
                    </a:p>
                  </a:txBody>
                  <a:tcPr anchor="ctr">
                    <a:solidFill>
                      <a:srgbClr val="B8A4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Pohromy přírodního a antropogenního původu.</a:t>
                      </a:r>
                    </a:p>
                  </a:txBody>
                  <a:tcPr anchor="ctr">
                    <a:solidFill>
                      <a:srgbClr val="B8A4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5359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6045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Zástupný obsah 5">
            <a:extLst>
              <a:ext uri="{FF2B5EF4-FFF2-40B4-BE49-F238E27FC236}">
                <a16:creationId xmlns:a16="http://schemas.microsoft.com/office/drawing/2014/main" id="{2C0DF5B7-F01B-5497-403D-B7D0FBBD29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0922249"/>
              </p:ext>
            </p:extLst>
          </p:nvPr>
        </p:nvGraphicFramePr>
        <p:xfrm>
          <a:off x="1076741" y="1108648"/>
          <a:ext cx="9471991" cy="514122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9646">
                  <a:extLst>
                    <a:ext uri="{9D8B030D-6E8A-4147-A177-3AD203B41FA5}">
                      <a16:colId xmlns:a16="http://schemas.microsoft.com/office/drawing/2014/main" val="2086174767"/>
                    </a:ext>
                  </a:extLst>
                </a:gridCol>
                <a:gridCol w="4231076">
                  <a:extLst>
                    <a:ext uri="{9D8B030D-6E8A-4147-A177-3AD203B41FA5}">
                      <a16:colId xmlns:a16="http://schemas.microsoft.com/office/drawing/2014/main" val="2037502034"/>
                    </a:ext>
                  </a:extLst>
                </a:gridCol>
                <a:gridCol w="501855">
                  <a:extLst>
                    <a:ext uri="{9D8B030D-6E8A-4147-A177-3AD203B41FA5}">
                      <a16:colId xmlns:a16="http://schemas.microsoft.com/office/drawing/2014/main" val="2763762676"/>
                    </a:ext>
                  </a:extLst>
                </a:gridCol>
                <a:gridCol w="4229414">
                  <a:extLst>
                    <a:ext uri="{9D8B030D-6E8A-4147-A177-3AD203B41FA5}">
                      <a16:colId xmlns:a16="http://schemas.microsoft.com/office/drawing/2014/main" val="173529441"/>
                    </a:ext>
                  </a:extLst>
                </a:gridCol>
              </a:tblGrid>
              <a:tr h="216524"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cs-CZ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8498682"/>
                  </a:ext>
                </a:extLst>
              </a:tr>
              <a:tr h="1080179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cs-CZ" sz="1200" b="1" dirty="0">
                          <a:solidFill>
                            <a:schemeClr val="bg1"/>
                          </a:solidFill>
                        </a:rPr>
                        <a:t>1.</a:t>
                      </a:r>
                    </a:p>
                  </a:txBody>
                  <a:tcPr anchor="ctr">
                    <a:solidFill>
                      <a:srgbClr val="50386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cs-CZ" sz="1200" dirty="0"/>
                        <a:t>Agresivní politika Ruska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</a:rPr>
                        <a:t>11.</a:t>
                      </a:r>
                    </a:p>
                  </a:txBody>
                  <a:tcPr anchor="ctr">
                    <a:solidFill>
                      <a:srgbClr val="50386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Nedostatečná integrace cizinců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843244"/>
                  </a:ext>
                </a:extLst>
              </a:tr>
              <a:tr h="504083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cs-CZ" sz="1200" b="1" dirty="0">
                          <a:solidFill>
                            <a:schemeClr val="bg1"/>
                          </a:solidFill>
                        </a:rPr>
                        <a:t>2.</a:t>
                      </a:r>
                    </a:p>
                  </a:txBody>
                  <a:tcPr anchor="ctr">
                    <a:solidFill>
                      <a:srgbClr val="50386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cs-CZ" sz="1200" dirty="0"/>
                        <a:t>Mocenské ambice Číny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</a:rPr>
                        <a:t>12.</a:t>
                      </a:r>
                    </a:p>
                  </a:txBody>
                  <a:tcPr anchor="ctr">
                    <a:solidFill>
                      <a:srgbClr val="50386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Změna klimatu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3885786"/>
                  </a:ext>
                </a:extLst>
              </a:tr>
              <a:tr h="504083"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</a:rPr>
                        <a:t>3.</a:t>
                      </a:r>
                    </a:p>
                  </a:txBody>
                  <a:tcPr anchor="ctr">
                    <a:solidFill>
                      <a:srgbClr val="50386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Hybridní hrozby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</a:rPr>
                        <a:t>13.</a:t>
                      </a:r>
                    </a:p>
                  </a:txBody>
                  <a:tcPr anchor="ctr">
                    <a:solidFill>
                      <a:srgbClr val="50386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Šíření infekčních onemocnění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3420951"/>
                  </a:ext>
                </a:extLst>
              </a:tr>
              <a:tr h="504083"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</a:rPr>
                        <a:t>4.</a:t>
                      </a:r>
                    </a:p>
                  </a:txBody>
                  <a:tcPr anchor="ctr">
                    <a:solidFill>
                      <a:srgbClr val="50386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Kybernetické hrozby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</a:rPr>
                        <a:t>14.</a:t>
                      </a:r>
                    </a:p>
                  </a:txBody>
                  <a:tcPr anchor="ctr">
                    <a:solidFill>
                      <a:srgbClr val="50386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Proliferace zbraní hromadného ničení a nekontrolované šíření konvenčních zbraní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76891"/>
                  </a:ext>
                </a:extLst>
              </a:tr>
              <a:tr h="360060"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</a:rPr>
                        <a:t>5.</a:t>
                      </a:r>
                    </a:p>
                  </a:txBody>
                  <a:tcPr anchor="ctr">
                    <a:solidFill>
                      <a:srgbClr val="50386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Ekonomické hrozby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</a:rPr>
                        <a:t>15.</a:t>
                      </a:r>
                    </a:p>
                  </a:txBody>
                  <a:tcPr anchor="ctr">
                    <a:solidFill>
                      <a:srgbClr val="50386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Zranitelnost kritické infrastruktury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8957850"/>
                  </a:ext>
                </a:extLst>
              </a:tr>
              <a:tr h="360060"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</a:rPr>
                        <a:t>6.</a:t>
                      </a:r>
                    </a:p>
                  </a:txBody>
                  <a:tcPr anchor="ctr">
                    <a:solidFill>
                      <a:srgbClr val="50386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Nestabilita v sousedství Evropy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</a:rPr>
                        <a:t>16.</a:t>
                      </a:r>
                    </a:p>
                  </a:txBody>
                  <a:tcPr anchor="ctr">
                    <a:solidFill>
                      <a:srgbClr val="50386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Přerušení dodávek strategických surovin a energie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925979"/>
                  </a:ext>
                </a:extLst>
              </a:tr>
              <a:tr h="360060"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</a:rPr>
                        <a:t>7.</a:t>
                      </a:r>
                    </a:p>
                  </a:txBody>
                  <a:tcPr anchor="ctr">
                    <a:solidFill>
                      <a:srgbClr val="50386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Oslabení demokracie v EU</a:t>
                      </a:r>
                    </a:p>
                  </a:txBody>
                  <a:tcPr anchor="ctr">
                    <a:solidFill>
                      <a:srgbClr val="B8A4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</a:rPr>
                        <a:t>17.</a:t>
                      </a:r>
                    </a:p>
                  </a:txBody>
                  <a:tcPr anchor="ctr">
                    <a:solidFill>
                      <a:srgbClr val="50386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Dezinformační kampaně</a:t>
                      </a:r>
                    </a:p>
                  </a:txBody>
                  <a:tcPr anchor="ctr">
                    <a:solidFill>
                      <a:srgbClr val="B8A4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268553"/>
                  </a:ext>
                </a:extLst>
              </a:tr>
              <a:tr h="504083"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</a:rPr>
                        <a:t>8.</a:t>
                      </a:r>
                    </a:p>
                  </a:txBody>
                  <a:tcPr anchor="ctr">
                    <a:solidFill>
                      <a:srgbClr val="50386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Nestátní aktéři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</a:rPr>
                        <a:t>18.</a:t>
                      </a:r>
                    </a:p>
                  </a:txBody>
                  <a:tcPr anchor="ctr">
                    <a:solidFill>
                      <a:srgbClr val="50386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Demografické změny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938448"/>
                  </a:ext>
                </a:extLst>
              </a:tr>
              <a:tr h="360060"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</a:rPr>
                        <a:t>9.</a:t>
                      </a:r>
                    </a:p>
                  </a:txBody>
                  <a:tcPr anchor="ctr">
                    <a:solidFill>
                      <a:srgbClr val="50386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Organizovaný zločin</a:t>
                      </a:r>
                    </a:p>
                  </a:txBody>
                  <a:tcPr anchor="ctr">
                    <a:solidFill>
                      <a:srgbClr val="B8A4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</a:rPr>
                        <a:t>19.</a:t>
                      </a:r>
                    </a:p>
                  </a:txBody>
                  <a:tcPr anchor="ctr">
                    <a:solidFill>
                      <a:srgbClr val="50386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Radikalizace společnosti </a:t>
                      </a:r>
                    </a:p>
                  </a:txBody>
                  <a:tcPr anchor="ctr">
                    <a:solidFill>
                      <a:srgbClr val="B8A4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332203"/>
                  </a:ext>
                </a:extLst>
              </a:tr>
              <a:tr h="330157"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</a:rPr>
                        <a:t>10.</a:t>
                      </a:r>
                    </a:p>
                  </a:txBody>
                  <a:tcPr anchor="ctr">
                    <a:solidFill>
                      <a:srgbClr val="50386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Nelegální migrace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</a:rPr>
                        <a:t>20.</a:t>
                      </a:r>
                    </a:p>
                  </a:txBody>
                  <a:tcPr anchor="ctr">
                    <a:solidFill>
                      <a:srgbClr val="50386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/>
                        <a:t>Pohromy přírodního a antropogenního původu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118772"/>
                  </a:ext>
                </a:extLst>
              </a:tr>
            </a:tbl>
          </a:graphicData>
        </a:graphic>
      </p:graphicFrame>
      <p:sp>
        <p:nvSpPr>
          <p:cNvPr id="7" name="Nadpis 1">
            <a:extLst>
              <a:ext uri="{FF2B5EF4-FFF2-40B4-BE49-F238E27FC236}">
                <a16:creationId xmlns:a16="http://schemas.microsoft.com/office/drawing/2014/main" id="{8E15EA07-A125-4D76-942F-A80F250AE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2" y="429220"/>
            <a:ext cx="11648660" cy="867861"/>
          </a:xfrm>
        </p:spPr>
        <p:txBody>
          <a:bodyPr>
            <a:normAutofit fontScale="90000"/>
          </a:bodyPr>
          <a:lstStyle/>
          <a:p>
            <a:r>
              <a:rPr lang="cs-CZ" sz="3200" b="1" dirty="0"/>
              <a:t>Struktura rizik a hrozeb bezpečnostní strategie 2023</a:t>
            </a:r>
            <a:endParaRPr lang="cs-CZ" dirty="0"/>
          </a:p>
        </p:txBody>
      </p:sp>
      <p:sp>
        <p:nvSpPr>
          <p:cNvPr id="8" name="Zástupný symbol pro číslo snímku 4">
            <a:extLst>
              <a:ext uri="{FF2B5EF4-FFF2-40B4-BE49-F238E27FC236}">
                <a16:creationId xmlns:a16="http://schemas.microsoft.com/office/drawing/2014/main" id="{C703923B-20DB-43A5-8C9E-7030AF0BD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602" y="6417177"/>
            <a:ext cx="272435" cy="365125"/>
          </a:xfrm>
        </p:spPr>
        <p:txBody>
          <a:bodyPr/>
          <a:lstStyle/>
          <a:p>
            <a:fld id="{5E608FB1-680A-4E9D-A95E-8C4CFA1B47E3}" type="slidenum">
              <a:rPr lang="cs-CZ" smtClean="0"/>
              <a:t>7</a:t>
            </a:fld>
            <a:endParaRPr lang="cs-CZ" dirty="0"/>
          </a:p>
        </p:txBody>
      </p:sp>
      <p:sp>
        <p:nvSpPr>
          <p:cNvPr id="9" name="Zástupný symbol pro zápatí 3">
            <a:extLst>
              <a:ext uri="{FF2B5EF4-FFF2-40B4-BE49-F238E27FC236}">
                <a16:creationId xmlns:a16="http://schemas.microsoft.com/office/drawing/2014/main" id="{89184877-969E-4521-A9AF-89BBF68C1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</p:spPr>
        <p:txBody>
          <a:bodyPr/>
          <a:lstStyle/>
          <a:p>
            <a:r>
              <a:rPr lang="cs-CZ" dirty="0"/>
              <a:t>Bezpečnostní strategie ČR</a:t>
            </a:r>
          </a:p>
        </p:txBody>
      </p:sp>
    </p:spTree>
    <p:extLst>
      <p:ext uri="{BB962C8B-B14F-4D97-AF65-F5344CB8AC3E}">
        <p14:creationId xmlns:p14="http://schemas.microsoft.com/office/powerpoint/2010/main" val="4002506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BB5B7D-176F-A875-453C-86C8B2AF16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6232" y="172916"/>
            <a:ext cx="11219536" cy="818662"/>
          </a:xfrm>
        </p:spPr>
        <p:txBody>
          <a:bodyPr>
            <a:normAutofit fontScale="90000"/>
          </a:bodyPr>
          <a:lstStyle/>
          <a:p>
            <a:r>
              <a:rPr lang="cs-CZ" dirty="0"/>
              <a:t>Současné priority bezpečnostní strategie ČR 2023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4C20DCC-54CD-8594-2FF9-B2C3080A1AE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16675"/>
            <a:ext cx="10942638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Short </a:t>
            </a:r>
            <a:r>
              <a:rPr lang="cs-CZ" dirty="0">
                <a:solidFill>
                  <a:schemeClr val="bg1"/>
                </a:solidFill>
              </a:rPr>
              <a:t>Bezpečnostní strategie ČR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D73BDB4-F987-640E-1A3F-BA4B3FF6031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16675"/>
            <a:ext cx="273050" cy="365125"/>
          </a:xfrm>
          <a:prstGeom prst="rect">
            <a:avLst/>
          </a:prstGeom>
        </p:spPr>
        <p:txBody>
          <a:bodyPr/>
          <a:lstStyle/>
          <a:p>
            <a:fld id="{5E608FB1-680A-4E9D-A95E-8C4CFA1B47E3}" type="slidenum">
              <a:rPr lang="cs-CZ" smtClean="0"/>
              <a:t>8</a:t>
            </a:fld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FBEF03C-E491-46D0-88C5-834DC1F2F620}"/>
              </a:ext>
            </a:extLst>
          </p:cNvPr>
          <p:cNvSpPr txBox="1"/>
          <p:nvPr/>
        </p:nvSpPr>
        <p:spPr>
          <a:xfrm>
            <a:off x="606668" y="1156399"/>
            <a:ext cx="9372218" cy="5332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cs-CZ" sz="1700" b="1" dirty="0">
                <a:solidFill>
                  <a:schemeClr val="bg1"/>
                </a:solidFill>
              </a:rPr>
              <a:t>Odstrašení protivníka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cs-CZ" sz="1600" dirty="0">
                <a:solidFill>
                  <a:schemeClr val="bg1"/>
                </a:solidFill>
              </a:rPr>
              <a:t>Česko není v bezpečí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cs-CZ" sz="1600" dirty="0">
                <a:solidFill>
                  <a:schemeClr val="bg1"/>
                </a:solidFill>
              </a:rPr>
              <a:t>Válka Ruska na Ukrajině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cs-CZ" sz="1600" dirty="0">
                <a:solidFill>
                  <a:schemeClr val="bg1"/>
                </a:solidFill>
              </a:rPr>
              <a:t>Členství v NATO a EU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cs-CZ" sz="1700" b="1" dirty="0">
                <a:solidFill>
                  <a:schemeClr val="bg1"/>
                </a:solidFill>
              </a:rPr>
              <a:t>Celospolečenský přístup k obraně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cs-CZ" sz="1600" dirty="0">
                <a:solidFill>
                  <a:schemeClr val="bg1"/>
                </a:solidFill>
              </a:rPr>
              <a:t>Bezpečnost ČR není pouze záležitostí OS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cs-CZ" sz="1600" dirty="0">
                <a:solidFill>
                  <a:schemeClr val="bg1"/>
                </a:solidFill>
              </a:rPr>
              <a:t>Vláda má za úkol připravit na tuto roli občana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cs-CZ" sz="1700" b="1" dirty="0">
                <a:solidFill>
                  <a:schemeClr val="bg1"/>
                </a:solidFill>
              </a:rPr>
              <a:t>Zvýšení obranných výdajů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cs-CZ" sz="1600" dirty="0">
                <a:solidFill>
                  <a:schemeClr val="bg1"/>
                </a:solidFill>
              </a:rPr>
              <a:t>Vydávat na obranu nejméně 2% HDP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cs-CZ" sz="1700" b="1" dirty="0">
                <a:solidFill>
                  <a:schemeClr val="bg1"/>
                </a:solidFill>
              </a:rPr>
              <a:t>Reakce na hybridní hrozby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cs-CZ" sz="1600" dirty="0">
                <a:solidFill>
                  <a:schemeClr val="bg1"/>
                </a:solidFill>
              </a:rPr>
              <a:t>Schopné odolávat v kybernetické, informační, ekonomické a zpravodajské oblasti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cs-CZ" sz="1700" b="1" dirty="0">
                <a:solidFill>
                  <a:schemeClr val="bg1"/>
                </a:solidFill>
              </a:rPr>
              <a:t>Spolupráce s mezinárodní partnery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cs-CZ" sz="1600" dirty="0">
                <a:solidFill>
                  <a:schemeClr val="bg1"/>
                </a:solidFill>
              </a:rPr>
              <a:t>Členství v NATO a EU pro ČR zásadní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cs-CZ" sz="1600" dirty="0">
                <a:solidFill>
                  <a:schemeClr val="bg1"/>
                </a:solidFill>
              </a:rPr>
              <a:t>Ohrožení spojence je ohrožením i pro Česko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Apache Helicopter">
                <a:extLst>
                  <a:ext uri="{FF2B5EF4-FFF2-40B4-BE49-F238E27FC236}">
                    <a16:creationId xmlns:a16="http://schemas.microsoft.com/office/drawing/2014/main" id="{8E0AAABA-985F-4775-9E82-304DD38ED8D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54820149"/>
                  </p:ext>
                </p:extLst>
              </p:nvPr>
            </p:nvGraphicFramePr>
            <p:xfrm>
              <a:off x="6348786" y="1279562"/>
              <a:ext cx="2683269" cy="148436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683269" cy="1484362"/>
                    </a:xfrm>
                    <a:prstGeom prst="rect">
                      <a:avLst/>
                    </a:prstGeom>
                  </am3d:spPr>
                  <am3d:camera>
                    <am3d:pos x="0" y="0" z="6643863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651353" d="1000000"/>
                    <am3d:preTrans dx="19035" dy="-6084051" dz="4677801"/>
                    <am3d:scale>
                      <am3d:sx n="1000000" d="1000000"/>
                      <am3d:sy n="1000000" d="1000000"/>
                      <am3d:sz n="1000000" d="1000000"/>
                    </am3d:scale>
                    <am3d:rot ax="709837" ay="-1749971" az="-349739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31987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Apache Helicopter">
                <a:extLst>
                  <a:ext uri="{FF2B5EF4-FFF2-40B4-BE49-F238E27FC236}">
                    <a16:creationId xmlns:a16="http://schemas.microsoft.com/office/drawing/2014/main" id="{8E0AAABA-985F-4775-9E82-304DD38ED8D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48786" y="1279562"/>
                <a:ext cx="2683269" cy="14843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Stack of money">
                <a:extLst>
                  <a:ext uri="{FF2B5EF4-FFF2-40B4-BE49-F238E27FC236}">
                    <a16:creationId xmlns:a16="http://schemas.microsoft.com/office/drawing/2014/main" id="{54E5A0BF-6039-4BED-B890-0EDE8DDF38E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94241743"/>
                  </p:ext>
                </p:extLst>
              </p:nvPr>
            </p:nvGraphicFramePr>
            <p:xfrm>
              <a:off x="9669621" y="4644329"/>
              <a:ext cx="1670069" cy="1153478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670069" cy="1153478"/>
                    </a:xfrm>
                    <a:prstGeom prst="rect">
                      <a:avLst/>
                    </a:prstGeom>
                  </am3d:spPr>
                  <am3d:camera>
                    <am3d:pos x="0" y="0" z="513257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8134" d="1000000"/>
                    <am3d:preTrans dx="-5049" dy="-1991224" dz="209463"/>
                    <am3d:scale>
                      <am3d:sx n="1000000" d="1000000"/>
                      <am3d:sy n="1000000" d="1000000"/>
                      <am3d:sz n="1000000" d="1000000"/>
                    </am3d:scale>
                    <am3d:rot ax="2934755" ay="2557991" az="2270287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69312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Stack of money">
                <a:extLst>
                  <a:ext uri="{FF2B5EF4-FFF2-40B4-BE49-F238E27FC236}">
                    <a16:creationId xmlns:a16="http://schemas.microsoft.com/office/drawing/2014/main" id="{54E5A0BF-6039-4BED-B890-0EDE8DDF38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69621" y="4644329"/>
                <a:ext cx="1670069" cy="11534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Handshake">
                <a:extLst>
                  <a:ext uri="{FF2B5EF4-FFF2-40B4-BE49-F238E27FC236}">
                    <a16:creationId xmlns:a16="http://schemas.microsoft.com/office/drawing/2014/main" id="{A60A63A5-8CF5-4288-95C1-379E467DF84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83959731"/>
                  </p:ext>
                </p:extLst>
              </p:nvPr>
            </p:nvGraphicFramePr>
            <p:xfrm>
              <a:off x="9332102" y="1460019"/>
              <a:ext cx="2506904" cy="968576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2506904" cy="968576"/>
                    </a:xfrm>
                    <a:prstGeom prst="rect">
                      <a:avLst/>
                    </a:prstGeom>
                  </am3d:spPr>
                  <am3d:camera>
                    <am3d:pos x="0" y="0" z="5200257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063" d="1000000"/>
                    <am3d:preTrans dx="15833" dy="-6963336" dz="-42949"/>
                    <am3d:scale>
                      <am3d:sx n="1000000" d="1000000"/>
                      <am3d:sy n="1000000" d="1000000"/>
                      <am3d:sz n="1000000" d="1000000"/>
                    </am3d:scale>
                    <am3d:rot ax="829206" ay="-2226750" az="-506577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75379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Handshake">
                <a:extLst>
                  <a:ext uri="{FF2B5EF4-FFF2-40B4-BE49-F238E27FC236}">
                    <a16:creationId xmlns:a16="http://schemas.microsoft.com/office/drawing/2014/main" id="{A60A63A5-8CF5-4288-95C1-379E467DF84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332102" y="1460019"/>
                <a:ext cx="2506904" cy="9685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Chat">
                <a:extLst>
                  <a:ext uri="{FF2B5EF4-FFF2-40B4-BE49-F238E27FC236}">
                    <a16:creationId xmlns:a16="http://schemas.microsoft.com/office/drawing/2014/main" id="{FF5CF40E-8405-4E5E-8ABF-72BF82E08DA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8428821"/>
                  </p:ext>
                </p:extLst>
              </p:nvPr>
            </p:nvGraphicFramePr>
            <p:xfrm>
              <a:off x="7787978" y="2384954"/>
              <a:ext cx="2932650" cy="2027178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2932650" cy="2027178"/>
                    </a:xfrm>
                    <a:prstGeom prst="rect">
                      <a:avLst/>
                    </a:prstGeom>
                  </am3d:spPr>
                  <am3d:camera>
                    <am3d:pos x="0" y="0" z="613023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0602" d="1000000"/>
                    <am3d:preTrans dx="2246715" dy="-8468697" dz="723917"/>
                    <am3d:scale>
                      <am3d:sx n="1000000" d="1000000"/>
                      <am3d:sy n="1000000" d="1000000"/>
                      <am3d:sz n="1000000" d="1000000"/>
                    </am3d:scale>
                    <am3d:rot ax="1474156" ay="780984" az="352749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32975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Chat">
                <a:extLst>
                  <a:ext uri="{FF2B5EF4-FFF2-40B4-BE49-F238E27FC236}">
                    <a16:creationId xmlns:a16="http://schemas.microsoft.com/office/drawing/2014/main" id="{FF5CF40E-8405-4E5E-8ABF-72BF82E08DA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787978" y="2384954"/>
                <a:ext cx="2932650" cy="202717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23846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DD9E175-48F7-0C66-B503-08E3F3607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57500" y="2716823"/>
            <a:ext cx="6477000" cy="1424354"/>
          </a:xfrm>
        </p:spPr>
        <p:txBody>
          <a:bodyPr>
            <a:normAutofit/>
          </a:bodyPr>
          <a:lstStyle/>
          <a:p>
            <a:pPr algn="ctr"/>
            <a:r>
              <a:rPr lang="cs-CZ" sz="4000" dirty="0"/>
              <a:t>PROSTOR PRO DOTAZY</a:t>
            </a:r>
          </a:p>
          <a:p>
            <a:endParaRPr lang="cs-CZ" dirty="0" err="1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38DEDCF-BB35-FA57-866E-0A28CBCBB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Bezpečnostní strategie ČR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E7D2F4F-ABFD-299E-D81C-CDF07DB88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17177"/>
            <a:ext cx="272435" cy="365125"/>
          </a:xfrm>
        </p:spPr>
        <p:txBody>
          <a:bodyPr/>
          <a:lstStyle/>
          <a:p>
            <a:fld id="{5E608FB1-680A-4E9D-A95E-8C4CFA1B47E3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407322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CEVRO">
      <a:dk1>
        <a:srgbClr val="000000"/>
      </a:dk1>
      <a:lt1>
        <a:srgbClr val="FFFFFF"/>
      </a:lt1>
      <a:dk2>
        <a:srgbClr val="575756"/>
      </a:dk2>
      <a:lt2>
        <a:srgbClr val="E7E6E6"/>
      </a:lt2>
      <a:accent1>
        <a:srgbClr val="50386F"/>
      </a:accent1>
      <a:accent2>
        <a:srgbClr val="50386F"/>
      </a:accent2>
      <a:accent3>
        <a:srgbClr val="EA8B2D"/>
      </a:accent3>
      <a:accent4>
        <a:srgbClr val="EA8B2D"/>
      </a:accent4>
      <a:accent5>
        <a:srgbClr val="E9E9E9"/>
      </a:accent5>
      <a:accent6>
        <a:srgbClr val="D2D2D2"/>
      </a:accent6>
      <a:hlink>
        <a:srgbClr val="0563C1"/>
      </a:hlink>
      <a:folHlink>
        <a:srgbClr val="954F72"/>
      </a:folHlink>
    </a:clrScheme>
    <a:fontScheme name="Cevr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VRO_prezentace" id="{485F1B51-4886-4BEE-9303-EA422C81D8B6}" vid="{D8B64059-E0AD-44A6-B997-6DC8C4E55893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BAB6EA75DC9234BB8F7FC7985B6540D" ma:contentTypeVersion="17" ma:contentTypeDescription="Vytvoří nový dokument" ma:contentTypeScope="" ma:versionID="802e1200a6f1edf4a5c0acec655da554">
  <xsd:schema xmlns:xsd="http://www.w3.org/2001/XMLSchema" xmlns:xs="http://www.w3.org/2001/XMLSchema" xmlns:p="http://schemas.microsoft.com/office/2006/metadata/properties" xmlns:ns2="08506671-b2d8-4009-9f63-6b725a8908a0" xmlns:ns3="c96b063f-72a7-4d2b-b06d-4ecda669bddf" targetNamespace="http://schemas.microsoft.com/office/2006/metadata/properties" ma:root="true" ma:fieldsID="643927d2b1d20851b2bc9ade87ce8cba" ns2:_="" ns3:_="">
    <xsd:import namespace="08506671-b2d8-4009-9f63-6b725a8908a0"/>
    <xsd:import namespace="c96b063f-72a7-4d2b-b06d-4ecda669bd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506671-b2d8-4009-9f63-6b725a8908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b6f0447c-396c-41cb-bb8f-c4232058b8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6b063f-72a7-4d2b-b06d-4ecda669bdd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366da5d-a729-4ea0-a3c6-0f5c6526b4ca}" ma:internalName="TaxCatchAll" ma:showField="CatchAllData" ma:web="c96b063f-72a7-4d2b-b06d-4ecda669bd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F6AD68-1977-4ED0-9D33-7965F88689B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2CE057-8B81-4FF9-B431-B5860F0462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506671-b2d8-4009-9f63-6b725a8908a0"/>
    <ds:schemaRef ds:uri="c96b063f-72a7-4d2b-b06d-4ecda669bd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581</TotalTime>
  <Words>1117</Words>
  <Application>Microsoft Office PowerPoint</Application>
  <PresentationFormat>Širokoúhlá obrazovka</PresentationFormat>
  <Paragraphs>219</Paragraphs>
  <Slides>11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6" baseType="lpstr">
      <vt:lpstr>Aptos</vt:lpstr>
      <vt:lpstr>Arial</vt:lpstr>
      <vt:lpstr>Calibri</vt:lpstr>
      <vt:lpstr>Wingdings</vt:lpstr>
      <vt:lpstr>Motiv Office</vt:lpstr>
      <vt:lpstr>Bezpečnostní strategie ČR:  vývoj a současné priority</vt:lpstr>
      <vt:lpstr>Historie bezpečnostní strategie</vt:lpstr>
      <vt:lpstr>Vývoj bezpečnostní strategie</vt:lpstr>
      <vt:lpstr>Vývoj bezpečnostní strategie</vt:lpstr>
      <vt:lpstr>Vývoj bezpečnostní strategie</vt:lpstr>
      <vt:lpstr>Prezentace aplikace PowerPoint</vt:lpstr>
      <vt:lpstr>Struktura rizik a hrozeb bezpečnostní strategie 2023</vt:lpstr>
      <vt:lpstr>Současné priority bezpečnostní strategie ČR 2023</vt:lpstr>
      <vt:lpstr>Prezentace aplikace PowerPoint</vt:lpstr>
      <vt:lpstr>Děkuji za pozornost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BS Peroutka</dc:title>
  <dc:creator>Lukáš Peroutka</dc:creator>
  <cp:lastModifiedBy>User</cp:lastModifiedBy>
  <cp:revision>43</cp:revision>
  <dcterms:created xsi:type="dcterms:W3CDTF">2025-01-18T09:44:04Z</dcterms:created>
  <dcterms:modified xsi:type="dcterms:W3CDTF">2025-04-06T14:33:11Z</dcterms:modified>
</cp:coreProperties>
</file>