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C4B560-66BB-41B9-AC23-49F809346F2F}" type="datetimeFigureOut">
              <a:rPr lang="cs-CZ" smtClean="0"/>
              <a:pPr/>
              <a:t>08.05.2025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D14A23-DD56-42FC-8D1C-36F0688134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debaran.cz/bulleti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Bezpečnostní rizika spojená s technologickým rozvojem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Bc. Darina </a:t>
            </a:r>
            <a:r>
              <a:rPr lang="cs-CZ" dirty="0" err="1" smtClean="0"/>
              <a:t>Korčíková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Rozdělení podle typu použití</a:t>
            </a:r>
          </a:p>
          <a:p>
            <a:r>
              <a:rPr lang="cs-CZ" dirty="0" smtClean="0"/>
              <a:t> Dopravní - </a:t>
            </a:r>
            <a:r>
              <a:rPr lang="cs-CZ" dirty="0" err="1" smtClean="0"/>
              <a:t>samořiditelná</a:t>
            </a:r>
            <a:r>
              <a:rPr lang="cs-CZ" dirty="0" smtClean="0"/>
              <a:t> auta, </a:t>
            </a:r>
            <a:r>
              <a:rPr lang="cs-CZ" dirty="0" err="1" smtClean="0"/>
              <a:t>drony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Vojenské - bojové </a:t>
            </a:r>
            <a:r>
              <a:rPr lang="cs-CZ" dirty="0" err="1" smtClean="0"/>
              <a:t>drony</a:t>
            </a:r>
            <a:r>
              <a:rPr lang="cs-CZ" dirty="0" smtClean="0"/>
              <a:t>, obranné systémy.</a:t>
            </a:r>
          </a:p>
          <a:p>
            <a:r>
              <a:rPr lang="cs-CZ" dirty="0" smtClean="0"/>
              <a:t> Průmyslové - roboti ve výrobě a logistice.</a:t>
            </a:r>
          </a:p>
          <a:p>
            <a:r>
              <a:rPr lang="cs-CZ" dirty="0" smtClean="0"/>
              <a:t> Domácí - robotické vysavače, asistenti.</a:t>
            </a:r>
          </a:p>
          <a:p>
            <a:r>
              <a:rPr lang="cs-CZ" dirty="0" smtClean="0"/>
              <a:t> Softwarové - algoritmy v bankovnictví a zdravotnictví.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Představují moderní technologické celky, které jsou schopny vykonávat složité úkony bez přímého lidského zásahu. Tyto systémy využívají prvky umělé</a:t>
            </a:r>
            <a:r>
              <a:rPr lang="cs-CZ" b="1" dirty="0" smtClean="0"/>
              <a:t> </a:t>
            </a:r>
            <a:r>
              <a:rPr lang="cs-CZ" dirty="0" smtClean="0"/>
              <a:t>inteligence</a:t>
            </a:r>
            <a:r>
              <a:rPr lang="cs-CZ" b="1" dirty="0" smtClean="0"/>
              <a:t> </a:t>
            </a:r>
            <a:r>
              <a:rPr lang="cs-CZ" dirty="0" smtClean="0"/>
              <a:t>(AI), strojového učení, senzorických</a:t>
            </a:r>
            <a:r>
              <a:rPr lang="cs-CZ" b="1" dirty="0" smtClean="0"/>
              <a:t> </a:t>
            </a:r>
            <a:r>
              <a:rPr lang="cs-CZ" dirty="0" smtClean="0"/>
              <a:t>vstupů, </a:t>
            </a:r>
            <a:r>
              <a:rPr lang="cs-CZ" dirty="0" err="1" smtClean="0"/>
              <a:t>aktuátorů</a:t>
            </a:r>
            <a:r>
              <a:rPr lang="cs-CZ" dirty="0" smtClean="0"/>
              <a:t> a automatického</a:t>
            </a:r>
            <a:r>
              <a:rPr lang="cs-CZ" b="1" dirty="0" smtClean="0"/>
              <a:t> r</a:t>
            </a:r>
            <a:r>
              <a:rPr lang="cs-CZ" dirty="0" smtClean="0"/>
              <a:t>ozhodování, aby se mohly efektivně přizpůsobovat dynamickému prostředí. </a:t>
            </a:r>
          </a:p>
          <a:p>
            <a:r>
              <a:rPr lang="cs-CZ" dirty="0" smtClean="0"/>
              <a:t>Autonomní chování znamená, že systém je schopen nejen reagovat na okolní podmínky, ale také činit rozhodnutí na základě předem definovaných cílů, logiky nebo datových modelů  a to bez nutnosti operativního lidského řízení.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Jak se bránit?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/>
          <a:lstStyle/>
          <a:p>
            <a:r>
              <a:rPr lang="cs-CZ" dirty="0" smtClean="0"/>
              <a:t>Vzdělávání a osvěta</a:t>
            </a:r>
          </a:p>
          <a:p>
            <a:endParaRPr lang="cs-CZ" dirty="0" smtClean="0"/>
          </a:p>
          <a:p>
            <a:r>
              <a:rPr lang="cs-CZ" dirty="0" smtClean="0"/>
              <a:t>Silná hesla</a:t>
            </a:r>
          </a:p>
          <a:p>
            <a:endParaRPr lang="cs-CZ" dirty="0" smtClean="0"/>
          </a:p>
          <a:p>
            <a:r>
              <a:rPr lang="cs-CZ" dirty="0" smtClean="0"/>
              <a:t>Aktualizace softwaru</a:t>
            </a:r>
          </a:p>
          <a:p>
            <a:endParaRPr lang="cs-CZ" dirty="0" smtClean="0"/>
          </a:p>
          <a:p>
            <a:r>
              <a:rPr lang="cs-CZ" dirty="0" smtClean="0"/>
              <a:t>Podpora etického vývoje technologií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/>
          <a:lstStyle/>
          <a:p>
            <a:r>
              <a:rPr lang="cs-CZ" dirty="0" smtClean="0"/>
              <a:t>Technologický rozvoj je nezastavitelný, ale bezpečnost musí být prioritou. Aktivní přístup a prevence jsou klíčem k ochraně v digitálním světě.</a:t>
            </a:r>
          </a:p>
          <a:p>
            <a:endParaRPr lang="cs-CZ" dirty="0"/>
          </a:p>
        </p:txBody>
      </p:sp>
      <p:pic>
        <p:nvPicPr>
          <p:cNvPr id="4" name="Obrázek 3" descr="155c921e-kyberneticka-bezpecnost-kyber-ochrana-shutterstock_1095422036-sca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857628"/>
            <a:ext cx="4500594" cy="26226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08" y="300037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Děkuji za pozornost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428660" y="457200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8183880" cy="4187952"/>
          </a:xfrm>
        </p:spPr>
        <p:txBody>
          <a:bodyPr>
            <a:normAutofit fontScale="70000" lnSpcReduction="20000"/>
          </a:bodyPr>
          <a:lstStyle/>
          <a:p>
            <a:r>
              <a:rPr lang="cs-CZ" sz="2000" i="1" dirty="0" smtClean="0"/>
              <a:t>Umělá inteligence: co to je, jak funguje a proč nám pomáhá</a:t>
            </a:r>
            <a:r>
              <a:rPr lang="cs-CZ" sz="2000" dirty="0" smtClean="0"/>
              <a:t>. Online. Médium.</a:t>
            </a:r>
            <a:r>
              <a:rPr lang="cs-CZ" sz="2000" dirty="0" err="1" smtClean="0"/>
              <a:t>cz</a:t>
            </a:r>
            <a:r>
              <a:rPr lang="cs-CZ" sz="2000" dirty="0" smtClean="0"/>
              <a:t> Vyhledat. 2023. [cit. 2025-04-28].</a:t>
            </a:r>
          </a:p>
          <a:p>
            <a:r>
              <a:rPr lang="cs-CZ" sz="2000" i="1" dirty="0" smtClean="0"/>
              <a:t>Logo IN-COM</a:t>
            </a:r>
            <a:r>
              <a:rPr lang="cs-CZ" sz="2000" dirty="0" smtClean="0"/>
              <a:t>. Online. HTTPS://WWW.IN-COM.COM/CS/BLOG/IT-RISK-MANAGEMENT/. 2024. [cit. 2025-04-28].</a:t>
            </a:r>
          </a:p>
          <a:p>
            <a:r>
              <a:rPr lang="cs-CZ" sz="2000" i="1" dirty="0" err="1" smtClean="0"/>
              <a:t>Aldebaran</a:t>
            </a:r>
            <a:r>
              <a:rPr lang="cs-CZ" sz="2000" i="1" dirty="0" smtClean="0"/>
              <a:t> bulletin: týdeník věnovaný aktualitám a novinkám z fyziky a astronomie</a:t>
            </a:r>
            <a:r>
              <a:rPr lang="cs-CZ" sz="2000" dirty="0" smtClean="0"/>
              <a:t>. Praha: </a:t>
            </a:r>
            <a:r>
              <a:rPr lang="cs-CZ" sz="2000" dirty="0" err="1" smtClean="0"/>
              <a:t>Aldebaran</a:t>
            </a:r>
            <a:r>
              <a:rPr lang="cs-CZ" sz="2000" dirty="0" smtClean="0"/>
              <a:t> </a:t>
            </a:r>
            <a:r>
              <a:rPr lang="cs-CZ" sz="2000" dirty="0" err="1" smtClean="0"/>
              <a:t>Group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Astrophysics</a:t>
            </a:r>
            <a:r>
              <a:rPr lang="cs-CZ" sz="2000" dirty="0" smtClean="0"/>
              <a:t>, 2003-. ISSN 1214-1674. Dostupné také z: 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aldebaran.cz</a:t>
            </a:r>
            <a:r>
              <a:rPr lang="cs-CZ" sz="2000" dirty="0" smtClean="0">
                <a:hlinkClick r:id="rId2"/>
              </a:rPr>
              <a:t>/bulletin</a:t>
            </a:r>
            <a:r>
              <a:rPr lang="cs-CZ" sz="2000" dirty="0" smtClean="0"/>
              <a:t>.</a:t>
            </a:r>
          </a:p>
          <a:p>
            <a:r>
              <a:rPr lang="cs-CZ" sz="2000" i="1" dirty="0" smtClean="0"/>
              <a:t>Generativní AI, rizika pro ochranu údajů a jak jim předcházet</a:t>
            </a:r>
            <a:r>
              <a:rPr lang="cs-CZ" sz="2000" dirty="0" smtClean="0"/>
              <a:t>. Online. HTTPS://WWW.GDPR.CZ/GENERATIVNI-AI-RIZIKA-PRO-OCHRANU-UDAJU-A-JAK-JIM-PREDCHAZET. </a:t>
            </a:r>
            <a:r>
              <a:rPr lang="cs-CZ" sz="2000" dirty="0" err="1" smtClean="0"/>
              <a:t>Gdpr.cz</a:t>
            </a:r>
            <a:r>
              <a:rPr lang="cs-CZ" sz="2000" dirty="0" smtClean="0"/>
              <a:t>. 2024. [cit. 2025-04-28].</a:t>
            </a:r>
          </a:p>
          <a:p>
            <a:r>
              <a:rPr lang="cs-CZ" sz="2000" i="1" dirty="0" smtClean="0"/>
              <a:t>Seznam aktuálních bezpečnostních hrozeb pro firmy, trendy a řešení</a:t>
            </a:r>
            <a:r>
              <a:rPr lang="cs-CZ" sz="2000" dirty="0" smtClean="0"/>
              <a:t>. Online. HTTPS://WWW.GDPR.CZ/GENERATIVNI-AI-RIZIKA-PRO-OCHRANU-UDAJU-A-JAK-JIM-PREDCHAZET. </a:t>
            </a:r>
            <a:r>
              <a:rPr lang="cs-CZ" sz="2000" dirty="0" err="1" smtClean="0"/>
              <a:t>Comimpex</a:t>
            </a:r>
            <a:r>
              <a:rPr lang="cs-CZ" sz="2000" dirty="0" smtClean="0"/>
              <a:t>. 2024. [cit. 2025-04-28].</a:t>
            </a:r>
          </a:p>
          <a:p>
            <a:r>
              <a:rPr lang="cs-CZ" sz="2000" i="1" dirty="0" smtClean="0"/>
              <a:t>Autonomní řízení</a:t>
            </a:r>
            <a:r>
              <a:rPr lang="cs-CZ" sz="2000" dirty="0" smtClean="0"/>
              <a:t>. Online. HTTPS://WWW.MD-ELEKTRONIK.COM/CS/AUTONOMNI-RIZENI/. MD. 2023. [cit. 2025-05-02].</a:t>
            </a:r>
          </a:p>
          <a:p>
            <a:r>
              <a:rPr lang="cs-CZ" sz="2000" i="1" dirty="0" smtClean="0"/>
              <a:t>Železniční zařízení – Automatizace řízení vlaků – Komunikační a provozní systémy. Část 1: Definice systému, základní principy a požadavky. Praha: Český normalizační institut, 2010.</a:t>
            </a:r>
          </a:p>
          <a:p>
            <a:r>
              <a:rPr lang="cs-CZ" sz="2000" dirty="0" smtClean="0"/>
              <a:t>ČVUT FEL. </a:t>
            </a:r>
            <a:r>
              <a:rPr lang="cs-CZ" sz="2000" i="1" dirty="0" smtClean="0"/>
              <a:t>Studijní materiály předmětů „Robotika“, „Umělá inteligence“, „Autonomní systémy“</a:t>
            </a:r>
            <a:r>
              <a:rPr lang="cs-CZ" sz="2000" dirty="0" smtClean="0"/>
              <a:t>. Praha: Fakulta elektrotechnická ČVUT, 2018–2024.</a:t>
            </a:r>
            <a:endParaRPr lang="cs-CZ" sz="2000" i="1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Technologie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714488"/>
            <a:ext cx="8183880" cy="4187952"/>
          </a:xfrm>
        </p:spPr>
        <p:txBody>
          <a:bodyPr/>
          <a:lstStyle/>
          <a:p>
            <a:r>
              <a:rPr lang="cs-CZ" dirty="0" smtClean="0"/>
              <a:t>Technologie zásadně proměnily naše životy. S tím ale přicházejí i nové hrozby, které ovlivňují jednotlivce, firmy i státy.</a:t>
            </a:r>
          </a:p>
          <a:p>
            <a:endParaRPr lang="cs-CZ" dirty="0"/>
          </a:p>
        </p:txBody>
      </p:sp>
      <p:pic>
        <p:nvPicPr>
          <p:cNvPr id="4" name="Obrázek 3" descr="20_secur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500438"/>
            <a:ext cx="4079904" cy="22949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Typy technologických rizik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428736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 Kybernetické útoky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r>
              <a:rPr lang="cs-CZ" dirty="0" smtClean="0"/>
              <a:t>Úniky osobních dat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r>
              <a:rPr lang="cs-CZ" dirty="0" smtClean="0"/>
              <a:t>Zneužití umělé inteligence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r>
              <a:rPr lang="cs-CZ" dirty="0" smtClean="0"/>
              <a:t>Slabé zabezpečení </a:t>
            </a:r>
            <a:r>
              <a:rPr lang="cs-CZ" dirty="0" err="1" smtClean="0"/>
              <a:t>IoT</a:t>
            </a:r>
            <a:r>
              <a:rPr lang="cs-CZ" dirty="0" smtClean="0"/>
              <a:t> zařízení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r>
              <a:rPr lang="cs-CZ" dirty="0" smtClean="0"/>
              <a:t>Sociální manipulace skrze technologie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Kybernetická bezpečnost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/>
          <a:lstStyle/>
          <a:p>
            <a:r>
              <a:rPr lang="cs-CZ" dirty="0" err="1" smtClean="0"/>
              <a:t>Kyberútoky</a:t>
            </a:r>
            <a:r>
              <a:rPr lang="cs-CZ" dirty="0" smtClean="0"/>
              <a:t>, jako </a:t>
            </a:r>
            <a:r>
              <a:rPr lang="cs-CZ" dirty="0" err="1" smtClean="0"/>
              <a:t>phishing</a:t>
            </a:r>
            <a:r>
              <a:rPr lang="cs-CZ" dirty="0" smtClean="0"/>
              <a:t>, </a:t>
            </a:r>
            <a:r>
              <a:rPr lang="cs-CZ" dirty="0" err="1" smtClean="0"/>
              <a:t>ransomware</a:t>
            </a:r>
            <a:r>
              <a:rPr lang="cs-CZ" dirty="0" smtClean="0"/>
              <a:t> a </a:t>
            </a:r>
            <a:r>
              <a:rPr lang="cs-CZ" dirty="0" err="1" smtClean="0"/>
              <a:t>DDoS</a:t>
            </a:r>
            <a:r>
              <a:rPr lang="cs-CZ" dirty="0" smtClean="0"/>
              <a:t>, rostou každým rokem. </a:t>
            </a:r>
          </a:p>
          <a:p>
            <a:r>
              <a:rPr lang="cs-CZ" dirty="0" smtClean="0"/>
              <a:t>Příklad: </a:t>
            </a:r>
            <a:r>
              <a:rPr lang="cs-CZ" dirty="0" err="1" smtClean="0"/>
              <a:t>WannaCry</a:t>
            </a:r>
            <a:r>
              <a:rPr lang="cs-CZ" dirty="0" smtClean="0"/>
              <a:t> 2017 – masivní globální útok. Každých 39 sekund probíhá nový </a:t>
            </a:r>
            <a:r>
              <a:rPr lang="cs-CZ" dirty="0" err="1" smtClean="0"/>
              <a:t>kyberútok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ifrovani_informa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4143380"/>
            <a:ext cx="3286148" cy="24646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Rizika spojená s umělou inteligencí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85728"/>
            <a:ext cx="8183880" cy="418795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Deepfakes</a:t>
            </a:r>
            <a:r>
              <a:rPr lang="cs-CZ" dirty="0" smtClean="0"/>
              <a:t> manipulují realitu </a:t>
            </a:r>
          </a:p>
          <a:p>
            <a:endParaRPr lang="cs-CZ" dirty="0" smtClean="0"/>
          </a:p>
          <a:p>
            <a:r>
              <a:rPr lang="cs-CZ" dirty="0" smtClean="0"/>
              <a:t>AI může automatizovat </a:t>
            </a:r>
            <a:r>
              <a:rPr lang="cs-CZ" dirty="0" err="1" smtClean="0"/>
              <a:t>kyberútoky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ai-umela-inteligenc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43380"/>
            <a:ext cx="4325966" cy="24333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Internet věcí (</a:t>
            </a:r>
            <a:r>
              <a:rPr lang="cs-CZ" dirty="0" err="1" smtClean="0">
                <a:solidFill>
                  <a:schemeClr val="tx1"/>
                </a:solidFill>
              </a:rPr>
              <a:t>loT</a:t>
            </a:r>
            <a:r>
              <a:rPr lang="cs-CZ" dirty="0" smtClean="0">
                <a:solidFill>
                  <a:schemeClr val="tx1"/>
                </a:solidFill>
              </a:rPr>
              <a:t>) a jeho slabiny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472" y="1643050"/>
            <a:ext cx="8183880" cy="418795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IoT</a:t>
            </a:r>
            <a:r>
              <a:rPr lang="cs-CZ" dirty="0" smtClean="0"/>
              <a:t> zařízení mají často slabé zabezpečení. </a:t>
            </a:r>
          </a:p>
          <a:p>
            <a:r>
              <a:rPr lang="cs-CZ" dirty="0" smtClean="0"/>
              <a:t>Útok </a:t>
            </a:r>
            <a:r>
              <a:rPr lang="cs-CZ" dirty="0" err="1" smtClean="0"/>
              <a:t>Mirai</a:t>
            </a:r>
            <a:r>
              <a:rPr lang="cs-CZ" dirty="0" smtClean="0"/>
              <a:t> v roce 2016 využil tisíce nezabezpečených zařízení k vyřazení internetu v USA.</a:t>
            </a:r>
          </a:p>
          <a:p>
            <a:endParaRPr lang="cs-CZ" dirty="0"/>
          </a:p>
        </p:txBody>
      </p:sp>
      <p:pic>
        <p:nvPicPr>
          <p:cNvPr id="4" name="Obrázek 3" descr="intrnet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929066"/>
            <a:ext cx="3714776" cy="2667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Rizika v oblasti osobních dat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183880" cy="4187952"/>
          </a:xfrm>
        </p:spPr>
        <p:txBody>
          <a:bodyPr/>
          <a:lstStyle/>
          <a:p>
            <a:r>
              <a:rPr lang="cs-CZ" dirty="0" smtClean="0"/>
              <a:t>Úniky dat a profilování uživatelů jsou běžnou hrozbou. </a:t>
            </a:r>
          </a:p>
          <a:p>
            <a:r>
              <a:rPr lang="cs-CZ" dirty="0" smtClean="0"/>
              <a:t>Únik </a:t>
            </a:r>
            <a:r>
              <a:rPr lang="cs-CZ" dirty="0" err="1" smtClean="0"/>
              <a:t>Facebook</a:t>
            </a:r>
            <a:r>
              <a:rPr lang="cs-CZ" dirty="0" smtClean="0"/>
              <a:t> dat v roce 2019 postihl 530 milionů lidí.</a:t>
            </a:r>
          </a:p>
          <a:p>
            <a:endParaRPr lang="cs-CZ" dirty="0"/>
          </a:p>
        </p:txBody>
      </p:sp>
      <p:pic>
        <p:nvPicPr>
          <p:cNvPr id="4" name="Obrázek 3" descr="apps.37935.9007199266245907.b029bd80-381a-4869-854f-bac6f359c5c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500570"/>
            <a:ext cx="1857388" cy="1857388"/>
          </a:xfrm>
          <a:prstGeom prst="rect">
            <a:avLst/>
          </a:prstGeo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500571"/>
            <a:ext cx="3571900" cy="1878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10515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Budoucí bezpečnostní hrozby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7786742" cy="407196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Kvantové počítače</a:t>
            </a:r>
            <a:endParaRPr lang="cs-CZ" dirty="0" smtClean="0"/>
          </a:p>
          <a:p>
            <a:r>
              <a:rPr lang="cs-CZ" dirty="0" smtClean="0"/>
              <a:t>Jsou extrémně výkonné.</a:t>
            </a:r>
          </a:p>
          <a:p>
            <a:r>
              <a:rPr lang="cs-CZ" dirty="0" smtClean="0"/>
              <a:t>Mohou prolomit dnešní šifrování.</a:t>
            </a:r>
          </a:p>
          <a:p>
            <a:r>
              <a:rPr lang="cs-CZ" dirty="0" smtClean="0"/>
              <a:t>Ohrozí banky, komunikaci a osobní data.</a:t>
            </a:r>
          </a:p>
          <a:p>
            <a:endParaRPr lang="cs-CZ" b="1" dirty="0" smtClean="0"/>
          </a:p>
          <a:p>
            <a:r>
              <a:rPr lang="cs-CZ" b="1" dirty="0" smtClean="0"/>
              <a:t>Autonomní systémy</a:t>
            </a:r>
            <a:endParaRPr lang="cs-CZ" dirty="0" smtClean="0"/>
          </a:p>
          <a:p>
            <a:r>
              <a:rPr lang="cs-CZ" dirty="0" smtClean="0"/>
              <a:t>Rozhodují bez zásahu člověka.</a:t>
            </a:r>
          </a:p>
          <a:p>
            <a:r>
              <a:rPr lang="cs-CZ" dirty="0" smtClean="0"/>
              <a:t>Bez pravidel mohou chybovat.</a:t>
            </a:r>
          </a:p>
          <a:p>
            <a:r>
              <a:rPr lang="cs-CZ" dirty="0" smtClean="0"/>
              <a:t>Mohou ohrozit lidské životy.</a:t>
            </a:r>
          </a:p>
          <a:p>
            <a:endParaRPr lang="cs-CZ" dirty="0"/>
          </a:p>
        </p:txBody>
      </p:sp>
      <p:pic>
        <p:nvPicPr>
          <p:cNvPr id="4" name="Obrázek 3" descr="9659db60-7782-4722-a43c-b292fc26fb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00438"/>
            <a:ext cx="3214742" cy="21431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Rozdělení autonomních systémů podle úrovně autonomie</a:t>
            </a:r>
          </a:p>
          <a:p>
            <a:r>
              <a:rPr lang="cs-CZ" dirty="0" smtClean="0"/>
              <a:t> Nízká autonomie - potřebuje dohled člověka (např. adaptivní tempomat).</a:t>
            </a:r>
          </a:p>
          <a:p>
            <a:r>
              <a:rPr lang="cs-CZ" dirty="0" smtClean="0"/>
              <a:t> Střední autonomie - vykonává úkoly, ale člověk může zasáhnout (např. autopilot).</a:t>
            </a:r>
          </a:p>
          <a:p>
            <a:r>
              <a:rPr lang="cs-CZ" dirty="0" smtClean="0"/>
              <a:t>Vysoká autonomie - funguje zcela samostatně (např. </a:t>
            </a:r>
            <a:r>
              <a:rPr lang="cs-CZ" dirty="0" err="1" smtClean="0"/>
              <a:t>dron</a:t>
            </a:r>
            <a:r>
              <a:rPr lang="cs-CZ" dirty="0" smtClean="0"/>
              <a:t> plnící misi).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236</TotalTime>
  <Words>472</Words>
  <Application>Microsoft Office PowerPoint</Application>
  <PresentationFormat>Předvádění na obrazovce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Metro</vt:lpstr>
      <vt:lpstr>Bezpečnostní rizika spojená s technologickým rozvojem </vt:lpstr>
      <vt:lpstr>Technologie </vt:lpstr>
      <vt:lpstr>Typy technologických rizik</vt:lpstr>
      <vt:lpstr>Kybernetická bezpečnost</vt:lpstr>
      <vt:lpstr>Rizika spojená s umělou inteligencí</vt:lpstr>
      <vt:lpstr>Internet věcí (loT) a jeho slabiny</vt:lpstr>
      <vt:lpstr>Rizika v oblasti osobních dat</vt:lpstr>
      <vt:lpstr>Budoucí bezpečnostní hrozby </vt:lpstr>
      <vt:lpstr>Autonomní systém</vt:lpstr>
      <vt:lpstr>Autonomní systém</vt:lpstr>
      <vt:lpstr>Autonomní systém</vt:lpstr>
      <vt:lpstr>Jak se bránit?</vt:lpstr>
      <vt:lpstr>Závěr</vt:lpstr>
      <vt:lpstr>Děkuji za pozornost 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Notes</dc:creator>
  <cp:lastModifiedBy>Notes</cp:lastModifiedBy>
  <cp:revision>37</cp:revision>
  <dcterms:created xsi:type="dcterms:W3CDTF">2025-04-28T17:38:54Z</dcterms:created>
  <dcterms:modified xsi:type="dcterms:W3CDTF">2025-05-08T16:13:48Z</dcterms:modified>
</cp:coreProperties>
</file>