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60" r:id="rId5"/>
    <p:sldId id="263" r:id="rId6"/>
    <p:sldId id="261" r:id="rId7"/>
    <p:sldId id="265" r:id="rId8"/>
    <p:sldId id="268" r:id="rId9"/>
    <p:sldId id="267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B7721D-1E8D-4E82-0CB9-E7945AE01137}" v="1079" dt="2025-04-14T22:09:44.885"/>
    <p1510:client id="{8F0B5D8B-2C53-9852-F1FB-E1FEDA34ACEF}" v="788" dt="2025-04-15T10:57:35.7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5F72BB-00C4-42FF-B43D-92163DE7BA8C}" type="doc">
      <dgm:prSet loTypeId="urn:microsoft.com/office/officeart/2005/8/layout/process4" loCatId="process" qsTypeId="urn:microsoft.com/office/officeart/2005/8/quickstyle/simple4" qsCatId="simple" csTypeId="urn:microsoft.com/office/officeart/2005/8/colors/accent2_1" csCatId="accent2"/>
      <dgm:spPr/>
      <dgm:t>
        <a:bodyPr/>
        <a:lstStyle/>
        <a:p>
          <a:endParaRPr lang="en-US"/>
        </a:p>
      </dgm:t>
    </dgm:pt>
    <dgm:pt modelId="{2847E13D-7820-4F42-ADAC-DE6CF63FC721}">
      <dgm:prSet/>
      <dgm:spPr/>
      <dgm:t>
        <a:bodyPr/>
        <a:lstStyle/>
        <a:p>
          <a:r>
            <a:rPr lang="en-US"/>
            <a:t>Základním principem zpracování Koncepce OPSÚ ČR je princip udržení a navýšení schopností OS ČR v duchu strategických dokumentů řešících zajištění obrany ČR (aktuální bezpečnostní dokumenty) </a:t>
          </a:r>
        </a:p>
      </dgm:t>
    </dgm:pt>
    <dgm:pt modelId="{680D834A-CF69-4749-BAE2-636CC743AE49}" type="parTrans" cxnId="{4C8E61CB-EEF5-4A0B-A2F4-8FA9CB7A3907}">
      <dgm:prSet/>
      <dgm:spPr/>
      <dgm:t>
        <a:bodyPr/>
        <a:lstStyle/>
        <a:p>
          <a:endParaRPr lang="en-US"/>
        </a:p>
      </dgm:t>
    </dgm:pt>
    <dgm:pt modelId="{1FEE23F7-976A-4FD3-8986-C4343A013E49}" type="sibTrans" cxnId="{4C8E61CB-EEF5-4A0B-A2F4-8FA9CB7A3907}">
      <dgm:prSet/>
      <dgm:spPr/>
      <dgm:t>
        <a:bodyPr/>
        <a:lstStyle/>
        <a:p>
          <a:endParaRPr lang="en-US"/>
        </a:p>
      </dgm:t>
    </dgm:pt>
    <dgm:pt modelId="{DF1A2A35-6DAE-4D56-B99F-5A48C78FFF03}">
      <dgm:prSet/>
      <dgm:spPr/>
      <dgm:t>
        <a:bodyPr/>
        <a:lstStyle/>
        <a:p>
          <a:r>
            <a:rPr lang="en-US"/>
            <a:t>KVAČR</a:t>
          </a:r>
        </a:p>
      </dgm:t>
    </dgm:pt>
    <dgm:pt modelId="{8B63DE3B-D686-407A-9D87-55F6E16DC741}" type="parTrans" cxnId="{65563EDC-E4F6-4594-AEA9-1B0C85464AA0}">
      <dgm:prSet/>
      <dgm:spPr/>
      <dgm:t>
        <a:bodyPr/>
        <a:lstStyle/>
        <a:p>
          <a:endParaRPr lang="en-US"/>
        </a:p>
      </dgm:t>
    </dgm:pt>
    <dgm:pt modelId="{C3996D91-9D27-4871-9EE1-0251ECFB6353}" type="sibTrans" cxnId="{65563EDC-E4F6-4594-AEA9-1B0C85464AA0}">
      <dgm:prSet/>
      <dgm:spPr/>
      <dgm:t>
        <a:bodyPr/>
        <a:lstStyle/>
        <a:p>
          <a:endParaRPr lang="en-US"/>
        </a:p>
      </dgm:t>
    </dgm:pt>
    <dgm:pt modelId="{9017285A-99A1-4602-A95C-4B172E9B3C14}">
      <dgm:prSet/>
      <dgm:spPr/>
      <dgm:t>
        <a:bodyPr/>
        <a:lstStyle/>
        <a:p>
          <a:r>
            <a:rPr lang="en-US"/>
            <a:t>Koncepce ochrany obyvatelstva</a:t>
          </a:r>
        </a:p>
      </dgm:t>
    </dgm:pt>
    <dgm:pt modelId="{6771F57B-8772-4AFB-A591-39E650D401CD}" type="parTrans" cxnId="{D5B2ED18-FEAF-4440-A1B8-074F67121589}">
      <dgm:prSet/>
      <dgm:spPr/>
      <dgm:t>
        <a:bodyPr/>
        <a:lstStyle/>
        <a:p>
          <a:endParaRPr lang="en-US"/>
        </a:p>
      </dgm:t>
    </dgm:pt>
    <dgm:pt modelId="{DD3E1E39-5740-4CEE-9701-5BDF23EC5662}" type="sibTrans" cxnId="{D5B2ED18-FEAF-4440-A1B8-074F67121589}">
      <dgm:prSet/>
      <dgm:spPr/>
      <dgm:t>
        <a:bodyPr/>
        <a:lstStyle/>
        <a:p>
          <a:endParaRPr lang="en-US"/>
        </a:p>
      </dgm:t>
    </dgm:pt>
    <dgm:pt modelId="{7127023B-379C-4EDB-8A7B-350A9D08624D}">
      <dgm:prSet/>
      <dgm:spPr/>
      <dgm:t>
        <a:bodyPr/>
        <a:lstStyle/>
        <a:p>
          <a:r>
            <a:rPr lang="en-US"/>
            <a:t>Koncepce mobilizace ozbrojených sil České republiky</a:t>
          </a:r>
        </a:p>
      </dgm:t>
    </dgm:pt>
    <dgm:pt modelId="{B6163C79-C134-44B0-8E6C-6C7F5D8589DF}" type="parTrans" cxnId="{57BDDB0D-92F9-448A-8345-505AC909D234}">
      <dgm:prSet/>
      <dgm:spPr/>
      <dgm:t>
        <a:bodyPr/>
        <a:lstStyle/>
        <a:p>
          <a:endParaRPr lang="en-US"/>
        </a:p>
      </dgm:t>
    </dgm:pt>
    <dgm:pt modelId="{D76A36A7-4377-45CF-ADFA-3D84CC818026}" type="sibTrans" cxnId="{57BDDB0D-92F9-448A-8345-505AC909D234}">
      <dgm:prSet/>
      <dgm:spPr/>
      <dgm:t>
        <a:bodyPr/>
        <a:lstStyle/>
        <a:p>
          <a:endParaRPr lang="en-US"/>
        </a:p>
      </dgm:t>
    </dgm:pt>
    <dgm:pt modelId="{37C07CEA-69A7-41A2-AA4E-A08ABF74937D}">
      <dgm:prSet/>
      <dgm:spPr/>
      <dgm:t>
        <a:bodyPr/>
        <a:lstStyle/>
        <a:p>
          <a:r>
            <a:rPr lang="en-US"/>
            <a:t>Koncepce aktivní zálohy ozbrojených sil České republiky </a:t>
          </a:r>
        </a:p>
      </dgm:t>
    </dgm:pt>
    <dgm:pt modelId="{F575A7EF-498A-4B6F-B02A-36674E3DBD91}" type="parTrans" cxnId="{121A54E7-EBA6-4613-BFFE-4B54BF7CFB70}">
      <dgm:prSet/>
      <dgm:spPr/>
      <dgm:t>
        <a:bodyPr/>
        <a:lstStyle/>
        <a:p>
          <a:endParaRPr lang="en-US"/>
        </a:p>
      </dgm:t>
    </dgm:pt>
    <dgm:pt modelId="{C0A766E0-5DD6-4FCA-BCCA-2E1E458CF73A}" type="sibTrans" cxnId="{121A54E7-EBA6-4613-BFFE-4B54BF7CFB70}">
      <dgm:prSet/>
      <dgm:spPr/>
      <dgm:t>
        <a:bodyPr/>
        <a:lstStyle/>
        <a:p>
          <a:endParaRPr lang="en-US"/>
        </a:p>
      </dgm:t>
    </dgm:pt>
    <dgm:pt modelId="{7E7DD698-AAB6-4561-80EB-D758673608EF}" type="pres">
      <dgm:prSet presAssocID="{7A5F72BB-00C4-42FF-B43D-92163DE7BA8C}" presName="Name0" presStyleCnt="0">
        <dgm:presLayoutVars>
          <dgm:dir/>
          <dgm:animLvl val="lvl"/>
          <dgm:resizeHandles val="exact"/>
        </dgm:presLayoutVars>
      </dgm:prSet>
      <dgm:spPr/>
    </dgm:pt>
    <dgm:pt modelId="{8F91D357-62C2-447D-8278-C457B4A9C12B}" type="pres">
      <dgm:prSet presAssocID="{2847E13D-7820-4F42-ADAC-DE6CF63FC721}" presName="boxAndChildren" presStyleCnt="0"/>
      <dgm:spPr/>
    </dgm:pt>
    <dgm:pt modelId="{463473C8-13EA-4701-B8FE-3271D217EBD5}" type="pres">
      <dgm:prSet presAssocID="{2847E13D-7820-4F42-ADAC-DE6CF63FC721}" presName="parentTextBox" presStyleLbl="node1" presStyleIdx="0" presStyleCnt="1"/>
      <dgm:spPr/>
    </dgm:pt>
    <dgm:pt modelId="{C5003A06-F38F-4C4F-83B7-86FC0185DB13}" type="pres">
      <dgm:prSet presAssocID="{2847E13D-7820-4F42-ADAC-DE6CF63FC721}" presName="entireBox" presStyleLbl="node1" presStyleIdx="0" presStyleCnt="1"/>
      <dgm:spPr/>
    </dgm:pt>
    <dgm:pt modelId="{6B7C2CE8-47F0-41C2-8F09-A1C062FFE4A9}" type="pres">
      <dgm:prSet presAssocID="{2847E13D-7820-4F42-ADAC-DE6CF63FC721}" presName="descendantBox" presStyleCnt="0"/>
      <dgm:spPr/>
    </dgm:pt>
    <dgm:pt modelId="{765A0790-0F5E-487C-9912-8ABE69128EB6}" type="pres">
      <dgm:prSet presAssocID="{DF1A2A35-6DAE-4D56-B99F-5A48C78FFF03}" presName="childTextBox" presStyleLbl="fgAccFollowNode1" presStyleIdx="0" presStyleCnt="4">
        <dgm:presLayoutVars>
          <dgm:bulletEnabled val="1"/>
        </dgm:presLayoutVars>
      </dgm:prSet>
      <dgm:spPr/>
    </dgm:pt>
    <dgm:pt modelId="{47EDCEFE-01E3-43D7-B8CF-4A70FF06FC63}" type="pres">
      <dgm:prSet presAssocID="{9017285A-99A1-4602-A95C-4B172E9B3C14}" presName="childTextBox" presStyleLbl="fgAccFollowNode1" presStyleIdx="1" presStyleCnt="4">
        <dgm:presLayoutVars>
          <dgm:bulletEnabled val="1"/>
        </dgm:presLayoutVars>
      </dgm:prSet>
      <dgm:spPr/>
    </dgm:pt>
    <dgm:pt modelId="{3AB19A19-5364-4F6F-8A7F-34DB4EC2A4B9}" type="pres">
      <dgm:prSet presAssocID="{7127023B-379C-4EDB-8A7B-350A9D08624D}" presName="childTextBox" presStyleLbl="fgAccFollowNode1" presStyleIdx="2" presStyleCnt="4">
        <dgm:presLayoutVars>
          <dgm:bulletEnabled val="1"/>
        </dgm:presLayoutVars>
      </dgm:prSet>
      <dgm:spPr/>
    </dgm:pt>
    <dgm:pt modelId="{83010578-54F2-4D27-B3BB-807B26432729}" type="pres">
      <dgm:prSet presAssocID="{37C07CEA-69A7-41A2-AA4E-A08ABF74937D}" presName="childTextBox" presStyleLbl="fgAccFollowNode1" presStyleIdx="3" presStyleCnt="4">
        <dgm:presLayoutVars>
          <dgm:bulletEnabled val="1"/>
        </dgm:presLayoutVars>
      </dgm:prSet>
      <dgm:spPr/>
    </dgm:pt>
  </dgm:ptLst>
  <dgm:cxnLst>
    <dgm:cxn modelId="{57BDDB0D-92F9-448A-8345-505AC909D234}" srcId="{2847E13D-7820-4F42-ADAC-DE6CF63FC721}" destId="{7127023B-379C-4EDB-8A7B-350A9D08624D}" srcOrd="2" destOrd="0" parTransId="{B6163C79-C134-44B0-8E6C-6C7F5D8589DF}" sibTransId="{D76A36A7-4377-45CF-ADFA-3D84CC818026}"/>
    <dgm:cxn modelId="{F75E830F-E87A-402E-8526-6C12CDFCA12F}" type="presOf" srcId="{2847E13D-7820-4F42-ADAC-DE6CF63FC721}" destId="{463473C8-13EA-4701-B8FE-3271D217EBD5}" srcOrd="0" destOrd="0" presId="urn:microsoft.com/office/officeart/2005/8/layout/process4"/>
    <dgm:cxn modelId="{BE4F9910-1006-4B2D-B338-6C25F2828178}" type="presOf" srcId="{7127023B-379C-4EDB-8A7B-350A9D08624D}" destId="{3AB19A19-5364-4F6F-8A7F-34DB4EC2A4B9}" srcOrd="0" destOrd="0" presId="urn:microsoft.com/office/officeart/2005/8/layout/process4"/>
    <dgm:cxn modelId="{D5B2ED18-FEAF-4440-A1B8-074F67121589}" srcId="{2847E13D-7820-4F42-ADAC-DE6CF63FC721}" destId="{9017285A-99A1-4602-A95C-4B172E9B3C14}" srcOrd="1" destOrd="0" parTransId="{6771F57B-8772-4AFB-A591-39E650D401CD}" sibTransId="{DD3E1E39-5740-4CEE-9701-5BDF23EC5662}"/>
    <dgm:cxn modelId="{1E76A629-4B14-404B-B3DE-83E67DCD91E4}" type="presOf" srcId="{DF1A2A35-6DAE-4D56-B99F-5A48C78FFF03}" destId="{765A0790-0F5E-487C-9912-8ABE69128EB6}" srcOrd="0" destOrd="0" presId="urn:microsoft.com/office/officeart/2005/8/layout/process4"/>
    <dgm:cxn modelId="{EEB25139-C556-40A8-84CF-B1BD1F8EAD66}" type="presOf" srcId="{9017285A-99A1-4602-A95C-4B172E9B3C14}" destId="{47EDCEFE-01E3-43D7-B8CF-4A70FF06FC63}" srcOrd="0" destOrd="0" presId="urn:microsoft.com/office/officeart/2005/8/layout/process4"/>
    <dgm:cxn modelId="{890B776D-7798-4770-BD4F-D263B48B3F32}" type="presOf" srcId="{7A5F72BB-00C4-42FF-B43D-92163DE7BA8C}" destId="{7E7DD698-AAB6-4561-80EB-D758673608EF}" srcOrd="0" destOrd="0" presId="urn:microsoft.com/office/officeart/2005/8/layout/process4"/>
    <dgm:cxn modelId="{715C0187-2C1B-4053-9284-4D248DD53C10}" type="presOf" srcId="{37C07CEA-69A7-41A2-AA4E-A08ABF74937D}" destId="{83010578-54F2-4D27-B3BB-807B26432729}" srcOrd="0" destOrd="0" presId="urn:microsoft.com/office/officeart/2005/8/layout/process4"/>
    <dgm:cxn modelId="{4C8E61CB-EEF5-4A0B-A2F4-8FA9CB7A3907}" srcId="{7A5F72BB-00C4-42FF-B43D-92163DE7BA8C}" destId="{2847E13D-7820-4F42-ADAC-DE6CF63FC721}" srcOrd="0" destOrd="0" parTransId="{680D834A-CF69-4749-BAE2-636CC743AE49}" sibTransId="{1FEE23F7-976A-4FD3-8986-C4343A013E49}"/>
    <dgm:cxn modelId="{65563EDC-E4F6-4594-AEA9-1B0C85464AA0}" srcId="{2847E13D-7820-4F42-ADAC-DE6CF63FC721}" destId="{DF1A2A35-6DAE-4D56-B99F-5A48C78FFF03}" srcOrd="0" destOrd="0" parTransId="{8B63DE3B-D686-407A-9D87-55F6E16DC741}" sibTransId="{C3996D91-9D27-4871-9EE1-0251ECFB6353}"/>
    <dgm:cxn modelId="{388F07E2-C564-47BF-8D77-8F4660900EEB}" type="presOf" srcId="{2847E13D-7820-4F42-ADAC-DE6CF63FC721}" destId="{C5003A06-F38F-4C4F-83B7-86FC0185DB13}" srcOrd="1" destOrd="0" presId="urn:microsoft.com/office/officeart/2005/8/layout/process4"/>
    <dgm:cxn modelId="{121A54E7-EBA6-4613-BFFE-4B54BF7CFB70}" srcId="{2847E13D-7820-4F42-ADAC-DE6CF63FC721}" destId="{37C07CEA-69A7-41A2-AA4E-A08ABF74937D}" srcOrd="3" destOrd="0" parTransId="{F575A7EF-498A-4B6F-B02A-36674E3DBD91}" sibTransId="{C0A766E0-5DD6-4FCA-BCCA-2E1E458CF73A}"/>
    <dgm:cxn modelId="{80E1C2D7-6027-457C-9CCE-99AC945137E5}" type="presParOf" srcId="{7E7DD698-AAB6-4561-80EB-D758673608EF}" destId="{8F91D357-62C2-447D-8278-C457B4A9C12B}" srcOrd="0" destOrd="0" presId="urn:microsoft.com/office/officeart/2005/8/layout/process4"/>
    <dgm:cxn modelId="{E2A2F6A6-0C54-4BD1-A092-407406CBF2A0}" type="presParOf" srcId="{8F91D357-62C2-447D-8278-C457B4A9C12B}" destId="{463473C8-13EA-4701-B8FE-3271D217EBD5}" srcOrd="0" destOrd="0" presId="urn:microsoft.com/office/officeart/2005/8/layout/process4"/>
    <dgm:cxn modelId="{0BD32455-C68D-4C7D-8A41-3C25E5776949}" type="presParOf" srcId="{8F91D357-62C2-447D-8278-C457B4A9C12B}" destId="{C5003A06-F38F-4C4F-83B7-86FC0185DB13}" srcOrd="1" destOrd="0" presId="urn:microsoft.com/office/officeart/2005/8/layout/process4"/>
    <dgm:cxn modelId="{A0B71B8B-1143-40C0-8A8B-C66E22EBAE21}" type="presParOf" srcId="{8F91D357-62C2-447D-8278-C457B4A9C12B}" destId="{6B7C2CE8-47F0-41C2-8F09-A1C062FFE4A9}" srcOrd="2" destOrd="0" presId="urn:microsoft.com/office/officeart/2005/8/layout/process4"/>
    <dgm:cxn modelId="{CB6D83E6-2E6A-4937-93C8-31AB5C551F2D}" type="presParOf" srcId="{6B7C2CE8-47F0-41C2-8F09-A1C062FFE4A9}" destId="{765A0790-0F5E-487C-9912-8ABE69128EB6}" srcOrd="0" destOrd="0" presId="urn:microsoft.com/office/officeart/2005/8/layout/process4"/>
    <dgm:cxn modelId="{474614B7-D4BC-4768-AC8E-9B5B0A1C7FA2}" type="presParOf" srcId="{6B7C2CE8-47F0-41C2-8F09-A1C062FFE4A9}" destId="{47EDCEFE-01E3-43D7-B8CF-4A70FF06FC63}" srcOrd="1" destOrd="0" presId="urn:microsoft.com/office/officeart/2005/8/layout/process4"/>
    <dgm:cxn modelId="{A9398982-8C18-445F-81FE-369B59D38755}" type="presParOf" srcId="{6B7C2CE8-47F0-41C2-8F09-A1C062FFE4A9}" destId="{3AB19A19-5364-4F6F-8A7F-34DB4EC2A4B9}" srcOrd="2" destOrd="0" presId="urn:microsoft.com/office/officeart/2005/8/layout/process4"/>
    <dgm:cxn modelId="{1F6BC22C-2D59-46AC-BE10-495597674F09}" type="presParOf" srcId="{6B7C2CE8-47F0-41C2-8F09-A1C062FFE4A9}" destId="{83010578-54F2-4D27-B3BB-807B26432729}" srcOrd="3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003A06-F38F-4C4F-83B7-86FC0185DB13}">
      <dsp:nvSpPr>
        <dsp:cNvPr id="0" name=""/>
        <dsp:cNvSpPr/>
      </dsp:nvSpPr>
      <dsp:spPr>
        <a:xfrm>
          <a:off x="0" y="0"/>
          <a:ext cx="9496509" cy="37216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Základním principem zpracování Koncepce OPSÚ ČR je princip udržení a navýšení schopností OS ČR v duchu strategických dokumentů řešících zajištění obrany ČR (aktuální bezpečnostní dokumenty) </a:t>
          </a:r>
        </a:p>
      </dsp:txBody>
      <dsp:txXfrm>
        <a:off x="0" y="0"/>
        <a:ext cx="9496509" cy="2009667"/>
      </dsp:txXfrm>
    </dsp:sp>
    <dsp:sp modelId="{765A0790-0F5E-487C-9912-8ABE69128EB6}">
      <dsp:nvSpPr>
        <dsp:cNvPr id="0" name=""/>
        <dsp:cNvSpPr/>
      </dsp:nvSpPr>
      <dsp:spPr>
        <a:xfrm>
          <a:off x="0" y="1935235"/>
          <a:ext cx="2374127" cy="171193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KVAČR</a:t>
          </a:r>
        </a:p>
      </dsp:txBody>
      <dsp:txXfrm>
        <a:off x="0" y="1935235"/>
        <a:ext cx="2374127" cy="1711939"/>
      </dsp:txXfrm>
    </dsp:sp>
    <dsp:sp modelId="{47EDCEFE-01E3-43D7-B8CF-4A70FF06FC63}">
      <dsp:nvSpPr>
        <dsp:cNvPr id="0" name=""/>
        <dsp:cNvSpPr/>
      </dsp:nvSpPr>
      <dsp:spPr>
        <a:xfrm>
          <a:off x="2374127" y="1935235"/>
          <a:ext cx="2374127" cy="171193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Koncepce ochrany obyvatelstva</a:t>
          </a:r>
        </a:p>
      </dsp:txBody>
      <dsp:txXfrm>
        <a:off x="2374127" y="1935235"/>
        <a:ext cx="2374127" cy="1711939"/>
      </dsp:txXfrm>
    </dsp:sp>
    <dsp:sp modelId="{3AB19A19-5364-4F6F-8A7F-34DB4EC2A4B9}">
      <dsp:nvSpPr>
        <dsp:cNvPr id="0" name=""/>
        <dsp:cNvSpPr/>
      </dsp:nvSpPr>
      <dsp:spPr>
        <a:xfrm>
          <a:off x="4748254" y="1935235"/>
          <a:ext cx="2374127" cy="171193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Koncepce mobilizace ozbrojených sil České republiky</a:t>
          </a:r>
        </a:p>
      </dsp:txBody>
      <dsp:txXfrm>
        <a:off x="4748254" y="1935235"/>
        <a:ext cx="2374127" cy="1711939"/>
      </dsp:txXfrm>
    </dsp:sp>
    <dsp:sp modelId="{83010578-54F2-4D27-B3BB-807B26432729}">
      <dsp:nvSpPr>
        <dsp:cNvPr id="0" name=""/>
        <dsp:cNvSpPr/>
      </dsp:nvSpPr>
      <dsp:spPr>
        <a:xfrm>
          <a:off x="7122381" y="1935235"/>
          <a:ext cx="2374127" cy="171193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Koncepce aktivní zálohy ozbrojených sil České republiky </a:t>
          </a:r>
        </a:p>
      </dsp:txBody>
      <dsp:txXfrm>
        <a:off x="7122381" y="1935235"/>
        <a:ext cx="2374127" cy="17119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F99A6-64B9-43B4-A07B-6C350A25DC15}" type="datetimeFigureOut">
              <a:t>5/1/2025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4A5FE-0A07-4DF7-A0D8-DCDEEA26AC4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30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Za </a:t>
            </a:r>
            <a:r>
              <a:rPr lang="en-US" dirty="0" err="1"/>
              <a:t>přípravu</a:t>
            </a:r>
            <a:r>
              <a:rPr lang="en-US" dirty="0"/>
              <a:t> a </a:t>
            </a:r>
            <a:r>
              <a:rPr lang="en-US" dirty="0" err="1"/>
              <a:t>zajišťování</a:t>
            </a:r>
            <a:r>
              <a:rPr lang="en-US" dirty="0"/>
              <a:t> </a:t>
            </a:r>
            <a:r>
              <a:rPr lang="en-US" dirty="0" err="1"/>
              <a:t>obrany</a:t>
            </a:r>
            <a:r>
              <a:rPr lang="en-US" dirty="0"/>
              <a:t> </a:t>
            </a:r>
            <a:r>
              <a:rPr lang="en-US" dirty="0" err="1"/>
              <a:t>státu</a:t>
            </a:r>
            <a:r>
              <a:rPr lang="en-US" dirty="0"/>
              <a:t> </a:t>
            </a:r>
            <a:r>
              <a:rPr lang="en-US" dirty="0" err="1"/>
              <a:t>odpovídá</a:t>
            </a:r>
            <a:r>
              <a:rPr lang="en-US" dirty="0"/>
              <a:t> </a:t>
            </a:r>
            <a:r>
              <a:rPr lang="en-US" dirty="0" err="1"/>
              <a:t>vláda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4A5FE-0A07-4DF7-A0D8-DCDEEA26AC43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75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OPSÚ je </a:t>
            </a:r>
            <a:r>
              <a:rPr lang="en-US" dirty="0" err="1"/>
              <a:t>jeden</a:t>
            </a:r>
            <a:r>
              <a:rPr lang="en-US" dirty="0"/>
              <a:t> z </a:t>
            </a:r>
            <a:r>
              <a:rPr lang="en-US" dirty="0" err="1"/>
              <a:t>procesů</a:t>
            </a:r>
            <a:r>
              <a:rPr lang="en-US" dirty="0"/>
              <a:t> v </a:t>
            </a:r>
            <a:r>
              <a:rPr lang="en-US" dirty="0" err="1"/>
              <a:t>tomto</a:t>
            </a:r>
            <a:r>
              <a:rPr lang="en-US" dirty="0"/>
              <a:t> </a:t>
            </a:r>
            <a:r>
              <a:rPr lang="en-US" dirty="0" err="1"/>
              <a:t>systému</a:t>
            </a:r>
            <a:r>
              <a:rPr lang="en-US" dirty="0"/>
              <a:t>.</a:t>
            </a:r>
          </a:p>
          <a:p>
            <a:r>
              <a:rPr lang="en-US" dirty="0" err="1">
                <a:ea typeface="Calibri"/>
                <a:cs typeface="Calibri"/>
              </a:rPr>
              <a:t>Koncepce</a:t>
            </a:r>
            <a:r>
              <a:rPr lang="en-US" dirty="0">
                <a:ea typeface="Calibri"/>
                <a:cs typeface="Calibri"/>
              </a:rPr>
              <a:t> – MO </a:t>
            </a:r>
          </a:p>
          <a:p>
            <a:r>
              <a:rPr lang="en-US" dirty="0" err="1">
                <a:ea typeface="Calibri"/>
                <a:cs typeface="Calibri"/>
              </a:rPr>
              <a:t>Plán</a:t>
            </a:r>
            <a:r>
              <a:rPr lang="en-US" dirty="0">
                <a:ea typeface="Calibri"/>
                <a:cs typeface="Calibri"/>
              </a:rPr>
              <a:t> - </a:t>
            </a:r>
            <a:r>
              <a:rPr lang="en-US" dirty="0" err="1">
                <a:ea typeface="Calibri"/>
                <a:cs typeface="Calibri"/>
              </a:rPr>
              <a:t>zahrnut</a:t>
            </a:r>
            <a:r>
              <a:rPr lang="en-US" dirty="0">
                <a:ea typeface="Calibri"/>
                <a:cs typeface="Calibri"/>
              </a:rPr>
              <a:t> do </a:t>
            </a:r>
            <a:r>
              <a:rPr lang="en-US" dirty="0" err="1">
                <a:ea typeface="Calibri"/>
                <a:cs typeface="Calibri"/>
              </a:rPr>
              <a:t>plánu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obrany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státu</a:t>
            </a:r>
            <a:r>
              <a:rPr lang="en-US" dirty="0">
                <a:ea typeface="Calibri"/>
                <a:cs typeface="Calibri"/>
              </a:rPr>
              <a:t> </a:t>
            </a: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4A5FE-0A07-4DF7-A0D8-DCDEEA26AC43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83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ea typeface="Calibri"/>
                <a:cs typeface="Calibri"/>
              </a:rPr>
              <a:t>Zákon</a:t>
            </a:r>
            <a:r>
              <a:rPr lang="en-US" dirty="0">
                <a:ea typeface="Calibri"/>
                <a:cs typeface="Calibri"/>
              </a:rPr>
              <a:t> č. 222/1999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4A5FE-0A07-4DF7-A0D8-DCDEEA26AC43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48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01.05.2025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30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01.05.2025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18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01.05.2025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78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01.05.2025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01.05.2025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28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01.05.2025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610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01.05.2025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57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01.05.2025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98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01.05.2025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79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01.05.2025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30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01.05.2025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59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3A43DF-04A3-4662-88CA-28FDED1CFC09}" type="datetimeFigureOut">
              <a:rPr lang="cs-CZ" smtClean="0"/>
              <a:t>01.05.2025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25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okos.mo.gov.cz/sites/pokos/files/2025-02/Koncepce%20POKOS%202025-2030.pdf" TargetMode="External"/><Relationship Id="rId2" Type="http://schemas.openxmlformats.org/officeDocument/2006/relationships/hyperlink" Target="https://www.dataplan.info/img_upload/7bdb1584e3b8a53d337518d988763f8d/popsu_2017-2020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ocr.mo.gov.cz/dokumenty-a-legislativa/ceske-dokumenty-46088/" TargetMode="External"/><Relationship Id="rId5" Type="http://schemas.openxmlformats.org/officeDocument/2006/relationships/hyperlink" Target="https://mocr.mo.gov.cz/informacni-servis/zpravodajstvi/vlada-schvalila-novou-koncepci-pripravy-obcanu-k-obrane-statu--klade-duraz-na-vzdelavani--spolupraci-i-strategickou-komunikaci-255886/" TargetMode="External"/><Relationship Id="rId4" Type="http://schemas.openxmlformats.org/officeDocument/2006/relationships/hyperlink" Target="https://web-opsu.mo.gov.cz/operacni-priprava-statniho-uzemi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cs-CZ" sz="6600">
                <a:latin typeface="Calibri"/>
                <a:ea typeface="Open Sans"/>
                <a:cs typeface="Open Sans"/>
              </a:rPr>
              <a:t>Operační management bezpečnosti: nástroje a procesy </a:t>
            </a:r>
            <a:endParaRPr lang="en-US" sz="6600">
              <a:latin typeface="Calibri"/>
              <a:ea typeface="Calibri"/>
              <a:cs typeface="Calibri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cs-CZ" sz="2000" dirty="0"/>
              <a:t>Bc. Eliška Týfová</a:t>
            </a:r>
          </a:p>
          <a:p>
            <a:pPr algn="l"/>
            <a:r>
              <a:rPr lang="cs-CZ" sz="2000" dirty="0"/>
              <a:t>eliska.tyfova@cevro.cz</a:t>
            </a:r>
          </a:p>
        </p:txBody>
      </p:sp>
      <p:sp>
        <p:nvSpPr>
          <p:cNvPr id="5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23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78F4D8-D89E-3802-436C-595D0382D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Úvod 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F07D3-D1EA-2550-723F-F7C9D6CBD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cs-CZ" sz="2200" b="1" dirty="0"/>
          </a:p>
          <a:p>
            <a:pPr marL="0" indent="0" algn="ctr">
              <a:buNone/>
            </a:pPr>
            <a:r>
              <a:rPr lang="cs-CZ" sz="2200" b="1" dirty="0"/>
              <a:t>Zákon č. 222/1999 Sb.</a:t>
            </a:r>
            <a:endParaRPr lang="cs-CZ" dirty="0"/>
          </a:p>
          <a:p>
            <a:pPr marL="0" indent="0" algn="ctr">
              <a:buNone/>
            </a:pPr>
            <a:r>
              <a:rPr lang="cs-CZ" sz="2200" dirty="0"/>
              <a:t>Zákon o zajišťování obrany České republiky</a:t>
            </a:r>
          </a:p>
          <a:p>
            <a:r>
              <a:rPr lang="cs-CZ" sz="2200" dirty="0"/>
              <a:t>§2 odst. (1) definuje obranu státu jako </a:t>
            </a:r>
            <a:r>
              <a:rPr lang="cs-CZ" sz="2200" i="1" dirty="0"/>
              <a:t>souhrn opatření k zajištění svrchovanosti, územní celistvosti, principů demokracie a právního státu, ochrany života obyvatel a jejich majetku před vnějším napadením. Obrana státu zahrnuje výstavbu účinného systému obrany státu, přípravu a použití odpovídajících sil a prostředků a účast v kolektivním obranném systému.</a:t>
            </a:r>
          </a:p>
          <a:p>
            <a:r>
              <a:rPr lang="cs-CZ" sz="2200" dirty="0"/>
              <a:t>V rámci systému řízení a organizace a obrany státu je plánování obrany státu jedním z procesů - proces, který nastavuje roli jednotlivých subjektů při řízení a organizaci obrany státu. </a:t>
            </a:r>
          </a:p>
        </p:txBody>
      </p:sp>
    </p:spTree>
    <p:extLst>
      <p:ext uri="{BB962C8B-B14F-4D97-AF65-F5344CB8AC3E}">
        <p14:creationId xmlns:p14="http://schemas.microsoft.com/office/powerpoint/2010/main" val="16469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4D96BD-48C5-7B14-04E6-2F22203F3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5400" dirty="0"/>
              <a:t>Operační příprava státního území 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700C2-58DF-8EFE-F810-426C2418B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endParaRPr lang="en-US" sz="2200" dirty="0"/>
          </a:p>
          <a:p>
            <a:pPr marL="457200" indent="-457200"/>
            <a:r>
              <a:rPr lang="cs-CZ" sz="2200" dirty="0"/>
              <a:t>Zákon č. 222/1999 Sb. § 2 odst. (6) </a:t>
            </a:r>
            <a:endParaRPr lang="cs-CZ" dirty="0"/>
          </a:p>
          <a:p>
            <a:pPr marL="0" indent="0">
              <a:buNone/>
            </a:pPr>
            <a:r>
              <a:rPr lang="cs-CZ" sz="2200" i="1" dirty="0"/>
              <a:t>Operační přípravou státního území je souhrn opatření vojenského, ekonomického a obranného charakteru, která se plánují a uskutečňují v míru, za stavu ohrožení státu nebo za válečného stavu s cílem vytvořit na území státu nezbytné podmínky pro splnění úkolů ozbrojených sil a zabezpečení potřeb obyvatelstva.</a:t>
            </a:r>
          </a:p>
          <a:p>
            <a:pPr marL="0" indent="0">
              <a:buNone/>
            </a:pPr>
            <a:endParaRPr lang="cs-CZ" sz="2200" i="1" dirty="0"/>
          </a:p>
          <a:p>
            <a:pPr marL="457200" indent="-457200"/>
            <a:r>
              <a:rPr lang="cs-CZ" sz="2200" dirty="0"/>
              <a:t>Základní dokumenty</a:t>
            </a:r>
          </a:p>
          <a:p>
            <a:pPr marL="0" indent="0" algn="ctr">
              <a:buNone/>
            </a:pPr>
            <a:r>
              <a:rPr lang="cs-CZ" sz="2200" dirty="0"/>
              <a:t>Koncepce operační přípravy státního území České republiky</a:t>
            </a:r>
          </a:p>
          <a:p>
            <a:pPr marL="0" indent="0" algn="ctr">
              <a:buNone/>
            </a:pPr>
            <a:r>
              <a:rPr lang="cs-CZ" sz="2200" dirty="0"/>
              <a:t>Plán operační přípravy státního území </a:t>
            </a:r>
          </a:p>
        </p:txBody>
      </p:sp>
    </p:spTree>
    <p:extLst>
      <p:ext uri="{BB962C8B-B14F-4D97-AF65-F5344CB8AC3E}">
        <p14:creationId xmlns:p14="http://schemas.microsoft.com/office/powerpoint/2010/main" val="1572190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E53A02A-0A33-40D9-A04E-36FA92BFD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16DD803-634F-4EF2-A1E7-B1911DEE9D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438860"/>
            <a:ext cx="11167447" cy="5752769"/>
          </a:xfrm>
          <a:prstGeom prst="rect">
            <a:avLst/>
          </a:prstGeom>
          <a:ln w="12700">
            <a:solidFill>
              <a:srgbClr val="D5D5D5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640C9E1-5A33-B183-CE73-8CD787A1FC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88" r="12067" b="1"/>
          <a:stretch/>
        </p:blipFill>
        <p:spPr>
          <a:xfrm>
            <a:off x="796130" y="632129"/>
            <a:ext cx="10691603" cy="533077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77B63F8-D1F3-4D40-B2D4-779BAE82BE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12465" y="4081933"/>
            <a:ext cx="167069" cy="42062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2818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F87DAD-1586-36E1-9240-49938A259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5400" dirty="0"/>
              <a:t>Koncepce</a:t>
            </a:r>
            <a:r>
              <a:rPr lang="en-US" sz="5400" dirty="0"/>
              <a:t> OPSÚ ČR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848DA-104E-A4D4-2D29-F78B01290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cs-CZ" sz="2200" dirty="0"/>
          </a:p>
          <a:p>
            <a:r>
              <a:rPr lang="cs-CZ" sz="2200" dirty="0"/>
              <a:t>Nejdůležitější pojem v systému OPSÚ - </a:t>
            </a:r>
            <a:r>
              <a:rPr lang="cs-CZ" sz="2200" b="1" dirty="0"/>
              <a:t>Obranná infrastruktura</a:t>
            </a:r>
            <a:r>
              <a:rPr lang="cs-CZ" sz="2200" dirty="0"/>
              <a:t> - rozdělena podle vlastnictví na vojenskou a nevojenskou infrastrukturu. </a:t>
            </a:r>
            <a:endParaRPr lang="cs-CZ" dirty="0"/>
          </a:p>
          <a:p>
            <a:endParaRPr lang="cs-CZ" sz="2200" dirty="0"/>
          </a:p>
          <a:p>
            <a:r>
              <a:rPr lang="cs-CZ" sz="2200" b="1" dirty="0"/>
              <a:t>Vojenská infrastruktura</a:t>
            </a:r>
            <a:r>
              <a:rPr lang="cs-CZ" sz="2200" dirty="0"/>
              <a:t> (objekty důležité pro obranu státu)</a:t>
            </a:r>
          </a:p>
          <a:p>
            <a:r>
              <a:rPr lang="cs-CZ" sz="2200" b="1" dirty="0"/>
              <a:t>Nevojenská infrastruktura</a:t>
            </a:r>
            <a:r>
              <a:rPr lang="cs-CZ" sz="2200" dirty="0"/>
              <a:t> (nevojenské objekty důležité pro obranu státu, objekty možného napadení)</a:t>
            </a:r>
          </a:p>
          <a:p>
            <a:pPr marL="0" indent="0">
              <a:buNone/>
            </a:pPr>
            <a:r>
              <a:rPr lang="cs-CZ" sz="2200" dirty="0"/>
              <a:t>Pod nevojenskou infrastrukturu Koncepce OPSÚ ČR zahrnuje tyto oblasti – energetika, vodní hospodářství, potravinářství a zemědělství, zdravotnictví, doprava, komunikační a informační systémy, infrastruktura finančního trhu, nouzové služby, veřejná správa, průmyslová infrastruktura. </a:t>
            </a:r>
          </a:p>
        </p:txBody>
      </p:sp>
    </p:spTree>
    <p:extLst>
      <p:ext uri="{BB962C8B-B14F-4D97-AF65-F5344CB8AC3E}">
        <p14:creationId xmlns:p14="http://schemas.microsoft.com/office/powerpoint/2010/main" val="2261933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B31D8994-1D5B-0879-1807-B1C2046B5D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435197"/>
              </p:ext>
            </p:extLst>
          </p:nvPr>
        </p:nvGraphicFramePr>
        <p:xfrm>
          <a:off x="1345537" y="2336359"/>
          <a:ext cx="9496509" cy="3721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6683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B12265-EC59-84B3-7E58-DC53F1712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cs-CZ" sz="5400" dirty="0"/>
              <a:t>Příprava občanů k obraně státu (POKOS)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796F5-CBB9-BCA0-830C-36D6A3833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endParaRPr lang="cs-CZ" sz="2200" dirty="0"/>
          </a:p>
          <a:p>
            <a:r>
              <a:rPr lang="cs-CZ" sz="2200" dirty="0"/>
              <a:t>Nástroj obranné politiky, který je nedílnou součástí plánování obrany státu. </a:t>
            </a:r>
            <a:endParaRPr lang="cs-CZ" dirty="0"/>
          </a:p>
          <a:p>
            <a:r>
              <a:rPr lang="cs-CZ" sz="2200" dirty="0"/>
              <a:t>Efektivní systém přípravy občanů k obraně státu představuje čtyři pilíře: </a:t>
            </a:r>
          </a:p>
          <a:p>
            <a:pPr marL="0">
              <a:buNone/>
            </a:pPr>
            <a:endParaRPr lang="cs-CZ" sz="2200" dirty="0"/>
          </a:p>
          <a:p>
            <a:pPr marL="0">
              <a:buNone/>
            </a:pPr>
            <a:endParaRPr lang="cs-CZ" sz="2200" dirty="0"/>
          </a:p>
          <a:p>
            <a:pPr marL="0">
              <a:buNone/>
            </a:pPr>
            <a:endParaRPr lang="cs-CZ" sz="2200" dirty="0"/>
          </a:p>
          <a:p>
            <a:pPr marL="0"/>
            <a:r>
              <a:rPr lang="cs-CZ" sz="2200" dirty="0"/>
              <a:t>Koncepce přípravy občanů k obraně státu 2025-2030. </a:t>
            </a:r>
          </a:p>
          <a:p>
            <a:pPr marL="0"/>
            <a:r>
              <a:rPr lang="cs-CZ" sz="2200" dirty="0"/>
              <a:t>Aktivity programu POKOS jsou primárně zaměřeny na přípravu žáků základních a středních škol jakožto doplněk formálního vzdělávání (probíhají formou projektových dnů a branně-sportovních soutěží) - nová Koncepce si klade za cíl rozšířit vzdělávací aktivity do vybraných skupin.</a:t>
            </a:r>
          </a:p>
          <a:p>
            <a:pPr marL="0"/>
            <a:endParaRPr lang="cs-CZ" sz="2200" dirty="0"/>
          </a:p>
          <a:p>
            <a:pPr marL="0"/>
            <a:endParaRPr lang="cs-CZ" sz="2200" dirty="0"/>
          </a:p>
          <a:p>
            <a:pPr marL="0"/>
            <a:endParaRPr lang="cs-CZ" sz="22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52EFAE6-9938-181E-4CC1-1B2A7E2F61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063750"/>
              </p:ext>
            </p:extLst>
          </p:nvPr>
        </p:nvGraphicFramePr>
        <p:xfrm>
          <a:off x="2011680" y="3249515"/>
          <a:ext cx="8168640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42160">
                  <a:extLst>
                    <a:ext uri="{9D8B030D-6E8A-4147-A177-3AD203B41FA5}">
                      <a16:colId xmlns:a16="http://schemas.microsoft.com/office/drawing/2014/main" val="901248018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259204539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4076352727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36951064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cs-CZ" sz="1600" b="1" noProof="0" dirty="0"/>
                    </a:p>
                    <a:p>
                      <a:pPr lvl="0" algn="ctr">
                        <a:buNone/>
                      </a:pPr>
                      <a:r>
                        <a:rPr lang="cs-CZ" sz="1600" b="1" noProof="0" dirty="0"/>
                        <a:t>vzdělávání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600" u="none" strike="noStrike" noProof="0" dirty="0"/>
                        <a:t>spolupráce s nevládními organizacemi</a:t>
                      </a:r>
                      <a:endParaRPr lang="cs-CZ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600" u="none" strike="noStrike" baseline="0" noProof="0" dirty="0">
                          <a:solidFill>
                            <a:srgbClr val="000000"/>
                          </a:solidFill>
                        </a:rPr>
                        <a:t>plánování obrany státu</a:t>
                      </a:r>
                      <a:endParaRPr lang="cs-CZ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600" u="none" strike="noStrike" baseline="0" noProof="0" dirty="0">
                          <a:solidFill>
                            <a:srgbClr val="000000"/>
                          </a:solidFill>
                        </a:rPr>
                        <a:t>strategická komunikace</a:t>
                      </a:r>
                      <a:endParaRPr lang="cs-CZ" sz="1600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199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844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78F750-740D-D5AA-AEA5-F48CE9A27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5400" dirty="0"/>
              <a:t>Zdroje 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1397D-FDAD-905B-A47D-1DE52CD3D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endParaRPr lang="cs-CZ" sz="2200" dirty="0"/>
          </a:p>
          <a:p>
            <a:r>
              <a:rPr lang="cs-CZ" sz="2200" dirty="0"/>
              <a:t>MINISTERSTVO OBRANY. </a:t>
            </a:r>
            <a:r>
              <a:rPr lang="cs-CZ" sz="2200" i="1" dirty="0"/>
              <a:t>Koncepce operační přípravy státního území České republiky. </a:t>
            </a:r>
            <a:r>
              <a:rPr lang="cs-CZ" sz="2200" dirty="0"/>
              <a:t>PDF</a:t>
            </a:r>
            <a:r>
              <a:rPr lang="cs-CZ" sz="2200" i="1" dirty="0"/>
              <a:t>. </a:t>
            </a:r>
            <a:r>
              <a:rPr lang="cs-CZ" sz="2200" dirty="0"/>
              <a:t>Online</a:t>
            </a:r>
            <a:r>
              <a:rPr lang="cs-CZ" sz="2200" i="1" dirty="0"/>
              <a:t>. </a:t>
            </a:r>
            <a:r>
              <a:rPr lang="cs-CZ" sz="2200" dirty="0"/>
              <a:t>Praha, 2016. Dostupné z: </a:t>
            </a:r>
            <a:r>
              <a:rPr lang="cs-CZ" sz="2200" dirty="0">
                <a:ea typeface="+mn-lt"/>
                <a:cs typeface="+mn-lt"/>
                <a:hlinkClick r:id="rId2"/>
              </a:rPr>
              <a:t>https://www.dataplan.info/img_upload/7bdb1584e3b8a53d337518d988763f8d/popsu_2017-2020.pdf</a:t>
            </a:r>
            <a:r>
              <a:rPr lang="cs-CZ" sz="2200" dirty="0">
                <a:ea typeface="+mn-lt"/>
                <a:cs typeface="+mn-lt"/>
              </a:rPr>
              <a:t>. [citováno 2025-O4-14].</a:t>
            </a:r>
            <a:endParaRPr lang="en-US"/>
          </a:p>
          <a:p>
            <a:r>
              <a:rPr lang="cs-CZ" sz="2200" dirty="0"/>
              <a:t>MINISTERSTVO OBRANY. </a:t>
            </a:r>
            <a:r>
              <a:rPr lang="cs-CZ" sz="2200" i="1" dirty="0"/>
              <a:t>Koncepce přípravy občanů k obraně státu 2025-2030. </a:t>
            </a:r>
            <a:r>
              <a:rPr lang="cs-CZ" sz="2200" dirty="0"/>
              <a:t>PDF</a:t>
            </a:r>
            <a:r>
              <a:rPr lang="cs-CZ" sz="2200" i="1" dirty="0"/>
              <a:t>. </a:t>
            </a:r>
            <a:r>
              <a:rPr lang="cs-CZ" sz="2200" dirty="0"/>
              <a:t>Online</a:t>
            </a:r>
            <a:r>
              <a:rPr lang="cs-CZ" sz="2200" i="1" dirty="0"/>
              <a:t>. </a:t>
            </a:r>
            <a:r>
              <a:rPr lang="cs-CZ" sz="2200" dirty="0"/>
              <a:t>In: pokos.mo.gov.cz.</a:t>
            </a:r>
            <a:r>
              <a:rPr lang="cs-CZ" sz="2200" i="1" dirty="0"/>
              <a:t> </a:t>
            </a:r>
            <a:r>
              <a:rPr lang="cs-CZ" sz="2200" dirty="0"/>
              <a:t>VHÚ Praha, 2025. Dostupné z: </a:t>
            </a:r>
            <a:r>
              <a:rPr lang="cs-CZ" sz="2200" dirty="0">
                <a:ea typeface="+mn-lt"/>
                <a:cs typeface="+mn-lt"/>
                <a:hlinkClick r:id="rId3"/>
              </a:rPr>
              <a:t>https://pokos.mo.gov.cz/sites/pokos/files/2025-02/Koncepce%20POKOS%202025-2030.pdf</a:t>
            </a:r>
            <a:r>
              <a:rPr lang="cs-CZ" sz="2200" dirty="0">
                <a:ea typeface="+mn-lt"/>
                <a:cs typeface="+mn-lt"/>
              </a:rPr>
              <a:t>. [citováno 2025-O4-14].</a:t>
            </a:r>
          </a:p>
          <a:p>
            <a:r>
              <a:rPr lang="cs-CZ" sz="2200" dirty="0">
                <a:ea typeface="+mn-lt"/>
                <a:cs typeface="+mn-lt"/>
              </a:rPr>
              <a:t>MINISTERSTVO OBRANY. </a:t>
            </a:r>
            <a:r>
              <a:rPr lang="cs-CZ" sz="2200" i="1" dirty="0">
                <a:ea typeface="+mn-lt"/>
                <a:cs typeface="+mn-lt"/>
              </a:rPr>
              <a:t>Operační příprava státního území</a:t>
            </a:r>
            <a:r>
              <a:rPr lang="cs-CZ" sz="2200" dirty="0">
                <a:ea typeface="+mn-lt"/>
                <a:cs typeface="+mn-lt"/>
              </a:rPr>
              <a:t>. Online. Dostupné z: </a:t>
            </a:r>
            <a:r>
              <a:rPr lang="cs-CZ" sz="2200" dirty="0">
                <a:ea typeface="+mn-lt"/>
                <a:cs typeface="+mn-lt"/>
                <a:hlinkClick r:id="rId4"/>
              </a:rPr>
              <a:t>https://web-opsu.mo.gov.cz/operacni-priprava-statniho-uzemi</a:t>
            </a:r>
            <a:r>
              <a:rPr lang="cs-CZ" sz="2200" dirty="0">
                <a:ea typeface="+mn-lt"/>
                <a:cs typeface="+mn-lt"/>
              </a:rPr>
              <a:t>. [citováno 2025-O4-14].</a:t>
            </a:r>
          </a:p>
          <a:p>
            <a:r>
              <a:rPr lang="cs-CZ" sz="2200" dirty="0">
                <a:ea typeface="+mn-lt"/>
                <a:cs typeface="+mn-lt"/>
              </a:rPr>
              <a:t>MINISTERSTVO OBRANY. </a:t>
            </a:r>
            <a:r>
              <a:rPr lang="cs-CZ" sz="2200" i="1" dirty="0">
                <a:ea typeface="+mn-lt"/>
                <a:cs typeface="+mn-lt"/>
              </a:rPr>
              <a:t>Vláda schválila novou Koncepci POKOS. Klade důraz na vzdělávání, spolupráci i strategickou komunikaci</a:t>
            </a:r>
            <a:r>
              <a:rPr lang="cs-CZ" sz="2200" dirty="0">
                <a:ea typeface="+mn-lt"/>
                <a:cs typeface="+mn-lt"/>
              </a:rPr>
              <a:t>. Online. In: mocr.mo.gov.cz 8.1.2025. Dostupné z: </a:t>
            </a:r>
            <a:r>
              <a:rPr lang="cs-CZ" sz="2200" dirty="0">
                <a:ea typeface="+mn-lt"/>
                <a:cs typeface="+mn-lt"/>
                <a:hlinkClick r:id="rId5"/>
              </a:rPr>
              <a:t>https://mocr.mo.gov.cz/informacni-servis/zpravodajstvi/vlada-schvalila-novou-koncepci-pripravy-obcanu-k-obrane-statu--klade-duraz-na-vzdelavani--spolupraci-i-strategickou-komunikaci-255886/</a:t>
            </a:r>
            <a:r>
              <a:rPr lang="cs-CZ" sz="2200" dirty="0">
                <a:ea typeface="+mn-lt"/>
                <a:cs typeface="+mn-lt"/>
              </a:rPr>
              <a:t>. [citováno 2025-O4-14].</a:t>
            </a:r>
          </a:p>
          <a:p>
            <a:r>
              <a:rPr lang="cs-CZ" sz="2200" dirty="0">
                <a:ea typeface="+mn-lt"/>
                <a:cs typeface="+mn-lt"/>
              </a:rPr>
              <a:t>Zákon č. 222/1999 Sb., o zajišťování obrany České republiky</a:t>
            </a:r>
          </a:p>
          <a:p>
            <a:r>
              <a:rPr lang="cs-CZ" sz="2200" dirty="0">
                <a:ea typeface="+mn-lt"/>
                <a:cs typeface="+mn-lt"/>
              </a:rPr>
              <a:t>MINISTERSTVO OBRANY. </a:t>
            </a:r>
            <a:r>
              <a:rPr lang="cs-CZ" sz="2200" i="1" dirty="0">
                <a:ea typeface="+mn-lt"/>
                <a:cs typeface="+mn-lt"/>
              </a:rPr>
              <a:t>České strategické dokumenty</a:t>
            </a:r>
            <a:r>
              <a:rPr lang="cs-CZ" sz="2200" dirty="0">
                <a:ea typeface="+mn-lt"/>
                <a:cs typeface="+mn-lt"/>
              </a:rPr>
              <a:t>. Online. Dostupné z: </a:t>
            </a:r>
            <a:r>
              <a:rPr lang="cs-CZ" sz="2200" dirty="0">
                <a:ea typeface="+mn-lt"/>
                <a:cs typeface="+mn-lt"/>
                <a:hlinkClick r:id="rId6"/>
              </a:rPr>
              <a:t>https://mocr.mo.gov.cz/dokumenty-a-legislativa/ceske-dokumenty-46088/</a:t>
            </a:r>
            <a:r>
              <a:rPr lang="cs-CZ" sz="2200" dirty="0">
                <a:ea typeface="+mn-lt"/>
                <a:cs typeface="+mn-lt"/>
              </a:rPr>
              <a:t>. [citováno 2025-O4-14].</a:t>
            </a:r>
          </a:p>
          <a:p>
            <a:endParaRPr lang="cs-CZ" sz="2200" dirty="0">
              <a:ea typeface="+mn-lt"/>
              <a:cs typeface="+mn-lt"/>
            </a:endParaRPr>
          </a:p>
          <a:p>
            <a:endParaRPr lang="cs-CZ" sz="2200" dirty="0">
              <a:ea typeface="+mn-lt"/>
              <a:cs typeface="+mn-lt"/>
            </a:endParaRPr>
          </a:p>
          <a:p>
            <a:endParaRPr lang="cs-CZ" sz="2200" dirty="0">
              <a:ea typeface="+mn-lt"/>
              <a:cs typeface="+mn-lt"/>
            </a:endParaRPr>
          </a:p>
          <a:p>
            <a:endParaRPr lang="cs-CZ" sz="22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83014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ED3226-AD51-0AC2-20EC-21DFC15A3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9B61514C-D91E-5D27-0B2E-779F24090B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61C21C6-13EC-CB88-EDAD-6B9C51558E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cs-CZ" sz="6600" dirty="0">
                <a:latin typeface="Calibri"/>
                <a:ea typeface="Open Sans"/>
                <a:cs typeface="Open Sans"/>
              </a:rPr>
              <a:t>Děkuji za pozornost </a:t>
            </a:r>
            <a:endParaRPr lang="cs-CZ" sz="6600" dirty="0">
              <a:latin typeface="Open Sans"/>
              <a:ea typeface="Open Sans"/>
              <a:cs typeface="Open Sans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00C3114-7966-A257-C371-285ACB2E85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cs-CZ" sz="2000" dirty="0"/>
              <a:t>Bc. Eliška Týfová</a:t>
            </a:r>
          </a:p>
          <a:p>
            <a:pPr algn="l"/>
            <a:r>
              <a:rPr lang="cs-CZ" sz="2000" dirty="0"/>
              <a:t>eliska.tyfova@cevro.cz</a:t>
            </a:r>
          </a:p>
        </p:txBody>
      </p:sp>
      <p:sp>
        <p:nvSpPr>
          <p:cNvPr id="50" name="sketch line">
            <a:extLst>
              <a:ext uri="{FF2B5EF4-FFF2-40B4-BE49-F238E27FC236}">
                <a16:creationId xmlns:a16="http://schemas.microsoft.com/office/drawing/2014/main" id="{E94267C1-AB11-6EEA-DD55-6C988D5F37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31869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celář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Motiv systému Office</vt:lpstr>
      <vt:lpstr>Operační management bezpečnosti: nástroje a procesy </vt:lpstr>
      <vt:lpstr>Úvod </vt:lpstr>
      <vt:lpstr>Operační příprava státního území </vt:lpstr>
      <vt:lpstr>PowerPoint Presentation</vt:lpstr>
      <vt:lpstr>Koncepce OPSÚ ČR</vt:lpstr>
      <vt:lpstr>PowerPoint Presentation</vt:lpstr>
      <vt:lpstr>Příprava občanů k obraně státu (POKOS)</vt:lpstr>
      <vt:lpstr>Zdroje </vt:lpstr>
      <vt:lpstr>Děkuji za pozornost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529</cp:revision>
  <dcterms:created xsi:type="dcterms:W3CDTF">2025-04-14T18:25:05Z</dcterms:created>
  <dcterms:modified xsi:type="dcterms:W3CDTF">2025-05-01T18:54:33Z</dcterms:modified>
</cp:coreProperties>
</file>