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slides/slide399.xml" ContentType="application/vnd.openxmlformats-officedocument.presentationml.slide+xml"/>
  <Override PartName="/ppt/slides/slide400.xml" ContentType="application/vnd.openxmlformats-officedocument.presentationml.slide+xml"/>
  <Override PartName="/ppt/slides/slide401.xml" ContentType="application/vnd.openxmlformats-officedocument.presentationml.slide+xml"/>
  <Override PartName="/ppt/slides/slide402.xml" ContentType="application/vnd.openxmlformats-officedocument.presentationml.slide+xml"/>
  <Override PartName="/ppt/slides/slide403.xml" ContentType="application/vnd.openxmlformats-officedocument.presentationml.slide+xml"/>
  <Override PartName="/ppt/slides/slide404.xml" ContentType="application/vnd.openxmlformats-officedocument.presentationml.slide+xml"/>
  <Override PartName="/ppt/slides/slide405.xml" ContentType="application/vnd.openxmlformats-officedocument.presentationml.slide+xml"/>
  <Override PartName="/ppt/slides/slide406.xml" ContentType="application/vnd.openxmlformats-officedocument.presentationml.slide+xml"/>
  <Override PartName="/ppt/slides/slide4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9"/>
  </p:notesMasterIdLst>
  <p:handoutMasterIdLst>
    <p:handoutMasterId r:id="rId410"/>
  </p:handoutMasterIdLst>
  <p:sldIdLst>
    <p:sldId id="257" r:id="rId2"/>
    <p:sldId id="930" r:id="rId3"/>
    <p:sldId id="856" r:id="rId4"/>
    <p:sldId id="932" r:id="rId5"/>
    <p:sldId id="931" r:id="rId6"/>
    <p:sldId id="858" r:id="rId7"/>
    <p:sldId id="864" r:id="rId8"/>
    <p:sldId id="863" r:id="rId9"/>
    <p:sldId id="859" r:id="rId10"/>
    <p:sldId id="860" r:id="rId11"/>
    <p:sldId id="861" r:id="rId12"/>
    <p:sldId id="862" r:id="rId13"/>
    <p:sldId id="933" r:id="rId14"/>
    <p:sldId id="305" r:id="rId15"/>
    <p:sldId id="801" r:id="rId16"/>
    <p:sldId id="812" r:id="rId17"/>
    <p:sldId id="307" r:id="rId18"/>
    <p:sldId id="783" r:id="rId19"/>
    <p:sldId id="815" r:id="rId20"/>
    <p:sldId id="782" r:id="rId21"/>
    <p:sldId id="816" r:id="rId22"/>
    <p:sldId id="817" r:id="rId23"/>
    <p:sldId id="818" r:id="rId24"/>
    <p:sldId id="819" r:id="rId25"/>
    <p:sldId id="820" r:id="rId26"/>
    <p:sldId id="813" r:id="rId27"/>
    <p:sldId id="868" r:id="rId28"/>
    <p:sldId id="306" r:id="rId29"/>
    <p:sldId id="832" r:id="rId30"/>
    <p:sldId id="867" r:id="rId31"/>
    <p:sldId id="869" r:id="rId32"/>
    <p:sldId id="872" r:id="rId33"/>
    <p:sldId id="871" r:id="rId34"/>
    <p:sldId id="870" r:id="rId35"/>
    <p:sldId id="873" r:id="rId36"/>
    <p:sldId id="877" r:id="rId37"/>
    <p:sldId id="874" r:id="rId38"/>
    <p:sldId id="876" r:id="rId39"/>
    <p:sldId id="935" r:id="rId40"/>
    <p:sldId id="881" r:id="rId41"/>
    <p:sldId id="937" r:id="rId42"/>
    <p:sldId id="883" r:id="rId43"/>
    <p:sldId id="936" r:id="rId44"/>
    <p:sldId id="875" r:id="rId45"/>
    <p:sldId id="934" r:id="rId46"/>
    <p:sldId id="878" r:id="rId47"/>
    <p:sldId id="292" r:id="rId48"/>
    <p:sldId id="944" r:id="rId49"/>
    <p:sldId id="879" r:id="rId50"/>
    <p:sldId id="945" r:id="rId51"/>
    <p:sldId id="880" r:id="rId52"/>
    <p:sldId id="882" r:id="rId53"/>
    <p:sldId id="884" r:id="rId54"/>
    <p:sldId id="938" r:id="rId55"/>
    <p:sldId id="939" r:id="rId56"/>
    <p:sldId id="940" r:id="rId57"/>
    <p:sldId id="941" r:id="rId58"/>
    <p:sldId id="980" r:id="rId59"/>
    <p:sldId id="981" r:id="rId60"/>
    <p:sldId id="885" r:id="rId61"/>
    <p:sldId id="982" r:id="rId62"/>
    <p:sldId id="983" r:id="rId63"/>
    <p:sldId id="984" r:id="rId64"/>
    <p:sldId id="985" r:id="rId65"/>
    <p:sldId id="986" r:id="rId66"/>
    <p:sldId id="987" r:id="rId67"/>
    <p:sldId id="993" r:id="rId68"/>
    <p:sldId id="988" r:id="rId69"/>
    <p:sldId id="989" r:id="rId70"/>
    <p:sldId id="990" r:id="rId71"/>
    <p:sldId id="991" r:id="rId72"/>
    <p:sldId id="992" r:id="rId73"/>
    <p:sldId id="994" r:id="rId74"/>
    <p:sldId id="995" r:id="rId75"/>
    <p:sldId id="996" r:id="rId76"/>
    <p:sldId id="997" r:id="rId77"/>
    <p:sldId id="998" r:id="rId78"/>
    <p:sldId id="999" r:id="rId79"/>
    <p:sldId id="1000" r:id="rId80"/>
    <p:sldId id="1001" r:id="rId81"/>
    <p:sldId id="1019" r:id="rId82"/>
    <p:sldId id="1002" r:id="rId83"/>
    <p:sldId id="1020" r:id="rId84"/>
    <p:sldId id="1029" r:id="rId85"/>
    <p:sldId id="1030" r:id="rId86"/>
    <p:sldId id="1021" r:id="rId87"/>
    <p:sldId id="258" r:id="rId88"/>
    <p:sldId id="259" r:id="rId89"/>
    <p:sldId id="260" r:id="rId90"/>
    <p:sldId id="261" r:id="rId91"/>
    <p:sldId id="262" r:id="rId92"/>
    <p:sldId id="1022" r:id="rId93"/>
    <p:sldId id="1023" r:id="rId94"/>
    <p:sldId id="266" r:id="rId95"/>
    <p:sldId id="1027" r:id="rId96"/>
    <p:sldId id="1028" r:id="rId97"/>
    <p:sldId id="1024" r:id="rId98"/>
    <p:sldId id="1025" r:id="rId99"/>
    <p:sldId id="1026" r:id="rId100"/>
    <p:sldId id="1003" r:id="rId101"/>
    <p:sldId id="1004" r:id="rId102"/>
    <p:sldId id="1005" r:id="rId103"/>
    <p:sldId id="1006" r:id="rId104"/>
    <p:sldId id="1007" r:id="rId105"/>
    <p:sldId id="1008" r:id="rId106"/>
    <p:sldId id="1009" r:id="rId107"/>
    <p:sldId id="1010" r:id="rId108"/>
    <p:sldId id="1014" r:id="rId109"/>
    <p:sldId id="1015" r:id="rId110"/>
    <p:sldId id="1016" r:id="rId111"/>
    <p:sldId id="1017" r:id="rId112"/>
    <p:sldId id="865" r:id="rId113"/>
    <p:sldId id="293" r:id="rId114"/>
    <p:sldId id="886" r:id="rId115"/>
    <p:sldId id="294" r:id="rId116"/>
    <p:sldId id="887" r:id="rId117"/>
    <p:sldId id="888" r:id="rId118"/>
    <p:sldId id="890" r:id="rId119"/>
    <p:sldId id="889" r:id="rId120"/>
    <p:sldId id="891" r:id="rId121"/>
    <p:sldId id="892" r:id="rId122"/>
    <p:sldId id="893" r:id="rId123"/>
    <p:sldId id="894" r:id="rId124"/>
    <p:sldId id="895" r:id="rId125"/>
    <p:sldId id="897" r:id="rId126"/>
    <p:sldId id="899" r:id="rId127"/>
    <p:sldId id="898" r:id="rId128"/>
    <p:sldId id="900" r:id="rId129"/>
    <p:sldId id="896" r:id="rId130"/>
    <p:sldId id="866" r:id="rId131"/>
    <p:sldId id="942" r:id="rId132"/>
    <p:sldId id="808" r:id="rId133"/>
    <p:sldId id="295" r:id="rId134"/>
    <p:sldId id="296" r:id="rId135"/>
    <p:sldId id="298" r:id="rId136"/>
    <p:sldId id="297" r:id="rId137"/>
    <p:sldId id="299" r:id="rId138"/>
    <p:sldId id="300" r:id="rId139"/>
    <p:sldId id="301" r:id="rId140"/>
    <p:sldId id="302" r:id="rId141"/>
    <p:sldId id="946" r:id="rId142"/>
    <p:sldId id="779" r:id="rId143"/>
    <p:sldId id="784" r:id="rId144"/>
    <p:sldId id="785" r:id="rId145"/>
    <p:sldId id="786" r:id="rId146"/>
    <p:sldId id="780" r:id="rId147"/>
    <p:sldId id="781" r:id="rId148"/>
    <p:sldId id="814" r:id="rId149"/>
    <p:sldId id="834" r:id="rId150"/>
    <p:sldId id="835" r:id="rId151"/>
    <p:sldId id="943" r:id="rId152"/>
    <p:sldId id="810" r:id="rId153"/>
    <p:sldId id="303" r:id="rId154"/>
    <p:sldId id="304" r:id="rId155"/>
    <p:sldId id="576" r:id="rId156"/>
    <p:sldId id="901" r:id="rId157"/>
    <p:sldId id="575" r:id="rId158"/>
    <p:sldId id="577" r:id="rId159"/>
    <p:sldId id="579" r:id="rId160"/>
    <p:sldId id="580" r:id="rId161"/>
    <p:sldId id="947" r:id="rId162"/>
    <p:sldId id="948" r:id="rId163"/>
    <p:sldId id="341" r:id="rId164"/>
    <p:sldId id="342" r:id="rId165"/>
    <p:sldId id="275" r:id="rId166"/>
    <p:sldId id="276" r:id="rId167"/>
    <p:sldId id="279" r:id="rId168"/>
    <p:sldId id="343" r:id="rId169"/>
    <p:sldId id="344" r:id="rId170"/>
    <p:sldId id="345" r:id="rId171"/>
    <p:sldId id="346" r:id="rId172"/>
    <p:sldId id="949" r:id="rId173"/>
    <p:sldId id="420" r:id="rId174"/>
    <p:sldId id="421" r:id="rId175"/>
    <p:sldId id="422" r:id="rId176"/>
    <p:sldId id="423" r:id="rId177"/>
    <p:sldId id="453" r:id="rId178"/>
    <p:sldId id="455" r:id="rId179"/>
    <p:sldId id="855" r:id="rId180"/>
    <p:sldId id="821" r:id="rId181"/>
    <p:sldId id="902" r:id="rId182"/>
    <p:sldId id="903" r:id="rId183"/>
    <p:sldId id="904" r:id="rId184"/>
    <p:sldId id="905" r:id="rId185"/>
    <p:sldId id="906" r:id="rId186"/>
    <p:sldId id="907" r:id="rId187"/>
    <p:sldId id="908" r:id="rId188"/>
    <p:sldId id="950" r:id="rId189"/>
    <p:sldId id="952" r:id="rId190"/>
    <p:sldId id="909" r:id="rId191"/>
    <p:sldId id="910" r:id="rId192"/>
    <p:sldId id="911" r:id="rId193"/>
    <p:sldId id="912" r:id="rId194"/>
    <p:sldId id="913" r:id="rId195"/>
    <p:sldId id="914" r:id="rId196"/>
    <p:sldId id="915" r:id="rId197"/>
    <p:sldId id="916" r:id="rId198"/>
    <p:sldId id="347" r:id="rId199"/>
    <p:sldId id="917" r:id="rId200"/>
    <p:sldId id="348" r:id="rId201"/>
    <p:sldId id="350" r:id="rId202"/>
    <p:sldId id="510" r:id="rId203"/>
    <p:sldId id="511" r:id="rId204"/>
    <p:sldId id="918" r:id="rId205"/>
    <p:sldId id="919" r:id="rId206"/>
    <p:sldId id="512" r:id="rId207"/>
    <p:sldId id="513" r:id="rId208"/>
    <p:sldId id="920" r:id="rId209"/>
    <p:sldId id="951" r:id="rId210"/>
    <p:sldId id="921" r:id="rId211"/>
    <p:sldId id="922" r:id="rId212"/>
    <p:sldId id="923" r:id="rId213"/>
    <p:sldId id="924" r:id="rId214"/>
    <p:sldId id="925" r:id="rId215"/>
    <p:sldId id="926" r:id="rId216"/>
    <p:sldId id="927" r:id="rId217"/>
    <p:sldId id="928" r:id="rId218"/>
    <p:sldId id="418" r:id="rId219"/>
    <p:sldId id="929" r:id="rId220"/>
    <p:sldId id="452" r:id="rId221"/>
    <p:sldId id="953" r:id="rId222"/>
    <p:sldId id="456" r:id="rId223"/>
    <p:sldId id="457" r:id="rId224"/>
    <p:sldId id="954" r:id="rId225"/>
    <p:sldId id="955" r:id="rId226"/>
    <p:sldId id="956" r:id="rId227"/>
    <p:sldId id="458" r:id="rId228"/>
    <p:sldId id="957" r:id="rId229"/>
    <p:sldId id="958" r:id="rId230"/>
    <p:sldId id="959" r:id="rId231"/>
    <p:sldId id="960" r:id="rId232"/>
    <p:sldId id="961" r:id="rId233"/>
    <p:sldId id="962" r:id="rId234"/>
    <p:sldId id="963" r:id="rId235"/>
    <p:sldId id="964" r:id="rId236"/>
    <p:sldId id="965" r:id="rId237"/>
    <p:sldId id="966" r:id="rId238"/>
    <p:sldId id="967" r:id="rId239"/>
    <p:sldId id="969" r:id="rId240"/>
    <p:sldId id="970" r:id="rId241"/>
    <p:sldId id="971" r:id="rId242"/>
    <p:sldId id="972" r:id="rId243"/>
    <p:sldId id="973" r:id="rId244"/>
    <p:sldId id="974" r:id="rId245"/>
    <p:sldId id="975" r:id="rId246"/>
    <p:sldId id="976" r:id="rId247"/>
    <p:sldId id="977" r:id="rId248"/>
    <p:sldId id="460" r:id="rId249"/>
    <p:sldId id="461" r:id="rId250"/>
    <p:sldId id="459" r:id="rId251"/>
    <p:sldId id="464" r:id="rId252"/>
    <p:sldId id="465" r:id="rId253"/>
    <p:sldId id="478" r:id="rId254"/>
    <p:sldId id="474" r:id="rId255"/>
    <p:sldId id="475" r:id="rId256"/>
    <p:sldId id="479" r:id="rId257"/>
    <p:sldId id="476" r:id="rId258"/>
    <p:sldId id="462" r:id="rId259"/>
    <p:sldId id="466" r:id="rId260"/>
    <p:sldId id="334" r:id="rId261"/>
    <p:sldId id="467" r:id="rId262"/>
    <p:sldId id="468" r:id="rId263"/>
    <p:sldId id="469" r:id="rId264"/>
    <p:sldId id="470" r:id="rId265"/>
    <p:sldId id="472" r:id="rId266"/>
    <p:sldId id="333" r:id="rId267"/>
    <p:sldId id="337" r:id="rId268"/>
    <p:sldId id="338" r:id="rId269"/>
    <p:sldId id="339" r:id="rId270"/>
    <p:sldId id="340" r:id="rId271"/>
    <p:sldId id="473" r:id="rId272"/>
    <p:sldId id="477" r:id="rId273"/>
    <p:sldId id="978" r:id="rId274"/>
    <p:sldId id="489" r:id="rId275"/>
    <p:sldId id="484" r:id="rId276"/>
    <p:sldId id="485" r:id="rId277"/>
    <p:sldId id="486" r:id="rId278"/>
    <p:sldId id="487" r:id="rId279"/>
    <p:sldId id="490" r:id="rId280"/>
    <p:sldId id="495" r:id="rId281"/>
    <p:sldId id="491" r:id="rId282"/>
    <p:sldId id="492" r:id="rId283"/>
    <p:sldId id="493" r:id="rId284"/>
    <p:sldId id="494" r:id="rId285"/>
    <p:sldId id="496" r:id="rId286"/>
    <p:sldId id="499" r:id="rId287"/>
    <p:sldId id="497" r:id="rId288"/>
    <p:sldId id="498" r:id="rId289"/>
    <p:sldId id="283" r:id="rId290"/>
    <p:sldId id="316" r:id="rId291"/>
    <p:sldId id="317" r:id="rId292"/>
    <p:sldId id="318" r:id="rId293"/>
    <p:sldId id="503" r:id="rId294"/>
    <p:sldId id="504" r:id="rId295"/>
    <p:sldId id="500" r:id="rId296"/>
    <p:sldId id="320" r:id="rId297"/>
    <p:sldId id="321" r:id="rId298"/>
    <p:sldId id="323" r:id="rId299"/>
    <p:sldId id="322" r:id="rId300"/>
    <p:sldId id="501" r:id="rId301"/>
    <p:sldId id="324" r:id="rId302"/>
    <p:sldId id="325" r:id="rId303"/>
    <p:sldId id="326" r:id="rId304"/>
    <p:sldId id="843" r:id="rId305"/>
    <p:sldId id="844" r:id="rId306"/>
    <p:sldId id="505" r:id="rId307"/>
    <p:sldId id="506" r:id="rId308"/>
    <p:sldId id="327" r:id="rId309"/>
    <p:sldId id="507" r:id="rId310"/>
    <p:sldId id="328" r:id="rId311"/>
    <p:sldId id="330" r:id="rId312"/>
    <p:sldId id="845" r:id="rId313"/>
    <p:sldId id="979" r:id="rId314"/>
    <p:sldId id="574" r:id="rId315"/>
    <p:sldId id="1011" r:id="rId316"/>
    <p:sldId id="582" r:id="rId317"/>
    <p:sldId id="583" r:id="rId318"/>
    <p:sldId id="584" r:id="rId319"/>
    <p:sldId id="585" r:id="rId320"/>
    <p:sldId id="587" r:id="rId321"/>
    <p:sldId id="588" r:id="rId322"/>
    <p:sldId id="589" r:id="rId323"/>
    <p:sldId id="590" r:id="rId324"/>
    <p:sldId id="591" r:id="rId325"/>
    <p:sldId id="592" r:id="rId326"/>
    <p:sldId id="593" r:id="rId327"/>
    <p:sldId id="604" r:id="rId328"/>
    <p:sldId id="594" r:id="rId329"/>
    <p:sldId id="595" r:id="rId330"/>
    <p:sldId id="596" r:id="rId331"/>
    <p:sldId id="366" r:id="rId332"/>
    <p:sldId id="597" r:id="rId333"/>
    <p:sldId id="267" r:id="rId334"/>
    <p:sldId id="598" r:id="rId335"/>
    <p:sldId id="599" r:id="rId336"/>
    <p:sldId id="600" r:id="rId337"/>
    <p:sldId id="602" r:id="rId338"/>
    <p:sldId id="603" r:id="rId339"/>
    <p:sldId id="1012" r:id="rId340"/>
    <p:sldId id="365" r:id="rId341"/>
    <p:sldId id="370" r:id="rId342"/>
    <p:sldId id="372" r:id="rId343"/>
    <p:sldId id="373" r:id="rId344"/>
    <p:sldId id="611" r:id="rId345"/>
    <p:sldId id="277" r:id="rId346"/>
    <p:sldId id="612" r:id="rId347"/>
    <p:sldId id="613" r:id="rId348"/>
    <p:sldId id="614" r:id="rId349"/>
    <p:sldId id="655" r:id="rId350"/>
    <p:sldId id="615" r:id="rId351"/>
    <p:sldId id="617" r:id="rId352"/>
    <p:sldId id="618" r:id="rId353"/>
    <p:sldId id="619" r:id="rId354"/>
    <p:sldId id="639" r:id="rId355"/>
    <p:sldId id="643" r:id="rId356"/>
    <p:sldId id="644" r:id="rId357"/>
    <p:sldId id="1018" r:id="rId358"/>
    <p:sldId id="400" r:id="rId359"/>
    <p:sldId id="401" r:id="rId360"/>
    <p:sldId id="402" r:id="rId361"/>
    <p:sldId id="289" r:id="rId362"/>
    <p:sldId id="265" r:id="rId363"/>
    <p:sldId id="658" r:id="rId364"/>
    <p:sldId id="268" r:id="rId365"/>
    <p:sldId id="269" r:id="rId366"/>
    <p:sldId id="270" r:id="rId367"/>
    <p:sldId id="659" r:id="rId368"/>
    <p:sldId id="660" r:id="rId369"/>
    <p:sldId id="271" r:id="rId370"/>
    <p:sldId id="663" r:id="rId371"/>
    <p:sldId id="666" r:id="rId372"/>
    <p:sldId id="669" r:id="rId373"/>
    <p:sldId id="272" r:id="rId374"/>
    <p:sldId id="273" r:id="rId375"/>
    <p:sldId id="671" r:id="rId376"/>
    <p:sldId id="672" r:id="rId377"/>
    <p:sldId id="673" r:id="rId378"/>
    <p:sldId id="674" r:id="rId379"/>
    <p:sldId id="675" r:id="rId380"/>
    <p:sldId id="676" r:id="rId381"/>
    <p:sldId id="679" r:id="rId382"/>
    <p:sldId id="680" r:id="rId383"/>
    <p:sldId id="681" r:id="rId384"/>
    <p:sldId id="264" r:id="rId385"/>
    <p:sldId id="682" r:id="rId386"/>
    <p:sldId id="686" r:id="rId387"/>
    <p:sldId id="728" r:id="rId388"/>
    <p:sldId id="729" r:id="rId389"/>
    <p:sldId id="730" r:id="rId390"/>
    <p:sldId id="731" r:id="rId391"/>
    <p:sldId id="732" r:id="rId392"/>
    <p:sldId id="733" r:id="rId393"/>
    <p:sldId id="734" r:id="rId394"/>
    <p:sldId id="735" r:id="rId395"/>
    <p:sldId id="736" r:id="rId396"/>
    <p:sldId id="771" r:id="rId397"/>
    <p:sldId id="772" r:id="rId398"/>
    <p:sldId id="773" r:id="rId399"/>
    <p:sldId id="774" r:id="rId400"/>
    <p:sldId id="775" r:id="rId401"/>
    <p:sldId id="777" r:id="rId402"/>
    <p:sldId id="778" r:id="rId403"/>
    <p:sldId id="384" r:id="rId404"/>
    <p:sldId id="385" r:id="rId405"/>
    <p:sldId id="386" r:id="rId406"/>
    <p:sldId id="387" r:id="rId407"/>
    <p:sldId id="388" r:id="rId408"/>
  </p:sldIdLst>
  <p:sldSz cx="9144000" cy="6858000" type="screen4x3"/>
  <p:notesSz cx="6858000" cy="9144000"/>
  <p:defaultTextStyle>
    <a:defPPr>
      <a:defRPr lang="cs-CZ"/>
    </a:defPPr>
    <a:lvl1pPr marL="0" algn="l" defTabSz="914206" rtl="0" eaLnBrk="1" latinLnBrk="0" hangingPunct="1">
      <a:defRPr sz="1800" kern="1200">
        <a:solidFill>
          <a:schemeClr val="tx1"/>
        </a:solidFill>
        <a:latin typeface="+mn-lt"/>
        <a:ea typeface="+mn-ea"/>
        <a:cs typeface="+mn-cs"/>
      </a:defRPr>
    </a:lvl1pPr>
    <a:lvl2pPr marL="457103" algn="l" defTabSz="914206" rtl="0" eaLnBrk="1" latinLnBrk="0" hangingPunct="1">
      <a:defRPr sz="1800" kern="1200">
        <a:solidFill>
          <a:schemeClr val="tx1"/>
        </a:solidFill>
        <a:latin typeface="+mn-lt"/>
        <a:ea typeface="+mn-ea"/>
        <a:cs typeface="+mn-cs"/>
      </a:defRPr>
    </a:lvl2pPr>
    <a:lvl3pPr marL="914206" algn="l" defTabSz="914206" rtl="0" eaLnBrk="1" latinLnBrk="0" hangingPunct="1">
      <a:defRPr sz="1800" kern="1200">
        <a:solidFill>
          <a:schemeClr val="tx1"/>
        </a:solidFill>
        <a:latin typeface="+mn-lt"/>
        <a:ea typeface="+mn-ea"/>
        <a:cs typeface="+mn-cs"/>
      </a:defRPr>
    </a:lvl3pPr>
    <a:lvl4pPr marL="1371309" algn="l" defTabSz="914206" rtl="0" eaLnBrk="1" latinLnBrk="0" hangingPunct="1">
      <a:defRPr sz="1800" kern="1200">
        <a:solidFill>
          <a:schemeClr val="tx1"/>
        </a:solidFill>
        <a:latin typeface="+mn-lt"/>
        <a:ea typeface="+mn-ea"/>
        <a:cs typeface="+mn-cs"/>
      </a:defRPr>
    </a:lvl4pPr>
    <a:lvl5pPr marL="1828411" algn="l" defTabSz="914206" rtl="0" eaLnBrk="1" latinLnBrk="0" hangingPunct="1">
      <a:defRPr sz="1800" kern="1200">
        <a:solidFill>
          <a:schemeClr val="tx1"/>
        </a:solidFill>
        <a:latin typeface="+mn-lt"/>
        <a:ea typeface="+mn-ea"/>
        <a:cs typeface="+mn-cs"/>
      </a:defRPr>
    </a:lvl5pPr>
    <a:lvl6pPr marL="2285514" algn="l" defTabSz="914206" rtl="0" eaLnBrk="1" latinLnBrk="0" hangingPunct="1">
      <a:defRPr sz="1800" kern="1200">
        <a:solidFill>
          <a:schemeClr val="tx1"/>
        </a:solidFill>
        <a:latin typeface="+mn-lt"/>
        <a:ea typeface="+mn-ea"/>
        <a:cs typeface="+mn-cs"/>
      </a:defRPr>
    </a:lvl6pPr>
    <a:lvl7pPr marL="2742617" algn="l" defTabSz="914206" rtl="0" eaLnBrk="1" latinLnBrk="0" hangingPunct="1">
      <a:defRPr sz="1800" kern="1200">
        <a:solidFill>
          <a:schemeClr val="tx1"/>
        </a:solidFill>
        <a:latin typeface="+mn-lt"/>
        <a:ea typeface="+mn-ea"/>
        <a:cs typeface="+mn-cs"/>
      </a:defRPr>
    </a:lvl7pPr>
    <a:lvl8pPr marL="3199720" algn="l" defTabSz="914206" rtl="0" eaLnBrk="1" latinLnBrk="0" hangingPunct="1">
      <a:defRPr sz="1800" kern="1200">
        <a:solidFill>
          <a:schemeClr val="tx1"/>
        </a:solidFill>
        <a:latin typeface="+mn-lt"/>
        <a:ea typeface="+mn-ea"/>
        <a:cs typeface="+mn-cs"/>
      </a:defRPr>
    </a:lvl8pPr>
    <a:lvl9pPr marL="3656823" algn="l" defTabSz="91420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44">
          <p15:clr>
            <a:srgbClr val="A4A3A4"/>
          </p15:clr>
        </p15:guide>
        <p15:guide id="2" orient="horz" pos="2112">
          <p15:clr>
            <a:srgbClr val="A4A3A4"/>
          </p15:clr>
        </p15:guide>
        <p15:guide id="3" orient="horz" pos="3974">
          <p15:clr>
            <a:srgbClr val="A4A3A4"/>
          </p15:clr>
        </p15:guide>
        <p15:guide id="4" orient="horz" pos="362">
          <p15:clr>
            <a:srgbClr val="A4A3A4"/>
          </p15:clr>
        </p15:guide>
        <p15:guide id="5" orient="horz" pos="2812">
          <p15:clr>
            <a:srgbClr val="A4A3A4"/>
          </p15:clr>
        </p15:guide>
        <p15:guide id="6" orient="horz" pos="713">
          <p15:clr>
            <a:srgbClr val="A4A3A4"/>
          </p15:clr>
        </p15:guide>
        <p15:guide id="7" orient="horz" pos="2803">
          <p15:clr>
            <a:srgbClr val="A4A3A4"/>
          </p15:clr>
        </p15:guide>
        <p15:guide id="8" orient="horz" pos="3824">
          <p15:clr>
            <a:srgbClr val="A4A3A4"/>
          </p15:clr>
        </p15:guide>
        <p15:guide id="9" pos="2933">
          <p15:clr>
            <a:srgbClr val="A4A3A4"/>
          </p15:clr>
        </p15:guide>
        <p15:guide id="10" pos="5495">
          <p15:clr>
            <a:srgbClr val="A4A3A4"/>
          </p15:clr>
        </p15:guide>
        <p15:guide id="11" pos="26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251"/>
    <a:srgbClr val="C6876B"/>
    <a:srgbClr val="002D5A"/>
    <a:srgbClr val="CA8A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25E5076-3810-47DD-B79F-674D7AD40C01}">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Tmavý styl 1 – zvýraznění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38B1855-1B75-4FBE-930C-398BA8C253C6}" styleName="Styl s motivem 2 – zvýraznění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 Tmavá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autoAdjust="0"/>
    <p:restoredTop sz="93617" autoAdjust="0"/>
  </p:normalViewPr>
  <p:slideViewPr>
    <p:cSldViewPr snapToGrid="0" showGuides="1">
      <p:cViewPr varScale="1">
        <p:scale>
          <a:sx n="114" d="100"/>
          <a:sy n="114" d="100"/>
        </p:scale>
        <p:origin x="2120" y="184"/>
      </p:cViewPr>
      <p:guideLst>
        <p:guide orient="horz" pos="944"/>
        <p:guide orient="horz" pos="2112"/>
        <p:guide orient="horz" pos="3974"/>
        <p:guide orient="horz" pos="362"/>
        <p:guide orient="horz" pos="2812"/>
        <p:guide orient="horz" pos="713"/>
        <p:guide orient="horz" pos="2803"/>
        <p:guide orient="horz" pos="3824"/>
        <p:guide pos="2933"/>
        <p:guide pos="5495"/>
        <p:guide pos="264"/>
      </p:guideLst>
    </p:cSldViewPr>
  </p:slideViewPr>
  <p:notesTextViewPr>
    <p:cViewPr>
      <p:scale>
        <a:sx n="100" d="100"/>
        <a:sy n="100" d="100"/>
      </p:scale>
      <p:origin x="0" y="0"/>
    </p:cViewPr>
  </p:notesTextViewPr>
  <p:sorterViewPr>
    <p:cViewPr>
      <p:scale>
        <a:sx n="1" d="1"/>
        <a:sy n="1" d="1"/>
      </p:scale>
      <p:origin x="0" y="0"/>
    </p:cViewPr>
  </p:sorterViewPr>
  <p:notesViewPr>
    <p:cSldViewPr snapToGrid="0" showGuides="1">
      <p:cViewPr varScale="1">
        <p:scale>
          <a:sx n="83" d="100"/>
          <a:sy n="83" d="100"/>
        </p:scale>
        <p:origin x="-310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21" Type="http://schemas.openxmlformats.org/officeDocument/2006/relationships/slide" Target="slides/slide20.xml"/><Relationship Id="rId63" Type="http://schemas.openxmlformats.org/officeDocument/2006/relationships/slide" Target="slides/slide62.xml"/><Relationship Id="rId159" Type="http://schemas.openxmlformats.org/officeDocument/2006/relationships/slide" Target="slides/slide158.xml"/><Relationship Id="rId324" Type="http://schemas.openxmlformats.org/officeDocument/2006/relationships/slide" Target="slides/slide323.xml"/><Relationship Id="rId366" Type="http://schemas.openxmlformats.org/officeDocument/2006/relationships/slide" Target="slides/slide365.xml"/><Relationship Id="rId170" Type="http://schemas.openxmlformats.org/officeDocument/2006/relationships/slide" Target="slides/slide169.xml"/><Relationship Id="rId226" Type="http://schemas.openxmlformats.org/officeDocument/2006/relationships/slide" Target="slides/slide225.xml"/><Relationship Id="rId268" Type="http://schemas.openxmlformats.org/officeDocument/2006/relationships/slide" Target="slides/slide267.xml"/><Relationship Id="rId32" Type="http://schemas.openxmlformats.org/officeDocument/2006/relationships/slide" Target="slides/slide31.xml"/><Relationship Id="rId74" Type="http://schemas.openxmlformats.org/officeDocument/2006/relationships/slide" Target="slides/slide73.xml"/><Relationship Id="rId128" Type="http://schemas.openxmlformats.org/officeDocument/2006/relationships/slide" Target="slides/slide127.xml"/><Relationship Id="rId335" Type="http://schemas.openxmlformats.org/officeDocument/2006/relationships/slide" Target="slides/slide334.xml"/><Relationship Id="rId377" Type="http://schemas.openxmlformats.org/officeDocument/2006/relationships/slide" Target="slides/slide376.xml"/><Relationship Id="rId5" Type="http://schemas.openxmlformats.org/officeDocument/2006/relationships/slide" Target="slides/slide4.xml"/><Relationship Id="rId181" Type="http://schemas.openxmlformats.org/officeDocument/2006/relationships/slide" Target="slides/slide180.xml"/><Relationship Id="rId237" Type="http://schemas.openxmlformats.org/officeDocument/2006/relationships/slide" Target="slides/slide236.xml"/><Relationship Id="rId402" Type="http://schemas.openxmlformats.org/officeDocument/2006/relationships/slide" Target="slides/slide401.xml"/><Relationship Id="rId279" Type="http://schemas.openxmlformats.org/officeDocument/2006/relationships/slide" Target="slides/slide278.xml"/><Relationship Id="rId43" Type="http://schemas.openxmlformats.org/officeDocument/2006/relationships/slide" Target="slides/slide42.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46" Type="http://schemas.openxmlformats.org/officeDocument/2006/relationships/slide" Target="slides/slide345.xml"/><Relationship Id="rId388" Type="http://schemas.openxmlformats.org/officeDocument/2006/relationships/slide" Target="slides/slide387.xml"/><Relationship Id="rId85" Type="http://schemas.openxmlformats.org/officeDocument/2006/relationships/slide" Target="slides/slide84.xml"/><Relationship Id="rId150" Type="http://schemas.openxmlformats.org/officeDocument/2006/relationships/slide" Target="slides/slide149.xml"/><Relationship Id="rId192" Type="http://schemas.openxmlformats.org/officeDocument/2006/relationships/slide" Target="slides/slide191.xml"/><Relationship Id="rId206" Type="http://schemas.openxmlformats.org/officeDocument/2006/relationships/slide" Target="slides/slide205.xml"/><Relationship Id="rId413" Type="http://schemas.openxmlformats.org/officeDocument/2006/relationships/theme" Target="theme/theme1.xml"/><Relationship Id="rId248" Type="http://schemas.openxmlformats.org/officeDocument/2006/relationships/slide" Target="slides/slide247.xml"/><Relationship Id="rId12" Type="http://schemas.openxmlformats.org/officeDocument/2006/relationships/slide" Target="slides/slide11.xml"/><Relationship Id="rId108" Type="http://schemas.openxmlformats.org/officeDocument/2006/relationships/slide" Target="slides/slide107.xml"/><Relationship Id="rId315" Type="http://schemas.openxmlformats.org/officeDocument/2006/relationships/slide" Target="slides/slide314.xml"/><Relationship Id="rId357" Type="http://schemas.openxmlformats.org/officeDocument/2006/relationships/slide" Target="slides/slide356.xml"/><Relationship Id="rId54" Type="http://schemas.openxmlformats.org/officeDocument/2006/relationships/slide" Target="slides/slide53.xml"/><Relationship Id="rId96" Type="http://schemas.openxmlformats.org/officeDocument/2006/relationships/slide" Target="slides/slide95.xml"/><Relationship Id="rId161" Type="http://schemas.openxmlformats.org/officeDocument/2006/relationships/slide" Target="slides/slide160.xml"/><Relationship Id="rId217" Type="http://schemas.openxmlformats.org/officeDocument/2006/relationships/slide" Target="slides/slide216.xml"/><Relationship Id="rId399" Type="http://schemas.openxmlformats.org/officeDocument/2006/relationships/slide" Target="slides/slide398.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326" Type="http://schemas.openxmlformats.org/officeDocument/2006/relationships/slide" Target="slides/slide325.xml"/><Relationship Id="rId65" Type="http://schemas.openxmlformats.org/officeDocument/2006/relationships/slide" Target="slides/slide64.xml"/><Relationship Id="rId130" Type="http://schemas.openxmlformats.org/officeDocument/2006/relationships/slide" Target="slides/slide129.xml"/><Relationship Id="rId368" Type="http://schemas.openxmlformats.org/officeDocument/2006/relationships/slide" Target="slides/slide367.xml"/><Relationship Id="rId172" Type="http://schemas.openxmlformats.org/officeDocument/2006/relationships/slide" Target="slides/slide171.xml"/><Relationship Id="rId228" Type="http://schemas.openxmlformats.org/officeDocument/2006/relationships/slide" Target="slides/slide227.xml"/><Relationship Id="rId281" Type="http://schemas.openxmlformats.org/officeDocument/2006/relationships/slide" Target="slides/slide280.xml"/><Relationship Id="rId337" Type="http://schemas.openxmlformats.org/officeDocument/2006/relationships/slide" Target="slides/slide336.xml"/><Relationship Id="rId34" Type="http://schemas.openxmlformats.org/officeDocument/2006/relationships/slide" Target="slides/slide33.xml"/><Relationship Id="rId76" Type="http://schemas.openxmlformats.org/officeDocument/2006/relationships/slide" Target="slides/slide75.xml"/><Relationship Id="rId141" Type="http://schemas.openxmlformats.org/officeDocument/2006/relationships/slide" Target="slides/slide140.xml"/><Relationship Id="rId379" Type="http://schemas.openxmlformats.org/officeDocument/2006/relationships/slide" Target="slides/slide378.xml"/><Relationship Id="rId7" Type="http://schemas.openxmlformats.org/officeDocument/2006/relationships/slide" Target="slides/slide6.xml"/><Relationship Id="rId183" Type="http://schemas.openxmlformats.org/officeDocument/2006/relationships/slide" Target="slides/slide182.xml"/><Relationship Id="rId239" Type="http://schemas.openxmlformats.org/officeDocument/2006/relationships/slide" Target="slides/slide238.xml"/><Relationship Id="rId390" Type="http://schemas.openxmlformats.org/officeDocument/2006/relationships/slide" Target="slides/slide389.xml"/><Relationship Id="rId404" Type="http://schemas.openxmlformats.org/officeDocument/2006/relationships/slide" Target="slides/slide403.xml"/><Relationship Id="rId250" Type="http://schemas.openxmlformats.org/officeDocument/2006/relationships/slide" Target="slides/slide249.xml"/><Relationship Id="rId292" Type="http://schemas.openxmlformats.org/officeDocument/2006/relationships/slide" Target="slides/slide291.xml"/><Relationship Id="rId306" Type="http://schemas.openxmlformats.org/officeDocument/2006/relationships/slide" Target="slides/slide305.xml"/><Relationship Id="rId45" Type="http://schemas.openxmlformats.org/officeDocument/2006/relationships/slide" Target="slides/slide44.xml"/><Relationship Id="rId87" Type="http://schemas.openxmlformats.org/officeDocument/2006/relationships/slide" Target="slides/slide86.xml"/><Relationship Id="rId110" Type="http://schemas.openxmlformats.org/officeDocument/2006/relationships/slide" Target="slides/slide109.xml"/><Relationship Id="rId348" Type="http://schemas.openxmlformats.org/officeDocument/2006/relationships/slide" Target="slides/slide347.xml"/><Relationship Id="rId152" Type="http://schemas.openxmlformats.org/officeDocument/2006/relationships/slide" Target="slides/slide151.xml"/><Relationship Id="rId194" Type="http://schemas.openxmlformats.org/officeDocument/2006/relationships/slide" Target="slides/slide193.xml"/><Relationship Id="rId208" Type="http://schemas.openxmlformats.org/officeDocument/2006/relationships/slide" Target="slides/slide207.xml"/><Relationship Id="rId261" Type="http://schemas.openxmlformats.org/officeDocument/2006/relationships/slide" Target="slides/slide260.xml"/><Relationship Id="rId14" Type="http://schemas.openxmlformats.org/officeDocument/2006/relationships/slide" Target="slides/slide13.xml"/><Relationship Id="rId56" Type="http://schemas.openxmlformats.org/officeDocument/2006/relationships/slide" Target="slides/slide55.xml"/><Relationship Id="rId317" Type="http://schemas.openxmlformats.org/officeDocument/2006/relationships/slide" Target="slides/slide316.xml"/><Relationship Id="rId359" Type="http://schemas.openxmlformats.org/officeDocument/2006/relationships/slide" Target="slides/slide358.xml"/><Relationship Id="rId98" Type="http://schemas.openxmlformats.org/officeDocument/2006/relationships/slide" Target="slides/slide97.xml"/><Relationship Id="rId121" Type="http://schemas.openxmlformats.org/officeDocument/2006/relationships/slide" Target="slides/slide120.xml"/><Relationship Id="rId163" Type="http://schemas.openxmlformats.org/officeDocument/2006/relationships/slide" Target="slides/slide162.xml"/><Relationship Id="rId219" Type="http://schemas.openxmlformats.org/officeDocument/2006/relationships/slide" Target="slides/slide218.xml"/><Relationship Id="rId370" Type="http://schemas.openxmlformats.org/officeDocument/2006/relationships/slide" Target="slides/slide369.xml"/><Relationship Id="rId230" Type="http://schemas.openxmlformats.org/officeDocument/2006/relationships/slide" Target="slides/slide229.xml"/><Relationship Id="rId25" Type="http://schemas.openxmlformats.org/officeDocument/2006/relationships/slide" Target="slides/slide24.xml"/><Relationship Id="rId67" Type="http://schemas.openxmlformats.org/officeDocument/2006/relationships/slide" Target="slides/slide66.xml"/><Relationship Id="rId272" Type="http://schemas.openxmlformats.org/officeDocument/2006/relationships/slide" Target="slides/slide271.xml"/><Relationship Id="rId328" Type="http://schemas.openxmlformats.org/officeDocument/2006/relationships/slide" Target="slides/slide327.xml"/><Relationship Id="rId132" Type="http://schemas.openxmlformats.org/officeDocument/2006/relationships/slide" Target="slides/slide131.xml"/><Relationship Id="rId174" Type="http://schemas.openxmlformats.org/officeDocument/2006/relationships/slide" Target="slides/slide173.xml"/><Relationship Id="rId381" Type="http://schemas.openxmlformats.org/officeDocument/2006/relationships/slide" Target="slides/slide380.xml"/><Relationship Id="rId241" Type="http://schemas.openxmlformats.org/officeDocument/2006/relationships/slide" Target="slides/slide240.xml"/><Relationship Id="rId36" Type="http://schemas.openxmlformats.org/officeDocument/2006/relationships/slide" Target="slides/slide35.xml"/><Relationship Id="rId283" Type="http://schemas.openxmlformats.org/officeDocument/2006/relationships/slide" Target="slides/slide282.xml"/><Relationship Id="rId339" Type="http://schemas.openxmlformats.org/officeDocument/2006/relationships/slide" Target="slides/slide338.xml"/><Relationship Id="rId78" Type="http://schemas.openxmlformats.org/officeDocument/2006/relationships/slide" Target="slides/slide77.xml"/><Relationship Id="rId101" Type="http://schemas.openxmlformats.org/officeDocument/2006/relationships/slide" Target="slides/slide100.xml"/><Relationship Id="rId143" Type="http://schemas.openxmlformats.org/officeDocument/2006/relationships/slide" Target="slides/slide142.xml"/><Relationship Id="rId185" Type="http://schemas.openxmlformats.org/officeDocument/2006/relationships/slide" Target="slides/slide184.xml"/><Relationship Id="rId350" Type="http://schemas.openxmlformats.org/officeDocument/2006/relationships/slide" Target="slides/slide349.xml"/><Relationship Id="rId406" Type="http://schemas.openxmlformats.org/officeDocument/2006/relationships/slide" Target="slides/slide405.xml"/><Relationship Id="rId9" Type="http://schemas.openxmlformats.org/officeDocument/2006/relationships/slide" Target="slides/slide8.xml"/><Relationship Id="rId210" Type="http://schemas.openxmlformats.org/officeDocument/2006/relationships/slide" Target="slides/slide209.xml"/><Relationship Id="rId392" Type="http://schemas.openxmlformats.org/officeDocument/2006/relationships/slide" Target="slides/slide391.xml"/><Relationship Id="rId252" Type="http://schemas.openxmlformats.org/officeDocument/2006/relationships/slide" Target="slides/slide251.xml"/><Relationship Id="rId294" Type="http://schemas.openxmlformats.org/officeDocument/2006/relationships/slide" Target="slides/slide293.xml"/><Relationship Id="rId308" Type="http://schemas.openxmlformats.org/officeDocument/2006/relationships/slide" Target="slides/slide307.xml"/><Relationship Id="rId47" Type="http://schemas.openxmlformats.org/officeDocument/2006/relationships/slide" Target="slides/slide46.xml"/><Relationship Id="rId89" Type="http://schemas.openxmlformats.org/officeDocument/2006/relationships/slide" Target="slides/slide88.xml"/><Relationship Id="rId112" Type="http://schemas.openxmlformats.org/officeDocument/2006/relationships/slide" Target="slides/slide111.xml"/><Relationship Id="rId154" Type="http://schemas.openxmlformats.org/officeDocument/2006/relationships/slide" Target="slides/slide153.xml"/><Relationship Id="rId361" Type="http://schemas.openxmlformats.org/officeDocument/2006/relationships/slide" Target="slides/slide360.xml"/><Relationship Id="rId196" Type="http://schemas.openxmlformats.org/officeDocument/2006/relationships/slide" Target="slides/slide195.xml"/><Relationship Id="rId16" Type="http://schemas.openxmlformats.org/officeDocument/2006/relationships/slide" Target="slides/slide15.xml"/><Relationship Id="rId221" Type="http://schemas.openxmlformats.org/officeDocument/2006/relationships/slide" Target="slides/slide220.xml"/><Relationship Id="rId263" Type="http://schemas.openxmlformats.org/officeDocument/2006/relationships/slide" Target="slides/slide262.xml"/><Relationship Id="rId319" Type="http://schemas.openxmlformats.org/officeDocument/2006/relationships/slide" Target="slides/slide318.xml"/><Relationship Id="rId58" Type="http://schemas.openxmlformats.org/officeDocument/2006/relationships/slide" Target="slides/slide57.xml"/><Relationship Id="rId123" Type="http://schemas.openxmlformats.org/officeDocument/2006/relationships/slide" Target="slides/slide122.xml"/><Relationship Id="rId330" Type="http://schemas.openxmlformats.org/officeDocument/2006/relationships/slide" Target="slides/slide329.xml"/><Relationship Id="rId165" Type="http://schemas.openxmlformats.org/officeDocument/2006/relationships/slide" Target="slides/slide164.xml"/><Relationship Id="rId372" Type="http://schemas.openxmlformats.org/officeDocument/2006/relationships/slide" Target="slides/slide371.xml"/><Relationship Id="rId232" Type="http://schemas.openxmlformats.org/officeDocument/2006/relationships/slide" Target="slides/slide231.xml"/><Relationship Id="rId274" Type="http://schemas.openxmlformats.org/officeDocument/2006/relationships/slide" Target="slides/slide273.xml"/><Relationship Id="rId27" Type="http://schemas.openxmlformats.org/officeDocument/2006/relationships/slide" Target="slides/slide26.xml"/><Relationship Id="rId69" Type="http://schemas.openxmlformats.org/officeDocument/2006/relationships/slide" Target="slides/slide68.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341" Type="http://schemas.openxmlformats.org/officeDocument/2006/relationships/slide" Target="slides/slide340.xml"/><Relationship Id="rId362" Type="http://schemas.openxmlformats.org/officeDocument/2006/relationships/slide" Target="slides/slide361.xml"/><Relationship Id="rId383" Type="http://schemas.openxmlformats.org/officeDocument/2006/relationships/slide" Target="slides/slide382.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310" Type="http://schemas.openxmlformats.org/officeDocument/2006/relationships/slide" Target="slides/slide309.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331" Type="http://schemas.openxmlformats.org/officeDocument/2006/relationships/slide" Target="slides/slide330.xml"/><Relationship Id="rId352" Type="http://schemas.openxmlformats.org/officeDocument/2006/relationships/slide" Target="slides/slide351.xml"/><Relationship Id="rId373" Type="http://schemas.openxmlformats.org/officeDocument/2006/relationships/slide" Target="slides/slide372.xml"/><Relationship Id="rId394" Type="http://schemas.openxmlformats.org/officeDocument/2006/relationships/slide" Target="slides/slide393.xml"/><Relationship Id="rId408" Type="http://schemas.openxmlformats.org/officeDocument/2006/relationships/slide" Target="slides/slide407.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slide" Target="slides/slide295.xml"/><Relationship Id="rId300" Type="http://schemas.openxmlformats.org/officeDocument/2006/relationships/slide" Target="slides/slide299.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slide" Target="slides/slide320.xml"/><Relationship Id="rId342" Type="http://schemas.openxmlformats.org/officeDocument/2006/relationships/slide" Target="slides/slide341.xml"/><Relationship Id="rId363" Type="http://schemas.openxmlformats.org/officeDocument/2006/relationships/slide" Target="slides/slide362.xml"/><Relationship Id="rId384" Type="http://schemas.openxmlformats.org/officeDocument/2006/relationships/slide" Target="slides/slide383.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332" Type="http://schemas.openxmlformats.org/officeDocument/2006/relationships/slide" Target="slides/slide331.xml"/><Relationship Id="rId353" Type="http://schemas.openxmlformats.org/officeDocument/2006/relationships/slide" Target="slides/slide352.xml"/><Relationship Id="rId374" Type="http://schemas.openxmlformats.org/officeDocument/2006/relationships/slide" Target="slides/slide373.xml"/><Relationship Id="rId395" Type="http://schemas.openxmlformats.org/officeDocument/2006/relationships/slide" Target="slides/slide394.xml"/><Relationship Id="rId409" Type="http://schemas.openxmlformats.org/officeDocument/2006/relationships/notesMaster" Target="notesMasters/notesMaster1.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364" Type="http://schemas.openxmlformats.org/officeDocument/2006/relationships/slide" Target="slides/slide363.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385" Type="http://schemas.openxmlformats.org/officeDocument/2006/relationships/slide" Target="slides/slide384.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410" Type="http://schemas.openxmlformats.org/officeDocument/2006/relationships/handoutMaster" Target="handoutMasters/handoutMaster1.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354" Type="http://schemas.openxmlformats.org/officeDocument/2006/relationships/slide" Target="slides/slide353.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75" Type="http://schemas.openxmlformats.org/officeDocument/2006/relationships/slide" Target="slides/slide374.xml"/><Relationship Id="rId396" Type="http://schemas.openxmlformats.org/officeDocument/2006/relationships/slide" Target="slides/slide395.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400" Type="http://schemas.openxmlformats.org/officeDocument/2006/relationships/slide" Target="slides/slide399.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365" Type="http://schemas.openxmlformats.org/officeDocument/2006/relationships/slide" Target="slides/slide364.xml"/><Relationship Id="rId386" Type="http://schemas.openxmlformats.org/officeDocument/2006/relationships/slide" Target="slides/slide385.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411" Type="http://schemas.openxmlformats.org/officeDocument/2006/relationships/presProps" Target="presProps.xml"/><Relationship Id="rId106" Type="http://schemas.openxmlformats.org/officeDocument/2006/relationships/slide" Target="slides/slide105.xml"/><Relationship Id="rId127" Type="http://schemas.openxmlformats.org/officeDocument/2006/relationships/slide" Target="slides/slide126.xml"/><Relationship Id="rId313" Type="http://schemas.openxmlformats.org/officeDocument/2006/relationships/slide" Target="slides/slide31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334" Type="http://schemas.openxmlformats.org/officeDocument/2006/relationships/slide" Target="slides/slide333.xml"/><Relationship Id="rId355" Type="http://schemas.openxmlformats.org/officeDocument/2006/relationships/slide" Target="slides/slide354.xml"/><Relationship Id="rId376" Type="http://schemas.openxmlformats.org/officeDocument/2006/relationships/slide" Target="slides/slide375.xml"/><Relationship Id="rId397" Type="http://schemas.openxmlformats.org/officeDocument/2006/relationships/slide" Target="slides/slide396.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401" Type="http://schemas.openxmlformats.org/officeDocument/2006/relationships/slide" Target="slides/slide400.xml"/><Relationship Id="rId303" Type="http://schemas.openxmlformats.org/officeDocument/2006/relationships/slide" Target="slides/slide302.xml"/><Relationship Id="rId42" Type="http://schemas.openxmlformats.org/officeDocument/2006/relationships/slide" Target="slides/slide41.xml"/><Relationship Id="rId84" Type="http://schemas.openxmlformats.org/officeDocument/2006/relationships/slide" Target="slides/slide83.xml"/><Relationship Id="rId138" Type="http://schemas.openxmlformats.org/officeDocument/2006/relationships/slide" Target="slides/slide137.xml"/><Relationship Id="rId345" Type="http://schemas.openxmlformats.org/officeDocument/2006/relationships/slide" Target="slides/slide344.xml"/><Relationship Id="rId387" Type="http://schemas.openxmlformats.org/officeDocument/2006/relationships/slide" Target="slides/slide386.xml"/><Relationship Id="rId191" Type="http://schemas.openxmlformats.org/officeDocument/2006/relationships/slide" Target="slides/slide190.xml"/><Relationship Id="rId205" Type="http://schemas.openxmlformats.org/officeDocument/2006/relationships/slide" Target="slides/slide204.xml"/><Relationship Id="rId247" Type="http://schemas.openxmlformats.org/officeDocument/2006/relationships/slide" Target="slides/slide246.xml"/><Relationship Id="rId412" Type="http://schemas.openxmlformats.org/officeDocument/2006/relationships/viewProps" Target="viewProps.xml"/><Relationship Id="rId107" Type="http://schemas.openxmlformats.org/officeDocument/2006/relationships/slide" Target="slides/slide106.xml"/><Relationship Id="rId289" Type="http://schemas.openxmlformats.org/officeDocument/2006/relationships/slide" Target="slides/slide288.xml"/><Relationship Id="rId11" Type="http://schemas.openxmlformats.org/officeDocument/2006/relationships/slide" Target="slides/slide10.xml"/><Relationship Id="rId53" Type="http://schemas.openxmlformats.org/officeDocument/2006/relationships/slide" Target="slides/slide52.xml"/><Relationship Id="rId149" Type="http://schemas.openxmlformats.org/officeDocument/2006/relationships/slide" Target="slides/slide148.xml"/><Relationship Id="rId314" Type="http://schemas.openxmlformats.org/officeDocument/2006/relationships/slide" Target="slides/slide313.xml"/><Relationship Id="rId356" Type="http://schemas.openxmlformats.org/officeDocument/2006/relationships/slide" Target="slides/slide355.xml"/><Relationship Id="rId398" Type="http://schemas.openxmlformats.org/officeDocument/2006/relationships/slide" Target="slides/slide397.xml"/><Relationship Id="rId95" Type="http://schemas.openxmlformats.org/officeDocument/2006/relationships/slide" Target="slides/slide94.xml"/><Relationship Id="rId160" Type="http://schemas.openxmlformats.org/officeDocument/2006/relationships/slide" Target="slides/slide159.xml"/><Relationship Id="rId216" Type="http://schemas.openxmlformats.org/officeDocument/2006/relationships/slide" Target="slides/slide215.xml"/><Relationship Id="rId258" Type="http://schemas.openxmlformats.org/officeDocument/2006/relationships/slide" Target="slides/slide257.xml"/><Relationship Id="rId22" Type="http://schemas.openxmlformats.org/officeDocument/2006/relationships/slide" Target="slides/slide21.xml"/><Relationship Id="rId64" Type="http://schemas.openxmlformats.org/officeDocument/2006/relationships/slide" Target="slides/slide63.xml"/><Relationship Id="rId118" Type="http://schemas.openxmlformats.org/officeDocument/2006/relationships/slide" Target="slides/slide117.xml"/><Relationship Id="rId325" Type="http://schemas.openxmlformats.org/officeDocument/2006/relationships/slide" Target="slides/slide324.xml"/><Relationship Id="rId367" Type="http://schemas.openxmlformats.org/officeDocument/2006/relationships/slide" Target="slides/slide366.xml"/><Relationship Id="rId171" Type="http://schemas.openxmlformats.org/officeDocument/2006/relationships/slide" Target="slides/slide170.xml"/><Relationship Id="rId227" Type="http://schemas.openxmlformats.org/officeDocument/2006/relationships/slide" Target="slides/slide226.xml"/><Relationship Id="rId269" Type="http://schemas.openxmlformats.org/officeDocument/2006/relationships/slide" Target="slides/slide268.xml"/><Relationship Id="rId33" Type="http://schemas.openxmlformats.org/officeDocument/2006/relationships/slide" Target="slides/slide32.xml"/><Relationship Id="rId129" Type="http://schemas.openxmlformats.org/officeDocument/2006/relationships/slide" Target="slides/slide128.xml"/><Relationship Id="rId280" Type="http://schemas.openxmlformats.org/officeDocument/2006/relationships/slide" Target="slides/slide279.xml"/><Relationship Id="rId336" Type="http://schemas.openxmlformats.org/officeDocument/2006/relationships/slide" Target="slides/slide335.xml"/><Relationship Id="rId75" Type="http://schemas.openxmlformats.org/officeDocument/2006/relationships/slide" Target="slides/slide74.xml"/><Relationship Id="rId140" Type="http://schemas.openxmlformats.org/officeDocument/2006/relationships/slide" Target="slides/slide139.xml"/><Relationship Id="rId182" Type="http://schemas.openxmlformats.org/officeDocument/2006/relationships/slide" Target="slides/slide181.xml"/><Relationship Id="rId378" Type="http://schemas.openxmlformats.org/officeDocument/2006/relationships/slide" Target="slides/slide377.xml"/><Relationship Id="rId403" Type="http://schemas.openxmlformats.org/officeDocument/2006/relationships/slide" Target="slides/slide402.xml"/><Relationship Id="rId6" Type="http://schemas.openxmlformats.org/officeDocument/2006/relationships/slide" Target="slides/slide5.xml"/><Relationship Id="rId238" Type="http://schemas.openxmlformats.org/officeDocument/2006/relationships/slide" Target="slides/slide237.xml"/><Relationship Id="rId291" Type="http://schemas.openxmlformats.org/officeDocument/2006/relationships/slide" Target="slides/slide290.xml"/><Relationship Id="rId305" Type="http://schemas.openxmlformats.org/officeDocument/2006/relationships/slide" Target="slides/slide304.xml"/><Relationship Id="rId347" Type="http://schemas.openxmlformats.org/officeDocument/2006/relationships/slide" Target="slides/slide346.xml"/><Relationship Id="rId44" Type="http://schemas.openxmlformats.org/officeDocument/2006/relationships/slide" Target="slides/slide43.xml"/><Relationship Id="rId86" Type="http://schemas.openxmlformats.org/officeDocument/2006/relationships/slide" Target="slides/slide85.xml"/><Relationship Id="rId151" Type="http://schemas.openxmlformats.org/officeDocument/2006/relationships/slide" Target="slides/slide150.xml"/><Relationship Id="rId389" Type="http://schemas.openxmlformats.org/officeDocument/2006/relationships/slide" Target="slides/slide388.xml"/><Relationship Id="rId193" Type="http://schemas.openxmlformats.org/officeDocument/2006/relationships/slide" Target="slides/slide192.xml"/><Relationship Id="rId207" Type="http://schemas.openxmlformats.org/officeDocument/2006/relationships/slide" Target="slides/slide206.xml"/><Relationship Id="rId249" Type="http://schemas.openxmlformats.org/officeDocument/2006/relationships/slide" Target="slides/slide248.xml"/><Relationship Id="rId414" Type="http://schemas.openxmlformats.org/officeDocument/2006/relationships/tableStyles" Target="tableStyles.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316" Type="http://schemas.openxmlformats.org/officeDocument/2006/relationships/slide" Target="slides/slide315.xml"/><Relationship Id="rId55" Type="http://schemas.openxmlformats.org/officeDocument/2006/relationships/slide" Target="slides/slide54.xml"/><Relationship Id="rId97" Type="http://schemas.openxmlformats.org/officeDocument/2006/relationships/slide" Target="slides/slide96.xml"/><Relationship Id="rId120" Type="http://schemas.openxmlformats.org/officeDocument/2006/relationships/slide" Target="slides/slide119.xml"/><Relationship Id="rId358" Type="http://schemas.openxmlformats.org/officeDocument/2006/relationships/slide" Target="slides/slide357.xml"/><Relationship Id="rId162" Type="http://schemas.openxmlformats.org/officeDocument/2006/relationships/slide" Target="slides/slide161.xml"/><Relationship Id="rId218" Type="http://schemas.openxmlformats.org/officeDocument/2006/relationships/slide" Target="slides/slide217.xml"/><Relationship Id="rId271" Type="http://schemas.openxmlformats.org/officeDocument/2006/relationships/slide" Target="slides/slide270.xml"/><Relationship Id="rId24" Type="http://schemas.openxmlformats.org/officeDocument/2006/relationships/slide" Target="slides/slide23.xml"/><Relationship Id="rId66" Type="http://schemas.openxmlformats.org/officeDocument/2006/relationships/slide" Target="slides/slide65.xml"/><Relationship Id="rId131" Type="http://schemas.openxmlformats.org/officeDocument/2006/relationships/slide" Target="slides/slide130.xml"/><Relationship Id="rId327" Type="http://schemas.openxmlformats.org/officeDocument/2006/relationships/slide" Target="slides/slide326.xml"/><Relationship Id="rId369" Type="http://schemas.openxmlformats.org/officeDocument/2006/relationships/slide" Target="slides/slide368.xml"/><Relationship Id="rId173" Type="http://schemas.openxmlformats.org/officeDocument/2006/relationships/slide" Target="slides/slide172.xml"/><Relationship Id="rId229" Type="http://schemas.openxmlformats.org/officeDocument/2006/relationships/slide" Target="slides/slide228.xml"/><Relationship Id="rId380" Type="http://schemas.openxmlformats.org/officeDocument/2006/relationships/slide" Target="slides/slide379.xml"/><Relationship Id="rId240" Type="http://schemas.openxmlformats.org/officeDocument/2006/relationships/slide" Target="slides/slide239.xml"/><Relationship Id="rId35" Type="http://schemas.openxmlformats.org/officeDocument/2006/relationships/slide" Target="slides/slide34.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38" Type="http://schemas.openxmlformats.org/officeDocument/2006/relationships/slide" Target="slides/slide337.xml"/><Relationship Id="rId8" Type="http://schemas.openxmlformats.org/officeDocument/2006/relationships/slide" Target="slides/slide7.xml"/><Relationship Id="rId142" Type="http://schemas.openxmlformats.org/officeDocument/2006/relationships/slide" Target="slides/slide141.xml"/><Relationship Id="rId184" Type="http://schemas.openxmlformats.org/officeDocument/2006/relationships/slide" Target="slides/slide183.xml"/><Relationship Id="rId391" Type="http://schemas.openxmlformats.org/officeDocument/2006/relationships/slide" Target="slides/slide390.xml"/><Relationship Id="rId405" Type="http://schemas.openxmlformats.org/officeDocument/2006/relationships/slide" Target="slides/slide404.xml"/><Relationship Id="rId251" Type="http://schemas.openxmlformats.org/officeDocument/2006/relationships/slide" Target="slides/slide250.xml"/><Relationship Id="rId46" Type="http://schemas.openxmlformats.org/officeDocument/2006/relationships/slide" Target="slides/slide45.xml"/><Relationship Id="rId293" Type="http://schemas.openxmlformats.org/officeDocument/2006/relationships/slide" Target="slides/slide292.xml"/><Relationship Id="rId307" Type="http://schemas.openxmlformats.org/officeDocument/2006/relationships/slide" Target="slides/slide306.xml"/><Relationship Id="rId349" Type="http://schemas.openxmlformats.org/officeDocument/2006/relationships/slide" Target="slides/slide348.xml"/><Relationship Id="rId88" Type="http://schemas.openxmlformats.org/officeDocument/2006/relationships/slide" Target="slides/slide87.xml"/><Relationship Id="rId111" Type="http://schemas.openxmlformats.org/officeDocument/2006/relationships/slide" Target="slides/slide110.xml"/><Relationship Id="rId153" Type="http://schemas.openxmlformats.org/officeDocument/2006/relationships/slide" Target="slides/slide152.xml"/><Relationship Id="rId195" Type="http://schemas.openxmlformats.org/officeDocument/2006/relationships/slide" Target="slides/slide194.xml"/><Relationship Id="rId209" Type="http://schemas.openxmlformats.org/officeDocument/2006/relationships/slide" Target="slides/slide208.xml"/><Relationship Id="rId360" Type="http://schemas.openxmlformats.org/officeDocument/2006/relationships/slide" Target="slides/slide359.xml"/><Relationship Id="rId220" Type="http://schemas.openxmlformats.org/officeDocument/2006/relationships/slide" Target="slides/slide219.xml"/><Relationship Id="rId15" Type="http://schemas.openxmlformats.org/officeDocument/2006/relationships/slide" Target="slides/slide14.xml"/><Relationship Id="rId57" Type="http://schemas.openxmlformats.org/officeDocument/2006/relationships/slide" Target="slides/slide56.xml"/><Relationship Id="rId262" Type="http://schemas.openxmlformats.org/officeDocument/2006/relationships/slide" Target="slides/slide261.xml"/><Relationship Id="rId318" Type="http://schemas.openxmlformats.org/officeDocument/2006/relationships/slide" Target="slides/slide317.xml"/><Relationship Id="rId99" Type="http://schemas.openxmlformats.org/officeDocument/2006/relationships/slide" Target="slides/slide98.xml"/><Relationship Id="rId122" Type="http://schemas.openxmlformats.org/officeDocument/2006/relationships/slide" Target="slides/slide121.xml"/><Relationship Id="rId164" Type="http://schemas.openxmlformats.org/officeDocument/2006/relationships/slide" Target="slides/slide163.xml"/><Relationship Id="rId371" Type="http://schemas.openxmlformats.org/officeDocument/2006/relationships/slide" Target="slides/slide370.xml"/><Relationship Id="rId26" Type="http://schemas.openxmlformats.org/officeDocument/2006/relationships/slide" Target="slides/slide25.xml"/><Relationship Id="rId231" Type="http://schemas.openxmlformats.org/officeDocument/2006/relationships/slide" Target="slides/slide230.xml"/><Relationship Id="rId273" Type="http://schemas.openxmlformats.org/officeDocument/2006/relationships/slide" Target="slides/slide272.xml"/><Relationship Id="rId329" Type="http://schemas.openxmlformats.org/officeDocument/2006/relationships/slide" Target="slides/slide328.xml"/><Relationship Id="rId68" Type="http://schemas.openxmlformats.org/officeDocument/2006/relationships/slide" Target="slides/slide67.xml"/><Relationship Id="rId133" Type="http://schemas.openxmlformats.org/officeDocument/2006/relationships/slide" Target="slides/slide132.xml"/><Relationship Id="rId175" Type="http://schemas.openxmlformats.org/officeDocument/2006/relationships/slide" Target="slides/slide174.xml"/><Relationship Id="rId340" Type="http://schemas.openxmlformats.org/officeDocument/2006/relationships/slide" Target="slides/slide339.xml"/><Relationship Id="rId200" Type="http://schemas.openxmlformats.org/officeDocument/2006/relationships/slide" Target="slides/slide199.xml"/><Relationship Id="rId382" Type="http://schemas.openxmlformats.org/officeDocument/2006/relationships/slide" Target="slides/slide381.xml"/><Relationship Id="rId242" Type="http://schemas.openxmlformats.org/officeDocument/2006/relationships/slide" Target="slides/slide241.xml"/><Relationship Id="rId284" Type="http://schemas.openxmlformats.org/officeDocument/2006/relationships/slide" Target="slides/slide283.xml"/><Relationship Id="rId37" Type="http://schemas.openxmlformats.org/officeDocument/2006/relationships/slide" Target="slides/slide36.xml"/><Relationship Id="rId79" Type="http://schemas.openxmlformats.org/officeDocument/2006/relationships/slide" Target="slides/slide78.xml"/><Relationship Id="rId102" Type="http://schemas.openxmlformats.org/officeDocument/2006/relationships/slide" Target="slides/slide101.xml"/><Relationship Id="rId144" Type="http://schemas.openxmlformats.org/officeDocument/2006/relationships/slide" Target="slides/slide143.xml"/><Relationship Id="rId90" Type="http://schemas.openxmlformats.org/officeDocument/2006/relationships/slide" Target="slides/slide89.xml"/><Relationship Id="rId186" Type="http://schemas.openxmlformats.org/officeDocument/2006/relationships/slide" Target="slides/slide185.xml"/><Relationship Id="rId351" Type="http://schemas.openxmlformats.org/officeDocument/2006/relationships/slide" Target="slides/slide350.xml"/><Relationship Id="rId393" Type="http://schemas.openxmlformats.org/officeDocument/2006/relationships/slide" Target="slides/slide392.xml"/><Relationship Id="rId407" Type="http://schemas.openxmlformats.org/officeDocument/2006/relationships/slide" Target="slides/slide406.xml"/><Relationship Id="rId211" Type="http://schemas.openxmlformats.org/officeDocument/2006/relationships/slide" Target="slides/slide210.xml"/><Relationship Id="rId253" Type="http://schemas.openxmlformats.org/officeDocument/2006/relationships/slide" Target="slides/slide252.xml"/><Relationship Id="rId295" Type="http://schemas.openxmlformats.org/officeDocument/2006/relationships/slide" Target="slides/slide294.xml"/><Relationship Id="rId309" Type="http://schemas.openxmlformats.org/officeDocument/2006/relationships/slide" Target="slides/slide308.xml"/><Relationship Id="rId48" Type="http://schemas.openxmlformats.org/officeDocument/2006/relationships/slide" Target="slides/slide47.xml"/><Relationship Id="rId113" Type="http://schemas.openxmlformats.org/officeDocument/2006/relationships/slide" Target="slides/slide112.xml"/><Relationship Id="rId320" Type="http://schemas.openxmlformats.org/officeDocument/2006/relationships/slide" Target="slides/slide3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4270A7-F4A3-4291-A38F-326A65F23D10}" type="datetimeFigureOut">
              <a:rPr lang="cs-CZ" smtClean="0"/>
              <a:pPr/>
              <a:t>02.04.2025</a:t>
            </a:fld>
            <a:endParaRPr lang="cs-CZ"/>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C687CB-1607-4078-9782-374AC23F7C99}" type="slidenum">
              <a:rPr lang="cs-CZ" smtClean="0"/>
              <a:pPr/>
              <a:t>‹#›</a:t>
            </a:fld>
            <a:endParaRPr lang="cs-CZ"/>
          </a:p>
        </p:txBody>
      </p:sp>
    </p:spTree>
    <p:extLst>
      <p:ext uri="{BB962C8B-B14F-4D97-AF65-F5344CB8AC3E}">
        <p14:creationId xmlns:p14="http://schemas.microsoft.com/office/powerpoint/2010/main" val="13891734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A4E974-C201-D148-81AF-7CDC56D68836}" type="datetimeFigureOut">
              <a:rPr lang="cs-CZ" smtClean="0"/>
              <a:t>02.04.2025</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FB2E60-3A6D-1846-B853-5A75D878BEB4}" type="slidenum">
              <a:rPr lang="cs-CZ" smtClean="0"/>
              <a:t>‹#›</a:t>
            </a:fld>
            <a:endParaRPr lang="cs-CZ"/>
          </a:p>
        </p:txBody>
      </p:sp>
    </p:spTree>
    <p:extLst>
      <p:ext uri="{BB962C8B-B14F-4D97-AF65-F5344CB8AC3E}">
        <p14:creationId xmlns:p14="http://schemas.microsoft.com/office/powerpoint/2010/main" val="3529179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384E4-0BDF-B11E-FB0A-0B7A46569B8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C1C4179-293F-8169-F3AE-D1548E5D803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5739145-0973-328A-C095-B53A7B9BC503}"/>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D3003005-A4EC-ADD9-CFDE-1C5BD2E7725B}"/>
              </a:ext>
            </a:extLst>
          </p:cNvPr>
          <p:cNvSpPr>
            <a:spLocks noGrp="1"/>
          </p:cNvSpPr>
          <p:nvPr>
            <p:ph type="sldNum" sz="quarter" idx="5"/>
          </p:nvPr>
        </p:nvSpPr>
        <p:spPr/>
        <p:txBody>
          <a:bodyPr/>
          <a:lstStyle/>
          <a:p>
            <a:fld id="{A5F75DFB-BC33-5B47-958F-5395A8F894C1}" type="slidenum">
              <a:rPr lang="cs-CZ" smtClean="0"/>
              <a:t>62</a:t>
            </a:fld>
            <a:endParaRPr lang="cs-CZ"/>
          </a:p>
        </p:txBody>
      </p:sp>
    </p:spTree>
    <p:extLst>
      <p:ext uri="{BB962C8B-B14F-4D97-AF65-F5344CB8AC3E}">
        <p14:creationId xmlns:p14="http://schemas.microsoft.com/office/powerpoint/2010/main" val="961269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215</a:t>
            </a:fld>
            <a:endParaRPr lang="cs-CZ"/>
          </a:p>
        </p:txBody>
      </p:sp>
    </p:spTree>
    <p:extLst>
      <p:ext uri="{BB962C8B-B14F-4D97-AF65-F5344CB8AC3E}">
        <p14:creationId xmlns:p14="http://schemas.microsoft.com/office/powerpoint/2010/main" val="12128784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275</a:t>
            </a:fld>
            <a:endParaRPr lang="cs-CZ"/>
          </a:p>
        </p:txBody>
      </p:sp>
    </p:spTree>
    <p:extLst>
      <p:ext uri="{BB962C8B-B14F-4D97-AF65-F5344CB8AC3E}">
        <p14:creationId xmlns:p14="http://schemas.microsoft.com/office/powerpoint/2010/main" val="422226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A5F75DFB-BC33-5B47-958F-5395A8F894C1}" type="slidenum">
              <a:rPr lang="cs-CZ" smtClean="0"/>
              <a:t>311</a:t>
            </a:fld>
            <a:endParaRPr lang="cs-CZ"/>
          </a:p>
        </p:txBody>
      </p:sp>
    </p:spTree>
    <p:extLst>
      <p:ext uri="{BB962C8B-B14F-4D97-AF65-F5344CB8AC3E}">
        <p14:creationId xmlns:p14="http://schemas.microsoft.com/office/powerpoint/2010/main" val="12284154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313</a:t>
            </a:fld>
            <a:endParaRPr lang="cs-CZ"/>
          </a:p>
        </p:txBody>
      </p:sp>
    </p:spTree>
    <p:extLst>
      <p:ext uri="{BB962C8B-B14F-4D97-AF65-F5344CB8AC3E}">
        <p14:creationId xmlns:p14="http://schemas.microsoft.com/office/powerpoint/2010/main" val="2847821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a:t>
            </a:r>
          </a:p>
        </p:txBody>
      </p:sp>
      <p:sp>
        <p:nvSpPr>
          <p:cNvPr id="4" name="Zástupný symbol pro číslo snímku 3"/>
          <p:cNvSpPr>
            <a:spLocks noGrp="1"/>
          </p:cNvSpPr>
          <p:nvPr>
            <p:ph type="sldNum" sz="quarter" idx="5"/>
          </p:nvPr>
        </p:nvSpPr>
        <p:spPr/>
        <p:txBody>
          <a:bodyPr/>
          <a:lstStyle/>
          <a:p>
            <a:fld id="{655EE4C8-1A38-EC4E-9FB0-5D54A8F38A13}" type="slidenum">
              <a:rPr lang="cs-CZ" smtClean="0"/>
              <a:t>331</a:t>
            </a:fld>
            <a:endParaRPr lang="cs-CZ"/>
          </a:p>
        </p:txBody>
      </p:sp>
    </p:spTree>
    <p:extLst>
      <p:ext uri="{BB962C8B-B14F-4D97-AF65-F5344CB8AC3E}">
        <p14:creationId xmlns:p14="http://schemas.microsoft.com/office/powerpoint/2010/main" val="4205046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EBA89B-110E-8C4B-9CDA-A80C819A5361}" type="slidenum">
              <a:rPr lang="en-US" smtClean="0"/>
              <a:t>340</a:t>
            </a:fld>
            <a:endParaRPr lang="en-US"/>
          </a:p>
        </p:txBody>
      </p:sp>
    </p:spTree>
    <p:extLst>
      <p:ext uri="{BB962C8B-B14F-4D97-AF65-F5344CB8AC3E}">
        <p14:creationId xmlns:p14="http://schemas.microsoft.com/office/powerpoint/2010/main" val="11496083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demonstrates the new capabilities of PowerPoint and it is best viewed in Slide Show. These slides are designed to give you great ideas for the presentations you’ll create in PowerPoint 2011!</a:t>
            </a:r>
          </a:p>
          <a:p>
            <a:endParaRPr lang="en-US" dirty="0"/>
          </a:p>
          <a:p>
            <a:r>
              <a:rPr lang="en-US" sz="1200" kern="1200" dirty="0">
                <a:solidFill>
                  <a:schemeClr val="tx1"/>
                </a:solidFill>
                <a:effectLst/>
                <a:latin typeface="+mn-lt"/>
                <a:ea typeface="+mn-ea"/>
                <a:cs typeface="+mn-cs"/>
              </a:rPr>
              <a:t>For more sample templates, click the File menu, and then click New From Template.  Under Templates, click Presentations.</a:t>
            </a:r>
            <a:endParaRPr lang="en-US"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345</a:t>
            </a:fld>
            <a:endParaRPr lang="en-US" dirty="0"/>
          </a:p>
        </p:txBody>
      </p:sp>
    </p:spTree>
    <p:extLst>
      <p:ext uri="{BB962C8B-B14F-4D97-AF65-F5344CB8AC3E}">
        <p14:creationId xmlns:p14="http://schemas.microsoft.com/office/powerpoint/2010/main" val="3996211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0E122-97A4-E2C1-1157-26D7F2C1406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FBEB42A-3CBC-6ACC-AF93-A9E07213AA5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CB5AB4D-9B32-F1E6-0030-6D32526D5F25}"/>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2EEF1183-07F9-119F-D5C0-E77A64A0D041}"/>
              </a:ext>
            </a:extLst>
          </p:cNvPr>
          <p:cNvSpPr>
            <a:spLocks noGrp="1"/>
          </p:cNvSpPr>
          <p:nvPr>
            <p:ph type="sldNum" sz="quarter" idx="5"/>
          </p:nvPr>
        </p:nvSpPr>
        <p:spPr/>
        <p:txBody>
          <a:bodyPr/>
          <a:lstStyle/>
          <a:p>
            <a:fld id="{A5F75DFB-BC33-5B47-958F-5395A8F894C1}" type="slidenum">
              <a:rPr lang="cs-CZ" smtClean="0"/>
              <a:t>77</a:t>
            </a:fld>
            <a:endParaRPr lang="cs-CZ"/>
          </a:p>
        </p:txBody>
      </p:sp>
    </p:spTree>
    <p:extLst>
      <p:ext uri="{BB962C8B-B14F-4D97-AF65-F5344CB8AC3E}">
        <p14:creationId xmlns:p14="http://schemas.microsoft.com/office/powerpoint/2010/main" val="421873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80</a:t>
            </a:fld>
            <a:endParaRPr lang="cs-CZ"/>
          </a:p>
        </p:txBody>
      </p:sp>
    </p:spTree>
    <p:extLst>
      <p:ext uri="{BB962C8B-B14F-4D97-AF65-F5344CB8AC3E}">
        <p14:creationId xmlns:p14="http://schemas.microsoft.com/office/powerpoint/2010/main" val="3450683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0D5DB-75BE-F984-5A50-EB41DCC5C64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ACB8DE9-A1B9-9C02-07D3-EEC563D2D199}"/>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B454FAE-E1E5-48B3-F026-BE959617148C}"/>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20088163-2747-33C4-A8D8-DC49FA72C743}"/>
              </a:ext>
            </a:extLst>
          </p:cNvPr>
          <p:cNvSpPr>
            <a:spLocks noGrp="1"/>
          </p:cNvSpPr>
          <p:nvPr>
            <p:ph type="sldNum" sz="quarter" idx="5"/>
          </p:nvPr>
        </p:nvSpPr>
        <p:spPr/>
        <p:txBody>
          <a:bodyPr/>
          <a:lstStyle/>
          <a:p>
            <a:fld id="{A5F75DFB-BC33-5B47-958F-5395A8F894C1}" type="slidenum">
              <a:rPr lang="cs-CZ" smtClean="0"/>
              <a:t>101</a:t>
            </a:fld>
            <a:endParaRPr lang="cs-CZ"/>
          </a:p>
        </p:txBody>
      </p:sp>
    </p:spTree>
    <p:extLst>
      <p:ext uri="{BB962C8B-B14F-4D97-AF65-F5344CB8AC3E}">
        <p14:creationId xmlns:p14="http://schemas.microsoft.com/office/powerpoint/2010/main" val="2709657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104</a:t>
            </a:fld>
            <a:endParaRPr lang="cs-CZ"/>
          </a:p>
        </p:txBody>
      </p:sp>
    </p:spTree>
    <p:extLst>
      <p:ext uri="{BB962C8B-B14F-4D97-AF65-F5344CB8AC3E}">
        <p14:creationId xmlns:p14="http://schemas.microsoft.com/office/powerpoint/2010/main" val="108729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B5FB2E60-3A6D-1846-B853-5A75D878BEB4}" type="slidenum">
              <a:rPr lang="cs-CZ" smtClean="0"/>
              <a:t>137</a:t>
            </a:fld>
            <a:endParaRPr lang="cs-CZ"/>
          </a:p>
        </p:txBody>
      </p:sp>
    </p:spTree>
    <p:extLst>
      <p:ext uri="{BB962C8B-B14F-4D97-AF65-F5344CB8AC3E}">
        <p14:creationId xmlns:p14="http://schemas.microsoft.com/office/powerpoint/2010/main" val="1177292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144</a:t>
            </a:fld>
            <a:endParaRPr lang="cs-CZ"/>
          </a:p>
        </p:txBody>
      </p:sp>
    </p:spTree>
    <p:extLst>
      <p:ext uri="{BB962C8B-B14F-4D97-AF65-F5344CB8AC3E}">
        <p14:creationId xmlns:p14="http://schemas.microsoft.com/office/powerpoint/2010/main" val="3648418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166</a:t>
            </a:fld>
            <a:endParaRPr lang="cs-CZ"/>
          </a:p>
        </p:txBody>
      </p:sp>
    </p:spTree>
    <p:extLst>
      <p:ext uri="{BB962C8B-B14F-4D97-AF65-F5344CB8AC3E}">
        <p14:creationId xmlns:p14="http://schemas.microsoft.com/office/powerpoint/2010/main" val="3894159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A5F75DFB-BC33-5B47-958F-5395A8F894C1}" type="slidenum">
              <a:rPr lang="cs-CZ" smtClean="0"/>
              <a:t>178</a:t>
            </a:fld>
            <a:endParaRPr lang="cs-CZ"/>
          </a:p>
        </p:txBody>
      </p:sp>
    </p:spTree>
    <p:extLst>
      <p:ext uri="{BB962C8B-B14F-4D97-AF65-F5344CB8AC3E}">
        <p14:creationId xmlns:p14="http://schemas.microsoft.com/office/powerpoint/2010/main" val="2035378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7" name="Volný tvar 6"/>
          <p:cNvSpPr/>
          <p:nvPr userDrawn="1"/>
        </p:nvSpPr>
        <p:spPr>
          <a:xfrm>
            <a:off x="5395596" y="-1"/>
            <a:ext cx="3749252" cy="1131889"/>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 name="connsiteX0" fmla="*/ 0 w 3758141"/>
              <a:gd name="connsiteY0" fmla="*/ 1135380 h 1135380"/>
              <a:gd name="connsiteX1" fmla="*/ 2009457 w 3758141"/>
              <a:gd name="connsiteY1" fmla="*/ 0 h 1135380"/>
              <a:gd name="connsiteX2" fmla="*/ 3757294 w 3758141"/>
              <a:gd name="connsiteY2" fmla="*/ 0 h 1135380"/>
              <a:gd name="connsiteX3" fmla="*/ 3757294 w 3758141"/>
              <a:gd name="connsiteY3" fmla="*/ 574675 h 1135380"/>
              <a:gd name="connsiteX4" fmla="*/ 0 w 3758141"/>
              <a:gd name="connsiteY4" fmla="*/ 1135380 h 1135380"/>
              <a:gd name="connsiteX0" fmla="*/ 0 w 3758141"/>
              <a:gd name="connsiteY0" fmla="*/ 1135381 h 1135381"/>
              <a:gd name="connsiteX1" fmla="*/ 336233 w 3758141"/>
              <a:gd name="connsiteY1" fmla="*/ 0 h 1135381"/>
              <a:gd name="connsiteX2" fmla="*/ 3757294 w 3758141"/>
              <a:gd name="connsiteY2" fmla="*/ 1 h 1135381"/>
              <a:gd name="connsiteX3" fmla="*/ 3757294 w 3758141"/>
              <a:gd name="connsiteY3" fmla="*/ 574676 h 1135381"/>
              <a:gd name="connsiteX4" fmla="*/ 0 w 3758141"/>
              <a:gd name="connsiteY4" fmla="*/ 1135381 h 1135381"/>
              <a:gd name="connsiteX0" fmla="*/ 0 w 3575261"/>
              <a:gd name="connsiteY0" fmla="*/ 1131889 h 1131889"/>
              <a:gd name="connsiteX1" fmla="*/ 153353 w 3575261"/>
              <a:gd name="connsiteY1" fmla="*/ 0 h 1131889"/>
              <a:gd name="connsiteX2" fmla="*/ 3574414 w 3575261"/>
              <a:gd name="connsiteY2" fmla="*/ 1 h 1131889"/>
              <a:gd name="connsiteX3" fmla="*/ 3574414 w 3575261"/>
              <a:gd name="connsiteY3" fmla="*/ 574676 h 1131889"/>
              <a:gd name="connsiteX4" fmla="*/ 0 w 3575261"/>
              <a:gd name="connsiteY4" fmla="*/ 1131889 h 1131889"/>
              <a:gd name="connsiteX0" fmla="*/ 0 w 3695911"/>
              <a:gd name="connsiteY0" fmla="*/ 1131889 h 1131889"/>
              <a:gd name="connsiteX1" fmla="*/ 274003 w 3695911"/>
              <a:gd name="connsiteY1" fmla="*/ 0 h 1131889"/>
              <a:gd name="connsiteX2" fmla="*/ 3695064 w 3695911"/>
              <a:gd name="connsiteY2" fmla="*/ 1 h 1131889"/>
              <a:gd name="connsiteX3" fmla="*/ 3695064 w 3695911"/>
              <a:gd name="connsiteY3" fmla="*/ 574676 h 1131889"/>
              <a:gd name="connsiteX4" fmla="*/ 0 w 3695911"/>
              <a:gd name="connsiteY4" fmla="*/ 1131889 h 1131889"/>
              <a:gd name="connsiteX0" fmla="*/ 0 w 3748405"/>
              <a:gd name="connsiteY0" fmla="*/ 1131889 h 1131889"/>
              <a:gd name="connsiteX1" fmla="*/ 274003 w 3748405"/>
              <a:gd name="connsiteY1" fmla="*/ 0 h 1131889"/>
              <a:gd name="connsiteX2" fmla="*/ 3695064 w 3748405"/>
              <a:gd name="connsiteY2" fmla="*/ 1 h 1131889"/>
              <a:gd name="connsiteX3" fmla="*/ 3748405 w 3748405"/>
              <a:gd name="connsiteY3" fmla="*/ 1131889 h 1131889"/>
              <a:gd name="connsiteX4" fmla="*/ 0 w 3748405"/>
              <a:gd name="connsiteY4" fmla="*/ 1131889 h 1131889"/>
              <a:gd name="connsiteX0" fmla="*/ 0 w 3749252"/>
              <a:gd name="connsiteY0" fmla="*/ 1131889 h 1131889"/>
              <a:gd name="connsiteX1" fmla="*/ 274003 w 3749252"/>
              <a:gd name="connsiteY1" fmla="*/ 0 h 1131889"/>
              <a:gd name="connsiteX2" fmla="*/ 3748405 w 3749252"/>
              <a:gd name="connsiteY2" fmla="*/ 1 h 1131889"/>
              <a:gd name="connsiteX3" fmla="*/ 3748405 w 3749252"/>
              <a:gd name="connsiteY3" fmla="*/ 1131889 h 1131889"/>
              <a:gd name="connsiteX4" fmla="*/ 0 w 3749252"/>
              <a:gd name="connsiteY4" fmla="*/ 1131889 h 11318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9252" h="1131889">
                <a:moveTo>
                  <a:pt x="0" y="1131889"/>
                </a:moveTo>
                <a:lnTo>
                  <a:pt x="274003" y="0"/>
                </a:lnTo>
                <a:lnTo>
                  <a:pt x="3748405" y="1"/>
                </a:lnTo>
                <a:cubicBezTo>
                  <a:pt x="3749252" y="207434"/>
                  <a:pt x="3747558" y="924456"/>
                  <a:pt x="3748405" y="1131889"/>
                </a:cubicBezTo>
                <a:lnTo>
                  <a:pt x="0" y="1131889"/>
                </a:lnTo>
                <a:close/>
              </a:path>
            </a:pathLst>
          </a:custGeom>
          <a:solidFill>
            <a:srgbClr val="002D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0" name="Obrázek 9" descr="Cevro institut_doplnkove_rgb_neg_cz.png"/>
          <p:cNvPicPr>
            <a:picLocks noChangeAspect="1"/>
          </p:cNvPicPr>
          <p:nvPr userDrawn="1"/>
        </p:nvPicPr>
        <p:blipFill>
          <a:blip r:embed="rId2" cstate="print"/>
          <a:stretch>
            <a:fillRect/>
          </a:stretch>
        </p:blipFill>
        <p:spPr>
          <a:xfrm>
            <a:off x="5935244" y="290218"/>
            <a:ext cx="2976981" cy="605132"/>
          </a:xfrm>
          <a:prstGeom prst="rect">
            <a:avLst/>
          </a:prstGeom>
        </p:spPr>
      </p:pic>
      <p:sp>
        <p:nvSpPr>
          <p:cNvPr id="8" name="Zástupný symbol pro obrázek 5"/>
          <p:cNvSpPr>
            <a:spLocks noGrp="1"/>
          </p:cNvSpPr>
          <p:nvPr>
            <p:ph type="pic" sz="quarter" idx="10"/>
          </p:nvPr>
        </p:nvSpPr>
        <p:spPr>
          <a:xfrm>
            <a:off x="419100" y="1498600"/>
            <a:ext cx="8304213" cy="2951163"/>
          </a:xfrm>
        </p:spPr>
        <p:txBody>
          <a:bodyPr/>
          <a:lstStyle/>
          <a:p>
            <a:endParaRPr lang="cs-CZ" dirty="0"/>
          </a:p>
        </p:txBody>
      </p:sp>
      <p:sp>
        <p:nvSpPr>
          <p:cNvPr id="18" name="Zástupný symbol pro text 13"/>
          <p:cNvSpPr>
            <a:spLocks noGrp="1"/>
          </p:cNvSpPr>
          <p:nvPr>
            <p:ph type="body" sz="quarter" idx="11"/>
          </p:nvPr>
        </p:nvSpPr>
        <p:spPr>
          <a:xfrm>
            <a:off x="419100" y="4515325"/>
            <a:ext cx="8304213" cy="831851"/>
          </a:xfrm>
        </p:spPr>
        <p:txBody>
          <a:bodyPr wrap="square" lIns="0" tIns="0" rIns="0" bIns="0" anchor="ctr" anchorCtr="0">
            <a:normAutofit/>
          </a:bodyPr>
          <a:lstStyle>
            <a:lvl1pPr>
              <a:buFontTx/>
              <a:buNone/>
              <a:defRPr sz="4400" b="1">
                <a:solidFill>
                  <a:schemeClr val="tx1"/>
                </a:solidFill>
              </a:defRPr>
            </a:lvl1pPr>
          </a:lstStyle>
          <a:p>
            <a:pPr lvl="0"/>
            <a:r>
              <a:rPr lang="cs-CZ" dirty="0"/>
              <a:t>Klepnutím lze upravit styly předlohy textu.</a:t>
            </a:r>
          </a:p>
        </p:txBody>
      </p:sp>
      <p:sp>
        <p:nvSpPr>
          <p:cNvPr id="19" name="Zástupný symbol pro text 16"/>
          <p:cNvSpPr>
            <a:spLocks noGrp="1"/>
          </p:cNvSpPr>
          <p:nvPr>
            <p:ph type="body" sz="quarter" idx="12"/>
          </p:nvPr>
        </p:nvSpPr>
        <p:spPr>
          <a:xfrm>
            <a:off x="419100" y="5385277"/>
            <a:ext cx="8304213" cy="545506"/>
          </a:xfrm>
        </p:spPr>
        <p:txBody>
          <a:bodyPr wrap="square" lIns="0" tIns="0" rIns="0" bIns="0" anchor="ctr" anchorCtr="0">
            <a:normAutofit/>
          </a:bodyPr>
          <a:lstStyle>
            <a:lvl1pPr>
              <a:buFontTx/>
              <a:buNone/>
              <a:defRPr sz="2800" b="1">
                <a:solidFill>
                  <a:schemeClr val="tx2"/>
                </a:solidFill>
              </a:defRPr>
            </a:lvl1pPr>
          </a:lstStyle>
          <a:p>
            <a:pPr lvl="0"/>
            <a:r>
              <a:rPr lang="cs-CZ" dirty="0"/>
              <a:t>Klepnutím lze upravit styly předlohy textu.</a:t>
            </a:r>
          </a:p>
        </p:txBody>
      </p:sp>
      <p:sp>
        <p:nvSpPr>
          <p:cNvPr id="23" name="Zástupný symbol pro text 21"/>
          <p:cNvSpPr>
            <a:spLocks noGrp="1"/>
          </p:cNvSpPr>
          <p:nvPr>
            <p:ph type="body" sz="quarter" idx="13" hasCustomPrompt="1"/>
          </p:nvPr>
        </p:nvSpPr>
        <p:spPr>
          <a:xfrm>
            <a:off x="4656138" y="5972175"/>
            <a:ext cx="4067175" cy="346075"/>
          </a:xfrm>
        </p:spPr>
        <p:txBody>
          <a:bodyPr wrap="none" lIns="0" tIns="0" rIns="0" bIns="0" anchor="ctr" anchorCtr="0">
            <a:noAutofit/>
          </a:bodyPr>
          <a:lstStyle>
            <a:lvl1pPr algn="r">
              <a:buFontTx/>
              <a:buNone/>
              <a:defRPr sz="2000" b="0" baseline="0">
                <a:solidFill>
                  <a:schemeClr val="tx1"/>
                </a:solidFill>
              </a:defRPr>
            </a:lvl1pPr>
            <a:lvl2pPr>
              <a:buFontTx/>
              <a:buNone/>
              <a:defRPr/>
            </a:lvl2pPr>
            <a:lvl3pPr>
              <a:buFontTx/>
              <a:buNone/>
              <a:defRPr/>
            </a:lvl3pPr>
            <a:lvl4pPr>
              <a:buFontTx/>
              <a:buNone/>
              <a:defRPr/>
            </a:lvl4pPr>
            <a:lvl5pPr>
              <a:buFontTx/>
              <a:buNone/>
              <a:defRPr/>
            </a:lvl5pPr>
          </a:lstStyle>
          <a:p>
            <a:pPr lvl="0"/>
            <a:r>
              <a:rPr lang="cs-CZ" dirty="0"/>
              <a:t>Klepnutím vložte datum</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46393E-DBAB-3C43-88E7-54E7BEECA0E9}"/>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6731FDB5-C055-2D41-A615-46C6AA444D97}"/>
              </a:ext>
            </a:extLst>
          </p:cNvPr>
          <p:cNvSpPr>
            <a:spLocks noGrp="1"/>
          </p:cNvSpPr>
          <p:nvPr>
            <p:ph idx="1"/>
          </p:nvPr>
        </p:nvSpPr>
        <p:spPr/>
        <p:txBody>
          <a:bodyPr/>
          <a:lstStyle/>
          <a:p>
            <a:r>
              <a:rPr lang="cs-CZ"/>
              <a:t>Upravte styly předlohy textu.
Druhá úroveň
Třetí úroveň
Čtvrtá úroveň
Pátá úroveň</a:t>
            </a:r>
          </a:p>
        </p:txBody>
      </p:sp>
      <p:sp>
        <p:nvSpPr>
          <p:cNvPr id="4" name="Zástupný symbol pro datum 3">
            <a:extLst>
              <a:ext uri="{FF2B5EF4-FFF2-40B4-BE49-F238E27FC236}">
                <a16:creationId xmlns:a16="http://schemas.microsoft.com/office/drawing/2014/main" id="{007BE683-C94C-254E-AB69-EE00A03304B8}"/>
              </a:ext>
            </a:extLst>
          </p:cNvPr>
          <p:cNvSpPr>
            <a:spLocks noGrp="1"/>
          </p:cNvSpPr>
          <p:nvPr>
            <p:ph type="dt" sz="half" idx="10"/>
          </p:nvPr>
        </p:nvSpPr>
        <p:spPr/>
        <p:txBody>
          <a:bodyPr/>
          <a:lstStyle/>
          <a:p>
            <a:fld id="{D0EA43FA-3A87-ED45-AB6A-0AE0C0934B48}" type="datetimeFigureOut">
              <a:rPr lang="cs-CZ" smtClean="0"/>
              <a:t>02.04.2025</a:t>
            </a:fld>
            <a:endParaRPr lang="cs-CZ"/>
          </a:p>
        </p:txBody>
      </p:sp>
      <p:sp>
        <p:nvSpPr>
          <p:cNvPr id="5" name="Zástupný symbol pro zápatí 4">
            <a:extLst>
              <a:ext uri="{FF2B5EF4-FFF2-40B4-BE49-F238E27FC236}">
                <a16:creationId xmlns:a16="http://schemas.microsoft.com/office/drawing/2014/main" id="{34E88CFD-3B24-264C-B31F-D01D2E3304C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76D566B-D9F4-4E4C-A62D-9766312C24AC}"/>
              </a:ext>
            </a:extLst>
          </p:cNvPr>
          <p:cNvSpPr>
            <a:spLocks noGrp="1"/>
          </p:cNvSpPr>
          <p:nvPr>
            <p:ph type="sldNum" sz="quarter" idx="12"/>
          </p:nvPr>
        </p:nvSpPr>
        <p:spPr/>
        <p:txBody>
          <a:bodyPr/>
          <a:lstStyle/>
          <a:p>
            <a:fld id="{6A2E3178-788B-3446-A254-E1BC78070842}" type="slidenum">
              <a:rPr lang="cs-CZ" smtClean="0"/>
              <a:t>‹#›</a:t>
            </a:fld>
            <a:endParaRPr lang="cs-CZ"/>
          </a:p>
        </p:txBody>
      </p:sp>
    </p:spTree>
    <p:extLst>
      <p:ext uri="{BB962C8B-B14F-4D97-AF65-F5344CB8AC3E}">
        <p14:creationId xmlns:p14="http://schemas.microsoft.com/office/powerpoint/2010/main" val="122651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a:p>
        </p:txBody>
      </p:sp>
      <p:sp>
        <p:nvSpPr>
          <p:cNvPr id="3" name="Date Placeholder 2"/>
          <p:cNvSpPr>
            <a:spLocks noGrp="1"/>
          </p:cNvSpPr>
          <p:nvPr>
            <p:ph type="dt" sz="half" idx="10"/>
          </p:nvPr>
        </p:nvSpPr>
        <p:spPr/>
        <p:txBody>
          <a:bodyPr/>
          <a:lstStyle/>
          <a:p>
            <a:r>
              <a:rPr lang="cs-CZ"/>
              <a:t>4/15/21</a:t>
            </a:r>
            <a:endParaRPr lang="en-US"/>
          </a:p>
        </p:txBody>
      </p:sp>
      <p:sp>
        <p:nvSpPr>
          <p:cNvPr id="4" name="Footer Placeholder 3"/>
          <p:cNvSpPr>
            <a:spLocks noGrp="1"/>
          </p:cNvSpPr>
          <p:nvPr>
            <p:ph type="ftr" sz="quarter" idx="11"/>
          </p:nvPr>
        </p:nvSpPr>
        <p:spPr/>
        <p:txBody>
          <a:bodyPr/>
          <a:lstStyle/>
          <a:p>
            <a:r>
              <a:rPr lang="en-US"/>
              <a:t>JUDr. Cyril Svoboda PhD  </a:t>
            </a:r>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extLst>
      <p:ext uri="{BB962C8B-B14F-4D97-AF65-F5344CB8AC3E}">
        <p14:creationId xmlns:p14="http://schemas.microsoft.com/office/powerpoint/2010/main" val="1570147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Rozdělovací">
    <p:spTree>
      <p:nvGrpSpPr>
        <p:cNvPr id="1" name=""/>
        <p:cNvGrpSpPr/>
        <p:nvPr/>
      </p:nvGrpSpPr>
      <p:grpSpPr>
        <a:xfrm>
          <a:off x="0" y="0"/>
          <a:ext cx="0" cy="0"/>
          <a:chOff x="0" y="0"/>
          <a:chExt cx="0" cy="0"/>
        </a:xfrm>
      </p:grpSpPr>
      <p:sp>
        <p:nvSpPr>
          <p:cNvPr id="8" name="Zástupný symbol pro obrázek 5"/>
          <p:cNvSpPr>
            <a:spLocks noGrp="1"/>
          </p:cNvSpPr>
          <p:nvPr>
            <p:ph type="pic" sz="quarter" idx="10"/>
          </p:nvPr>
        </p:nvSpPr>
        <p:spPr>
          <a:xfrm>
            <a:off x="419100" y="1498600"/>
            <a:ext cx="8304213" cy="2951163"/>
          </a:xfrm>
        </p:spPr>
        <p:txBody>
          <a:bodyPr/>
          <a:lstStyle/>
          <a:p>
            <a:endParaRPr lang="cs-CZ"/>
          </a:p>
        </p:txBody>
      </p:sp>
      <p:sp>
        <p:nvSpPr>
          <p:cNvPr id="18" name="Zástupný symbol pro text 13"/>
          <p:cNvSpPr>
            <a:spLocks noGrp="1"/>
          </p:cNvSpPr>
          <p:nvPr>
            <p:ph type="body" sz="quarter" idx="11"/>
          </p:nvPr>
        </p:nvSpPr>
        <p:spPr>
          <a:xfrm>
            <a:off x="419100" y="4464049"/>
            <a:ext cx="8304213" cy="1844676"/>
          </a:xfrm>
        </p:spPr>
        <p:txBody>
          <a:bodyPr wrap="square" lIns="0" tIns="360000" rIns="0" bIns="108000" anchor="t" anchorCtr="0">
            <a:normAutofit/>
          </a:bodyPr>
          <a:lstStyle>
            <a:lvl1pPr>
              <a:lnSpc>
                <a:spcPct val="110000"/>
              </a:lnSpc>
              <a:spcBef>
                <a:spcPts val="0"/>
              </a:spcBef>
              <a:buFontTx/>
              <a:buNone/>
              <a:defRPr sz="2800" b="1">
                <a:solidFill>
                  <a:schemeClr val="tx1"/>
                </a:solidFill>
                <a:latin typeface="+mj-lt"/>
              </a:defRPr>
            </a:lvl1pPr>
          </a:lstStyle>
          <a:p>
            <a:pPr lvl="0"/>
            <a:r>
              <a:rPr lang="cs-CZ" dirty="0"/>
              <a:t>Klepnutím lze upravit styly předlohy textu.</a:t>
            </a:r>
          </a:p>
        </p:txBody>
      </p:sp>
      <p:grpSp>
        <p:nvGrpSpPr>
          <p:cNvPr id="10" name="Skupina 9"/>
          <p:cNvGrpSpPr/>
          <p:nvPr userDrawn="1"/>
        </p:nvGrpSpPr>
        <p:grpSpPr>
          <a:xfrm>
            <a:off x="7261225" y="0"/>
            <a:ext cx="1883621" cy="574675"/>
            <a:chOff x="7261225" y="0"/>
            <a:chExt cx="1883621" cy="574675"/>
          </a:xfrm>
        </p:grpSpPr>
        <p:sp>
          <p:nvSpPr>
            <p:cNvPr id="9" name="Volný tvar 8"/>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sp>
        <p:nvSpPr>
          <p:cNvPr id="11" name="Volný tvar 10"/>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sp>
        <p:nvSpPr>
          <p:cNvPr id="14" name="Nadpis 1"/>
          <p:cNvSpPr>
            <a:spLocks noGrp="1"/>
          </p:cNvSpPr>
          <p:nvPr>
            <p:ph type="title"/>
          </p:nvPr>
        </p:nvSpPr>
        <p:spPr>
          <a:xfrm>
            <a:off x="419099" y="574674"/>
            <a:ext cx="8304213" cy="923926"/>
          </a:xfrm>
        </p:spPr>
        <p:txBody>
          <a:bodyPr/>
          <a:lstStyle>
            <a:lvl1pPr>
              <a:defRPr>
                <a:solidFill>
                  <a:schemeClr val="tx2"/>
                </a:solidFill>
              </a:defRPr>
            </a:lvl1pPr>
          </a:lstStyle>
          <a:p>
            <a:r>
              <a:rPr lang="cs-CZ" dirty="0"/>
              <a:t>Klepnutím lze upravit styl předlohy nadpisů.</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ext a umístění obrázk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ext 3"/>
          <p:cNvSpPr>
            <a:spLocks noGrp="1"/>
          </p:cNvSpPr>
          <p:nvPr>
            <p:ph type="body" sz="quarter" idx="10"/>
          </p:nvPr>
        </p:nvSpPr>
        <p:spPr>
          <a:xfrm>
            <a:off x="419100" y="1498600"/>
            <a:ext cx="4237038"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obrázek 5"/>
          <p:cNvSpPr>
            <a:spLocks noGrp="1"/>
          </p:cNvSpPr>
          <p:nvPr>
            <p:ph type="pic" sz="quarter" idx="11"/>
          </p:nvPr>
        </p:nvSpPr>
        <p:spPr>
          <a:xfrm>
            <a:off x="4656138" y="1498600"/>
            <a:ext cx="4067175" cy="4561200"/>
          </a:xfrm>
        </p:spPr>
        <p:txBody>
          <a:bodyPr/>
          <a:lstStyle/>
          <a:p>
            <a:endParaRPr lang="cs-CZ"/>
          </a:p>
        </p:txBody>
      </p:sp>
      <p:grpSp>
        <p:nvGrpSpPr>
          <p:cNvPr id="11" name="Skupina 10"/>
          <p:cNvGrpSpPr/>
          <p:nvPr userDrawn="1"/>
        </p:nvGrpSpPr>
        <p:grpSpPr>
          <a:xfrm>
            <a:off x="7261225" y="0"/>
            <a:ext cx="1883621" cy="574675"/>
            <a:chOff x="7261225" y="0"/>
            <a:chExt cx="1883621" cy="574675"/>
          </a:xfrm>
        </p:grpSpPr>
        <p:sp>
          <p:nvSpPr>
            <p:cNvPr id="12" name="Volný tvar 11"/>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4" name="Skupina 13"/>
          <p:cNvGrpSpPr/>
          <p:nvPr userDrawn="1"/>
        </p:nvGrpSpPr>
        <p:grpSpPr>
          <a:xfrm>
            <a:off x="7114540" y="6308726"/>
            <a:ext cx="2030307" cy="549274"/>
            <a:chOff x="7114540" y="6308726"/>
            <a:chExt cx="2030307" cy="549274"/>
          </a:xfrm>
        </p:grpSpPr>
        <p:sp>
          <p:nvSpPr>
            <p:cNvPr id="15" name="Volný tvar 14"/>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6" name="Obrázek 15"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4_Text dva sloupc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8" name="Zástupný symbol pro text 7"/>
          <p:cNvSpPr>
            <a:spLocks noGrp="1"/>
          </p:cNvSpPr>
          <p:nvPr>
            <p:ph type="body" sz="quarter" idx="10"/>
          </p:nvPr>
        </p:nvSpPr>
        <p:spPr>
          <a:xfrm>
            <a:off x="419100" y="1498600"/>
            <a:ext cx="4237038"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10" name="Zástupný symbol pro text 9"/>
          <p:cNvSpPr>
            <a:spLocks noGrp="1"/>
          </p:cNvSpPr>
          <p:nvPr>
            <p:ph type="body" sz="quarter" idx="11"/>
          </p:nvPr>
        </p:nvSpPr>
        <p:spPr>
          <a:xfrm>
            <a:off x="4656138" y="1498600"/>
            <a:ext cx="4067175"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9" name="Skupina 8"/>
          <p:cNvGrpSpPr/>
          <p:nvPr userDrawn="1"/>
        </p:nvGrpSpPr>
        <p:grpSpPr>
          <a:xfrm>
            <a:off x="7261225" y="0"/>
            <a:ext cx="1883621" cy="574675"/>
            <a:chOff x="7261225" y="0"/>
            <a:chExt cx="1883621" cy="574675"/>
          </a:xfrm>
        </p:grpSpPr>
        <p:sp>
          <p:nvSpPr>
            <p:cNvPr id="11" name="Volný tvar 10"/>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Text jeden sloupec">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8" name="Zástupný symbol pro text 7"/>
          <p:cNvSpPr>
            <a:spLocks noGrp="1"/>
          </p:cNvSpPr>
          <p:nvPr>
            <p:ph type="body" sz="quarter" idx="10"/>
          </p:nvPr>
        </p:nvSpPr>
        <p:spPr>
          <a:xfrm>
            <a:off x="419100" y="1498600"/>
            <a:ext cx="8304213" cy="4810125"/>
          </a:xfrm>
        </p:spPr>
        <p:txBody>
          <a:bodyPr rIns="360000" bIns="180000"/>
          <a:lstStyle>
            <a:lvl1pPr>
              <a:defRPr>
                <a:solidFill>
                  <a:schemeClr val="tx1"/>
                </a:solidFill>
              </a:defRPr>
            </a:lvl1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9" name="Skupina 8"/>
          <p:cNvGrpSpPr/>
          <p:nvPr userDrawn="1"/>
        </p:nvGrpSpPr>
        <p:grpSpPr>
          <a:xfrm>
            <a:off x="7261225" y="0"/>
            <a:ext cx="1883621" cy="574675"/>
            <a:chOff x="7261225" y="0"/>
            <a:chExt cx="1883621" cy="574675"/>
          </a:xfrm>
        </p:grpSpPr>
        <p:sp>
          <p:nvSpPr>
            <p:cNvPr id="10" name="Volný tvar 9"/>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2" name="Skupina 11"/>
          <p:cNvGrpSpPr/>
          <p:nvPr userDrawn="1"/>
        </p:nvGrpSpPr>
        <p:grpSpPr>
          <a:xfrm>
            <a:off x="7114540" y="6308726"/>
            <a:ext cx="2030307" cy="549274"/>
            <a:chOff x="7114540" y="6308726"/>
            <a:chExt cx="2030307" cy="549274"/>
          </a:xfrm>
        </p:grpSpPr>
        <p:sp>
          <p:nvSpPr>
            <p:cNvPr id="13" name="Volný tvar 12"/>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4" name="Obrázek 13"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6_Zvýrazněný text, dva sloupc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ext 3"/>
          <p:cNvSpPr>
            <a:spLocks noGrp="1"/>
          </p:cNvSpPr>
          <p:nvPr>
            <p:ph type="body" sz="quarter" idx="10"/>
          </p:nvPr>
        </p:nvSpPr>
        <p:spPr>
          <a:xfrm>
            <a:off x="419100" y="1498600"/>
            <a:ext cx="4237038" cy="4810125"/>
          </a:xfrm>
          <a:solidFill>
            <a:srgbClr val="002251"/>
          </a:solidFill>
        </p:spPr>
        <p:txBody>
          <a:bodyPr lIns="360000" tIns="180000" rIns="360000" bIns="180000"/>
          <a:lstStyle>
            <a:lvl1pPr>
              <a:defRPr baseline="0">
                <a:solidFill>
                  <a:schemeClr val="bg1"/>
                </a:solidFill>
              </a:defRPr>
            </a:lvl1pPr>
            <a:lvl2pPr>
              <a:defRPr>
                <a:solidFill>
                  <a:schemeClr val="bg1"/>
                </a:solidFill>
              </a:defRPr>
            </a:lvl2pPr>
            <a:lvl3pPr>
              <a:buClr>
                <a:schemeClr val="bg1"/>
              </a:buClr>
              <a:defRPr>
                <a:solidFill>
                  <a:schemeClr val="bg1"/>
                </a:solidFill>
              </a:defRPr>
            </a:lvl3pPr>
            <a:lvl4pPr>
              <a:defRPr>
                <a:solidFill>
                  <a:schemeClr val="bg1"/>
                </a:solidFill>
              </a:defRPr>
            </a:lvl4p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text 5"/>
          <p:cNvSpPr>
            <a:spLocks noGrp="1"/>
          </p:cNvSpPr>
          <p:nvPr>
            <p:ph type="body" sz="quarter" idx="11"/>
          </p:nvPr>
        </p:nvSpPr>
        <p:spPr>
          <a:xfrm>
            <a:off x="4656138" y="1498600"/>
            <a:ext cx="4067175" cy="4810125"/>
          </a:xfrm>
        </p:spPr>
        <p:txBody>
          <a:bodyPr lIns="360000" tIns="180000" rIns="360000" bIns="180000"/>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grpSp>
        <p:nvGrpSpPr>
          <p:cNvPr id="10" name="Skupina 9"/>
          <p:cNvGrpSpPr/>
          <p:nvPr userDrawn="1"/>
        </p:nvGrpSpPr>
        <p:grpSpPr>
          <a:xfrm>
            <a:off x="7261225" y="0"/>
            <a:ext cx="1883621" cy="574675"/>
            <a:chOff x="7261225" y="0"/>
            <a:chExt cx="1883621" cy="574675"/>
          </a:xfrm>
        </p:grpSpPr>
        <p:sp>
          <p:nvSpPr>
            <p:cNvPr id="11" name="Volný tvar 10"/>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8_Tabulka a její po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tx2"/>
                </a:solidFill>
              </a:defRPr>
            </a:lvl1pPr>
          </a:lstStyle>
          <a:p>
            <a:r>
              <a:rPr lang="cs-CZ" dirty="0"/>
              <a:t>Klepnutím lze upravit styl předlohy nadpisů.</a:t>
            </a:r>
          </a:p>
        </p:txBody>
      </p:sp>
      <p:sp>
        <p:nvSpPr>
          <p:cNvPr id="4" name="Zástupný symbol pro tabulku 3"/>
          <p:cNvSpPr>
            <a:spLocks noGrp="1"/>
          </p:cNvSpPr>
          <p:nvPr>
            <p:ph type="tbl" sz="quarter" idx="10"/>
          </p:nvPr>
        </p:nvSpPr>
        <p:spPr>
          <a:xfrm>
            <a:off x="419100" y="1498601"/>
            <a:ext cx="8304213" cy="2965450"/>
          </a:xfrm>
        </p:spPr>
        <p:txBody>
          <a:bodyPr/>
          <a:lstStyle/>
          <a:p>
            <a:endParaRPr lang="cs-CZ"/>
          </a:p>
        </p:txBody>
      </p:sp>
      <p:sp>
        <p:nvSpPr>
          <p:cNvPr id="11" name="Zástupný symbol pro text 10"/>
          <p:cNvSpPr>
            <a:spLocks noGrp="1"/>
          </p:cNvSpPr>
          <p:nvPr>
            <p:ph type="body" sz="quarter" idx="11"/>
          </p:nvPr>
        </p:nvSpPr>
        <p:spPr>
          <a:xfrm>
            <a:off x="419100" y="4464050"/>
            <a:ext cx="8304213" cy="1844675"/>
          </a:xfrm>
        </p:spPr>
        <p:txBody>
          <a:bodyPr tIns="180000" bIns="180000"/>
          <a:lstStyle>
            <a:lvl1pPr marL="266400" indent="-266400">
              <a:lnSpc>
                <a:spcPct val="110000"/>
              </a:lnSpc>
              <a:spcBef>
                <a:spcPts val="0"/>
              </a:spcBef>
              <a:buClr>
                <a:srgbClr val="002D5A"/>
              </a:buClr>
              <a:buFont typeface="Calibri" pitchFamily="34" charset="0"/>
              <a:buChar char="–"/>
              <a:defRPr sz="1600" b="0">
                <a:solidFill>
                  <a:schemeClr val="tx1"/>
                </a:solidFill>
              </a:defRPr>
            </a:lvl1pPr>
            <a:lvl2pPr marL="266400">
              <a:lnSpc>
                <a:spcPct val="110000"/>
              </a:lnSpc>
              <a:spcBef>
                <a:spcPts val="0"/>
              </a:spcBef>
              <a:defRPr sz="1600">
                <a:solidFill>
                  <a:schemeClr val="tx1"/>
                </a:solidFill>
              </a:defRPr>
            </a:lvl2pPr>
          </a:lstStyle>
          <a:p>
            <a:pPr lvl="0"/>
            <a:r>
              <a:rPr lang="cs-CZ" dirty="0"/>
              <a:t>Klepnutím lze upravit styly předlohy textu.</a:t>
            </a:r>
          </a:p>
          <a:p>
            <a:pPr lvl="1"/>
            <a:r>
              <a:rPr lang="cs-CZ" dirty="0"/>
              <a:t>Druhá úroveň</a:t>
            </a:r>
          </a:p>
        </p:txBody>
      </p:sp>
      <p:grpSp>
        <p:nvGrpSpPr>
          <p:cNvPr id="9" name="Skupina 8"/>
          <p:cNvGrpSpPr/>
          <p:nvPr userDrawn="1"/>
        </p:nvGrpSpPr>
        <p:grpSpPr>
          <a:xfrm>
            <a:off x="7261225" y="0"/>
            <a:ext cx="1883621" cy="574675"/>
            <a:chOff x="7261225" y="0"/>
            <a:chExt cx="1883621" cy="574675"/>
          </a:xfrm>
        </p:grpSpPr>
        <p:sp>
          <p:nvSpPr>
            <p:cNvPr id="10" name="Volný tvar 9"/>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2" name="Obrázek 11"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3" name="Skupina 12"/>
          <p:cNvGrpSpPr/>
          <p:nvPr userDrawn="1"/>
        </p:nvGrpSpPr>
        <p:grpSpPr>
          <a:xfrm>
            <a:off x="7114540" y="6308726"/>
            <a:ext cx="2030307" cy="549274"/>
            <a:chOff x="7114540" y="6308726"/>
            <a:chExt cx="2030307" cy="549274"/>
          </a:xfrm>
        </p:grpSpPr>
        <p:sp>
          <p:nvSpPr>
            <p:cNvPr id="14" name="Volný tvar 13"/>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5" name="Obrázek 14"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9_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10" name="Zástupný symbol pro graf 9"/>
          <p:cNvSpPr>
            <a:spLocks noGrp="1"/>
          </p:cNvSpPr>
          <p:nvPr>
            <p:ph type="chart" sz="quarter" idx="10"/>
          </p:nvPr>
        </p:nvSpPr>
        <p:spPr>
          <a:xfrm>
            <a:off x="419100" y="1498600"/>
            <a:ext cx="8304213" cy="4603097"/>
          </a:xfrm>
        </p:spPr>
        <p:txBody>
          <a:bodyPr/>
          <a:lstStyle/>
          <a:p>
            <a:endParaRPr lang="cs-CZ"/>
          </a:p>
        </p:txBody>
      </p:sp>
      <p:grpSp>
        <p:nvGrpSpPr>
          <p:cNvPr id="8" name="Skupina 7"/>
          <p:cNvGrpSpPr/>
          <p:nvPr userDrawn="1"/>
        </p:nvGrpSpPr>
        <p:grpSpPr>
          <a:xfrm>
            <a:off x="7261225" y="0"/>
            <a:ext cx="1883621" cy="574675"/>
            <a:chOff x="7261225" y="0"/>
            <a:chExt cx="1883621" cy="574675"/>
          </a:xfrm>
        </p:grpSpPr>
        <p:sp>
          <p:nvSpPr>
            <p:cNvPr id="9" name="Volný tvar 8"/>
            <p:cNvSpPr/>
            <p:nvPr userDrawn="1"/>
          </p:nvSpPr>
          <p:spPr>
            <a:xfrm>
              <a:off x="7261225" y="0"/>
              <a:ext cx="1883621" cy="574675"/>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1968500"/>
                <a:gd name="connsiteY0" fmla="*/ 622300 h 622300"/>
                <a:gd name="connsiteX1" fmla="*/ 134937 w 1968500"/>
                <a:gd name="connsiteY1" fmla="*/ 47625 h 622300"/>
                <a:gd name="connsiteX2" fmla="*/ 1965960 w 1968500"/>
                <a:gd name="connsiteY2" fmla="*/ 0 h 622300"/>
                <a:gd name="connsiteX3" fmla="*/ 1968500 w 1968500"/>
                <a:gd name="connsiteY3" fmla="*/ 622300 h 622300"/>
                <a:gd name="connsiteX4" fmla="*/ 0 w 1968500"/>
                <a:gd name="connsiteY4" fmla="*/ 622300 h 622300"/>
                <a:gd name="connsiteX0" fmla="*/ 0 w 1968500"/>
                <a:gd name="connsiteY0" fmla="*/ 574675 h 574675"/>
                <a:gd name="connsiteX1" fmla="*/ 134937 w 1968500"/>
                <a:gd name="connsiteY1" fmla="*/ 0 h 574675"/>
                <a:gd name="connsiteX2" fmla="*/ 1882774 w 1968500"/>
                <a:gd name="connsiteY2" fmla="*/ 33338 h 574675"/>
                <a:gd name="connsiteX3" fmla="*/ 1968500 w 1968500"/>
                <a:gd name="connsiteY3" fmla="*/ 574675 h 574675"/>
                <a:gd name="connsiteX4" fmla="*/ 0 w 1968500"/>
                <a:gd name="connsiteY4" fmla="*/ 574675 h 574675"/>
                <a:gd name="connsiteX0" fmla="*/ 0 w 1968500"/>
                <a:gd name="connsiteY0" fmla="*/ 574675 h 574675"/>
                <a:gd name="connsiteX1" fmla="*/ 134937 w 1968500"/>
                <a:gd name="connsiteY1" fmla="*/ 0 h 574675"/>
                <a:gd name="connsiteX2" fmla="*/ 1882774 w 1968500"/>
                <a:gd name="connsiteY2" fmla="*/ 0 h 574675"/>
                <a:gd name="connsiteX3" fmla="*/ 1968500 w 1968500"/>
                <a:gd name="connsiteY3" fmla="*/ 574675 h 574675"/>
                <a:gd name="connsiteX4" fmla="*/ 0 w 1968500"/>
                <a:gd name="connsiteY4" fmla="*/ 574675 h 574675"/>
                <a:gd name="connsiteX0" fmla="*/ 0 w 1883621"/>
                <a:gd name="connsiteY0" fmla="*/ 574675 h 574675"/>
                <a:gd name="connsiteX1" fmla="*/ 134937 w 1883621"/>
                <a:gd name="connsiteY1" fmla="*/ 0 h 574675"/>
                <a:gd name="connsiteX2" fmla="*/ 1882774 w 1883621"/>
                <a:gd name="connsiteY2" fmla="*/ 0 h 574675"/>
                <a:gd name="connsiteX3" fmla="*/ 1882774 w 1883621"/>
                <a:gd name="connsiteY3" fmla="*/ 574675 h 574675"/>
                <a:gd name="connsiteX4" fmla="*/ 0 w 1883621"/>
                <a:gd name="connsiteY4" fmla="*/ 574675 h 574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3621" h="574675">
                  <a:moveTo>
                    <a:pt x="0" y="574675"/>
                  </a:moveTo>
                  <a:lnTo>
                    <a:pt x="134937" y="0"/>
                  </a:lnTo>
                  <a:lnTo>
                    <a:pt x="1882774" y="0"/>
                  </a:lnTo>
                  <a:cubicBezTo>
                    <a:pt x="1883621" y="207433"/>
                    <a:pt x="1881927" y="367242"/>
                    <a:pt x="1882774" y="574675"/>
                  </a:cubicBezTo>
                  <a:lnTo>
                    <a:pt x="0" y="574675"/>
                  </a:lnTo>
                  <a:close/>
                </a:path>
              </a:pathLst>
            </a:custGeom>
            <a:solidFill>
              <a:srgbClr val="0022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1" name="Obrázek 10" descr="Cevro institut_doplnkove_rgb_neg_cz.png"/>
            <p:cNvPicPr>
              <a:picLocks noChangeAspect="1"/>
            </p:cNvPicPr>
            <p:nvPr userDrawn="1"/>
          </p:nvPicPr>
          <p:blipFill>
            <a:blip r:embed="rId2" cstate="print"/>
            <a:stretch>
              <a:fillRect/>
            </a:stretch>
          </p:blipFill>
          <p:spPr>
            <a:xfrm>
              <a:off x="7545789" y="150518"/>
              <a:ext cx="1474386" cy="299699"/>
            </a:xfrm>
            <a:prstGeom prst="rect">
              <a:avLst/>
            </a:prstGeom>
          </p:spPr>
        </p:pic>
      </p:grpSp>
      <p:grpSp>
        <p:nvGrpSpPr>
          <p:cNvPr id="12" name="Skupina 11"/>
          <p:cNvGrpSpPr/>
          <p:nvPr userDrawn="1"/>
        </p:nvGrpSpPr>
        <p:grpSpPr>
          <a:xfrm>
            <a:off x="7114540" y="6308726"/>
            <a:ext cx="2030307" cy="549274"/>
            <a:chOff x="7114540" y="6308726"/>
            <a:chExt cx="2030307" cy="549274"/>
          </a:xfrm>
        </p:grpSpPr>
        <p:sp>
          <p:nvSpPr>
            <p:cNvPr id="13" name="Volný tvar 12"/>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4" name="Obrázek 13" descr="CEVRO_web.png"/>
            <p:cNvPicPr>
              <a:picLocks noChangeAspect="1"/>
            </p:cNvPicPr>
            <p:nvPr userDrawn="1"/>
          </p:nvPicPr>
          <p:blipFill>
            <a:blip r:embed="rId3" cstate="print"/>
            <a:stretch>
              <a:fillRect/>
            </a:stretch>
          </p:blipFill>
          <p:spPr>
            <a:xfrm>
              <a:off x="7402865" y="6519270"/>
              <a:ext cx="1617310" cy="162518"/>
            </a:xfrm>
            <a:prstGeom prst="rect">
              <a:avLst/>
            </a:prstGeom>
          </p:spPr>
        </p:pic>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0_Závěr">
    <p:spTree>
      <p:nvGrpSpPr>
        <p:cNvPr id="1" name=""/>
        <p:cNvGrpSpPr/>
        <p:nvPr/>
      </p:nvGrpSpPr>
      <p:grpSpPr>
        <a:xfrm>
          <a:off x="0" y="0"/>
          <a:ext cx="0" cy="0"/>
          <a:chOff x="0" y="0"/>
          <a:chExt cx="0" cy="0"/>
        </a:xfrm>
      </p:grpSpPr>
      <p:sp>
        <p:nvSpPr>
          <p:cNvPr id="9" name="Zástupný symbol pro obrázek 7"/>
          <p:cNvSpPr>
            <a:spLocks noGrp="1"/>
          </p:cNvSpPr>
          <p:nvPr>
            <p:ph type="pic" sz="quarter" idx="10"/>
          </p:nvPr>
        </p:nvSpPr>
        <p:spPr>
          <a:xfrm>
            <a:off x="419100" y="574676"/>
            <a:ext cx="8304213" cy="3100388"/>
          </a:xfrm>
        </p:spPr>
        <p:txBody>
          <a:bodyPr/>
          <a:lstStyle/>
          <a:p>
            <a:endParaRPr lang="cs-CZ"/>
          </a:p>
        </p:txBody>
      </p:sp>
      <p:sp>
        <p:nvSpPr>
          <p:cNvPr id="17" name="Zástupný symbol pro text 13"/>
          <p:cNvSpPr>
            <a:spLocks noGrp="1"/>
          </p:cNvSpPr>
          <p:nvPr>
            <p:ph type="body" sz="quarter" idx="13" hasCustomPrompt="1"/>
          </p:nvPr>
        </p:nvSpPr>
        <p:spPr>
          <a:xfrm>
            <a:off x="419100" y="3650730"/>
            <a:ext cx="8304213" cy="773395"/>
          </a:xfrm>
        </p:spPr>
        <p:txBody>
          <a:bodyPr wrap="square" lIns="0" tIns="0" rIns="0" bIns="0" anchor="b" anchorCtr="0">
            <a:normAutofit/>
          </a:bodyPr>
          <a:lstStyle>
            <a:lvl1pPr>
              <a:buFontTx/>
              <a:buNone/>
              <a:defRPr sz="3600" b="1">
                <a:solidFill>
                  <a:schemeClr val="tx1"/>
                </a:solidFill>
              </a:defRPr>
            </a:lvl1pPr>
            <a:lvl2pPr>
              <a:defRPr sz="2800" b="1"/>
            </a:lvl2pPr>
          </a:lstStyle>
          <a:p>
            <a:pPr lvl="0"/>
            <a:r>
              <a:rPr lang="cs-CZ" dirty="0"/>
              <a:t>Poděkování</a:t>
            </a:r>
          </a:p>
        </p:txBody>
      </p:sp>
      <p:sp>
        <p:nvSpPr>
          <p:cNvPr id="18" name="Zástupný symbol pro text 15"/>
          <p:cNvSpPr>
            <a:spLocks noGrp="1"/>
          </p:cNvSpPr>
          <p:nvPr>
            <p:ph type="body" sz="quarter" idx="14" hasCustomPrompt="1"/>
          </p:nvPr>
        </p:nvSpPr>
        <p:spPr>
          <a:xfrm>
            <a:off x="419100" y="4523872"/>
            <a:ext cx="8304213" cy="432689"/>
          </a:xfrm>
        </p:spPr>
        <p:txBody>
          <a:bodyPr anchor="b" anchorCtr="0"/>
          <a:lstStyle>
            <a:lvl1pPr>
              <a:defRPr sz="2800"/>
            </a:lvl1pPr>
          </a:lstStyle>
          <a:p>
            <a:pPr lvl="0"/>
            <a:r>
              <a:rPr lang="cs-CZ" dirty="0"/>
              <a:t>Jméno</a:t>
            </a:r>
          </a:p>
        </p:txBody>
      </p:sp>
      <p:sp>
        <p:nvSpPr>
          <p:cNvPr id="8" name="Zástupný symbol pro text 6"/>
          <p:cNvSpPr>
            <a:spLocks noGrp="1"/>
          </p:cNvSpPr>
          <p:nvPr>
            <p:ph type="body" sz="quarter" idx="15"/>
          </p:nvPr>
        </p:nvSpPr>
        <p:spPr>
          <a:xfrm>
            <a:off x="419100" y="5127625"/>
            <a:ext cx="8304213" cy="1181100"/>
          </a:xfrm>
        </p:spPr>
        <p:txBody>
          <a:bodyPr bIns="180000">
            <a:noAutofit/>
          </a:bodyPr>
          <a:lstStyle>
            <a:lvl1pPr>
              <a:spcBef>
                <a:spcPts val="0"/>
              </a:spcBef>
              <a:defRPr sz="1600" b="0">
                <a:solidFill>
                  <a:schemeClr val="tx2"/>
                </a:solidFill>
                <a:latin typeface="+mn-lt"/>
              </a:defRPr>
            </a:lvl1pPr>
            <a:lvl2pPr>
              <a:spcBef>
                <a:spcPts val="0"/>
              </a:spcBef>
              <a:defRPr sz="1600" b="1">
                <a:solidFill>
                  <a:schemeClr val="tx2"/>
                </a:solidFill>
                <a:latin typeface="+mn-lt"/>
              </a:defRPr>
            </a:lvl2pPr>
            <a:lvl3pPr>
              <a:defRPr sz="1600">
                <a:solidFill>
                  <a:schemeClr val="tx2"/>
                </a:solidFill>
                <a:latin typeface="+mn-lt"/>
              </a:defRPr>
            </a:lvl3pPr>
            <a:lvl4pPr>
              <a:defRPr sz="1600">
                <a:solidFill>
                  <a:schemeClr val="tx2"/>
                </a:solidFill>
                <a:latin typeface="+mn-lt"/>
              </a:defRPr>
            </a:lvl4pPr>
            <a:lvl5pPr>
              <a:defRPr sz="1600">
                <a:solidFill>
                  <a:schemeClr val="tx2"/>
                </a:solidFill>
                <a:latin typeface="+mn-lt"/>
              </a:defRPr>
            </a:lvl5pPr>
          </a:lstStyle>
          <a:p>
            <a:pPr lvl="0"/>
            <a:r>
              <a:rPr lang="cs-CZ" dirty="0"/>
              <a:t>Klepnutím lze upravit styly předlohy textu.</a:t>
            </a:r>
          </a:p>
          <a:p>
            <a:pPr lvl="1"/>
            <a:r>
              <a:rPr lang="cs-CZ" dirty="0"/>
              <a:t>Druhá úroveň</a:t>
            </a:r>
          </a:p>
        </p:txBody>
      </p:sp>
      <p:grpSp>
        <p:nvGrpSpPr>
          <p:cNvPr id="10" name="Skupina 9"/>
          <p:cNvGrpSpPr/>
          <p:nvPr userDrawn="1"/>
        </p:nvGrpSpPr>
        <p:grpSpPr>
          <a:xfrm>
            <a:off x="7114540" y="6308726"/>
            <a:ext cx="2030307" cy="549274"/>
            <a:chOff x="7114540" y="6308726"/>
            <a:chExt cx="2030307" cy="549274"/>
          </a:xfrm>
        </p:grpSpPr>
        <p:sp>
          <p:nvSpPr>
            <p:cNvPr id="12" name="Volný tvar 11"/>
            <p:cNvSpPr/>
            <p:nvPr userDrawn="1"/>
          </p:nvSpPr>
          <p:spPr>
            <a:xfrm>
              <a:off x="7114540" y="6308726"/>
              <a:ext cx="2030307" cy="549274"/>
            </a:xfrm>
            <a:custGeom>
              <a:avLst/>
              <a:gdLst>
                <a:gd name="connsiteX0" fmla="*/ 0 w 1908175"/>
                <a:gd name="connsiteY0" fmla="*/ 574675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4675 h 581025"/>
                <a:gd name="connsiteX0" fmla="*/ 0 w 1908175"/>
                <a:gd name="connsiteY0" fmla="*/ 577850 h 581025"/>
                <a:gd name="connsiteX1" fmla="*/ 139700 w 1908175"/>
                <a:gd name="connsiteY1" fmla="*/ 3175 h 581025"/>
                <a:gd name="connsiteX2" fmla="*/ 1892300 w 1908175"/>
                <a:gd name="connsiteY2" fmla="*/ 0 h 581025"/>
                <a:gd name="connsiteX3" fmla="*/ 1908175 w 1908175"/>
                <a:gd name="connsiteY3" fmla="*/ 581025 h 581025"/>
                <a:gd name="connsiteX4" fmla="*/ 0 w 1908175"/>
                <a:gd name="connsiteY4" fmla="*/ 577850 h 581025"/>
                <a:gd name="connsiteX0" fmla="*/ 0 w 1908175"/>
                <a:gd name="connsiteY0" fmla="*/ 628650 h 631825"/>
                <a:gd name="connsiteX1" fmla="*/ 149225 w 1908175"/>
                <a:gd name="connsiteY1" fmla="*/ 0 h 631825"/>
                <a:gd name="connsiteX2" fmla="*/ 1892300 w 1908175"/>
                <a:gd name="connsiteY2" fmla="*/ 50800 h 631825"/>
                <a:gd name="connsiteX3" fmla="*/ 1908175 w 1908175"/>
                <a:gd name="connsiteY3" fmla="*/ 631825 h 631825"/>
                <a:gd name="connsiteX4" fmla="*/ 0 w 1908175"/>
                <a:gd name="connsiteY4" fmla="*/ 628650 h 631825"/>
                <a:gd name="connsiteX0" fmla="*/ 0 w 1933575"/>
                <a:gd name="connsiteY0" fmla="*/ 628650 h 631825"/>
                <a:gd name="connsiteX1" fmla="*/ 149225 w 1933575"/>
                <a:gd name="connsiteY1" fmla="*/ 0 h 631825"/>
                <a:gd name="connsiteX2" fmla="*/ 1933575 w 1933575"/>
                <a:gd name="connsiteY2" fmla="*/ 0 h 631825"/>
                <a:gd name="connsiteX3" fmla="*/ 1908175 w 1933575"/>
                <a:gd name="connsiteY3" fmla="*/ 631825 h 631825"/>
                <a:gd name="connsiteX4" fmla="*/ 0 w 1933575"/>
                <a:gd name="connsiteY4" fmla="*/ 628650 h 631825"/>
                <a:gd name="connsiteX0" fmla="*/ 0 w 1968500"/>
                <a:gd name="connsiteY0" fmla="*/ 628650 h 628650"/>
                <a:gd name="connsiteX1" fmla="*/ 149225 w 1968500"/>
                <a:gd name="connsiteY1" fmla="*/ 0 h 628650"/>
                <a:gd name="connsiteX2" fmla="*/ 1933575 w 1968500"/>
                <a:gd name="connsiteY2" fmla="*/ 0 h 628650"/>
                <a:gd name="connsiteX3" fmla="*/ 1968500 w 1968500"/>
                <a:gd name="connsiteY3" fmla="*/ 628650 h 628650"/>
                <a:gd name="connsiteX4" fmla="*/ 0 w 1968500"/>
                <a:gd name="connsiteY4" fmla="*/ 628650 h 628650"/>
                <a:gd name="connsiteX0" fmla="*/ 0 w 1994535"/>
                <a:gd name="connsiteY0" fmla="*/ 628650 h 628650"/>
                <a:gd name="connsiteX1" fmla="*/ 149225 w 1994535"/>
                <a:gd name="connsiteY1" fmla="*/ 0 h 628650"/>
                <a:gd name="connsiteX2" fmla="*/ 1994535 w 1994535"/>
                <a:gd name="connsiteY2" fmla="*/ 53975 h 628650"/>
                <a:gd name="connsiteX3" fmla="*/ 1968500 w 1994535"/>
                <a:gd name="connsiteY3" fmla="*/ 628650 h 628650"/>
                <a:gd name="connsiteX4" fmla="*/ 0 w 1994535"/>
                <a:gd name="connsiteY4" fmla="*/ 628650 h 628650"/>
                <a:gd name="connsiteX0" fmla="*/ 0 w 1968500"/>
                <a:gd name="connsiteY0" fmla="*/ 628650 h 628650"/>
                <a:gd name="connsiteX1" fmla="*/ 149225 w 1968500"/>
                <a:gd name="connsiteY1" fmla="*/ 0 h 628650"/>
                <a:gd name="connsiteX2" fmla="*/ 1965960 w 1968500"/>
                <a:gd name="connsiteY2" fmla="*/ 6350 h 628650"/>
                <a:gd name="connsiteX3" fmla="*/ 1968500 w 1968500"/>
                <a:gd name="connsiteY3" fmla="*/ 628650 h 628650"/>
                <a:gd name="connsiteX4" fmla="*/ 0 w 1968500"/>
                <a:gd name="connsiteY4" fmla="*/ 628650 h 628650"/>
                <a:gd name="connsiteX0" fmla="*/ 0 w 2030307"/>
                <a:gd name="connsiteY0" fmla="*/ 705485 h 705485"/>
                <a:gd name="connsiteX1" fmla="*/ 149225 w 2030307"/>
                <a:gd name="connsiteY1" fmla="*/ 76835 h 705485"/>
                <a:gd name="connsiteX2" fmla="*/ 2029460 w 2030307"/>
                <a:gd name="connsiteY2" fmla="*/ 0 h 705485"/>
                <a:gd name="connsiteX3" fmla="*/ 1968500 w 2030307"/>
                <a:gd name="connsiteY3" fmla="*/ 705485 h 705485"/>
                <a:gd name="connsiteX4" fmla="*/ 0 w 2030307"/>
                <a:gd name="connsiteY4" fmla="*/ 705485 h 705485"/>
                <a:gd name="connsiteX0" fmla="*/ 0 w 2030307"/>
                <a:gd name="connsiteY0" fmla="*/ 628650 h 628650"/>
                <a:gd name="connsiteX1" fmla="*/ 149225 w 2030307"/>
                <a:gd name="connsiteY1" fmla="*/ 0 h 628650"/>
                <a:gd name="connsiteX2" fmla="*/ 2029460 w 2030307"/>
                <a:gd name="connsiteY2" fmla="*/ 79376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196850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28650 h 628650"/>
                <a:gd name="connsiteX1" fmla="*/ 149225 w 2030307"/>
                <a:gd name="connsiteY1" fmla="*/ 0 h 628650"/>
                <a:gd name="connsiteX2" fmla="*/ 2029460 w 2030307"/>
                <a:gd name="connsiteY2" fmla="*/ 79375 h 628650"/>
                <a:gd name="connsiteX3" fmla="*/ 2029460 w 2030307"/>
                <a:gd name="connsiteY3" fmla="*/ 628650 h 628650"/>
                <a:gd name="connsiteX4" fmla="*/ 0 w 2030307"/>
                <a:gd name="connsiteY4" fmla="*/ 628650 h 628650"/>
                <a:gd name="connsiteX0" fmla="*/ 0 w 2030307"/>
                <a:gd name="connsiteY0" fmla="*/ 631031 h 631031"/>
                <a:gd name="connsiteX1" fmla="*/ 149225 w 2030307"/>
                <a:gd name="connsiteY1" fmla="*/ 2381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631031 h 631031"/>
                <a:gd name="connsiteX1" fmla="*/ 132556 w 2030307"/>
                <a:gd name="connsiteY1" fmla="*/ 81757 h 631031"/>
                <a:gd name="connsiteX2" fmla="*/ 2029460 w 2030307"/>
                <a:gd name="connsiteY2" fmla="*/ 0 h 631031"/>
                <a:gd name="connsiteX3" fmla="*/ 2029460 w 2030307"/>
                <a:gd name="connsiteY3" fmla="*/ 631031 h 631031"/>
                <a:gd name="connsiteX4" fmla="*/ 0 w 2030307"/>
                <a:gd name="connsiteY4" fmla="*/ 631031 h 631031"/>
                <a:gd name="connsiteX0" fmla="*/ 0 w 2030307"/>
                <a:gd name="connsiteY0" fmla="*/ 549274 h 549274"/>
                <a:gd name="connsiteX1" fmla="*/ 132556 w 2030307"/>
                <a:gd name="connsiteY1" fmla="*/ 0 h 549274"/>
                <a:gd name="connsiteX2" fmla="*/ 2029460 w 2030307"/>
                <a:gd name="connsiteY2" fmla="*/ 0 h 549274"/>
                <a:gd name="connsiteX3" fmla="*/ 2029460 w 2030307"/>
                <a:gd name="connsiteY3" fmla="*/ 549274 h 549274"/>
                <a:gd name="connsiteX4" fmla="*/ 0 w 2030307"/>
                <a:gd name="connsiteY4" fmla="*/ 549274 h 5492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0307" h="549274">
                  <a:moveTo>
                    <a:pt x="0" y="549274"/>
                  </a:moveTo>
                  <a:lnTo>
                    <a:pt x="132556" y="0"/>
                  </a:lnTo>
                  <a:lnTo>
                    <a:pt x="2029460" y="0"/>
                  </a:lnTo>
                  <a:cubicBezTo>
                    <a:pt x="2030307" y="207433"/>
                    <a:pt x="2028613" y="341841"/>
                    <a:pt x="2029460" y="549274"/>
                  </a:cubicBezTo>
                  <a:lnTo>
                    <a:pt x="0" y="5492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13" name="Obrázek 12" descr="CEVRO_web.png"/>
            <p:cNvPicPr>
              <a:picLocks noChangeAspect="1"/>
            </p:cNvPicPr>
            <p:nvPr userDrawn="1"/>
          </p:nvPicPr>
          <p:blipFill>
            <a:blip r:embed="rId2" cstate="print"/>
            <a:stretch>
              <a:fillRect/>
            </a:stretch>
          </p:blipFill>
          <p:spPr>
            <a:xfrm>
              <a:off x="7402865" y="6519270"/>
              <a:ext cx="1617310" cy="162518"/>
            </a:xfrm>
            <a:prstGeom prst="rect">
              <a:avLst/>
            </a:prstGeom>
          </p:spPr>
        </p:pic>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19099" y="574674"/>
            <a:ext cx="8304213" cy="923926"/>
          </a:xfrm>
          <a:prstGeom prst="rect">
            <a:avLst/>
          </a:prstGeom>
        </p:spPr>
        <p:txBody>
          <a:bodyPr vert="horz" wrap="square" lIns="0" tIns="0" rIns="0" bIns="0" rtlCol="0" anchor="ctr">
            <a:normAutofit/>
          </a:bodyPr>
          <a:lstStyle/>
          <a:p>
            <a:r>
              <a:rPr lang="cs-CZ" dirty="0"/>
              <a:t>Klepnutím lze upravit styl předlohy nadpisů.</a:t>
            </a:r>
          </a:p>
        </p:txBody>
      </p:sp>
      <p:sp>
        <p:nvSpPr>
          <p:cNvPr id="3" name="Zástupný symbol pro text 2"/>
          <p:cNvSpPr>
            <a:spLocks noGrp="1"/>
          </p:cNvSpPr>
          <p:nvPr>
            <p:ph type="body" idx="1"/>
          </p:nvPr>
        </p:nvSpPr>
        <p:spPr>
          <a:xfrm>
            <a:off x="419099" y="1600200"/>
            <a:ext cx="8304213" cy="4708525"/>
          </a:xfrm>
          <a:prstGeom prst="rect">
            <a:avLst/>
          </a:prstGeom>
        </p:spPr>
        <p:txBody>
          <a:bodyPr vert="horz" lIns="0" tIns="0" rIns="0" bIns="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a:p>
            <a:pPr lvl="5"/>
            <a:r>
              <a:rPr lang="cs-CZ" dirty="0"/>
              <a:t>Šestá úroveň</a:t>
            </a:r>
          </a:p>
          <a:p>
            <a:pPr lvl="6"/>
            <a:r>
              <a:rPr lang="cs-CZ" dirty="0"/>
              <a:t>Sedmá úroveň</a:t>
            </a:r>
          </a:p>
          <a:p>
            <a:pPr lvl="7"/>
            <a:r>
              <a:rPr lang="cs-CZ" dirty="0"/>
              <a:t>Osmá úroveň</a:t>
            </a:r>
          </a:p>
          <a:p>
            <a:pPr lvl="8"/>
            <a:r>
              <a:rPr lang="cs-CZ" dirty="0"/>
              <a:t>Devátá úroveň</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0" r:id="rId3"/>
    <p:sldLayoutId id="2147483663" r:id="rId4"/>
    <p:sldLayoutId id="2147483664" r:id="rId5"/>
    <p:sldLayoutId id="2147483666" r:id="rId6"/>
    <p:sldLayoutId id="2147483667" r:id="rId7"/>
    <p:sldLayoutId id="2147483668" r:id="rId8"/>
    <p:sldLayoutId id="2147483669" r:id="rId9"/>
    <p:sldLayoutId id="2147483672" r:id="rId10"/>
    <p:sldLayoutId id="2147483674" r:id="rId11"/>
  </p:sldLayoutIdLst>
  <p:txStyles>
    <p:titleStyle>
      <a:lvl1pPr algn="l" defTabSz="914206" rtl="0" eaLnBrk="1" latinLnBrk="0" hangingPunct="1">
        <a:spcBef>
          <a:spcPct val="0"/>
        </a:spcBef>
        <a:buNone/>
        <a:defRPr sz="3600" b="1" kern="1200">
          <a:solidFill>
            <a:srgbClr val="C6876B"/>
          </a:solidFill>
          <a:latin typeface="+mj-lt"/>
          <a:ea typeface="+mj-ea"/>
          <a:cs typeface="+mj-cs"/>
        </a:defRPr>
      </a:lvl1pPr>
    </p:titleStyle>
    <p:bodyStyle>
      <a:lvl1pPr marL="0" indent="0" algn="l" defTabSz="914206" rtl="0" eaLnBrk="1" latinLnBrk="0" hangingPunct="1">
        <a:spcBef>
          <a:spcPts val="2600"/>
        </a:spcBef>
        <a:buFontTx/>
        <a:buNone/>
        <a:defRPr sz="2600" b="1" kern="1200">
          <a:solidFill>
            <a:srgbClr val="002251"/>
          </a:solidFill>
          <a:latin typeface="+mn-lt"/>
          <a:ea typeface="+mn-ea"/>
          <a:cs typeface="+mn-cs"/>
        </a:defRPr>
      </a:lvl1pPr>
      <a:lvl2pPr marL="0" indent="0" algn="l" defTabSz="914206" rtl="0" eaLnBrk="1" latinLnBrk="0" hangingPunct="1">
        <a:spcBef>
          <a:spcPts val="600"/>
        </a:spcBef>
        <a:buFontTx/>
        <a:buNone/>
        <a:defRPr sz="2000" kern="1200">
          <a:solidFill>
            <a:schemeClr val="tx1"/>
          </a:solidFill>
          <a:latin typeface="+mn-lt"/>
          <a:ea typeface="+mn-ea"/>
          <a:cs typeface="+mn-cs"/>
        </a:defRPr>
      </a:lvl2pPr>
      <a:lvl3pPr marL="266400" indent="-266400" algn="l" defTabSz="914206" rtl="0" eaLnBrk="1" latinLnBrk="0" hangingPunct="1">
        <a:spcBef>
          <a:spcPts val="600"/>
        </a:spcBef>
        <a:buClr>
          <a:schemeClr val="tx2"/>
        </a:buClr>
        <a:buFont typeface="Calibri" pitchFamily="34" charset="0"/>
        <a:buChar char="–"/>
        <a:defRPr sz="2000" kern="1200" baseline="0">
          <a:solidFill>
            <a:schemeClr val="tx1"/>
          </a:solidFill>
          <a:latin typeface="+mn-lt"/>
          <a:ea typeface="+mn-ea"/>
          <a:cs typeface="+mn-cs"/>
        </a:defRPr>
      </a:lvl3pPr>
      <a:lvl4pPr marL="266400" indent="0" algn="l" defTabSz="914206" rtl="0" eaLnBrk="1" latinLnBrk="0" hangingPunct="1">
        <a:spcBef>
          <a:spcPts val="600"/>
        </a:spcBef>
        <a:buClr>
          <a:srgbClr val="CA8A64"/>
        </a:buClr>
        <a:buFontTx/>
        <a:buNone/>
        <a:defRPr sz="2000" kern="1200">
          <a:solidFill>
            <a:schemeClr val="tx1"/>
          </a:solidFill>
          <a:latin typeface="+mn-lt"/>
          <a:ea typeface="+mn-ea"/>
          <a:cs typeface="+mn-cs"/>
        </a:defRPr>
      </a:lvl4pPr>
      <a:lvl5pPr marL="266400" indent="-266400" algn="l" defTabSz="914206" rtl="0" eaLnBrk="1" latinLnBrk="0" hangingPunct="1">
        <a:spcBef>
          <a:spcPts val="600"/>
        </a:spcBef>
        <a:buClr>
          <a:schemeClr val="tx2"/>
        </a:buClr>
        <a:buFont typeface="Arial" pitchFamily="34" charset="0"/>
        <a:buChar char="‒"/>
        <a:defRPr sz="2000" kern="1200">
          <a:solidFill>
            <a:schemeClr val="tx2"/>
          </a:solidFill>
          <a:latin typeface="+mn-lt"/>
          <a:ea typeface="+mn-ea"/>
          <a:cs typeface="+mn-cs"/>
        </a:defRPr>
      </a:lvl5pPr>
      <a:lvl6pPr marL="266400" indent="0" algn="l" defTabSz="914206" rtl="0" eaLnBrk="1" latinLnBrk="0" hangingPunct="1">
        <a:spcBef>
          <a:spcPts val="600"/>
        </a:spcBef>
        <a:buFontTx/>
        <a:buNone/>
        <a:defRPr sz="2000" b="1" kern="1200" baseline="0">
          <a:solidFill>
            <a:schemeClr val="tx2"/>
          </a:solidFill>
          <a:latin typeface="+mn-lt"/>
          <a:ea typeface="+mn-ea"/>
          <a:cs typeface="+mn-cs"/>
        </a:defRPr>
      </a:lvl6pPr>
      <a:lvl7pPr marL="266400" indent="-266400" algn="l" defTabSz="914206" rtl="0" eaLnBrk="1" latinLnBrk="0" hangingPunct="1">
        <a:spcBef>
          <a:spcPts val="600"/>
        </a:spcBef>
        <a:buClr>
          <a:schemeClr val="tx1"/>
        </a:buClr>
        <a:buFont typeface="Calibri" pitchFamily="34" charset="0"/>
        <a:buChar char="–"/>
        <a:defRPr sz="1600" kern="1200" baseline="0">
          <a:solidFill>
            <a:schemeClr val="accent2"/>
          </a:solidFill>
          <a:latin typeface="+mn-lt"/>
          <a:ea typeface="+mn-ea"/>
          <a:cs typeface="+mn-cs"/>
        </a:defRPr>
      </a:lvl7pPr>
      <a:lvl8pPr marL="266400" indent="0" algn="l" defTabSz="914206" rtl="0" eaLnBrk="1" latinLnBrk="0" hangingPunct="1">
        <a:spcBef>
          <a:spcPts val="600"/>
        </a:spcBef>
        <a:buFontTx/>
        <a:buNone/>
        <a:defRPr sz="1600" kern="1200" baseline="0">
          <a:solidFill>
            <a:schemeClr val="tx1"/>
          </a:solidFill>
          <a:latin typeface="+mn-lt"/>
          <a:ea typeface="+mn-ea"/>
          <a:cs typeface="+mn-cs"/>
        </a:defRPr>
      </a:lvl8pPr>
      <a:lvl9pPr marL="266400" indent="-266400" algn="l" defTabSz="914206" rtl="0" eaLnBrk="1" latinLnBrk="0" hangingPunct="1">
        <a:spcBef>
          <a:spcPts val="600"/>
        </a:spcBef>
        <a:buClr>
          <a:srgbClr val="C6876B"/>
        </a:buClr>
        <a:buFont typeface="Calibri" pitchFamily="34" charset="0"/>
        <a:buChar char="–"/>
        <a:defRPr sz="2000" kern="1200" baseline="0">
          <a:solidFill>
            <a:schemeClr val="tx1"/>
          </a:solidFill>
          <a:latin typeface="+mn-lt"/>
          <a:ea typeface="+mn-ea"/>
          <a:cs typeface="+mn-cs"/>
        </a:defRPr>
      </a:lvl9pPr>
    </p:bodyStyle>
    <p:otherStyle>
      <a:defPPr>
        <a:defRPr lang="cs-CZ"/>
      </a:defPPr>
      <a:lvl1pPr marL="0" algn="l" defTabSz="914206" rtl="0" eaLnBrk="1" latinLnBrk="0" hangingPunct="1">
        <a:defRPr sz="1800" kern="1200">
          <a:solidFill>
            <a:schemeClr val="tx1"/>
          </a:solidFill>
          <a:latin typeface="+mn-lt"/>
          <a:ea typeface="+mn-ea"/>
          <a:cs typeface="+mn-cs"/>
        </a:defRPr>
      </a:lvl1pPr>
      <a:lvl2pPr marL="457103" algn="l" defTabSz="914206" rtl="0" eaLnBrk="1" latinLnBrk="0" hangingPunct="1">
        <a:defRPr sz="1800" kern="1200">
          <a:solidFill>
            <a:schemeClr val="tx1"/>
          </a:solidFill>
          <a:latin typeface="+mn-lt"/>
          <a:ea typeface="+mn-ea"/>
          <a:cs typeface="+mn-cs"/>
        </a:defRPr>
      </a:lvl2pPr>
      <a:lvl3pPr marL="914206" algn="l" defTabSz="914206" rtl="0" eaLnBrk="1" latinLnBrk="0" hangingPunct="1">
        <a:defRPr sz="1800" kern="1200">
          <a:solidFill>
            <a:schemeClr val="tx1"/>
          </a:solidFill>
          <a:latin typeface="+mn-lt"/>
          <a:ea typeface="+mn-ea"/>
          <a:cs typeface="+mn-cs"/>
        </a:defRPr>
      </a:lvl3pPr>
      <a:lvl4pPr marL="1371309" algn="l" defTabSz="914206" rtl="0" eaLnBrk="1" latinLnBrk="0" hangingPunct="1">
        <a:defRPr sz="1800" kern="1200">
          <a:solidFill>
            <a:schemeClr val="tx1"/>
          </a:solidFill>
          <a:latin typeface="+mn-lt"/>
          <a:ea typeface="+mn-ea"/>
          <a:cs typeface="+mn-cs"/>
        </a:defRPr>
      </a:lvl4pPr>
      <a:lvl5pPr marL="1828411" algn="l" defTabSz="914206" rtl="0" eaLnBrk="1" latinLnBrk="0" hangingPunct="1">
        <a:defRPr sz="1800" kern="1200">
          <a:solidFill>
            <a:schemeClr val="tx1"/>
          </a:solidFill>
          <a:latin typeface="+mn-lt"/>
          <a:ea typeface="+mn-ea"/>
          <a:cs typeface="+mn-cs"/>
        </a:defRPr>
      </a:lvl5pPr>
      <a:lvl6pPr marL="2285514" algn="l" defTabSz="914206" rtl="0" eaLnBrk="1" latinLnBrk="0" hangingPunct="1">
        <a:defRPr sz="1800" kern="1200">
          <a:solidFill>
            <a:schemeClr val="tx1"/>
          </a:solidFill>
          <a:latin typeface="+mn-lt"/>
          <a:ea typeface="+mn-ea"/>
          <a:cs typeface="+mn-cs"/>
        </a:defRPr>
      </a:lvl6pPr>
      <a:lvl7pPr marL="2742617" algn="l" defTabSz="914206" rtl="0" eaLnBrk="1" latinLnBrk="0" hangingPunct="1">
        <a:defRPr sz="1800" kern="1200">
          <a:solidFill>
            <a:schemeClr val="tx1"/>
          </a:solidFill>
          <a:latin typeface="+mn-lt"/>
          <a:ea typeface="+mn-ea"/>
          <a:cs typeface="+mn-cs"/>
        </a:defRPr>
      </a:lvl7pPr>
      <a:lvl8pPr marL="3199720" algn="l" defTabSz="914206" rtl="0" eaLnBrk="1" latinLnBrk="0" hangingPunct="1">
        <a:defRPr sz="1800" kern="1200">
          <a:solidFill>
            <a:schemeClr val="tx1"/>
          </a:solidFill>
          <a:latin typeface="+mn-lt"/>
          <a:ea typeface="+mn-ea"/>
          <a:cs typeface="+mn-cs"/>
        </a:defRPr>
      </a:lvl8pPr>
      <a:lvl9pPr marL="3656823" algn="l" defTabSz="91420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0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text 4"/>
          <p:cNvSpPr>
            <a:spLocks noGrp="1"/>
          </p:cNvSpPr>
          <p:nvPr>
            <p:ph type="body" sz="quarter" idx="11"/>
          </p:nvPr>
        </p:nvSpPr>
        <p:spPr/>
        <p:txBody>
          <a:bodyPr/>
          <a:lstStyle/>
          <a:p>
            <a:pPr algn="ctr"/>
            <a:r>
              <a:rPr lang="cs-CZ" dirty="0"/>
              <a:t>Ústavní principy bezpečnosti</a:t>
            </a:r>
          </a:p>
        </p:txBody>
      </p:sp>
      <p:sp>
        <p:nvSpPr>
          <p:cNvPr id="6" name="Zástupný symbol pro text 5"/>
          <p:cNvSpPr>
            <a:spLocks noGrp="1"/>
          </p:cNvSpPr>
          <p:nvPr>
            <p:ph type="body" sz="quarter" idx="12"/>
          </p:nvPr>
        </p:nvSpPr>
        <p:spPr/>
        <p:txBody>
          <a:bodyPr/>
          <a:lstStyle/>
          <a:p>
            <a:pPr algn="ctr"/>
            <a:r>
              <a:rPr lang="cs-CZ" dirty="0"/>
              <a:t>Cyril Svoboda </a:t>
            </a:r>
          </a:p>
        </p:txBody>
      </p:sp>
      <p:sp>
        <p:nvSpPr>
          <p:cNvPr id="7" name="Zástupný symbol pro text 6"/>
          <p:cNvSpPr>
            <a:spLocks noGrp="1"/>
          </p:cNvSpPr>
          <p:nvPr>
            <p:ph type="body" sz="quarter" idx="13"/>
          </p:nvPr>
        </p:nvSpPr>
        <p:spPr/>
        <p:txBody>
          <a:bodyPr/>
          <a:lstStyle/>
          <a:p>
            <a:r>
              <a:rPr lang="cs-CZ" dirty="0"/>
              <a:t>14. 6. 2016</a:t>
            </a:r>
          </a:p>
        </p:txBody>
      </p:sp>
      <p:pic>
        <p:nvPicPr>
          <p:cNvPr id="8" name="Picture 3" descr="D:\01_Zakazky\Cevro\2015\_stala_grafika\Foto_CI_repre_2015\Brozura_repre_2015\Obory\Dalsi_ucitele_studenti\JS_X0552.JPG"/>
          <p:cNvPicPr>
            <a:picLocks noGrp="1" noChangeAspect="1" noChangeArrowheads="1"/>
          </p:cNvPicPr>
          <p:nvPr>
            <p:ph type="pic" sz="quarter" idx="10"/>
          </p:nvPr>
        </p:nvPicPr>
        <p:blipFill rotWithShape="1">
          <a:blip r:embed="rId2" cstate="print">
            <a:extLst>
              <a:ext uri="{28A0092B-C50C-407E-A947-70E740481C1C}">
                <a14:useLocalDpi xmlns:a14="http://schemas.microsoft.com/office/drawing/2010/main" val="0"/>
              </a:ext>
            </a:extLst>
          </a:blip>
          <a:srcRect l="-1" t="23334" b="23334"/>
          <a:stretch/>
        </p:blipFill>
        <p:spPr bwMode="auto">
          <a:xfrm>
            <a:off x="419100" y="1498600"/>
            <a:ext cx="8304213" cy="2951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829EB4-E611-9AE1-6956-DE61583838DF}"/>
              </a:ext>
            </a:extLst>
          </p:cNvPr>
          <p:cNvSpPr>
            <a:spLocks noGrp="1"/>
          </p:cNvSpPr>
          <p:nvPr>
            <p:ph type="title"/>
          </p:nvPr>
        </p:nvSpPr>
        <p:spPr/>
        <p:txBody>
          <a:bodyPr/>
          <a:lstStyle/>
          <a:p>
            <a:pPr algn="ctr"/>
            <a:r>
              <a:rPr lang="cs-CZ" dirty="0"/>
              <a:t>Státní suverenita</a:t>
            </a:r>
          </a:p>
        </p:txBody>
      </p:sp>
      <p:sp>
        <p:nvSpPr>
          <p:cNvPr id="3" name="Zástupný obsah 2">
            <a:extLst>
              <a:ext uri="{FF2B5EF4-FFF2-40B4-BE49-F238E27FC236}">
                <a16:creationId xmlns:a16="http://schemas.microsoft.com/office/drawing/2014/main" id="{3E4A3618-A010-819A-2559-BADCF04A1ABD}"/>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Naše republika vznikla 1. 1. 1993, byla uznána mezinárodním společenstvím a je suverénním státem nad svým státním  územím a  nad svými občany. </a:t>
            </a:r>
          </a:p>
          <a:p>
            <a:r>
              <a:rPr lang="cs-CZ" sz="1800" b="0" dirty="0">
                <a:effectLst/>
                <a:latin typeface="Calibri" panose="020F0502020204030204" pitchFamily="34" charset="0"/>
                <a:ea typeface="Calibri" panose="020F0502020204030204" pitchFamily="34" charset="0"/>
              </a:rPr>
              <a:t>Princip suverenity nenarušuje, jestliže stát svobodně podle ústavních pravidel přenese část své suverenity na jiný subjekt.  </a:t>
            </a:r>
          </a:p>
          <a:p>
            <a:r>
              <a:rPr lang="cs-CZ" sz="1800" b="0" dirty="0">
                <a:effectLst/>
                <a:latin typeface="Calibri" panose="020F0502020204030204" pitchFamily="34" charset="0"/>
                <a:ea typeface="Calibri" panose="020F0502020204030204" pitchFamily="34" charset="0"/>
              </a:rPr>
              <a:t>Žádný stát není zcela suverénní, absolutní suverenita by mu byla ke škodě</a:t>
            </a:r>
          </a:p>
          <a:p>
            <a:r>
              <a:rPr lang="cs-CZ" sz="1800" b="0" dirty="0">
                <a:latin typeface="Calibri" panose="020F0502020204030204" pitchFamily="34" charset="0"/>
                <a:ea typeface="Calibri" panose="020F0502020204030204" pitchFamily="34" charset="0"/>
              </a:rPr>
              <a:t>N</a:t>
            </a:r>
            <a:r>
              <a:rPr lang="cs-CZ" sz="1800" b="0" dirty="0">
                <a:effectLst/>
                <a:latin typeface="Calibri" panose="020F0502020204030204" pitchFamily="34" charset="0"/>
                <a:ea typeface="Calibri" panose="020F0502020204030204" pitchFamily="34" charset="0"/>
              </a:rPr>
              <a:t>ejvětší přenos části suverenity státu je spojen s členstvím v Evropské unii. Přenos pravomocí  není tak zásadní, aby náš stát ztratil charakter suverénního státu. Má tedy smysl chránit suverenitu České republiky, i když jsme členským státem EU. Suverenitu státu je třeba bránit proti těm, kdo by neústavní cestou narušovali suverénní moci našeho státu. </a:t>
            </a:r>
            <a:endParaRPr lang="cs-CZ" b="0" dirty="0"/>
          </a:p>
        </p:txBody>
      </p:sp>
      <p:sp>
        <p:nvSpPr>
          <p:cNvPr id="4" name="Zástupný symbol pro datum 3">
            <a:extLst>
              <a:ext uri="{FF2B5EF4-FFF2-40B4-BE49-F238E27FC236}">
                <a16:creationId xmlns:a16="http://schemas.microsoft.com/office/drawing/2014/main" id="{AE3CF573-7040-1937-AEFF-B8A35BACAB9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543A8A-94B8-5794-6204-9FD97D96A9B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2D23A79-664B-8B4C-E264-2FDC84807FBF}"/>
              </a:ext>
            </a:extLst>
          </p:cNvPr>
          <p:cNvSpPr>
            <a:spLocks noGrp="1"/>
          </p:cNvSpPr>
          <p:nvPr>
            <p:ph type="sldNum" sz="quarter" idx="12"/>
          </p:nvPr>
        </p:nvSpPr>
        <p:spPr/>
        <p:txBody>
          <a:bodyPr/>
          <a:lstStyle/>
          <a:p>
            <a:fld id="{CFE4BAC9-6D41-4691-9299-18EF07EF0177}" type="slidenum">
              <a:rPr lang="en-US" smtClean="0"/>
              <a:t>10</a:t>
            </a:fld>
            <a:endParaRPr lang="en-US"/>
          </a:p>
        </p:txBody>
      </p:sp>
    </p:spTree>
    <p:extLst>
      <p:ext uri="{BB962C8B-B14F-4D97-AF65-F5344CB8AC3E}">
        <p14:creationId xmlns:p14="http://schemas.microsoft.com/office/powerpoint/2010/main" val="328132494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AEF02-1945-6B45-9AA5-C823B68A613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64B0B4B-857C-C9B5-C30E-F8A92A22382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Právo fyzické osoby</a:t>
            </a:r>
          </a:p>
        </p:txBody>
      </p:sp>
      <p:sp>
        <p:nvSpPr>
          <p:cNvPr id="3" name="Zástupný symbol pro obsah 2">
            <a:extLst>
              <a:ext uri="{FF2B5EF4-FFF2-40B4-BE49-F238E27FC236}">
                <a16:creationId xmlns:a16="http://schemas.microsoft.com/office/drawing/2014/main" id="{CCC916FA-9452-FDF5-AA31-8784AC806B17}"/>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Fyzická osoba pobývající na území České republiky má právo na nezbytné informace o připravovaných krizových opatřeních k ochraně jejího života, zdraví a majetku</a:t>
            </a:r>
          </a:p>
        </p:txBody>
      </p:sp>
      <p:sp>
        <p:nvSpPr>
          <p:cNvPr id="4" name="Zástupný symbol pro datum 3">
            <a:extLst>
              <a:ext uri="{FF2B5EF4-FFF2-40B4-BE49-F238E27FC236}">
                <a16:creationId xmlns:a16="http://schemas.microsoft.com/office/drawing/2014/main" id="{D94B6D74-4367-9DFB-F1BD-CB0FEC5CB39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D4A3B28-2051-C340-8FDA-A647340861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FF52296-7D2A-F3C9-6AE1-29634A47CB09}"/>
              </a:ext>
            </a:extLst>
          </p:cNvPr>
          <p:cNvSpPr>
            <a:spLocks noGrp="1"/>
          </p:cNvSpPr>
          <p:nvPr>
            <p:ph type="sldNum" sz="quarter" idx="12"/>
          </p:nvPr>
        </p:nvSpPr>
        <p:spPr/>
        <p:txBody>
          <a:bodyPr/>
          <a:lstStyle/>
          <a:p>
            <a:fld id="{CFE4BAC9-6D41-4691-9299-18EF07EF0177}" type="slidenum">
              <a:rPr lang="en-US" smtClean="0"/>
              <a:t>100</a:t>
            </a:fld>
            <a:endParaRPr lang="en-US"/>
          </a:p>
        </p:txBody>
      </p:sp>
    </p:spTree>
    <p:extLst>
      <p:ext uri="{BB962C8B-B14F-4D97-AF65-F5344CB8AC3E}">
        <p14:creationId xmlns:p14="http://schemas.microsoft.com/office/powerpoint/2010/main" val="292093106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9256A-5C16-7EC5-0DA4-0B83F1D5966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F4AD109-109E-27EA-E5FF-224699044F2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Povinnost fyzické osoby</a:t>
            </a:r>
          </a:p>
        </p:txBody>
      </p:sp>
      <p:sp>
        <p:nvSpPr>
          <p:cNvPr id="3" name="Zástupný symbol pro obsah 2">
            <a:extLst>
              <a:ext uri="{FF2B5EF4-FFF2-40B4-BE49-F238E27FC236}">
                <a16:creationId xmlns:a16="http://schemas.microsoft.com/office/drawing/2014/main" id="{06F452D8-2B0B-4875-9271-324B4A60C006}"/>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strpět omezení vyplývající z krizových opatření stanovených</a:t>
            </a:r>
          </a:p>
          <a:p>
            <a:r>
              <a:rPr lang="cs-CZ" b="0" dirty="0">
                <a:solidFill>
                  <a:schemeClr val="tx1"/>
                </a:solidFill>
                <a:latin typeface="Arial" panose="020B0604020202020204" pitchFamily="34" charset="0"/>
                <a:cs typeface="Arial" panose="020B0604020202020204" pitchFamily="34" charset="0"/>
              </a:rPr>
              <a:t>vykonávat uloženou pracovní povinnost nebo pracovní výpomoc v době krizového stavu,</a:t>
            </a:r>
          </a:p>
          <a:p>
            <a:r>
              <a:rPr lang="cs-CZ" b="0" dirty="0">
                <a:solidFill>
                  <a:schemeClr val="tx1"/>
                </a:solidFill>
                <a:latin typeface="Arial" panose="020B0604020202020204" pitchFamily="34" charset="0"/>
                <a:cs typeface="Arial" panose="020B0604020202020204" pitchFamily="34" charset="0"/>
              </a:rPr>
              <a:t>zdržet se činností zakázaných krizovým opatřeními</a:t>
            </a:r>
          </a:p>
          <a:p>
            <a:r>
              <a:rPr lang="cs-CZ" b="0" dirty="0">
                <a:solidFill>
                  <a:schemeClr val="tx1"/>
                </a:solidFill>
                <a:latin typeface="Arial" panose="020B0604020202020204" pitchFamily="34" charset="0"/>
                <a:cs typeface="Arial" panose="020B0604020202020204" pitchFamily="34" charset="0"/>
              </a:rPr>
              <a:t>poskytnout požadované věcné prostředky</a:t>
            </a:r>
          </a:p>
          <a:p>
            <a:r>
              <a:rPr lang="cs-CZ" b="0" dirty="0">
                <a:solidFill>
                  <a:schemeClr val="tx1"/>
                </a:solidFill>
                <a:latin typeface="Arial" panose="020B0604020202020204" pitchFamily="34" charset="0"/>
                <a:cs typeface="Arial" panose="020B0604020202020204" pitchFamily="34" charset="0"/>
              </a:rPr>
              <a:t>fyzická osoba se dopustí přestupku tím, že v době krizového stavu nesplní</a:t>
            </a:r>
          </a:p>
        </p:txBody>
      </p:sp>
      <p:sp>
        <p:nvSpPr>
          <p:cNvPr id="4" name="Zástupný symbol pro datum 3">
            <a:extLst>
              <a:ext uri="{FF2B5EF4-FFF2-40B4-BE49-F238E27FC236}">
                <a16:creationId xmlns:a16="http://schemas.microsoft.com/office/drawing/2014/main" id="{C818306B-0802-D8A6-1AD7-EDD005C8ADF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0A42AD-B502-7300-CBFF-1F77C33EBF8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3D6967F-805C-3441-449C-8D442902309F}"/>
              </a:ext>
            </a:extLst>
          </p:cNvPr>
          <p:cNvSpPr>
            <a:spLocks noGrp="1"/>
          </p:cNvSpPr>
          <p:nvPr>
            <p:ph type="sldNum" sz="quarter" idx="12"/>
          </p:nvPr>
        </p:nvSpPr>
        <p:spPr/>
        <p:txBody>
          <a:bodyPr/>
          <a:lstStyle/>
          <a:p>
            <a:fld id="{CFE4BAC9-6D41-4691-9299-18EF07EF0177}" type="slidenum">
              <a:rPr lang="en-US" smtClean="0"/>
              <a:t>101</a:t>
            </a:fld>
            <a:endParaRPr lang="en-US"/>
          </a:p>
        </p:txBody>
      </p:sp>
    </p:spTree>
    <p:extLst>
      <p:ext uri="{BB962C8B-B14F-4D97-AF65-F5344CB8AC3E}">
        <p14:creationId xmlns:p14="http://schemas.microsoft.com/office/powerpoint/2010/main" val="301030253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00F22-6027-ACD0-2292-81E5A316BF4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D2DFF44-A806-69BF-C9F1-ACDAE834BF5C}"/>
              </a:ext>
            </a:extLst>
          </p:cNvPr>
          <p:cNvSpPr>
            <a:spLocks noGrp="1"/>
          </p:cNvSpPr>
          <p:nvPr>
            <p:ph type="title"/>
          </p:nvPr>
        </p:nvSpPr>
        <p:spPr/>
        <p:txBody>
          <a:bodyPr/>
          <a:lstStyle/>
          <a:p>
            <a:pPr algn="ctr"/>
            <a:r>
              <a:rPr lang="cs-CZ" dirty="0"/>
              <a:t>Poskytnutí náhrady</a:t>
            </a:r>
          </a:p>
        </p:txBody>
      </p:sp>
      <p:sp>
        <p:nvSpPr>
          <p:cNvPr id="3" name="Zástupný symbol pro obsah 2">
            <a:extLst>
              <a:ext uri="{FF2B5EF4-FFF2-40B4-BE49-F238E27FC236}">
                <a16:creationId xmlns:a16="http://schemas.microsoft.com/office/drawing/2014/main" id="{1708552A-B24B-60CC-E212-B01C49E34F42}"/>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Za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omezení vlastnického nebo užívacího práva,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poskytnutí věcného prostředku,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vykonání pracovní povinnosti nebo pracovní výpomoci </a:t>
            </a:r>
          </a:p>
          <a:p>
            <a:pPr marL="0" indent="0">
              <a:buNone/>
            </a:pPr>
            <a:r>
              <a:rPr lang="cs-CZ" b="0" dirty="0">
                <a:solidFill>
                  <a:schemeClr val="tx1"/>
                </a:solidFill>
                <a:latin typeface="Arial" panose="020B0604020202020204" pitchFamily="34" charset="0"/>
                <a:cs typeface="Arial" panose="020B0604020202020204" pitchFamily="34" charset="0"/>
              </a:rPr>
              <a:t>náleží právnické nebo fyzické osobě peněžní náhrada</a:t>
            </a:r>
          </a:p>
        </p:txBody>
      </p:sp>
      <p:sp>
        <p:nvSpPr>
          <p:cNvPr id="4" name="Zástupný symbol pro datum 3">
            <a:extLst>
              <a:ext uri="{FF2B5EF4-FFF2-40B4-BE49-F238E27FC236}">
                <a16:creationId xmlns:a16="http://schemas.microsoft.com/office/drawing/2014/main" id="{2FD4AB54-DDA4-0C8A-C15D-545220582D7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541E68B-ABAD-CF6A-58CD-84A553256FC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7F559E-EAD7-151B-1A77-5BED79190D95}"/>
              </a:ext>
            </a:extLst>
          </p:cNvPr>
          <p:cNvSpPr>
            <a:spLocks noGrp="1"/>
          </p:cNvSpPr>
          <p:nvPr>
            <p:ph type="sldNum" sz="quarter" idx="12"/>
          </p:nvPr>
        </p:nvSpPr>
        <p:spPr/>
        <p:txBody>
          <a:bodyPr/>
          <a:lstStyle/>
          <a:p>
            <a:fld id="{CFE4BAC9-6D41-4691-9299-18EF07EF0177}" type="slidenum">
              <a:rPr lang="en-US" smtClean="0"/>
              <a:t>102</a:t>
            </a:fld>
            <a:endParaRPr lang="en-US"/>
          </a:p>
        </p:txBody>
      </p:sp>
    </p:spTree>
    <p:extLst>
      <p:ext uri="{BB962C8B-B14F-4D97-AF65-F5344CB8AC3E}">
        <p14:creationId xmlns:p14="http://schemas.microsoft.com/office/powerpoint/2010/main" val="205417502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B8E5A-8657-3EE2-FE13-139CC677DB2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A057323-BC3C-A499-60BC-915AAE70FC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Poskytovatel náhrady</a:t>
            </a:r>
          </a:p>
        </p:txBody>
      </p:sp>
      <p:sp>
        <p:nvSpPr>
          <p:cNvPr id="3" name="Zástupný symbol pro obsah 2">
            <a:extLst>
              <a:ext uri="{FF2B5EF4-FFF2-40B4-BE49-F238E27FC236}">
                <a16:creationId xmlns:a16="http://schemas.microsoft.com/office/drawing/2014/main" id="{1635B656-13BF-8445-1D9E-009048D7CE6A}"/>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Peněžní náhradu je povinen vyplatit orgán krizového řízení, který o omezení práva nebo uložení povinnosti rozhodl. </a:t>
            </a:r>
          </a:p>
          <a:p>
            <a:r>
              <a:rPr lang="cs-CZ" b="0" dirty="0">
                <a:solidFill>
                  <a:schemeClr val="tx1"/>
                </a:solidFill>
                <a:latin typeface="Arial" panose="020B0604020202020204" pitchFamily="34" charset="0"/>
                <a:cs typeface="Arial" panose="020B0604020202020204" pitchFamily="34" charset="0"/>
              </a:rPr>
              <a:t>Peněžní náhradu lze poskytnout po vzájemné dohodě též za poskytnutí dobrovolné pomoci. </a:t>
            </a:r>
          </a:p>
          <a:p>
            <a:r>
              <a:rPr lang="cs-CZ" b="0" dirty="0">
                <a:solidFill>
                  <a:schemeClr val="tx1"/>
                </a:solidFill>
                <a:latin typeface="Arial" panose="020B0604020202020204" pitchFamily="34" charset="0"/>
                <a:cs typeface="Arial" panose="020B0604020202020204" pitchFamily="34" charset="0"/>
              </a:rPr>
              <a:t>Peněžní náhrada se vyplácí do 6 měsíců od ukončení nebo zrušení krizového stavu, v jehož důsledku vznikl nárok na peněžní náhradu podle tohoto odstavce</a:t>
            </a:r>
            <a:endParaRPr lang="cs-CZ" b="0" dirty="0">
              <a:solidFill>
                <a:schemeClr val="tx1"/>
              </a:solidFill>
            </a:endParaRPr>
          </a:p>
        </p:txBody>
      </p:sp>
      <p:sp>
        <p:nvSpPr>
          <p:cNvPr id="4" name="Zástupný symbol pro datum 3">
            <a:extLst>
              <a:ext uri="{FF2B5EF4-FFF2-40B4-BE49-F238E27FC236}">
                <a16:creationId xmlns:a16="http://schemas.microsoft.com/office/drawing/2014/main" id="{9BC785F9-2D1C-5712-AFB9-745833DE0D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3C20B3A-E9A4-4E62-F2AD-A94F7E598CD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7BFCA62-159D-C843-998E-6DC5C5CEC049}"/>
              </a:ext>
            </a:extLst>
          </p:cNvPr>
          <p:cNvSpPr>
            <a:spLocks noGrp="1"/>
          </p:cNvSpPr>
          <p:nvPr>
            <p:ph type="sldNum" sz="quarter" idx="12"/>
          </p:nvPr>
        </p:nvSpPr>
        <p:spPr/>
        <p:txBody>
          <a:bodyPr/>
          <a:lstStyle/>
          <a:p>
            <a:fld id="{CFE4BAC9-6D41-4691-9299-18EF07EF0177}" type="slidenum">
              <a:rPr lang="en-US" smtClean="0"/>
              <a:t>103</a:t>
            </a:fld>
            <a:endParaRPr lang="en-US"/>
          </a:p>
        </p:txBody>
      </p:sp>
    </p:spTree>
    <p:extLst>
      <p:ext uri="{BB962C8B-B14F-4D97-AF65-F5344CB8AC3E}">
        <p14:creationId xmlns:p14="http://schemas.microsoft.com/office/powerpoint/2010/main" val="311360561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F8981-0583-34B9-926F-F5E498886DB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CD66B4E-460E-66E9-D6E7-D5BB981F85A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Náhrada škody</a:t>
            </a:r>
          </a:p>
        </p:txBody>
      </p:sp>
      <p:sp>
        <p:nvSpPr>
          <p:cNvPr id="3" name="Zástupný symbol pro obsah 2">
            <a:extLst>
              <a:ext uri="{FF2B5EF4-FFF2-40B4-BE49-F238E27FC236}">
                <a16:creationId xmlns:a16="http://schemas.microsoft.com/office/drawing/2014/main" id="{EF553D21-D4A0-5724-176D-0304697709FF}"/>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Stát je povinen nahradit škodu způsobenou právnickým a fyzickým osobám v příčinné souvislosti s krizovými opatřeními. </a:t>
            </a:r>
          </a:p>
          <a:p>
            <a:r>
              <a:rPr lang="cs-CZ" b="0" dirty="0">
                <a:solidFill>
                  <a:schemeClr val="tx1"/>
                </a:solidFill>
                <a:latin typeface="Arial" panose="020B0604020202020204" pitchFamily="34" charset="0"/>
                <a:cs typeface="Arial" panose="020B0604020202020204" pitchFamily="34" charset="0"/>
              </a:rPr>
              <a:t>Této odpovědnosti se může stát zprostit jen tehdy, pokud se prokáže, že poškozený si způsobil škodu sám.</a:t>
            </a:r>
          </a:p>
          <a:p>
            <a:r>
              <a:rPr lang="cs-CZ" b="0" dirty="0">
                <a:solidFill>
                  <a:schemeClr val="tx1"/>
                </a:solidFill>
                <a:latin typeface="Arial" panose="020B0604020202020204" pitchFamily="34" charset="0"/>
                <a:cs typeface="Arial" panose="020B0604020202020204" pitchFamily="34" charset="0"/>
              </a:rPr>
              <a:t>Hradí se vzniklá škoda, nehradí se ušlý zisk.</a:t>
            </a:r>
          </a:p>
        </p:txBody>
      </p:sp>
      <p:sp>
        <p:nvSpPr>
          <p:cNvPr id="4" name="Zástupný symbol pro datum 3">
            <a:extLst>
              <a:ext uri="{FF2B5EF4-FFF2-40B4-BE49-F238E27FC236}">
                <a16:creationId xmlns:a16="http://schemas.microsoft.com/office/drawing/2014/main" id="{10A8CC45-6555-37BC-77AE-3ACB72A6EB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0AB7C2-F96E-23BF-CCC6-DF1A4145C9B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264150-8B01-E5F1-1173-2E112BE9C54B}"/>
              </a:ext>
            </a:extLst>
          </p:cNvPr>
          <p:cNvSpPr>
            <a:spLocks noGrp="1"/>
          </p:cNvSpPr>
          <p:nvPr>
            <p:ph type="sldNum" sz="quarter" idx="12"/>
          </p:nvPr>
        </p:nvSpPr>
        <p:spPr/>
        <p:txBody>
          <a:bodyPr/>
          <a:lstStyle/>
          <a:p>
            <a:fld id="{CFE4BAC9-6D41-4691-9299-18EF07EF0177}" type="slidenum">
              <a:rPr lang="en-US" smtClean="0"/>
              <a:t>104</a:t>
            </a:fld>
            <a:endParaRPr lang="en-US"/>
          </a:p>
        </p:txBody>
      </p:sp>
    </p:spTree>
    <p:extLst>
      <p:ext uri="{BB962C8B-B14F-4D97-AF65-F5344CB8AC3E}">
        <p14:creationId xmlns:p14="http://schemas.microsoft.com/office/powerpoint/2010/main" val="241638097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B5436-0F3B-A520-B94D-1C4987D1977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25D6AB5-77B2-3B8E-E986-6E1F228817E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Uplatnění nároku</a:t>
            </a:r>
          </a:p>
        </p:txBody>
      </p:sp>
      <p:sp>
        <p:nvSpPr>
          <p:cNvPr id="3" name="Zástupný symbol pro obsah 2">
            <a:extLst>
              <a:ext uri="{FF2B5EF4-FFF2-40B4-BE49-F238E27FC236}">
                <a16:creationId xmlns:a16="http://schemas.microsoft.com/office/drawing/2014/main" id="{76D742C0-D2C0-AA56-7175-053BEF4C9347}"/>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Nárok na náhradu škody s uvedením důvodů uplatňuje právnická nebo fyzická osoba písemně u příslušného orgánu krizového řízení do 6 měsíců od doby, kdy se o škodě dozvěděla, nejdéle do 5 let od vzniku škody, jinak právo zaniká. </a:t>
            </a:r>
          </a:p>
          <a:p>
            <a:r>
              <a:rPr lang="cs-CZ" b="0" dirty="0">
                <a:solidFill>
                  <a:schemeClr val="tx1"/>
                </a:solidFill>
                <a:latin typeface="Arial" panose="020B0604020202020204" pitchFamily="34" charset="0"/>
                <a:cs typeface="Arial" panose="020B0604020202020204" pitchFamily="34" charset="0"/>
              </a:rPr>
              <a:t>Orgán krizového řízení může v případech hodných zvláštního zřetele přiznat náhradu škody i po uplynutí termínu k podání žádosti nebo i bez podání žádosti, ale nejdéle do 5 let od vzniku škody.</a:t>
            </a:r>
          </a:p>
        </p:txBody>
      </p:sp>
      <p:sp>
        <p:nvSpPr>
          <p:cNvPr id="4" name="Zástupný symbol pro datum 3">
            <a:extLst>
              <a:ext uri="{FF2B5EF4-FFF2-40B4-BE49-F238E27FC236}">
                <a16:creationId xmlns:a16="http://schemas.microsoft.com/office/drawing/2014/main" id="{DF27290D-63BB-C00B-0D9D-4543C5F2C39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5C35DE7-150A-B9E0-8623-1EE6BA8F9D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F632025-E160-F994-742B-7C0B55540672}"/>
              </a:ext>
            </a:extLst>
          </p:cNvPr>
          <p:cNvSpPr>
            <a:spLocks noGrp="1"/>
          </p:cNvSpPr>
          <p:nvPr>
            <p:ph type="sldNum" sz="quarter" idx="12"/>
          </p:nvPr>
        </p:nvSpPr>
        <p:spPr/>
        <p:txBody>
          <a:bodyPr/>
          <a:lstStyle/>
          <a:p>
            <a:fld id="{CFE4BAC9-6D41-4691-9299-18EF07EF0177}" type="slidenum">
              <a:rPr lang="en-US" smtClean="0"/>
              <a:t>105</a:t>
            </a:fld>
            <a:endParaRPr lang="en-US"/>
          </a:p>
        </p:txBody>
      </p:sp>
    </p:spTree>
    <p:extLst>
      <p:ext uri="{BB962C8B-B14F-4D97-AF65-F5344CB8AC3E}">
        <p14:creationId xmlns:p14="http://schemas.microsoft.com/office/powerpoint/2010/main" val="36341114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CAFA0-B5F0-C0CD-5F9B-A672366B9BC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51F5650-A7D3-7105-C456-25CB63F4E6FA}"/>
              </a:ext>
            </a:extLst>
          </p:cNvPr>
          <p:cNvSpPr>
            <a:spLocks noGrp="1"/>
          </p:cNvSpPr>
          <p:nvPr>
            <p:ph type="title"/>
          </p:nvPr>
        </p:nvSpPr>
        <p:spPr/>
        <p:txBody>
          <a:bodyPr>
            <a:normAutofit fontScale="90000"/>
          </a:bodyPr>
          <a:lstStyle/>
          <a:p>
            <a:pPr algn="ctr"/>
            <a:r>
              <a:rPr lang="cs-CZ" sz="2325" dirty="0">
                <a:latin typeface="Arial" panose="020B0604020202020204" pitchFamily="34" charset="0"/>
                <a:cs typeface="Arial" panose="020B0604020202020204" pitchFamily="34" charset="0"/>
              </a:rPr>
              <a:t>Poskytování </a:t>
            </a:r>
            <a:r>
              <a:rPr lang="cs-CZ" sz="2325" b="1" dirty="0">
                <a:latin typeface="Arial" panose="020B0604020202020204" pitchFamily="34" charset="0"/>
                <a:cs typeface="Arial" panose="020B0604020202020204" pitchFamily="34" charset="0"/>
              </a:rPr>
              <a:t>státní podpory </a:t>
            </a:r>
            <a:r>
              <a:rPr lang="cs-CZ" sz="2325" dirty="0">
                <a:latin typeface="Arial" panose="020B0604020202020204" pitchFamily="34" charset="0"/>
                <a:cs typeface="Arial" panose="020B0604020202020204" pitchFamily="34" charset="0"/>
              </a:rPr>
              <a:t>při haváriích</a:t>
            </a:r>
            <a:br>
              <a:rPr lang="cs-CZ" sz="2325" dirty="0">
                <a:latin typeface="Arial" panose="020B0604020202020204" pitchFamily="34" charset="0"/>
                <a:cs typeface="Arial" panose="020B0604020202020204" pitchFamily="34" charset="0"/>
              </a:rPr>
            </a:br>
            <a:r>
              <a:rPr lang="cs-CZ" sz="2325" dirty="0">
                <a:latin typeface="Arial" panose="020B0604020202020204" pitchFamily="34" charset="0"/>
                <a:cs typeface="Arial" panose="020B0604020202020204" pitchFamily="34" charset="0"/>
              </a:rPr>
              <a:t>nebo živelních pohromách</a:t>
            </a:r>
            <a:br>
              <a:rPr lang="cs-CZ" dirty="0"/>
            </a:br>
            <a:endParaRPr lang="cs-CZ" dirty="0"/>
          </a:p>
        </p:txBody>
      </p:sp>
      <p:sp>
        <p:nvSpPr>
          <p:cNvPr id="3" name="Zástupný symbol pro obsah 2">
            <a:extLst>
              <a:ext uri="{FF2B5EF4-FFF2-40B4-BE49-F238E27FC236}">
                <a16:creationId xmlns:a16="http://schemas.microsoft.com/office/drawing/2014/main" id="{6EE3F3CC-789A-9E41-DAAE-1E5985ADEA3A}"/>
              </a:ext>
            </a:extLst>
          </p:cNvPr>
          <p:cNvSpPr>
            <a:spLocks noGrp="1"/>
          </p:cNvSpPr>
          <p:nvPr>
            <p:ph idx="1"/>
          </p:nvPr>
        </p:nvSpPr>
        <p:spPr/>
        <p:txBody>
          <a:bodyPr>
            <a:normAutofit fontScale="85000" lnSpcReduction="10000"/>
          </a:bodyPr>
          <a:lstStyle/>
          <a:p>
            <a:r>
              <a:rPr lang="cs-CZ" b="0" dirty="0">
                <a:solidFill>
                  <a:schemeClr val="tx1"/>
                </a:solidFill>
                <a:latin typeface="Arial" panose="020B0604020202020204" pitchFamily="34" charset="0"/>
                <a:cs typeface="Arial" panose="020B0604020202020204" pitchFamily="34" charset="0"/>
              </a:rPr>
              <a:t>Fyzickým osobám a obcím, které se při krizové situaci z důvodu havárie nebo živelní pohromy přechodně ocitly v mimořádně obtížných poměrech, lze poskytnout státní podporu.</a:t>
            </a:r>
          </a:p>
          <a:p>
            <a:r>
              <a:rPr lang="cs-CZ" b="0" dirty="0">
                <a:solidFill>
                  <a:schemeClr val="tx1"/>
                </a:solidFill>
                <a:latin typeface="Arial" panose="020B0604020202020204" pitchFamily="34" charset="0"/>
                <a:cs typeface="Arial" panose="020B0604020202020204" pitchFamily="34" charset="0"/>
              </a:rPr>
              <a:t>Státní podpora může být poskytována ze státního rozpočtu ve formě jednorázových peněžitých dávek fyzickým osobám nebo jinou mimořádnou formou finanční pomoci fyzickým osobám a obcím. </a:t>
            </a:r>
          </a:p>
          <a:p>
            <a:r>
              <a:rPr lang="cs-CZ" b="0" dirty="0">
                <a:solidFill>
                  <a:schemeClr val="tx1"/>
                </a:solidFill>
                <a:latin typeface="Arial" panose="020B0604020202020204" pitchFamily="34" charset="0"/>
                <a:cs typeface="Arial" panose="020B0604020202020204" pitchFamily="34" charset="0"/>
              </a:rPr>
              <a:t>Při poskytování státní podpory fyzickým osobám se přihlíží k majetkovým poměrům žadatele o státní podporu a majetkovým poměrům příslušníků jeho rodiny. </a:t>
            </a:r>
          </a:p>
          <a:p>
            <a:r>
              <a:rPr lang="cs-CZ" b="0" dirty="0">
                <a:solidFill>
                  <a:schemeClr val="tx1"/>
                </a:solidFill>
                <a:latin typeface="Arial" panose="020B0604020202020204" pitchFamily="34" charset="0"/>
                <a:cs typeface="Arial" panose="020B0604020202020204" pitchFamily="34" charset="0"/>
              </a:rPr>
              <a:t>Státní podpora může být poskytována i formou hmotné pomoci podle zvláštního právního předpisu</a:t>
            </a:r>
          </a:p>
        </p:txBody>
      </p:sp>
      <p:sp>
        <p:nvSpPr>
          <p:cNvPr id="4" name="Zástupný symbol pro datum 3">
            <a:extLst>
              <a:ext uri="{FF2B5EF4-FFF2-40B4-BE49-F238E27FC236}">
                <a16:creationId xmlns:a16="http://schemas.microsoft.com/office/drawing/2014/main" id="{37176420-CA26-07AF-A566-058F093B0D4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CB8D932-129B-F038-8793-D48D566EA20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D1D073A-BEE7-3802-4D92-10FE4E2D82C9}"/>
              </a:ext>
            </a:extLst>
          </p:cNvPr>
          <p:cNvSpPr>
            <a:spLocks noGrp="1"/>
          </p:cNvSpPr>
          <p:nvPr>
            <p:ph type="sldNum" sz="quarter" idx="12"/>
          </p:nvPr>
        </p:nvSpPr>
        <p:spPr/>
        <p:txBody>
          <a:bodyPr/>
          <a:lstStyle/>
          <a:p>
            <a:fld id="{CFE4BAC9-6D41-4691-9299-18EF07EF0177}" type="slidenum">
              <a:rPr lang="en-US" smtClean="0"/>
              <a:t>106</a:t>
            </a:fld>
            <a:endParaRPr lang="en-US"/>
          </a:p>
        </p:txBody>
      </p:sp>
    </p:spTree>
    <p:extLst>
      <p:ext uri="{BB962C8B-B14F-4D97-AF65-F5344CB8AC3E}">
        <p14:creationId xmlns:p14="http://schemas.microsoft.com/office/powerpoint/2010/main" val="318111079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2454F-05E9-E0C1-AF47-5B82EAC8A4D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7D32D59-E5F6-01B9-1206-8934CA3CCA9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Finanční pomoc při krizové situaci velkého rozsahu</a:t>
            </a:r>
          </a:p>
        </p:txBody>
      </p:sp>
      <p:sp>
        <p:nvSpPr>
          <p:cNvPr id="3" name="Zástupný symbol pro obsah 2">
            <a:extLst>
              <a:ext uri="{FF2B5EF4-FFF2-40B4-BE49-F238E27FC236}">
                <a16:creationId xmlns:a16="http://schemas.microsoft.com/office/drawing/2014/main" id="{0856560E-60C4-6B8A-91D0-CB6B4BC7E6CA}"/>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Rozsah, způsob a podmínky poskytování jiných mimořádných forem finanční pomoci ze státního rozpočtu fyzickým osobám a obcím může v případě havárií nebo živelních pohrom velkého rozsahu stanovit prováděcí právní předpis (například nařízení vlády)</a:t>
            </a:r>
          </a:p>
        </p:txBody>
      </p:sp>
      <p:sp>
        <p:nvSpPr>
          <p:cNvPr id="4" name="Zástupný symbol pro datum 3">
            <a:extLst>
              <a:ext uri="{FF2B5EF4-FFF2-40B4-BE49-F238E27FC236}">
                <a16:creationId xmlns:a16="http://schemas.microsoft.com/office/drawing/2014/main" id="{2E275CFC-F3D5-4803-908E-9E723F726A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9701DB-D269-F4B0-F1FF-1906F0C076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12037C-C9D3-9C49-2A3E-DDBD1AA82B4C}"/>
              </a:ext>
            </a:extLst>
          </p:cNvPr>
          <p:cNvSpPr>
            <a:spLocks noGrp="1"/>
          </p:cNvSpPr>
          <p:nvPr>
            <p:ph type="sldNum" sz="quarter" idx="12"/>
          </p:nvPr>
        </p:nvSpPr>
        <p:spPr/>
        <p:txBody>
          <a:bodyPr/>
          <a:lstStyle/>
          <a:p>
            <a:fld id="{CFE4BAC9-6D41-4691-9299-18EF07EF0177}" type="slidenum">
              <a:rPr lang="en-US" smtClean="0"/>
              <a:t>107</a:t>
            </a:fld>
            <a:endParaRPr lang="en-US"/>
          </a:p>
        </p:txBody>
      </p:sp>
    </p:spTree>
    <p:extLst>
      <p:ext uri="{BB962C8B-B14F-4D97-AF65-F5344CB8AC3E}">
        <p14:creationId xmlns:p14="http://schemas.microsoft.com/office/powerpoint/2010/main" val="217701794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D6ECA-20A1-8662-B123-6862342A9F0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FCB4070-ADB1-A94A-8686-C12FD81BFD6A}"/>
              </a:ext>
            </a:extLst>
          </p:cNvPr>
          <p:cNvSpPr>
            <a:spLocks noGrp="1"/>
          </p:cNvSpPr>
          <p:nvPr>
            <p:ph type="title"/>
          </p:nvPr>
        </p:nvSpPr>
        <p:spPr/>
        <p:txBody>
          <a:bodyPr>
            <a:normAutofit fontScale="90000"/>
          </a:bodyPr>
          <a:lstStyle/>
          <a:p>
            <a:pPr algn="ctr"/>
            <a:r>
              <a:rPr lang="cs-CZ" sz="3600" dirty="0">
                <a:latin typeface="Arial" panose="020B0604020202020204" pitchFamily="34" charset="0"/>
                <a:cs typeface="Arial" panose="020B0604020202020204" pitchFamily="34" charset="0"/>
              </a:rPr>
              <a:t>Hospodářská opatření pro krizové stavy</a:t>
            </a:r>
            <a:endParaRPr lang="cs-CZ" dirty="0"/>
          </a:p>
        </p:txBody>
      </p:sp>
    </p:spTree>
    <p:extLst>
      <p:ext uri="{BB962C8B-B14F-4D97-AF65-F5344CB8AC3E}">
        <p14:creationId xmlns:p14="http://schemas.microsoft.com/office/powerpoint/2010/main" val="240054114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FCCF1-E17C-7649-BBD6-E676B404E06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441640C-7A10-9789-0365-644731CC9B58}"/>
              </a:ext>
            </a:extLst>
          </p:cNvPr>
          <p:cNvSpPr>
            <a:spLocks noGrp="1"/>
          </p:cNvSpPr>
          <p:nvPr>
            <p:ph type="title"/>
          </p:nvPr>
        </p:nvSpPr>
        <p:spPr>
          <a:xfrm>
            <a:off x="900113" y="74428"/>
            <a:ext cx="7345362" cy="1509580"/>
          </a:xfrm>
        </p:spPr>
        <p:txBody>
          <a:bodyPr>
            <a:normAutofit fontScale="90000"/>
          </a:bodyPr>
          <a:lstStyle/>
          <a:p>
            <a:pPr algn="ctr"/>
            <a:br>
              <a:rPr lang="cs-CZ" dirty="0"/>
            </a:br>
            <a:r>
              <a:rPr lang="cs-CZ" sz="3600" dirty="0">
                <a:latin typeface="Arial" panose="020B0604020202020204" pitchFamily="34" charset="0"/>
                <a:cs typeface="Arial" panose="020B0604020202020204" pitchFamily="34" charset="0"/>
              </a:rPr>
              <a:t>Zákon o hospodářských opatřeních pro krizové stavy</a:t>
            </a:r>
          </a:p>
        </p:txBody>
      </p:sp>
      <p:sp>
        <p:nvSpPr>
          <p:cNvPr id="3" name="Zástupný symbol pro obsah 2">
            <a:extLst>
              <a:ext uri="{FF2B5EF4-FFF2-40B4-BE49-F238E27FC236}">
                <a16:creationId xmlns:a16="http://schemas.microsoft.com/office/drawing/2014/main" id="{6B4D7AC0-94ED-4396-22CF-3824670FAEE8}"/>
              </a:ext>
            </a:extLst>
          </p:cNvPr>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Zákon č. 241/2000 Sb.  upravuje přípravu hospodářských opatření pro:</a:t>
            </a:r>
          </a:p>
          <a:p>
            <a:r>
              <a:rPr lang="cs-CZ" b="0" dirty="0">
                <a:latin typeface="Arial" panose="020B0604020202020204" pitchFamily="34" charset="0"/>
                <a:cs typeface="Arial" panose="020B0604020202020204" pitchFamily="34" charset="0"/>
              </a:rPr>
              <a:t> stav nebezpečí, </a:t>
            </a:r>
          </a:p>
          <a:p>
            <a:r>
              <a:rPr lang="cs-CZ" b="0" dirty="0">
                <a:latin typeface="Arial" panose="020B0604020202020204" pitchFamily="34" charset="0"/>
                <a:cs typeface="Arial" panose="020B0604020202020204" pitchFamily="34" charset="0"/>
              </a:rPr>
              <a:t>nouzový stav, </a:t>
            </a:r>
          </a:p>
          <a:p>
            <a:r>
              <a:rPr lang="cs-CZ" b="0" dirty="0">
                <a:latin typeface="Arial" panose="020B0604020202020204" pitchFamily="34" charset="0"/>
                <a:cs typeface="Arial" panose="020B0604020202020204" pitchFamily="34" charset="0"/>
              </a:rPr>
              <a:t>stav ohrožení státu a </a:t>
            </a:r>
          </a:p>
          <a:p>
            <a:r>
              <a:rPr lang="cs-CZ" b="0" dirty="0">
                <a:latin typeface="Arial" panose="020B0604020202020204" pitchFamily="34" charset="0"/>
                <a:cs typeface="Arial" panose="020B0604020202020204" pitchFamily="34" charset="0"/>
              </a:rPr>
              <a:t>válečný stav</a:t>
            </a:r>
          </a:p>
          <a:p>
            <a:pPr marL="0" indent="0">
              <a:buNone/>
            </a:pPr>
            <a:r>
              <a:rPr lang="cs-CZ" b="0" dirty="0">
                <a:latin typeface="Arial" panose="020B0604020202020204" pitchFamily="34" charset="0"/>
                <a:cs typeface="Arial" panose="020B0604020202020204" pitchFamily="34" charset="0"/>
              </a:rPr>
              <a:t>a přijetí hospodářských opatření po vyhlášení krizových stavů.</a:t>
            </a:r>
          </a:p>
        </p:txBody>
      </p:sp>
      <p:sp>
        <p:nvSpPr>
          <p:cNvPr id="4" name="Zástupný symbol pro datum 3">
            <a:extLst>
              <a:ext uri="{FF2B5EF4-FFF2-40B4-BE49-F238E27FC236}">
                <a16:creationId xmlns:a16="http://schemas.microsoft.com/office/drawing/2014/main" id="{32A1D643-9EE1-52A9-BE24-0A11E5FA695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7DDD685-B4FD-7930-52F3-224E2EBA2C3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DE9D46-0577-DB86-4B5B-A3D11A620416}"/>
              </a:ext>
            </a:extLst>
          </p:cNvPr>
          <p:cNvSpPr>
            <a:spLocks noGrp="1"/>
          </p:cNvSpPr>
          <p:nvPr>
            <p:ph type="sldNum" sz="quarter" idx="12"/>
          </p:nvPr>
        </p:nvSpPr>
        <p:spPr/>
        <p:txBody>
          <a:bodyPr/>
          <a:lstStyle/>
          <a:p>
            <a:fld id="{CFE4BAC9-6D41-4691-9299-18EF07EF0177}" type="slidenum">
              <a:rPr lang="en-US" smtClean="0"/>
              <a:t>109</a:t>
            </a:fld>
            <a:endParaRPr lang="en-US"/>
          </a:p>
        </p:txBody>
      </p:sp>
    </p:spTree>
    <p:extLst>
      <p:ext uri="{BB962C8B-B14F-4D97-AF65-F5344CB8AC3E}">
        <p14:creationId xmlns:p14="http://schemas.microsoft.com/office/powerpoint/2010/main" val="3714157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93CA53-2C7A-3D3B-24E1-F7BAF41919B2}"/>
              </a:ext>
            </a:extLst>
          </p:cNvPr>
          <p:cNvSpPr>
            <a:spLocks noGrp="1"/>
          </p:cNvSpPr>
          <p:nvPr>
            <p:ph type="title"/>
          </p:nvPr>
        </p:nvSpPr>
        <p:spPr/>
        <p:txBody>
          <a:bodyPr/>
          <a:lstStyle/>
          <a:p>
            <a:pPr algn="ctr"/>
            <a:r>
              <a:rPr lang="cs-CZ" dirty="0"/>
              <a:t>Územní celistvost</a:t>
            </a:r>
          </a:p>
        </p:txBody>
      </p:sp>
      <p:sp>
        <p:nvSpPr>
          <p:cNvPr id="3" name="Zástupný obsah 2">
            <a:extLst>
              <a:ext uri="{FF2B5EF4-FFF2-40B4-BE49-F238E27FC236}">
                <a16:creationId xmlns:a16="http://schemas.microsoft.com/office/drawing/2014/main" id="{C29105FF-8C8D-2C23-CEC7-00BEC7153307}"/>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Hranice našeho státu jsou vymezeny ústavními zákony a jsou uznány mezinárodním společenstvím. </a:t>
            </a:r>
          </a:p>
          <a:p>
            <a:r>
              <a:rPr lang="cs-CZ" sz="1800" b="0" dirty="0">
                <a:effectLst/>
                <a:latin typeface="Calibri" panose="020F0502020204030204" pitchFamily="34" charset="0"/>
                <a:ea typeface="Calibri" panose="020F0502020204030204" pitchFamily="34" charset="0"/>
              </a:rPr>
              <a:t>Jsou potvrzeny mezinárodními smlouvami. Hodnota, kterou musíme hájit, je, aby  výkon státní moci se týkal celého území státu.</a:t>
            </a:r>
          </a:p>
          <a:p>
            <a:r>
              <a:rPr lang="cs-CZ" sz="1800" b="0" dirty="0">
                <a:effectLst/>
                <a:latin typeface="Calibri" panose="020F0502020204030204" pitchFamily="34" charset="0"/>
                <a:ea typeface="Calibri" panose="020F0502020204030204" pitchFamily="34" charset="0"/>
              </a:rPr>
              <a:t> Je nepřijatelné, aby někdo  na našem území někdo vyhlašovat nějakou novou republiku nebo jiný „státní útvar“. </a:t>
            </a:r>
          </a:p>
          <a:p>
            <a:r>
              <a:rPr lang="cs-CZ" sz="1800" b="0" dirty="0">
                <a:effectLst/>
                <a:latin typeface="Calibri" panose="020F0502020204030204" pitchFamily="34" charset="0"/>
                <a:ea typeface="Calibri" panose="020F0502020204030204" pitchFamily="34" charset="0"/>
              </a:rPr>
              <a:t>Naše území musí zůstat jednotné a celistvé. </a:t>
            </a:r>
            <a:endParaRPr lang="cs-CZ" b="0" dirty="0"/>
          </a:p>
        </p:txBody>
      </p:sp>
      <p:sp>
        <p:nvSpPr>
          <p:cNvPr id="4" name="Zástupný symbol pro datum 3">
            <a:extLst>
              <a:ext uri="{FF2B5EF4-FFF2-40B4-BE49-F238E27FC236}">
                <a16:creationId xmlns:a16="http://schemas.microsoft.com/office/drawing/2014/main" id="{A99EE48E-C26E-E7ED-B231-CC613AB41FD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998995-7915-9D51-A987-1580FC2250C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9F0879-B8F5-9B69-0F2C-32E58D220177}"/>
              </a:ext>
            </a:extLst>
          </p:cNvPr>
          <p:cNvSpPr>
            <a:spLocks noGrp="1"/>
          </p:cNvSpPr>
          <p:nvPr>
            <p:ph type="sldNum" sz="quarter" idx="12"/>
          </p:nvPr>
        </p:nvSpPr>
        <p:spPr/>
        <p:txBody>
          <a:bodyPr/>
          <a:lstStyle/>
          <a:p>
            <a:fld id="{CFE4BAC9-6D41-4691-9299-18EF07EF0177}" type="slidenum">
              <a:rPr lang="en-US" smtClean="0"/>
              <a:t>11</a:t>
            </a:fld>
            <a:endParaRPr lang="en-US"/>
          </a:p>
        </p:txBody>
      </p:sp>
    </p:spTree>
    <p:extLst>
      <p:ext uri="{BB962C8B-B14F-4D97-AF65-F5344CB8AC3E}">
        <p14:creationId xmlns:p14="http://schemas.microsoft.com/office/powerpoint/2010/main" val="129227929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31025-8C18-387B-EA4D-57D9C1D0E0D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25FC022-649A-5842-42C2-D20091D6051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Cíle systému hospodářských opatření</a:t>
            </a:r>
          </a:p>
        </p:txBody>
      </p:sp>
      <p:sp>
        <p:nvSpPr>
          <p:cNvPr id="3" name="Zástupný symbol pro obsah 2">
            <a:extLst>
              <a:ext uri="{FF2B5EF4-FFF2-40B4-BE49-F238E27FC236}">
                <a16:creationId xmlns:a16="http://schemas.microsoft.com/office/drawing/2014/main" id="{5519D9A7-F205-8A88-7389-6DB00ED2417B}"/>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Uspokojit  základní životní potřeby fyzických osob (ne všech)</a:t>
            </a:r>
          </a:p>
          <a:p>
            <a:r>
              <a:rPr lang="cs-CZ" b="0" dirty="0">
                <a:solidFill>
                  <a:schemeClr val="tx1"/>
                </a:solidFill>
                <a:latin typeface="Arial" panose="020B0604020202020204" pitchFamily="34" charset="0"/>
                <a:cs typeface="Arial" panose="020B0604020202020204" pitchFamily="34" charset="0"/>
              </a:rPr>
              <a:t>Podpořit  činnost  ozbrojených  sil a ozbrojených bezpečnostních sborů, HZS a havarijních služeb</a:t>
            </a:r>
          </a:p>
          <a:p>
            <a:r>
              <a:rPr lang="cs-CZ" b="0" dirty="0">
                <a:solidFill>
                  <a:schemeClr val="tx1"/>
                </a:solidFill>
                <a:latin typeface="Arial" panose="020B0604020202020204" pitchFamily="34" charset="0"/>
                <a:cs typeface="Arial" panose="020B0604020202020204" pitchFamily="34" charset="0"/>
              </a:rPr>
              <a:t>Podpořit výkon státní správy</a:t>
            </a:r>
          </a:p>
          <a:p>
            <a:pPr marL="0" indent="0">
              <a:buNone/>
            </a:pPr>
            <a:endParaRPr lang="cs-CZ" dirty="0"/>
          </a:p>
        </p:txBody>
      </p:sp>
      <p:sp>
        <p:nvSpPr>
          <p:cNvPr id="4" name="Zástupný symbol pro datum 3">
            <a:extLst>
              <a:ext uri="{FF2B5EF4-FFF2-40B4-BE49-F238E27FC236}">
                <a16:creationId xmlns:a16="http://schemas.microsoft.com/office/drawing/2014/main" id="{920D6878-543F-332A-DFF5-234B96782D8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3FA268-A93A-D4EC-F5EC-899ACC45853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06BEBB5-CDA1-8C62-4A97-AFCFF1D772B6}"/>
              </a:ext>
            </a:extLst>
          </p:cNvPr>
          <p:cNvSpPr>
            <a:spLocks noGrp="1"/>
          </p:cNvSpPr>
          <p:nvPr>
            <p:ph type="sldNum" sz="quarter" idx="12"/>
          </p:nvPr>
        </p:nvSpPr>
        <p:spPr/>
        <p:txBody>
          <a:bodyPr/>
          <a:lstStyle/>
          <a:p>
            <a:fld id="{CFE4BAC9-6D41-4691-9299-18EF07EF0177}" type="slidenum">
              <a:rPr lang="en-US" smtClean="0"/>
              <a:t>110</a:t>
            </a:fld>
            <a:endParaRPr lang="en-US"/>
          </a:p>
        </p:txBody>
      </p:sp>
    </p:spTree>
    <p:extLst>
      <p:ext uri="{BB962C8B-B14F-4D97-AF65-F5344CB8AC3E}">
        <p14:creationId xmlns:p14="http://schemas.microsoft.com/office/powerpoint/2010/main" val="221129489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967F9-EF47-764D-FD2D-75D43F9F1E4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6914CD3-46E7-54A2-0106-319644DBF3A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Dva základní principy</a:t>
            </a:r>
          </a:p>
        </p:txBody>
      </p:sp>
      <p:sp>
        <p:nvSpPr>
          <p:cNvPr id="3" name="Zástupný symbol pro obsah 2">
            <a:extLst>
              <a:ext uri="{FF2B5EF4-FFF2-40B4-BE49-F238E27FC236}">
                <a16:creationId xmlns:a16="http://schemas.microsoft.com/office/drawing/2014/main" id="{118B18A8-6070-3836-6A60-1041F4143C46}"/>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Subsidiarity</a:t>
            </a:r>
          </a:p>
          <a:p>
            <a:r>
              <a:rPr lang="cs-CZ" b="0" dirty="0">
                <a:solidFill>
                  <a:schemeClr val="tx1"/>
                </a:solidFill>
                <a:latin typeface="Arial" panose="020B0604020202020204" pitchFamily="34" charset="0"/>
                <a:cs typeface="Arial" panose="020B0604020202020204" pitchFamily="34" charset="0"/>
              </a:rPr>
              <a:t>Kontinuity </a:t>
            </a:r>
          </a:p>
          <a:p>
            <a:pPr marL="0" indent="0">
              <a:buNone/>
            </a:pPr>
            <a:r>
              <a:rPr lang="cs-CZ" b="0" dirty="0">
                <a:solidFill>
                  <a:schemeClr val="tx1"/>
                </a:solidFill>
                <a:latin typeface="Arial" panose="020B0604020202020204" pitchFamily="34" charset="0"/>
                <a:cs typeface="Arial" panose="020B0604020202020204" pitchFamily="34" charset="0"/>
              </a:rPr>
              <a:t>Postup na základě plánu nezbytných dodávek</a:t>
            </a:r>
          </a:p>
          <a:p>
            <a:pPr marL="0" indent="0">
              <a:buNone/>
            </a:pPr>
            <a:r>
              <a:rPr lang="cs-CZ" b="0" dirty="0">
                <a:solidFill>
                  <a:schemeClr val="tx1"/>
                </a:solidFill>
                <a:latin typeface="Arial" panose="020B0604020202020204" pitchFamily="34" charset="0"/>
                <a:cs typeface="Arial" panose="020B0604020202020204" pitchFamily="34" charset="0"/>
              </a:rPr>
              <a:t>Pohotovostní zásoby (pro podporu obyvatelstva, havarijních služeb HZS a  zajišťují nezbytné dodávky).</a:t>
            </a:r>
          </a:p>
          <a:p>
            <a:pPr marL="0" indent="0">
              <a:buNone/>
            </a:pPr>
            <a:r>
              <a:rPr lang="cs-CZ" b="0" dirty="0">
                <a:solidFill>
                  <a:schemeClr val="tx1"/>
                </a:solidFill>
                <a:latin typeface="Arial" panose="020B0604020202020204" pitchFamily="34" charset="0"/>
                <a:cs typeface="Arial" panose="020B0604020202020204" pitchFamily="34" charset="0"/>
              </a:rPr>
              <a:t>Povinně smluvní vztahy</a:t>
            </a:r>
          </a:p>
        </p:txBody>
      </p:sp>
      <p:sp>
        <p:nvSpPr>
          <p:cNvPr id="4" name="Zástupný symbol pro datum 3">
            <a:extLst>
              <a:ext uri="{FF2B5EF4-FFF2-40B4-BE49-F238E27FC236}">
                <a16:creationId xmlns:a16="http://schemas.microsoft.com/office/drawing/2014/main" id="{18D3C617-D7E9-AAD1-4009-2E4D0AD8553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5F1461-CC6D-B8F9-FC8C-102B690662A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6DC77EC-DE59-28D7-D517-504628989204}"/>
              </a:ext>
            </a:extLst>
          </p:cNvPr>
          <p:cNvSpPr>
            <a:spLocks noGrp="1"/>
          </p:cNvSpPr>
          <p:nvPr>
            <p:ph type="sldNum" sz="quarter" idx="12"/>
          </p:nvPr>
        </p:nvSpPr>
        <p:spPr/>
        <p:txBody>
          <a:bodyPr/>
          <a:lstStyle/>
          <a:p>
            <a:fld id="{CFE4BAC9-6D41-4691-9299-18EF07EF0177}" type="slidenum">
              <a:rPr lang="en-US" smtClean="0"/>
              <a:t>111</a:t>
            </a:fld>
            <a:endParaRPr lang="en-US"/>
          </a:p>
        </p:txBody>
      </p:sp>
    </p:spTree>
    <p:extLst>
      <p:ext uri="{BB962C8B-B14F-4D97-AF65-F5344CB8AC3E}">
        <p14:creationId xmlns:p14="http://schemas.microsoft.com/office/powerpoint/2010/main" val="394501063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D03CCF-088A-7C3D-DA1B-01A8C2622770}"/>
              </a:ext>
            </a:extLst>
          </p:cNvPr>
          <p:cNvSpPr>
            <a:spLocks noGrp="1"/>
          </p:cNvSpPr>
          <p:nvPr>
            <p:ph type="title"/>
          </p:nvPr>
        </p:nvSpPr>
        <p:spPr/>
        <p:txBody>
          <a:bodyPr/>
          <a:lstStyle/>
          <a:p>
            <a:pPr algn="ctr"/>
            <a:r>
              <a:rPr lang="cs-CZ" dirty="0"/>
              <a:t>Ozbrojené síly</a:t>
            </a:r>
          </a:p>
        </p:txBody>
      </p:sp>
      <p:sp>
        <p:nvSpPr>
          <p:cNvPr id="3" name="Zástupný obsah 2">
            <a:extLst>
              <a:ext uri="{FF2B5EF4-FFF2-40B4-BE49-F238E27FC236}">
                <a16:creationId xmlns:a16="http://schemas.microsoft.com/office/drawing/2014/main" id="{406EE61F-58F2-40FC-160A-29AE0BDF29C0}"/>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Ozbrojené síly se člení na:</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Armádu České republiky</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Vojenskou kancelář prezidenta republiky a </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Hradní stráž. </a:t>
            </a:r>
          </a:p>
          <a:p>
            <a:r>
              <a:rPr lang="cs-CZ" sz="18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Základním úkolem ozbrojených sil je připravovat se k obraně České republiky a bránit ji proti vnějšímu napadení. Ozbrojené síly plní též úkoly, které vyplývají z mezinárodních smluvních závazků České republiky o společné obraně proti napadení.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A7EE3D7-AF9D-08F2-F43F-52D2BAF98CF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C3C4085-7302-A096-E8CB-3596A6921C5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EB51A2-F951-AD5C-08E9-DF053019A8E9}"/>
              </a:ext>
            </a:extLst>
          </p:cNvPr>
          <p:cNvSpPr>
            <a:spLocks noGrp="1"/>
          </p:cNvSpPr>
          <p:nvPr>
            <p:ph type="sldNum" sz="quarter" idx="12"/>
          </p:nvPr>
        </p:nvSpPr>
        <p:spPr/>
        <p:txBody>
          <a:bodyPr/>
          <a:lstStyle/>
          <a:p>
            <a:fld id="{CFE4BAC9-6D41-4691-9299-18EF07EF0177}" type="slidenum">
              <a:rPr lang="en-US" smtClean="0"/>
              <a:t>112</a:t>
            </a:fld>
            <a:endParaRPr lang="en-US"/>
          </a:p>
        </p:txBody>
      </p:sp>
    </p:spTree>
    <p:extLst>
      <p:ext uri="{BB962C8B-B14F-4D97-AF65-F5344CB8AC3E}">
        <p14:creationId xmlns:p14="http://schemas.microsoft.com/office/powerpoint/2010/main" val="31843713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Všeobecná působnost MO</a:t>
            </a:r>
          </a:p>
        </p:txBody>
      </p:sp>
      <p:sp>
        <p:nvSpPr>
          <p:cNvPr id="3" name="Zástupný symbol pro obsah 2"/>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Ministerstvo obrany je ústředním orgánem státní správy zejména pro</a:t>
            </a:r>
          </a:p>
          <a:p>
            <a:pPr lvl="0"/>
            <a:r>
              <a:rPr lang="cs-CZ" b="0" dirty="0">
                <a:solidFill>
                  <a:schemeClr val="tx1"/>
                </a:solidFill>
                <a:latin typeface="Arial" panose="020B0604020202020204" pitchFamily="34" charset="0"/>
                <a:cs typeface="Arial" panose="020B0604020202020204" pitchFamily="34" charset="0"/>
              </a:rPr>
              <a:t>zabezpečování obrany České republiky,</a:t>
            </a:r>
          </a:p>
          <a:p>
            <a:pPr lvl="0"/>
            <a:r>
              <a:rPr lang="cs-CZ" b="0" dirty="0">
                <a:solidFill>
                  <a:schemeClr val="tx1"/>
                </a:solidFill>
                <a:latin typeface="Arial" panose="020B0604020202020204" pitchFamily="34" charset="0"/>
                <a:cs typeface="Arial" panose="020B0604020202020204" pitchFamily="34" charset="0"/>
              </a:rPr>
              <a:t>řízení Armády České republiky,</a:t>
            </a:r>
          </a:p>
          <a:p>
            <a:pPr lvl="0"/>
            <a:r>
              <a:rPr lang="cs-CZ" b="0" dirty="0">
                <a:solidFill>
                  <a:schemeClr val="tx1"/>
                </a:solidFill>
                <a:latin typeface="Arial" panose="020B0604020202020204" pitchFamily="34" charset="0"/>
                <a:cs typeface="Arial" panose="020B0604020202020204" pitchFamily="34" charset="0"/>
              </a:rPr>
              <a:t>správu vojenských újezdů.</a:t>
            </a:r>
          </a:p>
          <a:p>
            <a:endParaRPr lang="cs-CZ" dirty="0"/>
          </a:p>
        </p:txBody>
      </p:sp>
      <p:sp>
        <p:nvSpPr>
          <p:cNvPr id="4" name="Zástupný symbol pro datum 3">
            <a:extLst>
              <a:ext uri="{FF2B5EF4-FFF2-40B4-BE49-F238E27FC236}">
                <a16:creationId xmlns:a16="http://schemas.microsoft.com/office/drawing/2014/main" id="{72756A35-11C7-DF44-A096-471D603248B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2DB868-3261-4C41-A6DF-B21A8FCAB6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8EEA70-733B-6B4F-ACE4-594110108960}"/>
              </a:ext>
            </a:extLst>
          </p:cNvPr>
          <p:cNvSpPr>
            <a:spLocks noGrp="1"/>
          </p:cNvSpPr>
          <p:nvPr>
            <p:ph type="sldNum" sz="quarter" idx="12"/>
          </p:nvPr>
        </p:nvSpPr>
        <p:spPr/>
        <p:txBody>
          <a:bodyPr/>
          <a:lstStyle/>
          <a:p>
            <a:fld id="{CFE4BAC9-6D41-4691-9299-18EF07EF0177}" type="slidenum">
              <a:rPr lang="en-US" smtClean="0"/>
              <a:t>113</a:t>
            </a:fld>
            <a:endParaRPr lang="en-US"/>
          </a:p>
        </p:txBody>
      </p:sp>
    </p:spTree>
    <p:extLst>
      <p:ext uri="{BB962C8B-B14F-4D97-AF65-F5344CB8AC3E}">
        <p14:creationId xmlns:p14="http://schemas.microsoft.com/office/powerpoint/2010/main" val="22126552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827D03-57F1-2F2E-693F-05077D42E56E}"/>
              </a:ext>
            </a:extLst>
          </p:cNvPr>
          <p:cNvSpPr>
            <a:spLocks noGrp="1"/>
          </p:cNvSpPr>
          <p:nvPr>
            <p:ph type="title"/>
          </p:nvPr>
        </p:nvSpPr>
        <p:spPr/>
        <p:txBody>
          <a:bodyPr/>
          <a:lstStyle/>
          <a:p>
            <a:pPr algn="ctr"/>
            <a:r>
              <a:rPr lang="cs-CZ" dirty="0"/>
              <a:t>Ministerstvo obrany</a:t>
            </a:r>
          </a:p>
        </p:txBody>
      </p:sp>
      <p:sp>
        <p:nvSpPr>
          <p:cNvPr id="3" name="Zástupný obsah 2">
            <a:extLst>
              <a:ext uri="{FF2B5EF4-FFF2-40B4-BE49-F238E27FC236}">
                <a16:creationId xmlns:a16="http://schemas.microsoft.com/office/drawing/2014/main" id="{2E53957C-BF82-9E18-6595-B86B5FA1AD8B}"/>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obrany je ústředním orgánem státní správy zejména pro zabezpečování obrany České republiky a řízení Armády České republiky.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Armáda je pořízena ministerstvu. V parlamentní demokracii je pravidlem, že ozbrojené síly jsou řízeny civilní politickou reprezentací. Ministr obrany je vždy civilista. Ministrovi obrany je podřízen náčelník generálního štábu.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F58FD373-2B60-B7FA-2B2C-D102D83CE8D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4D30C4-E804-EF57-CEA6-9E979B125F9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DE372EA-D391-4537-5E38-5706C03588C2}"/>
              </a:ext>
            </a:extLst>
          </p:cNvPr>
          <p:cNvSpPr>
            <a:spLocks noGrp="1"/>
          </p:cNvSpPr>
          <p:nvPr>
            <p:ph type="sldNum" sz="quarter" idx="12"/>
          </p:nvPr>
        </p:nvSpPr>
        <p:spPr/>
        <p:txBody>
          <a:bodyPr/>
          <a:lstStyle/>
          <a:p>
            <a:fld id="{CFE4BAC9-6D41-4691-9299-18EF07EF0177}" type="slidenum">
              <a:rPr lang="en-US" smtClean="0"/>
              <a:t>114</a:t>
            </a:fld>
            <a:endParaRPr lang="en-US"/>
          </a:p>
        </p:txBody>
      </p:sp>
    </p:spTree>
    <p:extLst>
      <p:ext uri="{BB962C8B-B14F-4D97-AF65-F5344CB8AC3E}">
        <p14:creationId xmlns:p14="http://schemas.microsoft.com/office/powerpoint/2010/main" val="63935176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Působnost  Ministerstva obrany</a:t>
            </a:r>
          </a:p>
        </p:txBody>
      </p:sp>
      <p:sp>
        <p:nvSpPr>
          <p:cNvPr id="3" name="Zástupný symbol pro obsah 2"/>
          <p:cNvSpPr>
            <a:spLocks noGrp="1"/>
          </p:cNvSpPr>
          <p:nvPr>
            <p:ph idx="1"/>
          </p:nvPr>
        </p:nvSpPr>
        <p:spPr/>
        <p:txBody>
          <a:bodyPr>
            <a:normAutofit fontScale="85000" lnSpcReduction="10000"/>
          </a:bodyPr>
          <a:lstStyle/>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Podílí se na zpracování návrhu vojenské obranné politiky státu,</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Navrhuje potřebná opatření k zajištění obrany státu vládě České republiky, Radě obrany České republiky a prezidentu České republiky,</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Řídí vojenské zpravodajství</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Organizuje a provádí opatření k mobilizaci Armády České republiky</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Povolává občany České republiky k plnění branné povinnosti.</a:t>
            </a:r>
          </a:p>
          <a:p>
            <a:pPr marL="457200" lvl="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V rámci evropských bezpečnostních struktur organizuje součinnost s armádami jiných států.</a:t>
            </a:r>
          </a:p>
          <a:p>
            <a:endParaRPr lang="cs-CZ" dirty="0"/>
          </a:p>
        </p:txBody>
      </p:sp>
      <p:sp>
        <p:nvSpPr>
          <p:cNvPr id="4" name="Zástupný symbol pro datum 3">
            <a:extLst>
              <a:ext uri="{FF2B5EF4-FFF2-40B4-BE49-F238E27FC236}">
                <a16:creationId xmlns:a16="http://schemas.microsoft.com/office/drawing/2014/main" id="{FEA668FF-CC8D-ED43-A4B3-F59B8DC601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BA0D8F0-000F-4B42-8307-287A88A3F27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3BC791E-991A-0B49-B358-A4D08835FD55}"/>
              </a:ext>
            </a:extLst>
          </p:cNvPr>
          <p:cNvSpPr>
            <a:spLocks noGrp="1"/>
          </p:cNvSpPr>
          <p:nvPr>
            <p:ph type="sldNum" sz="quarter" idx="12"/>
          </p:nvPr>
        </p:nvSpPr>
        <p:spPr/>
        <p:txBody>
          <a:bodyPr/>
          <a:lstStyle/>
          <a:p>
            <a:fld id="{CFE4BAC9-6D41-4691-9299-18EF07EF0177}" type="slidenum">
              <a:rPr lang="en-US" smtClean="0"/>
              <a:t>115</a:t>
            </a:fld>
            <a:endParaRPr lang="en-US"/>
          </a:p>
        </p:txBody>
      </p:sp>
    </p:spTree>
    <p:extLst>
      <p:ext uri="{BB962C8B-B14F-4D97-AF65-F5344CB8AC3E}">
        <p14:creationId xmlns:p14="http://schemas.microsoft.com/office/powerpoint/2010/main" val="20937653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1DF2FB-DF28-2277-4753-817BD144B84A}"/>
              </a:ext>
            </a:extLst>
          </p:cNvPr>
          <p:cNvSpPr>
            <a:spLocks noGrp="1"/>
          </p:cNvSpPr>
          <p:nvPr>
            <p:ph type="title"/>
          </p:nvPr>
        </p:nvSpPr>
        <p:spPr/>
        <p:txBody>
          <a:bodyPr/>
          <a:lstStyle/>
          <a:p>
            <a:pPr algn="ctr"/>
            <a:r>
              <a:rPr lang="cs-CZ" dirty="0"/>
              <a:t>Ministerstvo zahraničních věcí</a:t>
            </a:r>
          </a:p>
        </p:txBody>
      </p:sp>
      <p:sp>
        <p:nvSpPr>
          <p:cNvPr id="3" name="Zástupný obsah 2">
            <a:extLst>
              <a:ext uri="{FF2B5EF4-FFF2-40B4-BE49-F238E27FC236}">
                <a16:creationId xmlns:a16="http://schemas.microsoft.com/office/drawing/2014/main" id="{39729801-EF67-A5E7-D4C0-EA54F214908E}"/>
              </a:ext>
            </a:extLst>
          </p:cNvPr>
          <p:cNvSpPr>
            <a:spLocks noGrp="1"/>
          </p:cNvSpPr>
          <p:nvPr>
            <p:ph idx="1"/>
          </p:nvPr>
        </p:nvSpPr>
        <p:spPr/>
        <p:txBody>
          <a:bodyPr>
            <a:normAutofit/>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zahraničních věcí je ústředním orgánem státní správy České republiky pro oblast zahraniční politiky, v jejímž rámci se mimo jiné podílí na sjednávání mezinárodních sankcí a koordinuje postoje České republiky k nim. Prosazuje bezpečnostní politiku státu v mezinárodních organizacích a v Evropské unii. Zabezpečuje vztahy České republiky k ostatním státům, mezinárodním organizacím a integračním seskupením.</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 hlediska bezpečnostní politiky prosazuje bezpečnostní zájmy státu na mezinárodní úrovni, sbírá a vyhodnocuje informace o hrozbách a rizicích v zahraničí a informuje o svých zjištěních Bezpečnostní radu státu a vládu. V oblasti bezpečnosti spolupracuje s Úřadem pro zahraniční styky a informace.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E7F8DC57-4938-E62D-538D-D3676FE616A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EDFB894-DB61-78FC-0F05-53FEFD9ECA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0991CA0-D66F-4A6E-352F-D37F1C864DD3}"/>
              </a:ext>
            </a:extLst>
          </p:cNvPr>
          <p:cNvSpPr>
            <a:spLocks noGrp="1"/>
          </p:cNvSpPr>
          <p:nvPr>
            <p:ph type="sldNum" sz="quarter" idx="12"/>
          </p:nvPr>
        </p:nvSpPr>
        <p:spPr/>
        <p:txBody>
          <a:bodyPr/>
          <a:lstStyle/>
          <a:p>
            <a:fld id="{CFE4BAC9-6D41-4691-9299-18EF07EF0177}" type="slidenum">
              <a:rPr lang="en-US" smtClean="0"/>
              <a:t>116</a:t>
            </a:fld>
            <a:endParaRPr lang="en-US"/>
          </a:p>
        </p:txBody>
      </p:sp>
    </p:spTree>
    <p:extLst>
      <p:ext uri="{BB962C8B-B14F-4D97-AF65-F5344CB8AC3E}">
        <p14:creationId xmlns:p14="http://schemas.microsoft.com/office/powerpoint/2010/main" val="261059821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5C1DCF-6DD1-1CC6-66ED-4529A22CA9A6}"/>
              </a:ext>
            </a:extLst>
          </p:cNvPr>
          <p:cNvSpPr>
            <a:spLocks noGrp="1"/>
          </p:cNvSpPr>
          <p:nvPr>
            <p:ph type="title"/>
          </p:nvPr>
        </p:nvSpPr>
        <p:spPr/>
        <p:txBody>
          <a:bodyPr/>
          <a:lstStyle/>
          <a:p>
            <a:pPr algn="ctr"/>
            <a:r>
              <a:rPr lang="cs-CZ" dirty="0"/>
              <a:t>Ministerstvo vnitra</a:t>
            </a:r>
          </a:p>
        </p:txBody>
      </p:sp>
      <p:sp>
        <p:nvSpPr>
          <p:cNvPr id="3" name="Zástupný obsah 2">
            <a:extLst>
              <a:ext uri="{FF2B5EF4-FFF2-40B4-BE49-F238E27FC236}">
                <a16:creationId xmlns:a16="http://schemas.microsoft.com/office/drawing/2014/main" id="{AB70CAEA-11E5-2291-A321-4723E283619F}"/>
              </a:ext>
            </a:extLst>
          </p:cNvPr>
          <p:cNvSpPr>
            <a:spLocks noGrp="1"/>
          </p:cNvSpPr>
          <p:nvPr>
            <p:ph idx="1"/>
          </p:nvPr>
        </p:nvSpPr>
        <p:spPr/>
        <p:txBody>
          <a:bodyPr>
            <a:normAutofit/>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vnitra je ústředním orgánem státní správy pro vnitřní věci, zejména pro</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veřejný pořádek a další věci vnitřního pořádku a bezpečnosti ve vymezeném rozsahu.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vnitra zajišťuje komunikační sít pro potřeby policie a služby integrovaného záchranného systému. V době vyhlášení krizového stavu ministerstvo plní další úkoly. Ministerstvo vnitra za účelem koordinace výkonu státní správy v oblasti krizového řízení mimo jiné sjednocuje postupy v oblasti krizového řízení.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D380B8AC-58B4-67FC-7688-3232D807E96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C54C7B-7815-07F2-2C03-97E39F3C27B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19F8B07-CDB6-51B9-D956-940FCF1B58AE}"/>
              </a:ext>
            </a:extLst>
          </p:cNvPr>
          <p:cNvSpPr>
            <a:spLocks noGrp="1"/>
          </p:cNvSpPr>
          <p:nvPr>
            <p:ph type="sldNum" sz="quarter" idx="12"/>
          </p:nvPr>
        </p:nvSpPr>
        <p:spPr/>
        <p:txBody>
          <a:bodyPr/>
          <a:lstStyle/>
          <a:p>
            <a:fld id="{CFE4BAC9-6D41-4691-9299-18EF07EF0177}" type="slidenum">
              <a:rPr lang="en-US" smtClean="0"/>
              <a:t>117</a:t>
            </a:fld>
            <a:endParaRPr lang="en-US"/>
          </a:p>
        </p:txBody>
      </p:sp>
    </p:spTree>
    <p:extLst>
      <p:ext uri="{BB962C8B-B14F-4D97-AF65-F5344CB8AC3E}">
        <p14:creationId xmlns:p14="http://schemas.microsoft.com/office/powerpoint/2010/main" val="300835851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14973D-3EC0-AC49-AE23-5E4F8F1F5F75}"/>
              </a:ext>
            </a:extLst>
          </p:cNvPr>
          <p:cNvSpPr>
            <a:spLocks noGrp="1"/>
          </p:cNvSpPr>
          <p:nvPr>
            <p:ph type="title"/>
          </p:nvPr>
        </p:nvSpPr>
        <p:spPr/>
        <p:txBody>
          <a:bodyPr/>
          <a:lstStyle/>
          <a:p>
            <a:pPr algn="ctr"/>
            <a:r>
              <a:rPr lang="cs-CZ" dirty="0"/>
              <a:t>Ministerstvo průmyslu a obchodu</a:t>
            </a:r>
          </a:p>
        </p:txBody>
      </p:sp>
      <p:sp>
        <p:nvSpPr>
          <p:cNvPr id="3" name="Zástupný obsah 2">
            <a:extLst>
              <a:ext uri="{FF2B5EF4-FFF2-40B4-BE49-F238E27FC236}">
                <a16:creationId xmlns:a16="http://schemas.microsoft.com/office/drawing/2014/main" id="{AA6B4858-EED6-FCB2-1E71-B981CBDB8D8E}"/>
              </a:ext>
            </a:extLst>
          </p:cNvPr>
          <p:cNvSpPr>
            <a:spLocks noGrp="1"/>
          </p:cNvSpPr>
          <p:nvPr>
            <p:ph idx="1"/>
          </p:nvPr>
        </p:nvSpPr>
        <p:spPr/>
        <p:txBody>
          <a:bodyPr>
            <a:normAutofit fontScale="92500" lnSpcReduction="20000"/>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průmyslu a obchodu je ústředním orgánem státní správy mimo jiné pro tvorbu surovinové politiky v oblasti nerostných surovin a jejich zdrojů. V době vyhlášení krizového stavu ministerstvo průmyslu a obchodu je oprávněno:</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ctr">
              <a:lnSpc>
                <a:spcPct val="150000"/>
              </a:lnSpc>
              <a:buFont typeface="+mj-lt"/>
              <a:buAutoNum type="arabicPeriod"/>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přijímat opatření k zachování celistvosti energetických soustav s cílem urychleného obnovení všech důležitých funkcí kritické infrastruktury v energetice,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ctr">
              <a:lnSpc>
                <a:spcPct val="150000"/>
              </a:lnSpc>
              <a:spcAft>
                <a:spcPts val="1000"/>
              </a:spcAft>
              <a:buFont typeface="+mj-lt"/>
              <a:buAutoNum type="arabicPeriod"/>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uložit provozovateli přepravní soustavy, přenosové soustavy a distribučních soustav plynu, ropy, elektřiny a rozvodu tepelné energie, výrobci elektrické energie a tepla, výrobci primárních energetických zdrojů, jakož i vlastníku a provozovateli ostatních objektů a zařízení sloužících k zajištění energetických potřeb státu povinnosti k zabezpečování těchto energetických potřeb; jsou-li subjektem kritické infrastruktury, ukládá jim úkoly k ochraně a k neodkladné obnově kritické infrastruktury v energetice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15F7A34-A45E-2ABD-2E81-30CAC36FC2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8815ED-07F0-D9DF-EFFC-72682819A0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215C95-4981-9C05-BBD3-FCB6594F7779}"/>
              </a:ext>
            </a:extLst>
          </p:cNvPr>
          <p:cNvSpPr>
            <a:spLocks noGrp="1"/>
          </p:cNvSpPr>
          <p:nvPr>
            <p:ph type="sldNum" sz="quarter" idx="12"/>
          </p:nvPr>
        </p:nvSpPr>
        <p:spPr/>
        <p:txBody>
          <a:bodyPr/>
          <a:lstStyle/>
          <a:p>
            <a:fld id="{CFE4BAC9-6D41-4691-9299-18EF07EF0177}" type="slidenum">
              <a:rPr lang="en-US" smtClean="0"/>
              <a:t>118</a:t>
            </a:fld>
            <a:endParaRPr lang="en-US"/>
          </a:p>
        </p:txBody>
      </p:sp>
    </p:spTree>
    <p:extLst>
      <p:ext uri="{BB962C8B-B14F-4D97-AF65-F5344CB8AC3E}">
        <p14:creationId xmlns:p14="http://schemas.microsoft.com/office/powerpoint/2010/main" val="319057677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117BD5-8AD4-EC66-5077-957F9C5E9167}"/>
              </a:ext>
            </a:extLst>
          </p:cNvPr>
          <p:cNvSpPr>
            <a:spLocks noGrp="1"/>
          </p:cNvSpPr>
          <p:nvPr>
            <p:ph type="title"/>
          </p:nvPr>
        </p:nvSpPr>
        <p:spPr/>
        <p:txBody>
          <a:bodyPr/>
          <a:lstStyle/>
          <a:p>
            <a:pPr algn="ctr"/>
            <a:r>
              <a:rPr lang="cs-CZ" dirty="0"/>
              <a:t>Ministerstvo financí</a:t>
            </a:r>
          </a:p>
        </p:txBody>
      </p:sp>
      <p:sp>
        <p:nvSpPr>
          <p:cNvPr id="3" name="Zástupný obsah 2">
            <a:extLst>
              <a:ext uri="{FF2B5EF4-FFF2-40B4-BE49-F238E27FC236}">
                <a16:creationId xmlns:a16="http://schemas.microsoft.com/office/drawing/2014/main" id="{475C858D-C37B-7BC4-BCD3-136F07D3B9A6}"/>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Ministerstvo financí je ústředním orgánem státní správy.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Mimo jiné připravuje návrhy státního závěrečného účtu a návrh válečného a mimořádného státního rozpočtu pro rozhodnutí vlády.</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70964D21-E924-5003-DD4A-9C2AD7347FA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41BC56-C4A0-07BE-5559-FECD181CF21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D481A87-32E5-8F58-8236-6991A6EEFAEC}"/>
              </a:ext>
            </a:extLst>
          </p:cNvPr>
          <p:cNvSpPr>
            <a:spLocks noGrp="1"/>
          </p:cNvSpPr>
          <p:nvPr>
            <p:ph type="sldNum" sz="quarter" idx="12"/>
          </p:nvPr>
        </p:nvSpPr>
        <p:spPr/>
        <p:txBody>
          <a:bodyPr/>
          <a:lstStyle/>
          <a:p>
            <a:fld id="{CFE4BAC9-6D41-4691-9299-18EF07EF0177}" type="slidenum">
              <a:rPr lang="en-US" smtClean="0"/>
              <a:t>119</a:t>
            </a:fld>
            <a:endParaRPr lang="en-US"/>
          </a:p>
        </p:txBody>
      </p:sp>
    </p:spTree>
    <p:extLst>
      <p:ext uri="{BB962C8B-B14F-4D97-AF65-F5344CB8AC3E}">
        <p14:creationId xmlns:p14="http://schemas.microsoft.com/office/powerpoint/2010/main" val="3312968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D3C1EB-30EC-5F2E-5FCD-7636993ADE8E}"/>
              </a:ext>
            </a:extLst>
          </p:cNvPr>
          <p:cNvSpPr>
            <a:spLocks noGrp="1"/>
          </p:cNvSpPr>
          <p:nvPr>
            <p:ph type="title"/>
          </p:nvPr>
        </p:nvSpPr>
        <p:spPr/>
        <p:txBody>
          <a:bodyPr/>
          <a:lstStyle/>
          <a:p>
            <a:pPr algn="ctr"/>
            <a:r>
              <a:rPr lang="cs-CZ" dirty="0"/>
              <a:t>Demokratické základy státu</a:t>
            </a:r>
          </a:p>
        </p:txBody>
      </p:sp>
      <p:sp>
        <p:nvSpPr>
          <p:cNvPr id="3" name="Zástupný obsah 2">
            <a:extLst>
              <a:ext uri="{FF2B5EF4-FFF2-40B4-BE49-F238E27FC236}">
                <a16:creationId xmlns:a16="http://schemas.microsoft.com/office/drawing/2014/main" id="{2CE372DE-4B97-A702-3F13-7192F8E19C84}"/>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Demokracie není jen abstraktní pojem, jak by se na první pohled mohlo zdát.  </a:t>
            </a:r>
          </a:p>
          <a:p>
            <a:r>
              <a:rPr lang="cs-CZ" sz="1800" b="0" dirty="0">
                <a:effectLst/>
                <a:latin typeface="Calibri" panose="020F0502020204030204" pitchFamily="34" charset="0"/>
                <a:ea typeface="Calibri" panose="020F0502020204030204" pitchFamily="34" charset="0"/>
              </a:rPr>
              <a:t>Demokracie je politický systém založený  na svobodném a dobrovolném vzniku a volné soutěži politických stran respektujících základní demokratické principy a odmítajících násilí jako prostředek k prosazování svých zájmů. </a:t>
            </a:r>
          </a:p>
          <a:p>
            <a:r>
              <a:rPr lang="cs-CZ" sz="1800" b="0" dirty="0">
                <a:effectLst/>
                <a:latin typeface="Calibri" panose="020F0502020204030204" pitchFamily="34" charset="0"/>
                <a:ea typeface="Calibri" panose="020F0502020204030204" pitchFamily="34" charset="0"/>
              </a:rPr>
              <a:t>Demokracii je třeba bránit proti všem, kdy by usilovali o její narušení nebo nahrazení nějakým autoritativním či totalitním způsobem vládnutí</a:t>
            </a:r>
            <a:r>
              <a:rPr lang="cs-CZ" b="0" dirty="0">
                <a:effectLst/>
              </a:rPr>
              <a:t> </a:t>
            </a:r>
            <a:endParaRPr lang="cs-CZ" b="0" dirty="0"/>
          </a:p>
        </p:txBody>
      </p:sp>
      <p:sp>
        <p:nvSpPr>
          <p:cNvPr id="4" name="Zástupný symbol pro datum 3">
            <a:extLst>
              <a:ext uri="{FF2B5EF4-FFF2-40B4-BE49-F238E27FC236}">
                <a16:creationId xmlns:a16="http://schemas.microsoft.com/office/drawing/2014/main" id="{94E8EA45-C6D7-3DCA-67D6-A04CDAC578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9285CF-4335-15E5-2E97-1A6DDECA969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EC0105-5D20-BF5C-B506-B9B1FE827F95}"/>
              </a:ext>
            </a:extLst>
          </p:cNvPr>
          <p:cNvSpPr>
            <a:spLocks noGrp="1"/>
          </p:cNvSpPr>
          <p:nvPr>
            <p:ph type="sldNum" sz="quarter" idx="12"/>
          </p:nvPr>
        </p:nvSpPr>
        <p:spPr/>
        <p:txBody>
          <a:bodyPr/>
          <a:lstStyle/>
          <a:p>
            <a:fld id="{CFE4BAC9-6D41-4691-9299-18EF07EF0177}" type="slidenum">
              <a:rPr lang="en-US" smtClean="0"/>
              <a:t>12</a:t>
            </a:fld>
            <a:endParaRPr lang="en-US"/>
          </a:p>
        </p:txBody>
      </p:sp>
    </p:spTree>
    <p:extLst>
      <p:ext uri="{BB962C8B-B14F-4D97-AF65-F5344CB8AC3E}">
        <p14:creationId xmlns:p14="http://schemas.microsoft.com/office/powerpoint/2010/main" val="205411899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14FF15-99F6-7268-C391-07AB9EF5E95B}"/>
              </a:ext>
            </a:extLst>
          </p:cNvPr>
          <p:cNvSpPr>
            <a:spLocks noGrp="1"/>
          </p:cNvSpPr>
          <p:nvPr>
            <p:ph type="title"/>
          </p:nvPr>
        </p:nvSpPr>
        <p:spPr/>
        <p:txBody>
          <a:bodyPr/>
          <a:lstStyle/>
          <a:p>
            <a:pPr algn="ctr"/>
            <a:r>
              <a:rPr lang="cs-CZ" dirty="0"/>
              <a:t>Správa státních hmotných rezerv</a:t>
            </a:r>
          </a:p>
        </p:txBody>
      </p:sp>
      <p:sp>
        <p:nvSpPr>
          <p:cNvPr id="3" name="Zástupný obsah 2">
            <a:extLst>
              <a:ext uri="{FF2B5EF4-FFF2-40B4-BE49-F238E27FC236}">
                <a16:creationId xmlns:a16="http://schemas.microsoft.com/office/drawing/2014/main" id="{A72838EC-B5F1-689D-6C70-967A46DFC620}"/>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Správa zabezpečuje financování hospodářských opatření pro krizové stavy a financování, obměnu, záměnu, půjčku, uvolnění, nájem, prodej, skladování, ochraňování a kontrolu státních hmotných rezerv a podle požadavků krizových plánů i jejich pořizování.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AD938646-61C2-ECA6-88A7-EF1F77C4A33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25E4D6-BF13-F5D8-6E70-EB317B0AEAD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0D2D0C-3E3A-9D32-6153-B43E5E00F83B}"/>
              </a:ext>
            </a:extLst>
          </p:cNvPr>
          <p:cNvSpPr>
            <a:spLocks noGrp="1"/>
          </p:cNvSpPr>
          <p:nvPr>
            <p:ph type="sldNum" sz="quarter" idx="12"/>
          </p:nvPr>
        </p:nvSpPr>
        <p:spPr/>
        <p:txBody>
          <a:bodyPr/>
          <a:lstStyle/>
          <a:p>
            <a:fld id="{CFE4BAC9-6D41-4691-9299-18EF07EF0177}" type="slidenum">
              <a:rPr lang="en-US" smtClean="0"/>
              <a:t>120</a:t>
            </a:fld>
            <a:endParaRPr lang="en-US"/>
          </a:p>
        </p:txBody>
      </p:sp>
    </p:spTree>
    <p:extLst>
      <p:ext uri="{BB962C8B-B14F-4D97-AF65-F5344CB8AC3E}">
        <p14:creationId xmlns:p14="http://schemas.microsoft.com/office/powerpoint/2010/main" val="331643855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A50E47-9A96-D6A9-B114-6ECFF43C6827}"/>
              </a:ext>
            </a:extLst>
          </p:cNvPr>
          <p:cNvSpPr>
            <a:spLocks noGrp="1"/>
          </p:cNvSpPr>
          <p:nvPr>
            <p:ph type="title"/>
          </p:nvPr>
        </p:nvSpPr>
        <p:spPr/>
        <p:txBody>
          <a:bodyPr/>
          <a:lstStyle/>
          <a:p>
            <a:pPr algn="ctr"/>
            <a:r>
              <a:rPr lang="cs-CZ" dirty="0"/>
              <a:t>Hmotné rezervy</a:t>
            </a:r>
          </a:p>
        </p:txBody>
      </p:sp>
      <p:sp>
        <p:nvSpPr>
          <p:cNvPr id="3" name="Zástupný obsah 2">
            <a:extLst>
              <a:ext uri="{FF2B5EF4-FFF2-40B4-BE49-F238E27FC236}">
                <a16:creationId xmlns:a16="http://schemas.microsoft.com/office/drawing/2014/main" id="{A6F15863-301C-5EBE-FC6F-A4093DCFDBE5}"/>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Hmotné rezervy tvoří vybrané základní suroviny, materiály, polotovary a výrobky. Jsou určeny pro zajištění obranyschopnosti a obrany státu, pro odstraňování následků krizových situací a pro ochranu životně důležitých hospodářských zájmů státu.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7B2B11D-4D93-53F4-E91E-C0436C1DBC1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94A5F3-5E2C-E6CE-31E3-4B201B3F26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8193B1-90DF-46B5-A724-5761780E9618}"/>
              </a:ext>
            </a:extLst>
          </p:cNvPr>
          <p:cNvSpPr>
            <a:spLocks noGrp="1"/>
          </p:cNvSpPr>
          <p:nvPr>
            <p:ph type="sldNum" sz="quarter" idx="12"/>
          </p:nvPr>
        </p:nvSpPr>
        <p:spPr/>
        <p:txBody>
          <a:bodyPr/>
          <a:lstStyle/>
          <a:p>
            <a:fld id="{CFE4BAC9-6D41-4691-9299-18EF07EF0177}" type="slidenum">
              <a:rPr lang="en-US" smtClean="0"/>
              <a:t>121</a:t>
            </a:fld>
            <a:endParaRPr lang="en-US"/>
          </a:p>
        </p:txBody>
      </p:sp>
    </p:spTree>
    <p:extLst>
      <p:ext uri="{BB962C8B-B14F-4D97-AF65-F5344CB8AC3E}">
        <p14:creationId xmlns:p14="http://schemas.microsoft.com/office/powerpoint/2010/main" val="294996194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2153B9-A419-80B7-2E0A-E8A7568AA43C}"/>
              </a:ext>
            </a:extLst>
          </p:cNvPr>
          <p:cNvSpPr>
            <a:spLocks noGrp="1"/>
          </p:cNvSpPr>
          <p:nvPr>
            <p:ph type="title"/>
          </p:nvPr>
        </p:nvSpPr>
        <p:spPr/>
        <p:txBody>
          <a:bodyPr/>
          <a:lstStyle/>
          <a:p>
            <a:pPr algn="ctr"/>
            <a:r>
              <a:rPr lang="cs-CZ" dirty="0"/>
              <a:t>Mobilizační rezervy</a:t>
            </a:r>
          </a:p>
        </p:txBody>
      </p:sp>
      <p:sp>
        <p:nvSpPr>
          <p:cNvPr id="3" name="Zástupný obsah 2">
            <a:extLst>
              <a:ext uri="{FF2B5EF4-FFF2-40B4-BE49-F238E27FC236}">
                <a16:creationId xmlns:a16="http://schemas.microsoft.com/office/drawing/2014/main" id="{7C6BC2A0-7785-9A68-E886-C1490CD14452}"/>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Mobilizační rezervy tvoří vybrané základní suroviny, materiály, polotovary, výrobky, stroje a jiné majetkové hodnoty určené pro zajišťování mobilizačních dodávek.</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5BA2BDEA-F034-88AE-E979-9BEA6CE6721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210895-E5CF-095D-082F-70C545E98B2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67F254-81DD-EF2D-C9D1-2BA087C01479}"/>
              </a:ext>
            </a:extLst>
          </p:cNvPr>
          <p:cNvSpPr>
            <a:spLocks noGrp="1"/>
          </p:cNvSpPr>
          <p:nvPr>
            <p:ph type="sldNum" sz="quarter" idx="12"/>
          </p:nvPr>
        </p:nvSpPr>
        <p:spPr/>
        <p:txBody>
          <a:bodyPr/>
          <a:lstStyle/>
          <a:p>
            <a:fld id="{CFE4BAC9-6D41-4691-9299-18EF07EF0177}" type="slidenum">
              <a:rPr lang="en-US" smtClean="0"/>
              <a:t>122</a:t>
            </a:fld>
            <a:endParaRPr lang="en-US"/>
          </a:p>
        </p:txBody>
      </p:sp>
    </p:spTree>
    <p:extLst>
      <p:ext uri="{BB962C8B-B14F-4D97-AF65-F5344CB8AC3E}">
        <p14:creationId xmlns:p14="http://schemas.microsoft.com/office/powerpoint/2010/main" val="274174358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5D0A5-1481-11CC-E585-980D44DD692A}"/>
              </a:ext>
            </a:extLst>
          </p:cNvPr>
          <p:cNvSpPr>
            <a:spLocks noGrp="1"/>
          </p:cNvSpPr>
          <p:nvPr>
            <p:ph type="title"/>
          </p:nvPr>
        </p:nvSpPr>
        <p:spPr/>
        <p:txBody>
          <a:bodyPr>
            <a:normAutofit fontScale="90000"/>
          </a:bodyPr>
          <a:lstStyle/>
          <a:p>
            <a:pPr algn="ctr"/>
            <a:r>
              <a:rPr lang="cs-CZ" dirty="0"/>
              <a:t>Pohotovostní zásoby a zásoby pro humanitární pomoc</a:t>
            </a:r>
          </a:p>
        </p:txBody>
      </p:sp>
      <p:sp>
        <p:nvSpPr>
          <p:cNvPr id="3" name="Zástupný obsah 2">
            <a:extLst>
              <a:ext uri="{FF2B5EF4-FFF2-40B4-BE49-F238E27FC236}">
                <a16:creationId xmlns:a16="http://schemas.microsoft.com/office/drawing/2014/main" id="{FD2922DE-89EE-FCDF-3A7C-6979B7002F91}"/>
              </a:ext>
            </a:extLst>
          </p:cNvPr>
          <p:cNvSpPr>
            <a:spLocks noGrp="1"/>
          </p:cNvSpPr>
          <p:nvPr>
            <p:ph idx="1"/>
          </p:nvPr>
        </p:nvSpPr>
        <p:spPr/>
        <p:txBody>
          <a:bodyPr/>
          <a:lstStyle/>
          <a:p>
            <a:pPr marL="4572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Pohotovostní zásoby tvoří vybrané základní materiály a výrobky určené k zajištění nezbytných dodávek pro podporu obyvatelstva, činnosti havarijních služeb a hasičských záchranných sborů po vyhlášení krizových stavů, v systému nouzového hospodářství, kterou nelze zajistit obvyklým způsobem, a pro materiální humanitární pomoc poskytovanou do zahraničí.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Zásoby pro humanitární pomoc tvoří vybrané základní materiály a výrobky určené po vyhlášení krizových stavů k bezplatnému poskytnutí fyzické osobě vážně materiálně postižené.</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408BC644-175D-B197-EA65-F20B5EAA177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72CB15-5DDC-B291-326E-12F794C15C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7A7204-D4DC-97F1-110A-F814AEE7FA72}"/>
              </a:ext>
            </a:extLst>
          </p:cNvPr>
          <p:cNvSpPr>
            <a:spLocks noGrp="1"/>
          </p:cNvSpPr>
          <p:nvPr>
            <p:ph type="sldNum" sz="quarter" idx="12"/>
          </p:nvPr>
        </p:nvSpPr>
        <p:spPr/>
        <p:txBody>
          <a:bodyPr/>
          <a:lstStyle/>
          <a:p>
            <a:fld id="{CFE4BAC9-6D41-4691-9299-18EF07EF0177}" type="slidenum">
              <a:rPr lang="en-US" smtClean="0"/>
              <a:t>123</a:t>
            </a:fld>
            <a:endParaRPr lang="en-US"/>
          </a:p>
        </p:txBody>
      </p:sp>
    </p:spTree>
    <p:extLst>
      <p:ext uri="{BB962C8B-B14F-4D97-AF65-F5344CB8AC3E}">
        <p14:creationId xmlns:p14="http://schemas.microsoft.com/office/powerpoint/2010/main" val="214240318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B15DB2-D258-AB0F-E21F-6A06ED7D37E2}"/>
              </a:ext>
            </a:extLst>
          </p:cNvPr>
          <p:cNvSpPr>
            <a:spLocks noGrp="1"/>
          </p:cNvSpPr>
          <p:nvPr>
            <p:ph type="title"/>
          </p:nvPr>
        </p:nvSpPr>
        <p:spPr/>
        <p:txBody>
          <a:bodyPr/>
          <a:lstStyle/>
          <a:p>
            <a:pPr algn="ctr"/>
            <a:r>
              <a:rPr lang="cs-CZ" dirty="0"/>
              <a:t>Státní úřad pro jadernou bezpečnost</a:t>
            </a:r>
          </a:p>
        </p:txBody>
      </p:sp>
      <p:sp>
        <p:nvSpPr>
          <p:cNvPr id="3" name="Zástupný obsah 2">
            <a:extLst>
              <a:ext uri="{FF2B5EF4-FFF2-40B4-BE49-F238E27FC236}">
                <a16:creationId xmlns:a16="http://schemas.microsoft.com/office/drawing/2014/main" id="{F8018C8E-D7A6-BCB2-7D8B-4A9CAEB9A4A4}"/>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Státní úřad pro jadernou bezpečnost je ústředním orgánem státní správy České republiky pro oblast státního dozoru nad jadernou bezpečností a pro oblast ochrany před ionizujícím zářením.</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V jeho pravomoci jsou otázky především jaderné bezpečnosti, tedy ochrana proti působení zbraní hromadného ničení. </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749DE41-4E29-9657-E26A-53E5DA4D232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31A8F9C-4985-5C32-FA59-CB8E402A107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0E5632C-EB85-0B2F-50DA-6A76CCC0676F}"/>
              </a:ext>
            </a:extLst>
          </p:cNvPr>
          <p:cNvSpPr>
            <a:spLocks noGrp="1"/>
          </p:cNvSpPr>
          <p:nvPr>
            <p:ph type="sldNum" sz="quarter" idx="12"/>
          </p:nvPr>
        </p:nvSpPr>
        <p:spPr/>
        <p:txBody>
          <a:bodyPr/>
          <a:lstStyle/>
          <a:p>
            <a:fld id="{CFE4BAC9-6D41-4691-9299-18EF07EF0177}" type="slidenum">
              <a:rPr lang="en-US" smtClean="0"/>
              <a:t>124</a:t>
            </a:fld>
            <a:endParaRPr lang="en-US"/>
          </a:p>
        </p:txBody>
      </p:sp>
    </p:spTree>
    <p:extLst>
      <p:ext uri="{BB962C8B-B14F-4D97-AF65-F5344CB8AC3E}">
        <p14:creationId xmlns:p14="http://schemas.microsoft.com/office/powerpoint/2010/main" val="164245592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97EFFC-9D73-9FD7-0539-FBFF89811BA1}"/>
              </a:ext>
            </a:extLst>
          </p:cNvPr>
          <p:cNvSpPr>
            <a:spLocks noGrp="1"/>
          </p:cNvSpPr>
          <p:nvPr>
            <p:ph type="title"/>
          </p:nvPr>
        </p:nvSpPr>
        <p:spPr/>
        <p:txBody>
          <a:bodyPr>
            <a:normAutofit fontScale="90000"/>
          </a:bodyPr>
          <a:lstStyle/>
          <a:p>
            <a:pPr algn="ctr"/>
            <a:r>
              <a:rPr lang="cs-CZ" dirty="0"/>
              <a:t>Národní úřad pro kybernetickou a informační bezpečnost</a:t>
            </a:r>
          </a:p>
        </p:txBody>
      </p:sp>
      <p:sp>
        <p:nvSpPr>
          <p:cNvPr id="3" name="Zástupný obsah 2">
            <a:extLst>
              <a:ext uri="{FF2B5EF4-FFF2-40B4-BE49-F238E27FC236}">
                <a16:creationId xmlns:a16="http://schemas.microsoft.com/office/drawing/2014/main" id="{94C764CC-2A6D-B8AC-ED3E-D936B25C5585}"/>
              </a:ext>
            </a:extLst>
          </p:cNvPr>
          <p:cNvSpPr>
            <a:spLocks noGrp="1"/>
          </p:cNvSpPr>
          <p:nvPr>
            <p:ph idx="1"/>
          </p:nvPr>
        </p:nvSpPr>
        <p:spPr/>
        <p:txBody>
          <a:bodyPr>
            <a:normAutofit/>
          </a:bodyPr>
          <a:lstStyle/>
          <a:p>
            <a:pPr marL="4953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Národní úřad pro kybernetickou a informační bezpečnost je ústředním správním orgánem pro kybernetickou bezpečnost včetně ochrany utajovaných informací v oblasti informačních a komunikačních systémů a kryptografické ochrany. </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953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Dále má na starosti problematiku veřejně regulované služby v rámci družicového systému Galileo.</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953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Poslání Národního úřadu pro kybernetickou a informační bezpečnost se týká ochrany před hrozbami v kybernetickém prostoru. Kybernetický prostor je digitální prostředí, které umožňuje vznik, zpracování a výměnu informací, je tvořen informačními systémy, službami a sítěmi elektronických komunikací.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5D8D4140-2482-336B-4630-E2EF11E8717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08C009F-890D-940F-81C9-4B9DD22C884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BF130A1-805E-2D3A-675B-D588C62E0E13}"/>
              </a:ext>
            </a:extLst>
          </p:cNvPr>
          <p:cNvSpPr>
            <a:spLocks noGrp="1"/>
          </p:cNvSpPr>
          <p:nvPr>
            <p:ph type="sldNum" sz="quarter" idx="12"/>
          </p:nvPr>
        </p:nvSpPr>
        <p:spPr/>
        <p:txBody>
          <a:bodyPr/>
          <a:lstStyle/>
          <a:p>
            <a:fld id="{CFE4BAC9-6D41-4691-9299-18EF07EF0177}" type="slidenum">
              <a:rPr lang="en-US" smtClean="0"/>
              <a:t>125</a:t>
            </a:fld>
            <a:endParaRPr lang="en-US"/>
          </a:p>
        </p:txBody>
      </p:sp>
    </p:spTree>
    <p:extLst>
      <p:ext uri="{BB962C8B-B14F-4D97-AF65-F5344CB8AC3E}">
        <p14:creationId xmlns:p14="http://schemas.microsoft.com/office/powerpoint/2010/main" val="379486074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65A045-2389-5093-E4C5-6FBB94EB906B}"/>
              </a:ext>
            </a:extLst>
          </p:cNvPr>
          <p:cNvSpPr>
            <a:spLocks noGrp="1"/>
          </p:cNvSpPr>
          <p:nvPr>
            <p:ph type="title"/>
          </p:nvPr>
        </p:nvSpPr>
        <p:spPr/>
        <p:txBody>
          <a:bodyPr/>
          <a:lstStyle/>
          <a:p>
            <a:pPr algn="ctr"/>
            <a:r>
              <a:rPr lang="cs-CZ" dirty="0"/>
              <a:t>Poradce pro národní bezpečnost</a:t>
            </a:r>
          </a:p>
        </p:txBody>
      </p:sp>
      <p:sp>
        <p:nvSpPr>
          <p:cNvPr id="3" name="Zástupný obsah 2">
            <a:extLst>
              <a:ext uri="{FF2B5EF4-FFF2-40B4-BE49-F238E27FC236}">
                <a16:creationId xmlns:a16="http://schemas.microsoft.com/office/drawing/2014/main" id="{61FA4EBD-F7AD-9398-D074-042C182D6D23}"/>
              </a:ext>
            </a:extLst>
          </p:cNvPr>
          <p:cNvSpPr>
            <a:spLocks noGrp="1"/>
          </p:cNvSpPr>
          <p:nvPr>
            <p:ph idx="1"/>
          </p:nvPr>
        </p:nvSpPr>
        <p:spPr/>
        <p:txBody>
          <a:bodyPr/>
          <a:lstStyle/>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Poradce pro národní bezpečnost, je tajemníkem Bezpečnostní rady státu. Poradce pro národní bezpečnost na návrh předsedy vlády jmenuje a odvolává vláda.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Poradce pro národní bezpečnost se podílí na koordinaci činnosti státních orgánů v oblasti zajišťování bezpečnosti a obrany České republiky a na základě rozhodnutí vlády zastupuje Českou republiku při jednáních s cizími státy a mezinárodními organizacemi ve věcech týkajících se bezpečnosti a obrany České republiky, včetně závazků vyplývajících z členství České republiky v mezinárodních organizacích nebo institucích.</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51CEA8AF-26B8-A054-D065-D7E5435146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C9A64D2-918B-1168-3997-4BE77A958C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FCC58D-6DBA-2C93-24F6-06F49597D43C}"/>
              </a:ext>
            </a:extLst>
          </p:cNvPr>
          <p:cNvSpPr>
            <a:spLocks noGrp="1"/>
          </p:cNvSpPr>
          <p:nvPr>
            <p:ph type="sldNum" sz="quarter" idx="12"/>
          </p:nvPr>
        </p:nvSpPr>
        <p:spPr/>
        <p:txBody>
          <a:bodyPr/>
          <a:lstStyle/>
          <a:p>
            <a:fld id="{CFE4BAC9-6D41-4691-9299-18EF07EF0177}" type="slidenum">
              <a:rPr lang="en-US" smtClean="0"/>
              <a:t>126</a:t>
            </a:fld>
            <a:endParaRPr lang="en-US"/>
          </a:p>
        </p:txBody>
      </p:sp>
    </p:spTree>
    <p:extLst>
      <p:ext uri="{BB962C8B-B14F-4D97-AF65-F5344CB8AC3E}">
        <p14:creationId xmlns:p14="http://schemas.microsoft.com/office/powerpoint/2010/main" val="337753849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C515C-9F54-C8D9-59C5-96F18BA0F777}"/>
              </a:ext>
            </a:extLst>
          </p:cNvPr>
          <p:cNvSpPr>
            <a:spLocks noGrp="1"/>
          </p:cNvSpPr>
          <p:nvPr>
            <p:ph type="title"/>
          </p:nvPr>
        </p:nvSpPr>
        <p:spPr/>
        <p:txBody>
          <a:bodyPr/>
          <a:lstStyle/>
          <a:p>
            <a:pPr algn="ctr"/>
            <a:r>
              <a:rPr lang="cs-CZ" dirty="0"/>
              <a:t>Navigační systém Galileo</a:t>
            </a:r>
          </a:p>
        </p:txBody>
      </p:sp>
      <p:sp>
        <p:nvSpPr>
          <p:cNvPr id="3" name="Zástupný obsah 2">
            <a:extLst>
              <a:ext uri="{FF2B5EF4-FFF2-40B4-BE49-F238E27FC236}">
                <a16:creationId xmlns:a16="http://schemas.microsoft.com/office/drawing/2014/main" id="{5DB3486F-5E85-1D59-026F-998A61AC9F5C}"/>
              </a:ext>
            </a:extLst>
          </p:cNvPr>
          <p:cNvSpPr>
            <a:spLocks noGrp="1"/>
          </p:cNvSpPr>
          <p:nvPr>
            <p:ph idx="1"/>
          </p:nvPr>
        </p:nvSpPr>
        <p:spPr/>
        <p:txBody>
          <a:bodyPr/>
          <a:lstStyle/>
          <a:p>
            <a:r>
              <a:rPr lang="cs-CZ" sz="1800" b="0" dirty="0">
                <a:solidFill>
                  <a:srgbClr val="000000"/>
                </a:solidFill>
                <a:latin typeface="Calibri" panose="020F0502020204030204" pitchFamily="34" charset="0"/>
                <a:ea typeface="Calibri" panose="020F0502020204030204" pitchFamily="34" charset="0"/>
                <a:cs typeface="Calibri" panose="020F0502020204030204" pitchFamily="34" charset="0"/>
              </a:rPr>
              <a:t>P</a:t>
            </a: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lánovaný autonomní evropský Globální družicový polohový systém (GNSS). Jeho výstavbu zajišťuje Evropská unie reprezentovaná Evropskou komisí a Evropskou kosmickou agenturou (ESA).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Plný systém sestává z třiceti družic (27 operačních + 3 záložní) obíhajících ve třech rovinách po kruhových drahách na střední oběžné dráze Země ve výšce 23 222 km. Systém slouží mimo jiné ke sledování pohybu. </a:t>
            </a:r>
          </a:p>
          <a:p>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Má proto největší potenciál především v dopravě, nabízí široké využití i v oblasti bezpečnosti.</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8A3C486F-3753-A538-0EEF-F2089321239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C4630F5-F4DA-AFA8-F7E1-937E4AED39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4EA1EF3-48BF-2DC7-ACED-BBE8D69A46FA}"/>
              </a:ext>
            </a:extLst>
          </p:cNvPr>
          <p:cNvSpPr>
            <a:spLocks noGrp="1"/>
          </p:cNvSpPr>
          <p:nvPr>
            <p:ph type="sldNum" sz="quarter" idx="12"/>
          </p:nvPr>
        </p:nvSpPr>
        <p:spPr/>
        <p:txBody>
          <a:bodyPr/>
          <a:lstStyle/>
          <a:p>
            <a:fld id="{CFE4BAC9-6D41-4691-9299-18EF07EF0177}" type="slidenum">
              <a:rPr lang="en-US" smtClean="0"/>
              <a:t>127</a:t>
            </a:fld>
            <a:endParaRPr lang="en-US"/>
          </a:p>
        </p:txBody>
      </p:sp>
    </p:spTree>
    <p:extLst>
      <p:ext uri="{BB962C8B-B14F-4D97-AF65-F5344CB8AC3E}">
        <p14:creationId xmlns:p14="http://schemas.microsoft.com/office/powerpoint/2010/main" val="197833705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616F6-31DB-B89F-3FE3-A802ED50D4D8}"/>
              </a:ext>
            </a:extLst>
          </p:cNvPr>
          <p:cNvSpPr>
            <a:spLocks noGrp="1"/>
          </p:cNvSpPr>
          <p:nvPr>
            <p:ph type="title"/>
          </p:nvPr>
        </p:nvSpPr>
        <p:spPr/>
        <p:txBody>
          <a:bodyPr/>
          <a:lstStyle/>
          <a:p>
            <a:pPr algn="ctr"/>
            <a:r>
              <a:rPr lang="cs-CZ" dirty="0"/>
              <a:t>Inspektor pro kybernetickou obranu</a:t>
            </a:r>
          </a:p>
        </p:txBody>
      </p:sp>
      <p:sp>
        <p:nvSpPr>
          <p:cNvPr id="3" name="Zástupný obsah 2">
            <a:extLst>
              <a:ext uri="{FF2B5EF4-FFF2-40B4-BE49-F238E27FC236}">
                <a16:creationId xmlns:a16="http://schemas.microsoft.com/office/drawing/2014/main" id="{68AA3158-8E8A-4D37-2B11-18475E18E2CE}"/>
              </a:ext>
            </a:extLst>
          </p:cNvPr>
          <p:cNvSpPr>
            <a:spLocks noGrp="1"/>
          </p:cNvSpPr>
          <p:nvPr>
            <p:ph idx="1"/>
          </p:nvPr>
        </p:nvSpPr>
        <p:spPr/>
        <p:txBody>
          <a:bodyPr/>
          <a:lstStyle/>
          <a:p>
            <a:r>
              <a:rPr lang="cs-CZ" sz="18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Inspektor pro kybernetickou obranu je nezávislý a je vázán pouze právním řádem České republiky. </a:t>
            </a:r>
          </a:p>
          <a:p>
            <a:r>
              <a:rPr lang="cs-CZ" sz="18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Svou funkci je povinen vykonávat nestranně a zdržet se při jejím výkonu všeho, co by mohlo ohrozit důvěru v jeho nestrannost a profesionalitu.</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8F3236C-55D6-92C0-78E2-BFA66084EC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0F1D4C9-1C59-0150-D357-502CB9500C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894903D-01F5-2D31-68A0-93FEA7A8B47F}"/>
              </a:ext>
            </a:extLst>
          </p:cNvPr>
          <p:cNvSpPr>
            <a:spLocks noGrp="1"/>
          </p:cNvSpPr>
          <p:nvPr>
            <p:ph type="sldNum" sz="quarter" idx="12"/>
          </p:nvPr>
        </p:nvSpPr>
        <p:spPr/>
        <p:txBody>
          <a:bodyPr/>
          <a:lstStyle/>
          <a:p>
            <a:fld id="{CFE4BAC9-6D41-4691-9299-18EF07EF0177}" type="slidenum">
              <a:rPr lang="en-US" smtClean="0"/>
              <a:t>128</a:t>
            </a:fld>
            <a:endParaRPr lang="en-US"/>
          </a:p>
        </p:txBody>
      </p:sp>
    </p:spTree>
    <p:extLst>
      <p:ext uri="{BB962C8B-B14F-4D97-AF65-F5344CB8AC3E}">
        <p14:creationId xmlns:p14="http://schemas.microsoft.com/office/powerpoint/2010/main" val="412937915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AD1EE2-FB3E-A979-B5EE-E340A5BE439C}"/>
              </a:ext>
            </a:extLst>
          </p:cNvPr>
          <p:cNvSpPr>
            <a:spLocks noGrp="1"/>
          </p:cNvSpPr>
          <p:nvPr>
            <p:ph type="title"/>
          </p:nvPr>
        </p:nvSpPr>
        <p:spPr/>
        <p:txBody>
          <a:bodyPr/>
          <a:lstStyle/>
          <a:p>
            <a:pPr algn="ctr"/>
            <a:r>
              <a:rPr lang="cs-CZ" dirty="0"/>
              <a:t>Český telekomunikační úřad</a:t>
            </a:r>
          </a:p>
        </p:txBody>
      </p:sp>
      <p:sp>
        <p:nvSpPr>
          <p:cNvPr id="3" name="Zástupný obsah 2">
            <a:extLst>
              <a:ext uri="{FF2B5EF4-FFF2-40B4-BE49-F238E27FC236}">
                <a16:creationId xmlns:a16="http://schemas.microsoft.com/office/drawing/2014/main" id="{5C83D76F-979D-6BED-13AE-508ECF4D8DA0}"/>
              </a:ext>
            </a:extLst>
          </p:cNvPr>
          <p:cNvSpPr>
            <a:spLocks noGrp="1"/>
          </p:cNvSpPr>
          <p:nvPr>
            <p:ph idx="1"/>
          </p:nvPr>
        </p:nvSpPr>
        <p:spPr/>
        <p:txBody>
          <a:bodyPr/>
          <a:lstStyle/>
          <a:p>
            <a:pPr marL="495300" algn="just" fontAlgn="ctr">
              <a:lnSpc>
                <a:spcPct val="150000"/>
              </a:lnSpc>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Český telekomunikační úřad je ústřední správní úřad pro výkon státní správy v oblasti regulace trhu a stanovování podmínek pro podnikání v oblasti elektronických komunikací.</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marL="495300" algn="just" fontAlgn="ctr">
              <a:lnSpc>
                <a:spcPct val="150000"/>
              </a:lnSpc>
              <a:spcAft>
                <a:spcPts val="1000"/>
              </a:spcAft>
            </a:pPr>
            <a:r>
              <a:rPr lang="cs-CZ"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Český telekomunikační úřad je oprávněn vydávat opatření obecné povahy, takzvaná všeobecná oprávnění, která stanoví podmínky výkonu komunikačních činností vztahující se na všechny nebo na určité druhy sítí a služeb elektronických komunikací, provozování přístrojů a na využívání rádiových kmitočtů a k využívání čísel.</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259CFC6-8A4D-01A1-2685-B249A0D904F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789113-5E9A-F994-7927-3C56C77AC94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0E8AC2E-CB6B-7826-606A-903CD12F877D}"/>
              </a:ext>
            </a:extLst>
          </p:cNvPr>
          <p:cNvSpPr>
            <a:spLocks noGrp="1"/>
          </p:cNvSpPr>
          <p:nvPr>
            <p:ph type="sldNum" sz="quarter" idx="12"/>
          </p:nvPr>
        </p:nvSpPr>
        <p:spPr/>
        <p:txBody>
          <a:bodyPr/>
          <a:lstStyle/>
          <a:p>
            <a:fld id="{CFE4BAC9-6D41-4691-9299-18EF07EF0177}" type="slidenum">
              <a:rPr lang="en-US" smtClean="0"/>
              <a:t>129</a:t>
            </a:fld>
            <a:endParaRPr lang="en-US"/>
          </a:p>
        </p:txBody>
      </p:sp>
    </p:spTree>
    <p:extLst>
      <p:ext uri="{BB962C8B-B14F-4D97-AF65-F5344CB8AC3E}">
        <p14:creationId xmlns:p14="http://schemas.microsoft.com/office/powerpoint/2010/main" val="4038924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BCDEDE81-1F27-61FE-125B-BAB30F7DD4FE}"/>
              </a:ext>
            </a:extLst>
          </p:cNvPr>
          <p:cNvSpPr>
            <a:spLocks noGrp="1"/>
          </p:cNvSpPr>
          <p:nvPr>
            <p:ph type="title"/>
          </p:nvPr>
        </p:nvSpPr>
        <p:spPr/>
        <p:txBody>
          <a:bodyPr/>
          <a:lstStyle/>
          <a:p>
            <a:pPr algn="ctr"/>
            <a:r>
              <a:rPr lang="cs-CZ" dirty="0"/>
              <a:t>Bezpečnost státu</a:t>
            </a:r>
          </a:p>
        </p:txBody>
      </p:sp>
    </p:spTree>
    <p:extLst>
      <p:ext uri="{BB962C8B-B14F-4D97-AF65-F5344CB8AC3E}">
        <p14:creationId xmlns:p14="http://schemas.microsoft.com/office/powerpoint/2010/main" val="306626729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14440B-3CB0-F232-A89E-2948D487042C}"/>
              </a:ext>
            </a:extLst>
          </p:cNvPr>
          <p:cNvSpPr>
            <a:spLocks noGrp="1"/>
          </p:cNvSpPr>
          <p:nvPr>
            <p:ph type="title"/>
          </p:nvPr>
        </p:nvSpPr>
        <p:spPr/>
        <p:txBody>
          <a:bodyPr/>
          <a:lstStyle/>
          <a:p>
            <a:pPr algn="ctr"/>
            <a:r>
              <a:rPr lang="cs-CZ" dirty="0"/>
              <a:t>Ozbrojené sbory</a:t>
            </a:r>
          </a:p>
        </p:txBody>
      </p:sp>
      <p:sp>
        <p:nvSpPr>
          <p:cNvPr id="3" name="Zástupný obsah 2">
            <a:extLst>
              <a:ext uri="{FF2B5EF4-FFF2-40B4-BE49-F238E27FC236}">
                <a16:creationId xmlns:a16="http://schemas.microsoft.com/office/drawing/2014/main" id="{4AF18D70-FFCC-9244-34ED-18321E92B7A3}"/>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cs typeface="Calibri" panose="020F0502020204030204" pitchFamily="34" charset="0"/>
              </a:rPr>
              <a:t>Vedle ozbrojených sil  v České republice  působí ozbrojené sbory. </a:t>
            </a:r>
          </a:p>
          <a:p>
            <a:r>
              <a:rPr lang="cs-CZ" sz="1800" b="0" dirty="0">
                <a:effectLst/>
                <a:latin typeface="Calibri" panose="020F0502020204030204" pitchFamily="34" charset="0"/>
                <a:ea typeface="Calibri" panose="020F0502020204030204" pitchFamily="34" charset="0"/>
                <a:cs typeface="Calibri" panose="020F0502020204030204" pitchFamily="34" charset="0"/>
              </a:rPr>
              <a:t>Bezpečnostní sbory České republiky jsou nedílnou součástí bezpečnostního systému České republiky. Svým působením přispívají k ochraně demokratických základů státu a k ochraně životů, zdraví a majetkových hodnot. </a:t>
            </a:r>
          </a:p>
          <a:p>
            <a:r>
              <a:rPr lang="cs-CZ" sz="1800" b="0" dirty="0">
                <a:effectLst/>
                <a:latin typeface="Calibri" panose="020F0502020204030204" pitchFamily="34" charset="0"/>
                <a:ea typeface="Calibri" panose="020F0502020204030204" pitchFamily="34" charset="0"/>
                <a:cs typeface="Calibri" panose="020F0502020204030204" pitchFamily="34" charset="0"/>
              </a:rPr>
              <a:t> Ozbrojené sbory České republiky jsou  Policie České republiky, Hasičský záchranný sbor České republiky, Celní správa České republiky, Vězeňská služba České republiky, Generální inspekce bezpečnostních sborů, Bezpečnostní informační služba a Úřad pro zahraniční styky a informace.</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396A6CAD-7F3A-2CC4-868D-2E85BE0923F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21DA86-AB60-CCEC-4322-E4D76C16692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8B3BC6A-ECCE-EBA9-AA8C-8A8C4C03D08A}"/>
              </a:ext>
            </a:extLst>
          </p:cNvPr>
          <p:cNvSpPr>
            <a:spLocks noGrp="1"/>
          </p:cNvSpPr>
          <p:nvPr>
            <p:ph type="sldNum" sz="quarter" idx="12"/>
          </p:nvPr>
        </p:nvSpPr>
        <p:spPr/>
        <p:txBody>
          <a:bodyPr/>
          <a:lstStyle/>
          <a:p>
            <a:fld id="{CFE4BAC9-6D41-4691-9299-18EF07EF0177}" type="slidenum">
              <a:rPr lang="en-US" smtClean="0"/>
              <a:t>130</a:t>
            </a:fld>
            <a:endParaRPr lang="en-US"/>
          </a:p>
        </p:txBody>
      </p:sp>
    </p:spTree>
    <p:extLst>
      <p:ext uri="{BB962C8B-B14F-4D97-AF65-F5344CB8AC3E}">
        <p14:creationId xmlns:p14="http://schemas.microsoft.com/office/powerpoint/2010/main" val="339797303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4CBA9F3C-971F-9B02-DA72-80630121F99C}"/>
              </a:ext>
            </a:extLst>
          </p:cNvPr>
          <p:cNvSpPr>
            <a:spLocks noGrp="1"/>
          </p:cNvSpPr>
          <p:nvPr>
            <p:ph type="title"/>
          </p:nvPr>
        </p:nvSpPr>
        <p:spPr/>
        <p:txBody>
          <a:bodyPr/>
          <a:lstStyle/>
          <a:p>
            <a:pPr algn="ctr"/>
            <a:r>
              <a:rPr lang="cs-CZ" dirty="0"/>
              <a:t>Zpravodajská komunita</a:t>
            </a:r>
          </a:p>
        </p:txBody>
      </p:sp>
    </p:spTree>
    <p:extLst>
      <p:ext uri="{BB962C8B-B14F-4D97-AF65-F5344CB8AC3E}">
        <p14:creationId xmlns:p14="http://schemas.microsoft.com/office/powerpoint/2010/main" val="412383782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B6B32C-9385-2142-8C4E-25E5943A5840}"/>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Poslaní zpravodajských služeb</a:t>
            </a:r>
          </a:p>
        </p:txBody>
      </p:sp>
      <p:sp>
        <p:nvSpPr>
          <p:cNvPr id="3" name="Zástupný symbol pro obsah 2">
            <a:extLst>
              <a:ext uri="{FF2B5EF4-FFF2-40B4-BE49-F238E27FC236}">
                <a16:creationId xmlns:a16="http://schemas.microsoft.com/office/drawing/2014/main" id="{6E7E4D8A-1B2E-4F41-92CF-2991824CE65B}"/>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Zpravodajské služby jako organizace bývají řazeny mezi  bezpečnostní sbory ( ozbrojené bezpečnostní sbory) </a:t>
            </a:r>
          </a:p>
          <a:p>
            <a:r>
              <a:rPr lang="cs-CZ" b="0" dirty="0">
                <a:solidFill>
                  <a:schemeClr val="tx1"/>
                </a:solidFill>
                <a:latin typeface="Arial" panose="020B0604020202020204" pitchFamily="34" charset="0"/>
                <a:cs typeface="Arial" panose="020B0604020202020204" pitchFamily="34" charset="0"/>
              </a:rPr>
              <a:t>Patří systémově do oblasti exekutivy – moci výkonné.</a:t>
            </a:r>
          </a:p>
          <a:p>
            <a:r>
              <a:rPr lang="cs-CZ" b="0" dirty="0">
                <a:solidFill>
                  <a:schemeClr val="tx1"/>
                </a:solidFill>
                <a:latin typeface="Arial" panose="020B0604020202020204" pitchFamily="34" charset="0"/>
                <a:cs typeface="Arial" panose="020B0604020202020204" pitchFamily="34" charset="0"/>
              </a:rPr>
              <a:t>Oblast zpravodajských služeb je nepochybně oblastí </a:t>
            </a:r>
            <a:r>
              <a:rPr lang="cs-CZ" b="0" dirty="0" err="1">
                <a:solidFill>
                  <a:schemeClr val="tx1"/>
                </a:solidFill>
                <a:latin typeface="Arial" panose="020B0604020202020204" pitchFamily="34" charset="0"/>
                <a:cs typeface="Arial" panose="020B0604020202020204" pitchFamily="34" charset="0"/>
              </a:rPr>
              <a:t>sui</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generis</a:t>
            </a:r>
            <a:r>
              <a:rPr lang="cs-CZ" b="0" dirty="0">
                <a:solidFill>
                  <a:schemeClr val="tx1"/>
                </a:solidFill>
                <a:latin typeface="Arial" panose="020B0604020202020204" pitchFamily="34" charset="0"/>
                <a:cs typeface="Arial" panose="020B0604020202020204" pitchFamily="34" charset="0"/>
              </a:rPr>
              <a:t>. (Získávají /šíří/, analyzují a vyhodnocují informace  pro zajištění bezpečnosti státu).</a:t>
            </a:r>
          </a:p>
          <a:p>
            <a:r>
              <a:rPr lang="cs-CZ" b="0" dirty="0">
                <a:solidFill>
                  <a:schemeClr val="tx1"/>
                </a:solidFill>
                <a:latin typeface="Arial" panose="020B0604020202020204" pitchFamily="34" charset="0"/>
                <a:cs typeface="Arial" panose="020B0604020202020204" pitchFamily="34" charset="0"/>
              </a:rPr>
              <a:t>Některé zpravodajské služby mají pravomoc vyšetřovat. To neplatí v ČR.</a:t>
            </a:r>
          </a:p>
        </p:txBody>
      </p:sp>
      <p:sp>
        <p:nvSpPr>
          <p:cNvPr id="4" name="Zástupný symbol pro datum 3">
            <a:extLst>
              <a:ext uri="{FF2B5EF4-FFF2-40B4-BE49-F238E27FC236}">
                <a16:creationId xmlns:a16="http://schemas.microsoft.com/office/drawing/2014/main" id="{FCE6A410-F2CA-284E-97A7-79E7759ADC0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8D6EBD4-3221-4348-98E1-B97D24250E8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A9E4FF0-F20A-0D4A-8A8F-1BD6DF62289C}"/>
              </a:ext>
            </a:extLst>
          </p:cNvPr>
          <p:cNvSpPr>
            <a:spLocks noGrp="1"/>
          </p:cNvSpPr>
          <p:nvPr>
            <p:ph type="sldNum" sz="quarter" idx="12"/>
          </p:nvPr>
        </p:nvSpPr>
        <p:spPr/>
        <p:txBody>
          <a:bodyPr/>
          <a:lstStyle/>
          <a:p>
            <a:fld id="{CFE4BAC9-6D41-4691-9299-18EF07EF0177}" type="slidenum">
              <a:rPr lang="en-US" smtClean="0"/>
              <a:t>132</a:t>
            </a:fld>
            <a:endParaRPr lang="en-US"/>
          </a:p>
        </p:txBody>
      </p:sp>
    </p:spTree>
    <p:extLst>
      <p:ext uri="{BB962C8B-B14F-4D97-AF65-F5344CB8AC3E}">
        <p14:creationId xmlns:p14="http://schemas.microsoft.com/office/powerpoint/2010/main" val="301849568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Zpravodajské služby</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Bezpečnostní informační služba, jejíž příjmy a výdaje tvoří samostatnou kapitolu státního rozpočtu,</a:t>
            </a:r>
          </a:p>
          <a:p>
            <a:r>
              <a:rPr lang="cs-CZ" b="0" dirty="0">
                <a:solidFill>
                  <a:schemeClr val="tx1"/>
                </a:solidFill>
                <a:latin typeface="Arial" panose="020B0604020202020204" pitchFamily="34" charset="0"/>
                <a:cs typeface="Arial" panose="020B0604020202020204" pitchFamily="34" charset="0"/>
              </a:rPr>
              <a:t>Úřad pro zahraniční styky a informace, jehož rozpočet je součástí rozpočtové kapitoly Ministerstva vnitra,</a:t>
            </a:r>
          </a:p>
          <a:p>
            <a:r>
              <a:rPr lang="cs-CZ" b="0" dirty="0">
                <a:solidFill>
                  <a:schemeClr val="tx1"/>
                </a:solidFill>
                <a:latin typeface="Arial" panose="020B0604020202020204" pitchFamily="34" charset="0"/>
                <a:cs typeface="Arial" panose="020B0604020202020204" pitchFamily="34" charset="0"/>
              </a:rPr>
              <a:t>Vojenské zpravodajství jako součást Ministerstva obrany</a:t>
            </a:r>
          </a:p>
          <a:p>
            <a:endParaRPr lang="cs-CZ" dirty="0"/>
          </a:p>
        </p:txBody>
      </p:sp>
      <p:sp>
        <p:nvSpPr>
          <p:cNvPr id="4" name="Zástupný symbol pro datum 3">
            <a:extLst>
              <a:ext uri="{FF2B5EF4-FFF2-40B4-BE49-F238E27FC236}">
                <a16:creationId xmlns:a16="http://schemas.microsoft.com/office/drawing/2014/main" id="{480EEACA-DAA8-A942-9691-44F58359C97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CFBF28F-33B1-5A4F-A69E-AADC09BAD4E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C924194-D104-6F47-9515-4018010DAC86}"/>
              </a:ext>
            </a:extLst>
          </p:cNvPr>
          <p:cNvSpPr>
            <a:spLocks noGrp="1"/>
          </p:cNvSpPr>
          <p:nvPr>
            <p:ph type="sldNum" sz="quarter" idx="12"/>
          </p:nvPr>
        </p:nvSpPr>
        <p:spPr/>
        <p:txBody>
          <a:bodyPr/>
          <a:lstStyle/>
          <a:p>
            <a:fld id="{CFE4BAC9-6D41-4691-9299-18EF07EF0177}" type="slidenum">
              <a:rPr lang="en-US" smtClean="0"/>
              <a:t>133</a:t>
            </a:fld>
            <a:endParaRPr lang="en-US"/>
          </a:p>
        </p:txBody>
      </p:sp>
    </p:spTree>
    <p:extLst>
      <p:ext uri="{BB962C8B-B14F-4D97-AF65-F5344CB8AC3E}">
        <p14:creationId xmlns:p14="http://schemas.microsoft.com/office/powerpoint/2010/main" val="149890401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BIS</a:t>
            </a:r>
          </a:p>
        </p:txBody>
      </p:sp>
      <p:sp>
        <p:nvSpPr>
          <p:cNvPr id="3" name="Zástupný symbol pro obsah 2"/>
          <p:cNvSpPr>
            <a:spLocks noGrp="1"/>
          </p:cNvSpPr>
          <p:nvPr>
            <p:ph idx="1"/>
          </p:nvPr>
        </p:nvSpPr>
        <p:spPr/>
        <p:txBody>
          <a:bodyPr>
            <a:normAutofit fontScale="92500" lnSpcReduction="10000"/>
          </a:bodyPr>
          <a:lstStyle/>
          <a:p>
            <a:pPr marL="0" lvl="0" indent="0">
              <a:buNone/>
            </a:pPr>
            <a:r>
              <a:rPr lang="cs-CZ" b="0" dirty="0">
                <a:latin typeface="Arial" panose="020B0604020202020204" pitchFamily="34" charset="0"/>
                <a:cs typeface="Arial" panose="020B0604020202020204" pitchFamily="34" charset="0"/>
              </a:rPr>
              <a:t>Zjišťuje  informace  o </a:t>
            </a:r>
          </a:p>
          <a:p>
            <a:pPr lvl="0"/>
            <a:r>
              <a:rPr lang="cs-CZ" b="0" dirty="0">
                <a:latin typeface="Arial" panose="020B0604020202020204" pitchFamily="34" charset="0"/>
                <a:cs typeface="Arial" panose="020B0604020202020204" pitchFamily="34" charset="0"/>
              </a:rPr>
              <a:t>záměrech a činnostech namířených proti demokratickým základům, svrchovanosti a územní celistvosti České republiky,</a:t>
            </a:r>
          </a:p>
          <a:p>
            <a:pPr lvl="0"/>
            <a:r>
              <a:rPr lang="cs-CZ" b="0" dirty="0">
                <a:latin typeface="Arial" panose="020B0604020202020204" pitchFamily="34" charset="0"/>
                <a:cs typeface="Arial" panose="020B0604020202020204" pitchFamily="34" charset="0"/>
              </a:rPr>
              <a:t>zpravodajských službách cizí moci,</a:t>
            </a:r>
          </a:p>
          <a:p>
            <a:pPr lvl="0"/>
            <a:r>
              <a:rPr lang="cs-CZ" b="0" dirty="0">
                <a:latin typeface="Arial" panose="020B0604020202020204" pitchFamily="34" charset="0"/>
                <a:cs typeface="Arial" panose="020B0604020202020204" pitchFamily="34" charset="0"/>
              </a:rPr>
              <a:t>činnostech ohrožujících státní a služební tajemství,</a:t>
            </a:r>
          </a:p>
          <a:p>
            <a:pPr lvl="0"/>
            <a:r>
              <a:rPr lang="cs-CZ" b="0" dirty="0">
                <a:latin typeface="Arial" panose="020B0604020202020204" pitchFamily="34" charset="0"/>
                <a:cs typeface="Arial" panose="020B0604020202020204" pitchFamily="34" charset="0"/>
              </a:rPr>
              <a:t>činnostech, jejichž důsledky mohou ohrozit bezpečnost nebo významné ekonomické zájmy České republiky,</a:t>
            </a:r>
          </a:p>
          <a:p>
            <a:pPr lvl="0"/>
            <a:r>
              <a:rPr lang="cs-CZ" b="0" dirty="0">
                <a:latin typeface="Arial" panose="020B0604020202020204" pitchFamily="34" charset="0"/>
                <a:cs typeface="Arial" panose="020B0604020202020204" pitchFamily="34" charset="0"/>
              </a:rPr>
              <a:t>týkající se organizovaného zločinu a terorismu.</a:t>
            </a:r>
          </a:p>
          <a:p>
            <a:pPr marL="0" marR="0" lvl="0" indent="0" defTabSz="91440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datum 3">
            <a:extLst>
              <a:ext uri="{FF2B5EF4-FFF2-40B4-BE49-F238E27FC236}">
                <a16:creationId xmlns:a16="http://schemas.microsoft.com/office/drawing/2014/main" id="{BBCB21C1-9990-1940-A895-59B8BFF692C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726E3EC-5E44-2C4A-A4C8-EA96C644752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C0E0180-AB72-7F44-9ACB-AACCB3D0BD0B}"/>
              </a:ext>
            </a:extLst>
          </p:cNvPr>
          <p:cNvSpPr>
            <a:spLocks noGrp="1"/>
          </p:cNvSpPr>
          <p:nvPr>
            <p:ph type="sldNum" sz="quarter" idx="12"/>
          </p:nvPr>
        </p:nvSpPr>
        <p:spPr/>
        <p:txBody>
          <a:bodyPr/>
          <a:lstStyle/>
          <a:p>
            <a:fld id="{CFE4BAC9-6D41-4691-9299-18EF07EF0177}" type="slidenum">
              <a:rPr lang="en-US" smtClean="0"/>
              <a:t>134</a:t>
            </a:fld>
            <a:endParaRPr lang="en-US"/>
          </a:p>
        </p:txBody>
      </p:sp>
    </p:spTree>
    <p:extLst>
      <p:ext uri="{BB962C8B-B14F-4D97-AF65-F5344CB8AC3E}">
        <p14:creationId xmlns:p14="http://schemas.microsoft.com/office/powerpoint/2010/main" val="131788780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ÚZSI</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Úřad pro zahraniční styky a informace zabezpečuje informace mající původ v zahraničí, důležité pro bezpečnost a ochranu zahraničně politických a ekonomických zájmů České republiky.</a:t>
            </a:r>
          </a:p>
          <a:p>
            <a:r>
              <a:rPr lang="cs-CZ" b="0" dirty="0">
                <a:solidFill>
                  <a:schemeClr val="tx1"/>
                </a:solidFill>
                <a:latin typeface="Arial" panose="020B0604020202020204" pitchFamily="34" charset="0"/>
                <a:cs typeface="Arial" panose="020B0604020202020204" pitchFamily="34" charset="0"/>
              </a:rPr>
              <a:t>Ředitele Úřadu pro zahraniční styky a informace jmenuje a odvolává ministr vnitra se souhlasem vlády. Z výkonu své funkce je ředitel Úřadu pro zahraniční styky a informace odpovědný ministru vnitra.</a:t>
            </a:r>
          </a:p>
          <a:p>
            <a:endParaRPr lang="cs-CZ" dirty="0"/>
          </a:p>
          <a:p>
            <a:endParaRPr lang="cs-CZ" dirty="0"/>
          </a:p>
        </p:txBody>
      </p:sp>
      <p:sp>
        <p:nvSpPr>
          <p:cNvPr id="4" name="Zástupný symbol pro datum 3">
            <a:extLst>
              <a:ext uri="{FF2B5EF4-FFF2-40B4-BE49-F238E27FC236}">
                <a16:creationId xmlns:a16="http://schemas.microsoft.com/office/drawing/2014/main" id="{1A6D34AD-DBC1-D548-9A2D-D6955CF53A4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29C021D-6A07-4C46-9D62-5F4D9571DED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E03A0EC-9C7D-8644-9276-E93BD2B41304}"/>
              </a:ext>
            </a:extLst>
          </p:cNvPr>
          <p:cNvSpPr>
            <a:spLocks noGrp="1"/>
          </p:cNvSpPr>
          <p:nvPr>
            <p:ph type="sldNum" sz="quarter" idx="12"/>
          </p:nvPr>
        </p:nvSpPr>
        <p:spPr/>
        <p:txBody>
          <a:bodyPr/>
          <a:lstStyle/>
          <a:p>
            <a:fld id="{CFE4BAC9-6D41-4691-9299-18EF07EF0177}" type="slidenum">
              <a:rPr lang="en-US" smtClean="0"/>
              <a:t>135</a:t>
            </a:fld>
            <a:endParaRPr lang="en-US"/>
          </a:p>
        </p:txBody>
      </p:sp>
    </p:spTree>
    <p:extLst>
      <p:ext uri="{BB962C8B-B14F-4D97-AF65-F5344CB8AC3E}">
        <p14:creationId xmlns:p14="http://schemas.microsoft.com/office/powerpoint/2010/main" val="203922391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Ředitel BIS</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Ředitele Bezpečnostní informační služby jmenuje, po projednání ve výboru Poslanecké sněmovny Parlamentu příslušném ve věcech bezpečnosti, vláda. </a:t>
            </a:r>
          </a:p>
          <a:p>
            <a:r>
              <a:rPr lang="cs-CZ" b="0" dirty="0">
                <a:solidFill>
                  <a:schemeClr val="tx1"/>
                </a:solidFill>
                <a:latin typeface="Arial" panose="020B0604020202020204" pitchFamily="34" charset="0"/>
                <a:cs typeface="Arial" panose="020B0604020202020204" pitchFamily="34" charset="0"/>
              </a:rPr>
              <a:t>Z výkonu své funkce je ředitel Bezpečnostní informační služby odpovědný vládě, která ho též odvolává.</a:t>
            </a:r>
          </a:p>
        </p:txBody>
      </p:sp>
      <p:sp>
        <p:nvSpPr>
          <p:cNvPr id="4" name="Zástupný symbol pro datum 3">
            <a:extLst>
              <a:ext uri="{FF2B5EF4-FFF2-40B4-BE49-F238E27FC236}">
                <a16:creationId xmlns:a16="http://schemas.microsoft.com/office/drawing/2014/main" id="{9F02BEC4-8CC2-3544-918C-41AD1A15F6B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20892BA-571D-0142-AD8B-3DB4D1D42C3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7F2737C-8FD9-5143-B2FB-A8175F9FE2B3}"/>
              </a:ext>
            </a:extLst>
          </p:cNvPr>
          <p:cNvSpPr>
            <a:spLocks noGrp="1"/>
          </p:cNvSpPr>
          <p:nvPr>
            <p:ph type="sldNum" sz="quarter" idx="12"/>
          </p:nvPr>
        </p:nvSpPr>
        <p:spPr/>
        <p:txBody>
          <a:bodyPr/>
          <a:lstStyle/>
          <a:p>
            <a:fld id="{CFE4BAC9-6D41-4691-9299-18EF07EF0177}" type="slidenum">
              <a:rPr lang="en-US" smtClean="0"/>
              <a:t>136</a:t>
            </a:fld>
            <a:endParaRPr lang="en-US"/>
          </a:p>
        </p:txBody>
      </p:sp>
    </p:spTree>
    <p:extLst>
      <p:ext uri="{BB962C8B-B14F-4D97-AF65-F5344CB8AC3E}">
        <p14:creationId xmlns:p14="http://schemas.microsoft.com/office/powerpoint/2010/main" val="89486403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Vojenské zpravodajství </a:t>
            </a:r>
          </a:p>
        </p:txBody>
      </p:sp>
      <p:sp>
        <p:nvSpPr>
          <p:cNvPr id="3" name="Zástupný symbol pro obsah 2"/>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Zabezpečuje informace :</a:t>
            </a:r>
          </a:p>
          <a:p>
            <a:r>
              <a:rPr lang="cs-CZ" b="0" dirty="0">
                <a:latin typeface="Arial" panose="020B0604020202020204" pitchFamily="34" charset="0"/>
                <a:cs typeface="Arial" panose="020B0604020202020204" pitchFamily="34" charset="0"/>
              </a:rPr>
              <a:t>mající původ v zahraničí, důležité pro obranu a bezpečnost České republiky,</a:t>
            </a:r>
          </a:p>
          <a:p>
            <a:r>
              <a:rPr lang="cs-CZ" b="0" dirty="0">
                <a:latin typeface="Arial" panose="020B0604020202020204" pitchFamily="34" charset="0"/>
                <a:cs typeface="Arial" panose="020B0604020202020204" pitchFamily="34" charset="0"/>
              </a:rPr>
              <a:t>o zpravodajských službách cizí moci v oblasti obrany,</a:t>
            </a:r>
          </a:p>
          <a:p>
            <a:r>
              <a:rPr lang="cs-CZ" b="0" dirty="0">
                <a:latin typeface="Arial" panose="020B0604020202020204" pitchFamily="34" charset="0"/>
                <a:cs typeface="Arial" panose="020B0604020202020204" pitchFamily="34" charset="0"/>
              </a:rPr>
              <a:t>o záměrech a činnostech namířených proti zabezpečování obrany České republiky</a:t>
            </a:r>
          </a:p>
          <a:p>
            <a:r>
              <a:rPr lang="cs-CZ" b="0" dirty="0">
                <a:latin typeface="Arial" panose="020B0604020202020204" pitchFamily="34" charset="0"/>
                <a:cs typeface="Arial" panose="020B0604020202020204" pitchFamily="34" charset="0"/>
              </a:rPr>
              <a:t>o záměrech a činnostech ohrožujících utajované skutečnosti v oblasti obrany České republiky.</a:t>
            </a:r>
          </a:p>
          <a:p>
            <a:pPr marL="0" marR="0" lvl="0" indent="0" defTabSz="914400" eaLnBrk="1" fontAlgn="auto" latinLnBrk="0" hangingPunct="1">
              <a:lnSpc>
                <a:spcPct val="100000"/>
              </a:lnSpc>
              <a:spcBef>
                <a:spcPts val="0"/>
              </a:spcBef>
              <a:spcAft>
                <a:spcPts val="0"/>
              </a:spcAft>
              <a:buClrTx/>
              <a:buSzTx/>
              <a:buFontTx/>
              <a:buNone/>
              <a:tabLst/>
              <a:defRPr/>
            </a:pPr>
            <a:endParaRPr lang="cs-CZ" dirty="0"/>
          </a:p>
        </p:txBody>
      </p:sp>
      <p:sp>
        <p:nvSpPr>
          <p:cNvPr id="4" name="Zástupný symbol pro datum 3">
            <a:extLst>
              <a:ext uri="{FF2B5EF4-FFF2-40B4-BE49-F238E27FC236}">
                <a16:creationId xmlns:a16="http://schemas.microsoft.com/office/drawing/2014/main" id="{50D8F59C-69DF-8143-BB3A-96DE3B6FCD0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A67CF8B-722D-4E43-B7FE-36171BBBFB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FDCE7C3-103A-F34A-BAC9-8C01D93F5607}"/>
              </a:ext>
            </a:extLst>
          </p:cNvPr>
          <p:cNvSpPr>
            <a:spLocks noGrp="1"/>
          </p:cNvSpPr>
          <p:nvPr>
            <p:ph type="sldNum" sz="quarter" idx="12"/>
          </p:nvPr>
        </p:nvSpPr>
        <p:spPr/>
        <p:txBody>
          <a:bodyPr/>
          <a:lstStyle/>
          <a:p>
            <a:fld id="{CFE4BAC9-6D41-4691-9299-18EF07EF0177}" type="slidenum">
              <a:rPr lang="en-US" smtClean="0"/>
              <a:t>137</a:t>
            </a:fld>
            <a:endParaRPr lang="en-US"/>
          </a:p>
        </p:txBody>
      </p:sp>
    </p:spTree>
    <p:extLst>
      <p:ext uri="{BB962C8B-B14F-4D97-AF65-F5344CB8AC3E}">
        <p14:creationId xmlns:p14="http://schemas.microsoft.com/office/powerpoint/2010/main" val="73648397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Ředitel VZ</a:t>
            </a:r>
          </a:p>
        </p:txBody>
      </p:sp>
      <p:sp>
        <p:nvSpPr>
          <p:cNvPr id="3" name="Zástupný symbol pro obsah 2"/>
          <p:cNvSpPr>
            <a:spLocks noGrp="1"/>
          </p:cNvSpPr>
          <p:nvPr>
            <p:ph idx="1"/>
          </p:nvPr>
        </p:nvSpPr>
        <p:spPr/>
        <p:txBody>
          <a:bodyPr/>
          <a:lstStyle/>
          <a:p>
            <a:pPr marL="0" lvl="0" indent="0">
              <a:spcBef>
                <a:spcPts val="0"/>
              </a:spcBef>
              <a:buClrTx/>
              <a:buNone/>
            </a:pPr>
            <a:r>
              <a:rPr lang="cs-CZ" b="0" dirty="0">
                <a:solidFill>
                  <a:schemeClr val="tx1"/>
                </a:solidFill>
                <a:latin typeface="Arial" panose="020B0604020202020204" pitchFamily="34" charset="0"/>
                <a:cs typeface="Arial" panose="020B0604020202020204" pitchFamily="34" charset="0"/>
              </a:rPr>
              <a:t>Ředitele Vojenského zpravodajství jmenuje, po projednání ve výboru Poslanecké sněmovny Parlamentu příslušném ve věcech bezpečnosti, ministr obrany se souhlasem vlády. </a:t>
            </a:r>
          </a:p>
          <a:p>
            <a:pPr marL="0" lvl="0" indent="0">
              <a:spcBef>
                <a:spcPts val="0"/>
              </a:spcBef>
              <a:buClrTx/>
              <a:buNone/>
            </a:pPr>
            <a:endParaRPr lang="cs-CZ" b="0" dirty="0">
              <a:solidFill>
                <a:schemeClr val="tx1"/>
              </a:solidFill>
              <a:latin typeface="Arial" panose="020B0604020202020204" pitchFamily="34" charset="0"/>
              <a:cs typeface="Arial" panose="020B0604020202020204" pitchFamily="34" charset="0"/>
            </a:endParaRPr>
          </a:p>
          <a:p>
            <a:pPr marL="0" lvl="0" indent="0">
              <a:spcBef>
                <a:spcPts val="0"/>
              </a:spcBef>
              <a:buClrTx/>
              <a:buNone/>
            </a:pPr>
            <a:r>
              <a:rPr lang="cs-CZ" b="0" dirty="0">
                <a:solidFill>
                  <a:schemeClr val="tx1"/>
                </a:solidFill>
                <a:latin typeface="Arial" panose="020B0604020202020204" pitchFamily="34" charset="0"/>
                <a:cs typeface="Arial" panose="020B0604020202020204" pitchFamily="34" charset="0"/>
              </a:rPr>
              <a:t>Z výkonu své funkce je ředitel Vojenského zpravodajství odpovědný ministru obrany, který ho též se souhlasem vlády odvolává.</a:t>
            </a:r>
          </a:p>
        </p:txBody>
      </p:sp>
      <p:sp>
        <p:nvSpPr>
          <p:cNvPr id="4" name="Zástupný symbol pro datum 3">
            <a:extLst>
              <a:ext uri="{FF2B5EF4-FFF2-40B4-BE49-F238E27FC236}">
                <a16:creationId xmlns:a16="http://schemas.microsoft.com/office/drawing/2014/main" id="{7EF843AC-ECAD-AE42-9CB5-B2C0826209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2A97A6-DBE6-2D45-9BFD-610DDBEE4A8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CE9E96D-21B5-C54F-A484-BB9815595427}"/>
              </a:ext>
            </a:extLst>
          </p:cNvPr>
          <p:cNvSpPr>
            <a:spLocks noGrp="1"/>
          </p:cNvSpPr>
          <p:nvPr>
            <p:ph type="sldNum" sz="quarter" idx="12"/>
          </p:nvPr>
        </p:nvSpPr>
        <p:spPr/>
        <p:txBody>
          <a:bodyPr/>
          <a:lstStyle/>
          <a:p>
            <a:fld id="{CFE4BAC9-6D41-4691-9299-18EF07EF0177}" type="slidenum">
              <a:rPr lang="en-US" smtClean="0"/>
              <a:t>138</a:t>
            </a:fld>
            <a:endParaRPr lang="en-US"/>
          </a:p>
        </p:txBody>
      </p:sp>
    </p:spTree>
    <p:extLst>
      <p:ext uri="{BB962C8B-B14F-4D97-AF65-F5344CB8AC3E}">
        <p14:creationId xmlns:p14="http://schemas.microsoft.com/office/powerpoint/2010/main" val="81751727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Odpovědnost za zpravodajské služby</a:t>
            </a:r>
          </a:p>
        </p:txBody>
      </p:sp>
      <p:sp>
        <p:nvSpPr>
          <p:cNvPr id="3" name="Zástupný symbol pro obsah 2"/>
          <p:cNvSpPr>
            <a:spLocks noGrp="1"/>
          </p:cNvSpPr>
          <p:nvPr>
            <p:ph idx="1"/>
          </p:nvPr>
        </p:nvSpPr>
        <p:spPr/>
        <p:txBody>
          <a:bodyPr/>
          <a:lstStyle/>
          <a:p>
            <a:pPr marL="0" indent="0">
              <a:spcBef>
                <a:spcPts val="0"/>
              </a:spcBef>
              <a:buClrTx/>
              <a:buNone/>
            </a:pPr>
            <a:r>
              <a:rPr lang="cs-CZ" b="0" dirty="0">
                <a:solidFill>
                  <a:schemeClr val="tx1"/>
                </a:solidFill>
                <a:latin typeface="Arial" panose="020B0604020202020204" pitchFamily="34" charset="0"/>
                <a:cs typeface="Arial" panose="020B0604020202020204" pitchFamily="34" charset="0"/>
              </a:rPr>
              <a:t>Za činnost zpravodajských služeb odpovídá a koordinuje ji vláda.</a:t>
            </a:r>
          </a:p>
        </p:txBody>
      </p:sp>
      <p:sp>
        <p:nvSpPr>
          <p:cNvPr id="4" name="Zástupný symbol pro datum 3">
            <a:extLst>
              <a:ext uri="{FF2B5EF4-FFF2-40B4-BE49-F238E27FC236}">
                <a16:creationId xmlns:a16="http://schemas.microsoft.com/office/drawing/2014/main" id="{416A9479-2B9C-AA42-AA58-427F1C305C9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979968E-174B-4341-9DF1-4BC9D8E53EC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B8EE6A-785C-C14A-A30B-75D492F04B17}"/>
              </a:ext>
            </a:extLst>
          </p:cNvPr>
          <p:cNvSpPr>
            <a:spLocks noGrp="1"/>
          </p:cNvSpPr>
          <p:nvPr>
            <p:ph type="sldNum" sz="quarter" idx="12"/>
          </p:nvPr>
        </p:nvSpPr>
        <p:spPr/>
        <p:txBody>
          <a:bodyPr/>
          <a:lstStyle/>
          <a:p>
            <a:fld id="{CFE4BAC9-6D41-4691-9299-18EF07EF0177}" type="slidenum">
              <a:rPr lang="en-US" smtClean="0"/>
              <a:t>139</a:t>
            </a:fld>
            <a:endParaRPr lang="en-US"/>
          </a:p>
        </p:txBody>
      </p:sp>
    </p:spTree>
    <p:extLst>
      <p:ext uri="{BB962C8B-B14F-4D97-AF65-F5344CB8AC3E}">
        <p14:creationId xmlns:p14="http://schemas.microsoft.com/office/powerpoint/2010/main" val="438106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Bezpečnost země</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Zajištění: svrchovanosti a územní celistvosti České republiky</a:t>
            </a:r>
          </a:p>
          <a:p>
            <a:r>
              <a:rPr lang="cs-CZ" b="0" dirty="0">
                <a:solidFill>
                  <a:schemeClr val="tx1"/>
                </a:solidFill>
                <a:latin typeface="Arial" panose="020B0604020202020204" pitchFamily="34" charset="0"/>
                <a:cs typeface="Arial" panose="020B0604020202020204" pitchFamily="34" charset="0"/>
              </a:rPr>
              <a:t>Ochrana jejích demokratických základů a </a:t>
            </a:r>
          </a:p>
          <a:p>
            <a:r>
              <a:rPr lang="cs-CZ" b="0" dirty="0">
                <a:solidFill>
                  <a:schemeClr val="tx1"/>
                </a:solidFill>
                <a:latin typeface="Arial" panose="020B0604020202020204" pitchFamily="34" charset="0"/>
                <a:cs typeface="Arial" panose="020B0604020202020204" pitchFamily="34" charset="0"/>
              </a:rPr>
              <a:t>Ochrana životů, zdraví a majetkových hodnot je základní povinností státu</a:t>
            </a:r>
          </a:p>
        </p:txBody>
      </p:sp>
      <p:sp>
        <p:nvSpPr>
          <p:cNvPr id="4" name="Zástupný symbol pro datum 3">
            <a:extLst>
              <a:ext uri="{FF2B5EF4-FFF2-40B4-BE49-F238E27FC236}">
                <a16:creationId xmlns:a16="http://schemas.microsoft.com/office/drawing/2014/main" id="{33038233-9452-4546-8F79-9A27F873C43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D44ECE4-597D-3847-A471-4F88E7B0BAA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D2512D3-EB11-AC4E-BA3B-EB7DE4BEF3BE}"/>
              </a:ext>
            </a:extLst>
          </p:cNvPr>
          <p:cNvSpPr>
            <a:spLocks noGrp="1"/>
          </p:cNvSpPr>
          <p:nvPr>
            <p:ph type="sldNum" sz="quarter" idx="12"/>
          </p:nvPr>
        </p:nvSpPr>
        <p:spPr/>
        <p:txBody>
          <a:bodyPr/>
          <a:lstStyle/>
          <a:p>
            <a:fld id="{CFE4BAC9-6D41-4691-9299-18EF07EF0177}" type="slidenum">
              <a:rPr lang="en-US" smtClean="0"/>
              <a:t>14</a:t>
            </a:fld>
            <a:endParaRPr lang="en-US"/>
          </a:p>
        </p:txBody>
      </p:sp>
    </p:spTree>
    <p:extLst>
      <p:ext uri="{BB962C8B-B14F-4D97-AF65-F5344CB8AC3E}">
        <p14:creationId xmlns:p14="http://schemas.microsoft.com/office/powerpoint/2010/main" val="78568428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Podávání zpráv</a:t>
            </a:r>
          </a:p>
        </p:txBody>
      </p:sp>
      <p:sp>
        <p:nvSpPr>
          <p:cNvPr id="3" name="Zástupný symbol pro obsah 2"/>
          <p:cNvSpPr>
            <a:spLocks noGrp="1"/>
          </p:cNvSpPr>
          <p:nvPr>
            <p:ph idx="1"/>
          </p:nvPr>
        </p:nvSpPr>
        <p:spPr/>
        <p:txBody>
          <a:bodyPr>
            <a:normAutofit fontScale="92500" lnSpcReduction="20000"/>
          </a:bodyPr>
          <a:lstStyle/>
          <a:p>
            <a:pPr fontAlgn="ctr"/>
            <a:r>
              <a:rPr lang="cs-CZ" b="0" dirty="0">
                <a:solidFill>
                  <a:schemeClr val="tx1"/>
                </a:solidFill>
                <a:latin typeface="Arial" panose="020B0604020202020204" pitchFamily="34" charset="0"/>
                <a:cs typeface="Arial" panose="020B0604020202020204" pitchFamily="34" charset="0"/>
              </a:rPr>
              <a:t>Zpravodajské služby podávají prezidentu republiky a vládě jednou za rok a kdykoliv o to požádají zprávy o své činnosti.</a:t>
            </a:r>
          </a:p>
          <a:p>
            <a:pPr fontAlgn="ctr"/>
            <a:r>
              <a:rPr lang="cs-CZ" b="0" dirty="0">
                <a:solidFill>
                  <a:schemeClr val="tx1"/>
                </a:solidFill>
                <a:latin typeface="Arial" panose="020B0604020202020204" pitchFamily="34" charset="0"/>
                <a:cs typeface="Arial" panose="020B0604020202020204" pitchFamily="34" charset="0"/>
              </a:rPr>
              <a:t>Zpravodajské služby předávají prezidentu republiky, předsedovi vlády a příslušným členům vlády v případech zjištění, která nesnesou odkladu, informace bezprostředně.</a:t>
            </a:r>
          </a:p>
          <a:p>
            <a:pPr fontAlgn="ctr"/>
            <a:r>
              <a:rPr lang="cs-CZ" b="0" dirty="0">
                <a:solidFill>
                  <a:schemeClr val="tx1"/>
                </a:solidFill>
                <a:latin typeface="Arial" panose="020B0604020202020204" pitchFamily="34" charset="0"/>
                <a:cs typeface="Arial" panose="020B0604020202020204" pitchFamily="34" charset="0"/>
              </a:rPr>
              <a:t> Zpravodajské služby předávají státním orgánům a policejním orgánům informace o zjištěních, která náleží do oboru jejich působnosti; to neplatí, jestliže by poskytnutí ohrozilo důležitý zájem sledovaný příslušnou zpravodajskou službou.</a:t>
            </a:r>
          </a:p>
          <a:p>
            <a:pPr fontAlgn="ctr"/>
            <a:r>
              <a:rPr lang="cs-CZ" b="0" dirty="0">
                <a:solidFill>
                  <a:schemeClr val="tx1"/>
                </a:solidFill>
                <a:latin typeface="Arial" panose="020B0604020202020204" pitchFamily="34" charset="0"/>
                <a:cs typeface="Arial" panose="020B0604020202020204" pitchFamily="34" charset="0"/>
              </a:rPr>
              <a:t>Vláda a prezident republiky ukládají zpravodajským službám úkoly v mezích působnosti těchto služeb. Prezident republiky ukládá zpravodajským službám úkoly s vědomím vlády.</a:t>
            </a:r>
          </a:p>
          <a:p>
            <a:endParaRPr lang="cs-CZ" dirty="0"/>
          </a:p>
        </p:txBody>
      </p:sp>
      <p:sp>
        <p:nvSpPr>
          <p:cNvPr id="4" name="Zástupný symbol pro datum 3">
            <a:extLst>
              <a:ext uri="{FF2B5EF4-FFF2-40B4-BE49-F238E27FC236}">
                <a16:creationId xmlns:a16="http://schemas.microsoft.com/office/drawing/2014/main" id="{E8ADD311-DFE2-0A42-923D-9C3F4C5275F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9D6FD36-2496-3141-9505-1A497FA563D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7596F49-B34C-374B-9A58-66A960E39008}"/>
              </a:ext>
            </a:extLst>
          </p:cNvPr>
          <p:cNvSpPr>
            <a:spLocks noGrp="1"/>
          </p:cNvSpPr>
          <p:nvPr>
            <p:ph type="sldNum" sz="quarter" idx="12"/>
          </p:nvPr>
        </p:nvSpPr>
        <p:spPr/>
        <p:txBody>
          <a:bodyPr/>
          <a:lstStyle/>
          <a:p>
            <a:fld id="{CFE4BAC9-6D41-4691-9299-18EF07EF0177}" type="slidenum">
              <a:rPr lang="en-US" smtClean="0"/>
              <a:t>140</a:t>
            </a:fld>
            <a:endParaRPr lang="en-US"/>
          </a:p>
        </p:txBody>
      </p:sp>
    </p:spTree>
    <p:extLst>
      <p:ext uri="{BB962C8B-B14F-4D97-AF65-F5344CB8AC3E}">
        <p14:creationId xmlns:p14="http://schemas.microsoft.com/office/powerpoint/2010/main" val="168698600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3003310B-A9F2-F77D-BF13-1097DA52F559}"/>
              </a:ext>
            </a:extLst>
          </p:cNvPr>
          <p:cNvSpPr>
            <a:spLocks noGrp="1"/>
          </p:cNvSpPr>
          <p:nvPr>
            <p:ph type="title"/>
          </p:nvPr>
        </p:nvSpPr>
        <p:spPr/>
        <p:txBody>
          <a:bodyPr/>
          <a:lstStyle/>
          <a:p>
            <a:pPr algn="ctr"/>
            <a:r>
              <a:rPr lang="cs-CZ" dirty="0"/>
              <a:t>Nová ohrožení</a:t>
            </a:r>
          </a:p>
        </p:txBody>
      </p:sp>
    </p:spTree>
    <p:extLst>
      <p:ext uri="{BB962C8B-B14F-4D97-AF65-F5344CB8AC3E}">
        <p14:creationId xmlns:p14="http://schemas.microsoft.com/office/powerpoint/2010/main" val="205745117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F4DDC5-7E7E-2B4A-B8A6-1ED483EFA2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Hrozba</a:t>
            </a:r>
          </a:p>
        </p:txBody>
      </p:sp>
      <p:sp>
        <p:nvSpPr>
          <p:cNvPr id="3" name="Zástupný symbol pro obsah 2">
            <a:extLst>
              <a:ext uri="{FF2B5EF4-FFF2-40B4-BE49-F238E27FC236}">
                <a16:creationId xmlns:a16="http://schemas.microsoft.com/office/drawing/2014/main" id="{19F6B435-6EA6-7F44-AA91-54BB5BF2F997}"/>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Hrozba - primární, nezávisle existující, neodvozený fenomén, který chce nebo může poškodit nějakou chráněnou hodnotu. </a:t>
            </a:r>
          </a:p>
          <a:p>
            <a:r>
              <a:rPr lang="cs-CZ" b="0" dirty="0">
                <a:latin typeface="Arial" panose="020B0604020202020204" pitchFamily="34" charset="0"/>
                <a:cs typeface="Arial" panose="020B0604020202020204" pitchFamily="34" charset="0"/>
              </a:rPr>
              <a:t>Neintencionální hrozba - vnější fenomén (činitel), existuje nezávisle na chtění člověka ( hrozba povodně, vichřice, zemětřesení.</a:t>
            </a:r>
          </a:p>
          <a:p>
            <a:r>
              <a:rPr lang="cs-CZ" b="0" dirty="0">
                <a:latin typeface="Arial" panose="020B0604020202020204" pitchFamily="34" charset="0"/>
                <a:cs typeface="Arial" panose="020B0604020202020204" pitchFamily="34" charset="0"/>
              </a:rPr>
              <a:t>Intencionální hrozba (antropogenní) je zamýšlená. Připravuje ji, spouští a uskutečňuje jedinec jako v případě hrozby teroristické akce nebo kolektivní aktér při hrozbě ozbrojeného konfliktu. </a:t>
            </a:r>
          </a:p>
        </p:txBody>
      </p:sp>
      <p:sp>
        <p:nvSpPr>
          <p:cNvPr id="4" name="Zástupný symbol pro datum 3">
            <a:extLst>
              <a:ext uri="{FF2B5EF4-FFF2-40B4-BE49-F238E27FC236}">
                <a16:creationId xmlns:a16="http://schemas.microsoft.com/office/drawing/2014/main" id="{B7CD1F94-0628-974D-8E01-5F059ACBB8F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9C5BDD3-A640-5545-BA89-CD256A33C13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CC94F8A-1AC1-1F48-8614-9E9310DED86E}"/>
              </a:ext>
            </a:extLst>
          </p:cNvPr>
          <p:cNvSpPr>
            <a:spLocks noGrp="1"/>
          </p:cNvSpPr>
          <p:nvPr>
            <p:ph type="sldNum" sz="quarter" idx="12"/>
          </p:nvPr>
        </p:nvSpPr>
        <p:spPr/>
        <p:txBody>
          <a:bodyPr/>
          <a:lstStyle/>
          <a:p>
            <a:fld id="{CFE4BAC9-6D41-4691-9299-18EF07EF0177}" type="slidenum">
              <a:rPr lang="en-US" smtClean="0"/>
              <a:t>142</a:t>
            </a:fld>
            <a:endParaRPr lang="en-US"/>
          </a:p>
        </p:txBody>
      </p:sp>
    </p:spTree>
    <p:extLst>
      <p:ext uri="{BB962C8B-B14F-4D97-AF65-F5344CB8AC3E}">
        <p14:creationId xmlns:p14="http://schemas.microsoft.com/office/powerpoint/2010/main" val="2170493520"/>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5E0567-6202-1649-997E-C60BC8936B5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Asymetrické konflikty</a:t>
            </a:r>
          </a:p>
        </p:txBody>
      </p:sp>
      <p:sp>
        <p:nvSpPr>
          <p:cNvPr id="3" name="Zástupný symbol pro obsah 2">
            <a:extLst>
              <a:ext uri="{FF2B5EF4-FFF2-40B4-BE49-F238E27FC236}">
                <a16:creationId xmlns:a16="http://schemas.microsoft.com/office/drawing/2014/main" id="{1E3B15BA-1BB5-0F4D-81D3-7F62016C5480}"/>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Asymetrie  zájmů</a:t>
            </a:r>
          </a:p>
          <a:p>
            <a:r>
              <a:rPr lang="cs-CZ" b="0" dirty="0">
                <a:latin typeface="Arial" panose="020B0604020202020204" pitchFamily="34" charset="0"/>
                <a:cs typeface="Arial" panose="020B0604020202020204" pitchFamily="34" charset="0"/>
              </a:rPr>
              <a:t>Asymetrie hodnot</a:t>
            </a:r>
          </a:p>
          <a:p>
            <a:r>
              <a:rPr lang="cs-CZ" b="0" dirty="0">
                <a:latin typeface="Arial" panose="020B0604020202020204" pitchFamily="34" charset="0"/>
                <a:cs typeface="Arial" panose="020B0604020202020204" pitchFamily="34" charset="0"/>
              </a:rPr>
              <a:t>Asymetrie v oblasti  taktiky a strategie </a:t>
            </a:r>
          </a:p>
        </p:txBody>
      </p:sp>
      <p:sp>
        <p:nvSpPr>
          <p:cNvPr id="4" name="Zástupný symbol pro datum 3">
            <a:extLst>
              <a:ext uri="{FF2B5EF4-FFF2-40B4-BE49-F238E27FC236}">
                <a16:creationId xmlns:a16="http://schemas.microsoft.com/office/drawing/2014/main" id="{0C98E7A5-DF47-3647-BD9B-C511C4043BB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BC7DFB-9710-D14E-8190-BEA1EA41870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165819-CE02-4C4E-B08A-471018451EA7}"/>
              </a:ext>
            </a:extLst>
          </p:cNvPr>
          <p:cNvSpPr>
            <a:spLocks noGrp="1"/>
          </p:cNvSpPr>
          <p:nvPr>
            <p:ph type="sldNum" sz="quarter" idx="12"/>
          </p:nvPr>
        </p:nvSpPr>
        <p:spPr/>
        <p:txBody>
          <a:bodyPr/>
          <a:lstStyle/>
          <a:p>
            <a:fld id="{CFE4BAC9-6D41-4691-9299-18EF07EF0177}" type="slidenum">
              <a:rPr lang="en-US" smtClean="0"/>
              <a:t>143</a:t>
            </a:fld>
            <a:endParaRPr lang="en-US"/>
          </a:p>
        </p:txBody>
      </p:sp>
    </p:spTree>
    <p:extLst>
      <p:ext uri="{BB962C8B-B14F-4D97-AF65-F5344CB8AC3E}">
        <p14:creationId xmlns:p14="http://schemas.microsoft.com/office/powerpoint/2010/main" val="236498058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544320-F5D3-C54B-B711-8DD3393C9B66}"/>
              </a:ext>
            </a:extLst>
          </p:cNvPr>
          <p:cNvSpPr>
            <a:spLocks noGrp="1"/>
          </p:cNvSpPr>
          <p:nvPr>
            <p:ph type="title"/>
          </p:nvPr>
        </p:nvSpPr>
        <p:spPr/>
        <p:txBody>
          <a:bodyPr>
            <a:normAutofit fontScale="90000"/>
          </a:bodyPr>
          <a:lstStyle/>
          <a:p>
            <a:r>
              <a:rPr lang="cs-CZ" sz="4000" dirty="0">
                <a:latin typeface="Arial" panose="020B0604020202020204" pitchFamily="34" charset="0"/>
                <a:cs typeface="Arial" panose="020B0604020202020204" pitchFamily="34" charset="0"/>
              </a:rPr>
              <a:t>Cíle asymetrického konfliktu (války)</a:t>
            </a:r>
          </a:p>
        </p:txBody>
      </p:sp>
      <p:sp>
        <p:nvSpPr>
          <p:cNvPr id="3" name="Zástupný symbol pro obsah 2">
            <a:extLst>
              <a:ext uri="{FF2B5EF4-FFF2-40B4-BE49-F238E27FC236}">
                <a16:creationId xmlns:a16="http://schemas.microsoft.com/office/drawing/2014/main" id="{04F7385D-6E50-684D-91E0-6F42361170D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Symbolické civilizační cíle (sídla, stavby)</a:t>
            </a:r>
          </a:p>
          <a:p>
            <a:r>
              <a:rPr lang="cs-CZ" b="0" dirty="0">
                <a:latin typeface="Arial" panose="020B0604020202020204" pitchFamily="34" charset="0"/>
                <a:cs typeface="Arial" panose="020B0604020202020204" pitchFamily="34" charset="0"/>
              </a:rPr>
              <a:t>Ústřední orgány stání moci a správy</a:t>
            </a:r>
          </a:p>
          <a:p>
            <a:r>
              <a:rPr lang="cs-CZ" b="0" dirty="0">
                <a:latin typeface="Arial" panose="020B0604020202020204" pitchFamily="34" charset="0"/>
                <a:cs typeface="Arial" panose="020B0604020202020204" pitchFamily="34" charset="0"/>
              </a:rPr>
              <a:t>Energetické zdroje, zdroje  základních životních potřeb (vody)</a:t>
            </a:r>
          </a:p>
          <a:p>
            <a:r>
              <a:rPr lang="cs-CZ" b="0" dirty="0">
                <a:latin typeface="Arial" panose="020B0604020202020204" pitchFamily="34" charset="0"/>
                <a:cs typeface="Arial" panose="020B0604020202020204" pitchFamily="34" charset="0"/>
              </a:rPr>
              <a:t>Infrastruktura (dopravní, energetická)</a:t>
            </a:r>
          </a:p>
          <a:p>
            <a:r>
              <a:rPr lang="cs-CZ" b="0" dirty="0">
                <a:latin typeface="Arial" panose="020B0604020202020204" pitchFamily="34" charset="0"/>
                <a:cs typeface="Arial" panose="020B0604020202020204" pitchFamily="34" charset="0"/>
              </a:rPr>
              <a:t>Obyvatelstvo</a:t>
            </a:r>
          </a:p>
          <a:p>
            <a:r>
              <a:rPr lang="cs-CZ" b="0" dirty="0">
                <a:latin typeface="Arial" panose="020B0604020202020204" pitchFamily="34" charset="0"/>
                <a:cs typeface="Arial" panose="020B0604020202020204" pitchFamily="34" charset="0"/>
              </a:rPr>
              <a:t>Ozbrojené síly a ozbrojené sbory</a:t>
            </a:r>
          </a:p>
        </p:txBody>
      </p:sp>
      <p:sp>
        <p:nvSpPr>
          <p:cNvPr id="4" name="Zástupný symbol pro datum 3">
            <a:extLst>
              <a:ext uri="{FF2B5EF4-FFF2-40B4-BE49-F238E27FC236}">
                <a16:creationId xmlns:a16="http://schemas.microsoft.com/office/drawing/2014/main" id="{75915257-7399-7B4A-BBC4-842D2C476A9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44F767E-68C7-3A49-933D-1B3E9BB91D9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EF5386E-2920-554B-A3D6-E3F890246433}"/>
              </a:ext>
            </a:extLst>
          </p:cNvPr>
          <p:cNvSpPr>
            <a:spLocks noGrp="1"/>
          </p:cNvSpPr>
          <p:nvPr>
            <p:ph type="sldNum" sz="quarter" idx="12"/>
          </p:nvPr>
        </p:nvSpPr>
        <p:spPr/>
        <p:txBody>
          <a:bodyPr/>
          <a:lstStyle/>
          <a:p>
            <a:fld id="{CFE4BAC9-6D41-4691-9299-18EF07EF0177}" type="slidenum">
              <a:rPr lang="en-US" smtClean="0"/>
              <a:t>144</a:t>
            </a:fld>
            <a:endParaRPr lang="en-US"/>
          </a:p>
        </p:txBody>
      </p:sp>
    </p:spTree>
    <p:extLst>
      <p:ext uri="{BB962C8B-B14F-4D97-AF65-F5344CB8AC3E}">
        <p14:creationId xmlns:p14="http://schemas.microsoft.com/office/powerpoint/2010/main" val="185555882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F043EC-529D-A146-AB6E-E061E81F8356}"/>
              </a:ext>
            </a:extLst>
          </p:cNvPr>
          <p:cNvSpPr>
            <a:spLocks noGrp="1"/>
          </p:cNvSpPr>
          <p:nvPr>
            <p:ph type="title"/>
          </p:nvPr>
        </p:nvSpPr>
        <p:spPr/>
        <p:txBody>
          <a:bodyPr/>
          <a:lstStyle/>
          <a:p>
            <a:pPr algn="ctr"/>
            <a:r>
              <a:rPr lang="cs-CZ" dirty="0" err="1">
                <a:latin typeface="Arial" panose="020B0604020202020204" pitchFamily="34" charset="0"/>
                <a:cs typeface="Arial" panose="020B0604020202020204" pitchFamily="34" charset="0"/>
              </a:rPr>
              <a:t>Dysimetrie</a:t>
            </a:r>
            <a:r>
              <a:rPr lang="cs-CZ" dirty="0"/>
              <a:t> </a:t>
            </a:r>
          </a:p>
        </p:txBody>
      </p:sp>
      <p:sp>
        <p:nvSpPr>
          <p:cNvPr id="3" name="Zástupný symbol pro obsah 2">
            <a:extLst>
              <a:ext uri="{FF2B5EF4-FFF2-40B4-BE49-F238E27FC236}">
                <a16:creationId xmlns:a16="http://schemas.microsoft.com/office/drawing/2014/main" id="{D0CC3F4F-E7ED-EE46-9186-242DCFCA6851}"/>
              </a:ext>
            </a:extLst>
          </p:cNvPr>
          <p:cNvSpPr>
            <a:spLocks noGrp="1"/>
          </p:cNvSpPr>
          <p:nvPr>
            <p:ph idx="1"/>
          </p:nvPr>
        </p:nvSpPr>
        <p:spPr/>
        <p:txBody>
          <a:bodyPr/>
          <a:lstStyle/>
          <a:p>
            <a:pPr marL="0" indent="0">
              <a:buNone/>
            </a:pPr>
            <a:r>
              <a:rPr lang="cs-CZ" b="0" dirty="0" err="1">
                <a:latin typeface="Arial" panose="020B0604020202020204" pitchFamily="34" charset="0"/>
                <a:cs typeface="Arial" panose="020B0604020202020204" pitchFamily="34" charset="0"/>
              </a:rPr>
              <a:t>Dysimetrie</a:t>
            </a:r>
            <a:r>
              <a:rPr lang="cs-CZ" b="0" dirty="0">
                <a:latin typeface="Arial" panose="020B0604020202020204" pitchFamily="34" charset="0"/>
                <a:cs typeface="Arial" panose="020B0604020202020204" pitchFamily="34" charset="0"/>
              </a:rPr>
              <a:t>  znamená  výraznou převahu v oblasti:</a:t>
            </a:r>
          </a:p>
          <a:p>
            <a:r>
              <a:rPr lang="cs-CZ" b="0" dirty="0">
                <a:latin typeface="Arial" panose="020B0604020202020204" pitchFamily="34" charset="0"/>
                <a:cs typeface="Arial" panose="020B0604020202020204" pitchFamily="34" charset="0"/>
              </a:rPr>
              <a:t>Výzbroje</a:t>
            </a:r>
          </a:p>
          <a:p>
            <a:r>
              <a:rPr lang="cs-CZ" b="0" dirty="0">
                <a:latin typeface="Arial" panose="020B0604020202020204" pitchFamily="34" charset="0"/>
                <a:cs typeface="Arial" panose="020B0604020202020204" pitchFamily="34" charset="0"/>
              </a:rPr>
              <a:t>Technologie </a:t>
            </a:r>
          </a:p>
          <a:p>
            <a:r>
              <a:rPr lang="cs-CZ" b="0" dirty="0">
                <a:latin typeface="Arial" panose="020B0604020202020204" pitchFamily="34" charset="0"/>
                <a:cs typeface="Arial" panose="020B0604020202020204" pitchFamily="34" charset="0"/>
              </a:rPr>
              <a:t>Systému spojení</a:t>
            </a:r>
          </a:p>
          <a:p>
            <a:r>
              <a:rPr lang="cs-CZ" b="0" dirty="0">
                <a:latin typeface="Arial" panose="020B0604020202020204" pitchFamily="34" charset="0"/>
                <a:cs typeface="Arial" panose="020B0604020202020204" pitchFamily="34" charset="0"/>
              </a:rPr>
              <a:t>Systém vedení bojové činnosti</a:t>
            </a:r>
          </a:p>
        </p:txBody>
      </p:sp>
      <p:sp>
        <p:nvSpPr>
          <p:cNvPr id="4" name="Zástupný symbol pro datum 3">
            <a:extLst>
              <a:ext uri="{FF2B5EF4-FFF2-40B4-BE49-F238E27FC236}">
                <a16:creationId xmlns:a16="http://schemas.microsoft.com/office/drawing/2014/main" id="{89DA2D0E-301E-4A4E-9E85-4B091226FD1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0D5D14-3093-CF42-974E-EC2A4ABFDFA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70CA475-17D4-944B-A06D-6A7FE914D775}"/>
              </a:ext>
            </a:extLst>
          </p:cNvPr>
          <p:cNvSpPr>
            <a:spLocks noGrp="1"/>
          </p:cNvSpPr>
          <p:nvPr>
            <p:ph type="sldNum" sz="quarter" idx="12"/>
          </p:nvPr>
        </p:nvSpPr>
        <p:spPr/>
        <p:txBody>
          <a:bodyPr/>
          <a:lstStyle/>
          <a:p>
            <a:fld id="{CFE4BAC9-6D41-4691-9299-18EF07EF0177}" type="slidenum">
              <a:rPr lang="en-US" smtClean="0"/>
              <a:t>145</a:t>
            </a:fld>
            <a:endParaRPr lang="en-US"/>
          </a:p>
        </p:txBody>
      </p:sp>
    </p:spTree>
    <p:extLst>
      <p:ext uri="{BB962C8B-B14F-4D97-AF65-F5344CB8AC3E}">
        <p14:creationId xmlns:p14="http://schemas.microsoft.com/office/powerpoint/2010/main" val="145950153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FB10BF-CE22-984F-B6AB-91DF6E3BADC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Riziko</a:t>
            </a:r>
            <a:r>
              <a:rPr lang="cs-CZ" dirty="0"/>
              <a:t> </a:t>
            </a:r>
          </a:p>
        </p:txBody>
      </p:sp>
      <p:sp>
        <p:nvSpPr>
          <p:cNvPr id="3" name="Zástupný symbol pro obsah 2">
            <a:extLst>
              <a:ext uri="{FF2B5EF4-FFF2-40B4-BE49-F238E27FC236}">
                <a16:creationId xmlns:a16="http://schemas.microsoft.com/office/drawing/2014/main" id="{D29B7A8F-DD4E-9D49-B089-F53B5A1F8D71}"/>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Riziko je vždy odvozené a odvoditelné z konkrétní hrozby. </a:t>
            </a:r>
          </a:p>
          <a:p>
            <a:r>
              <a:rPr lang="cs-CZ" b="0" dirty="0">
                <a:latin typeface="Arial" panose="020B0604020202020204" pitchFamily="34" charset="0"/>
                <a:cs typeface="Arial" panose="020B0604020202020204" pitchFamily="34" charset="0"/>
              </a:rPr>
              <a:t>Míra rizika je  pravděpodobnost škodlivých následků vyplývajících z hrozby a ze zranitelnosti zájmu. </a:t>
            </a:r>
          </a:p>
          <a:p>
            <a:r>
              <a:rPr lang="cs-CZ" b="0" dirty="0">
                <a:latin typeface="Arial" panose="020B0604020202020204" pitchFamily="34" charset="0"/>
                <a:cs typeface="Arial" panose="020B0604020202020204" pitchFamily="34" charset="0"/>
              </a:rPr>
              <a:t>Riziko je vyjádřením pravděpodobnosti vzniku hrozby. </a:t>
            </a:r>
          </a:p>
        </p:txBody>
      </p:sp>
      <p:sp>
        <p:nvSpPr>
          <p:cNvPr id="4" name="Zástupný symbol pro datum 3">
            <a:extLst>
              <a:ext uri="{FF2B5EF4-FFF2-40B4-BE49-F238E27FC236}">
                <a16:creationId xmlns:a16="http://schemas.microsoft.com/office/drawing/2014/main" id="{4811250D-9B34-944D-8F6B-8E9DEC0CF70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DACF37-A7DE-E748-867F-A9A427C75A0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6583D2-E343-B746-A6A6-A509A87A5D80}"/>
              </a:ext>
            </a:extLst>
          </p:cNvPr>
          <p:cNvSpPr>
            <a:spLocks noGrp="1"/>
          </p:cNvSpPr>
          <p:nvPr>
            <p:ph type="sldNum" sz="quarter" idx="12"/>
          </p:nvPr>
        </p:nvSpPr>
        <p:spPr/>
        <p:txBody>
          <a:bodyPr/>
          <a:lstStyle/>
          <a:p>
            <a:fld id="{CFE4BAC9-6D41-4691-9299-18EF07EF0177}" type="slidenum">
              <a:rPr lang="en-US" smtClean="0"/>
              <a:t>146</a:t>
            </a:fld>
            <a:endParaRPr lang="en-US"/>
          </a:p>
        </p:txBody>
      </p:sp>
    </p:spTree>
    <p:extLst>
      <p:ext uri="{BB962C8B-B14F-4D97-AF65-F5344CB8AC3E}">
        <p14:creationId xmlns:p14="http://schemas.microsoft.com/office/powerpoint/2010/main" val="294675109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EFF588-6555-774E-BFFB-1D2F80AB6C7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Přijatelné riziko</a:t>
            </a:r>
          </a:p>
        </p:txBody>
      </p:sp>
      <p:sp>
        <p:nvSpPr>
          <p:cNvPr id="3" name="Zástupný symbol pro obsah 2">
            <a:extLst>
              <a:ext uri="{FF2B5EF4-FFF2-40B4-BE49-F238E27FC236}">
                <a16:creationId xmlns:a16="http://schemas.microsoft.com/office/drawing/2014/main" id="{14C09CA9-4DE9-C54B-87D3-72CF6CDF711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Numerické hodnoty se tedy mohou pohybovat pouze od nuly (0) do jedné (1), při vyjádření v procentech od 1% do 100%. </a:t>
            </a:r>
          </a:p>
          <a:p>
            <a:r>
              <a:rPr lang="cs-CZ" b="0" dirty="0">
                <a:latin typeface="Arial" panose="020B0604020202020204" pitchFamily="34" charset="0"/>
                <a:cs typeface="Arial" panose="020B0604020202020204" pitchFamily="34" charset="0"/>
              </a:rPr>
              <a:t>Přijatelné riziko je stavem, kdy je vnímáno ohrožení, a jsou připravovány aktivity, jejichž cílem je snížení pravděpodobnosti, že nastane. Společenství, stát, jednotlivec se připravují tak, aby byly případné následky co nejmenší</a:t>
            </a:r>
            <a:endParaRPr lang="cs-CZ" b="0" dirty="0"/>
          </a:p>
        </p:txBody>
      </p:sp>
      <p:sp>
        <p:nvSpPr>
          <p:cNvPr id="4" name="Zástupný symbol pro datum 3">
            <a:extLst>
              <a:ext uri="{FF2B5EF4-FFF2-40B4-BE49-F238E27FC236}">
                <a16:creationId xmlns:a16="http://schemas.microsoft.com/office/drawing/2014/main" id="{2FB16B4D-90FB-C449-9FA2-732DB699AD8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BD38C36-4B87-B946-9552-80FE7F33AB6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011D60-CC67-CD48-983E-8A00C50A4AE4}"/>
              </a:ext>
            </a:extLst>
          </p:cNvPr>
          <p:cNvSpPr>
            <a:spLocks noGrp="1"/>
          </p:cNvSpPr>
          <p:nvPr>
            <p:ph type="sldNum" sz="quarter" idx="12"/>
          </p:nvPr>
        </p:nvSpPr>
        <p:spPr/>
        <p:txBody>
          <a:bodyPr/>
          <a:lstStyle/>
          <a:p>
            <a:fld id="{CFE4BAC9-6D41-4691-9299-18EF07EF0177}" type="slidenum">
              <a:rPr lang="en-US" smtClean="0"/>
              <a:t>147</a:t>
            </a:fld>
            <a:endParaRPr lang="en-US"/>
          </a:p>
        </p:txBody>
      </p:sp>
    </p:spTree>
    <p:extLst>
      <p:ext uri="{BB962C8B-B14F-4D97-AF65-F5344CB8AC3E}">
        <p14:creationId xmlns:p14="http://schemas.microsoft.com/office/powerpoint/2010/main" val="187167368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8CC276-94E2-3944-9B44-341C8AF30A7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Kolektivní bezpečnost</a:t>
            </a:r>
          </a:p>
        </p:txBody>
      </p:sp>
      <p:sp>
        <p:nvSpPr>
          <p:cNvPr id="3" name="Zástupný symbol pro obsah 2">
            <a:extLst>
              <a:ext uri="{FF2B5EF4-FFF2-40B4-BE49-F238E27FC236}">
                <a16:creationId xmlns:a16="http://schemas.microsoft.com/office/drawing/2014/main" id="{FADDB435-E4DC-0A43-8D08-11F6F94CBA0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Základními východisky pro zajištění obrany a bezpečnosti ČR jsou aktivní účast v systému kolektivní obrany NATO opírajícím se o silnou transatlantickou vazbu, rozvoj schopností EU pro zvládání krizí a spolupráce s partnerskými zeměmi. </a:t>
            </a:r>
          </a:p>
          <a:p>
            <a:r>
              <a:rPr lang="cs-CZ" b="0" dirty="0">
                <a:latin typeface="Arial" panose="020B0604020202020204" pitchFamily="34" charset="0"/>
                <a:cs typeface="Arial" panose="020B0604020202020204" pitchFamily="34" charset="0"/>
              </a:rPr>
              <a:t>Členství v NATO a EU přináší výhody kolektivního zajištění vlastní obrany a bezpečnosti, stejně jako závazek ke společné obraně a bezpečnosti přispívat..</a:t>
            </a:r>
          </a:p>
          <a:p>
            <a:r>
              <a:rPr lang="cs-CZ" b="0" dirty="0">
                <a:latin typeface="Arial" panose="020B0604020202020204" pitchFamily="34" charset="0"/>
                <a:cs typeface="Arial" panose="020B0604020202020204" pitchFamily="34" charset="0"/>
              </a:rPr>
              <a:t>Členství v mezinárodních organizacích z ČR nesnímá její prvotní odpovědnost za vlastní obranu.</a:t>
            </a:r>
          </a:p>
        </p:txBody>
      </p:sp>
      <p:sp>
        <p:nvSpPr>
          <p:cNvPr id="4" name="Zástupný symbol pro datum 3">
            <a:extLst>
              <a:ext uri="{FF2B5EF4-FFF2-40B4-BE49-F238E27FC236}">
                <a16:creationId xmlns:a16="http://schemas.microsoft.com/office/drawing/2014/main" id="{2166368D-09A9-3B43-ADBE-3E0B5BB51F7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3EAB422-1E2E-E64E-A96B-3962A9C9B8B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B65AC8A-23B6-DE41-BAD6-09A969707DA3}"/>
              </a:ext>
            </a:extLst>
          </p:cNvPr>
          <p:cNvSpPr>
            <a:spLocks noGrp="1"/>
          </p:cNvSpPr>
          <p:nvPr>
            <p:ph type="sldNum" sz="quarter" idx="12"/>
          </p:nvPr>
        </p:nvSpPr>
        <p:spPr/>
        <p:txBody>
          <a:bodyPr/>
          <a:lstStyle/>
          <a:p>
            <a:fld id="{CFE4BAC9-6D41-4691-9299-18EF07EF0177}" type="slidenum">
              <a:rPr lang="en-US" smtClean="0"/>
              <a:t>148</a:t>
            </a:fld>
            <a:endParaRPr lang="en-US"/>
          </a:p>
        </p:txBody>
      </p:sp>
    </p:spTree>
    <p:extLst>
      <p:ext uri="{BB962C8B-B14F-4D97-AF65-F5344CB8AC3E}">
        <p14:creationId xmlns:p14="http://schemas.microsoft.com/office/powerpoint/2010/main" val="164419486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189910-13CA-794A-AE1F-F85F4FAFE25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Epidemie </a:t>
            </a:r>
          </a:p>
        </p:txBody>
      </p:sp>
      <p:sp>
        <p:nvSpPr>
          <p:cNvPr id="3" name="Zástupný symbol pro obsah 2">
            <a:extLst>
              <a:ext uri="{FF2B5EF4-FFF2-40B4-BE49-F238E27FC236}">
                <a16:creationId xmlns:a16="http://schemas.microsoft.com/office/drawing/2014/main" id="{CA1FB1CC-60B7-E24C-8C58-6FF97AB0B0C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Epidemie je zvýšený výskyt nemoci, který je geograficky a časově omezen. </a:t>
            </a:r>
          </a:p>
          <a:p>
            <a:pPr marL="0" indent="0">
              <a:buNone/>
            </a:pPr>
            <a:r>
              <a:rPr lang="cs-CZ" b="0" dirty="0">
                <a:latin typeface="Arial" panose="020B0604020202020204" pitchFamily="34" charset="0"/>
                <a:cs typeface="Arial" panose="020B0604020202020204" pitchFamily="34" charset="0"/>
              </a:rPr>
              <a:t>Při epidemii infekčního onemocnění dochází zpravidla k prudkému nárůstu počtu onemocnění v čase, kdy nemocnost dosahuje hodnot vyšších, než je běžná sporadická nemocnost. </a:t>
            </a:r>
          </a:p>
          <a:p>
            <a:pPr marL="0" indent="0">
              <a:buNone/>
            </a:pPr>
            <a:r>
              <a:rPr lang="cs-CZ" b="0" dirty="0">
                <a:latin typeface="Arial" panose="020B0604020202020204" pitchFamily="34" charset="0"/>
                <a:cs typeface="Arial" panose="020B0604020202020204" pitchFamily="34" charset="0"/>
              </a:rPr>
              <a:t>Hodnoty nemocnosti, při kterých dochází již k epidemickému šíření (tzv. epidemický práh) jsou různé a liší se podle nemoci</a:t>
            </a:r>
            <a:r>
              <a:rPr lang="cs-CZ" b="0" dirty="0"/>
              <a:t>. </a:t>
            </a:r>
          </a:p>
        </p:txBody>
      </p:sp>
      <p:sp>
        <p:nvSpPr>
          <p:cNvPr id="4" name="Zástupný symbol pro datum 3">
            <a:extLst>
              <a:ext uri="{FF2B5EF4-FFF2-40B4-BE49-F238E27FC236}">
                <a16:creationId xmlns:a16="http://schemas.microsoft.com/office/drawing/2014/main" id="{3C12A52C-2C32-6F4B-84C9-9AF54167902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7543F2D-20CA-9C4A-B686-5416AF987C6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03E7529-37B2-284B-B48C-ADE1ABA3E9C4}"/>
              </a:ext>
            </a:extLst>
          </p:cNvPr>
          <p:cNvSpPr>
            <a:spLocks noGrp="1"/>
          </p:cNvSpPr>
          <p:nvPr>
            <p:ph type="sldNum" sz="quarter" idx="12"/>
          </p:nvPr>
        </p:nvSpPr>
        <p:spPr/>
        <p:txBody>
          <a:bodyPr/>
          <a:lstStyle/>
          <a:p>
            <a:fld id="{CFE4BAC9-6D41-4691-9299-18EF07EF0177}" type="slidenum">
              <a:rPr lang="en-US" smtClean="0"/>
              <a:t>149</a:t>
            </a:fld>
            <a:endParaRPr lang="en-US"/>
          </a:p>
        </p:txBody>
      </p:sp>
    </p:spTree>
    <p:extLst>
      <p:ext uri="{BB962C8B-B14F-4D97-AF65-F5344CB8AC3E}">
        <p14:creationId xmlns:p14="http://schemas.microsoft.com/office/powerpoint/2010/main" val="1706732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97D3E6-F006-614B-BD04-B41E1E16EF9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Individuální bezpečnost</a:t>
            </a:r>
          </a:p>
        </p:txBody>
      </p:sp>
      <p:sp>
        <p:nvSpPr>
          <p:cNvPr id="3" name="Zástupný symbol pro obsah 2">
            <a:extLst>
              <a:ext uri="{FF2B5EF4-FFF2-40B4-BE49-F238E27FC236}">
                <a16:creationId xmlns:a16="http://schemas.microsoft.com/office/drawing/2014/main" id="{0604C297-9113-5B46-B5A9-C4C0512A0D41}"/>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Nutná obrana - Čin jinak trestný, kterým někdo odvrací přímo hrozící nebo trvající útok na zájem chráněný trestním zákonem, není trestným činem.</a:t>
            </a:r>
          </a:p>
          <a:p>
            <a:r>
              <a:rPr lang="cs-CZ" b="0" dirty="0">
                <a:latin typeface="Arial" panose="020B0604020202020204" pitchFamily="34" charset="0"/>
                <a:cs typeface="Arial" panose="020B0604020202020204" pitchFamily="34" charset="0"/>
              </a:rPr>
              <a:t>Krajní nouze - Čin jinak trestný, kterým někdo odvrací nebezpečí přímo hrozící zájmu chráněnému trestním zákonem, není trestným činem.</a:t>
            </a:r>
          </a:p>
        </p:txBody>
      </p:sp>
      <p:sp>
        <p:nvSpPr>
          <p:cNvPr id="4" name="Zástupný symbol pro datum 3">
            <a:extLst>
              <a:ext uri="{FF2B5EF4-FFF2-40B4-BE49-F238E27FC236}">
                <a16:creationId xmlns:a16="http://schemas.microsoft.com/office/drawing/2014/main" id="{90E1CA2E-A5DE-3E48-A5A8-A0C25A187FD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E6023D-470C-484C-A912-BA6763554E5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EB9899-2A54-D548-9B78-B3330E62055A}"/>
              </a:ext>
            </a:extLst>
          </p:cNvPr>
          <p:cNvSpPr>
            <a:spLocks noGrp="1"/>
          </p:cNvSpPr>
          <p:nvPr>
            <p:ph type="sldNum" sz="quarter" idx="12"/>
          </p:nvPr>
        </p:nvSpPr>
        <p:spPr/>
        <p:txBody>
          <a:bodyPr/>
          <a:lstStyle/>
          <a:p>
            <a:fld id="{CFE4BAC9-6D41-4691-9299-18EF07EF0177}" type="slidenum">
              <a:rPr lang="en-US" smtClean="0"/>
              <a:t>15</a:t>
            </a:fld>
            <a:endParaRPr lang="en-US"/>
          </a:p>
        </p:txBody>
      </p:sp>
    </p:spTree>
    <p:extLst>
      <p:ext uri="{BB962C8B-B14F-4D97-AF65-F5344CB8AC3E}">
        <p14:creationId xmlns:p14="http://schemas.microsoft.com/office/powerpoint/2010/main" val="69803931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E79169-3C80-5B46-979B-2AFDAC14A0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Znaky epidemie</a:t>
            </a:r>
          </a:p>
        </p:txBody>
      </p:sp>
      <p:sp>
        <p:nvSpPr>
          <p:cNvPr id="3" name="Zástupný symbol pro obsah 2">
            <a:extLst>
              <a:ext uri="{FF2B5EF4-FFF2-40B4-BE49-F238E27FC236}">
                <a16:creationId xmlns:a16="http://schemas.microsoft.com/office/drawing/2014/main" id="{59CCB21B-A46C-2545-9C4E-1E1C7129D47F}"/>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Hlavním kritériem, zda se jedná o epidemii či nikoli, je pak vzájemná, epidemická souvislost jednotlivých případů nemoci. </a:t>
            </a:r>
          </a:p>
          <a:p>
            <a:pPr marL="0" indent="0">
              <a:buNone/>
            </a:pPr>
            <a:r>
              <a:rPr lang="cs-CZ" b="0" dirty="0">
                <a:latin typeface="Arial" panose="020B0604020202020204" pitchFamily="34" charset="0"/>
                <a:cs typeface="Arial" panose="020B0604020202020204" pitchFamily="34" charset="0"/>
              </a:rPr>
              <a:t>Rychlost šíření nemoci v populaci je závislá na původci nákazy, inkubační době nemoci a zejména na cestách přenosu.</a:t>
            </a:r>
          </a:p>
          <a:p>
            <a:pPr marL="0" indent="0">
              <a:buNone/>
            </a:pPr>
            <a:r>
              <a:rPr lang="cs-CZ" b="0" dirty="0">
                <a:latin typeface="Arial" panose="020B0604020202020204" pitchFamily="34" charset="0"/>
                <a:cs typeface="Arial" panose="020B0604020202020204" pitchFamily="34" charset="0"/>
              </a:rPr>
              <a:t>Inkubační doba představuje období mezi vstupem infekčního původce do organismu a prvním nástupem klinických příznaků či symptomů nemoci</a:t>
            </a:r>
          </a:p>
        </p:txBody>
      </p:sp>
      <p:sp>
        <p:nvSpPr>
          <p:cNvPr id="4" name="Zástupný symbol pro datum 3">
            <a:extLst>
              <a:ext uri="{FF2B5EF4-FFF2-40B4-BE49-F238E27FC236}">
                <a16:creationId xmlns:a16="http://schemas.microsoft.com/office/drawing/2014/main" id="{C29411DE-D8F6-CB47-B6D3-F17EF6732E3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69B684-99E9-D34F-AC98-CD2B3639C65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AA3CC2-07E4-324B-87BE-745F981EF833}"/>
              </a:ext>
            </a:extLst>
          </p:cNvPr>
          <p:cNvSpPr>
            <a:spLocks noGrp="1"/>
          </p:cNvSpPr>
          <p:nvPr>
            <p:ph type="sldNum" sz="quarter" idx="12"/>
          </p:nvPr>
        </p:nvSpPr>
        <p:spPr/>
        <p:txBody>
          <a:bodyPr/>
          <a:lstStyle/>
          <a:p>
            <a:fld id="{CFE4BAC9-6D41-4691-9299-18EF07EF0177}" type="slidenum">
              <a:rPr lang="en-US" smtClean="0"/>
              <a:t>150</a:t>
            </a:fld>
            <a:endParaRPr lang="en-US"/>
          </a:p>
        </p:txBody>
      </p:sp>
    </p:spTree>
    <p:extLst>
      <p:ext uri="{BB962C8B-B14F-4D97-AF65-F5344CB8AC3E}">
        <p14:creationId xmlns:p14="http://schemas.microsoft.com/office/powerpoint/2010/main" val="369147903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1116B9F3-8480-F785-5A32-776BBDD21EA9}"/>
              </a:ext>
            </a:extLst>
          </p:cNvPr>
          <p:cNvSpPr>
            <a:spLocks noGrp="1"/>
          </p:cNvSpPr>
          <p:nvPr>
            <p:ph type="title"/>
          </p:nvPr>
        </p:nvSpPr>
        <p:spPr/>
        <p:txBody>
          <a:bodyPr/>
          <a:lstStyle/>
          <a:p>
            <a:pPr algn="ctr"/>
            <a:r>
              <a:rPr lang="cs-CZ" dirty="0"/>
              <a:t>Další ozbrojené sbory</a:t>
            </a:r>
          </a:p>
        </p:txBody>
      </p:sp>
    </p:spTree>
    <p:extLst>
      <p:ext uri="{BB962C8B-B14F-4D97-AF65-F5344CB8AC3E}">
        <p14:creationId xmlns:p14="http://schemas.microsoft.com/office/powerpoint/2010/main" val="135608401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B99B02-29A5-2F48-A31D-5EAD11D0E7F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Přehled ozbrojených sborů</a:t>
            </a:r>
          </a:p>
        </p:txBody>
      </p:sp>
      <p:sp>
        <p:nvSpPr>
          <p:cNvPr id="3" name="Zástupný symbol pro obsah 2">
            <a:extLst>
              <a:ext uri="{FF2B5EF4-FFF2-40B4-BE49-F238E27FC236}">
                <a16:creationId xmlns:a16="http://schemas.microsoft.com/office/drawing/2014/main" id="{0D7EBEA4-2008-494F-8F13-8B9795E26588}"/>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Policie ČR, </a:t>
            </a:r>
          </a:p>
          <a:p>
            <a:r>
              <a:rPr lang="cs-CZ" b="0" dirty="0">
                <a:latin typeface="Arial" panose="020B0604020202020204" pitchFamily="34" charset="0"/>
                <a:cs typeface="Arial" panose="020B0604020202020204" pitchFamily="34" charset="0"/>
              </a:rPr>
              <a:t>Vězeňská služba ČR a </a:t>
            </a:r>
          </a:p>
          <a:p>
            <a:r>
              <a:rPr lang="cs-CZ" b="0" dirty="0">
                <a:latin typeface="Arial" panose="020B0604020202020204" pitchFamily="34" charset="0"/>
                <a:cs typeface="Arial" panose="020B0604020202020204" pitchFamily="34" charset="0"/>
              </a:rPr>
              <a:t>Celní správa ČR.</a:t>
            </a:r>
          </a:p>
        </p:txBody>
      </p:sp>
      <p:sp>
        <p:nvSpPr>
          <p:cNvPr id="4" name="Zástupný symbol pro datum 3">
            <a:extLst>
              <a:ext uri="{FF2B5EF4-FFF2-40B4-BE49-F238E27FC236}">
                <a16:creationId xmlns:a16="http://schemas.microsoft.com/office/drawing/2014/main" id="{79AECC94-0942-684C-867B-71B0D3CA974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02957B9-BE33-E943-8782-1B1951C685A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9E848C-45B6-824E-AB66-917CB4E12AD1}"/>
              </a:ext>
            </a:extLst>
          </p:cNvPr>
          <p:cNvSpPr>
            <a:spLocks noGrp="1"/>
          </p:cNvSpPr>
          <p:nvPr>
            <p:ph type="sldNum" sz="quarter" idx="12"/>
          </p:nvPr>
        </p:nvSpPr>
        <p:spPr/>
        <p:txBody>
          <a:bodyPr/>
          <a:lstStyle/>
          <a:p>
            <a:fld id="{CFE4BAC9-6D41-4691-9299-18EF07EF0177}" type="slidenum">
              <a:rPr lang="en-US" smtClean="0"/>
              <a:t>152</a:t>
            </a:fld>
            <a:endParaRPr lang="en-US"/>
          </a:p>
        </p:txBody>
      </p:sp>
    </p:spTree>
    <p:extLst>
      <p:ext uri="{BB962C8B-B14F-4D97-AF65-F5344CB8AC3E}">
        <p14:creationId xmlns:p14="http://schemas.microsoft.com/office/powerpoint/2010/main" val="33938197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Policie české  republiky </a:t>
            </a:r>
          </a:p>
        </p:txBody>
      </p:sp>
      <p:sp>
        <p:nvSpPr>
          <p:cNvPr id="3" name="Zástupný symbol pro obsah 2"/>
          <p:cNvSpPr>
            <a:spLocks noGrp="1"/>
          </p:cNvSpPr>
          <p:nvPr>
            <p:ph idx="1"/>
          </p:nvPr>
        </p:nvSpPr>
        <p:spPr/>
        <p:txBody>
          <a:bodyPr>
            <a:normAutofit lnSpcReduction="10000"/>
          </a:bodyPr>
          <a:lstStyle/>
          <a:p>
            <a:pPr marL="457200" algn="just">
              <a:lnSpc>
                <a:spcPct val="115000"/>
              </a:lnSpc>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Policie České republiky je jednotný ozbrojený sbor s pevně danými vztahy nadřízenosti a podřízenosti. ¨</a:t>
            </a:r>
          </a:p>
          <a:p>
            <a:pPr marL="457200" algn="just">
              <a:lnSpc>
                <a:spcPct val="115000"/>
              </a:lnSpc>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Slouží veřejnosti. Jejím úkolem je chránit bezpečnost osob a majetku, chránit veřejný pořádek a předcházet trestné činnosti. </a:t>
            </a:r>
          </a:p>
          <a:p>
            <a:pPr marL="457200" algn="just">
              <a:lnSpc>
                <a:spcPct val="115000"/>
              </a:lnSpc>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Plní rovněž úkoly podle trestního řádu a další úkoly na úseku vnitřního pořádku a bezpečnosti svěřené jí zákony, předpisy Evropských společenství a mezinárodními smlouvami, které jsou součástí právního řádu České republiky.  </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cs-CZ"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Policie české republiky  je podřízena ministerstvu vnitra. Ministerstvo vytváří podmínky pro plnění úkolů policie. Policejní prezident odpovídá za činnost policie ministrovi. </a:t>
            </a:r>
            <a:endParaRPr lang="cs-CZ" sz="2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datum 3">
            <a:extLst>
              <a:ext uri="{FF2B5EF4-FFF2-40B4-BE49-F238E27FC236}">
                <a16:creationId xmlns:a16="http://schemas.microsoft.com/office/drawing/2014/main" id="{111C981A-DFD8-894C-BCCF-91F53B94B11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6EA083C-BBF9-4B4A-A61C-517D5FB9FD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FCC54A4-D790-0F44-ADB6-2A7D075A25AF}"/>
              </a:ext>
            </a:extLst>
          </p:cNvPr>
          <p:cNvSpPr>
            <a:spLocks noGrp="1"/>
          </p:cNvSpPr>
          <p:nvPr>
            <p:ph type="sldNum" sz="quarter" idx="12"/>
          </p:nvPr>
        </p:nvSpPr>
        <p:spPr/>
        <p:txBody>
          <a:bodyPr/>
          <a:lstStyle/>
          <a:p>
            <a:fld id="{CFE4BAC9-6D41-4691-9299-18EF07EF0177}" type="slidenum">
              <a:rPr lang="en-US" smtClean="0"/>
              <a:t>153</a:t>
            </a:fld>
            <a:endParaRPr lang="en-US"/>
          </a:p>
        </p:txBody>
      </p:sp>
    </p:spTree>
    <p:extLst>
      <p:ext uri="{BB962C8B-B14F-4D97-AF65-F5344CB8AC3E}">
        <p14:creationId xmlns:p14="http://schemas.microsoft.com/office/powerpoint/2010/main" val="209472876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MV-Policie  ČR</a:t>
            </a:r>
          </a:p>
        </p:txBody>
      </p:sp>
      <p:sp>
        <p:nvSpPr>
          <p:cNvPr id="3" name="Zástupný symbol pro obsah 2"/>
          <p:cNvSpPr>
            <a:spLocks noGrp="1"/>
          </p:cNvSpPr>
          <p:nvPr>
            <p:ph idx="1"/>
          </p:nvPr>
        </p:nvSpPr>
        <p:spPr/>
        <p:txBody>
          <a:bodyPr/>
          <a:lstStyle/>
          <a:p>
            <a:r>
              <a:rPr lang="cs-CZ" b="0" dirty="0">
                <a:solidFill>
                  <a:schemeClr val="tx1"/>
                </a:solidFill>
              </a:rPr>
              <a:t>Policie je podřízena ministerstvu.</a:t>
            </a:r>
          </a:p>
          <a:p>
            <a:r>
              <a:rPr lang="cs-CZ" b="0" dirty="0">
                <a:solidFill>
                  <a:schemeClr val="tx1"/>
                </a:solidFill>
              </a:rPr>
              <a:t>Ministerstvo vytváří podmínky pro plnění úkolů policie.</a:t>
            </a:r>
          </a:p>
          <a:p>
            <a:r>
              <a:rPr lang="cs-CZ" b="0" dirty="0">
                <a:solidFill>
                  <a:schemeClr val="tx1"/>
                </a:solidFill>
              </a:rPr>
              <a:t>Policejní prezident odpovídá za činnost policie ministrovi.</a:t>
            </a:r>
          </a:p>
        </p:txBody>
      </p:sp>
      <p:sp>
        <p:nvSpPr>
          <p:cNvPr id="4" name="Zástupný symbol pro datum 3">
            <a:extLst>
              <a:ext uri="{FF2B5EF4-FFF2-40B4-BE49-F238E27FC236}">
                <a16:creationId xmlns:a16="http://schemas.microsoft.com/office/drawing/2014/main" id="{1D0047B0-387B-164F-8E9C-043B3F6129F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376916-4266-D64B-8C92-086C1F436B8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9802445-7C9F-6549-B74F-A1AA27D2E24E}"/>
              </a:ext>
            </a:extLst>
          </p:cNvPr>
          <p:cNvSpPr>
            <a:spLocks noGrp="1"/>
          </p:cNvSpPr>
          <p:nvPr>
            <p:ph type="sldNum" sz="quarter" idx="12"/>
          </p:nvPr>
        </p:nvSpPr>
        <p:spPr/>
        <p:txBody>
          <a:bodyPr/>
          <a:lstStyle/>
          <a:p>
            <a:fld id="{CFE4BAC9-6D41-4691-9299-18EF07EF0177}" type="slidenum">
              <a:rPr lang="en-US" smtClean="0"/>
              <a:t>154</a:t>
            </a:fld>
            <a:endParaRPr lang="en-US"/>
          </a:p>
        </p:txBody>
      </p:sp>
    </p:spTree>
    <p:extLst>
      <p:ext uri="{BB962C8B-B14F-4D97-AF65-F5344CB8AC3E}">
        <p14:creationId xmlns:p14="http://schemas.microsoft.com/office/powerpoint/2010/main" val="656202329"/>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08CCD2-376D-F245-B613-6DF0402FF0B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činnosti PČR</a:t>
            </a:r>
          </a:p>
        </p:txBody>
      </p:sp>
      <p:sp>
        <p:nvSpPr>
          <p:cNvPr id="3" name="Zástupný symbol pro obsah 2">
            <a:extLst>
              <a:ext uri="{FF2B5EF4-FFF2-40B4-BE49-F238E27FC236}">
                <a16:creationId xmlns:a16="http://schemas.microsoft.com/office/drawing/2014/main" id="{8F9BD715-E013-8D45-96C2-DF915D0E7170}"/>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Ochrana celospolečenských zájmů, zákonnosti</a:t>
            </a:r>
          </a:p>
          <a:p>
            <a:r>
              <a:rPr lang="cs-CZ" b="0" dirty="0">
                <a:latin typeface="Arial" panose="020B0604020202020204" pitchFamily="34" charset="0"/>
                <a:cs typeface="Arial" panose="020B0604020202020204" pitchFamily="34" charset="0"/>
              </a:rPr>
              <a:t>Ochrana fyzických osob, jejich života, zdraví a lidské důstojnosti, </a:t>
            </a:r>
          </a:p>
          <a:p>
            <a:r>
              <a:rPr lang="cs-CZ" b="0" dirty="0">
                <a:latin typeface="Arial" panose="020B0604020202020204" pitchFamily="34" charset="0"/>
                <a:cs typeface="Arial" panose="020B0604020202020204" pitchFamily="34" charset="0"/>
              </a:rPr>
              <a:t>Ochrana právnických osob</a:t>
            </a:r>
          </a:p>
          <a:p>
            <a:r>
              <a:rPr lang="cs-CZ" b="0" dirty="0">
                <a:latin typeface="Arial" panose="020B0604020202020204" pitchFamily="34" charset="0"/>
                <a:cs typeface="Arial" panose="020B0604020202020204" pitchFamily="34" charset="0"/>
              </a:rPr>
              <a:t>Ochrana majetku bez rozdílů vlastníků</a:t>
            </a:r>
          </a:p>
          <a:p>
            <a:r>
              <a:rPr lang="cs-CZ" b="0" dirty="0">
                <a:latin typeface="Arial" panose="020B0604020202020204" pitchFamily="34" charset="0"/>
                <a:cs typeface="Arial" panose="020B0604020202020204" pitchFamily="34" charset="0"/>
              </a:rPr>
              <a:t>Mezinárodní spolupráce (INTERPOL)</a:t>
            </a:r>
          </a:p>
        </p:txBody>
      </p:sp>
      <p:sp>
        <p:nvSpPr>
          <p:cNvPr id="4" name="Zástupný symbol pro datum 3">
            <a:extLst>
              <a:ext uri="{FF2B5EF4-FFF2-40B4-BE49-F238E27FC236}">
                <a16:creationId xmlns:a16="http://schemas.microsoft.com/office/drawing/2014/main" id="{45455667-7E6E-234E-8720-D7DE8C7514F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9B8EE6-C690-B74D-A7CE-6877E3F066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808ED9-919F-7248-8AAF-8146452DBE00}"/>
              </a:ext>
            </a:extLst>
          </p:cNvPr>
          <p:cNvSpPr>
            <a:spLocks noGrp="1"/>
          </p:cNvSpPr>
          <p:nvPr>
            <p:ph type="sldNum" sz="quarter" idx="12"/>
          </p:nvPr>
        </p:nvSpPr>
        <p:spPr/>
        <p:txBody>
          <a:bodyPr/>
          <a:lstStyle/>
          <a:p>
            <a:fld id="{CFE4BAC9-6D41-4691-9299-18EF07EF0177}" type="slidenum">
              <a:rPr lang="en-US" smtClean="0"/>
              <a:t>155</a:t>
            </a:fld>
            <a:endParaRPr lang="en-US"/>
          </a:p>
        </p:txBody>
      </p:sp>
    </p:spTree>
    <p:extLst>
      <p:ext uri="{BB962C8B-B14F-4D97-AF65-F5344CB8AC3E}">
        <p14:creationId xmlns:p14="http://schemas.microsoft.com/office/powerpoint/2010/main" val="292809047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07F04A-6529-CECA-7BA5-9F0E6C46F8A5}"/>
              </a:ext>
            </a:extLst>
          </p:cNvPr>
          <p:cNvSpPr>
            <a:spLocks noGrp="1"/>
          </p:cNvSpPr>
          <p:nvPr>
            <p:ph type="title"/>
          </p:nvPr>
        </p:nvSpPr>
        <p:spPr/>
        <p:txBody>
          <a:bodyPr/>
          <a:lstStyle/>
          <a:p>
            <a:pPr algn="ctr"/>
            <a:r>
              <a:rPr lang="cs-CZ" dirty="0"/>
              <a:t>Policejní prezident</a:t>
            </a:r>
          </a:p>
        </p:txBody>
      </p:sp>
      <p:sp>
        <p:nvSpPr>
          <p:cNvPr id="3" name="Zástupný obsah 2">
            <a:extLst>
              <a:ext uri="{FF2B5EF4-FFF2-40B4-BE49-F238E27FC236}">
                <a16:creationId xmlns:a16="http://schemas.microsoft.com/office/drawing/2014/main" id="{9039E960-4709-E285-2F45-66BDC8E2322E}"/>
              </a:ext>
            </a:extLst>
          </p:cNvPr>
          <p:cNvSpPr>
            <a:spLocks noGrp="1"/>
          </p:cNvSpPr>
          <p:nvPr>
            <p:ph idx="1"/>
          </p:nvPr>
        </p:nvSpPr>
        <p:spPr/>
        <p:txBody>
          <a:bodyPr/>
          <a:lstStyle/>
          <a:p>
            <a:r>
              <a:rPr lang="cs-CZ" sz="24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 čele Policejního prezidia České republiky stojí prezident.  Policejní prezident je představeným všech policistů, s výjimkou policistů povolaných k plnění úkolů v ministerstvu nebo v útvarech vyšetřování. </a:t>
            </a:r>
          </a:p>
          <a:p>
            <a:r>
              <a:rPr lang="cs-CZ" sz="24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Policejního prezidenta jmenuje a odvolává ministr vnitra  se souhlasem vlády. Policejní prezident odpovídá za činnost policie ministrovi.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795CBD74-52F9-4C21-4481-1C973E5B23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6D6B533-E0E2-9334-B134-4EDB10A4AC5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1E52FB-B59F-8D0D-79EC-44DDA4B4B5B2}"/>
              </a:ext>
            </a:extLst>
          </p:cNvPr>
          <p:cNvSpPr>
            <a:spLocks noGrp="1"/>
          </p:cNvSpPr>
          <p:nvPr>
            <p:ph type="sldNum" sz="quarter" idx="12"/>
          </p:nvPr>
        </p:nvSpPr>
        <p:spPr/>
        <p:txBody>
          <a:bodyPr/>
          <a:lstStyle/>
          <a:p>
            <a:fld id="{CFE4BAC9-6D41-4691-9299-18EF07EF0177}" type="slidenum">
              <a:rPr lang="en-US" smtClean="0"/>
              <a:t>156</a:t>
            </a:fld>
            <a:endParaRPr lang="en-US"/>
          </a:p>
        </p:txBody>
      </p:sp>
    </p:spTree>
    <p:extLst>
      <p:ext uri="{BB962C8B-B14F-4D97-AF65-F5344CB8AC3E}">
        <p14:creationId xmlns:p14="http://schemas.microsoft.com/office/powerpoint/2010/main" val="362995180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448B76-2904-E049-9372-A2536CEBC4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Struktura PČR</a:t>
            </a:r>
          </a:p>
        </p:txBody>
      </p:sp>
      <p:sp>
        <p:nvSpPr>
          <p:cNvPr id="3" name="Zástupný symbol pro obsah 2">
            <a:extLst>
              <a:ext uri="{FF2B5EF4-FFF2-40B4-BE49-F238E27FC236}">
                <a16:creationId xmlns:a16="http://schemas.microsoft.com/office/drawing/2014/main" id="{4331C024-766D-424B-942F-A0F73CFA9F7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Policejní  prezidium – v čele policejní prezident jmenovaný ministrem vnitra </a:t>
            </a:r>
          </a:p>
          <a:p>
            <a:r>
              <a:rPr lang="cs-CZ" b="0" dirty="0">
                <a:latin typeface="Arial" panose="020B0604020202020204" pitchFamily="34" charset="0"/>
                <a:cs typeface="Arial" panose="020B0604020202020204" pitchFamily="34" charset="0"/>
              </a:rPr>
              <a:t>Útvary  s působností na celém území státu (ÚOOZ, národní protidrogová centrála---)</a:t>
            </a:r>
          </a:p>
          <a:p>
            <a:r>
              <a:rPr lang="cs-CZ" b="0" dirty="0">
                <a:latin typeface="Arial" panose="020B0604020202020204" pitchFamily="34" charset="0"/>
                <a:cs typeface="Arial" panose="020B0604020202020204" pitchFamily="34" charset="0"/>
              </a:rPr>
              <a:t>Útvary s územně vymezenou kompetencí (krajská ředitelství..)</a:t>
            </a:r>
          </a:p>
        </p:txBody>
      </p:sp>
      <p:sp>
        <p:nvSpPr>
          <p:cNvPr id="4" name="Zástupný symbol pro datum 3">
            <a:extLst>
              <a:ext uri="{FF2B5EF4-FFF2-40B4-BE49-F238E27FC236}">
                <a16:creationId xmlns:a16="http://schemas.microsoft.com/office/drawing/2014/main" id="{57FE8C62-6F04-D44A-B1A6-AC1CF8E6DD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D4441D1-5B66-C946-BC0D-EDF25ACC20C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691460D-F193-964A-BDB7-BC6C07158F29}"/>
              </a:ext>
            </a:extLst>
          </p:cNvPr>
          <p:cNvSpPr>
            <a:spLocks noGrp="1"/>
          </p:cNvSpPr>
          <p:nvPr>
            <p:ph type="sldNum" sz="quarter" idx="12"/>
          </p:nvPr>
        </p:nvSpPr>
        <p:spPr/>
        <p:txBody>
          <a:bodyPr/>
          <a:lstStyle/>
          <a:p>
            <a:fld id="{CFE4BAC9-6D41-4691-9299-18EF07EF0177}" type="slidenum">
              <a:rPr lang="en-US" smtClean="0"/>
              <a:t>157</a:t>
            </a:fld>
            <a:endParaRPr lang="en-US"/>
          </a:p>
        </p:txBody>
      </p:sp>
    </p:spTree>
    <p:extLst>
      <p:ext uri="{BB962C8B-B14F-4D97-AF65-F5344CB8AC3E}">
        <p14:creationId xmlns:p14="http://schemas.microsoft.com/office/powerpoint/2010/main" val="249297791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57177D-6753-6C40-B3D7-AF0FE8DF9E9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Obecní (městská) policie</a:t>
            </a:r>
          </a:p>
        </p:txBody>
      </p:sp>
      <p:sp>
        <p:nvSpPr>
          <p:cNvPr id="3" name="Zástupný symbol pro obsah 2">
            <a:extLst>
              <a:ext uri="{FF2B5EF4-FFF2-40B4-BE49-F238E27FC236}">
                <a16:creationId xmlns:a16="http://schemas.microsoft.com/office/drawing/2014/main" id="{516DEFCC-F26D-F646-820F-5F4FB9943614}"/>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Obecní policii řídí starosta (primátor) obce.</a:t>
            </a:r>
          </a:p>
          <a:p>
            <a:r>
              <a:rPr lang="cs-CZ" b="0" dirty="0">
                <a:latin typeface="Arial" panose="020B0604020202020204" pitchFamily="34" charset="0"/>
                <a:cs typeface="Arial" panose="020B0604020202020204" pitchFamily="34" charset="0"/>
              </a:rPr>
              <a:t>Obecní policie může na základě veřejnoprávní smlouvy vykonávat svou činnost pro více obcí najednou.</a:t>
            </a:r>
          </a:p>
          <a:p>
            <a:r>
              <a:rPr lang="cs-CZ" b="0" dirty="0">
                <a:latin typeface="Arial" panose="020B0604020202020204" pitchFamily="34" charset="0"/>
                <a:cs typeface="Arial" panose="020B0604020202020204" pitchFamily="34" charset="0"/>
              </a:rPr>
              <a:t>Obecní policie  přispívá k ochraně bezpečnosti, dohlíží  nad dodržováním  pravidel občanského soužití,  odhaluje přestupky a jiné správní delikty..</a:t>
            </a:r>
          </a:p>
        </p:txBody>
      </p:sp>
      <p:sp>
        <p:nvSpPr>
          <p:cNvPr id="4" name="Zástupný symbol pro datum 3">
            <a:extLst>
              <a:ext uri="{FF2B5EF4-FFF2-40B4-BE49-F238E27FC236}">
                <a16:creationId xmlns:a16="http://schemas.microsoft.com/office/drawing/2014/main" id="{17922F2B-7127-274C-9111-122BAC30C73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F9B5B4-C352-F343-AC6C-4AD07CFA0D3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8FDD8B0-C703-5E43-AC09-6D4E7C8DE420}"/>
              </a:ext>
            </a:extLst>
          </p:cNvPr>
          <p:cNvSpPr>
            <a:spLocks noGrp="1"/>
          </p:cNvSpPr>
          <p:nvPr>
            <p:ph type="sldNum" sz="quarter" idx="12"/>
          </p:nvPr>
        </p:nvSpPr>
        <p:spPr/>
        <p:txBody>
          <a:bodyPr/>
          <a:lstStyle/>
          <a:p>
            <a:fld id="{CFE4BAC9-6D41-4691-9299-18EF07EF0177}" type="slidenum">
              <a:rPr lang="en-US" smtClean="0"/>
              <a:t>158</a:t>
            </a:fld>
            <a:endParaRPr lang="en-US"/>
          </a:p>
        </p:txBody>
      </p:sp>
    </p:spTree>
    <p:extLst>
      <p:ext uri="{BB962C8B-B14F-4D97-AF65-F5344CB8AC3E}">
        <p14:creationId xmlns:p14="http://schemas.microsoft.com/office/powerpoint/2010/main" val="1668988768"/>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DCE36B-62E6-1B43-BDC9-41C55F8AE09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Veřejná stráž</a:t>
            </a:r>
          </a:p>
        </p:txBody>
      </p:sp>
      <p:sp>
        <p:nvSpPr>
          <p:cNvPr id="3" name="Zástupný symbol pro obsah 2">
            <a:extLst>
              <a:ext uri="{FF2B5EF4-FFF2-40B4-BE49-F238E27FC236}">
                <a16:creationId xmlns:a16="http://schemas.microsoft.com/office/drawing/2014/main" id="{47172474-0E83-6F49-A8A0-77C1F7986526}"/>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Myslivecká stráž</a:t>
            </a:r>
          </a:p>
          <a:p>
            <a:r>
              <a:rPr lang="cs-CZ" b="0" dirty="0">
                <a:latin typeface="Arial" panose="020B0604020202020204" pitchFamily="34" charset="0"/>
                <a:cs typeface="Arial" panose="020B0604020202020204" pitchFamily="34" charset="0"/>
              </a:rPr>
              <a:t>Lesní stráž</a:t>
            </a:r>
          </a:p>
          <a:p>
            <a:r>
              <a:rPr lang="cs-CZ" b="0" dirty="0">
                <a:latin typeface="Arial" panose="020B0604020202020204" pitchFamily="34" charset="0"/>
                <a:cs typeface="Arial" panose="020B0604020202020204" pitchFamily="34" charset="0"/>
              </a:rPr>
              <a:t>Vodní stráž</a:t>
            </a:r>
          </a:p>
          <a:p>
            <a:r>
              <a:rPr lang="cs-CZ" b="0" dirty="0">
                <a:latin typeface="Arial" panose="020B0604020202020204" pitchFamily="34" charset="0"/>
                <a:cs typeface="Arial" panose="020B0604020202020204" pitchFamily="34" charset="0"/>
              </a:rPr>
              <a:t>Stráž přírody</a:t>
            </a:r>
          </a:p>
          <a:p>
            <a:pPr marL="0" indent="0">
              <a:buNone/>
            </a:pPr>
            <a:r>
              <a:rPr lang="cs-CZ" b="0" dirty="0">
                <a:latin typeface="Arial" panose="020B0604020202020204" pitchFamily="34" charset="0"/>
                <a:cs typeface="Arial" panose="020B0604020202020204" pitchFamily="34" charset="0"/>
              </a:rPr>
              <a:t>Funkce je osoby jmenována  krajským úřadem. Po jmenování je třeba složit předepsaný slib</a:t>
            </a:r>
          </a:p>
        </p:txBody>
      </p:sp>
      <p:sp>
        <p:nvSpPr>
          <p:cNvPr id="4" name="Zástupný symbol pro datum 3">
            <a:extLst>
              <a:ext uri="{FF2B5EF4-FFF2-40B4-BE49-F238E27FC236}">
                <a16:creationId xmlns:a16="http://schemas.microsoft.com/office/drawing/2014/main" id="{BC4310E4-4F10-E345-A71F-2A02C401B9E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825FC19-0B06-5245-8CE2-39F683D0A52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3050103-AAA3-5246-ADD7-F10FFFE5E5AA}"/>
              </a:ext>
            </a:extLst>
          </p:cNvPr>
          <p:cNvSpPr>
            <a:spLocks noGrp="1"/>
          </p:cNvSpPr>
          <p:nvPr>
            <p:ph type="sldNum" sz="quarter" idx="12"/>
          </p:nvPr>
        </p:nvSpPr>
        <p:spPr/>
        <p:txBody>
          <a:bodyPr/>
          <a:lstStyle/>
          <a:p>
            <a:fld id="{CFE4BAC9-6D41-4691-9299-18EF07EF0177}" type="slidenum">
              <a:rPr lang="en-US" smtClean="0"/>
              <a:t>159</a:t>
            </a:fld>
            <a:endParaRPr lang="en-US"/>
          </a:p>
        </p:txBody>
      </p:sp>
    </p:spTree>
    <p:extLst>
      <p:ext uri="{BB962C8B-B14F-4D97-AF65-F5344CB8AC3E}">
        <p14:creationId xmlns:p14="http://schemas.microsoft.com/office/powerpoint/2010/main" val="473831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6A22D0-BCD6-7842-82E0-BF3250B914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Svépomoc</a:t>
            </a:r>
            <a:r>
              <a:rPr lang="cs-CZ" dirty="0"/>
              <a:t> </a:t>
            </a:r>
          </a:p>
        </p:txBody>
      </p:sp>
      <p:sp>
        <p:nvSpPr>
          <p:cNvPr id="3" name="Zástupný symbol pro obsah 2">
            <a:extLst>
              <a:ext uri="{FF2B5EF4-FFF2-40B4-BE49-F238E27FC236}">
                <a16:creationId xmlns:a16="http://schemas.microsoft.com/office/drawing/2014/main" id="{DDDD6AE1-0D80-664E-9DA1-AB4FAC150571}"/>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Každý si může přiměřeným způsobem pomoci k svému právu sám, je-li jeho právo ohroženo a je-li zřejmé, že by zásah veřejné moci přišel pozdě.</a:t>
            </a:r>
          </a:p>
          <a:p>
            <a:r>
              <a:rPr lang="cs-CZ" b="0" dirty="0">
                <a:latin typeface="Arial" panose="020B0604020202020204" pitchFamily="34" charset="0"/>
                <a:cs typeface="Arial" panose="020B0604020202020204" pitchFamily="34" charset="0"/>
              </a:rPr>
              <a:t>Hrozí-li neoprávněný zásah do práva bezprostředně, může jej každý, kdo je takto ohrožen, odvrátit úsilím a prostředky, které se osobě v jeho postavení musí jevit vzhledem k okolnostem jako přiměřené. </a:t>
            </a:r>
          </a:p>
          <a:p>
            <a:r>
              <a:rPr lang="cs-CZ" b="0" dirty="0">
                <a:latin typeface="Arial" panose="020B0604020202020204" pitchFamily="34" charset="0"/>
                <a:cs typeface="Arial" panose="020B0604020202020204" pitchFamily="34" charset="0"/>
              </a:rPr>
              <a:t>Směřuje-li však svépomoc jen k zajištění práva, které by bylo jinak zmařeno, musí se ten, kdo k ní přikročil, obrátit bez zbytečného odkladu na příslušný orgán veřejné moci</a:t>
            </a:r>
          </a:p>
          <a:p>
            <a:endParaRPr lang="cs-CZ" dirty="0"/>
          </a:p>
        </p:txBody>
      </p:sp>
      <p:sp>
        <p:nvSpPr>
          <p:cNvPr id="4" name="Zástupný symbol pro datum 3">
            <a:extLst>
              <a:ext uri="{FF2B5EF4-FFF2-40B4-BE49-F238E27FC236}">
                <a16:creationId xmlns:a16="http://schemas.microsoft.com/office/drawing/2014/main" id="{10E7410B-E8E3-8046-B464-95EA18F4304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C78AAF7-9F73-884F-93D2-E3455D23668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232086-24EF-8C44-AF2F-99E86ABE8CF6}"/>
              </a:ext>
            </a:extLst>
          </p:cNvPr>
          <p:cNvSpPr>
            <a:spLocks noGrp="1"/>
          </p:cNvSpPr>
          <p:nvPr>
            <p:ph type="sldNum" sz="quarter" idx="12"/>
          </p:nvPr>
        </p:nvSpPr>
        <p:spPr/>
        <p:txBody>
          <a:bodyPr/>
          <a:lstStyle/>
          <a:p>
            <a:fld id="{CFE4BAC9-6D41-4691-9299-18EF07EF0177}" type="slidenum">
              <a:rPr lang="en-US" smtClean="0"/>
              <a:t>16</a:t>
            </a:fld>
            <a:endParaRPr lang="en-US"/>
          </a:p>
        </p:txBody>
      </p:sp>
    </p:spTree>
    <p:extLst>
      <p:ext uri="{BB962C8B-B14F-4D97-AF65-F5344CB8AC3E}">
        <p14:creationId xmlns:p14="http://schemas.microsoft.com/office/powerpoint/2010/main" val="97743956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62D772-939C-8E47-A03E-C9385BC776B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Integrovaný záchranný systém</a:t>
            </a:r>
          </a:p>
        </p:txBody>
      </p:sp>
      <p:sp>
        <p:nvSpPr>
          <p:cNvPr id="4" name="Zástupný symbol pro datum 3">
            <a:extLst>
              <a:ext uri="{FF2B5EF4-FFF2-40B4-BE49-F238E27FC236}">
                <a16:creationId xmlns:a16="http://schemas.microsoft.com/office/drawing/2014/main" id="{F7CEB7A3-1337-3F43-99E1-46387C7E452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001DFCC-4F1A-F44F-ADE9-B9227B91077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AA0E870-3190-BA49-8065-C5320B7E3252}"/>
              </a:ext>
            </a:extLst>
          </p:cNvPr>
          <p:cNvSpPr>
            <a:spLocks noGrp="1"/>
          </p:cNvSpPr>
          <p:nvPr>
            <p:ph type="sldNum" sz="quarter" idx="12"/>
          </p:nvPr>
        </p:nvSpPr>
        <p:spPr/>
        <p:txBody>
          <a:bodyPr/>
          <a:lstStyle/>
          <a:p>
            <a:fld id="{CFE4BAC9-6D41-4691-9299-18EF07EF0177}" type="slidenum">
              <a:rPr lang="en-US" smtClean="0"/>
              <a:t>160</a:t>
            </a:fld>
            <a:endParaRPr lang="en-US"/>
          </a:p>
        </p:txBody>
      </p:sp>
      <p:sp>
        <p:nvSpPr>
          <p:cNvPr id="3" name="Zástupný symbol pro obsah 2">
            <a:extLst>
              <a:ext uri="{FF2B5EF4-FFF2-40B4-BE49-F238E27FC236}">
                <a16:creationId xmlns:a16="http://schemas.microsoft.com/office/drawing/2014/main" id="{3E1CF1CB-6259-F244-8756-AE4C70001F87}"/>
              </a:ext>
            </a:extLst>
          </p:cNvPr>
          <p:cNvSpPr>
            <a:spLocks noGrp="1"/>
          </p:cNvSpPr>
          <p:nvPr>
            <p:ph idx="4294967295"/>
          </p:nvPr>
        </p:nvSpPr>
        <p:spPr>
          <a:xfrm>
            <a:off x="0" y="1600200"/>
            <a:ext cx="8304213" cy="4708525"/>
          </a:xfrm>
        </p:spPr>
        <p:txBody>
          <a:bodyPr/>
          <a:lstStyle/>
          <a:p>
            <a:pPr marL="0" indent="0">
              <a:buNone/>
            </a:pPr>
            <a:r>
              <a:rPr lang="cs-CZ" b="0" dirty="0">
                <a:latin typeface="Arial" panose="020B0604020202020204" pitchFamily="34" charset="0"/>
                <a:cs typeface="Arial" panose="020B0604020202020204" pitchFamily="34" charset="0"/>
              </a:rPr>
              <a:t>Základní složky IZS:</a:t>
            </a:r>
          </a:p>
          <a:p>
            <a:pPr marL="457200" indent="-457200">
              <a:buFont typeface="+mj-lt"/>
              <a:buAutoNum type="arabicPeriod"/>
            </a:pPr>
            <a:r>
              <a:rPr lang="cs-CZ" b="0" dirty="0">
                <a:latin typeface="Arial" panose="020B0604020202020204" pitchFamily="34" charset="0"/>
                <a:cs typeface="Arial" panose="020B0604020202020204" pitchFamily="34" charset="0"/>
              </a:rPr>
              <a:t>HZS ČR</a:t>
            </a:r>
          </a:p>
          <a:p>
            <a:pPr marL="457200" indent="-457200">
              <a:buFont typeface="+mj-lt"/>
              <a:buAutoNum type="arabicPeriod"/>
            </a:pPr>
            <a:r>
              <a:rPr lang="cs-CZ" b="0" dirty="0">
                <a:latin typeface="Arial" panose="020B0604020202020204" pitchFamily="34" charset="0"/>
                <a:cs typeface="Arial" panose="020B0604020202020204" pitchFamily="34" charset="0"/>
              </a:rPr>
              <a:t>Jednotky požární ochrany</a:t>
            </a:r>
          </a:p>
          <a:p>
            <a:pPr marL="457200" indent="-457200">
              <a:buFont typeface="+mj-lt"/>
              <a:buAutoNum type="arabicPeriod"/>
            </a:pPr>
            <a:r>
              <a:rPr lang="cs-CZ" b="0" dirty="0">
                <a:latin typeface="Arial" panose="020B0604020202020204" pitchFamily="34" charset="0"/>
                <a:cs typeface="Arial" panose="020B0604020202020204" pitchFamily="34" charset="0"/>
              </a:rPr>
              <a:t>Policie ČR</a:t>
            </a:r>
          </a:p>
          <a:p>
            <a:pPr marL="457200" indent="-457200">
              <a:buFont typeface="+mj-lt"/>
              <a:buAutoNum type="arabicPeriod"/>
            </a:pPr>
            <a:r>
              <a:rPr lang="cs-CZ" b="0" dirty="0">
                <a:latin typeface="Arial" panose="020B0604020202020204" pitchFamily="34" charset="0"/>
                <a:cs typeface="Arial" panose="020B0604020202020204" pitchFamily="34" charset="0"/>
              </a:rPr>
              <a:t>Zdravotní záchranná služba (ZZS)</a:t>
            </a:r>
          </a:p>
          <a:p>
            <a:pPr marL="0" indent="0">
              <a:buNone/>
            </a:pPr>
            <a:endParaRPr lang="cs-CZ"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132712494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2062CE-AD6B-A0DB-D623-D30E4ED16B85}"/>
              </a:ext>
            </a:extLst>
          </p:cNvPr>
          <p:cNvSpPr>
            <a:spLocks noGrp="1"/>
          </p:cNvSpPr>
          <p:nvPr>
            <p:ph type="title"/>
          </p:nvPr>
        </p:nvSpPr>
        <p:spPr/>
        <p:txBody>
          <a:bodyPr/>
          <a:lstStyle/>
          <a:p>
            <a:pPr algn="ctr"/>
            <a:r>
              <a:rPr lang="cs-CZ" dirty="0"/>
              <a:t>Mezinárodní zajištění naší bezpečnosti</a:t>
            </a:r>
          </a:p>
        </p:txBody>
      </p:sp>
    </p:spTree>
    <p:extLst>
      <p:ext uri="{BB962C8B-B14F-4D97-AF65-F5344CB8AC3E}">
        <p14:creationId xmlns:p14="http://schemas.microsoft.com/office/powerpoint/2010/main" val="861341526"/>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B7B5CD-A794-6587-B466-A31486F97589}"/>
              </a:ext>
            </a:extLst>
          </p:cNvPr>
          <p:cNvSpPr>
            <a:spLocks noGrp="1"/>
          </p:cNvSpPr>
          <p:nvPr>
            <p:ph type="title"/>
          </p:nvPr>
        </p:nvSpPr>
        <p:spPr/>
        <p:txBody>
          <a:bodyPr/>
          <a:lstStyle/>
          <a:p>
            <a:pPr algn="ctr"/>
            <a:r>
              <a:rPr lang="cs-CZ" dirty="0"/>
              <a:t>OSN</a:t>
            </a:r>
          </a:p>
        </p:txBody>
      </p:sp>
    </p:spTree>
    <p:extLst>
      <p:ext uri="{BB962C8B-B14F-4D97-AF65-F5344CB8AC3E}">
        <p14:creationId xmlns:p14="http://schemas.microsoft.com/office/powerpoint/2010/main" val="212108418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3E6827-04E1-434C-AAC0-18E97CD7A60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Valné shromáždění </a:t>
            </a:r>
          </a:p>
        </p:txBody>
      </p:sp>
      <p:sp>
        <p:nvSpPr>
          <p:cNvPr id="3" name="Zástupný symbol pro obsah 2">
            <a:extLst>
              <a:ext uri="{FF2B5EF4-FFF2-40B4-BE49-F238E27FC236}">
                <a16:creationId xmlns:a16="http://schemas.microsoft.com/office/drawing/2014/main" id="{B99F5B93-2D15-1E4F-B6B1-8F51856BE3C2}"/>
              </a:ext>
            </a:extLst>
          </p:cNvPr>
          <p:cNvSpPr>
            <a:spLocks noGrp="1"/>
          </p:cNvSpPr>
          <p:nvPr>
            <p:ph idx="1"/>
          </p:nvPr>
        </p:nvSpPr>
        <p:spPr/>
        <p:txBody>
          <a:bodyPr>
            <a:normAutofit fontScale="92500" lnSpcReduction="10000"/>
          </a:bodyPr>
          <a:lstStyle/>
          <a:p>
            <a:r>
              <a:rPr lang="cs-CZ" b="0" dirty="0">
                <a:latin typeface="Arial" panose="020B0604020202020204" pitchFamily="34" charset="0"/>
                <a:cs typeface="Arial" panose="020B0604020202020204" pitchFamily="34" charset="0"/>
              </a:rPr>
              <a:t>Každý stát bez rozdílu má jeden hlas. O důležitých otázkách, jako např. bezpečnost ve světě, rozhoduje dvoutřetinová většina, o dalších prostá většina. </a:t>
            </a:r>
          </a:p>
          <a:p>
            <a:r>
              <a:rPr lang="cs-CZ" b="0" dirty="0">
                <a:latin typeface="Arial" panose="020B0604020202020204" pitchFamily="34" charset="0"/>
                <a:cs typeface="Arial" panose="020B0604020202020204" pitchFamily="34" charset="0"/>
              </a:rPr>
              <a:t>Řádné výroční zasedání začíná vždy v září a pokračuje během celého roku. Na začátku probíhá Všeobecná rozprava, kde vystupují zpravidla nejvyšší představitelé států a vlád a prezentují názory svých zemí na důležitá mezinárodněpolitická témata. </a:t>
            </a:r>
          </a:p>
          <a:p>
            <a:r>
              <a:rPr lang="cs-CZ" b="0" dirty="0">
                <a:latin typeface="Arial" panose="020B0604020202020204" pitchFamily="34" charset="0"/>
                <a:cs typeface="Arial" panose="020B0604020202020204" pitchFamily="34" charset="0"/>
              </a:rPr>
              <a:t>V jeho čele stojí předseda, který je volen na jeden rok. V letech 2002 a 2003 funkci šéfa Valného shromáždění zastával někdejší ministr zahraničních věcí a místopředseda Vlády České republiky Jan Kavan.</a:t>
            </a:r>
          </a:p>
        </p:txBody>
      </p:sp>
      <p:sp>
        <p:nvSpPr>
          <p:cNvPr id="4" name="Zástupný symbol pro datum 3">
            <a:extLst>
              <a:ext uri="{FF2B5EF4-FFF2-40B4-BE49-F238E27FC236}">
                <a16:creationId xmlns:a16="http://schemas.microsoft.com/office/drawing/2014/main" id="{EF76E192-B023-7743-A05E-E9B0C7B55F1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758F0D5-D269-B34E-A520-DDA557C608E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B76B4DC-31A5-5F40-AC78-4800B3485831}"/>
              </a:ext>
            </a:extLst>
          </p:cNvPr>
          <p:cNvSpPr>
            <a:spLocks noGrp="1"/>
          </p:cNvSpPr>
          <p:nvPr>
            <p:ph type="sldNum" sz="quarter" idx="12"/>
          </p:nvPr>
        </p:nvSpPr>
        <p:spPr/>
        <p:txBody>
          <a:bodyPr/>
          <a:lstStyle/>
          <a:p>
            <a:fld id="{CFE4BAC9-6D41-4691-9299-18EF07EF0177}" type="slidenum">
              <a:rPr lang="en-US" smtClean="0"/>
              <a:t>163</a:t>
            </a:fld>
            <a:endParaRPr lang="en-US"/>
          </a:p>
        </p:txBody>
      </p:sp>
    </p:spTree>
    <p:extLst>
      <p:ext uri="{BB962C8B-B14F-4D97-AF65-F5344CB8AC3E}">
        <p14:creationId xmlns:p14="http://schemas.microsoft.com/office/powerpoint/2010/main" val="268622194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8B0BB2-EC5E-504B-BD68-D32ADDA66795}"/>
              </a:ext>
            </a:extLst>
          </p:cNvPr>
          <p:cNvSpPr>
            <a:spLocks noGrp="1"/>
          </p:cNvSpPr>
          <p:nvPr>
            <p:ph type="title"/>
          </p:nvPr>
        </p:nvSpPr>
        <p:spPr/>
        <p:txBody>
          <a:bodyPr/>
          <a:lstStyle/>
          <a:p>
            <a:pPr algn="ctr"/>
            <a:r>
              <a:rPr lang="cs-CZ" dirty="0"/>
              <a:t>Rada bezpečnosti</a:t>
            </a:r>
          </a:p>
        </p:txBody>
      </p:sp>
      <p:sp>
        <p:nvSpPr>
          <p:cNvPr id="3" name="Zástupný symbol pro obsah 2">
            <a:extLst>
              <a:ext uri="{FF2B5EF4-FFF2-40B4-BE49-F238E27FC236}">
                <a16:creationId xmlns:a16="http://schemas.microsoft.com/office/drawing/2014/main" id="{CF203BF0-CB5F-6944-95E4-5626CD415F15}"/>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Rada bezpečnosti má patnáct členů, z toho pět stálých (Čína, Francie, Rusko, USA a Velká Británie). Zbývajících deset volí Valné shromáždění na dvouleté období. Jejich výběr vychází z principu rovnoměrného geografického zastoupení. Zasedá nepravidelně, schůze jsou svolávány podle potřeby, i ve velmi krátkých lhůtách. </a:t>
            </a:r>
          </a:p>
          <a:p>
            <a:r>
              <a:rPr lang="cs-CZ" b="0" dirty="0">
                <a:latin typeface="Arial" panose="020B0604020202020204" pitchFamily="34" charset="0"/>
                <a:cs typeface="Arial" panose="020B0604020202020204" pitchFamily="34" charset="0"/>
              </a:rPr>
              <a:t>Členové se střídají v předsednictví po měsíci (týká se to stálých i nestálých členů). K přijetí rezoluce musí 9 členů hlasovat pro. Pokud ale i jediný z pěti stálých členů hlasuje proti, rezoluce schválena není. Tento princip je znám jako „právo veta“</a:t>
            </a:r>
          </a:p>
        </p:txBody>
      </p:sp>
      <p:sp>
        <p:nvSpPr>
          <p:cNvPr id="4" name="Zástupný symbol pro datum 3">
            <a:extLst>
              <a:ext uri="{FF2B5EF4-FFF2-40B4-BE49-F238E27FC236}">
                <a16:creationId xmlns:a16="http://schemas.microsoft.com/office/drawing/2014/main" id="{C530A364-13D8-4648-B2CB-CA762E20D1D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1EFA8C-E667-B64B-8091-FA8BF07E47B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A7FB04D-45E0-3B44-A31E-8D49544DDF87}"/>
              </a:ext>
            </a:extLst>
          </p:cNvPr>
          <p:cNvSpPr>
            <a:spLocks noGrp="1"/>
          </p:cNvSpPr>
          <p:nvPr>
            <p:ph type="sldNum" sz="quarter" idx="12"/>
          </p:nvPr>
        </p:nvSpPr>
        <p:spPr/>
        <p:txBody>
          <a:bodyPr/>
          <a:lstStyle/>
          <a:p>
            <a:fld id="{CFE4BAC9-6D41-4691-9299-18EF07EF0177}" type="slidenum">
              <a:rPr lang="en-US" smtClean="0"/>
              <a:t>164</a:t>
            </a:fld>
            <a:endParaRPr lang="en-US"/>
          </a:p>
        </p:txBody>
      </p:sp>
    </p:spTree>
    <p:extLst>
      <p:ext uri="{BB962C8B-B14F-4D97-AF65-F5344CB8AC3E}">
        <p14:creationId xmlns:p14="http://schemas.microsoft.com/office/powerpoint/2010/main" val="83884029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latin typeface="Arial" panose="020B0604020202020204" pitchFamily="34" charset="0"/>
                <a:cs typeface="Arial" panose="020B0604020202020204" pitchFamily="34" charset="0"/>
              </a:rPr>
              <a:t>Pravomoc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Rady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bezpečnosti</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solidFill>
            <a:schemeClr val="bg1"/>
          </a:solidFill>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b="0" dirty="0" err="1">
                <a:latin typeface="Arial" panose="020B0604020202020204" pitchFamily="34" charset="0"/>
                <a:cs typeface="Arial" panose="020B0604020202020204" pitchFamily="34" charset="0"/>
              </a:rPr>
              <a:t>Spory</a:t>
            </a:r>
            <a:r>
              <a:rPr lang="en-US" b="0" dirty="0">
                <a:latin typeface="Arial" panose="020B0604020202020204" pitchFamily="34" charset="0"/>
                <a:cs typeface="Arial" panose="020B0604020202020204" pitchFamily="34" charset="0"/>
              </a:rPr>
              <a:t> k </a:t>
            </a:r>
            <a:r>
              <a:rPr lang="en-US" b="0" dirty="0" err="1">
                <a:latin typeface="Arial" panose="020B0604020202020204" pitchFamily="34" charset="0"/>
                <a:cs typeface="Arial" panose="020B0604020202020204" pitchFamily="34" charset="0"/>
              </a:rPr>
              <a:t>projednání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mohou</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Radě</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předložit</a:t>
            </a:r>
            <a:endParaRPr lang="en-US" b="0" dirty="0">
              <a:latin typeface="Arial" panose="020B0604020202020204" pitchFamily="34" charset="0"/>
              <a:cs typeface="Arial" panose="020B0604020202020204" pitchFamily="34" charset="0"/>
            </a:endParaRPr>
          </a:p>
          <a:p>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členské</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státy</a:t>
            </a:r>
            <a:r>
              <a:rPr lang="en-US" b="0" dirty="0">
                <a:latin typeface="Arial" panose="020B0604020202020204" pitchFamily="34" charset="0"/>
                <a:cs typeface="Arial" panose="020B0604020202020204" pitchFamily="34" charset="0"/>
              </a:rPr>
              <a:t> OSN, </a:t>
            </a:r>
          </a:p>
          <a:p>
            <a:r>
              <a:rPr lang="en-US" b="0" dirty="0" err="1">
                <a:latin typeface="Arial" panose="020B0604020202020204" pitchFamily="34" charset="0"/>
                <a:cs typeface="Arial" panose="020B0604020202020204" pitchFamily="34" charset="0"/>
              </a:rPr>
              <a:t>Valné</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shromáždění</a:t>
            </a:r>
            <a:r>
              <a:rPr lang="en-US" b="0" dirty="0">
                <a:latin typeface="Arial" panose="020B0604020202020204" pitchFamily="34" charset="0"/>
                <a:cs typeface="Arial" panose="020B0604020202020204" pitchFamily="34" charset="0"/>
              </a:rPr>
              <a:t> </a:t>
            </a:r>
          </a:p>
          <a:p>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Generální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tajemník</a:t>
            </a:r>
            <a:endParaRPr lang="en-US"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613792C0-20C9-6748-9E1A-81BFFCCB87B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A67288-A00E-9943-A079-75EC1993A56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3AB3CB-3820-E344-879D-BEA86F3096C4}"/>
              </a:ext>
            </a:extLst>
          </p:cNvPr>
          <p:cNvSpPr>
            <a:spLocks noGrp="1"/>
          </p:cNvSpPr>
          <p:nvPr>
            <p:ph type="sldNum" sz="quarter" idx="12"/>
          </p:nvPr>
        </p:nvSpPr>
        <p:spPr/>
        <p:txBody>
          <a:bodyPr/>
          <a:lstStyle/>
          <a:p>
            <a:fld id="{CFE4BAC9-6D41-4691-9299-18EF07EF0177}" type="slidenum">
              <a:rPr lang="en-US" smtClean="0"/>
              <a:t>165</a:t>
            </a:fld>
            <a:endParaRPr lang="en-US"/>
          </a:p>
        </p:txBody>
      </p:sp>
    </p:spTree>
    <p:extLst>
      <p:ext uri="{BB962C8B-B14F-4D97-AF65-F5344CB8AC3E}">
        <p14:creationId xmlns:p14="http://schemas.microsoft.com/office/powerpoint/2010/main" val="2267602858"/>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Závaznost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rozhodnutí</a:t>
            </a:r>
            <a:r>
              <a:rPr lang="en-US" dirty="0">
                <a:latin typeface="Arial" panose="020B0604020202020204" pitchFamily="34" charset="0"/>
                <a:cs typeface="Arial" panose="020B0604020202020204" pitchFamily="34" charset="0"/>
              </a:rPr>
              <a:t> RB</a:t>
            </a:r>
          </a:p>
        </p:txBody>
      </p:sp>
      <p:sp>
        <p:nvSpPr>
          <p:cNvPr id="3" name="Content Placeholder 2"/>
          <p:cNvSpPr>
            <a:spLocks noGrp="1"/>
          </p:cNvSpPr>
          <p:nvPr>
            <p:ph idx="1"/>
          </p:nvPr>
        </p:nvSpPr>
        <p:spPr>
          <a:solidFill>
            <a:schemeClr val="bg1"/>
          </a:solidFill>
        </p:spPr>
        <p:style>
          <a:lnRef idx="2">
            <a:schemeClr val="accent1"/>
          </a:lnRef>
          <a:fillRef idx="1">
            <a:schemeClr val="lt1"/>
          </a:fillRef>
          <a:effectRef idx="0">
            <a:schemeClr val="accent1"/>
          </a:effectRef>
          <a:fontRef idx="minor">
            <a:schemeClr val="dk1"/>
          </a:fontRef>
        </p:style>
        <p:txBody>
          <a:bodyPr/>
          <a:lstStyle/>
          <a:p>
            <a:pPr marL="0" indent="0">
              <a:buNone/>
            </a:pPr>
            <a:r>
              <a:rPr lang="en-US" b="0" dirty="0" err="1">
                <a:solidFill>
                  <a:schemeClr val="tx1"/>
                </a:solidFill>
                <a:latin typeface="Arial" panose="020B0604020202020204" pitchFamily="34" charset="0"/>
                <a:cs typeface="Arial" panose="020B0604020202020204" pitchFamily="34" charset="0"/>
              </a:rPr>
              <a:t>Rozhodnutí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Rady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jsou</a:t>
            </a:r>
            <a:r>
              <a:rPr lang="en-US" b="0" dirty="0">
                <a:solidFill>
                  <a:schemeClr val="tx1"/>
                </a:solidFill>
                <a:latin typeface="Arial" panose="020B0604020202020204" pitchFamily="34" charset="0"/>
                <a:cs typeface="Arial" panose="020B0604020202020204" pitchFamily="34" charset="0"/>
              </a:rPr>
              <a:t> pro </a:t>
            </a:r>
            <a:r>
              <a:rPr lang="en-US" b="0" dirty="0" err="1">
                <a:solidFill>
                  <a:schemeClr val="tx1"/>
                </a:solidFill>
                <a:latin typeface="Arial" panose="020B0604020202020204" pitchFamily="34" charset="0"/>
                <a:cs typeface="Arial" panose="020B0604020202020204" pitchFamily="34" charset="0"/>
              </a:rPr>
              <a:t>členy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závazná</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jejich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nedodržení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může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vyústit</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udělení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sankcí</a:t>
            </a:r>
            <a:r>
              <a:rPr lang="en-US" b="0" dirty="0">
                <a:solidFill>
                  <a:schemeClr val="tx1"/>
                </a:solidFill>
                <a:latin typeface="Arial" panose="020B0604020202020204" pitchFamily="34" charset="0"/>
                <a:cs typeface="Arial" panose="020B0604020202020204" pitchFamily="34" charset="0"/>
              </a:rPr>
              <a:t>. </a:t>
            </a:r>
          </a:p>
          <a:p>
            <a:r>
              <a:rPr lang="en-US" b="0" dirty="0">
                <a:solidFill>
                  <a:schemeClr val="tx1"/>
                </a:solidFill>
                <a:latin typeface="Arial" panose="020B0604020202020204" pitchFamily="34" charset="0"/>
                <a:cs typeface="Arial" panose="020B0604020202020204" pitchFamily="34" charset="0"/>
              </a:rPr>
              <a:t>Po </a:t>
            </a:r>
            <a:r>
              <a:rPr lang="en-US" b="0" dirty="0" err="1">
                <a:solidFill>
                  <a:schemeClr val="tx1"/>
                </a:solidFill>
                <a:latin typeface="Arial" panose="020B0604020202020204" pitchFamily="34" charset="0"/>
                <a:cs typeface="Arial" panose="020B0604020202020204" pitchFamily="34" charset="0"/>
              </a:rPr>
              <a:t>vyčerpání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mírových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prostředků</a:t>
            </a:r>
            <a:r>
              <a:rPr lang="en-US" b="0" dirty="0">
                <a:solidFill>
                  <a:schemeClr val="tx1"/>
                </a:solidFill>
                <a:latin typeface="Arial" panose="020B0604020202020204" pitchFamily="34" charset="0"/>
                <a:cs typeface="Arial" panose="020B0604020202020204" pitchFamily="34" charset="0"/>
              </a:rPr>
              <a:t> a </a:t>
            </a:r>
          </a:p>
          <a:p>
            <a:r>
              <a:rPr lang="en-US" b="0" dirty="0" err="1">
                <a:solidFill>
                  <a:schemeClr val="tx1"/>
                </a:solidFill>
                <a:latin typeface="Arial" panose="020B0604020202020204" pitchFamily="34" charset="0"/>
                <a:cs typeface="Arial" panose="020B0604020202020204" pitchFamily="34" charset="0"/>
              </a:rPr>
              <a:t>jsou</a:t>
            </a:r>
            <a:r>
              <a:rPr lang="en-US" b="0" dirty="0">
                <a:solidFill>
                  <a:schemeClr val="tx1"/>
                </a:solidFill>
                <a:latin typeface="Arial" panose="020B0604020202020204" pitchFamily="34" charset="0"/>
                <a:cs typeface="Arial" panose="020B0604020202020204" pitchFamily="34" charset="0"/>
              </a:rPr>
              <a:t>-li </a:t>
            </a:r>
            <a:r>
              <a:rPr lang="en-US" b="0" dirty="0" err="1">
                <a:solidFill>
                  <a:schemeClr val="tx1"/>
                </a:solidFill>
                <a:latin typeface="Arial" panose="020B0604020202020204" pitchFamily="34" charset="0"/>
                <a:cs typeface="Arial" panose="020B0604020202020204" pitchFamily="34" charset="0"/>
              </a:rPr>
              <a:t>splněny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legitimní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předpoklady</a:t>
            </a:r>
            <a:r>
              <a:rPr lang="en-US" b="0" dirty="0">
                <a:solidFill>
                  <a:schemeClr val="tx1"/>
                </a:solidFill>
                <a:latin typeface="Arial" panose="020B0604020202020204" pitchFamily="34" charset="0"/>
                <a:cs typeface="Arial" panose="020B0604020202020204" pitchFamily="34" charset="0"/>
              </a:rPr>
              <a:t> </a:t>
            </a:r>
          </a:p>
          <a:p>
            <a:r>
              <a:rPr lang="en-US" b="0" dirty="0" err="1">
                <a:solidFill>
                  <a:schemeClr val="tx1"/>
                </a:solidFill>
                <a:latin typeface="Arial" panose="020B0604020202020204" pitchFamily="34" charset="0"/>
                <a:cs typeface="Arial" panose="020B0604020202020204" pitchFamily="34" charset="0"/>
              </a:rPr>
              <a:t>může</a:t>
            </a:r>
            <a:r>
              <a:rPr lang="en-US" b="0" dirty="0">
                <a:solidFill>
                  <a:schemeClr val="tx1"/>
                </a:solidFill>
                <a:latin typeface="Arial" panose="020B0604020202020204" pitchFamily="34" charset="0"/>
                <a:cs typeface="Arial" panose="020B0604020202020204" pitchFamily="34" charset="0"/>
              </a:rPr>
              <a:t> Rada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podle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článku</a:t>
            </a:r>
            <a:r>
              <a:rPr lang="en-US" b="0" dirty="0">
                <a:solidFill>
                  <a:schemeClr val="tx1"/>
                </a:solidFill>
                <a:latin typeface="Arial" panose="020B0604020202020204" pitchFamily="34" charset="0"/>
                <a:cs typeface="Arial" panose="020B0604020202020204" pitchFamily="34" charset="0"/>
              </a:rPr>
              <a:t> VII </a:t>
            </a:r>
            <a:r>
              <a:rPr lang="en-US" b="0" dirty="0" err="1">
                <a:solidFill>
                  <a:schemeClr val="tx1"/>
                </a:solidFill>
                <a:latin typeface="Arial" panose="020B0604020202020204" pitchFamily="34" charset="0"/>
                <a:cs typeface="Arial" panose="020B0604020202020204" pitchFamily="34" charset="0"/>
              </a:rPr>
              <a:t>Charty</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rozhodnout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i</a:t>
            </a:r>
            <a:r>
              <a:rPr lang="en-US" b="0" dirty="0">
                <a:solidFill>
                  <a:schemeClr val="tx1"/>
                </a:solidFill>
                <a:latin typeface="Arial" panose="020B0604020202020204" pitchFamily="34" charset="0"/>
                <a:cs typeface="Arial" panose="020B0604020202020204" pitchFamily="34" charset="0"/>
              </a:rPr>
              <a:t> o </a:t>
            </a:r>
            <a:r>
              <a:rPr lang="en-US" b="0" dirty="0" err="1">
                <a:solidFill>
                  <a:schemeClr val="tx1"/>
                </a:solidFill>
                <a:latin typeface="Arial" panose="020B0604020202020204" pitchFamily="34" charset="0"/>
                <a:cs typeface="Arial" panose="020B0604020202020204" pitchFamily="34" charset="0"/>
              </a:rPr>
              <a:t>použití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síly</a:t>
            </a:r>
            <a:r>
              <a:rPr lang="en-US" b="0"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2D5F08D9-D46F-7049-841E-DE78ED06710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9F83EB7-D8E6-8140-BEED-C35E633CAB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BACA7-EAD6-9A44-B093-61FF08B1926E}"/>
              </a:ext>
            </a:extLst>
          </p:cNvPr>
          <p:cNvSpPr>
            <a:spLocks noGrp="1"/>
          </p:cNvSpPr>
          <p:nvPr>
            <p:ph type="sldNum" sz="quarter" idx="12"/>
          </p:nvPr>
        </p:nvSpPr>
        <p:spPr/>
        <p:txBody>
          <a:bodyPr/>
          <a:lstStyle/>
          <a:p>
            <a:fld id="{CFE4BAC9-6D41-4691-9299-18EF07EF0177}" type="slidenum">
              <a:rPr lang="en-US" smtClean="0"/>
              <a:t>166</a:t>
            </a:fld>
            <a:endParaRPr lang="en-US"/>
          </a:p>
        </p:txBody>
      </p:sp>
    </p:spTree>
    <p:extLst>
      <p:ext uri="{BB962C8B-B14F-4D97-AF65-F5344CB8AC3E}">
        <p14:creationId xmlns:p14="http://schemas.microsoft.com/office/powerpoint/2010/main" val="387485492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Oznamovací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povinnost</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solidFill>
            <a:schemeClr val="bg1"/>
          </a:solidFill>
        </p:spPr>
        <p:style>
          <a:lnRef idx="2">
            <a:schemeClr val="accent4"/>
          </a:lnRef>
          <a:fillRef idx="1">
            <a:schemeClr val="lt1"/>
          </a:fillRef>
          <a:effectRef idx="0">
            <a:schemeClr val="accent4"/>
          </a:effectRef>
          <a:fontRef idx="minor">
            <a:schemeClr val="dk1"/>
          </a:fontRef>
        </p:style>
        <p:txBody>
          <a:bodyPr>
            <a:normAutofit/>
          </a:bodyPr>
          <a:lstStyle/>
          <a:p>
            <a:r>
              <a:rPr lang="en-US" b="0" dirty="0" err="1">
                <a:solidFill>
                  <a:schemeClr val="tx1"/>
                </a:solidFill>
                <a:latin typeface="Arial" panose="020B0604020202020204" pitchFamily="34" charset="0"/>
                <a:cs typeface="Arial" panose="020B0604020202020204" pitchFamily="34" charset="0"/>
              </a:rPr>
              <a:t>Každý</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takový</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útok</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veškerá</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opatření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učiněna</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jeho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důsledku</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budou</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neprodleně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oznámena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Radě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p>
          <a:p>
            <a:r>
              <a:rPr lang="en-US" b="0" dirty="0">
                <a:solidFill>
                  <a:schemeClr val="tx1"/>
                </a:solidFill>
                <a:latin typeface="Arial" panose="020B0604020202020204" pitchFamily="34" charset="0"/>
                <a:cs typeface="Arial" panose="020B0604020202020204" pitchFamily="34" charset="0"/>
              </a:rPr>
              <a:t>Tato </a:t>
            </a:r>
            <a:r>
              <a:rPr lang="en-US" b="0" dirty="0" err="1">
                <a:solidFill>
                  <a:schemeClr val="tx1"/>
                </a:solidFill>
                <a:latin typeface="Arial" panose="020B0604020202020204" pitchFamily="34" charset="0"/>
                <a:cs typeface="Arial" panose="020B0604020202020204" pitchFamily="34" charset="0"/>
              </a:rPr>
              <a:t>opatření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budou</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ukončena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jakmile</a:t>
            </a:r>
            <a:r>
              <a:rPr lang="en-US" b="0" dirty="0">
                <a:solidFill>
                  <a:schemeClr val="tx1"/>
                </a:solidFill>
                <a:latin typeface="Arial" panose="020B0604020202020204" pitchFamily="34" charset="0"/>
                <a:cs typeface="Arial" panose="020B0604020202020204" pitchFamily="34" charset="0"/>
              </a:rPr>
              <a:t> Rada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přijme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opatření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nutná</a:t>
            </a:r>
            <a:r>
              <a:rPr lang="en-US" b="0" dirty="0">
                <a:solidFill>
                  <a:schemeClr val="tx1"/>
                </a:solidFill>
                <a:latin typeface="Arial" panose="020B0604020202020204" pitchFamily="34" charset="0"/>
                <a:cs typeface="Arial" panose="020B0604020202020204" pitchFamily="34" charset="0"/>
              </a:rPr>
              <a:t> pro </a:t>
            </a:r>
            <a:r>
              <a:rPr lang="en-US" b="0" dirty="0" err="1">
                <a:solidFill>
                  <a:schemeClr val="tx1"/>
                </a:solidFill>
                <a:latin typeface="Arial" panose="020B0604020202020204" pitchFamily="34" charset="0"/>
                <a:cs typeface="Arial" panose="020B0604020202020204" pitchFamily="34" charset="0"/>
              </a:rPr>
              <a:t>obnovení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zachování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míru</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975DA2A-AD93-3747-B584-B80E1FAD25D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68378D-281E-DC4E-8D51-74C52DEC735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6FED001-A918-E043-BECF-FC5B32EE61F3}"/>
              </a:ext>
            </a:extLst>
          </p:cNvPr>
          <p:cNvSpPr>
            <a:spLocks noGrp="1"/>
          </p:cNvSpPr>
          <p:nvPr>
            <p:ph type="sldNum" sz="quarter" idx="12"/>
          </p:nvPr>
        </p:nvSpPr>
        <p:spPr/>
        <p:txBody>
          <a:bodyPr/>
          <a:lstStyle/>
          <a:p>
            <a:fld id="{CFE4BAC9-6D41-4691-9299-18EF07EF0177}" type="slidenum">
              <a:rPr lang="en-US" smtClean="0"/>
              <a:t>167</a:t>
            </a:fld>
            <a:endParaRPr lang="en-US"/>
          </a:p>
        </p:txBody>
      </p:sp>
    </p:spTree>
    <p:extLst>
      <p:ext uri="{BB962C8B-B14F-4D97-AF65-F5344CB8AC3E}">
        <p14:creationId xmlns:p14="http://schemas.microsoft.com/office/powerpoint/2010/main" val="352195053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1C080A-9F79-D244-9F85-8215A1AC8A0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Ekonomická a sociální rada</a:t>
            </a:r>
            <a:br>
              <a:rPr lang="cs-CZ" b="1" dirty="0"/>
            </a:br>
            <a:endParaRPr lang="cs-CZ" dirty="0"/>
          </a:p>
        </p:txBody>
      </p:sp>
      <p:sp>
        <p:nvSpPr>
          <p:cNvPr id="3" name="Zástupný symbol pro obsah 2">
            <a:extLst>
              <a:ext uri="{FF2B5EF4-FFF2-40B4-BE49-F238E27FC236}">
                <a16:creationId xmlns:a16="http://schemas.microsoft.com/office/drawing/2014/main" id="{3451F0B1-8C65-9643-BEB0-D899E2F33665}"/>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Fórum určené k projednávání otázek obchodu, dopravy, hospodářského rozvoje a sociálních otázek. Má 54 členů (států) volených na tříleté období. Při hlasování rozhoduje prostá většina. ECOSOC každoročně pořádá několik krátkých zasedání, na něž zve i zástupce občanské společnosti. </a:t>
            </a:r>
          </a:p>
          <a:p>
            <a:r>
              <a:rPr lang="cs-CZ" b="0" dirty="0">
                <a:latin typeface="Arial" panose="020B0604020202020204" pitchFamily="34" charset="0"/>
                <a:cs typeface="Arial" panose="020B0604020202020204" pitchFamily="34" charset="0"/>
              </a:rPr>
              <a:t>Kromě toho se každý rok schází v červenci na velkém čtyřtýdenním zasedání, které se koná střídavě v New Yorku a Ženevě.</a:t>
            </a:r>
          </a:p>
        </p:txBody>
      </p:sp>
      <p:sp>
        <p:nvSpPr>
          <p:cNvPr id="4" name="Zástupný symbol pro datum 3">
            <a:extLst>
              <a:ext uri="{FF2B5EF4-FFF2-40B4-BE49-F238E27FC236}">
                <a16:creationId xmlns:a16="http://schemas.microsoft.com/office/drawing/2014/main" id="{FE01B92F-40A3-5C44-AB52-BBFAAC48467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A3E9C6-789E-B648-B31F-DF27DF30AB0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F4AAC6-3E6C-8340-8B88-435A53E3F14A}"/>
              </a:ext>
            </a:extLst>
          </p:cNvPr>
          <p:cNvSpPr>
            <a:spLocks noGrp="1"/>
          </p:cNvSpPr>
          <p:nvPr>
            <p:ph type="sldNum" sz="quarter" idx="12"/>
          </p:nvPr>
        </p:nvSpPr>
        <p:spPr/>
        <p:txBody>
          <a:bodyPr/>
          <a:lstStyle/>
          <a:p>
            <a:fld id="{CFE4BAC9-6D41-4691-9299-18EF07EF0177}" type="slidenum">
              <a:rPr lang="en-US" smtClean="0"/>
              <a:t>168</a:t>
            </a:fld>
            <a:endParaRPr lang="en-US"/>
          </a:p>
        </p:txBody>
      </p:sp>
    </p:spTree>
    <p:extLst>
      <p:ext uri="{BB962C8B-B14F-4D97-AF65-F5344CB8AC3E}">
        <p14:creationId xmlns:p14="http://schemas.microsoft.com/office/powerpoint/2010/main" val="268053971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DFA58-97A8-6344-9D85-E58F1867EC5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Poručenská rada</a:t>
            </a:r>
          </a:p>
        </p:txBody>
      </p:sp>
      <p:sp>
        <p:nvSpPr>
          <p:cNvPr id="3" name="Zástupný symbol pro obsah 2">
            <a:extLst>
              <a:ext uri="{FF2B5EF4-FFF2-40B4-BE49-F238E27FC236}">
                <a16:creationId xmlns:a16="http://schemas.microsoft.com/office/drawing/2014/main" id="{41A8AC0D-C784-044A-8637-6729F970F727}"/>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V roce 1945 bylo na světě jedenáct území – převážně v Africe a Tichomoří – pod mezinárodním dohledem. Hlavním úkolem poručenského systému OSN byla podpora rozvoje svěřeneckých území a jejich postupný přechod k samosprávě nebo samostatnosti. Poručenská rada je složena ze stálých členů Rady bezpečnosti (Čína, Francie, Rusko, Spojené státy a Velká Británie).</a:t>
            </a:r>
          </a:p>
          <a:p>
            <a:pPr marL="0" indent="0">
              <a:buNone/>
            </a:pPr>
            <a:r>
              <a:rPr lang="cs-CZ" b="0" dirty="0">
                <a:latin typeface="Arial" panose="020B0604020202020204" pitchFamily="34" charset="0"/>
                <a:cs typeface="Arial" panose="020B0604020202020204" pitchFamily="34" charset="0"/>
              </a:rPr>
              <a:t>Fakticky byla již zrušena. </a:t>
            </a:r>
          </a:p>
        </p:txBody>
      </p:sp>
      <p:sp>
        <p:nvSpPr>
          <p:cNvPr id="4" name="Zástupný symbol pro datum 3">
            <a:extLst>
              <a:ext uri="{FF2B5EF4-FFF2-40B4-BE49-F238E27FC236}">
                <a16:creationId xmlns:a16="http://schemas.microsoft.com/office/drawing/2014/main" id="{CC97D6BB-2538-364A-BBDA-3135AC35266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ABE5C7-9895-E148-9A64-5EBBDFD260D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2D344D1-9178-3D49-B1FB-E5C5472DC2BC}"/>
              </a:ext>
            </a:extLst>
          </p:cNvPr>
          <p:cNvSpPr>
            <a:spLocks noGrp="1"/>
          </p:cNvSpPr>
          <p:nvPr>
            <p:ph type="sldNum" sz="quarter" idx="12"/>
          </p:nvPr>
        </p:nvSpPr>
        <p:spPr/>
        <p:txBody>
          <a:bodyPr/>
          <a:lstStyle/>
          <a:p>
            <a:fld id="{CFE4BAC9-6D41-4691-9299-18EF07EF0177}" type="slidenum">
              <a:rPr lang="en-US" smtClean="0"/>
              <a:t>169</a:t>
            </a:fld>
            <a:endParaRPr lang="en-US"/>
          </a:p>
        </p:txBody>
      </p:sp>
    </p:spTree>
    <p:extLst>
      <p:ext uri="{BB962C8B-B14F-4D97-AF65-F5344CB8AC3E}">
        <p14:creationId xmlns:p14="http://schemas.microsoft.com/office/powerpoint/2010/main" val="3153227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Zajištění  bezpečnosti</a:t>
            </a:r>
          </a:p>
        </p:txBody>
      </p:sp>
      <p:sp>
        <p:nvSpPr>
          <p:cNvPr id="3" name="Zástupný symbol pro obsah 2"/>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Bezpečnost České republiky zajišťují:</a:t>
            </a:r>
          </a:p>
          <a:p>
            <a:r>
              <a:rPr lang="cs-CZ" b="0" dirty="0">
                <a:solidFill>
                  <a:schemeClr val="tx1"/>
                </a:solidFill>
                <a:latin typeface="Arial" panose="020B0604020202020204" pitchFamily="34" charset="0"/>
                <a:cs typeface="Arial" panose="020B0604020202020204" pitchFamily="34" charset="0"/>
              </a:rPr>
              <a:t>ozbrojené síly, (armáda)</a:t>
            </a:r>
          </a:p>
          <a:p>
            <a:r>
              <a:rPr lang="cs-CZ" b="0" dirty="0">
                <a:solidFill>
                  <a:schemeClr val="tx1"/>
                </a:solidFill>
                <a:latin typeface="Arial" panose="020B0604020202020204" pitchFamily="34" charset="0"/>
                <a:cs typeface="Arial" panose="020B0604020202020204" pitchFamily="34" charset="0"/>
              </a:rPr>
              <a:t>ozbrojené bezpečnostní sbory, (policie)</a:t>
            </a:r>
          </a:p>
          <a:p>
            <a:r>
              <a:rPr lang="cs-CZ" b="0" dirty="0">
                <a:solidFill>
                  <a:schemeClr val="tx1"/>
                </a:solidFill>
                <a:latin typeface="Arial" panose="020B0604020202020204" pitchFamily="34" charset="0"/>
                <a:cs typeface="Arial" panose="020B0604020202020204" pitchFamily="34" charset="0"/>
              </a:rPr>
              <a:t>záchranné sbory a </a:t>
            </a:r>
          </a:p>
          <a:p>
            <a:r>
              <a:rPr lang="cs-CZ" b="0" dirty="0">
                <a:solidFill>
                  <a:schemeClr val="tx1"/>
                </a:solidFill>
                <a:latin typeface="Arial" panose="020B0604020202020204" pitchFamily="34" charset="0"/>
                <a:cs typeface="Arial" panose="020B0604020202020204" pitchFamily="34" charset="0"/>
              </a:rPr>
              <a:t>havarijní služby.</a:t>
            </a:r>
          </a:p>
        </p:txBody>
      </p:sp>
      <p:sp>
        <p:nvSpPr>
          <p:cNvPr id="4" name="Zástupný symbol pro datum 3">
            <a:extLst>
              <a:ext uri="{FF2B5EF4-FFF2-40B4-BE49-F238E27FC236}">
                <a16:creationId xmlns:a16="http://schemas.microsoft.com/office/drawing/2014/main" id="{44A997BE-478E-7546-9F9C-5E911ADC0FF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6238D67-1C77-404C-91D7-20FC1CFAF9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2D1D74A-9188-5649-93D3-AD476D56649B}"/>
              </a:ext>
            </a:extLst>
          </p:cNvPr>
          <p:cNvSpPr>
            <a:spLocks noGrp="1"/>
          </p:cNvSpPr>
          <p:nvPr>
            <p:ph type="sldNum" sz="quarter" idx="12"/>
          </p:nvPr>
        </p:nvSpPr>
        <p:spPr/>
        <p:txBody>
          <a:bodyPr/>
          <a:lstStyle/>
          <a:p>
            <a:fld id="{CFE4BAC9-6D41-4691-9299-18EF07EF0177}" type="slidenum">
              <a:rPr lang="en-US" smtClean="0"/>
              <a:t>17</a:t>
            </a:fld>
            <a:endParaRPr lang="en-US"/>
          </a:p>
        </p:txBody>
      </p:sp>
    </p:spTree>
    <p:extLst>
      <p:ext uri="{BB962C8B-B14F-4D97-AF65-F5344CB8AC3E}">
        <p14:creationId xmlns:p14="http://schemas.microsoft.com/office/powerpoint/2010/main" val="137764518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C080C7-AECD-D442-945B-40D18DA26216}"/>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Mezinárodní soudní dvůr</a:t>
            </a:r>
            <a:br>
              <a:rPr lang="cs-CZ" b="1" dirty="0"/>
            </a:br>
            <a:endParaRPr lang="cs-CZ" dirty="0"/>
          </a:p>
        </p:txBody>
      </p:sp>
      <p:sp>
        <p:nvSpPr>
          <p:cNvPr id="3" name="Zástupný symbol pro obsah 2">
            <a:extLst>
              <a:ext uri="{FF2B5EF4-FFF2-40B4-BE49-F238E27FC236}">
                <a16:creationId xmlns:a16="http://schemas.microsoft.com/office/drawing/2014/main" id="{0ECA8CAF-C1E0-A542-BD58-393E0A8B434A}"/>
              </a:ext>
            </a:extLst>
          </p:cNvPr>
          <p:cNvSpPr>
            <a:spLocks noGrp="1"/>
          </p:cNvSpPr>
          <p:nvPr>
            <p:ph idx="1"/>
          </p:nvPr>
        </p:nvSpPr>
        <p:spPr/>
        <p:txBody>
          <a:bodyPr>
            <a:normAutofit fontScale="92500" lnSpcReduction="10000"/>
          </a:bodyPr>
          <a:lstStyle/>
          <a:p>
            <a:pPr marL="0" indent="0">
              <a:buNone/>
            </a:pPr>
            <a:r>
              <a:rPr lang="cs-CZ" b="0" dirty="0"/>
              <a:t> </a:t>
            </a:r>
            <a:r>
              <a:rPr lang="cs-CZ" b="0" dirty="0">
                <a:latin typeface="Arial" panose="020B0604020202020204" pitchFamily="34" charset="0"/>
                <a:cs typeface="Arial" panose="020B0604020202020204" pitchFamily="34" charset="0"/>
              </a:rPr>
              <a:t>Se svými kauzami před něj mohou předstoupit pouze státy, nikoliv jednotlivci. Pokud stát souhlasí s tím, aby se soud zabýval případem, který se ho týká, musí se následně podrobit jeho rozhodnutí. S žádostí o právní posouzení situací se na soud mohou obrátit i jiné orgány či organizace systému OSN</a:t>
            </a:r>
          </a:p>
          <a:p>
            <a:pPr marL="0" indent="0">
              <a:buNone/>
            </a:pPr>
            <a:r>
              <a:rPr lang="cs-CZ" b="0" dirty="0">
                <a:latin typeface="Arial" panose="020B0604020202020204" pitchFamily="34" charset="0"/>
                <a:cs typeface="Arial" panose="020B0604020202020204" pitchFamily="34" charset="0"/>
              </a:rPr>
              <a:t>Soud sídlí v Paláci míru v Haagu (Nizozemsko). Má patnáct soudců, které volí Valné shromáždění a Rada bezpečnosti. Každý soudce musí být z jiné země. Na přijetí rozhodnutí se musí shodnout devět soudců. Všechny rozsudky jsou konečné a neodvolatelné. Pokud se některý ze států, kterých se kauza týká, nepodrobí rozsudku, může protistrana s kauzou předstoupit před Radu bezpečnosti.</a:t>
            </a:r>
          </a:p>
        </p:txBody>
      </p:sp>
      <p:sp>
        <p:nvSpPr>
          <p:cNvPr id="4" name="Zástupný symbol pro datum 3">
            <a:extLst>
              <a:ext uri="{FF2B5EF4-FFF2-40B4-BE49-F238E27FC236}">
                <a16:creationId xmlns:a16="http://schemas.microsoft.com/office/drawing/2014/main" id="{C3501030-0D72-974D-A53D-C362503A24E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BB684B4-B7E6-3A4E-B8CF-DF94558AAA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371B965-1496-EF44-9498-43D8F9777385}"/>
              </a:ext>
            </a:extLst>
          </p:cNvPr>
          <p:cNvSpPr>
            <a:spLocks noGrp="1"/>
          </p:cNvSpPr>
          <p:nvPr>
            <p:ph type="sldNum" sz="quarter" idx="12"/>
          </p:nvPr>
        </p:nvSpPr>
        <p:spPr/>
        <p:txBody>
          <a:bodyPr/>
          <a:lstStyle/>
          <a:p>
            <a:fld id="{CFE4BAC9-6D41-4691-9299-18EF07EF0177}" type="slidenum">
              <a:rPr lang="en-US" smtClean="0"/>
              <a:t>170</a:t>
            </a:fld>
            <a:endParaRPr lang="en-US"/>
          </a:p>
        </p:txBody>
      </p:sp>
    </p:spTree>
    <p:extLst>
      <p:ext uri="{BB962C8B-B14F-4D97-AF65-F5344CB8AC3E}">
        <p14:creationId xmlns:p14="http://schemas.microsoft.com/office/powerpoint/2010/main" val="1938164762"/>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E1EDC6-C6B9-FB49-ACAB-6B0317601CA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Sekretariát</a:t>
            </a:r>
            <a:r>
              <a:rPr lang="cs-CZ" dirty="0"/>
              <a:t> </a:t>
            </a:r>
          </a:p>
        </p:txBody>
      </p:sp>
      <p:sp>
        <p:nvSpPr>
          <p:cNvPr id="3" name="Zástupný symbol pro obsah 2">
            <a:extLst>
              <a:ext uri="{FF2B5EF4-FFF2-40B4-BE49-F238E27FC236}">
                <a16:creationId xmlns:a16="http://schemas.microsoft.com/office/drawing/2014/main" id="{A09A464E-8A40-BC46-B14D-FD7C1E3093E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Sekretariát zodpovídá za poskytování služeb ostatním orgánům OSN. </a:t>
            </a:r>
          </a:p>
          <a:p>
            <a:r>
              <a:rPr lang="cs-CZ" b="0" dirty="0">
                <a:latin typeface="Arial" panose="020B0604020202020204" pitchFamily="34" charset="0"/>
                <a:cs typeface="Arial" panose="020B0604020202020204" pitchFamily="34" charset="0"/>
              </a:rPr>
              <a:t>Při OSN jsou akreditovány i více než tři tisíce nevládních organizací, mnohé se účastní některých jednání. </a:t>
            </a:r>
          </a:p>
          <a:p>
            <a:r>
              <a:rPr lang="cs-CZ" b="0" dirty="0">
                <a:latin typeface="Arial" panose="020B0604020202020204" pitchFamily="34" charset="0"/>
                <a:cs typeface="Arial" panose="020B0604020202020204" pitchFamily="34" charset="0"/>
              </a:rPr>
              <a:t>V čele generální tajemník OSN</a:t>
            </a:r>
          </a:p>
        </p:txBody>
      </p:sp>
      <p:sp>
        <p:nvSpPr>
          <p:cNvPr id="4" name="Zástupný symbol pro datum 3">
            <a:extLst>
              <a:ext uri="{FF2B5EF4-FFF2-40B4-BE49-F238E27FC236}">
                <a16:creationId xmlns:a16="http://schemas.microsoft.com/office/drawing/2014/main" id="{6448CB4E-1295-D443-80F7-04EE20DBA39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AC0C9E-786F-DD43-8CFE-238094CEDD9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005A6DB-FDF9-1044-96CB-A0400DECFA24}"/>
              </a:ext>
            </a:extLst>
          </p:cNvPr>
          <p:cNvSpPr>
            <a:spLocks noGrp="1"/>
          </p:cNvSpPr>
          <p:nvPr>
            <p:ph type="sldNum" sz="quarter" idx="12"/>
          </p:nvPr>
        </p:nvSpPr>
        <p:spPr/>
        <p:txBody>
          <a:bodyPr/>
          <a:lstStyle/>
          <a:p>
            <a:fld id="{CFE4BAC9-6D41-4691-9299-18EF07EF0177}" type="slidenum">
              <a:rPr lang="en-US" smtClean="0"/>
              <a:t>171</a:t>
            </a:fld>
            <a:endParaRPr lang="en-US"/>
          </a:p>
        </p:txBody>
      </p:sp>
    </p:spTree>
    <p:extLst>
      <p:ext uri="{BB962C8B-B14F-4D97-AF65-F5344CB8AC3E}">
        <p14:creationId xmlns:p14="http://schemas.microsoft.com/office/powerpoint/2010/main" val="125111021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B428743-2492-9E5D-879F-070DA02F9A5E}"/>
              </a:ext>
            </a:extLst>
          </p:cNvPr>
          <p:cNvSpPr>
            <a:spLocks noGrp="1"/>
          </p:cNvSpPr>
          <p:nvPr>
            <p:ph type="title"/>
          </p:nvPr>
        </p:nvSpPr>
        <p:spPr/>
        <p:txBody>
          <a:bodyPr/>
          <a:lstStyle/>
          <a:p>
            <a:pPr algn="ctr"/>
            <a:r>
              <a:rPr lang="cs-CZ" dirty="0"/>
              <a:t>NATO</a:t>
            </a:r>
          </a:p>
        </p:txBody>
      </p:sp>
    </p:spTree>
    <p:extLst>
      <p:ext uri="{BB962C8B-B14F-4D97-AF65-F5344CB8AC3E}">
        <p14:creationId xmlns:p14="http://schemas.microsoft.com/office/powerpoint/2010/main" val="253657640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BD9D07-43CC-4943-BFB5-380267C59674}"/>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Projev W. Churchilla v </a:t>
            </a:r>
            <a:r>
              <a:rPr lang="cs-CZ" dirty="0" err="1">
                <a:latin typeface="Arial" panose="020B0604020202020204" pitchFamily="34" charset="0"/>
                <a:cs typeface="Arial" panose="020B0604020202020204" pitchFamily="34" charset="0"/>
              </a:rPr>
              <a:t>Fultonu</a:t>
            </a:r>
            <a:r>
              <a:rPr lang="cs-CZ" dirty="0">
                <a:latin typeface="Arial" panose="020B0604020202020204" pitchFamily="34" charset="0"/>
                <a:cs typeface="Arial" panose="020B0604020202020204" pitchFamily="34" charset="0"/>
              </a:rPr>
              <a:t> 5.3.1946</a:t>
            </a:r>
          </a:p>
        </p:txBody>
      </p:sp>
      <p:sp>
        <p:nvSpPr>
          <p:cNvPr id="3" name="Zástupný symbol pro obsah 2">
            <a:extLst>
              <a:ext uri="{FF2B5EF4-FFF2-40B4-BE49-F238E27FC236}">
                <a16:creationId xmlns:a16="http://schemas.microsoft.com/office/drawing/2014/main" id="{E4CBFF90-D1AC-D040-B54D-7E585D34B2AE}"/>
              </a:ext>
            </a:extLst>
          </p:cNvPr>
          <p:cNvSpPr>
            <a:spLocks noGrp="1"/>
          </p:cNvSpPr>
          <p:nvPr>
            <p:ph idx="1"/>
          </p:nvPr>
        </p:nvSpPr>
        <p:spPr/>
        <p:txBody>
          <a:bodyPr>
            <a:normAutofit fontScale="85000" lnSpcReduction="20000"/>
          </a:bodyPr>
          <a:lstStyle/>
          <a:p>
            <a:r>
              <a:rPr lang="cs-CZ" b="0" dirty="0">
                <a:latin typeface="Arial" panose="020B0604020202020204" pitchFamily="34" charset="0"/>
                <a:cs typeface="Arial" panose="020B0604020202020204" pitchFamily="34" charset="0"/>
              </a:rPr>
              <a:t>Název řeči Skutečný název tohoto proslovu je </a:t>
            </a:r>
            <a:r>
              <a:rPr lang="cs-CZ" b="0" dirty="0" err="1">
                <a:latin typeface="Arial" panose="020B0604020202020204" pitchFamily="34" charset="0"/>
                <a:cs typeface="Arial" panose="020B0604020202020204" pitchFamily="34" charset="0"/>
              </a:rPr>
              <a:t>Sinews</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of</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Peace</a:t>
            </a:r>
            <a:r>
              <a:rPr lang="cs-CZ" b="0" dirty="0">
                <a:latin typeface="Arial" panose="020B0604020202020204" pitchFamily="34" charset="0"/>
                <a:cs typeface="Arial" panose="020B0604020202020204" pitchFamily="34" charset="0"/>
              </a:rPr>
              <a:t> (Opory míru).</a:t>
            </a:r>
          </a:p>
          <a:p>
            <a:r>
              <a:rPr lang="cs-CZ" b="0" dirty="0">
                <a:latin typeface="Arial" panose="020B0604020202020204" pitchFamily="34" charset="0"/>
                <a:cs typeface="Arial" panose="020B0604020202020204" pitchFamily="34" charset="0"/>
              </a:rPr>
              <a:t>Výzva  k úzké spolupráci USA a Velké Británie</a:t>
            </a:r>
          </a:p>
          <a:p>
            <a:r>
              <a:rPr lang="cs-CZ" b="0" dirty="0">
                <a:latin typeface="Arial" panose="020B0604020202020204" pitchFamily="34" charset="0"/>
                <a:cs typeface="Arial" panose="020B0604020202020204" pitchFamily="34" charset="0"/>
              </a:rPr>
              <a:t>Bezpečnost světa vyžaduje novou jednotu Evropy, od níž by žádný národ neměl být stále odloučen.</a:t>
            </a:r>
          </a:p>
          <a:p>
            <a:r>
              <a:rPr lang="cs-CZ" b="0" dirty="0">
                <a:latin typeface="Arial" panose="020B0604020202020204" pitchFamily="34" charset="0"/>
                <a:cs typeface="Arial" panose="020B0604020202020204" pitchFamily="34" charset="0"/>
              </a:rPr>
              <a:t>Nepřipustit myšlenku, že nová válka je nevyhnutelná, nebo lépe řečeno, že se k nové válce schyluje. </a:t>
            </a:r>
          </a:p>
          <a:p>
            <a:r>
              <a:rPr lang="cs-CZ" b="0" dirty="0">
                <a:latin typeface="Arial" panose="020B0604020202020204" pitchFamily="34" charset="0"/>
                <a:cs typeface="Arial" panose="020B0604020202020204" pitchFamily="34" charset="0"/>
              </a:rPr>
              <a:t>Naše štěstí leží v našich vlastních rukou a že my jsme s to zachránit budoucnost.</a:t>
            </a:r>
          </a:p>
          <a:p>
            <a:r>
              <a:rPr lang="cs-CZ" b="0" dirty="0">
                <a:latin typeface="Arial" panose="020B0604020202020204" pitchFamily="34" charset="0"/>
                <a:cs typeface="Arial" panose="020B0604020202020204" pitchFamily="34" charset="0"/>
              </a:rPr>
              <a:t>Neexistuje nic, co obdivovat více než sílu a neexistuje nic, k čemu by mělo být menší vážnosti než je slabost</a:t>
            </a:r>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C39C9B5-1160-544D-9C7F-90480FC38CD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5F73E8D-86E0-ED47-AD8A-52E5AD4E9DF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F14603-37B2-DC4C-9F29-E8D999DA78FE}"/>
              </a:ext>
            </a:extLst>
          </p:cNvPr>
          <p:cNvSpPr>
            <a:spLocks noGrp="1"/>
          </p:cNvSpPr>
          <p:nvPr>
            <p:ph type="sldNum" sz="quarter" idx="12"/>
          </p:nvPr>
        </p:nvSpPr>
        <p:spPr/>
        <p:txBody>
          <a:bodyPr/>
          <a:lstStyle/>
          <a:p>
            <a:fld id="{CFE4BAC9-6D41-4691-9299-18EF07EF0177}" type="slidenum">
              <a:rPr lang="en-US" smtClean="0"/>
              <a:t>173</a:t>
            </a:fld>
            <a:endParaRPr lang="en-US"/>
          </a:p>
        </p:txBody>
      </p:sp>
    </p:spTree>
    <p:extLst>
      <p:ext uri="{BB962C8B-B14F-4D97-AF65-F5344CB8AC3E}">
        <p14:creationId xmlns:p14="http://schemas.microsoft.com/office/powerpoint/2010/main" val="4050706993"/>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8F4EB6-352E-8B44-BCC7-66D183D4733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Bruselská smlouva</a:t>
            </a:r>
          </a:p>
        </p:txBody>
      </p:sp>
      <p:sp>
        <p:nvSpPr>
          <p:cNvPr id="3" name="Zástupný symbol pro obsah 2">
            <a:extLst>
              <a:ext uri="{FF2B5EF4-FFF2-40B4-BE49-F238E27FC236}">
                <a16:creationId xmlns:a16="http://schemas.microsoft.com/office/drawing/2014/main" id="{E41C3D1E-7D27-1349-BE85-D1A780A03E6F}"/>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Přímou reakcí některých západních států na nastalou situaci byl podpis tzv. Bruselské smlouvy 17. březnu 1948. </a:t>
            </a:r>
          </a:p>
          <a:p>
            <a:r>
              <a:rPr lang="cs-CZ" b="0" dirty="0">
                <a:latin typeface="Arial" panose="020B0604020202020204" pitchFamily="34" charset="0"/>
                <a:cs typeface="Arial" panose="020B0604020202020204" pitchFamily="34" charset="0"/>
              </a:rPr>
              <a:t>Byl projevem rozhodnutí pěti západoevropských států – Belgie, Francie, Lucemburska, Nizozemska a Velké Británie – vytvořit systém společné obrany a posílit vzájemné vztahy takovým způsobem, který by jim umožnil odolat ideologickému, politickému a  vojenskému ohrožení jejich bezpečnosti. </a:t>
            </a:r>
          </a:p>
        </p:txBody>
      </p:sp>
      <p:sp>
        <p:nvSpPr>
          <p:cNvPr id="4" name="Zástupný symbol pro datum 3">
            <a:extLst>
              <a:ext uri="{FF2B5EF4-FFF2-40B4-BE49-F238E27FC236}">
                <a16:creationId xmlns:a16="http://schemas.microsoft.com/office/drawing/2014/main" id="{1004B78D-B8F9-8C4E-AFDE-6E2C23B0D7C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7345FE6-2F9A-214D-A502-4B2376779AC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679C0D-3525-0149-B71D-CA21D4C59D3C}"/>
              </a:ext>
            </a:extLst>
          </p:cNvPr>
          <p:cNvSpPr>
            <a:spLocks noGrp="1"/>
          </p:cNvSpPr>
          <p:nvPr>
            <p:ph type="sldNum" sz="quarter" idx="12"/>
          </p:nvPr>
        </p:nvSpPr>
        <p:spPr/>
        <p:txBody>
          <a:bodyPr/>
          <a:lstStyle/>
          <a:p>
            <a:fld id="{CFE4BAC9-6D41-4691-9299-18EF07EF0177}" type="slidenum">
              <a:rPr lang="en-US" smtClean="0"/>
              <a:t>174</a:t>
            </a:fld>
            <a:endParaRPr lang="en-US"/>
          </a:p>
        </p:txBody>
      </p:sp>
    </p:spTree>
    <p:extLst>
      <p:ext uri="{BB962C8B-B14F-4D97-AF65-F5344CB8AC3E}">
        <p14:creationId xmlns:p14="http://schemas.microsoft.com/office/powerpoint/2010/main" val="316913964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152D0A-8E36-9444-9E5B-E8CC517FC6A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Severoatlantická aliance</a:t>
            </a:r>
          </a:p>
        </p:txBody>
      </p:sp>
      <p:sp>
        <p:nvSpPr>
          <p:cNvPr id="3" name="Zástupný symbol pro obsah 2">
            <a:extLst>
              <a:ext uri="{FF2B5EF4-FFF2-40B4-BE49-F238E27FC236}">
                <a16:creationId xmlns:a16="http://schemas.microsoft.com/office/drawing/2014/main" id="{EDE34886-DACF-8140-977C-A1544FB19861}"/>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Slovy prvního generálního tajemníka </a:t>
            </a:r>
            <a:r>
              <a:rPr lang="cs-CZ" b="0" dirty="0" err="1">
                <a:latin typeface="Arial" panose="020B0604020202020204" pitchFamily="34" charset="0"/>
                <a:cs typeface="Arial" panose="020B0604020202020204" pitchFamily="34" charset="0"/>
              </a:rPr>
              <a:t>Hastingse</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Ismaye</a:t>
            </a:r>
            <a:r>
              <a:rPr lang="cs-CZ" b="0" dirty="0">
                <a:latin typeface="Arial" panose="020B0604020202020204" pitchFamily="34" charset="0"/>
                <a:cs typeface="Arial" panose="020B0604020202020204" pitchFamily="34" charset="0"/>
              </a:rPr>
              <a:t> bylo hlavním úkolem NATO „udržet Ameriku v Evropě, Rusko mimo západní Evropu a Německo při zemi“.</a:t>
            </a:r>
          </a:p>
          <a:p>
            <a:r>
              <a:rPr lang="cs-CZ" b="0" dirty="0">
                <a:latin typeface="Arial" panose="020B0604020202020204" pitchFamily="34" charset="0"/>
                <a:cs typeface="Arial" panose="020B0604020202020204" pitchFamily="34" charset="0"/>
              </a:rPr>
              <a:t>Zároveň pomoc Německu – prolomit blokádu  Berlína (2 milióny obyvatel)</a:t>
            </a:r>
          </a:p>
          <a:p>
            <a:r>
              <a:rPr lang="cs-CZ" b="0" dirty="0">
                <a:latin typeface="Arial" panose="020B0604020202020204" pitchFamily="34" charset="0"/>
                <a:cs typeface="Arial" panose="020B0604020202020204" pitchFamily="34" charset="0"/>
              </a:rPr>
              <a:t>Letecký most  277 264 letů. Každou minutu na vrcholu jedno letadlo, denně spadlo z nebe  8000 tun zásob 1949</a:t>
            </a:r>
          </a:p>
        </p:txBody>
      </p:sp>
      <p:sp>
        <p:nvSpPr>
          <p:cNvPr id="4" name="Zástupný symbol pro datum 3">
            <a:extLst>
              <a:ext uri="{FF2B5EF4-FFF2-40B4-BE49-F238E27FC236}">
                <a16:creationId xmlns:a16="http://schemas.microsoft.com/office/drawing/2014/main" id="{15FA016C-D241-9C41-A252-3BC1D2D609C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0348F45-2A29-F848-B2F4-E7B14B49E31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6E96B96-CC66-8445-A874-67C37E8A0FA5}"/>
              </a:ext>
            </a:extLst>
          </p:cNvPr>
          <p:cNvSpPr>
            <a:spLocks noGrp="1"/>
          </p:cNvSpPr>
          <p:nvPr>
            <p:ph type="sldNum" sz="quarter" idx="12"/>
          </p:nvPr>
        </p:nvSpPr>
        <p:spPr/>
        <p:txBody>
          <a:bodyPr/>
          <a:lstStyle/>
          <a:p>
            <a:fld id="{CFE4BAC9-6D41-4691-9299-18EF07EF0177}" type="slidenum">
              <a:rPr lang="en-US" smtClean="0"/>
              <a:t>175</a:t>
            </a:fld>
            <a:endParaRPr lang="en-US"/>
          </a:p>
        </p:txBody>
      </p:sp>
    </p:spTree>
    <p:extLst>
      <p:ext uri="{BB962C8B-B14F-4D97-AF65-F5344CB8AC3E}">
        <p14:creationId xmlns:p14="http://schemas.microsoft.com/office/powerpoint/2010/main" val="143764795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1E58C9-D4A1-CE42-89FA-5AEFC14B168B}"/>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Podpis Washingtonské smlouvy</a:t>
            </a:r>
          </a:p>
        </p:txBody>
      </p:sp>
      <p:sp>
        <p:nvSpPr>
          <p:cNvPr id="3" name="Zástupný symbol pro obsah 2">
            <a:extLst>
              <a:ext uri="{FF2B5EF4-FFF2-40B4-BE49-F238E27FC236}">
                <a16:creationId xmlns:a16="http://schemas.microsoft.com/office/drawing/2014/main" id="{A7AA6394-517F-934A-A709-0A3037DB0C67}"/>
              </a:ext>
            </a:extLst>
          </p:cNvPr>
          <p:cNvSpPr>
            <a:spLocks noGrp="1"/>
          </p:cNvSpPr>
          <p:nvPr>
            <p:ph idx="1"/>
          </p:nvPr>
        </p:nvSpPr>
        <p:spPr/>
        <p:txBody>
          <a:bodyPr>
            <a:normAutofit/>
          </a:bodyPr>
          <a:lstStyle/>
          <a:p>
            <a:pPr algn="just"/>
            <a:r>
              <a:rPr lang="cs-CZ" b="0" dirty="0">
                <a:latin typeface="Arial" panose="020B0604020202020204" pitchFamily="34" charset="0"/>
                <a:cs typeface="Arial" panose="020B0604020202020204" pitchFamily="34" charset="0"/>
              </a:rPr>
              <a:t>Dne 4. dubna 1949 , podepsalo deset zemí západní Evropy, USA a Kanada Severoatlantickou dohodu (anglicky </a:t>
            </a:r>
            <a:r>
              <a:rPr lang="cs-CZ" b="0" dirty="0" err="1">
                <a:latin typeface="Arial" panose="020B0604020202020204" pitchFamily="34" charset="0"/>
                <a:cs typeface="Arial" panose="020B0604020202020204" pitchFamily="34" charset="0"/>
              </a:rPr>
              <a:t>North</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Atlantic</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Treaty</a:t>
            </a:r>
            <a:r>
              <a:rPr lang="cs-CZ" b="0" dirty="0">
                <a:latin typeface="Arial" panose="020B0604020202020204" pitchFamily="34" charset="0"/>
                <a:cs typeface="Arial" panose="020B0604020202020204" pitchFamily="34" charset="0"/>
              </a:rPr>
              <a:t>).</a:t>
            </a:r>
          </a:p>
          <a:p>
            <a:pPr algn="just"/>
            <a:r>
              <a:rPr lang="cs-CZ" b="0" dirty="0">
                <a:latin typeface="Arial" panose="020B0604020202020204" pitchFamily="34" charset="0"/>
                <a:cs typeface="Arial" panose="020B0604020202020204" pitchFamily="34" charset="0"/>
              </a:rPr>
              <a:t>Smlouva vstoupila v platnost 24. srpna 1949 po uložení ratifikačních listin všech signatářských států.</a:t>
            </a:r>
          </a:p>
          <a:p>
            <a:pPr algn="just"/>
            <a:r>
              <a:rPr lang="cs-CZ" b="0" dirty="0">
                <a:latin typeface="Arial" panose="020B0604020202020204" pitchFamily="34" charset="0"/>
                <a:cs typeface="Arial" panose="020B0604020202020204" pitchFamily="34" charset="0"/>
              </a:rPr>
              <a:t>Jejím hlavním cílem tehdy bylo vytvořit koalici vzájemné pomoci jako odpověď na riziko, že by Sovětský svaz usiloval o rozšíření svého vlivu, jež získal ve státech východní Evropy, i na další části starého kontinentu.</a:t>
            </a:r>
          </a:p>
        </p:txBody>
      </p:sp>
      <p:sp>
        <p:nvSpPr>
          <p:cNvPr id="4" name="Zástupný symbol pro datum 3">
            <a:extLst>
              <a:ext uri="{FF2B5EF4-FFF2-40B4-BE49-F238E27FC236}">
                <a16:creationId xmlns:a16="http://schemas.microsoft.com/office/drawing/2014/main" id="{A04D781A-D7A3-A443-B61F-CA6189A7FF3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081F1F-2D45-7B43-B26B-6BB4D95FF87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F2D0B9-2A68-4841-A0C7-DE7F69BAF296}"/>
              </a:ext>
            </a:extLst>
          </p:cNvPr>
          <p:cNvSpPr>
            <a:spLocks noGrp="1"/>
          </p:cNvSpPr>
          <p:nvPr>
            <p:ph type="sldNum" sz="quarter" idx="12"/>
          </p:nvPr>
        </p:nvSpPr>
        <p:spPr/>
        <p:txBody>
          <a:bodyPr/>
          <a:lstStyle/>
          <a:p>
            <a:fld id="{CFE4BAC9-6D41-4691-9299-18EF07EF0177}" type="slidenum">
              <a:rPr lang="en-US" smtClean="0"/>
              <a:t>176</a:t>
            </a:fld>
            <a:endParaRPr lang="en-US"/>
          </a:p>
        </p:txBody>
      </p:sp>
    </p:spTree>
    <p:extLst>
      <p:ext uri="{BB962C8B-B14F-4D97-AF65-F5344CB8AC3E}">
        <p14:creationId xmlns:p14="http://schemas.microsoft.com/office/powerpoint/2010/main" val="2455864794"/>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21E60B-1458-0D4D-9934-F4B6C2D7BDB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Rozšiřování NATO do roku 1989</a:t>
            </a:r>
          </a:p>
        </p:txBody>
      </p:sp>
      <p:sp>
        <p:nvSpPr>
          <p:cNvPr id="3" name="Zástupný symbol pro obsah 2">
            <a:extLst>
              <a:ext uri="{FF2B5EF4-FFF2-40B4-BE49-F238E27FC236}">
                <a16:creationId xmlns:a16="http://schemas.microsoft.com/office/drawing/2014/main" id="{56E7BCA0-13FA-414B-A399-4B61D666DBAD}"/>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18. února 1952: přistoupení Řecka a Turecka</a:t>
            </a:r>
          </a:p>
          <a:p>
            <a:r>
              <a:rPr lang="cs-CZ" b="0" dirty="0">
                <a:latin typeface="Arial" panose="020B0604020202020204" pitchFamily="34" charset="0"/>
                <a:cs typeface="Arial" panose="020B0604020202020204" pitchFamily="34" charset="0"/>
              </a:rPr>
              <a:t>6. května 1955: vstup Spolkové republiky Německo - v reakci na to vytvořil Sovětský svaz a jeho spojenci organizaci Varšavské smlouvy</a:t>
            </a:r>
          </a:p>
          <a:p>
            <a:r>
              <a:rPr lang="cs-CZ" b="0" dirty="0">
                <a:latin typeface="Arial" panose="020B0604020202020204" pitchFamily="34" charset="0"/>
                <a:cs typeface="Arial" panose="020B0604020202020204" pitchFamily="34" charset="0"/>
              </a:rPr>
              <a:t>30. května 1982: přistoupení Španělska</a:t>
            </a:r>
          </a:p>
          <a:p>
            <a:endParaRPr lang="cs-CZ" dirty="0"/>
          </a:p>
        </p:txBody>
      </p:sp>
      <p:sp>
        <p:nvSpPr>
          <p:cNvPr id="4" name="Zástupný symbol pro datum 3">
            <a:extLst>
              <a:ext uri="{FF2B5EF4-FFF2-40B4-BE49-F238E27FC236}">
                <a16:creationId xmlns:a16="http://schemas.microsoft.com/office/drawing/2014/main" id="{C9DA9856-E98E-6446-9550-4CFFAE9D02F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32FD8E4-2D1C-C049-9098-2BD24F65D85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6BEC8AC-3F00-E746-B663-50F50B41ED1A}"/>
              </a:ext>
            </a:extLst>
          </p:cNvPr>
          <p:cNvSpPr>
            <a:spLocks noGrp="1"/>
          </p:cNvSpPr>
          <p:nvPr>
            <p:ph type="sldNum" sz="quarter" idx="12"/>
          </p:nvPr>
        </p:nvSpPr>
        <p:spPr/>
        <p:txBody>
          <a:bodyPr/>
          <a:lstStyle/>
          <a:p>
            <a:fld id="{CFE4BAC9-6D41-4691-9299-18EF07EF0177}" type="slidenum">
              <a:rPr lang="en-US" smtClean="0"/>
              <a:t>177</a:t>
            </a:fld>
            <a:endParaRPr lang="en-US"/>
          </a:p>
        </p:txBody>
      </p:sp>
    </p:spTree>
    <p:extLst>
      <p:ext uri="{BB962C8B-B14F-4D97-AF65-F5344CB8AC3E}">
        <p14:creationId xmlns:p14="http://schemas.microsoft.com/office/powerpoint/2010/main" val="317915341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F656C5-8D1A-934F-B536-FE9F10156D1A}"/>
              </a:ext>
            </a:extLst>
          </p:cNvPr>
          <p:cNvSpPr>
            <a:spLocks noGrp="1"/>
          </p:cNvSpPr>
          <p:nvPr>
            <p:ph type="title"/>
          </p:nvPr>
        </p:nvSpPr>
        <p:spPr/>
        <p:txBody>
          <a:bodyPr>
            <a:normAutofit fontScale="90000"/>
          </a:bodyPr>
          <a:lstStyle/>
          <a:p>
            <a:r>
              <a:rPr lang="cs-CZ" dirty="0">
                <a:latin typeface="Arial" panose="020B0604020202020204" pitchFamily="34" charset="0"/>
                <a:cs typeface="Arial" panose="020B0604020202020204" pitchFamily="34" charset="0"/>
              </a:rPr>
              <a:t>Rozšiřování NATO po roce 1989 (31 členů)</a:t>
            </a:r>
            <a:endParaRPr lang="cs-CZ" dirty="0"/>
          </a:p>
        </p:txBody>
      </p:sp>
      <p:sp>
        <p:nvSpPr>
          <p:cNvPr id="3" name="Zástupný symbol pro obsah 2">
            <a:extLst>
              <a:ext uri="{FF2B5EF4-FFF2-40B4-BE49-F238E27FC236}">
                <a16:creationId xmlns:a16="http://schemas.microsoft.com/office/drawing/2014/main" id="{7E4DAA93-E5BE-EB4E-8D0E-7337164C87CA}"/>
              </a:ext>
            </a:extLst>
          </p:cNvPr>
          <p:cNvSpPr>
            <a:spLocks noGrp="1"/>
          </p:cNvSpPr>
          <p:nvPr>
            <p:ph idx="1"/>
          </p:nvPr>
        </p:nvSpPr>
        <p:spPr/>
        <p:txBody>
          <a:bodyPr>
            <a:normAutofit fontScale="70000" lnSpcReduction="20000"/>
          </a:bodyPr>
          <a:lstStyle/>
          <a:p>
            <a:r>
              <a:rPr lang="cs-CZ" b="0" dirty="0">
                <a:latin typeface="Arial" panose="020B0604020202020204" pitchFamily="34" charset="0"/>
                <a:cs typeface="Arial" panose="020B0604020202020204" pitchFamily="34" charset="0"/>
              </a:rPr>
              <a:t>12. března 1999: přistoupení ČR, Maďarska a Polska; šlo o první rozšíření NATO po studené válce, kdy se k Alianci připojili bývalí členové Varšavské smlouvy</a:t>
            </a:r>
          </a:p>
          <a:p>
            <a:r>
              <a:rPr lang="cs-CZ" b="0" dirty="0">
                <a:latin typeface="Arial" panose="020B0604020202020204" pitchFamily="34" charset="0"/>
                <a:cs typeface="Arial" panose="020B0604020202020204" pitchFamily="34" charset="0"/>
              </a:rPr>
              <a:t>29. března 2004: přistoupení celkem sedmi států - Bulharska, Estonska, Litvy, Lotyšska, Rumunska, Slovenska a Slovinska; jedná se o největší kolo rozšíření</a:t>
            </a:r>
          </a:p>
          <a:p>
            <a:r>
              <a:rPr lang="cs-CZ" b="0" dirty="0">
                <a:latin typeface="Arial" panose="020B0604020202020204" pitchFamily="34" charset="0"/>
                <a:cs typeface="Arial" panose="020B0604020202020204" pitchFamily="34" charset="0"/>
              </a:rPr>
              <a:t>2009: vstup Albánie a Chorvatska</a:t>
            </a:r>
          </a:p>
          <a:p>
            <a:r>
              <a:rPr lang="cs-CZ" b="0" dirty="0">
                <a:latin typeface="Arial" panose="020B0604020202020204" pitchFamily="34" charset="0"/>
                <a:cs typeface="Arial" panose="020B0604020202020204" pitchFamily="34" charset="0"/>
              </a:rPr>
              <a:t>2017: vstup Černé Hory</a:t>
            </a:r>
          </a:p>
          <a:p>
            <a:r>
              <a:rPr lang="cs-CZ" b="0" dirty="0">
                <a:latin typeface="Arial" panose="020B0604020202020204" pitchFamily="34" charset="0"/>
                <a:cs typeface="Arial" panose="020B0604020202020204" pitchFamily="34" charset="0"/>
              </a:rPr>
              <a:t>2020: vstup republiky Severní Makedonie do NATO. Stala se 30. členskou zemí Aliance.</a:t>
            </a:r>
          </a:p>
          <a:p>
            <a:r>
              <a:rPr lang="cs-CZ" b="0" dirty="0">
                <a:latin typeface="Arial" panose="020B0604020202020204" pitchFamily="34" charset="0"/>
                <a:cs typeface="Arial" panose="020B0604020202020204" pitchFamily="34" charset="0"/>
              </a:rPr>
              <a:t> 2023 vstoupilo Finsko do NATO</a:t>
            </a:r>
          </a:p>
          <a:p>
            <a:r>
              <a:rPr lang="cs-CZ" b="0" dirty="0">
                <a:latin typeface="Arial" panose="020B0604020202020204" pitchFamily="34" charset="0"/>
                <a:cs typeface="Arial" panose="020B0604020202020204" pitchFamily="34" charset="0"/>
              </a:rPr>
              <a:t>2024 vstoupilo Švédsko</a:t>
            </a:r>
          </a:p>
          <a:p>
            <a:endParaRPr lang="cs-CZ" b="0" dirty="0">
              <a:latin typeface="Arial" panose="020B060402020202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9DC3B6F8-E8A9-1D4B-91EC-039B6F239F0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C69B24C-0E18-D44F-960D-D1CB928FC76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11066F-BB96-F341-BA51-F611E81C2AFB}"/>
              </a:ext>
            </a:extLst>
          </p:cNvPr>
          <p:cNvSpPr>
            <a:spLocks noGrp="1"/>
          </p:cNvSpPr>
          <p:nvPr>
            <p:ph type="sldNum" sz="quarter" idx="12"/>
          </p:nvPr>
        </p:nvSpPr>
        <p:spPr/>
        <p:txBody>
          <a:bodyPr/>
          <a:lstStyle/>
          <a:p>
            <a:fld id="{CFE4BAC9-6D41-4691-9299-18EF07EF0177}" type="slidenum">
              <a:rPr lang="en-US" smtClean="0"/>
              <a:t>178</a:t>
            </a:fld>
            <a:endParaRPr lang="en-US"/>
          </a:p>
        </p:txBody>
      </p:sp>
    </p:spTree>
    <p:extLst>
      <p:ext uri="{BB962C8B-B14F-4D97-AF65-F5344CB8AC3E}">
        <p14:creationId xmlns:p14="http://schemas.microsoft.com/office/powerpoint/2010/main" val="306691388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525A96-9890-8B88-0F18-8D7FB3517CAD}"/>
              </a:ext>
            </a:extLst>
          </p:cNvPr>
          <p:cNvSpPr>
            <a:spLocks noGrp="1"/>
          </p:cNvSpPr>
          <p:nvPr>
            <p:ph type="title"/>
          </p:nvPr>
        </p:nvSpPr>
        <p:spPr/>
        <p:txBody>
          <a:bodyPr>
            <a:normAutofit fontScale="90000"/>
          </a:bodyPr>
          <a:lstStyle/>
          <a:p>
            <a:r>
              <a:rPr lang="cs-CZ" dirty="0"/>
              <a:t>Rozšíření NATO po vypuknutí války na Ukrajině</a:t>
            </a:r>
          </a:p>
        </p:txBody>
      </p:sp>
      <p:sp>
        <p:nvSpPr>
          <p:cNvPr id="3" name="Zástupný obsah 2">
            <a:extLst>
              <a:ext uri="{FF2B5EF4-FFF2-40B4-BE49-F238E27FC236}">
                <a16:creationId xmlns:a16="http://schemas.microsoft.com/office/drawing/2014/main" id="{76A9B5E9-4136-EAD4-89EC-4A59D84D9460}"/>
              </a:ext>
            </a:extLst>
          </p:cNvPr>
          <p:cNvSpPr>
            <a:spLocks noGrp="1"/>
          </p:cNvSpPr>
          <p:nvPr>
            <p:ph idx="1"/>
          </p:nvPr>
        </p:nvSpPr>
        <p:spPr/>
        <p:txBody>
          <a:bodyPr>
            <a:normAutofit lnSpcReduction="10000"/>
          </a:bodyPr>
          <a:lstStyle/>
          <a:p>
            <a:r>
              <a:rPr lang="cs-CZ" b="0" dirty="0"/>
              <a:t>V roce 2022 požádaly o členství v NATO a byly pozvány Finsko a Švédsko</a:t>
            </a:r>
          </a:p>
          <a:p>
            <a:r>
              <a:rPr lang="cs-CZ" b="0" dirty="0"/>
              <a:t>Finsko se stalo 31. členským státem NATO 4.4.2023 </a:t>
            </a:r>
          </a:p>
          <a:p>
            <a:r>
              <a:rPr lang="cs-CZ" b="0" dirty="0"/>
              <a:t>Švédsku v vstupu brání nesouhlas Turecka kvůli poskytnutí azylu tureckým Kurdům na území Švédska</a:t>
            </a:r>
          </a:p>
          <a:p>
            <a:r>
              <a:rPr lang="cs-CZ" b="0" dirty="0"/>
              <a:t>Finsko má 1340 Km společné hranice s RF (nejdelší společná hranice)</a:t>
            </a:r>
          </a:p>
          <a:p>
            <a:r>
              <a:rPr lang="cs-CZ" b="0" dirty="0"/>
              <a:t>Finsko má 30 000  osob v ozbrojených silách a za válečného stavu ho může zvýšit na 280 000</a:t>
            </a:r>
          </a:p>
        </p:txBody>
      </p:sp>
      <p:sp>
        <p:nvSpPr>
          <p:cNvPr id="4" name="Zástupný symbol pro datum 3">
            <a:extLst>
              <a:ext uri="{FF2B5EF4-FFF2-40B4-BE49-F238E27FC236}">
                <a16:creationId xmlns:a16="http://schemas.microsoft.com/office/drawing/2014/main" id="{D3E306EC-7D6B-E10C-8B1C-222BE41B857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7702FD-4B23-F170-9BDA-A60F76A5EB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052E207-E2DD-36A4-5BBE-392784BF93B6}"/>
              </a:ext>
            </a:extLst>
          </p:cNvPr>
          <p:cNvSpPr>
            <a:spLocks noGrp="1"/>
          </p:cNvSpPr>
          <p:nvPr>
            <p:ph type="sldNum" sz="quarter" idx="12"/>
          </p:nvPr>
        </p:nvSpPr>
        <p:spPr/>
        <p:txBody>
          <a:bodyPr/>
          <a:lstStyle/>
          <a:p>
            <a:fld id="{CFE4BAC9-6D41-4691-9299-18EF07EF0177}" type="slidenum">
              <a:rPr lang="en-US" smtClean="0"/>
              <a:t>179</a:t>
            </a:fld>
            <a:endParaRPr lang="en-US"/>
          </a:p>
        </p:txBody>
      </p:sp>
    </p:spTree>
    <p:extLst>
      <p:ext uri="{BB962C8B-B14F-4D97-AF65-F5344CB8AC3E}">
        <p14:creationId xmlns:p14="http://schemas.microsoft.com/office/powerpoint/2010/main" val="1785430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68EC1D-D826-DD4B-9572-D3C2CA63EAB4}"/>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Principy zajištění bezpečnosti</a:t>
            </a:r>
          </a:p>
        </p:txBody>
      </p:sp>
      <p:sp>
        <p:nvSpPr>
          <p:cNvPr id="3" name="Zástupný symbol pro obsah 2">
            <a:extLst>
              <a:ext uri="{FF2B5EF4-FFF2-40B4-BE49-F238E27FC236}">
                <a16:creationId xmlns:a16="http://schemas.microsoft.com/office/drawing/2014/main" id="{1CAE9BBA-557F-8348-AACA-D1E6A5608803}"/>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Princip ustálenosti, spočívá v dlouhodobě tvořeném přístupu.</a:t>
            </a:r>
          </a:p>
          <a:p>
            <a:r>
              <a:rPr lang="cs-CZ" b="0" dirty="0">
                <a:latin typeface="Arial" panose="020B0604020202020204" pitchFamily="34" charset="0"/>
                <a:cs typeface="Arial" panose="020B0604020202020204" pitchFamily="34" charset="0"/>
              </a:rPr>
              <a:t>Princip systémovosti, propojení všech potřebných aktivit.</a:t>
            </a:r>
          </a:p>
          <a:p>
            <a:r>
              <a:rPr lang="cs-CZ" b="0" dirty="0">
                <a:latin typeface="Arial" panose="020B0604020202020204" pitchFamily="34" charset="0"/>
                <a:cs typeface="Arial" panose="020B0604020202020204" pitchFamily="34" charset="0"/>
              </a:rPr>
              <a:t>Princip přesnosti  spočívá v  jednoznačnosti, jasném stanovení hranic a mezí. </a:t>
            </a:r>
          </a:p>
          <a:p>
            <a:r>
              <a:rPr lang="cs-CZ" b="0" dirty="0">
                <a:latin typeface="Arial" panose="020B0604020202020204" pitchFamily="34" charset="0"/>
                <a:cs typeface="Arial" panose="020B0604020202020204" pitchFamily="34" charset="0"/>
              </a:rPr>
              <a:t>Princip rozvoje znamená obohacování o nové prvky, jak se mění bezpečnostní prostředí</a:t>
            </a:r>
          </a:p>
        </p:txBody>
      </p:sp>
      <p:sp>
        <p:nvSpPr>
          <p:cNvPr id="4" name="Zástupný symbol pro datum 3">
            <a:extLst>
              <a:ext uri="{FF2B5EF4-FFF2-40B4-BE49-F238E27FC236}">
                <a16:creationId xmlns:a16="http://schemas.microsoft.com/office/drawing/2014/main" id="{671D8D39-1A6B-8C45-ABE0-630782706C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77C742-4D6E-1341-BAB6-EA771A2531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E040F93-65F9-9341-B053-8F068897E904}"/>
              </a:ext>
            </a:extLst>
          </p:cNvPr>
          <p:cNvSpPr>
            <a:spLocks noGrp="1"/>
          </p:cNvSpPr>
          <p:nvPr>
            <p:ph type="sldNum" sz="quarter" idx="12"/>
          </p:nvPr>
        </p:nvSpPr>
        <p:spPr/>
        <p:txBody>
          <a:bodyPr/>
          <a:lstStyle/>
          <a:p>
            <a:fld id="{CFE4BAC9-6D41-4691-9299-18EF07EF0177}" type="slidenum">
              <a:rPr lang="en-US" smtClean="0"/>
              <a:t>18</a:t>
            </a:fld>
            <a:endParaRPr lang="en-US"/>
          </a:p>
        </p:txBody>
      </p:sp>
    </p:spTree>
    <p:extLst>
      <p:ext uri="{BB962C8B-B14F-4D97-AF65-F5344CB8AC3E}">
        <p14:creationId xmlns:p14="http://schemas.microsoft.com/office/powerpoint/2010/main" val="170328386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E71C75-8192-104D-8A99-A288770C401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Hlavní úkoly NATO</a:t>
            </a:r>
          </a:p>
        </p:txBody>
      </p:sp>
      <p:sp>
        <p:nvSpPr>
          <p:cNvPr id="3" name="Zástupný symbol pro obsah 2">
            <a:extLst>
              <a:ext uri="{FF2B5EF4-FFF2-40B4-BE49-F238E27FC236}">
                <a16:creationId xmlns:a16="http://schemas.microsoft.com/office/drawing/2014/main" id="{5F3505F0-3BEF-3242-B57E-585AC7552BDC}"/>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zajišťování kolektivní obrany svých členů,</a:t>
            </a:r>
          </a:p>
          <a:p>
            <a:r>
              <a:rPr lang="cs-CZ" b="0" dirty="0">
                <a:latin typeface="Arial" panose="020B0604020202020204" pitchFamily="34" charset="0"/>
                <a:cs typeface="Arial" panose="020B0604020202020204" pitchFamily="34" charset="0"/>
              </a:rPr>
              <a:t>zvládání bezpečnostních krizí mimo své území  </a:t>
            </a:r>
          </a:p>
          <a:p>
            <a:r>
              <a:rPr lang="cs-CZ" b="0" dirty="0">
                <a:latin typeface="Arial" panose="020B0604020202020204" pitchFamily="34" charset="0"/>
                <a:cs typeface="Arial" panose="020B0604020202020204" pitchFamily="34" charset="0"/>
              </a:rPr>
              <a:t>budování kooperativní bezpečnosti s partnery</a:t>
            </a:r>
          </a:p>
          <a:p>
            <a:r>
              <a:rPr lang="cs-CZ" b="0" dirty="0">
                <a:latin typeface="Arial" panose="020B0604020202020204" pitchFamily="34" charset="0"/>
                <a:cs typeface="Arial" panose="020B0604020202020204" pitchFamily="34" charset="0"/>
              </a:rPr>
              <a:t>schopnost odstrašit případného útočníka a ubránit členské země před napadením  </a:t>
            </a:r>
          </a:p>
          <a:p>
            <a:r>
              <a:rPr lang="cs-CZ" b="0" dirty="0">
                <a:latin typeface="Arial" panose="020B0604020202020204" pitchFamily="34" charset="0"/>
                <a:cs typeface="Arial" panose="020B0604020202020204" pitchFamily="34" charset="0"/>
              </a:rPr>
              <a:t>schopnosti  řešit celé spektrum krizí, od prevence konfliktů až po dosažení stability v post-konfliktních situacích. </a:t>
            </a:r>
          </a:p>
        </p:txBody>
      </p:sp>
      <p:sp>
        <p:nvSpPr>
          <p:cNvPr id="4" name="Zástupný symbol pro datum 3">
            <a:extLst>
              <a:ext uri="{FF2B5EF4-FFF2-40B4-BE49-F238E27FC236}">
                <a16:creationId xmlns:a16="http://schemas.microsoft.com/office/drawing/2014/main" id="{65C267E4-E391-9343-A0A0-21BF6C5C656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84FBE6-18BF-7F48-8EEE-917C1862C1B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6959A4-47FC-D946-A32A-E48EDE706E73}"/>
              </a:ext>
            </a:extLst>
          </p:cNvPr>
          <p:cNvSpPr>
            <a:spLocks noGrp="1"/>
          </p:cNvSpPr>
          <p:nvPr>
            <p:ph type="sldNum" sz="quarter" idx="12"/>
          </p:nvPr>
        </p:nvSpPr>
        <p:spPr/>
        <p:txBody>
          <a:bodyPr/>
          <a:lstStyle/>
          <a:p>
            <a:fld id="{CFE4BAC9-6D41-4691-9299-18EF07EF0177}" type="slidenum">
              <a:rPr lang="en-US" smtClean="0"/>
              <a:t>180</a:t>
            </a:fld>
            <a:endParaRPr lang="en-US"/>
          </a:p>
        </p:txBody>
      </p:sp>
    </p:spTree>
    <p:extLst>
      <p:ext uri="{BB962C8B-B14F-4D97-AF65-F5344CB8AC3E}">
        <p14:creationId xmlns:p14="http://schemas.microsoft.com/office/powerpoint/2010/main" val="2967920094"/>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68536B-3E73-DD44-A1F1-45EDA3379BB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Preambule smlouvy</a:t>
            </a:r>
          </a:p>
        </p:txBody>
      </p:sp>
      <p:sp>
        <p:nvSpPr>
          <p:cNvPr id="3" name="Zástupný symbol pro obsah 2">
            <a:extLst>
              <a:ext uri="{FF2B5EF4-FFF2-40B4-BE49-F238E27FC236}">
                <a16:creationId xmlns:a16="http://schemas.microsoft.com/office/drawing/2014/main" id="{90CB291A-AAF1-ED4D-B769-E80536CC180F}"/>
              </a:ext>
            </a:extLst>
          </p:cNvPr>
          <p:cNvSpPr>
            <a:spLocks noGrp="1"/>
          </p:cNvSpPr>
          <p:nvPr>
            <p:ph idx="1"/>
          </p:nvPr>
        </p:nvSpPr>
        <p:spPr/>
        <p:txBody>
          <a:bodyPr>
            <a:normAutofit fontScale="92500" lnSpcReduction="20000"/>
          </a:bodyPr>
          <a:lstStyle/>
          <a:p>
            <a:r>
              <a:rPr lang="cs-CZ" b="0" dirty="0">
                <a:latin typeface="Arial" panose="020B0604020202020204" pitchFamily="34" charset="0"/>
                <a:cs typeface="Arial" panose="020B0604020202020204" pitchFamily="34" charset="0"/>
              </a:rPr>
              <a:t>Strany této smlouvy znovu potvrzují svoji víru v cíle a zásady Charty OSN a svoji touhu žít v míru se všemi národy a všemi vládami.</a:t>
            </a:r>
          </a:p>
          <a:p>
            <a:r>
              <a:rPr lang="cs-CZ" b="0" dirty="0">
                <a:latin typeface="Arial" panose="020B0604020202020204" pitchFamily="34" charset="0"/>
                <a:cs typeface="Arial" panose="020B0604020202020204" pitchFamily="34" charset="0"/>
              </a:rPr>
              <a:t>Jsou odhodlány hájit svobodu, společné dědictví a kulturu svých národů, založenou na zásadách demokracie, svobody jednotlivce a právního řádu.</a:t>
            </a:r>
          </a:p>
          <a:p>
            <a:r>
              <a:rPr lang="cs-CZ" b="0" dirty="0">
                <a:latin typeface="Arial" panose="020B0604020202020204" pitchFamily="34" charset="0"/>
                <a:cs typeface="Arial" panose="020B0604020202020204" pitchFamily="34" charset="0"/>
              </a:rPr>
              <a:t>Jejich snahou je podporovat stabilitu a blahobyt národů v severoatlantickém prostoru.</a:t>
            </a:r>
          </a:p>
          <a:p>
            <a:r>
              <a:rPr lang="cs-CZ" b="0" dirty="0">
                <a:latin typeface="Arial" panose="020B0604020202020204" pitchFamily="34" charset="0"/>
                <a:cs typeface="Arial" panose="020B0604020202020204" pitchFamily="34" charset="0"/>
              </a:rPr>
              <a:t>Jsou rozhodnuty spojit své úsilí o kolektivní obranu a zachování míru a bezpečnosti.</a:t>
            </a:r>
          </a:p>
          <a:p>
            <a:r>
              <a:rPr lang="cs-CZ" b="0" dirty="0">
                <a:latin typeface="Arial" panose="020B0604020202020204" pitchFamily="34" charset="0"/>
                <a:cs typeface="Arial" panose="020B0604020202020204" pitchFamily="34" charset="0"/>
              </a:rPr>
              <a:t>Proto se dohodly na této Severoatlantické smlouvě.</a:t>
            </a:r>
          </a:p>
          <a:p>
            <a:endParaRPr lang="cs-CZ" dirty="0"/>
          </a:p>
        </p:txBody>
      </p:sp>
      <p:sp>
        <p:nvSpPr>
          <p:cNvPr id="4" name="Zástupný symbol pro datum 3">
            <a:extLst>
              <a:ext uri="{FF2B5EF4-FFF2-40B4-BE49-F238E27FC236}">
                <a16:creationId xmlns:a16="http://schemas.microsoft.com/office/drawing/2014/main" id="{50BC4A89-A7F7-BB41-8FB0-482735736ED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0F90192-F210-7B42-9653-21379D3D07C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0F94964-6D7B-3044-B557-BA1A749E83EC}"/>
              </a:ext>
            </a:extLst>
          </p:cNvPr>
          <p:cNvSpPr>
            <a:spLocks noGrp="1"/>
          </p:cNvSpPr>
          <p:nvPr>
            <p:ph type="sldNum" sz="quarter" idx="12"/>
          </p:nvPr>
        </p:nvSpPr>
        <p:spPr/>
        <p:txBody>
          <a:bodyPr/>
          <a:lstStyle/>
          <a:p>
            <a:fld id="{CFE4BAC9-6D41-4691-9299-18EF07EF0177}" type="slidenum">
              <a:rPr lang="en-US" smtClean="0"/>
              <a:t>181</a:t>
            </a:fld>
            <a:endParaRPr lang="en-US"/>
          </a:p>
        </p:txBody>
      </p:sp>
    </p:spTree>
    <p:extLst>
      <p:ext uri="{BB962C8B-B14F-4D97-AF65-F5344CB8AC3E}">
        <p14:creationId xmlns:p14="http://schemas.microsoft.com/office/powerpoint/2010/main" val="2932012325"/>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703834-D315-F048-B4DE-A8926EC9722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a:t>
            </a:r>
          </a:p>
        </p:txBody>
      </p:sp>
      <p:sp>
        <p:nvSpPr>
          <p:cNvPr id="3" name="Zástupný symbol pro obsah 2">
            <a:extLst>
              <a:ext uri="{FF2B5EF4-FFF2-40B4-BE49-F238E27FC236}">
                <a16:creationId xmlns:a16="http://schemas.microsoft.com/office/drawing/2014/main" id="{F3929C59-C63A-FE4A-83BA-FD480FD55EA1}"/>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Smluvní strany se zavazují, jak je uvedeno v Chartě OSN, urovnávat veškeré mezinárodní spory, v nichž mohou být účastny, mírovými prostředky tak, aby nebyl ohrožen mezinárodní mír, bezpečnost a spravedlnost, a zdržet se ve svých mezinárodních vztazích hrozby silou nebo použití síly jakýmkoli způsobem neslučitelným s cíli OSN.</a:t>
            </a:r>
          </a:p>
        </p:txBody>
      </p:sp>
      <p:sp>
        <p:nvSpPr>
          <p:cNvPr id="4" name="Zástupný symbol pro datum 3">
            <a:extLst>
              <a:ext uri="{FF2B5EF4-FFF2-40B4-BE49-F238E27FC236}">
                <a16:creationId xmlns:a16="http://schemas.microsoft.com/office/drawing/2014/main" id="{C871ACED-AFF0-884E-A688-8E6EA53EE64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43BF11-8CCC-2046-8F0D-BA6F3958B95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38B2445-FB4C-D546-A87D-403F8DD8BBB1}"/>
              </a:ext>
            </a:extLst>
          </p:cNvPr>
          <p:cNvSpPr>
            <a:spLocks noGrp="1"/>
          </p:cNvSpPr>
          <p:nvPr>
            <p:ph type="sldNum" sz="quarter" idx="12"/>
          </p:nvPr>
        </p:nvSpPr>
        <p:spPr/>
        <p:txBody>
          <a:bodyPr/>
          <a:lstStyle/>
          <a:p>
            <a:fld id="{CFE4BAC9-6D41-4691-9299-18EF07EF0177}" type="slidenum">
              <a:rPr lang="en-US" smtClean="0"/>
              <a:t>182</a:t>
            </a:fld>
            <a:endParaRPr lang="en-US"/>
          </a:p>
        </p:txBody>
      </p:sp>
    </p:spTree>
    <p:extLst>
      <p:ext uri="{BB962C8B-B14F-4D97-AF65-F5344CB8AC3E}">
        <p14:creationId xmlns:p14="http://schemas.microsoft.com/office/powerpoint/2010/main" val="190239101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BEB52F-7476-1F49-B311-9424B1C7109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2</a:t>
            </a:r>
          </a:p>
        </p:txBody>
      </p:sp>
      <p:sp>
        <p:nvSpPr>
          <p:cNvPr id="3" name="Zástupný symbol pro obsah 2">
            <a:extLst>
              <a:ext uri="{FF2B5EF4-FFF2-40B4-BE49-F238E27FC236}">
                <a16:creationId xmlns:a16="http://schemas.microsoft.com/office/drawing/2014/main" id="{848738AF-3E1A-D84C-8837-C80E31FBA8D3}"/>
              </a:ext>
            </a:extLst>
          </p:cNvPr>
          <p:cNvSpPr>
            <a:spLocks noGrp="1"/>
          </p:cNvSpPr>
          <p:nvPr>
            <p:ph idx="1"/>
          </p:nvPr>
        </p:nvSpPr>
        <p:spPr>
          <a:xfrm>
            <a:off x="900112" y="2144233"/>
            <a:ext cx="7345363" cy="3931920"/>
          </a:xfrm>
        </p:spPr>
        <p:txBody>
          <a:bodyPr>
            <a:normAutofit lnSpcReduction="10000"/>
          </a:bodyPr>
          <a:lstStyle/>
          <a:p>
            <a:r>
              <a:rPr lang="cs-CZ" b="0" dirty="0">
                <a:latin typeface="Arial" panose="020B0604020202020204" pitchFamily="34" charset="0"/>
                <a:cs typeface="Arial" panose="020B0604020202020204" pitchFamily="34" charset="0"/>
              </a:rPr>
              <a:t>Smluvní strany budou přispívat k dalšímu rozvoji mírových a přátelských mezinárodních vztahů posilováním svých svobodných institucí, usilováním o lepší porozumění zásadám, na nichž jsou tyto instituce založeny, a vytvářením podmínek pro stabilitu a blahobyt. Budou usilovat o vyloučení z konfliktu ze své mezinárodní hospodářské politiky a budou podporovat hospodářskou spolupráci mezi všemi smluvními stranami jednotlivě nebo společně</a:t>
            </a:r>
            <a:r>
              <a:rPr lang="cs-CZ" b="0" dirty="0"/>
              <a:t>.</a:t>
            </a:r>
          </a:p>
        </p:txBody>
      </p:sp>
      <p:sp>
        <p:nvSpPr>
          <p:cNvPr id="4" name="Zástupný symbol pro datum 3">
            <a:extLst>
              <a:ext uri="{FF2B5EF4-FFF2-40B4-BE49-F238E27FC236}">
                <a16:creationId xmlns:a16="http://schemas.microsoft.com/office/drawing/2014/main" id="{84C07FFC-3BB5-5B4A-B9C4-223CECDD3C0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534417-40B7-E94C-8988-67EFB3A9744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FDAB7D-0C0A-6A47-9897-504032DE6AAD}"/>
              </a:ext>
            </a:extLst>
          </p:cNvPr>
          <p:cNvSpPr>
            <a:spLocks noGrp="1"/>
          </p:cNvSpPr>
          <p:nvPr>
            <p:ph type="sldNum" sz="quarter" idx="12"/>
          </p:nvPr>
        </p:nvSpPr>
        <p:spPr/>
        <p:txBody>
          <a:bodyPr/>
          <a:lstStyle/>
          <a:p>
            <a:fld id="{CFE4BAC9-6D41-4691-9299-18EF07EF0177}" type="slidenum">
              <a:rPr lang="en-US" smtClean="0"/>
              <a:t>183</a:t>
            </a:fld>
            <a:endParaRPr lang="en-US"/>
          </a:p>
        </p:txBody>
      </p:sp>
    </p:spTree>
    <p:extLst>
      <p:ext uri="{BB962C8B-B14F-4D97-AF65-F5344CB8AC3E}">
        <p14:creationId xmlns:p14="http://schemas.microsoft.com/office/powerpoint/2010/main" val="2968161080"/>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D08D42-36EE-5640-A9BF-071D089C5A0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3</a:t>
            </a:r>
          </a:p>
        </p:txBody>
      </p:sp>
      <p:sp>
        <p:nvSpPr>
          <p:cNvPr id="3" name="Zástupný symbol pro obsah 2">
            <a:extLst>
              <a:ext uri="{FF2B5EF4-FFF2-40B4-BE49-F238E27FC236}">
                <a16:creationId xmlns:a16="http://schemas.microsoft.com/office/drawing/2014/main" id="{6FD40FB9-3A91-634D-AB7F-99E3438CAEDD}"/>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Aby bylo co nejúčinněji dosaženo cílů této smlouvy, budou smluvní strany jednotlivě i společně stálou a účinnou svépomocí a vzájemnou výpomocí udržovat a rozvíjet svoji individuální i kolektivní schopnost odolat ozbrojenému útoku.</a:t>
            </a:r>
          </a:p>
        </p:txBody>
      </p:sp>
      <p:sp>
        <p:nvSpPr>
          <p:cNvPr id="4" name="Zástupný symbol pro datum 3">
            <a:extLst>
              <a:ext uri="{FF2B5EF4-FFF2-40B4-BE49-F238E27FC236}">
                <a16:creationId xmlns:a16="http://schemas.microsoft.com/office/drawing/2014/main" id="{BF01F230-D7DF-4C4C-8477-BB6C8C3A3EC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AACF711-E882-B54F-A9F2-B3A9A49FBF5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23390D2-D3E8-A242-BB9A-4E0823DD263C}"/>
              </a:ext>
            </a:extLst>
          </p:cNvPr>
          <p:cNvSpPr>
            <a:spLocks noGrp="1"/>
          </p:cNvSpPr>
          <p:nvPr>
            <p:ph type="sldNum" sz="quarter" idx="12"/>
          </p:nvPr>
        </p:nvSpPr>
        <p:spPr/>
        <p:txBody>
          <a:bodyPr/>
          <a:lstStyle/>
          <a:p>
            <a:fld id="{CFE4BAC9-6D41-4691-9299-18EF07EF0177}" type="slidenum">
              <a:rPr lang="en-US" smtClean="0"/>
              <a:t>184</a:t>
            </a:fld>
            <a:endParaRPr lang="en-US"/>
          </a:p>
        </p:txBody>
      </p:sp>
    </p:spTree>
    <p:extLst>
      <p:ext uri="{BB962C8B-B14F-4D97-AF65-F5344CB8AC3E}">
        <p14:creationId xmlns:p14="http://schemas.microsoft.com/office/powerpoint/2010/main" val="610651113"/>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E3FB7E-CEA5-A844-9077-2B6EBF18D3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4</a:t>
            </a:r>
          </a:p>
        </p:txBody>
      </p:sp>
      <p:sp>
        <p:nvSpPr>
          <p:cNvPr id="3" name="Zástupný symbol pro obsah 2">
            <a:extLst>
              <a:ext uri="{FF2B5EF4-FFF2-40B4-BE49-F238E27FC236}">
                <a16:creationId xmlns:a16="http://schemas.microsoft.com/office/drawing/2014/main" id="{0E82AF0B-4927-D445-89F7-E4569A522EB1}"/>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Smluvní strany budou společně konzultovat vždy, když podle názoru kterékoli z nich bude ohrožena územní celistvost, politická nezávislost nebo  bezpečnost kterékoli smluvní strany.</a:t>
            </a:r>
          </a:p>
        </p:txBody>
      </p:sp>
      <p:sp>
        <p:nvSpPr>
          <p:cNvPr id="4" name="Zástupný symbol pro datum 3">
            <a:extLst>
              <a:ext uri="{FF2B5EF4-FFF2-40B4-BE49-F238E27FC236}">
                <a16:creationId xmlns:a16="http://schemas.microsoft.com/office/drawing/2014/main" id="{6BB8C360-6E5C-5F4E-8F42-BF6DC4438BF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DB95575-D9B1-6243-BEF1-5B7108EFF2F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8D82F08-C082-784C-9850-49DA351DBA6F}"/>
              </a:ext>
            </a:extLst>
          </p:cNvPr>
          <p:cNvSpPr>
            <a:spLocks noGrp="1"/>
          </p:cNvSpPr>
          <p:nvPr>
            <p:ph type="sldNum" sz="quarter" idx="12"/>
          </p:nvPr>
        </p:nvSpPr>
        <p:spPr/>
        <p:txBody>
          <a:bodyPr/>
          <a:lstStyle/>
          <a:p>
            <a:fld id="{CFE4BAC9-6D41-4691-9299-18EF07EF0177}" type="slidenum">
              <a:rPr lang="en-US" smtClean="0"/>
              <a:t>185</a:t>
            </a:fld>
            <a:endParaRPr lang="en-US"/>
          </a:p>
        </p:txBody>
      </p:sp>
    </p:spTree>
    <p:extLst>
      <p:ext uri="{BB962C8B-B14F-4D97-AF65-F5344CB8AC3E}">
        <p14:creationId xmlns:p14="http://schemas.microsoft.com/office/powerpoint/2010/main" val="1523326404"/>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0CD2F9-A5E2-7E4C-98FE-89AF80FAACE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5</a:t>
            </a:r>
          </a:p>
        </p:txBody>
      </p:sp>
      <p:sp>
        <p:nvSpPr>
          <p:cNvPr id="3" name="Zástupný symbol pro obsah 2">
            <a:extLst>
              <a:ext uri="{FF2B5EF4-FFF2-40B4-BE49-F238E27FC236}">
                <a16:creationId xmlns:a16="http://schemas.microsoft.com/office/drawing/2014/main" id="{D93E7944-A1CE-2A4E-AF72-39A095BFF787}"/>
              </a:ext>
            </a:extLst>
          </p:cNvPr>
          <p:cNvSpPr>
            <a:spLocks noGrp="1"/>
          </p:cNvSpPr>
          <p:nvPr>
            <p:ph idx="1"/>
          </p:nvPr>
        </p:nvSpPr>
        <p:spPr/>
        <p:txBody>
          <a:bodyPr>
            <a:normAutofit fontScale="92500" lnSpcReduction="20000"/>
          </a:bodyPr>
          <a:lstStyle/>
          <a:p>
            <a:pPr marL="0" indent="0">
              <a:buNone/>
            </a:pPr>
            <a:r>
              <a:rPr lang="cs-CZ" b="0" dirty="0">
                <a:latin typeface="Arial" panose="020B0604020202020204" pitchFamily="34" charset="0"/>
                <a:cs typeface="Arial" panose="020B0604020202020204" pitchFamily="34" charset="0"/>
              </a:rPr>
              <a:t>Smluvní strany se dohodly, že ozbrojený útok proti jedné nebo více z nich v Evropě nebo Severní Americe bude považován za útok proti všem, a proto se dohodly, že dojde-li k takovémuto ozbrojenému útoku, každá z nich, uplatňujíc právo na individuální nebo kolektivní sebeobranu uznané článkem 51 Charty OSN, pomůže smluvní straně nebo stranám takto napadeným tím, že neprodleně podnikne sama a v součinnosti s ostatními stranami takovou akci, jakou bude považovat za nutnou, včetně použití ozbrojené síly, s cílem obnovit a zachovat bezpečnost severoatlantického prostoru. Každý takový útok a veškerá opatření učiněna v jeho důsledku budou neprodleně oznámena Radě bezpečnosti. Tato opatření budou ukončena, jakmile Rada bezpečnosti přijme opatření nutná pro obnovení a zachování mezinárodního míru a bezpečnosti.</a:t>
            </a:r>
          </a:p>
        </p:txBody>
      </p:sp>
      <p:sp>
        <p:nvSpPr>
          <p:cNvPr id="4" name="Zástupný symbol pro datum 3">
            <a:extLst>
              <a:ext uri="{FF2B5EF4-FFF2-40B4-BE49-F238E27FC236}">
                <a16:creationId xmlns:a16="http://schemas.microsoft.com/office/drawing/2014/main" id="{A834FD46-1C4E-2745-9228-5F0D9A74290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875D25-E8C5-2E47-8CDC-0D38B113221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476D9F-9A5B-9849-9DD9-D2F3DE038150}"/>
              </a:ext>
            </a:extLst>
          </p:cNvPr>
          <p:cNvSpPr>
            <a:spLocks noGrp="1"/>
          </p:cNvSpPr>
          <p:nvPr>
            <p:ph type="sldNum" sz="quarter" idx="12"/>
          </p:nvPr>
        </p:nvSpPr>
        <p:spPr/>
        <p:txBody>
          <a:bodyPr/>
          <a:lstStyle/>
          <a:p>
            <a:fld id="{CFE4BAC9-6D41-4691-9299-18EF07EF0177}" type="slidenum">
              <a:rPr lang="en-US" smtClean="0"/>
              <a:t>186</a:t>
            </a:fld>
            <a:endParaRPr lang="en-US"/>
          </a:p>
        </p:txBody>
      </p:sp>
    </p:spTree>
    <p:extLst>
      <p:ext uri="{BB962C8B-B14F-4D97-AF65-F5344CB8AC3E}">
        <p14:creationId xmlns:p14="http://schemas.microsoft.com/office/powerpoint/2010/main" val="174812055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FDA920-87E4-0747-BE8A-377DB0F42F4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Čl.6 </a:t>
            </a:r>
          </a:p>
        </p:txBody>
      </p:sp>
      <p:sp>
        <p:nvSpPr>
          <p:cNvPr id="3" name="Zástupný symbol pro obsah 2">
            <a:extLst>
              <a:ext uri="{FF2B5EF4-FFF2-40B4-BE49-F238E27FC236}">
                <a16:creationId xmlns:a16="http://schemas.microsoft.com/office/drawing/2014/main" id="{A094ADC6-5A92-C642-80C3-EF85DB02E6BB}"/>
              </a:ext>
            </a:extLst>
          </p:cNvPr>
          <p:cNvSpPr>
            <a:spLocks noGrp="1"/>
          </p:cNvSpPr>
          <p:nvPr>
            <p:ph idx="1"/>
          </p:nvPr>
        </p:nvSpPr>
        <p:spPr/>
        <p:txBody>
          <a:bodyPr>
            <a:normAutofit fontScale="92500" lnSpcReduction="20000"/>
          </a:bodyPr>
          <a:lstStyle/>
          <a:p>
            <a:pPr marL="0" indent="0">
              <a:buNone/>
            </a:pPr>
            <a:r>
              <a:rPr lang="cs-CZ" b="0" dirty="0">
                <a:latin typeface="Arial" panose="020B0604020202020204" pitchFamily="34" charset="0"/>
                <a:cs typeface="Arial" panose="020B0604020202020204" pitchFamily="34" charset="0"/>
              </a:rPr>
              <a:t>Pro účely článku 5 se za ozbrojený útok na jednu nebo více smluvních stran pokládá ozbrojený útok</a:t>
            </a:r>
          </a:p>
          <a:p>
            <a:r>
              <a:rPr lang="cs-CZ" b="0" dirty="0">
                <a:latin typeface="Arial" panose="020B0604020202020204" pitchFamily="34" charset="0"/>
                <a:cs typeface="Arial" panose="020B0604020202020204" pitchFamily="34" charset="0"/>
              </a:rPr>
              <a:t>na území kterékoli smluvní strany v Evropě nebo Severní Americe, na Alžírské departmenty Francie, na území Turecka nebo na ostrovy pod jurisdikcí kterékoli smluvní strany v severoatlantickém prostoru severně od obratníku Raka;</a:t>
            </a:r>
          </a:p>
          <a:p>
            <a:r>
              <a:rPr lang="cs-CZ" b="0" dirty="0">
                <a:latin typeface="Arial" panose="020B0604020202020204" pitchFamily="34" charset="0"/>
                <a:cs typeface="Arial" panose="020B0604020202020204" pitchFamily="34" charset="0"/>
              </a:rPr>
              <a:t>na ozbrojené síly, lodě či letadla kterékoli smluvní strany, jež se nacházejí na těchto územích nebo nad nimi nebo na kterémkoli jiném území v Evropě, kde byla umístěna okupační vojska kterékoli smluvní strany v den vstupu této smlouvy v platnost, nebo ve Středozemním </a:t>
            </a:r>
            <a:r>
              <a:rPr lang="cs-CZ" b="0" dirty="0"/>
              <a:t>moři, nebo v severoatlantickém prostoru severně od obratníku Raka</a:t>
            </a:r>
            <a:br>
              <a:rPr lang="cs-CZ" dirty="0"/>
            </a:br>
            <a:endParaRPr lang="cs-CZ" dirty="0"/>
          </a:p>
        </p:txBody>
      </p:sp>
      <p:sp>
        <p:nvSpPr>
          <p:cNvPr id="4" name="Zástupný symbol pro datum 3">
            <a:extLst>
              <a:ext uri="{FF2B5EF4-FFF2-40B4-BE49-F238E27FC236}">
                <a16:creationId xmlns:a16="http://schemas.microsoft.com/office/drawing/2014/main" id="{7488B10B-34A8-8D4F-BDA4-C2DFE91806E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83EB5B0-0FC6-FE45-89AD-4C897340A0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2771F01-EEDC-F946-814F-C7C6541A4ECE}"/>
              </a:ext>
            </a:extLst>
          </p:cNvPr>
          <p:cNvSpPr>
            <a:spLocks noGrp="1"/>
          </p:cNvSpPr>
          <p:nvPr>
            <p:ph type="sldNum" sz="quarter" idx="12"/>
          </p:nvPr>
        </p:nvSpPr>
        <p:spPr/>
        <p:txBody>
          <a:bodyPr/>
          <a:lstStyle/>
          <a:p>
            <a:fld id="{CFE4BAC9-6D41-4691-9299-18EF07EF0177}" type="slidenum">
              <a:rPr lang="en-US" smtClean="0"/>
              <a:t>187</a:t>
            </a:fld>
            <a:endParaRPr lang="en-US"/>
          </a:p>
        </p:txBody>
      </p:sp>
    </p:spTree>
    <p:extLst>
      <p:ext uri="{BB962C8B-B14F-4D97-AF65-F5344CB8AC3E}">
        <p14:creationId xmlns:p14="http://schemas.microsoft.com/office/powerpoint/2010/main" val="3010838994"/>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E8F752-870C-C3FC-85E2-B655F5DE46CA}"/>
              </a:ext>
            </a:extLst>
          </p:cNvPr>
          <p:cNvSpPr>
            <a:spLocks noGrp="1"/>
          </p:cNvSpPr>
          <p:nvPr>
            <p:ph type="title"/>
          </p:nvPr>
        </p:nvSpPr>
        <p:spPr/>
        <p:txBody>
          <a:bodyPr/>
          <a:lstStyle/>
          <a:p>
            <a:pPr algn="ctr"/>
            <a:r>
              <a:rPr lang="cs-CZ" dirty="0"/>
              <a:t>Nová aplikační doktrína</a:t>
            </a:r>
          </a:p>
        </p:txBody>
      </p:sp>
      <p:sp>
        <p:nvSpPr>
          <p:cNvPr id="3" name="Zástupný obsah 2">
            <a:extLst>
              <a:ext uri="{FF2B5EF4-FFF2-40B4-BE49-F238E27FC236}">
                <a16:creationId xmlns:a16="http://schemas.microsoft.com/office/drawing/2014/main" id="{4C2D94E1-2FD0-138A-F4D4-B8408230E675}"/>
              </a:ext>
            </a:extLst>
          </p:cNvPr>
          <p:cNvSpPr>
            <a:spLocks noGrp="1"/>
          </p:cNvSpPr>
          <p:nvPr>
            <p:ph idx="1"/>
          </p:nvPr>
        </p:nvSpPr>
        <p:spPr/>
        <p:txBody>
          <a:bodyPr/>
          <a:lstStyle/>
          <a:p>
            <a:r>
              <a:rPr lang="cs-CZ" b="0" dirty="0"/>
              <a:t>Závěry summitů NATO – útok kybernetický nebo dokonce nebezpečné chování v kyberprostoru s účinky jako </a:t>
            </a:r>
            <a:r>
              <a:rPr lang="cs-CZ" b="0" dirty="0" err="1"/>
              <a:t>oubrojený</a:t>
            </a:r>
            <a:r>
              <a:rPr lang="cs-CZ" b="0" dirty="0"/>
              <a:t> útok.</a:t>
            </a:r>
          </a:p>
        </p:txBody>
      </p:sp>
    </p:spTree>
    <p:extLst>
      <p:ext uri="{BB962C8B-B14F-4D97-AF65-F5344CB8AC3E}">
        <p14:creationId xmlns:p14="http://schemas.microsoft.com/office/powerpoint/2010/main" val="1895689104"/>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112DA6-CA3F-2EA8-C6DA-9CC569FB785A}"/>
              </a:ext>
            </a:extLst>
          </p:cNvPr>
          <p:cNvSpPr>
            <a:spLocks noGrp="1"/>
          </p:cNvSpPr>
          <p:nvPr>
            <p:ph type="title"/>
          </p:nvPr>
        </p:nvSpPr>
        <p:spPr/>
        <p:txBody>
          <a:bodyPr/>
          <a:lstStyle/>
          <a:p>
            <a:pPr algn="ctr"/>
            <a:r>
              <a:rPr lang="cs-CZ" dirty="0"/>
              <a:t>Prohlášení NATO 2023 Vilnius</a:t>
            </a:r>
          </a:p>
        </p:txBody>
      </p:sp>
      <p:sp>
        <p:nvSpPr>
          <p:cNvPr id="3" name="Zástupný obsah 2">
            <a:extLst>
              <a:ext uri="{FF2B5EF4-FFF2-40B4-BE49-F238E27FC236}">
                <a16:creationId xmlns:a16="http://schemas.microsoft.com/office/drawing/2014/main" id="{3CAEF94A-43BD-2E15-F835-D6AE213F6587}"/>
              </a:ext>
            </a:extLst>
          </p:cNvPr>
          <p:cNvSpPr>
            <a:spLocks noGrp="1"/>
          </p:cNvSpPr>
          <p:nvPr>
            <p:ph idx="1"/>
          </p:nvPr>
        </p:nvSpPr>
        <p:spPr/>
        <p:txBody>
          <a:bodyPr>
            <a:normAutofit/>
          </a:bodyPr>
          <a:lstStyle/>
          <a:p>
            <a:r>
              <a:rPr lang="cs-CZ" sz="2400" b="0" kern="100" dirty="0">
                <a:latin typeface="Aptos" panose="020B0004020202020204" pitchFamily="34" charset="0"/>
                <a:ea typeface="Aptos" panose="020B0004020202020204" pitchFamily="34" charset="0"/>
                <a:cs typeface="Times New Roman" panose="02020603050405020304" pitchFamily="18" charset="0"/>
              </a:rPr>
              <a:t>H</a:t>
            </a:r>
            <a:r>
              <a:rPr lang="cs-CZ" sz="2400" b="0" kern="100" dirty="0">
                <a:effectLst/>
                <a:latin typeface="Aptos" panose="020B0004020202020204" pitchFamily="34" charset="0"/>
                <a:ea typeface="Aptos" panose="020B0004020202020204" pitchFamily="34" charset="0"/>
                <a:cs typeface="Times New Roman" panose="02020603050405020304" pitchFamily="18" charset="0"/>
              </a:rPr>
              <a:t>ybridní operace proti Spojencům mohou dosáhnout úrovně ozbrojeného útoku a mohly by vést k tomu, že Rada vyvolá článek 5 Washingtonské smlouvy.</a:t>
            </a:r>
          </a:p>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Jednotlivá nebo kumulovaná sada škodlivých kybernetických aktivit by mohla dosáhnout úrovně ozbrojeného útoku a mohla by vést k tomu, že Severoatlantická rada vyvolá článek 5 Washingtonské smlouvy, a to na základě posouzení jednotlivých případů.</a:t>
            </a:r>
          </a:p>
          <a:p>
            <a:endParaRPr lang="cs-CZ" dirty="0"/>
          </a:p>
        </p:txBody>
      </p:sp>
    </p:spTree>
    <p:extLst>
      <p:ext uri="{BB962C8B-B14F-4D97-AF65-F5344CB8AC3E}">
        <p14:creationId xmlns:p14="http://schemas.microsoft.com/office/powerpoint/2010/main" val="3539387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93A7F4-E45C-FF4F-BA93-27BD4779F19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Bezpečnostní zájmy ČR</a:t>
            </a:r>
          </a:p>
        </p:txBody>
      </p:sp>
      <p:sp>
        <p:nvSpPr>
          <p:cNvPr id="3" name="Zástupný symbol pro obsah 2">
            <a:extLst>
              <a:ext uri="{FF2B5EF4-FFF2-40B4-BE49-F238E27FC236}">
                <a16:creationId xmlns:a16="http://schemas.microsoft.com/office/drawing/2014/main" id="{C96ADAC7-E45F-3B40-97C1-399F17B39E4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ČR rozlišuje své bezpečnostní zájmy  podle stupně důležitosti. </a:t>
            </a:r>
          </a:p>
          <a:p>
            <a:pPr marL="0" indent="0">
              <a:buNone/>
            </a:pPr>
            <a:r>
              <a:rPr lang="cs-CZ" b="0" dirty="0">
                <a:latin typeface="Arial" panose="020B0604020202020204" pitchFamily="34" charset="0"/>
                <a:cs typeface="Arial" panose="020B0604020202020204" pitchFamily="34" charset="0"/>
              </a:rPr>
              <a:t>V ČR jsou zájmy rozděleny do tří kategorií: </a:t>
            </a:r>
          </a:p>
          <a:p>
            <a:pPr marL="457200" indent="-457200">
              <a:buFont typeface="+mj-lt"/>
              <a:buAutoNum type="arabicPeriod"/>
            </a:pPr>
            <a:r>
              <a:rPr lang="cs-CZ" b="0" dirty="0">
                <a:latin typeface="Arial" panose="020B0604020202020204" pitchFamily="34" charset="0"/>
                <a:cs typeface="Arial" panose="020B0604020202020204" pitchFamily="34" charset="0"/>
              </a:rPr>
              <a:t>životní, </a:t>
            </a:r>
          </a:p>
          <a:p>
            <a:pPr marL="457200" indent="-457200">
              <a:buFont typeface="+mj-lt"/>
              <a:buAutoNum type="arabicPeriod"/>
            </a:pPr>
            <a:r>
              <a:rPr lang="cs-CZ" b="0" dirty="0">
                <a:latin typeface="Arial" panose="020B0604020202020204" pitchFamily="34" charset="0"/>
                <a:cs typeface="Arial" panose="020B0604020202020204" pitchFamily="34" charset="0"/>
              </a:rPr>
              <a:t>strategické a </a:t>
            </a:r>
          </a:p>
          <a:p>
            <a:pPr marL="457200" indent="-457200">
              <a:buFont typeface="+mj-lt"/>
              <a:buAutoNum type="arabicPeriod"/>
            </a:pPr>
            <a:r>
              <a:rPr lang="cs-CZ" b="0" dirty="0">
                <a:latin typeface="Arial" panose="020B0604020202020204" pitchFamily="34" charset="0"/>
                <a:cs typeface="Arial" panose="020B0604020202020204" pitchFamily="34" charset="0"/>
              </a:rPr>
              <a:t>další významné</a:t>
            </a:r>
          </a:p>
        </p:txBody>
      </p:sp>
      <p:sp>
        <p:nvSpPr>
          <p:cNvPr id="4" name="Zástupný symbol pro datum 3">
            <a:extLst>
              <a:ext uri="{FF2B5EF4-FFF2-40B4-BE49-F238E27FC236}">
                <a16:creationId xmlns:a16="http://schemas.microsoft.com/office/drawing/2014/main" id="{689E8645-57C7-6645-A8B2-D88F3AD1392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FE320BA-5A54-DB47-B466-8AF2200878C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9FF3552-E482-034A-AD3F-5B7B3A1BB471}"/>
              </a:ext>
            </a:extLst>
          </p:cNvPr>
          <p:cNvSpPr>
            <a:spLocks noGrp="1"/>
          </p:cNvSpPr>
          <p:nvPr>
            <p:ph type="sldNum" sz="quarter" idx="12"/>
          </p:nvPr>
        </p:nvSpPr>
        <p:spPr/>
        <p:txBody>
          <a:bodyPr/>
          <a:lstStyle/>
          <a:p>
            <a:fld id="{CFE4BAC9-6D41-4691-9299-18EF07EF0177}" type="slidenum">
              <a:rPr lang="en-US" smtClean="0"/>
              <a:t>19</a:t>
            </a:fld>
            <a:endParaRPr lang="en-US"/>
          </a:p>
        </p:txBody>
      </p:sp>
    </p:spTree>
    <p:extLst>
      <p:ext uri="{BB962C8B-B14F-4D97-AF65-F5344CB8AC3E}">
        <p14:creationId xmlns:p14="http://schemas.microsoft.com/office/powerpoint/2010/main" val="1274521279"/>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BF238A-2DE1-6C4B-82AE-998E8B7C3A0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7</a:t>
            </a:r>
          </a:p>
        </p:txBody>
      </p:sp>
      <p:sp>
        <p:nvSpPr>
          <p:cNvPr id="3" name="Zástupný symbol pro obsah 2">
            <a:extLst>
              <a:ext uri="{FF2B5EF4-FFF2-40B4-BE49-F238E27FC236}">
                <a16:creationId xmlns:a16="http://schemas.microsoft.com/office/drawing/2014/main" id="{5C04291F-7A3B-CC43-B6C7-84149C7E1E75}"/>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Tato smlouva se nedotýká a nebude žádným způsobem vykládána , jako by se dotýkala práv a povinností smluvních stran, které jsou členy OSN, vyplývající z Charty, ani základní zodpovědnosti Rady bezpečnosti za zachování světového míru a bezpečnosti.</a:t>
            </a:r>
          </a:p>
        </p:txBody>
      </p:sp>
      <p:sp>
        <p:nvSpPr>
          <p:cNvPr id="4" name="Zástupný symbol pro datum 3">
            <a:extLst>
              <a:ext uri="{FF2B5EF4-FFF2-40B4-BE49-F238E27FC236}">
                <a16:creationId xmlns:a16="http://schemas.microsoft.com/office/drawing/2014/main" id="{3BCBA90A-B999-C34E-AB8A-9C0F7C7921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010041-257D-D94F-8FC4-D58A5E4B60E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9DD2A71-5BCB-AB49-A563-0EA82EA7E079}"/>
              </a:ext>
            </a:extLst>
          </p:cNvPr>
          <p:cNvSpPr>
            <a:spLocks noGrp="1"/>
          </p:cNvSpPr>
          <p:nvPr>
            <p:ph type="sldNum" sz="quarter" idx="12"/>
          </p:nvPr>
        </p:nvSpPr>
        <p:spPr/>
        <p:txBody>
          <a:bodyPr/>
          <a:lstStyle/>
          <a:p>
            <a:fld id="{CFE4BAC9-6D41-4691-9299-18EF07EF0177}" type="slidenum">
              <a:rPr lang="en-US" smtClean="0"/>
              <a:t>190</a:t>
            </a:fld>
            <a:endParaRPr lang="en-US"/>
          </a:p>
        </p:txBody>
      </p:sp>
    </p:spTree>
    <p:extLst>
      <p:ext uri="{BB962C8B-B14F-4D97-AF65-F5344CB8AC3E}">
        <p14:creationId xmlns:p14="http://schemas.microsoft.com/office/powerpoint/2010/main" val="1486252621"/>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E9AA9C-523E-8E48-A7F1-932E747E37C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8</a:t>
            </a:r>
          </a:p>
        </p:txBody>
      </p:sp>
      <p:sp>
        <p:nvSpPr>
          <p:cNvPr id="3" name="Zástupný symbol pro obsah 2">
            <a:extLst>
              <a:ext uri="{FF2B5EF4-FFF2-40B4-BE49-F238E27FC236}">
                <a16:creationId xmlns:a16="http://schemas.microsoft.com/office/drawing/2014/main" id="{184E47E7-FE4B-9E4A-ACFD-94DF23278D3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Každá ze smluvních stran prohlašuje, že žádné její současně platné mezinárodní závazky vůči kterékoli jiné smluvní straně nebo kterémukoli třetímu státu nejsou v rozporu s ustanoveními této smlouvy, a zavazuje se, že nepřijme žádný mezinárodní závazek, který by byl s touto smlouvou v rozporu</a:t>
            </a:r>
            <a:r>
              <a:rPr lang="cs-CZ" b="0" dirty="0"/>
              <a:t>.</a:t>
            </a:r>
          </a:p>
        </p:txBody>
      </p:sp>
      <p:sp>
        <p:nvSpPr>
          <p:cNvPr id="4" name="Zástupný symbol pro datum 3">
            <a:extLst>
              <a:ext uri="{FF2B5EF4-FFF2-40B4-BE49-F238E27FC236}">
                <a16:creationId xmlns:a16="http://schemas.microsoft.com/office/drawing/2014/main" id="{ABFC7035-5D72-934D-9F75-F0D144CB638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9383310-7B8E-EE40-9299-88F32E0EF8B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A56EA71-4148-7144-8D74-264AFE1FF5AE}"/>
              </a:ext>
            </a:extLst>
          </p:cNvPr>
          <p:cNvSpPr>
            <a:spLocks noGrp="1"/>
          </p:cNvSpPr>
          <p:nvPr>
            <p:ph type="sldNum" sz="quarter" idx="12"/>
          </p:nvPr>
        </p:nvSpPr>
        <p:spPr/>
        <p:txBody>
          <a:bodyPr/>
          <a:lstStyle/>
          <a:p>
            <a:fld id="{CFE4BAC9-6D41-4691-9299-18EF07EF0177}" type="slidenum">
              <a:rPr lang="en-US" smtClean="0"/>
              <a:t>191</a:t>
            </a:fld>
            <a:endParaRPr lang="en-US"/>
          </a:p>
        </p:txBody>
      </p:sp>
    </p:spTree>
    <p:extLst>
      <p:ext uri="{BB962C8B-B14F-4D97-AF65-F5344CB8AC3E}">
        <p14:creationId xmlns:p14="http://schemas.microsoft.com/office/powerpoint/2010/main" val="274678901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B01EE4-633B-414F-99C2-BB7F1788E2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9</a:t>
            </a:r>
          </a:p>
        </p:txBody>
      </p:sp>
      <p:sp>
        <p:nvSpPr>
          <p:cNvPr id="3" name="Zástupný symbol pro obsah 2">
            <a:extLst>
              <a:ext uri="{FF2B5EF4-FFF2-40B4-BE49-F238E27FC236}">
                <a16:creationId xmlns:a16="http://schemas.microsoft.com/office/drawing/2014/main" id="{1877126E-30C8-E54B-8B54-93BDFDF616B6}"/>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Smluvní strany tímto zřizují Radu, v níž bude každá z nich zastoupena, aby projednávala věci týkající se plnění této smlouvy. Rada bude organizována tak, aby se mohla kdykoli pohotově sejít. Rada zřídí takové pomocné orgány, jaké mohou být potřebné, zejména ihned zřídí výbor pro obranu, který bude doporučovat opatření nutná k k plnění článků 3 a 5.</a:t>
            </a:r>
          </a:p>
        </p:txBody>
      </p:sp>
      <p:sp>
        <p:nvSpPr>
          <p:cNvPr id="4" name="Zástupný symbol pro datum 3">
            <a:extLst>
              <a:ext uri="{FF2B5EF4-FFF2-40B4-BE49-F238E27FC236}">
                <a16:creationId xmlns:a16="http://schemas.microsoft.com/office/drawing/2014/main" id="{01D18F3E-EB6B-AE46-803A-52BA39AADC4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206F9C-5C64-734D-9EFA-D2EF0ADA098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F79CF5-2E4E-774E-AA28-AE5363724186}"/>
              </a:ext>
            </a:extLst>
          </p:cNvPr>
          <p:cNvSpPr>
            <a:spLocks noGrp="1"/>
          </p:cNvSpPr>
          <p:nvPr>
            <p:ph type="sldNum" sz="quarter" idx="12"/>
          </p:nvPr>
        </p:nvSpPr>
        <p:spPr/>
        <p:txBody>
          <a:bodyPr/>
          <a:lstStyle/>
          <a:p>
            <a:fld id="{CFE4BAC9-6D41-4691-9299-18EF07EF0177}" type="slidenum">
              <a:rPr lang="en-US" smtClean="0"/>
              <a:t>192</a:t>
            </a:fld>
            <a:endParaRPr lang="en-US"/>
          </a:p>
        </p:txBody>
      </p:sp>
    </p:spTree>
    <p:extLst>
      <p:ext uri="{BB962C8B-B14F-4D97-AF65-F5344CB8AC3E}">
        <p14:creationId xmlns:p14="http://schemas.microsoft.com/office/powerpoint/2010/main" val="575316316"/>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8D8FAC-0E05-784E-86D1-7B71D3C44AD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10</a:t>
            </a:r>
          </a:p>
        </p:txBody>
      </p:sp>
      <p:sp>
        <p:nvSpPr>
          <p:cNvPr id="3" name="Zástupný symbol pro obsah 2">
            <a:extLst>
              <a:ext uri="{FF2B5EF4-FFF2-40B4-BE49-F238E27FC236}">
                <a16:creationId xmlns:a16="http://schemas.microsoft.com/office/drawing/2014/main" id="{98C28C2E-30BD-0A47-A1E8-E090E9E20A9E}"/>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Smluvní strany mohou na základě jednomyslného souhlasu vyzvat kterýkoli jiný evropský stát, který je schopen napomáhat  rozvoji zásad této smlouvy a přispět k bezpečnosti severoatlantického prostoru, aby přistoupil k této smlouvě. Každý takový smluvní stát se může stát smluvní stranou tím, že uloží u vlády Spojených států amerických svoji listinu o přistoupení. Vláda Spojených států amerických vyrozumí každou ze smluvních stran o uložení každé takové listiny o přistoupení.</a:t>
            </a:r>
          </a:p>
        </p:txBody>
      </p:sp>
      <p:sp>
        <p:nvSpPr>
          <p:cNvPr id="4" name="Zástupný symbol pro datum 3">
            <a:extLst>
              <a:ext uri="{FF2B5EF4-FFF2-40B4-BE49-F238E27FC236}">
                <a16:creationId xmlns:a16="http://schemas.microsoft.com/office/drawing/2014/main" id="{5BBF6548-6838-A34C-90B9-E8A064084D1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8F34167-6A19-F843-A779-CDD1C23C8D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9F4361B-5012-E644-B877-D73667F161A5}"/>
              </a:ext>
            </a:extLst>
          </p:cNvPr>
          <p:cNvSpPr>
            <a:spLocks noGrp="1"/>
          </p:cNvSpPr>
          <p:nvPr>
            <p:ph type="sldNum" sz="quarter" idx="12"/>
          </p:nvPr>
        </p:nvSpPr>
        <p:spPr/>
        <p:txBody>
          <a:bodyPr/>
          <a:lstStyle/>
          <a:p>
            <a:fld id="{CFE4BAC9-6D41-4691-9299-18EF07EF0177}" type="slidenum">
              <a:rPr lang="en-US" smtClean="0"/>
              <a:t>193</a:t>
            </a:fld>
            <a:endParaRPr lang="en-US"/>
          </a:p>
        </p:txBody>
      </p:sp>
    </p:spTree>
    <p:extLst>
      <p:ext uri="{BB962C8B-B14F-4D97-AF65-F5344CB8AC3E}">
        <p14:creationId xmlns:p14="http://schemas.microsoft.com/office/powerpoint/2010/main" val="1364036241"/>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14AEE7-4C32-D947-ACE0-46FC220B8BC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11</a:t>
            </a:r>
          </a:p>
        </p:txBody>
      </p:sp>
      <p:sp>
        <p:nvSpPr>
          <p:cNvPr id="3" name="Zástupný symbol pro obsah 2">
            <a:extLst>
              <a:ext uri="{FF2B5EF4-FFF2-40B4-BE49-F238E27FC236}">
                <a16:creationId xmlns:a16="http://schemas.microsoft.com/office/drawing/2014/main" id="{A0DE9A3C-2EE1-044B-B13C-C27D74743E91}"/>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Tato smlouva bude ratifikována a její ustanovení budou smluvními stranami plněna v souladu s jejich ústavními postupy. Ratifikační listiny budou uloženy co nejdříve vládou Spojených států amerických, která uvědomí všechny ostatní signatáře o každém uložení. Smlouva vstoupí v platnost mezi státy, které ji ratifikovaly, jakmile budou uloženy ratifikační listiny většiny signatářů, sestávající z ratifikačních listin Belgie, Francie, Kanady, Lucemburska, Nizozemska, Spojeného království a Spojených států, a pro další státy smlouva nabude účinnosti dnem uložení jejich ratifikačních listin.</a:t>
            </a:r>
          </a:p>
        </p:txBody>
      </p:sp>
      <p:sp>
        <p:nvSpPr>
          <p:cNvPr id="4" name="Zástupný symbol pro datum 3">
            <a:extLst>
              <a:ext uri="{FF2B5EF4-FFF2-40B4-BE49-F238E27FC236}">
                <a16:creationId xmlns:a16="http://schemas.microsoft.com/office/drawing/2014/main" id="{E2B52DBC-1C82-3949-883F-B21C6C680CC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C634560-0E9B-204D-845E-5E8BEE0A295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28FE698-E59C-3644-8EBD-EFFB3823C777}"/>
              </a:ext>
            </a:extLst>
          </p:cNvPr>
          <p:cNvSpPr>
            <a:spLocks noGrp="1"/>
          </p:cNvSpPr>
          <p:nvPr>
            <p:ph type="sldNum" sz="quarter" idx="12"/>
          </p:nvPr>
        </p:nvSpPr>
        <p:spPr/>
        <p:txBody>
          <a:bodyPr/>
          <a:lstStyle/>
          <a:p>
            <a:fld id="{CFE4BAC9-6D41-4691-9299-18EF07EF0177}" type="slidenum">
              <a:rPr lang="en-US" smtClean="0"/>
              <a:t>194</a:t>
            </a:fld>
            <a:endParaRPr lang="en-US"/>
          </a:p>
        </p:txBody>
      </p:sp>
    </p:spTree>
    <p:extLst>
      <p:ext uri="{BB962C8B-B14F-4D97-AF65-F5344CB8AC3E}">
        <p14:creationId xmlns:p14="http://schemas.microsoft.com/office/powerpoint/2010/main" val="1025123588"/>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E3DE8B-7C53-B045-BFD0-19897C492BC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12</a:t>
            </a:r>
          </a:p>
        </p:txBody>
      </p:sp>
      <p:sp>
        <p:nvSpPr>
          <p:cNvPr id="3" name="Zástupný symbol pro obsah 2">
            <a:extLst>
              <a:ext uri="{FF2B5EF4-FFF2-40B4-BE49-F238E27FC236}">
                <a16:creationId xmlns:a16="http://schemas.microsoft.com/office/drawing/2014/main" id="{FB9AEE7F-164D-6E48-91CE-1CD0613816B0}"/>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Poté, co bude smlouva v platnosti deset let, nebo kdykoli později, se smluvní strany, jestliže o to některá z nich požádá, poradí o revizi smlouvy, přičemž vezmou v úvahu faktory ovlivňující mír a bezpečnost severoatlantické oblasti včetně vývoje světových i regionálních uspořádání podle Charty OSN pro zachování mezinárodního práva a bezpečnosti.</a:t>
            </a:r>
          </a:p>
        </p:txBody>
      </p:sp>
      <p:sp>
        <p:nvSpPr>
          <p:cNvPr id="4" name="Zástupný symbol pro datum 3">
            <a:extLst>
              <a:ext uri="{FF2B5EF4-FFF2-40B4-BE49-F238E27FC236}">
                <a16:creationId xmlns:a16="http://schemas.microsoft.com/office/drawing/2014/main" id="{6B3AE08A-6D7A-5C45-A190-28E31750227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635CD24-B9E6-E244-AC66-630D01CC519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521A280-4B26-B348-90DB-2CCC0705F7C4}"/>
              </a:ext>
            </a:extLst>
          </p:cNvPr>
          <p:cNvSpPr>
            <a:spLocks noGrp="1"/>
          </p:cNvSpPr>
          <p:nvPr>
            <p:ph type="sldNum" sz="quarter" idx="12"/>
          </p:nvPr>
        </p:nvSpPr>
        <p:spPr/>
        <p:txBody>
          <a:bodyPr/>
          <a:lstStyle/>
          <a:p>
            <a:fld id="{CFE4BAC9-6D41-4691-9299-18EF07EF0177}" type="slidenum">
              <a:rPr lang="en-US" smtClean="0"/>
              <a:t>195</a:t>
            </a:fld>
            <a:endParaRPr lang="en-US"/>
          </a:p>
        </p:txBody>
      </p:sp>
    </p:spTree>
    <p:extLst>
      <p:ext uri="{BB962C8B-B14F-4D97-AF65-F5344CB8AC3E}">
        <p14:creationId xmlns:p14="http://schemas.microsoft.com/office/powerpoint/2010/main" val="2794353454"/>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AF40C7-1499-2242-9CCD-584D6308C78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13</a:t>
            </a:r>
          </a:p>
        </p:txBody>
      </p:sp>
      <p:sp>
        <p:nvSpPr>
          <p:cNvPr id="3" name="Zástupný symbol pro obsah 2">
            <a:extLst>
              <a:ext uri="{FF2B5EF4-FFF2-40B4-BE49-F238E27FC236}">
                <a16:creationId xmlns:a16="http://schemas.microsoft.com/office/drawing/2014/main" id="{C32B3F11-49D9-794F-855D-D7F29A13CE7C}"/>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Po dvaceti letech platnosti smlouvy může kterákoli smluvní strana odstoupit od smlouvy rok poté, co podá oznámení o odstoupení vládě Spojených států amerických, která vyrozumí vlády ostatních smluvních stran o každém oznámení o odstoupení.</a:t>
            </a:r>
          </a:p>
        </p:txBody>
      </p:sp>
      <p:sp>
        <p:nvSpPr>
          <p:cNvPr id="4" name="Zástupný symbol pro datum 3">
            <a:extLst>
              <a:ext uri="{FF2B5EF4-FFF2-40B4-BE49-F238E27FC236}">
                <a16:creationId xmlns:a16="http://schemas.microsoft.com/office/drawing/2014/main" id="{21AD449D-60F9-0840-A9EB-631BF2A4CF6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CBA29F-7270-2F4E-A523-2138016C6DF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261085-D7EE-FF4B-9802-EC894AAC030C}"/>
              </a:ext>
            </a:extLst>
          </p:cNvPr>
          <p:cNvSpPr>
            <a:spLocks noGrp="1"/>
          </p:cNvSpPr>
          <p:nvPr>
            <p:ph type="sldNum" sz="quarter" idx="12"/>
          </p:nvPr>
        </p:nvSpPr>
        <p:spPr/>
        <p:txBody>
          <a:bodyPr/>
          <a:lstStyle/>
          <a:p>
            <a:fld id="{CFE4BAC9-6D41-4691-9299-18EF07EF0177}" type="slidenum">
              <a:rPr lang="en-US" smtClean="0"/>
              <a:t>196</a:t>
            </a:fld>
            <a:endParaRPr lang="en-US"/>
          </a:p>
        </p:txBody>
      </p:sp>
    </p:spTree>
    <p:extLst>
      <p:ext uri="{BB962C8B-B14F-4D97-AF65-F5344CB8AC3E}">
        <p14:creationId xmlns:p14="http://schemas.microsoft.com/office/powerpoint/2010/main" val="2088000276"/>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0D8001-F9AA-1844-AE39-01291373DCF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14</a:t>
            </a:r>
          </a:p>
        </p:txBody>
      </p:sp>
      <p:sp>
        <p:nvSpPr>
          <p:cNvPr id="3" name="Zástupný symbol pro obsah 2">
            <a:extLst>
              <a:ext uri="{FF2B5EF4-FFF2-40B4-BE49-F238E27FC236}">
                <a16:creationId xmlns:a16="http://schemas.microsoft.com/office/drawing/2014/main" id="{BCA6BF69-CFB4-B142-9848-C0E7C5DF396D}"/>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Tato smlouva, jejíž anglické i francouzské znění mají stejnou platnost originálu, bude uložena v archivu Spojených států amerických. Řádně ověřené kopie budou touto vládou předány vládám ostatních signatářů.</a:t>
            </a:r>
          </a:p>
        </p:txBody>
      </p:sp>
      <p:sp>
        <p:nvSpPr>
          <p:cNvPr id="4" name="Zástupný symbol pro datum 3">
            <a:extLst>
              <a:ext uri="{FF2B5EF4-FFF2-40B4-BE49-F238E27FC236}">
                <a16:creationId xmlns:a16="http://schemas.microsoft.com/office/drawing/2014/main" id="{954F294A-BA0A-4A45-8CED-270CE78A04C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912CC3-8992-304B-97F1-6877BB1E88A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DB797E-4246-DE40-91D2-E756553D42ED}"/>
              </a:ext>
            </a:extLst>
          </p:cNvPr>
          <p:cNvSpPr>
            <a:spLocks noGrp="1"/>
          </p:cNvSpPr>
          <p:nvPr>
            <p:ph type="sldNum" sz="quarter" idx="12"/>
          </p:nvPr>
        </p:nvSpPr>
        <p:spPr/>
        <p:txBody>
          <a:bodyPr/>
          <a:lstStyle/>
          <a:p>
            <a:fld id="{CFE4BAC9-6D41-4691-9299-18EF07EF0177}" type="slidenum">
              <a:rPr lang="en-US" smtClean="0"/>
              <a:t>197</a:t>
            </a:fld>
            <a:endParaRPr lang="en-US"/>
          </a:p>
        </p:txBody>
      </p:sp>
    </p:spTree>
    <p:extLst>
      <p:ext uri="{BB962C8B-B14F-4D97-AF65-F5344CB8AC3E}">
        <p14:creationId xmlns:p14="http://schemas.microsoft.com/office/powerpoint/2010/main" val="3798768927"/>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F7109B-4AD5-1B47-AF59-01732B21B0C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Severoatlantická rada</a:t>
            </a:r>
          </a:p>
        </p:txBody>
      </p:sp>
      <p:sp>
        <p:nvSpPr>
          <p:cNvPr id="3" name="Zástupný symbol pro obsah 2">
            <a:extLst>
              <a:ext uri="{FF2B5EF4-FFF2-40B4-BE49-F238E27FC236}">
                <a16:creationId xmlns:a16="http://schemas.microsoft.com/office/drawing/2014/main" id="{E6DD4220-3879-804F-A2DF-A8155EAAAE7D}"/>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Hlavní rozhodovací orgán NATO. </a:t>
            </a:r>
          </a:p>
          <a:p>
            <a:r>
              <a:rPr lang="cs-CZ" b="0" dirty="0">
                <a:latin typeface="Arial" panose="020B0604020202020204" pitchFamily="34" charset="0"/>
                <a:cs typeface="Arial" panose="020B0604020202020204" pitchFamily="34" charset="0"/>
              </a:rPr>
              <a:t>Její rozhodnutí se vztahují ke všem aspektům činnosti organizace, návrhy jsou přijímány jednomyslným souhlasem. </a:t>
            </a:r>
          </a:p>
          <a:p>
            <a:r>
              <a:rPr lang="cs-CZ" b="0" dirty="0">
                <a:latin typeface="Arial" panose="020B0604020202020204" pitchFamily="34" charset="0"/>
                <a:cs typeface="Arial" panose="020B0604020202020204" pitchFamily="34" charset="0"/>
              </a:rPr>
              <a:t>NAC sestává ze stálých zástupců (velvyslanců) všech členských zemí, schází se také na úrovni ministrů obrany, ministrů zahraničních věcí či hlav států a vlád zemí NATO.</a:t>
            </a:r>
          </a:p>
        </p:txBody>
      </p:sp>
      <p:sp>
        <p:nvSpPr>
          <p:cNvPr id="4" name="Zástupný symbol pro datum 3">
            <a:extLst>
              <a:ext uri="{FF2B5EF4-FFF2-40B4-BE49-F238E27FC236}">
                <a16:creationId xmlns:a16="http://schemas.microsoft.com/office/drawing/2014/main" id="{67A277AA-3858-1F4B-8D5C-AFE7DAB4A38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8C79063-A2AB-8445-BB1A-467A5A5675F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E6A49FE-A017-B040-A3D6-CC0A8553F100}"/>
              </a:ext>
            </a:extLst>
          </p:cNvPr>
          <p:cNvSpPr>
            <a:spLocks noGrp="1"/>
          </p:cNvSpPr>
          <p:nvPr>
            <p:ph type="sldNum" sz="quarter" idx="12"/>
          </p:nvPr>
        </p:nvSpPr>
        <p:spPr/>
        <p:txBody>
          <a:bodyPr/>
          <a:lstStyle/>
          <a:p>
            <a:fld id="{CFE4BAC9-6D41-4691-9299-18EF07EF0177}" type="slidenum">
              <a:rPr lang="en-US" smtClean="0"/>
              <a:t>198</a:t>
            </a:fld>
            <a:endParaRPr lang="en-US"/>
          </a:p>
        </p:txBody>
      </p:sp>
    </p:spTree>
    <p:extLst>
      <p:ext uri="{BB962C8B-B14F-4D97-AF65-F5344CB8AC3E}">
        <p14:creationId xmlns:p14="http://schemas.microsoft.com/office/powerpoint/2010/main" val="1235974134"/>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6062A2-7510-084C-B888-26C4D075827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Zasedání Rady</a:t>
            </a:r>
          </a:p>
        </p:txBody>
      </p:sp>
      <p:sp>
        <p:nvSpPr>
          <p:cNvPr id="3" name="Zástupný symbol pro obsah 2">
            <a:extLst>
              <a:ext uri="{FF2B5EF4-FFF2-40B4-BE49-F238E27FC236}">
                <a16:creationId xmlns:a16="http://schemas.microsoft.com/office/drawing/2014/main" id="{5307122F-CDAD-494B-B9B9-EBD41083E0D3}"/>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Rada zasedá každý týden na úrovni velvyslanců členských zemí, popřípadě častěji, pokud je to nutné. </a:t>
            </a:r>
          </a:p>
          <a:p>
            <a:r>
              <a:rPr lang="cs-CZ" b="0" dirty="0">
                <a:latin typeface="Arial" panose="020B0604020202020204" pitchFamily="34" charset="0"/>
                <a:cs typeface="Arial" panose="020B0604020202020204" pitchFamily="34" charset="0"/>
              </a:rPr>
              <a:t>Pravidelná zasedání Rady probíhají také na úrovni ministrů zahraničních věcí nebo obrany. </a:t>
            </a:r>
          </a:p>
          <a:p>
            <a:r>
              <a:rPr lang="cs-CZ" b="0" dirty="0">
                <a:latin typeface="Arial" panose="020B0604020202020204" pitchFamily="34" charset="0"/>
                <a:cs typeface="Arial" panose="020B0604020202020204" pitchFamily="34" charset="0"/>
              </a:rPr>
              <a:t>Každý rok nebo dva pořádá Aliance svůj summit, na kterém hlavy států a vlád rozhodují o strategických otázkách týkajících se NATO. Pravidelná zasedání se také konají se zástupci partnerských zemí NATO</a:t>
            </a:r>
          </a:p>
        </p:txBody>
      </p:sp>
      <p:sp>
        <p:nvSpPr>
          <p:cNvPr id="4" name="Zástupný symbol pro datum 3">
            <a:extLst>
              <a:ext uri="{FF2B5EF4-FFF2-40B4-BE49-F238E27FC236}">
                <a16:creationId xmlns:a16="http://schemas.microsoft.com/office/drawing/2014/main" id="{13E9C973-DE6A-B542-A0E4-0B8A4028F5B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AB48B9D-9751-EA4F-80BE-51AE658863B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D6A30E-38EB-F94B-87C6-4745C21385E1}"/>
              </a:ext>
            </a:extLst>
          </p:cNvPr>
          <p:cNvSpPr>
            <a:spLocks noGrp="1"/>
          </p:cNvSpPr>
          <p:nvPr>
            <p:ph type="sldNum" sz="quarter" idx="12"/>
          </p:nvPr>
        </p:nvSpPr>
        <p:spPr/>
        <p:txBody>
          <a:bodyPr/>
          <a:lstStyle/>
          <a:p>
            <a:fld id="{CFE4BAC9-6D41-4691-9299-18EF07EF0177}" type="slidenum">
              <a:rPr lang="en-US" smtClean="0"/>
              <a:t>199</a:t>
            </a:fld>
            <a:endParaRPr lang="en-US"/>
          </a:p>
        </p:txBody>
      </p:sp>
    </p:spTree>
    <p:extLst>
      <p:ext uri="{BB962C8B-B14F-4D97-AF65-F5344CB8AC3E}">
        <p14:creationId xmlns:p14="http://schemas.microsoft.com/office/powerpoint/2010/main" val="3943550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563AD196-6907-020B-8933-2EC9D8764AEC}"/>
              </a:ext>
            </a:extLst>
          </p:cNvPr>
          <p:cNvSpPr>
            <a:spLocks noGrp="1"/>
          </p:cNvSpPr>
          <p:nvPr>
            <p:ph type="title"/>
          </p:nvPr>
        </p:nvSpPr>
        <p:spPr/>
        <p:txBody>
          <a:bodyPr/>
          <a:lstStyle/>
          <a:p>
            <a:pPr algn="ctr"/>
            <a:r>
              <a:rPr lang="cs-CZ" dirty="0"/>
              <a:t>Základní pojmy</a:t>
            </a:r>
          </a:p>
        </p:txBody>
      </p:sp>
    </p:spTree>
    <p:extLst>
      <p:ext uri="{BB962C8B-B14F-4D97-AF65-F5344CB8AC3E}">
        <p14:creationId xmlns:p14="http://schemas.microsoft.com/office/powerpoint/2010/main" val="594988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D50282-856F-3147-831B-D4D4CD18719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Zájem</a:t>
            </a:r>
          </a:p>
        </p:txBody>
      </p:sp>
      <p:sp>
        <p:nvSpPr>
          <p:cNvPr id="3" name="Zástupný symbol pro obsah 2">
            <a:extLst>
              <a:ext uri="{FF2B5EF4-FFF2-40B4-BE49-F238E27FC236}">
                <a16:creationId xmlns:a16="http://schemas.microsoft.com/office/drawing/2014/main" id="{A7514B1C-2C26-2942-B8D7-B77AFA004819}"/>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Chráněný zájem – je to soubor základních hodnot, které jsou předmětem ochrany ( například pro společnost zejména životy, zdraví, majetková práva obyvatel, životní prostředí a kritická infrastruktura). </a:t>
            </a:r>
          </a:p>
          <a:p>
            <a:pPr marL="0" indent="0">
              <a:buNone/>
            </a:pPr>
            <a:r>
              <a:rPr lang="cs-CZ" b="0" dirty="0">
                <a:latin typeface="Arial" panose="020B0604020202020204" pitchFamily="34" charset="0"/>
                <a:cs typeface="Arial" panose="020B0604020202020204" pitchFamily="34" charset="0"/>
              </a:rPr>
              <a:t>Postulovaný zájem – je v zahraniční politice vyslovený, nebo předpokládaný zájem státu. Vyplývá z Koncepce zahraniční politiky. </a:t>
            </a:r>
          </a:p>
        </p:txBody>
      </p:sp>
      <p:sp>
        <p:nvSpPr>
          <p:cNvPr id="4" name="Zástupný symbol pro datum 3">
            <a:extLst>
              <a:ext uri="{FF2B5EF4-FFF2-40B4-BE49-F238E27FC236}">
                <a16:creationId xmlns:a16="http://schemas.microsoft.com/office/drawing/2014/main" id="{57E8FFA3-CA22-5143-9F69-0AFA9CD17E9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9B2A311-B906-9A45-897C-7B5C0B9C9F6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87B82F2-349C-CC4B-9126-0E17B27D9475}"/>
              </a:ext>
            </a:extLst>
          </p:cNvPr>
          <p:cNvSpPr>
            <a:spLocks noGrp="1"/>
          </p:cNvSpPr>
          <p:nvPr>
            <p:ph type="sldNum" sz="quarter" idx="12"/>
          </p:nvPr>
        </p:nvSpPr>
        <p:spPr/>
        <p:txBody>
          <a:bodyPr/>
          <a:lstStyle/>
          <a:p>
            <a:fld id="{CFE4BAC9-6D41-4691-9299-18EF07EF0177}" type="slidenum">
              <a:rPr lang="en-US" smtClean="0"/>
              <a:t>20</a:t>
            </a:fld>
            <a:endParaRPr lang="en-US"/>
          </a:p>
        </p:txBody>
      </p:sp>
    </p:spTree>
    <p:extLst>
      <p:ext uri="{BB962C8B-B14F-4D97-AF65-F5344CB8AC3E}">
        <p14:creationId xmlns:p14="http://schemas.microsoft.com/office/powerpoint/2010/main" val="2022025943"/>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6D3681-CA84-264B-A1C6-A7B9D61EE13C}"/>
              </a:ext>
            </a:extLst>
          </p:cNvPr>
          <p:cNvSpPr>
            <a:spLocks noGrp="1"/>
          </p:cNvSpPr>
          <p:nvPr>
            <p:ph type="title"/>
          </p:nvPr>
        </p:nvSpPr>
        <p:spPr>
          <a:xfrm>
            <a:off x="900113" y="244157"/>
            <a:ext cx="7345362" cy="1789037"/>
          </a:xfrm>
        </p:spPr>
        <p:txBody>
          <a:bodyPr>
            <a:normAutofit/>
          </a:bodyPr>
          <a:lstStyle/>
          <a:p>
            <a:r>
              <a:rPr lang="cs-CZ">
                <a:latin typeface="Arial" panose="020B0604020202020204" pitchFamily="34" charset="0"/>
                <a:cs typeface="Arial" panose="020B0604020202020204" pitchFamily="34" charset="0"/>
              </a:rPr>
              <a:t>Skupina pro jaderné plánování</a:t>
            </a:r>
            <a:br>
              <a:rPr lang="cs-CZ"/>
            </a:br>
            <a:endParaRPr lang="cs-CZ"/>
          </a:p>
        </p:txBody>
      </p:sp>
      <p:sp>
        <p:nvSpPr>
          <p:cNvPr id="3" name="Zástupný symbol pro obsah 2">
            <a:extLst>
              <a:ext uri="{FF2B5EF4-FFF2-40B4-BE49-F238E27FC236}">
                <a16:creationId xmlns:a16="http://schemas.microsoft.com/office/drawing/2014/main" id="{83F9682D-3A11-0448-B07A-7FF3B4406CA8}"/>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Hlavní rozhodovací orgán v oblasti jaderné politiky NATO. </a:t>
            </a:r>
          </a:p>
          <a:p>
            <a:r>
              <a:rPr lang="cs-CZ" b="0" dirty="0">
                <a:latin typeface="Arial" panose="020B0604020202020204" pitchFamily="34" charset="0"/>
                <a:cs typeface="Arial" panose="020B0604020202020204" pitchFamily="34" charset="0"/>
              </a:rPr>
              <a:t>Zabývá se širokým okruhem otázek jaderné politiky včetně otázek rozmístění, technického zabezpečení, bezpečnosti jaderných zbraní, ochrany před nimi a možnosti přežití jejich použití včetně otázek souvisejících se šířením jaderných zbraní. </a:t>
            </a:r>
          </a:p>
          <a:p>
            <a:r>
              <a:rPr lang="cs-CZ" b="0" dirty="0">
                <a:latin typeface="Arial" panose="020B0604020202020204" pitchFamily="34" charset="0"/>
                <a:cs typeface="Arial" panose="020B0604020202020204" pitchFamily="34" charset="0"/>
              </a:rPr>
              <a:t>Schází se na úrovni velvyslanců a ministrů obrany</a:t>
            </a:r>
            <a:r>
              <a:rPr lang="cs-CZ" b="0" dirty="0"/>
              <a:t>.</a:t>
            </a:r>
          </a:p>
        </p:txBody>
      </p:sp>
      <p:sp>
        <p:nvSpPr>
          <p:cNvPr id="4" name="Zástupný symbol pro datum 3">
            <a:extLst>
              <a:ext uri="{FF2B5EF4-FFF2-40B4-BE49-F238E27FC236}">
                <a16:creationId xmlns:a16="http://schemas.microsoft.com/office/drawing/2014/main" id="{95565633-FE91-6E44-8B64-EFF2025C15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E7C74D4-0B8C-A142-894E-C6ABBAF32CA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DD2FE5E-D6A9-EC48-BE4F-FC20BECC29B2}"/>
              </a:ext>
            </a:extLst>
          </p:cNvPr>
          <p:cNvSpPr>
            <a:spLocks noGrp="1"/>
          </p:cNvSpPr>
          <p:nvPr>
            <p:ph type="sldNum" sz="quarter" idx="12"/>
          </p:nvPr>
        </p:nvSpPr>
        <p:spPr/>
        <p:txBody>
          <a:bodyPr/>
          <a:lstStyle/>
          <a:p>
            <a:fld id="{CFE4BAC9-6D41-4691-9299-18EF07EF0177}" type="slidenum">
              <a:rPr lang="en-US" smtClean="0"/>
              <a:t>200</a:t>
            </a:fld>
            <a:endParaRPr lang="en-US"/>
          </a:p>
        </p:txBody>
      </p:sp>
    </p:spTree>
    <p:extLst>
      <p:ext uri="{BB962C8B-B14F-4D97-AF65-F5344CB8AC3E}">
        <p14:creationId xmlns:p14="http://schemas.microsoft.com/office/powerpoint/2010/main" val="3554288096"/>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BBDA79-CF4A-1745-AACE-FE5D8587554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Generální tajemník</a:t>
            </a:r>
          </a:p>
        </p:txBody>
      </p:sp>
      <p:sp>
        <p:nvSpPr>
          <p:cNvPr id="3" name="Zástupný symbol pro obsah 2">
            <a:extLst>
              <a:ext uri="{FF2B5EF4-FFF2-40B4-BE49-F238E27FC236}">
                <a16:creationId xmlns:a16="http://schemas.microsoft.com/office/drawing/2014/main" id="{FDE8322B-E115-BA42-9AA5-DD6BAB9B8A0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Nejvyšší výkonný funkcionář NATO. </a:t>
            </a:r>
          </a:p>
          <a:p>
            <a:r>
              <a:rPr lang="cs-CZ" b="0" dirty="0">
                <a:latin typeface="Arial" panose="020B0604020202020204" pitchFamily="34" charset="0"/>
                <a:cs typeface="Arial" panose="020B0604020202020204" pitchFamily="34" charset="0"/>
              </a:rPr>
              <a:t>Odpovídá za usměrňování a prosazování procesu konzultování a rozhodování v NATO. Předkládá věci k projednání a rozhodnutí a je oprávněn uplatnit své služby v případě sporů mezi členskými zeměmi. </a:t>
            </a:r>
          </a:p>
        </p:txBody>
      </p:sp>
      <p:sp>
        <p:nvSpPr>
          <p:cNvPr id="4" name="Zástupný symbol pro datum 3">
            <a:extLst>
              <a:ext uri="{FF2B5EF4-FFF2-40B4-BE49-F238E27FC236}">
                <a16:creationId xmlns:a16="http://schemas.microsoft.com/office/drawing/2014/main" id="{AE30C59F-486C-A042-B40E-53E13F9AF06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C2A07F-F4AF-7A45-93FC-311446947E1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5CCC6E-7EF1-8944-81F1-78EE9DDC356B}"/>
              </a:ext>
            </a:extLst>
          </p:cNvPr>
          <p:cNvSpPr>
            <a:spLocks noGrp="1"/>
          </p:cNvSpPr>
          <p:nvPr>
            <p:ph type="sldNum" sz="quarter" idx="12"/>
          </p:nvPr>
        </p:nvSpPr>
        <p:spPr/>
        <p:txBody>
          <a:bodyPr/>
          <a:lstStyle/>
          <a:p>
            <a:fld id="{CFE4BAC9-6D41-4691-9299-18EF07EF0177}" type="slidenum">
              <a:rPr lang="en-US" smtClean="0"/>
              <a:t>201</a:t>
            </a:fld>
            <a:endParaRPr lang="en-US"/>
          </a:p>
        </p:txBody>
      </p:sp>
    </p:spTree>
    <p:extLst>
      <p:ext uri="{BB962C8B-B14F-4D97-AF65-F5344CB8AC3E}">
        <p14:creationId xmlns:p14="http://schemas.microsoft.com/office/powerpoint/2010/main" val="4125757805"/>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071E1D-3F16-1E4F-B8EC-24830F4DEB2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Instituce NATO v oblasti obranné infrastruktury</a:t>
            </a:r>
          </a:p>
        </p:txBody>
      </p:sp>
      <p:sp>
        <p:nvSpPr>
          <p:cNvPr id="3" name="Zástupný symbol pro obsah 2">
            <a:extLst>
              <a:ext uri="{FF2B5EF4-FFF2-40B4-BE49-F238E27FC236}">
                <a16:creationId xmlns:a16="http://schemas.microsoft.com/office/drawing/2014/main" id="{658C85F0-D812-6C42-AA9F-9AA459E3284C}"/>
              </a:ext>
            </a:extLst>
          </p:cNvPr>
          <p:cNvSpPr>
            <a:spLocks noGrp="1"/>
          </p:cNvSpPr>
          <p:nvPr>
            <p:ph idx="1"/>
          </p:nvPr>
        </p:nvSpPr>
        <p:spPr/>
        <p:txBody>
          <a:bodyPr/>
          <a:lstStyle/>
          <a:p>
            <a:r>
              <a:rPr lang="cs-CZ" b="0" dirty="0"/>
              <a:t>Vojenské struktury</a:t>
            </a:r>
          </a:p>
          <a:p>
            <a:r>
              <a:rPr lang="cs-CZ" b="0" dirty="0"/>
              <a:t>Výbory  Severoatlantické rady</a:t>
            </a:r>
          </a:p>
          <a:p>
            <a:r>
              <a:rPr lang="cs-CZ" b="0" dirty="0"/>
              <a:t>Správa Mezinárodního sekretariátu</a:t>
            </a:r>
          </a:p>
          <a:p>
            <a:r>
              <a:rPr lang="cs-CZ" b="0" dirty="0"/>
              <a:t>Národní instituce</a:t>
            </a:r>
          </a:p>
          <a:p>
            <a:endParaRPr lang="cs-CZ" dirty="0"/>
          </a:p>
        </p:txBody>
      </p:sp>
      <p:sp>
        <p:nvSpPr>
          <p:cNvPr id="4" name="Zástupný symbol pro datum 3">
            <a:extLst>
              <a:ext uri="{FF2B5EF4-FFF2-40B4-BE49-F238E27FC236}">
                <a16:creationId xmlns:a16="http://schemas.microsoft.com/office/drawing/2014/main" id="{B91D588F-09FB-3741-8C55-705678AD723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654745E-53C1-604A-920D-FAF29C4C910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01A35AF-0047-974A-B052-46D26AC9A6B5}"/>
              </a:ext>
            </a:extLst>
          </p:cNvPr>
          <p:cNvSpPr>
            <a:spLocks noGrp="1"/>
          </p:cNvSpPr>
          <p:nvPr>
            <p:ph type="sldNum" sz="quarter" idx="12"/>
          </p:nvPr>
        </p:nvSpPr>
        <p:spPr/>
        <p:txBody>
          <a:bodyPr/>
          <a:lstStyle/>
          <a:p>
            <a:fld id="{CFE4BAC9-6D41-4691-9299-18EF07EF0177}" type="slidenum">
              <a:rPr lang="en-US" smtClean="0"/>
              <a:t>202</a:t>
            </a:fld>
            <a:endParaRPr lang="en-US"/>
          </a:p>
        </p:txBody>
      </p:sp>
    </p:spTree>
    <p:extLst>
      <p:ext uri="{BB962C8B-B14F-4D97-AF65-F5344CB8AC3E}">
        <p14:creationId xmlns:p14="http://schemas.microsoft.com/office/powerpoint/2010/main" val="1428595883"/>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30C066-CEE8-0346-A273-4530C3F06E4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Vojenské struktury</a:t>
            </a:r>
          </a:p>
        </p:txBody>
      </p:sp>
      <p:sp>
        <p:nvSpPr>
          <p:cNvPr id="3" name="Zástupný symbol pro obsah 2">
            <a:extLst>
              <a:ext uri="{FF2B5EF4-FFF2-40B4-BE49-F238E27FC236}">
                <a16:creationId xmlns:a16="http://schemas.microsoft.com/office/drawing/2014/main" id="{1FB00830-7999-E741-B7C1-EAB10D868BB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Vojenský výbor</a:t>
            </a:r>
          </a:p>
          <a:p>
            <a:r>
              <a:rPr lang="cs-CZ" b="0" dirty="0">
                <a:latin typeface="Arial" panose="020B0604020202020204" pitchFamily="34" charset="0"/>
                <a:cs typeface="Arial" panose="020B0604020202020204" pitchFamily="34" charset="0"/>
              </a:rPr>
              <a:t>Mezinárodní vojenský štáb</a:t>
            </a:r>
          </a:p>
          <a:p>
            <a:r>
              <a:rPr lang="cs-CZ" b="0" dirty="0">
                <a:latin typeface="Arial" panose="020B0604020202020204" pitchFamily="34" charset="0"/>
                <a:cs typeface="Arial" panose="020B0604020202020204" pitchFamily="34" charset="0"/>
              </a:rPr>
              <a:t>Hlavní velitelství NATO</a:t>
            </a:r>
          </a:p>
          <a:p>
            <a:r>
              <a:rPr lang="cs-CZ" b="0" dirty="0">
                <a:latin typeface="Arial" panose="020B0604020202020204" pitchFamily="34" charset="0"/>
                <a:cs typeface="Arial" panose="020B0604020202020204" pitchFamily="34" charset="0"/>
              </a:rPr>
              <a:t>Vrchní velitelství spojených sil v Evropě (SHAPE)</a:t>
            </a:r>
          </a:p>
          <a:p>
            <a:r>
              <a:rPr lang="cs-CZ" b="0" dirty="0">
                <a:latin typeface="Arial" panose="020B0604020202020204" pitchFamily="34" charset="0"/>
                <a:cs typeface="Arial" panose="020B0604020202020204" pitchFamily="34" charset="0"/>
              </a:rPr>
              <a:t>Vrchní velitelství spojených sil v </a:t>
            </a:r>
            <a:r>
              <a:rPr lang="cs-CZ" b="0" dirty="0" err="1">
                <a:latin typeface="Arial" panose="020B0604020202020204" pitchFamily="34" charset="0"/>
                <a:cs typeface="Arial" panose="020B0604020202020204" pitchFamily="34" charset="0"/>
              </a:rPr>
              <a:t>Atantiku</a:t>
            </a:r>
            <a:endParaRPr lang="cs-CZ" b="0" dirty="0">
              <a:latin typeface="Arial" panose="020B0604020202020204" pitchFamily="34" charset="0"/>
              <a:cs typeface="Arial" panose="020B0604020202020204" pitchFamily="34" charset="0"/>
            </a:endParaRPr>
          </a:p>
          <a:p>
            <a:endParaRPr lang="cs-CZ" dirty="0"/>
          </a:p>
        </p:txBody>
      </p:sp>
      <p:sp>
        <p:nvSpPr>
          <p:cNvPr id="4" name="Zástupný symbol pro datum 3">
            <a:extLst>
              <a:ext uri="{FF2B5EF4-FFF2-40B4-BE49-F238E27FC236}">
                <a16:creationId xmlns:a16="http://schemas.microsoft.com/office/drawing/2014/main" id="{D0E662FB-31DD-1548-9B5F-943BE7B509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1A84163-D1D9-0043-B3B2-F9923B8F5CE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FD5C89A-E305-7F49-BFF7-7033CA9D864E}"/>
              </a:ext>
            </a:extLst>
          </p:cNvPr>
          <p:cNvSpPr>
            <a:spLocks noGrp="1"/>
          </p:cNvSpPr>
          <p:nvPr>
            <p:ph type="sldNum" sz="quarter" idx="12"/>
          </p:nvPr>
        </p:nvSpPr>
        <p:spPr/>
        <p:txBody>
          <a:bodyPr/>
          <a:lstStyle/>
          <a:p>
            <a:fld id="{CFE4BAC9-6D41-4691-9299-18EF07EF0177}" type="slidenum">
              <a:rPr lang="en-US" smtClean="0"/>
              <a:t>203</a:t>
            </a:fld>
            <a:endParaRPr lang="en-US"/>
          </a:p>
        </p:txBody>
      </p:sp>
    </p:spTree>
    <p:extLst>
      <p:ext uri="{BB962C8B-B14F-4D97-AF65-F5344CB8AC3E}">
        <p14:creationId xmlns:p14="http://schemas.microsoft.com/office/powerpoint/2010/main" val="1686769128"/>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9F6F70-2797-2547-B63A-0B50A193014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Vojenský výbor NATO</a:t>
            </a:r>
          </a:p>
        </p:txBody>
      </p:sp>
      <p:sp>
        <p:nvSpPr>
          <p:cNvPr id="3" name="Zástupný symbol pro obsah 2">
            <a:extLst>
              <a:ext uri="{FF2B5EF4-FFF2-40B4-BE49-F238E27FC236}">
                <a16:creationId xmlns:a16="http://schemas.microsoft.com/office/drawing/2014/main" id="{20F10747-DE19-E545-A54A-B46CC9B3AC0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Vojenský výbor je nejvyšším vojenským orgánem NATO a jeho rolí je jednak poskytovat vojenské poradenství a doporučení Severoatlantické radě a Skupině pro jaderné plánování, a jednak po něj spadají obě alianční strategická velitelství.</a:t>
            </a:r>
          </a:p>
          <a:p>
            <a:r>
              <a:rPr lang="cs-CZ" b="0" dirty="0">
                <a:latin typeface="Arial" panose="020B0604020202020204" pitchFamily="34" charset="0"/>
                <a:cs typeface="Arial" panose="020B0604020202020204" pitchFamily="34" charset="0"/>
              </a:rPr>
              <a:t>Členské země do Vojenského výboru vysílají své zástupce na pozice vojenských představitelů při NATO. Na úrovni stálých vojenských zástupců členských států se schází alespoň jednou týdně.</a:t>
            </a:r>
          </a:p>
        </p:txBody>
      </p:sp>
      <p:sp>
        <p:nvSpPr>
          <p:cNvPr id="4" name="Zástupný symbol pro datum 3">
            <a:extLst>
              <a:ext uri="{FF2B5EF4-FFF2-40B4-BE49-F238E27FC236}">
                <a16:creationId xmlns:a16="http://schemas.microsoft.com/office/drawing/2014/main" id="{5AF1FFE3-067E-2D41-A948-AD77E7DC61C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62E27F4-1474-B145-8139-D3D291E3314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1731397-F9BF-6D41-95DD-46BE98BDD63E}"/>
              </a:ext>
            </a:extLst>
          </p:cNvPr>
          <p:cNvSpPr>
            <a:spLocks noGrp="1"/>
          </p:cNvSpPr>
          <p:nvPr>
            <p:ph type="sldNum" sz="quarter" idx="12"/>
          </p:nvPr>
        </p:nvSpPr>
        <p:spPr/>
        <p:txBody>
          <a:bodyPr/>
          <a:lstStyle/>
          <a:p>
            <a:fld id="{CFE4BAC9-6D41-4691-9299-18EF07EF0177}" type="slidenum">
              <a:rPr lang="en-US" smtClean="0"/>
              <a:t>204</a:t>
            </a:fld>
            <a:endParaRPr lang="en-US"/>
          </a:p>
        </p:txBody>
      </p:sp>
    </p:spTree>
    <p:extLst>
      <p:ext uri="{BB962C8B-B14F-4D97-AF65-F5344CB8AC3E}">
        <p14:creationId xmlns:p14="http://schemas.microsoft.com/office/powerpoint/2010/main" val="836354011"/>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962F70-613F-B04B-92E2-9260CBD6A6B5}"/>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Výbor pro civilní nouzové plánování </a:t>
            </a:r>
            <a:endParaRPr lang="cs-CZ"/>
          </a:p>
        </p:txBody>
      </p:sp>
      <p:sp>
        <p:nvSpPr>
          <p:cNvPr id="3" name="Zástupný symbol pro obsah 2">
            <a:extLst>
              <a:ext uri="{FF2B5EF4-FFF2-40B4-BE49-F238E27FC236}">
                <a16:creationId xmlns:a16="http://schemas.microsoft.com/office/drawing/2014/main" id="{EEB1065B-ACBA-904B-AB0C-903B32EAFAB3}"/>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Jedním z takových výborů je například Výbor pro civilní nouzové plánování, který je hlavním poradním orgánem Severoatlantické rady pro oblast civilní připravenosti. </a:t>
            </a:r>
          </a:p>
          <a:p>
            <a:r>
              <a:rPr lang="cs-CZ" b="0" dirty="0">
                <a:latin typeface="Arial" panose="020B0604020202020204" pitchFamily="34" charset="0"/>
                <a:cs typeface="Arial" panose="020B0604020202020204" pitchFamily="34" charset="0"/>
              </a:rPr>
              <a:t>Zabývá se ochranou civilní populace a využitím civilních zdrojů pro podporu cílů NATO. Poskytuje expertízu a civilní podporu jak ve vojenské oblasti, tak v případě civilních krizí.</a:t>
            </a:r>
          </a:p>
        </p:txBody>
      </p:sp>
      <p:sp>
        <p:nvSpPr>
          <p:cNvPr id="4" name="Zástupný symbol pro datum 3">
            <a:extLst>
              <a:ext uri="{FF2B5EF4-FFF2-40B4-BE49-F238E27FC236}">
                <a16:creationId xmlns:a16="http://schemas.microsoft.com/office/drawing/2014/main" id="{5BDC03E0-77CA-A449-AF7D-E2E015F369C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EE58598-6799-254D-9D9D-9B680715645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B833C82-C44F-5C4D-8EAC-9518D08F169A}"/>
              </a:ext>
            </a:extLst>
          </p:cNvPr>
          <p:cNvSpPr>
            <a:spLocks noGrp="1"/>
          </p:cNvSpPr>
          <p:nvPr>
            <p:ph type="sldNum" sz="quarter" idx="12"/>
          </p:nvPr>
        </p:nvSpPr>
        <p:spPr/>
        <p:txBody>
          <a:bodyPr/>
          <a:lstStyle/>
          <a:p>
            <a:fld id="{CFE4BAC9-6D41-4691-9299-18EF07EF0177}" type="slidenum">
              <a:rPr lang="en-US" smtClean="0"/>
              <a:t>205</a:t>
            </a:fld>
            <a:endParaRPr lang="en-US"/>
          </a:p>
        </p:txBody>
      </p:sp>
    </p:spTree>
    <p:extLst>
      <p:ext uri="{BB962C8B-B14F-4D97-AF65-F5344CB8AC3E}">
        <p14:creationId xmlns:p14="http://schemas.microsoft.com/office/powerpoint/2010/main" val="2224703433"/>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9DB720-16C9-144D-9DB9-1912C27466E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Správa pro infrastrukturu </a:t>
            </a:r>
          </a:p>
        </p:txBody>
      </p:sp>
      <p:sp>
        <p:nvSpPr>
          <p:cNvPr id="3" name="Zástupný symbol pro obsah 2">
            <a:extLst>
              <a:ext uri="{FF2B5EF4-FFF2-40B4-BE49-F238E27FC236}">
                <a16:creationId xmlns:a16="http://schemas.microsoft.com/office/drawing/2014/main" id="{66AEC1EE-A720-BF44-A1E4-C34359E77E7B}"/>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Odbor pro infrastrukturu</a:t>
            </a:r>
          </a:p>
          <a:p>
            <a:r>
              <a:rPr lang="cs-CZ" b="0" dirty="0">
                <a:latin typeface="Arial" panose="020B0604020202020204" pitchFamily="34" charset="0"/>
                <a:cs typeface="Arial" panose="020B0604020202020204" pitchFamily="34" charset="0"/>
              </a:rPr>
              <a:t>Odbor pro logistiku</a:t>
            </a:r>
          </a:p>
          <a:p>
            <a:r>
              <a:rPr lang="cs-CZ" b="0" dirty="0">
                <a:latin typeface="Arial" panose="020B0604020202020204" pitchFamily="34" charset="0"/>
                <a:cs typeface="Arial" panose="020B0604020202020204" pitchFamily="34" charset="0"/>
              </a:rPr>
              <a:t>Odbor pro civilní nouzové plánování</a:t>
            </a:r>
          </a:p>
        </p:txBody>
      </p:sp>
      <p:sp>
        <p:nvSpPr>
          <p:cNvPr id="4" name="Zástupný symbol pro datum 3">
            <a:extLst>
              <a:ext uri="{FF2B5EF4-FFF2-40B4-BE49-F238E27FC236}">
                <a16:creationId xmlns:a16="http://schemas.microsoft.com/office/drawing/2014/main" id="{64BFD9E8-39A9-4C4B-8398-6A71CE88148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5743DD4-DCC8-D547-8AFC-CB907107ECF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908651E-1178-4F43-A632-795EC83801EA}"/>
              </a:ext>
            </a:extLst>
          </p:cNvPr>
          <p:cNvSpPr>
            <a:spLocks noGrp="1"/>
          </p:cNvSpPr>
          <p:nvPr>
            <p:ph type="sldNum" sz="quarter" idx="12"/>
          </p:nvPr>
        </p:nvSpPr>
        <p:spPr/>
        <p:txBody>
          <a:bodyPr/>
          <a:lstStyle/>
          <a:p>
            <a:fld id="{CFE4BAC9-6D41-4691-9299-18EF07EF0177}" type="slidenum">
              <a:rPr lang="en-US" smtClean="0"/>
              <a:t>206</a:t>
            </a:fld>
            <a:endParaRPr lang="en-US"/>
          </a:p>
        </p:txBody>
      </p:sp>
    </p:spTree>
    <p:extLst>
      <p:ext uri="{BB962C8B-B14F-4D97-AF65-F5344CB8AC3E}">
        <p14:creationId xmlns:p14="http://schemas.microsoft.com/office/powerpoint/2010/main" val="1277291560"/>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B8A92E-F5D3-EF41-9EE0-4118419F440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Národní instituce</a:t>
            </a:r>
          </a:p>
        </p:txBody>
      </p:sp>
      <p:sp>
        <p:nvSpPr>
          <p:cNvPr id="3" name="Zástupný symbol pro obsah 2">
            <a:extLst>
              <a:ext uri="{FF2B5EF4-FFF2-40B4-BE49-F238E27FC236}">
                <a16:creationId xmlns:a16="http://schemas.microsoft.com/office/drawing/2014/main" id="{691AAEFB-9115-D543-A380-AC98A8746310}"/>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Ministerstvo obrany</a:t>
            </a:r>
          </a:p>
          <a:p>
            <a:r>
              <a:rPr lang="cs-CZ" b="0" dirty="0">
                <a:latin typeface="Arial" panose="020B0604020202020204" pitchFamily="34" charset="0"/>
                <a:cs typeface="Arial" panose="020B0604020202020204" pitchFamily="34" charset="0"/>
              </a:rPr>
              <a:t>Národní orgány velení, které se podílejí na vypracování požadavků na infrastrukturu  NATO</a:t>
            </a:r>
          </a:p>
          <a:p>
            <a:r>
              <a:rPr lang="cs-CZ" b="0" dirty="0">
                <a:latin typeface="Arial" panose="020B0604020202020204" pitchFamily="34" charset="0"/>
                <a:cs typeface="Arial" panose="020B0604020202020204" pitchFamily="34" charset="0"/>
              </a:rPr>
              <a:t>Národní vojenské stavební organizace, které monitorují realizaci projektů instruktory NATO </a:t>
            </a:r>
          </a:p>
          <a:p>
            <a:endParaRPr lang="cs-CZ" dirty="0"/>
          </a:p>
        </p:txBody>
      </p:sp>
      <p:sp>
        <p:nvSpPr>
          <p:cNvPr id="4" name="Zástupný symbol pro datum 3">
            <a:extLst>
              <a:ext uri="{FF2B5EF4-FFF2-40B4-BE49-F238E27FC236}">
                <a16:creationId xmlns:a16="http://schemas.microsoft.com/office/drawing/2014/main" id="{D096CE59-5942-1B4C-AA84-C5475B37A2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9C2D77-AA09-384D-893A-946003C7B00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E2E07C4-E778-3B49-B404-ED55AAF9A7B5}"/>
              </a:ext>
            </a:extLst>
          </p:cNvPr>
          <p:cNvSpPr>
            <a:spLocks noGrp="1"/>
          </p:cNvSpPr>
          <p:nvPr>
            <p:ph type="sldNum" sz="quarter" idx="12"/>
          </p:nvPr>
        </p:nvSpPr>
        <p:spPr/>
        <p:txBody>
          <a:bodyPr/>
          <a:lstStyle/>
          <a:p>
            <a:fld id="{CFE4BAC9-6D41-4691-9299-18EF07EF0177}" type="slidenum">
              <a:rPr lang="en-US" smtClean="0"/>
              <a:t>207</a:t>
            </a:fld>
            <a:endParaRPr lang="en-US"/>
          </a:p>
        </p:txBody>
      </p:sp>
    </p:spTree>
    <p:extLst>
      <p:ext uri="{BB962C8B-B14F-4D97-AF65-F5344CB8AC3E}">
        <p14:creationId xmlns:p14="http://schemas.microsoft.com/office/powerpoint/2010/main" val="948366061"/>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8017E4-5468-0743-BB3A-7BD24FC0813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Rada NATO-RUSKO</a:t>
            </a:r>
          </a:p>
        </p:txBody>
      </p:sp>
      <p:sp>
        <p:nvSpPr>
          <p:cNvPr id="3" name="Zástupný symbol pro obsah 2">
            <a:extLst>
              <a:ext uri="{FF2B5EF4-FFF2-40B4-BE49-F238E27FC236}">
                <a16:creationId xmlns:a16="http://schemas.microsoft.com/office/drawing/2014/main" id="{7A8D9291-317C-394E-A7F2-FF386C3764DC}"/>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Rada NATO-Rusko byla založena v roce 2002 kdy nahradila Stálou společnou radu Rusko-NATO (Permanent </a:t>
            </a:r>
            <a:r>
              <a:rPr lang="cs-CZ" b="0" dirty="0" err="1">
                <a:latin typeface="Arial" panose="020B0604020202020204" pitchFamily="34" charset="0"/>
                <a:cs typeface="Arial" panose="020B0604020202020204" pitchFamily="34" charset="0"/>
              </a:rPr>
              <a:t>Join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Council</a:t>
            </a:r>
            <a:r>
              <a:rPr lang="cs-CZ" b="0" dirty="0">
                <a:latin typeface="Arial" panose="020B0604020202020204" pitchFamily="34" charset="0"/>
                <a:cs typeface="Arial" panose="020B0604020202020204" pitchFamily="34" charset="0"/>
              </a:rPr>
              <a:t>). </a:t>
            </a:r>
          </a:p>
          <a:p>
            <a:r>
              <a:rPr lang="cs-CZ" b="0" dirty="0">
                <a:latin typeface="Arial" panose="020B0604020202020204" pitchFamily="34" charset="0"/>
                <a:cs typeface="Arial" panose="020B0604020202020204" pitchFamily="34" charset="0"/>
              </a:rPr>
              <a:t>Slouží ke konzultaci o bezpečnostních a vojenských otázkách.</a:t>
            </a:r>
          </a:p>
          <a:p>
            <a:r>
              <a:rPr lang="cs-CZ" b="0" dirty="0">
                <a:latin typeface="Arial" panose="020B0604020202020204" pitchFamily="34" charset="0"/>
                <a:cs typeface="Arial" panose="020B0604020202020204" pitchFamily="34" charset="0"/>
              </a:rPr>
              <a:t>V roce 2009 ruský prezident Dmitrij </a:t>
            </a:r>
            <a:r>
              <a:rPr lang="cs-CZ" b="0" dirty="0" err="1">
                <a:latin typeface="Arial" panose="020B0604020202020204" pitchFamily="34" charset="0"/>
                <a:cs typeface="Arial" panose="020B0604020202020204" pitchFamily="34" charset="0"/>
              </a:rPr>
              <a:t>Medvěděv</a:t>
            </a:r>
            <a:r>
              <a:rPr lang="cs-CZ" b="0" dirty="0">
                <a:latin typeface="Arial" panose="020B0604020202020204" pitchFamily="34" charset="0"/>
                <a:cs typeface="Arial" panose="020B0604020202020204" pitchFamily="34" charset="0"/>
              </a:rPr>
              <a:t> kritizoval rozšiřování NATO na východ, které podle něho porušilo sliby dané západními politiky po sjednocení Německa. V roce 2014 NATO přerušilo s Ruskem veškerou spolupráci.</a:t>
            </a:r>
          </a:p>
        </p:txBody>
      </p:sp>
      <p:sp>
        <p:nvSpPr>
          <p:cNvPr id="4" name="Zástupný symbol pro datum 3">
            <a:extLst>
              <a:ext uri="{FF2B5EF4-FFF2-40B4-BE49-F238E27FC236}">
                <a16:creationId xmlns:a16="http://schemas.microsoft.com/office/drawing/2014/main" id="{59F09120-A7C9-8F47-8825-E5AB2EE6935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3C1BBBA-DDE6-0940-8DD6-42239C7A1C0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EAADC3-C647-3247-892E-4DF8E2E23AE9}"/>
              </a:ext>
            </a:extLst>
          </p:cNvPr>
          <p:cNvSpPr>
            <a:spLocks noGrp="1"/>
          </p:cNvSpPr>
          <p:nvPr>
            <p:ph type="sldNum" sz="quarter" idx="12"/>
          </p:nvPr>
        </p:nvSpPr>
        <p:spPr/>
        <p:txBody>
          <a:bodyPr/>
          <a:lstStyle/>
          <a:p>
            <a:fld id="{CFE4BAC9-6D41-4691-9299-18EF07EF0177}" type="slidenum">
              <a:rPr lang="en-US" smtClean="0"/>
              <a:t>208</a:t>
            </a:fld>
            <a:endParaRPr lang="en-US"/>
          </a:p>
        </p:txBody>
      </p:sp>
    </p:spTree>
    <p:extLst>
      <p:ext uri="{BB962C8B-B14F-4D97-AF65-F5344CB8AC3E}">
        <p14:creationId xmlns:p14="http://schemas.microsoft.com/office/powerpoint/2010/main" val="2472785939"/>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B9F29E-F7C9-41D5-3685-5CEA716ACFF9}"/>
              </a:ext>
            </a:extLst>
          </p:cNvPr>
          <p:cNvSpPr>
            <a:spLocks noGrp="1"/>
          </p:cNvSpPr>
          <p:nvPr>
            <p:ph type="title"/>
          </p:nvPr>
        </p:nvSpPr>
        <p:spPr/>
        <p:txBody>
          <a:bodyPr/>
          <a:lstStyle/>
          <a:p>
            <a:pPr algn="ctr"/>
            <a:r>
              <a:rPr lang="cs-CZ" dirty="0"/>
              <a:t>Rada Ukrajina NATO</a:t>
            </a:r>
          </a:p>
        </p:txBody>
      </p:sp>
      <p:sp>
        <p:nvSpPr>
          <p:cNvPr id="3" name="Zástupný obsah 2">
            <a:extLst>
              <a:ext uri="{FF2B5EF4-FFF2-40B4-BE49-F238E27FC236}">
                <a16:creationId xmlns:a16="http://schemas.microsoft.com/office/drawing/2014/main" id="{29A02960-5434-E79E-05C2-E8D8D4CDC6F9}"/>
              </a:ext>
            </a:extLst>
          </p:cNvPr>
          <p:cNvSpPr>
            <a:spLocks noGrp="1"/>
          </p:cNvSpPr>
          <p:nvPr>
            <p:ph idx="1"/>
          </p:nvPr>
        </p:nvSpPr>
        <p:spPr/>
        <p:txBody>
          <a:bodyPr/>
          <a:lstStyle/>
          <a:p>
            <a:r>
              <a:rPr lang="cs-CZ" b="0" dirty="0"/>
              <a:t>Na summitu NATO ve Vilniusu bylo potvrzeno zřízení Rady Ukrajina – NATO</a:t>
            </a:r>
          </a:p>
          <a:p>
            <a:r>
              <a:rPr lang="cs-CZ" b="0" dirty="0"/>
              <a:t>Cílem je  vzájemná podpora politického dialogu, angažovanosti, spolupráce a aspiraci Ukrajiny na členství v NATO. </a:t>
            </a:r>
          </a:p>
          <a:p>
            <a:r>
              <a:rPr lang="cs-CZ" b="0" dirty="0"/>
              <a:t> </a:t>
            </a:r>
          </a:p>
          <a:p>
            <a:endParaRPr lang="cs-CZ" b="0" dirty="0"/>
          </a:p>
          <a:p>
            <a:endParaRPr lang="cs-CZ" b="0" dirty="0"/>
          </a:p>
          <a:p>
            <a:endParaRPr lang="cs-CZ" b="0" dirty="0"/>
          </a:p>
        </p:txBody>
      </p:sp>
    </p:spTree>
    <p:extLst>
      <p:ext uri="{BB962C8B-B14F-4D97-AF65-F5344CB8AC3E}">
        <p14:creationId xmlns:p14="http://schemas.microsoft.com/office/powerpoint/2010/main" val="1289540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959DFC-2CD3-2C4D-AD53-01C42D78A43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Životní zájmy</a:t>
            </a:r>
          </a:p>
        </p:txBody>
      </p:sp>
      <p:sp>
        <p:nvSpPr>
          <p:cNvPr id="3" name="Zástupný symbol pro obsah 2">
            <a:extLst>
              <a:ext uri="{FF2B5EF4-FFF2-40B4-BE49-F238E27FC236}">
                <a16:creationId xmlns:a16="http://schemas.microsoft.com/office/drawing/2014/main" id="{49BEB5CA-FE13-4142-BE39-F4B489C356A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Životním zájmem je zajištění suverenity, územní celistvosti a politické nezávislosti ČR, zachování všech náležitostí demokratického právního státu včetně záruky a ochrany základních lidských práv a svobod obyvatel. </a:t>
            </a:r>
          </a:p>
          <a:p>
            <a:r>
              <a:rPr lang="cs-CZ" b="0" dirty="0">
                <a:latin typeface="Arial" panose="020B0604020202020204" pitchFamily="34" charset="0"/>
                <a:cs typeface="Arial" panose="020B0604020202020204" pitchFamily="34" charset="0"/>
              </a:rPr>
              <a:t>Ochrana životních zájmů státu a jeho občanů je základní povinností vlády i všech orgánů veřejné správy. Pro jejich zajištění a obranu je ČR připravena využít všech legitimních přístupů a použít všechny dostupné prostředky</a:t>
            </a:r>
          </a:p>
        </p:txBody>
      </p:sp>
      <p:sp>
        <p:nvSpPr>
          <p:cNvPr id="4" name="Zástupný symbol pro datum 3">
            <a:extLst>
              <a:ext uri="{FF2B5EF4-FFF2-40B4-BE49-F238E27FC236}">
                <a16:creationId xmlns:a16="http://schemas.microsoft.com/office/drawing/2014/main" id="{A6B59AE3-E208-844D-A582-D5E68B29572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2BCE0D5-ECE1-FC4C-A12E-AA5F1F0872D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209677-8B1F-6446-98BF-291FF992837A}"/>
              </a:ext>
            </a:extLst>
          </p:cNvPr>
          <p:cNvSpPr>
            <a:spLocks noGrp="1"/>
          </p:cNvSpPr>
          <p:nvPr>
            <p:ph type="sldNum" sz="quarter" idx="12"/>
          </p:nvPr>
        </p:nvSpPr>
        <p:spPr/>
        <p:txBody>
          <a:bodyPr/>
          <a:lstStyle/>
          <a:p>
            <a:fld id="{CFE4BAC9-6D41-4691-9299-18EF07EF0177}" type="slidenum">
              <a:rPr lang="en-US" smtClean="0"/>
              <a:t>21</a:t>
            </a:fld>
            <a:endParaRPr lang="en-US"/>
          </a:p>
        </p:txBody>
      </p:sp>
    </p:spTree>
    <p:extLst>
      <p:ext uri="{BB962C8B-B14F-4D97-AF65-F5344CB8AC3E}">
        <p14:creationId xmlns:p14="http://schemas.microsoft.com/office/powerpoint/2010/main" val="477790447"/>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50ACA5-8576-4540-9701-D938A55C2CF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Parlamentní shromáždění </a:t>
            </a:r>
          </a:p>
        </p:txBody>
      </p:sp>
      <p:sp>
        <p:nvSpPr>
          <p:cNvPr id="3" name="Zástupný symbol pro obsah 2">
            <a:extLst>
              <a:ext uri="{FF2B5EF4-FFF2-40B4-BE49-F238E27FC236}">
                <a16:creationId xmlns:a16="http://schemas.microsoft.com/office/drawing/2014/main" id="{7BE5E3B1-F9BD-C44B-9C40-2AC6274E492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Parlamentní shromáždění sestává z poslanců parlamentů všech členských států a 14 přidružených států.</a:t>
            </a:r>
            <a:r>
              <a:rPr lang="cs-CZ" b="0" baseline="30000" dirty="0">
                <a:latin typeface="Arial" panose="020B0604020202020204" pitchFamily="34" charset="0"/>
                <a:cs typeface="Arial" panose="020B0604020202020204" pitchFamily="34" charset="0"/>
              </a:rPr>
              <a:t> </a:t>
            </a:r>
          </a:p>
          <a:p>
            <a:r>
              <a:rPr lang="cs-CZ" b="0" dirty="0">
                <a:latin typeface="Arial" panose="020B0604020202020204" pitchFamily="34" charset="0"/>
                <a:cs typeface="Arial" panose="020B0604020202020204" pitchFamily="34" charset="0"/>
              </a:rPr>
              <a:t>Má pouze konzultativní charakter. Delegáti pracují v pěti výborech: ekonomickém, politickém, bezpečnostním a vědecko-technickém a ve zvláštní skupině pro středomořský dialog.</a:t>
            </a:r>
          </a:p>
          <a:p>
            <a:r>
              <a:rPr lang="cs-CZ" b="0" dirty="0">
                <a:latin typeface="Arial" panose="020B0604020202020204" pitchFamily="34" charset="0"/>
                <a:cs typeface="Arial" panose="020B0604020202020204" pitchFamily="34" charset="0"/>
              </a:rPr>
              <a:t>Počet poslanců zemí je odvozen od počtu obyvatel; v shromáždění jich zasedá celkem přes 300, z toho z ČR 7</a:t>
            </a:r>
          </a:p>
        </p:txBody>
      </p:sp>
      <p:sp>
        <p:nvSpPr>
          <p:cNvPr id="4" name="Zástupný symbol pro datum 3">
            <a:extLst>
              <a:ext uri="{FF2B5EF4-FFF2-40B4-BE49-F238E27FC236}">
                <a16:creationId xmlns:a16="http://schemas.microsoft.com/office/drawing/2014/main" id="{E3502FD5-4BA2-864A-AAB5-9E5B17D78C7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26AEEA-185B-5845-ADF6-B471796D3D7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6849CD-C8DF-F048-91DB-FABA023024EB}"/>
              </a:ext>
            </a:extLst>
          </p:cNvPr>
          <p:cNvSpPr>
            <a:spLocks noGrp="1"/>
          </p:cNvSpPr>
          <p:nvPr>
            <p:ph type="sldNum" sz="quarter" idx="12"/>
          </p:nvPr>
        </p:nvSpPr>
        <p:spPr/>
        <p:txBody>
          <a:bodyPr/>
          <a:lstStyle/>
          <a:p>
            <a:fld id="{CFE4BAC9-6D41-4691-9299-18EF07EF0177}" type="slidenum">
              <a:rPr lang="en-US" smtClean="0"/>
              <a:t>210</a:t>
            </a:fld>
            <a:endParaRPr lang="en-US"/>
          </a:p>
        </p:txBody>
      </p:sp>
    </p:spTree>
    <p:extLst>
      <p:ext uri="{BB962C8B-B14F-4D97-AF65-F5344CB8AC3E}">
        <p14:creationId xmlns:p14="http://schemas.microsoft.com/office/powerpoint/2010/main" val="3705917101"/>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B897D4-396A-BD45-868A-119075E7E8A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Financování NATO</a:t>
            </a:r>
          </a:p>
        </p:txBody>
      </p:sp>
      <p:sp>
        <p:nvSpPr>
          <p:cNvPr id="3" name="Zástupný symbol pro obsah 2">
            <a:extLst>
              <a:ext uri="{FF2B5EF4-FFF2-40B4-BE49-F238E27FC236}">
                <a16:creationId xmlns:a16="http://schemas.microsoft.com/office/drawing/2014/main" id="{35D19CBB-B0F4-6349-A194-56E9DFFEC019}"/>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Členské státy se na hrazení nákladů na fungování Severoatlantické aliance podílejí dvěma způsoby, přímo a nepřímo. </a:t>
            </a:r>
            <a:endParaRPr lang="cs-CZ" b="0" dirty="0"/>
          </a:p>
        </p:txBody>
      </p:sp>
      <p:sp>
        <p:nvSpPr>
          <p:cNvPr id="4" name="Zástupný symbol pro datum 3">
            <a:extLst>
              <a:ext uri="{FF2B5EF4-FFF2-40B4-BE49-F238E27FC236}">
                <a16:creationId xmlns:a16="http://schemas.microsoft.com/office/drawing/2014/main" id="{EE389325-CF89-9548-B195-00C47AC858C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68EAD8-EC33-AB4A-8A28-A5699CFA3AA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32A43DB-EA33-264C-A86A-774575B78AE6}"/>
              </a:ext>
            </a:extLst>
          </p:cNvPr>
          <p:cNvSpPr>
            <a:spLocks noGrp="1"/>
          </p:cNvSpPr>
          <p:nvPr>
            <p:ph type="sldNum" sz="quarter" idx="12"/>
          </p:nvPr>
        </p:nvSpPr>
        <p:spPr/>
        <p:txBody>
          <a:bodyPr/>
          <a:lstStyle/>
          <a:p>
            <a:fld id="{CFE4BAC9-6D41-4691-9299-18EF07EF0177}" type="slidenum">
              <a:rPr lang="en-US" smtClean="0"/>
              <a:t>211</a:t>
            </a:fld>
            <a:endParaRPr lang="en-US"/>
          </a:p>
        </p:txBody>
      </p:sp>
    </p:spTree>
    <p:extLst>
      <p:ext uri="{BB962C8B-B14F-4D97-AF65-F5344CB8AC3E}">
        <p14:creationId xmlns:p14="http://schemas.microsoft.com/office/powerpoint/2010/main" val="555054838"/>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CA6758-C52E-0643-BDFD-AB6B4042BB62}"/>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Civilní rozpočet </a:t>
            </a:r>
          </a:p>
        </p:txBody>
      </p:sp>
      <p:sp>
        <p:nvSpPr>
          <p:cNvPr id="3" name="Zástupný symbol pro obsah 2">
            <a:extLst>
              <a:ext uri="{FF2B5EF4-FFF2-40B4-BE49-F238E27FC236}">
                <a16:creationId xmlns:a16="http://schemas.microsoft.com/office/drawing/2014/main" id="{45541DE7-ADE9-3B4F-B396-8E5A941A900B}"/>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Civilní rozpočet: pokrývá výdaje na Mezinárodní sekretariát NATO, chod centrály v Bruselu, plánování operací, zastupitelské úřady v nečlenských zemích či veřejnou diplomacii. Státy do něj přispívají z rozpočtů svých ministerstev zahraničí</a:t>
            </a:r>
            <a:r>
              <a:rPr lang="cs-CZ" b="0" dirty="0"/>
              <a:t>.</a:t>
            </a:r>
          </a:p>
        </p:txBody>
      </p:sp>
      <p:sp>
        <p:nvSpPr>
          <p:cNvPr id="4" name="Zástupný symbol pro datum 3">
            <a:extLst>
              <a:ext uri="{FF2B5EF4-FFF2-40B4-BE49-F238E27FC236}">
                <a16:creationId xmlns:a16="http://schemas.microsoft.com/office/drawing/2014/main" id="{6544D46E-B142-8F45-9910-8AAF9790D16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ADEE89-B27D-D444-90D7-7B50937CDFC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19978D-12C4-FF46-8747-FC103D8B03ED}"/>
              </a:ext>
            </a:extLst>
          </p:cNvPr>
          <p:cNvSpPr>
            <a:spLocks noGrp="1"/>
          </p:cNvSpPr>
          <p:nvPr>
            <p:ph type="sldNum" sz="quarter" idx="12"/>
          </p:nvPr>
        </p:nvSpPr>
        <p:spPr/>
        <p:txBody>
          <a:bodyPr/>
          <a:lstStyle/>
          <a:p>
            <a:fld id="{CFE4BAC9-6D41-4691-9299-18EF07EF0177}" type="slidenum">
              <a:rPr lang="en-US" smtClean="0"/>
              <a:t>212</a:t>
            </a:fld>
            <a:endParaRPr lang="en-US"/>
          </a:p>
        </p:txBody>
      </p:sp>
    </p:spTree>
    <p:extLst>
      <p:ext uri="{BB962C8B-B14F-4D97-AF65-F5344CB8AC3E}">
        <p14:creationId xmlns:p14="http://schemas.microsoft.com/office/powerpoint/2010/main" val="4065369654"/>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91F326-F519-0747-A42C-7F38CE4416E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Vojenský rozpočet</a:t>
            </a:r>
          </a:p>
        </p:txBody>
      </p:sp>
      <p:sp>
        <p:nvSpPr>
          <p:cNvPr id="3" name="Zástupný symbol pro obsah 2">
            <a:extLst>
              <a:ext uri="{FF2B5EF4-FFF2-40B4-BE49-F238E27FC236}">
                <a16:creationId xmlns:a16="http://schemas.microsoft.com/office/drawing/2014/main" id="{BACD40D7-40A9-684C-A4D7-6C09D320F44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Vojenský rozpočet: obsahuje až 50 různých </a:t>
            </a:r>
            <a:r>
              <a:rPr lang="cs-CZ" b="0" dirty="0" err="1">
                <a:latin typeface="Arial" panose="020B0604020202020204" pitchFamily="34" charset="0"/>
                <a:cs typeface="Arial" panose="020B0604020202020204" pitchFamily="34" charset="0"/>
              </a:rPr>
              <a:t>podrozpočtů</a:t>
            </a:r>
            <a:r>
              <a:rPr lang="cs-CZ" b="0" dirty="0">
                <a:latin typeface="Arial" panose="020B0604020202020204" pitchFamily="34" charset="0"/>
                <a:cs typeface="Arial" panose="020B0604020202020204" pitchFamily="34" charset="0"/>
              </a:rPr>
              <a:t>, do nichž se přispívá z rozpočtů ministerstev obrany členských států. </a:t>
            </a:r>
          </a:p>
          <a:p>
            <a:r>
              <a:rPr lang="cs-CZ" b="0" dirty="0">
                <a:latin typeface="Arial" panose="020B0604020202020204" pitchFamily="34" charset="0"/>
                <a:cs typeface="Arial" panose="020B0604020202020204" pitchFamily="34" charset="0"/>
              </a:rPr>
              <a:t>Využíván je k financování Vojenského výboru NATO, mezinárodního vojenského štábu (Brusel), aliančních velitelství (ACO v </a:t>
            </a:r>
            <a:r>
              <a:rPr lang="cs-CZ" b="0" dirty="0" err="1">
                <a:latin typeface="Arial" panose="020B0604020202020204" pitchFamily="34" charset="0"/>
                <a:cs typeface="Arial" panose="020B0604020202020204" pitchFamily="34" charset="0"/>
              </a:rPr>
              <a:t>Monsu</a:t>
            </a:r>
            <a:r>
              <a:rPr lang="cs-CZ" b="0" dirty="0">
                <a:latin typeface="Arial" panose="020B0604020202020204" pitchFamily="34" charset="0"/>
                <a:cs typeface="Arial" panose="020B0604020202020204" pitchFamily="34" charset="0"/>
              </a:rPr>
              <a:t>, ACT v Norfolku), operačních center a programů NATO a dalších vojenských aktivit Aliance</a:t>
            </a:r>
          </a:p>
        </p:txBody>
      </p:sp>
      <p:sp>
        <p:nvSpPr>
          <p:cNvPr id="4" name="Zástupný symbol pro datum 3">
            <a:extLst>
              <a:ext uri="{FF2B5EF4-FFF2-40B4-BE49-F238E27FC236}">
                <a16:creationId xmlns:a16="http://schemas.microsoft.com/office/drawing/2014/main" id="{CE7A4EF3-84F0-C044-9D53-12D6B13D04E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0CD8B0-E05E-D845-B381-B35D671A579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71ECAF1-9C98-2142-845F-CAEA91648B5A}"/>
              </a:ext>
            </a:extLst>
          </p:cNvPr>
          <p:cNvSpPr>
            <a:spLocks noGrp="1"/>
          </p:cNvSpPr>
          <p:nvPr>
            <p:ph type="sldNum" sz="quarter" idx="12"/>
          </p:nvPr>
        </p:nvSpPr>
        <p:spPr/>
        <p:txBody>
          <a:bodyPr/>
          <a:lstStyle/>
          <a:p>
            <a:fld id="{CFE4BAC9-6D41-4691-9299-18EF07EF0177}" type="slidenum">
              <a:rPr lang="en-US" smtClean="0"/>
              <a:t>213</a:t>
            </a:fld>
            <a:endParaRPr lang="en-US"/>
          </a:p>
        </p:txBody>
      </p:sp>
    </p:spTree>
    <p:extLst>
      <p:ext uri="{BB962C8B-B14F-4D97-AF65-F5344CB8AC3E}">
        <p14:creationId xmlns:p14="http://schemas.microsoft.com/office/powerpoint/2010/main" val="3031318189"/>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1409D9-58D1-334A-91A3-FE1470507EC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Nepřímé náklady</a:t>
            </a:r>
          </a:p>
        </p:txBody>
      </p:sp>
      <p:sp>
        <p:nvSpPr>
          <p:cNvPr id="3" name="Zástupný symbol pro obsah 2">
            <a:extLst>
              <a:ext uri="{FF2B5EF4-FFF2-40B4-BE49-F238E27FC236}">
                <a16:creationId xmlns:a16="http://schemas.microsoft.com/office/drawing/2014/main" id="{C307CD20-0ACC-3A44-B3DC-FF24FE674BF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Nepřímá účast je stěžejní formou financování aktivit pod hlavičkou NATO a  spočívá zejména ve financování vyzbrojování, výcviku a nasazení vlastních jednotek členských zemí. Státy tak například hradí náklady spojené s účastí svých vojáků v aliančních operacích či cvičeních. Tyto prostředky nejsou součástí „rozpočtu NATO“ a státy je vyčleňují samostatně a  dobrovolně. Důležitým ukazatelem je v tomto ohledu výše HDP, kterou státy vyčleňují na obranu.</a:t>
            </a:r>
          </a:p>
        </p:txBody>
      </p:sp>
      <p:sp>
        <p:nvSpPr>
          <p:cNvPr id="4" name="Zástupný symbol pro datum 3">
            <a:extLst>
              <a:ext uri="{FF2B5EF4-FFF2-40B4-BE49-F238E27FC236}">
                <a16:creationId xmlns:a16="http://schemas.microsoft.com/office/drawing/2014/main" id="{C5442898-7519-F642-BE81-5DE99C96CDD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A5E7CFB-5721-5849-9F13-7A98707D768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4AAB95B-E3BC-6D40-A677-8E49C5C9FBDE}"/>
              </a:ext>
            </a:extLst>
          </p:cNvPr>
          <p:cNvSpPr>
            <a:spLocks noGrp="1"/>
          </p:cNvSpPr>
          <p:nvPr>
            <p:ph type="sldNum" sz="quarter" idx="12"/>
          </p:nvPr>
        </p:nvSpPr>
        <p:spPr/>
        <p:txBody>
          <a:bodyPr/>
          <a:lstStyle/>
          <a:p>
            <a:fld id="{CFE4BAC9-6D41-4691-9299-18EF07EF0177}" type="slidenum">
              <a:rPr lang="en-US" smtClean="0"/>
              <a:t>214</a:t>
            </a:fld>
            <a:endParaRPr lang="en-US"/>
          </a:p>
        </p:txBody>
      </p:sp>
    </p:spTree>
    <p:extLst>
      <p:ext uri="{BB962C8B-B14F-4D97-AF65-F5344CB8AC3E}">
        <p14:creationId xmlns:p14="http://schemas.microsoft.com/office/powerpoint/2010/main" val="2226572877"/>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A35823-1B32-E44C-A7B1-058EB1505D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Pozvání ČR do NATO</a:t>
            </a:r>
          </a:p>
        </p:txBody>
      </p:sp>
      <p:sp>
        <p:nvSpPr>
          <p:cNvPr id="3" name="Zástupný symbol pro obsah 2">
            <a:extLst>
              <a:ext uri="{FF2B5EF4-FFF2-40B4-BE49-F238E27FC236}">
                <a16:creationId xmlns:a16="http://schemas.microsoft.com/office/drawing/2014/main" id="{9B09480C-0856-7C48-A0A0-06F8A75691C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 roce 1997 ČR jako první ze všech kandidátů připojení k NATO úspěšně prošla prvním kolem vyhodnocování své připravenosti. Na summitu v Madridu téhož roku bylo rozhodnuto, že NATO nabídne členství ČR, Maďarsku a Polsku, což znamenalo, že ČR okamžitě zahájila vstupní rozhovory. 16. 12. 1997 ministři zahraničních věcí Aliance podepsali Protokoly o vstupu těchto tří zemí do NATO</a:t>
            </a:r>
          </a:p>
        </p:txBody>
      </p:sp>
      <p:sp>
        <p:nvSpPr>
          <p:cNvPr id="4" name="Zástupný symbol pro datum 3">
            <a:extLst>
              <a:ext uri="{FF2B5EF4-FFF2-40B4-BE49-F238E27FC236}">
                <a16:creationId xmlns:a16="http://schemas.microsoft.com/office/drawing/2014/main" id="{63F58975-24C8-DC47-8BA9-5BC8A56B3E3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D5E1ECE-D0A6-7449-A6C8-23DCD6E051B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F0C166B-0366-9C48-AE78-8AF86F85FFD7}"/>
              </a:ext>
            </a:extLst>
          </p:cNvPr>
          <p:cNvSpPr>
            <a:spLocks noGrp="1"/>
          </p:cNvSpPr>
          <p:nvPr>
            <p:ph type="sldNum" sz="quarter" idx="12"/>
          </p:nvPr>
        </p:nvSpPr>
        <p:spPr/>
        <p:txBody>
          <a:bodyPr/>
          <a:lstStyle/>
          <a:p>
            <a:fld id="{CFE4BAC9-6D41-4691-9299-18EF07EF0177}" type="slidenum">
              <a:rPr lang="en-US" smtClean="0"/>
              <a:t>215</a:t>
            </a:fld>
            <a:endParaRPr lang="en-US"/>
          </a:p>
        </p:txBody>
      </p:sp>
    </p:spTree>
    <p:extLst>
      <p:ext uri="{BB962C8B-B14F-4D97-AF65-F5344CB8AC3E}">
        <p14:creationId xmlns:p14="http://schemas.microsoft.com/office/powerpoint/2010/main" val="2178637997"/>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AA803B-F36B-DD44-A310-EAA397A496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Ratifikace </a:t>
            </a:r>
          </a:p>
        </p:txBody>
      </p:sp>
      <p:sp>
        <p:nvSpPr>
          <p:cNvPr id="3" name="Zástupný symbol pro obsah 2">
            <a:extLst>
              <a:ext uri="{FF2B5EF4-FFF2-40B4-BE49-F238E27FC236}">
                <a16:creationId xmlns:a16="http://schemas.microsoft.com/office/drawing/2014/main" id="{58883E48-F405-AC49-AD4C-5E8EC5A336FE}"/>
              </a:ext>
            </a:extLst>
          </p:cNvPr>
          <p:cNvSpPr>
            <a:spLocks noGrp="1"/>
          </p:cNvSpPr>
          <p:nvPr>
            <p:ph idx="1"/>
          </p:nvPr>
        </p:nvSpPr>
        <p:spPr/>
        <p:txBody>
          <a:bodyPr>
            <a:normAutofit fontScale="85000" lnSpcReduction="20000"/>
          </a:bodyPr>
          <a:lstStyle/>
          <a:p>
            <a:r>
              <a:rPr lang="cs-CZ" b="0" dirty="0">
                <a:latin typeface="Arial" panose="020B0604020202020204" pitchFamily="34" charset="0"/>
                <a:cs typeface="Arial" panose="020B0604020202020204" pitchFamily="34" charset="0"/>
              </a:rPr>
              <a:t>Vyhlášené mezinárodní smlouvy, k jejichž ratifikaci dal Parlament souhlas a jimiž je Česká republika vázána, jsou součástí právního řádu; stanoví-li mezinárodní smlouva něco jiného než zákon, použije se mezinárodní smlouva. (Čl.10 Ústavy)</a:t>
            </a:r>
          </a:p>
          <a:p>
            <a:r>
              <a:rPr lang="cs-CZ" b="0" dirty="0">
                <a:latin typeface="Arial" panose="020B0604020202020204" pitchFamily="34" charset="0"/>
                <a:cs typeface="Arial" panose="020B0604020202020204" pitchFamily="34" charset="0"/>
              </a:rPr>
              <a:t>Parlament rozhoduje o účasti České republiky v obranných systémech mezinárodní organizace, jíž je Česká republika členem (čl. 43)</a:t>
            </a:r>
          </a:p>
          <a:p>
            <a:r>
              <a:rPr lang="cs-CZ" b="0" dirty="0">
                <a:latin typeface="Arial" panose="020B0604020202020204" pitchFamily="34" charset="0"/>
                <a:cs typeface="Arial" panose="020B0604020202020204" pitchFamily="34" charset="0"/>
              </a:rPr>
              <a:t>K ratifikaci smluv spojeneckých je třeba souhlasu obou komor Parlamentu ( čl. 49)</a:t>
            </a:r>
          </a:p>
          <a:p>
            <a:r>
              <a:rPr lang="cs-CZ" b="0" dirty="0">
                <a:latin typeface="Arial" panose="020B0604020202020204" pitchFamily="34" charset="0"/>
                <a:cs typeface="Arial" panose="020B0604020202020204" pitchFamily="34" charset="0"/>
              </a:rPr>
              <a:t>K přijetí usnesení o účasti České republiky v obranných systémech mezinárodní organizace, jíž je Česká republika členem, je třeba souhlasu nadpoloviční většiny všech poslanců a nadpoloviční většiny všech senátorů</a:t>
            </a:r>
          </a:p>
        </p:txBody>
      </p:sp>
      <p:sp>
        <p:nvSpPr>
          <p:cNvPr id="4" name="Zástupný symbol pro datum 3">
            <a:extLst>
              <a:ext uri="{FF2B5EF4-FFF2-40B4-BE49-F238E27FC236}">
                <a16:creationId xmlns:a16="http://schemas.microsoft.com/office/drawing/2014/main" id="{995E5859-844F-0B49-AB91-871486192BA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B9AE7B4-10A2-5A47-AE20-433C3693166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DE79372-AAF0-344B-9D90-DEF461B81AA7}"/>
              </a:ext>
            </a:extLst>
          </p:cNvPr>
          <p:cNvSpPr>
            <a:spLocks noGrp="1"/>
          </p:cNvSpPr>
          <p:nvPr>
            <p:ph type="sldNum" sz="quarter" idx="12"/>
          </p:nvPr>
        </p:nvSpPr>
        <p:spPr/>
        <p:txBody>
          <a:bodyPr/>
          <a:lstStyle/>
          <a:p>
            <a:fld id="{CFE4BAC9-6D41-4691-9299-18EF07EF0177}" type="slidenum">
              <a:rPr lang="en-US" smtClean="0"/>
              <a:t>216</a:t>
            </a:fld>
            <a:endParaRPr lang="en-US"/>
          </a:p>
        </p:txBody>
      </p:sp>
    </p:spTree>
    <p:extLst>
      <p:ext uri="{BB962C8B-B14F-4D97-AF65-F5344CB8AC3E}">
        <p14:creationId xmlns:p14="http://schemas.microsoft.com/office/powerpoint/2010/main" val="184748111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0BFDD5-1931-244E-A23A-9BEE3DA36F4E}"/>
              </a:ext>
            </a:extLst>
          </p:cNvPr>
          <p:cNvSpPr>
            <a:spLocks noGrp="1"/>
          </p:cNvSpPr>
          <p:nvPr>
            <p:ph type="title"/>
          </p:nvPr>
        </p:nvSpPr>
        <p:spPr/>
        <p:txBody>
          <a:bodyPr/>
          <a:lstStyle/>
          <a:p>
            <a:pPr algn="ctr"/>
            <a:r>
              <a:rPr lang="cs-CZ" dirty="0"/>
              <a:t>Vstup ČR do NATO</a:t>
            </a:r>
          </a:p>
        </p:txBody>
      </p:sp>
      <p:sp>
        <p:nvSpPr>
          <p:cNvPr id="3" name="Zástupný symbol pro obsah 2">
            <a:extLst>
              <a:ext uri="{FF2B5EF4-FFF2-40B4-BE49-F238E27FC236}">
                <a16:creationId xmlns:a16="http://schemas.microsoft.com/office/drawing/2014/main" id="{96E45B76-DA04-B74F-B890-CF78E2D0CC4E}"/>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Poslanecká sněmovna Parlamentu ČR schválila 15. dubna 1998 přistoupení ČR do NATO a </a:t>
            </a:r>
          </a:p>
          <a:p>
            <a:pPr marL="0" indent="0">
              <a:buNone/>
            </a:pPr>
            <a:r>
              <a:rPr lang="cs-CZ" b="0" dirty="0">
                <a:latin typeface="Arial" panose="020B0604020202020204" pitchFamily="34" charset="0"/>
                <a:cs typeface="Arial" panose="020B0604020202020204" pitchFamily="34" charset="0"/>
              </a:rPr>
              <a:t>Senát vyslovil souhlas s přistoupením 30. dubna1998</a:t>
            </a:r>
          </a:p>
          <a:p>
            <a:pPr marL="0" indent="0">
              <a:buNone/>
            </a:pPr>
            <a:r>
              <a:rPr lang="cs-CZ" b="0" dirty="0">
                <a:latin typeface="Arial" panose="020B0604020202020204" pitchFamily="34" charset="0"/>
                <a:cs typeface="Arial" panose="020B0604020202020204" pitchFamily="34" charset="0"/>
              </a:rPr>
              <a:t>Dne 12. března roku 1999 se ČR stala oficiálním členem NATO a od té doby je plně zapojena do všech činností i misí Aliance</a:t>
            </a:r>
          </a:p>
        </p:txBody>
      </p:sp>
      <p:sp>
        <p:nvSpPr>
          <p:cNvPr id="4" name="Zástupný symbol pro datum 3">
            <a:extLst>
              <a:ext uri="{FF2B5EF4-FFF2-40B4-BE49-F238E27FC236}">
                <a16:creationId xmlns:a16="http://schemas.microsoft.com/office/drawing/2014/main" id="{1029A0AB-D4E3-2342-BE9E-C8A95B6DE1C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6D4F371-6EDE-E445-A887-8F2FF3DE11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DF3EED5-F167-5E45-A33D-DD40FC2275C7}"/>
              </a:ext>
            </a:extLst>
          </p:cNvPr>
          <p:cNvSpPr>
            <a:spLocks noGrp="1"/>
          </p:cNvSpPr>
          <p:nvPr>
            <p:ph type="sldNum" sz="quarter" idx="12"/>
          </p:nvPr>
        </p:nvSpPr>
        <p:spPr/>
        <p:txBody>
          <a:bodyPr/>
          <a:lstStyle/>
          <a:p>
            <a:fld id="{CFE4BAC9-6D41-4691-9299-18EF07EF0177}" type="slidenum">
              <a:rPr lang="en-US" smtClean="0"/>
              <a:t>217</a:t>
            </a:fld>
            <a:endParaRPr lang="en-US"/>
          </a:p>
        </p:txBody>
      </p:sp>
    </p:spTree>
    <p:extLst>
      <p:ext uri="{BB962C8B-B14F-4D97-AF65-F5344CB8AC3E}">
        <p14:creationId xmlns:p14="http://schemas.microsoft.com/office/powerpoint/2010/main" val="219724271"/>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0A32CB-8E5B-6B4A-A0C6-B418BDC74970}"/>
              </a:ext>
            </a:extLst>
          </p:cNvPr>
          <p:cNvSpPr>
            <a:spLocks noGrp="1"/>
          </p:cNvSpPr>
          <p:nvPr>
            <p:ph type="title"/>
          </p:nvPr>
        </p:nvSpPr>
        <p:spPr/>
        <p:txBody>
          <a:bodyPr/>
          <a:lstStyle/>
          <a:p>
            <a:pPr algn="ctr"/>
            <a:r>
              <a:rPr lang="cs-CZ" dirty="0"/>
              <a:t>Závazek příspěvku </a:t>
            </a:r>
          </a:p>
        </p:txBody>
      </p:sp>
      <p:sp>
        <p:nvSpPr>
          <p:cNvPr id="3" name="Zástupný symbol pro obsah 2">
            <a:extLst>
              <a:ext uri="{FF2B5EF4-FFF2-40B4-BE49-F238E27FC236}">
                <a16:creationId xmlns:a16="http://schemas.microsoft.com/office/drawing/2014/main" id="{48679EDC-BB3F-BB47-812D-893927E42C96}"/>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Lídři zemí NATO se v září 2014 na summitu ve Walesu zavázali zvýšit vojenské rozpočty, aby nejpozději v roce 2024 dosáhly dvou procent hrubého domácího produktu (HDP) v jednotlivých zemích. </a:t>
            </a:r>
          </a:p>
          <a:p>
            <a:pPr marL="0" indent="0">
              <a:buNone/>
            </a:pPr>
            <a:r>
              <a:rPr lang="cs-CZ" b="0" dirty="0">
                <a:latin typeface="Arial" panose="020B0604020202020204" pitchFamily="34" charset="0"/>
                <a:cs typeface="Arial" panose="020B0604020202020204" pitchFamily="34" charset="0"/>
              </a:rPr>
              <a:t>Na vyšší investice do armád naléhají především USA v čele s prezidentem Donaldem Trumpem, které vydávají na obranu nejvíce procent HDP (3,5). Kryjí tak  22% celkového rozpočtu NATO.</a:t>
            </a:r>
          </a:p>
          <a:p>
            <a:pPr marL="0" indent="0">
              <a:buNone/>
            </a:pPr>
            <a:endParaRPr lang="cs-CZ" dirty="0"/>
          </a:p>
        </p:txBody>
      </p:sp>
      <p:sp>
        <p:nvSpPr>
          <p:cNvPr id="4" name="Zástupný symbol pro datum 3">
            <a:extLst>
              <a:ext uri="{FF2B5EF4-FFF2-40B4-BE49-F238E27FC236}">
                <a16:creationId xmlns:a16="http://schemas.microsoft.com/office/drawing/2014/main" id="{3778DFD7-393A-9A41-8BB3-A4C73F6CB59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98AE855-263D-A94F-BBF4-EF2F4CE17CE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9DECB4E-61FC-4247-AD9D-F842C77DFE61}"/>
              </a:ext>
            </a:extLst>
          </p:cNvPr>
          <p:cNvSpPr>
            <a:spLocks noGrp="1"/>
          </p:cNvSpPr>
          <p:nvPr>
            <p:ph type="sldNum" sz="quarter" idx="12"/>
          </p:nvPr>
        </p:nvSpPr>
        <p:spPr/>
        <p:txBody>
          <a:bodyPr/>
          <a:lstStyle/>
          <a:p>
            <a:fld id="{CFE4BAC9-6D41-4691-9299-18EF07EF0177}" type="slidenum">
              <a:rPr lang="en-US" smtClean="0"/>
              <a:t>218</a:t>
            </a:fld>
            <a:endParaRPr lang="en-US"/>
          </a:p>
        </p:txBody>
      </p:sp>
    </p:spTree>
    <p:extLst>
      <p:ext uri="{BB962C8B-B14F-4D97-AF65-F5344CB8AC3E}">
        <p14:creationId xmlns:p14="http://schemas.microsoft.com/office/powerpoint/2010/main" val="4117015805"/>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2CFC9F-1D74-034F-9342-4C94D3080D5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Příspěvek ČR</a:t>
            </a:r>
          </a:p>
        </p:txBody>
      </p:sp>
      <p:sp>
        <p:nvSpPr>
          <p:cNvPr id="3" name="Zástupný symbol pro obsah 2">
            <a:extLst>
              <a:ext uri="{FF2B5EF4-FFF2-40B4-BE49-F238E27FC236}">
                <a16:creationId xmlns:a16="http://schemas.microsoft.com/office/drawing/2014/main" id="{0F7321EC-B868-FB47-9BA8-670EEA11015D}"/>
              </a:ext>
            </a:extLst>
          </p:cNvPr>
          <p:cNvSpPr>
            <a:spLocks noGrp="1"/>
          </p:cNvSpPr>
          <p:nvPr>
            <p:ph idx="1"/>
          </p:nvPr>
        </p:nvSpPr>
        <p:spPr/>
        <p:txBody>
          <a:bodyPr>
            <a:normAutofit/>
          </a:bodyPr>
          <a:lstStyle/>
          <a:p>
            <a:r>
              <a:rPr lang="cs-CZ" b="0" i="0" dirty="0">
                <a:solidFill>
                  <a:srgbClr val="000000"/>
                </a:solidFill>
                <a:effectLst/>
                <a:latin typeface="Arial" panose="020B0604020202020204" pitchFamily="34" charset="0"/>
              </a:rPr>
              <a:t>Vláda každoročně v návrhu zákona o státním rozpočtu stanoví výdaje na financování obrany České republiky (dále jen „výdaje na obranu státu“) ve výši nejméně 2 % nominálního hrubého domácího produktu pro rozpočtový rok, na který je sestavován návrh státního rozpočtu (Zákon č. 177/2023 Sb</a:t>
            </a:r>
            <a:r>
              <a:rPr lang="cs-CZ" b="0" dirty="0">
                <a:solidFill>
                  <a:srgbClr val="000000"/>
                </a:solidFill>
                <a:latin typeface="Arial" panose="020B0604020202020204" pitchFamily="34" charset="0"/>
              </a:rPr>
              <a:t>., o financování obrany)</a:t>
            </a:r>
            <a:endParaRPr lang="cs-CZ"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E373C2B7-959C-A747-84D5-954D8C80805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CC20522-ECF2-BC4C-91F0-336B3E647B5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B5D5F6-5B6B-A147-BBF4-2D18E8A5B20D}"/>
              </a:ext>
            </a:extLst>
          </p:cNvPr>
          <p:cNvSpPr>
            <a:spLocks noGrp="1"/>
          </p:cNvSpPr>
          <p:nvPr>
            <p:ph type="sldNum" sz="quarter" idx="12"/>
          </p:nvPr>
        </p:nvSpPr>
        <p:spPr/>
        <p:txBody>
          <a:bodyPr/>
          <a:lstStyle/>
          <a:p>
            <a:fld id="{CFE4BAC9-6D41-4691-9299-18EF07EF0177}" type="slidenum">
              <a:rPr lang="en-US" smtClean="0"/>
              <a:t>219</a:t>
            </a:fld>
            <a:endParaRPr lang="en-US"/>
          </a:p>
        </p:txBody>
      </p:sp>
    </p:spTree>
    <p:extLst>
      <p:ext uri="{BB962C8B-B14F-4D97-AF65-F5344CB8AC3E}">
        <p14:creationId xmlns:p14="http://schemas.microsoft.com/office/powerpoint/2010/main" val="27037904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7DD4E0-7CD7-2049-BFC0-D52B0C932D3C}"/>
              </a:ext>
            </a:extLst>
          </p:cNvPr>
          <p:cNvSpPr>
            <a:spLocks noGrp="1"/>
          </p:cNvSpPr>
          <p:nvPr>
            <p:ph type="title"/>
          </p:nvPr>
        </p:nvSpPr>
        <p:spPr/>
        <p:txBody>
          <a:bodyPr/>
          <a:lstStyle/>
          <a:p>
            <a:pPr algn="ctr"/>
            <a:r>
              <a:rPr lang="cs-CZ" dirty="0"/>
              <a:t>Strategické zájmy</a:t>
            </a:r>
          </a:p>
        </p:txBody>
      </p:sp>
      <p:sp>
        <p:nvSpPr>
          <p:cNvPr id="3" name="Zástupný symbol pro obsah 2">
            <a:extLst>
              <a:ext uri="{FF2B5EF4-FFF2-40B4-BE49-F238E27FC236}">
                <a16:creationId xmlns:a16="http://schemas.microsoft.com/office/drawing/2014/main" id="{85B8D808-4582-2547-9830-5C3356E3F49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Strategické zájmy jsou nástrojem. </a:t>
            </a:r>
          </a:p>
          <a:p>
            <a:r>
              <a:rPr lang="cs-CZ" b="0" dirty="0">
                <a:latin typeface="Arial" panose="020B0604020202020204" pitchFamily="34" charset="0"/>
                <a:cs typeface="Arial" panose="020B0604020202020204" pitchFamily="34" charset="0"/>
              </a:rPr>
              <a:t>Jejich naplňování  napomáhá ochraně životních zájmů. </a:t>
            </a:r>
          </a:p>
          <a:p>
            <a:r>
              <a:rPr lang="cs-CZ" b="0" dirty="0">
                <a:latin typeface="Arial" panose="020B0604020202020204" pitchFamily="34" charset="0"/>
                <a:cs typeface="Arial" panose="020B0604020202020204" pitchFamily="34" charset="0"/>
              </a:rPr>
              <a:t>Zároveň slouží k zajištění společenského rozvoje a prosperity ČR. </a:t>
            </a:r>
          </a:p>
          <a:p>
            <a:r>
              <a:rPr lang="cs-CZ" b="0" dirty="0">
                <a:latin typeface="Arial" panose="020B0604020202020204" pitchFamily="34" charset="0"/>
                <a:cs typeface="Arial" panose="020B0604020202020204" pitchFamily="34" charset="0"/>
              </a:rPr>
              <a:t>K jejich prosazování jsou voleny přístupy a prostředky přiměřené situaci.</a:t>
            </a:r>
          </a:p>
        </p:txBody>
      </p:sp>
      <p:sp>
        <p:nvSpPr>
          <p:cNvPr id="4" name="Zástupný symbol pro datum 3">
            <a:extLst>
              <a:ext uri="{FF2B5EF4-FFF2-40B4-BE49-F238E27FC236}">
                <a16:creationId xmlns:a16="http://schemas.microsoft.com/office/drawing/2014/main" id="{F9BB7080-9481-094F-89C9-CD0F5B5574C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E9D215E-ACEE-FC4E-B401-E56133D8A32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DA7FC02-BDB8-AC46-A7DD-8B310826AF45}"/>
              </a:ext>
            </a:extLst>
          </p:cNvPr>
          <p:cNvSpPr>
            <a:spLocks noGrp="1"/>
          </p:cNvSpPr>
          <p:nvPr>
            <p:ph type="sldNum" sz="quarter" idx="12"/>
          </p:nvPr>
        </p:nvSpPr>
        <p:spPr/>
        <p:txBody>
          <a:bodyPr/>
          <a:lstStyle/>
          <a:p>
            <a:fld id="{CFE4BAC9-6D41-4691-9299-18EF07EF0177}" type="slidenum">
              <a:rPr lang="en-US" smtClean="0"/>
              <a:t>22</a:t>
            </a:fld>
            <a:endParaRPr lang="en-US"/>
          </a:p>
        </p:txBody>
      </p:sp>
    </p:spTree>
    <p:extLst>
      <p:ext uri="{BB962C8B-B14F-4D97-AF65-F5344CB8AC3E}">
        <p14:creationId xmlns:p14="http://schemas.microsoft.com/office/powerpoint/2010/main" val="568614150"/>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A5D916-6B87-3541-ACFB-EC91453A1E77}"/>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Smlouvy mezi NATO a ČR</a:t>
            </a:r>
          </a:p>
        </p:txBody>
      </p:sp>
      <p:sp>
        <p:nvSpPr>
          <p:cNvPr id="3" name="Zástupný symbol pro obsah 2">
            <a:extLst>
              <a:ext uri="{FF2B5EF4-FFF2-40B4-BE49-F238E27FC236}">
                <a16:creationId xmlns:a16="http://schemas.microsoft.com/office/drawing/2014/main" id="{91001A18-827B-6445-B576-1E5695BF26DA}"/>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19. listopadu 1990 V Paříži ji podepsali zástupci 16 členských států NATO a šesti členských států Varšavské smlouvy. Obě vojenské aliance vydaly prohlášení o tom, že se již nepovažují za protivníky, čímž byla de facto ukončena studená válka.</a:t>
            </a:r>
          </a:p>
          <a:p>
            <a:r>
              <a:rPr lang="cs-CZ" b="0" dirty="0">
                <a:latin typeface="Arial" panose="020B0604020202020204" pitchFamily="34" charset="0"/>
                <a:cs typeface="Arial" panose="020B0604020202020204" pitchFamily="34" charset="0"/>
              </a:rPr>
              <a:t>19. června 1995 V Bruselu byla přijata Dohoda mezi členskými státy NATO a ostatními státy zúčastněnými v Partnerství pro mír o statusu jejich ozbrojených sil a Dodatkový protokol k Dohodě (Sbírka zákonů 297/1996).</a:t>
            </a:r>
          </a:p>
          <a:p>
            <a:pPr marL="0" indent="0">
              <a:buNone/>
            </a:pPr>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CC7427B5-4939-9941-A3AE-EC71477E395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D2CF04D-9804-8943-8DE7-21238FF9FC6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BA1B47F-0557-BF40-B722-276456EC7199}"/>
              </a:ext>
            </a:extLst>
          </p:cNvPr>
          <p:cNvSpPr>
            <a:spLocks noGrp="1"/>
          </p:cNvSpPr>
          <p:nvPr>
            <p:ph type="sldNum" sz="quarter" idx="12"/>
          </p:nvPr>
        </p:nvSpPr>
        <p:spPr/>
        <p:txBody>
          <a:bodyPr/>
          <a:lstStyle/>
          <a:p>
            <a:fld id="{CFE4BAC9-6D41-4691-9299-18EF07EF0177}" type="slidenum">
              <a:rPr lang="en-US" smtClean="0"/>
              <a:t>220</a:t>
            </a:fld>
            <a:endParaRPr lang="en-US"/>
          </a:p>
        </p:txBody>
      </p:sp>
    </p:spTree>
    <p:extLst>
      <p:ext uri="{BB962C8B-B14F-4D97-AF65-F5344CB8AC3E}">
        <p14:creationId xmlns:p14="http://schemas.microsoft.com/office/powerpoint/2010/main" val="3770731111"/>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BF6F2C-3ED2-4E89-7F59-D67BDD1329B5}"/>
              </a:ext>
            </a:extLst>
          </p:cNvPr>
          <p:cNvSpPr>
            <a:spLocks noGrp="1"/>
          </p:cNvSpPr>
          <p:nvPr>
            <p:ph type="title"/>
          </p:nvPr>
        </p:nvSpPr>
        <p:spPr/>
        <p:txBody>
          <a:bodyPr>
            <a:normAutofit fontScale="90000"/>
          </a:bodyPr>
          <a:lstStyle/>
          <a:p>
            <a:pPr algn="ctr"/>
            <a:r>
              <a:rPr lang="cs-CZ" dirty="0"/>
              <a:t>Dohody  pobytu (vyslání) ozbrojených sil na území jiného státu – spolupráce v oblasti obrany</a:t>
            </a:r>
          </a:p>
        </p:txBody>
      </p:sp>
      <p:sp>
        <p:nvSpPr>
          <p:cNvPr id="3" name="Zástupný obsah 2">
            <a:extLst>
              <a:ext uri="{FF2B5EF4-FFF2-40B4-BE49-F238E27FC236}">
                <a16:creationId xmlns:a16="http://schemas.microsoft.com/office/drawing/2014/main" id="{8F1F6982-B475-AC7E-702F-E50A79653967}"/>
              </a:ext>
            </a:extLst>
          </p:cNvPr>
          <p:cNvSpPr>
            <a:spLocks noGrp="1"/>
          </p:cNvSpPr>
          <p:nvPr>
            <p:ph idx="1"/>
          </p:nvPr>
        </p:nvSpPr>
        <p:spPr/>
        <p:txBody>
          <a:bodyPr>
            <a:normAutofit fontScale="70000" lnSpcReduction="20000"/>
          </a:bodyPr>
          <a:lstStyle/>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Jurisdikce, tedy určení, zda bude za trestné činy spáchané členy ozbrojených sil na území hostitelské země odpovědná vojenská nebo civilní soudní moc hostitelské země nebo domovské (vysílající) země, respektive která právní úprava má přednost.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Vízové a imigrační otázky, tedy ustanovení týkající se vstupu a pobytu vojenského personálu a jejich rodinných příslušníků v hostitelské zemi. Pravomoc vysílajícího státu rozhodovat o tom, kdo a na jak dlouhou dobu bude vyslán.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Celní a daňové záležitosti, podmínky týkající se dovozu a vývozu vojenského materiálu a osobního majetku vojenského personálu, stejně jako daňová povinnost těchto osob.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Bezpečnostní a provozní podmínky, to jsou pravidla a předpisy týkající se používání zařízení a infrastruktury v hostitelské zemi, jako jsou vojenské základny, letiště, a přístavy. Zejména jde o oblast zajištění bezpečnosti výlučně vysílající zemí.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Zdravotní a sociální služby, které zahrnují poskytování zdravotní péče a dalších sociálních služeb pro vojenský personál a jejich rodiny.  Jde o otázky zajištění vzdělávání a kulturního rozvoje v pravomoci vysílajícího státu.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Odpovědnost a náhrady škody, která zahrnuje odpovědnosti za škody způsobené vojenským personálem na majetku hostitelské země nebo třetích stran. </a:t>
            </a:r>
          </a:p>
          <a:p>
            <a:pPr marL="342900" indent="-342900">
              <a:buFont typeface="+mj-lt"/>
              <a:buAutoNum type="arabicPeriod"/>
            </a:pPr>
            <a:r>
              <a:rPr lang="cs-CZ" sz="1800" b="0" kern="100" dirty="0">
                <a:effectLst/>
                <a:latin typeface="Aptos" panose="020B0004020202020204" pitchFamily="34" charset="0"/>
                <a:ea typeface="Aptos" panose="020B0004020202020204" pitchFamily="34" charset="0"/>
                <a:cs typeface="Times New Roman" panose="02020603050405020304" pitchFamily="18" charset="0"/>
              </a:rPr>
              <a:t>Pracovní podmínky pro civilní zaměstnance a práva civilního personálu zaměstnaného ozbrojenými silami cizí země.</a:t>
            </a: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buFont typeface="+mj-lt"/>
              <a:buAutoNum type="arabicPeriod"/>
            </a:pPr>
            <a:endParaRPr lang="cs-CZ" sz="1800" b="0" kern="100" dirty="0">
              <a:effectLst/>
              <a:latin typeface="Aptos" panose="020B0004020202020204" pitchFamily="34" charset="0"/>
              <a:ea typeface="Aptos" panose="020B0004020202020204" pitchFamily="34" charset="0"/>
              <a:cs typeface="Times New Roman" panose="02020603050405020304" pitchFamily="18" charset="0"/>
            </a:endParaRPr>
          </a:p>
          <a:p>
            <a:endParaRPr lang="cs-CZ" b="0" dirty="0"/>
          </a:p>
        </p:txBody>
      </p:sp>
    </p:spTree>
    <p:extLst>
      <p:ext uri="{BB962C8B-B14F-4D97-AF65-F5344CB8AC3E}">
        <p14:creationId xmlns:p14="http://schemas.microsoft.com/office/powerpoint/2010/main" val="3301568523"/>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BFD372-E09C-7F47-A2BD-1DF47F5D833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Protiraketová obrana</a:t>
            </a:r>
          </a:p>
        </p:txBody>
      </p:sp>
      <p:sp>
        <p:nvSpPr>
          <p:cNvPr id="3" name="Zástupný symbol pro obsah 2">
            <a:extLst>
              <a:ext uri="{FF2B5EF4-FFF2-40B4-BE49-F238E27FC236}">
                <a16:creationId xmlns:a16="http://schemas.microsoft.com/office/drawing/2014/main" id="{A2BBD5F0-0FC9-1148-861F-2B907024D5E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 pražském summitu bylo dohodnuto přezkoumání možnosti ochrany území Aliance před raketovými hrozbami. </a:t>
            </a:r>
          </a:p>
          <a:p>
            <a:r>
              <a:rPr lang="cs-CZ" b="0" dirty="0">
                <a:latin typeface="Arial" panose="020B0604020202020204" pitchFamily="34" charset="0"/>
                <a:cs typeface="Arial" panose="020B0604020202020204" pitchFamily="34" charset="0"/>
              </a:rPr>
              <a:t>USA později začaly vyjednávat s Polskem a ČR o vybudování protiraketové obrany na jejich území.</a:t>
            </a:r>
          </a:p>
        </p:txBody>
      </p:sp>
      <p:sp>
        <p:nvSpPr>
          <p:cNvPr id="4" name="Zástupný symbol pro datum 3">
            <a:extLst>
              <a:ext uri="{FF2B5EF4-FFF2-40B4-BE49-F238E27FC236}">
                <a16:creationId xmlns:a16="http://schemas.microsoft.com/office/drawing/2014/main" id="{445B11D2-812A-2748-9F4F-038B0761B4F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DE7D109-752B-2B46-BAEE-273299D8098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24B8D8E-5345-DF43-BBA2-C5D114B552CC}"/>
              </a:ext>
            </a:extLst>
          </p:cNvPr>
          <p:cNvSpPr>
            <a:spLocks noGrp="1"/>
          </p:cNvSpPr>
          <p:nvPr>
            <p:ph type="sldNum" sz="quarter" idx="12"/>
          </p:nvPr>
        </p:nvSpPr>
        <p:spPr/>
        <p:txBody>
          <a:bodyPr/>
          <a:lstStyle/>
          <a:p>
            <a:fld id="{CFE4BAC9-6D41-4691-9299-18EF07EF0177}" type="slidenum">
              <a:rPr lang="en-US" smtClean="0"/>
              <a:t>222</a:t>
            </a:fld>
            <a:endParaRPr lang="en-US"/>
          </a:p>
        </p:txBody>
      </p:sp>
    </p:spTree>
    <p:extLst>
      <p:ext uri="{BB962C8B-B14F-4D97-AF65-F5344CB8AC3E}">
        <p14:creationId xmlns:p14="http://schemas.microsoft.com/office/powerpoint/2010/main" val="2165622068"/>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4CE6A8-EFEE-174D-8B87-763FECA14C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Sjednaná smlouva</a:t>
            </a:r>
          </a:p>
        </p:txBody>
      </p:sp>
      <p:sp>
        <p:nvSpPr>
          <p:cNvPr id="3" name="Zástupný symbol pro obsah 2">
            <a:extLst>
              <a:ext uri="{FF2B5EF4-FFF2-40B4-BE49-F238E27FC236}">
                <a16:creationId xmlns:a16="http://schemas.microsoft.com/office/drawing/2014/main" id="{0864EAC7-A6A8-3A4A-87A3-D089F0FC43FE}"/>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Česká republika podepsala první speciální smlouvu v roce 2008. Jde o Dohodu mezi Českou republikou a Spojenými státy americkými o zřízení radarové stanice protiraketové obrany Spojených států v České republice (dále jen Dohoda), která byla schválena vládou dne 21. května 2008 a podepsána v Praze dne 8. července 2008. Dohoda dosud nebyla ratifikována. </a:t>
            </a:r>
          </a:p>
          <a:p>
            <a:r>
              <a:rPr lang="cs-CZ" b="0" dirty="0">
                <a:latin typeface="Arial" panose="020B0604020202020204" pitchFamily="34" charset="0"/>
                <a:cs typeface="Arial" panose="020B0604020202020204" pitchFamily="34" charset="0"/>
              </a:rPr>
              <a:t>Americké administrativa Baracka Obamy prosazovala jinou formu protiraketové obrany.</a:t>
            </a:r>
          </a:p>
          <a:p>
            <a:endParaRPr lang="cs-CZ"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F15D1610-724E-9A40-A136-124F902A4A0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5A7724-7764-6846-AA4D-3B23CB86B50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4C42608-4421-4A41-BC0C-2B2FDB63C678}"/>
              </a:ext>
            </a:extLst>
          </p:cNvPr>
          <p:cNvSpPr>
            <a:spLocks noGrp="1"/>
          </p:cNvSpPr>
          <p:nvPr>
            <p:ph type="sldNum" sz="quarter" idx="12"/>
          </p:nvPr>
        </p:nvSpPr>
        <p:spPr/>
        <p:txBody>
          <a:bodyPr/>
          <a:lstStyle/>
          <a:p>
            <a:fld id="{CFE4BAC9-6D41-4691-9299-18EF07EF0177}" type="slidenum">
              <a:rPr lang="en-US" smtClean="0"/>
              <a:t>223</a:t>
            </a:fld>
            <a:endParaRPr lang="en-US"/>
          </a:p>
        </p:txBody>
      </p:sp>
    </p:spTree>
    <p:extLst>
      <p:ext uri="{BB962C8B-B14F-4D97-AF65-F5344CB8AC3E}">
        <p14:creationId xmlns:p14="http://schemas.microsoft.com/office/powerpoint/2010/main" val="2158122360"/>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7DF6E40-9DFB-5333-981B-781C5A79E220}"/>
              </a:ext>
            </a:extLst>
          </p:cNvPr>
          <p:cNvSpPr>
            <a:spLocks noGrp="1"/>
          </p:cNvSpPr>
          <p:nvPr>
            <p:ph type="title"/>
          </p:nvPr>
        </p:nvSpPr>
        <p:spPr/>
        <p:txBody>
          <a:bodyPr/>
          <a:lstStyle/>
          <a:p>
            <a:pPr algn="ctr"/>
            <a:r>
              <a:rPr lang="cs-CZ" dirty="0"/>
              <a:t>Základní poslání dohody</a:t>
            </a:r>
          </a:p>
        </p:txBody>
      </p:sp>
      <p:sp>
        <p:nvSpPr>
          <p:cNvPr id="3" name="Zástupný obsah 2">
            <a:extLst>
              <a:ext uri="{FF2B5EF4-FFF2-40B4-BE49-F238E27FC236}">
                <a16:creationId xmlns:a16="http://schemas.microsoft.com/office/drawing/2014/main" id="{E200B89C-E3B9-2B20-0964-E1157468D190}"/>
              </a:ext>
            </a:extLst>
          </p:cNvPr>
          <p:cNvSpPr>
            <a:spLocks noGrp="1"/>
          </p:cNvSpPr>
          <p:nvPr>
            <p:ph idx="1"/>
          </p:nvPr>
        </p:nvSpPr>
        <p:spPr/>
        <p:txBody>
          <a:bodyPr>
            <a:normAutofit fontScale="62500" lnSpcReduction="20000"/>
          </a:bodyPr>
          <a:lstStyle/>
          <a:p>
            <a:r>
              <a:rPr lang="cs-CZ" b="0" dirty="0"/>
              <a:t>Česká republika poskytne USA užívání svého území, na kterém se bude nacházet radarová stanice. </a:t>
            </a:r>
          </a:p>
          <a:p>
            <a:r>
              <a:rPr lang="cs-CZ" b="0" dirty="0"/>
              <a:t>Radarovou stanici bude tvořit mimo jiné: </a:t>
            </a:r>
          </a:p>
          <a:p>
            <a:pPr marL="514350" indent="-514350">
              <a:buAutoNum type="alphaLcPeriod"/>
            </a:pPr>
            <a:r>
              <a:rPr lang="cs-CZ" b="0" dirty="0"/>
              <a:t>X-band radar protiraketové obrany a související zařízení, </a:t>
            </a:r>
          </a:p>
          <a:p>
            <a:pPr marL="514350" indent="-514350">
              <a:buAutoNum type="alphaLcPeriod"/>
            </a:pPr>
            <a:r>
              <a:rPr lang="cs-CZ" b="0" dirty="0"/>
              <a:t>komunikační zařízení. </a:t>
            </a:r>
          </a:p>
          <a:p>
            <a:pPr marL="514350" indent="-514350">
              <a:buAutoNum type="alphaLcPeriod"/>
            </a:pPr>
            <a:r>
              <a:rPr lang="cs-CZ" b="0" dirty="0"/>
              <a:t>bezpečnostní a přístupová zařízení </a:t>
            </a:r>
          </a:p>
          <a:p>
            <a:pPr marL="514350" indent="-514350">
              <a:buAutoNum type="alphaLcPeriod"/>
            </a:pPr>
            <a:r>
              <a:rPr lang="cs-CZ" b="0" dirty="0"/>
              <a:t>administrativní, údržbářská a skladovací zařízení, </a:t>
            </a:r>
          </a:p>
          <a:p>
            <a:pPr marL="514350" indent="-514350">
              <a:buAutoNum type="alphaLcPeriod"/>
            </a:pPr>
            <a:r>
              <a:rPr lang="cs-CZ" b="0" dirty="0"/>
              <a:t> zařízení veřejných služeb, včetně záložního zařízení na výrobu elektrické energie, </a:t>
            </a:r>
          </a:p>
          <a:p>
            <a:pPr marL="514350" indent="-514350">
              <a:buAutoNum type="alphaLcPeriod"/>
            </a:pPr>
            <a:r>
              <a:rPr lang="cs-CZ" b="0" dirty="0"/>
              <a:t>zařízení pro nakládání s palivy a jejich skladování, </a:t>
            </a:r>
          </a:p>
          <a:p>
            <a:pPr marL="514350" indent="-514350">
              <a:buAutoNum type="alphaLcPeriod"/>
            </a:pPr>
            <a:r>
              <a:rPr lang="cs-CZ" b="0" dirty="0"/>
              <a:t>Protipožární ochrana, h. ubytovací a podpůrná zařízení pro personál.“ (Dohoda čl. IV – Radarová stanice).</a:t>
            </a:r>
          </a:p>
          <a:p>
            <a:endParaRPr lang="cs-CZ" dirty="0"/>
          </a:p>
        </p:txBody>
      </p:sp>
    </p:spTree>
    <p:extLst>
      <p:ext uri="{BB962C8B-B14F-4D97-AF65-F5344CB8AC3E}">
        <p14:creationId xmlns:p14="http://schemas.microsoft.com/office/powerpoint/2010/main" val="305306618"/>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DBA914-65C2-9348-0896-42E8398912DD}"/>
              </a:ext>
            </a:extLst>
          </p:cNvPr>
          <p:cNvSpPr>
            <a:spLocks noGrp="1"/>
          </p:cNvSpPr>
          <p:nvPr>
            <p:ph type="title"/>
          </p:nvPr>
        </p:nvSpPr>
        <p:spPr/>
        <p:txBody>
          <a:bodyPr>
            <a:normAutofit fontScale="90000"/>
          </a:bodyPr>
          <a:lstStyle/>
          <a:p>
            <a:pPr algn="ctr"/>
            <a:r>
              <a:rPr lang="cs-CZ" dirty="0"/>
              <a:t>Personální omezení přítomnosti ozbrojených sil USA na území ČR</a:t>
            </a:r>
          </a:p>
        </p:txBody>
      </p:sp>
      <p:sp>
        <p:nvSpPr>
          <p:cNvPr id="3" name="Zástupný obsah 2">
            <a:extLst>
              <a:ext uri="{FF2B5EF4-FFF2-40B4-BE49-F238E27FC236}">
                <a16:creationId xmlns:a16="http://schemas.microsoft.com/office/drawing/2014/main" id="{0CE530ED-C37E-30ED-CD9B-E9A5CB3DA7C2}"/>
              </a:ext>
            </a:extLst>
          </p:cNvPr>
          <p:cNvSpPr>
            <a:spLocks noGrp="1"/>
          </p:cNvSpPr>
          <p:nvPr>
            <p:ph idx="1"/>
          </p:nvPr>
        </p:nvSpPr>
        <p:spPr/>
        <p:txBody>
          <a:bodyPr/>
          <a:lstStyle/>
          <a:p>
            <a:r>
              <a:rPr lang="cs-CZ" b="0" dirty="0"/>
              <a:t>Česká republika umožní na radarové stanici pobyt ozbrojených sil Spojených států, jejich dodavatelů, zaměstnanců a závislých osob. </a:t>
            </a:r>
          </a:p>
          <a:p>
            <a:r>
              <a:rPr lang="cs-CZ" b="0" dirty="0"/>
              <a:t>Počet příslušníků ozbrojených sil Spojených států nepřekročí počet 250 osob, a to ani během rotace personálu (Dohoda čl. V – Personál radarové stanice). </a:t>
            </a:r>
          </a:p>
          <a:p>
            <a:endParaRPr lang="cs-CZ" dirty="0"/>
          </a:p>
        </p:txBody>
      </p:sp>
    </p:spTree>
    <p:extLst>
      <p:ext uri="{BB962C8B-B14F-4D97-AF65-F5344CB8AC3E}">
        <p14:creationId xmlns:p14="http://schemas.microsoft.com/office/powerpoint/2010/main" val="2182043713"/>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19F302-AD05-D01C-E2D7-F5D4A2ADFECF}"/>
              </a:ext>
            </a:extLst>
          </p:cNvPr>
          <p:cNvSpPr>
            <a:spLocks noGrp="1"/>
          </p:cNvSpPr>
          <p:nvPr>
            <p:ph type="title"/>
          </p:nvPr>
        </p:nvSpPr>
        <p:spPr/>
        <p:txBody>
          <a:bodyPr>
            <a:normAutofit fontScale="90000"/>
          </a:bodyPr>
          <a:lstStyle/>
          <a:p>
            <a:pPr algn="ctr"/>
            <a:r>
              <a:rPr lang="cs-CZ" dirty="0"/>
              <a:t>Smlouva zajišťuje odlišný režim od obecných pravidel</a:t>
            </a:r>
          </a:p>
        </p:txBody>
      </p:sp>
      <p:sp>
        <p:nvSpPr>
          <p:cNvPr id="3" name="Zástupný obsah 2">
            <a:extLst>
              <a:ext uri="{FF2B5EF4-FFF2-40B4-BE49-F238E27FC236}">
                <a16:creationId xmlns:a16="http://schemas.microsoft.com/office/drawing/2014/main" id="{12E18B44-0AEE-2A9A-F934-F0B49CAEAA0E}"/>
              </a:ext>
            </a:extLst>
          </p:cNvPr>
          <p:cNvSpPr>
            <a:spLocks noGrp="1"/>
          </p:cNvSpPr>
          <p:nvPr>
            <p:ph idx="1"/>
          </p:nvPr>
        </p:nvSpPr>
        <p:spPr/>
        <p:txBody>
          <a:bodyPr>
            <a:normAutofit fontScale="47500" lnSpcReduction="20000"/>
          </a:bodyPr>
          <a:lstStyle/>
          <a:p>
            <a:r>
              <a:rPr lang="cs-CZ" dirty="0"/>
              <a:t> </a:t>
            </a:r>
            <a:r>
              <a:rPr lang="cs-CZ" sz="3800" b="0" dirty="0"/>
              <a:t>Podle obecných pravidel má příjímací stát   právo rozhodovat o tom, kdo je oprávněn se zdržovat na jeho území. Jedinci, který není občanem České republiky je možné uložit trest vyhoštění (zákon č. 40/2009 Sb., trestní zákoník, </a:t>
            </a:r>
            <a:r>
              <a:rPr lang="cs-CZ" sz="3800" b="0" dirty="0" err="1"/>
              <a:t>ust</a:t>
            </a:r>
            <a:r>
              <a:rPr lang="cs-CZ" sz="3800" b="0" dirty="0"/>
              <a:t>. § 80). </a:t>
            </a:r>
          </a:p>
          <a:p>
            <a:r>
              <a:rPr lang="cs-CZ" sz="3800" b="0" dirty="0"/>
              <a:t>Náš právní řád zná také administrativní, tedy správní vyhoštění cizince.  Správním vyhoštěním se rozumí ukončení pobytu cizince z vůle přijímacího státu.  Policie České republiky vydat rozhodnutí o povinnosti opustit území České republiky (zákon č. 326/1999 Sb., o pobytu cizinců, </a:t>
            </a:r>
            <a:r>
              <a:rPr lang="cs-CZ" sz="3800" b="0" dirty="0" err="1"/>
              <a:t>ust</a:t>
            </a:r>
            <a:r>
              <a:rPr lang="cs-CZ" sz="3800" b="0" dirty="0"/>
              <a:t>. § 50). Zákon upravuje i další situace, ve kterých je vydáváno rozhodnutí o povinnosti opustit území České republiky. </a:t>
            </a:r>
          </a:p>
          <a:p>
            <a:r>
              <a:rPr lang="cs-CZ" sz="3800" b="0" dirty="0"/>
              <a:t>Dokonce mezinárodní právo veřejné zakládá takové právo přijímacího státu i u osob s výsadami a imunitou (především diplomatům): „příjímací stát může kdykoliv a bez povinnosti uvést důvody pro své rozhodnutí oznámit vysílajícímu státu, že šéf mise nebo kterýkoliv člen diplomatického personálu mise je persona non grata anebo že kterýkoliv jiný člen personálu je nepřijatelný (vyhláška ministerstva zahraničních věcí č. 157/1964 Sb., Vídeňská úmluva o diplomatických stycích, čl. 9).</a:t>
            </a:r>
          </a:p>
          <a:p>
            <a:endParaRPr lang="cs-CZ" dirty="0"/>
          </a:p>
        </p:txBody>
      </p:sp>
    </p:spTree>
    <p:extLst>
      <p:ext uri="{BB962C8B-B14F-4D97-AF65-F5344CB8AC3E}">
        <p14:creationId xmlns:p14="http://schemas.microsoft.com/office/powerpoint/2010/main" val="670827153"/>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72967-7F4D-8B4B-8B8F-5C11CC636B3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Změna postoje USA</a:t>
            </a:r>
          </a:p>
        </p:txBody>
      </p:sp>
      <p:sp>
        <p:nvSpPr>
          <p:cNvPr id="3" name="Zástupný symbol pro obsah 2">
            <a:extLst>
              <a:ext uri="{FF2B5EF4-FFF2-40B4-BE49-F238E27FC236}">
                <a16:creationId xmlns:a16="http://schemas.microsoft.com/office/drawing/2014/main" id="{989D7205-1ECA-6745-B327-EAA2A0204D3F}"/>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Dne 17. září 2009 americký prezident Barack Obama oznámil, že opouští od plánu na protiraketové střely dlouhého doletu a místo toho bude Evropa chráněna proti střelám středního a krátkého doletu loďmi využívající systém Aegis. </a:t>
            </a:r>
          </a:p>
          <a:p>
            <a:pPr marL="0" indent="0">
              <a:buNone/>
            </a:pPr>
            <a:r>
              <a:rPr lang="cs-CZ" b="0" dirty="0">
                <a:latin typeface="Arial" panose="020B0604020202020204" pitchFamily="34" charset="0"/>
                <a:cs typeface="Arial" panose="020B0604020202020204" pitchFamily="34" charset="0"/>
              </a:rPr>
              <a:t>Rusko rozhodnutí uvítalo a oznámilo, že opatření přijatá v reakci na americký projekt, mimo jiné rozmístění raket typu 9K720 </a:t>
            </a:r>
            <a:r>
              <a:rPr lang="cs-CZ" b="0" dirty="0" err="1">
                <a:latin typeface="Arial" panose="020B0604020202020204" pitchFamily="34" charset="0"/>
                <a:cs typeface="Arial" panose="020B0604020202020204" pitchFamily="34" charset="0"/>
              </a:rPr>
              <a:t>Iskander</a:t>
            </a:r>
            <a:r>
              <a:rPr lang="cs-CZ" b="0" dirty="0">
                <a:latin typeface="Arial" panose="020B0604020202020204" pitchFamily="34" charset="0"/>
                <a:cs typeface="Arial" panose="020B0604020202020204" pitchFamily="34" charset="0"/>
              </a:rPr>
              <a:t> v Kaliningradské oblasti, zruší. Nově zvolený generální tajemník NATO </a:t>
            </a:r>
            <a:r>
              <a:rPr lang="cs-CZ" b="0" dirty="0" err="1">
                <a:latin typeface="Arial" panose="020B0604020202020204" pitchFamily="34" charset="0"/>
                <a:cs typeface="Arial" panose="020B0604020202020204" pitchFamily="34" charset="0"/>
              </a:rPr>
              <a:t>Anders</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Fogh</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Rasmussen</a:t>
            </a:r>
            <a:r>
              <a:rPr lang="cs-CZ" b="0" dirty="0">
                <a:latin typeface="Arial" panose="020B0604020202020204" pitchFamily="34" charset="0"/>
                <a:cs typeface="Arial" panose="020B0604020202020204" pitchFamily="34" charset="0"/>
              </a:rPr>
              <a:t> navrhl Rusku spolupráci týkající se konkrétně protiraketové obrany</a:t>
            </a:r>
          </a:p>
        </p:txBody>
      </p:sp>
      <p:sp>
        <p:nvSpPr>
          <p:cNvPr id="4" name="Zástupný symbol pro datum 3">
            <a:extLst>
              <a:ext uri="{FF2B5EF4-FFF2-40B4-BE49-F238E27FC236}">
                <a16:creationId xmlns:a16="http://schemas.microsoft.com/office/drawing/2014/main" id="{23321DDE-4D17-D145-BDF5-AA94332DBE5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4B5815-216C-5D42-A17C-567AD983EEF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8F6C634-A408-EF47-B743-54DA39C6B270}"/>
              </a:ext>
            </a:extLst>
          </p:cNvPr>
          <p:cNvSpPr>
            <a:spLocks noGrp="1"/>
          </p:cNvSpPr>
          <p:nvPr>
            <p:ph type="sldNum" sz="quarter" idx="12"/>
          </p:nvPr>
        </p:nvSpPr>
        <p:spPr/>
        <p:txBody>
          <a:bodyPr/>
          <a:lstStyle/>
          <a:p>
            <a:fld id="{CFE4BAC9-6D41-4691-9299-18EF07EF0177}" type="slidenum">
              <a:rPr lang="en-US" smtClean="0"/>
              <a:t>227</a:t>
            </a:fld>
            <a:endParaRPr lang="en-US"/>
          </a:p>
        </p:txBody>
      </p:sp>
    </p:spTree>
    <p:extLst>
      <p:ext uri="{BB962C8B-B14F-4D97-AF65-F5344CB8AC3E}">
        <p14:creationId xmlns:p14="http://schemas.microsoft.com/office/powerpoint/2010/main" val="1005576398"/>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88D6E8-CF2D-89AB-BCAA-69BBED96AF6D}"/>
              </a:ext>
            </a:extLst>
          </p:cNvPr>
          <p:cNvSpPr>
            <a:spLocks noGrp="1"/>
          </p:cNvSpPr>
          <p:nvPr>
            <p:ph type="title"/>
          </p:nvPr>
        </p:nvSpPr>
        <p:spPr/>
        <p:txBody>
          <a:bodyPr/>
          <a:lstStyle/>
          <a:p>
            <a:pPr algn="ctr"/>
            <a:r>
              <a:rPr lang="cs-CZ" dirty="0"/>
              <a:t>Dohoda o spolupráci v oblasti obrany</a:t>
            </a:r>
          </a:p>
        </p:txBody>
      </p:sp>
      <p:sp>
        <p:nvSpPr>
          <p:cNvPr id="3" name="Zástupný obsah 2">
            <a:extLst>
              <a:ext uri="{FF2B5EF4-FFF2-40B4-BE49-F238E27FC236}">
                <a16:creationId xmlns:a16="http://schemas.microsoft.com/office/drawing/2014/main" id="{1D3AF7C3-8D38-13E9-A41B-3869AF943FAB}"/>
              </a:ext>
            </a:extLst>
          </p:cNvPr>
          <p:cNvSpPr>
            <a:spLocks noGrp="1"/>
          </p:cNvSpPr>
          <p:nvPr>
            <p:ph idx="1"/>
          </p:nvPr>
        </p:nvSpPr>
        <p:spPr/>
        <p:txBody>
          <a:bodyPr>
            <a:normAutofit fontScale="92500"/>
          </a:bodyPr>
          <a:lstStyle/>
          <a:p>
            <a:r>
              <a:rPr lang="cs-CZ" b="0" dirty="0"/>
              <a:t>Dohoda stanoví rámec pro posílenou spolupráci mezi ČR USA  v oblasti obrany a bezpečnosti. </a:t>
            </a:r>
          </a:p>
          <a:p>
            <a:r>
              <a:rPr lang="cs-CZ" b="0" dirty="0"/>
              <a:t>Její předmět je vymezen velmi široce, je totiž demonstrativní, aby mohl zahrnovat jakoukoliv jinou formu spolupráce v oblasti obrany.  Vůle spolupracovat se týká jak vztahů bilaterálních mezi českou republikou a USA, tak i v rámci NATO. </a:t>
            </a:r>
          </a:p>
          <a:p>
            <a:r>
              <a:rPr lang="cs-CZ" b="0" dirty="0"/>
              <a:t>Má se dosáhnout posílení interoperability, rozvoje schopností, obranného plánování a vojenského výcviku stran za účelem posílení společného obranného úsilí. K tomu mají sloužit pravidelné konzultace ohledně hrozeb a výzev pro mezinárodní mír a bezpečnost včetně boje proti terorismu.</a:t>
            </a:r>
          </a:p>
        </p:txBody>
      </p:sp>
    </p:spTree>
    <p:extLst>
      <p:ext uri="{BB962C8B-B14F-4D97-AF65-F5344CB8AC3E}">
        <p14:creationId xmlns:p14="http://schemas.microsoft.com/office/powerpoint/2010/main" val="1666664842"/>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2734AC-FF4C-702A-7224-6D12264CF0F6}"/>
              </a:ext>
            </a:extLst>
          </p:cNvPr>
          <p:cNvSpPr>
            <a:spLocks noGrp="1"/>
          </p:cNvSpPr>
          <p:nvPr>
            <p:ph type="title"/>
          </p:nvPr>
        </p:nvSpPr>
        <p:spPr/>
        <p:txBody>
          <a:bodyPr>
            <a:normAutofit fontScale="90000"/>
          </a:bodyPr>
          <a:lstStyle/>
          <a:p>
            <a:pPr algn="ctr"/>
            <a:r>
              <a:rPr lang="cs-CZ" sz="3600" b="1" dirty="0">
                <a:effectLst/>
                <a:latin typeface="Arial" panose="020B0604020202020204" pitchFamily="34" charset="0"/>
                <a:ea typeface="Times New Roman" panose="02020603050405020304" pitchFamily="18" charset="0"/>
              </a:rPr>
              <a:t>Pravomoc ve věcech trestního práva</a:t>
            </a:r>
            <a:br>
              <a:rPr lang="cs-CZ" sz="3600" dirty="0">
                <a:effectLst/>
                <a:latin typeface="Times New Roman" panose="02020603050405020304" pitchFamily="18" charset="0"/>
                <a:ea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378C5A35-5E3D-EE0F-D3C9-18D6B61CEBAF}"/>
              </a:ext>
            </a:extLst>
          </p:cNvPr>
          <p:cNvSpPr>
            <a:spLocks noGrp="1"/>
          </p:cNvSpPr>
          <p:nvPr>
            <p:ph idx="1"/>
          </p:nvPr>
        </p:nvSpPr>
        <p:spPr/>
        <p:txBody>
          <a:bodyPr/>
          <a:lstStyle/>
          <a:p>
            <a:pPr algn="just" fontAlgn="ctr">
              <a:lnSpc>
                <a:spcPct val="150000"/>
              </a:lnSpc>
              <a:spcAft>
                <a:spcPts val="1200"/>
              </a:spcAft>
            </a:pPr>
            <a:endParaRPr lang="cs-CZ" sz="180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Citlivá otázka je dělení pravomoci států ve věcech trestního práva. Úmluva dělí jurisdikci mezi stát vysílající a stát hostitelský.</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4040463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988CB0-A337-254C-A25D-ECB90C6541B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Základní strategické zájmy</a:t>
            </a:r>
          </a:p>
        </p:txBody>
      </p:sp>
      <p:sp>
        <p:nvSpPr>
          <p:cNvPr id="3" name="Zástupný symbol pro obsah 2">
            <a:extLst>
              <a:ext uri="{FF2B5EF4-FFF2-40B4-BE49-F238E27FC236}">
                <a16:creationId xmlns:a16="http://schemas.microsoft.com/office/drawing/2014/main" id="{E2CB58FC-85F3-0347-8E46-AD60A10D066C}"/>
              </a:ext>
            </a:extLst>
          </p:cNvPr>
          <p:cNvSpPr>
            <a:spLocks noGrp="1"/>
          </p:cNvSpPr>
          <p:nvPr>
            <p:ph idx="1"/>
          </p:nvPr>
        </p:nvSpPr>
        <p:spPr/>
        <p:txBody>
          <a:bodyPr>
            <a:normAutofit fontScale="92500"/>
          </a:bodyPr>
          <a:lstStyle/>
          <a:p>
            <a:r>
              <a:rPr lang="cs-CZ" b="0" dirty="0">
                <a:latin typeface="Arial" panose="020B0604020202020204" pitchFamily="34" charset="0"/>
                <a:cs typeface="Arial" panose="020B0604020202020204" pitchFamily="34" charset="0"/>
              </a:rPr>
              <a:t>prevence a zvládání místních a regionálních konfliktů a zmírňování jejich následků, </a:t>
            </a:r>
          </a:p>
          <a:p>
            <a:r>
              <a:rPr lang="cs-CZ" b="0" dirty="0">
                <a:latin typeface="Arial" panose="020B0604020202020204" pitchFamily="34" charset="0"/>
                <a:cs typeface="Arial" panose="020B0604020202020204" pitchFamily="34" charset="0"/>
              </a:rPr>
              <a:t>posilování soudržnosti a efektivnosti NATO a EU a zachování funkční a věrohodné transatlantické vazby, </a:t>
            </a:r>
          </a:p>
          <a:p>
            <a:r>
              <a:rPr lang="cs-CZ" b="0" dirty="0">
                <a:latin typeface="Arial" panose="020B0604020202020204" pitchFamily="34" charset="0"/>
                <a:cs typeface="Arial" panose="020B0604020202020204" pitchFamily="34" charset="0"/>
              </a:rPr>
              <a:t>rozvíjení role OBSE v oblasti prevence ozbrojených konfliktů, demokratizace a posilování vzájemné důvěry a bezpečnosti,</a:t>
            </a:r>
          </a:p>
          <a:p>
            <a:r>
              <a:rPr lang="cs-CZ" b="0" dirty="0">
                <a:latin typeface="Arial" panose="020B0604020202020204" pitchFamily="34" charset="0"/>
                <a:cs typeface="Arial" panose="020B0604020202020204" pitchFamily="34" charset="0"/>
              </a:rPr>
              <a:t>zajištění energetické, surovinové a potravinové bezpečnosti ČR a adekvátní úrovně strategických rezerv,</a:t>
            </a:r>
          </a:p>
          <a:p>
            <a:r>
              <a:rPr lang="cs-CZ" b="0" dirty="0">
                <a:latin typeface="Arial" panose="020B0604020202020204" pitchFamily="34" charset="0"/>
                <a:cs typeface="Arial" panose="020B0604020202020204" pitchFamily="34" charset="0"/>
              </a:rPr>
              <a:t>zajištění kybernetické bezpečnosti a obrany ČR, </a:t>
            </a:r>
          </a:p>
        </p:txBody>
      </p:sp>
      <p:sp>
        <p:nvSpPr>
          <p:cNvPr id="4" name="Zástupný symbol pro datum 3">
            <a:extLst>
              <a:ext uri="{FF2B5EF4-FFF2-40B4-BE49-F238E27FC236}">
                <a16:creationId xmlns:a16="http://schemas.microsoft.com/office/drawing/2014/main" id="{54C3F30E-9C50-C245-B5CE-E186D17CED6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43005A5-22C4-AE42-9802-BFE4FF17E0E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48FB847-0396-504C-B499-901D4D0733C9}"/>
              </a:ext>
            </a:extLst>
          </p:cNvPr>
          <p:cNvSpPr>
            <a:spLocks noGrp="1"/>
          </p:cNvSpPr>
          <p:nvPr>
            <p:ph type="sldNum" sz="quarter" idx="12"/>
          </p:nvPr>
        </p:nvSpPr>
        <p:spPr/>
        <p:txBody>
          <a:bodyPr/>
          <a:lstStyle/>
          <a:p>
            <a:fld id="{CFE4BAC9-6D41-4691-9299-18EF07EF0177}" type="slidenum">
              <a:rPr lang="en-US" smtClean="0"/>
              <a:t>23</a:t>
            </a:fld>
            <a:endParaRPr lang="en-US"/>
          </a:p>
        </p:txBody>
      </p:sp>
    </p:spTree>
    <p:extLst>
      <p:ext uri="{BB962C8B-B14F-4D97-AF65-F5344CB8AC3E}">
        <p14:creationId xmlns:p14="http://schemas.microsoft.com/office/powerpoint/2010/main" val="2730188757"/>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988886-4930-3D2D-8EF4-5C2423FD1673}"/>
              </a:ext>
            </a:extLst>
          </p:cNvPr>
          <p:cNvSpPr>
            <a:spLocks noGrp="1"/>
          </p:cNvSpPr>
          <p:nvPr>
            <p:ph type="title"/>
          </p:nvPr>
        </p:nvSpPr>
        <p:spPr/>
        <p:txBody>
          <a:bodyPr/>
          <a:lstStyle/>
          <a:p>
            <a:pPr algn="ctr"/>
            <a:r>
              <a:rPr lang="cs-CZ" dirty="0"/>
              <a:t>Pravomoc vysílajícího státu</a:t>
            </a:r>
          </a:p>
        </p:txBody>
      </p:sp>
      <p:sp>
        <p:nvSpPr>
          <p:cNvPr id="3" name="Zástupný obsah 2">
            <a:extLst>
              <a:ext uri="{FF2B5EF4-FFF2-40B4-BE49-F238E27FC236}">
                <a16:creationId xmlns:a16="http://schemas.microsoft.com/office/drawing/2014/main" id="{C1355541-BCFB-A786-FA43-F142B18000E0}"/>
              </a:ext>
            </a:extLst>
          </p:cNvPr>
          <p:cNvSpPr>
            <a:spLocks noGrp="1"/>
          </p:cNvSpPr>
          <p:nvPr>
            <p:ph idx="1"/>
          </p:nvPr>
        </p:nvSpPr>
        <p:spPr/>
        <p:txBody>
          <a:bodyPr/>
          <a:lstStyle/>
          <a:p>
            <a:r>
              <a:rPr lang="cs-CZ" sz="2400" b="0" dirty="0">
                <a:solidFill>
                  <a:srgbClr val="000000"/>
                </a:solidFill>
                <a:effectLst/>
                <a:latin typeface="Arial" panose="020B0604020202020204" pitchFamily="34" charset="0"/>
                <a:ea typeface="Times New Roman" panose="02020603050405020304" pitchFamily="18" charset="0"/>
              </a:rPr>
              <a:t>Vojenské orgány vysílajícího státu vykonávají výlučnou jurisdikci nad osobami podléhajícími právním předpisům vysílajícího státu, týkajícím se vojenství, pokud jde o delikty, včetně deliktů týkajících se bezpečnosti tohoto státu, trestných podle zákonů vysílajícího státu, ne však podle zákonů přijímajícího státu.</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954518666"/>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F1E1A-62DB-84EC-505E-0D93CBB904DB}"/>
              </a:ext>
            </a:extLst>
          </p:cNvPr>
          <p:cNvSpPr>
            <a:spLocks noGrp="1"/>
          </p:cNvSpPr>
          <p:nvPr>
            <p:ph type="title"/>
          </p:nvPr>
        </p:nvSpPr>
        <p:spPr/>
        <p:txBody>
          <a:bodyPr/>
          <a:lstStyle/>
          <a:p>
            <a:pPr algn="ctr"/>
            <a:r>
              <a:rPr lang="cs-CZ" dirty="0"/>
              <a:t>Pravomoc přijímacího státu</a:t>
            </a:r>
          </a:p>
        </p:txBody>
      </p:sp>
      <p:sp>
        <p:nvSpPr>
          <p:cNvPr id="3" name="Zástupný obsah 2">
            <a:extLst>
              <a:ext uri="{FF2B5EF4-FFF2-40B4-BE49-F238E27FC236}">
                <a16:creationId xmlns:a16="http://schemas.microsoft.com/office/drawing/2014/main" id="{349DFE72-7010-5930-F633-715856715A7F}"/>
              </a:ext>
            </a:extLst>
          </p:cNvPr>
          <p:cNvSpPr>
            <a:spLocks noGrp="1"/>
          </p:cNvSpPr>
          <p:nvPr>
            <p:ph idx="1"/>
          </p:nvPr>
        </p:nvSpPr>
        <p:spPr/>
        <p:txBody>
          <a:bodyPr/>
          <a:lstStyle/>
          <a:p>
            <a:r>
              <a:rPr lang="cs-CZ" b="0" dirty="0"/>
              <a:t>Orgány přijímajícího státu vykonávají výlučnou jurisdikci nad příslušníky ozbrojených sil nebo civilní složky a osobami na nich závislými ve vztahu k činům, včetně činů týkajících se bezpečnosti přijímacího státu, které jsou trestné podle jeho práva, ne však podle práva vysílajícího státu.</a:t>
            </a:r>
          </a:p>
          <a:p>
            <a:endParaRPr lang="cs-CZ" dirty="0"/>
          </a:p>
        </p:txBody>
      </p:sp>
    </p:spTree>
    <p:extLst>
      <p:ext uri="{BB962C8B-B14F-4D97-AF65-F5344CB8AC3E}">
        <p14:creationId xmlns:p14="http://schemas.microsoft.com/office/powerpoint/2010/main" val="3120290715"/>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FB1ED5-3E02-3435-6561-EE03AB1A247F}"/>
              </a:ext>
            </a:extLst>
          </p:cNvPr>
          <p:cNvSpPr>
            <a:spLocks noGrp="1"/>
          </p:cNvSpPr>
          <p:nvPr>
            <p:ph type="title"/>
          </p:nvPr>
        </p:nvSpPr>
        <p:spPr/>
        <p:txBody>
          <a:bodyPr/>
          <a:lstStyle/>
          <a:p>
            <a:pPr algn="ctr"/>
            <a:r>
              <a:rPr lang="cs-CZ" dirty="0"/>
              <a:t>Náhrady vzniklé škody</a:t>
            </a:r>
          </a:p>
        </p:txBody>
      </p:sp>
      <p:sp>
        <p:nvSpPr>
          <p:cNvPr id="3" name="Zástupný obsah 2">
            <a:extLst>
              <a:ext uri="{FF2B5EF4-FFF2-40B4-BE49-F238E27FC236}">
                <a16:creationId xmlns:a16="http://schemas.microsoft.com/office/drawing/2014/main" id="{F0AD0893-8D1C-258C-6F8E-692716F30053}"/>
              </a:ext>
            </a:extLst>
          </p:cNvPr>
          <p:cNvSpPr>
            <a:spLocks noGrp="1"/>
          </p:cNvSpPr>
          <p:nvPr>
            <p:ph idx="1"/>
          </p:nvPr>
        </p:nvSpPr>
        <p:spPr/>
        <p:txBody>
          <a:bodyPr>
            <a:normAutofit fontScale="85000" lnSpcReduction="10000"/>
          </a:bodyPr>
          <a:lstStyle/>
          <a:p>
            <a:pPr algn="just" fontAlgn="ctr">
              <a:lnSpc>
                <a:spcPct val="150000"/>
              </a:lnSpc>
              <a:spcAft>
                <a:spcPts val="1200"/>
              </a:spcAft>
            </a:pPr>
            <a:r>
              <a:rPr lang="cs-CZ" sz="2400" b="0" dirty="0">
                <a:solidFill>
                  <a:srgbClr val="000000"/>
                </a:solidFill>
                <a:effectLst/>
                <a:latin typeface="Arial" panose="020B0604020202020204" pitchFamily="34" charset="0"/>
                <a:ea typeface="Times New Roman" panose="02020603050405020304" pitchFamily="18" charset="0"/>
              </a:rPr>
              <a:t>V zásadě platí, že se vysílající a i přijímací stát se vzdávají nároku na náhradu škod, pokud byla způsobena příslušníkem nebo zaměstnancem ozbrojených při výkonu jeho služebních povinností v souvislosti s činností Severoatlantické smlouvy a nebo pokud vznikla v důsledku použití jakéhokoliv vozidla, plavidla či letadla, které  bylo použito v souvislosti s činností Severoatlantické smlouvy nebo že škoda byla způsobena na majetku takto použitém. </a:t>
            </a:r>
            <a:endParaRPr lang="cs-CZ" sz="2400" b="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400" b="0" dirty="0">
                <a:solidFill>
                  <a:srgbClr val="000000"/>
                </a:solidFill>
                <a:effectLst/>
                <a:latin typeface="Arial" panose="020B0604020202020204" pitchFamily="34" charset="0"/>
                <a:ea typeface="Times New Roman" panose="02020603050405020304" pitchFamily="18" charset="0"/>
              </a:rPr>
              <a:t>V ostatních případech vzniká nárok na náhradu škody a v případě nedohody je ustanoven rozhodce, který s konečnou platností rozhodne.</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384886593"/>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B90B7A-DC90-D3DA-7478-6F733D878B2B}"/>
              </a:ext>
            </a:extLst>
          </p:cNvPr>
          <p:cNvSpPr>
            <a:spLocks noGrp="1"/>
          </p:cNvSpPr>
          <p:nvPr>
            <p:ph type="title"/>
          </p:nvPr>
        </p:nvSpPr>
        <p:spPr/>
        <p:txBody>
          <a:bodyPr/>
          <a:lstStyle/>
          <a:p>
            <a:pPr algn="ctr"/>
            <a:r>
              <a:rPr lang="cs-CZ" dirty="0"/>
              <a:t>Podřízenost zákonům</a:t>
            </a:r>
          </a:p>
        </p:txBody>
      </p:sp>
      <p:sp>
        <p:nvSpPr>
          <p:cNvPr id="3" name="Zástupný obsah 2">
            <a:extLst>
              <a:ext uri="{FF2B5EF4-FFF2-40B4-BE49-F238E27FC236}">
                <a16:creationId xmlns:a16="http://schemas.microsoft.com/office/drawing/2014/main" id="{DF5FBB83-C77A-099B-C929-5406CBB2CD4E}"/>
              </a:ext>
            </a:extLst>
          </p:cNvPr>
          <p:cNvSpPr>
            <a:spLocks noGrp="1"/>
          </p:cNvSpPr>
          <p:nvPr>
            <p:ph idx="1"/>
          </p:nvPr>
        </p:nvSpPr>
        <p:spPr/>
        <p:txBody>
          <a:bodyPr/>
          <a:lstStyle/>
          <a:p>
            <a:r>
              <a:rPr lang="cs-CZ" b="0" dirty="0"/>
              <a:t>Obecně platí, že příslušníci ozbrojených sil příslušníci ozbrojených sil, civilní složky a osoby na nich závislé podléhají zákonům a nařízením uplatňovaným v přijímacím státu. Mohou být kontrolována celními úřady jejich zavazadla a vozidla. Je možné jim zabavit určité zboží. Pouze úřední dokumenty s úředním razítkem nejsou podrobovány celní prohlídce.    Dohoda umožňuje osvobození od cla dovoz techniky, přiměřené množství potravin, zásob a jiného zboží výhradně pro osobní potřebu. Z těchto obecných pravidel je možné individuálně sjednat výjimku.</a:t>
            </a:r>
          </a:p>
          <a:p>
            <a:endParaRPr lang="cs-CZ" dirty="0"/>
          </a:p>
        </p:txBody>
      </p:sp>
    </p:spTree>
    <p:extLst>
      <p:ext uri="{BB962C8B-B14F-4D97-AF65-F5344CB8AC3E}">
        <p14:creationId xmlns:p14="http://schemas.microsoft.com/office/powerpoint/2010/main" val="3198313630"/>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065837-8938-DD05-C22A-22C935D92088}"/>
              </a:ext>
            </a:extLst>
          </p:cNvPr>
          <p:cNvSpPr>
            <a:spLocks noGrp="1"/>
          </p:cNvSpPr>
          <p:nvPr>
            <p:ph type="title"/>
          </p:nvPr>
        </p:nvSpPr>
        <p:spPr/>
        <p:txBody>
          <a:bodyPr/>
          <a:lstStyle/>
          <a:p>
            <a:pPr algn="ctr"/>
            <a:r>
              <a:rPr lang="cs-CZ" dirty="0"/>
              <a:t>Speciální dohody</a:t>
            </a:r>
          </a:p>
        </p:txBody>
      </p:sp>
      <p:sp>
        <p:nvSpPr>
          <p:cNvPr id="3" name="Zástupný obsah 2">
            <a:extLst>
              <a:ext uri="{FF2B5EF4-FFF2-40B4-BE49-F238E27FC236}">
                <a16:creationId xmlns:a16="http://schemas.microsoft.com/office/drawing/2014/main" id="{47D1577F-07EA-862E-73BE-9B13D4EF9211}"/>
              </a:ext>
            </a:extLst>
          </p:cNvPr>
          <p:cNvSpPr>
            <a:spLocks noGrp="1"/>
          </p:cNvSpPr>
          <p:nvPr>
            <p:ph idx="1"/>
          </p:nvPr>
        </p:nvSpPr>
        <p:spPr/>
        <p:txBody>
          <a:bodyPr/>
          <a:lstStyle/>
          <a:p>
            <a:r>
              <a:rPr lang="cs-CZ" sz="2400" b="0" dirty="0">
                <a:solidFill>
                  <a:srgbClr val="000000"/>
                </a:solidFill>
                <a:effectLst/>
                <a:latin typeface="Arial" panose="020B0604020202020204" pitchFamily="34" charset="0"/>
                <a:ea typeface="Times New Roman" panose="02020603050405020304" pitchFamily="18" charset="0"/>
              </a:rPr>
              <a:t>Spojené státy americké sjednávají zvláštní smlouvy se svými spojenci nebo v NATO. </a:t>
            </a:r>
          </a:p>
          <a:p>
            <a:r>
              <a:rPr lang="cs-CZ" sz="2400" b="0" dirty="0">
                <a:solidFill>
                  <a:srgbClr val="000000"/>
                </a:solidFill>
                <a:effectLst/>
                <a:latin typeface="Arial" panose="020B0604020202020204" pitchFamily="34" charset="0"/>
                <a:ea typeface="Times New Roman" panose="02020603050405020304" pitchFamily="18" charset="0"/>
              </a:rPr>
              <a:t>Smlouva s odchyluje svým obsahem od obecné smlouvy SOFA (SOFA znamená Status </a:t>
            </a:r>
            <a:r>
              <a:rPr lang="cs-CZ" sz="2400" b="0" dirty="0" err="1">
                <a:solidFill>
                  <a:srgbClr val="000000"/>
                </a:solidFill>
                <a:effectLst/>
                <a:latin typeface="Arial" panose="020B0604020202020204" pitchFamily="34" charset="0"/>
                <a:ea typeface="Times New Roman" panose="02020603050405020304" pitchFamily="18" charset="0"/>
              </a:rPr>
              <a:t>of</a:t>
            </a:r>
            <a:r>
              <a:rPr lang="cs-CZ" sz="2400" b="0" dirty="0">
                <a:solidFill>
                  <a:srgbClr val="000000"/>
                </a:solidFill>
                <a:effectLst/>
                <a:latin typeface="Arial" panose="020B0604020202020204" pitchFamily="34" charset="0"/>
                <a:ea typeface="Times New Roman" panose="02020603050405020304" pitchFamily="18" charset="0"/>
              </a:rPr>
              <a:t> </a:t>
            </a:r>
            <a:r>
              <a:rPr lang="cs-CZ" sz="2400" b="0" dirty="0" err="1">
                <a:solidFill>
                  <a:srgbClr val="000000"/>
                </a:solidFill>
                <a:effectLst/>
                <a:latin typeface="Arial" panose="020B0604020202020204" pitchFamily="34" charset="0"/>
                <a:ea typeface="Times New Roman" panose="02020603050405020304" pitchFamily="18" charset="0"/>
              </a:rPr>
              <a:t>Forces</a:t>
            </a:r>
            <a:r>
              <a:rPr lang="cs-CZ" sz="2400" b="0" dirty="0">
                <a:solidFill>
                  <a:srgbClr val="000000"/>
                </a:solidFill>
                <a:effectLst/>
                <a:latin typeface="Arial" panose="020B0604020202020204" pitchFamily="34" charset="0"/>
                <a:ea typeface="Times New Roman" panose="02020603050405020304" pitchFamily="18" charset="0"/>
              </a:rPr>
              <a:t> </a:t>
            </a:r>
            <a:r>
              <a:rPr lang="cs-CZ" sz="2400" b="0" dirty="0" err="1">
                <a:solidFill>
                  <a:srgbClr val="000000"/>
                </a:solidFill>
                <a:effectLst/>
                <a:latin typeface="Arial" panose="020B0604020202020204" pitchFamily="34" charset="0"/>
                <a:ea typeface="Times New Roman" panose="02020603050405020304" pitchFamily="18" charset="0"/>
              </a:rPr>
              <a:t>Agreement</a:t>
            </a:r>
            <a:r>
              <a:rPr lang="cs-CZ" sz="2400" b="0" dirty="0">
                <a:solidFill>
                  <a:srgbClr val="000000"/>
                </a:solidFill>
                <a:effectLst/>
                <a:latin typeface="Arial" panose="020B0604020202020204" pitchFamily="34" charset="0"/>
                <a:ea typeface="Times New Roman" panose="02020603050405020304" pitchFamily="18" charset="0"/>
              </a:rPr>
              <a:t> – dohoda o statusu ozbrojených sil). Umožňuje speciální režim právě pro ozbrojené síly Spojených států amerických. </a:t>
            </a:r>
          </a:p>
          <a:p>
            <a:r>
              <a:rPr lang="cs-CZ" sz="2400" b="0" dirty="0">
                <a:solidFill>
                  <a:srgbClr val="000000"/>
                </a:solidFill>
                <a:effectLst/>
                <a:latin typeface="Arial" panose="020B0604020202020204" pitchFamily="34" charset="0"/>
                <a:ea typeface="Times New Roman" panose="02020603050405020304" pitchFamily="18" charset="0"/>
              </a:rPr>
              <a:t>Američané usilují o vytvoření jednotného a zvláštního režimu pro svou armádu. Americká strana vychází ze standardizovaného návrhu textu.</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931094867"/>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9ABB943-2C0D-ECA4-78CF-C8C05FD9F2B9}"/>
              </a:ext>
            </a:extLst>
          </p:cNvPr>
          <p:cNvSpPr>
            <a:spLocks noGrp="1"/>
          </p:cNvSpPr>
          <p:nvPr>
            <p:ph type="title"/>
          </p:nvPr>
        </p:nvSpPr>
        <p:spPr/>
        <p:txBody>
          <a:bodyPr>
            <a:normAutofit fontScale="90000"/>
          </a:bodyPr>
          <a:lstStyle/>
          <a:p>
            <a:pPr algn="ctr"/>
            <a:r>
              <a:rPr lang="cs-CZ" dirty="0"/>
              <a:t>Vlastní dohoda o spolupráci v oblasti obrany</a:t>
            </a:r>
          </a:p>
        </p:txBody>
      </p:sp>
      <p:sp>
        <p:nvSpPr>
          <p:cNvPr id="3" name="Zástupný obsah 2">
            <a:extLst>
              <a:ext uri="{FF2B5EF4-FFF2-40B4-BE49-F238E27FC236}">
                <a16:creationId xmlns:a16="http://schemas.microsoft.com/office/drawing/2014/main" id="{3550CCD0-CB8C-E4C8-25AE-6D0A84A50C22}"/>
              </a:ext>
            </a:extLst>
          </p:cNvPr>
          <p:cNvSpPr>
            <a:spLocks noGrp="1"/>
          </p:cNvSpPr>
          <p:nvPr>
            <p:ph idx="1"/>
          </p:nvPr>
        </p:nvSpPr>
        <p:spPr/>
        <p:txBody>
          <a:bodyPr>
            <a:normAutofit fontScale="85000" lnSpcReduction="20000"/>
          </a:bodyPr>
          <a:lstStyle/>
          <a:p>
            <a:r>
              <a:rPr lang="cs-CZ" dirty="0"/>
              <a:t>1.</a:t>
            </a:r>
            <a:r>
              <a:rPr lang="cs-CZ" b="0" dirty="0"/>
              <a:t> uzavření dohody o spolupráci v oblasti obrany znamená prohloubení obranné spolupráce mezi Českou republikou a Spojenými státy americkými a přispívá k vyšší bezpečnosti České republiky, neboť transatlantická spolupráce je základem kolektivní obrany zemí NATO;</a:t>
            </a:r>
          </a:p>
          <a:p>
            <a:r>
              <a:rPr lang="cs-CZ" b="0" dirty="0"/>
              <a:t>2. případná přítomnost ozbrojených sil Spojených států amerických na území České republiky je možná pouze se souhlasem České republiky a s plným respektem k Ústavě České republiky a právnímu řádu České republiky;</a:t>
            </a:r>
          </a:p>
          <a:p>
            <a:r>
              <a:rPr lang="cs-CZ" b="0" dirty="0"/>
              <a:t>3. dohoda nezakládá právo na rozmístění jaderných zbraní na území České republiky;</a:t>
            </a:r>
          </a:p>
          <a:p>
            <a:r>
              <a:rPr lang="cs-CZ" b="0" dirty="0"/>
              <a:t>4. dohoda nedává bez předchozího souhlasu České republiky právo ozbrojeným silám Spojených států amerických budovat na území České republiky stálé vojenské základny ani na něm trvale pobývat.</a:t>
            </a:r>
          </a:p>
          <a:p>
            <a:endParaRPr lang="cs-CZ" dirty="0"/>
          </a:p>
        </p:txBody>
      </p:sp>
    </p:spTree>
    <p:extLst>
      <p:ext uri="{BB962C8B-B14F-4D97-AF65-F5344CB8AC3E}">
        <p14:creationId xmlns:p14="http://schemas.microsoft.com/office/powerpoint/2010/main" val="1093406738"/>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2B443C-06B1-A0B2-9A7A-63A9A8401D00}"/>
              </a:ext>
            </a:extLst>
          </p:cNvPr>
          <p:cNvSpPr>
            <a:spLocks noGrp="1"/>
          </p:cNvSpPr>
          <p:nvPr>
            <p:ph type="title"/>
          </p:nvPr>
        </p:nvSpPr>
        <p:spPr/>
        <p:txBody>
          <a:bodyPr/>
          <a:lstStyle/>
          <a:p>
            <a:pPr algn="ctr"/>
            <a:r>
              <a:rPr lang="cs-CZ" dirty="0"/>
              <a:t>Pět skupin osob</a:t>
            </a:r>
          </a:p>
        </p:txBody>
      </p:sp>
      <p:sp>
        <p:nvSpPr>
          <p:cNvPr id="3" name="Zástupný obsah 2">
            <a:extLst>
              <a:ext uri="{FF2B5EF4-FFF2-40B4-BE49-F238E27FC236}">
                <a16:creationId xmlns:a16="http://schemas.microsoft.com/office/drawing/2014/main" id="{7765C47C-D0D9-7EE4-D2D3-DCDF1C781E56}"/>
              </a:ext>
            </a:extLst>
          </p:cNvPr>
          <p:cNvSpPr>
            <a:spLocks noGrp="1"/>
          </p:cNvSpPr>
          <p:nvPr>
            <p:ph idx="1"/>
          </p:nvPr>
        </p:nvSpPr>
        <p:spPr/>
        <p:txBody>
          <a:bodyPr/>
          <a:lstStyle/>
          <a:p>
            <a:r>
              <a:rPr lang="cs-CZ" sz="1800" b="1" kern="0" dirty="0">
                <a:effectLst/>
                <a:latin typeface="Arial" panose="020B0604020202020204" pitchFamily="34" charset="0"/>
                <a:ea typeface="Times New Roman" panose="02020603050405020304" pitchFamily="18" charset="0"/>
              </a:rPr>
              <a:t>Dohoda se týká postavení práv a povinností a imunity pěti skupin osob</a:t>
            </a:r>
            <a:r>
              <a:rPr lang="cs-CZ" dirty="0">
                <a:effectLst/>
              </a:rPr>
              <a:t> </a:t>
            </a:r>
            <a:endParaRPr lang="cs-CZ" dirty="0"/>
          </a:p>
        </p:txBody>
      </p:sp>
    </p:spTree>
    <p:extLst>
      <p:ext uri="{BB962C8B-B14F-4D97-AF65-F5344CB8AC3E}">
        <p14:creationId xmlns:p14="http://schemas.microsoft.com/office/powerpoint/2010/main" val="539919262"/>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FE4EE8-83D3-192E-0AD0-07AB46A9EEA1}"/>
              </a:ext>
            </a:extLst>
          </p:cNvPr>
          <p:cNvSpPr>
            <a:spLocks noGrp="1"/>
          </p:cNvSpPr>
          <p:nvPr>
            <p:ph type="title"/>
          </p:nvPr>
        </p:nvSpPr>
        <p:spPr/>
        <p:txBody>
          <a:bodyPr/>
          <a:lstStyle/>
          <a:p>
            <a:pPr algn="ctr"/>
            <a:r>
              <a:rPr lang="cs-CZ" dirty="0"/>
              <a:t>První skupina</a:t>
            </a:r>
          </a:p>
        </p:txBody>
      </p:sp>
      <p:sp>
        <p:nvSpPr>
          <p:cNvPr id="3" name="Zástupný obsah 2">
            <a:extLst>
              <a:ext uri="{FF2B5EF4-FFF2-40B4-BE49-F238E27FC236}">
                <a16:creationId xmlns:a16="http://schemas.microsoft.com/office/drawing/2014/main" id="{EDC0F502-617D-C4CA-367F-3A51B5B7A3D4}"/>
              </a:ext>
            </a:extLst>
          </p:cNvPr>
          <p:cNvSpPr>
            <a:spLocks noGrp="1"/>
          </p:cNvSpPr>
          <p:nvPr>
            <p:ph idx="1"/>
          </p:nvPr>
        </p:nvSpPr>
        <p:spPr/>
        <p:txBody>
          <a:bodyPr/>
          <a:lstStyle/>
          <a:p>
            <a:r>
              <a:rPr lang="cs-CZ" sz="1800" b="0" dirty="0">
                <a:effectLst/>
                <a:latin typeface="Arial" panose="020B0604020202020204" pitchFamily="34" charset="0"/>
                <a:ea typeface="Times New Roman" panose="02020603050405020304" pitchFamily="18" charset="0"/>
              </a:rPr>
              <a:t>Ozbrojené síly USA</a:t>
            </a:r>
            <a:endParaRPr lang="cs-CZ" sz="18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584206648"/>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1C9F8C-4BDB-0AEB-6887-A414BE4FE523}"/>
              </a:ext>
            </a:extLst>
          </p:cNvPr>
          <p:cNvSpPr>
            <a:spLocks noGrp="1"/>
          </p:cNvSpPr>
          <p:nvPr>
            <p:ph type="title"/>
          </p:nvPr>
        </p:nvSpPr>
        <p:spPr/>
        <p:txBody>
          <a:bodyPr/>
          <a:lstStyle/>
          <a:p>
            <a:pPr algn="ctr"/>
            <a:r>
              <a:rPr lang="cs-CZ" dirty="0"/>
              <a:t>Druhá skupina</a:t>
            </a:r>
          </a:p>
        </p:txBody>
      </p:sp>
      <p:sp>
        <p:nvSpPr>
          <p:cNvPr id="3" name="Zástupný obsah 2">
            <a:extLst>
              <a:ext uri="{FF2B5EF4-FFF2-40B4-BE49-F238E27FC236}">
                <a16:creationId xmlns:a16="http://schemas.microsoft.com/office/drawing/2014/main" id="{3CEF66DC-F7AC-205D-6B39-8E7633F8727A}"/>
              </a:ext>
            </a:extLst>
          </p:cNvPr>
          <p:cNvSpPr>
            <a:spLocks noGrp="1"/>
          </p:cNvSpPr>
          <p:nvPr>
            <p:ph idx="1"/>
          </p:nvPr>
        </p:nvSpPr>
        <p:spPr/>
        <p:txBody>
          <a:bodyPr>
            <a:normAutofit fontScale="85000" lnSpcReduction="10000"/>
          </a:bodyPr>
          <a:lstStyle/>
          <a:p>
            <a:pPr lvl="0"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Civilní složka	</a:t>
            </a:r>
            <a:endParaRPr lang="cs-CZ" sz="2400" b="0" dirty="0">
              <a:effectLst/>
              <a:latin typeface="Times New Roman" panose="02020603050405020304" pitchFamily="18" charset="0"/>
              <a:ea typeface="Times New Roman" panose="02020603050405020304" pitchFamily="18" charset="0"/>
            </a:endParaRPr>
          </a:p>
          <a:p>
            <a:pPr marL="342900" lvl="0" indent="-342900" algn="just" fontAlgn="ctr">
              <a:lnSpc>
                <a:spcPct val="150000"/>
              </a:lnSpc>
              <a:spcAft>
                <a:spcPts val="1200"/>
              </a:spcAft>
              <a:buFont typeface="+mj-lt"/>
              <a:buAutoNum type="alphaLcParenR"/>
            </a:pPr>
            <a:r>
              <a:rPr lang="cs-CZ" sz="2400" b="0" dirty="0">
                <a:effectLst/>
                <a:latin typeface="Arial" panose="020B0604020202020204" pitchFamily="34" charset="0"/>
                <a:ea typeface="Times New Roman" panose="02020603050405020304" pitchFamily="18" charset="0"/>
              </a:rPr>
              <a:t>zaměstnanci jiných než českých nevýdělečných organizací, kteří jsou státními příslušníky Spojených států amerických nebo mají obvyklé místo pobytu na území Spojených států, a kteří výlučně s cílem přispívat ke kvalitě života, morálce nebo vzdělávání ozbrojených sil USA doprovázejí tyto ozbrojené síly na území České republiky a	</a:t>
            </a:r>
            <a:endParaRPr lang="cs-CZ" sz="2400" b="0" dirty="0">
              <a:effectLst/>
              <a:latin typeface="Times New Roman" panose="02020603050405020304" pitchFamily="18" charset="0"/>
              <a:ea typeface="Times New Roman" panose="02020603050405020304" pitchFamily="18" charset="0"/>
            </a:endParaRPr>
          </a:p>
          <a:p>
            <a:pPr marL="342900" lvl="0" indent="-342900" algn="just" fontAlgn="ctr">
              <a:lnSpc>
                <a:spcPct val="150000"/>
              </a:lnSpc>
              <a:spcAft>
                <a:spcPts val="1200"/>
              </a:spcAft>
              <a:buFont typeface="+mj-lt"/>
              <a:buAutoNum type="alphaLcParenR"/>
            </a:pPr>
            <a:r>
              <a:rPr lang="cs-CZ" sz="2400" b="0" dirty="0">
                <a:effectLst/>
                <a:latin typeface="Arial" panose="020B0604020202020204" pitchFamily="34" charset="0"/>
                <a:ea typeface="Times New Roman" panose="02020603050405020304" pitchFamily="18" charset="0"/>
              </a:rPr>
              <a:t>závislé osoby, které jsou zaměstnány ozbrojenými silami USA, a to i pro účely podpůrných činností v oblasti vojenské služby. </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288938346"/>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37C1AC-AD25-1A00-8C19-DF19F152171D}"/>
              </a:ext>
            </a:extLst>
          </p:cNvPr>
          <p:cNvSpPr>
            <a:spLocks noGrp="1"/>
          </p:cNvSpPr>
          <p:nvPr>
            <p:ph type="title"/>
          </p:nvPr>
        </p:nvSpPr>
        <p:spPr/>
        <p:txBody>
          <a:bodyPr/>
          <a:lstStyle/>
          <a:p>
            <a:pPr algn="ctr"/>
            <a:r>
              <a:rPr lang="cs-CZ" dirty="0"/>
              <a:t>Třetí skupina</a:t>
            </a:r>
          </a:p>
        </p:txBody>
      </p:sp>
      <p:sp>
        <p:nvSpPr>
          <p:cNvPr id="3" name="Zástupný obsah 2">
            <a:extLst>
              <a:ext uri="{FF2B5EF4-FFF2-40B4-BE49-F238E27FC236}">
                <a16:creationId xmlns:a16="http://schemas.microsoft.com/office/drawing/2014/main" id="{E96A142A-DBF9-DEA8-D566-EEB8A21208ED}"/>
              </a:ext>
            </a:extLst>
          </p:cNvPr>
          <p:cNvSpPr>
            <a:spLocks noGrp="1"/>
          </p:cNvSpPr>
          <p:nvPr>
            <p:ph idx="1"/>
          </p:nvPr>
        </p:nvSpPr>
        <p:spPr/>
        <p:txBody>
          <a:bodyPr/>
          <a:lstStyle/>
          <a:p>
            <a:pPr lvl="0"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Dodavatelé USA</a:t>
            </a:r>
            <a:endParaRPr lang="cs-CZ" sz="2400" b="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400" b="0" dirty="0">
                <a:effectLst/>
                <a:latin typeface="Arial" panose="020B0604020202020204" pitchFamily="34" charset="0"/>
                <a:ea typeface="Times New Roman" panose="02020603050405020304" pitchFamily="18" charset="0"/>
              </a:rPr>
              <a:t>Dodavatelé USA jsou jiné než české fyzické nebo právnické osoby a jejich zaměstnance, kteří nejsou státními příslušníky České republiky, přítomné na území České republiky na základě smlouvy nebo subdodavatelské smlouvy s Ministerstvem obrany USA za účelem dodávek zboží a služeb v souvislosti s činnostmi podle této Dohody.</a:t>
            </a:r>
            <a:endParaRPr lang="cs-CZ" sz="24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101560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411865-8E0D-5C4F-BBBC-2275956C1022}"/>
              </a:ext>
            </a:extLst>
          </p:cNvPr>
          <p:cNvSpPr>
            <a:spLocks noGrp="1"/>
          </p:cNvSpPr>
          <p:nvPr>
            <p:ph type="title"/>
          </p:nvPr>
        </p:nvSpPr>
        <p:spPr/>
        <p:txBody>
          <a:bodyPr/>
          <a:lstStyle/>
          <a:p>
            <a:pPr algn="ctr"/>
            <a:r>
              <a:rPr lang="cs-CZ" dirty="0"/>
              <a:t>Další strategické zájmy</a:t>
            </a:r>
          </a:p>
        </p:txBody>
      </p:sp>
      <p:sp>
        <p:nvSpPr>
          <p:cNvPr id="3" name="Zástupný symbol pro obsah 2">
            <a:extLst>
              <a:ext uri="{FF2B5EF4-FFF2-40B4-BE49-F238E27FC236}">
                <a16:creationId xmlns:a16="http://schemas.microsoft.com/office/drawing/2014/main" id="{F941F6A7-44BA-744A-B195-86DDE324836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Účelem prosazování dalších významných zájmů je přispět k zajištění životních a strategických zájmů a zvyšovat odolnost společnosti vůči bezpečnostním hrozbám</a:t>
            </a:r>
          </a:p>
        </p:txBody>
      </p:sp>
      <p:sp>
        <p:nvSpPr>
          <p:cNvPr id="4" name="Zástupný symbol pro datum 3">
            <a:extLst>
              <a:ext uri="{FF2B5EF4-FFF2-40B4-BE49-F238E27FC236}">
                <a16:creationId xmlns:a16="http://schemas.microsoft.com/office/drawing/2014/main" id="{B5D579EB-7B2A-B64A-B002-B82F5396FDD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5F4A893-AF04-FE49-83E1-021C07A8E2F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29B546-646E-4C40-8CDC-EBD9F41344CA}"/>
              </a:ext>
            </a:extLst>
          </p:cNvPr>
          <p:cNvSpPr>
            <a:spLocks noGrp="1"/>
          </p:cNvSpPr>
          <p:nvPr>
            <p:ph type="sldNum" sz="quarter" idx="12"/>
          </p:nvPr>
        </p:nvSpPr>
        <p:spPr/>
        <p:txBody>
          <a:bodyPr/>
          <a:lstStyle/>
          <a:p>
            <a:fld id="{CFE4BAC9-6D41-4691-9299-18EF07EF0177}" type="slidenum">
              <a:rPr lang="en-US" smtClean="0"/>
              <a:t>24</a:t>
            </a:fld>
            <a:endParaRPr lang="en-US"/>
          </a:p>
        </p:txBody>
      </p:sp>
    </p:spTree>
    <p:extLst>
      <p:ext uri="{BB962C8B-B14F-4D97-AF65-F5344CB8AC3E}">
        <p14:creationId xmlns:p14="http://schemas.microsoft.com/office/powerpoint/2010/main" val="734724511"/>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28B7FB-016F-2A0E-62E5-4EDE0971BCF9}"/>
              </a:ext>
            </a:extLst>
          </p:cNvPr>
          <p:cNvSpPr>
            <a:spLocks noGrp="1"/>
          </p:cNvSpPr>
          <p:nvPr>
            <p:ph type="title"/>
          </p:nvPr>
        </p:nvSpPr>
        <p:spPr/>
        <p:txBody>
          <a:bodyPr/>
          <a:lstStyle/>
          <a:p>
            <a:pPr algn="ctr"/>
            <a:r>
              <a:rPr lang="cs-CZ" dirty="0"/>
              <a:t>Čtvrtá skupina</a:t>
            </a:r>
          </a:p>
        </p:txBody>
      </p:sp>
      <p:sp>
        <p:nvSpPr>
          <p:cNvPr id="3" name="Zástupný obsah 2">
            <a:extLst>
              <a:ext uri="{FF2B5EF4-FFF2-40B4-BE49-F238E27FC236}">
                <a16:creationId xmlns:a16="http://schemas.microsoft.com/office/drawing/2014/main" id="{1F86666B-2118-0907-3DD9-37A51866AA02}"/>
              </a:ext>
            </a:extLst>
          </p:cNvPr>
          <p:cNvSpPr>
            <a:spLocks noGrp="1"/>
          </p:cNvSpPr>
          <p:nvPr>
            <p:ph idx="1"/>
          </p:nvPr>
        </p:nvSpPr>
        <p:spPr/>
        <p:txBody>
          <a:bodyPr>
            <a:normAutofit fontScale="92500"/>
          </a:bodyPr>
          <a:lstStyle/>
          <a:p>
            <a:pPr lvl="0" algn="just" fontAlgn="ctr">
              <a:lnSpc>
                <a:spcPct val="150000"/>
              </a:lnSpc>
              <a:spcAft>
                <a:spcPts val="1200"/>
              </a:spcAft>
            </a:pPr>
            <a:r>
              <a:rPr lang="cs-CZ" sz="2800" b="0" dirty="0">
                <a:effectLst/>
                <a:latin typeface="Arial" panose="020B0604020202020204" pitchFamily="34" charset="0"/>
                <a:ea typeface="Times New Roman" panose="02020603050405020304" pitchFamily="18" charset="0"/>
              </a:rPr>
              <a:t>Čeští dodavatelé</a:t>
            </a:r>
            <a:endParaRPr lang="cs-CZ" sz="2800" b="0" dirty="0">
              <a:effectLst/>
              <a:latin typeface="Times New Roman" panose="02020603050405020304" pitchFamily="18" charset="0"/>
              <a:ea typeface="Times New Roman" panose="02020603050405020304" pitchFamily="18" charset="0"/>
            </a:endParaRPr>
          </a:p>
          <a:p>
            <a:pPr algn="just" fontAlgn="ctr">
              <a:lnSpc>
                <a:spcPct val="150000"/>
              </a:lnSpc>
              <a:spcAft>
                <a:spcPts val="1200"/>
              </a:spcAft>
            </a:pPr>
            <a:r>
              <a:rPr lang="cs-CZ" sz="2800" b="0" dirty="0">
                <a:effectLst/>
                <a:latin typeface="Arial" panose="020B0604020202020204" pitchFamily="34" charset="0"/>
                <a:ea typeface="Times New Roman" panose="02020603050405020304" pitchFamily="18" charset="0"/>
              </a:rPr>
              <a:t>Čeští dodavatelé jsou české fyzické nebo právnické osoby, které uzavřely smlouvu nebo subdodavatelskou smlouvu s Ministerstvem obrany USA a zaměstnance takových firem a zároveň zaměstnance dodavatelů USA, kteří jsou státními příslušníky České republiky.</a:t>
            </a:r>
            <a:endParaRPr lang="cs-CZ" sz="2800" b="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946469950"/>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F6E1C4-1560-20B7-C01D-8D17052814A4}"/>
              </a:ext>
            </a:extLst>
          </p:cNvPr>
          <p:cNvSpPr>
            <a:spLocks noGrp="1"/>
          </p:cNvSpPr>
          <p:nvPr>
            <p:ph type="title"/>
          </p:nvPr>
        </p:nvSpPr>
        <p:spPr/>
        <p:txBody>
          <a:bodyPr/>
          <a:lstStyle/>
          <a:p>
            <a:pPr algn="ctr"/>
            <a:r>
              <a:rPr lang="cs-CZ" dirty="0"/>
              <a:t>Pátá  skupina</a:t>
            </a:r>
          </a:p>
        </p:txBody>
      </p:sp>
      <p:sp>
        <p:nvSpPr>
          <p:cNvPr id="3" name="Zástupný obsah 2">
            <a:extLst>
              <a:ext uri="{FF2B5EF4-FFF2-40B4-BE49-F238E27FC236}">
                <a16:creationId xmlns:a16="http://schemas.microsoft.com/office/drawing/2014/main" id="{9D5871A8-4A3D-872B-DEA3-C9ABCBC017E2}"/>
              </a:ext>
            </a:extLst>
          </p:cNvPr>
          <p:cNvSpPr>
            <a:spLocks noGrp="1"/>
          </p:cNvSpPr>
          <p:nvPr>
            <p:ph idx="1"/>
          </p:nvPr>
        </p:nvSpPr>
        <p:spPr/>
        <p:txBody>
          <a:bodyPr/>
          <a:lstStyle/>
          <a:p>
            <a:pPr lvl="0"/>
            <a:r>
              <a:rPr lang="cs-CZ" b="0" dirty="0"/>
              <a:t>Závislé osoby	</a:t>
            </a:r>
          </a:p>
          <a:p>
            <a:pPr lvl="0"/>
            <a:r>
              <a:rPr lang="cs-CZ" b="0" dirty="0"/>
              <a:t>Závislé osoby jsou členové rodiny příslušníka ozbrojených sil nebo civilní složky, který	 je finančně, právně nebo ze zdravotních důvodů závislý na takovém příslušníkovi a odkázaný na jeho podporu, sdílí bydlení s takovým příslušníkem, a je přítomen na území České republiky se souhlasem orgánů ozbrojených sil </a:t>
            </a:r>
          </a:p>
        </p:txBody>
      </p:sp>
    </p:spTree>
    <p:extLst>
      <p:ext uri="{BB962C8B-B14F-4D97-AF65-F5344CB8AC3E}">
        <p14:creationId xmlns:p14="http://schemas.microsoft.com/office/powerpoint/2010/main" val="451170517"/>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A2B712-8FB6-437B-C606-4B643CCA62A6}"/>
              </a:ext>
            </a:extLst>
          </p:cNvPr>
          <p:cNvSpPr>
            <a:spLocks noGrp="1"/>
          </p:cNvSpPr>
          <p:nvPr>
            <p:ph type="title"/>
          </p:nvPr>
        </p:nvSpPr>
        <p:spPr/>
        <p:txBody>
          <a:bodyPr/>
          <a:lstStyle/>
          <a:p>
            <a:pPr algn="ctr"/>
            <a:r>
              <a:rPr lang="cs-CZ" dirty="0"/>
              <a:t>Poskytnuté prostory</a:t>
            </a:r>
          </a:p>
        </p:txBody>
      </p:sp>
      <p:sp>
        <p:nvSpPr>
          <p:cNvPr id="3" name="Zástupný obsah 2">
            <a:extLst>
              <a:ext uri="{FF2B5EF4-FFF2-40B4-BE49-F238E27FC236}">
                <a16:creationId xmlns:a16="http://schemas.microsoft.com/office/drawing/2014/main" id="{E6E749C3-925D-23A3-D260-3B053EDD9E11}"/>
              </a:ext>
            </a:extLst>
          </p:cNvPr>
          <p:cNvSpPr>
            <a:spLocks noGrp="1"/>
          </p:cNvSpPr>
          <p:nvPr>
            <p:ph idx="1"/>
          </p:nvPr>
        </p:nvSpPr>
        <p:spPr/>
        <p:txBody>
          <a:bodyPr>
            <a:normAutofit fontScale="77500" lnSpcReduction="20000"/>
          </a:bodyPr>
          <a:lstStyle/>
          <a:p>
            <a:r>
              <a:rPr lang="cs-CZ" b="0" dirty="0"/>
              <a:t>V příloze k dohodě je seznam dohodnutých zařízení a prostorů, které předávají do užívání ozbrojeným silám USA. (Jde o tyto zařízení a prostory: Vojenská letiště Čáslav, Náměšť a Pardubice, dále vojenské výcvikové prostory Hradiště, Libavá, Boletice a Březina, dále vojenské posádky Vyškov, Rančířov, Stará Boleslav a konečně logistické centrum Mošnov)</a:t>
            </a:r>
          </a:p>
          <a:p>
            <a:r>
              <a:rPr lang="cs-CZ" b="0" dirty="0"/>
              <a:t>ČR poskytne veškerá dohodnutá zařízení a prostory bez nájemného či obdobných nákladů pro ozbrojené síly USA, zcela zadarmo.</a:t>
            </a:r>
          </a:p>
          <a:p>
            <a:r>
              <a:rPr lang="cs-CZ" b="0" dirty="0"/>
              <a:t>USA mají jediné právo kontroly vstupu do dohodnutých zařízení a prostorů nebo jejich částí, které byly českou stranou předány k výlučnému užívání USA.</a:t>
            </a:r>
          </a:p>
          <a:p>
            <a:endParaRPr lang="cs-CZ" b="0" dirty="0"/>
          </a:p>
          <a:p>
            <a:r>
              <a:rPr lang="cs-CZ" b="0" dirty="0"/>
              <a:t> </a:t>
            </a:r>
          </a:p>
        </p:txBody>
      </p:sp>
    </p:spTree>
    <p:extLst>
      <p:ext uri="{BB962C8B-B14F-4D97-AF65-F5344CB8AC3E}">
        <p14:creationId xmlns:p14="http://schemas.microsoft.com/office/powerpoint/2010/main" val="4019072189"/>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8B06BB-84F0-76E7-7886-1C9B56C2D07D}"/>
              </a:ext>
            </a:extLst>
          </p:cNvPr>
          <p:cNvSpPr>
            <a:spLocks noGrp="1"/>
          </p:cNvSpPr>
          <p:nvPr>
            <p:ph type="title"/>
          </p:nvPr>
        </p:nvSpPr>
        <p:spPr/>
        <p:txBody>
          <a:bodyPr/>
          <a:lstStyle/>
          <a:p>
            <a:pPr algn="ctr"/>
            <a:r>
              <a:rPr lang="cs-CZ" dirty="0"/>
              <a:t>Vstup na území České republiky</a:t>
            </a:r>
          </a:p>
        </p:txBody>
      </p:sp>
      <p:sp>
        <p:nvSpPr>
          <p:cNvPr id="3" name="Zástupný obsah 2">
            <a:extLst>
              <a:ext uri="{FF2B5EF4-FFF2-40B4-BE49-F238E27FC236}">
                <a16:creationId xmlns:a16="http://schemas.microsoft.com/office/drawing/2014/main" id="{CC90CCDC-51A8-D541-CE13-AB021ABEBCE7}"/>
              </a:ext>
            </a:extLst>
          </p:cNvPr>
          <p:cNvSpPr>
            <a:spLocks noGrp="1"/>
          </p:cNvSpPr>
          <p:nvPr>
            <p:ph idx="1"/>
          </p:nvPr>
        </p:nvSpPr>
        <p:spPr/>
        <p:txBody>
          <a:bodyPr/>
          <a:lstStyle/>
          <a:p>
            <a:r>
              <a:rPr lang="cs-CZ" b="0" dirty="0"/>
              <a:t>Česká republika nevyžaduje pasy či víza pro vstupy na území České republiky a k opuštěním území České republiky u příslušníků ozbrojených sil, u příslušníků civilní složky, závislých osob a dodavatelů USA.  </a:t>
            </a:r>
          </a:p>
          <a:p>
            <a:r>
              <a:rPr lang="cs-CZ" b="0" dirty="0"/>
              <a:t>Na příslušníky ozbrojených sil USA, závislé osoby a dodavatele USA se neuplatní české právní předpisy upravující registraci a kontrolu cizinců </a:t>
            </a:r>
          </a:p>
        </p:txBody>
      </p:sp>
    </p:spTree>
    <p:extLst>
      <p:ext uri="{BB962C8B-B14F-4D97-AF65-F5344CB8AC3E}">
        <p14:creationId xmlns:p14="http://schemas.microsoft.com/office/powerpoint/2010/main" val="1129646458"/>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CE7E11-B554-564E-B959-38D91DA650E2}"/>
              </a:ext>
            </a:extLst>
          </p:cNvPr>
          <p:cNvSpPr>
            <a:spLocks noGrp="1"/>
          </p:cNvSpPr>
          <p:nvPr>
            <p:ph type="title"/>
          </p:nvPr>
        </p:nvSpPr>
        <p:spPr/>
        <p:txBody>
          <a:bodyPr/>
          <a:lstStyle/>
          <a:p>
            <a:pPr algn="ctr"/>
            <a:r>
              <a:rPr lang="cs-CZ" dirty="0"/>
              <a:t>Trestní jurisdikce</a:t>
            </a:r>
          </a:p>
        </p:txBody>
      </p:sp>
      <p:sp>
        <p:nvSpPr>
          <p:cNvPr id="3" name="Zástupný obsah 2">
            <a:extLst>
              <a:ext uri="{FF2B5EF4-FFF2-40B4-BE49-F238E27FC236}">
                <a16:creationId xmlns:a16="http://schemas.microsoft.com/office/drawing/2014/main" id="{0F4651E2-BB3E-A2ED-7052-17B66AAC856F}"/>
              </a:ext>
            </a:extLst>
          </p:cNvPr>
          <p:cNvSpPr>
            <a:spLocks noGrp="1"/>
          </p:cNvSpPr>
          <p:nvPr>
            <p:ph idx="1"/>
          </p:nvPr>
        </p:nvSpPr>
        <p:spPr/>
        <p:txBody>
          <a:bodyPr>
            <a:normAutofit fontScale="92500" lnSpcReduction="20000"/>
          </a:bodyPr>
          <a:lstStyle/>
          <a:p>
            <a:r>
              <a:rPr lang="cs-CZ" b="0" dirty="0"/>
              <a:t>ČR uznává zvláštní důležitost kázeňské pravomoci orgánů ozbrojených sil USA nad příslušníky ozbrojených sil USA a vliv této pravomoci na operační připravenost. Proto na žádost USA a za účelem plnění svého závazku ke vzájemné obraně ČR se vzdává přednostního práva na výkon trestní jurisdikce.</a:t>
            </a:r>
          </a:p>
          <a:p>
            <a:r>
              <a:rPr lang="cs-CZ" b="0" dirty="0"/>
              <a:t>Pouze v konkrétních případech zvláštního významu mohou České orgány mohou předložit takové prohlášení i před obdržením takového oznámení. Toto pravidlo nebrání českým orgánům zahájit a vést vyšetřování údajných trestných činů, aby zajistily náležité shromažďování důkazů pro případ, že by české orgány uplatnily zájem věc vyšetřovat.</a:t>
            </a:r>
          </a:p>
          <a:p>
            <a:r>
              <a:rPr lang="cs-CZ" b="0" dirty="0"/>
              <a:t>Příslušníci ozbrojených sil USA a závislé osoby nebudou souzeni v nepřítomnosti bez svého souhlasu.</a:t>
            </a:r>
          </a:p>
          <a:p>
            <a:endParaRPr lang="cs-CZ" dirty="0"/>
          </a:p>
        </p:txBody>
      </p:sp>
    </p:spTree>
    <p:extLst>
      <p:ext uri="{BB962C8B-B14F-4D97-AF65-F5344CB8AC3E}">
        <p14:creationId xmlns:p14="http://schemas.microsoft.com/office/powerpoint/2010/main" val="203726587"/>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5ADE72-ACF9-69C7-935E-27F726892E5F}"/>
              </a:ext>
            </a:extLst>
          </p:cNvPr>
          <p:cNvSpPr>
            <a:spLocks noGrp="1"/>
          </p:cNvSpPr>
          <p:nvPr>
            <p:ph type="title"/>
          </p:nvPr>
        </p:nvSpPr>
        <p:spPr/>
        <p:txBody>
          <a:bodyPr/>
          <a:lstStyle/>
          <a:p>
            <a:pPr algn="ctr"/>
            <a:r>
              <a:rPr lang="cs-CZ" dirty="0"/>
              <a:t>Osvobození od daně pro osobní účely</a:t>
            </a:r>
          </a:p>
        </p:txBody>
      </p:sp>
      <p:sp>
        <p:nvSpPr>
          <p:cNvPr id="3" name="Zástupný obsah 2">
            <a:extLst>
              <a:ext uri="{FF2B5EF4-FFF2-40B4-BE49-F238E27FC236}">
                <a16:creationId xmlns:a16="http://schemas.microsoft.com/office/drawing/2014/main" id="{9A5CF453-DD54-C48F-4BBF-B3D178D9491A}"/>
              </a:ext>
            </a:extLst>
          </p:cNvPr>
          <p:cNvSpPr>
            <a:spLocks noGrp="1"/>
          </p:cNvSpPr>
          <p:nvPr>
            <p:ph idx="1"/>
          </p:nvPr>
        </p:nvSpPr>
        <p:spPr/>
        <p:txBody>
          <a:bodyPr/>
          <a:lstStyle/>
          <a:p>
            <a:r>
              <a:rPr lang="cs-CZ" b="0" dirty="0"/>
              <a:t>Příslušníci ozbrojených sil USA a závislé osoby neplatí na území ČR  jakoukoli daň, poplatek, licenční poplatek ani podobné poplatky včetně DPH z nákupu, vlastnictví, držby, užívání, převodu mezi nimi samými či přechodu v souvislosti s úmrtím, pokud jde o jejich hmotný movitý majetek dovezený na území ČR nebo tam nabytý pro vlastní osobní potřebu. Takové zboží nesmí překročit poplatků, ale nikoli od placení mýtného za používání silnic, mostů a tunelů.</a:t>
            </a:r>
          </a:p>
          <a:p>
            <a:endParaRPr lang="cs-CZ" dirty="0"/>
          </a:p>
        </p:txBody>
      </p:sp>
    </p:spTree>
    <p:extLst>
      <p:ext uri="{BB962C8B-B14F-4D97-AF65-F5344CB8AC3E}">
        <p14:creationId xmlns:p14="http://schemas.microsoft.com/office/powerpoint/2010/main" val="706269002"/>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574335-A263-13FC-E4E1-B8594E52DB84}"/>
              </a:ext>
            </a:extLst>
          </p:cNvPr>
          <p:cNvSpPr>
            <a:spLocks noGrp="1"/>
          </p:cNvSpPr>
          <p:nvPr>
            <p:ph type="title"/>
          </p:nvPr>
        </p:nvSpPr>
        <p:spPr/>
        <p:txBody>
          <a:bodyPr/>
          <a:lstStyle/>
          <a:p>
            <a:pPr algn="ctr"/>
            <a:r>
              <a:rPr lang="cs-CZ" dirty="0"/>
              <a:t>Řešení sporů</a:t>
            </a:r>
          </a:p>
        </p:txBody>
      </p:sp>
      <p:sp>
        <p:nvSpPr>
          <p:cNvPr id="3" name="Zástupný obsah 2">
            <a:extLst>
              <a:ext uri="{FF2B5EF4-FFF2-40B4-BE49-F238E27FC236}">
                <a16:creationId xmlns:a16="http://schemas.microsoft.com/office/drawing/2014/main" id="{169FFB65-B245-1D92-89BC-FBD17FE8E3B6}"/>
              </a:ext>
            </a:extLst>
          </p:cNvPr>
          <p:cNvSpPr>
            <a:spLocks noGrp="1"/>
          </p:cNvSpPr>
          <p:nvPr>
            <p:ph idx="1"/>
          </p:nvPr>
        </p:nvSpPr>
        <p:spPr/>
        <p:txBody>
          <a:bodyPr/>
          <a:lstStyle/>
          <a:p>
            <a:r>
              <a:rPr lang="cs-CZ" b="0" dirty="0"/>
              <a:t>Spory a další záležitosti, které podléhají konzultacím podle této Dohody, nebudou předkládány k urovnání žádnému vnitrostátnímu soudu, jakož ani mezinárodnímu soudu, tribunálu anebo podobnému orgánu, jakož ani žádné jiné třetí straně.</a:t>
            </a:r>
          </a:p>
          <a:p>
            <a:endParaRPr lang="cs-CZ" dirty="0"/>
          </a:p>
        </p:txBody>
      </p:sp>
    </p:spTree>
    <p:extLst>
      <p:ext uri="{BB962C8B-B14F-4D97-AF65-F5344CB8AC3E}">
        <p14:creationId xmlns:p14="http://schemas.microsoft.com/office/powerpoint/2010/main" val="144390442"/>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9E9BCC24-0389-2B80-707A-95DA457A49BD}"/>
              </a:ext>
            </a:extLst>
          </p:cNvPr>
          <p:cNvSpPr>
            <a:spLocks noGrp="1"/>
          </p:cNvSpPr>
          <p:nvPr>
            <p:ph type="title"/>
          </p:nvPr>
        </p:nvSpPr>
        <p:spPr/>
        <p:txBody>
          <a:bodyPr>
            <a:normAutofit fontScale="90000"/>
          </a:bodyPr>
          <a:lstStyle/>
          <a:p>
            <a:r>
              <a:rPr lang="cs-CZ" dirty="0"/>
              <a:t>Konference o bezpečnosti a spolupráci v Evropě</a:t>
            </a:r>
          </a:p>
        </p:txBody>
      </p:sp>
    </p:spTree>
    <p:extLst>
      <p:ext uri="{BB962C8B-B14F-4D97-AF65-F5344CB8AC3E}">
        <p14:creationId xmlns:p14="http://schemas.microsoft.com/office/powerpoint/2010/main" val="2090468425"/>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252635-601A-564B-8927-CD485D4E3914}"/>
              </a:ext>
            </a:extLst>
          </p:cNvPr>
          <p:cNvSpPr>
            <a:spLocks noGrp="1"/>
          </p:cNvSpPr>
          <p:nvPr>
            <p:ph type="title"/>
          </p:nvPr>
        </p:nvSpPr>
        <p:spPr/>
        <p:txBody>
          <a:bodyPr/>
          <a:lstStyle/>
          <a:p>
            <a:pPr algn="ctr"/>
            <a:r>
              <a:rPr lang="cs-CZ" dirty="0"/>
              <a:t>KBSE</a:t>
            </a:r>
          </a:p>
        </p:txBody>
      </p:sp>
      <p:sp>
        <p:nvSpPr>
          <p:cNvPr id="3" name="Zástupný symbol pro obsah 2">
            <a:extLst>
              <a:ext uri="{FF2B5EF4-FFF2-40B4-BE49-F238E27FC236}">
                <a16:creationId xmlns:a16="http://schemas.microsoft.com/office/drawing/2014/main" id="{F6AD2698-C2DF-9247-96A3-810A79606325}"/>
              </a:ext>
            </a:extLst>
          </p:cNvPr>
          <p:cNvSpPr>
            <a:spLocks noGrp="1"/>
          </p:cNvSpPr>
          <p:nvPr>
            <p:ph idx="1"/>
          </p:nvPr>
        </p:nvSpPr>
        <p:spPr/>
        <p:txBody>
          <a:bodyPr>
            <a:normAutofit lnSpcReduction="10000"/>
          </a:bodyPr>
          <a:lstStyle/>
          <a:p>
            <a:pPr marL="0" indent="0">
              <a:buNone/>
            </a:pPr>
            <a:r>
              <a:rPr lang="cs-CZ" b="0" dirty="0">
                <a:solidFill>
                  <a:schemeClr val="tx1"/>
                </a:solidFill>
                <a:latin typeface="Arial" panose="020B0604020202020204" pitchFamily="34" charset="0"/>
                <a:cs typeface="Arial" panose="020B0604020202020204" pitchFamily="34" charset="0"/>
              </a:rPr>
              <a:t>Konference o bezpečnosti a spolupráci (KBSE) v Evropě byla tvořena systémem mezinárodních jednání a smluv, které měly za cíl zajistit mír a prohloubit spolupráci mezi evropskými státy.</a:t>
            </a:r>
          </a:p>
          <a:p>
            <a:pPr marL="0" indent="0">
              <a:buNone/>
            </a:pPr>
            <a:r>
              <a:rPr lang="cs-CZ" b="0" dirty="0">
                <a:solidFill>
                  <a:schemeClr val="tx1"/>
                </a:solidFill>
                <a:latin typeface="Arial" panose="020B0604020202020204" pitchFamily="34" charset="0"/>
                <a:cs typeface="Arial" panose="020B0604020202020204" pitchFamily="34" charset="0"/>
              </a:rPr>
              <a:t>Roku 1966 státy Varšavské smlouvy iniciovaly úsilí o svolání KBSE. První ze série jednání byla přípravná konference v Helsinkách v listopadu 1972, které se účastnili diplomatičtí zastupitelé. Následná konference ministrů zahraničních věcí v Helsinkách byla uskutečněna v červenci 1973 a odstartovala vlastní proces jednání, byla stanovena pevná pravidla pro proces KBSE. </a:t>
            </a:r>
          </a:p>
        </p:txBody>
      </p:sp>
      <p:sp>
        <p:nvSpPr>
          <p:cNvPr id="4" name="Zástupný symbol pro datum 3">
            <a:extLst>
              <a:ext uri="{FF2B5EF4-FFF2-40B4-BE49-F238E27FC236}">
                <a16:creationId xmlns:a16="http://schemas.microsoft.com/office/drawing/2014/main" id="{1752EFED-CD21-684F-948A-C61301BDF4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1BC5CD-5DD3-0E40-B565-20B176D5D55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889A5B6-4C70-0940-A2F6-5384C229C832}"/>
              </a:ext>
            </a:extLst>
          </p:cNvPr>
          <p:cNvSpPr>
            <a:spLocks noGrp="1"/>
          </p:cNvSpPr>
          <p:nvPr>
            <p:ph type="sldNum" sz="quarter" idx="12"/>
          </p:nvPr>
        </p:nvSpPr>
        <p:spPr/>
        <p:txBody>
          <a:bodyPr/>
          <a:lstStyle/>
          <a:p>
            <a:fld id="{CFE4BAC9-6D41-4691-9299-18EF07EF0177}" type="slidenum">
              <a:rPr lang="en-US" smtClean="0"/>
              <a:t>248</a:t>
            </a:fld>
            <a:endParaRPr lang="en-US"/>
          </a:p>
        </p:txBody>
      </p:sp>
    </p:spTree>
    <p:extLst>
      <p:ext uri="{BB962C8B-B14F-4D97-AF65-F5344CB8AC3E}">
        <p14:creationId xmlns:p14="http://schemas.microsoft.com/office/powerpoint/2010/main" val="1374918930"/>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EFBAB3-EE94-B241-89F3-BE55B5A9702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Summit </a:t>
            </a:r>
          </a:p>
        </p:txBody>
      </p:sp>
      <p:sp>
        <p:nvSpPr>
          <p:cNvPr id="3" name="Zástupný symbol pro obsah 2">
            <a:extLst>
              <a:ext uri="{FF2B5EF4-FFF2-40B4-BE49-F238E27FC236}">
                <a16:creationId xmlns:a16="http://schemas.microsoft.com/office/drawing/2014/main" id="{F91A97A0-B3F5-1149-980B-E35A9F354F71}"/>
              </a:ext>
            </a:extLst>
          </p:cNvPr>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Jednání o podobě Závěrečného aktu Konference o bezpečnosti a spolupráci v Evropě. </a:t>
            </a:r>
          </a:p>
          <a:p>
            <a:pPr marL="0" indent="0">
              <a:buNone/>
            </a:pPr>
            <a:r>
              <a:rPr lang="cs-CZ" b="0" dirty="0">
                <a:solidFill>
                  <a:schemeClr val="tx1"/>
                </a:solidFill>
                <a:latin typeface="Arial" panose="020B0604020202020204" pitchFamily="34" charset="0"/>
                <a:cs typeface="Arial" panose="020B0604020202020204" pitchFamily="34" charset="0"/>
              </a:rPr>
              <a:t>Tento dokument byl 1. srpna 1975 v Helsinkách podepsán nejvyššími představiteli 33 evropských států, Kanady a USA, čímž skončila nejdůležitější fáze procesu KBSE.</a:t>
            </a:r>
          </a:p>
          <a:p>
            <a:pPr marL="0" indent="0">
              <a:buNone/>
            </a:pPr>
            <a:r>
              <a:rPr lang="cs-CZ" b="0" dirty="0">
                <a:latin typeface="Arial" panose="020B0604020202020204" pitchFamily="34" charset="0"/>
                <a:cs typeface="Arial" panose="020B0604020202020204" pitchFamily="34" charset="0"/>
              </a:rPr>
              <a:t>Zlepšování vztahů skrze dodržování Helsinského závěrečného aktu bylo navíc podpořeno sérií navazujících setkání v Bělehradě (4. října 1977–8. března 1978), Madridu (11. listopadu 1980–9. září 1983) a ve Vídni (4. listopadu 1986–19. ledna 1989).</a:t>
            </a:r>
          </a:p>
        </p:txBody>
      </p:sp>
      <p:sp>
        <p:nvSpPr>
          <p:cNvPr id="4" name="Zástupný symbol pro datum 3">
            <a:extLst>
              <a:ext uri="{FF2B5EF4-FFF2-40B4-BE49-F238E27FC236}">
                <a16:creationId xmlns:a16="http://schemas.microsoft.com/office/drawing/2014/main" id="{FFA0F325-6B63-A147-AC3A-42647CDA34D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B45A321-0890-6741-9356-E1662CD75A2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D6E6AE-3AF5-4E45-AF45-BBA6F51115EE}"/>
              </a:ext>
            </a:extLst>
          </p:cNvPr>
          <p:cNvSpPr>
            <a:spLocks noGrp="1"/>
          </p:cNvSpPr>
          <p:nvPr>
            <p:ph type="sldNum" sz="quarter" idx="12"/>
          </p:nvPr>
        </p:nvSpPr>
        <p:spPr/>
        <p:txBody>
          <a:bodyPr/>
          <a:lstStyle/>
          <a:p>
            <a:fld id="{CFE4BAC9-6D41-4691-9299-18EF07EF0177}" type="slidenum">
              <a:rPr lang="en-US" smtClean="0"/>
              <a:t>249</a:t>
            </a:fld>
            <a:endParaRPr lang="en-US"/>
          </a:p>
        </p:txBody>
      </p:sp>
    </p:spTree>
    <p:extLst>
      <p:ext uri="{BB962C8B-B14F-4D97-AF65-F5344CB8AC3E}">
        <p14:creationId xmlns:p14="http://schemas.microsoft.com/office/powerpoint/2010/main" val="1595503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BE0139-B9A2-414B-BBC3-BDD938D9B7A7}"/>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Příklady dalších strategických zájmů </a:t>
            </a:r>
          </a:p>
        </p:txBody>
      </p:sp>
      <p:sp>
        <p:nvSpPr>
          <p:cNvPr id="3" name="Zástupný symbol pro obsah 2">
            <a:extLst>
              <a:ext uri="{FF2B5EF4-FFF2-40B4-BE49-F238E27FC236}">
                <a16:creationId xmlns:a16="http://schemas.microsoft.com/office/drawing/2014/main" id="{2A8031C1-BA96-8D49-B05D-7BD66D09A21C}"/>
              </a:ext>
            </a:extLst>
          </p:cNvPr>
          <p:cNvSpPr>
            <a:spLocks noGrp="1"/>
          </p:cNvSpPr>
          <p:nvPr>
            <p:ph idx="1"/>
          </p:nvPr>
        </p:nvSpPr>
        <p:spPr/>
        <p:txBody>
          <a:bodyPr>
            <a:normAutofit fontScale="92500" lnSpcReduction="20000"/>
          </a:bodyPr>
          <a:lstStyle/>
          <a:p>
            <a:r>
              <a:rPr lang="cs-CZ" b="0" dirty="0">
                <a:latin typeface="Arial" panose="020B0604020202020204" pitchFamily="34" charset="0"/>
                <a:cs typeface="Arial" panose="020B0604020202020204" pitchFamily="34" charset="0"/>
              </a:rPr>
              <a:t>snižování kriminality </a:t>
            </a:r>
          </a:p>
          <a:p>
            <a:r>
              <a:rPr lang="cs-CZ" b="0" dirty="0">
                <a:latin typeface="Arial" panose="020B0604020202020204" pitchFamily="34" charset="0"/>
                <a:cs typeface="Arial" panose="020B0604020202020204" pitchFamily="34" charset="0"/>
              </a:rPr>
              <a:t>vytváření podmínek pro tolerantní občanskou společnost, potlačování extremismu</a:t>
            </a:r>
          </a:p>
          <a:p>
            <a:r>
              <a:rPr lang="cs-CZ" b="0" dirty="0">
                <a:latin typeface="Arial" panose="020B0604020202020204" pitchFamily="34" charset="0"/>
                <a:cs typeface="Arial" panose="020B0604020202020204" pitchFamily="34" charset="0"/>
              </a:rPr>
              <a:t>zvyšování efektivity a profesionality státních institucí</a:t>
            </a:r>
          </a:p>
          <a:p>
            <a:r>
              <a:rPr lang="cs-CZ" b="0" dirty="0">
                <a:latin typeface="Arial" panose="020B0604020202020204" pitchFamily="34" charset="0"/>
                <a:cs typeface="Arial" panose="020B0604020202020204" pitchFamily="34" charset="0"/>
              </a:rPr>
              <a:t>vědecko-technický rozvoj s důrazem na nové technologie s vysokou přidanou hodnotou inovace</a:t>
            </a:r>
          </a:p>
          <a:p>
            <a:r>
              <a:rPr lang="cs-CZ" b="0" dirty="0">
                <a:latin typeface="Arial" panose="020B0604020202020204" pitchFamily="34" charset="0"/>
                <a:cs typeface="Arial" panose="020B0604020202020204" pitchFamily="34" charset="0"/>
              </a:rPr>
              <a:t>rozvíjení technických a technologických schopností při zpracování a přenosu utajovaných a citlivých informací s důrazem na jejich ochranu a dostupnost </a:t>
            </a:r>
          </a:p>
          <a:p>
            <a:r>
              <a:rPr lang="cs-CZ" b="0" dirty="0">
                <a:latin typeface="Arial" panose="020B0604020202020204" pitchFamily="34" charset="0"/>
                <a:cs typeface="Arial" panose="020B0604020202020204" pitchFamily="34" charset="0"/>
              </a:rPr>
              <a:t>ochrana životního prostředí.</a:t>
            </a:r>
          </a:p>
        </p:txBody>
      </p:sp>
      <p:sp>
        <p:nvSpPr>
          <p:cNvPr id="4" name="Zástupný symbol pro datum 3">
            <a:extLst>
              <a:ext uri="{FF2B5EF4-FFF2-40B4-BE49-F238E27FC236}">
                <a16:creationId xmlns:a16="http://schemas.microsoft.com/office/drawing/2014/main" id="{D45ABBF4-4E08-AD45-84CE-6973EA4B768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E3CAAE-CAA6-DA4E-9D6D-19452C99900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3CF3265-8AE8-F24C-B599-E3D1FB294EFF}"/>
              </a:ext>
            </a:extLst>
          </p:cNvPr>
          <p:cNvSpPr>
            <a:spLocks noGrp="1"/>
          </p:cNvSpPr>
          <p:nvPr>
            <p:ph type="sldNum" sz="quarter" idx="12"/>
          </p:nvPr>
        </p:nvSpPr>
        <p:spPr/>
        <p:txBody>
          <a:bodyPr/>
          <a:lstStyle/>
          <a:p>
            <a:fld id="{CFE4BAC9-6D41-4691-9299-18EF07EF0177}" type="slidenum">
              <a:rPr lang="en-US" smtClean="0"/>
              <a:t>25</a:t>
            </a:fld>
            <a:endParaRPr lang="en-US"/>
          </a:p>
        </p:txBody>
      </p:sp>
    </p:spTree>
    <p:extLst>
      <p:ext uri="{BB962C8B-B14F-4D97-AF65-F5344CB8AC3E}">
        <p14:creationId xmlns:p14="http://schemas.microsoft.com/office/powerpoint/2010/main" val="1490457345"/>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3ECD2B-7B13-6844-9085-7CE0A22C870D}"/>
              </a:ext>
            </a:extLst>
          </p:cNvPr>
          <p:cNvSpPr>
            <a:spLocks noGrp="1"/>
          </p:cNvSpPr>
          <p:nvPr>
            <p:ph type="title"/>
          </p:nvPr>
        </p:nvSpPr>
        <p:spPr/>
        <p:txBody>
          <a:bodyPr>
            <a:normAutofit fontScale="90000"/>
          </a:bodyPr>
          <a:lstStyle/>
          <a:p>
            <a:pPr algn="ctr"/>
            <a:r>
              <a:rPr lang="cs-CZ" sz="3200" dirty="0"/>
              <a:t>Závěrečný akt konference  o bezpečnosti a spolupráci v Evropě</a:t>
            </a:r>
          </a:p>
        </p:txBody>
      </p:sp>
      <p:sp>
        <p:nvSpPr>
          <p:cNvPr id="3" name="Zástupný symbol pro obsah 2">
            <a:extLst>
              <a:ext uri="{FF2B5EF4-FFF2-40B4-BE49-F238E27FC236}">
                <a16:creationId xmlns:a16="http://schemas.microsoft.com/office/drawing/2014/main" id="{CCD917C7-F64D-1E40-952F-DE2520ABB38A}"/>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otázky bezpečnosti v Evropě</a:t>
            </a:r>
          </a:p>
          <a:p>
            <a:r>
              <a:rPr lang="cs-CZ" b="0" dirty="0">
                <a:latin typeface="Arial" panose="020B0604020202020204" pitchFamily="34" charset="0"/>
                <a:cs typeface="Arial" panose="020B0604020202020204" pitchFamily="34" charset="0"/>
              </a:rPr>
              <a:t>spolupráce v oblasti ekonomiky, vědy a techniky</a:t>
            </a:r>
          </a:p>
          <a:p>
            <a:r>
              <a:rPr lang="cs-CZ" b="0" dirty="0">
                <a:latin typeface="Arial" panose="020B0604020202020204" pitchFamily="34" charset="0"/>
                <a:cs typeface="Arial" panose="020B0604020202020204" pitchFamily="34" charset="0"/>
              </a:rPr>
              <a:t>bezpečnost a spolupráce států při Středozemním moři</a:t>
            </a:r>
          </a:p>
          <a:p>
            <a:r>
              <a:rPr lang="cs-CZ" b="0" dirty="0">
                <a:latin typeface="Arial" panose="020B0604020202020204" pitchFamily="34" charset="0"/>
                <a:cs typeface="Arial" panose="020B0604020202020204" pitchFamily="34" charset="0"/>
              </a:rPr>
              <a:t>spolupráce v oblasti humanitární </a:t>
            </a:r>
          </a:p>
          <a:p>
            <a:r>
              <a:rPr lang="cs-CZ" b="0" dirty="0">
                <a:latin typeface="Arial" panose="020B0604020202020204" pitchFamily="34" charset="0"/>
                <a:cs typeface="Arial" panose="020B0604020202020204" pitchFamily="34" charset="0"/>
              </a:rPr>
              <a:t>pokračování procesu KBSE,</a:t>
            </a:r>
            <a:endParaRPr lang="cs-CZ" b="0" dirty="0"/>
          </a:p>
        </p:txBody>
      </p:sp>
      <p:sp>
        <p:nvSpPr>
          <p:cNvPr id="4" name="Zástupný symbol pro datum 3">
            <a:extLst>
              <a:ext uri="{FF2B5EF4-FFF2-40B4-BE49-F238E27FC236}">
                <a16:creationId xmlns:a16="http://schemas.microsoft.com/office/drawing/2014/main" id="{900C5DD0-6133-8F45-A769-3E9D24856E4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01F9221-FD9F-B847-A581-6ACDE67F6E8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EAB9CE-D835-8841-98AF-BD9C00D6C018}"/>
              </a:ext>
            </a:extLst>
          </p:cNvPr>
          <p:cNvSpPr>
            <a:spLocks noGrp="1"/>
          </p:cNvSpPr>
          <p:nvPr>
            <p:ph type="sldNum" sz="quarter" idx="12"/>
          </p:nvPr>
        </p:nvSpPr>
        <p:spPr/>
        <p:txBody>
          <a:bodyPr/>
          <a:lstStyle/>
          <a:p>
            <a:fld id="{CFE4BAC9-6D41-4691-9299-18EF07EF0177}" type="slidenum">
              <a:rPr lang="en-US" smtClean="0"/>
              <a:t>250</a:t>
            </a:fld>
            <a:endParaRPr lang="en-US"/>
          </a:p>
        </p:txBody>
      </p:sp>
    </p:spTree>
    <p:extLst>
      <p:ext uri="{BB962C8B-B14F-4D97-AF65-F5344CB8AC3E}">
        <p14:creationId xmlns:p14="http://schemas.microsoft.com/office/powerpoint/2010/main" val="208716279"/>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78CC4A-2FEF-9F48-9448-124A335F8538}"/>
              </a:ext>
            </a:extLst>
          </p:cNvPr>
          <p:cNvSpPr>
            <a:spLocks noGrp="1"/>
          </p:cNvSpPr>
          <p:nvPr>
            <p:ph type="title"/>
          </p:nvPr>
        </p:nvSpPr>
        <p:spPr/>
        <p:txBody>
          <a:bodyPr/>
          <a:lstStyle/>
          <a:p>
            <a:pPr algn="ctr"/>
            <a:r>
              <a:rPr lang="cs-CZ" dirty="0"/>
              <a:t>10 principů KBSE</a:t>
            </a:r>
          </a:p>
        </p:txBody>
      </p:sp>
      <p:sp>
        <p:nvSpPr>
          <p:cNvPr id="3" name="Zástupný symbol pro obsah 2">
            <a:extLst>
              <a:ext uri="{FF2B5EF4-FFF2-40B4-BE49-F238E27FC236}">
                <a16:creationId xmlns:a16="http://schemas.microsoft.com/office/drawing/2014/main" id="{882E3000-098D-F941-83A0-DD6650F51A9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1. svrchovaná rovnost, respektování práv vyplývajících ze svrchovanosti,</a:t>
            </a:r>
          </a:p>
          <a:p>
            <a:pPr marL="0" indent="0">
              <a:buNone/>
            </a:pPr>
            <a:r>
              <a:rPr lang="cs-CZ" b="0" dirty="0">
                <a:latin typeface="Arial" panose="020B0604020202020204" pitchFamily="34" charset="0"/>
                <a:cs typeface="Arial" panose="020B0604020202020204" pitchFamily="34" charset="0"/>
              </a:rPr>
              <a:t>2. zdržení se hrozby silou nebo použití síly,</a:t>
            </a:r>
          </a:p>
          <a:p>
            <a:pPr marL="0" indent="0">
              <a:buNone/>
            </a:pPr>
            <a:r>
              <a:rPr lang="cs-CZ" b="0" dirty="0">
                <a:latin typeface="Arial" panose="020B0604020202020204" pitchFamily="34" charset="0"/>
                <a:cs typeface="Arial" panose="020B0604020202020204" pitchFamily="34" charset="0"/>
              </a:rPr>
              <a:t>3. neporušitelnost hranic,</a:t>
            </a:r>
          </a:p>
          <a:p>
            <a:pPr marL="0" indent="0">
              <a:buNone/>
            </a:pPr>
            <a:r>
              <a:rPr lang="cs-CZ" b="0" dirty="0">
                <a:latin typeface="Arial" panose="020B0604020202020204" pitchFamily="34" charset="0"/>
                <a:cs typeface="Arial" panose="020B0604020202020204" pitchFamily="34" charset="0"/>
              </a:rPr>
              <a:t>4. územní celistvost států,</a:t>
            </a:r>
          </a:p>
          <a:p>
            <a:pPr marL="0" indent="0">
              <a:buNone/>
            </a:pPr>
            <a:r>
              <a:rPr lang="cs-CZ" b="0" dirty="0">
                <a:latin typeface="Arial" panose="020B0604020202020204" pitchFamily="34" charset="0"/>
                <a:cs typeface="Arial" panose="020B0604020202020204" pitchFamily="34" charset="0"/>
              </a:rPr>
              <a:t>5. pokojné urovnávání sporů,</a:t>
            </a:r>
          </a:p>
          <a:p>
            <a:pPr marL="0" indent="0">
              <a:buNone/>
            </a:pPr>
            <a:endParaRPr lang="cs-CZ" dirty="0"/>
          </a:p>
        </p:txBody>
      </p:sp>
      <p:sp>
        <p:nvSpPr>
          <p:cNvPr id="4" name="Zástupný symbol pro datum 3">
            <a:extLst>
              <a:ext uri="{FF2B5EF4-FFF2-40B4-BE49-F238E27FC236}">
                <a16:creationId xmlns:a16="http://schemas.microsoft.com/office/drawing/2014/main" id="{0A03F73C-60D1-6143-ACCE-FB33EDFB77A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0C87FAA-1BFB-3B49-AF15-492ABDB8D3B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9CA8BDB-CD9D-6546-B9A2-67C2E1BF4C67}"/>
              </a:ext>
            </a:extLst>
          </p:cNvPr>
          <p:cNvSpPr>
            <a:spLocks noGrp="1"/>
          </p:cNvSpPr>
          <p:nvPr>
            <p:ph type="sldNum" sz="quarter" idx="12"/>
          </p:nvPr>
        </p:nvSpPr>
        <p:spPr/>
        <p:txBody>
          <a:bodyPr/>
          <a:lstStyle/>
          <a:p>
            <a:fld id="{CFE4BAC9-6D41-4691-9299-18EF07EF0177}" type="slidenum">
              <a:rPr lang="en-US" smtClean="0"/>
              <a:t>251</a:t>
            </a:fld>
            <a:endParaRPr lang="en-US"/>
          </a:p>
        </p:txBody>
      </p:sp>
    </p:spTree>
    <p:extLst>
      <p:ext uri="{BB962C8B-B14F-4D97-AF65-F5344CB8AC3E}">
        <p14:creationId xmlns:p14="http://schemas.microsoft.com/office/powerpoint/2010/main" val="3253081209"/>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92DC8E-DF42-4444-B525-252B39C28BCB}"/>
              </a:ext>
            </a:extLst>
          </p:cNvPr>
          <p:cNvSpPr>
            <a:spLocks noGrp="1"/>
          </p:cNvSpPr>
          <p:nvPr>
            <p:ph type="title"/>
          </p:nvPr>
        </p:nvSpPr>
        <p:spPr/>
        <p:txBody>
          <a:bodyPr/>
          <a:lstStyle/>
          <a:p>
            <a:pPr algn="ctr"/>
            <a:r>
              <a:rPr lang="cs-CZ" dirty="0"/>
              <a:t>10 principů KBSE</a:t>
            </a:r>
          </a:p>
        </p:txBody>
      </p:sp>
      <p:sp>
        <p:nvSpPr>
          <p:cNvPr id="3" name="Zástupný symbol pro obsah 2">
            <a:extLst>
              <a:ext uri="{FF2B5EF4-FFF2-40B4-BE49-F238E27FC236}">
                <a16:creationId xmlns:a16="http://schemas.microsoft.com/office/drawing/2014/main" id="{C58EE380-3ACA-1A47-8D85-90C42A07C7C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6. nevměšování do vnitřních záležitostí,</a:t>
            </a:r>
          </a:p>
          <a:p>
            <a:pPr marL="0" indent="0">
              <a:buNone/>
            </a:pPr>
            <a:r>
              <a:rPr lang="cs-CZ" b="0" dirty="0">
                <a:latin typeface="Arial" panose="020B0604020202020204" pitchFamily="34" charset="0"/>
                <a:cs typeface="Arial" panose="020B0604020202020204" pitchFamily="34" charset="0"/>
              </a:rPr>
              <a:t>7. respektování lidských práv a základních svobod včetně, svobody smýšlení, svědomí, náboženství nebo přesvědčení,</a:t>
            </a:r>
          </a:p>
          <a:p>
            <a:pPr marL="0" indent="0">
              <a:buNone/>
            </a:pPr>
            <a:r>
              <a:rPr lang="cs-CZ" b="0" dirty="0">
                <a:latin typeface="Arial" panose="020B0604020202020204" pitchFamily="34" charset="0"/>
                <a:cs typeface="Arial" panose="020B0604020202020204" pitchFamily="34" charset="0"/>
              </a:rPr>
              <a:t>8. rovná práva a sebeurčení národů,</a:t>
            </a:r>
          </a:p>
          <a:p>
            <a:pPr marL="0" indent="0">
              <a:buNone/>
            </a:pPr>
            <a:r>
              <a:rPr lang="cs-CZ" b="0" dirty="0">
                <a:latin typeface="Arial" panose="020B0604020202020204" pitchFamily="34" charset="0"/>
                <a:cs typeface="Arial" panose="020B0604020202020204" pitchFamily="34" charset="0"/>
              </a:rPr>
              <a:t>9. spolupráce mezi státy, a</a:t>
            </a:r>
          </a:p>
          <a:p>
            <a:pPr marL="0" indent="0">
              <a:buNone/>
            </a:pPr>
            <a:r>
              <a:rPr lang="cs-CZ" b="0" dirty="0">
                <a:latin typeface="Arial" panose="020B0604020202020204" pitchFamily="34" charset="0"/>
                <a:cs typeface="Arial" panose="020B0604020202020204" pitchFamily="34" charset="0"/>
              </a:rPr>
              <a:t>10. poctivé plnění závazků mezinárodního práva.</a:t>
            </a:r>
          </a:p>
          <a:p>
            <a:endParaRPr lang="cs-CZ" dirty="0"/>
          </a:p>
        </p:txBody>
      </p:sp>
      <p:sp>
        <p:nvSpPr>
          <p:cNvPr id="4" name="Zástupný symbol pro datum 3">
            <a:extLst>
              <a:ext uri="{FF2B5EF4-FFF2-40B4-BE49-F238E27FC236}">
                <a16:creationId xmlns:a16="http://schemas.microsoft.com/office/drawing/2014/main" id="{3E13D0AD-2383-734B-BB91-EDE0FF4C425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7149B8-0193-A14F-9FCF-F403D1D7135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681ECDE-6CC7-494E-8659-BC9ABE5E90E7}"/>
              </a:ext>
            </a:extLst>
          </p:cNvPr>
          <p:cNvSpPr>
            <a:spLocks noGrp="1"/>
          </p:cNvSpPr>
          <p:nvPr>
            <p:ph type="sldNum" sz="quarter" idx="12"/>
          </p:nvPr>
        </p:nvSpPr>
        <p:spPr/>
        <p:txBody>
          <a:bodyPr/>
          <a:lstStyle/>
          <a:p>
            <a:fld id="{CFE4BAC9-6D41-4691-9299-18EF07EF0177}" type="slidenum">
              <a:rPr lang="en-US" smtClean="0"/>
              <a:t>252</a:t>
            </a:fld>
            <a:endParaRPr lang="en-US"/>
          </a:p>
        </p:txBody>
      </p:sp>
    </p:spTree>
    <p:extLst>
      <p:ext uri="{BB962C8B-B14F-4D97-AF65-F5344CB8AC3E}">
        <p14:creationId xmlns:p14="http://schemas.microsoft.com/office/powerpoint/2010/main" val="3709112078"/>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712CD1-E2EE-4C4D-8D2F-F2D4035EA21E}"/>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Politický dopad konference</a:t>
            </a:r>
          </a:p>
        </p:txBody>
      </p:sp>
      <p:sp>
        <p:nvSpPr>
          <p:cNvPr id="3" name="Zástupný symbol pro obsah 2">
            <a:extLst>
              <a:ext uri="{FF2B5EF4-FFF2-40B4-BE49-F238E27FC236}">
                <a16:creationId xmlns:a16="http://schemas.microsoft.com/office/drawing/2014/main" id="{C8073661-4242-354D-87A6-3AAE17679C9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Helsinský akt znamenal průlom v zablokovaném jednání mezi státy obou bloků. Vyvrcholil tak proces </a:t>
            </a:r>
            <a:r>
              <a:rPr lang="cs-CZ" b="0" dirty="0" err="1">
                <a:latin typeface="Arial" panose="020B0604020202020204" pitchFamily="34" charset="0"/>
                <a:cs typeface="Arial" panose="020B0604020202020204" pitchFamily="34" charset="0"/>
              </a:rPr>
              <a:t>détente</a:t>
            </a:r>
            <a:r>
              <a:rPr lang="cs-CZ" b="0" dirty="0">
                <a:latin typeface="Arial" panose="020B0604020202020204" pitchFamily="34" charset="0"/>
                <a:cs typeface="Arial" panose="020B0604020202020204" pitchFamily="34" charset="0"/>
              </a:rPr>
              <a:t>. </a:t>
            </a:r>
          </a:p>
          <a:p>
            <a:r>
              <a:rPr lang="cs-CZ" b="0" dirty="0">
                <a:latin typeface="Arial" panose="020B0604020202020204" pitchFamily="34" charset="0"/>
                <a:cs typeface="Arial" panose="020B0604020202020204" pitchFamily="34" charset="0"/>
              </a:rPr>
              <a:t>Pro SSSR to znamenalo konec „noční můry“ z útoku Západu na dosavadní status quo. Brežněvovi šlo o to, aby západní země uznaly neměnnost poválečného pořádku v Evropě – čili uznání východních zemí jako sovětských satelitů, včetně NDR. </a:t>
            </a:r>
          </a:p>
          <a:p>
            <a:r>
              <a:rPr lang="cs-CZ" b="0" dirty="0">
                <a:latin typeface="Arial" panose="020B0604020202020204" pitchFamily="34" charset="0"/>
                <a:cs typeface="Arial" panose="020B0604020202020204" pitchFamily="34" charset="0"/>
              </a:rPr>
              <a:t>Státům Západu šlo zejména o lidská práva.</a:t>
            </a:r>
          </a:p>
        </p:txBody>
      </p:sp>
      <p:sp>
        <p:nvSpPr>
          <p:cNvPr id="4" name="Zástupný symbol pro datum 3">
            <a:extLst>
              <a:ext uri="{FF2B5EF4-FFF2-40B4-BE49-F238E27FC236}">
                <a16:creationId xmlns:a16="http://schemas.microsoft.com/office/drawing/2014/main" id="{B67BC86A-ADB9-894B-BE37-722B5D7C6F8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22029D-2F8E-0A42-904D-A160D21236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FB7F7EE-3E33-6042-92BA-266FD280F5B9}"/>
              </a:ext>
            </a:extLst>
          </p:cNvPr>
          <p:cNvSpPr>
            <a:spLocks noGrp="1"/>
          </p:cNvSpPr>
          <p:nvPr>
            <p:ph type="sldNum" sz="quarter" idx="12"/>
          </p:nvPr>
        </p:nvSpPr>
        <p:spPr/>
        <p:txBody>
          <a:bodyPr/>
          <a:lstStyle/>
          <a:p>
            <a:fld id="{CFE4BAC9-6D41-4691-9299-18EF07EF0177}" type="slidenum">
              <a:rPr lang="en-US" smtClean="0"/>
              <a:t>253</a:t>
            </a:fld>
            <a:endParaRPr lang="en-US"/>
          </a:p>
        </p:txBody>
      </p:sp>
    </p:spTree>
    <p:extLst>
      <p:ext uri="{BB962C8B-B14F-4D97-AF65-F5344CB8AC3E}">
        <p14:creationId xmlns:p14="http://schemas.microsoft.com/office/powerpoint/2010/main" val="3102449582"/>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33C63F-E198-E249-9EB9-DE7BC82A0AE6}"/>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Politický vliv KBSE v ČSSR</a:t>
            </a:r>
          </a:p>
        </p:txBody>
      </p:sp>
      <p:sp>
        <p:nvSpPr>
          <p:cNvPr id="3" name="Zástupný symbol pro obsah 2">
            <a:extLst>
              <a:ext uri="{FF2B5EF4-FFF2-40B4-BE49-F238E27FC236}">
                <a16:creationId xmlns:a16="http://schemas.microsoft.com/office/drawing/2014/main" id="{5BE90997-CAB2-704D-BB7A-C3C8DB2DBF08}"/>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Prohlášení Charty 77 č. 1, dne 1.1.1977</a:t>
            </a:r>
          </a:p>
          <a:p>
            <a:r>
              <a:rPr lang="cs-CZ" b="0" dirty="0">
                <a:latin typeface="Arial" panose="020B0604020202020204" pitchFamily="34" charset="0"/>
                <a:cs typeface="Arial" panose="020B0604020202020204" pitchFamily="34" charset="0"/>
              </a:rPr>
              <a:t>Dne 13.10.1976 byly ve Sbírce zákonů ČSSR (č. 120) zveřejněny „Mezinárodní pakt o občanských a politických právech“ a „Mezinárodní pakt o hospodářských, sociálních a kulturních právech“, které byly jménem naší republiky podepsány v roce 1968, stvrzeny v Helsinkách roku 1975 a vstoupily u nás v platnost dnem 23. 3. 1976. </a:t>
            </a:r>
          </a:p>
          <a:p>
            <a:r>
              <a:rPr lang="cs-CZ" b="0" dirty="0">
                <a:latin typeface="Arial" panose="020B0604020202020204" pitchFamily="34" charset="0"/>
                <a:cs typeface="Arial" panose="020B0604020202020204" pitchFamily="34" charset="0"/>
              </a:rPr>
              <a:t>Od té doby mají naši občané právo a náš stát povinnost se jimi řídit</a:t>
            </a:r>
            <a:r>
              <a:rPr lang="cs-CZ" b="0" dirty="0"/>
              <a:t>.</a:t>
            </a:r>
            <a:endParaRPr lang="cs-CZ" b="0"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E80401DF-3EB7-234F-9952-F8872E52BC9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36DC07D-0C60-7D47-B82C-895929CF82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DEE976E-42CB-8746-8F51-66AFE33784AA}"/>
              </a:ext>
            </a:extLst>
          </p:cNvPr>
          <p:cNvSpPr>
            <a:spLocks noGrp="1"/>
          </p:cNvSpPr>
          <p:nvPr>
            <p:ph type="sldNum" sz="quarter" idx="12"/>
          </p:nvPr>
        </p:nvSpPr>
        <p:spPr/>
        <p:txBody>
          <a:bodyPr/>
          <a:lstStyle/>
          <a:p>
            <a:fld id="{CFE4BAC9-6D41-4691-9299-18EF07EF0177}" type="slidenum">
              <a:rPr lang="en-US" smtClean="0"/>
              <a:t>254</a:t>
            </a:fld>
            <a:endParaRPr lang="en-US"/>
          </a:p>
        </p:txBody>
      </p:sp>
    </p:spTree>
    <p:extLst>
      <p:ext uri="{BB962C8B-B14F-4D97-AF65-F5344CB8AC3E}">
        <p14:creationId xmlns:p14="http://schemas.microsoft.com/office/powerpoint/2010/main" val="1477889601"/>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95701A-9809-FC4C-9A81-C65F416BD1E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Chartisti </a:t>
            </a:r>
          </a:p>
        </p:txBody>
      </p:sp>
      <p:sp>
        <p:nvSpPr>
          <p:cNvPr id="3" name="Zástupný symbol pro obsah 2">
            <a:extLst>
              <a:ext uri="{FF2B5EF4-FFF2-40B4-BE49-F238E27FC236}">
                <a16:creationId xmlns:a16="http://schemas.microsoft.com/office/drawing/2014/main" id="{DB578DAF-C25A-5447-BF36-0CCB8D7F74F4}"/>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Organizátory a prvními signatáři byli Václav Havel, Pavel Kohout, Jan Patočka, Jiří Němec,  Václav Benda, Vlasta Chramostová, Ladislav </a:t>
            </a:r>
            <a:r>
              <a:rPr lang="cs-CZ" b="0" dirty="0" err="1">
                <a:solidFill>
                  <a:schemeClr val="tx1"/>
                </a:solidFill>
                <a:latin typeface="Arial" panose="020B0604020202020204" pitchFamily="34" charset="0"/>
                <a:cs typeface="Arial" panose="020B0604020202020204" pitchFamily="34" charset="0"/>
              </a:rPr>
              <a:t>Hejdánek</a:t>
            </a:r>
            <a:r>
              <a:rPr lang="cs-CZ" b="0" dirty="0">
                <a:solidFill>
                  <a:schemeClr val="tx1"/>
                </a:solidFill>
                <a:latin typeface="Arial" panose="020B0604020202020204" pitchFamily="34" charset="0"/>
                <a:cs typeface="Arial" panose="020B0604020202020204" pitchFamily="34" charset="0"/>
              </a:rPr>
              <a:t>, Zdeněk Mlynář, Petr Uhl, Ludvík Vaculík, a Jiří Hájek. </a:t>
            </a:r>
          </a:p>
          <a:p>
            <a:r>
              <a:rPr lang="cs-CZ" b="0" dirty="0">
                <a:solidFill>
                  <a:schemeClr val="tx1"/>
                </a:solidFill>
                <a:latin typeface="Arial" panose="020B0604020202020204" pitchFamily="34" charset="0"/>
                <a:cs typeface="Arial" panose="020B0604020202020204" pitchFamily="34" charset="0"/>
              </a:rPr>
              <a:t>Profesor Jan Patočka, byl také první obětí represí komunistického režimu vůči signatářům Charty 77, když 13. března 1977 po několikahodinovém výslechu zemřel.</a:t>
            </a:r>
            <a:r>
              <a:rPr lang="cs-CZ" b="0" baseline="30000" dirty="0">
                <a:solidFill>
                  <a:schemeClr val="tx1"/>
                </a:solidFill>
                <a:latin typeface="Arial" panose="020B0604020202020204" pitchFamily="34" charset="0"/>
                <a:cs typeface="Arial" panose="020B0604020202020204" pitchFamily="34" charset="0"/>
              </a:rPr>
              <a:t> </a:t>
            </a:r>
            <a:r>
              <a:rPr lang="cs-CZ" b="0" dirty="0">
                <a:solidFill>
                  <a:schemeClr val="tx1"/>
                </a:solidFill>
                <a:latin typeface="Arial" panose="020B0604020202020204" pitchFamily="34" charset="0"/>
                <a:cs typeface="Arial" panose="020B0604020202020204" pitchFamily="34" charset="0"/>
              </a:rPr>
              <a:t>Jeho pohřeb v Břevnově se stal významnou událostí protikomunistického odporu</a:t>
            </a:r>
            <a:r>
              <a:rPr lang="cs-CZ" dirty="0">
                <a:latin typeface="Arial" panose="020B0604020202020204" pitchFamily="34" charset="0"/>
                <a:cs typeface="Arial" panose="020B0604020202020204" pitchFamily="34" charset="0"/>
              </a:rPr>
              <a:t>. </a:t>
            </a:r>
          </a:p>
        </p:txBody>
      </p:sp>
      <p:sp>
        <p:nvSpPr>
          <p:cNvPr id="4" name="Zástupný symbol pro datum 3">
            <a:extLst>
              <a:ext uri="{FF2B5EF4-FFF2-40B4-BE49-F238E27FC236}">
                <a16:creationId xmlns:a16="http://schemas.microsoft.com/office/drawing/2014/main" id="{0BE291A7-E356-A140-BF80-2DD1286A5C3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189EB1-3841-D647-87C3-B922120A6EB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F1CE86-4CEB-1C4C-BE54-4A8E1565BBB7}"/>
              </a:ext>
            </a:extLst>
          </p:cNvPr>
          <p:cNvSpPr>
            <a:spLocks noGrp="1"/>
          </p:cNvSpPr>
          <p:nvPr>
            <p:ph type="sldNum" sz="quarter" idx="12"/>
          </p:nvPr>
        </p:nvSpPr>
        <p:spPr/>
        <p:txBody>
          <a:bodyPr/>
          <a:lstStyle/>
          <a:p>
            <a:fld id="{CFE4BAC9-6D41-4691-9299-18EF07EF0177}" type="slidenum">
              <a:rPr lang="en-US" smtClean="0"/>
              <a:t>255</a:t>
            </a:fld>
            <a:endParaRPr lang="en-US"/>
          </a:p>
        </p:txBody>
      </p:sp>
    </p:spTree>
    <p:extLst>
      <p:ext uri="{BB962C8B-B14F-4D97-AF65-F5344CB8AC3E}">
        <p14:creationId xmlns:p14="http://schemas.microsoft.com/office/powerpoint/2010/main" val="344831614"/>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A0702A-37C3-524E-AE26-D59D52DBB3F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Politický dopad v Evropě</a:t>
            </a:r>
          </a:p>
        </p:txBody>
      </p:sp>
      <p:sp>
        <p:nvSpPr>
          <p:cNvPr id="3" name="Zástupný symbol pro obsah 2">
            <a:extLst>
              <a:ext uri="{FF2B5EF4-FFF2-40B4-BE49-F238E27FC236}">
                <a16:creationId xmlns:a16="http://schemas.microsoft.com/office/drawing/2014/main" id="{DC8A18AC-F205-A84B-A9FD-7F382B3CFFF3}"/>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V Sovětském svazu vznikla Helsinská skupina lidských práv v čele s Jurijem </a:t>
            </a:r>
            <a:r>
              <a:rPr lang="cs-CZ" b="0" dirty="0" err="1">
                <a:solidFill>
                  <a:schemeClr val="tx1"/>
                </a:solidFill>
                <a:latin typeface="Arial" panose="020B0604020202020204" pitchFamily="34" charset="0"/>
                <a:cs typeface="Arial" panose="020B0604020202020204" pitchFamily="34" charset="0"/>
              </a:rPr>
              <a:t>Fjodorovičem</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Orlovem</a:t>
            </a:r>
            <a:r>
              <a:rPr lang="cs-CZ" b="0" dirty="0">
                <a:solidFill>
                  <a:schemeClr val="tx1"/>
                </a:solidFill>
                <a:latin typeface="Arial" panose="020B0604020202020204" pitchFamily="34" charset="0"/>
                <a:cs typeface="Arial" panose="020B0604020202020204" pitchFamily="34" charset="0"/>
              </a:rPr>
              <a:t> a i v dalších zemích vnikly první opoziční struktury. </a:t>
            </a:r>
          </a:p>
          <a:p>
            <a:r>
              <a:rPr lang="cs-CZ" b="0" dirty="0">
                <a:solidFill>
                  <a:schemeClr val="tx1"/>
                </a:solidFill>
                <a:latin typeface="Arial" panose="020B0604020202020204" pitchFamily="34" charset="0"/>
                <a:cs typeface="Arial" panose="020B0604020202020204" pitchFamily="34" charset="0"/>
              </a:rPr>
              <a:t>V Polsku později vznikla Solidarita v čele s Lechem </a:t>
            </a:r>
            <a:r>
              <a:rPr lang="cs-CZ" b="0" dirty="0" err="1">
                <a:solidFill>
                  <a:schemeClr val="tx1"/>
                </a:solidFill>
                <a:latin typeface="Arial" panose="020B0604020202020204" pitchFamily="34" charset="0"/>
                <a:cs typeface="Arial" panose="020B0604020202020204" pitchFamily="34" charset="0"/>
              </a:rPr>
              <a:t>Walesou</a:t>
            </a:r>
            <a:r>
              <a:rPr lang="cs-CZ" b="0" dirty="0">
                <a:solidFill>
                  <a:schemeClr val="tx1"/>
                </a:solidFill>
                <a:latin typeface="Arial" panose="020B0604020202020204" pitchFamily="34" charset="0"/>
                <a:cs typeface="Arial" panose="020B0604020202020204" pitchFamily="34" charset="0"/>
              </a:rPr>
              <a:t>.</a:t>
            </a:r>
          </a:p>
          <a:p>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F4C2F7D8-A5C2-7D48-91FE-0630CE955DC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CA254E-43A3-4842-9710-A3A0B79C0FA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DEF212C-5F99-A84B-8780-A902C141EF79}"/>
              </a:ext>
            </a:extLst>
          </p:cNvPr>
          <p:cNvSpPr>
            <a:spLocks noGrp="1"/>
          </p:cNvSpPr>
          <p:nvPr>
            <p:ph type="sldNum" sz="quarter" idx="12"/>
          </p:nvPr>
        </p:nvSpPr>
        <p:spPr/>
        <p:txBody>
          <a:bodyPr/>
          <a:lstStyle/>
          <a:p>
            <a:fld id="{CFE4BAC9-6D41-4691-9299-18EF07EF0177}" type="slidenum">
              <a:rPr lang="en-US" smtClean="0"/>
              <a:t>256</a:t>
            </a:fld>
            <a:endParaRPr lang="en-US"/>
          </a:p>
        </p:txBody>
      </p:sp>
    </p:spTree>
    <p:extLst>
      <p:ext uri="{BB962C8B-B14F-4D97-AF65-F5344CB8AC3E}">
        <p14:creationId xmlns:p14="http://schemas.microsoft.com/office/powerpoint/2010/main" val="2931816226"/>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88BC9-EA77-7940-AF34-183879437E1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Prostředí po roce 1989</a:t>
            </a:r>
          </a:p>
        </p:txBody>
      </p:sp>
      <p:sp>
        <p:nvSpPr>
          <p:cNvPr id="3" name="Zástupný symbol pro obsah 2">
            <a:extLst>
              <a:ext uri="{FF2B5EF4-FFF2-40B4-BE49-F238E27FC236}">
                <a16:creationId xmlns:a16="http://schemas.microsoft.com/office/drawing/2014/main" id="{BEBF3B60-7A4F-0148-AFF6-CC41E3A4277A}"/>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Na summitu NATO prezident Bush ohlásil začátek "nové éry spolupráce" mezi Západem a Východem (prohlášení předcházela schůzka Bush-Gorbačov na Maltě 2. až 3. prosince 1989).</a:t>
            </a:r>
          </a:p>
          <a:p>
            <a:r>
              <a:rPr lang="cs-CZ" b="0" dirty="0">
                <a:solidFill>
                  <a:schemeClr val="tx1"/>
                </a:solidFill>
                <a:latin typeface="Arial" panose="020B0604020202020204" pitchFamily="34" charset="0"/>
                <a:cs typeface="Arial" panose="020B0604020202020204" pitchFamily="34" charset="0"/>
              </a:rPr>
              <a:t>Ministři zahraničí členských zemí NATO a Varšavské smlouvy a pozorovatelé z dalších zemí KBSE se sešli v Ottawě na konferenci o "Otevřeném nebi". </a:t>
            </a:r>
          </a:p>
        </p:txBody>
      </p:sp>
      <p:sp>
        <p:nvSpPr>
          <p:cNvPr id="4" name="Zástupný symbol pro datum 3">
            <a:extLst>
              <a:ext uri="{FF2B5EF4-FFF2-40B4-BE49-F238E27FC236}">
                <a16:creationId xmlns:a16="http://schemas.microsoft.com/office/drawing/2014/main" id="{ADABF93B-2FCC-2248-B20E-C2538683B6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B2779D8-CD90-FE41-B5A3-45CC8F2B91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EDC347-AE72-114B-B0EA-52AC7EF61106}"/>
              </a:ext>
            </a:extLst>
          </p:cNvPr>
          <p:cNvSpPr>
            <a:spLocks noGrp="1"/>
          </p:cNvSpPr>
          <p:nvPr>
            <p:ph type="sldNum" sz="quarter" idx="12"/>
          </p:nvPr>
        </p:nvSpPr>
        <p:spPr/>
        <p:txBody>
          <a:bodyPr/>
          <a:lstStyle/>
          <a:p>
            <a:fld id="{CFE4BAC9-6D41-4691-9299-18EF07EF0177}" type="slidenum">
              <a:rPr lang="en-US" smtClean="0"/>
              <a:t>257</a:t>
            </a:fld>
            <a:endParaRPr lang="en-US"/>
          </a:p>
        </p:txBody>
      </p:sp>
    </p:spTree>
    <p:extLst>
      <p:ext uri="{BB962C8B-B14F-4D97-AF65-F5344CB8AC3E}">
        <p14:creationId xmlns:p14="http://schemas.microsoft.com/office/powerpoint/2010/main" val="322321248"/>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4D5E6C-988C-E14B-A162-47BDD4430975}"/>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Vývoj po roce 1989 (KBSE-OBSE)</a:t>
            </a:r>
          </a:p>
        </p:txBody>
      </p:sp>
      <p:sp>
        <p:nvSpPr>
          <p:cNvPr id="3" name="Zástupný symbol pro obsah 2">
            <a:extLst>
              <a:ext uri="{FF2B5EF4-FFF2-40B4-BE49-F238E27FC236}">
                <a16:creationId xmlns:a16="http://schemas.microsoft.com/office/drawing/2014/main" id="{033751A0-DB57-FA4E-A749-B8B38AC4469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Změna mezinárodního prostředí vyžadovalo změnu role KBSE. </a:t>
            </a:r>
          </a:p>
          <a:p>
            <a:r>
              <a:rPr lang="cs-CZ" b="0" dirty="0">
                <a:latin typeface="Arial" panose="020B0604020202020204" pitchFamily="34" charset="0"/>
                <a:cs typeface="Arial" panose="020B0604020202020204" pitchFamily="34" charset="0"/>
              </a:rPr>
              <a:t>Tu realizovala Pařížská charta pro novou Evropu, která byla podepsána dne 21. listopadu 1990. </a:t>
            </a:r>
          </a:p>
          <a:p>
            <a:r>
              <a:rPr lang="cs-CZ" b="0" dirty="0">
                <a:latin typeface="Arial" panose="020B0604020202020204" pitchFamily="34" charset="0"/>
                <a:cs typeface="Arial" panose="020B0604020202020204" pitchFamily="34" charset="0"/>
              </a:rPr>
              <a:t>Rozhodnutí o změně označení z „konference“ na „organizaci“ pak bylo přijato v Budapešti v roce 1994. </a:t>
            </a:r>
          </a:p>
        </p:txBody>
      </p:sp>
      <p:sp>
        <p:nvSpPr>
          <p:cNvPr id="4" name="Zástupný symbol pro datum 3">
            <a:extLst>
              <a:ext uri="{FF2B5EF4-FFF2-40B4-BE49-F238E27FC236}">
                <a16:creationId xmlns:a16="http://schemas.microsoft.com/office/drawing/2014/main" id="{D098FFDB-D0A9-B140-B822-521EE283E7C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FBA1E2B-58DC-2941-936E-C3C32894550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634F541-BB25-9942-9FED-A425587CBED7}"/>
              </a:ext>
            </a:extLst>
          </p:cNvPr>
          <p:cNvSpPr>
            <a:spLocks noGrp="1"/>
          </p:cNvSpPr>
          <p:nvPr>
            <p:ph type="sldNum" sz="quarter" idx="12"/>
          </p:nvPr>
        </p:nvSpPr>
        <p:spPr/>
        <p:txBody>
          <a:bodyPr/>
          <a:lstStyle/>
          <a:p>
            <a:fld id="{CFE4BAC9-6D41-4691-9299-18EF07EF0177}" type="slidenum">
              <a:rPr lang="en-US" smtClean="0"/>
              <a:t>258</a:t>
            </a:fld>
            <a:endParaRPr lang="en-US"/>
          </a:p>
        </p:txBody>
      </p:sp>
    </p:spTree>
    <p:extLst>
      <p:ext uri="{BB962C8B-B14F-4D97-AF65-F5344CB8AC3E}">
        <p14:creationId xmlns:p14="http://schemas.microsoft.com/office/powerpoint/2010/main" val="2395880166"/>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EE3A35-A5B1-8647-949A-70DDCA4D2C7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Pařížská konference</a:t>
            </a:r>
          </a:p>
        </p:txBody>
      </p:sp>
      <p:sp>
        <p:nvSpPr>
          <p:cNvPr id="3" name="Zástupný symbol pro obsah 2">
            <a:extLst>
              <a:ext uri="{FF2B5EF4-FFF2-40B4-BE49-F238E27FC236}">
                <a16:creationId xmlns:a16="http://schemas.microsoft.com/office/drawing/2014/main" id="{00CAAB5D-C9EA-E94B-AF0D-FA4C8BAD31C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 Paříži se konal (19. až 21. 11. 1990) summit států KBSE. </a:t>
            </a:r>
          </a:p>
          <a:p>
            <a:r>
              <a:rPr lang="cs-CZ" b="0" dirty="0">
                <a:latin typeface="Arial" panose="020B0604020202020204" pitchFamily="34" charset="0"/>
                <a:cs typeface="Arial" panose="020B0604020202020204" pitchFamily="34" charset="0"/>
              </a:rPr>
              <a:t>Byla  podepsána Smlouva o konvenčních ozbrojených silách v Evropě,</a:t>
            </a:r>
          </a:p>
          <a:p>
            <a:r>
              <a:rPr lang="cs-CZ" b="0" dirty="0">
                <a:latin typeface="Arial" panose="020B0604020202020204" pitchFamily="34" charset="0"/>
                <a:cs typeface="Arial" panose="020B0604020202020204" pitchFamily="34" charset="0"/>
              </a:rPr>
              <a:t>přijata Charta pro novou Evropu a </a:t>
            </a:r>
          </a:p>
          <a:p>
            <a:r>
              <a:rPr lang="cs-CZ" b="0" dirty="0">
                <a:latin typeface="Arial" panose="020B0604020202020204" pitchFamily="34" charset="0"/>
                <a:cs typeface="Arial" panose="020B0604020202020204" pitchFamily="34" charset="0"/>
              </a:rPr>
              <a:t>schváleno prohlášení 22 zemí NATO a Varšavské smlouvy o konci studené války.</a:t>
            </a:r>
          </a:p>
        </p:txBody>
      </p:sp>
      <p:sp>
        <p:nvSpPr>
          <p:cNvPr id="4" name="Zástupný symbol pro datum 3">
            <a:extLst>
              <a:ext uri="{FF2B5EF4-FFF2-40B4-BE49-F238E27FC236}">
                <a16:creationId xmlns:a16="http://schemas.microsoft.com/office/drawing/2014/main" id="{848DE830-0E69-2C43-AB7F-74494187E21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918F8BB-28FF-4C45-95FA-BCE79C52974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688DF7-F2DF-A049-A083-BE64BF9DE7D3}"/>
              </a:ext>
            </a:extLst>
          </p:cNvPr>
          <p:cNvSpPr>
            <a:spLocks noGrp="1"/>
          </p:cNvSpPr>
          <p:nvPr>
            <p:ph type="sldNum" sz="quarter" idx="12"/>
          </p:nvPr>
        </p:nvSpPr>
        <p:spPr/>
        <p:txBody>
          <a:bodyPr/>
          <a:lstStyle/>
          <a:p>
            <a:fld id="{CFE4BAC9-6D41-4691-9299-18EF07EF0177}" type="slidenum">
              <a:rPr lang="en-US" smtClean="0"/>
              <a:t>259</a:t>
            </a:fld>
            <a:endParaRPr lang="en-US"/>
          </a:p>
        </p:txBody>
      </p:sp>
    </p:spTree>
    <p:extLst>
      <p:ext uri="{BB962C8B-B14F-4D97-AF65-F5344CB8AC3E}">
        <p14:creationId xmlns:p14="http://schemas.microsoft.com/office/powerpoint/2010/main" val="2186346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DE279B-0644-BC42-9FB1-333CECD7A72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Předcházení konfliktům</a:t>
            </a:r>
          </a:p>
        </p:txBody>
      </p:sp>
      <p:sp>
        <p:nvSpPr>
          <p:cNvPr id="3" name="Zástupný symbol pro obsah 2">
            <a:extLst>
              <a:ext uri="{FF2B5EF4-FFF2-40B4-BE49-F238E27FC236}">
                <a16:creationId xmlns:a16="http://schemas.microsoft.com/office/drawing/2014/main" id="{14285AB1-293E-2242-B0C5-32D71B6D4ED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ČR dává přednost aktivnímu předcházení ozbrojeným konfliktům a preventivní diplomacii. </a:t>
            </a:r>
          </a:p>
          <a:p>
            <a:r>
              <a:rPr lang="cs-CZ" b="0" dirty="0">
                <a:latin typeface="Arial" panose="020B0604020202020204" pitchFamily="34" charset="0"/>
                <a:cs typeface="Arial" panose="020B0604020202020204" pitchFamily="34" charset="0"/>
              </a:rPr>
              <a:t>V případě vypuknutí krize či ozbrojeného konfliktu usiluje o řešení. politickými a diplomatickými prostředky</a:t>
            </a:r>
          </a:p>
          <a:p>
            <a:r>
              <a:rPr lang="cs-CZ" b="0" dirty="0">
                <a:latin typeface="Arial" panose="020B0604020202020204" pitchFamily="34" charset="0"/>
                <a:cs typeface="Arial" panose="020B0604020202020204" pitchFamily="34" charset="0"/>
              </a:rPr>
              <a:t>Pokud tyto selžou, může ČR – v souladu s ústavním pořádkem, zákony, principy Charty OSN a v rámci spojeneckých závazků a solidarity – použít sílu k ochraně svých životních a v případě nutnosti i strategických zájmů</a:t>
            </a:r>
            <a:r>
              <a:rPr lang="cs-CZ"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D8726447-1DE8-134E-B032-A3ECA3918F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7B2D87-A643-224B-B4D5-9C2973CA2FC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9C3EEC-9AD6-4840-8600-C7777BD0026A}"/>
              </a:ext>
            </a:extLst>
          </p:cNvPr>
          <p:cNvSpPr>
            <a:spLocks noGrp="1"/>
          </p:cNvSpPr>
          <p:nvPr>
            <p:ph type="sldNum" sz="quarter" idx="12"/>
          </p:nvPr>
        </p:nvSpPr>
        <p:spPr/>
        <p:txBody>
          <a:bodyPr/>
          <a:lstStyle/>
          <a:p>
            <a:fld id="{CFE4BAC9-6D41-4691-9299-18EF07EF0177}" type="slidenum">
              <a:rPr lang="en-US" smtClean="0"/>
              <a:t>26</a:t>
            </a:fld>
            <a:endParaRPr lang="en-US"/>
          </a:p>
        </p:txBody>
      </p:sp>
    </p:spTree>
    <p:extLst>
      <p:ext uri="{BB962C8B-B14F-4D97-AF65-F5344CB8AC3E}">
        <p14:creationId xmlns:p14="http://schemas.microsoft.com/office/powerpoint/2010/main" val="3544855047"/>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A3E44C-B5D3-184D-9952-D83220DBAF07}"/>
              </a:ext>
            </a:extLst>
          </p:cNvPr>
          <p:cNvSpPr>
            <a:spLocks noGrp="1"/>
          </p:cNvSpPr>
          <p:nvPr>
            <p:ph type="title"/>
          </p:nvPr>
        </p:nvSpPr>
        <p:spPr/>
        <p:txBody>
          <a:bodyPr/>
          <a:lstStyle/>
          <a:p>
            <a:pPr algn="ctr"/>
            <a:r>
              <a:rPr lang="cs-CZ" dirty="0"/>
              <a:t>OBSE</a:t>
            </a:r>
          </a:p>
        </p:txBody>
      </p:sp>
      <p:sp>
        <p:nvSpPr>
          <p:cNvPr id="3" name="Zástupný symbol pro obsah 2">
            <a:extLst>
              <a:ext uri="{FF2B5EF4-FFF2-40B4-BE49-F238E27FC236}">
                <a16:creationId xmlns:a16="http://schemas.microsoft.com/office/drawing/2014/main" id="{C8A37F43-3BEC-244B-BAD0-961F77A10049}"/>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OBSE ( </a:t>
            </a:r>
            <a:r>
              <a:rPr lang="cs-CZ" b="0" dirty="0" err="1">
                <a:solidFill>
                  <a:schemeClr val="tx1"/>
                </a:solidFill>
                <a:latin typeface="Arial" panose="020B0604020202020204" pitchFamily="34" charset="0"/>
                <a:cs typeface="Arial" panose="020B0604020202020204" pitchFamily="34" charset="0"/>
              </a:rPr>
              <a:t>Organization</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for</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Security</a:t>
            </a:r>
            <a:r>
              <a:rPr lang="cs-CZ" b="0" dirty="0">
                <a:solidFill>
                  <a:schemeClr val="tx1"/>
                </a:solidFill>
                <a:latin typeface="Arial" panose="020B0604020202020204" pitchFamily="34" charset="0"/>
                <a:cs typeface="Arial" panose="020B0604020202020204" pitchFamily="34" charset="0"/>
              </a:rPr>
              <a:t> and </a:t>
            </a:r>
            <a:r>
              <a:rPr lang="cs-CZ" b="0" dirty="0" err="1">
                <a:solidFill>
                  <a:schemeClr val="tx1"/>
                </a:solidFill>
                <a:latin typeface="Arial" panose="020B0604020202020204" pitchFamily="34" charset="0"/>
                <a:cs typeface="Arial" panose="020B0604020202020204" pitchFamily="34" charset="0"/>
              </a:rPr>
              <a:t>Cooperation</a:t>
            </a:r>
            <a:r>
              <a:rPr lang="cs-CZ" b="0" dirty="0">
                <a:solidFill>
                  <a:schemeClr val="tx1"/>
                </a:solidFill>
                <a:latin typeface="Arial" panose="020B0604020202020204" pitchFamily="34" charset="0"/>
                <a:cs typeface="Arial" panose="020B0604020202020204" pitchFamily="34" charset="0"/>
              </a:rPr>
              <a:t> in </a:t>
            </a:r>
            <a:r>
              <a:rPr lang="cs-CZ" b="0" dirty="0" err="1">
                <a:solidFill>
                  <a:schemeClr val="tx1"/>
                </a:solidFill>
                <a:latin typeface="Arial" panose="020B0604020202020204" pitchFamily="34" charset="0"/>
                <a:cs typeface="Arial" panose="020B0604020202020204" pitchFamily="34" charset="0"/>
              </a:rPr>
              <a:t>Europe</a:t>
            </a:r>
            <a:r>
              <a:rPr lang="cs-CZ" b="0" dirty="0">
                <a:solidFill>
                  <a:schemeClr val="tx1"/>
                </a:solidFill>
                <a:latin typeface="Arial" panose="020B0604020202020204" pitchFamily="34" charset="0"/>
                <a:cs typeface="Arial" panose="020B0604020202020204" pitchFamily="34" charset="0"/>
              </a:rPr>
              <a:t>, OSCE) je mezinárodní bezpečnostní organizace vzniklá roku 1995 transformací Konference o bezpečnosti a spolupráci v Evropě (KBSE, též Helsinská konference). </a:t>
            </a:r>
          </a:p>
          <a:p>
            <a:pPr marL="0" indent="0">
              <a:buNone/>
            </a:pPr>
            <a:r>
              <a:rPr lang="cs-CZ" b="0" dirty="0">
                <a:solidFill>
                  <a:schemeClr val="tx1"/>
                </a:solidFill>
                <a:latin typeface="Arial" panose="020B0604020202020204" pitchFamily="34" charset="0"/>
                <a:cs typeface="Arial" panose="020B0604020202020204" pitchFamily="34" charset="0"/>
              </a:rPr>
              <a:t>OBSE sdružuje převážně evropské státy. </a:t>
            </a:r>
          </a:p>
          <a:p>
            <a:pPr marL="0" indent="0">
              <a:buNone/>
            </a:pPr>
            <a:r>
              <a:rPr lang="cs-CZ" b="0" dirty="0">
                <a:solidFill>
                  <a:schemeClr val="tx1"/>
                </a:solidFill>
                <a:latin typeface="Arial" panose="020B0604020202020204" pitchFamily="34" charset="0"/>
                <a:cs typeface="Arial" panose="020B0604020202020204" pitchFamily="34" charset="0"/>
              </a:rPr>
              <a:t>Členem je 57 států, kromě států v Evropě a při Středozemním moři také státy zakavkazské, středoasijské a USA s Kanadou</a:t>
            </a:r>
          </a:p>
        </p:txBody>
      </p:sp>
      <p:sp>
        <p:nvSpPr>
          <p:cNvPr id="4" name="Zástupný symbol pro datum 3">
            <a:extLst>
              <a:ext uri="{FF2B5EF4-FFF2-40B4-BE49-F238E27FC236}">
                <a16:creationId xmlns:a16="http://schemas.microsoft.com/office/drawing/2014/main" id="{869A2818-1445-4844-8852-E397CCEC195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60ABB20-40C7-1A47-BE9D-ACBE6726A5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20E036-A7AA-C844-8EE5-D305ED46A902}"/>
              </a:ext>
            </a:extLst>
          </p:cNvPr>
          <p:cNvSpPr>
            <a:spLocks noGrp="1"/>
          </p:cNvSpPr>
          <p:nvPr>
            <p:ph type="sldNum" sz="quarter" idx="12"/>
          </p:nvPr>
        </p:nvSpPr>
        <p:spPr/>
        <p:txBody>
          <a:bodyPr/>
          <a:lstStyle/>
          <a:p>
            <a:fld id="{CFE4BAC9-6D41-4691-9299-18EF07EF0177}" type="slidenum">
              <a:rPr lang="en-US" smtClean="0"/>
              <a:t>260</a:t>
            </a:fld>
            <a:endParaRPr lang="en-US"/>
          </a:p>
        </p:txBody>
      </p:sp>
    </p:spTree>
    <p:extLst>
      <p:ext uri="{BB962C8B-B14F-4D97-AF65-F5344CB8AC3E}">
        <p14:creationId xmlns:p14="http://schemas.microsoft.com/office/powerpoint/2010/main" val="4251622286"/>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55DEB2-C9AB-0149-B9FD-85C90FA4A46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Charta pro novou Evropu </a:t>
            </a:r>
          </a:p>
        </p:txBody>
      </p:sp>
      <p:sp>
        <p:nvSpPr>
          <p:cNvPr id="3" name="Zástupný symbol pro obsah 2">
            <a:extLst>
              <a:ext uri="{FF2B5EF4-FFF2-40B4-BE49-F238E27FC236}">
                <a16:creationId xmlns:a16="http://schemas.microsoft.com/office/drawing/2014/main" id="{3008DC7E-E018-D64F-A48D-E88F4CEB4328}"/>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Nová doba demokracie, míru a sjednocení založená na  principech</a:t>
            </a:r>
          </a:p>
          <a:p>
            <a:pPr marL="457200" indent="-457200">
              <a:buAutoNum type="arabicPeriod"/>
            </a:pPr>
            <a:r>
              <a:rPr lang="cs-CZ" b="0" dirty="0">
                <a:latin typeface="Arial" panose="020B0604020202020204" pitchFamily="34" charset="0"/>
                <a:cs typeface="Arial" panose="020B0604020202020204" pitchFamily="34" charset="0"/>
              </a:rPr>
              <a:t>Lidská práva a právní stát,</a:t>
            </a:r>
          </a:p>
          <a:p>
            <a:pPr marL="457200" indent="-457200">
              <a:buAutoNum type="arabicPeriod"/>
            </a:pPr>
            <a:r>
              <a:rPr lang="cs-CZ" b="0" dirty="0">
                <a:latin typeface="Arial" panose="020B0604020202020204" pitchFamily="34" charset="0"/>
                <a:cs typeface="Arial" panose="020B0604020202020204" pitchFamily="34" charset="0"/>
              </a:rPr>
              <a:t>Hospodářská svoboda a odpovědnost</a:t>
            </a:r>
          </a:p>
          <a:p>
            <a:pPr marL="457200" indent="-457200">
              <a:buAutoNum type="arabicPeriod"/>
            </a:pPr>
            <a:r>
              <a:rPr lang="cs-CZ" b="0" dirty="0">
                <a:latin typeface="Arial" panose="020B0604020202020204" pitchFamily="34" charset="0"/>
                <a:cs typeface="Arial" panose="020B0604020202020204" pitchFamily="34" charset="0"/>
              </a:rPr>
              <a:t>Přátelské vztahy mezi zúčastněnými státy</a:t>
            </a:r>
          </a:p>
          <a:p>
            <a:pPr marL="457200" indent="-457200">
              <a:buAutoNum type="arabicPeriod"/>
            </a:pPr>
            <a:r>
              <a:rPr lang="cs-CZ" b="0" dirty="0">
                <a:latin typeface="Arial" panose="020B0604020202020204" pitchFamily="34" charset="0"/>
                <a:cs typeface="Arial" panose="020B0604020202020204" pitchFamily="34" charset="0"/>
              </a:rPr>
              <a:t>Bezpečnost</a:t>
            </a:r>
          </a:p>
          <a:p>
            <a:pPr marL="457200" indent="-457200">
              <a:buAutoNum type="arabicPeriod"/>
            </a:pPr>
            <a:r>
              <a:rPr lang="cs-CZ" b="0" dirty="0">
                <a:latin typeface="Arial" panose="020B0604020202020204" pitchFamily="34" charset="0"/>
                <a:cs typeface="Arial" panose="020B0604020202020204" pitchFamily="34" charset="0"/>
              </a:rPr>
              <a:t>Sjednocení </a:t>
            </a:r>
          </a:p>
        </p:txBody>
      </p:sp>
      <p:sp>
        <p:nvSpPr>
          <p:cNvPr id="4" name="Zástupný symbol pro datum 3">
            <a:extLst>
              <a:ext uri="{FF2B5EF4-FFF2-40B4-BE49-F238E27FC236}">
                <a16:creationId xmlns:a16="http://schemas.microsoft.com/office/drawing/2014/main" id="{1E138085-FBD6-2E46-83DC-5939BF3B6A7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6789A7B-B4E5-9142-BBD4-43B1272EBAE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35CCE16-BB86-BF4C-A1B7-5C3C833D80EB}"/>
              </a:ext>
            </a:extLst>
          </p:cNvPr>
          <p:cNvSpPr>
            <a:spLocks noGrp="1"/>
          </p:cNvSpPr>
          <p:nvPr>
            <p:ph type="sldNum" sz="quarter" idx="12"/>
          </p:nvPr>
        </p:nvSpPr>
        <p:spPr/>
        <p:txBody>
          <a:bodyPr/>
          <a:lstStyle/>
          <a:p>
            <a:fld id="{CFE4BAC9-6D41-4691-9299-18EF07EF0177}" type="slidenum">
              <a:rPr lang="en-US" smtClean="0"/>
              <a:t>261</a:t>
            </a:fld>
            <a:endParaRPr lang="en-US"/>
          </a:p>
        </p:txBody>
      </p:sp>
    </p:spTree>
    <p:extLst>
      <p:ext uri="{BB962C8B-B14F-4D97-AF65-F5344CB8AC3E}">
        <p14:creationId xmlns:p14="http://schemas.microsoft.com/office/powerpoint/2010/main" val="3627309419"/>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979ECA-BE56-4048-A88E-4C9A0059B53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Zásady pro budoucnost </a:t>
            </a:r>
          </a:p>
        </p:txBody>
      </p:sp>
      <p:sp>
        <p:nvSpPr>
          <p:cNvPr id="3" name="Zástupný symbol pro obsah 2">
            <a:extLst>
              <a:ext uri="{FF2B5EF4-FFF2-40B4-BE49-F238E27FC236}">
                <a16:creationId xmlns:a16="http://schemas.microsoft.com/office/drawing/2014/main" id="{605860C0-46B0-874F-B659-999603424F16}"/>
              </a:ext>
            </a:extLst>
          </p:cNvPr>
          <p:cNvSpPr>
            <a:spLocks noGrp="1"/>
          </p:cNvSpPr>
          <p:nvPr>
            <p:ph idx="1"/>
          </p:nvPr>
        </p:nvSpPr>
        <p:spPr/>
        <p:txBody>
          <a:bodyPr>
            <a:normAutofit fontScale="92500" lnSpcReduction="20000"/>
          </a:bodyPr>
          <a:lstStyle/>
          <a:p>
            <a:pPr marL="457200" indent="-457200">
              <a:buFont typeface="+mj-lt"/>
              <a:buAutoNum type="arabicPeriod"/>
            </a:pPr>
            <a:r>
              <a:rPr lang="cs-CZ" b="0" dirty="0">
                <a:latin typeface="Arial" panose="020B0604020202020204" pitchFamily="34" charset="0"/>
                <a:cs typeface="Arial" panose="020B0604020202020204" pitchFamily="34" charset="0"/>
              </a:rPr>
              <a:t>Lidský rozměr (lidská práva a právní stát)</a:t>
            </a:r>
          </a:p>
          <a:p>
            <a:pPr marL="457200" indent="-457200">
              <a:buFont typeface="+mj-lt"/>
              <a:buAutoNum type="arabicPeriod"/>
            </a:pPr>
            <a:r>
              <a:rPr lang="cs-CZ" b="0" dirty="0">
                <a:latin typeface="Arial" panose="020B0604020202020204" pitchFamily="34" charset="0"/>
                <a:cs typeface="Arial" panose="020B0604020202020204" pitchFamily="34" charset="0"/>
              </a:rPr>
              <a:t>Bezpečnost </a:t>
            </a:r>
          </a:p>
          <a:p>
            <a:pPr marL="457200" indent="-457200">
              <a:buFont typeface="+mj-lt"/>
              <a:buAutoNum type="arabicPeriod"/>
            </a:pPr>
            <a:r>
              <a:rPr lang="cs-CZ" b="0" dirty="0">
                <a:latin typeface="Arial" panose="020B0604020202020204" pitchFamily="34" charset="0"/>
                <a:cs typeface="Arial" panose="020B0604020202020204" pitchFamily="34" charset="0"/>
              </a:rPr>
              <a:t>Hospodářská spolupráce</a:t>
            </a:r>
          </a:p>
          <a:p>
            <a:pPr marL="457200" indent="-457200">
              <a:buFont typeface="+mj-lt"/>
              <a:buAutoNum type="arabicPeriod"/>
            </a:pPr>
            <a:r>
              <a:rPr lang="cs-CZ" b="0" dirty="0">
                <a:latin typeface="Arial" panose="020B0604020202020204" pitchFamily="34" charset="0"/>
                <a:cs typeface="Arial" panose="020B0604020202020204" pitchFamily="34" charset="0"/>
              </a:rPr>
              <a:t>Životní prostředí</a:t>
            </a:r>
          </a:p>
          <a:p>
            <a:pPr marL="457200" indent="-457200">
              <a:buFont typeface="+mj-lt"/>
              <a:buAutoNum type="arabicPeriod"/>
            </a:pPr>
            <a:r>
              <a:rPr lang="cs-CZ" b="0" dirty="0">
                <a:latin typeface="Arial" panose="020B0604020202020204" pitchFamily="34" charset="0"/>
                <a:cs typeface="Arial" panose="020B0604020202020204" pitchFamily="34" charset="0"/>
              </a:rPr>
              <a:t>Kultura </a:t>
            </a:r>
          </a:p>
          <a:p>
            <a:pPr marL="457200" indent="-457200">
              <a:buFont typeface="+mj-lt"/>
              <a:buAutoNum type="arabicPeriod"/>
            </a:pPr>
            <a:r>
              <a:rPr lang="cs-CZ" b="0" dirty="0">
                <a:latin typeface="Arial" panose="020B0604020202020204" pitchFamily="34" charset="0"/>
                <a:cs typeface="Arial" panose="020B0604020202020204" pitchFamily="34" charset="0"/>
              </a:rPr>
              <a:t>Pracovníci – migranti</a:t>
            </a:r>
          </a:p>
          <a:p>
            <a:pPr marL="457200" indent="-457200">
              <a:buFont typeface="+mj-lt"/>
              <a:buAutoNum type="arabicPeriod"/>
            </a:pPr>
            <a:r>
              <a:rPr lang="cs-CZ" b="0" dirty="0">
                <a:latin typeface="Arial" panose="020B0604020202020204" pitchFamily="34" charset="0"/>
                <a:cs typeface="Arial" panose="020B0604020202020204" pitchFamily="34" charset="0"/>
              </a:rPr>
              <a:t>Středomoří </a:t>
            </a:r>
          </a:p>
          <a:p>
            <a:pPr marL="457200" indent="-457200">
              <a:buFont typeface="+mj-lt"/>
              <a:buAutoNum type="arabicPeriod"/>
            </a:pPr>
            <a:r>
              <a:rPr lang="cs-CZ" b="0" dirty="0">
                <a:latin typeface="Arial" panose="020B0604020202020204" pitchFamily="34" charset="0"/>
                <a:cs typeface="Arial" panose="020B0604020202020204" pitchFamily="34" charset="0"/>
              </a:rPr>
              <a:t>Nevládní organizace </a:t>
            </a:r>
          </a:p>
        </p:txBody>
      </p:sp>
      <p:sp>
        <p:nvSpPr>
          <p:cNvPr id="4" name="Zástupný symbol pro datum 3">
            <a:extLst>
              <a:ext uri="{FF2B5EF4-FFF2-40B4-BE49-F238E27FC236}">
                <a16:creationId xmlns:a16="http://schemas.microsoft.com/office/drawing/2014/main" id="{045F0950-C039-2649-B89A-19D2048FA64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37FB3E9-8B61-E543-8539-A16412426E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C46DD82-29EB-994B-A57F-AA5770F6A292}"/>
              </a:ext>
            </a:extLst>
          </p:cNvPr>
          <p:cNvSpPr>
            <a:spLocks noGrp="1"/>
          </p:cNvSpPr>
          <p:nvPr>
            <p:ph type="sldNum" sz="quarter" idx="12"/>
          </p:nvPr>
        </p:nvSpPr>
        <p:spPr/>
        <p:txBody>
          <a:bodyPr/>
          <a:lstStyle/>
          <a:p>
            <a:fld id="{CFE4BAC9-6D41-4691-9299-18EF07EF0177}" type="slidenum">
              <a:rPr lang="en-US" smtClean="0"/>
              <a:t>262</a:t>
            </a:fld>
            <a:endParaRPr lang="en-US"/>
          </a:p>
        </p:txBody>
      </p:sp>
    </p:spTree>
    <p:extLst>
      <p:ext uri="{BB962C8B-B14F-4D97-AF65-F5344CB8AC3E}">
        <p14:creationId xmlns:p14="http://schemas.microsoft.com/office/powerpoint/2010/main" val="2338196119"/>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6CDC25-5D9A-4A49-AB8E-BC3328827B2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Hlavní aktivity OBSE</a:t>
            </a:r>
          </a:p>
        </p:txBody>
      </p:sp>
      <p:sp>
        <p:nvSpPr>
          <p:cNvPr id="3" name="Zástupný symbol pro obsah 2">
            <a:extLst>
              <a:ext uri="{FF2B5EF4-FFF2-40B4-BE49-F238E27FC236}">
                <a16:creationId xmlns:a16="http://schemas.microsoft.com/office/drawing/2014/main" id="{A022002F-61FD-D84C-8173-1430CD7327F1}"/>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Hlavní aktivity OBSE pokrývají tři dimenze bezpečnosti: </a:t>
            </a:r>
          </a:p>
          <a:p>
            <a:pPr marL="0" indent="0">
              <a:buNone/>
            </a:pPr>
            <a:r>
              <a:rPr lang="cs-CZ" b="0" dirty="0">
                <a:latin typeface="Arial" panose="020B0604020202020204" pitchFamily="34" charset="0"/>
                <a:cs typeface="Arial" panose="020B0604020202020204" pitchFamily="34" charset="0"/>
              </a:rPr>
              <a:t>1) politicko-vojenskou, </a:t>
            </a:r>
          </a:p>
          <a:p>
            <a:pPr marL="0" indent="0">
              <a:buNone/>
            </a:pPr>
            <a:r>
              <a:rPr lang="cs-CZ" b="0" dirty="0">
                <a:latin typeface="Arial" panose="020B0604020202020204" pitchFamily="34" charset="0"/>
                <a:cs typeface="Arial" panose="020B0604020202020204" pitchFamily="34" charset="0"/>
              </a:rPr>
              <a:t>2) ekonomicko-environmentální a</a:t>
            </a:r>
          </a:p>
          <a:p>
            <a:pPr marL="0" indent="0">
              <a:buNone/>
            </a:pPr>
            <a:r>
              <a:rPr lang="cs-CZ" b="0" dirty="0">
                <a:latin typeface="Arial" panose="020B0604020202020204" pitchFamily="34" charset="0"/>
                <a:cs typeface="Arial" panose="020B0604020202020204" pitchFamily="34" charset="0"/>
              </a:rPr>
              <a:t>3) lidskoprávní</a:t>
            </a:r>
          </a:p>
        </p:txBody>
      </p:sp>
      <p:sp>
        <p:nvSpPr>
          <p:cNvPr id="4" name="Zástupný symbol pro datum 3">
            <a:extLst>
              <a:ext uri="{FF2B5EF4-FFF2-40B4-BE49-F238E27FC236}">
                <a16:creationId xmlns:a16="http://schemas.microsoft.com/office/drawing/2014/main" id="{E586EC07-CD8E-614E-BD46-55A85CF18ED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E1BE686-D3D6-A648-9C4E-597F3FE84C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76B3DE-E518-904F-AF01-55A6607A2967}"/>
              </a:ext>
            </a:extLst>
          </p:cNvPr>
          <p:cNvSpPr>
            <a:spLocks noGrp="1"/>
          </p:cNvSpPr>
          <p:nvPr>
            <p:ph type="sldNum" sz="quarter" idx="12"/>
          </p:nvPr>
        </p:nvSpPr>
        <p:spPr/>
        <p:txBody>
          <a:bodyPr/>
          <a:lstStyle/>
          <a:p>
            <a:fld id="{CFE4BAC9-6D41-4691-9299-18EF07EF0177}" type="slidenum">
              <a:rPr lang="en-US" smtClean="0"/>
              <a:t>263</a:t>
            </a:fld>
            <a:endParaRPr lang="en-US"/>
          </a:p>
        </p:txBody>
      </p:sp>
    </p:spTree>
    <p:extLst>
      <p:ext uri="{BB962C8B-B14F-4D97-AF65-F5344CB8AC3E}">
        <p14:creationId xmlns:p14="http://schemas.microsoft.com/office/powerpoint/2010/main" val="12712782"/>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84FFB5-DD23-BF42-9EBA-6578D81745F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Konkrétní aktivity</a:t>
            </a:r>
          </a:p>
        </p:txBody>
      </p:sp>
      <p:sp>
        <p:nvSpPr>
          <p:cNvPr id="3" name="Zástupný symbol pro obsah 2">
            <a:extLst>
              <a:ext uri="{FF2B5EF4-FFF2-40B4-BE49-F238E27FC236}">
                <a16:creationId xmlns:a16="http://schemas.microsoft.com/office/drawing/2014/main" id="{2D660177-A891-1442-AF2A-F13C5D2264F6}"/>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Jedná se např. o následující oblasti: komplexní prevence a řešení konfliktů vč. </a:t>
            </a:r>
            <a:r>
              <a:rPr lang="cs-CZ" b="0" dirty="0" err="1">
                <a:latin typeface="Arial" panose="020B0604020202020204" pitchFamily="34" charset="0"/>
                <a:cs typeface="Arial" panose="020B0604020202020204" pitchFamily="34" charset="0"/>
              </a:rPr>
              <a:t>postkonfliktní</a:t>
            </a:r>
            <a:r>
              <a:rPr lang="cs-CZ" b="0" dirty="0">
                <a:latin typeface="Arial" panose="020B0604020202020204" pitchFamily="34" charset="0"/>
                <a:cs typeface="Arial" panose="020B0604020202020204" pitchFamily="34" charset="0"/>
              </a:rPr>
              <a:t> obnovy; kontrola zbrojení, boj proti terorismu, kybernetická bezpečnost, boj proti korupci a praní špinavých peněz, environmentální aktivity. </a:t>
            </a:r>
            <a:endParaRPr lang="cs-CZ" b="0" dirty="0"/>
          </a:p>
        </p:txBody>
      </p:sp>
      <p:sp>
        <p:nvSpPr>
          <p:cNvPr id="4" name="Zástupný symbol pro datum 3">
            <a:extLst>
              <a:ext uri="{FF2B5EF4-FFF2-40B4-BE49-F238E27FC236}">
                <a16:creationId xmlns:a16="http://schemas.microsoft.com/office/drawing/2014/main" id="{37DB3830-1B53-6D41-85AF-6BA93EB138C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B6D3B3-CCDB-454E-A4AC-D053996F7A3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1A21350-B34D-9D48-9655-2DDF6EC9D8AF}"/>
              </a:ext>
            </a:extLst>
          </p:cNvPr>
          <p:cNvSpPr>
            <a:spLocks noGrp="1"/>
          </p:cNvSpPr>
          <p:nvPr>
            <p:ph type="sldNum" sz="quarter" idx="12"/>
          </p:nvPr>
        </p:nvSpPr>
        <p:spPr/>
        <p:txBody>
          <a:bodyPr/>
          <a:lstStyle/>
          <a:p>
            <a:fld id="{CFE4BAC9-6D41-4691-9299-18EF07EF0177}" type="slidenum">
              <a:rPr lang="en-US" smtClean="0"/>
              <a:t>264</a:t>
            </a:fld>
            <a:endParaRPr lang="en-US"/>
          </a:p>
        </p:txBody>
      </p:sp>
    </p:spTree>
    <p:extLst>
      <p:ext uri="{BB962C8B-B14F-4D97-AF65-F5344CB8AC3E}">
        <p14:creationId xmlns:p14="http://schemas.microsoft.com/office/powerpoint/2010/main" val="614405620"/>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3EBDAD-3B82-7244-B858-ADB1D15B8565}"/>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Lidskoprávní rozměr činnosti OBSE</a:t>
            </a:r>
          </a:p>
        </p:txBody>
      </p:sp>
      <p:sp>
        <p:nvSpPr>
          <p:cNvPr id="3" name="Zástupný symbol pro obsah 2">
            <a:extLst>
              <a:ext uri="{FF2B5EF4-FFF2-40B4-BE49-F238E27FC236}">
                <a16:creationId xmlns:a16="http://schemas.microsoft.com/office/drawing/2014/main" id="{DA591F39-D9C7-8A45-9D96-7A682E95015E}"/>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Respekt k lidským právům a fungující demokratické instituce jsou klíčové prvky pro trvalou bezpečnost. </a:t>
            </a:r>
          </a:p>
          <a:p>
            <a:pPr marL="0" indent="0">
              <a:buNone/>
            </a:pPr>
            <a:r>
              <a:rPr lang="cs-CZ" b="0" dirty="0">
                <a:latin typeface="Arial" panose="020B0604020202020204" pitchFamily="34" charset="0"/>
                <a:cs typeface="Arial" panose="020B0604020202020204" pitchFamily="34" charset="0"/>
              </a:rPr>
              <a:t>Proto se účastnické státy OBSE zavázaly dodržovat lidská práva a demokratické principy. </a:t>
            </a:r>
          </a:p>
          <a:p>
            <a:pPr marL="0" indent="0">
              <a:buNone/>
            </a:pPr>
            <a:r>
              <a:rPr lang="cs-CZ" b="0" dirty="0">
                <a:latin typeface="Arial" panose="020B0604020202020204" pitchFamily="34" charset="0"/>
                <a:cs typeface="Arial" panose="020B0604020202020204" pitchFamily="34" charset="0"/>
              </a:rPr>
              <a:t>Skrze aktivity a mechanismy lidskoprávní dimenze OBSE podporuje spravedlivé volby, vládu práva, svobodu médií, práva národnostních menšin, toleranci a nediskriminaci.</a:t>
            </a:r>
          </a:p>
        </p:txBody>
      </p:sp>
      <p:sp>
        <p:nvSpPr>
          <p:cNvPr id="4" name="Zástupný symbol pro datum 3">
            <a:extLst>
              <a:ext uri="{FF2B5EF4-FFF2-40B4-BE49-F238E27FC236}">
                <a16:creationId xmlns:a16="http://schemas.microsoft.com/office/drawing/2014/main" id="{B7911B40-80F2-9641-A23E-EFB25F451D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0401D56-7EFA-624A-B349-165354FA894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0C45E0-E222-0C4F-BC5F-C12C5BD14C1A}"/>
              </a:ext>
            </a:extLst>
          </p:cNvPr>
          <p:cNvSpPr>
            <a:spLocks noGrp="1"/>
          </p:cNvSpPr>
          <p:nvPr>
            <p:ph type="sldNum" sz="quarter" idx="12"/>
          </p:nvPr>
        </p:nvSpPr>
        <p:spPr/>
        <p:txBody>
          <a:bodyPr/>
          <a:lstStyle/>
          <a:p>
            <a:fld id="{CFE4BAC9-6D41-4691-9299-18EF07EF0177}" type="slidenum">
              <a:rPr lang="en-US" smtClean="0"/>
              <a:t>265</a:t>
            </a:fld>
            <a:endParaRPr lang="en-US"/>
          </a:p>
        </p:txBody>
      </p:sp>
    </p:spTree>
    <p:extLst>
      <p:ext uri="{BB962C8B-B14F-4D97-AF65-F5344CB8AC3E}">
        <p14:creationId xmlns:p14="http://schemas.microsoft.com/office/powerpoint/2010/main" val="533519855"/>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BA95AA-86A2-E14F-B9F1-BA20C0ABDC3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OBSE</a:t>
            </a:r>
          </a:p>
        </p:txBody>
      </p:sp>
      <p:sp>
        <p:nvSpPr>
          <p:cNvPr id="3" name="Zástupný symbol pro obsah 2">
            <a:extLst>
              <a:ext uri="{FF2B5EF4-FFF2-40B4-BE49-F238E27FC236}">
                <a16:creationId xmlns:a16="http://schemas.microsoft.com/office/drawing/2014/main" id="{196FA8B1-0F74-DD49-9FE2-D43E9C31C782}"/>
              </a:ext>
            </a:extLst>
          </p:cNvPr>
          <p:cNvSpPr>
            <a:spLocks noGrp="1"/>
          </p:cNvSpPr>
          <p:nvPr>
            <p:ph idx="1"/>
          </p:nvPr>
        </p:nvSpPr>
        <p:spPr/>
        <p:txBody>
          <a:bodyPr/>
          <a:lstStyle/>
          <a:p>
            <a:pPr marL="457200" indent="-457200">
              <a:buFont typeface="+mj-lt"/>
              <a:buAutoNum type="arabicPeriod"/>
            </a:pPr>
            <a:r>
              <a:rPr lang="cs-CZ" b="0" dirty="0">
                <a:latin typeface="Arial" panose="020B0604020202020204" pitchFamily="34" charset="0"/>
                <a:cs typeface="Arial" panose="020B0604020202020204" pitchFamily="34" charset="0"/>
              </a:rPr>
              <a:t>Summit (nepravidelně)</a:t>
            </a:r>
          </a:p>
          <a:p>
            <a:pPr marL="457200" indent="-457200">
              <a:buFont typeface="+mj-lt"/>
              <a:buAutoNum type="arabicPeriod"/>
            </a:pPr>
            <a:r>
              <a:rPr lang="cs-CZ" b="0" dirty="0">
                <a:latin typeface="Arial" panose="020B0604020202020204" pitchFamily="34" charset="0"/>
                <a:cs typeface="Arial" panose="020B0604020202020204" pitchFamily="34" charset="0"/>
              </a:rPr>
              <a:t>Ministerská rada</a:t>
            </a:r>
          </a:p>
          <a:p>
            <a:pPr marL="457200" indent="-457200">
              <a:buFont typeface="+mj-lt"/>
              <a:buAutoNum type="arabicPeriod"/>
            </a:pPr>
            <a:r>
              <a:rPr lang="cs-CZ" b="0" dirty="0">
                <a:latin typeface="Arial" panose="020B0604020202020204" pitchFamily="34" charset="0"/>
                <a:cs typeface="Arial" panose="020B0604020202020204" pitchFamily="34" charset="0"/>
              </a:rPr>
              <a:t>Vysoká rada; ekonomické fórum (jednou ročně)</a:t>
            </a:r>
          </a:p>
          <a:p>
            <a:pPr marL="457200" indent="-457200">
              <a:buFont typeface="+mj-lt"/>
              <a:buAutoNum type="arabicPeriod"/>
            </a:pPr>
            <a:r>
              <a:rPr lang="cs-CZ" b="0" dirty="0">
                <a:latin typeface="Arial" panose="020B0604020202020204" pitchFamily="34" charset="0"/>
                <a:cs typeface="Arial" panose="020B0604020202020204" pitchFamily="34" charset="0"/>
              </a:rPr>
              <a:t>Stálá rada</a:t>
            </a:r>
          </a:p>
          <a:p>
            <a:pPr marL="457200" indent="-457200">
              <a:buFont typeface="+mj-lt"/>
              <a:buAutoNum type="arabicPeriod"/>
            </a:pPr>
            <a:r>
              <a:rPr lang="cs-CZ" b="0" dirty="0">
                <a:latin typeface="Arial" panose="020B0604020202020204" pitchFamily="34" charset="0"/>
                <a:cs typeface="Arial" panose="020B0604020202020204" pitchFamily="34" charset="0"/>
              </a:rPr>
              <a:t>Fórum pro bezpečnostní spolupráci</a:t>
            </a:r>
          </a:p>
          <a:p>
            <a:endParaRPr lang="cs-CZ" dirty="0"/>
          </a:p>
        </p:txBody>
      </p:sp>
      <p:sp>
        <p:nvSpPr>
          <p:cNvPr id="4" name="Zástupný symbol pro datum 3">
            <a:extLst>
              <a:ext uri="{FF2B5EF4-FFF2-40B4-BE49-F238E27FC236}">
                <a16:creationId xmlns:a16="http://schemas.microsoft.com/office/drawing/2014/main" id="{AE4B8DF8-0A98-3044-B483-8D9C31C6F8E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A993A7-BF1E-FD46-957F-D22C93A5BA6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60459FA-76E7-2B46-A998-58B4B557AFF5}"/>
              </a:ext>
            </a:extLst>
          </p:cNvPr>
          <p:cNvSpPr>
            <a:spLocks noGrp="1"/>
          </p:cNvSpPr>
          <p:nvPr>
            <p:ph type="sldNum" sz="quarter" idx="12"/>
          </p:nvPr>
        </p:nvSpPr>
        <p:spPr/>
        <p:txBody>
          <a:bodyPr/>
          <a:lstStyle/>
          <a:p>
            <a:fld id="{CFE4BAC9-6D41-4691-9299-18EF07EF0177}" type="slidenum">
              <a:rPr lang="en-US" smtClean="0"/>
              <a:t>266</a:t>
            </a:fld>
            <a:endParaRPr lang="en-US"/>
          </a:p>
        </p:txBody>
      </p:sp>
    </p:spTree>
    <p:extLst>
      <p:ext uri="{BB962C8B-B14F-4D97-AF65-F5344CB8AC3E}">
        <p14:creationId xmlns:p14="http://schemas.microsoft.com/office/powerpoint/2010/main" val="3303572501"/>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1CDC2E-9D37-9646-AF43-1887220C4BE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Summit </a:t>
            </a:r>
          </a:p>
        </p:txBody>
      </p:sp>
      <p:sp>
        <p:nvSpPr>
          <p:cNvPr id="3" name="Zástupný symbol pro obsah 2">
            <a:extLst>
              <a:ext uri="{FF2B5EF4-FFF2-40B4-BE49-F238E27FC236}">
                <a16:creationId xmlns:a16="http://schemas.microsoft.com/office/drawing/2014/main" id="{F591CB38-4855-9A48-84DA-E35952108D79}"/>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Summit je setkání hlav států nebo vlád zúčastněných států. Summit přijímá rozhodnutí na nejvyšší politické úrovni, stanovuje základní principy a určuje základní směřování pro činnost organizace. </a:t>
            </a:r>
          </a:p>
          <a:p>
            <a:r>
              <a:rPr lang="cs-CZ" b="0" dirty="0">
                <a:latin typeface="Arial" panose="020B0604020202020204" pitchFamily="34" charset="0"/>
                <a:cs typeface="Arial" panose="020B0604020202020204" pitchFamily="34" charset="0"/>
              </a:rPr>
              <a:t>Od vzniku KBSE v roce 1975 se do dnešních dnů uskutečnilo celkem sedm Summitů.</a:t>
            </a:r>
          </a:p>
        </p:txBody>
      </p:sp>
      <p:sp>
        <p:nvSpPr>
          <p:cNvPr id="4" name="Zástupný symbol pro datum 3">
            <a:extLst>
              <a:ext uri="{FF2B5EF4-FFF2-40B4-BE49-F238E27FC236}">
                <a16:creationId xmlns:a16="http://schemas.microsoft.com/office/drawing/2014/main" id="{209435EE-E8D4-6A47-8989-894AE03FC3A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13B93D8-3E7A-4040-B85A-A28F74CCB1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93EC8F-57A1-4346-87A7-A1F7572BF17F}"/>
              </a:ext>
            </a:extLst>
          </p:cNvPr>
          <p:cNvSpPr>
            <a:spLocks noGrp="1"/>
          </p:cNvSpPr>
          <p:nvPr>
            <p:ph type="sldNum" sz="quarter" idx="12"/>
          </p:nvPr>
        </p:nvSpPr>
        <p:spPr/>
        <p:txBody>
          <a:bodyPr/>
          <a:lstStyle/>
          <a:p>
            <a:fld id="{CFE4BAC9-6D41-4691-9299-18EF07EF0177}" type="slidenum">
              <a:rPr lang="en-US" smtClean="0"/>
              <a:t>267</a:t>
            </a:fld>
            <a:endParaRPr lang="en-US"/>
          </a:p>
        </p:txBody>
      </p:sp>
    </p:spTree>
    <p:extLst>
      <p:ext uri="{BB962C8B-B14F-4D97-AF65-F5344CB8AC3E}">
        <p14:creationId xmlns:p14="http://schemas.microsoft.com/office/powerpoint/2010/main" val="2869103303"/>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CDBF74-CD7C-A24E-9B1B-123661B0560F}"/>
              </a:ext>
            </a:extLst>
          </p:cNvPr>
          <p:cNvSpPr>
            <a:spLocks noGrp="1"/>
          </p:cNvSpPr>
          <p:nvPr>
            <p:ph type="title"/>
          </p:nvPr>
        </p:nvSpPr>
        <p:spPr/>
        <p:txBody>
          <a:bodyPr/>
          <a:lstStyle/>
          <a:p>
            <a:pPr algn="ctr"/>
            <a:r>
              <a:rPr lang="cs-CZ" dirty="0"/>
              <a:t>Rada ministrů</a:t>
            </a:r>
          </a:p>
        </p:txBody>
      </p:sp>
      <p:sp>
        <p:nvSpPr>
          <p:cNvPr id="3" name="Zástupný symbol pro obsah 2">
            <a:extLst>
              <a:ext uri="{FF2B5EF4-FFF2-40B4-BE49-F238E27FC236}">
                <a16:creationId xmlns:a16="http://schemas.microsoft.com/office/drawing/2014/main" id="{FB1D0240-46A7-0C45-985B-EFC14A58C4F2}"/>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Rada ministrů (</a:t>
            </a:r>
            <a:r>
              <a:rPr lang="cs-CZ" b="0" dirty="0" err="1">
                <a:solidFill>
                  <a:schemeClr val="tx1"/>
                </a:solidFill>
                <a:latin typeface="Arial" panose="020B0604020202020204" pitchFamily="34" charset="0"/>
                <a:cs typeface="Arial" panose="020B0604020202020204" pitchFamily="34" charset="0"/>
              </a:rPr>
              <a:t>Ministerial</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Council</a:t>
            </a:r>
            <a:r>
              <a:rPr lang="cs-CZ" b="0" dirty="0">
                <a:solidFill>
                  <a:schemeClr val="tx1"/>
                </a:solidFill>
                <a:latin typeface="Arial" panose="020B0604020202020204" pitchFamily="34" charset="0"/>
                <a:cs typeface="Arial" panose="020B0604020202020204" pitchFamily="34" charset="0"/>
              </a:rPr>
              <a:t>) je druhým nejvyšším rozhodovacím orgánem OBSE, kde jsou účastnické státy zastoupené svými ministry zahraničních věcí. </a:t>
            </a:r>
          </a:p>
          <a:p>
            <a:r>
              <a:rPr lang="cs-CZ" b="0" dirty="0">
                <a:solidFill>
                  <a:schemeClr val="tx1"/>
                </a:solidFill>
                <a:latin typeface="Arial" panose="020B0604020202020204" pitchFamily="34" charset="0"/>
                <a:cs typeface="Arial" panose="020B0604020202020204" pitchFamily="34" charset="0"/>
              </a:rPr>
              <a:t>Ministerská rada se schází jednou ročně, zpravidla na konci kalendářního roku. </a:t>
            </a:r>
          </a:p>
          <a:p>
            <a:r>
              <a:rPr lang="cs-CZ" b="0" dirty="0">
                <a:solidFill>
                  <a:schemeClr val="tx1"/>
                </a:solidFill>
                <a:latin typeface="Arial" panose="020B0604020202020204" pitchFamily="34" charset="0"/>
                <a:cs typeface="Arial" panose="020B0604020202020204" pitchFamily="34" charset="0"/>
              </a:rPr>
              <a:t>Rada ministrů projednává relevantní otázky, vyhodnocuje aktivity organizace a přijímá rozhodnutí či deklarace.</a:t>
            </a:r>
          </a:p>
        </p:txBody>
      </p:sp>
      <p:sp>
        <p:nvSpPr>
          <p:cNvPr id="4" name="Zástupný symbol pro datum 3">
            <a:extLst>
              <a:ext uri="{FF2B5EF4-FFF2-40B4-BE49-F238E27FC236}">
                <a16:creationId xmlns:a16="http://schemas.microsoft.com/office/drawing/2014/main" id="{700BA69C-D7E6-4740-9CC6-171AEBE0642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09ED7D4-AE45-F844-B037-0D0867407F2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5904ABB-4EF7-3345-8D74-BAFAE0E6C766}"/>
              </a:ext>
            </a:extLst>
          </p:cNvPr>
          <p:cNvSpPr>
            <a:spLocks noGrp="1"/>
          </p:cNvSpPr>
          <p:nvPr>
            <p:ph type="sldNum" sz="quarter" idx="12"/>
          </p:nvPr>
        </p:nvSpPr>
        <p:spPr/>
        <p:txBody>
          <a:bodyPr/>
          <a:lstStyle/>
          <a:p>
            <a:fld id="{CFE4BAC9-6D41-4691-9299-18EF07EF0177}" type="slidenum">
              <a:rPr lang="en-US" smtClean="0"/>
              <a:t>268</a:t>
            </a:fld>
            <a:endParaRPr lang="en-US"/>
          </a:p>
        </p:txBody>
      </p:sp>
    </p:spTree>
    <p:extLst>
      <p:ext uri="{BB962C8B-B14F-4D97-AF65-F5344CB8AC3E}">
        <p14:creationId xmlns:p14="http://schemas.microsoft.com/office/powerpoint/2010/main" val="4225398305"/>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06D976-04BB-EF4C-B3E7-F6AFBAD75D4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Stálá rada</a:t>
            </a:r>
          </a:p>
        </p:txBody>
      </p:sp>
      <p:sp>
        <p:nvSpPr>
          <p:cNvPr id="3" name="Zástupný symbol pro obsah 2">
            <a:extLst>
              <a:ext uri="{FF2B5EF4-FFF2-40B4-BE49-F238E27FC236}">
                <a16:creationId xmlns:a16="http://schemas.microsoft.com/office/drawing/2014/main" id="{38C24277-163C-604A-A3E4-8003C4F70ABE}"/>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Stálá rada (Permanent </a:t>
            </a:r>
            <a:r>
              <a:rPr lang="cs-CZ" b="0" dirty="0" err="1">
                <a:latin typeface="Arial" panose="020B0604020202020204" pitchFamily="34" charset="0"/>
                <a:cs typeface="Arial" panose="020B0604020202020204" pitchFamily="34" charset="0"/>
              </a:rPr>
              <a:t>Council</a:t>
            </a:r>
            <a:r>
              <a:rPr lang="cs-CZ" b="0" dirty="0">
                <a:latin typeface="Arial" panose="020B0604020202020204" pitchFamily="34" charset="0"/>
                <a:cs typeface="Arial" panose="020B0604020202020204" pitchFamily="34" charset="0"/>
              </a:rPr>
              <a:t>) je politický konzultační a rozhodovací orgán na úrovni stálých představitelů/velvyslanců účastnických států,</a:t>
            </a:r>
          </a:p>
          <a:p>
            <a:r>
              <a:rPr lang="cs-CZ" b="0" dirty="0">
                <a:latin typeface="Arial" panose="020B0604020202020204" pitchFamily="34" charset="0"/>
                <a:cs typeface="Arial" panose="020B0604020202020204" pitchFamily="34" charset="0"/>
              </a:rPr>
              <a:t>Schází se pravidelně jednou týdně v kongresovém centru paláce Hofburg ve Vídni.</a:t>
            </a:r>
          </a:p>
        </p:txBody>
      </p:sp>
      <p:sp>
        <p:nvSpPr>
          <p:cNvPr id="4" name="Zástupný symbol pro datum 3">
            <a:extLst>
              <a:ext uri="{FF2B5EF4-FFF2-40B4-BE49-F238E27FC236}">
                <a16:creationId xmlns:a16="http://schemas.microsoft.com/office/drawing/2014/main" id="{26CA1DCF-24D7-7144-BDE2-0174C9D3CE1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AF83D9B-7A3F-7241-9DAA-77740ABF12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F1C647-A7F7-0548-97BD-67552F983E7A}"/>
              </a:ext>
            </a:extLst>
          </p:cNvPr>
          <p:cNvSpPr>
            <a:spLocks noGrp="1"/>
          </p:cNvSpPr>
          <p:nvPr>
            <p:ph type="sldNum" sz="quarter" idx="12"/>
          </p:nvPr>
        </p:nvSpPr>
        <p:spPr/>
        <p:txBody>
          <a:bodyPr/>
          <a:lstStyle/>
          <a:p>
            <a:fld id="{CFE4BAC9-6D41-4691-9299-18EF07EF0177}" type="slidenum">
              <a:rPr lang="en-US" smtClean="0"/>
              <a:t>269</a:t>
            </a:fld>
            <a:endParaRPr lang="en-US"/>
          </a:p>
        </p:txBody>
      </p:sp>
    </p:spTree>
    <p:extLst>
      <p:ext uri="{BB962C8B-B14F-4D97-AF65-F5344CB8AC3E}">
        <p14:creationId xmlns:p14="http://schemas.microsoft.com/office/powerpoint/2010/main" val="1502855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E95C4D-0392-EDD9-BFAD-30A2AA652749}"/>
              </a:ext>
            </a:extLst>
          </p:cNvPr>
          <p:cNvSpPr>
            <a:spLocks noGrp="1"/>
          </p:cNvSpPr>
          <p:nvPr>
            <p:ph type="title"/>
          </p:nvPr>
        </p:nvSpPr>
        <p:spPr/>
        <p:txBody>
          <a:bodyPr/>
          <a:lstStyle/>
          <a:p>
            <a:pPr algn="ctr"/>
            <a:r>
              <a:rPr lang="cs-CZ" dirty="0"/>
              <a:t>Mezinárodní bezpečnostní prostředí</a:t>
            </a:r>
          </a:p>
        </p:txBody>
      </p:sp>
      <p:sp>
        <p:nvSpPr>
          <p:cNvPr id="3" name="Zástupný obsah 2">
            <a:extLst>
              <a:ext uri="{FF2B5EF4-FFF2-40B4-BE49-F238E27FC236}">
                <a16:creationId xmlns:a16="http://schemas.microsoft.com/office/drawing/2014/main" id="{3518E047-E22C-2317-73B4-4C09D07457C0}"/>
              </a:ext>
            </a:extLst>
          </p:cNvPr>
          <p:cNvSpPr>
            <a:spLocks noGrp="1"/>
          </p:cNvSpPr>
          <p:nvPr>
            <p:ph idx="1"/>
          </p:nvPr>
        </p:nvSpPr>
        <p:spPr/>
        <p:txBody>
          <a:bodyPr>
            <a:normAutofit fontScale="92500"/>
          </a:bodyPr>
          <a:lstStyle/>
          <a:p>
            <a:r>
              <a:rPr lang="cs-CZ" sz="2800" b="0" dirty="0">
                <a:effectLst/>
                <a:latin typeface="Calibri" panose="020F0502020204030204" pitchFamily="34" charset="0"/>
                <a:ea typeface="Calibri" panose="020F0502020204030204" pitchFamily="34" charset="0"/>
                <a:cs typeface="Calibri" panose="020F0502020204030204" pitchFamily="34" charset="0"/>
              </a:rPr>
              <a:t>Náš stát je součástí společenství států. Nerozhoduje izolovaně, bez vazeb přes své hranice, a to jak fyzických, tak i  politických. </a:t>
            </a:r>
          </a:p>
          <a:p>
            <a:r>
              <a:rPr lang="cs-CZ" sz="2800" b="0" dirty="0">
                <a:effectLst/>
                <a:latin typeface="Calibri" panose="020F0502020204030204" pitchFamily="34" charset="0"/>
                <a:ea typeface="Calibri" panose="020F0502020204030204" pitchFamily="34" charset="0"/>
                <a:cs typeface="Calibri" panose="020F0502020204030204" pitchFamily="34" charset="0"/>
              </a:rPr>
              <a:t>Téměř každý vážný krizový stav je třeba zvládat a řešit ve vazbě k jiným subjektům.  </a:t>
            </a:r>
          </a:p>
          <a:p>
            <a:r>
              <a:rPr lang="cs-CZ" sz="2800" b="0" dirty="0">
                <a:effectLst/>
                <a:latin typeface="Calibri" panose="020F0502020204030204" pitchFamily="34" charset="0"/>
                <a:ea typeface="Calibri" panose="020F0502020204030204" pitchFamily="34" charset="0"/>
                <a:cs typeface="Calibri" panose="020F0502020204030204" pitchFamily="34" charset="0"/>
              </a:rPr>
              <a:t>Každý krizový stav vzniklý intencionální (antropogenní) hrozbou i neintencionální hrozbou má mezinárodní přesah. Je proto nutné, aby i naše schopnost zvládat krizový stav a zajistit naši bezpečnost byla zabezpečena na mezinárodní úrovni. K tomu je vytvořen kolektivní systém bezpečnosti</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8946F2C8-B75A-6D64-93D9-DAE29B1D00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EC0F1B-8B16-DF09-8552-A970EE0EB6E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F6934B-DB17-9AA2-90CC-FF92B42D3711}"/>
              </a:ext>
            </a:extLst>
          </p:cNvPr>
          <p:cNvSpPr>
            <a:spLocks noGrp="1"/>
          </p:cNvSpPr>
          <p:nvPr>
            <p:ph type="sldNum" sz="quarter" idx="12"/>
          </p:nvPr>
        </p:nvSpPr>
        <p:spPr/>
        <p:txBody>
          <a:bodyPr/>
          <a:lstStyle/>
          <a:p>
            <a:fld id="{CFE4BAC9-6D41-4691-9299-18EF07EF0177}" type="slidenum">
              <a:rPr lang="en-US" smtClean="0"/>
              <a:t>27</a:t>
            </a:fld>
            <a:endParaRPr lang="en-US"/>
          </a:p>
        </p:txBody>
      </p:sp>
    </p:spTree>
    <p:extLst>
      <p:ext uri="{BB962C8B-B14F-4D97-AF65-F5344CB8AC3E}">
        <p14:creationId xmlns:p14="http://schemas.microsoft.com/office/powerpoint/2010/main" val="420025706"/>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88C779-6E1D-5F4F-88EB-8433BB5559A0}"/>
              </a:ext>
            </a:extLst>
          </p:cNvPr>
          <p:cNvSpPr>
            <a:spLocks noGrp="1"/>
          </p:cNvSpPr>
          <p:nvPr>
            <p:ph type="title"/>
          </p:nvPr>
        </p:nvSpPr>
        <p:spPr/>
        <p:txBody>
          <a:bodyPr>
            <a:normAutofit/>
          </a:bodyPr>
          <a:lstStyle/>
          <a:p>
            <a:r>
              <a:rPr lang="cs-CZ">
                <a:latin typeface="Arial" panose="020B0604020202020204" pitchFamily="34" charset="0"/>
                <a:cs typeface="Arial" panose="020B0604020202020204" pitchFamily="34" charset="0"/>
              </a:rPr>
              <a:t>Fórum pro bezpečnostní spolupráci</a:t>
            </a:r>
          </a:p>
        </p:txBody>
      </p:sp>
      <p:sp>
        <p:nvSpPr>
          <p:cNvPr id="3" name="Zástupný symbol pro obsah 2">
            <a:extLst>
              <a:ext uri="{FF2B5EF4-FFF2-40B4-BE49-F238E27FC236}">
                <a16:creationId xmlns:a16="http://schemas.microsoft.com/office/drawing/2014/main" id="{00CE5A96-D993-0D41-8853-4623C6417C6F}"/>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Fórum pro bezpečnostní spolupráci (</a:t>
            </a:r>
            <a:r>
              <a:rPr lang="cs-CZ" b="0" dirty="0" err="1">
                <a:latin typeface="Arial" panose="020B0604020202020204" pitchFamily="34" charset="0"/>
                <a:cs typeface="Arial" panose="020B0604020202020204" pitchFamily="34" charset="0"/>
              </a:rPr>
              <a:t>Forum</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for</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Security</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Cooperation</a:t>
            </a:r>
            <a:r>
              <a:rPr lang="cs-CZ" b="0" dirty="0">
                <a:latin typeface="Arial" panose="020B0604020202020204" pitchFamily="34" charset="0"/>
                <a:cs typeface="Arial" panose="020B0604020202020204" pitchFamily="34" charset="0"/>
              </a:rPr>
              <a:t>; FSC). </a:t>
            </a:r>
          </a:p>
          <a:p>
            <a:r>
              <a:rPr lang="cs-CZ" b="0" dirty="0">
                <a:latin typeface="Arial" panose="020B0604020202020204" pitchFamily="34" charset="0"/>
                <a:cs typeface="Arial" panose="020B0604020202020204" pitchFamily="34" charset="0"/>
              </a:rPr>
              <a:t> FSC se zaměřuje především na jednání o kontrole zbrojení a budování důvěry, vojenské a bezpečnostní spolupráci mezi účastnickými státy a implementaci dohodnutých opatření. Schází se jednou týdně ve vídeňském Hofburgu.</a:t>
            </a:r>
          </a:p>
        </p:txBody>
      </p:sp>
      <p:sp>
        <p:nvSpPr>
          <p:cNvPr id="4" name="Zástupný symbol pro datum 3">
            <a:extLst>
              <a:ext uri="{FF2B5EF4-FFF2-40B4-BE49-F238E27FC236}">
                <a16:creationId xmlns:a16="http://schemas.microsoft.com/office/drawing/2014/main" id="{C84F3751-9AFF-6142-A432-5323FEB203E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6617FA6-339D-FF46-BCDE-37CEC4530EC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8D6029C-FA88-174E-9276-DD9D5D58A9E2}"/>
              </a:ext>
            </a:extLst>
          </p:cNvPr>
          <p:cNvSpPr>
            <a:spLocks noGrp="1"/>
          </p:cNvSpPr>
          <p:nvPr>
            <p:ph type="sldNum" sz="quarter" idx="12"/>
          </p:nvPr>
        </p:nvSpPr>
        <p:spPr/>
        <p:txBody>
          <a:bodyPr/>
          <a:lstStyle/>
          <a:p>
            <a:fld id="{CFE4BAC9-6D41-4691-9299-18EF07EF0177}" type="slidenum">
              <a:rPr lang="en-US" smtClean="0"/>
              <a:t>270</a:t>
            </a:fld>
            <a:endParaRPr lang="en-US"/>
          </a:p>
        </p:txBody>
      </p:sp>
    </p:spTree>
    <p:extLst>
      <p:ext uri="{BB962C8B-B14F-4D97-AF65-F5344CB8AC3E}">
        <p14:creationId xmlns:p14="http://schemas.microsoft.com/office/powerpoint/2010/main" val="1478280078"/>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461CAA-0DCE-6244-B773-440AC46B11D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Předsednictví OBSE</a:t>
            </a:r>
          </a:p>
        </p:txBody>
      </p:sp>
      <p:sp>
        <p:nvSpPr>
          <p:cNvPr id="3" name="Zástupný symbol pro obsah 2">
            <a:extLst>
              <a:ext uri="{FF2B5EF4-FFF2-40B4-BE49-F238E27FC236}">
                <a16:creationId xmlns:a16="http://schemas.microsoft.com/office/drawing/2014/main" id="{93B96D10-EDA3-1A42-8A18-7D635CB81C7A}"/>
              </a:ext>
            </a:extLst>
          </p:cNvPr>
          <p:cNvSpPr>
            <a:spLocks noGrp="1"/>
          </p:cNvSpPr>
          <p:nvPr>
            <p:ph idx="1"/>
          </p:nvPr>
        </p:nvSpPr>
        <p:spPr/>
        <p:txBody>
          <a:bodyPr>
            <a:normAutofit/>
          </a:bodyPr>
          <a:lstStyle/>
          <a:p>
            <a:pPr fontAlgn="t"/>
            <a:r>
              <a:rPr lang="cs-CZ" b="0" dirty="0">
                <a:latin typeface="Arial" panose="020B0604020202020204" pitchFamily="34" charset="0"/>
                <a:cs typeface="Arial" panose="020B0604020202020204" pitchFamily="34" charset="0"/>
              </a:rPr>
              <a:t>Ministr zahraničních věcí předsednické země vždy přebírá roli tzv. úřadujícího předsedy. Jeho hlavním úkolem je koordinace rozhodovacího procesu OBSE a všech jejích současných aktivit. Úřadující předseda rovněž předsedá jednáním Rady ministrů.</a:t>
            </a:r>
          </a:p>
          <a:p>
            <a:pPr fontAlgn="t"/>
            <a:r>
              <a:rPr lang="cs-CZ" b="0" dirty="0">
                <a:latin typeface="Arial" panose="020B0604020202020204" pitchFamily="34" charset="0"/>
                <a:cs typeface="Arial" panose="020B0604020202020204" pitchFamily="34" charset="0"/>
              </a:rPr>
              <a:t>Post rotuje po ročních cyklech. Rozhodnutí o předsednictví OBSE přijímá Ministerská rada na základě konsensu zpravidla dva roky před jeho začátkem. </a:t>
            </a:r>
          </a:p>
          <a:p>
            <a:pPr fontAlgn="t"/>
            <a:r>
              <a:rPr lang="cs-CZ" b="0" dirty="0">
                <a:latin typeface="Arial" panose="020B0604020202020204" pitchFamily="34" charset="0"/>
                <a:cs typeface="Arial" panose="020B0604020202020204" pitchFamily="34" charset="0"/>
              </a:rPr>
              <a:t>ČSFR předsedala OBSE v roce 1992.</a:t>
            </a:r>
          </a:p>
          <a:p>
            <a:endParaRPr lang="cs-CZ" dirty="0"/>
          </a:p>
        </p:txBody>
      </p:sp>
      <p:sp>
        <p:nvSpPr>
          <p:cNvPr id="4" name="Zástupný symbol pro datum 3">
            <a:extLst>
              <a:ext uri="{FF2B5EF4-FFF2-40B4-BE49-F238E27FC236}">
                <a16:creationId xmlns:a16="http://schemas.microsoft.com/office/drawing/2014/main" id="{CCC8DAB6-49EC-5343-B583-50A69209C0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A95CF56-F840-CD4F-94E3-8240F5A0CA1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30BE40-061E-9C44-A5AC-665C4CFA648B}"/>
              </a:ext>
            </a:extLst>
          </p:cNvPr>
          <p:cNvSpPr>
            <a:spLocks noGrp="1"/>
          </p:cNvSpPr>
          <p:nvPr>
            <p:ph type="sldNum" sz="quarter" idx="12"/>
          </p:nvPr>
        </p:nvSpPr>
        <p:spPr/>
        <p:txBody>
          <a:bodyPr/>
          <a:lstStyle/>
          <a:p>
            <a:fld id="{CFE4BAC9-6D41-4691-9299-18EF07EF0177}" type="slidenum">
              <a:rPr lang="en-US" smtClean="0"/>
              <a:t>271</a:t>
            </a:fld>
            <a:endParaRPr lang="en-US"/>
          </a:p>
        </p:txBody>
      </p:sp>
    </p:spTree>
    <p:extLst>
      <p:ext uri="{BB962C8B-B14F-4D97-AF65-F5344CB8AC3E}">
        <p14:creationId xmlns:p14="http://schemas.microsoft.com/office/powerpoint/2010/main" val="370111749"/>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0F424-4CBE-8D44-BF06-C97876BD66C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Výkonný předseda</a:t>
            </a:r>
          </a:p>
        </p:txBody>
      </p:sp>
      <p:sp>
        <p:nvSpPr>
          <p:cNvPr id="3" name="Zástupný symbol pro obsah 2">
            <a:extLst>
              <a:ext uri="{FF2B5EF4-FFF2-40B4-BE49-F238E27FC236}">
                <a16:creationId xmlns:a16="http://schemas.microsoft.com/office/drawing/2014/main" id="{7647A3CF-02AE-3B4F-9817-319151DB9DEA}"/>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Výkonný předseda: řídí OBSE v době, kdy nezasedá Následná schůze nebo Summit; pochází vždy z předsednické země</a:t>
            </a:r>
          </a:p>
          <a:p>
            <a:r>
              <a:rPr lang="cs-CZ" b="0" dirty="0">
                <a:latin typeface="Arial" panose="020B0604020202020204" pitchFamily="34" charset="0"/>
                <a:cs typeface="Arial" panose="020B0604020202020204" pitchFamily="34" charset="0"/>
              </a:rPr>
              <a:t>Generální tajemník (sídlo ve Vídni); Sekretariát (sídlo ve Vídni)</a:t>
            </a:r>
          </a:p>
          <a:p>
            <a:endParaRPr lang="cs-CZ" dirty="0"/>
          </a:p>
        </p:txBody>
      </p:sp>
      <p:sp>
        <p:nvSpPr>
          <p:cNvPr id="4" name="Zástupný symbol pro datum 3">
            <a:extLst>
              <a:ext uri="{FF2B5EF4-FFF2-40B4-BE49-F238E27FC236}">
                <a16:creationId xmlns:a16="http://schemas.microsoft.com/office/drawing/2014/main" id="{D7D49AE6-2A86-654A-B294-34D4DD961B8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5CE821C-4D6F-1A48-BB5D-01E13FC9BF5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1BF360C-16A9-AF4C-B363-8617918042DE}"/>
              </a:ext>
            </a:extLst>
          </p:cNvPr>
          <p:cNvSpPr>
            <a:spLocks noGrp="1"/>
          </p:cNvSpPr>
          <p:nvPr>
            <p:ph type="sldNum" sz="quarter" idx="12"/>
          </p:nvPr>
        </p:nvSpPr>
        <p:spPr/>
        <p:txBody>
          <a:bodyPr/>
          <a:lstStyle/>
          <a:p>
            <a:fld id="{CFE4BAC9-6D41-4691-9299-18EF07EF0177}" type="slidenum">
              <a:rPr lang="en-US" smtClean="0"/>
              <a:t>272</a:t>
            </a:fld>
            <a:endParaRPr lang="en-US"/>
          </a:p>
        </p:txBody>
      </p:sp>
    </p:spTree>
    <p:extLst>
      <p:ext uri="{BB962C8B-B14F-4D97-AF65-F5344CB8AC3E}">
        <p14:creationId xmlns:p14="http://schemas.microsoft.com/office/powerpoint/2010/main" val="1967672634"/>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B0EF7A-6A0D-B3F0-BCFA-977EE1FE9B60}"/>
              </a:ext>
            </a:extLst>
          </p:cNvPr>
          <p:cNvSpPr>
            <a:spLocks noGrp="1"/>
          </p:cNvSpPr>
          <p:nvPr>
            <p:ph type="title"/>
          </p:nvPr>
        </p:nvSpPr>
        <p:spPr/>
        <p:txBody>
          <a:bodyPr>
            <a:normAutofit fontScale="90000"/>
          </a:bodyPr>
          <a:lstStyle/>
          <a:p>
            <a:pPr algn="ctr"/>
            <a:r>
              <a:rPr lang="cs-CZ" dirty="0"/>
              <a:t>Společná zahraniční a bezpečnostní spolupráce Evropské unie</a:t>
            </a:r>
          </a:p>
        </p:txBody>
      </p:sp>
    </p:spTree>
    <p:extLst>
      <p:ext uri="{BB962C8B-B14F-4D97-AF65-F5344CB8AC3E}">
        <p14:creationId xmlns:p14="http://schemas.microsoft.com/office/powerpoint/2010/main" val="1079077126"/>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351809-FD13-624E-A281-54D4565D190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Čl. 10a Ústavy ČR</a:t>
            </a:r>
          </a:p>
        </p:txBody>
      </p:sp>
      <p:sp>
        <p:nvSpPr>
          <p:cNvPr id="3" name="Zástupný symbol pro obsah 2">
            <a:extLst>
              <a:ext uri="{FF2B5EF4-FFF2-40B4-BE49-F238E27FC236}">
                <a16:creationId xmlns:a16="http://schemas.microsoft.com/office/drawing/2014/main" id="{24689D7B-10BA-5E43-A914-1D62629BF401}"/>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Přenesení pravomoci</a:t>
            </a:r>
          </a:p>
          <a:p>
            <a:pPr marL="0" indent="0">
              <a:buNone/>
            </a:pPr>
            <a:r>
              <a:rPr lang="cs-CZ" b="0" dirty="0">
                <a:latin typeface="Arial" panose="020B0604020202020204" pitchFamily="34" charset="0"/>
                <a:cs typeface="Arial" panose="020B0604020202020204" pitchFamily="34" charset="0"/>
              </a:rPr>
              <a:t>Mezinárodní smlouvou mohou být některé pravomoci orgánů České republiky přeneseny na mezinárodní organizaci nebo instituci.</a:t>
            </a:r>
          </a:p>
          <a:p>
            <a:pPr marL="0" indent="0">
              <a:buNone/>
            </a:pPr>
            <a:r>
              <a:rPr lang="cs-CZ" b="0" dirty="0">
                <a:latin typeface="Arial" panose="020B0604020202020204" pitchFamily="34" charset="0"/>
                <a:cs typeface="Arial" panose="020B0604020202020204" pitchFamily="34" charset="0"/>
              </a:rPr>
              <a:t> K</a:t>
            </a:r>
            <a:r>
              <a:rPr lang="cs-CZ" b="0" dirty="0">
                <a:solidFill>
                  <a:schemeClr val="tx1"/>
                </a:solidFill>
                <a:latin typeface="Arial" panose="020B0604020202020204" pitchFamily="34" charset="0"/>
                <a:cs typeface="Arial" panose="020B0604020202020204" pitchFamily="34" charset="0"/>
              </a:rPr>
              <a:t> ratifikaci </a:t>
            </a:r>
            <a:r>
              <a:rPr lang="cs-CZ" b="0" dirty="0">
                <a:latin typeface="Arial" panose="020B0604020202020204" pitchFamily="34" charset="0"/>
                <a:cs typeface="Arial" panose="020B0604020202020204" pitchFamily="34" charset="0"/>
              </a:rPr>
              <a:t>takové mezinárodní smlouvy je třeba souhlasu Parlamentu, nestanoví-li ústavní zákon, že k ratifikaci je třeba souhlasu daného v referendu.</a:t>
            </a:r>
          </a:p>
        </p:txBody>
      </p:sp>
      <p:sp>
        <p:nvSpPr>
          <p:cNvPr id="4" name="Zástupný symbol pro datum 3">
            <a:extLst>
              <a:ext uri="{FF2B5EF4-FFF2-40B4-BE49-F238E27FC236}">
                <a16:creationId xmlns:a16="http://schemas.microsoft.com/office/drawing/2014/main" id="{F3FA8977-4006-DC44-9645-C61F0363DAC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E53D5C7-001C-5A46-B174-649D0DD529B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7509C6C-7544-9D4A-A73F-858AAB5B67D5}"/>
              </a:ext>
            </a:extLst>
          </p:cNvPr>
          <p:cNvSpPr>
            <a:spLocks noGrp="1"/>
          </p:cNvSpPr>
          <p:nvPr>
            <p:ph type="sldNum" sz="quarter" idx="12"/>
          </p:nvPr>
        </p:nvSpPr>
        <p:spPr/>
        <p:txBody>
          <a:bodyPr/>
          <a:lstStyle/>
          <a:p>
            <a:fld id="{CFE4BAC9-6D41-4691-9299-18EF07EF0177}" type="slidenum">
              <a:rPr lang="en-US" smtClean="0"/>
              <a:t>274</a:t>
            </a:fld>
            <a:endParaRPr lang="en-US"/>
          </a:p>
        </p:txBody>
      </p:sp>
    </p:spTree>
    <p:extLst>
      <p:ext uri="{BB962C8B-B14F-4D97-AF65-F5344CB8AC3E}">
        <p14:creationId xmlns:p14="http://schemas.microsoft.com/office/powerpoint/2010/main" val="3469324486"/>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C847D2-0C3E-2347-AABF-CA8899435002}"/>
              </a:ext>
            </a:extLst>
          </p:cNvPr>
          <p:cNvSpPr>
            <a:spLocks noGrp="1"/>
          </p:cNvSpPr>
          <p:nvPr>
            <p:ph type="title"/>
          </p:nvPr>
        </p:nvSpPr>
        <p:spPr/>
        <p:txBody>
          <a:bodyPr>
            <a:normAutofit/>
          </a:bodyPr>
          <a:lstStyle/>
          <a:p>
            <a:r>
              <a:rPr lang="cs-CZ" b="1" dirty="0">
                <a:latin typeface="Arial" panose="020B0604020202020204" pitchFamily="34" charset="0"/>
                <a:cs typeface="Arial" panose="020B0604020202020204" pitchFamily="34" charset="0"/>
              </a:rPr>
              <a:t>Evropské obranné společenství</a:t>
            </a:r>
            <a:r>
              <a:rPr lang="cs-CZ" dirty="0">
                <a:latin typeface="Arial" panose="020B0604020202020204" pitchFamily="34" charset="0"/>
                <a:cs typeface="Arial" panose="020B0604020202020204" pitchFamily="34" charset="0"/>
              </a:rPr>
              <a:t> (</a:t>
            </a:r>
            <a:r>
              <a:rPr lang="cs-CZ" b="1" dirty="0">
                <a:latin typeface="Arial" panose="020B0604020202020204" pitchFamily="34" charset="0"/>
                <a:cs typeface="Arial" panose="020B0604020202020204" pitchFamily="34" charset="0"/>
              </a:rPr>
              <a:t>EOS</a:t>
            </a:r>
            <a:r>
              <a:rPr lang="cs-CZ" dirty="0">
                <a:latin typeface="Arial" panose="020B0604020202020204" pitchFamily="34" charset="0"/>
                <a:cs typeface="Arial" panose="020B0604020202020204" pitchFamily="34" charset="0"/>
              </a:rPr>
              <a:t>)</a:t>
            </a:r>
          </a:p>
        </p:txBody>
      </p:sp>
      <p:sp>
        <p:nvSpPr>
          <p:cNvPr id="3" name="Zástupný symbol pro obsah 2">
            <a:extLst>
              <a:ext uri="{FF2B5EF4-FFF2-40B4-BE49-F238E27FC236}">
                <a16:creationId xmlns:a16="http://schemas.microsoft.com/office/drawing/2014/main" id="{83FC8DD2-927F-E24C-AAD2-E33D14598FEE}"/>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EOS bylo návrhem vojenského paktu, který v r. 1950  inicioval francouzský předseda vlády René Pleven (</a:t>
            </a:r>
            <a:r>
              <a:rPr lang="cs-CZ" b="0" dirty="0" err="1">
                <a:latin typeface="Arial" panose="020B0604020202020204" pitchFamily="34" charset="0"/>
                <a:cs typeface="Arial" panose="020B0604020202020204" pitchFamily="34" charset="0"/>
              </a:rPr>
              <a:t>Plevenův</a:t>
            </a:r>
            <a:r>
              <a:rPr lang="cs-CZ" b="0" dirty="0">
                <a:latin typeface="Arial" panose="020B0604020202020204" pitchFamily="34" charset="0"/>
                <a:cs typeface="Arial" panose="020B0604020202020204" pitchFamily="34" charset="0"/>
              </a:rPr>
              <a:t> plán) v reakci na americké výzvy k znovuvyzbrojení SRN. Záměrem bylo vytvoření panevropských obranných sil jako alternativy k navrhovanému přistoupení západního Německa do NATO. Evropské obranné společenství mělo zahrnovat západní Německo, Francii, Itálii a Benelux.</a:t>
            </a:r>
          </a:p>
          <a:p>
            <a:r>
              <a:rPr lang="cs-CZ" b="0" dirty="0">
                <a:latin typeface="Arial" panose="020B0604020202020204" pitchFamily="34" charset="0"/>
                <a:cs typeface="Arial" panose="020B0604020202020204" pitchFamily="34" charset="0"/>
              </a:rPr>
              <a:t> Smlouva o Evropském obranném společenství byla podepsána 27. 5. 1952, ale nikdy nevešla v platnost. Zamítl ji francouzský parlament.</a:t>
            </a:r>
          </a:p>
        </p:txBody>
      </p:sp>
      <p:sp>
        <p:nvSpPr>
          <p:cNvPr id="4" name="Zástupný symbol pro datum 3">
            <a:extLst>
              <a:ext uri="{FF2B5EF4-FFF2-40B4-BE49-F238E27FC236}">
                <a16:creationId xmlns:a16="http://schemas.microsoft.com/office/drawing/2014/main" id="{D3E0C582-2401-C347-B366-9262E6164FF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E1F427C-AC66-4440-BDA7-14087F131AE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C2236D-CCE7-D742-9A9A-2F6B13602B39}"/>
              </a:ext>
            </a:extLst>
          </p:cNvPr>
          <p:cNvSpPr>
            <a:spLocks noGrp="1"/>
          </p:cNvSpPr>
          <p:nvPr>
            <p:ph type="sldNum" sz="quarter" idx="12"/>
          </p:nvPr>
        </p:nvSpPr>
        <p:spPr/>
        <p:txBody>
          <a:bodyPr/>
          <a:lstStyle/>
          <a:p>
            <a:fld id="{CFE4BAC9-6D41-4691-9299-18EF07EF0177}" type="slidenum">
              <a:rPr lang="en-US" smtClean="0"/>
              <a:t>275</a:t>
            </a:fld>
            <a:endParaRPr lang="en-US"/>
          </a:p>
        </p:txBody>
      </p:sp>
    </p:spTree>
    <p:extLst>
      <p:ext uri="{BB962C8B-B14F-4D97-AF65-F5344CB8AC3E}">
        <p14:creationId xmlns:p14="http://schemas.microsoft.com/office/powerpoint/2010/main" val="1266078642"/>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D6491-B366-1549-AFB0-888230CE597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kroky </a:t>
            </a:r>
          </a:p>
        </p:txBody>
      </p:sp>
      <p:sp>
        <p:nvSpPr>
          <p:cNvPr id="3" name="Zástupný symbol pro obsah 2">
            <a:extLst>
              <a:ext uri="{FF2B5EF4-FFF2-40B4-BE49-F238E27FC236}">
                <a16:creationId xmlns:a16="http://schemas.microsoft.com/office/drawing/2014/main" id="{C640B154-F7C9-7F43-8289-5B3261159464}"/>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1970 - založení Evropské politické spolupráce</a:t>
            </a:r>
          </a:p>
          <a:p>
            <a:r>
              <a:rPr lang="cs-CZ" b="0" dirty="0">
                <a:latin typeface="Arial" panose="020B0604020202020204" pitchFamily="34" charset="0"/>
                <a:cs typeface="Arial" panose="020B0604020202020204" pitchFamily="34" charset="0"/>
              </a:rPr>
              <a:t>1993 - založení společné zahraniční a bezpečnostní politiky Maastrichtskou smlouvou</a:t>
            </a:r>
          </a:p>
          <a:p>
            <a:endParaRPr lang="cs-CZ" dirty="0"/>
          </a:p>
        </p:txBody>
      </p:sp>
      <p:sp>
        <p:nvSpPr>
          <p:cNvPr id="4" name="Zástupný symbol pro datum 3">
            <a:extLst>
              <a:ext uri="{FF2B5EF4-FFF2-40B4-BE49-F238E27FC236}">
                <a16:creationId xmlns:a16="http://schemas.microsoft.com/office/drawing/2014/main" id="{3BE43A73-6788-4B4D-ADD9-38E127E018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CD1058A-730C-BA41-A6A7-745D82FE85F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97628D-50E3-B94C-9952-3D86FBB05BEC}"/>
              </a:ext>
            </a:extLst>
          </p:cNvPr>
          <p:cNvSpPr>
            <a:spLocks noGrp="1"/>
          </p:cNvSpPr>
          <p:nvPr>
            <p:ph type="sldNum" sz="quarter" idx="12"/>
          </p:nvPr>
        </p:nvSpPr>
        <p:spPr/>
        <p:txBody>
          <a:bodyPr/>
          <a:lstStyle/>
          <a:p>
            <a:fld id="{CFE4BAC9-6D41-4691-9299-18EF07EF0177}" type="slidenum">
              <a:rPr lang="en-US" smtClean="0"/>
              <a:t>276</a:t>
            </a:fld>
            <a:endParaRPr lang="en-US"/>
          </a:p>
        </p:txBody>
      </p:sp>
    </p:spTree>
    <p:extLst>
      <p:ext uri="{BB962C8B-B14F-4D97-AF65-F5344CB8AC3E}">
        <p14:creationId xmlns:p14="http://schemas.microsoft.com/office/powerpoint/2010/main" val="106192640"/>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796A4C-E8A6-EC49-9BCA-A45788A13393}"/>
              </a:ext>
            </a:extLst>
          </p:cNvPr>
          <p:cNvSpPr>
            <a:spLocks noGrp="1"/>
          </p:cNvSpPr>
          <p:nvPr>
            <p:ph type="title"/>
          </p:nvPr>
        </p:nvSpPr>
        <p:spPr/>
        <p:txBody>
          <a:bodyPr/>
          <a:lstStyle/>
          <a:p>
            <a:pPr algn="ctr"/>
            <a:r>
              <a:rPr lang="cs-CZ" dirty="0"/>
              <a:t>SEU</a:t>
            </a:r>
          </a:p>
        </p:txBody>
      </p:sp>
      <p:sp>
        <p:nvSpPr>
          <p:cNvPr id="3" name="Zástupný symbol pro obsah 2">
            <a:extLst>
              <a:ext uri="{FF2B5EF4-FFF2-40B4-BE49-F238E27FC236}">
                <a16:creationId xmlns:a16="http://schemas.microsoft.com/office/drawing/2014/main" id="{593263B2-1489-9B49-A6FF-E9817890F659}"/>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Smlouva o Evropské unii čili Maastrichtská smlouva je smlouva posilující významně evropskou integraci a federalizaci a zakládající Evropskou unii.</a:t>
            </a:r>
          </a:p>
          <a:p>
            <a:r>
              <a:rPr lang="cs-CZ" b="0" dirty="0">
                <a:latin typeface="Arial" panose="020B0604020202020204" pitchFamily="34" charset="0"/>
                <a:cs typeface="Arial" panose="020B0604020202020204" pitchFamily="34" charset="0"/>
              </a:rPr>
              <a:t> Byla podepsána v Maastrichtu 7. února 1992 a vstoupila v platnost 1. listopadu 1993. </a:t>
            </a:r>
          </a:p>
          <a:p>
            <a:r>
              <a:rPr lang="cs-CZ" b="0" dirty="0">
                <a:latin typeface="Arial" panose="020B0604020202020204" pitchFamily="34" charset="0"/>
                <a:cs typeface="Arial" panose="020B0604020202020204" pitchFamily="34" charset="0"/>
              </a:rPr>
              <a:t>Smlouva zavedla nové oblasti spolupráce členských zemí a vytvořila strukturu sestávající z tzv. „tří pilířů EU“.</a:t>
            </a:r>
          </a:p>
        </p:txBody>
      </p:sp>
      <p:sp>
        <p:nvSpPr>
          <p:cNvPr id="4" name="Zástupný symbol pro datum 3">
            <a:extLst>
              <a:ext uri="{FF2B5EF4-FFF2-40B4-BE49-F238E27FC236}">
                <a16:creationId xmlns:a16="http://schemas.microsoft.com/office/drawing/2014/main" id="{60999B3A-EAFF-4941-BF11-6620AF6A47D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E477F91-56D4-1245-8CCA-6C64DCEBF73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56384DD-D339-F64D-AE36-64006DA8CB74}"/>
              </a:ext>
            </a:extLst>
          </p:cNvPr>
          <p:cNvSpPr>
            <a:spLocks noGrp="1"/>
          </p:cNvSpPr>
          <p:nvPr>
            <p:ph type="sldNum" sz="quarter" idx="12"/>
          </p:nvPr>
        </p:nvSpPr>
        <p:spPr/>
        <p:txBody>
          <a:bodyPr/>
          <a:lstStyle/>
          <a:p>
            <a:fld id="{CFE4BAC9-6D41-4691-9299-18EF07EF0177}" type="slidenum">
              <a:rPr lang="en-US" smtClean="0"/>
              <a:t>277</a:t>
            </a:fld>
            <a:endParaRPr lang="en-US"/>
          </a:p>
        </p:txBody>
      </p:sp>
    </p:spTree>
    <p:extLst>
      <p:ext uri="{BB962C8B-B14F-4D97-AF65-F5344CB8AC3E}">
        <p14:creationId xmlns:p14="http://schemas.microsoft.com/office/powerpoint/2010/main" val="3764137531"/>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67091D-AF13-144C-8A6B-D37E406909E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Tři pilíře</a:t>
            </a:r>
          </a:p>
        </p:txBody>
      </p:sp>
      <p:sp>
        <p:nvSpPr>
          <p:cNvPr id="3" name="Zástupný symbol pro obsah 2">
            <a:extLst>
              <a:ext uri="{FF2B5EF4-FFF2-40B4-BE49-F238E27FC236}">
                <a16:creationId xmlns:a16="http://schemas.microsoft.com/office/drawing/2014/main" id="{2D21DDBA-66F0-9D40-8927-2A785F55F0DB}"/>
              </a:ext>
            </a:extLst>
          </p:cNvPr>
          <p:cNvSpPr>
            <a:spLocks noGrp="1"/>
          </p:cNvSpPr>
          <p:nvPr>
            <p:ph idx="1"/>
          </p:nvPr>
        </p:nvSpPr>
        <p:spPr/>
        <p:txBody>
          <a:bodyPr>
            <a:normAutofit fontScale="92500"/>
          </a:bodyPr>
          <a:lstStyle/>
          <a:p>
            <a:r>
              <a:rPr lang="cs-CZ" b="0" dirty="0">
                <a:solidFill>
                  <a:schemeClr val="tx1"/>
                </a:solidFill>
                <a:latin typeface="Arial" panose="020B0604020202020204" pitchFamily="34" charset="0"/>
                <a:cs typeface="Arial" panose="020B0604020202020204" pitchFamily="34" charset="0"/>
              </a:rPr>
              <a:t>Přidáním nových oblastí mezivládní spolupráce ke stávajícímu „systému Společenství“ vytvořila Maastrichtská smlouva novou politickou a zároveň hospodářskou strukturu sestávající z tzv. „tří pilířů“ – Evropskou unii (EU).</a:t>
            </a:r>
          </a:p>
          <a:p>
            <a:r>
              <a:rPr lang="cs-CZ" b="0" dirty="0">
                <a:solidFill>
                  <a:schemeClr val="tx1"/>
                </a:solidFill>
                <a:latin typeface="Arial" panose="020B0604020202020204" pitchFamily="34" charset="0"/>
                <a:cs typeface="Arial" panose="020B0604020202020204" pitchFamily="34" charset="0"/>
              </a:rPr>
              <a:t>První pilíř  Evropská společenství.</a:t>
            </a:r>
          </a:p>
          <a:p>
            <a:r>
              <a:rPr lang="cs-CZ" b="0" dirty="0">
                <a:solidFill>
                  <a:schemeClr val="tx1"/>
                </a:solidFill>
                <a:latin typeface="Arial" panose="020B0604020202020204" pitchFamily="34" charset="0"/>
                <a:cs typeface="Arial" panose="020B0604020202020204" pitchFamily="34" charset="0"/>
              </a:rPr>
              <a:t>Druhý pilíř byla nově zavedena Společná zahraniční a bezpečnostní politika</a:t>
            </a:r>
          </a:p>
          <a:p>
            <a:r>
              <a:rPr lang="cs-CZ" b="0" dirty="0">
                <a:solidFill>
                  <a:schemeClr val="tx1"/>
                </a:solidFill>
                <a:latin typeface="Arial" panose="020B0604020202020204" pitchFamily="34" charset="0"/>
                <a:cs typeface="Arial" panose="020B0604020202020204" pitchFamily="34" charset="0"/>
              </a:rPr>
              <a:t>Třetí pilíř spolupráce v oblasti spravedlnosti a vnitřních věci (od Amsterodamské smlouvy už jen Policejní a soudní spolupráce v trestních věcech).</a:t>
            </a:r>
          </a:p>
          <a:p>
            <a:endParaRPr lang="cs-CZ" dirty="0"/>
          </a:p>
        </p:txBody>
      </p:sp>
      <p:sp>
        <p:nvSpPr>
          <p:cNvPr id="4" name="Zástupný symbol pro datum 3">
            <a:extLst>
              <a:ext uri="{FF2B5EF4-FFF2-40B4-BE49-F238E27FC236}">
                <a16:creationId xmlns:a16="http://schemas.microsoft.com/office/drawing/2014/main" id="{C4C8F2F3-51A5-8A4C-9458-5D7686DFCE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735DB2-3B99-4844-B128-2D1AECA5CAC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7FE93F1-1A04-D949-80B5-C7A50524E8FE}"/>
              </a:ext>
            </a:extLst>
          </p:cNvPr>
          <p:cNvSpPr>
            <a:spLocks noGrp="1"/>
          </p:cNvSpPr>
          <p:nvPr>
            <p:ph type="sldNum" sz="quarter" idx="12"/>
          </p:nvPr>
        </p:nvSpPr>
        <p:spPr/>
        <p:txBody>
          <a:bodyPr/>
          <a:lstStyle/>
          <a:p>
            <a:fld id="{CFE4BAC9-6D41-4691-9299-18EF07EF0177}" type="slidenum">
              <a:rPr lang="en-US" smtClean="0"/>
              <a:t>278</a:t>
            </a:fld>
            <a:endParaRPr lang="en-US"/>
          </a:p>
        </p:txBody>
      </p:sp>
    </p:spTree>
    <p:extLst>
      <p:ext uri="{BB962C8B-B14F-4D97-AF65-F5344CB8AC3E}">
        <p14:creationId xmlns:p14="http://schemas.microsoft.com/office/powerpoint/2010/main" val="4195421055"/>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D7386E-5F11-3146-A445-BDC2DE63D7BC}"/>
              </a:ext>
            </a:extLst>
          </p:cNvPr>
          <p:cNvSpPr>
            <a:spLocks noGrp="1"/>
          </p:cNvSpPr>
          <p:nvPr>
            <p:ph type="title"/>
          </p:nvPr>
        </p:nvSpPr>
        <p:spPr/>
        <p:txBody>
          <a:bodyPr/>
          <a:lstStyle/>
          <a:p>
            <a:pPr algn="ctr"/>
            <a:r>
              <a:rPr lang="cs-CZ" dirty="0"/>
              <a:t>SFEU</a:t>
            </a:r>
          </a:p>
        </p:txBody>
      </p:sp>
      <p:sp>
        <p:nvSpPr>
          <p:cNvPr id="3" name="Zástupný symbol pro obsah 2">
            <a:extLst>
              <a:ext uri="{FF2B5EF4-FFF2-40B4-BE49-F238E27FC236}">
                <a16:creationId xmlns:a16="http://schemas.microsoft.com/office/drawing/2014/main" id="{7F15414B-542F-A84E-BB29-39714A86A5EB}"/>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Lisabonská smlouva sice zrušila pilířovou strukturu Unie a pokusila se sjednotit vnější zastupování EU napříč vnějšími aktivitami, odlišná pravidla pro rozhodování SZBP ovšem ponechala. </a:t>
            </a:r>
          </a:p>
          <a:p>
            <a:pPr marL="0" indent="0">
              <a:buNone/>
            </a:pPr>
            <a:r>
              <a:rPr lang="cs-CZ" b="0" dirty="0">
                <a:solidFill>
                  <a:schemeClr val="tx1"/>
                </a:solidFill>
                <a:latin typeface="Arial" panose="020B0604020202020204" pitchFamily="34" charset="0"/>
                <a:cs typeface="Arial" panose="020B0604020202020204" pitchFamily="34" charset="0"/>
              </a:rPr>
              <a:t>V rámci SZBP tak státy stále dospívají k rozhodnutí téměř vždy jednomyslně.</a:t>
            </a:r>
          </a:p>
          <a:p>
            <a:pPr marL="0" indent="0">
              <a:buNone/>
            </a:pPr>
            <a:r>
              <a:rPr lang="cs-CZ" b="0" dirty="0">
                <a:solidFill>
                  <a:schemeClr val="tx1"/>
                </a:solidFill>
                <a:latin typeface="Arial" panose="020B0604020202020204" pitchFamily="34" charset="0"/>
                <a:cs typeface="Arial" panose="020B0604020202020204" pitchFamily="34" charset="0"/>
              </a:rPr>
              <a:t>(Byla podepsána 13. prosince 2007 v Lisabonu, Českou republikou byla ratifikována 3. listopadu 2009 a vstoupila v platnost 1. prosince 2009.)</a:t>
            </a:r>
          </a:p>
        </p:txBody>
      </p:sp>
      <p:sp>
        <p:nvSpPr>
          <p:cNvPr id="4" name="Zástupný symbol pro datum 3">
            <a:extLst>
              <a:ext uri="{FF2B5EF4-FFF2-40B4-BE49-F238E27FC236}">
                <a16:creationId xmlns:a16="http://schemas.microsoft.com/office/drawing/2014/main" id="{F39BE719-CC05-E14C-AF55-9470D79D595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7DA5E3B-C5EE-AB4C-B123-08C99C6D644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2C236BC-A3D9-F542-AD4F-B57BB934C315}"/>
              </a:ext>
            </a:extLst>
          </p:cNvPr>
          <p:cNvSpPr>
            <a:spLocks noGrp="1"/>
          </p:cNvSpPr>
          <p:nvPr>
            <p:ph type="sldNum" sz="quarter" idx="12"/>
          </p:nvPr>
        </p:nvSpPr>
        <p:spPr/>
        <p:txBody>
          <a:bodyPr/>
          <a:lstStyle/>
          <a:p>
            <a:fld id="{CFE4BAC9-6D41-4691-9299-18EF07EF0177}" type="slidenum">
              <a:rPr lang="en-US" smtClean="0"/>
              <a:t>279</a:t>
            </a:fld>
            <a:endParaRPr lang="en-US"/>
          </a:p>
        </p:txBody>
      </p:sp>
    </p:spTree>
    <p:extLst>
      <p:ext uri="{BB962C8B-B14F-4D97-AF65-F5344CB8AC3E}">
        <p14:creationId xmlns:p14="http://schemas.microsoft.com/office/powerpoint/2010/main" val="25352597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Ústavní vymezení bezpečnosti</a:t>
            </a:r>
          </a:p>
        </p:txBody>
      </p:sp>
      <p:sp>
        <p:nvSpPr>
          <p:cNvPr id="3" name="Zástupný symbol pro obsah 2"/>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Je-li bezprostředně ohrožena svrchovanost, územní celistvost, demokratické základy České republiky nebo ve značném rozsahu vnitřní pořádek a bezpečnost, životy a zdraví, majetkové hodnoty nebo životní prostředí anebo je-li třeba plnit mezinárodní závazky o společné obraně, může se vyhlásit podle intenzity, územního rozsahu a charakteru situace </a:t>
            </a:r>
          </a:p>
          <a:p>
            <a:pPr marL="457200" indent="-457200">
              <a:buFont typeface="+mj-lt"/>
              <a:buAutoNum type="arabicPeriod"/>
            </a:pPr>
            <a:r>
              <a:rPr lang="cs-CZ" b="0" dirty="0">
                <a:latin typeface="Arial" panose="020B0604020202020204" pitchFamily="34" charset="0"/>
                <a:cs typeface="Arial" panose="020B0604020202020204" pitchFamily="34" charset="0"/>
              </a:rPr>
              <a:t>nouzový stav, </a:t>
            </a:r>
          </a:p>
          <a:p>
            <a:pPr marL="457200" indent="-457200">
              <a:buFont typeface="+mj-lt"/>
              <a:buAutoNum type="arabicPeriod"/>
            </a:pPr>
            <a:r>
              <a:rPr lang="cs-CZ" b="0" dirty="0">
                <a:latin typeface="Arial" panose="020B0604020202020204" pitchFamily="34" charset="0"/>
                <a:cs typeface="Arial" panose="020B0604020202020204" pitchFamily="34" charset="0"/>
              </a:rPr>
              <a:t>stav ohrožení státu</a:t>
            </a:r>
          </a:p>
          <a:p>
            <a:pPr marL="457200" indent="-457200">
              <a:buFont typeface="+mj-lt"/>
              <a:buAutoNum type="arabicPeriod"/>
            </a:pPr>
            <a:r>
              <a:rPr lang="cs-CZ" b="0" dirty="0">
                <a:latin typeface="Arial" panose="020B0604020202020204" pitchFamily="34" charset="0"/>
                <a:cs typeface="Arial" panose="020B0604020202020204" pitchFamily="34" charset="0"/>
              </a:rPr>
              <a:t>válečný stav.</a:t>
            </a:r>
          </a:p>
        </p:txBody>
      </p:sp>
      <p:sp>
        <p:nvSpPr>
          <p:cNvPr id="4" name="Zástupný symbol pro datum 3">
            <a:extLst>
              <a:ext uri="{FF2B5EF4-FFF2-40B4-BE49-F238E27FC236}">
                <a16:creationId xmlns:a16="http://schemas.microsoft.com/office/drawing/2014/main" id="{5B475C1F-729B-BF42-99BF-F6AFF5A2599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5FB2753-0F33-C447-9948-7E0BCE09D2A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7BCF341-5DA1-C344-82E5-BF90AF965859}"/>
              </a:ext>
            </a:extLst>
          </p:cNvPr>
          <p:cNvSpPr>
            <a:spLocks noGrp="1"/>
          </p:cNvSpPr>
          <p:nvPr>
            <p:ph type="sldNum" sz="quarter" idx="12"/>
          </p:nvPr>
        </p:nvSpPr>
        <p:spPr/>
        <p:txBody>
          <a:bodyPr/>
          <a:lstStyle/>
          <a:p>
            <a:fld id="{CFE4BAC9-6D41-4691-9299-18EF07EF0177}" type="slidenum">
              <a:rPr lang="en-US" smtClean="0"/>
              <a:t>28</a:t>
            </a:fld>
            <a:endParaRPr lang="en-US"/>
          </a:p>
        </p:txBody>
      </p:sp>
    </p:spTree>
    <p:extLst>
      <p:ext uri="{BB962C8B-B14F-4D97-AF65-F5344CB8AC3E}">
        <p14:creationId xmlns:p14="http://schemas.microsoft.com/office/powerpoint/2010/main" val="177474781"/>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F012BA-2693-F14D-942E-F13464BCDA9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Lisabonská smlouva</a:t>
            </a:r>
          </a:p>
        </p:txBody>
      </p:sp>
      <p:sp>
        <p:nvSpPr>
          <p:cNvPr id="3" name="Zástupný symbol pro obsah 2">
            <a:extLst>
              <a:ext uri="{FF2B5EF4-FFF2-40B4-BE49-F238E27FC236}">
                <a16:creationId xmlns:a16="http://schemas.microsoft.com/office/drawing/2014/main" id="{71446100-E490-9F4A-8054-458368B1C4F9}"/>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Zrušila pilířovou strukturu Unie a pokusila se sjednotit vnější zastupování EU napříč vnějšími aktivitami, odlišná pravidla pro rozhodování SZBP ovšem ponechala. </a:t>
            </a:r>
          </a:p>
          <a:p>
            <a:pPr marL="0" indent="0">
              <a:buNone/>
            </a:pPr>
            <a:r>
              <a:rPr lang="cs-CZ" b="0" dirty="0">
                <a:solidFill>
                  <a:schemeClr val="tx1"/>
                </a:solidFill>
                <a:latin typeface="Arial" panose="020B0604020202020204" pitchFamily="34" charset="0"/>
                <a:cs typeface="Arial" panose="020B0604020202020204" pitchFamily="34" charset="0"/>
              </a:rPr>
              <a:t>V rámci SZBP tak státy stále dospívají k rozhodnutí téměř vždy jednomyslně. </a:t>
            </a:r>
          </a:p>
        </p:txBody>
      </p:sp>
      <p:sp>
        <p:nvSpPr>
          <p:cNvPr id="4" name="Zástupný symbol pro datum 3">
            <a:extLst>
              <a:ext uri="{FF2B5EF4-FFF2-40B4-BE49-F238E27FC236}">
                <a16:creationId xmlns:a16="http://schemas.microsoft.com/office/drawing/2014/main" id="{0BBA23EF-6DC5-674D-A4A7-622CC7CC8BA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5B509DE-68CC-DC47-9C1D-0EDE5C36D6F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2354D46-5870-B449-B217-44B9140F38ED}"/>
              </a:ext>
            </a:extLst>
          </p:cNvPr>
          <p:cNvSpPr>
            <a:spLocks noGrp="1"/>
          </p:cNvSpPr>
          <p:nvPr>
            <p:ph type="sldNum" sz="quarter" idx="12"/>
          </p:nvPr>
        </p:nvSpPr>
        <p:spPr/>
        <p:txBody>
          <a:bodyPr/>
          <a:lstStyle/>
          <a:p>
            <a:fld id="{CFE4BAC9-6D41-4691-9299-18EF07EF0177}" type="slidenum">
              <a:rPr lang="en-US" smtClean="0"/>
              <a:t>280</a:t>
            </a:fld>
            <a:endParaRPr lang="en-US"/>
          </a:p>
        </p:txBody>
      </p:sp>
    </p:spTree>
    <p:extLst>
      <p:ext uri="{BB962C8B-B14F-4D97-AF65-F5344CB8AC3E}">
        <p14:creationId xmlns:p14="http://schemas.microsoft.com/office/powerpoint/2010/main" val="263048874"/>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5A6C5B-F2D7-9B4F-A300-D09AB6666D6C}"/>
              </a:ext>
            </a:extLst>
          </p:cNvPr>
          <p:cNvSpPr>
            <a:spLocks noGrp="1"/>
          </p:cNvSpPr>
          <p:nvPr>
            <p:ph type="title"/>
          </p:nvPr>
        </p:nvSpPr>
        <p:spPr/>
        <p:txBody>
          <a:bodyPr/>
          <a:lstStyle/>
          <a:p>
            <a:pPr algn="ctr"/>
            <a:r>
              <a:rPr lang="cs-CZ" dirty="0"/>
              <a:t>Vliv na SZBP</a:t>
            </a:r>
          </a:p>
        </p:txBody>
      </p:sp>
      <p:sp>
        <p:nvSpPr>
          <p:cNvPr id="3" name="Zástupný symbol pro obsah 2">
            <a:extLst>
              <a:ext uri="{FF2B5EF4-FFF2-40B4-BE49-F238E27FC236}">
                <a16:creationId xmlns:a16="http://schemas.microsoft.com/office/drawing/2014/main" id="{8AB2FD5F-B1FF-ED4E-86B7-B18EF00FCB7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Vliv Evropské Komise je výrazně omezen.</a:t>
            </a:r>
          </a:p>
          <a:p>
            <a:r>
              <a:rPr lang="cs-CZ" b="0" dirty="0">
                <a:latin typeface="Arial" panose="020B0604020202020204" pitchFamily="34" charset="0"/>
                <a:cs typeface="Arial" panose="020B0604020202020204" pitchFamily="34" charset="0"/>
              </a:rPr>
              <a:t> Evropský parlament nemá v podstatě vůbec žádný vliv.</a:t>
            </a:r>
          </a:p>
          <a:p>
            <a:r>
              <a:rPr lang="cs-CZ" b="0" dirty="0">
                <a:latin typeface="Arial" panose="020B0604020202020204" pitchFamily="34" charset="0"/>
                <a:cs typeface="Arial" panose="020B0604020202020204" pitchFamily="34" charset="0"/>
              </a:rPr>
              <a:t> Evropský soudní dvůr je ze SZBP zcela vyloučen. </a:t>
            </a:r>
          </a:p>
          <a:p>
            <a:r>
              <a:rPr lang="cs-CZ" b="0" dirty="0">
                <a:latin typeface="Arial" panose="020B0604020202020204" pitchFamily="34" charset="0"/>
                <a:cs typeface="Arial" panose="020B0604020202020204" pitchFamily="34" charset="0"/>
              </a:rPr>
              <a:t>Také implementace konkrétních rozhodnutí leží valnou měrou na bedrech členských států</a:t>
            </a:r>
          </a:p>
        </p:txBody>
      </p:sp>
      <p:sp>
        <p:nvSpPr>
          <p:cNvPr id="4" name="Zástupný symbol pro datum 3">
            <a:extLst>
              <a:ext uri="{FF2B5EF4-FFF2-40B4-BE49-F238E27FC236}">
                <a16:creationId xmlns:a16="http://schemas.microsoft.com/office/drawing/2014/main" id="{9E54D429-3EE2-CD47-9860-1D9B4035EF6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EBAD7F5-7D6C-1440-B2A0-B6A9A8BE30B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0E618F-AE0E-294C-A32B-6898F70F3899}"/>
              </a:ext>
            </a:extLst>
          </p:cNvPr>
          <p:cNvSpPr>
            <a:spLocks noGrp="1"/>
          </p:cNvSpPr>
          <p:nvPr>
            <p:ph type="sldNum" sz="quarter" idx="12"/>
          </p:nvPr>
        </p:nvSpPr>
        <p:spPr/>
        <p:txBody>
          <a:bodyPr/>
          <a:lstStyle/>
          <a:p>
            <a:fld id="{CFE4BAC9-6D41-4691-9299-18EF07EF0177}" type="slidenum">
              <a:rPr lang="en-US" smtClean="0"/>
              <a:t>281</a:t>
            </a:fld>
            <a:endParaRPr lang="en-US"/>
          </a:p>
        </p:txBody>
      </p:sp>
    </p:spTree>
    <p:extLst>
      <p:ext uri="{BB962C8B-B14F-4D97-AF65-F5344CB8AC3E}">
        <p14:creationId xmlns:p14="http://schemas.microsoft.com/office/powerpoint/2010/main" val="3440355863"/>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C692A22-7C8D-D144-9943-F694103DC6F4}"/>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Nástroje zahraniční a bezpečnostní politiky</a:t>
            </a:r>
          </a:p>
        </p:txBody>
      </p:sp>
      <p:sp>
        <p:nvSpPr>
          <p:cNvPr id="3" name="Zástupný symbol pro obsah 2">
            <a:extLst>
              <a:ext uri="{FF2B5EF4-FFF2-40B4-BE49-F238E27FC236}">
                <a16:creationId xmlns:a16="http://schemas.microsoft.com/office/drawing/2014/main" id="{CA4007C3-73C4-D747-B50D-07209ECFA769}"/>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V rámci SZBP nemůže Evropská unie přijímat žádná legislativní opatření. To znamená, že se všechna rozhodnutí vztahují pouze ke konkrétním situacím a nemají obecnou platnost. </a:t>
            </a:r>
          </a:p>
          <a:p>
            <a:pPr marL="0" indent="0">
              <a:buNone/>
            </a:pPr>
            <a:r>
              <a:rPr lang="cs-CZ" b="0" dirty="0">
                <a:solidFill>
                  <a:schemeClr val="tx1"/>
                </a:solidFill>
                <a:latin typeface="Arial" panose="020B0604020202020204" pitchFamily="34" charset="0"/>
                <a:cs typeface="Arial" panose="020B0604020202020204" pitchFamily="34" charset="0"/>
              </a:rPr>
              <a:t>Pro členské státy jsou sice závazná, ale vzhledem k tomu, že evropské právo nezná žádné sankce za porušení, tlak na jejich dodržování je pouze politický – státy jsou vedeny snahou zůstat spolehlivým partnerem</a:t>
            </a:r>
          </a:p>
        </p:txBody>
      </p:sp>
      <p:sp>
        <p:nvSpPr>
          <p:cNvPr id="4" name="Zástupný symbol pro datum 3">
            <a:extLst>
              <a:ext uri="{FF2B5EF4-FFF2-40B4-BE49-F238E27FC236}">
                <a16:creationId xmlns:a16="http://schemas.microsoft.com/office/drawing/2014/main" id="{7353E62B-9198-564C-9327-E91CFA85737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EEFF6A2-CCE0-104B-8B47-DE215E389F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2CD365-3681-074C-A0F6-D2CEB7138C5E}"/>
              </a:ext>
            </a:extLst>
          </p:cNvPr>
          <p:cNvSpPr>
            <a:spLocks noGrp="1"/>
          </p:cNvSpPr>
          <p:nvPr>
            <p:ph type="sldNum" sz="quarter" idx="12"/>
          </p:nvPr>
        </p:nvSpPr>
        <p:spPr/>
        <p:txBody>
          <a:bodyPr/>
          <a:lstStyle/>
          <a:p>
            <a:fld id="{CFE4BAC9-6D41-4691-9299-18EF07EF0177}" type="slidenum">
              <a:rPr lang="en-US" smtClean="0"/>
              <a:t>282</a:t>
            </a:fld>
            <a:endParaRPr lang="en-US"/>
          </a:p>
        </p:txBody>
      </p:sp>
    </p:spTree>
    <p:extLst>
      <p:ext uri="{BB962C8B-B14F-4D97-AF65-F5344CB8AC3E}">
        <p14:creationId xmlns:p14="http://schemas.microsoft.com/office/powerpoint/2010/main" val="350867916"/>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C0A480-52C1-084A-87C0-8C4148C46B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Společný postoj</a:t>
            </a:r>
          </a:p>
        </p:txBody>
      </p:sp>
      <p:sp>
        <p:nvSpPr>
          <p:cNvPr id="3" name="Zástupný symbol pro obsah 2">
            <a:extLst>
              <a:ext uri="{FF2B5EF4-FFF2-40B4-BE49-F238E27FC236}">
                <a16:creationId xmlns:a16="http://schemas.microsoft.com/office/drawing/2014/main" id="{23086701-F269-E246-A616-C3C71A3C3D8F}"/>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V konkrétních otázkách zeměpisné nebo tematické povahy přijímá Rada rozhodnutí, která vymezují společný postoj Unie. </a:t>
            </a:r>
          </a:p>
          <a:p>
            <a:r>
              <a:rPr lang="cs-CZ" b="0" dirty="0">
                <a:solidFill>
                  <a:schemeClr val="tx1"/>
                </a:solidFill>
                <a:latin typeface="Arial" panose="020B0604020202020204" pitchFamily="34" charset="0"/>
                <a:cs typeface="Arial" panose="020B0604020202020204" pitchFamily="34" charset="0"/>
              </a:rPr>
              <a:t>Takové rozhodnutí například může definovat názor EU v rámci probíhajících mezinárodních jednání nebo vést k sankcím proti představitelům nedemokratických režimů.</a:t>
            </a:r>
          </a:p>
        </p:txBody>
      </p:sp>
      <p:sp>
        <p:nvSpPr>
          <p:cNvPr id="4" name="Zástupný symbol pro datum 3">
            <a:extLst>
              <a:ext uri="{FF2B5EF4-FFF2-40B4-BE49-F238E27FC236}">
                <a16:creationId xmlns:a16="http://schemas.microsoft.com/office/drawing/2014/main" id="{6359E9F9-E0E3-7E4C-8335-B62F38B2E15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343195F-359D-1D4F-8423-2913A2C9822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069617F-5AFA-C544-BF03-DED34D4449F0}"/>
              </a:ext>
            </a:extLst>
          </p:cNvPr>
          <p:cNvSpPr>
            <a:spLocks noGrp="1"/>
          </p:cNvSpPr>
          <p:nvPr>
            <p:ph type="sldNum" sz="quarter" idx="12"/>
          </p:nvPr>
        </p:nvSpPr>
        <p:spPr/>
        <p:txBody>
          <a:bodyPr/>
          <a:lstStyle/>
          <a:p>
            <a:fld id="{CFE4BAC9-6D41-4691-9299-18EF07EF0177}" type="slidenum">
              <a:rPr lang="en-US" smtClean="0"/>
              <a:t>283</a:t>
            </a:fld>
            <a:endParaRPr lang="en-US"/>
          </a:p>
        </p:txBody>
      </p:sp>
    </p:spTree>
    <p:extLst>
      <p:ext uri="{BB962C8B-B14F-4D97-AF65-F5344CB8AC3E}">
        <p14:creationId xmlns:p14="http://schemas.microsoft.com/office/powerpoint/2010/main" val="2703029262"/>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4E6FB4-65E9-D04C-988F-B6E14B1D829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Operativní činnost</a:t>
            </a:r>
          </a:p>
        </p:txBody>
      </p:sp>
      <p:sp>
        <p:nvSpPr>
          <p:cNvPr id="3" name="Zástupný symbol pro obsah 2">
            <a:extLst>
              <a:ext uri="{FF2B5EF4-FFF2-40B4-BE49-F238E27FC236}">
                <a16:creationId xmlns:a16="http://schemas.microsoft.com/office/drawing/2014/main" id="{42CC6B3D-6FEE-D14E-9AEA-506C4A6461CD}"/>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Je-li zapotřebí konkrétní operativní činnost, přijme Rada rozhodnutí o společné akci. </a:t>
            </a:r>
          </a:p>
          <a:p>
            <a:pPr marL="0" indent="0">
              <a:buNone/>
            </a:pPr>
            <a:r>
              <a:rPr lang="cs-CZ" b="0" dirty="0">
                <a:latin typeface="Arial" panose="020B0604020202020204" pitchFamily="34" charset="0"/>
                <a:cs typeface="Arial" panose="020B0604020202020204" pitchFamily="34" charset="0"/>
              </a:rPr>
              <a:t>Na tomto právním základě jsou postaveny nejdůležitější a nejviditelnější aktivity EU v oblasti SZBP. Pomocí akce Rada jmenuje zvláštní vyslance pro určitý region nebo také vyšle do problematické oblasti vojenskou nebo policejní misi pod hlavičkou společné bezpečnostní a obranné politiky.</a:t>
            </a:r>
          </a:p>
        </p:txBody>
      </p:sp>
      <p:sp>
        <p:nvSpPr>
          <p:cNvPr id="4" name="Zástupný symbol pro datum 3">
            <a:extLst>
              <a:ext uri="{FF2B5EF4-FFF2-40B4-BE49-F238E27FC236}">
                <a16:creationId xmlns:a16="http://schemas.microsoft.com/office/drawing/2014/main" id="{11E44F67-1BFD-5848-B1A6-9801EAF80FE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AEA5157-A899-6742-9E73-1F742A28189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509F6D1-DC50-634E-A457-B3AC9380A889}"/>
              </a:ext>
            </a:extLst>
          </p:cNvPr>
          <p:cNvSpPr>
            <a:spLocks noGrp="1"/>
          </p:cNvSpPr>
          <p:nvPr>
            <p:ph type="sldNum" sz="quarter" idx="12"/>
          </p:nvPr>
        </p:nvSpPr>
        <p:spPr/>
        <p:txBody>
          <a:bodyPr/>
          <a:lstStyle/>
          <a:p>
            <a:fld id="{CFE4BAC9-6D41-4691-9299-18EF07EF0177}" type="slidenum">
              <a:rPr lang="en-US" smtClean="0"/>
              <a:t>284</a:t>
            </a:fld>
            <a:endParaRPr lang="en-US"/>
          </a:p>
        </p:txBody>
      </p:sp>
    </p:spTree>
    <p:extLst>
      <p:ext uri="{BB962C8B-B14F-4D97-AF65-F5344CB8AC3E}">
        <p14:creationId xmlns:p14="http://schemas.microsoft.com/office/powerpoint/2010/main" val="2238896308"/>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065F43-2EFC-964A-AE58-A54C1575ADA2}"/>
              </a:ext>
            </a:extLst>
          </p:cNvPr>
          <p:cNvSpPr>
            <a:spLocks noGrp="1"/>
          </p:cNvSpPr>
          <p:nvPr>
            <p:ph type="title"/>
          </p:nvPr>
        </p:nvSpPr>
        <p:spPr/>
        <p:txBody>
          <a:bodyPr/>
          <a:lstStyle/>
          <a:p>
            <a:pPr algn="ctr"/>
            <a:r>
              <a:rPr lang="cs-CZ" dirty="0"/>
              <a:t>Nástroje SZBP</a:t>
            </a:r>
          </a:p>
        </p:txBody>
      </p:sp>
      <p:sp>
        <p:nvSpPr>
          <p:cNvPr id="3" name="Zástupný symbol pro obsah 2">
            <a:extLst>
              <a:ext uri="{FF2B5EF4-FFF2-40B4-BE49-F238E27FC236}">
                <a16:creationId xmlns:a16="http://schemas.microsoft.com/office/drawing/2014/main" id="{323D3305-0297-F347-931C-ACA4B26649CD}"/>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V rámci SZBP nemůže Evropská unie přijímat žádná legislativní opatření. </a:t>
            </a:r>
          </a:p>
          <a:p>
            <a:pPr marL="0" indent="0">
              <a:buNone/>
            </a:pPr>
            <a:r>
              <a:rPr lang="cs-CZ" b="0" dirty="0">
                <a:solidFill>
                  <a:schemeClr val="tx1"/>
                </a:solidFill>
                <a:latin typeface="Arial" panose="020B0604020202020204" pitchFamily="34" charset="0"/>
                <a:cs typeface="Arial" panose="020B0604020202020204" pitchFamily="34" charset="0"/>
              </a:rPr>
              <a:t>To znamená, že se všechna rozhodnutí vztahují pouze ke konkrétním situacím a nemají obecnou platnost. </a:t>
            </a:r>
          </a:p>
          <a:p>
            <a:pPr marL="0" indent="0">
              <a:buNone/>
            </a:pPr>
            <a:r>
              <a:rPr lang="cs-CZ" b="0" dirty="0">
                <a:solidFill>
                  <a:schemeClr val="tx1"/>
                </a:solidFill>
                <a:latin typeface="Arial" panose="020B0604020202020204" pitchFamily="34" charset="0"/>
                <a:cs typeface="Arial" panose="020B0604020202020204" pitchFamily="34" charset="0"/>
              </a:rPr>
              <a:t>Pro členské státy jsou sice závazná, ale vzhledem k tomu, že evropské právo nezná žádné sankce za porušení, tlak na jejich dodržování je pouze politický – státy jsou vedeny snahou zůstat spolehlivým partnerem</a:t>
            </a:r>
          </a:p>
        </p:txBody>
      </p:sp>
      <p:sp>
        <p:nvSpPr>
          <p:cNvPr id="4" name="Zástupný symbol pro datum 3">
            <a:extLst>
              <a:ext uri="{FF2B5EF4-FFF2-40B4-BE49-F238E27FC236}">
                <a16:creationId xmlns:a16="http://schemas.microsoft.com/office/drawing/2014/main" id="{03D22371-BCA6-B045-9E8A-039DA9C7297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002DD1E-B34D-DC4B-AF9C-6CEBA495C51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910222E-A36A-F945-9E8C-B4F464FF5145}"/>
              </a:ext>
            </a:extLst>
          </p:cNvPr>
          <p:cNvSpPr>
            <a:spLocks noGrp="1"/>
          </p:cNvSpPr>
          <p:nvPr>
            <p:ph type="sldNum" sz="quarter" idx="12"/>
          </p:nvPr>
        </p:nvSpPr>
        <p:spPr/>
        <p:txBody>
          <a:bodyPr/>
          <a:lstStyle/>
          <a:p>
            <a:fld id="{CFE4BAC9-6D41-4691-9299-18EF07EF0177}" type="slidenum">
              <a:rPr lang="en-US" smtClean="0"/>
              <a:t>285</a:t>
            </a:fld>
            <a:endParaRPr lang="en-US"/>
          </a:p>
        </p:txBody>
      </p:sp>
    </p:spTree>
    <p:extLst>
      <p:ext uri="{BB962C8B-B14F-4D97-AF65-F5344CB8AC3E}">
        <p14:creationId xmlns:p14="http://schemas.microsoft.com/office/powerpoint/2010/main" val="1306193891"/>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44338D-E76B-F440-B70C-AD95004B5F3B}"/>
              </a:ext>
            </a:extLst>
          </p:cNvPr>
          <p:cNvSpPr>
            <a:spLocks noGrp="1"/>
          </p:cNvSpPr>
          <p:nvPr>
            <p:ph type="title"/>
          </p:nvPr>
        </p:nvSpPr>
        <p:spPr/>
        <p:txBody>
          <a:bodyPr/>
          <a:lstStyle/>
          <a:p>
            <a:pPr algn="ctr"/>
            <a:r>
              <a:rPr lang="cs-CZ" dirty="0"/>
              <a:t>Smysl SZBP</a:t>
            </a:r>
          </a:p>
        </p:txBody>
      </p:sp>
      <p:sp>
        <p:nvSpPr>
          <p:cNvPr id="3" name="Zástupný symbol pro obsah 2">
            <a:extLst>
              <a:ext uri="{FF2B5EF4-FFF2-40B4-BE49-F238E27FC236}">
                <a16:creationId xmlns:a16="http://schemas.microsoft.com/office/drawing/2014/main" id="{D0A8FD68-BA4C-6846-89AA-DE9F8BDDFCB9}"/>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Evropská unie zaujímá:</a:t>
            </a:r>
          </a:p>
          <a:p>
            <a:r>
              <a:rPr lang="cs-CZ" b="0" dirty="0">
                <a:solidFill>
                  <a:schemeClr val="tx1"/>
                </a:solidFill>
                <a:latin typeface="Arial" panose="020B0604020202020204" pitchFamily="34" charset="0"/>
                <a:cs typeface="Arial" panose="020B0604020202020204" pitchFamily="34" charset="0"/>
              </a:rPr>
              <a:t>Společný postoj</a:t>
            </a:r>
          </a:p>
          <a:p>
            <a:r>
              <a:rPr lang="cs-CZ" b="0" dirty="0">
                <a:solidFill>
                  <a:schemeClr val="tx1"/>
                </a:solidFill>
                <a:latin typeface="Arial" panose="020B0604020202020204" pitchFamily="34" charset="0"/>
                <a:cs typeface="Arial" panose="020B0604020202020204" pitchFamily="34" charset="0"/>
              </a:rPr>
              <a:t>Společnou akci</a:t>
            </a:r>
          </a:p>
          <a:p>
            <a:pPr marL="0" indent="0">
              <a:buNone/>
            </a:pPr>
            <a:r>
              <a:rPr lang="cs-CZ" b="0" dirty="0">
                <a:solidFill>
                  <a:schemeClr val="tx1"/>
                </a:solidFill>
                <a:latin typeface="Arial" panose="020B0604020202020204" pitchFamily="34" charset="0"/>
                <a:cs typeface="Arial" panose="020B0604020202020204" pitchFamily="34" charset="0"/>
              </a:rPr>
              <a:t>Každé takové rozhodnutí musí být velmi přesně definováno a jsou v něm vymezeny „cíle, rozsah, prostředky, které budou Unii poskytnuty, podmínky jejich provádění, a je-li to nezbytné, doba trvání".</a:t>
            </a:r>
          </a:p>
          <a:p>
            <a:pPr marL="0" indent="0">
              <a:buNone/>
            </a:pPr>
            <a:r>
              <a:rPr lang="cs-CZ" b="0" dirty="0">
                <a:solidFill>
                  <a:schemeClr val="tx1"/>
                </a:solidFill>
                <a:latin typeface="Arial" panose="020B0604020202020204" pitchFamily="34" charset="0"/>
                <a:cs typeface="Arial" panose="020B0604020202020204" pitchFamily="34" charset="0"/>
              </a:rPr>
              <a:t> Členské státy si tak udržují kontrolu nad svými závazky.</a:t>
            </a:r>
          </a:p>
        </p:txBody>
      </p:sp>
      <p:sp>
        <p:nvSpPr>
          <p:cNvPr id="4" name="Zástupný symbol pro datum 3">
            <a:extLst>
              <a:ext uri="{FF2B5EF4-FFF2-40B4-BE49-F238E27FC236}">
                <a16:creationId xmlns:a16="http://schemas.microsoft.com/office/drawing/2014/main" id="{47CA2546-8508-4D4C-BAC1-7E645EE8ED7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05EEA0-05A8-A446-9D14-84D1CBA368B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285AED5-CFB5-BA48-9C08-441B04FF6A9C}"/>
              </a:ext>
            </a:extLst>
          </p:cNvPr>
          <p:cNvSpPr>
            <a:spLocks noGrp="1"/>
          </p:cNvSpPr>
          <p:nvPr>
            <p:ph type="sldNum" sz="quarter" idx="12"/>
          </p:nvPr>
        </p:nvSpPr>
        <p:spPr/>
        <p:txBody>
          <a:bodyPr/>
          <a:lstStyle/>
          <a:p>
            <a:fld id="{CFE4BAC9-6D41-4691-9299-18EF07EF0177}" type="slidenum">
              <a:rPr lang="en-US" smtClean="0"/>
              <a:t>286</a:t>
            </a:fld>
            <a:endParaRPr lang="en-US"/>
          </a:p>
        </p:txBody>
      </p:sp>
    </p:spTree>
    <p:extLst>
      <p:ext uri="{BB962C8B-B14F-4D97-AF65-F5344CB8AC3E}">
        <p14:creationId xmlns:p14="http://schemas.microsoft.com/office/powerpoint/2010/main" val="2088866323"/>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32D659-1A15-F94D-AEF8-E8D7FDEF35B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Společný postoj</a:t>
            </a:r>
          </a:p>
        </p:txBody>
      </p:sp>
      <p:sp>
        <p:nvSpPr>
          <p:cNvPr id="3" name="Zástupný symbol pro obsah 2">
            <a:extLst>
              <a:ext uri="{FF2B5EF4-FFF2-40B4-BE49-F238E27FC236}">
                <a16:creationId xmlns:a16="http://schemas.microsoft.com/office/drawing/2014/main" id="{3D42E3C5-BE2A-8F4A-8050-3800A4C0A0D0}"/>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V konkrétních otázkách zeměpisné nebo tematické povahy přijímá Rada rozhodnutí, která vymezují společný postoj Unie. </a:t>
            </a:r>
          </a:p>
          <a:p>
            <a:pPr marL="0" indent="0">
              <a:buNone/>
            </a:pPr>
            <a:r>
              <a:rPr lang="cs-CZ" b="0" dirty="0">
                <a:solidFill>
                  <a:schemeClr val="tx1"/>
                </a:solidFill>
                <a:latin typeface="Arial" panose="020B0604020202020204" pitchFamily="34" charset="0"/>
                <a:cs typeface="Arial" panose="020B0604020202020204" pitchFamily="34" charset="0"/>
              </a:rPr>
              <a:t>Takové rozhodnutí například může definovat názor EU v rámci probíhajících mezinárodních jednání nebo vést k sankcím proti představitelům nedemokratických režimů.</a:t>
            </a:r>
          </a:p>
        </p:txBody>
      </p:sp>
      <p:sp>
        <p:nvSpPr>
          <p:cNvPr id="4" name="Zástupný symbol pro datum 3">
            <a:extLst>
              <a:ext uri="{FF2B5EF4-FFF2-40B4-BE49-F238E27FC236}">
                <a16:creationId xmlns:a16="http://schemas.microsoft.com/office/drawing/2014/main" id="{0F2E12C8-6499-D140-843E-ED4EE7BC8C7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C78694D-70DD-484C-88E3-ABBBFED85DD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9307B6D-4863-CE4D-BE73-9391B94E3678}"/>
              </a:ext>
            </a:extLst>
          </p:cNvPr>
          <p:cNvSpPr>
            <a:spLocks noGrp="1"/>
          </p:cNvSpPr>
          <p:nvPr>
            <p:ph type="sldNum" sz="quarter" idx="12"/>
          </p:nvPr>
        </p:nvSpPr>
        <p:spPr/>
        <p:txBody>
          <a:bodyPr/>
          <a:lstStyle/>
          <a:p>
            <a:fld id="{CFE4BAC9-6D41-4691-9299-18EF07EF0177}" type="slidenum">
              <a:rPr lang="en-US" smtClean="0"/>
              <a:t>287</a:t>
            </a:fld>
            <a:endParaRPr lang="en-US"/>
          </a:p>
        </p:txBody>
      </p:sp>
    </p:spTree>
    <p:extLst>
      <p:ext uri="{BB962C8B-B14F-4D97-AF65-F5344CB8AC3E}">
        <p14:creationId xmlns:p14="http://schemas.microsoft.com/office/powerpoint/2010/main" val="2459632440"/>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B3DF33-0C56-114D-9092-A8DD11A27C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Společná akce</a:t>
            </a:r>
          </a:p>
        </p:txBody>
      </p:sp>
      <p:sp>
        <p:nvSpPr>
          <p:cNvPr id="3" name="Zástupný symbol pro obsah 2">
            <a:extLst>
              <a:ext uri="{FF2B5EF4-FFF2-40B4-BE49-F238E27FC236}">
                <a16:creationId xmlns:a16="http://schemas.microsoft.com/office/drawing/2014/main" id="{0DC1CFA1-E9A0-F649-917B-BDF699377F8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Je-li zapotřebí konkrétní operativní činnost, přijme Rada rozhodnutí o společné akci. </a:t>
            </a:r>
          </a:p>
          <a:p>
            <a:r>
              <a:rPr lang="cs-CZ" b="0" dirty="0">
                <a:latin typeface="Arial" panose="020B0604020202020204" pitchFamily="34" charset="0"/>
                <a:cs typeface="Arial" panose="020B0604020202020204" pitchFamily="34" charset="0"/>
              </a:rPr>
              <a:t>Na tomto právním základě jsou postaveny nejdůležitější a nejviditelnější aktivity EU v oblasti SZBP. </a:t>
            </a:r>
          </a:p>
          <a:p>
            <a:r>
              <a:rPr lang="cs-CZ" b="0" dirty="0">
                <a:latin typeface="Arial" panose="020B0604020202020204" pitchFamily="34" charset="0"/>
                <a:cs typeface="Arial" panose="020B0604020202020204" pitchFamily="34" charset="0"/>
              </a:rPr>
              <a:t>Pomocí akce Rada jmenuje zvláštní vyslance pro určitý region nebo také vyšle do problematické oblasti vojenskou nebo policejní misi pod hlavičkou společné bezpečnostní a obranné politiky.</a:t>
            </a:r>
          </a:p>
        </p:txBody>
      </p:sp>
      <p:sp>
        <p:nvSpPr>
          <p:cNvPr id="4" name="Zástupný symbol pro datum 3">
            <a:extLst>
              <a:ext uri="{FF2B5EF4-FFF2-40B4-BE49-F238E27FC236}">
                <a16:creationId xmlns:a16="http://schemas.microsoft.com/office/drawing/2014/main" id="{391FFCBA-05B0-AE4A-81ED-FCCEB77D8F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EAD8C1B-C8BD-2341-A466-7D2831054C6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960FEB8-86BC-184C-A599-FA3219B66828}"/>
              </a:ext>
            </a:extLst>
          </p:cNvPr>
          <p:cNvSpPr>
            <a:spLocks noGrp="1"/>
          </p:cNvSpPr>
          <p:nvPr>
            <p:ph type="sldNum" sz="quarter" idx="12"/>
          </p:nvPr>
        </p:nvSpPr>
        <p:spPr/>
        <p:txBody>
          <a:bodyPr/>
          <a:lstStyle/>
          <a:p>
            <a:fld id="{CFE4BAC9-6D41-4691-9299-18EF07EF0177}" type="slidenum">
              <a:rPr lang="en-US" smtClean="0"/>
              <a:t>288</a:t>
            </a:fld>
            <a:endParaRPr lang="en-US"/>
          </a:p>
        </p:txBody>
      </p:sp>
    </p:spTree>
    <p:extLst>
      <p:ext uri="{BB962C8B-B14F-4D97-AF65-F5344CB8AC3E}">
        <p14:creationId xmlns:p14="http://schemas.microsoft.com/office/powerpoint/2010/main" val="4273379936"/>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Cíle</a:t>
            </a:r>
            <a:r>
              <a:rPr lang="en-US" dirty="0">
                <a:latin typeface="Arial" panose="020B0604020202020204" pitchFamily="34" charset="0"/>
                <a:cs typeface="Arial" panose="020B0604020202020204" pitchFamily="34" charset="0"/>
              </a:rPr>
              <a:t> SBZP</a:t>
            </a:r>
          </a:p>
        </p:txBody>
      </p:sp>
      <p:sp>
        <p:nvSpPr>
          <p:cNvPr id="3" name="Content Placeholder 2"/>
          <p:cNvSpPr>
            <a:spLocks noGrp="1"/>
          </p:cNvSpPr>
          <p:nvPr>
            <p:ph idx="1"/>
          </p:nvPr>
        </p:nvSpPr>
        <p:spPr>
          <a:solidFill>
            <a:schemeClr val="bg1"/>
          </a:solidFill>
        </p:spPr>
        <p:style>
          <a:lnRef idx="2">
            <a:schemeClr val="accent2"/>
          </a:lnRef>
          <a:fillRef idx="1">
            <a:schemeClr val="lt1"/>
          </a:fillRef>
          <a:effectRef idx="0">
            <a:schemeClr val="accent2"/>
          </a:effectRef>
          <a:fontRef idx="minor">
            <a:schemeClr val="dk1"/>
          </a:fontRef>
        </p:style>
        <p:txBody>
          <a:bodyPr>
            <a:normAutofit fontScale="92500"/>
          </a:bodyPr>
          <a:lstStyle/>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ochrana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společných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hodnot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základních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zájmů</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nezávislosti</a:t>
            </a:r>
            <a:r>
              <a:rPr lang="en-US" b="0" dirty="0">
                <a:solidFill>
                  <a:schemeClr val="tx1"/>
                </a:solidFill>
                <a:latin typeface="Arial" panose="020B0604020202020204" pitchFamily="34" charset="0"/>
                <a:cs typeface="Arial" panose="020B0604020202020204" pitchFamily="34" charset="0"/>
              </a:rPr>
              <a:t> a integrity EU v </a:t>
            </a:r>
            <a:r>
              <a:rPr lang="en-US" b="0" dirty="0" err="1">
                <a:solidFill>
                  <a:schemeClr val="tx1"/>
                </a:solidFill>
                <a:latin typeface="Arial" panose="020B0604020202020204" pitchFamily="34" charset="0"/>
                <a:cs typeface="Arial" panose="020B0604020202020204" pitchFamily="34" charset="0"/>
              </a:rPr>
              <a:t>souladu</a:t>
            </a:r>
            <a:r>
              <a:rPr lang="en-US" b="0" dirty="0">
                <a:solidFill>
                  <a:schemeClr val="tx1"/>
                </a:solidFill>
                <a:latin typeface="Arial" panose="020B0604020202020204" pitchFamily="34" charset="0"/>
                <a:cs typeface="Arial" panose="020B0604020202020204" pitchFamily="34" charset="0"/>
              </a:rPr>
              <a:t> se </a:t>
            </a:r>
            <a:r>
              <a:rPr lang="en-US" b="0" dirty="0" err="1">
                <a:solidFill>
                  <a:schemeClr val="tx1"/>
                </a:solidFill>
                <a:latin typeface="Arial" panose="020B0604020202020204" pitchFamily="34" charset="0"/>
                <a:cs typeface="Arial" panose="020B0604020202020204" pitchFamily="34" charset="0"/>
              </a:rPr>
              <a:t>zásadami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Charty</a:t>
            </a:r>
            <a:r>
              <a:rPr lang="en-US" b="0" dirty="0">
                <a:solidFill>
                  <a:schemeClr val="tx1"/>
                </a:solidFill>
                <a:latin typeface="Arial" panose="020B0604020202020204" pitchFamily="34" charset="0"/>
                <a:cs typeface="Arial" panose="020B0604020202020204" pitchFamily="34" charset="0"/>
              </a:rPr>
              <a:t> OSN</a:t>
            </a: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posilování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EU </a:t>
            </a:r>
            <a:r>
              <a:rPr lang="en-US" b="0" dirty="0" err="1">
                <a:solidFill>
                  <a:schemeClr val="tx1"/>
                </a:solidFill>
                <a:latin typeface="Arial" panose="020B0604020202020204" pitchFamily="34" charset="0"/>
                <a:cs typeface="Arial" panose="020B0604020202020204" pitchFamily="34" charset="0"/>
              </a:rPr>
              <a:t>ve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všech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směrech</a:t>
            </a:r>
            <a:endParaRPr lang="en-US"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zachování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míru</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posilování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bezpečnosti</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souladu</a:t>
            </a:r>
            <a:r>
              <a:rPr lang="en-US" b="0" dirty="0">
                <a:solidFill>
                  <a:schemeClr val="tx1"/>
                </a:solidFill>
                <a:latin typeface="Arial" panose="020B0604020202020204" pitchFamily="34" charset="0"/>
                <a:cs typeface="Arial" panose="020B0604020202020204" pitchFamily="34" charset="0"/>
              </a:rPr>
              <a:t> se </a:t>
            </a:r>
            <a:r>
              <a:rPr lang="en-US" b="0" dirty="0" err="1">
                <a:solidFill>
                  <a:schemeClr val="tx1"/>
                </a:solidFill>
                <a:latin typeface="Arial" panose="020B0604020202020204" pitchFamily="34" charset="0"/>
                <a:cs typeface="Arial" panose="020B0604020202020204" pitchFamily="34" charset="0"/>
              </a:rPr>
              <a:t>zásadami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Charty</a:t>
            </a:r>
            <a:r>
              <a:rPr lang="en-US" b="0" dirty="0">
                <a:solidFill>
                  <a:schemeClr val="tx1"/>
                </a:solidFill>
                <a:latin typeface="Arial" panose="020B0604020202020204" pitchFamily="34" charset="0"/>
                <a:cs typeface="Arial" panose="020B0604020202020204" pitchFamily="34" charset="0"/>
              </a:rPr>
              <a:t> OSN a </a:t>
            </a:r>
            <a:r>
              <a:rPr lang="en-US" b="0" dirty="0" err="1">
                <a:solidFill>
                  <a:schemeClr val="tx1"/>
                </a:solidFill>
                <a:latin typeface="Arial" panose="020B0604020202020204" pitchFamily="34" charset="0"/>
                <a:cs typeface="Arial" panose="020B0604020202020204" pitchFamily="34" charset="0"/>
              </a:rPr>
              <a:t>Helsinského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procesu</a:t>
            </a:r>
            <a:endParaRPr lang="en-US"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podpora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spolupráce</a:t>
            </a:r>
            <a:endParaRPr lang="en-US" b="0" dirty="0">
              <a:solidFill>
                <a:schemeClr val="tx1"/>
              </a:solidFill>
              <a:latin typeface="Arial" panose="020B0604020202020204" pitchFamily="34" charset="0"/>
              <a:cs typeface="Arial" panose="020B0604020202020204" pitchFamily="34" charset="0"/>
            </a:endParaRPr>
          </a:p>
          <a:p>
            <a:pPr marL="457200" indent="-457200">
              <a:buFont typeface="+mj-lt"/>
              <a:buAutoNum type="arabicPeriod"/>
            </a:pPr>
            <a:r>
              <a:rPr lang="en-US" b="0" dirty="0" err="1">
                <a:solidFill>
                  <a:schemeClr val="tx1"/>
                </a:solidFill>
                <a:latin typeface="Arial" panose="020B0604020202020204" pitchFamily="34" charset="0"/>
                <a:cs typeface="Arial" panose="020B0604020202020204" pitchFamily="34" charset="0"/>
              </a:rPr>
              <a:t>rozvoj</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demokracie</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právního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státu</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respektování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lidských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práv</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základních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svobod</a:t>
            </a:r>
            <a:endParaRPr lang="en-US" b="0"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AE4B0821-5E09-264B-AE57-FE8FE4728CD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BFA5A6D-CD79-2142-8997-DAA8C4BEAAF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7F7F933-9F1E-414A-8F02-6088273857D4}"/>
              </a:ext>
            </a:extLst>
          </p:cNvPr>
          <p:cNvSpPr>
            <a:spLocks noGrp="1"/>
          </p:cNvSpPr>
          <p:nvPr>
            <p:ph type="sldNum" sz="quarter" idx="12"/>
          </p:nvPr>
        </p:nvSpPr>
        <p:spPr/>
        <p:txBody>
          <a:bodyPr/>
          <a:lstStyle/>
          <a:p>
            <a:fld id="{CFE4BAC9-6D41-4691-9299-18EF07EF0177}" type="slidenum">
              <a:rPr lang="en-US" smtClean="0"/>
              <a:t>289</a:t>
            </a:fld>
            <a:endParaRPr lang="en-US"/>
          </a:p>
        </p:txBody>
      </p:sp>
    </p:spTree>
    <p:extLst>
      <p:ext uri="{BB962C8B-B14F-4D97-AF65-F5344CB8AC3E}">
        <p14:creationId xmlns:p14="http://schemas.microsoft.com/office/powerpoint/2010/main" val="569989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E3FB54-2A18-ED41-B3D3-515542BCA92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Dělení krizových stavů</a:t>
            </a:r>
          </a:p>
        </p:txBody>
      </p:sp>
      <p:sp>
        <p:nvSpPr>
          <p:cNvPr id="3" name="Zástupný symbol pro obsah 2">
            <a:extLst>
              <a:ext uri="{FF2B5EF4-FFF2-40B4-BE49-F238E27FC236}">
                <a16:creationId xmlns:a16="http://schemas.microsoft.com/office/drawing/2014/main" id="{F4F99857-C2D5-4640-900E-3B6F551F0B61}"/>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Nevojenské (stav nebezpečí, nouzový stav, stav ohrožení státu)</a:t>
            </a:r>
          </a:p>
          <a:p>
            <a:pPr marL="0" indent="0">
              <a:buNone/>
            </a:pPr>
            <a:r>
              <a:rPr lang="cs-CZ" b="0" dirty="0">
                <a:latin typeface="Arial" panose="020B0604020202020204" pitchFamily="34" charset="0"/>
                <a:cs typeface="Arial" panose="020B0604020202020204" pitchFamily="34" charset="0"/>
              </a:rPr>
              <a:t>Vojenské (stav ohrožení státu, válečný stav)</a:t>
            </a:r>
          </a:p>
        </p:txBody>
      </p:sp>
      <p:sp>
        <p:nvSpPr>
          <p:cNvPr id="4" name="Zástupný symbol pro datum 3">
            <a:extLst>
              <a:ext uri="{FF2B5EF4-FFF2-40B4-BE49-F238E27FC236}">
                <a16:creationId xmlns:a16="http://schemas.microsoft.com/office/drawing/2014/main" id="{14E1C541-BDC4-2A47-B5B1-CEF42BB99A5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1863CFE-C82D-A04C-A0AA-4622AD0131E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E7DE578-0D2A-F946-AC62-979266962772}"/>
              </a:ext>
            </a:extLst>
          </p:cNvPr>
          <p:cNvSpPr>
            <a:spLocks noGrp="1"/>
          </p:cNvSpPr>
          <p:nvPr>
            <p:ph type="sldNum" sz="quarter" idx="12"/>
          </p:nvPr>
        </p:nvSpPr>
        <p:spPr/>
        <p:txBody>
          <a:bodyPr/>
          <a:lstStyle/>
          <a:p>
            <a:fld id="{CFE4BAC9-6D41-4691-9299-18EF07EF0177}" type="slidenum">
              <a:rPr lang="en-US" smtClean="0"/>
              <a:t>29</a:t>
            </a:fld>
            <a:endParaRPr lang="en-US"/>
          </a:p>
        </p:txBody>
      </p:sp>
    </p:spTree>
    <p:extLst>
      <p:ext uri="{BB962C8B-B14F-4D97-AF65-F5344CB8AC3E}">
        <p14:creationId xmlns:p14="http://schemas.microsoft.com/office/powerpoint/2010/main" val="477138683"/>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Rozhodování o SZBP</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Na základě zásad a cílů, kterými jsou: demokracie, právní stát, univerzálnost a nedělitelnost lidských práv a základních svobod, úcta k lidské důstojnosti, zásady rovnosti a solidarity a dodržování zásad Charty Organizace spojených národů a mezinárodního práva</a:t>
            </a:r>
          </a:p>
          <a:p>
            <a:r>
              <a:rPr lang="cs-CZ" b="0" dirty="0">
                <a:solidFill>
                  <a:schemeClr val="tx1"/>
                </a:solidFill>
                <a:latin typeface="Arial" panose="020B0604020202020204" pitchFamily="34" charset="0"/>
                <a:cs typeface="Arial" panose="020B0604020202020204" pitchFamily="34" charset="0"/>
              </a:rPr>
              <a:t>určuje Evropská rada strategické zájmy a cíle Unie.</a:t>
            </a:r>
          </a:p>
          <a:p>
            <a:r>
              <a:rPr lang="cs-CZ" b="0" dirty="0">
                <a:solidFill>
                  <a:schemeClr val="tx1"/>
                </a:solidFill>
                <a:latin typeface="Arial" panose="020B0604020202020204" pitchFamily="34" charset="0"/>
                <a:cs typeface="Arial" panose="020B0604020202020204" pitchFamily="34" charset="0"/>
              </a:rPr>
              <a:t>Evropská rada  o strategických zájmech a cílech rozhoduje jednomyslně</a:t>
            </a:r>
          </a:p>
        </p:txBody>
      </p:sp>
      <p:sp>
        <p:nvSpPr>
          <p:cNvPr id="4" name="Zástupný symbol pro datum 3">
            <a:extLst>
              <a:ext uri="{FF2B5EF4-FFF2-40B4-BE49-F238E27FC236}">
                <a16:creationId xmlns:a16="http://schemas.microsoft.com/office/drawing/2014/main" id="{9570D060-1672-FB4A-9EEF-28AC8DDC045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8F19F35-4C37-F742-809B-4E6A8A8B278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8F3D0D2-E935-1A4A-BBDA-9B24571E5DB1}"/>
              </a:ext>
            </a:extLst>
          </p:cNvPr>
          <p:cNvSpPr>
            <a:spLocks noGrp="1"/>
          </p:cNvSpPr>
          <p:nvPr>
            <p:ph type="sldNum" sz="quarter" idx="12"/>
          </p:nvPr>
        </p:nvSpPr>
        <p:spPr/>
        <p:txBody>
          <a:bodyPr/>
          <a:lstStyle/>
          <a:p>
            <a:fld id="{CFE4BAC9-6D41-4691-9299-18EF07EF0177}" type="slidenum">
              <a:rPr lang="en-US" smtClean="0"/>
              <a:t>290</a:t>
            </a:fld>
            <a:endParaRPr lang="en-US"/>
          </a:p>
        </p:txBody>
      </p:sp>
    </p:spTree>
    <p:extLst>
      <p:ext uri="{BB962C8B-B14F-4D97-AF65-F5344CB8AC3E}">
        <p14:creationId xmlns:p14="http://schemas.microsoft.com/office/powerpoint/2010/main" val="455142098"/>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Rozhodovací pravidlo</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Společná zahraniční a bezpečnostní politika podléhá zvláštním pravidlům a postupům. Je vymezována a prováděna Evropskou radou a Radou jednomyslně, nestanoví-li Smlouvy jinak.</a:t>
            </a:r>
          </a:p>
          <a:p>
            <a:endParaRPr lang="cs-CZ" b="0" dirty="0">
              <a:solidFill>
                <a:schemeClr val="tx1"/>
              </a:solidFill>
              <a:latin typeface="Arial" panose="020B0604020202020204" pitchFamily="34" charset="0"/>
              <a:cs typeface="Arial" panose="020B0604020202020204" pitchFamily="34" charset="0"/>
            </a:endParaRPr>
          </a:p>
          <a:p>
            <a:r>
              <a:rPr lang="cs-CZ" b="0" dirty="0">
                <a:solidFill>
                  <a:schemeClr val="tx1"/>
                </a:solidFill>
                <a:latin typeface="Arial" panose="020B0604020202020204" pitchFamily="34" charset="0"/>
                <a:cs typeface="Arial" panose="020B0604020202020204" pitchFamily="34" charset="0"/>
              </a:rPr>
              <a:t>Přijímání legislativních aktů jev její oblasti vyloučeno. </a:t>
            </a:r>
          </a:p>
        </p:txBody>
      </p:sp>
      <p:sp>
        <p:nvSpPr>
          <p:cNvPr id="4" name="Zástupný symbol pro datum 3">
            <a:extLst>
              <a:ext uri="{FF2B5EF4-FFF2-40B4-BE49-F238E27FC236}">
                <a16:creationId xmlns:a16="http://schemas.microsoft.com/office/drawing/2014/main" id="{9E6ABA49-395F-0440-BE3B-7E3654E4D1F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D18805A-F45D-8942-B8D4-8216927250F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B94DF3D-039B-AB47-9CF2-3E8F49F92F77}"/>
              </a:ext>
            </a:extLst>
          </p:cNvPr>
          <p:cNvSpPr>
            <a:spLocks noGrp="1"/>
          </p:cNvSpPr>
          <p:nvPr>
            <p:ph type="sldNum" sz="quarter" idx="12"/>
          </p:nvPr>
        </p:nvSpPr>
        <p:spPr/>
        <p:txBody>
          <a:bodyPr/>
          <a:lstStyle/>
          <a:p>
            <a:fld id="{CFE4BAC9-6D41-4691-9299-18EF07EF0177}" type="slidenum">
              <a:rPr lang="en-US" smtClean="0"/>
              <a:t>291</a:t>
            </a:fld>
            <a:endParaRPr lang="en-US"/>
          </a:p>
        </p:txBody>
      </p:sp>
    </p:spTree>
    <p:extLst>
      <p:ext uri="{BB962C8B-B14F-4D97-AF65-F5344CB8AC3E}">
        <p14:creationId xmlns:p14="http://schemas.microsoft.com/office/powerpoint/2010/main" val="158798034"/>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Vykonávání SZBP</a:t>
            </a:r>
          </a:p>
        </p:txBody>
      </p:sp>
      <p:sp>
        <p:nvSpPr>
          <p:cNvPr id="3" name="Zástupný symbol pro obsah 2"/>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Společnou zahraniční a bezpečnostní politiku vykonávají:</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vysoký představitel Unie pro zahraniční věci a bezpečnostní politiku a </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členské státy. </a:t>
            </a:r>
          </a:p>
        </p:txBody>
      </p:sp>
      <p:sp>
        <p:nvSpPr>
          <p:cNvPr id="4" name="Zástupný symbol pro datum 3">
            <a:extLst>
              <a:ext uri="{FF2B5EF4-FFF2-40B4-BE49-F238E27FC236}">
                <a16:creationId xmlns:a16="http://schemas.microsoft.com/office/drawing/2014/main" id="{8FE14D9B-DCE4-B44D-B7C4-1FC795AFE6E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E9D95C4-2413-0D42-BE86-DA673C9BD62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61F5B63-0F7B-9940-BD55-9B02D10A740D}"/>
              </a:ext>
            </a:extLst>
          </p:cNvPr>
          <p:cNvSpPr>
            <a:spLocks noGrp="1"/>
          </p:cNvSpPr>
          <p:nvPr>
            <p:ph type="sldNum" sz="quarter" idx="12"/>
          </p:nvPr>
        </p:nvSpPr>
        <p:spPr/>
        <p:txBody>
          <a:bodyPr/>
          <a:lstStyle/>
          <a:p>
            <a:fld id="{CFE4BAC9-6D41-4691-9299-18EF07EF0177}" type="slidenum">
              <a:rPr lang="en-US" smtClean="0"/>
              <a:t>292</a:t>
            </a:fld>
            <a:endParaRPr lang="en-US"/>
          </a:p>
        </p:txBody>
      </p:sp>
    </p:spTree>
    <p:extLst>
      <p:ext uri="{BB962C8B-B14F-4D97-AF65-F5344CB8AC3E}">
        <p14:creationId xmlns:p14="http://schemas.microsoft.com/office/powerpoint/2010/main" val="1467931550"/>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4A381A-8CB6-334E-9131-4F143529A1C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Zapojení Radě EU</a:t>
            </a:r>
          </a:p>
        </p:txBody>
      </p:sp>
      <p:sp>
        <p:nvSpPr>
          <p:cNvPr id="3" name="Zástupný symbol pro obsah 2">
            <a:extLst>
              <a:ext uri="{FF2B5EF4-FFF2-40B4-BE49-F238E27FC236}">
                <a16:creationId xmlns:a16="http://schemas.microsoft.com/office/drawing/2014/main" id="{C552CA65-2388-D941-87BC-BE273F94A36C}"/>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V Radě Evropské unie se problematice věnuje Rada pro zahraniční věci, která je odpovědná za vnější činnost EU zahrnující:</a:t>
            </a:r>
          </a:p>
          <a:p>
            <a:r>
              <a:rPr lang="cs-CZ" b="0" dirty="0">
                <a:latin typeface="Arial" panose="020B0604020202020204" pitchFamily="34" charset="0"/>
                <a:cs typeface="Arial" panose="020B0604020202020204" pitchFamily="34" charset="0"/>
              </a:rPr>
              <a:t>zahraniční politiku, </a:t>
            </a:r>
          </a:p>
          <a:p>
            <a:r>
              <a:rPr lang="cs-CZ" b="0" dirty="0">
                <a:latin typeface="Arial" panose="020B0604020202020204" pitchFamily="34" charset="0"/>
                <a:cs typeface="Arial" panose="020B0604020202020204" pitchFamily="34" charset="0"/>
              </a:rPr>
              <a:t>obranu a </a:t>
            </a:r>
          </a:p>
          <a:p>
            <a:r>
              <a:rPr lang="cs-CZ" b="0" dirty="0">
                <a:latin typeface="Arial" panose="020B0604020202020204" pitchFamily="34" charset="0"/>
                <a:cs typeface="Arial" panose="020B0604020202020204" pitchFamily="34" charset="0"/>
              </a:rPr>
              <a:t>bezpečnost, obchod, rozvojovou spolupráci a humanitární pomoc.</a:t>
            </a:r>
          </a:p>
        </p:txBody>
      </p:sp>
      <p:sp>
        <p:nvSpPr>
          <p:cNvPr id="4" name="Zástupný symbol pro datum 3">
            <a:extLst>
              <a:ext uri="{FF2B5EF4-FFF2-40B4-BE49-F238E27FC236}">
                <a16:creationId xmlns:a16="http://schemas.microsoft.com/office/drawing/2014/main" id="{C8552A4D-AE0C-1E4E-A3B6-57C220915CA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949EE48-BD80-E44C-B269-2A91EC2050F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5C83EBB-27D4-4840-AA18-6F339CF4A254}"/>
              </a:ext>
            </a:extLst>
          </p:cNvPr>
          <p:cNvSpPr>
            <a:spLocks noGrp="1"/>
          </p:cNvSpPr>
          <p:nvPr>
            <p:ph type="sldNum" sz="quarter" idx="12"/>
          </p:nvPr>
        </p:nvSpPr>
        <p:spPr/>
        <p:txBody>
          <a:bodyPr/>
          <a:lstStyle/>
          <a:p>
            <a:fld id="{CFE4BAC9-6D41-4691-9299-18EF07EF0177}" type="slidenum">
              <a:rPr lang="en-US" smtClean="0"/>
              <a:t>293</a:t>
            </a:fld>
            <a:endParaRPr lang="en-US"/>
          </a:p>
        </p:txBody>
      </p:sp>
    </p:spTree>
    <p:extLst>
      <p:ext uri="{BB962C8B-B14F-4D97-AF65-F5344CB8AC3E}">
        <p14:creationId xmlns:p14="http://schemas.microsoft.com/office/powerpoint/2010/main" val="3112531048"/>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575F1A-0108-024F-99AF-C4E1BB38E721}"/>
              </a:ext>
            </a:extLst>
          </p:cNvPr>
          <p:cNvSpPr>
            <a:spLocks noGrp="1"/>
          </p:cNvSpPr>
          <p:nvPr>
            <p:ph type="title"/>
          </p:nvPr>
        </p:nvSpPr>
        <p:spPr/>
        <p:txBody>
          <a:bodyPr/>
          <a:lstStyle/>
          <a:p>
            <a:pPr algn="ctr"/>
            <a:r>
              <a:rPr lang="cs-CZ" dirty="0"/>
              <a:t>Zapojení EP</a:t>
            </a:r>
          </a:p>
        </p:txBody>
      </p:sp>
      <p:sp>
        <p:nvSpPr>
          <p:cNvPr id="3" name="Zástupný symbol pro obsah 2">
            <a:extLst>
              <a:ext uri="{FF2B5EF4-FFF2-40B4-BE49-F238E27FC236}">
                <a16:creationId xmlns:a16="http://schemas.microsoft.com/office/drawing/2014/main" id="{B623DD9E-66EA-E745-94E5-86E378356B61}"/>
              </a:ext>
            </a:extLst>
          </p:cNvPr>
          <p:cNvSpPr>
            <a:spLocks noGrp="1"/>
          </p:cNvSpPr>
          <p:nvPr>
            <p:ph idx="1"/>
          </p:nvPr>
        </p:nvSpPr>
        <p:spPr/>
        <p:txBody>
          <a:bodyPr>
            <a:normAutofit/>
          </a:bodyPr>
          <a:lstStyle/>
          <a:p>
            <a:r>
              <a:rPr lang="cs-CZ" b="0" dirty="0"/>
              <a:t>V rámci Evropského parlamentu se tématem zabývá Výbor pro zahraniční věci.</a:t>
            </a:r>
          </a:p>
          <a:p>
            <a:r>
              <a:rPr lang="cs-CZ" b="0" dirty="0"/>
              <a:t>Podvýbor pro bezpečnost a obranu. </a:t>
            </a:r>
          </a:p>
          <a:p>
            <a:r>
              <a:rPr lang="cs-CZ" b="0" dirty="0"/>
              <a:t>Podvýbor pro lidská práva</a:t>
            </a:r>
          </a:p>
        </p:txBody>
      </p:sp>
      <p:sp>
        <p:nvSpPr>
          <p:cNvPr id="4" name="Zástupný symbol pro datum 3">
            <a:extLst>
              <a:ext uri="{FF2B5EF4-FFF2-40B4-BE49-F238E27FC236}">
                <a16:creationId xmlns:a16="http://schemas.microsoft.com/office/drawing/2014/main" id="{43E9E020-2B00-9B4C-A9FC-9D6CBA642D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44233C4-0508-DE4E-B1B6-57F65914C07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9ED1977-5E9C-5A46-9CFE-954E9EDD5998}"/>
              </a:ext>
            </a:extLst>
          </p:cNvPr>
          <p:cNvSpPr>
            <a:spLocks noGrp="1"/>
          </p:cNvSpPr>
          <p:nvPr>
            <p:ph type="sldNum" sz="quarter" idx="12"/>
          </p:nvPr>
        </p:nvSpPr>
        <p:spPr/>
        <p:txBody>
          <a:bodyPr/>
          <a:lstStyle/>
          <a:p>
            <a:fld id="{CFE4BAC9-6D41-4691-9299-18EF07EF0177}" type="slidenum">
              <a:rPr lang="en-US" smtClean="0"/>
              <a:t>294</a:t>
            </a:fld>
            <a:endParaRPr lang="en-US"/>
          </a:p>
        </p:txBody>
      </p:sp>
    </p:spTree>
    <p:extLst>
      <p:ext uri="{BB962C8B-B14F-4D97-AF65-F5344CB8AC3E}">
        <p14:creationId xmlns:p14="http://schemas.microsoft.com/office/powerpoint/2010/main" val="1639632970"/>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931AF7-1B7C-5B45-A32D-ECF6DECDEF0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Závazek členských států</a:t>
            </a:r>
          </a:p>
        </p:txBody>
      </p:sp>
      <p:sp>
        <p:nvSpPr>
          <p:cNvPr id="3" name="Zástupný symbol pro obsah 2">
            <a:extLst>
              <a:ext uri="{FF2B5EF4-FFF2-40B4-BE49-F238E27FC236}">
                <a16:creationId xmlns:a16="http://schemas.microsoft.com/office/drawing/2014/main" id="{72FC6922-C4F9-FA43-A829-7D193F25C259}"/>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Členské státy:</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 aktivně a bezvýhradně podporují zahraniční a bezpečnostní politiku Unie v a respektují činnost Unie v této oblasti. duchu loajality a vzájemné solidarity </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Zdrží se jaké­hokoli jednání, které je v rozporu se zájmy Unie nebo může snižovat účinnost jejího působení jako soudržné síly v mezinárodních vztazích</a:t>
            </a:r>
          </a:p>
          <a:p>
            <a:endParaRPr lang="cs-CZ" dirty="0"/>
          </a:p>
        </p:txBody>
      </p:sp>
      <p:sp>
        <p:nvSpPr>
          <p:cNvPr id="4" name="Zástupný symbol pro datum 3">
            <a:extLst>
              <a:ext uri="{FF2B5EF4-FFF2-40B4-BE49-F238E27FC236}">
                <a16:creationId xmlns:a16="http://schemas.microsoft.com/office/drawing/2014/main" id="{4BDA8FDA-E35C-9347-A403-FCACD8517CE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3E67770-2703-0B4E-A517-37BB3B7E5C6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36882F7-6C56-3847-A52F-E6BF582539A8}"/>
              </a:ext>
            </a:extLst>
          </p:cNvPr>
          <p:cNvSpPr>
            <a:spLocks noGrp="1"/>
          </p:cNvSpPr>
          <p:nvPr>
            <p:ph type="sldNum" sz="quarter" idx="12"/>
          </p:nvPr>
        </p:nvSpPr>
        <p:spPr/>
        <p:txBody>
          <a:bodyPr/>
          <a:lstStyle/>
          <a:p>
            <a:fld id="{CFE4BAC9-6D41-4691-9299-18EF07EF0177}" type="slidenum">
              <a:rPr lang="en-US" smtClean="0"/>
              <a:t>295</a:t>
            </a:fld>
            <a:endParaRPr lang="en-US"/>
          </a:p>
        </p:txBody>
      </p:sp>
    </p:spTree>
    <p:extLst>
      <p:ext uri="{BB962C8B-B14F-4D97-AF65-F5344CB8AC3E}">
        <p14:creationId xmlns:p14="http://schemas.microsoft.com/office/powerpoint/2010/main" val="848816423"/>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Operativní (společná) akce</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Vyžaduje-li mezinárodní situace operativní akci Unie, přijme Rada nezbytná rozhodnutí. </a:t>
            </a:r>
          </a:p>
          <a:p>
            <a:r>
              <a:rPr lang="cs-CZ" b="0" dirty="0">
                <a:solidFill>
                  <a:schemeClr val="tx1"/>
                </a:solidFill>
                <a:latin typeface="Arial" panose="020B0604020202020204" pitchFamily="34" charset="0"/>
                <a:cs typeface="Arial" panose="020B0604020202020204" pitchFamily="34" charset="0"/>
              </a:rPr>
              <a:t>V rozhodnutích jsou vymezeny cíle, rozsah, prostředky, které budou Unii poskytnuty, podmínky jejich provádění, a je-li to nezbytné, doba trvání</a:t>
            </a:r>
          </a:p>
          <a:p>
            <a:r>
              <a:rPr lang="cs-CZ" b="0" dirty="0">
                <a:solidFill>
                  <a:schemeClr val="tx1"/>
                </a:solidFill>
                <a:latin typeface="Arial" panose="020B0604020202020204" pitchFamily="34" charset="0"/>
                <a:cs typeface="Arial" panose="020B0604020202020204" pitchFamily="34" charset="0"/>
              </a:rPr>
              <a:t>Dojde-li ke změně okolností majících podstatný vliv na záležitost, která je předmětem rozhodnutí, přezkoumá Rada zásady a cíle tohoto rozhodnutí a přijme nezbytná rozhodnutí.</a:t>
            </a:r>
          </a:p>
        </p:txBody>
      </p:sp>
      <p:sp>
        <p:nvSpPr>
          <p:cNvPr id="4" name="Zástupný symbol pro datum 3">
            <a:extLst>
              <a:ext uri="{FF2B5EF4-FFF2-40B4-BE49-F238E27FC236}">
                <a16:creationId xmlns:a16="http://schemas.microsoft.com/office/drawing/2014/main" id="{3A74E9AD-1218-9F40-BA90-154BEC3C346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6141738-A6EA-F34D-8ECA-EB45CBED0F6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C0CD082-1C81-7246-87A2-4E6036277D0E}"/>
              </a:ext>
            </a:extLst>
          </p:cNvPr>
          <p:cNvSpPr>
            <a:spLocks noGrp="1"/>
          </p:cNvSpPr>
          <p:nvPr>
            <p:ph type="sldNum" sz="quarter" idx="12"/>
          </p:nvPr>
        </p:nvSpPr>
        <p:spPr/>
        <p:txBody>
          <a:bodyPr/>
          <a:lstStyle/>
          <a:p>
            <a:fld id="{CFE4BAC9-6D41-4691-9299-18EF07EF0177}" type="slidenum">
              <a:rPr lang="en-US" smtClean="0"/>
              <a:t>296</a:t>
            </a:fld>
            <a:endParaRPr lang="en-US"/>
          </a:p>
        </p:txBody>
      </p:sp>
    </p:spTree>
    <p:extLst>
      <p:ext uri="{BB962C8B-B14F-4D97-AF65-F5344CB8AC3E}">
        <p14:creationId xmlns:p14="http://schemas.microsoft.com/office/powerpoint/2010/main" val="1956840117"/>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Povinnost dotčeného členského státu</a:t>
            </a:r>
          </a:p>
        </p:txBody>
      </p:sp>
      <p:sp>
        <p:nvSpPr>
          <p:cNvPr id="3" name="Zástupný symbol pro obsah 2"/>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Dotčený členský stát oznámí každý svůj postoj nebo opatření, které plánuje na základě rozhodnutí, s dostatečným předstihem, aby se v případě potřeby mohly konat předběžné konzultace v Radě. </a:t>
            </a:r>
          </a:p>
          <a:p>
            <a:pPr marL="0" indent="0">
              <a:buNone/>
            </a:pPr>
            <a:r>
              <a:rPr lang="cs-CZ" b="0" dirty="0">
                <a:solidFill>
                  <a:schemeClr val="tx1"/>
                </a:solidFill>
                <a:latin typeface="Arial" panose="020B0604020202020204" pitchFamily="34" charset="0"/>
                <a:cs typeface="Arial" panose="020B0604020202020204" pitchFamily="34" charset="0"/>
              </a:rPr>
              <a:t>V nevyhnutelných případech vyplývajících ze změn situace a nebylo-li rozhodnutí přezkoumáno, mohou členské státy s ohledem na obecné cíle tohoto rozhodnutí přijmout nezbytná okamžitá opatření. Dotyčný členský stát o těchto opatřeních okamžitě uvědomí Radu.</a:t>
            </a:r>
          </a:p>
        </p:txBody>
      </p:sp>
      <p:sp>
        <p:nvSpPr>
          <p:cNvPr id="4" name="Zástupný symbol pro datum 3">
            <a:extLst>
              <a:ext uri="{FF2B5EF4-FFF2-40B4-BE49-F238E27FC236}">
                <a16:creationId xmlns:a16="http://schemas.microsoft.com/office/drawing/2014/main" id="{EB8E1637-82CA-CC42-9467-70E03A0B421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E90132-160C-0745-98E1-33DF2A861E8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97BB8BD-3C07-2A47-8F2A-C0D8D595EDA2}"/>
              </a:ext>
            </a:extLst>
          </p:cNvPr>
          <p:cNvSpPr>
            <a:spLocks noGrp="1"/>
          </p:cNvSpPr>
          <p:nvPr>
            <p:ph type="sldNum" sz="quarter" idx="12"/>
          </p:nvPr>
        </p:nvSpPr>
        <p:spPr/>
        <p:txBody>
          <a:bodyPr/>
          <a:lstStyle/>
          <a:p>
            <a:fld id="{CFE4BAC9-6D41-4691-9299-18EF07EF0177}" type="slidenum">
              <a:rPr lang="en-US" smtClean="0"/>
              <a:t>297</a:t>
            </a:fld>
            <a:endParaRPr lang="en-US"/>
          </a:p>
        </p:txBody>
      </p:sp>
    </p:spTree>
    <p:extLst>
      <p:ext uri="{BB962C8B-B14F-4D97-AF65-F5344CB8AC3E}">
        <p14:creationId xmlns:p14="http://schemas.microsoft.com/office/powerpoint/2010/main" val="1359222840"/>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Nesouhlasný postoj</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Prohlásí-li člen Rady, že se ze zásadních důvodů státní politiky, které musí uvést, zamýšlí postavit proti přijetí některého rozhodnutí kvalifikovanou většinou, hlasování se nekoná. </a:t>
            </a:r>
          </a:p>
          <a:p>
            <a:r>
              <a:rPr lang="cs-CZ" b="0" dirty="0">
                <a:solidFill>
                  <a:schemeClr val="tx1"/>
                </a:solidFill>
                <a:latin typeface="Arial" panose="020B0604020202020204" pitchFamily="34" charset="0"/>
                <a:cs typeface="Arial" panose="020B0604020202020204" pitchFamily="34" charset="0"/>
              </a:rPr>
              <a:t>Vysoký představitel v úzké konzultaci s dotyčným členským státem hledá řešení přijatelné pro tento stát. </a:t>
            </a:r>
          </a:p>
          <a:p>
            <a:r>
              <a:rPr lang="cs-CZ" b="0" dirty="0">
                <a:solidFill>
                  <a:schemeClr val="tx1"/>
                </a:solidFill>
                <a:latin typeface="Arial" panose="020B0604020202020204" pitchFamily="34" charset="0"/>
                <a:cs typeface="Arial" panose="020B0604020202020204" pitchFamily="34" charset="0"/>
              </a:rPr>
              <a:t>Pokud je nenajde, může Rada kvalifikovanou většinou požádat, aby byla věc předložena Evropské radě k jednomyslnému rozhodnutí.</a:t>
            </a:r>
          </a:p>
        </p:txBody>
      </p:sp>
      <p:sp>
        <p:nvSpPr>
          <p:cNvPr id="4" name="Zástupný symbol pro datum 3">
            <a:extLst>
              <a:ext uri="{FF2B5EF4-FFF2-40B4-BE49-F238E27FC236}">
                <a16:creationId xmlns:a16="http://schemas.microsoft.com/office/drawing/2014/main" id="{9D6F2EE3-2ADA-7642-A836-A8689986243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7AE985D-18E3-CC45-B8A1-8B7E52B6583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DE2641C-6885-5E4D-BF94-87054E4D8E14}"/>
              </a:ext>
            </a:extLst>
          </p:cNvPr>
          <p:cNvSpPr>
            <a:spLocks noGrp="1"/>
          </p:cNvSpPr>
          <p:nvPr>
            <p:ph type="sldNum" sz="quarter" idx="12"/>
          </p:nvPr>
        </p:nvSpPr>
        <p:spPr/>
        <p:txBody>
          <a:bodyPr/>
          <a:lstStyle/>
          <a:p>
            <a:fld id="{CFE4BAC9-6D41-4691-9299-18EF07EF0177}" type="slidenum">
              <a:rPr lang="en-US" smtClean="0"/>
              <a:t>298</a:t>
            </a:fld>
            <a:endParaRPr lang="en-US"/>
          </a:p>
        </p:txBody>
      </p:sp>
    </p:spTree>
    <p:extLst>
      <p:ext uri="{BB962C8B-B14F-4D97-AF65-F5344CB8AC3E}">
        <p14:creationId xmlns:p14="http://schemas.microsoft.com/office/powerpoint/2010/main" val="822665967"/>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Rozhodování Rady</a:t>
            </a:r>
          </a:p>
        </p:txBody>
      </p:sp>
      <p:sp>
        <p:nvSpPr>
          <p:cNvPr id="3" name="Zástupný symbol pro obsah 2"/>
          <p:cNvSpPr>
            <a:spLocks noGrp="1"/>
          </p:cNvSpPr>
          <p:nvPr>
            <p:ph idx="1"/>
          </p:nvPr>
        </p:nvSpPr>
        <p:spPr>
          <a:xfrm>
            <a:off x="900113" y="1920950"/>
            <a:ext cx="7345363" cy="3931920"/>
          </a:xfrm>
        </p:spPr>
        <p:txBody>
          <a:bodyPr>
            <a:normAutofit/>
          </a:bodyPr>
          <a:lstStyle/>
          <a:p>
            <a:r>
              <a:rPr lang="cs-CZ" b="0" dirty="0">
                <a:solidFill>
                  <a:schemeClr val="tx1"/>
                </a:solidFill>
                <a:latin typeface="Arial" panose="020B0604020202020204" pitchFamily="34" charset="0"/>
                <a:cs typeface="Arial" panose="020B0604020202020204" pitchFamily="34" charset="0"/>
              </a:rPr>
              <a:t>Zdrží-li se člen Rady hlasování, může to odůvodnit formálním prohlášení. V takovém případě není povinen provést rozhodnutí, uznává však, že rozhodnutí zavazuje Unii.</a:t>
            </a:r>
          </a:p>
          <a:p>
            <a:r>
              <a:rPr lang="cs-CZ" b="0" dirty="0">
                <a:solidFill>
                  <a:schemeClr val="tx1"/>
                </a:solidFill>
                <a:latin typeface="Arial" panose="020B0604020202020204" pitchFamily="34" charset="0"/>
                <a:cs typeface="Arial" panose="020B0604020202020204" pitchFamily="34" charset="0"/>
              </a:rPr>
              <a:t> V duchu vzájemné solidarity se dotyčný členský stát zdrží jakékoli činnosti, která by se mohla dostat do rozporu s činností Unie založené na takovém rozhodnutí nebo jí bránit, a ostatní členské státy jeho postoj uznávají</a:t>
            </a:r>
            <a:r>
              <a:rPr lang="cs-CZ" dirty="0">
                <a:latin typeface="Arial" panose="020B0604020202020204" pitchFamily="34" charset="0"/>
                <a:cs typeface="Arial" panose="020B0604020202020204" pitchFamily="34" charset="0"/>
              </a:rPr>
              <a:t>. </a:t>
            </a:r>
          </a:p>
        </p:txBody>
      </p:sp>
      <p:sp>
        <p:nvSpPr>
          <p:cNvPr id="4" name="Zástupný symbol pro datum 3">
            <a:extLst>
              <a:ext uri="{FF2B5EF4-FFF2-40B4-BE49-F238E27FC236}">
                <a16:creationId xmlns:a16="http://schemas.microsoft.com/office/drawing/2014/main" id="{8C6E65BC-952A-5D46-AE51-C870A3DA98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BFE9A69-5689-0E41-8CE2-0EC4675A201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09A1FD0-C59A-744C-896F-D1B34E7141E8}"/>
              </a:ext>
            </a:extLst>
          </p:cNvPr>
          <p:cNvSpPr>
            <a:spLocks noGrp="1"/>
          </p:cNvSpPr>
          <p:nvPr>
            <p:ph type="sldNum" sz="quarter" idx="12"/>
          </p:nvPr>
        </p:nvSpPr>
        <p:spPr/>
        <p:txBody>
          <a:bodyPr/>
          <a:lstStyle/>
          <a:p>
            <a:fld id="{CFE4BAC9-6D41-4691-9299-18EF07EF0177}" type="slidenum">
              <a:rPr lang="en-US" smtClean="0"/>
              <a:t>299</a:t>
            </a:fld>
            <a:endParaRPr lang="en-US"/>
          </a:p>
        </p:txBody>
      </p:sp>
    </p:spTree>
    <p:extLst>
      <p:ext uri="{BB962C8B-B14F-4D97-AF65-F5344CB8AC3E}">
        <p14:creationId xmlns:p14="http://schemas.microsoft.com/office/powerpoint/2010/main" val="1611285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BED5C2-B36C-BB1C-4F3C-7525C151028C}"/>
              </a:ext>
            </a:extLst>
          </p:cNvPr>
          <p:cNvSpPr>
            <a:spLocks noGrp="1"/>
          </p:cNvSpPr>
          <p:nvPr>
            <p:ph type="title"/>
          </p:nvPr>
        </p:nvSpPr>
        <p:spPr/>
        <p:txBody>
          <a:bodyPr/>
          <a:lstStyle/>
          <a:p>
            <a:pPr algn="ctr"/>
            <a:r>
              <a:rPr lang="cs-CZ" dirty="0"/>
              <a:t>Ústavní základy</a:t>
            </a:r>
          </a:p>
        </p:txBody>
      </p:sp>
      <p:sp>
        <p:nvSpPr>
          <p:cNvPr id="3" name="Zástupný obsah 2">
            <a:extLst>
              <a:ext uri="{FF2B5EF4-FFF2-40B4-BE49-F238E27FC236}">
                <a16:creationId xmlns:a16="http://schemas.microsoft.com/office/drawing/2014/main" id="{AB999D6D-3E8B-D794-35CE-561CEC74767A}"/>
              </a:ext>
            </a:extLst>
          </p:cNvPr>
          <p:cNvSpPr>
            <a:spLocks noGrp="1"/>
          </p:cNvSpPr>
          <p:nvPr>
            <p:ph idx="1"/>
          </p:nvPr>
        </p:nvSpPr>
        <p:spPr/>
        <p:txBody>
          <a:bodyPr>
            <a:normAutofit/>
          </a:bodyPr>
          <a:lstStyle/>
          <a:p>
            <a:pPr>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Pololegální ústava – vymezení ústavního pořádku České republiky Ústavní uspořádání v České republice. Podle ústavního pořádku je Česká republika   svrchovaný, jednotný a demokratický právní stát založený na úctě k právům a svobodám člověka a občana.  Česká republika jen založen na osvědčených  principech právního státu. </a:t>
            </a:r>
          </a:p>
          <a:p>
            <a:pPr>
              <a:lnSpc>
                <a:spcPct val="115000"/>
              </a:lnSpc>
              <a:spcAft>
                <a:spcPts val="1000"/>
              </a:spcAft>
            </a:pPr>
            <a:r>
              <a:rPr lang="cs-CZ" sz="1800" dirty="0">
                <a:effectLst/>
                <a:latin typeface="Calibri" panose="020F0502020204030204" pitchFamily="34" charset="0"/>
                <a:ea typeface="Calibri" panose="020F0502020204030204" pitchFamily="34" charset="0"/>
                <a:cs typeface="Calibri" panose="020F0502020204030204" pitchFamily="34" charset="0"/>
              </a:rPr>
              <a:t>Ústava vymezuje jednotlivé základní  státní orgány moci zákonodárné, výkonné a soudní a upravuje jejich pravomoc a vzájemné vztahy. Právě při řešení krizového stavu  dochází k tomu, že jsou omezována některá základní práva a svobody, nebo jsou ukládány mimořádné povinnosti. Proto je třeba poznat základní kompetence a vztahy mezi hlavními nositeli státní moci.</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E08DD706-5601-8A07-A235-DEBD5C97F5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2F70F0-838D-6114-BE70-74B538127CA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6587E89-99C3-4A78-3F0F-8D52CE6DBF06}"/>
              </a:ext>
            </a:extLst>
          </p:cNvPr>
          <p:cNvSpPr>
            <a:spLocks noGrp="1"/>
          </p:cNvSpPr>
          <p:nvPr>
            <p:ph type="sldNum" sz="quarter" idx="12"/>
          </p:nvPr>
        </p:nvSpPr>
        <p:spPr/>
        <p:txBody>
          <a:bodyPr/>
          <a:lstStyle/>
          <a:p>
            <a:fld id="{CFE4BAC9-6D41-4691-9299-18EF07EF0177}" type="slidenum">
              <a:rPr lang="en-US" smtClean="0"/>
              <a:t>3</a:t>
            </a:fld>
            <a:endParaRPr lang="en-US"/>
          </a:p>
        </p:txBody>
      </p:sp>
    </p:spTree>
    <p:extLst>
      <p:ext uri="{BB962C8B-B14F-4D97-AF65-F5344CB8AC3E}">
        <p14:creationId xmlns:p14="http://schemas.microsoft.com/office/powerpoint/2010/main" val="3638924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B41476-92E9-E840-E661-C82891B3C9FD}"/>
              </a:ext>
            </a:extLst>
          </p:cNvPr>
          <p:cNvSpPr>
            <a:spLocks noGrp="1"/>
          </p:cNvSpPr>
          <p:nvPr>
            <p:ph type="title"/>
          </p:nvPr>
        </p:nvSpPr>
        <p:spPr/>
        <p:txBody>
          <a:bodyPr/>
          <a:lstStyle/>
          <a:p>
            <a:pPr algn="ctr"/>
            <a:r>
              <a:rPr lang="cs-CZ" dirty="0"/>
              <a:t>Krizové stavy</a:t>
            </a:r>
          </a:p>
        </p:txBody>
      </p:sp>
      <p:sp>
        <p:nvSpPr>
          <p:cNvPr id="3" name="Zástupný obsah 2">
            <a:extLst>
              <a:ext uri="{FF2B5EF4-FFF2-40B4-BE49-F238E27FC236}">
                <a16:creationId xmlns:a16="http://schemas.microsoft.com/office/drawing/2014/main" id="{B50AA61C-4866-E052-E0B8-7BDC75907DE5}"/>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Zvládnutí každé mimořádné události, krizového stavu, vyžaduje mimořádné úsilí, které vybočuje z běžného rámce  překračuje řádné fungování orgánů veřejné  moci, ale i chování a jednání  dalších osob.</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 Mimořádný stav vyžaduje mimořádné řešení. Aby bylo možné takové stavy zvládat, umožňuje náš právní řád odchýlit se od běžného dodržování principů právního státu.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Dává možnost, aby po omezenou dobu, na nezbytně nutném území bylo možné omezit některá základní práva a svobody a ukládat určité povinnost za účelem zvládnutí krizového stavu.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9E2D0B92-5DA9-D817-5F75-0669ADB9201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E01840-C5AD-CB2F-0D35-DF74EE0AAF4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9CFBBC7-4AB8-D8F3-CAE8-32BF8C6C60CD}"/>
              </a:ext>
            </a:extLst>
          </p:cNvPr>
          <p:cNvSpPr>
            <a:spLocks noGrp="1"/>
          </p:cNvSpPr>
          <p:nvPr>
            <p:ph type="sldNum" sz="quarter" idx="12"/>
          </p:nvPr>
        </p:nvSpPr>
        <p:spPr/>
        <p:txBody>
          <a:bodyPr/>
          <a:lstStyle/>
          <a:p>
            <a:fld id="{CFE4BAC9-6D41-4691-9299-18EF07EF0177}" type="slidenum">
              <a:rPr lang="en-US" smtClean="0"/>
              <a:t>30</a:t>
            </a:fld>
            <a:endParaRPr lang="en-US"/>
          </a:p>
        </p:txBody>
      </p:sp>
    </p:spTree>
    <p:extLst>
      <p:ext uri="{BB962C8B-B14F-4D97-AF65-F5344CB8AC3E}">
        <p14:creationId xmlns:p14="http://schemas.microsoft.com/office/powerpoint/2010/main" val="2601930394"/>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A21D0E-7C56-BE47-A4B5-A4CF617E151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Blokovací menšina</a:t>
            </a:r>
          </a:p>
        </p:txBody>
      </p:sp>
      <p:sp>
        <p:nvSpPr>
          <p:cNvPr id="3" name="Zástupný symbol pro obsah 2">
            <a:extLst>
              <a:ext uri="{FF2B5EF4-FFF2-40B4-BE49-F238E27FC236}">
                <a16:creationId xmlns:a16="http://schemas.microsoft.com/office/drawing/2014/main" id="{EC3A16A7-2424-C045-94B3-ADFAF7FAE070}"/>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Zastupují-li členové Rady, kteří učinili takové prohlášení, nejméně jednu třetinu členských států, které představují nejméně jednu třetinu obyvatelstva Unie, není rozhodnutí přijato.</a:t>
            </a:r>
          </a:p>
          <a:p>
            <a:endParaRPr lang="cs-CZ" dirty="0"/>
          </a:p>
        </p:txBody>
      </p:sp>
      <p:sp>
        <p:nvSpPr>
          <p:cNvPr id="4" name="Zástupný symbol pro datum 3">
            <a:extLst>
              <a:ext uri="{FF2B5EF4-FFF2-40B4-BE49-F238E27FC236}">
                <a16:creationId xmlns:a16="http://schemas.microsoft.com/office/drawing/2014/main" id="{8DFB85DF-B4C4-3E49-9A5D-44B00ECA633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2533F15-62DB-944D-898A-9300110B9C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6F5C55F-FAF6-9243-AA7A-F2557F768BEE}"/>
              </a:ext>
            </a:extLst>
          </p:cNvPr>
          <p:cNvSpPr>
            <a:spLocks noGrp="1"/>
          </p:cNvSpPr>
          <p:nvPr>
            <p:ph type="sldNum" sz="quarter" idx="12"/>
          </p:nvPr>
        </p:nvSpPr>
        <p:spPr/>
        <p:txBody>
          <a:bodyPr/>
          <a:lstStyle/>
          <a:p>
            <a:fld id="{CFE4BAC9-6D41-4691-9299-18EF07EF0177}" type="slidenum">
              <a:rPr lang="en-US" smtClean="0"/>
              <a:t>300</a:t>
            </a:fld>
            <a:endParaRPr lang="en-US"/>
          </a:p>
        </p:txBody>
      </p:sp>
    </p:spTree>
    <p:extLst>
      <p:ext uri="{BB962C8B-B14F-4D97-AF65-F5344CB8AC3E}">
        <p14:creationId xmlns:p14="http://schemas.microsoft.com/office/powerpoint/2010/main" val="1079558536"/>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Povinnost konzultací</a:t>
            </a:r>
          </a:p>
        </p:txBody>
      </p:sp>
      <p:sp>
        <p:nvSpPr>
          <p:cNvPr id="3" name="Zástupný symbol pro obsah 2"/>
          <p:cNvSpPr>
            <a:spLocks noGrp="1"/>
          </p:cNvSpPr>
          <p:nvPr>
            <p:ph idx="1"/>
          </p:nvPr>
        </p:nvSpPr>
        <p:spPr/>
        <p:txBody>
          <a:bodyPr>
            <a:normAutofit lnSpcReduction="10000"/>
          </a:bodyPr>
          <a:lstStyle/>
          <a:p>
            <a:r>
              <a:rPr lang="cs-CZ" b="0" dirty="0">
                <a:solidFill>
                  <a:schemeClr val="tx1"/>
                </a:solidFill>
                <a:latin typeface="Arial" panose="020B0604020202020204" pitchFamily="34" charset="0"/>
                <a:cs typeface="Arial" panose="020B0604020202020204" pitchFamily="34" charset="0"/>
              </a:rPr>
              <a:t>S cílem vymezit společný přístup vedou členské státy v Evropské radě a v Radě vzájemné konzultace o všech otázkách obecného zájmu týkajících se společné zahraniční a bezpečnostní politiky. </a:t>
            </a:r>
          </a:p>
          <a:p>
            <a:r>
              <a:rPr lang="cs-CZ" b="0" dirty="0">
                <a:solidFill>
                  <a:schemeClr val="tx1"/>
                </a:solidFill>
                <a:latin typeface="Arial" panose="020B0604020202020204" pitchFamily="34" charset="0"/>
                <a:cs typeface="Arial" panose="020B0604020202020204" pitchFamily="34" charset="0"/>
              </a:rPr>
              <a:t>Dříve než členský stát podnikne jakékoli kroky na mezinárodní scéně nebo přijme jakýkoli závazek, který by mohl mít dopad na zájmy Unie, vede v Evropské radě nebo v Radě konzultace s ostatními členskými státy. Sbližováním činností zajišťují členské státy, že je Unie schopná prosazovat své zájmy a hodnoty na mezinárodní scéně. Členské státy jsou mezi sebou solidární.</a:t>
            </a:r>
          </a:p>
        </p:txBody>
      </p:sp>
      <p:sp>
        <p:nvSpPr>
          <p:cNvPr id="4" name="Zástupný symbol pro datum 3">
            <a:extLst>
              <a:ext uri="{FF2B5EF4-FFF2-40B4-BE49-F238E27FC236}">
                <a16:creationId xmlns:a16="http://schemas.microsoft.com/office/drawing/2014/main" id="{A7464FBA-FA4D-264F-A4F5-0F673CF598C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0F666DE-70A9-D241-9845-C05437B5DD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036822D-FDFB-DA4A-9963-4BA3B444BA03}"/>
              </a:ext>
            </a:extLst>
          </p:cNvPr>
          <p:cNvSpPr>
            <a:spLocks noGrp="1"/>
          </p:cNvSpPr>
          <p:nvPr>
            <p:ph type="sldNum" sz="quarter" idx="12"/>
          </p:nvPr>
        </p:nvSpPr>
        <p:spPr/>
        <p:txBody>
          <a:bodyPr/>
          <a:lstStyle/>
          <a:p>
            <a:fld id="{CFE4BAC9-6D41-4691-9299-18EF07EF0177}" type="slidenum">
              <a:rPr lang="en-US" smtClean="0"/>
              <a:t>301</a:t>
            </a:fld>
            <a:endParaRPr lang="en-US"/>
          </a:p>
        </p:txBody>
      </p:sp>
    </p:spTree>
    <p:extLst>
      <p:ext uri="{BB962C8B-B14F-4D97-AF65-F5344CB8AC3E}">
        <p14:creationId xmlns:p14="http://schemas.microsoft.com/office/powerpoint/2010/main" val="1433132433"/>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Koordinace v mezinárodních organizacích</a:t>
            </a:r>
          </a:p>
        </p:txBody>
      </p:sp>
      <p:sp>
        <p:nvSpPr>
          <p:cNvPr id="3" name="Zástupný symbol pro obsah 2"/>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Členské státy koordinují svou činnost v mezinárodních organizacích a na mezinárodních konferencích. </a:t>
            </a:r>
          </a:p>
          <a:p>
            <a:r>
              <a:rPr lang="cs-CZ" b="0" dirty="0">
                <a:solidFill>
                  <a:schemeClr val="tx1"/>
                </a:solidFill>
                <a:latin typeface="Arial" panose="020B0604020202020204" pitchFamily="34" charset="0"/>
                <a:cs typeface="Arial" panose="020B0604020202020204" pitchFamily="34" charset="0"/>
              </a:rPr>
              <a:t>Na nich zastávají postoje Unie. Vysoký představitel Unie pro zahraniční věci a bezpečnostní politiku zajišťuje organizaci této koordinace.</a:t>
            </a:r>
          </a:p>
          <a:p>
            <a:r>
              <a:rPr lang="cs-CZ" b="0" dirty="0">
                <a:solidFill>
                  <a:schemeClr val="tx1"/>
                </a:solidFill>
                <a:latin typeface="Arial" panose="020B0604020202020204" pitchFamily="34" charset="0"/>
                <a:cs typeface="Arial" panose="020B0604020202020204" pitchFamily="34" charset="0"/>
              </a:rPr>
              <a:t>Členské státy, které jsou současně členy RB OSN, harmonizují svůj postup a plně informují ostatní členské státy a vysokého představitele. Členské státy, které jsou členy RB, budou při výkonu svých funkcí hájit postoje a zájmy Unie.</a:t>
            </a:r>
          </a:p>
        </p:txBody>
      </p:sp>
      <p:sp>
        <p:nvSpPr>
          <p:cNvPr id="4" name="Zástupný symbol pro datum 3">
            <a:extLst>
              <a:ext uri="{FF2B5EF4-FFF2-40B4-BE49-F238E27FC236}">
                <a16:creationId xmlns:a16="http://schemas.microsoft.com/office/drawing/2014/main" id="{9660C28B-310A-8147-9D94-1F6EFDF7E0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410FD9C-E8E9-C94C-8A70-92705402066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C963656-C372-C64F-BBBE-34FBA90CF988}"/>
              </a:ext>
            </a:extLst>
          </p:cNvPr>
          <p:cNvSpPr>
            <a:spLocks noGrp="1"/>
          </p:cNvSpPr>
          <p:nvPr>
            <p:ph type="sldNum" sz="quarter" idx="12"/>
          </p:nvPr>
        </p:nvSpPr>
        <p:spPr/>
        <p:txBody>
          <a:bodyPr/>
          <a:lstStyle/>
          <a:p>
            <a:fld id="{CFE4BAC9-6D41-4691-9299-18EF07EF0177}" type="slidenum">
              <a:rPr lang="en-US" smtClean="0"/>
              <a:t>302</a:t>
            </a:fld>
            <a:endParaRPr lang="en-US"/>
          </a:p>
        </p:txBody>
      </p:sp>
    </p:spTree>
    <p:extLst>
      <p:ext uri="{BB962C8B-B14F-4D97-AF65-F5344CB8AC3E}">
        <p14:creationId xmlns:p14="http://schemas.microsoft.com/office/powerpoint/2010/main" val="139755753"/>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Mise členských států</a:t>
            </a:r>
          </a:p>
        </p:txBody>
      </p:sp>
      <p:sp>
        <p:nvSpPr>
          <p:cNvPr id="3" name="Zástupný symbol pro obsah 2"/>
          <p:cNvSpPr>
            <a:spLocks noGrp="1"/>
          </p:cNvSpPr>
          <p:nvPr>
            <p:ph idx="1"/>
          </p:nvPr>
        </p:nvSpPr>
        <p:spPr/>
        <p:txBody>
          <a:bodyPr>
            <a:normAutofit fontScale="92500" lnSpcReduction="10000"/>
          </a:bodyPr>
          <a:lstStyle/>
          <a:p>
            <a:r>
              <a:rPr lang="cs-CZ" b="0" dirty="0">
                <a:solidFill>
                  <a:schemeClr val="tx1"/>
                </a:solidFill>
                <a:latin typeface="Arial" panose="020B0604020202020204" pitchFamily="34" charset="0"/>
                <a:cs typeface="Arial" panose="020B0604020202020204" pitchFamily="34" charset="0"/>
              </a:rPr>
              <a:t>K zachování hodnot Unie a službě jejím zájmům může Rada v rámci Unie pověřit provedením mise skupinu členských států. </a:t>
            </a:r>
          </a:p>
          <a:p>
            <a:r>
              <a:rPr lang="cs-CZ" b="0" dirty="0">
                <a:solidFill>
                  <a:schemeClr val="tx1"/>
                </a:solidFill>
                <a:latin typeface="Arial" panose="020B0604020202020204" pitchFamily="34" charset="0"/>
                <a:cs typeface="Arial" panose="020B0604020202020204" pitchFamily="34" charset="0"/>
              </a:rPr>
              <a:t>Mise, při kterých může Unie použít civilní a vojenské prostředky, zahrnují společné akce v oblasti odzbrojení, humanitární a záchranné mise, poradní a pomocné mise ve vojenské oblasti, mise pro předcházení konfliktům a udržení míru, mise bojových sil k řešení krizí, včetně misí pro prosazování míru a stabilizačních operací po ukončení konfliktů. Všechny tyto mise mohou přispívat k boji proti terorismu, včetně podpory třetích zemí v boji proti terorismu na jejich území.</a:t>
            </a:r>
          </a:p>
        </p:txBody>
      </p:sp>
      <p:sp>
        <p:nvSpPr>
          <p:cNvPr id="4" name="Zástupný symbol pro datum 3">
            <a:extLst>
              <a:ext uri="{FF2B5EF4-FFF2-40B4-BE49-F238E27FC236}">
                <a16:creationId xmlns:a16="http://schemas.microsoft.com/office/drawing/2014/main" id="{DC37A011-ABB0-2245-983C-9654AF7DE95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AF63D24-DC67-ED42-8F67-5858F9A9F88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ABD2B78-30A1-9441-B3E1-1B149A347132}"/>
              </a:ext>
            </a:extLst>
          </p:cNvPr>
          <p:cNvSpPr>
            <a:spLocks noGrp="1"/>
          </p:cNvSpPr>
          <p:nvPr>
            <p:ph type="sldNum" sz="quarter" idx="12"/>
          </p:nvPr>
        </p:nvSpPr>
        <p:spPr/>
        <p:txBody>
          <a:bodyPr/>
          <a:lstStyle/>
          <a:p>
            <a:fld id="{CFE4BAC9-6D41-4691-9299-18EF07EF0177}" type="slidenum">
              <a:rPr lang="en-US" smtClean="0"/>
              <a:t>303</a:t>
            </a:fld>
            <a:endParaRPr lang="en-US"/>
          </a:p>
        </p:txBody>
      </p:sp>
    </p:spTree>
    <p:extLst>
      <p:ext uri="{BB962C8B-B14F-4D97-AF65-F5344CB8AC3E}">
        <p14:creationId xmlns:p14="http://schemas.microsoft.com/office/powerpoint/2010/main" val="1580481018"/>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66D533-D1B1-3243-8558-92EA98E170AD}"/>
              </a:ext>
            </a:extLst>
          </p:cNvPr>
          <p:cNvSpPr>
            <a:spLocks noGrp="1"/>
          </p:cNvSpPr>
          <p:nvPr>
            <p:ph type="title"/>
          </p:nvPr>
        </p:nvSpPr>
        <p:spPr/>
        <p:txBody>
          <a:bodyPr/>
          <a:lstStyle/>
          <a:p>
            <a:pPr algn="ctr"/>
            <a:r>
              <a:rPr lang="cs-CZ" dirty="0"/>
              <a:t>Evropská obranná agentura</a:t>
            </a:r>
          </a:p>
        </p:txBody>
      </p:sp>
      <p:sp>
        <p:nvSpPr>
          <p:cNvPr id="3" name="Zástupný symbol pro obsah 2">
            <a:extLst>
              <a:ext uri="{FF2B5EF4-FFF2-40B4-BE49-F238E27FC236}">
                <a16:creationId xmlns:a16="http://schemas.microsoft.com/office/drawing/2014/main" id="{791FDDED-7B76-7548-9486-42ED5DE80E90}"/>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Evropská obranná agentura (EDA) byla založena v roce 2004. Jejím cílem je pomáhat členským státům (26 zemím EU s výjimkou Dánska) rozvíjet jejich vojenské zdroje.</a:t>
            </a:r>
          </a:p>
          <a:p>
            <a:r>
              <a:rPr lang="cs-CZ" b="0" dirty="0">
                <a:latin typeface="Arial" panose="020B0604020202020204" pitchFamily="34" charset="0"/>
                <a:cs typeface="Arial" panose="020B0604020202020204" pitchFamily="34" charset="0"/>
              </a:rPr>
              <a:t>Prosazuje jejich spolupráci, vytváří nové iniciativy a navrhuje možnosti, jak zlepšovat obranyschopnost členských zemí. Kromě toho členským státům, které mají zájem, pomáhá s rozvojem společné obranyschopnosti.</a:t>
            </a:r>
          </a:p>
          <a:p>
            <a:r>
              <a:rPr lang="cs-CZ" b="0" dirty="0">
                <a:latin typeface="Arial" panose="020B0604020202020204" pitchFamily="34" charset="0"/>
                <a:cs typeface="Arial" panose="020B0604020202020204" pitchFamily="34" charset="0"/>
              </a:rPr>
              <a:t>Agentura má sídlo v Bruselu a zaměstnává přibližně 140 osob. </a:t>
            </a:r>
          </a:p>
          <a:p>
            <a:endParaRPr lang="cs-CZ" dirty="0"/>
          </a:p>
        </p:txBody>
      </p:sp>
      <p:sp>
        <p:nvSpPr>
          <p:cNvPr id="4" name="Zástupný symbol pro datum 3">
            <a:extLst>
              <a:ext uri="{FF2B5EF4-FFF2-40B4-BE49-F238E27FC236}">
                <a16:creationId xmlns:a16="http://schemas.microsoft.com/office/drawing/2014/main" id="{EC085385-F482-0E46-98D7-712A8FB4BD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993D5D-FA6F-8640-8277-2BD56C0F527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10E88D3-68EC-734F-8D8E-D1FC0B596726}"/>
              </a:ext>
            </a:extLst>
          </p:cNvPr>
          <p:cNvSpPr>
            <a:spLocks noGrp="1"/>
          </p:cNvSpPr>
          <p:nvPr>
            <p:ph type="sldNum" sz="quarter" idx="12"/>
          </p:nvPr>
        </p:nvSpPr>
        <p:spPr/>
        <p:txBody>
          <a:bodyPr/>
          <a:lstStyle/>
          <a:p>
            <a:fld id="{CFE4BAC9-6D41-4691-9299-18EF07EF0177}" type="slidenum">
              <a:rPr lang="en-US" smtClean="0"/>
              <a:t>304</a:t>
            </a:fld>
            <a:endParaRPr lang="en-US"/>
          </a:p>
        </p:txBody>
      </p:sp>
    </p:spTree>
    <p:extLst>
      <p:ext uri="{BB962C8B-B14F-4D97-AF65-F5344CB8AC3E}">
        <p14:creationId xmlns:p14="http://schemas.microsoft.com/office/powerpoint/2010/main" val="2471081348"/>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F935D0-34EA-DE44-AF4D-A357D93C21B1}"/>
              </a:ext>
            </a:extLst>
          </p:cNvPr>
          <p:cNvSpPr>
            <a:spLocks noGrp="1"/>
          </p:cNvSpPr>
          <p:nvPr>
            <p:ph type="title"/>
          </p:nvPr>
        </p:nvSpPr>
        <p:spPr/>
        <p:txBody>
          <a:bodyPr/>
          <a:lstStyle/>
          <a:p>
            <a:pPr algn="ctr"/>
            <a:r>
              <a:rPr lang="cs-CZ" dirty="0"/>
              <a:t>Poslání evropské obranné agentury </a:t>
            </a:r>
          </a:p>
        </p:txBody>
      </p:sp>
      <p:sp>
        <p:nvSpPr>
          <p:cNvPr id="3" name="Zástupný symbol pro obsah 2">
            <a:extLst>
              <a:ext uri="{FF2B5EF4-FFF2-40B4-BE49-F238E27FC236}">
                <a16:creationId xmlns:a16="http://schemas.microsoft.com/office/drawing/2014/main" id="{0AC0B5CA-048F-C04F-A7F9-D782D6AF0F2C}"/>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Představuje tak určité centrum evropské spolupráce v oblasti obrany. Díky vysoké odbornosti jejích pracovníků a rozvinuté síti kontaktů může agentura pokrýt značné spektrum otázek obranné politiky, jako je např.:</a:t>
            </a:r>
          </a:p>
          <a:p>
            <a:r>
              <a:rPr lang="cs-CZ" b="0" dirty="0">
                <a:latin typeface="Arial" panose="020B0604020202020204" pitchFamily="34" charset="0"/>
                <a:cs typeface="Arial" panose="020B0604020202020204" pitchFamily="34" charset="0"/>
              </a:rPr>
              <a:t>harmonizace požadavků na operační schopnosti</a:t>
            </a:r>
          </a:p>
          <a:p>
            <a:r>
              <a:rPr lang="cs-CZ" b="0" dirty="0">
                <a:latin typeface="Arial" panose="020B0604020202020204" pitchFamily="34" charset="0"/>
                <a:cs typeface="Arial" panose="020B0604020202020204" pitchFamily="34" charset="0"/>
              </a:rPr>
              <a:t>výzkum a inovace v oblasti vývoje technologických demonstrátorů</a:t>
            </a:r>
          </a:p>
          <a:p>
            <a:r>
              <a:rPr lang="cs-CZ" b="0" dirty="0">
                <a:latin typeface="Arial" panose="020B0604020202020204" pitchFamily="34" charset="0"/>
                <a:cs typeface="Arial" panose="020B0604020202020204" pitchFamily="34" charset="0"/>
              </a:rPr>
              <a:t>odborná příprava a praktický výcvik na podporu operací v rámci společné bezpečnosti a obranné politiky</a:t>
            </a:r>
          </a:p>
          <a:p>
            <a:endParaRPr lang="cs-CZ" dirty="0"/>
          </a:p>
        </p:txBody>
      </p:sp>
      <p:sp>
        <p:nvSpPr>
          <p:cNvPr id="4" name="Zástupný symbol pro datum 3">
            <a:extLst>
              <a:ext uri="{FF2B5EF4-FFF2-40B4-BE49-F238E27FC236}">
                <a16:creationId xmlns:a16="http://schemas.microsoft.com/office/drawing/2014/main" id="{B32F5A99-748A-8745-ABE7-F7BCF80884F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372BCF1-95D7-0348-925C-6C07C21DD1A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15577B-C403-E649-9C59-9F98DACD089D}"/>
              </a:ext>
            </a:extLst>
          </p:cNvPr>
          <p:cNvSpPr>
            <a:spLocks noGrp="1"/>
          </p:cNvSpPr>
          <p:nvPr>
            <p:ph type="sldNum" sz="quarter" idx="12"/>
          </p:nvPr>
        </p:nvSpPr>
        <p:spPr/>
        <p:txBody>
          <a:bodyPr/>
          <a:lstStyle/>
          <a:p>
            <a:fld id="{CFE4BAC9-6D41-4691-9299-18EF07EF0177}" type="slidenum">
              <a:rPr lang="en-US" smtClean="0"/>
              <a:t>305</a:t>
            </a:fld>
            <a:endParaRPr lang="en-US"/>
          </a:p>
        </p:txBody>
      </p:sp>
    </p:spTree>
    <p:extLst>
      <p:ext uri="{BB962C8B-B14F-4D97-AF65-F5344CB8AC3E}">
        <p14:creationId xmlns:p14="http://schemas.microsoft.com/office/powerpoint/2010/main" val="404378026"/>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7361BE-18D2-344E-A85F-76718D34CE2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PESCO</a:t>
            </a:r>
          </a:p>
        </p:txBody>
      </p:sp>
      <p:sp>
        <p:nvSpPr>
          <p:cNvPr id="3" name="Zástupný symbol pro obsah 2">
            <a:extLst>
              <a:ext uri="{FF2B5EF4-FFF2-40B4-BE49-F238E27FC236}">
                <a16:creationId xmlns:a16="http://schemas.microsoft.com/office/drawing/2014/main" id="{3ACBF5A9-5033-234C-8D21-FAC91AA39118}"/>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V prosinci 2017 rozhodli představitelé 23  členských zemí EU o aktivaci stálého rámce pro užší spolupráci v obraně a bezpečnosti. </a:t>
            </a:r>
          </a:p>
          <a:p>
            <a:r>
              <a:rPr lang="cs-CZ" b="0" dirty="0">
                <a:solidFill>
                  <a:schemeClr val="tx1"/>
                </a:solidFill>
                <a:latin typeface="Arial" panose="020B0604020202020204" pitchFamily="34" charset="0"/>
                <a:cs typeface="Arial" panose="020B0604020202020204" pitchFamily="34" charset="0"/>
              </a:rPr>
              <a:t>Posílená spolupráce v těchto oblastech: "Stálá strukturovaná spolupráce"  ("Permanent </a:t>
            </a:r>
            <a:r>
              <a:rPr lang="cs-CZ" b="0" dirty="0" err="1">
                <a:solidFill>
                  <a:schemeClr val="tx1"/>
                </a:solidFill>
                <a:latin typeface="Arial" panose="020B0604020202020204" pitchFamily="34" charset="0"/>
                <a:cs typeface="Arial" panose="020B0604020202020204" pitchFamily="34" charset="0"/>
              </a:rPr>
              <a:t>Structured</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Cooperation</a:t>
            </a:r>
            <a:r>
              <a:rPr lang="cs-CZ" b="0" dirty="0">
                <a:solidFill>
                  <a:schemeClr val="tx1"/>
                </a:solidFill>
                <a:latin typeface="Arial" panose="020B0604020202020204" pitchFamily="34" charset="0"/>
                <a:cs typeface="Arial" panose="020B0604020202020204" pitchFamily="34" charset="0"/>
              </a:rPr>
              <a:t>") umožní společný, lépe synchronizovaný rozvoj obranných schopností zúčastněných států a větší investice do společných projektů. Povede to k navýšení operační připravenosti a příspěvku členských států bezpečnosti a obraně Evropy.</a:t>
            </a:r>
          </a:p>
        </p:txBody>
      </p:sp>
      <p:sp>
        <p:nvSpPr>
          <p:cNvPr id="4" name="Zástupný symbol pro datum 3">
            <a:extLst>
              <a:ext uri="{FF2B5EF4-FFF2-40B4-BE49-F238E27FC236}">
                <a16:creationId xmlns:a16="http://schemas.microsoft.com/office/drawing/2014/main" id="{1334F4C0-D7BF-4B47-9959-37AE4256BFE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7DD0F7A-04A6-D44A-A2B2-BC21159EEE8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6EAD75A-EE56-FE49-A057-FAD0C2C5AF45}"/>
              </a:ext>
            </a:extLst>
          </p:cNvPr>
          <p:cNvSpPr>
            <a:spLocks noGrp="1"/>
          </p:cNvSpPr>
          <p:nvPr>
            <p:ph type="sldNum" sz="quarter" idx="12"/>
          </p:nvPr>
        </p:nvSpPr>
        <p:spPr/>
        <p:txBody>
          <a:bodyPr/>
          <a:lstStyle/>
          <a:p>
            <a:fld id="{CFE4BAC9-6D41-4691-9299-18EF07EF0177}" type="slidenum">
              <a:rPr lang="en-US" smtClean="0"/>
              <a:t>306</a:t>
            </a:fld>
            <a:endParaRPr lang="en-US"/>
          </a:p>
        </p:txBody>
      </p:sp>
    </p:spTree>
    <p:extLst>
      <p:ext uri="{BB962C8B-B14F-4D97-AF65-F5344CB8AC3E}">
        <p14:creationId xmlns:p14="http://schemas.microsoft.com/office/powerpoint/2010/main" val="191821094"/>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787DE-3D0C-D145-86A3-2E002B17683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Podstata PESCO</a:t>
            </a:r>
          </a:p>
        </p:txBody>
      </p:sp>
      <p:sp>
        <p:nvSpPr>
          <p:cNvPr id="3" name="Zástupný symbol pro obsah 2">
            <a:extLst>
              <a:ext uri="{FF2B5EF4-FFF2-40B4-BE49-F238E27FC236}">
                <a16:creationId xmlns:a16="http://schemas.microsoft.com/office/drawing/2014/main" id="{9F795D72-E41D-314A-85DA-AA8E7F17C454}"/>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V rámci PESCO členské státy navrhují projekty, které mohou napomoci posílení evropských obranných schopností. </a:t>
            </a:r>
          </a:p>
          <a:p>
            <a:r>
              <a:rPr lang="cs-CZ" b="0" dirty="0">
                <a:latin typeface="Arial" panose="020B0604020202020204" pitchFamily="34" charset="0"/>
                <a:cs typeface="Arial" panose="020B0604020202020204" pitchFamily="34" charset="0"/>
              </a:rPr>
              <a:t>Rada schvaluje projekty, které jsou v rámci PESCO realizovány. Kromě navrhující země, která je od schválení Radou zodpovědná za vedení a realizaci projektu, se jednotlivých projektů účastní, na základě svého dobrovolného rozhodnutí, i další členské státy. množství projektů. </a:t>
            </a:r>
          </a:p>
          <a:p>
            <a:r>
              <a:rPr lang="cs-CZ" b="0" dirty="0">
                <a:latin typeface="Arial" panose="020B0604020202020204" pitchFamily="34" charset="0"/>
                <a:cs typeface="Arial" panose="020B0604020202020204" pitchFamily="34" charset="0"/>
              </a:rPr>
              <a:t>Nezapojily se pouze Malta a Dánsko</a:t>
            </a:r>
            <a:r>
              <a:rPr lang="cs-CZ"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E283257-0959-7242-ACA7-2CB46FFC3E2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E061FB0-EB26-B341-BDB8-6AD111C3C0C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EAE128D-A685-1A49-96ED-3CD2320065E4}"/>
              </a:ext>
            </a:extLst>
          </p:cNvPr>
          <p:cNvSpPr>
            <a:spLocks noGrp="1"/>
          </p:cNvSpPr>
          <p:nvPr>
            <p:ph type="sldNum" sz="quarter" idx="12"/>
          </p:nvPr>
        </p:nvSpPr>
        <p:spPr/>
        <p:txBody>
          <a:bodyPr/>
          <a:lstStyle/>
          <a:p>
            <a:fld id="{CFE4BAC9-6D41-4691-9299-18EF07EF0177}" type="slidenum">
              <a:rPr lang="en-US" smtClean="0"/>
              <a:t>307</a:t>
            </a:fld>
            <a:endParaRPr lang="en-US"/>
          </a:p>
        </p:txBody>
      </p:sp>
    </p:spTree>
    <p:extLst>
      <p:ext uri="{BB962C8B-B14F-4D97-AF65-F5344CB8AC3E}">
        <p14:creationId xmlns:p14="http://schemas.microsoft.com/office/powerpoint/2010/main" val="563320815"/>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Zapojení členských států</a:t>
            </a:r>
          </a:p>
        </p:txBody>
      </p:sp>
      <p:sp>
        <p:nvSpPr>
          <p:cNvPr id="3" name="Zástupný symbol pro obsah 2"/>
          <p:cNvSpPr>
            <a:spLocks noGrp="1"/>
          </p:cNvSpPr>
          <p:nvPr>
            <p:ph idx="1"/>
          </p:nvPr>
        </p:nvSpPr>
        <p:spPr/>
        <p:txBody>
          <a:bodyPr>
            <a:normAutofit lnSpcReduction="10000"/>
          </a:bodyPr>
          <a:lstStyle/>
          <a:p>
            <a:pPr marL="0" indent="0" algn="just">
              <a:buNone/>
            </a:pPr>
            <a:r>
              <a:rPr lang="cs-CZ" b="0" dirty="0">
                <a:solidFill>
                  <a:schemeClr val="tx1"/>
                </a:solidFill>
                <a:latin typeface="Arial" panose="020B0604020202020204" pitchFamily="34" charset="0"/>
                <a:cs typeface="Arial" panose="020B0604020202020204" pitchFamily="34" charset="0"/>
              </a:rPr>
              <a:t>Členské státy, které si přejí účastnit se stálé strukturované spolupráce, splňují kritéria a přijímají závazky týkající se vojenských schopností stanovené v Protokolu o stálé strukturované spolupráci, oznámí svůj záměr Radě a vysokému představiteli Unie pro zahraniční věci a bezpečnostní politiku.</a:t>
            </a:r>
          </a:p>
          <a:p>
            <a:pPr marL="0" indent="0" algn="just">
              <a:buNone/>
            </a:pPr>
            <a:r>
              <a:rPr lang="cs-CZ" b="0" dirty="0">
                <a:solidFill>
                  <a:schemeClr val="tx1"/>
                </a:solidFill>
                <a:latin typeface="Arial" panose="020B0604020202020204" pitchFamily="34" charset="0"/>
                <a:cs typeface="Arial" panose="020B0604020202020204" pitchFamily="34" charset="0"/>
              </a:rPr>
              <a:t>Do tří měsíců od oznámení  přijme Rada rozhodnutí o zřízení stálé strukturované spolupráce a stanoví seznam zúčastněných členských států. </a:t>
            </a:r>
          </a:p>
          <a:p>
            <a:pPr marL="0" indent="0">
              <a:buNone/>
            </a:pPr>
            <a:r>
              <a:rPr lang="cs-CZ" b="0" dirty="0">
                <a:solidFill>
                  <a:schemeClr val="tx1"/>
                </a:solidFill>
                <a:latin typeface="Arial" panose="020B0604020202020204" pitchFamily="34" charset="0"/>
                <a:cs typeface="Arial" panose="020B0604020202020204" pitchFamily="34" charset="0"/>
              </a:rPr>
              <a:t>Rada rozhoduje kvalifikovanou většinou po konzultaci s vysokým představitelem.</a:t>
            </a:r>
          </a:p>
        </p:txBody>
      </p:sp>
      <p:sp>
        <p:nvSpPr>
          <p:cNvPr id="4" name="Zástupný symbol pro datum 3">
            <a:extLst>
              <a:ext uri="{FF2B5EF4-FFF2-40B4-BE49-F238E27FC236}">
                <a16:creationId xmlns:a16="http://schemas.microsoft.com/office/drawing/2014/main" id="{AEAE98C1-35CF-C44E-9168-36C10F69547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BE9B202-3294-8F47-82E0-986BAFFA328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F20FFCA-5A9B-C04E-8489-51798205CCBD}"/>
              </a:ext>
            </a:extLst>
          </p:cNvPr>
          <p:cNvSpPr>
            <a:spLocks noGrp="1"/>
          </p:cNvSpPr>
          <p:nvPr>
            <p:ph type="sldNum" sz="quarter" idx="12"/>
          </p:nvPr>
        </p:nvSpPr>
        <p:spPr/>
        <p:txBody>
          <a:bodyPr/>
          <a:lstStyle/>
          <a:p>
            <a:fld id="{CFE4BAC9-6D41-4691-9299-18EF07EF0177}" type="slidenum">
              <a:rPr lang="en-US" smtClean="0"/>
              <a:t>308</a:t>
            </a:fld>
            <a:endParaRPr lang="en-US"/>
          </a:p>
        </p:txBody>
      </p:sp>
    </p:spTree>
    <p:extLst>
      <p:ext uri="{BB962C8B-B14F-4D97-AF65-F5344CB8AC3E}">
        <p14:creationId xmlns:p14="http://schemas.microsoft.com/office/powerpoint/2010/main" val="1887424322"/>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684CCA-35A1-8A4E-99EA-1EC343F73157}"/>
              </a:ext>
            </a:extLst>
          </p:cNvPr>
          <p:cNvSpPr>
            <a:spLocks noGrp="1"/>
          </p:cNvSpPr>
          <p:nvPr>
            <p:ph type="title"/>
          </p:nvPr>
        </p:nvSpPr>
        <p:spPr/>
        <p:txBody>
          <a:bodyPr/>
          <a:lstStyle/>
          <a:p>
            <a:pPr algn="ctr"/>
            <a:r>
              <a:rPr lang="cs-CZ" dirty="0"/>
              <a:t>Přistoupení k PESCO</a:t>
            </a:r>
          </a:p>
        </p:txBody>
      </p:sp>
      <p:sp>
        <p:nvSpPr>
          <p:cNvPr id="3" name="Zástupný symbol pro obsah 2">
            <a:extLst>
              <a:ext uri="{FF2B5EF4-FFF2-40B4-BE49-F238E27FC236}">
                <a16:creationId xmlns:a16="http://schemas.microsoft.com/office/drawing/2014/main" id="{BA190505-F139-1040-A116-3BBD66391704}"/>
              </a:ext>
            </a:extLst>
          </p:cNvPr>
          <p:cNvSpPr>
            <a:spLocks noGrp="1"/>
          </p:cNvSpPr>
          <p:nvPr>
            <p:ph idx="1"/>
          </p:nvPr>
        </p:nvSpPr>
        <p:spPr/>
        <p:txBody>
          <a:bodyPr/>
          <a:lstStyle/>
          <a:p>
            <a:pPr algn="just"/>
            <a:endParaRPr lang="cs-CZ" b="0" dirty="0">
              <a:solidFill>
                <a:schemeClr val="tx1"/>
              </a:solidFill>
              <a:latin typeface="Arial" panose="020B0604020202020204" pitchFamily="34" charset="0"/>
              <a:cs typeface="Arial" panose="020B0604020202020204" pitchFamily="34" charset="0"/>
            </a:endParaRPr>
          </a:p>
          <a:p>
            <a:pPr algn="just"/>
            <a:r>
              <a:rPr lang="cs-CZ" b="0" dirty="0">
                <a:solidFill>
                  <a:schemeClr val="tx1"/>
                </a:solidFill>
                <a:latin typeface="Arial" panose="020B0604020202020204" pitchFamily="34" charset="0"/>
                <a:cs typeface="Arial" panose="020B0604020202020204" pitchFamily="34" charset="0"/>
              </a:rPr>
              <a:t>Každý členský stát, který si v pozdějším stadiu přeje účastnit se stálé strukturované spolupráce, oznámí svůj záměr Radě a vysokému představiteli.</a:t>
            </a:r>
          </a:p>
          <a:p>
            <a:endParaRPr lang="cs-CZ" dirty="0"/>
          </a:p>
        </p:txBody>
      </p:sp>
      <p:sp>
        <p:nvSpPr>
          <p:cNvPr id="4" name="Zástupný symbol pro datum 3">
            <a:extLst>
              <a:ext uri="{FF2B5EF4-FFF2-40B4-BE49-F238E27FC236}">
                <a16:creationId xmlns:a16="http://schemas.microsoft.com/office/drawing/2014/main" id="{D8177C88-8C2D-9247-8156-AEC27D4BF64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5D050AE-EE62-4745-A886-FD177497AFB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B109EF3-AED4-DC46-930B-94DD0AF8F317}"/>
              </a:ext>
            </a:extLst>
          </p:cNvPr>
          <p:cNvSpPr>
            <a:spLocks noGrp="1"/>
          </p:cNvSpPr>
          <p:nvPr>
            <p:ph type="sldNum" sz="quarter" idx="12"/>
          </p:nvPr>
        </p:nvSpPr>
        <p:spPr/>
        <p:txBody>
          <a:bodyPr/>
          <a:lstStyle/>
          <a:p>
            <a:fld id="{CFE4BAC9-6D41-4691-9299-18EF07EF0177}" type="slidenum">
              <a:rPr lang="en-US" smtClean="0"/>
              <a:t>309</a:t>
            </a:fld>
            <a:endParaRPr lang="en-US"/>
          </a:p>
        </p:txBody>
      </p:sp>
    </p:spTree>
    <p:extLst>
      <p:ext uri="{BB962C8B-B14F-4D97-AF65-F5344CB8AC3E}">
        <p14:creationId xmlns:p14="http://schemas.microsoft.com/office/powerpoint/2010/main" val="504637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ECCA5-86AF-BE3F-743D-D24224082275}"/>
              </a:ext>
            </a:extLst>
          </p:cNvPr>
          <p:cNvSpPr>
            <a:spLocks noGrp="1"/>
          </p:cNvSpPr>
          <p:nvPr>
            <p:ph type="title"/>
          </p:nvPr>
        </p:nvSpPr>
        <p:spPr/>
        <p:txBody>
          <a:bodyPr/>
          <a:lstStyle/>
          <a:p>
            <a:pPr algn="ctr"/>
            <a:r>
              <a:rPr lang="cs-CZ" dirty="0"/>
              <a:t>Nouzový stav</a:t>
            </a:r>
          </a:p>
        </p:txBody>
      </p:sp>
      <p:sp>
        <p:nvSpPr>
          <p:cNvPr id="3" name="Zástupný obsah 2">
            <a:extLst>
              <a:ext uri="{FF2B5EF4-FFF2-40B4-BE49-F238E27FC236}">
                <a16:creationId xmlns:a16="http://schemas.microsoft.com/office/drawing/2014/main" id="{35F3C284-C03D-C8A4-EF70-E42556E51EB7}"/>
              </a:ext>
            </a:extLst>
          </p:cNvPr>
          <p:cNvSpPr>
            <a:spLocks noGrp="1"/>
          </p:cNvSpPr>
          <p:nvPr>
            <p:ph idx="1"/>
          </p:nvPr>
        </p:nvSpPr>
        <p:spPr/>
        <p:txBody>
          <a:bodyPr>
            <a:normAutofit fontScale="92500" lnSpcReduction="10000"/>
          </a:bodyPr>
          <a:lstStyle/>
          <a:p>
            <a:r>
              <a:rPr lang="cs-CZ"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t>
            </a:r>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láda může vyhlásit nouzový stav v případě živelních pohrom, ekologických nebo průmyslových havárií, nehod nebo jiného nebezpečí, které ve značném rozsahu ohrožují životy, zdraví nebo majetkové hodnoty anebo vnitřní pořádek a bezpečnost. </a:t>
            </a:r>
          </a:p>
          <a:p>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Vláda může vyhlásit nouzový stav, nastanou-li předpokládané podmínky. Nouzový stav se vyhlašuje v případě neintencionálních hrozeb. </a:t>
            </a:r>
          </a:p>
          <a:p>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Pojem jiné nebezpečí umožňuje vyhlásit nouzový stav v obdobných případech neintencionální hrozby. </a:t>
            </a:r>
          </a:p>
          <a:p>
            <a:r>
              <a:rPr lang="cs-CZ" sz="2400" b="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Je-li nebezpečí z prodlení, může vyhlásit nouzový stav předseda vlády. Jeho rozhodnutí vláda do 24 hodin od vyhlášení schválí nebo zruší. Vláda o vyhlášení nouzového stavu neprodleně informuje Poslaneckou sněmovnu, která může vyhlášení zrušit.</a:t>
            </a:r>
            <a:endParaRPr lang="cs-CZ" sz="2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19D73F3-C9CF-FF70-59BC-BA4ACCE8E82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753A40A-C05F-E5F5-493C-F1FA8B1C77A9}"/>
              </a:ext>
            </a:extLst>
          </p:cNvPr>
          <p:cNvSpPr>
            <a:spLocks noGrp="1"/>
          </p:cNvSpPr>
          <p:nvPr>
            <p:ph type="ftr" sz="quarter" idx="11"/>
          </p:nvPr>
        </p:nvSpPr>
        <p:spPr/>
        <p:txBody>
          <a:bodyPr/>
          <a:lstStyle/>
          <a:p>
            <a:r>
              <a:rPr lang="en-US" dirty="0" err="1"/>
              <a:t>JUDr</a:t>
            </a:r>
            <a:r>
              <a:rPr lang="en-US" dirty="0"/>
              <a:t>. Cyril Svoboda PhD  </a:t>
            </a:r>
          </a:p>
        </p:txBody>
      </p:sp>
      <p:sp>
        <p:nvSpPr>
          <p:cNvPr id="6" name="Zástupný symbol pro číslo snímku 5">
            <a:extLst>
              <a:ext uri="{FF2B5EF4-FFF2-40B4-BE49-F238E27FC236}">
                <a16:creationId xmlns:a16="http://schemas.microsoft.com/office/drawing/2014/main" id="{9AC8052C-7A1C-EDB9-9AE5-1B796124DD3B}"/>
              </a:ext>
            </a:extLst>
          </p:cNvPr>
          <p:cNvSpPr>
            <a:spLocks noGrp="1"/>
          </p:cNvSpPr>
          <p:nvPr>
            <p:ph type="sldNum" sz="quarter" idx="12"/>
          </p:nvPr>
        </p:nvSpPr>
        <p:spPr/>
        <p:txBody>
          <a:bodyPr/>
          <a:lstStyle/>
          <a:p>
            <a:fld id="{CFE4BAC9-6D41-4691-9299-18EF07EF0177}" type="slidenum">
              <a:rPr lang="en-US" smtClean="0"/>
              <a:t>31</a:t>
            </a:fld>
            <a:endParaRPr lang="en-US"/>
          </a:p>
        </p:txBody>
      </p:sp>
    </p:spTree>
    <p:extLst>
      <p:ext uri="{BB962C8B-B14F-4D97-AF65-F5344CB8AC3E}">
        <p14:creationId xmlns:p14="http://schemas.microsoft.com/office/powerpoint/2010/main" val="2456036253"/>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Strukturovaná spolupráce</a:t>
            </a:r>
          </a:p>
        </p:txBody>
      </p:sp>
      <p:sp>
        <p:nvSpPr>
          <p:cNvPr id="3" name="Zástupný symbol pro obsah 2"/>
          <p:cNvSpPr>
            <a:spLocks noGrp="1"/>
          </p:cNvSpPr>
          <p:nvPr>
            <p:ph idx="1"/>
          </p:nvPr>
        </p:nvSpPr>
        <p:spPr/>
        <p:txBody>
          <a:bodyPr>
            <a:normAutofit fontScale="77500" lnSpcReduction="20000"/>
          </a:bodyPr>
          <a:lstStyle/>
          <a:p>
            <a:pPr marL="0" indent="0">
              <a:buNone/>
            </a:pPr>
            <a:r>
              <a:rPr lang="cs-CZ" b="0" dirty="0">
                <a:solidFill>
                  <a:schemeClr val="tx1"/>
                </a:solidFill>
                <a:latin typeface="Arial" panose="020B0604020202020204" pitchFamily="34" charset="0"/>
                <a:cs typeface="Arial" panose="020B0604020202020204" pitchFamily="34" charset="0"/>
              </a:rPr>
              <a:t>Stálá strukturovaná spolupráce podle Smlouvy o Evropské unii je otevřena každému členskému státu, který se zaváže:</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postupovat intenzivněji k rozvoji svých obranných schopností prostřednictvím rozvoje svého vnitrostátního příspěvku a případné účasti v mnohonárodních silách, v hlavních evropských programech pro výbavu a v činnosti agentury pro oblast rozvoje obranných schopností, výzkumu, pořizování a vyzbrojování (Evropská obranná agentura)</a:t>
            </a:r>
          </a:p>
          <a:p>
            <a:pPr marL="457200" indent="-457200">
              <a:buFont typeface="+mj-lt"/>
              <a:buAutoNum type="arabicPeriod"/>
            </a:pPr>
            <a:r>
              <a:rPr lang="cs-CZ" b="0" dirty="0">
                <a:solidFill>
                  <a:schemeClr val="tx1"/>
                </a:solidFill>
                <a:latin typeface="Arial" panose="020B0604020202020204" pitchFamily="34" charset="0"/>
                <a:cs typeface="Arial" panose="020B0604020202020204" pitchFamily="34" charset="0"/>
              </a:rPr>
              <a:t>mít  schopnosti poskytnout, buď na vnitrostátní úrovni, nebo coby součást mnohonárodních skupin sil, bojové jednotky určené pro plánované mise, strukturované na taktické úrovni jako bojová seskupení, s podpůrnými prvky včetně dopravy a logistiky, které jsou během 5 až 30 dnů schopny provádět mise, zejména v reakci na žádost OSN, a které mohou být drženy po úvodní dobu 30 dnů, jež může být prodloužena až na nejméně 120 dnů</a:t>
            </a:r>
          </a:p>
          <a:p>
            <a:pPr marL="457200" indent="-457200">
              <a:buFont typeface="+mj-lt"/>
              <a:buAutoNum type="arabicPeriod"/>
            </a:pPr>
            <a:endParaRPr lang="cs-CZ" dirty="0"/>
          </a:p>
        </p:txBody>
      </p:sp>
      <p:sp>
        <p:nvSpPr>
          <p:cNvPr id="4" name="Zástupný symbol pro datum 3">
            <a:extLst>
              <a:ext uri="{FF2B5EF4-FFF2-40B4-BE49-F238E27FC236}">
                <a16:creationId xmlns:a16="http://schemas.microsoft.com/office/drawing/2014/main" id="{934C3492-9B5E-064A-BB0A-30DC05BE0CC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1BF5036-E0A6-2542-A8A2-535FF089200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DE10772-64CB-A442-A5BE-DCD2E4A464BF}"/>
              </a:ext>
            </a:extLst>
          </p:cNvPr>
          <p:cNvSpPr>
            <a:spLocks noGrp="1"/>
          </p:cNvSpPr>
          <p:nvPr>
            <p:ph type="sldNum" sz="quarter" idx="12"/>
          </p:nvPr>
        </p:nvSpPr>
        <p:spPr/>
        <p:txBody>
          <a:bodyPr/>
          <a:lstStyle/>
          <a:p>
            <a:fld id="{CFE4BAC9-6D41-4691-9299-18EF07EF0177}" type="slidenum">
              <a:rPr lang="en-US" smtClean="0"/>
              <a:t>310</a:t>
            </a:fld>
            <a:endParaRPr lang="en-US"/>
          </a:p>
        </p:txBody>
      </p:sp>
    </p:spTree>
    <p:extLst>
      <p:ext uri="{BB962C8B-B14F-4D97-AF65-F5344CB8AC3E}">
        <p14:creationId xmlns:p14="http://schemas.microsoft.com/office/powerpoint/2010/main" val="1969973118"/>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Obsah spolupráce</a:t>
            </a:r>
          </a:p>
        </p:txBody>
      </p:sp>
      <p:sp>
        <p:nvSpPr>
          <p:cNvPr id="3" name="Zástupný symbol pro obsah 2"/>
          <p:cNvSpPr>
            <a:spLocks noGrp="1"/>
          </p:cNvSpPr>
          <p:nvPr>
            <p:ph idx="1"/>
          </p:nvPr>
        </p:nvSpPr>
        <p:spPr/>
        <p:txBody>
          <a:bodyPr/>
          <a:lstStyle/>
          <a:p>
            <a:r>
              <a:rPr lang="cs-CZ" b="0" dirty="0">
                <a:latin typeface="Arial" panose="020B0604020202020204" pitchFamily="34" charset="0"/>
                <a:cs typeface="Arial" panose="020B0604020202020204" pitchFamily="34" charset="0"/>
              </a:rPr>
              <a:t>Vytvoření společných projektů</a:t>
            </a:r>
          </a:p>
          <a:p>
            <a:r>
              <a:rPr lang="cs-CZ" b="0" dirty="0">
                <a:latin typeface="Arial" panose="020B0604020202020204" pitchFamily="34" charset="0"/>
                <a:cs typeface="Arial" panose="020B0604020202020204" pitchFamily="34" charset="0"/>
              </a:rPr>
              <a:t>Každá země připraví Národní implementační plán (NIP), závazků.</a:t>
            </a:r>
          </a:p>
          <a:p>
            <a:r>
              <a:rPr lang="cs-CZ" b="0" dirty="0">
                <a:latin typeface="Arial" panose="020B0604020202020204" pitchFamily="34" charset="0"/>
                <a:cs typeface="Arial" panose="020B0604020202020204" pitchFamily="34" charset="0"/>
              </a:rPr>
              <a:t>NIP konzultuje s Evropskou službou vnějších vztahů </a:t>
            </a:r>
            <a:r>
              <a:rPr lang="cs-CZ" b="0" dirty="0" err="1">
                <a:latin typeface="Arial" panose="020B0604020202020204" pitchFamily="34" charset="0"/>
                <a:cs typeface="Arial" panose="020B0604020202020204" pitchFamily="34" charset="0"/>
              </a:rPr>
              <a:t>European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External</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Action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Service</a:t>
            </a:r>
            <a:r>
              <a:rPr lang="cs-CZ" b="0" dirty="0">
                <a:latin typeface="Arial" panose="020B0604020202020204" pitchFamily="34" charset="0"/>
                <a:cs typeface="Arial" panose="020B0604020202020204" pitchFamily="34" charset="0"/>
              </a:rPr>
              <a:t> (EEAS) a s Evropskou obrannou agenturou </a:t>
            </a:r>
            <a:r>
              <a:rPr lang="cs-CZ" b="0" dirty="0" err="1">
                <a:latin typeface="Arial" panose="020B0604020202020204" pitchFamily="34" charset="0"/>
                <a:cs typeface="Arial" panose="020B0604020202020204" pitchFamily="34" charset="0"/>
              </a:rPr>
              <a:t>European</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Defence</a:t>
            </a:r>
            <a:r>
              <a:rPr lang="cs-CZ" b="0" dirty="0">
                <a:latin typeface="Arial" panose="020B0604020202020204" pitchFamily="34" charset="0"/>
                <a:cs typeface="Arial" panose="020B0604020202020204" pitchFamily="34" charset="0"/>
              </a:rPr>
              <a:t> </a:t>
            </a:r>
            <a:r>
              <a:rPr lang="cs-CZ" b="0" dirty="0" err="1">
                <a:latin typeface="Arial" panose="020B0604020202020204" pitchFamily="34" charset="0"/>
                <a:cs typeface="Arial" panose="020B0604020202020204" pitchFamily="34" charset="0"/>
              </a:rPr>
              <a:t>Agency</a:t>
            </a:r>
            <a:r>
              <a:rPr lang="cs-CZ" b="0" dirty="0">
                <a:latin typeface="Arial" panose="020B0604020202020204" pitchFamily="34" charset="0"/>
                <a:cs typeface="Arial" panose="020B0604020202020204" pitchFamily="34" charset="0"/>
              </a:rPr>
              <a:t> (EDA)</a:t>
            </a:r>
          </a:p>
        </p:txBody>
      </p:sp>
      <p:sp>
        <p:nvSpPr>
          <p:cNvPr id="4" name="Zástupný symbol pro datum 3">
            <a:extLst>
              <a:ext uri="{FF2B5EF4-FFF2-40B4-BE49-F238E27FC236}">
                <a16:creationId xmlns:a16="http://schemas.microsoft.com/office/drawing/2014/main" id="{6733B25B-27EC-834D-AFAC-9DD9EA66D94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6DC681F-8F87-B94E-8DC8-43696BC350A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BC3D53-D8E7-7348-AE7B-6F174A92C994}"/>
              </a:ext>
            </a:extLst>
          </p:cNvPr>
          <p:cNvSpPr>
            <a:spLocks noGrp="1"/>
          </p:cNvSpPr>
          <p:nvPr>
            <p:ph type="sldNum" sz="quarter" idx="12"/>
          </p:nvPr>
        </p:nvSpPr>
        <p:spPr/>
        <p:txBody>
          <a:bodyPr/>
          <a:lstStyle/>
          <a:p>
            <a:fld id="{CFE4BAC9-6D41-4691-9299-18EF07EF0177}" type="slidenum">
              <a:rPr lang="en-US" smtClean="0"/>
              <a:t>311</a:t>
            </a:fld>
            <a:endParaRPr lang="en-US"/>
          </a:p>
        </p:txBody>
      </p:sp>
    </p:spTree>
    <p:extLst>
      <p:ext uri="{BB962C8B-B14F-4D97-AF65-F5344CB8AC3E}">
        <p14:creationId xmlns:p14="http://schemas.microsoft.com/office/powerpoint/2010/main" val="505306714"/>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C85122-4387-B74B-AA76-7BA1393833A8}"/>
              </a:ext>
            </a:extLst>
          </p:cNvPr>
          <p:cNvSpPr>
            <a:spLocks noGrp="1"/>
          </p:cNvSpPr>
          <p:nvPr>
            <p:ph type="title"/>
          </p:nvPr>
        </p:nvSpPr>
        <p:spPr/>
        <p:txBody>
          <a:bodyPr/>
          <a:lstStyle/>
          <a:p>
            <a:pPr algn="ctr"/>
            <a:r>
              <a:rPr lang="cs-CZ" dirty="0"/>
              <a:t>Účast ČR v PESCO</a:t>
            </a:r>
          </a:p>
        </p:txBody>
      </p:sp>
      <p:sp>
        <p:nvSpPr>
          <p:cNvPr id="3" name="Zástupný symbol pro obsah 2">
            <a:extLst>
              <a:ext uri="{FF2B5EF4-FFF2-40B4-BE49-F238E27FC236}">
                <a16:creationId xmlns:a16="http://schemas.microsoft.com/office/drawing/2014/main" id="{D4ED354A-D057-E94F-A0E0-7DA938E5216C}"/>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 Zjednodušení a sjednocení postupů přeshraničního pohybu vojenských jednotek", který diplomaté popisují jako "vojenský </a:t>
            </a:r>
            <a:r>
              <a:rPr lang="cs-CZ" b="0" dirty="0" err="1">
                <a:latin typeface="Arial" panose="020B0604020202020204" pitchFamily="34" charset="0"/>
                <a:cs typeface="Arial" panose="020B0604020202020204" pitchFamily="34" charset="0"/>
              </a:rPr>
              <a:t>Schengen</a:t>
            </a:r>
            <a:r>
              <a:rPr lang="cs-CZ" b="0" dirty="0">
                <a:latin typeface="Arial" panose="020B0604020202020204" pitchFamily="34" charset="0"/>
                <a:cs typeface="Arial" panose="020B0604020202020204" pitchFamily="34" charset="0"/>
              </a:rPr>
              <a:t>". Jeho cílem je zjednodušit přesuny vojsk napříč Evropou. Po zjednodušení přesunů vojsk napříč Evropou volá také NATO, které v této věci hodlá s EU úzce spolupracovat.</a:t>
            </a:r>
          </a:p>
          <a:p>
            <a:r>
              <a:rPr lang="cs-CZ" b="0" dirty="0">
                <a:latin typeface="Arial" panose="020B0604020202020204" pitchFamily="34" charset="0"/>
                <a:cs typeface="Arial" panose="020B0604020202020204" pitchFamily="34" charset="0"/>
              </a:rPr>
              <a:t>Projekt na snazší přesuny vojsk, se kterým přišlo Nizozemsko, má také největší podporu; zapojit se do něj chce 22 zemí a Evropská komise už připravila příslušný návrh.</a:t>
            </a:r>
          </a:p>
          <a:p>
            <a:endParaRPr lang="cs-CZ" dirty="0"/>
          </a:p>
        </p:txBody>
      </p:sp>
      <p:sp>
        <p:nvSpPr>
          <p:cNvPr id="4" name="Zástupný symbol pro datum 3">
            <a:extLst>
              <a:ext uri="{FF2B5EF4-FFF2-40B4-BE49-F238E27FC236}">
                <a16:creationId xmlns:a16="http://schemas.microsoft.com/office/drawing/2014/main" id="{DD822F5E-A0B5-724D-9630-E06FA4E6C1C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A6E2338-C8BA-F041-B69F-CF715458816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552E7C-DCB4-1542-A4E1-F2EA7D133AE7}"/>
              </a:ext>
            </a:extLst>
          </p:cNvPr>
          <p:cNvSpPr>
            <a:spLocks noGrp="1"/>
          </p:cNvSpPr>
          <p:nvPr>
            <p:ph type="sldNum" sz="quarter" idx="12"/>
          </p:nvPr>
        </p:nvSpPr>
        <p:spPr/>
        <p:txBody>
          <a:bodyPr/>
          <a:lstStyle/>
          <a:p>
            <a:fld id="{CFE4BAC9-6D41-4691-9299-18EF07EF0177}" type="slidenum">
              <a:rPr lang="en-US" smtClean="0"/>
              <a:t>312</a:t>
            </a:fld>
            <a:endParaRPr lang="en-US"/>
          </a:p>
        </p:txBody>
      </p:sp>
    </p:spTree>
    <p:extLst>
      <p:ext uri="{BB962C8B-B14F-4D97-AF65-F5344CB8AC3E}">
        <p14:creationId xmlns:p14="http://schemas.microsoft.com/office/powerpoint/2010/main" val="1471622158"/>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C973A218-381F-D9D7-F9CC-6DE03A9FCD3D}"/>
              </a:ext>
            </a:extLst>
          </p:cNvPr>
          <p:cNvSpPr>
            <a:spLocks noGrp="1"/>
          </p:cNvSpPr>
          <p:nvPr>
            <p:ph type="title"/>
          </p:nvPr>
        </p:nvSpPr>
        <p:spPr/>
        <p:txBody>
          <a:bodyPr/>
          <a:lstStyle/>
          <a:p>
            <a:r>
              <a:rPr lang="cs-CZ" dirty="0"/>
              <a:t>Regionální úroveň zajištění bezpečnosti</a:t>
            </a:r>
          </a:p>
        </p:txBody>
      </p:sp>
    </p:spTree>
    <p:extLst>
      <p:ext uri="{BB962C8B-B14F-4D97-AF65-F5344CB8AC3E}">
        <p14:creationId xmlns:p14="http://schemas.microsoft.com/office/powerpoint/2010/main" val="884063329"/>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931643-54B0-9F4E-BD50-36119845891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Krajská úroveň</a:t>
            </a:r>
          </a:p>
        </p:txBody>
      </p:sp>
      <p:sp>
        <p:nvSpPr>
          <p:cNvPr id="3" name="Zástupný symbol pro obsah 2">
            <a:extLst>
              <a:ext uri="{FF2B5EF4-FFF2-40B4-BE49-F238E27FC236}">
                <a16:creationId xmlns:a16="http://schemas.microsoft.com/office/drawing/2014/main" id="{B95B6206-103D-F644-83A1-A281929691C2}"/>
              </a:ext>
            </a:extLst>
          </p:cNvPr>
          <p:cNvSpPr>
            <a:spLocks noGrp="1"/>
          </p:cNvSpPr>
          <p:nvPr>
            <p:ph idx="1"/>
          </p:nvPr>
        </p:nvSpPr>
        <p:spPr/>
        <p:txBody>
          <a:bodyPr/>
          <a:lstStyle/>
          <a:p>
            <a:r>
              <a:rPr lang="cs-CZ" b="0" dirty="0"/>
              <a:t>Bezpečnostní rada kraje</a:t>
            </a:r>
          </a:p>
          <a:p>
            <a:r>
              <a:rPr lang="cs-CZ" b="0" dirty="0"/>
              <a:t>Bezpečnostní rada města (obce)</a:t>
            </a:r>
          </a:p>
          <a:p>
            <a:r>
              <a:rPr lang="cs-CZ" b="0" dirty="0"/>
              <a:t>Pracovními orgány hejtmanů a starostů je krizový štáb (kraje, obce)</a:t>
            </a:r>
          </a:p>
        </p:txBody>
      </p:sp>
      <p:sp>
        <p:nvSpPr>
          <p:cNvPr id="4" name="Zástupný symbol pro datum 3">
            <a:extLst>
              <a:ext uri="{FF2B5EF4-FFF2-40B4-BE49-F238E27FC236}">
                <a16:creationId xmlns:a16="http://schemas.microsoft.com/office/drawing/2014/main" id="{7B7639FD-E4B9-B647-93AA-E5CCF11AF8F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B70E718-DA2A-E740-8B3A-763C261C40F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3C7E8E3-6011-024D-8B68-6B71B625B74A}"/>
              </a:ext>
            </a:extLst>
          </p:cNvPr>
          <p:cNvSpPr>
            <a:spLocks noGrp="1"/>
          </p:cNvSpPr>
          <p:nvPr>
            <p:ph type="sldNum" sz="quarter" idx="12"/>
          </p:nvPr>
        </p:nvSpPr>
        <p:spPr/>
        <p:txBody>
          <a:bodyPr/>
          <a:lstStyle/>
          <a:p>
            <a:fld id="{CFE4BAC9-6D41-4691-9299-18EF07EF0177}" type="slidenum">
              <a:rPr lang="en-US" smtClean="0"/>
              <a:t>314</a:t>
            </a:fld>
            <a:endParaRPr lang="en-US"/>
          </a:p>
        </p:txBody>
      </p:sp>
    </p:spTree>
    <p:extLst>
      <p:ext uri="{BB962C8B-B14F-4D97-AF65-F5344CB8AC3E}">
        <p14:creationId xmlns:p14="http://schemas.microsoft.com/office/powerpoint/2010/main" val="3920649500"/>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76423118-46D1-7FBA-A82A-ED81942684E3}"/>
              </a:ext>
            </a:extLst>
          </p:cNvPr>
          <p:cNvSpPr>
            <a:spLocks noGrp="1"/>
          </p:cNvSpPr>
          <p:nvPr>
            <p:ph type="title"/>
          </p:nvPr>
        </p:nvSpPr>
        <p:spPr/>
        <p:txBody>
          <a:bodyPr>
            <a:normAutofit fontScale="90000"/>
          </a:bodyPr>
          <a:lstStyle/>
          <a:p>
            <a:pPr algn="ctr"/>
            <a:r>
              <a:rPr lang="cs-CZ" dirty="0"/>
              <a:t>Zákon o ochraně utajovaných informací a o bezpečnostní způsobilosti</a:t>
            </a:r>
          </a:p>
        </p:txBody>
      </p:sp>
    </p:spTree>
    <p:extLst>
      <p:ext uri="{BB962C8B-B14F-4D97-AF65-F5344CB8AC3E}">
        <p14:creationId xmlns:p14="http://schemas.microsoft.com/office/powerpoint/2010/main" val="2076354572"/>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C63CC9-2C65-D649-93A2-950FF20A0E4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Účel zákona</a:t>
            </a:r>
          </a:p>
        </p:txBody>
      </p:sp>
      <p:sp>
        <p:nvSpPr>
          <p:cNvPr id="3" name="Zástupný symbol pro obsah 2">
            <a:extLst>
              <a:ext uri="{FF2B5EF4-FFF2-40B4-BE49-F238E27FC236}">
                <a16:creationId xmlns:a16="http://schemas.microsoft.com/office/drawing/2014/main" id="{A57A3ECF-4360-5341-8C10-CCDC5B510BA2}"/>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Zákon upravuje: </a:t>
            </a:r>
          </a:p>
          <a:p>
            <a:r>
              <a:rPr lang="cs-CZ" b="0" dirty="0">
                <a:solidFill>
                  <a:schemeClr val="tx1"/>
                </a:solidFill>
                <a:latin typeface="Arial" panose="020B0604020202020204" pitchFamily="34" charset="0"/>
                <a:cs typeface="Arial" panose="020B0604020202020204" pitchFamily="34" charset="0"/>
              </a:rPr>
              <a:t>zásady pro stanovení informací jako informací utajovaných, </a:t>
            </a:r>
          </a:p>
          <a:p>
            <a:r>
              <a:rPr lang="cs-CZ" b="0" dirty="0">
                <a:solidFill>
                  <a:schemeClr val="tx1"/>
                </a:solidFill>
                <a:latin typeface="Arial" panose="020B0604020202020204" pitchFamily="34" charset="0"/>
                <a:cs typeface="Arial" panose="020B0604020202020204" pitchFamily="34" charset="0"/>
              </a:rPr>
              <a:t>podmínky pro přístup k nim a </a:t>
            </a:r>
          </a:p>
          <a:p>
            <a:r>
              <a:rPr lang="cs-CZ" b="0" dirty="0">
                <a:solidFill>
                  <a:schemeClr val="tx1"/>
                </a:solidFill>
                <a:latin typeface="Arial" panose="020B0604020202020204" pitchFamily="34" charset="0"/>
                <a:cs typeface="Arial" panose="020B0604020202020204" pitchFamily="34" charset="0"/>
              </a:rPr>
              <a:t>další požadavky na jejich ochranu, zásady pro stanovení citlivých činností a </a:t>
            </a:r>
          </a:p>
          <a:p>
            <a:r>
              <a:rPr lang="cs-CZ" b="0" dirty="0">
                <a:solidFill>
                  <a:schemeClr val="tx1"/>
                </a:solidFill>
                <a:latin typeface="Arial" panose="020B0604020202020204" pitchFamily="34" charset="0"/>
                <a:cs typeface="Arial" panose="020B0604020202020204" pitchFamily="34" charset="0"/>
              </a:rPr>
              <a:t>podmínky pro jejich výkon a s tím spojený výkon státní správy</a:t>
            </a:r>
          </a:p>
        </p:txBody>
      </p:sp>
      <p:sp>
        <p:nvSpPr>
          <p:cNvPr id="4" name="Zástupný symbol pro datum 3">
            <a:extLst>
              <a:ext uri="{FF2B5EF4-FFF2-40B4-BE49-F238E27FC236}">
                <a16:creationId xmlns:a16="http://schemas.microsoft.com/office/drawing/2014/main" id="{CE44BD62-72AE-524D-93A3-9FA53F2C996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973CCC1-0159-EF44-AE88-00E02B85AB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4C5424C-2A65-8146-84DD-DEC09D6DB1F0}"/>
              </a:ext>
            </a:extLst>
          </p:cNvPr>
          <p:cNvSpPr>
            <a:spLocks noGrp="1"/>
          </p:cNvSpPr>
          <p:nvPr>
            <p:ph type="sldNum" sz="quarter" idx="12"/>
          </p:nvPr>
        </p:nvSpPr>
        <p:spPr/>
        <p:txBody>
          <a:bodyPr/>
          <a:lstStyle/>
          <a:p>
            <a:fld id="{CFE4BAC9-6D41-4691-9299-18EF07EF0177}" type="slidenum">
              <a:rPr lang="en-US" smtClean="0"/>
              <a:t>316</a:t>
            </a:fld>
            <a:endParaRPr lang="en-US"/>
          </a:p>
        </p:txBody>
      </p:sp>
    </p:spTree>
    <p:extLst>
      <p:ext uri="{BB962C8B-B14F-4D97-AF65-F5344CB8AC3E}">
        <p14:creationId xmlns:p14="http://schemas.microsoft.com/office/powerpoint/2010/main" val="2162070916"/>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0C877D-013E-A946-91BE-CBCFF3657FD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Utajovaná informace</a:t>
            </a:r>
          </a:p>
        </p:txBody>
      </p:sp>
      <p:sp>
        <p:nvSpPr>
          <p:cNvPr id="3" name="Zástupný symbol pro obsah 2">
            <a:extLst>
              <a:ext uri="{FF2B5EF4-FFF2-40B4-BE49-F238E27FC236}">
                <a16:creationId xmlns:a16="http://schemas.microsoft.com/office/drawing/2014/main" id="{DC3F138F-F728-F843-A246-E6E3DAB2938C}"/>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Utajovanou informací informace v jakékoliv podobě zaznamenaná na jakémkoliv nosiči označená v souladu, jejíž </a:t>
            </a:r>
          </a:p>
          <a:p>
            <a:r>
              <a:rPr lang="cs-CZ" b="0" dirty="0">
                <a:solidFill>
                  <a:schemeClr val="tx1"/>
                </a:solidFill>
                <a:latin typeface="Arial" panose="020B0604020202020204" pitchFamily="34" charset="0"/>
                <a:cs typeface="Arial" panose="020B0604020202020204" pitchFamily="34" charset="0"/>
              </a:rPr>
              <a:t>vyzrazení nebo </a:t>
            </a:r>
          </a:p>
          <a:p>
            <a:r>
              <a:rPr lang="cs-CZ" b="0" dirty="0">
                <a:solidFill>
                  <a:schemeClr val="tx1"/>
                </a:solidFill>
                <a:latin typeface="Arial" panose="020B0604020202020204" pitchFamily="34" charset="0"/>
                <a:cs typeface="Arial" panose="020B0604020202020204" pitchFamily="34" charset="0"/>
              </a:rPr>
              <a:t>zneužití může </a:t>
            </a:r>
          </a:p>
          <a:p>
            <a:pPr marL="0" indent="0">
              <a:buNone/>
            </a:pPr>
            <a:r>
              <a:rPr lang="cs-CZ" b="0" dirty="0">
                <a:solidFill>
                  <a:schemeClr val="tx1"/>
                </a:solidFill>
                <a:latin typeface="Arial" panose="020B0604020202020204" pitchFamily="34" charset="0"/>
                <a:cs typeface="Arial" panose="020B0604020202020204" pitchFamily="34" charset="0"/>
              </a:rPr>
              <a:t>způsobit újmu zájmu České republiky nebo může být pro tento zájem nevýhodné, a která je uvedena v seznamu utajovaných informací.</a:t>
            </a:r>
          </a:p>
        </p:txBody>
      </p:sp>
      <p:sp>
        <p:nvSpPr>
          <p:cNvPr id="4" name="Zástupný symbol pro datum 3">
            <a:extLst>
              <a:ext uri="{FF2B5EF4-FFF2-40B4-BE49-F238E27FC236}">
                <a16:creationId xmlns:a16="http://schemas.microsoft.com/office/drawing/2014/main" id="{B3B5EDAA-E79F-2448-998C-4563BFBF5F2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B9C429F-2847-F742-964A-0AC64C88D6E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8D47F63-75FB-8341-A93A-31A6BD6344A4}"/>
              </a:ext>
            </a:extLst>
          </p:cNvPr>
          <p:cNvSpPr>
            <a:spLocks noGrp="1"/>
          </p:cNvSpPr>
          <p:nvPr>
            <p:ph type="sldNum" sz="quarter" idx="12"/>
          </p:nvPr>
        </p:nvSpPr>
        <p:spPr/>
        <p:txBody>
          <a:bodyPr/>
          <a:lstStyle/>
          <a:p>
            <a:fld id="{CFE4BAC9-6D41-4691-9299-18EF07EF0177}" type="slidenum">
              <a:rPr lang="en-US" smtClean="0"/>
              <a:t>317</a:t>
            </a:fld>
            <a:endParaRPr lang="en-US"/>
          </a:p>
        </p:txBody>
      </p:sp>
    </p:spTree>
    <p:extLst>
      <p:ext uri="{BB962C8B-B14F-4D97-AF65-F5344CB8AC3E}">
        <p14:creationId xmlns:p14="http://schemas.microsoft.com/office/powerpoint/2010/main" val="3504751973"/>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26D7C-BFDC-E543-BFBD-40FF2643540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Materiální znak</a:t>
            </a:r>
          </a:p>
        </p:txBody>
      </p:sp>
      <p:sp>
        <p:nvSpPr>
          <p:cNvPr id="3" name="Zástupný symbol pro obsah 2">
            <a:extLst>
              <a:ext uri="{FF2B5EF4-FFF2-40B4-BE49-F238E27FC236}">
                <a16:creationId xmlns:a16="http://schemas.microsoft.com/office/drawing/2014/main" id="{580452FF-91C9-DE4D-8D8A-50E5C401FB2C}"/>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Informace musí být zaznamenána na nějakém nosiči. Totéž se týká situace, kdy je utajovaná informace „oddělena“ z nosiče.</a:t>
            </a:r>
          </a:p>
          <a:p>
            <a:pPr marL="0" indent="0">
              <a:buNone/>
            </a:pPr>
            <a:r>
              <a:rPr lang="cs-CZ" b="0" dirty="0">
                <a:solidFill>
                  <a:schemeClr val="tx1"/>
                </a:solidFill>
                <a:latin typeface="Arial" panose="020B0604020202020204" pitchFamily="34" charset="0"/>
                <a:cs typeface="Arial" panose="020B0604020202020204" pitchFamily="34" charset="0"/>
              </a:rPr>
              <a:t>Materiální znak – formální znak informace je za utajovanou označena.</a:t>
            </a:r>
          </a:p>
          <a:p>
            <a:pPr marL="0" indent="0">
              <a:buNone/>
            </a:pPr>
            <a:r>
              <a:rPr lang="cs-CZ" b="0" dirty="0">
                <a:solidFill>
                  <a:schemeClr val="tx1"/>
                </a:solidFill>
                <a:latin typeface="Arial" panose="020B0604020202020204" pitchFamily="34" charset="0"/>
                <a:cs typeface="Arial" panose="020B0604020202020204" pitchFamily="34" charset="0"/>
              </a:rPr>
              <a:t>Utajovaná informace – utajovaný dokument (může obsahovat i neutajované informace)</a:t>
            </a:r>
          </a:p>
          <a:p>
            <a:endParaRPr lang="cs-CZ" dirty="0"/>
          </a:p>
        </p:txBody>
      </p:sp>
      <p:sp>
        <p:nvSpPr>
          <p:cNvPr id="4" name="Zástupný symbol pro zápatí 3">
            <a:extLst>
              <a:ext uri="{FF2B5EF4-FFF2-40B4-BE49-F238E27FC236}">
                <a16:creationId xmlns:a16="http://schemas.microsoft.com/office/drawing/2014/main" id="{A8EEAE90-60C0-EE49-8436-365536B54F18}"/>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6F4215AD-B2DD-494C-A604-C80145420480}"/>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7BA554B4-C6E2-F242-9F2D-2883EBC530E6}"/>
              </a:ext>
            </a:extLst>
          </p:cNvPr>
          <p:cNvSpPr>
            <a:spLocks noGrp="1"/>
          </p:cNvSpPr>
          <p:nvPr>
            <p:ph type="sldNum" sz="quarter" idx="12"/>
          </p:nvPr>
        </p:nvSpPr>
        <p:spPr/>
        <p:txBody>
          <a:bodyPr/>
          <a:lstStyle/>
          <a:p>
            <a:fld id="{CFE4BAC9-6D41-4691-9299-18EF07EF0177}" type="slidenum">
              <a:rPr lang="en-US" smtClean="0"/>
              <a:t>318</a:t>
            </a:fld>
            <a:endParaRPr lang="en-US"/>
          </a:p>
        </p:txBody>
      </p:sp>
    </p:spTree>
    <p:extLst>
      <p:ext uri="{BB962C8B-B14F-4D97-AF65-F5344CB8AC3E}">
        <p14:creationId xmlns:p14="http://schemas.microsoft.com/office/powerpoint/2010/main" val="2825409718"/>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A313CE-6E19-D045-8823-87671A2D3E2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Zájem české republiky</a:t>
            </a:r>
          </a:p>
        </p:txBody>
      </p:sp>
      <p:sp>
        <p:nvSpPr>
          <p:cNvPr id="3" name="Zástupný symbol pro obsah 2">
            <a:extLst>
              <a:ext uri="{FF2B5EF4-FFF2-40B4-BE49-F238E27FC236}">
                <a16:creationId xmlns:a16="http://schemas.microsoft.com/office/drawing/2014/main" id="{053857A8-2EDF-D14D-8270-743F8409CF80}"/>
              </a:ext>
            </a:extLst>
          </p:cNvPr>
          <p:cNvSpPr>
            <a:spLocks noGrp="1"/>
          </p:cNvSpPr>
          <p:nvPr>
            <p:ph idx="1"/>
          </p:nvPr>
        </p:nvSpPr>
        <p:spPr/>
        <p:txBody>
          <a:bodyPr>
            <a:normAutofit fontScale="92500" lnSpcReduction="10000"/>
          </a:bodyPr>
          <a:lstStyle/>
          <a:p>
            <a:pPr marL="0" indent="0">
              <a:buNone/>
            </a:pPr>
            <a:r>
              <a:rPr lang="cs-CZ" b="0" dirty="0">
                <a:latin typeface="Arial" panose="020B0604020202020204" pitchFamily="34" charset="0"/>
                <a:cs typeface="Arial" panose="020B0604020202020204" pitchFamily="34" charset="0"/>
              </a:rPr>
              <a:t>Zájmem České republiky zachování její </a:t>
            </a:r>
          </a:p>
          <a:p>
            <a:r>
              <a:rPr lang="cs-CZ" b="0" dirty="0">
                <a:latin typeface="Arial" panose="020B0604020202020204" pitchFamily="34" charset="0"/>
                <a:cs typeface="Arial" panose="020B0604020202020204" pitchFamily="34" charset="0"/>
              </a:rPr>
              <a:t>ústavnosti, svrchovanosti a </a:t>
            </a:r>
          </a:p>
          <a:p>
            <a:r>
              <a:rPr lang="cs-CZ" b="0" dirty="0">
                <a:latin typeface="Arial" panose="020B0604020202020204" pitchFamily="34" charset="0"/>
                <a:cs typeface="Arial" panose="020B0604020202020204" pitchFamily="34" charset="0"/>
              </a:rPr>
              <a:t>územní celistvosti, </a:t>
            </a:r>
          </a:p>
          <a:p>
            <a:r>
              <a:rPr lang="cs-CZ" b="0" dirty="0">
                <a:latin typeface="Arial" panose="020B0604020202020204" pitchFamily="34" charset="0"/>
                <a:cs typeface="Arial" panose="020B0604020202020204" pitchFamily="34" charset="0"/>
              </a:rPr>
              <a:t>zajištění vnitřního pořádku a </a:t>
            </a:r>
          </a:p>
          <a:p>
            <a:r>
              <a:rPr lang="cs-CZ" b="0" dirty="0">
                <a:latin typeface="Arial" panose="020B0604020202020204" pitchFamily="34" charset="0"/>
                <a:cs typeface="Arial" panose="020B0604020202020204" pitchFamily="34" charset="0"/>
              </a:rPr>
              <a:t>bezpečnosti, </a:t>
            </a:r>
          </a:p>
          <a:p>
            <a:r>
              <a:rPr lang="cs-CZ" b="0" dirty="0">
                <a:latin typeface="Arial" panose="020B0604020202020204" pitchFamily="34" charset="0"/>
                <a:cs typeface="Arial" panose="020B0604020202020204" pitchFamily="34" charset="0"/>
              </a:rPr>
              <a:t>mezinárodních závazků a </a:t>
            </a:r>
          </a:p>
          <a:p>
            <a:r>
              <a:rPr lang="cs-CZ" b="0" dirty="0">
                <a:latin typeface="Arial" panose="020B0604020202020204" pitchFamily="34" charset="0"/>
                <a:cs typeface="Arial" panose="020B0604020202020204" pitchFamily="34" charset="0"/>
              </a:rPr>
              <a:t>obrany, ochrana ekonomiky a ochrana života nebo zdraví fyzických osob</a:t>
            </a:r>
          </a:p>
        </p:txBody>
      </p:sp>
      <p:sp>
        <p:nvSpPr>
          <p:cNvPr id="4" name="Zástupný symbol pro datum 3">
            <a:extLst>
              <a:ext uri="{FF2B5EF4-FFF2-40B4-BE49-F238E27FC236}">
                <a16:creationId xmlns:a16="http://schemas.microsoft.com/office/drawing/2014/main" id="{4B07DB57-C97D-FD40-8659-B303BAB28AE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6E722E8-A222-8D4A-99BC-A073E09C885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5714334-EE4D-4A4D-9537-480939A8366B}"/>
              </a:ext>
            </a:extLst>
          </p:cNvPr>
          <p:cNvSpPr>
            <a:spLocks noGrp="1"/>
          </p:cNvSpPr>
          <p:nvPr>
            <p:ph type="sldNum" sz="quarter" idx="12"/>
          </p:nvPr>
        </p:nvSpPr>
        <p:spPr/>
        <p:txBody>
          <a:bodyPr/>
          <a:lstStyle/>
          <a:p>
            <a:fld id="{CFE4BAC9-6D41-4691-9299-18EF07EF0177}" type="slidenum">
              <a:rPr lang="en-US" smtClean="0"/>
              <a:t>319</a:t>
            </a:fld>
            <a:endParaRPr lang="en-US"/>
          </a:p>
        </p:txBody>
      </p:sp>
    </p:spTree>
    <p:extLst>
      <p:ext uri="{BB962C8B-B14F-4D97-AF65-F5344CB8AC3E}">
        <p14:creationId xmlns:p14="http://schemas.microsoft.com/office/powerpoint/2010/main" val="3868448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0FA86-D73F-2664-9CF4-6372092B86C0}"/>
              </a:ext>
            </a:extLst>
          </p:cNvPr>
          <p:cNvSpPr>
            <a:spLocks noGrp="1"/>
          </p:cNvSpPr>
          <p:nvPr>
            <p:ph type="title"/>
          </p:nvPr>
        </p:nvSpPr>
        <p:spPr/>
        <p:txBody>
          <a:bodyPr/>
          <a:lstStyle/>
          <a:p>
            <a:pPr algn="ctr"/>
            <a:r>
              <a:rPr lang="cs-CZ" dirty="0"/>
              <a:t>Omezení práv a svobod</a:t>
            </a:r>
          </a:p>
        </p:txBody>
      </p:sp>
      <p:sp>
        <p:nvSpPr>
          <p:cNvPr id="3" name="Zástupný obsah 2">
            <a:extLst>
              <a:ext uri="{FF2B5EF4-FFF2-40B4-BE49-F238E27FC236}">
                <a16:creationId xmlns:a16="http://schemas.microsoft.com/office/drawing/2014/main" id="{A3419DC8-E041-80A4-36A1-E22D1B8D93F9}"/>
              </a:ext>
            </a:extLst>
          </p:cNvPr>
          <p:cNvSpPr>
            <a:spLocks noGrp="1"/>
          </p:cNvSpPr>
          <p:nvPr>
            <p:ph idx="1"/>
          </p:nvPr>
        </p:nvSpPr>
        <p:spPr/>
        <p:txBody>
          <a:bodyPr>
            <a:normAutofit fontScale="92500"/>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Současně s vyhlášením nouzového stavu musí vláda vymezit, která práva  a v jakém rozsahu se v souladu s Listinou základních práv a svobod omezují a které povinnosti a v jakém rozsahu se ukládají.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Vyhlášení nouzového stavu  nemůže vést k trvalému omezení základů parlamentní demokracie v České republice.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Obecný rozsah základního vymezení základních práv a svobod i povinností jsou upraveny v krizovém zákoně. Tento obecný rozsah  určuje maximální rámec, kam až může výkonná moc zajít.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 zásadě žádný krizový stav nemůže odůvodňovat aplikaci všech zákonem předvídatelná omezení. Poslanecká sněmovna  nese vedle vlády ústavní a politickou odpovědnost za rozsah opatření, která se mají vynucovat.</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336C5C30-1278-4A8D-E482-9EE3FF01195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89247B8-F65D-DA2D-443D-FB8CA0FB9E6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9EBD7E-A17A-6512-BF09-54792F834088}"/>
              </a:ext>
            </a:extLst>
          </p:cNvPr>
          <p:cNvSpPr>
            <a:spLocks noGrp="1"/>
          </p:cNvSpPr>
          <p:nvPr>
            <p:ph type="sldNum" sz="quarter" idx="12"/>
          </p:nvPr>
        </p:nvSpPr>
        <p:spPr/>
        <p:txBody>
          <a:bodyPr/>
          <a:lstStyle/>
          <a:p>
            <a:fld id="{CFE4BAC9-6D41-4691-9299-18EF07EF0177}" type="slidenum">
              <a:rPr lang="en-US" smtClean="0"/>
              <a:t>32</a:t>
            </a:fld>
            <a:endParaRPr lang="en-US"/>
          </a:p>
        </p:txBody>
      </p:sp>
    </p:spTree>
    <p:extLst>
      <p:ext uri="{BB962C8B-B14F-4D97-AF65-F5344CB8AC3E}">
        <p14:creationId xmlns:p14="http://schemas.microsoft.com/office/powerpoint/2010/main" val="4254962559"/>
      </p:ext>
    </p:extLst>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43C834-EC50-D542-883A-2204587F67C1}"/>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Újma zájmům České republiky</a:t>
            </a:r>
          </a:p>
        </p:txBody>
      </p:sp>
      <p:sp>
        <p:nvSpPr>
          <p:cNvPr id="3" name="Zástupný symbol pro obsah 2">
            <a:extLst>
              <a:ext uri="{FF2B5EF4-FFF2-40B4-BE49-F238E27FC236}">
                <a16:creationId xmlns:a16="http://schemas.microsoft.com/office/drawing/2014/main" id="{A7F4A943-7806-FB40-ADA3-E18655FFFB95}"/>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Újmou zájmu České republiky se  rozumí poškození nebo ohrožení zájmu České republiky. </a:t>
            </a:r>
          </a:p>
          <a:p>
            <a:pPr marL="0" indent="0">
              <a:buNone/>
            </a:pPr>
            <a:r>
              <a:rPr lang="cs-CZ" b="0" dirty="0">
                <a:solidFill>
                  <a:schemeClr val="tx1"/>
                </a:solidFill>
                <a:latin typeface="Arial" panose="020B0604020202020204" pitchFamily="34" charset="0"/>
                <a:cs typeface="Arial" panose="020B0604020202020204" pitchFamily="34" charset="0"/>
              </a:rPr>
              <a:t>Podle závažnosti poškození nebo ohrožení zájmu České republiky se újma člení na:</a:t>
            </a:r>
          </a:p>
          <a:p>
            <a:r>
              <a:rPr lang="cs-CZ" b="0" dirty="0">
                <a:solidFill>
                  <a:schemeClr val="tx1"/>
                </a:solidFill>
                <a:latin typeface="Arial" panose="020B0604020202020204" pitchFamily="34" charset="0"/>
                <a:cs typeface="Arial" panose="020B0604020202020204" pitchFamily="34" charset="0"/>
              </a:rPr>
              <a:t> mimořádně vážnou újmu, </a:t>
            </a:r>
          </a:p>
          <a:p>
            <a:r>
              <a:rPr lang="cs-CZ" b="0" dirty="0">
                <a:solidFill>
                  <a:schemeClr val="tx1"/>
                </a:solidFill>
                <a:latin typeface="Arial" panose="020B0604020202020204" pitchFamily="34" charset="0"/>
                <a:cs typeface="Arial" panose="020B0604020202020204" pitchFamily="34" charset="0"/>
              </a:rPr>
              <a:t>vážnou újmu a </a:t>
            </a:r>
          </a:p>
          <a:p>
            <a:r>
              <a:rPr lang="cs-CZ" b="0" dirty="0">
                <a:solidFill>
                  <a:schemeClr val="tx1"/>
                </a:solidFill>
                <a:latin typeface="Arial" panose="020B0604020202020204" pitchFamily="34" charset="0"/>
                <a:cs typeface="Arial" panose="020B0604020202020204" pitchFamily="34" charset="0"/>
              </a:rPr>
              <a:t>prostou újmu.</a:t>
            </a:r>
          </a:p>
        </p:txBody>
      </p:sp>
      <p:sp>
        <p:nvSpPr>
          <p:cNvPr id="4" name="Zástupný symbol pro datum 3">
            <a:extLst>
              <a:ext uri="{FF2B5EF4-FFF2-40B4-BE49-F238E27FC236}">
                <a16:creationId xmlns:a16="http://schemas.microsoft.com/office/drawing/2014/main" id="{7AD8739E-C8D1-3046-8DF9-7354B79D5CB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3E1813E-BBF6-0E48-A46B-BF8A564A3A1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12F6058-86E7-724F-B58E-2EB4DDF0C04D}"/>
              </a:ext>
            </a:extLst>
          </p:cNvPr>
          <p:cNvSpPr>
            <a:spLocks noGrp="1"/>
          </p:cNvSpPr>
          <p:nvPr>
            <p:ph type="sldNum" sz="quarter" idx="12"/>
          </p:nvPr>
        </p:nvSpPr>
        <p:spPr/>
        <p:txBody>
          <a:bodyPr/>
          <a:lstStyle/>
          <a:p>
            <a:fld id="{CFE4BAC9-6D41-4691-9299-18EF07EF0177}" type="slidenum">
              <a:rPr lang="en-US" smtClean="0"/>
              <a:t>320</a:t>
            </a:fld>
            <a:endParaRPr lang="en-US"/>
          </a:p>
        </p:txBody>
      </p:sp>
    </p:spTree>
    <p:extLst>
      <p:ext uri="{BB962C8B-B14F-4D97-AF65-F5344CB8AC3E}">
        <p14:creationId xmlns:p14="http://schemas.microsoft.com/office/powerpoint/2010/main" val="1746139327"/>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C6E56E-1315-D847-AC62-3C7B357A38C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Vyzvědačství </a:t>
            </a:r>
          </a:p>
        </p:txBody>
      </p:sp>
      <p:sp>
        <p:nvSpPr>
          <p:cNvPr id="3" name="Zástupný symbol pro obsah 2">
            <a:extLst>
              <a:ext uri="{FF2B5EF4-FFF2-40B4-BE49-F238E27FC236}">
                <a16:creationId xmlns:a16="http://schemas.microsoft.com/office/drawing/2014/main" id="{40E4A91A-4D24-6843-9DED-7268BDD6F2DE}"/>
              </a:ext>
            </a:extLst>
          </p:cNvPr>
          <p:cNvSpPr>
            <a:spLocks noGrp="1"/>
          </p:cNvSpPr>
          <p:nvPr>
            <p:ph idx="1"/>
          </p:nvPr>
        </p:nvSpPr>
        <p:spPr/>
        <p:txBody>
          <a:bodyPr>
            <a:normAutofit fontScale="92500" lnSpcReduction="10000"/>
          </a:bodyPr>
          <a:lstStyle/>
          <a:p>
            <a:pPr fontAlgn="ctr"/>
            <a:r>
              <a:rPr lang="cs-CZ" b="0" dirty="0">
                <a:solidFill>
                  <a:schemeClr val="tx1"/>
                </a:solidFill>
                <a:latin typeface="Arial" panose="020B0604020202020204" pitchFamily="34" charset="0"/>
                <a:cs typeface="Arial" panose="020B0604020202020204" pitchFamily="34" charset="0"/>
              </a:rPr>
              <a:t>Kdo vyzvídá informaci utajovanou podle jiného právního předpisu, jejíž zneužití může vážným způsobem ohrozit nebo poškodit ústavní zřízení, svrchovanost, územní celistvost, obranu a bezpečnost České republiky nebo jiného státu anebo obranu a bezpečnost mezinárodní organizace, k ochraně jejichž zájmů v uvedených oblastech se Česká republika zavázala, s cílem vyzradit ji cizí moci,</a:t>
            </a:r>
          </a:p>
          <a:p>
            <a:pPr fontAlgn="ctr"/>
            <a:r>
              <a:rPr lang="cs-CZ" b="0" dirty="0">
                <a:solidFill>
                  <a:schemeClr val="tx1"/>
                </a:solidFill>
                <a:latin typeface="Arial" panose="020B0604020202020204" pitchFamily="34" charset="0"/>
                <a:cs typeface="Arial" panose="020B0604020202020204" pitchFamily="34" charset="0"/>
              </a:rPr>
              <a:t>kdo s takovým cílem sbírá údaje obsahující utajovanou informaci, nebo</a:t>
            </a:r>
          </a:p>
          <a:p>
            <a:pPr fontAlgn="ctr"/>
            <a:r>
              <a:rPr lang="cs-CZ" b="0" dirty="0">
                <a:solidFill>
                  <a:schemeClr val="tx1"/>
                </a:solidFill>
                <a:latin typeface="Arial" panose="020B0604020202020204" pitchFamily="34" charset="0"/>
                <a:cs typeface="Arial" panose="020B0604020202020204" pitchFamily="34" charset="0"/>
              </a:rPr>
              <a:t>kdo takovou utajovanou informaci cizí moci úmyslně vyzradí,</a:t>
            </a:r>
          </a:p>
          <a:p>
            <a:pPr fontAlgn="ctr"/>
            <a:r>
              <a:rPr lang="cs-CZ" b="0" dirty="0">
                <a:solidFill>
                  <a:schemeClr val="tx1"/>
                </a:solidFill>
                <a:latin typeface="Arial" panose="020B0604020202020204" pitchFamily="34" charset="0"/>
                <a:cs typeface="Arial" panose="020B0604020202020204" pitchFamily="34" charset="0"/>
              </a:rPr>
              <a:t>bude potrestán odnětím svobody na dvě léta až osm let.</a:t>
            </a:r>
          </a:p>
          <a:p>
            <a:endParaRPr lang="cs-CZ" dirty="0"/>
          </a:p>
        </p:txBody>
      </p:sp>
      <p:sp>
        <p:nvSpPr>
          <p:cNvPr id="4" name="Zástupný symbol pro zápatí 3">
            <a:extLst>
              <a:ext uri="{FF2B5EF4-FFF2-40B4-BE49-F238E27FC236}">
                <a16:creationId xmlns:a16="http://schemas.microsoft.com/office/drawing/2014/main" id="{B577650D-EBDA-7146-A985-6290D9B82E27}"/>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41364A1B-5AD4-C04C-8365-1FAECA4E51CE}"/>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61331053-6598-174D-B993-44918DFE25F4}"/>
              </a:ext>
            </a:extLst>
          </p:cNvPr>
          <p:cNvSpPr>
            <a:spLocks noGrp="1"/>
          </p:cNvSpPr>
          <p:nvPr>
            <p:ph type="sldNum" sz="quarter" idx="12"/>
          </p:nvPr>
        </p:nvSpPr>
        <p:spPr/>
        <p:txBody>
          <a:bodyPr/>
          <a:lstStyle/>
          <a:p>
            <a:fld id="{CFE4BAC9-6D41-4691-9299-18EF07EF0177}" type="slidenum">
              <a:rPr lang="en-US" smtClean="0"/>
              <a:t>321</a:t>
            </a:fld>
            <a:endParaRPr lang="en-US"/>
          </a:p>
        </p:txBody>
      </p:sp>
    </p:spTree>
    <p:extLst>
      <p:ext uri="{BB962C8B-B14F-4D97-AF65-F5344CB8AC3E}">
        <p14:creationId xmlns:p14="http://schemas.microsoft.com/office/powerpoint/2010/main" val="250623810"/>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64372D-3F59-DC41-9A67-6218AE7BFB7A}"/>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Ohrožení utajované informace</a:t>
            </a:r>
          </a:p>
        </p:txBody>
      </p:sp>
      <p:sp>
        <p:nvSpPr>
          <p:cNvPr id="3" name="Zástupný symbol pro obsah 2">
            <a:extLst>
              <a:ext uri="{FF2B5EF4-FFF2-40B4-BE49-F238E27FC236}">
                <a16:creationId xmlns:a16="http://schemas.microsoft.com/office/drawing/2014/main" id="{2C99E82E-1086-A040-813C-C05A3C5E4168}"/>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Kdo vyzvídá informaci utajovanou podle jiného právního předpisu s cílem vyzradit ji nepovolané osobě, kdo s takovým cílem sbírá údaje obsahující utajovanou informaci nebo kdo takovou utajovanou informaci nepovolané osobě úmyslně vyzradí, bude potrestán odnětím svobody až na tři léta nebo zákazem činnosti.</a:t>
            </a:r>
          </a:p>
        </p:txBody>
      </p:sp>
      <p:sp>
        <p:nvSpPr>
          <p:cNvPr id="4" name="Zástupný symbol pro zápatí 3">
            <a:extLst>
              <a:ext uri="{FF2B5EF4-FFF2-40B4-BE49-F238E27FC236}">
                <a16:creationId xmlns:a16="http://schemas.microsoft.com/office/drawing/2014/main" id="{9ED9086C-A865-3C40-AC10-D730CA8FD582}"/>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D4324DCD-691F-C64D-953A-A0CA0789F859}"/>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853C13D5-1A17-F543-823E-91A2CCBA6CB3}"/>
              </a:ext>
            </a:extLst>
          </p:cNvPr>
          <p:cNvSpPr>
            <a:spLocks noGrp="1"/>
          </p:cNvSpPr>
          <p:nvPr>
            <p:ph type="sldNum" sz="quarter" idx="12"/>
          </p:nvPr>
        </p:nvSpPr>
        <p:spPr/>
        <p:txBody>
          <a:bodyPr/>
          <a:lstStyle/>
          <a:p>
            <a:fld id="{CFE4BAC9-6D41-4691-9299-18EF07EF0177}" type="slidenum">
              <a:rPr lang="en-US" smtClean="0"/>
              <a:t>322</a:t>
            </a:fld>
            <a:endParaRPr lang="en-US"/>
          </a:p>
        </p:txBody>
      </p:sp>
    </p:spTree>
    <p:extLst>
      <p:ext uri="{BB962C8B-B14F-4D97-AF65-F5344CB8AC3E}">
        <p14:creationId xmlns:p14="http://schemas.microsoft.com/office/powerpoint/2010/main" val="1120078963"/>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401A4A-6BDC-B74A-800A-307E82D9815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Stupně utajení </a:t>
            </a:r>
          </a:p>
        </p:txBody>
      </p:sp>
      <p:sp>
        <p:nvSpPr>
          <p:cNvPr id="3" name="Zástupný symbol pro obsah 2">
            <a:extLst>
              <a:ext uri="{FF2B5EF4-FFF2-40B4-BE49-F238E27FC236}">
                <a16:creationId xmlns:a16="http://schemas.microsoft.com/office/drawing/2014/main" id="{43070EAE-C8D1-114A-952B-AA9E9DA65E81}"/>
              </a:ext>
            </a:extLst>
          </p:cNvPr>
          <p:cNvSpPr>
            <a:spLocks noGrp="1"/>
          </p:cNvSpPr>
          <p:nvPr>
            <p:ph idx="1"/>
          </p:nvPr>
        </p:nvSpPr>
        <p:spPr/>
        <p:txBody>
          <a:bodyPr>
            <a:normAutofit fontScale="92500" lnSpcReduction="20000"/>
          </a:bodyPr>
          <a:lstStyle/>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Přísně tajné, jestliže její vyzrazení neoprávněné osobě nebo zneužití může způsobit mimořádně vážnou újmu zájmům České republiky,</a:t>
            </a:r>
          </a:p>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Tajné, jestliže její vyzrazení neoprávněné osobě nebo zneužití může způsobit vážnou újmu zájmům České republiky,</a:t>
            </a:r>
          </a:p>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Důvěrné, jestliže její vyzrazení neoprávněné osobě nebo zneužití může způsobit prostou újmu zájmům České republiky,</a:t>
            </a:r>
          </a:p>
          <a:p>
            <a:pPr marL="385763" indent="-385763">
              <a:buFont typeface="+mj-lt"/>
              <a:buAutoNum type="arabicPeriod"/>
            </a:pPr>
            <a:r>
              <a:rPr lang="cs-CZ" b="0" dirty="0">
                <a:solidFill>
                  <a:schemeClr val="tx1"/>
                </a:solidFill>
                <a:latin typeface="Arial" panose="020B0604020202020204" pitchFamily="34" charset="0"/>
                <a:cs typeface="Arial" panose="020B0604020202020204" pitchFamily="34" charset="0"/>
              </a:rPr>
              <a:t>Vyhrazené, jestliže její vyzrazení neoprávněné osobě nebo zneužití může být nevýhodné pro zájmy České republiky.</a:t>
            </a:r>
          </a:p>
        </p:txBody>
      </p:sp>
      <p:sp>
        <p:nvSpPr>
          <p:cNvPr id="4" name="Zástupný symbol pro datum 3">
            <a:extLst>
              <a:ext uri="{FF2B5EF4-FFF2-40B4-BE49-F238E27FC236}">
                <a16:creationId xmlns:a16="http://schemas.microsoft.com/office/drawing/2014/main" id="{B926252B-2CF8-FA4E-8FB2-38EDAAEEAAE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448D722-8610-7A4E-9DF0-40E5BCA24C1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B73CA86-BCB4-8146-8EEF-EC74258E369F}"/>
              </a:ext>
            </a:extLst>
          </p:cNvPr>
          <p:cNvSpPr>
            <a:spLocks noGrp="1"/>
          </p:cNvSpPr>
          <p:nvPr>
            <p:ph type="sldNum" sz="quarter" idx="12"/>
          </p:nvPr>
        </p:nvSpPr>
        <p:spPr/>
        <p:txBody>
          <a:bodyPr/>
          <a:lstStyle/>
          <a:p>
            <a:fld id="{CFE4BAC9-6D41-4691-9299-18EF07EF0177}" type="slidenum">
              <a:rPr lang="en-US" smtClean="0"/>
              <a:t>323</a:t>
            </a:fld>
            <a:endParaRPr lang="en-US"/>
          </a:p>
        </p:txBody>
      </p:sp>
    </p:spTree>
    <p:extLst>
      <p:ext uri="{BB962C8B-B14F-4D97-AF65-F5344CB8AC3E}">
        <p14:creationId xmlns:p14="http://schemas.microsoft.com/office/powerpoint/2010/main" val="3282436312"/>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2734CD-662F-994A-8036-44C4499D7110}"/>
              </a:ext>
            </a:extLst>
          </p:cNvPr>
          <p:cNvSpPr>
            <a:spLocks noGrp="1"/>
          </p:cNvSpPr>
          <p:nvPr>
            <p:ph type="title"/>
          </p:nvPr>
        </p:nvSpPr>
        <p:spPr/>
        <p:txBody>
          <a:bodyPr>
            <a:noAutofit/>
          </a:bodyPr>
          <a:lstStyle/>
          <a:p>
            <a:pPr algn="ctr"/>
            <a:r>
              <a:rPr lang="cs-CZ" sz="3200" dirty="0">
                <a:latin typeface="Arial" panose="020B0604020202020204" pitchFamily="34" charset="0"/>
                <a:cs typeface="Arial" panose="020B0604020202020204" pitchFamily="34" charset="0"/>
              </a:rPr>
              <a:t>Druhy zajištění ochrany utajovaných informací</a:t>
            </a:r>
            <a:br>
              <a:rPr lang="cs-CZ" sz="3200" dirty="0"/>
            </a:br>
            <a:endParaRPr lang="cs-CZ" sz="3200" dirty="0"/>
          </a:p>
        </p:txBody>
      </p:sp>
      <p:sp>
        <p:nvSpPr>
          <p:cNvPr id="3" name="Zástupný symbol pro obsah 2">
            <a:extLst>
              <a:ext uri="{FF2B5EF4-FFF2-40B4-BE49-F238E27FC236}">
                <a16:creationId xmlns:a16="http://schemas.microsoft.com/office/drawing/2014/main" id="{DBB13744-016E-B94E-9580-A1C265AD1DA3}"/>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Ochrana utajovaných informací je zajišťována:</a:t>
            </a:r>
          </a:p>
          <a:p>
            <a:r>
              <a:rPr lang="cs-CZ" b="0" dirty="0">
                <a:latin typeface="Arial" panose="020B0604020202020204" pitchFamily="34" charset="0"/>
                <a:cs typeface="Arial" panose="020B0604020202020204" pitchFamily="34" charset="0"/>
              </a:rPr>
              <a:t>personální bezpečností</a:t>
            </a:r>
          </a:p>
          <a:p>
            <a:r>
              <a:rPr lang="cs-CZ" b="0" dirty="0">
                <a:latin typeface="Arial" panose="020B0604020202020204" pitchFamily="34" charset="0"/>
                <a:cs typeface="Arial" panose="020B0604020202020204" pitchFamily="34" charset="0"/>
              </a:rPr>
              <a:t>průmyslovou bezpečností</a:t>
            </a:r>
          </a:p>
          <a:p>
            <a:r>
              <a:rPr lang="cs-CZ" b="0" dirty="0">
                <a:latin typeface="Arial" panose="020B0604020202020204" pitchFamily="34" charset="0"/>
                <a:cs typeface="Arial" panose="020B0604020202020204" pitchFamily="34" charset="0"/>
              </a:rPr>
              <a:t>administrativní bezpečností</a:t>
            </a:r>
          </a:p>
        </p:txBody>
      </p:sp>
      <p:sp>
        <p:nvSpPr>
          <p:cNvPr id="4" name="Zástupný symbol pro datum 3">
            <a:extLst>
              <a:ext uri="{FF2B5EF4-FFF2-40B4-BE49-F238E27FC236}">
                <a16:creationId xmlns:a16="http://schemas.microsoft.com/office/drawing/2014/main" id="{9E095EC6-3BBF-C545-93E7-5B1D24BEEE2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9C3B523-7589-E244-8685-07E7CA9B19D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85A4E1B-29FF-794F-B8AB-BF5015CC8F1D}"/>
              </a:ext>
            </a:extLst>
          </p:cNvPr>
          <p:cNvSpPr>
            <a:spLocks noGrp="1"/>
          </p:cNvSpPr>
          <p:nvPr>
            <p:ph type="sldNum" sz="quarter" idx="12"/>
          </p:nvPr>
        </p:nvSpPr>
        <p:spPr/>
        <p:txBody>
          <a:bodyPr/>
          <a:lstStyle/>
          <a:p>
            <a:fld id="{CFE4BAC9-6D41-4691-9299-18EF07EF0177}" type="slidenum">
              <a:rPr lang="en-US" smtClean="0"/>
              <a:t>324</a:t>
            </a:fld>
            <a:endParaRPr lang="en-US"/>
          </a:p>
        </p:txBody>
      </p:sp>
    </p:spTree>
    <p:extLst>
      <p:ext uri="{BB962C8B-B14F-4D97-AF65-F5344CB8AC3E}">
        <p14:creationId xmlns:p14="http://schemas.microsoft.com/office/powerpoint/2010/main" val="2651817679"/>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431ECA-76E1-E84C-934A-7A2EEA5D65D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Administrativní bezpečnost</a:t>
            </a:r>
          </a:p>
        </p:txBody>
      </p:sp>
      <p:sp>
        <p:nvSpPr>
          <p:cNvPr id="3" name="Zástupný symbol pro obsah 2">
            <a:extLst>
              <a:ext uri="{FF2B5EF4-FFF2-40B4-BE49-F238E27FC236}">
                <a16:creationId xmlns:a16="http://schemas.microsoft.com/office/drawing/2014/main" id="{41E7F125-70FA-2444-AB70-D558BB417A1A}"/>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Administrativní bezpečnost  -  tvoří systém opatření při tvorbě, příjmu, evidenci, zpracování, odesílání, přepravě, přenášení, ukládání, skartačním řízení, archivaci, případně jiném nakládání s utajovanými informacemi</a:t>
            </a:r>
          </a:p>
          <a:p>
            <a:endParaRPr lang="cs-CZ" dirty="0"/>
          </a:p>
        </p:txBody>
      </p:sp>
      <p:sp>
        <p:nvSpPr>
          <p:cNvPr id="4" name="Zástupný symbol pro zápatí 3">
            <a:extLst>
              <a:ext uri="{FF2B5EF4-FFF2-40B4-BE49-F238E27FC236}">
                <a16:creationId xmlns:a16="http://schemas.microsoft.com/office/drawing/2014/main" id="{1CE850AC-35AC-1748-9A2C-CD4C1DFCA5EF}"/>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EFC1EBE2-6712-2C4A-9EF8-033D1A42D152}"/>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ADE9EFD3-6ABE-B647-8D65-02DB79A82B20}"/>
              </a:ext>
            </a:extLst>
          </p:cNvPr>
          <p:cNvSpPr>
            <a:spLocks noGrp="1"/>
          </p:cNvSpPr>
          <p:nvPr>
            <p:ph type="sldNum" sz="quarter" idx="12"/>
          </p:nvPr>
        </p:nvSpPr>
        <p:spPr/>
        <p:txBody>
          <a:bodyPr/>
          <a:lstStyle/>
          <a:p>
            <a:fld id="{CFE4BAC9-6D41-4691-9299-18EF07EF0177}" type="slidenum">
              <a:rPr lang="en-US" smtClean="0"/>
              <a:t>325</a:t>
            </a:fld>
            <a:endParaRPr lang="en-US"/>
          </a:p>
        </p:txBody>
      </p:sp>
    </p:spTree>
    <p:extLst>
      <p:ext uri="{BB962C8B-B14F-4D97-AF65-F5344CB8AC3E}">
        <p14:creationId xmlns:p14="http://schemas.microsoft.com/office/powerpoint/2010/main" val="3868294911"/>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CEF0D7-8E0E-BB43-B20D-2EE8FC36A5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Personální bezpečnost</a:t>
            </a:r>
          </a:p>
        </p:txBody>
      </p:sp>
      <p:sp>
        <p:nvSpPr>
          <p:cNvPr id="3" name="Zástupný symbol pro obsah 2">
            <a:extLst>
              <a:ext uri="{FF2B5EF4-FFF2-40B4-BE49-F238E27FC236}">
                <a16:creationId xmlns:a16="http://schemas.microsoft.com/office/drawing/2014/main" id="{2186C096-785D-EB42-B543-A58DD067CD3B}"/>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Personální bezpečnost -  tvoří výběr fyzických osob, které mají mít přístup k utajovaným informacím, ověřování podmínek pro jejich přístup k utajovaným informacím, jejich výchova a ochrana.</a:t>
            </a:r>
          </a:p>
          <a:p>
            <a:endParaRPr lang="cs-CZ" dirty="0"/>
          </a:p>
        </p:txBody>
      </p:sp>
      <p:sp>
        <p:nvSpPr>
          <p:cNvPr id="4" name="Zástupný symbol pro zápatí 3">
            <a:extLst>
              <a:ext uri="{FF2B5EF4-FFF2-40B4-BE49-F238E27FC236}">
                <a16:creationId xmlns:a16="http://schemas.microsoft.com/office/drawing/2014/main" id="{4F271A55-9BC7-3A44-AB77-30E73D591BF5}"/>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79459717-751C-7F4C-BF9A-05757D4B653A}"/>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A0804B9C-C0E6-5443-8B53-BA9F9F0888DC}"/>
              </a:ext>
            </a:extLst>
          </p:cNvPr>
          <p:cNvSpPr>
            <a:spLocks noGrp="1"/>
          </p:cNvSpPr>
          <p:nvPr>
            <p:ph type="sldNum" sz="quarter" idx="12"/>
          </p:nvPr>
        </p:nvSpPr>
        <p:spPr/>
        <p:txBody>
          <a:bodyPr/>
          <a:lstStyle/>
          <a:p>
            <a:fld id="{CFE4BAC9-6D41-4691-9299-18EF07EF0177}" type="slidenum">
              <a:rPr lang="en-US" smtClean="0"/>
              <a:t>326</a:t>
            </a:fld>
            <a:endParaRPr lang="en-US"/>
          </a:p>
        </p:txBody>
      </p:sp>
    </p:spTree>
    <p:extLst>
      <p:ext uri="{BB962C8B-B14F-4D97-AF65-F5344CB8AC3E}">
        <p14:creationId xmlns:p14="http://schemas.microsoft.com/office/powerpoint/2010/main" val="1835473619"/>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296375-E61F-6D4D-B67C-0601166546BF}"/>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Personální bezpečnost</a:t>
            </a:r>
            <a:br>
              <a:rPr lang="cs-CZ" dirty="0">
                <a:latin typeface="Arial" panose="020B0604020202020204" pitchFamily="34" charset="0"/>
                <a:cs typeface="Arial" panose="020B0604020202020204" pitchFamily="34" charset="0"/>
              </a:rPr>
            </a:br>
            <a:endParaRPr lang="cs-CZ" dirty="0"/>
          </a:p>
        </p:txBody>
      </p:sp>
      <p:sp>
        <p:nvSpPr>
          <p:cNvPr id="3" name="Zástupný symbol pro obsah 2">
            <a:extLst>
              <a:ext uri="{FF2B5EF4-FFF2-40B4-BE49-F238E27FC236}">
                <a16:creationId xmlns:a16="http://schemas.microsoft.com/office/drawing/2014/main" id="{B53B842C-1163-2D4B-8F12-EFB344C20033}"/>
              </a:ext>
            </a:extLst>
          </p:cNvPr>
          <p:cNvSpPr>
            <a:spLocks noGrp="1"/>
          </p:cNvSpPr>
          <p:nvPr>
            <p:ph idx="1"/>
          </p:nvPr>
        </p:nvSpPr>
        <p:spPr/>
        <p:txBody>
          <a:bodyPr>
            <a:normAutofit fontScale="25000" lnSpcReduction="20000"/>
          </a:bodyPr>
          <a:lstStyle/>
          <a:p>
            <a:pPr marL="0" indent="0">
              <a:buNone/>
            </a:pPr>
            <a:r>
              <a:rPr lang="cs-CZ" sz="9600" b="0" dirty="0">
                <a:latin typeface="Arial" panose="020B0604020202020204" pitchFamily="34" charset="0"/>
                <a:cs typeface="Arial" panose="020B0604020202020204" pitchFamily="34" charset="0"/>
              </a:rPr>
              <a:t>Osvědčení fyzické osoby na stupeň utajení (Osvědčení vydává NBÚ)</a:t>
            </a:r>
          </a:p>
          <a:p>
            <a:pPr marL="0" indent="0">
              <a:buNone/>
            </a:pPr>
            <a:r>
              <a:rPr lang="cs-CZ" sz="9600" b="0" dirty="0">
                <a:latin typeface="Arial" panose="020B0604020202020204" pitchFamily="34" charset="0"/>
                <a:cs typeface="Arial" panose="020B0604020202020204" pitchFamily="34" charset="0"/>
              </a:rPr>
              <a:t>Platnost osvědčení podle stupně utajení:</a:t>
            </a:r>
          </a:p>
          <a:p>
            <a:r>
              <a:rPr lang="cs-CZ" sz="9600" b="0" dirty="0">
                <a:latin typeface="Arial" panose="020B0604020202020204" pitchFamily="34" charset="0"/>
                <a:cs typeface="Arial" panose="020B0604020202020204" pitchFamily="34" charset="0"/>
              </a:rPr>
              <a:t>DŮVĚRNÉ 9 let (opakovaná žádost se podává 3 </a:t>
            </a:r>
            <a:r>
              <a:rPr lang="cs-CZ" sz="9600" b="0" dirty="0" err="1">
                <a:latin typeface="Arial" panose="020B0604020202020204" pitchFamily="34" charset="0"/>
                <a:cs typeface="Arial" panose="020B0604020202020204" pitchFamily="34" charset="0"/>
              </a:rPr>
              <a:t>měs</a:t>
            </a:r>
            <a:r>
              <a:rPr lang="cs-CZ" sz="9600" b="0" dirty="0">
                <a:latin typeface="Arial" panose="020B0604020202020204" pitchFamily="34" charset="0"/>
                <a:cs typeface="Arial" panose="020B0604020202020204" pitchFamily="34" charset="0"/>
              </a:rPr>
              <a:t>. předem) </a:t>
            </a:r>
          </a:p>
          <a:p>
            <a:r>
              <a:rPr lang="cs-CZ" sz="9600" b="0" dirty="0">
                <a:latin typeface="Arial" panose="020B0604020202020204" pitchFamily="34" charset="0"/>
                <a:cs typeface="Arial" panose="020B0604020202020204" pitchFamily="34" charset="0"/>
              </a:rPr>
              <a:t>TAJNÉ 7 let (opakovaná žádost se podává 7 </a:t>
            </a:r>
            <a:r>
              <a:rPr lang="cs-CZ" sz="9600" b="0" dirty="0" err="1">
                <a:latin typeface="Arial" panose="020B0604020202020204" pitchFamily="34" charset="0"/>
                <a:cs typeface="Arial" panose="020B0604020202020204" pitchFamily="34" charset="0"/>
              </a:rPr>
              <a:t>měs</a:t>
            </a:r>
            <a:r>
              <a:rPr lang="cs-CZ" sz="9600" b="0" dirty="0">
                <a:latin typeface="Arial" panose="020B0604020202020204" pitchFamily="34" charset="0"/>
                <a:cs typeface="Arial" panose="020B0604020202020204" pitchFamily="34" charset="0"/>
              </a:rPr>
              <a:t>. předem) </a:t>
            </a:r>
          </a:p>
          <a:p>
            <a:r>
              <a:rPr lang="cs-CZ" sz="9600" b="0" dirty="0">
                <a:latin typeface="Arial" panose="020B0604020202020204" pitchFamily="34" charset="0"/>
                <a:cs typeface="Arial" panose="020B0604020202020204" pitchFamily="34" charset="0"/>
              </a:rPr>
              <a:t>PŘÍSNĚ TAJNÉ 5 let (opakovaná žádost se podává 10 </a:t>
            </a:r>
            <a:r>
              <a:rPr lang="cs-CZ" sz="9600" b="0" dirty="0" err="1">
                <a:latin typeface="Arial" panose="020B0604020202020204" pitchFamily="34" charset="0"/>
                <a:cs typeface="Arial" panose="020B0604020202020204" pitchFamily="34" charset="0"/>
              </a:rPr>
              <a:t>měs</a:t>
            </a:r>
            <a:r>
              <a:rPr lang="cs-CZ" sz="9600" b="0" dirty="0">
                <a:latin typeface="Arial" panose="020B0604020202020204" pitchFamily="34" charset="0"/>
                <a:cs typeface="Arial" panose="020B0604020202020204" pitchFamily="34" charset="0"/>
              </a:rPr>
              <a:t>. předem) </a:t>
            </a:r>
          </a:p>
          <a:p>
            <a:endParaRPr lang="cs-CZ" dirty="0"/>
          </a:p>
        </p:txBody>
      </p:sp>
      <p:sp>
        <p:nvSpPr>
          <p:cNvPr id="4" name="Zástupný symbol pro datum 3">
            <a:extLst>
              <a:ext uri="{FF2B5EF4-FFF2-40B4-BE49-F238E27FC236}">
                <a16:creationId xmlns:a16="http://schemas.microsoft.com/office/drawing/2014/main" id="{3B06FE10-C8D1-C84F-A054-FB154546271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086DCB-3B19-6745-BEC1-BC17D691B64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BA9336B-2891-AC43-AE10-63A7780B765F}"/>
              </a:ext>
            </a:extLst>
          </p:cNvPr>
          <p:cNvSpPr>
            <a:spLocks noGrp="1"/>
          </p:cNvSpPr>
          <p:nvPr>
            <p:ph type="sldNum" sz="quarter" idx="12"/>
          </p:nvPr>
        </p:nvSpPr>
        <p:spPr/>
        <p:txBody>
          <a:bodyPr/>
          <a:lstStyle/>
          <a:p>
            <a:fld id="{CFE4BAC9-6D41-4691-9299-18EF07EF0177}" type="slidenum">
              <a:rPr lang="en-US" smtClean="0"/>
              <a:t>327</a:t>
            </a:fld>
            <a:endParaRPr lang="en-US"/>
          </a:p>
        </p:txBody>
      </p:sp>
    </p:spTree>
    <p:extLst>
      <p:ext uri="{BB962C8B-B14F-4D97-AF65-F5344CB8AC3E}">
        <p14:creationId xmlns:p14="http://schemas.microsoft.com/office/powerpoint/2010/main" val="1639319264"/>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3AF909-6D14-D348-B2CF-15832F0DCEB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Průmyslová bezpečnost</a:t>
            </a:r>
          </a:p>
        </p:txBody>
      </p:sp>
      <p:sp>
        <p:nvSpPr>
          <p:cNvPr id="3" name="Zástupný symbol pro obsah 2">
            <a:extLst>
              <a:ext uri="{FF2B5EF4-FFF2-40B4-BE49-F238E27FC236}">
                <a16:creationId xmlns:a16="http://schemas.microsoft.com/office/drawing/2014/main" id="{3895ADB6-1D83-FA41-ACD5-09D146F4C62B}"/>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Průmyslovou bezpečností -  tvoří systém opatření k zjišťování a ověřování podmínek pro přístup podnikatele k utajovaným informacím a k zajištění nakládání s utajovanou informací u podnikatele </a:t>
            </a:r>
          </a:p>
          <a:p>
            <a:endParaRPr lang="cs-CZ" dirty="0"/>
          </a:p>
        </p:txBody>
      </p:sp>
      <p:sp>
        <p:nvSpPr>
          <p:cNvPr id="4" name="Zástupný symbol pro zápatí 3">
            <a:extLst>
              <a:ext uri="{FF2B5EF4-FFF2-40B4-BE49-F238E27FC236}">
                <a16:creationId xmlns:a16="http://schemas.microsoft.com/office/drawing/2014/main" id="{14E903AA-7D0A-0C43-91A4-3F4B85D00705}"/>
              </a:ext>
            </a:extLst>
          </p:cNvPr>
          <p:cNvSpPr>
            <a:spLocks noGrp="1"/>
          </p:cNvSpPr>
          <p:nvPr>
            <p:ph type="ftr" sz="quarter" idx="11"/>
          </p:nvPr>
        </p:nvSpPr>
        <p:spPr/>
        <p:txBody>
          <a:bodyPr/>
          <a:lstStyle/>
          <a:p>
            <a:r>
              <a:rPr lang="en-US"/>
              <a:t>JUDr. Cyril Svoboda PhD  </a:t>
            </a:r>
          </a:p>
        </p:txBody>
      </p:sp>
      <p:sp>
        <p:nvSpPr>
          <p:cNvPr id="5" name="Zástupný symbol pro datum 4">
            <a:extLst>
              <a:ext uri="{FF2B5EF4-FFF2-40B4-BE49-F238E27FC236}">
                <a16:creationId xmlns:a16="http://schemas.microsoft.com/office/drawing/2014/main" id="{D3463BDC-55D1-BC46-A8B7-26EFF1960FD0}"/>
              </a:ext>
            </a:extLst>
          </p:cNvPr>
          <p:cNvSpPr>
            <a:spLocks noGrp="1"/>
          </p:cNvSpPr>
          <p:nvPr>
            <p:ph type="dt" sz="half" idx="10"/>
          </p:nvPr>
        </p:nvSpPr>
        <p:spPr/>
        <p:txBody>
          <a:bodyPr/>
          <a:lstStyle/>
          <a:p>
            <a:r>
              <a:rPr lang="cs-CZ"/>
              <a:t>4/15/21</a:t>
            </a:r>
            <a:endParaRPr lang="en-US"/>
          </a:p>
        </p:txBody>
      </p:sp>
      <p:sp>
        <p:nvSpPr>
          <p:cNvPr id="6" name="Zástupný symbol pro číslo snímku 5">
            <a:extLst>
              <a:ext uri="{FF2B5EF4-FFF2-40B4-BE49-F238E27FC236}">
                <a16:creationId xmlns:a16="http://schemas.microsoft.com/office/drawing/2014/main" id="{9089CA34-DD78-8942-B871-61E7471E76C8}"/>
              </a:ext>
            </a:extLst>
          </p:cNvPr>
          <p:cNvSpPr>
            <a:spLocks noGrp="1"/>
          </p:cNvSpPr>
          <p:nvPr>
            <p:ph type="sldNum" sz="quarter" idx="12"/>
          </p:nvPr>
        </p:nvSpPr>
        <p:spPr/>
        <p:txBody>
          <a:bodyPr/>
          <a:lstStyle/>
          <a:p>
            <a:fld id="{CFE4BAC9-6D41-4691-9299-18EF07EF0177}" type="slidenum">
              <a:rPr lang="en-US" smtClean="0"/>
              <a:t>328</a:t>
            </a:fld>
            <a:endParaRPr lang="en-US"/>
          </a:p>
        </p:txBody>
      </p:sp>
    </p:spTree>
    <p:extLst>
      <p:ext uri="{BB962C8B-B14F-4D97-AF65-F5344CB8AC3E}">
        <p14:creationId xmlns:p14="http://schemas.microsoft.com/office/powerpoint/2010/main" val="1866808003"/>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E9757E-90E1-C24E-817E-B9AE3CA62F69}"/>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Druhy zajištění ochrany utajovaných informací</a:t>
            </a:r>
          </a:p>
        </p:txBody>
      </p:sp>
      <p:sp>
        <p:nvSpPr>
          <p:cNvPr id="3" name="Zástupný symbol pro obsah 2">
            <a:extLst>
              <a:ext uri="{FF2B5EF4-FFF2-40B4-BE49-F238E27FC236}">
                <a16:creationId xmlns:a16="http://schemas.microsoft.com/office/drawing/2014/main" id="{D037537D-BAC4-364D-AA4C-BF480213D1FD}"/>
              </a:ext>
            </a:extLst>
          </p:cNvPr>
          <p:cNvSpPr>
            <a:spLocks noGrp="1"/>
          </p:cNvSpPr>
          <p:nvPr>
            <p:ph idx="1"/>
          </p:nvPr>
        </p:nvSpPr>
        <p:spPr/>
        <p:txBody>
          <a:bodyPr>
            <a:normAutofit fontScale="92500" lnSpcReduction="20000"/>
          </a:bodyPr>
          <a:lstStyle/>
          <a:p>
            <a:r>
              <a:rPr lang="cs-CZ" b="0" dirty="0">
                <a:solidFill>
                  <a:schemeClr val="tx1"/>
                </a:solidFill>
                <a:latin typeface="Arial" panose="020B0604020202020204" pitchFamily="34" charset="0"/>
                <a:cs typeface="Arial" panose="020B0604020202020204" pitchFamily="34" charset="0"/>
              </a:rPr>
              <a:t>fyzickou bezpečností, kterou tvoří systém opatření, která mají neoprávněné osobě zabránit nebo ztížit přístup k utajovaným informacím, popřípadě přístup nebo pokus o něj zaznamenat</a:t>
            </a:r>
          </a:p>
          <a:p>
            <a:r>
              <a:rPr lang="cs-CZ" b="0" dirty="0">
                <a:solidFill>
                  <a:schemeClr val="tx1"/>
                </a:solidFill>
                <a:latin typeface="Arial" panose="020B0604020202020204" pitchFamily="34" charset="0"/>
                <a:cs typeface="Arial" panose="020B0604020202020204" pitchFamily="34" charset="0"/>
              </a:rPr>
              <a:t>bezpečností informačních nebo komunikačních systémů, kterou tvoří systém opatření, jejichž cílem je zajistit důvěrnost, integritu a dostupnost utajovaných informací, s nimiž tyto systémy nakládají, a odpovědnost správy a uživatele za jejich činnost v informačním nebo komunikačním systému </a:t>
            </a:r>
          </a:p>
          <a:p>
            <a:r>
              <a:rPr lang="cs-CZ" b="0" dirty="0">
                <a:solidFill>
                  <a:schemeClr val="tx1"/>
                </a:solidFill>
                <a:latin typeface="Arial" panose="020B0604020202020204" pitchFamily="34" charset="0"/>
                <a:cs typeface="Arial" panose="020B0604020202020204" pitchFamily="34" charset="0"/>
              </a:rPr>
              <a:t>kryptografickou ochranou, kterou tvoří systém opatření na ochranu utajovaných informací použitím kryptografických metod a kryptografických materiálů při zpracování, přenosu nebo ukládání utajovaných informací.</a:t>
            </a:r>
          </a:p>
        </p:txBody>
      </p:sp>
      <p:sp>
        <p:nvSpPr>
          <p:cNvPr id="4" name="Zástupný symbol pro datum 3">
            <a:extLst>
              <a:ext uri="{FF2B5EF4-FFF2-40B4-BE49-F238E27FC236}">
                <a16:creationId xmlns:a16="http://schemas.microsoft.com/office/drawing/2014/main" id="{3A1DD7C7-619D-314B-908F-C129C28EF1C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34AF32-72D5-F34B-920A-2AA634CF8B3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AAB5F82-7799-754B-9B76-01D49B192827}"/>
              </a:ext>
            </a:extLst>
          </p:cNvPr>
          <p:cNvSpPr>
            <a:spLocks noGrp="1"/>
          </p:cNvSpPr>
          <p:nvPr>
            <p:ph type="sldNum" sz="quarter" idx="12"/>
          </p:nvPr>
        </p:nvSpPr>
        <p:spPr/>
        <p:txBody>
          <a:bodyPr/>
          <a:lstStyle/>
          <a:p>
            <a:fld id="{CFE4BAC9-6D41-4691-9299-18EF07EF0177}" type="slidenum">
              <a:rPr lang="en-US" smtClean="0"/>
              <a:t>329</a:t>
            </a:fld>
            <a:endParaRPr lang="en-US"/>
          </a:p>
        </p:txBody>
      </p:sp>
    </p:spTree>
    <p:extLst>
      <p:ext uri="{BB962C8B-B14F-4D97-AF65-F5344CB8AC3E}">
        <p14:creationId xmlns:p14="http://schemas.microsoft.com/office/powerpoint/2010/main" val="31347874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C52EE9-8BC0-89D6-618B-DB7879E9B3F2}"/>
              </a:ext>
            </a:extLst>
          </p:cNvPr>
          <p:cNvSpPr>
            <a:spLocks noGrp="1"/>
          </p:cNvSpPr>
          <p:nvPr>
            <p:ph type="title"/>
          </p:nvPr>
        </p:nvSpPr>
        <p:spPr/>
        <p:txBody>
          <a:bodyPr/>
          <a:lstStyle/>
          <a:p>
            <a:pPr algn="ctr"/>
            <a:r>
              <a:rPr lang="cs-CZ" dirty="0"/>
              <a:t>Garance prána na stávku</a:t>
            </a:r>
          </a:p>
        </p:txBody>
      </p:sp>
      <p:sp>
        <p:nvSpPr>
          <p:cNvPr id="3" name="Zástupný obsah 2">
            <a:extLst>
              <a:ext uri="{FF2B5EF4-FFF2-40B4-BE49-F238E27FC236}">
                <a16:creationId xmlns:a16="http://schemas.microsoft.com/office/drawing/2014/main" id="{AD4E3D9C-6432-9F3E-2883-74A96D323F5E}"/>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Právní úprava brání možnému zneužití vyhlášení nouzového stavu. Nouzový stav proto nemůže být vyhlášen z důvodu stávky vedené na ochranu práv a oprávněných hospodářských a sociálních zájmů.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Stát tedy nemůže bránit stávce tím, že by uložil všem stávkujícím povinnost nastoupit do práce nebo že by jiným osobám uložil nastoupit do práce místo stávkujících.</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24D7E50-7F2B-87C8-1F33-56B73E05973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74168F2-1C6F-1028-0C79-73325C1F9EF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39DECBA-3BAE-E139-B57C-05F532D30A55}"/>
              </a:ext>
            </a:extLst>
          </p:cNvPr>
          <p:cNvSpPr>
            <a:spLocks noGrp="1"/>
          </p:cNvSpPr>
          <p:nvPr>
            <p:ph type="sldNum" sz="quarter" idx="12"/>
          </p:nvPr>
        </p:nvSpPr>
        <p:spPr/>
        <p:txBody>
          <a:bodyPr/>
          <a:lstStyle/>
          <a:p>
            <a:fld id="{CFE4BAC9-6D41-4691-9299-18EF07EF0177}" type="slidenum">
              <a:rPr lang="en-US" smtClean="0"/>
              <a:t>33</a:t>
            </a:fld>
            <a:endParaRPr lang="en-US"/>
          </a:p>
        </p:txBody>
      </p:sp>
    </p:spTree>
    <p:extLst>
      <p:ext uri="{BB962C8B-B14F-4D97-AF65-F5344CB8AC3E}">
        <p14:creationId xmlns:p14="http://schemas.microsoft.com/office/powerpoint/2010/main" val="1383274291"/>
      </p:ext>
    </p:extLst>
  </p:cSld>
  <p:clrMapOvr>
    <a:masterClrMapping/>
  </p:clrMapOvr>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882378-1E3F-094E-8429-96F28A65BC3C}"/>
              </a:ext>
            </a:extLst>
          </p:cNvPr>
          <p:cNvSpPr>
            <a:spLocks noGrp="1"/>
          </p:cNvSpPr>
          <p:nvPr>
            <p:ph type="title"/>
          </p:nvPr>
        </p:nvSpPr>
        <p:spPr>
          <a:xfrm>
            <a:off x="900113" y="0"/>
            <a:ext cx="7345362" cy="1339850"/>
          </a:xfrm>
        </p:spPr>
        <p:txBody>
          <a:bodyPr>
            <a:normAutofit fontScale="90000"/>
          </a:bodyPr>
          <a:lstStyle/>
          <a:p>
            <a:pPr algn="ctr"/>
            <a:br>
              <a:rPr lang="cs-CZ" dirty="0"/>
            </a:br>
            <a:r>
              <a:rPr lang="cs-CZ" dirty="0">
                <a:latin typeface="Arial" panose="020B0604020202020204" pitchFamily="34" charset="0"/>
                <a:cs typeface="Arial" panose="020B0604020202020204" pitchFamily="34" charset="0"/>
              </a:rPr>
              <a:t>Podmínky pro vydání osvědčení fyzické osoby</a:t>
            </a:r>
            <a:endParaRPr lang="cs-CZ" dirty="0"/>
          </a:p>
        </p:txBody>
      </p:sp>
      <p:sp>
        <p:nvSpPr>
          <p:cNvPr id="3" name="Zástupný symbol pro obsah 2">
            <a:extLst>
              <a:ext uri="{FF2B5EF4-FFF2-40B4-BE49-F238E27FC236}">
                <a16:creationId xmlns:a16="http://schemas.microsoft.com/office/drawing/2014/main" id="{E4024880-0211-4C48-BE7D-A1881CC53BC4}"/>
              </a:ext>
            </a:extLst>
          </p:cNvPr>
          <p:cNvSpPr>
            <a:spLocks noGrp="1"/>
          </p:cNvSpPr>
          <p:nvPr>
            <p:ph idx="1"/>
          </p:nvPr>
        </p:nvSpPr>
        <p:spPr/>
        <p:txBody>
          <a:bodyPr>
            <a:normAutofit fontScale="85000" lnSpcReduction="10000"/>
          </a:bodyPr>
          <a:lstStyle/>
          <a:p>
            <a:r>
              <a:rPr lang="cs-CZ" b="0" dirty="0">
                <a:latin typeface="Arial" panose="020B0604020202020204" pitchFamily="34" charset="0"/>
                <a:cs typeface="Arial" panose="020B0604020202020204" pitchFamily="34" charset="0"/>
              </a:rPr>
              <a:t>Státní občanství ČR nebo státní příslušnost členského státu EU nebo NATO</a:t>
            </a:r>
          </a:p>
          <a:p>
            <a:r>
              <a:rPr lang="cs-CZ" b="0" dirty="0">
                <a:latin typeface="Arial" panose="020B0604020202020204" pitchFamily="34" charset="0"/>
                <a:cs typeface="Arial" panose="020B0604020202020204" pitchFamily="34" charset="0"/>
              </a:rPr>
              <a:t>Věk 18 let, plná svéprávnost a bezúhonnost (Podmínku bezúhonnosti splňuje fyzická osoba, která nebyla pravomocně odsouzena za spáchání úmyslného trestného činu nebo trestného činu vztahujícího se k ochraně utajovaných informací, anebo se na ni hledí, jako by odsouzena nebyla.)</a:t>
            </a:r>
          </a:p>
          <a:p>
            <a:r>
              <a:rPr lang="cs-CZ" b="0" dirty="0">
                <a:latin typeface="Arial" panose="020B0604020202020204" pitchFamily="34" charset="0"/>
                <a:cs typeface="Arial" panose="020B0604020202020204" pitchFamily="34" charset="0"/>
              </a:rPr>
              <a:t>Osobní  způsobilost. (Podmínku osobnostní způsobilosti splňuje fyzická osoba, která netrpí poruchou či obtížemi, které mohou mít vliv na její spolehlivost nebo schopnost utajovat informace.) a spolehlivost( Podmínku bezpečnostní spolehlivosti splňuje fyzická osoba, u níž není zjištěno bezpečnostní riziko.)</a:t>
            </a:r>
          </a:p>
        </p:txBody>
      </p:sp>
      <p:sp>
        <p:nvSpPr>
          <p:cNvPr id="4" name="Zástupný symbol pro datum 3">
            <a:extLst>
              <a:ext uri="{FF2B5EF4-FFF2-40B4-BE49-F238E27FC236}">
                <a16:creationId xmlns:a16="http://schemas.microsoft.com/office/drawing/2014/main" id="{95550831-1E6D-4349-9129-B73C0D83FA4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F6FD3AD-5A60-6447-BDC1-B4C7B425832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B3B5C7C-2B23-F844-9B56-DD85B88D7146}"/>
              </a:ext>
            </a:extLst>
          </p:cNvPr>
          <p:cNvSpPr>
            <a:spLocks noGrp="1"/>
          </p:cNvSpPr>
          <p:nvPr>
            <p:ph type="sldNum" sz="quarter" idx="12"/>
          </p:nvPr>
        </p:nvSpPr>
        <p:spPr/>
        <p:txBody>
          <a:bodyPr/>
          <a:lstStyle/>
          <a:p>
            <a:fld id="{CFE4BAC9-6D41-4691-9299-18EF07EF0177}" type="slidenum">
              <a:rPr lang="en-US" smtClean="0"/>
              <a:t>330</a:t>
            </a:fld>
            <a:endParaRPr lang="en-US"/>
          </a:p>
        </p:txBody>
      </p:sp>
    </p:spTree>
    <p:extLst>
      <p:ext uri="{BB962C8B-B14F-4D97-AF65-F5344CB8AC3E}">
        <p14:creationId xmlns:p14="http://schemas.microsoft.com/office/powerpoint/2010/main" val="14257447"/>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DE2228-D6B6-B34D-924E-D3FAC6A33D6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Zvláštní přístup k utajované informaci</a:t>
            </a:r>
          </a:p>
        </p:txBody>
      </p:sp>
      <p:sp>
        <p:nvSpPr>
          <p:cNvPr id="3" name="Zástupný symbol pro obsah 2">
            <a:extLst>
              <a:ext uri="{FF2B5EF4-FFF2-40B4-BE49-F238E27FC236}">
                <a16:creationId xmlns:a16="http://schemas.microsoft.com/office/drawing/2014/main" id="{2B3F563B-B3F3-4140-A5C3-D95C2F534CDE}"/>
              </a:ext>
            </a:extLst>
          </p:cNvPr>
          <p:cNvSpPr>
            <a:spLocks noGrp="1"/>
          </p:cNvSpPr>
          <p:nvPr>
            <p:ph idx="1"/>
          </p:nvPr>
        </p:nvSpPr>
        <p:spPr>
          <a:xfrm>
            <a:off x="526312" y="2093976"/>
            <a:ext cx="7772400" cy="4050792"/>
          </a:xfrm>
        </p:spPr>
        <p:txBody>
          <a:bodyPr>
            <a:normAutofit fontScale="77500" lnSpcReduction="20000"/>
          </a:bodyPr>
          <a:lstStyle/>
          <a:p>
            <a:pPr marL="0" indent="0">
              <a:buNone/>
            </a:pPr>
            <a:r>
              <a:rPr lang="cs-CZ" b="0" dirty="0">
                <a:latin typeface="Arial" panose="020B0604020202020204" pitchFamily="34" charset="0"/>
                <a:cs typeface="Arial" panose="020B0604020202020204" pitchFamily="34" charset="0"/>
              </a:rPr>
              <a:t>Osobami, které mají přístup k utajované informaci všech stupňů utajení bez platného osvědčení fyzické osoby a poučení, jsou:</a:t>
            </a:r>
          </a:p>
          <a:p>
            <a:pPr marL="385763" indent="-385763">
              <a:buFont typeface="+mj-lt"/>
              <a:buAutoNum type="arabicPeriod"/>
            </a:pPr>
            <a:r>
              <a:rPr lang="cs-CZ" b="0" dirty="0">
                <a:latin typeface="Arial" panose="020B0604020202020204" pitchFamily="34" charset="0"/>
                <a:cs typeface="Arial" panose="020B0604020202020204" pitchFamily="34" charset="0"/>
              </a:rPr>
              <a:t>prezident republiky,</a:t>
            </a:r>
          </a:p>
          <a:p>
            <a:pPr marL="385763" indent="-385763">
              <a:buFont typeface="+mj-lt"/>
              <a:buAutoNum type="arabicPeriod"/>
            </a:pPr>
            <a:r>
              <a:rPr lang="cs-CZ" b="0" dirty="0">
                <a:latin typeface="Arial" panose="020B0604020202020204" pitchFamily="34" charset="0"/>
                <a:cs typeface="Arial" panose="020B0604020202020204" pitchFamily="34" charset="0"/>
              </a:rPr>
              <a:t>poslanci a senátoři Parlamentu,</a:t>
            </a:r>
          </a:p>
          <a:p>
            <a:pPr marL="385763" indent="-385763">
              <a:buFont typeface="+mj-lt"/>
              <a:buAutoNum type="arabicPeriod"/>
            </a:pPr>
            <a:r>
              <a:rPr lang="cs-CZ" b="0" dirty="0">
                <a:latin typeface="Arial" panose="020B0604020202020204" pitchFamily="34" charset="0"/>
                <a:cs typeface="Arial" panose="020B0604020202020204" pitchFamily="34" charset="0"/>
              </a:rPr>
              <a:t>členové vlády,</a:t>
            </a:r>
          </a:p>
          <a:p>
            <a:pPr marL="385763" indent="-385763">
              <a:buFont typeface="+mj-lt"/>
              <a:buAutoNum type="arabicPeriod"/>
            </a:pPr>
            <a:r>
              <a:rPr lang="cs-CZ" b="0" dirty="0">
                <a:latin typeface="Arial" panose="020B0604020202020204" pitchFamily="34" charset="0"/>
                <a:cs typeface="Arial" panose="020B0604020202020204" pitchFamily="34" charset="0"/>
              </a:rPr>
              <a:t>Veřejný ochránce práv a zástupce Veřejného ochránce práv,</a:t>
            </a:r>
          </a:p>
          <a:p>
            <a:pPr marL="385763" indent="-385763">
              <a:buFont typeface="+mj-lt"/>
              <a:buAutoNum type="arabicPeriod"/>
            </a:pPr>
            <a:r>
              <a:rPr lang="cs-CZ" b="0" dirty="0">
                <a:latin typeface="Arial" panose="020B0604020202020204" pitchFamily="34" charset="0"/>
                <a:cs typeface="Arial" panose="020B0604020202020204" pitchFamily="34" charset="0"/>
              </a:rPr>
              <a:t>Soudci,</a:t>
            </a:r>
          </a:p>
          <a:p>
            <a:pPr marL="385763" indent="-385763">
              <a:buFont typeface="+mj-lt"/>
              <a:buAutoNum type="arabicPeriod"/>
            </a:pPr>
            <a:r>
              <a:rPr lang="cs-CZ" b="0" dirty="0">
                <a:latin typeface="Arial" panose="020B0604020202020204" pitchFamily="34" charset="0"/>
                <a:cs typeface="Arial" panose="020B0604020202020204" pitchFamily="34" charset="0"/>
              </a:rPr>
              <a:t>prezident, viceprezident a členové Nejvyššího kontrolního úřadu</a:t>
            </a:r>
          </a:p>
        </p:txBody>
      </p:sp>
      <p:sp>
        <p:nvSpPr>
          <p:cNvPr id="4" name="Zástupný symbol pro datum 3">
            <a:extLst>
              <a:ext uri="{FF2B5EF4-FFF2-40B4-BE49-F238E27FC236}">
                <a16:creationId xmlns:a16="http://schemas.microsoft.com/office/drawing/2014/main" id="{56CE3BEC-82C8-D443-8848-033B14A374C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A083D93-79A9-7B47-B5B0-BA8ADCC56F4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E61ACD9-5BB6-F441-8FFB-6AB5DA6CFA73}"/>
              </a:ext>
            </a:extLst>
          </p:cNvPr>
          <p:cNvSpPr>
            <a:spLocks noGrp="1"/>
          </p:cNvSpPr>
          <p:nvPr>
            <p:ph type="sldNum" sz="quarter" idx="12"/>
          </p:nvPr>
        </p:nvSpPr>
        <p:spPr/>
        <p:txBody>
          <a:bodyPr/>
          <a:lstStyle/>
          <a:p>
            <a:fld id="{CFE4BAC9-6D41-4691-9299-18EF07EF0177}" type="slidenum">
              <a:rPr lang="en-US" smtClean="0"/>
              <a:t>331</a:t>
            </a:fld>
            <a:endParaRPr lang="en-US"/>
          </a:p>
        </p:txBody>
      </p:sp>
    </p:spTree>
    <p:extLst>
      <p:ext uri="{BB962C8B-B14F-4D97-AF65-F5344CB8AC3E}">
        <p14:creationId xmlns:p14="http://schemas.microsoft.com/office/powerpoint/2010/main" val="37283220"/>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C31624-BDC7-BF45-A600-586D98AA6A28}"/>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Přístup k utajované informaci cizí moci</a:t>
            </a:r>
          </a:p>
        </p:txBody>
      </p:sp>
      <p:sp>
        <p:nvSpPr>
          <p:cNvPr id="3" name="Zástupný symbol pro obsah 2">
            <a:extLst>
              <a:ext uri="{FF2B5EF4-FFF2-40B4-BE49-F238E27FC236}">
                <a16:creationId xmlns:a16="http://schemas.microsoft.com/office/drawing/2014/main" id="{FC68AA3E-0D2E-EE4E-8B6C-E0E84402C8A7}"/>
              </a:ext>
            </a:extLst>
          </p:cNvPr>
          <p:cNvSpPr>
            <a:spLocks noGrp="1"/>
          </p:cNvSpPr>
          <p:nvPr>
            <p:ph idx="1"/>
          </p:nvPr>
        </p:nvSpPr>
        <p:spPr/>
        <p:txBody>
          <a:bodyPr/>
          <a:lstStyle/>
          <a:p>
            <a:pPr marL="385763" indent="-385763">
              <a:buFont typeface="+mj-lt"/>
              <a:buAutoNum type="arabicPeriod"/>
            </a:pPr>
            <a:r>
              <a:rPr lang="cs-CZ" b="0" dirty="0">
                <a:latin typeface="Arial" panose="020B0604020202020204" pitchFamily="34" charset="0"/>
                <a:cs typeface="Arial" panose="020B0604020202020204" pitchFamily="34" charset="0"/>
              </a:rPr>
              <a:t>Prezident republiky, </a:t>
            </a:r>
          </a:p>
          <a:p>
            <a:pPr marL="385763" indent="-385763">
              <a:buFont typeface="+mj-lt"/>
              <a:buAutoNum type="arabicPeriod"/>
            </a:pPr>
            <a:r>
              <a:rPr lang="cs-CZ" b="0" dirty="0">
                <a:latin typeface="Arial" panose="020B0604020202020204" pitchFamily="34" charset="0"/>
                <a:cs typeface="Arial" panose="020B0604020202020204" pitchFamily="34" charset="0"/>
              </a:rPr>
              <a:t>předseda Senátu Parlamentu, </a:t>
            </a:r>
          </a:p>
          <a:p>
            <a:pPr marL="385763" indent="-385763">
              <a:buFont typeface="+mj-lt"/>
              <a:buAutoNum type="arabicPeriod"/>
            </a:pPr>
            <a:r>
              <a:rPr lang="cs-CZ" b="0" dirty="0">
                <a:latin typeface="Arial" panose="020B0604020202020204" pitchFamily="34" charset="0"/>
                <a:cs typeface="Arial" panose="020B0604020202020204" pitchFamily="34" charset="0"/>
              </a:rPr>
              <a:t>předseda Poslanecké sněmovny Parlamentu, </a:t>
            </a:r>
          </a:p>
          <a:p>
            <a:pPr marL="385763" indent="-385763">
              <a:buFont typeface="+mj-lt"/>
              <a:buAutoNum type="arabicPeriod"/>
            </a:pPr>
            <a:r>
              <a:rPr lang="cs-CZ" b="0" dirty="0">
                <a:latin typeface="Arial" panose="020B0604020202020204" pitchFamily="34" charset="0"/>
                <a:cs typeface="Arial" panose="020B0604020202020204" pitchFamily="34" charset="0"/>
              </a:rPr>
              <a:t>předseda vlády a </a:t>
            </a:r>
          </a:p>
          <a:p>
            <a:pPr marL="385763" indent="-385763">
              <a:buFont typeface="+mj-lt"/>
              <a:buAutoNum type="arabicPeriod"/>
            </a:pPr>
            <a:r>
              <a:rPr lang="cs-CZ" b="0" dirty="0">
                <a:latin typeface="Arial" panose="020B0604020202020204" pitchFamily="34" charset="0"/>
                <a:cs typeface="Arial" panose="020B0604020202020204" pitchFamily="34" charset="0"/>
              </a:rPr>
              <a:t>ministr zahraničních věcí, </a:t>
            </a:r>
          </a:p>
          <a:p>
            <a:pPr marL="0" indent="0">
              <a:buNone/>
            </a:pPr>
            <a:r>
              <a:rPr lang="cs-CZ" b="0" dirty="0">
                <a:latin typeface="Arial" panose="020B0604020202020204" pitchFamily="34" charset="0"/>
                <a:cs typeface="Arial" panose="020B0604020202020204" pitchFamily="34" charset="0"/>
              </a:rPr>
              <a:t>mají přístup k utajované informaci cizí moci.</a:t>
            </a:r>
          </a:p>
        </p:txBody>
      </p:sp>
      <p:sp>
        <p:nvSpPr>
          <p:cNvPr id="4" name="Zástupný symbol pro datum 3">
            <a:extLst>
              <a:ext uri="{FF2B5EF4-FFF2-40B4-BE49-F238E27FC236}">
                <a16:creationId xmlns:a16="http://schemas.microsoft.com/office/drawing/2014/main" id="{1C17994F-3CA4-F24E-B4B0-AC64EEEB74A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767A02D-46BD-E645-9B76-3DD0CD81151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4133890-6C6E-1946-95BA-2A3D104B6A14}"/>
              </a:ext>
            </a:extLst>
          </p:cNvPr>
          <p:cNvSpPr>
            <a:spLocks noGrp="1"/>
          </p:cNvSpPr>
          <p:nvPr>
            <p:ph type="sldNum" sz="quarter" idx="12"/>
          </p:nvPr>
        </p:nvSpPr>
        <p:spPr/>
        <p:txBody>
          <a:bodyPr/>
          <a:lstStyle/>
          <a:p>
            <a:fld id="{CFE4BAC9-6D41-4691-9299-18EF07EF0177}" type="slidenum">
              <a:rPr lang="en-US" smtClean="0"/>
              <a:t>332</a:t>
            </a:fld>
            <a:endParaRPr lang="en-US"/>
          </a:p>
        </p:txBody>
      </p:sp>
    </p:spTree>
    <p:extLst>
      <p:ext uri="{BB962C8B-B14F-4D97-AF65-F5344CB8AC3E}">
        <p14:creationId xmlns:p14="http://schemas.microsoft.com/office/powerpoint/2010/main" val="2853762576"/>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CC9F90-4779-FA4C-854D-1B95F42B664C}"/>
              </a:ext>
            </a:extLst>
          </p:cNvPr>
          <p:cNvSpPr>
            <a:spLocks noGrp="1"/>
          </p:cNvSpPr>
          <p:nvPr>
            <p:ph type="title"/>
          </p:nvPr>
        </p:nvSpPr>
        <p:spPr/>
        <p:txBody>
          <a:bodyPr>
            <a:normAutofit fontScale="90000"/>
          </a:bodyPr>
          <a:lstStyle/>
          <a:p>
            <a:pPr algn="ctr"/>
            <a:br>
              <a:rPr lang="cs-CZ" dirty="0"/>
            </a:br>
            <a:r>
              <a:rPr lang="cs-CZ" sz="2700" dirty="0">
                <a:latin typeface="Arial" panose="020B0604020202020204" pitchFamily="34" charset="0"/>
                <a:cs typeface="Arial" panose="020B0604020202020204" pitchFamily="34" charset="0"/>
              </a:rPr>
              <a:t>Přístup k utajované informaci na základě uznání</a:t>
            </a:r>
            <a:br>
              <a:rPr lang="cs-CZ" sz="2700" dirty="0">
                <a:latin typeface="Arial" panose="020B0604020202020204" pitchFamily="34" charset="0"/>
                <a:cs typeface="Arial" panose="020B0604020202020204" pitchFamily="34" charset="0"/>
              </a:rPr>
            </a:br>
            <a:r>
              <a:rPr lang="cs-CZ" sz="2700" dirty="0">
                <a:latin typeface="Arial" panose="020B0604020202020204" pitchFamily="34" charset="0"/>
                <a:cs typeface="Arial" panose="020B0604020202020204" pitchFamily="34" charset="0"/>
              </a:rPr>
              <a:t>bezpečnostního oprávnění vydaného úřadem cizí</a:t>
            </a:r>
            <a:br>
              <a:rPr lang="cs-CZ" dirty="0"/>
            </a:br>
            <a:endParaRPr lang="cs-CZ" dirty="0"/>
          </a:p>
        </p:txBody>
      </p:sp>
      <p:sp>
        <p:nvSpPr>
          <p:cNvPr id="3" name="Zástupný symbol pro obsah 2">
            <a:extLst>
              <a:ext uri="{FF2B5EF4-FFF2-40B4-BE49-F238E27FC236}">
                <a16:creationId xmlns:a16="http://schemas.microsoft.com/office/drawing/2014/main" id="{81DDF64C-EB65-5141-A0FA-5B1627953A5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Má-li mít fyzická osoba nebo podnikatel přístup k utajované informaci cizí moci, musí splňovat podmínky prověření, a požaduje-li tak cizí moc, být též držitelem osvědčení pro cizí moc.</a:t>
            </a:r>
          </a:p>
        </p:txBody>
      </p:sp>
      <p:sp>
        <p:nvSpPr>
          <p:cNvPr id="4" name="Zástupný symbol pro datum 3">
            <a:extLst>
              <a:ext uri="{FF2B5EF4-FFF2-40B4-BE49-F238E27FC236}">
                <a16:creationId xmlns:a16="http://schemas.microsoft.com/office/drawing/2014/main" id="{6AFC3A8D-3016-8A4D-97F9-933137DB62E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8E1B005-D78C-2C46-ADB7-817AC7BC367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BA654A8-923A-8D4B-A6CD-01690A6E86B4}"/>
              </a:ext>
            </a:extLst>
          </p:cNvPr>
          <p:cNvSpPr>
            <a:spLocks noGrp="1"/>
          </p:cNvSpPr>
          <p:nvPr>
            <p:ph type="sldNum" sz="quarter" idx="12"/>
          </p:nvPr>
        </p:nvSpPr>
        <p:spPr/>
        <p:txBody>
          <a:bodyPr/>
          <a:lstStyle/>
          <a:p>
            <a:fld id="{CFE4BAC9-6D41-4691-9299-18EF07EF0177}" type="slidenum">
              <a:rPr lang="en-US" smtClean="0"/>
              <a:t>333</a:t>
            </a:fld>
            <a:endParaRPr lang="en-US"/>
          </a:p>
        </p:txBody>
      </p:sp>
    </p:spTree>
    <p:extLst>
      <p:ext uri="{BB962C8B-B14F-4D97-AF65-F5344CB8AC3E}">
        <p14:creationId xmlns:p14="http://schemas.microsoft.com/office/powerpoint/2010/main" val="1910754838"/>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8D1AAA-A2C2-9D47-AE4A-723EACE97A2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Citlivé činnosti</a:t>
            </a:r>
          </a:p>
        </p:txBody>
      </p:sp>
      <p:sp>
        <p:nvSpPr>
          <p:cNvPr id="3" name="Zástupný symbol pro obsah 2">
            <a:extLst>
              <a:ext uri="{FF2B5EF4-FFF2-40B4-BE49-F238E27FC236}">
                <a16:creationId xmlns:a16="http://schemas.microsoft.com/office/drawing/2014/main" id="{C6BE437A-095B-7F41-902E-6FF73D7DFEF0}"/>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Za  citlivé činnosti se pro potřeby zpravodajské služby považují úkony prováděné pro zpravodajskou službu na základě dohody v souvislosti s výkonem státní správy nebo z jiného důvodu.</a:t>
            </a:r>
          </a:p>
        </p:txBody>
      </p:sp>
      <p:sp>
        <p:nvSpPr>
          <p:cNvPr id="4" name="Zástupný symbol pro datum 3">
            <a:extLst>
              <a:ext uri="{FF2B5EF4-FFF2-40B4-BE49-F238E27FC236}">
                <a16:creationId xmlns:a16="http://schemas.microsoft.com/office/drawing/2014/main" id="{FC6CEF6A-5565-5844-AD4F-14B74423C58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1EA7B63-07EC-0747-9113-21FC0A8D3B6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A2B51C8-1951-A94E-A1CC-25F112C8A099}"/>
              </a:ext>
            </a:extLst>
          </p:cNvPr>
          <p:cNvSpPr>
            <a:spLocks noGrp="1"/>
          </p:cNvSpPr>
          <p:nvPr>
            <p:ph type="sldNum" sz="quarter" idx="12"/>
          </p:nvPr>
        </p:nvSpPr>
        <p:spPr/>
        <p:txBody>
          <a:bodyPr/>
          <a:lstStyle/>
          <a:p>
            <a:fld id="{CFE4BAC9-6D41-4691-9299-18EF07EF0177}" type="slidenum">
              <a:rPr lang="en-US" smtClean="0"/>
              <a:t>334</a:t>
            </a:fld>
            <a:endParaRPr lang="en-US"/>
          </a:p>
        </p:txBody>
      </p:sp>
    </p:spTree>
    <p:extLst>
      <p:ext uri="{BB962C8B-B14F-4D97-AF65-F5344CB8AC3E}">
        <p14:creationId xmlns:p14="http://schemas.microsoft.com/office/powerpoint/2010/main" val="430622306"/>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97563B-9F50-8C48-BDA1-5E605BAC7644}"/>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Role BIS</a:t>
            </a:r>
          </a:p>
        </p:txBody>
      </p:sp>
      <p:sp>
        <p:nvSpPr>
          <p:cNvPr id="3" name="Zástupný symbol pro obsah 2">
            <a:extLst>
              <a:ext uri="{FF2B5EF4-FFF2-40B4-BE49-F238E27FC236}">
                <a16:creationId xmlns:a16="http://schemas.microsoft.com/office/drawing/2014/main" id="{4FE23C8C-3D0E-3241-93BD-F8D74EEBDA19}"/>
              </a:ext>
            </a:extLst>
          </p:cNvPr>
          <p:cNvSpPr>
            <a:spLocks noGrp="1"/>
          </p:cNvSpPr>
          <p:nvPr>
            <p:ph idx="1"/>
          </p:nvPr>
        </p:nvSpPr>
        <p:spPr/>
        <p:txBody>
          <a:bodyPr>
            <a:normAutofit lnSpcReduction="10000"/>
          </a:bodyPr>
          <a:lstStyle/>
          <a:p>
            <a:r>
              <a:rPr lang="cs-CZ" b="0" dirty="0">
                <a:solidFill>
                  <a:schemeClr val="tx1"/>
                </a:solidFill>
                <a:latin typeface="Arial" panose="020B0604020202020204" pitchFamily="34" charset="0"/>
                <a:cs typeface="Arial" panose="020B0604020202020204" pitchFamily="34" charset="0"/>
              </a:rPr>
              <a:t>Formou utajení si každý stát chrání informace důležité pro jeho bezpečnost a fungování. </a:t>
            </a:r>
          </a:p>
          <a:p>
            <a:r>
              <a:rPr lang="cs-CZ" b="0" dirty="0">
                <a:solidFill>
                  <a:schemeClr val="tx1"/>
                </a:solidFill>
                <a:latin typeface="Arial" panose="020B0604020202020204" pitchFamily="34" charset="0"/>
                <a:cs typeface="Arial" panose="020B0604020202020204" pitchFamily="34" charset="0"/>
              </a:rPr>
              <a:t>Úkolem Služby je zpravodajsky chránit subjekty, které s utajenými poznatky pracují (podle zákona o ochraně utajovaných informací č. 412/2005 Sb.) a vyhodnocovat a označovat klíčová místa, kde hrozí potenciální nebezpečí úniku. </a:t>
            </a:r>
          </a:p>
          <a:p>
            <a:r>
              <a:rPr lang="cs-CZ" b="0" dirty="0">
                <a:solidFill>
                  <a:schemeClr val="tx1"/>
                </a:solidFill>
                <a:latin typeface="Arial" panose="020B0604020202020204" pitchFamily="34" charset="0"/>
                <a:cs typeface="Arial" panose="020B0604020202020204" pitchFamily="34" charset="0"/>
              </a:rPr>
              <a:t>Pokud BIS získá varovné indicie o pokusu utajení prolomit, podniká kroky k jeho eliminaci. Zjišťuje pozadí rizikových aktivit, stupeň ohrožení, rozsah případných následků apod.</a:t>
            </a:r>
          </a:p>
        </p:txBody>
      </p:sp>
      <p:sp>
        <p:nvSpPr>
          <p:cNvPr id="4" name="Zástupný symbol pro datum 3">
            <a:extLst>
              <a:ext uri="{FF2B5EF4-FFF2-40B4-BE49-F238E27FC236}">
                <a16:creationId xmlns:a16="http://schemas.microsoft.com/office/drawing/2014/main" id="{395B9F35-9276-F543-AEAB-DAFCD2E2301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4FA59DD-352C-2E48-A04C-B04A0444CE8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F5A3B35-4F0E-2147-B776-35EF8FBD282F}"/>
              </a:ext>
            </a:extLst>
          </p:cNvPr>
          <p:cNvSpPr>
            <a:spLocks noGrp="1"/>
          </p:cNvSpPr>
          <p:nvPr>
            <p:ph type="sldNum" sz="quarter" idx="12"/>
          </p:nvPr>
        </p:nvSpPr>
        <p:spPr/>
        <p:txBody>
          <a:bodyPr/>
          <a:lstStyle/>
          <a:p>
            <a:fld id="{CFE4BAC9-6D41-4691-9299-18EF07EF0177}" type="slidenum">
              <a:rPr lang="en-US" smtClean="0"/>
              <a:t>335</a:t>
            </a:fld>
            <a:endParaRPr lang="en-US"/>
          </a:p>
        </p:txBody>
      </p:sp>
    </p:spTree>
    <p:extLst>
      <p:ext uri="{BB962C8B-B14F-4D97-AF65-F5344CB8AC3E}">
        <p14:creationId xmlns:p14="http://schemas.microsoft.com/office/powerpoint/2010/main" val="701672458"/>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1C8108-7DBB-A942-8C37-242418E535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VZ</a:t>
            </a:r>
          </a:p>
        </p:txBody>
      </p:sp>
      <p:sp>
        <p:nvSpPr>
          <p:cNvPr id="3" name="Zástupný symbol pro obsah 2">
            <a:extLst>
              <a:ext uri="{FF2B5EF4-FFF2-40B4-BE49-F238E27FC236}">
                <a16:creationId xmlns:a16="http://schemas.microsoft.com/office/drawing/2014/main" id="{6535724B-22FF-4D43-B070-8F8E1FF40E64}"/>
              </a:ext>
            </a:extLst>
          </p:cNvPr>
          <p:cNvSpPr>
            <a:spLocks noGrp="1"/>
          </p:cNvSpPr>
          <p:nvPr>
            <p:ph idx="1"/>
          </p:nvPr>
        </p:nvSpPr>
        <p:spPr/>
        <p:txBody>
          <a:bodyPr>
            <a:normAutofit fontScale="92500" lnSpcReduction="10000"/>
          </a:bodyPr>
          <a:lstStyle/>
          <a:p>
            <a:r>
              <a:rPr lang="cs-CZ" b="0" dirty="0">
                <a:solidFill>
                  <a:schemeClr val="tx1"/>
                </a:solidFill>
                <a:latin typeface="Arial" panose="020B0604020202020204" pitchFamily="34" charset="0"/>
                <a:cs typeface="Arial" panose="020B0604020202020204" pitchFamily="34" charset="0"/>
              </a:rPr>
              <a:t>Základním úkolem Vojenského zpravodajství je získávat, shromažďovat a vyhodnocovat informace důležité pro obranu České republiky. </a:t>
            </a:r>
          </a:p>
          <a:p>
            <a:r>
              <a:rPr lang="cs-CZ" b="0" dirty="0">
                <a:solidFill>
                  <a:schemeClr val="tx1"/>
                </a:solidFill>
                <a:latin typeface="Arial" panose="020B0604020202020204" pitchFamily="34" charset="0"/>
                <a:cs typeface="Arial" panose="020B0604020202020204" pitchFamily="34" charset="0"/>
              </a:rPr>
              <a:t>Vojenské zpravodajství integruje jak rozvědnou, tak kontrarozvědnou činnost, zabezpečuje tedy informace jak domácí, tak pocházející ze zahraničí. </a:t>
            </a:r>
          </a:p>
          <a:p>
            <a:r>
              <a:rPr lang="cs-CZ" b="0" dirty="0">
                <a:solidFill>
                  <a:schemeClr val="tx1"/>
                </a:solidFill>
                <a:latin typeface="Arial" panose="020B0604020202020204" pitchFamily="34" charset="0"/>
                <a:cs typeface="Arial" panose="020B0604020202020204" pitchFamily="34" charset="0"/>
              </a:rPr>
              <a:t>Vojenské zpravodajství se soustřeďuje na informace o záměrech a činnostech ohrožujících utajované skutečnosti a namířených proti zabezpečování obrany České republiky. </a:t>
            </a:r>
          </a:p>
          <a:p>
            <a:r>
              <a:rPr lang="cs-CZ" b="0" dirty="0">
                <a:solidFill>
                  <a:schemeClr val="tx1"/>
                </a:solidFill>
                <a:latin typeface="Arial" panose="020B0604020202020204" pitchFamily="34" charset="0"/>
                <a:cs typeface="Arial" panose="020B0604020202020204" pitchFamily="34" charset="0"/>
              </a:rPr>
              <a:t>Monitoruje také aktivity cizích zpravodajských služeb v oblasti obrany.</a:t>
            </a:r>
          </a:p>
        </p:txBody>
      </p:sp>
      <p:sp>
        <p:nvSpPr>
          <p:cNvPr id="4" name="Zástupný symbol pro datum 3">
            <a:extLst>
              <a:ext uri="{FF2B5EF4-FFF2-40B4-BE49-F238E27FC236}">
                <a16:creationId xmlns:a16="http://schemas.microsoft.com/office/drawing/2014/main" id="{62FBF6C6-5205-7645-9454-A9A9E53144E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731EDAD-A68D-B54F-A88F-EAA532A2BC0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131278-3E77-EA41-947A-A739BDA07E6F}"/>
              </a:ext>
            </a:extLst>
          </p:cNvPr>
          <p:cNvSpPr>
            <a:spLocks noGrp="1"/>
          </p:cNvSpPr>
          <p:nvPr>
            <p:ph type="sldNum" sz="quarter" idx="12"/>
          </p:nvPr>
        </p:nvSpPr>
        <p:spPr/>
        <p:txBody>
          <a:bodyPr/>
          <a:lstStyle/>
          <a:p>
            <a:fld id="{CFE4BAC9-6D41-4691-9299-18EF07EF0177}" type="slidenum">
              <a:rPr lang="en-US" smtClean="0"/>
              <a:t>336</a:t>
            </a:fld>
            <a:endParaRPr lang="en-US"/>
          </a:p>
        </p:txBody>
      </p:sp>
    </p:spTree>
    <p:extLst>
      <p:ext uri="{BB962C8B-B14F-4D97-AF65-F5344CB8AC3E}">
        <p14:creationId xmlns:p14="http://schemas.microsoft.com/office/powerpoint/2010/main" val="1468334352"/>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70C547-E3A6-1D43-A9C1-EE6B0998846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Zpravodajské disciplíny</a:t>
            </a:r>
          </a:p>
        </p:txBody>
      </p:sp>
      <p:sp>
        <p:nvSpPr>
          <p:cNvPr id="3" name="Zástupný symbol pro obsah 2">
            <a:extLst>
              <a:ext uri="{FF2B5EF4-FFF2-40B4-BE49-F238E27FC236}">
                <a16:creationId xmlns:a16="http://schemas.microsoft.com/office/drawing/2014/main" id="{036F3E96-3E30-0842-8DDE-EE0CDD6EDAC7}"/>
              </a:ext>
            </a:extLst>
          </p:cNvPr>
          <p:cNvSpPr>
            <a:spLocks noGrp="1"/>
          </p:cNvSpPr>
          <p:nvPr>
            <p:ph idx="1"/>
          </p:nvPr>
        </p:nvSpPr>
        <p:spPr/>
        <p:txBody>
          <a:bodyPr>
            <a:normAutofit fontScale="77500" lnSpcReduction="20000"/>
          </a:bodyPr>
          <a:lstStyle/>
          <a:p>
            <a:r>
              <a:rPr lang="cs-CZ" b="0" dirty="0">
                <a:solidFill>
                  <a:schemeClr val="tx1"/>
                </a:solidFill>
                <a:latin typeface="Arial" panose="020B0604020202020204" pitchFamily="34" charset="0"/>
                <a:cs typeface="Arial" panose="020B0604020202020204" pitchFamily="34" charset="0"/>
              </a:rPr>
              <a:t>HUMINT   Zpravodajství lidských zdrojů (</a:t>
            </a:r>
            <a:r>
              <a:rPr lang="cs-CZ" b="0" dirty="0" err="1">
                <a:solidFill>
                  <a:schemeClr val="tx1"/>
                </a:solidFill>
                <a:latin typeface="Arial" panose="020B0604020202020204" pitchFamily="34" charset="0"/>
                <a:cs typeface="Arial" panose="020B0604020202020204" pitchFamily="34" charset="0"/>
              </a:rPr>
              <a:t>Human</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shromažďuje a zpracovává informace poskytované lidskými zdroji.</a:t>
            </a:r>
          </a:p>
          <a:p>
            <a:r>
              <a:rPr lang="cs-CZ" b="0" dirty="0">
                <a:solidFill>
                  <a:schemeClr val="tx1"/>
                </a:solidFill>
                <a:latin typeface="Arial" panose="020B0604020202020204" pitchFamily="34" charset="0"/>
                <a:cs typeface="Arial" panose="020B0604020202020204" pitchFamily="34" charset="0"/>
              </a:rPr>
              <a:t>SIGINT   Signálové zpravodajství (</a:t>
            </a:r>
            <a:r>
              <a:rPr lang="cs-CZ" b="0" dirty="0" err="1">
                <a:solidFill>
                  <a:schemeClr val="tx1"/>
                </a:solidFill>
                <a:latin typeface="Arial" panose="020B0604020202020204" pitchFamily="34" charset="0"/>
                <a:cs typeface="Arial" panose="020B0604020202020204" pitchFamily="34" charset="0"/>
              </a:rPr>
              <a:t>Signal</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zpracovává data a informace získané z elektromagnetického spektra vyzařovaného komunikačními a nekomunikačními elektronickými prostředky.</a:t>
            </a:r>
          </a:p>
          <a:p>
            <a:r>
              <a:rPr lang="cs-CZ" b="0" dirty="0">
                <a:solidFill>
                  <a:schemeClr val="tx1"/>
                </a:solidFill>
                <a:latin typeface="Arial" panose="020B0604020202020204" pitchFamily="34" charset="0"/>
                <a:cs typeface="Arial" panose="020B0604020202020204" pitchFamily="34" charset="0"/>
              </a:rPr>
              <a:t>OSINT   Zpravodajství z otevřených zdrojů (Open Source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zpracovává informace získané z veřejně dostupných zdrojů a z ostatních zdrojů neutajovaného charakteru, jež jsou omezeně publikovány či zpřístupňovány.</a:t>
            </a:r>
          </a:p>
          <a:p>
            <a:r>
              <a:rPr lang="cs-CZ" b="0" dirty="0">
                <a:solidFill>
                  <a:schemeClr val="tx1"/>
                </a:solidFill>
                <a:latin typeface="Arial" panose="020B0604020202020204" pitchFamily="34" charset="0"/>
                <a:cs typeface="Arial" panose="020B0604020202020204" pitchFamily="34" charset="0"/>
              </a:rPr>
              <a:t>IMINT   Obrazové zpravodajství (</a:t>
            </a:r>
            <a:r>
              <a:rPr lang="cs-CZ" b="0" dirty="0" err="1">
                <a:solidFill>
                  <a:schemeClr val="tx1"/>
                </a:solidFill>
                <a:latin typeface="Arial" panose="020B0604020202020204" pitchFamily="34" charset="0"/>
                <a:cs typeface="Arial" panose="020B0604020202020204" pitchFamily="34" charset="0"/>
              </a:rPr>
              <a:t>Imagery</a:t>
            </a:r>
            <a:r>
              <a:rPr lang="cs-CZ" b="0" dirty="0">
                <a:solidFill>
                  <a:schemeClr val="tx1"/>
                </a:solidFill>
                <a:latin typeface="Arial" panose="020B0604020202020204" pitchFamily="34" charset="0"/>
                <a:cs typeface="Arial" panose="020B0604020202020204" pitchFamily="34" charset="0"/>
              </a:rPr>
              <a:t> </a:t>
            </a:r>
            <a:r>
              <a:rPr lang="cs-CZ" b="0" dirty="0" err="1">
                <a:solidFill>
                  <a:schemeClr val="tx1"/>
                </a:solidFill>
                <a:latin typeface="Arial" panose="020B0604020202020204" pitchFamily="34" charset="0"/>
                <a:cs typeface="Arial" panose="020B0604020202020204" pitchFamily="34" charset="0"/>
              </a:rPr>
              <a:t>Intelligence</a:t>
            </a:r>
            <a:r>
              <a:rPr lang="cs-CZ" b="0" dirty="0">
                <a:solidFill>
                  <a:schemeClr val="tx1"/>
                </a:solidFill>
                <a:latin typeface="Arial" panose="020B0604020202020204" pitchFamily="34" charset="0"/>
                <a:cs typeface="Arial" panose="020B0604020202020204" pitchFamily="34" charset="0"/>
              </a:rPr>
              <a:t>) zpracovává informace z obrazových záznamů získané fotografickými, radiolokačními, elektrooptickými, infračervenými, termovizními, laserovými a multispektrálními senzory.</a:t>
            </a:r>
          </a:p>
        </p:txBody>
      </p:sp>
      <p:sp>
        <p:nvSpPr>
          <p:cNvPr id="4" name="Zástupný symbol pro datum 3">
            <a:extLst>
              <a:ext uri="{FF2B5EF4-FFF2-40B4-BE49-F238E27FC236}">
                <a16:creationId xmlns:a16="http://schemas.microsoft.com/office/drawing/2014/main" id="{16E51C6B-01B5-2E4C-9265-4DF7059AAC7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1A580BC-76EB-3F4F-8DA4-F2904021522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C60C5A-663A-534D-BB6F-FB3E629CA02A}"/>
              </a:ext>
            </a:extLst>
          </p:cNvPr>
          <p:cNvSpPr>
            <a:spLocks noGrp="1"/>
          </p:cNvSpPr>
          <p:nvPr>
            <p:ph type="sldNum" sz="quarter" idx="12"/>
          </p:nvPr>
        </p:nvSpPr>
        <p:spPr/>
        <p:txBody>
          <a:bodyPr/>
          <a:lstStyle/>
          <a:p>
            <a:fld id="{CFE4BAC9-6D41-4691-9299-18EF07EF0177}" type="slidenum">
              <a:rPr lang="en-US" smtClean="0"/>
              <a:t>337</a:t>
            </a:fld>
            <a:endParaRPr lang="en-US"/>
          </a:p>
        </p:txBody>
      </p:sp>
    </p:spTree>
    <p:extLst>
      <p:ext uri="{BB962C8B-B14F-4D97-AF65-F5344CB8AC3E}">
        <p14:creationId xmlns:p14="http://schemas.microsoft.com/office/powerpoint/2010/main" val="3217848152"/>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849053-C0FF-A649-8EE3-DB3D4F059C0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Seznam utajovaných informací</a:t>
            </a:r>
          </a:p>
        </p:txBody>
      </p:sp>
      <p:sp>
        <p:nvSpPr>
          <p:cNvPr id="3" name="Zástupný symbol pro obsah 2">
            <a:extLst>
              <a:ext uri="{FF2B5EF4-FFF2-40B4-BE49-F238E27FC236}">
                <a16:creationId xmlns:a16="http://schemas.microsoft.com/office/drawing/2014/main" id="{399F685D-EBAE-2644-8EA3-48813CD53258}"/>
              </a:ext>
            </a:extLst>
          </p:cNvPr>
          <p:cNvSpPr>
            <a:spLocks noGrp="1"/>
          </p:cNvSpPr>
          <p:nvPr>
            <p:ph idx="1"/>
          </p:nvPr>
        </p:nvSpPr>
        <p:spPr/>
        <p:txBody>
          <a:bodyPr/>
          <a:lstStyle/>
          <a:p>
            <a:pPr marL="0" indent="0" fontAlgn="ctr">
              <a:buNone/>
            </a:pPr>
            <a:r>
              <a:rPr lang="cs-CZ" b="0" dirty="0">
                <a:latin typeface="Arial" panose="020B0604020202020204" pitchFamily="34" charset="0"/>
                <a:cs typeface="Arial" panose="020B0604020202020204" pitchFamily="34" charset="0"/>
              </a:rPr>
              <a:t>Nařízení vlády ze dne 7. prosince 2005,</a:t>
            </a:r>
          </a:p>
          <a:p>
            <a:pPr fontAlgn="ctr"/>
            <a:r>
              <a:rPr lang="cs-CZ" b="0" dirty="0">
                <a:latin typeface="Arial" panose="020B0604020202020204" pitchFamily="34" charset="0"/>
                <a:cs typeface="Arial" panose="020B0604020202020204" pitchFamily="34" charset="0"/>
              </a:rPr>
              <a:t>kterým se stanoví seznam utajovaných informací</a:t>
            </a:r>
          </a:p>
          <a:p>
            <a:endParaRPr lang="cs-CZ" dirty="0"/>
          </a:p>
        </p:txBody>
      </p:sp>
      <p:sp>
        <p:nvSpPr>
          <p:cNvPr id="4" name="Zástupný symbol pro datum 3">
            <a:extLst>
              <a:ext uri="{FF2B5EF4-FFF2-40B4-BE49-F238E27FC236}">
                <a16:creationId xmlns:a16="http://schemas.microsoft.com/office/drawing/2014/main" id="{1545CAB4-8BC0-644E-B901-47C5B7BBB6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CA80D70-ACB5-5E4F-AE5B-0781497164D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535052C-263F-EA43-A0E5-A3E480018A57}"/>
              </a:ext>
            </a:extLst>
          </p:cNvPr>
          <p:cNvSpPr>
            <a:spLocks noGrp="1"/>
          </p:cNvSpPr>
          <p:nvPr>
            <p:ph type="sldNum" sz="quarter" idx="12"/>
          </p:nvPr>
        </p:nvSpPr>
        <p:spPr/>
        <p:txBody>
          <a:bodyPr/>
          <a:lstStyle/>
          <a:p>
            <a:fld id="{CFE4BAC9-6D41-4691-9299-18EF07EF0177}" type="slidenum">
              <a:rPr lang="en-US" smtClean="0"/>
              <a:t>338</a:t>
            </a:fld>
            <a:endParaRPr lang="en-US"/>
          </a:p>
        </p:txBody>
      </p:sp>
    </p:spTree>
    <p:extLst>
      <p:ext uri="{BB962C8B-B14F-4D97-AF65-F5344CB8AC3E}">
        <p14:creationId xmlns:p14="http://schemas.microsoft.com/office/powerpoint/2010/main" val="2930089966"/>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D31A45F8-113B-0657-10EA-7909DFFF1ED2}"/>
              </a:ext>
            </a:extLst>
          </p:cNvPr>
          <p:cNvSpPr>
            <a:spLocks noGrp="1"/>
          </p:cNvSpPr>
          <p:nvPr>
            <p:ph type="title"/>
          </p:nvPr>
        </p:nvSpPr>
        <p:spPr/>
        <p:txBody>
          <a:bodyPr/>
          <a:lstStyle/>
          <a:p>
            <a:pPr algn="ctr"/>
            <a:r>
              <a:rPr lang="cs-CZ" dirty="0"/>
              <a:t>Ochrana vnějších hranic Evropské unie</a:t>
            </a:r>
          </a:p>
        </p:txBody>
      </p:sp>
    </p:spTree>
    <p:extLst>
      <p:ext uri="{BB962C8B-B14F-4D97-AF65-F5344CB8AC3E}">
        <p14:creationId xmlns:p14="http://schemas.microsoft.com/office/powerpoint/2010/main" val="7427047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59D399-0EF9-D84C-6EFF-2F3FE74B5FA6}"/>
              </a:ext>
            </a:extLst>
          </p:cNvPr>
          <p:cNvSpPr>
            <a:spLocks noGrp="1"/>
          </p:cNvSpPr>
          <p:nvPr>
            <p:ph type="title"/>
          </p:nvPr>
        </p:nvSpPr>
        <p:spPr/>
        <p:txBody>
          <a:bodyPr/>
          <a:lstStyle/>
          <a:p>
            <a:pPr algn="ctr"/>
            <a:r>
              <a:rPr lang="cs-CZ" dirty="0"/>
              <a:t>Omezení nouzového stavu</a:t>
            </a:r>
          </a:p>
        </p:txBody>
      </p:sp>
      <p:sp>
        <p:nvSpPr>
          <p:cNvPr id="3" name="Zástupný obsah 2">
            <a:extLst>
              <a:ext uri="{FF2B5EF4-FFF2-40B4-BE49-F238E27FC236}">
                <a16:creationId xmlns:a16="http://schemas.microsoft.com/office/drawing/2014/main" id="{DE71BEA4-77B9-B8A4-08FE-6D73FC1195A2}"/>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Nouzový stav se vyhlašuje na časově omezenou dobu maximálně 30 dnů. Na návrh vlády může Poslanecká sněmovna  nouzový stav prodloužit.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Vyhlašuje se pro území celého státu, nebo jen jeho části, určitého území.</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B5AB88A-A96D-40A6-F6E4-80493A4FACD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BA0D6E7-8B27-A739-6DE1-643853B98B1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EECAF5E-5546-3FFD-6CC3-1C86304A4E23}"/>
              </a:ext>
            </a:extLst>
          </p:cNvPr>
          <p:cNvSpPr>
            <a:spLocks noGrp="1"/>
          </p:cNvSpPr>
          <p:nvPr>
            <p:ph type="sldNum" sz="quarter" idx="12"/>
          </p:nvPr>
        </p:nvSpPr>
        <p:spPr/>
        <p:txBody>
          <a:bodyPr/>
          <a:lstStyle/>
          <a:p>
            <a:fld id="{CFE4BAC9-6D41-4691-9299-18EF07EF0177}" type="slidenum">
              <a:rPr lang="en-US" smtClean="0"/>
              <a:t>34</a:t>
            </a:fld>
            <a:endParaRPr lang="en-US"/>
          </a:p>
        </p:txBody>
      </p:sp>
    </p:spTree>
    <p:extLst>
      <p:ext uri="{BB962C8B-B14F-4D97-AF65-F5344CB8AC3E}">
        <p14:creationId xmlns:p14="http://schemas.microsoft.com/office/powerpoint/2010/main" val="3658117571"/>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Evropská</a:t>
            </a:r>
            <a:r>
              <a:rPr lang="en-US" dirty="0">
                <a:latin typeface="Arial" panose="020B0604020202020204" pitchFamily="34" charset="0"/>
                <a:cs typeface="Arial" panose="020B0604020202020204" pitchFamily="34" charset="0"/>
              </a:rPr>
              <a:t> agenda </a:t>
            </a:r>
            <a:r>
              <a:rPr lang="en-US" dirty="0" err="1">
                <a:latin typeface="Arial" panose="020B0604020202020204" pitchFamily="34" charset="0"/>
                <a:cs typeface="Arial" panose="020B0604020202020204" pitchFamily="34" charset="0"/>
              </a:rPr>
              <a:t>migrace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b="0" dirty="0" err="1">
                <a:latin typeface="Arial" panose="020B0604020202020204" pitchFamily="34" charset="0"/>
                <a:cs typeface="Arial" panose="020B0604020202020204" pitchFamily="34" charset="0"/>
              </a:rPr>
              <a:t>Bezprostřední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akce</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Čtyři</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pilíře</a:t>
            </a:r>
            <a:r>
              <a:rPr lang="en-US" b="0" dirty="0">
                <a:latin typeface="Arial" panose="020B0604020202020204" pitchFamily="34" charset="0"/>
                <a:cs typeface="Arial" panose="020B0604020202020204" pitchFamily="34" charset="0"/>
              </a:rPr>
              <a:t> k </a:t>
            </a:r>
            <a:r>
              <a:rPr lang="en-US" b="0" dirty="0" err="1">
                <a:latin typeface="Arial" panose="020B0604020202020204" pitchFamily="34" charset="0"/>
                <a:cs typeface="Arial" panose="020B0604020202020204" pitchFamily="34" charset="0"/>
              </a:rPr>
              <a:t>lepšímu</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zvládnutí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migrace</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Omezení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motivace</a:t>
            </a:r>
            <a:r>
              <a:rPr lang="en-US" b="0" dirty="0">
                <a:latin typeface="Arial" panose="020B0604020202020204" pitchFamily="34" charset="0"/>
                <a:cs typeface="Arial" panose="020B0604020202020204" pitchFamily="34" charset="0"/>
              </a:rPr>
              <a:t> pro </a:t>
            </a:r>
            <a:r>
              <a:rPr lang="en-US" b="0" dirty="0" err="1">
                <a:latin typeface="Arial" panose="020B0604020202020204" pitchFamily="34" charset="0"/>
                <a:cs typeface="Arial" panose="020B0604020202020204" pitchFamily="34" charset="0"/>
              </a:rPr>
              <a:t>nelegální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migraci</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Kontrola</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hranic</a:t>
            </a:r>
            <a:r>
              <a:rPr lang="en-US" b="0" dirty="0">
                <a:latin typeface="Arial" panose="020B0604020202020204" pitchFamily="34" charset="0"/>
                <a:cs typeface="Arial" panose="020B0604020202020204" pitchFamily="34" charset="0"/>
              </a:rPr>
              <a:t> – </a:t>
            </a:r>
            <a:r>
              <a:rPr lang="en-US" b="0" dirty="0" err="1">
                <a:latin typeface="Arial" panose="020B0604020202020204" pitchFamily="34" charset="0"/>
                <a:cs typeface="Arial" panose="020B0604020202020204" pitchFamily="34" charset="0"/>
              </a:rPr>
              <a:t>záchrana</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životů</a:t>
            </a:r>
            <a:r>
              <a:rPr lang="en-US" b="0" dirty="0">
                <a:latin typeface="Arial" panose="020B0604020202020204" pitchFamily="34" charset="0"/>
                <a:cs typeface="Arial" panose="020B0604020202020204" pitchFamily="34" charset="0"/>
              </a:rPr>
              <a:t> a </a:t>
            </a:r>
            <a:r>
              <a:rPr lang="en-US" b="0" dirty="0" err="1">
                <a:latin typeface="Arial" panose="020B0604020202020204" pitchFamily="34" charset="0"/>
                <a:cs typeface="Arial" panose="020B0604020202020204" pitchFamily="34" charset="0"/>
              </a:rPr>
              <a:t>zabezpeční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vnějších</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hranic</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Evropská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povinnost</a:t>
            </a:r>
            <a:r>
              <a:rPr lang="en-US" b="0" dirty="0">
                <a:latin typeface="Arial" panose="020B0604020202020204" pitchFamily="34" charset="0"/>
                <a:cs typeface="Arial" panose="020B0604020202020204" pitchFamily="34" charset="0"/>
              </a:rPr>
              <a:t> – </a:t>
            </a:r>
            <a:r>
              <a:rPr lang="en-US" b="0" dirty="0" err="1">
                <a:latin typeface="Arial" panose="020B0604020202020204" pitchFamily="34" charset="0"/>
                <a:cs typeface="Arial" panose="020B0604020202020204" pitchFamily="34" charset="0"/>
              </a:rPr>
              <a:t>silná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společná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azylová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politika</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Nová</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politika</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legální</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migrace</a:t>
            </a:r>
            <a:endParaRPr lang="en-US" b="0" dirty="0">
              <a:latin typeface="Arial" panose="020B0604020202020204" pitchFamily="34" charset="0"/>
              <a:cs typeface="Arial" panose="020B0604020202020204" pitchFamily="34" charset="0"/>
            </a:endParaRPr>
          </a:p>
          <a:p>
            <a:pPr marL="514350" indent="-514350">
              <a:buFont typeface="+mj-lt"/>
              <a:buAutoNum type="arabicPeriod"/>
            </a:pPr>
            <a:r>
              <a:rPr lang="en-US" b="0" dirty="0" err="1">
                <a:latin typeface="Arial" panose="020B0604020202020204" pitchFamily="34" charset="0"/>
                <a:cs typeface="Arial" panose="020B0604020202020204" pitchFamily="34" charset="0"/>
              </a:rPr>
              <a:t>Pohyb</a:t>
            </a:r>
            <a:r>
              <a:rPr lang="en-US" b="0" dirty="0">
                <a:latin typeface="Arial" panose="020B0604020202020204" pitchFamily="34" charset="0"/>
                <a:cs typeface="Arial" panose="020B0604020202020204" pitchFamily="34" charset="0"/>
              </a:rPr>
              <a:t>  </a:t>
            </a:r>
            <a:r>
              <a:rPr lang="en-US" b="0" dirty="0" err="1">
                <a:latin typeface="Arial" panose="020B0604020202020204" pitchFamily="34" charset="0"/>
                <a:cs typeface="Arial" panose="020B0604020202020204" pitchFamily="34" charset="0"/>
              </a:rPr>
              <a:t>vně</a:t>
            </a:r>
            <a:r>
              <a:rPr lang="en-US" b="0" dirty="0">
                <a:latin typeface="Arial" panose="020B0604020202020204" pitchFamily="34" charset="0"/>
                <a:cs typeface="Arial" panose="020B0604020202020204" pitchFamily="34" charset="0"/>
              </a:rPr>
              <a:t> </a:t>
            </a:r>
          </a:p>
        </p:txBody>
      </p:sp>
      <p:sp>
        <p:nvSpPr>
          <p:cNvPr id="4" name="Zástupný symbol pro datum 3">
            <a:extLst>
              <a:ext uri="{FF2B5EF4-FFF2-40B4-BE49-F238E27FC236}">
                <a16:creationId xmlns:a16="http://schemas.microsoft.com/office/drawing/2014/main" id="{2CD9F723-D6DA-7941-8E00-F617495EBE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1EF778E-5A8E-4C43-B51C-A8FE2771EE0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5393A23-571D-774D-A3BA-D1D22C187B3E}"/>
              </a:ext>
            </a:extLst>
          </p:cNvPr>
          <p:cNvSpPr>
            <a:spLocks noGrp="1"/>
          </p:cNvSpPr>
          <p:nvPr>
            <p:ph type="sldNum" sz="quarter" idx="12"/>
          </p:nvPr>
        </p:nvSpPr>
        <p:spPr/>
        <p:txBody>
          <a:bodyPr/>
          <a:lstStyle/>
          <a:p>
            <a:fld id="{CFE4BAC9-6D41-4691-9299-18EF07EF0177}" type="slidenum">
              <a:rPr lang="en-US" smtClean="0"/>
              <a:t>340</a:t>
            </a:fld>
            <a:endParaRPr lang="en-US"/>
          </a:p>
        </p:txBody>
      </p:sp>
    </p:spTree>
    <p:extLst>
      <p:ext uri="{BB962C8B-B14F-4D97-AF65-F5344CB8AC3E}">
        <p14:creationId xmlns:p14="http://schemas.microsoft.com/office/powerpoint/2010/main" val="2128966634"/>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err="1">
                <a:latin typeface="Arial" panose="020B0604020202020204" pitchFamily="34" charset="0"/>
                <a:cs typeface="Arial" panose="020B0604020202020204" pitchFamily="34" charset="0"/>
              </a:rPr>
              <a:t>Zaměření</a:t>
            </a:r>
            <a:r>
              <a:rPr lang="en-US" dirty="0">
                <a:latin typeface="Arial" panose="020B0604020202020204" pitchFamily="34" charset="0"/>
                <a:cs typeface="Arial" panose="020B0604020202020204" pitchFamily="34" charset="0"/>
              </a:rPr>
              <a:t> se </a:t>
            </a:r>
            <a:r>
              <a:rPr lang="en-US" dirty="0" err="1">
                <a:latin typeface="Arial" panose="020B0604020202020204" pitchFamily="34" charset="0"/>
                <a:cs typeface="Arial" panose="020B0604020202020204" pitchFamily="34" charset="0"/>
              </a:rPr>
              <a:t>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kriminální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sít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pašeráků</a:t>
            </a:r>
            <a:r>
              <a:rPr lang="en-US" dirty="0">
                <a:latin typeface="Arial" panose="020B0604020202020204" pitchFamily="34" charset="0"/>
                <a:cs typeface="Arial" panose="020B0604020202020204" pitchFamily="34" charset="0"/>
              </a:rPr>
              <a:t> </a:t>
            </a:r>
          </a:p>
        </p:txBody>
      </p:sp>
      <p:sp>
        <p:nvSpPr>
          <p:cNvPr id="3" name="Content Placeholder 2"/>
          <p:cNvSpPr>
            <a:spLocks noGrp="1"/>
          </p:cNvSpPr>
          <p:nvPr>
            <p:ph idx="1"/>
          </p:nvPr>
        </p:nvSpPr>
        <p:spPr/>
        <p:txBody>
          <a:bodyPr/>
          <a:lstStyle/>
          <a:p>
            <a:pPr marL="0" indent="0">
              <a:buNone/>
            </a:pPr>
            <a:r>
              <a:rPr lang="en-US" b="0" dirty="0" err="1">
                <a:solidFill>
                  <a:schemeClr val="tx1"/>
                </a:solidFill>
                <a:latin typeface="Arial" panose="020B0604020202020204" pitchFamily="34" charset="0"/>
                <a:cs typeface="Arial" panose="020B0604020202020204" pitchFamily="34" charset="0"/>
              </a:rPr>
              <a:t>Operace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Společné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bezpečnostní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obranné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politiky</a:t>
            </a:r>
            <a:r>
              <a:rPr lang="en-US" b="0" dirty="0">
                <a:solidFill>
                  <a:schemeClr val="tx1"/>
                </a:solidFill>
                <a:latin typeface="Arial" panose="020B0604020202020204" pitchFamily="34" charset="0"/>
                <a:cs typeface="Arial" panose="020B0604020202020204" pitchFamily="34" charset="0"/>
              </a:rPr>
              <a:t> – </a:t>
            </a:r>
            <a:r>
              <a:rPr lang="en-US" b="0" dirty="0" err="1">
                <a:solidFill>
                  <a:schemeClr val="tx1"/>
                </a:solidFill>
                <a:latin typeface="Arial" panose="020B0604020202020204" pitchFamily="34" charset="0"/>
                <a:cs typeface="Arial" panose="020B0604020202020204" pitchFamily="34" charset="0"/>
              </a:rPr>
              <a:t>systematické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hledání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identifikace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zajištění</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ničení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plavidel</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pašeráků</a:t>
            </a:r>
            <a:endParaRPr lang="en-US" b="0" dirty="0">
              <a:solidFill>
                <a:schemeClr val="tx1"/>
              </a:solidFill>
              <a:latin typeface="Arial" panose="020B0604020202020204" pitchFamily="34" charset="0"/>
              <a:cs typeface="Arial" panose="020B0604020202020204" pitchFamily="34" charset="0"/>
            </a:endParaRPr>
          </a:p>
          <a:p>
            <a:r>
              <a:rPr lang="en-US" b="0" dirty="0" err="1">
                <a:solidFill>
                  <a:schemeClr val="tx1"/>
                </a:solidFill>
                <a:latin typeface="Arial" panose="020B0604020202020204" pitchFamily="34" charset="0"/>
                <a:cs typeface="Arial" panose="020B0604020202020204" pitchFamily="34" charset="0"/>
              </a:rPr>
              <a:t>Sdílení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informací</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vedoucí</a:t>
            </a:r>
            <a:r>
              <a:rPr lang="en-US" b="0" dirty="0">
                <a:solidFill>
                  <a:schemeClr val="tx1"/>
                </a:solidFill>
                <a:latin typeface="Arial" panose="020B0604020202020204" pitchFamily="34" charset="0"/>
                <a:cs typeface="Arial" panose="020B0604020202020204" pitchFamily="34" charset="0"/>
              </a:rPr>
              <a:t> k </a:t>
            </a:r>
            <a:r>
              <a:rPr lang="en-US" b="0" dirty="0" err="1">
                <a:solidFill>
                  <a:schemeClr val="tx1"/>
                </a:solidFill>
                <a:latin typeface="Arial" panose="020B0604020202020204" pitchFamily="34" charset="0"/>
                <a:cs typeface="Arial" panose="020B0604020202020204" pitchFamily="34" charset="0"/>
              </a:rPr>
              <a:t>identifikaci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pašeráků</a:t>
            </a:r>
            <a:endParaRPr lang="en-US" b="0" dirty="0">
              <a:solidFill>
                <a:schemeClr val="tx1"/>
              </a:solidFill>
              <a:latin typeface="Arial" panose="020B0604020202020204" pitchFamily="34" charset="0"/>
              <a:cs typeface="Arial" panose="020B0604020202020204" pitchFamily="34" charset="0"/>
            </a:endParaRPr>
          </a:p>
          <a:p>
            <a:pPr marL="0" indent="0">
              <a:buNone/>
            </a:pPr>
            <a:endParaRPr lang="en-US" dirty="0"/>
          </a:p>
        </p:txBody>
      </p:sp>
      <p:sp>
        <p:nvSpPr>
          <p:cNvPr id="4" name="Zástupný symbol pro datum 3">
            <a:extLst>
              <a:ext uri="{FF2B5EF4-FFF2-40B4-BE49-F238E27FC236}">
                <a16:creationId xmlns:a16="http://schemas.microsoft.com/office/drawing/2014/main" id="{02DD1671-AE8B-9241-8800-FF3EC430E91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EDE8C4D-57FC-4942-B3C3-498A03C7B4C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DB9F0E-08CD-5040-AF36-3FA16492B24D}"/>
              </a:ext>
            </a:extLst>
          </p:cNvPr>
          <p:cNvSpPr>
            <a:spLocks noGrp="1"/>
          </p:cNvSpPr>
          <p:nvPr>
            <p:ph type="sldNum" sz="quarter" idx="12"/>
          </p:nvPr>
        </p:nvSpPr>
        <p:spPr/>
        <p:txBody>
          <a:bodyPr/>
          <a:lstStyle/>
          <a:p>
            <a:fld id="{CFE4BAC9-6D41-4691-9299-18EF07EF0177}" type="slidenum">
              <a:rPr lang="en-US" smtClean="0"/>
              <a:t>341</a:t>
            </a:fld>
            <a:endParaRPr lang="en-US"/>
          </a:p>
        </p:txBody>
      </p:sp>
    </p:spTree>
    <p:extLst>
      <p:ext uri="{BB962C8B-B14F-4D97-AF65-F5344CB8AC3E}">
        <p14:creationId xmlns:p14="http://schemas.microsoft.com/office/powerpoint/2010/main" val="3326076693"/>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a:latin typeface="Arial" panose="020B0604020202020204" pitchFamily="34" charset="0"/>
                <a:cs typeface="Arial" panose="020B0604020202020204" pitchFamily="34" charset="0"/>
              </a:rPr>
              <a:t>Solidarita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mezi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členskými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státy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GB" b="0" dirty="0" err="1">
                <a:solidFill>
                  <a:schemeClr val="tx1"/>
                </a:solidFill>
                <a:latin typeface="Arial" panose="020B0604020202020204" pitchFamily="34" charset="0"/>
                <a:cs typeface="Arial" panose="020B0604020202020204" pitchFamily="34" charset="0"/>
              </a:rPr>
              <a:t>Ocitnou</a:t>
            </a:r>
            <a:r>
              <a:rPr lang="en-GB" b="0" dirty="0">
                <a:solidFill>
                  <a:schemeClr val="tx1"/>
                </a:solidFill>
                <a:latin typeface="Arial" panose="020B0604020202020204" pitchFamily="34" charset="0"/>
                <a:cs typeface="Arial" panose="020B0604020202020204" pitchFamily="34" charset="0"/>
              </a:rPr>
              <a:t>-li se </a:t>
            </a:r>
            <a:r>
              <a:rPr lang="en-GB" b="0" dirty="0" err="1">
                <a:solidFill>
                  <a:schemeClr val="tx1"/>
                </a:solidFill>
                <a:latin typeface="Arial" panose="020B0604020202020204" pitchFamily="34" charset="0"/>
                <a:cs typeface="Arial" panose="020B0604020202020204" pitchFamily="34" charset="0"/>
              </a:rPr>
              <a:t>jeden</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nebo</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více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členských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států</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stavu</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nouze</a:t>
            </a:r>
            <a:r>
              <a:rPr lang="en-GB" b="0" dirty="0">
                <a:solidFill>
                  <a:schemeClr val="tx1"/>
                </a:solidFill>
                <a:latin typeface="Arial" panose="020B0604020202020204" pitchFamily="34" charset="0"/>
                <a:cs typeface="Arial" panose="020B0604020202020204" pitchFamily="34" charset="0"/>
              </a:rPr>
              <a:t> v </a:t>
            </a:r>
            <a:r>
              <a:rPr lang="en-GB" b="0" dirty="0" err="1">
                <a:solidFill>
                  <a:schemeClr val="tx1"/>
                </a:solidFill>
                <a:latin typeface="Arial" panose="020B0604020202020204" pitchFamily="34" charset="0"/>
                <a:cs typeface="Arial" panose="020B0604020202020204" pitchFamily="34" charset="0"/>
              </a:rPr>
              <a:t>důsledku</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náhlého</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přílivu</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státních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příslušníků</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třetích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zemí</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může</a:t>
            </a:r>
            <a:r>
              <a:rPr lang="en-GB" b="0" dirty="0">
                <a:solidFill>
                  <a:schemeClr val="tx1"/>
                </a:solidFill>
                <a:latin typeface="Arial" panose="020B0604020202020204" pitchFamily="34" charset="0"/>
                <a:cs typeface="Arial" panose="020B0604020202020204" pitchFamily="34" charset="0"/>
              </a:rPr>
              <a:t> Rada </a:t>
            </a:r>
            <a:r>
              <a:rPr lang="en-GB" b="0" dirty="0" err="1">
                <a:solidFill>
                  <a:schemeClr val="tx1"/>
                </a:solidFill>
                <a:latin typeface="Arial" panose="020B0604020202020204" pitchFamily="34" charset="0"/>
                <a:cs typeface="Arial" panose="020B0604020202020204" pitchFamily="34" charset="0"/>
              </a:rPr>
              <a:t>na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návrh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Komise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přijmout</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prospěch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dotyčných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členských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států</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dočasná</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opatření</a:t>
            </a:r>
            <a:r>
              <a:rPr lang="en-GB" b="0" dirty="0">
                <a:solidFill>
                  <a:schemeClr val="tx1"/>
                </a:solidFill>
                <a:latin typeface="Arial" panose="020B0604020202020204" pitchFamily="34" charset="0"/>
                <a:cs typeface="Arial" panose="020B0604020202020204" pitchFamily="34" charset="0"/>
              </a:rPr>
              <a:t>. </a:t>
            </a:r>
          </a:p>
          <a:p>
            <a:pPr marL="514350" indent="-514350">
              <a:buFont typeface="+mj-lt"/>
              <a:buAutoNum type="arabicPeriod"/>
            </a:pPr>
            <a:r>
              <a:rPr lang="en-GB" b="0" dirty="0">
                <a:solidFill>
                  <a:schemeClr val="tx1"/>
                </a:solidFill>
                <a:latin typeface="Arial" panose="020B0604020202020204" pitchFamily="34" charset="0"/>
                <a:cs typeface="Arial" panose="020B0604020202020204" pitchFamily="34" charset="0"/>
              </a:rPr>
              <a:t>Rada </a:t>
            </a:r>
            <a:r>
              <a:rPr lang="en-GB" b="0" dirty="0" err="1">
                <a:solidFill>
                  <a:schemeClr val="tx1"/>
                </a:solidFill>
                <a:latin typeface="Arial" panose="020B0604020202020204" pitchFamily="34" charset="0"/>
                <a:cs typeface="Arial" panose="020B0604020202020204" pitchFamily="34" charset="0"/>
              </a:rPr>
              <a:t>rozhoduje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po</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konzultaci</a:t>
            </a:r>
            <a:r>
              <a:rPr lang="en-GB" b="0" dirty="0">
                <a:solidFill>
                  <a:schemeClr val="tx1"/>
                </a:solidFill>
                <a:latin typeface="Arial" panose="020B0604020202020204" pitchFamily="34" charset="0"/>
                <a:cs typeface="Arial" panose="020B0604020202020204" pitchFamily="34" charset="0"/>
              </a:rPr>
              <a:t> s </a:t>
            </a:r>
            <a:r>
              <a:rPr lang="en-GB" b="0" dirty="0" err="1">
                <a:solidFill>
                  <a:schemeClr val="tx1"/>
                </a:solidFill>
                <a:latin typeface="Arial" panose="020B0604020202020204" pitchFamily="34" charset="0"/>
                <a:cs typeface="Arial" panose="020B0604020202020204" pitchFamily="34" charset="0"/>
              </a:rPr>
              <a:t>Evropským</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parlamentem</a:t>
            </a:r>
            <a:r>
              <a:rPr lang="en-GB" b="0" dirty="0">
                <a:solidFill>
                  <a:schemeClr val="tx1"/>
                </a:solidFill>
                <a:latin typeface="Arial" panose="020B0604020202020204" pitchFamily="34" charset="0"/>
                <a:cs typeface="Arial" panose="020B0604020202020204" pitchFamily="34" charset="0"/>
              </a:rPr>
              <a:t>.</a:t>
            </a:r>
            <a:endParaRPr lang="cs-CZ" b="0"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25DF5325-58B8-3B4C-B6C6-B5B9F3FE5D8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59F085-2F95-4C4C-9AE2-0F1D8973909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66506F9-5554-B04D-BB82-F2F38F7CD6B8}"/>
              </a:ext>
            </a:extLst>
          </p:cNvPr>
          <p:cNvSpPr>
            <a:spLocks noGrp="1"/>
          </p:cNvSpPr>
          <p:nvPr>
            <p:ph type="sldNum" sz="quarter" idx="12"/>
          </p:nvPr>
        </p:nvSpPr>
        <p:spPr/>
        <p:txBody>
          <a:bodyPr/>
          <a:lstStyle/>
          <a:p>
            <a:fld id="{CFE4BAC9-6D41-4691-9299-18EF07EF0177}" type="slidenum">
              <a:rPr lang="en-US" smtClean="0"/>
              <a:t>342</a:t>
            </a:fld>
            <a:endParaRPr lang="en-US"/>
          </a:p>
        </p:txBody>
      </p:sp>
    </p:spTree>
    <p:extLst>
      <p:ext uri="{BB962C8B-B14F-4D97-AF65-F5344CB8AC3E}">
        <p14:creationId xmlns:p14="http://schemas.microsoft.com/office/powerpoint/2010/main" val="714958744"/>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latin typeface="Arial" panose="020B0604020202020204" pitchFamily="34" charset="0"/>
                <a:cs typeface="Arial" panose="020B0604020202020204" pitchFamily="34" charset="0"/>
              </a:rPr>
              <a:t>Kvóty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b="0" dirty="0" err="1">
                <a:solidFill>
                  <a:schemeClr val="tx1"/>
                </a:solidFill>
                <a:latin typeface="Arial" panose="020B0604020202020204" pitchFamily="34" charset="0"/>
                <a:cs typeface="Arial" panose="020B0604020202020204" pitchFamily="34" charset="0"/>
              </a:rPr>
              <a:t>Dočasný</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systém</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distribuce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lidí</a:t>
            </a:r>
            <a:r>
              <a:rPr lang="en-US" b="0" dirty="0">
                <a:solidFill>
                  <a:schemeClr val="tx1"/>
                </a:solidFill>
                <a:latin typeface="Arial" panose="020B0604020202020204" pitchFamily="34" charset="0"/>
                <a:cs typeface="Arial" panose="020B0604020202020204" pitchFamily="34" charset="0"/>
              </a:rPr>
              <a:t> v </a:t>
            </a:r>
            <a:r>
              <a:rPr lang="en-US" b="0" dirty="0" err="1">
                <a:solidFill>
                  <a:schemeClr val="tx1"/>
                </a:solidFill>
                <a:latin typeface="Arial" panose="020B0604020202020204" pitchFamily="34" charset="0"/>
                <a:cs typeface="Arial" panose="020B0604020202020204" pitchFamily="34" charset="0"/>
              </a:rPr>
              <a:t>ochraně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mezinárodního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práva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na</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základě</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spravedlivé</a:t>
            </a:r>
            <a:r>
              <a:rPr lang="en-US" b="0" dirty="0">
                <a:solidFill>
                  <a:schemeClr val="tx1"/>
                </a:solidFill>
                <a:latin typeface="Arial" panose="020B0604020202020204" pitchFamily="34" charset="0"/>
                <a:cs typeface="Arial" panose="020B0604020202020204" pitchFamily="34" charset="0"/>
              </a:rPr>
              <a:t> a </a:t>
            </a:r>
            <a:r>
              <a:rPr lang="en-US" b="0" dirty="0" err="1">
                <a:solidFill>
                  <a:schemeClr val="tx1"/>
                </a:solidFill>
                <a:latin typeface="Arial" panose="020B0604020202020204" pitchFamily="34" charset="0"/>
                <a:cs typeface="Arial" panose="020B0604020202020204" pitchFamily="34" charset="0"/>
              </a:rPr>
              <a:t>vyrovnané</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účasti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všech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členských</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států</a:t>
            </a:r>
            <a:endParaRPr lang="en-US" b="0" dirty="0">
              <a:solidFill>
                <a:schemeClr val="tx1"/>
              </a:solidFill>
              <a:latin typeface="Arial" panose="020B0604020202020204" pitchFamily="34" charset="0"/>
              <a:cs typeface="Arial" panose="020B0604020202020204" pitchFamily="34" charset="0"/>
            </a:endParaRPr>
          </a:p>
          <a:p>
            <a:r>
              <a:rPr lang="en-US" b="0" dirty="0" err="1">
                <a:solidFill>
                  <a:schemeClr val="tx1"/>
                </a:solidFill>
                <a:latin typeface="Arial" panose="020B0604020202020204" pitchFamily="34" charset="0"/>
                <a:cs typeface="Arial" panose="020B0604020202020204" pitchFamily="34" charset="0"/>
              </a:rPr>
              <a:t>Kritéria</a:t>
            </a:r>
            <a:r>
              <a:rPr lang="en-US" b="0" dirty="0">
                <a:solidFill>
                  <a:schemeClr val="tx1"/>
                </a:solidFill>
                <a:latin typeface="Arial" panose="020B0604020202020204" pitchFamily="34" charset="0"/>
                <a:cs typeface="Arial" panose="020B0604020202020204" pitchFamily="34" charset="0"/>
              </a:rPr>
              <a:t> – </a:t>
            </a:r>
            <a:r>
              <a:rPr lang="en-US" b="0" dirty="0" err="1">
                <a:solidFill>
                  <a:schemeClr val="tx1"/>
                </a:solidFill>
                <a:latin typeface="Arial" panose="020B0604020202020204" pitchFamily="34" charset="0"/>
                <a:cs typeface="Arial" panose="020B0604020202020204" pitchFamily="34" charset="0"/>
              </a:rPr>
              <a:t>velikost</a:t>
            </a:r>
            <a:r>
              <a:rPr lang="en-US" b="0" dirty="0">
                <a:solidFill>
                  <a:schemeClr val="tx1"/>
                </a:solidFill>
                <a:latin typeface="Arial" panose="020B0604020202020204" pitchFamily="34" charset="0"/>
                <a:cs typeface="Arial" panose="020B0604020202020204" pitchFamily="34" charset="0"/>
              </a:rPr>
              <a:t> HDP, </a:t>
            </a:r>
            <a:r>
              <a:rPr lang="en-US" b="0" dirty="0" err="1">
                <a:solidFill>
                  <a:schemeClr val="tx1"/>
                </a:solidFill>
                <a:latin typeface="Arial" panose="020B0604020202020204" pitchFamily="34" charset="0"/>
                <a:cs typeface="Arial" panose="020B0604020202020204" pitchFamily="34" charset="0"/>
              </a:rPr>
              <a:t>počet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obyvatel</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výše</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nezaměstnanosti</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zkušenost</a:t>
            </a:r>
            <a:r>
              <a:rPr lang="en-US" b="0" dirty="0">
                <a:solidFill>
                  <a:schemeClr val="tx1"/>
                </a:solidFill>
                <a:latin typeface="Arial" panose="020B0604020202020204" pitchFamily="34" charset="0"/>
                <a:cs typeface="Arial" panose="020B0604020202020204" pitchFamily="34" charset="0"/>
              </a:rPr>
              <a:t> s </a:t>
            </a:r>
            <a:r>
              <a:rPr lang="en-US" b="0" dirty="0" err="1">
                <a:solidFill>
                  <a:schemeClr val="tx1"/>
                </a:solidFill>
                <a:latin typeface="Arial" panose="020B0604020202020204" pitchFamily="34" charset="0"/>
                <a:cs typeface="Arial" panose="020B0604020202020204" pitchFamily="34" charset="0"/>
              </a:rPr>
              <a:t>přistěhovaletstvím</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předzvěst</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dlouhodobého</a:t>
            </a:r>
            <a:r>
              <a:rPr lang="en-US" b="0" dirty="0">
                <a:solidFill>
                  <a:schemeClr val="tx1"/>
                </a:solidFill>
                <a:latin typeface="Arial" panose="020B0604020202020204" pitchFamily="34" charset="0"/>
                <a:cs typeface="Arial" panose="020B0604020202020204" pitchFamily="34" charset="0"/>
              </a:rPr>
              <a:t> </a:t>
            </a:r>
            <a:r>
              <a:rPr lang="en-US" b="0" dirty="0" err="1">
                <a:solidFill>
                  <a:schemeClr val="tx1"/>
                </a:solidFill>
                <a:latin typeface="Arial" panose="020B0604020202020204" pitchFamily="34" charset="0"/>
                <a:cs typeface="Arial" panose="020B0604020202020204" pitchFamily="34" charset="0"/>
              </a:rPr>
              <a:t>řešení</a:t>
            </a:r>
            <a:r>
              <a:rPr lang="en-US" dirty="0">
                <a:latin typeface="Arial" panose="020B0604020202020204" pitchFamily="34" charset="0"/>
                <a:cs typeface="Arial" panose="020B0604020202020204" pitchFamily="34" charset="0"/>
              </a:rPr>
              <a:t>.</a:t>
            </a:r>
          </a:p>
        </p:txBody>
      </p:sp>
      <p:sp>
        <p:nvSpPr>
          <p:cNvPr id="4" name="Zástupný symbol pro datum 3">
            <a:extLst>
              <a:ext uri="{FF2B5EF4-FFF2-40B4-BE49-F238E27FC236}">
                <a16:creationId xmlns:a16="http://schemas.microsoft.com/office/drawing/2014/main" id="{7973FCEF-0A7A-094F-938A-07ED3DBE6EA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45C21F7-38E5-9F4A-8116-E8BDB2CE1B8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097F0B8-A469-054F-A7BB-92F8327D57E9}"/>
              </a:ext>
            </a:extLst>
          </p:cNvPr>
          <p:cNvSpPr>
            <a:spLocks noGrp="1"/>
          </p:cNvSpPr>
          <p:nvPr>
            <p:ph type="sldNum" sz="quarter" idx="12"/>
          </p:nvPr>
        </p:nvSpPr>
        <p:spPr/>
        <p:txBody>
          <a:bodyPr/>
          <a:lstStyle/>
          <a:p>
            <a:fld id="{CFE4BAC9-6D41-4691-9299-18EF07EF0177}" type="slidenum">
              <a:rPr lang="en-US" smtClean="0"/>
              <a:t>343</a:t>
            </a:fld>
            <a:endParaRPr lang="en-US"/>
          </a:p>
        </p:txBody>
      </p:sp>
    </p:spTree>
    <p:extLst>
      <p:ext uri="{BB962C8B-B14F-4D97-AF65-F5344CB8AC3E}">
        <p14:creationId xmlns:p14="http://schemas.microsoft.com/office/powerpoint/2010/main" val="3457922945"/>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5DA250-9F14-6741-A550-D74DB7619A6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Poslání agentury FRONTEX </a:t>
            </a:r>
          </a:p>
        </p:txBody>
      </p:sp>
      <p:sp>
        <p:nvSpPr>
          <p:cNvPr id="3" name="Zástupný symbol pro obsah 2">
            <a:extLst>
              <a:ext uri="{FF2B5EF4-FFF2-40B4-BE49-F238E27FC236}">
                <a16:creationId xmlns:a16="http://schemas.microsoft.com/office/drawing/2014/main" id="{4F01E886-2ECF-DD44-B4ED-BF293DF4BDDA}"/>
              </a:ext>
            </a:extLst>
          </p:cNvPr>
          <p:cNvSpPr>
            <a:spLocks noGrp="1"/>
          </p:cNvSpPr>
          <p:nvPr>
            <p:ph idx="4294967295"/>
          </p:nvPr>
        </p:nvSpPr>
        <p:spPr>
          <a:xfrm>
            <a:off x="914400" y="1812925"/>
            <a:ext cx="8229600" cy="4525963"/>
          </a:xfrm>
          <a:noFill/>
        </p:spPr>
        <p:txBody>
          <a:bodyPr>
            <a:normAutofit/>
          </a:bodyPr>
          <a:lstStyle/>
          <a:p>
            <a:pPr marL="0" indent="0">
              <a:buNone/>
            </a:pPr>
            <a:r>
              <a:rPr lang="cs-CZ" b="0" dirty="0">
                <a:latin typeface="Arial" panose="020B0604020202020204" pitchFamily="34" charset="0"/>
                <a:cs typeface="Arial" panose="020B0604020202020204" pitchFamily="34" charset="0"/>
              </a:rPr>
              <a:t>Agentura </a:t>
            </a:r>
            <a:r>
              <a:rPr lang="cs-CZ" b="0" dirty="0" err="1">
                <a:latin typeface="Arial" panose="020B0604020202020204" pitchFamily="34" charset="0"/>
                <a:cs typeface="Arial" panose="020B0604020202020204" pitchFamily="34" charset="0"/>
              </a:rPr>
              <a:t>Frontex</a:t>
            </a:r>
            <a:r>
              <a:rPr lang="cs-CZ" b="0" dirty="0">
                <a:latin typeface="Arial" panose="020B0604020202020204" pitchFamily="34" charset="0"/>
                <a:cs typeface="Arial" panose="020B0604020202020204" pitchFamily="34" charset="0"/>
              </a:rPr>
              <a:t>, Evropská agentura pro pohraniční a pobřežní stráž, byla zřízena v roce 2004 s cílem pomoci</a:t>
            </a:r>
          </a:p>
          <a:p>
            <a:r>
              <a:rPr lang="cs-CZ" b="0" dirty="0">
                <a:latin typeface="Arial" panose="020B0604020202020204" pitchFamily="34" charset="0"/>
                <a:cs typeface="Arial" panose="020B0604020202020204" pitchFamily="34" charset="0"/>
              </a:rPr>
              <a:t> členským státům EU a </a:t>
            </a:r>
          </a:p>
          <a:p>
            <a:r>
              <a:rPr lang="cs-CZ" b="0" dirty="0">
                <a:latin typeface="Arial" panose="020B0604020202020204" pitchFamily="34" charset="0"/>
                <a:cs typeface="Arial" panose="020B0604020202020204" pitchFamily="34" charset="0"/>
              </a:rPr>
              <a:t>zemím přidruženým k </a:t>
            </a:r>
            <a:r>
              <a:rPr lang="cs-CZ" b="0" dirty="0" err="1">
                <a:latin typeface="Arial" panose="020B0604020202020204" pitchFamily="34" charset="0"/>
                <a:cs typeface="Arial" panose="020B0604020202020204" pitchFamily="34" charset="0"/>
              </a:rPr>
              <a:t>Schengenu</a:t>
            </a:r>
            <a:r>
              <a:rPr lang="cs-CZ" b="0" dirty="0">
                <a:latin typeface="Arial" panose="020B0604020202020204" pitchFamily="34" charset="0"/>
                <a:cs typeface="Arial" panose="020B0604020202020204" pitchFamily="34" charset="0"/>
              </a:rPr>
              <a:t>  (Island, Lichtenštejnsko, Norsko a Švýcarsko.)</a:t>
            </a:r>
          </a:p>
          <a:p>
            <a:pPr marL="0" indent="0">
              <a:buNone/>
            </a:pPr>
            <a:r>
              <a:rPr lang="cs-CZ" b="0" dirty="0">
                <a:latin typeface="Arial" panose="020B0604020202020204" pitchFamily="34" charset="0"/>
                <a:cs typeface="Arial" panose="020B0604020202020204" pitchFamily="34" charset="0"/>
              </a:rPr>
              <a:t>chránit vnější hranice prostoru volného pohybu EU</a:t>
            </a:r>
          </a:p>
          <a:p>
            <a:endParaRPr lang="cs-CZ" dirty="0"/>
          </a:p>
        </p:txBody>
      </p:sp>
      <p:sp>
        <p:nvSpPr>
          <p:cNvPr id="4" name="Zástupný symbol pro datum 3">
            <a:extLst>
              <a:ext uri="{FF2B5EF4-FFF2-40B4-BE49-F238E27FC236}">
                <a16:creationId xmlns:a16="http://schemas.microsoft.com/office/drawing/2014/main" id="{32E36C51-D847-0141-A6AD-D30FA2004CF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F86D580-882C-B644-B43D-FC7E648C28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0F30CB-1E03-3A4C-870F-2EE703A5CE45}"/>
              </a:ext>
            </a:extLst>
          </p:cNvPr>
          <p:cNvSpPr>
            <a:spLocks noGrp="1"/>
          </p:cNvSpPr>
          <p:nvPr>
            <p:ph type="sldNum" sz="quarter" idx="12"/>
          </p:nvPr>
        </p:nvSpPr>
        <p:spPr/>
        <p:txBody>
          <a:bodyPr/>
          <a:lstStyle/>
          <a:p>
            <a:fld id="{CFE4BAC9-6D41-4691-9299-18EF07EF0177}" type="slidenum">
              <a:rPr lang="en-US" smtClean="0"/>
              <a:t>344</a:t>
            </a:fld>
            <a:endParaRPr lang="en-US"/>
          </a:p>
        </p:txBody>
      </p:sp>
    </p:spTree>
    <p:extLst>
      <p:ext uri="{BB962C8B-B14F-4D97-AF65-F5344CB8AC3E}">
        <p14:creationId xmlns:p14="http://schemas.microsoft.com/office/powerpoint/2010/main" val="3939104942"/>
      </p:ext>
    </p:extLst>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5600" b="0" dirty="0" err="1">
                <a:latin typeface="Arial" panose="020B0604020202020204" pitchFamily="34" charset="0"/>
                <a:cs typeface="Arial" panose="020B0604020202020204" pitchFamily="34" charset="0"/>
              </a:rPr>
              <a:t>Frontex</a:t>
            </a:r>
            <a:r>
              <a:rPr lang="en-US" sz="5600" b="0" dirty="0"/>
              <a:t>  </a:t>
            </a:r>
          </a:p>
        </p:txBody>
      </p:sp>
      <p:sp>
        <p:nvSpPr>
          <p:cNvPr id="3" name="Text Placeholder 2"/>
          <p:cNvSpPr>
            <a:spLocks noGrp="1"/>
          </p:cNvSpPr>
          <p:nvPr>
            <p:ph idx="4294967295"/>
          </p:nvPr>
        </p:nvSpPr>
        <p:spPr>
          <a:xfrm>
            <a:off x="690563" y="1663700"/>
            <a:ext cx="8453437" cy="4525963"/>
          </a:xfrm>
        </p:spPr>
        <p:txBody>
          <a:bodyPr>
            <a:normAutofit/>
          </a:bodyPr>
          <a:lstStyle/>
          <a:p>
            <a:pPr marL="0" indent="0">
              <a:buNone/>
            </a:pPr>
            <a:r>
              <a:rPr lang="cs-CZ" dirty="0">
                <a:latin typeface="Arial" panose="020B0604020202020204" pitchFamily="34" charset="0"/>
                <a:cs typeface="Arial" panose="020B0604020202020204" pitchFamily="34" charset="0"/>
              </a:rPr>
              <a:t>.</a:t>
            </a:r>
          </a:p>
          <a:p>
            <a:pPr marL="0" indent="0">
              <a:buNone/>
            </a:pPr>
            <a:r>
              <a:rPr lang="en-GB" b="0" dirty="0" err="1">
                <a:solidFill>
                  <a:schemeClr val="tx1"/>
                </a:solidFill>
                <a:latin typeface="Arial" panose="020B0604020202020204" pitchFamily="34" charset="0"/>
                <a:cs typeface="Arial" panose="020B0604020202020204" pitchFamily="34" charset="0"/>
              </a:rPr>
              <a:t>Evropská</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agentura</a:t>
            </a:r>
            <a:r>
              <a:rPr lang="en-GB" b="0" dirty="0">
                <a:solidFill>
                  <a:schemeClr val="tx1"/>
                </a:solidFill>
                <a:latin typeface="Arial" panose="020B0604020202020204" pitchFamily="34" charset="0"/>
                <a:cs typeface="Arial" panose="020B0604020202020204" pitchFamily="34" charset="0"/>
              </a:rPr>
              <a:t> pro </a:t>
            </a:r>
            <a:r>
              <a:rPr lang="en-GB" b="0" dirty="0" err="1">
                <a:solidFill>
                  <a:schemeClr val="tx1"/>
                </a:solidFill>
                <a:latin typeface="Arial" panose="020B0604020202020204" pitchFamily="34" charset="0"/>
                <a:cs typeface="Arial" panose="020B0604020202020204" pitchFamily="34" charset="0"/>
              </a:rPr>
              <a:t>řízení</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operativní</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spolupráce</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vnějších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hranicích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členských</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států</a:t>
            </a:r>
            <a:r>
              <a:rPr lang="en-GB" b="0" dirty="0">
                <a:solidFill>
                  <a:schemeClr val="tx1"/>
                </a:solidFill>
                <a:latin typeface="Arial" panose="020B0604020202020204" pitchFamily="34" charset="0"/>
                <a:cs typeface="Arial" panose="020B0604020202020204" pitchFamily="34" charset="0"/>
              </a:rPr>
              <a:t> EU </a:t>
            </a:r>
            <a:r>
              <a:rPr lang="en-GB" b="0" dirty="0" err="1">
                <a:solidFill>
                  <a:schemeClr val="tx1"/>
                </a:solidFill>
                <a:latin typeface="Arial" panose="020B0604020202020204" pitchFamily="34" charset="0"/>
                <a:cs typeface="Arial" panose="020B0604020202020204" pitchFamily="34" charset="0"/>
              </a:rPr>
              <a:t>byla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zřízena</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nařízením</a:t>
            </a:r>
            <a:r>
              <a:rPr lang="en-GB" b="0" dirty="0">
                <a:solidFill>
                  <a:schemeClr val="tx1"/>
                </a:solidFill>
                <a:latin typeface="Arial" panose="020B0604020202020204" pitchFamily="34" charset="0"/>
                <a:cs typeface="Arial" panose="020B0604020202020204" pitchFamily="34" charset="0"/>
              </a:rPr>
              <a:t> </a:t>
            </a:r>
            <a:r>
              <a:rPr lang="en-GB" b="0" dirty="0" err="1">
                <a:solidFill>
                  <a:schemeClr val="tx1"/>
                </a:solidFill>
                <a:latin typeface="Arial" panose="020B0604020202020204" pitchFamily="34" charset="0"/>
                <a:cs typeface="Arial" panose="020B0604020202020204" pitchFamily="34" charset="0"/>
              </a:rPr>
              <a:t>Rady</a:t>
            </a:r>
            <a:r>
              <a:rPr lang="en-GB" b="0" dirty="0">
                <a:solidFill>
                  <a:schemeClr val="tx1"/>
                </a:solidFill>
                <a:latin typeface="Arial" panose="020B0604020202020204" pitchFamily="34" charset="0"/>
                <a:cs typeface="Arial" panose="020B0604020202020204" pitchFamily="34" charset="0"/>
              </a:rPr>
              <a:t> (ES) </a:t>
            </a:r>
            <a:r>
              <a:rPr lang="en-GB" b="0" dirty="0" err="1">
                <a:solidFill>
                  <a:schemeClr val="tx1"/>
                </a:solidFill>
                <a:latin typeface="Arial" panose="020B0604020202020204" pitchFamily="34" charset="0"/>
                <a:cs typeface="Arial" panose="020B0604020202020204" pitchFamily="34" charset="0"/>
              </a:rPr>
              <a:t>č</a:t>
            </a:r>
            <a:r>
              <a:rPr lang="en-GB" b="0" dirty="0">
                <a:solidFill>
                  <a:schemeClr val="tx1"/>
                </a:solidFill>
                <a:latin typeface="Arial" panose="020B0604020202020204" pitchFamily="34" charset="0"/>
                <a:cs typeface="Arial" panose="020B0604020202020204" pitchFamily="34" charset="0"/>
              </a:rPr>
              <a:t>. 2007/2004 </a:t>
            </a:r>
          </a:p>
          <a:p>
            <a:pPr marL="0" indent="0">
              <a:buNone/>
            </a:pPr>
            <a:r>
              <a:rPr lang="cs-CZ" b="0" dirty="0">
                <a:solidFill>
                  <a:schemeClr val="tx1"/>
                </a:solidFill>
                <a:latin typeface="Arial" panose="020B0604020202020204" pitchFamily="34" charset="0"/>
                <a:cs typeface="Arial" panose="020B0604020202020204" pitchFamily="34" charset="0"/>
              </a:rPr>
              <a:t>Zahájila svou činnost v  roce 2005</a:t>
            </a:r>
          </a:p>
          <a:p>
            <a:pPr marL="0" indent="0">
              <a:buNone/>
            </a:pPr>
            <a:endParaRPr lang="en-US" dirty="0">
              <a:latin typeface="Arial" panose="020B0604020202020204" pitchFamily="34" charset="0"/>
              <a:cs typeface="Arial" panose="020B0604020202020204" pitchFamily="34" charset="0"/>
            </a:endParaRPr>
          </a:p>
        </p:txBody>
      </p:sp>
      <p:sp>
        <p:nvSpPr>
          <p:cNvPr id="2" name="Zástupný symbol pro datum 1">
            <a:extLst>
              <a:ext uri="{FF2B5EF4-FFF2-40B4-BE49-F238E27FC236}">
                <a16:creationId xmlns:a16="http://schemas.microsoft.com/office/drawing/2014/main" id="{8BCDE58B-8FD1-9A42-932B-B86D4F8FD322}"/>
              </a:ext>
            </a:extLst>
          </p:cNvPr>
          <p:cNvSpPr>
            <a:spLocks noGrp="1"/>
          </p:cNvSpPr>
          <p:nvPr>
            <p:ph type="dt" sz="half" idx="10"/>
          </p:nvPr>
        </p:nvSpPr>
        <p:spPr/>
        <p:txBody>
          <a:bodyPr/>
          <a:lstStyle/>
          <a:p>
            <a:r>
              <a:rPr lang="cs-CZ"/>
              <a:t>4/15/21</a:t>
            </a:r>
            <a:endParaRPr lang="en-US"/>
          </a:p>
        </p:txBody>
      </p:sp>
      <p:sp>
        <p:nvSpPr>
          <p:cNvPr id="4" name="Zástupný symbol pro zápatí 3">
            <a:extLst>
              <a:ext uri="{FF2B5EF4-FFF2-40B4-BE49-F238E27FC236}">
                <a16:creationId xmlns:a16="http://schemas.microsoft.com/office/drawing/2014/main" id="{19DFD359-7065-8741-A960-F974E28B2D6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880D8E1-EEC0-4844-9625-9ECAC6C6717D}"/>
              </a:ext>
            </a:extLst>
          </p:cNvPr>
          <p:cNvSpPr>
            <a:spLocks noGrp="1"/>
          </p:cNvSpPr>
          <p:nvPr>
            <p:ph type="sldNum" sz="quarter" idx="12"/>
          </p:nvPr>
        </p:nvSpPr>
        <p:spPr/>
        <p:txBody>
          <a:bodyPr/>
          <a:lstStyle/>
          <a:p>
            <a:fld id="{CFE4BAC9-6D41-4691-9299-18EF07EF0177}" type="slidenum">
              <a:rPr lang="en-US" smtClean="0"/>
              <a:t>345</a:t>
            </a:fld>
            <a:endParaRPr lang="en-US"/>
          </a:p>
        </p:txBody>
      </p:sp>
    </p:spTree>
    <p:extLst>
      <p:ext uri="{BB962C8B-B14F-4D97-AF65-F5344CB8AC3E}">
        <p14:creationId xmlns:p14="http://schemas.microsoft.com/office/powerpoint/2010/main" val="3587625912"/>
      </p:ext>
    </p:extLst>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558AD-F91B-AB47-8520-197554E828EC}"/>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Správní a řídicí struktura agentury</a:t>
            </a:r>
          </a:p>
        </p:txBody>
      </p:sp>
      <p:sp>
        <p:nvSpPr>
          <p:cNvPr id="3" name="Zástupný symbol pro obsah 2">
            <a:extLst>
              <a:ext uri="{FF2B5EF4-FFF2-40B4-BE49-F238E27FC236}">
                <a16:creationId xmlns:a16="http://schemas.microsoft.com/office/drawing/2014/main" id="{6907F7A6-BC58-6E4C-9788-284CA9CB2B77}"/>
              </a:ext>
            </a:extLst>
          </p:cNvPr>
          <p:cNvSpPr>
            <a:spLocks noGrp="1"/>
          </p:cNvSpPr>
          <p:nvPr>
            <p:ph idx="4294967295"/>
          </p:nvPr>
        </p:nvSpPr>
        <p:spPr>
          <a:xfrm>
            <a:off x="914400" y="1792288"/>
            <a:ext cx="8229600" cy="4525962"/>
          </a:xfrm>
        </p:spPr>
        <p:txBody>
          <a:bodyPr/>
          <a:lstStyle/>
          <a:p>
            <a:r>
              <a:rPr lang="cs-CZ" b="0" dirty="0">
                <a:latin typeface="Arial" panose="020B0604020202020204" pitchFamily="34" charset="0"/>
                <a:cs typeface="Arial" panose="020B0604020202020204" pitchFamily="34" charset="0"/>
              </a:rPr>
              <a:t>Správní rada</a:t>
            </a:r>
          </a:p>
          <a:p>
            <a:r>
              <a:rPr lang="cs-CZ" b="0" dirty="0">
                <a:latin typeface="Arial" panose="020B0604020202020204" pitchFamily="34" charset="0"/>
                <a:cs typeface="Arial" panose="020B0604020202020204" pitchFamily="34" charset="0"/>
              </a:rPr>
              <a:t>Výkonný ředitel</a:t>
            </a:r>
          </a:p>
          <a:p>
            <a:r>
              <a:rPr lang="cs-CZ" b="0" dirty="0">
                <a:latin typeface="Arial" panose="020B0604020202020204" pitchFamily="34" charset="0"/>
                <a:cs typeface="Arial" panose="020B0604020202020204" pitchFamily="34" charset="0"/>
              </a:rPr>
              <a:t>Zástupce výkonného ředitele</a:t>
            </a:r>
          </a:p>
          <a:p>
            <a:r>
              <a:rPr lang="cs-CZ" b="0" dirty="0">
                <a:latin typeface="Arial" panose="020B0604020202020204" pitchFamily="34" charset="0"/>
                <a:cs typeface="Arial" panose="020B0604020202020204" pitchFamily="34" charset="0"/>
              </a:rPr>
              <a:t>Úředník pro otázky základních práv </a:t>
            </a:r>
          </a:p>
        </p:txBody>
      </p:sp>
      <p:sp>
        <p:nvSpPr>
          <p:cNvPr id="4" name="Zástupný symbol pro datum 3">
            <a:extLst>
              <a:ext uri="{FF2B5EF4-FFF2-40B4-BE49-F238E27FC236}">
                <a16:creationId xmlns:a16="http://schemas.microsoft.com/office/drawing/2014/main" id="{512AB867-723F-A04F-89BE-524D5169D4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439B28D-EACA-104F-B51B-7B391957FA1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4F3D0A-7182-D845-A8D8-47C8A4FC2A21}"/>
              </a:ext>
            </a:extLst>
          </p:cNvPr>
          <p:cNvSpPr>
            <a:spLocks noGrp="1"/>
          </p:cNvSpPr>
          <p:nvPr>
            <p:ph type="sldNum" sz="quarter" idx="12"/>
          </p:nvPr>
        </p:nvSpPr>
        <p:spPr/>
        <p:txBody>
          <a:bodyPr/>
          <a:lstStyle/>
          <a:p>
            <a:fld id="{CFE4BAC9-6D41-4691-9299-18EF07EF0177}" type="slidenum">
              <a:rPr lang="en-US" smtClean="0"/>
              <a:t>346</a:t>
            </a:fld>
            <a:endParaRPr lang="en-US"/>
          </a:p>
        </p:txBody>
      </p:sp>
    </p:spTree>
    <p:extLst>
      <p:ext uri="{BB962C8B-B14F-4D97-AF65-F5344CB8AC3E}">
        <p14:creationId xmlns:p14="http://schemas.microsoft.com/office/powerpoint/2010/main" val="1766209820"/>
      </p:ext>
    </p:extLst>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A0A046-E471-A54F-9E12-5579AA52F66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Funkce správní rady</a:t>
            </a:r>
          </a:p>
        </p:txBody>
      </p:sp>
      <p:sp>
        <p:nvSpPr>
          <p:cNvPr id="3" name="Zástupný symbol pro obsah 2">
            <a:extLst>
              <a:ext uri="{FF2B5EF4-FFF2-40B4-BE49-F238E27FC236}">
                <a16:creationId xmlns:a16="http://schemas.microsoft.com/office/drawing/2014/main" id="{78C70CFA-DDB2-4C4B-959A-571157EB8D95}"/>
              </a:ext>
            </a:extLst>
          </p:cNvPr>
          <p:cNvSpPr>
            <a:spLocks noGrp="1"/>
          </p:cNvSpPr>
          <p:nvPr>
            <p:ph idx="4294967295"/>
          </p:nvPr>
        </p:nvSpPr>
        <p:spPr>
          <a:xfrm>
            <a:off x="914400" y="1674813"/>
            <a:ext cx="8229600" cy="4525962"/>
          </a:xfrm>
        </p:spPr>
        <p:txBody>
          <a:bodyPr>
            <a:normAutofit/>
          </a:bodyPr>
          <a:lstStyle/>
          <a:p>
            <a:r>
              <a:rPr lang="cs-CZ" b="0" dirty="0">
                <a:latin typeface="Arial" panose="020B0604020202020204" pitchFamily="34" charset="0"/>
                <a:cs typeface="Arial" panose="020B0604020202020204" pitchFamily="34" charset="0"/>
              </a:rPr>
              <a:t>správní rada odpovídá za přijímání strategických rozhodnutí agentury</a:t>
            </a:r>
          </a:p>
          <a:p>
            <a:r>
              <a:rPr lang="cs-CZ" b="0" dirty="0">
                <a:latin typeface="Arial" panose="020B0604020202020204" pitchFamily="34" charset="0"/>
                <a:cs typeface="Arial" panose="020B0604020202020204" pitchFamily="34" charset="0"/>
              </a:rPr>
              <a:t>jmenuje výkonného ředitele  a jeho zástupce na návrh EK</a:t>
            </a:r>
          </a:p>
          <a:p>
            <a:r>
              <a:rPr lang="cs-CZ" b="0" dirty="0">
                <a:latin typeface="Arial" panose="020B0604020202020204" pitchFamily="34" charset="0"/>
                <a:cs typeface="Arial" panose="020B0604020202020204" pitchFamily="34" charset="0"/>
              </a:rPr>
              <a:t>přijímá rozhodnutí o provádění hodnocení zranitelnosti, </a:t>
            </a:r>
          </a:p>
          <a:p>
            <a:r>
              <a:rPr lang="cs-CZ" b="0" dirty="0">
                <a:latin typeface="Arial" panose="020B0604020202020204" pitchFamily="34" charset="0"/>
                <a:cs typeface="Arial" panose="020B0604020202020204" pitchFamily="34" charset="0"/>
              </a:rPr>
              <a:t>přijímá rozhodnutí o seznamech povinných informací a údajů, které si s agenturou mají vyměňovat vnitrostátní orgány odpovědné za správu hranic……</a:t>
            </a:r>
          </a:p>
        </p:txBody>
      </p:sp>
      <p:sp>
        <p:nvSpPr>
          <p:cNvPr id="4" name="Zástupný symbol pro datum 3">
            <a:extLst>
              <a:ext uri="{FF2B5EF4-FFF2-40B4-BE49-F238E27FC236}">
                <a16:creationId xmlns:a16="http://schemas.microsoft.com/office/drawing/2014/main" id="{A42D2ACD-A81A-ED44-AAE4-70AB39C1CCB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6CE068-83B9-6C4F-93B5-64B4EA921EB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8D6251B-DB20-6B40-9998-CAEFE9A42F46}"/>
              </a:ext>
            </a:extLst>
          </p:cNvPr>
          <p:cNvSpPr>
            <a:spLocks noGrp="1"/>
          </p:cNvSpPr>
          <p:nvPr>
            <p:ph type="sldNum" sz="quarter" idx="12"/>
          </p:nvPr>
        </p:nvSpPr>
        <p:spPr/>
        <p:txBody>
          <a:bodyPr/>
          <a:lstStyle/>
          <a:p>
            <a:fld id="{CFE4BAC9-6D41-4691-9299-18EF07EF0177}" type="slidenum">
              <a:rPr lang="en-US" smtClean="0"/>
              <a:t>347</a:t>
            </a:fld>
            <a:endParaRPr lang="en-US"/>
          </a:p>
        </p:txBody>
      </p:sp>
    </p:spTree>
    <p:extLst>
      <p:ext uri="{BB962C8B-B14F-4D97-AF65-F5344CB8AC3E}">
        <p14:creationId xmlns:p14="http://schemas.microsoft.com/office/powerpoint/2010/main" val="653363251"/>
      </p:ext>
    </p:extLst>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F06823-6D68-054C-9147-EB358284309A}"/>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Předsednictví ve správní radě</a:t>
            </a:r>
          </a:p>
        </p:txBody>
      </p:sp>
      <p:sp>
        <p:nvSpPr>
          <p:cNvPr id="3" name="Zástupný symbol pro obsah 2">
            <a:extLst>
              <a:ext uri="{FF2B5EF4-FFF2-40B4-BE49-F238E27FC236}">
                <a16:creationId xmlns:a16="http://schemas.microsoft.com/office/drawing/2014/main" id="{47D37DC3-8B79-5B45-9C61-A1012C4730C7}"/>
              </a:ext>
            </a:extLst>
          </p:cNvPr>
          <p:cNvSpPr>
            <a:spLocks noGrp="1"/>
          </p:cNvSpPr>
          <p:nvPr>
            <p:ph idx="4294967295"/>
          </p:nvPr>
        </p:nvSpPr>
        <p:spPr>
          <a:xfrm>
            <a:off x="370114" y="2093976"/>
            <a:ext cx="8229600" cy="4556125"/>
          </a:xfrm>
        </p:spPr>
        <p:txBody>
          <a:bodyPr/>
          <a:lstStyle/>
          <a:p>
            <a:r>
              <a:rPr lang="cs-CZ" b="0" dirty="0">
                <a:solidFill>
                  <a:schemeClr val="tx1"/>
                </a:solidFill>
                <a:latin typeface="Arial" panose="020B0604020202020204" pitchFamily="34" charset="0"/>
                <a:cs typeface="Arial" panose="020B0604020202020204" pitchFamily="34" charset="0"/>
              </a:rPr>
              <a:t>Správní rada volí z řad svých členů, kteří mají hlasovací právo, předsedu a místopředsedu. Předseda a místopředseda jsou voleni dvoutřetinovou většinou hlasů členů správní rady s hlasovacím právem. </a:t>
            </a:r>
          </a:p>
          <a:p>
            <a:r>
              <a:rPr lang="cs-CZ" b="0" dirty="0">
                <a:solidFill>
                  <a:schemeClr val="tx1"/>
                </a:solidFill>
                <a:latin typeface="Arial" panose="020B0604020202020204" pitchFamily="34" charset="0"/>
                <a:cs typeface="Arial" panose="020B0604020202020204" pitchFamily="34" charset="0"/>
              </a:rPr>
              <a:t>Nemůže-li předseda vykonávat své povinnosti, zaujme jeho místo z úřední moci místopředseda.</a:t>
            </a:r>
          </a:p>
        </p:txBody>
      </p:sp>
      <p:sp>
        <p:nvSpPr>
          <p:cNvPr id="4" name="Zástupný symbol pro datum 3">
            <a:extLst>
              <a:ext uri="{FF2B5EF4-FFF2-40B4-BE49-F238E27FC236}">
                <a16:creationId xmlns:a16="http://schemas.microsoft.com/office/drawing/2014/main" id="{2A75BE3E-1AE5-FD46-B5F3-994BAA067B0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7682569-1016-1F49-BA3C-DF563D59CB2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CA6305E-26AB-8848-B97C-6684522E6756}"/>
              </a:ext>
            </a:extLst>
          </p:cNvPr>
          <p:cNvSpPr>
            <a:spLocks noGrp="1"/>
          </p:cNvSpPr>
          <p:nvPr>
            <p:ph type="sldNum" sz="quarter" idx="12"/>
          </p:nvPr>
        </p:nvSpPr>
        <p:spPr/>
        <p:txBody>
          <a:bodyPr/>
          <a:lstStyle/>
          <a:p>
            <a:fld id="{CFE4BAC9-6D41-4691-9299-18EF07EF0177}" type="slidenum">
              <a:rPr lang="en-US" smtClean="0"/>
              <a:t>348</a:t>
            </a:fld>
            <a:endParaRPr lang="en-US"/>
          </a:p>
        </p:txBody>
      </p:sp>
    </p:spTree>
    <p:extLst>
      <p:ext uri="{BB962C8B-B14F-4D97-AF65-F5344CB8AC3E}">
        <p14:creationId xmlns:p14="http://schemas.microsoft.com/office/powerpoint/2010/main" val="2027248743"/>
      </p:ext>
    </p:extLst>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5C10A6-F2B9-6249-85A1-1E22C2E5D250}"/>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Jmenování výkonného ředitele</a:t>
            </a:r>
          </a:p>
        </p:txBody>
      </p:sp>
      <p:sp>
        <p:nvSpPr>
          <p:cNvPr id="3" name="Zástupný symbol pro obsah 2">
            <a:extLst>
              <a:ext uri="{FF2B5EF4-FFF2-40B4-BE49-F238E27FC236}">
                <a16:creationId xmlns:a16="http://schemas.microsoft.com/office/drawing/2014/main" id="{2B9D0E08-6970-8644-AE10-305C3A92B53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Výkonné ředitele jmenuje správní rada na návrh EK. EK navrhuje nejméně tři vhodné kandidáty</a:t>
            </a:r>
          </a:p>
          <a:p>
            <a:r>
              <a:rPr lang="cs-CZ" b="0" dirty="0">
                <a:latin typeface="Arial" panose="020B0604020202020204" pitchFamily="34" charset="0"/>
                <a:cs typeface="Arial" panose="020B0604020202020204" pitchFamily="34" charset="0"/>
              </a:rPr>
              <a:t>Kandidáti procházejí slyšením v příslušných výborech EP</a:t>
            </a:r>
          </a:p>
        </p:txBody>
      </p:sp>
      <p:sp>
        <p:nvSpPr>
          <p:cNvPr id="4" name="Zástupný symbol pro datum 3">
            <a:extLst>
              <a:ext uri="{FF2B5EF4-FFF2-40B4-BE49-F238E27FC236}">
                <a16:creationId xmlns:a16="http://schemas.microsoft.com/office/drawing/2014/main" id="{5DC23481-91F2-6443-BD76-59BF008A0BD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43E440-F9BB-A24F-98DE-C79A6698DB0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097710-1D30-9946-B0FF-F760144B7B69}"/>
              </a:ext>
            </a:extLst>
          </p:cNvPr>
          <p:cNvSpPr>
            <a:spLocks noGrp="1"/>
          </p:cNvSpPr>
          <p:nvPr>
            <p:ph type="sldNum" sz="quarter" idx="12"/>
          </p:nvPr>
        </p:nvSpPr>
        <p:spPr/>
        <p:txBody>
          <a:bodyPr/>
          <a:lstStyle/>
          <a:p>
            <a:fld id="{CFE4BAC9-6D41-4691-9299-18EF07EF0177}" type="slidenum">
              <a:rPr lang="en-US" smtClean="0"/>
              <a:t>349</a:t>
            </a:fld>
            <a:endParaRPr lang="en-US"/>
          </a:p>
        </p:txBody>
      </p:sp>
    </p:spTree>
    <p:extLst>
      <p:ext uri="{BB962C8B-B14F-4D97-AF65-F5344CB8AC3E}">
        <p14:creationId xmlns:p14="http://schemas.microsoft.com/office/powerpoint/2010/main" val="36633603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EAD9FD-8D50-FFE5-4DE2-FE3217DE9330}"/>
              </a:ext>
            </a:extLst>
          </p:cNvPr>
          <p:cNvSpPr>
            <a:spLocks noGrp="1"/>
          </p:cNvSpPr>
          <p:nvPr>
            <p:ph type="title"/>
          </p:nvPr>
        </p:nvSpPr>
        <p:spPr/>
        <p:txBody>
          <a:bodyPr/>
          <a:lstStyle/>
          <a:p>
            <a:pPr algn="ctr"/>
            <a:r>
              <a:rPr lang="cs-CZ" dirty="0"/>
              <a:t>Stav ohrožení státu</a:t>
            </a:r>
          </a:p>
        </p:txBody>
      </p:sp>
      <p:sp>
        <p:nvSpPr>
          <p:cNvPr id="3" name="Zástupný obsah 2">
            <a:extLst>
              <a:ext uri="{FF2B5EF4-FFF2-40B4-BE49-F238E27FC236}">
                <a16:creationId xmlns:a16="http://schemas.microsoft.com/office/drawing/2014/main" id="{2812A8B7-5F97-EBFB-946D-ABF97FFCA7BF}"/>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Parlament může na návrh vlády vyhlásit stav ohrožení státu, je-li bezprostředně ohrožena svrchovanost státu nebo územní celistvost státu anebo jeho demokratické základy.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Vyhlášení stavu ohrožení státu připadá v úvahu u intencionální (antropogenní) hrozby, za kterou stojí osoba. Může jít o osobu fyzickou i právnickou.</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 Osoba chce vyvolat  krizový stav. Je-li tím  bezprostředně ohrožena svrchovanost státu nebo územní celistvost státu anebo jeho demokratické základy, jsou splněny podmínky pro vyhlášení  stavu ohrožení státu.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64280C3D-77EC-33B9-EDE5-FF283B8041C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1E21C4C-F324-9A88-CEAB-BABF3CB7A7D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4D84B61-6919-41B2-6E7B-077D127FFDF8}"/>
              </a:ext>
            </a:extLst>
          </p:cNvPr>
          <p:cNvSpPr>
            <a:spLocks noGrp="1"/>
          </p:cNvSpPr>
          <p:nvPr>
            <p:ph type="sldNum" sz="quarter" idx="12"/>
          </p:nvPr>
        </p:nvSpPr>
        <p:spPr/>
        <p:txBody>
          <a:bodyPr/>
          <a:lstStyle/>
          <a:p>
            <a:fld id="{CFE4BAC9-6D41-4691-9299-18EF07EF0177}" type="slidenum">
              <a:rPr lang="en-US" smtClean="0"/>
              <a:t>35</a:t>
            </a:fld>
            <a:endParaRPr lang="en-US"/>
          </a:p>
        </p:txBody>
      </p:sp>
    </p:spTree>
    <p:extLst>
      <p:ext uri="{BB962C8B-B14F-4D97-AF65-F5344CB8AC3E}">
        <p14:creationId xmlns:p14="http://schemas.microsoft.com/office/powerpoint/2010/main" val="1524448360"/>
      </p:ext>
    </p:extLst>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99BF47-B483-C94F-8D57-3CD5163F925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Výkonný ředitel </a:t>
            </a:r>
          </a:p>
        </p:txBody>
      </p:sp>
      <p:sp>
        <p:nvSpPr>
          <p:cNvPr id="3" name="Zástupný symbol pro obsah 2">
            <a:extLst>
              <a:ext uri="{FF2B5EF4-FFF2-40B4-BE49-F238E27FC236}">
                <a16:creationId xmlns:a16="http://schemas.microsoft.com/office/drawing/2014/main" id="{97D2BB74-B1D8-D646-915C-6C3645027071}"/>
              </a:ext>
            </a:extLst>
          </p:cNvPr>
          <p:cNvSpPr>
            <a:spLocks noGrp="1"/>
          </p:cNvSpPr>
          <p:nvPr>
            <p:ph idx="4294967295"/>
          </p:nvPr>
        </p:nvSpPr>
        <p:spPr>
          <a:xfrm>
            <a:off x="914400" y="1881188"/>
            <a:ext cx="8229600" cy="4498975"/>
          </a:xfrm>
        </p:spPr>
        <p:txBody>
          <a:bodyPr>
            <a:normAutofit/>
          </a:bodyPr>
          <a:lstStyle/>
          <a:p>
            <a:r>
              <a:rPr lang="cs-CZ" b="0" dirty="0">
                <a:solidFill>
                  <a:schemeClr val="tx1"/>
                </a:solidFill>
                <a:latin typeface="Arial" panose="020B0604020202020204" pitchFamily="34" charset="0"/>
                <a:cs typeface="Arial" panose="020B0604020202020204" pitchFamily="34" charset="0"/>
              </a:rPr>
              <a:t>Agenturu řídí výkonný ředitel, který je při výkonu svých povinností zcela nezávislý. </a:t>
            </a:r>
          </a:p>
          <a:p>
            <a:r>
              <a:rPr lang="cs-CZ" b="0" dirty="0">
                <a:solidFill>
                  <a:schemeClr val="tx1"/>
                </a:solidFill>
                <a:latin typeface="Arial" panose="020B0604020202020204" pitchFamily="34" charset="0"/>
                <a:cs typeface="Arial" panose="020B0604020202020204" pitchFamily="34" charset="0"/>
              </a:rPr>
              <a:t>Aniž jsou dotčeny pravomoci orgánů Unie a správní rady, nevyhledává ani nepřijímá výkonný ředitel žádné pokyny od jakékoli vlády ani od jakéhokoli jiného subjekt.</a:t>
            </a:r>
          </a:p>
          <a:p>
            <a:r>
              <a:rPr lang="cs-CZ" b="0" dirty="0">
                <a:solidFill>
                  <a:schemeClr val="tx1"/>
                </a:solidFill>
                <a:latin typeface="Arial" panose="020B0604020202020204" pitchFamily="34" charset="0"/>
                <a:cs typeface="Arial" panose="020B0604020202020204" pitchFamily="34" charset="0"/>
              </a:rPr>
              <a:t>EP nebo Rada mohou výkonného ředitele vyzvat, aby předložil zprávu o plnění svých úkolů.</a:t>
            </a:r>
          </a:p>
        </p:txBody>
      </p:sp>
      <p:sp>
        <p:nvSpPr>
          <p:cNvPr id="4" name="Zástupný symbol pro datum 3">
            <a:extLst>
              <a:ext uri="{FF2B5EF4-FFF2-40B4-BE49-F238E27FC236}">
                <a16:creationId xmlns:a16="http://schemas.microsoft.com/office/drawing/2014/main" id="{BF50F12D-FCD6-DD41-BE44-2F8180235DB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C9FEEB6-6DB5-4D4C-B312-41C1FA9CC4C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F623ABB-7A9C-5747-9D9F-3F4CD51D0CE1}"/>
              </a:ext>
            </a:extLst>
          </p:cNvPr>
          <p:cNvSpPr>
            <a:spLocks noGrp="1"/>
          </p:cNvSpPr>
          <p:nvPr>
            <p:ph type="sldNum" sz="quarter" idx="12"/>
          </p:nvPr>
        </p:nvSpPr>
        <p:spPr/>
        <p:txBody>
          <a:bodyPr/>
          <a:lstStyle/>
          <a:p>
            <a:fld id="{CFE4BAC9-6D41-4691-9299-18EF07EF0177}" type="slidenum">
              <a:rPr lang="en-US" smtClean="0"/>
              <a:t>350</a:t>
            </a:fld>
            <a:endParaRPr lang="en-US"/>
          </a:p>
        </p:txBody>
      </p:sp>
    </p:spTree>
    <p:extLst>
      <p:ext uri="{BB962C8B-B14F-4D97-AF65-F5344CB8AC3E}">
        <p14:creationId xmlns:p14="http://schemas.microsoft.com/office/powerpoint/2010/main" val="1117860034"/>
      </p:ext>
    </p:extLst>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D0DD87-4CBB-AA4D-89FD-CA582DD5634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Složení správní rady</a:t>
            </a:r>
          </a:p>
        </p:txBody>
      </p:sp>
      <p:sp>
        <p:nvSpPr>
          <p:cNvPr id="3" name="Zástupný symbol pro obsah 2">
            <a:extLst>
              <a:ext uri="{FF2B5EF4-FFF2-40B4-BE49-F238E27FC236}">
                <a16:creationId xmlns:a16="http://schemas.microsoft.com/office/drawing/2014/main" id="{92C89918-3CA2-5145-BDD5-807783444774}"/>
              </a:ext>
            </a:extLst>
          </p:cNvPr>
          <p:cNvSpPr>
            <a:spLocks noGrp="1"/>
          </p:cNvSpPr>
          <p:nvPr>
            <p:ph idx="4294967295"/>
          </p:nvPr>
        </p:nvSpPr>
        <p:spPr>
          <a:xfrm>
            <a:off x="914400" y="1801813"/>
            <a:ext cx="8229600" cy="4535487"/>
          </a:xfrm>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Správní rada z jednoho zástupce každého členského státu a dvou zástupců EK, přičemž každý z nich má hlasovací právo. </a:t>
            </a:r>
          </a:p>
          <a:p>
            <a:pPr marL="0" indent="0">
              <a:buNone/>
            </a:pPr>
            <a:r>
              <a:rPr lang="cs-CZ" b="0" dirty="0">
                <a:solidFill>
                  <a:schemeClr val="tx1"/>
                </a:solidFill>
                <a:latin typeface="Arial" panose="020B0604020202020204" pitchFamily="34" charset="0"/>
                <a:cs typeface="Arial" panose="020B0604020202020204" pitchFamily="34" charset="0"/>
              </a:rPr>
              <a:t>Každý členský stát za tímto účelem jmenuje jednoho člena správní rady a jednoho náhradníka, který člena zastupuje v jeho nepřítomnosti. </a:t>
            </a:r>
          </a:p>
          <a:p>
            <a:pPr marL="0" indent="0">
              <a:buNone/>
            </a:pPr>
            <a:r>
              <a:rPr lang="cs-CZ" b="0" dirty="0">
                <a:solidFill>
                  <a:schemeClr val="tx1"/>
                </a:solidFill>
                <a:latin typeface="Arial" panose="020B0604020202020204" pitchFamily="34" charset="0"/>
                <a:cs typeface="Arial" panose="020B0604020202020204" pitchFamily="34" charset="0"/>
              </a:rPr>
              <a:t>EK jmenuje dva členy a dva náhradníky. Funkční období trvá čtyři roky. Může být prodlouženo</a:t>
            </a:r>
          </a:p>
        </p:txBody>
      </p:sp>
      <p:sp>
        <p:nvSpPr>
          <p:cNvPr id="4" name="Zástupný symbol pro datum 3">
            <a:extLst>
              <a:ext uri="{FF2B5EF4-FFF2-40B4-BE49-F238E27FC236}">
                <a16:creationId xmlns:a16="http://schemas.microsoft.com/office/drawing/2014/main" id="{A3DB660C-D8EC-8845-B687-2C2FD71A9C0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C647CF3-F5DF-3B43-AB66-F4219135C33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4F96256-D0F3-6248-953D-919A583584AD}"/>
              </a:ext>
            </a:extLst>
          </p:cNvPr>
          <p:cNvSpPr>
            <a:spLocks noGrp="1"/>
          </p:cNvSpPr>
          <p:nvPr>
            <p:ph type="sldNum" sz="quarter" idx="12"/>
          </p:nvPr>
        </p:nvSpPr>
        <p:spPr/>
        <p:txBody>
          <a:bodyPr/>
          <a:lstStyle/>
          <a:p>
            <a:fld id="{CFE4BAC9-6D41-4691-9299-18EF07EF0177}" type="slidenum">
              <a:rPr lang="en-US" smtClean="0"/>
              <a:t>351</a:t>
            </a:fld>
            <a:endParaRPr lang="en-US"/>
          </a:p>
        </p:txBody>
      </p:sp>
    </p:spTree>
    <p:extLst>
      <p:ext uri="{BB962C8B-B14F-4D97-AF65-F5344CB8AC3E}">
        <p14:creationId xmlns:p14="http://schemas.microsoft.com/office/powerpoint/2010/main" val="3423212225"/>
      </p:ext>
    </p:extLst>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700FAB-64B3-4941-94D1-CBCB186BA072}"/>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Úředník pro otázky základních práv</a:t>
            </a:r>
          </a:p>
        </p:txBody>
      </p:sp>
      <p:sp>
        <p:nvSpPr>
          <p:cNvPr id="3" name="Zástupný symbol pro obsah 2">
            <a:extLst>
              <a:ext uri="{FF2B5EF4-FFF2-40B4-BE49-F238E27FC236}">
                <a16:creationId xmlns:a16="http://schemas.microsoft.com/office/drawing/2014/main" id="{983C54BF-9820-6F4D-A30F-0DBC76B73E60}"/>
              </a:ext>
            </a:extLst>
          </p:cNvPr>
          <p:cNvSpPr>
            <a:spLocks noGrp="1"/>
          </p:cNvSpPr>
          <p:nvPr>
            <p:ph idx="4294967295"/>
          </p:nvPr>
        </p:nvSpPr>
        <p:spPr>
          <a:xfrm>
            <a:off x="914400" y="1993900"/>
            <a:ext cx="8229600" cy="4525963"/>
          </a:xfrm>
        </p:spPr>
        <p:txBody>
          <a:bodyPr/>
          <a:lstStyle/>
          <a:p>
            <a:r>
              <a:rPr lang="cs-CZ" b="0" dirty="0">
                <a:solidFill>
                  <a:schemeClr val="tx1"/>
                </a:solidFill>
                <a:latin typeface="Arial" panose="020B0604020202020204" pitchFamily="34" charset="0"/>
                <a:cs typeface="Arial" panose="020B0604020202020204" pitchFamily="34" charset="0"/>
              </a:rPr>
              <a:t>Správní rada jmenuje úředníka pro otázky základních práv ze seznamu tří kandidátů po konzultaci s poradním fórem. </a:t>
            </a:r>
          </a:p>
          <a:p>
            <a:r>
              <a:rPr lang="cs-CZ" b="0" dirty="0">
                <a:solidFill>
                  <a:schemeClr val="tx1"/>
                </a:solidFill>
                <a:latin typeface="Arial" panose="020B0604020202020204" pitchFamily="34" charset="0"/>
                <a:cs typeface="Arial" panose="020B0604020202020204" pitchFamily="34" charset="0"/>
              </a:rPr>
              <a:t>Úředník pro otázky základních práv musí mít nezbytnou kvalifikaci, odborné znalosti a profesní zkušenosti v oblasti základních práv.</a:t>
            </a:r>
          </a:p>
        </p:txBody>
      </p:sp>
      <p:sp>
        <p:nvSpPr>
          <p:cNvPr id="4" name="Zástupný symbol pro datum 3">
            <a:extLst>
              <a:ext uri="{FF2B5EF4-FFF2-40B4-BE49-F238E27FC236}">
                <a16:creationId xmlns:a16="http://schemas.microsoft.com/office/drawing/2014/main" id="{183A1A01-31A0-2F4F-BE0F-12317DB2C1A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DE13CD9-3336-D74C-8C07-F82A6CA2A45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F4FA38A-0EAB-7645-84F7-6B5915797C12}"/>
              </a:ext>
            </a:extLst>
          </p:cNvPr>
          <p:cNvSpPr>
            <a:spLocks noGrp="1"/>
          </p:cNvSpPr>
          <p:nvPr>
            <p:ph type="sldNum" sz="quarter" idx="12"/>
          </p:nvPr>
        </p:nvSpPr>
        <p:spPr/>
        <p:txBody>
          <a:bodyPr/>
          <a:lstStyle/>
          <a:p>
            <a:fld id="{CFE4BAC9-6D41-4691-9299-18EF07EF0177}" type="slidenum">
              <a:rPr lang="en-US" smtClean="0"/>
              <a:t>352</a:t>
            </a:fld>
            <a:endParaRPr lang="en-US"/>
          </a:p>
        </p:txBody>
      </p:sp>
    </p:spTree>
    <p:extLst>
      <p:ext uri="{BB962C8B-B14F-4D97-AF65-F5344CB8AC3E}">
        <p14:creationId xmlns:p14="http://schemas.microsoft.com/office/powerpoint/2010/main" val="606037016"/>
      </p:ext>
    </p:extLst>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CC3738-4B05-9942-A9C6-3A18CA14458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Poradní fórum</a:t>
            </a:r>
          </a:p>
        </p:txBody>
      </p:sp>
      <p:sp>
        <p:nvSpPr>
          <p:cNvPr id="3" name="Zástupný symbol pro obsah 2">
            <a:extLst>
              <a:ext uri="{FF2B5EF4-FFF2-40B4-BE49-F238E27FC236}">
                <a16:creationId xmlns:a16="http://schemas.microsoft.com/office/drawing/2014/main" id="{43391B37-95A5-9B4D-B69C-3196E632E7C0}"/>
              </a:ext>
            </a:extLst>
          </p:cNvPr>
          <p:cNvSpPr>
            <a:spLocks noGrp="1"/>
          </p:cNvSpPr>
          <p:nvPr>
            <p:ph idx="4294967295"/>
          </p:nvPr>
        </p:nvSpPr>
        <p:spPr>
          <a:xfrm>
            <a:off x="914400" y="1806575"/>
            <a:ext cx="8229600" cy="4524375"/>
          </a:xfrm>
        </p:spPr>
        <p:txBody>
          <a:bodyPr/>
          <a:lstStyle/>
          <a:p>
            <a:r>
              <a:rPr lang="cs-CZ" b="0" dirty="0">
                <a:solidFill>
                  <a:schemeClr val="tx1"/>
                </a:solidFill>
                <a:latin typeface="Arial" panose="020B0604020202020204" pitchFamily="34" charset="0"/>
                <a:cs typeface="Arial" panose="020B0604020202020204" pitchFamily="34" charset="0"/>
              </a:rPr>
              <a:t>Agentura zřídí poradní fórum, které jí bude formou nezávislého poradenství nápomocno v otázkách základních práv. </a:t>
            </a:r>
          </a:p>
          <a:p>
            <a:r>
              <a:rPr lang="cs-CZ" b="0" dirty="0">
                <a:solidFill>
                  <a:schemeClr val="tx1"/>
                </a:solidFill>
                <a:latin typeface="Arial" panose="020B0604020202020204" pitchFamily="34" charset="0"/>
                <a:cs typeface="Arial" panose="020B0604020202020204" pitchFamily="34" charset="0"/>
              </a:rPr>
              <a:t>Výkonný ředitel a správní rada mohou v koordinaci s úředníkem pro otázky základních práv konzultovat s poradním fórem jakoukoli otázku týkající se základních práv</a:t>
            </a:r>
          </a:p>
        </p:txBody>
      </p:sp>
      <p:sp>
        <p:nvSpPr>
          <p:cNvPr id="4" name="Zástupný symbol pro datum 3">
            <a:extLst>
              <a:ext uri="{FF2B5EF4-FFF2-40B4-BE49-F238E27FC236}">
                <a16:creationId xmlns:a16="http://schemas.microsoft.com/office/drawing/2014/main" id="{7694A567-B3C4-E64F-B194-FA37241C859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1911DDD-8E9D-B64C-BE72-384FBF1536A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CD0457-F3C6-0443-BEF4-114C78C686E6}"/>
              </a:ext>
            </a:extLst>
          </p:cNvPr>
          <p:cNvSpPr>
            <a:spLocks noGrp="1"/>
          </p:cNvSpPr>
          <p:nvPr>
            <p:ph type="sldNum" sz="quarter" idx="12"/>
          </p:nvPr>
        </p:nvSpPr>
        <p:spPr/>
        <p:txBody>
          <a:bodyPr/>
          <a:lstStyle/>
          <a:p>
            <a:fld id="{CFE4BAC9-6D41-4691-9299-18EF07EF0177}" type="slidenum">
              <a:rPr lang="en-US" smtClean="0"/>
              <a:t>353</a:t>
            </a:fld>
            <a:endParaRPr lang="en-US"/>
          </a:p>
        </p:txBody>
      </p:sp>
    </p:spTree>
    <p:extLst>
      <p:ext uri="{BB962C8B-B14F-4D97-AF65-F5344CB8AC3E}">
        <p14:creationId xmlns:p14="http://schemas.microsoft.com/office/powerpoint/2010/main" val="4157855699"/>
      </p:ext>
    </p:extLst>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B9A84F-F15C-6940-AD51-32DC0CF55236}"/>
              </a:ext>
            </a:extLst>
          </p:cNvPr>
          <p:cNvSpPr>
            <a:spLocks noGrp="1"/>
          </p:cNvSpPr>
          <p:nvPr>
            <p:ph type="title"/>
          </p:nvPr>
        </p:nvSpPr>
        <p:spPr/>
        <p:txBody>
          <a:bodyPr>
            <a:normAutofit/>
          </a:bodyPr>
          <a:lstStyle/>
          <a:p>
            <a:pPr algn="ctr"/>
            <a:r>
              <a:rPr lang="cs-CZ" dirty="0"/>
              <a:t>Národní koordinační centrum</a:t>
            </a:r>
          </a:p>
        </p:txBody>
      </p:sp>
      <p:sp>
        <p:nvSpPr>
          <p:cNvPr id="3" name="Zástupný symbol pro obsah 2">
            <a:extLst>
              <a:ext uri="{FF2B5EF4-FFF2-40B4-BE49-F238E27FC236}">
                <a16:creationId xmlns:a16="http://schemas.microsoft.com/office/drawing/2014/main" id="{EE354479-561C-7C40-8A3E-7E314DC4B15D}"/>
              </a:ext>
            </a:extLst>
          </p:cNvPr>
          <p:cNvSpPr>
            <a:spLocks noGrp="1"/>
          </p:cNvSpPr>
          <p:nvPr>
            <p:ph idx="4294967295"/>
          </p:nvPr>
        </p:nvSpPr>
        <p:spPr>
          <a:xfrm>
            <a:off x="914400" y="1792288"/>
            <a:ext cx="8229600" cy="4525962"/>
          </a:xfrm>
        </p:spPr>
        <p:txBody>
          <a:bodyPr>
            <a:normAutofit/>
          </a:bodyPr>
          <a:lstStyle/>
          <a:p>
            <a:r>
              <a:rPr lang="cs-CZ" b="0" dirty="0">
                <a:solidFill>
                  <a:schemeClr val="tx1"/>
                </a:solidFill>
                <a:latin typeface="Arial" panose="020B0604020202020204" pitchFamily="34" charset="0"/>
                <a:cs typeface="Arial" panose="020B0604020202020204" pitchFamily="34" charset="0"/>
              </a:rPr>
              <a:t>Každý členský stát určí, provozuje a spravuje národní koordinační centrum.</a:t>
            </a:r>
          </a:p>
          <a:p>
            <a:r>
              <a:rPr lang="cs-CZ" b="0" dirty="0">
                <a:solidFill>
                  <a:schemeClr val="tx1"/>
                </a:solidFill>
                <a:latin typeface="Arial" panose="020B0604020202020204" pitchFamily="34" charset="0"/>
                <a:cs typeface="Arial" panose="020B0604020202020204" pitchFamily="34" charset="0"/>
              </a:rPr>
              <a:t>Každý členský stát oznámí zřízení svého národního koordinačního centra EK, která o tom neprodleně uvědomí ostatní členské státy a agentur</a:t>
            </a:r>
          </a:p>
        </p:txBody>
      </p:sp>
      <p:sp>
        <p:nvSpPr>
          <p:cNvPr id="4" name="Zástupný symbol pro datum 3">
            <a:extLst>
              <a:ext uri="{FF2B5EF4-FFF2-40B4-BE49-F238E27FC236}">
                <a16:creationId xmlns:a16="http://schemas.microsoft.com/office/drawing/2014/main" id="{D0EA3967-0EC6-7049-9488-5CA3F3B3030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A8D050B-6D3A-D041-A1D6-CBDC94489F2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BADBD8F-88F5-E549-8F02-4EFF2F4481A7}"/>
              </a:ext>
            </a:extLst>
          </p:cNvPr>
          <p:cNvSpPr>
            <a:spLocks noGrp="1"/>
          </p:cNvSpPr>
          <p:nvPr>
            <p:ph type="sldNum" sz="quarter" idx="12"/>
          </p:nvPr>
        </p:nvSpPr>
        <p:spPr/>
        <p:txBody>
          <a:bodyPr/>
          <a:lstStyle/>
          <a:p>
            <a:fld id="{CFE4BAC9-6D41-4691-9299-18EF07EF0177}" type="slidenum">
              <a:rPr lang="en-US" smtClean="0"/>
              <a:t>354</a:t>
            </a:fld>
            <a:endParaRPr lang="en-US"/>
          </a:p>
        </p:txBody>
      </p:sp>
    </p:spTree>
    <p:extLst>
      <p:ext uri="{BB962C8B-B14F-4D97-AF65-F5344CB8AC3E}">
        <p14:creationId xmlns:p14="http://schemas.microsoft.com/office/powerpoint/2010/main" val="1204012757"/>
      </p:ext>
    </p:extLst>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691F43-146B-0547-BE7A-B9722A15FD2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Zásah rychlé reakce</a:t>
            </a:r>
          </a:p>
        </p:txBody>
      </p:sp>
      <p:sp>
        <p:nvSpPr>
          <p:cNvPr id="3" name="Zástupný symbol pro obsah 2">
            <a:extLst>
              <a:ext uri="{FF2B5EF4-FFF2-40B4-BE49-F238E27FC236}">
                <a16:creationId xmlns:a16="http://schemas.microsoft.com/office/drawing/2014/main" id="{CB389536-E58F-B542-A39F-199805E7E6C5}"/>
              </a:ext>
            </a:extLst>
          </p:cNvPr>
          <p:cNvSpPr>
            <a:spLocks noGrp="1"/>
          </p:cNvSpPr>
          <p:nvPr>
            <p:ph idx="4294967295"/>
          </p:nvPr>
        </p:nvSpPr>
        <p:spPr>
          <a:xfrm>
            <a:off x="914400" y="1792288"/>
            <a:ext cx="8229600" cy="4525962"/>
          </a:xfrm>
        </p:spPr>
        <p:txBody>
          <a:bodyPr>
            <a:normAutofit/>
          </a:bodyPr>
          <a:lstStyle/>
          <a:p>
            <a:r>
              <a:rPr lang="cs-CZ" b="0" dirty="0">
                <a:solidFill>
                  <a:schemeClr val="tx1"/>
                </a:solidFill>
                <a:latin typeface="Arial" panose="020B0604020202020204" pitchFamily="34" charset="0"/>
                <a:cs typeface="Arial" panose="020B0604020202020204" pitchFamily="34" charset="0"/>
              </a:rPr>
              <a:t>Na žádost členského státu o zahájení zásahu rychlé reakce na hranicích musí obsahovat popis situace, možných cílů a předpokládaných potřeb a profily potřebných pracovníků, včetně případných profilů pracovníků s výkonnou pravomocí. </a:t>
            </a:r>
          </a:p>
          <a:p>
            <a:r>
              <a:rPr lang="cs-CZ" b="0" dirty="0">
                <a:solidFill>
                  <a:schemeClr val="tx1"/>
                </a:solidFill>
                <a:latin typeface="Arial" panose="020B0604020202020204" pitchFamily="34" charset="0"/>
                <a:cs typeface="Arial" panose="020B0604020202020204" pitchFamily="34" charset="0"/>
              </a:rPr>
              <a:t>Výkonný ředitel může, je-li to nutné, okamžitě vyslat odborníky agentury, aby situaci na vnějších hranicích dotčeného členského státu posoudili.</a:t>
            </a:r>
          </a:p>
        </p:txBody>
      </p:sp>
      <p:sp>
        <p:nvSpPr>
          <p:cNvPr id="4" name="Zástupný symbol pro datum 3">
            <a:extLst>
              <a:ext uri="{FF2B5EF4-FFF2-40B4-BE49-F238E27FC236}">
                <a16:creationId xmlns:a16="http://schemas.microsoft.com/office/drawing/2014/main" id="{DC5C83F3-1C7C-A940-B139-025F52075AD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287DF1-CC24-B542-9BD4-5C6DB74BD06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7B36C7-D163-C546-8252-7C0B11ADA8BE}"/>
              </a:ext>
            </a:extLst>
          </p:cNvPr>
          <p:cNvSpPr>
            <a:spLocks noGrp="1"/>
          </p:cNvSpPr>
          <p:nvPr>
            <p:ph type="sldNum" sz="quarter" idx="12"/>
          </p:nvPr>
        </p:nvSpPr>
        <p:spPr/>
        <p:txBody>
          <a:bodyPr/>
          <a:lstStyle/>
          <a:p>
            <a:fld id="{CFE4BAC9-6D41-4691-9299-18EF07EF0177}" type="slidenum">
              <a:rPr lang="en-US" smtClean="0"/>
              <a:t>355</a:t>
            </a:fld>
            <a:endParaRPr lang="en-US"/>
          </a:p>
        </p:txBody>
      </p:sp>
    </p:spTree>
    <p:extLst>
      <p:ext uri="{BB962C8B-B14F-4D97-AF65-F5344CB8AC3E}">
        <p14:creationId xmlns:p14="http://schemas.microsoft.com/office/powerpoint/2010/main" val="4170497344"/>
      </p:ext>
    </p:extLst>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3A8BCC-7954-A542-B226-C2F3BEEA688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Podpůrné týmy pro řízení migrace</a:t>
            </a:r>
          </a:p>
        </p:txBody>
      </p:sp>
      <p:sp>
        <p:nvSpPr>
          <p:cNvPr id="3" name="Zástupný symbol pro obsah 2">
            <a:extLst>
              <a:ext uri="{FF2B5EF4-FFF2-40B4-BE49-F238E27FC236}">
                <a16:creationId xmlns:a16="http://schemas.microsoft.com/office/drawing/2014/main" id="{074B52EE-95F0-474B-9854-7D39BAA7B870}"/>
              </a:ext>
            </a:extLst>
          </p:cNvPr>
          <p:cNvSpPr>
            <a:spLocks noGrp="1"/>
          </p:cNvSpPr>
          <p:nvPr>
            <p:ph idx="4294967295"/>
          </p:nvPr>
        </p:nvSpPr>
        <p:spPr>
          <a:xfrm>
            <a:off x="914400" y="1844675"/>
            <a:ext cx="8229600" cy="4525963"/>
          </a:xfrm>
        </p:spPr>
        <p:txBody>
          <a:bodyPr>
            <a:normAutofit/>
          </a:bodyPr>
          <a:lstStyle/>
          <a:p>
            <a:r>
              <a:rPr lang="cs-CZ" b="0" dirty="0">
                <a:solidFill>
                  <a:schemeClr val="tx1"/>
                </a:solidFill>
                <a:latin typeface="Arial" panose="020B0604020202020204" pitchFamily="34" charset="0"/>
                <a:cs typeface="Arial" panose="020B0604020202020204" pitchFamily="34" charset="0"/>
              </a:rPr>
              <a:t>Pokud členský stát čelí nepřiměřeným migračním výzvám v konkrétních </a:t>
            </a:r>
            <a:r>
              <a:rPr lang="cs-CZ" b="0" dirty="0" err="1">
                <a:solidFill>
                  <a:schemeClr val="tx1"/>
                </a:solidFill>
                <a:latin typeface="Arial" panose="020B0604020202020204" pitchFamily="34" charset="0"/>
                <a:cs typeface="Arial" panose="020B0604020202020204" pitchFamily="34" charset="0"/>
              </a:rPr>
              <a:t>hotspotech</a:t>
            </a:r>
            <a:r>
              <a:rPr lang="cs-CZ" b="0" dirty="0">
                <a:solidFill>
                  <a:schemeClr val="tx1"/>
                </a:solidFill>
                <a:latin typeface="Arial" panose="020B0604020202020204" pitchFamily="34" charset="0"/>
                <a:cs typeface="Arial" panose="020B0604020202020204" pitchFamily="34" charset="0"/>
              </a:rPr>
              <a:t> na svých vnějších hranicích, jež spočívají ve velkých, dovnitř směřujících smíšených migračních tocích, může požádat o technickou a operativní posilu od podpůrných týmů pro řízení migrace, které sestávají z odborníků z příslušných institucí a jiných subjektů Unie.</a:t>
            </a:r>
          </a:p>
        </p:txBody>
      </p:sp>
      <p:sp>
        <p:nvSpPr>
          <p:cNvPr id="4" name="Zástupný symbol pro datum 3">
            <a:extLst>
              <a:ext uri="{FF2B5EF4-FFF2-40B4-BE49-F238E27FC236}">
                <a16:creationId xmlns:a16="http://schemas.microsoft.com/office/drawing/2014/main" id="{3A380CE2-B779-FB45-8CC1-BCA08C02CBC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1973AE2-5FA6-0842-B6C2-925077B7A48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B0C2E6E-15CC-FE43-9A2B-1B9582B7D7F6}"/>
              </a:ext>
            </a:extLst>
          </p:cNvPr>
          <p:cNvSpPr>
            <a:spLocks noGrp="1"/>
          </p:cNvSpPr>
          <p:nvPr>
            <p:ph type="sldNum" sz="quarter" idx="12"/>
          </p:nvPr>
        </p:nvSpPr>
        <p:spPr/>
        <p:txBody>
          <a:bodyPr/>
          <a:lstStyle/>
          <a:p>
            <a:fld id="{CFE4BAC9-6D41-4691-9299-18EF07EF0177}" type="slidenum">
              <a:rPr lang="en-US" smtClean="0"/>
              <a:t>356</a:t>
            </a:fld>
            <a:endParaRPr lang="en-US"/>
          </a:p>
        </p:txBody>
      </p:sp>
    </p:spTree>
    <p:extLst>
      <p:ext uri="{BB962C8B-B14F-4D97-AF65-F5344CB8AC3E}">
        <p14:creationId xmlns:p14="http://schemas.microsoft.com/office/powerpoint/2010/main" val="666836627"/>
      </p:ext>
    </p:extLst>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A8CA5A-BB3A-7415-11AD-5AAEC24DE19C}"/>
              </a:ext>
            </a:extLst>
          </p:cNvPr>
          <p:cNvSpPr>
            <a:spLocks noGrp="1"/>
          </p:cNvSpPr>
          <p:nvPr>
            <p:ph type="title"/>
          </p:nvPr>
        </p:nvSpPr>
        <p:spPr/>
        <p:txBody>
          <a:bodyPr/>
          <a:lstStyle/>
          <a:p>
            <a:pPr algn="ctr"/>
            <a:r>
              <a:rPr lang="cs-CZ" dirty="0"/>
              <a:t>Kontrola veřejné správy</a:t>
            </a:r>
          </a:p>
        </p:txBody>
      </p:sp>
    </p:spTree>
    <p:extLst>
      <p:ext uri="{BB962C8B-B14F-4D97-AF65-F5344CB8AC3E}">
        <p14:creationId xmlns:p14="http://schemas.microsoft.com/office/powerpoint/2010/main" val="423196293"/>
      </p:ext>
    </p:extLst>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D64D5160-7CFC-FE41-BAB8-EC654898512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Funkce kontroly veřejné správy</a:t>
            </a:r>
          </a:p>
        </p:txBody>
      </p:sp>
      <p:sp>
        <p:nvSpPr>
          <p:cNvPr id="4" name="Zástupný symbol pro obsah 3">
            <a:extLst>
              <a:ext uri="{FF2B5EF4-FFF2-40B4-BE49-F238E27FC236}">
                <a16:creationId xmlns:a16="http://schemas.microsoft.com/office/drawing/2014/main" id="{96796F9E-8C77-394D-B8FC-AEDECFAD6955}"/>
              </a:ext>
            </a:extLst>
          </p:cNvPr>
          <p:cNvSpPr>
            <a:spLocks noGrp="1"/>
          </p:cNvSpPr>
          <p:nvPr>
            <p:ph idx="1"/>
          </p:nvPr>
        </p:nvSpPr>
        <p:spPr/>
        <p:txBody>
          <a:bodyPr/>
          <a:lstStyle/>
          <a:p>
            <a:pPr marL="385763" indent="-385763">
              <a:buFont typeface="+mj-lt"/>
              <a:buAutoNum type="arabicPeriod"/>
            </a:pPr>
            <a:r>
              <a:rPr lang="cs-CZ" b="0" dirty="0">
                <a:latin typeface="Arial" panose="020B0604020202020204" pitchFamily="34" charset="0"/>
                <a:cs typeface="Arial" panose="020B0604020202020204" pitchFamily="34" charset="0"/>
              </a:rPr>
              <a:t>funkce poznávací</a:t>
            </a:r>
          </a:p>
          <a:p>
            <a:pPr marL="385763" indent="-385763">
              <a:buFont typeface="+mj-lt"/>
              <a:buAutoNum type="arabicPeriod"/>
            </a:pPr>
            <a:r>
              <a:rPr lang="cs-CZ" b="0" dirty="0">
                <a:latin typeface="Arial" panose="020B0604020202020204" pitchFamily="34" charset="0"/>
                <a:cs typeface="Arial" panose="020B0604020202020204" pitchFamily="34" charset="0"/>
              </a:rPr>
              <a:t>funkce zjišťovací</a:t>
            </a:r>
          </a:p>
          <a:p>
            <a:pPr marL="385763" indent="-385763">
              <a:buFont typeface="+mj-lt"/>
              <a:buAutoNum type="arabicPeriod"/>
            </a:pPr>
            <a:r>
              <a:rPr lang="cs-CZ" b="0" dirty="0">
                <a:latin typeface="Arial" panose="020B0604020202020204" pitchFamily="34" charset="0"/>
                <a:cs typeface="Arial" panose="020B0604020202020204" pitchFamily="34" charset="0"/>
              </a:rPr>
              <a:t>funkce porovnávací</a:t>
            </a:r>
          </a:p>
          <a:p>
            <a:pPr marL="385763" indent="-385763">
              <a:buFont typeface="+mj-lt"/>
              <a:buAutoNum type="arabicPeriod"/>
            </a:pPr>
            <a:r>
              <a:rPr lang="cs-CZ" b="0" dirty="0">
                <a:latin typeface="Arial" panose="020B0604020202020204" pitchFamily="34" charset="0"/>
                <a:cs typeface="Arial" panose="020B0604020202020204" pitchFamily="34" charset="0"/>
              </a:rPr>
              <a:t>funkce hodnotící</a:t>
            </a:r>
          </a:p>
          <a:p>
            <a:pPr marL="385763" indent="-385763">
              <a:buFont typeface="+mj-lt"/>
              <a:buAutoNum type="arabicPeriod"/>
            </a:pPr>
            <a:r>
              <a:rPr lang="cs-CZ" b="0" dirty="0">
                <a:latin typeface="Arial" panose="020B0604020202020204" pitchFamily="34" charset="0"/>
                <a:cs typeface="Arial" panose="020B0604020202020204" pitchFamily="34" charset="0"/>
              </a:rPr>
              <a:t>funkce nápravná</a:t>
            </a:r>
          </a:p>
          <a:p>
            <a:pPr marL="0" indent="0">
              <a:buNone/>
            </a:pPr>
            <a:endParaRPr lang="cs-CZ" dirty="0"/>
          </a:p>
        </p:txBody>
      </p:sp>
      <p:sp>
        <p:nvSpPr>
          <p:cNvPr id="2" name="Zástupný symbol pro datum 1">
            <a:extLst>
              <a:ext uri="{FF2B5EF4-FFF2-40B4-BE49-F238E27FC236}">
                <a16:creationId xmlns:a16="http://schemas.microsoft.com/office/drawing/2014/main" id="{11A77137-95E6-FE42-A9B5-39A3BD9D800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0ED7D02-6516-C546-9850-CD455D71D93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35A7475-F966-0341-BECC-207C414693C0}"/>
              </a:ext>
            </a:extLst>
          </p:cNvPr>
          <p:cNvSpPr>
            <a:spLocks noGrp="1"/>
          </p:cNvSpPr>
          <p:nvPr>
            <p:ph type="sldNum" sz="quarter" idx="12"/>
          </p:nvPr>
        </p:nvSpPr>
        <p:spPr/>
        <p:txBody>
          <a:bodyPr/>
          <a:lstStyle/>
          <a:p>
            <a:fld id="{CFE4BAC9-6D41-4691-9299-18EF07EF0177}" type="slidenum">
              <a:rPr lang="en-US" smtClean="0"/>
              <a:t>358</a:t>
            </a:fld>
            <a:endParaRPr lang="en-US"/>
          </a:p>
        </p:txBody>
      </p:sp>
    </p:spTree>
    <p:extLst>
      <p:ext uri="{BB962C8B-B14F-4D97-AF65-F5344CB8AC3E}">
        <p14:creationId xmlns:p14="http://schemas.microsoft.com/office/powerpoint/2010/main" val="1811375138"/>
      </p:ext>
    </p:extLst>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32DA37-C2AE-8041-BB5E-D47C04A91D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Dělení kontroly</a:t>
            </a:r>
          </a:p>
        </p:txBody>
      </p:sp>
      <p:sp>
        <p:nvSpPr>
          <p:cNvPr id="3" name="Zástupný symbol pro obsah 2">
            <a:extLst>
              <a:ext uri="{FF2B5EF4-FFF2-40B4-BE49-F238E27FC236}">
                <a16:creationId xmlns:a16="http://schemas.microsoft.com/office/drawing/2014/main" id="{DF253B53-E292-3445-83FB-D77B39190AB7}"/>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správní kontrola vnitřní</a:t>
            </a:r>
          </a:p>
          <a:p>
            <a:r>
              <a:rPr lang="cs-CZ" b="0" dirty="0">
                <a:latin typeface="Arial" panose="020B0604020202020204" pitchFamily="34" charset="0"/>
                <a:cs typeface="Arial" panose="020B0604020202020204" pitchFamily="34" charset="0"/>
              </a:rPr>
              <a:t>správní kontrola vnější</a:t>
            </a:r>
          </a:p>
          <a:p>
            <a:pPr marL="385763" indent="-385763">
              <a:buFont typeface="+mj-lt"/>
              <a:buAutoNum type="arabicPeriod"/>
            </a:pPr>
            <a:r>
              <a:rPr lang="cs-CZ" b="0" dirty="0">
                <a:latin typeface="Arial" panose="020B0604020202020204" pitchFamily="34" charset="0"/>
                <a:cs typeface="Arial" panose="020B0604020202020204" pitchFamily="34" charset="0"/>
              </a:rPr>
              <a:t>preventivní</a:t>
            </a:r>
          </a:p>
          <a:p>
            <a:pPr marL="385763" indent="-385763">
              <a:buFont typeface="+mj-lt"/>
              <a:buAutoNum type="arabicPeriod"/>
            </a:pPr>
            <a:r>
              <a:rPr lang="cs-CZ" b="0" dirty="0">
                <a:latin typeface="Arial" panose="020B0604020202020204" pitchFamily="34" charset="0"/>
                <a:cs typeface="Arial" panose="020B0604020202020204" pitchFamily="34" charset="0"/>
              </a:rPr>
              <a:t>průběžná</a:t>
            </a:r>
          </a:p>
          <a:p>
            <a:pPr marL="385763" indent="-385763">
              <a:buFont typeface="+mj-lt"/>
              <a:buAutoNum type="arabicPeriod"/>
            </a:pPr>
            <a:r>
              <a:rPr lang="cs-CZ" b="0" dirty="0">
                <a:latin typeface="Arial" panose="020B0604020202020204" pitchFamily="34" charset="0"/>
                <a:cs typeface="Arial" panose="020B0604020202020204" pitchFamily="34" charset="0"/>
              </a:rPr>
              <a:t>následná</a:t>
            </a:r>
          </a:p>
          <a:p>
            <a:endParaRPr lang="cs-CZ" dirty="0"/>
          </a:p>
          <a:p>
            <a:pPr marL="0" indent="0">
              <a:buNone/>
            </a:pPr>
            <a:endParaRPr lang="cs-CZ" dirty="0"/>
          </a:p>
          <a:p>
            <a:endParaRPr lang="cs-CZ" dirty="0"/>
          </a:p>
        </p:txBody>
      </p:sp>
      <p:sp>
        <p:nvSpPr>
          <p:cNvPr id="4" name="Zástupný symbol pro datum 3">
            <a:extLst>
              <a:ext uri="{FF2B5EF4-FFF2-40B4-BE49-F238E27FC236}">
                <a16:creationId xmlns:a16="http://schemas.microsoft.com/office/drawing/2014/main" id="{097A121C-CA4C-584A-AF45-AA5E3494FC5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CDE8EE8-67D9-5344-AEF4-96E48A591B2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164C3A-2EE5-9F42-97A5-EDFFDB271D76}"/>
              </a:ext>
            </a:extLst>
          </p:cNvPr>
          <p:cNvSpPr>
            <a:spLocks noGrp="1"/>
          </p:cNvSpPr>
          <p:nvPr>
            <p:ph type="sldNum" sz="quarter" idx="12"/>
          </p:nvPr>
        </p:nvSpPr>
        <p:spPr/>
        <p:txBody>
          <a:bodyPr/>
          <a:lstStyle/>
          <a:p>
            <a:fld id="{CFE4BAC9-6D41-4691-9299-18EF07EF0177}" type="slidenum">
              <a:rPr lang="en-US" smtClean="0"/>
              <a:t>359</a:t>
            </a:fld>
            <a:endParaRPr lang="en-US"/>
          </a:p>
        </p:txBody>
      </p:sp>
    </p:spTree>
    <p:extLst>
      <p:ext uri="{BB962C8B-B14F-4D97-AF65-F5344CB8AC3E}">
        <p14:creationId xmlns:p14="http://schemas.microsoft.com/office/powerpoint/2010/main" val="31068560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81E903-3914-C5BE-E443-37A42ACC8D95}"/>
              </a:ext>
            </a:extLst>
          </p:cNvPr>
          <p:cNvSpPr>
            <a:spLocks noGrp="1"/>
          </p:cNvSpPr>
          <p:nvPr>
            <p:ph type="title"/>
          </p:nvPr>
        </p:nvSpPr>
        <p:spPr/>
        <p:txBody>
          <a:bodyPr/>
          <a:lstStyle/>
          <a:p>
            <a:pPr algn="ctr"/>
            <a:r>
              <a:rPr lang="cs-CZ" dirty="0"/>
              <a:t>Prodloužení volebního období</a:t>
            </a:r>
          </a:p>
        </p:txBody>
      </p:sp>
      <p:sp>
        <p:nvSpPr>
          <p:cNvPr id="3" name="Zástupný obsah 2">
            <a:extLst>
              <a:ext uri="{FF2B5EF4-FFF2-40B4-BE49-F238E27FC236}">
                <a16:creationId xmlns:a16="http://schemas.microsoft.com/office/drawing/2014/main" id="{6B5098A2-69C7-9D9E-C67E-3BDEDE98B7D5}"/>
              </a:ext>
            </a:extLst>
          </p:cNvPr>
          <p:cNvSpPr>
            <a:spLocks noGrp="1"/>
          </p:cNvSpPr>
          <p:nvPr>
            <p:ph idx="1"/>
          </p:nvPr>
        </p:nvSpPr>
        <p:spPr/>
        <p:txBody>
          <a:bodyPr/>
          <a:lstStyle/>
          <a:p>
            <a:r>
              <a:rPr lang="cs-CZ" b="0" i="0" dirty="0">
                <a:solidFill>
                  <a:srgbClr val="444444"/>
                </a:solidFill>
                <a:effectLst/>
                <a:latin typeface="Arial" panose="020B0604020202020204" pitchFamily="34" charset="0"/>
              </a:rPr>
              <a:t>Jestliže po dobu nouzového stavu, stavu ohrožení státu nebo válečného stavu podmínky na území České republiky neumožní konat volby ve lhůtách, které jsou stanoveny pro pravidelná volební období, lze zákonem lhůty prodloužit, nejdéle však o šest měsíců.</a:t>
            </a:r>
            <a:endParaRPr lang="cs-CZ" dirty="0"/>
          </a:p>
        </p:txBody>
      </p:sp>
      <p:sp>
        <p:nvSpPr>
          <p:cNvPr id="4" name="Zástupný symbol pro datum 3">
            <a:extLst>
              <a:ext uri="{FF2B5EF4-FFF2-40B4-BE49-F238E27FC236}">
                <a16:creationId xmlns:a16="http://schemas.microsoft.com/office/drawing/2014/main" id="{F2B5A3C1-5D3B-FB9D-D345-FDF44532F4B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ECE28DF-1349-B6F8-6ED3-51728BD9CA3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2C78F42-3FE7-E555-3B78-6943BAA9F408}"/>
              </a:ext>
            </a:extLst>
          </p:cNvPr>
          <p:cNvSpPr>
            <a:spLocks noGrp="1"/>
          </p:cNvSpPr>
          <p:nvPr>
            <p:ph type="sldNum" sz="quarter" idx="12"/>
          </p:nvPr>
        </p:nvSpPr>
        <p:spPr/>
        <p:txBody>
          <a:bodyPr/>
          <a:lstStyle/>
          <a:p>
            <a:fld id="{CFE4BAC9-6D41-4691-9299-18EF07EF0177}" type="slidenum">
              <a:rPr lang="en-US" smtClean="0"/>
              <a:t>36</a:t>
            </a:fld>
            <a:endParaRPr lang="en-US"/>
          </a:p>
        </p:txBody>
      </p:sp>
    </p:spTree>
    <p:extLst>
      <p:ext uri="{BB962C8B-B14F-4D97-AF65-F5344CB8AC3E}">
        <p14:creationId xmlns:p14="http://schemas.microsoft.com/office/powerpoint/2010/main" val="2128200577"/>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0E9519-4178-9548-A747-CDAF88A207CD}"/>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Vnější kontrola veřejné správy</a:t>
            </a:r>
          </a:p>
        </p:txBody>
      </p:sp>
      <p:sp>
        <p:nvSpPr>
          <p:cNvPr id="3" name="Zástupný symbol pro obsah 2">
            <a:extLst>
              <a:ext uri="{FF2B5EF4-FFF2-40B4-BE49-F238E27FC236}">
                <a16:creationId xmlns:a16="http://schemas.microsoft.com/office/drawing/2014/main" id="{932FB8FE-E269-B44B-8D4A-F7463FF597C0}"/>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kontrola vykonávaná zákonodárným sborem, respektive zastupitelskými orgány</a:t>
            </a:r>
          </a:p>
          <a:p>
            <a:r>
              <a:rPr lang="cs-CZ" b="0" dirty="0">
                <a:latin typeface="Arial" panose="020B0604020202020204" pitchFamily="34" charset="0"/>
                <a:cs typeface="Arial" panose="020B0604020202020204" pitchFamily="34" charset="0"/>
              </a:rPr>
              <a:t>kontrola vykonávaná Nejvyšším kontrolním úřadem</a:t>
            </a:r>
          </a:p>
          <a:p>
            <a:r>
              <a:rPr lang="cs-CZ" b="0" dirty="0">
                <a:latin typeface="Arial" panose="020B0604020202020204" pitchFamily="34" charset="0"/>
                <a:cs typeface="Arial" panose="020B0604020202020204" pitchFamily="34" charset="0"/>
              </a:rPr>
              <a:t>kontrola vykonávaná správními orgány</a:t>
            </a:r>
          </a:p>
          <a:p>
            <a:r>
              <a:rPr lang="cs-CZ" b="0" dirty="0">
                <a:latin typeface="Arial" panose="020B0604020202020204" pitchFamily="34" charset="0"/>
                <a:cs typeface="Arial" panose="020B0604020202020204" pitchFamily="34" charset="0"/>
              </a:rPr>
              <a:t>kontrola vykonávaná na základě podání občanů</a:t>
            </a:r>
          </a:p>
          <a:p>
            <a:r>
              <a:rPr lang="cs-CZ" b="0" dirty="0">
                <a:latin typeface="Arial" panose="020B0604020202020204" pitchFamily="34" charset="0"/>
                <a:cs typeface="Arial" panose="020B0604020202020204" pitchFamily="34" charset="0"/>
              </a:rPr>
              <a:t>kontrola vykonávaná prostřednictvím Veřejného ochránce práv</a:t>
            </a:r>
          </a:p>
          <a:p>
            <a:r>
              <a:rPr lang="cs-CZ" b="0" dirty="0">
                <a:latin typeface="Arial" panose="020B0604020202020204" pitchFamily="34" charset="0"/>
                <a:cs typeface="Arial" panose="020B0604020202020204" pitchFamily="34" charset="0"/>
              </a:rPr>
              <a:t>kontrola vykonávaná soudy</a:t>
            </a:r>
          </a:p>
          <a:p>
            <a:pPr marL="0" indent="0">
              <a:buNone/>
            </a:pPr>
            <a:endParaRPr lang="cs-CZ" dirty="0"/>
          </a:p>
          <a:p>
            <a:endParaRPr lang="cs-CZ" dirty="0"/>
          </a:p>
          <a:p>
            <a:endParaRPr lang="cs-CZ" dirty="0"/>
          </a:p>
        </p:txBody>
      </p:sp>
      <p:sp>
        <p:nvSpPr>
          <p:cNvPr id="4" name="Zástupný symbol pro datum 3">
            <a:extLst>
              <a:ext uri="{FF2B5EF4-FFF2-40B4-BE49-F238E27FC236}">
                <a16:creationId xmlns:a16="http://schemas.microsoft.com/office/drawing/2014/main" id="{65598BFD-0D44-F64A-8A0E-0A16DEFD412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96D8AE6-AEEB-604A-9928-8BC6DA89C1B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07CD5B-2547-4E47-A54D-FEFF673F79C6}"/>
              </a:ext>
            </a:extLst>
          </p:cNvPr>
          <p:cNvSpPr>
            <a:spLocks noGrp="1"/>
          </p:cNvSpPr>
          <p:nvPr>
            <p:ph type="sldNum" sz="quarter" idx="12"/>
          </p:nvPr>
        </p:nvSpPr>
        <p:spPr/>
        <p:txBody>
          <a:bodyPr/>
          <a:lstStyle/>
          <a:p>
            <a:fld id="{CFE4BAC9-6D41-4691-9299-18EF07EF0177}" type="slidenum">
              <a:rPr lang="en-US" smtClean="0"/>
              <a:t>360</a:t>
            </a:fld>
            <a:endParaRPr lang="en-US"/>
          </a:p>
        </p:txBody>
      </p:sp>
    </p:spTree>
    <p:extLst>
      <p:ext uri="{BB962C8B-B14F-4D97-AF65-F5344CB8AC3E}">
        <p14:creationId xmlns:p14="http://schemas.microsoft.com/office/powerpoint/2010/main" val="955953946"/>
      </p:ext>
    </p:extLst>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DA97621-EFE5-774F-8333-DBEBF57C32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Parlamentní kontrola</a:t>
            </a:r>
          </a:p>
        </p:txBody>
      </p:sp>
      <p:sp>
        <p:nvSpPr>
          <p:cNvPr id="2" name="Zástupný symbol pro datum 1">
            <a:extLst>
              <a:ext uri="{FF2B5EF4-FFF2-40B4-BE49-F238E27FC236}">
                <a16:creationId xmlns:a16="http://schemas.microsoft.com/office/drawing/2014/main" id="{E278E7F2-DB8E-D44B-92C1-6B7912F6318B}"/>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88F303FE-2B2B-6B44-B5DC-36A8BA27986B}"/>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0FBC1DEA-04B7-C14A-9C91-A6ABF5804256}"/>
              </a:ext>
            </a:extLst>
          </p:cNvPr>
          <p:cNvSpPr>
            <a:spLocks noGrp="1"/>
          </p:cNvSpPr>
          <p:nvPr>
            <p:ph type="sldNum" sz="quarter" idx="12"/>
          </p:nvPr>
        </p:nvSpPr>
        <p:spPr/>
        <p:txBody>
          <a:bodyPr/>
          <a:lstStyle/>
          <a:p>
            <a:fld id="{CFE4BAC9-6D41-4691-9299-18EF07EF0177}" type="slidenum">
              <a:rPr lang="en-US" smtClean="0"/>
              <a:t>361</a:t>
            </a:fld>
            <a:endParaRPr lang="en-US"/>
          </a:p>
        </p:txBody>
      </p:sp>
    </p:spTree>
    <p:extLst>
      <p:ext uri="{BB962C8B-B14F-4D97-AF65-F5344CB8AC3E}">
        <p14:creationId xmlns:p14="http://schemas.microsoft.com/office/powerpoint/2010/main" val="1590235227"/>
      </p:ext>
    </p:extLst>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0BA477-A05D-4D4C-97F8-A38B5A6BADC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Působnost sněmovny</a:t>
            </a:r>
          </a:p>
        </p:txBody>
      </p:sp>
      <p:sp>
        <p:nvSpPr>
          <p:cNvPr id="3" name="Zástupný symbol pro obsah 2">
            <a:extLst>
              <a:ext uri="{FF2B5EF4-FFF2-40B4-BE49-F238E27FC236}">
                <a16:creationId xmlns:a16="http://schemas.microsoft.com/office/drawing/2014/main" id="{B57ED3FE-D101-6546-8FCA-B7A5A0E27F4B}"/>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Sněmovna má právo:</a:t>
            </a:r>
          </a:p>
          <a:p>
            <a:pPr marL="385763" indent="-385763">
              <a:buFont typeface="+mj-lt"/>
              <a:buAutoNum type="arabicPeriod"/>
            </a:pPr>
            <a:r>
              <a:rPr lang="cs-CZ" b="0" dirty="0">
                <a:latin typeface="Arial" panose="020B0604020202020204" pitchFamily="34" charset="0"/>
                <a:cs typeface="Arial" panose="020B0604020202020204" pitchFamily="34" charset="0"/>
              </a:rPr>
              <a:t>kontrolovat činnost vlády, </a:t>
            </a:r>
          </a:p>
          <a:p>
            <a:pPr marL="385763" indent="-385763">
              <a:buFont typeface="+mj-lt"/>
              <a:buAutoNum type="arabicPeriod"/>
            </a:pPr>
            <a:r>
              <a:rPr lang="cs-CZ" b="0" dirty="0">
                <a:latin typeface="Arial" panose="020B0604020202020204" pitchFamily="34" charset="0"/>
                <a:cs typeface="Arial" panose="020B0604020202020204" pitchFamily="34" charset="0"/>
              </a:rPr>
              <a:t>jednat o důvěře vládě a </a:t>
            </a:r>
          </a:p>
          <a:p>
            <a:pPr marL="385763" indent="-385763">
              <a:buFont typeface="+mj-lt"/>
              <a:buAutoNum type="arabicPeriod"/>
            </a:pPr>
            <a:r>
              <a:rPr lang="cs-CZ" b="0" dirty="0">
                <a:latin typeface="Arial" panose="020B0604020202020204" pitchFamily="34" charset="0"/>
                <a:cs typeface="Arial" panose="020B0604020202020204" pitchFamily="34" charset="0"/>
              </a:rPr>
              <a:t>usnášet se na vyslovení nedůvěry vládě (§ 50 zákona č. 90/1995 Sb., o jednacím řádu PS)</a:t>
            </a:r>
          </a:p>
        </p:txBody>
      </p:sp>
      <p:sp>
        <p:nvSpPr>
          <p:cNvPr id="4" name="Zástupný symbol pro datum 3">
            <a:extLst>
              <a:ext uri="{FF2B5EF4-FFF2-40B4-BE49-F238E27FC236}">
                <a16:creationId xmlns:a16="http://schemas.microsoft.com/office/drawing/2014/main" id="{D52A35B0-63E4-0F4C-B9EF-2034928D45D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2A693B6-BA44-7041-9DE3-795BC95907C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839548-E018-A74B-B75C-210EE244823D}"/>
              </a:ext>
            </a:extLst>
          </p:cNvPr>
          <p:cNvSpPr>
            <a:spLocks noGrp="1"/>
          </p:cNvSpPr>
          <p:nvPr>
            <p:ph type="sldNum" sz="quarter" idx="12"/>
          </p:nvPr>
        </p:nvSpPr>
        <p:spPr/>
        <p:txBody>
          <a:bodyPr/>
          <a:lstStyle/>
          <a:p>
            <a:fld id="{CFE4BAC9-6D41-4691-9299-18EF07EF0177}" type="slidenum">
              <a:rPr lang="en-US" smtClean="0"/>
              <a:t>362</a:t>
            </a:fld>
            <a:endParaRPr lang="en-US"/>
          </a:p>
        </p:txBody>
      </p:sp>
    </p:spTree>
    <p:extLst>
      <p:ext uri="{BB962C8B-B14F-4D97-AF65-F5344CB8AC3E}">
        <p14:creationId xmlns:p14="http://schemas.microsoft.com/office/powerpoint/2010/main" val="1708619962"/>
      </p:ext>
    </p:extLst>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0DE124-B783-B348-B084-C4867EF7C02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Vyslovení důvěry vládě</a:t>
            </a:r>
          </a:p>
        </p:txBody>
      </p:sp>
      <p:sp>
        <p:nvSpPr>
          <p:cNvPr id="3" name="Zástupný symbol pro obsah 2">
            <a:extLst>
              <a:ext uri="{FF2B5EF4-FFF2-40B4-BE49-F238E27FC236}">
                <a16:creationId xmlns:a16="http://schemas.microsoft.com/office/drawing/2014/main" id="{376472D3-8F30-CB43-84DC-63E6CB3356DF}"/>
              </a:ext>
            </a:extLst>
          </p:cNvPr>
          <p:cNvSpPr>
            <a:spLocks noGrp="1"/>
          </p:cNvSpPr>
          <p:nvPr>
            <p:ph idx="1"/>
          </p:nvPr>
        </p:nvSpPr>
        <p:spPr/>
        <p:txBody>
          <a:bodyPr>
            <a:normAutofit fontScale="85000" lnSpcReduction="10000"/>
          </a:bodyPr>
          <a:lstStyle/>
          <a:p>
            <a:pPr marL="0" indent="0">
              <a:buNone/>
            </a:pPr>
            <a:r>
              <a:rPr lang="cs-CZ" b="0" dirty="0">
                <a:latin typeface="Arial" panose="020B0604020202020204" pitchFamily="34" charset="0"/>
                <a:cs typeface="Arial" panose="020B0604020202020204" pitchFamily="34" charset="0"/>
              </a:rPr>
              <a:t>Vláda je odpovědna Poslanecké sněmovně</a:t>
            </a:r>
          </a:p>
          <a:p>
            <a:pPr marL="385763" indent="-385763">
              <a:buFont typeface="+mj-lt"/>
              <a:buAutoNum type="arabicPeriod"/>
            </a:pPr>
            <a:r>
              <a:rPr lang="cs-CZ" b="0" dirty="0">
                <a:latin typeface="Arial" panose="020B0604020202020204" pitchFamily="34" charset="0"/>
                <a:cs typeface="Arial" panose="020B0604020202020204" pitchFamily="34" charset="0"/>
              </a:rPr>
              <a:t>Nově jmenovaná vláda předstoupí do 30 dnů po svém jmenování před Poslaneckou sněmovnu a požádá ji o vyslovení důvěry</a:t>
            </a:r>
          </a:p>
          <a:p>
            <a:pPr marL="385763" indent="-385763">
              <a:buFont typeface="+mj-lt"/>
              <a:buAutoNum type="arabicPeriod"/>
            </a:pPr>
            <a:r>
              <a:rPr lang="cs-CZ" b="0" dirty="0">
                <a:latin typeface="Arial" panose="020B0604020202020204" pitchFamily="34" charset="0"/>
                <a:cs typeface="Arial" panose="020B0604020202020204" pitchFamily="34" charset="0"/>
              </a:rPr>
              <a:t>Vláda může kdykoliv předložit Poslanecké sněmovně žádost o vyslovení důvěry.</a:t>
            </a:r>
          </a:p>
          <a:p>
            <a:pPr marL="385763" indent="-385763">
              <a:buFont typeface="+mj-lt"/>
              <a:buAutoNum type="arabicPeriod"/>
            </a:pPr>
            <a:r>
              <a:rPr lang="cs-CZ" b="0" dirty="0">
                <a:latin typeface="Arial" panose="020B0604020202020204" pitchFamily="34" charset="0"/>
                <a:cs typeface="Arial" panose="020B0604020202020204" pitchFamily="34" charset="0"/>
              </a:rPr>
              <a:t>Vláda je oprávněna žádat, aby Poslanecká sněmovna skončila projednávání vládního návrhu zákona do tří měsíců od jeho předložení, pokud s tím vláda spojí žádost o vyslovení důvěry</a:t>
            </a:r>
          </a:p>
          <a:p>
            <a:pPr marL="0" indent="0">
              <a:buNone/>
            </a:pPr>
            <a:r>
              <a:rPr lang="cs-CZ" b="0" dirty="0">
                <a:latin typeface="Arial" panose="020B0604020202020204" pitchFamily="34" charset="0"/>
                <a:cs typeface="Arial" panose="020B0604020202020204" pitchFamily="34" charset="0"/>
              </a:rPr>
              <a:t>K přijetí usnesení o vyslovení důvěry vládě je třeba souhlasu nadpoloviční většiny přítomných poslanců.</a:t>
            </a:r>
          </a:p>
        </p:txBody>
      </p:sp>
      <p:sp>
        <p:nvSpPr>
          <p:cNvPr id="4" name="Zástupný symbol pro datum 3">
            <a:extLst>
              <a:ext uri="{FF2B5EF4-FFF2-40B4-BE49-F238E27FC236}">
                <a16:creationId xmlns:a16="http://schemas.microsoft.com/office/drawing/2014/main" id="{7CB94983-0DC5-7046-A6CA-DDA094E3611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D30A8A0-CB35-F24B-9349-9C8E33B2CE4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CA6C49C-3E2C-9F45-BB39-CB809EA20116}"/>
              </a:ext>
            </a:extLst>
          </p:cNvPr>
          <p:cNvSpPr>
            <a:spLocks noGrp="1"/>
          </p:cNvSpPr>
          <p:nvPr>
            <p:ph type="sldNum" sz="quarter" idx="12"/>
          </p:nvPr>
        </p:nvSpPr>
        <p:spPr/>
        <p:txBody>
          <a:bodyPr/>
          <a:lstStyle/>
          <a:p>
            <a:fld id="{CFE4BAC9-6D41-4691-9299-18EF07EF0177}" type="slidenum">
              <a:rPr lang="en-US" smtClean="0"/>
              <a:t>363</a:t>
            </a:fld>
            <a:endParaRPr lang="en-US"/>
          </a:p>
        </p:txBody>
      </p:sp>
    </p:spTree>
    <p:extLst>
      <p:ext uri="{BB962C8B-B14F-4D97-AF65-F5344CB8AC3E}">
        <p14:creationId xmlns:p14="http://schemas.microsoft.com/office/powerpoint/2010/main" val="3178409254"/>
      </p:ext>
    </p:extLst>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5265E8-B7FC-F243-A0C7-5E11BB79DDB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Vyslovení nedůvěry vládě </a:t>
            </a:r>
          </a:p>
        </p:txBody>
      </p:sp>
      <p:sp>
        <p:nvSpPr>
          <p:cNvPr id="3" name="Zástupný symbol pro obsah 2">
            <a:extLst>
              <a:ext uri="{FF2B5EF4-FFF2-40B4-BE49-F238E27FC236}">
                <a16:creationId xmlns:a16="http://schemas.microsoft.com/office/drawing/2014/main" id="{AFFAB6E3-7F77-D748-8832-F4944D7E57F6}"/>
              </a:ext>
            </a:extLst>
          </p:cNvPr>
          <p:cNvSpPr>
            <a:spLocks noGrp="1"/>
          </p:cNvSpPr>
          <p:nvPr>
            <p:ph idx="1"/>
          </p:nvPr>
        </p:nvSpPr>
        <p:spPr/>
        <p:txBody>
          <a:bodyPr>
            <a:normAutofit fontScale="92500" lnSpcReduction="20000"/>
          </a:bodyPr>
          <a:lstStyle/>
          <a:p>
            <a:r>
              <a:rPr lang="cs-CZ" b="0" dirty="0">
                <a:latin typeface="Arial" panose="020B0604020202020204" pitchFamily="34" charset="0"/>
                <a:cs typeface="Arial" panose="020B0604020202020204" pitchFamily="34" charset="0"/>
              </a:rPr>
              <a:t>Návrh na vyslovení nedůvěry vládě může podat písemně nejméně 50 poslanců. K projednání takového návrhu svolá předseda neprodleně schůzi Sněmovny.</a:t>
            </a:r>
          </a:p>
          <a:p>
            <a:r>
              <a:rPr lang="cs-CZ" b="0" dirty="0">
                <a:latin typeface="Arial" panose="020B0604020202020204" pitchFamily="34" charset="0"/>
                <a:cs typeface="Arial" panose="020B0604020202020204" pitchFamily="34" charset="0"/>
              </a:rPr>
              <a:t> O žádosti vlády o vyslovení důvěry nebo o návrhu na vyslovení nedůvěry vládě se neprodleně vyrozumí poslanecké kluby a výbory. Po rozpravě se přistoupí k hlasování podle jmen.</a:t>
            </a:r>
          </a:p>
          <a:p>
            <a:r>
              <a:rPr lang="cs-CZ" b="0" dirty="0">
                <a:latin typeface="Arial" panose="020B0604020202020204" pitchFamily="34" charset="0"/>
                <a:cs typeface="Arial" panose="020B0604020202020204" pitchFamily="34" charset="0"/>
              </a:rPr>
              <a:t>K přijetí usnesení, kterým se vyslovuje vládě nedůvěra, je třeba souhlasu nadpoloviční většiny všech poslanců.</a:t>
            </a:r>
          </a:p>
          <a:p>
            <a:r>
              <a:rPr lang="cs-CZ" b="0" dirty="0">
                <a:latin typeface="Arial" panose="020B0604020202020204" pitchFamily="34" charset="0"/>
                <a:cs typeface="Arial" panose="020B0604020202020204" pitchFamily="34" charset="0"/>
              </a:rPr>
              <a:t>Odepře-li Sněmovna vyslovit vládě důvěru nebo jí vysloví nedůvěru, oznámí to předseda Sněmovny prezidentu republiky</a:t>
            </a:r>
          </a:p>
        </p:txBody>
      </p:sp>
      <p:sp>
        <p:nvSpPr>
          <p:cNvPr id="4" name="Zástupný symbol pro datum 3">
            <a:extLst>
              <a:ext uri="{FF2B5EF4-FFF2-40B4-BE49-F238E27FC236}">
                <a16:creationId xmlns:a16="http://schemas.microsoft.com/office/drawing/2014/main" id="{12C80568-49F1-5C47-8F1D-841E50A33EA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2D2791-352A-5C4D-ADDB-448390841A5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422A5DC-EFB0-7D41-9C23-E1BA31933221}"/>
              </a:ext>
            </a:extLst>
          </p:cNvPr>
          <p:cNvSpPr>
            <a:spLocks noGrp="1"/>
          </p:cNvSpPr>
          <p:nvPr>
            <p:ph type="sldNum" sz="quarter" idx="12"/>
          </p:nvPr>
        </p:nvSpPr>
        <p:spPr/>
        <p:txBody>
          <a:bodyPr/>
          <a:lstStyle/>
          <a:p>
            <a:fld id="{CFE4BAC9-6D41-4691-9299-18EF07EF0177}" type="slidenum">
              <a:rPr lang="en-US" smtClean="0"/>
              <a:t>364</a:t>
            </a:fld>
            <a:endParaRPr lang="en-US"/>
          </a:p>
        </p:txBody>
      </p:sp>
    </p:spTree>
    <p:extLst>
      <p:ext uri="{BB962C8B-B14F-4D97-AF65-F5344CB8AC3E}">
        <p14:creationId xmlns:p14="http://schemas.microsoft.com/office/powerpoint/2010/main" val="1226584839"/>
      </p:ext>
    </p:extLst>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FAE629-477A-3846-9D5D-29E3964591B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Projednání petic</a:t>
            </a:r>
          </a:p>
        </p:txBody>
      </p:sp>
      <p:sp>
        <p:nvSpPr>
          <p:cNvPr id="3" name="Zástupný symbol pro obsah 2">
            <a:extLst>
              <a:ext uri="{FF2B5EF4-FFF2-40B4-BE49-F238E27FC236}">
                <a16:creationId xmlns:a16="http://schemas.microsoft.com/office/drawing/2014/main" id="{990A46A7-0161-464B-A8DB-3A8DF5970367}"/>
              </a:ext>
            </a:extLst>
          </p:cNvPr>
          <p:cNvSpPr>
            <a:spLocks noGrp="1"/>
          </p:cNvSpPr>
          <p:nvPr>
            <p:ph idx="1"/>
          </p:nvPr>
        </p:nvSpPr>
        <p:spPr/>
        <p:txBody>
          <a:bodyPr>
            <a:normAutofit fontScale="85000" lnSpcReduction="10000"/>
          </a:bodyPr>
          <a:lstStyle/>
          <a:p>
            <a:r>
              <a:rPr lang="cs-CZ" b="0" dirty="0">
                <a:latin typeface="Arial" panose="020B0604020202020204" pitchFamily="34" charset="0"/>
                <a:cs typeface="Arial" panose="020B0604020202020204" pitchFamily="34" charset="0"/>
              </a:rPr>
              <a:t>Každý má právo sám nebo společně s jinými obracet se na státní orgány se žádostmi, návrhy a stížnostmi ve věcech veřejného nebo jiného společného zájmu, které patří do působnosti těchto orgánů.</a:t>
            </a:r>
          </a:p>
          <a:p>
            <a:r>
              <a:rPr lang="cs-CZ" b="0" dirty="0">
                <a:latin typeface="Arial" panose="020B0604020202020204" pitchFamily="34" charset="0"/>
                <a:cs typeface="Arial" panose="020B0604020202020204" pitchFamily="34" charset="0"/>
              </a:rPr>
              <a:t>Petice adresované Sněmovně, jejím orgánům a funkcionářům se doručí petičnímu výboru. </a:t>
            </a:r>
          </a:p>
          <a:p>
            <a:r>
              <a:rPr lang="cs-CZ" b="0" dirty="0">
                <a:latin typeface="Arial" panose="020B0604020202020204" pitchFamily="34" charset="0"/>
                <a:cs typeface="Arial" panose="020B0604020202020204" pitchFamily="34" charset="0"/>
              </a:rPr>
              <a:t>O přijatých peticích, jejich obsahu a způsobu vyřízení předkládá petiční výbor Sněmovně zprávy.</a:t>
            </a:r>
          </a:p>
          <a:p>
            <a:r>
              <a:rPr lang="cs-CZ" b="0" dirty="0">
                <a:latin typeface="Arial" panose="020B0604020202020204" pitchFamily="34" charset="0"/>
                <a:cs typeface="Arial" panose="020B0604020202020204" pitchFamily="34" charset="0"/>
              </a:rPr>
              <a:t>Podání, která nejsou peticemi, předá petiční výbor Kanceláři sněmovny, která je předloží věcně příslušným výborům nebo komisím anebo je postoupí příslušným úřadům nebo institucím. Pisatele o vyřízení nebo postoupení vždy vyrozumí</a:t>
            </a:r>
          </a:p>
        </p:txBody>
      </p:sp>
      <p:sp>
        <p:nvSpPr>
          <p:cNvPr id="4" name="Zástupný symbol pro datum 3">
            <a:extLst>
              <a:ext uri="{FF2B5EF4-FFF2-40B4-BE49-F238E27FC236}">
                <a16:creationId xmlns:a16="http://schemas.microsoft.com/office/drawing/2014/main" id="{0AAAD8E7-C6ED-9B47-91ED-2F26B22DA61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37A4182-1E22-5C4A-BA10-93DFEF02BD1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3F67267-3FFA-3949-BE74-225961DD2383}"/>
              </a:ext>
            </a:extLst>
          </p:cNvPr>
          <p:cNvSpPr>
            <a:spLocks noGrp="1"/>
          </p:cNvSpPr>
          <p:nvPr>
            <p:ph type="sldNum" sz="quarter" idx="12"/>
          </p:nvPr>
        </p:nvSpPr>
        <p:spPr/>
        <p:txBody>
          <a:bodyPr/>
          <a:lstStyle/>
          <a:p>
            <a:fld id="{CFE4BAC9-6D41-4691-9299-18EF07EF0177}" type="slidenum">
              <a:rPr lang="en-US" smtClean="0"/>
              <a:t>365</a:t>
            </a:fld>
            <a:endParaRPr lang="en-US"/>
          </a:p>
        </p:txBody>
      </p:sp>
    </p:spTree>
    <p:extLst>
      <p:ext uri="{BB962C8B-B14F-4D97-AF65-F5344CB8AC3E}">
        <p14:creationId xmlns:p14="http://schemas.microsoft.com/office/powerpoint/2010/main" val="3784720897"/>
      </p:ext>
    </p:extLst>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1122A1-FB31-9244-A118-3E5D8D40B13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Vyšetřovací komise</a:t>
            </a:r>
          </a:p>
        </p:txBody>
      </p:sp>
      <p:sp>
        <p:nvSpPr>
          <p:cNvPr id="3" name="Zástupný symbol pro obsah 2">
            <a:extLst>
              <a:ext uri="{FF2B5EF4-FFF2-40B4-BE49-F238E27FC236}">
                <a16:creationId xmlns:a16="http://schemas.microsoft.com/office/drawing/2014/main" id="{0D18ACC0-961E-EF4A-AAAB-3D683C0661E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Na návrh nejméně jedné pětiny všech poslanců (40) může Sněmovna zřídit pro vyšetření věci veřejného zájmu vyšetřovací komisi. </a:t>
            </a:r>
          </a:p>
          <a:p>
            <a:r>
              <a:rPr lang="cs-CZ" b="0" dirty="0">
                <a:latin typeface="Arial" panose="020B0604020202020204" pitchFamily="34" charset="0"/>
                <a:cs typeface="Arial" panose="020B0604020202020204" pitchFamily="34" charset="0"/>
              </a:rPr>
              <a:t>Předsedu a členy vyšetřovací komise, kterými mohou být jen poslanci, volí Sněmovna. </a:t>
            </a:r>
          </a:p>
          <a:p>
            <a:r>
              <a:rPr lang="cs-CZ" b="0" dirty="0">
                <a:latin typeface="Arial" panose="020B0604020202020204" pitchFamily="34" charset="0"/>
                <a:cs typeface="Arial" panose="020B0604020202020204" pitchFamily="34" charset="0"/>
              </a:rPr>
              <a:t>Poslanec, který je členem vlády, nemůže být členem vyšetřovací komise.</a:t>
            </a:r>
          </a:p>
        </p:txBody>
      </p:sp>
      <p:sp>
        <p:nvSpPr>
          <p:cNvPr id="4" name="Zástupný symbol pro datum 3">
            <a:extLst>
              <a:ext uri="{FF2B5EF4-FFF2-40B4-BE49-F238E27FC236}">
                <a16:creationId xmlns:a16="http://schemas.microsoft.com/office/drawing/2014/main" id="{CED65708-8A01-B243-9947-948B93A20EF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5A4482D-F2E3-E24D-B485-B8F7C57D22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2C17A1D-3235-BF4B-8D35-29C3C4EF5A4C}"/>
              </a:ext>
            </a:extLst>
          </p:cNvPr>
          <p:cNvSpPr>
            <a:spLocks noGrp="1"/>
          </p:cNvSpPr>
          <p:nvPr>
            <p:ph type="sldNum" sz="quarter" idx="12"/>
          </p:nvPr>
        </p:nvSpPr>
        <p:spPr/>
        <p:txBody>
          <a:bodyPr/>
          <a:lstStyle/>
          <a:p>
            <a:fld id="{CFE4BAC9-6D41-4691-9299-18EF07EF0177}" type="slidenum">
              <a:rPr lang="en-US" smtClean="0"/>
              <a:t>366</a:t>
            </a:fld>
            <a:endParaRPr lang="en-US"/>
          </a:p>
        </p:txBody>
      </p:sp>
    </p:spTree>
    <p:extLst>
      <p:ext uri="{BB962C8B-B14F-4D97-AF65-F5344CB8AC3E}">
        <p14:creationId xmlns:p14="http://schemas.microsoft.com/office/powerpoint/2010/main" val="2864171291"/>
      </p:ext>
    </p:extLst>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C5DF6A-B4CC-4141-96DF-D15DD132637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Povinnost svědčit</a:t>
            </a:r>
          </a:p>
        </p:txBody>
      </p:sp>
      <p:sp>
        <p:nvSpPr>
          <p:cNvPr id="3" name="Zástupný symbol pro obsah 2">
            <a:extLst>
              <a:ext uri="{FF2B5EF4-FFF2-40B4-BE49-F238E27FC236}">
                <a16:creationId xmlns:a16="http://schemas.microsoft.com/office/drawing/2014/main" id="{CBCB4C08-6171-014F-A070-BF4EE11B908B}"/>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Každý je povinen na předvolání komise se dostavit ke komisi a vypovídat jako svědek o tom, co je mu známo o věci, která má být vyšetřena, nebo o okolnostech důležitých pro vyšetření této věci.</a:t>
            </a:r>
          </a:p>
          <a:p>
            <a:r>
              <a:rPr lang="cs-CZ" b="0" dirty="0">
                <a:latin typeface="Arial" panose="020B0604020202020204" pitchFamily="34" charset="0"/>
                <a:cs typeface="Arial" panose="020B0604020202020204" pitchFamily="34" charset="0"/>
              </a:rPr>
              <a:t>Svědek nesmí být vyslýchán tehdy, jestliže by svou výpovědí porušil státem uloženou nebo uznanou povinnost mlčenlivosti, ledaže byl zproštěn této povinnosti příslušným orgánem nebo tím, v jehož zájmu tuto povinnost má.</a:t>
            </a:r>
          </a:p>
        </p:txBody>
      </p:sp>
      <p:sp>
        <p:nvSpPr>
          <p:cNvPr id="4" name="Zástupný symbol pro datum 3">
            <a:extLst>
              <a:ext uri="{FF2B5EF4-FFF2-40B4-BE49-F238E27FC236}">
                <a16:creationId xmlns:a16="http://schemas.microsoft.com/office/drawing/2014/main" id="{63BE5128-2BEC-BF4C-A2C8-AF05CCCEBC5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314F199-D7E1-A842-A421-8F9059EF3CA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ABFF737-3110-B241-BDDB-CE6053DE44D7}"/>
              </a:ext>
            </a:extLst>
          </p:cNvPr>
          <p:cNvSpPr>
            <a:spLocks noGrp="1"/>
          </p:cNvSpPr>
          <p:nvPr>
            <p:ph type="sldNum" sz="quarter" idx="12"/>
          </p:nvPr>
        </p:nvSpPr>
        <p:spPr/>
        <p:txBody>
          <a:bodyPr/>
          <a:lstStyle/>
          <a:p>
            <a:fld id="{CFE4BAC9-6D41-4691-9299-18EF07EF0177}" type="slidenum">
              <a:rPr lang="en-US" smtClean="0"/>
              <a:t>367</a:t>
            </a:fld>
            <a:endParaRPr lang="en-US"/>
          </a:p>
        </p:txBody>
      </p:sp>
    </p:spTree>
    <p:extLst>
      <p:ext uri="{BB962C8B-B14F-4D97-AF65-F5344CB8AC3E}">
        <p14:creationId xmlns:p14="http://schemas.microsoft.com/office/powerpoint/2010/main" val="2072363501"/>
      </p:ext>
    </p:extLst>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7233A1F-42F2-784A-86BB-08F8DB3E969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Parlamentní kontrola podle zvláštních zákonů</a:t>
            </a:r>
          </a:p>
        </p:txBody>
      </p:sp>
      <p:sp>
        <p:nvSpPr>
          <p:cNvPr id="2" name="Zástupný symbol pro datum 1">
            <a:extLst>
              <a:ext uri="{FF2B5EF4-FFF2-40B4-BE49-F238E27FC236}">
                <a16:creationId xmlns:a16="http://schemas.microsoft.com/office/drawing/2014/main" id="{E44AE508-15EA-F342-BA32-D7F0CA4BD583}"/>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D179C1BA-0D9C-EE4D-8EF7-E1F90BBCB089}"/>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58D1B85B-95C8-E34F-B4E4-EAFD74DC28DC}"/>
              </a:ext>
            </a:extLst>
          </p:cNvPr>
          <p:cNvSpPr>
            <a:spLocks noGrp="1"/>
          </p:cNvSpPr>
          <p:nvPr>
            <p:ph type="sldNum" sz="quarter" idx="12"/>
          </p:nvPr>
        </p:nvSpPr>
        <p:spPr/>
        <p:txBody>
          <a:bodyPr/>
          <a:lstStyle/>
          <a:p>
            <a:fld id="{CFE4BAC9-6D41-4691-9299-18EF07EF0177}" type="slidenum">
              <a:rPr lang="en-US" smtClean="0"/>
              <a:t>368</a:t>
            </a:fld>
            <a:endParaRPr lang="en-US"/>
          </a:p>
        </p:txBody>
      </p:sp>
    </p:spTree>
    <p:extLst>
      <p:ext uri="{BB962C8B-B14F-4D97-AF65-F5344CB8AC3E}">
        <p14:creationId xmlns:p14="http://schemas.microsoft.com/office/powerpoint/2010/main" val="3584419344"/>
      </p:ext>
    </p:extLst>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C5D85E-B047-804A-AD4E-A9FAEF78EDF3}"/>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Stálá komise Poslanecké sněmovny pro kontrolu činnosti Bezpečnostní informační služby</a:t>
            </a:r>
          </a:p>
        </p:txBody>
      </p:sp>
      <p:sp>
        <p:nvSpPr>
          <p:cNvPr id="3" name="Zástupný symbol pro obsah 2">
            <a:extLst>
              <a:ext uri="{FF2B5EF4-FFF2-40B4-BE49-F238E27FC236}">
                <a16:creationId xmlns:a16="http://schemas.microsoft.com/office/drawing/2014/main" id="{9357C5AE-A907-5447-AD44-F8DB692FF19E}"/>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Stálá komise Poslanecké sněmovny pro kontrolu činnosti BIS podle zákona č. 154/1994 Sb., o Bezpečnostní informační službě.</a:t>
            </a:r>
          </a:p>
          <a:p>
            <a:r>
              <a:rPr lang="cs-CZ" b="0" dirty="0">
                <a:latin typeface="Arial" panose="020B0604020202020204" pitchFamily="34" charset="0"/>
                <a:cs typeface="Arial" panose="020B0604020202020204" pitchFamily="34" charset="0"/>
              </a:rPr>
              <a:t>Kontrolní orgán se skládá z nejméně 7 členů. </a:t>
            </a:r>
          </a:p>
          <a:p>
            <a:r>
              <a:rPr lang="cs-CZ" b="0" dirty="0">
                <a:latin typeface="Arial" panose="020B0604020202020204" pitchFamily="34" charset="0"/>
                <a:cs typeface="Arial" panose="020B0604020202020204" pitchFamily="34" charset="0"/>
              </a:rPr>
              <a:t>Poslanecká sněmovna stanoví počet členů tak, aby byl zastoupen každý poslanecký klub ustavený podle příslušnosti k politické straně nebo politickému hnutí, za něž poslanci kandidovali ve volbách; počet členů je vždy lichý. Členem kontrolního orgánu může být pouze poslanec Poslanecké sněmovny.</a:t>
            </a:r>
          </a:p>
        </p:txBody>
      </p:sp>
      <p:sp>
        <p:nvSpPr>
          <p:cNvPr id="4" name="Zástupný symbol pro datum 3">
            <a:extLst>
              <a:ext uri="{FF2B5EF4-FFF2-40B4-BE49-F238E27FC236}">
                <a16:creationId xmlns:a16="http://schemas.microsoft.com/office/drawing/2014/main" id="{E98DD69B-ED14-694C-B6ED-25186970CE1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BB114F3-B55D-0042-A5E2-2EC521BE440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62AA875-50D7-0842-8173-CF0A4BDEECB8}"/>
              </a:ext>
            </a:extLst>
          </p:cNvPr>
          <p:cNvSpPr>
            <a:spLocks noGrp="1"/>
          </p:cNvSpPr>
          <p:nvPr>
            <p:ph type="sldNum" sz="quarter" idx="12"/>
          </p:nvPr>
        </p:nvSpPr>
        <p:spPr/>
        <p:txBody>
          <a:bodyPr/>
          <a:lstStyle/>
          <a:p>
            <a:fld id="{CFE4BAC9-6D41-4691-9299-18EF07EF0177}" type="slidenum">
              <a:rPr lang="en-US" smtClean="0"/>
              <a:t>369</a:t>
            </a:fld>
            <a:endParaRPr lang="en-US"/>
          </a:p>
        </p:txBody>
      </p:sp>
    </p:spTree>
    <p:extLst>
      <p:ext uri="{BB962C8B-B14F-4D97-AF65-F5344CB8AC3E}">
        <p14:creationId xmlns:p14="http://schemas.microsoft.com/office/powerpoint/2010/main" val="36860720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3B7FC6-2EEF-D6C3-4D6B-873C44E94817}"/>
              </a:ext>
            </a:extLst>
          </p:cNvPr>
          <p:cNvSpPr>
            <a:spLocks noGrp="1"/>
          </p:cNvSpPr>
          <p:nvPr>
            <p:ph type="title"/>
          </p:nvPr>
        </p:nvSpPr>
        <p:spPr/>
        <p:txBody>
          <a:bodyPr/>
          <a:lstStyle/>
          <a:p>
            <a:pPr algn="ctr"/>
            <a:r>
              <a:rPr lang="cs-CZ" dirty="0"/>
              <a:t>Způsob vyhlášení</a:t>
            </a:r>
          </a:p>
        </p:txBody>
      </p:sp>
      <p:sp>
        <p:nvSpPr>
          <p:cNvPr id="3" name="Zástupný obsah 2">
            <a:extLst>
              <a:ext uri="{FF2B5EF4-FFF2-40B4-BE49-F238E27FC236}">
                <a16:creationId xmlns:a16="http://schemas.microsoft.com/office/drawing/2014/main" id="{68E4D65B-2939-D226-3DCD-F93EE117CB9E}"/>
              </a:ext>
            </a:extLst>
          </p:cNvPr>
          <p:cNvSpPr>
            <a:spLocks noGrp="1"/>
          </p:cNvSpPr>
          <p:nvPr>
            <p:ph idx="1"/>
          </p:nvPr>
        </p:nvSpPr>
        <p:spPr/>
        <p:txBody>
          <a:bodyPr/>
          <a:lstStyle/>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Stav ohrožení státu vyhlašují na návrh vlády obě komory Parlamentu. </a:t>
            </a:r>
          </a:p>
          <a:p>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K přijetí usnesení o vyhlášení stavu ohrožení státu je třeba souhlasu nadpoloviční většiny všech poslanců a souhlasu nadpoloviční většiny všech senátorů.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18E5D7EF-1120-827A-CC16-20FA7B0DE83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A994DD2-ADCE-9108-2DF6-7711DD7B0C5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4D911A-C204-3397-F842-D5BCEA0A84B6}"/>
              </a:ext>
            </a:extLst>
          </p:cNvPr>
          <p:cNvSpPr>
            <a:spLocks noGrp="1"/>
          </p:cNvSpPr>
          <p:nvPr>
            <p:ph type="sldNum" sz="quarter" idx="12"/>
          </p:nvPr>
        </p:nvSpPr>
        <p:spPr/>
        <p:txBody>
          <a:bodyPr/>
          <a:lstStyle/>
          <a:p>
            <a:fld id="{CFE4BAC9-6D41-4691-9299-18EF07EF0177}" type="slidenum">
              <a:rPr lang="en-US" smtClean="0"/>
              <a:t>37</a:t>
            </a:fld>
            <a:endParaRPr lang="en-US"/>
          </a:p>
        </p:txBody>
      </p:sp>
    </p:spTree>
    <p:extLst>
      <p:ext uri="{BB962C8B-B14F-4D97-AF65-F5344CB8AC3E}">
        <p14:creationId xmlns:p14="http://schemas.microsoft.com/office/powerpoint/2010/main" val="2304336642"/>
      </p:ext>
    </p:extLst>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A74353-FDB3-6349-9E44-760F3DBBC83E}"/>
              </a:ext>
            </a:extLst>
          </p:cNvPr>
          <p:cNvSpPr>
            <a:spLocks noGrp="1"/>
          </p:cNvSpPr>
          <p:nvPr>
            <p:ph type="title"/>
          </p:nvPr>
        </p:nvSpPr>
        <p:spPr/>
        <p:txBody>
          <a:bodyPr>
            <a:normAutofit fontScale="90000"/>
          </a:bodyPr>
          <a:lstStyle/>
          <a:p>
            <a:pPr algn="ctr"/>
            <a:r>
              <a:rPr lang="cs-CZ" sz="2700" dirty="0">
                <a:latin typeface="Arial" panose="020B0604020202020204" pitchFamily="34" charset="0"/>
                <a:cs typeface="Arial" panose="020B0604020202020204" pitchFamily="34" charset="0"/>
              </a:rPr>
              <a:t>Stálá komise pro kontrolu činnosti Úřadu pro zahraniční styky a informace</a:t>
            </a:r>
            <a:r>
              <a:rPr lang="cs-CZ" dirty="0"/>
              <a:t> </a:t>
            </a:r>
          </a:p>
        </p:txBody>
      </p:sp>
      <p:sp>
        <p:nvSpPr>
          <p:cNvPr id="3" name="Zástupný symbol pro obsah 2">
            <a:extLst>
              <a:ext uri="{FF2B5EF4-FFF2-40B4-BE49-F238E27FC236}">
                <a16:creationId xmlns:a16="http://schemas.microsoft.com/office/drawing/2014/main" id="{99751E73-5A28-C145-8707-972896AD2B3C}"/>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Na základě zákona č. 153/1994 o zpravodajských službách České republiky, ve znění pozdějších předpisů, pro kontrolu činnosti tohoto Úřadu.</a:t>
            </a:r>
          </a:p>
          <a:p>
            <a:r>
              <a:rPr lang="cs-CZ" b="0" dirty="0">
                <a:latin typeface="Arial" panose="020B0604020202020204" pitchFamily="34" charset="0"/>
                <a:cs typeface="Arial" panose="020B0604020202020204" pitchFamily="34" charset="0"/>
              </a:rPr>
              <a:t>Stálá komise pro kontrolu činnosti ÚZSI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zvláštního kontrolního orgánu může být pouze poslanec Poslanecké sněmovny.</a:t>
            </a:r>
          </a:p>
          <a:p>
            <a:endParaRPr lang="cs-CZ" dirty="0"/>
          </a:p>
        </p:txBody>
      </p:sp>
      <p:sp>
        <p:nvSpPr>
          <p:cNvPr id="4" name="Zástupný symbol pro datum 3">
            <a:extLst>
              <a:ext uri="{FF2B5EF4-FFF2-40B4-BE49-F238E27FC236}">
                <a16:creationId xmlns:a16="http://schemas.microsoft.com/office/drawing/2014/main" id="{667A34DD-59E0-5E45-ADC5-1649405F235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C52AFA0-025A-2345-8425-A808A2A932A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EA972F9-1B66-6242-BBE0-FA30821CFE3E}"/>
              </a:ext>
            </a:extLst>
          </p:cNvPr>
          <p:cNvSpPr>
            <a:spLocks noGrp="1"/>
          </p:cNvSpPr>
          <p:nvPr>
            <p:ph type="sldNum" sz="quarter" idx="12"/>
          </p:nvPr>
        </p:nvSpPr>
        <p:spPr/>
        <p:txBody>
          <a:bodyPr/>
          <a:lstStyle/>
          <a:p>
            <a:fld id="{CFE4BAC9-6D41-4691-9299-18EF07EF0177}" type="slidenum">
              <a:rPr lang="en-US" smtClean="0"/>
              <a:t>370</a:t>
            </a:fld>
            <a:endParaRPr lang="en-US"/>
          </a:p>
        </p:txBody>
      </p:sp>
    </p:spTree>
    <p:extLst>
      <p:ext uri="{BB962C8B-B14F-4D97-AF65-F5344CB8AC3E}">
        <p14:creationId xmlns:p14="http://schemas.microsoft.com/office/powerpoint/2010/main" val="3705390144"/>
      </p:ext>
    </p:extLst>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DE2B0B-5847-5340-9B80-CB58739BE524}"/>
              </a:ext>
            </a:extLst>
          </p:cNvPr>
          <p:cNvSpPr>
            <a:spLocks noGrp="1"/>
          </p:cNvSpPr>
          <p:nvPr>
            <p:ph type="title"/>
          </p:nvPr>
        </p:nvSpPr>
        <p:spPr>
          <a:xfrm>
            <a:off x="411016" y="318586"/>
            <a:ext cx="7345362" cy="1339850"/>
          </a:xfrm>
        </p:spPr>
        <p:txBody>
          <a:bodyPr>
            <a:normAutofit/>
          </a:bodyPr>
          <a:lstStyle/>
          <a:p>
            <a:pPr algn="ctr"/>
            <a:r>
              <a:rPr lang="cs-CZ" sz="2700" dirty="0">
                <a:latin typeface="Arial" panose="020B0604020202020204" pitchFamily="34" charset="0"/>
                <a:cs typeface="Arial" panose="020B0604020202020204" pitchFamily="34" charset="0"/>
              </a:rPr>
              <a:t>Stálá komise pro kontrolu činnosti Vojenského zpravodajství</a:t>
            </a:r>
            <a:r>
              <a:rPr lang="cs-CZ" dirty="0"/>
              <a:t> </a:t>
            </a:r>
          </a:p>
        </p:txBody>
      </p:sp>
      <p:sp>
        <p:nvSpPr>
          <p:cNvPr id="3" name="Zástupný symbol pro obsah 2">
            <a:extLst>
              <a:ext uri="{FF2B5EF4-FFF2-40B4-BE49-F238E27FC236}">
                <a16:creationId xmlns:a16="http://schemas.microsoft.com/office/drawing/2014/main" id="{BD8CD4BE-B31C-3845-8F82-34ABC2D54434}"/>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podle zákona č. 289/2005 Sb., o VOZ pro kontrolu této jednotné ozbrojené zpravodajské služby České republiky. </a:t>
            </a:r>
          </a:p>
          <a:p>
            <a:r>
              <a:rPr lang="cs-CZ" b="0" dirty="0">
                <a:latin typeface="Arial" panose="020B0604020202020204" pitchFamily="34" charset="0"/>
                <a:cs typeface="Arial" panose="020B0604020202020204" pitchFamily="34" charset="0"/>
              </a:rPr>
              <a:t>Kontrolní orgán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kontrolního orgánu může být pouze poslanec Poslanecké sněmovny.</a:t>
            </a:r>
          </a:p>
          <a:p>
            <a:endParaRPr lang="cs-CZ" dirty="0"/>
          </a:p>
        </p:txBody>
      </p:sp>
      <p:sp>
        <p:nvSpPr>
          <p:cNvPr id="4" name="Zástupný symbol pro datum 3">
            <a:extLst>
              <a:ext uri="{FF2B5EF4-FFF2-40B4-BE49-F238E27FC236}">
                <a16:creationId xmlns:a16="http://schemas.microsoft.com/office/drawing/2014/main" id="{CEF045E8-F3BD-964D-BC0E-C14E22BC178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EAF3647-9CAA-084A-A994-B75C061CD6E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A2B3D1C-8C0C-E74D-90F5-08689144DD3B}"/>
              </a:ext>
            </a:extLst>
          </p:cNvPr>
          <p:cNvSpPr>
            <a:spLocks noGrp="1"/>
          </p:cNvSpPr>
          <p:nvPr>
            <p:ph type="sldNum" sz="quarter" idx="12"/>
          </p:nvPr>
        </p:nvSpPr>
        <p:spPr/>
        <p:txBody>
          <a:bodyPr/>
          <a:lstStyle/>
          <a:p>
            <a:fld id="{CFE4BAC9-6D41-4691-9299-18EF07EF0177}" type="slidenum">
              <a:rPr lang="en-US" smtClean="0"/>
              <a:t>371</a:t>
            </a:fld>
            <a:endParaRPr lang="en-US"/>
          </a:p>
        </p:txBody>
      </p:sp>
    </p:spTree>
    <p:extLst>
      <p:ext uri="{BB962C8B-B14F-4D97-AF65-F5344CB8AC3E}">
        <p14:creationId xmlns:p14="http://schemas.microsoft.com/office/powerpoint/2010/main" val="541095091"/>
      </p:ext>
    </p:extLst>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CACCCF-FFE6-D144-AD2D-66A3EA825981}"/>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Orgán nezávislé kontroly zpravodajských služeb</a:t>
            </a:r>
          </a:p>
        </p:txBody>
      </p:sp>
      <p:sp>
        <p:nvSpPr>
          <p:cNvPr id="3" name="Zástupný symbol pro obsah 2">
            <a:extLst>
              <a:ext uri="{FF2B5EF4-FFF2-40B4-BE49-F238E27FC236}">
                <a16:creationId xmlns:a16="http://schemas.microsoft.com/office/drawing/2014/main" id="{5C8C8A14-EF0E-6148-94AF-5B1B2CD6802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Činnost zpravodajských služeb podléhá kontrole:</a:t>
            </a:r>
          </a:p>
          <a:p>
            <a:pPr marL="385763" indent="-385763">
              <a:buFont typeface="+mj-lt"/>
              <a:buAutoNum type="arabicPeriod"/>
            </a:pPr>
            <a:r>
              <a:rPr lang="cs-CZ" b="0" dirty="0">
                <a:latin typeface="Arial" panose="020B0604020202020204" pitchFamily="34" charset="0"/>
                <a:cs typeface="Arial" panose="020B0604020202020204" pitchFamily="34" charset="0"/>
              </a:rPr>
              <a:t>Vlády, </a:t>
            </a:r>
          </a:p>
          <a:p>
            <a:pPr marL="385763" indent="-385763">
              <a:buFont typeface="+mj-lt"/>
              <a:buAutoNum type="arabicPeriod"/>
            </a:pPr>
            <a:r>
              <a:rPr lang="cs-CZ" b="0" dirty="0">
                <a:latin typeface="Arial" panose="020B0604020202020204" pitchFamily="34" charset="0"/>
                <a:cs typeface="Arial" panose="020B0604020202020204" pitchFamily="34" charset="0"/>
              </a:rPr>
              <a:t>Poslanecké sněmovny a </a:t>
            </a:r>
          </a:p>
          <a:p>
            <a:pPr marL="385763" indent="-385763">
              <a:buFont typeface="+mj-lt"/>
              <a:buAutoNum type="arabicPeriod"/>
            </a:pPr>
            <a:r>
              <a:rPr lang="cs-CZ" b="0" dirty="0">
                <a:latin typeface="Arial" panose="020B0604020202020204" pitchFamily="34" charset="0"/>
                <a:cs typeface="Arial" panose="020B0604020202020204" pitchFamily="34" charset="0"/>
              </a:rPr>
              <a:t>Orgánu nezávislé kontroly zpravodajských služeb České republiky</a:t>
            </a:r>
          </a:p>
        </p:txBody>
      </p:sp>
      <p:sp>
        <p:nvSpPr>
          <p:cNvPr id="4" name="Zástupný symbol pro datum 3">
            <a:extLst>
              <a:ext uri="{FF2B5EF4-FFF2-40B4-BE49-F238E27FC236}">
                <a16:creationId xmlns:a16="http://schemas.microsoft.com/office/drawing/2014/main" id="{1B76B7E5-65C4-664B-94E2-6B088C0C0E8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8FE049-DEB2-7149-BE98-B50C2D211C8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6B9633E-B8FD-3E4F-9157-4BAB4555BE4F}"/>
              </a:ext>
            </a:extLst>
          </p:cNvPr>
          <p:cNvSpPr>
            <a:spLocks noGrp="1"/>
          </p:cNvSpPr>
          <p:nvPr>
            <p:ph type="sldNum" sz="quarter" idx="12"/>
          </p:nvPr>
        </p:nvSpPr>
        <p:spPr/>
        <p:txBody>
          <a:bodyPr/>
          <a:lstStyle/>
          <a:p>
            <a:fld id="{CFE4BAC9-6D41-4691-9299-18EF07EF0177}" type="slidenum">
              <a:rPr lang="en-US" smtClean="0"/>
              <a:t>372</a:t>
            </a:fld>
            <a:endParaRPr lang="en-US"/>
          </a:p>
        </p:txBody>
      </p:sp>
    </p:spTree>
    <p:extLst>
      <p:ext uri="{BB962C8B-B14F-4D97-AF65-F5344CB8AC3E}">
        <p14:creationId xmlns:p14="http://schemas.microsoft.com/office/powerpoint/2010/main" val="3083004696"/>
      </p:ext>
    </p:extLst>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0D907C-6FA9-1B4A-9B50-1CF404D3BC6D}"/>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Finančního analytického úřadu</a:t>
            </a:r>
          </a:p>
        </p:txBody>
      </p:sp>
      <p:sp>
        <p:nvSpPr>
          <p:cNvPr id="3" name="Zástupný symbol pro obsah 2">
            <a:extLst>
              <a:ext uri="{FF2B5EF4-FFF2-40B4-BE49-F238E27FC236}">
                <a16:creationId xmlns:a16="http://schemas.microsoft.com/office/drawing/2014/main" id="{8F5D17C4-A455-A748-845E-7AFF9F99598C}"/>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na základě zákona č. 253/2008 Sb., o některých opatřeních proti legalizaci výnosů z trestné činnosti a financování terorismu.</a:t>
            </a:r>
          </a:p>
          <a:p>
            <a:r>
              <a:rPr lang="cs-CZ" b="0" dirty="0">
                <a:latin typeface="Arial" panose="020B0604020202020204" pitchFamily="34" charset="0"/>
                <a:cs typeface="Arial" panose="020B0604020202020204" pitchFamily="34" charset="0"/>
              </a:rPr>
              <a:t>Stálá komise pro kontrolu činnosti FAÚ se skládá z nejméně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stálé komise může být pouze poslanec Poslanecké sněmovny.</a:t>
            </a:r>
          </a:p>
        </p:txBody>
      </p:sp>
      <p:sp>
        <p:nvSpPr>
          <p:cNvPr id="4" name="Zástupný symbol pro datum 3">
            <a:extLst>
              <a:ext uri="{FF2B5EF4-FFF2-40B4-BE49-F238E27FC236}">
                <a16:creationId xmlns:a16="http://schemas.microsoft.com/office/drawing/2014/main" id="{17105802-070A-5C4C-BFC1-B5D14A81632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31EFE4F-D989-E042-9DC2-85F713D6D01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AFD48FD-D985-6348-9B29-DDA413C9B79F}"/>
              </a:ext>
            </a:extLst>
          </p:cNvPr>
          <p:cNvSpPr>
            <a:spLocks noGrp="1"/>
          </p:cNvSpPr>
          <p:nvPr>
            <p:ph type="sldNum" sz="quarter" idx="12"/>
          </p:nvPr>
        </p:nvSpPr>
        <p:spPr/>
        <p:txBody>
          <a:bodyPr/>
          <a:lstStyle/>
          <a:p>
            <a:fld id="{CFE4BAC9-6D41-4691-9299-18EF07EF0177}" type="slidenum">
              <a:rPr lang="en-US" smtClean="0"/>
              <a:t>373</a:t>
            </a:fld>
            <a:endParaRPr lang="en-US"/>
          </a:p>
        </p:txBody>
      </p:sp>
    </p:spTree>
    <p:extLst>
      <p:ext uri="{BB962C8B-B14F-4D97-AF65-F5344CB8AC3E}">
        <p14:creationId xmlns:p14="http://schemas.microsoft.com/office/powerpoint/2010/main" val="3986855582"/>
      </p:ext>
    </p:extLst>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1ACB8C-A03F-534C-B488-8615790A6ACB}"/>
              </a:ext>
            </a:extLst>
          </p:cNvPr>
          <p:cNvSpPr>
            <a:spLocks noGrp="1"/>
          </p:cNvSpPr>
          <p:nvPr>
            <p:ph type="title"/>
          </p:nvPr>
        </p:nvSpPr>
        <p:spPr>
          <a:xfrm>
            <a:off x="900112" y="318586"/>
            <a:ext cx="7345362" cy="1339850"/>
          </a:xfrm>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Generální inspekce bezpečnostních sborů</a:t>
            </a:r>
          </a:p>
        </p:txBody>
      </p:sp>
      <p:sp>
        <p:nvSpPr>
          <p:cNvPr id="3" name="Zástupný symbol pro obsah 2">
            <a:extLst>
              <a:ext uri="{FF2B5EF4-FFF2-40B4-BE49-F238E27FC236}">
                <a16:creationId xmlns:a16="http://schemas.microsoft.com/office/drawing/2014/main" id="{D44F1C78-E46B-5240-ABDD-1779738BF329}"/>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 základě zákona č. 341/2011 Sb., o Generální inspekci bezpečnostních sborů, zřizuje ke kontrole této Inspekce.</a:t>
            </a:r>
          </a:p>
          <a:p>
            <a:r>
              <a:rPr lang="cs-CZ" b="0" dirty="0">
                <a:latin typeface="Arial" panose="020B0604020202020204" pitchFamily="34" charset="0"/>
                <a:cs typeface="Arial" panose="020B0604020202020204" pitchFamily="34" charset="0"/>
              </a:rPr>
              <a:t>Stálá komise Poslanecké sněmovny provádí kontrolu činnosti Inspekce, včetně kontroly použití odposlechu a záznamu telekomunikačního provozu a použití sledování osob a věcí podle trestního řádu.</a:t>
            </a:r>
          </a:p>
          <a:p>
            <a:r>
              <a:rPr lang="cs-CZ" b="0" dirty="0">
                <a:latin typeface="Arial" panose="020B0604020202020204" pitchFamily="34" charset="0"/>
                <a:cs typeface="Arial" panose="020B0604020202020204" pitchFamily="34" charset="0"/>
              </a:rPr>
              <a:t>Kontrolní orgán se skládá z poslanců určených Poslaneckou sněmovnou.</a:t>
            </a:r>
          </a:p>
          <a:p>
            <a:pPr marL="0" indent="0">
              <a:buNone/>
            </a:pPr>
            <a:endParaRPr lang="cs-CZ" dirty="0"/>
          </a:p>
        </p:txBody>
      </p:sp>
      <p:sp>
        <p:nvSpPr>
          <p:cNvPr id="4" name="Zástupný symbol pro datum 3">
            <a:extLst>
              <a:ext uri="{FF2B5EF4-FFF2-40B4-BE49-F238E27FC236}">
                <a16:creationId xmlns:a16="http://schemas.microsoft.com/office/drawing/2014/main" id="{95BD7D2E-9191-1A40-A00E-60C2663A04E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C3278D6-5CF8-4444-AA7F-8821944E37A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98E90E8-282E-6347-977B-4FE86D6A4788}"/>
              </a:ext>
            </a:extLst>
          </p:cNvPr>
          <p:cNvSpPr>
            <a:spLocks noGrp="1"/>
          </p:cNvSpPr>
          <p:nvPr>
            <p:ph type="sldNum" sz="quarter" idx="12"/>
          </p:nvPr>
        </p:nvSpPr>
        <p:spPr/>
        <p:txBody>
          <a:bodyPr/>
          <a:lstStyle/>
          <a:p>
            <a:fld id="{CFE4BAC9-6D41-4691-9299-18EF07EF0177}" type="slidenum">
              <a:rPr lang="en-US" smtClean="0"/>
              <a:t>374</a:t>
            </a:fld>
            <a:endParaRPr lang="en-US"/>
          </a:p>
        </p:txBody>
      </p:sp>
    </p:spTree>
    <p:extLst>
      <p:ext uri="{BB962C8B-B14F-4D97-AF65-F5344CB8AC3E}">
        <p14:creationId xmlns:p14="http://schemas.microsoft.com/office/powerpoint/2010/main" val="2671954945"/>
      </p:ext>
    </p:extLst>
  </p:cSld>
  <p:clrMapOvr>
    <a:masterClrMapping/>
  </p:clrMapOvr>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8E8D13-2849-4745-8FED-BBF868095F2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poslání GIBS</a:t>
            </a:r>
          </a:p>
        </p:txBody>
      </p:sp>
      <p:sp>
        <p:nvSpPr>
          <p:cNvPr id="3" name="Zástupný symbol pro obsah 2">
            <a:extLst>
              <a:ext uri="{FF2B5EF4-FFF2-40B4-BE49-F238E27FC236}">
                <a16:creationId xmlns:a16="http://schemas.microsoft.com/office/drawing/2014/main" id="{B3AC5BF7-CB59-3740-B11A-3420301634CE}"/>
              </a:ext>
            </a:extLst>
          </p:cNvPr>
          <p:cNvSpPr>
            <a:spLocks noGrp="1"/>
          </p:cNvSpPr>
          <p:nvPr>
            <p:ph idx="1"/>
          </p:nvPr>
        </p:nvSpPr>
        <p:spPr/>
        <p:txBody>
          <a:bodyPr>
            <a:normAutofit fontScale="92500"/>
          </a:bodyPr>
          <a:lstStyle/>
          <a:p>
            <a:pPr marL="0" indent="0">
              <a:buNone/>
            </a:pPr>
            <a:r>
              <a:rPr lang="cs-CZ" b="0" dirty="0">
                <a:latin typeface="Arial" panose="020B0604020202020204" pitchFamily="34" charset="0"/>
                <a:cs typeface="Arial" panose="020B0604020202020204" pitchFamily="34" charset="0"/>
              </a:rPr>
              <a:t>Hlavním předmětem činnosti GIBS je vyhledávat, odhalovat a vyšetřovat skutečnosti nasvědčující tomu, že byl spáchán trestný čin, jehož pachatelem je příslušník Policie ČR, celník, příslušník Vězeňské služby, příslušník inspekce anebo zaměstnanci těchto útvarů. </a:t>
            </a:r>
          </a:p>
          <a:p>
            <a:pPr marL="0" indent="0">
              <a:buNone/>
            </a:pPr>
            <a:r>
              <a:rPr lang="cs-CZ" b="0" dirty="0">
                <a:latin typeface="Arial" panose="020B0604020202020204" pitchFamily="34" charset="0"/>
                <a:cs typeface="Arial" panose="020B0604020202020204" pitchFamily="34" charset="0"/>
              </a:rPr>
              <a:t>Inspekce také provádí zkoušku spolehlivosti vůči protiprávnímu jednání uvedených příslušníků a zaměstnanců. </a:t>
            </a:r>
          </a:p>
          <a:p>
            <a:pPr marL="0" indent="0">
              <a:buNone/>
            </a:pPr>
            <a:r>
              <a:rPr lang="cs-CZ" b="0" dirty="0">
                <a:latin typeface="Arial" panose="020B0604020202020204" pitchFamily="34" charset="0"/>
                <a:cs typeface="Arial" panose="020B0604020202020204" pitchFamily="34" charset="0"/>
              </a:rPr>
              <a:t>Navrhuje proti takové činnosti opatření a vydává metodická doporučení pro činnost jednotlivých bezpečnostních sborů.</a:t>
            </a:r>
          </a:p>
          <a:p>
            <a:pPr marL="0" indent="0">
              <a:buNone/>
            </a:pPr>
            <a:endParaRPr lang="cs-CZ" dirty="0"/>
          </a:p>
        </p:txBody>
      </p:sp>
      <p:sp>
        <p:nvSpPr>
          <p:cNvPr id="4" name="Zástupný symbol pro datum 3">
            <a:extLst>
              <a:ext uri="{FF2B5EF4-FFF2-40B4-BE49-F238E27FC236}">
                <a16:creationId xmlns:a16="http://schemas.microsoft.com/office/drawing/2014/main" id="{469C08C9-7622-B24C-87E1-11794DC14D4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EB8979-A04E-B344-918A-26F8A936879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391768A-6EDB-F34E-8CFF-7F955FE2FAA3}"/>
              </a:ext>
            </a:extLst>
          </p:cNvPr>
          <p:cNvSpPr>
            <a:spLocks noGrp="1"/>
          </p:cNvSpPr>
          <p:nvPr>
            <p:ph type="sldNum" sz="quarter" idx="12"/>
          </p:nvPr>
        </p:nvSpPr>
        <p:spPr/>
        <p:txBody>
          <a:bodyPr/>
          <a:lstStyle/>
          <a:p>
            <a:fld id="{CFE4BAC9-6D41-4691-9299-18EF07EF0177}" type="slidenum">
              <a:rPr lang="en-US" smtClean="0"/>
              <a:t>375</a:t>
            </a:fld>
            <a:endParaRPr lang="en-US"/>
          </a:p>
        </p:txBody>
      </p:sp>
    </p:spTree>
    <p:extLst>
      <p:ext uri="{BB962C8B-B14F-4D97-AF65-F5344CB8AC3E}">
        <p14:creationId xmlns:p14="http://schemas.microsoft.com/office/powerpoint/2010/main" val="2862381518"/>
      </p:ext>
    </p:extLst>
  </p:cSld>
  <p:clrMapOvr>
    <a:masterClrMapping/>
  </p:clrMapOvr>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E038D2-5CA6-8E45-BE16-A0F3A5E0C5AB}"/>
              </a:ext>
            </a:extLst>
          </p:cNvPr>
          <p:cNvSpPr>
            <a:spLocks noGrp="1"/>
          </p:cNvSpPr>
          <p:nvPr>
            <p:ph type="title"/>
          </p:nvPr>
        </p:nvSpPr>
        <p:spPr>
          <a:xfrm>
            <a:off x="740624" y="286688"/>
            <a:ext cx="7345362" cy="1339850"/>
          </a:xfrm>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Národního bezpečnostního úřadu</a:t>
            </a:r>
          </a:p>
        </p:txBody>
      </p:sp>
      <p:sp>
        <p:nvSpPr>
          <p:cNvPr id="3" name="Zástupný symbol pro obsah 2">
            <a:extLst>
              <a:ext uri="{FF2B5EF4-FFF2-40B4-BE49-F238E27FC236}">
                <a16:creationId xmlns:a16="http://schemas.microsoft.com/office/drawing/2014/main" id="{D129FE41-A0AD-1E43-AAC0-FB5CEA06CD23}"/>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na základě zákona č. 412/2005 Sb., jako zvláštní kontrolní orgán Poslanecké sněmovny pro kontrolu činnosti NBÚ.</a:t>
            </a:r>
          </a:p>
          <a:p>
            <a:r>
              <a:rPr lang="cs-CZ" b="0" dirty="0">
                <a:latin typeface="Arial" panose="020B0604020202020204" pitchFamily="34" charset="0"/>
                <a:cs typeface="Arial" panose="020B0604020202020204" pitchFamily="34" charset="0"/>
              </a:rPr>
              <a:t>Kontrolní orgán se skládá nejméně ze 7 členů. Poslanecká sněmovna stanoví počet členů tak, aby byl zastoupen každý poslanecký klub ustavený podle příslušnosti k politické straně nebo politickému hnutí, za něž poslanci kandidovali ve volbách; počet členů je vždy lichý.</a:t>
            </a:r>
          </a:p>
          <a:p>
            <a:r>
              <a:rPr lang="cs-CZ" b="0" dirty="0">
                <a:latin typeface="Arial" panose="020B0604020202020204" pitchFamily="34" charset="0"/>
                <a:cs typeface="Arial" panose="020B0604020202020204" pitchFamily="34" charset="0"/>
              </a:rPr>
              <a:t>Členem kontrolního orgánu může být pouze poslanec Poslanecké sněmovny.</a:t>
            </a:r>
          </a:p>
        </p:txBody>
      </p:sp>
      <p:sp>
        <p:nvSpPr>
          <p:cNvPr id="4" name="Zástupný symbol pro datum 3">
            <a:extLst>
              <a:ext uri="{FF2B5EF4-FFF2-40B4-BE49-F238E27FC236}">
                <a16:creationId xmlns:a16="http://schemas.microsoft.com/office/drawing/2014/main" id="{3273720A-6E01-B646-8C25-D9F1F5D37E3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F81AC9-E9F3-1E4B-8CAB-FD89B13E67F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E07AB01-BD6D-8A42-BC6E-685E73C00C72}"/>
              </a:ext>
            </a:extLst>
          </p:cNvPr>
          <p:cNvSpPr>
            <a:spLocks noGrp="1"/>
          </p:cNvSpPr>
          <p:nvPr>
            <p:ph type="sldNum" sz="quarter" idx="12"/>
          </p:nvPr>
        </p:nvSpPr>
        <p:spPr/>
        <p:txBody>
          <a:bodyPr/>
          <a:lstStyle/>
          <a:p>
            <a:fld id="{CFE4BAC9-6D41-4691-9299-18EF07EF0177}" type="slidenum">
              <a:rPr lang="en-US" smtClean="0"/>
              <a:t>376</a:t>
            </a:fld>
            <a:endParaRPr lang="en-US"/>
          </a:p>
        </p:txBody>
      </p:sp>
    </p:spTree>
    <p:extLst>
      <p:ext uri="{BB962C8B-B14F-4D97-AF65-F5344CB8AC3E}">
        <p14:creationId xmlns:p14="http://schemas.microsoft.com/office/powerpoint/2010/main" val="2213503455"/>
      </p:ext>
    </p:extLst>
  </p:cSld>
  <p:clrMapOvr>
    <a:masterClrMapping/>
  </p:clrMapOvr>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795FA1-B6D8-D748-9D6A-2D4F32BC5633}"/>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Základní poslání NBÚ</a:t>
            </a:r>
          </a:p>
        </p:txBody>
      </p:sp>
      <p:sp>
        <p:nvSpPr>
          <p:cNvPr id="3" name="Zástupný symbol pro obsah 2">
            <a:extLst>
              <a:ext uri="{FF2B5EF4-FFF2-40B4-BE49-F238E27FC236}">
                <a16:creationId xmlns:a16="http://schemas.microsoft.com/office/drawing/2014/main" id="{67698448-FA47-264F-BCD7-F99DA4D6B8D9}"/>
              </a:ext>
            </a:extLst>
          </p:cNvPr>
          <p:cNvSpPr>
            <a:spLocks noGrp="1"/>
          </p:cNvSpPr>
          <p:nvPr>
            <p:ph idx="1"/>
          </p:nvPr>
        </p:nvSpPr>
        <p:spPr/>
        <p:txBody>
          <a:bodyPr>
            <a:normAutofit fontScale="85000" lnSpcReduction="10000"/>
          </a:bodyPr>
          <a:lstStyle/>
          <a:p>
            <a:r>
              <a:rPr lang="cs-CZ" b="0" dirty="0">
                <a:latin typeface="Arial" panose="020B0604020202020204" pitchFamily="34" charset="0"/>
                <a:cs typeface="Arial" panose="020B0604020202020204" pitchFamily="34" charset="0"/>
              </a:rPr>
              <a:t>NBÚ je orgánem moci výkonné, byl zřízen zákonem č. 148/1998 Sb., o ochraně utajovaných skutečností a je ústředním správním úřadem pro ochranu utajovaných informací a bezpečnostní způsobilost.</a:t>
            </a:r>
          </a:p>
          <a:p>
            <a:r>
              <a:rPr lang="cs-CZ" b="0" dirty="0">
                <a:latin typeface="Arial" panose="020B0604020202020204" pitchFamily="34" charset="0"/>
                <a:cs typeface="Arial" panose="020B0604020202020204" pitchFamily="34" charset="0"/>
              </a:rPr>
              <a:t>Uvedený zákon přesně vymezuje dokumenty a informace, které ředitel NBÚ této komisi standardně předkládá, a dokumenty a informace, jejichž předložení si komise může vyžádat. </a:t>
            </a:r>
          </a:p>
          <a:p>
            <a:r>
              <a:rPr lang="cs-CZ" b="0" dirty="0">
                <a:latin typeface="Arial" panose="020B0604020202020204" pitchFamily="34" charset="0"/>
                <a:cs typeface="Arial" panose="020B0604020202020204" pitchFamily="34" charset="0"/>
              </a:rPr>
              <a:t>Jde zejména o předkládání zprávy o činnosti NBÚ, zprávy o jednotlivých bezpečnostních řízeních a o materiály týkající se rozpočtu NBÚ. </a:t>
            </a:r>
          </a:p>
          <a:p>
            <a:r>
              <a:rPr lang="cs-CZ" b="0" dirty="0">
                <a:latin typeface="Arial" panose="020B0604020202020204" pitchFamily="34" charset="0"/>
                <a:cs typeface="Arial" panose="020B0604020202020204" pitchFamily="34" charset="0"/>
              </a:rPr>
              <a:t>Komise není oprávněna zasahovat do personálních pravomocí vedoucích pracovníků NBÚ a nahrazovat jejich řídící činnost.</a:t>
            </a:r>
          </a:p>
          <a:p>
            <a:endParaRPr lang="cs-CZ" dirty="0"/>
          </a:p>
        </p:txBody>
      </p:sp>
      <p:sp>
        <p:nvSpPr>
          <p:cNvPr id="4" name="Zástupný symbol pro datum 3">
            <a:extLst>
              <a:ext uri="{FF2B5EF4-FFF2-40B4-BE49-F238E27FC236}">
                <a16:creationId xmlns:a16="http://schemas.microsoft.com/office/drawing/2014/main" id="{68B055E6-3F72-374F-8760-E8FB3DD37F9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1F34B7C-398B-1141-B624-9409620AE4C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F839604-2DC7-9C44-9E94-7313724D83E4}"/>
              </a:ext>
            </a:extLst>
          </p:cNvPr>
          <p:cNvSpPr>
            <a:spLocks noGrp="1"/>
          </p:cNvSpPr>
          <p:nvPr>
            <p:ph type="sldNum" sz="quarter" idx="12"/>
          </p:nvPr>
        </p:nvSpPr>
        <p:spPr/>
        <p:txBody>
          <a:bodyPr/>
          <a:lstStyle/>
          <a:p>
            <a:fld id="{CFE4BAC9-6D41-4691-9299-18EF07EF0177}" type="slidenum">
              <a:rPr lang="en-US" smtClean="0"/>
              <a:t>377</a:t>
            </a:fld>
            <a:endParaRPr lang="en-US"/>
          </a:p>
        </p:txBody>
      </p:sp>
    </p:spTree>
    <p:extLst>
      <p:ext uri="{BB962C8B-B14F-4D97-AF65-F5344CB8AC3E}">
        <p14:creationId xmlns:p14="http://schemas.microsoft.com/office/powerpoint/2010/main" val="1970735031"/>
      </p:ext>
    </p:extLst>
  </p:cSld>
  <p:clrMapOvr>
    <a:masterClrMapping/>
  </p:clrMapOvr>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E35B6D-8F25-2640-AE4E-3D5E809667E1}"/>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Stálá komise pro kontrolu činnosti Národního úřadu pro kybernetickou a informační bezpečnost</a:t>
            </a:r>
          </a:p>
        </p:txBody>
      </p:sp>
      <p:sp>
        <p:nvSpPr>
          <p:cNvPr id="3" name="Zástupný symbol pro obsah 2">
            <a:extLst>
              <a:ext uri="{FF2B5EF4-FFF2-40B4-BE49-F238E27FC236}">
                <a16:creationId xmlns:a16="http://schemas.microsoft.com/office/drawing/2014/main" id="{636E616C-593B-7841-838B-37EC8F96B5E0}"/>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 základě zákona č. 205/2017 Sb., kterým se novelizoval zákon o kybernetické bezpečnosti, jako zvláštní kontrolní orgán Poslanecké sněmovny pro kontrolu činnosti NÚKIB.</a:t>
            </a:r>
          </a:p>
          <a:p>
            <a:r>
              <a:rPr lang="cs-CZ" b="0" dirty="0">
                <a:latin typeface="Arial" panose="020B0604020202020204" pitchFamily="34" charset="0"/>
                <a:cs typeface="Arial" panose="020B0604020202020204" pitchFamily="34" charset="0"/>
              </a:rPr>
              <a:t>Poslanecká sněmovna stanoví počet členů komise tak, aby byl zastoupen každý poslanecký klub ustavený podle příslušnosti k politické straně nebo politickému hnutí, za něž poslanci kandidovali ve volbách; počet členů je vždy lichý.</a:t>
            </a:r>
          </a:p>
          <a:p>
            <a:endParaRPr lang="cs-CZ" dirty="0"/>
          </a:p>
        </p:txBody>
      </p:sp>
      <p:sp>
        <p:nvSpPr>
          <p:cNvPr id="4" name="Zástupný symbol pro datum 3">
            <a:extLst>
              <a:ext uri="{FF2B5EF4-FFF2-40B4-BE49-F238E27FC236}">
                <a16:creationId xmlns:a16="http://schemas.microsoft.com/office/drawing/2014/main" id="{E51825B8-9486-614D-A20E-D359962E14B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47E05A4-7D19-9347-8E32-8488332A657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61502B-E592-1049-A168-619A67A55604}"/>
              </a:ext>
            </a:extLst>
          </p:cNvPr>
          <p:cNvSpPr>
            <a:spLocks noGrp="1"/>
          </p:cNvSpPr>
          <p:nvPr>
            <p:ph type="sldNum" sz="quarter" idx="12"/>
          </p:nvPr>
        </p:nvSpPr>
        <p:spPr/>
        <p:txBody>
          <a:bodyPr/>
          <a:lstStyle/>
          <a:p>
            <a:fld id="{CFE4BAC9-6D41-4691-9299-18EF07EF0177}" type="slidenum">
              <a:rPr lang="en-US" smtClean="0"/>
              <a:t>378</a:t>
            </a:fld>
            <a:endParaRPr lang="en-US"/>
          </a:p>
        </p:txBody>
      </p:sp>
    </p:spTree>
    <p:extLst>
      <p:ext uri="{BB962C8B-B14F-4D97-AF65-F5344CB8AC3E}">
        <p14:creationId xmlns:p14="http://schemas.microsoft.com/office/powerpoint/2010/main" val="1976095420"/>
      </p:ext>
    </p:extLst>
  </p:cSld>
  <p:clrMapOvr>
    <a:masterClrMapping/>
  </p:clrMapOvr>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88CDF5A-B719-0D4F-BC16-978B9AF8A74B}"/>
              </a:ext>
            </a:extLst>
          </p:cNvPr>
          <p:cNvSpPr>
            <a:spLocks noGrp="1"/>
          </p:cNvSpPr>
          <p:nvPr>
            <p:ph type="title"/>
          </p:nvPr>
        </p:nvSpPr>
        <p:spPr/>
        <p:txBody>
          <a:bodyPr>
            <a:normAutofit/>
          </a:bodyPr>
          <a:lstStyle/>
          <a:p>
            <a:pPr algn="ctr"/>
            <a:r>
              <a:rPr lang="cs-CZ" sz="2400" dirty="0">
                <a:latin typeface="Arial" panose="020B0604020202020204" pitchFamily="34" charset="0"/>
                <a:cs typeface="Arial" panose="020B0604020202020204" pitchFamily="34" charset="0"/>
              </a:rPr>
              <a:t>Poslání NÚKIB</a:t>
            </a:r>
          </a:p>
        </p:txBody>
      </p:sp>
      <p:sp>
        <p:nvSpPr>
          <p:cNvPr id="3" name="Zástupný symbol pro obsah 2">
            <a:extLst>
              <a:ext uri="{FF2B5EF4-FFF2-40B4-BE49-F238E27FC236}">
                <a16:creationId xmlns:a16="http://schemas.microsoft.com/office/drawing/2014/main" id="{E0CF2BF3-CEF1-7440-9C35-EB711F139F11}"/>
              </a:ext>
            </a:extLst>
          </p:cNvPr>
          <p:cNvSpPr>
            <a:spLocks noGrp="1"/>
          </p:cNvSpPr>
          <p:nvPr>
            <p:ph idx="1"/>
          </p:nvPr>
        </p:nvSpPr>
        <p:spPr/>
        <p:txBody>
          <a:bodyPr>
            <a:normAutofit fontScale="92500" lnSpcReduction="10000"/>
          </a:bodyPr>
          <a:lstStyle/>
          <a:p>
            <a:pPr marL="0" indent="0">
              <a:buNone/>
            </a:pPr>
            <a:r>
              <a:rPr lang="cs-CZ" b="0" dirty="0">
                <a:latin typeface="Arial" panose="020B0604020202020204" pitchFamily="34" charset="0"/>
                <a:cs typeface="Arial" panose="020B0604020202020204" pitchFamily="34" charset="0"/>
              </a:rPr>
              <a:t>NÚKIB řeší problematiku ochrany utajovaných informací v oblasti informačních a komunikačních systémů, kryptografickou ochranu, působí jako koordinační orgán ve stavu kybernetického nebezpečí a rovněž vykonává působnost v oblasti veřejné regulované služby Evropského programu družicové navigace Galileo. </a:t>
            </a:r>
          </a:p>
          <a:p>
            <a:pPr marL="0" indent="0">
              <a:buNone/>
            </a:pPr>
            <a:r>
              <a:rPr lang="cs-CZ" b="0" dirty="0">
                <a:latin typeface="Arial" panose="020B0604020202020204" pitchFamily="34" charset="0"/>
                <a:cs typeface="Arial" panose="020B0604020202020204" pitchFamily="34" charset="0"/>
              </a:rPr>
              <a:t>Ředitel NÚKIB předkládá kontrolnímu orgánu zprávu o činnosti Úřadu, návrh rozpočtu a podklady potřebné ke kontrole plnění rozpočtu Úřadu, vnitřní předpisy Úřadu a na vyžádání zprávu o jednotlivých kybernetických bezpečnostních incidentech z kritické informační infrastruktury, významných informačních systémů a informačních systémů základní služby.</a:t>
            </a:r>
          </a:p>
          <a:p>
            <a:endParaRPr lang="cs-CZ" dirty="0"/>
          </a:p>
        </p:txBody>
      </p:sp>
      <p:sp>
        <p:nvSpPr>
          <p:cNvPr id="4" name="Zástupný symbol pro datum 3">
            <a:extLst>
              <a:ext uri="{FF2B5EF4-FFF2-40B4-BE49-F238E27FC236}">
                <a16:creationId xmlns:a16="http://schemas.microsoft.com/office/drawing/2014/main" id="{C6FA1CFB-C23C-3649-9C51-EBDEAC2DFCB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04DF49B-8C4C-524B-879E-A9D73A5931A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F6E216-576A-F049-AAFE-F2E4B7880CB5}"/>
              </a:ext>
            </a:extLst>
          </p:cNvPr>
          <p:cNvSpPr>
            <a:spLocks noGrp="1"/>
          </p:cNvSpPr>
          <p:nvPr>
            <p:ph type="sldNum" sz="quarter" idx="12"/>
          </p:nvPr>
        </p:nvSpPr>
        <p:spPr/>
        <p:txBody>
          <a:bodyPr/>
          <a:lstStyle/>
          <a:p>
            <a:fld id="{CFE4BAC9-6D41-4691-9299-18EF07EF0177}" type="slidenum">
              <a:rPr lang="en-US" smtClean="0"/>
              <a:t>379</a:t>
            </a:fld>
            <a:endParaRPr lang="en-US"/>
          </a:p>
        </p:txBody>
      </p:sp>
    </p:spTree>
    <p:extLst>
      <p:ext uri="{BB962C8B-B14F-4D97-AF65-F5344CB8AC3E}">
        <p14:creationId xmlns:p14="http://schemas.microsoft.com/office/powerpoint/2010/main" val="2802262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0E1209-ECC5-43B0-6831-EA0057F3A6FC}"/>
              </a:ext>
            </a:extLst>
          </p:cNvPr>
          <p:cNvSpPr>
            <a:spLocks noGrp="1"/>
          </p:cNvSpPr>
          <p:nvPr>
            <p:ph type="title"/>
          </p:nvPr>
        </p:nvSpPr>
        <p:spPr/>
        <p:txBody>
          <a:bodyPr/>
          <a:lstStyle/>
          <a:p>
            <a:pPr algn="ctr"/>
            <a:r>
              <a:rPr lang="cs-CZ" dirty="0"/>
              <a:t>Zkrácení legislativního procesu</a:t>
            </a:r>
          </a:p>
        </p:txBody>
      </p:sp>
      <p:sp>
        <p:nvSpPr>
          <p:cNvPr id="3" name="Zástupný obsah 2">
            <a:extLst>
              <a:ext uri="{FF2B5EF4-FFF2-40B4-BE49-F238E27FC236}">
                <a16:creationId xmlns:a16="http://schemas.microsoft.com/office/drawing/2014/main" id="{6A2B008E-95B2-231B-CDF5-5CC2CFEBBAB7}"/>
              </a:ext>
            </a:extLst>
          </p:cNvPr>
          <p:cNvSpPr>
            <a:spLocks noGrp="1"/>
          </p:cNvSpPr>
          <p:nvPr>
            <p:ph idx="1"/>
          </p:nvPr>
        </p:nvSpPr>
        <p:spPr/>
        <p:txBody>
          <a:bodyPr>
            <a:normAutofit/>
          </a:bodyPr>
          <a:lstStyle/>
          <a:p>
            <a:r>
              <a:rPr lang="cs-CZ" sz="2400" b="0" dirty="0">
                <a:solidFill>
                  <a:srgbClr val="444444"/>
                </a:solidFill>
                <a:effectLst/>
                <a:latin typeface="Calibri" panose="020F0502020204030204" pitchFamily="34" charset="0"/>
                <a:ea typeface="Calibri" panose="020F0502020204030204" pitchFamily="34" charset="0"/>
              </a:rPr>
              <a:t>Po dobu stavu ohrožení státu nebo válečného stavu může vláda požadovat, aby Parlament projednal vládní návrh zákona ve zkráceném jednání. Nesmí jít o návrh ústavního zákona.</a:t>
            </a:r>
          </a:p>
          <a:p>
            <a:r>
              <a:rPr lang="cs-CZ" sz="2400" b="0" dirty="0">
                <a:solidFill>
                  <a:srgbClr val="444444"/>
                </a:solidFill>
                <a:effectLst/>
                <a:latin typeface="Calibri" panose="020F0502020204030204" pitchFamily="34" charset="0"/>
                <a:ea typeface="Calibri" panose="020F0502020204030204" pitchFamily="34" charset="0"/>
              </a:rPr>
              <a:t> Navrhovatelem může být toliko vláda.  </a:t>
            </a:r>
          </a:p>
          <a:p>
            <a:r>
              <a:rPr lang="cs-CZ" sz="2400" b="0" dirty="0">
                <a:solidFill>
                  <a:srgbClr val="444444"/>
                </a:solidFill>
                <a:effectLst/>
                <a:latin typeface="Calibri" panose="020F0502020204030204" pitchFamily="34" charset="0"/>
                <a:ea typeface="Calibri" panose="020F0502020204030204" pitchFamily="34" charset="0"/>
              </a:rPr>
              <a:t>O takovém  vládním návrhu  se Poslanecká sněmovna usnese do 72 hodin od jeho podání a Senát do 24 hodin od jeho postoupení Poslaneckou sněmovnou. </a:t>
            </a:r>
            <a:endParaRPr lang="cs-CZ" sz="2400" b="0" dirty="0"/>
          </a:p>
        </p:txBody>
      </p:sp>
      <p:sp>
        <p:nvSpPr>
          <p:cNvPr id="4" name="Zástupný symbol pro datum 3">
            <a:extLst>
              <a:ext uri="{FF2B5EF4-FFF2-40B4-BE49-F238E27FC236}">
                <a16:creationId xmlns:a16="http://schemas.microsoft.com/office/drawing/2014/main" id="{8AC7E18B-DEE7-8B02-C39E-C5D49C21238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9087C87-862C-96F6-6B8F-E00EE60F68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2BE8AA2-2130-2474-BCB8-4351C7A68E20}"/>
              </a:ext>
            </a:extLst>
          </p:cNvPr>
          <p:cNvSpPr>
            <a:spLocks noGrp="1"/>
          </p:cNvSpPr>
          <p:nvPr>
            <p:ph type="sldNum" sz="quarter" idx="12"/>
          </p:nvPr>
        </p:nvSpPr>
        <p:spPr/>
        <p:txBody>
          <a:bodyPr/>
          <a:lstStyle/>
          <a:p>
            <a:fld id="{CFE4BAC9-6D41-4691-9299-18EF07EF0177}" type="slidenum">
              <a:rPr lang="en-US" smtClean="0"/>
              <a:t>38</a:t>
            </a:fld>
            <a:endParaRPr lang="en-US"/>
          </a:p>
        </p:txBody>
      </p:sp>
    </p:spTree>
    <p:extLst>
      <p:ext uri="{BB962C8B-B14F-4D97-AF65-F5344CB8AC3E}">
        <p14:creationId xmlns:p14="http://schemas.microsoft.com/office/powerpoint/2010/main" val="1340232210"/>
      </p:ext>
    </p:extLst>
  </p:cSld>
  <p:clrMapOvr>
    <a:masterClrMapping/>
  </p:clrMapOvr>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E4F40A-0BCC-0B44-BB7B-1FC3C5548C5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Navigační systém Galileo</a:t>
            </a:r>
          </a:p>
        </p:txBody>
      </p:sp>
      <p:sp>
        <p:nvSpPr>
          <p:cNvPr id="3" name="Zástupný symbol pro obsah 2">
            <a:extLst>
              <a:ext uri="{FF2B5EF4-FFF2-40B4-BE49-F238E27FC236}">
                <a16:creationId xmlns:a16="http://schemas.microsoft.com/office/drawing/2014/main" id="{F08BC5E5-ED5E-AD4F-A990-2A11C4897BDD}"/>
              </a:ext>
            </a:extLst>
          </p:cNvPr>
          <p:cNvSpPr>
            <a:spLocks noGrp="1"/>
          </p:cNvSpPr>
          <p:nvPr>
            <p:ph idx="1"/>
          </p:nvPr>
        </p:nvSpPr>
        <p:spPr/>
        <p:txBody>
          <a:bodyPr>
            <a:normAutofit fontScale="85000" lnSpcReduction="20000"/>
          </a:bodyPr>
          <a:lstStyle/>
          <a:p>
            <a:r>
              <a:rPr lang="cs-CZ" b="0" dirty="0">
                <a:latin typeface="Arial" panose="020B0604020202020204" pitchFamily="34" charset="0"/>
                <a:cs typeface="Arial" panose="020B0604020202020204" pitchFamily="34" charset="0"/>
              </a:rPr>
              <a:t>Navigační systém Galileo je plánovaný autonomní evropský Globální družicový polohový systém (GNSS).</a:t>
            </a:r>
          </a:p>
          <a:p>
            <a:r>
              <a:rPr lang="cs-CZ" b="0" dirty="0">
                <a:latin typeface="Arial" panose="020B0604020202020204" pitchFamily="34" charset="0"/>
                <a:cs typeface="Arial" panose="020B0604020202020204" pitchFamily="34" charset="0"/>
              </a:rPr>
              <a:t>Jeho výstavbu zajišťuje Evropská unie (EU) reprezentovaná Evropskou komisí (EC) a Evropskou kosmickou agenturou (ESA).</a:t>
            </a:r>
          </a:p>
          <a:p>
            <a:r>
              <a:rPr lang="cs-CZ" b="0" dirty="0">
                <a:latin typeface="Arial" panose="020B0604020202020204" pitchFamily="34" charset="0"/>
                <a:cs typeface="Arial" panose="020B0604020202020204" pitchFamily="34" charset="0"/>
              </a:rPr>
              <a:t>Plný systém bude sestávat z 30 družic (27 operačních + 3 záložní) obíhajících ve třech rovinách po kruhových drahách na střední oběžně dráze Země ve výšce 23 222 km.</a:t>
            </a:r>
          </a:p>
          <a:p>
            <a:r>
              <a:rPr lang="cs-CZ" b="0" dirty="0">
                <a:latin typeface="Arial" panose="020B0604020202020204" pitchFamily="34" charset="0"/>
                <a:cs typeface="Arial" panose="020B0604020202020204" pitchFamily="34" charset="0"/>
              </a:rPr>
              <a:t>Systém Galileo má největší potenciál především v dopravě (letecká, silniční, železniční, námořní a říční, městská, atd.), přesto však nabízí široké využití i v dalších oblastech, kde zvýší bezpečnost, přesnost a komfort (energetický průmysl, bankovnictví, zemědělství, civilní ochrana, životní prostředí, stavebnictví atd.</a:t>
            </a:r>
          </a:p>
          <a:p>
            <a:endParaRPr lang="cs-CZ" dirty="0"/>
          </a:p>
          <a:p>
            <a:endParaRPr lang="cs-CZ" dirty="0"/>
          </a:p>
        </p:txBody>
      </p:sp>
      <p:sp>
        <p:nvSpPr>
          <p:cNvPr id="4" name="Zástupný symbol pro datum 3">
            <a:extLst>
              <a:ext uri="{FF2B5EF4-FFF2-40B4-BE49-F238E27FC236}">
                <a16:creationId xmlns:a16="http://schemas.microsoft.com/office/drawing/2014/main" id="{3A60F4D9-5405-4C4B-8B7A-649BB98B8E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25C41B-A3F9-8A49-82A8-0A03CE40C36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CAFC68-3F31-8849-938A-7FB603D6A56C}"/>
              </a:ext>
            </a:extLst>
          </p:cNvPr>
          <p:cNvSpPr>
            <a:spLocks noGrp="1"/>
          </p:cNvSpPr>
          <p:nvPr>
            <p:ph type="sldNum" sz="quarter" idx="12"/>
          </p:nvPr>
        </p:nvSpPr>
        <p:spPr/>
        <p:txBody>
          <a:bodyPr/>
          <a:lstStyle/>
          <a:p>
            <a:fld id="{CFE4BAC9-6D41-4691-9299-18EF07EF0177}" type="slidenum">
              <a:rPr lang="en-US" smtClean="0"/>
              <a:t>380</a:t>
            </a:fld>
            <a:endParaRPr lang="en-US"/>
          </a:p>
        </p:txBody>
      </p:sp>
    </p:spTree>
    <p:extLst>
      <p:ext uri="{BB962C8B-B14F-4D97-AF65-F5344CB8AC3E}">
        <p14:creationId xmlns:p14="http://schemas.microsoft.com/office/powerpoint/2010/main" val="3198823910"/>
      </p:ext>
    </p:extLst>
  </p:cSld>
  <p:clrMapOvr>
    <a:masterClrMapping/>
  </p:clrMapOvr>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0A0385-1A1F-8C4A-AF1F-C1B50B0B533A}"/>
              </a:ext>
            </a:extLst>
          </p:cNvPr>
          <p:cNvSpPr>
            <a:spLocks noGrp="1"/>
          </p:cNvSpPr>
          <p:nvPr>
            <p:ph type="title"/>
          </p:nvPr>
        </p:nvSpPr>
        <p:spPr/>
        <p:txBody>
          <a:bodyPr>
            <a:noAutofit/>
          </a:bodyPr>
          <a:lstStyle/>
          <a:p>
            <a:pPr algn="ctr"/>
            <a:r>
              <a:rPr lang="cs-CZ" sz="2000" dirty="0">
                <a:latin typeface="Arial" panose="020B0604020202020204" pitchFamily="34" charset="0"/>
                <a:cs typeface="Arial" panose="020B0604020202020204" pitchFamily="34" charset="0"/>
              </a:rPr>
              <a:t>Stálá komise pro kontrolu použití odposlechu a záznamu telekomunikačního provozu, použití sledování osob a věcí a rušení provozu elektronických komunikací</a:t>
            </a:r>
          </a:p>
        </p:txBody>
      </p:sp>
      <p:sp>
        <p:nvSpPr>
          <p:cNvPr id="3" name="Zástupný symbol pro obsah 2">
            <a:extLst>
              <a:ext uri="{FF2B5EF4-FFF2-40B4-BE49-F238E27FC236}">
                <a16:creationId xmlns:a16="http://schemas.microsoft.com/office/drawing/2014/main" id="{D547AB0B-088B-6442-BA66-8147BE7B19E2}"/>
              </a:ext>
            </a:extLst>
          </p:cNvPr>
          <p:cNvSpPr>
            <a:spLocks noGrp="1"/>
          </p:cNvSpPr>
          <p:nvPr>
            <p:ph idx="1"/>
          </p:nvPr>
        </p:nvSpPr>
        <p:spPr/>
        <p:txBody>
          <a:bodyPr>
            <a:normAutofit fontScale="62500" lnSpcReduction="20000"/>
          </a:bodyPr>
          <a:lstStyle/>
          <a:p>
            <a:r>
              <a:rPr lang="cs-CZ" b="0" dirty="0">
                <a:latin typeface="Arial" panose="020B0604020202020204" pitchFamily="34" charset="0"/>
                <a:cs typeface="Arial" panose="020B0604020202020204" pitchFamily="34" charset="0"/>
              </a:rPr>
              <a:t>podle zákona č. 273/2008 Sb., o Policii ČR.</a:t>
            </a:r>
          </a:p>
          <a:p>
            <a:r>
              <a:rPr lang="cs-CZ" b="0" dirty="0">
                <a:latin typeface="Arial" panose="020B0604020202020204" pitchFamily="34" charset="0"/>
                <a:cs typeface="Arial" panose="020B0604020202020204" pitchFamily="34" charset="0"/>
              </a:rPr>
              <a:t>Úkony dle § 88 a § 158d trestního řádu související s odposlechy a sledováním osob jsou důležitým nástrojem pro odhalování, prověřování a vyšetřování nejzávažnějších forem páchání trestné činnosti, jako například zneužití pravomoci úřední osoby, korupce, organizovaného zločinu, drogové, násilné nebo mravnostní kriminality.</a:t>
            </a:r>
          </a:p>
          <a:p>
            <a:r>
              <a:rPr lang="cs-CZ" b="0" dirty="0">
                <a:latin typeface="Arial" panose="020B0604020202020204" pitchFamily="34" charset="0"/>
                <a:cs typeface="Arial" panose="020B0604020202020204" pitchFamily="34" charset="0"/>
              </a:rPr>
              <a:t>Použití těchto úkonů však na druhé straně představuje významný zásah do lidských práv a svobod, zaručených Ústavou České republiky a Listinou základních práv a svobod, proto je podrobeno přísné parlamentní kontrole.</a:t>
            </a:r>
          </a:p>
          <a:p>
            <a:r>
              <a:rPr lang="cs-CZ" b="0" dirty="0">
                <a:latin typeface="Arial" panose="020B0604020202020204" pitchFamily="34" charset="0"/>
                <a:cs typeface="Arial" panose="020B0604020202020204" pitchFamily="34" charset="0"/>
              </a:rPr>
              <a:t>Kontrolu provádí kontrolní orgán Poslanecké sněmovny v příslušných útvarech policie po předchozím vyrozumění ministra vnitra. Ministr vnitra předkládá kontrolnímu orgánu nejméně dvakrát ročně zprávu o použití zmíněných prostředků, jednou ročně analýzu použití úkonů a dále též na jeho žádost informace o použití těchto prostředků.</a:t>
            </a:r>
          </a:p>
          <a:p>
            <a:r>
              <a:rPr lang="cs-CZ" b="0" dirty="0">
                <a:latin typeface="Arial" panose="020B0604020202020204" pitchFamily="34" charset="0"/>
                <a:cs typeface="Arial" panose="020B0604020202020204" pitchFamily="34" charset="0"/>
              </a:rPr>
              <a:t>Tím není dotčeno právo kontrolního orgánu požadovat informace a účast na jednání kontrolního orgánu od jiných osob.</a:t>
            </a:r>
          </a:p>
          <a:p>
            <a:r>
              <a:rPr lang="cs-CZ" b="0" dirty="0">
                <a:latin typeface="Arial" panose="020B0604020202020204" pitchFamily="34" charset="0"/>
                <a:cs typeface="Arial" panose="020B0604020202020204" pitchFamily="34" charset="0"/>
              </a:rPr>
              <a:t>Kontrolní orgán se skládá z poslanců určených Poslaneckou sněmovnou.</a:t>
            </a:r>
          </a:p>
          <a:p>
            <a:pPr marL="0" indent="0">
              <a:buNone/>
            </a:pPr>
            <a:endParaRPr lang="cs-CZ" dirty="0"/>
          </a:p>
        </p:txBody>
      </p:sp>
      <p:sp>
        <p:nvSpPr>
          <p:cNvPr id="4" name="Zástupný symbol pro datum 3">
            <a:extLst>
              <a:ext uri="{FF2B5EF4-FFF2-40B4-BE49-F238E27FC236}">
                <a16:creationId xmlns:a16="http://schemas.microsoft.com/office/drawing/2014/main" id="{ED0A2D19-CB43-B247-975D-B514E8BE14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9C0CA6B-55E9-5C4B-988A-73E6B74B876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133FD21-98FF-0743-B5FE-DDEB928D4BC5}"/>
              </a:ext>
            </a:extLst>
          </p:cNvPr>
          <p:cNvSpPr>
            <a:spLocks noGrp="1"/>
          </p:cNvSpPr>
          <p:nvPr>
            <p:ph type="sldNum" sz="quarter" idx="12"/>
          </p:nvPr>
        </p:nvSpPr>
        <p:spPr/>
        <p:txBody>
          <a:bodyPr/>
          <a:lstStyle/>
          <a:p>
            <a:fld id="{CFE4BAC9-6D41-4691-9299-18EF07EF0177}" type="slidenum">
              <a:rPr lang="en-US" smtClean="0"/>
              <a:t>381</a:t>
            </a:fld>
            <a:endParaRPr lang="en-US"/>
          </a:p>
        </p:txBody>
      </p:sp>
    </p:spTree>
    <p:extLst>
      <p:ext uri="{BB962C8B-B14F-4D97-AF65-F5344CB8AC3E}">
        <p14:creationId xmlns:p14="http://schemas.microsoft.com/office/powerpoint/2010/main" val="3011546842"/>
      </p:ext>
    </p:extLst>
  </p:cSld>
  <p:clrMapOvr>
    <a:masterClrMapping/>
  </p:clrMapOvr>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BA8367A-4228-F840-A172-6C70CE1152AD}"/>
              </a:ext>
            </a:extLst>
          </p:cNvPr>
          <p:cNvSpPr>
            <a:spLocks noGrp="1"/>
          </p:cNvSpPr>
          <p:nvPr>
            <p:ph type="title"/>
          </p:nvPr>
        </p:nvSpPr>
        <p:spPr/>
        <p:txBody>
          <a:bodyPr>
            <a:normAutofit/>
          </a:bodyPr>
          <a:lstStyle/>
          <a:p>
            <a:pPr algn="ctr"/>
            <a:r>
              <a:rPr lang="cs-CZ" sz="2800" dirty="0">
                <a:latin typeface="Arial" panose="020B0604020202020204" pitchFamily="34" charset="0"/>
                <a:cs typeface="Arial" panose="020B0604020202020204" pitchFamily="34" charset="0"/>
              </a:rPr>
              <a:t>Orgán nezávislé kontroly zpravodajských služeb</a:t>
            </a:r>
          </a:p>
        </p:txBody>
      </p:sp>
      <p:sp>
        <p:nvSpPr>
          <p:cNvPr id="3" name="Zástupný symbol pro obsah 2">
            <a:extLst>
              <a:ext uri="{FF2B5EF4-FFF2-40B4-BE49-F238E27FC236}">
                <a16:creationId xmlns:a16="http://schemas.microsoft.com/office/drawing/2014/main" id="{156EB357-D87D-7A44-B558-131EF6793DB5}"/>
              </a:ext>
            </a:extLst>
          </p:cNvPr>
          <p:cNvSpPr>
            <a:spLocks noGrp="1"/>
          </p:cNvSpPr>
          <p:nvPr>
            <p:ph idx="1"/>
          </p:nvPr>
        </p:nvSpPr>
        <p:spPr/>
        <p:txBody>
          <a:bodyPr>
            <a:normAutofit lnSpcReduction="10000"/>
          </a:bodyPr>
          <a:lstStyle/>
          <a:p>
            <a:r>
              <a:rPr lang="cs-CZ" b="0" dirty="0">
                <a:latin typeface="Arial" panose="020B0604020202020204" pitchFamily="34" charset="0"/>
                <a:cs typeface="Arial" panose="020B0604020202020204" pitchFamily="34" charset="0"/>
              </a:rPr>
              <a:t>Orgán nezávislé kontroly se skládá z 5 členů, kteří jsou na návrh vlády voleni Poslaneckou sněmovnou na dobu 5 let. </a:t>
            </a:r>
          </a:p>
          <a:p>
            <a:r>
              <a:rPr lang="cs-CZ" b="0" dirty="0">
                <a:latin typeface="Arial" panose="020B0604020202020204" pitchFamily="34" charset="0"/>
                <a:cs typeface="Arial" panose="020B0604020202020204" pitchFamily="34" charset="0"/>
              </a:rPr>
              <a:t>Vláda Poslanecké sněmovně navrhne vždy nejméně dvojnásobný počet osob, než je počet obsazovaných míst v orgánu nezávislé kontroly. </a:t>
            </a:r>
          </a:p>
          <a:p>
            <a:r>
              <a:rPr lang="cs-CZ" b="0" dirty="0">
                <a:latin typeface="Arial" panose="020B0604020202020204" pitchFamily="34" charset="0"/>
                <a:cs typeface="Arial" panose="020B0604020202020204" pitchFamily="34" charset="0"/>
              </a:rPr>
              <a:t>Nikdo nemůže být členem orgánu nezávislé kontroly více než dvakrát za sebou. </a:t>
            </a:r>
          </a:p>
          <a:p>
            <a:r>
              <a:rPr lang="cs-CZ" b="0" dirty="0">
                <a:latin typeface="Arial" panose="020B0604020202020204" pitchFamily="34" charset="0"/>
                <a:cs typeface="Arial" panose="020B0604020202020204" pitchFamily="34" charset="0"/>
              </a:rPr>
              <a:t>Funkce člena orgánu nezávislé kontroly je veřejnou funkcí</a:t>
            </a:r>
          </a:p>
        </p:txBody>
      </p:sp>
      <p:sp>
        <p:nvSpPr>
          <p:cNvPr id="4" name="Zástupný symbol pro datum 3">
            <a:extLst>
              <a:ext uri="{FF2B5EF4-FFF2-40B4-BE49-F238E27FC236}">
                <a16:creationId xmlns:a16="http://schemas.microsoft.com/office/drawing/2014/main" id="{7FC4B88D-303D-9F43-9237-9072CC19C5E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1095DBA-8361-0942-9B8C-9E2891981D8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C597D1D-30EB-974C-B2A5-4691074AFB0C}"/>
              </a:ext>
            </a:extLst>
          </p:cNvPr>
          <p:cNvSpPr>
            <a:spLocks noGrp="1"/>
          </p:cNvSpPr>
          <p:nvPr>
            <p:ph type="sldNum" sz="quarter" idx="12"/>
          </p:nvPr>
        </p:nvSpPr>
        <p:spPr/>
        <p:txBody>
          <a:bodyPr/>
          <a:lstStyle/>
          <a:p>
            <a:fld id="{CFE4BAC9-6D41-4691-9299-18EF07EF0177}" type="slidenum">
              <a:rPr lang="en-US" smtClean="0"/>
              <a:t>382</a:t>
            </a:fld>
            <a:endParaRPr lang="en-US"/>
          </a:p>
        </p:txBody>
      </p:sp>
    </p:spTree>
    <p:extLst>
      <p:ext uri="{BB962C8B-B14F-4D97-AF65-F5344CB8AC3E}">
        <p14:creationId xmlns:p14="http://schemas.microsoft.com/office/powerpoint/2010/main" val="2318532685"/>
      </p:ext>
    </p:extLst>
  </p:cSld>
  <p:clrMapOvr>
    <a:masterClrMapping/>
  </p:clrMapOvr>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C3D493-4817-C747-8267-F23F37045DDD}"/>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Oprávnění Orgánu nezávislé kontroly</a:t>
            </a:r>
          </a:p>
        </p:txBody>
      </p:sp>
      <p:sp>
        <p:nvSpPr>
          <p:cNvPr id="3" name="Zástupný symbol pro obsah 2">
            <a:extLst>
              <a:ext uri="{FF2B5EF4-FFF2-40B4-BE49-F238E27FC236}">
                <a16:creationId xmlns:a16="http://schemas.microsoft.com/office/drawing/2014/main" id="{AC57965A-8BBE-6C47-B49B-C221006C513F}"/>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Orgán nezávislé kontroly je při výkonu své kontrolní činnosti oprávněn požadovat od zpravodajské služby všechny potřebné informace o její činnosti, které souvisejí s prováděnou kontrolou</a:t>
            </a:r>
          </a:p>
          <a:p>
            <a:r>
              <a:rPr lang="cs-CZ" b="0" dirty="0">
                <a:latin typeface="Arial" panose="020B0604020202020204" pitchFamily="34" charset="0"/>
                <a:cs typeface="Arial" panose="020B0604020202020204" pitchFamily="34" charset="0"/>
              </a:rPr>
              <a:t>Má-li orgán nezávislé kontroly za to, že činnost zpravodajské služby protiprávně zasahuje do základních práv a svobod nebo porušuje zákon, je oprávněn vyžadovat od ředitele příslušné zpravodajské služby potřebná vysvětlení.</a:t>
            </a:r>
          </a:p>
        </p:txBody>
      </p:sp>
      <p:sp>
        <p:nvSpPr>
          <p:cNvPr id="4" name="Zástupný symbol pro datum 3">
            <a:extLst>
              <a:ext uri="{FF2B5EF4-FFF2-40B4-BE49-F238E27FC236}">
                <a16:creationId xmlns:a16="http://schemas.microsoft.com/office/drawing/2014/main" id="{DED32AA5-9432-2345-89E0-0D711C06893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B27ADB7-CE3B-F747-B709-1928AB43CFB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FFE75AB-9C1F-8140-8A34-69DBC8CC73AE}"/>
              </a:ext>
            </a:extLst>
          </p:cNvPr>
          <p:cNvSpPr>
            <a:spLocks noGrp="1"/>
          </p:cNvSpPr>
          <p:nvPr>
            <p:ph type="sldNum" sz="quarter" idx="12"/>
          </p:nvPr>
        </p:nvSpPr>
        <p:spPr/>
        <p:txBody>
          <a:bodyPr/>
          <a:lstStyle/>
          <a:p>
            <a:fld id="{CFE4BAC9-6D41-4691-9299-18EF07EF0177}" type="slidenum">
              <a:rPr lang="en-US" smtClean="0"/>
              <a:t>383</a:t>
            </a:fld>
            <a:endParaRPr lang="en-US"/>
          </a:p>
        </p:txBody>
      </p:sp>
    </p:spTree>
    <p:extLst>
      <p:ext uri="{BB962C8B-B14F-4D97-AF65-F5344CB8AC3E}">
        <p14:creationId xmlns:p14="http://schemas.microsoft.com/office/powerpoint/2010/main" val="3317374403"/>
      </p:ext>
    </p:extLst>
  </p:cSld>
  <p:clrMapOvr>
    <a:masterClrMapping/>
  </p:clrMapOvr>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6454B1-E74B-9D42-B47C-EF5CBB52C39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Interpelace</a:t>
            </a:r>
            <a:r>
              <a:rPr lang="cs-CZ" dirty="0"/>
              <a:t> </a:t>
            </a:r>
          </a:p>
        </p:txBody>
      </p:sp>
      <p:sp>
        <p:nvSpPr>
          <p:cNvPr id="3" name="Zástupný symbol pro obsah 2">
            <a:extLst>
              <a:ext uri="{FF2B5EF4-FFF2-40B4-BE49-F238E27FC236}">
                <a16:creationId xmlns:a16="http://schemas.microsoft.com/office/drawing/2014/main" id="{EE8DE818-9BA1-DF4B-A6E4-124379D74C72}"/>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Působnost sněmovny je projednávat odpovědi vlády a jejích členů na písemné interpelace poslanců zařazené na pořad schůze Sněmovny</a:t>
            </a:r>
          </a:p>
          <a:p>
            <a:r>
              <a:rPr lang="cs-CZ" b="0" dirty="0">
                <a:latin typeface="Arial" panose="020B0604020202020204" pitchFamily="34" charset="0"/>
                <a:cs typeface="Arial" panose="020B0604020202020204" pitchFamily="34" charset="0"/>
              </a:rPr>
              <a:t>Každý poslanec má právo interpelovat vládu nebo její členy ve věcech jejich působnosti.</a:t>
            </a:r>
          </a:p>
          <a:p>
            <a:r>
              <a:rPr lang="cs-CZ" b="0" dirty="0">
                <a:latin typeface="Arial" panose="020B0604020202020204" pitchFamily="34" charset="0"/>
                <a:cs typeface="Arial" panose="020B0604020202020204" pitchFamily="34" charset="0"/>
              </a:rPr>
              <a:t>Interpelovaní členové vlády odpovědí na interpelaci do třiceti dnů ode dne jejího podání.</a:t>
            </a:r>
          </a:p>
        </p:txBody>
      </p:sp>
      <p:sp>
        <p:nvSpPr>
          <p:cNvPr id="4" name="Zástupný symbol pro datum 3">
            <a:extLst>
              <a:ext uri="{FF2B5EF4-FFF2-40B4-BE49-F238E27FC236}">
                <a16:creationId xmlns:a16="http://schemas.microsoft.com/office/drawing/2014/main" id="{0ECF7D64-0B17-8045-9C11-F8B68D54D1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1AAF109-A491-314D-8025-C85427479A5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4C90AA4-C186-3946-A504-6C3B717E8B50}"/>
              </a:ext>
            </a:extLst>
          </p:cNvPr>
          <p:cNvSpPr>
            <a:spLocks noGrp="1"/>
          </p:cNvSpPr>
          <p:nvPr>
            <p:ph type="sldNum" sz="quarter" idx="12"/>
          </p:nvPr>
        </p:nvSpPr>
        <p:spPr/>
        <p:txBody>
          <a:bodyPr/>
          <a:lstStyle/>
          <a:p>
            <a:fld id="{CFE4BAC9-6D41-4691-9299-18EF07EF0177}" type="slidenum">
              <a:rPr lang="en-US" smtClean="0"/>
              <a:t>384</a:t>
            </a:fld>
            <a:endParaRPr lang="en-US"/>
          </a:p>
        </p:txBody>
      </p:sp>
    </p:spTree>
    <p:extLst>
      <p:ext uri="{BB962C8B-B14F-4D97-AF65-F5344CB8AC3E}">
        <p14:creationId xmlns:p14="http://schemas.microsoft.com/office/powerpoint/2010/main" val="1680296619"/>
      </p:ext>
    </p:extLst>
  </p:cSld>
  <p:clrMapOvr>
    <a:masterClrMapping/>
  </p:clrMapOvr>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0AB0FD4B-0305-E543-B7F3-06F43A99E85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Kontrola výkonné moci</a:t>
            </a:r>
          </a:p>
        </p:txBody>
      </p:sp>
      <p:sp>
        <p:nvSpPr>
          <p:cNvPr id="2" name="Zástupný symbol pro datum 1">
            <a:extLst>
              <a:ext uri="{FF2B5EF4-FFF2-40B4-BE49-F238E27FC236}">
                <a16:creationId xmlns:a16="http://schemas.microsoft.com/office/drawing/2014/main" id="{B59EBD17-1AA3-7740-A75A-8A4FA9BB1965}"/>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09F02426-5D1B-3C4B-9AB5-1B16CED7C843}"/>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F042C8D2-BF15-614A-9A58-40AA0FDA32E7}"/>
              </a:ext>
            </a:extLst>
          </p:cNvPr>
          <p:cNvSpPr>
            <a:spLocks noGrp="1"/>
          </p:cNvSpPr>
          <p:nvPr>
            <p:ph type="sldNum" sz="quarter" idx="12"/>
          </p:nvPr>
        </p:nvSpPr>
        <p:spPr/>
        <p:txBody>
          <a:bodyPr/>
          <a:lstStyle/>
          <a:p>
            <a:fld id="{CFE4BAC9-6D41-4691-9299-18EF07EF0177}" type="slidenum">
              <a:rPr lang="en-US" smtClean="0"/>
              <a:t>385</a:t>
            </a:fld>
            <a:endParaRPr lang="en-US"/>
          </a:p>
        </p:txBody>
      </p:sp>
    </p:spTree>
    <p:extLst>
      <p:ext uri="{BB962C8B-B14F-4D97-AF65-F5344CB8AC3E}">
        <p14:creationId xmlns:p14="http://schemas.microsoft.com/office/powerpoint/2010/main" val="2412935518"/>
      </p:ext>
    </p:extLst>
  </p:cSld>
  <p:clrMapOvr>
    <a:masterClrMapping/>
  </p:clrMapOvr>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541B54-B428-264E-AB04-36F06BACE60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Komise Senátu</a:t>
            </a:r>
          </a:p>
        </p:txBody>
      </p:sp>
      <p:sp>
        <p:nvSpPr>
          <p:cNvPr id="3" name="Zástupný symbol pro obsah 2">
            <a:extLst>
              <a:ext uri="{FF2B5EF4-FFF2-40B4-BE49-F238E27FC236}">
                <a16:creationId xmlns:a16="http://schemas.microsoft.com/office/drawing/2014/main" id="{86316E89-D681-6A48-91AB-5F1112E98265}"/>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Senát může ze senátorů a dalších osob, které nejsou senátory, zřizovat stálé nebo dočasné komise a stanovit jim úkoly. </a:t>
            </a:r>
          </a:p>
          <a:p>
            <a:r>
              <a:rPr lang="cs-CZ" b="0" dirty="0">
                <a:latin typeface="Arial" panose="020B0604020202020204" pitchFamily="34" charset="0"/>
                <a:cs typeface="Arial" panose="020B0604020202020204" pitchFamily="34" charset="0"/>
              </a:rPr>
              <a:t>Komise se zřizují zejména tehdy, jedná-li se o úkoly dotýkající se působnosti více orgánů Senátu anebo o úkoly, které nejsou v působnosti žádného ze Senátem zřízených orgánů</a:t>
            </a:r>
          </a:p>
        </p:txBody>
      </p:sp>
      <p:sp>
        <p:nvSpPr>
          <p:cNvPr id="4" name="Zástupný symbol pro datum 3">
            <a:extLst>
              <a:ext uri="{FF2B5EF4-FFF2-40B4-BE49-F238E27FC236}">
                <a16:creationId xmlns:a16="http://schemas.microsoft.com/office/drawing/2014/main" id="{A040C941-B4B6-B44A-B110-C5BB596F00A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85F8804-7729-D541-97EF-80C7A8BF3E1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3E7C103-163C-6744-AE4E-6E8ECD64A3FD}"/>
              </a:ext>
            </a:extLst>
          </p:cNvPr>
          <p:cNvSpPr>
            <a:spLocks noGrp="1"/>
          </p:cNvSpPr>
          <p:nvPr>
            <p:ph type="sldNum" sz="quarter" idx="12"/>
          </p:nvPr>
        </p:nvSpPr>
        <p:spPr/>
        <p:txBody>
          <a:bodyPr/>
          <a:lstStyle/>
          <a:p>
            <a:fld id="{CFE4BAC9-6D41-4691-9299-18EF07EF0177}" type="slidenum">
              <a:rPr lang="en-US" smtClean="0"/>
              <a:t>386</a:t>
            </a:fld>
            <a:endParaRPr lang="en-US"/>
          </a:p>
        </p:txBody>
      </p:sp>
    </p:spTree>
    <p:extLst>
      <p:ext uri="{BB962C8B-B14F-4D97-AF65-F5344CB8AC3E}">
        <p14:creationId xmlns:p14="http://schemas.microsoft.com/office/powerpoint/2010/main" val="2683387921"/>
      </p:ext>
    </p:extLst>
  </p:cSld>
  <p:clrMapOvr>
    <a:masterClrMapping/>
  </p:clrMapOvr>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0FB92E6B-9977-B548-832C-EDE0090377C5}"/>
              </a:ext>
            </a:extLst>
          </p:cNvPr>
          <p:cNvSpPr>
            <a:spLocks noGrp="1"/>
          </p:cNvSpPr>
          <p:nvPr>
            <p:ph type="title"/>
          </p:nvPr>
        </p:nvSpPr>
        <p:spPr/>
        <p:txBody>
          <a:bodyPr>
            <a:normAutofit/>
          </a:bodyPr>
          <a:lstStyle/>
          <a:p>
            <a:pPr algn="ctr"/>
            <a:r>
              <a:rPr lang="cs-CZ" dirty="0"/>
              <a:t>Svobodný přístup k informacím</a:t>
            </a:r>
          </a:p>
        </p:txBody>
      </p:sp>
      <p:sp>
        <p:nvSpPr>
          <p:cNvPr id="4" name="Zástupný symbol pro obsah 3">
            <a:extLst>
              <a:ext uri="{FF2B5EF4-FFF2-40B4-BE49-F238E27FC236}">
                <a16:creationId xmlns:a16="http://schemas.microsoft.com/office/drawing/2014/main" id="{454FF026-3893-DD42-B18A-B817A32FD83C}"/>
              </a:ext>
            </a:extLst>
          </p:cNvPr>
          <p:cNvSpPr>
            <a:spLocks noGrp="1"/>
          </p:cNvSpPr>
          <p:nvPr>
            <p:ph idx="1"/>
          </p:nvPr>
        </p:nvSpPr>
        <p:spPr/>
        <p:txBody>
          <a:bodyPr/>
          <a:lstStyle/>
          <a:p>
            <a:pPr marL="0" indent="0">
              <a:buNone/>
            </a:pPr>
            <a:r>
              <a:rPr lang="cs-CZ" b="0" dirty="0"/>
              <a:t>Zákon č. 106/1999 Sb., o svobodném přístupu k informacím.</a:t>
            </a:r>
          </a:p>
          <a:p>
            <a:pPr marL="0" indent="0">
              <a:buNone/>
            </a:pPr>
            <a:r>
              <a:rPr lang="cs-CZ" b="0" dirty="0"/>
              <a:t>zákon upravuje:</a:t>
            </a:r>
          </a:p>
          <a:p>
            <a:pPr marL="385763" indent="-385763">
              <a:buFont typeface="+mj-lt"/>
              <a:buAutoNum type="arabicPeriod"/>
            </a:pPr>
            <a:r>
              <a:rPr lang="cs-CZ" b="0" dirty="0"/>
              <a:t>pravidla pro poskytování informací a  </a:t>
            </a:r>
          </a:p>
          <a:p>
            <a:pPr marL="385763" indent="-385763">
              <a:buFont typeface="+mj-lt"/>
              <a:buAutoNum type="arabicPeriod"/>
            </a:pPr>
            <a:r>
              <a:rPr lang="cs-CZ" b="0" dirty="0"/>
              <a:t>podmínky práva svobodného přístupu k těmto informacím.</a:t>
            </a:r>
          </a:p>
        </p:txBody>
      </p:sp>
      <p:sp>
        <p:nvSpPr>
          <p:cNvPr id="2" name="Zástupný symbol pro datum 1">
            <a:extLst>
              <a:ext uri="{FF2B5EF4-FFF2-40B4-BE49-F238E27FC236}">
                <a16:creationId xmlns:a16="http://schemas.microsoft.com/office/drawing/2014/main" id="{132CC288-CBEA-994B-91E8-1527C924BE6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E9124F8-FDD3-2241-900D-B25DAC45C00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4479B21-67C4-724B-93E1-E20EE21376C7}"/>
              </a:ext>
            </a:extLst>
          </p:cNvPr>
          <p:cNvSpPr>
            <a:spLocks noGrp="1"/>
          </p:cNvSpPr>
          <p:nvPr>
            <p:ph type="sldNum" sz="quarter" idx="12"/>
          </p:nvPr>
        </p:nvSpPr>
        <p:spPr/>
        <p:txBody>
          <a:bodyPr/>
          <a:lstStyle/>
          <a:p>
            <a:fld id="{CFE4BAC9-6D41-4691-9299-18EF07EF0177}" type="slidenum">
              <a:rPr lang="en-US" smtClean="0"/>
              <a:t>387</a:t>
            </a:fld>
            <a:endParaRPr lang="en-US"/>
          </a:p>
        </p:txBody>
      </p:sp>
    </p:spTree>
    <p:extLst>
      <p:ext uri="{BB962C8B-B14F-4D97-AF65-F5344CB8AC3E}">
        <p14:creationId xmlns:p14="http://schemas.microsoft.com/office/powerpoint/2010/main" val="1133127935"/>
      </p:ext>
    </p:extLst>
  </p:cSld>
  <p:clrMapOvr>
    <a:masterClrMapping/>
  </p:clrMapOvr>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05624C-0DA0-D944-A5F9-A1B411606BC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Povinnost poskytovat informace</a:t>
            </a:r>
          </a:p>
        </p:txBody>
      </p:sp>
      <p:sp>
        <p:nvSpPr>
          <p:cNvPr id="3" name="Zástupný symbol pro obsah 2">
            <a:extLst>
              <a:ext uri="{FF2B5EF4-FFF2-40B4-BE49-F238E27FC236}">
                <a16:creationId xmlns:a16="http://schemas.microsoft.com/office/drawing/2014/main" id="{84F1B60B-788B-484A-A65E-F640F66B9681}"/>
              </a:ext>
            </a:extLst>
          </p:cNvPr>
          <p:cNvSpPr>
            <a:spLocks noGrp="1"/>
          </p:cNvSpPr>
          <p:nvPr>
            <p:ph idx="1"/>
          </p:nvPr>
        </p:nvSpPr>
        <p:spPr/>
        <p:txBody>
          <a:bodyPr>
            <a:normAutofit fontScale="85000" lnSpcReduction="20000"/>
          </a:bodyPr>
          <a:lstStyle/>
          <a:p>
            <a:pPr marL="0" indent="0">
              <a:buNone/>
            </a:pPr>
            <a:r>
              <a:rPr lang="cs-CZ" b="0" dirty="0">
                <a:latin typeface="Arial" panose="020B0604020202020204" pitchFamily="34" charset="0"/>
                <a:cs typeface="Arial" panose="020B0604020202020204" pitchFamily="34" charset="0"/>
              </a:rPr>
              <a:t>Povinnými subjekty, které mají podle zákona povinnost poskytovat informace vztahující se k jejich působnosti, jsou:</a:t>
            </a:r>
          </a:p>
          <a:p>
            <a:pPr marL="385763" indent="-385763">
              <a:buFont typeface="+mj-lt"/>
              <a:buAutoNum type="arabicPeriod"/>
            </a:pPr>
            <a:r>
              <a:rPr lang="cs-CZ" b="0" dirty="0">
                <a:latin typeface="Arial" panose="020B0604020202020204" pitchFamily="34" charset="0"/>
                <a:cs typeface="Arial" panose="020B0604020202020204" pitchFamily="34" charset="0"/>
              </a:rPr>
              <a:t>státní orgány, </a:t>
            </a:r>
          </a:p>
          <a:p>
            <a:pPr marL="385763" indent="-385763">
              <a:buFont typeface="+mj-lt"/>
              <a:buAutoNum type="arabicPeriod"/>
            </a:pPr>
            <a:r>
              <a:rPr lang="cs-CZ" b="0" dirty="0">
                <a:latin typeface="Arial" panose="020B0604020202020204" pitchFamily="34" charset="0"/>
                <a:cs typeface="Arial" panose="020B0604020202020204" pitchFamily="34" charset="0"/>
              </a:rPr>
              <a:t>územní samosprávné celky a jejich orgány a </a:t>
            </a:r>
          </a:p>
          <a:p>
            <a:pPr marL="385763" indent="-385763">
              <a:buFont typeface="+mj-lt"/>
              <a:buAutoNum type="arabicPeriod"/>
            </a:pPr>
            <a:r>
              <a:rPr lang="cs-CZ" b="0" dirty="0">
                <a:latin typeface="Arial" panose="020B0604020202020204" pitchFamily="34" charset="0"/>
                <a:cs typeface="Arial" panose="020B0604020202020204" pitchFamily="34" charset="0"/>
              </a:rPr>
              <a:t>veřejné instituce.</a:t>
            </a:r>
          </a:p>
          <a:p>
            <a:pPr marL="0" indent="0">
              <a:buNone/>
            </a:pPr>
            <a:r>
              <a:rPr lang="cs-CZ" b="0" dirty="0">
                <a:latin typeface="Arial" panose="020B0604020202020204" pitchFamily="34" charset="0"/>
                <a:cs typeface="Arial" panose="020B0604020202020204" pitchFamily="34" charset="0"/>
              </a:rPr>
              <a:t>Povinnými subjekty jsou dále ty subjekty, kterým zákon svěřil rozhodování o právech, právem chráněných zájmech nebo povinnostech fyzických nebo právnických osob v oblasti veřejné správy, a to pouze v rozsahu této jejich rozhodovací činnost.</a:t>
            </a:r>
          </a:p>
          <a:p>
            <a:pPr marL="0" indent="0">
              <a:buNone/>
            </a:pPr>
            <a:r>
              <a:rPr lang="cs-CZ" b="0" dirty="0">
                <a:latin typeface="Arial" panose="020B0604020202020204" pitchFamily="34" charset="0"/>
                <a:cs typeface="Arial" panose="020B0604020202020204" pitchFamily="34" charset="0"/>
              </a:rPr>
              <a:t>Povinnost poskytovat informace se netýká dotazů na názory, budoucí rozhodnutí a vytváření nových informací</a:t>
            </a:r>
          </a:p>
          <a:p>
            <a:pPr marL="0" indent="0">
              <a:buNone/>
            </a:pPr>
            <a:endParaRPr lang="cs-CZ" dirty="0"/>
          </a:p>
        </p:txBody>
      </p:sp>
      <p:sp>
        <p:nvSpPr>
          <p:cNvPr id="4" name="Zástupný symbol pro datum 3">
            <a:extLst>
              <a:ext uri="{FF2B5EF4-FFF2-40B4-BE49-F238E27FC236}">
                <a16:creationId xmlns:a16="http://schemas.microsoft.com/office/drawing/2014/main" id="{4D9D2D1B-586E-8B48-8653-172885EE36A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AA4B571-CF89-564D-A8E8-27EB8B891A7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768EA5-D074-4C40-A80C-3A48F5B0C297}"/>
              </a:ext>
            </a:extLst>
          </p:cNvPr>
          <p:cNvSpPr>
            <a:spLocks noGrp="1"/>
          </p:cNvSpPr>
          <p:nvPr>
            <p:ph type="sldNum" sz="quarter" idx="12"/>
          </p:nvPr>
        </p:nvSpPr>
        <p:spPr/>
        <p:txBody>
          <a:bodyPr/>
          <a:lstStyle/>
          <a:p>
            <a:fld id="{CFE4BAC9-6D41-4691-9299-18EF07EF0177}" type="slidenum">
              <a:rPr lang="en-US" smtClean="0"/>
              <a:t>388</a:t>
            </a:fld>
            <a:endParaRPr lang="en-US"/>
          </a:p>
        </p:txBody>
      </p:sp>
    </p:spTree>
    <p:extLst>
      <p:ext uri="{BB962C8B-B14F-4D97-AF65-F5344CB8AC3E}">
        <p14:creationId xmlns:p14="http://schemas.microsoft.com/office/powerpoint/2010/main" val="3489393683"/>
      </p:ext>
    </p:extLst>
  </p:cSld>
  <p:clrMapOvr>
    <a:masterClrMapping/>
  </p:clrMapOvr>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91CB95-57B7-6B4B-A9D6-1EB99BB3E8D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Žadatel</a:t>
            </a:r>
            <a:r>
              <a:rPr lang="cs-CZ" dirty="0"/>
              <a:t> </a:t>
            </a:r>
          </a:p>
        </p:txBody>
      </p:sp>
      <p:sp>
        <p:nvSpPr>
          <p:cNvPr id="3" name="Zástupný symbol pro obsah 2">
            <a:extLst>
              <a:ext uri="{FF2B5EF4-FFF2-40B4-BE49-F238E27FC236}">
                <a16:creationId xmlns:a16="http://schemas.microsoft.com/office/drawing/2014/main" id="{B130D455-B6E7-2840-8451-44B290B7022F}"/>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Žadatelem podle  zákona je každá fyzická i právnická osoba, která žádá o informaci</a:t>
            </a:r>
            <a:r>
              <a:rPr lang="cs-CZ" b="0" dirty="0"/>
              <a:t>.</a:t>
            </a:r>
          </a:p>
        </p:txBody>
      </p:sp>
      <p:sp>
        <p:nvSpPr>
          <p:cNvPr id="4" name="Zástupný symbol pro datum 3">
            <a:extLst>
              <a:ext uri="{FF2B5EF4-FFF2-40B4-BE49-F238E27FC236}">
                <a16:creationId xmlns:a16="http://schemas.microsoft.com/office/drawing/2014/main" id="{CB78E1AF-7080-B147-8AAA-9870013417B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58F4159-DC03-1341-80CE-1E0B2FE38C3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33A1C6-E1AD-A54B-8903-9A62B7101531}"/>
              </a:ext>
            </a:extLst>
          </p:cNvPr>
          <p:cNvSpPr>
            <a:spLocks noGrp="1"/>
          </p:cNvSpPr>
          <p:nvPr>
            <p:ph type="sldNum" sz="quarter" idx="12"/>
          </p:nvPr>
        </p:nvSpPr>
        <p:spPr/>
        <p:txBody>
          <a:bodyPr/>
          <a:lstStyle/>
          <a:p>
            <a:fld id="{CFE4BAC9-6D41-4691-9299-18EF07EF0177}" type="slidenum">
              <a:rPr lang="en-US" smtClean="0"/>
              <a:t>389</a:t>
            </a:fld>
            <a:endParaRPr lang="en-US"/>
          </a:p>
        </p:txBody>
      </p:sp>
    </p:spTree>
    <p:extLst>
      <p:ext uri="{BB962C8B-B14F-4D97-AF65-F5344CB8AC3E}">
        <p14:creationId xmlns:p14="http://schemas.microsoft.com/office/powerpoint/2010/main" val="7516933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37057F-140F-C14E-A49F-7F3B81F00BAB}"/>
              </a:ext>
            </a:extLst>
          </p:cNvPr>
          <p:cNvSpPr>
            <a:spLocks noGrp="1"/>
          </p:cNvSpPr>
          <p:nvPr>
            <p:ph type="title"/>
          </p:nvPr>
        </p:nvSpPr>
        <p:spPr/>
        <p:txBody>
          <a:bodyPr>
            <a:normAutofit fontScale="90000"/>
          </a:bodyPr>
          <a:lstStyle/>
          <a:p>
            <a:pPr algn="ctr"/>
            <a:r>
              <a:rPr lang="cs-CZ" dirty="0"/>
              <a:t>Souhlas s pobytem cizích ozbrojených sil na území České republiky</a:t>
            </a:r>
          </a:p>
        </p:txBody>
      </p:sp>
      <p:sp>
        <p:nvSpPr>
          <p:cNvPr id="3" name="Zástupný obsah 2">
            <a:extLst>
              <a:ext uri="{FF2B5EF4-FFF2-40B4-BE49-F238E27FC236}">
                <a16:creationId xmlns:a16="http://schemas.microsoft.com/office/drawing/2014/main" id="{251DFE1D-C607-ABBC-7855-C15ED5118D09}"/>
              </a:ext>
            </a:extLst>
          </p:cNvPr>
          <p:cNvSpPr>
            <a:spLocks noGrp="1"/>
          </p:cNvSpPr>
          <p:nvPr>
            <p:ph idx="1"/>
          </p:nvPr>
        </p:nvSpPr>
        <p:spPr/>
        <p:txBody>
          <a:bodyPr/>
          <a:lstStyle/>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Prezident republiky, i když je vrchním velitelem ozbrojených sil České republiky (ústavní zákon č. 1/1993 Sb., Ústava České republiky, čl. 63 odst. 1 písm. c), nemá žádnou pravomoc v rozhodování o přítomnosti cizích ozbrojených sil na našem území.</a:t>
            </a:r>
          </a:p>
          <a:p>
            <a:endParaRPr lang="cs-CZ" dirty="0"/>
          </a:p>
        </p:txBody>
      </p:sp>
    </p:spTree>
    <p:extLst>
      <p:ext uri="{BB962C8B-B14F-4D97-AF65-F5344CB8AC3E}">
        <p14:creationId xmlns:p14="http://schemas.microsoft.com/office/powerpoint/2010/main" val="3252347871"/>
      </p:ext>
    </p:extLst>
  </p:cSld>
  <p:clrMapOvr>
    <a:masterClrMapping/>
  </p:clrMapOvr>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B573D3-BD26-8642-82F9-184087386EF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Informace</a:t>
            </a:r>
          </a:p>
        </p:txBody>
      </p:sp>
      <p:sp>
        <p:nvSpPr>
          <p:cNvPr id="3" name="Zástupný symbol pro obsah 2">
            <a:extLst>
              <a:ext uri="{FF2B5EF4-FFF2-40B4-BE49-F238E27FC236}">
                <a16:creationId xmlns:a16="http://schemas.microsoft.com/office/drawing/2014/main" id="{2766BCFE-BB5F-6B44-B349-81C375700543}"/>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Informací se pro účely  zákona rozumí:</a:t>
            </a:r>
          </a:p>
          <a:p>
            <a:pPr marL="385763" indent="-385763">
              <a:buFont typeface="+mj-lt"/>
              <a:buAutoNum type="arabicPeriod"/>
            </a:pPr>
            <a:r>
              <a:rPr lang="cs-CZ" b="0" dirty="0">
                <a:latin typeface="Arial" panose="020B0604020202020204" pitchFamily="34" charset="0"/>
                <a:cs typeface="Arial" panose="020B0604020202020204" pitchFamily="34" charset="0"/>
              </a:rPr>
              <a:t>jakýkoliv obsah nebo jeho část v jakékoliv podobě, </a:t>
            </a:r>
          </a:p>
          <a:p>
            <a:pPr marL="385763" indent="-385763">
              <a:buFont typeface="+mj-lt"/>
              <a:buAutoNum type="arabicPeriod"/>
            </a:pPr>
            <a:r>
              <a:rPr lang="cs-CZ" b="0" dirty="0">
                <a:latin typeface="Arial" panose="020B0604020202020204" pitchFamily="34" charset="0"/>
                <a:cs typeface="Arial" panose="020B0604020202020204" pitchFamily="34" charset="0"/>
              </a:rPr>
              <a:t>zaznamenaný na jakémkoliv nosiči, zejména obsah písemného záznamu na listině, záznamu uloženého v elektronické podobě nebo záznamu zvukového, obrazového nebo audiovizuálního</a:t>
            </a:r>
          </a:p>
          <a:p>
            <a:pPr marL="0" indent="0">
              <a:buNone/>
            </a:pPr>
            <a:r>
              <a:rPr lang="cs-CZ" b="0" dirty="0">
                <a:latin typeface="Arial" panose="020B0604020202020204" pitchFamily="34" charset="0"/>
                <a:cs typeface="Arial" panose="020B0604020202020204" pitchFamily="34" charset="0"/>
              </a:rPr>
              <a:t>Informací podle  zákona není počítačový program.</a:t>
            </a:r>
          </a:p>
        </p:txBody>
      </p:sp>
      <p:sp>
        <p:nvSpPr>
          <p:cNvPr id="4" name="Zástupný symbol pro datum 3">
            <a:extLst>
              <a:ext uri="{FF2B5EF4-FFF2-40B4-BE49-F238E27FC236}">
                <a16:creationId xmlns:a16="http://schemas.microsoft.com/office/drawing/2014/main" id="{8982C7DB-6B24-7D4F-A2B3-FBB2F2C0EC8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FD284EB-47CE-EA42-9C82-A61084C7275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FEFFB86-E59F-764D-8708-1475A54503B0}"/>
              </a:ext>
            </a:extLst>
          </p:cNvPr>
          <p:cNvSpPr>
            <a:spLocks noGrp="1"/>
          </p:cNvSpPr>
          <p:nvPr>
            <p:ph type="sldNum" sz="quarter" idx="12"/>
          </p:nvPr>
        </p:nvSpPr>
        <p:spPr/>
        <p:txBody>
          <a:bodyPr/>
          <a:lstStyle/>
          <a:p>
            <a:fld id="{CFE4BAC9-6D41-4691-9299-18EF07EF0177}" type="slidenum">
              <a:rPr lang="en-US" smtClean="0"/>
              <a:t>390</a:t>
            </a:fld>
            <a:endParaRPr lang="en-US"/>
          </a:p>
        </p:txBody>
      </p:sp>
    </p:spTree>
    <p:extLst>
      <p:ext uri="{BB962C8B-B14F-4D97-AF65-F5344CB8AC3E}">
        <p14:creationId xmlns:p14="http://schemas.microsoft.com/office/powerpoint/2010/main" val="1680679041"/>
      </p:ext>
    </p:extLst>
  </p:cSld>
  <p:clrMapOvr>
    <a:masterClrMapping/>
  </p:clrMapOvr>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C40D70-D5FF-614E-940F-B5109CBCCE0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Poskytování informací</a:t>
            </a:r>
          </a:p>
        </p:txBody>
      </p:sp>
      <p:sp>
        <p:nvSpPr>
          <p:cNvPr id="3" name="Zástupný symbol pro obsah 2">
            <a:extLst>
              <a:ext uri="{FF2B5EF4-FFF2-40B4-BE49-F238E27FC236}">
                <a16:creationId xmlns:a16="http://schemas.microsoft.com/office/drawing/2014/main" id="{2DEFD602-3165-4042-9A97-8C59BCFC53A2}"/>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Povinné subjekty poskytují informace:</a:t>
            </a:r>
          </a:p>
          <a:p>
            <a:pPr marL="385763" indent="-385763">
              <a:buFont typeface="+mj-lt"/>
              <a:buAutoNum type="arabicPeriod"/>
            </a:pPr>
            <a:r>
              <a:rPr lang="cs-CZ" b="0" dirty="0">
                <a:latin typeface="Arial" panose="020B0604020202020204" pitchFamily="34" charset="0"/>
                <a:cs typeface="Arial" panose="020B0604020202020204" pitchFamily="34" charset="0"/>
              </a:rPr>
              <a:t>na základě žádosti nebo </a:t>
            </a:r>
          </a:p>
          <a:p>
            <a:pPr marL="385763" indent="-385763">
              <a:buFont typeface="+mj-lt"/>
              <a:buAutoNum type="arabicPeriod"/>
            </a:pPr>
            <a:r>
              <a:rPr lang="cs-CZ" b="0" dirty="0">
                <a:latin typeface="Arial" panose="020B0604020202020204" pitchFamily="34" charset="0"/>
                <a:cs typeface="Arial" panose="020B0604020202020204" pitchFamily="34" charset="0"/>
              </a:rPr>
              <a:t>zveřejněním.</a:t>
            </a:r>
          </a:p>
        </p:txBody>
      </p:sp>
      <p:sp>
        <p:nvSpPr>
          <p:cNvPr id="4" name="Zástupný symbol pro datum 3">
            <a:extLst>
              <a:ext uri="{FF2B5EF4-FFF2-40B4-BE49-F238E27FC236}">
                <a16:creationId xmlns:a16="http://schemas.microsoft.com/office/drawing/2014/main" id="{2FE82D83-438C-124D-B06F-4FDB086655E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FADA5E9-989A-4D49-AB4A-C2461FAB2D8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DDCEC5C-99BA-8F42-B560-3D304515C2F6}"/>
              </a:ext>
            </a:extLst>
          </p:cNvPr>
          <p:cNvSpPr>
            <a:spLocks noGrp="1"/>
          </p:cNvSpPr>
          <p:nvPr>
            <p:ph type="sldNum" sz="quarter" idx="12"/>
          </p:nvPr>
        </p:nvSpPr>
        <p:spPr/>
        <p:txBody>
          <a:bodyPr/>
          <a:lstStyle/>
          <a:p>
            <a:fld id="{CFE4BAC9-6D41-4691-9299-18EF07EF0177}" type="slidenum">
              <a:rPr lang="en-US" smtClean="0"/>
              <a:t>391</a:t>
            </a:fld>
            <a:endParaRPr lang="en-US"/>
          </a:p>
        </p:txBody>
      </p:sp>
    </p:spTree>
    <p:extLst>
      <p:ext uri="{BB962C8B-B14F-4D97-AF65-F5344CB8AC3E}">
        <p14:creationId xmlns:p14="http://schemas.microsoft.com/office/powerpoint/2010/main" val="3489728023"/>
      </p:ext>
    </p:extLst>
  </p:cSld>
  <p:clrMapOvr>
    <a:masterClrMapping/>
  </p:clrMapOvr>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B4E729-6495-5948-8B77-3F8F3E798BC5}"/>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Informace poskytována na základě žádosti</a:t>
            </a:r>
          </a:p>
        </p:txBody>
      </p:sp>
      <p:sp>
        <p:nvSpPr>
          <p:cNvPr id="3" name="Zástupný symbol pro obsah 2">
            <a:extLst>
              <a:ext uri="{FF2B5EF4-FFF2-40B4-BE49-F238E27FC236}">
                <a16:creationId xmlns:a16="http://schemas.microsoft.com/office/drawing/2014/main" id="{A469AB2C-0CAA-2244-88A3-D2845A90E8D0}"/>
              </a:ext>
            </a:extLst>
          </p:cNvPr>
          <p:cNvSpPr>
            <a:spLocks noGrp="1"/>
          </p:cNvSpPr>
          <p:nvPr>
            <p:ph idx="1"/>
          </p:nvPr>
        </p:nvSpPr>
        <p:spPr/>
        <p:txBody>
          <a:bodyPr>
            <a:normAutofit fontScale="77500" lnSpcReduction="20000"/>
          </a:bodyPr>
          <a:lstStyle/>
          <a:p>
            <a:pPr marL="0" indent="0">
              <a:buNone/>
            </a:pPr>
            <a:r>
              <a:rPr lang="cs-CZ" b="0" dirty="0">
                <a:latin typeface="Arial" panose="020B0604020202020204" pitchFamily="34" charset="0"/>
                <a:cs typeface="Arial" panose="020B0604020202020204" pitchFamily="34" charset="0"/>
              </a:rPr>
              <a:t>Je-li informace poskytována na základě žádosti, poskytuje se způsobem podle obsahu žádosti, zejména:</a:t>
            </a:r>
          </a:p>
          <a:p>
            <a:pPr marL="385763" indent="-385763">
              <a:buFont typeface="+mj-lt"/>
              <a:buAutoNum type="alphaLcPeriod"/>
            </a:pPr>
            <a:r>
              <a:rPr lang="cs-CZ" b="0" dirty="0">
                <a:latin typeface="Arial" panose="020B0604020202020204" pitchFamily="34" charset="0"/>
                <a:cs typeface="Arial" panose="020B0604020202020204" pitchFamily="34" charset="0"/>
              </a:rPr>
              <a:t>sdělením informace v elektronické nebo listinné podobě,</a:t>
            </a:r>
          </a:p>
          <a:p>
            <a:pPr marL="385763" indent="-385763">
              <a:buFont typeface="+mj-lt"/>
              <a:buAutoNum type="alphaLcPeriod"/>
            </a:pPr>
            <a:r>
              <a:rPr lang="cs-CZ" b="0" dirty="0">
                <a:latin typeface="Arial" panose="020B0604020202020204" pitchFamily="34" charset="0"/>
                <a:cs typeface="Arial" panose="020B0604020202020204" pitchFamily="34" charset="0"/>
              </a:rPr>
              <a:t>poskytnutím kopie dokumentu obsahujícího požadovanou informaci,</a:t>
            </a:r>
          </a:p>
          <a:p>
            <a:pPr marL="385763" indent="-385763">
              <a:buFont typeface="+mj-lt"/>
              <a:buAutoNum type="alphaLcPeriod"/>
            </a:pPr>
            <a:r>
              <a:rPr lang="cs-CZ" b="0" dirty="0">
                <a:latin typeface="Arial" panose="020B0604020202020204" pitchFamily="34" charset="0"/>
                <a:cs typeface="Arial" panose="020B0604020202020204" pitchFamily="34" charset="0"/>
              </a:rPr>
              <a:t>poskytnutím datového souboru obsahujícího požadovanou informaci,</a:t>
            </a:r>
          </a:p>
          <a:p>
            <a:pPr marL="385763" indent="-385763">
              <a:buFont typeface="+mj-lt"/>
              <a:buAutoNum type="alphaLcPeriod"/>
            </a:pPr>
            <a:r>
              <a:rPr lang="cs-CZ" b="0" dirty="0">
                <a:latin typeface="Arial" panose="020B0604020202020204" pitchFamily="34" charset="0"/>
                <a:cs typeface="Arial" panose="020B0604020202020204" pitchFamily="34" charset="0"/>
              </a:rPr>
              <a:t>nahlédnutím do dokumentu obsahujícího požadovanou informaci,</a:t>
            </a:r>
          </a:p>
          <a:p>
            <a:pPr marL="385763" indent="-385763">
              <a:buFont typeface="+mj-lt"/>
              <a:buAutoNum type="alphaLcPeriod"/>
            </a:pPr>
            <a:r>
              <a:rPr lang="cs-CZ" b="0" dirty="0">
                <a:latin typeface="Arial" panose="020B0604020202020204" pitchFamily="34" charset="0"/>
                <a:cs typeface="Arial" panose="020B0604020202020204" pitchFamily="34" charset="0"/>
              </a:rPr>
              <a:t>sdílením dat prostřednictvím rozhraní informačního systému, nebo</a:t>
            </a:r>
          </a:p>
          <a:p>
            <a:pPr marL="385763" indent="-385763">
              <a:buFont typeface="+mj-lt"/>
              <a:buAutoNum type="alphaLcPeriod"/>
            </a:pPr>
            <a:r>
              <a:rPr lang="cs-CZ" b="0" dirty="0">
                <a:latin typeface="Arial" panose="020B0604020202020204" pitchFamily="34" charset="0"/>
                <a:cs typeface="Arial" panose="020B0604020202020204" pitchFamily="34" charset="0"/>
              </a:rPr>
              <a:t>umožněním dálkového přístupu k informaci, která se v průběhu času mění, obnovuje, doplňuje nebo opakovaně vytváří, nebo jejím pravidelným předáváním jiným způsobem,…</a:t>
            </a:r>
          </a:p>
        </p:txBody>
      </p:sp>
      <p:sp>
        <p:nvSpPr>
          <p:cNvPr id="4" name="Zástupný symbol pro datum 3">
            <a:extLst>
              <a:ext uri="{FF2B5EF4-FFF2-40B4-BE49-F238E27FC236}">
                <a16:creationId xmlns:a16="http://schemas.microsoft.com/office/drawing/2014/main" id="{BDDC7EDD-7300-954D-AB88-A06451A9D23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E31AED9-B6A8-154B-AE22-254FF56A191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EE85AFE-D61B-514B-86CE-0B91107FA84C}"/>
              </a:ext>
            </a:extLst>
          </p:cNvPr>
          <p:cNvSpPr>
            <a:spLocks noGrp="1"/>
          </p:cNvSpPr>
          <p:nvPr>
            <p:ph type="sldNum" sz="quarter" idx="12"/>
          </p:nvPr>
        </p:nvSpPr>
        <p:spPr/>
        <p:txBody>
          <a:bodyPr/>
          <a:lstStyle/>
          <a:p>
            <a:fld id="{CFE4BAC9-6D41-4691-9299-18EF07EF0177}" type="slidenum">
              <a:rPr lang="en-US" smtClean="0"/>
              <a:t>392</a:t>
            </a:fld>
            <a:endParaRPr lang="en-US"/>
          </a:p>
        </p:txBody>
      </p:sp>
    </p:spTree>
    <p:extLst>
      <p:ext uri="{BB962C8B-B14F-4D97-AF65-F5344CB8AC3E}">
        <p14:creationId xmlns:p14="http://schemas.microsoft.com/office/powerpoint/2010/main" val="3000145143"/>
      </p:ext>
    </p:extLst>
  </p:cSld>
  <p:clrMapOvr>
    <a:masterClrMapping/>
  </p:clrMapOvr>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AEB195-F0D1-3A4E-B4A6-3F9CE0184413}"/>
              </a:ext>
            </a:extLst>
          </p:cNvPr>
          <p:cNvSpPr>
            <a:spLocks noGrp="1"/>
          </p:cNvSpPr>
          <p:nvPr>
            <p:ph type="title"/>
          </p:nvPr>
        </p:nvSpPr>
        <p:spPr/>
        <p:txBody>
          <a:bodyPr>
            <a:normAutofit fontScale="90000"/>
          </a:bodyPr>
          <a:lstStyle/>
          <a:p>
            <a:pPr algn="ctr"/>
            <a:r>
              <a:rPr lang="cs-CZ" sz="3100" dirty="0">
                <a:latin typeface="Arial" panose="020B0604020202020204" pitchFamily="34" charset="0"/>
                <a:cs typeface="Arial" panose="020B0604020202020204" pitchFamily="34" charset="0"/>
              </a:rPr>
              <a:t>Poskytování informací zveřejněním</a:t>
            </a:r>
            <a:br>
              <a:rPr lang="cs-CZ" b="1" dirty="0"/>
            </a:br>
            <a:endParaRPr lang="cs-CZ" dirty="0"/>
          </a:p>
        </p:txBody>
      </p:sp>
      <p:sp>
        <p:nvSpPr>
          <p:cNvPr id="3" name="Zástupný symbol pro obsah 2">
            <a:extLst>
              <a:ext uri="{FF2B5EF4-FFF2-40B4-BE49-F238E27FC236}">
                <a16:creationId xmlns:a16="http://schemas.microsoft.com/office/drawing/2014/main" id="{5ED3F94F-6917-C543-96F9-461FCD43F706}"/>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Informace poskytovaná zveřejněním se poskytuje ve všech formátech a jazycích, ve kterých byla vytvořena; </a:t>
            </a:r>
          </a:p>
          <a:p>
            <a:pPr marL="0" indent="0">
              <a:buNone/>
            </a:pPr>
            <a:r>
              <a:rPr lang="cs-CZ" b="0" dirty="0">
                <a:latin typeface="Arial" panose="020B0604020202020204" pitchFamily="34" charset="0"/>
                <a:cs typeface="Arial" panose="020B0604020202020204" pitchFamily="34" charset="0"/>
              </a:rPr>
              <a:t>při zveřejnění takové informace v elektronické podobě musí být jeden z těchto formátů otevřený a, je-li to možné, též strojově čitelný. </a:t>
            </a:r>
          </a:p>
        </p:txBody>
      </p:sp>
      <p:sp>
        <p:nvSpPr>
          <p:cNvPr id="4" name="Zástupný symbol pro datum 3">
            <a:extLst>
              <a:ext uri="{FF2B5EF4-FFF2-40B4-BE49-F238E27FC236}">
                <a16:creationId xmlns:a16="http://schemas.microsoft.com/office/drawing/2014/main" id="{00CEBE22-BF10-F641-BC4A-1DCEBE756F1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D458770-05AF-E64E-A8B6-ECA6B8F5DBE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369D31-3843-D341-9B0A-7365F90F99F2}"/>
              </a:ext>
            </a:extLst>
          </p:cNvPr>
          <p:cNvSpPr>
            <a:spLocks noGrp="1"/>
          </p:cNvSpPr>
          <p:nvPr>
            <p:ph type="sldNum" sz="quarter" idx="12"/>
          </p:nvPr>
        </p:nvSpPr>
        <p:spPr/>
        <p:txBody>
          <a:bodyPr/>
          <a:lstStyle/>
          <a:p>
            <a:fld id="{CFE4BAC9-6D41-4691-9299-18EF07EF0177}" type="slidenum">
              <a:rPr lang="en-US" smtClean="0"/>
              <a:t>393</a:t>
            </a:fld>
            <a:endParaRPr lang="en-US"/>
          </a:p>
        </p:txBody>
      </p:sp>
    </p:spTree>
    <p:extLst>
      <p:ext uri="{BB962C8B-B14F-4D97-AF65-F5344CB8AC3E}">
        <p14:creationId xmlns:p14="http://schemas.microsoft.com/office/powerpoint/2010/main" val="3808656578"/>
      </p:ext>
    </p:extLst>
  </p:cSld>
  <p:clrMapOvr>
    <a:masterClrMapping/>
  </p:clrMapOvr>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B0DC2B-4532-E34D-8CA8-B49C9BA4DF0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Všeobecné povinnosti </a:t>
            </a:r>
          </a:p>
        </p:txBody>
      </p:sp>
      <p:sp>
        <p:nvSpPr>
          <p:cNvPr id="3" name="Zástupný symbol pro obsah 2">
            <a:extLst>
              <a:ext uri="{FF2B5EF4-FFF2-40B4-BE49-F238E27FC236}">
                <a16:creationId xmlns:a16="http://schemas.microsoft.com/office/drawing/2014/main" id="{362D8761-10F4-FD4E-AD99-D959C7B7C92B}"/>
              </a:ext>
            </a:extLst>
          </p:cNvPr>
          <p:cNvSpPr>
            <a:spLocks noGrp="1"/>
          </p:cNvSpPr>
          <p:nvPr>
            <p:ph idx="1"/>
          </p:nvPr>
        </p:nvSpPr>
        <p:spPr/>
        <p:txBody>
          <a:bodyPr>
            <a:normAutofit fontScale="62500" lnSpcReduction="20000"/>
          </a:bodyPr>
          <a:lstStyle/>
          <a:p>
            <a:pPr marL="0" indent="0">
              <a:buNone/>
            </a:pPr>
            <a:r>
              <a:rPr lang="cs-CZ" b="0" dirty="0">
                <a:latin typeface="Arial" panose="020B0604020202020204" pitchFamily="34" charset="0"/>
                <a:cs typeface="Arial" panose="020B0604020202020204" pitchFamily="34" charset="0"/>
              </a:rPr>
              <a:t>Každý povinný subjekt musí pro informování veřejnosti ve svém sídle a svých úřadovnách zveřejnit na místě, které je všeobecně přístupné, jakož i umožnit pořízení jejich kopie, tyto informace:</a:t>
            </a:r>
          </a:p>
          <a:p>
            <a:pPr marL="385763" indent="-385763">
              <a:buFont typeface="+mj-lt"/>
              <a:buAutoNum type="arabicPeriod"/>
            </a:pPr>
            <a:r>
              <a:rPr lang="cs-CZ" b="0" dirty="0">
                <a:latin typeface="Arial" panose="020B0604020202020204" pitchFamily="34" charset="0"/>
                <a:cs typeface="Arial" panose="020B0604020202020204" pitchFamily="34" charset="0"/>
              </a:rPr>
              <a:t>důvod a způsob založení povinného subjektu, včetně podmínek a principů, za kterých provozuje svoji činnost,</a:t>
            </a:r>
          </a:p>
          <a:p>
            <a:pPr marL="385763" indent="-385763">
              <a:buFont typeface="+mj-lt"/>
              <a:buAutoNum type="arabicPeriod"/>
            </a:pPr>
            <a:r>
              <a:rPr lang="cs-CZ" b="0" dirty="0">
                <a:latin typeface="Arial" panose="020B0604020202020204" pitchFamily="34" charset="0"/>
                <a:cs typeface="Arial" panose="020B0604020202020204" pitchFamily="34" charset="0"/>
              </a:rPr>
              <a:t>popis své organizační struktury, místo a způsob, jak získat příslušné informace, kde lze podat žádost či stížnost, předložit návrh, podnět či jiné dožádání anebo obdržet rozhodnutí o právech a povinnostech osob,</a:t>
            </a:r>
          </a:p>
          <a:p>
            <a:pPr marL="385763" indent="-385763">
              <a:buFont typeface="+mj-lt"/>
              <a:buAutoNum type="arabicPeriod"/>
            </a:pPr>
            <a:r>
              <a:rPr lang="cs-CZ" b="0" dirty="0">
                <a:latin typeface="Arial" panose="020B0604020202020204" pitchFamily="34" charset="0"/>
                <a:cs typeface="Arial" panose="020B0604020202020204" pitchFamily="34" charset="0"/>
              </a:rPr>
              <a:t>místo, lhůtu a způsob, kde lze podat opravný prostředek proti rozhodnutím povinného subjektu o právech a povinnostech osob, a to včetně výslovného uvedení požadavků, které jsou v této souvislosti kladeny na žadatele, jakož i popis postupů a pravidel, která je třeba dodržovat při těchto činnostech, a označení příslušného formuláře a způsob a místo, kde lze takový formulář získat,</a:t>
            </a:r>
          </a:p>
          <a:p>
            <a:pPr marL="385763" indent="-385763">
              <a:buFont typeface="+mj-lt"/>
              <a:buAutoNum type="arabicPeriod"/>
            </a:pPr>
            <a:r>
              <a:rPr lang="cs-CZ" b="0" dirty="0">
                <a:latin typeface="Arial" panose="020B0604020202020204" pitchFamily="34" charset="0"/>
                <a:cs typeface="Arial" panose="020B0604020202020204" pitchFamily="34" charset="0"/>
              </a:rPr>
              <a:t>postup, který musí povinný subjekt dodržovat při vyřizování všech žádostí, návrhů i jiných dožádání občanů, a to včetně příslušných lhůt, které je třeba dodržovat</a:t>
            </a:r>
          </a:p>
        </p:txBody>
      </p:sp>
      <p:sp>
        <p:nvSpPr>
          <p:cNvPr id="4" name="Zástupný symbol pro datum 3">
            <a:extLst>
              <a:ext uri="{FF2B5EF4-FFF2-40B4-BE49-F238E27FC236}">
                <a16:creationId xmlns:a16="http://schemas.microsoft.com/office/drawing/2014/main" id="{71890542-9BCE-0740-B301-E768309F55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C7A8ECF-D83B-7D43-9A59-FD988953609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7D05468-0520-2C43-B23D-2493958E27C7}"/>
              </a:ext>
            </a:extLst>
          </p:cNvPr>
          <p:cNvSpPr>
            <a:spLocks noGrp="1"/>
          </p:cNvSpPr>
          <p:nvPr>
            <p:ph type="sldNum" sz="quarter" idx="12"/>
          </p:nvPr>
        </p:nvSpPr>
        <p:spPr/>
        <p:txBody>
          <a:bodyPr/>
          <a:lstStyle/>
          <a:p>
            <a:fld id="{CFE4BAC9-6D41-4691-9299-18EF07EF0177}" type="slidenum">
              <a:rPr lang="en-US" smtClean="0"/>
              <a:t>394</a:t>
            </a:fld>
            <a:endParaRPr lang="en-US"/>
          </a:p>
        </p:txBody>
      </p:sp>
    </p:spTree>
    <p:extLst>
      <p:ext uri="{BB962C8B-B14F-4D97-AF65-F5344CB8AC3E}">
        <p14:creationId xmlns:p14="http://schemas.microsoft.com/office/powerpoint/2010/main" val="342160391"/>
      </p:ext>
    </p:extLst>
  </p:cSld>
  <p:clrMapOvr>
    <a:masterClrMapping/>
  </p:clrMapOvr>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9038CA-D70C-344B-B89A-BF322653ADCF}"/>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Další všeobecné povinnosti</a:t>
            </a:r>
          </a:p>
        </p:txBody>
      </p:sp>
      <p:sp>
        <p:nvSpPr>
          <p:cNvPr id="3" name="Zástupný symbol pro obsah 2">
            <a:extLst>
              <a:ext uri="{FF2B5EF4-FFF2-40B4-BE49-F238E27FC236}">
                <a16:creationId xmlns:a16="http://schemas.microsoft.com/office/drawing/2014/main" id="{6C3C69E4-CFBD-F043-B867-B0CAA8E6942D}"/>
              </a:ext>
            </a:extLst>
          </p:cNvPr>
          <p:cNvSpPr>
            <a:spLocks noGrp="1"/>
          </p:cNvSpPr>
          <p:nvPr>
            <p:ph idx="1"/>
          </p:nvPr>
        </p:nvSpPr>
        <p:spPr/>
        <p:txBody>
          <a:bodyPr/>
          <a:lstStyle/>
          <a:p>
            <a:pPr marL="385763" indent="-385763">
              <a:buFont typeface="+mj-lt"/>
              <a:buAutoNum type="arabicPeriod"/>
            </a:pPr>
            <a:r>
              <a:rPr lang="cs-CZ" b="0" dirty="0">
                <a:latin typeface="Arial" panose="020B0604020202020204" pitchFamily="34" charset="0"/>
                <a:cs typeface="Arial" panose="020B0604020202020204" pitchFamily="34" charset="0"/>
              </a:rPr>
              <a:t>přehled nejdůležitějších předpisů, podle nichž povinný subjekt zejména jedná a rozhoduje, které stanovují právo žádat informace a povinnost poskytovat informace a které upravují další práva občanů ve vztahu k povinnému subjektu, a to včetně informace, kde a kdy jsou tyto předpisy poskytnuty k nahlédnut,</a:t>
            </a:r>
          </a:p>
          <a:p>
            <a:pPr marL="385763" indent="-385763">
              <a:buFont typeface="+mj-lt"/>
              <a:buAutoNum type="arabicPeriod"/>
            </a:pPr>
            <a:r>
              <a:rPr lang="cs-CZ" b="0" dirty="0">
                <a:latin typeface="Arial" panose="020B0604020202020204" pitchFamily="34" charset="0"/>
                <a:cs typeface="Arial" panose="020B0604020202020204" pitchFamily="34" charset="0"/>
              </a:rPr>
              <a:t>sazebník úhrad za poskytování informací,</a:t>
            </a:r>
          </a:p>
          <a:p>
            <a:pPr marL="385763" indent="-385763">
              <a:buFont typeface="+mj-lt"/>
              <a:buAutoNum type="arabicPeriod"/>
            </a:pPr>
            <a:r>
              <a:rPr lang="cs-CZ" b="0" dirty="0">
                <a:latin typeface="Arial" panose="020B0604020202020204" pitchFamily="34" charset="0"/>
                <a:cs typeface="Arial" panose="020B0604020202020204" pitchFamily="34" charset="0"/>
              </a:rPr>
              <a:t>elektronickou adresu podatelny.</a:t>
            </a:r>
          </a:p>
        </p:txBody>
      </p:sp>
      <p:sp>
        <p:nvSpPr>
          <p:cNvPr id="4" name="Zástupný symbol pro datum 3">
            <a:extLst>
              <a:ext uri="{FF2B5EF4-FFF2-40B4-BE49-F238E27FC236}">
                <a16:creationId xmlns:a16="http://schemas.microsoft.com/office/drawing/2014/main" id="{DD93E667-3924-3142-8698-F33E132435E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DACF78C-7699-EF4B-8991-36D2EB18F95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D43F774-97E3-714C-86DF-5C475B790387}"/>
              </a:ext>
            </a:extLst>
          </p:cNvPr>
          <p:cNvSpPr>
            <a:spLocks noGrp="1"/>
          </p:cNvSpPr>
          <p:nvPr>
            <p:ph type="sldNum" sz="quarter" idx="12"/>
          </p:nvPr>
        </p:nvSpPr>
        <p:spPr/>
        <p:txBody>
          <a:bodyPr/>
          <a:lstStyle/>
          <a:p>
            <a:fld id="{CFE4BAC9-6D41-4691-9299-18EF07EF0177}" type="slidenum">
              <a:rPr lang="en-US" smtClean="0"/>
              <a:t>395</a:t>
            </a:fld>
            <a:endParaRPr lang="en-US"/>
          </a:p>
        </p:txBody>
      </p:sp>
    </p:spTree>
    <p:extLst>
      <p:ext uri="{BB962C8B-B14F-4D97-AF65-F5344CB8AC3E}">
        <p14:creationId xmlns:p14="http://schemas.microsoft.com/office/powerpoint/2010/main" val="917070937"/>
      </p:ext>
    </p:extLst>
  </p:cSld>
  <p:clrMapOvr>
    <a:masterClrMapping/>
  </p:clrMapOvr>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C44C14-EA96-F845-9EF1-94AEB808C8D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Ústavní soud</a:t>
            </a:r>
          </a:p>
        </p:txBody>
      </p:sp>
      <p:sp>
        <p:nvSpPr>
          <p:cNvPr id="2" name="Zástupný symbol pro datum 1">
            <a:extLst>
              <a:ext uri="{FF2B5EF4-FFF2-40B4-BE49-F238E27FC236}">
                <a16:creationId xmlns:a16="http://schemas.microsoft.com/office/drawing/2014/main" id="{E00E768A-77C3-204D-BE5E-B2D7FD88C26D}"/>
              </a:ext>
            </a:extLst>
          </p:cNvPr>
          <p:cNvSpPr>
            <a:spLocks noGrp="1"/>
          </p:cNvSpPr>
          <p:nvPr>
            <p:ph type="dt" sz="half" idx="10"/>
          </p:nvPr>
        </p:nvSpPr>
        <p:spPr/>
        <p:txBody>
          <a:bodyPr/>
          <a:lstStyle/>
          <a:p>
            <a:r>
              <a:rPr lang="cs-CZ"/>
              <a:t>4/15/21</a:t>
            </a:r>
            <a:endParaRPr lang="en-US"/>
          </a:p>
        </p:txBody>
      </p:sp>
      <p:sp>
        <p:nvSpPr>
          <p:cNvPr id="3" name="Zástupný symbol pro zápatí 2">
            <a:extLst>
              <a:ext uri="{FF2B5EF4-FFF2-40B4-BE49-F238E27FC236}">
                <a16:creationId xmlns:a16="http://schemas.microsoft.com/office/drawing/2014/main" id="{24243810-1BBB-AF4A-B669-B541F14B2FCA}"/>
              </a:ext>
            </a:extLst>
          </p:cNvPr>
          <p:cNvSpPr>
            <a:spLocks noGrp="1"/>
          </p:cNvSpPr>
          <p:nvPr>
            <p:ph type="ftr" sz="quarter" idx="11"/>
          </p:nvPr>
        </p:nvSpPr>
        <p:spPr/>
        <p:txBody>
          <a:bodyPr/>
          <a:lstStyle/>
          <a:p>
            <a:r>
              <a:rPr lang="en-US"/>
              <a:t>JUDr. Cyril Svoboda PhD  </a:t>
            </a:r>
          </a:p>
        </p:txBody>
      </p:sp>
      <p:sp>
        <p:nvSpPr>
          <p:cNvPr id="5" name="Zástupný symbol pro číslo snímku 4">
            <a:extLst>
              <a:ext uri="{FF2B5EF4-FFF2-40B4-BE49-F238E27FC236}">
                <a16:creationId xmlns:a16="http://schemas.microsoft.com/office/drawing/2014/main" id="{AB7D8EC9-7C48-3747-AE89-EB3B755D898B}"/>
              </a:ext>
            </a:extLst>
          </p:cNvPr>
          <p:cNvSpPr>
            <a:spLocks noGrp="1"/>
          </p:cNvSpPr>
          <p:nvPr>
            <p:ph type="sldNum" sz="quarter" idx="12"/>
          </p:nvPr>
        </p:nvSpPr>
        <p:spPr/>
        <p:txBody>
          <a:bodyPr/>
          <a:lstStyle/>
          <a:p>
            <a:fld id="{CFE4BAC9-6D41-4691-9299-18EF07EF0177}" type="slidenum">
              <a:rPr lang="en-US" smtClean="0"/>
              <a:t>396</a:t>
            </a:fld>
            <a:endParaRPr lang="en-US"/>
          </a:p>
        </p:txBody>
      </p:sp>
    </p:spTree>
    <p:extLst>
      <p:ext uri="{BB962C8B-B14F-4D97-AF65-F5344CB8AC3E}">
        <p14:creationId xmlns:p14="http://schemas.microsoft.com/office/powerpoint/2010/main" val="1645611586"/>
      </p:ext>
    </p:extLst>
  </p:cSld>
  <p:clrMapOvr>
    <a:masterClrMapping/>
  </p:clrMapOvr>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FC8F83E8-D773-7C4D-AA24-47C0CAABD02C}"/>
              </a:ext>
            </a:extLst>
          </p:cNvPr>
          <p:cNvSpPr>
            <a:spLocks noGrp="1"/>
          </p:cNvSpPr>
          <p:nvPr>
            <p:ph type="title"/>
          </p:nvPr>
        </p:nvSpPr>
        <p:spPr/>
        <p:txBody>
          <a:bodyPr/>
          <a:lstStyle/>
          <a:p>
            <a:pPr algn="ctr"/>
            <a:r>
              <a:rPr lang="cs-CZ" dirty="0"/>
              <a:t>Poslaní Ústavního soudu</a:t>
            </a:r>
          </a:p>
        </p:txBody>
      </p:sp>
      <p:sp>
        <p:nvSpPr>
          <p:cNvPr id="4" name="Zástupný symbol pro obsah 3">
            <a:extLst>
              <a:ext uri="{FF2B5EF4-FFF2-40B4-BE49-F238E27FC236}">
                <a16:creationId xmlns:a16="http://schemas.microsoft.com/office/drawing/2014/main" id="{6109503B-416C-E445-8A20-466AC2492270}"/>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Ústavní soud je soudním orgánem ochrany ústavnosti.</a:t>
            </a:r>
          </a:p>
          <a:p>
            <a:pPr marL="0" indent="0">
              <a:buNone/>
            </a:pPr>
            <a:r>
              <a:rPr lang="cs-CZ" b="0" dirty="0">
                <a:latin typeface="Arial" panose="020B0604020202020204" pitchFamily="34" charset="0"/>
                <a:cs typeface="Arial" panose="020B0604020202020204" pitchFamily="34" charset="0"/>
              </a:rPr>
              <a:t>Ústavní soud se skládá z 15 soudců, kteří jsou jmenováni na dobu deseti let.</a:t>
            </a:r>
          </a:p>
          <a:p>
            <a:pPr marL="0" indent="0">
              <a:buNone/>
            </a:pPr>
            <a:r>
              <a:rPr lang="cs-CZ" b="0" dirty="0">
                <a:latin typeface="Arial" panose="020B0604020202020204" pitchFamily="34" charset="0"/>
                <a:cs typeface="Arial" panose="020B0604020202020204" pitchFamily="34" charset="0"/>
              </a:rPr>
              <a:t>Soudce Ústavního soudu jmenuje prezident republiky se souhlasem Senátu.</a:t>
            </a:r>
          </a:p>
          <a:p>
            <a:pPr marL="0" indent="0">
              <a:buNone/>
            </a:pPr>
            <a:r>
              <a:rPr lang="cs-CZ" b="0" dirty="0">
                <a:latin typeface="Arial" panose="020B0604020202020204" pitchFamily="34" charset="0"/>
                <a:cs typeface="Arial" panose="020B0604020202020204" pitchFamily="34" charset="0"/>
              </a:rPr>
              <a:t>Soudcem Ústavního soudu může být jmenován bezúhonný občan, který je volitelný do Senátu, má vysokoškolské právnické vzdělání a byl nejméně deset let činný v právnickém povolání.</a:t>
            </a:r>
          </a:p>
        </p:txBody>
      </p:sp>
      <p:sp>
        <p:nvSpPr>
          <p:cNvPr id="2" name="Zástupný symbol pro datum 1">
            <a:extLst>
              <a:ext uri="{FF2B5EF4-FFF2-40B4-BE49-F238E27FC236}">
                <a16:creationId xmlns:a16="http://schemas.microsoft.com/office/drawing/2014/main" id="{07DDA6B0-C46E-514C-AD23-15FF686D743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6046C0D-6EC2-0546-8349-08BEA9E58AE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809D401-2632-4C42-B255-746CC59F9993}"/>
              </a:ext>
            </a:extLst>
          </p:cNvPr>
          <p:cNvSpPr>
            <a:spLocks noGrp="1"/>
          </p:cNvSpPr>
          <p:nvPr>
            <p:ph type="sldNum" sz="quarter" idx="12"/>
          </p:nvPr>
        </p:nvSpPr>
        <p:spPr/>
        <p:txBody>
          <a:bodyPr/>
          <a:lstStyle/>
          <a:p>
            <a:fld id="{CFE4BAC9-6D41-4691-9299-18EF07EF0177}" type="slidenum">
              <a:rPr lang="en-US" smtClean="0"/>
              <a:t>397</a:t>
            </a:fld>
            <a:endParaRPr lang="en-US"/>
          </a:p>
        </p:txBody>
      </p:sp>
    </p:spTree>
    <p:extLst>
      <p:ext uri="{BB962C8B-B14F-4D97-AF65-F5344CB8AC3E}">
        <p14:creationId xmlns:p14="http://schemas.microsoft.com/office/powerpoint/2010/main" val="3473550468"/>
      </p:ext>
    </p:extLst>
  </p:cSld>
  <p:clrMapOvr>
    <a:masterClrMapping/>
  </p:clrMapOvr>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84FF20-7B04-7D4B-B9E3-4724D0FB5B2F}"/>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Věcná působnost Ústavního soudu</a:t>
            </a:r>
          </a:p>
        </p:txBody>
      </p:sp>
      <p:sp>
        <p:nvSpPr>
          <p:cNvPr id="3" name="Zástupný symbol pro obsah 2">
            <a:extLst>
              <a:ext uri="{FF2B5EF4-FFF2-40B4-BE49-F238E27FC236}">
                <a16:creationId xmlns:a16="http://schemas.microsoft.com/office/drawing/2014/main" id="{5D793BF7-5ADA-BC47-AC47-D656794EE483}"/>
              </a:ext>
            </a:extLst>
          </p:cNvPr>
          <p:cNvSpPr>
            <a:spLocks noGrp="1"/>
          </p:cNvSpPr>
          <p:nvPr>
            <p:ph idx="1"/>
          </p:nvPr>
        </p:nvSpPr>
        <p:spPr/>
        <p:txBody>
          <a:bodyPr>
            <a:normAutofit fontScale="92500" lnSpcReduction="20000"/>
          </a:bodyPr>
          <a:lstStyle/>
          <a:p>
            <a:pPr marL="0" indent="0">
              <a:buNone/>
            </a:pPr>
            <a:r>
              <a:rPr lang="cs-CZ" b="0" dirty="0">
                <a:latin typeface="Arial" panose="020B0604020202020204" pitchFamily="34" charset="0"/>
                <a:cs typeface="Arial" panose="020B0604020202020204" pitchFamily="34" charset="0"/>
              </a:rPr>
              <a:t>Ústavní soud rozhoduje mimo jiné:</a:t>
            </a:r>
          </a:p>
          <a:p>
            <a:pPr marL="385763" indent="-385763">
              <a:buFont typeface="+mj-lt"/>
              <a:buAutoNum type="arabicPeriod"/>
            </a:pPr>
            <a:r>
              <a:rPr lang="cs-CZ" b="0" dirty="0">
                <a:latin typeface="Arial" panose="020B0604020202020204" pitchFamily="34" charset="0"/>
                <a:cs typeface="Arial" panose="020B0604020202020204" pitchFamily="34" charset="0"/>
              </a:rPr>
              <a:t>o zrušení zákonů nebo jejich jednotlivých ustanovení, jsou-li v rozporu s ústavním pořádkem,</a:t>
            </a:r>
          </a:p>
          <a:p>
            <a:pPr marL="385763" indent="-385763">
              <a:buFont typeface="+mj-lt"/>
              <a:buAutoNum type="arabicPeriod"/>
            </a:pPr>
            <a:r>
              <a:rPr lang="cs-CZ" b="0" dirty="0">
                <a:latin typeface="Arial" panose="020B0604020202020204" pitchFamily="34" charset="0"/>
                <a:cs typeface="Arial" panose="020B0604020202020204" pitchFamily="34" charset="0"/>
              </a:rPr>
              <a:t>o zrušení jiných právních předpisů nebo jejich jednotlivých ustanovení, jsou-li v rozporu s ústavním pořádkem nebo zákonem,</a:t>
            </a:r>
          </a:p>
          <a:p>
            <a:pPr marL="385763" indent="-385763">
              <a:buFont typeface="+mj-lt"/>
              <a:buAutoNum type="arabicPeriod"/>
            </a:pPr>
            <a:r>
              <a:rPr lang="cs-CZ" b="0" dirty="0">
                <a:latin typeface="Arial" panose="020B0604020202020204" pitchFamily="34" charset="0"/>
                <a:cs typeface="Arial" panose="020B0604020202020204" pitchFamily="34" charset="0"/>
              </a:rPr>
              <a:t>o ústavní stížnosti orgánů územní samosprávy proti nezákonnému zásahu státu,</a:t>
            </a:r>
          </a:p>
          <a:p>
            <a:pPr marL="385763" indent="-385763">
              <a:buFont typeface="+mj-lt"/>
              <a:buAutoNum type="arabicPeriod"/>
            </a:pPr>
            <a:r>
              <a:rPr lang="cs-CZ" b="0" dirty="0">
                <a:latin typeface="Arial" panose="020B0604020202020204" pitchFamily="34" charset="0"/>
                <a:cs typeface="Arial" panose="020B0604020202020204" pitchFamily="34" charset="0"/>
              </a:rPr>
              <a:t>o ústavní stížnosti proti pravomocnému rozhodnutí a jinému zásahu orgánů veřejné moci do ústavně zaručených základních práv a svobod, </a:t>
            </a:r>
          </a:p>
        </p:txBody>
      </p:sp>
      <p:sp>
        <p:nvSpPr>
          <p:cNvPr id="4" name="Zástupný symbol pro datum 3">
            <a:extLst>
              <a:ext uri="{FF2B5EF4-FFF2-40B4-BE49-F238E27FC236}">
                <a16:creationId xmlns:a16="http://schemas.microsoft.com/office/drawing/2014/main" id="{F7815028-6982-A247-99FB-8752CAD6630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1B0FCD5-7DE7-9844-9438-5F0F2CF93B2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5E587AC-8A84-BF4E-B473-9AD7C3CE1FAB}"/>
              </a:ext>
            </a:extLst>
          </p:cNvPr>
          <p:cNvSpPr>
            <a:spLocks noGrp="1"/>
          </p:cNvSpPr>
          <p:nvPr>
            <p:ph type="sldNum" sz="quarter" idx="12"/>
          </p:nvPr>
        </p:nvSpPr>
        <p:spPr/>
        <p:txBody>
          <a:bodyPr/>
          <a:lstStyle/>
          <a:p>
            <a:fld id="{CFE4BAC9-6D41-4691-9299-18EF07EF0177}" type="slidenum">
              <a:rPr lang="en-US" smtClean="0"/>
              <a:t>398</a:t>
            </a:fld>
            <a:endParaRPr lang="en-US"/>
          </a:p>
        </p:txBody>
      </p:sp>
    </p:spTree>
    <p:extLst>
      <p:ext uri="{BB962C8B-B14F-4D97-AF65-F5344CB8AC3E}">
        <p14:creationId xmlns:p14="http://schemas.microsoft.com/office/powerpoint/2010/main" val="4031680485"/>
      </p:ext>
    </p:extLst>
  </p:cSld>
  <p:clrMapOvr>
    <a:masterClrMapping/>
  </p:clrMapOvr>
</p:sld>
</file>

<file path=ppt/slides/slide3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A9D4B0-769E-B246-998D-7E201C2A53C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Zahájení řízení před ÚS</a:t>
            </a:r>
          </a:p>
        </p:txBody>
      </p:sp>
      <p:sp>
        <p:nvSpPr>
          <p:cNvPr id="3" name="Zástupný symbol pro obsah 2">
            <a:extLst>
              <a:ext uri="{FF2B5EF4-FFF2-40B4-BE49-F238E27FC236}">
                <a16:creationId xmlns:a16="http://schemas.microsoft.com/office/drawing/2014/main" id="{64394D8F-81FB-D44F-AFF4-073F88E2A3BB}"/>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Návrh na zahájení řízení před Ústavním soudem může podat ten, komu tento zákon takové oprávnění přiznává.  Řízení lze zahájit jen na návrh.</a:t>
            </a:r>
          </a:p>
          <a:p>
            <a:r>
              <a:rPr lang="cs-CZ" b="0" dirty="0">
                <a:latin typeface="Arial" panose="020B0604020202020204" pitchFamily="34" charset="0"/>
                <a:cs typeface="Arial" panose="020B0604020202020204" pitchFamily="34" charset="0"/>
              </a:rPr>
              <a:t>Řízení je zahájeno dnem doručení návrhu Ústavnímu soudu.</a:t>
            </a:r>
          </a:p>
          <a:p>
            <a:r>
              <a:rPr lang="cs-CZ" b="0" dirty="0">
                <a:latin typeface="Arial" panose="020B0604020202020204" pitchFamily="34" charset="0"/>
                <a:cs typeface="Arial" panose="020B0604020202020204" pitchFamily="34" charset="0"/>
              </a:rPr>
              <a:t>Účastník nebo vedlejší účastník se může dát v řízení před Ústavním soudem zastupovat pouze advokátem v rozsahu stanoveném zvláštními předpisy.</a:t>
            </a:r>
          </a:p>
        </p:txBody>
      </p:sp>
      <p:sp>
        <p:nvSpPr>
          <p:cNvPr id="4" name="Zástupný symbol pro datum 3">
            <a:extLst>
              <a:ext uri="{FF2B5EF4-FFF2-40B4-BE49-F238E27FC236}">
                <a16:creationId xmlns:a16="http://schemas.microsoft.com/office/drawing/2014/main" id="{EAB17829-BC81-1B46-86D5-AA533C25362C}"/>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71B1E39-39A9-084C-BDE4-312054210912}"/>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F04D2CF-B684-1844-85AC-E62746152DCF}"/>
              </a:ext>
            </a:extLst>
          </p:cNvPr>
          <p:cNvSpPr>
            <a:spLocks noGrp="1"/>
          </p:cNvSpPr>
          <p:nvPr>
            <p:ph type="sldNum" sz="quarter" idx="12"/>
          </p:nvPr>
        </p:nvSpPr>
        <p:spPr/>
        <p:txBody>
          <a:bodyPr/>
          <a:lstStyle/>
          <a:p>
            <a:fld id="{CFE4BAC9-6D41-4691-9299-18EF07EF0177}" type="slidenum">
              <a:rPr lang="en-US" smtClean="0"/>
              <a:t>399</a:t>
            </a:fld>
            <a:endParaRPr lang="en-US"/>
          </a:p>
        </p:txBody>
      </p:sp>
    </p:spTree>
    <p:extLst>
      <p:ext uri="{BB962C8B-B14F-4D97-AF65-F5344CB8AC3E}">
        <p14:creationId xmlns:p14="http://schemas.microsoft.com/office/powerpoint/2010/main" val="4114577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259AE4-35CB-8E1C-AC02-D0BCEAB4454C}"/>
              </a:ext>
            </a:extLst>
          </p:cNvPr>
          <p:cNvSpPr>
            <a:spLocks noGrp="1"/>
          </p:cNvSpPr>
          <p:nvPr>
            <p:ph type="title"/>
          </p:nvPr>
        </p:nvSpPr>
        <p:spPr/>
        <p:txBody>
          <a:bodyPr/>
          <a:lstStyle/>
          <a:p>
            <a:pPr algn="ctr"/>
            <a:r>
              <a:rPr lang="cs-CZ" dirty="0"/>
              <a:t>Nebezpečné ideologie</a:t>
            </a:r>
          </a:p>
        </p:txBody>
      </p:sp>
      <p:sp>
        <p:nvSpPr>
          <p:cNvPr id="3" name="Zástupný obsah 2">
            <a:extLst>
              <a:ext uri="{FF2B5EF4-FFF2-40B4-BE49-F238E27FC236}">
                <a16:creationId xmlns:a16="http://schemas.microsoft.com/office/drawing/2014/main" id="{9496BBF9-8A5D-11C5-7978-28EE7054A0AA}"/>
              </a:ext>
            </a:extLst>
          </p:cNvPr>
          <p:cNvSpPr>
            <a:spLocks noGrp="1"/>
          </p:cNvSpPr>
          <p:nvPr>
            <p:ph idx="1"/>
          </p:nvPr>
        </p:nvSpPr>
        <p:spPr/>
        <p:txBody>
          <a:bodyPr/>
          <a:lstStyle/>
          <a:p>
            <a:r>
              <a:rPr lang="cs-CZ" sz="2800" dirty="0">
                <a:effectLst/>
                <a:latin typeface="Calibri" panose="020F0502020204030204" pitchFamily="34" charset="0"/>
                <a:ea typeface="Calibri" panose="020F0502020204030204" pitchFamily="34" charset="0"/>
                <a:cs typeface="Calibri" panose="020F0502020204030204" pitchFamily="34" charset="0"/>
              </a:rPr>
              <a:t>V Evropě se zrodil právní stát, v Evropě vypukly zatím dvě světové války.</a:t>
            </a:r>
          </a:p>
          <a:p>
            <a:r>
              <a:rPr lang="cs-CZ" sz="2800" dirty="0">
                <a:latin typeface="Calibri" panose="020F0502020204030204" pitchFamily="34" charset="0"/>
                <a:ea typeface="Calibri" panose="020F0502020204030204" pitchFamily="34" charset="0"/>
                <a:cs typeface="Calibri" panose="020F0502020204030204" pitchFamily="34" charset="0"/>
              </a:rPr>
              <a:t>Základní hodnota – evropská politická kultura (euroatlantický prostor)</a:t>
            </a:r>
            <a:endParaRPr lang="cs-CZ" sz="2800" dirty="0">
              <a:effectLst/>
              <a:latin typeface="Calibri" panose="020F0502020204030204" pitchFamily="34" charset="0"/>
              <a:ea typeface="Calibri" panose="020F0502020204030204" pitchFamily="34" charset="0"/>
              <a:cs typeface="Calibri" panose="020F0502020204030204" pitchFamily="34" charset="0"/>
            </a:endParaRPr>
          </a:p>
          <a:p>
            <a:r>
              <a:rPr lang="cs-CZ" sz="2800" dirty="0">
                <a:latin typeface="Calibri" panose="020F0502020204030204" pitchFamily="34" charset="0"/>
                <a:ea typeface="Calibri" panose="020F0502020204030204" pitchFamily="34" charset="0"/>
                <a:cs typeface="Calibri" panose="020F0502020204030204" pitchFamily="34" charset="0"/>
              </a:rPr>
              <a:t>Fašismus, nacismus, socialismus, nacionalismus, imperialismus</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871606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073A13-F999-1329-1443-0AA2F390A18D}"/>
              </a:ext>
            </a:extLst>
          </p:cNvPr>
          <p:cNvSpPr>
            <a:spLocks noGrp="1"/>
          </p:cNvSpPr>
          <p:nvPr>
            <p:ph type="title"/>
          </p:nvPr>
        </p:nvSpPr>
        <p:spPr/>
        <p:txBody>
          <a:bodyPr/>
          <a:lstStyle/>
          <a:p>
            <a:pPr algn="ctr"/>
            <a:r>
              <a:rPr lang="cs-CZ" dirty="0"/>
              <a:t>Ústavní důvody pro vyslání</a:t>
            </a:r>
          </a:p>
        </p:txBody>
      </p:sp>
      <p:sp>
        <p:nvSpPr>
          <p:cNvPr id="3" name="Zástupný obsah 2">
            <a:extLst>
              <a:ext uri="{FF2B5EF4-FFF2-40B4-BE49-F238E27FC236}">
                <a16:creationId xmlns:a16="http://schemas.microsoft.com/office/drawing/2014/main" id="{4B29DDB9-2A72-C872-EF9F-6973719A0EEE}"/>
              </a:ext>
            </a:extLst>
          </p:cNvPr>
          <p:cNvSpPr>
            <a:spLocks noGrp="1"/>
          </p:cNvSpPr>
          <p:nvPr>
            <p:ph idx="1"/>
          </p:nvPr>
        </p:nvSpPr>
        <p:spPr/>
        <p:txBody>
          <a:bodyPr/>
          <a:lstStyle/>
          <a:p>
            <a:pPr marL="342900" lvl="0" indent="-342900" algn="just">
              <a:lnSpc>
                <a:spcPct val="115000"/>
              </a:lnSpc>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plnění závazků z mezinárodních smluv o společné obraně proti napadení nebo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účast na mírových operacích podle rozhodnutí mezinárodní organizace, jíž je Česká republika členem, a to se souhlasem přijímajícího státu nebo</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účast na záchranných pracích při živelních pohromách, průmyslových nebo ekologických haváriích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6E87BA4-9CEF-AAB8-8D62-1C0463AA6A0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39CAACD-1105-C549-E314-4A4E73BE2AC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7F21D8C-E6F7-6360-5139-FECB15D3EA91}"/>
              </a:ext>
            </a:extLst>
          </p:cNvPr>
          <p:cNvSpPr>
            <a:spLocks noGrp="1"/>
          </p:cNvSpPr>
          <p:nvPr>
            <p:ph type="sldNum" sz="quarter" idx="12"/>
          </p:nvPr>
        </p:nvSpPr>
        <p:spPr/>
        <p:txBody>
          <a:bodyPr/>
          <a:lstStyle/>
          <a:p>
            <a:fld id="{CFE4BAC9-6D41-4691-9299-18EF07EF0177}" type="slidenum">
              <a:rPr lang="en-US" smtClean="0"/>
              <a:t>40</a:t>
            </a:fld>
            <a:endParaRPr lang="en-US"/>
          </a:p>
        </p:txBody>
      </p:sp>
    </p:spTree>
    <p:extLst>
      <p:ext uri="{BB962C8B-B14F-4D97-AF65-F5344CB8AC3E}">
        <p14:creationId xmlns:p14="http://schemas.microsoft.com/office/powerpoint/2010/main" val="767368743"/>
      </p:ext>
    </p:extLst>
  </p:cSld>
  <p:clrMapOvr>
    <a:masterClrMapping/>
  </p:clrMapOvr>
</p:sld>
</file>

<file path=ppt/slides/slide4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CE94D5-B8A9-BC45-85EA-4A078E86B5C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Rozhodnutí ÚS</a:t>
            </a:r>
          </a:p>
        </p:txBody>
      </p:sp>
      <p:sp>
        <p:nvSpPr>
          <p:cNvPr id="3" name="Zástupný symbol pro obsah 2">
            <a:extLst>
              <a:ext uri="{FF2B5EF4-FFF2-40B4-BE49-F238E27FC236}">
                <a16:creationId xmlns:a16="http://schemas.microsoft.com/office/drawing/2014/main" id="{E5717C64-6722-2F46-8FD3-FD8814CAC6C0}"/>
              </a:ext>
            </a:extLst>
          </p:cNvPr>
          <p:cNvSpPr>
            <a:spLocks noGrp="1"/>
          </p:cNvSpPr>
          <p:nvPr>
            <p:ph idx="1"/>
          </p:nvPr>
        </p:nvSpPr>
        <p:spPr/>
        <p:txBody>
          <a:bodyPr>
            <a:normAutofit fontScale="92500"/>
          </a:bodyPr>
          <a:lstStyle/>
          <a:p>
            <a:r>
              <a:rPr lang="cs-CZ" dirty="0">
                <a:latin typeface="Arial" panose="020B0604020202020204" pitchFamily="34" charset="0"/>
                <a:cs typeface="Arial" panose="020B0604020202020204" pitchFamily="34" charset="0"/>
              </a:rPr>
              <a:t>Ve věci samé rozhoduje Ústavní soud nálezem a v ostatních věcech usnesením.</a:t>
            </a:r>
          </a:p>
          <a:p>
            <a:r>
              <a:rPr lang="cs-CZ" dirty="0">
                <a:latin typeface="Arial" panose="020B0604020202020204" pitchFamily="34" charset="0"/>
                <a:cs typeface="Arial" panose="020B0604020202020204" pitchFamily="34" charset="0"/>
              </a:rPr>
              <a:t>Nálezy musí být odůvodněny a musí obsahovat poučení, že proti rozhodnutí Ústavního soudu se nelze odvolat.</a:t>
            </a:r>
          </a:p>
          <a:p>
            <a:r>
              <a:rPr lang="cs-CZ" dirty="0">
                <a:latin typeface="Arial" panose="020B0604020202020204" pitchFamily="34" charset="0"/>
                <a:cs typeface="Arial" panose="020B0604020202020204" pitchFamily="34" charset="0"/>
              </a:rPr>
              <a:t>Rozhodnutí Ústavního soudu je vykonatelné, jakmile bylo vyhlášeno způsobem stanoveným zákonem, pokud Ústavní soud o jeho vykonatelnosti nerozhodl jinak.</a:t>
            </a:r>
          </a:p>
          <a:p>
            <a:r>
              <a:rPr lang="cs-CZ" dirty="0">
                <a:latin typeface="Arial" panose="020B0604020202020204" pitchFamily="34" charset="0"/>
                <a:cs typeface="Arial" panose="020B0604020202020204" pitchFamily="34" charset="0"/>
              </a:rPr>
              <a:t>Vykonatelná rozhodnutí Ústavního soudu jsou závazná pro všechny orgány i osoby.</a:t>
            </a:r>
          </a:p>
        </p:txBody>
      </p:sp>
      <p:sp>
        <p:nvSpPr>
          <p:cNvPr id="4" name="Zástupný symbol pro datum 3">
            <a:extLst>
              <a:ext uri="{FF2B5EF4-FFF2-40B4-BE49-F238E27FC236}">
                <a16:creationId xmlns:a16="http://schemas.microsoft.com/office/drawing/2014/main" id="{28939DD3-22FB-3B46-BDBF-3FC5005ADD60}"/>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952C75D-270D-624C-963F-40E74F0CC24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8DA313F-46AC-2C49-BD0A-DAF336C8CD41}"/>
              </a:ext>
            </a:extLst>
          </p:cNvPr>
          <p:cNvSpPr>
            <a:spLocks noGrp="1"/>
          </p:cNvSpPr>
          <p:nvPr>
            <p:ph type="sldNum" sz="quarter" idx="12"/>
          </p:nvPr>
        </p:nvSpPr>
        <p:spPr/>
        <p:txBody>
          <a:bodyPr/>
          <a:lstStyle/>
          <a:p>
            <a:fld id="{CFE4BAC9-6D41-4691-9299-18EF07EF0177}" type="slidenum">
              <a:rPr lang="en-US" smtClean="0"/>
              <a:t>400</a:t>
            </a:fld>
            <a:endParaRPr lang="en-US"/>
          </a:p>
        </p:txBody>
      </p:sp>
    </p:spTree>
    <p:extLst>
      <p:ext uri="{BB962C8B-B14F-4D97-AF65-F5344CB8AC3E}">
        <p14:creationId xmlns:p14="http://schemas.microsoft.com/office/powerpoint/2010/main" val="4003117318"/>
      </p:ext>
    </p:extLst>
  </p:cSld>
  <p:clrMapOvr>
    <a:masterClrMapping/>
  </p:clrMapOvr>
</p:sld>
</file>

<file path=ppt/slides/slide4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2B4401-26C8-4246-977E-067E0DABD901}"/>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Řízení o ústavních stížnostech</a:t>
            </a:r>
          </a:p>
        </p:txBody>
      </p:sp>
      <p:sp>
        <p:nvSpPr>
          <p:cNvPr id="3" name="Zástupný symbol pro obsah 2">
            <a:extLst>
              <a:ext uri="{FF2B5EF4-FFF2-40B4-BE49-F238E27FC236}">
                <a16:creationId xmlns:a16="http://schemas.microsoft.com/office/drawing/2014/main" id="{8EC84FE1-7620-1D40-8B29-ED368E855955}"/>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Stížnost jsou oprávněny podat:</a:t>
            </a:r>
          </a:p>
          <a:p>
            <a:pPr marL="385763" indent="-385763">
              <a:buFont typeface="+mj-lt"/>
              <a:buAutoNum type="arabicPeriod"/>
            </a:pPr>
            <a:r>
              <a:rPr lang="cs-CZ" b="0" dirty="0">
                <a:latin typeface="Arial" panose="020B0604020202020204" pitchFamily="34" charset="0"/>
                <a:cs typeface="Arial" panose="020B0604020202020204" pitchFamily="34" charset="0"/>
              </a:rPr>
              <a:t>fyzická nebo právnická osoba, jestliže tvrdí, že pravomocným rozhodnutím v řízení, jehož byla účastníkem, opatřením nebo jiným zásahem orgánu veřejné moci  bylo porušeno její základní právo nebo svoboda zaručené ústavním pořádkem</a:t>
            </a:r>
          </a:p>
          <a:p>
            <a:pPr marL="385763" indent="-385763">
              <a:buFont typeface="+mj-lt"/>
              <a:buAutoNum type="arabicPeriod"/>
            </a:pPr>
            <a:r>
              <a:rPr lang="cs-CZ" b="0" dirty="0">
                <a:latin typeface="Arial" panose="020B0604020202020204" pitchFamily="34" charset="0"/>
                <a:cs typeface="Arial" panose="020B0604020202020204" pitchFamily="34" charset="0"/>
              </a:rPr>
              <a:t>zastupitelstvo obce nebo vyššího územního samosprávného celku, jestliže tvrdí, že nezákonným zásahem státu bylo porušeno zaručené právo územního samosprávného celku na samosprávu</a:t>
            </a:r>
          </a:p>
        </p:txBody>
      </p:sp>
      <p:sp>
        <p:nvSpPr>
          <p:cNvPr id="4" name="Zástupný symbol pro datum 3">
            <a:extLst>
              <a:ext uri="{FF2B5EF4-FFF2-40B4-BE49-F238E27FC236}">
                <a16:creationId xmlns:a16="http://schemas.microsoft.com/office/drawing/2014/main" id="{3BD60EBF-5049-854D-872E-A37D58AC0FC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05F94C-D90D-8A49-BB50-3AF77A169D0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085BB3-3546-414E-B200-3E6B60E6B92E}"/>
              </a:ext>
            </a:extLst>
          </p:cNvPr>
          <p:cNvSpPr>
            <a:spLocks noGrp="1"/>
          </p:cNvSpPr>
          <p:nvPr>
            <p:ph type="sldNum" sz="quarter" idx="12"/>
          </p:nvPr>
        </p:nvSpPr>
        <p:spPr/>
        <p:txBody>
          <a:bodyPr/>
          <a:lstStyle/>
          <a:p>
            <a:fld id="{CFE4BAC9-6D41-4691-9299-18EF07EF0177}" type="slidenum">
              <a:rPr lang="en-US" smtClean="0"/>
              <a:t>401</a:t>
            </a:fld>
            <a:endParaRPr lang="en-US"/>
          </a:p>
        </p:txBody>
      </p:sp>
    </p:spTree>
    <p:extLst>
      <p:ext uri="{BB962C8B-B14F-4D97-AF65-F5344CB8AC3E}">
        <p14:creationId xmlns:p14="http://schemas.microsoft.com/office/powerpoint/2010/main" val="3645694621"/>
      </p:ext>
    </p:extLst>
  </p:cSld>
  <p:clrMapOvr>
    <a:masterClrMapping/>
  </p:clrMapOvr>
</p:sld>
</file>

<file path=ppt/slides/slide4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5BD5D3-7E02-DD4E-9E81-5AF1942FC69C}"/>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Lhůta k podání ústavní stížnosti</a:t>
            </a:r>
          </a:p>
        </p:txBody>
      </p:sp>
      <p:sp>
        <p:nvSpPr>
          <p:cNvPr id="3" name="Zástupný symbol pro obsah 2">
            <a:extLst>
              <a:ext uri="{FF2B5EF4-FFF2-40B4-BE49-F238E27FC236}">
                <a16:creationId xmlns:a16="http://schemas.microsoft.com/office/drawing/2014/main" id="{842AF0A5-1409-9E40-A119-CBD3DC949816}"/>
              </a:ext>
            </a:extLst>
          </p:cNvPr>
          <p:cNvSpPr>
            <a:spLocks noGrp="1"/>
          </p:cNvSpPr>
          <p:nvPr>
            <p:ph idx="1"/>
          </p:nvPr>
        </p:nvSpPr>
        <p:spPr/>
        <p:txBody>
          <a:bodyPr>
            <a:normAutofit/>
          </a:bodyPr>
          <a:lstStyle/>
          <a:p>
            <a:r>
              <a:rPr lang="cs-CZ" dirty="0">
                <a:latin typeface="Arial" panose="020B0604020202020204" pitchFamily="34" charset="0"/>
                <a:cs typeface="Arial" panose="020B0604020202020204" pitchFamily="34" charset="0"/>
              </a:rPr>
              <a:t>Ústavní stížnost lze podat ve lhůtě </a:t>
            </a:r>
            <a:r>
              <a:rPr lang="cs-CZ" b="1" dirty="0">
                <a:latin typeface="Arial" panose="020B0604020202020204" pitchFamily="34" charset="0"/>
                <a:cs typeface="Arial" panose="020B0604020202020204" pitchFamily="34" charset="0"/>
              </a:rPr>
              <a:t>dvou měsíců od </a:t>
            </a:r>
            <a:r>
              <a:rPr lang="cs-CZ" dirty="0">
                <a:latin typeface="Arial" panose="020B0604020202020204" pitchFamily="34" charset="0"/>
                <a:cs typeface="Arial" panose="020B0604020202020204" pitchFamily="34" charset="0"/>
              </a:rPr>
              <a:t>doručení rozhodnutí o </a:t>
            </a:r>
            <a:r>
              <a:rPr lang="cs-CZ" b="1" dirty="0">
                <a:latin typeface="Arial" panose="020B0604020202020204" pitchFamily="34" charset="0"/>
                <a:cs typeface="Arial" panose="020B0604020202020204" pitchFamily="34" charset="0"/>
              </a:rPr>
              <a:t>posledním procesním prostředku</a:t>
            </a:r>
            <a:r>
              <a:rPr lang="cs-CZ" dirty="0">
                <a:latin typeface="Arial" panose="020B0604020202020204" pitchFamily="34" charset="0"/>
                <a:cs typeface="Arial" panose="020B0604020202020204" pitchFamily="34" charset="0"/>
              </a:rPr>
              <a:t>, který zákon stěžovateli k ochraně jeho práva poskytuje.</a:t>
            </a:r>
          </a:p>
          <a:p>
            <a:r>
              <a:rPr lang="cs-CZ" dirty="0">
                <a:latin typeface="Arial" panose="020B0604020202020204" pitchFamily="34" charset="0"/>
                <a:cs typeface="Arial" panose="020B0604020202020204" pitchFamily="34" charset="0"/>
              </a:rPr>
              <a:t>Takovým prostředkem se rozumí řádný opravný prostředek, mimořádný opravný prostředek, vyjma návrhu na obnovu řízení, a jiný procesní prostředek k ochraně práva, s jehož uplatněním je spojeno zahájení soudního, správního nebo jiného právního řízení</a:t>
            </a:r>
          </a:p>
        </p:txBody>
      </p:sp>
      <p:sp>
        <p:nvSpPr>
          <p:cNvPr id="4" name="Zástupný symbol pro datum 3">
            <a:extLst>
              <a:ext uri="{FF2B5EF4-FFF2-40B4-BE49-F238E27FC236}">
                <a16:creationId xmlns:a16="http://schemas.microsoft.com/office/drawing/2014/main" id="{12CE8AB6-14F9-DD4C-8566-BA4C0DA7131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1F8BED7C-8B55-F943-AD65-4C88319FEA6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CF25311-CB3A-484E-9FC3-F09A6D34D942}"/>
              </a:ext>
            </a:extLst>
          </p:cNvPr>
          <p:cNvSpPr>
            <a:spLocks noGrp="1"/>
          </p:cNvSpPr>
          <p:nvPr>
            <p:ph type="sldNum" sz="quarter" idx="12"/>
          </p:nvPr>
        </p:nvSpPr>
        <p:spPr/>
        <p:txBody>
          <a:bodyPr/>
          <a:lstStyle/>
          <a:p>
            <a:fld id="{CFE4BAC9-6D41-4691-9299-18EF07EF0177}" type="slidenum">
              <a:rPr lang="en-US" smtClean="0"/>
              <a:t>402</a:t>
            </a:fld>
            <a:endParaRPr lang="en-US"/>
          </a:p>
        </p:txBody>
      </p:sp>
    </p:spTree>
    <p:extLst>
      <p:ext uri="{BB962C8B-B14F-4D97-AF65-F5344CB8AC3E}">
        <p14:creationId xmlns:p14="http://schemas.microsoft.com/office/powerpoint/2010/main" val="2418193480"/>
      </p:ext>
    </p:extLst>
  </p:cSld>
  <p:clrMapOvr>
    <a:masterClrMapping/>
  </p:clrMapOvr>
</p:sld>
</file>

<file path=ppt/slides/slide4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5FB1E-B1A7-7D46-A1D3-7C79D171A9BE}"/>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Řízení o ústavních stížnostech</a:t>
            </a:r>
          </a:p>
        </p:txBody>
      </p:sp>
      <p:sp>
        <p:nvSpPr>
          <p:cNvPr id="3" name="Zástupný symbol pro obsah 2">
            <a:extLst>
              <a:ext uri="{FF2B5EF4-FFF2-40B4-BE49-F238E27FC236}">
                <a16:creationId xmlns:a16="http://schemas.microsoft.com/office/drawing/2014/main" id="{F577E9EF-9792-5C4A-A97A-2705248EEED2}"/>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Fyzická nebo právnická osoba, jestliže tvrdí, že pravomocným rozhodnutím v řízení, jehož byla účastníkem, opatřením nebo jiným zásahem orgánu veřejné moci  bylo porušeno její základní právo nebo svoboda zaručené ústavním pořádkem.</a:t>
            </a:r>
          </a:p>
          <a:p>
            <a:r>
              <a:rPr lang="cs-CZ" b="0" dirty="0">
                <a:latin typeface="Arial" panose="020B0604020202020204" pitchFamily="34" charset="0"/>
                <a:cs typeface="Arial" panose="020B0604020202020204" pitchFamily="34" charset="0"/>
              </a:rPr>
              <a:t>Zastupitelstvo obce nebo vyššího územního samosprávného celku, jestliže tvrdí, že nezákonným zásahem státu bylo porušeno zaručené právo územního samosprávného celku na samosprávu</a:t>
            </a:r>
          </a:p>
        </p:txBody>
      </p:sp>
      <p:sp>
        <p:nvSpPr>
          <p:cNvPr id="4" name="Zástupný symbol pro datum 3">
            <a:extLst>
              <a:ext uri="{FF2B5EF4-FFF2-40B4-BE49-F238E27FC236}">
                <a16:creationId xmlns:a16="http://schemas.microsoft.com/office/drawing/2014/main" id="{AE04B013-8D11-0D4E-A4FD-FFF32655359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A9D9F76-B6EF-B846-AF25-BBCB7C27163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00B07D-5248-5E48-A121-1E37F7497B92}"/>
              </a:ext>
            </a:extLst>
          </p:cNvPr>
          <p:cNvSpPr>
            <a:spLocks noGrp="1"/>
          </p:cNvSpPr>
          <p:nvPr>
            <p:ph type="sldNum" sz="quarter" idx="12"/>
          </p:nvPr>
        </p:nvSpPr>
        <p:spPr/>
        <p:txBody>
          <a:bodyPr/>
          <a:lstStyle/>
          <a:p>
            <a:fld id="{CFE4BAC9-6D41-4691-9299-18EF07EF0177}" type="slidenum">
              <a:rPr lang="en-US" smtClean="0"/>
              <a:t>403</a:t>
            </a:fld>
            <a:endParaRPr lang="en-US"/>
          </a:p>
        </p:txBody>
      </p:sp>
    </p:spTree>
    <p:extLst>
      <p:ext uri="{BB962C8B-B14F-4D97-AF65-F5344CB8AC3E}">
        <p14:creationId xmlns:p14="http://schemas.microsoft.com/office/powerpoint/2010/main" val="907149373"/>
      </p:ext>
    </p:extLst>
  </p:cSld>
  <p:clrMapOvr>
    <a:masterClrMapping/>
  </p:clrMapOvr>
</p:sld>
</file>

<file path=ppt/slides/slide4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DFD49B-0113-E846-A43F-50779F6EEBC0}"/>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Lhůta pro podání stížnosti</a:t>
            </a:r>
          </a:p>
        </p:txBody>
      </p:sp>
      <p:sp>
        <p:nvSpPr>
          <p:cNvPr id="3" name="Zástupný symbol pro obsah 2">
            <a:extLst>
              <a:ext uri="{FF2B5EF4-FFF2-40B4-BE49-F238E27FC236}">
                <a16:creationId xmlns:a16="http://schemas.microsoft.com/office/drawing/2014/main" id="{C570B415-D257-5D42-98F6-74CFDDF48084}"/>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Ústavní stížnost lze podat ve lhůtě dvou měsíců od doručení rozhodnutí o posledním procesním prostředku, který zákon stěžovateli k ochraně jeho práva poskytuje.</a:t>
            </a:r>
          </a:p>
          <a:p>
            <a:pPr marL="0" indent="0">
              <a:buNone/>
            </a:pPr>
            <a:r>
              <a:rPr lang="cs-CZ" b="0" dirty="0">
                <a:latin typeface="Arial" panose="020B0604020202020204" pitchFamily="34" charset="0"/>
                <a:cs typeface="Arial" panose="020B0604020202020204" pitchFamily="34" charset="0"/>
              </a:rPr>
              <a:t>Takovým prostředkem se rozumí řádný opravný prostředek, mimořádný opravný prostředek, vyjma návrhu na obnovu řízení, a jiný procesní prostředek k ochraně práva, s jehož uplatněním je spojeno zahájení soudního, správního nebo jiného právního řízení.</a:t>
            </a:r>
          </a:p>
        </p:txBody>
      </p:sp>
      <p:sp>
        <p:nvSpPr>
          <p:cNvPr id="4" name="Zástupný symbol pro datum 3">
            <a:extLst>
              <a:ext uri="{FF2B5EF4-FFF2-40B4-BE49-F238E27FC236}">
                <a16:creationId xmlns:a16="http://schemas.microsoft.com/office/drawing/2014/main" id="{385EDB60-070F-AB4D-9470-9E1214357E8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D27B048-E583-094F-A248-F7D1850AC8B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9761F83-85D3-A04A-99DB-512B130D5F2E}"/>
              </a:ext>
            </a:extLst>
          </p:cNvPr>
          <p:cNvSpPr>
            <a:spLocks noGrp="1"/>
          </p:cNvSpPr>
          <p:nvPr>
            <p:ph type="sldNum" sz="quarter" idx="12"/>
          </p:nvPr>
        </p:nvSpPr>
        <p:spPr/>
        <p:txBody>
          <a:bodyPr/>
          <a:lstStyle/>
          <a:p>
            <a:fld id="{CFE4BAC9-6D41-4691-9299-18EF07EF0177}" type="slidenum">
              <a:rPr lang="en-US" smtClean="0"/>
              <a:t>404</a:t>
            </a:fld>
            <a:endParaRPr lang="en-US"/>
          </a:p>
        </p:txBody>
      </p:sp>
    </p:spTree>
    <p:extLst>
      <p:ext uri="{BB962C8B-B14F-4D97-AF65-F5344CB8AC3E}">
        <p14:creationId xmlns:p14="http://schemas.microsoft.com/office/powerpoint/2010/main" val="2919668031"/>
      </p:ext>
    </p:extLst>
  </p:cSld>
  <p:clrMapOvr>
    <a:masterClrMapping/>
  </p:clrMapOvr>
</p:sld>
</file>

<file path=ppt/slides/slide4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F60FB6-77BD-C446-8068-B3B87982160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Předběžné opatření</a:t>
            </a:r>
          </a:p>
        </p:txBody>
      </p:sp>
      <p:sp>
        <p:nvSpPr>
          <p:cNvPr id="3" name="Zástupný symbol pro obsah 2">
            <a:extLst>
              <a:ext uri="{FF2B5EF4-FFF2-40B4-BE49-F238E27FC236}">
                <a16:creationId xmlns:a16="http://schemas.microsoft.com/office/drawing/2014/main" id="{7D631270-0B93-324B-ADE5-7F5E70649434}"/>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Směřuje-li ústavní stížnost proti jinému zásahu orgánu veřejné moci, než je rozhodnutí, může Ústavní soud k odvrácení hrozící vážné škody nebo újmy, k zabránění hrozícímu násilnému zásahu nebo z jiného závažného veřejného zájmu uložit orgánu veřejné moci, aby v zásahu nepokračoval (předběžné opatření).</a:t>
            </a:r>
          </a:p>
        </p:txBody>
      </p:sp>
      <p:sp>
        <p:nvSpPr>
          <p:cNvPr id="4" name="Zástupný symbol pro datum 3">
            <a:extLst>
              <a:ext uri="{FF2B5EF4-FFF2-40B4-BE49-F238E27FC236}">
                <a16:creationId xmlns:a16="http://schemas.microsoft.com/office/drawing/2014/main" id="{AF800BE5-3719-4248-B1AE-A9331FC74B9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DFA5EF-F6E9-B74F-9A9D-33349F916BA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008874E-261D-A340-8781-61D0E1FE9AFD}"/>
              </a:ext>
            </a:extLst>
          </p:cNvPr>
          <p:cNvSpPr>
            <a:spLocks noGrp="1"/>
          </p:cNvSpPr>
          <p:nvPr>
            <p:ph type="sldNum" sz="quarter" idx="12"/>
          </p:nvPr>
        </p:nvSpPr>
        <p:spPr/>
        <p:txBody>
          <a:bodyPr/>
          <a:lstStyle/>
          <a:p>
            <a:fld id="{CFE4BAC9-6D41-4691-9299-18EF07EF0177}" type="slidenum">
              <a:rPr lang="en-US" smtClean="0"/>
              <a:t>405</a:t>
            </a:fld>
            <a:endParaRPr lang="en-US"/>
          </a:p>
        </p:txBody>
      </p:sp>
    </p:spTree>
    <p:extLst>
      <p:ext uri="{BB962C8B-B14F-4D97-AF65-F5344CB8AC3E}">
        <p14:creationId xmlns:p14="http://schemas.microsoft.com/office/powerpoint/2010/main" val="252318556"/>
      </p:ext>
    </p:extLst>
  </p:cSld>
  <p:clrMapOvr>
    <a:masterClrMapping/>
  </p:clrMapOvr>
</p:sld>
</file>

<file path=ppt/slides/slide4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59BA3-6112-5643-B21C-618ADD977D25}"/>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Nález Ústavního soudu</a:t>
            </a:r>
          </a:p>
        </p:txBody>
      </p:sp>
      <p:sp>
        <p:nvSpPr>
          <p:cNvPr id="3" name="Zástupný symbol pro obsah 2">
            <a:extLst>
              <a:ext uri="{FF2B5EF4-FFF2-40B4-BE49-F238E27FC236}">
                <a16:creationId xmlns:a16="http://schemas.microsoft.com/office/drawing/2014/main" id="{118023F7-6661-3540-A916-24BA0C677F22}"/>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Ústavní soud rozhodne nálezem, kterým:</a:t>
            </a:r>
          </a:p>
          <a:p>
            <a:pPr marL="385763" indent="-385763">
              <a:buFont typeface="+mj-lt"/>
              <a:buAutoNum type="arabicPeriod"/>
            </a:pPr>
            <a:r>
              <a:rPr lang="cs-CZ" b="0" dirty="0">
                <a:latin typeface="Arial" panose="020B0604020202020204" pitchFamily="34" charset="0"/>
                <a:cs typeface="Arial" panose="020B0604020202020204" pitchFamily="34" charset="0"/>
              </a:rPr>
              <a:t> ústavní stížnosti zcela vyhoví nebo </a:t>
            </a:r>
          </a:p>
          <a:p>
            <a:pPr marL="385763" indent="-385763">
              <a:buFont typeface="+mj-lt"/>
              <a:buAutoNum type="arabicPeriod"/>
            </a:pPr>
            <a:r>
              <a:rPr lang="cs-CZ" b="0" dirty="0">
                <a:latin typeface="Arial" panose="020B0604020202020204" pitchFamily="34" charset="0"/>
                <a:cs typeface="Arial" panose="020B0604020202020204" pitchFamily="34" charset="0"/>
              </a:rPr>
              <a:t>ústavní stížnost zcela zamítne anebo </a:t>
            </a:r>
          </a:p>
          <a:p>
            <a:pPr marL="385763" indent="-385763">
              <a:buFont typeface="+mj-lt"/>
              <a:buAutoNum type="arabicPeriod"/>
            </a:pPr>
            <a:r>
              <a:rPr lang="cs-CZ" b="0" dirty="0">
                <a:latin typeface="Arial" panose="020B0604020202020204" pitchFamily="34" charset="0"/>
                <a:cs typeface="Arial" panose="020B0604020202020204" pitchFamily="34" charset="0"/>
              </a:rPr>
              <a:t>jí zčásti vyhoví a zčásti ji zamítne</a:t>
            </a:r>
          </a:p>
        </p:txBody>
      </p:sp>
      <p:sp>
        <p:nvSpPr>
          <p:cNvPr id="4" name="Zástupný symbol pro datum 3">
            <a:extLst>
              <a:ext uri="{FF2B5EF4-FFF2-40B4-BE49-F238E27FC236}">
                <a16:creationId xmlns:a16="http://schemas.microsoft.com/office/drawing/2014/main" id="{74F1BE5F-441A-8A40-9938-585AA6B0472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A7614FA-A37A-1444-A470-7E01CA04108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FD7E54A-01AD-7347-BF4A-5C315778806F}"/>
              </a:ext>
            </a:extLst>
          </p:cNvPr>
          <p:cNvSpPr>
            <a:spLocks noGrp="1"/>
          </p:cNvSpPr>
          <p:nvPr>
            <p:ph type="sldNum" sz="quarter" idx="12"/>
          </p:nvPr>
        </p:nvSpPr>
        <p:spPr/>
        <p:txBody>
          <a:bodyPr/>
          <a:lstStyle/>
          <a:p>
            <a:fld id="{CFE4BAC9-6D41-4691-9299-18EF07EF0177}" type="slidenum">
              <a:rPr lang="en-US" smtClean="0"/>
              <a:t>406</a:t>
            </a:fld>
            <a:endParaRPr lang="en-US"/>
          </a:p>
        </p:txBody>
      </p:sp>
    </p:spTree>
    <p:extLst>
      <p:ext uri="{BB962C8B-B14F-4D97-AF65-F5344CB8AC3E}">
        <p14:creationId xmlns:p14="http://schemas.microsoft.com/office/powerpoint/2010/main" val="1952798504"/>
      </p:ext>
    </p:extLst>
  </p:cSld>
  <p:clrMapOvr>
    <a:masterClrMapping/>
  </p:clrMapOvr>
</p:sld>
</file>

<file path=ppt/slides/slide4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7F3734-5953-3944-A0D3-954F75DD9DEB}"/>
              </a:ext>
            </a:extLst>
          </p:cNvPr>
          <p:cNvSpPr>
            <a:spLocks noGrp="1"/>
          </p:cNvSpPr>
          <p:nvPr>
            <p:ph type="title"/>
          </p:nvPr>
        </p:nvSpPr>
        <p:spPr/>
        <p:txBody>
          <a:bodyPr>
            <a:normAutofit/>
          </a:bodyPr>
          <a:lstStyle/>
          <a:p>
            <a:pPr algn="ctr"/>
            <a:r>
              <a:rPr lang="cs-CZ" sz="3200" dirty="0">
                <a:latin typeface="Arial" panose="020B0604020202020204" pitchFamily="34" charset="0"/>
                <a:cs typeface="Arial" panose="020B0604020202020204" pitchFamily="34" charset="0"/>
              </a:rPr>
              <a:t>Důsledky nálezu ke stížnosti FO nebo PO</a:t>
            </a:r>
          </a:p>
        </p:txBody>
      </p:sp>
      <p:sp>
        <p:nvSpPr>
          <p:cNvPr id="3" name="Zástupný symbol pro obsah 2">
            <a:extLst>
              <a:ext uri="{FF2B5EF4-FFF2-40B4-BE49-F238E27FC236}">
                <a16:creationId xmlns:a16="http://schemas.microsoft.com/office/drawing/2014/main" id="{545CABD0-0502-AF4C-8D75-96075BDF00FF}"/>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Bylo-li vyhověno ústavní stížnosti fyzické nebo právnické osoby, Ústavní soud:</a:t>
            </a:r>
          </a:p>
          <a:p>
            <a:pPr marL="385763" indent="-385763">
              <a:buFont typeface="+mj-lt"/>
              <a:buAutoNum type="arabicPeriod"/>
            </a:pPr>
            <a:r>
              <a:rPr lang="cs-CZ" b="0" dirty="0">
                <a:latin typeface="Arial" panose="020B0604020202020204" pitchFamily="34" charset="0"/>
                <a:cs typeface="Arial" panose="020B0604020202020204" pitchFamily="34" charset="0"/>
              </a:rPr>
              <a:t>zruší napadené rozhodnutí orgánu veřejné moci, nebo</a:t>
            </a:r>
          </a:p>
          <a:p>
            <a:pPr marL="385763" indent="-385763">
              <a:buFont typeface="+mj-lt"/>
              <a:buAutoNum type="arabicPeriod"/>
            </a:pPr>
            <a:r>
              <a:rPr lang="cs-CZ" b="0" dirty="0">
                <a:latin typeface="Arial" panose="020B0604020202020204" pitchFamily="34" charset="0"/>
                <a:cs typeface="Arial" panose="020B0604020202020204" pitchFamily="34" charset="0"/>
              </a:rPr>
              <a:t>jestliže porušení ústavně zaručeného základního práva nebo svobody spočívalo v jiném zásahu orgánu veřejné moci, než je rozhodnutí, zakáže tomuto orgánu, aby v porušování práva a svobody pokračoval, a přikáže mu, aby, pokud je to možné, obnovil stav před porušením</a:t>
            </a:r>
          </a:p>
        </p:txBody>
      </p:sp>
      <p:sp>
        <p:nvSpPr>
          <p:cNvPr id="4" name="Zástupný symbol pro datum 3">
            <a:extLst>
              <a:ext uri="{FF2B5EF4-FFF2-40B4-BE49-F238E27FC236}">
                <a16:creationId xmlns:a16="http://schemas.microsoft.com/office/drawing/2014/main" id="{2186BE48-A729-564C-9E57-804A8779970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4315713-88E9-B444-B956-9FFE6BCF9A1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8C1FC19F-4AF0-124B-848B-F2D789125DFF}"/>
              </a:ext>
            </a:extLst>
          </p:cNvPr>
          <p:cNvSpPr>
            <a:spLocks noGrp="1"/>
          </p:cNvSpPr>
          <p:nvPr>
            <p:ph type="sldNum" sz="quarter" idx="12"/>
          </p:nvPr>
        </p:nvSpPr>
        <p:spPr/>
        <p:txBody>
          <a:bodyPr/>
          <a:lstStyle/>
          <a:p>
            <a:fld id="{CFE4BAC9-6D41-4691-9299-18EF07EF0177}" type="slidenum">
              <a:rPr lang="en-US" smtClean="0"/>
              <a:t>407</a:t>
            </a:fld>
            <a:endParaRPr lang="en-US"/>
          </a:p>
        </p:txBody>
      </p:sp>
    </p:spTree>
    <p:extLst>
      <p:ext uri="{BB962C8B-B14F-4D97-AF65-F5344CB8AC3E}">
        <p14:creationId xmlns:p14="http://schemas.microsoft.com/office/powerpoint/2010/main" val="8314402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CECA5D-0283-A42A-A129-60346EF6029C}"/>
              </a:ext>
            </a:extLst>
          </p:cNvPr>
          <p:cNvSpPr>
            <a:spLocks noGrp="1"/>
          </p:cNvSpPr>
          <p:nvPr>
            <p:ph type="title"/>
          </p:nvPr>
        </p:nvSpPr>
        <p:spPr/>
        <p:txBody>
          <a:bodyPr/>
          <a:lstStyle/>
          <a:p>
            <a:pPr algn="ctr"/>
            <a:r>
              <a:rPr lang="cs-CZ" dirty="0"/>
              <a:t>Právo obou komor Parlamentu</a:t>
            </a:r>
          </a:p>
        </p:txBody>
      </p:sp>
      <p:sp>
        <p:nvSpPr>
          <p:cNvPr id="3" name="Zástupný obsah 2">
            <a:extLst>
              <a:ext uri="{FF2B5EF4-FFF2-40B4-BE49-F238E27FC236}">
                <a16:creationId xmlns:a16="http://schemas.microsoft.com/office/drawing/2014/main" id="{F947370A-8BC8-110A-81A9-385217D68133}"/>
              </a:ext>
            </a:extLst>
          </p:cNvPr>
          <p:cNvSpPr>
            <a:spLocks noGrp="1"/>
          </p:cNvSpPr>
          <p:nvPr>
            <p:ph idx="1"/>
          </p:nvPr>
        </p:nvSpPr>
        <p:spPr/>
        <p:txBody>
          <a:bodyPr>
            <a:normAutofit/>
          </a:bodyPr>
          <a:lstStyle/>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Vyslovení souhlasu s pobytem cizích ozbrojených sil na našem území nebo jeho odepření je projevem suverénní moci České republiky a není omezeno žádnou mezinárodní smlouvou.  </a:t>
            </a:r>
          </a:p>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Vyslání našich ozbrojených sil  do zahraničí je také projevem  suverénní moci České republiky    </a:t>
            </a:r>
          </a:p>
          <a:p>
            <a:r>
              <a:rPr lang="cs-CZ" sz="2400" b="0" kern="100" dirty="0">
                <a:effectLst/>
                <a:latin typeface="Aptos" panose="020B0004020202020204" pitchFamily="34" charset="0"/>
                <a:ea typeface="Aptos" panose="020B0004020202020204" pitchFamily="34" charset="0"/>
                <a:cs typeface="Times New Roman" panose="02020603050405020304" pitchFamily="18" charset="0"/>
              </a:rPr>
              <a:t>Dokonce i aktivace článku 5 Washingtonské smlouvy o kolektivní obraně proti ozbrojenému útoku proti jednomu nebo více členským státům NATO je vázáno na souhlas všech členských států, tedy i v České republice na souhlasu Parlamentu. Každý členský stát rozhodne samostatně podle svého ústavního upořádání.</a:t>
            </a:r>
          </a:p>
          <a:p>
            <a:endParaRPr lang="cs-CZ" dirty="0"/>
          </a:p>
        </p:txBody>
      </p:sp>
    </p:spTree>
    <p:extLst>
      <p:ext uri="{BB962C8B-B14F-4D97-AF65-F5344CB8AC3E}">
        <p14:creationId xmlns:p14="http://schemas.microsoft.com/office/powerpoint/2010/main" val="28869430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4B3A0C-B239-58D1-4912-AEEE2D40212B}"/>
              </a:ext>
            </a:extLst>
          </p:cNvPr>
          <p:cNvSpPr>
            <a:spLocks noGrp="1"/>
          </p:cNvSpPr>
          <p:nvPr>
            <p:ph type="title"/>
          </p:nvPr>
        </p:nvSpPr>
        <p:spPr/>
        <p:txBody>
          <a:bodyPr>
            <a:normAutofit fontScale="90000"/>
          </a:bodyPr>
          <a:lstStyle/>
          <a:p>
            <a:pPr algn="ctr"/>
            <a:r>
              <a:rPr lang="cs-CZ" dirty="0"/>
              <a:t>Právo Parlamentu vyslat ozbrojené síly do zahraničí</a:t>
            </a:r>
          </a:p>
        </p:txBody>
      </p:sp>
      <p:sp>
        <p:nvSpPr>
          <p:cNvPr id="3" name="Zástupný obsah 2">
            <a:extLst>
              <a:ext uri="{FF2B5EF4-FFF2-40B4-BE49-F238E27FC236}">
                <a16:creationId xmlns:a16="http://schemas.microsoft.com/office/drawing/2014/main" id="{43037289-1402-0925-4166-8037176448E5}"/>
              </a:ext>
            </a:extLst>
          </p:cNvPr>
          <p:cNvSpPr>
            <a:spLocks noGrp="1"/>
          </p:cNvSpPr>
          <p:nvPr>
            <p:ph idx="1"/>
          </p:nvPr>
        </p:nvSpPr>
        <p:spPr/>
        <p:txBody>
          <a:bodyPr/>
          <a:lstStyle/>
          <a:p>
            <a:r>
              <a:rPr lang="cs-CZ" sz="2400" b="0" dirty="0">
                <a:effectLst/>
                <a:latin typeface="Calibri" panose="020F0502020204030204" pitchFamily="34" charset="0"/>
                <a:ea typeface="Calibri" panose="020F0502020204030204" pitchFamily="34" charset="0"/>
                <a:cs typeface="Calibri" panose="020F0502020204030204" pitchFamily="34" charset="0"/>
              </a:rPr>
              <a:t>Pouze obě komory Parlamentu mají právo vyslat ozbrojené sily České republiky mimo území České republiky nebo vyslovit souhlas s pobytem ozbrojených sil jiných států na území České republiky. </a:t>
            </a:r>
          </a:p>
          <a:p>
            <a:r>
              <a:rPr lang="cs-CZ" sz="2400" b="0" dirty="0">
                <a:effectLst/>
                <a:latin typeface="Calibri" panose="020F0502020204030204" pitchFamily="34" charset="0"/>
                <a:ea typeface="Calibri" panose="020F0502020204030204" pitchFamily="34" charset="0"/>
                <a:cs typeface="Calibri" panose="020F0502020204030204" pitchFamily="34" charset="0"/>
              </a:rPr>
              <a:t>Parlament není vázán ani lhůtou, může vyslat ozbrojené síly na jakoukoliv dobu, a ani není vázán věcně, může ozbrojené síly vyslat z jakékoliv důvodu. </a:t>
            </a:r>
          </a:p>
          <a:p>
            <a:endParaRPr lang="cs-CZ" sz="2400" b="0" dirty="0">
              <a:latin typeface="Calibri" panose="020F0502020204030204" pitchFamily="34" charset="0"/>
              <a:ea typeface="Calibri" panose="020F0502020204030204" pitchFamily="34" charset="0"/>
              <a:cs typeface="Calibri" panose="020F0502020204030204" pitchFamily="34" charset="0"/>
            </a:endParaRPr>
          </a:p>
          <a:p>
            <a:r>
              <a:rPr lang="cs-CZ" sz="2400" b="0" dirty="0">
                <a:effectLst/>
                <a:latin typeface="Calibri" panose="020F0502020204030204" pitchFamily="34" charset="0"/>
                <a:ea typeface="Calibri" panose="020F0502020204030204" pitchFamily="34" charset="0"/>
                <a:cs typeface="Calibri" panose="020F0502020204030204" pitchFamily="34" charset="0"/>
              </a:rPr>
              <a:t>K rozhodnutí tohoto typu je třeba většiny nejméně 101 poslance nebo 41 senátora (nadpoloviční většiny členů příslušné komory Parlamentu).</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0FAE34F1-4DD0-B02C-29B2-03CE0CA39F1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6B4DDE0-DCC1-A619-E405-5258EF39BDA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AE47E16-2078-0215-0E23-36E1C9AA3170}"/>
              </a:ext>
            </a:extLst>
          </p:cNvPr>
          <p:cNvSpPr>
            <a:spLocks noGrp="1"/>
          </p:cNvSpPr>
          <p:nvPr>
            <p:ph type="sldNum" sz="quarter" idx="12"/>
          </p:nvPr>
        </p:nvSpPr>
        <p:spPr/>
        <p:txBody>
          <a:bodyPr/>
          <a:lstStyle/>
          <a:p>
            <a:fld id="{CFE4BAC9-6D41-4691-9299-18EF07EF0177}" type="slidenum">
              <a:rPr lang="en-US" smtClean="0"/>
              <a:t>42</a:t>
            </a:fld>
            <a:endParaRPr lang="en-US"/>
          </a:p>
        </p:txBody>
      </p:sp>
    </p:spTree>
    <p:extLst>
      <p:ext uri="{BB962C8B-B14F-4D97-AF65-F5344CB8AC3E}">
        <p14:creationId xmlns:p14="http://schemas.microsoft.com/office/powerpoint/2010/main" val="33909023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5DDCCC-AB80-143C-1631-2E33B7400529}"/>
              </a:ext>
            </a:extLst>
          </p:cNvPr>
          <p:cNvSpPr>
            <a:spLocks noGrp="1"/>
          </p:cNvSpPr>
          <p:nvPr>
            <p:ph type="title"/>
          </p:nvPr>
        </p:nvSpPr>
        <p:spPr/>
        <p:txBody>
          <a:bodyPr>
            <a:normAutofit fontScale="90000"/>
          </a:bodyPr>
          <a:lstStyle/>
          <a:p>
            <a:pPr algn="ctr"/>
            <a:r>
              <a:rPr lang="cs-CZ" dirty="0"/>
              <a:t>Obecná pravidla pro vysílání ozbrojených sil do zahraničí</a:t>
            </a:r>
          </a:p>
        </p:txBody>
      </p:sp>
      <p:sp>
        <p:nvSpPr>
          <p:cNvPr id="3" name="Zástupný obsah 2">
            <a:extLst>
              <a:ext uri="{FF2B5EF4-FFF2-40B4-BE49-F238E27FC236}">
                <a16:creationId xmlns:a16="http://schemas.microsoft.com/office/drawing/2014/main" id="{6077EDFF-7DD1-1542-FC39-E02CA8077B48}"/>
              </a:ext>
            </a:extLst>
          </p:cNvPr>
          <p:cNvSpPr>
            <a:spLocks noGrp="1"/>
          </p:cNvSpPr>
          <p:nvPr>
            <p:ph idx="1"/>
          </p:nvPr>
        </p:nvSpPr>
        <p:spPr/>
        <p:txBody>
          <a:bodyPr>
            <a:normAutofit fontScale="92500" lnSpcReduction="10000"/>
          </a:bodyPr>
          <a:lstStyle/>
          <a:p>
            <a:pPr marL="342900" lvl="0" indent="-342900" algn="just">
              <a:buFont typeface="+mj-lt"/>
              <a:buAutoNum type="arabicPeriod"/>
            </a:pPr>
            <a:r>
              <a:rPr lang="cs-CZ" sz="2400" b="0" kern="100" dirty="0">
                <a:effectLst/>
                <a:latin typeface="Aptos" panose="020B0004020202020204" pitchFamily="34" charset="0"/>
                <a:ea typeface="Aptos" panose="020B0004020202020204" pitchFamily="34" charset="0"/>
                <a:cs typeface="Times New Roman" panose="02020603050405020304" pitchFamily="18" charset="0"/>
              </a:rPr>
              <a:t>Vysílání ozbrojených sil je možné jen na základě dohody vysílajícího i přijímacího státu. Jinak by šlo o okupaci, akt násilí, porušení mezinárodního práva.</a:t>
            </a:r>
          </a:p>
          <a:p>
            <a:pPr marL="342900" lvl="0" indent="-342900" algn="just">
              <a:buFont typeface="+mj-lt"/>
              <a:buAutoNum type="arabicPeriod"/>
            </a:pPr>
            <a:r>
              <a:rPr lang="cs-CZ" sz="2400" b="0" kern="100" dirty="0">
                <a:effectLst/>
                <a:latin typeface="Aptos" panose="020B0004020202020204" pitchFamily="34" charset="0"/>
                <a:ea typeface="Aptos" panose="020B0004020202020204" pitchFamily="34" charset="0"/>
                <a:cs typeface="Times New Roman" panose="02020603050405020304" pitchFamily="18" charset="0"/>
              </a:rPr>
              <a:t>Protože jde primárně o vztahy mezi státy, je třeba upravit právní postavení vyslaných ozbrojených sil na území přijímacího státu. Právní postavení zahrnuje výsady a imunity pro ozbrojené síly působící na území přijímacího státu.</a:t>
            </a:r>
          </a:p>
          <a:p>
            <a:pPr marL="342900" lvl="0" indent="-342900" algn="just">
              <a:buFont typeface="+mj-lt"/>
              <a:buAutoNum type="arabicPeriod"/>
            </a:pPr>
            <a:r>
              <a:rPr lang="cs-CZ" sz="2400" b="0" kern="100" dirty="0">
                <a:effectLst/>
                <a:latin typeface="Aptos" panose="020B0004020202020204" pitchFamily="34" charset="0"/>
                <a:ea typeface="Aptos" panose="020B0004020202020204" pitchFamily="34" charset="0"/>
                <a:cs typeface="Times New Roman" panose="02020603050405020304" pitchFamily="18" charset="0"/>
              </a:rPr>
              <a:t>Pravidla jsou dohodnuta mezinárodní smlouvou, a to obecnou nebo zvláštní. Obecná pravidla jsou otevřena pro přistoupení vícero států (smlouva vícestranná). Zvláštní smlouva upravuje postavení mezi dvěma subjekty. Smluvená úprava dvoustranná má přednost před smlouvou vícestrannou a smluvní úprava má přednost před úpravou vnitrostátní.</a:t>
            </a:r>
          </a:p>
          <a:p>
            <a:endParaRPr lang="cs-CZ" dirty="0"/>
          </a:p>
        </p:txBody>
      </p:sp>
    </p:spTree>
    <p:extLst>
      <p:ext uri="{BB962C8B-B14F-4D97-AF65-F5344CB8AC3E}">
        <p14:creationId xmlns:p14="http://schemas.microsoft.com/office/powerpoint/2010/main" val="4024389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F80FE-9268-A258-26C1-021812BA442C}"/>
              </a:ext>
            </a:extLst>
          </p:cNvPr>
          <p:cNvSpPr>
            <a:spLocks noGrp="1"/>
          </p:cNvSpPr>
          <p:nvPr>
            <p:ph type="title"/>
          </p:nvPr>
        </p:nvSpPr>
        <p:spPr/>
        <p:txBody>
          <a:bodyPr/>
          <a:lstStyle/>
          <a:p>
            <a:pPr algn="ctr"/>
            <a:r>
              <a:rPr lang="cs-CZ" dirty="0"/>
              <a:t>Válečný stav</a:t>
            </a:r>
          </a:p>
        </p:txBody>
      </p:sp>
      <p:sp>
        <p:nvSpPr>
          <p:cNvPr id="3" name="Zástupný obsah 2">
            <a:extLst>
              <a:ext uri="{FF2B5EF4-FFF2-40B4-BE49-F238E27FC236}">
                <a16:creationId xmlns:a16="http://schemas.microsoft.com/office/drawing/2014/main" id="{6D87CEC4-E9C5-B322-55D7-384B1DA31813}"/>
              </a:ext>
            </a:extLst>
          </p:cNvPr>
          <p:cNvSpPr>
            <a:spLocks noGrp="1"/>
          </p:cNvSpPr>
          <p:nvPr>
            <p:ph idx="1"/>
          </p:nvPr>
        </p:nvSpPr>
        <p:spPr/>
        <p:txBody>
          <a:bodyPr>
            <a:normAutofit fontScale="92500" lnSpcReduction="20000"/>
          </a:bodyPr>
          <a:lstStyle/>
          <a:p>
            <a:pPr algn="just">
              <a:lnSpc>
                <a:spcPct val="115000"/>
              </a:lnSpc>
              <a:spcAft>
                <a:spcPts val="1000"/>
              </a:spcAft>
              <a:tabLst>
                <a:tab pos="457200" algn="l"/>
              </a:tabLst>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Parlament rozhoduje o vyhlášení válečného stavu, je-li Česká republika napadena, nebo je-li třeba plnit mezinárodní smluvní závazky o společné obraně proti napaden. Válečný stav může vyhlásit ze své vůle jen Parlament, jeho obě komory. Podobně jako u vyhlášení stavu ohrožení státu je třeba souhlasu absolutní většiny obou komor Parlamentu, tedy 101 poslance a 42 senátorů.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tabLst>
                <a:tab pos="457200" algn="l"/>
              </a:tabLst>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Vyhlásit válečný stav je možné  jen ve dvou případech, je-li Česká republika napadena, nebo je-li třeba plnit mezinárodní smluvní závazky o společné obraně proti napadení.  V každém případě musí jít o reakci proti nepřátelskému napadení. To odpovídá pojetí české armády jako armády toliko obranné. Omezení prostoru pro rozhodnutí vylučuje preventivní vyhlášení válečného stavu.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BB541EE8-8A86-6CED-545E-50FDBBA629C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4AFAB55-7073-7DB4-25D6-068E06B78C4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7E67C8A-E073-5EFB-9F15-954128D4FF0F}"/>
              </a:ext>
            </a:extLst>
          </p:cNvPr>
          <p:cNvSpPr>
            <a:spLocks noGrp="1"/>
          </p:cNvSpPr>
          <p:nvPr>
            <p:ph type="sldNum" sz="quarter" idx="12"/>
          </p:nvPr>
        </p:nvSpPr>
        <p:spPr/>
        <p:txBody>
          <a:bodyPr/>
          <a:lstStyle/>
          <a:p>
            <a:fld id="{CFE4BAC9-6D41-4691-9299-18EF07EF0177}" type="slidenum">
              <a:rPr lang="en-US" smtClean="0"/>
              <a:t>44</a:t>
            </a:fld>
            <a:endParaRPr lang="en-US"/>
          </a:p>
        </p:txBody>
      </p:sp>
    </p:spTree>
    <p:extLst>
      <p:ext uri="{BB962C8B-B14F-4D97-AF65-F5344CB8AC3E}">
        <p14:creationId xmlns:p14="http://schemas.microsoft.com/office/powerpoint/2010/main" val="39556193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8E88D1C-0FB8-964E-B29D-2A81D79DDACE}"/>
              </a:ext>
            </a:extLst>
          </p:cNvPr>
          <p:cNvSpPr>
            <a:spLocks noGrp="1"/>
          </p:cNvSpPr>
          <p:nvPr>
            <p:ph type="title"/>
          </p:nvPr>
        </p:nvSpPr>
        <p:spPr/>
        <p:txBody>
          <a:bodyPr/>
          <a:lstStyle/>
          <a:p>
            <a:r>
              <a:rPr lang="cs-CZ" dirty="0"/>
              <a:t>Pravomoc jednotlivých ústavních aktéru</a:t>
            </a:r>
          </a:p>
        </p:txBody>
      </p:sp>
    </p:spTree>
    <p:extLst>
      <p:ext uri="{BB962C8B-B14F-4D97-AF65-F5344CB8AC3E}">
        <p14:creationId xmlns:p14="http://schemas.microsoft.com/office/powerpoint/2010/main" val="23336131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069B18-93E4-F0A1-B5EE-1A626333FD8F}"/>
              </a:ext>
            </a:extLst>
          </p:cNvPr>
          <p:cNvSpPr>
            <a:spLocks noGrp="1"/>
          </p:cNvSpPr>
          <p:nvPr>
            <p:ph type="title"/>
          </p:nvPr>
        </p:nvSpPr>
        <p:spPr/>
        <p:txBody>
          <a:bodyPr>
            <a:normAutofit fontScale="90000"/>
          </a:bodyPr>
          <a:lstStyle/>
          <a:p>
            <a:pPr algn="ctr"/>
            <a:r>
              <a:rPr lang="cs-CZ" dirty="0"/>
              <a:t>Obsah pravomoci vrchního velitele ozbrojených sil</a:t>
            </a:r>
          </a:p>
        </p:txBody>
      </p:sp>
      <p:sp>
        <p:nvSpPr>
          <p:cNvPr id="3" name="Zástupný obsah 2">
            <a:extLst>
              <a:ext uri="{FF2B5EF4-FFF2-40B4-BE49-F238E27FC236}">
                <a16:creationId xmlns:a16="http://schemas.microsoft.com/office/drawing/2014/main" id="{337A7DD4-8844-5AEF-5327-FB6050A41809}"/>
              </a:ext>
            </a:extLst>
          </p:cNvPr>
          <p:cNvSpPr>
            <a:spLocks noGrp="1"/>
          </p:cNvSpPr>
          <p:nvPr>
            <p:ph idx="1"/>
          </p:nvPr>
        </p:nvSpPr>
        <p:spPr/>
        <p:txBody>
          <a:bodyPr>
            <a:normAutofit fontScale="92500" lnSpcReduction="20000"/>
          </a:bodyPr>
          <a:lstStyle/>
          <a:p>
            <a:pPr algn="just">
              <a:lnSpc>
                <a:spcPct val="115000"/>
              </a:lnSpc>
              <a:spcAft>
                <a:spcPts val="1000"/>
              </a:spcAft>
            </a:pPr>
            <a:r>
              <a:rPr lang="cs-CZ" sz="2400" b="0" dirty="0">
                <a:effectLst/>
                <a:latin typeface="Calibri" panose="020F0502020204030204" pitchFamily="34" charset="0"/>
                <a:ea typeface="Calibri" panose="020F0502020204030204" pitchFamily="34" charset="0"/>
                <a:cs typeface="Calibri" panose="020F0502020204030204" pitchFamily="34" charset="0"/>
              </a:rPr>
              <a:t>Jako vrchní velitel ozbrojených sil prezident republiky má další pravomoci, které nejsou uvedeny v samotné Ústavě, ale  jsou vymezeny v běžném zákoně.  Na jejich základě prezident republiky dále: </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itchFamily="2" charset="2"/>
              <a:buChar char=""/>
            </a:pPr>
            <a:r>
              <a:rPr lang="cs-CZ" sz="2400" b="0" dirty="0">
                <a:effectLst/>
                <a:latin typeface="Calibri" panose="020F0502020204030204" pitchFamily="34" charset="0"/>
                <a:ea typeface="Calibri" panose="020F0502020204030204" pitchFamily="34" charset="0"/>
                <a:cs typeface="Calibri" panose="020F0502020204030204" pitchFamily="34" charset="0"/>
              </a:rPr>
              <a:t>schvaluje základní vojenské řády</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jmenuje a odvolává náčelníka Vojenské kanceláře prezidenta republiky</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itchFamily="2" charset="2"/>
              <a:buChar char=""/>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propůjčuje čestné nebo historické názvy vojenským útvarům a vojenským zařízením,</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itchFamily="2" charset="2"/>
              <a:buChar char=""/>
            </a:pPr>
            <a:r>
              <a:rPr lang="cs-CZ" sz="2400" b="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propůjčuje bojové prapory vojenským útvarům a  vojenským zařízením</a:t>
            </a:r>
            <a:r>
              <a:rPr lang="cs-CZ" sz="1800" dirty="0">
                <a:solidFill>
                  <a:srgbClr val="444444"/>
                </a:solidFill>
                <a:effectLst/>
                <a:latin typeface="Calibri" panose="020F0502020204030204" pitchFamily="34" charset="0"/>
                <a:ea typeface="Calibri" panose="020F0502020204030204" pitchFamily="34" charset="0"/>
                <a:cs typeface="Calibri" panose="020F0502020204030204" pitchFamily="34" charset="0"/>
              </a:rPr>
              <a:t>.</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3E25F1F9-25A3-4A20-4708-B7C49D548E6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4F4A44-CF90-EBC6-A7AB-04D4EB37205E}"/>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0CEB160-1C98-3940-25C7-366EE77F2178}"/>
              </a:ext>
            </a:extLst>
          </p:cNvPr>
          <p:cNvSpPr>
            <a:spLocks noGrp="1"/>
          </p:cNvSpPr>
          <p:nvPr>
            <p:ph type="sldNum" sz="quarter" idx="12"/>
          </p:nvPr>
        </p:nvSpPr>
        <p:spPr/>
        <p:txBody>
          <a:bodyPr/>
          <a:lstStyle/>
          <a:p>
            <a:fld id="{CFE4BAC9-6D41-4691-9299-18EF07EF0177}" type="slidenum">
              <a:rPr lang="en-US" smtClean="0"/>
              <a:t>46</a:t>
            </a:fld>
            <a:endParaRPr lang="en-US"/>
          </a:p>
        </p:txBody>
      </p:sp>
    </p:spTree>
    <p:extLst>
      <p:ext uri="{BB962C8B-B14F-4D97-AF65-F5344CB8AC3E}">
        <p14:creationId xmlns:p14="http://schemas.microsoft.com/office/powerpoint/2010/main" val="28042840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t>Pravomoc prezidenta republiky</a:t>
            </a:r>
          </a:p>
        </p:txBody>
      </p:sp>
      <p:sp>
        <p:nvSpPr>
          <p:cNvPr id="3" name="Zástupný symbol pro obsah 2"/>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Je vrchním velitelem ozbrojených sil,</a:t>
            </a:r>
          </a:p>
          <a:p>
            <a:r>
              <a:rPr lang="cs-CZ" b="0" dirty="0">
                <a:solidFill>
                  <a:schemeClr val="tx1"/>
                </a:solidFill>
                <a:latin typeface="Arial" panose="020B0604020202020204" pitchFamily="34" charset="0"/>
                <a:cs typeface="Arial" panose="020B0604020202020204" pitchFamily="34" charset="0"/>
              </a:rPr>
              <a:t>Jmenuje a povyšuje generály</a:t>
            </a:r>
          </a:p>
          <a:p>
            <a:r>
              <a:rPr lang="cs-CZ" b="0" dirty="0">
                <a:solidFill>
                  <a:schemeClr val="tx1"/>
                </a:solidFill>
                <a:latin typeface="Arial" panose="020B0604020202020204" pitchFamily="34" charset="0"/>
                <a:cs typeface="Arial" panose="020B0604020202020204" pitchFamily="34" charset="0"/>
              </a:rPr>
              <a:t>Rozhodnutí prezidenta republiky vyžaduje ke své platnosti spolupodpis předsedy vlády nebo jím pověřeného člena vlády.</a:t>
            </a:r>
          </a:p>
          <a:p>
            <a:r>
              <a:rPr lang="cs-CZ" b="0" dirty="0">
                <a:solidFill>
                  <a:schemeClr val="tx1"/>
                </a:solidFill>
                <a:latin typeface="Arial" panose="020B0604020202020204" pitchFamily="34" charset="0"/>
                <a:cs typeface="Arial" panose="020B0604020202020204" pitchFamily="34" charset="0"/>
              </a:rPr>
              <a:t>Za rozhodnutí prezidenta republiky, které vyžaduje spolupodpis předsedy vlády nebo jím pověřeného člena vlády, odpovídá vláda.</a:t>
            </a:r>
          </a:p>
          <a:p>
            <a:endParaRPr lang="cs-CZ" dirty="0"/>
          </a:p>
          <a:p>
            <a:endParaRPr lang="cs-CZ" dirty="0"/>
          </a:p>
        </p:txBody>
      </p:sp>
      <p:sp>
        <p:nvSpPr>
          <p:cNvPr id="4" name="Zástupný symbol pro datum 3">
            <a:extLst>
              <a:ext uri="{FF2B5EF4-FFF2-40B4-BE49-F238E27FC236}">
                <a16:creationId xmlns:a16="http://schemas.microsoft.com/office/drawing/2014/main" id="{FBC8C9CE-F0B0-3247-A95C-4EA7E76C11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66B891-0C2F-1847-8788-592D72CF0B1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B33A6EC-F2F9-E54F-9392-8A5E3B989723}"/>
              </a:ext>
            </a:extLst>
          </p:cNvPr>
          <p:cNvSpPr>
            <a:spLocks noGrp="1"/>
          </p:cNvSpPr>
          <p:nvPr>
            <p:ph type="sldNum" sz="quarter" idx="12"/>
          </p:nvPr>
        </p:nvSpPr>
        <p:spPr/>
        <p:txBody>
          <a:bodyPr/>
          <a:lstStyle/>
          <a:p>
            <a:fld id="{CFE4BAC9-6D41-4691-9299-18EF07EF0177}" type="slidenum">
              <a:rPr lang="en-US" smtClean="0"/>
              <a:t>47</a:t>
            </a:fld>
            <a:endParaRPr lang="en-US"/>
          </a:p>
        </p:txBody>
      </p:sp>
    </p:spTree>
    <p:extLst>
      <p:ext uri="{BB962C8B-B14F-4D97-AF65-F5344CB8AC3E}">
        <p14:creationId xmlns:p14="http://schemas.microsoft.com/office/powerpoint/2010/main" val="21343680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EFDB09-9E3F-AB27-BFAC-A9B56BB31969}"/>
              </a:ext>
            </a:extLst>
          </p:cNvPr>
          <p:cNvSpPr>
            <a:spLocks noGrp="1"/>
          </p:cNvSpPr>
          <p:nvPr>
            <p:ph type="title"/>
          </p:nvPr>
        </p:nvSpPr>
        <p:spPr/>
        <p:txBody>
          <a:bodyPr/>
          <a:lstStyle/>
          <a:p>
            <a:pPr algn="ctr"/>
            <a:r>
              <a:rPr lang="cs-CZ" dirty="0"/>
              <a:t>Odpovědnost prezidenta republiky</a:t>
            </a:r>
          </a:p>
        </p:txBody>
      </p:sp>
      <p:sp>
        <p:nvSpPr>
          <p:cNvPr id="3" name="Zástupný obsah 2">
            <a:extLst>
              <a:ext uri="{FF2B5EF4-FFF2-40B4-BE49-F238E27FC236}">
                <a16:creationId xmlns:a16="http://schemas.microsoft.com/office/drawing/2014/main" id="{3C771B7E-1A08-54EE-B404-94C126415C36}"/>
              </a:ext>
            </a:extLst>
          </p:cNvPr>
          <p:cNvSpPr>
            <a:spLocks noGrp="1"/>
          </p:cNvSpPr>
          <p:nvPr>
            <p:ph idx="1"/>
          </p:nvPr>
        </p:nvSpPr>
        <p:spPr/>
        <p:txBody>
          <a:bodyPr/>
          <a:lstStyle/>
          <a:p>
            <a:r>
              <a:rPr lang="cs-CZ" b="0" i="0" dirty="0">
                <a:solidFill>
                  <a:srgbClr val="000000"/>
                </a:solidFill>
                <a:effectLst/>
                <a:latin typeface="Arial" panose="020B0604020202020204" pitchFamily="34" charset="0"/>
              </a:rPr>
              <a:t>Prezident republiky není z výkonu své funkce odpovědný (čl. 54 odst.</a:t>
            </a:r>
            <a:r>
              <a:rPr lang="cs-CZ" b="0" dirty="0">
                <a:solidFill>
                  <a:srgbClr val="000000"/>
                </a:solidFill>
                <a:latin typeface="Arial" panose="020B0604020202020204" pitchFamily="34" charset="0"/>
              </a:rPr>
              <a:t> 3</a:t>
            </a:r>
            <a:r>
              <a:rPr lang="cs-CZ" b="0" i="0" dirty="0">
                <a:solidFill>
                  <a:srgbClr val="000000"/>
                </a:solidFill>
                <a:effectLst/>
                <a:latin typeface="Arial" panose="020B0604020202020204" pitchFamily="34" charset="0"/>
              </a:rPr>
              <a:t> Ústavy)</a:t>
            </a:r>
            <a:endParaRPr lang="cs-CZ" dirty="0"/>
          </a:p>
        </p:txBody>
      </p:sp>
    </p:spTree>
    <p:extLst>
      <p:ext uri="{BB962C8B-B14F-4D97-AF65-F5344CB8AC3E}">
        <p14:creationId xmlns:p14="http://schemas.microsoft.com/office/powerpoint/2010/main" val="18731443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24783A-D7B7-AAF0-32BE-C73591B059ED}"/>
              </a:ext>
            </a:extLst>
          </p:cNvPr>
          <p:cNvSpPr>
            <a:spLocks noGrp="1"/>
          </p:cNvSpPr>
          <p:nvPr>
            <p:ph type="title"/>
          </p:nvPr>
        </p:nvSpPr>
        <p:spPr/>
        <p:txBody>
          <a:bodyPr/>
          <a:lstStyle/>
          <a:p>
            <a:pPr algn="ctr"/>
            <a:r>
              <a:rPr lang="cs-CZ" dirty="0"/>
              <a:t>Pravomoc vlády</a:t>
            </a:r>
          </a:p>
        </p:txBody>
      </p:sp>
      <p:sp>
        <p:nvSpPr>
          <p:cNvPr id="3" name="Zástupný obsah 2">
            <a:extLst>
              <a:ext uri="{FF2B5EF4-FFF2-40B4-BE49-F238E27FC236}">
                <a16:creationId xmlns:a16="http://schemas.microsoft.com/office/drawing/2014/main" id="{35A00542-6A97-35F5-F267-BAC2456B69DB}"/>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Vláda nese odpovědnost za bezpečnostní politiku státu</a:t>
            </a:r>
          </a:p>
          <a:p>
            <a:r>
              <a:rPr lang="cs-CZ" b="0" dirty="0">
                <a:latin typeface="Arial" panose="020B0604020202020204" pitchFamily="34" charset="0"/>
                <a:cs typeface="Arial" panose="020B0604020202020204" pitchFamily="34" charset="0"/>
              </a:rPr>
              <a:t>Řídí a koordinuje ministerstva a jiné správní úřady v oblasti obrany státu.</a:t>
            </a:r>
          </a:p>
          <a:p>
            <a:endParaRPr lang="cs-CZ" dirty="0">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54A20814-A930-388C-2D6E-6B982EE2E9E5}"/>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F3D0325A-6450-4084-3CA8-294432415F4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62CF0CD-F318-E60B-05D4-B66C82D92E60}"/>
              </a:ext>
            </a:extLst>
          </p:cNvPr>
          <p:cNvSpPr>
            <a:spLocks noGrp="1"/>
          </p:cNvSpPr>
          <p:nvPr>
            <p:ph type="sldNum" sz="quarter" idx="12"/>
          </p:nvPr>
        </p:nvSpPr>
        <p:spPr/>
        <p:txBody>
          <a:bodyPr/>
          <a:lstStyle/>
          <a:p>
            <a:fld id="{CFE4BAC9-6D41-4691-9299-18EF07EF0177}" type="slidenum">
              <a:rPr lang="en-US" smtClean="0"/>
              <a:t>49</a:t>
            </a:fld>
            <a:endParaRPr lang="en-US"/>
          </a:p>
        </p:txBody>
      </p:sp>
    </p:spTree>
    <p:extLst>
      <p:ext uri="{BB962C8B-B14F-4D97-AF65-F5344CB8AC3E}">
        <p14:creationId xmlns:p14="http://schemas.microsoft.com/office/powerpoint/2010/main" val="79147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5937FE-0069-DA1D-0735-2BB503FD5A7D}"/>
              </a:ext>
            </a:extLst>
          </p:cNvPr>
          <p:cNvSpPr>
            <a:spLocks noGrp="1"/>
          </p:cNvSpPr>
          <p:nvPr>
            <p:ph type="title"/>
          </p:nvPr>
        </p:nvSpPr>
        <p:spPr/>
        <p:txBody>
          <a:bodyPr/>
          <a:lstStyle/>
          <a:p>
            <a:pPr algn="ctr"/>
            <a:r>
              <a:rPr lang="cs-CZ" dirty="0"/>
              <a:t>Právní stát </a:t>
            </a:r>
          </a:p>
        </p:txBody>
      </p:sp>
      <p:sp>
        <p:nvSpPr>
          <p:cNvPr id="3" name="Zástupný obsah 2">
            <a:extLst>
              <a:ext uri="{FF2B5EF4-FFF2-40B4-BE49-F238E27FC236}">
                <a16:creationId xmlns:a16="http://schemas.microsoft.com/office/drawing/2014/main" id="{FB903692-1C96-381A-8FD2-037534ADC0A8}"/>
              </a:ext>
            </a:extLst>
          </p:cNvPr>
          <p:cNvSpPr>
            <a:spLocks noGrp="1"/>
          </p:cNvSpPr>
          <p:nvPr>
            <p:ph idx="1"/>
          </p:nvPr>
        </p:nvSpPr>
        <p:spPr/>
        <p:txBody>
          <a:bodyPr>
            <a:normAutofit fontScale="85000" lnSpcReduction="20000"/>
          </a:bodyPr>
          <a:lstStyle/>
          <a:p>
            <a:r>
              <a:rPr lang="cs-CZ" sz="2800" b="0" dirty="0">
                <a:effectLst/>
                <a:latin typeface="Calibri" panose="020F0502020204030204" pitchFamily="34" charset="0"/>
                <a:ea typeface="Calibri" panose="020F0502020204030204" pitchFamily="34" charset="0"/>
                <a:cs typeface="Calibri" panose="020F0502020204030204" pitchFamily="34" charset="0"/>
              </a:rPr>
              <a:t>Právní stát má své základy: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Vláda lidu znamená vláda zákona.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2. Nikdo nesmí být trestán, jeho majetková práva a osobní integrita nesmí být porušena, pokud by taková osoba neporušila zákon.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3. Nikdo nestojí na zákonem, ani samotný stát  veřejná moc.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4. Lidská práva a svobody jsou respektována a jsou pod ochranou moci nezávislých soudů. </a:t>
            </a:r>
          </a:p>
          <a:p>
            <a:pPr marL="514350" indent="-514350">
              <a:buAutoNum type="arabicPeriod"/>
            </a:pPr>
            <a:r>
              <a:rPr lang="cs-CZ" sz="2800" b="0" dirty="0">
                <a:effectLst/>
                <a:latin typeface="Calibri" panose="020F0502020204030204" pitchFamily="34" charset="0"/>
                <a:ea typeface="Calibri" panose="020F0502020204030204" pitchFamily="34" charset="0"/>
                <a:cs typeface="Calibri" panose="020F0502020204030204" pitchFamily="34" charset="0"/>
              </a:rPr>
              <a:t>5. Politický systém je pluralitní, založený na volné soutěži politických stran. . </a:t>
            </a:r>
            <a:endParaRPr lang="cs-CZ" sz="2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7211727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EB831C-2B27-2829-DA3F-73B2275B0922}"/>
              </a:ext>
            </a:extLst>
          </p:cNvPr>
          <p:cNvSpPr>
            <a:spLocks noGrp="1"/>
          </p:cNvSpPr>
          <p:nvPr>
            <p:ph type="title"/>
          </p:nvPr>
        </p:nvSpPr>
        <p:spPr/>
        <p:txBody>
          <a:bodyPr/>
          <a:lstStyle/>
          <a:p>
            <a:pPr algn="ctr"/>
            <a:r>
              <a:rPr lang="cs-CZ" dirty="0"/>
              <a:t>Odpovědnost vlády</a:t>
            </a:r>
          </a:p>
        </p:txBody>
      </p:sp>
      <p:sp>
        <p:nvSpPr>
          <p:cNvPr id="3" name="Zástupný obsah 2">
            <a:extLst>
              <a:ext uri="{FF2B5EF4-FFF2-40B4-BE49-F238E27FC236}">
                <a16:creationId xmlns:a16="http://schemas.microsoft.com/office/drawing/2014/main" id="{98C64625-DF33-0CB0-B6CB-B8116C8F875B}"/>
              </a:ext>
            </a:extLst>
          </p:cNvPr>
          <p:cNvSpPr>
            <a:spLocks noGrp="1"/>
          </p:cNvSpPr>
          <p:nvPr>
            <p:ph idx="1"/>
          </p:nvPr>
        </p:nvSpPr>
        <p:spPr/>
        <p:txBody>
          <a:bodyPr>
            <a:normAutofit fontScale="92500" lnSpcReduction="10000"/>
          </a:bodyPr>
          <a:lstStyle/>
          <a:p>
            <a:r>
              <a:rPr lang="cs-CZ" b="0" i="0" dirty="0">
                <a:solidFill>
                  <a:srgbClr val="000000"/>
                </a:solidFill>
                <a:effectLst/>
                <a:latin typeface="Arial" panose="020B0604020202020204" pitchFamily="34" charset="0"/>
              </a:rPr>
              <a:t>Vláda je odpovědna Poslanecké sněmovně (čl. 68 odst. 1 Ústavy) </a:t>
            </a:r>
          </a:p>
          <a:p>
            <a:r>
              <a:rPr lang="cs-CZ" b="0" i="0" dirty="0">
                <a:solidFill>
                  <a:srgbClr val="000000"/>
                </a:solidFill>
                <a:effectLst/>
                <a:latin typeface="Arial" panose="020B0604020202020204" pitchFamily="34" charset="0"/>
              </a:rPr>
              <a:t>Vláda může kdykoliv požádat </a:t>
            </a:r>
            <a:r>
              <a:rPr lang="cs-CZ" b="0" dirty="0">
                <a:solidFill>
                  <a:srgbClr val="000000"/>
                </a:solidFill>
                <a:latin typeface="Arial" panose="020B0604020202020204" pitchFamily="34" charset="0"/>
              </a:rPr>
              <a:t>o vyslovení důvěry Poslaneckou sněmovnu.  J</a:t>
            </a:r>
            <a:r>
              <a:rPr lang="cs-CZ" b="0" i="0" dirty="0">
                <a:solidFill>
                  <a:srgbClr val="000000"/>
                </a:solidFill>
                <a:effectLst/>
                <a:latin typeface="Arial" panose="020B0604020202020204" pitchFamily="34" charset="0"/>
              </a:rPr>
              <a:t>e povinna tak učinit  do třiceti dnů po svém jmenování.</a:t>
            </a:r>
          </a:p>
          <a:p>
            <a:r>
              <a:rPr lang="cs-CZ" b="0" i="0" dirty="0">
                <a:solidFill>
                  <a:srgbClr val="000000"/>
                </a:solidFill>
                <a:effectLst/>
                <a:latin typeface="Arial" panose="020B0604020202020204" pitchFamily="34" charset="0"/>
              </a:rPr>
              <a:t>Poslanecká sněmovna může vyslovit vládě nedůvěru</a:t>
            </a:r>
            <a:r>
              <a:rPr lang="cs-CZ" b="0" dirty="0">
                <a:solidFill>
                  <a:srgbClr val="000000"/>
                </a:solidFill>
                <a:latin typeface="Arial" panose="020B0604020202020204" pitchFamily="34" charset="0"/>
              </a:rPr>
              <a:t>.</a:t>
            </a:r>
          </a:p>
          <a:p>
            <a:pPr algn="just"/>
            <a:r>
              <a:rPr lang="cs-CZ" b="0" i="0" dirty="0">
                <a:solidFill>
                  <a:srgbClr val="000000"/>
                </a:solidFill>
                <a:effectLst/>
                <a:latin typeface="Arial" panose="020B0604020202020204" pitchFamily="34" charset="0"/>
              </a:rPr>
              <a:t>Každý poslanec má právo interpelovat vládu nebo její členy ve věcech jejich působnosti.</a:t>
            </a:r>
          </a:p>
          <a:p>
            <a:pPr algn="just"/>
            <a:r>
              <a:rPr lang="cs-CZ" b="0" i="0" dirty="0">
                <a:solidFill>
                  <a:srgbClr val="000000"/>
                </a:solidFill>
                <a:effectLst/>
                <a:latin typeface="Arial" panose="020B0604020202020204" pitchFamily="34" charset="0"/>
              </a:rPr>
              <a:t>Interpelovaní členové vlády odpovědí na interpelaci do třiceti dnů ode dne jejího podání</a:t>
            </a:r>
          </a:p>
          <a:p>
            <a:endParaRPr lang="cs-CZ" b="0" i="0" dirty="0">
              <a:solidFill>
                <a:srgbClr val="000000"/>
              </a:solidFill>
              <a:effectLst/>
              <a:latin typeface="Arial" panose="020B0604020202020204" pitchFamily="34" charset="0"/>
            </a:endParaRPr>
          </a:p>
          <a:p>
            <a:endParaRPr lang="cs-CZ" dirty="0"/>
          </a:p>
        </p:txBody>
      </p:sp>
    </p:spTree>
    <p:extLst>
      <p:ext uri="{BB962C8B-B14F-4D97-AF65-F5344CB8AC3E}">
        <p14:creationId xmlns:p14="http://schemas.microsoft.com/office/powerpoint/2010/main" val="33608838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BA683F-65EC-A4B8-E20D-75D8DEE626A2}"/>
              </a:ext>
            </a:extLst>
          </p:cNvPr>
          <p:cNvSpPr>
            <a:spLocks noGrp="1"/>
          </p:cNvSpPr>
          <p:nvPr>
            <p:ph type="title"/>
          </p:nvPr>
        </p:nvSpPr>
        <p:spPr/>
        <p:txBody>
          <a:bodyPr>
            <a:normAutofit fontScale="90000"/>
          </a:bodyPr>
          <a:lstStyle/>
          <a:p>
            <a:pPr algn="ctr"/>
            <a:r>
              <a:rPr lang="cs-CZ" dirty="0"/>
              <a:t>Pravomoc vlády vyslat ozbrojené síly do zahraničí</a:t>
            </a:r>
          </a:p>
        </p:txBody>
      </p:sp>
      <p:sp>
        <p:nvSpPr>
          <p:cNvPr id="3" name="Zástupný obsah 2">
            <a:extLst>
              <a:ext uri="{FF2B5EF4-FFF2-40B4-BE49-F238E27FC236}">
                <a16:creationId xmlns:a16="http://schemas.microsoft.com/office/drawing/2014/main" id="{854B42D4-94F3-F780-C228-E582AC74A742}"/>
              </a:ext>
            </a:extLst>
          </p:cNvPr>
          <p:cNvSpPr>
            <a:spLocks noGrp="1"/>
          </p:cNvSpPr>
          <p:nvPr>
            <p:ph idx="1"/>
          </p:nvPr>
        </p:nvSpPr>
        <p:spPr/>
        <p:txBody>
          <a:bodyPr/>
          <a:lstStyle/>
          <a:p>
            <a:r>
              <a:rPr lang="cs-CZ" sz="1800" dirty="0">
                <a:effectLst/>
                <a:latin typeface="Calibri" panose="020F0502020204030204" pitchFamily="34" charset="0"/>
                <a:ea typeface="Calibri" panose="020F0502020204030204" pitchFamily="34" charset="0"/>
              </a:rPr>
              <a:t>Vláda rozhoduje o vyslání ozbrojených sil České republiky mimo území České republiky a o pobytu ozbrojených sil jiných států na území České republiky, a to nejdéle na dobu 60 dnů.  </a:t>
            </a:r>
          </a:p>
          <a:p>
            <a:r>
              <a:rPr lang="cs-CZ" sz="1800" dirty="0">
                <a:effectLst/>
                <a:latin typeface="Calibri" panose="020F0502020204030204" pitchFamily="34" charset="0"/>
                <a:ea typeface="Calibri" panose="020F0502020204030204" pitchFamily="34" charset="0"/>
              </a:rPr>
              <a:t>Vláda je omezena lhůtou 60 dnů. Lhůtu nelze prodloužit, ani ji nelze obejít třeba tím, že by vláda vyslala ozbrojené síly vyslala opětovně těsně před skončením šedesáti denní lhůty na dalších 60 dnů. </a:t>
            </a:r>
          </a:p>
          <a:p>
            <a:r>
              <a:rPr lang="cs-CZ" sz="1800" dirty="0">
                <a:effectLst/>
                <a:latin typeface="Calibri" panose="020F0502020204030204" pitchFamily="34" charset="0"/>
                <a:ea typeface="Calibri" panose="020F0502020204030204" pitchFamily="34" charset="0"/>
              </a:rPr>
              <a:t>Nad lhůtu 60 dnů může  vyslat ozbrojené síly pouze Parlament. </a:t>
            </a:r>
            <a:endParaRPr lang="cs-CZ" dirty="0"/>
          </a:p>
        </p:txBody>
      </p:sp>
      <p:sp>
        <p:nvSpPr>
          <p:cNvPr id="4" name="Zástupný symbol pro datum 3">
            <a:extLst>
              <a:ext uri="{FF2B5EF4-FFF2-40B4-BE49-F238E27FC236}">
                <a16:creationId xmlns:a16="http://schemas.microsoft.com/office/drawing/2014/main" id="{E536A9BA-3A25-B1FE-24DD-0A5BCEC3D85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C797A28-8A72-8B23-3CBD-A60BD29D224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14F3FED-C863-4DA3-9036-2011F09E4E15}"/>
              </a:ext>
            </a:extLst>
          </p:cNvPr>
          <p:cNvSpPr>
            <a:spLocks noGrp="1"/>
          </p:cNvSpPr>
          <p:nvPr>
            <p:ph type="sldNum" sz="quarter" idx="12"/>
          </p:nvPr>
        </p:nvSpPr>
        <p:spPr/>
        <p:txBody>
          <a:bodyPr/>
          <a:lstStyle/>
          <a:p>
            <a:fld id="{CFE4BAC9-6D41-4691-9299-18EF07EF0177}" type="slidenum">
              <a:rPr lang="en-US" smtClean="0"/>
              <a:t>51</a:t>
            </a:fld>
            <a:endParaRPr lang="en-US"/>
          </a:p>
        </p:txBody>
      </p:sp>
    </p:spTree>
    <p:extLst>
      <p:ext uri="{BB962C8B-B14F-4D97-AF65-F5344CB8AC3E}">
        <p14:creationId xmlns:p14="http://schemas.microsoft.com/office/powerpoint/2010/main" val="41277418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02A48E-E56E-8F7F-F2D3-ECA5FBCA0920}"/>
              </a:ext>
            </a:extLst>
          </p:cNvPr>
          <p:cNvSpPr>
            <a:spLocks noGrp="1"/>
          </p:cNvSpPr>
          <p:nvPr>
            <p:ph type="title"/>
          </p:nvPr>
        </p:nvSpPr>
        <p:spPr/>
        <p:txBody>
          <a:bodyPr/>
          <a:lstStyle/>
          <a:p>
            <a:pPr algn="ctr"/>
            <a:r>
              <a:rPr lang="cs-CZ" dirty="0"/>
              <a:t>Průjezd a přelet</a:t>
            </a:r>
          </a:p>
        </p:txBody>
      </p:sp>
      <p:sp>
        <p:nvSpPr>
          <p:cNvPr id="3" name="Zástupný obsah 2">
            <a:extLst>
              <a:ext uri="{FF2B5EF4-FFF2-40B4-BE49-F238E27FC236}">
                <a16:creationId xmlns:a16="http://schemas.microsoft.com/office/drawing/2014/main" id="{28D1303F-5964-03A7-D17D-C8C25D926629}"/>
              </a:ext>
            </a:extLst>
          </p:cNvPr>
          <p:cNvSpPr>
            <a:spLocks noGrp="1"/>
          </p:cNvSpPr>
          <p:nvPr>
            <p:ph idx="1"/>
          </p:nvPr>
        </p:nvSpPr>
        <p:spPr/>
        <p:txBody>
          <a:bodyPr>
            <a:normAutofit/>
          </a:bodyPr>
          <a:lstStyle/>
          <a:p>
            <a:pPr algn="just">
              <a:lnSpc>
                <a:spcPct val="115000"/>
              </a:lnSpc>
              <a:spcAft>
                <a:spcPts val="1000"/>
              </a:spcAft>
            </a:pPr>
            <a:r>
              <a:rPr lang="cs-CZ" sz="2400" b="0" dirty="0">
                <a:effectLst/>
                <a:latin typeface="Calibri" panose="020F0502020204030204" pitchFamily="34" charset="0"/>
                <a:ea typeface="Calibri" panose="020F0502020204030204" pitchFamily="34" charset="0"/>
                <a:cs typeface="Calibri" panose="020F0502020204030204" pitchFamily="34" charset="0"/>
              </a:rPr>
              <a:t>Vláda rozhoduje o průjezdu ozbrojených sil jiných států přes území České republiky nebo o jejich přeletu nad územím České republiky.</a:t>
            </a:r>
            <a:endParaRPr lang="cs-CZ" sz="2400" b="0" dirty="0">
              <a:effectLst/>
              <a:latin typeface="Calibri" panose="020F0502020204030204" pitchFamily="34" charset="0"/>
              <a:ea typeface="Calibri" panose="020F0502020204030204" pitchFamily="34" charset="0"/>
              <a:cs typeface="Times New Roman" panose="02020603050405020304" pitchFamily="18" charset="0"/>
            </a:endParaRPr>
          </a:p>
          <a:p>
            <a:r>
              <a:rPr lang="cs-CZ" sz="2400" b="0" dirty="0">
                <a:effectLst/>
                <a:latin typeface="Calibri" panose="020F0502020204030204" pitchFamily="34" charset="0"/>
                <a:ea typeface="Calibri" panose="020F0502020204030204" pitchFamily="34" charset="0"/>
              </a:rPr>
              <a:t>Vláda rozhoduje  o účasti ozbrojených sil České republiky na vojenských cvičeních mimo území České republiky a o účasti ozbrojených sil jiných států na vojenských cvičeních na území České republiky. </a:t>
            </a:r>
          </a:p>
          <a:p>
            <a:r>
              <a:rPr lang="cs-CZ" sz="2400" b="0" dirty="0">
                <a:effectLst/>
                <a:latin typeface="Calibri" panose="020F0502020204030204" pitchFamily="34" charset="0"/>
                <a:ea typeface="Calibri" panose="020F0502020204030204" pitchFamily="34" charset="0"/>
              </a:rPr>
              <a:t>Vláda  rozhoduje jednotlivě o každém případu samostatně</a:t>
            </a:r>
            <a:r>
              <a:rPr lang="cs-CZ" sz="2400" b="0" dirty="0">
                <a:effectLst/>
              </a:rPr>
              <a:t> </a:t>
            </a:r>
            <a:endParaRPr lang="cs-CZ" sz="2400" b="0" dirty="0"/>
          </a:p>
        </p:txBody>
      </p:sp>
      <p:sp>
        <p:nvSpPr>
          <p:cNvPr id="4" name="Zástupný symbol pro datum 3">
            <a:extLst>
              <a:ext uri="{FF2B5EF4-FFF2-40B4-BE49-F238E27FC236}">
                <a16:creationId xmlns:a16="http://schemas.microsoft.com/office/drawing/2014/main" id="{8F0EEEAF-F2E3-3E9A-AC13-9023F612FD3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20F2ADB-07C5-0291-8034-CE10010441B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CB94FDB-787A-D6C6-2DF7-E2391E999950}"/>
              </a:ext>
            </a:extLst>
          </p:cNvPr>
          <p:cNvSpPr>
            <a:spLocks noGrp="1"/>
          </p:cNvSpPr>
          <p:nvPr>
            <p:ph type="sldNum" sz="quarter" idx="12"/>
          </p:nvPr>
        </p:nvSpPr>
        <p:spPr/>
        <p:txBody>
          <a:bodyPr/>
          <a:lstStyle/>
          <a:p>
            <a:fld id="{CFE4BAC9-6D41-4691-9299-18EF07EF0177}" type="slidenum">
              <a:rPr lang="en-US" smtClean="0"/>
              <a:t>52</a:t>
            </a:fld>
            <a:endParaRPr lang="en-US"/>
          </a:p>
        </p:txBody>
      </p:sp>
    </p:spTree>
    <p:extLst>
      <p:ext uri="{BB962C8B-B14F-4D97-AF65-F5344CB8AC3E}">
        <p14:creationId xmlns:p14="http://schemas.microsoft.com/office/powerpoint/2010/main" val="23435149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840D23-0AB1-1D05-EB8E-AD108DD38750}"/>
              </a:ext>
            </a:extLst>
          </p:cNvPr>
          <p:cNvSpPr>
            <a:spLocks noGrp="1"/>
          </p:cNvSpPr>
          <p:nvPr>
            <p:ph type="title"/>
          </p:nvPr>
        </p:nvSpPr>
        <p:spPr/>
        <p:txBody>
          <a:bodyPr/>
          <a:lstStyle/>
          <a:p>
            <a:pPr algn="ctr"/>
            <a:r>
              <a:rPr lang="cs-CZ" dirty="0"/>
              <a:t>Pracovní orgány vlády</a:t>
            </a:r>
          </a:p>
        </p:txBody>
      </p:sp>
      <p:sp>
        <p:nvSpPr>
          <p:cNvPr id="3" name="Zástupný obsah 2">
            <a:extLst>
              <a:ext uri="{FF2B5EF4-FFF2-40B4-BE49-F238E27FC236}">
                <a16:creationId xmlns:a16="http://schemas.microsoft.com/office/drawing/2014/main" id="{706DFC04-1E81-9B94-6D13-6E1DC0BD4589}"/>
              </a:ext>
            </a:extLst>
          </p:cNvPr>
          <p:cNvSpPr>
            <a:spLocks noGrp="1"/>
          </p:cNvSpPr>
          <p:nvPr>
            <p:ph idx="1"/>
          </p:nvPr>
        </p:nvSpPr>
        <p:spPr/>
        <p:txBody>
          <a:bodyPr>
            <a:normAutofit lnSpcReduction="10000"/>
          </a:bodyPr>
          <a:lstStyle/>
          <a:p>
            <a:pPr marL="457200"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Vláda má k dispozici poradní a koordinační orgány, které připravují nezbytné podklady, analýzy a doporučení pro výkonnou moc, aby vláda mohla odpovědně rozhodnout. Svými doporučeními tyto orgány výrazně ovlivňují rozhodování vlády. </a:t>
            </a:r>
            <a:endParaRPr lang="cs-CZ" sz="1800" b="0" dirty="0">
              <a:effectLst/>
              <a:latin typeface="Times New Roman" panose="02020603050405020304" pitchFamily="18" charset="0"/>
              <a:ea typeface="Times New Roman" panose="02020603050405020304" pitchFamily="18" charset="0"/>
            </a:endParaRPr>
          </a:p>
          <a:p>
            <a:pPr marL="457200"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Bezpečnostní radu státu tvoří předseda vlády a další členové vlády podle rozhodnutí vlády. Členem Bezpečnostní rady státu může být jen ministr. Musí jím být vždy předseda vlády. Bezpečnostní rada státu v rozsahu pověření, které stanovila vláda, připravuje vládě návrhy opatření k zajišťování bezpečnosti České republiky. </a:t>
            </a:r>
            <a:endParaRPr lang="cs-CZ" sz="1800" b="0" dirty="0">
              <a:effectLst/>
              <a:latin typeface="Times New Roman" panose="02020603050405020304" pitchFamily="18" charset="0"/>
              <a:ea typeface="Times New Roman" panose="02020603050405020304" pitchFamily="18" charset="0"/>
            </a:endParaRPr>
          </a:p>
          <a:p>
            <a:pPr marL="457200"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Prezident republiky má právo účastnit se jednání Bezpečnostní rady státu. Může vyžadovat od ní a jejích členů zprávy a projednávat s ní nebo jejími členy otázky, které patří do jejich působnosti.</a:t>
            </a:r>
            <a:endParaRPr lang="cs-CZ" sz="1800" b="0" dirty="0">
              <a:effectLst/>
              <a:latin typeface="Times New Roman" panose="02020603050405020304" pitchFamily="18" charset="0"/>
              <a:ea typeface="Times New Roman" panose="02020603050405020304" pitchFamily="18" charset="0"/>
            </a:endParaRPr>
          </a:p>
          <a:p>
            <a:pPr marL="0" indent="0">
              <a:buNone/>
            </a:pPr>
            <a:endParaRPr lang="cs-CZ" dirty="0"/>
          </a:p>
        </p:txBody>
      </p:sp>
      <p:sp>
        <p:nvSpPr>
          <p:cNvPr id="4" name="Zástupný symbol pro datum 3">
            <a:extLst>
              <a:ext uri="{FF2B5EF4-FFF2-40B4-BE49-F238E27FC236}">
                <a16:creationId xmlns:a16="http://schemas.microsoft.com/office/drawing/2014/main" id="{D4051B10-5B0C-701F-BEBD-ABC679810BB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073BE095-2039-3BCB-4636-0931C61DA631}"/>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79ECFF-0E18-D0CA-CB3D-C9DEE9C2D4C1}"/>
              </a:ext>
            </a:extLst>
          </p:cNvPr>
          <p:cNvSpPr>
            <a:spLocks noGrp="1"/>
          </p:cNvSpPr>
          <p:nvPr>
            <p:ph type="sldNum" sz="quarter" idx="12"/>
          </p:nvPr>
        </p:nvSpPr>
        <p:spPr/>
        <p:txBody>
          <a:bodyPr/>
          <a:lstStyle/>
          <a:p>
            <a:fld id="{CFE4BAC9-6D41-4691-9299-18EF07EF0177}" type="slidenum">
              <a:rPr lang="en-US" smtClean="0"/>
              <a:t>53</a:t>
            </a:fld>
            <a:endParaRPr lang="en-US"/>
          </a:p>
        </p:txBody>
      </p:sp>
    </p:spTree>
    <p:extLst>
      <p:ext uri="{BB962C8B-B14F-4D97-AF65-F5344CB8AC3E}">
        <p14:creationId xmlns:p14="http://schemas.microsoft.com/office/powerpoint/2010/main" val="5549747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7396C4-1428-4FE1-22AE-86941BA4554A}"/>
              </a:ext>
            </a:extLst>
          </p:cNvPr>
          <p:cNvSpPr>
            <a:spLocks noGrp="1"/>
          </p:cNvSpPr>
          <p:nvPr>
            <p:ph type="title"/>
          </p:nvPr>
        </p:nvSpPr>
        <p:spPr/>
        <p:txBody>
          <a:bodyPr/>
          <a:lstStyle/>
          <a:p>
            <a:pPr algn="ctr"/>
            <a:r>
              <a:rPr lang="cs-CZ" dirty="0"/>
              <a:t>Bezpečnostní rada státu</a:t>
            </a:r>
          </a:p>
        </p:txBody>
      </p:sp>
      <p:sp>
        <p:nvSpPr>
          <p:cNvPr id="3" name="Zástupný obsah 2">
            <a:extLst>
              <a:ext uri="{FF2B5EF4-FFF2-40B4-BE49-F238E27FC236}">
                <a16:creationId xmlns:a16="http://schemas.microsoft.com/office/drawing/2014/main" id="{86B96E4A-7381-8C53-9FF7-399CB0CB8E32}"/>
              </a:ext>
            </a:extLst>
          </p:cNvPr>
          <p:cNvSpPr>
            <a:spLocks noGrp="1"/>
          </p:cNvSpPr>
          <p:nvPr>
            <p:ph idx="1"/>
          </p:nvPr>
        </p:nvSpPr>
        <p:spPr/>
        <p:txBody>
          <a:bodyPr/>
          <a:lstStyle/>
          <a:p>
            <a:pPr algn="l"/>
            <a:r>
              <a:rPr lang="cs-CZ" b="0" i="0" dirty="0">
                <a:solidFill>
                  <a:srgbClr val="000000"/>
                </a:solidFill>
                <a:effectLst/>
                <a:latin typeface="Roboto" panose="020F0502020204030204" pitchFamily="34" charset="0"/>
              </a:rPr>
              <a:t>Bezpečnostní rada státu je stálým pracovním orgánem vlády pro koordinaci problematiky bezpečnosti České republiky a přípravu návrhů opatření k jejímu zajišťování.</a:t>
            </a:r>
          </a:p>
          <a:p>
            <a:pPr algn="l"/>
            <a:r>
              <a:rPr lang="cs-CZ" b="0" i="0" dirty="0">
                <a:solidFill>
                  <a:srgbClr val="000000"/>
                </a:solidFill>
                <a:effectLst/>
                <a:latin typeface="Roboto" panose="020F0502020204030204" pitchFamily="34" charset="0"/>
              </a:rPr>
              <a:t>Bezpečnostní rada státu je zřízena čl. 9 ústavního zákona č. 110/1998 Sb., o bezpečnosti České republiky. Její složení a činnost je dále upřesněna usnesením vlády</a:t>
            </a:r>
            <a:endParaRPr lang="cs-CZ" dirty="0"/>
          </a:p>
        </p:txBody>
      </p:sp>
    </p:spTree>
    <p:extLst>
      <p:ext uri="{BB962C8B-B14F-4D97-AF65-F5344CB8AC3E}">
        <p14:creationId xmlns:p14="http://schemas.microsoft.com/office/powerpoint/2010/main" val="13421425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FAB9F1-C273-1453-0955-9DF1F06990E1}"/>
              </a:ext>
            </a:extLst>
          </p:cNvPr>
          <p:cNvSpPr>
            <a:spLocks noGrp="1"/>
          </p:cNvSpPr>
          <p:nvPr>
            <p:ph type="title"/>
          </p:nvPr>
        </p:nvSpPr>
        <p:spPr/>
        <p:txBody>
          <a:bodyPr/>
          <a:lstStyle/>
          <a:p>
            <a:pPr algn="ctr"/>
            <a:r>
              <a:rPr lang="cs-CZ" dirty="0"/>
              <a:t>Poslání Bezpečnostní rady státu</a:t>
            </a:r>
          </a:p>
        </p:txBody>
      </p:sp>
      <p:sp>
        <p:nvSpPr>
          <p:cNvPr id="3" name="Zástupný obsah 2">
            <a:extLst>
              <a:ext uri="{FF2B5EF4-FFF2-40B4-BE49-F238E27FC236}">
                <a16:creationId xmlns:a16="http://schemas.microsoft.com/office/drawing/2014/main" id="{40499A7C-1EAE-4545-F062-D9FA5C0497D4}"/>
              </a:ext>
            </a:extLst>
          </p:cNvPr>
          <p:cNvSpPr>
            <a:spLocks noGrp="1"/>
          </p:cNvSpPr>
          <p:nvPr>
            <p:ph idx="1"/>
          </p:nvPr>
        </p:nvSpPr>
        <p:spPr/>
        <p:txBody>
          <a:bodyPr>
            <a:normAutofit lnSpcReduction="10000"/>
          </a:bodyPr>
          <a:lstStyle/>
          <a:p>
            <a:r>
              <a:rPr lang="cs-CZ" b="0" dirty="0"/>
              <a:t>Bezpečnostní radu státu tvoří předseda vlády a další členové vlády podle rozhodnutí vlády.</a:t>
            </a:r>
          </a:p>
          <a:p>
            <a:r>
              <a:rPr lang="cs-CZ" b="0" dirty="0"/>
              <a:t>Bezpečnostní rada státu v rozsahu pověření, které stanovila vláda, připravuje vládě návrhy opatření k zajišťování bezpečnosti ČR.</a:t>
            </a:r>
          </a:p>
          <a:p>
            <a:r>
              <a:rPr lang="cs-CZ" b="0" dirty="0"/>
              <a:t>Prezident republiky má právo účastnit se schůzí Bezpečnostní rady státu, vyžadovat od ní a jejích členů zprávy a projednávat s ní nebo jejími členy otázky, které patří do jejich působnosti.</a:t>
            </a:r>
          </a:p>
          <a:p>
            <a:r>
              <a:rPr lang="cs-CZ" b="0" dirty="0"/>
              <a:t>Poradce pro národní bezpečnost, usnesení vlády ČR ze dne 21. prosince 2022 č. 1078</a:t>
            </a:r>
          </a:p>
          <a:p>
            <a:endParaRPr lang="cs-CZ" dirty="0"/>
          </a:p>
        </p:txBody>
      </p:sp>
    </p:spTree>
    <p:extLst>
      <p:ext uri="{BB962C8B-B14F-4D97-AF65-F5344CB8AC3E}">
        <p14:creationId xmlns:p14="http://schemas.microsoft.com/office/powerpoint/2010/main" val="7199210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59EA1F-7DD9-D779-0CD9-5223157BCA60}"/>
              </a:ext>
            </a:extLst>
          </p:cNvPr>
          <p:cNvSpPr>
            <a:spLocks noGrp="1"/>
          </p:cNvSpPr>
          <p:nvPr>
            <p:ph type="title"/>
          </p:nvPr>
        </p:nvSpPr>
        <p:spPr/>
        <p:txBody>
          <a:bodyPr/>
          <a:lstStyle/>
          <a:p>
            <a:pPr algn="ctr"/>
            <a:r>
              <a:rPr lang="cs-CZ" dirty="0"/>
              <a:t>Působnost Bezpečnostní rady státu</a:t>
            </a:r>
          </a:p>
        </p:txBody>
      </p:sp>
      <p:sp>
        <p:nvSpPr>
          <p:cNvPr id="3" name="Zástupný obsah 2">
            <a:extLst>
              <a:ext uri="{FF2B5EF4-FFF2-40B4-BE49-F238E27FC236}">
                <a16:creationId xmlns:a16="http://schemas.microsoft.com/office/drawing/2014/main" id="{57CEBED1-6DAC-CDEE-2609-6C53F8DC029E}"/>
              </a:ext>
            </a:extLst>
          </p:cNvPr>
          <p:cNvSpPr>
            <a:spLocks noGrp="1"/>
          </p:cNvSpPr>
          <p:nvPr>
            <p:ph idx="1"/>
          </p:nvPr>
        </p:nvSpPr>
        <p:spPr/>
        <p:txBody>
          <a:bodyPr>
            <a:normAutofit fontScale="92500" lnSpcReduction="20000"/>
          </a:bodyPr>
          <a:lstStyle/>
          <a:p>
            <a:pPr marL="514350" indent="-514350">
              <a:buAutoNum type="alphaLcParenR"/>
            </a:pPr>
            <a:r>
              <a:rPr lang="cs-CZ" b="0" dirty="0"/>
              <a:t>zabezpečuje meziresortní koordinaci plánovacích, přípravných a realizačních opatření v oblasti zajišťování bezpečnosti  </a:t>
            </a:r>
          </a:p>
          <a:p>
            <a:pPr marL="514350" indent="-514350">
              <a:buAutoNum type="alphaLcParenR"/>
            </a:pPr>
            <a:r>
              <a:rPr lang="cs-CZ" b="0" dirty="0"/>
              <a:t>posuzuje záměry plánovacích, koncepčních, přípravných a realizačních opatření v oblasti zajišťování bezpečnosti </a:t>
            </a:r>
          </a:p>
          <a:p>
            <a:pPr marL="514350" indent="-514350">
              <a:buAutoNum type="alphaLcParenR"/>
            </a:pPr>
            <a:r>
              <a:rPr lang="cs-CZ" b="0" dirty="0"/>
              <a:t>vyhodnocuje rizika ohrožení státu, která mohou být příčinou krizové situace, a činí nebo předkládá vládě návrhy na nezbytná opatření ke snížení, popřípadě vyloučení těchto rizik, </a:t>
            </a:r>
          </a:p>
          <a:p>
            <a:pPr marL="514350" indent="-514350">
              <a:buAutoNum type="alphaLcParenR"/>
            </a:pPr>
            <a:r>
              <a:rPr lang="cs-CZ" b="0" dirty="0"/>
              <a:t>koordinuje zpracování koncepčních dokumentů meziresortního charakteru potřebných pro zajišťování bezpečnosti</a:t>
            </a:r>
          </a:p>
          <a:p>
            <a:pPr marL="514350" indent="-514350">
              <a:buAutoNum type="alphaLcParenR"/>
            </a:pPr>
            <a:r>
              <a:rPr lang="cs-CZ" b="0" dirty="0"/>
              <a:t>posuzuje a následně předkládá vládě k projednání pravidelné zprávy o stavu zajišťování bezpečnosti  s návrhy na opatření</a:t>
            </a:r>
          </a:p>
        </p:txBody>
      </p:sp>
    </p:spTree>
    <p:extLst>
      <p:ext uri="{BB962C8B-B14F-4D97-AF65-F5344CB8AC3E}">
        <p14:creationId xmlns:p14="http://schemas.microsoft.com/office/powerpoint/2010/main" val="28206318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22ED6A-1667-383A-33BD-9C892E4967AC}"/>
              </a:ext>
            </a:extLst>
          </p:cNvPr>
          <p:cNvSpPr>
            <a:spLocks noGrp="1"/>
          </p:cNvSpPr>
          <p:nvPr>
            <p:ph type="title"/>
          </p:nvPr>
        </p:nvSpPr>
        <p:spPr/>
        <p:txBody>
          <a:bodyPr>
            <a:normAutofit fontScale="90000"/>
          </a:bodyPr>
          <a:lstStyle/>
          <a:p>
            <a:pPr algn="ctr"/>
            <a:r>
              <a:rPr lang="cs-CZ" dirty="0"/>
              <a:t> Pravomoc při hrozbě vzniku a po vyhlášení  krizového stavu</a:t>
            </a:r>
          </a:p>
        </p:txBody>
      </p:sp>
      <p:sp>
        <p:nvSpPr>
          <p:cNvPr id="3" name="Zástupný obsah 2">
            <a:extLst>
              <a:ext uri="{FF2B5EF4-FFF2-40B4-BE49-F238E27FC236}">
                <a16:creationId xmlns:a16="http://schemas.microsoft.com/office/drawing/2014/main" id="{74E58F3B-90E4-1F19-D4D7-FE0A6425DDF4}"/>
              </a:ext>
            </a:extLst>
          </p:cNvPr>
          <p:cNvSpPr>
            <a:spLocks noGrp="1"/>
          </p:cNvSpPr>
          <p:nvPr>
            <p:ph idx="1"/>
          </p:nvPr>
        </p:nvSpPr>
        <p:spPr/>
        <p:txBody>
          <a:bodyPr/>
          <a:lstStyle/>
          <a:p>
            <a:pPr marL="457200" indent="-457200">
              <a:buFont typeface="Arial" panose="020B0604020202020204" pitchFamily="34" charset="0"/>
              <a:buChar char="•"/>
            </a:pPr>
            <a:r>
              <a:rPr lang="cs-CZ" b="0" dirty="0"/>
              <a:t>posuzuje vzniklou bezpečnostní situaci státu a rozsah možného ohrožení, </a:t>
            </a:r>
          </a:p>
          <a:p>
            <a:pPr marL="457200" indent="-457200">
              <a:buFont typeface="Arial" panose="020B0604020202020204" pitchFamily="34" charset="0"/>
              <a:buChar char="•"/>
            </a:pPr>
            <a:r>
              <a:rPr lang="cs-CZ" b="0" dirty="0"/>
              <a:t>předkládá vládě návrhy na opatření k řešení vzniklé krizové situace,</a:t>
            </a:r>
          </a:p>
          <a:p>
            <a:pPr marL="457200" indent="-457200">
              <a:buFont typeface="Arial" panose="020B0604020202020204" pitchFamily="34" charset="0"/>
              <a:buChar char="•"/>
            </a:pPr>
            <a:r>
              <a:rPr lang="cs-CZ" b="0" dirty="0"/>
              <a:t> koordinuje činnosti v oblasti bezpečnosti České republiky</a:t>
            </a:r>
          </a:p>
        </p:txBody>
      </p:sp>
    </p:spTree>
    <p:extLst>
      <p:ext uri="{BB962C8B-B14F-4D97-AF65-F5344CB8AC3E}">
        <p14:creationId xmlns:p14="http://schemas.microsoft.com/office/powerpoint/2010/main" val="2080984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49A54-D215-A719-4EFD-F0EBC71C6A2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7E3DCA6-AB98-003E-24F3-342B3E3AE95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Pracovní orgány BRS</a:t>
            </a:r>
          </a:p>
        </p:txBody>
      </p:sp>
      <p:sp>
        <p:nvSpPr>
          <p:cNvPr id="3" name="Zástupný symbol pro obsah 2">
            <a:extLst>
              <a:ext uri="{FF2B5EF4-FFF2-40B4-BE49-F238E27FC236}">
                <a16:creationId xmlns:a16="http://schemas.microsoft.com/office/drawing/2014/main" id="{E525EE60-71BB-4B16-1395-3DCF7E0DD9F5}"/>
              </a:ext>
            </a:extLst>
          </p:cNvPr>
          <p:cNvSpPr>
            <a:spLocks noGrp="1"/>
          </p:cNvSpPr>
          <p:nvPr>
            <p:ph idx="1"/>
          </p:nvPr>
        </p:nvSpPr>
        <p:spPr/>
        <p:txBody>
          <a:bodyPr>
            <a:normAutofit fontScale="85000" lnSpcReduction="10000"/>
          </a:bodyPr>
          <a:lstStyle/>
          <a:p>
            <a:pPr marL="0" indent="0">
              <a:buNone/>
            </a:pPr>
            <a:r>
              <a:rPr lang="cs-CZ" b="0" dirty="0">
                <a:solidFill>
                  <a:schemeClr val="tx1"/>
                </a:solidFill>
                <a:latin typeface="Arial" panose="020B0604020202020204" pitchFamily="34" charset="0"/>
                <a:cs typeface="Arial" panose="020B0604020202020204" pitchFamily="34" charset="0"/>
              </a:rPr>
              <a:t>V rámci BRS působí  šest stálých pracovních výborů BRS</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koordinaci zahraniční bezpečnostní politiky (v gesci ministra zahraničních věcí),</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 Výbor pro obranné plánování (v gesci ministra obrany),</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vnitřní bezpečnost (v gesci ministra vnitra),</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civilní nouzové plánování (v gesci ministra vnitra), </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zpravodajskou činnost (v gesci předsedy vlády), a.</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Výbor pro kybernetickou bezpečnost (v gesci předsedy vlády).</a:t>
            </a:r>
          </a:p>
        </p:txBody>
      </p:sp>
      <p:sp>
        <p:nvSpPr>
          <p:cNvPr id="4" name="Zástupný symbol pro datum 3">
            <a:extLst>
              <a:ext uri="{FF2B5EF4-FFF2-40B4-BE49-F238E27FC236}">
                <a16:creationId xmlns:a16="http://schemas.microsoft.com/office/drawing/2014/main" id="{96EE962C-A220-3A8A-4A7E-05F76463647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09A1AE2-4389-4746-F0B5-25C6BCB422D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57F90277-D216-F1C9-5E61-248A2718B7A5}"/>
              </a:ext>
            </a:extLst>
          </p:cNvPr>
          <p:cNvSpPr>
            <a:spLocks noGrp="1"/>
          </p:cNvSpPr>
          <p:nvPr>
            <p:ph type="sldNum" sz="quarter" idx="12"/>
          </p:nvPr>
        </p:nvSpPr>
        <p:spPr/>
        <p:txBody>
          <a:bodyPr/>
          <a:lstStyle/>
          <a:p>
            <a:fld id="{CFE4BAC9-6D41-4691-9299-18EF07EF0177}" type="slidenum">
              <a:rPr lang="en-US" smtClean="0"/>
              <a:t>58</a:t>
            </a:fld>
            <a:endParaRPr lang="en-US"/>
          </a:p>
        </p:txBody>
      </p:sp>
    </p:spTree>
    <p:extLst>
      <p:ext uri="{BB962C8B-B14F-4D97-AF65-F5344CB8AC3E}">
        <p14:creationId xmlns:p14="http://schemas.microsoft.com/office/powerpoint/2010/main" val="38729146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34300-C7E3-3525-47F9-0541E84ECCF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DDE7A3A-CFFF-F04F-2055-E73BC8AF7EF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Externí účast </a:t>
            </a:r>
          </a:p>
        </p:txBody>
      </p:sp>
      <p:sp>
        <p:nvSpPr>
          <p:cNvPr id="3" name="Zástupný symbol pro obsah 2">
            <a:extLst>
              <a:ext uri="{FF2B5EF4-FFF2-40B4-BE49-F238E27FC236}">
                <a16:creationId xmlns:a16="http://schemas.microsoft.com/office/drawing/2014/main" id="{046333B8-1481-B514-C788-AF9AEDEA9D27}"/>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BRS může na svou schůzi podle potřeby přizvat: </a:t>
            </a:r>
          </a:p>
          <a:p>
            <a:r>
              <a:rPr lang="cs-CZ" b="0" dirty="0">
                <a:solidFill>
                  <a:schemeClr val="tx1"/>
                </a:solidFill>
                <a:latin typeface="Arial" panose="020B0604020202020204" pitchFamily="34" charset="0"/>
                <a:cs typeface="Arial" panose="020B0604020202020204" pitchFamily="34" charset="0"/>
              </a:rPr>
              <a:t>předsedu Poslanecké sněmovny</a:t>
            </a:r>
          </a:p>
          <a:p>
            <a:r>
              <a:rPr lang="cs-CZ" b="0" dirty="0">
                <a:solidFill>
                  <a:schemeClr val="tx1"/>
                </a:solidFill>
                <a:latin typeface="Arial" panose="020B0604020202020204" pitchFamily="34" charset="0"/>
                <a:cs typeface="Arial" panose="020B0604020202020204" pitchFamily="34" charset="0"/>
              </a:rPr>
              <a:t>předsedu Senátu</a:t>
            </a:r>
          </a:p>
          <a:p>
            <a:r>
              <a:rPr lang="cs-CZ" b="0" dirty="0">
                <a:solidFill>
                  <a:schemeClr val="tx1"/>
                </a:solidFill>
                <a:latin typeface="Arial" panose="020B0604020202020204" pitchFamily="34" charset="0"/>
                <a:cs typeface="Arial" panose="020B0604020202020204" pitchFamily="34" charset="0"/>
              </a:rPr>
              <a:t>ministry a vedoucí jiných správních úřadů, kteří nejsou členy BRS a </a:t>
            </a:r>
          </a:p>
          <a:p>
            <a:r>
              <a:rPr lang="cs-CZ" b="0" dirty="0">
                <a:solidFill>
                  <a:schemeClr val="tx1"/>
                </a:solidFill>
                <a:latin typeface="Arial" panose="020B0604020202020204" pitchFamily="34" charset="0"/>
                <a:cs typeface="Arial" panose="020B0604020202020204" pitchFamily="34" charset="0"/>
              </a:rPr>
              <a:t>představitele orgánů územní samosprávy, </a:t>
            </a:r>
          </a:p>
          <a:p>
            <a:r>
              <a:rPr lang="cs-CZ" b="0" dirty="0">
                <a:solidFill>
                  <a:schemeClr val="tx1"/>
                </a:solidFill>
                <a:latin typeface="Arial" panose="020B0604020202020204" pitchFamily="34" charset="0"/>
                <a:cs typeface="Arial" panose="020B0604020202020204" pitchFamily="34" charset="0"/>
              </a:rPr>
              <a:t>případně další odborníky. </a:t>
            </a:r>
          </a:p>
        </p:txBody>
      </p:sp>
      <p:sp>
        <p:nvSpPr>
          <p:cNvPr id="4" name="Zástupný symbol pro datum 3">
            <a:extLst>
              <a:ext uri="{FF2B5EF4-FFF2-40B4-BE49-F238E27FC236}">
                <a16:creationId xmlns:a16="http://schemas.microsoft.com/office/drawing/2014/main" id="{925D8FEA-C2DE-D16C-D1CD-5BD8C5EBA77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373ED0C-B720-EF49-8715-6A0024D20D0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C93A0F5-2C0E-DF92-61D9-E8E951A95476}"/>
              </a:ext>
            </a:extLst>
          </p:cNvPr>
          <p:cNvSpPr>
            <a:spLocks noGrp="1"/>
          </p:cNvSpPr>
          <p:nvPr>
            <p:ph type="sldNum" sz="quarter" idx="12"/>
          </p:nvPr>
        </p:nvSpPr>
        <p:spPr/>
        <p:txBody>
          <a:bodyPr/>
          <a:lstStyle/>
          <a:p>
            <a:fld id="{CFE4BAC9-6D41-4691-9299-18EF07EF0177}" type="slidenum">
              <a:rPr lang="en-US" smtClean="0"/>
              <a:t>59</a:t>
            </a:fld>
            <a:endParaRPr lang="en-US"/>
          </a:p>
        </p:txBody>
      </p:sp>
    </p:spTree>
    <p:extLst>
      <p:ext uri="{BB962C8B-B14F-4D97-AF65-F5344CB8AC3E}">
        <p14:creationId xmlns:p14="http://schemas.microsoft.com/office/powerpoint/2010/main" val="420233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1986F3-E06E-1F00-575D-97860B8046DC}"/>
              </a:ext>
            </a:extLst>
          </p:cNvPr>
          <p:cNvSpPr>
            <a:spLocks noGrp="1"/>
          </p:cNvSpPr>
          <p:nvPr>
            <p:ph type="title"/>
          </p:nvPr>
        </p:nvSpPr>
        <p:spPr/>
        <p:txBody>
          <a:bodyPr/>
          <a:lstStyle/>
          <a:p>
            <a:pPr algn="ctr"/>
            <a:r>
              <a:rPr lang="cs-CZ" dirty="0"/>
              <a:t>Materiální základ Ústavy</a:t>
            </a:r>
          </a:p>
        </p:txBody>
      </p:sp>
      <p:sp>
        <p:nvSpPr>
          <p:cNvPr id="3" name="Zástupný obsah 2">
            <a:extLst>
              <a:ext uri="{FF2B5EF4-FFF2-40B4-BE49-F238E27FC236}">
                <a16:creationId xmlns:a16="http://schemas.microsoft.com/office/drawing/2014/main" id="{8944969F-E482-472C-2EE2-80B834E9BB24}"/>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cs typeface="Calibri" panose="020F0502020204030204" pitchFamily="34" charset="0"/>
              </a:rPr>
              <a:t>Materiální pojetí ústavního pořádku znamená, že stát se sice neváže na nějakou ideologii nebo náboženství, ale je založen na základních demokratických hodnotách. </a:t>
            </a:r>
          </a:p>
          <a:p>
            <a:r>
              <a:rPr lang="cs-CZ" sz="1800" b="0" dirty="0">
                <a:effectLst/>
                <a:latin typeface="Calibri" panose="020F0502020204030204" pitchFamily="34" charset="0"/>
                <a:ea typeface="Calibri" panose="020F0502020204030204" pitchFamily="34" charset="0"/>
                <a:cs typeface="Calibri" panose="020F0502020204030204" pitchFamily="34" charset="0"/>
              </a:rPr>
              <a:t>Jedním z takových znaků je princip suverenity (svrchovanosti) lidu, na princip republikánské formy vlády.</a:t>
            </a:r>
          </a:p>
          <a:p>
            <a:r>
              <a:rPr lang="cs-CZ" sz="1800" b="0" dirty="0">
                <a:effectLst/>
                <a:latin typeface="Calibri" panose="020F0502020204030204" pitchFamily="34" charset="0"/>
                <a:ea typeface="Calibri" panose="020F0502020204030204" pitchFamily="34" charset="0"/>
                <a:cs typeface="Calibri" panose="020F0502020204030204" pitchFamily="34" charset="0"/>
              </a:rPr>
              <a:t> Materiální pojetí státu je zárukou, že se stát neuchýlí k násilí ani vně, ani uvnitř.</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A06B4A95-BEFE-A355-7F53-B59D9428C50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86B733A-8EED-9329-FFA6-FB329C9DCCB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0539B0-FD6C-509C-C942-853F993CE2FD}"/>
              </a:ext>
            </a:extLst>
          </p:cNvPr>
          <p:cNvSpPr>
            <a:spLocks noGrp="1"/>
          </p:cNvSpPr>
          <p:nvPr>
            <p:ph type="sldNum" sz="quarter" idx="12"/>
          </p:nvPr>
        </p:nvSpPr>
        <p:spPr/>
        <p:txBody>
          <a:bodyPr/>
          <a:lstStyle/>
          <a:p>
            <a:fld id="{CFE4BAC9-6D41-4691-9299-18EF07EF0177}" type="slidenum">
              <a:rPr lang="en-US" smtClean="0"/>
              <a:t>6</a:t>
            </a:fld>
            <a:endParaRPr lang="en-US"/>
          </a:p>
        </p:txBody>
      </p:sp>
    </p:spTree>
    <p:extLst>
      <p:ext uri="{BB962C8B-B14F-4D97-AF65-F5344CB8AC3E}">
        <p14:creationId xmlns:p14="http://schemas.microsoft.com/office/powerpoint/2010/main" val="27983863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3F51CD-AAD4-013D-3ABA-2D0F26AA5CFB}"/>
              </a:ext>
            </a:extLst>
          </p:cNvPr>
          <p:cNvSpPr>
            <a:spLocks noGrp="1"/>
          </p:cNvSpPr>
          <p:nvPr>
            <p:ph type="title"/>
          </p:nvPr>
        </p:nvSpPr>
        <p:spPr/>
        <p:txBody>
          <a:bodyPr/>
          <a:lstStyle/>
          <a:p>
            <a:pPr algn="ctr"/>
            <a:r>
              <a:rPr lang="cs-CZ" dirty="0"/>
              <a:t>Ústřední krizový štáb</a:t>
            </a:r>
          </a:p>
        </p:txBody>
      </p:sp>
      <p:sp>
        <p:nvSpPr>
          <p:cNvPr id="3" name="Zástupný obsah 2">
            <a:extLst>
              <a:ext uri="{FF2B5EF4-FFF2-40B4-BE49-F238E27FC236}">
                <a16:creationId xmlns:a16="http://schemas.microsoft.com/office/drawing/2014/main" id="{41413D75-4D0D-DFB0-7C9E-6CF90E70BD66}"/>
              </a:ext>
            </a:extLst>
          </p:cNvPr>
          <p:cNvSpPr>
            <a:spLocks noGrp="1"/>
          </p:cNvSpPr>
          <p:nvPr>
            <p:ph idx="1"/>
          </p:nvPr>
        </p:nvSpPr>
        <p:spPr/>
        <p:txBody>
          <a:bodyPr>
            <a:normAutofit lnSpcReduction="10000"/>
          </a:bodyPr>
          <a:lstStyle/>
          <a:p>
            <a:pPr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Zvláštním pracovním orgánem Bezpečnostní rady státu je Ústřední krizový štáb. Ústřední krizový štáb jako pracovní orgán Bezpečnostní rady státu je vytvořen pro zabezpečení řešení krizových situací nebo jiných závažných situací týkajících se bezpečnostních zájmů České republiky:</a:t>
            </a:r>
            <a:endParaRPr lang="cs-CZ" sz="1800" b="0" dirty="0">
              <a:effectLst/>
              <a:latin typeface="Times New Roman" panose="02020603050405020304" pitchFamily="18" charset="0"/>
              <a:ea typeface="Times New Roman" panose="02020603050405020304" pitchFamily="18" charset="0"/>
            </a:endParaRPr>
          </a:p>
          <a:p>
            <a:pPr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a)   v gesci ministra obrany v případě vnějšího vojenského ohrožení České republiky, při plnění spojeneckých závazků v zahraničí a při účasti ozbrojených sil České republiky v mezinárodních operacích na obnovení míru a udržení míru, nebo</a:t>
            </a:r>
            <a:endParaRPr lang="cs-CZ" sz="1800" b="0" dirty="0">
              <a:effectLst/>
              <a:latin typeface="Times New Roman" panose="02020603050405020304" pitchFamily="18" charset="0"/>
              <a:ea typeface="Times New Roman" panose="02020603050405020304" pitchFamily="18" charset="0"/>
            </a:endParaRPr>
          </a:p>
          <a:p>
            <a:pPr algn="just" fontAlgn="ctr">
              <a:lnSpc>
                <a:spcPct val="150000"/>
              </a:lnSpc>
            </a:pPr>
            <a:r>
              <a:rPr lang="cs-CZ" sz="1800" b="0" dirty="0">
                <a:solidFill>
                  <a:srgbClr val="444444"/>
                </a:solidFill>
                <a:effectLst/>
                <a:latin typeface="Calibri" panose="020F0502020204030204" pitchFamily="34" charset="0"/>
                <a:ea typeface="Times New Roman" panose="02020603050405020304" pitchFamily="18" charset="0"/>
              </a:rPr>
              <a:t>b)  v gesci ministra vnitra v případě ostatních druhů ohrožení České republiky, při poskytování humanitární pomoci většího rozsahu do zahraničí a při zapojení České republiky do mezinárodních záchranných operací v případě havárií a živelních pohrom.</a:t>
            </a:r>
            <a:endParaRPr lang="cs-CZ" sz="1800" b="0" dirty="0">
              <a:effectLst/>
              <a:latin typeface="Times New Roman" panose="02020603050405020304" pitchFamily="18" charset="0"/>
              <a:ea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7558014A-AF62-5873-C8C4-F0738DE18CE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9B6F435-0316-5C6E-8EE9-CDC21A1E24D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63A1A18-26ED-A9C0-B22B-735CAB702633}"/>
              </a:ext>
            </a:extLst>
          </p:cNvPr>
          <p:cNvSpPr>
            <a:spLocks noGrp="1"/>
          </p:cNvSpPr>
          <p:nvPr>
            <p:ph type="sldNum" sz="quarter" idx="12"/>
          </p:nvPr>
        </p:nvSpPr>
        <p:spPr/>
        <p:txBody>
          <a:bodyPr/>
          <a:lstStyle/>
          <a:p>
            <a:fld id="{CFE4BAC9-6D41-4691-9299-18EF07EF0177}" type="slidenum">
              <a:rPr lang="en-US" smtClean="0"/>
              <a:t>60</a:t>
            </a:fld>
            <a:endParaRPr lang="en-US"/>
          </a:p>
        </p:txBody>
      </p:sp>
    </p:spTree>
    <p:extLst>
      <p:ext uri="{BB962C8B-B14F-4D97-AF65-F5344CB8AC3E}">
        <p14:creationId xmlns:p14="http://schemas.microsoft.com/office/powerpoint/2010/main" val="23937334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A1326-4B0B-4994-3BEE-4BD4838D8CA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1E194BE-F661-3EBF-3CFC-561877F84A39}"/>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Ústřední krizový štáb</a:t>
            </a:r>
          </a:p>
        </p:txBody>
      </p:sp>
      <p:sp>
        <p:nvSpPr>
          <p:cNvPr id="3" name="Zástupný symbol pro obsah 2">
            <a:extLst>
              <a:ext uri="{FF2B5EF4-FFF2-40B4-BE49-F238E27FC236}">
                <a16:creationId xmlns:a16="http://schemas.microsoft.com/office/drawing/2014/main" id="{CBF163AA-71A5-4050-2B94-B97969C9AC04}"/>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Ústřední krizový štáb jako pracovní orgán BRS pro zabezpečení řešení krizových situací nebo jiných závažných situací týkajících se bezpečnostních zájmů České republiky v gesci ministra obrany </a:t>
            </a:r>
          </a:p>
          <a:p>
            <a:r>
              <a:rPr lang="cs-CZ" b="0" dirty="0">
                <a:solidFill>
                  <a:schemeClr val="tx1"/>
                </a:solidFill>
                <a:latin typeface="Arial" panose="020B0604020202020204" pitchFamily="34" charset="0"/>
                <a:cs typeface="Arial" panose="020B0604020202020204" pitchFamily="34" charset="0"/>
              </a:rPr>
              <a:t>nebo v gesci ministra vnitra v případě ostatních druhů ohrožení České republiky, při poskytování humanitární pomoci většího rozsahu do zahraničí a při zapojení České republiky do mezinárodních záchranných operací v případě havárií a živelních pohrom.</a:t>
            </a:r>
          </a:p>
        </p:txBody>
      </p:sp>
      <p:sp>
        <p:nvSpPr>
          <p:cNvPr id="4" name="Zástupný symbol pro datum 3">
            <a:extLst>
              <a:ext uri="{FF2B5EF4-FFF2-40B4-BE49-F238E27FC236}">
                <a16:creationId xmlns:a16="http://schemas.microsoft.com/office/drawing/2014/main" id="{757DA5BC-E359-01D9-C0DC-31F8C451E0C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DEBE10EF-3797-24FA-A43F-C7B742E68EE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120842F-7A63-DF1D-B6C2-A4FCF88F1591}"/>
              </a:ext>
            </a:extLst>
          </p:cNvPr>
          <p:cNvSpPr>
            <a:spLocks noGrp="1"/>
          </p:cNvSpPr>
          <p:nvPr>
            <p:ph type="sldNum" sz="quarter" idx="12"/>
          </p:nvPr>
        </p:nvSpPr>
        <p:spPr/>
        <p:txBody>
          <a:bodyPr/>
          <a:lstStyle/>
          <a:p>
            <a:fld id="{CFE4BAC9-6D41-4691-9299-18EF07EF0177}" type="slidenum">
              <a:rPr lang="en-US" smtClean="0"/>
              <a:t>61</a:t>
            </a:fld>
            <a:endParaRPr lang="en-US"/>
          </a:p>
        </p:txBody>
      </p:sp>
    </p:spTree>
    <p:extLst>
      <p:ext uri="{BB962C8B-B14F-4D97-AF65-F5344CB8AC3E}">
        <p14:creationId xmlns:p14="http://schemas.microsoft.com/office/powerpoint/2010/main" val="24668126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14624-E83A-F9D0-FB1D-BFEB4D087E1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6B3BD87-7419-2373-096A-BC794F0E8757}"/>
              </a:ext>
            </a:extLst>
          </p:cNvPr>
          <p:cNvSpPr>
            <a:spLocks noGrp="1"/>
          </p:cNvSpPr>
          <p:nvPr>
            <p:ph type="title"/>
          </p:nvPr>
        </p:nvSpPr>
        <p:spPr/>
        <p:txBody>
          <a:bodyPr/>
          <a:lstStyle/>
          <a:p>
            <a:pPr algn="ctr"/>
            <a:r>
              <a:rPr lang="cs-CZ" dirty="0"/>
              <a:t>Ústřední krizový štáb</a:t>
            </a:r>
          </a:p>
        </p:txBody>
      </p:sp>
      <p:sp>
        <p:nvSpPr>
          <p:cNvPr id="3" name="Zástupný symbol pro obsah 2">
            <a:extLst>
              <a:ext uri="{FF2B5EF4-FFF2-40B4-BE49-F238E27FC236}">
                <a16:creationId xmlns:a16="http://schemas.microsoft.com/office/drawing/2014/main" id="{E2F6F5D9-69E2-7DD6-F26B-850995E9485F}"/>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Ústřední krizový štáb (ÚKŠ)  je pracovním orgánem vlády k řešení krizových situací a je zařazen do systému orgánů Bezpečnostní rady státu.</a:t>
            </a:r>
          </a:p>
          <a:p>
            <a:r>
              <a:rPr lang="cs-CZ" b="0" dirty="0">
                <a:solidFill>
                  <a:schemeClr val="tx1"/>
                </a:solidFill>
                <a:latin typeface="Arial" panose="020B0604020202020204" pitchFamily="34" charset="0"/>
                <a:cs typeface="Arial" panose="020B0604020202020204" pitchFamily="34" charset="0"/>
              </a:rPr>
              <a:t>ÚKŠ po vyhlášení nouzového stavu, stavu ohrožení státu nebo válečného stavu, jakož i při hrozbě vzniku krizové situace, nebo při jiných závažných situacích týkajících se bezpečnostních zájmů České republiky, připravuje návrhy řešení těchto situací</a:t>
            </a:r>
          </a:p>
        </p:txBody>
      </p:sp>
      <p:sp>
        <p:nvSpPr>
          <p:cNvPr id="4" name="Zástupný symbol pro datum 3">
            <a:extLst>
              <a:ext uri="{FF2B5EF4-FFF2-40B4-BE49-F238E27FC236}">
                <a16:creationId xmlns:a16="http://schemas.microsoft.com/office/drawing/2014/main" id="{09813B27-B5D6-16FF-775F-26AA3E7D520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B1ED681-E4A7-77CE-83C6-5FBE2F340F7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EE424EE-370B-CAD0-0595-86C17705113B}"/>
              </a:ext>
            </a:extLst>
          </p:cNvPr>
          <p:cNvSpPr>
            <a:spLocks noGrp="1"/>
          </p:cNvSpPr>
          <p:nvPr>
            <p:ph type="sldNum" sz="quarter" idx="12"/>
          </p:nvPr>
        </p:nvSpPr>
        <p:spPr/>
        <p:txBody>
          <a:bodyPr/>
          <a:lstStyle/>
          <a:p>
            <a:fld id="{CFE4BAC9-6D41-4691-9299-18EF07EF0177}" type="slidenum">
              <a:rPr lang="en-US" smtClean="0"/>
              <a:t>62</a:t>
            </a:fld>
            <a:endParaRPr lang="en-US"/>
          </a:p>
        </p:txBody>
      </p:sp>
    </p:spTree>
    <p:extLst>
      <p:ext uri="{BB962C8B-B14F-4D97-AF65-F5344CB8AC3E}">
        <p14:creationId xmlns:p14="http://schemas.microsoft.com/office/powerpoint/2010/main" val="36950778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8E3AC-F2D4-74D9-22A1-32F6A545067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0EE9932-AF97-0811-54E0-EE840BED4587}"/>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Metoda práce ÚKŠ</a:t>
            </a:r>
          </a:p>
        </p:txBody>
      </p:sp>
      <p:sp>
        <p:nvSpPr>
          <p:cNvPr id="3" name="Zástupný symbol pro obsah 2">
            <a:extLst>
              <a:ext uri="{FF2B5EF4-FFF2-40B4-BE49-F238E27FC236}">
                <a16:creationId xmlns:a16="http://schemas.microsoft.com/office/drawing/2014/main" id="{8AB99A8D-0E50-1AFC-A099-2FD2F4C897E7}"/>
              </a:ext>
            </a:extLst>
          </p:cNvPr>
          <p:cNvSpPr>
            <a:spLocks noGrp="1"/>
          </p:cNvSpPr>
          <p:nvPr>
            <p:ph idx="1"/>
          </p:nvPr>
        </p:nvSpPr>
        <p:spPr/>
        <p:txBody>
          <a:bodyPr>
            <a:normAutofit/>
          </a:bodyPr>
          <a:lstStyle/>
          <a:p>
            <a:r>
              <a:rPr lang="cs-CZ" b="0" dirty="0">
                <a:solidFill>
                  <a:schemeClr val="tx1"/>
                </a:solidFill>
                <a:latin typeface="Arial" panose="020B0604020202020204" pitchFamily="34" charset="0"/>
                <a:cs typeface="Arial" panose="020B0604020202020204" pitchFamily="34" charset="0"/>
              </a:rPr>
              <a:t>Štáb zabezpečuje operativní koordinaci, sledování a vyhodnocování stavu realizace opatření přijímaných vládou, ministerstvy a jinými správními úřady a orgány územních samosprávných celků k zamezení vzniku nebo k řešení vzniklé krizové situace, nebo jiné závažné situace, a </a:t>
            </a:r>
          </a:p>
          <a:p>
            <a:r>
              <a:rPr lang="cs-CZ" b="0" dirty="0">
                <a:solidFill>
                  <a:schemeClr val="tx1"/>
                </a:solidFill>
                <a:latin typeface="Arial" panose="020B0604020202020204" pitchFamily="34" charset="0"/>
                <a:cs typeface="Arial" panose="020B0604020202020204" pitchFamily="34" charset="0"/>
              </a:rPr>
              <a:t>poskytuje podporu činnosti orgánům krizového řízení územních správních úřadů a orgánům územních samosprávných celků</a:t>
            </a:r>
          </a:p>
        </p:txBody>
      </p:sp>
      <p:sp>
        <p:nvSpPr>
          <p:cNvPr id="4" name="Zástupný symbol pro datum 3">
            <a:extLst>
              <a:ext uri="{FF2B5EF4-FFF2-40B4-BE49-F238E27FC236}">
                <a16:creationId xmlns:a16="http://schemas.microsoft.com/office/drawing/2014/main" id="{F4EED300-7834-F55B-6655-9F8FE9AFBF96}"/>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FF0960E-BF6D-8183-E772-19DA186BFB7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ACABECE-F4F7-8A21-097C-B5BD2E0CF9EC}"/>
              </a:ext>
            </a:extLst>
          </p:cNvPr>
          <p:cNvSpPr>
            <a:spLocks noGrp="1"/>
          </p:cNvSpPr>
          <p:nvPr>
            <p:ph type="sldNum" sz="quarter" idx="12"/>
          </p:nvPr>
        </p:nvSpPr>
        <p:spPr/>
        <p:txBody>
          <a:bodyPr/>
          <a:lstStyle/>
          <a:p>
            <a:fld id="{CFE4BAC9-6D41-4691-9299-18EF07EF0177}" type="slidenum">
              <a:rPr lang="en-US" smtClean="0"/>
              <a:t>63</a:t>
            </a:fld>
            <a:endParaRPr lang="en-US"/>
          </a:p>
        </p:txBody>
      </p:sp>
    </p:spTree>
    <p:extLst>
      <p:ext uri="{BB962C8B-B14F-4D97-AF65-F5344CB8AC3E}">
        <p14:creationId xmlns:p14="http://schemas.microsoft.com/office/powerpoint/2010/main" val="26058630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95B5C-4E38-962A-C441-49118DFD907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471A5DD-9050-70C3-6706-D0FAF46E07A7}"/>
              </a:ext>
            </a:extLst>
          </p:cNvPr>
          <p:cNvSpPr>
            <a:spLocks noGrp="1"/>
          </p:cNvSpPr>
          <p:nvPr>
            <p:ph type="title"/>
          </p:nvPr>
        </p:nvSpPr>
        <p:spPr/>
        <p:txBody>
          <a:bodyPr/>
          <a:lstStyle/>
          <a:p>
            <a:pPr algn="ctr"/>
            <a:r>
              <a:rPr lang="cs-CZ" dirty="0"/>
              <a:t>Aktivace ÚKŠ</a:t>
            </a:r>
          </a:p>
        </p:txBody>
      </p:sp>
      <p:sp>
        <p:nvSpPr>
          <p:cNvPr id="3" name="Zástupný symbol pro obsah 2">
            <a:extLst>
              <a:ext uri="{FF2B5EF4-FFF2-40B4-BE49-F238E27FC236}">
                <a16:creationId xmlns:a16="http://schemas.microsoft.com/office/drawing/2014/main" id="{64AD5904-24AB-D564-C223-FB0D5C8CC267}"/>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O aktivaci ÚKŠ rozhoduje předseda vlády, v době jeho nepřítomnosti v České republice nebo z jiných závažných důvodů první místopředseda vlády nebo jiný předsedou vlády pověřený místopředseda. </a:t>
            </a:r>
          </a:p>
          <a:p>
            <a:r>
              <a:rPr lang="cs-CZ" b="0" dirty="0">
                <a:solidFill>
                  <a:schemeClr val="tx1"/>
                </a:solidFill>
                <a:latin typeface="Arial" panose="020B0604020202020204" pitchFamily="34" charset="0"/>
                <a:cs typeface="Arial" panose="020B0604020202020204" pitchFamily="34" charset="0"/>
              </a:rPr>
              <a:t>Návrh na aktivaci Štábu může podat člen vlády.</a:t>
            </a:r>
          </a:p>
        </p:txBody>
      </p:sp>
      <p:sp>
        <p:nvSpPr>
          <p:cNvPr id="4" name="Zástupný symbol pro datum 3">
            <a:extLst>
              <a:ext uri="{FF2B5EF4-FFF2-40B4-BE49-F238E27FC236}">
                <a16:creationId xmlns:a16="http://schemas.microsoft.com/office/drawing/2014/main" id="{E184058E-A2DB-C78F-C710-59F47361E7B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FF13857-CE46-289F-8834-836562CFFFA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C37F01CA-0155-E9C1-C104-2719635FF845}"/>
              </a:ext>
            </a:extLst>
          </p:cNvPr>
          <p:cNvSpPr>
            <a:spLocks noGrp="1"/>
          </p:cNvSpPr>
          <p:nvPr>
            <p:ph type="sldNum" sz="quarter" idx="12"/>
          </p:nvPr>
        </p:nvSpPr>
        <p:spPr/>
        <p:txBody>
          <a:bodyPr/>
          <a:lstStyle/>
          <a:p>
            <a:fld id="{CFE4BAC9-6D41-4691-9299-18EF07EF0177}" type="slidenum">
              <a:rPr lang="en-US" smtClean="0"/>
              <a:t>64</a:t>
            </a:fld>
            <a:endParaRPr lang="en-US"/>
          </a:p>
        </p:txBody>
      </p:sp>
    </p:spTree>
    <p:extLst>
      <p:ext uri="{BB962C8B-B14F-4D97-AF65-F5344CB8AC3E}">
        <p14:creationId xmlns:p14="http://schemas.microsoft.com/office/powerpoint/2010/main" val="21513557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96F40-0230-12A6-0752-61D811C1AA8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DEB17CC-734B-34DE-89FE-C01AD1E1993A}"/>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Předseda ÚKŠ</a:t>
            </a:r>
          </a:p>
        </p:txBody>
      </p:sp>
      <p:sp>
        <p:nvSpPr>
          <p:cNvPr id="3" name="Zástupný symbol pro obsah 2">
            <a:extLst>
              <a:ext uri="{FF2B5EF4-FFF2-40B4-BE49-F238E27FC236}">
                <a16:creationId xmlns:a16="http://schemas.microsoft.com/office/drawing/2014/main" id="{C6C34AA8-AFA9-79BD-C38E-0AEF68DFDC27}"/>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Předsedou ÚKŠ jmenuje předseda vlády podle charakteru situace některého z členů vlády nebo členů Štábu.</a:t>
            </a:r>
          </a:p>
        </p:txBody>
      </p:sp>
      <p:sp>
        <p:nvSpPr>
          <p:cNvPr id="4" name="Zástupný symbol pro datum 3">
            <a:extLst>
              <a:ext uri="{FF2B5EF4-FFF2-40B4-BE49-F238E27FC236}">
                <a16:creationId xmlns:a16="http://schemas.microsoft.com/office/drawing/2014/main" id="{25B40023-6728-F371-43E1-D61C0B63705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F1576A8-291E-8398-D137-EB224BF7CEEF}"/>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4011C4C-EE4C-FF47-4CB4-009CDE52E49E}"/>
              </a:ext>
            </a:extLst>
          </p:cNvPr>
          <p:cNvSpPr>
            <a:spLocks noGrp="1"/>
          </p:cNvSpPr>
          <p:nvPr>
            <p:ph type="sldNum" sz="quarter" idx="12"/>
          </p:nvPr>
        </p:nvSpPr>
        <p:spPr/>
        <p:txBody>
          <a:bodyPr/>
          <a:lstStyle/>
          <a:p>
            <a:fld id="{CFE4BAC9-6D41-4691-9299-18EF07EF0177}" type="slidenum">
              <a:rPr lang="en-US" smtClean="0"/>
              <a:t>65</a:t>
            </a:fld>
            <a:endParaRPr lang="en-US"/>
          </a:p>
        </p:txBody>
      </p:sp>
    </p:spTree>
    <p:extLst>
      <p:ext uri="{BB962C8B-B14F-4D97-AF65-F5344CB8AC3E}">
        <p14:creationId xmlns:p14="http://schemas.microsoft.com/office/powerpoint/2010/main" val="10690276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EFC5D-F195-CCB6-6924-EEC7B255B00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E281504-2AC6-D2E8-3614-9AE63047F04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Složení ÚKŠ</a:t>
            </a:r>
          </a:p>
        </p:txBody>
      </p:sp>
      <p:sp>
        <p:nvSpPr>
          <p:cNvPr id="3" name="Zástupný symbol pro obsah 2">
            <a:extLst>
              <a:ext uri="{FF2B5EF4-FFF2-40B4-BE49-F238E27FC236}">
                <a16:creationId xmlns:a16="http://schemas.microsoft.com/office/drawing/2014/main" id="{55E171AC-B249-CCBA-49DF-EF1E9017BBAF}"/>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Náměstci ministrů: MV, MO, MZV MF MZDR, MD, MŠMT, MMR, MŽP MZE, MPSV, MK, MSP.</a:t>
            </a:r>
          </a:p>
          <a:p>
            <a:pPr marL="0" indent="0">
              <a:buNone/>
            </a:pPr>
            <a:r>
              <a:rPr lang="cs-CZ" b="0" dirty="0">
                <a:solidFill>
                  <a:schemeClr val="tx1"/>
                </a:solidFill>
                <a:latin typeface="Arial" panose="020B0604020202020204" pitchFamily="34" charset="0"/>
                <a:cs typeface="Arial" panose="020B0604020202020204" pitchFamily="34" charset="0"/>
              </a:rPr>
              <a:t>předseda Správy státních hmotných rezerv, policejní prezident České republiky, generální ředitel Hasičského záchranného sboru České republiky,  náčelník Generálního štábu Armády České republiky, ředitel Národního úřadu pro kybernetickou a informační bezpečnost, hlavní hygienik, ředitel Státního zdravotního ústavu  a  vedoucí Úřadu vlády ČR</a:t>
            </a:r>
          </a:p>
        </p:txBody>
      </p:sp>
      <p:sp>
        <p:nvSpPr>
          <p:cNvPr id="4" name="Zástupný symbol pro datum 3">
            <a:extLst>
              <a:ext uri="{FF2B5EF4-FFF2-40B4-BE49-F238E27FC236}">
                <a16:creationId xmlns:a16="http://schemas.microsoft.com/office/drawing/2014/main" id="{68222B1C-4825-AA6D-10FC-545E417B2FCE}"/>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F1F29B3-2ADE-FA54-8B40-13A9379C3303}"/>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0098005-5311-5D79-7031-F3101DE4325D}"/>
              </a:ext>
            </a:extLst>
          </p:cNvPr>
          <p:cNvSpPr>
            <a:spLocks noGrp="1"/>
          </p:cNvSpPr>
          <p:nvPr>
            <p:ph type="sldNum" sz="quarter" idx="12"/>
          </p:nvPr>
        </p:nvSpPr>
        <p:spPr/>
        <p:txBody>
          <a:bodyPr/>
          <a:lstStyle/>
          <a:p>
            <a:fld id="{CFE4BAC9-6D41-4691-9299-18EF07EF0177}" type="slidenum">
              <a:rPr lang="en-US" smtClean="0"/>
              <a:t>66</a:t>
            </a:fld>
            <a:endParaRPr lang="en-US"/>
          </a:p>
        </p:txBody>
      </p:sp>
    </p:spTree>
    <p:extLst>
      <p:ext uri="{BB962C8B-B14F-4D97-AF65-F5344CB8AC3E}">
        <p14:creationId xmlns:p14="http://schemas.microsoft.com/office/powerpoint/2010/main" val="42239575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B309C-21C0-B084-861B-4E406765F42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4FBB46F-82E9-69B7-C69B-DBC987B9D201}"/>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Externí spolupráce</a:t>
            </a:r>
          </a:p>
        </p:txBody>
      </p:sp>
      <p:sp>
        <p:nvSpPr>
          <p:cNvPr id="3" name="Zástupný symbol pro obsah 2">
            <a:extLst>
              <a:ext uri="{FF2B5EF4-FFF2-40B4-BE49-F238E27FC236}">
                <a16:creationId xmlns:a16="http://schemas.microsoft.com/office/drawing/2014/main" id="{BE7BBD6A-7902-5F24-DE7F-1D1F3EC50AA5}"/>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ÚKŠ může na svá zasedání přizvat představitele dalších ministerstev, jiných správních úřadů, orgánů územních samosprávných celků a další odborníky. </a:t>
            </a:r>
          </a:p>
          <a:p>
            <a:r>
              <a:rPr lang="cs-CZ" b="0" dirty="0">
                <a:solidFill>
                  <a:schemeClr val="tx1"/>
                </a:solidFill>
                <a:latin typeface="Arial" panose="020B0604020202020204" pitchFamily="34" charset="0"/>
                <a:cs typeface="Arial" panose="020B0604020202020204" pitchFamily="34" charset="0"/>
              </a:rPr>
              <a:t>O jejich přizvání rozhoduje předseda ÚKŠ.</a:t>
            </a:r>
          </a:p>
        </p:txBody>
      </p:sp>
      <p:sp>
        <p:nvSpPr>
          <p:cNvPr id="4" name="Zástupný symbol pro datum 3">
            <a:extLst>
              <a:ext uri="{FF2B5EF4-FFF2-40B4-BE49-F238E27FC236}">
                <a16:creationId xmlns:a16="http://schemas.microsoft.com/office/drawing/2014/main" id="{CA09C29C-A651-3AF8-E9E1-096360FE08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8BC2EEE1-044F-69B8-ECE2-12E1021B200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2F5279A-24E3-5A62-8A0D-2E5395743B3E}"/>
              </a:ext>
            </a:extLst>
          </p:cNvPr>
          <p:cNvSpPr>
            <a:spLocks noGrp="1"/>
          </p:cNvSpPr>
          <p:nvPr>
            <p:ph type="sldNum" sz="quarter" idx="12"/>
          </p:nvPr>
        </p:nvSpPr>
        <p:spPr/>
        <p:txBody>
          <a:bodyPr/>
          <a:lstStyle/>
          <a:p>
            <a:fld id="{CFE4BAC9-6D41-4691-9299-18EF07EF0177}" type="slidenum">
              <a:rPr lang="en-US" smtClean="0"/>
              <a:t>67</a:t>
            </a:fld>
            <a:endParaRPr lang="en-US"/>
          </a:p>
        </p:txBody>
      </p:sp>
    </p:spTree>
    <p:extLst>
      <p:ext uri="{BB962C8B-B14F-4D97-AF65-F5344CB8AC3E}">
        <p14:creationId xmlns:p14="http://schemas.microsoft.com/office/powerpoint/2010/main" val="35372213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3E903-695A-1181-CC24-169E2DC35EC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9E13F8B-8938-FA71-B4B1-1B0F95319E41}"/>
              </a:ext>
            </a:extLst>
          </p:cNvPr>
          <p:cNvSpPr>
            <a:spLocks noGrp="1"/>
          </p:cNvSpPr>
          <p:nvPr>
            <p:ph type="title"/>
          </p:nvPr>
        </p:nvSpPr>
        <p:spPr/>
        <p:txBody>
          <a:bodyPr/>
          <a:lstStyle/>
          <a:p>
            <a:pPr algn="ctr"/>
            <a:r>
              <a:rPr lang="cs-CZ" dirty="0"/>
              <a:t>Předseda ÚKŠ</a:t>
            </a:r>
          </a:p>
        </p:txBody>
      </p:sp>
      <p:sp>
        <p:nvSpPr>
          <p:cNvPr id="3" name="Zástupný symbol pro obsah 2">
            <a:extLst>
              <a:ext uri="{FF2B5EF4-FFF2-40B4-BE49-F238E27FC236}">
                <a16:creationId xmlns:a16="http://schemas.microsoft.com/office/drawing/2014/main" id="{B0F5300D-1FDF-F6CE-6555-630E148A40D7}"/>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svolává zasedání ÚKŠ, řídí jeho činnost a odpovídá za ni předsedovi vlády, </a:t>
            </a:r>
          </a:p>
          <a:p>
            <a:r>
              <a:rPr lang="cs-CZ" b="0" dirty="0">
                <a:latin typeface="Arial" panose="020B0604020202020204" pitchFamily="34" charset="0"/>
                <a:cs typeface="Arial" panose="020B0604020202020204" pitchFamily="34" charset="0"/>
              </a:rPr>
              <a:t>stanovuje dobu a místo zasedání</a:t>
            </a:r>
          </a:p>
          <a:p>
            <a:r>
              <a:rPr lang="cs-CZ" b="0" dirty="0">
                <a:latin typeface="Arial" panose="020B0604020202020204" pitchFamily="34" charset="0"/>
                <a:cs typeface="Arial" panose="020B0604020202020204" pitchFamily="34" charset="0"/>
              </a:rPr>
              <a:t>pravidelně informuje BRS popřípadě na pokyn předsedy vlády přímo vládu, o činnosti ÚKŠ, o vývoji situace a o provedených a přijímaných opatřeních.</a:t>
            </a:r>
          </a:p>
        </p:txBody>
      </p:sp>
      <p:sp>
        <p:nvSpPr>
          <p:cNvPr id="4" name="Zástupný symbol pro datum 3">
            <a:extLst>
              <a:ext uri="{FF2B5EF4-FFF2-40B4-BE49-F238E27FC236}">
                <a16:creationId xmlns:a16="http://schemas.microsoft.com/office/drawing/2014/main" id="{D3FC9B8C-7D55-CB32-E7D2-51C3AF91DDBF}"/>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9A1059E-5147-5843-CF2B-A4B8E189A2F7}"/>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FB74D87-B733-1FE9-815F-D77BCE5DA22F}"/>
              </a:ext>
            </a:extLst>
          </p:cNvPr>
          <p:cNvSpPr>
            <a:spLocks noGrp="1"/>
          </p:cNvSpPr>
          <p:nvPr>
            <p:ph type="sldNum" sz="quarter" idx="12"/>
          </p:nvPr>
        </p:nvSpPr>
        <p:spPr/>
        <p:txBody>
          <a:bodyPr/>
          <a:lstStyle/>
          <a:p>
            <a:fld id="{CFE4BAC9-6D41-4691-9299-18EF07EF0177}" type="slidenum">
              <a:rPr lang="en-US" smtClean="0"/>
              <a:t>68</a:t>
            </a:fld>
            <a:endParaRPr lang="en-US"/>
          </a:p>
        </p:txBody>
      </p:sp>
    </p:spTree>
    <p:extLst>
      <p:ext uri="{BB962C8B-B14F-4D97-AF65-F5344CB8AC3E}">
        <p14:creationId xmlns:p14="http://schemas.microsoft.com/office/powerpoint/2010/main" val="39033912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6A3EA-FDE0-07A2-2A89-7BB64A7B45A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A0AFEA1-C255-DF08-1734-B1F45377B945}"/>
              </a:ext>
            </a:extLst>
          </p:cNvPr>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Výbor pro civilní nouzové plánování</a:t>
            </a:r>
          </a:p>
        </p:txBody>
      </p:sp>
      <p:sp>
        <p:nvSpPr>
          <p:cNvPr id="3" name="Zástupný symbol pro obsah 2">
            <a:extLst>
              <a:ext uri="{FF2B5EF4-FFF2-40B4-BE49-F238E27FC236}">
                <a16:creationId xmlns:a16="http://schemas.microsoft.com/office/drawing/2014/main" id="{759E50BE-2C40-0CE1-71FD-60B475BE4687}"/>
              </a:ext>
            </a:extLst>
          </p:cNvPr>
          <p:cNvSpPr>
            <a:spLocks noGrp="1"/>
          </p:cNvSpPr>
          <p:nvPr>
            <p:ph idx="1"/>
          </p:nvPr>
        </p:nvSpPr>
        <p:spPr/>
        <p:txBody>
          <a:bodyPr/>
          <a:lstStyle/>
          <a:p>
            <a:pPr marL="0" indent="0">
              <a:buNone/>
            </a:pPr>
            <a:r>
              <a:rPr lang="cs-CZ" b="0" dirty="0">
                <a:latin typeface="Arial" panose="020B0604020202020204" pitchFamily="34" charset="0"/>
                <a:cs typeface="Arial" panose="020B0604020202020204" pitchFamily="34" charset="0"/>
              </a:rPr>
              <a:t>Výbor pro civilní nouzové plánování je stálým pracovním orgánem BRS pro oblast civilního nouzového plánování (CNP) a pro koordinaci a plánování opatření k zajištění ochrany vnitřní bezpečnosti státu.</a:t>
            </a:r>
          </a:p>
        </p:txBody>
      </p:sp>
      <p:sp>
        <p:nvSpPr>
          <p:cNvPr id="4" name="Zástupný symbol pro datum 3">
            <a:extLst>
              <a:ext uri="{FF2B5EF4-FFF2-40B4-BE49-F238E27FC236}">
                <a16:creationId xmlns:a16="http://schemas.microsoft.com/office/drawing/2014/main" id="{39941FED-B9C0-CFF6-6B78-593B440111B1}"/>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293DDDC4-4A2F-731D-4DF5-DB120E2F32B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B551CB39-375A-E128-DB32-FBADA032B108}"/>
              </a:ext>
            </a:extLst>
          </p:cNvPr>
          <p:cNvSpPr>
            <a:spLocks noGrp="1"/>
          </p:cNvSpPr>
          <p:nvPr>
            <p:ph type="sldNum" sz="quarter" idx="12"/>
          </p:nvPr>
        </p:nvSpPr>
        <p:spPr/>
        <p:txBody>
          <a:bodyPr/>
          <a:lstStyle/>
          <a:p>
            <a:fld id="{CFE4BAC9-6D41-4691-9299-18EF07EF0177}" type="slidenum">
              <a:rPr lang="en-US" smtClean="0"/>
              <a:t>69</a:t>
            </a:fld>
            <a:endParaRPr lang="en-US"/>
          </a:p>
        </p:txBody>
      </p:sp>
    </p:spTree>
    <p:extLst>
      <p:ext uri="{BB962C8B-B14F-4D97-AF65-F5344CB8AC3E}">
        <p14:creationId xmlns:p14="http://schemas.microsoft.com/office/powerpoint/2010/main" val="1585156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D78A4B-3CEE-3952-402A-F60A8F52E25F}"/>
              </a:ext>
            </a:extLst>
          </p:cNvPr>
          <p:cNvSpPr>
            <a:spLocks noGrp="1"/>
          </p:cNvSpPr>
          <p:nvPr>
            <p:ph type="title"/>
          </p:nvPr>
        </p:nvSpPr>
        <p:spPr/>
        <p:txBody>
          <a:bodyPr/>
          <a:lstStyle/>
          <a:p>
            <a:pPr algn="ctr"/>
            <a:r>
              <a:rPr lang="cs-CZ" dirty="0"/>
              <a:t>Neutralita ideologická </a:t>
            </a:r>
          </a:p>
        </p:txBody>
      </p:sp>
      <p:sp>
        <p:nvSpPr>
          <p:cNvPr id="3" name="Zástupný obsah 2">
            <a:extLst>
              <a:ext uri="{FF2B5EF4-FFF2-40B4-BE49-F238E27FC236}">
                <a16:creationId xmlns:a16="http://schemas.microsoft.com/office/drawing/2014/main" id="{1FD8428B-D416-DCBA-C4E5-DC18406F6C2B}"/>
              </a:ext>
            </a:extLst>
          </p:cNvPr>
          <p:cNvSpPr>
            <a:spLocks noGrp="1"/>
          </p:cNvSpPr>
          <p:nvPr>
            <p:ph idx="1"/>
          </p:nvPr>
        </p:nvSpPr>
        <p:spPr/>
        <p:txBody>
          <a:bodyPr/>
          <a:lstStyle/>
          <a:p>
            <a:r>
              <a:rPr lang="cs-CZ" sz="1800" b="0" dirty="0">
                <a:effectLst/>
                <a:latin typeface="Calibri" panose="020F0502020204030204" pitchFamily="34" charset="0"/>
                <a:ea typeface="Calibri" panose="020F0502020204030204" pitchFamily="34" charset="0"/>
              </a:rPr>
              <a:t>Armáda jako ozbrojený sbor musí být politicky neutrální, protože jejich posláním je bránit  stát bez ohledu na to, jakou orientaci má poltická reprezentace demokratického státu. </a:t>
            </a:r>
          </a:p>
          <a:p>
            <a:r>
              <a:rPr lang="cs-CZ" sz="1800" b="0" dirty="0">
                <a:effectLst/>
                <a:latin typeface="Calibri" panose="020F0502020204030204" pitchFamily="34" charset="0"/>
                <a:ea typeface="Calibri" panose="020F0502020204030204" pitchFamily="34" charset="0"/>
              </a:rPr>
              <a:t>Armáda nemůže být spojena s jakoukoliv ideologií nebo náboženstvím. V armádě existuje vztah nadřízenosti a podřízenosti,  rozhoduje se formou rozkazu a voják se zavazuje nasadit při výkonu své služby  i život .</a:t>
            </a:r>
            <a:endParaRPr lang="cs-CZ" b="0" dirty="0"/>
          </a:p>
        </p:txBody>
      </p:sp>
      <p:sp>
        <p:nvSpPr>
          <p:cNvPr id="4" name="Zástupný symbol pro datum 3">
            <a:extLst>
              <a:ext uri="{FF2B5EF4-FFF2-40B4-BE49-F238E27FC236}">
                <a16:creationId xmlns:a16="http://schemas.microsoft.com/office/drawing/2014/main" id="{3D5A2879-7415-536A-6D0D-5DD6F49619A3}"/>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C837D4AC-8EE0-C7C3-DA7B-B9C3346C4A25}"/>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A0FAE040-E565-3EEB-6489-AC56FB4318CC}"/>
              </a:ext>
            </a:extLst>
          </p:cNvPr>
          <p:cNvSpPr>
            <a:spLocks noGrp="1"/>
          </p:cNvSpPr>
          <p:nvPr>
            <p:ph type="sldNum" sz="quarter" idx="12"/>
          </p:nvPr>
        </p:nvSpPr>
        <p:spPr/>
        <p:txBody>
          <a:bodyPr/>
          <a:lstStyle/>
          <a:p>
            <a:fld id="{CFE4BAC9-6D41-4691-9299-18EF07EF0177}" type="slidenum">
              <a:rPr lang="en-US" smtClean="0"/>
              <a:t>7</a:t>
            </a:fld>
            <a:endParaRPr lang="en-US"/>
          </a:p>
        </p:txBody>
      </p:sp>
    </p:spTree>
    <p:extLst>
      <p:ext uri="{BB962C8B-B14F-4D97-AF65-F5344CB8AC3E}">
        <p14:creationId xmlns:p14="http://schemas.microsoft.com/office/powerpoint/2010/main" val="25406068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518B3-1B33-62DA-F112-FADAF9305A9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45D0510-227E-2073-A1E9-46D697A5EDC3}"/>
              </a:ext>
            </a:extLst>
          </p:cNvPr>
          <p:cNvSpPr>
            <a:spLocks noGrp="1"/>
          </p:cNvSpPr>
          <p:nvPr>
            <p:ph type="title"/>
          </p:nvPr>
        </p:nvSpPr>
        <p:spPr/>
        <p:txBody>
          <a:bodyPr>
            <a:normAutofit fontScale="90000"/>
          </a:bodyPr>
          <a:lstStyle/>
          <a:p>
            <a:pPr algn="ctr"/>
            <a:r>
              <a:rPr lang="cs-CZ" dirty="0">
                <a:latin typeface="Arial" panose="020B0604020202020204" pitchFamily="34" charset="0"/>
                <a:cs typeface="Arial" panose="020B0604020202020204" pitchFamily="34" charset="0"/>
              </a:rPr>
              <a:t>Organizační struktura Výboru pro CNP</a:t>
            </a:r>
          </a:p>
        </p:txBody>
      </p:sp>
      <p:sp>
        <p:nvSpPr>
          <p:cNvPr id="3" name="Zástupný symbol pro obsah 2">
            <a:extLst>
              <a:ext uri="{FF2B5EF4-FFF2-40B4-BE49-F238E27FC236}">
                <a16:creationId xmlns:a16="http://schemas.microsoft.com/office/drawing/2014/main" id="{12CB1EEC-FF4E-E979-9EF0-BD99CFE3F6E8}"/>
              </a:ext>
            </a:extLst>
          </p:cNvPr>
          <p:cNvSpPr>
            <a:spLocks noGrp="1"/>
          </p:cNvSpPr>
          <p:nvPr>
            <p:ph idx="1"/>
          </p:nvPr>
        </p:nvSpPr>
        <p:spPr/>
        <p:txBody>
          <a:bodyPr>
            <a:normAutofit/>
          </a:bodyPr>
          <a:lstStyle/>
          <a:p>
            <a:pPr marL="0" indent="0">
              <a:buNone/>
            </a:pPr>
            <a:r>
              <a:rPr lang="cs-CZ" b="0" dirty="0">
                <a:latin typeface="Arial" panose="020B0604020202020204" pitchFamily="34" charset="0"/>
                <a:cs typeface="Arial" panose="020B0604020202020204" pitchFamily="34" charset="0"/>
              </a:rPr>
              <a:t>Předsedou Výboru pro CNP je ministr vnitra.</a:t>
            </a:r>
          </a:p>
          <a:p>
            <a:pPr marL="0" indent="0">
              <a:buNone/>
            </a:pPr>
            <a:r>
              <a:rPr lang="cs-CZ" b="0" dirty="0">
                <a:latin typeface="Arial" panose="020B0604020202020204" pitchFamily="34" charset="0"/>
                <a:cs typeface="Arial" panose="020B0604020202020204" pitchFamily="34" charset="0"/>
              </a:rPr>
              <a:t>Výbor pro CNP plní úkoly uložené BRS včetně úkolů vyplývajících z dokumentů NATO, EU a dalších mezinárodních organizací pro zajištění funkcí civilního nouzového plánování v České republice</a:t>
            </a:r>
          </a:p>
          <a:p>
            <a:pPr marL="0" indent="0">
              <a:buNone/>
            </a:pPr>
            <a:r>
              <a:rPr lang="cs-CZ" b="0" dirty="0">
                <a:latin typeface="Arial" panose="020B0604020202020204" pitchFamily="34" charset="0"/>
                <a:cs typeface="Arial" panose="020B0604020202020204" pitchFamily="34" charset="0"/>
              </a:rPr>
              <a:t>MV – gestor za činnost Výboru – zabezpečuje prostřednictvím svého představitele zastoupení ČR ve Vyšším výboru pro civilní nouzové plánování NATO („SCEPC“). </a:t>
            </a:r>
          </a:p>
        </p:txBody>
      </p:sp>
      <p:sp>
        <p:nvSpPr>
          <p:cNvPr id="4" name="Zástupný symbol pro datum 3">
            <a:extLst>
              <a:ext uri="{FF2B5EF4-FFF2-40B4-BE49-F238E27FC236}">
                <a16:creationId xmlns:a16="http://schemas.microsoft.com/office/drawing/2014/main" id="{D5C81859-EEA8-E32A-AC9B-B7F503F297A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DB86B6-D1FA-F22E-7CCF-A97DE3E05709}"/>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5276AFB-1CB1-8369-4A53-1A4BDDEF0BEC}"/>
              </a:ext>
            </a:extLst>
          </p:cNvPr>
          <p:cNvSpPr>
            <a:spLocks noGrp="1"/>
          </p:cNvSpPr>
          <p:nvPr>
            <p:ph type="sldNum" sz="quarter" idx="12"/>
          </p:nvPr>
        </p:nvSpPr>
        <p:spPr/>
        <p:txBody>
          <a:bodyPr/>
          <a:lstStyle/>
          <a:p>
            <a:fld id="{CFE4BAC9-6D41-4691-9299-18EF07EF0177}" type="slidenum">
              <a:rPr lang="en-US" smtClean="0"/>
              <a:t>70</a:t>
            </a:fld>
            <a:endParaRPr lang="en-US"/>
          </a:p>
        </p:txBody>
      </p:sp>
    </p:spTree>
    <p:extLst>
      <p:ext uri="{BB962C8B-B14F-4D97-AF65-F5344CB8AC3E}">
        <p14:creationId xmlns:p14="http://schemas.microsoft.com/office/powerpoint/2010/main" val="58457892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AA58B-654F-FCB8-1021-D65BA2B4403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3A91E76-1ACE-D196-F82F-83EB0DDFD90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Spolupráce s obranou</a:t>
            </a:r>
          </a:p>
        </p:txBody>
      </p:sp>
      <p:sp>
        <p:nvSpPr>
          <p:cNvPr id="3" name="Zástupný symbol pro obsah 2">
            <a:extLst>
              <a:ext uri="{FF2B5EF4-FFF2-40B4-BE49-F238E27FC236}">
                <a16:creationId xmlns:a16="http://schemas.microsoft.com/office/drawing/2014/main" id="{16A5E2DA-DC1A-C8BB-5B5A-AED8267B2FC6}"/>
              </a:ext>
            </a:extLst>
          </p:cNvPr>
          <p:cNvSpPr>
            <a:spLocks noGrp="1"/>
          </p:cNvSpPr>
          <p:nvPr>
            <p:ph idx="1"/>
          </p:nvPr>
        </p:nvSpPr>
        <p:spPr/>
        <p:txBody>
          <a:bodyPr/>
          <a:lstStyle/>
          <a:p>
            <a:r>
              <a:rPr lang="cs-CZ" b="0" dirty="0">
                <a:latin typeface="Arial" panose="020B0604020202020204" pitchFamily="34" charset="0"/>
                <a:cs typeface="Arial" panose="020B0604020202020204" pitchFamily="34" charset="0"/>
              </a:rPr>
              <a:t>Výbor koordinuje s Výborem pro obranné plánování potřeby zabezpečení vojenské obrany státu a spolupracuje s příslušnými ústředními správními úřady v plánování činnosti v oblasti nevojenských opatření obrany a v oblasti plánování využití ozbrojených sil při řešení nevojenských krizových situací.</a:t>
            </a:r>
          </a:p>
        </p:txBody>
      </p:sp>
      <p:sp>
        <p:nvSpPr>
          <p:cNvPr id="4" name="Zástupný symbol pro datum 3">
            <a:extLst>
              <a:ext uri="{FF2B5EF4-FFF2-40B4-BE49-F238E27FC236}">
                <a16:creationId xmlns:a16="http://schemas.microsoft.com/office/drawing/2014/main" id="{D2CCC5D3-06FA-DFE0-306C-FB4AF3D25DBB}"/>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3160EF-5D55-D62D-6D77-68488636446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93C6A06-529F-7C1C-83B5-985EBB2C6FD9}"/>
              </a:ext>
            </a:extLst>
          </p:cNvPr>
          <p:cNvSpPr>
            <a:spLocks noGrp="1"/>
          </p:cNvSpPr>
          <p:nvPr>
            <p:ph type="sldNum" sz="quarter" idx="12"/>
          </p:nvPr>
        </p:nvSpPr>
        <p:spPr/>
        <p:txBody>
          <a:bodyPr/>
          <a:lstStyle/>
          <a:p>
            <a:fld id="{CFE4BAC9-6D41-4691-9299-18EF07EF0177}" type="slidenum">
              <a:rPr lang="en-US" smtClean="0"/>
              <a:t>71</a:t>
            </a:fld>
            <a:endParaRPr lang="en-US"/>
          </a:p>
        </p:txBody>
      </p:sp>
    </p:spTree>
    <p:extLst>
      <p:ext uri="{BB962C8B-B14F-4D97-AF65-F5344CB8AC3E}">
        <p14:creationId xmlns:p14="http://schemas.microsoft.com/office/powerpoint/2010/main" val="130403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04668-78AE-0D22-11E6-89F4CD1C2ED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1DFB062-39B8-CD86-C18C-8BD2367F3798}"/>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Výbor pro obranné plánování</a:t>
            </a:r>
          </a:p>
        </p:txBody>
      </p:sp>
      <p:sp>
        <p:nvSpPr>
          <p:cNvPr id="3" name="Zástupný symbol pro obsah 2">
            <a:extLst>
              <a:ext uri="{FF2B5EF4-FFF2-40B4-BE49-F238E27FC236}">
                <a16:creationId xmlns:a16="http://schemas.microsoft.com/office/drawing/2014/main" id="{848B75F9-ADC6-962D-7454-B2DAC90021C0}"/>
              </a:ext>
            </a:extLst>
          </p:cNvPr>
          <p:cNvSpPr>
            <a:spLocks noGrp="1"/>
          </p:cNvSpPr>
          <p:nvPr>
            <p:ph idx="1"/>
          </p:nvPr>
        </p:nvSpPr>
        <p:spPr/>
        <p:txBody>
          <a:bodyPr>
            <a:normAutofit lnSpcReduction="10000"/>
          </a:bodyPr>
          <a:lstStyle/>
          <a:p>
            <a:pPr marL="0" indent="0">
              <a:buNone/>
            </a:pPr>
            <a:r>
              <a:rPr lang="cs-CZ" b="0" dirty="0">
                <a:latin typeface="Arial" panose="020B0604020202020204" pitchFamily="34" charset="0"/>
                <a:cs typeface="Arial" panose="020B0604020202020204" pitchFamily="34" charset="0"/>
              </a:rPr>
              <a:t>Výbor pro obranné plánování  je stálým pracovním orgánem BRS pro koordinaci plánování opatření k zajištění obrany ČR.</a:t>
            </a:r>
          </a:p>
          <a:p>
            <a:pPr marL="0" indent="0">
              <a:buNone/>
            </a:pPr>
            <a:r>
              <a:rPr lang="cs-CZ" b="0" dirty="0">
                <a:latin typeface="Arial" panose="020B0604020202020204" pitchFamily="34" charset="0"/>
                <a:cs typeface="Arial" panose="020B0604020202020204" pitchFamily="34" charset="0"/>
              </a:rPr>
              <a:t>Výbor pro OP má 19 členů, předsedou Výboru je ministr obrany. Výkonným místopředsedou je náměstek ministra obrany.</a:t>
            </a:r>
          </a:p>
          <a:p>
            <a:pPr marL="0" indent="0">
              <a:buNone/>
            </a:pPr>
            <a:r>
              <a:rPr lang="cs-CZ" b="0" dirty="0">
                <a:latin typeface="Arial" panose="020B0604020202020204" pitchFamily="34" charset="0"/>
                <a:cs typeface="Arial" panose="020B0604020202020204" pitchFamily="34" charset="0"/>
              </a:rPr>
              <a:t>Výbor pro OP projednává záměry plánovacích a přípravných aktivit v oblasti zajištění obrany ČR, strategické a koncepční návrhy státních orgánů, ministerstev a jiných správních úřadů v oblasti plánování obrany</a:t>
            </a:r>
          </a:p>
        </p:txBody>
      </p:sp>
      <p:sp>
        <p:nvSpPr>
          <p:cNvPr id="4" name="Zástupný symbol pro datum 3">
            <a:extLst>
              <a:ext uri="{FF2B5EF4-FFF2-40B4-BE49-F238E27FC236}">
                <a16:creationId xmlns:a16="http://schemas.microsoft.com/office/drawing/2014/main" id="{8E939599-5B77-D0E9-4B4A-D375C26B340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98960DD-5163-D19F-5E97-08E77666C00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6CA84F5D-0170-1B75-EC6C-D7FE2E4FFF2D}"/>
              </a:ext>
            </a:extLst>
          </p:cNvPr>
          <p:cNvSpPr>
            <a:spLocks noGrp="1"/>
          </p:cNvSpPr>
          <p:nvPr>
            <p:ph type="sldNum" sz="quarter" idx="12"/>
          </p:nvPr>
        </p:nvSpPr>
        <p:spPr/>
        <p:txBody>
          <a:bodyPr/>
          <a:lstStyle/>
          <a:p>
            <a:fld id="{CFE4BAC9-6D41-4691-9299-18EF07EF0177}" type="slidenum">
              <a:rPr lang="en-US" smtClean="0"/>
              <a:t>72</a:t>
            </a:fld>
            <a:endParaRPr lang="en-US"/>
          </a:p>
        </p:txBody>
      </p:sp>
    </p:spTree>
    <p:extLst>
      <p:ext uri="{BB962C8B-B14F-4D97-AF65-F5344CB8AC3E}">
        <p14:creationId xmlns:p14="http://schemas.microsoft.com/office/powerpoint/2010/main" val="35803942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2A7D8-30E3-3B47-CC62-2B884D70C8E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E25A971-98DB-C085-8572-93E99505E37F}"/>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Krizový zákon </a:t>
            </a:r>
          </a:p>
        </p:txBody>
      </p:sp>
      <p:sp>
        <p:nvSpPr>
          <p:cNvPr id="3" name="Zástupný symbol pro obsah 2">
            <a:extLst>
              <a:ext uri="{FF2B5EF4-FFF2-40B4-BE49-F238E27FC236}">
                <a16:creationId xmlns:a16="http://schemas.microsoft.com/office/drawing/2014/main" id="{45997CFF-5705-804E-BBBD-8581552E9DAF}"/>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Zákon stanoví působnost a pravomoc státních orgánů a orgánů územních samosprávných celků a práva a povinnosti právnických a fyzických osob při přípravě na krizové situace, které nesouvisejí se zajišťováním obrany České republiky před vnějším napadením,</a:t>
            </a:r>
            <a:r>
              <a:rPr lang="cs-CZ" b="0" baseline="30000" dirty="0">
                <a:solidFill>
                  <a:schemeClr val="tx1"/>
                </a:solidFill>
                <a:latin typeface="Arial" panose="020B0604020202020204" pitchFamily="34" charset="0"/>
                <a:cs typeface="Arial" panose="020B0604020202020204" pitchFamily="34" charset="0"/>
              </a:rPr>
              <a:t> </a:t>
            </a:r>
            <a:r>
              <a:rPr lang="cs-CZ" b="0" dirty="0">
                <a:solidFill>
                  <a:schemeClr val="tx1"/>
                </a:solidFill>
                <a:latin typeface="Arial" panose="020B0604020202020204" pitchFamily="34" charset="0"/>
                <a:cs typeface="Arial" panose="020B0604020202020204" pitchFamily="34" charset="0"/>
              </a:rPr>
              <a:t>a při jejich řešení a při ochraně kritické infrastruktury a odpovědnost za porušení těchto povinnost (240/2000 Sb.)</a:t>
            </a:r>
          </a:p>
        </p:txBody>
      </p:sp>
      <p:sp>
        <p:nvSpPr>
          <p:cNvPr id="4" name="Zástupný symbol pro datum 3">
            <a:extLst>
              <a:ext uri="{FF2B5EF4-FFF2-40B4-BE49-F238E27FC236}">
                <a16:creationId xmlns:a16="http://schemas.microsoft.com/office/drawing/2014/main" id="{A730574B-3676-CBE3-4513-A57B5627E74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339EA4F-7AC8-60AA-5C3B-43CED4669B1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766355EE-37C6-84D3-DA4A-728DFE3209F5}"/>
              </a:ext>
            </a:extLst>
          </p:cNvPr>
          <p:cNvSpPr>
            <a:spLocks noGrp="1"/>
          </p:cNvSpPr>
          <p:nvPr>
            <p:ph type="sldNum" sz="quarter" idx="12"/>
          </p:nvPr>
        </p:nvSpPr>
        <p:spPr/>
        <p:txBody>
          <a:bodyPr/>
          <a:lstStyle/>
          <a:p>
            <a:fld id="{CFE4BAC9-6D41-4691-9299-18EF07EF0177}" type="slidenum">
              <a:rPr lang="en-US" smtClean="0"/>
              <a:t>73</a:t>
            </a:fld>
            <a:endParaRPr lang="en-US"/>
          </a:p>
        </p:txBody>
      </p:sp>
    </p:spTree>
    <p:extLst>
      <p:ext uri="{BB962C8B-B14F-4D97-AF65-F5344CB8AC3E}">
        <p14:creationId xmlns:p14="http://schemas.microsoft.com/office/powerpoint/2010/main" val="14317029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B8735-5708-C372-CCDA-853C96C838B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CEF9901-8248-9633-3547-45EBE884D64C}"/>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Omezení základní práv</a:t>
            </a:r>
          </a:p>
        </p:txBody>
      </p:sp>
      <p:sp>
        <p:nvSpPr>
          <p:cNvPr id="3" name="Zástupný symbol pro obsah 2">
            <a:extLst>
              <a:ext uri="{FF2B5EF4-FFF2-40B4-BE49-F238E27FC236}">
                <a16:creationId xmlns:a16="http://schemas.microsoft.com/office/drawing/2014/main" id="{C8BB1ED0-AA98-D5B2-2C76-6C103E73F8C5}"/>
              </a:ext>
            </a:extLst>
          </p:cNvPr>
          <p:cNvSpPr>
            <a:spLocks noGrp="1"/>
          </p:cNvSpPr>
          <p:nvPr>
            <p:ph idx="1"/>
          </p:nvPr>
        </p:nvSpPr>
        <p:spPr/>
        <p:txBody>
          <a:bodyPr>
            <a:normAutofit fontScale="92500"/>
          </a:bodyPr>
          <a:lstStyle/>
          <a:p>
            <a:pPr marL="0" indent="0">
              <a:buNone/>
            </a:pPr>
            <a:r>
              <a:rPr lang="cs-CZ" b="0" dirty="0">
                <a:solidFill>
                  <a:schemeClr val="tx1"/>
                </a:solidFill>
                <a:latin typeface="Arial" panose="020B0604020202020204" pitchFamily="34" charset="0"/>
                <a:cs typeface="Arial" panose="020B0604020202020204" pitchFamily="34" charset="0"/>
              </a:rPr>
              <a:t>Za nouzového stavu nebo za stavu ohrožení státu lze na nezbytně nutnou dobu a v nezbytně nutném rozsahu omezit</a:t>
            </a:r>
          </a:p>
          <a:p>
            <a:r>
              <a:rPr lang="cs-CZ" b="0" dirty="0">
                <a:solidFill>
                  <a:schemeClr val="tx1"/>
                </a:solidFill>
                <a:latin typeface="Arial" panose="020B0604020202020204" pitchFamily="34" charset="0"/>
                <a:cs typeface="Arial" panose="020B0604020202020204" pitchFamily="34" charset="0"/>
              </a:rPr>
              <a:t>právo na nedotknutelnost osoby a nedotknutelnost obydlí při evakuaci osoby z místa, na kterém je bezprostředně ohrožena na životě nebo zdrav</a:t>
            </a:r>
          </a:p>
          <a:p>
            <a:r>
              <a:rPr lang="cs-CZ" b="0" dirty="0">
                <a:solidFill>
                  <a:schemeClr val="tx1"/>
                </a:solidFill>
                <a:latin typeface="Arial" panose="020B0604020202020204" pitchFamily="34" charset="0"/>
                <a:cs typeface="Arial" panose="020B0604020202020204" pitchFamily="34" charset="0"/>
              </a:rPr>
              <a:t>Vlastnické a užívací právo právnických a fyzických osob k majetku, pokud jde o nucené omezení práva vlastníka nebo uživatele z důvodu ochrany života, zdraví, majetku nebo životního prostředí, které jsou ohroženy krizovou situací, přičemž je za toto omezení poskytnuta přiměřená náhrada</a:t>
            </a:r>
            <a:r>
              <a:rPr lang="cs-CZ" b="0" dirty="0">
                <a:solidFill>
                  <a:schemeClr val="tx1"/>
                </a:solidFill>
              </a:rPr>
              <a:t>,</a:t>
            </a:r>
            <a:endParaRPr lang="cs-CZ" b="0" dirty="0">
              <a:solidFill>
                <a:schemeClr val="tx1"/>
              </a:solidFill>
              <a:latin typeface="Arial" panose="020B0604020202020204" pitchFamily="34" charset="0"/>
              <a:cs typeface="Arial" panose="020B0604020202020204" pitchFamily="34" charset="0"/>
            </a:endParaRPr>
          </a:p>
        </p:txBody>
      </p:sp>
      <p:sp>
        <p:nvSpPr>
          <p:cNvPr id="4" name="Zástupný symbol pro datum 3">
            <a:extLst>
              <a:ext uri="{FF2B5EF4-FFF2-40B4-BE49-F238E27FC236}">
                <a16:creationId xmlns:a16="http://schemas.microsoft.com/office/drawing/2014/main" id="{D2FFCE22-5408-0185-EBD7-4EB594BFA1E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609441AB-4776-2C7F-AA18-16838876E7E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278F0698-4839-BDF8-801C-D79D2D88464C}"/>
              </a:ext>
            </a:extLst>
          </p:cNvPr>
          <p:cNvSpPr>
            <a:spLocks noGrp="1"/>
          </p:cNvSpPr>
          <p:nvPr>
            <p:ph type="sldNum" sz="quarter" idx="12"/>
          </p:nvPr>
        </p:nvSpPr>
        <p:spPr/>
        <p:txBody>
          <a:bodyPr/>
          <a:lstStyle/>
          <a:p>
            <a:fld id="{CFE4BAC9-6D41-4691-9299-18EF07EF0177}" type="slidenum">
              <a:rPr lang="en-US" smtClean="0"/>
              <a:t>74</a:t>
            </a:fld>
            <a:endParaRPr lang="en-US"/>
          </a:p>
        </p:txBody>
      </p:sp>
    </p:spTree>
    <p:extLst>
      <p:ext uri="{BB962C8B-B14F-4D97-AF65-F5344CB8AC3E}">
        <p14:creationId xmlns:p14="http://schemas.microsoft.com/office/powerpoint/2010/main" val="265223108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B2793-1744-64AC-BEB7-BC454D08C76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05A2C97-714B-A295-880F-7A9D621F71EB}"/>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Omezení základních práv</a:t>
            </a:r>
          </a:p>
        </p:txBody>
      </p:sp>
      <p:sp>
        <p:nvSpPr>
          <p:cNvPr id="3" name="Zástupný symbol pro obsah 2">
            <a:extLst>
              <a:ext uri="{FF2B5EF4-FFF2-40B4-BE49-F238E27FC236}">
                <a16:creationId xmlns:a16="http://schemas.microsoft.com/office/drawing/2014/main" id="{37397381-B0F5-FFB1-326A-4D7C719CE02B}"/>
              </a:ext>
            </a:extLst>
          </p:cNvPr>
          <p:cNvSpPr>
            <a:spLocks noGrp="1"/>
          </p:cNvSpPr>
          <p:nvPr>
            <p:ph idx="1"/>
          </p:nvPr>
        </p:nvSpPr>
        <p:spPr/>
        <p:txBody>
          <a:bodyPr>
            <a:normAutofit lnSpcReduction="10000"/>
          </a:bodyPr>
          <a:lstStyle/>
          <a:p>
            <a:r>
              <a:rPr lang="cs-CZ" b="0" dirty="0">
                <a:solidFill>
                  <a:schemeClr val="tx1"/>
                </a:solidFill>
                <a:latin typeface="Arial" panose="020B0604020202020204" pitchFamily="34" charset="0"/>
                <a:cs typeface="Arial" panose="020B0604020202020204" pitchFamily="34" charset="0"/>
              </a:rPr>
              <a:t>svobodu pohybu a pobytu ve vymezeném prostoru území ohroženého nebo postiženého krizovou situací</a:t>
            </a:r>
          </a:p>
          <a:p>
            <a:r>
              <a:rPr lang="cs-CZ" b="0" dirty="0">
                <a:solidFill>
                  <a:schemeClr val="tx1"/>
                </a:solidFill>
                <a:latin typeface="Arial" panose="020B0604020202020204" pitchFamily="34" charset="0"/>
                <a:cs typeface="Arial" panose="020B0604020202020204" pitchFamily="34" charset="0"/>
              </a:rPr>
              <a:t>právo pokojně se shromažďovat ve vymezeném prostoru území ohroženého nebo postiženého krizovou situací</a:t>
            </a:r>
          </a:p>
          <a:p>
            <a:r>
              <a:rPr lang="cs-CZ" b="0" dirty="0">
                <a:solidFill>
                  <a:schemeClr val="tx1"/>
                </a:solidFill>
                <a:latin typeface="Arial" panose="020B0604020202020204" pitchFamily="34" charset="0"/>
                <a:cs typeface="Arial" panose="020B0604020202020204" pitchFamily="34" charset="0"/>
              </a:rPr>
              <a:t>právo provozovat podnikatelskou činnost, která by ohrožovala prováděná krizová opatření nebo narušovala, popřípadě znemožňovala jejich provádění</a:t>
            </a:r>
          </a:p>
          <a:p>
            <a:r>
              <a:rPr lang="cs-CZ" b="0" dirty="0">
                <a:solidFill>
                  <a:schemeClr val="tx1"/>
                </a:solidFill>
                <a:latin typeface="Arial" panose="020B0604020202020204" pitchFamily="34" charset="0"/>
                <a:cs typeface="Arial" panose="020B0604020202020204" pitchFamily="34" charset="0"/>
              </a:rPr>
              <a:t>právo na stávku, pokud by tato stávka vedla k narušení, případně znemožnění záchranných a likvidačních prací</a:t>
            </a:r>
          </a:p>
        </p:txBody>
      </p:sp>
      <p:sp>
        <p:nvSpPr>
          <p:cNvPr id="4" name="Zástupný symbol pro datum 3">
            <a:extLst>
              <a:ext uri="{FF2B5EF4-FFF2-40B4-BE49-F238E27FC236}">
                <a16:creationId xmlns:a16="http://schemas.microsoft.com/office/drawing/2014/main" id="{151B8938-6999-D9E1-176B-B9D0D27FBA6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4DBA69BD-F8C6-4F05-B951-C9CEBDF04F9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31000311-7DC5-1D89-0B59-89E6EC398AA6}"/>
              </a:ext>
            </a:extLst>
          </p:cNvPr>
          <p:cNvSpPr>
            <a:spLocks noGrp="1"/>
          </p:cNvSpPr>
          <p:nvPr>
            <p:ph type="sldNum" sz="quarter" idx="12"/>
          </p:nvPr>
        </p:nvSpPr>
        <p:spPr/>
        <p:txBody>
          <a:bodyPr/>
          <a:lstStyle/>
          <a:p>
            <a:fld id="{CFE4BAC9-6D41-4691-9299-18EF07EF0177}" type="slidenum">
              <a:rPr lang="en-US" smtClean="0"/>
              <a:t>75</a:t>
            </a:fld>
            <a:endParaRPr lang="en-US"/>
          </a:p>
        </p:txBody>
      </p:sp>
    </p:spTree>
    <p:extLst>
      <p:ext uri="{BB962C8B-B14F-4D97-AF65-F5344CB8AC3E}">
        <p14:creationId xmlns:p14="http://schemas.microsoft.com/office/powerpoint/2010/main" val="38102484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3C1D0-C707-7AE6-19C4-A93FFF3A905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38B0D9A-811E-21CF-52A1-B8226AA294D7}"/>
              </a:ext>
            </a:extLst>
          </p:cNvPr>
          <p:cNvSpPr>
            <a:spLocks noGrp="1"/>
          </p:cNvSpPr>
          <p:nvPr>
            <p:ph type="title"/>
          </p:nvPr>
        </p:nvSpPr>
        <p:spPr/>
        <p:txBody>
          <a:bodyPr/>
          <a:lstStyle/>
          <a:p>
            <a:pPr algn="ctr"/>
            <a:r>
              <a:rPr lang="cs-CZ" dirty="0"/>
              <a:t>Krizová opatření</a:t>
            </a:r>
          </a:p>
        </p:txBody>
      </p:sp>
      <p:sp>
        <p:nvSpPr>
          <p:cNvPr id="3" name="Zástupný symbol pro obsah 2">
            <a:extLst>
              <a:ext uri="{FF2B5EF4-FFF2-40B4-BE49-F238E27FC236}">
                <a16:creationId xmlns:a16="http://schemas.microsoft.com/office/drawing/2014/main" id="{B3E8D1CA-4605-5219-3FF0-239F097FA3A3}"/>
              </a:ext>
            </a:extLst>
          </p:cNvPr>
          <p:cNvSpPr>
            <a:spLocks noGrp="1"/>
          </p:cNvSpPr>
          <p:nvPr>
            <p:ph idx="1"/>
          </p:nvPr>
        </p:nvSpPr>
        <p:spPr/>
        <p:txBody>
          <a:bodyPr>
            <a:normAutofit fontScale="92500" lnSpcReduction="20000"/>
          </a:bodyPr>
          <a:lstStyle/>
          <a:p>
            <a:pPr marL="0" indent="0">
              <a:buNone/>
            </a:pPr>
            <a:r>
              <a:rPr lang="cs-CZ" b="0" dirty="0">
                <a:solidFill>
                  <a:schemeClr val="tx1"/>
                </a:solidFill>
                <a:latin typeface="Arial" panose="020B0604020202020204" pitchFamily="34" charset="0"/>
                <a:cs typeface="Arial" panose="020B0604020202020204" pitchFamily="34" charset="0"/>
              </a:rPr>
              <a:t>Vláda je oprávněna v době trvání nouzového stavu na nezbytně nutnou dobu a v nezbytně nutném rozsahu nařídit:</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evakuaci osob a majetku z vymezeného území</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zákaz vstupu, pobytu a pohybu osob na vymezených místech nebo území</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ukládání pracovní povinnosti, pracovní výpomoci nebo povinnosti poskytnout věcné prostředky</a:t>
            </a:r>
          </a:p>
          <a:p>
            <a:pPr>
              <a:buFont typeface="+mj-lt"/>
              <a:buAutoNum type="arabicPeriod"/>
            </a:pPr>
            <a:r>
              <a:rPr lang="cs-CZ" b="0" dirty="0">
                <a:solidFill>
                  <a:schemeClr val="tx1"/>
                </a:solidFill>
                <a:latin typeface="Arial" panose="020B0604020202020204" pitchFamily="34" charset="0"/>
                <a:cs typeface="Arial" panose="020B0604020202020204" pitchFamily="34" charset="0"/>
              </a:rPr>
              <a:t>bezodkladné provádění staveb, stavebních prací, terénních úprav nebo odstraňování staveb anebo porostů za účelem zmírnění nebo odvrácení ohrožení vyplývajícího z krizové situace</a:t>
            </a:r>
          </a:p>
        </p:txBody>
      </p:sp>
      <p:sp>
        <p:nvSpPr>
          <p:cNvPr id="4" name="Zástupný symbol pro datum 3">
            <a:extLst>
              <a:ext uri="{FF2B5EF4-FFF2-40B4-BE49-F238E27FC236}">
                <a16:creationId xmlns:a16="http://schemas.microsoft.com/office/drawing/2014/main" id="{B2F6F9D6-BF53-9D40-FD30-2F081149A204}"/>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5DB1F1D-F940-B509-5FC3-E34BB4FB4D4D}"/>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1F648EF5-1791-86BB-5ABD-7524D9B81F22}"/>
              </a:ext>
            </a:extLst>
          </p:cNvPr>
          <p:cNvSpPr>
            <a:spLocks noGrp="1"/>
          </p:cNvSpPr>
          <p:nvPr>
            <p:ph type="sldNum" sz="quarter" idx="12"/>
          </p:nvPr>
        </p:nvSpPr>
        <p:spPr/>
        <p:txBody>
          <a:bodyPr/>
          <a:lstStyle/>
          <a:p>
            <a:fld id="{CFE4BAC9-6D41-4691-9299-18EF07EF0177}" type="slidenum">
              <a:rPr lang="en-US" smtClean="0"/>
              <a:t>76</a:t>
            </a:fld>
            <a:endParaRPr lang="en-US"/>
          </a:p>
        </p:txBody>
      </p:sp>
    </p:spTree>
    <p:extLst>
      <p:ext uri="{BB962C8B-B14F-4D97-AF65-F5344CB8AC3E}">
        <p14:creationId xmlns:p14="http://schemas.microsoft.com/office/powerpoint/2010/main" val="404476254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92293-831B-578B-9893-22BF495BE80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7A82F3D-7C36-2A3B-34AE-96E83CFC17F6}"/>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Další pravomoc vlády</a:t>
            </a:r>
          </a:p>
        </p:txBody>
      </p:sp>
      <p:sp>
        <p:nvSpPr>
          <p:cNvPr id="3" name="Zástupný symbol pro obsah 2">
            <a:extLst>
              <a:ext uri="{FF2B5EF4-FFF2-40B4-BE49-F238E27FC236}">
                <a16:creationId xmlns:a16="http://schemas.microsoft.com/office/drawing/2014/main" id="{C615711E-C1E4-E887-6FFA-D57A016A640A}"/>
              </a:ext>
            </a:extLst>
          </p:cNvPr>
          <p:cNvSpPr>
            <a:spLocks noGrp="1"/>
          </p:cNvSpPr>
          <p:nvPr>
            <p:ph idx="1"/>
          </p:nvPr>
        </p:nvSpPr>
        <p:spPr/>
        <p:txBody>
          <a:bodyPr>
            <a:normAutofit/>
          </a:bodyPr>
          <a:lstStyle/>
          <a:p>
            <a:r>
              <a:rPr lang="cs-CZ" b="0" dirty="0">
                <a:latin typeface="Arial" panose="020B0604020202020204" pitchFamily="34" charset="0"/>
                <a:cs typeface="Arial" panose="020B0604020202020204" pitchFamily="34" charset="0"/>
              </a:rPr>
              <a:t>nařídit povinné hlášení přechodné změny pobytu osob</a:t>
            </a:r>
          </a:p>
          <a:p>
            <a:r>
              <a:rPr lang="cs-CZ" b="0" dirty="0">
                <a:latin typeface="Arial" panose="020B0604020202020204" pitchFamily="34" charset="0"/>
                <a:cs typeface="Arial" panose="020B0604020202020204" pitchFamily="34" charset="0"/>
              </a:rPr>
              <a:t>přijmout opatření k ochraně státních hranic, k pobytu cizinců nebo osob bez státní příslušnosti</a:t>
            </a:r>
          </a:p>
          <a:p>
            <a:r>
              <a:rPr lang="cs-CZ" b="0" dirty="0">
                <a:latin typeface="Arial" panose="020B0604020202020204" pitchFamily="34" charset="0"/>
                <a:cs typeface="Arial" panose="020B0604020202020204" pitchFamily="34" charset="0"/>
              </a:rPr>
              <a:t>nařídit nasazení vojáků v činné službě a jednotek požární ochrany k provádění krizových opatření, </a:t>
            </a:r>
          </a:p>
          <a:p>
            <a:r>
              <a:rPr lang="cs-CZ" b="0" dirty="0">
                <a:latin typeface="Arial" panose="020B0604020202020204" pitchFamily="34" charset="0"/>
                <a:cs typeface="Arial" panose="020B0604020202020204" pitchFamily="34" charset="0"/>
              </a:rPr>
              <a:t>omezit vstup na území ČR osobám, které nejsou občany ČR,</a:t>
            </a:r>
          </a:p>
          <a:p>
            <a:pPr marL="0" indent="0">
              <a:buNone/>
            </a:pPr>
            <a:r>
              <a:rPr lang="cs-CZ" b="0" dirty="0">
                <a:latin typeface="Arial" panose="020B0604020202020204" pitchFamily="34" charset="0"/>
                <a:cs typeface="Arial" panose="020B0604020202020204" pitchFamily="34" charset="0"/>
              </a:rPr>
              <a:t>a další opatření podle krizového zákona</a:t>
            </a:r>
          </a:p>
        </p:txBody>
      </p:sp>
      <p:sp>
        <p:nvSpPr>
          <p:cNvPr id="4" name="Zástupný symbol pro datum 3">
            <a:extLst>
              <a:ext uri="{FF2B5EF4-FFF2-40B4-BE49-F238E27FC236}">
                <a16:creationId xmlns:a16="http://schemas.microsoft.com/office/drawing/2014/main" id="{563244EC-3FBA-7CA2-EDB9-EF22D4EB98D9}"/>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90C4C58B-70D0-DA4B-468F-35BA3A56E858}"/>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E1951D0A-7804-3908-7379-CBA450F6BA4D}"/>
              </a:ext>
            </a:extLst>
          </p:cNvPr>
          <p:cNvSpPr>
            <a:spLocks noGrp="1"/>
          </p:cNvSpPr>
          <p:nvPr>
            <p:ph type="sldNum" sz="quarter" idx="12"/>
          </p:nvPr>
        </p:nvSpPr>
        <p:spPr/>
        <p:txBody>
          <a:bodyPr/>
          <a:lstStyle/>
          <a:p>
            <a:fld id="{CFE4BAC9-6D41-4691-9299-18EF07EF0177}" type="slidenum">
              <a:rPr lang="en-US" smtClean="0"/>
              <a:t>77</a:t>
            </a:fld>
            <a:endParaRPr lang="en-US"/>
          </a:p>
        </p:txBody>
      </p:sp>
    </p:spTree>
    <p:extLst>
      <p:ext uri="{BB962C8B-B14F-4D97-AF65-F5344CB8AC3E}">
        <p14:creationId xmlns:p14="http://schemas.microsoft.com/office/powerpoint/2010/main" val="2603587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EEAF6-8E4F-B0C7-5F6C-E886F23A7E5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40866F8-DD32-4135-9FF7-FB4FCB7B316D}"/>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vnitra</a:t>
            </a:r>
          </a:p>
        </p:txBody>
      </p:sp>
      <p:sp>
        <p:nvSpPr>
          <p:cNvPr id="3" name="Zástupný symbol pro obsah 2">
            <a:extLst>
              <a:ext uri="{FF2B5EF4-FFF2-40B4-BE49-F238E27FC236}">
                <a16:creationId xmlns:a16="http://schemas.microsoft.com/office/drawing/2014/main" id="{168AA67A-1988-8E33-3250-CDC40BF385C7}"/>
              </a:ext>
            </a:extLst>
          </p:cNvPr>
          <p:cNvSpPr>
            <a:spLocks noGrp="1"/>
          </p:cNvSpPr>
          <p:nvPr>
            <p:ph idx="1"/>
          </p:nvPr>
        </p:nvSpPr>
        <p:spPr/>
        <p:txBody>
          <a:bodyPr/>
          <a:lstStyle/>
          <a:p>
            <a:r>
              <a:rPr lang="cs-CZ" b="0" dirty="0">
                <a:solidFill>
                  <a:schemeClr val="tx1"/>
                </a:solidFill>
                <a:latin typeface="Arial" panose="020B0604020202020204" pitchFamily="34" charset="0"/>
                <a:cs typeface="Arial" panose="020B0604020202020204" pitchFamily="34" charset="0"/>
              </a:rPr>
              <a:t>sjednocuje postupy v oblasti krizového řízení</a:t>
            </a:r>
          </a:p>
          <a:p>
            <a:r>
              <a:rPr lang="cs-CZ" b="0" dirty="0">
                <a:solidFill>
                  <a:schemeClr val="tx1"/>
                </a:solidFill>
                <a:latin typeface="Arial" panose="020B0604020202020204" pitchFamily="34" charset="0"/>
                <a:cs typeface="Arial" panose="020B0604020202020204" pitchFamily="34" charset="0"/>
              </a:rPr>
              <a:t>v době nouzového stavu nebo stavu ohrožení státu vede ústřední evidenci údajů o přechodných změnách pobytu osob,</a:t>
            </a:r>
          </a:p>
          <a:p>
            <a:r>
              <a:rPr lang="cs-CZ" b="0" dirty="0">
                <a:solidFill>
                  <a:schemeClr val="tx1"/>
                </a:solidFill>
                <a:latin typeface="Arial" panose="020B0604020202020204" pitchFamily="34" charset="0"/>
                <a:cs typeface="Arial" panose="020B0604020202020204" pitchFamily="34" charset="0"/>
              </a:rPr>
              <a:t>ministr vnitra řeší rozpory v oblasti krizového řízení</a:t>
            </a:r>
          </a:p>
        </p:txBody>
      </p:sp>
      <p:sp>
        <p:nvSpPr>
          <p:cNvPr id="4" name="Zástupný symbol pro datum 3">
            <a:extLst>
              <a:ext uri="{FF2B5EF4-FFF2-40B4-BE49-F238E27FC236}">
                <a16:creationId xmlns:a16="http://schemas.microsoft.com/office/drawing/2014/main" id="{747EC569-93C5-7456-548B-F2E4499D7A98}"/>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B170B7E8-2A57-3D7D-00ED-A41E02CC655C}"/>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AC67217-A5E5-0DB7-20B2-3219CDE11055}"/>
              </a:ext>
            </a:extLst>
          </p:cNvPr>
          <p:cNvSpPr>
            <a:spLocks noGrp="1"/>
          </p:cNvSpPr>
          <p:nvPr>
            <p:ph type="sldNum" sz="quarter" idx="12"/>
          </p:nvPr>
        </p:nvSpPr>
        <p:spPr/>
        <p:txBody>
          <a:bodyPr/>
          <a:lstStyle/>
          <a:p>
            <a:fld id="{CFE4BAC9-6D41-4691-9299-18EF07EF0177}" type="slidenum">
              <a:rPr lang="en-US" smtClean="0"/>
              <a:t>78</a:t>
            </a:fld>
            <a:endParaRPr lang="en-US"/>
          </a:p>
        </p:txBody>
      </p:sp>
    </p:spTree>
    <p:extLst>
      <p:ext uri="{BB962C8B-B14F-4D97-AF65-F5344CB8AC3E}">
        <p14:creationId xmlns:p14="http://schemas.microsoft.com/office/powerpoint/2010/main" val="192051392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0776B-D3A8-ADE7-AFDC-C392F58997A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66EDCF4-F780-8472-27DB-866723ED157E}"/>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zdravotnictví</a:t>
            </a:r>
          </a:p>
        </p:txBody>
      </p:sp>
      <p:sp>
        <p:nvSpPr>
          <p:cNvPr id="3" name="Zástupný symbol pro obsah 2">
            <a:extLst>
              <a:ext uri="{FF2B5EF4-FFF2-40B4-BE49-F238E27FC236}">
                <a16:creationId xmlns:a16="http://schemas.microsoft.com/office/drawing/2014/main" id="{E038FA62-9884-8838-FC60-541C6F9F2417}"/>
              </a:ext>
            </a:extLst>
          </p:cNvPr>
          <p:cNvSpPr>
            <a:spLocks noGrp="1"/>
          </p:cNvSpPr>
          <p:nvPr>
            <p:ph idx="1"/>
          </p:nvPr>
        </p:nvSpPr>
        <p:spPr/>
        <p:txBody>
          <a:bodyPr>
            <a:normAutofit fontScale="92500"/>
          </a:bodyPr>
          <a:lstStyle/>
          <a:p>
            <a:pPr marL="0" indent="0">
              <a:buNone/>
            </a:pPr>
            <a:r>
              <a:rPr lang="cs-CZ" b="0" dirty="0">
                <a:solidFill>
                  <a:schemeClr val="tx1"/>
                </a:solidFill>
                <a:latin typeface="Arial" panose="020B0604020202020204" pitchFamily="34" charset="0"/>
                <a:cs typeface="Arial" panose="020B0604020202020204" pitchFamily="34" charset="0"/>
              </a:rPr>
              <a:t>Ministerstvo zdravotnictví je v době krizového stavu oprávněno</a:t>
            </a:r>
          </a:p>
          <a:p>
            <a:r>
              <a:rPr lang="cs-CZ" b="0" dirty="0">
                <a:solidFill>
                  <a:schemeClr val="tx1"/>
                </a:solidFill>
                <a:latin typeface="Arial" panose="020B0604020202020204" pitchFamily="34" charset="0"/>
                <a:cs typeface="Arial" panose="020B0604020202020204" pitchFamily="34" charset="0"/>
              </a:rPr>
              <a:t>zajistit nákup a distribuci potřebných léčivých přípravků</a:t>
            </a:r>
          </a:p>
          <a:p>
            <a:r>
              <a:rPr lang="cs-CZ" b="0" dirty="0">
                <a:solidFill>
                  <a:schemeClr val="tx1"/>
                </a:solidFill>
                <a:latin typeface="Arial" panose="020B0604020202020204" pitchFamily="34" charset="0"/>
                <a:cs typeface="Arial" panose="020B0604020202020204" pitchFamily="34" charset="0"/>
              </a:rPr>
              <a:t>koordinovat na vyžádání kraje činnost poskytovatelů zdravotnické záchranné služby a poskytovatelů akutní lůžkové péče, kteří mají zřízen urgentní příjem anebo statut specializovaného centra, při poskytování neodkladné péče</a:t>
            </a:r>
          </a:p>
          <a:p>
            <a:r>
              <a:rPr lang="cs-CZ" b="0" dirty="0">
                <a:solidFill>
                  <a:schemeClr val="tx1"/>
                </a:solidFill>
                <a:latin typeface="Arial" panose="020B0604020202020204" pitchFamily="34" charset="0"/>
                <a:cs typeface="Arial" panose="020B0604020202020204" pitchFamily="34" charset="0"/>
              </a:rPr>
              <a:t>rozhodnout o rozsahu poskytovaných zdravotních služeb poskytovateli akutní lůžkové péče v případě zavádění regulačních opatření</a:t>
            </a:r>
          </a:p>
        </p:txBody>
      </p:sp>
      <p:sp>
        <p:nvSpPr>
          <p:cNvPr id="4" name="Zástupný symbol pro datum 3">
            <a:extLst>
              <a:ext uri="{FF2B5EF4-FFF2-40B4-BE49-F238E27FC236}">
                <a16:creationId xmlns:a16="http://schemas.microsoft.com/office/drawing/2014/main" id="{00279782-59ED-B638-0F5C-88D0214FAF7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5A67451F-DB4C-7658-E3AA-0D5A98B1F2A0}"/>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0DED2366-20D7-85FC-4DF9-9EB1C03325A1}"/>
              </a:ext>
            </a:extLst>
          </p:cNvPr>
          <p:cNvSpPr>
            <a:spLocks noGrp="1"/>
          </p:cNvSpPr>
          <p:nvPr>
            <p:ph type="sldNum" sz="quarter" idx="12"/>
          </p:nvPr>
        </p:nvSpPr>
        <p:spPr/>
        <p:txBody>
          <a:bodyPr/>
          <a:lstStyle/>
          <a:p>
            <a:fld id="{CFE4BAC9-6D41-4691-9299-18EF07EF0177}" type="slidenum">
              <a:rPr lang="en-US" smtClean="0"/>
              <a:t>79</a:t>
            </a:fld>
            <a:endParaRPr lang="en-US"/>
          </a:p>
        </p:txBody>
      </p:sp>
    </p:spTree>
    <p:extLst>
      <p:ext uri="{BB962C8B-B14F-4D97-AF65-F5344CB8AC3E}">
        <p14:creationId xmlns:p14="http://schemas.microsoft.com/office/powerpoint/2010/main" val="2376505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081CCC-19A3-BD97-CBBA-859145A65076}"/>
              </a:ext>
            </a:extLst>
          </p:cNvPr>
          <p:cNvSpPr>
            <a:spLocks noGrp="1"/>
          </p:cNvSpPr>
          <p:nvPr>
            <p:ph type="title"/>
          </p:nvPr>
        </p:nvSpPr>
        <p:spPr/>
        <p:txBody>
          <a:bodyPr/>
          <a:lstStyle/>
          <a:p>
            <a:pPr algn="ctr"/>
            <a:r>
              <a:rPr lang="cs-CZ" dirty="0"/>
              <a:t>Neutralita politická</a:t>
            </a:r>
          </a:p>
        </p:txBody>
      </p:sp>
      <p:sp>
        <p:nvSpPr>
          <p:cNvPr id="3" name="Zástupný obsah 2">
            <a:extLst>
              <a:ext uri="{FF2B5EF4-FFF2-40B4-BE49-F238E27FC236}">
                <a16:creationId xmlns:a16="http://schemas.microsoft.com/office/drawing/2014/main" id="{EF045689-9BAD-E74B-4AE8-57F7BC28AAA6}"/>
              </a:ext>
            </a:extLst>
          </p:cNvPr>
          <p:cNvSpPr>
            <a:spLocks noGrp="1"/>
          </p:cNvSpPr>
          <p:nvPr>
            <p:ph idx="1"/>
          </p:nvPr>
        </p:nvSpPr>
        <p:spPr/>
        <p:txBody>
          <a:bodyPr>
            <a:normAutofit/>
          </a:bodyPr>
          <a:lstStyle/>
          <a:p>
            <a:pPr algn="just">
              <a:lnSpc>
                <a:spcPct val="115000"/>
              </a:lnSpc>
              <a:spcAft>
                <a:spcPts val="1000"/>
              </a:spcAft>
            </a:pPr>
            <a:r>
              <a:rPr lang="cs-CZ" sz="1800" b="0" dirty="0">
                <a:effectLst/>
                <a:latin typeface="Calibri" panose="020F0502020204030204" pitchFamily="34" charset="0"/>
                <a:ea typeface="Calibri" panose="020F0502020204030204" pitchFamily="34" charset="0"/>
                <a:cs typeface="Calibri" panose="020F0502020204030204" pitchFamily="34" charset="0"/>
              </a:rPr>
              <a:t>Ozbrojené síly jsou tedy toliko nástroj k naplnění bezpečnostní a obranné politiky státu. Příslušníci armády  proto  nemohou být členy politických stran a hnutí. Politické strany a politická hnutí nelze v armádě zakládat, a ani politické strany a politická hnutí nemohou v armádě působit. Ve vojenských objektech a při plnění úkolů ozbrojených sil mimo vojenské objekty je zakázáno pořádat politická shromáždění a volební kampaně. V armádě platí absolutní oddělení života politického a  výkon  vojenské služby. Vojáci dále nemají právo na stávku. Armáda souží svému státu a všem občanům České republiky.</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cs-CZ" sz="1800" b="0" dirty="0">
                <a:effectLst/>
                <a:latin typeface="Calibri" panose="020F0502020204030204" pitchFamily="34" charset="0"/>
                <a:ea typeface="Calibri" panose="020F0502020204030204" pitchFamily="34" charset="0"/>
                <a:cs typeface="Calibri" panose="020F0502020204030204" pitchFamily="34" charset="0"/>
              </a:rPr>
              <a:t>Armáda jako ozbrojený sbor musí být politicky neutrální, protože jejich posláním je bránit  stát Příslušníci ozbrojených sil mají dvě povinnosti, být loajální je svému státu a bránit ho na základě rozhodnutí k tomu kompetentních  státních orgánů. Rozhodovat o použití armády (ozbrojených sil) tedy náleží ústavním činitelům a státním orgánům. </a:t>
            </a:r>
            <a:endParaRPr lang="cs-CZ"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490DB31B-6A28-5BFA-153D-9D59F4298BDD}"/>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7797E600-BAF7-4041-1571-62F07CBBB446}"/>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F3F3D8DC-E70A-F5AA-E0DE-046A6441CE4B}"/>
              </a:ext>
            </a:extLst>
          </p:cNvPr>
          <p:cNvSpPr>
            <a:spLocks noGrp="1"/>
          </p:cNvSpPr>
          <p:nvPr>
            <p:ph type="sldNum" sz="quarter" idx="12"/>
          </p:nvPr>
        </p:nvSpPr>
        <p:spPr/>
        <p:txBody>
          <a:bodyPr/>
          <a:lstStyle/>
          <a:p>
            <a:fld id="{CFE4BAC9-6D41-4691-9299-18EF07EF0177}" type="slidenum">
              <a:rPr lang="en-US" smtClean="0"/>
              <a:t>8</a:t>
            </a:fld>
            <a:endParaRPr lang="en-US"/>
          </a:p>
        </p:txBody>
      </p:sp>
    </p:spTree>
    <p:extLst>
      <p:ext uri="{BB962C8B-B14F-4D97-AF65-F5344CB8AC3E}">
        <p14:creationId xmlns:p14="http://schemas.microsoft.com/office/powerpoint/2010/main" val="39881933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B49C5-9E4D-26CD-A21D-014BC7E4E64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01EB1C9-BE64-EEA4-1E4D-401259DFC2E8}"/>
              </a:ext>
            </a:extLst>
          </p:cNvPr>
          <p:cNvSpPr>
            <a:spLocks noGrp="1"/>
          </p:cNvSpPr>
          <p:nvPr>
            <p:ph type="title"/>
          </p:nvPr>
        </p:nvSpPr>
        <p:spPr/>
        <p:txBody>
          <a:bodyPr/>
          <a:lstStyle/>
          <a:p>
            <a:pPr algn="ctr"/>
            <a:r>
              <a:rPr lang="cs-CZ" dirty="0">
                <a:latin typeface="Arial" panose="020B0604020202020204" pitchFamily="34" charset="0"/>
                <a:cs typeface="Arial" panose="020B0604020202020204" pitchFamily="34" charset="0"/>
              </a:rPr>
              <a:t>Ministerstvo dopravy</a:t>
            </a:r>
          </a:p>
        </p:txBody>
      </p:sp>
      <p:sp>
        <p:nvSpPr>
          <p:cNvPr id="3" name="Zástupný symbol pro obsah 2">
            <a:extLst>
              <a:ext uri="{FF2B5EF4-FFF2-40B4-BE49-F238E27FC236}">
                <a16:creationId xmlns:a16="http://schemas.microsoft.com/office/drawing/2014/main" id="{EF3F9FCE-174B-9F31-BB3F-19ED83656DF3}"/>
              </a:ext>
            </a:extLst>
          </p:cNvPr>
          <p:cNvSpPr>
            <a:spLocks noGrp="1"/>
          </p:cNvSpPr>
          <p:nvPr>
            <p:ph idx="1"/>
          </p:nvPr>
        </p:nvSpPr>
        <p:spPr/>
        <p:txBody>
          <a:bodyPr/>
          <a:lstStyle/>
          <a:p>
            <a:pPr marL="0" indent="0">
              <a:buNone/>
            </a:pPr>
            <a:r>
              <a:rPr lang="cs-CZ" b="0" dirty="0">
                <a:solidFill>
                  <a:schemeClr val="tx1"/>
                </a:solidFill>
                <a:latin typeface="Arial" panose="020B0604020202020204" pitchFamily="34" charset="0"/>
                <a:cs typeface="Arial" panose="020B0604020202020204" pitchFamily="34" charset="0"/>
              </a:rPr>
              <a:t>Ministerstvo dopravy v době krizového stavu je oprávněno uložit provozovateli dráhy, drážní dopravy, silniční dopravy, letadel, letišť, vnitrozemské vodní dopravy a veřejných přístavů, jakož i vlastníku a provozovateli ostatních objektů, zařízení a dopravních cest sloužících dopravě povinnosti k zabezpečování dopravních potřeb</a:t>
            </a:r>
          </a:p>
        </p:txBody>
      </p:sp>
      <p:sp>
        <p:nvSpPr>
          <p:cNvPr id="4" name="Zástupný symbol pro datum 3">
            <a:extLst>
              <a:ext uri="{FF2B5EF4-FFF2-40B4-BE49-F238E27FC236}">
                <a16:creationId xmlns:a16="http://schemas.microsoft.com/office/drawing/2014/main" id="{16A4F6DD-8359-ECCF-E87F-48085A363752}"/>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ED803870-3FEE-BFD3-DD88-F9B1F9E31F84}"/>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D0F3AB26-C20B-2AD6-7DDE-11A0609A1BFA}"/>
              </a:ext>
            </a:extLst>
          </p:cNvPr>
          <p:cNvSpPr>
            <a:spLocks noGrp="1"/>
          </p:cNvSpPr>
          <p:nvPr>
            <p:ph type="sldNum" sz="quarter" idx="12"/>
          </p:nvPr>
        </p:nvSpPr>
        <p:spPr/>
        <p:txBody>
          <a:bodyPr/>
          <a:lstStyle/>
          <a:p>
            <a:fld id="{CFE4BAC9-6D41-4691-9299-18EF07EF0177}" type="slidenum">
              <a:rPr lang="en-US" smtClean="0"/>
              <a:t>80</a:t>
            </a:fld>
            <a:endParaRPr lang="en-US"/>
          </a:p>
        </p:txBody>
      </p:sp>
    </p:spTree>
    <p:extLst>
      <p:ext uri="{BB962C8B-B14F-4D97-AF65-F5344CB8AC3E}">
        <p14:creationId xmlns:p14="http://schemas.microsoft.com/office/powerpoint/2010/main" val="255162937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8390FF-01C3-D3DA-EA96-9358033D6C65}"/>
              </a:ext>
            </a:extLst>
          </p:cNvPr>
          <p:cNvSpPr>
            <a:spLocks noGrp="1"/>
          </p:cNvSpPr>
          <p:nvPr>
            <p:ph type="title"/>
          </p:nvPr>
        </p:nvSpPr>
        <p:spPr/>
        <p:txBody>
          <a:bodyPr/>
          <a:lstStyle/>
          <a:p>
            <a:pPr algn="ctr"/>
            <a:r>
              <a:rPr lang="cs-CZ" dirty="0"/>
              <a:t>Česká národní banka</a:t>
            </a:r>
          </a:p>
        </p:txBody>
      </p:sp>
      <p:sp>
        <p:nvSpPr>
          <p:cNvPr id="3" name="Zástupný obsah 2">
            <a:extLst>
              <a:ext uri="{FF2B5EF4-FFF2-40B4-BE49-F238E27FC236}">
                <a16:creationId xmlns:a16="http://schemas.microsoft.com/office/drawing/2014/main" id="{0AE48DD7-2135-D276-3EFD-D3F7D57EFF30}"/>
              </a:ext>
            </a:extLst>
          </p:cNvPr>
          <p:cNvSpPr>
            <a:spLocks noGrp="1"/>
          </p:cNvSpPr>
          <p:nvPr>
            <p:ph idx="1"/>
          </p:nvPr>
        </p:nvSpPr>
        <p:spPr/>
        <p:txBody>
          <a:bodyPr/>
          <a:lstStyle/>
          <a:p>
            <a:r>
              <a:rPr lang="cs-CZ" dirty="0"/>
              <a:t>Česká národní banka je ústřední bankou státu. </a:t>
            </a:r>
          </a:p>
          <a:p>
            <a:r>
              <a:rPr lang="cs-CZ" dirty="0"/>
              <a:t>Hlavním cílem její činnosti je péče o cenovou stabilitu.</a:t>
            </a:r>
          </a:p>
          <a:p>
            <a:r>
              <a:rPr lang="cs-CZ" dirty="0"/>
              <a:t> Do její činnosti lze zasahovat pouze na základě zákona.</a:t>
            </a:r>
          </a:p>
          <a:p>
            <a:r>
              <a:rPr lang="cs-CZ" dirty="0"/>
              <a:t>České národní bance jsou svěřeny kompetence správního úřadu v rozsahu stanoveném tímto zákonem a jinými právními předpisy</a:t>
            </a:r>
          </a:p>
        </p:txBody>
      </p:sp>
    </p:spTree>
    <p:extLst>
      <p:ext uri="{BB962C8B-B14F-4D97-AF65-F5344CB8AC3E}">
        <p14:creationId xmlns:p14="http://schemas.microsoft.com/office/powerpoint/2010/main" val="41597900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172B2-5877-E5BE-E70A-FC8B924174A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B1C4170-9CAA-C2F4-6D14-86DCED627409}"/>
              </a:ext>
            </a:extLst>
          </p:cNvPr>
          <p:cNvSpPr>
            <a:spLocks noGrp="1"/>
          </p:cNvSpPr>
          <p:nvPr>
            <p:ph type="title"/>
          </p:nvPr>
        </p:nvSpPr>
        <p:spPr/>
        <p:txBody>
          <a:bodyPr>
            <a:normAutofit/>
          </a:bodyPr>
          <a:lstStyle/>
          <a:p>
            <a:pPr algn="ctr"/>
            <a:r>
              <a:rPr lang="cs-CZ" dirty="0">
                <a:latin typeface="Arial" panose="020B0604020202020204" pitchFamily="34" charset="0"/>
                <a:cs typeface="Arial" panose="020B0604020202020204" pitchFamily="34" charset="0"/>
              </a:rPr>
              <a:t>Ministerstvo průmyslu a obchodu</a:t>
            </a:r>
          </a:p>
        </p:txBody>
      </p:sp>
      <p:sp>
        <p:nvSpPr>
          <p:cNvPr id="3" name="Zástupný symbol pro obsah 2">
            <a:extLst>
              <a:ext uri="{FF2B5EF4-FFF2-40B4-BE49-F238E27FC236}">
                <a16:creationId xmlns:a16="http://schemas.microsoft.com/office/drawing/2014/main" id="{0EBB43F8-9DDD-D72E-A791-90FBA29595A2}"/>
              </a:ext>
            </a:extLst>
          </p:cNvPr>
          <p:cNvSpPr>
            <a:spLocks noGrp="1"/>
          </p:cNvSpPr>
          <p:nvPr>
            <p:ph idx="1"/>
          </p:nvPr>
        </p:nvSpPr>
        <p:spPr/>
        <p:txBody>
          <a:bodyPr>
            <a:normAutofit/>
          </a:bodyPr>
          <a:lstStyle/>
          <a:p>
            <a:pPr marL="0" indent="0">
              <a:buNone/>
            </a:pPr>
            <a:r>
              <a:rPr lang="cs-CZ" b="0" dirty="0">
                <a:solidFill>
                  <a:schemeClr val="tx1"/>
                </a:solidFill>
                <a:latin typeface="Arial" panose="020B0604020202020204" pitchFamily="34" charset="0"/>
                <a:cs typeface="Arial" panose="020B0604020202020204" pitchFamily="34" charset="0"/>
              </a:rPr>
              <a:t>MPO může  přijímat opatření k zachování celistvosti energetických soustav s cílem urychleného obnovení všech důležitých funkcí kritické infrastruktury v energetice</a:t>
            </a:r>
          </a:p>
        </p:txBody>
      </p:sp>
      <p:sp>
        <p:nvSpPr>
          <p:cNvPr id="4" name="Zástupný symbol pro datum 3">
            <a:extLst>
              <a:ext uri="{FF2B5EF4-FFF2-40B4-BE49-F238E27FC236}">
                <a16:creationId xmlns:a16="http://schemas.microsoft.com/office/drawing/2014/main" id="{60C41BC0-3DF5-0753-D657-FF9D83DEB797}"/>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A43536B7-5D6F-C164-9A11-31D484D8FCCA}"/>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4142DE10-B6FF-CE17-8A12-70A2B7F05E2B}"/>
              </a:ext>
            </a:extLst>
          </p:cNvPr>
          <p:cNvSpPr>
            <a:spLocks noGrp="1"/>
          </p:cNvSpPr>
          <p:nvPr>
            <p:ph type="sldNum" sz="quarter" idx="12"/>
          </p:nvPr>
        </p:nvSpPr>
        <p:spPr/>
        <p:txBody>
          <a:bodyPr/>
          <a:lstStyle/>
          <a:p>
            <a:fld id="{CFE4BAC9-6D41-4691-9299-18EF07EF0177}" type="slidenum">
              <a:rPr lang="en-US" smtClean="0"/>
              <a:t>82</a:t>
            </a:fld>
            <a:endParaRPr lang="en-US"/>
          </a:p>
        </p:txBody>
      </p:sp>
    </p:spTree>
    <p:extLst>
      <p:ext uri="{BB962C8B-B14F-4D97-AF65-F5344CB8AC3E}">
        <p14:creationId xmlns:p14="http://schemas.microsoft.com/office/powerpoint/2010/main" val="195235735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6877F2-A455-CD21-AEB3-D440165EDD7E}"/>
              </a:ext>
            </a:extLst>
          </p:cNvPr>
          <p:cNvSpPr>
            <a:spLocks noGrp="1"/>
          </p:cNvSpPr>
          <p:nvPr>
            <p:ph type="title"/>
          </p:nvPr>
        </p:nvSpPr>
        <p:spPr/>
        <p:txBody>
          <a:bodyPr/>
          <a:lstStyle/>
          <a:p>
            <a:pPr algn="ctr"/>
            <a:r>
              <a:rPr lang="cs-CZ" dirty="0"/>
              <a:t>Hlavní poslání ČNB</a:t>
            </a:r>
          </a:p>
        </p:txBody>
      </p:sp>
      <p:sp>
        <p:nvSpPr>
          <p:cNvPr id="3" name="Zástupný obsah 2">
            <a:extLst>
              <a:ext uri="{FF2B5EF4-FFF2-40B4-BE49-F238E27FC236}">
                <a16:creationId xmlns:a16="http://schemas.microsoft.com/office/drawing/2014/main" id="{A6B0E668-4B92-0495-DDB9-8B246D5502B4}"/>
              </a:ext>
            </a:extLst>
          </p:cNvPr>
          <p:cNvSpPr>
            <a:spLocks noGrp="1"/>
          </p:cNvSpPr>
          <p:nvPr>
            <p:ph idx="1"/>
          </p:nvPr>
        </p:nvSpPr>
        <p:spPr/>
        <p:txBody>
          <a:bodyPr/>
          <a:lstStyle/>
          <a:p>
            <a:r>
              <a:rPr lang="cs-CZ" i="0" dirty="0">
                <a:solidFill>
                  <a:srgbClr val="444444"/>
                </a:solidFill>
                <a:effectLst/>
                <a:latin typeface="Arial" panose="020B0604020202020204" pitchFamily="34" charset="0"/>
              </a:rPr>
              <a:t>Česká národní banka podporuje obecnou hospodářskou politiku vlády vedoucí k udržitelnému hospodářskému růstu a obecné hospodářské politiky v Evropské unii. </a:t>
            </a:r>
          </a:p>
          <a:p>
            <a:r>
              <a:rPr lang="cs-CZ" i="0" dirty="0">
                <a:solidFill>
                  <a:srgbClr val="444444"/>
                </a:solidFill>
                <a:effectLst/>
                <a:latin typeface="Arial" panose="020B0604020202020204" pitchFamily="34" charset="0"/>
              </a:rPr>
              <a:t>Česká národní banka jedná v souladu se zásadou otevřeného tržního hospodářství.</a:t>
            </a:r>
            <a:endParaRPr lang="cs-CZ" dirty="0"/>
          </a:p>
        </p:txBody>
      </p:sp>
    </p:spTree>
    <p:extLst>
      <p:ext uri="{BB962C8B-B14F-4D97-AF65-F5344CB8AC3E}">
        <p14:creationId xmlns:p14="http://schemas.microsoft.com/office/powerpoint/2010/main" val="377031839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8DF31-928B-5201-0D2C-B97616082890}"/>
              </a:ext>
            </a:extLst>
          </p:cNvPr>
          <p:cNvSpPr>
            <a:spLocks noGrp="1"/>
          </p:cNvSpPr>
          <p:nvPr>
            <p:ph type="title"/>
          </p:nvPr>
        </p:nvSpPr>
        <p:spPr/>
        <p:txBody>
          <a:bodyPr/>
          <a:lstStyle/>
          <a:p>
            <a:pPr algn="ctr"/>
            <a:r>
              <a:rPr lang="cs-CZ" dirty="0"/>
              <a:t>Bankovní dohled</a:t>
            </a:r>
          </a:p>
        </p:txBody>
      </p:sp>
      <p:sp>
        <p:nvSpPr>
          <p:cNvPr id="3" name="Zástupný obsah 2">
            <a:extLst>
              <a:ext uri="{FF2B5EF4-FFF2-40B4-BE49-F238E27FC236}">
                <a16:creationId xmlns:a16="http://schemas.microsoft.com/office/drawing/2014/main" id="{10896B66-B25B-D220-0E9B-86B3D0533C32}"/>
              </a:ext>
            </a:extLst>
          </p:cNvPr>
          <p:cNvSpPr>
            <a:spLocks noGrp="1"/>
          </p:cNvSpPr>
          <p:nvPr>
            <p:ph idx="1"/>
          </p:nvPr>
        </p:nvSpPr>
        <p:spPr/>
        <p:txBody>
          <a:bodyPr>
            <a:normAutofit lnSpcReduction="10000"/>
          </a:bodyPr>
          <a:lstStyle/>
          <a:p>
            <a:r>
              <a:rPr lang="cs-CZ" dirty="0"/>
              <a:t>ČNB vykonává dohled mimo jiné:</a:t>
            </a:r>
          </a:p>
          <a:p>
            <a:pPr marL="514350" indent="-514350">
              <a:buFont typeface="+mj-lt"/>
              <a:buAutoNum type="arabicPeriod"/>
            </a:pPr>
            <a:r>
              <a:rPr lang="cs-CZ" dirty="0"/>
              <a:t>nad bankami, pobočkami zahraničních bank, spořitelními a úvěrními družstvy, institucemi elektronických peněz, zahraničními institucemi elektronických peněz, které vykonávají činnost na území České republiky prostřednictvím své pobočky</a:t>
            </a:r>
          </a:p>
          <a:p>
            <a:pPr marL="514350" indent="-514350">
              <a:buFont typeface="+mj-lt"/>
              <a:buAutoNum type="arabicPeriod"/>
            </a:pPr>
            <a:r>
              <a:rPr lang="cs-CZ" dirty="0"/>
              <a:t>obchodníky s cennými papíry, emitenty cenných papírů</a:t>
            </a:r>
          </a:p>
          <a:p>
            <a:pPr marL="514350" indent="-514350">
              <a:buFont typeface="+mj-lt"/>
              <a:buAutoNum type="arabicPeriod"/>
            </a:pPr>
            <a:r>
              <a:rPr lang="cs-CZ" dirty="0"/>
              <a:t>pojišťovnami, zajišťovnami, penzijními fondy, penzijními společnostmi a dalšími osobami působícími v oblasti pojišťovnictví,</a:t>
            </a:r>
          </a:p>
        </p:txBody>
      </p:sp>
    </p:spTree>
    <p:extLst>
      <p:ext uri="{BB962C8B-B14F-4D97-AF65-F5344CB8AC3E}">
        <p14:creationId xmlns:p14="http://schemas.microsoft.com/office/powerpoint/2010/main" val="11821962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D86577-8F73-A781-0E38-7A3D248CFBB2}"/>
              </a:ext>
            </a:extLst>
          </p:cNvPr>
          <p:cNvSpPr>
            <a:spLocks noGrp="1"/>
          </p:cNvSpPr>
          <p:nvPr>
            <p:ph type="title"/>
          </p:nvPr>
        </p:nvSpPr>
        <p:spPr/>
        <p:txBody>
          <a:bodyPr/>
          <a:lstStyle/>
          <a:p>
            <a:pPr algn="ctr"/>
            <a:r>
              <a:rPr lang="cs-CZ" dirty="0"/>
              <a:t>Rozhodovací činnost</a:t>
            </a:r>
          </a:p>
        </p:txBody>
      </p:sp>
      <p:sp>
        <p:nvSpPr>
          <p:cNvPr id="3" name="Zástupný obsah 2">
            <a:extLst>
              <a:ext uri="{FF2B5EF4-FFF2-40B4-BE49-F238E27FC236}">
                <a16:creationId xmlns:a16="http://schemas.microsoft.com/office/drawing/2014/main" id="{0E34ADB8-B520-A2C0-9A24-EAFC4D7BC42B}"/>
              </a:ext>
            </a:extLst>
          </p:cNvPr>
          <p:cNvSpPr>
            <a:spLocks noGrp="1"/>
          </p:cNvSpPr>
          <p:nvPr>
            <p:ph idx="1"/>
          </p:nvPr>
        </p:nvSpPr>
        <p:spPr/>
        <p:txBody>
          <a:bodyPr/>
          <a:lstStyle/>
          <a:p>
            <a:r>
              <a:rPr lang="cs-CZ" dirty="0"/>
              <a:t>Rozhoduje  o žádostech o udělení licencí, povolení, registrací a souhlasů podle jiných právních předpisů,</a:t>
            </a:r>
          </a:p>
        </p:txBody>
      </p:sp>
    </p:spTree>
    <p:extLst>
      <p:ext uri="{BB962C8B-B14F-4D97-AF65-F5344CB8AC3E}">
        <p14:creationId xmlns:p14="http://schemas.microsoft.com/office/powerpoint/2010/main" val="269320584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a:t>Co je </a:t>
            </a:r>
            <a:r>
              <a:rPr dirty="0" err="1"/>
              <a:t>krizový</a:t>
            </a:r>
            <a:r>
              <a:rPr dirty="0"/>
              <a:t> </a:t>
            </a:r>
            <a:r>
              <a:rPr dirty="0" err="1"/>
              <a:t>stav</a:t>
            </a:r>
            <a:r>
              <a:rPr dirty="0"/>
              <a:t>?</a:t>
            </a:r>
          </a:p>
        </p:txBody>
      </p:sp>
      <p:sp>
        <p:nvSpPr>
          <p:cNvPr id="3" name="Content Placeholder 2"/>
          <p:cNvSpPr>
            <a:spLocks noGrp="1"/>
          </p:cNvSpPr>
          <p:nvPr>
            <p:ph idx="1"/>
          </p:nvPr>
        </p:nvSpPr>
        <p:spPr/>
        <p:txBody>
          <a:bodyPr/>
          <a:lstStyle/>
          <a:p>
            <a:r>
              <a:rPr dirty="0" err="1"/>
              <a:t>Mimořádná</a:t>
            </a:r>
            <a:r>
              <a:rPr dirty="0"/>
              <a:t> </a:t>
            </a:r>
            <a:r>
              <a:rPr dirty="0" err="1"/>
              <a:t>situace</a:t>
            </a:r>
            <a:r>
              <a:rPr dirty="0"/>
              <a:t> </a:t>
            </a:r>
            <a:r>
              <a:rPr dirty="0" err="1"/>
              <a:t>ohrožující</a:t>
            </a:r>
            <a:r>
              <a:rPr dirty="0"/>
              <a:t> </a:t>
            </a:r>
            <a:r>
              <a:rPr dirty="0" err="1"/>
              <a:t>stabilitu</a:t>
            </a:r>
            <a:r>
              <a:rPr dirty="0"/>
              <a:t> </a:t>
            </a:r>
            <a:r>
              <a:rPr dirty="0" err="1"/>
              <a:t>finančního</a:t>
            </a:r>
            <a:r>
              <a:rPr dirty="0"/>
              <a:t> </a:t>
            </a:r>
            <a:r>
              <a:rPr dirty="0" err="1"/>
              <a:t>systému</a:t>
            </a:r>
            <a:r>
              <a:rPr dirty="0"/>
              <a:t>.</a:t>
            </a:r>
          </a:p>
          <a:p>
            <a:r>
              <a:rPr dirty="0" err="1"/>
              <a:t>Např</a:t>
            </a:r>
            <a:r>
              <a:rPr dirty="0"/>
              <a:t>. </a:t>
            </a:r>
            <a:r>
              <a:rPr dirty="0" err="1"/>
              <a:t>bankovní</a:t>
            </a:r>
            <a:r>
              <a:rPr dirty="0"/>
              <a:t> </a:t>
            </a:r>
            <a:r>
              <a:rPr dirty="0" err="1"/>
              <a:t>krize</a:t>
            </a:r>
            <a:r>
              <a:rPr dirty="0"/>
              <a:t>, </a:t>
            </a:r>
            <a:r>
              <a:rPr dirty="0" err="1"/>
              <a:t>měnová</a:t>
            </a:r>
            <a:r>
              <a:rPr dirty="0"/>
              <a:t> </a:t>
            </a:r>
            <a:r>
              <a:rPr dirty="0" err="1"/>
              <a:t>krize</a:t>
            </a:r>
            <a:r>
              <a:rPr dirty="0"/>
              <a:t>, </a:t>
            </a:r>
            <a:r>
              <a:rPr dirty="0" err="1"/>
              <a:t>pandemie</a:t>
            </a:r>
            <a:r>
              <a:rPr dirty="0"/>
              <a:t>, </a:t>
            </a:r>
            <a:r>
              <a:rPr dirty="0" err="1"/>
              <a:t>geopolitické</a:t>
            </a:r>
            <a:r>
              <a:rPr dirty="0"/>
              <a:t> </a:t>
            </a:r>
            <a:r>
              <a:rPr dirty="0" err="1"/>
              <a:t>šoky</a:t>
            </a:r>
            <a:r>
              <a:rPr dirty="0"/>
              <a:t>.</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Hlavní role ČNB v krizi</a:t>
            </a:r>
          </a:p>
        </p:txBody>
      </p:sp>
      <p:sp>
        <p:nvSpPr>
          <p:cNvPr id="3" name="Content Placeholder 2"/>
          <p:cNvSpPr>
            <a:spLocks noGrp="1"/>
          </p:cNvSpPr>
          <p:nvPr>
            <p:ph idx="1"/>
          </p:nvPr>
        </p:nvSpPr>
        <p:spPr/>
        <p:txBody>
          <a:bodyPr/>
          <a:lstStyle/>
          <a:p>
            <a:r>
              <a:rPr dirty="0" err="1"/>
              <a:t>Zajištění</a:t>
            </a:r>
            <a:r>
              <a:rPr dirty="0"/>
              <a:t> </a:t>
            </a:r>
            <a:r>
              <a:rPr dirty="0" err="1"/>
              <a:t>finanční</a:t>
            </a:r>
            <a:r>
              <a:rPr dirty="0"/>
              <a:t> stability</a:t>
            </a:r>
          </a:p>
          <a:p>
            <a:r>
              <a:rPr dirty="0" err="1"/>
              <a:t>Vedení</a:t>
            </a:r>
            <a:r>
              <a:rPr dirty="0"/>
              <a:t> </a:t>
            </a:r>
            <a:r>
              <a:rPr dirty="0" err="1"/>
              <a:t>měnové</a:t>
            </a:r>
            <a:r>
              <a:rPr dirty="0"/>
              <a:t> </a:t>
            </a:r>
            <a:r>
              <a:rPr dirty="0" err="1"/>
              <a:t>politiky</a:t>
            </a:r>
            <a:endParaRPr dirty="0"/>
          </a:p>
          <a:p>
            <a:r>
              <a:rPr dirty="0" err="1"/>
              <a:t>Dohled</a:t>
            </a:r>
            <a:r>
              <a:rPr dirty="0"/>
              <a:t> </a:t>
            </a:r>
            <a:r>
              <a:rPr dirty="0" err="1"/>
              <a:t>nad</a:t>
            </a:r>
            <a:r>
              <a:rPr dirty="0"/>
              <a:t> </a:t>
            </a:r>
            <a:r>
              <a:rPr dirty="0" err="1"/>
              <a:t>finančním</a:t>
            </a:r>
            <a:r>
              <a:rPr dirty="0"/>
              <a:t> </a:t>
            </a:r>
            <a:r>
              <a:rPr dirty="0" err="1"/>
              <a:t>trhem</a:t>
            </a:r>
            <a:endParaRPr dirty="0"/>
          </a:p>
          <a:p>
            <a:r>
              <a:rPr dirty="0" err="1"/>
              <a:t>Spolupráce</a:t>
            </a:r>
            <a:r>
              <a:rPr dirty="0"/>
              <a:t> s </a:t>
            </a:r>
            <a:r>
              <a:rPr dirty="0" err="1"/>
              <a:t>národními</a:t>
            </a:r>
            <a:r>
              <a:rPr dirty="0"/>
              <a:t> a </a:t>
            </a:r>
            <a:r>
              <a:rPr dirty="0" err="1"/>
              <a:t>mezinárodními</a:t>
            </a:r>
            <a:r>
              <a:rPr dirty="0"/>
              <a:t> </a:t>
            </a:r>
            <a:r>
              <a:rPr dirty="0" err="1"/>
              <a:t>institucemi</a:t>
            </a:r>
            <a:endParaRP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err="1"/>
              <a:t>Finanční</a:t>
            </a:r>
            <a:r>
              <a:rPr dirty="0"/>
              <a:t> </a:t>
            </a:r>
            <a:r>
              <a:rPr dirty="0" err="1"/>
              <a:t>stabilita</a:t>
            </a:r>
            <a:endParaRPr dirty="0"/>
          </a:p>
        </p:txBody>
      </p:sp>
      <p:sp>
        <p:nvSpPr>
          <p:cNvPr id="3" name="Content Placeholder 2"/>
          <p:cNvSpPr>
            <a:spLocks noGrp="1"/>
          </p:cNvSpPr>
          <p:nvPr>
            <p:ph idx="1"/>
          </p:nvPr>
        </p:nvSpPr>
        <p:spPr/>
        <p:txBody>
          <a:bodyPr/>
          <a:lstStyle/>
          <a:p>
            <a:r>
              <a:rPr dirty="0" err="1"/>
              <a:t>Poskytování</a:t>
            </a:r>
            <a:r>
              <a:rPr dirty="0"/>
              <a:t> </a:t>
            </a:r>
            <a:r>
              <a:rPr dirty="0" err="1"/>
              <a:t>nouzové</a:t>
            </a:r>
            <a:r>
              <a:rPr dirty="0"/>
              <a:t> </a:t>
            </a:r>
            <a:r>
              <a:rPr dirty="0" err="1"/>
              <a:t>likvidity</a:t>
            </a:r>
            <a:r>
              <a:rPr dirty="0"/>
              <a:t> </a:t>
            </a:r>
            <a:r>
              <a:rPr lang="cs-CZ" dirty="0"/>
              <a:t> v krizové situaci </a:t>
            </a:r>
            <a:r>
              <a:rPr lang="cs-CZ" b="1" dirty="0"/>
              <a:t>poskytne půjčku komerční bance nebo jiné finanční instituci</a:t>
            </a:r>
            <a:r>
              <a:rPr lang="cs-CZ" dirty="0"/>
              <a:t>, která </a:t>
            </a:r>
            <a:r>
              <a:rPr lang="cs-CZ" b="1" dirty="0"/>
              <a:t>se ocitla v dočasných potížích s likviditou</a:t>
            </a:r>
            <a:r>
              <a:rPr lang="cs-CZ" dirty="0"/>
              <a:t> – tedy </a:t>
            </a:r>
            <a:r>
              <a:rPr lang="cs-CZ" b="1" dirty="0"/>
              <a:t>nemá dostatek hotovosti</a:t>
            </a:r>
            <a:r>
              <a:rPr lang="cs-CZ" dirty="0"/>
              <a:t> na plnění svých závazků (např. výběry klientů)</a:t>
            </a:r>
            <a:endParaRPr dirty="0"/>
          </a:p>
          <a:p>
            <a:r>
              <a:rPr dirty="0"/>
              <a:t>Monitoring </a:t>
            </a:r>
            <a:r>
              <a:rPr dirty="0" err="1"/>
              <a:t>systémových</a:t>
            </a:r>
            <a:r>
              <a:rPr dirty="0"/>
              <a:t> </a:t>
            </a:r>
            <a:r>
              <a:rPr dirty="0" err="1"/>
              <a:t>rizik</a:t>
            </a:r>
            <a:endParaRPr dirty="0"/>
          </a:p>
          <a:p>
            <a:r>
              <a:rPr dirty="0" err="1"/>
              <a:t>Prevence</a:t>
            </a:r>
            <a:r>
              <a:rPr dirty="0"/>
              <a:t> </a:t>
            </a:r>
            <a:r>
              <a:rPr dirty="0" err="1"/>
              <a:t>paniky</a:t>
            </a:r>
            <a:r>
              <a:rPr dirty="0"/>
              <a:t> a </a:t>
            </a:r>
            <a:r>
              <a:rPr dirty="0" err="1"/>
              <a:t>kolapsu</a:t>
            </a:r>
            <a:r>
              <a:rPr dirty="0"/>
              <a:t> </a:t>
            </a:r>
            <a:r>
              <a:rPr dirty="0" err="1"/>
              <a:t>bankovního</a:t>
            </a:r>
            <a:r>
              <a:rPr dirty="0"/>
              <a:t> </a:t>
            </a:r>
            <a:r>
              <a:rPr dirty="0" err="1"/>
              <a:t>systému</a:t>
            </a:r>
            <a:endParaRP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err="1"/>
              <a:t>Měnová</a:t>
            </a:r>
            <a:r>
              <a:rPr dirty="0"/>
              <a:t> </a:t>
            </a:r>
            <a:r>
              <a:rPr dirty="0" err="1"/>
              <a:t>politika</a:t>
            </a:r>
            <a:endParaRPr dirty="0"/>
          </a:p>
        </p:txBody>
      </p:sp>
      <p:sp>
        <p:nvSpPr>
          <p:cNvPr id="3" name="Content Placeholder 2"/>
          <p:cNvSpPr>
            <a:spLocks noGrp="1"/>
          </p:cNvSpPr>
          <p:nvPr>
            <p:ph idx="1"/>
          </p:nvPr>
        </p:nvSpPr>
        <p:spPr/>
        <p:txBody>
          <a:bodyPr>
            <a:normAutofit fontScale="77500" lnSpcReduction="20000"/>
          </a:bodyPr>
          <a:lstStyle/>
          <a:p>
            <a:r>
              <a:rPr dirty="0" err="1"/>
              <a:t>Snížení</a:t>
            </a:r>
            <a:r>
              <a:rPr dirty="0"/>
              <a:t> </a:t>
            </a:r>
            <a:r>
              <a:rPr dirty="0" err="1"/>
              <a:t>úrokových</a:t>
            </a:r>
            <a:r>
              <a:rPr dirty="0"/>
              <a:t> </a:t>
            </a:r>
            <a:r>
              <a:rPr dirty="0" err="1"/>
              <a:t>sazeb</a:t>
            </a:r>
            <a:r>
              <a:rPr dirty="0"/>
              <a:t> k </a:t>
            </a:r>
            <a:r>
              <a:rPr dirty="0" err="1"/>
              <a:t>podpoře</a:t>
            </a:r>
            <a:r>
              <a:rPr dirty="0"/>
              <a:t> </a:t>
            </a:r>
            <a:r>
              <a:rPr dirty="0" err="1"/>
              <a:t>ekonomiky</a:t>
            </a:r>
            <a:endParaRPr dirty="0"/>
          </a:p>
          <a:p>
            <a:r>
              <a:rPr dirty="0" err="1"/>
              <a:t>Devizové</a:t>
            </a:r>
            <a:r>
              <a:rPr dirty="0"/>
              <a:t> </a:t>
            </a:r>
            <a:r>
              <a:rPr dirty="0" err="1"/>
              <a:t>intervence</a:t>
            </a:r>
            <a:r>
              <a:rPr dirty="0"/>
              <a:t> </a:t>
            </a:r>
            <a:r>
              <a:rPr dirty="0" err="1"/>
              <a:t>při</a:t>
            </a:r>
            <a:r>
              <a:rPr dirty="0"/>
              <a:t> </a:t>
            </a:r>
            <a:r>
              <a:rPr dirty="0" err="1"/>
              <a:t>nestabilitě</a:t>
            </a:r>
            <a:r>
              <a:rPr dirty="0"/>
              <a:t> </a:t>
            </a:r>
            <a:r>
              <a:rPr dirty="0" err="1"/>
              <a:t>kurzu</a:t>
            </a:r>
            <a:endParaRPr dirty="0"/>
          </a:p>
          <a:p>
            <a:r>
              <a:rPr dirty="0" err="1"/>
              <a:t>Nekonvenční</a:t>
            </a:r>
            <a:r>
              <a:rPr dirty="0"/>
              <a:t> </a:t>
            </a:r>
            <a:r>
              <a:rPr dirty="0" err="1"/>
              <a:t>nástroje</a:t>
            </a:r>
            <a:r>
              <a:rPr dirty="0"/>
              <a:t> (</a:t>
            </a:r>
            <a:r>
              <a:rPr dirty="0" err="1"/>
              <a:t>např</a:t>
            </a:r>
            <a:r>
              <a:rPr dirty="0"/>
              <a:t>. </a:t>
            </a:r>
            <a:r>
              <a:rPr dirty="0" err="1"/>
              <a:t>kvantitativní</a:t>
            </a:r>
            <a:r>
              <a:rPr dirty="0"/>
              <a:t> </a:t>
            </a:r>
            <a:r>
              <a:rPr dirty="0" err="1"/>
              <a:t>uvolňování</a:t>
            </a:r>
            <a:r>
              <a:rPr lang="cs-CZ" dirty="0"/>
              <a:t>, tedy </a:t>
            </a:r>
          </a:p>
          <a:p>
            <a:pPr marL="457200" indent="-457200">
              <a:buFont typeface="Arial" panose="020B0604020202020204" pitchFamily="34" charset="0"/>
              <a:buChar char="•"/>
            </a:pPr>
            <a:r>
              <a:rPr lang="cs-CZ" dirty="0"/>
              <a:t>ve velkém nakupuje státní (nebo i korporátní) dluhopisy, čímž pumpuje peníze do ekonomiky a snižuje výnosy (úroky) z těchto aktiv, aby podpořila investice a spotřebu) nebo</a:t>
            </a:r>
          </a:p>
          <a:p>
            <a:pPr marL="457200" indent="-457200">
              <a:buFont typeface="Arial" panose="020B0604020202020204" pitchFamily="34" charset="0"/>
              <a:buChar char="•"/>
            </a:pPr>
            <a:r>
              <a:rPr lang="cs-CZ" b="1" dirty="0"/>
              <a:t>Zavádí negativní úrokové sazby</a:t>
            </a:r>
            <a:r>
              <a:rPr lang="cs-CZ" dirty="0"/>
              <a:t> (banky platí za to, že mají peníze u centrální banky)</a:t>
            </a:r>
          </a:p>
          <a:p>
            <a:pPr marL="457200" indent="-457200">
              <a:buFont typeface="Arial" panose="020B0604020202020204" pitchFamily="34" charset="0"/>
              <a:buChar char="•"/>
            </a:pPr>
            <a:r>
              <a:rPr lang="cs-CZ" dirty="0"/>
              <a:t>oznamuje dopředu, jak se bude chovat, aby ovlivnila očekávání trhu</a:t>
            </a:r>
          </a:p>
          <a:p>
            <a:pPr marL="457200" indent="-457200">
              <a:buFont typeface="Arial" panose="020B0604020202020204" pitchFamily="34" charset="0"/>
              <a:buChar char="•"/>
            </a:pPr>
            <a:r>
              <a:rPr lang="cs-CZ" b="1" dirty="0"/>
              <a:t>Uskutečňuje programy na podporu likvidity</a:t>
            </a:r>
            <a:r>
              <a:rPr lang="cs-CZ" dirty="0"/>
              <a:t> (např. speciální úvěry bankám)</a:t>
            </a:r>
          </a:p>
          <a:p>
            <a:pPr marL="457200" indent="-457200">
              <a:buFont typeface="Arial" panose="020B0604020202020204" pitchFamily="34" charset="0"/>
              <a:buChar char="•"/>
            </a:pPr>
            <a:endParaRPr lang="cs-CZ" dirty="0"/>
          </a:p>
          <a:p>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8D68BC-C96F-C3FA-0FD1-848623F17665}"/>
              </a:ext>
            </a:extLst>
          </p:cNvPr>
          <p:cNvSpPr>
            <a:spLocks noGrp="1"/>
          </p:cNvSpPr>
          <p:nvPr>
            <p:ph type="title"/>
          </p:nvPr>
        </p:nvSpPr>
        <p:spPr/>
        <p:txBody>
          <a:bodyPr/>
          <a:lstStyle/>
          <a:p>
            <a:pPr algn="ctr"/>
            <a:r>
              <a:rPr lang="cs-CZ" dirty="0"/>
              <a:t>Hodnota státu</a:t>
            </a:r>
          </a:p>
        </p:txBody>
      </p:sp>
      <p:sp>
        <p:nvSpPr>
          <p:cNvPr id="3" name="Zástupný obsah 2">
            <a:extLst>
              <a:ext uri="{FF2B5EF4-FFF2-40B4-BE49-F238E27FC236}">
                <a16:creationId xmlns:a16="http://schemas.microsoft.com/office/drawing/2014/main" id="{671166AB-AD11-81E0-C76A-6AC2DF481503}"/>
              </a:ext>
            </a:extLst>
          </p:cNvPr>
          <p:cNvSpPr>
            <a:spLocks noGrp="1"/>
          </p:cNvSpPr>
          <p:nvPr>
            <p:ph idx="1"/>
          </p:nvPr>
        </p:nvSpPr>
        <p:spPr/>
        <p:txBody>
          <a:bodyPr>
            <a:normAutofit fontScale="25000" lnSpcReduction="20000"/>
          </a:bodyPr>
          <a:lstStyle/>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Státní suverenita</a:t>
            </a:r>
            <a:endParaRPr lang="cs-CZ" sz="7200" b="0" dirty="0">
              <a:latin typeface="Calibri" panose="020F0502020204030204" pitchFamily="34" charset="0"/>
              <a:ea typeface="Calibri" panose="020F0502020204030204" pitchFamily="34" charset="0"/>
              <a:cs typeface="Times New Roman" panose="02020603050405020304" pitchFamily="18" charset="0"/>
            </a:endParaRP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Územní celistvost. </a:t>
            </a: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Demokratické základy České republiky. </a:t>
            </a: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Ústavní vymezení  dále pokračuje výčtem hodnot,  jako jsou vnitřní pořádek a bezpečnost, ochrana života a zdraví, ochrana  majetkových hodnot nebo životní prostředí.  </a:t>
            </a:r>
            <a:endParaRPr lang="cs-CZ" sz="7200" b="0" dirty="0">
              <a:latin typeface="Calibri" panose="020F0502020204030204" pitchFamily="34" charset="0"/>
              <a:ea typeface="Calibri" panose="020F0502020204030204" pitchFamily="34" charset="0"/>
              <a:cs typeface="Times New Roman" panose="02020603050405020304" pitchFamily="18" charset="0"/>
            </a:endParaRPr>
          </a:p>
          <a:p>
            <a:pPr marL="857250" indent="-857250" algn="just">
              <a:lnSpc>
                <a:spcPct val="120000"/>
              </a:lnSpc>
              <a:spcAft>
                <a:spcPts val="1000"/>
              </a:spcAft>
              <a:buFont typeface="Arial" panose="020B0604020202020204" pitchFamily="34" charset="0"/>
              <a:buChar char="•"/>
            </a:pPr>
            <a:r>
              <a:rPr lang="cs-CZ" sz="7200" b="0" dirty="0">
                <a:effectLst/>
                <a:latin typeface="Calibri" panose="020F0502020204030204" pitchFamily="34" charset="0"/>
                <a:ea typeface="Calibri" panose="020F0502020204030204" pitchFamily="34" charset="0"/>
                <a:cs typeface="Calibri" panose="020F0502020204030204" pitchFamily="34" charset="0"/>
              </a:rPr>
              <a:t>Je tedy hodně hodnot, které je třeba chránit.  Obecně lze konstatovat, že jde o životní zájem České republiky zajistit svou bezpečnost. Pro jeho zajištění musí být naše země  připravena využít všech legitimních přístupů a použít všechny dostupné prostředky.</a:t>
            </a:r>
            <a:endParaRPr lang="cs-CZ" sz="7200" b="0" dirty="0">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
        <p:nvSpPr>
          <p:cNvPr id="4" name="Zástupný symbol pro datum 3">
            <a:extLst>
              <a:ext uri="{FF2B5EF4-FFF2-40B4-BE49-F238E27FC236}">
                <a16:creationId xmlns:a16="http://schemas.microsoft.com/office/drawing/2014/main" id="{F75A8438-DA12-B9F6-4B5B-1CFD5C7CE3DA}"/>
              </a:ext>
            </a:extLst>
          </p:cNvPr>
          <p:cNvSpPr>
            <a:spLocks noGrp="1"/>
          </p:cNvSpPr>
          <p:nvPr>
            <p:ph type="dt" sz="half" idx="10"/>
          </p:nvPr>
        </p:nvSpPr>
        <p:spPr/>
        <p:txBody>
          <a:bodyPr/>
          <a:lstStyle/>
          <a:p>
            <a:r>
              <a:rPr lang="cs-CZ"/>
              <a:t>4/15/21</a:t>
            </a:r>
            <a:endParaRPr lang="en-US"/>
          </a:p>
        </p:txBody>
      </p:sp>
      <p:sp>
        <p:nvSpPr>
          <p:cNvPr id="5" name="Zástupný symbol pro zápatí 4">
            <a:extLst>
              <a:ext uri="{FF2B5EF4-FFF2-40B4-BE49-F238E27FC236}">
                <a16:creationId xmlns:a16="http://schemas.microsoft.com/office/drawing/2014/main" id="{30BCBFA3-AC27-69E8-A3ED-47B951DAD08B}"/>
              </a:ext>
            </a:extLst>
          </p:cNvPr>
          <p:cNvSpPr>
            <a:spLocks noGrp="1"/>
          </p:cNvSpPr>
          <p:nvPr>
            <p:ph type="ftr" sz="quarter" idx="11"/>
          </p:nvPr>
        </p:nvSpPr>
        <p:spPr/>
        <p:txBody>
          <a:bodyPr/>
          <a:lstStyle/>
          <a:p>
            <a:r>
              <a:rPr lang="en-US"/>
              <a:t>JUDr. Cyril Svoboda PhD  </a:t>
            </a:r>
          </a:p>
        </p:txBody>
      </p:sp>
      <p:sp>
        <p:nvSpPr>
          <p:cNvPr id="6" name="Zástupný symbol pro číslo snímku 5">
            <a:extLst>
              <a:ext uri="{FF2B5EF4-FFF2-40B4-BE49-F238E27FC236}">
                <a16:creationId xmlns:a16="http://schemas.microsoft.com/office/drawing/2014/main" id="{929F292E-31A1-0E84-7066-EF686A8038E6}"/>
              </a:ext>
            </a:extLst>
          </p:cNvPr>
          <p:cNvSpPr>
            <a:spLocks noGrp="1"/>
          </p:cNvSpPr>
          <p:nvPr>
            <p:ph type="sldNum" sz="quarter" idx="12"/>
          </p:nvPr>
        </p:nvSpPr>
        <p:spPr/>
        <p:txBody>
          <a:bodyPr/>
          <a:lstStyle/>
          <a:p>
            <a:fld id="{CFE4BAC9-6D41-4691-9299-18EF07EF0177}" type="slidenum">
              <a:rPr lang="en-US" smtClean="0"/>
              <a:t>9</a:t>
            </a:fld>
            <a:endParaRPr lang="en-US"/>
          </a:p>
        </p:txBody>
      </p:sp>
    </p:spTree>
    <p:extLst>
      <p:ext uri="{BB962C8B-B14F-4D97-AF65-F5344CB8AC3E}">
        <p14:creationId xmlns:p14="http://schemas.microsoft.com/office/powerpoint/2010/main" val="21350262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dirty="0" err="1"/>
              <a:t>Dohled</a:t>
            </a:r>
            <a:r>
              <a:rPr dirty="0"/>
              <a:t> </a:t>
            </a:r>
            <a:r>
              <a:rPr dirty="0" err="1"/>
              <a:t>nad</a:t>
            </a:r>
            <a:r>
              <a:rPr dirty="0"/>
              <a:t> </a:t>
            </a:r>
            <a:r>
              <a:rPr dirty="0" err="1"/>
              <a:t>finančním</a:t>
            </a:r>
            <a:r>
              <a:rPr dirty="0"/>
              <a:t> </a:t>
            </a:r>
            <a:r>
              <a:rPr dirty="0" err="1"/>
              <a:t>trhem</a:t>
            </a:r>
            <a:endParaRPr dirty="0"/>
          </a:p>
        </p:txBody>
      </p:sp>
      <p:sp>
        <p:nvSpPr>
          <p:cNvPr id="3" name="Content Placeholder 2"/>
          <p:cNvSpPr>
            <a:spLocks noGrp="1"/>
          </p:cNvSpPr>
          <p:nvPr>
            <p:ph idx="1"/>
          </p:nvPr>
        </p:nvSpPr>
        <p:spPr/>
        <p:txBody>
          <a:bodyPr/>
          <a:lstStyle/>
          <a:p>
            <a:r>
              <a:rPr dirty="0" err="1"/>
              <a:t>Zvýšený</a:t>
            </a:r>
            <a:r>
              <a:rPr dirty="0"/>
              <a:t> </a:t>
            </a:r>
            <a:r>
              <a:rPr dirty="0" err="1"/>
              <a:t>dohled</a:t>
            </a:r>
            <a:r>
              <a:rPr dirty="0"/>
              <a:t> </a:t>
            </a:r>
            <a:r>
              <a:rPr dirty="0" err="1"/>
              <a:t>nad</a:t>
            </a:r>
            <a:r>
              <a:rPr dirty="0"/>
              <a:t> </a:t>
            </a:r>
            <a:r>
              <a:rPr dirty="0" err="1"/>
              <a:t>bankami</a:t>
            </a:r>
            <a:r>
              <a:rPr dirty="0"/>
              <a:t> a </a:t>
            </a:r>
            <a:r>
              <a:rPr dirty="0" err="1"/>
              <a:t>pojišťovnami</a:t>
            </a:r>
            <a:endParaRPr dirty="0"/>
          </a:p>
          <a:p>
            <a:r>
              <a:rPr dirty="0" err="1"/>
              <a:t>Možnost</a:t>
            </a:r>
            <a:r>
              <a:rPr dirty="0"/>
              <a:t> </a:t>
            </a:r>
            <a:r>
              <a:rPr dirty="0" err="1"/>
              <a:t>omezit</a:t>
            </a:r>
            <a:r>
              <a:rPr dirty="0"/>
              <a:t> </a:t>
            </a:r>
            <a:r>
              <a:rPr dirty="0" err="1"/>
              <a:t>dividendy</a:t>
            </a:r>
            <a:r>
              <a:rPr dirty="0"/>
              <a:t> a </a:t>
            </a:r>
            <a:r>
              <a:rPr dirty="0" err="1"/>
              <a:t>požadovat</a:t>
            </a:r>
            <a:r>
              <a:rPr dirty="0"/>
              <a:t> </a:t>
            </a:r>
            <a:r>
              <a:rPr dirty="0" err="1"/>
              <a:t>navýšení</a:t>
            </a:r>
            <a:r>
              <a:rPr dirty="0"/>
              <a:t> </a:t>
            </a:r>
            <a:r>
              <a:rPr dirty="0" err="1"/>
              <a:t>kapitálu</a:t>
            </a:r>
            <a:endParaRPr dirty="0"/>
          </a:p>
          <a:p>
            <a:r>
              <a:rPr dirty="0" err="1"/>
              <a:t>Opatření</a:t>
            </a:r>
            <a:r>
              <a:rPr dirty="0"/>
              <a:t> k </a:t>
            </a:r>
            <a:r>
              <a:rPr dirty="0" err="1"/>
              <a:t>ochraně</a:t>
            </a:r>
            <a:r>
              <a:rPr dirty="0"/>
              <a:t> </a:t>
            </a:r>
            <a:r>
              <a:rPr dirty="0" err="1"/>
              <a:t>spotřebitelů</a:t>
            </a:r>
            <a:r>
              <a:rPr dirty="0"/>
              <a:t> a </a:t>
            </a:r>
            <a:r>
              <a:rPr dirty="0" err="1"/>
              <a:t>důvěry</a:t>
            </a:r>
            <a:r>
              <a:rPr dirty="0"/>
              <a:t> v </a:t>
            </a:r>
            <a:r>
              <a:rPr dirty="0" err="1"/>
              <a:t>trh</a:t>
            </a:r>
            <a:endParaRP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Spolupráce s institucemi</a:t>
            </a:r>
          </a:p>
        </p:txBody>
      </p:sp>
      <p:sp>
        <p:nvSpPr>
          <p:cNvPr id="3" name="Content Placeholder 2"/>
          <p:cNvSpPr>
            <a:spLocks noGrp="1"/>
          </p:cNvSpPr>
          <p:nvPr>
            <p:ph idx="1"/>
          </p:nvPr>
        </p:nvSpPr>
        <p:spPr/>
        <p:txBody>
          <a:bodyPr/>
          <a:lstStyle/>
          <a:p>
            <a:r>
              <a:rPr dirty="0" err="1"/>
              <a:t>Ministerstvo</a:t>
            </a:r>
            <a:r>
              <a:rPr dirty="0"/>
              <a:t> </a:t>
            </a:r>
            <a:r>
              <a:rPr dirty="0" err="1"/>
              <a:t>financí</a:t>
            </a:r>
            <a:r>
              <a:rPr dirty="0"/>
              <a:t> ČR – </a:t>
            </a:r>
            <a:r>
              <a:rPr dirty="0" err="1"/>
              <a:t>fiskální</a:t>
            </a:r>
            <a:r>
              <a:rPr dirty="0"/>
              <a:t> </a:t>
            </a:r>
            <a:r>
              <a:rPr dirty="0" err="1"/>
              <a:t>koordinace</a:t>
            </a:r>
            <a:endParaRPr dirty="0"/>
          </a:p>
          <a:p>
            <a:r>
              <a:rPr dirty="0" err="1"/>
              <a:t>Evropská</a:t>
            </a:r>
            <a:r>
              <a:rPr dirty="0"/>
              <a:t> </a:t>
            </a:r>
            <a:r>
              <a:rPr dirty="0" err="1"/>
              <a:t>centrální</a:t>
            </a:r>
            <a:r>
              <a:rPr dirty="0"/>
              <a:t> </a:t>
            </a:r>
            <a:r>
              <a:rPr dirty="0" err="1"/>
              <a:t>banka</a:t>
            </a:r>
            <a:r>
              <a:rPr dirty="0"/>
              <a:t> (ECB)</a:t>
            </a:r>
          </a:p>
          <a:p>
            <a:r>
              <a:rPr dirty="0" err="1"/>
              <a:t>Evropský</a:t>
            </a:r>
            <a:r>
              <a:rPr dirty="0"/>
              <a:t> </a:t>
            </a:r>
            <a:r>
              <a:rPr dirty="0" err="1"/>
              <a:t>orgán</a:t>
            </a:r>
            <a:r>
              <a:rPr dirty="0"/>
              <a:t> pro </a:t>
            </a:r>
            <a:r>
              <a:rPr dirty="0" err="1"/>
              <a:t>bankovnictví</a:t>
            </a:r>
            <a:r>
              <a:rPr dirty="0"/>
              <a:t> (EBA)</a:t>
            </a:r>
          </a:p>
          <a:p>
            <a:r>
              <a:rPr dirty="0" err="1"/>
              <a:t>Mezinárodní</a:t>
            </a:r>
            <a:r>
              <a:rPr dirty="0"/>
              <a:t> </a:t>
            </a:r>
            <a:r>
              <a:rPr dirty="0" err="1"/>
              <a:t>měnový</a:t>
            </a:r>
            <a:r>
              <a:rPr dirty="0"/>
              <a:t> fond (MMF)</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Shrnutí</a:t>
            </a:r>
          </a:p>
        </p:txBody>
      </p:sp>
      <p:sp>
        <p:nvSpPr>
          <p:cNvPr id="3" name="Content Placeholder 2"/>
          <p:cNvSpPr>
            <a:spLocks noGrp="1"/>
          </p:cNvSpPr>
          <p:nvPr>
            <p:ph idx="1"/>
          </p:nvPr>
        </p:nvSpPr>
        <p:spPr/>
        <p:txBody>
          <a:bodyPr/>
          <a:lstStyle/>
          <a:p>
            <a:r>
              <a:t>• ČNB má klíčovou roli v ochraně finanční stability</a:t>
            </a:r>
          </a:p>
          <a:p>
            <a:r>
              <a:t>• Kombinuje měnové nástroje, dohled a koordinaci</a:t>
            </a:r>
          </a:p>
          <a:p>
            <a:r>
              <a:t>• Její zásahy pomáhají zabránit kolapsu systému</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Struktura České národní banky</a:t>
            </a:r>
          </a:p>
        </p:txBody>
      </p:sp>
      <p:sp>
        <p:nvSpPr>
          <p:cNvPr id="3" name="Content Placeholder 2"/>
          <p:cNvSpPr>
            <a:spLocks noGrp="1"/>
          </p:cNvSpPr>
          <p:nvPr>
            <p:ph idx="1"/>
          </p:nvPr>
        </p:nvSpPr>
        <p:spPr/>
        <p:txBody>
          <a:bodyPr/>
          <a:lstStyle/>
          <a:p>
            <a:r>
              <a:t>• ČNB je centrální bankou ČR s ústavním postavením.</a:t>
            </a:r>
          </a:p>
          <a:p>
            <a:r>
              <a:t>• Jejím nejvyšším řídicím orgánem je Bankovní rada.</a:t>
            </a:r>
          </a:p>
          <a:p>
            <a:r>
              <a:t>• Má odborné sekce, útvary a regionální pobočky.</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 Bankovní rada</a:t>
            </a:r>
          </a:p>
        </p:txBody>
      </p:sp>
      <p:sp>
        <p:nvSpPr>
          <p:cNvPr id="3" name="Content Placeholder 2"/>
          <p:cNvSpPr>
            <a:spLocks noGrp="1"/>
          </p:cNvSpPr>
          <p:nvPr>
            <p:ph idx="1"/>
          </p:nvPr>
        </p:nvSpPr>
        <p:spPr/>
        <p:txBody>
          <a:bodyPr/>
          <a:lstStyle/>
          <a:p>
            <a:r>
              <a:rPr lang="cs-CZ" dirty="0"/>
              <a:t>Bankovní radu jmenuje Prezident republiky na období 6 let. Skládá se ze </a:t>
            </a:r>
            <a:r>
              <a:rPr dirty="0"/>
              <a:t>7 </a:t>
            </a:r>
            <a:r>
              <a:rPr dirty="0" err="1"/>
              <a:t>členů</a:t>
            </a:r>
            <a:r>
              <a:rPr dirty="0"/>
              <a:t> – </a:t>
            </a:r>
            <a:r>
              <a:rPr dirty="0" err="1"/>
              <a:t>guvernér</a:t>
            </a:r>
            <a:r>
              <a:rPr lang="cs-CZ" dirty="0"/>
              <a:t>a</a:t>
            </a:r>
            <a:r>
              <a:rPr dirty="0"/>
              <a:t>, 2 </a:t>
            </a:r>
            <a:r>
              <a:rPr dirty="0" err="1"/>
              <a:t>viceguverné</a:t>
            </a:r>
            <a:r>
              <a:rPr lang="cs-CZ" dirty="0" err="1"/>
              <a:t>rů</a:t>
            </a:r>
            <a:r>
              <a:rPr dirty="0"/>
              <a:t>, 4 </a:t>
            </a:r>
            <a:r>
              <a:rPr dirty="0" err="1"/>
              <a:t>další</a:t>
            </a:r>
            <a:r>
              <a:rPr lang="cs-CZ" dirty="0"/>
              <a:t>ch</a:t>
            </a:r>
            <a:r>
              <a:rPr dirty="0"/>
              <a:t> </a:t>
            </a:r>
            <a:r>
              <a:rPr dirty="0" err="1"/>
              <a:t>člen</a:t>
            </a:r>
            <a:r>
              <a:rPr lang="cs-CZ" dirty="0" err="1"/>
              <a:t>ů</a:t>
            </a:r>
            <a:endParaRPr lang="cs-CZ" dirty="0"/>
          </a:p>
          <a:p>
            <a:r>
              <a:rPr lang="cs-CZ" dirty="0"/>
              <a:t>Guvernéra, viceguvernéry a ostatní členy jmenuje a odvolává prezident republiky</a:t>
            </a:r>
            <a:endParaRPr dirty="0"/>
          </a:p>
          <a:p>
            <a:r>
              <a:rPr lang="cs-CZ" dirty="0"/>
              <a:t>Nikdo nesmí zastávat funkci člena bankovní rady více než dvakrát.</a:t>
            </a:r>
            <a:endParaRPr dirty="0"/>
          </a:p>
          <a:p>
            <a:endParaRPr lang="cs-CZ"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15C3F2-7410-00AF-9F35-84D0809B6709}"/>
              </a:ext>
            </a:extLst>
          </p:cNvPr>
          <p:cNvSpPr>
            <a:spLocks noGrp="1"/>
          </p:cNvSpPr>
          <p:nvPr>
            <p:ph type="title"/>
          </p:nvPr>
        </p:nvSpPr>
        <p:spPr/>
        <p:txBody>
          <a:bodyPr/>
          <a:lstStyle/>
          <a:p>
            <a:pPr algn="ctr"/>
            <a:r>
              <a:rPr lang="cs-CZ" dirty="0"/>
              <a:t>Podmínky pro jmenování</a:t>
            </a:r>
          </a:p>
        </p:txBody>
      </p:sp>
      <p:sp>
        <p:nvSpPr>
          <p:cNvPr id="3" name="Zástupný obsah 2">
            <a:extLst>
              <a:ext uri="{FF2B5EF4-FFF2-40B4-BE49-F238E27FC236}">
                <a16:creationId xmlns:a16="http://schemas.microsoft.com/office/drawing/2014/main" id="{3E4950C7-7FD4-1A84-CE0E-64E1E8F0C15F}"/>
              </a:ext>
            </a:extLst>
          </p:cNvPr>
          <p:cNvSpPr>
            <a:spLocks noGrp="1"/>
          </p:cNvSpPr>
          <p:nvPr>
            <p:ph idx="1"/>
          </p:nvPr>
        </p:nvSpPr>
        <p:spPr/>
        <p:txBody>
          <a:bodyPr/>
          <a:lstStyle/>
          <a:p>
            <a:r>
              <a:rPr lang="cs-CZ" dirty="0">
                <a:solidFill>
                  <a:srgbClr val="444444"/>
                </a:solidFill>
                <a:latin typeface="Arial" panose="020B0604020202020204" pitchFamily="34" charset="0"/>
              </a:rPr>
              <a:t>M</a:t>
            </a:r>
            <a:r>
              <a:rPr lang="cs-CZ" i="0" dirty="0">
                <a:solidFill>
                  <a:srgbClr val="444444"/>
                </a:solidFill>
                <a:effectLst/>
                <a:latin typeface="Arial" panose="020B0604020202020204" pitchFamily="34" charset="0"/>
              </a:rPr>
              <a:t>ůže být jmenován občan České republiky, který je:</a:t>
            </a:r>
          </a:p>
          <a:p>
            <a:pPr marL="514350" indent="-514350">
              <a:buAutoNum type="alphaLcParenR"/>
            </a:pPr>
            <a:r>
              <a:rPr lang="cs-CZ" dirty="0">
                <a:solidFill>
                  <a:srgbClr val="444444"/>
                </a:solidFill>
                <a:latin typeface="Arial" panose="020B0604020202020204" pitchFamily="34" charset="0"/>
              </a:rPr>
              <a:t>plně svéprávný</a:t>
            </a:r>
          </a:p>
          <a:p>
            <a:pPr marL="514350" indent="-514350">
              <a:buAutoNum type="alphaLcParenR"/>
            </a:pPr>
            <a:r>
              <a:rPr lang="cs-CZ" i="0" dirty="0">
                <a:solidFill>
                  <a:srgbClr val="444444"/>
                </a:solidFill>
                <a:effectLst/>
                <a:latin typeface="Arial" panose="020B0604020202020204" pitchFamily="34" charset="0"/>
              </a:rPr>
              <a:t>má ukončené vysokoškolské vzdělání,</a:t>
            </a:r>
          </a:p>
          <a:p>
            <a:pPr marL="514350" indent="-514350">
              <a:buAutoNum type="alphaLcParenR"/>
            </a:pPr>
            <a:r>
              <a:rPr lang="cs-CZ" i="0" dirty="0">
                <a:solidFill>
                  <a:srgbClr val="444444"/>
                </a:solidFill>
                <a:effectLst/>
                <a:latin typeface="Arial" panose="020B0604020202020204" pitchFamily="34" charset="0"/>
              </a:rPr>
              <a:t>je bezúhonný,</a:t>
            </a:r>
            <a:r>
              <a:rPr lang="cs-CZ" dirty="0">
                <a:solidFill>
                  <a:srgbClr val="444444"/>
                </a:solidFill>
                <a:latin typeface="Arial" panose="020B0604020202020204" pitchFamily="34" charset="0"/>
              </a:rPr>
              <a:t> (</a:t>
            </a:r>
            <a:r>
              <a:rPr lang="cs-CZ" i="0" dirty="0">
                <a:solidFill>
                  <a:srgbClr val="444444"/>
                </a:solidFill>
                <a:effectLst/>
                <a:latin typeface="Arial" panose="020B0604020202020204" pitchFamily="34" charset="0"/>
              </a:rPr>
              <a:t>nebyl pravomocně odsouzen pro trestný čin)</a:t>
            </a:r>
          </a:p>
          <a:p>
            <a:pPr marL="514350" indent="-514350">
              <a:buAutoNum type="alphaLcParenR"/>
            </a:pPr>
            <a:r>
              <a:rPr lang="cs-CZ" i="0" dirty="0">
                <a:solidFill>
                  <a:srgbClr val="444444"/>
                </a:solidFill>
                <a:effectLst/>
                <a:latin typeface="Arial" panose="020B0604020202020204" pitchFamily="34" charset="0"/>
              </a:rPr>
              <a:t>je v měnových záležitostech nebo v oblasti finančního trhu uznávanou a zkušenou osobností</a:t>
            </a:r>
            <a:endParaRPr lang="cs-CZ" dirty="0"/>
          </a:p>
        </p:txBody>
      </p:sp>
    </p:spTree>
    <p:extLst>
      <p:ext uri="{BB962C8B-B14F-4D97-AF65-F5344CB8AC3E}">
        <p14:creationId xmlns:p14="http://schemas.microsoft.com/office/powerpoint/2010/main" val="341611501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AC3A7F-6CF4-9C2D-C597-8455D1228792}"/>
              </a:ext>
            </a:extLst>
          </p:cNvPr>
          <p:cNvSpPr>
            <a:spLocks noGrp="1"/>
          </p:cNvSpPr>
          <p:nvPr>
            <p:ph type="title"/>
          </p:nvPr>
        </p:nvSpPr>
        <p:spPr/>
        <p:txBody>
          <a:bodyPr/>
          <a:lstStyle/>
          <a:p>
            <a:pPr algn="ctr"/>
            <a:r>
              <a:rPr lang="cs-CZ" dirty="0"/>
              <a:t>Právo účasti </a:t>
            </a:r>
          </a:p>
        </p:txBody>
      </p:sp>
      <p:sp>
        <p:nvSpPr>
          <p:cNvPr id="3" name="Zástupný obsah 2">
            <a:extLst>
              <a:ext uri="{FF2B5EF4-FFF2-40B4-BE49-F238E27FC236}">
                <a16:creationId xmlns:a16="http://schemas.microsoft.com/office/drawing/2014/main" id="{CEDA9939-673D-0D77-2ECC-C440917632E2}"/>
              </a:ext>
            </a:extLst>
          </p:cNvPr>
          <p:cNvSpPr>
            <a:spLocks noGrp="1"/>
          </p:cNvSpPr>
          <p:nvPr>
            <p:ph idx="1"/>
          </p:nvPr>
        </p:nvSpPr>
        <p:spPr/>
        <p:txBody>
          <a:bodyPr/>
          <a:lstStyle/>
          <a:p>
            <a:r>
              <a:rPr lang="cs-CZ" dirty="0"/>
              <a:t>Ministr financí nebo jiný pověřený člen vlády je oprávněn zúčastnit se s hlasem poradním zasedání bankovní rady a může jí předkládat návrhy k projednání.</a:t>
            </a:r>
          </a:p>
          <a:p>
            <a:r>
              <a:rPr lang="cs-CZ" dirty="0"/>
              <a:t>Guvernér České národní banky nebo jím určený viceguvernér je oprávněn zúčastnit se s hlasem poradním schůze vlády</a:t>
            </a:r>
          </a:p>
          <a:p>
            <a:endParaRPr lang="cs-CZ" dirty="0"/>
          </a:p>
        </p:txBody>
      </p:sp>
    </p:spTree>
    <p:extLst>
      <p:ext uri="{BB962C8B-B14F-4D97-AF65-F5344CB8AC3E}">
        <p14:creationId xmlns:p14="http://schemas.microsoft.com/office/powerpoint/2010/main" val="226094539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2. Sekce a odbory</a:t>
            </a:r>
          </a:p>
        </p:txBody>
      </p:sp>
      <p:sp>
        <p:nvSpPr>
          <p:cNvPr id="3" name="Content Placeholder 2"/>
          <p:cNvSpPr>
            <a:spLocks noGrp="1"/>
          </p:cNvSpPr>
          <p:nvPr>
            <p:ph idx="1"/>
          </p:nvPr>
        </p:nvSpPr>
        <p:spPr/>
        <p:txBody>
          <a:bodyPr/>
          <a:lstStyle/>
          <a:p>
            <a:r>
              <a:t>• Sekce měnová</a:t>
            </a:r>
          </a:p>
          <a:p>
            <a:r>
              <a:t>• Sekce finanční stability a dohledu</a:t>
            </a:r>
          </a:p>
          <a:p>
            <a:r>
              <a:t>• Sekce bankovní regulace a dohledu</a:t>
            </a:r>
          </a:p>
          <a:p>
            <a:r>
              <a:t>• Sekce devizových operací, IT, práva, komunikace, statistiky</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Regionální pobočky</a:t>
            </a:r>
          </a:p>
        </p:txBody>
      </p:sp>
      <p:sp>
        <p:nvSpPr>
          <p:cNvPr id="3" name="Content Placeholder 2"/>
          <p:cNvSpPr>
            <a:spLocks noGrp="1"/>
          </p:cNvSpPr>
          <p:nvPr>
            <p:ph idx="1"/>
          </p:nvPr>
        </p:nvSpPr>
        <p:spPr/>
        <p:txBody>
          <a:bodyPr/>
          <a:lstStyle/>
          <a:p>
            <a:r>
              <a:t>• Praha (ústředí), Brno, Ostrava, Plzeň</a:t>
            </a:r>
          </a:p>
          <a:p>
            <a:r>
              <a:t>• Hradec Králové, České Budějovice, Ústí nad Labem</a:t>
            </a:r>
          </a:p>
          <a:p>
            <a:r>
              <a:t>• Zajišťují hotovostní oběh a komunikaci s veřejností</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 Interní útvary</a:t>
            </a:r>
          </a:p>
        </p:txBody>
      </p:sp>
      <p:sp>
        <p:nvSpPr>
          <p:cNvPr id="3" name="Content Placeholder 2"/>
          <p:cNvSpPr>
            <a:spLocks noGrp="1"/>
          </p:cNvSpPr>
          <p:nvPr>
            <p:ph idx="1"/>
          </p:nvPr>
        </p:nvSpPr>
        <p:spPr/>
        <p:txBody>
          <a:bodyPr/>
          <a:lstStyle/>
          <a:p>
            <a:r>
              <a:t>• Interní audit</a:t>
            </a:r>
          </a:p>
          <a:p>
            <a:r>
              <a:t>• Compliance a řízení rizik</a:t>
            </a:r>
          </a:p>
          <a:p>
            <a:r>
              <a:t>• Etická komise</a:t>
            </a:r>
          </a:p>
          <a:p>
            <a:r>
              <a:t>• Sekretariát bankovní rady</a:t>
            </a:r>
          </a:p>
        </p:txBody>
      </p:sp>
    </p:spTree>
  </p:cSld>
  <p:clrMapOvr>
    <a:masterClrMapping/>
  </p:clrMapOvr>
</p:sld>
</file>

<file path=ppt/theme/theme1.xml><?xml version="1.0" encoding="utf-8"?>
<a:theme xmlns:a="http://schemas.openxmlformats.org/drawingml/2006/main" name="Motiv sady Office">
  <a:themeElements>
    <a:clrScheme name="CEVRO02">
      <a:dk1>
        <a:srgbClr val="002251"/>
      </a:dk1>
      <a:lt1>
        <a:srgbClr val="FFFFFF"/>
      </a:lt1>
      <a:dk2>
        <a:srgbClr val="C6876B"/>
      </a:dk2>
      <a:lt2>
        <a:srgbClr val="FFFFFF"/>
      </a:lt2>
      <a:accent1>
        <a:srgbClr val="C6876B"/>
      </a:accent1>
      <a:accent2>
        <a:srgbClr val="002251"/>
      </a:accent2>
      <a:accent3>
        <a:srgbClr val="C8C8C8"/>
      </a:accent3>
      <a:accent4>
        <a:srgbClr val="005EBB"/>
      </a:accent4>
      <a:accent5>
        <a:srgbClr val="A56641"/>
      </a:accent5>
      <a:accent6>
        <a:srgbClr val="48A8FF"/>
      </a:accent6>
      <a:hlink>
        <a:srgbClr val="C6876B"/>
      </a:hlink>
      <a:folHlink>
        <a:srgbClr val="7F7F7F"/>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15020</TotalTime>
  <Words>25477</Words>
  <Application>Microsoft Macintosh PowerPoint</Application>
  <PresentationFormat>Předvádění na obrazovce (4:3)</PresentationFormat>
  <Paragraphs>2606</Paragraphs>
  <Slides>407</Slides>
  <Notes>16</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407</vt:i4>
      </vt:variant>
    </vt:vector>
  </HeadingPairs>
  <TitlesOfParts>
    <vt:vector size="414" baseType="lpstr">
      <vt:lpstr>Aptos</vt:lpstr>
      <vt:lpstr>Arial</vt:lpstr>
      <vt:lpstr>Calibri</vt:lpstr>
      <vt:lpstr>Roboto</vt:lpstr>
      <vt:lpstr>Symbol</vt:lpstr>
      <vt:lpstr>Times New Roman</vt:lpstr>
      <vt:lpstr>Motiv sady Office</vt:lpstr>
      <vt:lpstr>Prezentace aplikace PowerPoint</vt:lpstr>
      <vt:lpstr>Základní pojmy</vt:lpstr>
      <vt:lpstr>Ústavní základy</vt:lpstr>
      <vt:lpstr>Nebezpečné ideologie</vt:lpstr>
      <vt:lpstr>Právní stát </vt:lpstr>
      <vt:lpstr>Materiální základ Ústavy</vt:lpstr>
      <vt:lpstr>Neutralita ideologická </vt:lpstr>
      <vt:lpstr>Neutralita politická</vt:lpstr>
      <vt:lpstr>Hodnota státu</vt:lpstr>
      <vt:lpstr>Státní suverenita</vt:lpstr>
      <vt:lpstr>Územní celistvost</vt:lpstr>
      <vt:lpstr>Demokratické základy státu</vt:lpstr>
      <vt:lpstr>Bezpečnost státu</vt:lpstr>
      <vt:lpstr>Bezpečnost země</vt:lpstr>
      <vt:lpstr>Individuální bezpečnost</vt:lpstr>
      <vt:lpstr>Svépomoc </vt:lpstr>
      <vt:lpstr>Zajištění  bezpečnosti</vt:lpstr>
      <vt:lpstr>Principy zajištění bezpečnosti</vt:lpstr>
      <vt:lpstr>Bezpečnostní zájmy ČR</vt:lpstr>
      <vt:lpstr>Zájem</vt:lpstr>
      <vt:lpstr>Životní zájmy</vt:lpstr>
      <vt:lpstr>Strategické zájmy</vt:lpstr>
      <vt:lpstr>Základní strategické zájmy</vt:lpstr>
      <vt:lpstr>Další strategické zájmy</vt:lpstr>
      <vt:lpstr>Příklady dalších strategických zájmů </vt:lpstr>
      <vt:lpstr>Předcházení konfliktům</vt:lpstr>
      <vt:lpstr>Mezinárodní bezpečnostní prostředí</vt:lpstr>
      <vt:lpstr>Ústavní vymezení bezpečnosti</vt:lpstr>
      <vt:lpstr>Dělení krizových stavů</vt:lpstr>
      <vt:lpstr>Krizové stavy</vt:lpstr>
      <vt:lpstr>Nouzový stav</vt:lpstr>
      <vt:lpstr>Omezení práv a svobod</vt:lpstr>
      <vt:lpstr>Garance prána na stávku</vt:lpstr>
      <vt:lpstr>Omezení nouzového stavu</vt:lpstr>
      <vt:lpstr>Stav ohrožení státu</vt:lpstr>
      <vt:lpstr>Prodloužení volebního období</vt:lpstr>
      <vt:lpstr>Způsob vyhlášení</vt:lpstr>
      <vt:lpstr>Zkrácení legislativního procesu</vt:lpstr>
      <vt:lpstr>Souhlas s pobytem cizích ozbrojených sil na území České republiky</vt:lpstr>
      <vt:lpstr>Ústavní důvody pro vyslání</vt:lpstr>
      <vt:lpstr>Právo obou komor Parlamentu</vt:lpstr>
      <vt:lpstr>Právo Parlamentu vyslat ozbrojené síly do zahraničí</vt:lpstr>
      <vt:lpstr>Obecná pravidla pro vysílání ozbrojených sil do zahraničí</vt:lpstr>
      <vt:lpstr>Válečný stav</vt:lpstr>
      <vt:lpstr>Pravomoc jednotlivých ústavních aktéru</vt:lpstr>
      <vt:lpstr>Obsah pravomoci vrchního velitele ozbrojených sil</vt:lpstr>
      <vt:lpstr>Pravomoc prezidenta republiky</vt:lpstr>
      <vt:lpstr>Odpovědnost prezidenta republiky</vt:lpstr>
      <vt:lpstr>Pravomoc vlády</vt:lpstr>
      <vt:lpstr>Odpovědnost vlády</vt:lpstr>
      <vt:lpstr>Pravomoc vlády vyslat ozbrojené síly do zahraničí</vt:lpstr>
      <vt:lpstr>Průjezd a přelet</vt:lpstr>
      <vt:lpstr>Pracovní orgány vlády</vt:lpstr>
      <vt:lpstr>Bezpečnostní rada státu</vt:lpstr>
      <vt:lpstr>Poslání Bezpečnostní rady státu</vt:lpstr>
      <vt:lpstr>Působnost Bezpečnostní rady státu</vt:lpstr>
      <vt:lpstr> Pravomoc při hrozbě vzniku a po vyhlášení  krizového stavu</vt:lpstr>
      <vt:lpstr>Pracovní orgány BRS</vt:lpstr>
      <vt:lpstr>Externí účast </vt:lpstr>
      <vt:lpstr>Ústřední krizový štáb</vt:lpstr>
      <vt:lpstr>Ústřední krizový štáb</vt:lpstr>
      <vt:lpstr>Ústřední krizový štáb</vt:lpstr>
      <vt:lpstr>Metoda práce ÚKŠ</vt:lpstr>
      <vt:lpstr>Aktivace ÚKŠ</vt:lpstr>
      <vt:lpstr>Předseda ÚKŠ</vt:lpstr>
      <vt:lpstr>Složení ÚKŠ</vt:lpstr>
      <vt:lpstr>Externí spolupráce</vt:lpstr>
      <vt:lpstr>Předseda ÚKŠ</vt:lpstr>
      <vt:lpstr>Výbor pro civilní nouzové plánování</vt:lpstr>
      <vt:lpstr>Organizační struktura Výboru pro CNP</vt:lpstr>
      <vt:lpstr>Spolupráce s obranou</vt:lpstr>
      <vt:lpstr>Výbor pro obranné plánování</vt:lpstr>
      <vt:lpstr>Krizový zákon </vt:lpstr>
      <vt:lpstr>Omezení základní práv</vt:lpstr>
      <vt:lpstr>Omezení základních práv</vt:lpstr>
      <vt:lpstr>Krizová opatření</vt:lpstr>
      <vt:lpstr>Další pravomoc vlády</vt:lpstr>
      <vt:lpstr>Ministerstvo vnitra</vt:lpstr>
      <vt:lpstr>Ministerstvo zdravotnictví</vt:lpstr>
      <vt:lpstr>Ministerstvo dopravy</vt:lpstr>
      <vt:lpstr>Česká národní banka</vt:lpstr>
      <vt:lpstr>Ministerstvo průmyslu a obchodu</vt:lpstr>
      <vt:lpstr>Hlavní poslání ČNB</vt:lpstr>
      <vt:lpstr>Bankovní dohled</vt:lpstr>
      <vt:lpstr>Rozhodovací činnost</vt:lpstr>
      <vt:lpstr>Co je krizový stav?</vt:lpstr>
      <vt:lpstr>Hlavní role ČNB v krizi</vt:lpstr>
      <vt:lpstr>Finanční stabilita</vt:lpstr>
      <vt:lpstr>Měnová politika</vt:lpstr>
      <vt:lpstr>Dohled nad finančním trhem</vt:lpstr>
      <vt:lpstr>Spolupráce s institucemi</vt:lpstr>
      <vt:lpstr>Shrnutí</vt:lpstr>
      <vt:lpstr>Struktura České národní banky</vt:lpstr>
      <vt:lpstr>1. Bankovní rada</vt:lpstr>
      <vt:lpstr>Podmínky pro jmenování</vt:lpstr>
      <vt:lpstr>Právo účasti </vt:lpstr>
      <vt:lpstr>2. Sekce a odbory</vt:lpstr>
      <vt:lpstr>3. Regionální pobočky</vt:lpstr>
      <vt:lpstr>4. Interní útvary</vt:lpstr>
      <vt:lpstr>Právo fyzické osoby</vt:lpstr>
      <vt:lpstr>Povinnost fyzické osoby</vt:lpstr>
      <vt:lpstr>Poskytnutí náhrady</vt:lpstr>
      <vt:lpstr>Poskytovatel náhrady</vt:lpstr>
      <vt:lpstr>Náhrada škody</vt:lpstr>
      <vt:lpstr>Uplatnění nároku</vt:lpstr>
      <vt:lpstr>Poskytování státní podpory při haváriích nebo živelních pohromách </vt:lpstr>
      <vt:lpstr>Finanční pomoc při krizové situaci velkého rozsahu</vt:lpstr>
      <vt:lpstr>Hospodářská opatření pro krizové stavy</vt:lpstr>
      <vt:lpstr> Zákon o hospodářských opatřeních pro krizové stavy</vt:lpstr>
      <vt:lpstr>Cíle systému hospodářských opatření</vt:lpstr>
      <vt:lpstr>Dva základní principy</vt:lpstr>
      <vt:lpstr>Ozbrojené síly</vt:lpstr>
      <vt:lpstr>Všeobecná působnost MO</vt:lpstr>
      <vt:lpstr>Ministerstvo obrany</vt:lpstr>
      <vt:lpstr>Působnost  Ministerstva obrany</vt:lpstr>
      <vt:lpstr>Ministerstvo zahraničních věcí</vt:lpstr>
      <vt:lpstr>Ministerstvo vnitra</vt:lpstr>
      <vt:lpstr>Ministerstvo průmyslu a obchodu</vt:lpstr>
      <vt:lpstr>Ministerstvo financí</vt:lpstr>
      <vt:lpstr>Správa státních hmotných rezerv</vt:lpstr>
      <vt:lpstr>Hmotné rezervy</vt:lpstr>
      <vt:lpstr>Mobilizační rezervy</vt:lpstr>
      <vt:lpstr>Pohotovostní zásoby a zásoby pro humanitární pomoc</vt:lpstr>
      <vt:lpstr>Státní úřad pro jadernou bezpečnost</vt:lpstr>
      <vt:lpstr>Národní úřad pro kybernetickou a informační bezpečnost</vt:lpstr>
      <vt:lpstr>Poradce pro národní bezpečnost</vt:lpstr>
      <vt:lpstr>Navigační systém Galileo</vt:lpstr>
      <vt:lpstr>Inspektor pro kybernetickou obranu</vt:lpstr>
      <vt:lpstr>Český telekomunikační úřad</vt:lpstr>
      <vt:lpstr>Ozbrojené sbory</vt:lpstr>
      <vt:lpstr>Zpravodajská komunita</vt:lpstr>
      <vt:lpstr>Poslaní zpravodajských služeb</vt:lpstr>
      <vt:lpstr>Zpravodajské služby</vt:lpstr>
      <vt:lpstr>BIS</vt:lpstr>
      <vt:lpstr>ÚZSI</vt:lpstr>
      <vt:lpstr>Ředitel BIS</vt:lpstr>
      <vt:lpstr>Vojenské zpravodajství </vt:lpstr>
      <vt:lpstr>Ředitel VZ</vt:lpstr>
      <vt:lpstr>Odpovědnost za zpravodajské služby</vt:lpstr>
      <vt:lpstr>Podávání zpráv</vt:lpstr>
      <vt:lpstr>Nová ohrožení</vt:lpstr>
      <vt:lpstr>Hrozba</vt:lpstr>
      <vt:lpstr>Asymetrické konflikty</vt:lpstr>
      <vt:lpstr>Cíle asymetrického konfliktu (války)</vt:lpstr>
      <vt:lpstr>Dysimetrie </vt:lpstr>
      <vt:lpstr>Riziko </vt:lpstr>
      <vt:lpstr>Přijatelné riziko</vt:lpstr>
      <vt:lpstr>Kolektivní bezpečnost</vt:lpstr>
      <vt:lpstr>Epidemie </vt:lpstr>
      <vt:lpstr>Znaky epidemie</vt:lpstr>
      <vt:lpstr>Další ozbrojené sbory</vt:lpstr>
      <vt:lpstr>Přehled ozbrojených sborů</vt:lpstr>
      <vt:lpstr>Policie české  republiky </vt:lpstr>
      <vt:lpstr>MV-Policie  ČR</vt:lpstr>
      <vt:lpstr>Základní činnosti PČR</vt:lpstr>
      <vt:lpstr>Policejní prezident</vt:lpstr>
      <vt:lpstr>Struktura PČR</vt:lpstr>
      <vt:lpstr>Obecní (městská) policie</vt:lpstr>
      <vt:lpstr>Veřejná stráž</vt:lpstr>
      <vt:lpstr>Integrovaný záchranný systém</vt:lpstr>
      <vt:lpstr>Mezinárodní zajištění naší bezpečnosti</vt:lpstr>
      <vt:lpstr>OSN</vt:lpstr>
      <vt:lpstr>Valné shromáždění </vt:lpstr>
      <vt:lpstr>Rada bezpečnosti</vt:lpstr>
      <vt:lpstr>Pravomoc Rady bezpečnosti</vt:lpstr>
      <vt:lpstr>Závaznost rozhodnutí RB</vt:lpstr>
      <vt:lpstr>Oznamovací povinnost</vt:lpstr>
      <vt:lpstr>Ekonomická a sociální rada </vt:lpstr>
      <vt:lpstr>Poručenská rada</vt:lpstr>
      <vt:lpstr>Mezinárodní soudní dvůr </vt:lpstr>
      <vt:lpstr>Sekretariát </vt:lpstr>
      <vt:lpstr>NATO</vt:lpstr>
      <vt:lpstr>Projev W. Churchilla v Fultonu 5.3.1946</vt:lpstr>
      <vt:lpstr>Bruselská smlouva</vt:lpstr>
      <vt:lpstr>Severoatlantická aliance</vt:lpstr>
      <vt:lpstr>Podpis Washingtonské smlouvy</vt:lpstr>
      <vt:lpstr>Rozšiřování NATO do roku 1989</vt:lpstr>
      <vt:lpstr>Rozšiřování NATO po roce 1989 (31 členů)</vt:lpstr>
      <vt:lpstr>Rozšíření NATO po vypuknutí války na Ukrajině</vt:lpstr>
      <vt:lpstr>Hlavní úkoly NATO</vt:lpstr>
      <vt:lpstr>Preambule smlouvy</vt:lpstr>
      <vt:lpstr>Čl. 1</vt:lpstr>
      <vt:lpstr>Čl. 2</vt:lpstr>
      <vt:lpstr>Čl. 3</vt:lpstr>
      <vt:lpstr>Čl. 4</vt:lpstr>
      <vt:lpstr>Čl. 5</vt:lpstr>
      <vt:lpstr>Čl.6 </vt:lpstr>
      <vt:lpstr>Nová aplikační doktrína</vt:lpstr>
      <vt:lpstr>Prohlášení NATO 2023 Vilnius</vt:lpstr>
      <vt:lpstr>Čl. 7</vt:lpstr>
      <vt:lpstr>Čl. 8</vt:lpstr>
      <vt:lpstr>Čl. 9</vt:lpstr>
      <vt:lpstr>Čl. 10</vt:lpstr>
      <vt:lpstr>Čl. 11</vt:lpstr>
      <vt:lpstr>Čl. 12</vt:lpstr>
      <vt:lpstr>Čl. 13</vt:lpstr>
      <vt:lpstr>Čl. 14</vt:lpstr>
      <vt:lpstr>Severoatlantická rada</vt:lpstr>
      <vt:lpstr>Zasedání Rady</vt:lpstr>
      <vt:lpstr>Skupina pro jaderné plánování </vt:lpstr>
      <vt:lpstr>Generální tajemník</vt:lpstr>
      <vt:lpstr>Instituce NATO v oblasti obranné infrastruktury</vt:lpstr>
      <vt:lpstr>Vojenské struktury</vt:lpstr>
      <vt:lpstr>Vojenský výbor NATO</vt:lpstr>
      <vt:lpstr>Výbor pro civilní nouzové plánování </vt:lpstr>
      <vt:lpstr>Správa pro infrastrukturu </vt:lpstr>
      <vt:lpstr>Národní instituce</vt:lpstr>
      <vt:lpstr>Rada NATO-RUSKO</vt:lpstr>
      <vt:lpstr>Rada Ukrajina NATO</vt:lpstr>
      <vt:lpstr>Parlamentní shromáždění </vt:lpstr>
      <vt:lpstr>Financování NATO</vt:lpstr>
      <vt:lpstr>Civilní rozpočet </vt:lpstr>
      <vt:lpstr>Vojenský rozpočet</vt:lpstr>
      <vt:lpstr>Nepřímé náklady</vt:lpstr>
      <vt:lpstr>Pozvání ČR do NATO</vt:lpstr>
      <vt:lpstr>Ratifikace </vt:lpstr>
      <vt:lpstr>Vstup ČR do NATO</vt:lpstr>
      <vt:lpstr>Závazek příspěvku </vt:lpstr>
      <vt:lpstr>Příspěvek ČR</vt:lpstr>
      <vt:lpstr>Smlouvy mezi NATO a ČR</vt:lpstr>
      <vt:lpstr>Dohody  pobytu (vyslání) ozbrojených sil na území jiného státu – spolupráce v oblasti obrany</vt:lpstr>
      <vt:lpstr>Protiraketová obrana</vt:lpstr>
      <vt:lpstr>Sjednaná smlouva</vt:lpstr>
      <vt:lpstr>Základní poslání dohody</vt:lpstr>
      <vt:lpstr>Personální omezení přítomnosti ozbrojených sil USA na území ČR</vt:lpstr>
      <vt:lpstr>Smlouva zajišťuje odlišný režim od obecných pravidel</vt:lpstr>
      <vt:lpstr>Změna postoje USA</vt:lpstr>
      <vt:lpstr>Dohoda o spolupráci v oblasti obrany</vt:lpstr>
      <vt:lpstr>Pravomoc ve věcech trestního práva </vt:lpstr>
      <vt:lpstr>Pravomoc vysílajícího státu</vt:lpstr>
      <vt:lpstr>Pravomoc přijímacího státu</vt:lpstr>
      <vt:lpstr>Náhrady vzniklé škody</vt:lpstr>
      <vt:lpstr>Podřízenost zákonům</vt:lpstr>
      <vt:lpstr>Speciální dohody</vt:lpstr>
      <vt:lpstr>Vlastní dohoda o spolupráci v oblasti obrany</vt:lpstr>
      <vt:lpstr>Pět skupin osob</vt:lpstr>
      <vt:lpstr>První skupina</vt:lpstr>
      <vt:lpstr>Druhá skupina</vt:lpstr>
      <vt:lpstr>Třetí skupina</vt:lpstr>
      <vt:lpstr>Čtvrtá skupina</vt:lpstr>
      <vt:lpstr>Pátá  skupina</vt:lpstr>
      <vt:lpstr>Poskytnuté prostory</vt:lpstr>
      <vt:lpstr>Vstup na území České republiky</vt:lpstr>
      <vt:lpstr>Trestní jurisdikce</vt:lpstr>
      <vt:lpstr>Osvobození od daně pro osobní účely</vt:lpstr>
      <vt:lpstr>Řešení sporů</vt:lpstr>
      <vt:lpstr>Konference o bezpečnosti a spolupráci v Evropě</vt:lpstr>
      <vt:lpstr>KBSE</vt:lpstr>
      <vt:lpstr>Summit </vt:lpstr>
      <vt:lpstr>Závěrečný akt konference  o bezpečnosti a spolupráci v Evropě</vt:lpstr>
      <vt:lpstr>10 principů KBSE</vt:lpstr>
      <vt:lpstr>10 principů KBSE</vt:lpstr>
      <vt:lpstr>Politický dopad konference</vt:lpstr>
      <vt:lpstr>Politický vliv KBSE v ČSSR</vt:lpstr>
      <vt:lpstr>Chartisti </vt:lpstr>
      <vt:lpstr>Politický dopad v Evropě</vt:lpstr>
      <vt:lpstr>Prostředí po roce 1989</vt:lpstr>
      <vt:lpstr>Vývoj po roce 1989 (KBSE-OBSE)</vt:lpstr>
      <vt:lpstr>Pařížská konference</vt:lpstr>
      <vt:lpstr>OBSE</vt:lpstr>
      <vt:lpstr>Charta pro novou Evropu </vt:lpstr>
      <vt:lpstr>Zásady pro budoucnost </vt:lpstr>
      <vt:lpstr>Hlavní aktivity OBSE</vt:lpstr>
      <vt:lpstr>Konkrétní aktivity</vt:lpstr>
      <vt:lpstr>Lidskoprávní rozměr činnosti OBSE</vt:lpstr>
      <vt:lpstr>OBSE</vt:lpstr>
      <vt:lpstr>Summit </vt:lpstr>
      <vt:lpstr>Rada ministrů</vt:lpstr>
      <vt:lpstr>Stálá rada</vt:lpstr>
      <vt:lpstr>Fórum pro bezpečnostní spolupráci</vt:lpstr>
      <vt:lpstr>Předsednictví OBSE</vt:lpstr>
      <vt:lpstr>Výkonný předseda</vt:lpstr>
      <vt:lpstr>Společná zahraniční a bezpečnostní spolupráce Evropské unie</vt:lpstr>
      <vt:lpstr>Čl. 10a Ústavy ČR</vt:lpstr>
      <vt:lpstr>Evropské obranné společenství (EOS)</vt:lpstr>
      <vt:lpstr>Další kroky </vt:lpstr>
      <vt:lpstr>SEU</vt:lpstr>
      <vt:lpstr>Tři pilíře</vt:lpstr>
      <vt:lpstr>SFEU</vt:lpstr>
      <vt:lpstr>Lisabonská smlouva</vt:lpstr>
      <vt:lpstr>Vliv na SZBP</vt:lpstr>
      <vt:lpstr>Nástroje zahraniční a bezpečnostní politiky</vt:lpstr>
      <vt:lpstr>Společný postoj</vt:lpstr>
      <vt:lpstr>Operativní činnost</vt:lpstr>
      <vt:lpstr>Nástroje SZBP</vt:lpstr>
      <vt:lpstr>Smysl SZBP</vt:lpstr>
      <vt:lpstr>Společný postoj</vt:lpstr>
      <vt:lpstr>Společná akce</vt:lpstr>
      <vt:lpstr>Cíle SBZP</vt:lpstr>
      <vt:lpstr>Rozhodování o SZBP</vt:lpstr>
      <vt:lpstr>Rozhodovací pravidlo</vt:lpstr>
      <vt:lpstr>Vykonávání SZBP</vt:lpstr>
      <vt:lpstr>Zapojení Radě EU</vt:lpstr>
      <vt:lpstr>Zapojení EP</vt:lpstr>
      <vt:lpstr>Závazek členských států</vt:lpstr>
      <vt:lpstr>Operativní (společná) akce</vt:lpstr>
      <vt:lpstr>Povinnost dotčeného členského státu</vt:lpstr>
      <vt:lpstr>Nesouhlasný postoj</vt:lpstr>
      <vt:lpstr>Rozhodování Rady</vt:lpstr>
      <vt:lpstr>Blokovací menšina</vt:lpstr>
      <vt:lpstr>Povinnost konzultací</vt:lpstr>
      <vt:lpstr>Koordinace v mezinárodních organizacích</vt:lpstr>
      <vt:lpstr>Mise členských států</vt:lpstr>
      <vt:lpstr>Evropská obranná agentura</vt:lpstr>
      <vt:lpstr>Poslání evropské obranné agentury </vt:lpstr>
      <vt:lpstr>PESCO</vt:lpstr>
      <vt:lpstr>Podstata PESCO</vt:lpstr>
      <vt:lpstr>Zapojení členských států</vt:lpstr>
      <vt:lpstr>Přistoupení k PESCO</vt:lpstr>
      <vt:lpstr>Strukturovaná spolupráce</vt:lpstr>
      <vt:lpstr>Obsah spolupráce</vt:lpstr>
      <vt:lpstr>Účast ČR v PESCO</vt:lpstr>
      <vt:lpstr>Regionální úroveň zajištění bezpečnosti</vt:lpstr>
      <vt:lpstr>Krajská úroveň</vt:lpstr>
      <vt:lpstr>Zákon o ochraně utajovaných informací a o bezpečnostní způsobilosti</vt:lpstr>
      <vt:lpstr>Účel zákona</vt:lpstr>
      <vt:lpstr>Utajovaná informace</vt:lpstr>
      <vt:lpstr>Materiální znak</vt:lpstr>
      <vt:lpstr>Zájem české republiky</vt:lpstr>
      <vt:lpstr>Újma zájmům České republiky</vt:lpstr>
      <vt:lpstr>Vyzvědačství </vt:lpstr>
      <vt:lpstr>Ohrožení utajované informace</vt:lpstr>
      <vt:lpstr>Stupně utajení </vt:lpstr>
      <vt:lpstr>Druhy zajištění ochrany utajovaných informací </vt:lpstr>
      <vt:lpstr>Administrativní bezpečnost</vt:lpstr>
      <vt:lpstr>Personální bezpečnost</vt:lpstr>
      <vt:lpstr>Personální bezpečnost </vt:lpstr>
      <vt:lpstr>Průmyslová bezpečnost</vt:lpstr>
      <vt:lpstr>Druhy zajištění ochrany utajovaných informací</vt:lpstr>
      <vt:lpstr> Podmínky pro vydání osvědčení fyzické osoby</vt:lpstr>
      <vt:lpstr>Zvláštní přístup k utajované informaci</vt:lpstr>
      <vt:lpstr>Přístup k utajované informaci cizí moci</vt:lpstr>
      <vt:lpstr> Přístup k utajované informaci na základě uznání bezpečnostního oprávnění vydaného úřadem cizí </vt:lpstr>
      <vt:lpstr>Citlivé činnosti</vt:lpstr>
      <vt:lpstr>Role BIS</vt:lpstr>
      <vt:lpstr>Poslání VZ</vt:lpstr>
      <vt:lpstr>Zpravodajské disciplíny</vt:lpstr>
      <vt:lpstr>Seznam utajovaných informací</vt:lpstr>
      <vt:lpstr>Ochrana vnějších hranic Evropské unie</vt:lpstr>
      <vt:lpstr>Evropská agenda migrace</vt:lpstr>
      <vt:lpstr>Zaměření se na kriminální sít pašeráků </vt:lpstr>
      <vt:lpstr>Solidarita mezi členskými státy</vt:lpstr>
      <vt:lpstr>Kvóty</vt:lpstr>
      <vt:lpstr>Poslání agentury FRONTEX </vt:lpstr>
      <vt:lpstr>Frontex  </vt:lpstr>
      <vt:lpstr>Správní a řídicí struktura agentury</vt:lpstr>
      <vt:lpstr>Funkce správní rady</vt:lpstr>
      <vt:lpstr>Předsednictví ve správní radě</vt:lpstr>
      <vt:lpstr>Jmenování výkonného ředitele</vt:lpstr>
      <vt:lpstr>Výkonný ředitel </vt:lpstr>
      <vt:lpstr>Složení správní rady</vt:lpstr>
      <vt:lpstr>Úředník pro otázky základních práv</vt:lpstr>
      <vt:lpstr>Poradní fórum</vt:lpstr>
      <vt:lpstr>Národní koordinační centrum</vt:lpstr>
      <vt:lpstr>Zásah rychlé reakce</vt:lpstr>
      <vt:lpstr>Podpůrné týmy pro řízení migrace</vt:lpstr>
      <vt:lpstr>Kontrola veřejné správy</vt:lpstr>
      <vt:lpstr>Funkce kontroly veřejné správy</vt:lpstr>
      <vt:lpstr>Dělení kontroly</vt:lpstr>
      <vt:lpstr>Vnější kontrola veřejné správy</vt:lpstr>
      <vt:lpstr>Parlamentní kontrola</vt:lpstr>
      <vt:lpstr>Působnost sněmovny</vt:lpstr>
      <vt:lpstr>Vyslovení důvěry vládě</vt:lpstr>
      <vt:lpstr>Vyslovení nedůvěry vládě </vt:lpstr>
      <vt:lpstr>Projednání petic</vt:lpstr>
      <vt:lpstr>Vyšetřovací komise</vt:lpstr>
      <vt:lpstr>Povinnost svědčit</vt:lpstr>
      <vt:lpstr>Parlamentní kontrola podle zvláštních zákonů</vt:lpstr>
      <vt:lpstr>Stálá komise Poslanecké sněmovny pro kontrolu činnosti Bezpečnostní informační služby</vt:lpstr>
      <vt:lpstr>Stálá komise pro kontrolu činnosti Úřadu pro zahraniční styky a informace </vt:lpstr>
      <vt:lpstr>Stálá komise pro kontrolu činnosti Vojenského zpravodajství </vt:lpstr>
      <vt:lpstr>Orgán nezávislé kontroly zpravodajských služeb</vt:lpstr>
      <vt:lpstr>Stálá komise pro kontrolu činnosti Finančního analytického úřadu</vt:lpstr>
      <vt:lpstr>Stálá komise pro kontrolu činnosti Generální inspekce bezpečnostních sborů</vt:lpstr>
      <vt:lpstr>Základní poslání GIBS</vt:lpstr>
      <vt:lpstr>Stálá komise pro kontrolu činnosti Národního bezpečnostního úřadu</vt:lpstr>
      <vt:lpstr>Základní poslání NBÚ</vt:lpstr>
      <vt:lpstr>Stálá komise pro kontrolu činnosti Národního úřadu pro kybernetickou a informační bezpečnost</vt:lpstr>
      <vt:lpstr>Poslání NÚKIB</vt:lpstr>
      <vt:lpstr>Navigační systém Galileo</vt:lpstr>
      <vt:lpstr>Stálá komise pro kontrolu použití odposlechu a záznamu telekomunikačního provozu, použití sledování osob a věcí a rušení provozu elektronických komunikací</vt:lpstr>
      <vt:lpstr>Orgán nezávislé kontroly zpravodajských služeb</vt:lpstr>
      <vt:lpstr>Oprávnění Orgánu nezávislé kontroly</vt:lpstr>
      <vt:lpstr>Interpelace </vt:lpstr>
      <vt:lpstr>Kontrola výkonné moci</vt:lpstr>
      <vt:lpstr>Komise Senátu</vt:lpstr>
      <vt:lpstr>Svobodný přístup k informacím</vt:lpstr>
      <vt:lpstr>Povinnost poskytovat informace</vt:lpstr>
      <vt:lpstr>Žadatel </vt:lpstr>
      <vt:lpstr>Informace</vt:lpstr>
      <vt:lpstr>Poskytování informací</vt:lpstr>
      <vt:lpstr>Informace poskytována na základě žádosti</vt:lpstr>
      <vt:lpstr>Poskytování informací zveřejněním </vt:lpstr>
      <vt:lpstr>Všeobecné povinnosti </vt:lpstr>
      <vt:lpstr>Další všeobecné povinnosti</vt:lpstr>
      <vt:lpstr>Ústavní soud</vt:lpstr>
      <vt:lpstr>Poslaní Ústavního soudu</vt:lpstr>
      <vt:lpstr>Věcná působnost Ústavního soudu</vt:lpstr>
      <vt:lpstr>Zahájení řízení před ÚS</vt:lpstr>
      <vt:lpstr>Rozhodnutí ÚS</vt:lpstr>
      <vt:lpstr>Řízení o ústavních stížnostech</vt:lpstr>
      <vt:lpstr>Lhůta k podání ústavní stížnosti</vt:lpstr>
      <vt:lpstr>Řízení o ústavních stížnostech</vt:lpstr>
      <vt:lpstr>Lhůta pro podání stížnosti</vt:lpstr>
      <vt:lpstr>Předběžné opatření</vt:lpstr>
      <vt:lpstr>Nález Ústavního soudu</vt:lpstr>
      <vt:lpstr>Důsledky nálezu ke stížnosti FO nebo PO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xmas</dc:creator>
  <cp:lastModifiedBy>Home Office</cp:lastModifiedBy>
  <cp:revision>252</cp:revision>
  <dcterms:created xsi:type="dcterms:W3CDTF">2015-06-02T07:24:49Z</dcterms:created>
  <dcterms:modified xsi:type="dcterms:W3CDTF">2025-04-06T17:08:32Z</dcterms:modified>
</cp:coreProperties>
</file>