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637" r:id="rId2"/>
    <p:sldId id="428" r:id="rId3"/>
    <p:sldId id="1234" r:id="rId4"/>
    <p:sldId id="670" r:id="rId5"/>
    <p:sldId id="371" r:id="rId6"/>
    <p:sldId id="666" r:id="rId7"/>
    <p:sldId id="672" r:id="rId8"/>
    <p:sldId id="491" r:id="rId9"/>
    <p:sldId id="423" r:id="rId10"/>
    <p:sldId id="424" r:id="rId11"/>
    <p:sldId id="374" r:id="rId12"/>
    <p:sldId id="375" r:id="rId13"/>
    <p:sldId id="674" r:id="rId14"/>
    <p:sldId id="668" r:id="rId15"/>
    <p:sldId id="377" r:id="rId16"/>
    <p:sldId id="472" r:id="rId17"/>
    <p:sldId id="473" r:id="rId18"/>
    <p:sldId id="379" r:id="rId19"/>
    <p:sldId id="380" r:id="rId20"/>
    <p:sldId id="381" r:id="rId21"/>
    <p:sldId id="429" r:id="rId22"/>
    <p:sldId id="614" r:id="rId23"/>
    <p:sldId id="441" r:id="rId24"/>
    <p:sldId id="442" r:id="rId25"/>
    <p:sldId id="443" r:id="rId26"/>
    <p:sldId id="446" r:id="rId27"/>
    <p:sldId id="669" r:id="rId28"/>
    <p:sldId id="450" r:id="rId29"/>
    <p:sldId id="453" r:id="rId30"/>
    <p:sldId id="1235" r:id="rId31"/>
    <p:sldId id="497" r:id="rId32"/>
    <p:sldId id="456" r:id="rId33"/>
    <p:sldId id="457" r:id="rId34"/>
    <p:sldId id="1163" r:id="rId35"/>
    <p:sldId id="460" r:id="rId36"/>
    <p:sldId id="1232" r:id="rId37"/>
    <p:sldId id="461" r:id="rId38"/>
    <p:sldId id="462" r:id="rId39"/>
    <p:sldId id="413" r:id="rId40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19D3A6-5814-42B2-AE01-7443B38CE217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7D5C03F5-D808-43CC-97F9-8E1F4BAAACE9}">
      <dgm:prSet phldrT="[Text]"/>
      <dgm:spPr/>
      <dgm:t>
        <a:bodyPr/>
        <a:lstStyle/>
        <a:p>
          <a:r>
            <a:rPr lang="cs-CZ" dirty="0"/>
            <a:t>materiální publicita</a:t>
          </a:r>
        </a:p>
      </dgm:t>
    </dgm:pt>
    <dgm:pt modelId="{AC062D3A-6EE7-452A-A38B-5A44C788653A}" type="parTrans" cxnId="{7B6D0F64-D572-4725-8469-3D5AB60B4C66}">
      <dgm:prSet/>
      <dgm:spPr/>
      <dgm:t>
        <a:bodyPr/>
        <a:lstStyle/>
        <a:p>
          <a:endParaRPr lang="cs-CZ"/>
        </a:p>
      </dgm:t>
    </dgm:pt>
    <dgm:pt modelId="{2D49E6F2-D975-4204-BEC6-10BDC1DF6976}" type="sibTrans" cxnId="{7B6D0F64-D572-4725-8469-3D5AB60B4C66}">
      <dgm:prSet/>
      <dgm:spPr/>
      <dgm:t>
        <a:bodyPr/>
        <a:lstStyle/>
        <a:p>
          <a:endParaRPr lang="cs-CZ"/>
        </a:p>
      </dgm:t>
    </dgm:pt>
    <dgm:pt modelId="{89E39292-2DC9-456A-AD8E-C2736FA1D8DC}">
      <dgm:prSet phldrT="[Text]"/>
      <dgm:spPr/>
      <dgm:t>
        <a:bodyPr/>
        <a:lstStyle/>
        <a:p>
          <a:r>
            <a:rPr lang="cs-CZ" dirty="0"/>
            <a:t>priorita</a:t>
          </a:r>
        </a:p>
      </dgm:t>
    </dgm:pt>
    <dgm:pt modelId="{863ABD1A-7A62-49D4-9784-6AC5CBF6D099}" type="parTrans" cxnId="{DFE4A648-C654-4520-A621-A4882978E29A}">
      <dgm:prSet/>
      <dgm:spPr/>
      <dgm:t>
        <a:bodyPr/>
        <a:lstStyle/>
        <a:p>
          <a:endParaRPr lang="cs-CZ"/>
        </a:p>
      </dgm:t>
    </dgm:pt>
    <dgm:pt modelId="{6036619D-FF09-4C55-86BC-69E4DA1B00FF}" type="sibTrans" cxnId="{DFE4A648-C654-4520-A621-A4882978E29A}">
      <dgm:prSet/>
      <dgm:spPr/>
      <dgm:t>
        <a:bodyPr/>
        <a:lstStyle/>
        <a:p>
          <a:endParaRPr lang="cs-CZ"/>
        </a:p>
      </dgm:t>
    </dgm:pt>
    <dgm:pt modelId="{18734D6F-79C8-4A52-9820-FE6310C8E33B}">
      <dgm:prSet phldrT="[Text]"/>
      <dgm:spPr/>
      <dgm:t>
        <a:bodyPr/>
        <a:lstStyle/>
        <a:p>
          <a:r>
            <a:rPr lang="cs-CZ" dirty="0"/>
            <a:t>dispozice</a:t>
          </a:r>
        </a:p>
      </dgm:t>
    </dgm:pt>
    <dgm:pt modelId="{3A9A3580-A76A-4735-BA6B-AD66B4493248}" type="parTrans" cxnId="{C5439B77-9AA9-4626-A9C9-BF0705D2F2C8}">
      <dgm:prSet/>
      <dgm:spPr/>
      <dgm:t>
        <a:bodyPr/>
        <a:lstStyle/>
        <a:p>
          <a:endParaRPr lang="cs-CZ"/>
        </a:p>
      </dgm:t>
    </dgm:pt>
    <dgm:pt modelId="{8886611A-C7E4-4DCE-864F-6EE8A4C59C5E}" type="sibTrans" cxnId="{C5439B77-9AA9-4626-A9C9-BF0705D2F2C8}">
      <dgm:prSet/>
      <dgm:spPr/>
      <dgm:t>
        <a:bodyPr/>
        <a:lstStyle/>
        <a:p>
          <a:endParaRPr lang="cs-CZ"/>
        </a:p>
      </dgm:t>
    </dgm:pt>
    <dgm:pt modelId="{EFFE415C-EB8F-4B1B-B181-EDB16CAB6DF5}">
      <dgm:prSet phldrT="[Text]"/>
      <dgm:spPr/>
      <dgm:t>
        <a:bodyPr/>
        <a:lstStyle/>
        <a:p>
          <a:r>
            <a:rPr lang="cs-CZ" dirty="0"/>
            <a:t>legalita</a:t>
          </a:r>
        </a:p>
      </dgm:t>
    </dgm:pt>
    <dgm:pt modelId="{CC993433-967B-4B1E-9FDA-6349FEC60DEB}" type="parTrans" cxnId="{AECE799C-4161-4BCE-B0E9-8CAEE33790EC}">
      <dgm:prSet/>
      <dgm:spPr/>
      <dgm:t>
        <a:bodyPr/>
        <a:lstStyle/>
        <a:p>
          <a:endParaRPr lang="cs-CZ"/>
        </a:p>
      </dgm:t>
    </dgm:pt>
    <dgm:pt modelId="{2B892F95-C674-4AD4-B858-C5261D95F875}" type="sibTrans" cxnId="{AECE799C-4161-4BCE-B0E9-8CAEE33790EC}">
      <dgm:prSet/>
      <dgm:spPr/>
      <dgm:t>
        <a:bodyPr/>
        <a:lstStyle/>
        <a:p>
          <a:endParaRPr lang="cs-CZ"/>
        </a:p>
      </dgm:t>
    </dgm:pt>
    <dgm:pt modelId="{CA075E9F-032F-442B-A1A2-FF006AD74E4B}">
      <dgm:prSet phldrT="[Text]"/>
      <dgm:spPr/>
      <dgm:t>
        <a:bodyPr/>
        <a:lstStyle/>
        <a:p>
          <a:r>
            <a:rPr lang="cs-CZ" dirty="0"/>
            <a:t>formální publicita</a:t>
          </a:r>
        </a:p>
      </dgm:t>
    </dgm:pt>
    <dgm:pt modelId="{B57E1670-1578-4F30-9B75-6BC050985FD1}" type="parTrans" cxnId="{70A2FBCE-C9DC-4064-9B3C-278D7A9EED4D}">
      <dgm:prSet/>
      <dgm:spPr/>
      <dgm:t>
        <a:bodyPr/>
        <a:lstStyle/>
        <a:p>
          <a:endParaRPr lang="cs-CZ"/>
        </a:p>
      </dgm:t>
    </dgm:pt>
    <dgm:pt modelId="{29DE4735-8BFA-49D7-8B58-F9A65ACE22DA}" type="sibTrans" cxnId="{70A2FBCE-C9DC-4064-9B3C-278D7A9EED4D}">
      <dgm:prSet/>
      <dgm:spPr/>
      <dgm:t>
        <a:bodyPr/>
        <a:lstStyle/>
        <a:p>
          <a:endParaRPr lang="cs-CZ"/>
        </a:p>
      </dgm:t>
    </dgm:pt>
    <dgm:pt modelId="{2436E97F-FE95-4A12-832E-56E4C66CEF00}">
      <dgm:prSet/>
      <dgm:spPr/>
      <dgm:t>
        <a:bodyPr/>
        <a:lstStyle/>
        <a:p>
          <a:r>
            <a:rPr lang="cs-CZ" dirty="0"/>
            <a:t>intabulace </a:t>
          </a:r>
        </a:p>
      </dgm:t>
    </dgm:pt>
    <dgm:pt modelId="{9373D428-C2DB-40C7-A4E0-7BE48B995097}" type="parTrans" cxnId="{F208455C-005F-4871-AA40-58B39B73B3F4}">
      <dgm:prSet/>
      <dgm:spPr/>
      <dgm:t>
        <a:bodyPr/>
        <a:lstStyle/>
        <a:p>
          <a:endParaRPr lang="cs-CZ"/>
        </a:p>
      </dgm:t>
    </dgm:pt>
    <dgm:pt modelId="{660C1024-9A70-41CC-BE9D-BBDC465B7F98}" type="sibTrans" cxnId="{F208455C-005F-4871-AA40-58B39B73B3F4}">
      <dgm:prSet/>
      <dgm:spPr/>
      <dgm:t>
        <a:bodyPr/>
        <a:lstStyle/>
        <a:p>
          <a:endParaRPr lang="cs-CZ"/>
        </a:p>
      </dgm:t>
    </dgm:pt>
    <dgm:pt modelId="{13915BE2-1A51-477A-9ED2-C915DB3AAFE5}" type="pres">
      <dgm:prSet presAssocID="{3E19D3A6-5814-42B2-AE01-7443B38CE217}" presName="Name0" presStyleCnt="0">
        <dgm:presLayoutVars>
          <dgm:dir/>
          <dgm:resizeHandles val="exact"/>
        </dgm:presLayoutVars>
      </dgm:prSet>
      <dgm:spPr/>
    </dgm:pt>
    <dgm:pt modelId="{08B204D8-85A8-43ED-BB22-C7570D6C8571}" type="pres">
      <dgm:prSet presAssocID="{3E19D3A6-5814-42B2-AE01-7443B38CE217}" presName="cycle" presStyleCnt="0"/>
      <dgm:spPr/>
    </dgm:pt>
    <dgm:pt modelId="{ACCF10CB-B540-46D2-8A2F-91E19533BE59}" type="pres">
      <dgm:prSet presAssocID="{7D5C03F5-D808-43CC-97F9-8E1F4BAAACE9}" presName="nodeFirstNode" presStyleLbl="node1" presStyleIdx="0" presStyleCnt="6">
        <dgm:presLayoutVars>
          <dgm:bulletEnabled val="1"/>
        </dgm:presLayoutVars>
      </dgm:prSet>
      <dgm:spPr/>
    </dgm:pt>
    <dgm:pt modelId="{C361F16B-796C-4A65-A3E6-652597376A26}" type="pres">
      <dgm:prSet presAssocID="{2D49E6F2-D975-4204-BEC6-10BDC1DF6976}" presName="sibTransFirstNode" presStyleLbl="bgShp" presStyleIdx="0" presStyleCnt="1"/>
      <dgm:spPr/>
    </dgm:pt>
    <dgm:pt modelId="{6F131268-EBD5-43C3-B88E-B7BE56AA625A}" type="pres">
      <dgm:prSet presAssocID="{2436E97F-FE95-4A12-832E-56E4C66CEF00}" presName="nodeFollowingNodes" presStyleLbl="node1" presStyleIdx="1" presStyleCnt="6">
        <dgm:presLayoutVars>
          <dgm:bulletEnabled val="1"/>
        </dgm:presLayoutVars>
      </dgm:prSet>
      <dgm:spPr/>
    </dgm:pt>
    <dgm:pt modelId="{134BB649-DA9D-4EF3-AD22-73072B13EC90}" type="pres">
      <dgm:prSet presAssocID="{89E39292-2DC9-456A-AD8E-C2736FA1D8DC}" presName="nodeFollowingNodes" presStyleLbl="node1" presStyleIdx="2" presStyleCnt="6">
        <dgm:presLayoutVars>
          <dgm:bulletEnabled val="1"/>
        </dgm:presLayoutVars>
      </dgm:prSet>
      <dgm:spPr/>
    </dgm:pt>
    <dgm:pt modelId="{2F6F9461-5291-480C-90A5-7D075E4622E7}" type="pres">
      <dgm:prSet presAssocID="{18734D6F-79C8-4A52-9820-FE6310C8E33B}" presName="nodeFollowingNodes" presStyleLbl="node1" presStyleIdx="3" presStyleCnt="6">
        <dgm:presLayoutVars>
          <dgm:bulletEnabled val="1"/>
        </dgm:presLayoutVars>
      </dgm:prSet>
      <dgm:spPr/>
    </dgm:pt>
    <dgm:pt modelId="{73480BC0-28D8-423D-B7C8-CE89458E8391}" type="pres">
      <dgm:prSet presAssocID="{EFFE415C-EB8F-4B1B-B181-EDB16CAB6DF5}" presName="nodeFollowingNodes" presStyleLbl="node1" presStyleIdx="4" presStyleCnt="6">
        <dgm:presLayoutVars>
          <dgm:bulletEnabled val="1"/>
        </dgm:presLayoutVars>
      </dgm:prSet>
      <dgm:spPr/>
    </dgm:pt>
    <dgm:pt modelId="{05819FAD-F580-457E-8AAF-4845D29E12BA}" type="pres">
      <dgm:prSet presAssocID="{CA075E9F-032F-442B-A1A2-FF006AD74E4B}" presName="nodeFollowingNodes" presStyleLbl="node1" presStyleIdx="5" presStyleCnt="6">
        <dgm:presLayoutVars>
          <dgm:bulletEnabled val="1"/>
        </dgm:presLayoutVars>
      </dgm:prSet>
      <dgm:spPr/>
    </dgm:pt>
  </dgm:ptLst>
  <dgm:cxnLst>
    <dgm:cxn modelId="{43F68101-7313-4C7D-8138-47389207BBA7}" type="presOf" srcId="{2436E97F-FE95-4A12-832E-56E4C66CEF00}" destId="{6F131268-EBD5-43C3-B88E-B7BE56AA625A}" srcOrd="0" destOrd="0" presId="urn:microsoft.com/office/officeart/2005/8/layout/cycle3"/>
    <dgm:cxn modelId="{9C87893E-EEF1-453C-981C-682EC05750E0}" type="presOf" srcId="{2D49E6F2-D975-4204-BEC6-10BDC1DF6976}" destId="{C361F16B-796C-4A65-A3E6-652597376A26}" srcOrd="0" destOrd="0" presId="urn:microsoft.com/office/officeart/2005/8/layout/cycle3"/>
    <dgm:cxn modelId="{F208455C-005F-4871-AA40-58B39B73B3F4}" srcId="{3E19D3A6-5814-42B2-AE01-7443B38CE217}" destId="{2436E97F-FE95-4A12-832E-56E4C66CEF00}" srcOrd="1" destOrd="0" parTransId="{9373D428-C2DB-40C7-A4E0-7BE48B995097}" sibTransId="{660C1024-9A70-41CC-BE9D-BBDC465B7F98}"/>
    <dgm:cxn modelId="{7B6D0F64-D572-4725-8469-3D5AB60B4C66}" srcId="{3E19D3A6-5814-42B2-AE01-7443B38CE217}" destId="{7D5C03F5-D808-43CC-97F9-8E1F4BAAACE9}" srcOrd="0" destOrd="0" parTransId="{AC062D3A-6EE7-452A-A38B-5A44C788653A}" sibTransId="{2D49E6F2-D975-4204-BEC6-10BDC1DF6976}"/>
    <dgm:cxn modelId="{541C4348-121B-45DE-9574-179A9E33C318}" type="presOf" srcId="{EFFE415C-EB8F-4B1B-B181-EDB16CAB6DF5}" destId="{73480BC0-28D8-423D-B7C8-CE89458E8391}" srcOrd="0" destOrd="0" presId="urn:microsoft.com/office/officeart/2005/8/layout/cycle3"/>
    <dgm:cxn modelId="{DFE4A648-C654-4520-A621-A4882978E29A}" srcId="{3E19D3A6-5814-42B2-AE01-7443B38CE217}" destId="{89E39292-2DC9-456A-AD8E-C2736FA1D8DC}" srcOrd="2" destOrd="0" parTransId="{863ABD1A-7A62-49D4-9784-6AC5CBF6D099}" sibTransId="{6036619D-FF09-4C55-86BC-69E4DA1B00FF}"/>
    <dgm:cxn modelId="{C5439B77-9AA9-4626-A9C9-BF0705D2F2C8}" srcId="{3E19D3A6-5814-42B2-AE01-7443B38CE217}" destId="{18734D6F-79C8-4A52-9820-FE6310C8E33B}" srcOrd="3" destOrd="0" parTransId="{3A9A3580-A76A-4735-BA6B-AD66B4493248}" sibTransId="{8886611A-C7E4-4DCE-864F-6EE8A4C59C5E}"/>
    <dgm:cxn modelId="{E832D985-FFC6-41CA-A051-19CD642F49FD}" type="presOf" srcId="{3E19D3A6-5814-42B2-AE01-7443B38CE217}" destId="{13915BE2-1A51-477A-9ED2-C915DB3AAFE5}" srcOrd="0" destOrd="0" presId="urn:microsoft.com/office/officeart/2005/8/layout/cycle3"/>
    <dgm:cxn modelId="{159DD786-E579-4A31-A320-9DF74418B802}" type="presOf" srcId="{18734D6F-79C8-4A52-9820-FE6310C8E33B}" destId="{2F6F9461-5291-480C-90A5-7D075E4622E7}" srcOrd="0" destOrd="0" presId="urn:microsoft.com/office/officeart/2005/8/layout/cycle3"/>
    <dgm:cxn modelId="{AECE799C-4161-4BCE-B0E9-8CAEE33790EC}" srcId="{3E19D3A6-5814-42B2-AE01-7443B38CE217}" destId="{EFFE415C-EB8F-4B1B-B181-EDB16CAB6DF5}" srcOrd="4" destOrd="0" parTransId="{CC993433-967B-4B1E-9FDA-6349FEC60DEB}" sibTransId="{2B892F95-C674-4AD4-B858-C5261D95F875}"/>
    <dgm:cxn modelId="{1A6193A4-344E-4704-84EC-B137423C1FC5}" type="presOf" srcId="{89E39292-2DC9-456A-AD8E-C2736FA1D8DC}" destId="{134BB649-DA9D-4EF3-AD22-73072B13EC90}" srcOrd="0" destOrd="0" presId="urn:microsoft.com/office/officeart/2005/8/layout/cycle3"/>
    <dgm:cxn modelId="{70A2FBCE-C9DC-4064-9B3C-278D7A9EED4D}" srcId="{3E19D3A6-5814-42B2-AE01-7443B38CE217}" destId="{CA075E9F-032F-442B-A1A2-FF006AD74E4B}" srcOrd="5" destOrd="0" parTransId="{B57E1670-1578-4F30-9B75-6BC050985FD1}" sibTransId="{29DE4735-8BFA-49D7-8B58-F9A65ACE22DA}"/>
    <dgm:cxn modelId="{0C210DF3-4287-4DD0-AC89-097926F2916B}" type="presOf" srcId="{7D5C03F5-D808-43CC-97F9-8E1F4BAAACE9}" destId="{ACCF10CB-B540-46D2-8A2F-91E19533BE59}" srcOrd="0" destOrd="0" presId="urn:microsoft.com/office/officeart/2005/8/layout/cycle3"/>
    <dgm:cxn modelId="{13EF18F7-CE6E-46E5-A83C-498F66DA2EC8}" type="presOf" srcId="{CA075E9F-032F-442B-A1A2-FF006AD74E4B}" destId="{05819FAD-F580-457E-8AAF-4845D29E12BA}" srcOrd="0" destOrd="0" presId="urn:microsoft.com/office/officeart/2005/8/layout/cycle3"/>
    <dgm:cxn modelId="{BB3FF4A8-FEA8-45D0-BE99-F95555A8B6FF}" type="presParOf" srcId="{13915BE2-1A51-477A-9ED2-C915DB3AAFE5}" destId="{08B204D8-85A8-43ED-BB22-C7570D6C8571}" srcOrd="0" destOrd="0" presId="urn:microsoft.com/office/officeart/2005/8/layout/cycle3"/>
    <dgm:cxn modelId="{0B93221D-F8E3-4F18-8B46-14848D2EF727}" type="presParOf" srcId="{08B204D8-85A8-43ED-BB22-C7570D6C8571}" destId="{ACCF10CB-B540-46D2-8A2F-91E19533BE59}" srcOrd="0" destOrd="0" presId="urn:microsoft.com/office/officeart/2005/8/layout/cycle3"/>
    <dgm:cxn modelId="{CCF416B1-C5C4-47AA-829A-6BA0AFA3E641}" type="presParOf" srcId="{08B204D8-85A8-43ED-BB22-C7570D6C8571}" destId="{C361F16B-796C-4A65-A3E6-652597376A26}" srcOrd="1" destOrd="0" presId="urn:microsoft.com/office/officeart/2005/8/layout/cycle3"/>
    <dgm:cxn modelId="{6439309D-287A-42EA-9392-8D539EBC82EF}" type="presParOf" srcId="{08B204D8-85A8-43ED-BB22-C7570D6C8571}" destId="{6F131268-EBD5-43C3-B88E-B7BE56AA625A}" srcOrd="2" destOrd="0" presId="urn:microsoft.com/office/officeart/2005/8/layout/cycle3"/>
    <dgm:cxn modelId="{9EEF8E62-1D02-44CE-A25A-868782CBE62E}" type="presParOf" srcId="{08B204D8-85A8-43ED-BB22-C7570D6C8571}" destId="{134BB649-DA9D-4EF3-AD22-73072B13EC90}" srcOrd="3" destOrd="0" presId="urn:microsoft.com/office/officeart/2005/8/layout/cycle3"/>
    <dgm:cxn modelId="{57E74CB2-1829-4DAF-B63F-2137CD2EE89A}" type="presParOf" srcId="{08B204D8-85A8-43ED-BB22-C7570D6C8571}" destId="{2F6F9461-5291-480C-90A5-7D075E4622E7}" srcOrd="4" destOrd="0" presId="urn:microsoft.com/office/officeart/2005/8/layout/cycle3"/>
    <dgm:cxn modelId="{1AE3FF6D-5616-47F1-B759-5C8E94BD10A7}" type="presParOf" srcId="{08B204D8-85A8-43ED-BB22-C7570D6C8571}" destId="{73480BC0-28D8-423D-B7C8-CE89458E8391}" srcOrd="5" destOrd="0" presId="urn:microsoft.com/office/officeart/2005/8/layout/cycle3"/>
    <dgm:cxn modelId="{8ED9E3E2-29E8-454F-9D71-86F193E7E9A0}" type="presParOf" srcId="{08B204D8-85A8-43ED-BB22-C7570D6C8571}" destId="{05819FAD-F580-457E-8AAF-4845D29E12BA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61F16B-796C-4A65-A3E6-652597376A26}">
      <dsp:nvSpPr>
        <dsp:cNvPr id="0" name=""/>
        <dsp:cNvSpPr/>
      </dsp:nvSpPr>
      <dsp:spPr>
        <a:xfrm>
          <a:off x="1857346" y="-3097"/>
          <a:ext cx="4514906" cy="4514906"/>
        </a:xfrm>
        <a:prstGeom prst="circularArrow">
          <a:avLst>
            <a:gd name="adj1" fmla="val 5274"/>
            <a:gd name="adj2" fmla="val 312630"/>
            <a:gd name="adj3" fmla="val 14228845"/>
            <a:gd name="adj4" fmla="val 17126601"/>
            <a:gd name="adj5" fmla="val 547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CF10CB-B540-46D2-8A2F-91E19533BE59}">
      <dsp:nvSpPr>
        <dsp:cNvPr id="0" name=""/>
        <dsp:cNvSpPr/>
      </dsp:nvSpPr>
      <dsp:spPr>
        <a:xfrm>
          <a:off x="3256880" y="2416"/>
          <a:ext cx="1715839" cy="8579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materiální publicita</a:t>
          </a:r>
        </a:p>
      </dsp:txBody>
      <dsp:txXfrm>
        <a:off x="3298760" y="44296"/>
        <a:ext cx="1632079" cy="774159"/>
      </dsp:txXfrm>
    </dsp:sp>
    <dsp:sp modelId="{6F131268-EBD5-43C3-B88E-B7BE56AA625A}">
      <dsp:nvSpPr>
        <dsp:cNvPr id="0" name=""/>
        <dsp:cNvSpPr/>
      </dsp:nvSpPr>
      <dsp:spPr>
        <a:xfrm>
          <a:off x="4843096" y="918219"/>
          <a:ext cx="1715839" cy="8579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intabulace </a:t>
          </a:r>
        </a:p>
      </dsp:txBody>
      <dsp:txXfrm>
        <a:off x="4884976" y="960099"/>
        <a:ext cx="1632079" cy="774159"/>
      </dsp:txXfrm>
    </dsp:sp>
    <dsp:sp modelId="{134BB649-DA9D-4EF3-AD22-73072B13EC90}">
      <dsp:nvSpPr>
        <dsp:cNvPr id="0" name=""/>
        <dsp:cNvSpPr/>
      </dsp:nvSpPr>
      <dsp:spPr>
        <a:xfrm>
          <a:off x="4843096" y="2749824"/>
          <a:ext cx="1715839" cy="8579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priorita</a:t>
          </a:r>
        </a:p>
      </dsp:txBody>
      <dsp:txXfrm>
        <a:off x="4884976" y="2791704"/>
        <a:ext cx="1632079" cy="774159"/>
      </dsp:txXfrm>
    </dsp:sp>
    <dsp:sp modelId="{2F6F9461-5291-480C-90A5-7D075E4622E7}">
      <dsp:nvSpPr>
        <dsp:cNvPr id="0" name=""/>
        <dsp:cNvSpPr/>
      </dsp:nvSpPr>
      <dsp:spPr>
        <a:xfrm>
          <a:off x="3256880" y="3665626"/>
          <a:ext cx="1715839" cy="8579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dispozice</a:t>
          </a:r>
        </a:p>
      </dsp:txBody>
      <dsp:txXfrm>
        <a:off x="3298760" y="3707506"/>
        <a:ext cx="1632079" cy="774159"/>
      </dsp:txXfrm>
    </dsp:sp>
    <dsp:sp modelId="{73480BC0-28D8-423D-B7C8-CE89458E8391}">
      <dsp:nvSpPr>
        <dsp:cNvPr id="0" name=""/>
        <dsp:cNvSpPr/>
      </dsp:nvSpPr>
      <dsp:spPr>
        <a:xfrm>
          <a:off x="1670663" y="2749824"/>
          <a:ext cx="1715839" cy="8579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legalita</a:t>
          </a:r>
        </a:p>
      </dsp:txBody>
      <dsp:txXfrm>
        <a:off x="1712543" y="2791704"/>
        <a:ext cx="1632079" cy="774159"/>
      </dsp:txXfrm>
    </dsp:sp>
    <dsp:sp modelId="{05819FAD-F580-457E-8AAF-4845D29E12BA}">
      <dsp:nvSpPr>
        <dsp:cNvPr id="0" name=""/>
        <dsp:cNvSpPr/>
      </dsp:nvSpPr>
      <dsp:spPr>
        <a:xfrm>
          <a:off x="1670663" y="918219"/>
          <a:ext cx="1715839" cy="8579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dirty="0"/>
            <a:t>formální publicita</a:t>
          </a:r>
        </a:p>
      </dsp:txBody>
      <dsp:txXfrm>
        <a:off x="1712543" y="960099"/>
        <a:ext cx="1632079" cy="7741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0CF212-E382-45CF-87BF-16869323BFE4}" type="datetimeFigureOut">
              <a:rPr lang="cs-CZ" smtClean="0"/>
              <a:t>15.03.2024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72CC1-9889-4C26-93DA-69CB20CC1B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60355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D5CCB-A1AE-430A-8247-3911B129B34A}" type="datetimeFigureOut">
              <a:rPr lang="cs-CZ" smtClean="0"/>
              <a:pPr/>
              <a:t>15.03.2024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4C188F-7835-493E-81A8-B170B165DB9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7819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C99D05-B823-4D0A-A068-3C6B1FE9B068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38DB6-7D6F-42F9-9502-2DB60E18AF07}" type="datetimeFigureOut">
              <a:rPr lang="cs-CZ" smtClean="0"/>
              <a:pPr/>
              <a:t>15.03.2024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09C-3439-4C3D-8B10-4E4A6270F67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38DB6-7D6F-42F9-9502-2DB60E18AF07}" type="datetimeFigureOut">
              <a:rPr lang="cs-CZ" smtClean="0"/>
              <a:pPr/>
              <a:t>15.03.2024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09C-3439-4C3D-8B10-4E4A6270F67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38DB6-7D6F-42F9-9502-2DB60E18AF07}" type="datetimeFigureOut">
              <a:rPr lang="cs-CZ" smtClean="0"/>
              <a:pPr/>
              <a:t>15.03.2024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09C-3439-4C3D-8B10-4E4A6270F67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38DB6-7D6F-42F9-9502-2DB60E18AF07}" type="datetimeFigureOut">
              <a:rPr lang="cs-CZ" smtClean="0"/>
              <a:pPr/>
              <a:t>15.03.2024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09C-3439-4C3D-8B10-4E4A6270F67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38DB6-7D6F-42F9-9502-2DB60E18AF07}" type="datetimeFigureOut">
              <a:rPr lang="cs-CZ" smtClean="0"/>
              <a:pPr/>
              <a:t>15.03.2024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09C-3439-4C3D-8B10-4E4A6270F67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38DB6-7D6F-42F9-9502-2DB60E18AF07}" type="datetimeFigureOut">
              <a:rPr lang="cs-CZ" smtClean="0"/>
              <a:pPr/>
              <a:t>15.03.2024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09C-3439-4C3D-8B10-4E4A6270F67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38DB6-7D6F-42F9-9502-2DB60E18AF07}" type="datetimeFigureOut">
              <a:rPr lang="cs-CZ" smtClean="0"/>
              <a:pPr/>
              <a:t>15.03.2024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09C-3439-4C3D-8B10-4E4A6270F67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38DB6-7D6F-42F9-9502-2DB60E18AF07}" type="datetimeFigureOut">
              <a:rPr lang="cs-CZ" smtClean="0"/>
              <a:pPr/>
              <a:t>15.03.2024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09C-3439-4C3D-8B10-4E4A6270F67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38DB6-7D6F-42F9-9502-2DB60E18AF07}" type="datetimeFigureOut">
              <a:rPr lang="cs-CZ" smtClean="0"/>
              <a:pPr/>
              <a:t>15.03.2024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09C-3439-4C3D-8B10-4E4A6270F67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38DB6-7D6F-42F9-9502-2DB60E18AF07}" type="datetimeFigureOut">
              <a:rPr lang="cs-CZ" smtClean="0"/>
              <a:pPr/>
              <a:t>15.03.2024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09C-3439-4C3D-8B10-4E4A6270F67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38DB6-7D6F-42F9-9502-2DB60E18AF07}" type="datetimeFigureOut">
              <a:rPr lang="cs-CZ" smtClean="0"/>
              <a:pPr/>
              <a:t>15.03.2024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5B09C-3439-4C3D-8B10-4E4A6270F67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38DB6-7D6F-42F9-9502-2DB60E18AF07}" type="datetimeFigureOut">
              <a:rPr lang="cs-CZ" smtClean="0"/>
              <a:pPr/>
              <a:t>15.03.2024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5B09C-3439-4C3D-8B10-4E4A6270F67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cuzk.cz/Predpisy/Resortni-predpisy-a-opatreni/Navody-CUZK/160303022.aspx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daniela.sustrova@vsci.cz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png"/><Relationship Id="rId3" Type="http://schemas.openxmlformats.org/officeDocument/2006/relationships/hyperlink" Target="http://www.golfovehole24.cz/golfove-hriste-9" TargetMode="External"/><Relationship Id="rId7" Type="http://schemas.openxmlformats.org/officeDocument/2006/relationships/hyperlink" Target="http://stavbaweb.dumabyt.cz/files/files/20011_01/stvanice_stad1.jpg" TargetMode="External"/><Relationship Id="rId12" Type="http://schemas.openxmlformats.org/officeDocument/2006/relationships/image" Target="../media/image5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openxmlformats.org/officeDocument/2006/relationships/image" Target="../media/image49.jpeg"/><Relationship Id="rId4" Type="http://schemas.openxmlformats.org/officeDocument/2006/relationships/image" Target="../media/image44.jpeg"/><Relationship Id="rId9" Type="http://schemas.openxmlformats.org/officeDocument/2006/relationships/image" Target="../media/image48.jpeg"/><Relationship Id="rId1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ck.cz/" TargetMode="External"/><Relationship Id="rId7" Type="http://schemas.openxmlformats.org/officeDocument/2006/relationships/image" Target="../media/image7.png"/><Relationship Id="rId2" Type="http://schemas.openxmlformats.org/officeDocument/2006/relationships/hyperlink" Target="http://www.wolterskluwer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://nv.cuzk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nahlizenidokn.cuzk.cz/" TargetMode="External"/><Relationship Id="rId2" Type="http://schemas.openxmlformats.org/officeDocument/2006/relationships/hyperlink" Target="http://www.cuzk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476250"/>
            <a:ext cx="7772400" cy="31686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cs-CZ" dirty="0"/>
            </a:br>
            <a:br>
              <a:rPr lang="cs-CZ" dirty="0"/>
            </a:br>
            <a:endParaRPr lang="cs-CZ" sz="2000" b="1" cap="all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55650" y="1916113"/>
            <a:ext cx="7632700" cy="350678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2400" dirty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4400" dirty="0">
                <a:solidFill>
                  <a:schemeClr val="tx2"/>
                </a:solidFill>
              </a:rPr>
              <a:t>Katastr nemovitostí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4400" dirty="0">
              <a:solidFill>
                <a:schemeClr val="tx2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dirty="0"/>
              <a:t>Daniela Šustrová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sz="1600" dirty="0">
                <a:solidFill>
                  <a:schemeClr val="tx1"/>
                </a:solidFill>
              </a:rPr>
              <a:t>© 2024</a:t>
            </a:r>
            <a:endParaRPr lang="cs-CZ" sz="1600" dirty="0"/>
          </a:p>
        </p:txBody>
      </p:sp>
      <p:pic>
        <p:nvPicPr>
          <p:cNvPr id="2053" name="Obrázek 4" descr="PF UP log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3663" y="5732463"/>
            <a:ext cx="25273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AutoShape 2" descr="data:image/jpeg;base64,/9j/4AAQSkZJRgABAQAAAQABAAD/2wCEAAkGBhQREBQUEhMSExMVFhYVGBQWFiAaGxkWJBUhHhsYHR4ZHjIfIxklHBkbHzMiJiopLDEsHyI9NTA2NTIrOCkBCQoKDQwNGA8PGTAkHx8sKTU0NS8tLC4wLC01NCwqNCkvLykxKiwtLCw1NSw1KiosLC0pKiwpLDQsKSw0LCwsLv/AABEIAFwAUAMBIgACEQEDEQH/xAAbAAADAAMBAQAAAAAAAAAAAAAABQYDBAcBAv/EADQQAAIBAwIFAwIEBAcAAAAAAAECAwAEERIhBQYTMUEiMlEUYQdxgZFSkqLRFRcjM1Riof/EABoBAAMBAAMAAAAAAAAAAAAAAAABAwIEBQb/xAApEQACAgEDAQYHAAAAAAAAAAAAAQIRAyExUfASEyJxgeEEIzJBQlLB/9oADAMBAAIRAxEAPwDuNFFFABRRS1uM+plWKV9LFSVAxn96TaW4DKilv+Lt/wAef+Uf3qd5n4ozPGAskRUE+rY7nvsftWJZFFWNItKKV8uXjy24Z9zkjPyB5ppW4u1YgooopgFFFFABU1dXTRxTlW0E3OnV8AhcmqWpq5m0xT+lGJudID9gSFGTUsmw0Z+A8aU5jklDvrKocHLLjY9vzqe5mn1XL/C4X9hVFwLpsDrSFZUcrlcb4HcfvUfcNNK7NBGJZSxdUb2k6s+rJHpH51GVyUY8s0uTT4HxW94gOnb3VvZwoSoAIMrb+7B9W+c+BWfinKXE4JoTbXdzcFmGuRmARd/Klj6fmtJPwhuJpOrcyW0AJBZIlxgZ3xgBQfvvWbhUz2PFYLW0vHu4ZDiSNjqEY87jbIG+Rj4I3r0HhWmJrRbV/SPmdZooorqjYUUUUAFTk6Ax3AMbSj6g+lSQew32qjpHBHIwuBCwR/qDuRtjSM+KnMaE8UUYbAt5YpCGEZZjgtpO29J7PgAvdUa3T28qAOOn3K7gk9vTn71UT28sbLLczKwjOpUUbs2Nh2pMOXuKqT0Lm3hjbfSY8sMjfJKnfP3pfDw+YndVz7WOT0Izm/kq6skE01ybmAMoZTKyscntgk/+Z/Kup8pcCtYIEe2hEfVRHyd3IKggFjv57dqQ2v4ZtLIsnELqW7KnIj9sefyz2+wxV0q4GBsB4rsc+btRUbvy0RNI9ooorhmgooooAKU8QsLeMNLKdALDLa2A1EgDsfJIFNqW8w8I+qt3iDaCdJDYzhlYMMjyMimoxbSlsBpwXFlHMEDx9Yu0YDMS3UChio1eQGU/rWw3NloFDdePBCEHPcPnR/NpbH5VPz/h60jGSSdeqXnm1KhAWVljEbJls+gxA798msH+WzhEUTplBajdWAJi6mfa4YZ6nggjFXjjwJfUK2XNvcLIoZTlWGQfkfrWStfh8BSJFYgsqgEjOP6iW/ck1sVB7jCiiikAVzn63iQjuJQ8nSE0ke6hnVBd6dcaBM4WIHuWzsa6NSDmDnKKzkVJEkOpDIWXThVDBexYEnJGygmrYm7pRsTJY8auNag3F0tr1plW4EWZHjEKlcjp7jqFgDpGa1bvj/E0jaQ9Xa2iDIsYysrl8SgY9w0LqXfGvtVZY8/QSPKuiVBEsrsx0kaY3Kt7WJG42DAZr54ZzyjxxNKroZDOD6cCNo11lGyxOopuPnB7VyLa/DrcXqTvFOOX6uwjM2gS3YYiMErCrx4ZBp9TKpcqPO/fFbdxxi5+pISScnr26wxdPKSWpVepKzaPdu5JyMEDamsf4iwFipjmRunDIFYLuJCuAMN7gJFYj4NY4vxCjDBGSRpHaQRoijL6bgxBRlvd6SxOwwDR4v063D1NPh8t9OZoTLLG9tHInVKDEsxlJjfdcFemozj+KtW0vLhILRpHlt4J2lkk6Uf+wMDpQj0Eqp9RLEEk+aooeatVwq6T03me1UYGoTIpZmJ1Y6elcDznxXze81ss8gjieSC3DdeQAelxHr0jLjJxpzttkfO2blddlde+wCa24teG5RQztbm9SPWy4YxfSBsEdMDQW9RbIOrar2k3LnM8d6rmNJE0ac6tJB1LqGCjEZx3GcjzTmoZXrTVUNBS+44FFJcJO66pI0KLnBABYHOCPdkd6YUVNNrYZOScg2pBGJAGEgfDY1q0vUKttuNXb7EivJ+QLVo3j0uqO6yFVcgBwmklfI1KcH5FUlFb72fIqQi4hyXbTuWdW1dSKQFWxhkXSoH/AFwMEeawScg2zHP+oGGrSwfBUmfralPhg5OD8bVSUULLNfcKQkh5ShW46+ZCQ7ShC/oErLpaQLj3Efpudq9ueVInklcPMgmBEqI+EkJTRkgj3adsjHYU6opd5LkKFvB+X4rXX0gwDiPK52yqBA2P4iAMnzimVFFZbbdsZ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 dirty="0">
              <a:latin typeface="Calibri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9018" y="5721233"/>
            <a:ext cx="2395017" cy="84149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16CFE9D-A5C2-4210-A54A-A4C226814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865" y="5876925"/>
            <a:ext cx="1914525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163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cs-CZ" dirty="0">
                <a:solidFill>
                  <a:schemeClr val="tx2"/>
                </a:solidFill>
              </a:rPr>
              <a:t>Knihovní vložka</a:t>
            </a:r>
            <a:br>
              <a:rPr lang="cs-CZ" dirty="0">
                <a:solidFill>
                  <a:schemeClr val="tx2"/>
                </a:solidFill>
              </a:rPr>
            </a:br>
            <a:r>
              <a:rPr lang="cs-CZ" sz="2700" dirty="0">
                <a:solidFill>
                  <a:schemeClr val="tx2"/>
                </a:solidFill>
              </a:rPr>
              <a:t>(část knihy hlavní)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cs-CZ" b="1" dirty="0"/>
              <a:t>List A</a:t>
            </a:r>
            <a:endParaRPr lang="cs-CZ" sz="2400" dirty="0"/>
          </a:p>
          <a:p>
            <a:pPr lvl="1">
              <a:buFont typeface="Wingdings" pitchFamily="2" charset="2"/>
              <a:buChar char="ü"/>
            </a:pPr>
            <a:r>
              <a:rPr lang="cs-CZ" dirty="0"/>
              <a:t>nemovitost</a:t>
            </a:r>
          </a:p>
          <a:p>
            <a:r>
              <a:rPr lang="cs-CZ" b="1" dirty="0"/>
              <a:t>List B</a:t>
            </a:r>
            <a:endParaRPr lang="cs-CZ" sz="2400" dirty="0"/>
          </a:p>
          <a:p>
            <a:pPr lvl="1">
              <a:buFont typeface="Wingdings" pitchFamily="2" charset="2"/>
              <a:buChar char="ü"/>
            </a:pPr>
            <a:r>
              <a:rPr lang="cs-CZ" dirty="0"/>
              <a:t>vlastník </a:t>
            </a:r>
          </a:p>
          <a:p>
            <a:r>
              <a:rPr lang="cs-CZ" b="1" dirty="0"/>
              <a:t>List C</a:t>
            </a:r>
            <a:endParaRPr lang="cs-CZ" sz="2400" dirty="0"/>
          </a:p>
          <a:p>
            <a:pPr lvl="1">
              <a:buFont typeface="Wingdings" pitchFamily="2" charset="2"/>
              <a:buChar char="ü"/>
            </a:pPr>
            <a:r>
              <a:rPr lang="cs-CZ" dirty="0"/>
              <a:t>Zápis věcných práv váznoucích na knihovním tělese </a:t>
            </a:r>
          </a:p>
        </p:txBody>
      </p:sp>
      <p:pic>
        <p:nvPicPr>
          <p:cNvPr id="10" name="Picture 2" descr="R:\presentace nové  obrázky\ZD 447\kopie B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1562" y="2492896"/>
            <a:ext cx="3960918" cy="41044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Picture 2" descr="R:\presentace nové  obrázky\ZD 447\kopi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6632"/>
            <a:ext cx="4312740" cy="22322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/>
                </a:solidFill>
              </a:rPr>
              <a:t>Pozemkový katastr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Zákon č. 177/1927 ze dne 16.12.1927, o pozemkovém katastru a jeho vedení (katastrální zákon)</a:t>
            </a:r>
          </a:p>
          <a:p>
            <a:pPr lvl="1">
              <a:buFont typeface="Wingdings" pitchFamily="2" charset="2"/>
              <a:buChar char="ü"/>
            </a:pPr>
            <a:r>
              <a:rPr lang="cs-CZ" sz="1800" dirty="0"/>
              <a:t>Katastrální mapy v souřadnicovém systému Jednotné trigonometrické sítě katastrální (S-JTSK) využívajícím </a:t>
            </a:r>
            <a:r>
              <a:rPr lang="cs-CZ" sz="1800" dirty="0" err="1"/>
              <a:t>Besselům</a:t>
            </a:r>
            <a:r>
              <a:rPr lang="cs-CZ" sz="1800" dirty="0"/>
              <a:t> elipsoid a</a:t>
            </a:r>
          </a:p>
          <a:p>
            <a:pPr lvl="1">
              <a:buFont typeface="Wingdings" pitchFamily="2" charset="2"/>
              <a:buChar char="ü"/>
            </a:pPr>
            <a:r>
              <a:rPr lang="cs-CZ" sz="1800" dirty="0"/>
              <a:t>Křovákovo konformní kuželové zobrazení v obecné poloze</a:t>
            </a:r>
          </a:p>
          <a:p>
            <a:pPr lvl="1">
              <a:buFont typeface="Wingdings" pitchFamily="2" charset="2"/>
              <a:buChar char="ü"/>
            </a:pPr>
            <a:r>
              <a:rPr lang="cs-CZ" sz="1800" dirty="0"/>
              <a:t>Pozemkový katastr byl definován jako geometrické zobrazení, soupis a popis veškerých pozemků v Československé republice</a:t>
            </a:r>
          </a:p>
          <a:p>
            <a:pPr lvl="1">
              <a:buNone/>
            </a:pPr>
            <a:endParaRPr lang="cs-CZ" sz="2000" dirty="0"/>
          </a:p>
          <a:p>
            <a:pPr lvl="1">
              <a:buNone/>
            </a:pPr>
            <a:endParaRPr lang="cs-CZ" sz="2000" dirty="0"/>
          </a:p>
          <a:p>
            <a:pPr>
              <a:buNone/>
            </a:pPr>
            <a:endParaRPr lang="cs-CZ" dirty="0"/>
          </a:p>
        </p:txBody>
      </p:sp>
      <p:pic>
        <p:nvPicPr>
          <p:cNvPr id="4" name="Picture 2" descr="S:\04300 Odbor dokumentace KN\KM-hlinik\0214.jpg"/>
          <p:cNvPicPr>
            <a:picLocks noChangeAspect="1" noChangeArrowheads="1"/>
          </p:cNvPicPr>
          <p:nvPr/>
        </p:nvPicPr>
        <p:blipFill>
          <a:blip r:embed="rId2" cstate="print"/>
          <a:srcRect l="16708" t="66171" r="46966" b="8833"/>
          <a:stretch>
            <a:fillRect/>
          </a:stretch>
        </p:blipFill>
        <p:spPr bwMode="auto">
          <a:xfrm>
            <a:off x="2002214" y="4149080"/>
            <a:ext cx="4947550" cy="2448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/>
                </a:solidFill>
              </a:rPr>
              <a:t>Historie 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1951 – 1964 Střední občanský zákoník</a:t>
            </a:r>
          </a:p>
          <a:p>
            <a:r>
              <a:rPr lang="cs-CZ" dirty="0"/>
              <a:t>1956 – 1964 Jednotná evidence půdy (JEP)</a:t>
            </a:r>
          </a:p>
          <a:p>
            <a:r>
              <a:rPr lang="cs-CZ" dirty="0"/>
              <a:t>1964 – 1992 Evidence nemovitostí</a:t>
            </a:r>
          </a:p>
          <a:p>
            <a:endParaRPr lang="cs-CZ" dirty="0"/>
          </a:p>
          <a:p>
            <a:pPr marL="514350" indent="-514350" algn="ctr">
              <a:buAutoNum type="arabicPeriod"/>
            </a:pPr>
            <a:r>
              <a:rPr lang="cs-CZ" b="1" dirty="0"/>
              <a:t>1. 1993  Katastr nemovitostí </a:t>
            </a:r>
          </a:p>
          <a:p>
            <a:pPr marL="514350" indent="-514350" algn="just"/>
            <a:endParaRPr lang="cs-CZ" sz="2000" dirty="0"/>
          </a:p>
          <a:p>
            <a:pPr marL="514350" indent="-514350" algn="just"/>
            <a:r>
              <a:rPr lang="cs-CZ" sz="2000" dirty="0"/>
              <a:t>z.č. 344/1992 Sb., o katastru nemovitostí ČR  </a:t>
            </a:r>
          </a:p>
          <a:p>
            <a:pPr marL="514350" indent="-514350" algn="just"/>
            <a:r>
              <a:rPr lang="cs-CZ" sz="2000" dirty="0"/>
              <a:t>z.č. 265/1992 Sb., o zápisech vlastnických a jiných věcných práv k nemovitostem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7F3AF7-EF35-4A9B-9A05-B1E963B18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76673"/>
            <a:ext cx="7560840" cy="864095"/>
          </a:xfrm>
        </p:spPr>
        <p:txBody>
          <a:bodyPr>
            <a:normAutofit/>
          </a:bodyPr>
          <a:lstStyle/>
          <a:p>
            <a:pPr algn="ctr"/>
            <a:r>
              <a:rPr lang="cs-CZ" sz="3200" dirty="0">
                <a:solidFill>
                  <a:schemeClr val="tx2"/>
                </a:solidFill>
              </a:rPr>
              <a:t>z. č. 256/2013 Sb., o katastru nemovitostí </a:t>
            </a:r>
            <a:br>
              <a:rPr lang="cs-CZ" sz="1575" dirty="0">
                <a:solidFill>
                  <a:schemeClr val="tx2"/>
                </a:solidFill>
              </a:rPr>
            </a:br>
            <a:r>
              <a:rPr lang="cs-CZ" sz="1125" dirty="0">
                <a:solidFill>
                  <a:schemeClr val="tx2"/>
                </a:solidFill>
              </a:rPr>
              <a:t>(katastrální zákon)</a:t>
            </a:r>
            <a:endParaRPr lang="cs-CZ" sz="1125" dirty="0"/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35241041-BE04-4D08-8339-D25CB71106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6542579"/>
              </p:ext>
            </p:extLst>
          </p:nvPr>
        </p:nvGraphicFramePr>
        <p:xfrm>
          <a:off x="467544" y="1412776"/>
          <a:ext cx="8208912" cy="5273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2919">
                  <a:extLst>
                    <a:ext uri="{9D8B030D-6E8A-4147-A177-3AD203B41FA5}">
                      <a16:colId xmlns:a16="http://schemas.microsoft.com/office/drawing/2014/main" val="2530625154"/>
                    </a:ext>
                  </a:extLst>
                </a:gridCol>
                <a:gridCol w="3304320">
                  <a:extLst>
                    <a:ext uri="{9D8B030D-6E8A-4147-A177-3AD203B41FA5}">
                      <a16:colId xmlns:a16="http://schemas.microsoft.com/office/drawing/2014/main" val="2787102506"/>
                    </a:ext>
                  </a:extLst>
                </a:gridCol>
                <a:gridCol w="961673">
                  <a:extLst>
                    <a:ext uri="{9D8B030D-6E8A-4147-A177-3AD203B41FA5}">
                      <a16:colId xmlns:a16="http://schemas.microsoft.com/office/drawing/2014/main" val="2878362312"/>
                    </a:ext>
                  </a:extLst>
                </a:gridCol>
              </a:tblGrid>
              <a:tr h="245082">
                <a:tc>
                  <a:txBody>
                    <a:bodyPr/>
                    <a:lstStyle/>
                    <a:p>
                      <a:r>
                        <a:rPr lang="cs-CZ" sz="1400" dirty="0"/>
                        <a:t>Zákon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čeho se týká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účinnost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416375013"/>
                  </a:ext>
                </a:extLst>
              </a:tr>
              <a:tr h="2436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dirty="0" err="1"/>
                        <a:t>z.č</a:t>
                      </a:r>
                      <a:r>
                        <a:rPr lang="cs-CZ" sz="1400" dirty="0"/>
                        <a:t>. 86/2015 Sb., o výkonu </a:t>
                      </a:r>
                      <a:r>
                        <a:rPr lang="cs-CZ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zajištění</a:t>
                      </a:r>
                      <a:r>
                        <a:rPr lang="cs-CZ" sz="1400" dirty="0"/>
                        <a:t> věcí v TŘ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cs-CZ" sz="1400" dirty="0"/>
                        <a:t>§ 22 odst. 1 a § 27 KZ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1.6.2015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4101062141"/>
                  </a:ext>
                </a:extLst>
              </a:tr>
              <a:tr h="243657">
                <a:tc>
                  <a:txBody>
                    <a:bodyPr/>
                    <a:lstStyle/>
                    <a:p>
                      <a:r>
                        <a:rPr lang="cs-CZ" sz="1400" dirty="0" err="1"/>
                        <a:t>z.č</a:t>
                      </a:r>
                      <a:r>
                        <a:rPr lang="cs-CZ" sz="1400" dirty="0"/>
                        <a:t>. 139/2015 Sb., </a:t>
                      </a:r>
                      <a:r>
                        <a:rPr lang="cs-CZ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exe</a:t>
                      </a:r>
                      <a:r>
                        <a:rPr lang="cs-CZ" sz="1400" dirty="0"/>
                        <a:t> řád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400" dirty="0"/>
                        <a:t>§ 23 odst. 1 písm. a) KZ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1.7.2015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2494395959"/>
                  </a:ext>
                </a:extLst>
              </a:tr>
              <a:tr h="430107">
                <a:tc>
                  <a:txBody>
                    <a:bodyPr/>
                    <a:lstStyle/>
                    <a:p>
                      <a:r>
                        <a:rPr lang="cs-CZ" sz="1400" dirty="0" err="1"/>
                        <a:t>z.č</a:t>
                      </a:r>
                      <a:r>
                        <a:rPr lang="cs-CZ" sz="1400" dirty="0"/>
                        <a:t>. 318/2015 Sb., o evidenci obyvatel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400" dirty="0"/>
                        <a:t>§ 2 odst. 4 písm. f) KZ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400" dirty="0"/>
                        <a:t>§ 32 odst. 5 písm. i), j), k) KZ 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1.1.2016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2383388527"/>
                  </a:ext>
                </a:extLst>
              </a:tr>
              <a:tr h="430107">
                <a:tc>
                  <a:txBody>
                    <a:bodyPr/>
                    <a:lstStyle/>
                    <a:p>
                      <a:r>
                        <a:rPr lang="cs-CZ" sz="1400" dirty="0" err="1"/>
                        <a:t>z.č</a:t>
                      </a:r>
                      <a:r>
                        <a:rPr lang="cs-CZ" sz="1400" dirty="0"/>
                        <a:t>. 106/2016 Sb., o obcích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400" dirty="0"/>
                        <a:t>Změna hranic </a:t>
                      </a:r>
                      <a:r>
                        <a:rPr lang="cs-CZ" sz="1400" dirty="0" err="1"/>
                        <a:t>k.ú</a:t>
                      </a:r>
                      <a:r>
                        <a:rPr lang="cs-CZ" sz="1400" dirty="0"/>
                        <a:t>., změna hranic obcí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1.7.2016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922331363"/>
                  </a:ext>
                </a:extLst>
              </a:tr>
              <a:tr h="245082">
                <a:tc>
                  <a:txBody>
                    <a:bodyPr/>
                    <a:lstStyle/>
                    <a:p>
                      <a:r>
                        <a:rPr lang="cs-CZ" sz="1400" dirty="0" err="1"/>
                        <a:t>z.č</a:t>
                      </a:r>
                      <a:r>
                        <a:rPr lang="cs-CZ" sz="1400" dirty="0"/>
                        <a:t>. 298/2016 Sb., doprovodný k </a:t>
                      </a:r>
                      <a:r>
                        <a:rPr lang="cs-CZ" sz="1400" dirty="0" err="1"/>
                        <a:t>eIDAS</a:t>
                      </a:r>
                      <a:endParaRPr lang="cs-CZ" sz="14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400" dirty="0"/>
                        <a:t>§ 7 odst. 2 KZ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19.9.2016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553791181"/>
                  </a:ext>
                </a:extLst>
              </a:tr>
              <a:tr h="245082">
                <a:tc>
                  <a:txBody>
                    <a:bodyPr/>
                    <a:lstStyle/>
                    <a:p>
                      <a:r>
                        <a:rPr lang="cs-CZ" sz="1400" dirty="0" err="1"/>
                        <a:t>z.č</a:t>
                      </a:r>
                      <a:r>
                        <a:rPr lang="cs-CZ" sz="1400" dirty="0"/>
                        <a:t>. 460/2016 Sb., novela OZ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400" dirty="0"/>
                        <a:t>§ 23 odst. 1 písm. </a:t>
                      </a:r>
                      <a:r>
                        <a:rPr lang="cs-CZ" sz="1400" dirty="0" err="1"/>
                        <a:t>zb</a:t>
                      </a:r>
                      <a:r>
                        <a:rPr lang="cs-CZ" sz="1400" dirty="0"/>
                        <a:t>) KZ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1.1.2018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4263478267"/>
                  </a:ext>
                </a:extLst>
              </a:tr>
              <a:tr h="245082">
                <a:tc>
                  <a:txBody>
                    <a:bodyPr/>
                    <a:lstStyle/>
                    <a:p>
                      <a:r>
                        <a:rPr lang="cs-CZ" sz="1400" dirty="0" err="1"/>
                        <a:t>z.č</a:t>
                      </a:r>
                      <a:r>
                        <a:rPr lang="cs-CZ" sz="1400" dirty="0"/>
                        <a:t>. 183/2017 Sb., přestupky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400" dirty="0"/>
                        <a:t>§ 57 - § 59 KZ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1.7.2017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772287141"/>
                  </a:ext>
                </a:extLst>
              </a:tr>
              <a:tr h="430107">
                <a:tc>
                  <a:txBody>
                    <a:bodyPr/>
                    <a:lstStyle/>
                    <a:p>
                      <a:r>
                        <a:rPr lang="cs-CZ" sz="1400" dirty="0" err="1"/>
                        <a:t>z.č</a:t>
                      </a:r>
                      <a:r>
                        <a:rPr lang="cs-CZ" sz="1400" dirty="0"/>
                        <a:t>. 225/2017 Sb., novela SZ 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400" dirty="0"/>
                        <a:t>§ 2 písm. a) KZ – změna </a:t>
                      </a:r>
                      <a:r>
                        <a:rPr lang="cs-CZ" sz="1400" dirty="0" err="1"/>
                        <a:t>def</a:t>
                      </a:r>
                      <a:r>
                        <a:rPr lang="cs-CZ" sz="1400" dirty="0"/>
                        <a:t> pozemku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1.1.2018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3092580246"/>
                  </a:ext>
                </a:extLst>
              </a:tr>
              <a:tr h="245082">
                <a:tc>
                  <a:txBody>
                    <a:bodyPr/>
                    <a:lstStyle/>
                    <a:p>
                      <a:r>
                        <a:rPr lang="cs-CZ" sz="1400" dirty="0" err="1"/>
                        <a:t>z.č</a:t>
                      </a:r>
                      <a:r>
                        <a:rPr lang="cs-CZ" sz="1400" dirty="0"/>
                        <a:t>. 163/2020 Sb., novela OZ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400" strike="sngStrike" dirty="0"/>
                        <a:t>§ 23 odst. 1 písm. </a:t>
                      </a:r>
                      <a:r>
                        <a:rPr lang="cs-CZ" sz="1400" strike="sngStrike" dirty="0" err="1"/>
                        <a:t>zb</a:t>
                      </a:r>
                      <a:r>
                        <a:rPr lang="cs-CZ" sz="1400" strike="sngStrike" dirty="0"/>
                        <a:t>) KZ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1.7.2020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3303857679"/>
                  </a:ext>
                </a:extLst>
              </a:tr>
              <a:tr h="430107">
                <a:tc>
                  <a:txBody>
                    <a:bodyPr/>
                    <a:lstStyle/>
                    <a:p>
                      <a:r>
                        <a:rPr lang="cs-CZ" sz="1400" dirty="0" err="1"/>
                        <a:t>z.č</a:t>
                      </a:r>
                      <a:r>
                        <a:rPr lang="cs-CZ" sz="1400" dirty="0"/>
                        <a:t>. 481/2020 Sb., o pozemkových úpravách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400" dirty="0"/>
                        <a:t>§ 23 odst. 2 písm. i), j), § 35, § 40, § 62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1.1.2021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414231024"/>
                  </a:ext>
                </a:extLst>
              </a:tr>
              <a:tr h="245082">
                <a:tc>
                  <a:txBody>
                    <a:bodyPr/>
                    <a:lstStyle/>
                    <a:p>
                      <a:r>
                        <a:rPr lang="cs-CZ" sz="1400" dirty="0" err="1"/>
                        <a:t>z.č</a:t>
                      </a:r>
                      <a:r>
                        <a:rPr lang="cs-CZ" sz="1400" dirty="0"/>
                        <a:t>. 371/2021 Sb., o veřejném zdrav. poj. 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400" dirty="0"/>
                        <a:t>§ 23 odst. 2 písm. k) KZ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1.1.2022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884882730"/>
                  </a:ext>
                </a:extLst>
              </a:tr>
              <a:tr h="430107">
                <a:tc>
                  <a:txBody>
                    <a:bodyPr/>
                    <a:lstStyle/>
                    <a:p>
                      <a:r>
                        <a:rPr lang="cs-CZ" sz="1400" dirty="0" err="1"/>
                        <a:t>z.č</a:t>
                      </a:r>
                      <a:r>
                        <a:rPr lang="cs-CZ" sz="1400" dirty="0"/>
                        <a:t>. 261/2021 Sb., doprovodný k e-postupům OVM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400" strike="sngStrike" dirty="0"/>
                        <a:t>§ 32 odst. 3 až 8 KZ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1.1.2022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2372562250"/>
                  </a:ext>
                </a:extLst>
              </a:tr>
              <a:tr h="430107">
                <a:tc>
                  <a:txBody>
                    <a:bodyPr/>
                    <a:lstStyle/>
                    <a:p>
                      <a:r>
                        <a:rPr lang="cs-CZ" sz="1400" dirty="0" err="1"/>
                        <a:t>z.č</a:t>
                      </a:r>
                      <a:r>
                        <a:rPr lang="cs-CZ" sz="1400" dirty="0"/>
                        <a:t>. 240/2022 Sb., novela mezinárodních sankcí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400" strike="noStrike" dirty="0"/>
                        <a:t>§ 22 odst. 1 KZ – FAÚ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400" strike="noStrike" dirty="0"/>
                        <a:t>§ 23 odst. 1 KZ – rozhodnutí 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1.9.2022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3037960580"/>
                  </a:ext>
                </a:extLst>
              </a:tr>
              <a:tr h="430107">
                <a:tc>
                  <a:txBody>
                    <a:bodyPr/>
                    <a:lstStyle/>
                    <a:p>
                      <a:r>
                        <a:rPr lang="cs-CZ" sz="1400" dirty="0" err="1"/>
                        <a:t>z.č</a:t>
                      </a:r>
                      <a:r>
                        <a:rPr lang="cs-CZ" sz="1400" dirty="0"/>
                        <a:t>. 251/2023 Sb., doprovodný k zákonu o veřejných dražbách 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400" strike="noStrike" dirty="0"/>
                        <a:t>§ 23 odst. 1 písm. j) KZ – nucená dražba 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rgbClr val="FF0000"/>
                          </a:solidFill>
                        </a:rPr>
                        <a:t>1.1.2025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3291582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3262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223863"/>
          </a:xfrm>
        </p:spPr>
        <p:txBody>
          <a:bodyPr/>
          <a:lstStyle/>
          <a:p>
            <a:r>
              <a:rPr lang="cs-CZ" sz="32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Další předpisy, a to nejen obecně závazné  </a:t>
            </a:r>
          </a:p>
        </p:txBody>
      </p:sp>
      <p:sp>
        <p:nvSpPr>
          <p:cNvPr id="5123" name="Zástupný symbol pro text 3"/>
          <p:cNvSpPr>
            <a:spLocks noGrp="1"/>
          </p:cNvSpPr>
          <p:nvPr>
            <p:ph type="body" idx="1"/>
          </p:nvPr>
        </p:nvSpPr>
        <p:spPr>
          <a:xfrm>
            <a:off x="457200" y="1628800"/>
            <a:ext cx="4040188" cy="648072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cs-CZ" b="0" dirty="0"/>
              <a:t>vyhlášky</a:t>
            </a:r>
          </a:p>
        </p:txBody>
      </p:sp>
      <p:sp>
        <p:nvSpPr>
          <p:cNvPr id="5124" name="Zástupný symbol pro obsah 4"/>
          <p:cNvSpPr>
            <a:spLocks noGrp="1"/>
          </p:cNvSpPr>
          <p:nvPr>
            <p:ph sz="half" idx="2"/>
          </p:nvPr>
        </p:nvSpPr>
        <p:spPr>
          <a:xfrm>
            <a:off x="457200" y="2348880"/>
            <a:ext cx="4040188" cy="377728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endParaRPr lang="cs-CZ" sz="12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600" b="1" dirty="0"/>
              <a:t>vyhl. č. 357/2013 </a:t>
            </a:r>
            <a:r>
              <a:rPr lang="cs-CZ" sz="1600" dirty="0"/>
              <a:t>Sb., katastrální vyhláška </a:t>
            </a:r>
            <a:endParaRPr lang="cs-CZ" sz="1600" dirty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20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000" dirty="0"/>
          </a:p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vyhl. č. 358/2013</a:t>
            </a:r>
            <a:r>
              <a:rPr lang="cs-CZ" sz="1600" dirty="0"/>
              <a:t> Sb., vyhláška o poskytování údajů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16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600" b="1" dirty="0"/>
              <a:t>vyhl. č. 359/2013 </a:t>
            </a:r>
            <a:r>
              <a:rPr lang="cs-CZ" sz="1600" dirty="0"/>
              <a:t>Sb., formulářová vyhláška</a:t>
            </a:r>
          </a:p>
          <a:p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5125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4645025" y="1628800"/>
            <a:ext cx="4041775" cy="648072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cs-CZ" b="0" dirty="0"/>
              <a:t>doporučuji 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>
          <a:xfrm>
            <a:off x="4645025" y="2348880"/>
            <a:ext cx="4041775" cy="3777283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algn="just" fontAlgn="auto">
              <a:spcAft>
                <a:spcPts val="0"/>
              </a:spcAft>
              <a:defRPr/>
            </a:pPr>
            <a:endParaRPr lang="cs-CZ" sz="1800" dirty="0"/>
          </a:p>
          <a:p>
            <a:pPr algn="just" fontAlgn="auto">
              <a:spcAft>
                <a:spcPts val="0"/>
              </a:spcAft>
              <a:defRPr/>
            </a:pPr>
            <a:endParaRPr lang="cs-CZ" sz="1800" dirty="0"/>
          </a:p>
          <a:p>
            <a:pPr algn="just" fontAlgn="auto">
              <a:spcAft>
                <a:spcPts val="0"/>
              </a:spcAft>
              <a:defRPr/>
            </a:pPr>
            <a:endParaRPr lang="cs-CZ" sz="1800" dirty="0"/>
          </a:p>
          <a:p>
            <a:pPr algn="just" fontAlgn="auto">
              <a:spcAft>
                <a:spcPts val="0"/>
              </a:spcAft>
              <a:defRPr/>
            </a:pPr>
            <a:endParaRPr lang="cs-CZ" sz="1400" dirty="0"/>
          </a:p>
          <a:p>
            <a:pPr algn="just" fontAlgn="auto">
              <a:spcAft>
                <a:spcPts val="0"/>
              </a:spcAft>
              <a:defRPr/>
            </a:pPr>
            <a:r>
              <a:rPr lang="cs-CZ" sz="1400" dirty="0"/>
              <a:t>Návod pro správu katastru nemovitostí </a:t>
            </a:r>
          </a:p>
          <a:p>
            <a:pPr fontAlgn="auto">
              <a:spcAft>
                <a:spcPts val="0"/>
              </a:spcAft>
              <a:buNone/>
              <a:defRPr/>
            </a:pPr>
            <a:r>
              <a:rPr lang="cs-CZ" sz="900" dirty="0">
                <a:hlinkClick r:id="rId2"/>
              </a:rPr>
              <a:t>Microsoft Word - 2400679322_Návod pro správu KN_v3.docx (cuzk.cz)</a:t>
            </a:r>
            <a:endParaRPr lang="cs-CZ" sz="900" dirty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None/>
              <a:defRPr/>
            </a:pPr>
            <a:endParaRPr lang="cs-CZ" sz="1900" dirty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208" y="2348880"/>
            <a:ext cx="4042592" cy="969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Obdélník 11"/>
          <p:cNvSpPr/>
          <p:nvPr/>
        </p:nvSpPr>
        <p:spPr>
          <a:xfrm>
            <a:off x="6312876" y="3068960"/>
            <a:ext cx="275347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EDFBE05-F63F-481C-B538-95E493300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353" y="3068960"/>
            <a:ext cx="3411881" cy="1044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2E8A7C8-3345-4275-8352-B21034E801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3688" y="4113414"/>
            <a:ext cx="1606173" cy="18495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08249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chemeClr val="tx2"/>
                </a:solidFill>
              </a:rPr>
              <a:t>Resort zeměměřictví a katastru </a:t>
            </a:r>
            <a:br>
              <a:rPr lang="cs-CZ" sz="4000" dirty="0">
                <a:solidFill>
                  <a:schemeClr val="tx2"/>
                </a:solidFill>
              </a:rPr>
            </a:br>
            <a:r>
              <a:rPr lang="cs-CZ" sz="2200" dirty="0"/>
              <a:t>z.č. 359/1992 Sb., o zeměměřických a katastrálních orgánech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441" y="1700808"/>
            <a:ext cx="8502241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solidFill>
                  <a:schemeClr val="tx2"/>
                </a:solidFill>
              </a:rPr>
              <a:t>Katastr nemovitostí </a:t>
            </a:r>
            <a:br>
              <a:rPr lang="cs-CZ" sz="4000" dirty="0">
                <a:solidFill>
                  <a:schemeClr val="tx2"/>
                </a:solidFill>
              </a:rPr>
            </a:br>
            <a:r>
              <a:rPr lang="cs-CZ" sz="2200" dirty="0">
                <a:solidFill>
                  <a:schemeClr val="tx2"/>
                </a:solidFill>
              </a:rPr>
              <a:t>jako veřejný seznam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dirty="0"/>
              <a:t>§ 1 odst. 1 KZ</a:t>
            </a:r>
          </a:p>
          <a:p>
            <a:pPr marL="0" indent="0" algn="ctr">
              <a:buNone/>
            </a:pPr>
            <a:endParaRPr lang="cs-CZ" dirty="0"/>
          </a:p>
          <a:p>
            <a:pPr marL="0" indent="0" algn="just">
              <a:buNone/>
            </a:pPr>
            <a:r>
              <a:rPr lang="cs-CZ" dirty="0"/>
              <a:t>„Katastr nemovitostí (dále jen „katastr“), je veřejný seznam, který obsahuje soubor údajů o nemovitých věcech (dále jen „nemovitost“) vymezených tímto zákonem zahrnujícím jejich soupis, popis, jejich geometrické a polohové určení a zápis práv k těmto nemovitostem.“ </a:t>
            </a:r>
          </a:p>
        </p:txBody>
      </p:sp>
    </p:spTree>
    <p:extLst>
      <p:ext uri="{BB962C8B-B14F-4D97-AF65-F5344CB8AC3E}">
        <p14:creationId xmlns:p14="http://schemas.microsoft.com/office/powerpoint/2010/main" val="3571561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/>
                </a:solidFill>
              </a:rPr>
              <a:t>Hlavní zásady 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70026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/>
                </a:solidFill>
              </a:rPr>
              <a:t>Katastrální operát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SGI</a:t>
            </a:r>
          </a:p>
          <a:p>
            <a:r>
              <a:rPr lang="cs-CZ" dirty="0"/>
              <a:t>SPI</a:t>
            </a:r>
          </a:p>
          <a:p>
            <a:r>
              <a:rPr lang="cs-CZ" dirty="0"/>
              <a:t>dokumentace výsledků šetření a měření pro vedení a obnovu SGI</a:t>
            </a:r>
          </a:p>
          <a:p>
            <a:r>
              <a:rPr lang="cs-CZ" dirty="0"/>
              <a:t>sbírka listin</a:t>
            </a:r>
          </a:p>
          <a:p>
            <a:r>
              <a:rPr lang="cs-CZ" dirty="0"/>
              <a:t>protokoly o vkladech, záznamech, poznámkách a dalších zápisech</a:t>
            </a:r>
          </a:p>
        </p:txBody>
      </p:sp>
    </p:spTree>
    <p:extLst>
      <p:ext uri="{BB962C8B-B14F-4D97-AF65-F5344CB8AC3E}">
        <p14:creationId xmlns:p14="http://schemas.microsoft.com/office/powerpoint/2010/main" val="3662609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výpis z KN</a:t>
            </a:r>
            <a:br>
              <a:rPr lang="cs-CZ" dirty="0">
                <a:solidFill>
                  <a:schemeClr val="accent1">
                    <a:lumMod val="75000"/>
                  </a:schemeClr>
                </a:solidFill>
              </a:rPr>
            </a:br>
            <a:endParaRPr lang="cs-CZ" sz="31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Zástupný symbol pro obsah 6" descr="budova čúzk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8335" y="1600200"/>
            <a:ext cx="7607330" cy="4525963"/>
          </a:xfr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/>
                </a:solidFill>
              </a:rPr>
              <a:t>předmět Katastr nemovitostí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Výuka je zakončena zkouškou</a:t>
            </a:r>
          </a:p>
          <a:p>
            <a:pPr lvl="1">
              <a:buFont typeface="Wingdings" pitchFamily="2" charset="2"/>
              <a:buChar char="ü"/>
            </a:pPr>
            <a:r>
              <a:rPr lang="cs-CZ" sz="2000" dirty="0"/>
              <a:t>Účast na seminářích 17. února a 16. března 2024</a:t>
            </a:r>
          </a:p>
          <a:p>
            <a:pPr lvl="1">
              <a:buFont typeface="Wingdings" pitchFamily="2" charset="2"/>
              <a:buChar char="ü"/>
            </a:pPr>
            <a:r>
              <a:rPr lang="cs-CZ" sz="2000" dirty="0"/>
              <a:t>Písemná práce v rozsahu min 3-5 stran na téma </a:t>
            </a:r>
          </a:p>
          <a:p>
            <a:pPr lvl="1">
              <a:buNone/>
            </a:pPr>
            <a:r>
              <a:rPr lang="cs-CZ" sz="2000" dirty="0"/>
              <a:t>vztahující se ke katastru </a:t>
            </a:r>
          </a:p>
          <a:p>
            <a:pPr lvl="1">
              <a:buNone/>
            </a:pPr>
            <a:endParaRPr lang="cs-CZ" sz="2000" dirty="0"/>
          </a:p>
          <a:p>
            <a:pPr algn="just">
              <a:buNone/>
            </a:pPr>
            <a:r>
              <a:rPr lang="cs-CZ" sz="2200" dirty="0"/>
              <a:t>Návrh (téma, název nebo obsah) zaslat e-mailem na </a:t>
            </a:r>
            <a:r>
              <a:rPr lang="cs-CZ" sz="2200" dirty="0">
                <a:hlinkClick r:id="rId2"/>
              </a:rPr>
              <a:t>daniela.sustrova@vsci.cz</a:t>
            </a:r>
            <a:r>
              <a:rPr lang="cs-CZ" sz="2200" dirty="0"/>
              <a:t>, poté, co návrh potvrdím, lze práci vypracovat.</a:t>
            </a:r>
          </a:p>
          <a:p>
            <a:pPr algn="just">
              <a:buNone/>
            </a:pPr>
            <a:r>
              <a:rPr lang="cs-CZ" sz="2200" dirty="0"/>
              <a:t>Ve studijním systému budou vypsány termíny zkoušek, na některý z termínu se přihlásit a před termínem odevzdat práci e-mailem (</a:t>
            </a:r>
            <a:r>
              <a:rPr lang="cs-CZ" sz="2200" u="sng" dirty="0"/>
              <a:t>zkouška neprobíhá ústně</a:t>
            </a:r>
            <a:r>
              <a:rPr lang="cs-CZ" sz="2200" dirty="0"/>
              <a:t>)</a:t>
            </a:r>
          </a:p>
          <a:p>
            <a:pPr algn="just"/>
            <a:endParaRPr lang="cs-CZ" dirty="0"/>
          </a:p>
          <a:p>
            <a:pPr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61178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accent1">
                    <a:lumMod val="75000"/>
                  </a:schemeClr>
                </a:solidFill>
              </a:rPr>
              <a:t>katastrální mapa</a:t>
            </a:r>
            <a:endParaRPr lang="cs-CZ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Zástupný symbol pro obsah 6" descr="mapa_čúzk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9969" y="1600200"/>
            <a:ext cx="6464061" cy="4525963"/>
          </a:xfr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Předmět evidence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2800" dirty="0"/>
          </a:p>
          <a:p>
            <a:r>
              <a:rPr lang="cs-CZ" sz="2800" dirty="0"/>
              <a:t>pozemky</a:t>
            </a:r>
          </a:p>
          <a:p>
            <a:r>
              <a:rPr lang="cs-CZ" sz="2800" dirty="0"/>
              <a:t>budovy, pokud nejsou součástí pozemku</a:t>
            </a:r>
          </a:p>
          <a:p>
            <a:r>
              <a:rPr lang="cs-CZ" sz="2800" dirty="0"/>
              <a:t>jednotky podle OZ a podle ZVB</a:t>
            </a:r>
          </a:p>
          <a:p>
            <a:r>
              <a:rPr lang="cs-CZ" sz="2800" dirty="0"/>
              <a:t>právo stavby</a:t>
            </a:r>
          </a:p>
          <a:p>
            <a:r>
              <a:rPr lang="cs-CZ" sz="2800" dirty="0"/>
              <a:t>nemovitosti, o kterých to stanoví zvláštní právní předpis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1986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/>
                </a:solidFill>
              </a:rPr>
              <a:t>Nemovitá věc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457200" y="1412776"/>
            <a:ext cx="4040188" cy="762099"/>
          </a:xfrm>
          <a:ln>
            <a:solidFill>
              <a:schemeClr val="tx1"/>
            </a:solidFill>
          </a:ln>
        </p:spPr>
        <p:txBody>
          <a:bodyPr>
            <a:normAutofit fontScale="25000" lnSpcReduction="20000"/>
          </a:bodyPr>
          <a:lstStyle/>
          <a:p>
            <a:pPr algn="ctr"/>
            <a:r>
              <a:rPr lang="cs-CZ" dirty="0"/>
              <a:t> </a:t>
            </a:r>
          </a:p>
          <a:p>
            <a:pPr algn="ctr"/>
            <a:endParaRPr lang="cs-CZ" dirty="0"/>
          </a:p>
          <a:p>
            <a:pPr algn="ctr"/>
            <a:r>
              <a:rPr lang="cs-CZ" sz="8000" dirty="0"/>
              <a:t>definice</a:t>
            </a:r>
          </a:p>
          <a:p>
            <a:pPr algn="ctr"/>
            <a:r>
              <a:rPr lang="cs-CZ" sz="6400" b="0" dirty="0"/>
              <a:t>§ 498 odst. 1,  § 1159 a § 3055 OZ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endParaRPr lang="cs-CZ" sz="2000" b="1" dirty="0"/>
          </a:p>
          <a:p>
            <a:r>
              <a:rPr lang="cs-CZ" sz="1800" b="1" dirty="0"/>
              <a:t>pozemky</a:t>
            </a:r>
            <a:r>
              <a:rPr lang="cs-CZ" sz="1800" dirty="0"/>
              <a:t> </a:t>
            </a:r>
          </a:p>
          <a:p>
            <a:r>
              <a:rPr lang="cs-CZ" sz="1800" b="1" dirty="0"/>
              <a:t>věcná práva </a:t>
            </a:r>
            <a:r>
              <a:rPr lang="cs-CZ" sz="1800" dirty="0"/>
              <a:t>k nemovitostem</a:t>
            </a:r>
          </a:p>
          <a:p>
            <a:r>
              <a:rPr lang="cs-CZ" sz="1800" dirty="0"/>
              <a:t>podzemní stavby se samostatným účelovým určením</a:t>
            </a:r>
          </a:p>
          <a:p>
            <a:r>
              <a:rPr lang="cs-CZ" sz="1800" b="1" dirty="0"/>
              <a:t>věc</a:t>
            </a:r>
            <a:r>
              <a:rPr lang="cs-CZ" sz="1800" dirty="0"/>
              <a:t>, o které </a:t>
            </a:r>
            <a:r>
              <a:rPr lang="cs-CZ" sz="1800" i="1" dirty="0"/>
              <a:t>zákon</a:t>
            </a:r>
            <a:r>
              <a:rPr lang="cs-CZ" sz="1800" dirty="0"/>
              <a:t> stanoví, že není součástí pozemku</a:t>
            </a:r>
            <a:endParaRPr lang="cs-CZ" sz="1800" b="1" dirty="0"/>
          </a:p>
          <a:p>
            <a:r>
              <a:rPr lang="cs-CZ" sz="1800" b="1" dirty="0"/>
              <a:t>jednotka</a:t>
            </a:r>
          </a:p>
          <a:p>
            <a:r>
              <a:rPr lang="cs-CZ" sz="1800" b="1" dirty="0"/>
              <a:t>stavba</a:t>
            </a:r>
            <a:r>
              <a:rPr lang="cs-CZ" sz="1800" dirty="0"/>
              <a:t> na cizím pozemku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1600" i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3"/>
          </p:nvPr>
        </p:nvSpPr>
        <p:spPr>
          <a:xfrm>
            <a:off x="4645025" y="1412776"/>
            <a:ext cx="4041775" cy="762099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cs-CZ" sz="2000" i="1" dirty="0"/>
              <a:t>superficies solo cedit</a:t>
            </a:r>
          </a:p>
          <a:p>
            <a:pPr algn="ctr"/>
            <a:r>
              <a:rPr lang="cs-CZ" sz="1600" b="0" dirty="0"/>
              <a:t>povrch ustupuje půdě 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4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algn="just">
              <a:buNone/>
            </a:pPr>
            <a:endParaRPr lang="cs-CZ" sz="1800" i="1" dirty="0"/>
          </a:p>
          <a:p>
            <a:pPr algn="just">
              <a:buNone/>
            </a:pPr>
            <a:r>
              <a:rPr lang="en-US" sz="1800" i="1" dirty="0"/>
              <a:t>"Součástí pozemku je prostor nad povrchem i pod povrchem, stavby zřízené na pozemku a jiná zařízení (dále jen "stavba") s výjimkou staveb dočasných, včetně toho, co je zapuštěno v pozemku nebo upevněno ve zdech</a:t>
            </a:r>
            <a:r>
              <a:rPr lang="cs-CZ" sz="1800" i="1" dirty="0"/>
              <a:t>.“</a:t>
            </a:r>
          </a:p>
          <a:p>
            <a:pPr algn="just">
              <a:buNone/>
            </a:pPr>
            <a:endParaRPr lang="cs-CZ" sz="1800" i="1" dirty="0"/>
          </a:p>
          <a:p>
            <a:pPr algn="r">
              <a:buNone/>
            </a:pPr>
            <a:r>
              <a:rPr lang="cs-CZ" sz="1800" i="1" dirty="0"/>
              <a:t>			</a:t>
            </a:r>
          </a:p>
          <a:p>
            <a:pPr algn="r">
              <a:buNone/>
            </a:pPr>
            <a:endParaRPr lang="cs-CZ" sz="1600" i="1" dirty="0">
              <a:solidFill>
                <a:srgbClr val="FF0000"/>
              </a:solidFill>
            </a:endParaRPr>
          </a:p>
          <a:p>
            <a:pPr algn="r">
              <a:buNone/>
            </a:pPr>
            <a:endParaRPr lang="cs-CZ" sz="1600" i="1" dirty="0">
              <a:solidFill>
                <a:srgbClr val="FF0000"/>
              </a:solidFill>
            </a:endParaRPr>
          </a:p>
          <a:p>
            <a:pPr algn="r">
              <a:buNone/>
            </a:pPr>
            <a:endParaRPr lang="cs-CZ" sz="2000" i="1" dirty="0"/>
          </a:p>
          <a:p>
            <a:pPr>
              <a:buNone/>
            </a:pPr>
            <a:endParaRPr lang="cs-CZ" dirty="0"/>
          </a:p>
        </p:txBody>
      </p:sp>
      <p:pic>
        <p:nvPicPr>
          <p:cNvPr id="9" name="Obrázek 3" descr="pozeme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4653136"/>
            <a:ext cx="2448272" cy="19442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6063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/>
                </a:solidFill>
              </a:rPr>
              <a:t>GP- popisové pole</a:t>
            </a:r>
          </a:p>
        </p:txBody>
      </p:sp>
      <p:pic>
        <p:nvPicPr>
          <p:cNvPr id="4" name="Zástupný symbol pro obsah 3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348880"/>
            <a:ext cx="813690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2771800" y="2420888"/>
            <a:ext cx="2808312" cy="1224136"/>
          </a:xfrm>
          <a:prstGeom prst="rect">
            <a:avLst/>
          </a:prstGeom>
          <a:solidFill>
            <a:srgbClr val="FF0000">
              <a:alpha val="51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419872" y="191683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ověření AZI</a:t>
            </a:r>
          </a:p>
        </p:txBody>
      </p:sp>
      <p:sp>
        <p:nvSpPr>
          <p:cNvPr id="8" name="Obdélník 7"/>
          <p:cNvSpPr/>
          <p:nvPr/>
        </p:nvSpPr>
        <p:spPr>
          <a:xfrm>
            <a:off x="2771800" y="3645024"/>
            <a:ext cx="2808312" cy="2016224"/>
          </a:xfrm>
          <a:prstGeom prst="rect">
            <a:avLst/>
          </a:prstGeom>
          <a:solidFill>
            <a:srgbClr val="00B050">
              <a:alpha val="39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2555776" y="580526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potvrzení katastrálním úřadem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255568" y="191683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00B0F0"/>
                </a:solidFill>
              </a:rPr>
              <a:t>ověření stejnopisu v listinné podobě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5869" t="17144" r="81893" b="52953"/>
          <a:stretch>
            <a:fillRect/>
          </a:stretch>
        </p:blipFill>
        <p:spPr bwMode="auto">
          <a:xfrm>
            <a:off x="6156176" y="3861048"/>
            <a:ext cx="176821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délník 10"/>
          <p:cNvSpPr/>
          <p:nvPr/>
        </p:nvSpPr>
        <p:spPr>
          <a:xfrm>
            <a:off x="5652120" y="2420888"/>
            <a:ext cx="2808312" cy="3240360"/>
          </a:xfrm>
          <a:prstGeom prst="rect">
            <a:avLst/>
          </a:prstGeom>
          <a:solidFill>
            <a:srgbClr val="00B0F0">
              <a:alpha val="39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226FBDDB-1364-4FE0-9D7B-3A3ABFB9B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96056"/>
            <a:ext cx="1802612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81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2" grpId="0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GP – grafické znázornění</a:t>
            </a:r>
          </a:p>
        </p:txBody>
      </p:sp>
      <p:pic>
        <p:nvPicPr>
          <p:cNvPr id="4" name="Obrázek 2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0" t="24324" r="36283"/>
          <a:stretch>
            <a:fillRect/>
          </a:stretch>
        </p:blipFill>
        <p:spPr>
          <a:xfrm>
            <a:off x="4788024" y="2276872"/>
            <a:ext cx="4139952" cy="417646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54620" t="32351" r="25486" b="16856"/>
          <a:stretch>
            <a:fillRect/>
          </a:stretch>
        </p:blipFill>
        <p:spPr bwMode="auto">
          <a:xfrm>
            <a:off x="395536" y="2276872"/>
            <a:ext cx="4248472" cy="417646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251520" y="177281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před 1.1.2014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644008" y="177281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FF0000"/>
                </a:solidFill>
              </a:rPr>
              <a:t>po 1.1.2014</a:t>
            </a:r>
          </a:p>
        </p:txBody>
      </p:sp>
    </p:spTree>
    <p:extLst>
      <p:ext uri="{BB962C8B-B14F-4D97-AF65-F5344CB8AC3E}">
        <p14:creationId xmlns:p14="http://schemas.microsoft.com/office/powerpoint/2010/main" val="41801983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GP - výkaz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32856"/>
            <a:ext cx="8820472" cy="30362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435209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cs-CZ" dirty="0"/>
            </a:br>
            <a:r>
              <a:rPr lang="cs-CZ" dirty="0">
                <a:solidFill>
                  <a:schemeClr val="tx2"/>
                </a:solidFill>
              </a:rPr>
              <a:t>Budova</a:t>
            </a:r>
            <a:br>
              <a:rPr lang="cs-CZ" dirty="0"/>
            </a:br>
            <a:endParaRPr lang="cs-CZ" dirty="0"/>
          </a:p>
        </p:txBody>
      </p:sp>
      <p:sp>
        <p:nvSpPr>
          <p:cNvPr id="23555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038600" cy="5112568"/>
          </a:xfrm>
          <a:ln>
            <a:solidFill>
              <a:schemeClr val="tx1"/>
            </a:solidFill>
          </a:ln>
        </p:spPr>
        <p:txBody>
          <a:bodyPr/>
          <a:lstStyle/>
          <a:p>
            <a:endParaRPr lang="cs-CZ" b="1" dirty="0"/>
          </a:p>
          <a:p>
            <a:r>
              <a:rPr lang="cs-CZ" b="1" dirty="0"/>
              <a:t>Zápis </a:t>
            </a:r>
          </a:p>
          <a:p>
            <a:pPr lvl="1">
              <a:buFont typeface="Wingdings" pitchFamily="2" charset="2"/>
              <a:buChar char="Ø"/>
            </a:pPr>
            <a:r>
              <a:rPr lang="cs-CZ" dirty="0"/>
              <a:t>	na cizím pozemku</a:t>
            </a:r>
          </a:p>
          <a:p>
            <a:pPr lvl="1">
              <a:buFont typeface="Wingdings" pitchFamily="2" charset="2"/>
              <a:buChar char="Ø"/>
            </a:pPr>
            <a:r>
              <a:rPr lang="cs-CZ" dirty="0"/>
              <a:t>	na vlastním pozemku</a:t>
            </a:r>
          </a:p>
          <a:p>
            <a:endParaRPr lang="cs-CZ" b="1" dirty="0"/>
          </a:p>
          <a:p>
            <a:r>
              <a:rPr lang="cs-CZ" sz="1800" b="1" dirty="0"/>
              <a:t>Výmaz </a:t>
            </a:r>
          </a:p>
          <a:p>
            <a:r>
              <a:rPr lang="cs-CZ" sz="1800" b="1" dirty="0"/>
              <a:t>Přístavba</a:t>
            </a:r>
          </a:p>
          <a:p>
            <a:r>
              <a:rPr lang="cs-CZ" sz="1800" b="1" dirty="0"/>
              <a:t>Rozestavěná na dokončenou</a:t>
            </a:r>
          </a:p>
        </p:txBody>
      </p:sp>
      <p:sp>
        <p:nvSpPr>
          <p:cNvPr id="23556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5112568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cs-CZ" sz="2000" dirty="0"/>
              <a:t>nadzemní</a:t>
            </a:r>
          </a:p>
          <a:p>
            <a:r>
              <a:rPr lang="cs-CZ" sz="2000" dirty="0"/>
              <a:t>pevně spojená se zemí</a:t>
            </a:r>
          </a:p>
          <a:p>
            <a:r>
              <a:rPr lang="cs-CZ" sz="2000" dirty="0"/>
              <a:t>obvodové zdi</a:t>
            </a:r>
          </a:p>
          <a:p>
            <a:r>
              <a:rPr lang="cs-CZ" sz="2000" dirty="0"/>
              <a:t>střešní konstrukce </a:t>
            </a:r>
          </a:p>
        </p:txBody>
      </p:sp>
      <p:pic>
        <p:nvPicPr>
          <p:cNvPr id="5" name="Zástupný symbol pro obsah 9" descr="vila tugenha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0309" y="4293096"/>
            <a:ext cx="1617915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metr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3789040"/>
            <a:ext cx="1451717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10" descr="garáž řadová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8658" y="5517232"/>
            <a:ext cx="145354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cms.tvujdum.cz/userdata/images/2808v_bazend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5085184"/>
            <a:ext cx="151222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8" descr="letohrádek hvězda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2780928"/>
            <a:ext cx="1728192" cy="134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ek 6" descr="studna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6296" y="2132856"/>
            <a:ext cx="1152128" cy="137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Násobení 10"/>
          <p:cNvSpPr/>
          <p:nvPr/>
        </p:nvSpPr>
        <p:spPr>
          <a:xfrm>
            <a:off x="7956376" y="3140968"/>
            <a:ext cx="626368" cy="64807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Násobení 11"/>
          <p:cNvSpPr/>
          <p:nvPr/>
        </p:nvSpPr>
        <p:spPr>
          <a:xfrm>
            <a:off x="8028384" y="4365104"/>
            <a:ext cx="626368" cy="64807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Násobení 12"/>
          <p:cNvSpPr/>
          <p:nvPr/>
        </p:nvSpPr>
        <p:spPr>
          <a:xfrm>
            <a:off x="8028384" y="5661248"/>
            <a:ext cx="626368" cy="64807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eselý obličej 13"/>
          <p:cNvSpPr/>
          <p:nvPr/>
        </p:nvSpPr>
        <p:spPr>
          <a:xfrm>
            <a:off x="6084168" y="3510135"/>
            <a:ext cx="648072" cy="614823"/>
          </a:xfrm>
          <a:prstGeom prst="smileyFac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eselý obličej 14"/>
          <p:cNvSpPr/>
          <p:nvPr/>
        </p:nvSpPr>
        <p:spPr>
          <a:xfrm>
            <a:off x="4788024" y="4797152"/>
            <a:ext cx="576064" cy="576064"/>
          </a:xfrm>
          <a:prstGeom prst="smileyFac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Veselý obličej 15"/>
          <p:cNvSpPr/>
          <p:nvPr/>
        </p:nvSpPr>
        <p:spPr>
          <a:xfrm>
            <a:off x="6084168" y="5949280"/>
            <a:ext cx="576064" cy="576064"/>
          </a:xfrm>
          <a:prstGeom prst="smileyFac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23728" y="4725144"/>
            <a:ext cx="2246075" cy="1752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lačítko akce: Nápověda 17">
            <a:hlinkClick r:id="" action="ppaction://noaction" highlightClick="1"/>
          </p:cNvPr>
          <p:cNvSpPr/>
          <p:nvPr/>
        </p:nvSpPr>
        <p:spPr>
          <a:xfrm>
            <a:off x="1691680" y="5949280"/>
            <a:ext cx="682376" cy="754384"/>
          </a:xfrm>
          <a:prstGeom prst="actionButtonHelp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0757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/>
                </a:solidFill>
              </a:rPr>
              <a:t>Právo stavby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F4FE7823-6890-41BB-93B1-4134C23642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cs-CZ" dirty="0"/>
              <a:t>§ 1240 – 1256 OZ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pPr marL="457200" lvl="1" indent="0">
              <a:buNone/>
            </a:pPr>
            <a:endParaRPr lang="cs-CZ" sz="2000" dirty="0"/>
          </a:p>
          <a:p>
            <a:pPr lvl="1">
              <a:buFont typeface="Arial" panose="020B0604020202020204" pitchFamily="34" charset="0"/>
              <a:buChar char="•"/>
            </a:pPr>
            <a:endParaRPr lang="cs-CZ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100" dirty="0"/>
              <a:t>právní výraz ekonomického vlastnictví k povrchu pozemku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sz="21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100" dirty="0"/>
              <a:t>věcné právo k věci cizí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sz="21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100" dirty="0"/>
              <a:t>nemovitá věc - § 1242 OZ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sz="2100" dirty="0"/>
          </a:p>
          <a:p>
            <a:pPr marL="457200" lvl="1" indent="0">
              <a:buNone/>
            </a:pPr>
            <a:endParaRPr lang="cs-CZ" sz="2000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37B491AA-48A0-4517-AA8B-6FC0085754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cs-CZ" dirty="0"/>
              <a:t>náležitosti smlouvy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4"/>
          </p:nvPr>
        </p:nvSpPr>
        <p:spPr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pPr lvl="1">
              <a:buFont typeface="Arial" panose="020B0604020202020204" pitchFamily="34" charset="0"/>
              <a:buChar char="•"/>
            </a:pPr>
            <a:endParaRPr lang="cs-CZ" sz="2000" dirty="0"/>
          </a:p>
          <a:p>
            <a:r>
              <a:rPr lang="cs-CZ" sz="2100" dirty="0"/>
              <a:t>vymezení zatěžovaného pozemku</a:t>
            </a:r>
          </a:p>
          <a:p>
            <a:r>
              <a:rPr lang="cs-CZ" sz="2100" dirty="0"/>
              <a:t>charakterizování stavby alespoň obecným způsobem (co do účelu, velikosti, stavebnětechnického provedení apod.)</a:t>
            </a:r>
          </a:p>
          <a:p>
            <a:r>
              <a:rPr lang="cs-CZ" sz="2100" dirty="0"/>
              <a:t>doba dočasnosti</a:t>
            </a:r>
          </a:p>
          <a:p>
            <a:pPr>
              <a:buNone/>
            </a:pPr>
            <a:endParaRPr lang="cs-CZ" sz="2100" dirty="0"/>
          </a:p>
          <a:p>
            <a:r>
              <a:rPr lang="cs-CZ" sz="2100" dirty="0"/>
              <a:t>další skutečnosti jsou nechány na vůli stran</a:t>
            </a:r>
          </a:p>
          <a:p>
            <a:pPr>
              <a:buNone/>
            </a:pPr>
            <a:r>
              <a:rPr lang="cs-CZ" sz="2100" dirty="0"/>
              <a:t>např. úplata (jednorázově nebo stavební plat – reálné břemeno)</a:t>
            </a:r>
          </a:p>
          <a:p>
            <a:r>
              <a:rPr lang="cs-CZ" sz="2100" i="1" dirty="0">
                <a:solidFill>
                  <a:srgbClr val="FF0000"/>
                </a:solidFill>
              </a:rPr>
              <a:t>GP?</a:t>
            </a:r>
          </a:p>
          <a:p>
            <a:endParaRPr lang="cs-CZ" sz="1200" dirty="0"/>
          </a:p>
          <a:p>
            <a:pPr>
              <a:buNone/>
            </a:pPr>
            <a:r>
              <a:rPr lang="cs-CZ" sz="1600" dirty="0"/>
              <a:t>ELIÁŠ, K. Právo stavby. </a:t>
            </a:r>
            <a:r>
              <a:rPr lang="cs-CZ" sz="1600" i="1" dirty="0"/>
              <a:t>Obchodněprávní revue</a:t>
            </a:r>
            <a:r>
              <a:rPr lang="cs-CZ" sz="1600" dirty="0"/>
              <a:t>, 2012, č. 10, s. 273</a:t>
            </a:r>
          </a:p>
          <a:p>
            <a:endParaRPr lang="cs-CZ" sz="2400" dirty="0"/>
          </a:p>
          <a:p>
            <a:pPr marL="0" indent="0">
              <a:buNone/>
            </a:pP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8105144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>
                <a:solidFill>
                  <a:schemeClr val="tx2"/>
                </a:solidFill>
              </a:rPr>
              <a:t>Ukázky práva stavby</a:t>
            </a:r>
          </a:p>
        </p:txBody>
      </p:sp>
      <p:pic>
        <p:nvPicPr>
          <p:cNvPr id="37892" name="Obrázek 4" descr="Tour Montparnass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4724400"/>
            <a:ext cx="216693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2" descr="http://www.golfovehole24.cz/wp-content/uploads/golfove-hriste-4-300x224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0485" y="2669979"/>
            <a:ext cx="2281436" cy="1701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9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1268760"/>
            <a:ext cx="1875297" cy="1306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0" name="Picture 2" descr="C:\Users\Daniela Šustrová\Pictures\Paříž 2009\P11007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2996952"/>
            <a:ext cx="2520975" cy="1535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2" descr="http://stavbaweb.dumabyt.cz/files/files/20011_01/stvanice_stad1-n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1880" y="2780928"/>
            <a:ext cx="2434139" cy="1476794"/>
          </a:xfrm>
          <a:prstGeom prst="rect">
            <a:avLst/>
          </a:prstGeom>
          <a:noFill/>
        </p:spPr>
      </p:pic>
      <p:pic>
        <p:nvPicPr>
          <p:cNvPr id="20" name="Zástupný symbol pro obsah 19" descr="Nadacia_Louisa_Vuittona__1_.jpg"/>
          <p:cNvPicPr>
            <a:picLocks noGrp="1" noChangeAspect="1"/>
          </p:cNvPicPr>
          <p:nvPr>
            <p:ph idx="1"/>
          </p:nvPr>
        </p:nvPicPr>
        <p:blipFill>
          <a:blip r:embed="rId9" cstate="print"/>
          <a:stretch>
            <a:fillRect/>
          </a:stretch>
        </p:blipFill>
        <p:spPr>
          <a:xfrm>
            <a:off x="251520" y="1124744"/>
            <a:ext cx="2592287" cy="1728191"/>
          </a:xfr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124744"/>
            <a:ext cx="2293803" cy="1281594"/>
          </a:xfrm>
          <a:prstGeom prst="rect">
            <a:avLst/>
          </a:prstGeom>
        </p:spPr>
      </p:pic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63888" y="4581128"/>
            <a:ext cx="2304256" cy="202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Elipsa 23"/>
          <p:cNvSpPr/>
          <p:nvPr/>
        </p:nvSpPr>
        <p:spPr>
          <a:xfrm>
            <a:off x="4067944" y="5085184"/>
            <a:ext cx="1224136" cy="129614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27784" y="2492896"/>
            <a:ext cx="352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436096" y="2276872"/>
            <a:ext cx="352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11760" y="4221088"/>
            <a:ext cx="352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24128" y="4005064"/>
            <a:ext cx="352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39752" y="6381328"/>
            <a:ext cx="352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652120" y="6309320"/>
            <a:ext cx="35242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604448" y="2204864"/>
            <a:ext cx="3238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712646" y="4188946"/>
            <a:ext cx="3238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916" y="4641789"/>
            <a:ext cx="2544417" cy="1908313"/>
          </a:xfrm>
          <a:prstGeom prst="rect">
            <a:avLst/>
          </a:prstGeom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720102" y="6173459"/>
            <a:ext cx="3238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50367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2700" dirty="0">
                <a:solidFill>
                  <a:schemeClr val="accent1">
                    <a:lumMod val="75000"/>
                  </a:schemeClr>
                </a:solidFill>
              </a:rPr>
              <a:t>Přeměna nemovitosti na jednotky </a:t>
            </a:r>
            <a:br>
              <a:rPr lang="cs-CZ" sz="27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2700" dirty="0">
                <a:solidFill>
                  <a:schemeClr val="accent1">
                    <a:lumMod val="75000"/>
                  </a:schemeClr>
                </a:solidFill>
              </a:rPr>
              <a:t>a aplikace právních předpisů </a:t>
            </a:r>
          </a:p>
        </p:txBody>
      </p:sp>
      <p:sp>
        <p:nvSpPr>
          <p:cNvPr id="27651" name="Zástupný symbol pro text 4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cs-CZ"/>
              <a:t>do 31.12.2013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Zákon o vlastnictví bytů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Občanský zákoník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653" name="Zástupný symbol pro text 6"/>
          <p:cNvSpPr>
            <a:spLocks noGrp="1"/>
          </p:cNvSpPr>
          <p:nvPr>
            <p:ph type="body" sz="quarter" idx="3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cs-CZ" dirty="0"/>
              <a:t>po 1.1.2014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4"/>
          </p:nvPr>
        </p:nvSpPr>
        <p:spPr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/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Občanský zákoník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/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/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/>
          </a:p>
          <a:p>
            <a:pPr lvl="1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dirty="0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764130"/>
            <a:ext cx="3672408" cy="2191852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4149080"/>
            <a:ext cx="3672408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61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tx2"/>
                </a:solidFill>
              </a:rPr>
              <a:t>O čem bude na semináři řeč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endParaRPr lang="cs-CZ" sz="1350" b="1" dirty="0">
              <a:hlinkClick r:id="" action="ppaction://noaction"/>
            </a:endParaRPr>
          </a:p>
          <a:p>
            <a:r>
              <a:rPr lang="cs-CZ" sz="1400" dirty="0"/>
              <a:t>Historie pozemkových evidencí</a:t>
            </a:r>
          </a:p>
          <a:p>
            <a:r>
              <a:rPr lang="cs-CZ" sz="1400" dirty="0"/>
              <a:t>Katastr jako veřejný seznam </a:t>
            </a:r>
          </a:p>
          <a:p>
            <a:r>
              <a:rPr lang="cs-CZ" sz="1400" dirty="0"/>
              <a:t>Právní rámec včetně novelizací</a:t>
            </a:r>
          </a:p>
          <a:p>
            <a:r>
              <a:rPr lang="cs-CZ" sz="1400" dirty="0"/>
              <a:t>Předmět evidence katastru </a:t>
            </a:r>
          </a:p>
          <a:p>
            <a:r>
              <a:rPr lang="cs-CZ" sz="1400" dirty="0"/>
              <a:t>Druhy zápisů do katastru</a:t>
            </a:r>
          </a:p>
          <a:p>
            <a:r>
              <a:rPr lang="cs-CZ" sz="1400" dirty="0"/>
              <a:t>Průběh vkladového řízení </a:t>
            </a:r>
          </a:p>
          <a:p>
            <a:r>
              <a:rPr lang="cs-CZ" sz="1400" dirty="0"/>
              <a:t>Přezkumná činnost katastrálního úřadu a poznatky z rozhodovací činnosti (odstranitelné a neodstranitelné závady)</a:t>
            </a:r>
          </a:p>
          <a:p>
            <a:pPr marL="0" indent="0">
              <a:buNone/>
            </a:pPr>
            <a:endParaRPr lang="cs-CZ" sz="1350" dirty="0">
              <a:hlinkClick r:id="" action="ppaction://noaction"/>
            </a:endParaRPr>
          </a:p>
          <a:p>
            <a:pPr marL="0" indent="0">
              <a:buNone/>
            </a:pPr>
            <a:endParaRPr lang="cs-CZ" sz="1350" dirty="0">
              <a:hlinkClick r:id="" action="ppaction://noaction"/>
            </a:endParaRPr>
          </a:p>
          <a:p>
            <a:pPr marL="0" indent="0">
              <a:buNone/>
            </a:pPr>
            <a:endParaRPr lang="cs-CZ" sz="1350" dirty="0">
              <a:hlinkClick r:id="" action="ppaction://noaction"/>
            </a:endParaRPr>
          </a:p>
          <a:p>
            <a:pPr marL="0" indent="0">
              <a:buNone/>
            </a:pPr>
            <a:r>
              <a:rPr lang="cs-CZ" sz="1350" dirty="0">
                <a:hlinkClick r:id="rId2"/>
              </a:rPr>
              <a:t>www.wolterskluwer.cz</a:t>
            </a:r>
            <a:endParaRPr lang="cs-CZ" sz="1350" dirty="0"/>
          </a:p>
          <a:p>
            <a:pPr marL="0" indent="0">
              <a:buNone/>
            </a:pPr>
            <a:r>
              <a:rPr lang="cs-CZ" sz="1350" dirty="0">
                <a:hlinkClick r:id="rId3"/>
              </a:rPr>
              <a:t>www.beck.cz</a:t>
            </a:r>
            <a:r>
              <a:rPr lang="cs-CZ" sz="1350" dirty="0"/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E37A8B4-6BEA-438A-85ED-D18C3C8A3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4112" y="4242701"/>
            <a:ext cx="1322227" cy="18698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650" y="4238690"/>
            <a:ext cx="1452007" cy="18967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4794" y="4221087"/>
            <a:ext cx="1452006" cy="18914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36BB9A1-8ABA-400E-8A37-AC1929E787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740" y="4238690"/>
            <a:ext cx="1215455" cy="18738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970670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1D8D836B-9373-441F-9B32-4B6981EC0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/>
                </a:solidFill>
              </a:rPr>
              <a:t>Zápisy do katastru </a:t>
            </a:r>
          </a:p>
        </p:txBody>
      </p:sp>
      <p:sp>
        <p:nvSpPr>
          <p:cNvPr id="8" name="Zástupný symbol pro obsah 7">
            <a:extLst>
              <a:ext uri="{FF2B5EF4-FFF2-40B4-BE49-F238E27FC236}">
                <a16:creationId xmlns:a16="http://schemas.microsoft.com/office/drawing/2014/main" id="{654472FF-7715-4B56-B778-ED46CB2D8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000" b="1" dirty="0"/>
              <a:t>Druhy zápisů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vklad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záznam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poznámka (k osobě a k nemovitosti)</a:t>
            </a:r>
          </a:p>
          <a:p>
            <a:pPr marL="0" indent="0">
              <a:buNone/>
            </a:pPr>
            <a:r>
              <a:rPr lang="cs-CZ" sz="2000" b="1" dirty="0"/>
              <a:t>§ 6 KZ</a:t>
            </a:r>
          </a:p>
          <a:p>
            <a:pPr marL="0" indent="0">
              <a:buNone/>
            </a:pPr>
            <a:r>
              <a:rPr lang="cs-CZ" sz="2000" dirty="0"/>
              <a:t>Vkladem se zapisuje vznik, změna, zánik, promlčení a uznání existence nebo neexistence věcných práv, práv ujednaných jako věcná a nájem a pacht</a:t>
            </a:r>
          </a:p>
          <a:p>
            <a:pPr marL="0" indent="0">
              <a:buNone/>
            </a:pPr>
            <a:r>
              <a:rPr lang="cs-CZ" sz="2000" b="1" dirty="0"/>
              <a:t>§ 10 KZ </a:t>
            </a:r>
          </a:p>
          <a:p>
            <a:pPr marL="0" indent="0">
              <a:buNone/>
            </a:pPr>
            <a:r>
              <a:rPr lang="cs-CZ" sz="2000" dirty="0"/>
              <a:t>Právní účinky zápisu nastávají k okamžiku, kdy návrh na zápis došel úřadu</a:t>
            </a:r>
          </a:p>
          <a:p>
            <a:pPr marL="0" indent="0">
              <a:buNone/>
            </a:pPr>
            <a:r>
              <a:rPr lang="cs-CZ" sz="2000" b="1" dirty="0"/>
              <a:t>§ 12 KZ</a:t>
            </a:r>
          </a:p>
          <a:p>
            <a:pPr marL="0" indent="0">
              <a:buNone/>
            </a:pPr>
            <a:r>
              <a:rPr lang="cs-CZ" sz="2000" dirty="0"/>
              <a:t>Vklad lze provést na základě pravomocného rozhodnutí katastrálního úřadu o jeho povolení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400" b="1" dirty="0"/>
          </a:p>
          <a:p>
            <a:pPr marL="0" indent="0">
              <a:buNone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7175463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>
                <a:solidFill>
                  <a:schemeClr val="tx2"/>
                </a:solidFill>
              </a:rPr>
              <a:t>Vkladem se zapisuje</a:t>
            </a:r>
            <a:br>
              <a:rPr lang="cs-CZ" sz="3600" dirty="0">
                <a:solidFill>
                  <a:schemeClr val="tx2"/>
                </a:solidFill>
              </a:rPr>
            </a:br>
            <a:r>
              <a:rPr lang="cs-CZ" sz="2000" dirty="0">
                <a:solidFill>
                  <a:schemeClr val="tx2"/>
                </a:solidFill>
              </a:rPr>
              <a:t>§ 11 KZ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500" dirty="0">
                <a:solidFill>
                  <a:srgbClr val="0070C0"/>
                </a:solidFill>
              </a:rPr>
              <a:t>vlastnické právo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500" dirty="0"/>
              <a:t>právo stavby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500" dirty="0">
                <a:solidFill>
                  <a:srgbClr val="0070C0"/>
                </a:solidFill>
              </a:rPr>
              <a:t>věcné břemeno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500" dirty="0">
                <a:solidFill>
                  <a:srgbClr val="0070C0"/>
                </a:solidFill>
              </a:rPr>
              <a:t>zástavní právo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500" dirty="0"/>
              <a:t>budoucí zástavní právo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500" dirty="0" err="1">
                <a:solidFill>
                  <a:srgbClr val="0070C0"/>
                </a:solidFill>
              </a:rPr>
              <a:t>podzástavní</a:t>
            </a:r>
            <a:r>
              <a:rPr lang="cs-CZ" sz="1500" dirty="0">
                <a:solidFill>
                  <a:srgbClr val="0070C0"/>
                </a:solidFill>
              </a:rPr>
              <a:t> právo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500" dirty="0">
                <a:solidFill>
                  <a:srgbClr val="0070C0"/>
                </a:solidFill>
              </a:rPr>
              <a:t>předkupní právo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500" dirty="0"/>
              <a:t>budoucí výměnek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500" dirty="0"/>
              <a:t>přídatné spoluvlastnictví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500" dirty="0"/>
              <a:t>správa </a:t>
            </a:r>
            <a:r>
              <a:rPr lang="cs-CZ" sz="1500" dirty="0" err="1"/>
              <a:t>svěřenského</a:t>
            </a:r>
            <a:r>
              <a:rPr lang="cs-CZ" sz="1500" dirty="0"/>
              <a:t> fondu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500" dirty="0"/>
              <a:t>výhrada vlastnického práva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500" dirty="0"/>
              <a:t>výhrada práva zpětné koupě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500" dirty="0"/>
              <a:t>výhrada práva zpětného prodeje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500" dirty="0"/>
              <a:t>zákaz zcizení nebo zatížení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500" dirty="0"/>
              <a:t>výhrada práva lepšího kupce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500" dirty="0"/>
              <a:t>ujednání o koupi na zkoušku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500" dirty="0"/>
              <a:t>nájem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500" dirty="0"/>
              <a:t>pacht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500" dirty="0"/>
              <a:t>vzdání se práva na náhradu škody na pozemku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500" dirty="0">
                <a:solidFill>
                  <a:srgbClr val="0070C0"/>
                </a:solidFill>
              </a:rPr>
              <a:t>rozdělení domu na jednotky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075AC49-7305-4ED7-9632-B4490A787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021" y="4653136"/>
            <a:ext cx="3768358" cy="20162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9065862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/>
                </a:solidFill>
              </a:rPr>
              <a:t>Průběh vkladového řízení</a:t>
            </a:r>
          </a:p>
        </p:txBody>
      </p:sp>
      <p:sp>
        <p:nvSpPr>
          <p:cNvPr id="5017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Podání návrhu - </a:t>
            </a:r>
            <a:r>
              <a:rPr lang="cs-CZ" sz="2000" dirty="0"/>
              <a:t>§ 9 odst. 2 KZ </a:t>
            </a:r>
          </a:p>
          <a:p>
            <a:r>
              <a:rPr lang="cs-CZ" dirty="0"/>
              <a:t>Plomba - </a:t>
            </a:r>
            <a:r>
              <a:rPr lang="cs-CZ" sz="2000" dirty="0"/>
              <a:t>§ 9 odst. 1 KZ . </a:t>
            </a:r>
          </a:p>
          <a:p>
            <a:r>
              <a:rPr lang="cs-CZ" dirty="0"/>
              <a:t>Informace o podání - </a:t>
            </a:r>
            <a:r>
              <a:rPr lang="cs-CZ" sz="2000" dirty="0"/>
              <a:t>§ 16 odst. 1 KZ</a:t>
            </a:r>
          </a:p>
          <a:p>
            <a:r>
              <a:rPr lang="cs-CZ" dirty="0"/>
              <a:t>Povolení vkladu - </a:t>
            </a:r>
            <a:r>
              <a:rPr lang="cs-CZ" sz="2000" dirty="0"/>
              <a:t>§ 18 odst. 1 KZ</a:t>
            </a:r>
          </a:p>
          <a:p>
            <a:r>
              <a:rPr lang="cs-CZ" dirty="0"/>
              <a:t>Provedení vkladu - </a:t>
            </a:r>
            <a:r>
              <a:rPr lang="cs-CZ" sz="2000" dirty="0"/>
              <a:t>§ 33 písm. a) KZ</a:t>
            </a:r>
          </a:p>
          <a:p>
            <a:r>
              <a:rPr lang="cs-CZ" dirty="0"/>
              <a:t>Vyrozumění účastníků - </a:t>
            </a:r>
            <a:r>
              <a:rPr lang="cs-CZ" sz="2000" dirty="0"/>
              <a:t>§ 18 odst. 3 KZ</a:t>
            </a:r>
          </a:p>
        </p:txBody>
      </p:sp>
      <p:pic>
        <p:nvPicPr>
          <p:cNvPr id="50180" name="Obrázek 3" descr="hodin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0204" y="4221088"/>
            <a:ext cx="2237428" cy="223224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35760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/>
                </a:solidFill>
              </a:rPr>
              <a:t>Návrh na formuláři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 err="1"/>
              <a:t>Vyhl</a:t>
            </a:r>
            <a:r>
              <a:rPr lang="cs-CZ" sz="2800" dirty="0"/>
              <a:t>. č. 359/2013 Sb.</a:t>
            </a:r>
          </a:p>
          <a:p>
            <a:pPr>
              <a:buNone/>
            </a:pPr>
            <a:endParaRPr lang="cs-CZ" sz="2800" dirty="0"/>
          </a:p>
          <a:p>
            <a:pPr lvl="1">
              <a:buFont typeface="Wingdings" pitchFamily="2" charset="2"/>
              <a:buChar char="§"/>
            </a:pPr>
            <a:r>
              <a:rPr lang="cs-CZ" dirty="0">
                <a:hlinkClick r:id="rId2"/>
              </a:rPr>
              <a:t>http://nv.cuzk.cz</a:t>
            </a:r>
            <a:endParaRPr lang="cs-CZ" dirty="0"/>
          </a:p>
          <a:p>
            <a:pPr lvl="1">
              <a:buFont typeface="Wingdings" pitchFamily="2" charset="2"/>
              <a:buChar char="§"/>
            </a:pPr>
            <a:r>
              <a:rPr lang="cs-CZ" dirty="0"/>
              <a:t>soubor .</a:t>
            </a:r>
            <a:r>
              <a:rPr lang="cs-CZ" dirty="0" err="1"/>
              <a:t>zfo</a:t>
            </a:r>
            <a:endParaRPr lang="cs-CZ" dirty="0"/>
          </a:p>
          <a:p>
            <a:pPr lvl="1">
              <a:buFont typeface="Wingdings" pitchFamily="2" charset="2"/>
              <a:buChar char="§"/>
            </a:pPr>
            <a:r>
              <a:rPr lang="cs-CZ" dirty="0"/>
              <a:t>vytištěný návrh 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179290"/>
            <a:ext cx="3164616" cy="44434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5805264"/>
            <a:ext cx="5876925" cy="7048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516766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>
                <a:solidFill>
                  <a:schemeClr val="tx2"/>
                </a:solidFill>
              </a:rPr>
              <a:t>vkladový přezkum</a:t>
            </a:r>
            <a:br>
              <a:rPr lang="cs-CZ" dirty="0"/>
            </a:br>
            <a:r>
              <a:rPr lang="cs-CZ" sz="1800" dirty="0"/>
              <a:t>§ 17 KZ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cs-CZ" dirty="0"/>
              <a:t>soukromá listina	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600" dirty="0"/>
              <a:t>zda splňuje náležitosti pro zápis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600" dirty="0"/>
              <a:t>zda její obsah odůvodňuje navrhovaný vklad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600" dirty="0"/>
              <a:t>zda je právní jednání učiněno v předepsané formě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600" dirty="0"/>
              <a:t>zda účastník řízení není omezen v nakládání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600" dirty="0"/>
              <a:t>zda byl k právnímu jednání byl udělen souhlas podle zvláštního právního předpisu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600" dirty="0"/>
              <a:t>zda není patrný důvod, pro který by bylo právní jednání neplatné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1600" dirty="0"/>
              <a:t>zda navrhovaný vklad navazuje na dosavadní zápisy</a:t>
            </a:r>
          </a:p>
          <a:p>
            <a:endParaRPr lang="cs-CZ" sz="160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cs-CZ" dirty="0"/>
              <a:t>veřejná listina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endParaRPr lang="cs-CZ" sz="2000" dirty="0"/>
          </a:p>
          <a:p>
            <a:r>
              <a:rPr lang="cs-CZ" sz="2000" dirty="0"/>
              <a:t>zda splňuje náležitosti pro zápis</a:t>
            </a:r>
          </a:p>
          <a:p>
            <a:r>
              <a:rPr lang="cs-CZ" sz="2000" dirty="0"/>
              <a:t>zda její obsah odůvodňuje navrhovaný vklad</a:t>
            </a:r>
          </a:p>
          <a:p>
            <a:r>
              <a:rPr lang="cs-CZ" sz="2000" dirty="0"/>
              <a:t>návaznost na dosavadní zápisy</a:t>
            </a:r>
          </a:p>
          <a:p>
            <a:r>
              <a:rPr lang="cs-CZ" sz="2000" dirty="0"/>
              <a:t>zda v době podání návrhu nebyl v KN zapsán zápis o omezení v nakládání</a:t>
            </a:r>
          </a:p>
        </p:txBody>
      </p:sp>
    </p:spTree>
    <p:extLst>
      <p:ext uri="{BB962C8B-B14F-4D97-AF65-F5344CB8AC3E}">
        <p14:creationId xmlns:p14="http://schemas.microsoft.com/office/powerpoint/2010/main" val="40025590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/>
                </a:solidFill>
              </a:rPr>
              <a:t>Povolení vkladu</a:t>
            </a:r>
          </a:p>
        </p:txBody>
      </p:sp>
      <p:sp>
        <p:nvSpPr>
          <p:cNvPr id="5529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§ 18 odst. 1</a:t>
            </a:r>
          </a:p>
          <a:p>
            <a:endParaRPr lang="cs-CZ" dirty="0"/>
          </a:p>
          <a:p>
            <a:pPr algn="just">
              <a:buFont typeface="Arial" charset="0"/>
              <a:buNone/>
            </a:pPr>
            <a:r>
              <a:rPr lang="cs-CZ" dirty="0"/>
              <a:t>	Jestliže jsou podmínky pro povolení vkladu splněny, katastrální úřad vklad povolí, </a:t>
            </a:r>
            <a:r>
              <a:rPr lang="cs-CZ" dirty="0">
                <a:solidFill>
                  <a:srgbClr val="FF0000"/>
                </a:solidFill>
              </a:rPr>
              <a:t>nejdříve však po uplynutí lhůty 20 dnů </a:t>
            </a:r>
            <a:r>
              <a:rPr lang="cs-CZ" dirty="0"/>
              <a:t>ode dne odeslání informace podle § 16 odst. 1. ….</a:t>
            </a:r>
          </a:p>
          <a:p>
            <a:pPr algn="just">
              <a:buFont typeface="Arial" charset="0"/>
              <a:buNone/>
            </a:pPr>
            <a:endParaRPr lang="cs-CZ" dirty="0"/>
          </a:p>
          <a:p>
            <a:pPr algn="just">
              <a:buFont typeface="Arial" charset="0"/>
              <a:buNone/>
            </a:pP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F864F52-1E20-430D-A4C1-D8C648826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87" y="4936817"/>
            <a:ext cx="8048625" cy="3143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648686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3C5F4F-E149-4F1C-AACF-885C6529C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/>
                </a:solidFill>
              </a:rPr>
              <a:t>Průběh vkladového řízení 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8701E413-7053-4C45-8E57-BBC160B48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FCE401C-505B-4A0E-B6AC-3C2DC61FF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72896"/>
            <a:ext cx="8229600" cy="28795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332293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schemeClr val="accent1"/>
                </a:solidFill>
              </a:rPr>
              <a:t>doložka x vyrozumění</a:t>
            </a:r>
          </a:p>
        </p:txBody>
      </p:sp>
      <p:sp>
        <p:nvSpPr>
          <p:cNvPr id="56323" name="Zástupný symbol pro text 3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cs-CZ"/>
              <a:t>do 31.12.2013</a:t>
            </a:r>
          </a:p>
        </p:txBody>
      </p:sp>
      <p:pic>
        <p:nvPicPr>
          <p:cNvPr id="56324" name="Zástupný symbol pro obsah 7" descr="doložka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2636838"/>
            <a:ext cx="4040187" cy="3024187"/>
          </a:xfrm>
        </p:spPr>
      </p:pic>
      <p:sp>
        <p:nvSpPr>
          <p:cNvPr id="56325" name="Zástupný symbol pro text 5"/>
          <p:cNvSpPr>
            <a:spLocks noGrp="1"/>
          </p:cNvSpPr>
          <p:nvPr>
            <p:ph type="body" sz="quarter" idx="3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cs-CZ"/>
              <a:t>od 1.1.2014</a:t>
            </a:r>
          </a:p>
        </p:txBody>
      </p:sp>
      <p:sp>
        <p:nvSpPr>
          <p:cNvPr id="56326" name="Zástupný symbol pro obsah 6"/>
          <p:cNvSpPr>
            <a:spLocks noGrp="1"/>
          </p:cNvSpPr>
          <p:nvPr>
            <p:ph sz="quarter" idx="4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algn="ctr">
              <a:buFont typeface="Arial" charset="0"/>
              <a:buNone/>
            </a:pPr>
            <a:r>
              <a:rPr lang="cs-CZ" b="1" dirty="0"/>
              <a:t>vyrozumění </a:t>
            </a:r>
          </a:p>
          <a:p>
            <a:r>
              <a:rPr lang="cs-CZ" sz="2000" dirty="0"/>
              <a:t>označení úřadu</a:t>
            </a:r>
          </a:p>
          <a:p>
            <a:r>
              <a:rPr lang="cs-CZ" sz="2000" dirty="0"/>
              <a:t>spisová značka, datum </a:t>
            </a:r>
          </a:p>
          <a:p>
            <a:r>
              <a:rPr lang="cs-CZ" sz="2000" dirty="0"/>
              <a:t>právní účinky</a:t>
            </a:r>
          </a:p>
          <a:p>
            <a:r>
              <a:rPr lang="cs-CZ" sz="2000" dirty="0"/>
              <a:t>označení listiny</a:t>
            </a:r>
          </a:p>
          <a:p>
            <a:r>
              <a:rPr lang="cs-CZ" sz="2000" dirty="0"/>
              <a:t>výpis provedených změn</a:t>
            </a:r>
          </a:p>
        </p:txBody>
      </p:sp>
    </p:spTree>
    <p:extLst>
      <p:ext uri="{BB962C8B-B14F-4D97-AF65-F5344CB8AC3E}">
        <p14:creationId xmlns:p14="http://schemas.microsoft.com/office/powerpoint/2010/main" val="14309891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Výpis provedených změn</a:t>
            </a:r>
          </a:p>
        </p:txBody>
      </p:sp>
      <p:pic>
        <p:nvPicPr>
          <p:cNvPr id="57347" name="Zástupný symbol pro obsah 8" descr="výpis změn-vlastnictví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1196975"/>
            <a:ext cx="7775575" cy="2879725"/>
          </a:xfrm>
          <a:ln>
            <a:solidFill>
              <a:schemeClr val="tx1"/>
            </a:solidFill>
          </a:ln>
        </p:spPr>
      </p:pic>
      <p:pic>
        <p:nvPicPr>
          <p:cNvPr id="57348" name="Zástupný symbol pro obsah 3" descr="vyrozumění_darovací_ELV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4292600"/>
            <a:ext cx="7848600" cy="226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7283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odkazy </a:t>
            </a:r>
          </a:p>
        </p:txBody>
      </p:sp>
      <p:sp>
        <p:nvSpPr>
          <p:cNvPr id="62467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857750"/>
          </a:xfrm>
        </p:spPr>
        <p:txBody>
          <a:bodyPr/>
          <a:lstStyle/>
          <a:p>
            <a:pPr algn="ctr">
              <a:buFont typeface="Arial" charset="0"/>
              <a:buNone/>
            </a:pPr>
            <a:endParaRPr lang="cs-CZ" dirty="0">
              <a:latin typeface="Arial" charset="0"/>
              <a:cs typeface="Arial" charset="0"/>
              <a:hlinkClick r:id="rId2"/>
            </a:endParaRPr>
          </a:p>
          <a:p>
            <a:pPr algn="ctr">
              <a:buFont typeface="Arial" charset="0"/>
              <a:buNone/>
            </a:pPr>
            <a:r>
              <a:rPr lang="cs-CZ" dirty="0">
                <a:latin typeface="Arial" charset="0"/>
                <a:cs typeface="Arial" charset="0"/>
                <a:hlinkClick r:id="rId2"/>
              </a:rPr>
              <a:t>www.cuzk.cz</a:t>
            </a:r>
            <a:r>
              <a:rPr lang="cs-CZ" dirty="0">
                <a:latin typeface="Arial" charset="0"/>
                <a:cs typeface="Arial" charset="0"/>
              </a:rPr>
              <a:t> </a:t>
            </a:r>
          </a:p>
          <a:p>
            <a:pPr algn="ctr">
              <a:buFont typeface="Arial" charset="0"/>
              <a:buNone/>
            </a:pPr>
            <a:r>
              <a:rPr lang="cs-CZ" dirty="0">
                <a:hlinkClick r:id="rId3"/>
              </a:rPr>
              <a:t>http://nahlizenidokn.cuzk.cz/</a:t>
            </a:r>
            <a:endParaRPr lang="cs-CZ" dirty="0"/>
          </a:p>
          <a:p>
            <a:pPr algn="ctr">
              <a:buFont typeface="Arial" charset="0"/>
              <a:buNone/>
            </a:pPr>
            <a:endParaRPr lang="cs-CZ" dirty="0"/>
          </a:p>
          <a:p>
            <a:pPr algn="ctr"/>
            <a:endParaRPr lang="cs-CZ" dirty="0"/>
          </a:p>
        </p:txBody>
      </p:sp>
      <p:pic>
        <p:nvPicPr>
          <p:cNvPr id="62470" name="Obrázek 5" descr="PF UP log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76663" y="5684779"/>
            <a:ext cx="25273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9018" y="5721233"/>
            <a:ext cx="2395017" cy="84149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29F8766-8F8F-4BC7-A95B-F5EC85C368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865" y="5799079"/>
            <a:ext cx="1914525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B9CF3D-2AE9-4BA9-9626-E2C495E15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tx2"/>
                </a:solidFill>
              </a:rPr>
              <a:t>Katastr 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E79081A-FE68-4484-9921-E60A1AA0D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cs-CZ" dirty="0"/>
              <a:t>Původ slova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0159A39-81A6-4A81-9E7B-039AFC4109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endParaRPr lang="cs-CZ" sz="1800" dirty="0"/>
          </a:p>
          <a:p>
            <a:r>
              <a:rPr lang="cs-CZ" sz="1800" dirty="0"/>
              <a:t>Spojení řeckých slov </a:t>
            </a:r>
            <a:r>
              <a:rPr lang="cs-CZ" sz="1800" i="1" dirty="0"/>
              <a:t>kata</a:t>
            </a:r>
            <a:r>
              <a:rPr lang="cs-CZ" sz="1800" dirty="0"/>
              <a:t> a </a:t>
            </a:r>
            <a:r>
              <a:rPr lang="cs-CZ" sz="1800" i="1" dirty="0" err="1"/>
              <a:t>sticho</a:t>
            </a:r>
            <a:r>
              <a:rPr lang="cs-CZ" sz="1800" dirty="0"/>
              <a:t>. </a:t>
            </a:r>
            <a:r>
              <a:rPr lang="cs-CZ" sz="1800" dirty="0" err="1"/>
              <a:t>Katastichon</a:t>
            </a:r>
            <a:r>
              <a:rPr lang="cs-CZ" sz="1800" dirty="0"/>
              <a:t> - řádek po řádce, seznam. Přes italské </a:t>
            </a:r>
            <a:r>
              <a:rPr lang="cs-CZ" sz="1800" i="1" dirty="0" err="1"/>
              <a:t>catasto</a:t>
            </a:r>
            <a:r>
              <a:rPr lang="cs-CZ" sz="1800" dirty="0"/>
              <a:t> a německé </a:t>
            </a:r>
            <a:r>
              <a:rPr lang="cs-CZ" sz="1800" i="1" dirty="0" err="1"/>
              <a:t>Kataster</a:t>
            </a:r>
            <a:endParaRPr lang="cs-CZ" sz="1800" i="1" dirty="0"/>
          </a:p>
          <a:p>
            <a:r>
              <a:rPr lang="cs-CZ" sz="1800" dirty="0"/>
              <a:t>Z latinského </a:t>
            </a:r>
            <a:r>
              <a:rPr lang="cs-CZ" sz="1800" i="1" dirty="0" err="1"/>
              <a:t>capitastrum</a:t>
            </a:r>
            <a:r>
              <a:rPr lang="cs-CZ" sz="1800" dirty="0"/>
              <a:t>. </a:t>
            </a:r>
            <a:r>
              <a:rPr lang="cs-CZ" sz="1800" i="1" dirty="0"/>
              <a:t>Caput</a:t>
            </a:r>
            <a:r>
              <a:rPr lang="cs-CZ" sz="1800" dirty="0"/>
              <a:t> – hlava, </a:t>
            </a:r>
            <a:r>
              <a:rPr lang="cs-CZ" sz="1800" i="1" dirty="0" err="1"/>
              <a:t>capitastrum</a:t>
            </a:r>
            <a:r>
              <a:rPr lang="cs-CZ" sz="1800" dirty="0"/>
              <a:t> – soupis podle hlav</a:t>
            </a:r>
          </a:p>
          <a:p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370B6FA-FC66-4B29-B576-08BFDB970F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cs-CZ" dirty="0"/>
              <a:t>Důvod existence 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747C5D74-88E6-4CB0-BAC8-639E668D14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endParaRPr lang="cs-CZ" dirty="0"/>
          </a:p>
          <a:p>
            <a:r>
              <a:rPr lang="cs-CZ" sz="1800" dirty="0"/>
              <a:t>Podklad pro daňový systém </a:t>
            </a:r>
          </a:p>
          <a:p>
            <a:r>
              <a:rPr lang="cs-CZ" sz="1800" dirty="0"/>
              <a:t>Evidence práv k nemovitostem </a:t>
            </a:r>
          </a:p>
        </p:txBody>
      </p:sp>
    </p:spTree>
    <p:extLst>
      <p:ext uri="{BB962C8B-B14F-4D97-AF65-F5344CB8AC3E}">
        <p14:creationId xmlns:p14="http://schemas.microsoft.com/office/powerpoint/2010/main" val="648284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/>
                </a:solidFill>
              </a:rPr>
              <a:t>Počátky českých katastrů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r. 1034 – Daň z lánu </a:t>
            </a:r>
          </a:p>
          <a:p>
            <a:r>
              <a:rPr lang="cs-CZ" dirty="0"/>
              <a:t>r. 1278 – 1. zápis majetku u soudu v Praze </a:t>
            </a:r>
          </a:p>
          <a:p>
            <a:r>
              <a:rPr lang="cs-CZ" dirty="0"/>
              <a:t>r. 1541 – požár Pražského hradu</a:t>
            </a:r>
          </a:p>
          <a:p>
            <a:pPr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Obrázek 3" descr="Heynrich_Steyer_Prag_154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29977" y="4048042"/>
            <a:ext cx="2908877" cy="1944141"/>
          </a:xfrm>
          <a:prstGeom prst="rect">
            <a:avLst/>
          </a:prstGeom>
        </p:spPr>
      </p:pic>
      <p:pic>
        <p:nvPicPr>
          <p:cNvPr id="5" name="Zástupný symbol pro obsah 8">
            <a:extLst>
              <a:ext uri="{FF2B5EF4-FFF2-40B4-BE49-F238E27FC236}">
                <a16:creationId xmlns:a16="http://schemas.microsoft.com/office/drawing/2014/main" id="{C169149D-E1E4-447D-A1E3-8305C249C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46" y="4056076"/>
            <a:ext cx="2808314" cy="19361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251FE0A-391E-4B75-BA3E-335B70540C6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 rot="10800000">
            <a:off x="3270059" y="4056076"/>
            <a:ext cx="2480671" cy="19361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tx2"/>
                </a:solidFill>
              </a:rPr>
              <a:t>Tereziánský katastr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1748 – třetí berní rula </a:t>
            </a:r>
          </a:p>
          <a:p>
            <a:pPr>
              <a:buNone/>
            </a:pPr>
            <a:r>
              <a:rPr lang="cs-CZ" sz="1800" dirty="0"/>
              <a:t>Tzv. první tereziánský katastr rustikální</a:t>
            </a:r>
          </a:p>
          <a:p>
            <a:r>
              <a:rPr lang="cs-CZ" dirty="0"/>
              <a:t>1757 – čtvrtá berní rula</a:t>
            </a:r>
          </a:p>
          <a:p>
            <a:pPr>
              <a:buNone/>
            </a:pPr>
            <a:r>
              <a:rPr lang="cs-CZ" sz="1800" dirty="0"/>
              <a:t>Tereziánský katastr rustikální a dominikální – úplný a velký katastr všech pozemků a statků</a:t>
            </a:r>
          </a:p>
          <a:p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9194" y="3881990"/>
            <a:ext cx="2775621" cy="1912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4EFBFD0-1BF3-4161-9E05-652F62DC3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72" y="3902147"/>
            <a:ext cx="2939097" cy="18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839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tx2"/>
                </a:solidFill>
              </a:rPr>
              <a:t>Josefský katastr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Nejvyšší patent císaře Josefa II. ze dne 20. dubna 1785 o reformě pozemkové daně a vyměření půdy</a:t>
            </a:r>
          </a:p>
          <a:p>
            <a:pPr lvl="1">
              <a:buFont typeface="Wingdings" pitchFamily="2" charset="2"/>
              <a:buChar char="ü"/>
            </a:pPr>
            <a:r>
              <a:rPr lang="cs-CZ" sz="1800" dirty="0"/>
              <a:t>Rovnost v právním postavení půdy</a:t>
            </a:r>
          </a:p>
          <a:p>
            <a:pPr lvl="1">
              <a:buFont typeface="Wingdings" pitchFamily="2" charset="2"/>
              <a:buChar char="ü"/>
            </a:pPr>
            <a:r>
              <a:rPr lang="cs-CZ" sz="1800" dirty="0"/>
              <a:t>Veřejnost operátu</a:t>
            </a:r>
          </a:p>
          <a:p>
            <a:pPr lvl="1">
              <a:buFont typeface="Wingdings" pitchFamily="2" charset="2"/>
              <a:buChar char="ü"/>
            </a:pPr>
            <a:r>
              <a:rPr lang="cs-CZ" sz="1800" dirty="0"/>
              <a:t>Katastrální obec (k.ú.) jako technicky definovaná plocha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0083" y="4078753"/>
            <a:ext cx="1507331" cy="20474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2465" y="4693785"/>
            <a:ext cx="2906121" cy="14230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173C153-ADE7-4C4F-9319-62B2FFDA5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349" y="4063221"/>
            <a:ext cx="1558601" cy="204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71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>
                <a:solidFill>
                  <a:schemeClr val="tx2"/>
                </a:solidFill>
              </a:rPr>
              <a:t>Stabilní katastr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Nejvyšší patent Františka I. ze dne 23.12.1817 o dani pozemkové a vyměření půdy</a:t>
            </a:r>
          </a:p>
          <a:p>
            <a:pPr lvl="1">
              <a:buFont typeface="Wingdings" pitchFamily="2" charset="2"/>
              <a:buChar char="ü"/>
            </a:pPr>
            <a:r>
              <a:rPr lang="cs-CZ" sz="1500" dirty="0" err="1"/>
              <a:t>Velkoměřítkové</a:t>
            </a:r>
            <a:r>
              <a:rPr lang="cs-CZ" sz="1500" dirty="0"/>
              <a:t> mapové dílo</a:t>
            </a:r>
          </a:p>
          <a:p>
            <a:pPr lvl="1">
              <a:buFont typeface="Wingdings" pitchFamily="2" charset="2"/>
              <a:buChar char="ü"/>
            </a:pPr>
            <a:r>
              <a:rPr lang="cs-CZ" sz="1500" dirty="0" err="1"/>
              <a:t>Cassini</a:t>
            </a:r>
            <a:r>
              <a:rPr lang="cs-CZ" sz="1500" dirty="0"/>
              <a:t>-</a:t>
            </a:r>
            <a:r>
              <a:rPr lang="cs-CZ" sz="1500" dirty="0" err="1"/>
              <a:t>Soldnerovo</a:t>
            </a:r>
            <a:r>
              <a:rPr lang="cs-CZ" sz="1500" dirty="0"/>
              <a:t> nekonformní transverzální válcové zobrazení</a:t>
            </a:r>
          </a:p>
          <a:p>
            <a:pPr lvl="1">
              <a:buFont typeface="Wingdings" pitchFamily="2" charset="2"/>
              <a:buChar char="ü"/>
            </a:pPr>
            <a:r>
              <a:rPr lang="cs-CZ" sz="1500" dirty="0"/>
              <a:t>Pravoúhlé souřadnice s počátky v trigonometrických bodech </a:t>
            </a:r>
            <a:r>
              <a:rPr lang="cs-CZ" sz="1500" dirty="0" err="1"/>
              <a:t>Gusterberg</a:t>
            </a:r>
            <a:r>
              <a:rPr lang="cs-CZ" sz="1500" dirty="0"/>
              <a:t> (Čechy) a Svatý Štěpán (Morava) </a:t>
            </a:r>
          </a:p>
          <a:p>
            <a:pPr lvl="1">
              <a:buFont typeface="Wingdings" pitchFamily="2" charset="2"/>
              <a:buChar char="ü"/>
            </a:pPr>
            <a:r>
              <a:rPr lang="cs-CZ" sz="1500" dirty="0"/>
              <a:t>Základní měřítko 1:2880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l="7000" t="12760" r="66159" b="34515"/>
          <a:stretch>
            <a:fillRect/>
          </a:stretch>
        </p:blipFill>
        <p:spPr bwMode="auto">
          <a:xfrm>
            <a:off x="1223756" y="4428449"/>
            <a:ext cx="2274668" cy="18499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3260" t="13039" r="60230" b="36433"/>
          <a:stretch>
            <a:fillRect/>
          </a:stretch>
        </p:blipFill>
        <p:spPr bwMode="auto">
          <a:xfrm>
            <a:off x="5633827" y="4482485"/>
            <a:ext cx="2838199" cy="17931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D395250-F22C-6437-7357-66B4B2C36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0475" y="4066082"/>
            <a:ext cx="1640806" cy="22095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9607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2"/>
                </a:solidFill>
              </a:rPr>
              <a:t>Pozemkové knihy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2400" dirty="0"/>
              <a:t>Zákon. č. 95/1871 Ř. z., o zavedení obecného zákona o pozemkových knihách (obecný knihovní zákon) ze dne 25. července 1871</a:t>
            </a:r>
          </a:p>
          <a:p>
            <a:pPr>
              <a:buNone/>
            </a:pPr>
            <a:endParaRPr lang="cs-CZ" sz="2400" dirty="0"/>
          </a:p>
          <a:p>
            <a:pPr lvl="1">
              <a:buFont typeface="Wingdings" pitchFamily="2" charset="2"/>
              <a:buChar char="ü"/>
            </a:pPr>
            <a:r>
              <a:rPr lang="cs-CZ" sz="2000" dirty="0"/>
              <a:t>Konstitutivní princip</a:t>
            </a:r>
          </a:p>
          <a:p>
            <a:pPr lvl="1">
              <a:buFont typeface="Wingdings" pitchFamily="2" charset="2"/>
              <a:buChar char="ü"/>
            </a:pPr>
            <a:r>
              <a:rPr lang="cs-CZ" sz="2000" dirty="0"/>
              <a:t>Intabulační princip</a:t>
            </a:r>
          </a:p>
          <a:p>
            <a:pPr lvl="1">
              <a:buFont typeface="Wingdings" pitchFamily="2" charset="2"/>
              <a:buChar char="ü"/>
            </a:pPr>
            <a:r>
              <a:rPr lang="cs-CZ" sz="2000" dirty="0"/>
              <a:t>Formální publicita</a:t>
            </a:r>
          </a:p>
          <a:p>
            <a:pPr lvl="1">
              <a:buFont typeface="Wingdings" pitchFamily="2" charset="2"/>
              <a:buChar char="ü"/>
            </a:pPr>
            <a:r>
              <a:rPr lang="cs-CZ" sz="2000" dirty="0"/>
              <a:t>Materiální publicita</a:t>
            </a:r>
          </a:p>
          <a:p>
            <a:pPr lvl="1">
              <a:buFont typeface="Wingdings" pitchFamily="2" charset="2"/>
              <a:buChar char="ü"/>
            </a:pPr>
            <a:endParaRPr lang="cs-CZ" sz="2000" dirty="0"/>
          </a:p>
          <a:p>
            <a:pPr lvl="1">
              <a:buFont typeface="Wingdings" pitchFamily="2" charset="2"/>
              <a:buChar char="ü"/>
            </a:pPr>
            <a:r>
              <a:rPr lang="cs-CZ" sz="2000" dirty="0"/>
              <a:t>Všechny nemovitosti a práva a povinnosti s nimi spojené (vyjma veřejných nemovitostí – silnice, veřejné cesty, náměstí apod. a nemovitostí zanesených v horních a železničních knihách a zemských deskách)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226" t="1795" r="2808" b="1811"/>
          <a:stretch>
            <a:fillRect/>
          </a:stretch>
        </p:blipFill>
        <p:spPr bwMode="auto">
          <a:xfrm>
            <a:off x="5364088" y="2348880"/>
            <a:ext cx="3069357" cy="23762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1683</TotalTime>
  <Words>1749</Words>
  <Application>Microsoft Office PowerPoint</Application>
  <PresentationFormat>Předvádění na obrazovce (4:3)</PresentationFormat>
  <Paragraphs>336</Paragraphs>
  <Slides>39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3" baseType="lpstr">
      <vt:lpstr>Arial</vt:lpstr>
      <vt:lpstr>Calibri</vt:lpstr>
      <vt:lpstr>Wingdings</vt:lpstr>
      <vt:lpstr>Motiv sady Office</vt:lpstr>
      <vt:lpstr>  </vt:lpstr>
      <vt:lpstr>předmět Katastr nemovitostí</vt:lpstr>
      <vt:lpstr>O čem bude na semináři řeč</vt:lpstr>
      <vt:lpstr>Katastr </vt:lpstr>
      <vt:lpstr>Počátky českých katastrů </vt:lpstr>
      <vt:lpstr>Tereziánský katastr</vt:lpstr>
      <vt:lpstr>Josefský katastr</vt:lpstr>
      <vt:lpstr>Stabilní katastr</vt:lpstr>
      <vt:lpstr>Pozemkové knihy</vt:lpstr>
      <vt:lpstr>Knihovní vložka (část knihy hlavní)</vt:lpstr>
      <vt:lpstr>Pozemkový katastr</vt:lpstr>
      <vt:lpstr>Historie </vt:lpstr>
      <vt:lpstr>z. č. 256/2013 Sb., o katastru nemovitostí  (katastrální zákon)</vt:lpstr>
      <vt:lpstr>Další předpisy, a to nejen obecně závazné  </vt:lpstr>
      <vt:lpstr>Resort zeměměřictví a katastru  z.č. 359/1992 Sb., o zeměměřických a katastrálních orgánech</vt:lpstr>
      <vt:lpstr>Katastr nemovitostí  jako veřejný seznam</vt:lpstr>
      <vt:lpstr>Hlavní zásady </vt:lpstr>
      <vt:lpstr>Katastrální operát</vt:lpstr>
      <vt:lpstr>výpis z KN </vt:lpstr>
      <vt:lpstr>katastrální mapa</vt:lpstr>
      <vt:lpstr>Předmět evidence</vt:lpstr>
      <vt:lpstr>Nemovitá věc</vt:lpstr>
      <vt:lpstr>GP- popisové pole</vt:lpstr>
      <vt:lpstr>GP – grafické znázornění</vt:lpstr>
      <vt:lpstr>GP - výkaz</vt:lpstr>
      <vt:lpstr> Budova </vt:lpstr>
      <vt:lpstr>Právo stavby</vt:lpstr>
      <vt:lpstr>Ukázky práva stavby</vt:lpstr>
      <vt:lpstr>Přeměna nemovitosti na jednotky  a aplikace právních předpisů </vt:lpstr>
      <vt:lpstr>Zápisy do katastru </vt:lpstr>
      <vt:lpstr>Vkladem se zapisuje § 11 KZ </vt:lpstr>
      <vt:lpstr>Průběh vkladového řízení</vt:lpstr>
      <vt:lpstr>Návrh na formuláři</vt:lpstr>
      <vt:lpstr> vkladový přezkum § 17 KZ </vt:lpstr>
      <vt:lpstr>Povolení vkladu</vt:lpstr>
      <vt:lpstr>Průběh vkladového řízení </vt:lpstr>
      <vt:lpstr>doložka x vyrozumění</vt:lpstr>
      <vt:lpstr>Výpis provedených změn</vt:lpstr>
      <vt:lpstr>odkazy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Dopad nového občanského zákoníku na veřejný seznam nemovitostí</dc:title>
  <dc:creator>Daniela Šustrová</dc:creator>
  <cp:lastModifiedBy>Šustrová Daniela</cp:lastModifiedBy>
  <cp:revision>107</cp:revision>
  <cp:lastPrinted>2024-03-15T13:53:28Z</cp:lastPrinted>
  <dcterms:created xsi:type="dcterms:W3CDTF">2011-11-02T17:06:29Z</dcterms:created>
  <dcterms:modified xsi:type="dcterms:W3CDTF">2024-03-15T14:05:21Z</dcterms:modified>
</cp:coreProperties>
</file>