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534" r:id="rId2"/>
    <p:sldId id="256" r:id="rId3"/>
    <p:sldId id="476" r:id="rId4"/>
    <p:sldId id="478" r:id="rId5"/>
    <p:sldId id="477" r:id="rId6"/>
    <p:sldId id="479" r:id="rId7"/>
    <p:sldId id="364" r:id="rId8"/>
    <p:sldId id="365" r:id="rId9"/>
    <p:sldId id="366" r:id="rId10"/>
    <p:sldId id="367" r:id="rId11"/>
    <p:sldId id="468" r:id="rId12"/>
    <p:sldId id="389" r:id="rId13"/>
    <p:sldId id="469" r:id="rId14"/>
    <p:sldId id="470" r:id="rId15"/>
    <p:sldId id="471" r:id="rId16"/>
    <p:sldId id="307" r:id="rId17"/>
    <p:sldId id="348" r:id="rId18"/>
    <p:sldId id="397" r:id="rId19"/>
    <p:sldId id="382" r:id="rId20"/>
    <p:sldId id="472" r:id="rId21"/>
    <p:sldId id="313" r:id="rId22"/>
    <p:sldId id="381" r:id="rId23"/>
    <p:sldId id="501" r:id="rId24"/>
    <p:sldId id="533" r:id="rId25"/>
    <p:sldId id="338" r:id="rId26"/>
    <p:sldId id="349" r:id="rId27"/>
    <p:sldId id="350" r:id="rId28"/>
    <p:sldId id="333" r:id="rId29"/>
    <p:sldId id="331" r:id="rId30"/>
    <p:sldId id="413" r:id="rId31"/>
    <p:sldId id="330" r:id="rId32"/>
    <p:sldId id="380" r:id="rId33"/>
    <p:sldId id="345" r:id="rId34"/>
    <p:sldId id="324" r:id="rId35"/>
    <p:sldId id="325" r:id="rId36"/>
    <p:sldId id="376" r:id="rId37"/>
    <p:sldId id="326" r:id="rId38"/>
    <p:sldId id="332" r:id="rId39"/>
    <p:sldId id="374" r:id="rId40"/>
    <p:sldId id="329" r:id="rId41"/>
    <p:sldId id="489" r:id="rId42"/>
    <p:sldId id="521" r:id="rId43"/>
    <p:sldId id="528" r:id="rId44"/>
    <p:sldId id="532" r:id="rId45"/>
    <p:sldId id="530" r:id="rId46"/>
    <p:sldId id="529" r:id="rId47"/>
    <p:sldId id="312" r:id="rId48"/>
    <p:sldId id="531" r:id="rId49"/>
    <p:sldId id="486" r:id="rId50"/>
    <p:sldId id="487" r:id="rId51"/>
    <p:sldId id="488" r:id="rId52"/>
    <p:sldId id="334" r:id="rId53"/>
    <p:sldId id="316" r:id="rId54"/>
    <p:sldId id="480" r:id="rId55"/>
    <p:sldId id="481" r:id="rId56"/>
    <p:sldId id="482" r:id="rId57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672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l&#237;k\Desktop\dizertace\grafy%20cvvm.xlsx" TargetMode="External"/><Relationship Id="rId2" Type="http://schemas.openxmlformats.org/officeDocument/2006/relationships/image" Target="../media/image26.jpe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PORT&#193;L%20(Politick&#225;%20sociologie)\hotov&#233;\KONEC\Po&#269;et%20trestn&#253;ch%20&#269;in&#367;%20v%20&#268;R%20po%20roce%201990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Karel\Obr&#225;zky%20a%20grafy%20-%20politick&#233;\Graf%20presti&#382;%20povol&#225;n&#23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List1!$D$48</c:f>
              <c:strCache>
                <c:ptCount val="1"/>
                <c:pt idx="0">
                  <c:v>Přijatelné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effectLst>
              <a:outerShdw blurRad="50800" dist="20000" dir="5400000" rotWithShape="0">
                <a:srgbClr val="FFC000">
                  <a:alpha val="42000"/>
                </a:srgbClr>
              </a:outerShdw>
            </a:effectLst>
          </c:spPr>
          <c:invertIfNegative val="0"/>
          <c:dLbls>
            <c:spPr>
              <a:solidFill>
                <a:srgbClr val="FF0000"/>
              </a:solidFill>
              <a:effectLst>
                <a:innerShdw blurRad="63500" dist="50800" dir="13500000">
                  <a:schemeClr val="bg1">
                    <a:alpha val="50000"/>
                  </a:scheme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List1!$D$59:$D$61</c:f>
              <c:strCache>
                <c:ptCount val="3"/>
                <c:pt idx="0">
                  <c:v>Prokázat nějakou službu nebo udělat nějakou laskavost</c:v>
                </c:pt>
                <c:pt idx="1">
                  <c:v>Dát dárek</c:v>
                </c:pt>
                <c:pt idx="2">
                  <c:v>Dát peníze</c:v>
                </c:pt>
              </c:strCache>
            </c:strRef>
          </c:cat>
          <c:val>
            <c:numRef>
              <c:f>List1!$R$49:$R$51</c:f>
              <c:numCache>
                <c:formatCode>General</c:formatCode>
                <c:ptCount val="3"/>
                <c:pt idx="0">
                  <c:v>53</c:v>
                </c:pt>
                <c:pt idx="1">
                  <c:v>47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8-4F19-A2DC-0FCA69F22B34}"/>
            </c:ext>
          </c:extLst>
        </c:ser>
        <c:ser>
          <c:idx val="1"/>
          <c:order val="1"/>
          <c:tx>
            <c:strRef>
              <c:f>List1!$D$49</c:f>
              <c:strCache>
                <c:ptCount val="1"/>
                <c:pt idx="0">
                  <c:v>Nepřijatelné</c:v>
                </c:pt>
              </c:strCache>
            </c:strRef>
          </c:tx>
          <c:invertIfNegative val="0"/>
          <c:dLbls>
            <c:spPr>
              <a:solidFill>
                <a:srgbClr val="00B05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List1!$S$49:$S$51</c:f>
              <c:numCache>
                <c:formatCode>General</c:formatCode>
                <c:ptCount val="3"/>
                <c:pt idx="0">
                  <c:v>44</c:v>
                </c:pt>
                <c:pt idx="1">
                  <c:v>51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8-4F19-A2DC-0FCA69F22B34}"/>
            </c:ext>
          </c:extLst>
        </c:ser>
        <c:ser>
          <c:idx val="2"/>
          <c:order val="2"/>
          <c:tx>
            <c:strRef>
              <c:f>List1!$D$50</c:f>
              <c:strCache>
                <c:ptCount val="1"/>
                <c:pt idx="0">
                  <c:v>Neví/bez odpovědi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823705920581134E-3"/>
                  <c:y val="-8.8951541488190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58-4F19-A2DC-0FCA69F22B34}"/>
                </c:ext>
              </c:extLst>
            </c:dLbl>
            <c:dLbl>
              <c:idx val="1"/>
              <c:layout>
                <c:manualLayout>
                  <c:x val="1.2486321578821626E-2"/>
                  <c:y val="-5.9301027658793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58-4F19-A2DC-0FCA69F22B34}"/>
                </c:ext>
              </c:extLst>
            </c:dLbl>
            <c:dLbl>
              <c:idx val="2"/>
              <c:layout>
                <c:manualLayout>
                  <c:x val="1.7168692170879664E-2"/>
                  <c:y val="-1.186020553175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58-4F19-A2DC-0FCA69F22B3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List1!$T$49:$T$51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58-4F19-A2DC-0FCA69F22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2947328"/>
        <c:axId val="132953216"/>
        <c:axId val="0"/>
      </c:bar3DChart>
      <c:catAx>
        <c:axId val="132947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132953216"/>
        <c:crosses val="autoZero"/>
        <c:auto val="1"/>
        <c:lblAlgn val="ctr"/>
        <c:lblOffset val="100"/>
        <c:noMultiLvlLbl val="0"/>
      </c:catAx>
      <c:valAx>
        <c:axId val="1329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2947328"/>
        <c:crosses val="autoZero"/>
        <c:crossBetween val="between"/>
      </c:valAx>
    </c:plotArea>
    <c:legend>
      <c:legendPos val="b"/>
      <c:overlay val="0"/>
      <c:spPr>
        <a:effectLst>
          <a:innerShdw blurRad="63500" dist="50800" dir="13500000">
            <a:prstClr val="black">
              <a:alpha val="50000"/>
            </a:prstClr>
          </a:innerShdw>
        </a:effectLst>
      </c:spPr>
    </c:legend>
    <c:plotVisOnly val="1"/>
    <c:dispBlanksAs val="gap"/>
    <c:showDLblsOverMax val="0"/>
  </c:chart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079979585885095E-2"/>
          <c:y val="3.1154032854444458E-2"/>
          <c:w val="0.8346280499659765"/>
          <c:h val="0.86834249418300591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List1!$D$2:$AD$2</c:f>
              <c:numCache>
                <c:formatCode>General</c:formatCode>
                <c:ptCount val="27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4E-4848-B325-031882CF39A4}"/>
            </c:ext>
          </c:extLst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List1!$D$3:$AD$3</c:f>
              <c:numCache>
                <c:formatCode>General</c:formatCode>
                <c:ptCount val="27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4E-4848-B325-031882CF39A4}"/>
            </c:ext>
          </c:extLst>
        </c:ser>
        <c:ser>
          <c:idx val="2"/>
          <c:order val="2"/>
          <c:tx>
            <c:strRef>
              <c:f>List1!$C$4</c:f>
              <c:strCache>
                <c:ptCount val="1"/>
                <c:pt idx="0">
                  <c:v>Estonia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List1!$D$4:$AD$4</c:f>
              <c:numCache>
                <c:formatCode>General</c:formatCode>
                <c:ptCount val="27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4E-4848-B325-031882CF39A4}"/>
            </c:ext>
          </c:extLst>
        </c:ser>
        <c:ser>
          <c:idx val="3"/>
          <c:order val="3"/>
          <c:tx>
            <c:strRef>
              <c:f>List1!$C$5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List1!$D$5:$AD$5</c:f>
              <c:numCache>
                <c:formatCode>General</c:formatCode>
                <c:ptCount val="27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4E-4848-B325-031882CF39A4}"/>
            </c:ext>
          </c:extLst>
        </c:ser>
        <c:ser>
          <c:idx val="4"/>
          <c:order val="4"/>
          <c:tx>
            <c:strRef>
              <c:f>List1!$C$6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List1!$D$6:$AD$6</c:f>
              <c:numCache>
                <c:formatCode>General</c:formatCode>
                <c:ptCount val="27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C4E-4848-B325-031882CF39A4}"/>
            </c:ext>
          </c:extLst>
        </c:ser>
        <c:ser>
          <c:idx val="5"/>
          <c:order val="5"/>
          <c:tx>
            <c:strRef>
              <c:f>List1!$C$7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List1!$D$7:$AD$7</c:f>
              <c:numCache>
                <c:formatCode>General</c:formatCode>
                <c:ptCount val="27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4E-4848-B325-031882CF39A4}"/>
            </c:ext>
          </c:extLst>
        </c:ser>
        <c:ser>
          <c:idx val="6"/>
          <c:order val="6"/>
          <c:tx>
            <c:strRef>
              <c:f>List1!$C$8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List1!$D$8:$AD$8</c:f>
              <c:numCache>
                <c:formatCode>General</c:formatCode>
                <c:ptCount val="27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C4E-4848-B325-031882CF39A4}"/>
            </c:ext>
          </c:extLst>
        </c:ser>
        <c:ser>
          <c:idx val="7"/>
          <c:order val="7"/>
          <c:tx>
            <c:strRef>
              <c:f>List1!$C$9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List1!$D$9:$AD$9</c:f>
              <c:numCache>
                <c:formatCode>General</c:formatCode>
                <c:ptCount val="27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C4E-4848-B325-031882CF39A4}"/>
            </c:ext>
          </c:extLst>
        </c:ser>
        <c:ser>
          <c:idx val="8"/>
          <c:order val="8"/>
          <c:tx>
            <c:strRef>
              <c:f>List1!$C$10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List1!$D$10:$AD$10</c:f>
              <c:numCache>
                <c:formatCode>General</c:formatCode>
                <c:ptCount val="27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C4E-4848-B325-031882CF39A4}"/>
            </c:ext>
          </c:extLst>
        </c:ser>
        <c:ser>
          <c:idx val="9"/>
          <c:order val="9"/>
          <c:tx>
            <c:strRef>
              <c:f>List1!$C$11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List1!$D$11:$AD$11</c:f>
              <c:numCache>
                <c:formatCode>General</c:formatCode>
                <c:ptCount val="27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C4E-4848-B325-031882CF39A4}"/>
            </c:ext>
          </c:extLst>
        </c:ser>
        <c:ser>
          <c:idx val="10"/>
          <c:order val="10"/>
          <c:tx>
            <c:strRef>
              <c:f>List1!$C$12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List1!$D$12:$AD$12</c:f>
              <c:numCache>
                <c:formatCode>General</c:formatCode>
                <c:ptCount val="27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C4E-4848-B325-031882CF39A4}"/>
            </c:ext>
          </c:extLst>
        </c:ser>
        <c:ser>
          <c:idx val="11"/>
          <c:order val="11"/>
          <c:tx>
            <c:strRef>
              <c:f>List1!$C$13</c:f>
              <c:strCache>
                <c:ptCount val="1"/>
                <c:pt idx="0">
                  <c:v>EU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List1!$D$13:$AD$13</c:f>
              <c:numCache>
                <c:formatCode>General</c:formatCode>
                <c:ptCount val="27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C4E-4848-B325-031882CF3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3559168"/>
        <c:axId val="343569152"/>
      </c:lineChart>
      <c:catAx>
        <c:axId val="34355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3569152"/>
        <c:crosses val="autoZero"/>
        <c:auto val="1"/>
        <c:lblAlgn val="ctr"/>
        <c:lblOffset val="100"/>
        <c:noMultiLvlLbl val="0"/>
      </c:catAx>
      <c:valAx>
        <c:axId val="343569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3559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Počet </a:t>
            </a:r>
            <a:r>
              <a:rPr lang="cs-CZ"/>
              <a:t>registrovaných </a:t>
            </a:r>
            <a:r>
              <a:rPr lang="en-US"/>
              <a:t>trestných činů v ČR (1990</a:t>
            </a:r>
            <a:r>
              <a:rPr lang="cs-CZ"/>
              <a:t> - </a:t>
            </a:r>
            <a:r>
              <a:rPr lang="en-US"/>
              <a:t>20</a:t>
            </a:r>
            <a:r>
              <a:rPr lang="cs-CZ"/>
              <a:t>17</a:t>
            </a:r>
            <a:r>
              <a:rPr lang="en-US"/>
              <a:t>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7033028344384548E-2"/>
          <c:y val="8.3577385837176554E-2"/>
          <c:w val="0.92230124647274103"/>
          <c:h val="0.85183998545735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Počet trestných činů v ČR (1990-2006)</c:v>
                </c:pt>
              </c:strCache>
            </c:strRef>
          </c:tx>
          <c:invertIfNegative val="0"/>
          <c:cat>
            <c:numRef>
              <c:f>List1!$B$1:$AC$1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List1!$B$2:$AC$2</c:f>
              <c:numCache>
                <c:formatCode>General</c:formatCode>
                <c:ptCount val="28"/>
                <c:pt idx="0">
                  <c:v>216852</c:v>
                </c:pt>
                <c:pt idx="1">
                  <c:v>282998</c:v>
                </c:pt>
                <c:pt idx="2">
                  <c:v>345205</c:v>
                </c:pt>
                <c:pt idx="3">
                  <c:v>398505</c:v>
                </c:pt>
                <c:pt idx="4">
                  <c:v>372427</c:v>
                </c:pt>
                <c:pt idx="5">
                  <c:v>375630</c:v>
                </c:pt>
                <c:pt idx="6">
                  <c:v>397267</c:v>
                </c:pt>
                <c:pt idx="7">
                  <c:v>403654</c:v>
                </c:pt>
                <c:pt idx="8">
                  <c:v>425930</c:v>
                </c:pt>
                <c:pt idx="9">
                  <c:v>426626</c:v>
                </c:pt>
                <c:pt idx="10">
                  <c:v>391469</c:v>
                </c:pt>
                <c:pt idx="11">
                  <c:v>358577</c:v>
                </c:pt>
                <c:pt idx="12">
                  <c:v>372341</c:v>
                </c:pt>
                <c:pt idx="13">
                  <c:v>357740</c:v>
                </c:pt>
                <c:pt idx="14">
                  <c:v>351629</c:v>
                </c:pt>
                <c:pt idx="15">
                  <c:v>344060</c:v>
                </c:pt>
                <c:pt idx="16">
                  <c:v>336446</c:v>
                </c:pt>
                <c:pt idx="17">
                  <c:v>357391</c:v>
                </c:pt>
                <c:pt idx="18">
                  <c:v>343799</c:v>
                </c:pt>
                <c:pt idx="19">
                  <c:v>332829</c:v>
                </c:pt>
                <c:pt idx="20">
                  <c:v>313387</c:v>
                </c:pt>
                <c:pt idx="21">
                  <c:v>317177</c:v>
                </c:pt>
                <c:pt idx="22">
                  <c:v>304528</c:v>
                </c:pt>
                <c:pt idx="23">
                  <c:v>325366</c:v>
                </c:pt>
                <c:pt idx="24">
                  <c:v>288660</c:v>
                </c:pt>
                <c:pt idx="25">
                  <c:v>247628</c:v>
                </c:pt>
                <c:pt idx="26">
                  <c:v>218162</c:v>
                </c:pt>
                <c:pt idx="27">
                  <c:v>202303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3D-4594-A027-68BBBE010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115456"/>
        <c:axId val="131699456"/>
      </c:barChart>
      <c:catAx>
        <c:axId val="13211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1699456"/>
        <c:crosses val="autoZero"/>
        <c:auto val="1"/>
        <c:lblAlgn val="ctr"/>
        <c:lblOffset val="100"/>
        <c:noMultiLvlLbl val="0"/>
      </c:catAx>
      <c:valAx>
        <c:axId val="131699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21154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tx1"/>
            </a:solidFill>
          </c:spPr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372-4FC8-89EF-194E74FF10E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372-4FC8-89EF-194E74FF10E4}"/>
              </c:ext>
            </c:extLst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372-4FC8-89EF-194E74FF10E4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372-4FC8-89EF-194E74FF10E4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372-4FC8-89EF-194E74FF10E4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372-4FC8-89EF-194E74FF10E4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C372-4FC8-89EF-194E74FF10E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C372-4FC8-89EF-194E74FF1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List1!$A$1:$A$6</c:f>
              <c:strCache>
                <c:ptCount val="6"/>
                <c:pt idx="0">
                  <c:v>Abundant UMC</c:v>
                </c:pt>
                <c:pt idx="1">
                  <c:v>Cosmopolitan UMC</c:v>
                </c:pt>
                <c:pt idx="2">
                  <c:v>Working LMC</c:v>
                </c:pt>
                <c:pt idx="3">
                  <c:v>Local Networks LMC</c:v>
                </c:pt>
                <c:pt idx="4">
                  <c:v>Endangered LMC</c:v>
                </c:pt>
                <c:pt idx="5">
                  <c:v>Impoverish LC</c:v>
                </c:pt>
              </c:strCache>
            </c:strRef>
          </c:cat>
          <c:val>
            <c:numRef>
              <c:f>List1!$B$1:$B$6</c:f>
              <c:numCache>
                <c:formatCode>General</c:formatCode>
                <c:ptCount val="6"/>
                <c:pt idx="0">
                  <c:v>22</c:v>
                </c:pt>
                <c:pt idx="1">
                  <c:v>12</c:v>
                </c:pt>
                <c:pt idx="2">
                  <c:v>14</c:v>
                </c:pt>
                <c:pt idx="3">
                  <c:v>12</c:v>
                </c:pt>
                <c:pt idx="4">
                  <c:v>22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372-4FC8-89EF-194E74FF10E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907140079712249E-2"/>
          <c:y val="1.7542279197068727E-2"/>
          <c:w val="0.9630928599202877"/>
          <c:h val="0.860986796776468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effectLst>
                <a:outerShdw blurRad="50800" dist="50800" dir="5400000" algn="ctr" rotWithShape="0">
                  <a:srgbClr val="92D05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EED-4BB5-A17F-2507746983A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AEED-4BB5-A17F-2507746983A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EED-4BB5-A17F-2507746983A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AEED-4BB5-A17F-2507746983AA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EED-4BB5-A17F-2507746983AA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4-AEED-4BB5-A17F-2507746983A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90" b="1" u="sng" baseline="0">
                      <a:solidFill>
                        <a:schemeClr val="tx1"/>
                      </a:solidFill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ED-4BB5-A17F-2507746983A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90" b="1" u="sng" baseline="0">
                      <a:solidFill>
                        <a:schemeClr val="tx1"/>
                      </a:solidFill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ED-4BB5-A17F-2507746983AA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ED-4BB5-A17F-2507746983AA}"/>
                </c:ext>
              </c:extLst>
            </c:dLbl>
            <c:dLbl>
              <c:idx val="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ED-4BB5-A17F-2507746983AA}"/>
                </c:ext>
              </c:extLst>
            </c:dLbl>
            <c:dLbl>
              <c:idx val="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ED-4BB5-A17F-2507746983AA}"/>
                </c:ext>
              </c:extLst>
            </c:dLbl>
            <c:dLbl>
              <c:idx val="5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ED-4BB5-A17F-250774698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90" b="1" u="sng" baseline="0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List1!$A$1:$A$6</c:f>
              <c:strCache>
                <c:ptCount val="6"/>
                <c:pt idx="0">
                  <c:v>Abundant UMC </c:v>
                </c:pt>
                <c:pt idx="1">
                  <c:v>Cosmopolitan UMC</c:v>
                </c:pt>
                <c:pt idx="2">
                  <c:v>Working LMC</c:v>
                </c:pt>
                <c:pt idx="3">
                  <c:v>Local networks LMC</c:v>
                </c:pt>
                <c:pt idx="4">
                  <c:v>Endangered  LMC</c:v>
                </c:pt>
                <c:pt idx="5">
                  <c:v>Impoverish LC</c:v>
                </c:pt>
              </c:strCache>
            </c:strRef>
          </c:cat>
          <c:val>
            <c:numRef>
              <c:f>List1!$B$1:$B$6</c:f>
              <c:numCache>
                <c:formatCode>General</c:formatCode>
                <c:ptCount val="6"/>
                <c:pt idx="0">
                  <c:v>65</c:v>
                </c:pt>
                <c:pt idx="1">
                  <c:v>67</c:v>
                </c:pt>
                <c:pt idx="2">
                  <c:v>48</c:v>
                </c:pt>
                <c:pt idx="3">
                  <c:v>54</c:v>
                </c:pt>
                <c:pt idx="4">
                  <c:v>45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ED-4BB5-A17F-250774698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4746880"/>
        <c:axId val="134748416"/>
      </c:barChart>
      <c:catAx>
        <c:axId val="134746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cs-CZ"/>
          </a:p>
        </c:txPr>
        <c:crossAx val="134748416"/>
        <c:crosses val="autoZero"/>
        <c:auto val="1"/>
        <c:lblAlgn val="ctr"/>
        <c:lblOffset val="100"/>
        <c:noMultiLvlLbl val="0"/>
      </c:catAx>
      <c:valAx>
        <c:axId val="134748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746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572470107903181E-2"/>
          <c:y val="1.7544428867282073E-2"/>
          <c:w val="0.92679790026246722"/>
          <c:h val="0.4544546576302357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A4-41E6-95D9-EB7CEBE1E391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A4-41E6-95D9-EB7CEBE1E391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A4-41E6-95D9-EB7CEBE1E391}"/>
              </c:ext>
            </c:extLst>
          </c:dPt>
          <c:cat>
            <c:strRef>
              <c:f>List1!$B$3:$B$28</c:f>
              <c:strCache>
                <c:ptCount val="26"/>
                <c:pt idx="0">
                  <c:v>Lékař</c:v>
                </c:pt>
                <c:pt idx="1">
                  <c:v>Vědec</c:v>
                </c:pt>
                <c:pt idx="2">
                  <c:v>Zdravotní sestra</c:v>
                </c:pt>
                <c:pt idx="3">
                  <c:v>Učitel na vysoké škole</c:v>
                </c:pt>
                <c:pt idx="4">
                  <c:v>Učitel na základní škole</c:v>
                </c:pt>
                <c:pt idx="5">
                  <c:v>Soudce</c:v>
                </c:pt>
                <c:pt idx="6">
                  <c:v>Projektant</c:v>
                </c:pt>
                <c:pt idx="7">
                  <c:v>Programátor</c:v>
                </c:pt>
                <c:pt idx="8">
                  <c:v>Soukromý zemědělec</c:v>
                </c:pt>
                <c:pt idx="9">
                  <c:v>Policista</c:v>
                </c:pt>
                <c:pt idx="10">
                  <c:v>Starosta</c:v>
                </c:pt>
                <c:pt idx="11">
                  <c:v>Voják z povolání</c:v>
                </c:pt>
                <c:pt idx="12">
                  <c:v>Truhlář</c:v>
                </c:pt>
                <c:pt idx="13">
                  <c:v>Účetní</c:v>
                </c:pt>
                <c:pt idx="14">
                  <c:v>Majitel malého obchodu</c:v>
                </c:pt>
                <c:pt idx="15">
                  <c:v>Profesionální sportovec</c:v>
                </c:pt>
                <c:pt idx="16">
                  <c:v>Manažer</c:v>
                </c:pt>
                <c:pt idx="17">
                  <c:v>Ministr</c:v>
                </c:pt>
                <c:pt idx="18">
                  <c:v>Stavební dělník</c:v>
                </c:pt>
                <c:pt idx="19">
                  <c:v>Bankovní úředník</c:v>
                </c:pt>
                <c:pt idx="20">
                  <c:v>Novinář</c:v>
                </c:pt>
                <c:pt idx="21">
                  <c:v>Kněz</c:v>
                </c:pt>
                <c:pt idx="22">
                  <c:v>Prodavač</c:v>
                </c:pt>
                <c:pt idx="23">
                  <c:v>Sekretářka</c:v>
                </c:pt>
                <c:pt idx="24">
                  <c:v>Poslanec</c:v>
                </c:pt>
                <c:pt idx="25">
                  <c:v>Uklízečka</c:v>
                </c:pt>
              </c:strCache>
            </c:strRef>
          </c:cat>
          <c:val>
            <c:numRef>
              <c:f>List1!$C$3:$C$28</c:f>
              <c:numCache>
                <c:formatCode>General</c:formatCode>
                <c:ptCount val="26"/>
                <c:pt idx="0">
                  <c:v>90.2</c:v>
                </c:pt>
                <c:pt idx="1">
                  <c:v>77.2</c:v>
                </c:pt>
                <c:pt idx="2">
                  <c:v>72.900000000000006</c:v>
                </c:pt>
                <c:pt idx="3">
                  <c:v>72.900000000000006</c:v>
                </c:pt>
                <c:pt idx="4">
                  <c:v>70.8</c:v>
                </c:pt>
                <c:pt idx="5">
                  <c:v>64</c:v>
                </c:pt>
                <c:pt idx="6">
                  <c:v>61.2</c:v>
                </c:pt>
                <c:pt idx="7">
                  <c:v>59.7</c:v>
                </c:pt>
                <c:pt idx="8">
                  <c:v>58.2</c:v>
                </c:pt>
                <c:pt idx="9">
                  <c:v>56.3</c:v>
                </c:pt>
                <c:pt idx="10">
                  <c:v>54.1</c:v>
                </c:pt>
                <c:pt idx="11">
                  <c:v>53.6</c:v>
                </c:pt>
                <c:pt idx="12">
                  <c:v>52</c:v>
                </c:pt>
                <c:pt idx="13">
                  <c:v>50.4</c:v>
                </c:pt>
                <c:pt idx="14">
                  <c:v>50.1</c:v>
                </c:pt>
                <c:pt idx="15">
                  <c:v>49.3</c:v>
                </c:pt>
                <c:pt idx="16">
                  <c:v>48.8</c:v>
                </c:pt>
                <c:pt idx="17">
                  <c:v>46.5</c:v>
                </c:pt>
                <c:pt idx="18">
                  <c:v>44</c:v>
                </c:pt>
                <c:pt idx="19">
                  <c:v>42.4</c:v>
                </c:pt>
                <c:pt idx="20">
                  <c:v>41.2</c:v>
                </c:pt>
                <c:pt idx="21">
                  <c:v>41.2</c:v>
                </c:pt>
                <c:pt idx="22">
                  <c:v>40.300000000000004</c:v>
                </c:pt>
                <c:pt idx="23">
                  <c:v>37.300000000000004</c:v>
                </c:pt>
                <c:pt idx="24">
                  <c:v>31.2</c:v>
                </c:pt>
                <c:pt idx="25">
                  <c:v>28.9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1F-4BBD-BC50-967FC5D7A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734592"/>
        <c:axId val="134736128"/>
      </c:barChart>
      <c:catAx>
        <c:axId val="13473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4736128"/>
        <c:crosses val="autoZero"/>
        <c:auto val="1"/>
        <c:lblAlgn val="ctr"/>
        <c:lblOffset val="100"/>
        <c:noMultiLvlLbl val="0"/>
      </c:catAx>
      <c:valAx>
        <c:axId val="13473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473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06.04.2024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obsah - 1 radek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188642"/>
            <a:ext cx="7921130" cy="44884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3568" y="1340768"/>
            <a:ext cx="8065145" cy="4825082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4001" y="764704"/>
            <a:ext cx="7884713" cy="267184"/>
          </a:xfrm>
        </p:spPr>
        <p:txBody>
          <a:bodyPr wrap="square" lIns="36000" tIns="0" rIns="36000" bIns="36000" anchor="t" anchorCtr="0">
            <a:spAutoFit/>
          </a:bodyPr>
          <a:lstStyle>
            <a:lvl1pPr marL="0" indent="0" defTabSz="162000">
              <a:spcBef>
                <a:spcPts val="0"/>
              </a:spcBef>
              <a:buNone/>
              <a:defRPr sz="75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9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9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9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9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cs-CZ" dirty="0"/>
            </a:br>
            <a:r>
              <a:rPr lang="en-US" dirty="0"/>
              <a:t>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4001" y="6213601"/>
            <a:ext cx="7884713" cy="118109"/>
          </a:xfrm>
        </p:spPr>
        <p:txBody>
          <a:bodyPr wrap="square" lIns="36000" tIns="0" rIns="36000" bIns="0" anchor="t" anchorCtr="0">
            <a:spAutoFit/>
          </a:bodyPr>
          <a:lstStyle>
            <a:lvl1pPr marL="0" indent="0">
              <a:lnSpc>
                <a:spcPts val="975"/>
              </a:lnSpc>
              <a:buNone/>
              <a:defRPr sz="75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9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9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9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9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44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06.04.2024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06.04.2024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06.04.2024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06.04.2024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06.04.2024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06.04.2024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06.04.2024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Sociologie společenských skupin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4400" b="1" i="1" cap="all" dirty="0">
                <a:solidFill>
                  <a:srgbClr val="CA8A64"/>
                </a:solidFill>
                <a:latin typeface="+mj-lt"/>
              </a:rPr>
              <a:t>V jaké společnosti žijeme?</a:t>
            </a:r>
          </a:p>
          <a:p>
            <a:pPr algn="ctr"/>
            <a:r>
              <a:rPr lang="pl-PL" sz="2800" b="1" i="1" cap="all" dirty="0">
                <a:solidFill>
                  <a:srgbClr val="CA8A64"/>
                </a:solidFill>
                <a:latin typeface="+mj-lt"/>
              </a:rPr>
              <a:t>2. SETKÁNÍ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E09C6619-E1E8-47CB-BF72-0140E27D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3" name="Zástupný symbol pro obsah 6" descr="P1070214.JPG">
            <a:extLst>
              <a:ext uri="{FF2B5EF4-FFF2-40B4-BE49-F238E27FC236}">
                <a16:creationId xmlns:a16="http://schemas.microsoft.com/office/drawing/2014/main" id="{277D817C-4D42-4BD7-A050-BE7F0BCC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429000"/>
            <a:ext cx="3579813" cy="2384425"/>
          </a:xfrm>
        </p:spPr>
      </p:pic>
      <p:pic>
        <p:nvPicPr>
          <p:cNvPr id="30724" name="Zástupný symbol pro obsah 7" descr="P1070215.JPG">
            <a:extLst>
              <a:ext uri="{FF2B5EF4-FFF2-40B4-BE49-F238E27FC236}">
                <a16:creationId xmlns:a16="http://schemas.microsoft.com/office/drawing/2014/main" id="{44E28D49-8589-407D-9267-F35D2692B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429000"/>
            <a:ext cx="3581400" cy="2384425"/>
          </a:xfrm>
        </p:spPr>
      </p:pic>
      <p:pic>
        <p:nvPicPr>
          <p:cNvPr id="30725" name="Picture 3" descr="\\HOME-PC\Users\HOME\Documents\P1070216.JPG">
            <a:extLst>
              <a:ext uri="{FF2B5EF4-FFF2-40B4-BE49-F238E27FC236}">
                <a16:creationId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004BB5-8C8F-4842-A120-66CBF10D7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F1F84-7D95-4382-A0A8-ADCA8E51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5" y="1412875"/>
            <a:ext cx="3641725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1747" name="Zástupný symbol pro obsah 4" descr="P1090623.JPG">
            <a:extLst>
              <a:ext uri="{FF2B5EF4-FFF2-40B4-BE49-F238E27FC236}">
                <a16:creationId xmlns:a16="http://schemas.microsoft.com/office/drawing/2014/main" id="{EF6CE987-5228-43B7-9B98-2E01480418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88712" cy="6932952"/>
          </a:xfrm>
        </p:spPr>
      </p:pic>
      <p:pic>
        <p:nvPicPr>
          <p:cNvPr id="31748" name="Zástupný symbol pro obsah 6" descr="P1090624.JPG">
            <a:extLst>
              <a:ext uri="{FF2B5EF4-FFF2-40B4-BE49-F238E27FC236}">
                <a16:creationId xmlns:a16="http://schemas.microsoft.com/office/drawing/2014/main" id="{02181266-CF7E-4599-A88F-643EB28830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1024" y="3466476"/>
            <a:ext cx="5212976" cy="3500437"/>
          </a:xfrm>
        </p:spPr>
      </p:pic>
      <p:pic>
        <p:nvPicPr>
          <p:cNvPr id="31749" name="Picture 3" descr="C:\fotky\FOTOS Lipence 2\P1090620.JPG">
            <a:extLst>
              <a:ext uri="{FF2B5EF4-FFF2-40B4-BE49-F238E27FC236}">
                <a16:creationId xmlns:a16="http://schemas.microsoft.com/office/drawing/2014/main" id="{C8D21C7B-C2C8-4213-8E79-551225E1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5383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fotky\FOTOS Lipence 2\P1090620.JPG">
            <a:extLst>
              <a:ext uri="{FF2B5EF4-FFF2-40B4-BE49-F238E27FC236}">
                <a16:creationId xmlns:a16="http://schemas.microsoft.com/office/drawing/2014/main" id="{16ABA3B9-AC1A-4D46-97A7-A0D96DD8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7199312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fotky\FOTOS Lipence 2\P1090630.JPG">
            <a:extLst>
              <a:ext uri="{FF2B5EF4-FFF2-40B4-BE49-F238E27FC236}">
                <a16:creationId xmlns:a16="http://schemas.microsoft.com/office/drawing/2014/main" id="{206BCBEF-33EE-4FA3-BBD9-1F653CB8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24" y="0"/>
            <a:ext cx="5204523" cy="34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68C44A-1724-467D-BB76-0EF0DCE7D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5E0FCB-D6E3-4315-9BA7-060E5A5C2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21C90D-001C-4321-A01F-4D1062851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Občanská společnost/veřejnost</a:t>
            </a:r>
            <a:br>
              <a:rPr lang="cs-CZ" sz="3600" dirty="0"/>
            </a:br>
            <a:r>
              <a:rPr lang="en-US" sz="2000" i="1" dirty="0" err="1"/>
              <a:t>Tocquevill</a:t>
            </a:r>
            <a:r>
              <a:rPr lang="cs-CZ" sz="2000" i="1" dirty="0" err="1"/>
              <a:t>ovsko-giddensovská</a:t>
            </a:r>
            <a:r>
              <a:rPr lang="cs-CZ" sz="2000" i="1" dirty="0"/>
              <a:t> perspektiva</a:t>
            </a:r>
            <a:br>
              <a:rPr lang="cs-CZ" sz="1200" dirty="0"/>
            </a:br>
            <a:endParaRPr lang="cs-CZ" sz="1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0736" y="1524486"/>
            <a:ext cx="3703320" cy="552212"/>
          </a:xfrm>
        </p:spPr>
        <p:txBody>
          <a:bodyPr>
            <a:normAutofit/>
          </a:bodyPr>
          <a:lstStyle/>
          <a:p>
            <a:r>
              <a:rPr lang="cs-CZ" sz="2700" b="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852" y="2371411"/>
            <a:ext cx="3987606" cy="398760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572000" y="1608743"/>
            <a:ext cx="4001729" cy="552212"/>
          </a:xfrm>
        </p:spPr>
        <p:txBody>
          <a:bodyPr>
            <a:normAutofit/>
          </a:bodyPr>
          <a:lstStyle/>
          <a:p>
            <a:r>
              <a:rPr lang="cs-CZ" sz="2700" b="0" i="1" dirty="0">
                <a:highlight>
                  <a:srgbClr val="FFFF00"/>
                </a:highlight>
              </a:rPr>
              <a:t>Rizika I</a:t>
            </a:r>
            <a:r>
              <a:rPr lang="cs-CZ" sz="2700" b="0" i="1" dirty="0"/>
              <a:t>.               </a:t>
            </a:r>
            <a:r>
              <a:rPr lang="cs-CZ" sz="2700" b="0" i="1" dirty="0">
                <a:solidFill>
                  <a:srgbClr val="FF0000"/>
                </a:solidFill>
              </a:rPr>
              <a:t>RIZIKA II.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160448" y="2735758"/>
            <a:ext cx="4983551" cy="3623257"/>
          </a:xfrm>
        </p:spPr>
        <p:txBody>
          <a:bodyPr>
            <a:normAutofit lnSpcReduction="10000"/>
          </a:bodyPr>
          <a:lstStyle/>
          <a:p>
            <a:r>
              <a:rPr lang="cs-CZ" dirty="0">
                <a:highlight>
                  <a:srgbClr val="FFFF00"/>
                </a:highlight>
              </a:rPr>
              <a:t>Občanská pasivita, apatie </a:t>
            </a:r>
            <a:r>
              <a:rPr lang="cs-CZ" dirty="0"/>
              <a:t>--- </a:t>
            </a:r>
            <a:r>
              <a:rPr lang="cs-CZ" u="sng" dirty="0">
                <a:solidFill>
                  <a:srgbClr val="FF0000"/>
                </a:solidFill>
              </a:rPr>
              <a:t>nadmíra občanské participace</a:t>
            </a:r>
          </a:p>
          <a:p>
            <a:r>
              <a:rPr lang="cs-CZ" dirty="0">
                <a:highlight>
                  <a:srgbClr val="FFFF00"/>
                </a:highlight>
              </a:rPr>
              <a:t>Zneužívání politické moci, centralizace, byrokratizace</a:t>
            </a:r>
            <a:r>
              <a:rPr lang="cs-CZ" dirty="0"/>
              <a:t> --- </a:t>
            </a:r>
            <a:r>
              <a:rPr lang="cs-CZ" u="sng" dirty="0">
                <a:solidFill>
                  <a:srgbClr val="FF0000"/>
                </a:solidFill>
              </a:rPr>
              <a:t>slabý stát</a:t>
            </a:r>
          </a:p>
          <a:p>
            <a:r>
              <a:rPr lang="cs-CZ" dirty="0">
                <a:highlight>
                  <a:srgbClr val="FFFF00"/>
                </a:highlight>
              </a:rPr>
              <a:t>Krize legitimity institucí </a:t>
            </a:r>
            <a:r>
              <a:rPr lang="cs-CZ" dirty="0"/>
              <a:t>--- </a:t>
            </a:r>
            <a:r>
              <a:rPr lang="cs-CZ" u="sng" dirty="0">
                <a:solidFill>
                  <a:srgbClr val="FF0000"/>
                </a:solidFill>
              </a:rPr>
              <a:t>nekritická důvěra</a:t>
            </a:r>
          </a:p>
          <a:p>
            <a:r>
              <a:rPr lang="cs-CZ" dirty="0">
                <a:highlight>
                  <a:srgbClr val="FFFF00"/>
                </a:highlight>
              </a:rPr>
              <a:t>Atomizace, anomie </a:t>
            </a:r>
            <a:r>
              <a:rPr lang="cs-CZ" dirty="0"/>
              <a:t>--- </a:t>
            </a:r>
            <a:r>
              <a:rPr lang="cs-CZ" u="sng" dirty="0">
                <a:solidFill>
                  <a:srgbClr val="FF0000"/>
                </a:solidFill>
              </a:rPr>
              <a:t>nadměrná sociální soudržnost (nacionalismus, šovinismus)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87019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1637584"/>
          </a:xfrm>
        </p:spPr>
        <p:txBody>
          <a:bodyPr>
            <a:normAutofit fontScale="90000"/>
          </a:bodyPr>
          <a:lstStyle/>
          <a:p>
            <a:r>
              <a:rPr lang="cs-CZ" dirty="0"/>
              <a:t>Občanská společnost</a:t>
            </a:r>
            <a:br>
              <a:rPr lang="cs-CZ" dirty="0"/>
            </a:br>
            <a:r>
              <a:rPr lang="cs-CZ" dirty="0"/>
              <a:t>Civil/</a:t>
            </a:r>
            <a:r>
              <a:rPr lang="cs-CZ" dirty="0" err="1"/>
              <a:t>Bürgerlich</a:t>
            </a:r>
            <a:br>
              <a:rPr lang="cs-CZ" dirty="0"/>
            </a:br>
            <a:r>
              <a:rPr lang="cs-CZ" dirty="0"/>
              <a:t>Society/</a:t>
            </a:r>
            <a:r>
              <a:rPr lang="cs-CZ" dirty="0" err="1"/>
              <a:t>Gesellschaft</a:t>
            </a:r>
            <a:endParaRPr lang="cs-CZ" dirty="0"/>
          </a:p>
        </p:txBody>
      </p:sp>
      <p:pic>
        <p:nvPicPr>
          <p:cNvPr id="4" name="Zástupný symbol pro obsah 3" descr="frankf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260" y="3429000"/>
            <a:ext cx="5000625" cy="2814638"/>
          </a:xfrm>
        </p:spPr>
      </p:pic>
    </p:spTree>
    <p:extLst>
      <p:ext uri="{BB962C8B-B14F-4D97-AF65-F5344CB8AC3E}">
        <p14:creationId xmlns:p14="http://schemas.microsoft.com/office/powerpoint/2010/main" val="375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50" dirty="0"/>
              <a:t>Moderní versus tradiční</a:t>
            </a:r>
            <a:br>
              <a:rPr lang="cs-CZ" sz="4950" dirty="0"/>
            </a:br>
            <a:r>
              <a:rPr lang="cs-CZ" sz="4950" dirty="0" err="1"/>
              <a:t>Liberalimus</a:t>
            </a:r>
            <a:r>
              <a:rPr lang="cs-CZ" sz="4950" dirty="0"/>
              <a:t> versus klientelismus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8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6721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Klientelismus x formální pravidla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-249720" y="2120202"/>
            <a:ext cx="9256909" cy="48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1394691"/>
            <a:ext cx="8284191" cy="31500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Demokracie bez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ObčanskÉ společnost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neMůže přežít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1234120189"/>
              </p:ext>
            </p:extLst>
          </p:nvPr>
        </p:nvGraphicFramePr>
        <p:xfrm>
          <a:off x="351691" y="2186861"/>
          <a:ext cx="8350182" cy="43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51691" y="247322"/>
            <a:ext cx="8591341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Odpověď na otázku „Kdybyste chtěl něco od veřejné správy nebo veřejné služby, </a:t>
            </a:r>
          </a:p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jaké míry je podle vás přijatelné jednat následujícími způsoby?“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(ČR)</a:t>
            </a:r>
            <a:r>
              <a:rPr lang="cs-CZ" altLang="cs-CZ" dirty="0">
                <a:ea typeface="Calibri" panose="020F0502020204030204" pitchFamily="34" charset="0"/>
                <a:cs typeface="Times New Roman" panose="02020603050405020304" pitchFamily="18" charset="0"/>
              </a:rPr>
              <a:t> zdroj: Evropská komise (2013)</a:t>
            </a:r>
          </a:p>
          <a:p>
            <a:pPr algn="just" eaLnBrk="1" hangingPunct="1"/>
            <a:endParaRPr lang="cs-CZ" altLang="cs-CZ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Zdroj: Josef Lada, </a:t>
            </a:r>
            <a:r>
              <a:rPr lang="cs-CZ" i="1" dirty="0"/>
              <a:t>Bubáci a hastrmani</a:t>
            </a:r>
            <a:r>
              <a:rPr lang="cs-CZ" dirty="0"/>
              <a:t>, Albatros, 2010, s. 12 (vyšlo 1952)</a:t>
            </a:r>
          </a:p>
        </p:txBody>
      </p:sp>
      <p:pic>
        <p:nvPicPr>
          <p:cNvPr id="6" name="Zástupný symbol pro obsah 5" descr="L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8049" y="1618495"/>
            <a:ext cx="5094452" cy="48082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Pan starosta je vážně vyslechl a potom k nim promluvil s úřední vážností. „</a:t>
            </a:r>
            <a:r>
              <a:rPr lang="cs-CZ" sz="2000" dirty="0" err="1"/>
              <a:t>Nó</a:t>
            </a:r>
            <a:r>
              <a:rPr lang="cs-CZ" sz="2000" dirty="0"/>
              <a:t>, </a:t>
            </a:r>
            <a:r>
              <a:rPr lang="cs-CZ" sz="2000" dirty="0" err="1"/>
              <a:t>vono</a:t>
            </a:r>
            <a:r>
              <a:rPr lang="cs-CZ" sz="2000" dirty="0"/>
              <a:t> by to bylo dobré, kdyby se tu usadilo </a:t>
            </a:r>
            <a:r>
              <a:rPr lang="cs-CZ" sz="2000" dirty="0" err="1"/>
              <a:t>ňáké</a:t>
            </a:r>
            <a:r>
              <a:rPr lang="cs-CZ" sz="2000" dirty="0"/>
              <a:t> strašidlo – copak o to! </a:t>
            </a:r>
            <a:r>
              <a:rPr lang="cs-CZ" sz="2000" dirty="0" err="1"/>
              <a:t>Děcka</a:t>
            </a:r>
            <a:r>
              <a:rPr lang="cs-CZ" sz="2000" dirty="0"/>
              <a:t> beztoho už začínají tropit všelijaké nezbednosti… ať hodně </a:t>
            </a:r>
            <a:r>
              <a:rPr lang="cs-CZ" sz="2000" b="1" u="sng" dirty="0"/>
              <a:t>straší</a:t>
            </a:r>
            <a:r>
              <a:rPr lang="cs-CZ" sz="2000" dirty="0"/>
              <a:t> kolem zahrad a polí s lusky, aby nám to </a:t>
            </a:r>
            <a:r>
              <a:rPr lang="cs-CZ" sz="2000" dirty="0" err="1"/>
              <a:t>děcka</a:t>
            </a:r>
            <a:r>
              <a:rPr lang="cs-CZ" sz="2000" dirty="0"/>
              <a:t> všecko neroznesla, a když budu vidět, že </a:t>
            </a:r>
            <a:r>
              <a:rPr lang="cs-CZ" sz="2000" b="1" dirty="0"/>
              <a:t>straší </a:t>
            </a:r>
            <a:r>
              <a:rPr lang="cs-CZ" sz="2000" b="1" u="sng" dirty="0"/>
              <a:t>hlavně u mých </a:t>
            </a:r>
            <a:r>
              <a:rPr lang="cs-CZ" sz="2000" dirty="0"/>
              <a:t>lusek, nebudu zase hledět na nějaké to slovo a leckams ho k strašení doporučím“.</a:t>
            </a:r>
          </a:p>
        </p:txBody>
      </p:sp>
    </p:spTree>
    <p:extLst>
      <p:ext uri="{BB962C8B-B14F-4D97-AF65-F5344CB8AC3E}">
        <p14:creationId xmlns:p14="http://schemas.microsoft.com/office/powerpoint/2010/main" val="2044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48221" y="1286189"/>
            <a:ext cx="8713942" cy="47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517" y="264123"/>
            <a:ext cx="9144000" cy="923926"/>
          </a:xfrm>
        </p:spPr>
        <p:txBody>
          <a:bodyPr>
            <a:noAutofit/>
          </a:bodyPr>
          <a:lstStyle/>
          <a:p>
            <a:r>
              <a:rPr lang="en-US" sz="2400" dirty="0"/>
              <a:t>Corruption</a:t>
            </a:r>
            <a:r>
              <a:rPr lang="cs-CZ" sz="2400" dirty="0"/>
              <a:t> in</a:t>
            </a:r>
            <a:r>
              <a:rPr lang="en-US" sz="2400" dirty="0"/>
              <a:t> Europe (1996 </a:t>
            </a:r>
            <a:r>
              <a:rPr lang="en-GB" sz="2400" dirty="0"/>
              <a:t>– 20</a:t>
            </a:r>
            <a:r>
              <a:rPr lang="cs-CZ" sz="2400" dirty="0"/>
              <a:t>22</a:t>
            </a:r>
            <a:r>
              <a:rPr lang="en-GB" sz="2400" dirty="0"/>
              <a:t>)</a:t>
            </a:r>
            <a:r>
              <a:rPr lang="cs-CZ" sz="2400" dirty="0"/>
              <a:t>,</a:t>
            </a:r>
            <a:r>
              <a:rPr lang="en-GB" sz="2400" b="1" dirty="0"/>
              <a:t> </a:t>
            </a:r>
            <a:r>
              <a:rPr lang="en-GB" sz="2400" dirty="0"/>
              <a:t>T</a:t>
            </a:r>
            <a:r>
              <a:rPr lang="cs-CZ" sz="2400" dirty="0"/>
              <a:t>I: </a:t>
            </a:r>
            <a:r>
              <a:rPr lang="en-GB" sz="2400" dirty="0"/>
              <a:t>CPI</a:t>
            </a:r>
            <a:endParaRPr lang="cs-CZ" sz="24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99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0F21CDF-6B3C-4C77-83F3-65486088A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715"/>
            <a:ext cx="9144000" cy="57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 err="1"/>
              <a:t>Clientelism</a:t>
            </a:r>
            <a:r>
              <a:rPr lang="en-US" sz="2800" dirty="0"/>
              <a:t>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</a:t>
            </a:r>
            <a:r>
              <a:rPr lang="cs-CZ" sz="2800" dirty="0" err="1"/>
              <a:t>from</a:t>
            </a:r>
            <a:r>
              <a:rPr lang="cs-CZ" sz="2800" dirty="0"/>
              <a:t> 2013 on)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32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kvalitavs.cz/wp-content/uploads/2017/02/veliksotn%c3%ad-struktu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735" y="144791"/>
            <a:ext cx="9020962" cy="6215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54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ystém financování územní ve&amp;rcaron;ejné správy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7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0338" y="0"/>
            <a:ext cx="7682190" cy="1376624"/>
          </a:xfrm>
        </p:spPr>
        <p:txBody>
          <a:bodyPr>
            <a:normAutofit/>
          </a:bodyPr>
          <a:lstStyle/>
          <a:p>
            <a:r>
              <a:rPr lang="cs-CZ" sz="2100" dirty="0"/>
              <a:t>Šance pro zájmové skupiny, maminky na mateřské, místní podnikatelské skupiny, developery … (KV volby 2018)</a:t>
            </a:r>
            <a:br>
              <a:rPr lang="cs-CZ" sz="2100" dirty="0"/>
            </a:br>
            <a:r>
              <a:rPr lang="cs-CZ" sz="2100" dirty="0"/>
              <a:t>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07" t="6544" r="49265" b="14751"/>
          <a:stretch>
            <a:fillRect/>
          </a:stretch>
        </p:blipFill>
        <p:spPr bwMode="auto">
          <a:xfrm>
            <a:off x="-70339" y="882994"/>
            <a:ext cx="8661679" cy="597500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37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062" y="521494"/>
            <a:ext cx="8237444" cy="1382428"/>
          </a:xfrm>
        </p:spPr>
        <p:txBody>
          <a:bodyPr>
            <a:normAutofit fontScale="90000"/>
          </a:bodyPr>
          <a:lstStyle/>
          <a:p>
            <a:r>
              <a:rPr lang="cs-CZ" sz="4500" dirty="0"/>
              <a:t>INTEGRAČNÍ FUNKCE OS</a:t>
            </a:r>
            <a:br>
              <a:rPr lang="cs-CZ" sz="4500" dirty="0"/>
            </a:br>
            <a:r>
              <a:rPr lang="cs-CZ" sz="4500" dirty="0"/>
              <a:t>	Soudržnost, koheze, odolnost</a:t>
            </a:r>
            <a:br>
              <a:rPr lang="cs-CZ" sz="4500" dirty="0"/>
            </a:br>
            <a:r>
              <a:rPr lang="cs-CZ" sz="4900" dirty="0">
                <a:highlight>
                  <a:srgbClr val="FFFF00"/>
                </a:highlight>
              </a:rPr>
              <a:t>Důvěra (mezilidská, institucionální)</a:t>
            </a:r>
          </a:p>
        </p:txBody>
      </p:sp>
      <p:pic>
        <p:nvPicPr>
          <p:cNvPr id="52226" name="Picture 2" descr="Image result for tr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9444" y="2717387"/>
            <a:ext cx="6014108" cy="31323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B5C96-4F37-4D8A-9A4A-A80C9A11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08" y="1327708"/>
            <a:ext cx="9144000" cy="369224"/>
          </a:xfrm>
        </p:spPr>
        <p:txBody>
          <a:bodyPr>
            <a:normAutofit fontScale="90000"/>
          </a:bodyPr>
          <a:lstStyle/>
          <a:p>
            <a:r>
              <a:rPr lang="cs-CZ" sz="4400" dirty="0"/>
              <a:t>Občanská společnost  v CEE </a:t>
            </a:r>
            <a:br>
              <a:rPr lang="cs-CZ" sz="4400" dirty="0"/>
            </a:br>
            <a:br>
              <a:rPr lang="cs-CZ" sz="4400" dirty="0"/>
            </a:b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E94B57-C82D-4C1E-96F5-395A8AC5D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/>
              <a:t>Postkomunistická transformace (90. léta)</a:t>
            </a:r>
          </a:p>
          <a:p>
            <a:r>
              <a:rPr lang="cs-CZ" dirty="0"/>
              <a:t>Ralf </a:t>
            </a:r>
            <a:r>
              <a:rPr lang="cs-CZ" dirty="0" err="1"/>
              <a:t>Dahrendorf</a:t>
            </a:r>
            <a:r>
              <a:rPr lang="cs-CZ" dirty="0"/>
              <a:t> </a:t>
            </a:r>
          </a:p>
          <a:p>
            <a:pPr lvl="1"/>
            <a:r>
              <a:rPr lang="cs-CZ" sz="3200" dirty="0"/>
              <a:t>6 měsíců  (ústava)</a:t>
            </a:r>
          </a:p>
          <a:p>
            <a:pPr lvl="1"/>
            <a:r>
              <a:rPr lang="cs-CZ" sz="3200" dirty="0"/>
              <a:t>6 let (ekonomika)</a:t>
            </a:r>
          </a:p>
          <a:p>
            <a:pPr lvl="1"/>
            <a:r>
              <a:rPr lang="cs-CZ" sz="3200" dirty="0"/>
              <a:t>60 let (hodina občana)</a:t>
            </a:r>
          </a:p>
          <a:p>
            <a:r>
              <a:rPr lang="cs-CZ" dirty="0"/>
              <a:t>Poločas 35 let </a:t>
            </a:r>
          </a:p>
          <a:p>
            <a:r>
              <a:rPr lang="cs-CZ" dirty="0"/>
              <a:t>Optimistická predikce</a:t>
            </a:r>
          </a:p>
          <a:p>
            <a:r>
              <a:rPr lang="cs-CZ" dirty="0"/>
              <a:t>Důvěry ve formální pravidla (Alexander)</a:t>
            </a:r>
          </a:p>
        </p:txBody>
      </p:sp>
      <p:pic>
        <p:nvPicPr>
          <p:cNvPr id="2054" name="Picture 6" descr="Úvahy o revoluci v evropě v dopise, který měl být zaslán jistému pánovi ...">
            <a:extLst>
              <a:ext uri="{FF2B5EF4-FFF2-40B4-BE49-F238E27FC236}">
                <a16:creationId xmlns:a16="http://schemas.microsoft.com/office/drawing/2014/main" id="{113B4B00-E9A3-44EE-BCCD-640ED5C5B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75" y="2232212"/>
            <a:ext cx="2523279" cy="35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2976B5BA-B9EE-498E-B473-EBD3A3D25DC7}"/>
              </a:ext>
            </a:extLst>
          </p:cNvPr>
          <p:cNvGraphicFramePr>
            <a:graphicFrameLocks/>
          </p:cNvGraphicFramePr>
          <p:nvPr/>
        </p:nvGraphicFramePr>
        <p:xfrm>
          <a:off x="633397" y="1283586"/>
          <a:ext cx="7374530" cy="4290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308D38E-C71C-444C-B2C5-6DA3F4FF1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Násilí na silnicích - srovnání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C7343DAE-FBF2-45F6-BDB6-4C034B9B8D0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765" y="1949821"/>
            <a:ext cx="5966873" cy="4050929"/>
          </a:xfrm>
        </p:spPr>
      </p:pic>
      <p:pic>
        <p:nvPicPr>
          <p:cNvPr id="47108" name="Picture 4" descr="Scheme 1 final">
            <a:extLst>
              <a:ext uri="{FF2B5EF4-FFF2-40B4-BE49-F238E27FC236}">
                <a16:creationId xmlns:a16="http://schemas.microsoft.com/office/drawing/2014/main" id="{3CC117E9-BC54-4077-B120-C83591CA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7" y="857250"/>
            <a:ext cx="1376363" cy="1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3658" y="944724"/>
            <a:ext cx="6172200" cy="857250"/>
          </a:xfrm>
        </p:spPr>
        <p:txBody>
          <a:bodyPr/>
          <a:lstStyle/>
          <a:p>
            <a:r>
              <a:rPr lang="en-US" sz="1500" dirty="0"/>
              <a:t>OECD Chart: Income inequality, Gini coefficient, 0 = complete equality; 1 = complete inequality, Annual, 2015 – 2019</a:t>
            </a:r>
            <a:endParaRPr lang="cs-CZ" sz="1500" dirty="0"/>
          </a:p>
        </p:txBody>
      </p:sp>
      <p:pic>
        <p:nvPicPr>
          <p:cNvPr id="1026" name="Picture 2" descr="https://upload.wikimedia.org/wikipedia/commons/9/98/Gini_coefficient_-Czech_Republic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81" y="1646802"/>
            <a:ext cx="7101218" cy="43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2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3074" name="Picture 2" descr="Procentuální r&amp;uring;sty Giniho koeficientu v Evrop&amp;ecaron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86" y="1268760"/>
            <a:ext cx="6858762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1746" r="66646" b="26753"/>
          <a:stretch>
            <a:fillRect/>
          </a:stretch>
        </p:blipFill>
        <p:spPr bwMode="auto">
          <a:xfrm>
            <a:off x="251521" y="857250"/>
            <a:ext cx="751522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5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125" t="19657" r="46500" b="23778"/>
          <a:stretch>
            <a:fillRect/>
          </a:stretch>
        </p:blipFill>
        <p:spPr bwMode="auto">
          <a:xfrm>
            <a:off x="1423358" y="852177"/>
            <a:ext cx="5576978" cy="514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24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Stratification</a:t>
            </a:r>
            <a:r>
              <a:rPr lang="cs-CZ" dirty="0"/>
              <a:t> in CZR, 2019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498612" y="2132856"/>
          <a:ext cx="6172200" cy="331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44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625" t="32513" r="55250" b="5780"/>
          <a:stretch>
            <a:fillRect/>
          </a:stretch>
        </p:blipFill>
        <p:spPr bwMode="auto">
          <a:xfrm>
            <a:off x="2735796" y="857250"/>
            <a:ext cx="3888432" cy="5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43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 descr="Interpersonal trust EU 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9652" y="889173"/>
            <a:ext cx="6372708" cy="5111578"/>
          </a:xfrm>
        </p:spPr>
      </p:pic>
    </p:spTree>
    <p:extLst>
      <p:ext uri="{BB962C8B-B14F-4D97-AF65-F5344CB8AC3E}">
        <p14:creationId xmlns:p14="http://schemas.microsoft.com/office/powerpoint/2010/main" val="14457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95" t="28119" r="66904" b="16064"/>
          <a:stretch>
            <a:fillRect/>
          </a:stretch>
        </p:blipFill>
        <p:spPr bwMode="auto">
          <a:xfrm>
            <a:off x="2951820" y="1161957"/>
            <a:ext cx="3510390" cy="47859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1050" dirty="0"/>
              <a:t>Source: EB, </a:t>
            </a:r>
            <a:r>
              <a:rPr lang="cs-CZ" sz="1050" dirty="0" err="1"/>
              <a:t>Spring</a:t>
            </a:r>
            <a:r>
              <a:rPr lang="cs-CZ" sz="1050" dirty="0"/>
              <a:t> 2019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4655564" y="1865235"/>
            <a:ext cx="0" cy="2700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/>
          <p:cNvSpPr/>
          <p:nvPr/>
        </p:nvSpPr>
        <p:spPr>
          <a:xfrm>
            <a:off x="4546274" y="4995175"/>
            <a:ext cx="218579" cy="137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0" name="Ovál 9"/>
          <p:cNvSpPr/>
          <p:nvPr/>
        </p:nvSpPr>
        <p:spPr>
          <a:xfrm>
            <a:off x="4139952" y="4995174"/>
            <a:ext cx="218579" cy="137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11" name="Přímá spojovací šipka 6"/>
          <p:cNvCxnSpPr/>
          <p:nvPr/>
        </p:nvCxnSpPr>
        <p:spPr>
          <a:xfrm>
            <a:off x="4193958" y="1865235"/>
            <a:ext cx="0" cy="2700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8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EABFA-20C1-4A50-9263-696A7C5B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Formování OS (etapizace)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07BA49-D096-436F-A88C-C9946C0F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Současnost – sametová revoluce (35)</a:t>
            </a:r>
          </a:p>
          <a:p>
            <a:r>
              <a:rPr lang="cs-CZ" dirty="0"/>
              <a:t>1989 – 1968 normalizace (31)</a:t>
            </a:r>
          </a:p>
          <a:p>
            <a:r>
              <a:rPr lang="cs-CZ" dirty="0"/>
              <a:t>1948 – 1968 kult osobnosti a uvolnění (20)</a:t>
            </a:r>
          </a:p>
          <a:p>
            <a:r>
              <a:rPr lang="cs-CZ" dirty="0"/>
              <a:t>1948 – 1938 válka a její důsledky (10)</a:t>
            </a:r>
          </a:p>
          <a:p>
            <a:r>
              <a:rPr lang="cs-CZ" dirty="0"/>
              <a:t>1938 – 1918 slavná 1. republika (20)</a:t>
            </a:r>
          </a:p>
          <a:p>
            <a:r>
              <a:rPr lang="cs-CZ" dirty="0"/>
              <a:t>1861 – 1918 habsburský stát (57)</a:t>
            </a:r>
          </a:p>
          <a:p>
            <a:r>
              <a:rPr lang="cs-CZ" dirty="0"/>
              <a:t>1848 – 1860 Bachův absolutismus (12)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9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LEGITIMACY / Důvěra</a:t>
            </a:r>
          </a:p>
        </p:txBody>
      </p:sp>
      <p:pic>
        <p:nvPicPr>
          <p:cNvPr id="3074" name="Picture 2" descr="C:\Karel\přednášky\POL MYŠ\leviathan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682" y="2000251"/>
            <a:ext cx="5562618" cy="34611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Development after 1989 as positive</a:t>
            </a:r>
            <a:br>
              <a:rPr lang="cs-CZ" sz="3000" dirty="0"/>
            </a:br>
            <a:r>
              <a:rPr lang="cs-CZ" sz="900" dirty="0"/>
              <a:t>Source: </a:t>
            </a:r>
            <a:r>
              <a:rPr lang="cs-CZ" sz="900" dirty="0" err="1"/>
              <a:t>The</a:t>
            </a:r>
            <a:r>
              <a:rPr lang="cs-CZ" sz="900" dirty="0"/>
              <a:t> Czech </a:t>
            </a:r>
            <a:r>
              <a:rPr lang="cs-CZ" sz="900" dirty="0" err="1"/>
              <a:t>Radio</a:t>
            </a:r>
            <a:r>
              <a:rPr lang="cs-CZ" sz="900" dirty="0"/>
              <a:t>, 2019</a:t>
            </a:r>
            <a:endParaRPr lang="en-US" sz="3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498770" y="2000250"/>
          <a:ext cx="6172200" cy="3834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74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61364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Trust to </a:t>
            </a:r>
            <a:r>
              <a:rPr lang="cs-CZ" sz="4800" dirty="0" err="1"/>
              <a:t>Law</a:t>
            </a:r>
            <a:r>
              <a:rPr lang="cs-CZ" sz="4800" dirty="0"/>
              <a:t> </a:t>
            </a:r>
            <a:r>
              <a:rPr lang="cs-CZ" sz="4800" dirty="0" err="1"/>
              <a:t>Inforcement</a:t>
            </a:r>
            <a:endParaRPr lang="cs-CZ" sz="4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25881" r="14980" b="22734"/>
          <a:stretch/>
        </p:blipFill>
        <p:spPr bwMode="auto">
          <a:xfrm>
            <a:off x="0" y="828719"/>
            <a:ext cx="8480612" cy="606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2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0"/>
            <a:ext cx="7297271" cy="692945"/>
          </a:xfrm>
        </p:spPr>
        <p:txBody>
          <a:bodyPr>
            <a:noAutofit/>
          </a:bodyPr>
          <a:lstStyle/>
          <a:p>
            <a:r>
              <a:rPr lang="cs-CZ" sz="3600" dirty="0"/>
              <a:t>TRUST to POLITICAL INSTITUTIONS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2" t="30380" r="32779" b="7547"/>
          <a:stretch/>
        </p:blipFill>
        <p:spPr bwMode="auto">
          <a:xfrm>
            <a:off x="0" y="815089"/>
            <a:ext cx="6660776" cy="604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6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55796-6FCF-4471-94AA-0852E748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583F98-3173-450A-AFF8-212CE3346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4673"/>
            <a:ext cx="9144000" cy="6283327"/>
          </a:xfrm>
        </p:spPr>
      </p:pic>
    </p:spTree>
    <p:extLst>
      <p:ext uri="{BB962C8B-B14F-4D97-AF65-F5344CB8AC3E}">
        <p14:creationId xmlns:p14="http://schemas.microsoft.com/office/powerpoint/2010/main" val="41135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CCC1B2-0E69-496A-B930-CE072D4A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9ECB4CF-D72D-41DD-8ADC-1E68D9682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695"/>
            <a:ext cx="8283388" cy="6852291"/>
          </a:xfrm>
        </p:spPr>
      </p:pic>
    </p:spTree>
    <p:extLst>
      <p:ext uri="{BB962C8B-B14F-4D97-AF65-F5344CB8AC3E}">
        <p14:creationId xmlns:p14="http://schemas.microsoft.com/office/powerpoint/2010/main" val="38228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2B9A8-658C-4D6C-826E-8A200A3C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F605BD3-85C7-493D-97B9-ECBF205E5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406" t="13523" r="5458" b="26166"/>
          <a:stretch/>
        </p:blipFill>
        <p:spPr>
          <a:xfrm>
            <a:off x="-1" y="0"/>
            <a:ext cx="8901953" cy="6874315"/>
          </a:xfrm>
        </p:spPr>
      </p:pic>
    </p:spTree>
    <p:extLst>
      <p:ext uri="{BB962C8B-B14F-4D97-AF65-F5344CB8AC3E}">
        <p14:creationId xmlns:p14="http://schemas.microsoft.com/office/powerpoint/2010/main" val="1042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4094" y="349623"/>
            <a:ext cx="7004937" cy="148338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/>
              <a:t>Politics as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Important</a:t>
            </a:r>
            <a:r>
              <a:rPr lang="en-US" dirty="0"/>
              <a:t> or </a:t>
            </a:r>
            <a:r>
              <a:rPr lang="en-US" dirty="0">
                <a:solidFill>
                  <a:srgbClr val="FFC000"/>
                </a:solidFill>
              </a:rPr>
              <a:t>DIRTY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2100" dirty="0">
              <a:solidFill>
                <a:srgbClr val="FFC000"/>
              </a:solidFill>
            </a:endParaRPr>
          </a:p>
        </p:txBody>
      </p:sp>
      <p:graphicFrame>
        <p:nvGraphicFramePr>
          <p:cNvPr id="2050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38990455"/>
              </p:ext>
            </p:extLst>
          </p:nvPr>
        </p:nvGraphicFramePr>
        <p:xfrm>
          <a:off x="963076" y="2600466"/>
          <a:ext cx="7517536" cy="3907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3" imgW="8163251" imgH="4139543" progId="Excel.Sheet.8">
                  <p:embed/>
                </p:oleObj>
              </mc:Choice>
              <mc:Fallback>
                <p:oleObj r:id="rId3" imgW="8163251" imgH="4139543" progId="Excel.Sheet.8">
                  <p:embed/>
                  <p:pic>
                    <p:nvPicPr>
                      <p:cNvPr id="2050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076" y="2600466"/>
                        <a:ext cx="7517536" cy="39079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-27841" y="0"/>
            <a:ext cx="9199682" cy="628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65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28297-B647-495C-A450-183D2E90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2060"/>
            <a:ext cx="9144000" cy="810342"/>
          </a:xfrm>
        </p:spPr>
        <p:txBody>
          <a:bodyPr>
            <a:noAutofit/>
          </a:bodyPr>
          <a:lstStyle/>
          <a:p>
            <a:r>
              <a:rPr lang="en-US" sz="2800" dirty="0"/>
              <a:t>How important it is in your life: </a:t>
            </a:r>
            <a:r>
              <a:rPr lang="en-US" sz="2800" b="1" u="sng" dirty="0"/>
              <a:t>Politics</a:t>
            </a:r>
            <a:r>
              <a:rPr lang="en-US" sz="2800" dirty="0"/>
              <a:t> </a:t>
            </a:r>
            <a:br>
              <a:rPr lang="cs-CZ" sz="2800" dirty="0"/>
            </a:br>
            <a:r>
              <a:rPr lang="en-US" sz="2800" dirty="0"/>
              <a:t>(very </a:t>
            </a:r>
            <a:r>
              <a:rPr lang="cs-CZ" sz="2800" dirty="0" err="1"/>
              <a:t>important</a:t>
            </a:r>
            <a:r>
              <a:rPr lang="cs-CZ" sz="2800" dirty="0"/>
              <a:t>, </a:t>
            </a:r>
            <a:r>
              <a:rPr lang="en-US" sz="2800" dirty="0"/>
              <a:t>rather important, not very important or not important at all) WVS time-series (1981-2020). </a:t>
            </a:r>
            <a:endParaRPr lang="cs-CZ" sz="28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20FC130-F5AD-4372-9C60-73CEA26D1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266" t="41545" r="11171" b="22348"/>
          <a:stretch/>
        </p:blipFill>
        <p:spPr>
          <a:xfrm>
            <a:off x="0" y="1570653"/>
            <a:ext cx="9144000" cy="528734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A0A12F7E-9D8B-41DF-9498-93CCF8E50431}"/>
              </a:ext>
            </a:extLst>
          </p:cNvPr>
          <p:cNvSpPr/>
          <p:nvPr/>
        </p:nvSpPr>
        <p:spPr>
          <a:xfrm>
            <a:off x="5810864" y="3077497"/>
            <a:ext cx="294968" cy="351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6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8016" y="528954"/>
            <a:ext cx="7260336" cy="422022"/>
          </a:xfrm>
        </p:spPr>
        <p:txBody>
          <a:bodyPr>
            <a:noAutofit/>
          </a:bodyPr>
          <a:lstStyle/>
          <a:p>
            <a:r>
              <a:rPr lang="cs-CZ" sz="4400" dirty="0"/>
              <a:t>Problémy naší demokracie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600200"/>
            <a:ext cx="8449056" cy="5129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Oslabený vztah ke státu/institucím x etatismus</a:t>
            </a:r>
          </a:p>
          <a:p>
            <a:pPr lvl="1"/>
            <a:r>
              <a:rPr lang="cs-CZ" b="1" dirty="0"/>
              <a:t>Nezájem o politiku (de-politizace)</a:t>
            </a:r>
          </a:p>
          <a:p>
            <a:pPr lvl="2"/>
            <a:r>
              <a:rPr lang="cs-CZ" sz="1700" dirty="0"/>
              <a:t>Omezený </a:t>
            </a:r>
            <a:r>
              <a:rPr lang="cs-CZ" sz="1700" dirty="0" err="1"/>
              <a:t>rekrutační</a:t>
            </a:r>
            <a:r>
              <a:rPr lang="cs-CZ" sz="1700" dirty="0"/>
              <a:t> rezervoár politických elit</a:t>
            </a:r>
          </a:p>
          <a:p>
            <a:pPr lvl="2"/>
            <a:r>
              <a:rPr lang="cs-CZ" sz="1700" dirty="0"/>
              <a:t>Slabá veřejná kontrola politických institucí</a:t>
            </a:r>
          </a:p>
          <a:p>
            <a:pPr lvl="2"/>
            <a:r>
              <a:rPr lang="cs-CZ" sz="1700" dirty="0"/>
              <a:t>Nedostatek (absence) zpětných vazeb</a:t>
            </a:r>
          </a:p>
          <a:p>
            <a:pPr lvl="1"/>
            <a:r>
              <a:rPr lang="cs-CZ" b="1" dirty="0"/>
              <a:t>Stigmatizace politiky (politici x tzv. obyčejní lidé)</a:t>
            </a:r>
          </a:p>
          <a:p>
            <a:pPr lvl="2"/>
            <a:r>
              <a:rPr lang="cs-CZ" sz="1700" dirty="0"/>
              <a:t>Dominance negativních zpětných vazeb</a:t>
            </a:r>
          </a:p>
          <a:p>
            <a:pPr lvl="2"/>
            <a:r>
              <a:rPr lang="cs-CZ" sz="1700" dirty="0"/>
              <a:t>Obranný efekt uzavírání se, vyhoření, zcyničtění</a:t>
            </a:r>
          </a:p>
          <a:p>
            <a:pPr lvl="2"/>
            <a:r>
              <a:rPr lang="cs-CZ" sz="1700" dirty="0"/>
              <a:t>Začarovaný kruh stigmatizace, negativní selekce</a:t>
            </a:r>
          </a:p>
          <a:p>
            <a:pPr lvl="1"/>
            <a:r>
              <a:rPr lang="cs-CZ" b="1" dirty="0"/>
              <a:t>Despekt k diskusi a nerealistická očekávání</a:t>
            </a:r>
          </a:p>
          <a:p>
            <a:pPr lvl="2"/>
            <a:r>
              <a:rPr lang="cs-CZ" sz="1700" dirty="0"/>
              <a:t>Frustrace, deziluze na straně veřejnosti</a:t>
            </a:r>
          </a:p>
          <a:p>
            <a:pPr lvl="2"/>
            <a:r>
              <a:rPr lang="cs-CZ" sz="1700" dirty="0"/>
              <a:t>Omezená reflexivita, efektivita institucí</a:t>
            </a:r>
          </a:p>
          <a:p>
            <a:pPr lvl="2"/>
            <a:r>
              <a:rPr lang="cs-CZ" sz="1700" dirty="0"/>
              <a:t>Manipulativní, demonstrativní publicita, krize legitimity (př. pandemie) 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9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68AAC6-4868-4163-9A13-28EC1CB32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85" t="16069" r="11290" b="7849"/>
          <a:stretch/>
        </p:blipFill>
        <p:spPr>
          <a:xfrm>
            <a:off x="0" y="98321"/>
            <a:ext cx="7678995" cy="6944545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0BDCDB2C-A0D4-4799-8596-257FA0375700}"/>
              </a:ext>
            </a:extLst>
          </p:cNvPr>
          <p:cNvSpPr/>
          <p:nvPr/>
        </p:nvSpPr>
        <p:spPr>
          <a:xfrm>
            <a:off x="2231923" y="2871019"/>
            <a:ext cx="658762" cy="373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5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ECD ➡️ Better policies for better lives on Twitter: &amp;quot;Just not interested  in #politics? OECD avg shows 1 out of 5 agree. Compare countries, #voting  attitude, age groups https://t.co/mU2QvfoY6v… https://t.co/zJMEzYgYTS&amp;quot;">
            <a:extLst>
              <a:ext uri="{FF2B5EF4-FFF2-40B4-BE49-F238E27FC236}">
                <a16:creationId xmlns:a16="http://schemas.microsoft.com/office/drawing/2014/main" id="{546A99D6-9787-4543-97DB-F93DB959E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68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/>
          <a:lstStyle/>
          <a:p>
            <a:r>
              <a:rPr lang="en-US" sz="2400" dirty="0"/>
              <a:t>Vocational Prestige (2004 – 2016)  </a:t>
            </a:r>
            <a:r>
              <a:rPr lang="en-US" sz="1200" dirty="0"/>
              <a:t>(source: CVVM)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7FA066D-9FF3-43BC-8ACB-491E86DF41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714750"/>
              </p:ext>
            </p:extLst>
          </p:nvPr>
        </p:nvGraphicFramePr>
        <p:xfrm>
          <a:off x="237565" y="778750"/>
          <a:ext cx="8906435" cy="5514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44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Negativní důsledky depolitizace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900" y="1916832"/>
            <a:ext cx="6172200" cy="388843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Nezájem o politiku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</a:t>
            </a:r>
          </a:p>
          <a:p>
            <a:pPr lvl="1"/>
            <a:r>
              <a:rPr lang="cs-CZ" sz="2100" dirty="0"/>
              <a:t>Dominance negativních zpětných vazeb</a:t>
            </a:r>
          </a:p>
          <a:p>
            <a:pPr lvl="1"/>
            <a:r>
              <a:rPr lang="cs-CZ" sz="2100" dirty="0"/>
              <a:t>Obranný efekt uzavírání se, vyhoření, zcyničtění</a:t>
            </a:r>
          </a:p>
          <a:p>
            <a:pPr lvl="1"/>
            <a:r>
              <a:rPr lang="cs-CZ" sz="2100" dirty="0"/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F62F1-E3F9-4C96-828D-D262FB75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čelit krizi demokracie?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BBF490-C4AA-4308-8632-EEA6199986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1" y="1481931"/>
            <a:ext cx="28513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Cover">
            <a:extLst>
              <a:ext uri="{FF2B5EF4-FFF2-40B4-BE49-F238E27FC236}">
                <a16:creationId xmlns:a16="http://schemas.microsoft.com/office/drawing/2014/main" id="{A99ED263-C489-424C-9CF2-0F98BD99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18" y="1412338"/>
            <a:ext cx="30861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0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488E6B-83ED-4F90-BAB9-D361CAC1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3"/>
            <a:ext cx="5002306" cy="4822079"/>
          </a:xfrm>
        </p:spPr>
        <p:txBody>
          <a:bodyPr>
            <a:normAutofit/>
          </a:bodyPr>
          <a:lstStyle/>
          <a:p>
            <a:r>
              <a:rPr lang="en-US" dirty="0"/>
              <a:t>How can we recognize dangerous autocrats</a:t>
            </a:r>
            <a:r>
              <a:rPr lang="cs-CZ" dirty="0"/>
              <a:t>?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A8B3B7-1737-42F7-8EB5-FB9A7055B6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7" y="892114"/>
            <a:ext cx="2958353" cy="44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4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2F658-0860-4908-92A9-D8AFB8D19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4 </a:t>
            </a:r>
            <a:r>
              <a:rPr lang="cs-CZ" dirty="0" err="1"/>
              <a:t>Indicators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EF35D-5C21-4F22-9DD8-A8D980F84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Rejecting or weak support for democratic rules</a:t>
            </a:r>
          </a:p>
          <a:p>
            <a:r>
              <a:rPr lang="en-US" dirty="0"/>
              <a:t>Delegitimizing political opponents</a:t>
            </a:r>
          </a:p>
          <a:p>
            <a:r>
              <a:rPr lang="en-US" dirty="0"/>
              <a:t>Tolerating or invoking violence</a:t>
            </a:r>
          </a:p>
          <a:p>
            <a:r>
              <a:rPr lang="en-US" dirty="0"/>
              <a:t>Readiness to confine civic rights including media</a:t>
            </a:r>
          </a:p>
        </p:txBody>
      </p:sp>
    </p:spTree>
    <p:extLst>
      <p:ext uri="{BB962C8B-B14F-4D97-AF65-F5344CB8AC3E}">
        <p14:creationId xmlns:p14="http://schemas.microsoft.com/office/powerpoint/2010/main" val="3116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Aloisie Müllerová </a:t>
            </a:r>
            <a:br>
              <a:rPr lang="cs-CZ" dirty="0"/>
            </a:br>
            <a:r>
              <a:rPr lang="cs-CZ" sz="4400" dirty="0"/>
              <a:t>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90195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(</a:t>
            </a:r>
            <a:r>
              <a:rPr lang="cs-CZ" dirty="0"/>
              <a:t>95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old</a:t>
            </a:r>
            <a:r>
              <a:rPr lang="cs-CZ" dirty="0"/>
              <a:t>, </a:t>
            </a:r>
            <a:r>
              <a:rPr lang="en-US" dirty="0" err="1"/>
              <a:t>Czechia</a:t>
            </a:r>
            <a:r>
              <a:rPr lang="en-US" dirty="0"/>
              <a:t> 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5975680" y="4442272"/>
            <a:ext cx="3168320" cy="24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323388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HOME-PC\Users\HOME\Documents\P1070214.JPG">
            <a:extLst>
              <a:ext uri="{FF2B5EF4-FFF2-40B4-BE49-F238E27FC236}">
                <a16:creationId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324975" cy="71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\\HOME-PC\Users\HOME\Documents\P1070217.JPG">
            <a:extLst>
              <a:ext uri="{FF2B5EF4-FFF2-40B4-BE49-F238E27FC236}">
                <a16:creationId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858</Words>
  <Application>Microsoft Office PowerPoint</Application>
  <PresentationFormat>Předvádění na obrazovce (4:3)</PresentationFormat>
  <Paragraphs>106</Paragraphs>
  <Slides>56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1" baseType="lpstr">
      <vt:lpstr>Arial</vt:lpstr>
      <vt:lpstr>Calibri</vt:lpstr>
      <vt:lpstr>Verdana</vt:lpstr>
      <vt:lpstr>Motiv sady Office</vt:lpstr>
      <vt:lpstr>Microsoft Excel 97-2003 Worksheet</vt:lpstr>
      <vt:lpstr>Sociologie společenských skupin Karel B. Müller www.karelmuller.eu</vt:lpstr>
      <vt:lpstr>Karel B. Müller www.karelmuller.eu</vt:lpstr>
      <vt:lpstr>Občanská společnost  v CEE   </vt:lpstr>
      <vt:lpstr>Formování OS (etapizace)</vt:lpstr>
      <vt:lpstr>Problémy naší demokracie</vt:lpstr>
      <vt:lpstr>Aloisie Müllerová  (*1909 – †2011)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Občanská společnost/veřejnost Tocquevillovsko-giddensovská perspektiva </vt:lpstr>
      <vt:lpstr>Občanská společnost Civil/Bürgerlich Society/Gesellschaft</vt:lpstr>
      <vt:lpstr>Moderní versus tradiční Liberalimus versus klientelismus</vt:lpstr>
      <vt:lpstr>Klientelismus x formální pravidla</vt:lpstr>
      <vt:lpstr>Prezentace aplikace PowerPoint</vt:lpstr>
      <vt:lpstr>Zdroj: Josef Lada, Bubáci a hastrmani, Albatros, 2010, s. 12 (vyšlo 1952)</vt:lpstr>
      <vt:lpstr>Role opozice </vt:lpstr>
      <vt:lpstr>Corruption in Europe (1996 – 2022), TI: CPI</vt:lpstr>
      <vt:lpstr>Prezentace aplikace PowerPoint</vt:lpstr>
      <vt:lpstr>Clientelism, oligarchization, state capture (from 2013 on) </vt:lpstr>
      <vt:lpstr>Prezentace aplikace PowerPoint</vt:lpstr>
      <vt:lpstr>Prezentace aplikace PowerPoint</vt:lpstr>
      <vt:lpstr>Šance pro zájmové skupiny, maminky na mateřské, místní podnikatelské skupiny, developery … (KV volby 2018)  </vt:lpstr>
      <vt:lpstr>INTEGRAČNÍ FUNKCE OS  Soudržnost, koheze, odolnost Důvěra (mezilidská, institucionální)</vt:lpstr>
      <vt:lpstr>Prezentace aplikace PowerPoint</vt:lpstr>
      <vt:lpstr>Násilí na silnicích - srovnání</vt:lpstr>
      <vt:lpstr>OECD Chart: Income inequality, Gini coefficient, 0 = complete equality; 1 = complete inequality, Annual, 2015 – 2019</vt:lpstr>
      <vt:lpstr>Prezentace aplikace PowerPoint</vt:lpstr>
      <vt:lpstr>Prezentace aplikace PowerPoint</vt:lpstr>
      <vt:lpstr>Prezentace aplikace PowerPoint</vt:lpstr>
      <vt:lpstr>Social Stratification in CZR, 2019</vt:lpstr>
      <vt:lpstr>Prezentace aplikace PowerPoint</vt:lpstr>
      <vt:lpstr>Prezentace aplikace PowerPoint</vt:lpstr>
      <vt:lpstr>Source: EB, Spring 2019</vt:lpstr>
      <vt:lpstr>LEGITIMACY / Důvěra</vt:lpstr>
      <vt:lpstr>Development after 1989 as positive Source: The Czech Radio, 2019</vt:lpstr>
      <vt:lpstr>Trust to Law Inforcement</vt:lpstr>
      <vt:lpstr>TRUST to POLITICAL INSTITUTIONS</vt:lpstr>
      <vt:lpstr>Prezentace aplikace PowerPoint</vt:lpstr>
      <vt:lpstr>Prezentace aplikace PowerPoint</vt:lpstr>
      <vt:lpstr>Prezentace aplikace PowerPoint</vt:lpstr>
      <vt:lpstr>Politics as Important or DIRTY </vt:lpstr>
      <vt:lpstr>Prezentace aplikace PowerPoint</vt:lpstr>
      <vt:lpstr>How important it is in your life: Politics  (very important, rather important, not very important or not important at all) WVS time-series (1981-2020). </vt:lpstr>
      <vt:lpstr>Prezentace aplikace PowerPoint</vt:lpstr>
      <vt:lpstr>Prezentace aplikace PowerPoint</vt:lpstr>
      <vt:lpstr>Vocational Prestige (2004 – 2016)  (source: CVVM)</vt:lpstr>
      <vt:lpstr>Negativní důsledky depolitizace</vt:lpstr>
      <vt:lpstr>Jak čelit krizi demokracie?</vt:lpstr>
      <vt:lpstr>How can we recognize dangerous autocrats?</vt:lpstr>
      <vt:lpstr>4 Indicators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214</cp:revision>
  <cp:lastPrinted>2015-09-30T07:58:45Z</cp:lastPrinted>
  <dcterms:created xsi:type="dcterms:W3CDTF">2015-06-02T07:24:49Z</dcterms:created>
  <dcterms:modified xsi:type="dcterms:W3CDTF">2024-04-06T07:22:49Z</dcterms:modified>
</cp:coreProperties>
</file>