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42" r:id="rId2"/>
    <p:sldId id="543" r:id="rId3"/>
    <p:sldId id="534" r:id="rId4"/>
    <p:sldId id="533" r:id="rId5"/>
    <p:sldId id="548" r:id="rId6"/>
    <p:sldId id="519" r:id="rId7"/>
    <p:sldId id="517" r:id="rId8"/>
    <p:sldId id="522" r:id="rId9"/>
    <p:sldId id="536" r:id="rId10"/>
    <p:sldId id="538" r:id="rId11"/>
    <p:sldId id="537" r:id="rId12"/>
    <p:sldId id="539" r:id="rId13"/>
    <p:sldId id="329" r:id="rId14"/>
    <p:sldId id="299" r:id="rId15"/>
    <p:sldId id="544" r:id="rId16"/>
    <p:sldId id="309" r:id="rId17"/>
    <p:sldId id="284" r:id="rId18"/>
    <p:sldId id="304" r:id="rId19"/>
    <p:sldId id="545" r:id="rId20"/>
    <p:sldId id="546" r:id="rId21"/>
    <p:sldId id="547" r:id="rId22"/>
    <p:sldId id="371" r:id="rId23"/>
    <p:sldId id="316" r:id="rId24"/>
  </p:sldIdLst>
  <p:sldSz cx="9144000" cy="6858000" type="screen4x3"/>
  <p:notesSz cx="7099300" cy="10234613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700" autoAdjust="0"/>
  </p:normalViewPr>
  <p:slideViewPr>
    <p:cSldViewPr snapToGrid="0" showGuides="1">
      <p:cViewPr varScale="1">
        <p:scale>
          <a:sx n="113" d="100"/>
          <a:sy n="113" d="100"/>
        </p:scale>
        <p:origin x="1416" y="102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PUBLIKACE\SLON\GRAFY\GRAF%2017%20-%20Medi&#225;ln&#237;%20prostor%20v&#283;novan&#253;%20koment&#225;&#345;&#367;m%20a%20n&#225;zor&#367;m%20ob&#269;an&#36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DOTAZNIK%20Ipsos\vystup-srovnani%20Ond&#345;ej%20&#352;pa&#269;ek_prevazen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84E-2"/>
          <c:y val="0.16456903281448543"/>
          <c:w val="0.76014185628372866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List1!$A$3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E-4562-8199-E81DA0DDF87E}"/>
            </c:ext>
          </c:extLst>
        </c:ser>
        <c:ser>
          <c:idx val="5"/>
          <c:order val="1"/>
          <c:tx>
            <c:strRef>
              <c:f>List1!$A$4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0.60000000000000064</c:v>
                </c:pt>
                <c:pt idx="2">
                  <c:v>0.5</c:v>
                </c:pt>
                <c:pt idx="3">
                  <c:v>1.0999999999999961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E-4562-8199-E81DA0DDF87E}"/>
            </c:ext>
          </c:extLst>
        </c:ser>
        <c:ser>
          <c:idx val="6"/>
          <c:order val="2"/>
          <c:tx>
            <c:strRef>
              <c:f>List1!$A$5</c:f>
              <c:strCache>
                <c:ptCount val="1"/>
                <c:pt idx="0">
                  <c:v>Ani spokojen/a ani nespokojen/a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General</c:formatCode>
                <c:ptCount val="4"/>
                <c:pt idx="0">
                  <c:v>10.4</c:v>
                </c:pt>
                <c:pt idx="1">
                  <c:v>4.7</c:v>
                </c:pt>
                <c:pt idx="2">
                  <c:v>8.8000000000000025</c:v>
                </c:pt>
                <c:pt idx="3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E-4562-8199-E81DA0DDF87E}"/>
            </c:ext>
          </c:extLst>
        </c:ser>
        <c:ser>
          <c:idx val="8"/>
          <c:order val="3"/>
          <c:tx>
            <c:strRef>
              <c:f>List1!$A$6</c:f>
              <c:strCache>
                <c:ptCount val="1"/>
                <c:pt idx="0">
                  <c:v>Spíše spokojen/a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General</c:formatCode>
                <c:ptCount val="4"/>
                <c:pt idx="0">
                  <c:v>49.9</c:v>
                </c:pt>
                <c:pt idx="1">
                  <c:v>44.2</c:v>
                </c:pt>
                <c:pt idx="2">
                  <c:v>54</c:v>
                </c:pt>
                <c:pt idx="3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EE-4562-8199-E81DA0DDF87E}"/>
            </c:ext>
          </c:extLst>
        </c:ser>
        <c:ser>
          <c:idx val="10"/>
          <c:order val="4"/>
          <c:tx>
            <c:strRef>
              <c:f>List1!$A$7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General</c:formatCode>
                <c:ptCount val="4"/>
                <c:pt idx="0">
                  <c:v>38.9</c:v>
                </c:pt>
                <c:pt idx="1">
                  <c:v>50.6</c:v>
                </c:pt>
                <c:pt idx="2">
                  <c:v>36.700000000000003</c:v>
                </c:pt>
                <c:pt idx="3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EE-4562-8199-E81DA0DDF87E}"/>
            </c:ext>
          </c:extLst>
        </c:ser>
        <c:ser>
          <c:idx val="12"/>
          <c:order val="5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General</c:formatCode>
                <c:ptCount val="4"/>
                <c:pt idx="0">
                  <c:v>88.8</c:v>
                </c:pt>
                <c:pt idx="1">
                  <c:v>94.800000000000011</c:v>
                </c:pt>
                <c:pt idx="2">
                  <c:v>90.7</c:v>
                </c:pt>
                <c:pt idx="3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EE-4562-8199-E81DA0DDF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14768640"/>
        <c:axId val="214774528"/>
      </c:barChart>
      <c:catAx>
        <c:axId val="214768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4774528"/>
        <c:crosses val="autoZero"/>
        <c:auto val="1"/>
        <c:lblAlgn val="ctr"/>
        <c:lblOffset val="100"/>
        <c:noMultiLvlLbl val="0"/>
      </c:catAx>
      <c:valAx>
        <c:axId val="21477452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476864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4773625147250364"/>
          <c:y val="0.13504899664456521"/>
          <c:w val="0.14281492962985917"/>
          <c:h val="0.8212262965932436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8401217286959318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12</c:v>
                </c:pt>
                <c:pt idx="2">
                  <c:v>5.8355437665782475</c:v>
                </c:pt>
                <c:pt idx="3">
                  <c:v>5.8666666666666663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1-4574-ABB3-71AB56F1507C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19.691470054446611</c:v>
                </c:pt>
                <c:pt idx="1">
                  <c:v>20.285714285714075</c:v>
                </c:pt>
                <c:pt idx="2">
                  <c:v>17.506631299734689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1-4574-ABB3-71AB56F1507C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21.506352087114326</c:v>
                </c:pt>
                <c:pt idx="1">
                  <c:v>26.857142857142829</c:v>
                </c:pt>
                <c:pt idx="2">
                  <c:v>19.098143236074087</c:v>
                </c:pt>
                <c:pt idx="3">
                  <c:v>18.933333333333088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1-4574-ABB3-71AB56F1507C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27.767695099818535</c:v>
                </c:pt>
                <c:pt idx="1">
                  <c:v>33.142857142857153</c:v>
                </c:pt>
                <c:pt idx="2">
                  <c:v>27.320954907161806</c:v>
                </c:pt>
                <c:pt idx="3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1-4574-ABB3-71AB56F1507C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23.230490018148821</c:v>
                </c:pt>
                <c:pt idx="1">
                  <c:v>7.7142857142857055</c:v>
                </c:pt>
                <c:pt idx="2">
                  <c:v>30.238726790450929</c:v>
                </c:pt>
                <c:pt idx="3">
                  <c:v>30.666666666666671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1-4574-ABB3-71AB56F1507C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B01-4574-ABB3-71AB56F150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50.998185117967331</c:v>
                </c:pt>
                <c:pt idx="1">
                  <c:v>40.857142857142463</c:v>
                </c:pt>
                <c:pt idx="2">
                  <c:v>57.559681697612</c:v>
                </c:pt>
                <c:pt idx="3">
                  <c:v>53.866666666666127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01-4574-ABB3-71AB56F15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21310336"/>
        <c:axId val="221357184"/>
      </c:barChart>
      <c:catAx>
        <c:axId val="22131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1357184"/>
        <c:crosses val="autoZero"/>
        <c:auto val="1"/>
        <c:lblAlgn val="ctr"/>
        <c:lblOffset val="100"/>
        <c:noMultiLvlLbl val="0"/>
      </c:catAx>
      <c:valAx>
        <c:axId val="22135718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13103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1819E-2"/>
          <c:y val="0.15575051846091176"/>
          <c:w val="0.76014185628372299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2.2706630336058127</c:v>
                </c:pt>
                <c:pt idx="1">
                  <c:v>6.2678062678062645</c:v>
                </c:pt>
                <c:pt idx="2">
                  <c:v>0.26525198938992056</c:v>
                </c:pt>
                <c:pt idx="3">
                  <c:v>0.53619302949061654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6-47AB-8157-478FAC9A0D5E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1 - Člověk nemůže být nikdy dost opatrný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20.435967302452315</c:v>
                </c:pt>
                <c:pt idx="1">
                  <c:v>34.188034188034187</c:v>
                </c:pt>
                <c:pt idx="2">
                  <c:v>11.405835543766582</c:v>
                </c:pt>
                <c:pt idx="3">
                  <c:v>16.621983914209121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6-47AB-8157-478FAC9A0D5E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19.709355131698466</c:v>
                </c:pt>
                <c:pt idx="1">
                  <c:v>20.797720797720789</c:v>
                </c:pt>
                <c:pt idx="2">
                  <c:v>18.832891246684351</c:v>
                </c:pt>
                <c:pt idx="3">
                  <c:v>19.571045576407506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6-47AB-8157-478FAC9A0D5E}"/>
            </c:ext>
          </c:extLst>
        </c:ser>
        <c:ser>
          <c:idx val="6"/>
          <c:order val="3"/>
          <c:tx>
            <c:strRef>
              <c:f>List1!$A$5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32.606721162579483</c:v>
                </c:pt>
                <c:pt idx="1">
                  <c:v>35.327635327635328</c:v>
                </c:pt>
                <c:pt idx="2">
                  <c:v>30.238726790450929</c:v>
                </c:pt>
                <c:pt idx="3">
                  <c:v>32.439678284182307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6-47AB-8157-478FAC9A0D5E}"/>
            </c:ext>
          </c:extLst>
        </c:ser>
        <c:ser>
          <c:idx val="8"/>
          <c:order val="4"/>
          <c:tx>
            <c:strRef>
              <c:f>List1!$A$6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20.345140781108082</c:v>
                </c:pt>
                <c:pt idx="1">
                  <c:v>2.8490028490028481</c:v>
                </c:pt>
                <c:pt idx="2">
                  <c:v>31.299734748010611</c:v>
                </c:pt>
                <c:pt idx="3">
                  <c:v>25.737265415549604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6-47AB-8157-478FAC9A0D5E}"/>
            </c:ext>
          </c:extLst>
        </c:ser>
        <c:ser>
          <c:idx val="10"/>
          <c:order val="5"/>
          <c:tx>
            <c:strRef>
              <c:f>List1!$A$7</c:f>
              <c:strCache>
                <c:ptCount val="1"/>
                <c:pt idx="0">
                  <c:v>5 - Většině lidí se dá důvěřovat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4.6321525885558561</c:v>
                </c:pt>
                <c:pt idx="1">
                  <c:v>0.56980056980056959</c:v>
                </c:pt>
                <c:pt idx="2">
                  <c:v>7.957559681697612</c:v>
                </c:pt>
                <c:pt idx="3">
                  <c:v>5.0938337801608595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6-47AB-8157-478FAC9A0D5E}"/>
            </c:ext>
          </c:extLst>
        </c:ser>
        <c:ser>
          <c:idx val="12"/>
          <c:order val="6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0</c:formatCode>
                <c:ptCount val="4"/>
                <c:pt idx="0">
                  <c:v>24.977293369663933</c:v>
                </c:pt>
                <c:pt idx="1">
                  <c:v>3.4188034188034178</c:v>
                </c:pt>
                <c:pt idx="2">
                  <c:v>39.257294429708203</c:v>
                </c:pt>
                <c:pt idx="3">
                  <c:v>30.831099195710461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6-47AB-8157-478FAC9A0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21677440"/>
        <c:axId val="221678976"/>
      </c:barChart>
      <c:catAx>
        <c:axId val="221677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1678976"/>
        <c:crosses val="autoZero"/>
        <c:auto val="1"/>
        <c:lblAlgn val="ctr"/>
        <c:lblOffset val="100"/>
        <c:noMultiLvlLbl val="0"/>
      </c:catAx>
      <c:valAx>
        <c:axId val="221678976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167744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2883861367722778"/>
          <c:y val="0.13504899664456521"/>
          <c:w val="0.1617125674251349"/>
          <c:h val="0.82122629659324342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630913262263E-2"/>
          <c:y val="0.16360972270517288"/>
          <c:w val="0.72581895963791931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Politika je důležitá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52.770208900999229</c:v>
                </c:pt>
                <c:pt idx="1">
                  <c:v>56.125356125356163</c:v>
                </c:pt>
                <c:pt idx="2">
                  <c:v>49.468085106382979</c:v>
                </c:pt>
                <c:pt idx="3">
                  <c:v>52.941176470588225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3-46ED-9C0C-2884CC0150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 politiky je lepší dát ruce pryč / politika je špinavá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47.229791099000913</c:v>
                </c:pt>
                <c:pt idx="1">
                  <c:v>43.874643874643667</c:v>
                </c:pt>
                <c:pt idx="2">
                  <c:v>50.531914893616914</c:v>
                </c:pt>
                <c:pt idx="3">
                  <c:v>47.058823529411754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3-46ED-9C0C-2884CC0150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5212032"/>
        <c:axId val="215213568"/>
      </c:barChart>
      <c:catAx>
        <c:axId val="21521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213568"/>
        <c:crosses val="autoZero"/>
        <c:auto val="1"/>
        <c:lblAlgn val="ctr"/>
        <c:lblOffset val="0"/>
        <c:tickLblSkip val="1"/>
        <c:noMultiLvlLbl val="0"/>
      </c:catAx>
      <c:valAx>
        <c:axId val="215213568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212032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82052030504060958"/>
          <c:y val="0.14199528452814286"/>
          <c:w val="0.16368367536735068"/>
          <c:h val="0.75113382239480209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Mediální</a:t>
            </a:r>
            <a:r>
              <a:rPr lang="cs-CZ" sz="2400" baseline="0" dirty="0"/>
              <a:t> prostor věnovaný komentářům a názorům občanů</a:t>
            </a:r>
            <a:endParaRPr lang="cs-CZ" sz="2400" dirty="0"/>
          </a:p>
        </c:rich>
      </c:tx>
      <c:layout>
        <c:manualLayout>
          <c:xMode val="edge"/>
          <c:yMode val="edge"/>
          <c:x val="6.3695926898026667E-2"/>
          <c:y val="1.33144950119568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Černošice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1485</c:v>
                </c:pt>
                <c:pt idx="7">
                  <c:v>1280</c:v>
                </c:pt>
                <c:pt idx="8">
                  <c:v>1760</c:v>
                </c:pt>
                <c:pt idx="9">
                  <c:v>740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8-4018-8894-6D4A83CDFF4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Hrádek nad Nisou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List1!$C$2:$C$11</c:f>
              <c:numCache>
                <c:formatCode>General</c:formatCode>
                <c:ptCount val="10"/>
                <c:pt idx="0">
                  <c:v>824</c:v>
                </c:pt>
                <c:pt idx="1">
                  <c:v>200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8-4018-8894-6D4A83CDFF4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Semily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List1!$D$2:$D$11</c:f>
              <c:numCache>
                <c:formatCode>General</c:formatCode>
                <c:ptCount val="10"/>
                <c:pt idx="0">
                  <c:v>500</c:v>
                </c:pt>
                <c:pt idx="1">
                  <c:v>1650</c:v>
                </c:pt>
                <c:pt idx="2">
                  <c:v>1825</c:v>
                </c:pt>
                <c:pt idx="3">
                  <c:v>1850</c:v>
                </c:pt>
                <c:pt idx="4">
                  <c:v>1900</c:v>
                </c:pt>
                <c:pt idx="5">
                  <c:v>1735</c:v>
                </c:pt>
                <c:pt idx="6">
                  <c:v>1320</c:v>
                </c:pt>
                <c:pt idx="7">
                  <c:v>1800</c:v>
                </c:pt>
                <c:pt idx="8">
                  <c:v>1740</c:v>
                </c:pt>
                <c:pt idx="9">
                  <c:v>1090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58-4018-8894-6D4A83CDF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00800"/>
        <c:axId val="145102720"/>
      </c:lineChart>
      <c:catAx>
        <c:axId val="1451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5102720"/>
        <c:crosses val="autoZero"/>
        <c:auto val="1"/>
        <c:lblAlgn val="ctr"/>
        <c:lblOffset val="100"/>
        <c:noMultiLvlLbl val="0"/>
      </c:catAx>
      <c:valAx>
        <c:axId val="14510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Plocha</a:t>
                </a:r>
                <a:r>
                  <a:rPr lang="cs-CZ" baseline="0" dirty="0"/>
                  <a:t> v cm2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510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5.7933921514165924E-2"/>
          <c:w val="0.51431644346006156"/>
          <c:h val="0.738314304951450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důkladně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22.636363636363626</c:v>
                </c:pt>
                <c:pt idx="1">
                  <c:v>26.210826210826209</c:v>
                </c:pt>
                <c:pt idx="2">
                  <c:v>19.680851063829795</c:v>
                </c:pt>
                <c:pt idx="3">
                  <c:v>22.25201072386059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3-415A-AF97-5F83017CFF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ale jen je letmo prolistuji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38.272727272727273</c:v>
                </c:pt>
                <c:pt idx="1">
                  <c:v>41.880341880341874</c:v>
                </c:pt>
                <c:pt idx="2">
                  <c:v>36.968085106382979</c:v>
                </c:pt>
                <c:pt idx="3">
                  <c:v>36.193029490616453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3-415A-AF97-5F83017CFFA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35.818181818181863</c:v>
                </c:pt>
                <c:pt idx="1">
                  <c:v>27.635327635327577</c:v>
                </c:pt>
                <c:pt idx="2">
                  <c:v>40.691489361701997</c:v>
                </c:pt>
                <c:pt idx="3">
                  <c:v>38.605898123324401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3-415A-AF97-5F83017CFFA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Ne, nevím, že nějaké vycházejí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3.2727272727272823</c:v>
                </c:pt>
                <c:pt idx="1">
                  <c:v>4.2735042735042725</c:v>
                </c:pt>
                <c:pt idx="2">
                  <c:v>2.6595744680851072</c:v>
                </c:pt>
                <c:pt idx="3">
                  <c:v>2.9490616621983916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3-415A-AF97-5F83017CFF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5359488"/>
        <c:axId val="215361024"/>
      </c:barChart>
      <c:catAx>
        <c:axId val="21535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361024"/>
        <c:crosses val="autoZero"/>
        <c:auto val="1"/>
        <c:lblAlgn val="ctr"/>
        <c:lblOffset val="0"/>
        <c:tickLblSkip val="1"/>
        <c:noMultiLvlLbl val="0"/>
      </c:catAx>
      <c:valAx>
        <c:axId val="215361024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35948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2108434300301263"/>
          <c:y val="6.0010538199519084E-2"/>
          <c:w val="0.2214445393372319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43E-2"/>
          <c:y val="0.16456903281448529"/>
          <c:w val="0.44017948557905845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List1!$A$2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3.1818181818181777</c:v>
                </c:pt>
                <c:pt idx="1">
                  <c:v>1.7094017094017093</c:v>
                </c:pt>
                <c:pt idx="2">
                  <c:v>3.4574468085106385</c:v>
                </c:pt>
                <c:pt idx="3">
                  <c:v>4.2895442359249332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3-45E3-8CB5-F2CB83984B64}"/>
            </c:ext>
          </c:extLst>
        </c:ser>
        <c:ser>
          <c:idx val="5"/>
          <c:order val="1"/>
          <c:tx>
            <c:strRef>
              <c:f>List1!$A$3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24.72727272727273</c:v>
                </c:pt>
                <c:pt idx="1">
                  <c:v>25.071225071225072</c:v>
                </c:pt>
                <c:pt idx="2">
                  <c:v>22.87234042553186</c:v>
                </c:pt>
                <c:pt idx="3">
                  <c:v>26.27345844504023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3-45E3-8CB5-F2CB83984B64}"/>
            </c:ext>
          </c:extLst>
        </c:ser>
        <c:ser>
          <c:idx val="8"/>
          <c:order val="2"/>
          <c:tx>
            <c:strRef>
              <c:f>List1!$A$4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57.727272727272762</c:v>
                </c:pt>
                <c:pt idx="1">
                  <c:v>55.555555555555557</c:v>
                </c:pt>
                <c:pt idx="2">
                  <c:v>60.638297872340395</c:v>
                </c:pt>
                <c:pt idx="3">
                  <c:v>56.836461126005354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3-45E3-8CB5-F2CB83984B64}"/>
            </c:ext>
          </c:extLst>
        </c:ser>
        <c:ser>
          <c:idx val="10"/>
          <c:order val="3"/>
          <c:tx>
            <c:strRef>
              <c:f>List1!$A$5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14.363636363636406</c:v>
                </c:pt>
                <c:pt idx="1">
                  <c:v>17.663817663817721</c:v>
                </c:pt>
                <c:pt idx="2">
                  <c:v>13.031914893617023</c:v>
                </c:pt>
                <c:pt idx="3">
                  <c:v>12.600536193029525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D3-45E3-8CB5-F2CB83984B64}"/>
            </c:ext>
          </c:extLst>
        </c:ser>
        <c:ser>
          <c:idx val="12"/>
          <c:order val="4"/>
          <c:tx>
            <c:strRef>
              <c:f>List1!$A$6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72.090909090909093</c:v>
                </c:pt>
                <c:pt idx="1">
                  <c:v>73.219373219373225</c:v>
                </c:pt>
                <c:pt idx="2">
                  <c:v>73.670212765957444</c:v>
                </c:pt>
                <c:pt idx="3">
                  <c:v>69.436997319034788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D3-45E3-8CB5-F2CB83984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15437696"/>
        <c:axId val="215439232"/>
      </c:barChart>
      <c:catAx>
        <c:axId val="21543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5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439232"/>
        <c:crosses val="autoZero"/>
        <c:auto val="1"/>
        <c:lblAlgn val="ctr"/>
        <c:lblOffset val="100"/>
        <c:noMultiLvlLbl val="0"/>
      </c:catAx>
      <c:valAx>
        <c:axId val="21543923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437696"/>
        <c:crosses val="autoZero"/>
        <c:crossBetween val="between"/>
        <c:majorUnit val="1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7672828290152189"/>
          <c:y val="0.1658046936343307"/>
          <c:w val="0.26124331252283872"/>
          <c:h val="0.8341953063656693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'p8'!$A$5</c:f>
              <c:strCache>
                <c:ptCount val="1"/>
                <c:pt idx="0">
                  <c:v>Celkem (ČR)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'p8'!$B$5:$G$5</c:f>
              <c:numCache>
                <c:formatCode>0</c:formatCode>
                <c:ptCount val="6"/>
                <c:pt idx="0">
                  <c:v>26</c:v>
                </c:pt>
                <c:pt idx="1">
                  <c:v>15.000000000000002</c:v>
                </c:pt>
                <c:pt idx="2">
                  <c:v>10.000000000000009</c:v>
                </c:pt>
                <c:pt idx="3">
                  <c:v>3.0000000000000031</c:v>
                </c:pt>
                <c:pt idx="4">
                  <c:v>8.0000000000000071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4-4B5D-8F5F-359DE07A5351}"/>
            </c:ext>
          </c:extLst>
        </c:ser>
        <c:ser>
          <c:idx val="1"/>
          <c:order val="1"/>
          <c:tx>
            <c:strRef>
              <c:f>'p8'!$A$6</c:f>
              <c:strCache>
                <c:ptCount val="1"/>
                <c:pt idx="0">
                  <c:v>obce 5 000 - 14 999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'p8'!$B$6:$G$6</c:f>
              <c:numCache>
                <c:formatCode>0</c:formatCode>
                <c:ptCount val="6"/>
                <c:pt idx="0">
                  <c:v>31.000000000000007</c:v>
                </c:pt>
                <c:pt idx="1">
                  <c:v>17.999999999999989</c:v>
                </c:pt>
                <c:pt idx="2">
                  <c:v>7.0000000000000062</c:v>
                </c:pt>
                <c:pt idx="3">
                  <c:v>3.0000000000000031</c:v>
                </c:pt>
                <c:pt idx="4">
                  <c:v>6.0000000000000053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4-4B5D-8F5F-359DE07A5351}"/>
            </c:ext>
          </c:extLst>
        </c:ser>
        <c:ser>
          <c:idx val="2"/>
          <c:order val="2"/>
          <c:tx>
            <c:strRef>
              <c:f>'p8'!$A$7</c:f>
              <c:strCache>
                <c:ptCount val="1"/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3D14-4B5D-8F5F-359DE07A5351}"/>
            </c:ext>
          </c:extLst>
        </c:ser>
        <c:ser>
          <c:idx val="3"/>
          <c:order val="3"/>
          <c:tx>
            <c:strRef>
              <c:f>'p8'!$A$8</c:f>
              <c:strCache>
                <c:ptCount val="1"/>
                <c:pt idx="0">
                  <c:v>Černošice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'p8'!$B$8:$G$8</c:f>
              <c:numCache>
                <c:formatCode>0</c:formatCode>
                <c:ptCount val="6"/>
                <c:pt idx="0">
                  <c:v>27</c:v>
                </c:pt>
                <c:pt idx="1">
                  <c:v>25</c:v>
                </c:pt>
                <c:pt idx="2">
                  <c:v>19</c:v>
                </c:pt>
                <c:pt idx="3">
                  <c:v>16</c:v>
                </c:pt>
                <c:pt idx="4">
                  <c:v>20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14-4B5D-8F5F-359DE07A5351}"/>
            </c:ext>
          </c:extLst>
        </c:ser>
        <c:ser>
          <c:idx val="4"/>
          <c:order val="4"/>
          <c:tx>
            <c:strRef>
              <c:f>'p8'!$A$9</c:f>
              <c:strCache>
                <c:ptCount val="1"/>
                <c:pt idx="0">
                  <c:v>Hrádek nad Nisou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'p8'!$B$9:$G$9</c:f>
              <c:numCache>
                <c:formatCode>0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11.700000000000001</c:v>
                </c:pt>
                <c:pt idx="3">
                  <c:v>4</c:v>
                </c:pt>
                <c:pt idx="4">
                  <c:v>8</c:v>
                </c:pt>
                <c:pt idx="5">
                  <c:v>20.21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14-4B5D-8F5F-359DE07A5351}"/>
            </c:ext>
          </c:extLst>
        </c:ser>
        <c:ser>
          <c:idx val="5"/>
          <c:order val="5"/>
          <c:tx>
            <c:strRef>
              <c:f>'p8'!$A$10</c:f>
              <c:strCache>
                <c:ptCount val="1"/>
                <c:pt idx="0">
                  <c:v>Semily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'p8'!$B$10:$G$10</c:f>
              <c:numCache>
                <c:formatCode>0</c:formatCode>
                <c:ptCount val="6"/>
                <c:pt idx="0">
                  <c:v>14</c:v>
                </c:pt>
                <c:pt idx="1">
                  <c:v>10.16</c:v>
                </c:pt>
                <c:pt idx="2">
                  <c:v>4.55</c:v>
                </c:pt>
                <c:pt idx="3">
                  <c:v>0.53</c:v>
                </c:pt>
                <c:pt idx="4">
                  <c:v>0.8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14-4B5D-8F5F-359DE07A5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163776"/>
        <c:axId val="145165312"/>
      </c:barChart>
      <c:catAx>
        <c:axId val="14516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165312"/>
        <c:crosses val="autoZero"/>
        <c:auto val="1"/>
        <c:lblAlgn val="ctr"/>
        <c:lblOffset val="100"/>
        <c:noMultiLvlLbl val="0"/>
      </c:catAx>
      <c:valAx>
        <c:axId val="1451653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516377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4205450280379734"/>
          <c:y val="0.24945074612628126"/>
          <c:w val="0.14871877520472243"/>
          <c:h val="0.551086456461052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6423715926090554"/>
          <c:h val="0.731607424852601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9.3750000000000266</c:v>
                </c:pt>
                <c:pt idx="2">
                  <c:v>8</c:v>
                </c:pt>
                <c:pt idx="3">
                  <c:v>6.1333333333333524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C-4037-B95C-1CA8632ECCA8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13.793103448275792</c:v>
                </c:pt>
                <c:pt idx="1">
                  <c:v>11.931818181818082</c:v>
                </c:pt>
                <c:pt idx="2">
                  <c:v>11.2</c:v>
                </c:pt>
                <c:pt idx="3">
                  <c:v>18.133333333333173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C-4037-B95C-1CA8632ECCA8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22.232304900181489</c:v>
                </c:pt>
                <c:pt idx="1">
                  <c:v>17.045454545454547</c:v>
                </c:pt>
                <c:pt idx="2">
                  <c:v>25.333333333333144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C-4037-B95C-1CA8632ECCA8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28.584392014519029</c:v>
                </c:pt>
                <c:pt idx="1">
                  <c:v>41.477272727272727</c:v>
                </c:pt>
                <c:pt idx="2">
                  <c:v>23.733333333333103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FC-4037-B95C-1CA8632ECCA8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27.58620689655157</c:v>
                </c:pt>
                <c:pt idx="1">
                  <c:v>20.170454545454668</c:v>
                </c:pt>
                <c:pt idx="2">
                  <c:v>31.733333333333103</c:v>
                </c:pt>
                <c:pt idx="3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C-4037-B95C-1CA8632ECCA8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FC-4037-B95C-1CA8632ECC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FFC-4037-B95C-1CA8632ECC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FFC-4037-B95C-1CA8632ECC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FFC-4037-B95C-1CA8632ECC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56.170598911071124</c:v>
                </c:pt>
                <c:pt idx="1">
                  <c:v>61.647727272727245</c:v>
                </c:pt>
                <c:pt idx="2">
                  <c:v>55.466666666666164</c:v>
                </c:pt>
                <c:pt idx="3">
                  <c:v>51.733333333333363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FC-4037-B95C-1CA8632EC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15677568"/>
        <c:axId val="219742592"/>
      </c:barChart>
      <c:catAx>
        <c:axId val="21567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9742592"/>
        <c:crosses val="autoZero"/>
        <c:auto val="1"/>
        <c:lblAlgn val="ctr"/>
        <c:lblOffset val="100"/>
        <c:noMultiLvlLbl val="0"/>
      </c:catAx>
      <c:valAx>
        <c:axId val="21974259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67756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3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8339981717653728"/>
          <c:y val="7.9014826143877184E-2"/>
          <c:w val="0.21295522530604169"/>
          <c:h val="0.89454567311632893"/>
        </c:manualLayout>
      </c:layout>
      <c:overlay val="0"/>
      <c:txPr>
        <a:bodyPr/>
        <a:lstStyle/>
        <a:p>
          <a:pPr>
            <a:defRPr sz="13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99830520006746"/>
          <c:y val="0.15453032331466365"/>
          <c:w val="0.73014529507456705"/>
          <c:h val="0.70142474299004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11.242067089755214</c:v>
                </c:pt>
                <c:pt idx="1">
                  <c:v>11.647727272727273</c:v>
                </c:pt>
                <c:pt idx="2">
                  <c:v>11.733333333333333</c:v>
                </c:pt>
                <c:pt idx="3">
                  <c:v>10.37234042553192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E-4255-9CE3-891885394971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13.055303717135086</c:v>
                </c:pt>
                <c:pt idx="1">
                  <c:v>3.4090909090909087</c:v>
                </c:pt>
                <c:pt idx="2">
                  <c:v>16</c:v>
                </c:pt>
                <c:pt idx="3">
                  <c:v>19.148936170212767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E-4255-9CE3-891885394971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16.591115140525829</c:v>
                </c:pt>
                <c:pt idx="1">
                  <c:v>23.295454545454547</c:v>
                </c:pt>
                <c:pt idx="2">
                  <c:v>11.733333333333333</c:v>
                </c:pt>
                <c:pt idx="3">
                  <c:v>15.159574468085104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DE-4255-9CE3-891885394971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33.454215775158644</c:v>
                </c:pt>
                <c:pt idx="1">
                  <c:v>35.511363636363363</c:v>
                </c:pt>
                <c:pt idx="2">
                  <c:v>34.133333333333333</c:v>
                </c:pt>
                <c:pt idx="3">
                  <c:v>30.851063829787233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DE-4255-9CE3-891885394971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25.657298277425202</c:v>
                </c:pt>
                <c:pt idx="1">
                  <c:v>26.136363636363626</c:v>
                </c:pt>
                <c:pt idx="2">
                  <c:v>26.400000000000002</c:v>
                </c:pt>
                <c:pt idx="3">
                  <c:v>24.468085106382979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DE-4255-9CE3-891885394971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DE-4255-9CE3-8918853949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59.111514052583864</c:v>
                </c:pt>
                <c:pt idx="1">
                  <c:v>61.647727272727245</c:v>
                </c:pt>
                <c:pt idx="2">
                  <c:v>60.533333333333331</c:v>
                </c:pt>
                <c:pt idx="3">
                  <c:v>55.319148936170436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DE-4255-9CE3-891885394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20231168"/>
        <c:axId val="220232704"/>
      </c:barChart>
      <c:catAx>
        <c:axId val="22023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0232704"/>
        <c:crosses val="autoZero"/>
        <c:auto val="1"/>
        <c:lblAlgn val="ctr"/>
        <c:lblOffset val="100"/>
        <c:noMultiLvlLbl val="0"/>
      </c:catAx>
      <c:valAx>
        <c:axId val="22023270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02311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5717789098114865"/>
          <c:h val="0.71313224575251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7.9162875341219294</c:v>
                </c:pt>
                <c:pt idx="1">
                  <c:v>10.857142857142966</c:v>
                </c:pt>
                <c:pt idx="2">
                  <c:v>6.9333333333333842</c:v>
                </c:pt>
                <c:pt idx="3">
                  <c:v>6.1497326203208553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E-459A-85B8-B754D06E6492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15.286624203821656</c:v>
                </c:pt>
                <c:pt idx="1">
                  <c:v>8.2857142857142865</c:v>
                </c:pt>
                <c:pt idx="2">
                  <c:v>17.600000000000001</c:v>
                </c:pt>
                <c:pt idx="3">
                  <c:v>19.518716577539902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E-459A-85B8-B754D06E6492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26.660600545950789</c:v>
                </c:pt>
                <c:pt idx="1">
                  <c:v>24.857142857142829</c:v>
                </c:pt>
                <c:pt idx="2">
                  <c:v>27.466666666666669</c:v>
                </c:pt>
                <c:pt idx="3">
                  <c:v>27.540106951871589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E-459A-85B8-B754D06E6492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36.305732484076437</c:v>
                </c:pt>
                <c:pt idx="1">
                  <c:v>38.857142857142463</c:v>
                </c:pt>
                <c:pt idx="2">
                  <c:v>36.533333333333331</c:v>
                </c:pt>
                <c:pt idx="3">
                  <c:v>33.689839572192227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E-459A-85B8-B754D06E6492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13.830755232029126</c:v>
                </c:pt>
                <c:pt idx="1">
                  <c:v>17.142857142857231</c:v>
                </c:pt>
                <c:pt idx="2">
                  <c:v>11.466666666666748</c:v>
                </c:pt>
                <c:pt idx="3">
                  <c:v>13.101604278074866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E-459A-85B8-B754D06E6492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50.136487716105556</c:v>
                </c:pt>
                <c:pt idx="1">
                  <c:v>56</c:v>
                </c:pt>
                <c:pt idx="2">
                  <c:v>48</c:v>
                </c:pt>
                <c:pt idx="3">
                  <c:v>46.79144385026715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E-459A-85B8-B754D06E6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21192960"/>
        <c:axId val="221194496"/>
      </c:barChart>
      <c:catAx>
        <c:axId val="22119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1194496"/>
        <c:crosses val="autoZero"/>
        <c:auto val="1"/>
        <c:lblAlgn val="ctr"/>
        <c:lblOffset val="100"/>
        <c:noMultiLvlLbl val="0"/>
      </c:catAx>
      <c:valAx>
        <c:axId val="221194496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119296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2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6807586042352605"/>
          <c:y val="9.1196837389545968E-2"/>
          <c:w val="0.22199241067932396"/>
          <c:h val="0.86670051568085604"/>
        </c:manualLayout>
      </c:layout>
      <c:overlay val="0"/>
      <c:txPr>
        <a:bodyPr/>
        <a:lstStyle/>
        <a:p>
          <a:pPr>
            <a:defRPr sz="12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F6E09-560A-4D5E-BA7B-12B246262B1F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6EA8DAA0-6FAE-4B16-84FA-5FD8A774DC05}">
      <dgm:prSet phldrT="[Text]"/>
      <dgm:spPr/>
      <dgm:t>
        <a:bodyPr/>
        <a:lstStyle/>
        <a:p>
          <a:r>
            <a:rPr lang="cs-CZ" dirty="0"/>
            <a:t>Politická moc (stát)  </a:t>
          </a:r>
          <a:r>
            <a:rPr lang="cs-CZ" b="1" i="1" dirty="0"/>
            <a:t>důvěryhodnost</a:t>
          </a:r>
        </a:p>
      </dgm:t>
    </dgm:pt>
    <dgm:pt modelId="{B3E3550A-04CD-4508-A257-F863D80A13A2}" type="parTrans" cxnId="{173C6A68-41DF-4F29-BAF6-56FC8546716A}">
      <dgm:prSet/>
      <dgm:spPr/>
      <dgm:t>
        <a:bodyPr/>
        <a:lstStyle/>
        <a:p>
          <a:endParaRPr lang="cs-CZ"/>
        </a:p>
      </dgm:t>
    </dgm:pt>
    <dgm:pt modelId="{00425C1E-B392-40F7-AB00-4F21AA46E9DC}" type="sibTrans" cxnId="{173C6A68-41DF-4F29-BAF6-56FC8546716A}">
      <dgm:prSet/>
      <dgm:spPr/>
      <dgm:t>
        <a:bodyPr/>
        <a:lstStyle/>
        <a:p>
          <a:endParaRPr lang="cs-CZ"/>
        </a:p>
      </dgm:t>
    </dgm:pt>
    <dgm:pt modelId="{51802530-7BB3-4EFA-B51C-D252D875C9AD}">
      <dgm:prSet phldrT="[Text]"/>
      <dgm:spPr/>
      <dgm:t>
        <a:bodyPr/>
        <a:lstStyle/>
        <a:p>
          <a:r>
            <a:rPr lang="cs-CZ" dirty="0"/>
            <a:t>Rodina a intimita </a:t>
          </a:r>
        </a:p>
        <a:p>
          <a:r>
            <a:rPr lang="cs-CZ" b="1" i="1" dirty="0"/>
            <a:t>láska</a:t>
          </a:r>
        </a:p>
      </dgm:t>
    </dgm:pt>
    <dgm:pt modelId="{4DAB84FB-4A95-4E40-8C14-E56EC7B8E8BD}" type="parTrans" cxnId="{38017407-3052-4309-9AF2-93502C7C9819}">
      <dgm:prSet/>
      <dgm:spPr/>
      <dgm:t>
        <a:bodyPr/>
        <a:lstStyle/>
        <a:p>
          <a:endParaRPr lang="cs-CZ"/>
        </a:p>
      </dgm:t>
    </dgm:pt>
    <dgm:pt modelId="{47794149-2A1C-492E-90C4-4310389E1FF9}" type="sibTrans" cxnId="{38017407-3052-4309-9AF2-93502C7C9819}">
      <dgm:prSet/>
      <dgm:spPr/>
      <dgm:t>
        <a:bodyPr/>
        <a:lstStyle/>
        <a:p>
          <a:endParaRPr lang="cs-CZ"/>
        </a:p>
      </dgm:t>
    </dgm:pt>
    <dgm:pt modelId="{F82DD707-62B5-461A-AD2A-734833DB5CAF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Veřejnost </a:t>
          </a:r>
          <a:r>
            <a:rPr lang="cs-CZ" b="1" i="1" dirty="0">
              <a:solidFill>
                <a:srgbClr val="FF0000"/>
              </a:solidFill>
            </a:rPr>
            <a:t>vědění</a:t>
          </a:r>
        </a:p>
      </dgm:t>
    </dgm:pt>
    <dgm:pt modelId="{DE57A175-56CE-4112-B627-DFEF177856C2}" type="parTrans" cxnId="{1F6020BF-0199-4250-9810-00CC0C5780CA}">
      <dgm:prSet/>
      <dgm:spPr/>
      <dgm:t>
        <a:bodyPr/>
        <a:lstStyle/>
        <a:p>
          <a:endParaRPr lang="cs-CZ"/>
        </a:p>
      </dgm:t>
    </dgm:pt>
    <dgm:pt modelId="{E605934D-AAAE-4617-8BA1-DD10E7587288}" type="sibTrans" cxnId="{1F6020BF-0199-4250-9810-00CC0C5780CA}">
      <dgm:prSet/>
      <dgm:spPr/>
      <dgm:t>
        <a:bodyPr/>
        <a:lstStyle/>
        <a:p>
          <a:endParaRPr lang="cs-CZ"/>
        </a:p>
      </dgm:t>
    </dgm:pt>
    <dgm:pt modelId="{46A4C596-ECD6-4E00-95F4-2A7139DC8A00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Trh</a:t>
          </a:r>
        </a:p>
        <a:p>
          <a:r>
            <a:rPr lang="cs-CZ" b="1" i="0" dirty="0">
              <a:solidFill>
                <a:srgbClr val="FF0000"/>
              </a:solidFill>
            </a:rPr>
            <a:t>peníze</a:t>
          </a:r>
        </a:p>
      </dgm:t>
    </dgm:pt>
    <dgm:pt modelId="{F9103A28-4F41-4B2E-BC39-C90C681D6029}" type="parTrans" cxnId="{B4E28FFB-B13A-4AFC-9531-988AB65B2317}">
      <dgm:prSet/>
      <dgm:spPr/>
      <dgm:t>
        <a:bodyPr/>
        <a:lstStyle/>
        <a:p>
          <a:endParaRPr lang="cs-CZ"/>
        </a:p>
      </dgm:t>
    </dgm:pt>
    <dgm:pt modelId="{5421C7AE-3E3D-4565-A0F5-470C56BA81DF}" type="sibTrans" cxnId="{B4E28FFB-B13A-4AFC-9531-988AB65B2317}">
      <dgm:prSet/>
      <dgm:spPr/>
      <dgm:t>
        <a:bodyPr/>
        <a:lstStyle/>
        <a:p>
          <a:endParaRPr lang="cs-CZ"/>
        </a:p>
      </dgm:t>
    </dgm:pt>
    <dgm:pt modelId="{CA8A9D64-6163-42CF-991B-73A67AE5306E}" type="pres">
      <dgm:prSet presAssocID="{5ECF6E09-560A-4D5E-BA7B-12B246262B1F}" presName="compositeShape" presStyleCnt="0">
        <dgm:presLayoutVars>
          <dgm:chMax val="7"/>
          <dgm:dir/>
          <dgm:resizeHandles val="exact"/>
        </dgm:presLayoutVars>
      </dgm:prSet>
      <dgm:spPr/>
    </dgm:pt>
    <dgm:pt modelId="{6F5F9CA2-563E-4754-8177-4D40F928DAAD}" type="pres">
      <dgm:prSet presAssocID="{6EA8DAA0-6FAE-4B16-84FA-5FD8A774DC05}" presName="circ1" presStyleLbl="vennNode1" presStyleIdx="0" presStyleCnt="4" custLinFactNeighborX="-814" custLinFactNeighborY="-1923"/>
      <dgm:spPr/>
    </dgm:pt>
    <dgm:pt modelId="{4666C468-3AE9-42B1-888F-068D0981B269}" type="pres">
      <dgm:prSet presAssocID="{6EA8DAA0-6FAE-4B16-84FA-5FD8A774D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CAA8A54-0872-4A3F-9DBF-B493E42FF604}" type="pres">
      <dgm:prSet presAssocID="{46A4C596-ECD6-4E00-95F4-2A7139DC8A00}" presName="circ2" presStyleLbl="vennNode1" presStyleIdx="1" presStyleCnt="4" custLinFactNeighborX="-6105"/>
      <dgm:spPr/>
    </dgm:pt>
    <dgm:pt modelId="{AF6B197F-1034-427B-92C0-063C1050084B}" type="pres">
      <dgm:prSet presAssocID="{46A4C596-ECD6-4E00-95F4-2A7139DC8A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CB87E8-A19C-46D0-BD70-17CD2E1897E6}" type="pres">
      <dgm:prSet presAssocID="{51802530-7BB3-4EFA-B51C-D252D875C9AD}" presName="circ3" presStyleLbl="vennNode1" presStyleIdx="2" presStyleCnt="4"/>
      <dgm:spPr/>
    </dgm:pt>
    <dgm:pt modelId="{AFE8AA75-9753-4702-AF5A-FAA88E977D4B}" type="pres">
      <dgm:prSet presAssocID="{51802530-7BB3-4EFA-B51C-D252D875C9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F2D7B5-013A-4723-B2B6-7D827FD7E4C0}" type="pres">
      <dgm:prSet presAssocID="{F82DD707-62B5-461A-AD2A-734833DB5CAF}" presName="circ4" presStyleLbl="vennNode1" presStyleIdx="3" presStyleCnt="4" custLinFactNeighborX="2849"/>
      <dgm:spPr/>
    </dgm:pt>
    <dgm:pt modelId="{70277418-AA22-4B43-8311-6AA6ACFF4F35}" type="pres">
      <dgm:prSet presAssocID="{F82DD707-62B5-461A-AD2A-734833DB5C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8017407-3052-4309-9AF2-93502C7C9819}" srcId="{5ECF6E09-560A-4D5E-BA7B-12B246262B1F}" destId="{51802530-7BB3-4EFA-B51C-D252D875C9AD}" srcOrd="2" destOrd="0" parTransId="{4DAB84FB-4A95-4E40-8C14-E56EC7B8E8BD}" sibTransId="{47794149-2A1C-492E-90C4-4310389E1FF9}"/>
    <dgm:cxn modelId="{02A5DF25-1292-496C-BC96-9D12BD94C38F}" type="presOf" srcId="{6EA8DAA0-6FAE-4B16-84FA-5FD8A774DC05}" destId="{6F5F9CA2-563E-4754-8177-4D40F928DAAD}" srcOrd="0" destOrd="0" presId="urn:microsoft.com/office/officeart/2005/8/layout/venn1"/>
    <dgm:cxn modelId="{B9132640-3DC5-4801-90C9-90AAB1025B3C}" type="presOf" srcId="{46A4C596-ECD6-4E00-95F4-2A7139DC8A00}" destId="{AF6B197F-1034-427B-92C0-063C1050084B}" srcOrd="1" destOrd="0" presId="urn:microsoft.com/office/officeart/2005/8/layout/venn1"/>
    <dgm:cxn modelId="{FA89BD5B-FA6C-4D37-84B5-4D0FEC2E5A49}" type="presOf" srcId="{5ECF6E09-560A-4D5E-BA7B-12B246262B1F}" destId="{CA8A9D64-6163-42CF-991B-73A67AE5306E}" srcOrd="0" destOrd="0" presId="urn:microsoft.com/office/officeart/2005/8/layout/venn1"/>
    <dgm:cxn modelId="{13425167-D87D-4AD1-ABB9-6153BC434672}" type="presOf" srcId="{51802530-7BB3-4EFA-B51C-D252D875C9AD}" destId="{AFE8AA75-9753-4702-AF5A-FAA88E977D4B}" srcOrd="1" destOrd="0" presId="urn:microsoft.com/office/officeart/2005/8/layout/venn1"/>
    <dgm:cxn modelId="{173C6A68-41DF-4F29-BAF6-56FC8546716A}" srcId="{5ECF6E09-560A-4D5E-BA7B-12B246262B1F}" destId="{6EA8DAA0-6FAE-4B16-84FA-5FD8A774DC05}" srcOrd="0" destOrd="0" parTransId="{B3E3550A-04CD-4508-A257-F863D80A13A2}" sibTransId="{00425C1E-B392-40F7-AB00-4F21AA46E9DC}"/>
    <dgm:cxn modelId="{D2A59676-B3F1-4C88-A6C1-3B961CDF2ED8}" type="presOf" srcId="{F82DD707-62B5-461A-AD2A-734833DB5CAF}" destId="{70277418-AA22-4B43-8311-6AA6ACFF4F35}" srcOrd="1" destOrd="0" presId="urn:microsoft.com/office/officeart/2005/8/layout/venn1"/>
    <dgm:cxn modelId="{A5BDC6B4-8C29-424F-A6EC-76ABD3892458}" type="presOf" srcId="{F82DD707-62B5-461A-AD2A-734833DB5CAF}" destId="{DBF2D7B5-013A-4723-B2B6-7D827FD7E4C0}" srcOrd="0" destOrd="0" presId="urn:microsoft.com/office/officeart/2005/8/layout/venn1"/>
    <dgm:cxn modelId="{1F6020BF-0199-4250-9810-00CC0C5780CA}" srcId="{5ECF6E09-560A-4D5E-BA7B-12B246262B1F}" destId="{F82DD707-62B5-461A-AD2A-734833DB5CAF}" srcOrd="3" destOrd="0" parTransId="{DE57A175-56CE-4112-B627-DFEF177856C2}" sibTransId="{E605934D-AAAE-4617-8BA1-DD10E7587288}"/>
    <dgm:cxn modelId="{8A906DCF-1439-4F9D-A700-9EA7DFBF766A}" type="presOf" srcId="{46A4C596-ECD6-4E00-95F4-2A7139DC8A00}" destId="{CCAA8A54-0872-4A3F-9DBF-B493E42FF604}" srcOrd="0" destOrd="0" presId="urn:microsoft.com/office/officeart/2005/8/layout/venn1"/>
    <dgm:cxn modelId="{464D98E1-A488-4640-8B7F-A114CDB401C2}" type="presOf" srcId="{6EA8DAA0-6FAE-4B16-84FA-5FD8A774DC05}" destId="{4666C468-3AE9-42B1-888F-068D0981B269}" srcOrd="1" destOrd="0" presId="urn:microsoft.com/office/officeart/2005/8/layout/venn1"/>
    <dgm:cxn modelId="{B4E28FFB-B13A-4AFC-9531-988AB65B2317}" srcId="{5ECF6E09-560A-4D5E-BA7B-12B246262B1F}" destId="{46A4C596-ECD6-4E00-95F4-2A7139DC8A00}" srcOrd="1" destOrd="0" parTransId="{F9103A28-4F41-4B2E-BC39-C90C681D6029}" sibTransId="{5421C7AE-3E3D-4565-A0F5-470C56BA81DF}"/>
    <dgm:cxn modelId="{CE6133FD-D8D4-42E8-B202-57F8AA1FDF24}" type="presOf" srcId="{51802530-7BB3-4EFA-B51C-D252D875C9AD}" destId="{5DCB87E8-A19C-46D0-BD70-17CD2E1897E6}" srcOrd="0" destOrd="0" presId="urn:microsoft.com/office/officeart/2005/8/layout/venn1"/>
    <dgm:cxn modelId="{BCF4E264-706A-44FD-8A4A-BF7B7669157B}" type="presParOf" srcId="{CA8A9D64-6163-42CF-991B-73A67AE5306E}" destId="{6F5F9CA2-563E-4754-8177-4D40F928DAAD}" srcOrd="0" destOrd="0" presId="urn:microsoft.com/office/officeart/2005/8/layout/venn1"/>
    <dgm:cxn modelId="{2A960637-D211-434E-9EBC-0532580D243A}" type="presParOf" srcId="{CA8A9D64-6163-42CF-991B-73A67AE5306E}" destId="{4666C468-3AE9-42B1-888F-068D0981B269}" srcOrd="1" destOrd="0" presId="urn:microsoft.com/office/officeart/2005/8/layout/venn1"/>
    <dgm:cxn modelId="{8AB4E605-2BB8-41A8-8319-142352BBDFA6}" type="presParOf" srcId="{CA8A9D64-6163-42CF-991B-73A67AE5306E}" destId="{CCAA8A54-0872-4A3F-9DBF-B493E42FF604}" srcOrd="2" destOrd="0" presId="urn:microsoft.com/office/officeart/2005/8/layout/venn1"/>
    <dgm:cxn modelId="{952C6016-4887-4EF4-96AA-6C7CD8FA617C}" type="presParOf" srcId="{CA8A9D64-6163-42CF-991B-73A67AE5306E}" destId="{AF6B197F-1034-427B-92C0-063C1050084B}" srcOrd="3" destOrd="0" presId="urn:microsoft.com/office/officeart/2005/8/layout/venn1"/>
    <dgm:cxn modelId="{F3B83611-6B6E-4E12-A886-B58C85A89596}" type="presParOf" srcId="{CA8A9D64-6163-42CF-991B-73A67AE5306E}" destId="{5DCB87E8-A19C-46D0-BD70-17CD2E1897E6}" srcOrd="4" destOrd="0" presId="urn:microsoft.com/office/officeart/2005/8/layout/venn1"/>
    <dgm:cxn modelId="{0BBA9025-B1F1-4069-AE5E-2E2D96B5721D}" type="presParOf" srcId="{CA8A9D64-6163-42CF-991B-73A67AE5306E}" destId="{AFE8AA75-9753-4702-AF5A-FAA88E977D4B}" srcOrd="5" destOrd="0" presId="urn:microsoft.com/office/officeart/2005/8/layout/venn1"/>
    <dgm:cxn modelId="{C881873A-F0A3-4131-BF0A-B90C8A9762F6}" type="presParOf" srcId="{CA8A9D64-6163-42CF-991B-73A67AE5306E}" destId="{DBF2D7B5-013A-4723-B2B6-7D827FD7E4C0}" srcOrd="6" destOrd="0" presId="urn:microsoft.com/office/officeart/2005/8/layout/venn1"/>
    <dgm:cxn modelId="{73ABD358-C729-4A78-B330-C4DCD5BF891A}" type="presParOf" srcId="{CA8A9D64-6163-42CF-991B-73A67AE5306E}" destId="{70277418-AA22-4B43-8311-6AA6ACFF4F3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9CA2-563E-4754-8177-4D40F928DAAD}">
      <dsp:nvSpPr>
        <dsp:cNvPr id="0" name=""/>
        <dsp:cNvSpPr/>
      </dsp:nvSpPr>
      <dsp:spPr>
        <a:xfrm>
          <a:off x="952169" y="189707"/>
          <a:ext cx="2100072" cy="210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Politická moc (stát)  </a:t>
          </a:r>
          <a:r>
            <a:rPr lang="cs-CZ" sz="1600" b="1" i="1" kern="1200" dirty="0"/>
            <a:t>důvěryhodnost</a:t>
          </a:r>
        </a:p>
      </dsp:txBody>
      <dsp:txXfrm>
        <a:off x="1194485" y="472409"/>
        <a:ext cx="1615440" cy="666369"/>
      </dsp:txXfrm>
    </dsp:sp>
    <dsp:sp modelId="{CCAA8A54-0872-4A3F-9DBF-B493E42FF604}">
      <dsp:nvSpPr>
        <dsp:cNvPr id="0" name=""/>
        <dsp:cNvSpPr/>
      </dsp:nvSpPr>
      <dsp:spPr>
        <a:xfrm>
          <a:off x="1769932" y="1158969"/>
          <a:ext cx="2100072" cy="210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0000"/>
              </a:solidFill>
            </a:rPr>
            <a:t>Trh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>
              <a:solidFill>
                <a:srgbClr val="FF0000"/>
              </a:solidFill>
            </a:rPr>
            <a:t>peníze</a:t>
          </a:r>
        </a:p>
      </dsp:txBody>
      <dsp:txXfrm>
        <a:off x="2900740" y="1401286"/>
        <a:ext cx="807720" cy="1615440"/>
      </dsp:txXfrm>
    </dsp:sp>
    <dsp:sp modelId="{5DCB87E8-A19C-46D0-BD70-17CD2E1897E6}">
      <dsp:nvSpPr>
        <dsp:cNvPr id="0" name=""/>
        <dsp:cNvSpPr/>
      </dsp:nvSpPr>
      <dsp:spPr>
        <a:xfrm>
          <a:off x="969263" y="2087848"/>
          <a:ext cx="2100072" cy="210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Rodina a intimita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1" kern="1200" dirty="0"/>
            <a:t>láska</a:t>
          </a:r>
        </a:p>
      </dsp:txBody>
      <dsp:txXfrm>
        <a:off x="1211580" y="3238849"/>
        <a:ext cx="1615440" cy="666369"/>
      </dsp:txXfrm>
    </dsp:sp>
    <dsp:sp modelId="{DBF2D7B5-013A-4723-B2B6-7D827FD7E4C0}">
      <dsp:nvSpPr>
        <dsp:cNvPr id="0" name=""/>
        <dsp:cNvSpPr/>
      </dsp:nvSpPr>
      <dsp:spPr>
        <a:xfrm>
          <a:off x="100217" y="1158969"/>
          <a:ext cx="2100072" cy="210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0000"/>
              </a:solidFill>
            </a:rPr>
            <a:t>Veřejnost </a:t>
          </a:r>
          <a:r>
            <a:rPr lang="cs-CZ" sz="1600" b="1" i="1" kern="1200" dirty="0">
              <a:solidFill>
                <a:srgbClr val="FF0000"/>
              </a:solidFill>
            </a:rPr>
            <a:t>vědění</a:t>
          </a:r>
        </a:p>
      </dsp:txBody>
      <dsp:txXfrm>
        <a:off x="261761" y="1401286"/>
        <a:ext cx="807720" cy="161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C843B205-5F2E-431B-94EC-215C205723AE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80B2CEF8-4FD8-4A45-8902-8764F2597A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00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979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B2EA291-8051-4A67-8B93-158A6AD6296B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761" y="4862015"/>
            <a:ext cx="5679778" cy="4605085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979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083E0DFE-E2AE-45E2-AE1C-0C02FFD68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8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88640"/>
            <a:ext cx="7921130" cy="4488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8065145" cy="482508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764704"/>
            <a:ext cx="7884713" cy="344128"/>
          </a:xfr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0" y="6213600"/>
            <a:ext cx="7884713" cy="166712"/>
          </a:xfr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4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ainvalmistelu.finlex.fi/e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152680"/>
            <a:ext cx="7772400" cy="1020535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002D5A"/>
                </a:solidFill>
              </a:rPr>
              <a:t>2. setkání, 22. 3. 2024</a:t>
            </a:r>
            <a:br>
              <a:rPr lang="cs-CZ" sz="2800" b="1" dirty="0">
                <a:solidFill>
                  <a:srgbClr val="002D5A"/>
                </a:solidFill>
              </a:rPr>
            </a:br>
            <a:r>
              <a:rPr lang="cs-CZ" sz="2800" b="1" dirty="0">
                <a:solidFill>
                  <a:srgbClr val="002D5A"/>
                </a:solidFill>
              </a:rPr>
              <a:t>Karel B. Müller</a:t>
            </a:r>
            <a:br>
              <a:rPr lang="cs-CZ" sz="2800" b="1" dirty="0">
                <a:solidFill>
                  <a:srgbClr val="002D5A"/>
                </a:solidFill>
              </a:rPr>
            </a:br>
            <a:r>
              <a:rPr lang="cs-CZ" sz="2800" b="1" dirty="0">
                <a:solidFill>
                  <a:srgbClr val="002D5A"/>
                </a:solidFill>
              </a:rPr>
              <a:t>www.karelmuller.eu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4965" y="2142700"/>
            <a:ext cx="8284191" cy="2402004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Dobré vládnutí </a:t>
            </a:r>
          </a:p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v teorii a praxi</a:t>
            </a:r>
            <a:endParaRPr lang="pl-PL" sz="2800" b="1" i="1" cap="all" dirty="0">
              <a:solidFill>
                <a:srgbClr val="CA8A64"/>
              </a:solidFill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84785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endParaRPr lang="cs-CZ" sz="2800" b="1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áhled obráz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6" y="0"/>
            <a:ext cx="5184774" cy="38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áhled obráz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18" y="3429000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/>
              <a:t>DOBRÉ VLÁDNUTÍ </a:t>
            </a:r>
            <a:br>
              <a:rPr lang="cs-CZ" sz="2400" i="1" dirty="0"/>
            </a:br>
            <a:r>
              <a:rPr lang="cs-CZ" sz="2400" i="1" dirty="0"/>
              <a:t>z </a:t>
            </a:r>
            <a:r>
              <a:rPr lang="cs-CZ" sz="2400" i="1" dirty="0" err="1"/>
              <a:t>Luhmannovské</a:t>
            </a:r>
            <a:r>
              <a:rPr lang="cs-CZ" sz="2400" i="1" dirty="0"/>
              <a:t> perspektivy sociálních systémů</a:t>
            </a:r>
            <a:br>
              <a:rPr lang="cs-CZ" sz="2400" i="1" dirty="0"/>
            </a:b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35842" name="Picture 2" descr="C:\Karel\schemata\Scheme 1 f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960440" cy="4464496"/>
          </a:xfrm>
          <a:prstGeom prst="rect">
            <a:avLst/>
          </a:prstGeom>
          <a:noFill/>
        </p:spPr>
      </p:pic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8484666"/>
              </p:ext>
            </p:extLst>
          </p:nvPr>
        </p:nvGraphicFramePr>
        <p:xfrm>
          <a:off x="4648200" y="1709738"/>
          <a:ext cx="4038600" cy="441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08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Spokojenost se životem v místě bydliště </a:t>
            </a:r>
            <a:br>
              <a:rPr lang="cs-CZ" sz="3200" dirty="0"/>
            </a:br>
            <a:r>
              <a:rPr lang="cs-CZ" sz="2200" dirty="0"/>
              <a:t>ČR 2012 – 2015: 15,7 % velmi spokojených, zdroj CVVM a IPSOS </a:t>
            </a:r>
          </a:p>
        </p:txBody>
      </p:sp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465" y="275303"/>
            <a:ext cx="8424249" cy="1497513"/>
          </a:xfrm>
        </p:spPr>
        <p:txBody>
          <a:bodyPr>
            <a:normAutofit fontScale="90000"/>
          </a:bodyPr>
          <a:lstStyle/>
          <a:p>
            <a:pPr algn="l"/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/>
              <a:t>Vysoká stigmatizace politické činnosti </a:t>
            </a:r>
            <a:r>
              <a:rPr lang="cs-CZ" sz="2200" dirty="0"/>
              <a:t>IPSOS 2014 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127819" y="2131046"/>
          <a:ext cx="8620894" cy="452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64000" y="1988840"/>
            <a:ext cx="7884713" cy="190240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P5. Jaký je váš postoj k politice – k jakému z následujících výroků se přikláníte?</a:t>
            </a:r>
          </a:p>
        </p:txBody>
      </p:sp>
    </p:spTree>
    <p:extLst>
      <p:ext uri="{BB962C8B-B14F-4D97-AF65-F5344CB8AC3E}">
        <p14:creationId xmlns:p14="http://schemas.microsoft.com/office/powerpoint/2010/main" val="388505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06F794A-2D33-4ADE-AF56-DE31CF4881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572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9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91640"/>
            <a:ext cx="8497194" cy="974940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/>
              <a:t>Informovanost obyvatel o dění v obci</a:t>
            </a:r>
            <a:br>
              <a:rPr lang="cs-CZ" dirty="0"/>
            </a:br>
            <a:endParaRPr lang="cs-CZ" sz="2800" dirty="0">
              <a:latin typeface="+mj-lt"/>
            </a:endParaRPr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0" y="2172562"/>
          <a:ext cx="5327650" cy="189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07504" y="1880090"/>
            <a:ext cx="8065145" cy="209142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P16. Máte dostatek informací o politickém dění v obci?</a:t>
            </a:r>
          </a:p>
        </p:txBody>
      </p:sp>
      <p:sp>
        <p:nvSpPr>
          <p:cNvPr id="3" name="Obdélník 2"/>
          <p:cNvSpPr/>
          <p:nvPr/>
        </p:nvSpPr>
        <p:spPr>
          <a:xfrm>
            <a:off x="4860032" y="1817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P18. Čtete pravidelně radniční noviny / noviny, které vydává radnice?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47864" y="2132856"/>
            <a:ext cx="1183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Rozhodně a spíše ano  </a:t>
            </a:r>
          </a:p>
        </p:txBody>
      </p:sp>
      <p:graphicFrame>
        <p:nvGraphicFramePr>
          <p:cNvPr id="11" name="Zástupný symbol pro obsah 5"/>
          <p:cNvGraphicFramePr>
            <a:graphicFrameLocks/>
          </p:cNvGraphicFramePr>
          <p:nvPr/>
        </p:nvGraphicFramePr>
        <p:xfrm>
          <a:off x="0" y="1994880"/>
          <a:ext cx="5544318" cy="21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0" y="4437113"/>
          <a:ext cx="9144002" cy="2420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469">
                <a:tc>
                  <a:txBody>
                    <a:bodyPr/>
                    <a:lstStyle/>
                    <a:p>
                      <a:pPr algn="r"/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err="1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(n=1101)</a:t>
                      </a:r>
                      <a:endParaRPr lang="cs-CZ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Černošice (n=351)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Hrádek (n=376)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Semily (n=374)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Rodinní příslušníci a příbuzní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Známí, přátelé, sousedi, spolupracovníci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(rozhlas, noviny, vývěsky apod.)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Schůze, různá shromáždění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Restaurace, kavárny, vinárny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Jiní, dobře informovaní lidé, kterým věříte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Členové městského či obecního zastupitelstva, úřadu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Návštěvy kulturních a společenských akcí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Politické strany či organizace, jichž jste členem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86000" y="41831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050" b="0" i="0" u="none" strike="noStrike" kern="1200" baseline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P19. Vyberte prosím 3 nejdůležitější zdroje informací o dění ve Vaší obci.</a:t>
            </a:r>
          </a:p>
        </p:txBody>
      </p:sp>
    </p:spTree>
    <p:extLst>
      <p:ext uri="{BB962C8B-B14F-4D97-AF65-F5344CB8AC3E}">
        <p14:creationId xmlns:p14="http://schemas.microsoft.com/office/powerpoint/2010/main" val="112802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Participace tří měst </a:t>
            </a:r>
            <a:br>
              <a:rPr lang="cs-CZ" dirty="0"/>
            </a:br>
            <a:r>
              <a:rPr lang="cs-CZ" sz="2000" dirty="0"/>
              <a:t>zdroj: CVVM a IPSOS, 2014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7504" y="1846263"/>
          <a:ext cx="8856984" cy="431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5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cs-CZ" sz="4000" dirty="0"/>
              <a:t>Diskursivní kultura, veřejný zájem …</a:t>
            </a:r>
            <a:br>
              <a:rPr lang="cs-CZ" sz="4000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575149" y="2136631"/>
            <a:ext cx="404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Veřejná diskuze je dobrou cestou pro řešení obecních problémů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457200" y="3062718"/>
          <a:ext cx="4690864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ástupný symbol pro text 9"/>
          <p:cNvSpPr txBox="1">
            <a:spLocks noGrp="1"/>
          </p:cNvSpPr>
          <p:nvPr>
            <p:ph type="body" sz="quarter" idx="3"/>
          </p:nvPr>
        </p:nvSpPr>
        <p:spPr>
          <a:xfrm>
            <a:off x="4860032" y="1982742"/>
            <a:ext cx="404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Pokud má člověk dobrý záměr, je dobré ho realizovat rovnou, bez dlouhého schůzování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</p:nvPr>
        </p:nvGraphicFramePr>
        <p:xfrm>
          <a:off x="4960711" y="3062718"/>
          <a:ext cx="4041775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560C8-FD7F-40D2-97D4-97893673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Zdroje/atestace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3FF0877-2FDE-41C7-BAA5-1F74746DE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42" y="1498600"/>
            <a:ext cx="3681438" cy="478472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27C5E02-BCA0-4E88-96F4-0DBB6818AEA2}"/>
              </a:ext>
            </a:extLst>
          </p:cNvPr>
          <p:cNvSpPr/>
          <p:nvPr/>
        </p:nvSpPr>
        <p:spPr>
          <a:xfrm>
            <a:off x="521207" y="1968665"/>
            <a:ext cx="45146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Aktivní účast na přednáškách 20%</a:t>
            </a:r>
          </a:p>
          <a:p>
            <a:endParaRPr lang="cs-CZ" sz="2800" dirty="0"/>
          </a:p>
          <a:p>
            <a:r>
              <a:rPr lang="cs-CZ" sz="2800" dirty="0"/>
              <a:t>Seminární práce</a:t>
            </a:r>
          </a:p>
          <a:p>
            <a:r>
              <a:rPr lang="cs-CZ" sz="2800" dirty="0"/>
              <a:t>2-3 tisíce slov </a:t>
            </a:r>
          </a:p>
          <a:p>
            <a:r>
              <a:rPr lang="cs-CZ" sz="2800" dirty="0"/>
              <a:t>30% (není povinná)</a:t>
            </a:r>
          </a:p>
          <a:p>
            <a:endParaRPr lang="cs-CZ" sz="2800" dirty="0"/>
          </a:p>
          <a:p>
            <a:r>
              <a:rPr lang="cs-CZ" sz="2800" dirty="0"/>
              <a:t>Závěrečný test </a:t>
            </a:r>
          </a:p>
          <a:p>
            <a:r>
              <a:rPr lang="cs-CZ" sz="2800" dirty="0"/>
              <a:t>50%, resp. 80%</a:t>
            </a:r>
          </a:p>
        </p:txBody>
      </p:sp>
    </p:spTree>
    <p:extLst>
      <p:ext uri="{BB962C8B-B14F-4D97-AF65-F5344CB8AC3E}">
        <p14:creationId xmlns:p14="http://schemas.microsoft.com/office/powerpoint/2010/main" val="32896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Management konfliktnosti …</a:t>
            </a:r>
            <a:br>
              <a:rPr lang="cs-CZ" i="1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323528" y="1927080"/>
            <a:ext cx="404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„Konfliktní diskuze je zásadní překážkou při pokusech řešit problémy“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323528" y="2699792"/>
          <a:ext cx="4680520" cy="41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ástupný symbol pro text 11"/>
          <p:cNvSpPr txBox="1">
            <a:spLocks noGrp="1"/>
          </p:cNvSpPr>
          <p:nvPr>
            <p:ph type="body" sz="quarter" idx="3"/>
          </p:nvPr>
        </p:nvSpPr>
        <p:spPr>
          <a:xfrm>
            <a:off x="4860032" y="2080968"/>
            <a:ext cx="404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„Jsou-li lidé slušní a rozumní, dojdou vždy k jednomyslnému stanovisku“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</p:nvPr>
        </p:nvGraphicFramePr>
        <p:xfrm>
          <a:off x="5076056" y="2720696"/>
          <a:ext cx="4040188" cy="413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D00A1-A284-403B-B8A6-6F70001C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Opozice jako veřejný statek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8E02D-5AF9-43B4-87D0-EB547A0F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EEB90D-1107-4518-AF82-B21CCDF33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7" t="16401" r="17247" b="52402"/>
          <a:stretch/>
        </p:blipFill>
        <p:spPr>
          <a:xfrm>
            <a:off x="-10926" y="1713170"/>
            <a:ext cx="9154926" cy="49530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15DBF9F-50D4-42A0-B1C0-17D0A8A6E28F}"/>
              </a:ext>
            </a:extLst>
          </p:cNvPr>
          <p:cNvCxnSpPr>
            <a:cxnSpLocks/>
          </p:cNvCxnSpPr>
          <p:nvPr/>
        </p:nvCxnSpPr>
        <p:spPr>
          <a:xfrm>
            <a:off x="7164288" y="2780928"/>
            <a:ext cx="0" cy="104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9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18" y="295420"/>
            <a:ext cx="7921130" cy="59752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+mj-lt"/>
              </a:rPr>
              <a:t>Míra důvěry při jednání 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s ostatními lidmi </a:t>
            </a:r>
            <a:endParaRPr lang="cs-CZ" sz="2800" dirty="0">
              <a:latin typeface="+mj-lt"/>
            </a:endParaRP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45791" y="1640672"/>
            <a:ext cx="7884713" cy="805793"/>
          </a:xfrm>
        </p:spPr>
        <p:txBody>
          <a:bodyPr/>
          <a:lstStyle/>
          <a:p>
            <a:r>
              <a:rPr lang="cs-CZ" sz="2000" b="1" cap="all" dirty="0"/>
              <a:t>G17B. </a:t>
            </a:r>
            <a:r>
              <a:rPr lang="cs-CZ" sz="2000" dirty="0"/>
              <a:t>Obecně vzato, řekl/a byste, že se většině lidí dá důvěřovat, nebo že nemůže být člověk při jednání s</a:t>
            </a:r>
            <a:r>
              <a:rPr lang="cs-CZ" sz="2000" cap="all" dirty="0"/>
              <a:t> </a:t>
            </a:r>
            <a:r>
              <a:rPr lang="cs-CZ" sz="2000" dirty="0"/>
              <a:t>lidmi nikdy dost opatrný?</a:t>
            </a:r>
          </a:p>
          <a:p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645323" y="2820998"/>
            <a:ext cx="89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3399"/>
                </a:solidFill>
              </a:rPr>
              <a:t>Důvěra – 5+4 na škále</a:t>
            </a:r>
          </a:p>
        </p:txBody>
      </p:sp>
      <p:graphicFrame>
        <p:nvGraphicFramePr>
          <p:cNvPr id="12" name="Zástupný symbol pro obsah 5"/>
          <p:cNvGraphicFramePr>
            <a:graphicFrameLocks noGrp="1"/>
          </p:cNvGraphicFramePr>
          <p:nvPr>
            <p:ph sz="quarter" idx="13"/>
          </p:nvPr>
        </p:nvGraphicFramePr>
        <p:xfrm>
          <a:off x="206748" y="2043568"/>
          <a:ext cx="8730503" cy="458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400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0377"/>
            <a:ext cx="9144000" cy="923926"/>
          </a:xfrm>
        </p:spPr>
        <p:txBody>
          <a:bodyPr>
            <a:normAutofit fontScale="90000"/>
          </a:bodyPr>
          <a:lstStyle/>
          <a:p>
            <a:r>
              <a:rPr lang="cs-CZ" dirty="0"/>
              <a:t>Závěry: depolitizace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33832"/>
            <a:ext cx="7658100" cy="525042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Nezájem o politiku</a:t>
            </a:r>
          </a:p>
          <a:p>
            <a:pPr lvl="1"/>
            <a:r>
              <a:rPr lang="cs-CZ" sz="2100" dirty="0"/>
              <a:t>Omezený </a:t>
            </a:r>
            <a:r>
              <a:rPr lang="cs-CZ" sz="2100" dirty="0" err="1"/>
              <a:t>rekrutační</a:t>
            </a:r>
            <a:r>
              <a:rPr lang="cs-CZ" sz="2100" dirty="0"/>
              <a:t> rezervoár politických elit</a:t>
            </a:r>
          </a:p>
          <a:p>
            <a:pPr lvl="1"/>
            <a:r>
              <a:rPr lang="cs-CZ" sz="2100" dirty="0"/>
              <a:t>Slabá veřejná kontrola politických institucí</a:t>
            </a:r>
          </a:p>
          <a:p>
            <a:pPr lvl="1"/>
            <a:r>
              <a:rPr lang="cs-CZ" sz="2100" dirty="0"/>
              <a:t>Nedostatek (absence) zpětných vazeb</a:t>
            </a:r>
          </a:p>
          <a:p>
            <a:r>
              <a:rPr lang="cs-CZ" b="1" dirty="0"/>
              <a:t>Stigmatizace politiky</a:t>
            </a:r>
          </a:p>
          <a:p>
            <a:pPr lvl="1"/>
            <a:r>
              <a:rPr lang="cs-CZ" sz="2100" dirty="0"/>
              <a:t>Dominance negativních zpětných vazeb</a:t>
            </a:r>
          </a:p>
          <a:p>
            <a:pPr lvl="1"/>
            <a:r>
              <a:rPr lang="cs-CZ" sz="2100" dirty="0"/>
              <a:t>Obranný efekt uzavírání se, vyhoření, zcyničtění</a:t>
            </a:r>
          </a:p>
          <a:p>
            <a:pPr lvl="1"/>
            <a:r>
              <a:rPr lang="cs-CZ" sz="2100" dirty="0"/>
              <a:t>Začarovaný kruh stigmatizace, negativní selekce</a:t>
            </a:r>
          </a:p>
          <a:p>
            <a:r>
              <a:rPr lang="cs-CZ" b="1" dirty="0"/>
              <a:t>Despekt k diskusi a nerealistická očekávání</a:t>
            </a:r>
          </a:p>
          <a:p>
            <a:pPr lvl="1"/>
            <a:r>
              <a:rPr lang="cs-CZ" sz="2100" dirty="0"/>
              <a:t>Frustrace, deziluze na straně veřejnosti</a:t>
            </a:r>
          </a:p>
          <a:p>
            <a:pPr lvl="1"/>
            <a:r>
              <a:rPr lang="cs-CZ" sz="2100" dirty="0"/>
              <a:t>Omezená reflexivita, efektivita institucí</a:t>
            </a:r>
          </a:p>
          <a:p>
            <a:pPr lvl="1"/>
            <a:r>
              <a:rPr lang="cs-CZ" sz="2100" dirty="0"/>
              <a:t>Manipulativní, demonstrativní publicita, krize legitimity  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Charles </a:t>
            </a:r>
            <a:r>
              <a:rPr lang="cs-CZ" dirty="0" err="1"/>
              <a:t>Lindblom</a:t>
            </a:r>
            <a:r>
              <a:rPr lang="cs-CZ" dirty="0"/>
              <a:t>, 1968</a:t>
            </a:r>
          </a:p>
          <a:p>
            <a:r>
              <a:rPr lang="cs-CZ" dirty="0"/>
              <a:t>Blanka </a:t>
            </a:r>
            <a:r>
              <a:rPr lang="cs-CZ" dirty="0" err="1"/>
              <a:t>Říchová</a:t>
            </a:r>
            <a:r>
              <a:rPr lang="cs-CZ" dirty="0"/>
              <a:t>, Arnošt Veselý</a:t>
            </a:r>
          </a:p>
          <a:p>
            <a:r>
              <a:rPr lang="cs-CZ" b="1" dirty="0"/>
              <a:t>Artikulace</a:t>
            </a:r>
            <a:r>
              <a:rPr lang="cs-CZ" dirty="0"/>
              <a:t> (iniciace), agenda </a:t>
            </a:r>
            <a:r>
              <a:rPr lang="cs-CZ" dirty="0" err="1"/>
              <a:t>setting</a:t>
            </a:r>
            <a:endParaRPr lang="cs-CZ" dirty="0"/>
          </a:p>
          <a:p>
            <a:r>
              <a:rPr lang="cs-CZ" b="1" dirty="0" err="1"/>
              <a:t>Estimace</a:t>
            </a:r>
            <a:r>
              <a:rPr lang="cs-CZ" b="1" dirty="0"/>
              <a:t>, selekce </a:t>
            </a:r>
            <a:r>
              <a:rPr lang="cs-CZ" dirty="0"/>
              <a:t>(formulace problému, postup řešení), RIA a priori</a:t>
            </a:r>
          </a:p>
          <a:p>
            <a:r>
              <a:rPr lang="cs-CZ" b="1" dirty="0"/>
              <a:t>Legitimizace</a:t>
            </a:r>
            <a:r>
              <a:rPr lang="cs-CZ" dirty="0"/>
              <a:t> (politicky a právně)</a:t>
            </a:r>
          </a:p>
          <a:p>
            <a:r>
              <a:rPr lang="cs-CZ" b="1" dirty="0"/>
              <a:t>Implementace</a:t>
            </a:r>
          </a:p>
          <a:p>
            <a:r>
              <a:rPr lang="cs-CZ" b="1" dirty="0"/>
              <a:t>Monitoring a</a:t>
            </a:r>
            <a:r>
              <a:rPr lang="cs-CZ" dirty="0"/>
              <a:t> </a:t>
            </a:r>
            <a:r>
              <a:rPr lang="cs-CZ" b="1" dirty="0"/>
              <a:t>re-evaluace</a:t>
            </a:r>
            <a:r>
              <a:rPr lang="cs-CZ" dirty="0"/>
              <a:t>, RIA a posteriori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9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3664" y="692697"/>
            <a:ext cx="8316664" cy="840053"/>
          </a:xfrm>
        </p:spPr>
        <p:txBody>
          <a:bodyPr/>
          <a:lstStyle/>
          <a:p>
            <a:r>
              <a:rPr lang="fi-FI" dirty="0" err="1"/>
              <a:t>Legislative</a:t>
            </a:r>
            <a:r>
              <a:rPr lang="fi-FI" dirty="0"/>
              <a:t> </a:t>
            </a:r>
            <a:r>
              <a:rPr lang="fi-FI" dirty="0" err="1"/>
              <a:t>Drafting</a:t>
            </a:r>
            <a:r>
              <a:rPr lang="fi-FI" dirty="0"/>
              <a:t> </a:t>
            </a:r>
            <a:r>
              <a:rPr lang="fi-FI" dirty="0" err="1"/>
              <a:t>Process</a:t>
            </a:r>
            <a:r>
              <a:rPr lang="fi-FI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1611784"/>
            <a:ext cx="8580953" cy="47525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11806" y="6165303"/>
            <a:ext cx="325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http://lainvalmistelu.finlex.fi/en/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0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1E2ABEE-1CC9-423D-9525-EA081764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AC978-5E65-4DE6-B0D2-BA341553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i="1" dirty="0"/>
              <a:t>DOBRÉ VLÁDNUTÍ </a:t>
            </a:r>
            <a:br>
              <a:rPr lang="cs-CZ" sz="2800" i="1" dirty="0"/>
            </a:br>
            <a:r>
              <a:rPr lang="cs-CZ" sz="2800" i="1" dirty="0"/>
              <a:t>z </a:t>
            </a:r>
            <a:r>
              <a:rPr lang="cs-CZ" sz="2800" i="1" dirty="0" err="1"/>
              <a:t>Tocquevillovské</a:t>
            </a:r>
            <a:r>
              <a:rPr lang="cs-CZ" sz="2800" i="1" dirty="0"/>
              <a:t> perspektivy </a:t>
            </a:r>
            <a:r>
              <a:rPr lang="cs-CZ" sz="2800" b="1" u="sng" dirty="0"/>
              <a:t>občanské společnosti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3AB1CD-24AD-4258-9769-2CADC5A9C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A65CFD3-59A5-444A-B741-AFE2D6F45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Rizika (umenšovat)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FD443CE-308A-4A43-A491-CDAB8D915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2502679"/>
            <a:ext cx="4041775" cy="3951288"/>
          </a:xfrm>
        </p:spPr>
        <p:txBody>
          <a:bodyPr/>
          <a:lstStyle/>
          <a:p>
            <a:r>
              <a:rPr lang="cs-CZ" dirty="0"/>
              <a:t>Zneužívání moci, ale i slabý stát  …</a:t>
            </a:r>
          </a:p>
          <a:p>
            <a:r>
              <a:rPr lang="cs-CZ" dirty="0"/>
              <a:t>Pasivita, apatie, ale i nadbytek participace</a:t>
            </a:r>
          </a:p>
          <a:p>
            <a:r>
              <a:rPr lang="cs-CZ" dirty="0"/>
              <a:t>Krize důvěry, ale i nekritická důvěra</a:t>
            </a:r>
          </a:p>
          <a:p>
            <a:r>
              <a:rPr lang="cs-CZ" dirty="0"/>
              <a:t>Atomizace, anomie, ale i nacionalismus</a:t>
            </a:r>
          </a:p>
        </p:txBody>
      </p:sp>
      <p:pic>
        <p:nvPicPr>
          <p:cNvPr id="7" name="Picture 2" descr="C:\Karel\schemata\Scheme 1 final.jpg">
            <a:extLst>
              <a:ext uri="{FF2B5EF4-FFF2-40B4-BE49-F238E27FC236}">
                <a16:creationId xmlns:a16="http://schemas.microsoft.com/office/drawing/2014/main" id="{47DACDBF-8BD7-4ED3-9782-EB05B37457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46" y="2350813"/>
            <a:ext cx="4103154" cy="4103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9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93D27-AEB9-4C5A-8FB3-EE560A8B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zajistit dobré vládnutí?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C27CE-7883-4909-80CA-FC5E619DF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600200"/>
            <a:ext cx="844526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u="sng" dirty="0"/>
              <a:t>Ochranná funkce</a:t>
            </a:r>
          </a:p>
          <a:p>
            <a:pPr marL="457103" lvl="1" indent="0">
              <a:buNone/>
            </a:pPr>
            <a:r>
              <a:rPr lang="cs-CZ" i="1" dirty="0"/>
              <a:t>Férová pravidla, soutěž, dělba a omezování moci</a:t>
            </a:r>
          </a:p>
          <a:p>
            <a:pPr marL="457103" lvl="1" indent="0">
              <a:buNone/>
            </a:pPr>
            <a:r>
              <a:rPr lang="cs-CZ" i="1" dirty="0"/>
              <a:t>Ochrana, podpora opozice, kontrolní výbory, svoboda slova</a:t>
            </a:r>
          </a:p>
          <a:p>
            <a:pPr marL="457103" lvl="1" indent="0">
              <a:buNone/>
            </a:pPr>
            <a:r>
              <a:rPr lang="cs-CZ" i="1" dirty="0"/>
              <a:t>Média – pluralita zdrojů, nezávislá radniční periodika</a:t>
            </a:r>
          </a:p>
          <a:p>
            <a:pPr marL="457103" lvl="1" indent="0">
              <a:buNone/>
            </a:pPr>
            <a:r>
              <a:rPr lang="cs-CZ" i="1" dirty="0"/>
              <a:t>Péče o hodnoty právního státu a lidská práva</a:t>
            </a:r>
          </a:p>
          <a:p>
            <a:pPr marL="0" lvl="1" indent="0">
              <a:buNone/>
            </a:pPr>
            <a:r>
              <a:rPr lang="cs-CZ" sz="3200" u="sng" dirty="0"/>
              <a:t>Participační funkce</a:t>
            </a:r>
          </a:p>
          <a:p>
            <a:pPr marL="361950" lvl="1" indent="0">
              <a:buNone/>
            </a:pPr>
            <a:r>
              <a:rPr lang="cs-CZ" i="1" dirty="0"/>
              <a:t>Volební, nevolební; věcná, střídmá, smysluplná kampaň </a:t>
            </a:r>
          </a:p>
          <a:p>
            <a:pPr marL="361950" lvl="1" indent="0">
              <a:buNone/>
            </a:pPr>
            <a:r>
              <a:rPr lang="cs-CZ" i="1" dirty="0"/>
              <a:t>Struktura otevřených příležitostí (hodiny, kanceláře, informovanost, komise, výbory, přístup do médií)</a:t>
            </a:r>
          </a:p>
          <a:p>
            <a:pPr marL="361950" lvl="1" indent="0">
              <a:buNone/>
            </a:pPr>
            <a:r>
              <a:rPr lang="cs-CZ" i="1" dirty="0"/>
              <a:t>Participační inovace (rozpočet, </a:t>
            </a:r>
            <a:r>
              <a:rPr lang="cs-CZ" i="1" dirty="0" err="1"/>
              <a:t>deliberativní</a:t>
            </a:r>
            <a:r>
              <a:rPr lang="cs-CZ" i="1" dirty="0"/>
              <a:t> fóra, referenda)</a:t>
            </a:r>
          </a:p>
          <a:p>
            <a:pPr marL="361950" lvl="1" indent="0">
              <a:buNone/>
            </a:pPr>
            <a:r>
              <a:rPr lang="cs-CZ" i="1" dirty="0"/>
              <a:t>Výchova k aktivnímu občanství, gramotnost, </a:t>
            </a:r>
            <a:r>
              <a:rPr lang="cs-CZ" i="1" dirty="0" err="1"/>
              <a:t>skills</a:t>
            </a:r>
            <a:r>
              <a:rPr lang="cs-CZ" i="1" dirty="0"/>
              <a:t>/kompetence</a:t>
            </a:r>
          </a:p>
          <a:p>
            <a:pPr marL="361950" lvl="1" indent="0">
              <a:buNone/>
            </a:pPr>
            <a:r>
              <a:rPr lang="cs-CZ" i="1" dirty="0"/>
              <a:t>Právo na občanskou neposlušnost</a:t>
            </a:r>
          </a:p>
        </p:txBody>
      </p:sp>
    </p:spTree>
    <p:extLst>
      <p:ext uri="{BB962C8B-B14F-4D97-AF65-F5344CB8AC3E}">
        <p14:creationId xmlns:p14="http://schemas.microsoft.com/office/powerpoint/2010/main" val="11744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71EF1-59A1-42AE-ADC8-DECEBFA2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5400" dirty="0"/>
              <a:t>Jak zajistit dobré vládnutí?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5C0CB8-B899-49E5-B882-3998E093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59" y="1037820"/>
            <a:ext cx="8229600" cy="57236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u="sng" dirty="0"/>
              <a:t>Legitimizační funkce (krize důvěry)</a:t>
            </a:r>
          </a:p>
          <a:p>
            <a:pPr marL="0" indent="0">
              <a:buNone/>
            </a:pPr>
            <a:r>
              <a:rPr lang="cs-CZ" dirty="0"/>
              <a:t>Volby, dělba a omezení moci</a:t>
            </a:r>
          </a:p>
          <a:p>
            <a:pPr marL="0" indent="0">
              <a:buNone/>
            </a:pPr>
            <a:r>
              <a:rPr lang="cs-CZ" i="1" dirty="0"/>
              <a:t>Včasná informovanost, konzultace (i opakované)</a:t>
            </a:r>
          </a:p>
          <a:p>
            <a:pPr marL="0" indent="0">
              <a:buNone/>
            </a:pPr>
            <a:r>
              <a:rPr lang="cs-CZ" i="1" dirty="0"/>
              <a:t>Transparentnost (</a:t>
            </a:r>
            <a:r>
              <a:rPr lang="cs-CZ" i="1" dirty="0" err="1"/>
              <a:t>rozklikávací</a:t>
            </a:r>
            <a:r>
              <a:rPr lang="cs-CZ" i="1" dirty="0"/>
              <a:t> rozpočet)</a:t>
            </a:r>
          </a:p>
          <a:p>
            <a:pPr marL="0" indent="0">
              <a:buNone/>
            </a:pPr>
            <a:r>
              <a:rPr lang="cs-CZ" i="1" dirty="0"/>
              <a:t>Přístupové body, vstřícná komunikace</a:t>
            </a:r>
          </a:p>
          <a:p>
            <a:pPr marL="0" indent="0">
              <a:buNone/>
            </a:pPr>
            <a:r>
              <a:rPr lang="cs-CZ" i="1" dirty="0"/>
              <a:t>Vyvarovat se arogance, přehlíživosti, vrchnostenství</a:t>
            </a:r>
          </a:p>
          <a:p>
            <a:pPr marL="0" indent="0">
              <a:buNone/>
            </a:pPr>
            <a:r>
              <a:rPr lang="cs-CZ" u="sng" dirty="0"/>
              <a:t>Integrační funkce (atomizace, anomie)</a:t>
            </a:r>
          </a:p>
          <a:p>
            <a:pPr marL="0" indent="0">
              <a:buNone/>
            </a:pPr>
            <a:r>
              <a:rPr lang="cs-CZ" i="1" dirty="0"/>
              <a:t>Rodinná politika, ontologické bezpečí a péče o děti, potírání domácího násilí… </a:t>
            </a:r>
          </a:p>
          <a:p>
            <a:pPr marL="0" indent="0">
              <a:buNone/>
            </a:pPr>
            <a:r>
              <a:rPr lang="cs-CZ" i="1" dirty="0"/>
              <a:t>Podpora škol a školek (finanční, materiální, symbolická)</a:t>
            </a:r>
          </a:p>
          <a:p>
            <a:pPr marL="0" indent="0">
              <a:buNone/>
            </a:pPr>
            <a:r>
              <a:rPr lang="cs-CZ" i="1" dirty="0"/>
              <a:t>Podpora spolkového života: legislativa, granty …</a:t>
            </a:r>
          </a:p>
          <a:p>
            <a:pPr marL="0" indent="0">
              <a:buNone/>
            </a:pPr>
            <a:r>
              <a:rPr lang="cs-CZ" i="1" dirty="0"/>
              <a:t>Péče o bezpečí, veřejný prostor, hřiště, parky …</a:t>
            </a:r>
          </a:p>
          <a:p>
            <a:pPr marL="0" indent="0">
              <a:buNone/>
            </a:pPr>
            <a:r>
              <a:rPr lang="cs-CZ" i="1" dirty="0"/>
              <a:t>Zajištění bezbariérovosti, podpora sociálně slabých, ohrožených, vylučovaných…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8.7|52.6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11352</TotalTime>
  <Words>800</Words>
  <Application>Microsoft Office PowerPoint</Application>
  <PresentationFormat>Předvádění na obrazovce (4:3)</PresentationFormat>
  <Paragraphs>153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sady Office</vt:lpstr>
      <vt:lpstr>2. setkání, 22. 3. 2024 Karel B. Müller www.karelmuller.eu</vt:lpstr>
      <vt:lpstr>Zdroje/atestace</vt:lpstr>
      <vt:lpstr>Policy making process</vt:lpstr>
      <vt:lpstr>Legislative Drafting Process </vt:lpstr>
      <vt:lpstr>Prezentace aplikace PowerPoint</vt:lpstr>
      <vt:lpstr>DOBRÉ VLÁDNUTÍ  z Tocquevillovské perspektivy občanské společnosti</vt:lpstr>
      <vt:lpstr>Jak zajistit dobré vládnutí?</vt:lpstr>
      <vt:lpstr>Jak zajistit dobré vládnutí?</vt:lpstr>
      <vt:lpstr>Prezentace aplikace PowerPoint</vt:lpstr>
      <vt:lpstr>Prezentace aplikace PowerPoint</vt:lpstr>
      <vt:lpstr>Prezentace aplikace PowerPoint</vt:lpstr>
      <vt:lpstr>Prezentace aplikace PowerPoint</vt:lpstr>
      <vt:lpstr>DOBRÉ VLÁDNUTÍ  z Luhmannovské perspektivy sociálních systémů </vt:lpstr>
      <vt:lpstr>Spokojenost se životem v místě bydliště  ČR 2012 – 2015: 15,7 % velmi spokojených, zdroj CVVM a IPSOS </vt:lpstr>
      <vt:lpstr> Vysoká stigmatizace politické činnosti IPSOS 2014  </vt:lpstr>
      <vt:lpstr>Prezentace aplikace PowerPoint</vt:lpstr>
      <vt:lpstr>  Informovanost obyvatel o dění v obci </vt:lpstr>
      <vt:lpstr>Participace tří měst  zdroj: CVVM a IPSOS, 2014</vt:lpstr>
      <vt:lpstr>Diskursivní kultura, veřejný zájem … IPSOS 2014</vt:lpstr>
      <vt:lpstr>Management konfliktnosti … IPSOS 2014</vt:lpstr>
      <vt:lpstr>Opozice jako veřejný statek</vt:lpstr>
      <vt:lpstr>Míra důvěry při jednání  s ostatními lidmi </vt:lpstr>
      <vt:lpstr>Závěry: depolitizace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Karel Müller</cp:lastModifiedBy>
  <cp:revision>292</cp:revision>
  <cp:lastPrinted>2015-09-30T07:58:45Z</cp:lastPrinted>
  <dcterms:created xsi:type="dcterms:W3CDTF">2015-06-02T07:24:49Z</dcterms:created>
  <dcterms:modified xsi:type="dcterms:W3CDTF">2024-03-21T13:55:06Z</dcterms:modified>
</cp:coreProperties>
</file>