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534" r:id="rId2"/>
    <p:sldId id="256" r:id="rId3"/>
    <p:sldId id="476" r:id="rId4"/>
    <p:sldId id="478" r:id="rId5"/>
    <p:sldId id="477" r:id="rId6"/>
    <p:sldId id="479" r:id="rId7"/>
    <p:sldId id="364" r:id="rId8"/>
    <p:sldId id="365" r:id="rId9"/>
    <p:sldId id="366" r:id="rId10"/>
    <p:sldId id="367" r:id="rId11"/>
    <p:sldId id="468" r:id="rId12"/>
    <p:sldId id="389" r:id="rId13"/>
    <p:sldId id="469" r:id="rId14"/>
    <p:sldId id="470" r:id="rId15"/>
    <p:sldId id="471" r:id="rId16"/>
    <p:sldId id="307" r:id="rId17"/>
    <p:sldId id="348" r:id="rId18"/>
    <p:sldId id="397" r:id="rId19"/>
    <p:sldId id="382" r:id="rId20"/>
    <p:sldId id="472" r:id="rId21"/>
    <p:sldId id="313" r:id="rId22"/>
    <p:sldId id="381" r:id="rId23"/>
    <p:sldId id="473" r:id="rId24"/>
    <p:sldId id="383" r:id="rId25"/>
    <p:sldId id="501" r:id="rId26"/>
    <p:sldId id="533" r:id="rId27"/>
    <p:sldId id="349" r:id="rId28"/>
    <p:sldId id="350" r:id="rId29"/>
    <p:sldId id="333" r:id="rId30"/>
    <p:sldId id="338" r:id="rId31"/>
    <p:sldId id="390" r:id="rId32"/>
    <p:sldId id="535" r:id="rId33"/>
    <p:sldId id="352" r:id="rId34"/>
    <p:sldId id="331" r:id="rId35"/>
    <p:sldId id="413" r:id="rId36"/>
    <p:sldId id="330" r:id="rId37"/>
    <p:sldId id="324" r:id="rId38"/>
    <p:sldId id="325" r:id="rId39"/>
    <p:sldId id="376" r:id="rId40"/>
    <p:sldId id="326" r:id="rId41"/>
    <p:sldId id="332" r:id="rId42"/>
    <p:sldId id="374" r:id="rId43"/>
    <p:sldId id="329" r:id="rId44"/>
    <p:sldId id="489" r:id="rId45"/>
    <p:sldId id="521" r:id="rId46"/>
    <p:sldId id="528" r:id="rId47"/>
    <p:sldId id="532" r:id="rId48"/>
    <p:sldId id="530" r:id="rId49"/>
    <p:sldId id="529" r:id="rId50"/>
    <p:sldId id="312" r:id="rId51"/>
    <p:sldId id="531" r:id="rId52"/>
    <p:sldId id="486" r:id="rId53"/>
    <p:sldId id="487" r:id="rId54"/>
    <p:sldId id="488" r:id="rId55"/>
    <p:sldId id="334" r:id="rId56"/>
    <p:sldId id="316" r:id="rId57"/>
    <p:sldId id="480" r:id="rId58"/>
    <p:sldId id="481" r:id="rId59"/>
    <p:sldId id="482" r:id="rId60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700" autoAdjust="0"/>
  </p:normalViewPr>
  <p:slideViewPr>
    <p:cSldViewPr snapToGrid="0" showGuides="1">
      <p:cViewPr varScale="1">
        <p:scale>
          <a:sx n="107" d="100"/>
          <a:sy n="107" d="100"/>
        </p:scale>
        <p:origin x="1332" y="102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sl&#237;k\Desktop\dizertace\grafy%20cvvm.xlsx" TargetMode="External"/><Relationship Id="rId2" Type="http://schemas.openxmlformats.org/officeDocument/2006/relationships/image" Target="../media/image26.jpeg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Karel\PORT&#193;L%20(Politick&#225;%20sociologie)\hotov&#233;\KONEC\Po&#269;et%20trestn&#253;ch%20&#269;in&#367;%20v%20&#268;R%20po%20roce%201990.xls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Karel\Obr&#225;zky%20a%20grafy%20-%20politick&#233;\Graf%20presti&#382;%20povol&#225;n&#23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17"/>
    </mc:Choice>
    <mc:Fallback>
      <c:style val="1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List1!$D$48</c:f>
              <c:strCache>
                <c:ptCount val="1"/>
                <c:pt idx="0">
                  <c:v>Přijatelné</c:v>
                </c:pt>
              </c:strCache>
            </c:strRef>
          </c:tx>
          <c:spPr>
            <a:blipFill>
              <a:blip xmlns:r="http://schemas.openxmlformats.org/officeDocument/2006/relationships" r:embed="rId2"/>
              <a:tile tx="0" ty="0" sx="100000" sy="100000" flip="none" algn="tl"/>
            </a:blipFill>
            <a:effectLst>
              <a:outerShdw blurRad="50800" dist="20000" dir="5400000" rotWithShape="0">
                <a:srgbClr val="FFC000">
                  <a:alpha val="42000"/>
                </a:srgbClr>
              </a:outerShdw>
            </a:effectLst>
          </c:spPr>
          <c:invertIfNegative val="0"/>
          <c:dLbls>
            <c:spPr>
              <a:solidFill>
                <a:srgbClr val="FF0000"/>
              </a:solidFill>
              <a:effectLst>
                <a:innerShdw blurRad="63500" dist="50800" dir="13500000">
                  <a:schemeClr val="bg1">
                    <a:alpha val="50000"/>
                  </a:schemeClr>
                </a:innerShdw>
              </a:effectLst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List1!$D$59:$D$61</c:f>
              <c:strCache>
                <c:ptCount val="3"/>
                <c:pt idx="0">
                  <c:v>Prokázat nějakou službu nebo udělat nějakou laskavost</c:v>
                </c:pt>
                <c:pt idx="1">
                  <c:v>Dát dárek</c:v>
                </c:pt>
                <c:pt idx="2">
                  <c:v>Dát peníze</c:v>
                </c:pt>
              </c:strCache>
            </c:strRef>
          </c:cat>
          <c:val>
            <c:numRef>
              <c:f>List1!$R$49:$R$51</c:f>
              <c:numCache>
                <c:formatCode>General</c:formatCode>
                <c:ptCount val="3"/>
                <c:pt idx="0">
                  <c:v>53</c:v>
                </c:pt>
                <c:pt idx="1">
                  <c:v>47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58-4F19-A2DC-0FCA69F22B34}"/>
            </c:ext>
          </c:extLst>
        </c:ser>
        <c:ser>
          <c:idx val="1"/>
          <c:order val="1"/>
          <c:tx>
            <c:strRef>
              <c:f>List1!$D$49</c:f>
              <c:strCache>
                <c:ptCount val="1"/>
                <c:pt idx="0">
                  <c:v>Nepřijatelné</c:v>
                </c:pt>
              </c:strCache>
            </c:strRef>
          </c:tx>
          <c:invertIfNegative val="0"/>
          <c:dLbls>
            <c:spPr>
              <a:solidFill>
                <a:srgbClr val="00B050"/>
              </a:solidFill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List1!$S$49:$S$51</c:f>
              <c:numCache>
                <c:formatCode>General</c:formatCode>
                <c:ptCount val="3"/>
                <c:pt idx="0">
                  <c:v>44</c:v>
                </c:pt>
                <c:pt idx="1">
                  <c:v>51</c:v>
                </c:pt>
                <c:pt idx="2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58-4F19-A2DC-0FCA69F22B34}"/>
            </c:ext>
          </c:extLst>
        </c:ser>
        <c:ser>
          <c:idx val="2"/>
          <c:order val="2"/>
          <c:tx>
            <c:strRef>
              <c:f>List1!$D$50</c:f>
              <c:strCache>
                <c:ptCount val="1"/>
                <c:pt idx="0">
                  <c:v>Neví/bez odpovědi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6823705920581134E-3"/>
                  <c:y val="-8.89515414881903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58-4F19-A2DC-0FCA69F22B34}"/>
                </c:ext>
              </c:extLst>
            </c:dLbl>
            <c:dLbl>
              <c:idx val="1"/>
              <c:layout>
                <c:manualLayout>
                  <c:x val="1.2486321578821626E-2"/>
                  <c:y val="-5.93010276587935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58-4F19-A2DC-0FCA69F22B34}"/>
                </c:ext>
              </c:extLst>
            </c:dLbl>
            <c:dLbl>
              <c:idx val="2"/>
              <c:layout>
                <c:manualLayout>
                  <c:x val="1.7168692170879664E-2"/>
                  <c:y val="-1.18602055317586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58-4F19-A2DC-0FCA69F22B3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List1!$T$49:$T$51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C58-4F19-A2DC-0FCA69F22B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2947328"/>
        <c:axId val="132953216"/>
        <c:axId val="0"/>
      </c:bar3DChart>
      <c:catAx>
        <c:axId val="132947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132953216"/>
        <c:crosses val="autoZero"/>
        <c:auto val="1"/>
        <c:lblAlgn val="ctr"/>
        <c:lblOffset val="100"/>
        <c:noMultiLvlLbl val="0"/>
      </c:catAx>
      <c:valAx>
        <c:axId val="13295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2947328"/>
        <c:crosses val="autoZero"/>
        <c:crossBetween val="between"/>
      </c:valAx>
    </c:plotArea>
    <c:legend>
      <c:legendPos val="b"/>
      <c:overlay val="0"/>
      <c:spPr>
        <a:effectLst>
          <a:innerShdw blurRad="63500" dist="50800" dir="13500000">
            <a:prstClr val="black">
              <a:alpha val="50000"/>
            </a:prstClr>
          </a:innerShdw>
        </a:effectLst>
      </c:spPr>
    </c:legend>
    <c:plotVisOnly val="1"/>
    <c:dispBlanksAs val="gap"/>
    <c:showDLblsOverMax val="0"/>
  </c:chart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079979585885095E-2"/>
          <c:y val="3.1154032854444458E-2"/>
          <c:w val="0.8346280499659765"/>
          <c:h val="0.86834249418300591"/>
        </c:manualLayout>
      </c:layout>
      <c:lineChart>
        <c:grouping val="standard"/>
        <c:varyColors val="0"/>
        <c:ser>
          <c:idx val="0"/>
          <c:order val="0"/>
          <c:tx>
            <c:strRef>
              <c:f>List1!$C$2</c:f>
              <c:strCache>
                <c:ptCount val="1"/>
                <c:pt idx="0">
                  <c:v>Austria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List1!$D$2:$AD$2</c:f>
              <c:numCache>
                <c:formatCode>General</c:formatCode>
                <c:ptCount val="27"/>
                <c:pt idx="0">
                  <c:v>7.59</c:v>
                </c:pt>
                <c:pt idx="1">
                  <c:v>7.61</c:v>
                </c:pt>
                <c:pt idx="2">
                  <c:v>7.5</c:v>
                </c:pt>
                <c:pt idx="3">
                  <c:v>7.6</c:v>
                </c:pt>
                <c:pt idx="4">
                  <c:v>7.7</c:v>
                </c:pt>
                <c:pt idx="5">
                  <c:v>7.8</c:v>
                </c:pt>
                <c:pt idx="6">
                  <c:v>7.8</c:v>
                </c:pt>
                <c:pt idx="7">
                  <c:v>8</c:v>
                </c:pt>
                <c:pt idx="8">
                  <c:v>8.4</c:v>
                </c:pt>
                <c:pt idx="9">
                  <c:v>8.6999999999999993</c:v>
                </c:pt>
                <c:pt idx="10">
                  <c:v>8.6</c:v>
                </c:pt>
                <c:pt idx="11">
                  <c:v>8.1</c:v>
                </c:pt>
                <c:pt idx="12">
                  <c:v>8.1</c:v>
                </c:pt>
                <c:pt idx="13">
                  <c:v>7.9</c:v>
                </c:pt>
                <c:pt idx="14">
                  <c:v>7.9</c:v>
                </c:pt>
                <c:pt idx="15">
                  <c:v>7.8</c:v>
                </c:pt>
                <c:pt idx="16">
                  <c:v>6.9</c:v>
                </c:pt>
                <c:pt idx="17">
                  <c:v>6.9</c:v>
                </c:pt>
                <c:pt idx="18">
                  <c:v>7.2</c:v>
                </c:pt>
                <c:pt idx="19">
                  <c:v>7.6</c:v>
                </c:pt>
                <c:pt idx="20">
                  <c:v>7.5</c:v>
                </c:pt>
                <c:pt idx="21">
                  <c:v>7.5</c:v>
                </c:pt>
                <c:pt idx="22">
                  <c:v>7.6</c:v>
                </c:pt>
                <c:pt idx="23">
                  <c:v>7.7</c:v>
                </c:pt>
                <c:pt idx="24">
                  <c:v>7.6</c:v>
                </c:pt>
                <c:pt idx="25">
                  <c:v>7.4</c:v>
                </c:pt>
                <c:pt idx="26">
                  <c:v>7.1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4E-4848-B325-031882CF39A4}"/>
            </c:ext>
          </c:extLst>
        </c:ser>
        <c:ser>
          <c:idx val="1"/>
          <c:order val="1"/>
          <c:tx>
            <c:strRef>
              <c:f>List1!$C$3</c:f>
              <c:strCache>
                <c:ptCount val="1"/>
                <c:pt idx="0">
                  <c:v>UK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List1!$D$3:$AD$3</c:f>
              <c:numCache>
                <c:formatCode>General</c:formatCode>
                <c:ptCount val="27"/>
                <c:pt idx="0">
                  <c:v>8.44</c:v>
                </c:pt>
                <c:pt idx="1">
                  <c:v>8.2200000000000006</c:v>
                </c:pt>
                <c:pt idx="2">
                  <c:v>8.6999999999999993</c:v>
                </c:pt>
                <c:pt idx="3">
                  <c:v>8.6</c:v>
                </c:pt>
                <c:pt idx="4">
                  <c:v>8.6999999999999993</c:v>
                </c:pt>
                <c:pt idx="5">
                  <c:v>8.3000000000000007</c:v>
                </c:pt>
                <c:pt idx="6">
                  <c:v>8.6999999999999993</c:v>
                </c:pt>
                <c:pt idx="7">
                  <c:v>8.6999999999999993</c:v>
                </c:pt>
                <c:pt idx="8">
                  <c:v>8.6</c:v>
                </c:pt>
                <c:pt idx="9">
                  <c:v>8.6</c:v>
                </c:pt>
                <c:pt idx="10">
                  <c:v>8.6</c:v>
                </c:pt>
                <c:pt idx="11">
                  <c:v>8.4</c:v>
                </c:pt>
                <c:pt idx="12">
                  <c:v>7.7</c:v>
                </c:pt>
                <c:pt idx="13">
                  <c:v>7.7</c:v>
                </c:pt>
                <c:pt idx="14">
                  <c:v>7.6</c:v>
                </c:pt>
                <c:pt idx="15">
                  <c:v>7.8</c:v>
                </c:pt>
                <c:pt idx="16">
                  <c:v>7.4</c:v>
                </c:pt>
                <c:pt idx="17">
                  <c:v>7.6</c:v>
                </c:pt>
                <c:pt idx="18">
                  <c:v>7.8</c:v>
                </c:pt>
                <c:pt idx="19">
                  <c:v>8.1</c:v>
                </c:pt>
                <c:pt idx="20">
                  <c:v>8.1</c:v>
                </c:pt>
                <c:pt idx="21">
                  <c:v>8.1999999999999993</c:v>
                </c:pt>
                <c:pt idx="22">
                  <c:v>8</c:v>
                </c:pt>
                <c:pt idx="23">
                  <c:v>7.7</c:v>
                </c:pt>
                <c:pt idx="24">
                  <c:v>7.7</c:v>
                </c:pt>
                <c:pt idx="25">
                  <c:v>7.8</c:v>
                </c:pt>
                <c:pt idx="26">
                  <c:v>7.3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4E-4848-B325-031882CF39A4}"/>
            </c:ext>
          </c:extLst>
        </c:ser>
        <c:ser>
          <c:idx val="2"/>
          <c:order val="2"/>
          <c:tx>
            <c:strRef>
              <c:f>List1!$C$4</c:f>
              <c:strCache>
                <c:ptCount val="1"/>
                <c:pt idx="0">
                  <c:v>Estonia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List1!$D$4:$AD$4</c:f>
              <c:numCache>
                <c:formatCode>General</c:formatCode>
                <c:ptCount val="27"/>
                <c:pt idx="2">
                  <c:v>5.7</c:v>
                </c:pt>
                <c:pt idx="3">
                  <c:v>5.7</c:v>
                </c:pt>
                <c:pt idx="4">
                  <c:v>5.7</c:v>
                </c:pt>
                <c:pt idx="5">
                  <c:v>5.6</c:v>
                </c:pt>
                <c:pt idx="6">
                  <c:v>5.6</c:v>
                </c:pt>
                <c:pt idx="7">
                  <c:v>5.5</c:v>
                </c:pt>
                <c:pt idx="8">
                  <c:v>6</c:v>
                </c:pt>
                <c:pt idx="9">
                  <c:v>6.1</c:v>
                </c:pt>
                <c:pt idx="10">
                  <c:v>6.7</c:v>
                </c:pt>
                <c:pt idx="11">
                  <c:v>6.5</c:v>
                </c:pt>
                <c:pt idx="12">
                  <c:v>6.6</c:v>
                </c:pt>
                <c:pt idx="13">
                  <c:v>6.6</c:v>
                </c:pt>
                <c:pt idx="14">
                  <c:v>6.5</c:v>
                </c:pt>
                <c:pt idx="15">
                  <c:v>6.4</c:v>
                </c:pt>
                <c:pt idx="16">
                  <c:v>6.4</c:v>
                </c:pt>
                <c:pt idx="17">
                  <c:v>6.8</c:v>
                </c:pt>
                <c:pt idx="18">
                  <c:v>6.9</c:v>
                </c:pt>
                <c:pt idx="19">
                  <c:v>7</c:v>
                </c:pt>
                <c:pt idx="20">
                  <c:v>7</c:v>
                </c:pt>
                <c:pt idx="21">
                  <c:v>7.1</c:v>
                </c:pt>
                <c:pt idx="22">
                  <c:v>7.3</c:v>
                </c:pt>
                <c:pt idx="23">
                  <c:v>7.4</c:v>
                </c:pt>
                <c:pt idx="24">
                  <c:v>7.5</c:v>
                </c:pt>
                <c:pt idx="25">
                  <c:v>7.4</c:v>
                </c:pt>
                <c:pt idx="26">
                  <c:v>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C4E-4848-B325-031882CF39A4}"/>
            </c:ext>
          </c:extLst>
        </c:ser>
        <c:ser>
          <c:idx val="3"/>
          <c:order val="3"/>
          <c:tx>
            <c:strRef>
              <c:f>List1!$C$5</c:f>
              <c:strCache>
                <c:ptCount val="1"/>
                <c:pt idx="0">
                  <c:v>Slovenia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List1!$D$5:$AD$5</c:f>
              <c:numCache>
                <c:formatCode>General</c:formatCode>
                <c:ptCount val="27"/>
                <c:pt idx="2">
                  <c:v>3</c:v>
                </c:pt>
                <c:pt idx="3">
                  <c:v>6</c:v>
                </c:pt>
                <c:pt idx="4">
                  <c:v>5.5</c:v>
                </c:pt>
                <c:pt idx="5">
                  <c:v>5.2</c:v>
                </c:pt>
                <c:pt idx="6">
                  <c:v>6</c:v>
                </c:pt>
                <c:pt idx="7">
                  <c:v>5.9</c:v>
                </c:pt>
                <c:pt idx="8">
                  <c:v>6</c:v>
                </c:pt>
                <c:pt idx="9">
                  <c:v>6.1</c:v>
                </c:pt>
                <c:pt idx="10">
                  <c:v>6.4</c:v>
                </c:pt>
                <c:pt idx="11">
                  <c:v>6.6</c:v>
                </c:pt>
                <c:pt idx="12">
                  <c:v>6.7</c:v>
                </c:pt>
                <c:pt idx="13">
                  <c:v>6.6</c:v>
                </c:pt>
                <c:pt idx="14">
                  <c:v>6.4</c:v>
                </c:pt>
                <c:pt idx="15">
                  <c:v>5.9</c:v>
                </c:pt>
                <c:pt idx="16">
                  <c:v>6.1</c:v>
                </c:pt>
                <c:pt idx="17">
                  <c:v>5.7</c:v>
                </c:pt>
                <c:pt idx="18">
                  <c:v>5.8</c:v>
                </c:pt>
                <c:pt idx="19">
                  <c:v>6</c:v>
                </c:pt>
                <c:pt idx="20">
                  <c:v>6.1</c:v>
                </c:pt>
                <c:pt idx="21">
                  <c:v>6.1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5.7</c:v>
                </c:pt>
                <c:pt idx="26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C4E-4848-B325-031882CF39A4}"/>
            </c:ext>
          </c:extLst>
        </c:ser>
        <c:ser>
          <c:idx val="4"/>
          <c:order val="4"/>
          <c:tx>
            <c:strRef>
              <c:f>List1!$C$6</c:f>
              <c:strCache>
                <c:ptCount val="1"/>
                <c:pt idx="0">
                  <c:v>Poland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List1!$D$6:$AD$6</c:f>
              <c:numCache>
                <c:formatCode>General</c:formatCode>
                <c:ptCount val="27"/>
                <c:pt idx="0">
                  <c:v>5.57</c:v>
                </c:pt>
                <c:pt idx="1">
                  <c:v>5.08</c:v>
                </c:pt>
                <c:pt idx="2">
                  <c:v>4.5999999999999996</c:v>
                </c:pt>
                <c:pt idx="3">
                  <c:v>4.2</c:v>
                </c:pt>
                <c:pt idx="4">
                  <c:v>4.0999999999999996</c:v>
                </c:pt>
                <c:pt idx="5">
                  <c:v>4.0999999999999996</c:v>
                </c:pt>
                <c:pt idx="6">
                  <c:v>4</c:v>
                </c:pt>
                <c:pt idx="7">
                  <c:v>3.6</c:v>
                </c:pt>
                <c:pt idx="8">
                  <c:v>3.5</c:v>
                </c:pt>
                <c:pt idx="9">
                  <c:v>3.4</c:v>
                </c:pt>
                <c:pt idx="10">
                  <c:v>3.7</c:v>
                </c:pt>
                <c:pt idx="11">
                  <c:v>4.2</c:v>
                </c:pt>
                <c:pt idx="12">
                  <c:v>4.5999999999999996</c:v>
                </c:pt>
                <c:pt idx="13">
                  <c:v>5</c:v>
                </c:pt>
                <c:pt idx="14">
                  <c:v>5.3</c:v>
                </c:pt>
                <c:pt idx="15">
                  <c:v>5.5</c:v>
                </c:pt>
                <c:pt idx="16">
                  <c:v>5.8</c:v>
                </c:pt>
                <c:pt idx="17">
                  <c:v>6</c:v>
                </c:pt>
                <c:pt idx="18">
                  <c:v>6.1</c:v>
                </c:pt>
                <c:pt idx="19">
                  <c:v>6.3</c:v>
                </c:pt>
                <c:pt idx="20">
                  <c:v>6.2</c:v>
                </c:pt>
                <c:pt idx="21">
                  <c:v>6</c:v>
                </c:pt>
                <c:pt idx="22">
                  <c:v>6</c:v>
                </c:pt>
                <c:pt idx="23">
                  <c:v>5.8</c:v>
                </c:pt>
                <c:pt idx="24">
                  <c:v>5.6</c:v>
                </c:pt>
                <c:pt idx="25">
                  <c:v>5.6</c:v>
                </c:pt>
                <c:pt idx="26">
                  <c:v>5.5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C4E-4848-B325-031882CF39A4}"/>
            </c:ext>
          </c:extLst>
        </c:ser>
        <c:ser>
          <c:idx val="5"/>
          <c:order val="5"/>
          <c:tx>
            <c:strRef>
              <c:f>List1!$C$7</c:f>
              <c:strCache>
                <c:ptCount val="1"/>
                <c:pt idx="0">
                  <c:v>Hungary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List1!$D$7:$AD$7</c:f>
              <c:numCache>
                <c:formatCode>General</c:formatCode>
                <c:ptCount val="27"/>
                <c:pt idx="0">
                  <c:v>4.8600000000000003</c:v>
                </c:pt>
                <c:pt idx="1">
                  <c:v>5.18</c:v>
                </c:pt>
                <c:pt idx="2">
                  <c:v>5</c:v>
                </c:pt>
                <c:pt idx="3">
                  <c:v>5.2</c:v>
                </c:pt>
                <c:pt idx="4">
                  <c:v>5.2</c:v>
                </c:pt>
                <c:pt idx="5">
                  <c:v>5.3</c:v>
                </c:pt>
                <c:pt idx="6">
                  <c:v>4.9000000000000004</c:v>
                </c:pt>
                <c:pt idx="7">
                  <c:v>4.8</c:v>
                </c:pt>
                <c:pt idx="8">
                  <c:v>4.8</c:v>
                </c:pt>
                <c:pt idx="9">
                  <c:v>5</c:v>
                </c:pt>
                <c:pt idx="10">
                  <c:v>5.2</c:v>
                </c:pt>
                <c:pt idx="11">
                  <c:v>5.3</c:v>
                </c:pt>
                <c:pt idx="12">
                  <c:v>5.0999999999999996</c:v>
                </c:pt>
                <c:pt idx="13">
                  <c:v>5.0999999999999996</c:v>
                </c:pt>
                <c:pt idx="14">
                  <c:v>4.7</c:v>
                </c:pt>
                <c:pt idx="15">
                  <c:v>4.5999999999999996</c:v>
                </c:pt>
                <c:pt idx="16">
                  <c:v>5.5</c:v>
                </c:pt>
                <c:pt idx="17">
                  <c:v>5.4</c:v>
                </c:pt>
                <c:pt idx="18">
                  <c:v>5.4</c:v>
                </c:pt>
                <c:pt idx="19">
                  <c:v>5.0999999999999996</c:v>
                </c:pt>
                <c:pt idx="20">
                  <c:v>4.8</c:v>
                </c:pt>
                <c:pt idx="21">
                  <c:v>4.5</c:v>
                </c:pt>
                <c:pt idx="22">
                  <c:v>4.5999999999999996</c:v>
                </c:pt>
                <c:pt idx="23">
                  <c:v>4.4000000000000004</c:v>
                </c:pt>
                <c:pt idx="24">
                  <c:v>4.4000000000000004</c:v>
                </c:pt>
                <c:pt idx="25">
                  <c:v>4.3</c:v>
                </c:pt>
                <c:pt idx="26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C4E-4848-B325-031882CF39A4}"/>
            </c:ext>
          </c:extLst>
        </c:ser>
        <c:ser>
          <c:idx val="6"/>
          <c:order val="6"/>
          <c:tx>
            <c:strRef>
              <c:f>List1!$C$8</c:f>
              <c:strCache>
                <c:ptCount val="1"/>
                <c:pt idx="0">
                  <c:v>CZR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List1!$D$8:$AD$8</c:f>
              <c:numCache>
                <c:formatCode>General</c:formatCode>
                <c:ptCount val="27"/>
                <c:pt idx="0">
                  <c:v>5.37</c:v>
                </c:pt>
                <c:pt idx="1">
                  <c:v>5.2</c:v>
                </c:pt>
                <c:pt idx="2">
                  <c:v>4.8</c:v>
                </c:pt>
                <c:pt idx="3">
                  <c:v>4.5999999999999996</c:v>
                </c:pt>
                <c:pt idx="4">
                  <c:v>4.3</c:v>
                </c:pt>
                <c:pt idx="5">
                  <c:v>3.9</c:v>
                </c:pt>
                <c:pt idx="6">
                  <c:v>3.7</c:v>
                </c:pt>
                <c:pt idx="7">
                  <c:v>3.9</c:v>
                </c:pt>
                <c:pt idx="8">
                  <c:v>4.2</c:v>
                </c:pt>
                <c:pt idx="9">
                  <c:v>4.3</c:v>
                </c:pt>
                <c:pt idx="10">
                  <c:v>4.8</c:v>
                </c:pt>
                <c:pt idx="11">
                  <c:v>5.2</c:v>
                </c:pt>
                <c:pt idx="12">
                  <c:v>5.2</c:v>
                </c:pt>
                <c:pt idx="13">
                  <c:v>4.9000000000000004</c:v>
                </c:pt>
                <c:pt idx="14">
                  <c:v>4.5999999999999996</c:v>
                </c:pt>
                <c:pt idx="15">
                  <c:v>4.4000000000000004</c:v>
                </c:pt>
                <c:pt idx="16">
                  <c:v>4.9000000000000004</c:v>
                </c:pt>
                <c:pt idx="17">
                  <c:v>4.8</c:v>
                </c:pt>
                <c:pt idx="18">
                  <c:v>5.0999999999999996</c:v>
                </c:pt>
                <c:pt idx="19">
                  <c:v>5.6</c:v>
                </c:pt>
                <c:pt idx="20">
                  <c:v>5.5</c:v>
                </c:pt>
                <c:pt idx="21">
                  <c:v>5.7</c:v>
                </c:pt>
                <c:pt idx="22">
                  <c:v>5.9</c:v>
                </c:pt>
                <c:pt idx="23">
                  <c:v>5.6</c:v>
                </c:pt>
                <c:pt idx="24">
                  <c:v>5.4</c:v>
                </c:pt>
                <c:pt idx="25">
                  <c:v>5.4</c:v>
                </c:pt>
                <c:pt idx="26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C4E-4848-B325-031882CF39A4}"/>
            </c:ext>
          </c:extLst>
        </c:ser>
        <c:ser>
          <c:idx val="7"/>
          <c:order val="7"/>
          <c:tx>
            <c:strRef>
              <c:f>List1!$C$9</c:f>
              <c:strCache>
                <c:ptCount val="1"/>
                <c:pt idx="0">
                  <c:v>Slovakia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List1!$D$9:$AD$9</c:f>
              <c:numCache>
                <c:formatCode>General</c:formatCode>
                <c:ptCount val="27"/>
                <c:pt idx="2">
                  <c:v>3.9</c:v>
                </c:pt>
                <c:pt idx="3">
                  <c:v>3.7</c:v>
                </c:pt>
                <c:pt idx="4">
                  <c:v>3.5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4</c:v>
                </c:pt>
                <c:pt idx="9">
                  <c:v>4.3</c:v>
                </c:pt>
                <c:pt idx="10">
                  <c:v>4.7</c:v>
                </c:pt>
                <c:pt idx="11">
                  <c:v>4.9000000000000004</c:v>
                </c:pt>
                <c:pt idx="12">
                  <c:v>5</c:v>
                </c:pt>
                <c:pt idx="13">
                  <c:v>4.5</c:v>
                </c:pt>
                <c:pt idx="14">
                  <c:v>4.3</c:v>
                </c:pt>
                <c:pt idx="15">
                  <c:v>4</c:v>
                </c:pt>
                <c:pt idx="16">
                  <c:v>4.5999999999999996</c:v>
                </c:pt>
                <c:pt idx="17">
                  <c:v>4.7</c:v>
                </c:pt>
                <c:pt idx="18">
                  <c:v>5</c:v>
                </c:pt>
                <c:pt idx="19">
                  <c:v>5.0999999999999996</c:v>
                </c:pt>
                <c:pt idx="20">
                  <c:v>5.0999999999999996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4.9000000000000004</c:v>
                </c:pt>
                <c:pt idx="25">
                  <c:v>5.2</c:v>
                </c:pt>
                <c:pt idx="26">
                  <c:v>5.3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C4E-4848-B325-031882CF39A4}"/>
            </c:ext>
          </c:extLst>
        </c:ser>
        <c:ser>
          <c:idx val="8"/>
          <c:order val="8"/>
          <c:tx>
            <c:strRef>
              <c:f>List1!$C$10</c:f>
              <c:strCache>
                <c:ptCount val="1"/>
                <c:pt idx="0">
                  <c:v>Italy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List1!$D$10:$AD$10</c:f>
              <c:numCache>
                <c:formatCode>General</c:formatCode>
                <c:ptCount val="27"/>
                <c:pt idx="0">
                  <c:v>3.42</c:v>
                </c:pt>
                <c:pt idx="1">
                  <c:v>5.03</c:v>
                </c:pt>
                <c:pt idx="2">
                  <c:v>4.5999999999999996</c:v>
                </c:pt>
                <c:pt idx="3">
                  <c:v>4.7</c:v>
                </c:pt>
                <c:pt idx="4">
                  <c:v>4.5999999999999996</c:v>
                </c:pt>
                <c:pt idx="5">
                  <c:v>5.5</c:v>
                </c:pt>
                <c:pt idx="6">
                  <c:v>5.2</c:v>
                </c:pt>
                <c:pt idx="7">
                  <c:v>5.3</c:v>
                </c:pt>
                <c:pt idx="8">
                  <c:v>4.8</c:v>
                </c:pt>
                <c:pt idx="9">
                  <c:v>5</c:v>
                </c:pt>
                <c:pt idx="10">
                  <c:v>4.9000000000000004</c:v>
                </c:pt>
                <c:pt idx="11">
                  <c:v>5.2</c:v>
                </c:pt>
                <c:pt idx="12">
                  <c:v>4.8</c:v>
                </c:pt>
                <c:pt idx="13">
                  <c:v>4.3</c:v>
                </c:pt>
                <c:pt idx="14">
                  <c:v>3.9</c:v>
                </c:pt>
                <c:pt idx="15">
                  <c:v>3.9</c:v>
                </c:pt>
                <c:pt idx="16">
                  <c:v>4.2</c:v>
                </c:pt>
                <c:pt idx="17">
                  <c:v>4.3</c:v>
                </c:pt>
                <c:pt idx="18">
                  <c:v>4.3</c:v>
                </c:pt>
                <c:pt idx="19">
                  <c:v>4.4000000000000004</c:v>
                </c:pt>
                <c:pt idx="20">
                  <c:v>4.7</c:v>
                </c:pt>
                <c:pt idx="21">
                  <c:v>5</c:v>
                </c:pt>
                <c:pt idx="22">
                  <c:v>5.2</c:v>
                </c:pt>
                <c:pt idx="23">
                  <c:v>5.3</c:v>
                </c:pt>
                <c:pt idx="24">
                  <c:v>5.3</c:v>
                </c:pt>
                <c:pt idx="25">
                  <c:v>5.6</c:v>
                </c:pt>
                <c:pt idx="26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C4E-4848-B325-031882CF39A4}"/>
            </c:ext>
          </c:extLst>
        </c:ser>
        <c:ser>
          <c:idx val="9"/>
          <c:order val="9"/>
          <c:tx>
            <c:strRef>
              <c:f>List1!$C$11</c:f>
              <c:strCache>
                <c:ptCount val="1"/>
                <c:pt idx="0">
                  <c:v>Ukraine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List1!$D$11:$AD$11</c:f>
              <c:numCache>
                <c:formatCode>General</c:formatCode>
                <c:ptCount val="27"/>
                <c:pt idx="4">
                  <c:v>1.5</c:v>
                </c:pt>
                <c:pt idx="5">
                  <c:v>2.1</c:v>
                </c:pt>
                <c:pt idx="6">
                  <c:v>2.4</c:v>
                </c:pt>
                <c:pt idx="7">
                  <c:v>2.2999999999999998</c:v>
                </c:pt>
                <c:pt idx="8">
                  <c:v>2.2000000000000002</c:v>
                </c:pt>
                <c:pt idx="9">
                  <c:v>2.6</c:v>
                </c:pt>
                <c:pt idx="10">
                  <c:v>2.8</c:v>
                </c:pt>
                <c:pt idx="11">
                  <c:v>2.7</c:v>
                </c:pt>
                <c:pt idx="12">
                  <c:v>2.5</c:v>
                </c:pt>
                <c:pt idx="13">
                  <c:v>2.2000000000000002</c:v>
                </c:pt>
                <c:pt idx="14">
                  <c:v>2.4</c:v>
                </c:pt>
                <c:pt idx="15">
                  <c:v>2.2999999999999998</c:v>
                </c:pt>
                <c:pt idx="16">
                  <c:v>2.6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2.9</c:v>
                </c:pt>
                <c:pt idx="21">
                  <c:v>3</c:v>
                </c:pt>
                <c:pt idx="22">
                  <c:v>3.2</c:v>
                </c:pt>
                <c:pt idx="23">
                  <c:v>3</c:v>
                </c:pt>
                <c:pt idx="24">
                  <c:v>3.3</c:v>
                </c:pt>
                <c:pt idx="25">
                  <c:v>3.2</c:v>
                </c:pt>
                <c:pt idx="26">
                  <c:v>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C4E-4848-B325-031882CF39A4}"/>
            </c:ext>
          </c:extLst>
        </c:ser>
        <c:ser>
          <c:idx val="10"/>
          <c:order val="10"/>
          <c:tx>
            <c:strRef>
              <c:f>List1!$C$12</c:f>
              <c:strCache>
                <c:ptCount val="1"/>
                <c:pt idx="0">
                  <c:v>Russia</c:v>
                </c:pt>
              </c:strCache>
            </c:strRef>
          </c:tx>
          <c:marker>
            <c:symbol val="none"/>
          </c:marker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List1!$D$12:$AD$12</c:f>
              <c:numCache>
                <c:formatCode>General</c:formatCode>
                <c:ptCount val="27"/>
                <c:pt idx="0">
                  <c:v>2.58</c:v>
                </c:pt>
                <c:pt idx="1">
                  <c:v>2.27</c:v>
                </c:pt>
                <c:pt idx="2">
                  <c:v>2.4</c:v>
                </c:pt>
                <c:pt idx="3">
                  <c:v>2.4</c:v>
                </c:pt>
                <c:pt idx="4">
                  <c:v>2.1</c:v>
                </c:pt>
                <c:pt idx="5">
                  <c:v>2.2999999999999998</c:v>
                </c:pt>
                <c:pt idx="6">
                  <c:v>2.7</c:v>
                </c:pt>
                <c:pt idx="7">
                  <c:v>2.7</c:v>
                </c:pt>
                <c:pt idx="8">
                  <c:v>2.8</c:v>
                </c:pt>
                <c:pt idx="9">
                  <c:v>2.4</c:v>
                </c:pt>
                <c:pt idx="10">
                  <c:v>2.5</c:v>
                </c:pt>
                <c:pt idx="11">
                  <c:v>2.2999999999999998</c:v>
                </c:pt>
                <c:pt idx="12">
                  <c:v>2.1</c:v>
                </c:pt>
                <c:pt idx="13">
                  <c:v>2.2000000000000002</c:v>
                </c:pt>
                <c:pt idx="14">
                  <c:v>2.1</c:v>
                </c:pt>
                <c:pt idx="15">
                  <c:v>2.4</c:v>
                </c:pt>
                <c:pt idx="16">
                  <c:v>2.8</c:v>
                </c:pt>
                <c:pt idx="17">
                  <c:v>2.8</c:v>
                </c:pt>
                <c:pt idx="18">
                  <c:v>2.7</c:v>
                </c:pt>
                <c:pt idx="19">
                  <c:v>2.9</c:v>
                </c:pt>
                <c:pt idx="20">
                  <c:v>2.9</c:v>
                </c:pt>
                <c:pt idx="21">
                  <c:v>2.9</c:v>
                </c:pt>
                <c:pt idx="22">
                  <c:v>2.8</c:v>
                </c:pt>
                <c:pt idx="23">
                  <c:v>2.8</c:v>
                </c:pt>
                <c:pt idx="24">
                  <c:v>3</c:v>
                </c:pt>
                <c:pt idx="25">
                  <c:v>2.9</c:v>
                </c:pt>
                <c:pt idx="26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C4E-4848-B325-031882CF39A4}"/>
            </c:ext>
          </c:extLst>
        </c:ser>
        <c:ser>
          <c:idx val="11"/>
          <c:order val="11"/>
          <c:tx>
            <c:strRef>
              <c:f>List1!$C$13</c:f>
              <c:strCache>
                <c:ptCount val="1"/>
                <c:pt idx="0">
                  <c:v>EU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List1!$D$1:$AD$1</c:f>
              <c:numCache>
                <c:formatCode>General</c:formatCode>
                <c:ptCount val="27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</c:numCache>
            </c:numRef>
          </c:cat>
          <c:val>
            <c:numRef>
              <c:f>List1!$D$13:$AD$13</c:f>
              <c:numCache>
                <c:formatCode>General</c:formatCode>
                <c:ptCount val="27"/>
                <c:pt idx="23">
                  <c:v>6.4</c:v>
                </c:pt>
                <c:pt idx="24">
                  <c:v>6.4</c:v>
                </c:pt>
                <c:pt idx="25">
                  <c:v>6.4</c:v>
                </c:pt>
                <c:pt idx="26">
                  <c:v>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C4E-4848-B325-031882CF39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3559168"/>
        <c:axId val="343569152"/>
      </c:lineChart>
      <c:catAx>
        <c:axId val="343559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43569152"/>
        <c:crosses val="autoZero"/>
        <c:auto val="1"/>
        <c:lblAlgn val="ctr"/>
        <c:lblOffset val="100"/>
        <c:noMultiLvlLbl val="0"/>
      </c:catAx>
      <c:valAx>
        <c:axId val="343569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4355916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Počet </a:t>
            </a:r>
            <a:r>
              <a:rPr lang="cs-CZ"/>
              <a:t>registrovaných </a:t>
            </a:r>
            <a:r>
              <a:rPr lang="en-US"/>
              <a:t>trestných činů v ČR (1990</a:t>
            </a:r>
            <a:r>
              <a:rPr lang="cs-CZ"/>
              <a:t> - </a:t>
            </a:r>
            <a:r>
              <a:rPr lang="en-US"/>
              <a:t>20</a:t>
            </a:r>
            <a:r>
              <a:rPr lang="cs-CZ"/>
              <a:t>17</a:t>
            </a:r>
            <a:r>
              <a:rPr lang="en-US"/>
              <a:t>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7033028344384548E-2"/>
          <c:y val="8.3577385837176554E-2"/>
          <c:w val="0.92230124647274103"/>
          <c:h val="0.851839985457354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Počet trestných činů v ČR (1990-2006)</c:v>
                </c:pt>
              </c:strCache>
            </c:strRef>
          </c:tx>
          <c:invertIfNegative val="0"/>
          <c:cat>
            <c:numRef>
              <c:f>List1!$B$1:$AC$1</c:f>
              <c:numCache>
                <c:formatCode>General</c:formatCode>
                <c:ptCount val="28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</c:numCache>
            </c:numRef>
          </c:cat>
          <c:val>
            <c:numRef>
              <c:f>List1!$B$2:$AC$2</c:f>
              <c:numCache>
                <c:formatCode>General</c:formatCode>
                <c:ptCount val="28"/>
                <c:pt idx="0">
                  <c:v>216852</c:v>
                </c:pt>
                <c:pt idx="1">
                  <c:v>282998</c:v>
                </c:pt>
                <c:pt idx="2">
                  <c:v>345205</c:v>
                </c:pt>
                <c:pt idx="3">
                  <c:v>398505</c:v>
                </c:pt>
                <c:pt idx="4">
                  <c:v>372427</c:v>
                </c:pt>
                <c:pt idx="5">
                  <c:v>375630</c:v>
                </c:pt>
                <c:pt idx="6">
                  <c:v>397267</c:v>
                </c:pt>
                <c:pt idx="7">
                  <c:v>403654</c:v>
                </c:pt>
                <c:pt idx="8">
                  <c:v>425930</c:v>
                </c:pt>
                <c:pt idx="9">
                  <c:v>426626</c:v>
                </c:pt>
                <c:pt idx="10">
                  <c:v>391469</c:v>
                </c:pt>
                <c:pt idx="11">
                  <c:v>358577</c:v>
                </c:pt>
                <c:pt idx="12">
                  <c:v>372341</c:v>
                </c:pt>
                <c:pt idx="13">
                  <c:v>357740</c:v>
                </c:pt>
                <c:pt idx="14">
                  <c:v>351629</c:v>
                </c:pt>
                <c:pt idx="15">
                  <c:v>344060</c:v>
                </c:pt>
                <c:pt idx="16">
                  <c:v>336446</c:v>
                </c:pt>
                <c:pt idx="17">
                  <c:v>357391</c:v>
                </c:pt>
                <c:pt idx="18">
                  <c:v>343799</c:v>
                </c:pt>
                <c:pt idx="19">
                  <c:v>332829</c:v>
                </c:pt>
                <c:pt idx="20">
                  <c:v>313387</c:v>
                </c:pt>
                <c:pt idx="21">
                  <c:v>317177</c:v>
                </c:pt>
                <c:pt idx="22">
                  <c:v>304528</c:v>
                </c:pt>
                <c:pt idx="23">
                  <c:v>325366</c:v>
                </c:pt>
                <c:pt idx="24">
                  <c:v>288660</c:v>
                </c:pt>
                <c:pt idx="25">
                  <c:v>247628</c:v>
                </c:pt>
                <c:pt idx="26">
                  <c:v>218162</c:v>
                </c:pt>
                <c:pt idx="27">
                  <c:v>202303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3D-4594-A027-68BBBE010F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115456"/>
        <c:axId val="131699456"/>
      </c:barChart>
      <c:catAx>
        <c:axId val="132115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1699456"/>
        <c:crosses val="autoZero"/>
        <c:auto val="1"/>
        <c:lblAlgn val="ctr"/>
        <c:lblOffset val="100"/>
        <c:noMultiLvlLbl val="0"/>
      </c:catAx>
      <c:valAx>
        <c:axId val="131699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211545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chemeClr val="tx1"/>
            </a:solidFill>
          </c:spPr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372-4FC8-89EF-194E74FF10E4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372-4FC8-89EF-194E74FF10E4}"/>
              </c:ext>
            </c:extLst>
          </c:dPt>
          <c:dPt>
            <c:idx val="2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372-4FC8-89EF-194E74FF10E4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372-4FC8-89EF-194E74FF10E4}"/>
              </c:ext>
            </c:extLst>
          </c:dPt>
          <c:dPt>
            <c:idx val="4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372-4FC8-89EF-194E74FF10E4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372-4FC8-89EF-194E74FF10E4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C372-4FC8-89EF-194E74FF10E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C372-4FC8-89EF-194E74FF1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List1!$A$1:$A$6</c:f>
              <c:strCache>
                <c:ptCount val="6"/>
                <c:pt idx="0">
                  <c:v>Abundant UMC</c:v>
                </c:pt>
                <c:pt idx="1">
                  <c:v>Cosmopolitan UMC</c:v>
                </c:pt>
                <c:pt idx="2">
                  <c:v>Working LMC</c:v>
                </c:pt>
                <c:pt idx="3">
                  <c:v>Local Networks LMC</c:v>
                </c:pt>
                <c:pt idx="4">
                  <c:v>Endangered LMC</c:v>
                </c:pt>
                <c:pt idx="5">
                  <c:v>Impoverish LC</c:v>
                </c:pt>
              </c:strCache>
            </c:strRef>
          </c:cat>
          <c:val>
            <c:numRef>
              <c:f>List1!$B$1:$B$6</c:f>
              <c:numCache>
                <c:formatCode>General</c:formatCode>
                <c:ptCount val="6"/>
                <c:pt idx="0">
                  <c:v>22</c:v>
                </c:pt>
                <c:pt idx="1">
                  <c:v>12</c:v>
                </c:pt>
                <c:pt idx="2">
                  <c:v>14</c:v>
                </c:pt>
                <c:pt idx="3">
                  <c:v>12</c:v>
                </c:pt>
                <c:pt idx="4">
                  <c:v>22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372-4FC8-89EF-194E74FF10E4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907140079712249E-2"/>
          <c:y val="1.7542279197068727E-2"/>
          <c:w val="0.9630928599202877"/>
          <c:h val="0.86098679677646872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effectLst>
                <a:outerShdw blurRad="50800" dist="50800" dir="5400000" algn="ctr" rotWithShape="0">
                  <a:srgbClr val="92D05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AEED-4BB5-A17F-2507746983AA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AEED-4BB5-A17F-2507746983A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AEED-4BB5-A17F-2507746983A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2-AEED-4BB5-A17F-2507746983AA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AEED-4BB5-A17F-2507746983AA}"/>
              </c:ext>
            </c:extLst>
          </c:dPt>
          <c:dPt>
            <c:idx val="5"/>
            <c:invertIfNegative val="0"/>
            <c:bubble3D val="0"/>
            <c:spPr>
              <a:solidFill>
                <a:schemeClr val="tx1"/>
              </a:solidFill>
            </c:spPr>
            <c:extLst>
              <c:ext xmlns:c16="http://schemas.microsoft.com/office/drawing/2014/chart" uri="{C3380CC4-5D6E-409C-BE32-E72D297353CC}">
                <c16:uniqueId val="{00000004-AEED-4BB5-A17F-2507746983A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90" b="1" u="sng" baseline="0">
                      <a:solidFill>
                        <a:schemeClr val="tx1"/>
                      </a:solidFill>
                    </a:defRPr>
                  </a:pPr>
                  <a:endParaRPr lang="cs-CZ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EED-4BB5-A17F-2507746983A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290" b="1" u="sng" baseline="0">
                      <a:solidFill>
                        <a:schemeClr val="tx1"/>
                      </a:solidFill>
                    </a:defRPr>
                  </a:pPr>
                  <a:endParaRPr lang="cs-CZ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ED-4BB5-A17F-2507746983AA}"/>
                </c:ext>
              </c:extLst>
            </c:dLbl>
            <c:dLbl>
              <c:idx val="2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EED-4BB5-A17F-2507746983AA}"/>
                </c:ext>
              </c:extLst>
            </c:dLbl>
            <c:dLbl>
              <c:idx val="3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ED-4BB5-A17F-2507746983AA}"/>
                </c:ext>
              </c:extLst>
            </c:dLbl>
            <c:dLbl>
              <c:idx val="4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ED-4BB5-A17F-2507746983AA}"/>
                </c:ext>
              </c:extLst>
            </c:dLbl>
            <c:dLbl>
              <c:idx val="5"/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EED-4BB5-A17F-2507746983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90" b="1" u="sng" baseline="0">
                    <a:solidFill>
                      <a:schemeClr val="bg1"/>
                    </a:solidFill>
                  </a:defRPr>
                </a:pPr>
                <a:endParaRPr lang="cs-CZ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List1!$A$1:$A$6</c:f>
              <c:strCache>
                <c:ptCount val="6"/>
                <c:pt idx="0">
                  <c:v>Abundant UMC </c:v>
                </c:pt>
                <c:pt idx="1">
                  <c:v>Cosmopolitan UMC</c:v>
                </c:pt>
                <c:pt idx="2">
                  <c:v>Working LMC</c:v>
                </c:pt>
                <c:pt idx="3">
                  <c:v>Local networks LMC</c:v>
                </c:pt>
                <c:pt idx="4">
                  <c:v>Endangered  LMC</c:v>
                </c:pt>
                <c:pt idx="5">
                  <c:v>Impoverish LC</c:v>
                </c:pt>
              </c:strCache>
            </c:strRef>
          </c:cat>
          <c:val>
            <c:numRef>
              <c:f>List1!$B$1:$B$6</c:f>
              <c:numCache>
                <c:formatCode>General</c:formatCode>
                <c:ptCount val="6"/>
                <c:pt idx="0">
                  <c:v>65</c:v>
                </c:pt>
                <c:pt idx="1">
                  <c:v>67</c:v>
                </c:pt>
                <c:pt idx="2">
                  <c:v>48</c:v>
                </c:pt>
                <c:pt idx="3">
                  <c:v>54</c:v>
                </c:pt>
                <c:pt idx="4">
                  <c:v>45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EED-4BB5-A17F-250774698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4746880"/>
        <c:axId val="134748416"/>
      </c:barChart>
      <c:catAx>
        <c:axId val="134746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i="0" baseline="0"/>
            </a:pPr>
            <a:endParaRPr lang="cs-CZ"/>
          </a:p>
        </c:txPr>
        <c:crossAx val="134748416"/>
        <c:crosses val="autoZero"/>
        <c:auto val="1"/>
        <c:lblAlgn val="ctr"/>
        <c:lblOffset val="100"/>
        <c:noMultiLvlLbl val="0"/>
      </c:catAx>
      <c:valAx>
        <c:axId val="134748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7468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572470107903181E-2"/>
          <c:y val="1.7544428867282073E-2"/>
          <c:w val="0.92679790026246722"/>
          <c:h val="0.4544546576302357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BA4-41E6-95D9-EB7CEBE1E391}"/>
              </c:ext>
            </c:extLst>
          </c:dPt>
          <c:dPt>
            <c:idx val="1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A4-41E6-95D9-EB7CEBE1E391}"/>
              </c:ext>
            </c:extLst>
          </c:dPt>
          <c:dPt>
            <c:idx val="2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BA4-41E6-95D9-EB7CEBE1E391}"/>
              </c:ext>
            </c:extLst>
          </c:dPt>
          <c:cat>
            <c:strRef>
              <c:f>List1!$B$3:$B$28</c:f>
              <c:strCache>
                <c:ptCount val="26"/>
                <c:pt idx="0">
                  <c:v>Lékař</c:v>
                </c:pt>
                <c:pt idx="1">
                  <c:v>Vědec</c:v>
                </c:pt>
                <c:pt idx="2">
                  <c:v>Zdravotní sestra</c:v>
                </c:pt>
                <c:pt idx="3">
                  <c:v>Učitel na vysoké škole</c:v>
                </c:pt>
                <c:pt idx="4">
                  <c:v>Učitel na základní škole</c:v>
                </c:pt>
                <c:pt idx="5">
                  <c:v>Soudce</c:v>
                </c:pt>
                <c:pt idx="6">
                  <c:v>Projektant</c:v>
                </c:pt>
                <c:pt idx="7">
                  <c:v>Programátor</c:v>
                </c:pt>
                <c:pt idx="8">
                  <c:v>Soukromý zemědělec</c:v>
                </c:pt>
                <c:pt idx="9">
                  <c:v>Policista</c:v>
                </c:pt>
                <c:pt idx="10">
                  <c:v>Starosta</c:v>
                </c:pt>
                <c:pt idx="11">
                  <c:v>Voják z povolání</c:v>
                </c:pt>
                <c:pt idx="12">
                  <c:v>Truhlář</c:v>
                </c:pt>
                <c:pt idx="13">
                  <c:v>Účetní</c:v>
                </c:pt>
                <c:pt idx="14">
                  <c:v>Majitel malého obchodu</c:v>
                </c:pt>
                <c:pt idx="15">
                  <c:v>Profesionální sportovec</c:v>
                </c:pt>
                <c:pt idx="16">
                  <c:v>Manažer</c:v>
                </c:pt>
                <c:pt idx="17">
                  <c:v>Ministr</c:v>
                </c:pt>
                <c:pt idx="18">
                  <c:v>Stavební dělník</c:v>
                </c:pt>
                <c:pt idx="19">
                  <c:v>Bankovní úředník</c:v>
                </c:pt>
                <c:pt idx="20">
                  <c:v>Novinář</c:v>
                </c:pt>
                <c:pt idx="21">
                  <c:v>Kněz</c:v>
                </c:pt>
                <c:pt idx="22">
                  <c:v>Prodavač</c:v>
                </c:pt>
                <c:pt idx="23">
                  <c:v>Sekretářka</c:v>
                </c:pt>
                <c:pt idx="24">
                  <c:v>Poslanec</c:v>
                </c:pt>
                <c:pt idx="25">
                  <c:v>Uklízečka</c:v>
                </c:pt>
              </c:strCache>
            </c:strRef>
          </c:cat>
          <c:val>
            <c:numRef>
              <c:f>List1!$C$3:$C$28</c:f>
              <c:numCache>
                <c:formatCode>General</c:formatCode>
                <c:ptCount val="26"/>
                <c:pt idx="0">
                  <c:v>90.2</c:v>
                </c:pt>
                <c:pt idx="1">
                  <c:v>77.2</c:v>
                </c:pt>
                <c:pt idx="2">
                  <c:v>72.900000000000006</c:v>
                </c:pt>
                <c:pt idx="3">
                  <c:v>72.900000000000006</c:v>
                </c:pt>
                <c:pt idx="4">
                  <c:v>70.8</c:v>
                </c:pt>
                <c:pt idx="5">
                  <c:v>64</c:v>
                </c:pt>
                <c:pt idx="6">
                  <c:v>61.2</c:v>
                </c:pt>
                <c:pt idx="7">
                  <c:v>59.7</c:v>
                </c:pt>
                <c:pt idx="8">
                  <c:v>58.2</c:v>
                </c:pt>
                <c:pt idx="9">
                  <c:v>56.3</c:v>
                </c:pt>
                <c:pt idx="10">
                  <c:v>54.1</c:v>
                </c:pt>
                <c:pt idx="11">
                  <c:v>53.6</c:v>
                </c:pt>
                <c:pt idx="12">
                  <c:v>52</c:v>
                </c:pt>
                <c:pt idx="13">
                  <c:v>50.4</c:v>
                </c:pt>
                <c:pt idx="14">
                  <c:v>50.1</c:v>
                </c:pt>
                <c:pt idx="15">
                  <c:v>49.3</c:v>
                </c:pt>
                <c:pt idx="16">
                  <c:v>48.8</c:v>
                </c:pt>
                <c:pt idx="17">
                  <c:v>46.5</c:v>
                </c:pt>
                <c:pt idx="18">
                  <c:v>44</c:v>
                </c:pt>
                <c:pt idx="19">
                  <c:v>42.4</c:v>
                </c:pt>
                <c:pt idx="20">
                  <c:v>41.2</c:v>
                </c:pt>
                <c:pt idx="21">
                  <c:v>41.2</c:v>
                </c:pt>
                <c:pt idx="22">
                  <c:v>40.300000000000004</c:v>
                </c:pt>
                <c:pt idx="23">
                  <c:v>37.300000000000004</c:v>
                </c:pt>
                <c:pt idx="24">
                  <c:v>31.2</c:v>
                </c:pt>
                <c:pt idx="25">
                  <c:v>28.9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1F-4BBD-BC50-967FC5D7A2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734592"/>
        <c:axId val="134736128"/>
      </c:barChart>
      <c:catAx>
        <c:axId val="13473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4736128"/>
        <c:crosses val="autoZero"/>
        <c:auto val="1"/>
        <c:lblAlgn val="ctr"/>
        <c:lblOffset val="100"/>
        <c:noMultiLvlLbl val="0"/>
      </c:catAx>
      <c:valAx>
        <c:axId val="13473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4734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Veřejnost </a:t>
          </a:r>
          <a:r>
            <a:rPr lang="cs-CZ" b="1" i="1" dirty="0"/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Trh</a:t>
          </a:r>
        </a:p>
        <a:p>
          <a:r>
            <a:rPr lang="cs-CZ" b="1" i="1" dirty="0"/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LinFactNeighborX="1206" custLinFactNeighborY="-411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95502F08-4D39-4F00-A0FD-072C4E2AD8C8}" type="presOf" srcId="{F82DD707-62B5-461A-AD2A-734833DB5CAF}" destId="{DBF2D7B5-013A-4723-B2B6-7D827FD7E4C0}" srcOrd="0" destOrd="0" presId="urn:microsoft.com/office/officeart/2005/8/layout/venn1"/>
    <dgm:cxn modelId="{98F9BD0B-0863-438D-82E5-344ADAB804D9}" type="presOf" srcId="{5ECF6E09-560A-4D5E-BA7B-12B246262B1F}" destId="{CA8A9D64-6163-42CF-991B-73A67AE5306E}" srcOrd="0" destOrd="0" presId="urn:microsoft.com/office/officeart/2005/8/layout/venn1"/>
    <dgm:cxn modelId="{5F33C23D-AEF9-4522-B5B5-7D28F98CF85D}" type="presOf" srcId="{51802530-7BB3-4EFA-B51C-D252D875C9AD}" destId="{AFE8AA75-9753-4702-AF5A-FAA88E977D4B}" srcOrd="1" destOrd="0" presId="urn:microsoft.com/office/officeart/2005/8/layout/venn1"/>
    <dgm:cxn modelId="{E205AB42-BBF1-4201-BBCD-3BE4BA72A79E}" type="presOf" srcId="{6EA8DAA0-6FAE-4B16-84FA-5FD8A774DC05}" destId="{4666C468-3AE9-42B1-888F-068D0981B269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CD88D34A-A964-46DC-8836-DF5F4A14E5A5}" type="presOf" srcId="{6EA8DAA0-6FAE-4B16-84FA-5FD8A774DC05}" destId="{6F5F9CA2-563E-4754-8177-4D40F928DAAD}" srcOrd="0" destOrd="0" presId="urn:microsoft.com/office/officeart/2005/8/layout/venn1"/>
    <dgm:cxn modelId="{B5DFA591-A319-4118-9599-C1CB5168643E}" type="presOf" srcId="{51802530-7BB3-4EFA-B51C-D252D875C9AD}" destId="{5DCB87E8-A19C-46D0-BD70-17CD2E1897E6}" srcOrd="0" destOrd="0" presId="urn:microsoft.com/office/officeart/2005/8/layout/venn1"/>
    <dgm:cxn modelId="{069D78BB-9761-4903-A629-73AED8DD3A37}" type="presOf" srcId="{46A4C596-ECD6-4E00-95F4-2A7139DC8A00}" destId="{CCAA8A54-0872-4A3F-9DBF-B493E42FF604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CD0E6CFF-C709-4392-BB78-3B28B7B1ADE9}" type="presOf" srcId="{46A4C596-ECD6-4E00-95F4-2A7139DC8A00}" destId="{AF6B197F-1034-427B-92C0-063C1050084B}" srcOrd="1" destOrd="0" presId="urn:microsoft.com/office/officeart/2005/8/layout/venn1"/>
    <dgm:cxn modelId="{C7BDF0FF-4B6A-41BE-A976-FBEA0FFDDD82}" type="presOf" srcId="{F82DD707-62B5-461A-AD2A-734833DB5CAF}" destId="{70277418-AA22-4B43-8311-6AA6ACFF4F35}" srcOrd="1" destOrd="0" presId="urn:microsoft.com/office/officeart/2005/8/layout/venn1"/>
    <dgm:cxn modelId="{47C61902-CF66-4AC5-A78B-A8ADDC00995B}" type="presParOf" srcId="{CA8A9D64-6163-42CF-991B-73A67AE5306E}" destId="{6F5F9CA2-563E-4754-8177-4D40F928DAAD}" srcOrd="0" destOrd="0" presId="urn:microsoft.com/office/officeart/2005/8/layout/venn1"/>
    <dgm:cxn modelId="{31C8013E-A7B3-40AD-9E0A-5CD92E4164C7}" type="presParOf" srcId="{CA8A9D64-6163-42CF-991B-73A67AE5306E}" destId="{4666C468-3AE9-42B1-888F-068D0981B269}" srcOrd="1" destOrd="0" presId="urn:microsoft.com/office/officeart/2005/8/layout/venn1"/>
    <dgm:cxn modelId="{861D9484-81F3-4344-A517-6DAE931FF906}" type="presParOf" srcId="{CA8A9D64-6163-42CF-991B-73A67AE5306E}" destId="{CCAA8A54-0872-4A3F-9DBF-B493E42FF604}" srcOrd="2" destOrd="0" presId="urn:microsoft.com/office/officeart/2005/8/layout/venn1"/>
    <dgm:cxn modelId="{60870AA5-7ED8-4F6E-8C15-A837E0320D77}" type="presParOf" srcId="{CA8A9D64-6163-42CF-991B-73A67AE5306E}" destId="{AF6B197F-1034-427B-92C0-063C1050084B}" srcOrd="3" destOrd="0" presId="urn:microsoft.com/office/officeart/2005/8/layout/venn1"/>
    <dgm:cxn modelId="{4E530C91-1401-4B92-A545-2CF8B871C209}" type="presParOf" srcId="{CA8A9D64-6163-42CF-991B-73A67AE5306E}" destId="{5DCB87E8-A19C-46D0-BD70-17CD2E1897E6}" srcOrd="4" destOrd="0" presId="urn:microsoft.com/office/officeart/2005/8/layout/venn1"/>
    <dgm:cxn modelId="{3DF05734-F985-465E-8DEF-E8468438E04B}" type="presParOf" srcId="{CA8A9D64-6163-42CF-991B-73A67AE5306E}" destId="{AFE8AA75-9753-4702-AF5A-FAA88E977D4B}" srcOrd="5" destOrd="0" presId="urn:microsoft.com/office/officeart/2005/8/layout/venn1"/>
    <dgm:cxn modelId="{BAA5AF65-FB1C-4C70-9440-25696399CA6B}" type="presParOf" srcId="{CA8A9D64-6163-42CF-991B-73A67AE5306E}" destId="{DBF2D7B5-013A-4723-B2B6-7D827FD7E4C0}" srcOrd="6" destOrd="0" presId="urn:microsoft.com/office/officeart/2005/8/layout/venn1"/>
    <dgm:cxn modelId="{61786D3F-3A3B-4A68-9BA1-EF547BBFC089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E17741-3013-43AF-89BC-D3349E63D1F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A498CE0-53EC-455E-8A88-684CF9AFEB6F}">
      <dgm:prSet phldrT="[Text]"/>
      <dgm:spPr/>
      <dgm:t>
        <a:bodyPr/>
        <a:lstStyle/>
        <a:p>
          <a:r>
            <a:rPr lang="cs-CZ" dirty="0"/>
            <a:t>Kníže/patron</a:t>
          </a:r>
        </a:p>
      </dgm:t>
    </dgm:pt>
    <dgm:pt modelId="{9458EE1D-3F04-4E2E-8F57-BD83A5D381B9}" type="parTrans" cxnId="{1C3658FA-964C-4C96-8F81-553819542C70}">
      <dgm:prSet/>
      <dgm:spPr/>
      <dgm:t>
        <a:bodyPr/>
        <a:lstStyle/>
        <a:p>
          <a:endParaRPr lang="cs-CZ"/>
        </a:p>
      </dgm:t>
    </dgm:pt>
    <dgm:pt modelId="{41C1F493-B73D-480E-B0C7-8935EEF8FC5C}" type="sibTrans" cxnId="{1C3658FA-964C-4C96-8F81-553819542C70}">
      <dgm:prSet/>
      <dgm:spPr/>
      <dgm:t>
        <a:bodyPr/>
        <a:lstStyle/>
        <a:p>
          <a:endParaRPr lang="cs-CZ"/>
        </a:p>
      </dgm:t>
    </dgm:pt>
    <dgm:pt modelId="{9CD0C083-5530-4903-8025-4AE5D80731EC}" type="asst">
      <dgm:prSet phldrT="[Text]"/>
      <dgm:spPr/>
      <dgm:t>
        <a:bodyPr/>
        <a:lstStyle/>
        <a:p>
          <a:r>
            <a:rPr lang="cs-CZ" dirty="0"/>
            <a:t>Klient</a:t>
          </a:r>
        </a:p>
      </dgm:t>
    </dgm:pt>
    <dgm:pt modelId="{5290FD02-B1B9-4CE4-AA76-D6EF8542225F}" type="parTrans" cxnId="{D05A6E01-CD25-4988-BA74-D759BECB4FDE}">
      <dgm:prSet/>
      <dgm:spPr/>
      <dgm:t>
        <a:bodyPr/>
        <a:lstStyle/>
        <a:p>
          <a:endParaRPr lang="cs-CZ"/>
        </a:p>
      </dgm:t>
    </dgm:pt>
    <dgm:pt modelId="{52D213B9-E1EE-432F-BE6E-12C0F345F8F5}" type="sibTrans" cxnId="{D05A6E01-CD25-4988-BA74-D759BECB4FDE}">
      <dgm:prSet/>
      <dgm:spPr/>
      <dgm:t>
        <a:bodyPr/>
        <a:lstStyle/>
        <a:p>
          <a:endParaRPr lang="cs-CZ"/>
        </a:p>
      </dgm:t>
    </dgm:pt>
    <dgm:pt modelId="{0FEA0A64-421E-4AA7-999F-998D8BEA7086}">
      <dgm:prSet phldrT="[Text]"/>
      <dgm:spPr/>
      <dgm:t>
        <a:bodyPr/>
        <a:lstStyle/>
        <a:p>
          <a:r>
            <a:rPr lang="cs-CZ" dirty="0"/>
            <a:t>Dar</a:t>
          </a:r>
        </a:p>
      </dgm:t>
    </dgm:pt>
    <dgm:pt modelId="{514768E7-2DDA-4402-B9A1-1C5AF2023DA7}" type="parTrans" cxnId="{E4407DA8-C8EC-47C0-BF38-DA82F9674C31}">
      <dgm:prSet/>
      <dgm:spPr/>
      <dgm:t>
        <a:bodyPr/>
        <a:lstStyle/>
        <a:p>
          <a:endParaRPr lang="cs-CZ"/>
        </a:p>
      </dgm:t>
    </dgm:pt>
    <dgm:pt modelId="{DCC207A2-544A-45F5-882E-DDE714D5DA0B}" type="sibTrans" cxnId="{E4407DA8-C8EC-47C0-BF38-DA82F9674C31}">
      <dgm:prSet/>
      <dgm:spPr/>
      <dgm:t>
        <a:bodyPr/>
        <a:lstStyle/>
        <a:p>
          <a:endParaRPr lang="cs-CZ"/>
        </a:p>
      </dgm:t>
    </dgm:pt>
    <dgm:pt modelId="{E194D6B5-EE3B-40FC-841F-8D0533940F2E}">
      <dgm:prSet phldrT="[Text]"/>
      <dgm:spPr/>
      <dgm:t>
        <a:bodyPr/>
        <a:lstStyle/>
        <a:p>
          <a:r>
            <a:rPr lang="cs-CZ" dirty="0"/>
            <a:t>Závazek</a:t>
          </a:r>
        </a:p>
      </dgm:t>
    </dgm:pt>
    <dgm:pt modelId="{0FEE5D37-1AEC-4DCD-9D24-5C5D91171B92}" type="parTrans" cxnId="{47D74EBB-2901-4C54-BB37-5A86C7D3321D}">
      <dgm:prSet/>
      <dgm:spPr/>
      <dgm:t>
        <a:bodyPr/>
        <a:lstStyle/>
        <a:p>
          <a:endParaRPr lang="cs-CZ"/>
        </a:p>
      </dgm:t>
    </dgm:pt>
    <dgm:pt modelId="{F746B519-42E0-4C10-B70D-D4E5FE6F8093}" type="sibTrans" cxnId="{47D74EBB-2901-4C54-BB37-5A86C7D3321D}">
      <dgm:prSet/>
      <dgm:spPr/>
      <dgm:t>
        <a:bodyPr/>
        <a:lstStyle/>
        <a:p>
          <a:endParaRPr lang="cs-CZ"/>
        </a:p>
      </dgm:t>
    </dgm:pt>
    <dgm:pt modelId="{896A6016-9D19-4858-96A6-FE613DB6F2BC}">
      <dgm:prSet phldrT="[Text]"/>
      <dgm:spPr/>
      <dgm:t>
        <a:bodyPr/>
        <a:lstStyle/>
        <a:p>
          <a:r>
            <a:rPr lang="cs-CZ" dirty="0"/>
            <a:t>Podřízení</a:t>
          </a:r>
        </a:p>
      </dgm:t>
    </dgm:pt>
    <dgm:pt modelId="{DDFD8E76-0660-46FD-A72A-2905AF458D13}" type="parTrans" cxnId="{4130C23A-A301-4BDB-BFDA-D6B2AC101704}">
      <dgm:prSet/>
      <dgm:spPr/>
      <dgm:t>
        <a:bodyPr/>
        <a:lstStyle/>
        <a:p>
          <a:endParaRPr lang="cs-CZ"/>
        </a:p>
      </dgm:t>
    </dgm:pt>
    <dgm:pt modelId="{048DEE71-BADA-4527-8B1B-A48E506B2649}" type="sibTrans" cxnId="{4130C23A-A301-4BDB-BFDA-D6B2AC101704}">
      <dgm:prSet/>
      <dgm:spPr/>
      <dgm:t>
        <a:bodyPr/>
        <a:lstStyle/>
        <a:p>
          <a:endParaRPr lang="cs-CZ"/>
        </a:p>
      </dgm:t>
    </dgm:pt>
    <dgm:pt modelId="{25C4CF07-2CD8-49A1-9690-4CBADD8AB23A}" type="asst">
      <dgm:prSet/>
      <dgm:spPr/>
      <dgm:t>
        <a:bodyPr/>
        <a:lstStyle/>
        <a:p>
          <a:r>
            <a:rPr lang="cs-CZ" dirty="0"/>
            <a:t>Tradice</a:t>
          </a:r>
        </a:p>
      </dgm:t>
    </dgm:pt>
    <dgm:pt modelId="{9150C4E1-0EFF-4F2A-88B9-8F18930C0544}" type="parTrans" cxnId="{E752233E-707E-481A-881D-A05C3AD06F9A}">
      <dgm:prSet/>
      <dgm:spPr/>
      <dgm:t>
        <a:bodyPr/>
        <a:lstStyle/>
        <a:p>
          <a:endParaRPr lang="cs-CZ"/>
        </a:p>
      </dgm:t>
    </dgm:pt>
    <dgm:pt modelId="{AFF0EF31-CEA3-470F-AA50-0D502269BC92}" type="sibTrans" cxnId="{E752233E-707E-481A-881D-A05C3AD06F9A}">
      <dgm:prSet/>
      <dgm:spPr/>
      <dgm:t>
        <a:bodyPr/>
        <a:lstStyle/>
        <a:p>
          <a:endParaRPr lang="cs-CZ"/>
        </a:p>
      </dgm:t>
    </dgm:pt>
    <dgm:pt modelId="{54FAC420-65D2-4D24-8251-E163DBAE88C0}" type="pres">
      <dgm:prSet presAssocID="{C5E17741-3013-43AF-89BC-D3349E63D1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D10F523-EC92-49D0-B803-2C6C0EAACCD0}" type="pres">
      <dgm:prSet presAssocID="{CA498CE0-53EC-455E-8A88-684CF9AFEB6F}" presName="hierRoot1" presStyleCnt="0">
        <dgm:presLayoutVars>
          <dgm:hierBranch val="init"/>
        </dgm:presLayoutVars>
      </dgm:prSet>
      <dgm:spPr/>
    </dgm:pt>
    <dgm:pt modelId="{2408C408-04C1-4F3B-BAB8-5521FE9C3286}" type="pres">
      <dgm:prSet presAssocID="{CA498CE0-53EC-455E-8A88-684CF9AFEB6F}" presName="rootComposite1" presStyleCnt="0"/>
      <dgm:spPr/>
    </dgm:pt>
    <dgm:pt modelId="{0BC33BC4-14D7-4771-9B29-55AAF0983835}" type="pres">
      <dgm:prSet presAssocID="{CA498CE0-53EC-455E-8A88-684CF9AFEB6F}" presName="rootText1" presStyleLbl="node0" presStyleIdx="0" presStyleCnt="1">
        <dgm:presLayoutVars>
          <dgm:chPref val="3"/>
        </dgm:presLayoutVars>
      </dgm:prSet>
      <dgm:spPr/>
    </dgm:pt>
    <dgm:pt modelId="{3A731E70-F767-4390-8C1C-D1638B1E7C2C}" type="pres">
      <dgm:prSet presAssocID="{CA498CE0-53EC-455E-8A88-684CF9AFEB6F}" presName="rootConnector1" presStyleLbl="node1" presStyleIdx="0" presStyleCnt="0"/>
      <dgm:spPr/>
    </dgm:pt>
    <dgm:pt modelId="{B4A1D720-6CF3-4F6A-950C-06BA7180F9A5}" type="pres">
      <dgm:prSet presAssocID="{CA498CE0-53EC-455E-8A88-684CF9AFEB6F}" presName="hierChild2" presStyleCnt="0"/>
      <dgm:spPr/>
    </dgm:pt>
    <dgm:pt modelId="{BE644B2C-D8BA-49EB-ABCD-1C203F5EE3FD}" type="pres">
      <dgm:prSet presAssocID="{514768E7-2DDA-4402-B9A1-1C5AF2023DA7}" presName="Name37" presStyleLbl="parChTrans1D2" presStyleIdx="0" presStyleCnt="5"/>
      <dgm:spPr/>
    </dgm:pt>
    <dgm:pt modelId="{845D7174-EC0D-4EE6-A7D6-09A874CAA7C3}" type="pres">
      <dgm:prSet presAssocID="{0FEA0A64-421E-4AA7-999F-998D8BEA7086}" presName="hierRoot2" presStyleCnt="0">
        <dgm:presLayoutVars>
          <dgm:hierBranch val="init"/>
        </dgm:presLayoutVars>
      </dgm:prSet>
      <dgm:spPr/>
    </dgm:pt>
    <dgm:pt modelId="{7E451ECB-A975-4D5F-85A6-CC02D13992C1}" type="pres">
      <dgm:prSet presAssocID="{0FEA0A64-421E-4AA7-999F-998D8BEA7086}" presName="rootComposite" presStyleCnt="0"/>
      <dgm:spPr/>
    </dgm:pt>
    <dgm:pt modelId="{12D43910-F858-462D-8852-873D8561709E}" type="pres">
      <dgm:prSet presAssocID="{0FEA0A64-421E-4AA7-999F-998D8BEA7086}" presName="rootText" presStyleLbl="node2" presStyleIdx="0" presStyleCnt="3">
        <dgm:presLayoutVars>
          <dgm:chPref val="3"/>
        </dgm:presLayoutVars>
      </dgm:prSet>
      <dgm:spPr/>
    </dgm:pt>
    <dgm:pt modelId="{5C040C1A-162D-4ECE-842B-7D5D09DCE1DF}" type="pres">
      <dgm:prSet presAssocID="{0FEA0A64-421E-4AA7-999F-998D8BEA7086}" presName="rootConnector" presStyleLbl="node2" presStyleIdx="0" presStyleCnt="3"/>
      <dgm:spPr/>
    </dgm:pt>
    <dgm:pt modelId="{81E4E97A-68AC-4C86-8479-72336B8F6BC2}" type="pres">
      <dgm:prSet presAssocID="{0FEA0A64-421E-4AA7-999F-998D8BEA7086}" presName="hierChild4" presStyleCnt="0"/>
      <dgm:spPr/>
    </dgm:pt>
    <dgm:pt modelId="{29DB97F1-0A1B-4302-A88F-21439AFB17EC}" type="pres">
      <dgm:prSet presAssocID="{0FEA0A64-421E-4AA7-999F-998D8BEA7086}" presName="hierChild5" presStyleCnt="0"/>
      <dgm:spPr/>
    </dgm:pt>
    <dgm:pt modelId="{05D5D7BA-BFAC-4DC6-ACEE-3BCE53D0B19A}" type="pres">
      <dgm:prSet presAssocID="{0FEE5D37-1AEC-4DCD-9D24-5C5D91171B92}" presName="Name37" presStyleLbl="parChTrans1D2" presStyleIdx="1" presStyleCnt="5"/>
      <dgm:spPr/>
    </dgm:pt>
    <dgm:pt modelId="{15E55C3B-791A-477F-BE2D-28DEBD75A674}" type="pres">
      <dgm:prSet presAssocID="{E194D6B5-EE3B-40FC-841F-8D0533940F2E}" presName="hierRoot2" presStyleCnt="0">
        <dgm:presLayoutVars>
          <dgm:hierBranch val="init"/>
        </dgm:presLayoutVars>
      </dgm:prSet>
      <dgm:spPr/>
    </dgm:pt>
    <dgm:pt modelId="{C2E19572-32C5-44FF-B8C7-D98877AC49F3}" type="pres">
      <dgm:prSet presAssocID="{E194D6B5-EE3B-40FC-841F-8D0533940F2E}" presName="rootComposite" presStyleCnt="0"/>
      <dgm:spPr/>
    </dgm:pt>
    <dgm:pt modelId="{BD084463-C77A-4AA5-8C82-D8187FF969DF}" type="pres">
      <dgm:prSet presAssocID="{E194D6B5-EE3B-40FC-841F-8D0533940F2E}" presName="rootText" presStyleLbl="node2" presStyleIdx="1" presStyleCnt="3">
        <dgm:presLayoutVars>
          <dgm:chPref val="3"/>
        </dgm:presLayoutVars>
      </dgm:prSet>
      <dgm:spPr/>
    </dgm:pt>
    <dgm:pt modelId="{214E65B3-C330-4381-9091-77CC01C13177}" type="pres">
      <dgm:prSet presAssocID="{E194D6B5-EE3B-40FC-841F-8D0533940F2E}" presName="rootConnector" presStyleLbl="node2" presStyleIdx="1" presStyleCnt="3"/>
      <dgm:spPr/>
    </dgm:pt>
    <dgm:pt modelId="{1A1297EB-5FA6-4824-9AF6-8E4BFEDBA0F4}" type="pres">
      <dgm:prSet presAssocID="{E194D6B5-EE3B-40FC-841F-8D0533940F2E}" presName="hierChild4" presStyleCnt="0"/>
      <dgm:spPr/>
    </dgm:pt>
    <dgm:pt modelId="{2BB4593C-D0DF-4162-9BC3-4CA4E25CEB5C}" type="pres">
      <dgm:prSet presAssocID="{E194D6B5-EE3B-40FC-841F-8D0533940F2E}" presName="hierChild5" presStyleCnt="0"/>
      <dgm:spPr/>
    </dgm:pt>
    <dgm:pt modelId="{D9D056FA-629F-44A5-9DAA-0D1FD7E46B64}" type="pres">
      <dgm:prSet presAssocID="{DDFD8E76-0660-46FD-A72A-2905AF458D13}" presName="Name37" presStyleLbl="parChTrans1D2" presStyleIdx="2" presStyleCnt="5"/>
      <dgm:spPr/>
    </dgm:pt>
    <dgm:pt modelId="{65D2BBC0-9F06-4F84-8B29-B3D81E1F62BC}" type="pres">
      <dgm:prSet presAssocID="{896A6016-9D19-4858-96A6-FE613DB6F2BC}" presName="hierRoot2" presStyleCnt="0">
        <dgm:presLayoutVars>
          <dgm:hierBranch val="init"/>
        </dgm:presLayoutVars>
      </dgm:prSet>
      <dgm:spPr/>
    </dgm:pt>
    <dgm:pt modelId="{2912E60E-E548-4790-BF9E-2E0DF60D46AF}" type="pres">
      <dgm:prSet presAssocID="{896A6016-9D19-4858-96A6-FE613DB6F2BC}" presName="rootComposite" presStyleCnt="0"/>
      <dgm:spPr/>
    </dgm:pt>
    <dgm:pt modelId="{B4C07C70-A24B-4FF3-995B-119EE2B8002E}" type="pres">
      <dgm:prSet presAssocID="{896A6016-9D19-4858-96A6-FE613DB6F2BC}" presName="rootText" presStyleLbl="node2" presStyleIdx="2" presStyleCnt="3">
        <dgm:presLayoutVars>
          <dgm:chPref val="3"/>
        </dgm:presLayoutVars>
      </dgm:prSet>
      <dgm:spPr/>
    </dgm:pt>
    <dgm:pt modelId="{55C7DA61-B86B-45F2-8F71-CBAB8CBFB3C3}" type="pres">
      <dgm:prSet presAssocID="{896A6016-9D19-4858-96A6-FE613DB6F2BC}" presName="rootConnector" presStyleLbl="node2" presStyleIdx="2" presStyleCnt="3"/>
      <dgm:spPr/>
    </dgm:pt>
    <dgm:pt modelId="{8DAB8186-599F-4557-830C-CE5040D7622A}" type="pres">
      <dgm:prSet presAssocID="{896A6016-9D19-4858-96A6-FE613DB6F2BC}" presName="hierChild4" presStyleCnt="0"/>
      <dgm:spPr/>
    </dgm:pt>
    <dgm:pt modelId="{B41B076D-C3EF-455E-993C-ADF0B117DC9F}" type="pres">
      <dgm:prSet presAssocID="{896A6016-9D19-4858-96A6-FE613DB6F2BC}" presName="hierChild5" presStyleCnt="0"/>
      <dgm:spPr/>
    </dgm:pt>
    <dgm:pt modelId="{BAC62A32-B7AD-470B-9CB3-6773E5629AD1}" type="pres">
      <dgm:prSet presAssocID="{CA498CE0-53EC-455E-8A88-684CF9AFEB6F}" presName="hierChild3" presStyleCnt="0"/>
      <dgm:spPr/>
    </dgm:pt>
    <dgm:pt modelId="{A5D03E46-E08D-4EC2-B01A-C59E0865482A}" type="pres">
      <dgm:prSet presAssocID="{5290FD02-B1B9-4CE4-AA76-D6EF8542225F}" presName="Name111" presStyleLbl="parChTrans1D2" presStyleIdx="3" presStyleCnt="5"/>
      <dgm:spPr/>
    </dgm:pt>
    <dgm:pt modelId="{67B3249E-C0A7-4FE7-BC4A-0488665695EE}" type="pres">
      <dgm:prSet presAssocID="{9CD0C083-5530-4903-8025-4AE5D80731EC}" presName="hierRoot3" presStyleCnt="0">
        <dgm:presLayoutVars>
          <dgm:hierBranch val="init"/>
        </dgm:presLayoutVars>
      </dgm:prSet>
      <dgm:spPr/>
    </dgm:pt>
    <dgm:pt modelId="{EE5FEBBE-D593-4461-914B-7D27A0409D8B}" type="pres">
      <dgm:prSet presAssocID="{9CD0C083-5530-4903-8025-4AE5D80731EC}" presName="rootComposite3" presStyleCnt="0"/>
      <dgm:spPr/>
    </dgm:pt>
    <dgm:pt modelId="{EB7D2990-4BAA-4E9B-A643-A1E3481F094E}" type="pres">
      <dgm:prSet presAssocID="{9CD0C083-5530-4903-8025-4AE5D80731EC}" presName="rootText3" presStyleLbl="asst1" presStyleIdx="0" presStyleCnt="2" custLinFactNeighborX="3071" custLinFactNeighborY="-10482">
        <dgm:presLayoutVars>
          <dgm:chPref val="3"/>
        </dgm:presLayoutVars>
      </dgm:prSet>
      <dgm:spPr/>
    </dgm:pt>
    <dgm:pt modelId="{F16D85AA-1232-4A24-BBC4-27198BE612E8}" type="pres">
      <dgm:prSet presAssocID="{9CD0C083-5530-4903-8025-4AE5D80731EC}" presName="rootConnector3" presStyleLbl="asst1" presStyleIdx="0" presStyleCnt="2"/>
      <dgm:spPr/>
    </dgm:pt>
    <dgm:pt modelId="{DB38A605-1087-4DBE-8E67-C45B8D346DA2}" type="pres">
      <dgm:prSet presAssocID="{9CD0C083-5530-4903-8025-4AE5D80731EC}" presName="hierChild6" presStyleCnt="0"/>
      <dgm:spPr/>
    </dgm:pt>
    <dgm:pt modelId="{4ABC29E3-B5E2-4E2B-AAF2-DE16246B1934}" type="pres">
      <dgm:prSet presAssocID="{9CD0C083-5530-4903-8025-4AE5D80731EC}" presName="hierChild7" presStyleCnt="0"/>
      <dgm:spPr/>
    </dgm:pt>
    <dgm:pt modelId="{76A047FC-3E5D-433C-A384-1A7BE720F5E8}" type="pres">
      <dgm:prSet presAssocID="{9150C4E1-0EFF-4F2A-88B9-8F18930C0544}" presName="Name111" presStyleLbl="parChTrans1D2" presStyleIdx="4" presStyleCnt="5"/>
      <dgm:spPr/>
    </dgm:pt>
    <dgm:pt modelId="{84225757-3E08-4CD8-88F5-DACF68651BDE}" type="pres">
      <dgm:prSet presAssocID="{25C4CF07-2CD8-49A1-9690-4CBADD8AB23A}" presName="hierRoot3" presStyleCnt="0">
        <dgm:presLayoutVars>
          <dgm:hierBranch val="init"/>
        </dgm:presLayoutVars>
      </dgm:prSet>
      <dgm:spPr/>
    </dgm:pt>
    <dgm:pt modelId="{88ADF31F-5085-4D26-B22C-8298C58BF305}" type="pres">
      <dgm:prSet presAssocID="{25C4CF07-2CD8-49A1-9690-4CBADD8AB23A}" presName="rootComposite3" presStyleCnt="0"/>
      <dgm:spPr/>
    </dgm:pt>
    <dgm:pt modelId="{1D85232C-B59D-47AE-BCFA-972A164A12DF}" type="pres">
      <dgm:prSet presAssocID="{25C4CF07-2CD8-49A1-9690-4CBADD8AB23A}" presName="rootText3" presStyleLbl="asst1" presStyleIdx="1" presStyleCnt="2">
        <dgm:presLayoutVars>
          <dgm:chPref val="3"/>
        </dgm:presLayoutVars>
      </dgm:prSet>
      <dgm:spPr/>
    </dgm:pt>
    <dgm:pt modelId="{75E3EC48-1E26-43B9-A8D1-A4C7BFBA26E8}" type="pres">
      <dgm:prSet presAssocID="{25C4CF07-2CD8-49A1-9690-4CBADD8AB23A}" presName="rootConnector3" presStyleLbl="asst1" presStyleIdx="1" presStyleCnt="2"/>
      <dgm:spPr/>
    </dgm:pt>
    <dgm:pt modelId="{50CAAC55-0AD1-48F7-86E0-02B489414235}" type="pres">
      <dgm:prSet presAssocID="{25C4CF07-2CD8-49A1-9690-4CBADD8AB23A}" presName="hierChild6" presStyleCnt="0"/>
      <dgm:spPr/>
    </dgm:pt>
    <dgm:pt modelId="{BC556E64-6949-4E71-878F-F01FBB5BA2B9}" type="pres">
      <dgm:prSet presAssocID="{25C4CF07-2CD8-49A1-9690-4CBADD8AB23A}" presName="hierChild7" presStyleCnt="0"/>
      <dgm:spPr/>
    </dgm:pt>
  </dgm:ptLst>
  <dgm:cxnLst>
    <dgm:cxn modelId="{14B7F500-E518-4857-B61F-10F201EA09B8}" type="presOf" srcId="{25C4CF07-2CD8-49A1-9690-4CBADD8AB23A}" destId="{75E3EC48-1E26-43B9-A8D1-A4C7BFBA26E8}" srcOrd="1" destOrd="0" presId="urn:microsoft.com/office/officeart/2005/8/layout/orgChart1"/>
    <dgm:cxn modelId="{D05A6E01-CD25-4988-BA74-D759BECB4FDE}" srcId="{CA498CE0-53EC-455E-8A88-684CF9AFEB6F}" destId="{9CD0C083-5530-4903-8025-4AE5D80731EC}" srcOrd="0" destOrd="0" parTransId="{5290FD02-B1B9-4CE4-AA76-D6EF8542225F}" sibTransId="{52D213B9-E1EE-432F-BE6E-12C0F345F8F5}"/>
    <dgm:cxn modelId="{3CB96B0F-8B93-4D09-8D3A-F31DA4EDDE05}" type="presOf" srcId="{CA498CE0-53EC-455E-8A88-684CF9AFEB6F}" destId="{0BC33BC4-14D7-4771-9B29-55AAF0983835}" srcOrd="0" destOrd="0" presId="urn:microsoft.com/office/officeart/2005/8/layout/orgChart1"/>
    <dgm:cxn modelId="{64436923-8C39-4549-B1EA-BCF73E0BBCA8}" type="presOf" srcId="{25C4CF07-2CD8-49A1-9690-4CBADD8AB23A}" destId="{1D85232C-B59D-47AE-BCFA-972A164A12DF}" srcOrd="0" destOrd="0" presId="urn:microsoft.com/office/officeart/2005/8/layout/orgChart1"/>
    <dgm:cxn modelId="{AA67E329-886D-4AA7-9E3E-6B7019DF4FAA}" type="presOf" srcId="{DDFD8E76-0660-46FD-A72A-2905AF458D13}" destId="{D9D056FA-629F-44A5-9DAA-0D1FD7E46B64}" srcOrd="0" destOrd="0" presId="urn:microsoft.com/office/officeart/2005/8/layout/orgChart1"/>
    <dgm:cxn modelId="{4130C23A-A301-4BDB-BFDA-D6B2AC101704}" srcId="{CA498CE0-53EC-455E-8A88-684CF9AFEB6F}" destId="{896A6016-9D19-4858-96A6-FE613DB6F2BC}" srcOrd="4" destOrd="0" parTransId="{DDFD8E76-0660-46FD-A72A-2905AF458D13}" sibTransId="{048DEE71-BADA-4527-8B1B-A48E506B2649}"/>
    <dgm:cxn modelId="{E752233E-707E-481A-881D-A05C3AD06F9A}" srcId="{CA498CE0-53EC-455E-8A88-684CF9AFEB6F}" destId="{25C4CF07-2CD8-49A1-9690-4CBADD8AB23A}" srcOrd="1" destOrd="0" parTransId="{9150C4E1-0EFF-4F2A-88B9-8F18930C0544}" sibTransId="{AFF0EF31-CEA3-470F-AA50-0D502269BC92}"/>
    <dgm:cxn modelId="{FE4A4441-4D20-4674-A81E-216183A17B27}" type="presOf" srcId="{514768E7-2DDA-4402-B9A1-1C5AF2023DA7}" destId="{BE644B2C-D8BA-49EB-ABCD-1C203F5EE3FD}" srcOrd="0" destOrd="0" presId="urn:microsoft.com/office/officeart/2005/8/layout/orgChart1"/>
    <dgm:cxn modelId="{79DA8346-71C0-4EF8-AA5B-C9EB0D37F943}" type="presOf" srcId="{896A6016-9D19-4858-96A6-FE613DB6F2BC}" destId="{B4C07C70-A24B-4FF3-995B-119EE2B8002E}" srcOrd="0" destOrd="0" presId="urn:microsoft.com/office/officeart/2005/8/layout/orgChart1"/>
    <dgm:cxn modelId="{62073149-C96A-4DF8-8666-4CCFE3FBB7FF}" type="presOf" srcId="{9CD0C083-5530-4903-8025-4AE5D80731EC}" destId="{F16D85AA-1232-4A24-BBC4-27198BE612E8}" srcOrd="1" destOrd="0" presId="urn:microsoft.com/office/officeart/2005/8/layout/orgChart1"/>
    <dgm:cxn modelId="{9BF28A55-49BC-4E06-BE02-02D31078D98B}" type="presOf" srcId="{0FEA0A64-421E-4AA7-999F-998D8BEA7086}" destId="{12D43910-F858-462D-8852-873D8561709E}" srcOrd="0" destOrd="0" presId="urn:microsoft.com/office/officeart/2005/8/layout/orgChart1"/>
    <dgm:cxn modelId="{DFB3BB89-9FB8-48A1-A4C1-B34B9FD1D5FE}" type="presOf" srcId="{C5E17741-3013-43AF-89BC-D3349E63D1F0}" destId="{54FAC420-65D2-4D24-8251-E163DBAE88C0}" srcOrd="0" destOrd="0" presId="urn:microsoft.com/office/officeart/2005/8/layout/orgChart1"/>
    <dgm:cxn modelId="{4B39DB92-F789-4463-864F-0F3D04F6E846}" type="presOf" srcId="{9CD0C083-5530-4903-8025-4AE5D80731EC}" destId="{EB7D2990-4BAA-4E9B-A643-A1E3481F094E}" srcOrd="0" destOrd="0" presId="urn:microsoft.com/office/officeart/2005/8/layout/orgChart1"/>
    <dgm:cxn modelId="{B8682196-E685-487B-8110-9C6B68736E93}" type="presOf" srcId="{CA498CE0-53EC-455E-8A88-684CF9AFEB6F}" destId="{3A731E70-F767-4390-8C1C-D1638B1E7C2C}" srcOrd="1" destOrd="0" presId="urn:microsoft.com/office/officeart/2005/8/layout/orgChart1"/>
    <dgm:cxn modelId="{1659B199-8C96-46A2-8A61-5E72DCD6C97D}" type="presOf" srcId="{9150C4E1-0EFF-4F2A-88B9-8F18930C0544}" destId="{76A047FC-3E5D-433C-A384-1A7BE720F5E8}" srcOrd="0" destOrd="0" presId="urn:microsoft.com/office/officeart/2005/8/layout/orgChart1"/>
    <dgm:cxn modelId="{E4407DA8-C8EC-47C0-BF38-DA82F9674C31}" srcId="{CA498CE0-53EC-455E-8A88-684CF9AFEB6F}" destId="{0FEA0A64-421E-4AA7-999F-998D8BEA7086}" srcOrd="2" destOrd="0" parTransId="{514768E7-2DDA-4402-B9A1-1C5AF2023DA7}" sibTransId="{DCC207A2-544A-45F5-882E-DDE714D5DA0B}"/>
    <dgm:cxn modelId="{55AE3EAB-01F8-4A1C-B6C1-A66911771791}" type="presOf" srcId="{5290FD02-B1B9-4CE4-AA76-D6EF8542225F}" destId="{A5D03E46-E08D-4EC2-B01A-C59E0865482A}" srcOrd="0" destOrd="0" presId="urn:microsoft.com/office/officeart/2005/8/layout/orgChart1"/>
    <dgm:cxn modelId="{47D74EBB-2901-4C54-BB37-5A86C7D3321D}" srcId="{CA498CE0-53EC-455E-8A88-684CF9AFEB6F}" destId="{E194D6B5-EE3B-40FC-841F-8D0533940F2E}" srcOrd="3" destOrd="0" parTransId="{0FEE5D37-1AEC-4DCD-9D24-5C5D91171B92}" sibTransId="{F746B519-42E0-4C10-B70D-D4E5FE6F8093}"/>
    <dgm:cxn modelId="{2BB6E4CA-FB7A-4E85-B267-74DEF1DE693B}" type="presOf" srcId="{0FEE5D37-1AEC-4DCD-9D24-5C5D91171B92}" destId="{05D5D7BA-BFAC-4DC6-ACEE-3BCE53D0B19A}" srcOrd="0" destOrd="0" presId="urn:microsoft.com/office/officeart/2005/8/layout/orgChart1"/>
    <dgm:cxn modelId="{95D593D1-40F2-4870-B700-F99371A86A52}" type="presOf" srcId="{E194D6B5-EE3B-40FC-841F-8D0533940F2E}" destId="{BD084463-C77A-4AA5-8C82-D8187FF969DF}" srcOrd="0" destOrd="0" presId="urn:microsoft.com/office/officeart/2005/8/layout/orgChart1"/>
    <dgm:cxn modelId="{AA5BABD8-3686-4F06-B172-A15636722F65}" type="presOf" srcId="{0FEA0A64-421E-4AA7-999F-998D8BEA7086}" destId="{5C040C1A-162D-4ECE-842B-7D5D09DCE1DF}" srcOrd="1" destOrd="0" presId="urn:microsoft.com/office/officeart/2005/8/layout/orgChart1"/>
    <dgm:cxn modelId="{D3BE5FDC-E55E-49F0-A595-CC1A048DAEBD}" type="presOf" srcId="{E194D6B5-EE3B-40FC-841F-8D0533940F2E}" destId="{214E65B3-C330-4381-9091-77CC01C13177}" srcOrd="1" destOrd="0" presId="urn:microsoft.com/office/officeart/2005/8/layout/orgChart1"/>
    <dgm:cxn modelId="{03DEE6DD-40FC-452D-822C-06D4956C2DB3}" type="presOf" srcId="{896A6016-9D19-4858-96A6-FE613DB6F2BC}" destId="{55C7DA61-B86B-45F2-8F71-CBAB8CBFB3C3}" srcOrd="1" destOrd="0" presId="urn:microsoft.com/office/officeart/2005/8/layout/orgChart1"/>
    <dgm:cxn modelId="{1C3658FA-964C-4C96-8F81-553819542C70}" srcId="{C5E17741-3013-43AF-89BC-D3349E63D1F0}" destId="{CA498CE0-53EC-455E-8A88-684CF9AFEB6F}" srcOrd="0" destOrd="0" parTransId="{9458EE1D-3F04-4E2E-8F57-BD83A5D381B9}" sibTransId="{41C1F493-B73D-480E-B0C7-8935EEF8FC5C}"/>
    <dgm:cxn modelId="{DF1015AB-AFD6-4EAE-8461-98DF4BCA9D43}" type="presParOf" srcId="{54FAC420-65D2-4D24-8251-E163DBAE88C0}" destId="{8D10F523-EC92-49D0-B803-2C6C0EAACCD0}" srcOrd="0" destOrd="0" presId="urn:microsoft.com/office/officeart/2005/8/layout/orgChart1"/>
    <dgm:cxn modelId="{9EDEB8AE-0FAE-4A78-B7E5-DCDEE4213E0D}" type="presParOf" srcId="{8D10F523-EC92-49D0-B803-2C6C0EAACCD0}" destId="{2408C408-04C1-4F3B-BAB8-5521FE9C3286}" srcOrd="0" destOrd="0" presId="urn:microsoft.com/office/officeart/2005/8/layout/orgChart1"/>
    <dgm:cxn modelId="{F51029F5-76B4-4422-A81A-66013EFDD139}" type="presParOf" srcId="{2408C408-04C1-4F3B-BAB8-5521FE9C3286}" destId="{0BC33BC4-14D7-4771-9B29-55AAF0983835}" srcOrd="0" destOrd="0" presId="urn:microsoft.com/office/officeart/2005/8/layout/orgChart1"/>
    <dgm:cxn modelId="{69D9F0B5-8099-4D1D-83FC-D94003CD6132}" type="presParOf" srcId="{2408C408-04C1-4F3B-BAB8-5521FE9C3286}" destId="{3A731E70-F767-4390-8C1C-D1638B1E7C2C}" srcOrd="1" destOrd="0" presId="urn:microsoft.com/office/officeart/2005/8/layout/orgChart1"/>
    <dgm:cxn modelId="{E9DEA6F3-1EE9-47D8-98C9-F7EB6D2C4439}" type="presParOf" srcId="{8D10F523-EC92-49D0-B803-2C6C0EAACCD0}" destId="{B4A1D720-6CF3-4F6A-950C-06BA7180F9A5}" srcOrd="1" destOrd="0" presId="urn:microsoft.com/office/officeart/2005/8/layout/orgChart1"/>
    <dgm:cxn modelId="{869F544E-2FA5-4393-8300-C175938F8EBC}" type="presParOf" srcId="{B4A1D720-6CF3-4F6A-950C-06BA7180F9A5}" destId="{BE644B2C-D8BA-49EB-ABCD-1C203F5EE3FD}" srcOrd="0" destOrd="0" presId="urn:microsoft.com/office/officeart/2005/8/layout/orgChart1"/>
    <dgm:cxn modelId="{07C584B0-AE8E-4B13-BEC2-ADD3702874E3}" type="presParOf" srcId="{B4A1D720-6CF3-4F6A-950C-06BA7180F9A5}" destId="{845D7174-EC0D-4EE6-A7D6-09A874CAA7C3}" srcOrd="1" destOrd="0" presId="urn:microsoft.com/office/officeart/2005/8/layout/orgChart1"/>
    <dgm:cxn modelId="{13EA530B-B895-4D3D-91A9-EDD2B9A7DE4F}" type="presParOf" srcId="{845D7174-EC0D-4EE6-A7D6-09A874CAA7C3}" destId="{7E451ECB-A975-4D5F-85A6-CC02D13992C1}" srcOrd="0" destOrd="0" presId="urn:microsoft.com/office/officeart/2005/8/layout/orgChart1"/>
    <dgm:cxn modelId="{803CE7E1-CF3F-417A-8DA3-B18A4352E6A2}" type="presParOf" srcId="{7E451ECB-A975-4D5F-85A6-CC02D13992C1}" destId="{12D43910-F858-462D-8852-873D8561709E}" srcOrd="0" destOrd="0" presId="urn:microsoft.com/office/officeart/2005/8/layout/orgChart1"/>
    <dgm:cxn modelId="{61A4F71E-6E44-4F6C-A4C8-675D80D5A092}" type="presParOf" srcId="{7E451ECB-A975-4D5F-85A6-CC02D13992C1}" destId="{5C040C1A-162D-4ECE-842B-7D5D09DCE1DF}" srcOrd="1" destOrd="0" presId="urn:microsoft.com/office/officeart/2005/8/layout/orgChart1"/>
    <dgm:cxn modelId="{C88816DC-0522-4499-8083-256F14C03E82}" type="presParOf" srcId="{845D7174-EC0D-4EE6-A7D6-09A874CAA7C3}" destId="{81E4E97A-68AC-4C86-8479-72336B8F6BC2}" srcOrd="1" destOrd="0" presId="urn:microsoft.com/office/officeart/2005/8/layout/orgChart1"/>
    <dgm:cxn modelId="{88F0C61C-610B-40E8-9866-2C90F1FF2059}" type="presParOf" srcId="{845D7174-EC0D-4EE6-A7D6-09A874CAA7C3}" destId="{29DB97F1-0A1B-4302-A88F-21439AFB17EC}" srcOrd="2" destOrd="0" presId="urn:microsoft.com/office/officeart/2005/8/layout/orgChart1"/>
    <dgm:cxn modelId="{902C11FA-DC94-44BE-B546-B12545DB44C0}" type="presParOf" srcId="{B4A1D720-6CF3-4F6A-950C-06BA7180F9A5}" destId="{05D5D7BA-BFAC-4DC6-ACEE-3BCE53D0B19A}" srcOrd="2" destOrd="0" presId="urn:microsoft.com/office/officeart/2005/8/layout/orgChart1"/>
    <dgm:cxn modelId="{F13959C0-5F41-4D20-9A8C-B8AF83302A7C}" type="presParOf" srcId="{B4A1D720-6CF3-4F6A-950C-06BA7180F9A5}" destId="{15E55C3B-791A-477F-BE2D-28DEBD75A674}" srcOrd="3" destOrd="0" presId="urn:microsoft.com/office/officeart/2005/8/layout/orgChart1"/>
    <dgm:cxn modelId="{A8B5DAD5-757D-44DA-8064-41B0A5E53066}" type="presParOf" srcId="{15E55C3B-791A-477F-BE2D-28DEBD75A674}" destId="{C2E19572-32C5-44FF-B8C7-D98877AC49F3}" srcOrd="0" destOrd="0" presId="urn:microsoft.com/office/officeart/2005/8/layout/orgChart1"/>
    <dgm:cxn modelId="{7F2BABB7-55D5-4DFB-9982-17F2020A80C5}" type="presParOf" srcId="{C2E19572-32C5-44FF-B8C7-D98877AC49F3}" destId="{BD084463-C77A-4AA5-8C82-D8187FF969DF}" srcOrd="0" destOrd="0" presId="urn:microsoft.com/office/officeart/2005/8/layout/orgChart1"/>
    <dgm:cxn modelId="{E3D7D50E-3550-4BBE-B700-3F16649C6A97}" type="presParOf" srcId="{C2E19572-32C5-44FF-B8C7-D98877AC49F3}" destId="{214E65B3-C330-4381-9091-77CC01C13177}" srcOrd="1" destOrd="0" presId="urn:microsoft.com/office/officeart/2005/8/layout/orgChart1"/>
    <dgm:cxn modelId="{77446FFB-913B-43C8-89A6-5B51EB0157A4}" type="presParOf" srcId="{15E55C3B-791A-477F-BE2D-28DEBD75A674}" destId="{1A1297EB-5FA6-4824-9AF6-8E4BFEDBA0F4}" srcOrd="1" destOrd="0" presId="urn:microsoft.com/office/officeart/2005/8/layout/orgChart1"/>
    <dgm:cxn modelId="{073EC673-D9DC-48ED-B4B3-BE4B20685654}" type="presParOf" srcId="{15E55C3B-791A-477F-BE2D-28DEBD75A674}" destId="{2BB4593C-D0DF-4162-9BC3-4CA4E25CEB5C}" srcOrd="2" destOrd="0" presId="urn:microsoft.com/office/officeart/2005/8/layout/orgChart1"/>
    <dgm:cxn modelId="{F21514CC-D51B-4BC5-B8B3-A3EC43631238}" type="presParOf" srcId="{B4A1D720-6CF3-4F6A-950C-06BA7180F9A5}" destId="{D9D056FA-629F-44A5-9DAA-0D1FD7E46B64}" srcOrd="4" destOrd="0" presId="urn:microsoft.com/office/officeart/2005/8/layout/orgChart1"/>
    <dgm:cxn modelId="{E3526D79-FE41-4963-8EED-DAE6BCFCBF59}" type="presParOf" srcId="{B4A1D720-6CF3-4F6A-950C-06BA7180F9A5}" destId="{65D2BBC0-9F06-4F84-8B29-B3D81E1F62BC}" srcOrd="5" destOrd="0" presId="urn:microsoft.com/office/officeart/2005/8/layout/orgChart1"/>
    <dgm:cxn modelId="{3269A5D7-5E3A-4A6D-952D-BAB32228CC2F}" type="presParOf" srcId="{65D2BBC0-9F06-4F84-8B29-B3D81E1F62BC}" destId="{2912E60E-E548-4790-BF9E-2E0DF60D46AF}" srcOrd="0" destOrd="0" presId="urn:microsoft.com/office/officeart/2005/8/layout/orgChart1"/>
    <dgm:cxn modelId="{81C352FA-25E0-4F09-9E57-95ABA198AC6F}" type="presParOf" srcId="{2912E60E-E548-4790-BF9E-2E0DF60D46AF}" destId="{B4C07C70-A24B-4FF3-995B-119EE2B8002E}" srcOrd="0" destOrd="0" presId="urn:microsoft.com/office/officeart/2005/8/layout/orgChart1"/>
    <dgm:cxn modelId="{51C1EA42-9B1F-4051-9E30-437A936F129F}" type="presParOf" srcId="{2912E60E-E548-4790-BF9E-2E0DF60D46AF}" destId="{55C7DA61-B86B-45F2-8F71-CBAB8CBFB3C3}" srcOrd="1" destOrd="0" presId="urn:microsoft.com/office/officeart/2005/8/layout/orgChart1"/>
    <dgm:cxn modelId="{9DC77F91-4415-42D2-998C-A262172CAF3A}" type="presParOf" srcId="{65D2BBC0-9F06-4F84-8B29-B3D81E1F62BC}" destId="{8DAB8186-599F-4557-830C-CE5040D7622A}" srcOrd="1" destOrd="0" presId="urn:microsoft.com/office/officeart/2005/8/layout/orgChart1"/>
    <dgm:cxn modelId="{2F04BEA1-0336-403B-B1EB-C3ECC4C3FFA5}" type="presParOf" srcId="{65D2BBC0-9F06-4F84-8B29-B3D81E1F62BC}" destId="{B41B076D-C3EF-455E-993C-ADF0B117DC9F}" srcOrd="2" destOrd="0" presId="urn:microsoft.com/office/officeart/2005/8/layout/orgChart1"/>
    <dgm:cxn modelId="{C5D3BEE5-F210-4B88-91A4-D4C6905BF6E9}" type="presParOf" srcId="{8D10F523-EC92-49D0-B803-2C6C0EAACCD0}" destId="{BAC62A32-B7AD-470B-9CB3-6773E5629AD1}" srcOrd="2" destOrd="0" presId="urn:microsoft.com/office/officeart/2005/8/layout/orgChart1"/>
    <dgm:cxn modelId="{7E87DA1D-D1EA-4D4E-BD5D-FD0C39ECFDE5}" type="presParOf" srcId="{BAC62A32-B7AD-470B-9CB3-6773E5629AD1}" destId="{A5D03E46-E08D-4EC2-B01A-C59E0865482A}" srcOrd="0" destOrd="0" presId="urn:microsoft.com/office/officeart/2005/8/layout/orgChart1"/>
    <dgm:cxn modelId="{97C3751A-8A45-4303-9F83-805BC6942E2A}" type="presParOf" srcId="{BAC62A32-B7AD-470B-9CB3-6773E5629AD1}" destId="{67B3249E-C0A7-4FE7-BC4A-0488665695EE}" srcOrd="1" destOrd="0" presId="urn:microsoft.com/office/officeart/2005/8/layout/orgChart1"/>
    <dgm:cxn modelId="{21CDBD1C-0D68-467C-852E-5E5E004262ED}" type="presParOf" srcId="{67B3249E-C0A7-4FE7-BC4A-0488665695EE}" destId="{EE5FEBBE-D593-4461-914B-7D27A0409D8B}" srcOrd="0" destOrd="0" presId="urn:microsoft.com/office/officeart/2005/8/layout/orgChart1"/>
    <dgm:cxn modelId="{FD65EA14-607F-4723-94DB-3C7B4ADCB0CB}" type="presParOf" srcId="{EE5FEBBE-D593-4461-914B-7D27A0409D8B}" destId="{EB7D2990-4BAA-4E9B-A643-A1E3481F094E}" srcOrd="0" destOrd="0" presId="urn:microsoft.com/office/officeart/2005/8/layout/orgChart1"/>
    <dgm:cxn modelId="{02926110-838A-4111-885F-8AD5DA08FBA3}" type="presParOf" srcId="{EE5FEBBE-D593-4461-914B-7D27A0409D8B}" destId="{F16D85AA-1232-4A24-BBC4-27198BE612E8}" srcOrd="1" destOrd="0" presId="urn:microsoft.com/office/officeart/2005/8/layout/orgChart1"/>
    <dgm:cxn modelId="{91679CE8-0796-47F3-9243-B9FCE6C66D60}" type="presParOf" srcId="{67B3249E-C0A7-4FE7-BC4A-0488665695EE}" destId="{DB38A605-1087-4DBE-8E67-C45B8D346DA2}" srcOrd="1" destOrd="0" presId="urn:microsoft.com/office/officeart/2005/8/layout/orgChart1"/>
    <dgm:cxn modelId="{F87B0C7E-BAF8-401E-8006-273B7EEA58AE}" type="presParOf" srcId="{67B3249E-C0A7-4FE7-BC4A-0488665695EE}" destId="{4ABC29E3-B5E2-4E2B-AAF2-DE16246B1934}" srcOrd="2" destOrd="0" presId="urn:microsoft.com/office/officeart/2005/8/layout/orgChart1"/>
    <dgm:cxn modelId="{B58D33FD-711A-4365-859B-57C36E8D82F0}" type="presParOf" srcId="{BAC62A32-B7AD-470B-9CB3-6773E5629AD1}" destId="{76A047FC-3E5D-433C-A384-1A7BE720F5E8}" srcOrd="2" destOrd="0" presId="urn:microsoft.com/office/officeart/2005/8/layout/orgChart1"/>
    <dgm:cxn modelId="{4F3D0A1B-DBFD-477D-BA83-99BECD5D4FFB}" type="presParOf" srcId="{BAC62A32-B7AD-470B-9CB3-6773E5629AD1}" destId="{84225757-3E08-4CD8-88F5-DACF68651BDE}" srcOrd="3" destOrd="0" presId="urn:microsoft.com/office/officeart/2005/8/layout/orgChart1"/>
    <dgm:cxn modelId="{69E459CF-5E6A-4319-8527-12626BB7D34B}" type="presParOf" srcId="{84225757-3E08-4CD8-88F5-DACF68651BDE}" destId="{88ADF31F-5085-4D26-B22C-8298C58BF305}" srcOrd="0" destOrd="0" presId="urn:microsoft.com/office/officeart/2005/8/layout/orgChart1"/>
    <dgm:cxn modelId="{C2F000F9-B9E1-4D04-8546-738130D1C47D}" type="presParOf" srcId="{88ADF31F-5085-4D26-B22C-8298C58BF305}" destId="{1D85232C-B59D-47AE-BCFA-972A164A12DF}" srcOrd="0" destOrd="0" presId="urn:microsoft.com/office/officeart/2005/8/layout/orgChart1"/>
    <dgm:cxn modelId="{79443217-DC44-4F5C-AB93-0CEAB8695738}" type="presParOf" srcId="{88ADF31F-5085-4D26-B22C-8298C58BF305}" destId="{75E3EC48-1E26-43B9-A8D1-A4C7BFBA26E8}" srcOrd="1" destOrd="0" presId="urn:microsoft.com/office/officeart/2005/8/layout/orgChart1"/>
    <dgm:cxn modelId="{8A4A4443-8A43-4C52-ADCA-E238EBA01C44}" type="presParOf" srcId="{84225757-3E08-4CD8-88F5-DACF68651BDE}" destId="{50CAAC55-0AD1-48F7-86E0-02B489414235}" srcOrd="1" destOrd="0" presId="urn:microsoft.com/office/officeart/2005/8/layout/orgChart1"/>
    <dgm:cxn modelId="{747C971C-FF2C-4FC2-A98A-A0A6E5235212}" type="presParOf" srcId="{84225757-3E08-4CD8-88F5-DACF68651BDE}" destId="{BC556E64-6949-4E71-878F-F01FBB5BA2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 custT="1"/>
      <dgm:spPr/>
      <dgm:t>
        <a:bodyPr/>
        <a:lstStyle/>
        <a:p>
          <a:r>
            <a:rPr lang="en-US" sz="2400" noProof="0" dirty="0"/>
            <a:t>Political Power </a:t>
          </a:r>
          <a:endParaRPr lang="en-US" sz="2400" b="1" i="1" noProof="0" dirty="0"/>
        </a:p>
        <a:p>
          <a:r>
            <a:rPr lang="en-US" sz="2200" b="0" i="0" u="sng" noProof="0" dirty="0"/>
            <a:t>reputation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 custT="1"/>
      <dgm:spPr/>
      <dgm:t>
        <a:bodyPr/>
        <a:lstStyle/>
        <a:p>
          <a:r>
            <a:rPr lang="en-US" sz="2500" noProof="0" dirty="0"/>
            <a:t>Family </a:t>
          </a:r>
        </a:p>
        <a:p>
          <a:r>
            <a:rPr lang="cs-CZ" sz="2400" b="1" i="0" dirty="0"/>
            <a:t>love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 custT="1"/>
      <dgm:spPr/>
      <dgm:t>
        <a:bodyPr/>
        <a:lstStyle/>
        <a:p>
          <a:r>
            <a:rPr lang="en-US" sz="1800" noProof="0" dirty="0">
              <a:solidFill>
                <a:schemeClr val="tx1"/>
              </a:solidFill>
            </a:rPr>
            <a:t>Civil Public </a:t>
          </a:r>
          <a:r>
            <a:rPr lang="cs-CZ" sz="1800" u="sng" noProof="0" dirty="0">
              <a:solidFill>
                <a:schemeClr val="tx1"/>
              </a:solidFill>
            </a:rPr>
            <a:t>k</a:t>
          </a:r>
          <a:r>
            <a:rPr lang="en-US" sz="1800" u="sng" noProof="0" dirty="0" err="1">
              <a:solidFill>
                <a:schemeClr val="tx1"/>
              </a:solidFill>
            </a:rPr>
            <a:t>nowledge</a:t>
          </a:r>
          <a:endParaRPr lang="en-US" sz="1800" b="1" i="1" u="sng" noProof="0" dirty="0">
            <a:solidFill>
              <a:schemeClr val="tx1"/>
            </a:solidFill>
          </a:endParaRP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 custT="1"/>
      <dgm:spPr/>
      <dgm:t>
        <a:bodyPr/>
        <a:lstStyle/>
        <a:p>
          <a:r>
            <a:rPr lang="cs-CZ" sz="2000" dirty="0">
              <a:solidFill>
                <a:schemeClr val="tx1"/>
              </a:solidFill>
            </a:rPr>
            <a:t>Market </a:t>
          </a:r>
          <a:r>
            <a:rPr lang="en-US" sz="2000" u="sng" noProof="0" dirty="0">
              <a:solidFill>
                <a:schemeClr val="tx1"/>
              </a:solidFill>
            </a:rPr>
            <a:t>money</a:t>
          </a:r>
        </a:p>
        <a:p>
          <a:endParaRPr lang="cs-CZ" sz="2000" b="1" i="1" dirty="0">
            <a:solidFill>
              <a:srgbClr val="FF0000"/>
            </a:solidFill>
          </a:endParaRP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ScaleX="127560" custScaleY="114601" custLinFactNeighborX="-4797" custLinFactNeighborY="-761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ScaleX="105636" custScaleY="107496" custLinFactNeighborX="2971" custLinFactNeighborY="-761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768F8730-4C4B-41B9-96E1-D38C35A47F21}" type="presOf" srcId="{F82DD707-62B5-461A-AD2A-734833DB5CAF}" destId="{70277418-AA22-4B43-8311-6AA6ACFF4F35}" srcOrd="1" destOrd="0" presId="urn:microsoft.com/office/officeart/2005/8/layout/venn1"/>
    <dgm:cxn modelId="{8D39C23C-5390-46EB-805B-67D202773163}" type="presOf" srcId="{51802530-7BB3-4EFA-B51C-D252D875C9AD}" destId="{AFE8AA75-9753-4702-AF5A-FAA88E977D4B}" srcOrd="1" destOrd="0" presId="urn:microsoft.com/office/officeart/2005/8/layout/venn1"/>
    <dgm:cxn modelId="{A425BE61-22BA-4081-AFB2-9CFC956951CD}" type="presOf" srcId="{6EA8DAA0-6FAE-4B16-84FA-5FD8A774DC05}" destId="{4666C468-3AE9-42B1-888F-068D0981B269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168F7668-7AF4-4446-ABBC-F14254F160B7}" type="presOf" srcId="{5ECF6E09-560A-4D5E-BA7B-12B246262B1F}" destId="{CA8A9D64-6163-42CF-991B-73A67AE5306E}" srcOrd="0" destOrd="0" presId="urn:microsoft.com/office/officeart/2005/8/layout/venn1"/>
    <dgm:cxn modelId="{6D900A96-6B3B-447F-AFF6-1FC79BF442ED}" type="presOf" srcId="{46A4C596-ECD6-4E00-95F4-2A7139DC8A00}" destId="{AF6B197F-1034-427B-92C0-063C1050084B}" srcOrd="1" destOrd="0" presId="urn:microsoft.com/office/officeart/2005/8/layout/venn1"/>
    <dgm:cxn modelId="{E38224A4-7A02-41DA-B11C-34A93B19C839}" type="presOf" srcId="{51802530-7BB3-4EFA-B51C-D252D875C9AD}" destId="{5DCB87E8-A19C-46D0-BD70-17CD2E1897E6}" srcOrd="0" destOrd="0" presId="urn:microsoft.com/office/officeart/2005/8/layout/venn1"/>
    <dgm:cxn modelId="{4B3D0FA8-FBC0-4A53-84DF-87393E2B7739}" type="presOf" srcId="{6EA8DAA0-6FAE-4B16-84FA-5FD8A774DC05}" destId="{6F5F9CA2-563E-4754-8177-4D40F928DAAD}" srcOrd="0" destOrd="0" presId="urn:microsoft.com/office/officeart/2005/8/layout/venn1"/>
    <dgm:cxn modelId="{E1AB77B9-94CC-4B75-BB08-5CA6BD7A4AE7}" type="presOf" srcId="{F82DD707-62B5-461A-AD2A-734833DB5CAF}" destId="{DBF2D7B5-013A-4723-B2B6-7D827FD7E4C0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6787E8DB-8AFF-4221-9C90-D0F8836A1112}" type="presOf" srcId="{46A4C596-ECD6-4E00-95F4-2A7139DC8A00}" destId="{CCAA8A54-0872-4A3F-9DBF-B493E42FF604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48091015-665C-4A1E-ADB0-E479CD7EB106}" type="presParOf" srcId="{CA8A9D64-6163-42CF-991B-73A67AE5306E}" destId="{6F5F9CA2-563E-4754-8177-4D40F928DAAD}" srcOrd="0" destOrd="0" presId="urn:microsoft.com/office/officeart/2005/8/layout/venn1"/>
    <dgm:cxn modelId="{E05C3106-2779-4A56-BA5F-BCA35AF3D888}" type="presParOf" srcId="{CA8A9D64-6163-42CF-991B-73A67AE5306E}" destId="{4666C468-3AE9-42B1-888F-068D0981B269}" srcOrd="1" destOrd="0" presId="urn:microsoft.com/office/officeart/2005/8/layout/venn1"/>
    <dgm:cxn modelId="{18945E10-9367-4ED8-8DFF-AE47D63E6FAD}" type="presParOf" srcId="{CA8A9D64-6163-42CF-991B-73A67AE5306E}" destId="{CCAA8A54-0872-4A3F-9DBF-B493E42FF604}" srcOrd="2" destOrd="0" presId="urn:microsoft.com/office/officeart/2005/8/layout/venn1"/>
    <dgm:cxn modelId="{CECA66E1-1CCB-40E3-84CD-48517F2DA989}" type="presParOf" srcId="{CA8A9D64-6163-42CF-991B-73A67AE5306E}" destId="{AF6B197F-1034-427B-92C0-063C1050084B}" srcOrd="3" destOrd="0" presId="urn:microsoft.com/office/officeart/2005/8/layout/venn1"/>
    <dgm:cxn modelId="{D177427A-65A1-4485-B966-17F98B63A38F}" type="presParOf" srcId="{CA8A9D64-6163-42CF-991B-73A67AE5306E}" destId="{5DCB87E8-A19C-46D0-BD70-17CD2E1897E6}" srcOrd="4" destOrd="0" presId="urn:microsoft.com/office/officeart/2005/8/layout/venn1"/>
    <dgm:cxn modelId="{D2BDF8FB-6C49-4271-87E1-A392346534C7}" type="presParOf" srcId="{CA8A9D64-6163-42CF-991B-73A67AE5306E}" destId="{AFE8AA75-9753-4702-AF5A-FAA88E977D4B}" srcOrd="5" destOrd="0" presId="urn:microsoft.com/office/officeart/2005/8/layout/venn1"/>
    <dgm:cxn modelId="{3AE8CBA3-CEF8-4C74-9BAD-6DE9482C04D5}" type="presParOf" srcId="{CA8A9D64-6163-42CF-991B-73A67AE5306E}" destId="{DBF2D7B5-013A-4723-B2B6-7D827FD7E4C0}" srcOrd="6" destOrd="0" presId="urn:microsoft.com/office/officeart/2005/8/layout/venn1"/>
    <dgm:cxn modelId="{CD774BD6-ECE1-4B11-A06B-2600D0A48720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87015" y="39094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Politická moci (stát)  </a:t>
          </a:r>
          <a:r>
            <a:rPr lang="cs-CZ" sz="1600" b="1" i="1" kern="1200" dirty="0"/>
            <a:t>důvěryhodnost</a:t>
          </a:r>
        </a:p>
      </dsp:txBody>
      <dsp:txXfrm>
        <a:off x="1238199" y="332142"/>
        <a:ext cx="1674559" cy="690755"/>
      </dsp:txXfrm>
    </dsp:sp>
    <dsp:sp modelId="{CCAA8A54-0872-4A3F-9DBF-B493E42FF604}">
      <dsp:nvSpPr>
        <dsp:cNvPr id="0" name=""/>
        <dsp:cNvSpPr/>
      </dsp:nvSpPr>
      <dsp:spPr>
        <a:xfrm>
          <a:off x="1834705" y="1043828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dirty="0"/>
            <a:t>peníze</a:t>
          </a:r>
        </a:p>
      </dsp:txBody>
      <dsp:txXfrm>
        <a:off x="3006897" y="1295012"/>
        <a:ext cx="837279" cy="1674559"/>
      </dsp:txXfrm>
    </dsp:sp>
    <dsp:sp modelId="{5DCB87E8-A19C-46D0-BD70-17CD2E1897E6}">
      <dsp:nvSpPr>
        <dsp:cNvPr id="0" name=""/>
        <dsp:cNvSpPr/>
      </dsp:nvSpPr>
      <dsp:spPr>
        <a:xfrm>
          <a:off x="1004735" y="2006700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Rodina a intimita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dirty="0"/>
            <a:t>láska</a:t>
          </a:r>
        </a:p>
      </dsp:txBody>
      <dsp:txXfrm>
        <a:off x="1255919" y="3199823"/>
        <a:ext cx="1674559" cy="690755"/>
      </dsp:txXfrm>
    </dsp:sp>
    <dsp:sp modelId="{DBF2D7B5-013A-4723-B2B6-7D827FD7E4C0}">
      <dsp:nvSpPr>
        <dsp:cNvPr id="0" name=""/>
        <dsp:cNvSpPr/>
      </dsp:nvSpPr>
      <dsp:spPr>
        <a:xfrm>
          <a:off x="68117" y="1034881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Veřejnost </a:t>
          </a:r>
          <a:r>
            <a:rPr lang="cs-CZ" sz="1600" b="1" i="1" kern="1200" dirty="0"/>
            <a:t>vědění</a:t>
          </a:r>
        </a:p>
      </dsp:txBody>
      <dsp:txXfrm>
        <a:off x="235573" y="1286065"/>
        <a:ext cx="837279" cy="1674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047FC-3E5D-433C-A384-1A7BE720F5E8}">
      <dsp:nvSpPr>
        <dsp:cNvPr id="0" name=""/>
        <dsp:cNvSpPr/>
      </dsp:nvSpPr>
      <dsp:spPr>
        <a:xfrm>
          <a:off x="1950477" y="1459266"/>
          <a:ext cx="119750" cy="524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4619"/>
              </a:lnTo>
              <a:lnTo>
                <a:pt x="119750" y="5246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03E46-E08D-4EC2-B01A-C59E0865482A}">
      <dsp:nvSpPr>
        <dsp:cNvPr id="0" name=""/>
        <dsp:cNvSpPr/>
      </dsp:nvSpPr>
      <dsp:spPr>
        <a:xfrm>
          <a:off x="1820030" y="1459266"/>
          <a:ext cx="91440" cy="464846"/>
        </a:xfrm>
        <a:custGeom>
          <a:avLst/>
          <a:gdLst/>
          <a:ahLst/>
          <a:cxnLst/>
          <a:rect l="0" t="0" r="0" b="0"/>
          <a:pathLst>
            <a:path>
              <a:moveTo>
                <a:pt x="130446" y="0"/>
              </a:moveTo>
              <a:lnTo>
                <a:pt x="130446" y="464846"/>
              </a:lnTo>
              <a:lnTo>
                <a:pt x="45720" y="4648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056FA-629F-44A5-9DAA-0D1FD7E46B64}">
      <dsp:nvSpPr>
        <dsp:cNvPr id="0" name=""/>
        <dsp:cNvSpPr/>
      </dsp:nvSpPr>
      <dsp:spPr>
        <a:xfrm>
          <a:off x="1950477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29488"/>
              </a:lnTo>
              <a:lnTo>
                <a:pt x="1379976" y="929488"/>
              </a:lnTo>
              <a:lnTo>
                <a:pt x="1379976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5D7BA-BFAC-4DC6-ACEE-3BCE53D0B19A}">
      <dsp:nvSpPr>
        <dsp:cNvPr id="0" name=""/>
        <dsp:cNvSpPr/>
      </dsp:nvSpPr>
      <dsp:spPr>
        <a:xfrm>
          <a:off x="1904756" y="1459266"/>
          <a:ext cx="91440" cy="10492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44B2C-D8BA-49EB-ABCD-1C203F5EE3FD}">
      <dsp:nvSpPr>
        <dsp:cNvPr id="0" name=""/>
        <dsp:cNvSpPr/>
      </dsp:nvSpPr>
      <dsp:spPr>
        <a:xfrm>
          <a:off x="570500" y="1459266"/>
          <a:ext cx="1379976" cy="1049238"/>
        </a:xfrm>
        <a:custGeom>
          <a:avLst/>
          <a:gdLst/>
          <a:ahLst/>
          <a:cxnLst/>
          <a:rect l="0" t="0" r="0" b="0"/>
          <a:pathLst>
            <a:path>
              <a:moveTo>
                <a:pt x="1379976" y="0"/>
              </a:moveTo>
              <a:lnTo>
                <a:pt x="1379976" y="929488"/>
              </a:lnTo>
              <a:lnTo>
                <a:pt x="0" y="929488"/>
              </a:lnTo>
              <a:lnTo>
                <a:pt x="0" y="104923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33BC4-14D7-4771-9B29-55AAF0983835}">
      <dsp:nvSpPr>
        <dsp:cNvPr id="0" name=""/>
        <dsp:cNvSpPr/>
      </dsp:nvSpPr>
      <dsp:spPr>
        <a:xfrm>
          <a:off x="1380238" y="889027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Kníže/patron</a:t>
          </a:r>
        </a:p>
      </dsp:txBody>
      <dsp:txXfrm>
        <a:off x="1380238" y="889027"/>
        <a:ext cx="1140476" cy="570238"/>
      </dsp:txXfrm>
    </dsp:sp>
    <dsp:sp modelId="{12D43910-F858-462D-8852-873D8561709E}">
      <dsp:nvSpPr>
        <dsp:cNvPr id="0" name=""/>
        <dsp:cNvSpPr/>
      </dsp:nvSpPr>
      <dsp:spPr>
        <a:xfrm>
          <a:off x="261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Dar</a:t>
          </a:r>
        </a:p>
      </dsp:txBody>
      <dsp:txXfrm>
        <a:off x="261" y="2508504"/>
        <a:ext cx="1140476" cy="570238"/>
      </dsp:txXfrm>
    </dsp:sp>
    <dsp:sp modelId="{BD084463-C77A-4AA5-8C82-D8187FF969DF}">
      <dsp:nvSpPr>
        <dsp:cNvPr id="0" name=""/>
        <dsp:cNvSpPr/>
      </dsp:nvSpPr>
      <dsp:spPr>
        <a:xfrm>
          <a:off x="1380238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Závazek</a:t>
          </a:r>
        </a:p>
      </dsp:txBody>
      <dsp:txXfrm>
        <a:off x="1380238" y="2508504"/>
        <a:ext cx="1140476" cy="570238"/>
      </dsp:txXfrm>
    </dsp:sp>
    <dsp:sp modelId="{B4C07C70-A24B-4FF3-995B-119EE2B8002E}">
      <dsp:nvSpPr>
        <dsp:cNvPr id="0" name=""/>
        <dsp:cNvSpPr/>
      </dsp:nvSpPr>
      <dsp:spPr>
        <a:xfrm>
          <a:off x="2760215" y="2508504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Podřízení</a:t>
          </a:r>
        </a:p>
      </dsp:txBody>
      <dsp:txXfrm>
        <a:off x="2760215" y="2508504"/>
        <a:ext cx="1140476" cy="570238"/>
      </dsp:txXfrm>
    </dsp:sp>
    <dsp:sp modelId="{EB7D2990-4BAA-4E9B-A643-A1E3481F094E}">
      <dsp:nvSpPr>
        <dsp:cNvPr id="0" name=""/>
        <dsp:cNvSpPr/>
      </dsp:nvSpPr>
      <dsp:spPr>
        <a:xfrm>
          <a:off x="725274" y="1638993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Klient</a:t>
          </a:r>
        </a:p>
      </dsp:txBody>
      <dsp:txXfrm>
        <a:off x="725274" y="1638993"/>
        <a:ext cx="1140476" cy="570238"/>
      </dsp:txXfrm>
    </dsp:sp>
    <dsp:sp modelId="{1D85232C-B59D-47AE-BCFA-972A164A12DF}">
      <dsp:nvSpPr>
        <dsp:cNvPr id="0" name=""/>
        <dsp:cNvSpPr/>
      </dsp:nvSpPr>
      <dsp:spPr>
        <a:xfrm>
          <a:off x="2070227" y="1698766"/>
          <a:ext cx="1140476" cy="57023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Tradice</a:t>
          </a:r>
        </a:p>
      </dsp:txBody>
      <dsp:txXfrm>
        <a:off x="2070227" y="1698766"/>
        <a:ext cx="1140476" cy="5702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2756494" y="1"/>
          <a:ext cx="2497618" cy="24976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Political Power </a:t>
          </a:r>
          <a:endParaRPr lang="en-US" sz="2400" b="1" i="1" kern="1200" noProof="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u="sng" kern="1200" noProof="0" dirty="0"/>
            <a:t>reputation</a:t>
          </a:r>
        </a:p>
      </dsp:txBody>
      <dsp:txXfrm>
        <a:off x="3044681" y="336219"/>
        <a:ext cx="1921244" cy="792513"/>
      </dsp:txXfrm>
    </dsp:sp>
    <dsp:sp modelId="{CCAA8A54-0872-4A3F-9DBF-B493E42FF604}">
      <dsp:nvSpPr>
        <dsp:cNvPr id="0" name=""/>
        <dsp:cNvSpPr/>
      </dsp:nvSpPr>
      <dsp:spPr>
        <a:xfrm>
          <a:off x="3417558" y="951401"/>
          <a:ext cx="3185961" cy="28622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1"/>
              </a:solidFill>
            </a:rPr>
            <a:t>Market </a:t>
          </a:r>
          <a:r>
            <a:rPr lang="en-US" sz="2000" u="sng" kern="1200" noProof="0" dirty="0">
              <a:solidFill>
                <a:schemeClr val="tx1"/>
              </a:solidFill>
            </a:rPr>
            <a:t>money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000" b="1" i="1" kern="1200" dirty="0">
            <a:solidFill>
              <a:srgbClr val="FF0000"/>
            </a:solidFill>
          </a:endParaRPr>
        </a:p>
      </dsp:txBody>
      <dsp:txXfrm>
        <a:off x="5133076" y="1281666"/>
        <a:ext cx="1225369" cy="2201765"/>
      </dsp:txXfrm>
    </dsp:sp>
    <dsp:sp modelId="{5DCB87E8-A19C-46D0-BD70-17CD2E1897E6}">
      <dsp:nvSpPr>
        <dsp:cNvPr id="0" name=""/>
        <dsp:cNvSpPr/>
      </dsp:nvSpPr>
      <dsp:spPr>
        <a:xfrm>
          <a:off x="2776825" y="2257462"/>
          <a:ext cx="2497618" cy="24976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noProof="0" dirty="0"/>
            <a:t>Family 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i="0" kern="1200" dirty="0"/>
            <a:t>love</a:t>
          </a:r>
        </a:p>
      </dsp:txBody>
      <dsp:txXfrm>
        <a:off x="3065012" y="3626349"/>
        <a:ext cx="1921244" cy="792513"/>
      </dsp:txXfrm>
    </dsp:sp>
    <dsp:sp modelId="{DBF2D7B5-013A-4723-B2B6-7D827FD7E4C0}">
      <dsp:nvSpPr>
        <dsp:cNvPr id="0" name=""/>
        <dsp:cNvSpPr/>
      </dsp:nvSpPr>
      <dsp:spPr>
        <a:xfrm>
          <a:off x="1675931" y="1040129"/>
          <a:ext cx="2638384" cy="26848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solidFill>
                <a:schemeClr val="tx1"/>
              </a:solidFill>
            </a:rPr>
            <a:t>Civil Public </a:t>
          </a:r>
          <a:r>
            <a:rPr lang="cs-CZ" sz="1800" u="sng" kern="1200" noProof="0" dirty="0">
              <a:solidFill>
                <a:schemeClr val="tx1"/>
              </a:solidFill>
            </a:rPr>
            <a:t>k</a:t>
          </a:r>
          <a:r>
            <a:rPr lang="en-US" sz="1800" u="sng" kern="1200" noProof="0" dirty="0" err="1">
              <a:solidFill>
                <a:schemeClr val="tx1"/>
              </a:solidFill>
            </a:rPr>
            <a:t>nowledge</a:t>
          </a:r>
          <a:endParaRPr lang="en-US" sz="1800" b="1" i="1" u="sng" kern="1200" noProof="0" dirty="0">
            <a:solidFill>
              <a:schemeClr val="tx1"/>
            </a:solidFill>
          </a:endParaRPr>
        </a:p>
      </dsp:txBody>
      <dsp:txXfrm>
        <a:off x="1878883" y="1349918"/>
        <a:ext cx="1014763" cy="2065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12.04.2024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12.04.2024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obsah - 1 radek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188642"/>
            <a:ext cx="7921130" cy="44884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83568" y="1340768"/>
            <a:ext cx="8065145" cy="4825082"/>
          </a:xfrm>
        </p:spPr>
        <p:txBody>
          <a:bodyPr>
            <a:normAutofit/>
          </a:bodyPr>
          <a:lstStyle>
            <a:lvl1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64001" y="764704"/>
            <a:ext cx="7884713" cy="267184"/>
          </a:xfrm>
        </p:spPr>
        <p:txBody>
          <a:bodyPr wrap="square" lIns="36000" tIns="0" rIns="36000" bIns="36000" anchor="t" anchorCtr="0">
            <a:spAutoFit/>
          </a:bodyPr>
          <a:lstStyle>
            <a:lvl1pPr marL="0" indent="0" defTabSz="162000">
              <a:spcBef>
                <a:spcPts val="0"/>
              </a:spcBef>
              <a:buNone/>
              <a:defRPr sz="750" i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9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9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9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9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  <a:br>
              <a:rPr lang="cs-CZ" dirty="0"/>
            </a:br>
            <a:r>
              <a:rPr lang="en-US" dirty="0"/>
              <a:t>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84001" y="6213601"/>
            <a:ext cx="7884713" cy="118109"/>
          </a:xfrm>
        </p:spPr>
        <p:txBody>
          <a:bodyPr wrap="square" lIns="36000" tIns="0" rIns="36000" bIns="0" anchor="t" anchorCtr="0">
            <a:spAutoFit/>
          </a:bodyPr>
          <a:lstStyle>
            <a:lvl1pPr marL="0" indent="0">
              <a:lnSpc>
                <a:spcPts val="975"/>
              </a:lnSpc>
              <a:buNone/>
              <a:defRPr sz="750" i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342900" indent="0">
              <a:buNone/>
              <a:defRPr sz="900" i="1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900" i="1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900" i="1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900" i="1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449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12.04.2024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Sociologie společenských skupin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Karel B. Müller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965" y="2142700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4400" b="1" i="1" cap="all" dirty="0">
                <a:solidFill>
                  <a:srgbClr val="CA8A64"/>
                </a:solidFill>
                <a:latin typeface="+mj-lt"/>
              </a:rPr>
              <a:t>V jaké společnosti žijeme?</a:t>
            </a:r>
          </a:p>
          <a:p>
            <a:pPr algn="ctr"/>
            <a:r>
              <a:rPr lang="pl-PL" sz="2800" b="1" i="1" cap="all" dirty="0">
                <a:solidFill>
                  <a:srgbClr val="CA8A64"/>
                </a:solidFill>
                <a:latin typeface="+mj-lt"/>
              </a:rPr>
              <a:t>2. SETKÁNÍ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84785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3">
            <a:extLst>
              <a:ext uri="{FF2B5EF4-FFF2-40B4-BE49-F238E27FC236}">
                <a16:creationId xmlns:a16="http://schemas.microsoft.com/office/drawing/2014/main" id="{E09C6619-E1E8-47CB-BF72-0140E27D6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30723" name="Zástupný symbol pro obsah 6" descr="P1070214.JPG">
            <a:extLst>
              <a:ext uri="{FF2B5EF4-FFF2-40B4-BE49-F238E27FC236}">
                <a16:creationId xmlns:a16="http://schemas.microsoft.com/office/drawing/2014/main" id="{277D817C-4D42-4BD7-A050-BE7F0BCC31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3429000"/>
            <a:ext cx="3579813" cy="2384425"/>
          </a:xfrm>
        </p:spPr>
      </p:pic>
      <p:pic>
        <p:nvPicPr>
          <p:cNvPr id="30724" name="Zástupný symbol pro obsah 7" descr="P1070215.JPG">
            <a:extLst>
              <a:ext uri="{FF2B5EF4-FFF2-40B4-BE49-F238E27FC236}">
                <a16:creationId xmlns:a16="http://schemas.microsoft.com/office/drawing/2014/main" id="{44E28D49-8589-407D-9267-F35D2692BD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429000"/>
            <a:ext cx="3581400" cy="2384425"/>
          </a:xfrm>
        </p:spPr>
      </p:pic>
      <p:pic>
        <p:nvPicPr>
          <p:cNvPr id="30725" name="Picture 3" descr="\\HOME-PC\Users\HOME\Documents\P1070216.JPG">
            <a:extLst>
              <a:ext uri="{FF2B5EF4-FFF2-40B4-BE49-F238E27FC236}">
                <a16:creationId xmlns:a16="http://schemas.microsoft.com/office/drawing/2014/main" id="{2721B14D-5D84-4F92-B0F7-8FEA2BE1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D004BB5-8C8F-4842-A120-66CBF10D72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5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F1F84-7D95-4382-A0A8-ADCA8E51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7175" y="1412875"/>
            <a:ext cx="3641725" cy="2146300"/>
          </a:xfrm>
        </p:spPr>
        <p:txBody>
          <a:bodyPr/>
          <a:lstStyle/>
          <a:p>
            <a:pPr>
              <a:defRPr/>
            </a:pPr>
            <a:endParaRPr lang="cs-CZ" dirty="0"/>
          </a:p>
        </p:txBody>
      </p:sp>
      <p:pic>
        <p:nvPicPr>
          <p:cNvPr id="31747" name="Zástupný symbol pro obsah 4" descr="P1090623.JPG">
            <a:extLst>
              <a:ext uri="{FF2B5EF4-FFF2-40B4-BE49-F238E27FC236}">
                <a16:creationId xmlns:a16="http://schemas.microsoft.com/office/drawing/2014/main" id="{EF6CE987-5228-43B7-9B98-2E014804183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888712" cy="6932952"/>
          </a:xfrm>
        </p:spPr>
      </p:pic>
      <p:pic>
        <p:nvPicPr>
          <p:cNvPr id="31748" name="Zástupný symbol pro obsah 6" descr="P1090624.JPG">
            <a:extLst>
              <a:ext uri="{FF2B5EF4-FFF2-40B4-BE49-F238E27FC236}">
                <a16:creationId xmlns:a16="http://schemas.microsoft.com/office/drawing/2014/main" id="{02181266-CF7E-4599-A88F-643EB288307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1024" y="3466476"/>
            <a:ext cx="5212976" cy="3500437"/>
          </a:xfrm>
        </p:spPr>
      </p:pic>
      <p:pic>
        <p:nvPicPr>
          <p:cNvPr id="31749" name="Picture 3" descr="C:\fotky\FOTOS Lipence 2\P1090620.JPG">
            <a:extLst>
              <a:ext uri="{FF2B5EF4-FFF2-40B4-BE49-F238E27FC236}">
                <a16:creationId xmlns:a16="http://schemas.microsoft.com/office/drawing/2014/main" id="{C8D21C7B-C2C8-4213-8E79-551225E12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24400"/>
            <a:ext cx="53832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 descr="C:\fotky\FOTOS Lipence 2\P1090620.JPG">
            <a:extLst>
              <a:ext uri="{FF2B5EF4-FFF2-40B4-BE49-F238E27FC236}">
                <a16:creationId xmlns:a16="http://schemas.microsoft.com/office/drawing/2014/main" id="{16ABA3B9-AC1A-4D46-97A7-A0D96DD8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4724400"/>
            <a:ext cx="7199312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5" descr="C:\fotky\FOTOS Lipence 2\P1090630.JPG">
            <a:extLst>
              <a:ext uri="{FF2B5EF4-FFF2-40B4-BE49-F238E27FC236}">
                <a16:creationId xmlns:a16="http://schemas.microsoft.com/office/drawing/2014/main" id="{206BCBEF-33EE-4FA3-BBD9-1F653CB88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024" y="0"/>
            <a:ext cx="5204523" cy="345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468C44A-1724-467D-BB76-0EF0DCE7D3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1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3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5E0FCB-D6E3-4315-9BA7-060E5A5C28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4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021C90D-001C-4321-A01F-4D1062851B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Občanská společnost/veřejnost</a:t>
            </a:r>
            <a:br>
              <a:rPr lang="cs-CZ" sz="3600" dirty="0"/>
            </a:br>
            <a:r>
              <a:rPr lang="en-US" sz="2000" i="1" dirty="0" err="1"/>
              <a:t>Tocquevill</a:t>
            </a:r>
            <a:r>
              <a:rPr lang="cs-CZ" sz="2000" i="1" dirty="0" err="1"/>
              <a:t>ovsko-giddensovská</a:t>
            </a:r>
            <a:r>
              <a:rPr lang="cs-CZ" sz="2000" i="1" dirty="0"/>
              <a:t> perspektiva</a:t>
            </a:r>
            <a:br>
              <a:rPr lang="cs-CZ" sz="1200" dirty="0"/>
            </a:br>
            <a:endParaRPr lang="cs-CZ" sz="12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0736" y="1524486"/>
            <a:ext cx="3703320" cy="552212"/>
          </a:xfrm>
        </p:spPr>
        <p:txBody>
          <a:bodyPr>
            <a:normAutofit/>
          </a:bodyPr>
          <a:lstStyle/>
          <a:p>
            <a:r>
              <a:rPr lang="cs-CZ" sz="2700" b="0" i="1" dirty="0"/>
              <a:t>Očekávání/funkce</a:t>
            </a:r>
          </a:p>
        </p:txBody>
      </p:sp>
      <p:pic>
        <p:nvPicPr>
          <p:cNvPr id="10" name="Picture 2" descr="C:\Karel\schemata\Scheme 1 fina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2852" y="2371411"/>
            <a:ext cx="3987606" cy="3987606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572000" y="1608743"/>
            <a:ext cx="4001729" cy="552212"/>
          </a:xfrm>
        </p:spPr>
        <p:txBody>
          <a:bodyPr>
            <a:normAutofit/>
          </a:bodyPr>
          <a:lstStyle/>
          <a:p>
            <a:r>
              <a:rPr lang="cs-CZ" sz="2700" b="0" i="1" dirty="0">
                <a:highlight>
                  <a:srgbClr val="FFFF00"/>
                </a:highlight>
              </a:rPr>
              <a:t>Rizika I</a:t>
            </a:r>
            <a:r>
              <a:rPr lang="cs-CZ" sz="2700" b="0" i="1" dirty="0"/>
              <a:t>.               </a:t>
            </a:r>
            <a:r>
              <a:rPr lang="cs-CZ" sz="2700" b="0" i="1" dirty="0">
                <a:solidFill>
                  <a:srgbClr val="FF0000"/>
                </a:solidFill>
              </a:rPr>
              <a:t>RIZIKA II.</a:t>
            </a:r>
          </a:p>
        </p:txBody>
      </p:sp>
      <p:sp>
        <p:nvSpPr>
          <p:cNvPr id="8" name="Zástupný symbol pro obsah 4"/>
          <p:cNvSpPr>
            <a:spLocks noGrp="1"/>
          </p:cNvSpPr>
          <p:nvPr>
            <p:ph sz="quarter" idx="4"/>
          </p:nvPr>
        </p:nvSpPr>
        <p:spPr>
          <a:xfrm>
            <a:off x="4160448" y="2735758"/>
            <a:ext cx="4983551" cy="3623257"/>
          </a:xfrm>
        </p:spPr>
        <p:txBody>
          <a:bodyPr>
            <a:normAutofit lnSpcReduction="10000"/>
          </a:bodyPr>
          <a:lstStyle/>
          <a:p>
            <a:r>
              <a:rPr lang="cs-CZ" dirty="0">
                <a:highlight>
                  <a:srgbClr val="FFFF00"/>
                </a:highlight>
              </a:rPr>
              <a:t>Občanská pasivita, apatie </a:t>
            </a:r>
            <a:r>
              <a:rPr lang="cs-CZ" dirty="0"/>
              <a:t>--- </a:t>
            </a:r>
            <a:r>
              <a:rPr lang="cs-CZ" u="sng" dirty="0">
                <a:solidFill>
                  <a:srgbClr val="FF0000"/>
                </a:solidFill>
              </a:rPr>
              <a:t>nadmíra občanské participace</a:t>
            </a:r>
          </a:p>
          <a:p>
            <a:r>
              <a:rPr lang="cs-CZ" dirty="0">
                <a:highlight>
                  <a:srgbClr val="FFFF00"/>
                </a:highlight>
              </a:rPr>
              <a:t>Zneužívání politické moci, centralizace, byrokratizace</a:t>
            </a:r>
            <a:r>
              <a:rPr lang="cs-CZ" dirty="0"/>
              <a:t> --- </a:t>
            </a:r>
            <a:r>
              <a:rPr lang="cs-CZ" u="sng" dirty="0">
                <a:solidFill>
                  <a:srgbClr val="FF0000"/>
                </a:solidFill>
              </a:rPr>
              <a:t>slabý stát</a:t>
            </a:r>
          </a:p>
          <a:p>
            <a:r>
              <a:rPr lang="cs-CZ" dirty="0">
                <a:highlight>
                  <a:srgbClr val="FFFF00"/>
                </a:highlight>
              </a:rPr>
              <a:t>Krize legitimity institucí </a:t>
            </a:r>
            <a:r>
              <a:rPr lang="cs-CZ" dirty="0"/>
              <a:t>--- </a:t>
            </a:r>
            <a:r>
              <a:rPr lang="cs-CZ" u="sng" dirty="0">
                <a:solidFill>
                  <a:srgbClr val="FF0000"/>
                </a:solidFill>
              </a:rPr>
              <a:t>nekritická důvěra</a:t>
            </a:r>
          </a:p>
          <a:p>
            <a:r>
              <a:rPr lang="cs-CZ" dirty="0">
                <a:highlight>
                  <a:srgbClr val="FFFF00"/>
                </a:highlight>
              </a:rPr>
              <a:t>Atomizace, anomie </a:t>
            </a:r>
            <a:r>
              <a:rPr lang="cs-CZ" dirty="0"/>
              <a:t>--- </a:t>
            </a:r>
            <a:r>
              <a:rPr lang="cs-CZ" u="sng" dirty="0">
                <a:solidFill>
                  <a:srgbClr val="FF0000"/>
                </a:solidFill>
              </a:rPr>
              <a:t>nadměrná sociální soudržnost (nacionalismus, šovinismus)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387019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1637584"/>
          </a:xfrm>
        </p:spPr>
        <p:txBody>
          <a:bodyPr>
            <a:normAutofit fontScale="90000"/>
          </a:bodyPr>
          <a:lstStyle/>
          <a:p>
            <a:r>
              <a:rPr lang="cs-CZ" dirty="0"/>
              <a:t>Občanská společnost</a:t>
            </a:r>
            <a:br>
              <a:rPr lang="cs-CZ" dirty="0"/>
            </a:br>
            <a:r>
              <a:rPr lang="cs-CZ" dirty="0"/>
              <a:t>Civil/</a:t>
            </a:r>
            <a:r>
              <a:rPr lang="cs-CZ" dirty="0" err="1"/>
              <a:t>Bürgerlich</a:t>
            </a:r>
            <a:br>
              <a:rPr lang="cs-CZ" dirty="0"/>
            </a:br>
            <a:r>
              <a:rPr lang="cs-CZ" dirty="0"/>
              <a:t>Society/</a:t>
            </a:r>
            <a:r>
              <a:rPr lang="cs-CZ" dirty="0" err="1"/>
              <a:t>Gesellschaft</a:t>
            </a:r>
            <a:endParaRPr lang="cs-CZ" dirty="0"/>
          </a:p>
        </p:txBody>
      </p:sp>
      <p:pic>
        <p:nvPicPr>
          <p:cNvPr id="4" name="Zástupný symbol pro obsah 3" descr="frankfur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260" y="3429000"/>
            <a:ext cx="5000625" cy="2814638"/>
          </a:xfrm>
        </p:spPr>
      </p:pic>
    </p:spTree>
    <p:extLst>
      <p:ext uri="{BB962C8B-B14F-4D97-AF65-F5344CB8AC3E}">
        <p14:creationId xmlns:p14="http://schemas.microsoft.com/office/powerpoint/2010/main" val="3753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4EAF29-7C2A-4397-BBA3-17A8F69F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950" dirty="0"/>
              <a:t>Moderní versus tradiční</a:t>
            </a:r>
            <a:br>
              <a:rPr lang="cs-CZ" sz="4950" dirty="0"/>
            </a:br>
            <a:r>
              <a:rPr lang="cs-CZ" sz="4950" dirty="0" err="1"/>
              <a:t>Liberalimus</a:t>
            </a:r>
            <a:r>
              <a:rPr lang="cs-CZ" sz="4950" dirty="0"/>
              <a:t> versus klientelismus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1A3BD14-97A3-4190-BD51-07AE84E20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" y="1960980"/>
            <a:ext cx="4182762" cy="303250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B7911ED-0AF2-4C52-BBDA-4296D9147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78" y="1960981"/>
            <a:ext cx="4539173" cy="3022154"/>
          </a:xfrm>
        </p:spPr>
      </p:pic>
    </p:spTree>
    <p:extLst>
      <p:ext uri="{BB962C8B-B14F-4D97-AF65-F5344CB8AC3E}">
        <p14:creationId xmlns:p14="http://schemas.microsoft.com/office/powerpoint/2010/main" val="206273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E4D9E-D551-4A66-BDF1-0924ADFEB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6721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Klientelismus x formální pravidla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EBA6BEA-B467-4B81-BE2C-25CE12B47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364" t="61134" r="17339" b="10491"/>
          <a:stretch/>
        </p:blipFill>
        <p:spPr>
          <a:xfrm>
            <a:off x="-249720" y="2120202"/>
            <a:ext cx="9256909" cy="482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Karel B. Müller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965" y="1394691"/>
            <a:ext cx="8284191" cy="31500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Demokracie bez </a:t>
            </a:r>
          </a:p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ObčanskÉ společnost </a:t>
            </a:r>
          </a:p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neMůže přežít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684785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/>
          <p:nvPr>
            <p:extLst>
              <p:ext uri="{D42A27DB-BD31-4B8C-83A1-F6EECF244321}">
                <p14:modId xmlns:p14="http://schemas.microsoft.com/office/powerpoint/2010/main" val="1234120189"/>
              </p:ext>
            </p:extLst>
          </p:nvPr>
        </p:nvGraphicFramePr>
        <p:xfrm>
          <a:off x="351691" y="2186861"/>
          <a:ext cx="8350182" cy="4344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5300" name="Rectangle 1"/>
          <p:cNvSpPr>
            <a:spLocks noChangeArrowheads="1"/>
          </p:cNvSpPr>
          <p:nvPr/>
        </p:nvSpPr>
        <p:spPr bwMode="auto">
          <a:xfrm>
            <a:off x="351691" y="247322"/>
            <a:ext cx="8591341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Odpověď na otázku „Kdybyste chtěl něco od veřejné správy nebo veřejné služby, </a:t>
            </a:r>
          </a:p>
          <a:p>
            <a:pPr algn="ctr" eaLnBrk="1" hangingPunct="1"/>
            <a:r>
              <a:rPr lang="cs-CZ" altLang="cs-CZ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jaké míry je podle vás přijatelné jednat následujícími způsoby?“</a:t>
            </a:r>
            <a:r>
              <a:rPr lang="cs-CZ" altLang="cs-CZ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cs-CZ" alt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(ČR)</a:t>
            </a:r>
            <a:r>
              <a:rPr lang="cs-CZ" altLang="cs-CZ" dirty="0">
                <a:ea typeface="Calibri" panose="020F0502020204030204" pitchFamily="34" charset="0"/>
                <a:cs typeface="Times New Roman" panose="02020603050405020304" pitchFamily="18" charset="0"/>
              </a:rPr>
              <a:t> zdroj: Evropská komise (2013)</a:t>
            </a:r>
          </a:p>
          <a:p>
            <a:pPr algn="just" eaLnBrk="1" hangingPunct="1"/>
            <a:endParaRPr lang="cs-CZ" altLang="cs-CZ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1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Zdroj: Josef Lada, </a:t>
            </a:r>
            <a:r>
              <a:rPr lang="cs-CZ" i="1" dirty="0"/>
              <a:t>Bubáci a hastrmani</a:t>
            </a:r>
            <a:r>
              <a:rPr lang="cs-CZ" dirty="0"/>
              <a:t>, Albatros, 2010, s. 12 (vyšlo 1952)</a:t>
            </a:r>
          </a:p>
        </p:txBody>
      </p:sp>
      <p:pic>
        <p:nvPicPr>
          <p:cNvPr id="6" name="Zástupný symbol pro obsah 5" descr="La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38049" y="1618495"/>
            <a:ext cx="5094452" cy="4808210"/>
          </a:xfrm>
        </p:spPr>
      </p:pic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cs-CZ" sz="2000" dirty="0"/>
              <a:t>Pan starosta je vážně vyslechl a potom k nim promluvil s úřední vážností. „</a:t>
            </a:r>
            <a:r>
              <a:rPr lang="cs-CZ" sz="2000" dirty="0" err="1"/>
              <a:t>Nó</a:t>
            </a:r>
            <a:r>
              <a:rPr lang="cs-CZ" sz="2000" dirty="0"/>
              <a:t>, </a:t>
            </a:r>
            <a:r>
              <a:rPr lang="cs-CZ" sz="2000" dirty="0" err="1"/>
              <a:t>vono</a:t>
            </a:r>
            <a:r>
              <a:rPr lang="cs-CZ" sz="2000" dirty="0"/>
              <a:t> by to bylo dobré, kdyby se tu usadilo </a:t>
            </a:r>
            <a:r>
              <a:rPr lang="cs-CZ" sz="2000" dirty="0" err="1"/>
              <a:t>ňáké</a:t>
            </a:r>
            <a:r>
              <a:rPr lang="cs-CZ" sz="2000" dirty="0"/>
              <a:t> strašidlo – copak o to! </a:t>
            </a:r>
            <a:r>
              <a:rPr lang="cs-CZ" sz="2000" dirty="0" err="1"/>
              <a:t>Děcka</a:t>
            </a:r>
            <a:r>
              <a:rPr lang="cs-CZ" sz="2000" dirty="0"/>
              <a:t> beztoho už začínají tropit všelijaké nezbednosti… ať hodně </a:t>
            </a:r>
            <a:r>
              <a:rPr lang="cs-CZ" sz="2000" b="1" u="sng" dirty="0"/>
              <a:t>straší</a:t>
            </a:r>
            <a:r>
              <a:rPr lang="cs-CZ" sz="2000" dirty="0"/>
              <a:t> kolem zahrad a polí s lusky, aby nám to </a:t>
            </a:r>
            <a:r>
              <a:rPr lang="cs-CZ" sz="2000" dirty="0" err="1"/>
              <a:t>děcka</a:t>
            </a:r>
            <a:r>
              <a:rPr lang="cs-CZ" sz="2000" dirty="0"/>
              <a:t> všecko neroznesla, a když budu vidět, že </a:t>
            </a:r>
            <a:r>
              <a:rPr lang="cs-CZ" sz="2000" b="1" dirty="0"/>
              <a:t>straší </a:t>
            </a:r>
            <a:r>
              <a:rPr lang="cs-CZ" sz="2000" b="1" u="sng" dirty="0"/>
              <a:t>hlavně u mých </a:t>
            </a:r>
            <a:r>
              <a:rPr lang="cs-CZ" sz="2000" dirty="0"/>
              <a:t>lusek, nebudu zase hledět na nějaké to slovo a leckams ho k strašení doporučím“.</a:t>
            </a:r>
          </a:p>
        </p:txBody>
      </p:sp>
    </p:spTree>
    <p:extLst>
      <p:ext uri="{BB962C8B-B14F-4D97-AF65-F5344CB8AC3E}">
        <p14:creationId xmlns:p14="http://schemas.microsoft.com/office/powerpoint/2010/main" val="20447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5D00A1-A284-403B-B8A6-6F70001C3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/>
              <a:t>Role opozice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68E02D-5AF9-43B4-87D0-EB547A0FAE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EEB90D-1107-4518-AF82-B21CCDF33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37" t="16401" r="17247" b="52402"/>
          <a:stretch/>
        </p:blipFill>
        <p:spPr>
          <a:xfrm>
            <a:off x="48221" y="1286189"/>
            <a:ext cx="8713942" cy="471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6BB77-174D-49EA-8FD6-C3E1A53F8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Ochrana lidských práv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0A31FCD-028C-40D1-B4C5-4D545E27D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433" t="19201" r="17726" b="48759"/>
          <a:stretch/>
        </p:blipFill>
        <p:spPr>
          <a:xfrm>
            <a:off x="0" y="1656549"/>
            <a:ext cx="9143999" cy="52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5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A601F1-56CD-4710-ACFB-FF474304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/>
              <a:t>Ochrana menšin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2877566-2B0B-4B0F-ADC2-8A70E06B4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500" t="51386" r="17826" b="20636"/>
          <a:stretch/>
        </p:blipFill>
        <p:spPr>
          <a:xfrm>
            <a:off x="-43560" y="1580912"/>
            <a:ext cx="9288044" cy="498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517" y="264123"/>
            <a:ext cx="9144000" cy="923926"/>
          </a:xfrm>
        </p:spPr>
        <p:txBody>
          <a:bodyPr>
            <a:noAutofit/>
          </a:bodyPr>
          <a:lstStyle/>
          <a:p>
            <a:r>
              <a:rPr lang="en-US" sz="2400" dirty="0"/>
              <a:t>Corruption</a:t>
            </a:r>
            <a:r>
              <a:rPr lang="cs-CZ" sz="2400" dirty="0"/>
              <a:t> in</a:t>
            </a:r>
            <a:r>
              <a:rPr lang="en-US" sz="2400" dirty="0"/>
              <a:t> Europe (1996 </a:t>
            </a:r>
            <a:r>
              <a:rPr lang="en-GB" sz="2400" dirty="0"/>
              <a:t>– 20</a:t>
            </a:r>
            <a:r>
              <a:rPr lang="cs-CZ" sz="2400" dirty="0"/>
              <a:t>22</a:t>
            </a:r>
            <a:r>
              <a:rPr lang="en-GB" sz="2400" dirty="0"/>
              <a:t>)</a:t>
            </a:r>
            <a:r>
              <a:rPr lang="cs-CZ" sz="2400" dirty="0"/>
              <a:t>,</a:t>
            </a:r>
            <a:r>
              <a:rPr lang="en-GB" sz="2400" b="1" dirty="0"/>
              <a:t> </a:t>
            </a:r>
            <a:r>
              <a:rPr lang="en-GB" sz="2400" dirty="0"/>
              <a:t>T</a:t>
            </a:r>
            <a:r>
              <a:rPr lang="cs-CZ" sz="2400" dirty="0"/>
              <a:t>I: </a:t>
            </a:r>
            <a:r>
              <a:rPr lang="en-GB" sz="2400" dirty="0"/>
              <a:t>CPI</a:t>
            </a:r>
            <a:endParaRPr lang="cs-CZ" sz="24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997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50F21CDF-6B3C-4C77-83F3-65486088A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715"/>
            <a:ext cx="9144000" cy="571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kvalitavs.cz/wp-content/uploads/2017/02/veliksotn%c3%ad-struktur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7735" y="144791"/>
            <a:ext cx="9020962" cy="62158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211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ystém financování územní ve&amp;rcaron;ejné správy - ppt stáhn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1"/>
            <a:ext cx="6858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09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70338" y="0"/>
            <a:ext cx="7682190" cy="1376624"/>
          </a:xfrm>
        </p:spPr>
        <p:txBody>
          <a:bodyPr>
            <a:normAutofit/>
          </a:bodyPr>
          <a:lstStyle/>
          <a:p>
            <a:r>
              <a:rPr lang="cs-CZ" sz="2100" dirty="0"/>
              <a:t>Šance pro zájmové skupiny, maminky na mateřské, místní podnikatelské skupiny, developery … (KV volby 2018)</a:t>
            </a:r>
            <a:br>
              <a:rPr lang="cs-CZ" sz="2100" dirty="0"/>
            </a:br>
            <a:r>
              <a:rPr lang="cs-CZ" sz="2100" dirty="0"/>
              <a:t>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907" t="6544" r="49265" b="14751"/>
          <a:stretch>
            <a:fillRect/>
          </a:stretch>
        </p:blipFill>
        <p:spPr bwMode="auto">
          <a:xfrm>
            <a:off x="-70339" y="882994"/>
            <a:ext cx="8661679" cy="597500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819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BB5C96-4F37-4D8A-9A4A-A80C9A112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08" y="1327708"/>
            <a:ext cx="9144000" cy="369224"/>
          </a:xfrm>
        </p:spPr>
        <p:txBody>
          <a:bodyPr>
            <a:normAutofit fontScale="90000"/>
          </a:bodyPr>
          <a:lstStyle/>
          <a:p>
            <a:r>
              <a:rPr lang="cs-CZ" sz="4400" dirty="0"/>
              <a:t>Občanská společnost  v CEE </a:t>
            </a:r>
            <a:br>
              <a:rPr lang="cs-CZ" sz="4400" dirty="0"/>
            </a:br>
            <a:br>
              <a:rPr lang="cs-CZ" sz="4400" dirty="0"/>
            </a:br>
            <a:endParaRPr lang="cs-CZ" sz="44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E94B57-C82D-4C1E-96F5-395A8AC5D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dirty="0"/>
              <a:t>Postkomunistická transformace (90. léta)</a:t>
            </a:r>
          </a:p>
          <a:p>
            <a:r>
              <a:rPr lang="cs-CZ" dirty="0"/>
              <a:t>Ralf </a:t>
            </a:r>
            <a:r>
              <a:rPr lang="cs-CZ" dirty="0" err="1"/>
              <a:t>Dahrendorf</a:t>
            </a:r>
            <a:r>
              <a:rPr lang="cs-CZ" dirty="0"/>
              <a:t> </a:t>
            </a:r>
          </a:p>
          <a:p>
            <a:pPr lvl="1"/>
            <a:r>
              <a:rPr lang="cs-CZ" sz="3200" dirty="0"/>
              <a:t>6 měsíců  (ústava)</a:t>
            </a:r>
          </a:p>
          <a:p>
            <a:pPr lvl="1"/>
            <a:r>
              <a:rPr lang="cs-CZ" sz="3200" dirty="0"/>
              <a:t>6 let (ekonomika)</a:t>
            </a:r>
          </a:p>
          <a:p>
            <a:pPr lvl="1"/>
            <a:r>
              <a:rPr lang="cs-CZ" sz="3200" dirty="0"/>
              <a:t>60 let (hodina občana)</a:t>
            </a:r>
          </a:p>
          <a:p>
            <a:r>
              <a:rPr lang="cs-CZ" dirty="0"/>
              <a:t>Poločas 35 let </a:t>
            </a:r>
          </a:p>
          <a:p>
            <a:r>
              <a:rPr lang="cs-CZ" dirty="0"/>
              <a:t>Optimistická predikce</a:t>
            </a:r>
          </a:p>
          <a:p>
            <a:r>
              <a:rPr lang="cs-CZ" dirty="0"/>
              <a:t>Důvěry ve formální pravidla (Alexander)</a:t>
            </a:r>
          </a:p>
        </p:txBody>
      </p:sp>
      <p:pic>
        <p:nvPicPr>
          <p:cNvPr id="2054" name="Picture 6" descr="Úvahy o revoluci v evropě v dopise, který měl být zaslán jistému pánovi ...">
            <a:extLst>
              <a:ext uri="{FF2B5EF4-FFF2-40B4-BE49-F238E27FC236}">
                <a16:creationId xmlns:a16="http://schemas.microsoft.com/office/drawing/2014/main" id="{113B4B00-E9A3-44EE-BCCD-640ED5C5B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375" y="2232212"/>
            <a:ext cx="2523279" cy="352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02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63204"/>
            <a:ext cx="9033467" cy="1350141"/>
          </a:xfrm>
        </p:spPr>
        <p:txBody>
          <a:bodyPr>
            <a:noAutofit/>
          </a:bodyPr>
          <a:lstStyle/>
          <a:p>
            <a:r>
              <a:rPr lang="en-US" sz="2800" dirty="0" err="1"/>
              <a:t>Clientelism</a:t>
            </a:r>
            <a:r>
              <a:rPr lang="en-US" sz="2800" dirty="0"/>
              <a:t>, </a:t>
            </a:r>
            <a:r>
              <a:rPr lang="en-US" sz="2800" dirty="0" err="1"/>
              <a:t>oligarchization</a:t>
            </a:r>
            <a:r>
              <a:rPr lang="en-US" sz="2800" dirty="0"/>
              <a:t>, state capture</a:t>
            </a:r>
            <a:r>
              <a:rPr lang="cs-CZ" sz="2800" dirty="0"/>
              <a:t> (</a:t>
            </a:r>
            <a:r>
              <a:rPr lang="cs-CZ" sz="2800" dirty="0" err="1"/>
              <a:t>from</a:t>
            </a:r>
            <a:r>
              <a:rPr lang="cs-CZ" sz="2800" dirty="0"/>
              <a:t> 2013 on)</a:t>
            </a:r>
            <a:r>
              <a:rPr lang="en-US" sz="2800" dirty="0"/>
              <a:t> </a:t>
            </a:r>
          </a:p>
        </p:txBody>
      </p:sp>
      <p:pic>
        <p:nvPicPr>
          <p:cNvPr id="4" name="Picture 3" descr="C:\Karel\VŠE\196015-top_foto1-od6p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12" y="2674296"/>
            <a:ext cx="4438938" cy="2500603"/>
          </a:xfrm>
          <a:prstGeom prst="rect">
            <a:avLst/>
          </a:prstGeom>
          <a:noFill/>
        </p:spPr>
      </p:pic>
      <p:sp>
        <p:nvSpPr>
          <p:cNvPr id="3" name="AutoShape 2" descr="Image result for babiš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5" name="AutoShape 4" descr="Image result for babiš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29" y="2674297"/>
            <a:ext cx="4465362" cy="250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320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155" y="136524"/>
            <a:ext cx="8371936" cy="1924111"/>
          </a:xfrm>
        </p:spPr>
        <p:txBody>
          <a:bodyPr>
            <a:normAutofit/>
          </a:bodyPr>
          <a:lstStyle/>
          <a:p>
            <a:r>
              <a:rPr lang="cs-CZ" dirty="0"/>
              <a:t>Perspektiva sociální diferenciace</a:t>
            </a:r>
            <a:br>
              <a:rPr lang="cs-CZ" dirty="0"/>
            </a:br>
            <a:r>
              <a:rPr lang="cs-CZ" sz="3000" i="1" dirty="0" err="1"/>
              <a:t>Patronáž</a:t>
            </a:r>
            <a:r>
              <a:rPr lang="cs-CZ" sz="3000" i="1" dirty="0"/>
              <a:t> versus instituce</a:t>
            </a:r>
            <a:br>
              <a:rPr lang="cs-CZ" sz="3000" i="1" dirty="0"/>
            </a:br>
            <a:r>
              <a:rPr lang="cs-CZ" sz="3000" i="1" dirty="0"/>
              <a:t>Univerzalizující </a:t>
            </a:r>
            <a:r>
              <a:rPr lang="cs-CZ" sz="3000" i="1" u="sng" dirty="0"/>
              <a:t>média moci </a:t>
            </a:r>
            <a:r>
              <a:rPr lang="cs-CZ" sz="1500" i="1" dirty="0"/>
              <a:t>(</a:t>
            </a:r>
            <a:r>
              <a:rPr lang="cs-CZ" sz="1500" i="1" dirty="0" err="1"/>
              <a:t>Niklas</a:t>
            </a:r>
            <a:r>
              <a:rPr lang="cs-CZ" sz="1500" i="1" dirty="0"/>
              <a:t> </a:t>
            </a:r>
            <a:r>
              <a:rPr lang="cs-CZ" sz="1500" i="1" dirty="0" err="1"/>
              <a:t>Luhmann</a:t>
            </a:r>
            <a:r>
              <a:rPr lang="cs-CZ" sz="1500" i="1" dirty="0"/>
              <a:t>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4626006" y="2456892"/>
          <a:ext cx="4186398" cy="426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Zástupný symbol pro obsah 10"/>
          <p:cNvGraphicFramePr>
            <a:graphicFrameLocks noGrp="1"/>
          </p:cNvGraphicFramePr>
          <p:nvPr>
            <p:ph sz="half" idx="1"/>
          </p:nvPr>
        </p:nvGraphicFramePr>
        <p:xfrm>
          <a:off x="725052" y="2388580"/>
          <a:ext cx="3900954" cy="396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8697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863204"/>
            <a:ext cx="9033467" cy="1350141"/>
          </a:xfrm>
        </p:spPr>
        <p:txBody>
          <a:bodyPr>
            <a:noAutofit/>
          </a:bodyPr>
          <a:lstStyle/>
          <a:p>
            <a:r>
              <a:rPr lang="en-US" sz="2800" dirty="0" err="1"/>
              <a:t>Clientelism</a:t>
            </a:r>
            <a:r>
              <a:rPr lang="en-US" sz="2800" dirty="0"/>
              <a:t>, </a:t>
            </a:r>
            <a:r>
              <a:rPr lang="en-US" sz="2800" dirty="0" err="1"/>
              <a:t>oligarchization</a:t>
            </a:r>
            <a:r>
              <a:rPr lang="en-US" sz="2800" dirty="0"/>
              <a:t>, state capture</a:t>
            </a:r>
            <a:r>
              <a:rPr lang="cs-CZ" sz="2800" dirty="0"/>
              <a:t> (</a:t>
            </a:r>
            <a:r>
              <a:rPr lang="cs-CZ" sz="2800" dirty="0" err="1"/>
              <a:t>from</a:t>
            </a:r>
            <a:r>
              <a:rPr lang="cs-CZ" sz="2800" dirty="0"/>
              <a:t> 2013 on)</a:t>
            </a:r>
            <a:r>
              <a:rPr lang="en-US" sz="2800" dirty="0"/>
              <a:t> </a:t>
            </a:r>
          </a:p>
        </p:txBody>
      </p:sp>
      <p:pic>
        <p:nvPicPr>
          <p:cNvPr id="4" name="Picture 3" descr="C:\Karel\VŠE\196015-top_foto1-od6p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0012" y="2674296"/>
            <a:ext cx="4438938" cy="2500603"/>
          </a:xfrm>
          <a:prstGeom prst="rect">
            <a:avLst/>
          </a:prstGeom>
          <a:noFill/>
        </p:spPr>
      </p:pic>
      <p:sp>
        <p:nvSpPr>
          <p:cNvPr id="3" name="AutoShape 2" descr="Image result for babiš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5" name="AutoShape 4" descr="Image result for babiš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29" y="2674297"/>
            <a:ext cx="4465362" cy="250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49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1560" y="516522"/>
            <a:ext cx="8325059" cy="1088068"/>
          </a:xfrm>
        </p:spPr>
        <p:txBody>
          <a:bodyPr>
            <a:normAutofit fontScale="90000"/>
          </a:bodyPr>
          <a:lstStyle/>
          <a:p>
            <a:r>
              <a:rPr lang="cs-CZ" sz="4000" dirty="0" err="1"/>
              <a:t>Conflict</a:t>
            </a:r>
            <a:r>
              <a:rPr lang="cs-CZ" sz="4000" dirty="0"/>
              <a:t>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/>
              <a:t>Interests</a:t>
            </a:r>
            <a:r>
              <a:rPr lang="cs-CZ" sz="4000" dirty="0"/>
              <a:t> aneb </a:t>
            </a:r>
            <a:r>
              <a:rPr lang="cs-CZ" sz="4000" dirty="0" err="1"/>
              <a:t>Babišův</a:t>
            </a:r>
            <a:r>
              <a:rPr lang="cs-CZ" sz="4000" dirty="0"/>
              <a:t> problém (?)</a:t>
            </a:r>
            <a:br>
              <a:rPr lang="cs-CZ" dirty="0"/>
            </a:br>
            <a:endParaRPr lang="en-US" sz="1350" dirty="0"/>
          </a:p>
        </p:txBody>
      </p:sp>
      <p:graphicFrame>
        <p:nvGraphicFramePr>
          <p:cNvPr id="4" name="Zástupný symbol pro obsah 5"/>
          <p:cNvGraphicFramePr>
            <a:graphicFrameLocks noGrp="1"/>
          </p:cNvGraphicFramePr>
          <p:nvPr>
            <p:ph idx="1"/>
          </p:nvPr>
        </p:nvGraphicFramePr>
        <p:xfrm>
          <a:off x="552659" y="1678075"/>
          <a:ext cx="8325058" cy="4803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Přímá spojnice se šipkou 9"/>
          <p:cNvCxnSpPr/>
          <p:nvPr/>
        </p:nvCxnSpPr>
        <p:spPr>
          <a:xfrm flipH="1" flipV="1">
            <a:off x="4384090" y="3199796"/>
            <a:ext cx="709836" cy="6793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3905794" y="4031850"/>
            <a:ext cx="1188132" cy="5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794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0062" y="521494"/>
            <a:ext cx="8237444" cy="1382428"/>
          </a:xfrm>
        </p:spPr>
        <p:txBody>
          <a:bodyPr>
            <a:normAutofit fontScale="90000"/>
          </a:bodyPr>
          <a:lstStyle/>
          <a:p>
            <a:r>
              <a:rPr lang="cs-CZ" sz="4500" dirty="0"/>
              <a:t>INTEGRAČNÍ FUNKCE OS</a:t>
            </a:r>
            <a:br>
              <a:rPr lang="cs-CZ" sz="4500" dirty="0"/>
            </a:br>
            <a:r>
              <a:rPr lang="cs-CZ" sz="4500" dirty="0"/>
              <a:t>	Soudržnost, koheze, odolnost</a:t>
            </a:r>
            <a:br>
              <a:rPr lang="cs-CZ" sz="4500" dirty="0"/>
            </a:br>
            <a:r>
              <a:rPr lang="cs-CZ" sz="4900" dirty="0">
                <a:highlight>
                  <a:srgbClr val="FFFF00"/>
                </a:highlight>
              </a:rPr>
              <a:t>Důvěra (mezilidská, institucionální)</a:t>
            </a:r>
          </a:p>
        </p:txBody>
      </p:sp>
      <p:pic>
        <p:nvPicPr>
          <p:cNvPr id="52226" name="Picture 2" descr="Image result for tru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9444" y="2717387"/>
            <a:ext cx="6014108" cy="31323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2976B5BA-B9EE-498E-B473-EBD3A3D25DC7}"/>
              </a:ext>
            </a:extLst>
          </p:cNvPr>
          <p:cNvGraphicFramePr>
            <a:graphicFrameLocks/>
          </p:cNvGraphicFramePr>
          <p:nvPr/>
        </p:nvGraphicFramePr>
        <p:xfrm>
          <a:off x="633397" y="1283586"/>
          <a:ext cx="7374530" cy="4290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E308D38E-C71C-444C-B2C5-6DA3F4FF1D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cs-CZ" dirty="0"/>
              <a:t>Násilí na silnicích - srovnání</a:t>
            </a:r>
          </a:p>
        </p:txBody>
      </p:sp>
      <p:pic>
        <p:nvPicPr>
          <p:cNvPr id="47107" name="Picture 3">
            <a:extLst>
              <a:ext uri="{FF2B5EF4-FFF2-40B4-BE49-F238E27FC236}">
                <a16:creationId xmlns:a16="http://schemas.microsoft.com/office/drawing/2014/main" id="{C7343DAE-FBF2-45F6-BDB6-4C034B9B8D0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765" y="1949821"/>
            <a:ext cx="5966873" cy="4050929"/>
          </a:xfrm>
        </p:spPr>
      </p:pic>
      <p:pic>
        <p:nvPicPr>
          <p:cNvPr id="47108" name="Picture 4" descr="Scheme 1 final">
            <a:extLst>
              <a:ext uri="{FF2B5EF4-FFF2-40B4-BE49-F238E27FC236}">
                <a16:creationId xmlns:a16="http://schemas.microsoft.com/office/drawing/2014/main" id="{3CC117E9-BC54-4077-B120-C83591CA2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7" y="857250"/>
            <a:ext cx="1376363" cy="132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t="11746" r="66646" b="26753"/>
          <a:stretch>
            <a:fillRect/>
          </a:stretch>
        </p:blipFill>
        <p:spPr bwMode="auto">
          <a:xfrm>
            <a:off x="251521" y="857250"/>
            <a:ext cx="751522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756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5125" t="19657" r="46500" b="23778"/>
          <a:stretch>
            <a:fillRect/>
          </a:stretch>
        </p:blipFill>
        <p:spPr bwMode="auto">
          <a:xfrm>
            <a:off x="1423358" y="852177"/>
            <a:ext cx="5576978" cy="514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249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Stratification</a:t>
            </a:r>
            <a:r>
              <a:rPr lang="cs-CZ" dirty="0"/>
              <a:t> in CZR, 2019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498612" y="2132856"/>
          <a:ext cx="6172200" cy="331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6445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EABFA-20C1-4A50-9263-696A7C5B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Formování OS (etapizace)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07BA49-D096-436F-A88C-C9946C0FC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Současnost – sametová revoluce (35)</a:t>
            </a:r>
          </a:p>
          <a:p>
            <a:r>
              <a:rPr lang="cs-CZ" dirty="0"/>
              <a:t>1989 – 1968 normalizace (31)</a:t>
            </a:r>
          </a:p>
          <a:p>
            <a:r>
              <a:rPr lang="cs-CZ" dirty="0"/>
              <a:t>1948 – 1968 kult osobnosti a uvolnění (20)</a:t>
            </a:r>
          </a:p>
          <a:p>
            <a:r>
              <a:rPr lang="cs-CZ" dirty="0"/>
              <a:t>1948 – 1938 válka a její důsledky (10)</a:t>
            </a:r>
          </a:p>
          <a:p>
            <a:r>
              <a:rPr lang="cs-CZ" dirty="0"/>
              <a:t>1938 – 1918 slavná 1. republika (20)</a:t>
            </a:r>
          </a:p>
          <a:p>
            <a:r>
              <a:rPr lang="cs-CZ" dirty="0"/>
              <a:t>1861 – 1918 habsburský stát (57)</a:t>
            </a:r>
          </a:p>
          <a:p>
            <a:r>
              <a:rPr lang="cs-CZ" dirty="0"/>
              <a:t>1848 – 1860 Bachův absolutismus (12)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39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625" t="32513" r="55250" b="5780"/>
          <a:stretch>
            <a:fillRect/>
          </a:stretch>
        </p:blipFill>
        <p:spPr bwMode="auto">
          <a:xfrm>
            <a:off x="2735796" y="857250"/>
            <a:ext cx="3888432" cy="53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443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 descr="Interpersonal trust EU 2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9652" y="889173"/>
            <a:ext cx="6372708" cy="5111578"/>
          </a:xfrm>
        </p:spPr>
      </p:pic>
    </p:spTree>
    <p:extLst>
      <p:ext uri="{BB962C8B-B14F-4D97-AF65-F5344CB8AC3E}">
        <p14:creationId xmlns:p14="http://schemas.microsoft.com/office/powerpoint/2010/main" val="144574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795" t="28119" r="66904" b="16064"/>
          <a:stretch>
            <a:fillRect/>
          </a:stretch>
        </p:blipFill>
        <p:spPr bwMode="auto">
          <a:xfrm>
            <a:off x="2951820" y="1161957"/>
            <a:ext cx="3510390" cy="4785996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1050" dirty="0"/>
              <a:t>Source: EB, </a:t>
            </a:r>
            <a:r>
              <a:rPr lang="cs-CZ" sz="1050" dirty="0" err="1"/>
              <a:t>Spring</a:t>
            </a:r>
            <a:r>
              <a:rPr lang="cs-CZ" sz="1050" dirty="0"/>
              <a:t> 2019</a:t>
            </a:r>
          </a:p>
        </p:txBody>
      </p:sp>
      <p:cxnSp>
        <p:nvCxnSpPr>
          <p:cNvPr id="7" name="Přímá spojovací šipka 6"/>
          <p:cNvCxnSpPr/>
          <p:nvPr/>
        </p:nvCxnSpPr>
        <p:spPr>
          <a:xfrm>
            <a:off x="4655564" y="1865235"/>
            <a:ext cx="0" cy="2700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ál 8"/>
          <p:cNvSpPr/>
          <p:nvPr/>
        </p:nvSpPr>
        <p:spPr>
          <a:xfrm>
            <a:off x="4546274" y="4995175"/>
            <a:ext cx="218579" cy="137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10" name="Ovál 9"/>
          <p:cNvSpPr/>
          <p:nvPr/>
        </p:nvSpPr>
        <p:spPr>
          <a:xfrm>
            <a:off x="4139952" y="4995174"/>
            <a:ext cx="218579" cy="13725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cxnSp>
        <p:nvCxnSpPr>
          <p:cNvPr id="11" name="Přímá spojovací šipka 6"/>
          <p:cNvCxnSpPr/>
          <p:nvPr/>
        </p:nvCxnSpPr>
        <p:spPr>
          <a:xfrm>
            <a:off x="4193958" y="1865235"/>
            <a:ext cx="0" cy="2700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82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LEGITIMACY / Důvěra</a:t>
            </a:r>
          </a:p>
        </p:txBody>
      </p:sp>
      <p:pic>
        <p:nvPicPr>
          <p:cNvPr id="3074" name="Picture 2" descr="C:\Karel\přednášky\POL MYŠ\leviathan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9682" y="2000251"/>
            <a:ext cx="5562618" cy="34611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Development after 1989 as positive</a:t>
            </a:r>
            <a:br>
              <a:rPr lang="cs-CZ" sz="3000" dirty="0"/>
            </a:br>
            <a:r>
              <a:rPr lang="cs-CZ" sz="900" dirty="0"/>
              <a:t>Source: </a:t>
            </a:r>
            <a:r>
              <a:rPr lang="cs-CZ" sz="900" dirty="0" err="1"/>
              <a:t>The</a:t>
            </a:r>
            <a:r>
              <a:rPr lang="cs-CZ" sz="900" dirty="0"/>
              <a:t> Czech </a:t>
            </a:r>
            <a:r>
              <a:rPr lang="cs-CZ" sz="900" dirty="0" err="1"/>
              <a:t>Radio</a:t>
            </a:r>
            <a:r>
              <a:rPr lang="cs-CZ" sz="900" dirty="0"/>
              <a:t>, 2019</a:t>
            </a:r>
            <a:endParaRPr lang="en-US" sz="3000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1498770" y="2000250"/>
          <a:ext cx="6172200" cy="3834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4746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61364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4800" dirty="0"/>
              <a:t>Trust to </a:t>
            </a:r>
            <a:r>
              <a:rPr lang="cs-CZ" sz="4800" dirty="0" err="1"/>
              <a:t>Law</a:t>
            </a:r>
            <a:r>
              <a:rPr lang="cs-CZ" sz="4800" dirty="0"/>
              <a:t> </a:t>
            </a:r>
            <a:r>
              <a:rPr lang="cs-CZ" sz="4800" dirty="0" err="1"/>
              <a:t>Inforcement</a:t>
            </a:r>
            <a:endParaRPr lang="cs-CZ" sz="4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9" t="25881" r="14980" b="22734"/>
          <a:stretch/>
        </p:blipFill>
        <p:spPr bwMode="auto">
          <a:xfrm>
            <a:off x="0" y="828719"/>
            <a:ext cx="8480612" cy="6066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2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0"/>
            <a:ext cx="7297271" cy="692945"/>
          </a:xfrm>
        </p:spPr>
        <p:txBody>
          <a:bodyPr>
            <a:noAutofit/>
          </a:bodyPr>
          <a:lstStyle/>
          <a:p>
            <a:r>
              <a:rPr lang="cs-CZ" sz="3600" dirty="0"/>
              <a:t>TRUST to POLITICAL INSTITUTIONS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2" t="30380" r="32779" b="7547"/>
          <a:stretch/>
        </p:blipFill>
        <p:spPr bwMode="auto">
          <a:xfrm>
            <a:off x="0" y="815089"/>
            <a:ext cx="6660776" cy="604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60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255796-6FCF-4471-94AA-0852E748B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3583F98-3173-450A-AFF8-212CE3346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74673"/>
            <a:ext cx="9144000" cy="6283327"/>
          </a:xfrm>
        </p:spPr>
      </p:pic>
    </p:spTree>
    <p:extLst>
      <p:ext uri="{BB962C8B-B14F-4D97-AF65-F5344CB8AC3E}">
        <p14:creationId xmlns:p14="http://schemas.microsoft.com/office/powerpoint/2010/main" val="411353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CCC1B2-0E69-496A-B930-CE072D4A6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9ECB4CF-D72D-41DD-8ADC-1E68D9682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695"/>
            <a:ext cx="8283388" cy="6852291"/>
          </a:xfrm>
        </p:spPr>
      </p:pic>
    </p:spTree>
    <p:extLst>
      <p:ext uri="{BB962C8B-B14F-4D97-AF65-F5344CB8AC3E}">
        <p14:creationId xmlns:p14="http://schemas.microsoft.com/office/powerpoint/2010/main" val="38228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2B9A8-658C-4D6C-826E-8A200A3CA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F605BD3-85C7-493D-97B9-ECBF205E5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406" t="13523" r="5458" b="26166"/>
          <a:stretch/>
        </p:blipFill>
        <p:spPr>
          <a:xfrm>
            <a:off x="-1" y="0"/>
            <a:ext cx="8901953" cy="6874315"/>
          </a:xfrm>
        </p:spPr>
      </p:pic>
    </p:spTree>
    <p:extLst>
      <p:ext uri="{BB962C8B-B14F-4D97-AF65-F5344CB8AC3E}">
        <p14:creationId xmlns:p14="http://schemas.microsoft.com/office/powerpoint/2010/main" val="10427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28016" y="528954"/>
            <a:ext cx="7260336" cy="422022"/>
          </a:xfrm>
        </p:spPr>
        <p:txBody>
          <a:bodyPr>
            <a:noAutofit/>
          </a:bodyPr>
          <a:lstStyle/>
          <a:p>
            <a:r>
              <a:rPr lang="cs-CZ" sz="4400" dirty="0"/>
              <a:t>Problémy naší demokracie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872" y="1600200"/>
            <a:ext cx="8449056" cy="5129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Oslabený vztah ke státu/institucím x etatismus</a:t>
            </a:r>
          </a:p>
          <a:p>
            <a:pPr lvl="1"/>
            <a:r>
              <a:rPr lang="cs-CZ" b="1" dirty="0"/>
              <a:t>Nezájem o politiku (de-politizace)</a:t>
            </a:r>
          </a:p>
          <a:p>
            <a:pPr lvl="2"/>
            <a:r>
              <a:rPr lang="cs-CZ" sz="1700" dirty="0"/>
              <a:t>Omezený </a:t>
            </a:r>
            <a:r>
              <a:rPr lang="cs-CZ" sz="1700" dirty="0" err="1"/>
              <a:t>rekrutační</a:t>
            </a:r>
            <a:r>
              <a:rPr lang="cs-CZ" sz="1700" dirty="0"/>
              <a:t> rezervoár politických elit</a:t>
            </a:r>
          </a:p>
          <a:p>
            <a:pPr lvl="2"/>
            <a:r>
              <a:rPr lang="cs-CZ" sz="1700" dirty="0"/>
              <a:t>Slabá veřejná kontrola politických institucí</a:t>
            </a:r>
          </a:p>
          <a:p>
            <a:pPr lvl="2"/>
            <a:r>
              <a:rPr lang="cs-CZ" sz="1700" dirty="0"/>
              <a:t>Nedostatek (absence) zpětných vazeb</a:t>
            </a:r>
          </a:p>
          <a:p>
            <a:pPr lvl="1"/>
            <a:r>
              <a:rPr lang="cs-CZ" b="1" dirty="0"/>
              <a:t>Stigmatizace politiky (politici x tzv. obyčejní lidé)</a:t>
            </a:r>
          </a:p>
          <a:p>
            <a:pPr lvl="2"/>
            <a:r>
              <a:rPr lang="cs-CZ" sz="1700" dirty="0"/>
              <a:t>Dominance negativních zpětných vazeb</a:t>
            </a:r>
          </a:p>
          <a:p>
            <a:pPr lvl="2"/>
            <a:r>
              <a:rPr lang="cs-CZ" sz="1700" dirty="0"/>
              <a:t>Obranný efekt uzavírání se, vyhoření, zcyničtění</a:t>
            </a:r>
          </a:p>
          <a:p>
            <a:pPr lvl="2"/>
            <a:r>
              <a:rPr lang="cs-CZ" sz="1700" dirty="0"/>
              <a:t>Začarovaný kruh stigmatizace, negativní selekce</a:t>
            </a:r>
          </a:p>
          <a:p>
            <a:pPr lvl="1"/>
            <a:r>
              <a:rPr lang="cs-CZ" b="1" dirty="0"/>
              <a:t>Despekt k diskusi a nerealistická očekávání</a:t>
            </a:r>
          </a:p>
          <a:p>
            <a:pPr lvl="2"/>
            <a:r>
              <a:rPr lang="cs-CZ" sz="1700" dirty="0"/>
              <a:t>Frustrace, deziluze na straně veřejnosti</a:t>
            </a:r>
          </a:p>
          <a:p>
            <a:pPr lvl="2"/>
            <a:r>
              <a:rPr lang="cs-CZ" sz="1700" dirty="0"/>
              <a:t>Omezená reflexivita, efektivita institucí</a:t>
            </a:r>
          </a:p>
          <a:p>
            <a:pPr lvl="2"/>
            <a:r>
              <a:rPr lang="cs-CZ" sz="1700" dirty="0"/>
              <a:t>Manipulativní, demonstrativní publicita, krize legitimity (př. pandemie)   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392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4094" y="349623"/>
            <a:ext cx="7004937" cy="148338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/>
              <a:t>Politics as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Important</a:t>
            </a:r>
            <a:r>
              <a:rPr lang="en-US" dirty="0"/>
              <a:t> or </a:t>
            </a:r>
            <a:r>
              <a:rPr lang="en-US" dirty="0">
                <a:solidFill>
                  <a:srgbClr val="FFC000"/>
                </a:solidFill>
              </a:rPr>
              <a:t>DIRTY</a:t>
            </a:r>
            <a:br>
              <a:rPr lang="en-US" dirty="0">
                <a:solidFill>
                  <a:srgbClr val="FFC000"/>
                </a:solidFill>
              </a:rPr>
            </a:br>
            <a:endParaRPr lang="en-US" sz="2100" dirty="0">
              <a:solidFill>
                <a:srgbClr val="FFC000"/>
              </a:solidFill>
            </a:endParaRPr>
          </a:p>
        </p:txBody>
      </p:sp>
      <p:graphicFrame>
        <p:nvGraphicFramePr>
          <p:cNvPr id="2050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38990455"/>
              </p:ext>
            </p:extLst>
          </p:nvPr>
        </p:nvGraphicFramePr>
        <p:xfrm>
          <a:off x="963076" y="2600466"/>
          <a:ext cx="7517536" cy="3907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r:id="rId3" imgW="8163251" imgH="4139543" progId="Excel.Sheet.8">
                  <p:embed/>
                </p:oleObj>
              </mc:Choice>
              <mc:Fallback>
                <p:oleObj r:id="rId3" imgW="8163251" imgH="4139543" progId="Excel.Sheet.8">
                  <p:embed/>
                  <p:pic>
                    <p:nvPicPr>
                      <p:cNvPr id="2050" name="Content Placeholder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3076" y="2600466"/>
                        <a:ext cx="7517536" cy="39079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6" t="24800" r="73625" b="31491"/>
          <a:stretch>
            <a:fillRect/>
          </a:stretch>
        </p:blipFill>
        <p:spPr bwMode="auto">
          <a:xfrm>
            <a:off x="-27841" y="0"/>
            <a:ext cx="9199682" cy="6283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65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28297-B647-495C-A450-183D2E90C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2060"/>
            <a:ext cx="9144000" cy="810342"/>
          </a:xfrm>
        </p:spPr>
        <p:txBody>
          <a:bodyPr>
            <a:noAutofit/>
          </a:bodyPr>
          <a:lstStyle/>
          <a:p>
            <a:r>
              <a:rPr lang="en-US" sz="2800" dirty="0"/>
              <a:t>How important it is in your life: </a:t>
            </a:r>
            <a:r>
              <a:rPr lang="en-US" sz="2800" b="1" u="sng" dirty="0"/>
              <a:t>Politics</a:t>
            </a:r>
            <a:r>
              <a:rPr lang="en-US" sz="2800" dirty="0"/>
              <a:t> </a:t>
            </a:r>
            <a:br>
              <a:rPr lang="cs-CZ" sz="2800" dirty="0"/>
            </a:br>
            <a:r>
              <a:rPr lang="en-US" sz="2800" dirty="0"/>
              <a:t>(very </a:t>
            </a:r>
            <a:r>
              <a:rPr lang="cs-CZ" sz="2800" dirty="0" err="1"/>
              <a:t>important</a:t>
            </a:r>
            <a:r>
              <a:rPr lang="cs-CZ" sz="2800" dirty="0"/>
              <a:t>, </a:t>
            </a:r>
            <a:r>
              <a:rPr lang="en-US" sz="2800" dirty="0"/>
              <a:t>rather important, not very important or not important at all) WVS time-series (1981-2020). </a:t>
            </a:r>
            <a:endParaRPr lang="cs-CZ" sz="28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20FC130-F5AD-4372-9C60-73CEA26D1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266" t="41545" r="11171" b="22348"/>
          <a:stretch/>
        </p:blipFill>
        <p:spPr>
          <a:xfrm>
            <a:off x="0" y="1570653"/>
            <a:ext cx="9144000" cy="5287348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A0A12F7E-9D8B-41DF-9498-93CCF8E50431}"/>
              </a:ext>
            </a:extLst>
          </p:cNvPr>
          <p:cNvSpPr/>
          <p:nvPr/>
        </p:nvSpPr>
        <p:spPr>
          <a:xfrm>
            <a:off x="5810864" y="3077497"/>
            <a:ext cx="294968" cy="3515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62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A68AAC6-4868-4163-9A13-28EC1CB32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85" t="16069" r="11290" b="7849"/>
          <a:stretch/>
        </p:blipFill>
        <p:spPr>
          <a:xfrm>
            <a:off x="0" y="98321"/>
            <a:ext cx="7678995" cy="6944545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0BDCDB2C-A0D4-4799-8596-257FA0375700}"/>
              </a:ext>
            </a:extLst>
          </p:cNvPr>
          <p:cNvSpPr/>
          <p:nvPr/>
        </p:nvSpPr>
        <p:spPr>
          <a:xfrm>
            <a:off x="2231923" y="2871019"/>
            <a:ext cx="658762" cy="3736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52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ECD ➡️ Better policies for better lives on Twitter: &amp;quot;Just not interested  in #politics? OECD avg shows 1 out of 5 agree. Compare countries, #voting  attitude, age groups https://t.co/mU2QvfoY6v… https://t.co/zJMEzYgYTS&amp;quot;">
            <a:extLst>
              <a:ext uri="{FF2B5EF4-FFF2-40B4-BE49-F238E27FC236}">
                <a16:creationId xmlns:a16="http://schemas.microsoft.com/office/drawing/2014/main" id="{546A99D6-9787-4543-97DB-F93DB959E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68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91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/>
          <a:lstStyle/>
          <a:p>
            <a:r>
              <a:rPr lang="en-US" sz="2400" dirty="0"/>
              <a:t>Vocational Prestige (2004 – 2016)  </a:t>
            </a:r>
            <a:r>
              <a:rPr lang="en-US" sz="1200" dirty="0"/>
              <a:t>(source: CVVM)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7FA066D-9FF3-43BC-8ACB-491E86DF41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6714750"/>
              </p:ext>
            </p:extLst>
          </p:nvPr>
        </p:nvGraphicFramePr>
        <p:xfrm>
          <a:off x="237565" y="778750"/>
          <a:ext cx="8906435" cy="5514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2449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Negativní důsledky depolitizace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5900" y="1916832"/>
            <a:ext cx="6172200" cy="3888432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Nezájem o politiku</a:t>
            </a:r>
          </a:p>
          <a:p>
            <a:pPr lvl="1"/>
            <a:r>
              <a:rPr lang="cs-CZ" sz="2100" dirty="0"/>
              <a:t>Omezený </a:t>
            </a:r>
            <a:r>
              <a:rPr lang="cs-CZ" sz="2100" dirty="0" err="1"/>
              <a:t>rekrutační</a:t>
            </a:r>
            <a:r>
              <a:rPr lang="cs-CZ" sz="2100" dirty="0"/>
              <a:t> rezervoár politických elit</a:t>
            </a:r>
          </a:p>
          <a:p>
            <a:pPr lvl="1"/>
            <a:r>
              <a:rPr lang="cs-CZ" sz="2100" dirty="0"/>
              <a:t>Slabá veřejná kontrola politických institucí</a:t>
            </a:r>
          </a:p>
          <a:p>
            <a:pPr lvl="1"/>
            <a:r>
              <a:rPr lang="cs-CZ" sz="2100" dirty="0"/>
              <a:t>Nedostatek (absence) zpětných vazeb</a:t>
            </a:r>
          </a:p>
          <a:p>
            <a:r>
              <a:rPr lang="cs-CZ" b="1" dirty="0"/>
              <a:t>Stigmatizace politiky</a:t>
            </a:r>
          </a:p>
          <a:p>
            <a:pPr lvl="1"/>
            <a:r>
              <a:rPr lang="cs-CZ" sz="2100" dirty="0"/>
              <a:t>Dominance negativních zpětných vazeb</a:t>
            </a:r>
          </a:p>
          <a:p>
            <a:pPr lvl="1"/>
            <a:r>
              <a:rPr lang="cs-CZ" sz="2100" dirty="0"/>
              <a:t>Obranný efekt uzavírání se, vyhoření, zcyničtění</a:t>
            </a:r>
          </a:p>
          <a:p>
            <a:pPr lvl="1"/>
            <a:r>
              <a:rPr lang="cs-CZ" sz="2100" dirty="0"/>
              <a:t>Začarovaný kruh stigmatizace, negativní selekce</a:t>
            </a:r>
          </a:p>
          <a:p>
            <a:r>
              <a:rPr lang="cs-CZ" b="1" dirty="0"/>
              <a:t>Despekt k diskusi a nerealistická očekávání</a:t>
            </a:r>
          </a:p>
          <a:p>
            <a:pPr lvl="1"/>
            <a:r>
              <a:rPr lang="cs-CZ" sz="2100" dirty="0"/>
              <a:t>Frustrace, deziluze na straně veřejnosti</a:t>
            </a:r>
          </a:p>
          <a:p>
            <a:pPr lvl="1"/>
            <a:r>
              <a:rPr lang="cs-CZ" sz="2100" dirty="0"/>
              <a:t>Omezená reflexivita, efektivita institucí</a:t>
            </a:r>
          </a:p>
          <a:p>
            <a:pPr lvl="1"/>
            <a:r>
              <a:rPr lang="cs-CZ" sz="2100" dirty="0"/>
              <a:t>Manipulativní, demonstrativní publicita, krize legitimity  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DF62F1-E3F9-4C96-828D-D262FB75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Jak čelit krizi demokracie?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4BBF490-C4AA-4308-8632-EEA6199986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81" y="1481931"/>
            <a:ext cx="28513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ok Cover">
            <a:extLst>
              <a:ext uri="{FF2B5EF4-FFF2-40B4-BE49-F238E27FC236}">
                <a16:creationId xmlns:a16="http://schemas.microsoft.com/office/drawing/2014/main" id="{A99ED263-C489-424C-9CF2-0F98BD99C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518" y="1412338"/>
            <a:ext cx="30861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0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488E6B-83ED-4F90-BAB9-D361CAC1B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4673"/>
            <a:ext cx="5002306" cy="4822079"/>
          </a:xfrm>
        </p:spPr>
        <p:txBody>
          <a:bodyPr>
            <a:normAutofit/>
          </a:bodyPr>
          <a:lstStyle/>
          <a:p>
            <a:r>
              <a:rPr lang="en-US" dirty="0"/>
              <a:t>How can we recognize dangerous autocrats</a:t>
            </a:r>
            <a:r>
              <a:rPr lang="cs-CZ" dirty="0"/>
              <a:t>?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BA8B3B7-1737-42F7-8EB5-FB9A7055B6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47" y="892114"/>
            <a:ext cx="2958353" cy="443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47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2F658-0860-4908-92A9-D8AFB8D19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4 </a:t>
            </a:r>
            <a:r>
              <a:rPr lang="cs-CZ" dirty="0" err="1"/>
              <a:t>Indicators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2EF35D-5C21-4F22-9DD8-A8D980F84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Rejecting or weak support for democratic rules</a:t>
            </a:r>
          </a:p>
          <a:p>
            <a:r>
              <a:rPr lang="en-US" dirty="0"/>
              <a:t>Delegitimizing political opponents</a:t>
            </a:r>
          </a:p>
          <a:p>
            <a:r>
              <a:rPr lang="en-US" dirty="0"/>
              <a:t>Tolerating or invoking violence</a:t>
            </a:r>
          </a:p>
          <a:p>
            <a:r>
              <a:rPr lang="en-US" dirty="0"/>
              <a:t>Readiness to confine civic rights including media</a:t>
            </a:r>
          </a:p>
        </p:txBody>
      </p:sp>
    </p:spTree>
    <p:extLst>
      <p:ext uri="{BB962C8B-B14F-4D97-AF65-F5344CB8AC3E}">
        <p14:creationId xmlns:p14="http://schemas.microsoft.com/office/powerpoint/2010/main" val="3116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Aloisie Müllerová </a:t>
            </a:r>
            <a:br>
              <a:rPr lang="cs-CZ" dirty="0"/>
            </a:br>
            <a:r>
              <a:rPr lang="cs-CZ" sz="4400" dirty="0"/>
              <a:t>(*1909 – †2011)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872" y="1901952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Aloisie</a:t>
            </a:r>
            <a:r>
              <a:rPr lang="en-US" dirty="0"/>
              <a:t> </a:t>
            </a:r>
            <a:r>
              <a:rPr lang="en-US" dirty="0" err="1"/>
              <a:t>Sommerová</a:t>
            </a:r>
            <a:r>
              <a:rPr lang="en-US" dirty="0"/>
              <a:t> (</a:t>
            </a:r>
            <a:r>
              <a:rPr lang="en-US" dirty="0" err="1"/>
              <a:t>Ludvík</a:t>
            </a:r>
            <a:r>
              <a:rPr lang="en-US" dirty="0"/>
              <a:t> </a:t>
            </a:r>
            <a:r>
              <a:rPr lang="en-US" dirty="0" err="1"/>
              <a:t>Sommer</a:t>
            </a:r>
            <a:r>
              <a:rPr lang="en-US" dirty="0"/>
              <a:t>, shopkeeper, her father died in the WWI)</a:t>
            </a:r>
          </a:p>
          <a:p>
            <a:r>
              <a:rPr lang="en-US" dirty="0"/>
              <a:t>1909 (born in Hapsburg Empire in Moravia)</a:t>
            </a:r>
          </a:p>
          <a:p>
            <a:r>
              <a:rPr lang="en-US" dirty="0"/>
              <a:t>1918 (10 years old – Czechoslovakia)</a:t>
            </a:r>
          </a:p>
          <a:p>
            <a:r>
              <a:rPr lang="en-US" dirty="0"/>
              <a:t>1938 (30 years old – 1st break up of Czechoslovakia)</a:t>
            </a:r>
          </a:p>
          <a:p>
            <a:r>
              <a:rPr lang="en-US" dirty="0"/>
              <a:t>1939 (Annexation – Protectorate </a:t>
            </a:r>
            <a:r>
              <a:rPr lang="en-US" dirty="0" err="1"/>
              <a:t>Böhmen</a:t>
            </a:r>
            <a:r>
              <a:rPr lang="en-US" dirty="0"/>
              <a:t> und </a:t>
            </a:r>
            <a:r>
              <a:rPr lang="en-US" dirty="0" err="1"/>
              <a:t>Mahren</a:t>
            </a:r>
            <a:r>
              <a:rPr lang="en-US" dirty="0"/>
              <a:t>)</a:t>
            </a:r>
          </a:p>
          <a:p>
            <a:r>
              <a:rPr lang="en-US" dirty="0"/>
              <a:t>1945 (36 year old – Renewal of Czechoslovakia)</a:t>
            </a:r>
          </a:p>
          <a:p>
            <a:r>
              <a:rPr lang="en-US" dirty="0"/>
              <a:t>1948 (Communist Coup)</a:t>
            </a:r>
          </a:p>
          <a:p>
            <a:r>
              <a:rPr lang="en-US" dirty="0"/>
              <a:t>1968 (60 years old – Prague Spring)</a:t>
            </a:r>
          </a:p>
          <a:p>
            <a:r>
              <a:rPr lang="en-US" dirty="0"/>
              <a:t>1989 (80 years old – Velvet Revolution)</a:t>
            </a:r>
          </a:p>
          <a:p>
            <a:r>
              <a:rPr lang="en-US" dirty="0"/>
              <a:t>1993 (2nd Break up Czechoslovakia)</a:t>
            </a:r>
          </a:p>
          <a:p>
            <a:r>
              <a:rPr lang="en-US" dirty="0"/>
              <a:t>2004 (</a:t>
            </a:r>
            <a:r>
              <a:rPr lang="cs-CZ" dirty="0"/>
              <a:t>95 </a:t>
            </a:r>
            <a:r>
              <a:rPr lang="cs-CZ" dirty="0" err="1"/>
              <a:t>years</a:t>
            </a:r>
            <a:r>
              <a:rPr lang="cs-CZ" dirty="0"/>
              <a:t> </a:t>
            </a:r>
            <a:r>
              <a:rPr lang="cs-CZ" dirty="0" err="1"/>
              <a:t>old</a:t>
            </a:r>
            <a:r>
              <a:rPr lang="cs-CZ" dirty="0"/>
              <a:t>, </a:t>
            </a:r>
            <a:r>
              <a:rPr lang="en-US" dirty="0" err="1"/>
              <a:t>Czechia</a:t>
            </a:r>
            <a:r>
              <a:rPr lang="en-US" dirty="0"/>
              <a:t> joined the EU)</a:t>
            </a:r>
          </a:p>
          <a:p>
            <a:endParaRPr lang="cs-CZ" dirty="0"/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2"/>
          <a:srcRect l="15233" t="42990" r="71333" b="25846"/>
          <a:stretch/>
        </p:blipFill>
        <p:spPr>
          <a:xfrm>
            <a:off x="5975680" y="4442272"/>
            <a:ext cx="3168320" cy="24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\\HOME-PC\Users\HOME\Documents\P1070215.JPG">
            <a:extLst>
              <a:ext uri="{FF2B5EF4-FFF2-40B4-BE49-F238E27FC236}">
                <a16:creationId xmlns:a16="http://schemas.microsoft.com/office/drawing/2014/main" id="{08682100-0BA4-4020-82C1-28ED450E6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323388" cy="674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\\HOME-PC\Users\HOME\Documents\P1070214.JPG">
            <a:extLst>
              <a:ext uri="{FF2B5EF4-FFF2-40B4-BE49-F238E27FC236}">
                <a16:creationId xmlns:a16="http://schemas.microsoft.com/office/drawing/2014/main" id="{CB4ED92C-73A7-47EB-B537-BD02054B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9324975" cy="712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\\HOME-PC\Users\HOME\Documents\P1070217.JPG">
            <a:extLst>
              <a:ext uri="{FF2B5EF4-FFF2-40B4-BE49-F238E27FC236}">
                <a16:creationId xmlns:a16="http://schemas.microsoft.com/office/drawing/2014/main" id="{B16A662A-7475-4666-B909-77BF80434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144000" cy="709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8.7|5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38.7|52.6"/>
</p:tagLst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Arkýř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  <a:fontScheme name="Arkýř">
    <a:majorFont>
      <a:latin typeface="Century Schoolbook"/>
      <a:ea typeface=""/>
      <a:cs typeface=""/>
      <a:font script="Jpan" typeface="ＭＳ Ｐ明朝"/>
      <a:font script="Hang" typeface="휴먼매직체"/>
      <a:font script="Hans" typeface="华文楷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entury Schoolbook"/>
      <a:ea typeface=""/>
      <a:cs typeface=""/>
      <a:font script="Jpan" typeface="ＭＳ Ｐ明朝"/>
      <a:font script="Hang" typeface="휴먼매직체"/>
      <a:font script="Hans" typeface="宋体"/>
      <a:font script="Hant" typeface="新細明體"/>
      <a:font script="Arab" typeface="Times New Roman"/>
      <a:font script="Hebr" typeface="Times New Roman"/>
      <a:font script="Thai" typeface="Kodchiang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Arkýř">
    <a:fillStyleLst>
      <a:solidFill>
        <a:schemeClr val="phClr"/>
      </a:solidFill>
      <a:gradFill rotWithShape="1">
        <a:gsLst>
          <a:gs pos="0">
            <a:schemeClr val="phClr">
              <a:tint val="35000"/>
              <a:satMod val="260000"/>
            </a:schemeClr>
          </a:gs>
          <a:gs pos="30000">
            <a:schemeClr val="phClr">
              <a:tint val="38000"/>
              <a:satMod val="260000"/>
            </a:schemeClr>
          </a:gs>
          <a:gs pos="75000">
            <a:schemeClr val="phClr">
              <a:tint val="55000"/>
              <a:satMod val="255000"/>
            </a:schemeClr>
          </a:gs>
          <a:gs pos="100000">
            <a:schemeClr val="phClr">
              <a:tint val="70000"/>
              <a:satMod val="255000"/>
            </a:schemeClr>
          </a:gs>
        </a:gsLst>
        <a:path path="circle">
          <a:fillToRect l="5000" t="100000" r="120000" b="10000"/>
        </a:path>
      </a:gradFill>
      <a:gradFill rotWithShape="1">
        <a:gsLst>
          <a:gs pos="0">
            <a:schemeClr val="phClr">
              <a:shade val="63000"/>
              <a:satMod val="165000"/>
            </a:schemeClr>
          </a:gs>
          <a:gs pos="30000">
            <a:schemeClr val="phClr">
              <a:shade val="58000"/>
              <a:satMod val="165000"/>
            </a:schemeClr>
          </a:gs>
          <a:gs pos="75000">
            <a:schemeClr val="phClr">
              <a:shade val="30000"/>
              <a:satMod val="175000"/>
            </a:schemeClr>
          </a:gs>
          <a:gs pos="100000">
            <a:schemeClr val="phClr">
              <a:shade val="15000"/>
              <a:satMod val="175000"/>
            </a:schemeClr>
          </a:gs>
        </a:gsLst>
        <a:path path="circle">
          <a:fillToRect l="5000" t="100000" r="120000" b="10000"/>
        </a:path>
      </a:gradFill>
    </a:fillStyleLst>
    <a:lnStyleLst>
      <a:ln w="12700" cap="flat" cmpd="sng" algn="ctr">
        <a:solidFill>
          <a:schemeClr val="phClr">
            <a:shade val="70000"/>
            <a:satMod val="150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000" dir="5400000" rotWithShape="0">
            <a:srgbClr val="000000">
              <a:alpha val="40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</a:effectStyle>
      <a:effectStyle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8000"/>
              <a:satMod val="125000"/>
            </a:schemeClr>
          </a:gs>
          <a:gs pos="40000">
            <a:schemeClr val="phClr">
              <a:tint val="90000"/>
              <a:shade val="90000"/>
              <a:satMod val="120000"/>
            </a:schemeClr>
          </a:gs>
          <a:gs pos="100000">
            <a:schemeClr val="phClr">
              <a:tint val="5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shade val="80000"/>
            </a:schemeClr>
            <a:schemeClr val="phClr">
              <a:tint val="91000"/>
            </a:schemeClr>
          </a:duotone>
        </a:blip>
        <a:tile tx="0" ty="0" sx="40000" sy="50000" flip="y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3151</TotalTime>
  <Words>906</Words>
  <Application>Microsoft Office PowerPoint</Application>
  <PresentationFormat>Předvádění na obrazovce (4:3)</PresentationFormat>
  <Paragraphs>128</Paragraphs>
  <Slides>59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4" baseType="lpstr">
      <vt:lpstr>Arial</vt:lpstr>
      <vt:lpstr>Calibri</vt:lpstr>
      <vt:lpstr>Verdana</vt:lpstr>
      <vt:lpstr>Motiv sady Office</vt:lpstr>
      <vt:lpstr>Microsoft Excel 97-2003 Worksheet</vt:lpstr>
      <vt:lpstr>Sociologie společenských skupin Karel B. Müller www.karelmuller.eu</vt:lpstr>
      <vt:lpstr>Karel B. Müller www.karelmuller.eu</vt:lpstr>
      <vt:lpstr>Občanská společnost  v CEE   </vt:lpstr>
      <vt:lpstr>Formování OS (etapizace)</vt:lpstr>
      <vt:lpstr>Problémy naší demokracie</vt:lpstr>
      <vt:lpstr>Aloisie Müllerová  (*1909 – †2011)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Občanská společnost/veřejnost Tocquevillovsko-giddensovská perspektiva </vt:lpstr>
      <vt:lpstr>Občanská společnost Civil/Bürgerlich Society/Gesellschaft</vt:lpstr>
      <vt:lpstr>Moderní versus tradiční Liberalimus versus klientelismus</vt:lpstr>
      <vt:lpstr>Klientelismus x formální pravidla</vt:lpstr>
      <vt:lpstr>Prezentace aplikace PowerPoint</vt:lpstr>
      <vt:lpstr>Zdroj: Josef Lada, Bubáci a hastrmani, Albatros, 2010, s. 12 (vyšlo 1952)</vt:lpstr>
      <vt:lpstr>Role opozice </vt:lpstr>
      <vt:lpstr>Ochrana lidských práv</vt:lpstr>
      <vt:lpstr>Ochrana menšin</vt:lpstr>
      <vt:lpstr>Corruption in Europe (1996 – 2022), TI: CPI</vt:lpstr>
      <vt:lpstr>Prezentace aplikace PowerPoint</vt:lpstr>
      <vt:lpstr>Prezentace aplikace PowerPoint</vt:lpstr>
      <vt:lpstr>Prezentace aplikace PowerPoint</vt:lpstr>
      <vt:lpstr>Šance pro zájmové skupiny, maminky na mateřské, místní podnikatelské skupiny, developery … (KV volby 2018)  </vt:lpstr>
      <vt:lpstr>Clientelism, oligarchization, state capture (from 2013 on) </vt:lpstr>
      <vt:lpstr>Perspektiva sociální diferenciace Patronáž versus instituce Univerzalizující média moci (Niklas Luhmann)</vt:lpstr>
      <vt:lpstr>Clientelism, oligarchization, state capture (from 2013 on) </vt:lpstr>
      <vt:lpstr>Conflict of Interests aneb Babišův problém (?) </vt:lpstr>
      <vt:lpstr>INTEGRAČNÍ FUNKCE OS  Soudržnost, koheze, odolnost Důvěra (mezilidská, institucionální)</vt:lpstr>
      <vt:lpstr>Prezentace aplikace PowerPoint</vt:lpstr>
      <vt:lpstr>Násilí na silnicích - srovnání</vt:lpstr>
      <vt:lpstr>Prezentace aplikace PowerPoint</vt:lpstr>
      <vt:lpstr>Prezentace aplikace PowerPoint</vt:lpstr>
      <vt:lpstr>Social Stratification in CZR, 2019</vt:lpstr>
      <vt:lpstr>Prezentace aplikace PowerPoint</vt:lpstr>
      <vt:lpstr>Prezentace aplikace PowerPoint</vt:lpstr>
      <vt:lpstr>Source: EB, Spring 2019</vt:lpstr>
      <vt:lpstr>LEGITIMACY / Důvěra</vt:lpstr>
      <vt:lpstr>Development after 1989 as positive Source: The Czech Radio, 2019</vt:lpstr>
      <vt:lpstr>Trust to Law Inforcement</vt:lpstr>
      <vt:lpstr>TRUST to POLITICAL INSTITUTIONS</vt:lpstr>
      <vt:lpstr>Prezentace aplikace PowerPoint</vt:lpstr>
      <vt:lpstr>Prezentace aplikace PowerPoint</vt:lpstr>
      <vt:lpstr>Prezentace aplikace PowerPoint</vt:lpstr>
      <vt:lpstr>Politics as Important or DIRTY </vt:lpstr>
      <vt:lpstr>Prezentace aplikace PowerPoint</vt:lpstr>
      <vt:lpstr>How important it is in your life: Politics  (very important, rather important, not very important or not important at all) WVS time-series (1981-2020). </vt:lpstr>
      <vt:lpstr>Prezentace aplikace PowerPoint</vt:lpstr>
      <vt:lpstr>Prezentace aplikace PowerPoint</vt:lpstr>
      <vt:lpstr>Vocational Prestige (2004 – 2016)  (source: CVVM)</vt:lpstr>
      <vt:lpstr>Negativní důsledky depolitizace</vt:lpstr>
      <vt:lpstr>Jak čelit krizi demokracie?</vt:lpstr>
      <vt:lpstr>How can we recognize dangerous autocrats?</vt:lpstr>
      <vt:lpstr>4 Indicators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Karel Müller</cp:lastModifiedBy>
  <cp:revision>217</cp:revision>
  <cp:lastPrinted>2015-09-30T07:58:45Z</cp:lastPrinted>
  <dcterms:created xsi:type="dcterms:W3CDTF">2015-06-02T07:24:49Z</dcterms:created>
  <dcterms:modified xsi:type="dcterms:W3CDTF">2024-04-12T16:28:46Z</dcterms:modified>
</cp:coreProperties>
</file>