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2" r:id="rId4"/>
    <p:sldId id="283" r:id="rId5"/>
    <p:sldId id="284" r:id="rId6"/>
    <p:sldId id="285" r:id="rId7"/>
    <p:sldId id="286" r:id="rId8"/>
    <p:sldId id="288" r:id="rId9"/>
    <p:sldId id="289" r:id="rId10"/>
    <p:sldId id="290" r:id="rId11"/>
    <p:sldId id="291" r:id="rId12"/>
    <p:sldId id="292" r:id="rId13"/>
    <p:sldId id="263" r:id="rId14"/>
    <p:sldId id="264" r:id="rId15"/>
    <p:sldId id="293" r:id="rId16"/>
    <p:sldId id="266" r:id="rId17"/>
    <p:sldId id="267" r:id="rId18"/>
    <p:sldId id="258" r:id="rId19"/>
    <p:sldId id="259" r:id="rId20"/>
    <p:sldId id="260" r:id="rId21"/>
    <p:sldId id="261" r:id="rId22"/>
    <p:sldId id="262" r:id="rId23"/>
    <p:sldId id="295" r:id="rId24"/>
    <p:sldId id="296" r:id="rId25"/>
    <p:sldId id="297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939DD4-3BA7-4E65-8B79-D2AED2B4180B}" v="5" dt="2024-04-07T07:41:45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A708DD-37CB-4C59-84D6-9E62D180D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187463-7E4C-437E-B01D-9457B1FF4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DD9C43-2DFC-46D3-BC63-8E16E8E00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4477DF-58E7-4306-889B-970D619CD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2EAAC1-DE02-4A59-A0D2-D631C188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61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9707BE-677B-42D6-BF17-6086B9A66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77406A9-98B1-49FE-B665-EB6300E0E9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9E0565-40F3-471D-8F2A-E25B68DC1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CB0B20-857B-4A7D-8EF3-A48C136F4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FF6CB9-357F-44A2-AF8A-A08E4B7F1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15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04F8BEF-608F-4E8E-8C43-36908D7D1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8D48AB-DEE8-4255-8E3B-C7DCFEC7F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692675-3D3F-4D72-B563-FB497E4F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AEC574-0ED7-49F7-A314-4C2FB42F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274236-7897-4BA2-9314-F27446C3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92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D6DE7-9481-494F-8E60-BE4FE41A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2C588B-4D18-4927-9E1E-C825F2863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D04E7F-B045-4AB2-8582-10327EA82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B6EF58-69E8-43B4-8A51-4F9670FBB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9B439A-F6D0-453F-A95D-325A7C75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42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896F35-486F-4F1C-B1FB-54A89063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7857B6-7F2B-4803-87EB-53D4FEB6D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BE96A4-BBDE-452A-A0FE-9C0527819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55D01D-E9E2-4CDC-AB7F-8789859BD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AE5104-D00D-4F27-BA0A-FBC1885A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01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9E4F89-9E36-454A-B501-384632248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74E275-E029-40F4-95E7-C851B8AC6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27A6F8F-BA6E-43DE-AD4D-B61CD4483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357B52-37D0-477D-B93A-D2498BF3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B3DCAB1-873E-4025-BF7B-F19D41DB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59602A6-9518-41F3-9A8C-B1509B57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80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17BA89-CB25-4ABC-B130-ACFA3D46A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6490A7-60A7-4FD7-BF52-606264997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6A9B9E0-6002-4119-8869-58180F8C3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399B972-5621-46B2-82E5-BDAEEABC5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C20E613-7E0E-4A52-A425-25679AE44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57BA4CA-765A-4C08-8B80-A107D46F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7B5001-83F7-4A9E-86ED-C886B3A7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4142221-D271-418E-B6A2-8110836C2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8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6C08C-69F0-4880-8856-3C575638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8125069-C78F-4241-8588-6C60A7FB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6758D10-933A-40B9-936D-57E4163B0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15F3F4-76C0-480B-8EB4-77CFD1AA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58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BB3F9C1-B7F2-40D1-8828-2BE14A406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4EC30AD-A15D-4A04-B48F-0AE5A617A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54B169-AC02-4775-8244-2BD93268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261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14C92E-4972-4D4D-9D9B-EB6083DA5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405E0B-5DA8-4EDD-AAD9-34468866E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44AFB31-905D-4DFD-895F-C33934E7A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49FCBCB-E9B9-43EA-A9E3-2AF8C9595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CDEF89-33F4-41BF-961F-6740BACD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1942320-F34A-48CD-AF97-10DA146C6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76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A0F81D-CFA3-45C5-AD75-332B3A23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3724A48-E772-44B9-BB78-D4CFFAB797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4817D78-DA45-4A26-9D2C-BAB6D856B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02494EE-B627-4860-8AB4-13F6D94E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20A10F-B372-4BFC-810E-C829A24B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4445265-A91D-4D7B-82B1-A1E6F9A55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34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3456DB3-6D6E-4719-A6DD-A2ABD30FF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9993342-9223-4921-A8F7-48F003EC5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035A85-F0B5-447A-9010-E61FD6633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5F9D4-92A1-45DB-8A47-903C3F1D9210}" type="datetimeFigureOut">
              <a:rPr lang="cs-CZ" smtClean="0"/>
              <a:t>07.04.2024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FBDA60-5971-43F4-9701-25DE0F85B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E779B-DEEC-4F00-87C5-2A3EA8727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97B53-0576-4989-A5FE-3E8BE326F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33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428735F-AD79-467B-8DA2-0060F402A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Správní řízení II.</a:t>
            </a:r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5DBF5E-8CA3-42DA-981A-12343CC9B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2023/24 – </a:t>
            </a:r>
            <a:r>
              <a:rPr lang="en-US" dirty="0" err="1"/>
              <a:t>přednáška</a:t>
            </a:r>
            <a:r>
              <a:rPr lang="en-US" dirty="0"/>
              <a:t> 8. 4. 2024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(II. </a:t>
            </a:r>
            <a:r>
              <a:rPr lang="en-US" dirty="0" err="1"/>
              <a:t>semestr</a:t>
            </a:r>
            <a:r>
              <a:rPr lang="en-US" dirty="0"/>
              <a:t> </a:t>
            </a:r>
            <a:r>
              <a:rPr lang="en-US" dirty="0" err="1"/>
              <a:t>bakalářského</a:t>
            </a:r>
            <a:r>
              <a:rPr lang="en-US" dirty="0"/>
              <a:t> </a:t>
            </a:r>
            <a:r>
              <a:rPr lang="en-US" dirty="0" err="1"/>
              <a:t>programu</a:t>
            </a:r>
            <a:r>
              <a:rPr lang="en-US" dirty="0"/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CEVRO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Martin Kopecký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34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C0E8D-4C19-435E-81CE-1B15B06EA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písemnosti a ústnosti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A78EBF-BC9E-4B44-8D55-0665A103B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Rozdíl je v tom, zda se v rámci řízení koná ústní jednání (zásada ústnosti) či nikoli (zásada písemnosti)</a:t>
            </a:r>
          </a:p>
          <a:p>
            <a:r>
              <a:rPr lang="cs-CZ" dirty="0"/>
              <a:t>Pravidlem je zásada písemnosti, výjimkou zásada ústnosti</a:t>
            </a:r>
          </a:p>
          <a:p>
            <a:r>
              <a:rPr lang="cs-CZ" dirty="0"/>
              <a:t>Ústní jednání § 49 odst. 1 SŘ</a:t>
            </a:r>
          </a:p>
        </p:txBody>
      </p:sp>
    </p:spTree>
    <p:extLst>
      <p:ext uri="{BB962C8B-B14F-4D97-AF65-F5344CB8AC3E}">
        <p14:creationId xmlns:p14="http://schemas.microsoft.com/office/powerpoint/2010/main" val="2175801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A1BB1F-E42C-4353-BE3D-6F9398B21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neveřejnosti a veřejnosti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601A31-626E-4E0D-812A-622BA9DF4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Tyto zásady se vztahují k řízení, v rámci nichž se koná ústní jednání</a:t>
            </a:r>
          </a:p>
          <a:p>
            <a:r>
              <a:rPr lang="cs-CZ" dirty="0"/>
              <a:t>Pravidlo: jednání je neveřejné - § 49 odst. 2</a:t>
            </a:r>
          </a:p>
          <a:p>
            <a:r>
              <a:rPr lang="cs-CZ" dirty="0"/>
              <a:t>Kdy je veřejné: stanoví zákon x určí správní orgán</a:t>
            </a:r>
          </a:p>
          <a:p>
            <a:r>
              <a:rPr lang="cs-CZ" dirty="0"/>
              <a:t>Právo účastníka řízení podle § 27 odst. 1 navrhnout, aby jednání bylo veřejné, povinnost správního orgánu tomuto návrhu vyhovět, není-li zákonem daná výjimka - § 49 odst. 2 až 4 SŘ</a:t>
            </a:r>
          </a:p>
        </p:txBody>
      </p:sp>
    </p:spTree>
    <p:extLst>
      <p:ext uri="{BB962C8B-B14F-4D97-AF65-F5344CB8AC3E}">
        <p14:creationId xmlns:p14="http://schemas.microsoft.com/office/powerpoint/2010/main" val="2589934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854262-C631-47C3-802F-63FFA994E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procesní rovnosti účastníků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E62B14-B5D2-407A-BC6C-6357E7D3B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Rovná možnost působit na správní orgán, který je povinen vypořádat se s tvrzeními a návrhy důkazů, ať jsou činěny jakýmkoli účastníkem</a:t>
            </a:r>
          </a:p>
          <a:p>
            <a:r>
              <a:rPr lang="cs-CZ" dirty="0"/>
              <a:t>Pravidlo </a:t>
            </a:r>
            <a:r>
              <a:rPr lang="cs-CZ" i="1" dirty="0"/>
              <a:t>rovnosti zbraní</a:t>
            </a:r>
          </a:p>
          <a:p>
            <a:r>
              <a:rPr lang="cs-CZ" dirty="0"/>
              <a:t>V rozporu není jejich různý hmotněprávní vztah k předmětu řízení</a:t>
            </a:r>
          </a:p>
        </p:txBody>
      </p:sp>
    </p:spTree>
    <p:extLst>
      <p:ext uri="{BB962C8B-B14F-4D97-AF65-F5344CB8AC3E}">
        <p14:creationId xmlns:p14="http://schemas.microsoft.com/office/powerpoint/2010/main" val="49912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12C60B-B857-4749-9DA4-9F4DCA973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jednotnosti a koncentrace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73B101-FB5D-4535-8727-CB03916E2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Z. jednotnosti: účastníci, popř. další subjekty (např. dotčené orgány) mohou uplatňovat své návrhy, námitky, podávat návrhy důkazů, uvádět skutečnosti po dobu celého řízení</a:t>
            </a:r>
          </a:p>
          <a:p>
            <a:r>
              <a:rPr lang="cs-CZ" dirty="0"/>
              <a:t>Z. koncentrace: uplatnění těchto procesních práv je omezeno do určitého procesního stadia či doby</a:t>
            </a:r>
          </a:p>
          <a:p>
            <a:r>
              <a:rPr lang="cs-CZ" dirty="0"/>
              <a:t>Platí pravidlo jednotnosti, koncentrace je výjimkou</a:t>
            </a:r>
          </a:p>
          <a:p>
            <a:r>
              <a:rPr lang="cs-CZ" dirty="0"/>
              <a:t>§ 36 odst. 1SŘ</a:t>
            </a:r>
          </a:p>
          <a:p>
            <a:r>
              <a:rPr lang="cs-CZ" dirty="0"/>
              <a:t>Koncentrace vyplývá ze zvláštních úprav, např. ze stavebního zákona, koncentrace ve prospěch řízení v I. stupni § 82 odst. 4 SŘ (ne pro řízení, v nichž lze uložit z úřední moci povinnost)</a:t>
            </a:r>
          </a:p>
        </p:txBody>
      </p:sp>
    </p:spTree>
    <p:extLst>
      <p:ext uri="{BB962C8B-B14F-4D97-AF65-F5344CB8AC3E}">
        <p14:creationId xmlns:p14="http://schemas.microsoft.com/office/powerpoint/2010/main" val="3749329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3A89D6-B6FE-4940-B9E0-994B1C73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materiální pravdy a zásada formální pravdy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0D80A3-4E7B-44A3-B096-B7057EBBA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Z. materiální pravdy: činnost správního orgánu má svěřovat k tomu, aby před vydáním rozhodnutí nabyl skutková zjištění odpovídající skutečnému stavu</a:t>
            </a:r>
          </a:p>
          <a:p>
            <a:r>
              <a:rPr lang="cs-CZ" dirty="0"/>
              <a:t>§ 3 – modifikovaná zásada materiální pravdy</a:t>
            </a:r>
          </a:p>
          <a:p>
            <a:r>
              <a:rPr lang="cs-CZ" dirty="0"/>
              <a:t>Z. formální pravdy: orgán může vycházet z formálně nastaveného skutkového stavu, např. ze shodných tvrzení účastníků</a:t>
            </a:r>
          </a:p>
          <a:p>
            <a:r>
              <a:rPr lang="cs-CZ" dirty="0"/>
              <a:t>Ve </a:t>
            </a:r>
            <a:r>
              <a:rPr lang="cs-CZ" dirty="0" err="1"/>
              <a:t>spr</a:t>
            </a:r>
            <a:r>
              <a:rPr lang="cs-CZ" dirty="0"/>
              <a:t>. řízení se uplatňuje zásada materiální pravdy, ve sporném řízení výjimka – částečné uplatnění i zásady formální pravdy (§ 141 odst. 4 SŘ)</a:t>
            </a:r>
          </a:p>
        </p:txBody>
      </p:sp>
    </p:spTree>
    <p:extLst>
      <p:ext uri="{BB962C8B-B14F-4D97-AF65-F5344CB8AC3E}">
        <p14:creationId xmlns:p14="http://schemas.microsoft.com/office/powerpoint/2010/main" val="3369308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C40C94-A048-46C6-975F-6951AB0E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vyhledávací a zásada projednací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8847C6-1ECB-43DF-A0D1-E6CBE0506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Z. vyhledávací (vyšetřovací, inkviziční): procesní odpovědnost za shromáždění podkladů pro rozhodnutí má rozhodovací orgán, ne účastníci řízení </a:t>
            </a:r>
          </a:p>
          <a:p>
            <a:r>
              <a:rPr lang="cs-CZ" dirty="0"/>
              <a:t>Z. projednací: účastník je povinen poskytovat součinnost při zjišťování skutkového stavu, orgán, který rozhoduje, vychází z důkazů, které mu předložili účastníci s tím, že v případě, že se nepodaří zjistit poznatky o rozhodné skutečnosti, nese z toho důsledky ten účastník, která má důkazní břemeno</a:t>
            </a:r>
          </a:p>
          <a:p>
            <a:r>
              <a:rPr lang="cs-CZ" dirty="0"/>
              <a:t>Prioritu má zásada vyhledávací § 50 odst. 2 SŘ</a:t>
            </a:r>
          </a:p>
        </p:txBody>
      </p:sp>
    </p:spTree>
    <p:extLst>
      <p:ext uri="{BB962C8B-B14F-4D97-AF65-F5344CB8AC3E}">
        <p14:creationId xmlns:p14="http://schemas.microsoft.com/office/powerpoint/2010/main" val="565433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95D2BD-FD40-4CF4-8A5A-0390AC85D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volného hodnocení důkazů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BF5056-1888-4D66-8ED5-FCFD36C11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50 odst. 4 SŘ</a:t>
            </a:r>
          </a:p>
          <a:p>
            <a:r>
              <a:rPr lang="cs-CZ" dirty="0"/>
              <a:t>Problém tzv. opomenutých důkazů</a:t>
            </a:r>
          </a:p>
          <a:p>
            <a:r>
              <a:rPr lang="cs-CZ" dirty="0"/>
              <a:t>POZOR: neplést se správním uvážením</a:t>
            </a:r>
          </a:p>
        </p:txBody>
      </p:sp>
    </p:spTree>
    <p:extLst>
      <p:ext uri="{BB962C8B-B14F-4D97-AF65-F5344CB8AC3E}">
        <p14:creationId xmlns:p14="http://schemas.microsoft.com/office/powerpoint/2010/main" val="1754341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70ADF4-8F20-4E44-8B77-32EE2B6E6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</a:t>
            </a:r>
            <a:r>
              <a:rPr lang="cs-CZ" dirty="0" err="1"/>
              <a:t>dvouinstančnosti</a:t>
            </a:r>
            <a:r>
              <a:rPr lang="cs-CZ" dirty="0"/>
              <a:t>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91CF6A-E073-4033-8575-BA05042AD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Účastník může proti rozhodnutí správního orgánu I. stupně podat odvolání, nestanoví-li zákon jinak - § 81 odst. 1 SŘ</a:t>
            </a:r>
          </a:p>
          <a:p>
            <a:r>
              <a:rPr lang="cs-CZ" dirty="0"/>
              <a:t>Platí i v případě usnesení</a:t>
            </a:r>
          </a:p>
          <a:p>
            <a:r>
              <a:rPr lang="cs-CZ" dirty="0"/>
              <a:t>Nemá ústavní základ</a:t>
            </a:r>
          </a:p>
        </p:txBody>
      </p:sp>
    </p:spTree>
    <p:extLst>
      <p:ext uri="{BB962C8B-B14F-4D97-AF65-F5344CB8AC3E}">
        <p14:creationId xmlns:p14="http://schemas.microsoft.com/office/powerpoint/2010/main" val="1328457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86FF47D-E72C-4FB2-B1FF-0A7045DF9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>
                <a:highlight>
                  <a:srgbClr val="FFFF00"/>
                </a:highlight>
              </a:rPr>
              <a:t>Postup před zahájením řízení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A4B8BE-B792-46D6-9A7A-5B3007A9D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cs-CZ" sz="2000" dirty="0"/>
              <a:t>Přijímání podnětů k zahájení řízení (§ 42)</a:t>
            </a:r>
          </a:p>
          <a:p>
            <a:pPr lvl="1"/>
            <a:r>
              <a:rPr lang="cs-CZ" sz="2000" dirty="0"/>
              <a:t>Význam pro možné zahájení řízení z moci úřední</a:t>
            </a:r>
          </a:p>
          <a:p>
            <a:pPr lvl="1"/>
            <a:r>
              <a:rPr lang="cs-CZ" sz="2000" dirty="0"/>
              <a:t>Sdělení osobě, jak správní orgán naložil s podnětem</a:t>
            </a:r>
          </a:p>
          <a:p>
            <a:r>
              <a:rPr lang="cs-CZ" sz="2000" dirty="0"/>
              <a:t>Vysvětlení (§ 137)</a:t>
            </a:r>
          </a:p>
          <a:p>
            <a:pPr lvl="1"/>
            <a:r>
              <a:rPr lang="cs-CZ" sz="2000" dirty="0"/>
              <a:t>Povinnost podat vysvětlení</a:t>
            </a:r>
          </a:p>
          <a:p>
            <a:pPr lvl="1"/>
            <a:r>
              <a:rPr lang="cs-CZ" sz="2000" dirty="0"/>
              <a:t>Záznam o podání vysvětlení, nelze použít jako důkaz</a:t>
            </a:r>
          </a:p>
          <a:p>
            <a:r>
              <a:rPr lang="cs-CZ" sz="2000" dirty="0"/>
              <a:t>Zajištění důkazu (§ 138)</a:t>
            </a:r>
          </a:p>
          <a:p>
            <a:pPr lvl="1"/>
            <a:r>
              <a:rPr lang="cs-CZ" sz="2000" dirty="0"/>
              <a:t>Sepisuje se protokol</a:t>
            </a:r>
          </a:p>
          <a:p>
            <a:r>
              <a:rPr lang="cs-CZ" sz="2000" dirty="0"/>
              <a:t>Předběžná informace (§ 139)</a:t>
            </a:r>
          </a:p>
          <a:p>
            <a:pPr lvl="1"/>
            <a:r>
              <a:rPr lang="cs-CZ" sz="2000" dirty="0"/>
              <a:t>V případech, kdy tak stanoví zvláštní zákon</a:t>
            </a:r>
          </a:p>
          <a:p>
            <a:r>
              <a:rPr lang="cs-CZ" sz="2000" dirty="0"/>
              <a:t>Odložení věci (§ 43)</a:t>
            </a:r>
          </a:p>
        </p:txBody>
      </p:sp>
    </p:spTree>
    <p:extLst>
      <p:ext uri="{BB962C8B-B14F-4D97-AF65-F5344CB8AC3E}">
        <p14:creationId xmlns:p14="http://schemas.microsoft.com/office/powerpoint/2010/main" val="107995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0FF480-C243-43BB-8E56-9C7E154C5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highlight>
                  <a:srgbClr val="FFFF00"/>
                </a:highlight>
              </a:rPr>
              <a:t>Zahájení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A816F8-B430-4FB2-A76C-E850BE38C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Na žádost (zásada dispoziční)</a:t>
            </a:r>
          </a:p>
          <a:p>
            <a:pPr lvl="1"/>
            <a:r>
              <a:rPr lang="cs-CZ" dirty="0"/>
              <a:t>Náležitosti žádosti</a:t>
            </a:r>
          </a:p>
          <a:p>
            <a:pPr lvl="1"/>
            <a:r>
              <a:rPr lang="cs-CZ" dirty="0"/>
              <a:t>Způsob podání žádosti</a:t>
            </a:r>
          </a:p>
          <a:p>
            <a:pPr lvl="1"/>
            <a:r>
              <a:rPr lang="cs-CZ" dirty="0"/>
              <a:t>Kdy je zahájeno</a:t>
            </a:r>
          </a:p>
          <a:p>
            <a:pPr lvl="1"/>
            <a:r>
              <a:rPr lang="cs-CZ" dirty="0"/>
              <a:t>Odstranění vad žádosti</a:t>
            </a:r>
          </a:p>
          <a:p>
            <a:r>
              <a:rPr lang="cs-CZ" dirty="0"/>
              <a:t>Z moci úřední (z. oficiality)</a:t>
            </a:r>
          </a:p>
          <a:p>
            <a:pPr lvl="1"/>
            <a:r>
              <a:rPr lang="cs-CZ" dirty="0"/>
              <a:t>Náležitosti oznámení</a:t>
            </a:r>
          </a:p>
          <a:p>
            <a:pPr lvl="1"/>
            <a:r>
              <a:rPr lang="cs-CZ" dirty="0"/>
              <a:t>Kdy je zahájeno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Vyrozumět všechny známé účastníky o zahájení řízení</a:t>
            </a:r>
          </a:p>
        </p:txBody>
      </p:sp>
    </p:spTree>
    <p:extLst>
      <p:ext uri="{BB962C8B-B14F-4D97-AF65-F5344CB8AC3E}">
        <p14:creationId xmlns:p14="http://schemas.microsoft.com/office/powerpoint/2010/main" val="220796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6E73C4-28AF-46EF-8658-DB80F03AB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Studijní pomůcky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84A849-10FB-44E1-9DBD-130260A76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(učebnice) Kopecký, M. Správní právo. Obecná část. 3. vydání. C. H. Beck, Praha: 2023, zejm. s. 354-394</a:t>
            </a:r>
          </a:p>
          <a:p>
            <a:r>
              <a:rPr lang="cs-CZ" sz="2400" dirty="0"/>
              <a:t>základní právní předpisy:</a:t>
            </a:r>
          </a:p>
          <a:p>
            <a:pPr marL="457200" lvl="1" indent="0">
              <a:buNone/>
            </a:pPr>
            <a:r>
              <a:rPr lang="cs-CZ" dirty="0">
                <a:effectLst/>
              </a:rPr>
              <a:t>zákon č. 500/2004 Sb., správní řád</a:t>
            </a:r>
          </a:p>
          <a:p>
            <a:pPr lvl="1">
              <a:buFont typeface="+mj-lt"/>
              <a:buAutoNum type="arabicPeriod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4956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275664-2D3D-469E-9ABB-FB1EE1DAE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cs-CZ" dirty="0">
                <a:highlight>
                  <a:srgbClr val="FFFF00"/>
                </a:highlight>
              </a:rPr>
              <a:t>Instituty průběhu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952159-0DF9-4435-A15F-AE99F1737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Způsoby podání</a:t>
            </a:r>
          </a:p>
          <a:p>
            <a:r>
              <a:rPr lang="cs-CZ" dirty="0"/>
              <a:t>Doručování</a:t>
            </a:r>
          </a:p>
          <a:p>
            <a:r>
              <a:rPr lang="cs-CZ" dirty="0"/>
              <a:t>Ústní jednání (zásada písemnosti x ústnosti)</a:t>
            </a:r>
          </a:p>
          <a:p>
            <a:r>
              <a:rPr lang="cs-CZ" dirty="0"/>
              <a:t>Zásada veřejnosti x neveřejnosti</a:t>
            </a:r>
          </a:p>
          <a:p>
            <a:r>
              <a:rPr lang="cs-CZ" dirty="0"/>
              <a:t>Lhůty </a:t>
            </a:r>
          </a:p>
          <a:p>
            <a:pPr lvl="1"/>
            <a:r>
              <a:rPr lang="cs-CZ" dirty="0"/>
              <a:t>Zákonné x stanovené správním orgánem</a:t>
            </a:r>
          </a:p>
          <a:p>
            <a:pPr lvl="1"/>
            <a:r>
              <a:rPr lang="cs-CZ" dirty="0"/>
              <a:t>Pořádkové x propadné</a:t>
            </a:r>
          </a:p>
          <a:p>
            <a:r>
              <a:rPr lang="cs-CZ" dirty="0"/>
              <a:t>Prominutí zmeškání lhůty (navrácení v předešlý stav § 41)</a:t>
            </a:r>
          </a:p>
        </p:txBody>
      </p:sp>
    </p:spTree>
    <p:extLst>
      <p:ext uri="{BB962C8B-B14F-4D97-AF65-F5344CB8AC3E}">
        <p14:creationId xmlns:p14="http://schemas.microsoft.com/office/powerpoint/2010/main" val="4177212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23D9F8-2184-46E3-9246-E1D7F9F7A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2E72A7-CCD0-4F05-87BD-8542ED0B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Zajištění účelu a průběhu řízení</a:t>
            </a:r>
          </a:p>
          <a:p>
            <a:pPr lvl="1"/>
            <a:r>
              <a:rPr lang="cs-CZ" dirty="0"/>
              <a:t>Předvolání</a:t>
            </a:r>
          </a:p>
          <a:p>
            <a:pPr lvl="1"/>
            <a:r>
              <a:rPr lang="cs-CZ" dirty="0"/>
              <a:t>Předvedení</a:t>
            </a:r>
          </a:p>
          <a:p>
            <a:pPr lvl="1"/>
            <a:r>
              <a:rPr lang="cs-CZ" dirty="0"/>
              <a:t>Předběžné opatření</a:t>
            </a:r>
          </a:p>
          <a:p>
            <a:pPr lvl="1"/>
            <a:r>
              <a:rPr lang="cs-CZ" dirty="0"/>
              <a:t>Pořádková pokuta</a:t>
            </a:r>
          </a:p>
          <a:p>
            <a:pPr lvl="1"/>
            <a:r>
              <a:rPr lang="cs-CZ" dirty="0"/>
              <a:t>Vykázání z místa úkonu</a:t>
            </a:r>
          </a:p>
          <a:p>
            <a:pPr lvl="1"/>
            <a:r>
              <a:rPr lang="cs-CZ" dirty="0"/>
              <a:t>Záruka za splnění povinnosti (§ 147)</a:t>
            </a:r>
          </a:p>
          <a:p>
            <a:r>
              <a:rPr lang="cs-CZ" dirty="0"/>
              <a:t>Přerušení řízení</a:t>
            </a:r>
          </a:p>
          <a:p>
            <a:r>
              <a:rPr lang="cs-CZ" dirty="0"/>
              <a:t>Zastavení řízení</a:t>
            </a:r>
          </a:p>
        </p:txBody>
      </p:sp>
    </p:spTree>
    <p:extLst>
      <p:ext uri="{BB962C8B-B14F-4D97-AF65-F5344CB8AC3E}">
        <p14:creationId xmlns:p14="http://schemas.microsoft.com/office/powerpoint/2010/main" val="3117621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883363-403E-4F50-ABCF-C62A04C46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7F3D10-B848-4AA5-B28B-E395ED387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Podklady pro vydání rozhodnutí</a:t>
            </a:r>
          </a:p>
          <a:p>
            <a:r>
              <a:rPr lang="cs-CZ"/>
              <a:t>Předběžné otázky</a:t>
            </a:r>
          </a:p>
        </p:txBody>
      </p:sp>
    </p:spTree>
    <p:extLst>
      <p:ext uri="{BB962C8B-B14F-4D97-AF65-F5344CB8AC3E}">
        <p14:creationId xmlns:p14="http://schemas.microsoft.com/office/powerpoint/2010/main" val="1763472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AA2AF7-DC54-55C3-9D30-30FAFA76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Rozhodnutí</a:t>
            </a:r>
          </a:p>
        </p:txBody>
      </p:sp>
      <p:sp>
        <p:nvSpPr>
          <p:cNvPr id="24" name="Zástupný obsah 2">
            <a:extLst>
              <a:ext uri="{FF2B5EF4-FFF2-40B4-BE49-F238E27FC236}">
                <a16:creationId xmlns:a16="http://schemas.microsoft.com/office/drawing/2014/main" id="{90356B0C-58EC-5508-433A-C0A4FFEF4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cs-CZ" sz="2000" dirty="0"/>
              <a:t>forma</a:t>
            </a:r>
          </a:p>
          <a:p>
            <a:pPr lvl="1"/>
            <a:r>
              <a:rPr lang="cs-CZ" sz="1600" dirty="0"/>
              <a:t>zásadně písemná, nestanoví-li zákon jinak</a:t>
            </a:r>
          </a:p>
          <a:p>
            <a:r>
              <a:rPr lang="cs-CZ" sz="2000" dirty="0"/>
              <a:t>obsahové náležitosti</a:t>
            </a:r>
          </a:p>
          <a:p>
            <a:pPr lvl="1"/>
            <a:r>
              <a:rPr lang="cs-CZ" sz="1600" dirty="0"/>
              <a:t>výroková část</a:t>
            </a:r>
          </a:p>
          <a:p>
            <a:pPr lvl="1"/>
            <a:r>
              <a:rPr lang="cs-CZ" sz="1600" dirty="0"/>
              <a:t>odůvodnění</a:t>
            </a:r>
          </a:p>
          <a:p>
            <a:pPr lvl="1"/>
            <a:r>
              <a:rPr lang="cs-CZ" sz="1600" dirty="0"/>
              <a:t>poučení</a:t>
            </a:r>
          </a:p>
          <a:p>
            <a:r>
              <a:rPr lang="cs-CZ" sz="2000" dirty="0"/>
              <a:t>oznamování rozhodnutí</a:t>
            </a:r>
          </a:p>
          <a:p>
            <a:pPr lvl="1"/>
            <a:r>
              <a:rPr lang="cs-CZ" sz="1600" dirty="0"/>
              <a:t>doručením stejnopisu do vlastních rukou</a:t>
            </a:r>
          </a:p>
          <a:p>
            <a:pPr lvl="2"/>
            <a:r>
              <a:rPr lang="cs-CZ" sz="1200" dirty="0"/>
              <a:t>doručením veřejnou vyhláškou</a:t>
            </a:r>
          </a:p>
          <a:p>
            <a:pPr lvl="1"/>
            <a:r>
              <a:rPr lang="cs-CZ" sz="1600" dirty="0"/>
              <a:t>ústním vyhlášením</a:t>
            </a:r>
          </a:p>
          <a:p>
            <a:r>
              <a:rPr lang="cs-CZ" sz="2000" dirty="0"/>
              <a:t>vydání rozhodnutí</a:t>
            </a:r>
          </a:p>
          <a:p>
            <a:r>
              <a:rPr lang="cs-CZ" sz="2000" dirty="0"/>
              <a:t>právní moc rozhodnutí</a:t>
            </a:r>
          </a:p>
          <a:p>
            <a:r>
              <a:rPr lang="cs-CZ" sz="2000" dirty="0"/>
              <a:t>vykonatelnost rozhodnutí (jiné právní účinky)</a:t>
            </a:r>
          </a:p>
        </p:txBody>
      </p:sp>
    </p:spTree>
    <p:extLst>
      <p:ext uri="{BB962C8B-B14F-4D97-AF65-F5344CB8AC3E}">
        <p14:creationId xmlns:p14="http://schemas.microsoft.com/office/powerpoint/2010/main" val="1910281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EF1CB-200F-723C-ED31-BB6CD6DC2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Zvláštní druhy rozhodnutí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B950AD-DE5B-41A0-6652-D393FC34A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mezitímní rozhodnutí</a:t>
            </a:r>
          </a:p>
          <a:p>
            <a:r>
              <a:rPr lang="cs-CZ" dirty="0"/>
              <a:t>rozhodnutí v části věci</a:t>
            </a:r>
          </a:p>
          <a:p>
            <a:r>
              <a:rPr lang="cs-CZ" dirty="0"/>
              <a:t>rozhodnutí podmíněné závazným stanoviskem</a:t>
            </a:r>
          </a:p>
        </p:txBody>
      </p:sp>
    </p:spTree>
    <p:extLst>
      <p:ext uri="{BB962C8B-B14F-4D97-AF65-F5344CB8AC3E}">
        <p14:creationId xmlns:p14="http://schemas.microsoft.com/office/powerpoint/2010/main" val="87314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128DED-62C4-23F5-4A1F-21ADAB3E8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rozhodnutí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511559-2E44-F4C4-7086-4790C6C7A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„rozhodnutí“</a:t>
            </a:r>
          </a:p>
          <a:p>
            <a:r>
              <a:rPr lang="cs-CZ" dirty="0"/>
              <a:t>usnesení </a:t>
            </a:r>
          </a:p>
          <a:p>
            <a:pPr lvl="1"/>
            <a:r>
              <a:rPr lang="cs-CZ" dirty="0"/>
              <a:t>usnesení, které se pouze poznamenává do spisu</a:t>
            </a:r>
          </a:p>
          <a:p>
            <a:r>
              <a:rPr lang="cs-CZ" dirty="0"/>
              <a:t>příkaz</a:t>
            </a:r>
          </a:p>
          <a:p>
            <a:r>
              <a:rPr lang="cs-CZ" dirty="0"/>
              <a:t>příkaz na místě</a:t>
            </a:r>
          </a:p>
          <a:p>
            <a:r>
              <a:rPr lang="cs-CZ" dirty="0"/>
              <a:t>rozhodnutí o uložení povinnosti na místě</a:t>
            </a:r>
          </a:p>
          <a:p>
            <a:r>
              <a:rPr lang="cs-CZ" dirty="0"/>
              <a:t>rozhodnutí o schválení smíru</a:t>
            </a:r>
          </a:p>
          <a:p>
            <a:r>
              <a:rPr lang="cs-CZ" dirty="0"/>
              <a:t>v</a:t>
            </a:r>
            <a:r>
              <a:rPr lang="cs-CZ"/>
              <a:t>ydání </a:t>
            </a:r>
            <a:r>
              <a:rPr lang="cs-CZ" dirty="0"/>
              <a:t>dokladu namísto rozhodnuto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203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09A3041-A773-4B84-B78D-43640BDEB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anchor="t">
            <a:normAutofit/>
          </a:bodyPr>
          <a:lstStyle/>
          <a:p>
            <a:r>
              <a:rPr lang="cs-CZ" sz="4000" dirty="0">
                <a:highlight>
                  <a:srgbClr val="FFFF00"/>
                </a:highlight>
              </a:rPr>
              <a:t>Účastníci řízení</a:t>
            </a: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C321A951-7014-346D-EBB9-765B37705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2A792F-FDB0-411E-99A4-99CF89540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847849"/>
            <a:ext cx="9994900" cy="4254501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cs-CZ" sz="1600"/>
              <a:t>Osoby, o jejichž právech nebo povinnostech se v řízení rozhoduje, nebo pro jejichž právní poměry může mít rozhodnutí takový právní význam, že jim zákonodárce svěřuje právní prostředky, jimiž mohou ovlivňovat průběh a výsledek správního řízení</a:t>
            </a:r>
          </a:p>
          <a:p>
            <a:pPr>
              <a:spcBef>
                <a:spcPts val="400"/>
              </a:spcBef>
              <a:spcAft>
                <a:spcPts val="565"/>
              </a:spcAft>
              <a:tabLst>
                <a:tab pos="179705" algn="l"/>
              </a:tabLst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 obecné úpravy vyplývají </a:t>
            </a:r>
            <a:r>
              <a:rPr lang="cs-CZ" sz="16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tři skupiny osob, jakožto účastníků řízení</a:t>
            </a: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48895" indent="0">
              <a:spcBef>
                <a:spcPts val="400"/>
              </a:spcBef>
              <a:spcAft>
                <a:spcPts val="565"/>
              </a:spcAft>
              <a:buNone/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	</a:t>
            </a:r>
            <a:r>
              <a:rPr lang="cs-CZ" sz="16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Ti, o jejichž právech nebo povinnostech má být v řízení rozhodnuto </a:t>
            </a: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(§ 27/1 SŘ) („esenciální“, „jádroví“ účastníci)</a:t>
            </a:r>
          </a:p>
          <a:p>
            <a:pPr marL="996950" lvl="1" indent="-179705">
              <a:spcBef>
                <a:spcPts val="400"/>
              </a:spcBef>
              <a:spcAft>
                <a:spcPts val="565"/>
              </a:spcAft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 řízení o žádosti žadatel a další dotčené osoby, na které se pro společenství práv nebo povinností s žadatelem musí vztahovat rozhodnutí správního orgánu.</a:t>
            </a:r>
          </a:p>
          <a:p>
            <a:pPr marL="996950" lvl="1" indent="-179705">
              <a:spcBef>
                <a:spcPts val="400"/>
              </a:spcBef>
              <a:spcAft>
                <a:spcPts val="565"/>
              </a:spcAft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 řízení z moci úřední dotčené osoby, jimž má rozhodnutí založit, změnit nebo zrušit právo anebo povinnost nebo prohlásit, že právo nebo povinnost mají anebo nemají.</a:t>
            </a:r>
          </a:p>
          <a:p>
            <a:pPr marL="48895" indent="0">
              <a:spcBef>
                <a:spcPts val="400"/>
              </a:spcBef>
              <a:spcAft>
                <a:spcPts val="565"/>
              </a:spcAft>
              <a:buNone/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	</a:t>
            </a:r>
            <a:r>
              <a:rPr lang="cs-CZ" sz="16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Ti, kteří mohou být rozhodnutím, jehož vydání je účelem řízení, přímo dotčeni ve svém právním postavení </a:t>
            </a: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(§ 27/2 SŘ) („další“ účastníci)</a:t>
            </a:r>
          </a:p>
          <a:p>
            <a:pPr lvl="2">
              <a:spcBef>
                <a:spcPts val="400"/>
              </a:spcBef>
              <a:spcAft>
                <a:spcPts val="565"/>
              </a:spcAft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Určení vychází z </a:t>
            </a:r>
            <a:r>
              <a:rPr lang="cs-CZ" sz="16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hmotněprávního poměru osob k předmětu řízení</a:t>
            </a: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 určitou intenzitou, znamenající možné přímé dotčení v jejich právech či povinnostech</a:t>
            </a:r>
          </a:p>
          <a:p>
            <a:pPr marL="48895" indent="0">
              <a:spcBef>
                <a:spcPts val="400"/>
              </a:spcBef>
              <a:spcAft>
                <a:spcPts val="565"/>
              </a:spcAft>
              <a:buNone/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	</a:t>
            </a:r>
            <a:r>
              <a:rPr lang="cs-CZ" sz="16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Ti, kterým postavení účastníka řízení přiznává zvláštní zákon </a:t>
            </a: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(§ 27/3)</a:t>
            </a:r>
          </a:p>
        </p:txBody>
      </p:sp>
    </p:spTree>
    <p:extLst>
      <p:ext uri="{BB962C8B-B14F-4D97-AF65-F5344CB8AC3E}">
        <p14:creationId xmlns:p14="http://schemas.microsoft.com/office/powerpoint/2010/main" val="18213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DBAD8D-37A8-4044-A49B-E89E36AF4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„Tvrzený účastník“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763F7F-C2CC-4810-AACE-091F06922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28/ SŘ: „Za účastníka bude v pochybnostech považován i ten, kdo tvrdí, že je účastníkem, dokud se neprokáže opak. O tom, zda osoba je či není účastníkem, vydá správní orgán usnesení, jež se oznamuje pouze tomu, o jehož účasti v řízení bylo rozhodováno, a ostatní účastníci se o něm vyrozumí. “</a:t>
            </a:r>
          </a:p>
        </p:txBody>
      </p:sp>
    </p:spTree>
    <p:extLst>
      <p:ext uri="{BB962C8B-B14F-4D97-AF65-F5344CB8AC3E}">
        <p14:creationId xmlns:p14="http://schemas.microsoft.com/office/powerpoint/2010/main" val="131040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B1BA8-FAC3-42C1-BF24-7772C309C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Zastoupení účastníka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129780-DDAC-466C-8F1C-A124C88B9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Zákonný zástupce</a:t>
            </a:r>
          </a:p>
          <a:p>
            <a:pPr lvl="1"/>
            <a:r>
              <a:rPr lang="cs-CZ" dirty="0"/>
              <a:t>Plyne ze zvláštních úprav</a:t>
            </a:r>
          </a:p>
          <a:p>
            <a:r>
              <a:rPr lang="cs-CZ" dirty="0"/>
              <a:t>Opatrovník </a:t>
            </a:r>
          </a:p>
          <a:p>
            <a:pPr lvl="1"/>
            <a:r>
              <a:rPr lang="cs-CZ" dirty="0"/>
              <a:t>Důvody pro ustanovení</a:t>
            </a:r>
          </a:p>
          <a:p>
            <a:r>
              <a:rPr lang="cs-CZ" dirty="0"/>
              <a:t>Zmocněnec</a:t>
            </a:r>
          </a:p>
          <a:p>
            <a:pPr lvl="1"/>
            <a:r>
              <a:rPr lang="cs-CZ" dirty="0"/>
              <a:t>Druhy plné moci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71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A99F53-8FDE-4285-9260-62108D110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Vystupování právnické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43C500-AD7B-44CF-8897-C46F04F9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30/1</a:t>
            </a:r>
          </a:p>
          <a:p>
            <a:r>
              <a:rPr lang="cs-CZ" dirty="0"/>
              <a:t>Ten, kdo je oprávněn činit úkony v řízení v před soudem podle občanského soudního řádu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Jednání za stát</a:t>
            </a:r>
          </a:p>
          <a:p>
            <a:r>
              <a:rPr lang="cs-CZ" dirty="0"/>
              <a:t>Jednání za územní samosprávný celek</a:t>
            </a:r>
          </a:p>
        </p:txBody>
      </p:sp>
    </p:spTree>
    <p:extLst>
      <p:ext uri="{BB962C8B-B14F-4D97-AF65-F5344CB8AC3E}">
        <p14:creationId xmlns:p14="http://schemas.microsoft.com/office/powerpoint/2010/main" val="332514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FA49FD9-0D95-4455-B196-D152E461A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anchor="t">
            <a:normAutofit/>
          </a:bodyPr>
          <a:lstStyle/>
          <a:p>
            <a:r>
              <a:rPr lang="cs-CZ" sz="4000" dirty="0">
                <a:highlight>
                  <a:srgbClr val="FFFF00"/>
                </a:highlight>
              </a:rPr>
              <a:t>Procesní zásady řízení</a:t>
            </a:r>
          </a:p>
        </p:txBody>
      </p:sp>
      <p:pic>
        <p:nvPicPr>
          <p:cNvPr id="7" name="Graphic 6" descr="Zabezpečený notebook">
            <a:extLst>
              <a:ext uri="{FF2B5EF4-FFF2-40B4-BE49-F238E27FC236}">
                <a16:creationId xmlns:a16="http://schemas.microsoft.com/office/drawing/2014/main" id="{735CD925-FFE5-90F9-426D-CDDFF7FE0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C0430D-91BF-435A-85DF-99C886804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847849"/>
            <a:ext cx="9994900" cy="4254501"/>
          </a:xfrm>
        </p:spPr>
        <p:txBody>
          <a:bodyPr>
            <a:normAutofit/>
          </a:bodyPr>
          <a:lstStyle/>
          <a:p>
            <a:r>
              <a:rPr lang="cs-CZ" sz="1600"/>
              <a:t>Legislativně-technické principy určující zahájení a průběh řízení</a:t>
            </a:r>
          </a:p>
          <a:p>
            <a:r>
              <a:rPr lang="cs-CZ" sz="1600"/>
              <a:t>Zásada dispoziční x oficiality</a:t>
            </a:r>
          </a:p>
          <a:p>
            <a:r>
              <a:rPr lang="cs-CZ" sz="1600"/>
              <a:t>Zásada legality x oportunity</a:t>
            </a:r>
          </a:p>
          <a:p>
            <a:r>
              <a:rPr lang="cs-CZ" sz="1600"/>
              <a:t>Zásada písemnosti x ústnosti</a:t>
            </a:r>
          </a:p>
          <a:p>
            <a:r>
              <a:rPr lang="cs-CZ" sz="1600"/>
              <a:t>Zásada neveřejnosti x veřejnosti</a:t>
            </a:r>
          </a:p>
          <a:p>
            <a:r>
              <a:rPr lang="cs-CZ" sz="1600"/>
              <a:t>Zásada procesní rovnosti účastníků řízení</a:t>
            </a:r>
          </a:p>
          <a:p>
            <a:r>
              <a:rPr lang="cs-CZ" sz="1600"/>
              <a:t>Zásada nestrannosti</a:t>
            </a:r>
          </a:p>
          <a:p>
            <a:r>
              <a:rPr lang="cs-CZ" sz="1600"/>
              <a:t>Zásada jednotnosti x koncentrace řízení</a:t>
            </a:r>
          </a:p>
          <a:p>
            <a:r>
              <a:rPr lang="cs-CZ" sz="1600"/>
              <a:t>Zásada materiální x formální pravdy</a:t>
            </a:r>
          </a:p>
          <a:p>
            <a:r>
              <a:rPr lang="cs-CZ" sz="1600"/>
              <a:t>Zásada vyhledávací x projednací</a:t>
            </a:r>
          </a:p>
          <a:p>
            <a:r>
              <a:rPr lang="cs-CZ" sz="1600"/>
              <a:t>Zásada volného hodnocení důkazů</a:t>
            </a:r>
          </a:p>
          <a:p>
            <a:r>
              <a:rPr lang="cs-CZ" sz="1600"/>
              <a:t>Zásada dvouinstančnosti řízení</a:t>
            </a:r>
          </a:p>
        </p:txBody>
      </p:sp>
    </p:spTree>
    <p:extLst>
      <p:ext uri="{BB962C8B-B14F-4D97-AF65-F5344CB8AC3E}">
        <p14:creationId xmlns:p14="http://schemas.microsoft.com/office/powerpoint/2010/main" val="59505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D80DA4-EF78-48D1-9FEA-E4FD46D22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dispoziční a oficiality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2F287D-CE8F-4AEF-AF8F-D9C250447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- určují způsob zahájení, předmět řízení a samotnou existenci řízení</a:t>
            </a:r>
          </a:p>
          <a:p>
            <a:pPr>
              <a:buFontTx/>
              <a:buChar char="-"/>
            </a:pPr>
            <a:r>
              <a:rPr lang="cs-CZ" b="1" dirty="0"/>
              <a:t>Zásada dispoziční</a:t>
            </a:r>
          </a:p>
          <a:p>
            <a:pPr lvl="1">
              <a:buFontTx/>
              <a:buChar char="-"/>
            </a:pPr>
            <a:r>
              <a:rPr lang="cs-CZ" dirty="0"/>
              <a:t>řízení se zahajuje na žádost či jinak označený návrh účastníka (žadatele) </a:t>
            </a:r>
          </a:p>
          <a:p>
            <a:pPr lvl="1">
              <a:buFontTx/>
              <a:buChar char="-"/>
            </a:pPr>
            <a:r>
              <a:rPr lang="cs-CZ" dirty="0"/>
              <a:t>žadatel může žádost vzít zpět, popř. zúžit její předmět</a:t>
            </a:r>
          </a:p>
          <a:p>
            <a:pPr lvl="1">
              <a:buFontTx/>
              <a:buChar char="-"/>
            </a:pPr>
            <a:r>
              <a:rPr lang="cs-CZ" dirty="0"/>
              <a:t>§ 44 SŘ</a:t>
            </a:r>
          </a:p>
          <a:p>
            <a:pPr marL="457200" lvl="1" indent="0">
              <a:buNone/>
            </a:pPr>
            <a:r>
              <a:rPr lang="cs-CZ" b="1" dirty="0"/>
              <a:t>Zásada oficiality</a:t>
            </a:r>
          </a:p>
          <a:p>
            <a:pPr lvl="1">
              <a:buFontTx/>
              <a:buChar char="-"/>
            </a:pPr>
            <a:r>
              <a:rPr lang="cs-CZ" dirty="0"/>
              <a:t>Řízení zahajuje a jeho předmět určuje správní orgán</a:t>
            </a:r>
          </a:p>
          <a:p>
            <a:pPr lvl="1">
              <a:buFontTx/>
              <a:buChar char="-"/>
            </a:pPr>
            <a:r>
              <a:rPr lang="cs-CZ" dirty="0"/>
              <a:t>§ 46 SŘ – řízení zahájené z moci úřední</a:t>
            </a:r>
          </a:p>
          <a:p>
            <a:pPr lvl="1">
              <a:buFontTx/>
              <a:buChar char="-"/>
            </a:pPr>
            <a:r>
              <a:rPr lang="cs-CZ" dirty="0"/>
              <a:t>V již zahájeném řízení je správní orgán povinen vždy pokračovat z moci úřední, opatřit si podklady pro rozhodnutí a rozhodnout</a:t>
            </a:r>
          </a:p>
        </p:txBody>
      </p:sp>
    </p:spTree>
    <p:extLst>
      <p:ext uri="{BB962C8B-B14F-4D97-AF65-F5344CB8AC3E}">
        <p14:creationId xmlns:p14="http://schemas.microsoft.com/office/powerpoint/2010/main" val="1821431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846B37-BFA0-4348-96E6-5B6552DFE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Zásada legality a zásada oportunity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2710BE-298D-4F9B-AB91-E8D507063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V případě, že se řízení zahajuje na principu oficiality (z moci úřední)</a:t>
            </a:r>
          </a:p>
          <a:p>
            <a:r>
              <a:rPr lang="cs-CZ" dirty="0"/>
              <a:t>Zásada legality: správní orgán je povinen při splnění zákonem daných podmínek zahájit řízení</a:t>
            </a:r>
          </a:p>
          <a:p>
            <a:pPr lvl="1"/>
            <a:r>
              <a:rPr lang="cs-CZ" dirty="0"/>
              <a:t>Např. přestupkové řízení</a:t>
            </a:r>
          </a:p>
          <a:p>
            <a:r>
              <a:rPr lang="cs-CZ" dirty="0"/>
              <a:t>Zásada oportunity: je na správním orgánu, aby posoudil při splnění zákonných podmínek vhodnost zahájení řízení</a:t>
            </a:r>
          </a:p>
          <a:p>
            <a:pPr lvl="1"/>
            <a:r>
              <a:rPr lang="cs-CZ" dirty="0"/>
              <a:t>Např. řízení o uložení opatření k nápravě</a:t>
            </a:r>
          </a:p>
        </p:txBody>
      </p:sp>
    </p:spTree>
    <p:extLst>
      <p:ext uri="{BB962C8B-B14F-4D97-AF65-F5344CB8AC3E}">
        <p14:creationId xmlns:p14="http://schemas.microsoft.com/office/powerpoint/2010/main" val="30694288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1347</Words>
  <Application>Microsoft Office PowerPoint</Application>
  <PresentationFormat>Širokoúhlá obrazovka</PresentationFormat>
  <Paragraphs>169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Motiv Office</vt:lpstr>
      <vt:lpstr>Správní řízení II.</vt:lpstr>
      <vt:lpstr>Studijní pomůcky</vt:lpstr>
      <vt:lpstr>Účastníci řízení</vt:lpstr>
      <vt:lpstr>„Tvrzený účastník“</vt:lpstr>
      <vt:lpstr>Zastoupení účastníka řízení</vt:lpstr>
      <vt:lpstr>Vystupování právnické osoby</vt:lpstr>
      <vt:lpstr>Procesní zásady řízení</vt:lpstr>
      <vt:lpstr>Zásada dispoziční a oficiality</vt:lpstr>
      <vt:lpstr>Zásada legality a zásada oportunity</vt:lpstr>
      <vt:lpstr>Zásada písemnosti a ústnosti</vt:lpstr>
      <vt:lpstr>Zásada neveřejnosti a veřejnosti</vt:lpstr>
      <vt:lpstr>Zásada procesní rovnosti účastníků řízení</vt:lpstr>
      <vt:lpstr>Zásada jednotnosti a koncentrace řízení</vt:lpstr>
      <vt:lpstr>Zásada materiální pravdy a zásada formální pravdy</vt:lpstr>
      <vt:lpstr>Zásada vyhledávací a zásada projednací</vt:lpstr>
      <vt:lpstr>Zásada volného hodnocení důkazů</vt:lpstr>
      <vt:lpstr>Zásada dvouinstančnosti řízení</vt:lpstr>
      <vt:lpstr>Postup před zahájením řízení</vt:lpstr>
      <vt:lpstr>Zahájení řízení</vt:lpstr>
      <vt:lpstr>Instituty průběhu řízení</vt:lpstr>
      <vt:lpstr>Prezentace aplikace PowerPoint</vt:lpstr>
      <vt:lpstr>Prezentace aplikace PowerPoint</vt:lpstr>
      <vt:lpstr>Rozhodnutí</vt:lpstr>
      <vt:lpstr>Zvláštní druhy rozhodnutí</vt:lpstr>
      <vt:lpstr>Formy rozhodnutí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Formy správních činností</dc:title>
  <dc:creator>Martin Kopecký</dc:creator>
  <cp:lastModifiedBy>Martin Kopecký</cp:lastModifiedBy>
  <cp:revision>12</cp:revision>
  <dcterms:created xsi:type="dcterms:W3CDTF">2020-09-28T11:58:15Z</dcterms:created>
  <dcterms:modified xsi:type="dcterms:W3CDTF">2024-04-07T07:59:27Z</dcterms:modified>
</cp:coreProperties>
</file>