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4" r:id="rId2"/>
    <p:sldMasterId id="2147483711" r:id="rId3"/>
  </p:sldMasterIdLst>
  <p:notesMasterIdLst>
    <p:notesMasterId r:id="rId17"/>
  </p:notesMasterIdLst>
  <p:sldIdLst>
    <p:sldId id="313" r:id="rId4"/>
    <p:sldId id="262" r:id="rId5"/>
    <p:sldId id="302" r:id="rId6"/>
    <p:sldId id="321" r:id="rId7"/>
    <p:sldId id="258" r:id="rId8"/>
    <p:sldId id="326" r:id="rId9"/>
    <p:sldId id="322" r:id="rId10"/>
    <p:sldId id="314" r:id="rId11"/>
    <p:sldId id="323" r:id="rId12"/>
    <p:sldId id="324" r:id="rId13"/>
    <p:sldId id="325" r:id="rId14"/>
    <p:sldId id="315" r:id="rId15"/>
    <p:sldId id="316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4D29B-03EC-43E6-AF3C-6B373F142DD0}" type="datetimeFigureOut">
              <a:rPr lang="cs-CZ" smtClean="0"/>
              <a:t>23.03.2024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61A9D-DDA8-48DB-8362-2BA49F6AD3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18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A41D-18F5-2B4E-BE99-D6457D846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0582C-01B7-3F42-AD28-9B7DF4DD5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C3A37-4F77-534E-9AF3-D82BFE15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688E-353E-44D9-B730-17FC52BABD83}" type="datetimeFigureOut">
              <a:rPr lang="cs-CZ" smtClean="0"/>
              <a:t>23.03.2024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DCCB8-70AD-574C-9AA9-B02DA9D9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117F-487E-494C-9FA1-CB037C2C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86CE-7AA0-4278-B106-624483501C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60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501A35-F9F4-C746-910A-0AB6C44A2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96" y="1052514"/>
            <a:ext cx="11796416" cy="1593868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E501E6E-0516-434B-9AFD-79C0FAE7D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497" y="2807746"/>
            <a:ext cx="11796416" cy="33779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AAA1F3-AAB7-A046-B5C1-7E0FED02F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6486-B92A-5D40-B65E-EA3DE825AE5B}" type="datetime3">
              <a:rPr lang="cs-CZ" smtClean="0"/>
              <a:t>23/03/24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E67D82-BA89-E943-BE3E-6FD326C11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5" y="6347011"/>
            <a:ext cx="9937749" cy="318604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5E7D21-DA7F-BC4B-ADBF-66F03AA08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78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E10C0C-49DB-714B-8253-3919EEAB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96" y="1054247"/>
            <a:ext cx="11799716" cy="1021977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E45FF5-CFF7-BC4B-BE44-7DE11320BA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2846" y="2162287"/>
            <a:ext cx="5785204" cy="401467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E0186BD-CCF8-814D-8F98-56078DF4C9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49" y="2162285"/>
            <a:ext cx="5795963" cy="403849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0C9FC7B-3212-0C45-8BA4-BD25FC40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B60A-F8EB-A649-BA02-2207FB45044B}" type="datetime3">
              <a:rPr lang="cs-CZ" smtClean="0"/>
              <a:t>23/03/24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B71C6E2-9DD7-8649-B049-1FBCF5CC8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5" y="6352876"/>
            <a:ext cx="9937749" cy="312739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D2E780-8CA4-694B-B7E2-70742E38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962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E3C6D-02AA-BD44-84A9-B919C331D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315A8E6-4C0A-AA4C-9079-37AC2872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160E-3D53-D847-9A74-1C37BCEA757F}" type="datetime3">
              <a:rPr lang="cs-CZ" smtClean="0"/>
              <a:t>23/03/24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8BB6F38-4D44-9840-89C1-FF42C22B0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5" y="6352876"/>
            <a:ext cx="9937749" cy="312739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03DEF9F-619E-514F-B49B-61758FC00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3892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414C914-950A-7942-B0E9-3FEB6F7F3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DC4E-A034-0F4F-963D-96AE1C40BED7}" type="datetime3">
              <a:rPr lang="cs-CZ" smtClean="0"/>
              <a:t>23/03/24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DCF0096-0579-6045-8D0F-A71D64397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5" y="6356349"/>
            <a:ext cx="9937749" cy="309266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E670FDF-F365-974E-B39A-0DEC9CD46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269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6F219F-58E0-C686-8F26-5E21D7898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2A897BC-334C-CCC3-8D18-B5BD5A27D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B6BD0A-84D3-9ED0-44A3-19E8DF483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AFFB-D433-B047-9BA8-E42A060EB3E7}" type="datetime3">
              <a:rPr lang="cs-CZ" smtClean="0"/>
              <a:t>23/03/24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82E2E3-AAD8-C64E-0027-2590BFC33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ABFE51-8BEB-4D4B-EC01-44915C1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6370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A601C4-2B52-A6CD-4AD1-7F8DC103F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447010-B1BF-2DB8-5517-441E6049D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D07D75-F692-3518-5C07-C8D6B86AF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E2BD-95EA-854F-BAB8-0CF99DE8AA7D}" type="datetime3">
              <a:rPr lang="cs-CZ" smtClean="0"/>
              <a:t>23/03/24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EFD40C-6F72-B7CC-4C1C-7C5B2F7A9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E9B26A-E53F-6122-CC28-F28CB21F7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642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741632-88EF-056E-F9E5-FBE562289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1E0747C-F48D-072E-D890-7074BE57F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2663F3-A8FC-36AC-3A22-540CDCF3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E6486-B92A-5D40-B65E-EA3DE825AE5B}" type="datetime3">
              <a:rPr lang="cs-CZ" smtClean="0"/>
              <a:t>23/03/24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F880BA-530F-3876-776B-101B58A0B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43D41E-0EF1-CC3B-41C5-69C68B63C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0962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A2ACA2-DE8C-EBB2-DC72-8CB13DBD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9B90DD-2E64-FF06-BAA2-E0C9EF97B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F37EE2D-0C3F-0EDA-C48D-6BC465B07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B63CF7-BCA4-7F74-88BC-A9976C998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B60A-F8EB-A649-BA02-2207FB45044B}" type="datetime3">
              <a:rPr lang="cs-CZ" smtClean="0"/>
              <a:t>23/03/24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A20EC8F-88F6-08CD-A4DD-9C6CF65D9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28CF5C6-918F-096D-FEA6-80901488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52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E56463-1637-6D3D-D856-725A80D99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8089F2E-99A4-7623-BE73-A4A10A12B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F6B7A3B-46B9-8B35-A591-5F480D746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903D1CB-F7C0-D0A8-AD20-C53373CF64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D283E57-219F-E688-6A8A-D88B2A2E18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D982391-2616-87AB-67DC-7EE31E36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0002-C91F-8548-89A7-9BF65FF7DADF}" type="datetime3">
              <a:rPr lang="cs-CZ" smtClean="0"/>
              <a:t>23/03/24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BFB652B-F5AA-5CFD-0114-1FD8982D4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text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015E6DD-8D8C-F498-DB2F-F8DDE1412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2569751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E78293-821E-5947-EEB3-EF7F6B00B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64920BB-CDFB-0250-E2F2-8DFCA0493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160E-3D53-D847-9A74-1C37BCEA757F}" type="datetime3">
              <a:rPr lang="cs-CZ" smtClean="0"/>
              <a:t>23/03/24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CEE74E3-6BC4-5A39-1859-7466856CA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55E8B8E-95D1-0BC0-D77A-077399F7B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07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56EA4-94EE-9E4C-9451-0C053C350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0C682-265E-EE41-A540-118A3A390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DCE98-8002-BC4F-85CF-80F1678C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688E-353E-44D9-B730-17FC52BABD83}" type="datetimeFigureOut">
              <a:rPr lang="cs-CZ" smtClean="0"/>
              <a:t>23.03.2024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00820-F6DD-5A4F-80F7-CAC42703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03D53-E799-BF42-83F0-6B6D5E02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86CE-7AA0-4278-B106-624483501C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6541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F68829F-AE52-D825-1C37-4CB21B5A1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DC4E-A034-0F4F-963D-96AE1C40BED7}" type="datetime3">
              <a:rPr lang="cs-CZ" smtClean="0"/>
              <a:t>23/03/24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CE1A7B6-9113-3E66-DD7F-DE22B22DB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4256A98-E970-33DF-5716-D914DD4CB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550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150178-EFBE-310A-396D-FBC768809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AB708E-2FE9-125C-AA43-D40C01B8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DD0D9B5-FB72-90F6-A39F-7FBAEC499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9D0ECDC-297E-54BC-B1B9-A4E458734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0002-C91F-8548-89A7-9BF65FF7DADF}" type="datetime3">
              <a:rPr lang="cs-CZ" smtClean="0"/>
              <a:t>23/03/24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AACFFC-A7C7-1E7D-2656-6D60C8772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text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A828581-FBF6-5822-64C0-6DD2114AD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5454127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DA6986-2FD3-6998-7764-E4BB625A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7B1C5CA-6E18-FA85-C776-4779C868D2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E0BB990-CB26-8BC1-8A15-E5E9B33EF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4850F39-5AC8-C425-358A-E96A98669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0002-C91F-8548-89A7-9BF65FF7DADF}" type="datetime3">
              <a:rPr lang="cs-CZ" smtClean="0"/>
              <a:t>23/03/24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50776EE-AA75-CF78-B0ED-915CD0307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text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984E7CE-A7BC-57BB-EC0D-0960CF04E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9852691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7F2211-B381-29DE-F746-E3ED00948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68CB3D4-0A9B-A7FB-711C-62C2064C3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AFBE1C-D855-45D9-1812-526C88334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0002-C91F-8548-89A7-9BF65FF7DADF}" type="datetime3">
              <a:rPr lang="cs-CZ" smtClean="0"/>
              <a:t>23/03/24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63791C-4598-C6DF-256E-7FBF0C95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text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C31FEA-6097-997F-28DE-75280032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9851491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D8E005A-E4E2-D08D-67A1-04381C02DF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8FC086D-88BB-F1D0-0D86-45BC93A98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D8D25D-2725-5098-FB20-9DE244E94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D0002-C91F-8548-89A7-9BF65FF7DADF}" type="datetime3">
              <a:rPr lang="cs-CZ" smtClean="0"/>
              <a:t>23/03/24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A373E3-C77A-9DA9-5406-39A76C16A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text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417B80-B249-C52F-6058-94524F1D3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0162914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2D3AB-3AE5-6C49-B89B-0B3333B9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51D72-6450-1245-B950-D14EEE9BC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A13D4-2C24-4B4C-A527-27123477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688E-353E-44D9-B730-17FC52BABD83}" type="datetimeFigureOut">
              <a:rPr lang="cs-CZ" smtClean="0"/>
              <a:t>23.03.2024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6D41A-5F70-D542-B768-4CA673DB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84A22-3709-7E43-ADD3-04B31F1D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86CE-7AA0-4278-B106-624483501C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66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85BBB-390C-8746-8F6D-62B6435F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52AC7-CCB6-7743-BA17-958390688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134D6-2490-5248-8BDE-DBC857FAD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26196-17B1-8245-A58A-F8CFE526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688E-353E-44D9-B730-17FC52BABD83}" type="datetimeFigureOut">
              <a:rPr lang="cs-CZ" smtClean="0"/>
              <a:t>23.03.2024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613EA-3698-4344-847F-E2367A8ED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66FBF-FFBF-9746-9924-D6ECC8F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86CE-7AA0-4278-B106-624483501C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23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015BE-E091-174E-9BC7-1C1BCA6DC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7750E-8FBE-E846-AB80-9F86414BC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1511B-D22A-1245-A98E-3D2AFE55B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A5B39B-BFEB-134C-AB6F-4AB601CED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7821D6-D3D4-CF41-A511-5A5AC1081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5C7EB4-86D6-B743-9954-71FAD9D0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688E-353E-44D9-B730-17FC52BABD83}" type="datetimeFigureOut">
              <a:rPr lang="cs-CZ" smtClean="0"/>
              <a:t>23.03.2024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C364A0-F572-C149-849B-B307CD8BE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F28744-8951-9A4F-A3AA-DD575AE0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86CE-7AA0-4278-B106-624483501C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97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672057-05C0-D143-BA44-BD676CD9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688E-353E-44D9-B730-17FC52BABD83}" type="datetimeFigureOut">
              <a:rPr lang="cs-CZ" smtClean="0"/>
              <a:t>23.03.2024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3BE2FB-8405-5C4E-A05E-0DC323AF6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D6ECD-2072-7649-8717-F6947C57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86CE-7AA0-4278-B106-624483501C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75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499B7-157B-F045-9923-D12EED65E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47F9E-6176-9946-A28B-E20C2D515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D7A46-18AB-7B43-B05D-7EC3E7A0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688E-353E-44D9-B730-17FC52BABD83}" type="datetimeFigureOut">
              <a:rPr lang="cs-CZ" smtClean="0"/>
              <a:t>23.03.2024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A48DC-3CD9-9542-B18D-D6CC3077A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FA9E0-9FA1-6145-9530-79E7D73F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86CE-7AA0-4278-B106-624483501C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9416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2F60A5-AF07-B541-AE6A-88569EB76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845" y="1122363"/>
            <a:ext cx="11807825" cy="2054225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AB18D6-A597-8B4E-A383-BD55E7799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845" y="3602037"/>
            <a:ext cx="11797067" cy="25987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DE463D-611E-7641-BE67-E50FAADA5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AFFB-D433-B047-9BA8-E42A060EB3E7}" type="datetime3">
              <a:rPr lang="cs-CZ" smtClean="0"/>
              <a:t>23/03/24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BC9F34-E144-0247-B652-197C07073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6199" y="6356349"/>
            <a:ext cx="9896625" cy="320377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838B55-B834-7B40-AB95-C477904CC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71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C6A7C0-0649-6040-A91B-A51D8870E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670A8E-FAF4-EB48-A95A-5A580126D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5CAB9C-0386-8B4F-99ED-91992F801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E2BD-95EA-854F-BAB8-0CF99DE8AA7D}" type="datetime3">
              <a:rPr lang="cs-CZ" smtClean="0"/>
              <a:t>23/03/24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33C643-BAC6-384B-8391-4C4A373E6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5075" y="6356349"/>
            <a:ext cx="9937749" cy="309266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1B1056-E9A4-E849-AFE0-99640ED4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4BAA-1A06-B141-8215-9D88CF6A7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39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22C198-AF9F-0A41-9A82-28EC7DDD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5F5F5-E124-A54B-9981-D7FA5E3DE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942D7-B669-9940-B52D-60CF522EF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688E-353E-44D9-B730-17FC52BABD83}" type="datetimeFigureOut">
              <a:rPr lang="cs-CZ" smtClean="0"/>
              <a:t>23.03.2024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2DEF7-65E0-8647-8D41-57980F1E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E33C7-0C21-634B-9232-89AED6692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A86CE-7AA0-4278-B106-624483501C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95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6D6CC12-ACA0-634F-80C9-398209300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96" y="1054247"/>
            <a:ext cx="11798620" cy="1021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dirty="0"/>
              <a:t>Nadpis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F40DBE-8FC7-7448-B1A4-0F1683F3C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294" y="2229316"/>
            <a:ext cx="11798619" cy="3973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F516F3-F99B-5944-9236-CEAA13395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3497" y="6356350"/>
            <a:ext cx="926054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D0002-C91F-8548-89A7-9BF65FF7DADF}" type="datetime3">
              <a:rPr lang="cs-CZ" smtClean="0"/>
              <a:t>23/03/24</a:t>
            </a:fld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D98F16-2029-8D49-91DD-2C737D88D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213" y="6356349"/>
            <a:ext cx="612775" cy="3127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44BAA-1A06-B141-8215-9D88CF6A720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D62A909B-22CA-3945-A5C2-F5DBFE050F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37129" y="6356351"/>
            <a:ext cx="9935695" cy="312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text</a:t>
            </a:r>
            <a:endParaRPr lang="cs-CZ" dirty="0"/>
          </a:p>
        </p:txBody>
      </p:sp>
      <p:pic>
        <p:nvPicPr>
          <p:cNvPr id="163" name="Obrázek 162" descr="Obsah obrázku objekt, interiér&#10;&#10;&#10;&#10;Popis se vygeneroval automaticky.">
            <a:extLst>
              <a:ext uri="{FF2B5EF4-FFF2-40B4-BE49-F238E27FC236}">
                <a16:creationId xmlns:a16="http://schemas.microsoft.com/office/drawing/2014/main" id="{2F04F023-7DF7-B24C-81CE-BC126F8C24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846" y="199671"/>
            <a:ext cx="42164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9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73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19">
          <p15:clr>
            <a:srgbClr val="F26B43"/>
          </p15:clr>
        </p15:guide>
        <p15:guide id="4" orient="horz" pos="4201">
          <p15:clr>
            <a:srgbClr val="F26B43"/>
          </p15:clr>
        </p15:guide>
        <p15:guide id="5" pos="121">
          <p15:clr>
            <a:srgbClr val="F26B43"/>
          </p15:clr>
        </p15:guide>
        <p15:guide id="6" pos="7559">
          <p15:clr>
            <a:srgbClr val="F26B43"/>
          </p15:clr>
        </p15:guide>
        <p15:guide id="7" pos="3772">
          <p15:clr>
            <a:srgbClr val="F26B43"/>
          </p15:clr>
        </p15:guide>
        <p15:guide id="8" pos="3908">
          <p15:clr>
            <a:srgbClr val="F26B43"/>
          </p15:clr>
        </p15:guide>
        <p15:guide id="9" orient="horz" pos="2001">
          <p15:clr>
            <a:srgbClr val="F26B43"/>
          </p15:clr>
        </p15:guide>
        <p15:guide id="10" pos="7151">
          <p15:clr>
            <a:srgbClr val="F26B43"/>
          </p15:clr>
        </p15:guide>
        <p15:guide id="11" pos="7038">
          <p15:clr>
            <a:srgbClr val="F26B43"/>
          </p15:clr>
        </p15:guide>
        <p15:guide id="12" orient="horz" pos="3997">
          <p15:clr>
            <a:srgbClr val="F26B43"/>
          </p15:clr>
        </p15:guide>
        <p15:guide id="13" pos="3659">
          <p15:clr>
            <a:srgbClr val="F26B43"/>
          </p15:clr>
        </p15:guide>
        <p15:guide id="14" orient="horz" pos="2432">
          <p15:clr>
            <a:srgbClr val="F26B43"/>
          </p15:clr>
        </p15:guide>
        <p15:guide id="15" orient="horz" pos="3906">
          <p15:clr>
            <a:srgbClr val="F26B43"/>
          </p15:clr>
        </p15:guide>
        <p15:guide id="16" orient="horz" pos="527">
          <p15:clr>
            <a:srgbClr val="F26B43"/>
          </p15:clr>
        </p15:guide>
        <p15:guide id="17" orient="horz" pos="663">
          <p15:clr>
            <a:srgbClr val="F26B43"/>
          </p15:clr>
        </p15:guide>
        <p15:guide id="18" pos="710">
          <p15:clr>
            <a:srgbClr val="F26B43"/>
          </p15:clr>
        </p15:guide>
        <p15:guide id="19" pos="77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08886ED-9708-72A5-71B4-0BAF70972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A83777D-A999-1D0D-7928-280463255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4481B8-F447-E5DD-4DF4-0E8FEC18C6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D9688E-353E-44D9-B730-17FC52BABD83}" type="datetimeFigureOut">
              <a:rPr lang="cs-CZ" smtClean="0"/>
              <a:t>23.03.2024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F909DE-6D83-8687-E5B4-DAC55BED23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AF82AB-FFB8-DD68-4DE6-F935C59C7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AA86CE-7AA0-4278-B106-624483501C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82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27208" y="857251"/>
            <a:ext cx="4747280" cy="3098061"/>
          </a:xfrm>
        </p:spPr>
        <p:txBody>
          <a:bodyPr anchor="b">
            <a:normAutofit/>
          </a:bodyPr>
          <a:lstStyle/>
          <a:p>
            <a:pPr algn="l"/>
            <a:r>
              <a:rPr lang="cs-CZ" sz="4800" dirty="0">
                <a:solidFill>
                  <a:srgbClr val="FFFFFF"/>
                </a:solidFill>
              </a:rPr>
              <a:t>Veřejnoprávní úprava podnikání</a:t>
            </a:r>
            <a:br>
              <a:rPr lang="cs-CZ" sz="4800" dirty="0">
                <a:solidFill>
                  <a:srgbClr val="FFFFFF"/>
                </a:solidFill>
              </a:rPr>
            </a:br>
            <a:br>
              <a:rPr lang="cs-CZ" sz="4800" dirty="0">
                <a:solidFill>
                  <a:srgbClr val="FFFFFF"/>
                </a:solidFill>
              </a:rPr>
            </a:br>
            <a:endParaRPr lang="cs-CZ" sz="4800" dirty="0">
              <a:solidFill>
                <a:srgbClr val="FFFF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27208" y="4756265"/>
            <a:ext cx="4393278" cy="1244483"/>
          </a:xfrm>
        </p:spPr>
        <p:txBody>
          <a:bodyPr anchor="t">
            <a:normAutofit/>
          </a:bodyPr>
          <a:lstStyle/>
          <a:p>
            <a:pPr algn="l"/>
            <a:r>
              <a:rPr lang="cs-CZ">
                <a:solidFill>
                  <a:srgbClr val="FFFFFF"/>
                </a:solidFill>
              </a:rPr>
              <a:t>JUDr. Barbora Košinárová, Ph.D.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ideo 4" descr="Plovoucí čísla a písmena na začátku knihy">
            <a:extLst>
              <a:ext uri="{FF2B5EF4-FFF2-40B4-BE49-F238E27FC236}">
                <a16:creationId xmlns:a16="http://schemas.microsoft.com/office/drawing/2014/main" id="{862A6E6C-53CD-73A2-E980-0BFC208358A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1" b="285"/>
          <a:stretch/>
        </p:blipFill>
        <p:spPr>
          <a:xfrm>
            <a:off x="6920559" y="2388051"/>
            <a:ext cx="3737164" cy="209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23C24F-B1C8-4E9A-A81E-A2320A9BB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Otázky k zopakování a zamyšlení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1703DF-AEC4-4A68-B775-B60339D42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Kdo je advokát? Jaké služby může poskytovat?</a:t>
            </a:r>
          </a:p>
          <a:p>
            <a:pPr marL="0" indent="0" algn="just">
              <a:buNone/>
            </a:pPr>
            <a:r>
              <a:rPr lang="cs-CZ" dirty="0"/>
              <a:t>Jaké jsou předpoklady pro výkon advokacie?</a:t>
            </a:r>
          </a:p>
          <a:p>
            <a:pPr marL="0" indent="0" algn="just">
              <a:buNone/>
            </a:pPr>
            <a:r>
              <a:rPr lang="cs-CZ" dirty="0"/>
              <a:t>Kdo je notář? Jaké služby může poskytovat?</a:t>
            </a:r>
          </a:p>
          <a:p>
            <a:pPr marL="0" indent="0" algn="just">
              <a:buNone/>
            </a:pPr>
            <a:r>
              <a:rPr lang="cs-CZ" dirty="0"/>
              <a:t>Jaký je rozdíl mezi profesí advokáta a notáře?</a:t>
            </a:r>
          </a:p>
          <a:p>
            <a:pPr marL="0" indent="0" algn="just">
              <a:buNone/>
            </a:pPr>
            <a:r>
              <a:rPr lang="cs-CZ" dirty="0"/>
              <a:t>Jaké orgány dohlíží nad činností těchto profesí? Jaká  mají oprávnění?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endParaRPr lang="cs-CZ" dirty="0"/>
          </a:p>
          <a:p>
            <a:pPr marL="0" indent="0" algn="just">
              <a:buNone/>
            </a:pPr>
            <a:endParaRPr lang="cs-CZ" b="1" dirty="0"/>
          </a:p>
          <a:p>
            <a:pPr marL="0" indent="0" algn="just">
              <a:buNone/>
            </a:pP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848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23C24F-B1C8-4E9A-A81E-A2320A9BB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Výzkum, výroba a distribuce léčiv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1703DF-AEC4-4A68-B775-B60339D42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cs-CZ" b="1" u="sng" dirty="0"/>
              <a:t>právní úprava</a:t>
            </a:r>
            <a:r>
              <a:rPr lang="cs-CZ" dirty="0"/>
              <a:t>: zákon č. 378/2007 Sb., o léčivech a o změnách některých souvisejících zákonů (zákon o léčivech), ve znění pozdějších předpisů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Co je to léčivý přípravek? (§ 2) </a:t>
            </a:r>
          </a:p>
          <a:p>
            <a:pPr algn="just"/>
            <a:r>
              <a:rPr lang="cs-CZ" dirty="0"/>
              <a:t>Kdo je to provozovatel? (§ 6)</a:t>
            </a:r>
          </a:p>
          <a:p>
            <a:pPr algn="just"/>
            <a:r>
              <a:rPr lang="cs-CZ" dirty="0"/>
              <a:t>Kdo vykonává státní správu v oblasti léčiv ? (§ 10)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způsobilost osob pro zacházení s léčivy, odborné předpoklady (§ 20 a násl.)</a:t>
            </a:r>
          </a:p>
          <a:p>
            <a:pPr algn="just"/>
            <a:r>
              <a:rPr lang="cs-CZ" dirty="0"/>
              <a:t>registrace léčivých přípravků v ČR (§ 25), žádost o registraci (§ 26), registrační řízení (§ 31), rozhodnutí o registraci ( 32), práva a povinnosti držitele registrace (§ 33), prodloužení, zamítnutí, pozastavení a zrušení registrace (§ 34)</a:t>
            </a:r>
          </a:p>
          <a:p>
            <a:pPr algn="just"/>
            <a:endParaRPr lang="cs-CZ" dirty="0"/>
          </a:p>
          <a:p>
            <a:pPr marL="0" indent="0" algn="just">
              <a:buNone/>
            </a:pPr>
            <a:endParaRPr lang="cs-CZ" b="1" dirty="0"/>
          </a:p>
          <a:p>
            <a:pPr marL="0" indent="0" algn="just">
              <a:buNone/>
            </a:pP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2455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Zprostředkování zaměstnání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b="1" dirty="0"/>
              <a:t>právní úprava</a:t>
            </a:r>
            <a:r>
              <a:rPr lang="cs-CZ" dirty="0"/>
              <a:t>: zákon č. 435/2004 Sb., o zaměstnanosti, ve znění pozdějších předpisů</a:t>
            </a:r>
          </a:p>
          <a:p>
            <a:pPr algn="just"/>
            <a:r>
              <a:rPr lang="cs-CZ" dirty="0"/>
              <a:t>působnosti státní správy (§ 6, § 7) – Ministerstvo práce a sociálních věcí, Úřad práce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pojem „zprostředkování zaměstnání“ (§ 14)</a:t>
            </a:r>
          </a:p>
          <a:p>
            <a:pPr algn="just"/>
            <a:r>
              <a:rPr lang="cs-CZ" dirty="0"/>
              <a:t>uchazeč o zaměstnání (§ 24)</a:t>
            </a:r>
          </a:p>
          <a:p>
            <a:pPr algn="just"/>
            <a:r>
              <a:rPr lang="cs-CZ" dirty="0"/>
              <a:t>evidence uchazečů o zaměstnání (§ 27)</a:t>
            </a:r>
          </a:p>
          <a:p>
            <a:pPr algn="just"/>
            <a:r>
              <a:rPr lang="cs-CZ" dirty="0"/>
              <a:t>vyřazení z evidence uchazečů o zaměstnání (§ 30)</a:t>
            </a:r>
          </a:p>
          <a:p>
            <a:pPr algn="just"/>
            <a:r>
              <a:rPr lang="cs-CZ" dirty="0"/>
              <a:t>podpora v nezaměstnanosti (§ 39)</a:t>
            </a:r>
          </a:p>
          <a:p>
            <a:pPr algn="just"/>
            <a:r>
              <a:rPr lang="cs-CZ" b="1" dirty="0"/>
              <a:t>zprostředkování zaměstnání agenturami práce (§ 58 a násl.)</a:t>
            </a:r>
          </a:p>
        </p:txBody>
      </p:sp>
    </p:spTree>
    <p:extLst>
      <p:ext uri="{BB962C8B-B14F-4D97-AF65-F5344CB8AC3E}">
        <p14:creationId xmlns:p14="http://schemas.microsoft.com/office/powerpoint/2010/main" val="2461037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Otázky k zopakování a zamyšlení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Co jsou to léčiva? Jak probíhá proces jejich regulace v České republice?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Kdo vykonává státní správu v oblasti léčiv?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Co rozumíme pod pojmem „zprostředkování zaměstnání“? Které subjekty jsou k této činnosti oprávněny?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9016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Živnosti, živnostenské podnikání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89314"/>
            <a:ext cx="10515600" cy="4587649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cs-CZ" dirty="0"/>
              <a:t>podnikání je předmětem veřejnoprávní regulace a může být vázáno na podmínky nebo omezení.</a:t>
            </a:r>
          </a:p>
          <a:p>
            <a:pPr algn="just"/>
            <a:r>
              <a:rPr lang="cs-CZ" dirty="0"/>
              <a:t>podnikáním nemohou být činnosti obecně zakázané nebo činnosti (obchod s lidmi, obchod s drogami) vyhrazené zákonem pouze státu či určené právnické osobě (tisk bankovek jiným subjektem než Státní tiskárna cenin, </a:t>
            </a:r>
            <a:r>
              <a:rPr lang="cs-CZ" dirty="0" err="1"/>
              <a:t>s.p</a:t>
            </a:r>
            <a:r>
              <a:rPr lang="cs-CZ" dirty="0"/>
              <a:t>.)</a:t>
            </a:r>
          </a:p>
          <a:p>
            <a:pPr algn="just"/>
            <a:r>
              <a:rPr lang="cs-CZ" b="1" dirty="0"/>
              <a:t>živnostenské podnikání </a:t>
            </a:r>
            <a:r>
              <a:rPr lang="cs-CZ" dirty="0"/>
              <a:t>je podnikáním, kdy živnostenský zákon (zákon č. 455/1991 Sb., o živnostenském podnikání, ve znění pozdějších předpisů) a případně další zvláštní zákony stanovují pro určité činnosti podmínky podnikání a pravidla pro jejich kontrolu. </a:t>
            </a:r>
          </a:p>
          <a:p>
            <a:pPr algn="just"/>
            <a:r>
              <a:rPr lang="cs-CZ" b="1" dirty="0"/>
              <a:t>živnostenské oprávnění </a:t>
            </a:r>
            <a:r>
              <a:rPr lang="cs-CZ" dirty="0"/>
              <a:t>je oprávnění provozovat živnost, tj. oprávnění podnikat v oboru, který podléhá režimu živnostenského zákona. Živnostenské oprávnění se prokazuje výpisem z živnostenského rejstříku. </a:t>
            </a:r>
          </a:p>
          <a:p>
            <a:pPr algn="just"/>
            <a:r>
              <a:rPr lang="cs-CZ" dirty="0"/>
              <a:t>Živnosti lze třídit podle různých kritérií vs. § 9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cs-CZ" b="1" dirty="0"/>
              <a:t>podle předmětu na živnosti výrobní, obchodní a poskytování služeb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cs-CZ" b="1" dirty="0"/>
              <a:t>podle způsobu vzniku živnostenského oprávnění na živnosti ohlašovací (řemeslné, vázané a volné) a koncesované</a:t>
            </a:r>
          </a:p>
          <a:p>
            <a:pPr algn="just"/>
            <a:r>
              <a:rPr lang="cs-CZ" dirty="0"/>
              <a:t>podmínky provozování živnosti</a:t>
            </a:r>
          </a:p>
          <a:p>
            <a:pPr algn="just"/>
            <a:r>
              <a:rPr lang="cs-CZ" dirty="0"/>
              <a:t>překážky provozování živnosti</a:t>
            </a:r>
          </a:p>
          <a:p>
            <a:pPr algn="just"/>
            <a:r>
              <a:rPr lang="cs-CZ" dirty="0"/>
              <a:t>funkce odpovědného zástupce</a:t>
            </a:r>
          </a:p>
          <a:p>
            <a:pPr algn="just"/>
            <a:r>
              <a:rPr lang="cs-CZ" sz="3600" b="1" dirty="0" err="1">
                <a:solidFill>
                  <a:srgbClr val="FF0000"/>
                </a:solidFill>
              </a:rPr>
              <a:t>neživnostenské</a:t>
            </a:r>
            <a:r>
              <a:rPr lang="cs-CZ" sz="3600" b="1" dirty="0">
                <a:solidFill>
                  <a:srgbClr val="FF0000"/>
                </a:solidFill>
              </a:rPr>
              <a:t> podnikání</a:t>
            </a:r>
          </a:p>
          <a:p>
            <a:pPr algn="just"/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00583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Neživnostenské</a:t>
            </a:r>
            <a:r>
              <a:rPr lang="cs-CZ" dirty="0"/>
              <a:t> podnikání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§ 3 </a:t>
            </a:r>
            <a:r>
              <a:rPr lang="cs-CZ" dirty="0" err="1"/>
              <a:t>ŽivZ</a:t>
            </a:r>
            <a:endParaRPr lang="cs-CZ" dirty="0"/>
          </a:p>
          <a:p>
            <a:pPr algn="just"/>
            <a:r>
              <a:rPr lang="cs-CZ" dirty="0"/>
              <a:t>taxativní výčet činností </a:t>
            </a:r>
            <a:r>
              <a:rPr lang="cs-CZ" dirty="0" err="1"/>
              <a:t>neživnostenského</a:t>
            </a:r>
            <a:r>
              <a:rPr lang="cs-CZ" dirty="0"/>
              <a:t> podnikání</a:t>
            </a:r>
          </a:p>
          <a:p>
            <a:pPr algn="just"/>
            <a:r>
              <a:rPr lang="cs-CZ" dirty="0"/>
              <a:t>jedná se o činnosti, jejichž podřízení </a:t>
            </a:r>
            <a:r>
              <a:rPr lang="cs-CZ" dirty="0" err="1"/>
              <a:t>ŽivZ</a:t>
            </a:r>
            <a:r>
              <a:rPr lang="cs-CZ" dirty="0"/>
              <a:t> zákonu by bylo nevhodné vzhledem k jejich povaze, které vyžadují „náročnější“, speciálnější právní úpravu</a:t>
            </a:r>
          </a:p>
          <a:p>
            <a:pPr marL="0" indent="0" algn="just">
              <a:buNone/>
            </a:pPr>
            <a:r>
              <a:rPr lang="cs-CZ" b="1" dirty="0"/>
              <a:t>Co tedy řadíme do oblasti </a:t>
            </a:r>
            <a:r>
              <a:rPr lang="cs-CZ" b="1" dirty="0" err="1"/>
              <a:t>neživnostenského</a:t>
            </a:r>
            <a:r>
              <a:rPr lang="cs-CZ" b="1" dirty="0"/>
              <a:t> podnikání?</a:t>
            </a:r>
          </a:p>
          <a:p>
            <a:pPr algn="just"/>
            <a:r>
              <a:rPr lang="cs-CZ" dirty="0"/>
              <a:t>státní monopoly</a:t>
            </a:r>
          </a:p>
          <a:p>
            <a:pPr algn="just"/>
            <a:r>
              <a:rPr lang="cs-CZ" dirty="0"/>
              <a:t>výsledky tvůrčí duševní činnosti</a:t>
            </a:r>
          </a:p>
          <a:p>
            <a:pPr algn="just"/>
            <a:r>
              <a:rPr lang="cs-CZ" dirty="0"/>
              <a:t>kultura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4109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Neživnostenské</a:t>
            </a:r>
            <a:r>
              <a:rPr lang="cs-CZ" dirty="0"/>
              <a:t> podnikání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/>
              <a:t>archeologické průzkumy</a:t>
            </a:r>
          </a:p>
          <a:p>
            <a:pPr algn="just"/>
            <a:r>
              <a:rPr lang="cs-CZ" dirty="0"/>
              <a:t>činnost zdravotnických pracovníků</a:t>
            </a:r>
          </a:p>
          <a:p>
            <a:pPr algn="just"/>
            <a:r>
              <a:rPr lang="cs-CZ" dirty="0"/>
              <a:t>činnost některých právnických a ekonomických profesí</a:t>
            </a:r>
          </a:p>
          <a:p>
            <a:pPr algn="just"/>
            <a:r>
              <a:rPr lang="cs-CZ" dirty="0"/>
              <a:t>další profese a specializované činnosti…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5382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Tzv. „státní monopoly“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cs-CZ" dirty="0"/>
              <a:t>význam „státních monopolů“ klesá (viz například poštovní služby)</a:t>
            </a:r>
          </a:p>
          <a:p>
            <a:pPr algn="just"/>
            <a:r>
              <a:rPr lang="cs-CZ" dirty="0"/>
              <a:t>typickým příkladem jsou státní podniky a jiné právnické osoby působící ve strategických oborech a službách, v oblasti využití přírodního bohatství, výzkumu a vývoje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Správa železnic, </a:t>
            </a:r>
            <a:r>
              <a:rPr lang="cs-CZ" dirty="0" err="1"/>
              <a:t>s.o</a:t>
            </a:r>
            <a:r>
              <a:rPr lang="cs-CZ" dirty="0"/>
              <a:t>.</a:t>
            </a:r>
          </a:p>
          <a:p>
            <a:pPr algn="just"/>
            <a:r>
              <a:rPr lang="cs-CZ" dirty="0"/>
              <a:t>Lesy ČR, </a:t>
            </a:r>
            <a:r>
              <a:rPr lang="cs-CZ" dirty="0" err="1"/>
              <a:t>s.p</a:t>
            </a:r>
            <a:r>
              <a:rPr lang="cs-CZ" dirty="0"/>
              <a:t>.</a:t>
            </a:r>
          </a:p>
          <a:p>
            <a:pPr algn="just"/>
            <a:r>
              <a:rPr lang="cs-CZ" dirty="0"/>
              <a:t>Státní tiskárna cenin, </a:t>
            </a:r>
            <a:r>
              <a:rPr lang="cs-CZ" dirty="0" err="1"/>
              <a:t>s.p</a:t>
            </a:r>
            <a:r>
              <a:rPr lang="cs-CZ" dirty="0"/>
              <a:t>.</a:t>
            </a:r>
          </a:p>
          <a:p>
            <a:pPr algn="just"/>
            <a:r>
              <a:rPr lang="cs-CZ" dirty="0"/>
              <a:t>Ředitelství silnic a dálnic, </a:t>
            </a:r>
            <a:r>
              <a:rPr lang="cs-CZ" dirty="0" err="1"/>
              <a:t>s.p</a:t>
            </a:r>
            <a:r>
              <a:rPr lang="cs-CZ" dirty="0"/>
              <a:t>.</a:t>
            </a:r>
          </a:p>
          <a:p>
            <a:pPr algn="just"/>
            <a:r>
              <a:rPr lang="cs-CZ" dirty="0"/>
              <a:t>a mnoho dalších …</a:t>
            </a:r>
          </a:p>
        </p:txBody>
      </p:sp>
    </p:spTree>
    <p:extLst>
      <p:ext uri="{BB962C8B-B14F-4D97-AF65-F5344CB8AC3E}">
        <p14:creationId xmlns:p14="http://schemas.microsoft.com/office/powerpoint/2010/main" val="551113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Zdravotnické profese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cs-CZ" u="sng" dirty="0"/>
              <a:t>právní úprava</a:t>
            </a:r>
            <a:r>
              <a:rPr lang="cs-CZ" dirty="0"/>
              <a:t>: zákon č. 95/2004 Sb., o podmínkách získávání a uznávání odborné způsobilosti a specializované způsobilosti k výkonu zdravotnického povolání lékaře, zubního lékaře a farmaceuta, ve znění pozdějších předpisů</a:t>
            </a:r>
          </a:p>
          <a:p>
            <a:pPr algn="just"/>
            <a:endParaRPr lang="cs-CZ" dirty="0"/>
          </a:p>
          <a:p>
            <a:pPr algn="just"/>
            <a:r>
              <a:rPr lang="cs-CZ" u="sng" dirty="0"/>
              <a:t>podmínky:</a:t>
            </a:r>
            <a:r>
              <a:rPr lang="cs-CZ" dirty="0"/>
              <a:t> odborná způsobilost k výkonu zdravotnického povolání lékaře se získává absolvováním nejméně šestiletého prezenčního studia, které obsahuje teoretickou a praktickou výuku v akreditovaném zdravotnickém magisterském studijním programu všeobecné lékařství.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atestace (specializovaná způsobilost lékaře), atestační zkouška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zubní lékař, farmaceut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akreditace a akreditační řízení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povinnost celoživotního vzdělávání § 22</a:t>
            </a:r>
          </a:p>
          <a:p>
            <a:endParaRPr lang="cs-CZ" dirty="0"/>
          </a:p>
          <a:p>
            <a:r>
              <a:rPr lang="cs-CZ" dirty="0"/>
              <a:t>uznávání způsobilosti k výkonu zdravotnického povolání </a:t>
            </a:r>
          </a:p>
        </p:txBody>
      </p:sp>
    </p:spTree>
    <p:extLst>
      <p:ext uri="{BB962C8B-B14F-4D97-AF65-F5344CB8AC3E}">
        <p14:creationId xmlns:p14="http://schemas.microsoft.com/office/powerpoint/2010/main" val="3787593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Otázky k zopakování a zamyšlení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/>
              <a:t>Jaká je podstata právní úpravy </a:t>
            </a:r>
            <a:r>
              <a:rPr lang="cs-CZ" dirty="0" err="1"/>
              <a:t>neživnostenského</a:t>
            </a:r>
            <a:r>
              <a:rPr lang="cs-CZ" dirty="0"/>
              <a:t> povolání?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Jaké znáte </a:t>
            </a:r>
            <a:r>
              <a:rPr lang="cs-CZ" dirty="0" err="1"/>
              <a:t>neživnostenské</a:t>
            </a:r>
            <a:r>
              <a:rPr lang="cs-CZ" dirty="0"/>
              <a:t> profese?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Kdo v České republice splňuje podmínku odborné způsobilosti k výkonu profese lékaře?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Může jako lékař v České republice působit člověk, který neovládá český jazyk?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831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23C24F-B1C8-4E9A-A81E-A2320A9BB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Advokacie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1703DF-AEC4-4A68-B775-B60339D42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cs-CZ" b="1" u="sng" dirty="0"/>
              <a:t>právní úprava</a:t>
            </a:r>
            <a:r>
              <a:rPr lang="cs-CZ" dirty="0"/>
              <a:t>: zákon č. 85/1996 Sb., o advokacii, ve znění pozdějších předpisů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kdo je v České republice advokátem?</a:t>
            </a:r>
          </a:p>
          <a:p>
            <a:pPr algn="just"/>
            <a:r>
              <a:rPr lang="cs-CZ" dirty="0"/>
              <a:t>předpoklady pro výkon advokacie (§ 5)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vyškrtnutí ze seznamu advokátů (§ 7b)</a:t>
            </a:r>
          </a:p>
          <a:p>
            <a:pPr algn="just"/>
            <a:r>
              <a:rPr lang="cs-CZ" dirty="0"/>
              <a:t>pozastavení výkonu advokacie (§ 8a)</a:t>
            </a:r>
          </a:p>
          <a:p>
            <a:pPr algn="just"/>
            <a:r>
              <a:rPr lang="cs-CZ" dirty="0"/>
              <a:t>způsob výkonu advokacie (§ 11)</a:t>
            </a:r>
          </a:p>
          <a:p>
            <a:pPr algn="just"/>
            <a:r>
              <a:rPr lang="cs-CZ" dirty="0"/>
              <a:t>práva a povinnosti advokátů (§ 16 a násl.)</a:t>
            </a:r>
          </a:p>
          <a:p>
            <a:pPr algn="just"/>
            <a:r>
              <a:rPr lang="cs-CZ" dirty="0"/>
              <a:t>kárná odpovědnost advokátů (§ 32 a násl.)</a:t>
            </a:r>
          </a:p>
          <a:p>
            <a:pPr algn="just"/>
            <a:r>
              <a:rPr lang="cs-CZ" dirty="0"/>
              <a:t>advokátní komora (§ 40 a násl.)</a:t>
            </a:r>
          </a:p>
          <a:p>
            <a:pPr algn="just"/>
            <a:r>
              <a:rPr lang="cs-CZ" dirty="0"/>
              <a:t>působnost Ministerstva spravedlnosti (§ 50 a násl.)</a:t>
            </a:r>
          </a:p>
          <a:p>
            <a:pPr marL="0" indent="0" algn="just">
              <a:buNone/>
            </a:pPr>
            <a:endParaRPr lang="cs-CZ" b="1" dirty="0"/>
          </a:p>
          <a:p>
            <a:pPr marL="0" indent="0" algn="just">
              <a:buNone/>
            </a:pP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4276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23C24F-B1C8-4E9A-A81E-A2320A9BB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Notáři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1703DF-AEC4-4A68-B775-B60339D42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cs-CZ" b="1" u="sng" dirty="0"/>
              <a:t>právní úprava</a:t>
            </a:r>
            <a:r>
              <a:rPr lang="cs-CZ" dirty="0"/>
              <a:t>: zákon č. 358/1992 Sb., o notářích a jejich činnosti (notářský řád), ve znění pozdějších předpisů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Kdo je to notář? Jaká je podstata notářské činnosti? (§ 2 a § 3)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předpoklady pro výkon činnosti notáře (§ 7 a násl.)</a:t>
            </a:r>
          </a:p>
          <a:p>
            <a:pPr algn="just"/>
            <a:r>
              <a:rPr lang="cs-CZ" dirty="0"/>
              <a:t>pozastavení (§ 10), odvolání (§ 11)</a:t>
            </a:r>
          </a:p>
          <a:p>
            <a:pPr algn="just"/>
            <a:r>
              <a:rPr lang="cs-CZ" dirty="0"/>
              <a:t>pracovníci notáře: notářský koncipient (§ 17), notářský kandidát (§ 21)</a:t>
            </a:r>
          </a:p>
          <a:p>
            <a:pPr algn="just"/>
            <a:r>
              <a:rPr lang="cs-CZ" dirty="0"/>
              <a:t>notářská komora (§ 29)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marL="0" indent="0" algn="just">
              <a:buNone/>
            </a:pPr>
            <a:endParaRPr lang="cs-CZ" b="1" dirty="0"/>
          </a:p>
          <a:p>
            <a:pPr marL="0" indent="0" algn="just">
              <a:buNone/>
            </a:pP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26546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8 EKF CZ verze" id="{73DBDAFC-F810-CF40-AE5F-57B455CB9964}" vid="{8F14409A-5029-5247-8136-E45E2F25F2D2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18 EKF CZ verze" id="{73DBDAFC-F810-CF40-AE5F-57B455CB9964}" vid="{340A0A26-D24B-4E4F-85AB-EA06C3AD60FA}"/>
    </a:ext>
  </a:extLst>
</a:theme>
</file>

<file path=ppt/theme/theme3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Prezentace4</Template>
  <TotalTime>24610</TotalTime>
  <Words>927</Words>
  <Application>Microsoft Office PowerPoint</Application>
  <PresentationFormat>Širokoúhlá obrazovka</PresentationFormat>
  <Paragraphs>120</Paragraphs>
  <Slides>13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Calibri Light</vt:lpstr>
      <vt:lpstr>Custom Design</vt:lpstr>
      <vt:lpstr>Motiv Office</vt:lpstr>
      <vt:lpstr>1_Motiv Office</vt:lpstr>
      <vt:lpstr>Veřejnoprávní úprava podnikání  </vt:lpstr>
      <vt:lpstr>Živnosti, živnostenské podnikání</vt:lpstr>
      <vt:lpstr>Neživnostenské podnikání</vt:lpstr>
      <vt:lpstr>Neživnostenské podnikání</vt:lpstr>
      <vt:lpstr>Tzv. „státní monopoly“</vt:lpstr>
      <vt:lpstr>Zdravotnické profese</vt:lpstr>
      <vt:lpstr>Otázky k zopakování a zamyšlení</vt:lpstr>
      <vt:lpstr>Advokacie</vt:lpstr>
      <vt:lpstr>Notáři</vt:lpstr>
      <vt:lpstr>Otázky k zopakování a zamyšlení</vt:lpstr>
      <vt:lpstr>Výzkum, výroba a distribuce léčiv</vt:lpstr>
      <vt:lpstr>Zprostředkování zaměstnání</vt:lpstr>
      <vt:lpstr>Otázky k zopakování a zamyšlení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Nekalá soutěž, ochrana spotřebitele, úvod do práva cenných papírů</dc:title>
  <dc:creator>Richard Bartes</dc:creator>
  <cp:lastModifiedBy>Košinárová Barbora JUDr. Ph.D.</cp:lastModifiedBy>
  <cp:revision>167</cp:revision>
  <dcterms:created xsi:type="dcterms:W3CDTF">2020-04-25T16:39:31Z</dcterms:created>
  <dcterms:modified xsi:type="dcterms:W3CDTF">2024-03-23T23:00:18Z</dcterms:modified>
</cp:coreProperties>
</file>