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3" r:id="rId8"/>
    <p:sldId id="264" r:id="rId9"/>
    <p:sldId id="262" r:id="rId1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p:txBody>
          <a:bodyPr/>
          <a:lstStyle/>
          <a:p>
            <a:fld id="{95022C09-043F-4355-8E60-A9C40169980C}" type="datetimeFigureOut">
              <a:rPr lang="cs-CZ" smtClean="0"/>
              <a:t>30.03.2022</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5408919-7DF7-43A3-8452-A47989F3E2F8}" type="slidenum">
              <a:rPr lang="cs-CZ" smtClean="0"/>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5022C09-043F-4355-8E60-A9C40169980C}" type="datetimeFigureOut">
              <a:rPr lang="cs-CZ" smtClean="0"/>
              <a:t>30.03.2022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5408919-7DF7-43A3-8452-A47989F3E2F8}"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35408919-7DF7-43A3-8452-A47989F3E2F8}" type="slidenum">
              <a:rPr lang="cs-CZ" smtClean="0"/>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5022C09-043F-4355-8E60-A9C40169980C}" type="datetimeFigureOut">
              <a:rPr lang="cs-CZ" smtClean="0"/>
              <a:t>30.03.2022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a:t>Kliknutím lze upravit styl.</a:t>
            </a:r>
            <a:endParaRPr kumimoji="0" lang="en-US"/>
          </a:p>
        </p:txBody>
      </p:sp>
      <p:sp>
        <p:nvSpPr>
          <p:cNvPr id="4" name="Zástupný symbol pro datum 3"/>
          <p:cNvSpPr>
            <a:spLocks noGrp="1"/>
          </p:cNvSpPr>
          <p:nvPr>
            <p:ph type="dt" sz="half" idx="10"/>
          </p:nvPr>
        </p:nvSpPr>
        <p:spPr/>
        <p:txBody>
          <a:bodyPr/>
          <a:lstStyle/>
          <a:p>
            <a:fld id="{95022C09-043F-4355-8E60-A9C40169980C}" type="datetimeFigureOut">
              <a:rPr lang="cs-CZ" smtClean="0"/>
              <a:t>30.03.2022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35408919-7DF7-43A3-8452-A47989F3E2F8}" type="slidenum">
              <a:rPr lang="cs-CZ" smtClean="0"/>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95022C09-043F-4355-8E60-A9C40169980C}" type="datetimeFigureOut">
              <a:rPr lang="cs-CZ" smtClean="0"/>
              <a:t>30.03.2022</a:t>
            </a:fld>
            <a:endParaRPr lang="cs-CZ"/>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5408919-7DF7-43A3-8452-A47989F3E2F8}" type="slidenum">
              <a:rPr lang="cs-CZ" smtClean="0"/>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95022C09-043F-4355-8E60-A9C40169980C}" type="datetimeFigureOut">
              <a:rPr lang="cs-CZ" smtClean="0"/>
              <a:t>30.03.2022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5408919-7DF7-43A3-8452-A47989F3E2F8}" type="slidenum">
              <a:rPr lang="cs-CZ" smtClean="0"/>
              <a:t>‹#›</a:t>
            </a:fld>
            <a:endParaRPr lang="cs-CZ"/>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7" name="Zástupný symbol pro datum 6"/>
          <p:cNvSpPr>
            <a:spLocks noGrp="1"/>
          </p:cNvSpPr>
          <p:nvPr>
            <p:ph type="dt" sz="half" idx="10"/>
          </p:nvPr>
        </p:nvSpPr>
        <p:spPr/>
        <p:txBody>
          <a:bodyPr/>
          <a:lstStyle/>
          <a:p>
            <a:fld id="{95022C09-043F-4355-8E60-A9C40169980C}" type="datetimeFigureOut">
              <a:rPr lang="cs-CZ" smtClean="0"/>
              <a:t>30.03.2022</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35408919-7DF7-43A3-8452-A47989F3E2F8}" type="slidenum">
              <a:rPr lang="cs-CZ" smtClean="0"/>
              <a:t>‹#›</a:t>
            </a:fld>
            <a:endParaRPr lang="cs-CZ"/>
          </a:p>
        </p:txBody>
      </p:sp>
      <p:sp>
        <p:nvSpPr>
          <p:cNvPr id="23" name="Nadpis 22"/>
          <p:cNvSpPr>
            <a:spLocks noGrp="1"/>
          </p:cNvSpPr>
          <p:nvPr>
            <p:ph type="title"/>
          </p:nvPr>
        </p:nvSpPr>
        <p:spPr/>
        <p:txBody>
          <a:bodyPr rtlCol="0" anchor="b" anchorCtr="0"/>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95022C09-043F-4355-8E60-A9C40169980C}" type="datetimeFigureOut">
              <a:rPr lang="cs-CZ" smtClean="0"/>
              <a:t>30.03.2022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35408919-7DF7-43A3-8452-A47989F3E2F8}"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95022C09-043F-4355-8E60-A9C40169980C}" type="datetimeFigureOut">
              <a:rPr lang="cs-CZ" smtClean="0"/>
              <a:t>30.03.2022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5408919-7DF7-43A3-8452-A47989F3E2F8}"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5408919-7DF7-43A3-8452-A47989F3E2F8}" type="slidenum">
              <a:rPr lang="cs-CZ" smtClean="0"/>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95022C09-043F-4355-8E60-A9C40169980C}" type="datetimeFigureOut">
              <a:rPr lang="cs-CZ" smtClean="0"/>
              <a:t>30.03.2022</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35408919-7DF7-43A3-8452-A47989F3E2F8}" type="slidenum">
              <a:rPr lang="cs-CZ" smtClean="0"/>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95022C09-043F-4355-8E60-A9C40169980C}" type="datetimeFigureOut">
              <a:rPr lang="cs-CZ" smtClean="0"/>
              <a:t>30.03.2022</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5022C09-043F-4355-8E60-A9C40169980C}" type="datetimeFigureOut">
              <a:rPr lang="cs-CZ" smtClean="0"/>
              <a:t>30.03.2022</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5408919-7DF7-43A3-8452-A47989F3E2F8}" type="slidenum">
              <a:rPr lang="cs-CZ" smtClean="0"/>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en-US" dirty="0"/>
              <a:t>Prof. </a:t>
            </a:r>
            <a:r>
              <a:rPr lang="cs-CZ" dirty="0"/>
              <a:t>JU</a:t>
            </a:r>
            <a:r>
              <a:rPr lang="en-US" dirty="0"/>
              <a:t>Dr. </a:t>
            </a:r>
            <a:r>
              <a:rPr lang="en-US" dirty="0" err="1"/>
              <a:t>pavel</a:t>
            </a:r>
            <a:r>
              <a:rPr lang="en-US" dirty="0"/>
              <a:t> </a:t>
            </a:r>
            <a:r>
              <a:rPr lang="cs-CZ" dirty="0"/>
              <a:t>Šturma, DrSc.</a:t>
            </a:r>
          </a:p>
          <a:p>
            <a:endParaRPr lang="cs-CZ" dirty="0"/>
          </a:p>
        </p:txBody>
      </p:sp>
      <p:sp>
        <p:nvSpPr>
          <p:cNvPr id="2" name="Nadpis 1"/>
          <p:cNvSpPr>
            <a:spLocks noGrp="1"/>
          </p:cNvSpPr>
          <p:nvPr>
            <p:ph type="ctrTitle"/>
          </p:nvPr>
        </p:nvSpPr>
        <p:spPr/>
        <p:txBody>
          <a:bodyPr>
            <a:normAutofit/>
          </a:bodyPr>
          <a:lstStyle/>
          <a:p>
            <a:r>
              <a:rPr lang="cs-CZ" dirty="0"/>
              <a:t>Imunita státních představitelů</a:t>
            </a:r>
            <a:br>
              <a:rPr lang="cs-CZ" dirty="0"/>
            </a:br>
            <a:r>
              <a:rPr lang="cs-CZ" dirty="0"/>
              <a:t> z cizí trestní jurisdikce</a:t>
            </a:r>
          </a:p>
        </p:txBody>
      </p:sp>
    </p:spTree>
    <p:extLst>
      <p:ext uri="{BB962C8B-B14F-4D97-AF65-F5344CB8AC3E}">
        <p14:creationId xmlns:p14="http://schemas.microsoft.com/office/powerpoint/2010/main" val="790486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Obsah </a:t>
            </a:r>
          </a:p>
        </p:txBody>
      </p:sp>
      <p:sp>
        <p:nvSpPr>
          <p:cNvPr id="3" name="Zástupný symbol pro obsah 2"/>
          <p:cNvSpPr>
            <a:spLocks noGrp="1"/>
          </p:cNvSpPr>
          <p:nvPr>
            <p:ph sz="quarter" idx="1"/>
          </p:nvPr>
        </p:nvSpPr>
        <p:spPr/>
        <p:txBody>
          <a:bodyPr/>
          <a:lstStyle/>
          <a:p>
            <a:r>
              <a:rPr lang="en-US" dirty="0" err="1"/>
              <a:t>Im</a:t>
            </a:r>
            <a:r>
              <a:rPr lang="cs-CZ" dirty="0"/>
              <a:t>unity státu a státních představitelů </a:t>
            </a:r>
            <a:endParaRPr lang="en-US" dirty="0"/>
          </a:p>
          <a:p>
            <a:r>
              <a:rPr lang="cs-CZ" dirty="0"/>
              <a:t>Různé případy a absence jednotné odpovědi</a:t>
            </a:r>
            <a:endParaRPr lang="en-US" dirty="0"/>
          </a:p>
          <a:p>
            <a:r>
              <a:rPr lang="cs-CZ" dirty="0"/>
              <a:t>Od vymezení úředního jednání…</a:t>
            </a:r>
          </a:p>
          <a:p>
            <a:r>
              <a:rPr lang="cs-CZ" dirty="0"/>
              <a:t>…k výjimkám z (funkčních) imunit státních představitelů a úředníků</a:t>
            </a:r>
          </a:p>
          <a:p>
            <a:r>
              <a:rPr lang="cs-CZ" dirty="0"/>
              <a:t>Závěry </a:t>
            </a:r>
            <a:endParaRPr lang="en-US" dirty="0"/>
          </a:p>
          <a:p>
            <a:pPr marL="0" indent="0">
              <a:buNone/>
            </a:pPr>
            <a:r>
              <a:rPr lang="en-US" dirty="0"/>
              <a:t> </a:t>
            </a:r>
            <a:endParaRPr lang="cs-CZ" dirty="0"/>
          </a:p>
        </p:txBody>
      </p:sp>
    </p:spTree>
    <p:extLst>
      <p:ext uri="{BB962C8B-B14F-4D97-AF65-F5344CB8AC3E}">
        <p14:creationId xmlns:p14="http://schemas.microsoft.com/office/powerpoint/2010/main" val="2595001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 </a:t>
            </a:r>
            <a:r>
              <a:rPr lang="cs-CZ" dirty="0"/>
              <a:t>Imunity </a:t>
            </a:r>
            <a:r>
              <a:rPr lang="en-US" dirty="0"/>
              <a:t> </a:t>
            </a:r>
            <a:endParaRPr lang="cs-CZ" dirty="0"/>
          </a:p>
        </p:txBody>
      </p:sp>
      <p:sp>
        <p:nvSpPr>
          <p:cNvPr id="3" name="Zástupný symbol pro obsah 2"/>
          <p:cNvSpPr>
            <a:spLocks noGrp="1"/>
          </p:cNvSpPr>
          <p:nvPr>
            <p:ph sz="quarter" idx="1"/>
          </p:nvPr>
        </p:nvSpPr>
        <p:spPr/>
        <p:txBody>
          <a:bodyPr>
            <a:normAutofit/>
          </a:bodyPr>
          <a:lstStyle/>
          <a:p>
            <a:r>
              <a:rPr lang="cs-CZ" dirty="0"/>
              <a:t>Imunity států a státních představitelů</a:t>
            </a:r>
            <a:endParaRPr lang="en-US" dirty="0"/>
          </a:p>
          <a:p>
            <a:pPr lvl="1"/>
            <a:r>
              <a:rPr lang="cs-CZ" dirty="0"/>
              <a:t>Mají společný původ, ale odlišná pravidla</a:t>
            </a:r>
          </a:p>
          <a:p>
            <a:pPr lvl="1"/>
            <a:r>
              <a:rPr lang="cs-CZ" dirty="0"/>
              <a:t>Mají procesní povahu (ne vynětí z hmotněprávních pravidel)</a:t>
            </a:r>
            <a:endParaRPr lang="en-US" dirty="0"/>
          </a:p>
          <a:p>
            <a:pPr lvl="1"/>
            <a:r>
              <a:rPr lang="cs-CZ" dirty="0"/>
              <a:t>Vynětí z civilní jurisdikce x vynětí z trestní jurisdikce  </a:t>
            </a:r>
            <a:endParaRPr lang="en-US" dirty="0"/>
          </a:p>
          <a:p>
            <a:pPr lvl="1"/>
            <a:r>
              <a:rPr lang="cs-CZ" dirty="0"/>
              <a:t>Státy x státní úředníci, představitelé na různé  úrovni</a:t>
            </a:r>
            <a:endParaRPr lang="en-US" dirty="0"/>
          </a:p>
          <a:p>
            <a:pPr lvl="1"/>
            <a:r>
              <a:rPr lang="cs-CZ" dirty="0"/>
              <a:t>Osobní imunity</a:t>
            </a:r>
            <a:r>
              <a:rPr lang="en-US" dirty="0"/>
              <a:t> (</a:t>
            </a:r>
            <a:r>
              <a:rPr lang="en-US" i="1" dirty="0" err="1"/>
              <a:t>ratione</a:t>
            </a:r>
            <a:r>
              <a:rPr lang="en-US" i="1" dirty="0"/>
              <a:t> personae</a:t>
            </a:r>
            <a:r>
              <a:rPr lang="en-US" dirty="0"/>
              <a:t>)</a:t>
            </a:r>
          </a:p>
          <a:p>
            <a:pPr lvl="1"/>
            <a:r>
              <a:rPr lang="cs-CZ" dirty="0"/>
              <a:t>Funkční imunity</a:t>
            </a:r>
            <a:r>
              <a:rPr lang="en-US" dirty="0"/>
              <a:t> (</a:t>
            </a:r>
            <a:r>
              <a:rPr lang="en-US" i="1" dirty="0" err="1"/>
              <a:t>ratione</a:t>
            </a:r>
            <a:r>
              <a:rPr lang="en-US" i="1" dirty="0"/>
              <a:t> </a:t>
            </a:r>
            <a:r>
              <a:rPr lang="en-US" i="1" dirty="0" err="1"/>
              <a:t>materiae</a:t>
            </a:r>
            <a:r>
              <a:rPr lang="en-US" dirty="0"/>
              <a:t>)</a:t>
            </a:r>
          </a:p>
          <a:p>
            <a:r>
              <a:rPr lang="cs-CZ" dirty="0"/>
              <a:t>Vývoj a vliv mezinárodního trestního práva a soudnictví</a:t>
            </a:r>
          </a:p>
          <a:p>
            <a:r>
              <a:rPr lang="cs-CZ" dirty="0"/>
              <a:t>Kodifikační téma pro Komisi pro MP</a:t>
            </a:r>
            <a:endParaRPr lang="en-US" dirty="0"/>
          </a:p>
        </p:txBody>
      </p:sp>
    </p:spTree>
    <p:extLst>
      <p:ext uri="{BB962C8B-B14F-4D97-AF65-F5344CB8AC3E}">
        <p14:creationId xmlns:p14="http://schemas.microsoft.com/office/powerpoint/2010/main" val="3186009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Různé případy</a:t>
            </a:r>
            <a:r>
              <a:rPr lang="en-US" dirty="0"/>
              <a:t>…</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a:t>Úloha mezinárodních a národních soudů</a:t>
            </a:r>
          </a:p>
          <a:p>
            <a:r>
              <a:rPr lang="cs-CZ" dirty="0"/>
              <a:t>Některé známé případy…</a:t>
            </a:r>
            <a:endParaRPr lang="en-US" dirty="0"/>
          </a:p>
          <a:p>
            <a:r>
              <a:rPr lang="cs-CZ" dirty="0"/>
              <a:t>MSD, Zatýkací rozkaz, DRC v. Belgie</a:t>
            </a:r>
            <a:r>
              <a:rPr lang="en-US" dirty="0"/>
              <a:t> </a:t>
            </a:r>
            <a:r>
              <a:rPr lang="cs-CZ" dirty="0"/>
              <a:t>(</a:t>
            </a:r>
            <a:r>
              <a:rPr lang="en-US" dirty="0"/>
              <a:t>Arrest Warrant case)</a:t>
            </a:r>
          </a:p>
          <a:p>
            <a:pPr lvl="1"/>
            <a:r>
              <a:rPr lang="cs-CZ" dirty="0"/>
              <a:t>Imunita</a:t>
            </a:r>
            <a:r>
              <a:rPr lang="en-US" dirty="0"/>
              <a:t> </a:t>
            </a:r>
            <a:r>
              <a:rPr lang="en-US" i="1" dirty="0" err="1"/>
              <a:t>ratione</a:t>
            </a:r>
            <a:r>
              <a:rPr lang="en-US" i="1" dirty="0"/>
              <a:t> personae</a:t>
            </a:r>
            <a:r>
              <a:rPr lang="cs-CZ" i="1" dirty="0"/>
              <a:t> </a:t>
            </a:r>
            <a:r>
              <a:rPr lang="cs-CZ" dirty="0"/>
              <a:t>(úřadující ministr zahraničí DRC)</a:t>
            </a:r>
            <a:endParaRPr lang="en-US" dirty="0"/>
          </a:p>
          <a:p>
            <a:pPr lvl="1"/>
            <a:r>
              <a:rPr lang="cs-CZ" dirty="0"/>
              <a:t>Před vnitrostátními soudy</a:t>
            </a:r>
            <a:endParaRPr lang="en-US" dirty="0"/>
          </a:p>
          <a:p>
            <a:r>
              <a:rPr lang="en-US" dirty="0"/>
              <a:t>Pinochet case</a:t>
            </a:r>
          </a:p>
          <a:p>
            <a:pPr lvl="1"/>
            <a:r>
              <a:rPr lang="cs-CZ" dirty="0"/>
              <a:t>Funkční imunita</a:t>
            </a:r>
            <a:r>
              <a:rPr lang="en-US" dirty="0"/>
              <a:t> </a:t>
            </a:r>
            <a:r>
              <a:rPr lang="cs-CZ" dirty="0"/>
              <a:t>(</a:t>
            </a:r>
            <a:r>
              <a:rPr lang="en-US" i="1" dirty="0" err="1"/>
              <a:t>ratione</a:t>
            </a:r>
            <a:r>
              <a:rPr lang="en-US" i="1" dirty="0"/>
              <a:t> </a:t>
            </a:r>
            <a:r>
              <a:rPr lang="en-US" i="1" dirty="0" err="1"/>
              <a:t>materiae</a:t>
            </a:r>
            <a:r>
              <a:rPr lang="cs-CZ" dirty="0"/>
              <a:t>)</a:t>
            </a:r>
            <a:endParaRPr lang="en-US" dirty="0"/>
          </a:p>
          <a:p>
            <a:pPr lvl="1"/>
            <a:r>
              <a:rPr lang="cs-CZ" dirty="0"/>
              <a:t>Před vnitrostátními soudy</a:t>
            </a:r>
            <a:endParaRPr lang="en-US" dirty="0"/>
          </a:p>
          <a:p>
            <a:r>
              <a:rPr lang="en-US" dirty="0"/>
              <a:t>Taylor case</a:t>
            </a:r>
          </a:p>
          <a:p>
            <a:pPr lvl="1"/>
            <a:r>
              <a:rPr lang="cs-CZ" dirty="0"/>
              <a:t>Imunita</a:t>
            </a:r>
            <a:r>
              <a:rPr lang="en-US" dirty="0"/>
              <a:t> </a:t>
            </a:r>
            <a:r>
              <a:rPr lang="en-US" i="1" dirty="0" err="1"/>
              <a:t>ratione</a:t>
            </a:r>
            <a:r>
              <a:rPr lang="en-US" i="1" dirty="0"/>
              <a:t> personae </a:t>
            </a:r>
            <a:r>
              <a:rPr lang="en-US" dirty="0"/>
              <a:t>a </a:t>
            </a:r>
            <a:r>
              <a:rPr lang="cs-CZ" i="1" dirty="0"/>
              <a:t>r. </a:t>
            </a:r>
            <a:r>
              <a:rPr lang="en-US" i="1" dirty="0" err="1"/>
              <a:t>materiae</a:t>
            </a:r>
            <a:r>
              <a:rPr lang="cs-CZ" i="1" dirty="0"/>
              <a:t> (</a:t>
            </a:r>
            <a:r>
              <a:rPr lang="cs-CZ" dirty="0"/>
              <a:t>prezident, pak </a:t>
            </a:r>
            <a:r>
              <a:rPr lang="cs-CZ" dirty="0" err="1"/>
              <a:t>býv.prez</a:t>
            </a:r>
            <a:r>
              <a:rPr lang="cs-CZ" dirty="0"/>
              <a:t>. Libérie)</a:t>
            </a:r>
            <a:endParaRPr lang="en-US" i="1" dirty="0"/>
          </a:p>
          <a:p>
            <a:pPr lvl="1"/>
            <a:r>
              <a:rPr lang="cs-CZ" dirty="0"/>
              <a:t>Před mezinárodním trestním tribunálem</a:t>
            </a:r>
            <a:r>
              <a:rPr lang="en-US" dirty="0"/>
              <a:t> (SCSL)</a:t>
            </a:r>
          </a:p>
          <a:p>
            <a:pPr lvl="1"/>
            <a:endParaRPr lang="en-US" dirty="0"/>
          </a:p>
          <a:p>
            <a:pPr lvl="1"/>
            <a:endParaRPr lang="en-US" dirty="0"/>
          </a:p>
        </p:txBody>
      </p:sp>
    </p:spTree>
    <p:extLst>
      <p:ext uri="{BB962C8B-B14F-4D97-AF65-F5344CB8AC3E}">
        <p14:creationId xmlns:p14="http://schemas.microsoft.com/office/powerpoint/2010/main" val="3114995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Kodifikační téma KMP</a:t>
            </a:r>
          </a:p>
        </p:txBody>
      </p:sp>
      <p:sp>
        <p:nvSpPr>
          <p:cNvPr id="3" name="Zástupný symbol pro obsah 2"/>
          <p:cNvSpPr>
            <a:spLocks noGrp="1"/>
          </p:cNvSpPr>
          <p:nvPr>
            <p:ph sz="quarter" idx="1"/>
          </p:nvPr>
        </p:nvSpPr>
        <p:spPr/>
        <p:txBody>
          <a:bodyPr>
            <a:normAutofit fontScale="92500" lnSpcReduction="10000"/>
          </a:bodyPr>
          <a:lstStyle/>
          <a:p>
            <a:r>
              <a:rPr lang="cs-CZ" dirty="0"/>
              <a:t>Imunity</a:t>
            </a:r>
            <a:r>
              <a:rPr lang="en-US" dirty="0"/>
              <a:t> </a:t>
            </a:r>
            <a:r>
              <a:rPr lang="en-US" i="1" dirty="0" err="1"/>
              <a:t>ratione</a:t>
            </a:r>
            <a:r>
              <a:rPr lang="en-US" i="1" dirty="0"/>
              <a:t> personae </a:t>
            </a:r>
            <a:r>
              <a:rPr lang="en-US" dirty="0"/>
              <a:t>– </a:t>
            </a:r>
            <a:r>
              <a:rPr lang="cs-CZ" dirty="0"/>
              <a:t>potvrzené pro nejvyšší představitele reprezentující stát navenek</a:t>
            </a:r>
            <a:r>
              <a:rPr lang="en-US" dirty="0"/>
              <a:t> (</a:t>
            </a:r>
            <a:r>
              <a:rPr lang="cs-CZ" dirty="0" err="1"/>
              <a:t>tzv</a:t>
            </a:r>
            <a:r>
              <a:rPr lang="en-US" dirty="0"/>
              <a:t>. </a:t>
            </a:r>
            <a:r>
              <a:rPr lang="en-US" dirty="0" err="1"/>
              <a:t>tro</a:t>
            </a:r>
            <a:r>
              <a:rPr lang="cs-CZ" dirty="0"/>
              <a:t>j</a:t>
            </a:r>
            <a:r>
              <a:rPr lang="en-US" dirty="0"/>
              <a:t>ka)</a:t>
            </a:r>
            <a:endParaRPr lang="cs-CZ" dirty="0"/>
          </a:p>
          <a:p>
            <a:pPr lvl="1"/>
            <a:r>
              <a:rPr lang="cs-CZ" dirty="0"/>
              <a:t>Hlava státu, předseda vlády, ministr zahraničí</a:t>
            </a:r>
            <a:r>
              <a:rPr lang="en-US" dirty="0"/>
              <a:t> </a:t>
            </a:r>
          </a:p>
          <a:p>
            <a:pPr lvl="1"/>
            <a:r>
              <a:rPr lang="cs-CZ" dirty="0"/>
              <a:t>Časový a věcný rozsah aplikace</a:t>
            </a:r>
          </a:p>
          <a:p>
            <a:pPr lvl="1"/>
            <a:r>
              <a:rPr lang="cs-CZ" dirty="0"/>
              <a:t>Nechrání po skončení úřadu, pak už jen zbytková imunita </a:t>
            </a:r>
            <a:r>
              <a:rPr lang="cs-CZ" i="1" dirty="0" err="1"/>
              <a:t>ratione</a:t>
            </a:r>
            <a:r>
              <a:rPr lang="cs-CZ" i="1" dirty="0"/>
              <a:t> </a:t>
            </a:r>
            <a:r>
              <a:rPr lang="cs-CZ" i="1" dirty="0" err="1"/>
              <a:t>materiae</a:t>
            </a:r>
            <a:endParaRPr lang="en-US" i="1" dirty="0"/>
          </a:p>
          <a:p>
            <a:r>
              <a:rPr lang="en-US" dirty="0" err="1"/>
              <a:t>Imunit</a:t>
            </a:r>
            <a:r>
              <a:rPr lang="cs-CZ" dirty="0"/>
              <a:t>y</a:t>
            </a:r>
            <a:r>
              <a:rPr lang="en-US" dirty="0"/>
              <a:t> </a:t>
            </a:r>
            <a:r>
              <a:rPr lang="en-US" i="1" dirty="0" err="1"/>
              <a:t>ratione</a:t>
            </a:r>
            <a:r>
              <a:rPr lang="en-US" i="1" dirty="0"/>
              <a:t> </a:t>
            </a:r>
            <a:r>
              <a:rPr lang="en-US" i="1" dirty="0" err="1"/>
              <a:t>materiae</a:t>
            </a:r>
            <a:r>
              <a:rPr lang="en-US" i="1" dirty="0"/>
              <a:t> </a:t>
            </a:r>
            <a:r>
              <a:rPr lang="en-US" dirty="0"/>
              <a:t>– </a:t>
            </a:r>
            <a:r>
              <a:rPr lang="cs-CZ" dirty="0"/>
              <a:t>potenciálně velmi široké</a:t>
            </a:r>
            <a:endParaRPr lang="en-US" dirty="0"/>
          </a:p>
          <a:p>
            <a:pPr lvl="1"/>
            <a:r>
              <a:rPr lang="cs-CZ" dirty="0"/>
              <a:t>(všichni) státní úředníci </a:t>
            </a:r>
            <a:r>
              <a:rPr lang="en-US" dirty="0"/>
              <a:t>(</a:t>
            </a:r>
            <a:r>
              <a:rPr lang="cs-CZ" dirty="0"/>
              <a:t>osobní rozsah</a:t>
            </a:r>
            <a:r>
              <a:rPr lang="en-US" dirty="0"/>
              <a:t>)</a:t>
            </a:r>
          </a:p>
          <a:p>
            <a:pPr lvl="1"/>
            <a:r>
              <a:rPr lang="cs-CZ" dirty="0"/>
              <a:t>Jednání v úřední způsobilosti „</a:t>
            </a:r>
            <a:r>
              <a:rPr lang="cs-CZ" dirty="0" err="1"/>
              <a:t>official</a:t>
            </a:r>
            <a:r>
              <a:rPr lang="cs-CZ" dirty="0"/>
              <a:t> </a:t>
            </a:r>
            <a:r>
              <a:rPr lang="cs-CZ" dirty="0" err="1"/>
              <a:t>acts</a:t>
            </a:r>
            <a:r>
              <a:rPr lang="cs-CZ" dirty="0"/>
              <a:t>“</a:t>
            </a:r>
            <a:r>
              <a:rPr lang="en-US" dirty="0"/>
              <a:t> (</a:t>
            </a:r>
            <a:r>
              <a:rPr lang="cs-CZ" dirty="0"/>
              <a:t>věcný rozsah</a:t>
            </a:r>
            <a:r>
              <a:rPr lang="en-US" dirty="0"/>
              <a:t>)</a:t>
            </a:r>
          </a:p>
          <a:p>
            <a:pPr lvl="1"/>
            <a:r>
              <a:rPr lang="cs-CZ" dirty="0"/>
              <a:t>Během i po skončení úřední funkce</a:t>
            </a:r>
            <a:r>
              <a:rPr lang="en-US" dirty="0"/>
              <a:t> (</a:t>
            </a:r>
            <a:r>
              <a:rPr lang="cs-CZ" dirty="0"/>
              <a:t>časový rozsah</a:t>
            </a:r>
            <a:r>
              <a:rPr lang="en-US" dirty="0"/>
              <a:t>)</a:t>
            </a:r>
          </a:p>
          <a:p>
            <a:pPr lvl="1"/>
            <a:r>
              <a:rPr lang="cs-CZ" dirty="0"/>
              <a:t>Možné výjimky</a:t>
            </a:r>
            <a:r>
              <a:rPr lang="en-US" dirty="0"/>
              <a:t>?</a:t>
            </a:r>
          </a:p>
          <a:p>
            <a:r>
              <a:rPr lang="cs-CZ" dirty="0"/>
              <a:t>Znamená imunita beztrestnost (</a:t>
            </a:r>
            <a:r>
              <a:rPr lang="cs-CZ" dirty="0" err="1"/>
              <a:t>impunity</a:t>
            </a:r>
            <a:r>
              <a:rPr lang="cs-CZ" dirty="0"/>
              <a:t>)</a:t>
            </a:r>
            <a:r>
              <a:rPr lang="en-US" dirty="0"/>
              <a:t>?  </a:t>
            </a:r>
            <a:endParaRPr lang="cs-CZ" dirty="0"/>
          </a:p>
        </p:txBody>
      </p:sp>
    </p:spTree>
    <p:extLst>
      <p:ext uri="{BB962C8B-B14F-4D97-AF65-F5344CB8AC3E}">
        <p14:creationId xmlns:p14="http://schemas.microsoft.com/office/powerpoint/2010/main" val="3731289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Kodifikační téma KMP</a:t>
            </a:r>
          </a:p>
        </p:txBody>
      </p:sp>
      <p:sp>
        <p:nvSpPr>
          <p:cNvPr id="3" name="Zástupný symbol pro obsah 2"/>
          <p:cNvSpPr>
            <a:spLocks noGrp="1"/>
          </p:cNvSpPr>
          <p:nvPr>
            <p:ph sz="quarter" idx="1"/>
          </p:nvPr>
        </p:nvSpPr>
        <p:spPr/>
        <p:txBody>
          <a:bodyPr>
            <a:normAutofit fontScale="77500" lnSpcReduction="20000"/>
          </a:bodyPr>
          <a:lstStyle/>
          <a:p>
            <a:r>
              <a:rPr lang="cs-CZ" dirty="0"/>
              <a:t>Dva možné způsoby, jak omezit funkční imunity (z cizí trestní jurisdikce): omezení nebo výjimky</a:t>
            </a:r>
          </a:p>
          <a:p>
            <a:pPr lvl="1"/>
            <a:r>
              <a:rPr lang="cs-CZ" dirty="0"/>
              <a:t>Omezení souvisejí s definicí úředního jednání </a:t>
            </a:r>
            <a:r>
              <a:rPr lang="en-US" dirty="0"/>
              <a:t> </a:t>
            </a:r>
            <a:r>
              <a:rPr lang="cs-CZ" dirty="0"/>
              <a:t>(</a:t>
            </a:r>
            <a:r>
              <a:rPr lang="en-US" dirty="0"/>
              <a:t>“official act”</a:t>
            </a:r>
            <a:r>
              <a:rPr lang="cs-CZ" dirty="0"/>
              <a:t>)</a:t>
            </a:r>
          </a:p>
          <a:p>
            <a:pPr lvl="1"/>
            <a:r>
              <a:rPr lang="cs-CZ" altLang="cs-CZ" dirty="0"/>
              <a:t>Čl. 6: „Státní činitelé požívají imunity </a:t>
            </a:r>
            <a:r>
              <a:rPr lang="cs-CZ" altLang="cs-CZ" i="1" dirty="0" err="1"/>
              <a:t>ratione</a:t>
            </a:r>
            <a:r>
              <a:rPr lang="cs-CZ" altLang="cs-CZ" i="1" dirty="0"/>
              <a:t> </a:t>
            </a:r>
            <a:r>
              <a:rPr lang="cs-CZ" altLang="cs-CZ" i="1" dirty="0" err="1"/>
              <a:t>materiae</a:t>
            </a:r>
            <a:r>
              <a:rPr lang="cs-CZ" altLang="cs-CZ" dirty="0"/>
              <a:t> jen vzhledem k aktům vykonaným v úřední způsobilosti.“</a:t>
            </a:r>
          </a:p>
          <a:p>
            <a:pPr lvl="1"/>
            <a:r>
              <a:rPr lang="cs-CZ" altLang="cs-CZ" dirty="0"/>
              <a:t>Čl. 2(f): „Akt vykonaný v úřední způsobilosti“ znamená jakýkoli akt vykonaný státním činitelem (</a:t>
            </a:r>
            <a:r>
              <a:rPr lang="cs-CZ" altLang="cs-CZ" i="1" dirty="0" err="1"/>
              <a:t>official</a:t>
            </a:r>
            <a:r>
              <a:rPr lang="cs-CZ" altLang="cs-CZ" dirty="0"/>
              <a:t>) při výkonu státní moci (</a:t>
            </a:r>
            <a:r>
              <a:rPr lang="cs-CZ" altLang="cs-CZ" i="1" dirty="0" err="1"/>
              <a:t>State</a:t>
            </a:r>
            <a:r>
              <a:rPr lang="cs-CZ" altLang="cs-CZ" i="1" dirty="0"/>
              <a:t> </a:t>
            </a:r>
            <a:r>
              <a:rPr lang="cs-CZ" altLang="cs-CZ" i="1" dirty="0" err="1"/>
              <a:t>authority</a:t>
            </a:r>
            <a:r>
              <a:rPr lang="cs-CZ" altLang="cs-CZ" dirty="0"/>
              <a:t>).</a:t>
            </a:r>
            <a:endParaRPr lang="cs-CZ" dirty="0"/>
          </a:p>
          <a:p>
            <a:pPr lvl="1"/>
            <a:r>
              <a:rPr lang="cs-CZ" dirty="0"/>
              <a:t>avšak ne všechno jednání úředních osob představuje nutně úřední akty</a:t>
            </a:r>
            <a:endParaRPr lang="en-US" dirty="0"/>
          </a:p>
          <a:p>
            <a:r>
              <a:rPr lang="cs-CZ" dirty="0"/>
              <a:t>Omezení a výjimky (</a:t>
            </a:r>
            <a:r>
              <a:rPr lang="cs-CZ" dirty="0" err="1"/>
              <a:t>limitations</a:t>
            </a:r>
            <a:r>
              <a:rPr lang="cs-CZ" dirty="0"/>
              <a:t> and </a:t>
            </a:r>
            <a:r>
              <a:rPr lang="cs-CZ" dirty="0" err="1"/>
              <a:t>exceptions</a:t>
            </a:r>
            <a:r>
              <a:rPr lang="cs-CZ" dirty="0"/>
              <a:t>)</a:t>
            </a:r>
            <a:r>
              <a:rPr lang="en-US" dirty="0"/>
              <a:t> </a:t>
            </a:r>
            <a:endParaRPr lang="cs-CZ" dirty="0"/>
          </a:p>
          <a:p>
            <a:pPr lvl="1"/>
            <a:r>
              <a:rPr lang="en-US" dirty="0"/>
              <a:t>(</a:t>
            </a:r>
            <a:r>
              <a:rPr lang="cs-CZ" dirty="0"/>
              <a:t>zvláštní zpravodajka </a:t>
            </a:r>
            <a:r>
              <a:rPr lang="en-US" dirty="0"/>
              <a:t>ILC</a:t>
            </a:r>
            <a:r>
              <a:rPr lang="cs-CZ" dirty="0"/>
              <a:t>,</a:t>
            </a:r>
            <a:r>
              <a:rPr lang="en-US" dirty="0"/>
              <a:t> report 2016, draft article 7):</a:t>
            </a:r>
          </a:p>
          <a:p>
            <a:pPr lvl="1"/>
            <a:r>
              <a:rPr lang="cs-CZ" dirty="0"/>
              <a:t>Genocida, zločiny proti lidskosti, válečné zločiny, mučení a nucené mizení osob (</a:t>
            </a:r>
            <a:r>
              <a:rPr lang="en-US" dirty="0"/>
              <a:t>enforced disappearance)</a:t>
            </a:r>
          </a:p>
          <a:p>
            <a:pPr lvl="1"/>
            <a:r>
              <a:rPr lang="cs-CZ" dirty="0"/>
              <a:t>Korupční trestné činy</a:t>
            </a:r>
            <a:endParaRPr lang="en-US" dirty="0"/>
          </a:p>
          <a:p>
            <a:pPr lvl="1"/>
            <a:r>
              <a:rPr lang="cs-CZ" dirty="0"/>
              <a:t>Tzv. výjimka týkající škod způsobených na území státu fóra (</a:t>
            </a:r>
            <a:r>
              <a:rPr lang="en-US" dirty="0"/>
              <a:t>“Territorial tort exception”</a:t>
            </a:r>
            <a:r>
              <a:rPr lang="cs-CZ" dirty="0"/>
              <a:t>)</a:t>
            </a:r>
            <a:r>
              <a:rPr lang="en-US" dirty="0"/>
              <a:t>: Crimes that cause harm to persons, incl. death and serious injury, or to property, when such crimes are committed in the territory of the forum State and the State official is present in said territory at the time that such crimes are committed.</a:t>
            </a:r>
          </a:p>
          <a:p>
            <a:pPr lvl="1"/>
            <a:endParaRPr lang="en-US" dirty="0"/>
          </a:p>
          <a:p>
            <a:endParaRPr lang="cs-CZ" dirty="0"/>
          </a:p>
        </p:txBody>
      </p:sp>
    </p:spTree>
    <p:extLst>
      <p:ext uri="{BB962C8B-B14F-4D97-AF65-F5344CB8AC3E}">
        <p14:creationId xmlns:p14="http://schemas.microsoft.com/office/powerpoint/2010/main" val="3685985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Kodifikační téma KMP</a:t>
            </a:r>
          </a:p>
        </p:txBody>
      </p:sp>
      <p:sp>
        <p:nvSpPr>
          <p:cNvPr id="3" name="Zástupný symbol pro obsah 2"/>
          <p:cNvSpPr>
            <a:spLocks noGrp="1"/>
          </p:cNvSpPr>
          <p:nvPr>
            <p:ph sz="quarter" idx="1"/>
          </p:nvPr>
        </p:nvSpPr>
        <p:spPr/>
        <p:txBody>
          <a:bodyPr>
            <a:normAutofit fontScale="85000" lnSpcReduction="20000"/>
          </a:bodyPr>
          <a:lstStyle/>
          <a:p>
            <a:r>
              <a:rPr lang="cs-CZ" dirty="0"/>
              <a:t>Velmi složitá otázka výjimek z imunity</a:t>
            </a:r>
            <a:r>
              <a:rPr lang="en-US" dirty="0"/>
              <a:t> </a:t>
            </a:r>
            <a:r>
              <a:rPr lang="en-US" i="1" dirty="0" err="1"/>
              <a:t>ratione</a:t>
            </a:r>
            <a:r>
              <a:rPr lang="en-US" i="1" dirty="0"/>
              <a:t> </a:t>
            </a:r>
            <a:r>
              <a:rPr lang="en-US" i="1" dirty="0" err="1"/>
              <a:t>materiae</a:t>
            </a:r>
            <a:endParaRPr lang="en-US" dirty="0"/>
          </a:p>
          <a:p>
            <a:r>
              <a:rPr lang="cs-CZ" dirty="0"/>
              <a:t>Debata v r. 2016 a 2017… ale neskončila úplně</a:t>
            </a:r>
          </a:p>
          <a:p>
            <a:r>
              <a:rPr lang="cs-CZ" dirty="0"/>
              <a:t>Induktivní přístup (</a:t>
            </a:r>
            <a:r>
              <a:rPr lang="en-US" dirty="0"/>
              <a:t>Ascending arguments</a:t>
            </a:r>
            <a:r>
              <a:rPr lang="cs-CZ" dirty="0"/>
              <a:t>)</a:t>
            </a:r>
            <a:endParaRPr lang="en-US" dirty="0"/>
          </a:p>
          <a:p>
            <a:pPr lvl="1"/>
            <a:r>
              <a:rPr lang="cs-CZ" dirty="0"/>
              <a:t>Praxe států</a:t>
            </a:r>
            <a:r>
              <a:rPr lang="en-US" dirty="0"/>
              <a:t> (</a:t>
            </a:r>
            <a:r>
              <a:rPr lang="cs-CZ" dirty="0"/>
              <a:t>národní zákony, </a:t>
            </a:r>
            <a:r>
              <a:rPr lang="en-US" dirty="0"/>
              <a:t>case law, </a:t>
            </a:r>
            <a:r>
              <a:rPr lang="cs-CZ" dirty="0"/>
              <a:t>vystoupení v 6. výboru VS OSN</a:t>
            </a:r>
            <a:r>
              <a:rPr lang="en-US" dirty="0"/>
              <a:t>)</a:t>
            </a:r>
            <a:endParaRPr lang="cs-CZ" dirty="0"/>
          </a:p>
          <a:p>
            <a:pPr lvl="1"/>
            <a:r>
              <a:rPr lang="cs-CZ" dirty="0"/>
              <a:t>Rozhodnutí vnitrostátních soudů</a:t>
            </a:r>
            <a:endParaRPr lang="en-US" dirty="0"/>
          </a:p>
          <a:p>
            <a:pPr lvl="1"/>
            <a:r>
              <a:rPr lang="cs-CZ" dirty="0"/>
              <a:t>Mezinárodní smlouvy</a:t>
            </a:r>
            <a:endParaRPr lang="en-US" dirty="0"/>
          </a:p>
          <a:p>
            <a:pPr lvl="1"/>
            <a:r>
              <a:rPr lang="cs-CZ" dirty="0"/>
              <a:t>mezinárodní</a:t>
            </a:r>
            <a:r>
              <a:rPr lang="en-US" dirty="0"/>
              <a:t> case law</a:t>
            </a:r>
          </a:p>
          <a:p>
            <a:r>
              <a:rPr lang="cs-CZ" dirty="0"/>
              <a:t>Deduktivní přístup (</a:t>
            </a:r>
            <a:r>
              <a:rPr lang="en-US" dirty="0"/>
              <a:t>Descending arguments</a:t>
            </a:r>
            <a:r>
              <a:rPr lang="cs-CZ" dirty="0"/>
              <a:t>)</a:t>
            </a:r>
            <a:endParaRPr lang="en-US" dirty="0"/>
          </a:p>
          <a:p>
            <a:pPr lvl="1"/>
            <a:r>
              <a:rPr lang="cs-CZ" dirty="0"/>
              <a:t>Normy </a:t>
            </a:r>
            <a:r>
              <a:rPr lang="cs-CZ" i="1" dirty="0" err="1"/>
              <a:t>jus</a:t>
            </a:r>
            <a:r>
              <a:rPr lang="cs-CZ" i="1" dirty="0"/>
              <a:t> </a:t>
            </a:r>
            <a:r>
              <a:rPr lang="cs-CZ" i="1" dirty="0" err="1"/>
              <a:t>cogens</a:t>
            </a:r>
            <a:r>
              <a:rPr lang="cs-CZ" i="1" dirty="0"/>
              <a:t> </a:t>
            </a:r>
            <a:r>
              <a:rPr lang="cs-CZ" dirty="0"/>
              <a:t>(chránící základní hodnoty </a:t>
            </a:r>
            <a:r>
              <a:rPr lang="cs-CZ" dirty="0" err="1"/>
              <a:t>mezinár</a:t>
            </a:r>
            <a:r>
              <a:rPr lang="cs-CZ" dirty="0"/>
              <a:t>. společenství)  </a:t>
            </a:r>
            <a:endParaRPr lang="en-US" dirty="0"/>
          </a:p>
          <a:p>
            <a:pPr lvl="1"/>
            <a:r>
              <a:rPr lang="cs-CZ" dirty="0"/>
              <a:t>Lidská práva obětí zločinů podle MP </a:t>
            </a:r>
            <a:r>
              <a:rPr lang="en-US" dirty="0"/>
              <a:t>(</a:t>
            </a:r>
            <a:r>
              <a:rPr lang="cs-CZ" dirty="0"/>
              <a:t>přístup ke spravedlnosti</a:t>
            </a:r>
            <a:r>
              <a:rPr lang="en-US" dirty="0"/>
              <a:t>)</a:t>
            </a:r>
          </a:p>
          <a:p>
            <a:pPr lvl="1"/>
            <a:r>
              <a:rPr lang="cs-CZ" dirty="0"/>
              <a:t>Rozvoj mezinárodního trestního práva (závazek k boji proti beztrestnosti zločinů podle MP)</a:t>
            </a:r>
          </a:p>
          <a:p>
            <a:pPr lvl="1"/>
            <a:r>
              <a:rPr lang="en-US" dirty="0"/>
              <a:t>… </a:t>
            </a:r>
            <a:r>
              <a:rPr lang="cs-CZ" dirty="0"/>
              <a:t>a systémová integrace mezinárodního práva (výklad různých závazků v souladu s čl. 31, odst. 3(c) Vídeňské úmluvy o smluvním právu)? </a:t>
            </a:r>
          </a:p>
        </p:txBody>
      </p:sp>
    </p:spTree>
    <p:extLst>
      <p:ext uri="{BB962C8B-B14F-4D97-AF65-F5344CB8AC3E}">
        <p14:creationId xmlns:p14="http://schemas.microsoft.com/office/powerpoint/2010/main" val="457206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Kodifikační téma KMP</a:t>
            </a:r>
          </a:p>
        </p:txBody>
      </p:sp>
      <p:sp>
        <p:nvSpPr>
          <p:cNvPr id="3" name="Zástupný symbol pro obsah 2"/>
          <p:cNvSpPr>
            <a:spLocks noGrp="1"/>
          </p:cNvSpPr>
          <p:nvPr>
            <p:ph sz="quarter" idx="1"/>
          </p:nvPr>
        </p:nvSpPr>
        <p:spPr/>
        <p:txBody>
          <a:bodyPr>
            <a:normAutofit fontScale="92500" lnSpcReduction="20000"/>
          </a:bodyPr>
          <a:lstStyle/>
          <a:p>
            <a:r>
              <a:rPr lang="cs-CZ" dirty="0"/>
              <a:t>Návrh článku</a:t>
            </a:r>
            <a:r>
              <a:rPr lang="en-US" dirty="0"/>
              <a:t> 7 (provisionally adopted in 2017)</a:t>
            </a:r>
          </a:p>
          <a:p>
            <a:pPr lvl="1"/>
            <a:r>
              <a:rPr lang="cs-CZ" dirty="0"/>
              <a:t>1. Imunita </a:t>
            </a:r>
            <a:r>
              <a:rPr lang="en-GB" i="1" dirty="0" err="1"/>
              <a:t>ratione</a:t>
            </a:r>
            <a:r>
              <a:rPr lang="en-GB" i="1" dirty="0"/>
              <a:t> </a:t>
            </a:r>
            <a:r>
              <a:rPr lang="en-GB" i="1" dirty="0" err="1"/>
              <a:t>materiae</a:t>
            </a:r>
            <a:r>
              <a:rPr lang="en-GB" dirty="0"/>
              <a:t> </a:t>
            </a:r>
            <a:r>
              <a:rPr lang="cs-CZ" dirty="0"/>
              <a:t>z výkonu cizí trestní jurisdikce se neuplatní ve vztahu k těmto zločinům podle mezinárodního práva:</a:t>
            </a:r>
          </a:p>
          <a:p>
            <a:pPr lvl="1"/>
            <a:r>
              <a:rPr lang="en-GB" dirty="0"/>
              <a:t>	(a)	</a:t>
            </a:r>
            <a:r>
              <a:rPr lang="cs-CZ" dirty="0"/>
              <a:t>zločin </a:t>
            </a:r>
            <a:r>
              <a:rPr lang="en-GB" dirty="0" err="1"/>
              <a:t>genocid</a:t>
            </a:r>
            <a:r>
              <a:rPr lang="cs-CZ" dirty="0"/>
              <a:t>y</a:t>
            </a:r>
            <a:r>
              <a:rPr lang="en-GB" dirty="0"/>
              <a:t>;</a:t>
            </a:r>
            <a:endParaRPr lang="cs-CZ" dirty="0"/>
          </a:p>
          <a:p>
            <a:pPr lvl="1"/>
            <a:r>
              <a:rPr lang="en-GB" dirty="0"/>
              <a:t>	(b)	</a:t>
            </a:r>
            <a:r>
              <a:rPr lang="cs-CZ" dirty="0"/>
              <a:t>zločiny proti lidskosti;</a:t>
            </a:r>
          </a:p>
          <a:p>
            <a:pPr lvl="1"/>
            <a:r>
              <a:rPr lang="en-GB" dirty="0"/>
              <a:t>	(c)	</a:t>
            </a:r>
            <a:r>
              <a:rPr lang="cs-CZ" dirty="0"/>
              <a:t>válečné zločiny</a:t>
            </a:r>
            <a:r>
              <a:rPr lang="en-GB" dirty="0"/>
              <a:t>;</a:t>
            </a:r>
            <a:endParaRPr lang="cs-CZ" dirty="0"/>
          </a:p>
          <a:p>
            <a:pPr lvl="1"/>
            <a:r>
              <a:rPr lang="en-GB" dirty="0"/>
              <a:t>	(d)	</a:t>
            </a:r>
            <a:r>
              <a:rPr lang="cs-CZ" dirty="0"/>
              <a:t>zločin </a:t>
            </a:r>
            <a:r>
              <a:rPr lang="en-GB" dirty="0"/>
              <a:t>apartheid</a:t>
            </a:r>
            <a:r>
              <a:rPr lang="cs-CZ" dirty="0"/>
              <a:t>u</a:t>
            </a:r>
            <a:r>
              <a:rPr lang="en-GB" dirty="0"/>
              <a:t>;</a:t>
            </a:r>
            <a:endParaRPr lang="cs-CZ" dirty="0"/>
          </a:p>
          <a:p>
            <a:pPr lvl="1"/>
            <a:r>
              <a:rPr lang="en-GB" dirty="0"/>
              <a:t>	(e)	</a:t>
            </a:r>
            <a:r>
              <a:rPr lang="cs-CZ" dirty="0"/>
              <a:t>mučení</a:t>
            </a:r>
            <a:r>
              <a:rPr lang="en-GB" dirty="0"/>
              <a:t>;</a:t>
            </a:r>
            <a:endParaRPr lang="cs-CZ" dirty="0"/>
          </a:p>
          <a:p>
            <a:pPr lvl="1"/>
            <a:r>
              <a:rPr lang="en-GB" dirty="0"/>
              <a:t>	(f)	</a:t>
            </a:r>
            <a:r>
              <a:rPr lang="cs-CZ" dirty="0"/>
              <a:t>nucené mizení</a:t>
            </a:r>
            <a:r>
              <a:rPr lang="en-GB" dirty="0"/>
              <a:t>.</a:t>
            </a:r>
            <a:endParaRPr lang="cs-CZ" dirty="0"/>
          </a:p>
          <a:p>
            <a:pPr lvl="1"/>
            <a:r>
              <a:rPr lang="en-GB" dirty="0"/>
              <a:t>2.	</a:t>
            </a:r>
            <a:r>
              <a:rPr lang="cs-CZ" dirty="0"/>
              <a:t>Pro účely tohoto návrhu článku výše uvedené zločiny podle mezinárodního práva mají být chápány v souladu s jejich definicemi ve smlouvách uvedených v příloze k tomuto návrhu článků. </a:t>
            </a:r>
            <a:endParaRPr lang="en-US" dirty="0"/>
          </a:p>
          <a:p>
            <a:r>
              <a:rPr lang="en-US" dirty="0" err="1"/>
              <a:t>Probl</a:t>
            </a:r>
            <a:r>
              <a:rPr lang="cs-CZ" dirty="0"/>
              <a:t>é</a:t>
            </a:r>
            <a:r>
              <a:rPr lang="en-US" dirty="0"/>
              <a:t>m </a:t>
            </a:r>
            <a:r>
              <a:rPr lang="cs-CZ" dirty="0"/>
              <a:t>procesních ustanovení a záruk</a:t>
            </a:r>
          </a:p>
          <a:p>
            <a:pPr lvl="1"/>
            <a:r>
              <a:rPr lang="cs-CZ" dirty="0"/>
              <a:t>Obecné nebo specificky k čl. 7 ? Diskuse v r. 2019… měla by pokračovat v r. 2021. Dokončení v r. </a:t>
            </a:r>
            <a:r>
              <a:rPr lang="cs-CZ"/>
              <a:t>2022</a:t>
            </a:r>
            <a:r>
              <a:rPr lang="en-US" dirty="0"/>
              <a:t>	</a:t>
            </a:r>
            <a:endParaRPr lang="cs-CZ" dirty="0"/>
          </a:p>
        </p:txBody>
      </p:sp>
    </p:spTree>
    <p:extLst>
      <p:ext uri="{BB962C8B-B14F-4D97-AF65-F5344CB8AC3E}">
        <p14:creationId xmlns:p14="http://schemas.microsoft.com/office/powerpoint/2010/main" val="2018421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Závěr</a:t>
            </a:r>
            <a:r>
              <a:rPr lang="en-US" dirty="0"/>
              <a:t> </a:t>
            </a:r>
            <a:endParaRPr lang="cs-CZ" dirty="0"/>
          </a:p>
        </p:txBody>
      </p:sp>
      <p:sp>
        <p:nvSpPr>
          <p:cNvPr id="3" name="Zástupný symbol pro obsah 2"/>
          <p:cNvSpPr>
            <a:spLocks noGrp="1"/>
          </p:cNvSpPr>
          <p:nvPr>
            <p:ph sz="quarter" idx="1"/>
          </p:nvPr>
        </p:nvSpPr>
        <p:spPr/>
        <p:txBody>
          <a:bodyPr>
            <a:normAutofit/>
          </a:bodyPr>
          <a:lstStyle/>
          <a:p>
            <a:endParaRPr lang="en-US" dirty="0"/>
          </a:p>
          <a:p>
            <a:endParaRPr lang="en-US" dirty="0"/>
          </a:p>
          <a:p>
            <a:pPr fontAlgn="auto">
              <a:spcAft>
                <a:spcPts val="0"/>
              </a:spcAft>
              <a:defRPr/>
            </a:pPr>
            <a:r>
              <a:rPr lang="cs-CZ" dirty="0"/>
              <a:t>Dotazy a připomínky ? </a:t>
            </a:r>
          </a:p>
          <a:p>
            <a:pPr marL="114300" indent="0" fontAlgn="auto">
              <a:spcAft>
                <a:spcPts val="0"/>
              </a:spcAft>
              <a:buFont typeface="Arial" panose="020B0604020202020204" pitchFamily="34" charset="0"/>
              <a:buNone/>
              <a:defRPr/>
            </a:pPr>
            <a:endParaRPr lang="cs-CZ" dirty="0"/>
          </a:p>
          <a:p>
            <a:pPr fontAlgn="auto">
              <a:spcAft>
                <a:spcPts val="0"/>
              </a:spcAft>
              <a:defRPr/>
            </a:pPr>
            <a:r>
              <a:rPr lang="cs-CZ" dirty="0"/>
              <a:t>Děkuji za pozornost !</a:t>
            </a:r>
          </a:p>
          <a:p>
            <a:pPr fontAlgn="auto">
              <a:spcAft>
                <a:spcPts val="0"/>
              </a:spcAft>
              <a:defRPr/>
            </a:pPr>
            <a:endParaRPr lang="cs-CZ" dirty="0"/>
          </a:p>
          <a:p>
            <a:pPr fontAlgn="auto">
              <a:spcAft>
                <a:spcPts val="0"/>
              </a:spcAft>
              <a:defRPr/>
            </a:pPr>
            <a:endParaRPr lang="cs-CZ" dirty="0"/>
          </a:p>
          <a:p>
            <a:pPr marL="640080" lvl="1" fontAlgn="auto">
              <a:spcAft>
                <a:spcPts val="0"/>
              </a:spcAft>
              <a:defRPr/>
            </a:pPr>
            <a:r>
              <a:rPr lang="cs-CZ" dirty="0" err="1"/>
              <a:t>sturma</a:t>
            </a:r>
            <a:r>
              <a:rPr lang="en-US" dirty="0"/>
              <a:t>@</a:t>
            </a:r>
            <a:r>
              <a:rPr lang="cs-CZ" dirty="0"/>
              <a:t>prf.cuni.cz</a:t>
            </a:r>
          </a:p>
        </p:txBody>
      </p:sp>
    </p:spTree>
    <p:extLst>
      <p:ext uri="{BB962C8B-B14F-4D97-AF65-F5344CB8AC3E}">
        <p14:creationId xmlns:p14="http://schemas.microsoft.com/office/powerpoint/2010/main" val="253881798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778</Words>
  <Application>Microsoft Office PowerPoint</Application>
  <PresentationFormat>Předvádění na obrazovce (4:3)</PresentationFormat>
  <Paragraphs>87</Paragraphs>
  <Slides>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vt:i4>
      </vt:variant>
    </vt:vector>
  </HeadingPairs>
  <TitlesOfParts>
    <vt:vector size="14" baseType="lpstr">
      <vt:lpstr>Arial</vt:lpstr>
      <vt:lpstr>Georgia</vt:lpstr>
      <vt:lpstr>Wingdings</vt:lpstr>
      <vt:lpstr>Wingdings 2</vt:lpstr>
      <vt:lpstr>Administrativní</vt:lpstr>
      <vt:lpstr>Imunita státních představitelů  z cizí trestní jurisdikce</vt:lpstr>
      <vt:lpstr>Obsah </vt:lpstr>
      <vt:lpstr> Imunity  </vt:lpstr>
      <vt:lpstr>Různé případy…</vt:lpstr>
      <vt:lpstr>Kodifikační téma KMP</vt:lpstr>
      <vt:lpstr>Kodifikační téma KMP</vt:lpstr>
      <vt:lpstr>Kodifikační téma KMP</vt:lpstr>
      <vt:lpstr>Kodifikační téma KMP</vt:lpstr>
      <vt:lpstr>Závěr </vt:lpstr>
    </vt:vector>
  </TitlesOfParts>
  <Company>Univerzita Karlova v Praze, Právnická Fakulta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limit immunity of State officials in relation to grave violations of human rights?</dc:title>
  <dc:creator>User</dc:creator>
  <cp:lastModifiedBy>%NAME%</cp:lastModifiedBy>
  <cp:revision>29</cp:revision>
  <dcterms:created xsi:type="dcterms:W3CDTF">2016-09-05T19:24:45Z</dcterms:created>
  <dcterms:modified xsi:type="dcterms:W3CDTF">2022-03-30T15:28:58Z</dcterms:modified>
</cp:coreProperties>
</file>