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85" r:id="rId24"/>
    <p:sldId id="286" r:id="rId25"/>
    <p:sldId id="278" r:id="rId26"/>
    <p:sldId id="279" r:id="rId27"/>
    <p:sldId id="280" r:id="rId28"/>
    <p:sldId id="281" r:id="rId29"/>
    <p:sldId id="282" r:id="rId30"/>
    <p:sldId id="284" r:id="rId31"/>
    <p:sldId id="287" r:id="rId32"/>
    <p:sldId id="288" r:id="rId33"/>
    <p:sldId id="289" r:id="rId34"/>
    <p:sldId id="294" r:id="rId35"/>
    <p:sldId id="290" r:id="rId36"/>
    <p:sldId id="291" r:id="rId37"/>
    <p:sldId id="295" r:id="rId38"/>
    <p:sldId id="296" r:id="rId39"/>
    <p:sldId id="292" r:id="rId40"/>
    <p:sldId id="293" r:id="rId41"/>
    <p:sldId id="297" r:id="rId42"/>
    <p:sldId id="298" r:id="rId43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1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01794-EFD1-58DB-AFDC-3AD5BB778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78264D-FE78-431C-3088-9925896DE0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A8BC6-E734-AC82-1AC5-6D4F4FCCE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54C0-323E-86A4-BD23-C0D6561AA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3AA01-D0AA-EA4E-35CD-2984677DF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671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54901-4B25-4801-D66F-5E92DD44A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53DB9D-DB17-B689-2A09-AC7C13296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62B5B-1631-7190-610B-E1594CCD4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BC2AC-F445-34EF-609D-703913580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D965D-9AF5-4F0B-852E-BC0BFBF6B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6634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7C09C0-C799-9AD3-5F9F-09B8E7239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A9AA5B-CF46-3B60-0DE7-47D01A8DE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00960-B402-DA15-DDB9-1678F2C50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DA12B-DC98-9C50-245E-F003EF93A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530B0-D3B2-6F09-7EB8-817FA87C3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05865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40799-22C5-EA48-39A1-622BBF18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FF74C-1CF8-614B-BA7B-31FBED59E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83475-D83F-0348-41F8-4BE7092C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406FF-A227-E80E-AC79-8D03E0291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869F2-D234-1A97-BDDE-300A6D330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81856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E71CB-CA40-EB98-8EAD-26F57D41C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D419B-B0DC-123A-3C3E-6D9D707EB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77F69-4C3D-0987-95F6-957A296ED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4F1F6-6307-DE57-8DE3-758D80F9C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0F463-26EB-88BA-A8AF-DA9580B65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3496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63A42-5B1F-5F9A-4871-29AA94114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CA06F-9878-1C6D-D21A-3F5B074E1F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D10FF-BD29-7369-5744-F2C311DD4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68952-1B2E-B451-F165-D97DE1C56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9FF39-0FAE-C43B-E889-8F5B4D2CB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8728E7-6F2D-5255-3D6A-4FB093435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4241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B540D-54A1-C9C8-E08F-1D8A80A8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E9790-35B8-E64D-85A6-365A71B17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BA7ECC-13F6-2681-C906-590710036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950DE-9D60-9490-492F-36133CA46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D32F8B-BD4A-D674-FB6B-C3B2B5C1BE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955C3A-A3A2-D9F7-DF7A-978402C3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9E2AD3-C026-22A0-F081-D199242C0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C6EF5A-5B17-C750-6566-6EF1D154E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14120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AB7B4-AFAA-04DB-B973-9B7DFCF20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F10D94-40A4-AB35-38AA-32BC0E539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2E1FAA-72D3-1679-F57A-34180EF8A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1AD05-CB57-9B0D-0B91-2F60EEB0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1122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D85879-7D16-BC24-C7CD-ACCFD6D85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89C70C-A2ED-FB75-2FF1-C51A51796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B3C61-EC50-8944-7452-5FBD361C0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20470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939D9-B62D-8485-7567-1C0F57858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522A0-7167-DD1D-6F28-0975627CB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0B1993-2F5D-DB74-3721-31D3CD6A8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DA12A-9EB4-D98C-9D94-49D52F796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17D00D-84A3-CCC3-7B20-955EF6C6D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F86F2-4CD3-EFEC-3CA6-CCCFC7022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793127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30659-E849-0DC3-0D8A-93B4C3A8E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5A968D-E613-7662-D78C-1208104C3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E1A278-FD73-F184-AF85-0DA0B5CFB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6433B-26D7-EB77-9DD8-A008570A3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CCC2D-7B8C-FA32-03A6-58FD7E7C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BBCE6-977F-EC59-E277-8A0159688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71899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DE432B-89DD-996C-9788-C4054C184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8DF29-37DC-C338-0B82-1C8362DCB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D31C6-F728-DDAF-17F2-8A3CD171A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CE8F9-52B9-4045-B3DF-AF86534D235D}" type="datetimeFigureOut">
              <a:rPr lang="en-IL" smtClean="0"/>
              <a:t>21/03/2024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30835-6E37-56FD-487B-8AE8A6CD3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7A126-DF91-DF08-326F-AA922394E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97FB7-FD54-C642-B83C-DDF5CA007F8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90914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eronika.devereux@prf.cuni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640D5-C138-72B5-570E-0A03E9C523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Mezinárodní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zločiny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českém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trestním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právu</a:t>
            </a:r>
            <a:endParaRPr lang="en-I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1DBBB-1DE4-485F-C9B4-B49DE71A7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19362"/>
          </a:xfrm>
        </p:spPr>
        <p:txBody>
          <a:bodyPr>
            <a:normAutofit/>
          </a:bodyPr>
          <a:lstStyle/>
          <a:p>
            <a:r>
              <a:rPr lang="en-IL" dirty="0"/>
              <a:t>JUDr. Veronika D’Evereux, Ph.D.</a:t>
            </a:r>
          </a:p>
          <a:p>
            <a:r>
              <a:rPr lang="en-US" dirty="0">
                <a:hlinkClick r:id="rId2"/>
              </a:rPr>
              <a:t>v</a:t>
            </a:r>
            <a:r>
              <a:rPr lang="en-IL" dirty="0">
                <a:hlinkClick r:id="rId2"/>
              </a:rPr>
              <a:t>eronika.devereux@prf.cuni.cz</a:t>
            </a:r>
            <a:endParaRPr lang="en-IL" dirty="0"/>
          </a:p>
          <a:p>
            <a:r>
              <a:rPr lang="en-IL" dirty="0"/>
              <a:t>Centrum pro konfliktní a post konfliktní studia</a:t>
            </a:r>
          </a:p>
          <a:p>
            <a:r>
              <a:rPr lang="en-US" dirty="0"/>
              <a:t>k</a:t>
            </a:r>
            <a:r>
              <a:rPr lang="en-IL" dirty="0"/>
              <a:t>atedry Mezinárodního práva </a:t>
            </a:r>
          </a:p>
          <a:p>
            <a:r>
              <a:rPr lang="en-IL" dirty="0"/>
              <a:t>Právnické fakulty Univerzity Karlovy v Praze</a:t>
            </a:r>
          </a:p>
        </p:txBody>
      </p:sp>
    </p:spTree>
    <p:extLst>
      <p:ext uri="{BB962C8B-B14F-4D97-AF65-F5344CB8AC3E}">
        <p14:creationId xmlns:p14="http://schemas.microsoft.com/office/powerpoint/2010/main" val="1778212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D326B-250B-5078-4324-AE341BA35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Přehled mezinárodních zločinů dle zák. č. 40/2009 Sb. </a:t>
            </a:r>
            <a:r>
              <a:rPr lang="en-US" dirty="0"/>
              <a:t>t</a:t>
            </a:r>
            <a:r>
              <a:rPr lang="en-IL" dirty="0"/>
              <a:t>restní zákoník – hlava XIII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0C8F5-6F1F-AAB2-105A-37575C632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IL" dirty="0"/>
              <a:t>restné činy proti lidkosti </a:t>
            </a:r>
          </a:p>
          <a:p>
            <a:pPr lvl="1"/>
            <a:r>
              <a:rPr lang="en-US" dirty="0"/>
              <a:t>§ 400 G</a:t>
            </a:r>
            <a:r>
              <a:rPr lang="en-IL" dirty="0"/>
              <a:t>enocidium</a:t>
            </a:r>
          </a:p>
          <a:p>
            <a:pPr lvl="1"/>
            <a:r>
              <a:rPr lang="en-US" dirty="0"/>
              <a:t>§ 401 </a:t>
            </a:r>
            <a:r>
              <a:rPr lang="en-US" dirty="0" err="1"/>
              <a:t>Ú</a:t>
            </a:r>
            <a:r>
              <a:rPr lang="en-IL" dirty="0"/>
              <a:t>tok proti lidskosti </a:t>
            </a:r>
          </a:p>
          <a:p>
            <a:pPr lvl="1"/>
            <a:r>
              <a:rPr lang="en-US" dirty="0"/>
              <a:t>§ 402 A</a:t>
            </a:r>
            <a:r>
              <a:rPr lang="en-IL" dirty="0"/>
              <a:t>partheid a diskriminace skupiny lidí </a:t>
            </a:r>
          </a:p>
          <a:p>
            <a:pPr lvl="1"/>
            <a:r>
              <a:rPr lang="en-IL" dirty="0"/>
              <a:t>§ 403 </a:t>
            </a:r>
            <a:r>
              <a:rPr lang="en-US" dirty="0" err="1"/>
              <a:t>Založení</a:t>
            </a:r>
            <a:r>
              <a:rPr lang="en-US" dirty="0"/>
              <a:t>, </a:t>
            </a:r>
            <a:r>
              <a:rPr lang="en-US" dirty="0" err="1"/>
              <a:t>podpora</a:t>
            </a:r>
            <a:r>
              <a:rPr lang="en-US" dirty="0"/>
              <a:t> a </a:t>
            </a:r>
            <a:r>
              <a:rPr lang="en-US" dirty="0" err="1"/>
              <a:t>propagace</a:t>
            </a:r>
            <a:r>
              <a:rPr lang="en-US" dirty="0"/>
              <a:t> </a:t>
            </a:r>
            <a:r>
              <a:rPr lang="en-US" dirty="0" err="1"/>
              <a:t>hnutí</a:t>
            </a:r>
            <a:r>
              <a:rPr lang="en-US" dirty="0"/>
              <a:t> </a:t>
            </a:r>
            <a:r>
              <a:rPr lang="en-US" dirty="0" err="1"/>
              <a:t>směřujícího</a:t>
            </a:r>
            <a:r>
              <a:rPr lang="en-US" dirty="0"/>
              <a:t> k </a:t>
            </a:r>
            <a:r>
              <a:rPr lang="en-US" dirty="0" err="1"/>
              <a:t>potlačení</a:t>
            </a:r>
            <a:r>
              <a:rPr lang="en-US" dirty="0"/>
              <a:t> </a:t>
            </a:r>
            <a:r>
              <a:rPr lang="en-US" dirty="0" err="1"/>
              <a:t>práv</a:t>
            </a:r>
            <a:r>
              <a:rPr lang="en-US" dirty="0"/>
              <a:t> a </a:t>
            </a:r>
            <a:r>
              <a:rPr lang="en-US" dirty="0" err="1"/>
              <a:t>svobod</a:t>
            </a:r>
            <a:r>
              <a:rPr lang="en-US" dirty="0"/>
              <a:t> </a:t>
            </a:r>
            <a:r>
              <a:rPr lang="en-US" dirty="0" err="1"/>
              <a:t>člověka</a:t>
            </a:r>
            <a:endParaRPr lang="en-US" dirty="0"/>
          </a:p>
          <a:p>
            <a:pPr lvl="1" algn="just"/>
            <a:r>
              <a:rPr lang="en-US" dirty="0"/>
              <a:t>§ 403a </a:t>
            </a:r>
            <a:r>
              <a:rPr lang="en-US" dirty="0" err="1"/>
              <a:t>Šíření</a:t>
            </a:r>
            <a:r>
              <a:rPr lang="en-US" dirty="0"/>
              <a:t> </a:t>
            </a:r>
            <a:r>
              <a:rPr lang="en-US" dirty="0" err="1"/>
              <a:t>díla</a:t>
            </a:r>
            <a:r>
              <a:rPr lang="en-US" dirty="0"/>
              <a:t> k </a:t>
            </a:r>
            <a:r>
              <a:rPr lang="en-US" dirty="0" err="1"/>
              <a:t>propagaci</a:t>
            </a:r>
            <a:r>
              <a:rPr lang="en-US" dirty="0"/>
              <a:t> </a:t>
            </a:r>
            <a:r>
              <a:rPr lang="en-US" dirty="0" err="1"/>
              <a:t>hnutí</a:t>
            </a:r>
            <a:r>
              <a:rPr lang="en-US" dirty="0"/>
              <a:t> </a:t>
            </a:r>
            <a:r>
              <a:rPr lang="en-US" dirty="0" err="1"/>
              <a:t>směřujícího</a:t>
            </a:r>
            <a:r>
              <a:rPr lang="en-US" dirty="0"/>
              <a:t> k </a:t>
            </a:r>
            <a:r>
              <a:rPr lang="en-US" dirty="0" err="1"/>
              <a:t>potlačení</a:t>
            </a:r>
            <a:r>
              <a:rPr lang="en-US" dirty="0"/>
              <a:t> </a:t>
            </a:r>
            <a:r>
              <a:rPr lang="en-US" dirty="0" err="1"/>
              <a:t>práv</a:t>
            </a:r>
            <a:r>
              <a:rPr lang="en-US" dirty="0"/>
              <a:t> a </a:t>
            </a:r>
            <a:r>
              <a:rPr lang="en-US" dirty="0" err="1"/>
              <a:t>svobod</a:t>
            </a:r>
            <a:r>
              <a:rPr lang="en-US" dirty="0"/>
              <a:t> </a:t>
            </a:r>
            <a:r>
              <a:rPr lang="en-US" dirty="0" err="1"/>
              <a:t>člověka</a:t>
            </a:r>
            <a:endParaRPr lang="en-US" dirty="0"/>
          </a:p>
          <a:p>
            <a:pPr lvl="1" algn="just"/>
            <a:r>
              <a:rPr lang="en-US" dirty="0"/>
              <a:t>§ 404 </a:t>
            </a:r>
            <a:r>
              <a:rPr lang="en-US" dirty="0" err="1"/>
              <a:t>Projev</a:t>
            </a:r>
            <a:r>
              <a:rPr lang="en-US" dirty="0"/>
              <a:t> </a:t>
            </a:r>
            <a:r>
              <a:rPr lang="en-US" dirty="0" err="1"/>
              <a:t>sympatií</a:t>
            </a:r>
            <a:r>
              <a:rPr lang="en-US" dirty="0"/>
              <a:t> k </a:t>
            </a:r>
            <a:r>
              <a:rPr lang="en-US" dirty="0" err="1"/>
              <a:t>hnutí</a:t>
            </a:r>
            <a:r>
              <a:rPr lang="en-US" dirty="0"/>
              <a:t> </a:t>
            </a:r>
            <a:r>
              <a:rPr lang="en-US" dirty="0" err="1"/>
              <a:t>směřujícímu</a:t>
            </a:r>
            <a:r>
              <a:rPr lang="en-US" dirty="0"/>
              <a:t> k </a:t>
            </a:r>
            <a:r>
              <a:rPr lang="en-US" dirty="0" err="1"/>
              <a:t>potlačení</a:t>
            </a:r>
            <a:r>
              <a:rPr lang="en-US" dirty="0"/>
              <a:t> </a:t>
            </a:r>
            <a:r>
              <a:rPr lang="en-US" dirty="0" err="1"/>
              <a:t>práv</a:t>
            </a:r>
            <a:r>
              <a:rPr lang="en-US" dirty="0"/>
              <a:t> a </a:t>
            </a:r>
            <a:r>
              <a:rPr lang="en-US" dirty="0" err="1"/>
              <a:t>svobod</a:t>
            </a:r>
            <a:r>
              <a:rPr lang="en-US" dirty="0"/>
              <a:t> </a:t>
            </a:r>
            <a:r>
              <a:rPr lang="en-US" dirty="0" err="1"/>
              <a:t>člověka</a:t>
            </a:r>
            <a:r>
              <a:rPr lang="en-US" dirty="0"/>
              <a:t> </a:t>
            </a:r>
          </a:p>
          <a:p>
            <a:pPr lvl="1" algn="just"/>
            <a:r>
              <a:rPr lang="en-US" dirty="0"/>
              <a:t>§ 405 </a:t>
            </a:r>
            <a:r>
              <a:rPr lang="en-US" dirty="0" err="1"/>
              <a:t>Popírání</a:t>
            </a:r>
            <a:r>
              <a:rPr lang="en-US" dirty="0"/>
              <a:t>, </a:t>
            </a:r>
            <a:r>
              <a:rPr lang="en-US" dirty="0" err="1"/>
              <a:t>zpochybňování</a:t>
            </a:r>
            <a:r>
              <a:rPr lang="en-US" dirty="0"/>
              <a:t>, </a:t>
            </a:r>
            <a:r>
              <a:rPr lang="en-US" dirty="0" err="1"/>
              <a:t>schvalování</a:t>
            </a:r>
            <a:r>
              <a:rPr lang="en-US" dirty="0"/>
              <a:t> a </a:t>
            </a:r>
            <a:r>
              <a:rPr lang="en-US" dirty="0" err="1"/>
              <a:t>ospravedlňování</a:t>
            </a:r>
            <a:r>
              <a:rPr lang="en-US" dirty="0"/>
              <a:t> </a:t>
            </a:r>
            <a:r>
              <a:rPr lang="en-US" dirty="0" err="1"/>
              <a:t>genocidia</a:t>
            </a:r>
            <a:endParaRPr lang="en-US" dirty="0"/>
          </a:p>
          <a:p>
            <a:pPr algn="just"/>
            <a:endParaRPr lang="en-US" sz="1800" b="1" i="0" u="none" strike="noStrike" dirty="0">
              <a:solidFill>
                <a:srgbClr val="08A8F8"/>
              </a:solidFill>
              <a:effectLst/>
              <a:latin typeface="Arial" panose="020B0604020202020204" pitchFamily="34" charset="0"/>
            </a:endParaRPr>
          </a:p>
          <a:p>
            <a:endParaRPr lang="en-IL" dirty="0"/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598124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E8AE8-53DC-7EE9-CEA7-E0293EA29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Přehled mezinárodních zločinů dle zák. č. 40/2009 Sb. </a:t>
            </a:r>
            <a:r>
              <a:rPr lang="en-US" dirty="0"/>
              <a:t>t</a:t>
            </a:r>
            <a:r>
              <a:rPr lang="en-IL" dirty="0"/>
              <a:t>restní zákoník – hlava XIII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BD90B-ACD1-529F-AEF4-917B44802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L" dirty="0"/>
              <a:t>Trestné činy proti míru a válečné trestné činy</a:t>
            </a:r>
          </a:p>
          <a:p>
            <a:pPr lvl="1"/>
            <a:r>
              <a:rPr lang="en-IL" dirty="0"/>
              <a:t>§ 405a agrese</a:t>
            </a:r>
          </a:p>
          <a:p>
            <a:pPr lvl="1"/>
            <a:r>
              <a:rPr lang="en-IL" dirty="0"/>
              <a:t>§ 406 příprava útočné války </a:t>
            </a:r>
          </a:p>
          <a:p>
            <a:pPr lvl="1"/>
            <a:r>
              <a:rPr lang="en-IL" dirty="0"/>
              <a:t>§ 407 podněcování útočné války </a:t>
            </a:r>
          </a:p>
          <a:p>
            <a:pPr lvl="1"/>
            <a:r>
              <a:rPr lang="en-IL" dirty="0"/>
              <a:t>§ 408 společná ustanovení k přípravě a podněcování útočné války </a:t>
            </a:r>
          </a:p>
          <a:p>
            <a:pPr lvl="1"/>
            <a:r>
              <a:rPr lang="en-IL" dirty="0"/>
              <a:t>§ 409 styky ohrožující mír </a:t>
            </a:r>
          </a:p>
          <a:p>
            <a:pPr lvl="1"/>
            <a:r>
              <a:rPr lang="en-IL" dirty="0"/>
              <a:t>§ 410 porušení mezinárodních sankcí </a:t>
            </a:r>
          </a:p>
          <a:p>
            <a:pPr lvl="1"/>
            <a:r>
              <a:rPr lang="en-IL" dirty="0"/>
              <a:t>§ 411 porušení zakázaného bojového prostředku a nedovoleného vedení boje</a:t>
            </a:r>
          </a:p>
          <a:p>
            <a:pPr lvl="1"/>
            <a:r>
              <a:rPr lang="en-IL" dirty="0"/>
              <a:t>§ 412 válečná krutost</a:t>
            </a:r>
          </a:p>
          <a:p>
            <a:pPr lvl="1"/>
            <a:r>
              <a:rPr lang="en-IL" dirty="0"/>
              <a:t>§ 413 perzekuce obyvatelstva</a:t>
            </a:r>
          </a:p>
          <a:p>
            <a:pPr lvl="1"/>
            <a:r>
              <a:rPr lang="en-IL" dirty="0"/>
              <a:t>§ 414 plenění prostoru válečných operací</a:t>
            </a:r>
          </a:p>
          <a:p>
            <a:pPr lvl="1"/>
            <a:r>
              <a:rPr lang="en-IL" dirty="0"/>
              <a:t>§ 415 zneužití mezinárodně uznávaných a státních znaků </a:t>
            </a:r>
          </a:p>
          <a:p>
            <a:pPr lvl="1"/>
            <a:r>
              <a:rPr lang="en-IL" dirty="0"/>
              <a:t>§ 416 zneužití vlajky a příměří</a:t>
            </a:r>
          </a:p>
          <a:p>
            <a:pPr lvl="1"/>
            <a:r>
              <a:rPr lang="en-IL" dirty="0"/>
              <a:t>§ 417 ublížení parlamentáři</a:t>
            </a:r>
          </a:p>
          <a:p>
            <a:pPr lvl="1"/>
            <a:r>
              <a:rPr lang="en-IL" dirty="0"/>
              <a:t>§ 418 společná ustanovení o odpovědnosti nadřízeného</a:t>
            </a:r>
          </a:p>
        </p:txBody>
      </p:sp>
    </p:spTree>
    <p:extLst>
      <p:ext uri="{BB962C8B-B14F-4D97-AF65-F5344CB8AC3E}">
        <p14:creationId xmlns:p14="http://schemas.microsoft.com/office/powerpoint/2010/main" val="4111645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E5EE8-C75D-B714-60BE-E19F0D939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65125"/>
            <a:ext cx="3314700" cy="1325563"/>
          </a:xfrm>
        </p:spPr>
        <p:txBody>
          <a:bodyPr/>
          <a:lstStyle/>
          <a:p>
            <a:r>
              <a:rPr lang="en-IL" dirty="0"/>
              <a:t>Genocidium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BBDC4-6063-CC48-2FA9-0B7B31409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00" y="1690687"/>
            <a:ext cx="5257800" cy="46386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L" sz="4400" dirty="0">
                <a:solidFill>
                  <a:srgbClr val="000000"/>
                </a:solidFill>
                <a:latin typeface="Arial" panose="020B0604020202020204" pitchFamily="34" charset="0"/>
              </a:rPr>
              <a:t>§ 400 TZ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zničit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úplně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částečně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některou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etnickou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národnostní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náboženskou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třídní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podobnou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lidí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životních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podmínek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mají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přivodit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úplné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částečné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fyzické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zničení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provede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směřující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tomu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aby se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bránilo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dětí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převádí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děti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druhé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příslušníkovi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těžkou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újmu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zdraví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smrt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FF716E3-7ABC-E295-BC36-A1DD10E0FED8}"/>
              </a:ext>
            </a:extLst>
          </p:cNvPr>
          <p:cNvSpPr txBox="1">
            <a:spLocks/>
          </p:cNvSpPr>
          <p:nvPr/>
        </p:nvSpPr>
        <p:spPr>
          <a:xfrm>
            <a:off x="5816600" y="314325"/>
            <a:ext cx="6159500" cy="722153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900" b="1" dirty="0" err="1">
                <a:solidFill>
                  <a:srgbClr val="000000"/>
                </a:solidFill>
                <a:latin typeface="Arial" panose="020B0604020202020204" pitchFamily="34" charset="0"/>
              </a:rPr>
              <a:t>Čl</a:t>
            </a:r>
            <a:r>
              <a:rPr lang="en-US" sz="2900" b="1" dirty="0">
                <a:solidFill>
                  <a:srgbClr val="000000"/>
                </a:solidFill>
                <a:latin typeface="Arial" panose="020B0604020202020204" pitchFamily="34" charset="0"/>
              </a:rPr>
              <a:t>. II </a:t>
            </a:r>
            <a:r>
              <a:rPr lang="en-US" sz="2900" b="1" dirty="0" err="1">
                <a:solidFill>
                  <a:srgbClr val="000000"/>
                </a:solidFill>
                <a:latin typeface="Arial" panose="020B0604020202020204" pitchFamily="34" charset="0"/>
              </a:rPr>
              <a:t>Úmluvy</a:t>
            </a:r>
            <a:r>
              <a:rPr lang="en-US" sz="2900" b="1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sz="29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zabránění</a:t>
            </a:r>
            <a:r>
              <a:rPr lang="en-US" sz="2900" b="1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sz="29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trestání</a:t>
            </a:r>
            <a:r>
              <a:rPr lang="en-US" sz="29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zločinu</a:t>
            </a:r>
            <a:r>
              <a:rPr lang="en-US" sz="29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genocidia</a:t>
            </a:r>
            <a:endParaRPr lang="en-US" sz="29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této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Úmluvě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genocidiem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rozumí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kterýkoli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níže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uvedených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činů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spáchaných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zničit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úplně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částečně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některou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ethnickou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náboženskou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usmrcení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příslušníků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těžkých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tělesných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ublížení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duševních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poruch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členům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kterékoli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životních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podmínek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mají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přivodit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úplné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částečné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fysické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zničení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směřující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tomu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aby se v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skupině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bránilo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dětí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převádění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dětí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900" b="1" dirty="0" err="1">
                <a:solidFill>
                  <a:srgbClr val="000000"/>
                </a:solidFill>
                <a:latin typeface="Arial" panose="020B0604020202020204" pitchFamily="34" charset="0"/>
              </a:rPr>
              <a:t>Čl</a:t>
            </a:r>
            <a:r>
              <a:rPr lang="en-US" sz="2900" b="1" dirty="0">
                <a:solidFill>
                  <a:srgbClr val="000000"/>
                </a:solidFill>
                <a:latin typeface="Arial" panose="020B0604020202020204" pitchFamily="34" charset="0"/>
              </a:rPr>
              <a:t>. 6 </a:t>
            </a:r>
            <a:r>
              <a:rPr lang="en-US" sz="2900" b="1" dirty="0" err="1">
                <a:solidFill>
                  <a:srgbClr val="000000"/>
                </a:solidFill>
                <a:latin typeface="Arial" panose="020B0604020202020204" pitchFamily="34" charset="0"/>
              </a:rPr>
              <a:t>Římského</a:t>
            </a:r>
            <a:r>
              <a:rPr lang="en-US" sz="29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statutu</a:t>
            </a:r>
            <a:endParaRPr lang="en-US" sz="29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účely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tohoto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Statutu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„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genocidou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rozumí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kterýkoli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níže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uvedených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činů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spáchaný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zničit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úplně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částečně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některou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etnickou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náboženskou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takovou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usmrcení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příslušníků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těžkých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tělesných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ublížení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duševních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poruch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členům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kterékoli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životních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podmínek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mají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přivodit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úplné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částečné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fyzické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zničení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směřující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tomu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aby se v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skupině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bránilo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rození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dětí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e) 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převádění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dětí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sz="2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240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544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F788D-88F8-5F22-CC67-93EF6CCBF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101600"/>
            <a:ext cx="5207000" cy="1325563"/>
          </a:xfrm>
        </p:spPr>
        <p:txBody>
          <a:bodyPr/>
          <a:lstStyle/>
          <a:p>
            <a:r>
              <a:rPr lang="en-IL" dirty="0"/>
              <a:t>Útoky proti lidskosti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6B752-040D-D076-DADE-3EF81F3E2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1257299"/>
            <a:ext cx="5257800" cy="5464175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n-US" sz="3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401 TZ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rámci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rozsáhlého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systematického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zaměřeného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civilnímu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dopustí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vyhlazování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zotročování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deportace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přesunu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znásilnění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sexuálního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otroctví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vynucené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prostituce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vynuceného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těhotenství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vynucené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sterilizace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obdobné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sexuálního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perzekuce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politickém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národnostním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etnickém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kulturním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náboženském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základě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z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důvodu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pohlaví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podobného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důvodu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apartheidu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podobné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segregace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zbavení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zavlečení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neznámé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místo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jakéhokoli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omezení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následným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nedobrovolným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zmizením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mučení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vraždy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nelidského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obdobné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povahy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4FC330-5F68-1829-A7F7-E054EF265895}"/>
              </a:ext>
            </a:extLst>
          </p:cNvPr>
          <p:cNvSpPr txBox="1"/>
          <p:nvPr/>
        </p:nvSpPr>
        <p:spPr>
          <a:xfrm>
            <a:off x="5900738" y="136525"/>
            <a:ext cx="6088062" cy="603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70000"/>
              </a:lnSpc>
              <a:spcBef>
                <a:spcPts val="1000"/>
              </a:spcBef>
            </a:pPr>
            <a:r>
              <a:rPr lang="en-US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Článek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7 </a:t>
            </a:r>
            <a:r>
              <a:rPr lang="en-US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Zločiny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proti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lidskosti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Římského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statutu</a:t>
            </a:r>
            <a:endParaRPr lang="en-US" sz="15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1. Pro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účely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tohoto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Statutu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„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zločinem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lidskosti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rozumí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kterýkoli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níže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uvedených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činů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spáchaný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rámci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rozsáhlého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systematického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útoku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zaměřeného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civilnímu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vědomí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existence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takového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útoku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vražda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vyhlazování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zotročování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deportace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násilný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přesun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obyvatelstva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věznění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závažné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zbavení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rozporu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základními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pravidly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mezinárodního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mučení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znásilnění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sexuální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otroctví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nucená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prostituce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nucené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těhotenství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nucená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sterilizace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sexuálního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srovnatelné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závažnosti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persekuce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jakékoli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identifikovatelné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kolektivu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důvodů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politických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rasových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národnostních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etnických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kulturních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náboženských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důvodu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pohlaví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jak je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definováno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odstavci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3,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jiných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důvodů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jež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jsou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podle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mezinárodního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všeobecně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považovány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nepřípustné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v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souvislosti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uvedenými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tomto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odstavci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jakýmkoli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zločinem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spadajícím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jurisdikce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Soudu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nedobrovolné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mizení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apartheidu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k) 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nelidské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podobné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povahy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spočívající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úmyslném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způsobení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velkých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útrap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těžké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újmy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zdraví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poruchy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duševního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tělesného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zdraví</a:t>
            </a:r>
            <a:r>
              <a:rPr lang="en-US" sz="1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E480C5-D048-F4F6-4CE7-27C5411796C0}"/>
              </a:ext>
            </a:extLst>
          </p:cNvPr>
          <p:cNvSpPr txBox="1"/>
          <p:nvPr/>
        </p:nvSpPr>
        <p:spPr>
          <a:xfrm>
            <a:off x="5709841" y="6352142"/>
            <a:ext cx="646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Č</a:t>
            </a:r>
            <a:r>
              <a:rPr lang="en-IL" b="1" dirty="0"/>
              <a:t>ást III Mezinárodního paktu o občanských a politických právech</a:t>
            </a:r>
          </a:p>
        </p:txBody>
      </p:sp>
    </p:spTree>
    <p:extLst>
      <p:ext uri="{BB962C8B-B14F-4D97-AF65-F5344CB8AC3E}">
        <p14:creationId xmlns:p14="http://schemas.microsoft.com/office/powerpoint/2010/main" val="4282660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8ED3D-0ABA-A746-8773-12C1337F1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2" y="214312"/>
            <a:ext cx="3602831" cy="1325563"/>
          </a:xfrm>
        </p:spPr>
        <p:txBody>
          <a:bodyPr/>
          <a:lstStyle/>
          <a:p>
            <a:r>
              <a:rPr lang="en-IL" dirty="0"/>
              <a:t>Apartheid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52290-45B5-2ABF-400A-549844B46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" y="1539875"/>
            <a:ext cx="3719513" cy="44751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L" sz="3800" b="1" dirty="0"/>
              <a:t>§ 402 TZ</a:t>
            </a:r>
            <a:endParaRPr lang="en-IL" b="1" dirty="0"/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uplatňuje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apartheid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etnickou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národnostní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náboženskou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třídní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segregaci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podobnou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potrestán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odnětím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pět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až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dvanáct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let.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(2)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Odnětím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deset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až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dvacet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let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výjimečným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pachatel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potrestán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uvrhne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-li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uvedeným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odstavci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těžkých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životních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podmínek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vystaví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-li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nelidskému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ponižujícímu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zacházení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7A15CA-EDD5-35A3-94B3-52E6AAE849C6}"/>
              </a:ext>
            </a:extLst>
          </p:cNvPr>
          <p:cNvSpPr txBox="1"/>
          <p:nvPr/>
        </p:nvSpPr>
        <p:spPr>
          <a:xfrm>
            <a:off x="4257675" y="128588"/>
            <a:ext cx="773906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Čl</a:t>
            </a:r>
            <a:r>
              <a:rPr lang="en-US" sz="1400" b="1" dirty="0">
                <a:solidFill>
                  <a:srgbClr val="000000"/>
                </a:solidFill>
                <a:latin typeface="Arial" panose="020B0604020202020204" pitchFamily="34" charset="0"/>
              </a:rPr>
              <a:t>. II </a:t>
            </a:r>
            <a:r>
              <a:rPr lang="en-US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Mezinárodní</a:t>
            </a:r>
            <a:r>
              <a:rPr lang="en-US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úmluvy</a:t>
            </a:r>
            <a:r>
              <a:rPr lang="en-US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potlačení</a:t>
            </a:r>
            <a:r>
              <a:rPr lang="en-US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trestání</a:t>
            </a:r>
            <a:r>
              <a:rPr lang="en-US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zločinu</a:t>
            </a:r>
            <a:r>
              <a:rPr lang="en-US" sz="1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apartheidu</a:t>
            </a:r>
            <a:endParaRPr lang="en-US" sz="14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účely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této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úmluvy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pojem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"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apartheidu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zahrnuje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obdobnou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politiku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praktiky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segregace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jsou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uplatňovány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Jižní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Africe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vztahuje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následující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nelidské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páchané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cílem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vytvořit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upevnit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nadvládu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jakoukoliv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jinou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skupinou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systematicky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tyto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utlačovat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just"/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zbavení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příslušníků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život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osobnosti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just"/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 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zavražděním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příslušníků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ii) 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způsobením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vážné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tělesné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duševní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újmy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příslušníkům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omezením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důstojnosti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mučením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krutým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nelidským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ponižujícím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zacházením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iii) 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svévolným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uvězněním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nezákonným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žalářováním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příslušníků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vytváření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životních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podmínek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skupině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skupinám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zaměřeným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dosažení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částečné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úplné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fyzické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likvidace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jakákoliv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legislativní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jiná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jejichž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smyslem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zabránit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skupině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skupinám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účasti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politickém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sociálním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ekonomickém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kulturním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životě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země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záměrné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vytváření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podmínek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znemožňují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plný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rozvoj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zejména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příslušníci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jsou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zbaveni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základních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lidských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včetně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práci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založit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povolené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odborové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vzdělání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výjezdu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návratu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země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příslušnost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pohybu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volbu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místa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usídlení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myšlení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projevu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pokojného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shromažďování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sdružování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jakákoliv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včetně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legislativních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jejichž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smyslem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rozdělovat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podle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zřizováním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oddělených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rezervací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ghet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určité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zákazem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uzavírat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smíšená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manželství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různých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rasových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vyvlastňováním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půdy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kterou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vlastní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rasová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příslušníci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e) 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vykořisťování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práce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příslušníků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zejména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nasazením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nucené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práce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f) 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pronásledování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organizací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odpor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apartheidu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odnětím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základních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4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</a:t>
            </a:r>
            <a:r>
              <a:rPr lang="en-US" sz="14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F98E55-65C1-94C3-DB55-5044F9AE4EE2}"/>
              </a:ext>
            </a:extLst>
          </p:cNvPr>
          <p:cNvSpPr txBox="1"/>
          <p:nvPr/>
        </p:nvSpPr>
        <p:spPr>
          <a:xfrm>
            <a:off x="311943" y="6314897"/>
            <a:ext cx="348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Č</a:t>
            </a:r>
            <a:r>
              <a:rPr lang="en-IL" b="1" dirty="0"/>
              <a:t>l. 7 (1) písm. </a:t>
            </a:r>
            <a:r>
              <a:rPr lang="en-US" b="1" dirty="0"/>
              <a:t>j</a:t>
            </a:r>
            <a:r>
              <a:rPr lang="en-IL" b="1" dirty="0"/>
              <a:t>) Římského statutu</a:t>
            </a:r>
          </a:p>
        </p:txBody>
      </p:sp>
    </p:spTree>
    <p:extLst>
      <p:ext uri="{BB962C8B-B14F-4D97-AF65-F5344CB8AC3E}">
        <p14:creationId xmlns:p14="http://schemas.microsoft.com/office/powerpoint/2010/main" val="2837182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CA3FB-70C2-A52B-689E-FDF196BD1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512" y="117475"/>
            <a:ext cx="10515600" cy="1325563"/>
          </a:xfrm>
        </p:spPr>
        <p:txBody>
          <a:bodyPr/>
          <a:lstStyle/>
          <a:p>
            <a:r>
              <a:rPr lang="en-IL" dirty="0"/>
              <a:t>Trestné činy orientované na potlačení práv a svobod člověka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31A2D-A1D3-021A-A9BB-1ACB1BCC3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12" y="1471613"/>
            <a:ext cx="4862513" cy="5143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L" sz="2000" b="1" dirty="0"/>
              <a:t>§ 403 TZ</a:t>
            </a:r>
          </a:p>
          <a:p>
            <a:pPr marL="0" indent="0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založí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podporuje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propaguje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hnutí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prokazatelně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směřuje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potlačení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člověka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hlásá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etnickou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národnostní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náboženskou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třídní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zášť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zášť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vůči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skupině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endParaRPr lang="en-US" sz="16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</a:p>
          <a:p>
            <a:pPr marL="0" indent="0">
              <a:buNone/>
            </a:pPr>
            <a:r>
              <a:rPr lang="en-IL" sz="2000" b="1" dirty="0"/>
              <a:t>§ 403a TZ</a:t>
            </a:r>
          </a:p>
          <a:p>
            <a:pPr marL="0" indent="0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větším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rozsahu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vyrobí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doveze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vyveze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proveze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nabídne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veřejně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přístupným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zprostředkuje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oběhu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prodá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jinak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jinému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vytvoří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dílo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vyobrazuje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zachycuje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jinak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znázorňuje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symboly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zejména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loga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vlajky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odznaky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uniformy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části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hesla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výroky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prohlášení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slogany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pozdravů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představitele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projevy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představitelů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hnutí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§ 403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odst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1.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IL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18C182-521E-72A7-3C59-1989EEDC7F7C}"/>
              </a:ext>
            </a:extLst>
          </p:cNvPr>
          <p:cNvSpPr txBox="1"/>
          <p:nvPr/>
        </p:nvSpPr>
        <p:spPr>
          <a:xfrm>
            <a:off x="5715000" y="914400"/>
            <a:ext cx="6186488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Č</a:t>
            </a:r>
            <a:r>
              <a:rPr lang="en-IL" b="1" dirty="0"/>
              <a:t>l. 2 odst. 1 Úmluvy o odstranění všech forem rasové diskriminace</a:t>
            </a:r>
          </a:p>
          <a:p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Smluvní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státy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odsuzují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zavazují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provádět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bez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prodlení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všemi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vhodnými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způsoby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politiku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směřující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odstranění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všech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jejích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formách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k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rozvoji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porozumění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všemi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rasami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každý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smluvní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zavazuje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nebude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provádět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osobám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skupinám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institucím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zajistí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aby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všechny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veřejné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orgány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instituce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celostátní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místní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jednaly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souladu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tímto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závazkem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každý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smluvní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zavazuje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nebude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povzbuzovat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hájit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podporovat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prováděnou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kteroukoli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každý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smluvní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podnikne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účinná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přezkoumání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celostátní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místní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vládní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politiky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k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novelizaci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zrušení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všech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zákonů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předpisů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mají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následek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vznik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zachování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všude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existuje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každý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smluvní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zakáže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odstraní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všemi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vhodnými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prostředky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včetně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zákonodárných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prováděnou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kteroukoli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skupinou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7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7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organizaci</a:t>
            </a:r>
            <a:endParaRPr lang="en-IL" sz="1700" dirty="0"/>
          </a:p>
          <a:p>
            <a:endParaRPr lang="en-IL" sz="1700" dirty="0"/>
          </a:p>
          <a:p>
            <a:endParaRPr lang="en-IL" sz="1700" dirty="0"/>
          </a:p>
          <a:p>
            <a:endParaRPr lang="en-IL" sz="1700" dirty="0"/>
          </a:p>
        </p:txBody>
      </p:sp>
    </p:spTree>
    <p:extLst>
      <p:ext uri="{BB962C8B-B14F-4D97-AF65-F5344CB8AC3E}">
        <p14:creationId xmlns:p14="http://schemas.microsoft.com/office/powerpoint/2010/main" val="3621169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301A5-5B91-CC18-E04C-94B204055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en-IL" sz="5500" b="1" dirty="0"/>
              <a:t>Úmluva o odstranění všech forem rasové diskriminace</a:t>
            </a:r>
            <a:endParaRPr lang="en-US" sz="55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5500" dirty="0" err="1">
                <a:solidFill>
                  <a:srgbClr val="000000"/>
                </a:solidFill>
                <a:latin typeface="Arial" panose="020B0604020202020204" pitchFamily="34" charset="0"/>
              </a:rPr>
              <a:t>Čl</a:t>
            </a:r>
            <a:r>
              <a:rPr lang="en-US" sz="5500" dirty="0">
                <a:solidFill>
                  <a:srgbClr val="000000"/>
                </a:solidFill>
                <a:latin typeface="Arial" panose="020B0604020202020204" pitchFamily="34" charset="0"/>
              </a:rPr>
              <a:t>. 3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Smluvní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zvláště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odsuzují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segregaci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apartheid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zavazují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územích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spadajících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pod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pravomoc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předcházet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zakázat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vymýtit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všechny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praktiky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tohoto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druhu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5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4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Smluvní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odsuzují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veškerou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propagandu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všechny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jsou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založeny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myšlenkách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teoriích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nadřazenosti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barvy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pleti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etnického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původu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pokoušejí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ospravedlňovat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povzbuzovat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jakoukoli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nenávisti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diskriminace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zavazují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se,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přijmou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bezodkladná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pozitivní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vymýcení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jakéhokoli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podněcování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činů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diskriminace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 k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tomuto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cíli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s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náležitým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zřetelem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zásady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zakotvené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Všeobecné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deklaraci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lidských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výslovně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uvedená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článku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5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této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úmluvy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se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zavazují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zejména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prohlásit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trestné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podle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zákona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jakékoli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rozšiřování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idejí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založených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nadřazenosti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nenávisti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jakékoli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podněcování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jakož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veškeré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násilné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podněcování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takovým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činům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kterékoli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rase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kterékoli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skupině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barvy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pleti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etnického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původu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jakož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poskytování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jakékoli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podpory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rasistické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činnosti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včetně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jejího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financování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prohlásit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nezákonné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rovněž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organizovanou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jakoukoli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propagandistickou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činnost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podporující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povzbuzující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prohlásit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účast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takových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organizacích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činnosti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trestnou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podle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zákona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nedovolit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celostátním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ani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místním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veřejným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orgánům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institucím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podporovat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podněcovat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rasovou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5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diskriminaci</a:t>
            </a:r>
            <a:r>
              <a:rPr lang="en-US" sz="5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IL" sz="5500" dirty="0"/>
          </a:p>
          <a:p>
            <a:endParaRPr lang="en-IL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A6D6E77-627D-687F-68B4-D27664A6F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Trestné činy orientované na potlačení práv a svobod člověka</a:t>
            </a:r>
          </a:p>
        </p:txBody>
      </p:sp>
    </p:spTree>
    <p:extLst>
      <p:ext uri="{BB962C8B-B14F-4D97-AF65-F5344CB8AC3E}">
        <p14:creationId xmlns:p14="http://schemas.microsoft.com/office/powerpoint/2010/main" val="396809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54605-AD01-E491-42F0-7575C0A8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Agrese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317D5-C6F3-4810-36BE-AF1176575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L" b="1" dirty="0"/>
              <a:t>§ 405a TZ</a:t>
            </a:r>
          </a:p>
          <a:p>
            <a:pPr marL="0" indent="0">
              <a:buNone/>
            </a:pP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postavení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mu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umožňuje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vykonávat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některým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řídit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politické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akce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rozporu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ustanoveními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plánuje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připravuje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zahájí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provede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útočný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spočívá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síly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svrchovanosti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celistvosti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politické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nezávislosti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síly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jakýmkoli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jiným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neslučitelným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Chartou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spojených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národů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povahou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závažností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rozsahem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zakládá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zjevné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porušení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Charty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spojených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národů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I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F1AD95-5295-A1CA-73DC-24CB80CC6D83}"/>
              </a:ext>
            </a:extLst>
          </p:cNvPr>
          <p:cNvSpPr txBox="1"/>
          <p:nvPr/>
        </p:nvSpPr>
        <p:spPr>
          <a:xfrm>
            <a:off x="6800850" y="58846"/>
            <a:ext cx="485775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L" sz="2400" dirty="0"/>
              <a:t>Ius ad bellum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L" sz="2400" dirty="0"/>
              <a:t>Charta OSN čl. 2 odst. 4 </a:t>
            </a:r>
          </a:p>
          <a:p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Všichni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členové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vystříhají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svých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mezinárodních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stycích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hrozby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násilím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neb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ať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územní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celistvosti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politické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nezávislosti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kteréhokoli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ať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jakýmkoli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jiným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způsobem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neslučitelným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cíli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Spojených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národů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IL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</a:t>
            </a:r>
            <a:r>
              <a:rPr lang="en-IL" sz="2400" dirty="0"/>
              <a:t>orušení tohoto zákazu je sankcionováno podle čl. 41 a 42 Charty.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</a:t>
            </a:r>
            <a:r>
              <a:rPr lang="en-IL" sz="2400" dirty="0"/>
              <a:t>ýjimky: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</a:t>
            </a:r>
            <a:r>
              <a:rPr lang="en-IL" sz="2400" dirty="0"/>
              <a:t>rávo na sebeobranu (čl. 51)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V</a:t>
            </a:r>
            <a:r>
              <a:rPr lang="en-IL" sz="2400" dirty="0"/>
              <a:t>ýkon donucovacích opatření se schválením Rady bezpečnosti (čl. 42)</a:t>
            </a:r>
          </a:p>
        </p:txBody>
      </p:sp>
    </p:spTree>
    <p:extLst>
      <p:ext uri="{BB962C8B-B14F-4D97-AF65-F5344CB8AC3E}">
        <p14:creationId xmlns:p14="http://schemas.microsoft.com/office/powerpoint/2010/main" val="3233869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D722A-53D1-7AC0-9FFF-E5C175F0D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39" y="0"/>
            <a:ext cx="8391524" cy="1325563"/>
          </a:xfrm>
        </p:spPr>
        <p:txBody>
          <a:bodyPr>
            <a:normAutofit/>
          </a:bodyPr>
          <a:lstStyle/>
          <a:p>
            <a:r>
              <a:rPr lang="en-IL" dirty="0"/>
              <a:t>Agrese </a:t>
            </a:r>
            <a:r>
              <a:rPr lang="en-US" sz="4400" dirty="0" err="1"/>
              <a:t>Č</a:t>
            </a:r>
            <a:r>
              <a:rPr lang="en-IL" sz="4400" dirty="0"/>
              <a:t>l. 8 bis Římského statutu 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AA14A-053D-34F1-F042-7D15F9B73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39" y="1028700"/>
            <a:ext cx="11863386" cy="5829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1. „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agrese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znamená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plánování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přípravu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zahájení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provedení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útočného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povahou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závažností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rozsahem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zakládá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zjevné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porušení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Charty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spojených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národů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osobou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postavení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umožňuje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efektivně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vykonávat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řídit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politické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akce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IL" sz="160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2. 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účely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odstavce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 „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útočný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znamená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síly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svrchovanosti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celistvosti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politické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nezávislosti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jakýmkoli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jiným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neslučitelným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Chartou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spojených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národů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Kterýkoliv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následujících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činů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bez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ohledu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to,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zda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byla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vyhlášena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souladu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rezolucí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Valného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shromáždění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spojených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národů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3314 (XXIX) ze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dne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14.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prosince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1974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považován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útočný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(a) 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vpád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útok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jakákoli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vojenská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okupace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byt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’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dočasná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jež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výsledkem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vpádu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útoku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jakékoliv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připojení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části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němž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bylo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síly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(b) 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bombardování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ozbrojenými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silami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jakýchkoliv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zbraní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(c) 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blokáda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přístavů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pobřeží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ozbrojenými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silami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(d) 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útok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pozemní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námořní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letecké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síly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námořní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letecké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flotily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(e) 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jednoho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nacházejí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souhlasem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přijímajícího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v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rozporu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podmínkami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stanovenými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tomto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souhlasu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prodloužení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přítomnosti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ukončení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platnosti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tohoto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souhlasu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(f) 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jednání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dovolil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aby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jež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dal k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dispozici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jinému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bylo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tímto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jiným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spáchání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útočného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třetímu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(g) 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vyslání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jménem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band,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skupin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příslušníků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nepravidelných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žoldnéřů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kteří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používají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ozbrojenou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sílu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jinému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závažné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míře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to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rovná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činům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vypočteným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výše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podstatné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účasti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nich</a:t>
            </a:r>
            <a:r>
              <a:rPr lang="en-US" sz="16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9314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63075-2E71-EA34-06AB-2F0F48A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Účast státu ve válce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E1C9B-F4DB-D4B5-2C46-4F5C238A6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854200"/>
            <a:ext cx="52578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L" sz="4000" b="1" dirty="0"/>
              <a:t>§ 408 TZ</a:t>
            </a:r>
          </a:p>
          <a:p>
            <a:pPr marL="0" indent="0" algn="just">
              <a:buNone/>
            </a:pP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Přípravou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podněcováním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útočné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jednání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související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vyhlášením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válečného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stavu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hrozí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-li,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Česká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napadena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je-li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třeba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plnit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smluvní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závazky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společné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obraně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napadení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účastí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obranných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systémech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jíž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Česká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členem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vysláním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mimo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pobytem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států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kterými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vyslovuje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souhlas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Parlament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vláda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en-I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A5A0-F39E-347D-B659-34C396F105C9}"/>
              </a:ext>
            </a:extLst>
          </p:cNvPr>
          <p:cNvSpPr txBox="1"/>
          <p:nvPr/>
        </p:nvSpPr>
        <p:spPr>
          <a:xfrm>
            <a:off x="6600825" y="1854200"/>
            <a:ext cx="50577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L" sz="2000" dirty="0">
                <a:solidFill>
                  <a:srgbClr val="000000"/>
                </a:solidFill>
                <a:latin typeface="Arial" panose="020B0604020202020204" pitchFamily="34" charset="0"/>
              </a:rPr>
              <a:t>Závazky plynoucí z účasti v mezinárodních organizacích – např. dle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Sdělení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č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. 66/1999 Sb.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Sdělení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Ministerstva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zahraničních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věcí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přístupu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České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republiky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k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Severoatlantické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smlouvě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Nebo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účast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na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operacích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pod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záštitou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Rady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bezpečnosti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OSN.</a:t>
            </a:r>
          </a:p>
        </p:txBody>
      </p:sp>
    </p:spTree>
    <p:extLst>
      <p:ext uri="{BB962C8B-B14F-4D97-AF65-F5344CB8AC3E}">
        <p14:creationId xmlns:p14="http://schemas.microsoft.com/office/powerpoint/2010/main" val="3124272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62BC8-B87F-55B2-5F5A-8BB618426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Osnova přednášky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E4CB4-62B3-E699-AB31-47EB9B374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L" dirty="0"/>
              <a:t>Stručný exkurz do problematiky vztahu norem mezinárodního práva a norem práva vnitrostáního a způsbu přenosu norem MP do VP </a:t>
            </a:r>
          </a:p>
          <a:p>
            <a:r>
              <a:rPr lang="en-IL" dirty="0"/>
              <a:t>Přehled mezinárodních zločinů a jejich promítnutí do českého právního řádu (hlava XIII zákona č. 40/2009 Sb. </a:t>
            </a:r>
            <a:r>
              <a:rPr lang="en-US" dirty="0"/>
              <a:t>t</a:t>
            </a:r>
            <a:r>
              <a:rPr lang="en-IL" dirty="0"/>
              <a:t>restní zákoník, ve znění pozdějších předpisů)</a:t>
            </a:r>
          </a:p>
          <a:p>
            <a:r>
              <a:rPr lang="en-IL" dirty="0"/>
              <a:t>Spolupráce států na stíhání mezinárodních zločinů a promítnutí této spolupráce do českého právního řádu (zákon č. 104/2013 Sb. zákon o mezinárodní justiční spolupráci ve věcech trestních, ve znění pozdějších předpisů)</a:t>
            </a:r>
          </a:p>
        </p:txBody>
      </p:sp>
    </p:spTree>
    <p:extLst>
      <p:ext uri="{BB962C8B-B14F-4D97-AF65-F5344CB8AC3E}">
        <p14:creationId xmlns:p14="http://schemas.microsoft.com/office/powerpoint/2010/main" val="4035515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41F6D-2782-6317-1BBE-CDB7337A1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4" y="-144464"/>
            <a:ext cx="10515600" cy="1325563"/>
          </a:xfrm>
        </p:spPr>
        <p:txBody>
          <a:bodyPr/>
          <a:lstStyle/>
          <a:p>
            <a:r>
              <a:rPr lang="en-IL" dirty="0"/>
              <a:t>Porušení mezinárodních závazků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4D280-63CF-1AA3-C2BB-7FF00313E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882" y="1325563"/>
            <a:ext cx="52578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L" b="1" dirty="0"/>
              <a:t>§ 410 TZ Porušení mezinárodních sankcí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(1)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větším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rozsahu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poruší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příkaz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zákaz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omezení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stanovené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účelem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udržení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obnovení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mezinárodního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míru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bezpečnosti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ochrany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lidských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boje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terorismu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dodržování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mezinárodního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podpory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demokracie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právního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k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jejichž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dodržování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Česká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zavázána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ze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svého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členství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spojených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národů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Evropské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zavedla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Česká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podle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sankčního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zákona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. …</a:t>
            </a:r>
            <a:endParaRPr lang="en-IL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9015F-18FC-4703-6954-BE4CF89B36F2}"/>
              </a:ext>
            </a:extLst>
          </p:cNvPr>
          <p:cNvSpPr txBox="1"/>
          <p:nvPr/>
        </p:nvSpPr>
        <p:spPr>
          <a:xfrm>
            <a:off x="5643564" y="954088"/>
            <a:ext cx="625792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Sdělení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č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. 18/2006 Sb. m. s.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Sdělení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Ministerstva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zahraničních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věcí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Mezinárodní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úmluvě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potlačování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financování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terorismu</a:t>
            </a:r>
            <a:endParaRPr lang="en-IL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Č</a:t>
            </a:r>
            <a:r>
              <a:rPr lang="en-IL" dirty="0">
                <a:solidFill>
                  <a:srgbClr val="000000"/>
                </a:solidFill>
                <a:latin typeface="Arial" panose="020B0604020202020204" pitchFamily="34" charset="0"/>
              </a:rPr>
              <a:t>l. 2 </a:t>
            </a:r>
          </a:p>
          <a:p>
            <a:pPr algn="just"/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1. 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Jakákoliv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spáchá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trestný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smyslu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této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Úmluvy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jestliže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tato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jakýmikoliv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prostředky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přímo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nepřímo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protiprávně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poskytne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shromažďuje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finanční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prostředky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záměrem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aby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byly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vědomím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mají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být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ať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už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zčásti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účelem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uskutečnění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just"/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(a)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představuje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trestný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spadající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rozsahu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ze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smluv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uvedených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příloze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definovaný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smlouvě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(b)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jakéhokoliv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jehož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provedením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zamýšleno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způsobit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smrt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vážné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tělesné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zranění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jakékoliv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nehrající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aktivní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úlohu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nepřátelských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akcích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situace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je-li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účelem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ať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už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důsledku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povahy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kontextu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zastrašit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přinutit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vládu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aby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uskutečnila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zdržela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uskutečnění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jakéhokoliv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en-IL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018E37-F14E-2544-3D90-8D992881025A}"/>
              </a:ext>
            </a:extLst>
          </p:cNvPr>
          <p:cNvSpPr txBox="1"/>
          <p:nvPr/>
        </p:nvSpPr>
        <p:spPr>
          <a:xfrm>
            <a:off x="290511" y="5737225"/>
            <a:ext cx="4686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L" sz="1800" b="1" dirty="0">
                <a:solidFill>
                  <a:srgbClr val="000000"/>
                </a:solidFill>
                <a:latin typeface="Arial" panose="020B0604020202020204" pitchFamily="34" charset="0"/>
              </a:rPr>
              <a:t>Charta OSN </a:t>
            </a:r>
          </a:p>
          <a:p>
            <a:pPr algn="just"/>
            <a:r>
              <a:rPr lang="en-IL" sz="1800" b="1" dirty="0">
                <a:solidFill>
                  <a:srgbClr val="000000"/>
                </a:solidFill>
                <a:latin typeface="Arial" panose="020B0604020202020204" pitchFamily="34" charset="0"/>
              </a:rPr>
              <a:t>Lidskoprávní mezinárodní smlouvy, </a:t>
            </a:r>
          </a:p>
          <a:p>
            <a:pPr algn="just"/>
            <a:r>
              <a:rPr lang="en-IL" b="1" dirty="0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r>
              <a:rPr lang="en-IL" sz="1800" b="1" dirty="0">
                <a:solidFill>
                  <a:srgbClr val="000000"/>
                </a:solidFill>
                <a:latin typeface="Arial" panose="020B0604020202020204" pitchFamily="34" charset="0"/>
              </a:rPr>
              <a:t>rávo EU </a:t>
            </a:r>
          </a:p>
        </p:txBody>
      </p:sp>
    </p:spTree>
    <p:extLst>
      <p:ext uri="{BB962C8B-B14F-4D97-AF65-F5344CB8AC3E}">
        <p14:creationId xmlns:p14="http://schemas.microsoft.com/office/powerpoint/2010/main" val="2459718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084E0-90D3-565D-3D95-5EE57C1A7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Zakázané prostředky a způsoby vedení boje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F1B6B-4933-14F5-734B-8F5BAF8F9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411 TZ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bojové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situace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nařídí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použití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zakázaného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bojového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prostředku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materiálu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obdobné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povahy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prostředku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materiálu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nařídí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vedení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zakázaným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sám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takto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boj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(2)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Stejně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potrestán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rozporu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ustanoveními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prostředcích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způsobech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vedení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úmyslně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poškodí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operací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životě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zdraví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majetku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nim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útok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důvodu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represálií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útok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nebráněnému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místu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demilitarizovanému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pásmu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zničí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poškodí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přehradu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jadernou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elektrárnu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podobné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zařízení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obsahující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nebezpečné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síly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zničí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poškodí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objekt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určený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humanitární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účely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uznávanou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kulturní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přírodní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památku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objekt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památku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zneužije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účely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85505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18FD8-CD3A-42C9-C55C-374E2035C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Zakázané prostředky a způsoby vedení boje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7D082-27AB-C76F-3A57-5C84DE350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L" dirty="0"/>
              <a:t>Zejména Haagské právo </a:t>
            </a:r>
          </a:p>
          <a:p>
            <a:r>
              <a:rPr lang="en-IL" dirty="0"/>
              <a:t>Lieberův kodex 1863 (pravidla vedení pozemní války, zacházení s civilisty, obětmi války, špiony, dezertéry atd.) </a:t>
            </a:r>
          </a:p>
          <a:p>
            <a:r>
              <a:rPr lang="en-IL" dirty="0"/>
              <a:t>Petrohradská deklarace o zákazu použivání výbušných nábojů lehčích než 400 g ve válce 1868</a:t>
            </a:r>
          </a:p>
          <a:p>
            <a:r>
              <a:rPr lang="en-IL" dirty="0"/>
              <a:t>Úmluva o zákonech a obyčejích války pozemní, Řád války pozemní 1899 (definice kombatantů, pravidla zacházení se zajatci, omezení týkající se prostředků a způsobů vedení války, ochrana civilního obyvatelstva a kulturních památek)</a:t>
            </a:r>
          </a:p>
          <a:p>
            <a:r>
              <a:rPr lang="en-US" dirty="0"/>
              <a:t>R</a:t>
            </a:r>
            <a:r>
              <a:rPr lang="en-IL" dirty="0"/>
              <a:t>ekodifikace Úmluvy o zákonech a obyčejích války pozemní a Řádu války pozemní v roce 1907 (zahrnutí také otázek námořní války) </a:t>
            </a:r>
          </a:p>
          <a:p>
            <a:r>
              <a:rPr lang="en-IL" dirty="0"/>
              <a:t>Protokol o zákazu používání dusitých, otravných nebo jiných plynů a bakteriologických způsobech vedení války 1925 </a:t>
            </a:r>
          </a:p>
          <a:p>
            <a:r>
              <a:rPr lang="en-IL" dirty="0"/>
              <a:t>Haagská úmluva o ochraně kulturních památek v době ozbrojeného konfliktu (1954)</a:t>
            </a:r>
          </a:p>
        </p:txBody>
      </p:sp>
    </p:spTree>
    <p:extLst>
      <p:ext uri="{BB962C8B-B14F-4D97-AF65-F5344CB8AC3E}">
        <p14:creationId xmlns:p14="http://schemas.microsoft.com/office/powerpoint/2010/main" val="14859843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AB04-6EFE-9A99-1A71-997672304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Mezinárodní humanitární právo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D0704-6347-3FFB-60B2-E8EA35794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L" dirty="0"/>
              <a:t>Ženevské právo</a:t>
            </a:r>
          </a:p>
          <a:p>
            <a:r>
              <a:rPr lang="en-IL" dirty="0"/>
              <a:t>Ženevská úmluva o zlepšení osudu raněných a nemocných v polních armádách (1864) </a:t>
            </a:r>
          </a:p>
          <a:p>
            <a:r>
              <a:rPr lang="en-IL" dirty="0"/>
              <a:t>Čtyři Ženevské úmluvy o ochraně obětí ozbrojených konfliktů 1949</a:t>
            </a:r>
          </a:p>
          <a:p>
            <a:pPr lvl="1"/>
            <a:r>
              <a:rPr lang="en-IL" dirty="0"/>
              <a:t>O zlepšení osudu raněných a nemocných příslušníků ozbrojených sil v poli</a:t>
            </a:r>
          </a:p>
          <a:p>
            <a:pPr lvl="1"/>
            <a:r>
              <a:rPr lang="en-IL" dirty="0"/>
              <a:t>O zlepšení osudu raněných, nemocných a trosečníků příslušníků ozbrojených sil na moři</a:t>
            </a:r>
          </a:p>
          <a:p>
            <a:pPr lvl="1"/>
            <a:r>
              <a:rPr lang="en-IL" dirty="0"/>
              <a:t>O zacházení s válečným zajatci</a:t>
            </a:r>
          </a:p>
          <a:p>
            <a:pPr lvl="1"/>
            <a:r>
              <a:rPr lang="en-IL" dirty="0"/>
              <a:t>O ochraně civilních osob za války</a:t>
            </a:r>
          </a:p>
          <a:p>
            <a:r>
              <a:rPr lang="en-IL" dirty="0"/>
              <a:t>Tři Dodatkové protokoly (1977 a 2005)</a:t>
            </a:r>
          </a:p>
          <a:p>
            <a:pPr lvl="1"/>
            <a:r>
              <a:rPr lang="en-IL" dirty="0"/>
              <a:t>Dodatkový protokol I O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ochraně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obětí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mezinárodních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konfliktů</a:t>
            </a:r>
            <a:endParaRPr lang="en-US" b="0" i="0" u="none" strike="noStrike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Dodatkový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protokol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II 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ochraně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obětí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konfliktů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nemajících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mezinárodní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character </a:t>
            </a:r>
          </a:p>
          <a:p>
            <a:pPr lvl="1"/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Dodatkový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protokol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III 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přijetí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dalšího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rozeznávacího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znaku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951559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101F9-2998-E7D0-3160-BBB45016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Základní zásady práva ozbrojených konflitků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FD14-4228-F023-CC4B-81B20D0F4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Z</a:t>
            </a:r>
            <a:r>
              <a:rPr lang="en-IL" dirty="0"/>
              <a:t>ásada vojenské nezbytnosti </a:t>
            </a:r>
          </a:p>
          <a:p>
            <a:pPr lvl="1"/>
            <a:r>
              <a:rPr lang="en-IL" dirty="0"/>
              <a:t>použití povoleného druhu zbraní v takové míře, která je nezbytná k dosažení účelu konfliktu, v co nejkratším čase a se co nejmenšími dopady na lidské životy a materiální zdroje</a:t>
            </a:r>
          </a:p>
          <a:p>
            <a:r>
              <a:rPr lang="en-US" dirty="0"/>
              <a:t>Z</a:t>
            </a:r>
            <a:r>
              <a:rPr lang="en-IL" dirty="0"/>
              <a:t>ásada lidskosti </a:t>
            </a:r>
          </a:p>
          <a:p>
            <a:pPr lvl="1"/>
            <a:r>
              <a:rPr lang="en-IL" dirty="0"/>
              <a:t>povinnost zacházet lidsky s osobami, které se neúčastní boje a chránit je před nebezpečím plynoucím z vojenských operací</a:t>
            </a:r>
          </a:p>
          <a:p>
            <a:r>
              <a:rPr lang="en-US" dirty="0"/>
              <a:t>Z</a:t>
            </a:r>
            <a:r>
              <a:rPr lang="en-IL" dirty="0"/>
              <a:t>ásada rozlišovací </a:t>
            </a:r>
          </a:p>
          <a:p>
            <a:pPr lvl="1"/>
            <a:r>
              <a:rPr lang="en-IL" dirty="0"/>
              <a:t>přikazuje rozlišovat mezi chráněnými osobami, proti nimž se nesmí vést ozbrojené akce a kombatanty, kteří jsou legálním cílem, rozlišování mezi civilními a vojenskými objekty</a:t>
            </a:r>
          </a:p>
          <a:p>
            <a:r>
              <a:rPr lang="en-US" dirty="0"/>
              <a:t>Z</a:t>
            </a:r>
            <a:r>
              <a:rPr lang="en-IL" dirty="0"/>
              <a:t>ásada přiměřenosti (proporcionality) </a:t>
            </a:r>
          </a:p>
          <a:p>
            <a:pPr lvl="1"/>
            <a:r>
              <a:rPr lang="en-IL" dirty="0"/>
              <a:t>ztráty a škody způsobené válečnými operacemi nesmí bt v nepoměru k výsledkům, které byly danou operací dosaženy, vojenská výhoda musí převážit nad způsobenými škodami, vojenské operace se mají vést způsobem, aby se předešlo nepřiměřeným a náhodným ztrátám</a:t>
            </a:r>
          </a:p>
          <a:p>
            <a:pPr marL="0" indent="0">
              <a:buNone/>
            </a:pP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4522575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42460-5697-DB93-E943-E5419D3DB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Válečná krutost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A1A27-B6DD-6B2E-3199-E49A038F9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3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L" sz="4200" dirty="0"/>
              <a:t>§ 412 TZ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poruší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předpisy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nelidsky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zachází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utečenci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raněnými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nemocnými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příslušníky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kteří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zbraně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již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složili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válečnými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zajatci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potrestán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odnětím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svobody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pět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až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dvanáct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let.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(2)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Stejně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potrestán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poruší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předpisy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neprovede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účinná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ochraně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pomoc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potřebují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zejména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dětí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raněných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nemocných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brání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zamezí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brání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obrany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nepřítele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neutrálního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plnění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humanitárních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úkolů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IL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8164114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4FAA0-4EE5-2A86-9D71-E14B6301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Perzekuce obyvatelstva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F7417-3B00-637C-42BD-B633E5503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IL" sz="2900" b="1" dirty="0">
                <a:solidFill>
                  <a:srgbClr val="000000"/>
                </a:solidFill>
                <a:latin typeface="Arial" panose="020B0604020202020204" pitchFamily="34" charset="0"/>
              </a:rPr>
              <a:t>§ 413 TZ 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uplatňuje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apartheid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páchá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nelidské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vyplývající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rasové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etnické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národnostní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náboženské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třídní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podobné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diskriminace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terorizuje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násilím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hrozbou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užití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…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(2)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Stejně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potrestán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zničí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vážně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naruší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zdroj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základních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životních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potřeb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obsazeném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dotykové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zóně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svévolně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neposkytne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pomoc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nezbytnou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přežití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bezdůvodně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oddaluje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návrat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obyvatelstva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válečných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zajatců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bezdůvodně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přesídluje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vyhošťuje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obsazeného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osídluje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obsazené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vlastní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země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odvádí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děti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službě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zbrani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svévolně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znemožní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civilnímu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obyvatelstvu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válečným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zajatcům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aby se 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provinění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rozhodovalo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nestranném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soudním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řízení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4021250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B86E9-15FA-A5B3-3218-24169C46E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Plenění v prostoru válečných operací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61B9F-57A8-D9A6-2003-73FF1BD7A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L" b="1" dirty="0"/>
              <a:t>§ 414 TZ</a:t>
            </a:r>
          </a:p>
          <a:p>
            <a:pPr marL="0" indent="0" algn="just">
              <a:buNone/>
            </a:pPr>
            <a:r>
              <a:rPr lang="en-IL" dirty="0"/>
              <a:t>(1)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prostoru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válečných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operací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bojišti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místech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postižených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válečnými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operacemi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obsazeném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území</a:t>
            </a:r>
            <a:endParaRPr lang="en-US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okrádá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padlé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jinak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přisvojí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cizí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věc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endParaRPr lang="en-US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svévolně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cizí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majetek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ničí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poškozuje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odnímá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zatajuje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zneužívá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US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3369010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732D2-A4EC-FDCE-F1E0-F3B41D9DF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Zneužití mezinárodně uznávaných znaků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58757-94CC-98FB-0F72-A187BF51E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415 TZ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stavu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ohrožení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válečného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stavu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zneužije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označení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Červeného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kříže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rozlišovacích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znaků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barev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uznávaných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právem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označení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zdravotnických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institucí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dopravních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prostředků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zdravotnické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pomoci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evakuace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…</a:t>
            </a:r>
          </a:p>
          <a:p>
            <a:pPr marL="0" indent="0" algn="just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(2)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Stejně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bude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potrestán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zneužije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znaku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Organizace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spojených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národů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vlajky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znaku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insignie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stejnokroje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neutrálního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není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stranou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3018465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614C5-2954-943F-D5C8-F942B1C5B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Zneužití vlajky a příměří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51E8E-72DC-F36E-372A-348DA73F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IL" b="1" dirty="0"/>
              <a:t>§ 416 TZ</a:t>
            </a:r>
          </a:p>
          <a:p>
            <a:pPr marL="0" indent="0">
              <a:buNone/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 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Kdo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války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zneužije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vlajky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státního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znaku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insignie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stejnokroje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stranou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konfliktu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IL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…</a:t>
            </a:r>
            <a:endParaRPr lang="en-IL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9FAD98-F810-E7BD-AEB4-37041CA724E3}"/>
              </a:ext>
            </a:extLst>
          </p:cNvPr>
          <p:cNvSpPr txBox="1">
            <a:spLocks/>
          </p:cNvSpPr>
          <p:nvPr/>
        </p:nvSpPr>
        <p:spPr>
          <a:xfrm>
            <a:off x="838200" y="3429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L"/>
              <a:t>Ublížení parlamentáři</a:t>
            </a:r>
            <a:endParaRPr lang="en-IL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5A9A657-0909-7946-D8C8-9597E39066EE}"/>
              </a:ext>
            </a:extLst>
          </p:cNvPr>
          <p:cNvSpPr txBox="1">
            <a:spLocks/>
          </p:cNvSpPr>
          <p:nvPr/>
        </p:nvSpPr>
        <p:spPr>
          <a:xfrm>
            <a:off x="838200" y="4492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L" b="1" dirty="0"/>
              <a:t>§ 417 TZ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Kdo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urazí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parlamentáře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nebo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člena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jeho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průvodu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nebo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kdo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takovou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osobu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neprávem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zadrží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94419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9E85F-A871-E0C0-13DA-479A8EDB5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L" sz="3600" dirty="0"/>
              <a:t>Stručný exkurz do problematiky vztahu norem mezinárodního práva a norem práva vnitrostáního a způsbu přenosu norem MP do VP 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F786E-7BD5-3A92-5F1D-D5CB3C0C6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</a:t>
            </a:r>
            <a:r>
              <a:rPr lang="en-IL" dirty="0"/>
              <a:t>působ přenosu norem MP do VP</a:t>
            </a:r>
          </a:p>
          <a:p>
            <a:r>
              <a:rPr lang="en-US" dirty="0"/>
              <a:t>V</a:t>
            </a:r>
            <a:r>
              <a:rPr lang="en-IL" dirty="0"/>
              <a:t>nitrostátní plnění MP závazků =&gt; z obyčejového práva a z MS</a:t>
            </a:r>
          </a:p>
          <a:p>
            <a:r>
              <a:rPr lang="en-US" dirty="0"/>
              <a:t>T</a:t>
            </a:r>
            <a:r>
              <a:rPr lang="en-IL" dirty="0"/>
              <a:t>eoretické řešení:</a:t>
            </a:r>
          </a:p>
          <a:p>
            <a:pPr lvl="1"/>
            <a:r>
              <a:rPr lang="en-IL" dirty="0"/>
              <a:t>teorie monistická,</a:t>
            </a:r>
          </a:p>
          <a:p>
            <a:pPr lvl="1"/>
            <a:r>
              <a:rPr lang="en-US" dirty="0"/>
              <a:t>t</a:t>
            </a:r>
            <a:r>
              <a:rPr lang="en-IL" dirty="0"/>
              <a:t>eorie dualistická </a:t>
            </a:r>
          </a:p>
          <a:p>
            <a:pPr lvl="2"/>
            <a:r>
              <a:rPr lang="en-US" dirty="0"/>
              <a:t>s </a:t>
            </a:r>
            <a:r>
              <a:rPr lang="en-US" dirty="0" err="1"/>
              <a:t>primátem</a:t>
            </a:r>
            <a:r>
              <a:rPr lang="en-US" dirty="0"/>
              <a:t> </a:t>
            </a:r>
            <a:r>
              <a:rPr lang="en-US" dirty="0" err="1"/>
              <a:t>práva</a:t>
            </a:r>
            <a:r>
              <a:rPr lang="en-US" dirty="0"/>
              <a:t> </a:t>
            </a:r>
            <a:r>
              <a:rPr lang="en-US" dirty="0" err="1"/>
              <a:t>mezinárodního</a:t>
            </a:r>
            <a:r>
              <a:rPr lang="en-US" dirty="0"/>
              <a:t>	</a:t>
            </a:r>
          </a:p>
          <a:p>
            <a:pPr lvl="2"/>
            <a:r>
              <a:rPr lang="en-US" dirty="0"/>
              <a:t>s </a:t>
            </a:r>
            <a:r>
              <a:rPr lang="en-US" dirty="0" err="1"/>
              <a:t>primátem</a:t>
            </a:r>
            <a:r>
              <a:rPr lang="en-US" dirty="0"/>
              <a:t> </a:t>
            </a:r>
            <a:r>
              <a:rPr lang="en-US" dirty="0" err="1"/>
              <a:t>práva</a:t>
            </a:r>
            <a:r>
              <a:rPr lang="en-US" dirty="0"/>
              <a:t> </a:t>
            </a:r>
            <a:r>
              <a:rPr lang="en-US" dirty="0" err="1"/>
              <a:t>vnitrostátního</a:t>
            </a:r>
            <a:endParaRPr lang="en-IL" dirty="0"/>
          </a:p>
          <a:p>
            <a:r>
              <a:rPr lang="en-IL" dirty="0"/>
              <a:t>Řešení z hlediska praxe: </a:t>
            </a:r>
          </a:p>
          <a:p>
            <a:pPr lvl="1"/>
            <a:r>
              <a:rPr lang="en-IL" dirty="0"/>
              <a:t>řešení z hlediska MP </a:t>
            </a:r>
          </a:p>
          <a:p>
            <a:pPr lvl="1"/>
            <a:r>
              <a:rPr lang="en-IL" dirty="0"/>
              <a:t>řešení z hlediska VP</a:t>
            </a:r>
          </a:p>
        </p:txBody>
      </p:sp>
    </p:spTree>
    <p:extLst>
      <p:ext uri="{BB962C8B-B14F-4D97-AF65-F5344CB8AC3E}">
        <p14:creationId xmlns:p14="http://schemas.microsoft.com/office/powerpoint/2010/main" val="18729302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267C9-19E2-EBC5-9793-8064F3782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Odpovědnost velitele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9D873-0579-6962-AB78-8CFE9975D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L" b="1" dirty="0"/>
              <a:t>§ 418 TZ </a:t>
            </a:r>
            <a:r>
              <a:rPr lang="en-US" b="1" dirty="0" err="1"/>
              <a:t>Odpovědnost</a:t>
            </a:r>
            <a:r>
              <a:rPr lang="en-US" b="1" dirty="0"/>
              <a:t> </a:t>
            </a:r>
            <a:r>
              <a:rPr lang="en-US" b="1" dirty="0" err="1"/>
              <a:t>nadřízeného</a:t>
            </a:r>
            <a:endParaRPr lang="en-US" b="1" dirty="0"/>
          </a:p>
          <a:p>
            <a:pPr marL="0" indent="0" algn="just">
              <a:buNone/>
            </a:pPr>
            <a:r>
              <a:rPr lang="en-US" dirty="0"/>
              <a:t>(1) </a:t>
            </a:r>
            <a:r>
              <a:rPr lang="en-US" dirty="0" err="1"/>
              <a:t>Vojenský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jiný</a:t>
            </a:r>
            <a:r>
              <a:rPr lang="en-US" dirty="0"/>
              <a:t> </a:t>
            </a:r>
            <a:r>
              <a:rPr lang="en-US" dirty="0" err="1"/>
              <a:t>nadřízený</a:t>
            </a:r>
            <a:r>
              <a:rPr lang="en-US" dirty="0"/>
              <a:t> je </a:t>
            </a:r>
            <a:r>
              <a:rPr lang="en-US" dirty="0" err="1"/>
              <a:t>trestně</a:t>
            </a:r>
            <a:r>
              <a:rPr lang="en-US" dirty="0"/>
              <a:t> </a:t>
            </a:r>
            <a:r>
              <a:rPr lang="en-US" dirty="0" err="1"/>
              <a:t>odpovědný</a:t>
            </a:r>
            <a:r>
              <a:rPr lang="en-US" dirty="0"/>
              <a:t> za </a:t>
            </a:r>
            <a:r>
              <a:rPr lang="en-US" dirty="0" err="1"/>
              <a:t>trestný</a:t>
            </a:r>
            <a:r>
              <a:rPr lang="en-US" dirty="0"/>
              <a:t> </a:t>
            </a:r>
            <a:r>
              <a:rPr lang="en-US" dirty="0" err="1"/>
              <a:t>čin</a:t>
            </a:r>
            <a:r>
              <a:rPr lang="en-US" dirty="0"/>
              <a:t> </a:t>
            </a:r>
            <a:r>
              <a:rPr lang="en-US" dirty="0" err="1"/>
              <a:t>genocidia</a:t>
            </a:r>
            <a:r>
              <a:rPr lang="en-US" dirty="0"/>
              <a:t> (§ 400), </a:t>
            </a:r>
            <a:r>
              <a:rPr lang="en-US" dirty="0" err="1"/>
              <a:t>útoku</a:t>
            </a:r>
            <a:r>
              <a:rPr lang="en-US" dirty="0"/>
              <a:t> </a:t>
            </a:r>
            <a:r>
              <a:rPr lang="en-US" dirty="0" err="1"/>
              <a:t>proti</a:t>
            </a:r>
            <a:r>
              <a:rPr lang="en-US" dirty="0"/>
              <a:t> </a:t>
            </a:r>
            <a:r>
              <a:rPr lang="en-US" dirty="0" err="1"/>
              <a:t>lidskosti</a:t>
            </a:r>
            <a:r>
              <a:rPr lang="en-US" dirty="0"/>
              <a:t> (§ 401), </a:t>
            </a:r>
            <a:r>
              <a:rPr lang="en-US" dirty="0" err="1"/>
              <a:t>agrese</a:t>
            </a:r>
            <a:r>
              <a:rPr lang="en-US" dirty="0"/>
              <a:t> (§ 405a), </a:t>
            </a:r>
            <a:r>
              <a:rPr lang="en-US" dirty="0" err="1"/>
              <a:t>přípravy</a:t>
            </a:r>
            <a:r>
              <a:rPr lang="en-US" dirty="0"/>
              <a:t> </a:t>
            </a:r>
            <a:r>
              <a:rPr lang="en-US" dirty="0" err="1"/>
              <a:t>útočné</a:t>
            </a:r>
            <a:r>
              <a:rPr lang="en-US" dirty="0"/>
              <a:t> </a:t>
            </a:r>
            <a:r>
              <a:rPr lang="en-US" dirty="0" err="1"/>
              <a:t>války</a:t>
            </a:r>
            <a:r>
              <a:rPr lang="en-US" dirty="0"/>
              <a:t> (§ 406), </a:t>
            </a:r>
            <a:r>
              <a:rPr lang="en-US" dirty="0" err="1"/>
              <a:t>podněcování</a:t>
            </a:r>
            <a:r>
              <a:rPr lang="en-US" dirty="0"/>
              <a:t> </a:t>
            </a:r>
            <a:r>
              <a:rPr lang="en-US" dirty="0" err="1"/>
              <a:t>útočné</a:t>
            </a:r>
            <a:r>
              <a:rPr lang="en-US" dirty="0"/>
              <a:t> </a:t>
            </a:r>
            <a:r>
              <a:rPr lang="en-US" dirty="0" err="1"/>
              <a:t>války</a:t>
            </a:r>
            <a:r>
              <a:rPr lang="en-US" dirty="0"/>
              <a:t> (§ 407), </a:t>
            </a:r>
            <a:r>
              <a:rPr lang="en-US" dirty="0" err="1"/>
              <a:t>použití</a:t>
            </a:r>
            <a:r>
              <a:rPr lang="en-US" dirty="0"/>
              <a:t> </a:t>
            </a:r>
            <a:r>
              <a:rPr lang="en-US" dirty="0" err="1"/>
              <a:t>zakázaného</a:t>
            </a:r>
            <a:r>
              <a:rPr lang="en-US" dirty="0"/>
              <a:t> </a:t>
            </a:r>
            <a:r>
              <a:rPr lang="en-US" dirty="0" err="1"/>
              <a:t>bojového</a:t>
            </a:r>
            <a:r>
              <a:rPr lang="en-US" dirty="0"/>
              <a:t> </a:t>
            </a:r>
            <a:r>
              <a:rPr lang="en-US" dirty="0" err="1"/>
              <a:t>prostředku</a:t>
            </a:r>
            <a:r>
              <a:rPr lang="en-US" dirty="0"/>
              <a:t> a </a:t>
            </a:r>
            <a:r>
              <a:rPr lang="en-US" dirty="0" err="1"/>
              <a:t>nedovoleného</a:t>
            </a:r>
            <a:r>
              <a:rPr lang="en-US" dirty="0"/>
              <a:t> </a:t>
            </a:r>
            <a:r>
              <a:rPr lang="en-US" dirty="0" err="1"/>
              <a:t>vedení</a:t>
            </a:r>
            <a:r>
              <a:rPr lang="en-US" dirty="0"/>
              <a:t> </a:t>
            </a:r>
            <a:r>
              <a:rPr lang="en-US" dirty="0" err="1"/>
              <a:t>boje</a:t>
            </a:r>
            <a:r>
              <a:rPr lang="en-US" dirty="0"/>
              <a:t> (§ 411), </a:t>
            </a:r>
            <a:r>
              <a:rPr lang="en-US" dirty="0" err="1"/>
              <a:t>válečné</a:t>
            </a:r>
            <a:r>
              <a:rPr lang="en-US" dirty="0"/>
              <a:t> </a:t>
            </a:r>
            <a:r>
              <a:rPr lang="en-US" dirty="0" err="1"/>
              <a:t>krutosti</a:t>
            </a:r>
            <a:r>
              <a:rPr lang="en-US" dirty="0"/>
              <a:t> (§ 412), </a:t>
            </a:r>
            <a:r>
              <a:rPr lang="en-US" dirty="0" err="1"/>
              <a:t>perzekuce</a:t>
            </a:r>
            <a:r>
              <a:rPr lang="en-US" dirty="0"/>
              <a:t> </a:t>
            </a:r>
            <a:r>
              <a:rPr lang="en-US" dirty="0" err="1"/>
              <a:t>obyvatelstva</a:t>
            </a:r>
            <a:r>
              <a:rPr lang="en-US" dirty="0"/>
              <a:t> (§ 413), </a:t>
            </a:r>
            <a:r>
              <a:rPr lang="en-US" dirty="0" err="1"/>
              <a:t>plenění</a:t>
            </a:r>
            <a:r>
              <a:rPr lang="en-US" dirty="0"/>
              <a:t> v </a:t>
            </a:r>
            <a:r>
              <a:rPr lang="en-US" dirty="0" err="1"/>
              <a:t>prostoru</a:t>
            </a:r>
            <a:r>
              <a:rPr lang="en-US" dirty="0"/>
              <a:t> </a:t>
            </a:r>
            <a:r>
              <a:rPr lang="en-US" dirty="0" err="1"/>
              <a:t>válečných</a:t>
            </a:r>
            <a:r>
              <a:rPr lang="en-US" dirty="0"/>
              <a:t> </a:t>
            </a:r>
            <a:r>
              <a:rPr lang="en-US" dirty="0" err="1"/>
              <a:t>operací</a:t>
            </a:r>
            <a:r>
              <a:rPr lang="en-US" dirty="0"/>
              <a:t> (§ 414), </a:t>
            </a:r>
            <a:r>
              <a:rPr lang="en-US" dirty="0" err="1"/>
              <a:t>zneužití</a:t>
            </a:r>
            <a:r>
              <a:rPr lang="en-US" dirty="0"/>
              <a:t> </a:t>
            </a:r>
            <a:r>
              <a:rPr lang="en-US" dirty="0" err="1"/>
              <a:t>mezinárodně</a:t>
            </a:r>
            <a:r>
              <a:rPr lang="en-US" dirty="0"/>
              <a:t> </a:t>
            </a:r>
            <a:r>
              <a:rPr lang="en-US" dirty="0" err="1"/>
              <a:t>uznávaných</a:t>
            </a:r>
            <a:r>
              <a:rPr lang="en-US" dirty="0"/>
              <a:t> a </a:t>
            </a:r>
            <a:r>
              <a:rPr lang="en-US" dirty="0" err="1"/>
              <a:t>státních</a:t>
            </a:r>
            <a:r>
              <a:rPr lang="en-US" dirty="0"/>
              <a:t> </a:t>
            </a:r>
            <a:r>
              <a:rPr lang="en-US" dirty="0" err="1"/>
              <a:t>znaků</a:t>
            </a:r>
            <a:r>
              <a:rPr lang="en-US" dirty="0"/>
              <a:t> (§ 415), </a:t>
            </a:r>
            <a:r>
              <a:rPr lang="en-US" dirty="0" err="1"/>
              <a:t>zneužití</a:t>
            </a:r>
            <a:r>
              <a:rPr lang="en-US" dirty="0"/>
              <a:t> </a:t>
            </a:r>
            <a:r>
              <a:rPr lang="en-US" dirty="0" err="1"/>
              <a:t>vlajky</a:t>
            </a:r>
            <a:r>
              <a:rPr lang="en-US" dirty="0"/>
              <a:t> a </a:t>
            </a:r>
            <a:r>
              <a:rPr lang="en-US" dirty="0" err="1"/>
              <a:t>příměří</a:t>
            </a:r>
            <a:r>
              <a:rPr lang="en-US" dirty="0"/>
              <a:t> (§ 416)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ublížení</a:t>
            </a:r>
            <a:r>
              <a:rPr lang="en-US" dirty="0"/>
              <a:t> </a:t>
            </a:r>
            <a:r>
              <a:rPr lang="en-US" dirty="0" err="1"/>
              <a:t>parlamentáři</a:t>
            </a:r>
            <a:r>
              <a:rPr lang="en-US" dirty="0"/>
              <a:t> (§ 417) </a:t>
            </a:r>
            <a:r>
              <a:rPr lang="en-US" dirty="0" err="1"/>
              <a:t>spáchaný</a:t>
            </a:r>
            <a:r>
              <a:rPr lang="en-US" dirty="0"/>
              <a:t> </a:t>
            </a:r>
            <a:r>
              <a:rPr lang="en-US" dirty="0" err="1"/>
              <a:t>jeho</a:t>
            </a:r>
            <a:r>
              <a:rPr lang="en-US" dirty="0"/>
              <a:t> </a:t>
            </a:r>
            <a:r>
              <a:rPr lang="en-US" dirty="0" err="1"/>
              <a:t>podřízeným</a:t>
            </a:r>
            <a:r>
              <a:rPr lang="en-US" dirty="0"/>
              <a:t>,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kterým</a:t>
            </a:r>
            <a:r>
              <a:rPr lang="en-US" dirty="0"/>
              <a:t> </a:t>
            </a:r>
            <a:r>
              <a:rPr lang="en-US" dirty="0" err="1"/>
              <a:t>vykonával</a:t>
            </a:r>
            <a:r>
              <a:rPr lang="en-US" dirty="0"/>
              <a:t> </a:t>
            </a:r>
            <a:r>
              <a:rPr lang="en-US" dirty="0" err="1"/>
              <a:t>svou</a:t>
            </a:r>
            <a:r>
              <a:rPr lang="en-US" dirty="0"/>
              <a:t> </a:t>
            </a:r>
            <a:r>
              <a:rPr lang="en-US" dirty="0" err="1"/>
              <a:t>pravomoc</a:t>
            </a:r>
            <a:r>
              <a:rPr lang="en-US" dirty="0"/>
              <a:t> a </a:t>
            </a:r>
            <a:r>
              <a:rPr lang="en-US" dirty="0" err="1"/>
              <a:t>kontrolu</a:t>
            </a:r>
            <a:r>
              <a:rPr lang="en-US" dirty="0"/>
              <a:t>, </a:t>
            </a:r>
            <a:r>
              <a:rPr lang="en-US" dirty="0" err="1"/>
              <a:t>jestliže</a:t>
            </a:r>
            <a:r>
              <a:rPr lang="en-US" dirty="0"/>
              <a:t>, </a:t>
            </a:r>
            <a:r>
              <a:rPr lang="en-US" dirty="0" err="1"/>
              <a:t>byť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z </a:t>
            </a:r>
            <a:r>
              <a:rPr lang="en-US" dirty="0" err="1"/>
              <a:t>nedbalosti</a:t>
            </a:r>
            <a:r>
              <a:rPr lang="en-US" dirty="0"/>
              <a:t>, mu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spáchání</a:t>
            </a:r>
            <a:r>
              <a:rPr lang="en-US" dirty="0"/>
              <a:t> </a:t>
            </a:r>
            <a:r>
              <a:rPr lang="en-US" dirty="0" err="1"/>
              <a:t>takového</a:t>
            </a:r>
            <a:r>
              <a:rPr lang="en-US" dirty="0"/>
              <a:t> </a:t>
            </a:r>
            <a:r>
              <a:rPr lang="en-US" dirty="0" err="1"/>
              <a:t>trestného</a:t>
            </a:r>
            <a:r>
              <a:rPr lang="en-US" dirty="0"/>
              <a:t> </a:t>
            </a:r>
            <a:r>
              <a:rPr lang="en-US" dirty="0" err="1"/>
              <a:t>činu</a:t>
            </a:r>
            <a:r>
              <a:rPr lang="en-US" dirty="0"/>
              <a:t> </a:t>
            </a:r>
            <a:r>
              <a:rPr lang="en-US" dirty="0" err="1"/>
              <a:t>nezabránil</a:t>
            </a:r>
            <a:r>
              <a:rPr lang="en-US" dirty="0"/>
              <a:t>, </a:t>
            </a:r>
            <a:r>
              <a:rPr lang="en-US" dirty="0" err="1"/>
              <a:t>spáchání</a:t>
            </a:r>
            <a:r>
              <a:rPr lang="en-US" dirty="0"/>
              <a:t> </a:t>
            </a:r>
            <a:r>
              <a:rPr lang="en-US" dirty="0" err="1"/>
              <a:t>takového</a:t>
            </a:r>
            <a:r>
              <a:rPr lang="en-US" dirty="0"/>
              <a:t> </a:t>
            </a:r>
            <a:r>
              <a:rPr lang="en-US" dirty="0" err="1"/>
              <a:t>trestného</a:t>
            </a:r>
            <a:r>
              <a:rPr lang="en-US" dirty="0"/>
              <a:t> </a:t>
            </a:r>
            <a:r>
              <a:rPr lang="en-US" dirty="0" err="1"/>
              <a:t>činu</a:t>
            </a:r>
            <a:r>
              <a:rPr lang="en-US" dirty="0"/>
              <a:t> mu </a:t>
            </a:r>
            <a:r>
              <a:rPr lang="en-US" dirty="0" err="1"/>
              <a:t>nepřekazil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ho za </a:t>
            </a:r>
            <a:r>
              <a:rPr lang="en-US" dirty="0" err="1"/>
              <a:t>spáchání</a:t>
            </a:r>
            <a:r>
              <a:rPr lang="en-US" dirty="0"/>
              <a:t> </a:t>
            </a:r>
            <a:r>
              <a:rPr lang="en-US" dirty="0" err="1"/>
              <a:t>takového</a:t>
            </a:r>
            <a:r>
              <a:rPr lang="en-US" dirty="0"/>
              <a:t> </a:t>
            </a:r>
            <a:r>
              <a:rPr lang="en-US" dirty="0" err="1"/>
              <a:t>trestného</a:t>
            </a:r>
            <a:r>
              <a:rPr lang="en-US" dirty="0"/>
              <a:t> </a:t>
            </a:r>
            <a:r>
              <a:rPr lang="en-US" dirty="0" err="1"/>
              <a:t>činu</a:t>
            </a:r>
            <a:r>
              <a:rPr lang="en-US" dirty="0"/>
              <a:t> </a:t>
            </a:r>
            <a:r>
              <a:rPr lang="en-US" dirty="0" err="1"/>
              <a:t>nepostihl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ho </a:t>
            </a:r>
            <a:r>
              <a:rPr lang="en-US" dirty="0" err="1"/>
              <a:t>nepředal</a:t>
            </a:r>
            <a:r>
              <a:rPr lang="en-US" dirty="0"/>
              <a:t> </a:t>
            </a:r>
            <a:r>
              <a:rPr lang="en-US" dirty="0" err="1"/>
              <a:t>orgánu</a:t>
            </a:r>
            <a:r>
              <a:rPr lang="en-US" dirty="0"/>
              <a:t> </a:t>
            </a:r>
            <a:r>
              <a:rPr lang="en-US" dirty="0" err="1"/>
              <a:t>příslušnému</a:t>
            </a:r>
            <a:r>
              <a:rPr lang="en-US" dirty="0"/>
              <a:t> k </a:t>
            </a:r>
            <a:r>
              <a:rPr lang="en-US" dirty="0" err="1"/>
              <a:t>takovému</a:t>
            </a:r>
            <a:r>
              <a:rPr lang="en-US" dirty="0"/>
              <a:t> </a:t>
            </a:r>
            <a:r>
              <a:rPr lang="en-US" dirty="0" err="1"/>
              <a:t>postihu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(2) Na </a:t>
            </a:r>
            <a:r>
              <a:rPr lang="en-US" dirty="0" err="1"/>
              <a:t>trestní</a:t>
            </a:r>
            <a:r>
              <a:rPr lang="en-US" dirty="0"/>
              <a:t> </a:t>
            </a:r>
            <a:r>
              <a:rPr lang="en-US" dirty="0" err="1"/>
              <a:t>odpovědnost</a:t>
            </a:r>
            <a:r>
              <a:rPr lang="en-US" dirty="0"/>
              <a:t> a </a:t>
            </a:r>
            <a:r>
              <a:rPr lang="en-US" dirty="0" err="1"/>
              <a:t>trestnost</a:t>
            </a:r>
            <a:r>
              <a:rPr lang="en-US" dirty="0"/>
              <a:t> </a:t>
            </a:r>
            <a:r>
              <a:rPr lang="en-US" dirty="0" err="1"/>
              <a:t>vojenského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jiného</a:t>
            </a:r>
            <a:r>
              <a:rPr lang="en-US" dirty="0"/>
              <a:t> </a:t>
            </a:r>
            <a:r>
              <a:rPr lang="en-US" dirty="0" err="1"/>
              <a:t>nadřízeného</a:t>
            </a:r>
            <a:r>
              <a:rPr lang="en-US" dirty="0"/>
              <a:t> se </a:t>
            </a:r>
            <a:r>
              <a:rPr lang="en-US" dirty="0" err="1"/>
              <a:t>užije</a:t>
            </a:r>
            <a:r>
              <a:rPr lang="en-US" dirty="0"/>
              <a:t> </a:t>
            </a:r>
            <a:r>
              <a:rPr lang="en-US" dirty="0" err="1"/>
              <a:t>ustanovení</a:t>
            </a:r>
            <a:r>
              <a:rPr lang="en-US" dirty="0"/>
              <a:t> o </a:t>
            </a:r>
            <a:r>
              <a:rPr lang="en-US" dirty="0" err="1"/>
              <a:t>trestní</a:t>
            </a:r>
            <a:r>
              <a:rPr lang="en-US" dirty="0"/>
              <a:t> </a:t>
            </a:r>
            <a:r>
              <a:rPr lang="en-US" dirty="0" err="1"/>
              <a:t>odpovědnosti</a:t>
            </a:r>
            <a:r>
              <a:rPr lang="en-US" dirty="0"/>
              <a:t> a </a:t>
            </a:r>
            <a:r>
              <a:rPr lang="en-US" dirty="0" err="1"/>
              <a:t>trestnosti</a:t>
            </a:r>
            <a:r>
              <a:rPr lang="en-US" dirty="0"/>
              <a:t> </a:t>
            </a:r>
            <a:r>
              <a:rPr lang="en-US" dirty="0" err="1"/>
              <a:t>podřízeného</a:t>
            </a:r>
            <a:r>
              <a:rPr lang="en-US" dirty="0"/>
              <a:t> </a:t>
            </a:r>
            <a:r>
              <a:rPr lang="en-US" dirty="0" err="1"/>
              <a:t>pachatele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86785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ABF4-F3AE-97C1-7088-31339D01F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Odpovědnost vojenských velitelů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479A0-D0E2-FFEB-3E89-0CD993599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b="1" dirty="0" err="1"/>
              <a:t>Čl</a:t>
            </a:r>
            <a:r>
              <a:rPr lang="en-US" sz="4400" b="1" dirty="0"/>
              <a:t>. 28 a) </a:t>
            </a:r>
            <a:r>
              <a:rPr lang="en-US" sz="4400" b="1" dirty="0" err="1"/>
              <a:t>Římského</a:t>
            </a:r>
            <a:r>
              <a:rPr lang="en-US" sz="4400" b="1" dirty="0"/>
              <a:t> </a:t>
            </a:r>
            <a:r>
              <a:rPr lang="en-US" sz="4400" b="1" dirty="0" err="1"/>
              <a:t>statutu</a:t>
            </a:r>
            <a:endParaRPr lang="en-US" sz="4400" b="1" dirty="0"/>
          </a:p>
          <a:p>
            <a:pPr marL="0" indent="0" algn="just">
              <a:buNone/>
            </a:pP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Kromě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jiných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okolností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zakládajících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odpovědnost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tohoto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Statutu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spadající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jurisdikce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Soudu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velitel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fakticky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vykonávající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funkci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vojenského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velitele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odpovědnost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spadající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jurisdikce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Soudu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dopustí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síly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podléhající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faktickému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velení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respektive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vedení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důsledku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toho,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tento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velitel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tato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řádně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nevykonává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ozbrojenými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silami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pokud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n-US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tento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velitel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byli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vědomi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vzhledem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okolnostem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daném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okamžiku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měli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být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vědomi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ozbrojené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síly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páchají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připravují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a</a:t>
            </a:r>
          </a:p>
          <a:p>
            <a:pPr marL="0" indent="0" algn="just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(ii)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tento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vojenský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velitel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osoba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neučinili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rámci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svých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pravomocí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veškerá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potřebná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opodstatněná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cílem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předejít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zmařit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páchání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těchto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zločinů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neučinili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oznámení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příslušným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orgánům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vyšetření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trestnímu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stíhání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Pokud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jde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vztahy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nadřízenými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podřízenými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neupravené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písmenem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a),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nadřízený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trestně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odpovědný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spadající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jurisdikce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Soudu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dopustí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podřízení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podléhající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faktickému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vedení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důsledku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toho,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nadřízený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řádně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nevykonával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takovými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podřízenými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pokud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n-US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nadřízený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vědom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skutečností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zřetelně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nasvědčujících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tomu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podřízení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páchají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připravují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takové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tyto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skutečnosti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úmyslně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nebral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vědomí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(ii)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týkaly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činností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spadajících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fakticky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pravomoci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pod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nadřízeného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a</a:t>
            </a:r>
          </a:p>
          <a:p>
            <a:pPr marL="0" indent="0" algn="just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(iii)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nadřízený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neučinil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rámci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pravomoci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veškerá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potřebná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přiměřená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opatření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cílem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předejít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zmařit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páchání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těchto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zločinů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nebo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neučinil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oznámení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příslušným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orgánům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vyšetření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trestnímu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stíhání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2332204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551EA-47D2-7CA3-AE5A-E5A51021B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L" dirty="0"/>
              <a:t>Spolupráce států na stíhání mezinárodních zločinů a promítnutí této spolupráce do českého právního řádu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3CCAF-500F-5B91-03C2-96F638DC5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L" dirty="0"/>
              <a:t>Mezinárodní smlouvy (bilaterální, regionální a univerzální) upravující potírání trestné činnosti a také zločinů podle MP většinou obsahují ustanovení o extradici, resp. principu </a:t>
            </a:r>
            <a:r>
              <a:rPr lang="en-IL" i="1" dirty="0"/>
              <a:t>aut detere aut judicare. </a:t>
            </a:r>
            <a:r>
              <a:rPr lang="en-IL" dirty="0"/>
              <a:t>Jde o: </a:t>
            </a:r>
          </a:p>
          <a:p>
            <a:pPr lvl="1"/>
            <a:r>
              <a:rPr lang="en-US" dirty="0"/>
              <a:t>E</a:t>
            </a:r>
            <a:r>
              <a:rPr lang="en-IL" dirty="0"/>
              <a:t>xtradiční smlouvy </a:t>
            </a:r>
          </a:p>
          <a:p>
            <a:pPr lvl="1"/>
            <a:r>
              <a:rPr lang="en-US" dirty="0"/>
              <a:t>S</a:t>
            </a:r>
            <a:r>
              <a:rPr lang="en-IL" dirty="0"/>
              <a:t>mlouvy o právní pomoci obsahující extradiční doložku</a:t>
            </a:r>
          </a:p>
          <a:p>
            <a:r>
              <a:rPr lang="en-IL" dirty="0"/>
              <a:t>Extradice - vydání osoby státem pobytu této osobu státu, kde byla tato osoba obviněná nebo odsouzená za spáchaný trestný čin nikoliv politické povahy. Účelem vydání je trestní stíhání této osoby v rámci přípravného řízení nebo řízení před soudem, nebo výkon trestu či jeho zbytku, pokud osoba již byla právoplatně odsouzená.</a:t>
            </a:r>
          </a:p>
          <a:p>
            <a:r>
              <a:rPr lang="en-IL" dirty="0"/>
              <a:t>Pokud stát nemá s jiným státem uzavřenou smlouvu o extradici a nebo jinou smlouvu, v níž je extradiční doložka, lze extradici realizovat: </a:t>
            </a:r>
          </a:p>
          <a:p>
            <a:pPr lvl="1"/>
            <a:r>
              <a:rPr lang="en-IL" dirty="0"/>
              <a:t>na základě mezinárodní zdvořilosti</a:t>
            </a:r>
          </a:p>
          <a:p>
            <a:pPr lvl="1"/>
            <a:r>
              <a:rPr lang="en-IL" dirty="0"/>
              <a:t>na požádání druhého státu (obvykle na základě reciprocity), </a:t>
            </a:r>
          </a:p>
          <a:p>
            <a:pPr lvl="1"/>
            <a:r>
              <a:rPr lang="en-IL" dirty="0"/>
              <a:t>na základě vzájemného jednání a kladného rozhodnutí příslušných orgánů</a:t>
            </a:r>
          </a:p>
          <a:p>
            <a:pPr lvl="1"/>
            <a:r>
              <a:rPr lang="en-IL" dirty="0"/>
              <a:t>na základě jednostranného rozhodnutí státu o vydání osoby jinému státu</a:t>
            </a:r>
          </a:p>
        </p:txBody>
      </p:sp>
    </p:spTree>
    <p:extLst>
      <p:ext uri="{BB962C8B-B14F-4D97-AF65-F5344CB8AC3E}">
        <p14:creationId xmlns:p14="http://schemas.microsoft.com/office/powerpoint/2010/main" val="41444945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742F4-C3E5-EA3E-2D9A-BC4C11FAE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124"/>
            <a:ext cx="10515600" cy="6289675"/>
          </a:xfrm>
        </p:spPr>
        <p:txBody>
          <a:bodyPr>
            <a:normAutofit fontScale="92500" lnSpcReduction="20000"/>
          </a:bodyPr>
          <a:lstStyle/>
          <a:p>
            <a:r>
              <a:rPr lang="en-IL" dirty="0"/>
              <a:t>Speciálním případem extradice je tzv. odevzdání osoby (surrender) ke stíhání ad hoc mezinárodnímu trestnímu tribunálu nebo Mezinárodnímu trestnímu soudu. </a:t>
            </a:r>
          </a:p>
          <a:p>
            <a:r>
              <a:rPr lang="en-IL" dirty="0"/>
              <a:t>Neexistuje žádné univerzální obyčejové pravidlo MP, které by mohlo přikázat vydání osoby jakémukoliv státu. </a:t>
            </a:r>
          </a:p>
          <a:p>
            <a:r>
              <a:rPr lang="en-IL" dirty="0"/>
              <a:t>Základní zásady vydání osoby:</a:t>
            </a:r>
          </a:p>
          <a:p>
            <a:pPr lvl="1"/>
            <a:r>
              <a:rPr lang="en-US" dirty="0"/>
              <a:t>Z</a:t>
            </a:r>
            <a:r>
              <a:rPr lang="en-IL" dirty="0"/>
              <a:t>ásada nevydávání vlastních státních občanů (s výjimkou existence smluvního závazku; ústavy řady evropských států extradici vlastních občanů neumožňují, ale povolují jejich stíhání za zločiny spáchané v zahraničí) </a:t>
            </a:r>
          </a:p>
          <a:p>
            <a:pPr lvl="1"/>
            <a:r>
              <a:rPr lang="en-US" dirty="0"/>
              <a:t>Z</a:t>
            </a:r>
            <a:r>
              <a:rPr lang="en-IL" dirty="0"/>
              <a:t>ásada vzájemosti (reciprocity) – zejména v případech, kdy neexistuje smluvní závazek </a:t>
            </a:r>
          </a:p>
          <a:p>
            <a:pPr lvl="1"/>
            <a:r>
              <a:rPr lang="en-US" dirty="0"/>
              <a:t>Z</a:t>
            </a:r>
            <a:r>
              <a:rPr lang="en-IL" dirty="0"/>
              <a:t>ásada oboustranné trestnosti – čin, za který je osoba vydaná musí být trestný v obou státech</a:t>
            </a:r>
          </a:p>
          <a:p>
            <a:pPr lvl="1"/>
            <a:r>
              <a:rPr lang="en-US" dirty="0"/>
              <a:t>Z</a:t>
            </a:r>
            <a:r>
              <a:rPr lang="en-IL" dirty="0"/>
              <a:t>ásada speciality – umožňuje stíhat osobu jen za ten čin, kvůli němuž byla vydaná, pokud nebylo dodatečně mezi těmito státy dosaženo souhlasu o tom, že osoba bude stíhaná </a:t>
            </a:r>
            <a:r>
              <a:rPr lang="en-US" dirty="0" err="1"/>
              <a:t>i</a:t>
            </a:r>
            <a:r>
              <a:rPr lang="en-US" dirty="0"/>
              <a:t> za </a:t>
            </a:r>
            <a:r>
              <a:rPr lang="en-US" dirty="0" err="1"/>
              <a:t>další</a:t>
            </a:r>
            <a:r>
              <a:rPr lang="en-US" dirty="0"/>
              <a:t> </a:t>
            </a:r>
            <a:r>
              <a:rPr lang="en-US" dirty="0" err="1"/>
              <a:t>trestné</a:t>
            </a:r>
            <a:r>
              <a:rPr lang="en-US" dirty="0"/>
              <a:t> </a:t>
            </a:r>
            <a:r>
              <a:rPr lang="en-US" dirty="0" err="1"/>
              <a:t>činy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Zásada</a:t>
            </a:r>
            <a:r>
              <a:rPr lang="en-US" dirty="0"/>
              <a:t> </a:t>
            </a:r>
            <a:r>
              <a:rPr lang="en-US" dirty="0" err="1"/>
              <a:t>nepřipouští</a:t>
            </a:r>
            <a:r>
              <a:rPr lang="en-US" dirty="0"/>
              <a:t> </a:t>
            </a:r>
            <a:r>
              <a:rPr lang="en-US" dirty="0" err="1"/>
              <a:t>možnost</a:t>
            </a:r>
            <a:r>
              <a:rPr lang="en-US" dirty="0"/>
              <a:t> </a:t>
            </a:r>
            <a:r>
              <a:rPr lang="en-US" dirty="0" err="1"/>
              <a:t>vydání</a:t>
            </a:r>
            <a:r>
              <a:rPr lang="en-US" dirty="0"/>
              <a:t> pro </a:t>
            </a:r>
            <a:r>
              <a:rPr lang="en-US" dirty="0" err="1"/>
              <a:t>vymezený</a:t>
            </a:r>
            <a:r>
              <a:rPr lang="en-US" dirty="0"/>
              <a:t> </a:t>
            </a:r>
            <a:r>
              <a:rPr lang="en-US" dirty="0" err="1"/>
              <a:t>okruh</a:t>
            </a:r>
            <a:r>
              <a:rPr lang="en-US" dirty="0"/>
              <a:t> </a:t>
            </a:r>
            <a:r>
              <a:rPr lang="en-US" dirty="0" err="1"/>
              <a:t>trestných</a:t>
            </a:r>
            <a:r>
              <a:rPr lang="en-US" dirty="0"/>
              <a:t> </a:t>
            </a:r>
            <a:r>
              <a:rPr lang="en-US" dirty="0" err="1"/>
              <a:t>činů</a:t>
            </a:r>
            <a:r>
              <a:rPr lang="en-US" dirty="0"/>
              <a:t> – </a:t>
            </a:r>
            <a:r>
              <a:rPr lang="en-US" dirty="0" err="1"/>
              <a:t>zejm</a:t>
            </a:r>
            <a:r>
              <a:rPr lang="en-US" dirty="0"/>
              <a:t>. </a:t>
            </a:r>
            <a:r>
              <a:rPr lang="en-US" dirty="0" err="1"/>
              <a:t>politické</a:t>
            </a:r>
            <a:r>
              <a:rPr lang="en-US" dirty="0"/>
              <a:t> (</a:t>
            </a:r>
            <a:r>
              <a:rPr lang="en-US" dirty="0" err="1"/>
              <a:t>proti</a:t>
            </a:r>
            <a:r>
              <a:rPr lang="en-US" dirty="0"/>
              <a:t> existence a </a:t>
            </a:r>
            <a:r>
              <a:rPr lang="en-US" dirty="0" err="1"/>
              <a:t>nezávislosti</a:t>
            </a:r>
            <a:r>
              <a:rPr lang="en-US" dirty="0"/>
              <a:t> statu), </a:t>
            </a:r>
            <a:r>
              <a:rPr lang="en-US" dirty="0" err="1"/>
              <a:t>tiskové</a:t>
            </a:r>
            <a:r>
              <a:rPr lang="en-US" dirty="0"/>
              <a:t>, </a:t>
            </a:r>
            <a:r>
              <a:rPr lang="en-US" dirty="0" err="1"/>
              <a:t>fiskální</a:t>
            </a:r>
            <a:r>
              <a:rPr lang="en-US" dirty="0"/>
              <a:t> a </a:t>
            </a:r>
            <a:r>
              <a:rPr lang="en-US" dirty="0" err="1"/>
              <a:t>vojenské</a:t>
            </a:r>
            <a:r>
              <a:rPr lang="en-US" dirty="0"/>
              <a:t> TČ (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úzce</a:t>
            </a:r>
            <a:r>
              <a:rPr lang="en-US" dirty="0"/>
              <a:t> </a:t>
            </a:r>
            <a:r>
              <a:rPr lang="en-US" dirty="0" err="1"/>
              <a:t>vázány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právní</a:t>
            </a:r>
            <a:r>
              <a:rPr lang="en-US" dirty="0"/>
              <a:t> </a:t>
            </a:r>
            <a:r>
              <a:rPr lang="en-US" dirty="0" err="1"/>
              <a:t>řád</a:t>
            </a:r>
            <a:r>
              <a:rPr lang="en-US" dirty="0"/>
              <a:t> </a:t>
            </a:r>
            <a:r>
              <a:rPr lang="en-US" dirty="0" err="1"/>
              <a:t>konkrétního</a:t>
            </a:r>
            <a:r>
              <a:rPr lang="en-US" dirty="0"/>
              <a:t> </a:t>
            </a:r>
            <a:r>
              <a:rPr lang="en-US" dirty="0" err="1"/>
              <a:t>státu</a:t>
            </a:r>
            <a:r>
              <a:rPr lang="en-US" dirty="0"/>
              <a:t> a </a:t>
            </a:r>
            <a:r>
              <a:rPr lang="en-US" dirty="0" err="1"/>
              <a:t>ochrana</a:t>
            </a:r>
            <a:r>
              <a:rPr lang="en-US" dirty="0"/>
              <a:t> </a:t>
            </a:r>
            <a:r>
              <a:rPr lang="en-US" dirty="0" err="1"/>
              <a:t>před</a:t>
            </a:r>
            <a:r>
              <a:rPr lang="en-US" dirty="0"/>
              <a:t> </a:t>
            </a:r>
            <a:r>
              <a:rPr lang="en-US" dirty="0" err="1"/>
              <a:t>nimi</a:t>
            </a:r>
            <a:r>
              <a:rPr lang="en-US" dirty="0"/>
              <a:t> </a:t>
            </a:r>
            <a:r>
              <a:rPr lang="en-US" dirty="0" err="1"/>
              <a:t>nemusí</a:t>
            </a:r>
            <a:r>
              <a:rPr lang="en-US" dirty="0"/>
              <a:t> </a:t>
            </a:r>
            <a:r>
              <a:rPr lang="en-US" dirty="0" err="1"/>
              <a:t>být</a:t>
            </a:r>
            <a:r>
              <a:rPr lang="en-US" dirty="0"/>
              <a:t> v </a:t>
            </a:r>
            <a:r>
              <a:rPr lang="en-US" dirty="0" err="1"/>
              <a:t>zájmu</a:t>
            </a:r>
            <a:r>
              <a:rPr lang="en-US" dirty="0"/>
              <a:t> </a:t>
            </a:r>
            <a:r>
              <a:rPr lang="en-US" dirty="0" err="1"/>
              <a:t>jiného</a:t>
            </a:r>
            <a:r>
              <a:rPr lang="en-US" dirty="0"/>
              <a:t> </a:t>
            </a:r>
            <a:r>
              <a:rPr lang="en-US" dirty="0" err="1"/>
              <a:t>státu</a:t>
            </a:r>
            <a:r>
              <a:rPr lang="en-US" dirty="0"/>
              <a:t>)</a:t>
            </a:r>
            <a:endParaRPr lang="en-IL" dirty="0"/>
          </a:p>
          <a:p>
            <a:pPr lvl="1"/>
            <a:r>
              <a:rPr lang="en-US" dirty="0" err="1"/>
              <a:t>Nevydávají</a:t>
            </a:r>
            <a:r>
              <a:rPr lang="en-US" dirty="0"/>
              <a:t> se </a:t>
            </a:r>
            <a:r>
              <a:rPr lang="en-US" dirty="0" err="1"/>
              <a:t>osoby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spáchaly</a:t>
            </a:r>
            <a:r>
              <a:rPr lang="en-US" dirty="0"/>
              <a:t> TČ, </a:t>
            </a:r>
            <a:r>
              <a:rPr lang="en-US" dirty="0" err="1"/>
              <a:t>jejichž</a:t>
            </a:r>
            <a:r>
              <a:rPr lang="en-US" dirty="0"/>
              <a:t> </a:t>
            </a:r>
            <a:r>
              <a:rPr lang="en-US" dirty="0" err="1"/>
              <a:t>trestní</a:t>
            </a:r>
            <a:r>
              <a:rPr lang="en-US" dirty="0"/>
              <a:t> </a:t>
            </a:r>
            <a:r>
              <a:rPr lang="en-US" dirty="0" err="1"/>
              <a:t>sazba</a:t>
            </a:r>
            <a:r>
              <a:rPr lang="en-US" dirty="0"/>
              <a:t> </a:t>
            </a:r>
            <a:r>
              <a:rPr lang="en-US" dirty="0" err="1"/>
              <a:t>nepřesahuje</a:t>
            </a:r>
            <a:r>
              <a:rPr lang="en-US" dirty="0"/>
              <a:t> 1 </a:t>
            </a:r>
            <a:r>
              <a:rPr lang="en-US" dirty="0" err="1"/>
              <a:t>rok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Nevydávají</a:t>
            </a:r>
            <a:r>
              <a:rPr lang="en-US" dirty="0"/>
              <a:t> se </a:t>
            </a:r>
            <a:r>
              <a:rPr lang="en-US" dirty="0" err="1"/>
              <a:t>uprchlíci</a:t>
            </a:r>
            <a:r>
              <a:rPr lang="en-US" dirty="0"/>
              <a:t> (</a:t>
            </a:r>
            <a:r>
              <a:rPr lang="en-US" dirty="0" err="1"/>
              <a:t>zásada</a:t>
            </a:r>
            <a:r>
              <a:rPr lang="en-US" dirty="0"/>
              <a:t> </a:t>
            </a:r>
            <a:r>
              <a:rPr lang="en-US" i="1" dirty="0"/>
              <a:t>non refoulement</a:t>
            </a:r>
            <a:r>
              <a:rPr lang="en-US" dirty="0"/>
              <a:t>) 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40310270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1B3E8-6E23-7430-4CB2-F7F5C7A95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Zákon č. 104/2013 Sb. </a:t>
            </a:r>
            <a:r>
              <a:rPr lang="en-US" dirty="0"/>
              <a:t>o </a:t>
            </a:r>
            <a:r>
              <a:rPr lang="en-US" dirty="0" err="1"/>
              <a:t>mezinárodní</a:t>
            </a:r>
            <a:r>
              <a:rPr lang="en-US" dirty="0"/>
              <a:t> </a:t>
            </a:r>
            <a:r>
              <a:rPr lang="en-US" dirty="0" err="1"/>
              <a:t>justiční</a:t>
            </a:r>
            <a:r>
              <a:rPr lang="en-US" dirty="0"/>
              <a:t> </a:t>
            </a:r>
            <a:r>
              <a:rPr lang="en-US" dirty="0" err="1"/>
              <a:t>spolupráci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věcech</a:t>
            </a:r>
            <a:r>
              <a:rPr lang="en-US" dirty="0"/>
              <a:t> </a:t>
            </a:r>
            <a:r>
              <a:rPr lang="en-US" dirty="0" err="1"/>
              <a:t>trestních</a:t>
            </a:r>
            <a:r>
              <a:rPr lang="en-US" dirty="0"/>
              <a:t>,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zn</a:t>
            </a:r>
            <a:r>
              <a:rPr lang="en-US" dirty="0"/>
              <a:t>. 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BA2D7-52AC-C993-6389-488467990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L" sz="2400" b="1" dirty="0"/>
              <a:t>§ 4 záruka vzájemnosti</a:t>
            </a:r>
          </a:p>
          <a:p>
            <a:pPr marL="0" indent="0">
              <a:buNone/>
            </a:pPr>
            <a:r>
              <a:rPr lang="en-US" sz="2400" dirty="0"/>
              <a:t>(1) </a:t>
            </a:r>
            <a:r>
              <a:rPr lang="en-US" sz="2400" dirty="0" err="1"/>
              <a:t>Není</a:t>
            </a:r>
            <a:r>
              <a:rPr lang="en-US" sz="2400" dirty="0"/>
              <a:t>-li </a:t>
            </a:r>
            <a:r>
              <a:rPr lang="en-US" sz="2400" dirty="0" err="1"/>
              <a:t>mezinárodní</a:t>
            </a:r>
            <a:r>
              <a:rPr lang="en-US" sz="2400" dirty="0"/>
              <a:t> </a:t>
            </a:r>
            <a:r>
              <a:rPr lang="en-US" sz="2400" dirty="0" err="1"/>
              <a:t>justiční</a:t>
            </a:r>
            <a:r>
              <a:rPr lang="en-US" sz="2400" dirty="0"/>
              <a:t> </a:t>
            </a:r>
            <a:r>
              <a:rPr lang="en-US" sz="2400" dirty="0" err="1"/>
              <a:t>spolupráce</a:t>
            </a:r>
            <a:r>
              <a:rPr lang="en-US" sz="2400" dirty="0"/>
              <a:t> </a:t>
            </a:r>
            <a:r>
              <a:rPr lang="en-US" sz="2400" dirty="0" err="1"/>
              <a:t>mezi</a:t>
            </a:r>
            <a:r>
              <a:rPr lang="en-US" sz="2400" dirty="0"/>
              <a:t> </a:t>
            </a:r>
            <a:r>
              <a:rPr lang="en-US" sz="2400" dirty="0" err="1"/>
              <a:t>Českou</a:t>
            </a:r>
            <a:r>
              <a:rPr lang="en-US" sz="2400" dirty="0"/>
              <a:t> </a:t>
            </a:r>
            <a:r>
              <a:rPr lang="en-US" sz="2400" dirty="0" err="1"/>
              <a:t>republikou</a:t>
            </a:r>
            <a:r>
              <a:rPr lang="en-US" sz="2400" dirty="0"/>
              <a:t> a </a:t>
            </a:r>
            <a:r>
              <a:rPr lang="en-US" sz="2400" dirty="0" err="1"/>
              <a:t>cizím</a:t>
            </a:r>
            <a:r>
              <a:rPr lang="en-US" sz="2400" dirty="0"/>
              <a:t> </a:t>
            </a:r>
            <a:r>
              <a:rPr lang="en-US" sz="2400" dirty="0" err="1"/>
              <a:t>státem</a:t>
            </a:r>
            <a:r>
              <a:rPr lang="en-US" sz="2400" dirty="0"/>
              <a:t> </a:t>
            </a:r>
            <a:r>
              <a:rPr lang="en-US" sz="2400" dirty="0" err="1"/>
              <a:t>upravena</a:t>
            </a:r>
            <a:r>
              <a:rPr lang="en-US" sz="2400" dirty="0"/>
              <a:t> </a:t>
            </a:r>
            <a:r>
              <a:rPr lang="en-US" sz="2400" dirty="0" err="1"/>
              <a:t>mezinárodní</a:t>
            </a:r>
            <a:r>
              <a:rPr lang="en-US" sz="2400" dirty="0"/>
              <a:t> </a:t>
            </a:r>
            <a:r>
              <a:rPr lang="en-US" sz="2400" dirty="0" err="1"/>
              <a:t>smlouvou</a:t>
            </a:r>
            <a:r>
              <a:rPr lang="en-US" sz="2400" dirty="0"/>
              <a:t>, </a:t>
            </a:r>
            <a:r>
              <a:rPr lang="en-US" sz="2400" dirty="0" err="1"/>
              <a:t>vyhoví</a:t>
            </a:r>
            <a:r>
              <a:rPr lang="en-US" sz="2400" dirty="0"/>
              <a:t> </a:t>
            </a:r>
            <a:r>
              <a:rPr lang="en-US" sz="2400" dirty="0" err="1"/>
              <a:t>justiční</a:t>
            </a:r>
            <a:r>
              <a:rPr lang="en-US" sz="2400" dirty="0"/>
              <a:t> </a:t>
            </a:r>
            <a:r>
              <a:rPr lang="en-US" sz="2400" dirty="0" err="1"/>
              <a:t>orgán</a:t>
            </a:r>
            <a:r>
              <a:rPr lang="en-US" sz="2400" dirty="0"/>
              <a:t> </a:t>
            </a:r>
            <a:r>
              <a:rPr lang="en-US" sz="2400" dirty="0" err="1"/>
              <a:t>žádosti</a:t>
            </a:r>
            <a:r>
              <a:rPr lang="en-US" sz="2400" dirty="0"/>
              <a:t> </a:t>
            </a:r>
            <a:r>
              <a:rPr lang="en-US" sz="2400" dirty="0" err="1"/>
              <a:t>cizozemského</a:t>
            </a:r>
            <a:r>
              <a:rPr lang="en-US" sz="2400" dirty="0"/>
              <a:t> </a:t>
            </a:r>
            <a:r>
              <a:rPr lang="en-US" sz="2400" dirty="0" err="1"/>
              <a:t>orgánu</a:t>
            </a:r>
            <a:r>
              <a:rPr lang="en-US" sz="2400" dirty="0"/>
              <a:t> o </a:t>
            </a:r>
            <a:r>
              <a:rPr lang="en-US" sz="2400" dirty="0" err="1"/>
              <a:t>mezinárodní</a:t>
            </a:r>
            <a:r>
              <a:rPr lang="en-US" sz="2400" dirty="0"/>
              <a:t> </a:t>
            </a:r>
            <a:r>
              <a:rPr lang="en-US" sz="2400" dirty="0" err="1"/>
              <a:t>justiční</a:t>
            </a:r>
            <a:r>
              <a:rPr lang="en-US" sz="2400" dirty="0"/>
              <a:t> </a:t>
            </a:r>
            <a:r>
              <a:rPr lang="en-US" sz="2400" dirty="0" err="1"/>
              <a:t>spolupráci</a:t>
            </a:r>
            <a:r>
              <a:rPr lang="en-US" sz="2400" dirty="0"/>
              <a:t> </a:t>
            </a:r>
            <a:r>
              <a:rPr lang="en-US" sz="2400" dirty="0" err="1"/>
              <a:t>pouze</a:t>
            </a:r>
            <a:r>
              <a:rPr lang="en-US" sz="2400" dirty="0"/>
              <a:t> </a:t>
            </a:r>
            <a:r>
              <a:rPr lang="en-US" sz="2400" dirty="0" err="1"/>
              <a:t>tehdy</a:t>
            </a:r>
            <a:r>
              <a:rPr lang="en-US" sz="2400" dirty="0"/>
              <a:t>, </a:t>
            </a:r>
            <a:r>
              <a:rPr lang="en-US" sz="2400" dirty="0" err="1"/>
              <a:t>poskytne</a:t>
            </a:r>
            <a:r>
              <a:rPr lang="en-US" sz="2400" dirty="0"/>
              <a:t>-li </a:t>
            </a:r>
            <a:r>
              <a:rPr lang="en-US" sz="2400" dirty="0" err="1"/>
              <a:t>cizí</a:t>
            </a:r>
            <a:r>
              <a:rPr lang="en-US" sz="2400" dirty="0"/>
              <a:t> </a:t>
            </a:r>
            <a:r>
              <a:rPr lang="en-US" sz="2400" dirty="0" err="1"/>
              <a:t>stát</a:t>
            </a:r>
            <a:r>
              <a:rPr lang="en-US" sz="2400" dirty="0"/>
              <a:t> </a:t>
            </a:r>
            <a:r>
              <a:rPr lang="en-US" sz="2400" dirty="0" err="1"/>
              <a:t>ujištění</a:t>
            </a:r>
            <a:r>
              <a:rPr lang="en-US" sz="2400" dirty="0"/>
              <a:t> o </a:t>
            </a:r>
            <a:r>
              <a:rPr lang="en-US" sz="2400" dirty="0" err="1"/>
              <a:t>vzájemnosti</a:t>
            </a:r>
            <a:r>
              <a:rPr lang="en-US" sz="2400" dirty="0"/>
              <a:t>, </a:t>
            </a:r>
            <a:r>
              <a:rPr lang="en-US" sz="2400" dirty="0" err="1"/>
              <a:t>které</a:t>
            </a:r>
            <a:r>
              <a:rPr lang="en-US" sz="2400" dirty="0"/>
              <a:t> </a:t>
            </a:r>
            <a:r>
              <a:rPr lang="en-US" sz="2400" dirty="0" err="1"/>
              <a:t>ministr</a:t>
            </a:r>
            <a:r>
              <a:rPr lang="en-US" sz="2400" dirty="0"/>
              <a:t> </a:t>
            </a:r>
            <a:r>
              <a:rPr lang="en-US" sz="2400" dirty="0" err="1"/>
              <a:t>spravedlnosti</a:t>
            </a:r>
            <a:r>
              <a:rPr lang="en-US" sz="2400" dirty="0"/>
              <a:t> </a:t>
            </a:r>
            <a:r>
              <a:rPr lang="en-US" sz="2400" dirty="0" err="1"/>
              <a:t>přijme</a:t>
            </a:r>
            <a:r>
              <a:rPr lang="en-US" sz="2400" dirty="0"/>
              <a:t>, </a:t>
            </a:r>
            <a:r>
              <a:rPr lang="en-US" sz="2400" dirty="0" err="1"/>
              <a:t>nebo</a:t>
            </a:r>
            <a:r>
              <a:rPr lang="en-US" sz="2400" dirty="0"/>
              <a:t> </a:t>
            </a:r>
            <a:r>
              <a:rPr lang="en-US" sz="2400" dirty="0" err="1"/>
              <a:t>pokud</a:t>
            </a:r>
            <a:r>
              <a:rPr lang="en-US" sz="2400" dirty="0"/>
              <a:t> </a:t>
            </a:r>
            <a:r>
              <a:rPr lang="en-US" sz="2400" dirty="0" err="1"/>
              <a:t>cizí</a:t>
            </a:r>
            <a:r>
              <a:rPr lang="en-US" sz="2400" dirty="0"/>
              <a:t> </a:t>
            </a:r>
            <a:r>
              <a:rPr lang="en-US" sz="2400" dirty="0" err="1"/>
              <a:t>stát</a:t>
            </a:r>
            <a:r>
              <a:rPr lang="en-US" sz="2400" dirty="0"/>
              <a:t> </a:t>
            </a:r>
            <a:r>
              <a:rPr lang="en-US" sz="2400" dirty="0" err="1"/>
              <a:t>dříve</a:t>
            </a:r>
            <a:r>
              <a:rPr lang="en-US" sz="2400" dirty="0"/>
              <a:t> </a:t>
            </a:r>
            <a:r>
              <a:rPr lang="en-US" sz="2400" dirty="0" err="1"/>
              <a:t>přijal</a:t>
            </a:r>
            <a:r>
              <a:rPr lang="en-US" sz="2400" dirty="0"/>
              <a:t> </a:t>
            </a:r>
            <a:r>
              <a:rPr lang="en-US" sz="2400" dirty="0" err="1"/>
              <a:t>ujištění</a:t>
            </a:r>
            <a:r>
              <a:rPr lang="en-US" sz="2400" dirty="0"/>
              <a:t> o </a:t>
            </a:r>
            <a:r>
              <a:rPr lang="en-US" sz="2400" dirty="0" err="1"/>
              <a:t>vzájemnosti</a:t>
            </a:r>
            <a:r>
              <a:rPr lang="en-US" sz="2400" dirty="0"/>
              <a:t> ze </a:t>
            </a:r>
            <a:r>
              <a:rPr lang="en-US" sz="2400" dirty="0" err="1"/>
              <a:t>strany</a:t>
            </a:r>
            <a:r>
              <a:rPr lang="en-US" sz="2400" dirty="0"/>
              <a:t> </a:t>
            </a:r>
            <a:r>
              <a:rPr lang="en-US" sz="2400" dirty="0" err="1"/>
              <a:t>České</a:t>
            </a:r>
            <a:r>
              <a:rPr lang="en-US" sz="2400" dirty="0"/>
              <a:t> </a:t>
            </a:r>
            <a:r>
              <a:rPr lang="en-US" sz="2400" dirty="0" err="1"/>
              <a:t>republiky</a:t>
            </a:r>
            <a:r>
              <a:rPr lang="en-US" sz="2400" dirty="0"/>
              <a:t> v </a:t>
            </a:r>
            <a:r>
              <a:rPr lang="en-US" sz="2400" dirty="0" err="1"/>
              <a:t>obdobném</a:t>
            </a:r>
            <a:r>
              <a:rPr lang="en-US" sz="2400" dirty="0"/>
              <a:t> </a:t>
            </a:r>
            <a:r>
              <a:rPr lang="en-US" sz="2400" dirty="0" err="1"/>
              <a:t>případě</a:t>
            </a:r>
            <a:r>
              <a:rPr lang="en-US" sz="2400" dirty="0"/>
              <a:t>. </a:t>
            </a:r>
            <a:r>
              <a:rPr lang="en-US" sz="2400" dirty="0" err="1"/>
              <a:t>Vyžádání</a:t>
            </a:r>
            <a:r>
              <a:rPr lang="en-US" sz="2400" dirty="0"/>
              <a:t> </a:t>
            </a:r>
            <a:r>
              <a:rPr lang="en-US" sz="2400" dirty="0" err="1"/>
              <a:t>ujištění</a:t>
            </a:r>
            <a:r>
              <a:rPr lang="en-US" sz="2400" dirty="0"/>
              <a:t> o </a:t>
            </a:r>
            <a:r>
              <a:rPr lang="en-US" sz="2400" dirty="0" err="1"/>
              <a:t>vzájemnosti</a:t>
            </a:r>
            <a:r>
              <a:rPr lang="en-US" sz="2400" dirty="0"/>
              <a:t> od </a:t>
            </a:r>
            <a:r>
              <a:rPr lang="en-US" sz="2400" dirty="0" err="1"/>
              <a:t>cizího</a:t>
            </a:r>
            <a:r>
              <a:rPr lang="en-US" sz="2400" dirty="0"/>
              <a:t> </a:t>
            </a:r>
            <a:r>
              <a:rPr lang="en-US" sz="2400" dirty="0" err="1"/>
              <a:t>státu</a:t>
            </a:r>
            <a:r>
              <a:rPr lang="en-US" sz="2400" dirty="0"/>
              <a:t> </a:t>
            </a:r>
            <a:r>
              <a:rPr lang="en-US" sz="2400" dirty="0" err="1"/>
              <a:t>zajistí</a:t>
            </a:r>
            <a:r>
              <a:rPr lang="en-US" sz="2400" dirty="0"/>
              <a:t> </a:t>
            </a:r>
            <a:r>
              <a:rPr lang="en-US" sz="2400" dirty="0" err="1"/>
              <a:t>ministerstvo</a:t>
            </a:r>
            <a:r>
              <a:rPr lang="en-US" sz="2400" dirty="0"/>
              <a:t>.</a:t>
            </a:r>
            <a:endParaRPr lang="en-IL" sz="2400" dirty="0"/>
          </a:p>
          <a:p>
            <a:pPr marL="0" indent="0">
              <a:buNone/>
            </a:pPr>
            <a:r>
              <a:rPr lang="en-IL" sz="2400" b="1" dirty="0"/>
              <a:t>§ 7 zásada speciality</a:t>
            </a:r>
          </a:p>
          <a:p>
            <a:pPr marL="0" indent="0">
              <a:buNone/>
            </a:pPr>
            <a:r>
              <a:rPr lang="en-US" sz="2400" dirty="0"/>
              <a:t>(1) </a:t>
            </a:r>
            <a:r>
              <a:rPr lang="en-US" sz="2400" dirty="0" err="1"/>
              <a:t>Orgán</a:t>
            </a:r>
            <a:r>
              <a:rPr lang="en-US" sz="2400" dirty="0"/>
              <a:t> </a:t>
            </a:r>
            <a:r>
              <a:rPr lang="en-US" sz="2400" dirty="0" err="1"/>
              <a:t>České</a:t>
            </a:r>
            <a:r>
              <a:rPr lang="en-US" sz="2400" dirty="0"/>
              <a:t> </a:t>
            </a:r>
            <a:r>
              <a:rPr lang="en-US" sz="2400" dirty="0" err="1"/>
              <a:t>republiky</a:t>
            </a:r>
            <a:r>
              <a:rPr lang="en-US" sz="2400" dirty="0"/>
              <a:t> </a:t>
            </a:r>
            <a:r>
              <a:rPr lang="en-US" sz="2400" dirty="0" err="1"/>
              <a:t>nepoužije</a:t>
            </a:r>
            <a:r>
              <a:rPr lang="en-US" sz="2400" dirty="0"/>
              <a:t> bez </a:t>
            </a:r>
            <a:r>
              <a:rPr lang="en-US" sz="2400" dirty="0" err="1"/>
              <a:t>výslovného</a:t>
            </a:r>
            <a:r>
              <a:rPr lang="en-US" sz="2400" dirty="0"/>
              <a:t> </a:t>
            </a:r>
            <a:r>
              <a:rPr lang="en-US" sz="2400" dirty="0" err="1"/>
              <a:t>souhlasu</a:t>
            </a:r>
            <a:r>
              <a:rPr lang="en-US" sz="2400" dirty="0"/>
              <a:t> </a:t>
            </a:r>
            <a:r>
              <a:rPr lang="en-US" sz="2400" dirty="0" err="1"/>
              <a:t>cizozemského</a:t>
            </a:r>
            <a:r>
              <a:rPr lang="en-US" sz="2400" dirty="0"/>
              <a:t> </a:t>
            </a:r>
            <a:r>
              <a:rPr lang="en-US" sz="2400" dirty="0" err="1"/>
              <a:t>orgánu</a:t>
            </a:r>
            <a:r>
              <a:rPr lang="en-US" sz="2400" dirty="0"/>
              <a:t> </a:t>
            </a:r>
            <a:r>
              <a:rPr lang="en-US" sz="2400" dirty="0" err="1"/>
              <a:t>informace</a:t>
            </a:r>
            <a:r>
              <a:rPr lang="en-US" sz="2400" dirty="0"/>
              <a:t> </a:t>
            </a:r>
            <a:r>
              <a:rPr lang="en-US" sz="2400" dirty="0" err="1"/>
              <a:t>nebo</a:t>
            </a:r>
            <a:r>
              <a:rPr lang="en-US" sz="2400" dirty="0"/>
              <a:t> </a:t>
            </a:r>
            <a:r>
              <a:rPr lang="en-US" sz="2400" dirty="0" err="1"/>
              <a:t>důkazy</a:t>
            </a:r>
            <a:r>
              <a:rPr lang="en-US" sz="2400" dirty="0"/>
              <a:t> </a:t>
            </a:r>
            <a:r>
              <a:rPr lang="en-US" sz="2400" dirty="0" err="1"/>
              <a:t>získané</a:t>
            </a:r>
            <a:r>
              <a:rPr lang="en-US" sz="2400" dirty="0"/>
              <a:t> v </a:t>
            </a:r>
            <a:r>
              <a:rPr lang="en-US" sz="2400" dirty="0" err="1"/>
              <a:t>rámci</a:t>
            </a:r>
            <a:r>
              <a:rPr lang="en-US" sz="2400" dirty="0"/>
              <a:t> </a:t>
            </a:r>
            <a:r>
              <a:rPr lang="en-US" sz="2400" dirty="0" err="1"/>
              <a:t>mezinárodní</a:t>
            </a:r>
            <a:r>
              <a:rPr lang="en-US" sz="2400" dirty="0"/>
              <a:t> </a:t>
            </a:r>
            <a:r>
              <a:rPr lang="en-US" sz="2400" dirty="0" err="1"/>
              <a:t>justiční</a:t>
            </a:r>
            <a:r>
              <a:rPr lang="en-US" sz="2400" dirty="0"/>
              <a:t> </a:t>
            </a:r>
            <a:r>
              <a:rPr lang="en-US" sz="2400" dirty="0" err="1"/>
              <a:t>spolupráce</a:t>
            </a:r>
            <a:r>
              <a:rPr lang="en-US" sz="2400" dirty="0"/>
              <a:t> pro </a:t>
            </a:r>
            <a:r>
              <a:rPr lang="en-US" sz="2400" dirty="0" err="1"/>
              <a:t>jiné</a:t>
            </a:r>
            <a:r>
              <a:rPr lang="en-US" sz="2400" dirty="0"/>
              <a:t> </a:t>
            </a:r>
            <a:r>
              <a:rPr lang="en-US" sz="2400" dirty="0" err="1"/>
              <a:t>účely</a:t>
            </a:r>
            <a:r>
              <a:rPr lang="en-US" sz="2400" dirty="0"/>
              <a:t>, </a:t>
            </a:r>
            <a:r>
              <a:rPr lang="en-US" sz="2400" dirty="0" err="1"/>
              <a:t>než</a:t>
            </a:r>
            <a:r>
              <a:rPr lang="en-US" sz="2400" dirty="0"/>
              <a:t> pro </a:t>
            </a:r>
            <a:r>
              <a:rPr lang="en-US" sz="2400" dirty="0" err="1"/>
              <a:t>které</a:t>
            </a:r>
            <a:r>
              <a:rPr lang="en-US" sz="2400" dirty="0"/>
              <a:t> </a:t>
            </a:r>
            <a:r>
              <a:rPr lang="en-US" sz="2400" dirty="0" err="1"/>
              <a:t>byly</a:t>
            </a:r>
            <a:r>
              <a:rPr lang="en-US" sz="2400" dirty="0"/>
              <a:t> </a:t>
            </a:r>
            <a:r>
              <a:rPr lang="en-US" sz="2400" dirty="0" err="1"/>
              <a:t>poskytnuty</a:t>
            </a:r>
            <a:r>
              <a:rPr lang="en-US" sz="2400" dirty="0"/>
              <a:t>, </a:t>
            </a:r>
            <a:r>
              <a:rPr lang="en-US" sz="2400" dirty="0" err="1"/>
              <a:t>jestliže</a:t>
            </a:r>
            <a:r>
              <a:rPr lang="en-US" sz="2400" dirty="0"/>
              <a:t> </a:t>
            </a:r>
            <a:r>
              <a:rPr lang="en-US" sz="2400" dirty="0" err="1"/>
              <a:t>jej</a:t>
            </a:r>
            <a:r>
              <a:rPr lang="en-US" sz="2400" dirty="0"/>
              <a:t> k </a:t>
            </a:r>
            <a:r>
              <a:rPr lang="en-US" sz="2400" dirty="0" err="1"/>
              <a:t>tomu</a:t>
            </a:r>
            <a:r>
              <a:rPr lang="en-US" sz="2400" dirty="0"/>
              <a:t> </a:t>
            </a:r>
            <a:r>
              <a:rPr lang="en-US" sz="2400" dirty="0" err="1"/>
              <a:t>zavazuje</a:t>
            </a:r>
            <a:r>
              <a:rPr lang="en-US" sz="2400" dirty="0"/>
              <a:t> </a:t>
            </a:r>
            <a:r>
              <a:rPr lang="en-US" sz="2400" dirty="0" err="1"/>
              <a:t>mezinárodní</a:t>
            </a:r>
            <a:r>
              <a:rPr lang="en-US" sz="2400" dirty="0"/>
              <a:t> </a:t>
            </a:r>
            <a:r>
              <a:rPr lang="en-US" sz="2400" dirty="0" err="1"/>
              <a:t>smlouva</a:t>
            </a:r>
            <a:r>
              <a:rPr lang="en-US" sz="2400" dirty="0"/>
              <a:t>, </a:t>
            </a:r>
            <a:r>
              <a:rPr lang="en-US" sz="2400" dirty="0" err="1"/>
              <a:t>nebo</a:t>
            </a:r>
            <a:r>
              <a:rPr lang="en-US" sz="2400" dirty="0"/>
              <a:t> </a:t>
            </a:r>
            <a:r>
              <a:rPr lang="en-US" sz="2400" dirty="0" err="1"/>
              <a:t>jestliže</a:t>
            </a:r>
            <a:r>
              <a:rPr lang="en-US" sz="2400" dirty="0"/>
              <a:t> </a:t>
            </a:r>
            <a:r>
              <a:rPr lang="en-US" sz="2400" dirty="0" err="1"/>
              <a:t>byly</a:t>
            </a:r>
            <a:r>
              <a:rPr lang="en-US" sz="2400" dirty="0"/>
              <a:t> </a:t>
            </a:r>
            <a:r>
              <a:rPr lang="en-US" sz="2400" dirty="0" err="1"/>
              <a:t>získány</a:t>
            </a:r>
            <a:r>
              <a:rPr lang="en-US" sz="2400" dirty="0"/>
              <a:t> pod </a:t>
            </a:r>
            <a:r>
              <a:rPr lang="en-US" sz="2400" dirty="0" err="1"/>
              <a:t>podmínkou</a:t>
            </a:r>
            <a:r>
              <a:rPr lang="en-US" sz="2400" dirty="0"/>
              <a:t> </a:t>
            </a:r>
            <a:r>
              <a:rPr lang="en-US" sz="2400" dirty="0" err="1"/>
              <a:t>dodržení</a:t>
            </a:r>
            <a:r>
              <a:rPr lang="en-US" sz="2400" dirty="0"/>
              <a:t> </a:t>
            </a:r>
            <a:r>
              <a:rPr lang="en-US" sz="2400" dirty="0" err="1"/>
              <a:t>tohoto</a:t>
            </a:r>
            <a:r>
              <a:rPr lang="en-US" sz="2400" dirty="0"/>
              <a:t> </a:t>
            </a:r>
            <a:r>
              <a:rPr lang="en-US" sz="2400" dirty="0" err="1"/>
              <a:t>omezení</a:t>
            </a:r>
            <a:r>
              <a:rPr lang="en-US" sz="2400" dirty="0"/>
              <a:t>. To </a:t>
            </a:r>
            <a:r>
              <a:rPr lang="en-US" sz="2400" dirty="0" err="1"/>
              <a:t>platí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pro </a:t>
            </a:r>
            <a:r>
              <a:rPr lang="en-US" sz="2400" dirty="0" err="1"/>
              <a:t>jejich</a:t>
            </a:r>
            <a:r>
              <a:rPr lang="en-US" sz="2400" dirty="0"/>
              <a:t> </a:t>
            </a:r>
            <a:r>
              <a:rPr lang="en-US" sz="2400" dirty="0" err="1"/>
              <a:t>poskytnutí</a:t>
            </a:r>
            <a:r>
              <a:rPr lang="en-US" sz="2400" dirty="0"/>
              <a:t> </a:t>
            </a:r>
            <a:r>
              <a:rPr lang="en-US" sz="2400" dirty="0" err="1"/>
              <a:t>třetímu</a:t>
            </a:r>
            <a:r>
              <a:rPr lang="en-US" sz="2400" dirty="0"/>
              <a:t> </a:t>
            </a:r>
            <a:r>
              <a:rPr lang="en-US" sz="2400" dirty="0" err="1"/>
              <a:t>státu</a:t>
            </a:r>
            <a:r>
              <a:rPr lang="en-US" sz="2400" dirty="0"/>
              <a:t> </a:t>
            </a:r>
            <a:r>
              <a:rPr lang="en-US" sz="2400" dirty="0" err="1"/>
              <a:t>nebo</a:t>
            </a:r>
            <a:r>
              <a:rPr lang="en-US" sz="2400" dirty="0"/>
              <a:t> </a:t>
            </a:r>
            <a:r>
              <a:rPr lang="en-US" sz="2400" dirty="0" err="1"/>
              <a:t>mezinárodní</a:t>
            </a:r>
            <a:r>
              <a:rPr lang="en-US" sz="2400" dirty="0"/>
              <a:t> </a:t>
            </a:r>
            <a:r>
              <a:rPr lang="en-US" sz="2400" dirty="0" err="1"/>
              <a:t>organizaci</a:t>
            </a:r>
            <a:r>
              <a:rPr lang="en-US" sz="2400" dirty="0"/>
              <a:t>.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25870561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67723-6572-5AFD-78D1-F022723FC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824"/>
            <a:ext cx="10515600" cy="6442075"/>
          </a:xfrm>
        </p:spPr>
        <p:txBody>
          <a:bodyPr>
            <a:normAutofit lnSpcReduction="10000"/>
          </a:bodyPr>
          <a:lstStyle/>
          <a:p>
            <a:r>
              <a:rPr lang="en-IL" dirty="0"/>
              <a:t>7. kongres OSN o prevenci kriminality a zacházení s pachateli – modelová smlouva o extradici (Doc. UN A/RES/45/116 z r. 1990)</a:t>
            </a:r>
          </a:p>
          <a:p>
            <a:r>
              <a:rPr lang="en-IL" dirty="0"/>
              <a:t>Extradice není možná v případě, že </a:t>
            </a:r>
          </a:p>
          <a:p>
            <a:pPr lvl="1"/>
            <a:r>
              <a:rPr lang="en-IL" dirty="0"/>
              <a:t>je podezření, že by osoba mohla být stíhaná kvůli rase, národnosti, etnické menšině, z důvodu vyznání, politického názoru, pohlaví a sexuální orientace, </a:t>
            </a:r>
          </a:p>
          <a:p>
            <a:pPr lvl="1"/>
            <a:r>
              <a:rPr lang="en-IL" dirty="0"/>
              <a:t>pokud osoba již byla potrestaná za TČ, který je předmětem extradice, v dožádaném státu, </a:t>
            </a:r>
          </a:p>
          <a:p>
            <a:pPr lvl="1"/>
            <a:r>
              <a:rPr lang="en-IL" dirty="0"/>
              <a:t>pokud bylo zastavené trestní stíháním, </a:t>
            </a:r>
          </a:p>
          <a:p>
            <a:pPr lvl="1"/>
            <a:r>
              <a:rPr lang="en-IL" dirty="0"/>
              <a:t>pokud byla zbavena obžaloby, </a:t>
            </a:r>
          </a:p>
          <a:p>
            <a:pPr lvl="1"/>
            <a:r>
              <a:rPr lang="en-IL" dirty="0"/>
              <a:t>byl jí odpuštěn zbytek trestu (z důvodu promlčení či amnestie), </a:t>
            </a:r>
          </a:p>
          <a:p>
            <a:pPr lvl="1"/>
            <a:r>
              <a:rPr lang="en-IL" dirty="0"/>
              <a:t>pokud osobě hrozí v dožadujícím státu mučení, kruté, nelidské, ponižující zacházení či trestání, </a:t>
            </a:r>
          </a:p>
          <a:p>
            <a:pPr lvl="1"/>
            <a:r>
              <a:rPr lang="en-IL" dirty="0"/>
              <a:t>pokud nejsou splněny minimální záruky v trestním řízení dle čl. 14 f) Mezinárodního paktu o občanských a politických právech, </a:t>
            </a:r>
          </a:p>
          <a:p>
            <a:pPr lvl="1"/>
            <a:r>
              <a:rPr lang="en-US" dirty="0"/>
              <a:t>n</a:t>
            </a:r>
            <a:r>
              <a:rPr lang="en-IL" dirty="0"/>
              <a:t>ebo byl vynesen rozsudek v nepřítomnosti a odsouzený neměl možnost zabezpečit si adekvátní obhajobu a neměl či nebude mít možnost obnovy trestního řízení.</a:t>
            </a:r>
          </a:p>
        </p:txBody>
      </p:sp>
    </p:spTree>
    <p:extLst>
      <p:ext uri="{BB962C8B-B14F-4D97-AF65-F5344CB8AC3E}">
        <p14:creationId xmlns:p14="http://schemas.microsoft.com/office/powerpoint/2010/main" val="19086904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F1640-FF9E-096E-E10F-A5913DE38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324"/>
            <a:ext cx="10515600" cy="6327775"/>
          </a:xfrm>
        </p:spPr>
        <p:txBody>
          <a:bodyPr>
            <a:normAutofit/>
          </a:bodyPr>
          <a:lstStyle/>
          <a:p>
            <a:r>
              <a:rPr lang="en-IL" dirty="0"/>
              <a:t>Způsob vydávání nejč. </a:t>
            </a:r>
            <a:r>
              <a:rPr lang="en-US" dirty="0"/>
              <a:t>d</a:t>
            </a:r>
            <a:r>
              <a:rPr lang="en-IL" dirty="0"/>
              <a:t>iplomatickou cestou, k žádosti se připojuje mezinárodní či evropský zatýkací rozkaz, informace týkající se identity obviněného (obžalovaného, odsouzeného) a základní údaje o trestném činu (zločinu). Někdy je obsažen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požadavek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předběžnou</a:t>
            </a:r>
            <a:r>
              <a:rPr lang="en-US" dirty="0"/>
              <a:t> </a:t>
            </a:r>
            <a:r>
              <a:rPr lang="en-US" dirty="0" err="1"/>
              <a:t>vazbu</a:t>
            </a:r>
            <a:r>
              <a:rPr lang="en-US" dirty="0"/>
              <a:t> do </a:t>
            </a:r>
            <a:r>
              <a:rPr lang="en-US" dirty="0" err="1"/>
              <a:t>doby</a:t>
            </a:r>
            <a:r>
              <a:rPr lang="en-US" dirty="0"/>
              <a:t> </a:t>
            </a:r>
            <a:r>
              <a:rPr lang="en-US" dirty="0" err="1"/>
              <a:t>vyřízení</a:t>
            </a:r>
            <a:r>
              <a:rPr lang="en-US" dirty="0"/>
              <a:t> </a:t>
            </a:r>
            <a:r>
              <a:rPr lang="en-US" dirty="0" err="1"/>
              <a:t>všech</a:t>
            </a:r>
            <a:r>
              <a:rPr lang="en-US" dirty="0"/>
              <a:t> </a:t>
            </a:r>
            <a:r>
              <a:rPr lang="en-US" dirty="0" err="1"/>
              <a:t>potřebných</a:t>
            </a:r>
            <a:r>
              <a:rPr lang="en-US" dirty="0"/>
              <a:t> </a:t>
            </a:r>
            <a:r>
              <a:rPr lang="en-US" dirty="0" err="1"/>
              <a:t>formalit</a:t>
            </a:r>
            <a:r>
              <a:rPr lang="en-US" dirty="0"/>
              <a:t>. </a:t>
            </a:r>
          </a:p>
          <a:p>
            <a:r>
              <a:rPr lang="en-US" dirty="0" err="1"/>
              <a:t>Žádostí</a:t>
            </a:r>
            <a:r>
              <a:rPr lang="en-US" dirty="0"/>
              <a:t> o </a:t>
            </a:r>
            <a:r>
              <a:rPr lang="en-US" dirty="0" err="1"/>
              <a:t>extradici</a:t>
            </a:r>
            <a:r>
              <a:rPr lang="en-US" dirty="0"/>
              <a:t> se </a:t>
            </a:r>
            <a:r>
              <a:rPr lang="en-US" dirty="0" err="1"/>
              <a:t>většinou</a:t>
            </a:r>
            <a:r>
              <a:rPr lang="en-US" dirty="0"/>
              <a:t> </a:t>
            </a:r>
            <a:r>
              <a:rPr lang="en-US" dirty="0" err="1"/>
              <a:t>zabývá</a:t>
            </a:r>
            <a:r>
              <a:rPr lang="en-US" dirty="0"/>
              <a:t> </a:t>
            </a:r>
            <a:r>
              <a:rPr lang="en-US" dirty="0" err="1"/>
              <a:t>soud</a:t>
            </a:r>
            <a:r>
              <a:rPr lang="en-US" dirty="0"/>
              <a:t>, </a:t>
            </a:r>
            <a:r>
              <a:rPr lang="en-US" dirty="0" err="1"/>
              <a:t>konečné</a:t>
            </a:r>
            <a:r>
              <a:rPr lang="en-US" dirty="0"/>
              <a:t> </a:t>
            </a:r>
            <a:r>
              <a:rPr lang="en-US" dirty="0" err="1"/>
              <a:t>rozhodnutí</a:t>
            </a:r>
            <a:r>
              <a:rPr lang="en-US" dirty="0"/>
              <a:t> </a:t>
            </a:r>
            <a:r>
              <a:rPr lang="en-US" dirty="0" err="1"/>
              <a:t>činí</a:t>
            </a:r>
            <a:r>
              <a:rPr lang="en-US" dirty="0"/>
              <a:t> </a:t>
            </a:r>
            <a:r>
              <a:rPr lang="en-US" dirty="0" err="1"/>
              <a:t>orgány</a:t>
            </a:r>
            <a:r>
              <a:rPr lang="en-US" dirty="0"/>
              <a:t> </a:t>
            </a:r>
            <a:r>
              <a:rPr lang="en-US" dirty="0" err="1"/>
              <a:t>moci</a:t>
            </a:r>
            <a:r>
              <a:rPr lang="en-US" dirty="0"/>
              <a:t> </a:t>
            </a:r>
            <a:r>
              <a:rPr lang="en-US" dirty="0" err="1"/>
              <a:t>výkonné</a:t>
            </a:r>
            <a:r>
              <a:rPr lang="en-US" dirty="0"/>
              <a:t>.</a:t>
            </a:r>
          </a:p>
          <a:p>
            <a:r>
              <a:rPr lang="en-US" dirty="0" err="1"/>
              <a:t>Vydání</a:t>
            </a:r>
            <a:r>
              <a:rPr lang="en-US" dirty="0"/>
              <a:t> se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err="1"/>
              <a:t>prostřednictvím</a:t>
            </a:r>
            <a:r>
              <a:rPr lang="en-US" dirty="0"/>
              <a:t> </a:t>
            </a:r>
            <a:r>
              <a:rPr lang="en-US" dirty="0" err="1"/>
              <a:t>policejních</a:t>
            </a:r>
            <a:r>
              <a:rPr lang="en-US" dirty="0"/>
              <a:t> </a:t>
            </a:r>
            <a:r>
              <a:rPr lang="en-US" dirty="0" err="1"/>
              <a:t>složek</a:t>
            </a:r>
            <a:r>
              <a:rPr lang="en-US" dirty="0"/>
              <a:t> </a:t>
            </a:r>
            <a:r>
              <a:rPr lang="en-US" dirty="0" err="1"/>
              <a:t>odevzdáním</a:t>
            </a:r>
            <a:r>
              <a:rPr lang="en-US" dirty="0"/>
              <a:t> </a:t>
            </a:r>
            <a:r>
              <a:rPr lang="en-US" dirty="0" err="1"/>
              <a:t>osoby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hranicích</a:t>
            </a:r>
            <a:r>
              <a:rPr lang="en-US" dirty="0"/>
              <a:t> </a:t>
            </a:r>
            <a:r>
              <a:rPr lang="en-US" dirty="0" err="1"/>
              <a:t>států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území</a:t>
            </a:r>
            <a:r>
              <a:rPr lang="en-US" dirty="0"/>
              <a:t> </a:t>
            </a:r>
            <a:r>
              <a:rPr lang="en-US" dirty="0" err="1"/>
              <a:t>jednoho</a:t>
            </a:r>
            <a:r>
              <a:rPr lang="en-US" dirty="0"/>
              <a:t> ze </a:t>
            </a:r>
            <a:r>
              <a:rPr lang="en-US" dirty="0" err="1"/>
              <a:t>států</a:t>
            </a:r>
            <a:r>
              <a:rPr lang="en-US" dirty="0"/>
              <a:t>. </a:t>
            </a:r>
          </a:p>
          <a:p>
            <a:r>
              <a:rPr lang="en-US" dirty="0" err="1"/>
              <a:t>Případ</a:t>
            </a:r>
            <a:r>
              <a:rPr lang="en-US" dirty="0"/>
              <a:t> Soering v. </a:t>
            </a:r>
            <a:r>
              <a:rPr lang="en-US" dirty="0" err="1"/>
              <a:t>Velká</a:t>
            </a:r>
            <a:r>
              <a:rPr lang="en-US" dirty="0"/>
              <a:t> </a:t>
            </a:r>
            <a:r>
              <a:rPr lang="en-US" dirty="0" err="1"/>
              <a:t>Británie</a:t>
            </a:r>
            <a:r>
              <a:rPr lang="en-US" dirty="0"/>
              <a:t> (</a:t>
            </a:r>
            <a:r>
              <a:rPr lang="en-US" dirty="0" err="1"/>
              <a:t>aplikace</a:t>
            </a:r>
            <a:r>
              <a:rPr lang="en-US" dirty="0"/>
              <a:t> ESPL z r. 1950 – </a:t>
            </a:r>
            <a:r>
              <a:rPr lang="en-US" dirty="0" err="1"/>
              <a:t>vydání</a:t>
            </a:r>
            <a:r>
              <a:rPr lang="en-US" dirty="0"/>
              <a:t> </a:t>
            </a:r>
            <a:r>
              <a:rPr lang="en-US" dirty="0" err="1"/>
              <a:t>německého</a:t>
            </a:r>
            <a:r>
              <a:rPr lang="en-US" dirty="0"/>
              <a:t> </a:t>
            </a:r>
            <a:r>
              <a:rPr lang="en-US" dirty="0" err="1"/>
              <a:t>občana</a:t>
            </a:r>
            <a:r>
              <a:rPr lang="en-US" dirty="0"/>
              <a:t> </a:t>
            </a:r>
            <a:r>
              <a:rPr lang="en-US" dirty="0" err="1"/>
              <a:t>Soeringa</a:t>
            </a:r>
            <a:r>
              <a:rPr lang="en-US" dirty="0"/>
              <a:t> </a:t>
            </a:r>
            <a:r>
              <a:rPr lang="en-US" dirty="0" err="1"/>
              <a:t>Velkou</a:t>
            </a:r>
            <a:r>
              <a:rPr lang="en-US" dirty="0"/>
              <a:t> </a:t>
            </a:r>
            <a:r>
              <a:rPr lang="en-US" dirty="0" err="1"/>
              <a:t>Británií</a:t>
            </a:r>
            <a:r>
              <a:rPr lang="en-US" dirty="0"/>
              <a:t> do USA a </a:t>
            </a:r>
            <a:r>
              <a:rPr lang="en-US" dirty="0" err="1"/>
              <a:t>jeho</a:t>
            </a:r>
            <a:r>
              <a:rPr lang="en-US" dirty="0"/>
              <a:t> </a:t>
            </a:r>
            <a:r>
              <a:rPr lang="en-US" dirty="0" err="1"/>
              <a:t>pobyt</a:t>
            </a:r>
            <a:r>
              <a:rPr lang="en-US" dirty="0"/>
              <a:t> v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smrti</a:t>
            </a:r>
            <a:r>
              <a:rPr lang="en-US" dirty="0"/>
              <a:t> by </a:t>
            </a:r>
            <a:r>
              <a:rPr lang="en-US" dirty="0" err="1"/>
              <a:t>byl</a:t>
            </a:r>
            <a:r>
              <a:rPr lang="en-US" dirty="0"/>
              <a:t> </a:t>
            </a:r>
            <a:r>
              <a:rPr lang="en-US" dirty="0" err="1"/>
              <a:t>porušením</a:t>
            </a:r>
            <a:r>
              <a:rPr lang="en-US" dirty="0"/>
              <a:t> </a:t>
            </a:r>
            <a:r>
              <a:rPr lang="en-US" dirty="0" err="1"/>
              <a:t>práva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lidské</a:t>
            </a:r>
            <a:r>
              <a:rPr lang="en-US" dirty="0"/>
              <a:t> </a:t>
            </a:r>
            <a:r>
              <a:rPr lang="en-US" dirty="0" err="1"/>
              <a:t>zacházení</a:t>
            </a:r>
            <a:r>
              <a:rPr lang="en-US" dirty="0"/>
              <a:t> </a:t>
            </a:r>
            <a:r>
              <a:rPr lang="en-US" dirty="0" err="1"/>
              <a:t>dle</a:t>
            </a:r>
            <a:r>
              <a:rPr lang="en-US" dirty="0"/>
              <a:t> </a:t>
            </a:r>
            <a:r>
              <a:rPr lang="en-US" dirty="0" err="1"/>
              <a:t>čl</a:t>
            </a:r>
            <a:r>
              <a:rPr lang="en-US" dirty="0"/>
              <a:t>. 3 ESLP – </a:t>
            </a:r>
            <a:r>
              <a:rPr lang="en-US" dirty="0" err="1"/>
              <a:t>představoval</a:t>
            </a:r>
            <a:r>
              <a:rPr lang="en-US" dirty="0"/>
              <a:t> by </a:t>
            </a:r>
            <a:r>
              <a:rPr lang="en-US" dirty="0" err="1"/>
              <a:t>porušení</a:t>
            </a:r>
            <a:r>
              <a:rPr lang="en-US" dirty="0"/>
              <a:t> </a:t>
            </a:r>
            <a:r>
              <a:rPr lang="en-US" dirty="0" err="1"/>
              <a:t>zákazu</a:t>
            </a:r>
            <a:r>
              <a:rPr lang="en-US" dirty="0"/>
              <a:t> </a:t>
            </a:r>
            <a:r>
              <a:rPr lang="en-US" dirty="0" err="1"/>
              <a:t>mučení</a:t>
            </a:r>
            <a:r>
              <a:rPr lang="en-US" dirty="0"/>
              <a:t>). 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41208668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87AF4-8C96-7803-CE82-E32FED372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L" dirty="0"/>
              <a:t>§ 8 forma styku s cizozemskými orgány</a:t>
            </a:r>
          </a:p>
          <a:p>
            <a:pPr marL="0" indent="0">
              <a:buNone/>
            </a:pPr>
            <a:r>
              <a:rPr lang="en-IL" dirty="0"/>
              <a:t>§ 9 úkony mezinárodní justiční spolupráce</a:t>
            </a:r>
          </a:p>
          <a:p>
            <a:pPr marL="0" indent="0">
              <a:buNone/>
            </a:pPr>
            <a:r>
              <a:rPr lang="en-IL" dirty="0"/>
              <a:t>§ 10 předávání a přebírání osob a věcí</a:t>
            </a:r>
          </a:p>
          <a:p>
            <a:pPr marL="0" indent="0">
              <a:buNone/>
            </a:pPr>
            <a:endParaRPr lang="en-IL" dirty="0"/>
          </a:p>
          <a:p>
            <a:pPr marL="0" indent="0">
              <a:buNone/>
            </a:pPr>
            <a:r>
              <a:rPr lang="en-IL" dirty="0"/>
              <a:t>Část druhá:</a:t>
            </a:r>
          </a:p>
          <a:p>
            <a:pPr marL="0" indent="0">
              <a:buNone/>
            </a:pPr>
            <a:r>
              <a:rPr lang="en-IL" dirty="0"/>
              <a:t>Hlava II Zastoupení ČR v Eurojustu </a:t>
            </a:r>
          </a:p>
          <a:p>
            <a:pPr marL="0" indent="0">
              <a:buNone/>
            </a:pPr>
            <a:r>
              <a:rPr lang="en-IL" dirty="0"/>
              <a:t>Hlava III Evropská justiční síť </a:t>
            </a:r>
          </a:p>
          <a:p>
            <a:pPr marL="0" indent="0">
              <a:buNone/>
            </a:pPr>
            <a:r>
              <a:rPr lang="en-IL" dirty="0"/>
              <a:t>Hlava V Schengenský informační systém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0B2A4F-940D-B124-E06C-CD0238D53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L" dirty="0"/>
              <a:t>Zákon č. 104/2013 Sb. </a:t>
            </a:r>
            <a:r>
              <a:rPr lang="en-US" dirty="0"/>
              <a:t>o </a:t>
            </a:r>
            <a:r>
              <a:rPr lang="en-US" dirty="0" err="1"/>
              <a:t>mezinárodní</a:t>
            </a:r>
            <a:r>
              <a:rPr lang="en-US" dirty="0"/>
              <a:t> </a:t>
            </a:r>
            <a:r>
              <a:rPr lang="en-US" dirty="0" err="1"/>
              <a:t>justiční</a:t>
            </a:r>
            <a:r>
              <a:rPr lang="en-US" dirty="0"/>
              <a:t> </a:t>
            </a:r>
            <a:r>
              <a:rPr lang="en-US" dirty="0" err="1"/>
              <a:t>spolupráci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věcech</a:t>
            </a:r>
            <a:r>
              <a:rPr lang="en-US" dirty="0"/>
              <a:t> </a:t>
            </a:r>
            <a:r>
              <a:rPr lang="en-US" dirty="0" err="1"/>
              <a:t>trestních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7503924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189A1-0251-2357-B3F9-80AC8CD94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L" dirty="0"/>
              <a:t>Část třetí Jednotlivé druhy mezinárodní justiční spolupráce</a:t>
            </a:r>
          </a:p>
          <a:p>
            <a:pPr marL="0" indent="0">
              <a:buNone/>
            </a:pPr>
            <a:r>
              <a:rPr lang="en-IL" dirty="0"/>
              <a:t>§ 39 vyžádání právní pomoci </a:t>
            </a:r>
          </a:p>
          <a:p>
            <a:pPr marL="0" indent="0">
              <a:buNone/>
            </a:pPr>
            <a:r>
              <a:rPr lang="en-IL" dirty="0"/>
              <a:t>§ 41 žádost o právní pomoc</a:t>
            </a:r>
          </a:p>
          <a:p>
            <a:pPr marL="0" indent="0">
              <a:buNone/>
            </a:pPr>
            <a:r>
              <a:rPr lang="en-IL" dirty="0"/>
              <a:t>§ 44 předvolání osob z cizího státu</a:t>
            </a:r>
          </a:p>
          <a:p>
            <a:pPr marL="0" indent="0">
              <a:buNone/>
            </a:pPr>
            <a:r>
              <a:rPr lang="en-IL" dirty="0"/>
              <a:t>§ 47 a násl. </a:t>
            </a:r>
            <a:r>
              <a:rPr lang="en-US" dirty="0"/>
              <a:t>p</a:t>
            </a:r>
            <a:r>
              <a:rPr lang="en-IL" dirty="0"/>
              <a:t>oskytování pomoci cizozemským orágnům (jednotlivé úkony, které mohou policejní orgány provádět)</a:t>
            </a:r>
          </a:p>
          <a:p>
            <a:pPr marL="0" indent="0">
              <a:buNone/>
            </a:pPr>
            <a:r>
              <a:rPr lang="en-IL" dirty="0"/>
              <a:t>§ 78 a násl. </a:t>
            </a:r>
            <a:r>
              <a:rPr lang="en-US" dirty="0"/>
              <a:t>v</a:t>
            </a:r>
            <a:r>
              <a:rPr lang="en-IL" dirty="0"/>
              <a:t>ydání osoby</a:t>
            </a:r>
          </a:p>
          <a:p>
            <a:pPr marL="0" indent="0">
              <a:buNone/>
            </a:pPr>
            <a:r>
              <a:rPr lang="en-IL" dirty="0"/>
              <a:t>§ 105 a násl. </a:t>
            </a:r>
            <a:r>
              <a:rPr lang="en-US" dirty="0"/>
              <a:t>p</a:t>
            </a:r>
            <a:r>
              <a:rPr lang="en-IL" dirty="0"/>
              <a:t>ředání trestního řízení do cizího státu a převzetí trestního řízení cizím státem</a:t>
            </a:r>
          </a:p>
          <a:p>
            <a:pPr marL="0" indent="0">
              <a:buNone/>
            </a:pPr>
            <a:r>
              <a:rPr lang="en-IL" dirty="0"/>
              <a:t>§ 118 a násl. uznání a výkon cizozemského rozhodnutí </a:t>
            </a:r>
          </a:p>
          <a:p>
            <a:pPr marL="0" indent="0">
              <a:buNone/>
            </a:pPr>
            <a:r>
              <a:rPr lang="en-IL" dirty="0"/>
              <a:t>Část čtvrtá spolupráce s mezinárodními trestními soudy a tribunály</a:t>
            </a:r>
          </a:p>
          <a:p>
            <a:pPr marL="0" indent="0">
              <a:buNone/>
            </a:pPr>
            <a:r>
              <a:rPr lang="en-IL" sz="2900" dirty="0"/>
              <a:t>Část pátá zvláštní postupy mezinárodní justiční spolupráce s jinými členskými státy (EU, evropský zatýkací rozkaz -&gt; </a:t>
            </a:r>
          </a:p>
          <a:p>
            <a:pPr marL="0" indent="0">
              <a:buNone/>
            </a:pPr>
            <a:r>
              <a:rPr lang="en-US" sz="2900" dirty="0"/>
              <a:t>	</a:t>
            </a:r>
            <a:r>
              <a:rPr lang="en-US" sz="2900" dirty="0" err="1"/>
              <a:t>Úmluva</a:t>
            </a:r>
            <a:r>
              <a:rPr lang="en-US" sz="2900" dirty="0"/>
              <a:t> o </a:t>
            </a:r>
            <a:r>
              <a:rPr lang="en-US" sz="2900" dirty="0" err="1"/>
              <a:t>zjednodušeném</a:t>
            </a:r>
            <a:r>
              <a:rPr lang="en-US" sz="2900" dirty="0"/>
              <a:t> </a:t>
            </a:r>
            <a:r>
              <a:rPr lang="en-US" sz="2900" dirty="0" err="1"/>
              <a:t>vydávacím</a:t>
            </a:r>
            <a:r>
              <a:rPr lang="en-US" sz="2900" dirty="0"/>
              <a:t> </a:t>
            </a:r>
            <a:r>
              <a:rPr lang="en-US" sz="2900" dirty="0" err="1"/>
              <a:t>řízení</a:t>
            </a:r>
            <a:r>
              <a:rPr lang="en-US" sz="2900" dirty="0"/>
              <a:t> </a:t>
            </a:r>
            <a:r>
              <a:rPr lang="en-US" sz="2900" dirty="0" err="1"/>
              <a:t>mezi</a:t>
            </a:r>
            <a:r>
              <a:rPr lang="en-US" sz="2900" dirty="0"/>
              <a:t> </a:t>
            </a:r>
            <a:r>
              <a:rPr lang="en-US" sz="2900" dirty="0" err="1"/>
              <a:t>členskými</a:t>
            </a:r>
            <a:r>
              <a:rPr lang="en-US" sz="2900" dirty="0"/>
              <a:t> </a:t>
            </a:r>
            <a:r>
              <a:rPr lang="en-US" sz="2900" dirty="0" err="1"/>
              <a:t>státy</a:t>
            </a:r>
            <a:r>
              <a:rPr lang="en-US" sz="2900" dirty="0"/>
              <a:t> </a:t>
            </a:r>
            <a:r>
              <a:rPr lang="en-US" sz="2900" dirty="0" err="1"/>
              <a:t>Evropské</a:t>
            </a:r>
            <a:r>
              <a:rPr lang="en-US" sz="2900" dirty="0"/>
              <a:t> </a:t>
            </a:r>
            <a:r>
              <a:rPr lang="en-US" sz="2900" dirty="0" err="1"/>
              <a:t>unie</a:t>
            </a:r>
            <a:r>
              <a:rPr lang="en-US" sz="2900" dirty="0"/>
              <a:t> z 1995, </a:t>
            </a:r>
          </a:p>
          <a:p>
            <a:pPr marL="0" indent="0">
              <a:buNone/>
            </a:pPr>
            <a:r>
              <a:rPr lang="en-US" sz="2900" dirty="0"/>
              <a:t>	</a:t>
            </a:r>
            <a:r>
              <a:rPr lang="en-US" sz="2900" dirty="0" err="1"/>
              <a:t>Úmluva</a:t>
            </a:r>
            <a:r>
              <a:rPr lang="en-US" sz="2900" dirty="0"/>
              <a:t> </a:t>
            </a:r>
            <a:r>
              <a:rPr lang="en-US" sz="2900" dirty="0" err="1"/>
              <a:t>týkající</a:t>
            </a:r>
            <a:r>
              <a:rPr lang="en-US" sz="2900" dirty="0"/>
              <a:t> se </a:t>
            </a:r>
            <a:r>
              <a:rPr lang="en-US" sz="2900" dirty="0" err="1"/>
              <a:t>vydávání</a:t>
            </a:r>
            <a:r>
              <a:rPr lang="en-US" sz="2900" dirty="0"/>
              <a:t> </a:t>
            </a:r>
            <a:r>
              <a:rPr lang="en-US" sz="2900" dirty="0" err="1"/>
              <a:t>mezi</a:t>
            </a:r>
            <a:r>
              <a:rPr lang="en-US" sz="2900" dirty="0"/>
              <a:t> </a:t>
            </a:r>
            <a:r>
              <a:rPr lang="en-US" sz="2900" dirty="0" err="1"/>
              <a:t>členskými</a:t>
            </a:r>
            <a:r>
              <a:rPr lang="en-US" sz="2900" dirty="0"/>
              <a:t> </a:t>
            </a:r>
            <a:r>
              <a:rPr lang="en-US" sz="2900" dirty="0" err="1"/>
              <a:t>státy</a:t>
            </a:r>
            <a:r>
              <a:rPr lang="en-US" sz="2900" dirty="0"/>
              <a:t> </a:t>
            </a:r>
            <a:r>
              <a:rPr lang="en-US" sz="2900" dirty="0" err="1"/>
              <a:t>Evropské</a:t>
            </a:r>
            <a:r>
              <a:rPr lang="en-US" sz="2900" dirty="0"/>
              <a:t> </a:t>
            </a:r>
            <a:r>
              <a:rPr lang="en-US" sz="2900" dirty="0" err="1"/>
              <a:t>unie</a:t>
            </a:r>
            <a:r>
              <a:rPr lang="en-US" sz="2900" dirty="0"/>
              <a:t> z 1996)</a:t>
            </a:r>
            <a:endParaRPr lang="en-IL" sz="29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63D18A8-6421-1718-2117-D9092DD11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Zákon č. 104/2013 Sb. </a:t>
            </a:r>
            <a:r>
              <a:rPr lang="en-US" dirty="0"/>
              <a:t>o </a:t>
            </a:r>
            <a:r>
              <a:rPr lang="en-US" dirty="0" err="1"/>
              <a:t>mezinárodní</a:t>
            </a:r>
            <a:r>
              <a:rPr lang="en-US" dirty="0"/>
              <a:t> </a:t>
            </a:r>
            <a:r>
              <a:rPr lang="en-US" dirty="0" err="1"/>
              <a:t>justiční</a:t>
            </a:r>
            <a:r>
              <a:rPr lang="en-US" dirty="0"/>
              <a:t> </a:t>
            </a:r>
            <a:r>
              <a:rPr lang="en-US" dirty="0" err="1"/>
              <a:t>spolupráci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věcech</a:t>
            </a:r>
            <a:r>
              <a:rPr lang="en-US" dirty="0"/>
              <a:t> </a:t>
            </a:r>
            <a:r>
              <a:rPr lang="en-US" dirty="0" err="1"/>
              <a:t>trestních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42200304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77F63-D0C1-964C-1423-A1B9E7EC5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"/>
            <a:ext cx="10515600" cy="5834063"/>
          </a:xfrm>
        </p:spPr>
        <p:txBody>
          <a:bodyPr>
            <a:normAutofit/>
          </a:bodyPr>
          <a:lstStyle/>
          <a:p>
            <a:r>
              <a:rPr lang="en-IL" dirty="0"/>
              <a:t>Komise OSN pro MP a téma “Závazek vydat, nebo stíhat” (</a:t>
            </a:r>
            <a:r>
              <a:rPr lang="en-IL" i="1" dirty="0"/>
              <a:t>aut detere aut judicare</a:t>
            </a:r>
            <a:r>
              <a:rPr lang="en-IL" dirty="0"/>
              <a:t>) 2004 – 2014 – několik závěrů: </a:t>
            </a:r>
          </a:p>
          <a:p>
            <a:pPr lvl="1"/>
            <a:r>
              <a:rPr lang="en-US" dirty="0"/>
              <a:t>N</a:t>
            </a:r>
            <a:r>
              <a:rPr lang="en-IL" dirty="0"/>
              <a:t>elze vyvodit všeobecný konsensus o tom, že závazek vydat nebo stíhat plyne ze současného obyčejového práva</a:t>
            </a:r>
          </a:p>
          <a:p>
            <a:pPr lvl="1"/>
            <a:r>
              <a:rPr lang="en-US" dirty="0"/>
              <a:t>T</a:t>
            </a:r>
            <a:r>
              <a:rPr lang="en-IL" dirty="0"/>
              <a:t>ento závazek plyne z MS </a:t>
            </a:r>
          </a:p>
          <a:p>
            <a:pPr lvl="1"/>
            <a:r>
              <a:rPr lang="en-IL" dirty="0"/>
              <a:t>Rozšíření praxe států dle MS by do budoucna mohla vést k formování obyčejového pravidla</a:t>
            </a:r>
          </a:p>
          <a:p>
            <a:pPr lvl="1"/>
            <a:r>
              <a:rPr lang="en-IL" dirty="0"/>
              <a:t>Komise identifikovala 61 mnohostranných úmluv, které obsahují ustanovení o extradici</a:t>
            </a:r>
          </a:p>
          <a:p>
            <a:pPr lvl="1"/>
            <a:r>
              <a:rPr lang="en-IL" dirty="0"/>
              <a:t>V některých smlouvách např. úmluvy týkající se potlačování terorismu – je tento závazek formulovaný mírněji – nikoliv stíhat, ale předložit případ kompetentním orgánům pro účely trestního stíhání (tedy nikoliv závazek stíhat)</a:t>
            </a:r>
          </a:p>
          <a:p>
            <a:pPr lvl="1"/>
            <a:r>
              <a:rPr lang="en-US" dirty="0"/>
              <a:t>Z</a:t>
            </a:r>
            <a:r>
              <a:rPr lang="en-IL" dirty="0"/>
              <a:t>ávazek vydat nebo stíhat lze naplnit jen, pokud se osoba nachází na území daného státu, nebo je osoba pod kontrolou tohoto státu. </a:t>
            </a:r>
          </a:p>
        </p:txBody>
      </p:sp>
    </p:spTree>
    <p:extLst>
      <p:ext uri="{BB962C8B-B14F-4D97-AF65-F5344CB8AC3E}">
        <p14:creationId xmlns:p14="http://schemas.microsoft.com/office/powerpoint/2010/main" val="909312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5AD74-44E5-D562-AACE-9298607F1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Řešení z hlediska 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FAD57-02D0-2D0F-8BE0-32828FA1B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L" dirty="0"/>
              <a:t>Vídeňská úmluva o smluvním právu (</a:t>
            </a:r>
            <a:r>
              <a:rPr lang="en-US" dirty="0" err="1"/>
              <a:t>Vyhláška</a:t>
            </a:r>
            <a:r>
              <a:rPr lang="en-US" dirty="0"/>
              <a:t> </a:t>
            </a:r>
            <a:r>
              <a:rPr lang="en-US" dirty="0" err="1"/>
              <a:t>č</a:t>
            </a:r>
            <a:r>
              <a:rPr lang="en-US" dirty="0"/>
              <a:t>. 15/1988 Sb. </a:t>
            </a:r>
            <a:r>
              <a:rPr lang="en-US" dirty="0" err="1"/>
              <a:t>Vyhláška</a:t>
            </a:r>
            <a:r>
              <a:rPr lang="en-US" dirty="0"/>
              <a:t> </a:t>
            </a:r>
            <a:r>
              <a:rPr lang="en-US" dirty="0" err="1"/>
              <a:t>ministra</a:t>
            </a:r>
            <a:r>
              <a:rPr lang="en-US" dirty="0"/>
              <a:t> </a:t>
            </a:r>
            <a:r>
              <a:rPr lang="en-US" dirty="0" err="1"/>
              <a:t>zahraničních</a:t>
            </a:r>
            <a:r>
              <a:rPr lang="en-US" dirty="0"/>
              <a:t> </a:t>
            </a:r>
            <a:r>
              <a:rPr lang="en-US" dirty="0" err="1"/>
              <a:t>věcí</a:t>
            </a:r>
            <a:r>
              <a:rPr lang="en-US" dirty="0"/>
              <a:t> o </a:t>
            </a:r>
            <a:r>
              <a:rPr lang="en-US" dirty="0" err="1"/>
              <a:t>Vídeňské</a:t>
            </a:r>
            <a:r>
              <a:rPr lang="en-US" dirty="0"/>
              <a:t> </a:t>
            </a:r>
            <a:r>
              <a:rPr lang="en-US" dirty="0" err="1"/>
              <a:t>úmluvě</a:t>
            </a:r>
            <a:r>
              <a:rPr lang="en-US" dirty="0"/>
              <a:t> o </a:t>
            </a:r>
            <a:r>
              <a:rPr lang="en-US" dirty="0" err="1"/>
              <a:t>smluvním</a:t>
            </a:r>
            <a:r>
              <a:rPr lang="en-US" dirty="0"/>
              <a:t> </a:t>
            </a:r>
            <a:r>
              <a:rPr lang="en-US" dirty="0" err="1"/>
              <a:t>právu</a:t>
            </a:r>
            <a:r>
              <a:rPr lang="en-US" dirty="0"/>
              <a:t>) </a:t>
            </a:r>
          </a:p>
          <a:p>
            <a:r>
              <a:rPr lang="en-US" dirty="0" err="1"/>
              <a:t>Poctivé</a:t>
            </a:r>
            <a:r>
              <a:rPr lang="en-US" dirty="0"/>
              <a:t> </a:t>
            </a:r>
            <a:r>
              <a:rPr lang="en-US" dirty="0" err="1"/>
              <a:t>plnění</a:t>
            </a:r>
            <a:r>
              <a:rPr lang="en-US" dirty="0"/>
              <a:t> </a:t>
            </a:r>
            <a:r>
              <a:rPr lang="en-US" dirty="0" err="1"/>
              <a:t>zázvazků</a:t>
            </a:r>
            <a:r>
              <a:rPr lang="en-US" dirty="0"/>
              <a:t> =&gt; z MS </a:t>
            </a:r>
          </a:p>
          <a:p>
            <a:r>
              <a:rPr lang="en-US" dirty="0"/>
              <a:t>Pacta sunt servanda (</a:t>
            </a:r>
            <a:r>
              <a:rPr lang="en-US" dirty="0" err="1"/>
              <a:t>čl</a:t>
            </a:r>
            <a:r>
              <a:rPr lang="en-US" dirty="0"/>
              <a:t>. 26)</a:t>
            </a:r>
          </a:p>
          <a:p>
            <a:r>
              <a:rPr lang="en-US" dirty="0" err="1"/>
              <a:t>Doržování</a:t>
            </a:r>
            <a:r>
              <a:rPr lang="en-US" dirty="0"/>
              <a:t> </a:t>
            </a:r>
            <a:r>
              <a:rPr lang="en-US" dirty="0" err="1"/>
              <a:t>závazků</a:t>
            </a:r>
            <a:r>
              <a:rPr lang="en-US" dirty="0"/>
              <a:t> v </a:t>
            </a:r>
            <a:r>
              <a:rPr lang="en-US" dirty="0" err="1"/>
              <a:t>dobré</a:t>
            </a:r>
            <a:r>
              <a:rPr lang="en-US" dirty="0"/>
              <a:t> </a:t>
            </a:r>
            <a:r>
              <a:rPr lang="en-US" dirty="0" err="1"/>
              <a:t>víře</a:t>
            </a:r>
            <a:endParaRPr lang="en-US" dirty="0"/>
          </a:p>
          <a:p>
            <a:r>
              <a:rPr lang="en-US" dirty="0" err="1"/>
              <a:t>Nemožnost</a:t>
            </a:r>
            <a:r>
              <a:rPr lang="en-US" dirty="0"/>
              <a:t> </a:t>
            </a:r>
            <a:r>
              <a:rPr lang="en-US" dirty="0" err="1"/>
              <a:t>dovolávat</a:t>
            </a:r>
            <a:r>
              <a:rPr lang="en-US" dirty="0"/>
              <a:t> se VP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důvodu</a:t>
            </a:r>
            <a:r>
              <a:rPr lang="en-US" dirty="0"/>
              <a:t> pro </a:t>
            </a:r>
            <a:r>
              <a:rPr lang="en-US" dirty="0" err="1"/>
              <a:t>neplnění</a:t>
            </a:r>
            <a:r>
              <a:rPr lang="en-US" dirty="0"/>
              <a:t> </a:t>
            </a:r>
            <a:r>
              <a:rPr lang="en-US" dirty="0" err="1"/>
              <a:t>závazků</a:t>
            </a:r>
            <a:r>
              <a:rPr lang="en-US" dirty="0"/>
              <a:t> =&gt; z MP (</a:t>
            </a:r>
            <a:r>
              <a:rPr lang="en-US" dirty="0" err="1"/>
              <a:t>čl</a:t>
            </a:r>
            <a:r>
              <a:rPr lang="en-US" dirty="0"/>
              <a:t>. 27) (SDMS </a:t>
            </a:r>
            <a:r>
              <a:rPr lang="en-US" dirty="0" err="1"/>
              <a:t>Horní</a:t>
            </a:r>
            <a:r>
              <a:rPr lang="en-US" dirty="0"/>
              <a:t> </a:t>
            </a:r>
            <a:r>
              <a:rPr lang="en-US" dirty="0" err="1"/>
              <a:t>Slezsko</a:t>
            </a:r>
            <a:r>
              <a:rPr lang="en-US" dirty="0"/>
              <a:t>)</a:t>
            </a: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2019318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493FC-8CE0-DCB9-5D6D-15637357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4 kategorie principu aut detere aut judicare v 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132DB-F929-8EA6-B959-45070400F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IL" dirty="0"/>
              <a:t>stanovení Mezinárodní úmluvy o potírání penězokazectví a Protokolu z r. 1929 (kriminalizace těchto TČ ve VP státu, pokud stát osobu nevydá, musí ji stíhat)</a:t>
            </a:r>
          </a:p>
          <a:p>
            <a:r>
              <a:rPr lang="en-US" dirty="0"/>
              <a:t>R</a:t>
            </a:r>
            <a:r>
              <a:rPr lang="en-IL" dirty="0"/>
              <a:t>egionální extradiční smlouvy (stanovena povinnost vydat, stíhání je alternativou k zabránění beztrestnosti)</a:t>
            </a:r>
          </a:p>
          <a:p>
            <a:r>
              <a:rPr lang="en-IL" dirty="0"/>
              <a:t>Ženevské úmluvy o ochraně obětí ozbrojených konfliktů z r. 1949 a první Dodatkový protokol z r. 1977 (povinnost stíhat pachatele vnitrostátními orgány státu, možnost extradice) </a:t>
            </a:r>
          </a:p>
          <a:p>
            <a:r>
              <a:rPr lang="en-IL" dirty="0"/>
              <a:t>Úmluva o potlačení protiprávního zmocnění se letadel z r. 1970 (povinnost vydat nebo stíhat)</a:t>
            </a: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41393120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7AC32-7DED-2A1F-CA82-3887AABD6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Interpol, International Criminal Police Organisation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2FB8B-961D-4894-7759-DCE1C9131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</a:t>
            </a:r>
            <a:r>
              <a:rPr lang="en-IL" dirty="0"/>
              <a:t>ako mezinárodní mezivládní organizace zajišťuje policejní spolupráci mezi smluvními stranami ve všech druzích trestné činnosti (s výjimkou otázek vojenských, náboženských, rasových a politických)</a:t>
            </a:r>
          </a:p>
          <a:p>
            <a:r>
              <a:rPr lang="en-IL" dirty="0"/>
              <a:t>195 členských států</a:t>
            </a:r>
          </a:p>
          <a:p>
            <a:r>
              <a:rPr lang="en-IL" dirty="0"/>
              <a:t>Národní ústředny Interpolu (národní ústředna Praha) – systém ASF autorizovaný pátrací systém (pouze na dožádání)</a:t>
            </a:r>
          </a:p>
        </p:txBody>
      </p:sp>
    </p:spTree>
    <p:extLst>
      <p:ext uri="{BB962C8B-B14F-4D97-AF65-F5344CB8AC3E}">
        <p14:creationId xmlns:p14="http://schemas.microsoft.com/office/powerpoint/2010/main" val="33357755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270C0-FFC2-4DB3-5EB9-1CDE2B8FF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Europol, European Police Office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CBD2A-ED66-4535-2585-338F8D44F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L" dirty="0"/>
              <a:t>Organizace spadající pod EU, zabývá se prevencí a potíráním organizované trestné činnosti v </a:t>
            </a:r>
            <a:r>
              <a:rPr lang="en-US" dirty="0" err="1"/>
              <a:t>oblastech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praní</a:t>
            </a:r>
            <a:r>
              <a:rPr lang="en-US" dirty="0"/>
              <a:t> </a:t>
            </a:r>
            <a:r>
              <a:rPr lang="en-US" dirty="0" err="1"/>
              <a:t>špinavých</a:t>
            </a:r>
            <a:r>
              <a:rPr lang="en-US" dirty="0"/>
              <a:t> </a:t>
            </a:r>
            <a:r>
              <a:rPr lang="en-US" dirty="0" err="1"/>
              <a:t>peněz</a:t>
            </a:r>
            <a:r>
              <a:rPr lang="en-US" dirty="0"/>
              <a:t> a </a:t>
            </a:r>
            <a:r>
              <a:rPr lang="en-US" dirty="0" err="1"/>
              <a:t>padělání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obchodu</a:t>
            </a:r>
            <a:r>
              <a:rPr lang="en-US" dirty="0"/>
              <a:t> s </a:t>
            </a:r>
            <a:r>
              <a:rPr lang="en-US" dirty="0" err="1"/>
              <a:t>drogami</a:t>
            </a:r>
            <a:r>
              <a:rPr lang="en-US" dirty="0"/>
              <a:t>, </a:t>
            </a:r>
            <a:r>
              <a:rPr lang="en-US" dirty="0" err="1"/>
              <a:t>vozidly</a:t>
            </a:r>
            <a:r>
              <a:rPr lang="en-US" dirty="0"/>
              <a:t>, </a:t>
            </a:r>
            <a:r>
              <a:rPr lang="en-US" dirty="0" err="1"/>
              <a:t>lidmi</a:t>
            </a:r>
            <a:r>
              <a:rPr lang="en-US" dirty="0"/>
              <a:t> a </a:t>
            </a:r>
            <a:r>
              <a:rPr lang="en-US" dirty="0" err="1"/>
              <a:t>kulturními</a:t>
            </a:r>
            <a:r>
              <a:rPr lang="en-US" dirty="0"/>
              <a:t> </a:t>
            </a:r>
            <a:r>
              <a:rPr lang="en-US" dirty="0" err="1"/>
              <a:t>statky</a:t>
            </a:r>
            <a:r>
              <a:rPr lang="en-US" dirty="0"/>
              <a:t>, </a:t>
            </a:r>
          </a:p>
          <a:p>
            <a:pPr lvl="1"/>
            <a:r>
              <a:rPr lang="en-US" dirty="0"/>
              <a:t>v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terorismu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Přistěhovalectví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ekologické</a:t>
            </a:r>
            <a:r>
              <a:rPr lang="en-US" dirty="0"/>
              <a:t> </a:t>
            </a:r>
            <a:r>
              <a:rPr lang="en-US" dirty="0" err="1"/>
              <a:t>kriminality</a:t>
            </a:r>
            <a:r>
              <a:rPr lang="en-US" dirty="0"/>
              <a:t>.</a:t>
            </a:r>
          </a:p>
          <a:p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činnosti</a:t>
            </a:r>
            <a:r>
              <a:rPr lang="en-US" dirty="0"/>
              <a:t> </a:t>
            </a:r>
            <a:r>
              <a:rPr lang="en-US" dirty="0" err="1"/>
              <a:t>Europolu</a:t>
            </a:r>
            <a:r>
              <a:rPr lang="en-US" dirty="0"/>
              <a:t> </a:t>
            </a:r>
            <a:r>
              <a:rPr lang="en-US" dirty="0" err="1"/>
              <a:t>patří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výměna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a </a:t>
            </a:r>
            <a:r>
              <a:rPr lang="en-US" dirty="0" err="1"/>
              <a:t>informací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mezinárodními</a:t>
            </a:r>
            <a:r>
              <a:rPr lang="en-US" dirty="0"/>
              <a:t> </a:t>
            </a:r>
            <a:r>
              <a:rPr lang="en-US" dirty="0" err="1"/>
              <a:t>policejními</a:t>
            </a:r>
            <a:r>
              <a:rPr lang="en-US" dirty="0"/>
              <a:t> </a:t>
            </a:r>
            <a:r>
              <a:rPr lang="en-US" dirty="0" err="1"/>
              <a:t>úřady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poskytování</a:t>
            </a:r>
            <a:r>
              <a:rPr lang="en-US" dirty="0"/>
              <a:t> </a:t>
            </a:r>
            <a:r>
              <a:rPr lang="en-US" dirty="0" err="1"/>
              <a:t>odborných</a:t>
            </a:r>
            <a:r>
              <a:rPr lang="en-US" dirty="0"/>
              <a:t> a </a:t>
            </a:r>
            <a:r>
              <a:rPr lang="en-US" dirty="0" err="1"/>
              <a:t>technických</a:t>
            </a:r>
            <a:r>
              <a:rPr lang="en-US" dirty="0"/>
              <a:t> </a:t>
            </a:r>
            <a:r>
              <a:rPr lang="en-US" dirty="0" err="1"/>
              <a:t>informací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zpravodajská</a:t>
            </a:r>
            <a:r>
              <a:rPr lang="en-US" dirty="0"/>
              <a:t> </a:t>
            </a:r>
            <a:r>
              <a:rPr lang="en-US" dirty="0" err="1"/>
              <a:t>činnost</a:t>
            </a:r>
            <a:r>
              <a:rPr lang="en-US" dirty="0"/>
              <a:t> (</a:t>
            </a:r>
            <a:r>
              <a:rPr lang="en-US" dirty="0" err="1"/>
              <a:t>vytváření</a:t>
            </a:r>
            <a:r>
              <a:rPr lang="en-US" dirty="0"/>
              <a:t> </a:t>
            </a:r>
            <a:r>
              <a:rPr lang="en-US" dirty="0" err="1"/>
              <a:t>analýz</a:t>
            </a:r>
            <a:r>
              <a:rPr lang="en-US" dirty="0"/>
              <a:t> a </a:t>
            </a:r>
            <a:r>
              <a:rPr lang="en-US" dirty="0" err="1"/>
              <a:t>zpráv</a:t>
            </a:r>
            <a:r>
              <a:rPr lang="en-US" dirty="0"/>
              <a:t>). </a:t>
            </a:r>
          </a:p>
          <a:p>
            <a:r>
              <a:rPr lang="en-IL" dirty="0"/>
              <a:t>Transformace na Agenturu EU</a:t>
            </a:r>
          </a:p>
          <a:p>
            <a:r>
              <a:rPr lang="en-US" dirty="0"/>
              <a:t>Europol </a:t>
            </a:r>
            <a:r>
              <a:rPr lang="en-US" dirty="0" err="1"/>
              <a:t>nemá</a:t>
            </a:r>
            <a:r>
              <a:rPr lang="en-US" dirty="0"/>
              <a:t> </a:t>
            </a:r>
            <a:r>
              <a:rPr lang="en-US" dirty="0" err="1"/>
              <a:t>výkonnou</a:t>
            </a:r>
            <a:r>
              <a:rPr lang="en-US" dirty="0"/>
              <a:t> </a:t>
            </a:r>
            <a:r>
              <a:rPr lang="en-US" dirty="0" err="1"/>
              <a:t>moc</a:t>
            </a:r>
            <a:r>
              <a:rPr lang="en-US" dirty="0"/>
              <a:t>, </a:t>
            </a:r>
            <a:r>
              <a:rPr lang="en-US" dirty="0" err="1"/>
              <a:t>která</a:t>
            </a:r>
            <a:r>
              <a:rPr lang="en-US" dirty="0"/>
              <a:t> by </a:t>
            </a:r>
            <a:r>
              <a:rPr lang="en-US" dirty="0" err="1"/>
              <a:t>překračovala</a:t>
            </a:r>
            <a:r>
              <a:rPr lang="en-US" dirty="0"/>
              <a:t> </a:t>
            </a:r>
            <a:r>
              <a:rPr lang="en-US" dirty="0" err="1"/>
              <a:t>hranice</a:t>
            </a:r>
            <a:r>
              <a:rPr lang="en-US" dirty="0"/>
              <a:t> </a:t>
            </a:r>
            <a:r>
              <a:rPr lang="en-US" dirty="0" err="1"/>
              <a:t>států</a:t>
            </a:r>
            <a:r>
              <a:rPr lang="en-US" dirty="0"/>
              <a:t> (</a:t>
            </a:r>
            <a:r>
              <a:rPr lang="en-US" dirty="0" err="1"/>
              <a:t>nejedná</a:t>
            </a:r>
            <a:r>
              <a:rPr lang="en-US" dirty="0"/>
              <a:t> se </a:t>
            </a:r>
            <a:r>
              <a:rPr lang="en-US" dirty="0" err="1"/>
              <a:t>tedy</a:t>
            </a:r>
            <a:r>
              <a:rPr lang="en-US" dirty="0"/>
              <a:t> </a:t>
            </a:r>
            <a:r>
              <a:rPr lang="en-US" dirty="0" err="1"/>
              <a:t>např</a:t>
            </a:r>
            <a:r>
              <a:rPr lang="en-US" dirty="0"/>
              <a:t>. o </a:t>
            </a:r>
            <a:r>
              <a:rPr lang="en-US" dirty="0" err="1"/>
              <a:t>zatýkání</a:t>
            </a:r>
            <a:r>
              <a:rPr lang="en-US" dirty="0"/>
              <a:t> </a:t>
            </a:r>
            <a:r>
              <a:rPr lang="en-US" dirty="0" err="1"/>
              <a:t>apod</a:t>
            </a:r>
            <a:r>
              <a:rPr lang="en-US" dirty="0"/>
              <a:t>.), </a:t>
            </a:r>
            <a:r>
              <a:rPr lang="en-US" dirty="0" err="1"/>
              <a:t>funguje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principu</a:t>
            </a:r>
            <a:r>
              <a:rPr lang="en-US" dirty="0"/>
              <a:t> </a:t>
            </a:r>
            <a:r>
              <a:rPr lang="en-US" dirty="0" err="1"/>
              <a:t>mezinárodní</a:t>
            </a:r>
            <a:r>
              <a:rPr lang="en-US" dirty="0"/>
              <a:t> </a:t>
            </a:r>
            <a:r>
              <a:rPr lang="en-US" dirty="0" err="1"/>
              <a:t>strategické</a:t>
            </a:r>
            <a:r>
              <a:rPr lang="en-US" dirty="0"/>
              <a:t> </a:t>
            </a:r>
            <a:r>
              <a:rPr lang="en-US" dirty="0" err="1"/>
              <a:t>spolupráce</a:t>
            </a:r>
            <a:r>
              <a:rPr lang="en-US" dirty="0"/>
              <a:t>. </a:t>
            </a:r>
          </a:p>
          <a:p>
            <a:r>
              <a:rPr lang="en-US" dirty="0"/>
              <a:t>S</a:t>
            </a:r>
            <a:r>
              <a:rPr lang="en-IL" dirty="0"/>
              <a:t>polupracuje s Interpolem. </a:t>
            </a:r>
          </a:p>
        </p:txBody>
      </p:sp>
    </p:spTree>
    <p:extLst>
      <p:ext uri="{BB962C8B-B14F-4D97-AF65-F5344CB8AC3E}">
        <p14:creationId xmlns:p14="http://schemas.microsoft.com/office/powerpoint/2010/main" val="57313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DEB4F-5314-C954-984F-84512A90F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Řešení z hlediska 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4A4F8-5173-C603-DA4F-9201C2DA9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Poctivé</a:t>
            </a:r>
            <a:r>
              <a:rPr lang="en-US" dirty="0"/>
              <a:t> </a:t>
            </a:r>
            <a:r>
              <a:rPr lang="en-US" dirty="0" err="1"/>
              <a:t>plnění</a:t>
            </a:r>
            <a:r>
              <a:rPr lang="en-US" dirty="0"/>
              <a:t> </a:t>
            </a:r>
            <a:r>
              <a:rPr lang="en-US" dirty="0" err="1"/>
              <a:t>závazků</a:t>
            </a:r>
            <a:r>
              <a:rPr lang="en-US" dirty="0"/>
              <a:t> =&gt; z </a:t>
            </a:r>
            <a:r>
              <a:rPr lang="en-US" dirty="0" err="1"/>
              <a:t>Charty</a:t>
            </a:r>
            <a:r>
              <a:rPr lang="en-US" dirty="0"/>
              <a:t> OSN a v </a:t>
            </a:r>
            <a:r>
              <a:rPr lang="en-US" dirty="0" err="1"/>
              <a:t>souladu</a:t>
            </a:r>
            <a:r>
              <a:rPr lang="en-US" dirty="0"/>
              <a:t> s </a:t>
            </a:r>
            <a:r>
              <a:rPr lang="en-US" dirty="0" err="1"/>
              <a:t>Chartou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Vyhláška</a:t>
            </a:r>
            <a:r>
              <a:rPr lang="en-US" dirty="0"/>
              <a:t> </a:t>
            </a:r>
            <a:r>
              <a:rPr lang="en-US" dirty="0" err="1"/>
              <a:t>č</a:t>
            </a:r>
            <a:r>
              <a:rPr lang="en-US" dirty="0"/>
              <a:t>. 30/1947 Sb. </a:t>
            </a:r>
            <a:r>
              <a:rPr lang="en-US" dirty="0" err="1"/>
              <a:t>Vyhláška</a:t>
            </a:r>
            <a:r>
              <a:rPr lang="en-US" dirty="0"/>
              <a:t> </a:t>
            </a:r>
            <a:r>
              <a:rPr lang="en-US" dirty="0" err="1"/>
              <a:t>ministra</a:t>
            </a:r>
            <a:r>
              <a:rPr lang="en-US" dirty="0"/>
              <a:t> </a:t>
            </a:r>
            <a:r>
              <a:rPr lang="en-US" dirty="0" err="1"/>
              <a:t>zahraničních</a:t>
            </a:r>
            <a:r>
              <a:rPr lang="en-US" dirty="0"/>
              <a:t> </a:t>
            </a:r>
            <a:r>
              <a:rPr lang="en-US" dirty="0" err="1"/>
              <a:t>věcí</a:t>
            </a:r>
            <a:r>
              <a:rPr lang="en-US" dirty="0"/>
              <a:t> o </a:t>
            </a:r>
            <a:r>
              <a:rPr lang="en-US" dirty="0" err="1"/>
              <a:t>Chartě</a:t>
            </a:r>
            <a:r>
              <a:rPr lang="en-US" dirty="0"/>
              <a:t> </a:t>
            </a:r>
            <a:r>
              <a:rPr lang="en-US" dirty="0" err="1"/>
              <a:t>Spojených</a:t>
            </a:r>
            <a:r>
              <a:rPr lang="en-US" dirty="0"/>
              <a:t> </a:t>
            </a:r>
            <a:r>
              <a:rPr lang="en-US" dirty="0" err="1"/>
              <a:t>národů</a:t>
            </a:r>
            <a:r>
              <a:rPr lang="en-US" dirty="0"/>
              <a:t> a </a:t>
            </a:r>
            <a:r>
              <a:rPr lang="en-US" dirty="0" err="1"/>
              <a:t>Statutu</a:t>
            </a:r>
            <a:r>
              <a:rPr lang="en-US" dirty="0"/>
              <a:t> </a:t>
            </a:r>
            <a:r>
              <a:rPr lang="en-US" dirty="0" err="1"/>
              <a:t>Mezinárodního</a:t>
            </a:r>
            <a:r>
              <a:rPr lang="en-US" dirty="0"/>
              <a:t> </a:t>
            </a:r>
            <a:r>
              <a:rPr lang="en-US" dirty="0" err="1"/>
              <a:t>soudního</a:t>
            </a:r>
            <a:r>
              <a:rPr lang="en-US" dirty="0"/>
              <a:t> </a:t>
            </a:r>
            <a:r>
              <a:rPr lang="en-US" dirty="0" err="1"/>
              <a:t>dvora</a:t>
            </a:r>
            <a:r>
              <a:rPr lang="en-US" dirty="0"/>
              <a:t>, </a:t>
            </a:r>
            <a:r>
              <a:rPr lang="en-US" dirty="0" err="1"/>
              <a:t>sjednaných</a:t>
            </a:r>
            <a:r>
              <a:rPr lang="en-US" dirty="0"/>
              <a:t> </a:t>
            </a:r>
            <a:r>
              <a:rPr lang="en-US" dirty="0" err="1"/>
              <a:t>dne</a:t>
            </a:r>
            <a:r>
              <a:rPr lang="en-US" dirty="0"/>
              <a:t> 26. </a:t>
            </a:r>
            <a:r>
              <a:rPr lang="en-US" dirty="0" err="1"/>
              <a:t>června</a:t>
            </a:r>
            <a:r>
              <a:rPr lang="en-US" dirty="0"/>
              <a:t> 1945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konferenci</a:t>
            </a:r>
            <a:r>
              <a:rPr lang="en-US" dirty="0"/>
              <a:t> </a:t>
            </a:r>
            <a:r>
              <a:rPr lang="en-US" dirty="0" err="1"/>
              <a:t>Spojených</a:t>
            </a:r>
            <a:r>
              <a:rPr lang="en-US" dirty="0"/>
              <a:t> </a:t>
            </a:r>
            <a:r>
              <a:rPr lang="en-US" dirty="0" err="1"/>
              <a:t>národů</a:t>
            </a:r>
            <a:r>
              <a:rPr lang="en-US" dirty="0"/>
              <a:t> o </a:t>
            </a:r>
            <a:r>
              <a:rPr lang="en-US" dirty="0" err="1"/>
              <a:t>mezinárodní</a:t>
            </a:r>
            <a:r>
              <a:rPr lang="en-US" dirty="0"/>
              <a:t> </a:t>
            </a:r>
            <a:r>
              <a:rPr lang="en-US" dirty="0" err="1"/>
              <a:t>organisaci</a:t>
            </a:r>
            <a:r>
              <a:rPr lang="en-US" dirty="0"/>
              <a:t>, </a:t>
            </a:r>
            <a:r>
              <a:rPr lang="en-US" dirty="0" err="1"/>
              <a:t>konané</a:t>
            </a:r>
            <a:r>
              <a:rPr lang="en-US" dirty="0"/>
              <a:t> v San </a:t>
            </a:r>
            <a:r>
              <a:rPr lang="en-US" dirty="0" err="1"/>
              <a:t>Francisku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plnění</a:t>
            </a:r>
            <a:r>
              <a:rPr lang="en-US" dirty="0"/>
              <a:t> </a:t>
            </a:r>
            <a:r>
              <a:rPr lang="en-US" dirty="0" err="1"/>
              <a:t>závazků</a:t>
            </a:r>
            <a:r>
              <a:rPr lang="en-US" dirty="0"/>
              <a:t> </a:t>
            </a:r>
            <a:r>
              <a:rPr lang="en-US" dirty="0" err="1"/>
              <a:t>plynoucích</a:t>
            </a:r>
            <a:r>
              <a:rPr lang="en-US" dirty="0"/>
              <a:t> z </a:t>
            </a:r>
            <a:r>
              <a:rPr lang="en-US" dirty="0" err="1"/>
              <a:t>Charty</a:t>
            </a:r>
            <a:r>
              <a:rPr lang="en-US" dirty="0"/>
              <a:t> v </a:t>
            </a:r>
            <a:r>
              <a:rPr lang="en-US" dirty="0" err="1"/>
              <a:t>prostředí</a:t>
            </a:r>
            <a:r>
              <a:rPr lang="en-US" dirty="0"/>
              <a:t> MP (</a:t>
            </a:r>
            <a:r>
              <a:rPr lang="en-US" dirty="0" err="1"/>
              <a:t>vztahy</a:t>
            </a:r>
            <a:r>
              <a:rPr lang="en-US" dirty="0"/>
              <a:t> s </a:t>
            </a:r>
            <a:r>
              <a:rPr lang="en-US" dirty="0" err="1"/>
              <a:t>jinými</a:t>
            </a:r>
            <a:r>
              <a:rPr lang="en-US" dirty="0"/>
              <a:t> </a:t>
            </a:r>
            <a:r>
              <a:rPr lang="en-US" dirty="0" err="1"/>
              <a:t>státy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Čl</a:t>
            </a:r>
            <a:r>
              <a:rPr lang="en-US" dirty="0"/>
              <a:t>. 103 – </a:t>
            </a:r>
            <a:r>
              <a:rPr lang="en-US" dirty="0" err="1"/>
              <a:t>přednost</a:t>
            </a:r>
            <a:r>
              <a:rPr lang="en-US" dirty="0"/>
              <a:t> </a:t>
            </a:r>
            <a:r>
              <a:rPr lang="en-US" dirty="0" err="1"/>
              <a:t>závazků</a:t>
            </a:r>
            <a:r>
              <a:rPr lang="en-US" dirty="0"/>
              <a:t> =&gt; z </a:t>
            </a:r>
            <a:r>
              <a:rPr lang="en-US" dirty="0" err="1"/>
              <a:t>Charty</a:t>
            </a:r>
            <a:r>
              <a:rPr lang="en-US" dirty="0"/>
              <a:t> </a:t>
            </a:r>
            <a:r>
              <a:rPr lang="en-US" dirty="0" err="1"/>
              <a:t>před</a:t>
            </a:r>
            <a:r>
              <a:rPr lang="en-US" dirty="0"/>
              <a:t> </a:t>
            </a:r>
            <a:r>
              <a:rPr lang="en-US" dirty="0" err="1"/>
              <a:t>jinými</a:t>
            </a:r>
            <a:r>
              <a:rPr lang="en-US" dirty="0"/>
              <a:t> M </a:t>
            </a:r>
            <a:r>
              <a:rPr lang="en-US" dirty="0" err="1"/>
              <a:t>ujedáními</a:t>
            </a:r>
            <a:endParaRPr lang="en-US" dirty="0"/>
          </a:p>
          <a:p>
            <a:r>
              <a:rPr lang="en-US" dirty="0"/>
              <a:t>V</a:t>
            </a:r>
            <a:r>
              <a:rPr lang="en-IL" dirty="0"/>
              <a:t> prostředí VP mají být přijata vhodná opatřetí, aby se zajistilo dodržování plnění MS</a:t>
            </a:r>
          </a:p>
          <a:p>
            <a:r>
              <a:rPr lang="en-IL" dirty="0"/>
              <a:t>Přenos – recepce – MP neuvádí jak mý být přenos zajištěn, ale stát je povinen učinit opatření k zajištění přenosu MP závazků do VP</a:t>
            </a:r>
          </a:p>
        </p:txBody>
      </p:sp>
    </p:spTree>
    <p:extLst>
      <p:ext uri="{BB962C8B-B14F-4D97-AF65-F5344CB8AC3E}">
        <p14:creationId xmlns:p14="http://schemas.microsoft.com/office/powerpoint/2010/main" val="905601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7D4AE-6420-20CE-E518-7E2A8C9B9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Řešení z hlediska VP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B69AE-B062-C27A-B753-F75CB5DE5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</a:t>
            </a:r>
            <a:r>
              <a:rPr lang="en-IL" dirty="0"/>
              <a:t>lnění závazků z MP skrze státní orgány</a:t>
            </a:r>
          </a:p>
          <a:p>
            <a:r>
              <a:rPr lang="en-US" dirty="0" err="1"/>
              <a:t>Ústavní</a:t>
            </a:r>
            <a:r>
              <a:rPr lang="en-US" dirty="0"/>
              <a:t> </a:t>
            </a:r>
            <a:r>
              <a:rPr lang="en-US" dirty="0" err="1"/>
              <a:t>zákon</a:t>
            </a:r>
            <a:r>
              <a:rPr lang="en-US" dirty="0"/>
              <a:t> </a:t>
            </a:r>
            <a:r>
              <a:rPr lang="en-US" dirty="0" err="1"/>
              <a:t>č</a:t>
            </a:r>
            <a:r>
              <a:rPr lang="en-US" dirty="0"/>
              <a:t>. 1/1993 Sb. </a:t>
            </a:r>
            <a:r>
              <a:rPr lang="en-US" dirty="0" err="1"/>
              <a:t>Ústava</a:t>
            </a:r>
            <a:r>
              <a:rPr lang="en-US" dirty="0"/>
              <a:t> ČR: </a:t>
            </a:r>
          </a:p>
          <a:p>
            <a:pPr lvl="1"/>
            <a:r>
              <a:rPr lang="en-US" dirty="0" err="1"/>
              <a:t>čl</a:t>
            </a:r>
            <a:r>
              <a:rPr lang="en-US" dirty="0"/>
              <a:t>. 1 (2)</a:t>
            </a:r>
          </a:p>
          <a:p>
            <a:pPr lvl="2"/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dodržuje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závazky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vyplývají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1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čl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10</a:t>
            </a:r>
          </a:p>
          <a:p>
            <a:pPr lvl="2"/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Vyhlášené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smlouvy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k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jejichž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ratifikaci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dal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Parlament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souhlas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jimiž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Česká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republika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vázána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jsou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součástí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právního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řádu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stanoví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-li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smlouva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něco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jiného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než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zákon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použije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mezinárodní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smlouva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r>
              <a:rPr lang="en-US" dirty="0"/>
              <a:t>Self executing MS –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přednostní</a:t>
            </a:r>
            <a:r>
              <a:rPr lang="en-US" dirty="0"/>
              <a:t> </a:t>
            </a:r>
            <a:r>
              <a:rPr lang="en-US" dirty="0" err="1"/>
              <a:t>využití</a:t>
            </a:r>
            <a:r>
              <a:rPr lang="en-US" dirty="0"/>
              <a:t> (</a:t>
            </a:r>
            <a:r>
              <a:rPr lang="en-US" dirty="0" err="1"/>
              <a:t>např</a:t>
            </a:r>
            <a:r>
              <a:rPr lang="en-US" dirty="0"/>
              <a:t>. </a:t>
            </a:r>
            <a:r>
              <a:rPr lang="en-US" dirty="0" err="1"/>
              <a:t>některé</a:t>
            </a:r>
            <a:r>
              <a:rPr lang="en-US" dirty="0"/>
              <a:t> </a:t>
            </a:r>
            <a:r>
              <a:rPr lang="en-US" dirty="0" err="1"/>
              <a:t>smlouvy</a:t>
            </a:r>
            <a:r>
              <a:rPr lang="en-US" dirty="0"/>
              <a:t> v </a:t>
            </a:r>
            <a:r>
              <a:rPr lang="en-US" dirty="0" err="1"/>
              <a:t>oblasti</a:t>
            </a:r>
            <a:r>
              <a:rPr lang="en-US" dirty="0"/>
              <a:t> LP </a:t>
            </a:r>
            <a:r>
              <a:rPr lang="en-US" dirty="0" err="1"/>
              <a:t>např</a:t>
            </a:r>
            <a:r>
              <a:rPr lang="en-US" dirty="0"/>
              <a:t>. </a:t>
            </a:r>
            <a:r>
              <a:rPr lang="en-US" dirty="0" err="1"/>
              <a:t>Mezinárodní</a:t>
            </a:r>
            <a:r>
              <a:rPr lang="en-US" dirty="0"/>
              <a:t> </a:t>
            </a:r>
            <a:r>
              <a:rPr lang="en-US" dirty="0" err="1"/>
              <a:t>pakt</a:t>
            </a:r>
            <a:r>
              <a:rPr lang="en-US" dirty="0"/>
              <a:t> o </a:t>
            </a:r>
            <a:r>
              <a:rPr lang="en-US" dirty="0" err="1"/>
              <a:t>občanských</a:t>
            </a:r>
            <a:r>
              <a:rPr lang="en-US" dirty="0"/>
              <a:t> a </a:t>
            </a:r>
            <a:r>
              <a:rPr lang="en-US" dirty="0" err="1"/>
              <a:t>politických</a:t>
            </a:r>
            <a:r>
              <a:rPr lang="en-US" dirty="0"/>
              <a:t> </a:t>
            </a:r>
            <a:r>
              <a:rPr lang="en-US" dirty="0" err="1"/>
              <a:t>právech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Vídeňská</a:t>
            </a:r>
            <a:r>
              <a:rPr lang="en-US" dirty="0"/>
              <a:t> </a:t>
            </a:r>
            <a:r>
              <a:rPr lang="en-US" dirty="0" err="1"/>
              <a:t>úmluva</a:t>
            </a:r>
            <a:r>
              <a:rPr lang="en-US" dirty="0"/>
              <a:t> o </a:t>
            </a:r>
            <a:r>
              <a:rPr lang="en-US" dirty="0" err="1"/>
              <a:t>mezinárodní</a:t>
            </a:r>
            <a:r>
              <a:rPr lang="en-US" dirty="0"/>
              <a:t> </a:t>
            </a:r>
            <a:r>
              <a:rPr lang="en-US" dirty="0" err="1"/>
              <a:t>koupi</a:t>
            </a:r>
            <a:r>
              <a:rPr lang="en-US" dirty="0"/>
              <a:t> </a:t>
            </a:r>
            <a:r>
              <a:rPr lang="en-US" dirty="0" err="1"/>
              <a:t>zboží</a:t>
            </a:r>
            <a:r>
              <a:rPr lang="en-US" dirty="0"/>
              <a:t>) - </a:t>
            </a:r>
            <a:r>
              <a:rPr lang="en-US" dirty="0" err="1"/>
              <a:t>stačí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ně</a:t>
            </a:r>
            <a:r>
              <a:rPr lang="en-US" dirty="0"/>
              <a:t> </a:t>
            </a:r>
            <a:r>
              <a:rPr lang="en-US" dirty="0" err="1"/>
              <a:t>odkázat</a:t>
            </a:r>
            <a:r>
              <a:rPr lang="en-US" dirty="0"/>
              <a:t> – </a:t>
            </a:r>
            <a:r>
              <a:rPr lang="en-US" dirty="0" err="1"/>
              <a:t>tento</a:t>
            </a:r>
            <a:r>
              <a:rPr lang="en-US" dirty="0"/>
              <a:t> </a:t>
            </a:r>
            <a:r>
              <a:rPr lang="en-US" dirty="0" err="1"/>
              <a:t>odkaz</a:t>
            </a:r>
            <a:r>
              <a:rPr lang="en-US" dirty="0"/>
              <a:t> </a:t>
            </a:r>
            <a:r>
              <a:rPr lang="en-US" dirty="0" err="1"/>
              <a:t>propůjčuje</a:t>
            </a:r>
            <a:r>
              <a:rPr lang="en-US" dirty="0"/>
              <a:t> </a:t>
            </a:r>
            <a:r>
              <a:rPr lang="en-US" dirty="0" err="1"/>
              <a:t>této</a:t>
            </a:r>
            <a:r>
              <a:rPr lang="en-US" dirty="0"/>
              <a:t> </a:t>
            </a:r>
            <a:r>
              <a:rPr lang="en-US" dirty="0" err="1"/>
              <a:t>kategorii</a:t>
            </a:r>
            <a:r>
              <a:rPr lang="en-US" dirty="0"/>
              <a:t> </a:t>
            </a:r>
            <a:r>
              <a:rPr lang="en-US" dirty="0" err="1"/>
              <a:t>smluv</a:t>
            </a:r>
            <a:r>
              <a:rPr lang="en-US" dirty="0"/>
              <a:t> </a:t>
            </a:r>
            <a:r>
              <a:rPr lang="en-US" dirty="0" err="1"/>
              <a:t>bezprostřední</a:t>
            </a:r>
            <a:r>
              <a:rPr lang="en-US" dirty="0"/>
              <a:t> </a:t>
            </a:r>
            <a:r>
              <a:rPr lang="en-US" dirty="0" err="1"/>
              <a:t>vnitostátní</a:t>
            </a:r>
            <a:r>
              <a:rPr lang="en-US" dirty="0"/>
              <a:t> </a:t>
            </a:r>
            <a:r>
              <a:rPr lang="en-US" dirty="0" err="1"/>
              <a:t>závaznost</a:t>
            </a:r>
            <a:r>
              <a:rPr lang="en-US" dirty="0"/>
              <a:t>, </a:t>
            </a:r>
            <a:r>
              <a:rPr lang="en-US" dirty="0" err="1"/>
              <a:t>někdy</a:t>
            </a:r>
            <a:r>
              <a:rPr lang="en-US" dirty="0"/>
              <a:t> se </a:t>
            </a:r>
            <a:r>
              <a:rPr lang="en-US" dirty="0" err="1"/>
              <a:t>přistupuje</a:t>
            </a:r>
            <a:r>
              <a:rPr lang="en-US" dirty="0"/>
              <a:t> k </a:t>
            </a:r>
            <a:r>
              <a:rPr lang="en-US" dirty="0" err="1"/>
              <a:t>inkorporaci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47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DAC4D-B83D-3459-8BBF-9C21EDD89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Řešení z hlediska VP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E4C69-7E24-8690-9285-3E32D56B3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Nutný</a:t>
            </a:r>
            <a:r>
              <a:rPr lang="en-US" dirty="0"/>
              <a:t> </a:t>
            </a:r>
            <a:r>
              <a:rPr lang="en-US" dirty="0" err="1"/>
              <a:t>předpoklad</a:t>
            </a:r>
            <a:r>
              <a:rPr lang="en-US" dirty="0"/>
              <a:t> – </a:t>
            </a:r>
            <a:r>
              <a:rPr lang="en-US" dirty="0" err="1"/>
              <a:t>vyhlášení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sbírce</a:t>
            </a:r>
            <a:r>
              <a:rPr lang="en-US" dirty="0"/>
              <a:t> MS</a:t>
            </a:r>
          </a:p>
          <a:p>
            <a:r>
              <a:rPr lang="en-US" dirty="0" err="1"/>
              <a:t>Výklad</a:t>
            </a:r>
            <a:r>
              <a:rPr lang="en-US" dirty="0"/>
              <a:t> </a:t>
            </a:r>
            <a:r>
              <a:rPr lang="en-US" dirty="0" err="1"/>
              <a:t>smluv</a:t>
            </a:r>
            <a:r>
              <a:rPr lang="en-US" dirty="0"/>
              <a:t> (</a:t>
            </a:r>
            <a:r>
              <a:rPr lang="en-US" dirty="0" err="1"/>
              <a:t>čl</a:t>
            </a:r>
            <a:r>
              <a:rPr lang="en-US" dirty="0"/>
              <a:t>. 31 a 32 </a:t>
            </a:r>
            <a:r>
              <a:rPr lang="en-US" dirty="0" err="1"/>
              <a:t>Vídeňské</a:t>
            </a:r>
            <a:r>
              <a:rPr lang="en-US" dirty="0"/>
              <a:t> </a:t>
            </a:r>
            <a:r>
              <a:rPr lang="en-US" dirty="0" err="1"/>
              <a:t>úmluvy</a:t>
            </a:r>
            <a:r>
              <a:rPr lang="en-US" dirty="0"/>
              <a:t> o </a:t>
            </a:r>
            <a:r>
              <a:rPr lang="en-US" dirty="0" err="1"/>
              <a:t>smluvním</a:t>
            </a:r>
            <a:r>
              <a:rPr lang="en-US" dirty="0"/>
              <a:t> </a:t>
            </a:r>
            <a:r>
              <a:rPr lang="en-US" dirty="0" err="1"/>
              <a:t>právu</a:t>
            </a:r>
            <a:r>
              <a:rPr lang="en-US" dirty="0"/>
              <a:t>): </a:t>
            </a:r>
          </a:p>
          <a:p>
            <a:pPr lvl="1"/>
            <a:r>
              <a:rPr lang="en-US" dirty="0"/>
              <a:t>V </a:t>
            </a:r>
            <a:r>
              <a:rPr lang="en-US" dirty="0" err="1"/>
              <a:t>dobré</a:t>
            </a:r>
            <a:r>
              <a:rPr lang="en-US" dirty="0"/>
              <a:t> </a:t>
            </a:r>
            <a:r>
              <a:rPr lang="en-US" dirty="0" err="1"/>
              <a:t>víře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V </a:t>
            </a:r>
            <a:r>
              <a:rPr lang="en-US" dirty="0" err="1"/>
              <a:t>souladu</a:t>
            </a:r>
            <a:r>
              <a:rPr lang="en-US" dirty="0"/>
              <a:t> s </a:t>
            </a:r>
            <a:r>
              <a:rPr lang="en-US" dirty="0" err="1"/>
              <a:t>obvyklým</a:t>
            </a:r>
            <a:r>
              <a:rPr lang="en-US" dirty="0"/>
              <a:t> </a:t>
            </a:r>
            <a:r>
              <a:rPr lang="en-US" dirty="0" err="1"/>
              <a:t>významem</a:t>
            </a:r>
            <a:r>
              <a:rPr lang="en-US" dirty="0"/>
              <a:t> </a:t>
            </a:r>
            <a:r>
              <a:rPr lang="en-US" dirty="0" err="1"/>
              <a:t>dávaným</a:t>
            </a:r>
            <a:r>
              <a:rPr lang="en-US" dirty="0"/>
              <a:t> </a:t>
            </a:r>
            <a:r>
              <a:rPr lang="en-US" dirty="0" err="1"/>
              <a:t>výrazům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smlouvě</a:t>
            </a:r>
            <a:endParaRPr lang="en-US" dirty="0"/>
          </a:p>
          <a:p>
            <a:pPr lvl="1"/>
            <a:r>
              <a:rPr lang="en-US" dirty="0"/>
              <a:t>V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vzájemných</a:t>
            </a:r>
            <a:r>
              <a:rPr lang="en-US" dirty="0"/>
              <a:t> </a:t>
            </a:r>
            <a:r>
              <a:rPr lang="en-US" dirty="0" err="1"/>
              <a:t>souvislostech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 </a:t>
            </a:r>
            <a:r>
              <a:rPr lang="en-US" dirty="0" err="1"/>
              <a:t>přihlédnutím</a:t>
            </a:r>
            <a:r>
              <a:rPr lang="en-US" dirty="0"/>
              <a:t> k </a:t>
            </a:r>
            <a:r>
              <a:rPr lang="en-US" dirty="0" err="1"/>
              <a:t>předmětu</a:t>
            </a:r>
            <a:r>
              <a:rPr lang="en-US" dirty="0"/>
              <a:t> a </a:t>
            </a:r>
            <a:r>
              <a:rPr lang="en-US" dirty="0" err="1"/>
              <a:t>účelu</a:t>
            </a:r>
            <a:r>
              <a:rPr lang="en-US" dirty="0"/>
              <a:t> </a:t>
            </a:r>
            <a:r>
              <a:rPr lang="en-US" dirty="0" err="1"/>
              <a:t>smlouvy</a:t>
            </a:r>
            <a:endParaRPr lang="en-US" dirty="0"/>
          </a:p>
          <a:p>
            <a:pPr lvl="1"/>
            <a:r>
              <a:rPr lang="en-US" dirty="0" err="1"/>
              <a:t>Přípravné</a:t>
            </a:r>
            <a:r>
              <a:rPr lang="en-US" dirty="0"/>
              <a:t> </a:t>
            </a:r>
            <a:r>
              <a:rPr lang="en-US" dirty="0" err="1"/>
              <a:t>práce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Okolnosti</a:t>
            </a:r>
            <a:r>
              <a:rPr lang="en-US" dirty="0"/>
              <a:t> za </a:t>
            </a:r>
            <a:r>
              <a:rPr lang="en-US" dirty="0" err="1"/>
              <a:t>nichž</a:t>
            </a:r>
            <a:r>
              <a:rPr lang="en-US" dirty="0"/>
              <a:t> </a:t>
            </a:r>
            <a:r>
              <a:rPr lang="en-US" dirty="0" err="1"/>
              <a:t>byla</a:t>
            </a:r>
            <a:r>
              <a:rPr lang="en-US" dirty="0"/>
              <a:t> </a:t>
            </a:r>
            <a:r>
              <a:rPr lang="en-US" dirty="0" err="1"/>
              <a:t>smlouva</a:t>
            </a:r>
            <a:r>
              <a:rPr lang="en-US" dirty="0"/>
              <a:t> </a:t>
            </a:r>
            <a:r>
              <a:rPr lang="en-US" dirty="0" err="1"/>
              <a:t>uzavřena</a:t>
            </a:r>
            <a:endParaRPr lang="en-US" dirty="0"/>
          </a:p>
          <a:p>
            <a:r>
              <a:rPr lang="en-US" dirty="0" err="1"/>
              <a:t>Smlouvy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nejsou</a:t>
            </a:r>
            <a:r>
              <a:rPr lang="en-US" dirty="0"/>
              <a:t> </a:t>
            </a:r>
            <a:r>
              <a:rPr lang="en-US" dirty="0" err="1"/>
              <a:t>samovykonatelné</a:t>
            </a:r>
            <a:r>
              <a:rPr lang="en-US" dirty="0"/>
              <a:t> – </a:t>
            </a:r>
            <a:r>
              <a:rPr lang="en-US" dirty="0" err="1"/>
              <a:t>stát</a:t>
            </a:r>
            <a:r>
              <a:rPr lang="en-US" dirty="0"/>
              <a:t> </a:t>
            </a:r>
            <a:r>
              <a:rPr lang="en-US" dirty="0" err="1"/>
              <a:t>učiní</a:t>
            </a:r>
            <a:r>
              <a:rPr lang="en-US" dirty="0"/>
              <a:t> </a:t>
            </a:r>
            <a:r>
              <a:rPr lang="en-US" dirty="0" err="1"/>
              <a:t>přiměřená</a:t>
            </a:r>
            <a:r>
              <a:rPr lang="en-US" dirty="0"/>
              <a:t> </a:t>
            </a:r>
            <a:r>
              <a:rPr lang="en-US" dirty="0" err="1"/>
              <a:t>opatření</a:t>
            </a:r>
            <a:r>
              <a:rPr lang="en-US" dirty="0"/>
              <a:t> – </a:t>
            </a:r>
            <a:r>
              <a:rPr lang="en-US" dirty="0" err="1"/>
              <a:t>zejména</a:t>
            </a:r>
            <a:r>
              <a:rPr lang="en-US" dirty="0"/>
              <a:t> v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trestního</a:t>
            </a:r>
            <a:r>
              <a:rPr lang="en-US" dirty="0"/>
              <a:t> </a:t>
            </a:r>
            <a:r>
              <a:rPr lang="en-US" dirty="0" err="1"/>
              <a:t>práva</a:t>
            </a:r>
            <a:r>
              <a:rPr lang="en-US" dirty="0"/>
              <a:t> – </a:t>
            </a:r>
            <a:r>
              <a:rPr lang="en-US" dirty="0" err="1"/>
              <a:t>tyto</a:t>
            </a:r>
            <a:r>
              <a:rPr lang="en-US" dirty="0"/>
              <a:t> </a:t>
            </a:r>
            <a:r>
              <a:rPr lang="en-US" dirty="0" err="1"/>
              <a:t>závazky</a:t>
            </a:r>
            <a:r>
              <a:rPr lang="en-US" dirty="0"/>
              <a:t> se </a:t>
            </a:r>
            <a:r>
              <a:rPr lang="en-US" dirty="0" err="1"/>
              <a:t>konkretizují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VP</a:t>
            </a:r>
          </a:p>
          <a:p>
            <a:r>
              <a:rPr lang="en-US" dirty="0"/>
              <a:t>I</a:t>
            </a:r>
            <a:r>
              <a:rPr lang="en-IL" dirty="0"/>
              <a:t>nkorporace – vtažení </a:t>
            </a:r>
          </a:p>
          <a:p>
            <a:r>
              <a:rPr lang="en-US" dirty="0"/>
              <a:t>T</a:t>
            </a:r>
            <a:r>
              <a:rPr lang="en-IL" dirty="0"/>
              <a:t>ransformace – doslovný přenoos, obecná recepce </a:t>
            </a:r>
          </a:p>
          <a:p>
            <a:r>
              <a:rPr lang="en-US" dirty="0"/>
              <a:t>A</a:t>
            </a:r>
            <a:r>
              <a:rPr lang="en-IL" dirty="0"/>
              <a:t>daptace – obsahový přenos</a:t>
            </a:r>
          </a:p>
          <a:p>
            <a:r>
              <a:rPr lang="en-US" dirty="0"/>
              <a:t>A</a:t>
            </a:r>
            <a:r>
              <a:rPr lang="en-IL" dirty="0"/>
              <a:t>dopce – osvojení či použití pravidla MP vnitrostátním soudem v jeho rozhodovací činnosti (zejm. v anglosaském systému) </a:t>
            </a: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367547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0FA54-789A-07DE-2489-0EC466E7B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L" dirty="0"/>
              <a:t>Vybrané zdroje mezinárodněprávní úpravy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66F82-9E45-4465-143B-027D3975A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70000"/>
              </a:lnSpc>
            </a:pPr>
            <a:r>
              <a:rPr lang="en-US" sz="2000" dirty="0" err="1"/>
              <a:t>Sdělení</a:t>
            </a:r>
            <a:r>
              <a:rPr lang="en-US" sz="2000" dirty="0"/>
              <a:t> </a:t>
            </a:r>
            <a:r>
              <a:rPr lang="en-US" sz="2000" dirty="0" err="1"/>
              <a:t>č</a:t>
            </a:r>
            <a:r>
              <a:rPr lang="en-US" sz="2000" dirty="0"/>
              <a:t>. 84/2009 Sb. m. s. </a:t>
            </a:r>
            <a:r>
              <a:rPr lang="en-US" sz="2000" dirty="0" err="1"/>
              <a:t>Sdělení</a:t>
            </a:r>
            <a:r>
              <a:rPr lang="en-US" sz="2000" dirty="0"/>
              <a:t> </a:t>
            </a:r>
            <a:r>
              <a:rPr lang="en-US" sz="2000" dirty="0" err="1"/>
              <a:t>Ministerstva</a:t>
            </a:r>
            <a:r>
              <a:rPr lang="en-US" sz="2000" dirty="0"/>
              <a:t> </a:t>
            </a:r>
            <a:r>
              <a:rPr lang="en-US" sz="2000" dirty="0" err="1"/>
              <a:t>zahraničních</a:t>
            </a:r>
            <a:r>
              <a:rPr lang="en-US" sz="2000" dirty="0"/>
              <a:t> </a:t>
            </a:r>
            <a:r>
              <a:rPr lang="en-US" sz="2000" dirty="0" err="1"/>
              <a:t>věcí</a:t>
            </a:r>
            <a:r>
              <a:rPr lang="en-US" sz="2000" dirty="0"/>
              <a:t> o </a:t>
            </a:r>
            <a:r>
              <a:rPr lang="en-US" sz="2000" dirty="0" err="1"/>
              <a:t>sjednání</a:t>
            </a:r>
            <a:r>
              <a:rPr lang="en-US" sz="2000" dirty="0"/>
              <a:t>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000" dirty="0"/>
              <a:t>    </a:t>
            </a:r>
            <a:r>
              <a:rPr lang="en-US" sz="2000" dirty="0" err="1"/>
              <a:t>Římského</a:t>
            </a:r>
            <a:r>
              <a:rPr lang="en-US" sz="2000" dirty="0"/>
              <a:t> </a:t>
            </a:r>
            <a:r>
              <a:rPr lang="en-US" sz="2000" dirty="0" err="1"/>
              <a:t>statutu</a:t>
            </a:r>
            <a:r>
              <a:rPr lang="en-US" sz="2000" dirty="0"/>
              <a:t> </a:t>
            </a:r>
            <a:r>
              <a:rPr lang="en-US" sz="2000" dirty="0" err="1"/>
              <a:t>Mezinárodního</a:t>
            </a:r>
            <a:r>
              <a:rPr lang="en-US" sz="2000" dirty="0"/>
              <a:t> </a:t>
            </a:r>
            <a:r>
              <a:rPr lang="en-US" sz="2000" dirty="0" err="1"/>
              <a:t>trestního</a:t>
            </a:r>
            <a:r>
              <a:rPr lang="en-US" sz="2000" dirty="0"/>
              <a:t> </a:t>
            </a:r>
            <a:r>
              <a:rPr lang="en-US" sz="2000" dirty="0" err="1"/>
              <a:t>soudu</a:t>
            </a:r>
            <a:endParaRPr lang="en-US" sz="2000" dirty="0"/>
          </a:p>
          <a:p>
            <a:pPr lvl="1" algn="just"/>
            <a:r>
              <a:rPr lang="en-US" sz="1600" dirty="0" err="1"/>
              <a:t>Čl</a:t>
            </a:r>
            <a:r>
              <a:rPr lang="en-US" sz="1600" dirty="0"/>
              <a:t>. 5 </a:t>
            </a:r>
            <a:r>
              <a:rPr lang="en-US" sz="1600" dirty="0" err="1"/>
              <a:t>zločin</a:t>
            </a:r>
            <a:r>
              <a:rPr lang="en-US" sz="1600" dirty="0"/>
              <a:t> </a:t>
            </a:r>
            <a:r>
              <a:rPr lang="en-US" sz="1600" dirty="0" err="1"/>
              <a:t>genocidy</a:t>
            </a:r>
            <a:r>
              <a:rPr lang="en-US" sz="1600" dirty="0"/>
              <a:t>; </a:t>
            </a:r>
            <a:r>
              <a:rPr lang="en-US" sz="1600" dirty="0" err="1"/>
              <a:t>zločiny</a:t>
            </a:r>
            <a:r>
              <a:rPr lang="en-US" sz="1600" dirty="0"/>
              <a:t> </a:t>
            </a:r>
            <a:r>
              <a:rPr lang="en-US" sz="1600" dirty="0" err="1"/>
              <a:t>proti</a:t>
            </a:r>
            <a:r>
              <a:rPr lang="en-US" sz="1600" dirty="0"/>
              <a:t> </a:t>
            </a:r>
            <a:r>
              <a:rPr lang="en-US" sz="1600" dirty="0" err="1"/>
              <a:t>lidskosti</a:t>
            </a:r>
            <a:r>
              <a:rPr lang="en-US" sz="1600" dirty="0"/>
              <a:t>; </a:t>
            </a:r>
            <a:r>
              <a:rPr lang="en-US" sz="1600" dirty="0" err="1"/>
              <a:t>válečné</a:t>
            </a:r>
            <a:r>
              <a:rPr lang="en-US" sz="1600" dirty="0"/>
              <a:t> </a:t>
            </a:r>
            <a:r>
              <a:rPr lang="en-US" sz="1600" dirty="0" err="1"/>
              <a:t>zločiny</a:t>
            </a:r>
            <a:r>
              <a:rPr lang="en-US" sz="1600" dirty="0"/>
              <a:t>; </a:t>
            </a:r>
            <a:r>
              <a:rPr lang="en-US" sz="1600" dirty="0" err="1"/>
              <a:t>zločin</a:t>
            </a:r>
            <a:r>
              <a:rPr lang="en-US" sz="1600" dirty="0"/>
              <a:t> </a:t>
            </a:r>
            <a:r>
              <a:rPr lang="en-US" sz="1600" dirty="0" err="1"/>
              <a:t>agrese</a:t>
            </a:r>
            <a:r>
              <a:rPr lang="en-US" sz="1600" dirty="0"/>
              <a:t>.</a:t>
            </a:r>
            <a:endParaRPr lang="en-US" sz="2000" dirty="0"/>
          </a:p>
          <a:p>
            <a:pPr algn="just"/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č</a:t>
            </a:r>
            <a:r>
              <a:rPr lang="en-US" sz="2000" dirty="0"/>
              <a:t>. 32/1955 Sb. </a:t>
            </a:r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ministra</a:t>
            </a:r>
            <a:r>
              <a:rPr lang="en-US" sz="2000" dirty="0"/>
              <a:t> </a:t>
            </a:r>
            <a:r>
              <a:rPr lang="en-US" sz="2000" dirty="0" err="1"/>
              <a:t>zahraničních</a:t>
            </a:r>
            <a:r>
              <a:rPr lang="en-US" sz="2000" dirty="0"/>
              <a:t> </a:t>
            </a:r>
            <a:r>
              <a:rPr lang="en-US" sz="2000" dirty="0" err="1"/>
              <a:t>věcí</a:t>
            </a:r>
            <a:r>
              <a:rPr lang="en-US" sz="2000" dirty="0"/>
              <a:t> o </a:t>
            </a:r>
            <a:r>
              <a:rPr lang="en-US" sz="2000" dirty="0" err="1"/>
              <a:t>Úmluvě</a:t>
            </a:r>
            <a:r>
              <a:rPr lang="en-US" sz="2000" dirty="0"/>
              <a:t> o </a:t>
            </a:r>
            <a:r>
              <a:rPr lang="en-US" sz="2000" dirty="0" err="1"/>
              <a:t>zabránění</a:t>
            </a:r>
            <a:r>
              <a:rPr lang="en-US" sz="2000" dirty="0"/>
              <a:t> a </a:t>
            </a:r>
            <a:r>
              <a:rPr lang="en-US" sz="2000" dirty="0" err="1"/>
              <a:t>trestání</a:t>
            </a:r>
            <a:r>
              <a:rPr lang="en-US" sz="2000" dirty="0"/>
              <a:t> </a:t>
            </a:r>
            <a:r>
              <a:rPr lang="en-US" sz="2000" dirty="0" err="1"/>
              <a:t>zločinu</a:t>
            </a:r>
            <a:r>
              <a:rPr lang="en-US" sz="2000" dirty="0"/>
              <a:t> </a:t>
            </a:r>
            <a:r>
              <a:rPr lang="en-US" sz="2000" dirty="0" err="1"/>
              <a:t>genocidia</a:t>
            </a:r>
            <a:r>
              <a:rPr lang="en-US" sz="2000" dirty="0"/>
              <a:t>. </a:t>
            </a:r>
          </a:p>
          <a:p>
            <a:pPr lvl="1" algn="just"/>
            <a:r>
              <a:rPr lang="en-US" sz="1600" dirty="0" err="1"/>
              <a:t>Čl</a:t>
            </a:r>
            <a:r>
              <a:rPr lang="en-US" sz="1600" dirty="0"/>
              <a:t>. II a III</a:t>
            </a:r>
            <a:endParaRPr lang="en-US" sz="2000" dirty="0"/>
          </a:p>
          <a:p>
            <a:pPr algn="just"/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č</a:t>
            </a:r>
            <a:r>
              <a:rPr lang="en-US" sz="2000" dirty="0"/>
              <a:t>. 120/1976 Sb. </a:t>
            </a:r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ministra</a:t>
            </a:r>
            <a:r>
              <a:rPr lang="en-US" sz="2000" dirty="0"/>
              <a:t> </a:t>
            </a:r>
            <a:r>
              <a:rPr lang="en-US" sz="2000" dirty="0" err="1"/>
              <a:t>zahraničních</a:t>
            </a:r>
            <a:r>
              <a:rPr lang="en-US" sz="2000" dirty="0"/>
              <a:t> </a:t>
            </a:r>
            <a:r>
              <a:rPr lang="en-US" sz="2000" dirty="0" err="1"/>
              <a:t>věcí</a:t>
            </a:r>
            <a:r>
              <a:rPr lang="en-US" sz="2000" dirty="0"/>
              <a:t> o </a:t>
            </a:r>
            <a:r>
              <a:rPr lang="en-US" sz="2000" dirty="0" err="1"/>
              <a:t>Mezinárodním</a:t>
            </a:r>
            <a:r>
              <a:rPr lang="en-US" sz="2000" dirty="0"/>
              <a:t> </a:t>
            </a:r>
            <a:r>
              <a:rPr lang="en-US" sz="2000" dirty="0" err="1"/>
              <a:t>paktu</a:t>
            </a:r>
            <a:r>
              <a:rPr lang="en-US" sz="2000" dirty="0"/>
              <a:t> o </a:t>
            </a:r>
            <a:r>
              <a:rPr lang="en-US" sz="2000" dirty="0" err="1"/>
              <a:t>občanských</a:t>
            </a:r>
            <a:r>
              <a:rPr lang="en-US" sz="2000" dirty="0"/>
              <a:t> a </a:t>
            </a:r>
            <a:r>
              <a:rPr lang="en-US" sz="2000" dirty="0" err="1"/>
              <a:t>politických</a:t>
            </a:r>
            <a:r>
              <a:rPr lang="en-US" sz="2000" dirty="0"/>
              <a:t> </a:t>
            </a:r>
            <a:r>
              <a:rPr lang="en-US" sz="2000" dirty="0" err="1"/>
              <a:t>právech</a:t>
            </a:r>
            <a:r>
              <a:rPr lang="en-US" sz="2000" dirty="0"/>
              <a:t> a </a:t>
            </a:r>
            <a:r>
              <a:rPr lang="en-US" sz="2000" dirty="0" err="1"/>
              <a:t>Mezinárodním</a:t>
            </a:r>
            <a:r>
              <a:rPr lang="en-US" sz="2000" dirty="0"/>
              <a:t> </a:t>
            </a:r>
            <a:r>
              <a:rPr lang="en-US" sz="2000" dirty="0" err="1"/>
              <a:t>paktu</a:t>
            </a:r>
            <a:r>
              <a:rPr lang="en-US" sz="2000" dirty="0"/>
              <a:t> o </a:t>
            </a:r>
            <a:r>
              <a:rPr lang="en-US" sz="2000" dirty="0" err="1"/>
              <a:t>hospodářských</a:t>
            </a:r>
            <a:r>
              <a:rPr lang="en-US" sz="2000" dirty="0"/>
              <a:t>, </a:t>
            </a:r>
            <a:r>
              <a:rPr lang="en-US" sz="2000" dirty="0" err="1"/>
              <a:t>sociálních</a:t>
            </a:r>
            <a:r>
              <a:rPr lang="en-US" sz="2000" dirty="0"/>
              <a:t> a </a:t>
            </a:r>
            <a:r>
              <a:rPr lang="en-US" sz="2000" dirty="0" err="1"/>
              <a:t>kulturních</a:t>
            </a:r>
            <a:r>
              <a:rPr lang="en-US" sz="2000" dirty="0"/>
              <a:t> </a:t>
            </a:r>
            <a:r>
              <a:rPr lang="en-US" sz="2000" dirty="0" err="1"/>
              <a:t>právech</a:t>
            </a:r>
            <a:r>
              <a:rPr lang="en-US" sz="2000" dirty="0"/>
              <a:t>. </a:t>
            </a:r>
          </a:p>
          <a:p>
            <a:pPr lvl="1" algn="just"/>
            <a:r>
              <a:rPr lang="en-US" sz="1600" dirty="0" err="1"/>
              <a:t>Část</a:t>
            </a:r>
            <a:r>
              <a:rPr lang="en-US" sz="1600" dirty="0"/>
              <a:t> III – </a:t>
            </a:r>
            <a:r>
              <a:rPr lang="en-US" sz="1600" dirty="0" err="1"/>
              <a:t>čl</a:t>
            </a:r>
            <a:r>
              <a:rPr lang="en-US" sz="1600" dirty="0"/>
              <a:t>. 6, 7, 8, 9, 10</a:t>
            </a:r>
          </a:p>
          <a:p>
            <a:pPr algn="just"/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č</a:t>
            </a:r>
            <a:r>
              <a:rPr lang="en-US" sz="2000" dirty="0"/>
              <a:t>. 116/1976 Sb. </a:t>
            </a:r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ministra</a:t>
            </a:r>
            <a:r>
              <a:rPr lang="en-US" sz="2000" dirty="0"/>
              <a:t> </a:t>
            </a:r>
            <a:r>
              <a:rPr lang="en-US" sz="2000" dirty="0" err="1"/>
              <a:t>zahraničních</a:t>
            </a:r>
            <a:r>
              <a:rPr lang="en-US" sz="2000" dirty="0"/>
              <a:t> </a:t>
            </a:r>
            <a:r>
              <a:rPr lang="en-US" sz="2000" dirty="0" err="1"/>
              <a:t>věcí</a:t>
            </a:r>
            <a:r>
              <a:rPr lang="en-US" sz="2000" dirty="0"/>
              <a:t> o </a:t>
            </a:r>
            <a:r>
              <a:rPr lang="en-US" sz="2000" dirty="0" err="1"/>
              <a:t>Mezinárodní</a:t>
            </a:r>
            <a:r>
              <a:rPr lang="en-US" sz="2000" dirty="0"/>
              <a:t> </a:t>
            </a:r>
            <a:r>
              <a:rPr lang="en-US" sz="2000" dirty="0" err="1"/>
              <a:t>úmluvě</a:t>
            </a:r>
            <a:r>
              <a:rPr lang="en-US" sz="2000" dirty="0"/>
              <a:t> o </a:t>
            </a:r>
            <a:r>
              <a:rPr lang="en-US" sz="2000" dirty="0" err="1"/>
              <a:t>potlačení</a:t>
            </a:r>
            <a:r>
              <a:rPr lang="en-US" sz="2000" dirty="0"/>
              <a:t> a </a:t>
            </a:r>
            <a:r>
              <a:rPr lang="en-US" sz="2000" dirty="0" err="1"/>
              <a:t>trestání</a:t>
            </a:r>
            <a:r>
              <a:rPr lang="en-US" sz="2000" dirty="0"/>
              <a:t> </a:t>
            </a:r>
            <a:r>
              <a:rPr lang="en-US" sz="2000" dirty="0" err="1"/>
              <a:t>zločinu</a:t>
            </a:r>
            <a:r>
              <a:rPr lang="en-US" sz="2000" dirty="0"/>
              <a:t> </a:t>
            </a:r>
            <a:r>
              <a:rPr lang="en-US" sz="2000" dirty="0" err="1"/>
              <a:t>apartheidu</a:t>
            </a:r>
            <a:endParaRPr lang="en-US" sz="2000" dirty="0"/>
          </a:p>
          <a:p>
            <a:pPr lvl="1">
              <a:lnSpc>
                <a:spcPct val="70000"/>
              </a:lnSpc>
            </a:pPr>
            <a:r>
              <a:rPr lang="en-US" sz="1600" dirty="0" err="1"/>
              <a:t>Čl</a:t>
            </a:r>
            <a:r>
              <a:rPr lang="en-US" sz="1600" dirty="0"/>
              <a:t>. II</a:t>
            </a:r>
          </a:p>
          <a:p>
            <a:pPr algn="just"/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č</a:t>
            </a:r>
            <a:r>
              <a:rPr lang="en-US" sz="2000" dirty="0"/>
              <a:t>. 95/1974 Sb. </a:t>
            </a:r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ministra</a:t>
            </a:r>
            <a:r>
              <a:rPr lang="en-US" sz="2000" dirty="0"/>
              <a:t> </a:t>
            </a:r>
            <a:r>
              <a:rPr lang="en-US" sz="2000" dirty="0" err="1"/>
              <a:t>zahraničních</a:t>
            </a:r>
            <a:r>
              <a:rPr lang="en-US" sz="2000" dirty="0"/>
              <a:t> </a:t>
            </a:r>
            <a:r>
              <a:rPr lang="en-US" sz="2000" dirty="0" err="1"/>
              <a:t>věcí</a:t>
            </a:r>
            <a:r>
              <a:rPr lang="en-US" sz="2000" dirty="0"/>
              <a:t> o </a:t>
            </a:r>
            <a:r>
              <a:rPr lang="en-US" sz="2000" dirty="0" err="1"/>
              <a:t>Mezinárodní</a:t>
            </a:r>
            <a:r>
              <a:rPr lang="en-US" sz="2000" dirty="0"/>
              <a:t> </a:t>
            </a:r>
            <a:r>
              <a:rPr lang="en-US" sz="2000" dirty="0" err="1"/>
              <a:t>úmluvě</a:t>
            </a:r>
            <a:r>
              <a:rPr lang="en-US" sz="2000" dirty="0"/>
              <a:t> o </a:t>
            </a:r>
            <a:r>
              <a:rPr lang="en-US" sz="2000" dirty="0" err="1"/>
              <a:t>odstranění</a:t>
            </a:r>
            <a:r>
              <a:rPr lang="en-US" sz="2000" dirty="0"/>
              <a:t> </a:t>
            </a:r>
            <a:r>
              <a:rPr lang="en-US" sz="2000" dirty="0" err="1"/>
              <a:t>všech</a:t>
            </a:r>
            <a:r>
              <a:rPr lang="en-US" sz="2000" dirty="0"/>
              <a:t> </a:t>
            </a:r>
            <a:r>
              <a:rPr lang="en-US" sz="2000" dirty="0" err="1"/>
              <a:t>forem</a:t>
            </a:r>
            <a:r>
              <a:rPr lang="en-US" sz="2000" dirty="0"/>
              <a:t> </a:t>
            </a:r>
            <a:r>
              <a:rPr lang="en-US" sz="2000" dirty="0" err="1"/>
              <a:t>rasové</a:t>
            </a:r>
            <a:r>
              <a:rPr lang="en-US" sz="2000" dirty="0"/>
              <a:t> </a:t>
            </a:r>
            <a:r>
              <a:rPr lang="en-US" sz="2000" dirty="0" err="1"/>
              <a:t>diskriminace</a:t>
            </a:r>
            <a:endParaRPr lang="en-US" sz="2000" dirty="0"/>
          </a:p>
          <a:p>
            <a:pPr lvl="1" algn="just"/>
            <a:r>
              <a:rPr lang="en-US" sz="1600" dirty="0" err="1"/>
              <a:t>Čl</a:t>
            </a:r>
            <a:r>
              <a:rPr lang="en-US" sz="1600" dirty="0"/>
              <a:t>. I</a:t>
            </a:r>
          </a:p>
        </p:txBody>
      </p:sp>
    </p:spTree>
    <p:extLst>
      <p:ext uri="{BB962C8B-B14F-4D97-AF65-F5344CB8AC3E}">
        <p14:creationId xmlns:p14="http://schemas.microsoft.com/office/powerpoint/2010/main" val="2090976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B1D0C-6FE1-7CA4-7A58-069C9A43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L" dirty="0"/>
              <a:t>Vybrané zdroje mezinárodněprávní úpravy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BB5E9-240D-3F69-5AD3-6246E4D56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č</a:t>
            </a:r>
            <a:r>
              <a:rPr lang="en-US" sz="2000" dirty="0"/>
              <a:t>. 65/1954 Sb. </a:t>
            </a:r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ministra</a:t>
            </a:r>
            <a:r>
              <a:rPr lang="en-US" sz="2000" dirty="0"/>
              <a:t> </a:t>
            </a:r>
            <a:r>
              <a:rPr lang="en-US" sz="2000" dirty="0" err="1"/>
              <a:t>zahraničních</a:t>
            </a:r>
            <a:r>
              <a:rPr lang="en-US" sz="2000" dirty="0"/>
              <a:t> </a:t>
            </a:r>
            <a:r>
              <a:rPr lang="en-US" sz="2000" dirty="0" err="1"/>
              <a:t>věcí</a:t>
            </a:r>
            <a:r>
              <a:rPr lang="en-US" sz="2000" dirty="0"/>
              <a:t> o </a:t>
            </a:r>
            <a:r>
              <a:rPr lang="en-US" sz="2000" dirty="0" err="1"/>
              <a:t>Ženevských</a:t>
            </a:r>
            <a:r>
              <a:rPr lang="en-US" sz="2000" dirty="0"/>
              <a:t> </a:t>
            </a:r>
            <a:r>
              <a:rPr lang="en-US" sz="2000" dirty="0" err="1"/>
              <a:t>úmluvách</a:t>
            </a:r>
            <a:r>
              <a:rPr lang="en-US" sz="2000" dirty="0"/>
              <a:t> ze </a:t>
            </a:r>
            <a:r>
              <a:rPr lang="en-US" sz="2000" dirty="0" err="1"/>
              <a:t>dne</a:t>
            </a:r>
            <a:r>
              <a:rPr lang="en-US" sz="2000" dirty="0"/>
              <a:t> 12. </a:t>
            </a:r>
            <a:r>
              <a:rPr lang="en-US" sz="2000" dirty="0" err="1"/>
              <a:t>srpna</a:t>
            </a:r>
            <a:r>
              <a:rPr lang="en-US" sz="2000" dirty="0"/>
              <a:t> 1949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ochranu</a:t>
            </a:r>
            <a:r>
              <a:rPr lang="en-US" sz="2000" dirty="0"/>
              <a:t> </a:t>
            </a:r>
            <a:r>
              <a:rPr lang="en-US" sz="2000" dirty="0" err="1"/>
              <a:t>obětí</a:t>
            </a:r>
            <a:r>
              <a:rPr lang="en-US" sz="2000" dirty="0"/>
              <a:t> </a:t>
            </a:r>
            <a:r>
              <a:rPr lang="en-US" sz="2000" dirty="0" err="1"/>
              <a:t>války</a:t>
            </a:r>
            <a:r>
              <a:rPr lang="en-US" sz="2000" dirty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en-US" sz="1600" dirty="0" err="1"/>
              <a:t>Závažná</a:t>
            </a:r>
            <a:r>
              <a:rPr lang="en-US" sz="1600" dirty="0"/>
              <a:t> </a:t>
            </a:r>
            <a:r>
              <a:rPr lang="en-US" sz="1600" dirty="0" err="1"/>
              <a:t>porušení</a:t>
            </a:r>
            <a:r>
              <a:rPr lang="en-US" sz="1600" dirty="0"/>
              <a:t> (</a:t>
            </a:r>
            <a:r>
              <a:rPr lang="en-US" sz="1600" dirty="0" err="1"/>
              <a:t>skutková</a:t>
            </a:r>
            <a:r>
              <a:rPr lang="en-US" sz="1600" dirty="0"/>
              <a:t> </a:t>
            </a:r>
            <a:r>
              <a:rPr lang="en-US" sz="1600" dirty="0" err="1"/>
              <a:t>podstata</a:t>
            </a:r>
            <a:r>
              <a:rPr lang="en-US" sz="1600" dirty="0"/>
              <a:t> </a:t>
            </a:r>
            <a:r>
              <a:rPr lang="en-US" sz="1600" dirty="0" err="1"/>
              <a:t>válečných</a:t>
            </a:r>
            <a:r>
              <a:rPr lang="en-US" sz="1600" dirty="0"/>
              <a:t> </a:t>
            </a:r>
            <a:r>
              <a:rPr lang="en-US" sz="1600" dirty="0" err="1"/>
              <a:t>zločinů</a:t>
            </a:r>
            <a:r>
              <a:rPr lang="en-US" sz="1600" dirty="0"/>
              <a:t>)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vztahu</a:t>
            </a:r>
            <a:r>
              <a:rPr lang="en-US" sz="1600" dirty="0"/>
              <a:t> k </a:t>
            </a:r>
            <a:r>
              <a:rPr lang="en-US" sz="1600" dirty="0" err="1"/>
              <a:t>chráněným</a:t>
            </a:r>
            <a:r>
              <a:rPr lang="en-US" sz="1600" dirty="0"/>
              <a:t> </a:t>
            </a:r>
            <a:r>
              <a:rPr lang="en-US" sz="1600" dirty="0" err="1"/>
              <a:t>osobám</a:t>
            </a:r>
            <a:endParaRPr lang="en-US" sz="1600" dirty="0"/>
          </a:p>
          <a:p>
            <a:pPr algn="just">
              <a:lnSpc>
                <a:spcPct val="100000"/>
              </a:lnSpc>
            </a:pPr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č</a:t>
            </a:r>
            <a:r>
              <a:rPr lang="en-US" sz="2000" dirty="0"/>
              <a:t>. 30/1947 Sb. </a:t>
            </a:r>
            <a:r>
              <a:rPr lang="en-US" sz="2000" dirty="0" err="1"/>
              <a:t>Vyhláška</a:t>
            </a:r>
            <a:r>
              <a:rPr lang="en-US" sz="2000" dirty="0"/>
              <a:t> </a:t>
            </a:r>
            <a:r>
              <a:rPr lang="en-US" sz="2000" dirty="0" err="1"/>
              <a:t>ministra</a:t>
            </a:r>
            <a:r>
              <a:rPr lang="en-US" sz="2000" dirty="0"/>
              <a:t> </a:t>
            </a:r>
            <a:r>
              <a:rPr lang="en-US" sz="2000" dirty="0" err="1"/>
              <a:t>zahraničních</a:t>
            </a:r>
            <a:r>
              <a:rPr lang="en-US" sz="2000" dirty="0"/>
              <a:t> </a:t>
            </a:r>
            <a:r>
              <a:rPr lang="en-US" sz="2000" dirty="0" err="1"/>
              <a:t>věcí</a:t>
            </a:r>
            <a:r>
              <a:rPr lang="en-US" sz="2000" dirty="0"/>
              <a:t> o </a:t>
            </a:r>
            <a:r>
              <a:rPr lang="en-US" sz="2000" dirty="0" err="1"/>
              <a:t>chartě</a:t>
            </a:r>
            <a:r>
              <a:rPr lang="en-US" sz="2000" dirty="0"/>
              <a:t> </a:t>
            </a:r>
            <a:r>
              <a:rPr lang="en-US" sz="2000" dirty="0" err="1"/>
              <a:t>Spojených</a:t>
            </a:r>
            <a:r>
              <a:rPr lang="en-US" sz="2000" dirty="0"/>
              <a:t> </a:t>
            </a:r>
            <a:r>
              <a:rPr lang="en-US" sz="2000" dirty="0" err="1"/>
              <a:t>národů</a:t>
            </a:r>
            <a:r>
              <a:rPr lang="en-US" sz="2000" dirty="0"/>
              <a:t> a </a:t>
            </a:r>
            <a:r>
              <a:rPr lang="en-US" sz="2000" dirty="0" err="1"/>
              <a:t>statutu</a:t>
            </a:r>
            <a:r>
              <a:rPr lang="en-US" sz="2000" dirty="0"/>
              <a:t> </a:t>
            </a:r>
            <a:r>
              <a:rPr lang="en-US" sz="2000" dirty="0" err="1"/>
              <a:t>Mezinárodního</a:t>
            </a:r>
            <a:r>
              <a:rPr lang="en-US" sz="2000" dirty="0"/>
              <a:t> </a:t>
            </a:r>
            <a:r>
              <a:rPr lang="en-US" sz="2000" dirty="0" err="1"/>
              <a:t>soudního</a:t>
            </a:r>
            <a:r>
              <a:rPr lang="en-US" sz="2000" dirty="0"/>
              <a:t> </a:t>
            </a:r>
            <a:r>
              <a:rPr lang="en-US" sz="2000" dirty="0" err="1"/>
              <a:t>dvora</a:t>
            </a:r>
            <a:r>
              <a:rPr lang="en-US" sz="2000" dirty="0"/>
              <a:t>, </a:t>
            </a:r>
            <a:r>
              <a:rPr lang="en-US" sz="2000" dirty="0" err="1"/>
              <a:t>sjednaných</a:t>
            </a:r>
            <a:r>
              <a:rPr lang="en-US" sz="2000" dirty="0"/>
              <a:t> </a:t>
            </a:r>
            <a:r>
              <a:rPr lang="en-US" sz="2000" dirty="0" err="1"/>
              <a:t>dne</a:t>
            </a:r>
            <a:r>
              <a:rPr lang="en-US" sz="2000" dirty="0"/>
              <a:t> 26. </a:t>
            </a:r>
            <a:r>
              <a:rPr lang="en-US" sz="2000" dirty="0" err="1"/>
              <a:t>června</a:t>
            </a:r>
            <a:r>
              <a:rPr lang="en-US" sz="2000" dirty="0"/>
              <a:t> 1945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konferenci</a:t>
            </a:r>
            <a:r>
              <a:rPr lang="en-US" sz="2000" dirty="0"/>
              <a:t> </a:t>
            </a:r>
            <a:r>
              <a:rPr lang="en-US" sz="2000" dirty="0" err="1"/>
              <a:t>Spojených</a:t>
            </a:r>
            <a:r>
              <a:rPr lang="en-US" sz="2000" dirty="0"/>
              <a:t> </a:t>
            </a:r>
            <a:r>
              <a:rPr lang="en-US" sz="2000" dirty="0" err="1"/>
              <a:t>národů</a:t>
            </a:r>
            <a:r>
              <a:rPr lang="en-US" sz="2000" dirty="0"/>
              <a:t> o </a:t>
            </a:r>
            <a:r>
              <a:rPr lang="en-US" sz="2000" dirty="0" err="1"/>
              <a:t>mezinárodní</a:t>
            </a:r>
            <a:r>
              <a:rPr lang="en-US" sz="2000" dirty="0"/>
              <a:t> </a:t>
            </a:r>
            <a:r>
              <a:rPr lang="en-US" sz="2000" dirty="0" err="1"/>
              <a:t>organisaci</a:t>
            </a:r>
            <a:r>
              <a:rPr lang="en-US" sz="2000" dirty="0"/>
              <a:t>, </a:t>
            </a:r>
            <a:r>
              <a:rPr lang="en-US" sz="2000" dirty="0" err="1"/>
              <a:t>konané</a:t>
            </a:r>
            <a:r>
              <a:rPr lang="en-US" sz="2000" dirty="0"/>
              <a:t> v San </a:t>
            </a:r>
            <a:r>
              <a:rPr lang="en-US" sz="2000" dirty="0" err="1"/>
              <a:t>Francisku</a:t>
            </a:r>
            <a:endParaRPr lang="en-US" sz="2000" dirty="0"/>
          </a:p>
          <a:p>
            <a:pPr lvl="1" algn="just"/>
            <a:r>
              <a:rPr lang="en-US" sz="1600" dirty="0" err="1"/>
              <a:t>Čl</a:t>
            </a:r>
            <a:r>
              <a:rPr lang="en-US" sz="1600" dirty="0"/>
              <a:t>. 2 </a:t>
            </a:r>
            <a:r>
              <a:rPr lang="en-US" sz="1600" dirty="0" err="1"/>
              <a:t>odst</a:t>
            </a:r>
            <a:r>
              <a:rPr lang="en-US" sz="1600" dirty="0"/>
              <a:t>. 3 (</a:t>
            </a:r>
            <a:r>
              <a:rPr lang="en-US" sz="1600" dirty="0" err="1"/>
              <a:t>mírové</a:t>
            </a:r>
            <a:r>
              <a:rPr lang="en-US" sz="1600" dirty="0"/>
              <a:t> </a:t>
            </a:r>
            <a:r>
              <a:rPr lang="en-US" sz="1600" dirty="0" err="1"/>
              <a:t>prostředky</a:t>
            </a:r>
            <a:r>
              <a:rPr lang="en-US" sz="1600" dirty="0"/>
              <a:t> </a:t>
            </a:r>
            <a:r>
              <a:rPr lang="en-US" sz="1600" dirty="0" err="1"/>
              <a:t>řešení</a:t>
            </a:r>
            <a:r>
              <a:rPr lang="en-US" sz="1600" dirty="0"/>
              <a:t> </a:t>
            </a:r>
            <a:r>
              <a:rPr lang="en-US" sz="1600" dirty="0" err="1"/>
              <a:t>sporů</a:t>
            </a:r>
            <a:r>
              <a:rPr lang="en-US" sz="1600" dirty="0"/>
              <a:t>), 4 (</a:t>
            </a:r>
            <a:r>
              <a:rPr lang="en-US" sz="1600" dirty="0" err="1"/>
              <a:t>zákaz</a:t>
            </a:r>
            <a:r>
              <a:rPr lang="en-US" sz="1600" dirty="0"/>
              <a:t> </a:t>
            </a:r>
            <a:r>
              <a:rPr lang="en-US" sz="1600" dirty="0" err="1"/>
              <a:t>hrozby</a:t>
            </a:r>
            <a:r>
              <a:rPr lang="en-US" sz="1600" dirty="0"/>
              <a:t> </a:t>
            </a:r>
            <a:r>
              <a:rPr lang="en-US" sz="1600" dirty="0" err="1"/>
              <a:t>silou</a:t>
            </a:r>
            <a:r>
              <a:rPr lang="en-US" sz="1600" dirty="0"/>
              <a:t> a </a:t>
            </a:r>
            <a:r>
              <a:rPr lang="en-US" sz="1600" dirty="0" err="1"/>
              <a:t>použití</a:t>
            </a:r>
            <a:r>
              <a:rPr lang="en-US" sz="1600" dirty="0"/>
              <a:t> </a:t>
            </a:r>
            <a:r>
              <a:rPr lang="en-US" sz="1600" dirty="0" err="1"/>
              <a:t>síly</a:t>
            </a:r>
            <a:r>
              <a:rPr lang="en-US" sz="1600" dirty="0"/>
              <a:t>), </a:t>
            </a:r>
          </a:p>
          <a:p>
            <a:pPr lvl="1" algn="just"/>
            <a:r>
              <a:rPr lang="en-US" sz="1600" dirty="0" err="1"/>
              <a:t>kapitola</a:t>
            </a:r>
            <a:r>
              <a:rPr lang="en-US" sz="1600" dirty="0"/>
              <a:t> VII (</a:t>
            </a:r>
            <a:r>
              <a:rPr lang="en-US" sz="1600" dirty="0" err="1"/>
              <a:t>akce</a:t>
            </a:r>
            <a:r>
              <a:rPr lang="en-US" sz="1600" dirty="0"/>
              <a:t> RB </a:t>
            </a:r>
            <a:r>
              <a:rPr lang="en-US" sz="1600" dirty="0" err="1"/>
              <a:t>při</a:t>
            </a:r>
            <a:r>
              <a:rPr lang="en-US" sz="1600" dirty="0"/>
              <a:t> </a:t>
            </a:r>
            <a:r>
              <a:rPr lang="en-US" sz="1600" dirty="0" err="1"/>
              <a:t>ohrožení</a:t>
            </a:r>
            <a:r>
              <a:rPr lang="en-US" sz="1600" dirty="0"/>
              <a:t> </a:t>
            </a:r>
            <a:r>
              <a:rPr lang="en-US" sz="1600" dirty="0" err="1"/>
              <a:t>míru</a:t>
            </a:r>
            <a:r>
              <a:rPr lang="en-US" sz="1600" dirty="0"/>
              <a:t>, </a:t>
            </a:r>
            <a:r>
              <a:rPr lang="en-US" sz="1600" dirty="0" err="1"/>
              <a:t>porušení</a:t>
            </a:r>
            <a:r>
              <a:rPr lang="en-US" sz="1600" dirty="0"/>
              <a:t> </a:t>
            </a:r>
            <a:r>
              <a:rPr lang="en-US" sz="1600" dirty="0" err="1"/>
              <a:t>míru</a:t>
            </a:r>
            <a:r>
              <a:rPr lang="en-US" sz="1600" dirty="0"/>
              <a:t> a </a:t>
            </a:r>
            <a:r>
              <a:rPr lang="en-US" sz="1600" dirty="0" err="1"/>
              <a:t>útočných</a:t>
            </a:r>
            <a:r>
              <a:rPr lang="en-US" sz="1600" dirty="0"/>
              <a:t> </a:t>
            </a:r>
            <a:r>
              <a:rPr lang="en-US" sz="1600" dirty="0" err="1"/>
              <a:t>činech</a:t>
            </a:r>
            <a:r>
              <a:rPr lang="en-US" sz="1600" dirty="0"/>
              <a:t>)</a:t>
            </a:r>
            <a:endParaRPr lang="en-US" sz="2000" dirty="0"/>
          </a:p>
          <a:p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Sdělení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č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. 18/2006 Sb. m. s.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Sdělení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Ministerstva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zahraničních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věcí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Mezinárodní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úmluvě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potlačování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financování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terorismu</a:t>
            </a:r>
            <a:endParaRPr lang="en-US" sz="1800" dirty="0"/>
          </a:p>
          <a:p>
            <a:r>
              <a:rPr lang="en-US" sz="2000" dirty="0" err="1"/>
              <a:t>Haagská</a:t>
            </a:r>
            <a:r>
              <a:rPr lang="en-US" sz="2000" dirty="0"/>
              <a:t> </a:t>
            </a:r>
            <a:r>
              <a:rPr lang="en-US" sz="2000" dirty="0" err="1"/>
              <a:t>úmluva</a:t>
            </a:r>
            <a:r>
              <a:rPr lang="en-US" sz="2000" dirty="0"/>
              <a:t> o </a:t>
            </a:r>
            <a:r>
              <a:rPr lang="en-US" sz="2000" dirty="0" err="1"/>
              <a:t>zákonech</a:t>
            </a:r>
            <a:r>
              <a:rPr lang="en-US" sz="2000" dirty="0"/>
              <a:t> a </a:t>
            </a:r>
            <a:r>
              <a:rPr lang="en-US" sz="2000" dirty="0" err="1"/>
              <a:t>obyčejích</a:t>
            </a:r>
            <a:r>
              <a:rPr lang="en-US" sz="2000" dirty="0"/>
              <a:t> </a:t>
            </a:r>
            <a:r>
              <a:rPr lang="en-US" sz="2000" dirty="0" err="1"/>
              <a:t>pozemní</a:t>
            </a:r>
            <a:r>
              <a:rPr lang="en-US" sz="2000" dirty="0"/>
              <a:t> </a:t>
            </a:r>
            <a:r>
              <a:rPr lang="en-US" sz="2000" dirty="0" err="1"/>
              <a:t>války</a:t>
            </a:r>
            <a:r>
              <a:rPr lang="en-US" sz="2000" dirty="0"/>
              <a:t> (1907), </a:t>
            </a:r>
            <a:r>
              <a:rPr lang="en-US" sz="2000" dirty="0" err="1"/>
              <a:t>Řád</a:t>
            </a:r>
            <a:r>
              <a:rPr lang="en-US" sz="2000" dirty="0"/>
              <a:t> </a:t>
            </a:r>
            <a:r>
              <a:rPr lang="en-US" sz="2000" dirty="0" err="1"/>
              <a:t>války</a:t>
            </a:r>
            <a:r>
              <a:rPr lang="en-US" sz="2000" dirty="0"/>
              <a:t> </a:t>
            </a:r>
            <a:r>
              <a:rPr lang="en-US" sz="2000" dirty="0" err="1"/>
              <a:t>pozemní</a:t>
            </a:r>
            <a:r>
              <a:rPr lang="en-US" sz="2000" dirty="0"/>
              <a:t> (1910) – ČR </a:t>
            </a:r>
            <a:r>
              <a:rPr lang="en-US" sz="2000" dirty="0" err="1"/>
              <a:t>není</a:t>
            </a:r>
            <a:r>
              <a:rPr lang="en-US" sz="2000" dirty="0"/>
              <a:t> </a:t>
            </a:r>
            <a:r>
              <a:rPr lang="en-US" sz="2000" dirty="0" err="1"/>
              <a:t>smluvní</a:t>
            </a:r>
            <a:r>
              <a:rPr lang="en-US" sz="2000" dirty="0"/>
              <a:t> </a:t>
            </a:r>
            <a:r>
              <a:rPr lang="en-US" sz="2000" dirty="0" err="1"/>
              <a:t>stranou</a:t>
            </a:r>
            <a:r>
              <a:rPr lang="en-US" sz="2000" dirty="0"/>
              <a:t> </a:t>
            </a: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873401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3734</TotalTime>
  <Words>6697</Words>
  <Application>Microsoft Macintosh PowerPoint</Application>
  <PresentationFormat>Widescreen</PresentationFormat>
  <Paragraphs>412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Aptos</vt:lpstr>
      <vt:lpstr>Arial</vt:lpstr>
      <vt:lpstr>Calibri</vt:lpstr>
      <vt:lpstr>Calibri Light</vt:lpstr>
      <vt:lpstr>Office Theme</vt:lpstr>
      <vt:lpstr>Mezinárodní zločiny v českém trestním právu</vt:lpstr>
      <vt:lpstr>Osnova přednášky</vt:lpstr>
      <vt:lpstr>Stručný exkurz do problematiky vztahu norem mezinárodního práva a norem práva vnitrostáního a způsbu přenosu norem MP do VP </vt:lpstr>
      <vt:lpstr>Řešení z hlediska MP</vt:lpstr>
      <vt:lpstr>Řešení z hlediska MP</vt:lpstr>
      <vt:lpstr>Řešení z hlediska VP </vt:lpstr>
      <vt:lpstr>Řešení z hlediska VP </vt:lpstr>
      <vt:lpstr>Vybrané zdroje mezinárodněprávní úpravy</vt:lpstr>
      <vt:lpstr>Vybrané zdroje mezinárodněprávní úpravy</vt:lpstr>
      <vt:lpstr>Přehled mezinárodních zločinů dle zák. č. 40/2009 Sb. trestní zákoník – hlava XIII</vt:lpstr>
      <vt:lpstr>Přehled mezinárodních zločinů dle zák. č. 40/2009 Sb. trestní zákoník – hlava XIII</vt:lpstr>
      <vt:lpstr>Genocidium</vt:lpstr>
      <vt:lpstr>Útoky proti lidskosti</vt:lpstr>
      <vt:lpstr>Apartheid</vt:lpstr>
      <vt:lpstr>Trestné činy orientované na potlačení práv a svobod člověka</vt:lpstr>
      <vt:lpstr>Trestné činy orientované na potlačení práv a svobod člověka</vt:lpstr>
      <vt:lpstr>Agrese</vt:lpstr>
      <vt:lpstr>Agrese Čl. 8 bis Římského statutu </vt:lpstr>
      <vt:lpstr>Účast státu ve válce</vt:lpstr>
      <vt:lpstr>Porušení mezinárodních závazků</vt:lpstr>
      <vt:lpstr>Zakázané prostředky a způsoby vedení boje</vt:lpstr>
      <vt:lpstr>Zakázané prostředky a způsoby vedení boje</vt:lpstr>
      <vt:lpstr>Mezinárodní humanitární právo</vt:lpstr>
      <vt:lpstr>Základní zásady práva ozbrojených konflitků</vt:lpstr>
      <vt:lpstr>Válečná krutost</vt:lpstr>
      <vt:lpstr>Perzekuce obyvatelstva</vt:lpstr>
      <vt:lpstr>Plenění v prostoru válečných operací</vt:lpstr>
      <vt:lpstr>Zneužití mezinárodně uznávaných znaků</vt:lpstr>
      <vt:lpstr>Zneužití vlajky a příměří</vt:lpstr>
      <vt:lpstr>Odpovědnost velitele</vt:lpstr>
      <vt:lpstr>Odpovědnost vojenských velitelů</vt:lpstr>
      <vt:lpstr>Spolupráce států na stíhání mezinárodních zločinů a promítnutí této spolupráce do českého právního řádu</vt:lpstr>
      <vt:lpstr>PowerPoint Presentation</vt:lpstr>
      <vt:lpstr>Zákon č. 104/2013 Sb. o mezinárodní justiční spolupráci ve věcech trestních, ve zn. </vt:lpstr>
      <vt:lpstr>PowerPoint Presentation</vt:lpstr>
      <vt:lpstr>PowerPoint Presentation</vt:lpstr>
      <vt:lpstr>Zákon č. 104/2013 Sb. o mezinárodní justiční spolupráci ve věcech trestních</vt:lpstr>
      <vt:lpstr>Zákon č. 104/2013 Sb. o mezinárodní justiční spolupráci ve věcech trestních</vt:lpstr>
      <vt:lpstr>PowerPoint Presentation</vt:lpstr>
      <vt:lpstr>4 kategorie principu aut detere aut judicare v MS</vt:lpstr>
      <vt:lpstr>Interpol, International Criminal Police Organisation</vt:lpstr>
      <vt:lpstr>Europol, European Police Office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zločiny v českém trestním právu</dc:title>
  <dc:creator>Veronika D' Evereux</dc:creator>
  <cp:lastModifiedBy>Veronika D' Evereux</cp:lastModifiedBy>
  <cp:revision>84</cp:revision>
  <dcterms:created xsi:type="dcterms:W3CDTF">2024-03-10T09:33:31Z</dcterms:created>
  <dcterms:modified xsi:type="dcterms:W3CDTF">2024-03-21T08:27:24Z</dcterms:modified>
</cp:coreProperties>
</file>