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4" r:id="rId19"/>
    <p:sldId id="273" r:id="rId20"/>
    <p:sldId id="275" r:id="rId21"/>
    <p:sldId id="276" r:id="rId22"/>
    <p:sldId id="277" r:id="rId23"/>
    <p:sldId id="285" r:id="rId24"/>
    <p:sldId id="286" r:id="rId25"/>
    <p:sldId id="278" r:id="rId26"/>
    <p:sldId id="279" r:id="rId27"/>
    <p:sldId id="280" r:id="rId28"/>
    <p:sldId id="281" r:id="rId29"/>
    <p:sldId id="282" r:id="rId30"/>
    <p:sldId id="284" r:id="rId31"/>
    <p:sldId id="287" r:id="rId32"/>
    <p:sldId id="288" r:id="rId33"/>
    <p:sldId id="289" r:id="rId34"/>
    <p:sldId id="294" r:id="rId35"/>
    <p:sldId id="290" r:id="rId36"/>
    <p:sldId id="291" r:id="rId37"/>
    <p:sldId id="295" r:id="rId38"/>
    <p:sldId id="296" r:id="rId39"/>
    <p:sldId id="292" r:id="rId40"/>
    <p:sldId id="293" r:id="rId41"/>
    <p:sldId id="297" r:id="rId42"/>
    <p:sldId id="298" r:id="rId43"/>
  </p:sldIdLst>
  <p:sldSz cx="12192000" cy="6858000"/>
  <p:notesSz cx="6858000" cy="9144000"/>
  <p:defaultTextStyle>
    <a:defPPr>
      <a:defRPr lang="en-I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31"/>
  </p:normalViewPr>
  <p:slideViewPr>
    <p:cSldViewPr snapToGrid="0">
      <p:cViewPr varScale="1">
        <p:scale>
          <a:sx n="101" d="100"/>
          <a:sy n="101" d="100"/>
        </p:scale>
        <p:origin x="1000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901794-EFD1-58DB-AFDC-3AD5BB7782A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L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578264D-FE78-431C-3088-9925896DE01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B5A8BC6-E734-AC82-1AC5-6D4F4FCCE0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CE8F9-52B9-4045-B3DF-AF86534D235D}" type="datetimeFigureOut">
              <a:rPr lang="en-IL" smtClean="0"/>
              <a:t>21/03/2024</a:t>
            </a:fld>
            <a:endParaRPr lang="en-I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0C54C0-323E-86A4-BD23-C0D6561AA2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33AA01-D0AA-EA4E-35CD-2984677DF8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97FB7-FD54-C642-B83C-DDF5CA007F8F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1267127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154901-4B25-4801-D66F-5E92DD44A7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L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F53DB9D-DB17-B689-2A09-AC7C13296D5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462B5B-1631-7190-610B-E1594CCD4E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CE8F9-52B9-4045-B3DF-AF86534D235D}" type="datetimeFigureOut">
              <a:rPr lang="en-IL" smtClean="0"/>
              <a:t>21/03/2024</a:t>
            </a:fld>
            <a:endParaRPr lang="en-I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7BC2AC-F445-34EF-609D-7039135807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D7D965D-9AF5-4F0B-852E-BC0BFBF6BB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97FB7-FD54-C642-B83C-DDF5CA007F8F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6663482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67C09C0-C799-9AD3-5F9F-09B8E7239B1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L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9A9AA5B-CF46-3B60-0DE7-47D01A8DE25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200960-B402-DA15-DDB9-1678F2C50B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CE8F9-52B9-4045-B3DF-AF86534D235D}" type="datetimeFigureOut">
              <a:rPr lang="en-IL" smtClean="0"/>
              <a:t>21/03/2024</a:t>
            </a:fld>
            <a:endParaRPr lang="en-I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ADA12B-DC98-9C50-245E-F003EF93A5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F530B0-D3B2-6F09-7EB8-817FA87C3C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97FB7-FD54-C642-B83C-DDF5CA007F8F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18058654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440799-22C5-EA48-39A1-622BBF1818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FFF74C-1CF8-614B-BA7B-31FBED59E1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383475-D83F-0348-41F8-4BE7092CAB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CE8F9-52B9-4045-B3DF-AF86534D235D}" type="datetimeFigureOut">
              <a:rPr lang="en-IL" smtClean="0"/>
              <a:t>21/03/2024</a:t>
            </a:fld>
            <a:endParaRPr lang="en-I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A406FF-A227-E80E-AC79-8D03E0291F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3869F2-D234-1A97-BDDE-300A6D330B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97FB7-FD54-C642-B83C-DDF5CA007F8F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8185607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9E71CB-CA40-EB98-8EAD-26F57D41C9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63D419B-B0DC-123A-3C3E-6D9D707EB4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277F69-4C3D-0987-95F6-957A296EDC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CE8F9-52B9-4045-B3DF-AF86534D235D}" type="datetimeFigureOut">
              <a:rPr lang="en-IL" smtClean="0"/>
              <a:t>21/03/2024</a:t>
            </a:fld>
            <a:endParaRPr lang="en-I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34F1F6-6307-DE57-8DE3-758D80F9C1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3F0F463-26EB-88BA-A8AF-DA9580B657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97FB7-FD54-C642-B83C-DDF5CA007F8F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31349692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063A42-5B1F-5F9A-4871-29AA94114E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5CA06F-9878-1C6D-D21A-3F5B074E1F2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L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6FD10FF-BD29-7369-5744-F2C311DD4A0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L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7A68952-1B2E-B451-F165-D97DE1C560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CE8F9-52B9-4045-B3DF-AF86534D235D}" type="datetimeFigureOut">
              <a:rPr lang="en-IL" smtClean="0"/>
              <a:t>21/03/2024</a:t>
            </a:fld>
            <a:endParaRPr lang="en-I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119FF39-0FAE-C43B-E889-8F5B4D2CB3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F8728E7-6F2D-5255-3D6A-4FB0934354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97FB7-FD54-C642-B83C-DDF5CA007F8F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6424187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4B540D-54A1-C9C8-E08F-1D8A80A892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C0E9790-35B8-E64D-85A6-365A71B17F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5BA7ECC-13F6-2681-C906-59071003630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L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A3950DE-9D60-9490-492F-36133CA46D0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4D32F8B-BD4A-D674-FB6B-C3B2B5C1BE2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L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0955C3A-A3A2-D9F7-DF7A-978402C332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CE8F9-52B9-4045-B3DF-AF86534D235D}" type="datetimeFigureOut">
              <a:rPr lang="en-IL" smtClean="0"/>
              <a:t>21/03/2024</a:t>
            </a:fld>
            <a:endParaRPr lang="en-IL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C9E2AD3-C026-22A0-F081-D199242C0F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2C6EF5A-5B17-C750-6566-6EF1D154E9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97FB7-FD54-C642-B83C-DDF5CA007F8F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41412025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2AB7B4-AFAA-04DB-B973-9B7DFCF20B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L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8F10D94-40A4-AB35-38AA-32BC0E5398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CE8F9-52B9-4045-B3DF-AF86534D235D}" type="datetimeFigureOut">
              <a:rPr lang="en-IL" smtClean="0"/>
              <a:t>21/03/2024</a:t>
            </a:fld>
            <a:endParaRPr lang="en-IL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62E1FAA-72D3-1679-F57A-34180EF8A3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A61AD05-CB57-9B0D-0B91-2F60EEB04E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97FB7-FD54-C642-B83C-DDF5CA007F8F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6112217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DD85879-7D16-BC24-C7CD-ACCFD6D859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CE8F9-52B9-4045-B3DF-AF86534D235D}" type="datetimeFigureOut">
              <a:rPr lang="en-IL" smtClean="0"/>
              <a:t>21/03/2024</a:t>
            </a:fld>
            <a:endParaRPr lang="en-IL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C89C70C-A2ED-FB75-2FF1-C51A517969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33B3C61-EC50-8944-7452-5FBD361C0B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97FB7-FD54-C642-B83C-DDF5CA007F8F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11204708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7939D9-B62D-8485-7567-1C0F578587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8522A0-7167-DD1D-6F28-0975627CB7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L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D0B1993-2F5D-DB74-3721-31D3CD6A863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7ADA12A-9EB4-D98C-9D94-49D52F7968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CE8F9-52B9-4045-B3DF-AF86534D235D}" type="datetimeFigureOut">
              <a:rPr lang="en-IL" smtClean="0"/>
              <a:t>21/03/2024</a:t>
            </a:fld>
            <a:endParaRPr lang="en-I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317D00D-84A3-CCC3-7B20-955EF6C6D7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11F86F2-4CD3-EFEC-3CA6-CCCFC70227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97FB7-FD54-C642-B83C-DDF5CA007F8F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37931278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630659-E849-0DC3-0D8A-93B4C3A8EB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L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C5A968D-E613-7662-D78C-1208104C39A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L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CE1A278-FD73-F184-AF85-0DA0B5CFB11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A16433B-26D7-EB77-9DD8-A008570A38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CE8F9-52B9-4045-B3DF-AF86534D235D}" type="datetimeFigureOut">
              <a:rPr lang="en-IL" smtClean="0"/>
              <a:t>21/03/2024</a:t>
            </a:fld>
            <a:endParaRPr lang="en-I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2BCCC2D-7B8C-FA32-03A6-58FD7E7C67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49BBCE6-977F-EC59-E277-8A01596888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97FB7-FD54-C642-B83C-DDF5CA007F8F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37189938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ADE432B-89DD-996C-9788-C4054C184A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E98DF29-37DC-C338-0B82-1C8362DCB3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AD31C6-F728-DDAF-17F2-8A3CD171AF0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CCE8F9-52B9-4045-B3DF-AF86534D235D}" type="datetimeFigureOut">
              <a:rPr lang="en-IL" smtClean="0"/>
              <a:t>21/03/2024</a:t>
            </a:fld>
            <a:endParaRPr lang="en-I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8730835-6E37-56FD-487B-8AE8A6CD3D9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8F7A126-DF91-DF08-326F-AA922394ECA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797FB7-FD54-C642-B83C-DDF5CA007F8F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9091472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I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veronika.devereux@prf.cuni.cz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7640D5-C138-72B5-570E-0A03E9C523D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0" i="0" u="none" strike="noStrike" dirty="0" err="1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Mezinárodní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 </a:t>
            </a:r>
            <a:r>
              <a:rPr lang="en-US" b="0" i="0" u="none" strike="noStrike" dirty="0" err="1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zločiny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 v </a:t>
            </a:r>
            <a:r>
              <a:rPr lang="en-US" b="0" i="0" u="none" strike="noStrike" dirty="0" err="1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českém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 </a:t>
            </a:r>
            <a:r>
              <a:rPr lang="en-US" b="0" i="0" u="none" strike="noStrike" dirty="0" err="1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trestním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 </a:t>
            </a:r>
            <a:r>
              <a:rPr lang="en-US" b="0" i="0" u="none" strike="noStrike" dirty="0" err="1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právu</a:t>
            </a:r>
            <a:endParaRPr lang="en-IL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E91DBBB-1DE4-485F-C9B4-B49DE71A764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2519362"/>
          </a:xfrm>
        </p:spPr>
        <p:txBody>
          <a:bodyPr>
            <a:normAutofit/>
          </a:bodyPr>
          <a:lstStyle/>
          <a:p>
            <a:r>
              <a:rPr lang="en-IL" dirty="0"/>
              <a:t>JUDr. Veronika D’Evereux, Ph.D.</a:t>
            </a:r>
          </a:p>
          <a:p>
            <a:r>
              <a:rPr lang="en-US" dirty="0">
                <a:hlinkClick r:id="rId2"/>
              </a:rPr>
              <a:t>v</a:t>
            </a:r>
            <a:r>
              <a:rPr lang="en-IL" dirty="0">
                <a:hlinkClick r:id="rId2"/>
              </a:rPr>
              <a:t>eronika.devereux@prf.cuni.cz</a:t>
            </a:r>
            <a:endParaRPr lang="en-IL" dirty="0"/>
          </a:p>
          <a:p>
            <a:r>
              <a:rPr lang="en-IL" dirty="0"/>
              <a:t>Centrum pro konfliktní a post konfliktní studia</a:t>
            </a:r>
          </a:p>
          <a:p>
            <a:r>
              <a:rPr lang="en-US" dirty="0"/>
              <a:t>k</a:t>
            </a:r>
            <a:r>
              <a:rPr lang="en-IL" dirty="0"/>
              <a:t>atedry Mezinárodního práva </a:t>
            </a:r>
          </a:p>
          <a:p>
            <a:r>
              <a:rPr lang="en-IL" dirty="0"/>
              <a:t>Právnické fakulty Univerzity Karlovy v Praze</a:t>
            </a:r>
          </a:p>
        </p:txBody>
      </p:sp>
    </p:spTree>
    <p:extLst>
      <p:ext uri="{BB962C8B-B14F-4D97-AF65-F5344CB8AC3E}">
        <p14:creationId xmlns:p14="http://schemas.microsoft.com/office/powerpoint/2010/main" val="177821213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4D326B-250B-5078-4324-AE341BA35D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L" dirty="0"/>
              <a:t>Přehled mezinárodních zločinů dle zák. č. 40/2009 Sb. </a:t>
            </a:r>
            <a:r>
              <a:rPr lang="en-US" dirty="0"/>
              <a:t>t</a:t>
            </a:r>
            <a:r>
              <a:rPr lang="en-IL" dirty="0"/>
              <a:t>restní zákoník – hlava XIII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C0C8F5-6F1F-AAB2-105A-37575C632B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</a:t>
            </a:r>
            <a:r>
              <a:rPr lang="en-IL" dirty="0"/>
              <a:t>restné činy proti lidkosti </a:t>
            </a:r>
          </a:p>
          <a:p>
            <a:pPr lvl="1"/>
            <a:r>
              <a:rPr lang="en-US" dirty="0"/>
              <a:t>§ 400 G</a:t>
            </a:r>
            <a:r>
              <a:rPr lang="en-IL" dirty="0"/>
              <a:t>enocidium</a:t>
            </a:r>
          </a:p>
          <a:p>
            <a:pPr lvl="1"/>
            <a:r>
              <a:rPr lang="en-US" dirty="0"/>
              <a:t>§ 401 </a:t>
            </a:r>
            <a:r>
              <a:rPr lang="en-US" dirty="0" err="1"/>
              <a:t>Ú</a:t>
            </a:r>
            <a:r>
              <a:rPr lang="en-IL" dirty="0"/>
              <a:t>tok proti lidskosti </a:t>
            </a:r>
          </a:p>
          <a:p>
            <a:pPr lvl="1"/>
            <a:r>
              <a:rPr lang="en-US" dirty="0"/>
              <a:t>§ 402 A</a:t>
            </a:r>
            <a:r>
              <a:rPr lang="en-IL" dirty="0"/>
              <a:t>partheid a diskriminace skupiny lidí </a:t>
            </a:r>
          </a:p>
          <a:p>
            <a:pPr lvl="1"/>
            <a:r>
              <a:rPr lang="en-IL" dirty="0"/>
              <a:t>§ 403 </a:t>
            </a:r>
            <a:r>
              <a:rPr lang="en-US" dirty="0" err="1"/>
              <a:t>Založení</a:t>
            </a:r>
            <a:r>
              <a:rPr lang="en-US" dirty="0"/>
              <a:t>, </a:t>
            </a:r>
            <a:r>
              <a:rPr lang="en-US" dirty="0" err="1"/>
              <a:t>podpora</a:t>
            </a:r>
            <a:r>
              <a:rPr lang="en-US" dirty="0"/>
              <a:t> a </a:t>
            </a:r>
            <a:r>
              <a:rPr lang="en-US" dirty="0" err="1"/>
              <a:t>propagace</a:t>
            </a:r>
            <a:r>
              <a:rPr lang="en-US" dirty="0"/>
              <a:t> </a:t>
            </a:r>
            <a:r>
              <a:rPr lang="en-US" dirty="0" err="1"/>
              <a:t>hnutí</a:t>
            </a:r>
            <a:r>
              <a:rPr lang="en-US" dirty="0"/>
              <a:t> </a:t>
            </a:r>
            <a:r>
              <a:rPr lang="en-US" dirty="0" err="1"/>
              <a:t>směřujícího</a:t>
            </a:r>
            <a:r>
              <a:rPr lang="en-US" dirty="0"/>
              <a:t> k </a:t>
            </a:r>
            <a:r>
              <a:rPr lang="en-US" dirty="0" err="1"/>
              <a:t>potlačení</a:t>
            </a:r>
            <a:r>
              <a:rPr lang="en-US" dirty="0"/>
              <a:t> </a:t>
            </a:r>
            <a:r>
              <a:rPr lang="en-US" dirty="0" err="1"/>
              <a:t>práv</a:t>
            </a:r>
            <a:r>
              <a:rPr lang="en-US" dirty="0"/>
              <a:t> a </a:t>
            </a:r>
            <a:r>
              <a:rPr lang="en-US" dirty="0" err="1"/>
              <a:t>svobod</a:t>
            </a:r>
            <a:r>
              <a:rPr lang="en-US" dirty="0"/>
              <a:t> </a:t>
            </a:r>
            <a:r>
              <a:rPr lang="en-US" dirty="0" err="1"/>
              <a:t>člověka</a:t>
            </a:r>
            <a:endParaRPr lang="en-US" dirty="0"/>
          </a:p>
          <a:p>
            <a:pPr lvl="1" algn="just"/>
            <a:r>
              <a:rPr lang="en-US" dirty="0"/>
              <a:t>§ 403a </a:t>
            </a:r>
            <a:r>
              <a:rPr lang="en-US" dirty="0" err="1"/>
              <a:t>Šíření</a:t>
            </a:r>
            <a:r>
              <a:rPr lang="en-US" dirty="0"/>
              <a:t> </a:t>
            </a:r>
            <a:r>
              <a:rPr lang="en-US" dirty="0" err="1"/>
              <a:t>díla</a:t>
            </a:r>
            <a:r>
              <a:rPr lang="en-US" dirty="0"/>
              <a:t> k </a:t>
            </a:r>
            <a:r>
              <a:rPr lang="en-US" dirty="0" err="1"/>
              <a:t>propagaci</a:t>
            </a:r>
            <a:r>
              <a:rPr lang="en-US" dirty="0"/>
              <a:t> </a:t>
            </a:r>
            <a:r>
              <a:rPr lang="en-US" dirty="0" err="1"/>
              <a:t>hnutí</a:t>
            </a:r>
            <a:r>
              <a:rPr lang="en-US" dirty="0"/>
              <a:t> </a:t>
            </a:r>
            <a:r>
              <a:rPr lang="en-US" dirty="0" err="1"/>
              <a:t>směřujícího</a:t>
            </a:r>
            <a:r>
              <a:rPr lang="en-US" dirty="0"/>
              <a:t> k </a:t>
            </a:r>
            <a:r>
              <a:rPr lang="en-US" dirty="0" err="1"/>
              <a:t>potlačení</a:t>
            </a:r>
            <a:r>
              <a:rPr lang="en-US" dirty="0"/>
              <a:t> </a:t>
            </a:r>
            <a:r>
              <a:rPr lang="en-US" dirty="0" err="1"/>
              <a:t>práv</a:t>
            </a:r>
            <a:r>
              <a:rPr lang="en-US" dirty="0"/>
              <a:t> a </a:t>
            </a:r>
            <a:r>
              <a:rPr lang="en-US" dirty="0" err="1"/>
              <a:t>svobod</a:t>
            </a:r>
            <a:r>
              <a:rPr lang="en-US" dirty="0"/>
              <a:t> </a:t>
            </a:r>
            <a:r>
              <a:rPr lang="en-US" dirty="0" err="1"/>
              <a:t>člověka</a:t>
            </a:r>
            <a:endParaRPr lang="en-US" dirty="0"/>
          </a:p>
          <a:p>
            <a:pPr lvl="1" algn="just"/>
            <a:r>
              <a:rPr lang="en-US" dirty="0"/>
              <a:t>§ 404 </a:t>
            </a:r>
            <a:r>
              <a:rPr lang="en-US" dirty="0" err="1"/>
              <a:t>Projev</a:t>
            </a:r>
            <a:r>
              <a:rPr lang="en-US" dirty="0"/>
              <a:t> </a:t>
            </a:r>
            <a:r>
              <a:rPr lang="en-US" dirty="0" err="1"/>
              <a:t>sympatií</a:t>
            </a:r>
            <a:r>
              <a:rPr lang="en-US" dirty="0"/>
              <a:t> k </a:t>
            </a:r>
            <a:r>
              <a:rPr lang="en-US" dirty="0" err="1"/>
              <a:t>hnutí</a:t>
            </a:r>
            <a:r>
              <a:rPr lang="en-US" dirty="0"/>
              <a:t> </a:t>
            </a:r>
            <a:r>
              <a:rPr lang="en-US" dirty="0" err="1"/>
              <a:t>směřujícímu</a:t>
            </a:r>
            <a:r>
              <a:rPr lang="en-US" dirty="0"/>
              <a:t> k </a:t>
            </a:r>
            <a:r>
              <a:rPr lang="en-US" dirty="0" err="1"/>
              <a:t>potlačení</a:t>
            </a:r>
            <a:r>
              <a:rPr lang="en-US" dirty="0"/>
              <a:t> </a:t>
            </a:r>
            <a:r>
              <a:rPr lang="en-US" dirty="0" err="1"/>
              <a:t>práv</a:t>
            </a:r>
            <a:r>
              <a:rPr lang="en-US" dirty="0"/>
              <a:t> a </a:t>
            </a:r>
            <a:r>
              <a:rPr lang="en-US" dirty="0" err="1"/>
              <a:t>svobod</a:t>
            </a:r>
            <a:r>
              <a:rPr lang="en-US" dirty="0"/>
              <a:t> </a:t>
            </a:r>
            <a:r>
              <a:rPr lang="en-US" dirty="0" err="1"/>
              <a:t>člověka</a:t>
            </a:r>
            <a:r>
              <a:rPr lang="en-US" dirty="0"/>
              <a:t> </a:t>
            </a:r>
          </a:p>
          <a:p>
            <a:pPr lvl="1" algn="just"/>
            <a:r>
              <a:rPr lang="en-US" dirty="0"/>
              <a:t>§ 405 </a:t>
            </a:r>
            <a:r>
              <a:rPr lang="en-US" dirty="0" err="1"/>
              <a:t>Popírání</a:t>
            </a:r>
            <a:r>
              <a:rPr lang="en-US" dirty="0"/>
              <a:t>, </a:t>
            </a:r>
            <a:r>
              <a:rPr lang="en-US" dirty="0" err="1"/>
              <a:t>zpochybňování</a:t>
            </a:r>
            <a:r>
              <a:rPr lang="en-US" dirty="0"/>
              <a:t>, </a:t>
            </a:r>
            <a:r>
              <a:rPr lang="en-US" dirty="0" err="1"/>
              <a:t>schvalování</a:t>
            </a:r>
            <a:r>
              <a:rPr lang="en-US" dirty="0"/>
              <a:t> a </a:t>
            </a:r>
            <a:r>
              <a:rPr lang="en-US" dirty="0" err="1"/>
              <a:t>ospravedlňování</a:t>
            </a:r>
            <a:r>
              <a:rPr lang="en-US" dirty="0"/>
              <a:t> </a:t>
            </a:r>
            <a:r>
              <a:rPr lang="en-US" dirty="0" err="1"/>
              <a:t>genocidia</a:t>
            </a:r>
            <a:endParaRPr lang="en-US" dirty="0"/>
          </a:p>
          <a:p>
            <a:pPr algn="just"/>
            <a:endParaRPr lang="en-US" sz="1800" b="1" i="0" u="none" strike="noStrike" dirty="0">
              <a:solidFill>
                <a:srgbClr val="08A8F8"/>
              </a:solidFill>
              <a:effectLst/>
              <a:latin typeface="Arial" panose="020B0604020202020204" pitchFamily="34" charset="0"/>
            </a:endParaRPr>
          </a:p>
          <a:p>
            <a:endParaRPr lang="en-IL" dirty="0"/>
          </a:p>
          <a:p>
            <a:endParaRPr lang="en-IL" dirty="0"/>
          </a:p>
        </p:txBody>
      </p:sp>
    </p:spTree>
    <p:extLst>
      <p:ext uri="{BB962C8B-B14F-4D97-AF65-F5344CB8AC3E}">
        <p14:creationId xmlns:p14="http://schemas.microsoft.com/office/powerpoint/2010/main" val="159812470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5E8AE8-53DC-7EE9-CEA7-E0293EA29F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L" dirty="0"/>
              <a:t>Přehled mezinárodních zločinů dle zák. č. 40/2009 Sb. </a:t>
            </a:r>
            <a:r>
              <a:rPr lang="en-US" dirty="0"/>
              <a:t>t</a:t>
            </a:r>
            <a:r>
              <a:rPr lang="en-IL" dirty="0"/>
              <a:t>restní zákoník – hlava XIII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BBD90B-ACD1-529F-AEF4-917B448027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IL" dirty="0"/>
              <a:t>Trestné činy proti míru a válečné trestné činy</a:t>
            </a:r>
          </a:p>
          <a:p>
            <a:pPr lvl="1"/>
            <a:r>
              <a:rPr lang="en-IL" dirty="0"/>
              <a:t>§ 405a agrese</a:t>
            </a:r>
          </a:p>
          <a:p>
            <a:pPr lvl="1"/>
            <a:r>
              <a:rPr lang="en-IL" dirty="0"/>
              <a:t>§ 406 příprava útočné války </a:t>
            </a:r>
          </a:p>
          <a:p>
            <a:pPr lvl="1"/>
            <a:r>
              <a:rPr lang="en-IL" dirty="0"/>
              <a:t>§ 407 podněcování útočné války </a:t>
            </a:r>
          </a:p>
          <a:p>
            <a:pPr lvl="1"/>
            <a:r>
              <a:rPr lang="en-IL" dirty="0"/>
              <a:t>§ 408 společná ustanovení k přípravě a podněcování útočné války </a:t>
            </a:r>
          </a:p>
          <a:p>
            <a:pPr lvl="1"/>
            <a:r>
              <a:rPr lang="en-IL" dirty="0"/>
              <a:t>§ 409 styky ohrožující mír </a:t>
            </a:r>
          </a:p>
          <a:p>
            <a:pPr lvl="1"/>
            <a:r>
              <a:rPr lang="en-IL" dirty="0"/>
              <a:t>§ 410 porušení mezinárodních sankcí </a:t>
            </a:r>
          </a:p>
          <a:p>
            <a:pPr lvl="1"/>
            <a:r>
              <a:rPr lang="en-IL" dirty="0"/>
              <a:t>§ 411 porušení zakázaného bojového prostředku a nedovoleného vedení boje</a:t>
            </a:r>
          </a:p>
          <a:p>
            <a:pPr lvl="1"/>
            <a:r>
              <a:rPr lang="en-IL" dirty="0"/>
              <a:t>§ 412 válečná krutost</a:t>
            </a:r>
          </a:p>
          <a:p>
            <a:pPr lvl="1"/>
            <a:r>
              <a:rPr lang="en-IL" dirty="0"/>
              <a:t>§ 413 perzekuce obyvatelstva</a:t>
            </a:r>
          </a:p>
          <a:p>
            <a:pPr lvl="1"/>
            <a:r>
              <a:rPr lang="en-IL" dirty="0"/>
              <a:t>§ 414 plenění prostoru válečných operací</a:t>
            </a:r>
          </a:p>
          <a:p>
            <a:pPr lvl="1"/>
            <a:r>
              <a:rPr lang="en-IL" dirty="0"/>
              <a:t>§ 415 zneužití mezinárodně uznávaných a státních znaků </a:t>
            </a:r>
          </a:p>
          <a:p>
            <a:pPr lvl="1"/>
            <a:r>
              <a:rPr lang="en-IL" dirty="0"/>
              <a:t>§ 416 zneužití vlajky a příměří</a:t>
            </a:r>
          </a:p>
          <a:p>
            <a:pPr lvl="1"/>
            <a:r>
              <a:rPr lang="en-IL" dirty="0"/>
              <a:t>§ 417 ublížení parlamentáři</a:t>
            </a:r>
          </a:p>
          <a:p>
            <a:pPr lvl="1"/>
            <a:r>
              <a:rPr lang="en-IL" dirty="0"/>
              <a:t>§ 418 společná ustanovení o odpovědnosti nadřízeného</a:t>
            </a:r>
          </a:p>
        </p:txBody>
      </p:sp>
    </p:spTree>
    <p:extLst>
      <p:ext uri="{BB962C8B-B14F-4D97-AF65-F5344CB8AC3E}">
        <p14:creationId xmlns:p14="http://schemas.microsoft.com/office/powerpoint/2010/main" val="411164561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6E5EE8-C75D-B714-60BE-E19F0D9392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0" y="365125"/>
            <a:ext cx="3314700" cy="1325563"/>
          </a:xfrm>
        </p:spPr>
        <p:txBody>
          <a:bodyPr/>
          <a:lstStyle/>
          <a:p>
            <a:r>
              <a:rPr lang="en-IL" dirty="0"/>
              <a:t>Genocidium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7BBDC4-6063-CC48-2FA9-0B7B314099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5900" y="1690687"/>
            <a:ext cx="5257800" cy="4638675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IL" sz="4400" dirty="0">
                <a:solidFill>
                  <a:srgbClr val="000000"/>
                </a:solidFill>
                <a:latin typeface="Arial" panose="020B0604020202020204" pitchFamily="34" charset="0"/>
              </a:rPr>
              <a:t>§ 400 TZ</a:t>
            </a:r>
          </a:p>
          <a:p>
            <a:pPr marL="0" indent="0" algn="just">
              <a:buNone/>
            </a:pP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(1) 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Kdo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v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úmyslu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zničit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úplně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nebo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částečně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některou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rasovou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etnickou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národnostní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náboženskou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třídní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nebo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jinou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podobnou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skupinu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lidí</a:t>
            </a:r>
            <a:endParaRPr lang="en-US" i="0" u="none" strike="noStrike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a) 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uvede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příslušníky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takové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skupiny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do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takových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životních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podmínek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které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mají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přivodit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jejich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úplné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nebo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částečné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fyzické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zničení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</a:t>
            </a:r>
          </a:p>
          <a:p>
            <a:pPr marL="0" indent="0" algn="just">
              <a:buNone/>
            </a:pP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b) 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provede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opatření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směřující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k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tomu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aby se v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takové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skupině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bránilo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rození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dětí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</a:t>
            </a:r>
          </a:p>
          <a:p>
            <a:pPr marL="0" indent="0" algn="just">
              <a:buNone/>
            </a:pP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c) 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násilně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převádí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děti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z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jedné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takové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skupiny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do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druhé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nebo</a:t>
            </a:r>
            <a:endParaRPr lang="en-US" i="0" u="none" strike="noStrike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d) 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způsobí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příslušníkovi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takové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skupiny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těžkou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újmu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na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zdraví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nebo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smrt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</a:p>
          <a:p>
            <a:pPr marL="0" indent="0" algn="just">
              <a:buNone/>
            </a:pP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…</a:t>
            </a:r>
            <a:endParaRPr lang="en-US" i="0" u="none" strike="noStrike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6FF716E3-7ABC-E295-BC36-A1DD10E0FED8}"/>
              </a:ext>
            </a:extLst>
          </p:cNvPr>
          <p:cNvSpPr txBox="1">
            <a:spLocks/>
          </p:cNvSpPr>
          <p:nvPr/>
        </p:nvSpPr>
        <p:spPr>
          <a:xfrm>
            <a:off x="5816600" y="314325"/>
            <a:ext cx="6159500" cy="7221538"/>
          </a:xfrm>
          <a:prstGeom prst="rect">
            <a:avLst/>
          </a:prstGeom>
        </p:spPr>
        <p:txBody>
          <a:bodyPr vert="horz" lIns="91440" tIns="45720" rIns="91440" bIns="45720" rtlCol="0">
            <a:normAutofit fontScale="62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en-US" sz="2900" b="1" dirty="0" err="1">
                <a:solidFill>
                  <a:srgbClr val="000000"/>
                </a:solidFill>
                <a:latin typeface="Arial" panose="020B0604020202020204" pitchFamily="34" charset="0"/>
              </a:rPr>
              <a:t>Čl</a:t>
            </a:r>
            <a:r>
              <a:rPr lang="en-US" sz="2900" b="1" dirty="0">
                <a:solidFill>
                  <a:srgbClr val="000000"/>
                </a:solidFill>
                <a:latin typeface="Arial" panose="020B0604020202020204" pitchFamily="34" charset="0"/>
              </a:rPr>
              <a:t>. II </a:t>
            </a:r>
            <a:r>
              <a:rPr lang="en-US" sz="2900" b="1" dirty="0" err="1">
                <a:solidFill>
                  <a:srgbClr val="000000"/>
                </a:solidFill>
                <a:latin typeface="Arial" panose="020B0604020202020204" pitchFamily="34" charset="0"/>
              </a:rPr>
              <a:t>Úmluvy</a:t>
            </a:r>
            <a:r>
              <a:rPr lang="en-US" sz="2900" b="1" dirty="0">
                <a:solidFill>
                  <a:srgbClr val="000000"/>
                </a:solidFill>
                <a:latin typeface="Arial" panose="020B0604020202020204" pitchFamily="34" charset="0"/>
              </a:rPr>
              <a:t> o </a:t>
            </a:r>
            <a:r>
              <a:rPr lang="en-US" sz="2900" b="1" dirty="0" err="1">
                <a:solidFill>
                  <a:srgbClr val="000000"/>
                </a:solidFill>
                <a:latin typeface="Arial" panose="020B0604020202020204" pitchFamily="34" charset="0"/>
              </a:rPr>
              <a:t>zabránění</a:t>
            </a:r>
            <a:r>
              <a:rPr lang="en-US" sz="2900" b="1" dirty="0">
                <a:solidFill>
                  <a:srgbClr val="000000"/>
                </a:solidFill>
                <a:latin typeface="Arial" panose="020B0604020202020204" pitchFamily="34" charset="0"/>
              </a:rPr>
              <a:t> a </a:t>
            </a:r>
            <a:r>
              <a:rPr lang="en-US" sz="2900" b="1" dirty="0" err="1">
                <a:solidFill>
                  <a:srgbClr val="000000"/>
                </a:solidFill>
                <a:latin typeface="Arial" panose="020B0604020202020204" pitchFamily="34" charset="0"/>
              </a:rPr>
              <a:t>trestání</a:t>
            </a:r>
            <a:r>
              <a:rPr lang="en-US" sz="2900" b="1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2900" b="1" dirty="0" err="1">
                <a:solidFill>
                  <a:srgbClr val="000000"/>
                </a:solidFill>
                <a:latin typeface="Arial" panose="020B0604020202020204" pitchFamily="34" charset="0"/>
              </a:rPr>
              <a:t>zločinu</a:t>
            </a:r>
            <a:r>
              <a:rPr lang="en-US" sz="2900" b="1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2900" b="1" dirty="0" err="1">
                <a:solidFill>
                  <a:srgbClr val="000000"/>
                </a:solidFill>
                <a:latin typeface="Arial" panose="020B0604020202020204" pitchFamily="34" charset="0"/>
              </a:rPr>
              <a:t>genocidia</a:t>
            </a:r>
            <a:endParaRPr lang="en-US" sz="2900" b="1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en-US" sz="24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 </a:t>
            </a:r>
            <a:r>
              <a:rPr lang="en-US" sz="24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této</a:t>
            </a:r>
            <a:r>
              <a:rPr lang="en-US" sz="24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4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Úmluvě</a:t>
            </a:r>
            <a:r>
              <a:rPr lang="en-US" sz="24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se </a:t>
            </a:r>
            <a:r>
              <a:rPr lang="en-US" sz="24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genocidiem</a:t>
            </a:r>
            <a:r>
              <a:rPr lang="en-US" sz="24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4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rozumí</a:t>
            </a:r>
            <a:r>
              <a:rPr lang="en-US" sz="24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4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kterýkoli</a:t>
            </a:r>
            <a:r>
              <a:rPr lang="en-US" sz="24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z </a:t>
            </a:r>
            <a:r>
              <a:rPr lang="en-US" sz="24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níže</a:t>
            </a:r>
            <a:r>
              <a:rPr lang="en-US" sz="24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4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uvedených</a:t>
            </a:r>
            <a:r>
              <a:rPr lang="en-US" sz="24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4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činů</a:t>
            </a:r>
            <a:r>
              <a:rPr lang="en-US" sz="24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sz="24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spáchaných</a:t>
            </a:r>
            <a:r>
              <a:rPr lang="en-US" sz="24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v </a:t>
            </a:r>
            <a:r>
              <a:rPr lang="en-US" sz="24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úmyslu</a:t>
            </a:r>
            <a:r>
              <a:rPr lang="en-US" sz="24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4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zničit</a:t>
            </a:r>
            <a:r>
              <a:rPr lang="en-US" sz="24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4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úplně</a:t>
            </a:r>
            <a:r>
              <a:rPr lang="en-US" sz="24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4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nebo</a:t>
            </a:r>
            <a:r>
              <a:rPr lang="en-US" sz="24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4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částečně</a:t>
            </a:r>
            <a:r>
              <a:rPr lang="en-US" sz="24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4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některou</a:t>
            </a:r>
            <a:r>
              <a:rPr lang="en-US" sz="24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4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národní</a:t>
            </a:r>
            <a:r>
              <a:rPr lang="en-US" sz="24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sz="24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ethnickou</a:t>
            </a:r>
            <a:r>
              <a:rPr lang="en-US" sz="24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sz="24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rasovou</a:t>
            </a:r>
            <a:r>
              <a:rPr lang="en-US" sz="24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4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nebo</a:t>
            </a:r>
            <a:r>
              <a:rPr lang="en-US" sz="24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4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náboženskou</a:t>
            </a:r>
            <a:r>
              <a:rPr lang="en-US" sz="24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4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skupinu</a:t>
            </a:r>
            <a:r>
              <a:rPr lang="en-US" sz="24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4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jako</a:t>
            </a:r>
            <a:r>
              <a:rPr lang="en-US" sz="24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4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takovou</a:t>
            </a:r>
            <a:r>
              <a:rPr lang="en-US" sz="24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:</a:t>
            </a:r>
          </a:p>
          <a:p>
            <a:pPr marL="0" indent="0" algn="just">
              <a:buNone/>
            </a:pPr>
            <a:r>
              <a:rPr lang="en-US" sz="24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a) </a:t>
            </a:r>
            <a:r>
              <a:rPr lang="en-US" sz="24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usmrcení</a:t>
            </a:r>
            <a:r>
              <a:rPr lang="en-US" sz="24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4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příslušníků</a:t>
            </a:r>
            <a:r>
              <a:rPr lang="en-US" sz="24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4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takové</a:t>
            </a:r>
            <a:r>
              <a:rPr lang="en-US" sz="24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4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skupiny</a:t>
            </a:r>
            <a:r>
              <a:rPr lang="en-US" sz="24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;</a:t>
            </a:r>
          </a:p>
          <a:p>
            <a:pPr marL="0" indent="0" algn="just">
              <a:buNone/>
            </a:pPr>
            <a:r>
              <a:rPr lang="en-US" sz="24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b) </a:t>
            </a:r>
            <a:r>
              <a:rPr lang="en-US" sz="24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způsobení</a:t>
            </a:r>
            <a:r>
              <a:rPr lang="en-US" sz="24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4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těžkých</a:t>
            </a:r>
            <a:r>
              <a:rPr lang="en-US" sz="24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4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tělesných</a:t>
            </a:r>
            <a:r>
              <a:rPr lang="en-US" sz="24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4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ublížení</a:t>
            </a:r>
            <a:r>
              <a:rPr lang="en-US" sz="24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4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nebo</a:t>
            </a:r>
            <a:r>
              <a:rPr lang="en-US" sz="24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4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duševních</a:t>
            </a:r>
            <a:r>
              <a:rPr lang="en-US" sz="24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4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poruch</a:t>
            </a:r>
            <a:r>
              <a:rPr lang="en-US" sz="24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4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členům</a:t>
            </a:r>
            <a:r>
              <a:rPr lang="en-US" sz="24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4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takové</a:t>
            </a:r>
            <a:r>
              <a:rPr lang="en-US" sz="24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4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skupiny</a:t>
            </a:r>
            <a:r>
              <a:rPr lang="en-US" sz="24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;</a:t>
            </a:r>
          </a:p>
          <a:p>
            <a:pPr marL="0" indent="0" algn="just">
              <a:buNone/>
            </a:pPr>
            <a:r>
              <a:rPr lang="en-US" sz="24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c) </a:t>
            </a:r>
            <a:r>
              <a:rPr lang="en-US" sz="24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úmyslné</a:t>
            </a:r>
            <a:r>
              <a:rPr lang="en-US" sz="24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4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uvedení</a:t>
            </a:r>
            <a:r>
              <a:rPr lang="en-US" sz="24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4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kterékoli</a:t>
            </a:r>
            <a:r>
              <a:rPr lang="en-US" sz="24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4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skupiny</a:t>
            </a:r>
            <a:r>
              <a:rPr lang="en-US" sz="24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do </a:t>
            </a:r>
            <a:r>
              <a:rPr lang="en-US" sz="24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takových</a:t>
            </a:r>
            <a:r>
              <a:rPr lang="en-US" sz="24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4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životních</a:t>
            </a:r>
            <a:r>
              <a:rPr lang="en-US" sz="24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4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podmínek</a:t>
            </a:r>
            <a:r>
              <a:rPr lang="en-US" sz="24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sz="24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které</a:t>
            </a:r>
            <a:r>
              <a:rPr lang="en-US" sz="24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4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mají</a:t>
            </a:r>
            <a:r>
              <a:rPr lang="en-US" sz="24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4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přivodit</a:t>
            </a:r>
            <a:r>
              <a:rPr lang="en-US" sz="24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4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její</a:t>
            </a:r>
            <a:r>
              <a:rPr lang="en-US" sz="24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4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úplné</a:t>
            </a:r>
            <a:r>
              <a:rPr lang="en-US" sz="24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4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nebo</a:t>
            </a:r>
            <a:r>
              <a:rPr lang="en-US" sz="24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4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částečné</a:t>
            </a:r>
            <a:r>
              <a:rPr lang="en-US" sz="24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4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fysické</a:t>
            </a:r>
            <a:r>
              <a:rPr lang="en-US" sz="24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4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zničení</a:t>
            </a:r>
            <a:r>
              <a:rPr lang="en-US" sz="24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;</a:t>
            </a:r>
          </a:p>
          <a:p>
            <a:pPr marL="0" indent="0" algn="just">
              <a:buNone/>
            </a:pPr>
            <a:r>
              <a:rPr lang="en-US" sz="24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d) </a:t>
            </a:r>
            <a:r>
              <a:rPr lang="en-US" sz="24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opatření</a:t>
            </a:r>
            <a:r>
              <a:rPr lang="en-US" sz="24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4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směřující</a:t>
            </a:r>
            <a:r>
              <a:rPr lang="en-US" sz="24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k </a:t>
            </a:r>
            <a:r>
              <a:rPr lang="en-US" sz="24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tomu</a:t>
            </a:r>
            <a:r>
              <a:rPr lang="en-US" sz="24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aby se v </a:t>
            </a:r>
            <a:r>
              <a:rPr lang="en-US" sz="24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takové</a:t>
            </a:r>
            <a:r>
              <a:rPr lang="en-US" sz="24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4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skupině</a:t>
            </a:r>
            <a:r>
              <a:rPr lang="en-US" sz="24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4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bránilo</a:t>
            </a:r>
            <a:r>
              <a:rPr lang="en-US" sz="24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4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rození</a:t>
            </a:r>
            <a:r>
              <a:rPr lang="en-US" sz="24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4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dětí</a:t>
            </a:r>
            <a:r>
              <a:rPr lang="en-US" sz="24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;</a:t>
            </a:r>
          </a:p>
          <a:p>
            <a:pPr marL="0" indent="0" algn="just">
              <a:buNone/>
            </a:pPr>
            <a:r>
              <a:rPr lang="en-US" sz="24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e) </a:t>
            </a:r>
            <a:r>
              <a:rPr lang="en-US" sz="24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násilné</a:t>
            </a:r>
            <a:r>
              <a:rPr lang="en-US" sz="24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4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převádění</a:t>
            </a:r>
            <a:r>
              <a:rPr lang="en-US" sz="24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4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dětí</a:t>
            </a:r>
            <a:r>
              <a:rPr lang="en-US" sz="24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z </a:t>
            </a:r>
            <a:r>
              <a:rPr lang="en-US" sz="24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jedné</a:t>
            </a:r>
            <a:r>
              <a:rPr lang="en-US" sz="24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4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skupiny</a:t>
            </a:r>
            <a:r>
              <a:rPr lang="en-US" sz="24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do </a:t>
            </a:r>
            <a:r>
              <a:rPr lang="en-US" sz="24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jiné</a:t>
            </a:r>
            <a:r>
              <a:rPr lang="en-US" sz="24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.</a:t>
            </a:r>
          </a:p>
          <a:p>
            <a:pPr marL="0" indent="0" algn="just">
              <a:buNone/>
            </a:pPr>
            <a:endParaRPr lang="en-US" sz="13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en-US" sz="2900" b="1" dirty="0" err="1">
                <a:solidFill>
                  <a:srgbClr val="000000"/>
                </a:solidFill>
                <a:latin typeface="Arial" panose="020B0604020202020204" pitchFamily="34" charset="0"/>
              </a:rPr>
              <a:t>Čl</a:t>
            </a:r>
            <a:r>
              <a:rPr lang="en-US" sz="2900" b="1" dirty="0">
                <a:solidFill>
                  <a:srgbClr val="000000"/>
                </a:solidFill>
                <a:latin typeface="Arial" panose="020B0604020202020204" pitchFamily="34" charset="0"/>
              </a:rPr>
              <a:t>. 6 </a:t>
            </a:r>
            <a:r>
              <a:rPr lang="en-US" sz="2900" b="1" dirty="0" err="1">
                <a:solidFill>
                  <a:srgbClr val="000000"/>
                </a:solidFill>
                <a:latin typeface="Arial" panose="020B0604020202020204" pitchFamily="34" charset="0"/>
              </a:rPr>
              <a:t>Římského</a:t>
            </a:r>
            <a:r>
              <a:rPr lang="en-US" sz="2900" b="1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2900" b="1" dirty="0" err="1">
                <a:solidFill>
                  <a:srgbClr val="000000"/>
                </a:solidFill>
                <a:latin typeface="Arial" panose="020B0604020202020204" pitchFamily="34" charset="0"/>
              </a:rPr>
              <a:t>statutu</a:t>
            </a:r>
            <a:endParaRPr lang="en-US" sz="2900" b="1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en-US" sz="24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Pro </a:t>
            </a:r>
            <a:r>
              <a:rPr lang="en-US" sz="24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účely</a:t>
            </a:r>
            <a:r>
              <a:rPr lang="en-US" sz="24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4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tohoto</a:t>
            </a:r>
            <a:r>
              <a:rPr lang="en-US" sz="24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4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Statutu</a:t>
            </a:r>
            <a:r>
              <a:rPr lang="en-US" sz="24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se „</a:t>
            </a:r>
            <a:r>
              <a:rPr lang="en-US" sz="24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genocidou</a:t>
            </a:r>
            <a:r>
              <a:rPr lang="en-US" sz="24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“ </a:t>
            </a:r>
            <a:r>
              <a:rPr lang="en-US" sz="24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rozumí</a:t>
            </a:r>
            <a:r>
              <a:rPr lang="en-US" sz="24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4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kterýkoli</a:t>
            </a:r>
            <a:r>
              <a:rPr lang="en-US" sz="24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z </a:t>
            </a:r>
            <a:r>
              <a:rPr lang="en-US" sz="24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níže</a:t>
            </a:r>
            <a:r>
              <a:rPr lang="en-US" sz="24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4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uvedených</a:t>
            </a:r>
            <a:r>
              <a:rPr lang="en-US" sz="24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4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činů</a:t>
            </a:r>
            <a:r>
              <a:rPr lang="en-US" sz="24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4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spáchaný</a:t>
            </a:r>
            <a:r>
              <a:rPr lang="en-US" sz="24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v </a:t>
            </a:r>
            <a:r>
              <a:rPr lang="en-US" sz="24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úmyslu</a:t>
            </a:r>
            <a:r>
              <a:rPr lang="en-US" sz="24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4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zničit</a:t>
            </a:r>
            <a:r>
              <a:rPr lang="en-US" sz="24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4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úplně</a:t>
            </a:r>
            <a:r>
              <a:rPr lang="en-US" sz="24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4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nebo</a:t>
            </a:r>
            <a:r>
              <a:rPr lang="en-US" sz="24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4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částečně</a:t>
            </a:r>
            <a:r>
              <a:rPr lang="en-US" sz="24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4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některou</a:t>
            </a:r>
            <a:r>
              <a:rPr lang="en-US" sz="24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4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národní</a:t>
            </a:r>
            <a:r>
              <a:rPr lang="en-US" sz="24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sz="24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etnickou</a:t>
            </a:r>
            <a:r>
              <a:rPr lang="en-US" sz="24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sz="24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rasovou</a:t>
            </a:r>
            <a:r>
              <a:rPr lang="en-US" sz="24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4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nebo</a:t>
            </a:r>
            <a:r>
              <a:rPr lang="en-US" sz="24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4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náboženskou</a:t>
            </a:r>
            <a:r>
              <a:rPr lang="en-US" sz="24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4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skupinu</a:t>
            </a:r>
            <a:r>
              <a:rPr lang="en-US" sz="24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4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jako</a:t>
            </a:r>
            <a:r>
              <a:rPr lang="en-US" sz="24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4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takovou</a:t>
            </a:r>
            <a:r>
              <a:rPr lang="en-US" sz="24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:</a:t>
            </a:r>
          </a:p>
          <a:p>
            <a:pPr marL="0" indent="0" algn="just">
              <a:buNone/>
            </a:pPr>
            <a:r>
              <a:rPr lang="en-US" sz="24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a) </a:t>
            </a:r>
            <a:r>
              <a:rPr lang="en-US" sz="24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usmrcení</a:t>
            </a:r>
            <a:r>
              <a:rPr lang="en-US" sz="24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4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příslušníků</a:t>
            </a:r>
            <a:r>
              <a:rPr lang="en-US" sz="24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4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takové</a:t>
            </a:r>
            <a:r>
              <a:rPr lang="en-US" sz="24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4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skupiny</a:t>
            </a:r>
            <a:r>
              <a:rPr lang="en-US" sz="24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;</a:t>
            </a:r>
          </a:p>
          <a:p>
            <a:pPr marL="0" indent="0" algn="just">
              <a:buNone/>
            </a:pPr>
            <a:r>
              <a:rPr lang="en-US" sz="24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b) </a:t>
            </a:r>
            <a:r>
              <a:rPr lang="en-US" sz="24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způsobení</a:t>
            </a:r>
            <a:r>
              <a:rPr lang="en-US" sz="24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4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těžkých</a:t>
            </a:r>
            <a:r>
              <a:rPr lang="en-US" sz="24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4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tělesných</a:t>
            </a:r>
            <a:r>
              <a:rPr lang="en-US" sz="24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4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ublížení</a:t>
            </a:r>
            <a:r>
              <a:rPr lang="en-US" sz="24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4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nebo</a:t>
            </a:r>
            <a:r>
              <a:rPr lang="en-US" sz="24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4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duševních</a:t>
            </a:r>
            <a:r>
              <a:rPr lang="en-US" sz="24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4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poruch</a:t>
            </a:r>
            <a:r>
              <a:rPr lang="en-US" sz="24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4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členům</a:t>
            </a:r>
            <a:r>
              <a:rPr lang="en-US" sz="24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4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takové</a:t>
            </a:r>
            <a:r>
              <a:rPr lang="en-US" sz="24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4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skupiny</a:t>
            </a:r>
            <a:r>
              <a:rPr lang="en-US" sz="24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;</a:t>
            </a:r>
          </a:p>
          <a:p>
            <a:pPr marL="0" indent="0" algn="just">
              <a:buNone/>
            </a:pPr>
            <a:r>
              <a:rPr lang="en-US" sz="24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c) </a:t>
            </a:r>
            <a:r>
              <a:rPr lang="en-US" sz="24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úmyslné</a:t>
            </a:r>
            <a:r>
              <a:rPr lang="en-US" sz="24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4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uvedení</a:t>
            </a:r>
            <a:r>
              <a:rPr lang="en-US" sz="24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4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kterékoli</a:t>
            </a:r>
            <a:r>
              <a:rPr lang="en-US" sz="24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4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skupiny</a:t>
            </a:r>
            <a:r>
              <a:rPr lang="en-US" sz="24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do </a:t>
            </a:r>
            <a:r>
              <a:rPr lang="en-US" sz="24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takových</a:t>
            </a:r>
            <a:r>
              <a:rPr lang="en-US" sz="24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4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životních</a:t>
            </a:r>
            <a:r>
              <a:rPr lang="en-US" sz="24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4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podmínek</a:t>
            </a:r>
            <a:r>
              <a:rPr lang="en-US" sz="24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sz="24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které</a:t>
            </a:r>
            <a:r>
              <a:rPr lang="en-US" sz="24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4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mají</a:t>
            </a:r>
            <a:r>
              <a:rPr lang="en-US" sz="24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4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přivodit</a:t>
            </a:r>
            <a:r>
              <a:rPr lang="en-US" sz="24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4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její</a:t>
            </a:r>
            <a:r>
              <a:rPr lang="en-US" sz="24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4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úplné</a:t>
            </a:r>
            <a:r>
              <a:rPr lang="en-US" sz="24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4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nebo</a:t>
            </a:r>
            <a:r>
              <a:rPr lang="en-US" sz="24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4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částečné</a:t>
            </a:r>
            <a:r>
              <a:rPr lang="en-US" sz="24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4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fyzické</a:t>
            </a:r>
            <a:r>
              <a:rPr lang="en-US" sz="24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4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zničení</a:t>
            </a:r>
            <a:r>
              <a:rPr lang="en-US" sz="24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;</a:t>
            </a:r>
          </a:p>
          <a:p>
            <a:pPr marL="0" indent="0" algn="just">
              <a:buNone/>
            </a:pPr>
            <a:r>
              <a:rPr lang="en-US" sz="24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d) </a:t>
            </a:r>
            <a:r>
              <a:rPr lang="en-US" sz="24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opatření</a:t>
            </a:r>
            <a:r>
              <a:rPr lang="en-US" sz="24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4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směřující</a:t>
            </a:r>
            <a:r>
              <a:rPr lang="en-US" sz="24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k </a:t>
            </a:r>
            <a:r>
              <a:rPr lang="en-US" sz="24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tomu</a:t>
            </a:r>
            <a:r>
              <a:rPr lang="en-US" sz="24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aby se v </a:t>
            </a:r>
            <a:r>
              <a:rPr lang="en-US" sz="24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takové</a:t>
            </a:r>
            <a:r>
              <a:rPr lang="en-US" sz="24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4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skupině</a:t>
            </a:r>
            <a:r>
              <a:rPr lang="en-US" sz="24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4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bránilo</a:t>
            </a:r>
            <a:r>
              <a:rPr lang="en-US" sz="24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4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rození</a:t>
            </a:r>
            <a:r>
              <a:rPr lang="en-US" sz="24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4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dětí</a:t>
            </a:r>
            <a:r>
              <a:rPr lang="en-US" sz="24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;</a:t>
            </a:r>
          </a:p>
          <a:p>
            <a:pPr marL="0" indent="0" algn="just">
              <a:buNone/>
            </a:pPr>
            <a:r>
              <a:rPr lang="en-US" sz="24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e) </a:t>
            </a:r>
            <a:r>
              <a:rPr lang="en-US" sz="24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násilné</a:t>
            </a:r>
            <a:r>
              <a:rPr lang="en-US" sz="24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4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převádění</a:t>
            </a:r>
            <a:r>
              <a:rPr lang="en-US" sz="24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4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dětí</a:t>
            </a:r>
            <a:r>
              <a:rPr lang="en-US" sz="24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z </a:t>
            </a:r>
            <a:r>
              <a:rPr lang="en-US" sz="24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jedné</a:t>
            </a:r>
            <a:r>
              <a:rPr lang="en-US" sz="24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4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skupiny</a:t>
            </a:r>
            <a:r>
              <a:rPr lang="en-US" sz="24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do </a:t>
            </a:r>
            <a:r>
              <a:rPr lang="en-US" sz="24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jiné</a:t>
            </a:r>
            <a:r>
              <a:rPr lang="en-US" sz="24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.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endParaRPr lang="en-US" sz="2400" i="0" u="none" strike="noStrike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marL="0" indent="0" algn="just">
              <a:buNone/>
            </a:pPr>
            <a:endParaRPr lang="en-US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354449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6F788D-88F8-5F22-CC67-93EF6CCBF6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0550" y="101600"/>
            <a:ext cx="5207000" cy="1325563"/>
          </a:xfrm>
        </p:spPr>
        <p:txBody>
          <a:bodyPr/>
          <a:lstStyle/>
          <a:p>
            <a:r>
              <a:rPr lang="en-IL" dirty="0"/>
              <a:t>Útoky proti lidskosti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66B752-040D-D076-DADE-3EF81F3E23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3200" y="1257299"/>
            <a:ext cx="5257800" cy="5464175"/>
          </a:xfrm>
        </p:spPr>
        <p:txBody>
          <a:bodyPr>
            <a:normAutofit fontScale="55000" lnSpcReduction="20000"/>
          </a:bodyPr>
          <a:lstStyle/>
          <a:p>
            <a:pPr marL="0" indent="0" algn="just">
              <a:buNone/>
            </a:pPr>
            <a:r>
              <a:rPr lang="en-US" sz="3400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§ 401 TZ</a:t>
            </a:r>
          </a:p>
          <a:p>
            <a:pPr marL="0" indent="0" algn="just">
              <a:buNone/>
            </a:pP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(1) 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Kdo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se v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rámci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rozsáhlého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nebo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systematického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útoku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zaměřeného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proti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civilnímu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obyvatelstvu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dopustí</a:t>
            </a:r>
            <a:endParaRPr lang="en-US" i="0" u="none" strike="noStrike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a) 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vyhlazování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lidí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</a:t>
            </a:r>
          </a:p>
          <a:p>
            <a:pPr marL="0" indent="0" algn="just">
              <a:buNone/>
            </a:pP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b) 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zotročování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</a:t>
            </a:r>
          </a:p>
          <a:p>
            <a:pPr marL="0" indent="0" algn="just">
              <a:buNone/>
            </a:pP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c) 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deportace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nebo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násilného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přesunu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skupiny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obyvatelstva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</a:t>
            </a:r>
          </a:p>
          <a:p>
            <a:pPr marL="0" indent="0" algn="just">
              <a:buNone/>
            </a:pP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d) 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znásilnění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sexuálního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otroctví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vynucené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prostituce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vynuceného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těhotenství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vynucené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sterilizace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nebo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jiné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obdobné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formy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sexuálního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násilí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</a:t>
            </a:r>
          </a:p>
          <a:p>
            <a:pPr marL="0" indent="0" algn="just">
              <a:buNone/>
            </a:pP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e) 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perzekuce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skupiny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obyvatelstva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na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politickém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rasovém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národnostním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etnickém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kulturním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nebo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náboženském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základě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z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důvodu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pohlaví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nebo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z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jiného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podobného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důvodu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</a:t>
            </a:r>
          </a:p>
          <a:p>
            <a:pPr marL="0" indent="0" algn="just">
              <a:buNone/>
            </a:pP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f) 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apartheidu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nebo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jiné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podobné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segregace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nebo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diskriminace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</a:t>
            </a:r>
          </a:p>
          <a:p>
            <a:pPr marL="0" indent="0" algn="just">
              <a:buNone/>
            </a:pP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g) 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zbavení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osobní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svobody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zavlečení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na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neznámé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místo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nebo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jakéhokoli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jiného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omezení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osobní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svobody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s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následným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nedobrovolným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zmizením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osob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</a:t>
            </a:r>
          </a:p>
          <a:p>
            <a:pPr marL="0" indent="0" algn="just">
              <a:buNone/>
            </a:pP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h) 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mučení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</a:t>
            </a:r>
          </a:p>
          <a:p>
            <a:pPr marL="0" indent="0" algn="just">
              <a:buNone/>
            </a:pP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i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) 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vraždy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nebo</a:t>
            </a:r>
            <a:endParaRPr lang="en-US" i="0" u="none" strike="noStrike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j) 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jiného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nelidského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činu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obdobné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povahy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</a:t>
            </a:r>
          </a:p>
          <a:p>
            <a:pPr marL="0" indent="0" algn="just">
              <a:buNone/>
            </a:pP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…</a:t>
            </a:r>
            <a:endParaRPr lang="en-US" i="0" u="none" strike="noStrike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14FC330-5F68-1829-A7F7-E054EF265895}"/>
              </a:ext>
            </a:extLst>
          </p:cNvPr>
          <p:cNvSpPr txBox="1"/>
          <p:nvPr/>
        </p:nvSpPr>
        <p:spPr>
          <a:xfrm>
            <a:off x="5900738" y="136525"/>
            <a:ext cx="6088062" cy="603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70000"/>
              </a:lnSpc>
              <a:spcBef>
                <a:spcPts val="1000"/>
              </a:spcBef>
            </a:pPr>
            <a:r>
              <a:rPr lang="en-US" sz="1600" b="1" dirty="0" err="1">
                <a:solidFill>
                  <a:srgbClr val="000000"/>
                </a:solidFill>
                <a:latin typeface="Arial" panose="020B0604020202020204" pitchFamily="34" charset="0"/>
              </a:rPr>
              <a:t>Článek</a:t>
            </a:r>
            <a:r>
              <a:rPr lang="en-US" sz="1600" b="1" dirty="0">
                <a:solidFill>
                  <a:srgbClr val="000000"/>
                </a:solidFill>
                <a:latin typeface="Arial" panose="020B0604020202020204" pitchFamily="34" charset="0"/>
              </a:rPr>
              <a:t> 7 </a:t>
            </a:r>
            <a:r>
              <a:rPr lang="en-US" sz="1600" b="1" dirty="0" err="1">
                <a:solidFill>
                  <a:srgbClr val="000000"/>
                </a:solidFill>
                <a:latin typeface="Arial" panose="020B0604020202020204" pitchFamily="34" charset="0"/>
              </a:rPr>
              <a:t>Zločiny</a:t>
            </a:r>
            <a:r>
              <a:rPr lang="en-US" sz="1600" b="1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1600" b="1" dirty="0" err="1">
                <a:solidFill>
                  <a:srgbClr val="000000"/>
                </a:solidFill>
                <a:latin typeface="Arial" panose="020B0604020202020204" pitchFamily="34" charset="0"/>
              </a:rPr>
              <a:t>proti</a:t>
            </a:r>
            <a:r>
              <a:rPr lang="en-US" sz="1600" b="1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1600" b="1" dirty="0" err="1">
                <a:solidFill>
                  <a:srgbClr val="000000"/>
                </a:solidFill>
                <a:latin typeface="Arial" panose="020B0604020202020204" pitchFamily="34" charset="0"/>
              </a:rPr>
              <a:t>lidskosti</a:t>
            </a:r>
            <a:r>
              <a:rPr lang="en-US" sz="1600" b="1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1600" b="1" dirty="0" err="1">
                <a:solidFill>
                  <a:srgbClr val="000000"/>
                </a:solidFill>
                <a:latin typeface="Arial" panose="020B0604020202020204" pitchFamily="34" charset="0"/>
              </a:rPr>
              <a:t>Římského</a:t>
            </a:r>
            <a:r>
              <a:rPr lang="en-US" sz="1600" b="1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1600" b="1" dirty="0" err="1">
                <a:solidFill>
                  <a:srgbClr val="000000"/>
                </a:solidFill>
                <a:latin typeface="Arial" panose="020B0604020202020204" pitchFamily="34" charset="0"/>
              </a:rPr>
              <a:t>statutu</a:t>
            </a:r>
            <a:endParaRPr lang="en-US" sz="1500" b="1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algn="just"/>
            <a:r>
              <a:rPr lang="en-US" sz="15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1. Pro </a:t>
            </a:r>
            <a:r>
              <a:rPr lang="en-US" sz="15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účely</a:t>
            </a:r>
            <a:r>
              <a:rPr lang="en-US" sz="15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5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tohoto</a:t>
            </a:r>
            <a:r>
              <a:rPr lang="en-US" sz="15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5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Statutu</a:t>
            </a:r>
            <a:r>
              <a:rPr lang="en-US" sz="15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se „</a:t>
            </a:r>
            <a:r>
              <a:rPr lang="en-US" sz="15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zločinem</a:t>
            </a:r>
            <a:r>
              <a:rPr lang="en-US" sz="15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5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proti</a:t>
            </a:r>
            <a:r>
              <a:rPr lang="en-US" sz="15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5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lidskosti</a:t>
            </a:r>
            <a:r>
              <a:rPr lang="en-US" sz="15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“ </a:t>
            </a:r>
            <a:r>
              <a:rPr lang="en-US" sz="15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rozumí</a:t>
            </a:r>
            <a:r>
              <a:rPr lang="en-US" sz="15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5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kterýkoli</a:t>
            </a:r>
            <a:r>
              <a:rPr lang="en-US" sz="15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z </a:t>
            </a:r>
            <a:r>
              <a:rPr lang="en-US" sz="15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níže</a:t>
            </a:r>
            <a:r>
              <a:rPr lang="en-US" sz="15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5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uvedených</a:t>
            </a:r>
            <a:r>
              <a:rPr lang="en-US" sz="15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5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činů</a:t>
            </a:r>
            <a:r>
              <a:rPr lang="en-US" sz="15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sz="15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spáchaný</a:t>
            </a:r>
            <a:r>
              <a:rPr lang="en-US" sz="15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v </a:t>
            </a:r>
            <a:r>
              <a:rPr lang="en-US" sz="15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rámci</a:t>
            </a:r>
            <a:r>
              <a:rPr lang="en-US" sz="15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5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rozsáhlého</a:t>
            </a:r>
            <a:r>
              <a:rPr lang="en-US" sz="15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5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nebo</a:t>
            </a:r>
            <a:r>
              <a:rPr lang="en-US" sz="15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5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systematického</a:t>
            </a:r>
            <a:r>
              <a:rPr lang="en-US" sz="15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5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útoku</a:t>
            </a:r>
            <a:r>
              <a:rPr lang="en-US" sz="15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5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zaměřeného</a:t>
            </a:r>
            <a:r>
              <a:rPr lang="en-US" sz="15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5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proti</a:t>
            </a:r>
            <a:r>
              <a:rPr lang="en-US" sz="15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5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civilnímu</a:t>
            </a:r>
            <a:r>
              <a:rPr lang="en-US" sz="15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5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obyvatelstvu</a:t>
            </a:r>
            <a:r>
              <a:rPr lang="en-US" sz="15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5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při</a:t>
            </a:r>
            <a:r>
              <a:rPr lang="en-US" sz="15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5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vědomí</a:t>
            </a:r>
            <a:r>
              <a:rPr lang="en-US" sz="15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existence </a:t>
            </a:r>
            <a:r>
              <a:rPr lang="en-US" sz="15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takového</a:t>
            </a:r>
            <a:r>
              <a:rPr lang="en-US" sz="15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5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útoku</a:t>
            </a:r>
            <a:r>
              <a:rPr lang="en-US" sz="15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:</a:t>
            </a:r>
          </a:p>
          <a:p>
            <a:pPr algn="just"/>
            <a:r>
              <a:rPr lang="en-US" sz="15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a) </a:t>
            </a:r>
            <a:r>
              <a:rPr lang="en-US" sz="15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vražda</a:t>
            </a:r>
            <a:r>
              <a:rPr lang="en-US" sz="15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;</a:t>
            </a:r>
          </a:p>
          <a:p>
            <a:pPr algn="just"/>
            <a:r>
              <a:rPr lang="en-US" sz="15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b) </a:t>
            </a:r>
            <a:r>
              <a:rPr lang="en-US" sz="15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vyhlazování</a:t>
            </a:r>
            <a:r>
              <a:rPr lang="en-US" sz="15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;</a:t>
            </a:r>
          </a:p>
          <a:p>
            <a:pPr algn="just"/>
            <a:r>
              <a:rPr lang="en-US" sz="15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c) </a:t>
            </a:r>
            <a:r>
              <a:rPr lang="en-US" sz="15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zotročování</a:t>
            </a:r>
            <a:r>
              <a:rPr lang="en-US" sz="15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;</a:t>
            </a:r>
          </a:p>
          <a:p>
            <a:pPr algn="just"/>
            <a:r>
              <a:rPr lang="en-US" sz="15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d) </a:t>
            </a:r>
            <a:r>
              <a:rPr lang="en-US" sz="15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deportace</a:t>
            </a:r>
            <a:r>
              <a:rPr lang="en-US" sz="15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5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nebo</a:t>
            </a:r>
            <a:r>
              <a:rPr lang="en-US" sz="15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5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násilný</a:t>
            </a:r>
            <a:r>
              <a:rPr lang="en-US" sz="15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5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přesun</a:t>
            </a:r>
            <a:r>
              <a:rPr lang="en-US" sz="15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5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obyvatelstva</a:t>
            </a:r>
            <a:r>
              <a:rPr lang="en-US" sz="15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;</a:t>
            </a:r>
          </a:p>
          <a:p>
            <a:pPr algn="just"/>
            <a:r>
              <a:rPr lang="en-US" sz="15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e) </a:t>
            </a:r>
            <a:r>
              <a:rPr lang="en-US" sz="15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věznění</a:t>
            </a:r>
            <a:r>
              <a:rPr lang="en-US" sz="15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5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nebo</a:t>
            </a:r>
            <a:r>
              <a:rPr lang="en-US" sz="15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5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jiné</a:t>
            </a:r>
            <a:r>
              <a:rPr lang="en-US" sz="15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5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závažné</a:t>
            </a:r>
            <a:r>
              <a:rPr lang="en-US" sz="15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5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formy</a:t>
            </a:r>
            <a:r>
              <a:rPr lang="en-US" sz="15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5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zbavení</a:t>
            </a:r>
            <a:r>
              <a:rPr lang="en-US" sz="15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5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osobní</a:t>
            </a:r>
            <a:r>
              <a:rPr lang="en-US" sz="15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5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svobody</a:t>
            </a:r>
            <a:r>
              <a:rPr lang="en-US" sz="15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v </a:t>
            </a:r>
            <a:r>
              <a:rPr lang="en-US" sz="15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rozporu</a:t>
            </a:r>
            <a:r>
              <a:rPr lang="en-US" sz="15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se </a:t>
            </a:r>
            <a:r>
              <a:rPr lang="en-US" sz="15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základními</a:t>
            </a:r>
            <a:r>
              <a:rPr lang="en-US" sz="15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5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pravidly</a:t>
            </a:r>
            <a:r>
              <a:rPr lang="en-US" sz="15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5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mezinárodního</a:t>
            </a:r>
            <a:r>
              <a:rPr lang="en-US" sz="15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5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práva</a:t>
            </a:r>
            <a:r>
              <a:rPr lang="en-US" sz="15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;</a:t>
            </a:r>
          </a:p>
          <a:p>
            <a:pPr algn="just"/>
            <a:r>
              <a:rPr lang="en-US" sz="15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f) </a:t>
            </a:r>
            <a:r>
              <a:rPr lang="en-US" sz="15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mučení</a:t>
            </a:r>
            <a:r>
              <a:rPr lang="en-US" sz="15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;</a:t>
            </a:r>
          </a:p>
          <a:p>
            <a:pPr algn="just"/>
            <a:r>
              <a:rPr lang="en-US" sz="15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g) </a:t>
            </a:r>
            <a:r>
              <a:rPr lang="en-US" sz="15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znásilnění</a:t>
            </a:r>
            <a:r>
              <a:rPr lang="en-US" sz="15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sz="15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sexuální</a:t>
            </a:r>
            <a:r>
              <a:rPr lang="en-US" sz="15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5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otroctví</a:t>
            </a:r>
            <a:r>
              <a:rPr lang="en-US" sz="15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sz="15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nucená</a:t>
            </a:r>
            <a:r>
              <a:rPr lang="en-US" sz="15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5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prostituce</a:t>
            </a:r>
            <a:r>
              <a:rPr lang="en-US" sz="15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sz="15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nucené</a:t>
            </a:r>
            <a:r>
              <a:rPr lang="en-US" sz="15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5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těhotenství</a:t>
            </a:r>
            <a:r>
              <a:rPr lang="en-US" sz="15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sz="15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nucená</a:t>
            </a:r>
            <a:r>
              <a:rPr lang="en-US" sz="15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5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sterilizace</a:t>
            </a:r>
            <a:r>
              <a:rPr lang="en-US" sz="15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5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nebo</a:t>
            </a:r>
            <a:r>
              <a:rPr lang="en-US" sz="15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5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jiné</a:t>
            </a:r>
            <a:r>
              <a:rPr lang="en-US" sz="15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5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formy</a:t>
            </a:r>
            <a:r>
              <a:rPr lang="en-US" sz="15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5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sexuálního</a:t>
            </a:r>
            <a:r>
              <a:rPr lang="en-US" sz="15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5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násilí</a:t>
            </a:r>
            <a:r>
              <a:rPr lang="en-US" sz="15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5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srovnatelné</a:t>
            </a:r>
            <a:r>
              <a:rPr lang="en-US" sz="15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5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závažnosti</a:t>
            </a:r>
            <a:r>
              <a:rPr lang="en-US" sz="15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;</a:t>
            </a:r>
          </a:p>
          <a:p>
            <a:pPr algn="just"/>
            <a:r>
              <a:rPr lang="en-US" sz="15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h) </a:t>
            </a:r>
            <a:r>
              <a:rPr lang="en-US" sz="15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persekuce</a:t>
            </a:r>
            <a:r>
              <a:rPr lang="en-US" sz="15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5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jakékoli</a:t>
            </a:r>
            <a:r>
              <a:rPr lang="en-US" sz="15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5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identifikovatelné</a:t>
            </a:r>
            <a:r>
              <a:rPr lang="en-US" sz="15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5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skupiny</a:t>
            </a:r>
            <a:r>
              <a:rPr lang="en-US" sz="15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5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nebo</a:t>
            </a:r>
            <a:r>
              <a:rPr lang="en-US" sz="15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5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kolektivu</a:t>
            </a:r>
            <a:r>
              <a:rPr lang="en-US" sz="15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z </a:t>
            </a:r>
            <a:r>
              <a:rPr lang="en-US" sz="15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důvodů</a:t>
            </a:r>
            <a:r>
              <a:rPr lang="en-US" sz="15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5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politických</a:t>
            </a:r>
            <a:r>
              <a:rPr lang="en-US" sz="15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sz="15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rasových</a:t>
            </a:r>
            <a:r>
              <a:rPr lang="en-US" sz="15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sz="15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národnostních</a:t>
            </a:r>
            <a:r>
              <a:rPr lang="en-US" sz="15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sz="15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etnických</a:t>
            </a:r>
            <a:r>
              <a:rPr lang="en-US" sz="15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sz="15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kulturních</a:t>
            </a:r>
            <a:r>
              <a:rPr lang="en-US" sz="15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5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či</a:t>
            </a:r>
            <a:r>
              <a:rPr lang="en-US" sz="15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5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náboženských</a:t>
            </a:r>
            <a:r>
              <a:rPr lang="en-US" sz="15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5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nebo</a:t>
            </a:r>
            <a:r>
              <a:rPr lang="en-US" sz="15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z </a:t>
            </a:r>
            <a:r>
              <a:rPr lang="en-US" sz="15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důvodu</a:t>
            </a:r>
            <a:r>
              <a:rPr lang="en-US" sz="15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5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pohlaví</a:t>
            </a:r>
            <a:r>
              <a:rPr lang="en-US" sz="15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jak je </a:t>
            </a:r>
            <a:r>
              <a:rPr lang="en-US" sz="15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definováno</a:t>
            </a:r>
            <a:r>
              <a:rPr lang="en-US" sz="15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v </a:t>
            </a:r>
            <a:r>
              <a:rPr lang="en-US" sz="15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odstavci</a:t>
            </a:r>
            <a:r>
              <a:rPr lang="en-US" sz="15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3, </a:t>
            </a:r>
            <a:r>
              <a:rPr lang="en-US" sz="15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či</a:t>
            </a:r>
            <a:r>
              <a:rPr lang="en-US" sz="15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z </a:t>
            </a:r>
            <a:r>
              <a:rPr lang="en-US" sz="15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jiných</a:t>
            </a:r>
            <a:r>
              <a:rPr lang="en-US" sz="15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5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důvodů</a:t>
            </a:r>
            <a:r>
              <a:rPr lang="en-US" sz="15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sz="15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jež</a:t>
            </a:r>
            <a:r>
              <a:rPr lang="en-US" sz="15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5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jsou</a:t>
            </a:r>
            <a:r>
              <a:rPr lang="en-US" sz="15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5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podle</a:t>
            </a:r>
            <a:r>
              <a:rPr lang="en-US" sz="15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5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mezinárodního</a:t>
            </a:r>
            <a:r>
              <a:rPr lang="en-US" sz="15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5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práva</a:t>
            </a:r>
            <a:r>
              <a:rPr lang="en-US" sz="15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5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všeobecně</a:t>
            </a:r>
            <a:r>
              <a:rPr lang="en-US" sz="15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5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považovány</a:t>
            </a:r>
            <a:r>
              <a:rPr lang="en-US" sz="15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za </a:t>
            </a:r>
            <a:r>
              <a:rPr lang="en-US" sz="15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nepřípustné</a:t>
            </a:r>
            <a:r>
              <a:rPr lang="en-US" sz="15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v </a:t>
            </a:r>
            <a:r>
              <a:rPr lang="en-US" sz="15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souvislosti</a:t>
            </a:r>
            <a:r>
              <a:rPr lang="en-US" sz="15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s </a:t>
            </a:r>
            <a:r>
              <a:rPr lang="en-US" sz="15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činy</a:t>
            </a:r>
            <a:r>
              <a:rPr lang="en-US" sz="15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5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uvedenými</a:t>
            </a:r>
            <a:r>
              <a:rPr lang="en-US" sz="15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v </a:t>
            </a:r>
            <a:r>
              <a:rPr lang="en-US" sz="15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tomto</a:t>
            </a:r>
            <a:r>
              <a:rPr lang="en-US" sz="15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5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odstavci</a:t>
            </a:r>
            <a:r>
              <a:rPr lang="en-US" sz="15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5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nebo</a:t>
            </a:r>
            <a:r>
              <a:rPr lang="en-US" sz="15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s </a:t>
            </a:r>
            <a:r>
              <a:rPr lang="en-US" sz="15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jakýmkoli</a:t>
            </a:r>
            <a:r>
              <a:rPr lang="en-US" sz="15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5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zločinem</a:t>
            </a:r>
            <a:r>
              <a:rPr lang="en-US" sz="15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5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spadajícím</a:t>
            </a:r>
            <a:r>
              <a:rPr lang="en-US" sz="15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do </a:t>
            </a:r>
            <a:r>
              <a:rPr lang="en-US" sz="15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jurisdikce</a:t>
            </a:r>
            <a:r>
              <a:rPr lang="en-US" sz="15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5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Soudu</a:t>
            </a:r>
            <a:r>
              <a:rPr lang="en-US" sz="15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;</a:t>
            </a:r>
          </a:p>
          <a:p>
            <a:pPr algn="just"/>
            <a:r>
              <a:rPr lang="en-US" sz="15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i</a:t>
            </a:r>
            <a:r>
              <a:rPr lang="en-US" sz="15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) </a:t>
            </a:r>
            <a:r>
              <a:rPr lang="en-US" sz="15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nedobrovolné</a:t>
            </a:r>
            <a:r>
              <a:rPr lang="en-US" sz="15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5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mizení</a:t>
            </a:r>
            <a:r>
              <a:rPr lang="en-US" sz="15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5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osob</a:t>
            </a:r>
            <a:r>
              <a:rPr lang="en-US" sz="15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;</a:t>
            </a:r>
          </a:p>
          <a:p>
            <a:pPr algn="just"/>
            <a:r>
              <a:rPr lang="en-US" sz="15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j) </a:t>
            </a:r>
            <a:r>
              <a:rPr lang="en-US" sz="15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zločin</a:t>
            </a:r>
            <a:r>
              <a:rPr lang="en-US" sz="15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5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apartheidu</a:t>
            </a:r>
            <a:r>
              <a:rPr lang="en-US" sz="15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;</a:t>
            </a:r>
          </a:p>
          <a:p>
            <a:pPr algn="just"/>
            <a:r>
              <a:rPr lang="en-US" sz="15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k) </a:t>
            </a:r>
            <a:r>
              <a:rPr lang="en-US" sz="15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jiné</a:t>
            </a:r>
            <a:r>
              <a:rPr lang="en-US" sz="15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5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nelidské</a:t>
            </a:r>
            <a:r>
              <a:rPr lang="en-US" sz="15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5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činy</a:t>
            </a:r>
            <a:r>
              <a:rPr lang="en-US" sz="15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5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podobné</a:t>
            </a:r>
            <a:r>
              <a:rPr lang="en-US" sz="15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5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povahy</a:t>
            </a:r>
            <a:r>
              <a:rPr lang="en-US" sz="15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5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spočívající</a:t>
            </a:r>
            <a:r>
              <a:rPr lang="en-US" sz="15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v </a:t>
            </a:r>
            <a:r>
              <a:rPr lang="en-US" sz="15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úmyslném</a:t>
            </a:r>
            <a:r>
              <a:rPr lang="en-US" sz="15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5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způsobení</a:t>
            </a:r>
            <a:r>
              <a:rPr lang="en-US" sz="15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5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velkých</a:t>
            </a:r>
            <a:r>
              <a:rPr lang="en-US" sz="15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5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útrap</a:t>
            </a:r>
            <a:r>
              <a:rPr lang="en-US" sz="15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5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nebo</a:t>
            </a:r>
            <a:r>
              <a:rPr lang="en-US" sz="15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5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těžké</a:t>
            </a:r>
            <a:r>
              <a:rPr lang="en-US" sz="15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5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újmy</a:t>
            </a:r>
            <a:r>
              <a:rPr lang="en-US" sz="15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5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na</a:t>
            </a:r>
            <a:r>
              <a:rPr lang="en-US" sz="15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5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zdraví</a:t>
            </a:r>
            <a:r>
              <a:rPr lang="en-US" sz="15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5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či</a:t>
            </a:r>
            <a:r>
              <a:rPr lang="en-US" sz="15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5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poruchy</a:t>
            </a:r>
            <a:r>
              <a:rPr lang="en-US" sz="15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5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duševního</a:t>
            </a:r>
            <a:r>
              <a:rPr lang="en-US" sz="15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5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nebo</a:t>
            </a:r>
            <a:r>
              <a:rPr lang="en-US" sz="15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5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tělesného</a:t>
            </a:r>
            <a:r>
              <a:rPr lang="en-US" sz="15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5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zdraví</a:t>
            </a:r>
            <a:r>
              <a:rPr lang="en-US" sz="15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AE480C5-D048-F4F6-4CE7-27C5411796C0}"/>
              </a:ext>
            </a:extLst>
          </p:cNvPr>
          <p:cNvSpPr txBox="1"/>
          <p:nvPr/>
        </p:nvSpPr>
        <p:spPr>
          <a:xfrm>
            <a:off x="5709841" y="6352142"/>
            <a:ext cx="64698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/>
              <a:t>Č</a:t>
            </a:r>
            <a:r>
              <a:rPr lang="en-IL" b="1" dirty="0"/>
              <a:t>ást III Mezinárodního paktu o občanských a politických právech</a:t>
            </a:r>
          </a:p>
        </p:txBody>
      </p:sp>
    </p:spTree>
    <p:extLst>
      <p:ext uri="{BB962C8B-B14F-4D97-AF65-F5344CB8AC3E}">
        <p14:creationId xmlns:p14="http://schemas.microsoft.com/office/powerpoint/2010/main" val="428266046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B8ED3D-0ABA-A746-8773-12C1337F1B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5262" y="214312"/>
            <a:ext cx="3602831" cy="1325563"/>
          </a:xfrm>
        </p:spPr>
        <p:txBody>
          <a:bodyPr/>
          <a:lstStyle/>
          <a:p>
            <a:r>
              <a:rPr lang="en-IL" dirty="0"/>
              <a:t>Apartheid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352290-45B5-2ABF-400A-549844B46D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5262" y="1539875"/>
            <a:ext cx="3719513" cy="4475163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IL" sz="3800" b="1" dirty="0"/>
              <a:t>§ 402 TZ</a:t>
            </a:r>
            <a:endParaRPr lang="en-IL" b="1" dirty="0"/>
          </a:p>
          <a:p>
            <a:pPr marL="0" indent="0" algn="just">
              <a:buNone/>
            </a:pP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(1) 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Kdo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uplatňuje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apartheid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nebo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rasovou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etnickou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národnostní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náboženskou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nebo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třídní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segregaci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nebo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jinou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podobnou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diskriminaci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skupiny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lidí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bude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potrestán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odnětím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svobody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na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pět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až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dvanáct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let.</a:t>
            </a:r>
          </a:p>
          <a:p>
            <a:pPr marL="0" indent="0" algn="just">
              <a:buNone/>
            </a:pP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(2) 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Odnětím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svobody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na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deset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až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dvacet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let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nebo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výjimečným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trestem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bude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pachatel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potrestán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</a:t>
            </a:r>
          </a:p>
          <a:p>
            <a:pPr marL="0" indent="0" algn="just">
              <a:buNone/>
            </a:pP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a) 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uvrhne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-li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činem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uvedeným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v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odstavci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1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takovou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skupinu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lidí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do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těžkých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životních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podmínek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nebo</a:t>
            </a:r>
            <a:endParaRPr lang="en-US" i="0" u="none" strike="noStrike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b) 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vystaví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-li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takovým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činem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takovou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skupinu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lidí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nelidskému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nebo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ponižujícímu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zacházení</a:t>
            </a:r>
            <a:endParaRPr lang="en-US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…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27A15CA-EDD5-35A3-94B3-52E6AAE849C6}"/>
              </a:ext>
            </a:extLst>
          </p:cNvPr>
          <p:cNvSpPr txBox="1"/>
          <p:nvPr/>
        </p:nvSpPr>
        <p:spPr>
          <a:xfrm>
            <a:off x="4257675" y="128588"/>
            <a:ext cx="7739063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400" b="1" dirty="0" err="1">
                <a:solidFill>
                  <a:srgbClr val="000000"/>
                </a:solidFill>
                <a:latin typeface="Arial" panose="020B0604020202020204" pitchFamily="34" charset="0"/>
              </a:rPr>
              <a:t>Čl</a:t>
            </a:r>
            <a:r>
              <a:rPr lang="en-US" sz="1400" b="1" dirty="0">
                <a:solidFill>
                  <a:srgbClr val="000000"/>
                </a:solidFill>
                <a:latin typeface="Arial" panose="020B0604020202020204" pitchFamily="34" charset="0"/>
              </a:rPr>
              <a:t>. II </a:t>
            </a:r>
            <a:r>
              <a:rPr lang="en-US" sz="1400" b="1" dirty="0" err="1">
                <a:solidFill>
                  <a:srgbClr val="000000"/>
                </a:solidFill>
                <a:latin typeface="Arial" panose="020B0604020202020204" pitchFamily="34" charset="0"/>
              </a:rPr>
              <a:t>Mezinárodní</a:t>
            </a:r>
            <a:r>
              <a:rPr lang="en-US" sz="1400" b="1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1400" b="1" dirty="0" err="1">
                <a:solidFill>
                  <a:srgbClr val="000000"/>
                </a:solidFill>
                <a:latin typeface="Arial" panose="020B0604020202020204" pitchFamily="34" charset="0"/>
              </a:rPr>
              <a:t>úmluvy</a:t>
            </a:r>
            <a:r>
              <a:rPr lang="en-US" sz="1400" b="1" dirty="0">
                <a:solidFill>
                  <a:srgbClr val="000000"/>
                </a:solidFill>
                <a:latin typeface="Arial" panose="020B0604020202020204" pitchFamily="34" charset="0"/>
              </a:rPr>
              <a:t> o </a:t>
            </a:r>
            <a:r>
              <a:rPr lang="en-US" sz="1400" b="1" dirty="0" err="1">
                <a:solidFill>
                  <a:srgbClr val="000000"/>
                </a:solidFill>
                <a:latin typeface="Arial" panose="020B0604020202020204" pitchFamily="34" charset="0"/>
              </a:rPr>
              <a:t>potlačení</a:t>
            </a:r>
            <a:r>
              <a:rPr lang="en-US" sz="1400" b="1" dirty="0">
                <a:solidFill>
                  <a:srgbClr val="000000"/>
                </a:solidFill>
                <a:latin typeface="Arial" panose="020B0604020202020204" pitchFamily="34" charset="0"/>
              </a:rPr>
              <a:t> a </a:t>
            </a:r>
            <a:r>
              <a:rPr lang="en-US" sz="1400" b="1" dirty="0" err="1">
                <a:solidFill>
                  <a:srgbClr val="000000"/>
                </a:solidFill>
                <a:latin typeface="Arial" panose="020B0604020202020204" pitchFamily="34" charset="0"/>
              </a:rPr>
              <a:t>trestání</a:t>
            </a:r>
            <a:r>
              <a:rPr lang="en-US" sz="1400" b="1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1400" b="1" dirty="0" err="1">
                <a:solidFill>
                  <a:srgbClr val="000000"/>
                </a:solidFill>
                <a:latin typeface="Arial" panose="020B0604020202020204" pitchFamily="34" charset="0"/>
              </a:rPr>
              <a:t>zločinu</a:t>
            </a:r>
            <a:r>
              <a:rPr lang="en-US" sz="1400" b="1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1400" b="1" dirty="0" err="1">
                <a:solidFill>
                  <a:srgbClr val="000000"/>
                </a:solidFill>
                <a:latin typeface="Arial" panose="020B0604020202020204" pitchFamily="34" charset="0"/>
              </a:rPr>
              <a:t>apartheidu</a:t>
            </a:r>
            <a:endParaRPr lang="en-US" sz="1400" b="1" i="0" u="none" strike="noStrike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just"/>
            <a:r>
              <a:rPr lang="en-US" sz="14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Pro </a:t>
            </a:r>
            <a:r>
              <a:rPr lang="en-US" sz="14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účely</a:t>
            </a:r>
            <a:r>
              <a:rPr lang="en-US" sz="14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4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této</a:t>
            </a:r>
            <a:r>
              <a:rPr lang="en-US" sz="14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4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úmluvy</a:t>
            </a:r>
            <a:r>
              <a:rPr lang="en-US" sz="14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se </a:t>
            </a:r>
            <a:r>
              <a:rPr lang="en-US" sz="14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pojem</a:t>
            </a:r>
            <a:r>
              <a:rPr lang="en-US" sz="14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"</a:t>
            </a:r>
            <a:r>
              <a:rPr lang="en-US" sz="14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zločin</a:t>
            </a:r>
            <a:r>
              <a:rPr lang="en-US" sz="14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4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apartheidu</a:t>
            </a:r>
            <a:r>
              <a:rPr lang="en-US" sz="14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", </a:t>
            </a:r>
            <a:r>
              <a:rPr lang="en-US" sz="14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který</a:t>
            </a:r>
            <a:r>
              <a:rPr lang="en-US" sz="14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4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zahrnuje</a:t>
            </a:r>
            <a:r>
              <a:rPr lang="en-US" sz="14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4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obdobnou</a:t>
            </a:r>
            <a:r>
              <a:rPr lang="en-US" sz="14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4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politiku</a:t>
            </a:r>
            <a:r>
              <a:rPr lang="en-US" sz="14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a </a:t>
            </a:r>
            <a:r>
              <a:rPr lang="en-US" sz="14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praktiky</a:t>
            </a:r>
            <a:r>
              <a:rPr lang="en-US" sz="14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4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rasové</a:t>
            </a:r>
            <a:r>
              <a:rPr lang="en-US" sz="14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4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segregace</a:t>
            </a:r>
            <a:r>
              <a:rPr lang="en-US" sz="14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a </a:t>
            </a:r>
            <a:r>
              <a:rPr lang="en-US" sz="14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diskriminace</a:t>
            </a:r>
            <a:r>
              <a:rPr lang="en-US" sz="14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sz="14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jaké</a:t>
            </a:r>
            <a:r>
              <a:rPr lang="en-US" sz="14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4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jsou</a:t>
            </a:r>
            <a:r>
              <a:rPr lang="en-US" sz="14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4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uplatňovány</a:t>
            </a:r>
            <a:r>
              <a:rPr lang="en-US" sz="14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v </a:t>
            </a:r>
            <a:r>
              <a:rPr lang="en-US" sz="14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Jižní</a:t>
            </a:r>
            <a:r>
              <a:rPr lang="en-US" sz="14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4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Africe</a:t>
            </a:r>
            <a:r>
              <a:rPr lang="en-US" sz="14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sz="14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vztahuje</a:t>
            </a:r>
            <a:r>
              <a:rPr lang="en-US" sz="14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4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na</a:t>
            </a:r>
            <a:r>
              <a:rPr lang="en-US" sz="14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4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následující</a:t>
            </a:r>
            <a:r>
              <a:rPr lang="en-US" sz="14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4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nelidské</a:t>
            </a:r>
            <a:r>
              <a:rPr lang="en-US" sz="14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4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činy</a:t>
            </a:r>
            <a:r>
              <a:rPr lang="en-US" sz="14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sz="14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páchané</a:t>
            </a:r>
            <a:r>
              <a:rPr lang="en-US" sz="14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s </a:t>
            </a:r>
            <a:r>
              <a:rPr lang="en-US" sz="14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cílem</a:t>
            </a:r>
            <a:r>
              <a:rPr lang="en-US" sz="14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4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vytvořit</a:t>
            </a:r>
            <a:r>
              <a:rPr lang="en-US" sz="14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a </a:t>
            </a:r>
            <a:r>
              <a:rPr lang="en-US" sz="14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upevnit</a:t>
            </a:r>
            <a:r>
              <a:rPr lang="en-US" sz="14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4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nadvládu</a:t>
            </a:r>
            <a:r>
              <a:rPr lang="en-US" sz="14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4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jedné</a:t>
            </a:r>
            <a:r>
              <a:rPr lang="en-US" sz="14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4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rasové</a:t>
            </a:r>
            <a:r>
              <a:rPr lang="en-US" sz="14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4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skupiny</a:t>
            </a:r>
            <a:r>
              <a:rPr lang="en-US" sz="14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4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osob</a:t>
            </a:r>
            <a:r>
              <a:rPr lang="en-US" sz="14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4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nad</a:t>
            </a:r>
            <a:r>
              <a:rPr lang="en-US" sz="14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4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jakoukoliv</a:t>
            </a:r>
            <a:r>
              <a:rPr lang="en-US" sz="14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4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jinou</a:t>
            </a:r>
            <a:r>
              <a:rPr lang="en-US" sz="14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4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rasovou</a:t>
            </a:r>
            <a:r>
              <a:rPr lang="en-US" sz="14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4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skupinou</a:t>
            </a:r>
            <a:r>
              <a:rPr lang="en-US" sz="14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4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osob</a:t>
            </a:r>
            <a:r>
              <a:rPr lang="en-US" sz="14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a </a:t>
            </a:r>
            <a:r>
              <a:rPr lang="en-US" sz="14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systematicky</a:t>
            </a:r>
            <a:r>
              <a:rPr lang="en-US" sz="14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4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tyto</a:t>
            </a:r>
            <a:r>
              <a:rPr lang="en-US" sz="14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4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osoby</a:t>
            </a:r>
            <a:r>
              <a:rPr lang="en-US" sz="14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4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utlačovat</a:t>
            </a:r>
            <a:r>
              <a:rPr lang="en-US" sz="14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:</a:t>
            </a:r>
          </a:p>
          <a:p>
            <a:pPr algn="just"/>
            <a:r>
              <a:rPr lang="en-US" sz="14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a) </a:t>
            </a:r>
            <a:r>
              <a:rPr lang="en-US" sz="14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zbavení</a:t>
            </a:r>
            <a:r>
              <a:rPr lang="en-US" sz="14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4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příslušníka</a:t>
            </a:r>
            <a:r>
              <a:rPr lang="en-US" sz="14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4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nebo</a:t>
            </a:r>
            <a:r>
              <a:rPr lang="en-US" sz="14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4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příslušníků</a:t>
            </a:r>
            <a:r>
              <a:rPr lang="en-US" sz="14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4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rasové</a:t>
            </a:r>
            <a:r>
              <a:rPr lang="en-US" sz="14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4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skupiny</a:t>
            </a:r>
            <a:r>
              <a:rPr lang="en-US" sz="14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4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nebo</a:t>
            </a:r>
            <a:r>
              <a:rPr lang="en-US" sz="14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4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skupin</a:t>
            </a:r>
            <a:r>
              <a:rPr lang="en-US" sz="14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4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práva</a:t>
            </a:r>
            <a:r>
              <a:rPr lang="en-US" sz="14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4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na</a:t>
            </a:r>
            <a:r>
              <a:rPr lang="en-US" sz="14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4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život</a:t>
            </a:r>
            <a:r>
              <a:rPr lang="en-US" sz="14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a </a:t>
            </a:r>
            <a:r>
              <a:rPr lang="en-US" sz="14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svobodu</a:t>
            </a:r>
            <a:r>
              <a:rPr lang="en-US" sz="14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4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osobnosti</a:t>
            </a:r>
            <a:r>
              <a:rPr lang="en-US" sz="14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:</a:t>
            </a:r>
          </a:p>
          <a:p>
            <a:pPr algn="just"/>
            <a:r>
              <a:rPr lang="en-US" sz="14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i</a:t>
            </a:r>
            <a:r>
              <a:rPr lang="en-US" sz="14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) </a:t>
            </a:r>
            <a:r>
              <a:rPr lang="en-US" sz="14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zavražděním</a:t>
            </a:r>
            <a:r>
              <a:rPr lang="en-US" sz="14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4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příslušníků</a:t>
            </a:r>
            <a:r>
              <a:rPr lang="en-US" sz="14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4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rasové</a:t>
            </a:r>
            <a:r>
              <a:rPr lang="en-US" sz="14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4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skupiny</a:t>
            </a:r>
            <a:r>
              <a:rPr lang="en-US" sz="14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4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nebo</a:t>
            </a:r>
            <a:r>
              <a:rPr lang="en-US" sz="14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4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skupin</a:t>
            </a:r>
            <a:r>
              <a:rPr lang="en-US" sz="14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;</a:t>
            </a:r>
          </a:p>
          <a:p>
            <a:pPr algn="just"/>
            <a:r>
              <a:rPr lang="en-US" sz="14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ii) </a:t>
            </a:r>
            <a:r>
              <a:rPr lang="en-US" sz="14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způsobením</a:t>
            </a:r>
            <a:r>
              <a:rPr lang="en-US" sz="14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4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vážné</a:t>
            </a:r>
            <a:r>
              <a:rPr lang="en-US" sz="14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4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tělesné</a:t>
            </a:r>
            <a:r>
              <a:rPr lang="en-US" sz="14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4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nebo</a:t>
            </a:r>
            <a:r>
              <a:rPr lang="en-US" sz="14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4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duševní</a:t>
            </a:r>
            <a:r>
              <a:rPr lang="en-US" sz="14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4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újmy</a:t>
            </a:r>
            <a:r>
              <a:rPr lang="en-US" sz="14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4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příslušníkům</a:t>
            </a:r>
            <a:r>
              <a:rPr lang="en-US" sz="14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4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rasové</a:t>
            </a:r>
            <a:r>
              <a:rPr lang="en-US" sz="14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4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skupiny</a:t>
            </a:r>
            <a:r>
              <a:rPr lang="en-US" sz="14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4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nebo</a:t>
            </a:r>
            <a:r>
              <a:rPr lang="en-US" sz="14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4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skupin</a:t>
            </a:r>
            <a:r>
              <a:rPr lang="en-US" sz="14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sz="14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omezením</a:t>
            </a:r>
            <a:r>
              <a:rPr lang="en-US" sz="14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4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jejich</a:t>
            </a:r>
            <a:r>
              <a:rPr lang="en-US" sz="14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4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svobody</a:t>
            </a:r>
            <a:r>
              <a:rPr lang="en-US" sz="14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4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nebo</a:t>
            </a:r>
            <a:r>
              <a:rPr lang="en-US" sz="14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4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důstojnosti</a:t>
            </a:r>
            <a:r>
              <a:rPr lang="en-US" sz="14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4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nebo</a:t>
            </a:r>
            <a:r>
              <a:rPr lang="en-US" sz="14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4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jejich</a:t>
            </a:r>
            <a:r>
              <a:rPr lang="en-US" sz="14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4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mučením</a:t>
            </a:r>
            <a:r>
              <a:rPr lang="en-US" sz="14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4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či</a:t>
            </a:r>
            <a:r>
              <a:rPr lang="en-US" sz="14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4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krutým</a:t>
            </a:r>
            <a:r>
              <a:rPr lang="en-US" sz="14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sz="14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nelidským</a:t>
            </a:r>
            <a:r>
              <a:rPr lang="en-US" sz="14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4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nebo</a:t>
            </a:r>
            <a:r>
              <a:rPr lang="en-US" sz="14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4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ponižujícím</a:t>
            </a:r>
            <a:r>
              <a:rPr lang="en-US" sz="14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4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zacházením</a:t>
            </a:r>
            <a:r>
              <a:rPr lang="en-US" sz="14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4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či</a:t>
            </a:r>
            <a:r>
              <a:rPr lang="en-US" sz="14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4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tresty</a:t>
            </a:r>
            <a:r>
              <a:rPr lang="en-US" sz="14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;</a:t>
            </a:r>
          </a:p>
          <a:p>
            <a:pPr algn="just"/>
            <a:r>
              <a:rPr lang="en-US" sz="14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iii) </a:t>
            </a:r>
            <a:r>
              <a:rPr lang="en-US" sz="14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svévolným</a:t>
            </a:r>
            <a:r>
              <a:rPr lang="en-US" sz="14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4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uvězněním</a:t>
            </a:r>
            <a:r>
              <a:rPr lang="en-US" sz="14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a </a:t>
            </a:r>
            <a:r>
              <a:rPr lang="en-US" sz="14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nezákonným</a:t>
            </a:r>
            <a:r>
              <a:rPr lang="en-US" sz="14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4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žalářováním</a:t>
            </a:r>
            <a:r>
              <a:rPr lang="en-US" sz="14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4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příslušníků</a:t>
            </a:r>
            <a:r>
              <a:rPr lang="en-US" sz="14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4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rasové</a:t>
            </a:r>
            <a:r>
              <a:rPr lang="en-US" sz="14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4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skupiny</a:t>
            </a:r>
            <a:r>
              <a:rPr lang="en-US" sz="14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4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nebo</a:t>
            </a:r>
            <a:r>
              <a:rPr lang="en-US" sz="14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4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skupin</a:t>
            </a:r>
            <a:r>
              <a:rPr lang="en-US" sz="14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;</a:t>
            </a:r>
          </a:p>
          <a:p>
            <a:pPr algn="just"/>
            <a:r>
              <a:rPr lang="en-US" sz="14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b) </a:t>
            </a:r>
            <a:r>
              <a:rPr lang="en-US" sz="14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úmyslné</a:t>
            </a:r>
            <a:r>
              <a:rPr lang="en-US" sz="14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4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vytváření</a:t>
            </a:r>
            <a:r>
              <a:rPr lang="en-US" sz="14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4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životních</a:t>
            </a:r>
            <a:r>
              <a:rPr lang="en-US" sz="14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4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podmínek</a:t>
            </a:r>
            <a:r>
              <a:rPr lang="en-US" sz="14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4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rasové</a:t>
            </a:r>
            <a:r>
              <a:rPr lang="en-US" sz="14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4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skupině</a:t>
            </a:r>
            <a:r>
              <a:rPr lang="en-US" sz="14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4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nebo</a:t>
            </a:r>
            <a:r>
              <a:rPr lang="en-US" sz="14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4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skupinám</a:t>
            </a:r>
            <a:r>
              <a:rPr lang="en-US" sz="14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sz="14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zaměřeným</a:t>
            </a:r>
            <a:r>
              <a:rPr lang="en-US" sz="14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k </a:t>
            </a:r>
            <a:r>
              <a:rPr lang="en-US" sz="14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dosažení</a:t>
            </a:r>
            <a:r>
              <a:rPr lang="en-US" sz="14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4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její</a:t>
            </a:r>
            <a:r>
              <a:rPr lang="en-US" sz="14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4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nebo</a:t>
            </a:r>
            <a:r>
              <a:rPr lang="en-US" sz="14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4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jejich</a:t>
            </a:r>
            <a:r>
              <a:rPr lang="en-US" sz="14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4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částečné</a:t>
            </a:r>
            <a:r>
              <a:rPr lang="en-US" sz="14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4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nebo</a:t>
            </a:r>
            <a:r>
              <a:rPr lang="en-US" sz="14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4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úplné</a:t>
            </a:r>
            <a:r>
              <a:rPr lang="en-US" sz="14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4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fyzické</a:t>
            </a:r>
            <a:r>
              <a:rPr lang="en-US" sz="14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4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likvidace</a:t>
            </a:r>
            <a:r>
              <a:rPr lang="en-US" sz="14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;</a:t>
            </a:r>
          </a:p>
          <a:p>
            <a:pPr algn="just"/>
            <a:r>
              <a:rPr lang="en-US" sz="14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c) </a:t>
            </a:r>
            <a:r>
              <a:rPr lang="en-US" sz="14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jakákoliv</a:t>
            </a:r>
            <a:r>
              <a:rPr lang="en-US" sz="14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4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legislativní</a:t>
            </a:r>
            <a:r>
              <a:rPr lang="en-US" sz="14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a </a:t>
            </a:r>
            <a:r>
              <a:rPr lang="en-US" sz="14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jiná</a:t>
            </a:r>
            <a:r>
              <a:rPr lang="en-US" sz="14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4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opatření</a:t>
            </a:r>
            <a:r>
              <a:rPr lang="en-US" sz="14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sz="14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jejichž</a:t>
            </a:r>
            <a:r>
              <a:rPr lang="en-US" sz="14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4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smyslem</a:t>
            </a:r>
            <a:r>
              <a:rPr lang="en-US" sz="14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je </a:t>
            </a:r>
            <a:r>
              <a:rPr lang="en-US" sz="14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zabránit</a:t>
            </a:r>
            <a:r>
              <a:rPr lang="en-US" sz="14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4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rasové</a:t>
            </a:r>
            <a:r>
              <a:rPr lang="en-US" sz="14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4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skupině</a:t>
            </a:r>
            <a:r>
              <a:rPr lang="en-US" sz="14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4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nebo</a:t>
            </a:r>
            <a:r>
              <a:rPr lang="en-US" sz="14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4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skupinám</a:t>
            </a:r>
            <a:r>
              <a:rPr lang="en-US" sz="14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v </a:t>
            </a:r>
            <a:r>
              <a:rPr lang="en-US" sz="14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účasti</a:t>
            </a:r>
            <a:r>
              <a:rPr lang="en-US" sz="14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4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na</a:t>
            </a:r>
            <a:r>
              <a:rPr lang="en-US" sz="14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4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politickém</a:t>
            </a:r>
            <a:r>
              <a:rPr lang="en-US" sz="14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sz="14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sociálním</a:t>
            </a:r>
            <a:r>
              <a:rPr lang="en-US" sz="14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sz="14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ekonomickém</a:t>
            </a:r>
            <a:r>
              <a:rPr lang="en-US" sz="14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a </a:t>
            </a:r>
            <a:r>
              <a:rPr lang="en-US" sz="14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kulturním</a:t>
            </a:r>
            <a:r>
              <a:rPr lang="en-US" sz="14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4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životě</a:t>
            </a:r>
            <a:r>
              <a:rPr lang="en-US" sz="14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4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země</a:t>
            </a:r>
            <a:r>
              <a:rPr lang="en-US" sz="14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a </a:t>
            </a:r>
            <a:r>
              <a:rPr lang="en-US" sz="14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záměrné</a:t>
            </a:r>
            <a:r>
              <a:rPr lang="en-US" sz="14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4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vytváření</a:t>
            </a:r>
            <a:r>
              <a:rPr lang="en-US" sz="14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4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podmínek</a:t>
            </a:r>
            <a:r>
              <a:rPr lang="en-US" sz="14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sz="14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které</a:t>
            </a:r>
            <a:r>
              <a:rPr lang="en-US" sz="14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4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znemožňují</a:t>
            </a:r>
            <a:r>
              <a:rPr lang="en-US" sz="14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4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plný</a:t>
            </a:r>
            <a:r>
              <a:rPr lang="en-US" sz="14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4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rozvoj</a:t>
            </a:r>
            <a:r>
              <a:rPr lang="en-US" sz="14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4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takové</a:t>
            </a:r>
            <a:r>
              <a:rPr lang="en-US" sz="14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4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skupiny</a:t>
            </a:r>
            <a:r>
              <a:rPr lang="en-US" sz="14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4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nebo</a:t>
            </a:r>
            <a:r>
              <a:rPr lang="en-US" sz="14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4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skupin</a:t>
            </a:r>
            <a:r>
              <a:rPr lang="en-US" sz="14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4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zejména</a:t>
            </a:r>
            <a:r>
              <a:rPr lang="en-US" sz="14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4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tím</a:t>
            </a:r>
            <a:r>
              <a:rPr lang="en-US" sz="14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sz="14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že</a:t>
            </a:r>
            <a:r>
              <a:rPr lang="en-US" sz="14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4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příslušníci</a:t>
            </a:r>
            <a:r>
              <a:rPr lang="en-US" sz="14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4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rasové</a:t>
            </a:r>
            <a:r>
              <a:rPr lang="en-US" sz="14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4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skupiny</a:t>
            </a:r>
            <a:r>
              <a:rPr lang="en-US" sz="14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4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nebo</a:t>
            </a:r>
            <a:r>
              <a:rPr lang="en-US" sz="14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4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skupin</a:t>
            </a:r>
            <a:r>
              <a:rPr lang="en-US" sz="14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4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jsou</a:t>
            </a:r>
            <a:r>
              <a:rPr lang="en-US" sz="14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4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zbaveni</a:t>
            </a:r>
            <a:r>
              <a:rPr lang="en-US" sz="14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4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základních</a:t>
            </a:r>
            <a:r>
              <a:rPr lang="en-US" sz="14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4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lidských</a:t>
            </a:r>
            <a:r>
              <a:rPr lang="en-US" sz="14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4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práv</a:t>
            </a:r>
            <a:r>
              <a:rPr lang="en-US" sz="14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a </a:t>
            </a:r>
            <a:r>
              <a:rPr lang="en-US" sz="14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svobod</a:t>
            </a:r>
            <a:r>
              <a:rPr lang="en-US" sz="14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4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včetně</a:t>
            </a:r>
            <a:r>
              <a:rPr lang="en-US" sz="14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4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práva</a:t>
            </a:r>
            <a:r>
              <a:rPr lang="en-US" sz="14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4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na</a:t>
            </a:r>
            <a:r>
              <a:rPr lang="en-US" sz="14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4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práci</a:t>
            </a:r>
            <a:r>
              <a:rPr lang="en-US" sz="14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sz="14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práva</a:t>
            </a:r>
            <a:r>
              <a:rPr lang="en-US" sz="14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4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založit</a:t>
            </a:r>
            <a:r>
              <a:rPr lang="en-US" sz="14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4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povolené</a:t>
            </a:r>
            <a:r>
              <a:rPr lang="en-US" sz="14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4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odborové</a:t>
            </a:r>
            <a:r>
              <a:rPr lang="en-US" sz="14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4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organizace</a:t>
            </a:r>
            <a:r>
              <a:rPr lang="en-US" sz="14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sz="14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práva</a:t>
            </a:r>
            <a:r>
              <a:rPr lang="en-US" sz="14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4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na</a:t>
            </a:r>
            <a:r>
              <a:rPr lang="en-US" sz="14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4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vzdělání</a:t>
            </a:r>
            <a:r>
              <a:rPr lang="en-US" sz="14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sz="14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práva</a:t>
            </a:r>
            <a:r>
              <a:rPr lang="en-US" sz="14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4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výjezdu</a:t>
            </a:r>
            <a:r>
              <a:rPr lang="en-US" sz="14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a </a:t>
            </a:r>
            <a:r>
              <a:rPr lang="en-US" sz="14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návratu</a:t>
            </a:r>
            <a:r>
              <a:rPr lang="en-US" sz="14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do </a:t>
            </a:r>
            <a:r>
              <a:rPr lang="en-US" sz="14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své</a:t>
            </a:r>
            <a:r>
              <a:rPr lang="en-US" sz="14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4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země</a:t>
            </a:r>
            <a:r>
              <a:rPr lang="en-US" sz="14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sz="14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práva</a:t>
            </a:r>
            <a:r>
              <a:rPr lang="en-US" sz="14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4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na</a:t>
            </a:r>
            <a:r>
              <a:rPr lang="en-US" sz="14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4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státní</a:t>
            </a:r>
            <a:r>
              <a:rPr lang="en-US" sz="14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4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příslušnost</a:t>
            </a:r>
            <a:r>
              <a:rPr lang="en-US" sz="14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sz="14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práva</a:t>
            </a:r>
            <a:r>
              <a:rPr lang="en-US" sz="14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4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na</a:t>
            </a:r>
            <a:r>
              <a:rPr lang="en-US" sz="14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4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svobodu</a:t>
            </a:r>
            <a:r>
              <a:rPr lang="en-US" sz="14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4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pohybu</a:t>
            </a:r>
            <a:r>
              <a:rPr lang="en-US" sz="14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a </a:t>
            </a:r>
            <a:r>
              <a:rPr lang="en-US" sz="14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volbu</a:t>
            </a:r>
            <a:r>
              <a:rPr lang="en-US" sz="14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4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místa</a:t>
            </a:r>
            <a:r>
              <a:rPr lang="en-US" sz="14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4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usídlení</a:t>
            </a:r>
            <a:r>
              <a:rPr lang="en-US" sz="14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sz="14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práva</a:t>
            </a:r>
            <a:r>
              <a:rPr lang="en-US" sz="14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4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na</a:t>
            </a:r>
            <a:r>
              <a:rPr lang="en-US" sz="14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4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svobodu</a:t>
            </a:r>
            <a:r>
              <a:rPr lang="en-US" sz="14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4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myšlení</a:t>
            </a:r>
            <a:r>
              <a:rPr lang="en-US" sz="14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a </a:t>
            </a:r>
            <a:r>
              <a:rPr lang="en-US" sz="14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projevu</a:t>
            </a:r>
            <a:r>
              <a:rPr lang="en-US" sz="14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a </a:t>
            </a:r>
            <a:r>
              <a:rPr lang="en-US" sz="14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práva</a:t>
            </a:r>
            <a:r>
              <a:rPr lang="en-US" sz="14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4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na</a:t>
            </a:r>
            <a:r>
              <a:rPr lang="en-US" sz="14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4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svobodu</a:t>
            </a:r>
            <a:r>
              <a:rPr lang="en-US" sz="14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4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pokojného</a:t>
            </a:r>
            <a:r>
              <a:rPr lang="en-US" sz="14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4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shromažďování</a:t>
            </a:r>
            <a:r>
              <a:rPr lang="en-US" sz="14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a </a:t>
            </a:r>
            <a:r>
              <a:rPr lang="en-US" sz="14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sdružování</a:t>
            </a:r>
            <a:r>
              <a:rPr lang="en-US" sz="14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;</a:t>
            </a:r>
          </a:p>
          <a:p>
            <a:pPr algn="just"/>
            <a:r>
              <a:rPr lang="en-US" sz="14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d) </a:t>
            </a:r>
            <a:r>
              <a:rPr lang="en-US" sz="14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jakákoliv</a:t>
            </a:r>
            <a:r>
              <a:rPr lang="en-US" sz="14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4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opatření</a:t>
            </a:r>
            <a:r>
              <a:rPr lang="en-US" sz="14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4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včetně</a:t>
            </a:r>
            <a:r>
              <a:rPr lang="en-US" sz="14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4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legislativních</a:t>
            </a:r>
            <a:r>
              <a:rPr lang="en-US" sz="14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sz="14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jejichž</a:t>
            </a:r>
            <a:r>
              <a:rPr lang="en-US" sz="14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4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smyslem</a:t>
            </a:r>
            <a:r>
              <a:rPr lang="en-US" sz="14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je </a:t>
            </a:r>
            <a:r>
              <a:rPr lang="en-US" sz="14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rozdělovat</a:t>
            </a:r>
            <a:r>
              <a:rPr lang="en-US" sz="14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4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obyvatelstvo</a:t>
            </a:r>
            <a:r>
              <a:rPr lang="en-US" sz="14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4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podle</a:t>
            </a:r>
            <a:r>
              <a:rPr lang="en-US" sz="14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4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rasy</a:t>
            </a:r>
            <a:r>
              <a:rPr lang="en-US" sz="14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4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zřizováním</a:t>
            </a:r>
            <a:r>
              <a:rPr lang="en-US" sz="14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4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oddělených</a:t>
            </a:r>
            <a:r>
              <a:rPr lang="en-US" sz="14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4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rezervací</a:t>
            </a:r>
            <a:r>
              <a:rPr lang="en-US" sz="14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a </a:t>
            </a:r>
            <a:r>
              <a:rPr lang="en-US" sz="14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ghet</a:t>
            </a:r>
            <a:r>
              <a:rPr lang="en-US" sz="14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pro </a:t>
            </a:r>
            <a:r>
              <a:rPr lang="en-US" sz="14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příslušníky</a:t>
            </a:r>
            <a:r>
              <a:rPr lang="en-US" sz="14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4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určité</a:t>
            </a:r>
            <a:r>
              <a:rPr lang="en-US" sz="14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4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rasové</a:t>
            </a:r>
            <a:r>
              <a:rPr lang="en-US" sz="14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4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skupiny</a:t>
            </a:r>
            <a:r>
              <a:rPr lang="en-US" sz="14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4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nebo</a:t>
            </a:r>
            <a:r>
              <a:rPr lang="en-US" sz="14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4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skupin</a:t>
            </a:r>
            <a:r>
              <a:rPr lang="en-US" sz="14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sz="14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zákazem</a:t>
            </a:r>
            <a:r>
              <a:rPr lang="en-US" sz="14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4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uzavírat</a:t>
            </a:r>
            <a:r>
              <a:rPr lang="en-US" sz="14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4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smíšená</a:t>
            </a:r>
            <a:r>
              <a:rPr lang="en-US" sz="14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4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manželství</a:t>
            </a:r>
            <a:r>
              <a:rPr lang="en-US" sz="14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4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mezi</a:t>
            </a:r>
            <a:r>
              <a:rPr lang="en-US" sz="14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4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příslušníky</a:t>
            </a:r>
            <a:r>
              <a:rPr lang="en-US" sz="14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4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různých</a:t>
            </a:r>
            <a:r>
              <a:rPr lang="en-US" sz="14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4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rasových</a:t>
            </a:r>
            <a:r>
              <a:rPr lang="en-US" sz="14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4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skupin</a:t>
            </a:r>
            <a:r>
              <a:rPr lang="en-US" sz="14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sz="14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vyvlastňováním</a:t>
            </a:r>
            <a:r>
              <a:rPr lang="en-US" sz="14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4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půdy</a:t>
            </a:r>
            <a:r>
              <a:rPr lang="en-US" sz="14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sz="14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kterou</a:t>
            </a:r>
            <a:r>
              <a:rPr lang="en-US" sz="14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4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vlastní</a:t>
            </a:r>
            <a:r>
              <a:rPr lang="en-US" sz="14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4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rasová</a:t>
            </a:r>
            <a:r>
              <a:rPr lang="en-US" sz="14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4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skupina</a:t>
            </a:r>
            <a:r>
              <a:rPr lang="en-US" sz="14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4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nebo</a:t>
            </a:r>
            <a:r>
              <a:rPr lang="en-US" sz="14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4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skupiny</a:t>
            </a:r>
            <a:r>
              <a:rPr lang="en-US" sz="14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4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či</a:t>
            </a:r>
            <a:r>
              <a:rPr lang="en-US" sz="14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4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jejich</a:t>
            </a:r>
            <a:r>
              <a:rPr lang="en-US" sz="14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4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příslušníci</a:t>
            </a:r>
            <a:r>
              <a:rPr lang="en-US" sz="14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;</a:t>
            </a:r>
          </a:p>
          <a:p>
            <a:pPr algn="just"/>
            <a:r>
              <a:rPr lang="en-US" sz="14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e) </a:t>
            </a:r>
            <a:r>
              <a:rPr lang="en-US" sz="14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vykořisťování</a:t>
            </a:r>
            <a:r>
              <a:rPr lang="en-US" sz="14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4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práce</a:t>
            </a:r>
            <a:r>
              <a:rPr lang="en-US" sz="14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4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příslušníků</a:t>
            </a:r>
            <a:r>
              <a:rPr lang="en-US" sz="14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4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rasové</a:t>
            </a:r>
            <a:r>
              <a:rPr lang="en-US" sz="14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4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skupiny</a:t>
            </a:r>
            <a:r>
              <a:rPr lang="en-US" sz="14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4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nebo</a:t>
            </a:r>
            <a:r>
              <a:rPr lang="en-US" sz="14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4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skupin</a:t>
            </a:r>
            <a:r>
              <a:rPr lang="en-US" sz="14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sz="14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zejména</a:t>
            </a:r>
            <a:r>
              <a:rPr lang="en-US" sz="14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4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jejich</a:t>
            </a:r>
            <a:r>
              <a:rPr lang="en-US" sz="14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4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nasazením</a:t>
            </a:r>
            <a:r>
              <a:rPr lang="en-US" sz="14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4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na</a:t>
            </a:r>
            <a:r>
              <a:rPr lang="en-US" sz="14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4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nucené</a:t>
            </a:r>
            <a:r>
              <a:rPr lang="en-US" sz="14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4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práce</a:t>
            </a:r>
            <a:r>
              <a:rPr lang="en-US" sz="14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;</a:t>
            </a:r>
          </a:p>
          <a:p>
            <a:pPr algn="just"/>
            <a:r>
              <a:rPr lang="en-US" sz="14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f) </a:t>
            </a:r>
            <a:r>
              <a:rPr lang="en-US" sz="14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pronásledování</a:t>
            </a:r>
            <a:r>
              <a:rPr lang="en-US" sz="14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4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organizací</a:t>
            </a:r>
            <a:r>
              <a:rPr lang="en-US" sz="14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a </a:t>
            </a:r>
            <a:r>
              <a:rPr lang="en-US" sz="14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osob</a:t>
            </a:r>
            <a:r>
              <a:rPr lang="en-US" sz="14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za </a:t>
            </a:r>
            <a:r>
              <a:rPr lang="en-US" sz="14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jejich</a:t>
            </a:r>
            <a:r>
              <a:rPr lang="en-US" sz="14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4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odpor</a:t>
            </a:r>
            <a:r>
              <a:rPr lang="en-US" sz="14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4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proti</a:t>
            </a:r>
            <a:r>
              <a:rPr lang="en-US" sz="14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4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apartheidu</a:t>
            </a:r>
            <a:r>
              <a:rPr lang="en-US" sz="14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4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odnětím</a:t>
            </a:r>
            <a:r>
              <a:rPr lang="en-US" sz="14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4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jejich</a:t>
            </a:r>
            <a:r>
              <a:rPr lang="en-US" sz="14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4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základních</a:t>
            </a:r>
            <a:r>
              <a:rPr lang="en-US" sz="14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4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práv</a:t>
            </a:r>
            <a:r>
              <a:rPr lang="en-US" sz="14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a </a:t>
            </a:r>
            <a:r>
              <a:rPr lang="en-US" sz="14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svobod</a:t>
            </a:r>
            <a:r>
              <a:rPr lang="en-US" sz="14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0F98E55-65C1-94C3-DB55-5044F9AE4EE2}"/>
              </a:ext>
            </a:extLst>
          </p:cNvPr>
          <p:cNvSpPr txBox="1"/>
          <p:nvPr/>
        </p:nvSpPr>
        <p:spPr>
          <a:xfrm>
            <a:off x="311943" y="6314897"/>
            <a:ext cx="34861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/>
              <a:t>Č</a:t>
            </a:r>
            <a:r>
              <a:rPr lang="en-IL" b="1" dirty="0"/>
              <a:t>l. 7 (1) písm. </a:t>
            </a:r>
            <a:r>
              <a:rPr lang="en-US" b="1" dirty="0"/>
              <a:t>j</a:t>
            </a:r>
            <a:r>
              <a:rPr lang="en-IL" b="1" dirty="0"/>
              <a:t>) Římského statutu</a:t>
            </a:r>
          </a:p>
        </p:txBody>
      </p:sp>
    </p:spTree>
    <p:extLst>
      <p:ext uri="{BB962C8B-B14F-4D97-AF65-F5344CB8AC3E}">
        <p14:creationId xmlns:p14="http://schemas.microsoft.com/office/powerpoint/2010/main" val="283718253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3CA3FB-70C2-A52B-689E-FDF196BD1C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0512" y="117475"/>
            <a:ext cx="10515600" cy="1325563"/>
          </a:xfrm>
        </p:spPr>
        <p:txBody>
          <a:bodyPr/>
          <a:lstStyle/>
          <a:p>
            <a:r>
              <a:rPr lang="en-IL" dirty="0"/>
              <a:t>Trestné činy orientované na potlačení práv a svobod člověka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631A2D-A1D3-021A-A9BB-1ACB1BCC31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1012" y="1471613"/>
            <a:ext cx="4862513" cy="51434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IL" sz="2000" b="1" dirty="0"/>
              <a:t>§ 403 TZ</a:t>
            </a:r>
          </a:p>
          <a:p>
            <a:pPr marL="0" indent="0">
              <a:buNone/>
            </a:pPr>
            <a:r>
              <a:rPr lang="en-US" sz="16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(1) </a:t>
            </a:r>
            <a:r>
              <a:rPr lang="en-US" sz="16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Kdo</a:t>
            </a:r>
            <a:r>
              <a:rPr lang="en-US" sz="16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6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založí</a:t>
            </a:r>
            <a:r>
              <a:rPr lang="en-US" sz="16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sz="16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podporuje</a:t>
            </a:r>
            <a:r>
              <a:rPr lang="en-US" sz="16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6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nebo</a:t>
            </a:r>
            <a:r>
              <a:rPr lang="en-US" sz="16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6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propaguje</a:t>
            </a:r>
            <a:r>
              <a:rPr lang="en-US" sz="16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6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hnutí</a:t>
            </a:r>
            <a:r>
              <a:rPr lang="en-US" sz="16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sz="16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které</a:t>
            </a:r>
            <a:r>
              <a:rPr lang="en-US" sz="16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6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prokazatelně</a:t>
            </a:r>
            <a:r>
              <a:rPr lang="en-US" sz="16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6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směřuje</a:t>
            </a:r>
            <a:r>
              <a:rPr lang="en-US" sz="16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k </a:t>
            </a:r>
            <a:r>
              <a:rPr lang="en-US" sz="16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potlačení</a:t>
            </a:r>
            <a:r>
              <a:rPr lang="en-US" sz="16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6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práv</a:t>
            </a:r>
            <a:r>
              <a:rPr lang="en-US" sz="16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a </a:t>
            </a:r>
            <a:r>
              <a:rPr lang="en-US" sz="16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svobod</a:t>
            </a:r>
            <a:r>
              <a:rPr lang="en-US" sz="16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6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člověka</a:t>
            </a:r>
            <a:r>
              <a:rPr lang="en-US" sz="16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sz="16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nebo</a:t>
            </a:r>
            <a:r>
              <a:rPr lang="en-US" sz="16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6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hlásá</a:t>
            </a:r>
            <a:r>
              <a:rPr lang="en-US" sz="16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6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rasovou</a:t>
            </a:r>
            <a:r>
              <a:rPr lang="en-US" sz="16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sz="16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etnickou</a:t>
            </a:r>
            <a:r>
              <a:rPr lang="en-US" sz="16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sz="16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národnostní</a:t>
            </a:r>
            <a:r>
              <a:rPr lang="en-US" sz="16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sz="16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náboženskou</a:t>
            </a:r>
            <a:r>
              <a:rPr lang="en-US" sz="16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6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či</a:t>
            </a:r>
            <a:r>
              <a:rPr lang="en-US" sz="16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6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třídní</a:t>
            </a:r>
            <a:r>
              <a:rPr lang="en-US" sz="16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6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zášť</a:t>
            </a:r>
            <a:r>
              <a:rPr lang="en-US" sz="16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6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nebo</a:t>
            </a:r>
            <a:r>
              <a:rPr lang="en-US" sz="16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6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zášť</a:t>
            </a:r>
            <a:r>
              <a:rPr lang="en-US" sz="16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6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vůči</a:t>
            </a:r>
            <a:r>
              <a:rPr lang="en-US" sz="16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6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jiné</a:t>
            </a:r>
            <a:r>
              <a:rPr lang="en-US" sz="16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6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skupině</a:t>
            </a:r>
            <a:r>
              <a:rPr lang="en-US" sz="16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6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osob</a:t>
            </a:r>
            <a:endParaRPr lang="en-US" sz="1600" b="0" i="0" u="none" strike="noStrike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1600" dirty="0">
                <a:solidFill>
                  <a:srgbClr val="000000"/>
                </a:solidFill>
                <a:latin typeface="Arial" panose="020B0604020202020204" pitchFamily="34" charset="0"/>
              </a:rPr>
              <a:t>…</a:t>
            </a:r>
          </a:p>
          <a:p>
            <a:pPr marL="0" indent="0">
              <a:buNone/>
            </a:pPr>
            <a:r>
              <a:rPr lang="en-IL" sz="2000" b="1" dirty="0"/>
              <a:t>§ 403a TZ</a:t>
            </a:r>
          </a:p>
          <a:p>
            <a:pPr marL="0" indent="0">
              <a:buNone/>
            </a:pPr>
            <a:r>
              <a:rPr lang="en-US" sz="16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(1) </a:t>
            </a:r>
            <a:r>
              <a:rPr lang="en-US" sz="16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Kdo</a:t>
            </a:r>
            <a:r>
              <a:rPr lang="en-US" sz="16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6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ve</a:t>
            </a:r>
            <a:r>
              <a:rPr lang="en-US" sz="16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6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větším</a:t>
            </a:r>
            <a:r>
              <a:rPr lang="en-US" sz="16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6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rozsahu</a:t>
            </a:r>
            <a:r>
              <a:rPr lang="en-US" sz="16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6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vyrobí</a:t>
            </a:r>
            <a:r>
              <a:rPr lang="en-US" sz="16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sz="16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doveze</a:t>
            </a:r>
            <a:r>
              <a:rPr lang="en-US" sz="16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sz="16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vyveze</a:t>
            </a:r>
            <a:r>
              <a:rPr lang="en-US" sz="16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sz="16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proveze</a:t>
            </a:r>
            <a:r>
              <a:rPr lang="en-US" sz="16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sz="16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nabídne</a:t>
            </a:r>
            <a:r>
              <a:rPr lang="en-US" sz="16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sz="16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činí</a:t>
            </a:r>
            <a:r>
              <a:rPr lang="en-US" sz="16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6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veřejně</a:t>
            </a:r>
            <a:r>
              <a:rPr lang="en-US" sz="16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6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přístupným</a:t>
            </a:r>
            <a:r>
              <a:rPr lang="en-US" sz="16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sz="16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zprostředkuje</a:t>
            </a:r>
            <a:r>
              <a:rPr lang="en-US" sz="16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sz="16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uvede</a:t>
            </a:r>
            <a:r>
              <a:rPr lang="en-US" sz="16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do </a:t>
            </a:r>
            <a:r>
              <a:rPr lang="en-US" sz="16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oběhu</a:t>
            </a:r>
            <a:r>
              <a:rPr lang="en-US" sz="16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sz="16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prodá</a:t>
            </a:r>
            <a:r>
              <a:rPr lang="en-US" sz="16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6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nebo</a:t>
            </a:r>
            <a:r>
              <a:rPr lang="en-US" sz="16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6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jinak</a:t>
            </a:r>
            <a:r>
              <a:rPr lang="en-US" sz="16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6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jinému</a:t>
            </a:r>
            <a:r>
              <a:rPr lang="en-US" sz="16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6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opatří</a:t>
            </a:r>
            <a:r>
              <a:rPr lang="en-US" sz="16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6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nebo</a:t>
            </a:r>
            <a:r>
              <a:rPr lang="en-US" sz="16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pro </a:t>
            </a:r>
            <a:r>
              <a:rPr lang="en-US" sz="16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jiného</a:t>
            </a:r>
            <a:r>
              <a:rPr lang="en-US" sz="16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6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vytvoří</a:t>
            </a:r>
            <a:r>
              <a:rPr lang="en-US" sz="16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6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dílo</a:t>
            </a:r>
            <a:r>
              <a:rPr lang="en-US" sz="16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sz="16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které</a:t>
            </a:r>
            <a:r>
              <a:rPr lang="en-US" sz="16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6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vyobrazuje</a:t>
            </a:r>
            <a:r>
              <a:rPr lang="en-US" sz="16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sz="16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zachycuje</a:t>
            </a:r>
            <a:r>
              <a:rPr lang="en-US" sz="16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6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nebo</a:t>
            </a:r>
            <a:r>
              <a:rPr lang="en-US" sz="16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6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jinak</a:t>
            </a:r>
            <a:r>
              <a:rPr lang="en-US" sz="16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6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znázorňuje</a:t>
            </a:r>
            <a:r>
              <a:rPr lang="en-US" sz="16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6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symboly</a:t>
            </a:r>
            <a:r>
              <a:rPr lang="en-US" sz="16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sz="16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zejména</a:t>
            </a:r>
            <a:r>
              <a:rPr lang="en-US" sz="16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6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loga</a:t>
            </a:r>
            <a:r>
              <a:rPr lang="en-US" sz="16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sz="16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vlajky</a:t>
            </a:r>
            <a:r>
              <a:rPr lang="en-US" sz="16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sz="16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odznaky</a:t>
            </a:r>
            <a:r>
              <a:rPr lang="en-US" sz="16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sz="16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uniformy</a:t>
            </a:r>
            <a:r>
              <a:rPr lang="en-US" sz="16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a </a:t>
            </a:r>
            <a:r>
              <a:rPr lang="en-US" sz="16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jejich</a:t>
            </a:r>
            <a:r>
              <a:rPr lang="en-US" sz="16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6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části</a:t>
            </a:r>
            <a:r>
              <a:rPr lang="en-US" sz="16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sz="16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hesla</a:t>
            </a:r>
            <a:r>
              <a:rPr lang="en-US" sz="16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sz="16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výroky</a:t>
            </a:r>
            <a:r>
              <a:rPr lang="en-US" sz="16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sz="16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prohlášení</a:t>
            </a:r>
            <a:r>
              <a:rPr lang="en-US" sz="16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sz="16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slogany</a:t>
            </a:r>
            <a:r>
              <a:rPr lang="en-US" sz="16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a </a:t>
            </a:r>
            <a:r>
              <a:rPr lang="en-US" sz="16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formy</a:t>
            </a:r>
            <a:r>
              <a:rPr lang="en-US" sz="16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6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pozdravů</a:t>
            </a:r>
            <a:r>
              <a:rPr lang="en-US" sz="16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sz="16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představitele</a:t>
            </a:r>
            <a:r>
              <a:rPr lang="en-US" sz="16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6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nebo</a:t>
            </a:r>
            <a:r>
              <a:rPr lang="en-US" sz="16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6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projevy</a:t>
            </a:r>
            <a:r>
              <a:rPr lang="en-US" sz="16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6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představitelů</a:t>
            </a:r>
            <a:r>
              <a:rPr lang="en-US" sz="16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6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hnutí</a:t>
            </a:r>
            <a:r>
              <a:rPr lang="en-US" sz="16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6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uvedeného</a:t>
            </a:r>
            <a:r>
              <a:rPr lang="en-US" sz="16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v § 403 </a:t>
            </a:r>
            <a:r>
              <a:rPr lang="en-US" sz="16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odst</a:t>
            </a:r>
            <a:r>
              <a:rPr lang="en-US" sz="16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. 1.</a:t>
            </a:r>
          </a:p>
          <a:p>
            <a:pPr marL="0" indent="0">
              <a:buNone/>
            </a:pPr>
            <a:r>
              <a:rPr lang="en-US" sz="1600" dirty="0">
                <a:solidFill>
                  <a:srgbClr val="000000"/>
                </a:solidFill>
                <a:latin typeface="Arial" panose="020B0604020202020204" pitchFamily="34" charset="0"/>
              </a:rPr>
              <a:t>…</a:t>
            </a:r>
            <a:endParaRPr lang="en-IL" sz="16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E18C182-521E-72A7-3C59-1989EEDC7F7C}"/>
              </a:ext>
            </a:extLst>
          </p:cNvPr>
          <p:cNvSpPr txBox="1"/>
          <p:nvPr/>
        </p:nvSpPr>
        <p:spPr>
          <a:xfrm>
            <a:off x="5715000" y="914400"/>
            <a:ext cx="6186488" cy="64017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/>
              <a:t>Č</a:t>
            </a:r>
            <a:r>
              <a:rPr lang="en-IL" b="1" dirty="0"/>
              <a:t>l. 2 odst. 1 Úmluvy o odstranění všech forem rasové diskriminace</a:t>
            </a:r>
          </a:p>
          <a:p>
            <a:r>
              <a:rPr lang="en-US" sz="17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Smluvní</a:t>
            </a:r>
            <a:r>
              <a:rPr lang="en-US" sz="17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7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státy</a:t>
            </a:r>
            <a:r>
              <a:rPr lang="en-US" sz="17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7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odsuzují</a:t>
            </a:r>
            <a:r>
              <a:rPr lang="en-US" sz="17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7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rasovou</a:t>
            </a:r>
            <a:r>
              <a:rPr lang="en-US" sz="17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7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diskriminaci</a:t>
            </a:r>
            <a:r>
              <a:rPr lang="en-US" sz="17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a </a:t>
            </a:r>
            <a:r>
              <a:rPr lang="en-US" sz="17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zavazují</a:t>
            </a:r>
            <a:r>
              <a:rPr lang="en-US" sz="17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se, </a:t>
            </a:r>
            <a:r>
              <a:rPr lang="en-US" sz="17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že</a:t>
            </a:r>
            <a:r>
              <a:rPr lang="en-US" sz="17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7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budou</a:t>
            </a:r>
            <a:r>
              <a:rPr lang="en-US" sz="17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7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provádět</a:t>
            </a:r>
            <a:r>
              <a:rPr lang="en-US" sz="17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bez </a:t>
            </a:r>
            <a:r>
              <a:rPr lang="en-US" sz="17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prodlení</a:t>
            </a:r>
            <a:r>
              <a:rPr lang="en-US" sz="17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a </a:t>
            </a:r>
            <a:r>
              <a:rPr lang="en-US" sz="17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všemi</a:t>
            </a:r>
            <a:r>
              <a:rPr lang="en-US" sz="17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7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vhodnými</a:t>
            </a:r>
            <a:r>
              <a:rPr lang="en-US" sz="17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7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způsoby</a:t>
            </a:r>
            <a:r>
              <a:rPr lang="en-US" sz="17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7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politiku</a:t>
            </a:r>
            <a:r>
              <a:rPr lang="en-US" sz="17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7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směřující</a:t>
            </a:r>
            <a:r>
              <a:rPr lang="en-US" sz="17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k </a:t>
            </a:r>
            <a:r>
              <a:rPr lang="en-US" sz="17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odstranění</a:t>
            </a:r>
            <a:r>
              <a:rPr lang="en-US" sz="17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7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rasové</a:t>
            </a:r>
            <a:r>
              <a:rPr lang="en-US" sz="17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7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diskriminace</a:t>
            </a:r>
            <a:r>
              <a:rPr lang="en-US" sz="17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7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ve</a:t>
            </a:r>
            <a:r>
              <a:rPr lang="en-US" sz="17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7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všech</a:t>
            </a:r>
            <a:r>
              <a:rPr lang="en-US" sz="17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7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jejích</a:t>
            </a:r>
            <a:r>
              <a:rPr lang="en-US" sz="17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7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formách</a:t>
            </a:r>
            <a:r>
              <a:rPr lang="en-US" sz="17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a k </a:t>
            </a:r>
            <a:r>
              <a:rPr lang="en-US" sz="17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rozvoji</a:t>
            </a:r>
            <a:r>
              <a:rPr lang="en-US" sz="17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7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porozumění</a:t>
            </a:r>
            <a:r>
              <a:rPr lang="en-US" sz="17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7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mezi</a:t>
            </a:r>
            <a:r>
              <a:rPr lang="en-US" sz="17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7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všemi</a:t>
            </a:r>
            <a:r>
              <a:rPr lang="en-US" sz="17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7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rasami</a:t>
            </a:r>
            <a:r>
              <a:rPr lang="en-US" sz="17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. </a:t>
            </a:r>
          </a:p>
          <a:p>
            <a:pPr algn="just"/>
            <a:r>
              <a:rPr lang="en-US" sz="17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a) </a:t>
            </a:r>
            <a:r>
              <a:rPr lang="en-US" sz="17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každý</a:t>
            </a:r>
            <a:r>
              <a:rPr lang="en-US" sz="17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7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smluvní</a:t>
            </a:r>
            <a:r>
              <a:rPr lang="en-US" sz="17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7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stát</a:t>
            </a:r>
            <a:r>
              <a:rPr lang="en-US" sz="17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se </a:t>
            </a:r>
            <a:r>
              <a:rPr lang="en-US" sz="17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zavazuje</a:t>
            </a:r>
            <a:r>
              <a:rPr lang="en-US" sz="17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sz="17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že</a:t>
            </a:r>
            <a:r>
              <a:rPr lang="en-US" sz="17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7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nebude</a:t>
            </a:r>
            <a:r>
              <a:rPr lang="en-US" sz="17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7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provádět</a:t>
            </a:r>
            <a:r>
              <a:rPr lang="en-US" sz="17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7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rasovou</a:t>
            </a:r>
            <a:r>
              <a:rPr lang="en-US" sz="17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7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diskriminaci</a:t>
            </a:r>
            <a:r>
              <a:rPr lang="en-US" sz="17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7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proti</a:t>
            </a:r>
            <a:r>
              <a:rPr lang="en-US" sz="17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7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osobám</a:t>
            </a:r>
            <a:r>
              <a:rPr lang="en-US" sz="17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sz="17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skupinám</a:t>
            </a:r>
            <a:r>
              <a:rPr lang="en-US" sz="17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7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osob</a:t>
            </a:r>
            <a:r>
              <a:rPr lang="en-US" sz="17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7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nebo</a:t>
            </a:r>
            <a:r>
              <a:rPr lang="en-US" sz="17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7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institucím</a:t>
            </a:r>
            <a:r>
              <a:rPr lang="en-US" sz="17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a </a:t>
            </a:r>
            <a:r>
              <a:rPr lang="en-US" sz="17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že</a:t>
            </a:r>
            <a:r>
              <a:rPr lang="en-US" sz="17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7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zajistí</a:t>
            </a:r>
            <a:r>
              <a:rPr lang="en-US" sz="17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aby </a:t>
            </a:r>
            <a:r>
              <a:rPr lang="en-US" sz="17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všechny</a:t>
            </a:r>
            <a:r>
              <a:rPr lang="en-US" sz="17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7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veřejné</a:t>
            </a:r>
            <a:r>
              <a:rPr lang="en-US" sz="17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7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orgány</a:t>
            </a:r>
            <a:r>
              <a:rPr lang="en-US" sz="17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a </a:t>
            </a:r>
            <a:r>
              <a:rPr lang="en-US" sz="17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instituce</a:t>
            </a:r>
            <a:r>
              <a:rPr lang="en-US" sz="17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sz="17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celostátní</a:t>
            </a:r>
            <a:r>
              <a:rPr lang="en-US" sz="17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7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i</a:t>
            </a:r>
            <a:r>
              <a:rPr lang="en-US" sz="17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7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místní</a:t>
            </a:r>
            <a:r>
              <a:rPr lang="en-US" sz="17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sz="17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jednaly</a:t>
            </a:r>
            <a:r>
              <a:rPr lang="en-US" sz="17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v </a:t>
            </a:r>
            <a:r>
              <a:rPr lang="en-US" sz="17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souladu</a:t>
            </a:r>
            <a:r>
              <a:rPr lang="en-US" sz="17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s </a:t>
            </a:r>
            <a:r>
              <a:rPr lang="en-US" sz="17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tímto</a:t>
            </a:r>
            <a:r>
              <a:rPr lang="en-US" sz="17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7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závazkem</a:t>
            </a:r>
            <a:r>
              <a:rPr lang="en-US" sz="17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;</a:t>
            </a:r>
          </a:p>
          <a:p>
            <a:pPr algn="just"/>
            <a:r>
              <a:rPr lang="en-US" sz="17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b) </a:t>
            </a:r>
            <a:r>
              <a:rPr lang="en-US" sz="17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každý</a:t>
            </a:r>
            <a:r>
              <a:rPr lang="en-US" sz="17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7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smluvní</a:t>
            </a:r>
            <a:r>
              <a:rPr lang="en-US" sz="17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7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stát</a:t>
            </a:r>
            <a:r>
              <a:rPr lang="en-US" sz="17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se </a:t>
            </a:r>
            <a:r>
              <a:rPr lang="en-US" sz="17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zavazuje</a:t>
            </a:r>
            <a:r>
              <a:rPr lang="en-US" sz="17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sz="17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že</a:t>
            </a:r>
            <a:r>
              <a:rPr lang="en-US" sz="17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7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nebude</a:t>
            </a:r>
            <a:r>
              <a:rPr lang="en-US" sz="17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7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povzbuzovat</a:t>
            </a:r>
            <a:r>
              <a:rPr lang="en-US" sz="17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sz="17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hájit</a:t>
            </a:r>
            <a:r>
              <a:rPr lang="en-US" sz="17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7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nebo</a:t>
            </a:r>
            <a:r>
              <a:rPr lang="en-US" sz="17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7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podporovat</a:t>
            </a:r>
            <a:r>
              <a:rPr lang="en-US" sz="17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7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rasovou</a:t>
            </a:r>
            <a:r>
              <a:rPr lang="en-US" sz="17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7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diskriminaci</a:t>
            </a:r>
            <a:r>
              <a:rPr lang="en-US" sz="17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7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prováděnou</a:t>
            </a:r>
            <a:r>
              <a:rPr lang="en-US" sz="17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7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kteroukoli</a:t>
            </a:r>
            <a:r>
              <a:rPr lang="en-US" sz="17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7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osobou</a:t>
            </a:r>
            <a:r>
              <a:rPr lang="en-US" sz="17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7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nebo</a:t>
            </a:r>
            <a:r>
              <a:rPr lang="en-US" sz="17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7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organizací</a:t>
            </a:r>
            <a:r>
              <a:rPr lang="en-US" sz="17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;</a:t>
            </a:r>
          </a:p>
          <a:p>
            <a:pPr algn="just"/>
            <a:r>
              <a:rPr lang="en-US" sz="17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c) </a:t>
            </a:r>
            <a:r>
              <a:rPr lang="en-US" sz="17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každý</a:t>
            </a:r>
            <a:r>
              <a:rPr lang="en-US" sz="17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7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smluvní</a:t>
            </a:r>
            <a:r>
              <a:rPr lang="en-US" sz="17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7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stát</a:t>
            </a:r>
            <a:r>
              <a:rPr lang="en-US" sz="17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7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podnikne</a:t>
            </a:r>
            <a:r>
              <a:rPr lang="en-US" sz="17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7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účinná</a:t>
            </a:r>
            <a:r>
              <a:rPr lang="en-US" sz="17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7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opatření</a:t>
            </a:r>
            <a:r>
              <a:rPr lang="en-US" sz="17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k </a:t>
            </a:r>
            <a:r>
              <a:rPr lang="en-US" sz="17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přezkoumání</a:t>
            </a:r>
            <a:r>
              <a:rPr lang="en-US" sz="17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7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celostátní</a:t>
            </a:r>
            <a:r>
              <a:rPr lang="en-US" sz="17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7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i</a:t>
            </a:r>
            <a:r>
              <a:rPr lang="en-US" sz="17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7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místní</a:t>
            </a:r>
            <a:r>
              <a:rPr lang="en-US" sz="17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7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vládní</a:t>
            </a:r>
            <a:r>
              <a:rPr lang="en-US" sz="17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7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politiky</a:t>
            </a:r>
            <a:r>
              <a:rPr lang="en-US" sz="17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a k </a:t>
            </a:r>
            <a:r>
              <a:rPr lang="en-US" sz="17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novelizaci</a:t>
            </a:r>
            <a:r>
              <a:rPr lang="en-US" sz="17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7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nebo</a:t>
            </a:r>
            <a:r>
              <a:rPr lang="en-US" sz="17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7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zrušení</a:t>
            </a:r>
            <a:r>
              <a:rPr lang="en-US" sz="17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7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všech</a:t>
            </a:r>
            <a:r>
              <a:rPr lang="en-US" sz="17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7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zákonů</a:t>
            </a:r>
            <a:r>
              <a:rPr lang="en-US" sz="17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a </a:t>
            </a:r>
            <a:r>
              <a:rPr lang="en-US" sz="17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předpisů</a:t>
            </a:r>
            <a:r>
              <a:rPr lang="en-US" sz="17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sz="17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které</a:t>
            </a:r>
            <a:r>
              <a:rPr lang="en-US" sz="17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7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mají</a:t>
            </a:r>
            <a:r>
              <a:rPr lang="en-US" sz="17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za </a:t>
            </a:r>
            <a:r>
              <a:rPr lang="en-US" sz="17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následek</a:t>
            </a:r>
            <a:r>
              <a:rPr lang="en-US" sz="17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7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vznik</a:t>
            </a:r>
            <a:r>
              <a:rPr lang="en-US" sz="17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7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nebo</a:t>
            </a:r>
            <a:r>
              <a:rPr lang="en-US" sz="17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7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zachování</a:t>
            </a:r>
            <a:r>
              <a:rPr lang="en-US" sz="17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7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rasové</a:t>
            </a:r>
            <a:r>
              <a:rPr lang="en-US" sz="17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7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diskriminace</a:t>
            </a:r>
            <a:r>
              <a:rPr lang="en-US" sz="17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sz="17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všude</a:t>
            </a:r>
            <a:r>
              <a:rPr lang="en-US" sz="17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7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kde</a:t>
            </a:r>
            <a:r>
              <a:rPr lang="en-US" sz="17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7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existuje</a:t>
            </a:r>
            <a:r>
              <a:rPr lang="en-US" sz="17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;</a:t>
            </a:r>
          </a:p>
          <a:p>
            <a:pPr algn="just"/>
            <a:r>
              <a:rPr lang="en-US" sz="17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d) </a:t>
            </a:r>
            <a:r>
              <a:rPr lang="en-US" sz="17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každý</a:t>
            </a:r>
            <a:r>
              <a:rPr lang="en-US" sz="17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7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smluvní</a:t>
            </a:r>
            <a:r>
              <a:rPr lang="en-US" sz="17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7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stát</a:t>
            </a:r>
            <a:r>
              <a:rPr lang="en-US" sz="17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7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zakáže</a:t>
            </a:r>
            <a:r>
              <a:rPr lang="en-US" sz="17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a </a:t>
            </a:r>
            <a:r>
              <a:rPr lang="en-US" sz="17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odstraní</a:t>
            </a:r>
            <a:r>
              <a:rPr lang="en-US" sz="17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7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všemi</a:t>
            </a:r>
            <a:r>
              <a:rPr lang="en-US" sz="17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7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vhodnými</a:t>
            </a:r>
            <a:r>
              <a:rPr lang="en-US" sz="17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7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prostředky</a:t>
            </a:r>
            <a:r>
              <a:rPr lang="en-US" sz="17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sz="17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včetně</a:t>
            </a:r>
            <a:r>
              <a:rPr lang="en-US" sz="17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7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zákonodárných</a:t>
            </a:r>
            <a:r>
              <a:rPr lang="en-US" sz="17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7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opatření</a:t>
            </a:r>
            <a:r>
              <a:rPr lang="en-US" sz="17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sz="17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rasovou</a:t>
            </a:r>
            <a:r>
              <a:rPr lang="en-US" sz="17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7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diskriminaci</a:t>
            </a:r>
            <a:r>
              <a:rPr lang="en-US" sz="17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7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prováděnou</a:t>
            </a:r>
            <a:r>
              <a:rPr lang="en-US" sz="17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7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kteroukoli</a:t>
            </a:r>
            <a:r>
              <a:rPr lang="en-US" sz="17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7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osobou</a:t>
            </a:r>
            <a:r>
              <a:rPr lang="en-US" sz="17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sz="17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skupinou</a:t>
            </a:r>
            <a:r>
              <a:rPr lang="en-US" sz="17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7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nebo</a:t>
            </a:r>
            <a:r>
              <a:rPr lang="en-US" sz="17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7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organizaci</a:t>
            </a:r>
            <a:endParaRPr lang="en-IL" sz="1700" dirty="0"/>
          </a:p>
          <a:p>
            <a:endParaRPr lang="en-IL" sz="1700" dirty="0"/>
          </a:p>
          <a:p>
            <a:endParaRPr lang="en-IL" sz="1700" dirty="0"/>
          </a:p>
          <a:p>
            <a:endParaRPr lang="en-IL" sz="1700" dirty="0"/>
          </a:p>
        </p:txBody>
      </p:sp>
    </p:spTree>
    <p:extLst>
      <p:ext uri="{BB962C8B-B14F-4D97-AF65-F5344CB8AC3E}">
        <p14:creationId xmlns:p14="http://schemas.microsoft.com/office/powerpoint/2010/main" val="362116913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9301A5-5B91-CC18-E04C-94B204055D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5032375"/>
          </a:xfrm>
        </p:spPr>
        <p:txBody>
          <a:bodyPr>
            <a:normAutofit fontScale="32500" lnSpcReduction="20000"/>
          </a:bodyPr>
          <a:lstStyle/>
          <a:p>
            <a:pPr marL="0" indent="0" algn="just">
              <a:buNone/>
            </a:pPr>
            <a:r>
              <a:rPr lang="en-IL" sz="5500" b="1" dirty="0"/>
              <a:t>Úmluva o odstranění všech forem rasové diskriminace</a:t>
            </a:r>
            <a:endParaRPr lang="en-US" sz="5500" b="0" i="0" u="none" strike="noStrike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en-US" sz="5500" dirty="0" err="1">
                <a:solidFill>
                  <a:srgbClr val="000000"/>
                </a:solidFill>
                <a:latin typeface="Arial" panose="020B0604020202020204" pitchFamily="34" charset="0"/>
              </a:rPr>
              <a:t>Čl</a:t>
            </a:r>
            <a:r>
              <a:rPr lang="en-US" sz="5500" dirty="0">
                <a:solidFill>
                  <a:srgbClr val="000000"/>
                </a:solidFill>
                <a:latin typeface="Arial" panose="020B0604020202020204" pitchFamily="34" charset="0"/>
              </a:rPr>
              <a:t>. 3 </a:t>
            </a:r>
            <a:r>
              <a:rPr lang="en-US" sz="55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Smluvní</a:t>
            </a:r>
            <a:r>
              <a:rPr lang="en-US" sz="55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55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státy</a:t>
            </a:r>
            <a:r>
              <a:rPr lang="en-US" sz="55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55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zvláště</a:t>
            </a:r>
            <a:r>
              <a:rPr lang="en-US" sz="55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55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odsuzují</a:t>
            </a:r>
            <a:r>
              <a:rPr lang="en-US" sz="55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55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rasovou</a:t>
            </a:r>
            <a:r>
              <a:rPr lang="en-US" sz="55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55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segregaci</a:t>
            </a:r>
            <a:r>
              <a:rPr lang="en-US" sz="55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a apartheid a </a:t>
            </a:r>
            <a:r>
              <a:rPr lang="en-US" sz="55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zavazují</a:t>
            </a:r>
            <a:r>
              <a:rPr lang="en-US" sz="55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se </a:t>
            </a:r>
            <a:r>
              <a:rPr lang="en-US" sz="55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na</a:t>
            </a:r>
            <a:r>
              <a:rPr lang="en-US" sz="55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55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územích</a:t>
            </a:r>
            <a:r>
              <a:rPr lang="en-US" sz="55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55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spadajících</a:t>
            </a:r>
            <a:r>
              <a:rPr lang="en-US" sz="55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pod </a:t>
            </a:r>
            <a:r>
              <a:rPr lang="en-US" sz="55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jejich</a:t>
            </a:r>
            <a:r>
              <a:rPr lang="en-US" sz="55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55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pravomoc</a:t>
            </a:r>
            <a:r>
              <a:rPr lang="en-US" sz="55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55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předcházet</a:t>
            </a:r>
            <a:r>
              <a:rPr lang="en-US" sz="55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sz="55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zakázat</a:t>
            </a:r>
            <a:r>
              <a:rPr lang="en-US" sz="55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a </a:t>
            </a:r>
            <a:r>
              <a:rPr lang="en-US" sz="55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vymýtit</a:t>
            </a:r>
            <a:r>
              <a:rPr lang="en-US" sz="55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55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všechny</a:t>
            </a:r>
            <a:r>
              <a:rPr lang="en-US" sz="55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55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praktiky</a:t>
            </a:r>
            <a:r>
              <a:rPr lang="en-US" sz="55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55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tohoto</a:t>
            </a:r>
            <a:r>
              <a:rPr lang="en-US" sz="55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55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druhu</a:t>
            </a:r>
            <a:r>
              <a:rPr lang="en-US" sz="55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.</a:t>
            </a:r>
            <a:endParaRPr lang="en-US" sz="55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en-US" sz="55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Čl</a:t>
            </a:r>
            <a:r>
              <a:rPr lang="en-US" sz="55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. 4 </a:t>
            </a:r>
            <a:r>
              <a:rPr lang="en-US" sz="55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Smluvní</a:t>
            </a:r>
            <a:r>
              <a:rPr lang="en-US" sz="55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55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státy</a:t>
            </a:r>
            <a:r>
              <a:rPr lang="en-US" sz="55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55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odsuzují</a:t>
            </a:r>
            <a:r>
              <a:rPr lang="en-US" sz="55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55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veškerou</a:t>
            </a:r>
            <a:r>
              <a:rPr lang="en-US" sz="55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55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propagandu</a:t>
            </a:r>
            <a:r>
              <a:rPr lang="en-US" sz="55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a </a:t>
            </a:r>
            <a:r>
              <a:rPr lang="en-US" sz="55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všechny</a:t>
            </a:r>
            <a:r>
              <a:rPr lang="en-US" sz="55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55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organizace</a:t>
            </a:r>
            <a:r>
              <a:rPr lang="en-US" sz="55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sz="55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které</a:t>
            </a:r>
            <a:r>
              <a:rPr lang="en-US" sz="55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55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jsou</a:t>
            </a:r>
            <a:r>
              <a:rPr lang="en-US" sz="55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55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založeny</a:t>
            </a:r>
            <a:r>
              <a:rPr lang="en-US" sz="55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55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na</a:t>
            </a:r>
            <a:r>
              <a:rPr lang="en-US" sz="55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55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myšlenkách</a:t>
            </a:r>
            <a:r>
              <a:rPr lang="en-US" sz="55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55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nebo</a:t>
            </a:r>
            <a:r>
              <a:rPr lang="en-US" sz="55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55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teoriích</a:t>
            </a:r>
            <a:r>
              <a:rPr lang="en-US" sz="55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o </a:t>
            </a:r>
            <a:r>
              <a:rPr lang="en-US" sz="55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nadřazenosti</a:t>
            </a:r>
            <a:r>
              <a:rPr lang="en-US" sz="55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55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jedné</a:t>
            </a:r>
            <a:r>
              <a:rPr lang="en-US" sz="55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55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rasy</a:t>
            </a:r>
            <a:r>
              <a:rPr lang="en-US" sz="55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55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nebo</a:t>
            </a:r>
            <a:r>
              <a:rPr lang="en-US" sz="55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55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skupiny</a:t>
            </a:r>
            <a:r>
              <a:rPr lang="en-US" sz="55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55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osob</a:t>
            </a:r>
            <a:r>
              <a:rPr lang="en-US" sz="55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55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jedné</a:t>
            </a:r>
            <a:r>
              <a:rPr lang="en-US" sz="55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55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barvy</a:t>
            </a:r>
            <a:r>
              <a:rPr lang="en-US" sz="55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55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pleti</a:t>
            </a:r>
            <a:r>
              <a:rPr lang="en-US" sz="55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55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nebo</a:t>
            </a:r>
            <a:r>
              <a:rPr lang="en-US" sz="55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55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etnického</a:t>
            </a:r>
            <a:r>
              <a:rPr lang="en-US" sz="55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55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původu</a:t>
            </a:r>
            <a:r>
              <a:rPr lang="en-US" sz="55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sz="55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nebo</a:t>
            </a:r>
            <a:r>
              <a:rPr lang="en-US" sz="55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55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které</a:t>
            </a:r>
            <a:r>
              <a:rPr lang="en-US" sz="55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se </a:t>
            </a:r>
            <a:r>
              <a:rPr lang="en-US" sz="55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pokoušejí</a:t>
            </a:r>
            <a:r>
              <a:rPr lang="en-US" sz="55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55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ospravedlňovat</a:t>
            </a:r>
            <a:r>
              <a:rPr lang="en-US" sz="55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55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nebo</a:t>
            </a:r>
            <a:r>
              <a:rPr lang="en-US" sz="55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55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povzbuzovat</a:t>
            </a:r>
            <a:r>
              <a:rPr lang="en-US" sz="55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55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jakoukoli</a:t>
            </a:r>
            <a:r>
              <a:rPr lang="en-US" sz="55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55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formu</a:t>
            </a:r>
            <a:r>
              <a:rPr lang="en-US" sz="55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55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rasové</a:t>
            </a:r>
            <a:r>
              <a:rPr lang="en-US" sz="55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55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nenávisti</a:t>
            </a:r>
            <a:r>
              <a:rPr lang="en-US" sz="55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a </a:t>
            </a:r>
            <a:r>
              <a:rPr lang="en-US" sz="55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diskriminace</a:t>
            </a:r>
            <a:r>
              <a:rPr lang="en-US" sz="55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a </a:t>
            </a:r>
            <a:r>
              <a:rPr lang="en-US" sz="55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zavazují</a:t>
            </a:r>
            <a:r>
              <a:rPr lang="en-US" sz="55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se, </a:t>
            </a:r>
            <a:r>
              <a:rPr lang="en-US" sz="55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že</a:t>
            </a:r>
            <a:r>
              <a:rPr lang="en-US" sz="55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55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přijmou</a:t>
            </a:r>
            <a:r>
              <a:rPr lang="en-US" sz="55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55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bezodkladná</a:t>
            </a:r>
            <a:r>
              <a:rPr lang="en-US" sz="55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a </a:t>
            </a:r>
            <a:r>
              <a:rPr lang="en-US" sz="55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pozitivní</a:t>
            </a:r>
            <a:r>
              <a:rPr lang="en-US" sz="55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55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opatření</a:t>
            </a:r>
            <a:r>
              <a:rPr lang="en-US" sz="55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k </a:t>
            </a:r>
            <a:r>
              <a:rPr lang="en-US" sz="55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vymýcení</a:t>
            </a:r>
            <a:r>
              <a:rPr lang="en-US" sz="55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55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jakéhokoli</a:t>
            </a:r>
            <a:r>
              <a:rPr lang="en-US" sz="55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55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podněcování</a:t>
            </a:r>
            <a:r>
              <a:rPr lang="en-US" sz="55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k </a:t>
            </a:r>
            <a:r>
              <a:rPr lang="en-US" sz="55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rasové</a:t>
            </a:r>
            <a:r>
              <a:rPr lang="en-US" sz="55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55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diskriminaci</a:t>
            </a:r>
            <a:r>
              <a:rPr lang="en-US" sz="55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55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nebo</a:t>
            </a:r>
            <a:r>
              <a:rPr lang="en-US" sz="55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55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činů</a:t>
            </a:r>
            <a:r>
              <a:rPr lang="en-US" sz="55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55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rasové</a:t>
            </a:r>
            <a:r>
              <a:rPr lang="en-US" sz="55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55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diskriminace</a:t>
            </a:r>
            <a:r>
              <a:rPr lang="en-US" sz="55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a k </a:t>
            </a:r>
            <a:r>
              <a:rPr lang="en-US" sz="55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tomuto</a:t>
            </a:r>
            <a:r>
              <a:rPr lang="en-US" sz="55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55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cíli</a:t>
            </a:r>
            <a:r>
              <a:rPr lang="en-US" sz="55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s </a:t>
            </a:r>
            <a:r>
              <a:rPr lang="en-US" sz="55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náležitým</a:t>
            </a:r>
            <a:r>
              <a:rPr lang="en-US" sz="55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55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zřetelem</a:t>
            </a:r>
            <a:r>
              <a:rPr lang="en-US" sz="55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55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na</a:t>
            </a:r>
            <a:r>
              <a:rPr lang="en-US" sz="55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55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zásady</a:t>
            </a:r>
            <a:r>
              <a:rPr lang="en-US" sz="55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55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zakotvené</a:t>
            </a:r>
            <a:r>
              <a:rPr lang="en-US" sz="55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55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ve</a:t>
            </a:r>
            <a:r>
              <a:rPr lang="en-US" sz="55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55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Všeobecné</a:t>
            </a:r>
            <a:r>
              <a:rPr lang="en-US" sz="55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55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deklaraci</a:t>
            </a:r>
            <a:r>
              <a:rPr lang="en-US" sz="55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55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lidských</a:t>
            </a:r>
            <a:r>
              <a:rPr lang="en-US" sz="55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55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práv</a:t>
            </a:r>
            <a:r>
              <a:rPr lang="en-US" sz="55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a </a:t>
            </a:r>
            <a:r>
              <a:rPr lang="en-US" sz="55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na</a:t>
            </a:r>
            <a:r>
              <a:rPr lang="en-US" sz="55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55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práva</a:t>
            </a:r>
            <a:r>
              <a:rPr lang="en-US" sz="55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55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výslovně</a:t>
            </a:r>
            <a:r>
              <a:rPr lang="en-US" sz="55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55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uvedená</a:t>
            </a:r>
            <a:r>
              <a:rPr lang="en-US" sz="55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v </a:t>
            </a:r>
            <a:r>
              <a:rPr lang="en-US" sz="55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článku</a:t>
            </a:r>
            <a:r>
              <a:rPr lang="en-US" sz="55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5 </a:t>
            </a:r>
            <a:r>
              <a:rPr lang="en-US" sz="55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této</a:t>
            </a:r>
            <a:r>
              <a:rPr lang="en-US" sz="55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55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úmluvy</a:t>
            </a:r>
            <a:r>
              <a:rPr lang="en-US" sz="55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se </a:t>
            </a:r>
            <a:r>
              <a:rPr lang="en-US" sz="55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zavazují</a:t>
            </a:r>
            <a:r>
              <a:rPr lang="en-US" sz="55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55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zejména</a:t>
            </a:r>
            <a:r>
              <a:rPr lang="en-US" sz="55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:</a:t>
            </a:r>
          </a:p>
          <a:p>
            <a:pPr marL="0" indent="0" algn="just">
              <a:buNone/>
            </a:pPr>
            <a:r>
              <a:rPr lang="en-US" sz="55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a) </a:t>
            </a:r>
            <a:r>
              <a:rPr lang="en-US" sz="55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prohlásit</a:t>
            </a:r>
            <a:r>
              <a:rPr lang="en-US" sz="55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za </a:t>
            </a:r>
            <a:r>
              <a:rPr lang="en-US" sz="55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činy</a:t>
            </a:r>
            <a:r>
              <a:rPr lang="en-US" sz="55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55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trestné</a:t>
            </a:r>
            <a:r>
              <a:rPr lang="en-US" sz="55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55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podle</a:t>
            </a:r>
            <a:r>
              <a:rPr lang="en-US" sz="55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55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zákona</a:t>
            </a:r>
            <a:r>
              <a:rPr lang="en-US" sz="55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: </a:t>
            </a:r>
            <a:r>
              <a:rPr lang="en-US" sz="55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jakékoli</a:t>
            </a:r>
            <a:r>
              <a:rPr lang="en-US" sz="55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55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rozšiřování</a:t>
            </a:r>
            <a:r>
              <a:rPr lang="en-US" sz="55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55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idejí</a:t>
            </a:r>
            <a:r>
              <a:rPr lang="en-US" sz="55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55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založených</a:t>
            </a:r>
            <a:r>
              <a:rPr lang="en-US" sz="55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55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na</a:t>
            </a:r>
            <a:r>
              <a:rPr lang="en-US" sz="55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55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rasové</a:t>
            </a:r>
            <a:r>
              <a:rPr lang="en-US" sz="55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55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nadřazenosti</a:t>
            </a:r>
            <a:r>
              <a:rPr lang="en-US" sz="55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55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nebo</a:t>
            </a:r>
            <a:r>
              <a:rPr lang="en-US" sz="55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55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nenávisti</a:t>
            </a:r>
            <a:r>
              <a:rPr lang="en-US" sz="55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sz="55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jakékoli</a:t>
            </a:r>
            <a:r>
              <a:rPr lang="en-US" sz="55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55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podněcování</a:t>
            </a:r>
            <a:r>
              <a:rPr lang="en-US" sz="55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k </a:t>
            </a:r>
            <a:r>
              <a:rPr lang="en-US" sz="55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rasové</a:t>
            </a:r>
            <a:r>
              <a:rPr lang="en-US" sz="55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55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diskriminaci</a:t>
            </a:r>
            <a:r>
              <a:rPr lang="en-US" sz="55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sz="55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jakož</a:t>
            </a:r>
            <a:r>
              <a:rPr lang="en-US" sz="55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55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i</a:t>
            </a:r>
            <a:r>
              <a:rPr lang="en-US" sz="55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55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veškeré</a:t>
            </a:r>
            <a:r>
              <a:rPr lang="en-US" sz="55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55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násilné</a:t>
            </a:r>
            <a:r>
              <a:rPr lang="en-US" sz="55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55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činy</a:t>
            </a:r>
            <a:r>
              <a:rPr lang="en-US" sz="55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55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nebo</a:t>
            </a:r>
            <a:r>
              <a:rPr lang="en-US" sz="55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55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podněcování</a:t>
            </a:r>
            <a:r>
              <a:rPr lang="en-US" sz="55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k </a:t>
            </a:r>
            <a:r>
              <a:rPr lang="en-US" sz="55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takovým</a:t>
            </a:r>
            <a:r>
              <a:rPr lang="en-US" sz="55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55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činům</a:t>
            </a:r>
            <a:r>
              <a:rPr lang="en-US" sz="55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55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proti</a:t>
            </a:r>
            <a:r>
              <a:rPr lang="en-US" sz="55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55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kterékoli</a:t>
            </a:r>
            <a:r>
              <a:rPr lang="en-US" sz="55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rase </a:t>
            </a:r>
            <a:r>
              <a:rPr lang="en-US" sz="55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nebo</a:t>
            </a:r>
            <a:r>
              <a:rPr lang="en-US" sz="55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55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kterékoli</a:t>
            </a:r>
            <a:r>
              <a:rPr lang="en-US" sz="55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55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skupině</a:t>
            </a:r>
            <a:r>
              <a:rPr lang="en-US" sz="55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55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osob</a:t>
            </a:r>
            <a:r>
              <a:rPr lang="en-US" sz="55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55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jiné</a:t>
            </a:r>
            <a:r>
              <a:rPr lang="en-US" sz="55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55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barvy</a:t>
            </a:r>
            <a:r>
              <a:rPr lang="en-US" sz="55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55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pleti</a:t>
            </a:r>
            <a:r>
              <a:rPr lang="en-US" sz="55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55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nebo</a:t>
            </a:r>
            <a:r>
              <a:rPr lang="en-US" sz="55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55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etnického</a:t>
            </a:r>
            <a:r>
              <a:rPr lang="en-US" sz="55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55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původu</a:t>
            </a:r>
            <a:r>
              <a:rPr lang="en-US" sz="55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sz="55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jakož</a:t>
            </a:r>
            <a:r>
              <a:rPr lang="en-US" sz="55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55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i</a:t>
            </a:r>
            <a:r>
              <a:rPr lang="en-US" sz="55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55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poskytování</a:t>
            </a:r>
            <a:r>
              <a:rPr lang="en-US" sz="55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55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jakékoli</a:t>
            </a:r>
            <a:r>
              <a:rPr lang="en-US" sz="55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55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podpory</a:t>
            </a:r>
            <a:r>
              <a:rPr lang="en-US" sz="55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55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rasistické</a:t>
            </a:r>
            <a:r>
              <a:rPr lang="en-US" sz="55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55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činnosti</a:t>
            </a:r>
            <a:r>
              <a:rPr lang="en-US" sz="55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sz="55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včetně</a:t>
            </a:r>
            <a:r>
              <a:rPr lang="en-US" sz="55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55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jejího</a:t>
            </a:r>
            <a:r>
              <a:rPr lang="en-US" sz="55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55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financování</a:t>
            </a:r>
            <a:r>
              <a:rPr lang="en-US" sz="55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;</a:t>
            </a:r>
          </a:p>
          <a:p>
            <a:pPr marL="0" indent="0" algn="just">
              <a:buNone/>
            </a:pPr>
            <a:r>
              <a:rPr lang="en-US" sz="55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b) </a:t>
            </a:r>
            <a:r>
              <a:rPr lang="en-US" sz="55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prohlásit</a:t>
            </a:r>
            <a:r>
              <a:rPr lang="en-US" sz="55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za </a:t>
            </a:r>
            <a:r>
              <a:rPr lang="en-US" sz="55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nezákonné</a:t>
            </a:r>
            <a:r>
              <a:rPr lang="en-US" sz="55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55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organizace</a:t>
            </a:r>
            <a:r>
              <a:rPr lang="en-US" sz="55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a </a:t>
            </a:r>
            <a:r>
              <a:rPr lang="en-US" sz="55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rovněž</a:t>
            </a:r>
            <a:r>
              <a:rPr lang="en-US" sz="55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55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i</a:t>
            </a:r>
            <a:r>
              <a:rPr lang="en-US" sz="55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55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organizovanou</a:t>
            </a:r>
            <a:r>
              <a:rPr lang="en-US" sz="55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a </a:t>
            </a:r>
            <a:r>
              <a:rPr lang="en-US" sz="55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jakoukoli</a:t>
            </a:r>
            <a:r>
              <a:rPr lang="en-US" sz="55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55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jinou</a:t>
            </a:r>
            <a:r>
              <a:rPr lang="en-US" sz="55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55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propagandistickou</a:t>
            </a:r>
            <a:r>
              <a:rPr lang="en-US" sz="55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55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činnost</a:t>
            </a:r>
            <a:r>
              <a:rPr lang="en-US" sz="55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55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podporující</a:t>
            </a:r>
            <a:r>
              <a:rPr lang="en-US" sz="55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a </a:t>
            </a:r>
            <a:r>
              <a:rPr lang="en-US" sz="55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povzbuzující</a:t>
            </a:r>
            <a:r>
              <a:rPr lang="en-US" sz="55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55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rasovou</a:t>
            </a:r>
            <a:r>
              <a:rPr lang="en-US" sz="55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55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diskriminaci</a:t>
            </a:r>
            <a:r>
              <a:rPr lang="en-US" sz="55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a </a:t>
            </a:r>
            <a:r>
              <a:rPr lang="en-US" sz="55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prohlásit</a:t>
            </a:r>
            <a:r>
              <a:rPr lang="en-US" sz="55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55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účast</a:t>
            </a:r>
            <a:r>
              <a:rPr lang="en-US" sz="55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v </a:t>
            </a:r>
            <a:r>
              <a:rPr lang="en-US" sz="55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takových</a:t>
            </a:r>
            <a:r>
              <a:rPr lang="en-US" sz="55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55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organizacích</a:t>
            </a:r>
            <a:r>
              <a:rPr lang="en-US" sz="55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55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nebo</a:t>
            </a:r>
            <a:r>
              <a:rPr lang="en-US" sz="55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55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na</a:t>
            </a:r>
            <a:r>
              <a:rPr lang="en-US" sz="55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55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takové</a:t>
            </a:r>
            <a:r>
              <a:rPr lang="en-US" sz="55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55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činnosti</a:t>
            </a:r>
            <a:r>
              <a:rPr lang="en-US" sz="55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za </a:t>
            </a:r>
            <a:r>
              <a:rPr lang="en-US" sz="55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trestnou</a:t>
            </a:r>
            <a:r>
              <a:rPr lang="en-US" sz="55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55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podle</a:t>
            </a:r>
            <a:r>
              <a:rPr lang="en-US" sz="55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55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zákona</a:t>
            </a:r>
            <a:r>
              <a:rPr lang="en-US" sz="55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;</a:t>
            </a:r>
          </a:p>
          <a:p>
            <a:pPr marL="0" indent="0" algn="just">
              <a:buNone/>
            </a:pPr>
            <a:r>
              <a:rPr lang="en-US" sz="55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c) </a:t>
            </a:r>
            <a:r>
              <a:rPr lang="en-US" sz="55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nedovolit</a:t>
            </a:r>
            <a:r>
              <a:rPr lang="en-US" sz="55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55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celostátním</a:t>
            </a:r>
            <a:r>
              <a:rPr lang="en-US" sz="55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ani </a:t>
            </a:r>
            <a:r>
              <a:rPr lang="en-US" sz="55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místním</a:t>
            </a:r>
            <a:r>
              <a:rPr lang="en-US" sz="55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55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veřejným</a:t>
            </a:r>
            <a:r>
              <a:rPr lang="en-US" sz="55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55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orgánům</a:t>
            </a:r>
            <a:r>
              <a:rPr lang="en-US" sz="55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55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nebo</a:t>
            </a:r>
            <a:r>
              <a:rPr lang="en-US" sz="55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55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institucím</a:t>
            </a:r>
            <a:r>
              <a:rPr lang="en-US" sz="55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55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podporovat</a:t>
            </a:r>
            <a:r>
              <a:rPr lang="en-US" sz="55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55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nebo</a:t>
            </a:r>
            <a:r>
              <a:rPr lang="en-US" sz="55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55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podněcovat</a:t>
            </a:r>
            <a:r>
              <a:rPr lang="en-US" sz="55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55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rasovou</a:t>
            </a:r>
            <a:r>
              <a:rPr lang="en-US" sz="55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55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diskriminaci</a:t>
            </a:r>
            <a:r>
              <a:rPr lang="en-US" sz="55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.</a:t>
            </a:r>
            <a:endParaRPr lang="en-IL" sz="5500" dirty="0"/>
          </a:p>
          <a:p>
            <a:endParaRPr lang="en-IL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EA6D6E77-627D-687F-68B4-D27664A6FF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L" dirty="0"/>
              <a:t>Trestné činy orientované na potlačení práv a svobod člověka</a:t>
            </a:r>
          </a:p>
        </p:txBody>
      </p:sp>
    </p:spTree>
    <p:extLst>
      <p:ext uri="{BB962C8B-B14F-4D97-AF65-F5344CB8AC3E}">
        <p14:creationId xmlns:p14="http://schemas.microsoft.com/office/powerpoint/2010/main" val="39680916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F54605-AD01-E491-42F0-7575C0A886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L" dirty="0"/>
              <a:t>Agrese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1317D5-C6F3-4810-36BE-AF11765755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5257800" cy="4351338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IL" b="1" dirty="0"/>
              <a:t>§ 405a TZ</a:t>
            </a:r>
          </a:p>
          <a:p>
            <a:pPr marL="0" indent="0">
              <a:buNone/>
            </a:pPr>
            <a:r>
              <a:rPr lang="en-US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Kdo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v </a:t>
            </a:r>
            <a:r>
              <a:rPr lang="en-US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postavení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které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mu </a:t>
            </a:r>
            <a:r>
              <a:rPr lang="en-US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umožňuje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vykonávat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kontrolu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nad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některým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státem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nebo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řídit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jeho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politické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anebo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vojenské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akce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v </a:t>
            </a:r>
            <a:r>
              <a:rPr lang="en-US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rozporu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s </a:t>
            </a:r>
            <a:r>
              <a:rPr lang="en-US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ustanoveními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mezinárodního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práva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plánuje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připravuje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zahájí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nebo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provede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útočný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čin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který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spočívá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v </a:t>
            </a:r>
            <a:r>
              <a:rPr lang="en-US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použití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ozbrojené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síly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takovým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státem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proti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svrchovanosti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územní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celistvosti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nebo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politické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nezávislosti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jiného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státu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nebo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v </a:t>
            </a:r>
            <a:r>
              <a:rPr lang="en-US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použití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ozbrojené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síly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takovým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státem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jakýmkoli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jiným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způsobem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neslučitelným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s </a:t>
            </a:r>
            <a:r>
              <a:rPr lang="en-US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Chartou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Organizace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spojených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národů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a </a:t>
            </a:r>
            <a:r>
              <a:rPr lang="en-US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který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svou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povahou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závažností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a </a:t>
            </a:r>
            <a:r>
              <a:rPr lang="en-US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rozsahem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zakládá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zjevné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porušení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Charty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Organizace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spojených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národů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…</a:t>
            </a:r>
            <a:endParaRPr lang="en-IL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0F1AD95-5295-A1CA-73DC-24CB80CC6D83}"/>
              </a:ext>
            </a:extLst>
          </p:cNvPr>
          <p:cNvSpPr txBox="1"/>
          <p:nvPr/>
        </p:nvSpPr>
        <p:spPr>
          <a:xfrm>
            <a:off x="6800850" y="58846"/>
            <a:ext cx="4857750" cy="67403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IL" sz="2400" dirty="0"/>
              <a:t>Ius ad bellum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L" sz="2400" dirty="0"/>
              <a:t>Charta OSN čl. 2 odst. 4 </a:t>
            </a:r>
          </a:p>
          <a:p>
            <a:r>
              <a:rPr lang="en-US" sz="24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Všichni</a:t>
            </a:r>
            <a:r>
              <a:rPr lang="en-US" sz="24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4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členové</a:t>
            </a:r>
            <a:r>
              <a:rPr lang="en-US" sz="24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se </a:t>
            </a:r>
            <a:r>
              <a:rPr lang="en-US" sz="24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vystříhají</a:t>
            </a:r>
            <a:r>
              <a:rPr lang="en-US" sz="24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4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ve</a:t>
            </a:r>
            <a:r>
              <a:rPr lang="en-US" sz="24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4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svých</a:t>
            </a:r>
            <a:r>
              <a:rPr lang="en-US" sz="24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4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mezinárodních</a:t>
            </a:r>
            <a:r>
              <a:rPr lang="en-US" sz="24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4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stycích</a:t>
            </a:r>
            <a:r>
              <a:rPr lang="en-US" sz="24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4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hrozby</a:t>
            </a:r>
            <a:r>
              <a:rPr lang="en-US" sz="24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4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násilím</a:t>
            </a:r>
            <a:r>
              <a:rPr lang="en-US" sz="24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neb </a:t>
            </a:r>
            <a:r>
              <a:rPr lang="en-US" sz="24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použití</a:t>
            </a:r>
            <a:r>
              <a:rPr lang="en-US" sz="24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4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násilí</a:t>
            </a:r>
            <a:r>
              <a:rPr lang="en-US" sz="24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4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ať</a:t>
            </a:r>
            <a:r>
              <a:rPr lang="en-US" sz="24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4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proti</a:t>
            </a:r>
            <a:r>
              <a:rPr lang="en-US" sz="24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4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územní</a:t>
            </a:r>
            <a:r>
              <a:rPr lang="en-US" sz="24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4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celistvosti</a:t>
            </a:r>
            <a:r>
              <a:rPr lang="en-US" sz="24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4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nebo</a:t>
            </a:r>
            <a:r>
              <a:rPr lang="en-US" sz="24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4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politické</a:t>
            </a:r>
            <a:r>
              <a:rPr lang="en-US" sz="24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4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nezávislosti</a:t>
            </a:r>
            <a:r>
              <a:rPr lang="en-US" sz="24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4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kteréhokoli</a:t>
            </a:r>
            <a:r>
              <a:rPr lang="en-US" sz="24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4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státu</a:t>
            </a:r>
            <a:r>
              <a:rPr lang="en-US" sz="24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sz="24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ať</a:t>
            </a:r>
            <a:r>
              <a:rPr lang="en-US" sz="24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4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jakýmkoli</a:t>
            </a:r>
            <a:r>
              <a:rPr lang="en-US" sz="24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4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jiným</a:t>
            </a:r>
            <a:r>
              <a:rPr lang="en-US" sz="24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4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způsobem</a:t>
            </a:r>
            <a:r>
              <a:rPr lang="en-US" sz="24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4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neslučitelným</a:t>
            </a:r>
            <a:r>
              <a:rPr lang="en-US" sz="24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s </a:t>
            </a:r>
            <a:r>
              <a:rPr lang="en-US" sz="24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cíli</a:t>
            </a:r>
            <a:r>
              <a:rPr lang="en-US" sz="24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4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Spojených</a:t>
            </a:r>
            <a:r>
              <a:rPr lang="en-US" sz="24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4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národů</a:t>
            </a:r>
            <a:r>
              <a:rPr lang="en-US" sz="24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.</a:t>
            </a:r>
            <a:r>
              <a:rPr lang="en-IL" sz="2400" dirty="0"/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P</a:t>
            </a:r>
            <a:r>
              <a:rPr lang="en-IL" sz="2400" dirty="0"/>
              <a:t>orušení tohoto zákazu je sankcionováno podle čl. 41 a 42 Charty.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V</a:t>
            </a:r>
            <a:r>
              <a:rPr lang="en-IL" sz="2400" dirty="0"/>
              <a:t>ýjimky: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dirty="0"/>
              <a:t>P</a:t>
            </a:r>
            <a:r>
              <a:rPr lang="en-IL" sz="2400" dirty="0"/>
              <a:t>rávo na sebeobranu (čl. 51)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dirty="0"/>
              <a:t>V</a:t>
            </a:r>
            <a:r>
              <a:rPr lang="en-IL" sz="2400" dirty="0"/>
              <a:t>ýkon donucovacích opatření se schválením Rady bezpečnosti (čl. 42)</a:t>
            </a:r>
          </a:p>
        </p:txBody>
      </p:sp>
    </p:spTree>
    <p:extLst>
      <p:ext uri="{BB962C8B-B14F-4D97-AF65-F5344CB8AC3E}">
        <p14:creationId xmlns:p14="http://schemas.microsoft.com/office/powerpoint/2010/main" val="323386964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8D722A-53D1-7AC0-9FFF-E5C175F0D6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2439" y="0"/>
            <a:ext cx="8391524" cy="1325563"/>
          </a:xfrm>
        </p:spPr>
        <p:txBody>
          <a:bodyPr>
            <a:normAutofit/>
          </a:bodyPr>
          <a:lstStyle/>
          <a:p>
            <a:r>
              <a:rPr lang="en-IL" dirty="0"/>
              <a:t>Agrese </a:t>
            </a:r>
            <a:r>
              <a:rPr lang="en-US" sz="4400" dirty="0" err="1"/>
              <a:t>Č</a:t>
            </a:r>
            <a:r>
              <a:rPr lang="en-IL" sz="4400" dirty="0"/>
              <a:t>l. 8 bis Římského statutu </a:t>
            </a:r>
            <a:endParaRPr lang="en-IL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5AA14A-053D-34F1-F042-7D15F9B736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539" y="1028700"/>
            <a:ext cx="11863386" cy="58293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6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1. „</a:t>
            </a:r>
            <a:r>
              <a:rPr lang="en-US" sz="16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zločin</a:t>
            </a:r>
            <a:r>
              <a:rPr lang="en-US" sz="16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6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agrese</a:t>
            </a:r>
            <a:r>
              <a:rPr lang="en-US" sz="16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“ </a:t>
            </a:r>
            <a:r>
              <a:rPr lang="en-US" sz="16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znamená</a:t>
            </a:r>
            <a:r>
              <a:rPr lang="en-US" sz="16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6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plánování</a:t>
            </a:r>
            <a:r>
              <a:rPr lang="en-US" sz="16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sz="16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přípravu</a:t>
            </a:r>
            <a:r>
              <a:rPr lang="en-US" sz="16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sz="16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zahájení</a:t>
            </a:r>
            <a:r>
              <a:rPr lang="en-US" sz="16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6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nebo</a:t>
            </a:r>
            <a:r>
              <a:rPr lang="en-US" sz="16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6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provedení</a:t>
            </a:r>
            <a:r>
              <a:rPr lang="en-US" sz="16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6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útočného</a:t>
            </a:r>
            <a:r>
              <a:rPr lang="en-US" sz="16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6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činu</a:t>
            </a:r>
            <a:r>
              <a:rPr lang="en-US" sz="16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sz="16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který</a:t>
            </a:r>
            <a:r>
              <a:rPr lang="en-US" sz="16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6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svou</a:t>
            </a:r>
            <a:r>
              <a:rPr lang="en-US" sz="16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6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povahou</a:t>
            </a:r>
            <a:r>
              <a:rPr lang="en-US" sz="16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sz="16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závažností</a:t>
            </a:r>
            <a:r>
              <a:rPr lang="en-US" sz="16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a </a:t>
            </a:r>
            <a:r>
              <a:rPr lang="en-US" sz="16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rozsahem</a:t>
            </a:r>
            <a:r>
              <a:rPr lang="en-US" sz="16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6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zakládá</a:t>
            </a:r>
            <a:r>
              <a:rPr lang="en-US" sz="16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6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zjevné</a:t>
            </a:r>
            <a:r>
              <a:rPr lang="en-US" sz="16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6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porušení</a:t>
            </a:r>
            <a:r>
              <a:rPr lang="en-US" sz="16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6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Charty</a:t>
            </a:r>
            <a:r>
              <a:rPr lang="en-US" sz="16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6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Organizace</a:t>
            </a:r>
            <a:r>
              <a:rPr lang="en-US" sz="16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6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spojených</a:t>
            </a:r>
            <a:r>
              <a:rPr lang="en-US" sz="16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6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národů</a:t>
            </a:r>
            <a:r>
              <a:rPr lang="en-US" sz="16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sz="16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osobou</a:t>
            </a:r>
            <a:r>
              <a:rPr lang="en-US" sz="16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v </a:t>
            </a:r>
            <a:r>
              <a:rPr lang="en-US" sz="16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postavení</a:t>
            </a:r>
            <a:r>
              <a:rPr lang="en-US" sz="16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sz="16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které</a:t>
            </a:r>
            <a:r>
              <a:rPr lang="en-US" sz="16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6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jí</a:t>
            </a:r>
            <a:r>
              <a:rPr lang="en-US" sz="16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6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umožňuje</a:t>
            </a:r>
            <a:r>
              <a:rPr lang="en-US" sz="16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6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efektivně</a:t>
            </a:r>
            <a:r>
              <a:rPr lang="en-US" sz="16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6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vykonávat</a:t>
            </a:r>
            <a:r>
              <a:rPr lang="en-US" sz="16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6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kontrolu</a:t>
            </a:r>
            <a:r>
              <a:rPr lang="en-US" sz="16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6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nad</a:t>
            </a:r>
            <a:r>
              <a:rPr lang="en-US" sz="16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6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státem</a:t>
            </a:r>
            <a:r>
              <a:rPr lang="en-US" sz="16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6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nebo</a:t>
            </a:r>
            <a:r>
              <a:rPr lang="en-US" sz="16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6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řídit</a:t>
            </a:r>
            <a:r>
              <a:rPr lang="en-US" sz="16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6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jeho</a:t>
            </a:r>
            <a:r>
              <a:rPr lang="en-US" sz="16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6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politické</a:t>
            </a:r>
            <a:r>
              <a:rPr lang="en-US" sz="16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6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nebo</a:t>
            </a:r>
            <a:r>
              <a:rPr lang="en-US" sz="16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6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vojenské</a:t>
            </a:r>
            <a:r>
              <a:rPr lang="en-US" sz="16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6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akce</a:t>
            </a:r>
            <a:r>
              <a:rPr lang="en-US" sz="16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.</a:t>
            </a:r>
            <a:endParaRPr lang="en-IL" sz="1600" i="0" u="none" strike="noStrike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en-US" sz="1600" dirty="0">
                <a:solidFill>
                  <a:srgbClr val="000000"/>
                </a:solidFill>
                <a:latin typeface="Arial" panose="020B0604020202020204" pitchFamily="34" charset="0"/>
              </a:rPr>
              <a:t>2. </a:t>
            </a:r>
            <a:r>
              <a:rPr lang="en-US" sz="16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Pro </a:t>
            </a:r>
            <a:r>
              <a:rPr lang="en-US" sz="16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účely</a:t>
            </a:r>
            <a:r>
              <a:rPr lang="en-US" sz="16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6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odstavce</a:t>
            </a:r>
            <a:r>
              <a:rPr lang="en-US" sz="16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1 „</a:t>
            </a:r>
            <a:r>
              <a:rPr lang="en-US" sz="16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útočný</a:t>
            </a:r>
            <a:r>
              <a:rPr lang="en-US" sz="16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6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čin</a:t>
            </a:r>
            <a:r>
              <a:rPr lang="en-US" sz="16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“ </a:t>
            </a:r>
            <a:r>
              <a:rPr lang="en-US" sz="16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znamená</a:t>
            </a:r>
            <a:r>
              <a:rPr lang="en-US" sz="16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6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použití</a:t>
            </a:r>
            <a:r>
              <a:rPr lang="en-US" sz="16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6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ozbrojené</a:t>
            </a:r>
            <a:r>
              <a:rPr lang="en-US" sz="16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6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síly</a:t>
            </a:r>
            <a:r>
              <a:rPr lang="en-US" sz="16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6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státem</a:t>
            </a:r>
            <a:r>
              <a:rPr lang="en-US" sz="16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6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proti</a:t>
            </a:r>
            <a:r>
              <a:rPr lang="en-US" sz="16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6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svrchovanosti</a:t>
            </a:r>
            <a:r>
              <a:rPr lang="en-US" sz="16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sz="16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územní</a:t>
            </a:r>
            <a:r>
              <a:rPr lang="en-US" sz="16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6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celistvosti</a:t>
            </a:r>
            <a:r>
              <a:rPr lang="en-US" sz="16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6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nebo</a:t>
            </a:r>
            <a:r>
              <a:rPr lang="en-US" sz="16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6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politické</a:t>
            </a:r>
            <a:r>
              <a:rPr lang="en-US" sz="16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6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nezávislosti</a:t>
            </a:r>
            <a:r>
              <a:rPr lang="en-US" sz="16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6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jiného</a:t>
            </a:r>
            <a:r>
              <a:rPr lang="en-US" sz="16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6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státu</a:t>
            </a:r>
            <a:r>
              <a:rPr lang="en-US" sz="16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6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nebo</a:t>
            </a:r>
            <a:r>
              <a:rPr lang="en-US" sz="16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6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jakýmkoli</a:t>
            </a:r>
            <a:r>
              <a:rPr lang="en-US" sz="16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6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jiným</a:t>
            </a:r>
            <a:r>
              <a:rPr lang="en-US" sz="16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6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způsobem</a:t>
            </a:r>
            <a:r>
              <a:rPr lang="en-US" sz="16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6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neslučitelným</a:t>
            </a:r>
            <a:r>
              <a:rPr lang="en-US" sz="16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s </a:t>
            </a:r>
            <a:r>
              <a:rPr lang="en-US" sz="16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Chartou</a:t>
            </a:r>
            <a:r>
              <a:rPr lang="en-US" sz="16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6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Organizace</a:t>
            </a:r>
            <a:r>
              <a:rPr lang="en-US" sz="16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6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spojených</a:t>
            </a:r>
            <a:r>
              <a:rPr lang="en-US" sz="16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6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národů</a:t>
            </a:r>
            <a:r>
              <a:rPr lang="en-US" sz="16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. </a:t>
            </a:r>
            <a:r>
              <a:rPr lang="en-US" sz="16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Kterýkoliv</a:t>
            </a:r>
            <a:r>
              <a:rPr lang="en-US" sz="16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z </a:t>
            </a:r>
            <a:r>
              <a:rPr lang="en-US" sz="16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následujících</a:t>
            </a:r>
            <a:r>
              <a:rPr lang="en-US" sz="16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6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činů</a:t>
            </a:r>
            <a:r>
              <a:rPr lang="en-US" sz="16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bez </a:t>
            </a:r>
            <a:r>
              <a:rPr lang="en-US" sz="16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ohledu</a:t>
            </a:r>
            <a:r>
              <a:rPr lang="en-US" sz="16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6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na</a:t>
            </a:r>
            <a:r>
              <a:rPr lang="en-US" sz="16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to, </a:t>
            </a:r>
            <a:r>
              <a:rPr lang="en-US" sz="16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zda</a:t>
            </a:r>
            <a:r>
              <a:rPr lang="en-US" sz="16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6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byla</a:t>
            </a:r>
            <a:r>
              <a:rPr lang="en-US" sz="16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6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vyhlášena</a:t>
            </a:r>
            <a:r>
              <a:rPr lang="en-US" sz="16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6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válka</a:t>
            </a:r>
            <a:r>
              <a:rPr lang="en-US" sz="16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sz="16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bude</a:t>
            </a:r>
            <a:r>
              <a:rPr lang="en-US" sz="16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v </a:t>
            </a:r>
            <a:r>
              <a:rPr lang="en-US" sz="16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souladu</a:t>
            </a:r>
            <a:r>
              <a:rPr lang="en-US" sz="16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s </a:t>
            </a:r>
            <a:r>
              <a:rPr lang="en-US" sz="16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rezolucí</a:t>
            </a:r>
            <a:r>
              <a:rPr lang="en-US" sz="16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6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Valného</a:t>
            </a:r>
            <a:r>
              <a:rPr lang="en-US" sz="16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6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shromáždění</a:t>
            </a:r>
            <a:r>
              <a:rPr lang="en-US" sz="16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6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Organizace</a:t>
            </a:r>
            <a:r>
              <a:rPr lang="en-US" sz="16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6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spojených</a:t>
            </a:r>
            <a:r>
              <a:rPr lang="en-US" sz="16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6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národů</a:t>
            </a:r>
            <a:r>
              <a:rPr lang="en-US" sz="16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3314 (XXIX) ze </a:t>
            </a:r>
            <a:r>
              <a:rPr lang="en-US" sz="16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dne</a:t>
            </a:r>
            <a:r>
              <a:rPr lang="en-US" sz="16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14. </a:t>
            </a:r>
            <a:r>
              <a:rPr lang="en-US" sz="16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prosince</a:t>
            </a:r>
            <a:r>
              <a:rPr lang="en-US" sz="16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1974 </a:t>
            </a:r>
            <a:r>
              <a:rPr lang="en-US" sz="16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považován</a:t>
            </a:r>
            <a:r>
              <a:rPr lang="en-US" sz="16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za </a:t>
            </a:r>
            <a:r>
              <a:rPr lang="en-US" sz="16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útočný</a:t>
            </a:r>
            <a:r>
              <a:rPr lang="en-US" sz="16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6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čin</a:t>
            </a:r>
            <a:r>
              <a:rPr lang="en-US" sz="16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:</a:t>
            </a:r>
          </a:p>
          <a:p>
            <a:pPr marL="0" indent="0" algn="just">
              <a:buNone/>
            </a:pPr>
            <a:r>
              <a:rPr lang="en-US" sz="16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(a) </a:t>
            </a:r>
            <a:r>
              <a:rPr lang="en-US" sz="16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vpád</a:t>
            </a:r>
            <a:r>
              <a:rPr lang="en-US" sz="16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6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nebo</a:t>
            </a:r>
            <a:r>
              <a:rPr lang="en-US" sz="16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6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útok</a:t>
            </a:r>
            <a:r>
              <a:rPr lang="en-US" sz="16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6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ozbrojených</a:t>
            </a:r>
            <a:r>
              <a:rPr lang="en-US" sz="16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6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sil</a:t>
            </a:r>
            <a:r>
              <a:rPr lang="en-US" sz="16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6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státu</a:t>
            </a:r>
            <a:r>
              <a:rPr lang="en-US" sz="16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6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na</a:t>
            </a:r>
            <a:r>
              <a:rPr lang="en-US" sz="16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6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území</a:t>
            </a:r>
            <a:r>
              <a:rPr lang="en-US" sz="16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6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jiného</a:t>
            </a:r>
            <a:r>
              <a:rPr lang="en-US" sz="16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6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státu</a:t>
            </a:r>
            <a:r>
              <a:rPr lang="en-US" sz="16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6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nebo</a:t>
            </a:r>
            <a:r>
              <a:rPr lang="en-US" sz="16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6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jakákoli</a:t>
            </a:r>
            <a:r>
              <a:rPr lang="en-US" sz="16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6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vojenská</a:t>
            </a:r>
            <a:r>
              <a:rPr lang="en-US" sz="16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6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okupace</a:t>
            </a:r>
            <a:r>
              <a:rPr lang="en-US" sz="16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sz="16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byt</a:t>
            </a:r>
            <a:r>
              <a:rPr lang="en-US" sz="16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’ </a:t>
            </a:r>
            <a:r>
              <a:rPr lang="en-US" sz="16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i</a:t>
            </a:r>
            <a:r>
              <a:rPr lang="en-US" sz="16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6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dočasná</a:t>
            </a:r>
            <a:r>
              <a:rPr lang="en-US" sz="16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sz="16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jež</a:t>
            </a:r>
            <a:r>
              <a:rPr lang="en-US" sz="16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je </a:t>
            </a:r>
            <a:r>
              <a:rPr lang="en-US" sz="16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výsledkem</a:t>
            </a:r>
            <a:r>
              <a:rPr lang="en-US" sz="16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6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takového</a:t>
            </a:r>
            <a:r>
              <a:rPr lang="en-US" sz="16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6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vpádu</a:t>
            </a:r>
            <a:r>
              <a:rPr lang="en-US" sz="16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6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nebo</a:t>
            </a:r>
            <a:r>
              <a:rPr lang="en-US" sz="16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6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útoku</a:t>
            </a:r>
            <a:r>
              <a:rPr lang="en-US" sz="16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sz="16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anebo</a:t>
            </a:r>
            <a:r>
              <a:rPr lang="en-US" sz="16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6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jakékoliv</a:t>
            </a:r>
            <a:r>
              <a:rPr lang="en-US" sz="16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6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připojení</a:t>
            </a:r>
            <a:r>
              <a:rPr lang="en-US" sz="16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6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území</a:t>
            </a:r>
            <a:r>
              <a:rPr lang="en-US" sz="16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6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jiného</a:t>
            </a:r>
            <a:r>
              <a:rPr lang="en-US" sz="16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6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státu</a:t>
            </a:r>
            <a:r>
              <a:rPr lang="en-US" sz="16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6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nebo</a:t>
            </a:r>
            <a:r>
              <a:rPr lang="en-US" sz="16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6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jeho</a:t>
            </a:r>
            <a:r>
              <a:rPr lang="en-US" sz="16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6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části</a:t>
            </a:r>
            <a:r>
              <a:rPr lang="en-US" sz="16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sz="16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při</a:t>
            </a:r>
            <a:r>
              <a:rPr lang="en-US" sz="16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6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němž</a:t>
            </a:r>
            <a:r>
              <a:rPr lang="en-US" sz="16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6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bylo</a:t>
            </a:r>
            <a:r>
              <a:rPr lang="en-US" sz="16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6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použito</a:t>
            </a:r>
            <a:r>
              <a:rPr lang="en-US" sz="16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6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síly</a:t>
            </a:r>
            <a:r>
              <a:rPr lang="en-US" sz="16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;</a:t>
            </a:r>
          </a:p>
          <a:p>
            <a:pPr marL="0" indent="0" algn="just">
              <a:buNone/>
            </a:pPr>
            <a:r>
              <a:rPr lang="en-US" sz="16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(b) </a:t>
            </a:r>
            <a:r>
              <a:rPr lang="en-US" sz="16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bombardování</a:t>
            </a:r>
            <a:r>
              <a:rPr lang="en-US" sz="16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6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ozbrojenými</a:t>
            </a:r>
            <a:r>
              <a:rPr lang="en-US" sz="16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6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silami</a:t>
            </a:r>
            <a:r>
              <a:rPr lang="en-US" sz="16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6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státu</a:t>
            </a:r>
            <a:r>
              <a:rPr lang="en-US" sz="16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6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území</a:t>
            </a:r>
            <a:r>
              <a:rPr lang="en-US" sz="16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6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jiného</a:t>
            </a:r>
            <a:r>
              <a:rPr lang="en-US" sz="16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6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státu</a:t>
            </a:r>
            <a:r>
              <a:rPr lang="en-US" sz="16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sz="16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nebo</a:t>
            </a:r>
            <a:r>
              <a:rPr lang="en-US" sz="16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6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použití</a:t>
            </a:r>
            <a:r>
              <a:rPr lang="en-US" sz="16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6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jakýchkoliv</a:t>
            </a:r>
            <a:r>
              <a:rPr lang="en-US" sz="16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6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zbraní</a:t>
            </a:r>
            <a:r>
              <a:rPr lang="en-US" sz="16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6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státem</a:t>
            </a:r>
            <a:r>
              <a:rPr lang="en-US" sz="16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6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proti</a:t>
            </a:r>
            <a:r>
              <a:rPr lang="en-US" sz="16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6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území</a:t>
            </a:r>
            <a:r>
              <a:rPr lang="en-US" sz="16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6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jiného</a:t>
            </a:r>
            <a:r>
              <a:rPr lang="en-US" sz="16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6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státu</a:t>
            </a:r>
            <a:r>
              <a:rPr lang="en-US" sz="16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;</a:t>
            </a:r>
          </a:p>
          <a:p>
            <a:pPr marL="0" indent="0" algn="just">
              <a:buNone/>
            </a:pPr>
            <a:r>
              <a:rPr lang="en-US" sz="16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(c) </a:t>
            </a:r>
            <a:r>
              <a:rPr lang="en-US" sz="16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blokáda</a:t>
            </a:r>
            <a:r>
              <a:rPr lang="en-US" sz="16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6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přístavů</a:t>
            </a:r>
            <a:r>
              <a:rPr lang="en-US" sz="16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6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nebo</a:t>
            </a:r>
            <a:r>
              <a:rPr lang="en-US" sz="16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6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pobřeží</a:t>
            </a:r>
            <a:r>
              <a:rPr lang="en-US" sz="16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6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státu</a:t>
            </a:r>
            <a:r>
              <a:rPr lang="en-US" sz="16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6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ozbrojenými</a:t>
            </a:r>
            <a:r>
              <a:rPr lang="en-US" sz="16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6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silami</a:t>
            </a:r>
            <a:r>
              <a:rPr lang="en-US" sz="16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6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jiného</a:t>
            </a:r>
            <a:r>
              <a:rPr lang="en-US" sz="16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6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státu</a:t>
            </a:r>
            <a:r>
              <a:rPr lang="en-US" sz="16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;</a:t>
            </a:r>
          </a:p>
          <a:p>
            <a:pPr marL="0" indent="0" algn="just">
              <a:buNone/>
            </a:pPr>
            <a:r>
              <a:rPr lang="en-US" sz="16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(d) </a:t>
            </a:r>
            <a:r>
              <a:rPr lang="en-US" sz="16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útok</a:t>
            </a:r>
            <a:r>
              <a:rPr lang="en-US" sz="16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6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ozbrojených</a:t>
            </a:r>
            <a:r>
              <a:rPr lang="en-US" sz="16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6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sil</a:t>
            </a:r>
            <a:r>
              <a:rPr lang="en-US" sz="16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6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státu</a:t>
            </a:r>
            <a:r>
              <a:rPr lang="en-US" sz="16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6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na</a:t>
            </a:r>
            <a:r>
              <a:rPr lang="en-US" sz="16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6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pozemní</a:t>
            </a:r>
            <a:r>
              <a:rPr lang="en-US" sz="16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sz="16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námořní</a:t>
            </a:r>
            <a:r>
              <a:rPr lang="en-US" sz="16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6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nebo</a:t>
            </a:r>
            <a:r>
              <a:rPr lang="en-US" sz="16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6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letecké</a:t>
            </a:r>
            <a:r>
              <a:rPr lang="en-US" sz="16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6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síly</a:t>
            </a:r>
            <a:r>
              <a:rPr lang="en-US" sz="16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6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anebo</a:t>
            </a:r>
            <a:r>
              <a:rPr lang="en-US" sz="16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6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námořní</a:t>
            </a:r>
            <a:r>
              <a:rPr lang="en-US" sz="16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a </a:t>
            </a:r>
            <a:r>
              <a:rPr lang="en-US" sz="16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letecké</a:t>
            </a:r>
            <a:r>
              <a:rPr lang="en-US" sz="16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6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flotily</a:t>
            </a:r>
            <a:r>
              <a:rPr lang="en-US" sz="16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6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jiného</a:t>
            </a:r>
            <a:r>
              <a:rPr lang="en-US" sz="16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6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státu</a:t>
            </a:r>
            <a:r>
              <a:rPr lang="en-US" sz="16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;</a:t>
            </a:r>
          </a:p>
          <a:p>
            <a:pPr marL="0" indent="0" algn="just">
              <a:buNone/>
            </a:pPr>
            <a:r>
              <a:rPr lang="en-US" sz="16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(e) </a:t>
            </a:r>
            <a:r>
              <a:rPr lang="en-US" sz="16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použití</a:t>
            </a:r>
            <a:r>
              <a:rPr lang="en-US" sz="16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6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ozbrojených</a:t>
            </a:r>
            <a:r>
              <a:rPr lang="en-US" sz="16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6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sil</a:t>
            </a:r>
            <a:r>
              <a:rPr lang="en-US" sz="16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6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jednoho</a:t>
            </a:r>
            <a:r>
              <a:rPr lang="en-US" sz="16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6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státu</a:t>
            </a:r>
            <a:r>
              <a:rPr lang="en-US" sz="16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sz="16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které</a:t>
            </a:r>
            <a:r>
              <a:rPr lang="en-US" sz="16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se </a:t>
            </a:r>
            <a:r>
              <a:rPr lang="en-US" sz="16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nacházejí</a:t>
            </a:r>
            <a:r>
              <a:rPr lang="en-US" sz="16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6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na</a:t>
            </a:r>
            <a:r>
              <a:rPr lang="en-US" sz="16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6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území</a:t>
            </a:r>
            <a:r>
              <a:rPr lang="en-US" sz="16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6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jiného</a:t>
            </a:r>
            <a:r>
              <a:rPr lang="en-US" sz="16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6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státu</a:t>
            </a:r>
            <a:r>
              <a:rPr lang="en-US" sz="16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se </a:t>
            </a:r>
            <a:r>
              <a:rPr lang="en-US" sz="16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souhlasem</a:t>
            </a:r>
            <a:r>
              <a:rPr lang="en-US" sz="16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6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přijímajícího</a:t>
            </a:r>
            <a:r>
              <a:rPr lang="en-US" sz="16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6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státu</a:t>
            </a:r>
            <a:r>
              <a:rPr lang="en-US" sz="16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v </a:t>
            </a:r>
            <a:r>
              <a:rPr lang="en-US" sz="16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rozporu</a:t>
            </a:r>
            <a:r>
              <a:rPr lang="en-US" sz="16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s </a:t>
            </a:r>
            <a:r>
              <a:rPr lang="en-US" sz="16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podmínkami</a:t>
            </a:r>
            <a:r>
              <a:rPr lang="en-US" sz="16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6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stanovenými</a:t>
            </a:r>
            <a:r>
              <a:rPr lang="en-US" sz="16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v </a:t>
            </a:r>
            <a:r>
              <a:rPr lang="en-US" sz="16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tomto</a:t>
            </a:r>
            <a:r>
              <a:rPr lang="en-US" sz="16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6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souhlasu</a:t>
            </a:r>
            <a:r>
              <a:rPr lang="en-US" sz="16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sz="16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anebo</a:t>
            </a:r>
            <a:r>
              <a:rPr lang="en-US" sz="16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6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prodloužení</a:t>
            </a:r>
            <a:r>
              <a:rPr lang="en-US" sz="16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6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jejich</a:t>
            </a:r>
            <a:r>
              <a:rPr lang="en-US" sz="16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6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přítomnosti</a:t>
            </a:r>
            <a:r>
              <a:rPr lang="en-US" sz="16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6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na</a:t>
            </a:r>
            <a:r>
              <a:rPr lang="en-US" sz="16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6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takovém</a:t>
            </a:r>
            <a:r>
              <a:rPr lang="en-US" sz="16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6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území</a:t>
            </a:r>
            <a:r>
              <a:rPr lang="en-US" sz="16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po </a:t>
            </a:r>
            <a:r>
              <a:rPr lang="en-US" sz="16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ukončení</a:t>
            </a:r>
            <a:r>
              <a:rPr lang="en-US" sz="16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6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platnosti</a:t>
            </a:r>
            <a:r>
              <a:rPr lang="en-US" sz="16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6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tohoto</a:t>
            </a:r>
            <a:r>
              <a:rPr lang="en-US" sz="16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6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souhlasu</a:t>
            </a:r>
            <a:r>
              <a:rPr lang="en-US" sz="16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;</a:t>
            </a:r>
          </a:p>
          <a:p>
            <a:pPr marL="0" indent="0" algn="just">
              <a:buNone/>
            </a:pPr>
            <a:r>
              <a:rPr lang="en-US" sz="16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(f) </a:t>
            </a:r>
            <a:r>
              <a:rPr lang="en-US" sz="16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jednání</a:t>
            </a:r>
            <a:r>
              <a:rPr lang="en-US" sz="16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6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státu</a:t>
            </a:r>
            <a:r>
              <a:rPr lang="en-US" sz="16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sz="16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který</a:t>
            </a:r>
            <a:r>
              <a:rPr lang="en-US" sz="16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6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dovolil</a:t>
            </a:r>
            <a:r>
              <a:rPr lang="en-US" sz="16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aby </a:t>
            </a:r>
            <a:r>
              <a:rPr lang="en-US" sz="16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jeho</a:t>
            </a:r>
            <a:r>
              <a:rPr lang="en-US" sz="16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6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území</a:t>
            </a:r>
            <a:r>
              <a:rPr lang="en-US" sz="16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sz="16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jež</a:t>
            </a:r>
            <a:r>
              <a:rPr lang="en-US" sz="16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dal k </a:t>
            </a:r>
            <a:r>
              <a:rPr lang="en-US" sz="16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dispozici</a:t>
            </a:r>
            <a:r>
              <a:rPr lang="en-US" sz="16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6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jinému</a:t>
            </a:r>
            <a:r>
              <a:rPr lang="en-US" sz="16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6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státu</a:t>
            </a:r>
            <a:r>
              <a:rPr lang="en-US" sz="16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sz="16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bylo</a:t>
            </a:r>
            <a:r>
              <a:rPr lang="en-US" sz="16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6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tímto</a:t>
            </a:r>
            <a:r>
              <a:rPr lang="en-US" sz="16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6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jiným</a:t>
            </a:r>
            <a:r>
              <a:rPr lang="en-US" sz="16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6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státem</a:t>
            </a:r>
            <a:r>
              <a:rPr lang="en-US" sz="16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6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použito</a:t>
            </a:r>
            <a:r>
              <a:rPr lang="en-US" sz="16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6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ke</a:t>
            </a:r>
            <a:r>
              <a:rPr lang="en-US" sz="16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6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spáchání</a:t>
            </a:r>
            <a:r>
              <a:rPr lang="en-US" sz="16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6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útočného</a:t>
            </a:r>
            <a:r>
              <a:rPr lang="en-US" sz="16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6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činu</a:t>
            </a:r>
            <a:r>
              <a:rPr lang="en-US" sz="16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6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proti</a:t>
            </a:r>
            <a:r>
              <a:rPr lang="en-US" sz="16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6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třetímu</a:t>
            </a:r>
            <a:r>
              <a:rPr lang="en-US" sz="16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6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státu</a:t>
            </a:r>
            <a:r>
              <a:rPr lang="en-US" sz="16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;</a:t>
            </a:r>
          </a:p>
          <a:p>
            <a:pPr marL="0" indent="0" algn="just">
              <a:buNone/>
            </a:pPr>
            <a:r>
              <a:rPr lang="en-US" sz="16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(g) </a:t>
            </a:r>
            <a:r>
              <a:rPr lang="en-US" sz="16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vyslání</a:t>
            </a:r>
            <a:r>
              <a:rPr lang="en-US" sz="16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6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státem</a:t>
            </a:r>
            <a:r>
              <a:rPr lang="en-US" sz="16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6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nebo</a:t>
            </a:r>
            <a:r>
              <a:rPr lang="en-US" sz="16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6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jeho</a:t>
            </a:r>
            <a:r>
              <a:rPr lang="en-US" sz="16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6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jménem</a:t>
            </a:r>
            <a:r>
              <a:rPr lang="en-US" sz="16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6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ozbrojených</a:t>
            </a:r>
            <a:r>
              <a:rPr lang="en-US" sz="16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band, </a:t>
            </a:r>
            <a:r>
              <a:rPr lang="en-US" sz="16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skupin</a:t>
            </a:r>
            <a:r>
              <a:rPr lang="en-US" sz="16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sz="16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příslušníků</a:t>
            </a:r>
            <a:r>
              <a:rPr lang="en-US" sz="16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6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nepravidelných</a:t>
            </a:r>
            <a:r>
              <a:rPr lang="en-US" sz="16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6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ozbrojených</a:t>
            </a:r>
            <a:r>
              <a:rPr lang="en-US" sz="16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6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sil</a:t>
            </a:r>
            <a:r>
              <a:rPr lang="en-US" sz="16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6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nebo</a:t>
            </a:r>
            <a:r>
              <a:rPr lang="en-US" sz="16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6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žoldnéřů</a:t>
            </a:r>
            <a:r>
              <a:rPr lang="en-US" sz="16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sz="16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kteří</a:t>
            </a:r>
            <a:r>
              <a:rPr lang="en-US" sz="16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6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používají</a:t>
            </a:r>
            <a:r>
              <a:rPr lang="en-US" sz="16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6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ozbrojenou</a:t>
            </a:r>
            <a:r>
              <a:rPr lang="en-US" sz="16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6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sílu</a:t>
            </a:r>
            <a:r>
              <a:rPr lang="en-US" sz="16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6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proti</a:t>
            </a:r>
            <a:r>
              <a:rPr lang="en-US" sz="16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6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jinému</a:t>
            </a:r>
            <a:r>
              <a:rPr lang="en-US" sz="16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6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státu</a:t>
            </a:r>
            <a:r>
              <a:rPr lang="en-US" sz="16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v </a:t>
            </a:r>
            <a:r>
              <a:rPr lang="en-US" sz="16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tak</a:t>
            </a:r>
            <a:r>
              <a:rPr lang="en-US" sz="16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6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závažné</a:t>
            </a:r>
            <a:r>
              <a:rPr lang="en-US" sz="16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6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míře</a:t>
            </a:r>
            <a:r>
              <a:rPr lang="en-US" sz="16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sz="16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že</a:t>
            </a:r>
            <a:r>
              <a:rPr lang="en-US" sz="16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se to </a:t>
            </a:r>
            <a:r>
              <a:rPr lang="en-US" sz="16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rovná</a:t>
            </a:r>
            <a:r>
              <a:rPr lang="en-US" sz="16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6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činům</a:t>
            </a:r>
            <a:r>
              <a:rPr lang="en-US" sz="16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6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vypočteným</a:t>
            </a:r>
            <a:r>
              <a:rPr lang="en-US" sz="16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6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výše</a:t>
            </a:r>
            <a:r>
              <a:rPr lang="en-US" sz="16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6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nebo</a:t>
            </a:r>
            <a:r>
              <a:rPr lang="en-US" sz="16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6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podstatné</a:t>
            </a:r>
            <a:r>
              <a:rPr lang="en-US" sz="16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6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účasti</a:t>
            </a:r>
            <a:r>
              <a:rPr lang="en-US" sz="16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6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státu</a:t>
            </a:r>
            <a:r>
              <a:rPr lang="en-US" sz="16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6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na</a:t>
            </a:r>
            <a:r>
              <a:rPr lang="en-US" sz="16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6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nich</a:t>
            </a:r>
            <a:r>
              <a:rPr lang="en-US" sz="16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8931489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063075-2E71-EA34-06AB-2F0F48AEE7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L" dirty="0"/>
              <a:t>Účast státu ve válce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BE1C9B-F4DB-D4B5-2C46-4F5C238A6E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3900" y="1854200"/>
            <a:ext cx="5257800" cy="4351338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IL" sz="4000" b="1" dirty="0"/>
              <a:t>§ 408 TZ</a:t>
            </a:r>
          </a:p>
          <a:p>
            <a:pPr marL="0" indent="0" algn="just">
              <a:buNone/>
            </a:pP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Přípravou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a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podněcováním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útočné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války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není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jednání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související</a:t>
            </a:r>
            <a:endParaRPr lang="en-US" i="0" u="none" strike="noStrike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a) s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vyhlášením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válečného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stavu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hrozí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-li,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že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bude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Česká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republika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napadena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nebo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je-li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třeba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plnit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mezinárodní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smluvní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závazky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o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společné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obraně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proti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napadení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</a:t>
            </a:r>
          </a:p>
          <a:p>
            <a:pPr marL="0" indent="0" algn="just">
              <a:buNone/>
            </a:pP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b) s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účastí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České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republiky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v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obranných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systémech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mezinárodní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organizace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jíž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je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Česká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republika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členem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</a:t>
            </a:r>
          </a:p>
          <a:p>
            <a:pPr marL="0" indent="0" algn="just">
              <a:buNone/>
            </a:pP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c) s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vysláním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ozbrojených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sil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České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republiky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mimo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území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České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republiky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nebo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s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pobytem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ozbrojených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sil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jiných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států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na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území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České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republiky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s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kterými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vyslovuje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souhlas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Parlament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České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republiky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nebo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vláda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České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republiky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.</a:t>
            </a:r>
          </a:p>
          <a:p>
            <a:endParaRPr lang="en-IL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A7FA5A0-F39E-347D-B659-34C396F105C9}"/>
              </a:ext>
            </a:extLst>
          </p:cNvPr>
          <p:cNvSpPr txBox="1"/>
          <p:nvPr/>
        </p:nvSpPr>
        <p:spPr>
          <a:xfrm>
            <a:off x="6600825" y="1854200"/>
            <a:ext cx="5057775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L" sz="2000" dirty="0">
                <a:solidFill>
                  <a:srgbClr val="000000"/>
                </a:solidFill>
                <a:latin typeface="Arial" panose="020B0604020202020204" pitchFamily="34" charset="0"/>
              </a:rPr>
              <a:t>Závazky plynoucí z účasti v mezinárodních organizacích – např. dle </a:t>
            </a:r>
            <a:r>
              <a:rPr lang="en-US" sz="2000" dirty="0" err="1">
                <a:solidFill>
                  <a:srgbClr val="000000"/>
                </a:solidFill>
                <a:latin typeface="Arial" panose="020B0604020202020204" pitchFamily="34" charset="0"/>
              </a:rPr>
              <a:t>Sdělení</a:t>
            </a:r>
            <a:r>
              <a:rPr lang="en-US" sz="20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Arial" panose="020B0604020202020204" pitchFamily="34" charset="0"/>
              </a:rPr>
              <a:t>č</a:t>
            </a:r>
            <a:r>
              <a:rPr lang="en-US" sz="2000" dirty="0">
                <a:solidFill>
                  <a:srgbClr val="000000"/>
                </a:solidFill>
                <a:latin typeface="Arial" panose="020B0604020202020204" pitchFamily="34" charset="0"/>
              </a:rPr>
              <a:t>. 66/1999 Sb. </a:t>
            </a:r>
            <a:r>
              <a:rPr lang="en-US" sz="2000" dirty="0" err="1">
                <a:solidFill>
                  <a:srgbClr val="000000"/>
                </a:solidFill>
                <a:latin typeface="Arial" panose="020B0604020202020204" pitchFamily="34" charset="0"/>
              </a:rPr>
              <a:t>Sdělení</a:t>
            </a:r>
            <a:r>
              <a:rPr lang="en-US" sz="20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Arial" panose="020B0604020202020204" pitchFamily="34" charset="0"/>
              </a:rPr>
              <a:t>Ministerstva</a:t>
            </a:r>
            <a:r>
              <a:rPr lang="en-US" sz="20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Arial" panose="020B0604020202020204" pitchFamily="34" charset="0"/>
              </a:rPr>
              <a:t>zahraničních</a:t>
            </a:r>
            <a:r>
              <a:rPr lang="en-US" sz="20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Arial" panose="020B0604020202020204" pitchFamily="34" charset="0"/>
              </a:rPr>
              <a:t>věcí</a:t>
            </a:r>
            <a:r>
              <a:rPr lang="en-US" sz="2000" dirty="0">
                <a:solidFill>
                  <a:srgbClr val="000000"/>
                </a:solidFill>
                <a:latin typeface="Arial" panose="020B0604020202020204" pitchFamily="34" charset="0"/>
              </a:rPr>
              <a:t> o </a:t>
            </a:r>
            <a:r>
              <a:rPr lang="en-US" sz="2000" dirty="0" err="1">
                <a:solidFill>
                  <a:srgbClr val="000000"/>
                </a:solidFill>
                <a:latin typeface="Arial" panose="020B0604020202020204" pitchFamily="34" charset="0"/>
              </a:rPr>
              <a:t>přístupu</a:t>
            </a:r>
            <a:r>
              <a:rPr lang="en-US" sz="20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Arial" panose="020B0604020202020204" pitchFamily="34" charset="0"/>
              </a:rPr>
              <a:t>České</a:t>
            </a:r>
            <a:r>
              <a:rPr lang="en-US" sz="20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Arial" panose="020B0604020202020204" pitchFamily="34" charset="0"/>
              </a:rPr>
              <a:t>republiky</a:t>
            </a:r>
            <a:r>
              <a:rPr lang="en-US" sz="2000" dirty="0">
                <a:solidFill>
                  <a:srgbClr val="000000"/>
                </a:solidFill>
                <a:latin typeface="Arial" panose="020B0604020202020204" pitchFamily="34" charset="0"/>
              </a:rPr>
              <a:t> k </a:t>
            </a:r>
            <a:r>
              <a:rPr lang="en-US" sz="2000" dirty="0" err="1">
                <a:solidFill>
                  <a:srgbClr val="000000"/>
                </a:solidFill>
                <a:latin typeface="Arial" panose="020B0604020202020204" pitchFamily="34" charset="0"/>
              </a:rPr>
              <a:t>Severoatlantické</a:t>
            </a:r>
            <a:r>
              <a:rPr lang="en-US" sz="20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Arial" panose="020B0604020202020204" pitchFamily="34" charset="0"/>
              </a:rPr>
              <a:t>smlouvě</a:t>
            </a:r>
            <a:endParaRPr lang="en-US" sz="20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endParaRPr lang="en-US" sz="20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r>
              <a:rPr lang="en-US" sz="2000" dirty="0">
                <a:solidFill>
                  <a:srgbClr val="000000"/>
                </a:solidFill>
                <a:latin typeface="Arial" panose="020B0604020202020204" pitchFamily="34" charset="0"/>
              </a:rPr>
              <a:t>Nebo </a:t>
            </a:r>
            <a:r>
              <a:rPr lang="en-US" sz="2000" dirty="0" err="1">
                <a:solidFill>
                  <a:srgbClr val="000000"/>
                </a:solidFill>
                <a:latin typeface="Arial" panose="020B0604020202020204" pitchFamily="34" charset="0"/>
              </a:rPr>
              <a:t>účast</a:t>
            </a:r>
            <a:r>
              <a:rPr lang="en-US" sz="20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Arial" panose="020B0604020202020204" pitchFamily="34" charset="0"/>
              </a:rPr>
              <a:t>na</a:t>
            </a:r>
            <a:r>
              <a:rPr lang="en-US" sz="20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Arial" panose="020B0604020202020204" pitchFamily="34" charset="0"/>
              </a:rPr>
              <a:t>operacích</a:t>
            </a:r>
            <a:r>
              <a:rPr lang="en-US" sz="2000" dirty="0">
                <a:solidFill>
                  <a:srgbClr val="000000"/>
                </a:solidFill>
                <a:latin typeface="Arial" panose="020B0604020202020204" pitchFamily="34" charset="0"/>
              </a:rPr>
              <a:t> pod </a:t>
            </a:r>
            <a:r>
              <a:rPr lang="en-US" sz="2000" dirty="0" err="1">
                <a:solidFill>
                  <a:srgbClr val="000000"/>
                </a:solidFill>
                <a:latin typeface="Arial" panose="020B0604020202020204" pitchFamily="34" charset="0"/>
              </a:rPr>
              <a:t>záštitou</a:t>
            </a:r>
            <a:r>
              <a:rPr lang="en-US" sz="2000" dirty="0">
                <a:solidFill>
                  <a:srgbClr val="000000"/>
                </a:solidFill>
                <a:latin typeface="Arial" panose="020B0604020202020204" pitchFamily="34" charset="0"/>
              </a:rPr>
              <a:t> Rady </a:t>
            </a:r>
            <a:r>
              <a:rPr lang="en-US" sz="2000" dirty="0" err="1">
                <a:solidFill>
                  <a:srgbClr val="000000"/>
                </a:solidFill>
                <a:latin typeface="Arial" panose="020B0604020202020204" pitchFamily="34" charset="0"/>
              </a:rPr>
              <a:t>bezpečnosti</a:t>
            </a:r>
            <a:r>
              <a:rPr lang="en-US" sz="2000" dirty="0">
                <a:solidFill>
                  <a:srgbClr val="000000"/>
                </a:solidFill>
                <a:latin typeface="Arial" panose="020B0604020202020204" pitchFamily="34" charset="0"/>
              </a:rPr>
              <a:t> OSN.</a:t>
            </a:r>
          </a:p>
        </p:txBody>
      </p:sp>
    </p:spTree>
    <p:extLst>
      <p:ext uri="{BB962C8B-B14F-4D97-AF65-F5344CB8AC3E}">
        <p14:creationId xmlns:p14="http://schemas.microsoft.com/office/powerpoint/2010/main" val="31242726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362BC8-B87F-55B2-5F5A-8BB6184268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L" dirty="0"/>
              <a:t>Osnova přednášky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FE4CB4-62B3-E699-AB31-47EB9B3749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L" dirty="0"/>
              <a:t>Stručný exkurz do problematiky vztahu norem mezinárodního práva a norem práva vnitrostáního a způsbu přenosu norem MP do VP </a:t>
            </a:r>
          </a:p>
          <a:p>
            <a:r>
              <a:rPr lang="en-IL" dirty="0"/>
              <a:t>Přehled mezinárodních zločinů a jejich promítnutí do českého právního řádu (hlava XIII zákona č. 40/2009 Sb. </a:t>
            </a:r>
            <a:r>
              <a:rPr lang="en-US" dirty="0"/>
              <a:t>t</a:t>
            </a:r>
            <a:r>
              <a:rPr lang="en-IL" dirty="0"/>
              <a:t>restní zákoník, ve znění pozdějších předpisů)</a:t>
            </a:r>
          </a:p>
          <a:p>
            <a:r>
              <a:rPr lang="en-IL" dirty="0"/>
              <a:t>Spolupráce států na stíhání mezinárodních zločinů a promítnutí této spolupráce do českého právního řádu (zákon č. 104/2013 Sb. zákon o mezinárodní justiční spolupráci ve věcech trestních, ve znění pozdějších předpisů)</a:t>
            </a:r>
          </a:p>
        </p:txBody>
      </p:sp>
    </p:spTree>
    <p:extLst>
      <p:ext uri="{BB962C8B-B14F-4D97-AF65-F5344CB8AC3E}">
        <p14:creationId xmlns:p14="http://schemas.microsoft.com/office/powerpoint/2010/main" val="403551573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341F6D-2782-6317-1BBE-CDB7337A1D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864" y="-144464"/>
            <a:ext cx="10515600" cy="1325563"/>
          </a:xfrm>
        </p:spPr>
        <p:txBody>
          <a:bodyPr/>
          <a:lstStyle/>
          <a:p>
            <a:r>
              <a:rPr lang="en-IL" dirty="0"/>
              <a:t>Porušení mezinárodních závazků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C4D280-63CF-1AA3-C2BB-7FF00313EE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2882" y="1325563"/>
            <a:ext cx="5257800" cy="435133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IL" b="1" dirty="0"/>
              <a:t>§ 410 TZ Porušení mezinárodních sankcí </a:t>
            </a:r>
          </a:p>
          <a:p>
            <a:pPr marL="0" indent="0">
              <a:buNone/>
            </a:pP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</a:rPr>
              <a:t>(1) </a:t>
            </a:r>
            <a:r>
              <a:rPr lang="en-US" sz="24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Kdo</a:t>
            </a:r>
            <a:r>
              <a:rPr lang="en-US" sz="24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4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ve</a:t>
            </a:r>
            <a:r>
              <a:rPr lang="en-US" sz="24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4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větším</a:t>
            </a:r>
            <a:r>
              <a:rPr lang="en-US" sz="24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4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rozsahu</a:t>
            </a:r>
            <a:r>
              <a:rPr lang="en-US" sz="24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4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poruší</a:t>
            </a:r>
            <a:r>
              <a:rPr lang="en-US" sz="24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4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příkaz</a:t>
            </a:r>
            <a:r>
              <a:rPr lang="en-US" sz="24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sz="24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zákaz</a:t>
            </a:r>
            <a:r>
              <a:rPr lang="en-US" sz="24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4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nebo</a:t>
            </a:r>
            <a:r>
              <a:rPr lang="en-US" sz="24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4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omezení</a:t>
            </a:r>
            <a:r>
              <a:rPr lang="en-US" sz="24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4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stanovené</a:t>
            </a:r>
            <a:r>
              <a:rPr lang="en-US" sz="24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za </a:t>
            </a:r>
            <a:r>
              <a:rPr lang="en-US" sz="24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účelem</a:t>
            </a:r>
            <a:r>
              <a:rPr lang="en-US" sz="24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4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udržení</a:t>
            </a:r>
            <a:r>
              <a:rPr lang="en-US" sz="24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4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nebo</a:t>
            </a:r>
            <a:r>
              <a:rPr lang="en-US" sz="24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4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obnovení</a:t>
            </a:r>
            <a:r>
              <a:rPr lang="en-US" sz="24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4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mezinárodního</a:t>
            </a:r>
            <a:r>
              <a:rPr lang="en-US" sz="24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4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míru</a:t>
            </a:r>
            <a:r>
              <a:rPr lang="en-US" sz="24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a </a:t>
            </a:r>
            <a:r>
              <a:rPr lang="en-US" sz="24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bezpečnosti</a:t>
            </a:r>
            <a:r>
              <a:rPr lang="en-US" sz="24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sz="24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ochrany</a:t>
            </a:r>
            <a:r>
              <a:rPr lang="en-US" sz="24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4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lidských</a:t>
            </a:r>
            <a:r>
              <a:rPr lang="en-US" sz="24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4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práv</a:t>
            </a:r>
            <a:r>
              <a:rPr lang="en-US" sz="24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a </a:t>
            </a:r>
            <a:r>
              <a:rPr lang="en-US" sz="24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svobod</a:t>
            </a:r>
            <a:r>
              <a:rPr lang="en-US" sz="24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sz="24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boje</a:t>
            </a:r>
            <a:r>
              <a:rPr lang="en-US" sz="24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4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proti</a:t>
            </a:r>
            <a:r>
              <a:rPr lang="en-US" sz="24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4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terorismu</a:t>
            </a:r>
            <a:r>
              <a:rPr lang="en-US" sz="24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sz="24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dodržování</a:t>
            </a:r>
            <a:r>
              <a:rPr lang="en-US" sz="24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4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mezinárodního</a:t>
            </a:r>
            <a:r>
              <a:rPr lang="en-US" sz="24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4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práva</a:t>
            </a:r>
            <a:r>
              <a:rPr lang="en-US" sz="24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sz="24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podpory</a:t>
            </a:r>
            <a:r>
              <a:rPr lang="en-US" sz="24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4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demokracie</a:t>
            </a:r>
            <a:r>
              <a:rPr lang="en-US" sz="24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a </a:t>
            </a:r>
            <a:r>
              <a:rPr lang="en-US" sz="24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právního</a:t>
            </a:r>
            <a:r>
              <a:rPr lang="en-US" sz="24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4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státu</a:t>
            </a:r>
            <a:r>
              <a:rPr lang="en-US" sz="24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k </a:t>
            </a:r>
            <a:r>
              <a:rPr lang="en-US" sz="24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jejichž</a:t>
            </a:r>
            <a:r>
              <a:rPr lang="en-US" sz="24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4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dodržování</a:t>
            </a:r>
            <a:r>
              <a:rPr lang="en-US" sz="24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je </a:t>
            </a:r>
            <a:r>
              <a:rPr lang="en-US" sz="24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Česká</a:t>
            </a:r>
            <a:r>
              <a:rPr lang="en-US" sz="24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4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republika</a:t>
            </a:r>
            <a:r>
              <a:rPr lang="en-US" sz="24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4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zavázána</a:t>
            </a:r>
            <a:r>
              <a:rPr lang="en-US" sz="24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ze </a:t>
            </a:r>
            <a:r>
              <a:rPr lang="en-US" sz="24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svého</a:t>
            </a:r>
            <a:r>
              <a:rPr lang="en-US" sz="24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4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členství</a:t>
            </a:r>
            <a:r>
              <a:rPr lang="en-US" sz="24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v </a:t>
            </a:r>
            <a:r>
              <a:rPr lang="en-US" sz="24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Organizaci</a:t>
            </a:r>
            <a:r>
              <a:rPr lang="en-US" sz="24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4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spojených</a:t>
            </a:r>
            <a:r>
              <a:rPr lang="en-US" sz="24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4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národů</a:t>
            </a:r>
            <a:r>
              <a:rPr lang="en-US" sz="24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4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nebo</a:t>
            </a:r>
            <a:r>
              <a:rPr lang="en-US" sz="24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v </a:t>
            </a:r>
            <a:r>
              <a:rPr lang="en-US" sz="24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Evropské</a:t>
            </a:r>
            <a:r>
              <a:rPr lang="en-US" sz="24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4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unii</a:t>
            </a:r>
            <a:r>
              <a:rPr lang="en-US" sz="24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4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anebo</a:t>
            </a:r>
            <a:r>
              <a:rPr lang="en-US" sz="24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4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které</a:t>
            </a:r>
            <a:r>
              <a:rPr lang="en-US" sz="24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4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zavedla</a:t>
            </a:r>
            <a:r>
              <a:rPr lang="en-US" sz="24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4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Česká</a:t>
            </a:r>
            <a:r>
              <a:rPr lang="en-US" sz="24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4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republika</a:t>
            </a:r>
            <a:r>
              <a:rPr lang="en-US" sz="24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4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podle</a:t>
            </a:r>
            <a:r>
              <a:rPr lang="en-US" sz="24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4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sankčního</a:t>
            </a:r>
            <a:r>
              <a:rPr lang="en-US" sz="24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4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zákona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</a:rPr>
              <a:t>. …</a:t>
            </a:r>
            <a:endParaRPr lang="en-IL" sz="24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099015F-18FC-4703-6954-BE4CF89B36F2}"/>
              </a:ext>
            </a:extLst>
          </p:cNvPr>
          <p:cNvSpPr txBox="1"/>
          <p:nvPr/>
        </p:nvSpPr>
        <p:spPr>
          <a:xfrm>
            <a:off x="5643564" y="954088"/>
            <a:ext cx="6257925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b="1" dirty="0" err="1">
                <a:solidFill>
                  <a:srgbClr val="000000"/>
                </a:solidFill>
                <a:latin typeface="Arial" panose="020B0604020202020204" pitchFamily="34" charset="0"/>
              </a:rPr>
              <a:t>Sdělení</a:t>
            </a:r>
            <a:r>
              <a:rPr lang="en-US" b="1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Arial" panose="020B0604020202020204" pitchFamily="34" charset="0"/>
              </a:rPr>
              <a:t>č</a:t>
            </a:r>
            <a:r>
              <a:rPr lang="en-US" b="1" dirty="0">
                <a:solidFill>
                  <a:srgbClr val="000000"/>
                </a:solidFill>
                <a:latin typeface="Arial" panose="020B0604020202020204" pitchFamily="34" charset="0"/>
              </a:rPr>
              <a:t>. 18/2006 Sb. m. s. </a:t>
            </a:r>
            <a:r>
              <a:rPr lang="en-US" b="1" dirty="0" err="1">
                <a:solidFill>
                  <a:srgbClr val="000000"/>
                </a:solidFill>
                <a:latin typeface="Arial" panose="020B0604020202020204" pitchFamily="34" charset="0"/>
              </a:rPr>
              <a:t>Sdělení</a:t>
            </a:r>
            <a:r>
              <a:rPr lang="en-US" b="1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Arial" panose="020B0604020202020204" pitchFamily="34" charset="0"/>
              </a:rPr>
              <a:t>Ministerstva</a:t>
            </a:r>
            <a:r>
              <a:rPr lang="en-US" b="1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Arial" panose="020B0604020202020204" pitchFamily="34" charset="0"/>
              </a:rPr>
              <a:t>zahraničních</a:t>
            </a:r>
            <a:r>
              <a:rPr lang="en-US" b="1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Arial" panose="020B0604020202020204" pitchFamily="34" charset="0"/>
              </a:rPr>
              <a:t>věcí</a:t>
            </a:r>
            <a:r>
              <a:rPr lang="en-US" b="1" dirty="0">
                <a:solidFill>
                  <a:srgbClr val="000000"/>
                </a:solidFill>
                <a:latin typeface="Arial" panose="020B0604020202020204" pitchFamily="34" charset="0"/>
              </a:rPr>
              <a:t> o </a:t>
            </a:r>
            <a:r>
              <a:rPr lang="en-US" b="1" dirty="0" err="1">
                <a:solidFill>
                  <a:srgbClr val="000000"/>
                </a:solidFill>
                <a:latin typeface="Arial" panose="020B0604020202020204" pitchFamily="34" charset="0"/>
              </a:rPr>
              <a:t>Mezinárodní</a:t>
            </a:r>
            <a:r>
              <a:rPr lang="en-US" b="1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Arial" panose="020B0604020202020204" pitchFamily="34" charset="0"/>
              </a:rPr>
              <a:t>úmluvě</a:t>
            </a:r>
            <a:r>
              <a:rPr lang="en-US" b="1" dirty="0">
                <a:solidFill>
                  <a:srgbClr val="000000"/>
                </a:solidFill>
                <a:latin typeface="Arial" panose="020B0604020202020204" pitchFamily="34" charset="0"/>
              </a:rPr>
              <a:t> o </a:t>
            </a:r>
            <a:r>
              <a:rPr lang="en-US" b="1" dirty="0" err="1">
                <a:solidFill>
                  <a:srgbClr val="000000"/>
                </a:solidFill>
                <a:latin typeface="Arial" panose="020B0604020202020204" pitchFamily="34" charset="0"/>
              </a:rPr>
              <a:t>potlačování</a:t>
            </a:r>
            <a:r>
              <a:rPr lang="en-US" b="1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Arial" panose="020B0604020202020204" pitchFamily="34" charset="0"/>
              </a:rPr>
              <a:t>financování</a:t>
            </a:r>
            <a:r>
              <a:rPr lang="en-US" b="1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Arial" panose="020B0604020202020204" pitchFamily="34" charset="0"/>
              </a:rPr>
              <a:t>terorismu</a:t>
            </a:r>
            <a:endParaRPr lang="en-IL" b="1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algn="just"/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Č</a:t>
            </a:r>
            <a:r>
              <a:rPr lang="en-IL" dirty="0">
                <a:solidFill>
                  <a:srgbClr val="000000"/>
                </a:solidFill>
                <a:latin typeface="Arial" panose="020B0604020202020204" pitchFamily="34" charset="0"/>
              </a:rPr>
              <a:t>l. 2 </a:t>
            </a:r>
          </a:p>
          <a:p>
            <a:pPr algn="just"/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1. 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Jakákoliv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osoba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spáchá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trestný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čin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ve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smyslu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této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Úmluvy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jestliže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tato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osoba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jakýmikoliv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prostředky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přímo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nebo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nepřímo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protiprávně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a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úmyslně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poskytne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nebo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shromažďuje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finanční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prostředky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se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záměrem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aby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byly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použity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nebo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s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vědomím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že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mají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být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použity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ať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už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plně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nebo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zčásti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za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účelem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uskutečnění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:</a:t>
            </a:r>
          </a:p>
          <a:p>
            <a:pPr algn="just"/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(a) 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činu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který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představuje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trestný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čin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spadající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do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rozsahu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jedné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ze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smluv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uvedených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v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příloze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a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definovaný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v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takové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smlouvě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;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nebo</a:t>
            </a:r>
            <a:endParaRPr lang="en-US" i="0" u="none" strike="noStrike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just"/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(b) 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jakéhokoliv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jiného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činu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jehož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provedením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je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zamýšleno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způsobit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smrt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nebo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vážné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tělesné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zranění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civilní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osobě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nebo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jakékoliv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jiné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osobě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nehrající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aktivní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úlohu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v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nepřátelských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akcích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za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situace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ozbrojeného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konfliktu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je-li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účelem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takového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činu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ať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už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v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důsledku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jeho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povahy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nebo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kontextu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zastrašit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obyvatelstvo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nebo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přinutit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vládu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nebo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mezinárodní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organizaci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aby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uskutečnila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nebo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se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zdržela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uskutečnění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jakéhokoliv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činu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.</a:t>
            </a:r>
          </a:p>
          <a:p>
            <a:endParaRPr lang="en-IL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E018E37-F14E-2544-3D90-8D992881025A}"/>
              </a:ext>
            </a:extLst>
          </p:cNvPr>
          <p:cNvSpPr txBox="1"/>
          <p:nvPr/>
        </p:nvSpPr>
        <p:spPr>
          <a:xfrm>
            <a:off x="290511" y="5737225"/>
            <a:ext cx="46863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IL" sz="1800" b="1" dirty="0">
                <a:solidFill>
                  <a:srgbClr val="000000"/>
                </a:solidFill>
                <a:latin typeface="Arial" panose="020B0604020202020204" pitchFamily="34" charset="0"/>
              </a:rPr>
              <a:t>Charta OSN </a:t>
            </a:r>
          </a:p>
          <a:p>
            <a:pPr algn="just"/>
            <a:r>
              <a:rPr lang="en-IL" sz="1800" b="1" dirty="0">
                <a:solidFill>
                  <a:srgbClr val="000000"/>
                </a:solidFill>
                <a:latin typeface="Arial" panose="020B0604020202020204" pitchFamily="34" charset="0"/>
              </a:rPr>
              <a:t>Lidskoprávní mezinárodní smlouvy, </a:t>
            </a:r>
          </a:p>
          <a:p>
            <a:pPr algn="just"/>
            <a:r>
              <a:rPr lang="en-IL" b="1" dirty="0">
                <a:solidFill>
                  <a:srgbClr val="000000"/>
                </a:solidFill>
                <a:latin typeface="Arial" panose="020B0604020202020204" pitchFamily="34" charset="0"/>
              </a:rPr>
              <a:t>P</a:t>
            </a:r>
            <a:r>
              <a:rPr lang="en-IL" sz="1800" b="1" dirty="0">
                <a:solidFill>
                  <a:srgbClr val="000000"/>
                </a:solidFill>
                <a:latin typeface="Arial" panose="020B0604020202020204" pitchFamily="34" charset="0"/>
              </a:rPr>
              <a:t>rávo EU </a:t>
            </a:r>
          </a:p>
        </p:txBody>
      </p:sp>
    </p:spTree>
    <p:extLst>
      <p:ext uri="{BB962C8B-B14F-4D97-AF65-F5344CB8AC3E}">
        <p14:creationId xmlns:p14="http://schemas.microsoft.com/office/powerpoint/2010/main" val="245971826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6084E0-90D3-565D-3D95-5EE57C1A7C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L" dirty="0"/>
              <a:t>Zakázané prostředky a způsoby vedení boje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DF1B6B-4933-14F5-734B-8F5BAF8F96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67250"/>
          </a:xfrm>
        </p:spPr>
        <p:txBody>
          <a:bodyPr>
            <a:normAutofit fontScale="62500" lnSpcReduction="20000"/>
          </a:bodyPr>
          <a:lstStyle/>
          <a:p>
            <a:pPr marL="0" indent="0" algn="just">
              <a:buNone/>
            </a:pPr>
            <a:r>
              <a:rPr lang="en-US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§ 411 TZ</a:t>
            </a:r>
          </a:p>
          <a:p>
            <a:pPr marL="0" indent="0" algn="just">
              <a:buNone/>
            </a:pP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(1) 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Kdo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za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války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nebo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jiného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ozbrojeného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konfliktu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nebo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za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bojové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situace</a:t>
            </a:r>
            <a:endParaRPr lang="en-US" i="0" u="none" strike="noStrike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a) 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nařídí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použití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zakázaného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bojového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prostředku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nebo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materiálu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obdobné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povahy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anebo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takového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prostředku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nebo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materiálu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použije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nebo</a:t>
            </a:r>
            <a:endParaRPr lang="en-US" i="0" u="none" strike="noStrike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b) 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nařídí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vedení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boje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zakázaným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způsobem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nebo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sám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takto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boj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vede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</a:t>
            </a:r>
          </a:p>
          <a:p>
            <a:pPr marL="0" indent="0" algn="just">
              <a:buNone/>
            </a:pP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…</a:t>
            </a:r>
          </a:p>
          <a:p>
            <a:pPr marL="0" indent="0" algn="just">
              <a:buNone/>
            </a:pP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(2) 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Stejně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bude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potrestán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kdo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v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rozporu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s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ustanoveními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mezinárodního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práva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o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prostředcích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a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způsobech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vedení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války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nebo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jiného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ozbrojeného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konfliktu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úmyslně</a:t>
            </a:r>
            <a:endParaRPr lang="en-US" i="0" u="none" strike="noStrike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a) 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poškodí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vojenskou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operací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civilní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obyvatelstvo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nebo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civilní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osoby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na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životě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zdraví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nebo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majetku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anebo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vede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proti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nim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útok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z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důvodu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represálií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</a:t>
            </a:r>
          </a:p>
          <a:p>
            <a:pPr marL="0" indent="0" algn="just">
              <a:buNone/>
            </a:pP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b) 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vede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útok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proti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nebráněnému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místu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nebo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demilitarizovanému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pásmu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</a:t>
            </a:r>
          </a:p>
          <a:p>
            <a:pPr marL="0" indent="0" algn="just">
              <a:buNone/>
            </a:pP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c) 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zničí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nebo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poškodí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přehradu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jadernou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elektrárnu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nebo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podobné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zařízení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obsahující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nebezpečné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síly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nebo</a:t>
            </a:r>
            <a:endParaRPr lang="en-US" i="0" u="none" strike="noStrike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d) 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zničí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nebo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poškodí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objekt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určený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pro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humanitární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účely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nebo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mezinárodně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uznávanou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kulturní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nebo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přírodní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památku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nebo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takový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objekt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nebo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památku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zneužije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pro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vojenské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účely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</a:p>
          <a:p>
            <a:pPr marL="0" indent="0" algn="just">
              <a:buNone/>
            </a:pPr>
            <a:r>
              <a:rPr lang="en-US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158550542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018FD8-CD3A-42C9-C55C-374E2035CB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L" dirty="0"/>
              <a:t>Zakázané prostředky a způsoby vedení boje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B7D082-27AB-C76F-3A57-5C84DE3508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IL" dirty="0"/>
              <a:t>Zejména Haagské právo </a:t>
            </a:r>
          </a:p>
          <a:p>
            <a:r>
              <a:rPr lang="en-IL" dirty="0"/>
              <a:t>Lieberův kodex 1863 (pravidla vedení pozemní války, zacházení s civilisty, obětmi války, špiony, dezertéry atd.) </a:t>
            </a:r>
          </a:p>
          <a:p>
            <a:r>
              <a:rPr lang="en-IL" dirty="0"/>
              <a:t>Petrohradská deklarace o zákazu použivání výbušných nábojů lehčích než 400 g ve válce 1868</a:t>
            </a:r>
          </a:p>
          <a:p>
            <a:r>
              <a:rPr lang="en-IL" dirty="0"/>
              <a:t>Úmluva o zákonech a obyčejích války pozemní, Řád války pozemní 1899 (definice kombatantů, pravidla zacházení se zajatci, omezení týkající se prostředků a způsobů vedení války, ochrana civilního obyvatelstva a kulturních památek)</a:t>
            </a:r>
          </a:p>
          <a:p>
            <a:r>
              <a:rPr lang="en-US" dirty="0"/>
              <a:t>R</a:t>
            </a:r>
            <a:r>
              <a:rPr lang="en-IL" dirty="0"/>
              <a:t>ekodifikace Úmluvy o zákonech a obyčejích války pozemní a Řádu války pozemní v roce 1907 (zahrnutí také otázek námořní války) </a:t>
            </a:r>
          </a:p>
          <a:p>
            <a:r>
              <a:rPr lang="en-IL" dirty="0"/>
              <a:t>Protokol o zákazu používání dusitých, otravných nebo jiných plynů a bakteriologických způsobech vedení války 1925 </a:t>
            </a:r>
          </a:p>
          <a:p>
            <a:r>
              <a:rPr lang="en-IL" dirty="0"/>
              <a:t>Haagská úmluva o ochraně kulturních památek v době ozbrojeného konfliktu (1954)</a:t>
            </a:r>
          </a:p>
        </p:txBody>
      </p:sp>
    </p:spTree>
    <p:extLst>
      <p:ext uri="{BB962C8B-B14F-4D97-AF65-F5344CB8AC3E}">
        <p14:creationId xmlns:p14="http://schemas.microsoft.com/office/powerpoint/2010/main" val="148598435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95AB04-6EFE-9A99-1A71-9976723046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L" dirty="0"/>
              <a:t>Mezinárodní humanitární právo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FD0704-6347-3FFB-60B2-E8EA357941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IL" dirty="0"/>
              <a:t>Ženevské právo</a:t>
            </a:r>
          </a:p>
          <a:p>
            <a:r>
              <a:rPr lang="en-IL" dirty="0"/>
              <a:t>Ženevská úmluva o zlepšení osudu raněných a nemocných v polních armádách (1864) </a:t>
            </a:r>
          </a:p>
          <a:p>
            <a:r>
              <a:rPr lang="en-IL" dirty="0"/>
              <a:t>Čtyři Ženevské úmluvy o ochraně obětí ozbrojených konfliktů 1949</a:t>
            </a:r>
          </a:p>
          <a:p>
            <a:pPr lvl="1"/>
            <a:r>
              <a:rPr lang="en-IL" dirty="0"/>
              <a:t>O zlepšení osudu raněných a nemocných příslušníků ozbrojených sil v poli</a:t>
            </a:r>
          </a:p>
          <a:p>
            <a:pPr lvl="1"/>
            <a:r>
              <a:rPr lang="en-IL" dirty="0"/>
              <a:t>O zlepšení osudu raněných, nemocných a trosečníků příslušníků ozbrojených sil na moři</a:t>
            </a:r>
          </a:p>
          <a:p>
            <a:pPr lvl="1"/>
            <a:r>
              <a:rPr lang="en-IL" dirty="0"/>
              <a:t>O zacházení s válečným zajatci</a:t>
            </a:r>
          </a:p>
          <a:p>
            <a:pPr lvl="1"/>
            <a:r>
              <a:rPr lang="en-IL" dirty="0"/>
              <a:t>O ochraně civilních osob za války</a:t>
            </a:r>
          </a:p>
          <a:p>
            <a:r>
              <a:rPr lang="en-IL" dirty="0"/>
              <a:t>Tři Dodatkové protokoly (1977 a 2005)</a:t>
            </a:r>
          </a:p>
          <a:p>
            <a:pPr lvl="1"/>
            <a:r>
              <a:rPr lang="en-IL" dirty="0"/>
              <a:t>Dodatkový protokol I O</a:t>
            </a:r>
            <a:r>
              <a:rPr lang="en-US" b="0" i="0" u="none" strike="noStrike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u="none" strike="noStrike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ochraně</a:t>
            </a:r>
            <a:r>
              <a:rPr lang="en-US" b="0" i="0" u="none" strike="noStrike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u="none" strike="noStrike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obětí</a:t>
            </a:r>
            <a:r>
              <a:rPr lang="en-US" b="0" i="0" u="none" strike="noStrike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u="none" strike="noStrike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mezinárodních</a:t>
            </a:r>
            <a:r>
              <a:rPr lang="en-US" b="0" i="0" u="none" strike="noStrike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u="none" strike="noStrike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ozbrojených</a:t>
            </a:r>
            <a:r>
              <a:rPr lang="en-US" b="0" i="0" u="none" strike="noStrike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u="none" strike="noStrike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konfliktů</a:t>
            </a:r>
            <a:endParaRPr lang="en-US" b="0" i="0" u="none" strike="noStrike" dirty="0">
              <a:solidFill>
                <a:srgbClr val="202122"/>
              </a:solidFill>
              <a:effectLst/>
              <a:latin typeface="Arial" panose="020B0604020202020204" pitchFamily="34" charset="0"/>
            </a:endParaRPr>
          </a:p>
          <a:p>
            <a:pPr lvl="1"/>
            <a:r>
              <a:rPr lang="en-US" dirty="0" err="1">
                <a:solidFill>
                  <a:srgbClr val="202122"/>
                </a:solidFill>
                <a:latin typeface="Arial" panose="020B0604020202020204" pitchFamily="34" charset="0"/>
              </a:rPr>
              <a:t>Dodatkový</a:t>
            </a:r>
            <a:r>
              <a:rPr lang="en-US" dirty="0">
                <a:solidFill>
                  <a:srgbClr val="202122"/>
                </a:solidFill>
                <a:latin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202122"/>
                </a:solidFill>
                <a:latin typeface="Arial" panose="020B0604020202020204" pitchFamily="34" charset="0"/>
              </a:rPr>
              <a:t>protokol</a:t>
            </a:r>
            <a:r>
              <a:rPr lang="en-US" dirty="0">
                <a:solidFill>
                  <a:srgbClr val="202122"/>
                </a:solidFill>
                <a:latin typeface="Arial" panose="020B0604020202020204" pitchFamily="34" charset="0"/>
              </a:rPr>
              <a:t> II </a:t>
            </a:r>
            <a:r>
              <a:rPr lang="en-US" b="0" i="0" u="none" strike="noStrike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o </a:t>
            </a:r>
            <a:r>
              <a:rPr lang="en-US" b="0" i="0" u="none" strike="noStrike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ochraně</a:t>
            </a:r>
            <a:r>
              <a:rPr lang="en-US" b="0" i="0" u="none" strike="noStrike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u="none" strike="noStrike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obětí</a:t>
            </a:r>
            <a:r>
              <a:rPr lang="en-US" b="0" i="0" u="none" strike="noStrike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u="none" strike="noStrike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ozbrojených</a:t>
            </a:r>
            <a:r>
              <a:rPr lang="en-US" b="0" i="0" u="none" strike="noStrike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u="none" strike="noStrike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konfliktů</a:t>
            </a:r>
            <a:r>
              <a:rPr lang="en-US" b="0" i="0" u="none" strike="noStrike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u="none" strike="noStrike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nemajících</a:t>
            </a:r>
            <a:r>
              <a:rPr lang="en-US" b="0" i="0" u="none" strike="noStrike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u="none" strike="noStrike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mezinárodní</a:t>
            </a:r>
            <a:r>
              <a:rPr lang="en-US" b="0" i="0" u="none" strike="noStrike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character </a:t>
            </a:r>
          </a:p>
          <a:p>
            <a:pPr lvl="1"/>
            <a:r>
              <a:rPr lang="en-US" dirty="0" err="1">
                <a:solidFill>
                  <a:srgbClr val="202122"/>
                </a:solidFill>
                <a:latin typeface="Arial" panose="020B0604020202020204" pitchFamily="34" charset="0"/>
              </a:rPr>
              <a:t>Dodatkový</a:t>
            </a:r>
            <a:r>
              <a:rPr lang="en-US" dirty="0">
                <a:solidFill>
                  <a:srgbClr val="202122"/>
                </a:solidFill>
                <a:latin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202122"/>
                </a:solidFill>
                <a:latin typeface="Arial" panose="020B0604020202020204" pitchFamily="34" charset="0"/>
              </a:rPr>
              <a:t>protokol</a:t>
            </a:r>
            <a:r>
              <a:rPr lang="en-US" dirty="0">
                <a:solidFill>
                  <a:srgbClr val="202122"/>
                </a:solidFill>
                <a:latin typeface="Arial" panose="020B0604020202020204" pitchFamily="34" charset="0"/>
              </a:rPr>
              <a:t> III </a:t>
            </a:r>
            <a:r>
              <a:rPr lang="en-US" b="0" i="0" u="none" strike="noStrike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o </a:t>
            </a:r>
            <a:r>
              <a:rPr lang="en-US" b="0" i="0" u="none" strike="noStrike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přijetí</a:t>
            </a:r>
            <a:r>
              <a:rPr lang="en-US" b="0" i="0" u="none" strike="noStrike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u="none" strike="noStrike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dalšího</a:t>
            </a:r>
            <a:r>
              <a:rPr lang="en-US" b="0" i="0" u="none" strike="noStrike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u="none" strike="noStrike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rozeznávacího</a:t>
            </a:r>
            <a:r>
              <a:rPr lang="en-US" b="0" i="0" u="none" strike="noStrike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u="none" strike="noStrike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znaku</a:t>
            </a:r>
            <a:endParaRPr lang="en-IL" dirty="0"/>
          </a:p>
        </p:txBody>
      </p:sp>
    </p:spTree>
    <p:extLst>
      <p:ext uri="{BB962C8B-B14F-4D97-AF65-F5344CB8AC3E}">
        <p14:creationId xmlns:p14="http://schemas.microsoft.com/office/powerpoint/2010/main" val="395155953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6101F9-2998-E7D0-3160-BBB4501623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L" dirty="0"/>
              <a:t>Základní zásady práva ozbrojených konflitků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70FD14-4228-F023-CC4B-81B20D0F40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Z</a:t>
            </a:r>
            <a:r>
              <a:rPr lang="en-IL" dirty="0"/>
              <a:t>ásada vojenské nezbytnosti </a:t>
            </a:r>
          </a:p>
          <a:p>
            <a:pPr lvl="1"/>
            <a:r>
              <a:rPr lang="en-IL" dirty="0"/>
              <a:t>použití povoleného druhu zbraní v takové míře, která je nezbytná k dosažení účelu konfliktu, v co nejkratším čase a se co nejmenšími dopady na lidské životy a materiální zdroje</a:t>
            </a:r>
          </a:p>
          <a:p>
            <a:r>
              <a:rPr lang="en-US" dirty="0"/>
              <a:t>Z</a:t>
            </a:r>
            <a:r>
              <a:rPr lang="en-IL" dirty="0"/>
              <a:t>ásada lidskosti </a:t>
            </a:r>
          </a:p>
          <a:p>
            <a:pPr lvl="1"/>
            <a:r>
              <a:rPr lang="en-IL" dirty="0"/>
              <a:t>povinnost zacházet lidsky s osobami, které se neúčastní boje a chránit je před nebezpečím plynoucím z vojenských operací</a:t>
            </a:r>
          </a:p>
          <a:p>
            <a:r>
              <a:rPr lang="en-US" dirty="0"/>
              <a:t>Z</a:t>
            </a:r>
            <a:r>
              <a:rPr lang="en-IL" dirty="0"/>
              <a:t>ásada rozlišovací </a:t>
            </a:r>
          </a:p>
          <a:p>
            <a:pPr lvl="1"/>
            <a:r>
              <a:rPr lang="en-IL" dirty="0"/>
              <a:t>přikazuje rozlišovat mezi chráněnými osobami, proti nimž se nesmí vést ozbrojené akce a kombatanty, kteří jsou legálním cílem, rozlišování mezi civilními a vojenskými objekty</a:t>
            </a:r>
          </a:p>
          <a:p>
            <a:r>
              <a:rPr lang="en-US" dirty="0"/>
              <a:t>Z</a:t>
            </a:r>
            <a:r>
              <a:rPr lang="en-IL" dirty="0"/>
              <a:t>ásada přiměřenosti (proporcionality) </a:t>
            </a:r>
          </a:p>
          <a:p>
            <a:pPr lvl="1"/>
            <a:r>
              <a:rPr lang="en-IL" dirty="0"/>
              <a:t>ztráty a škody způsobené válečnými operacemi nesmí bt v nepoměru k výsledkům, které byly danou operací dosaženy, vojenská výhoda musí převážit nad způsobenými škodami, vojenské operace se mají vést způsobem, aby se předešlo nepřiměřeným a náhodným ztrátám</a:t>
            </a:r>
          </a:p>
          <a:p>
            <a:pPr marL="0" indent="0">
              <a:buNone/>
            </a:pPr>
            <a:endParaRPr lang="en-IL" dirty="0"/>
          </a:p>
        </p:txBody>
      </p:sp>
    </p:spTree>
    <p:extLst>
      <p:ext uri="{BB962C8B-B14F-4D97-AF65-F5344CB8AC3E}">
        <p14:creationId xmlns:p14="http://schemas.microsoft.com/office/powerpoint/2010/main" val="145225750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042460-5697-DB93-E943-E5419D3DB8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L" dirty="0"/>
              <a:t>Válečná krutost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0A1A27-B6DD-6B2E-3199-E49A038F92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832350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IL" sz="4200" dirty="0"/>
              <a:t>§ 412 TZ</a:t>
            </a:r>
          </a:p>
          <a:p>
            <a:pPr marL="0" indent="0" algn="just">
              <a:buNone/>
            </a:pP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(1) 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Kdo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za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války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nebo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jiného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ozbrojeného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konfliktu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poruší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předpisy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mezinárodního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práva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tím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že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nelidsky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zachází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s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civilním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obyvatelstvem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utečenci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raněnými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nemocnými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s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příslušníky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ozbrojených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sil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kteří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zbraně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již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složili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nebo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s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válečnými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zajatci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bude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potrestán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odnětím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svobody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na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pět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až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dvanáct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let.</a:t>
            </a:r>
          </a:p>
          <a:p>
            <a:pPr marL="0" indent="0" algn="just">
              <a:buNone/>
            </a:pP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(2) 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Stejně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bude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potrestán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kdo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za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války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nebo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jiného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ozbrojeného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konfliktu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poruší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předpisy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mezinárodního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práva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tím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že</a:t>
            </a:r>
            <a:endParaRPr lang="en-US" i="0" u="none" strike="noStrike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a) 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neprovede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účinná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opatření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k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ochraně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osob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které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takovou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pomoc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potřebují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zejména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dětí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žen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raněných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a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nemocných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anebo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takovým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opatřením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brání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nebo</a:t>
            </a:r>
            <a:endParaRPr lang="en-US" i="0" u="none" strike="noStrike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b) 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zamezí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nebo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brání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organizacím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civilní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obrany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nepřítele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neutrálního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nebo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jiného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státu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v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plnění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jejich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humanitárních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úkolů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.</a:t>
            </a:r>
          </a:p>
          <a:p>
            <a:pPr marL="0" indent="0">
              <a:buNone/>
            </a:pPr>
            <a:r>
              <a:rPr lang="en-IL" dirty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281641146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04FAA0-4EE5-2A86-9D71-E14B6301AA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L" dirty="0"/>
              <a:t>Perzekuce obyvatelstva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5F7417-3B00-637C-42BD-B633E55032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 algn="just">
              <a:buNone/>
            </a:pPr>
            <a:r>
              <a:rPr lang="en-IL" sz="2900" b="1" dirty="0">
                <a:solidFill>
                  <a:srgbClr val="000000"/>
                </a:solidFill>
                <a:latin typeface="Arial" panose="020B0604020202020204" pitchFamily="34" charset="0"/>
              </a:rPr>
              <a:t>§ 413 TZ </a:t>
            </a:r>
          </a:p>
          <a:p>
            <a:pPr marL="0" indent="0" algn="just">
              <a:buNone/>
            </a:pP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(1) 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Kdo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za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války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nebo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jiného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ozbrojeného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konfliktu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uplatňuje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apartheid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nebo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páchá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jiné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nelidské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činy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vyplývající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z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rasové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etnické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národnostní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náboženské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třídní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nebo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jiné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podobné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diskriminace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nebo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terorizuje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civilní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obyvatelstvo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násilím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nebo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hrozbou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jeho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užití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…</a:t>
            </a:r>
          </a:p>
          <a:p>
            <a:pPr marL="0" indent="0" algn="just">
              <a:buNone/>
            </a:pP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(2) 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Stejně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bude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potrestán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kdo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za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války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nebo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jiného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ozbrojeného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konfliktu</a:t>
            </a:r>
            <a:endParaRPr lang="en-US" i="0" u="none" strike="noStrike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a) 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zničí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nebo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vážně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naruší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zdroj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základních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životních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potřeb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civilního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obyvatelstva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v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obsazeném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území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nebo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dotykové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zóně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anebo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svévolně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neposkytne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obyvatelstvu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pomoc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nezbytnou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pro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přežití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</a:t>
            </a:r>
          </a:p>
          <a:p>
            <a:pPr marL="0" indent="0" algn="just">
              <a:buNone/>
            </a:pP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b) 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bezdůvodně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oddaluje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návrat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civilního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obyvatelstva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nebo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válečných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zajatců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</a:t>
            </a:r>
          </a:p>
          <a:p>
            <a:pPr marL="0" indent="0" algn="just">
              <a:buNone/>
            </a:pP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c) 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bezdůvodně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přesídluje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nebo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vyhošťuje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civilní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obyvatelstvo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obsazeného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území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</a:t>
            </a:r>
          </a:p>
          <a:p>
            <a:pPr marL="0" indent="0" algn="just">
              <a:buNone/>
            </a:pP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d) 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osídluje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obsazené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území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obyvatelstvem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vlastní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země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</a:t>
            </a:r>
          </a:p>
          <a:p>
            <a:pPr marL="0" indent="0" algn="just">
              <a:buNone/>
            </a:pP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e) 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odvádí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děti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ke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službě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ve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zbrani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nebo</a:t>
            </a:r>
            <a:endParaRPr lang="en-US" i="0" u="none" strike="noStrike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f) 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svévolně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znemožní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civilnímu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obyvatelstvu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nebo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válečným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zajatcům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aby se o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jejich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provinění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rozhodovalo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v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nestranném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soudním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řízení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.</a:t>
            </a:r>
          </a:p>
          <a:p>
            <a:pPr marL="0" indent="0">
              <a:buNone/>
            </a:pPr>
            <a:endParaRPr lang="en-IL" dirty="0"/>
          </a:p>
        </p:txBody>
      </p:sp>
    </p:spTree>
    <p:extLst>
      <p:ext uri="{BB962C8B-B14F-4D97-AF65-F5344CB8AC3E}">
        <p14:creationId xmlns:p14="http://schemas.microsoft.com/office/powerpoint/2010/main" val="140212509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3B86E9-15FA-A5B3-3218-24169C46E0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L" dirty="0"/>
              <a:t>Plenění v prostoru válečných operací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561B9F-57A8-D9A6-2003-73FF1BD7AA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IL" b="1" dirty="0"/>
              <a:t>§ 414 TZ</a:t>
            </a:r>
          </a:p>
          <a:p>
            <a:pPr marL="0" indent="0" algn="just">
              <a:buNone/>
            </a:pPr>
            <a:r>
              <a:rPr lang="en-IL" dirty="0"/>
              <a:t>(1) </a:t>
            </a:r>
            <a:r>
              <a:rPr lang="en-US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Kdo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v </a:t>
            </a:r>
            <a:r>
              <a:rPr lang="en-US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prostoru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válečných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operací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na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bojišti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v </a:t>
            </a:r>
            <a:r>
              <a:rPr lang="en-US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místech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postižených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válečnými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operacemi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ozbrojeným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konfliktem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nebo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na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obsazeném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území</a:t>
            </a:r>
            <a:endParaRPr lang="en-US" b="0" i="0" u="none" strike="noStrike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a) 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okrádá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padlé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nebo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si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jinak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přisvojí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cizí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věc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nebo</a:t>
            </a:r>
            <a:endParaRPr lang="en-US" i="0" u="none" strike="noStrike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b) </a:t>
            </a:r>
            <a:r>
              <a:rPr lang="en-US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svévolně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cizí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majetek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ničí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poškozuje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odnímá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zatajuje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nebo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zneužívá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</a:t>
            </a:r>
          </a:p>
          <a:p>
            <a:pPr marL="0" indent="0" algn="just">
              <a:buNone/>
            </a:pP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…</a:t>
            </a:r>
            <a:endParaRPr lang="en-US" b="0" i="0" u="none" strike="noStrike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marL="0" indent="0">
              <a:buNone/>
            </a:pPr>
            <a:endParaRPr lang="en-IL" dirty="0"/>
          </a:p>
        </p:txBody>
      </p:sp>
    </p:spTree>
    <p:extLst>
      <p:ext uri="{BB962C8B-B14F-4D97-AF65-F5344CB8AC3E}">
        <p14:creationId xmlns:p14="http://schemas.microsoft.com/office/powerpoint/2010/main" val="133690103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2732D2-A4EC-FDCE-F1E0-F3B41D9DFC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L" dirty="0"/>
              <a:t>Zneužití mezinárodně uznávaných znaků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858757-94CC-98FB-0F72-A187BF51E6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 algn="just">
              <a:buNone/>
            </a:pPr>
            <a:r>
              <a:rPr lang="en-US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§ 415 TZ</a:t>
            </a:r>
          </a:p>
          <a:p>
            <a:pPr marL="0" indent="0" algn="just">
              <a:buNone/>
            </a:pP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(1) 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Kdo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za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stavu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ohrožení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státu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nebo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za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válečného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stavu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nebo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za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války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nebo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jiného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ozbrojeného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konfliktu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zneužije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označení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Červeného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kříže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nebo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jiných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rozlišovacích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znaků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nebo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barev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uznávaných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mezinárodním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právem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pro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označení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zdravotnických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institucí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nebo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dopravních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prostředků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zdravotnické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pomoci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nebo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evakuace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…</a:t>
            </a:r>
          </a:p>
          <a:p>
            <a:pPr marL="0" indent="0" algn="just">
              <a:buNone/>
            </a:pP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(2) 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Stejně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bude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potrestán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kdo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za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války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nebo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jiného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ozbrojeného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konfliktu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zneužije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znaku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Organizace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spojených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národů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anebo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vlajky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nebo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státního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nebo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vojenského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znaku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insignie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nebo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stejnokroje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neutrálního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nebo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jiného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státu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který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není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stranou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v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konfliktu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.</a:t>
            </a:r>
          </a:p>
          <a:p>
            <a:pPr marL="0" indent="0">
              <a:buNone/>
            </a:pPr>
            <a:endParaRPr lang="en-IL" dirty="0"/>
          </a:p>
        </p:txBody>
      </p:sp>
    </p:spTree>
    <p:extLst>
      <p:ext uri="{BB962C8B-B14F-4D97-AF65-F5344CB8AC3E}">
        <p14:creationId xmlns:p14="http://schemas.microsoft.com/office/powerpoint/2010/main" val="330184654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0614C5-2954-943F-D5C8-F942B1C5B4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L" dirty="0"/>
              <a:t>Zneužití vlajky a příměří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A51E8E-72DC-F36E-372A-348DA73F0D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en-IL" b="1" dirty="0"/>
              <a:t>§ 416 TZ</a:t>
            </a:r>
          </a:p>
          <a:p>
            <a:pPr marL="0" indent="0">
              <a:buNone/>
            </a:pP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(1) 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Kdo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za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války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nebo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jiného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ozbrojeného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konfliktu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zneužije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vlajky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nebo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státního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nebo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vojenského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znaku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insignie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nebo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stejnokroje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jiného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státu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který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je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stranou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v </a:t>
            </a:r>
            <a:r>
              <a:rPr lang="en-US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konfliktu</a:t>
            </a:r>
            <a:r>
              <a:rPr lang="en-US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 </a:t>
            </a:r>
            <a:r>
              <a:rPr lang="en-IL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…</a:t>
            </a:r>
            <a:endParaRPr lang="en-IL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CC9FAD98-F810-E7BD-AEB4-37041CA724E3}"/>
              </a:ext>
            </a:extLst>
          </p:cNvPr>
          <p:cNvSpPr txBox="1">
            <a:spLocks/>
          </p:cNvSpPr>
          <p:nvPr/>
        </p:nvSpPr>
        <p:spPr>
          <a:xfrm>
            <a:off x="838200" y="3429000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IL"/>
              <a:t>Ublížení parlamentáři</a:t>
            </a:r>
            <a:endParaRPr lang="en-IL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A5A9A657-0909-7946-D8C8-9597E39066EE}"/>
              </a:ext>
            </a:extLst>
          </p:cNvPr>
          <p:cNvSpPr txBox="1">
            <a:spLocks/>
          </p:cNvSpPr>
          <p:nvPr/>
        </p:nvSpPr>
        <p:spPr>
          <a:xfrm>
            <a:off x="838200" y="4492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IL" b="1" dirty="0"/>
              <a:t>§ 417 TZ</a:t>
            </a:r>
          </a:p>
          <a:p>
            <a:pPr marL="0" indent="0" algn="just">
              <a:buFont typeface="Arial" panose="020B0604020202020204" pitchFamily="34" charset="0"/>
              <a:buNone/>
            </a:pP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Kdo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urazí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parlamentáře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nebo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člena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jeho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průvodu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,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nebo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kdo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takovou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osobu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neprávem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zadrží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, …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IL" dirty="0"/>
          </a:p>
        </p:txBody>
      </p:sp>
    </p:spTree>
    <p:extLst>
      <p:ext uri="{BB962C8B-B14F-4D97-AF65-F5344CB8AC3E}">
        <p14:creationId xmlns:p14="http://schemas.microsoft.com/office/powerpoint/2010/main" val="944190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59E85F-A871-E0C0-13DA-479A8EDB51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L" sz="3600" dirty="0"/>
              <a:t>Stručný exkurz do problematiky vztahu norem mezinárodního práva a norem práva vnitrostáního a způsbu přenosu norem MP do VP </a:t>
            </a:r>
            <a:endParaRPr lang="en-IL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DF786E-7BD5-3A92-5F1D-D5CB3C0C6E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Z</a:t>
            </a:r>
            <a:r>
              <a:rPr lang="en-IL" dirty="0"/>
              <a:t>působ přenosu norem MP do VP</a:t>
            </a:r>
          </a:p>
          <a:p>
            <a:r>
              <a:rPr lang="en-US" dirty="0"/>
              <a:t>V</a:t>
            </a:r>
            <a:r>
              <a:rPr lang="en-IL" dirty="0"/>
              <a:t>nitrostátní plnění MP závazků =&gt; z obyčejového práva a z MS</a:t>
            </a:r>
          </a:p>
          <a:p>
            <a:r>
              <a:rPr lang="en-US" dirty="0"/>
              <a:t>T</a:t>
            </a:r>
            <a:r>
              <a:rPr lang="en-IL" dirty="0"/>
              <a:t>eoretické řešení:</a:t>
            </a:r>
          </a:p>
          <a:p>
            <a:pPr lvl="1"/>
            <a:r>
              <a:rPr lang="en-IL" dirty="0"/>
              <a:t>teorie monistická,</a:t>
            </a:r>
          </a:p>
          <a:p>
            <a:pPr lvl="1"/>
            <a:r>
              <a:rPr lang="en-US" dirty="0"/>
              <a:t>t</a:t>
            </a:r>
            <a:r>
              <a:rPr lang="en-IL" dirty="0"/>
              <a:t>eorie dualistická </a:t>
            </a:r>
          </a:p>
          <a:p>
            <a:pPr lvl="2"/>
            <a:r>
              <a:rPr lang="en-US" dirty="0"/>
              <a:t>s </a:t>
            </a:r>
            <a:r>
              <a:rPr lang="en-US" dirty="0" err="1"/>
              <a:t>primátem</a:t>
            </a:r>
            <a:r>
              <a:rPr lang="en-US" dirty="0"/>
              <a:t> </a:t>
            </a:r>
            <a:r>
              <a:rPr lang="en-US" dirty="0" err="1"/>
              <a:t>práva</a:t>
            </a:r>
            <a:r>
              <a:rPr lang="en-US" dirty="0"/>
              <a:t> </a:t>
            </a:r>
            <a:r>
              <a:rPr lang="en-US" dirty="0" err="1"/>
              <a:t>mezinárodního</a:t>
            </a:r>
            <a:r>
              <a:rPr lang="en-US" dirty="0"/>
              <a:t>	</a:t>
            </a:r>
          </a:p>
          <a:p>
            <a:pPr lvl="2"/>
            <a:r>
              <a:rPr lang="en-US" dirty="0"/>
              <a:t>s </a:t>
            </a:r>
            <a:r>
              <a:rPr lang="en-US" dirty="0" err="1"/>
              <a:t>primátem</a:t>
            </a:r>
            <a:r>
              <a:rPr lang="en-US" dirty="0"/>
              <a:t> </a:t>
            </a:r>
            <a:r>
              <a:rPr lang="en-US" dirty="0" err="1"/>
              <a:t>práva</a:t>
            </a:r>
            <a:r>
              <a:rPr lang="en-US" dirty="0"/>
              <a:t> </a:t>
            </a:r>
            <a:r>
              <a:rPr lang="en-US" dirty="0" err="1"/>
              <a:t>vnitrostátního</a:t>
            </a:r>
            <a:endParaRPr lang="en-IL" dirty="0"/>
          </a:p>
          <a:p>
            <a:r>
              <a:rPr lang="en-IL" dirty="0"/>
              <a:t>Řešení z hlediska praxe: </a:t>
            </a:r>
          </a:p>
          <a:p>
            <a:pPr lvl="1"/>
            <a:r>
              <a:rPr lang="en-IL" dirty="0"/>
              <a:t>řešení z hlediska MP </a:t>
            </a:r>
          </a:p>
          <a:p>
            <a:pPr lvl="1"/>
            <a:r>
              <a:rPr lang="en-IL" dirty="0"/>
              <a:t>řešení z hlediska VP</a:t>
            </a:r>
          </a:p>
        </p:txBody>
      </p:sp>
    </p:spTree>
    <p:extLst>
      <p:ext uri="{BB962C8B-B14F-4D97-AF65-F5344CB8AC3E}">
        <p14:creationId xmlns:p14="http://schemas.microsoft.com/office/powerpoint/2010/main" val="187293028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7267C9-19E2-EBC5-9793-8064F37820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L" dirty="0"/>
              <a:t>Odpovědnost velitele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B9D873-0579-6962-AB78-8CFE9975DA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IL" b="1" dirty="0"/>
              <a:t>§ 418 TZ </a:t>
            </a:r>
            <a:r>
              <a:rPr lang="en-US" b="1" dirty="0" err="1"/>
              <a:t>Odpovědnost</a:t>
            </a:r>
            <a:r>
              <a:rPr lang="en-US" b="1" dirty="0"/>
              <a:t> </a:t>
            </a:r>
            <a:r>
              <a:rPr lang="en-US" b="1" dirty="0" err="1"/>
              <a:t>nadřízeného</a:t>
            </a:r>
            <a:endParaRPr lang="en-US" b="1" dirty="0"/>
          </a:p>
          <a:p>
            <a:pPr marL="0" indent="0" algn="just">
              <a:buNone/>
            </a:pPr>
            <a:r>
              <a:rPr lang="en-US" dirty="0"/>
              <a:t>(1) </a:t>
            </a:r>
            <a:r>
              <a:rPr lang="en-US" dirty="0" err="1"/>
              <a:t>Vojenský</a:t>
            </a:r>
            <a:r>
              <a:rPr lang="en-US" dirty="0"/>
              <a:t> </a:t>
            </a:r>
            <a:r>
              <a:rPr lang="en-US" dirty="0" err="1"/>
              <a:t>nebo</a:t>
            </a:r>
            <a:r>
              <a:rPr lang="en-US" dirty="0"/>
              <a:t> </a:t>
            </a:r>
            <a:r>
              <a:rPr lang="en-US" dirty="0" err="1"/>
              <a:t>jiný</a:t>
            </a:r>
            <a:r>
              <a:rPr lang="en-US" dirty="0"/>
              <a:t> </a:t>
            </a:r>
            <a:r>
              <a:rPr lang="en-US" dirty="0" err="1"/>
              <a:t>nadřízený</a:t>
            </a:r>
            <a:r>
              <a:rPr lang="en-US" dirty="0"/>
              <a:t> je </a:t>
            </a:r>
            <a:r>
              <a:rPr lang="en-US" dirty="0" err="1"/>
              <a:t>trestně</a:t>
            </a:r>
            <a:r>
              <a:rPr lang="en-US" dirty="0"/>
              <a:t> </a:t>
            </a:r>
            <a:r>
              <a:rPr lang="en-US" dirty="0" err="1"/>
              <a:t>odpovědný</a:t>
            </a:r>
            <a:r>
              <a:rPr lang="en-US" dirty="0"/>
              <a:t> za </a:t>
            </a:r>
            <a:r>
              <a:rPr lang="en-US" dirty="0" err="1"/>
              <a:t>trestný</a:t>
            </a:r>
            <a:r>
              <a:rPr lang="en-US" dirty="0"/>
              <a:t> </a:t>
            </a:r>
            <a:r>
              <a:rPr lang="en-US" dirty="0" err="1"/>
              <a:t>čin</a:t>
            </a:r>
            <a:r>
              <a:rPr lang="en-US" dirty="0"/>
              <a:t> </a:t>
            </a:r>
            <a:r>
              <a:rPr lang="en-US" dirty="0" err="1"/>
              <a:t>genocidia</a:t>
            </a:r>
            <a:r>
              <a:rPr lang="en-US" dirty="0"/>
              <a:t> (§ 400), </a:t>
            </a:r>
            <a:r>
              <a:rPr lang="en-US" dirty="0" err="1"/>
              <a:t>útoku</a:t>
            </a:r>
            <a:r>
              <a:rPr lang="en-US" dirty="0"/>
              <a:t> </a:t>
            </a:r>
            <a:r>
              <a:rPr lang="en-US" dirty="0" err="1"/>
              <a:t>proti</a:t>
            </a:r>
            <a:r>
              <a:rPr lang="en-US" dirty="0"/>
              <a:t> </a:t>
            </a:r>
            <a:r>
              <a:rPr lang="en-US" dirty="0" err="1"/>
              <a:t>lidskosti</a:t>
            </a:r>
            <a:r>
              <a:rPr lang="en-US" dirty="0"/>
              <a:t> (§ 401), </a:t>
            </a:r>
            <a:r>
              <a:rPr lang="en-US" dirty="0" err="1"/>
              <a:t>agrese</a:t>
            </a:r>
            <a:r>
              <a:rPr lang="en-US" dirty="0"/>
              <a:t> (§ 405a), </a:t>
            </a:r>
            <a:r>
              <a:rPr lang="en-US" dirty="0" err="1"/>
              <a:t>přípravy</a:t>
            </a:r>
            <a:r>
              <a:rPr lang="en-US" dirty="0"/>
              <a:t> </a:t>
            </a:r>
            <a:r>
              <a:rPr lang="en-US" dirty="0" err="1"/>
              <a:t>útočné</a:t>
            </a:r>
            <a:r>
              <a:rPr lang="en-US" dirty="0"/>
              <a:t> </a:t>
            </a:r>
            <a:r>
              <a:rPr lang="en-US" dirty="0" err="1"/>
              <a:t>války</a:t>
            </a:r>
            <a:r>
              <a:rPr lang="en-US" dirty="0"/>
              <a:t> (§ 406), </a:t>
            </a:r>
            <a:r>
              <a:rPr lang="en-US" dirty="0" err="1"/>
              <a:t>podněcování</a:t>
            </a:r>
            <a:r>
              <a:rPr lang="en-US" dirty="0"/>
              <a:t> </a:t>
            </a:r>
            <a:r>
              <a:rPr lang="en-US" dirty="0" err="1"/>
              <a:t>útočné</a:t>
            </a:r>
            <a:r>
              <a:rPr lang="en-US" dirty="0"/>
              <a:t> </a:t>
            </a:r>
            <a:r>
              <a:rPr lang="en-US" dirty="0" err="1"/>
              <a:t>války</a:t>
            </a:r>
            <a:r>
              <a:rPr lang="en-US" dirty="0"/>
              <a:t> (§ 407), </a:t>
            </a:r>
            <a:r>
              <a:rPr lang="en-US" dirty="0" err="1"/>
              <a:t>použití</a:t>
            </a:r>
            <a:r>
              <a:rPr lang="en-US" dirty="0"/>
              <a:t> </a:t>
            </a:r>
            <a:r>
              <a:rPr lang="en-US" dirty="0" err="1"/>
              <a:t>zakázaného</a:t>
            </a:r>
            <a:r>
              <a:rPr lang="en-US" dirty="0"/>
              <a:t> </a:t>
            </a:r>
            <a:r>
              <a:rPr lang="en-US" dirty="0" err="1"/>
              <a:t>bojového</a:t>
            </a:r>
            <a:r>
              <a:rPr lang="en-US" dirty="0"/>
              <a:t> </a:t>
            </a:r>
            <a:r>
              <a:rPr lang="en-US" dirty="0" err="1"/>
              <a:t>prostředku</a:t>
            </a:r>
            <a:r>
              <a:rPr lang="en-US" dirty="0"/>
              <a:t> a </a:t>
            </a:r>
            <a:r>
              <a:rPr lang="en-US" dirty="0" err="1"/>
              <a:t>nedovoleného</a:t>
            </a:r>
            <a:r>
              <a:rPr lang="en-US" dirty="0"/>
              <a:t> </a:t>
            </a:r>
            <a:r>
              <a:rPr lang="en-US" dirty="0" err="1"/>
              <a:t>vedení</a:t>
            </a:r>
            <a:r>
              <a:rPr lang="en-US" dirty="0"/>
              <a:t> </a:t>
            </a:r>
            <a:r>
              <a:rPr lang="en-US" dirty="0" err="1"/>
              <a:t>boje</a:t>
            </a:r>
            <a:r>
              <a:rPr lang="en-US" dirty="0"/>
              <a:t> (§ 411), </a:t>
            </a:r>
            <a:r>
              <a:rPr lang="en-US" dirty="0" err="1"/>
              <a:t>válečné</a:t>
            </a:r>
            <a:r>
              <a:rPr lang="en-US" dirty="0"/>
              <a:t> </a:t>
            </a:r>
            <a:r>
              <a:rPr lang="en-US" dirty="0" err="1"/>
              <a:t>krutosti</a:t>
            </a:r>
            <a:r>
              <a:rPr lang="en-US" dirty="0"/>
              <a:t> (§ 412), </a:t>
            </a:r>
            <a:r>
              <a:rPr lang="en-US" dirty="0" err="1"/>
              <a:t>perzekuce</a:t>
            </a:r>
            <a:r>
              <a:rPr lang="en-US" dirty="0"/>
              <a:t> </a:t>
            </a:r>
            <a:r>
              <a:rPr lang="en-US" dirty="0" err="1"/>
              <a:t>obyvatelstva</a:t>
            </a:r>
            <a:r>
              <a:rPr lang="en-US" dirty="0"/>
              <a:t> (§ 413), </a:t>
            </a:r>
            <a:r>
              <a:rPr lang="en-US" dirty="0" err="1"/>
              <a:t>plenění</a:t>
            </a:r>
            <a:r>
              <a:rPr lang="en-US" dirty="0"/>
              <a:t> v </a:t>
            </a:r>
            <a:r>
              <a:rPr lang="en-US" dirty="0" err="1"/>
              <a:t>prostoru</a:t>
            </a:r>
            <a:r>
              <a:rPr lang="en-US" dirty="0"/>
              <a:t> </a:t>
            </a:r>
            <a:r>
              <a:rPr lang="en-US" dirty="0" err="1"/>
              <a:t>válečných</a:t>
            </a:r>
            <a:r>
              <a:rPr lang="en-US" dirty="0"/>
              <a:t> </a:t>
            </a:r>
            <a:r>
              <a:rPr lang="en-US" dirty="0" err="1"/>
              <a:t>operací</a:t>
            </a:r>
            <a:r>
              <a:rPr lang="en-US" dirty="0"/>
              <a:t> (§ 414), </a:t>
            </a:r>
            <a:r>
              <a:rPr lang="en-US" dirty="0" err="1"/>
              <a:t>zneužití</a:t>
            </a:r>
            <a:r>
              <a:rPr lang="en-US" dirty="0"/>
              <a:t> </a:t>
            </a:r>
            <a:r>
              <a:rPr lang="en-US" dirty="0" err="1"/>
              <a:t>mezinárodně</a:t>
            </a:r>
            <a:r>
              <a:rPr lang="en-US" dirty="0"/>
              <a:t> </a:t>
            </a:r>
            <a:r>
              <a:rPr lang="en-US" dirty="0" err="1"/>
              <a:t>uznávaných</a:t>
            </a:r>
            <a:r>
              <a:rPr lang="en-US" dirty="0"/>
              <a:t> a </a:t>
            </a:r>
            <a:r>
              <a:rPr lang="en-US" dirty="0" err="1"/>
              <a:t>státních</a:t>
            </a:r>
            <a:r>
              <a:rPr lang="en-US" dirty="0"/>
              <a:t> </a:t>
            </a:r>
            <a:r>
              <a:rPr lang="en-US" dirty="0" err="1"/>
              <a:t>znaků</a:t>
            </a:r>
            <a:r>
              <a:rPr lang="en-US" dirty="0"/>
              <a:t> (§ 415), </a:t>
            </a:r>
            <a:r>
              <a:rPr lang="en-US" dirty="0" err="1"/>
              <a:t>zneužití</a:t>
            </a:r>
            <a:r>
              <a:rPr lang="en-US" dirty="0"/>
              <a:t> </a:t>
            </a:r>
            <a:r>
              <a:rPr lang="en-US" dirty="0" err="1"/>
              <a:t>vlajky</a:t>
            </a:r>
            <a:r>
              <a:rPr lang="en-US" dirty="0"/>
              <a:t> a </a:t>
            </a:r>
            <a:r>
              <a:rPr lang="en-US" dirty="0" err="1"/>
              <a:t>příměří</a:t>
            </a:r>
            <a:r>
              <a:rPr lang="en-US" dirty="0"/>
              <a:t> (§ 416) </a:t>
            </a:r>
            <a:r>
              <a:rPr lang="en-US" dirty="0" err="1"/>
              <a:t>nebo</a:t>
            </a:r>
            <a:r>
              <a:rPr lang="en-US" dirty="0"/>
              <a:t> </a:t>
            </a:r>
            <a:r>
              <a:rPr lang="en-US" dirty="0" err="1"/>
              <a:t>ublížení</a:t>
            </a:r>
            <a:r>
              <a:rPr lang="en-US" dirty="0"/>
              <a:t> </a:t>
            </a:r>
            <a:r>
              <a:rPr lang="en-US" dirty="0" err="1"/>
              <a:t>parlamentáři</a:t>
            </a:r>
            <a:r>
              <a:rPr lang="en-US" dirty="0"/>
              <a:t> (§ 417) </a:t>
            </a:r>
            <a:r>
              <a:rPr lang="en-US" dirty="0" err="1"/>
              <a:t>spáchaný</a:t>
            </a:r>
            <a:r>
              <a:rPr lang="en-US" dirty="0"/>
              <a:t> </a:t>
            </a:r>
            <a:r>
              <a:rPr lang="en-US" dirty="0" err="1"/>
              <a:t>jeho</a:t>
            </a:r>
            <a:r>
              <a:rPr lang="en-US" dirty="0"/>
              <a:t> </a:t>
            </a:r>
            <a:r>
              <a:rPr lang="en-US" dirty="0" err="1"/>
              <a:t>podřízeným</a:t>
            </a:r>
            <a:r>
              <a:rPr lang="en-US" dirty="0"/>
              <a:t>, </a:t>
            </a:r>
            <a:r>
              <a:rPr lang="en-US" dirty="0" err="1"/>
              <a:t>nad</a:t>
            </a:r>
            <a:r>
              <a:rPr lang="en-US" dirty="0"/>
              <a:t> </a:t>
            </a:r>
            <a:r>
              <a:rPr lang="en-US" dirty="0" err="1"/>
              <a:t>kterým</a:t>
            </a:r>
            <a:r>
              <a:rPr lang="en-US" dirty="0"/>
              <a:t> </a:t>
            </a:r>
            <a:r>
              <a:rPr lang="en-US" dirty="0" err="1"/>
              <a:t>vykonával</a:t>
            </a:r>
            <a:r>
              <a:rPr lang="en-US" dirty="0"/>
              <a:t> </a:t>
            </a:r>
            <a:r>
              <a:rPr lang="en-US" dirty="0" err="1"/>
              <a:t>svou</a:t>
            </a:r>
            <a:r>
              <a:rPr lang="en-US" dirty="0"/>
              <a:t> </a:t>
            </a:r>
            <a:r>
              <a:rPr lang="en-US" dirty="0" err="1"/>
              <a:t>pravomoc</a:t>
            </a:r>
            <a:r>
              <a:rPr lang="en-US" dirty="0"/>
              <a:t> a </a:t>
            </a:r>
            <a:r>
              <a:rPr lang="en-US" dirty="0" err="1"/>
              <a:t>kontrolu</a:t>
            </a:r>
            <a:r>
              <a:rPr lang="en-US" dirty="0"/>
              <a:t>, </a:t>
            </a:r>
            <a:r>
              <a:rPr lang="en-US" dirty="0" err="1"/>
              <a:t>jestliže</a:t>
            </a:r>
            <a:r>
              <a:rPr lang="en-US" dirty="0"/>
              <a:t>, </a:t>
            </a:r>
            <a:r>
              <a:rPr lang="en-US" dirty="0" err="1"/>
              <a:t>byť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z </a:t>
            </a:r>
            <a:r>
              <a:rPr lang="en-US" dirty="0" err="1"/>
              <a:t>nedbalosti</a:t>
            </a:r>
            <a:r>
              <a:rPr lang="en-US" dirty="0"/>
              <a:t>, mu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spáchání</a:t>
            </a:r>
            <a:r>
              <a:rPr lang="en-US" dirty="0"/>
              <a:t> </a:t>
            </a:r>
            <a:r>
              <a:rPr lang="en-US" dirty="0" err="1"/>
              <a:t>takového</a:t>
            </a:r>
            <a:r>
              <a:rPr lang="en-US" dirty="0"/>
              <a:t> </a:t>
            </a:r>
            <a:r>
              <a:rPr lang="en-US" dirty="0" err="1"/>
              <a:t>trestného</a:t>
            </a:r>
            <a:r>
              <a:rPr lang="en-US" dirty="0"/>
              <a:t> </a:t>
            </a:r>
            <a:r>
              <a:rPr lang="en-US" dirty="0" err="1"/>
              <a:t>činu</a:t>
            </a:r>
            <a:r>
              <a:rPr lang="en-US" dirty="0"/>
              <a:t> </a:t>
            </a:r>
            <a:r>
              <a:rPr lang="en-US" dirty="0" err="1"/>
              <a:t>nezabránil</a:t>
            </a:r>
            <a:r>
              <a:rPr lang="en-US" dirty="0"/>
              <a:t>, </a:t>
            </a:r>
            <a:r>
              <a:rPr lang="en-US" dirty="0" err="1"/>
              <a:t>spáchání</a:t>
            </a:r>
            <a:r>
              <a:rPr lang="en-US" dirty="0"/>
              <a:t> </a:t>
            </a:r>
            <a:r>
              <a:rPr lang="en-US" dirty="0" err="1"/>
              <a:t>takového</a:t>
            </a:r>
            <a:r>
              <a:rPr lang="en-US" dirty="0"/>
              <a:t> </a:t>
            </a:r>
            <a:r>
              <a:rPr lang="en-US" dirty="0" err="1"/>
              <a:t>trestného</a:t>
            </a:r>
            <a:r>
              <a:rPr lang="en-US" dirty="0"/>
              <a:t> </a:t>
            </a:r>
            <a:r>
              <a:rPr lang="en-US" dirty="0" err="1"/>
              <a:t>činu</a:t>
            </a:r>
            <a:r>
              <a:rPr lang="en-US" dirty="0"/>
              <a:t> mu </a:t>
            </a:r>
            <a:r>
              <a:rPr lang="en-US" dirty="0" err="1"/>
              <a:t>nepřekazil</a:t>
            </a:r>
            <a:r>
              <a:rPr lang="en-US" dirty="0"/>
              <a:t> </a:t>
            </a:r>
            <a:r>
              <a:rPr lang="en-US" dirty="0" err="1"/>
              <a:t>nebo</a:t>
            </a:r>
            <a:r>
              <a:rPr lang="en-US" dirty="0"/>
              <a:t> ho za </a:t>
            </a:r>
            <a:r>
              <a:rPr lang="en-US" dirty="0" err="1"/>
              <a:t>spáchání</a:t>
            </a:r>
            <a:r>
              <a:rPr lang="en-US" dirty="0"/>
              <a:t> </a:t>
            </a:r>
            <a:r>
              <a:rPr lang="en-US" dirty="0" err="1"/>
              <a:t>takového</a:t>
            </a:r>
            <a:r>
              <a:rPr lang="en-US" dirty="0"/>
              <a:t> </a:t>
            </a:r>
            <a:r>
              <a:rPr lang="en-US" dirty="0" err="1"/>
              <a:t>trestného</a:t>
            </a:r>
            <a:r>
              <a:rPr lang="en-US" dirty="0"/>
              <a:t> </a:t>
            </a:r>
            <a:r>
              <a:rPr lang="en-US" dirty="0" err="1"/>
              <a:t>činu</a:t>
            </a:r>
            <a:r>
              <a:rPr lang="en-US" dirty="0"/>
              <a:t> </a:t>
            </a:r>
            <a:r>
              <a:rPr lang="en-US" dirty="0" err="1"/>
              <a:t>nepostihl</a:t>
            </a:r>
            <a:r>
              <a:rPr lang="en-US" dirty="0"/>
              <a:t> </a:t>
            </a:r>
            <a:r>
              <a:rPr lang="en-US" dirty="0" err="1"/>
              <a:t>nebo</a:t>
            </a:r>
            <a:r>
              <a:rPr lang="en-US" dirty="0"/>
              <a:t> ho </a:t>
            </a:r>
            <a:r>
              <a:rPr lang="en-US" dirty="0" err="1"/>
              <a:t>nepředal</a:t>
            </a:r>
            <a:r>
              <a:rPr lang="en-US" dirty="0"/>
              <a:t> </a:t>
            </a:r>
            <a:r>
              <a:rPr lang="en-US" dirty="0" err="1"/>
              <a:t>orgánu</a:t>
            </a:r>
            <a:r>
              <a:rPr lang="en-US" dirty="0"/>
              <a:t> </a:t>
            </a:r>
            <a:r>
              <a:rPr lang="en-US" dirty="0" err="1"/>
              <a:t>příslušnému</a:t>
            </a:r>
            <a:r>
              <a:rPr lang="en-US" dirty="0"/>
              <a:t> k </a:t>
            </a:r>
            <a:r>
              <a:rPr lang="en-US" dirty="0" err="1"/>
              <a:t>takovému</a:t>
            </a:r>
            <a:r>
              <a:rPr lang="en-US" dirty="0"/>
              <a:t> </a:t>
            </a:r>
            <a:r>
              <a:rPr lang="en-US" dirty="0" err="1"/>
              <a:t>postihu</a:t>
            </a:r>
            <a:r>
              <a:rPr lang="en-US" dirty="0"/>
              <a:t>.</a:t>
            </a:r>
          </a:p>
          <a:p>
            <a:pPr marL="0" indent="0" algn="just">
              <a:buNone/>
            </a:pPr>
            <a:r>
              <a:rPr lang="en-US" dirty="0"/>
              <a:t>(2) Na </a:t>
            </a:r>
            <a:r>
              <a:rPr lang="en-US" dirty="0" err="1"/>
              <a:t>trestní</a:t>
            </a:r>
            <a:r>
              <a:rPr lang="en-US" dirty="0"/>
              <a:t> </a:t>
            </a:r>
            <a:r>
              <a:rPr lang="en-US" dirty="0" err="1"/>
              <a:t>odpovědnost</a:t>
            </a:r>
            <a:r>
              <a:rPr lang="en-US" dirty="0"/>
              <a:t> a </a:t>
            </a:r>
            <a:r>
              <a:rPr lang="en-US" dirty="0" err="1"/>
              <a:t>trestnost</a:t>
            </a:r>
            <a:r>
              <a:rPr lang="en-US" dirty="0"/>
              <a:t> </a:t>
            </a:r>
            <a:r>
              <a:rPr lang="en-US" dirty="0" err="1"/>
              <a:t>vojenského</a:t>
            </a:r>
            <a:r>
              <a:rPr lang="en-US" dirty="0"/>
              <a:t> </a:t>
            </a:r>
            <a:r>
              <a:rPr lang="en-US" dirty="0" err="1"/>
              <a:t>nebo</a:t>
            </a:r>
            <a:r>
              <a:rPr lang="en-US" dirty="0"/>
              <a:t> </a:t>
            </a:r>
            <a:r>
              <a:rPr lang="en-US" dirty="0" err="1"/>
              <a:t>jiného</a:t>
            </a:r>
            <a:r>
              <a:rPr lang="en-US" dirty="0"/>
              <a:t> </a:t>
            </a:r>
            <a:r>
              <a:rPr lang="en-US" dirty="0" err="1"/>
              <a:t>nadřízeného</a:t>
            </a:r>
            <a:r>
              <a:rPr lang="en-US" dirty="0"/>
              <a:t> se </a:t>
            </a:r>
            <a:r>
              <a:rPr lang="en-US" dirty="0" err="1"/>
              <a:t>užije</a:t>
            </a:r>
            <a:r>
              <a:rPr lang="en-US" dirty="0"/>
              <a:t> </a:t>
            </a:r>
            <a:r>
              <a:rPr lang="en-US" dirty="0" err="1"/>
              <a:t>ustanovení</a:t>
            </a:r>
            <a:r>
              <a:rPr lang="en-US" dirty="0"/>
              <a:t> o </a:t>
            </a:r>
            <a:r>
              <a:rPr lang="en-US" dirty="0" err="1"/>
              <a:t>trestní</a:t>
            </a:r>
            <a:r>
              <a:rPr lang="en-US" dirty="0"/>
              <a:t> </a:t>
            </a:r>
            <a:r>
              <a:rPr lang="en-US" dirty="0" err="1"/>
              <a:t>odpovědnosti</a:t>
            </a:r>
            <a:r>
              <a:rPr lang="en-US" dirty="0"/>
              <a:t> a </a:t>
            </a:r>
            <a:r>
              <a:rPr lang="en-US" dirty="0" err="1"/>
              <a:t>trestnosti</a:t>
            </a:r>
            <a:r>
              <a:rPr lang="en-US" dirty="0"/>
              <a:t> </a:t>
            </a:r>
            <a:r>
              <a:rPr lang="en-US" dirty="0" err="1"/>
              <a:t>podřízeného</a:t>
            </a:r>
            <a:r>
              <a:rPr lang="en-US" dirty="0"/>
              <a:t> </a:t>
            </a:r>
            <a:r>
              <a:rPr lang="en-US" dirty="0" err="1"/>
              <a:t>pachatele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87867853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93ABF4-F3AE-97C1-7088-31339D01F8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L" dirty="0"/>
              <a:t>Odpovědnost vojenských velitelů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D479A0-D0E2-FFEB-3E89-0CD993599E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486275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sz="4400" b="1" dirty="0" err="1"/>
              <a:t>Čl</a:t>
            </a:r>
            <a:r>
              <a:rPr lang="en-US" sz="4400" b="1" dirty="0"/>
              <a:t>. 28 a) </a:t>
            </a:r>
            <a:r>
              <a:rPr lang="en-US" sz="4400" b="1" dirty="0" err="1"/>
              <a:t>Římského</a:t>
            </a:r>
            <a:r>
              <a:rPr lang="en-US" sz="4400" b="1" dirty="0"/>
              <a:t> </a:t>
            </a:r>
            <a:r>
              <a:rPr lang="en-US" sz="4400" b="1" dirty="0" err="1"/>
              <a:t>statutu</a:t>
            </a:r>
            <a:endParaRPr lang="en-US" sz="4400" b="1" dirty="0"/>
          </a:p>
          <a:p>
            <a:pPr marL="0" indent="0" algn="just">
              <a:buNone/>
            </a:pPr>
            <a:r>
              <a:rPr lang="en-US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Kromě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jiných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okolností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zakládajících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trestní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odpovědnost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podle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tohoto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Statutu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za </a:t>
            </a:r>
            <a:r>
              <a:rPr lang="en-US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zločiny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spadající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do </a:t>
            </a:r>
            <a:r>
              <a:rPr lang="en-US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jurisdikce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Soudu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:</a:t>
            </a:r>
          </a:p>
          <a:p>
            <a:pPr marL="0" indent="0" algn="just">
              <a:buNone/>
            </a:pPr>
            <a:r>
              <a:rPr lang="en-US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a)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en-US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Vojenský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velitel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nebo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osoba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fakticky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vykonávající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funkci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vojenského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velitele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má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trestní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odpovědnost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za </a:t>
            </a:r>
            <a:r>
              <a:rPr lang="en-US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zločiny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spadající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do </a:t>
            </a:r>
            <a:r>
              <a:rPr lang="en-US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jurisdikce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Soudu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kterých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se </a:t>
            </a:r>
            <a:r>
              <a:rPr lang="en-US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dopustí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ozbrojené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síly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podléhající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jeho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faktickému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velení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a </a:t>
            </a:r>
            <a:r>
              <a:rPr lang="en-US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kontrole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respektive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vedení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a </a:t>
            </a:r>
            <a:r>
              <a:rPr lang="en-US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kontrole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v </a:t>
            </a:r>
            <a:r>
              <a:rPr lang="en-US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důsledku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toho, </a:t>
            </a:r>
            <a:r>
              <a:rPr lang="en-US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že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tento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velitel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nebo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tato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osoba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řádně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nevykonává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kontrolu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nad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ozbrojenými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silami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pokud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:</a:t>
            </a:r>
          </a:p>
          <a:p>
            <a:pPr marL="0" indent="0" algn="just">
              <a:buNone/>
            </a:pPr>
            <a:r>
              <a:rPr lang="en-US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(</a:t>
            </a:r>
            <a:r>
              <a:rPr lang="en-US" b="1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i</a:t>
            </a:r>
            <a:r>
              <a:rPr lang="en-US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)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en-US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tento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vojenský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velitel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či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osoba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si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byli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vědomi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nebo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vzhledem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k </a:t>
            </a:r>
            <a:r>
              <a:rPr lang="en-US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okolnostem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v </a:t>
            </a:r>
            <a:r>
              <a:rPr lang="en-US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daném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okamžiku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si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měli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být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vědomi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že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ozbrojené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síly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páchají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nebo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připravují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takové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zločiny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; a</a:t>
            </a:r>
          </a:p>
          <a:p>
            <a:pPr marL="0" indent="0" algn="just">
              <a:buNone/>
            </a:pPr>
            <a:r>
              <a:rPr lang="en-US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(ii)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en-US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tento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vojenský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velitel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či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osoba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neučinili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v </a:t>
            </a:r>
            <a:r>
              <a:rPr lang="en-US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rámci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svých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pravomocí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veškerá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potřebná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a </a:t>
            </a:r>
            <a:r>
              <a:rPr lang="en-US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opodstatněná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opatření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s </a:t>
            </a:r>
            <a:r>
              <a:rPr lang="en-US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cílem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předejít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či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zmařit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páchání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těchto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zločinů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nebo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neučinili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oznámení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příslušným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orgánům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k </a:t>
            </a:r>
            <a:r>
              <a:rPr lang="en-US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vyšetření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a </a:t>
            </a:r>
            <a:r>
              <a:rPr lang="en-US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trestnímu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stíhání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.</a:t>
            </a:r>
          </a:p>
          <a:p>
            <a:pPr marL="0" indent="0" algn="just">
              <a:buNone/>
            </a:pPr>
            <a:r>
              <a:rPr lang="en-US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b)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en-US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Pokud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jde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o </a:t>
            </a:r>
            <a:r>
              <a:rPr lang="en-US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vztahy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mezi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nadřízenými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a </a:t>
            </a:r>
            <a:r>
              <a:rPr lang="en-US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podřízenými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neupravené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písmenem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a), </a:t>
            </a:r>
            <a:r>
              <a:rPr lang="en-US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nadřízený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je </a:t>
            </a:r>
            <a:r>
              <a:rPr lang="en-US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trestně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odpovědný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za </a:t>
            </a:r>
            <a:r>
              <a:rPr lang="en-US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zločiny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spadající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do </a:t>
            </a:r>
            <a:r>
              <a:rPr lang="en-US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jurisdikce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Soudu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kterých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se </a:t>
            </a:r>
            <a:r>
              <a:rPr lang="en-US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dopustí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podřízení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podléhající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jeho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faktickému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vedení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a </a:t>
            </a:r>
            <a:r>
              <a:rPr lang="en-US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kontrole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v </a:t>
            </a:r>
            <a:r>
              <a:rPr lang="en-US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důsledku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toho, </a:t>
            </a:r>
            <a:r>
              <a:rPr lang="en-US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že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nadřízený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řádně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nevykonával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kontrolu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nad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takovými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podřízenými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pokud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:</a:t>
            </a:r>
          </a:p>
          <a:p>
            <a:pPr marL="0" indent="0" algn="just">
              <a:buNone/>
            </a:pPr>
            <a:r>
              <a:rPr lang="en-US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(</a:t>
            </a:r>
            <a:r>
              <a:rPr lang="en-US" b="1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i</a:t>
            </a:r>
            <a:r>
              <a:rPr lang="en-US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)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en-US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nadřízený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si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byl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vědom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skutečností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zřetelně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nasvědčujících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tomu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že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podřízení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páchají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nebo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připravují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takové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zločiny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nebo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tyto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skutečnosti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úmyslně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nebral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na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vědomí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;</a:t>
            </a:r>
          </a:p>
          <a:p>
            <a:pPr marL="0" indent="0" algn="just">
              <a:buNone/>
            </a:pPr>
            <a:r>
              <a:rPr lang="en-US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(ii)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en-US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zločiny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se </a:t>
            </a:r>
            <a:r>
              <a:rPr lang="en-US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týkaly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činností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spadajících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fakticky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do </a:t>
            </a:r>
            <a:r>
              <a:rPr lang="en-US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pravomoci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a pod </a:t>
            </a:r>
            <a:r>
              <a:rPr lang="en-US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kontrolu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nadřízeného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; a</a:t>
            </a:r>
          </a:p>
          <a:p>
            <a:pPr marL="0" indent="0" algn="just">
              <a:buNone/>
            </a:pPr>
            <a:r>
              <a:rPr lang="en-US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(iii)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en-US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nadřízený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neučinil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v </a:t>
            </a:r>
            <a:r>
              <a:rPr lang="en-US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rámci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své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pravomoci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veškerá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potřebná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a </a:t>
            </a:r>
            <a:r>
              <a:rPr lang="en-US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přiměřená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opatření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s </a:t>
            </a:r>
            <a:r>
              <a:rPr lang="en-US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cílem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předejít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či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zmařit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páchání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těchto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zločinů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nebo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neučinil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oznámení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příslušným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orgánům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k </a:t>
            </a:r>
            <a:r>
              <a:rPr lang="en-US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vyšetření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a </a:t>
            </a:r>
            <a:r>
              <a:rPr lang="en-US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trestnímu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stíhání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.</a:t>
            </a:r>
          </a:p>
          <a:p>
            <a:pPr marL="0" indent="0">
              <a:buNone/>
            </a:pPr>
            <a:endParaRPr lang="en-IL" dirty="0"/>
          </a:p>
        </p:txBody>
      </p:sp>
    </p:spTree>
    <p:extLst>
      <p:ext uri="{BB962C8B-B14F-4D97-AF65-F5344CB8AC3E}">
        <p14:creationId xmlns:p14="http://schemas.microsoft.com/office/powerpoint/2010/main" val="323322046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A551EA-47D2-7CA3-AE5A-E5A51021B6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L" dirty="0"/>
              <a:t>Spolupráce států na stíhání mezinárodních zločinů a promítnutí této spolupráce do českého právního řádu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13CCAF-500F-5B91-03C2-96F638DC57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IL" dirty="0"/>
              <a:t>Mezinárodní smlouvy (bilaterální, regionální a univerzální) upravující potírání trestné činnosti a také zločinů podle MP většinou obsahují ustanovení o extradici, resp. principu </a:t>
            </a:r>
            <a:r>
              <a:rPr lang="en-IL" i="1" dirty="0"/>
              <a:t>aut detere aut judicare. </a:t>
            </a:r>
            <a:r>
              <a:rPr lang="en-IL" dirty="0"/>
              <a:t>Jde o: </a:t>
            </a:r>
          </a:p>
          <a:p>
            <a:pPr lvl="1"/>
            <a:r>
              <a:rPr lang="en-US" dirty="0"/>
              <a:t>E</a:t>
            </a:r>
            <a:r>
              <a:rPr lang="en-IL" dirty="0"/>
              <a:t>xtradiční smlouvy </a:t>
            </a:r>
          </a:p>
          <a:p>
            <a:pPr lvl="1"/>
            <a:r>
              <a:rPr lang="en-US" dirty="0"/>
              <a:t>S</a:t>
            </a:r>
            <a:r>
              <a:rPr lang="en-IL" dirty="0"/>
              <a:t>mlouvy o právní pomoci obsahující extradiční doložku</a:t>
            </a:r>
          </a:p>
          <a:p>
            <a:r>
              <a:rPr lang="en-IL" dirty="0"/>
              <a:t>Extradice - vydání osoby státem pobytu této osobu státu, kde byla tato osoba obviněná nebo odsouzená za spáchaný trestný čin nikoliv politické povahy. Účelem vydání je trestní stíhání této osoby v rámci přípravného řízení nebo řízení před soudem, nebo výkon trestu či jeho zbytku, pokud osoba již byla právoplatně odsouzená.</a:t>
            </a:r>
          </a:p>
          <a:p>
            <a:r>
              <a:rPr lang="en-IL" dirty="0"/>
              <a:t>Pokud stát nemá s jiným státem uzavřenou smlouvu o extradici a nebo jinou smlouvu, v níž je extradiční doložka, lze extradici realizovat: </a:t>
            </a:r>
          </a:p>
          <a:p>
            <a:pPr lvl="1"/>
            <a:r>
              <a:rPr lang="en-IL" dirty="0"/>
              <a:t>na základě mezinárodní zdvořilosti</a:t>
            </a:r>
          </a:p>
          <a:p>
            <a:pPr lvl="1"/>
            <a:r>
              <a:rPr lang="en-IL" dirty="0"/>
              <a:t>na požádání druhého státu (obvykle na základě reciprocity), </a:t>
            </a:r>
          </a:p>
          <a:p>
            <a:pPr lvl="1"/>
            <a:r>
              <a:rPr lang="en-IL" dirty="0"/>
              <a:t>na základě vzájemného jednání a kladného rozhodnutí příslušných orgánů</a:t>
            </a:r>
          </a:p>
          <a:p>
            <a:pPr lvl="1"/>
            <a:r>
              <a:rPr lang="en-IL" dirty="0"/>
              <a:t>na základě jednostranného rozhodnutí státu o vydání osoby jinému státu</a:t>
            </a:r>
          </a:p>
        </p:txBody>
      </p:sp>
    </p:spTree>
    <p:extLst>
      <p:ext uri="{BB962C8B-B14F-4D97-AF65-F5344CB8AC3E}">
        <p14:creationId xmlns:p14="http://schemas.microsoft.com/office/powerpoint/2010/main" val="414449454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8742F4-C3E5-EA3E-2D9A-BC4C11FAED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38124"/>
            <a:ext cx="10515600" cy="6289675"/>
          </a:xfrm>
        </p:spPr>
        <p:txBody>
          <a:bodyPr>
            <a:normAutofit fontScale="92500" lnSpcReduction="20000"/>
          </a:bodyPr>
          <a:lstStyle/>
          <a:p>
            <a:r>
              <a:rPr lang="en-IL" dirty="0"/>
              <a:t>Speciálním případem extradice je tzv. odevzdání osoby (surrender) ke stíhání ad hoc mezinárodnímu trestnímu tribunálu nebo Mezinárodnímu trestnímu soudu. </a:t>
            </a:r>
          </a:p>
          <a:p>
            <a:r>
              <a:rPr lang="en-IL" dirty="0"/>
              <a:t>Neexistuje žádné univerzální obyčejové pravidlo MP, které by mohlo přikázat vydání osoby jakémukoliv státu. </a:t>
            </a:r>
          </a:p>
          <a:p>
            <a:r>
              <a:rPr lang="en-IL" dirty="0"/>
              <a:t>Základní zásady vydání osoby:</a:t>
            </a:r>
          </a:p>
          <a:p>
            <a:pPr lvl="1"/>
            <a:r>
              <a:rPr lang="en-US" dirty="0"/>
              <a:t>Z</a:t>
            </a:r>
            <a:r>
              <a:rPr lang="en-IL" dirty="0"/>
              <a:t>ásada nevydávání vlastních státních občanů (s výjimkou existence smluvního závazku; ústavy řady evropských států extradici vlastních občanů neumožňují, ale povolují jejich stíhání za zločiny spáchané v zahraničí) </a:t>
            </a:r>
          </a:p>
          <a:p>
            <a:pPr lvl="1"/>
            <a:r>
              <a:rPr lang="en-US" dirty="0"/>
              <a:t>Z</a:t>
            </a:r>
            <a:r>
              <a:rPr lang="en-IL" dirty="0"/>
              <a:t>ásada vzájemosti (reciprocity) – zejména v případech, kdy neexistuje smluvní závazek </a:t>
            </a:r>
          </a:p>
          <a:p>
            <a:pPr lvl="1"/>
            <a:r>
              <a:rPr lang="en-US" dirty="0"/>
              <a:t>Z</a:t>
            </a:r>
            <a:r>
              <a:rPr lang="en-IL" dirty="0"/>
              <a:t>ásada oboustranné trestnosti – čin, za který je osoba vydaná musí být trestný v obou státech</a:t>
            </a:r>
          </a:p>
          <a:p>
            <a:pPr lvl="1"/>
            <a:r>
              <a:rPr lang="en-US" dirty="0"/>
              <a:t>Z</a:t>
            </a:r>
            <a:r>
              <a:rPr lang="en-IL" dirty="0"/>
              <a:t>ásada speciality – umožňuje stíhat osobu jen za ten čin, kvůli němuž byla vydaná, pokud nebylo dodatečně mezi těmito státy dosaženo souhlasu o tom, že osoba bude stíhaná </a:t>
            </a:r>
            <a:r>
              <a:rPr lang="en-US" dirty="0" err="1"/>
              <a:t>i</a:t>
            </a:r>
            <a:r>
              <a:rPr lang="en-US" dirty="0"/>
              <a:t> za </a:t>
            </a:r>
            <a:r>
              <a:rPr lang="en-US" dirty="0" err="1"/>
              <a:t>další</a:t>
            </a:r>
            <a:r>
              <a:rPr lang="en-US" dirty="0"/>
              <a:t> </a:t>
            </a:r>
            <a:r>
              <a:rPr lang="en-US" dirty="0" err="1"/>
              <a:t>trestné</a:t>
            </a:r>
            <a:r>
              <a:rPr lang="en-US" dirty="0"/>
              <a:t> </a:t>
            </a:r>
            <a:r>
              <a:rPr lang="en-US" dirty="0" err="1"/>
              <a:t>činy</a:t>
            </a:r>
            <a:r>
              <a:rPr lang="en-US" dirty="0"/>
              <a:t> </a:t>
            </a:r>
          </a:p>
          <a:p>
            <a:pPr lvl="1"/>
            <a:r>
              <a:rPr lang="en-US" dirty="0" err="1"/>
              <a:t>Zásada</a:t>
            </a:r>
            <a:r>
              <a:rPr lang="en-US" dirty="0"/>
              <a:t> </a:t>
            </a:r>
            <a:r>
              <a:rPr lang="en-US" dirty="0" err="1"/>
              <a:t>nepřipouští</a:t>
            </a:r>
            <a:r>
              <a:rPr lang="en-US" dirty="0"/>
              <a:t> </a:t>
            </a:r>
            <a:r>
              <a:rPr lang="en-US" dirty="0" err="1"/>
              <a:t>možnost</a:t>
            </a:r>
            <a:r>
              <a:rPr lang="en-US" dirty="0"/>
              <a:t> </a:t>
            </a:r>
            <a:r>
              <a:rPr lang="en-US" dirty="0" err="1"/>
              <a:t>vydání</a:t>
            </a:r>
            <a:r>
              <a:rPr lang="en-US" dirty="0"/>
              <a:t> pro </a:t>
            </a:r>
            <a:r>
              <a:rPr lang="en-US" dirty="0" err="1"/>
              <a:t>vymezený</a:t>
            </a:r>
            <a:r>
              <a:rPr lang="en-US" dirty="0"/>
              <a:t> </a:t>
            </a:r>
            <a:r>
              <a:rPr lang="en-US" dirty="0" err="1"/>
              <a:t>okruh</a:t>
            </a:r>
            <a:r>
              <a:rPr lang="en-US" dirty="0"/>
              <a:t> </a:t>
            </a:r>
            <a:r>
              <a:rPr lang="en-US" dirty="0" err="1"/>
              <a:t>trestných</a:t>
            </a:r>
            <a:r>
              <a:rPr lang="en-US" dirty="0"/>
              <a:t> </a:t>
            </a:r>
            <a:r>
              <a:rPr lang="en-US" dirty="0" err="1"/>
              <a:t>činů</a:t>
            </a:r>
            <a:r>
              <a:rPr lang="en-US" dirty="0"/>
              <a:t> – </a:t>
            </a:r>
            <a:r>
              <a:rPr lang="en-US" dirty="0" err="1"/>
              <a:t>zejm</a:t>
            </a:r>
            <a:r>
              <a:rPr lang="en-US" dirty="0"/>
              <a:t>. </a:t>
            </a:r>
            <a:r>
              <a:rPr lang="en-US" dirty="0" err="1"/>
              <a:t>politické</a:t>
            </a:r>
            <a:r>
              <a:rPr lang="en-US" dirty="0"/>
              <a:t> (</a:t>
            </a:r>
            <a:r>
              <a:rPr lang="en-US" dirty="0" err="1"/>
              <a:t>proti</a:t>
            </a:r>
            <a:r>
              <a:rPr lang="en-US" dirty="0"/>
              <a:t> existence a </a:t>
            </a:r>
            <a:r>
              <a:rPr lang="en-US" dirty="0" err="1"/>
              <a:t>nezávislosti</a:t>
            </a:r>
            <a:r>
              <a:rPr lang="en-US" dirty="0"/>
              <a:t> statu), </a:t>
            </a:r>
            <a:r>
              <a:rPr lang="en-US" dirty="0" err="1"/>
              <a:t>tiskové</a:t>
            </a:r>
            <a:r>
              <a:rPr lang="en-US" dirty="0"/>
              <a:t>, </a:t>
            </a:r>
            <a:r>
              <a:rPr lang="en-US" dirty="0" err="1"/>
              <a:t>fiskální</a:t>
            </a:r>
            <a:r>
              <a:rPr lang="en-US" dirty="0"/>
              <a:t> a </a:t>
            </a:r>
            <a:r>
              <a:rPr lang="en-US" dirty="0" err="1"/>
              <a:t>vojenské</a:t>
            </a:r>
            <a:r>
              <a:rPr lang="en-US" dirty="0"/>
              <a:t> TČ (</a:t>
            </a:r>
            <a:r>
              <a:rPr lang="en-US" dirty="0" err="1"/>
              <a:t>jsou</a:t>
            </a:r>
            <a:r>
              <a:rPr lang="en-US" dirty="0"/>
              <a:t> </a:t>
            </a:r>
            <a:r>
              <a:rPr lang="en-US" dirty="0" err="1"/>
              <a:t>úzce</a:t>
            </a:r>
            <a:r>
              <a:rPr lang="en-US" dirty="0"/>
              <a:t> </a:t>
            </a:r>
            <a:r>
              <a:rPr lang="en-US" dirty="0" err="1"/>
              <a:t>vázány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právní</a:t>
            </a:r>
            <a:r>
              <a:rPr lang="en-US" dirty="0"/>
              <a:t> </a:t>
            </a:r>
            <a:r>
              <a:rPr lang="en-US" dirty="0" err="1"/>
              <a:t>řád</a:t>
            </a:r>
            <a:r>
              <a:rPr lang="en-US" dirty="0"/>
              <a:t> </a:t>
            </a:r>
            <a:r>
              <a:rPr lang="en-US" dirty="0" err="1"/>
              <a:t>konkrétního</a:t>
            </a:r>
            <a:r>
              <a:rPr lang="en-US" dirty="0"/>
              <a:t> </a:t>
            </a:r>
            <a:r>
              <a:rPr lang="en-US" dirty="0" err="1"/>
              <a:t>státu</a:t>
            </a:r>
            <a:r>
              <a:rPr lang="en-US" dirty="0"/>
              <a:t> a </a:t>
            </a:r>
            <a:r>
              <a:rPr lang="en-US" dirty="0" err="1"/>
              <a:t>ochrana</a:t>
            </a:r>
            <a:r>
              <a:rPr lang="en-US" dirty="0"/>
              <a:t> </a:t>
            </a:r>
            <a:r>
              <a:rPr lang="en-US" dirty="0" err="1"/>
              <a:t>před</a:t>
            </a:r>
            <a:r>
              <a:rPr lang="en-US" dirty="0"/>
              <a:t> </a:t>
            </a:r>
            <a:r>
              <a:rPr lang="en-US" dirty="0" err="1"/>
              <a:t>nimi</a:t>
            </a:r>
            <a:r>
              <a:rPr lang="en-US" dirty="0"/>
              <a:t> </a:t>
            </a:r>
            <a:r>
              <a:rPr lang="en-US" dirty="0" err="1"/>
              <a:t>nemusí</a:t>
            </a:r>
            <a:r>
              <a:rPr lang="en-US" dirty="0"/>
              <a:t> </a:t>
            </a:r>
            <a:r>
              <a:rPr lang="en-US" dirty="0" err="1"/>
              <a:t>být</a:t>
            </a:r>
            <a:r>
              <a:rPr lang="en-US" dirty="0"/>
              <a:t> v </a:t>
            </a:r>
            <a:r>
              <a:rPr lang="en-US" dirty="0" err="1"/>
              <a:t>zájmu</a:t>
            </a:r>
            <a:r>
              <a:rPr lang="en-US" dirty="0"/>
              <a:t> </a:t>
            </a:r>
            <a:r>
              <a:rPr lang="en-US" dirty="0" err="1"/>
              <a:t>jiného</a:t>
            </a:r>
            <a:r>
              <a:rPr lang="en-US" dirty="0"/>
              <a:t> </a:t>
            </a:r>
            <a:r>
              <a:rPr lang="en-US" dirty="0" err="1"/>
              <a:t>státu</a:t>
            </a:r>
            <a:r>
              <a:rPr lang="en-US" dirty="0"/>
              <a:t>)</a:t>
            </a:r>
            <a:endParaRPr lang="en-IL" dirty="0"/>
          </a:p>
          <a:p>
            <a:pPr lvl="1"/>
            <a:r>
              <a:rPr lang="en-US" dirty="0" err="1"/>
              <a:t>Nevydávají</a:t>
            </a:r>
            <a:r>
              <a:rPr lang="en-US" dirty="0"/>
              <a:t> se </a:t>
            </a:r>
            <a:r>
              <a:rPr lang="en-US" dirty="0" err="1"/>
              <a:t>osoby</a:t>
            </a:r>
            <a:r>
              <a:rPr lang="en-US" dirty="0"/>
              <a:t>, </a:t>
            </a:r>
            <a:r>
              <a:rPr lang="en-US" dirty="0" err="1"/>
              <a:t>které</a:t>
            </a:r>
            <a:r>
              <a:rPr lang="en-US" dirty="0"/>
              <a:t> </a:t>
            </a:r>
            <a:r>
              <a:rPr lang="en-US" dirty="0" err="1"/>
              <a:t>spáchaly</a:t>
            </a:r>
            <a:r>
              <a:rPr lang="en-US" dirty="0"/>
              <a:t> TČ, </a:t>
            </a:r>
            <a:r>
              <a:rPr lang="en-US" dirty="0" err="1"/>
              <a:t>jejichž</a:t>
            </a:r>
            <a:r>
              <a:rPr lang="en-US" dirty="0"/>
              <a:t> </a:t>
            </a:r>
            <a:r>
              <a:rPr lang="en-US" dirty="0" err="1"/>
              <a:t>trestní</a:t>
            </a:r>
            <a:r>
              <a:rPr lang="en-US" dirty="0"/>
              <a:t> </a:t>
            </a:r>
            <a:r>
              <a:rPr lang="en-US" dirty="0" err="1"/>
              <a:t>sazba</a:t>
            </a:r>
            <a:r>
              <a:rPr lang="en-US" dirty="0"/>
              <a:t> </a:t>
            </a:r>
            <a:r>
              <a:rPr lang="en-US" dirty="0" err="1"/>
              <a:t>nepřesahuje</a:t>
            </a:r>
            <a:r>
              <a:rPr lang="en-US" dirty="0"/>
              <a:t> 1 </a:t>
            </a:r>
            <a:r>
              <a:rPr lang="en-US" dirty="0" err="1"/>
              <a:t>rok</a:t>
            </a:r>
            <a:r>
              <a:rPr lang="en-US" dirty="0"/>
              <a:t> </a:t>
            </a:r>
          </a:p>
          <a:p>
            <a:pPr lvl="1"/>
            <a:r>
              <a:rPr lang="en-US" dirty="0" err="1"/>
              <a:t>Nevydávají</a:t>
            </a:r>
            <a:r>
              <a:rPr lang="en-US" dirty="0"/>
              <a:t> se </a:t>
            </a:r>
            <a:r>
              <a:rPr lang="en-US" dirty="0" err="1"/>
              <a:t>uprchlíci</a:t>
            </a:r>
            <a:r>
              <a:rPr lang="en-US" dirty="0"/>
              <a:t> (</a:t>
            </a:r>
            <a:r>
              <a:rPr lang="en-US" dirty="0" err="1"/>
              <a:t>zásada</a:t>
            </a:r>
            <a:r>
              <a:rPr lang="en-US" dirty="0"/>
              <a:t> </a:t>
            </a:r>
            <a:r>
              <a:rPr lang="en-US" i="1" dirty="0"/>
              <a:t>non refoulement</a:t>
            </a:r>
            <a:r>
              <a:rPr lang="en-US" dirty="0"/>
              <a:t>) </a:t>
            </a:r>
            <a:endParaRPr lang="en-IL" dirty="0"/>
          </a:p>
        </p:txBody>
      </p:sp>
    </p:spTree>
    <p:extLst>
      <p:ext uri="{BB962C8B-B14F-4D97-AF65-F5344CB8AC3E}">
        <p14:creationId xmlns:p14="http://schemas.microsoft.com/office/powerpoint/2010/main" val="403102700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01B3E8-6E23-7430-4CB2-F7F5C7A95E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L" dirty="0"/>
              <a:t>Zákon č. 104/2013 Sb. </a:t>
            </a:r>
            <a:r>
              <a:rPr lang="en-US" dirty="0"/>
              <a:t>o </a:t>
            </a:r>
            <a:r>
              <a:rPr lang="en-US" dirty="0" err="1"/>
              <a:t>mezinárodní</a:t>
            </a:r>
            <a:r>
              <a:rPr lang="en-US" dirty="0"/>
              <a:t> </a:t>
            </a:r>
            <a:r>
              <a:rPr lang="en-US" dirty="0" err="1"/>
              <a:t>justiční</a:t>
            </a:r>
            <a:r>
              <a:rPr lang="en-US" dirty="0"/>
              <a:t> </a:t>
            </a:r>
            <a:r>
              <a:rPr lang="en-US" dirty="0" err="1"/>
              <a:t>spolupráci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věcech</a:t>
            </a:r>
            <a:r>
              <a:rPr lang="en-US" dirty="0"/>
              <a:t> </a:t>
            </a:r>
            <a:r>
              <a:rPr lang="en-US" dirty="0" err="1"/>
              <a:t>trestních</a:t>
            </a:r>
            <a:r>
              <a:rPr lang="en-US" dirty="0"/>
              <a:t>,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zn</a:t>
            </a:r>
            <a:r>
              <a:rPr lang="en-US" dirty="0"/>
              <a:t>. </a:t>
            </a:r>
            <a:endParaRPr lang="en-IL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2BA2D7-52AC-C993-6389-4884679907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IL" sz="2400" b="1" dirty="0"/>
              <a:t>§ 4 záruka vzájemnosti</a:t>
            </a:r>
          </a:p>
          <a:p>
            <a:pPr marL="0" indent="0">
              <a:buNone/>
            </a:pPr>
            <a:r>
              <a:rPr lang="en-US" sz="2400" dirty="0"/>
              <a:t>(1) </a:t>
            </a:r>
            <a:r>
              <a:rPr lang="en-US" sz="2400" dirty="0" err="1"/>
              <a:t>Není</a:t>
            </a:r>
            <a:r>
              <a:rPr lang="en-US" sz="2400" dirty="0"/>
              <a:t>-li </a:t>
            </a:r>
            <a:r>
              <a:rPr lang="en-US" sz="2400" dirty="0" err="1"/>
              <a:t>mezinárodní</a:t>
            </a:r>
            <a:r>
              <a:rPr lang="en-US" sz="2400" dirty="0"/>
              <a:t> </a:t>
            </a:r>
            <a:r>
              <a:rPr lang="en-US" sz="2400" dirty="0" err="1"/>
              <a:t>justiční</a:t>
            </a:r>
            <a:r>
              <a:rPr lang="en-US" sz="2400" dirty="0"/>
              <a:t> </a:t>
            </a:r>
            <a:r>
              <a:rPr lang="en-US" sz="2400" dirty="0" err="1"/>
              <a:t>spolupráce</a:t>
            </a:r>
            <a:r>
              <a:rPr lang="en-US" sz="2400" dirty="0"/>
              <a:t> </a:t>
            </a:r>
            <a:r>
              <a:rPr lang="en-US" sz="2400" dirty="0" err="1"/>
              <a:t>mezi</a:t>
            </a:r>
            <a:r>
              <a:rPr lang="en-US" sz="2400" dirty="0"/>
              <a:t> </a:t>
            </a:r>
            <a:r>
              <a:rPr lang="en-US" sz="2400" dirty="0" err="1"/>
              <a:t>Českou</a:t>
            </a:r>
            <a:r>
              <a:rPr lang="en-US" sz="2400" dirty="0"/>
              <a:t> </a:t>
            </a:r>
            <a:r>
              <a:rPr lang="en-US" sz="2400" dirty="0" err="1"/>
              <a:t>republikou</a:t>
            </a:r>
            <a:r>
              <a:rPr lang="en-US" sz="2400" dirty="0"/>
              <a:t> a </a:t>
            </a:r>
            <a:r>
              <a:rPr lang="en-US" sz="2400" dirty="0" err="1"/>
              <a:t>cizím</a:t>
            </a:r>
            <a:r>
              <a:rPr lang="en-US" sz="2400" dirty="0"/>
              <a:t> </a:t>
            </a:r>
            <a:r>
              <a:rPr lang="en-US" sz="2400" dirty="0" err="1"/>
              <a:t>státem</a:t>
            </a:r>
            <a:r>
              <a:rPr lang="en-US" sz="2400" dirty="0"/>
              <a:t> </a:t>
            </a:r>
            <a:r>
              <a:rPr lang="en-US" sz="2400" dirty="0" err="1"/>
              <a:t>upravena</a:t>
            </a:r>
            <a:r>
              <a:rPr lang="en-US" sz="2400" dirty="0"/>
              <a:t> </a:t>
            </a:r>
            <a:r>
              <a:rPr lang="en-US" sz="2400" dirty="0" err="1"/>
              <a:t>mezinárodní</a:t>
            </a:r>
            <a:r>
              <a:rPr lang="en-US" sz="2400" dirty="0"/>
              <a:t> </a:t>
            </a:r>
            <a:r>
              <a:rPr lang="en-US" sz="2400" dirty="0" err="1"/>
              <a:t>smlouvou</a:t>
            </a:r>
            <a:r>
              <a:rPr lang="en-US" sz="2400" dirty="0"/>
              <a:t>, </a:t>
            </a:r>
            <a:r>
              <a:rPr lang="en-US" sz="2400" dirty="0" err="1"/>
              <a:t>vyhoví</a:t>
            </a:r>
            <a:r>
              <a:rPr lang="en-US" sz="2400" dirty="0"/>
              <a:t> </a:t>
            </a:r>
            <a:r>
              <a:rPr lang="en-US" sz="2400" dirty="0" err="1"/>
              <a:t>justiční</a:t>
            </a:r>
            <a:r>
              <a:rPr lang="en-US" sz="2400" dirty="0"/>
              <a:t> </a:t>
            </a:r>
            <a:r>
              <a:rPr lang="en-US" sz="2400" dirty="0" err="1"/>
              <a:t>orgán</a:t>
            </a:r>
            <a:r>
              <a:rPr lang="en-US" sz="2400" dirty="0"/>
              <a:t> </a:t>
            </a:r>
            <a:r>
              <a:rPr lang="en-US" sz="2400" dirty="0" err="1"/>
              <a:t>žádosti</a:t>
            </a:r>
            <a:r>
              <a:rPr lang="en-US" sz="2400" dirty="0"/>
              <a:t> </a:t>
            </a:r>
            <a:r>
              <a:rPr lang="en-US" sz="2400" dirty="0" err="1"/>
              <a:t>cizozemského</a:t>
            </a:r>
            <a:r>
              <a:rPr lang="en-US" sz="2400" dirty="0"/>
              <a:t> </a:t>
            </a:r>
            <a:r>
              <a:rPr lang="en-US" sz="2400" dirty="0" err="1"/>
              <a:t>orgánu</a:t>
            </a:r>
            <a:r>
              <a:rPr lang="en-US" sz="2400" dirty="0"/>
              <a:t> o </a:t>
            </a:r>
            <a:r>
              <a:rPr lang="en-US" sz="2400" dirty="0" err="1"/>
              <a:t>mezinárodní</a:t>
            </a:r>
            <a:r>
              <a:rPr lang="en-US" sz="2400" dirty="0"/>
              <a:t> </a:t>
            </a:r>
            <a:r>
              <a:rPr lang="en-US" sz="2400" dirty="0" err="1"/>
              <a:t>justiční</a:t>
            </a:r>
            <a:r>
              <a:rPr lang="en-US" sz="2400" dirty="0"/>
              <a:t> </a:t>
            </a:r>
            <a:r>
              <a:rPr lang="en-US" sz="2400" dirty="0" err="1"/>
              <a:t>spolupráci</a:t>
            </a:r>
            <a:r>
              <a:rPr lang="en-US" sz="2400" dirty="0"/>
              <a:t> </a:t>
            </a:r>
            <a:r>
              <a:rPr lang="en-US" sz="2400" dirty="0" err="1"/>
              <a:t>pouze</a:t>
            </a:r>
            <a:r>
              <a:rPr lang="en-US" sz="2400" dirty="0"/>
              <a:t> </a:t>
            </a:r>
            <a:r>
              <a:rPr lang="en-US" sz="2400" dirty="0" err="1"/>
              <a:t>tehdy</a:t>
            </a:r>
            <a:r>
              <a:rPr lang="en-US" sz="2400" dirty="0"/>
              <a:t>, </a:t>
            </a:r>
            <a:r>
              <a:rPr lang="en-US" sz="2400" dirty="0" err="1"/>
              <a:t>poskytne</a:t>
            </a:r>
            <a:r>
              <a:rPr lang="en-US" sz="2400" dirty="0"/>
              <a:t>-li </a:t>
            </a:r>
            <a:r>
              <a:rPr lang="en-US" sz="2400" dirty="0" err="1"/>
              <a:t>cizí</a:t>
            </a:r>
            <a:r>
              <a:rPr lang="en-US" sz="2400" dirty="0"/>
              <a:t> </a:t>
            </a:r>
            <a:r>
              <a:rPr lang="en-US" sz="2400" dirty="0" err="1"/>
              <a:t>stát</a:t>
            </a:r>
            <a:r>
              <a:rPr lang="en-US" sz="2400" dirty="0"/>
              <a:t> </a:t>
            </a:r>
            <a:r>
              <a:rPr lang="en-US" sz="2400" dirty="0" err="1"/>
              <a:t>ujištění</a:t>
            </a:r>
            <a:r>
              <a:rPr lang="en-US" sz="2400" dirty="0"/>
              <a:t> o </a:t>
            </a:r>
            <a:r>
              <a:rPr lang="en-US" sz="2400" dirty="0" err="1"/>
              <a:t>vzájemnosti</a:t>
            </a:r>
            <a:r>
              <a:rPr lang="en-US" sz="2400" dirty="0"/>
              <a:t>, </a:t>
            </a:r>
            <a:r>
              <a:rPr lang="en-US" sz="2400" dirty="0" err="1"/>
              <a:t>které</a:t>
            </a:r>
            <a:r>
              <a:rPr lang="en-US" sz="2400" dirty="0"/>
              <a:t> </a:t>
            </a:r>
            <a:r>
              <a:rPr lang="en-US" sz="2400" dirty="0" err="1"/>
              <a:t>ministr</a:t>
            </a:r>
            <a:r>
              <a:rPr lang="en-US" sz="2400" dirty="0"/>
              <a:t> </a:t>
            </a:r>
            <a:r>
              <a:rPr lang="en-US" sz="2400" dirty="0" err="1"/>
              <a:t>spravedlnosti</a:t>
            </a:r>
            <a:r>
              <a:rPr lang="en-US" sz="2400" dirty="0"/>
              <a:t> </a:t>
            </a:r>
            <a:r>
              <a:rPr lang="en-US" sz="2400" dirty="0" err="1"/>
              <a:t>přijme</a:t>
            </a:r>
            <a:r>
              <a:rPr lang="en-US" sz="2400" dirty="0"/>
              <a:t>, </a:t>
            </a:r>
            <a:r>
              <a:rPr lang="en-US" sz="2400" dirty="0" err="1"/>
              <a:t>nebo</a:t>
            </a:r>
            <a:r>
              <a:rPr lang="en-US" sz="2400" dirty="0"/>
              <a:t> </a:t>
            </a:r>
            <a:r>
              <a:rPr lang="en-US" sz="2400" dirty="0" err="1"/>
              <a:t>pokud</a:t>
            </a:r>
            <a:r>
              <a:rPr lang="en-US" sz="2400" dirty="0"/>
              <a:t> </a:t>
            </a:r>
            <a:r>
              <a:rPr lang="en-US" sz="2400" dirty="0" err="1"/>
              <a:t>cizí</a:t>
            </a:r>
            <a:r>
              <a:rPr lang="en-US" sz="2400" dirty="0"/>
              <a:t> </a:t>
            </a:r>
            <a:r>
              <a:rPr lang="en-US" sz="2400" dirty="0" err="1"/>
              <a:t>stát</a:t>
            </a:r>
            <a:r>
              <a:rPr lang="en-US" sz="2400" dirty="0"/>
              <a:t> </a:t>
            </a:r>
            <a:r>
              <a:rPr lang="en-US" sz="2400" dirty="0" err="1"/>
              <a:t>dříve</a:t>
            </a:r>
            <a:r>
              <a:rPr lang="en-US" sz="2400" dirty="0"/>
              <a:t> </a:t>
            </a:r>
            <a:r>
              <a:rPr lang="en-US" sz="2400" dirty="0" err="1"/>
              <a:t>přijal</a:t>
            </a:r>
            <a:r>
              <a:rPr lang="en-US" sz="2400" dirty="0"/>
              <a:t> </a:t>
            </a:r>
            <a:r>
              <a:rPr lang="en-US" sz="2400" dirty="0" err="1"/>
              <a:t>ujištění</a:t>
            </a:r>
            <a:r>
              <a:rPr lang="en-US" sz="2400" dirty="0"/>
              <a:t> o </a:t>
            </a:r>
            <a:r>
              <a:rPr lang="en-US" sz="2400" dirty="0" err="1"/>
              <a:t>vzájemnosti</a:t>
            </a:r>
            <a:r>
              <a:rPr lang="en-US" sz="2400" dirty="0"/>
              <a:t> ze </a:t>
            </a:r>
            <a:r>
              <a:rPr lang="en-US" sz="2400" dirty="0" err="1"/>
              <a:t>strany</a:t>
            </a:r>
            <a:r>
              <a:rPr lang="en-US" sz="2400" dirty="0"/>
              <a:t> </a:t>
            </a:r>
            <a:r>
              <a:rPr lang="en-US" sz="2400" dirty="0" err="1"/>
              <a:t>České</a:t>
            </a:r>
            <a:r>
              <a:rPr lang="en-US" sz="2400" dirty="0"/>
              <a:t> </a:t>
            </a:r>
            <a:r>
              <a:rPr lang="en-US" sz="2400" dirty="0" err="1"/>
              <a:t>republiky</a:t>
            </a:r>
            <a:r>
              <a:rPr lang="en-US" sz="2400" dirty="0"/>
              <a:t> v </a:t>
            </a:r>
            <a:r>
              <a:rPr lang="en-US" sz="2400" dirty="0" err="1"/>
              <a:t>obdobném</a:t>
            </a:r>
            <a:r>
              <a:rPr lang="en-US" sz="2400" dirty="0"/>
              <a:t> </a:t>
            </a:r>
            <a:r>
              <a:rPr lang="en-US" sz="2400" dirty="0" err="1"/>
              <a:t>případě</a:t>
            </a:r>
            <a:r>
              <a:rPr lang="en-US" sz="2400" dirty="0"/>
              <a:t>. </a:t>
            </a:r>
            <a:r>
              <a:rPr lang="en-US" sz="2400" dirty="0" err="1"/>
              <a:t>Vyžádání</a:t>
            </a:r>
            <a:r>
              <a:rPr lang="en-US" sz="2400" dirty="0"/>
              <a:t> </a:t>
            </a:r>
            <a:r>
              <a:rPr lang="en-US" sz="2400" dirty="0" err="1"/>
              <a:t>ujištění</a:t>
            </a:r>
            <a:r>
              <a:rPr lang="en-US" sz="2400" dirty="0"/>
              <a:t> o </a:t>
            </a:r>
            <a:r>
              <a:rPr lang="en-US" sz="2400" dirty="0" err="1"/>
              <a:t>vzájemnosti</a:t>
            </a:r>
            <a:r>
              <a:rPr lang="en-US" sz="2400" dirty="0"/>
              <a:t> od </a:t>
            </a:r>
            <a:r>
              <a:rPr lang="en-US" sz="2400" dirty="0" err="1"/>
              <a:t>cizího</a:t>
            </a:r>
            <a:r>
              <a:rPr lang="en-US" sz="2400" dirty="0"/>
              <a:t> </a:t>
            </a:r>
            <a:r>
              <a:rPr lang="en-US" sz="2400" dirty="0" err="1"/>
              <a:t>státu</a:t>
            </a:r>
            <a:r>
              <a:rPr lang="en-US" sz="2400" dirty="0"/>
              <a:t> </a:t>
            </a:r>
            <a:r>
              <a:rPr lang="en-US" sz="2400" dirty="0" err="1"/>
              <a:t>zajistí</a:t>
            </a:r>
            <a:r>
              <a:rPr lang="en-US" sz="2400" dirty="0"/>
              <a:t> </a:t>
            </a:r>
            <a:r>
              <a:rPr lang="en-US" sz="2400" dirty="0" err="1"/>
              <a:t>ministerstvo</a:t>
            </a:r>
            <a:r>
              <a:rPr lang="en-US" sz="2400" dirty="0"/>
              <a:t>.</a:t>
            </a:r>
            <a:endParaRPr lang="en-IL" sz="2400" dirty="0"/>
          </a:p>
          <a:p>
            <a:pPr marL="0" indent="0">
              <a:buNone/>
            </a:pPr>
            <a:r>
              <a:rPr lang="en-IL" sz="2400" b="1" dirty="0"/>
              <a:t>§ 7 zásada speciality</a:t>
            </a:r>
          </a:p>
          <a:p>
            <a:pPr marL="0" indent="0">
              <a:buNone/>
            </a:pPr>
            <a:r>
              <a:rPr lang="en-US" sz="2400" dirty="0"/>
              <a:t>(1) </a:t>
            </a:r>
            <a:r>
              <a:rPr lang="en-US" sz="2400" dirty="0" err="1"/>
              <a:t>Orgán</a:t>
            </a:r>
            <a:r>
              <a:rPr lang="en-US" sz="2400" dirty="0"/>
              <a:t> </a:t>
            </a:r>
            <a:r>
              <a:rPr lang="en-US" sz="2400" dirty="0" err="1"/>
              <a:t>České</a:t>
            </a:r>
            <a:r>
              <a:rPr lang="en-US" sz="2400" dirty="0"/>
              <a:t> </a:t>
            </a:r>
            <a:r>
              <a:rPr lang="en-US" sz="2400" dirty="0" err="1"/>
              <a:t>republiky</a:t>
            </a:r>
            <a:r>
              <a:rPr lang="en-US" sz="2400" dirty="0"/>
              <a:t> </a:t>
            </a:r>
            <a:r>
              <a:rPr lang="en-US" sz="2400" dirty="0" err="1"/>
              <a:t>nepoužije</a:t>
            </a:r>
            <a:r>
              <a:rPr lang="en-US" sz="2400" dirty="0"/>
              <a:t> bez </a:t>
            </a:r>
            <a:r>
              <a:rPr lang="en-US" sz="2400" dirty="0" err="1"/>
              <a:t>výslovného</a:t>
            </a:r>
            <a:r>
              <a:rPr lang="en-US" sz="2400" dirty="0"/>
              <a:t> </a:t>
            </a:r>
            <a:r>
              <a:rPr lang="en-US" sz="2400" dirty="0" err="1"/>
              <a:t>souhlasu</a:t>
            </a:r>
            <a:r>
              <a:rPr lang="en-US" sz="2400" dirty="0"/>
              <a:t> </a:t>
            </a:r>
            <a:r>
              <a:rPr lang="en-US" sz="2400" dirty="0" err="1"/>
              <a:t>cizozemského</a:t>
            </a:r>
            <a:r>
              <a:rPr lang="en-US" sz="2400" dirty="0"/>
              <a:t> </a:t>
            </a:r>
            <a:r>
              <a:rPr lang="en-US" sz="2400" dirty="0" err="1"/>
              <a:t>orgánu</a:t>
            </a:r>
            <a:r>
              <a:rPr lang="en-US" sz="2400" dirty="0"/>
              <a:t> </a:t>
            </a:r>
            <a:r>
              <a:rPr lang="en-US" sz="2400" dirty="0" err="1"/>
              <a:t>informace</a:t>
            </a:r>
            <a:r>
              <a:rPr lang="en-US" sz="2400" dirty="0"/>
              <a:t> </a:t>
            </a:r>
            <a:r>
              <a:rPr lang="en-US" sz="2400" dirty="0" err="1"/>
              <a:t>nebo</a:t>
            </a:r>
            <a:r>
              <a:rPr lang="en-US" sz="2400" dirty="0"/>
              <a:t> </a:t>
            </a:r>
            <a:r>
              <a:rPr lang="en-US" sz="2400" dirty="0" err="1"/>
              <a:t>důkazy</a:t>
            </a:r>
            <a:r>
              <a:rPr lang="en-US" sz="2400" dirty="0"/>
              <a:t> </a:t>
            </a:r>
            <a:r>
              <a:rPr lang="en-US" sz="2400" dirty="0" err="1"/>
              <a:t>získané</a:t>
            </a:r>
            <a:r>
              <a:rPr lang="en-US" sz="2400" dirty="0"/>
              <a:t> v </a:t>
            </a:r>
            <a:r>
              <a:rPr lang="en-US" sz="2400" dirty="0" err="1"/>
              <a:t>rámci</a:t>
            </a:r>
            <a:r>
              <a:rPr lang="en-US" sz="2400" dirty="0"/>
              <a:t> </a:t>
            </a:r>
            <a:r>
              <a:rPr lang="en-US" sz="2400" dirty="0" err="1"/>
              <a:t>mezinárodní</a:t>
            </a:r>
            <a:r>
              <a:rPr lang="en-US" sz="2400" dirty="0"/>
              <a:t> </a:t>
            </a:r>
            <a:r>
              <a:rPr lang="en-US" sz="2400" dirty="0" err="1"/>
              <a:t>justiční</a:t>
            </a:r>
            <a:r>
              <a:rPr lang="en-US" sz="2400" dirty="0"/>
              <a:t> </a:t>
            </a:r>
            <a:r>
              <a:rPr lang="en-US" sz="2400" dirty="0" err="1"/>
              <a:t>spolupráce</a:t>
            </a:r>
            <a:r>
              <a:rPr lang="en-US" sz="2400" dirty="0"/>
              <a:t> pro </a:t>
            </a:r>
            <a:r>
              <a:rPr lang="en-US" sz="2400" dirty="0" err="1"/>
              <a:t>jiné</a:t>
            </a:r>
            <a:r>
              <a:rPr lang="en-US" sz="2400" dirty="0"/>
              <a:t> </a:t>
            </a:r>
            <a:r>
              <a:rPr lang="en-US" sz="2400" dirty="0" err="1"/>
              <a:t>účely</a:t>
            </a:r>
            <a:r>
              <a:rPr lang="en-US" sz="2400" dirty="0"/>
              <a:t>, </a:t>
            </a:r>
            <a:r>
              <a:rPr lang="en-US" sz="2400" dirty="0" err="1"/>
              <a:t>než</a:t>
            </a:r>
            <a:r>
              <a:rPr lang="en-US" sz="2400" dirty="0"/>
              <a:t> pro </a:t>
            </a:r>
            <a:r>
              <a:rPr lang="en-US" sz="2400" dirty="0" err="1"/>
              <a:t>které</a:t>
            </a:r>
            <a:r>
              <a:rPr lang="en-US" sz="2400" dirty="0"/>
              <a:t> </a:t>
            </a:r>
            <a:r>
              <a:rPr lang="en-US" sz="2400" dirty="0" err="1"/>
              <a:t>byly</a:t>
            </a:r>
            <a:r>
              <a:rPr lang="en-US" sz="2400" dirty="0"/>
              <a:t> </a:t>
            </a:r>
            <a:r>
              <a:rPr lang="en-US" sz="2400" dirty="0" err="1"/>
              <a:t>poskytnuty</a:t>
            </a:r>
            <a:r>
              <a:rPr lang="en-US" sz="2400" dirty="0"/>
              <a:t>, </a:t>
            </a:r>
            <a:r>
              <a:rPr lang="en-US" sz="2400" dirty="0" err="1"/>
              <a:t>jestliže</a:t>
            </a:r>
            <a:r>
              <a:rPr lang="en-US" sz="2400" dirty="0"/>
              <a:t> </a:t>
            </a:r>
            <a:r>
              <a:rPr lang="en-US" sz="2400" dirty="0" err="1"/>
              <a:t>jej</a:t>
            </a:r>
            <a:r>
              <a:rPr lang="en-US" sz="2400" dirty="0"/>
              <a:t> k </a:t>
            </a:r>
            <a:r>
              <a:rPr lang="en-US" sz="2400" dirty="0" err="1"/>
              <a:t>tomu</a:t>
            </a:r>
            <a:r>
              <a:rPr lang="en-US" sz="2400" dirty="0"/>
              <a:t> </a:t>
            </a:r>
            <a:r>
              <a:rPr lang="en-US" sz="2400" dirty="0" err="1"/>
              <a:t>zavazuje</a:t>
            </a:r>
            <a:r>
              <a:rPr lang="en-US" sz="2400" dirty="0"/>
              <a:t> </a:t>
            </a:r>
            <a:r>
              <a:rPr lang="en-US" sz="2400" dirty="0" err="1"/>
              <a:t>mezinárodní</a:t>
            </a:r>
            <a:r>
              <a:rPr lang="en-US" sz="2400" dirty="0"/>
              <a:t> </a:t>
            </a:r>
            <a:r>
              <a:rPr lang="en-US" sz="2400" dirty="0" err="1"/>
              <a:t>smlouva</a:t>
            </a:r>
            <a:r>
              <a:rPr lang="en-US" sz="2400" dirty="0"/>
              <a:t>, </a:t>
            </a:r>
            <a:r>
              <a:rPr lang="en-US" sz="2400" dirty="0" err="1"/>
              <a:t>nebo</a:t>
            </a:r>
            <a:r>
              <a:rPr lang="en-US" sz="2400" dirty="0"/>
              <a:t> </a:t>
            </a:r>
            <a:r>
              <a:rPr lang="en-US" sz="2400" dirty="0" err="1"/>
              <a:t>jestliže</a:t>
            </a:r>
            <a:r>
              <a:rPr lang="en-US" sz="2400" dirty="0"/>
              <a:t> </a:t>
            </a:r>
            <a:r>
              <a:rPr lang="en-US" sz="2400" dirty="0" err="1"/>
              <a:t>byly</a:t>
            </a:r>
            <a:r>
              <a:rPr lang="en-US" sz="2400" dirty="0"/>
              <a:t> </a:t>
            </a:r>
            <a:r>
              <a:rPr lang="en-US" sz="2400" dirty="0" err="1"/>
              <a:t>získány</a:t>
            </a:r>
            <a:r>
              <a:rPr lang="en-US" sz="2400" dirty="0"/>
              <a:t> pod </a:t>
            </a:r>
            <a:r>
              <a:rPr lang="en-US" sz="2400" dirty="0" err="1"/>
              <a:t>podmínkou</a:t>
            </a:r>
            <a:r>
              <a:rPr lang="en-US" sz="2400" dirty="0"/>
              <a:t> </a:t>
            </a:r>
            <a:r>
              <a:rPr lang="en-US" sz="2400" dirty="0" err="1"/>
              <a:t>dodržení</a:t>
            </a:r>
            <a:r>
              <a:rPr lang="en-US" sz="2400" dirty="0"/>
              <a:t> </a:t>
            </a:r>
            <a:r>
              <a:rPr lang="en-US" sz="2400" dirty="0" err="1"/>
              <a:t>tohoto</a:t>
            </a:r>
            <a:r>
              <a:rPr lang="en-US" sz="2400" dirty="0"/>
              <a:t> </a:t>
            </a:r>
            <a:r>
              <a:rPr lang="en-US" sz="2400" dirty="0" err="1"/>
              <a:t>omezení</a:t>
            </a:r>
            <a:r>
              <a:rPr lang="en-US" sz="2400" dirty="0"/>
              <a:t>. To </a:t>
            </a:r>
            <a:r>
              <a:rPr lang="en-US" sz="2400" dirty="0" err="1"/>
              <a:t>platí</a:t>
            </a:r>
            <a:r>
              <a:rPr lang="en-US" sz="2400" dirty="0"/>
              <a:t> </a:t>
            </a:r>
            <a:r>
              <a:rPr lang="en-US" sz="2400" dirty="0" err="1"/>
              <a:t>i</a:t>
            </a:r>
            <a:r>
              <a:rPr lang="en-US" sz="2400" dirty="0"/>
              <a:t> pro </a:t>
            </a:r>
            <a:r>
              <a:rPr lang="en-US" sz="2400" dirty="0" err="1"/>
              <a:t>jejich</a:t>
            </a:r>
            <a:r>
              <a:rPr lang="en-US" sz="2400" dirty="0"/>
              <a:t> </a:t>
            </a:r>
            <a:r>
              <a:rPr lang="en-US" sz="2400" dirty="0" err="1"/>
              <a:t>poskytnutí</a:t>
            </a:r>
            <a:r>
              <a:rPr lang="en-US" sz="2400" dirty="0"/>
              <a:t> </a:t>
            </a:r>
            <a:r>
              <a:rPr lang="en-US" sz="2400" dirty="0" err="1"/>
              <a:t>třetímu</a:t>
            </a:r>
            <a:r>
              <a:rPr lang="en-US" sz="2400" dirty="0"/>
              <a:t> </a:t>
            </a:r>
            <a:r>
              <a:rPr lang="en-US" sz="2400" dirty="0" err="1"/>
              <a:t>státu</a:t>
            </a:r>
            <a:r>
              <a:rPr lang="en-US" sz="2400" dirty="0"/>
              <a:t> </a:t>
            </a:r>
            <a:r>
              <a:rPr lang="en-US" sz="2400" dirty="0" err="1"/>
              <a:t>nebo</a:t>
            </a:r>
            <a:r>
              <a:rPr lang="en-US" sz="2400" dirty="0"/>
              <a:t> </a:t>
            </a:r>
            <a:r>
              <a:rPr lang="en-US" sz="2400" dirty="0" err="1"/>
              <a:t>mezinárodní</a:t>
            </a:r>
            <a:r>
              <a:rPr lang="en-US" sz="2400" dirty="0"/>
              <a:t> </a:t>
            </a:r>
            <a:r>
              <a:rPr lang="en-US" sz="2400" dirty="0" err="1"/>
              <a:t>organizaci</a:t>
            </a:r>
            <a:r>
              <a:rPr lang="en-US" sz="2400" dirty="0"/>
              <a:t>.</a:t>
            </a:r>
            <a:endParaRPr lang="en-IL" sz="2400" dirty="0"/>
          </a:p>
        </p:txBody>
      </p:sp>
    </p:spTree>
    <p:extLst>
      <p:ext uri="{BB962C8B-B14F-4D97-AF65-F5344CB8AC3E}">
        <p14:creationId xmlns:p14="http://schemas.microsoft.com/office/powerpoint/2010/main" val="258705613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367723-6572-5AFD-78D1-F022723FCC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50824"/>
            <a:ext cx="10515600" cy="6442075"/>
          </a:xfrm>
        </p:spPr>
        <p:txBody>
          <a:bodyPr>
            <a:normAutofit lnSpcReduction="10000"/>
          </a:bodyPr>
          <a:lstStyle/>
          <a:p>
            <a:r>
              <a:rPr lang="en-IL" dirty="0"/>
              <a:t>7. kongres OSN o prevenci kriminality a zacházení s pachateli – modelová smlouva o extradici (Doc. UN A/RES/45/116 z r. 1990)</a:t>
            </a:r>
          </a:p>
          <a:p>
            <a:r>
              <a:rPr lang="en-IL" dirty="0"/>
              <a:t>Extradice není možná v případě, že </a:t>
            </a:r>
          </a:p>
          <a:p>
            <a:pPr lvl="1"/>
            <a:r>
              <a:rPr lang="en-IL" dirty="0"/>
              <a:t>je podezření, že by osoba mohla být stíhaná kvůli rase, národnosti, etnické menšině, z důvodu vyznání, politického názoru, pohlaví a sexuální orientace, </a:t>
            </a:r>
          </a:p>
          <a:p>
            <a:pPr lvl="1"/>
            <a:r>
              <a:rPr lang="en-IL" dirty="0"/>
              <a:t>pokud osoba již byla potrestaná za TČ, který je předmětem extradice, v dožádaném státu, </a:t>
            </a:r>
          </a:p>
          <a:p>
            <a:pPr lvl="1"/>
            <a:r>
              <a:rPr lang="en-IL" dirty="0"/>
              <a:t>pokud bylo zastavené trestní stíháním, </a:t>
            </a:r>
          </a:p>
          <a:p>
            <a:pPr lvl="1"/>
            <a:r>
              <a:rPr lang="en-IL" dirty="0"/>
              <a:t>pokud byla zbavena obžaloby, </a:t>
            </a:r>
          </a:p>
          <a:p>
            <a:pPr lvl="1"/>
            <a:r>
              <a:rPr lang="en-IL" dirty="0"/>
              <a:t>byl jí odpuštěn zbytek trestu (z důvodu promlčení či amnestie), </a:t>
            </a:r>
          </a:p>
          <a:p>
            <a:pPr lvl="1"/>
            <a:r>
              <a:rPr lang="en-IL" dirty="0"/>
              <a:t>pokud osobě hrozí v dožadujícím státu mučení, kruté, nelidské, ponižující zacházení či trestání, </a:t>
            </a:r>
          </a:p>
          <a:p>
            <a:pPr lvl="1"/>
            <a:r>
              <a:rPr lang="en-IL" dirty="0"/>
              <a:t>pokud nejsou splněny minimální záruky v trestním řízení dle čl. 14 f) Mezinárodního paktu o občanských a politických právech, </a:t>
            </a:r>
          </a:p>
          <a:p>
            <a:pPr lvl="1"/>
            <a:r>
              <a:rPr lang="en-US" dirty="0"/>
              <a:t>n</a:t>
            </a:r>
            <a:r>
              <a:rPr lang="en-IL" dirty="0"/>
              <a:t>ebo byl vynesen rozsudek v nepřítomnosti a odsouzený neměl možnost zabezpečit si adekvátní obhajobu a neměl či nebude mít možnost obnovy trestního řízení.</a:t>
            </a:r>
          </a:p>
        </p:txBody>
      </p:sp>
    </p:spTree>
    <p:extLst>
      <p:ext uri="{BB962C8B-B14F-4D97-AF65-F5344CB8AC3E}">
        <p14:creationId xmlns:p14="http://schemas.microsoft.com/office/powerpoint/2010/main" val="1908690415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BF1640-FF9E-096E-E10F-A5913DE38A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14324"/>
            <a:ext cx="10515600" cy="6327775"/>
          </a:xfrm>
        </p:spPr>
        <p:txBody>
          <a:bodyPr>
            <a:normAutofit/>
          </a:bodyPr>
          <a:lstStyle/>
          <a:p>
            <a:r>
              <a:rPr lang="en-IL" dirty="0"/>
              <a:t>Způsob vydávání nejč. </a:t>
            </a:r>
            <a:r>
              <a:rPr lang="en-US" dirty="0"/>
              <a:t>d</a:t>
            </a:r>
            <a:r>
              <a:rPr lang="en-IL" dirty="0"/>
              <a:t>iplomatickou cestou, k žádosti se připojuje mezinárodní či evropský zatýkací rozkaz, informace týkající se identity obviněného (obžalovaného, odsouzeného) a základní údaje o trestném činu (zločinu). Někdy je obsažen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požadavek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předběžnou</a:t>
            </a:r>
            <a:r>
              <a:rPr lang="en-US" dirty="0"/>
              <a:t> </a:t>
            </a:r>
            <a:r>
              <a:rPr lang="en-US" dirty="0" err="1"/>
              <a:t>vazbu</a:t>
            </a:r>
            <a:r>
              <a:rPr lang="en-US" dirty="0"/>
              <a:t> do </a:t>
            </a:r>
            <a:r>
              <a:rPr lang="en-US" dirty="0" err="1"/>
              <a:t>doby</a:t>
            </a:r>
            <a:r>
              <a:rPr lang="en-US" dirty="0"/>
              <a:t> </a:t>
            </a:r>
            <a:r>
              <a:rPr lang="en-US" dirty="0" err="1"/>
              <a:t>vyřízení</a:t>
            </a:r>
            <a:r>
              <a:rPr lang="en-US" dirty="0"/>
              <a:t> </a:t>
            </a:r>
            <a:r>
              <a:rPr lang="en-US" dirty="0" err="1"/>
              <a:t>všech</a:t>
            </a:r>
            <a:r>
              <a:rPr lang="en-US" dirty="0"/>
              <a:t> </a:t>
            </a:r>
            <a:r>
              <a:rPr lang="en-US" dirty="0" err="1"/>
              <a:t>potřebných</a:t>
            </a:r>
            <a:r>
              <a:rPr lang="en-US" dirty="0"/>
              <a:t> </a:t>
            </a:r>
            <a:r>
              <a:rPr lang="en-US" dirty="0" err="1"/>
              <a:t>formalit</a:t>
            </a:r>
            <a:r>
              <a:rPr lang="en-US" dirty="0"/>
              <a:t>. </a:t>
            </a:r>
          </a:p>
          <a:p>
            <a:r>
              <a:rPr lang="en-US" dirty="0" err="1"/>
              <a:t>Žádostí</a:t>
            </a:r>
            <a:r>
              <a:rPr lang="en-US" dirty="0"/>
              <a:t> o </a:t>
            </a:r>
            <a:r>
              <a:rPr lang="en-US" dirty="0" err="1"/>
              <a:t>extradici</a:t>
            </a:r>
            <a:r>
              <a:rPr lang="en-US" dirty="0"/>
              <a:t> se </a:t>
            </a:r>
            <a:r>
              <a:rPr lang="en-US" dirty="0" err="1"/>
              <a:t>většinou</a:t>
            </a:r>
            <a:r>
              <a:rPr lang="en-US" dirty="0"/>
              <a:t> </a:t>
            </a:r>
            <a:r>
              <a:rPr lang="en-US" dirty="0" err="1"/>
              <a:t>zabývá</a:t>
            </a:r>
            <a:r>
              <a:rPr lang="en-US" dirty="0"/>
              <a:t> </a:t>
            </a:r>
            <a:r>
              <a:rPr lang="en-US" dirty="0" err="1"/>
              <a:t>soud</a:t>
            </a:r>
            <a:r>
              <a:rPr lang="en-US" dirty="0"/>
              <a:t>, </a:t>
            </a:r>
            <a:r>
              <a:rPr lang="en-US" dirty="0" err="1"/>
              <a:t>konečné</a:t>
            </a:r>
            <a:r>
              <a:rPr lang="en-US" dirty="0"/>
              <a:t> </a:t>
            </a:r>
            <a:r>
              <a:rPr lang="en-US" dirty="0" err="1"/>
              <a:t>rozhodnutí</a:t>
            </a:r>
            <a:r>
              <a:rPr lang="en-US" dirty="0"/>
              <a:t> </a:t>
            </a:r>
            <a:r>
              <a:rPr lang="en-US" dirty="0" err="1"/>
              <a:t>činí</a:t>
            </a:r>
            <a:r>
              <a:rPr lang="en-US" dirty="0"/>
              <a:t> </a:t>
            </a:r>
            <a:r>
              <a:rPr lang="en-US" dirty="0" err="1"/>
              <a:t>orgány</a:t>
            </a:r>
            <a:r>
              <a:rPr lang="en-US" dirty="0"/>
              <a:t> </a:t>
            </a:r>
            <a:r>
              <a:rPr lang="en-US" dirty="0" err="1"/>
              <a:t>moci</a:t>
            </a:r>
            <a:r>
              <a:rPr lang="en-US" dirty="0"/>
              <a:t> </a:t>
            </a:r>
            <a:r>
              <a:rPr lang="en-US" dirty="0" err="1"/>
              <a:t>výkonné</a:t>
            </a:r>
            <a:r>
              <a:rPr lang="en-US" dirty="0"/>
              <a:t>.</a:t>
            </a:r>
          </a:p>
          <a:p>
            <a:r>
              <a:rPr lang="en-US" dirty="0" err="1"/>
              <a:t>Vydání</a:t>
            </a:r>
            <a:r>
              <a:rPr lang="en-US" dirty="0"/>
              <a:t> se </a:t>
            </a:r>
            <a:r>
              <a:rPr lang="en-US" dirty="0" err="1"/>
              <a:t>realizuje</a:t>
            </a:r>
            <a:r>
              <a:rPr lang="en-US" dirty="0"/>
              <a:t> </a:t>
            </a:r>
            <a:r>
              <a:rPr lang="en-US" dirty="0" err="1"/>
              <a:t>prostřednictvím</a:t>
            </a:r>
            <a:r>
              <a:rPr lang="en-US" dirty="0"/>
              <a:t> </a:t>
            </a:r>
            <a:r>
              <a:rPr lang="en-US" dirty="0" err="1"/>
              <a:t>policejních</a:t>
            </a:r>
            <a:r>
              <a:rPr lang="en-US" dirty="0"/>
              <a:t> </a:t>
            </a:r>
            <a:r>
              <a:rPr lang="en-US" dirty="0" err="1"/>
              <a:t>složek</a:t>
            </a:r>
            <a:r>
              <a:rPr lang="en-US" dirty="0"/>
              <a:t> </a:t>
            </a:r>
            <a:r>
              <a:rPr lang="en-US" dirty="0" err="1"/>
              <a:t>odevzdáním</a:t>
            </a:r>
            <a:r>
              <a:rPr lang="en-US" dirty="0"/>
              <a:t> </a:t>
            </a:r>
            <a:r>
              <a:rPr lang="en-US" dirty="0" err="1"/>
              <a:t>osoby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hranicích</a:t>
            </a:r>
            <a:r>
              <a:rPr lang="en-US" dirty="0"/>
              <a:t> </a:t>
            </a:r>
            <a:r>
              <a:rPr lang="en-US" dirty="0" err="1"/>
              <a:t>států</a:t>
            </a:r>
            <a:r>
              <a:rPr lang="en-US" dirty="0"/>
              <a:t> </a:t>
            </a:r>
            <a:r>
              <a:rPr lang="en-US" dirty="0" err="1"/>
              <a:t>nebo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území</a:t>
            </a:r>
            <a:r>
              <a:rPr lang="en-US" dirty="0"/>
              <a:t> </a:t>
            </a:r>
            <a:r>
              <a:rPr lang="en-US" dirty="0" err="1"/>
              <a:t>jednoho</a:t>
            </a:r>
            <a:r>
              <a:rPr lang="en-US" dirty="0"/>
              <a:t> ze </a:t>
            </a:r>
            <a:r>
              <a:rPr lang="en-US" dirty="0" err="1"/>
              <a:t>států</a:t>
            </a:r>
            <a:r>
              <a:rPr lang="en-US" dirty="0"/>
              <a:t>. </a:t>
            </a:r>
          </a:p>
          <a:p>
            <a:r>
              <a:rPr lang="en-US" dirty="0" err="1"/>
              <a:t>Případ</a:t>
            </a:r>
            <a:r>
              <a:rPr lang="en-US" dirty="0"/>
              <a:t> Soering v. </a:t>
            </a:r>
            <a:r>
              <a:rPr lang="en-US" dirty="0" err="1"/>
              <a:t>Velká</a:t>
            </a:r>
            <a:r>
              <a:rPr lang="en-US" dirty="0"/>
              <a:t> </a:t>
            </a:r>
            <a:r>
              <a:rPr lang="en-US" dirty="0" err="1"/>
              <a:t>Británie</a:t>
            </a:r>
            <a:r>
              <a:rPr lang="en-US" dirty="0"/>
              <a:t> (</a:t>
            </a:r>
            <a:r>
              <a:rPr lang="en-US" dirty="0" err="1"/>
              <a:t>aplikace</a:t>
            </a:r>
            <a:r>
              <a:rPr lang="en-US" dirty="0"/>
              <a:t> ESPL z r. 1950 – </a:t>
            </a:r>
            <a:r>
              <a:rPr lang="en-US" dirty="0" err="1"/>
              <a:t>vydání</a:t>
            </a:r>
            <a:r>
              <a:rPr lang="en-US" dirty="0"/>
              <a:t> </a:t>
            </a:r>
            <a:r>
              <a:rPr lang="en-US" dirty="0" err="1"/>
              <a:t>německého</a:t>
            </a:r>
            <a:r>
              <a:rPr lang="en-US" dirty="0"/>
              <a:t> </a:t>
            </a:r>
            <a:r>
              <a:rPr lang="en-US" dirty="0" err="1"/>
              <a:t>občana</a:t>
            </a:r>
            <a:r>
              <a:rPr lang="en-US" dirty="0"/>
              <a:t> </a:t>
            </a:r>
            <a:r>
              <a:rPr lang="en-US" dirty="0" err="1"/>
              <a:t>Soeringa</a:t>
            </a:r>
            <a:r>
              <a:rPr lang="en-US" dirty="0"/>
              <a:t> </a:t>
            </a:r>
            <a:r>
              <a:rPr lang="en-US" dirty="0" err="1"/>
              <a:t>Velkou</a:t>
            </a:r>
            <a:r>
              <a:rPr lang="en-US" dirty="0"/>
              <a:t> </a:t>
            </a:r>
            <a:r>
              <a:rPr lang="en-US" dirty="0" err="1"/>
              <a:t>Británií</a:t>
            </a:r>
            <a:r>
              <a:rPr lang="en-US" dirty="0"/>
              <a:t> do USA a </a:t>
            </a:r>
            <a:r>
              <a:rPr lang="en-US" dirty="0" err="1"/>
              <a:t>jeho</a:t>
            </a:r>
            <a:r>
              <a:rPr lang="en-US" dirty="0"/>
              <a:t> </a:t>
            </a:r>
            <a:r>
              <a:rPr lang="en-US" dirty="0" err="1"/>
              <a:t>pobyt</a:t>
            </a:r>
            <a:r>
              <a:rPr lang="en-US" dirty="0"/>
              <a:t> v </a:t>
            </a:r>
            <a:r>
              <a:rPr lang="en-US" dirty="0" err="1"/>
              <a:t>cele</a:t>
            </a:r>
            <a:r>
              <a:rPr lang="en-US" dirty="0"/>
              <a:t> </a:t>
            </a:r>
            <a:r>
              <a:rPr lang="en-US" dirty="0" err="1"/>
              <a:t>smrti</a:t>
            </a:r>
            <a:r>
              <a:rPr lang="en-US" dirty="0"/>
              <a:t> by </a:t>
            </a:r>
            <a:r>
              <a:rPr lang="en-US" dirty="0" err="1"/>
              <a:t>byl</a:t>
            </a:r>
            <a:r>
              <a:rPr lang="en-US" dirty="0"/>
              <a:t> </a:t>
            </a:r>
            <a:r>
              <a:rPr lang="en-US" dirty="0" err="1"/>
              <a:t>porušením</a:t>
            </a:r>
            <a:r>
              <a:rPr lang="en-US" dirty="0"/>
              <a:t> </a:t>
            </a:r>
            <a:r>
              <a:rPr lang="en-US" dirty="0" err="1"/>
              <a:t>práva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lidské</a:t>
            </a:r>
            <a:r>
              <a:rPr lang="en-US" dirty="0"/>
              <a:t> </a:t>
            </a:r>
            <a:r>
              <a:rPr lang="en-US" dirty="0" err="1"/>
              <a:t>zacházení</a:t>
            </a:r>
            <a:r>
              <a:rPr lang="en-US" dirty="0"/>
              <a:t> </a:t>
            </a:r>
            <a:r>
              <a:rPr lang="en-US" dirty="0" err="1"/>
              <a:t>dle</a:t>
            </a:r>
            <a:r>
              <a:rPr lang="en-US" dirty="0"/>
              <a:t> </a:t>
            </a:r>
            <a:r>
              <a:rPr lang="en-US" dirty="0" err="1"/>
              <a:t>čl</a:t>
            </a:r>
            <a:r>
              <a:rPr lang="en-US" dirty="0"/>
              <a:t>. 3 ESLP – </a:t>
            </a:r>
            <a:r>
              <a:rPr lang="en-US" dirty="0" err="1"/>
              <a:t>představoval</a:t>
            </a:r>
            <a:r>
              <a:rPr lang="en-US" dirty="0"/>
              <a:t> by </a:t>
            </a:r>
            <a:r>
              <a:rPr lang="en-US" dirty="0" err="1"/>
              <a:t>porušení</a:t>
            </a:r>
            <a:r>
              <a:rPr lang="en-US" dirty="0"/>
              <a:t> </a:t>
            </a:r>
            <a:r>
              <a:rPr lang="en-US" dirty="0" err="1"/>
              <a:t>zákazu</a:t>
            </a:r>
            <a:r>
              <a:rPr lang="en-US" dirty="0"/>
              <a:t> </a:t>
            </a:r>
            <a:r>
              <a:rPr lang="en-US" dirty="0" err="1"/>
              <a:t>mučení</a:t>
            </a:r>
            <a:r>
              <a:rPr lang="en-US" dirty="0"/>
              <a:t>). </a:t>
            </a:r>
            <a:endParaRPr lang="en-IL" dirty="0"/>
          </a:p>
        </p:txBody>
      </p:sp>
    </p:spTree>
    <p:extLst>
      <p:ext uri="{BB962C8B-B14F-4D97-AF65-F5344CB8AC3E}">
        <p14:creationId xmlns:p14="http://schemas.microsoft.com/office/powerpoint/2010/main" val="4120866826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787AF4-8C96-7803-CE82-E32FED372D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IL" dirty="0"/>
              <a:t>§ 8 forma styku s cizozemskými orgány</a:t>
            </a:r>
          </a:p>
          <a:p>
            <a:pPr marL="0" indent="0">
              <a:buNone/>
            </a:pPr>
            <a:r>
              <a:rPr lang="en-IL" dirty="0"/>
              <a:t>§ 9 úkony mezinárodní justiční spolupráce</a:t>
            </a:r>
          </a:p>
          <a:p>
            <a:pPr marL="0" indent="0">
              <a:buNone/>
            </a:pPr>
            <a:r>
              <a:rPr lang="en-IL" dirty="0"/>
              <a:t>§ 10 předávání a přebírání osob a věcí</a:t>
            </a:r>
          </a:p>
          <a:p>
            <a:pPr marL="0" indent="0">
              <a:buNone/>
            </a:pPr>
            <a:endParaRPr lang="en-IL" dirty="0"/>
          </a:p>
          <a:p>
            <a:pPr marL="0" indent="0">
              <a:buNone/>
            </a:pPr>
            <a:r>
              <a:rPr lang="en-IL" dirty="0"/>
              <a:t>Část druhá:</a:t>
            </a:r>
          </a:p>
          <a:p>
            <a:pPr marL="0" indent="0">
              <a:buNone/>
            </a:pPr>
            <a:r>
              <a:rPr lang="en-IL" dirty="0"/>
              <a:t>Hlava II Zastoupení ČR v Eurojustu </a:t>
            </a:r>
          </a:p>
          <a:p>
            <a:pPr marL="0" indent="0">
              <a:buNone/>
            </a:pPr>
            <a:r>
              <a:rPr lang="en-IL" dirty="0"/>
              <a:t>Hlava III Evropská justiční síť </a:t>
            </a:r>
          </a:p>
          <a:p>
            <a:pPr marL="0" indent="0">
              <a:buNone/>
            </a:pPr>
            <a:r>
              <a:rPr lang="en-IL" dirty="0"/>
              <a:t>Hlava V Schengenský informační systém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920B2A4F-940D-B124-E06C-CD0238D538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IL" dirty="0"/>
              <a:t>Zákon č. 104/2013 Sb. </a:t>
            </a:r>
            <a:r>
              <a:rPr lang="en-US" dirty="0"/>
              <a:t>o </a:t>
            </a:r>
            <a:r>
              <a:rPr lang="en-US" dirty="0" err="1"/>
              <a:t>mezinárodní</a:t>
            </a:r>
            <a:r>
              <a:rPr lang="en-US" dirty="0"/>
              <a:t> </a:t>
            </a:r>
            <a:r>
              <a:rPr lang="en-US" dirty="0" err="1"/>
              <a:t>justiční</a:t>
            </a:r>
            <a:r>
              <a:rPr lang="en-US" dirty="0"/>
              <a:t> </a:t>
            </a:r>
            <a:r>
              <a:rPr lang="en-US" dirty="0" err="1"/>
              <a:t>spolupráci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věcech</a:t>
            </a:r>
            <a:r>
              <a:rPr lang="en-US" dirty="0"/>
              <a:t> </a:t>
            </a:r>
            <a:r>
              <a:rPr lang="en-US" dirty="0" err="1"/>
              <a:t>trestních</a:t>
            </a:r>
            <a:endParaRPr lang="en-IL" dirty="0"/>
          </a:p>
        </p:txBody>
      </p:sp>
    </p:spTree>
    <p:extLst>
      <p:ext uri="{BB962C8B-B14F-4D97-AF65-F5344CB8AC3E}">
        <p14:creationId xmlns:p14="http://schemas.microsoft.com/office/powerpoint/2010/main" val="3750392431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6189A1-0251-2357-B3F9-80AC8CD949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IL" dirty="0"/>
              <a:t>Část třetí Jednotlivé druhy mezinárodní justiční spolupráce</a:t>
            </a:r>
          </a:p>
          <a:p>
            <a:pPr marL="0" indent="0">
              <a:buNone/>
            </a:pPr>
            <a:r>
              <a:rPr lang="en-IL" dirty="0"/>
              <a:t>§ 39 vyžádání právní pomoci </a:t>
            </a:r>
          </a:p>
          <a:p>
            <a:pPr marL="0" indent="0">
              <a:buNone/>
            </a:pPr>
            <a:r>
              <a:rPr lang="en-IL" dirty="0"/>
              <a:t>§ 41 žádost o právní pomoc</a:t>
            </a:r>
          </a:p>
          <a:p>
            <a:pPr marL="0" indent="0">
              <a:buNone/>
            </a:pPr>
            <a:r>
              <a:rPr lang="en-IL" dirty="0"/>
              <a:t>§ 44 předvolání osob z cizího státu</a:t>
            </a:r>
          </a:p>
          <a:p>
            <a:pPr marL="0" indent="0">
              <a:buNone/>
            </a:pPr>
            <a:r>
              <a:rPr lang="en-IL" dirty="0"/>
              <a:t>§ 47 a násl. </a:t>
            </a:r>
            <a:r>
              <a:rPr lang="en-US" dirty="0"/>
              <a:t>p</a:t>
            </a:r>
            <a:r>
              <a:rPr lang="en-IL" dirty="0"/>
              <a:t>oskytování pomoci cizozemským orágnům (jednotlivé úkony, které mohou policejní orgány provádět)</a:t>
            </a:r>
          </a:p>
          <a:p>
            <a:pPr marL="0" indent="0">
              <a:buNone/>
            </a:pPr>
            <a:r>
              <a:rPr lang="en-IL" dirty="0"/>
              <a:t>§ 78 a násl. </a:t>
            </a:r>
            <a:r>
              <a:rPr lang="en-US" dirty="0"/>
              <a:t>v</a:t>
            </a:r>
            <a:r>
              <a:rPr lang="en-IL" dirty="0"/>
              <a:t>ydání osoby</a:t>
            </a:r>
          </a:p>
          <a:p>
            <a:pPr marL="0" indent="0">
              <a:buNone/>
            </a:pPr>
            <a:r>
              <a:rPr lang="en-IL" dirty="0"/>
              <a:t>§ 105 a násl. </a:t>
            </a:r>
            <a:r>
              <a:rPr lang="en-US" dirty="0"/>
              <a:t>p</a:t>
            </a:r>
            <a:r>
              <a:rPr lang="en-IL" dirty="0"/>
              <a:t>ředání trestního řízení do cizího státu a převzetí trestního řízení cizím státem</a:t>
            </a:r>
          </a:p>
          <a:p>
            <a:pPr marL="0" indent="0">
              <a:buNone/>
            </a:pPr>
            <a:r>
              <a:rPr lang="en-IL" dirty="0"/>
              <a:t>§ 118 a násl. uznání a výkon cizozemského rozhodnutí </a:t>
            </a:r>
          </a:p>
          <a:p>
            <a:pPr marL="0" indent="0">
              <a:buNone/>
            </a:pPr>
            <a:r>
              <a:rPr lang="en-IL" dirty="0"/>
              <a:t>Část čtvrtá spolupráce s mezinárodními trestními soudy a tribunály</a:t>
            </a:r>
          </a:p>
          <a:p>
            <a:pPr marL="0" indent="0">
              <a:buNone/>
            </a:pPr>
            <a:r>
              <a:rPr lang="en-IL" sz="2900" dirty="0"/>
              <a:t>Část pátá zvláštní postupy mezinárodní justiční spolupráce s jinými členskými státy (EU, evropský zatýkací rozkaz -&gt; </a:t>
            </a:r>
          </a:p>
          <a:p>
            <a:pPr marL="0" indent="0">
              <a:buNone/>
            </a:pPr>
            <a:r>
              <a:rPr lang="en-US" sz="2900" dirty="0"/>
              <a:t>	</a:t>
            </a:r>
            <a:r>
              <a:rPr lang="en-US" sz="2900" dirty="0" err="1"/>
              <a:t>Úmluva</a:t>
            </a:r>
            <a:r>
              <a:rPr lang="en-US" sz="2900" dirty="0"/>
              <a:t> o </a:t>
            </a:r>
            <a:r>
              <a:rPr lang="en-US" sz="2900" dirty="0" err="1"/>
              <a:t>zjednodušeném</a:t>
            </a:r>
            <a:r>
              <a:rPr lang="en-US" sz="2900" dirty="0"/>
              <a:t> </a:t>
            </a:r>
            <a:r>
              <a:rPr lang="en-US" sz="2900" dirty="0" err="1"/>
              <a:t>vydávacím</a:t>
            </a:r>
            <a:r>
              <a:rPr lang="en-US" sz="2900" dirty="0"/>
              <a:t> </a:t>
            </a:r>
            <a:r>
              <a:rPr lang="en-US" sz="2900" dirty="0" err="1"/>
              <a:t>řízení</a:t>
            </a:r>
            <a:r>
              <a:rPr lang="en-US" sz="2900" dirty="0"/>
              <a:t> </a:t>
            </a:r>
            <a:r>
              <a:rPr lang="en-US" sz="2900" dirty="0" err="1"/>
              <a:t>mezi</a:t>
            </a:r>
            <a:r>
              <a:rPr lang="en-US" sz="2900" dirty="0"/>
              <a:t> </a:t>
            </a:r>
            <a:r>
              <a:rPr lang="en-US" sz="2900" dirty="0" err="1"/>
              <a:t>členskými</a:t>
            </a:r>
            <a:r>
              <a:rPr lang="en-US" sz="2900" dirty="0"/>
              <a:t> </a:t>
            </a:r>
            <a:r>
              <a:rPr lang="en-US" sz="2900" dirty="0" err="1"/>
              <a:t>státy</a:t>
            </a:r>
            <a:r>
              <a:rPr lang="en-US" sz="2900" dirty="0"/>
              <a:t> </a:t>
            </a:r>
            <a:r>
              <a:rPr lang="en-US" sz="2900" dirty="0" err="1"/>
              <a:t>Evropské</a:t>
            </a:r>
            <a:r>
              <a:rPr lang="en-US" sz="2900" dirty="0"/>
              <a:t> </a:t>
            </a:r>
            <a:r>
              <a:rPr lang="en-US" sz="2900" dirty="0" err="1"/>
              <a:t>unie</a:t>
            </a:r>
            <a:r>
              <a:rPr lang="en-US" sz="2900" dirty="0"/>
              <a:t> z 1995, </a:t>
            </a:r>
          </a:p>
          <a:p>
            <a:pPr marL="0" indent="0">
              <a:buNone/>
            </a:pPr>
            <a:r>
              <a:rPr lang="en-US" sz="2900" dirty="0"/>
              <a:t>	</a:t>
            </a:r>
            <a:r>
              <a:rPr lang="en-US" sz="2900" dirty="0" err="1"/>
              <a:t>Úmluva</a:t>
            </a:r>
            <a:r>
              <a:rPr lang="en-US" sz="2900" dirty="0"/>
              <a:t> </a:t>
            </a:r>
            <a:r>
              <a:rPr lang="en-US" sz="2900" dirty="0" err="1"/>
              <a:t>týkající</a:t>
            </a:r>
            <a:r>
              <a:rPr lang="en-US" sz="2900" dirty="0"/>
              <a:t> se </a:t>
            </a:r>
            <a:r>
              <a:rPr lang="en-US" sz="2900" dirty="0" err="1"/>
              <a:t>vydávání</a:t>
            </a:r>
            <a:r>
              <a:rPr lang="en-US" sz="2900" dirty="0"/>
              <a:t> </a:t>
            </a:r>
            <a:r>
              <a:rPr lang="en-US" sz="2900" dirty="0" err="1"/>
              <a:t>mezi</a:t>
            </a:r>
            <a:r>
              <a:rPr lang="en-US" sz="2900" dirty="0"/>
              <a:t> </a:t>
            </a:r>
            <a:r>
              <a:rPr lang="en-US" sz="2900" dirty="0" err="1"/>
              <a:t>členskými</a:t>
            </a:r>
            <a:r>
              <a:rPr lang="en-US" sz="2900" dirty="0"/>
              <a:t> </a:t>
            </a:r>
            <a:r>
              <a:rPr lang="en-US" sz="2900" dirty="0" err="1"/>
              <a:t>státy</a:t>
            </a:r>
            <a:r>
              <a:rPr lang="en-US" sz="2900" dirty="0"/>
              <a:t> </a:t>
            </a:r>
            <a:r>
              <a:rPr lang="en-US" sz="2900" dirty="0" err="1"/>
              <a:t>Evropské</a:t>
            </a:r>
            <a:r>
              <a:rPr lang="en-US" sz="2900" dirty="0"/>
              <a:t> </a:t>
            </a:r>
            <a:r>
              <a:rPr lang="en-US" sz="2900" dirty="0" err="1"/>
              <a:t>unie</a:t>
            </a:r>
            <a:r>
              <a:rPr lang="en-US" sz="2900" dirty="0"/>
              <a:t> z 1996)</a:t>
            </a:r>
            <a:endParaRPr lang="en-IL" sz="2900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663D18A8-6421-1718-2117-D9092DD114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L" dirty="0"/>
              <a:t>Zákon č. 104/2013 Sb. </a:t>
            </a:r>
            <a:r>
              <a:rPr lang="en-US" dirty="0"/>
              <a:t>o </a:t>
            </a:r>
            <a:r>
              <a:rPr lang="en-US" dirty="0" err="1"/>
              <a:t>mezinárodní</a:t>
            </a:r>
            <a:r>
              <a:rPr lang="en-US" dirty="0"/>
              <a:t> </a:t>
            </a:r>
            <a:r>
              <a:rPr lang="en-US" dirty="0" err="1"/>
              <a:t>justiční</a:t>
            </a:r>
            <a:r>
              <a:rPr lang="en-US" dirty="0"/>
              <a:t> </a:t>
            </a:r>
            <a:r>
              <a:rPr lang="en-US" dirty="0" err="1"/>
              <a:t>spolupráci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věcech</a:t>
            </a:r>
            <a:r>
              <a:rPr lang="en-US" dirty="0"/>
              <a:t> </a:t>
            </a:r>
            <a:r>
              <a:rPr lang="en-US" dirty="0" err="1"/>
              <a:t>trestních</a:t>
            </a:r>
            <a:endParaRPr lang="en-IL" dirty="0"/>
          </a:p>
        </p:txBody>
      </p:sp>
    </p:spTree>
    <p:extLst>
      <p:ext uri="{BB962C8B-B14F-4D97-AF65-F5344CB8AC3E}">
        <p14:creationId xmlns:p14="http://schemas.microsoft.com/office/powerpoint/2010/main" val="4220030421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677F63-D0C1-964C-1423-A1B9E7EC5A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42900"/>
            <a:ext cx="10515600" cy="5834063"/>
          </a:xfrm>
        </p:spPr>
        <p:txBody>
          <a:bodyPr>
            <a:normAutofit/>
          </a:bodyPr>
          <a:lstStyle/>
          <a:p>
            <a:r>
              <a:rPr lang="en-IL" dirty="0"/>
              <a:t>Komise OSN pro MP a téma “Závazek vydat, nebo stíhat” (</a:t>
            </a:r>
            <a:r>
              <a:rPr lang="en-IL" i="1" dirty="0"/>
              <a:t>aut detere aut judicare</a:t>
            </a:r>
            <a:r>
              <a:rPr lang="en-IL" dirty="0"/>
              <a:t>) 2004 – 2014 – několik závěrů: </a:t>
            </a:r>
          </a:p>
          <a:p>
            <a:pPr lvl="1"/>
            <a:r>
              <a:rPr lang="en-US" dirty="0"/>
              <a:t>N</a:t>
            </a:r>
            <a:r>
              <a:rPr lang="en-IL" dirty="0"/>
              <a:t>elze vyvodit všeobecný konsensus o tom, že závazek vydat nebo stíhat plyne ze současného obyčejového práva</a:t>
            </a:r>
          </a:p>
          <a:p>
            <a:pPr lvl="1"/>
            <a:r>
              <a:rPr lang="en-US" dirty="0"/>
              <a:t>T</a:t>
            </a:r>
            <a:r>
              <a:rPr lang="en-IL" dirty="0"/>
              <a:t>ento závazek plyne z MS </a:t>
            </a:r>
          </a:p>
          <a:p>
            <a:pPr lvl="1"/>
            <a:r>
              <a:rPr lang="en-IL" dirty="0"/>
              <a:t>Rozšíření praxe států dle MS by do budoucna mohla vést k formování obyčejového pravidla</a:t>
            </a:r>
          </a:p>
          <a:p>
            <a:pPr lvl="1"/>
            <a:r>
              <a:rPr lang="en-IL" dirty="0"/>
              <a:t>Komise identifikovala 61 mnohostranných úmluv, které obsahují ustanovení o extradici</a:t>
            </a:r>
          </a:p>
          <a:p>
            <a:pPr lvl="1"/>
            <a:r>
              <a:rPr lang="en-IL" dirty="0"/>
              <a:t>V některých smlouvách např. úmluvy týkající se potlačování terorismu – je tento závazek formulovaný mírněji – nikoliv stíhat, ale předložit případ kompetentním orgánům pro účely trestního stíhání (tedy nikoliv závazek stíhat)</a:t>
            </a:r>
          </a:p>
          <a:p>
            <a:pPr lvl="1"/>
            <a:r>
              <a:rPr lang="en-US" dirty="0"/>
              <a:t>Z</a:t>
            </a:r>
            <a:r>
              <a:rPr lang="en-IL" dirty="0"/>
              <a:t>ávazek vydat nebo stíhat lze naplnit jen, pokud se osoba nachází na území daného státu, nebo je osoba pod kontrolou tohoto státu. </a:t>
            </a:r>
          </a:p>
        </p:txBody>
      </p:sp>
    </p:spTree>
    <p:extLst>
      <p:ext uri="{BB962C8B-B14F-4D97-AF65-F5344CB8AC3E}">
        <p14:creationId xmlns:p14="http://schemas.microsoft.com/office/powerpoint/2010/main" val="9093127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35AD74-44E5-D562-AACE-9298607F1A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L" dirty="0"/>
              <a:t>Řešení z hlediska MP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EFAD57-02D0-2D0F-8BE0-32828FA1B8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L" dirty="0"/>
              <a:t>Vídeňská úmluva o smluvním právu (</a:t>
            </a:r>
            <a:r>
              <a:rPr lang="en-US" dirty="0" err="1"/>
              <a:t>Vyhláška</a:t>
            </a:r>
            <a:r>
              <a:rPr lang="en-US" dirty="0"/>
              <a:t> </a:t>
            </a:r>
            <a:r>
              <a:rPr lang="en-US" dirty="0" err="1"/>
              <a:t>č</a:t>
            </a:r>
            <a:r>
              <a:rPr lang="en-US" dirty="0"/>
              <a:t>. 15/1988 Sb. </a:t>
            </a:r>
            <a:r>
              <a:rPr lang="en-US" dirty="0" err="1"/>
              <a:t>Vyhláška</a:t>
            </a:r>
            <a:r>
              <a:rPr lang="en-US" dirty="0"/>
              <a:t> </a:t>
            </a:r>
            <a:r>
              <a:rPr lang="en-US" dirty="0" err="1"/>
              <a:t>ministra</a:t>
            </a:r>
            <a:r>
              <a:rPr lang="en-US" dirty="0"/>
              <a:t> </a:t>
            </a:r>
            <a:r>
              <a:rPr lang="en-US" dirty="0" err="1"/>
              <a:t>zahraničních</a:t>
            </a:r>
            <a:r>
              <a:rPr lang="en-US" dirty="0"/>
              <a:t> </a:t>
            </a:r>
            <a:r>
              <a:rPr lang="en-US" dirty="0" err="1"/>
              <a:t>věcí</a:t>
            </a:r>
            <a:r>
              <a:rPr lang="en-US" dirty="0"/>
              <a:t> o </a:t>
            </a:r>
            <a:r>
              <a:rPr lang="en-US" dirty="0" err="1"/>
              <a:t>Vídeňské</a:t>
            </a:r>
            <a:r>
              <a:rPr lang="en-US" dirty="0"/>
              <a:t> </a:t>
            </a:r>
            <a:r>
              <a:rPr lang="en-US" dirty="0" err="1"/>
              <a:t>úmluvě</a:t>
            </a:r>
            <a:r>
              <a:rPr lang="en-US" dirty="0"/>
              <a:t> o </a:t>
            </a:r>
            <a:r>
              <a:rPr lang="en-US" dirty="0" err="1"/>
              <a:t>smluvním</a:t>
            </a:r>
            <a:r>
              <a:rPr lang="en-US" dirty="0"/>
              <a:t> </a:t>
            </a:r>
            <a:r>
              <a:rPr lang="en-US" dirty="0" err="1"/>
              <a:t>právu</a:t>
            </a:r>
            <a:r>
              <a:rPr lang="en-US" dirty="0"/>
              <a:t>) </a:t>
            </a:r>
          </a:p>
          <a:p>
            <a:r>
              <a:rPr lang="en-US" dirty="0" err="1"/>
              <a:t>Poctivé</a:t>
            </a:r>
            <a:r>
              <a:rPr lang="en-US" dirty="0"/>
              <a:t> </a:t>
            </a:r>
            <a:r>
              <a:rPr lang="en-US" dirty="0" err="1"/>
              <a:t>plnění</a:t>
            </a:r>
            <a:r>
              <a:rPr lang="en-US" dirty="0"/>
              <a:t> </a:t>
            </a:r>
            <a:r>
              <a:rPr lang="en-US" dirty="0" err="1"/>
              <a:t>zázvazků</a:t>
            </a:r>
            <a:r>
              <a:rPr lang="en-US" dirty="0"/>
              <a:t> =&gt; z MS </a:t>
            </a:r>
          </a:p>
          <a:p>
            <a:r>
              <a:rPr lang="en-US" dirty="0"/>
              <a:t>Pacta sunt servanda (</a:t>
            </a:r>
            <a:r>
              <a:rPr lang="en-US" dirty="0" err="1"/>
              <a:t>čl</a:t>
            </a:r>
            <a:r>
              <a:rPr lang="en-US" dirty="0"/>
              <a:t>. 26)</a:t>
            </a:r>
          </a:p>
          <a:p>
            <a:r>
              <a:rPr lang="en-US" dirty="0" err="1"/>
              <a:t>Doržování</a:t>
            </a:r>
            <a:r>
              <a:rPr lang="en-US" dirty="0"/>
              <a:t> </a:t>
            </a:r>
            <a:r>
              <a:rPr lang="en-US" dirty="0" err="1"/>
              <a:t>závazků</a:t>
            </a:r>
            <a:r>
              <a:rPr lang="en-US" dirty="0"/>
              <a:t> v </a:t>
            </a:r>
            <a:r>
              <a:rPr lang="en-US" dirty="0" err="1"/>
              <a:t>dobré</a:t>
            </a:r>
            <a:r>
              <a:rPr lang="en-US" dirty="0"/>
              <a:t> </a:t>
            </a:r>
            <a:r>
              <a:rPr lang="en-US" dirty="0" err="1"/>
              <a:t>víře</a:t>
            </a:r>
            <a:endParaRPr lang="en-US" dirty="0"/>
          </a:p>
          <a:p>
            <a:r>
              <a:rPr lang="en-US" dirty="0" err="1"/>
              <a:t>Nemožnost</a:t>
            </a:r>
            <a:r>
              <a:rPr lang="en-US" dirty="0"/>
              <a:t> </a:t>
            </a:r>
            <a:r>
              <a:rPr lang="en-US" dirty="0" err="1"/>
              <a:t>dovolávat</a:t>
            </a:r>
            <a:r>
              <a:rPr lang="en-US" dirty="0"/>
              <a:t> se VP </a:t>
            </a:r>
            <a:r>
              <a:rPr lang="en-US" dirty="0" err="1"/>
              <a:t>jako</a:t>
            </a:r>
            <a:r>
              <a:rPr lang="en-US" dirty="0"/>
              <a:t> </a:t>
            </a:r>
            <a:r>
              <a:rPr lang="en-US" dirty="0" err="1"/>
              <a:t>důvodu</a:t>
            </a:r>
            <a:r>
              <a:rPr lang="en-US" dirty="0"/>
              <a:t> pro </a:t>
            </a:r>
            <a:r>
              <a:rPr lang="en-US" dirty="0" err="1"/>
              <a:t>neplnění</a:t>
            </a:r>
            <a:r>
              <a:rPr lang="en-US" dirty="0"/>
              <a:t> </a:t>
            </a:r>
            <a:r>
              <a:rPr lang="en-US" dirty="0" err="1"/>
              <a:t>závazků</a:t>
            </a:r>
            <a:r>
              <a:rPr lang="en-US" dirty="0"/>
              <a:t> =&gt; z MP (</a:t>
            </a:r>
            <a:r>
              <a:rPr lang="en-US" dirty="0" err="1"/>
              <a:t>čl</a:t>
            </a:r>
            <a:r>
              <a:rPr lang="en-US" dirty="0"/>
              <a:t>. 27) (SDMS </a:t>
            </a:r>
            <a:r>
              <a:rPr lang="en-US" dirty="0" err="1"/>
              <a:t>Horní</a:t>
            </a:r>
            <a:r>
              <a:rPr lang="en-US" dirty="0"/>
              <a:t> </a:t>
            </a:r>
            <a:r>
              <a:rPr lang="en-US" dirty="0" err="1"/>
              <a:t>Slezsko</a:t>
            </a:r>
            <a:r>
              <a:rPr lang="en-US" dirty="0"/>
              <a:t>)</a:t>
            </a:r>
          </a:p>
          <a:p>
            <a:endParaRPr lang="en-IL" dirty="0"/>
          </a:p>
        </p:txBody>
      </p:sp>
    </p:spTree>
    <p:extLst>
      <p:ext uri="{BB962C8B-B14F-4D97-AF65-F5344CB8AC3E}">
        <p14:creationId xmlns:p14="http://schemas.microsoft.com/office/powerpoint/2010/main" val="2201931826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1493FC-8CE0-DCB9-5D6D-1563735747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L" dirty="0"/>
              <a:t>4 kategorie principu aut detere aut judicare v 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2132DB-F929-8EA6-B959-45070400F5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</a:t>
            </a:r>
            <a:r>
              <a:rPr lang="en-IL" dirty="0"/>
              <a:t>stanovení Mezinárodní úmluvy o potírání penězokazectví a Protokolu z r. 1929 (kriminalizace těchto TČ ve VP státu, pokud stát osobu nevydá, musí ji stíhat)</a:t>
            </a:r>
          </a:p>
          <a:p>
            <a:r>
              <a:rPr lang="en-US" dirty="0"/>
              <a:t>R</a:t>
            </a:r>
            <a:r>
              <a:rPr lang="en-IL" dirty="0"/>
              <a:t>egionální extradiční smlouvy (stanovena povinnost vydat, stíhání je alternativou k zabránění beztrestnosti)</a:t>
            </a:r>
          </a:p>
          <a:p>
            <a:r>
              <a:rPr lang="en-IL" dirty="0"/>
              <a:t>Ženevské úmluvy o ochraně obětí ozbrojených konfliktů z r. 1949 a první Dodatkový protokol z r. 1977 (povinnost stíhat pachatele vnitrostátními orgány státu, možnost extradice) </a:t>
            </a:r>
          </a:p>
          <a:p>
            <a:r>
              <a:rPr lang="en-IL" dirty="0"/>
              <a:t>Úmluva o potlačení protiprávního zmocnění se letadel z r. 1970 (povinnost vydat nebo stíhat)</a:t>
            </a:r>
          </a:p>
          <a:p>
            <a:endParaRPr lang="en-IL" dirty="0"/>
          </a:p>
        </p:txBody>
      </p:sp>
    </p:spTree>
    <p:extLst>
      <p:ext uri="{BB962C8B-B14F-4D97-AF65-F5344CB8AC3E}">
        <p14:creationId xmlns:p14="http://schemas.microsoft.com/office/powerpoint/2010/main" val="4139312064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F7AC32-7DED-2A1F-CA82-3887AABD61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L" dirty="0"/>
              <a:t>Interpol, International Criminal Police Organisation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E2FB8B-961D-4894-7759-DCE1C91319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J</a:t>
            </a:r>
            <a:r>
              <a:rPr lang="en-IL" dirty="0"/>
              <a:t>ako mezinárodní mezivládní organizace zajišťuje policejní spolupráci mezi smluvními stranami ve všech druzích trestné činnosti (s výjimkou otázek vojenských, náboženských, rasových a politických)</a:t>
            </a:r>
          </a:p>
          <a:p>
            <a:r>
              <a:rPr lang="en-IL" dirty="0"/>
              <a:t>195 členských států</a:t>
            </a:r>
          </a:p>
          <a:p>
            <a:r>
              <a:rPr lang="en-IL" dirty="0"/>
              <a:t>Národní ústředny Interpolu (národní ústředna Praha) – systém ASF autorizovaný pátrací systém (pouze na dožádání)</a:t>
            </a:r>
          </a:p>
        </p:txBody>
      </p:sp>
    </p:spTree>
    <p:extLst>
      <p:ext uri="{BB962C8B-B14F-4D97-AF65-F5344CB8AC3E}">
        <p14:creationId xmlns:p14="http://schemas.microsoft.com/office/powerpoint/2010/main" val="3335775546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D270C0-FFC2-4DB3-5EB9-1CDE2B8FF2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L" dirty="0"/>
              <a:t>Europol, European Police Office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CCBD2A-ED66-4535-2585-338F8D44FC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IL" dirty="0"/>
              <a:t>Organizace spadající pod EU, zabývá se prevencí a potíráním organizované trestné činnosti v </a:t>
            </a:r>
            <a:r>
              <a:rPr lang="en-US" dirty="0" err="1"/>
              <a:t>oblastech</a:t>
            </a:r>
            <a:r>
              <a:rPr lang="en-US" dirty="0"/>
              <a:t> </a:t>
            </a:r>
          </a:p>
          <a:p>
            <a:pPr lvl="1"/>
            <a:r>
              <a:rPr lang="en-US" dirty="0" err="1"/>
              <a:t>praní</a:t>
            </a:r>
            <a:r>
              <a:rPr lang="en-US" dirty="0"/>
              <a:t> </a:t>
            </a:r>
            <a:r>
              <a:rPr lang="en-US" dirty="0" err="1"/>
              <a:t>špinavých</a:t>
            </a:r>
            <a:r>
              <a:rPr lang="en-US" dirty="0"/>
              <a:t> </a:t>
            </a:r>
            <a:r>
              <a:rPr lang="en-US" dirty="0" err="1"/>
              <a:t>peněz</a:t>
            </a:r>
            <a:r>
              <a:rPr lang="en-US" dirty="0"/>
              <a:t> a </a:t>
            </a:r>
            <a:r>
              <a:rPr lang="en-US" dirty="0" err="1"/>
              <a:t>padělání</a:t>
            </a:r>
            <a:r>
              <a:rPr lang="en-US" dirty="0"/>
              <a:t>, </a:t>
            </a:r>
          </a:p>
          <a:p>
            <a:pPr lvl="1"/>
            <a:r>
              <a:rPr lang="en-US" dirty="0" err="1"/>
              <a:t>obchodu</a:t>
            </a:r>
            <a:r>
              <a:rPr lang="en-US" dirty="0"/>
              <a:t> s </a:t>
            </a:r>
            <a:r>
              <a:rPr lang="en-US" dirty="0" err="1"/>
              <a:t>drogami</a:t>
            </a:r>
            <a:r>
              <a:rPr lang="en-US" dirty="0"/>
              <a:t>, </a:t>
            </a:r>
            <a:r>
              <a:rPr lang="en-US" dirty="0" err="1"/>
              <a:t>vozidly</a:t>
            </a:r>
            <a:r>
              <a:rPr lang="en-US" dirty="0"/>
              <a:t>, </a:t>
            </a:r>
            <a:r>
              <a:rPr lang="en-US" dirty="0" err="1"/>
              <a:t>lidmi</a:t>
            </a:r>
            <a:r>
              <a:rPr lang="en-US" dirty="0"/>
              <a:t> a </a:t>
            </a:r>
            <a:r>
              <a:rPr lang="en-US" dirty="0" err="1"/>
              <a:t>kulturními</a:t>
            </a:r>
            <a:r>
              <a:rPr lang="en-US" dirty="0"/>
              <a:t> </a:t>
            </a:r>
            <a:r>
              <a:rPr lang="en-US" dirty="0" err="1"/>
              <a:t>statky</a:t>
            </a:r>
            <a:r>
              <a:rPr lang="en-US" dirty="0"/>
              <a:t>, </a:t>
            </a:r>
          </a:p>
          <a:p>
            <a:pPr lvl="1"/>
            <a:r>
              <a:rPr lang="en-US" dirty="0"/>
              <a:t>v </a:t>
            </a:r>
            <a:r>
              <a:rPr lang="en-US" dirty="0" err="1"/>
              <a:t>oblasti</a:t>
            </a:r>
            <a:r>
              <a:rPr lang="en-US" dirty="0"/>
              <a:t> </a:t>
            </a:r>
            <a:r>
              <a:rPr lang="en-US" dirty="0" err="1"/>
              <a:t>terorismu</a:t>
            </a:r>
            <a:r>
              <a:rPr lang="en-US" dirty="0"/>
              <a:t>, </a:t>
            </a:r>
          </a:p>
          <a:p>
            <a:pPr lvl="1"/>
            <a:r>
              <a:rPr lang="en-US" dirty="0" err="1"/>
              <a:t>Přistěhovalectví</a:t>
            </a:r>
            <a:r>
              <a:rPr lang="en-US" dirty="0"/>
              <a:t>, </a:t>
            </a:r>
          </a:p>
          <a:p>
            <a:pPr lvl="1"/>
            <a:r>
              <a:rPr lang="en-US" dirty="0" err="1"/>
              <a:t>ekologické</a:t>
            </a:r>
            <a:r>
              <a:rPr lang="en-US" dirty="0"/>
              <a:t> </a:t>
            </a:r>
            <a:r>
              <a:rPr lang="en-US" dirty="0" err="1"/>
              <a:t>kriminality</a:t>
            </a:r>
            <a:r>
              <a:rPr lang="en-US" dirty="0"/>
              <a:t>.</a:t>
            </a:r>
          </a:p>
          <a:p>
            <a:r>
              <a:rPr lang="en-US" dirty="0" err="1"/>
              <a:t>Mezi</a:t>
            </a:r>
            <a:r>
              <a:rPr lang="en-US" dirty="0"/>
              <a:t> </a:t>
            </a:r>
            <a:r>
              <a:rPr lang="en-US" dirty="0" err="1"/>
              <a:t>činnosti</a:t>
            </a:r>
            <a:r>
              <a:rPr lang="en-US" dirty="0"/>
              <a:t> </a:t>
            </a:r>
            <a:r>
              <a:rPr lang="en-US" dirty="0" err="1"/>
              <a:t>Europolu</a:t>
            </a:r>
            <a:r>
              <a:rPr lang="en-US" dirty="0"/>
              <a:t> </a:t>
            </a:r>
            <a:r>
              <a:rPr lang="en-US" dirty="0" err="1"/>
              <a:t>patří</a:t>
            </a:r>
            <a:r>
              <a:rPr lang="en-US" dirty="0"/>
              <a:t>: </a:t>
            </a:r>
          </a:p>
          <a:p>
            <a:pPr lvl="1"/>
            <a:r>
              <a:rPr lang="en-US" dirty="0" err="1"/>
              <a:t>výměna</a:t>
            </a:r>
            <a:r>
              <a:rPr lang="en-US" dirty="0"/>
              <a:t> </a:t>
            </a:r>
            <a:r>
              <a:rPr lang="en-US" dirty="0" err="1"/>
              <a:t>dat</a:t>
            </a:r>
            <a:r>
              <a:rPr lang="en-US" dirty="0"/>
              <a:t> a </a:t>
            </a:r>
            <a:r>
              <a:rPr lang="en-US" dirty="0" err="1"/>
              <a:t>informací</a:t>
            </a:r>
            <a:r>
              <a:rPr lang="en-US" dirty="0"/>
              <a:t> </a:t>
            </a:r>
            <a:r>
              <a:rPr lang="en-US" dirty="0" err="1"/>
              <a:t>mezi</a:t>
            </a:r>
            <a:r>
              <a:rPr lang="en-US" dirty="0"/>
              <a:t> </a:t>
            </a:r>
            <a:r>
              <a:rPr lang="en-US" dirty="0" err="1"/>
              <a:t>mezinárodními</a:t>
            </a:r>
            <a:r>
              <a:rPr lang="en-US" dirty="0"/>
              <a:t> </a:t>
            </a:r>
            <a:r>
              <a:rPr lang="en-US" dirty="0" err="1"/>
              <a:t>policejními</a:t>
            </a:r>
            <a:r>
              <a:rPr lang="en-US" dirty="0"/>
              <a:t> </a:t>
            </a:r>
            <a:r>
              <a:rPr lang="en-US" dirty="0" err="1"/>
              <a:t>úřady</a:t>
            </a:r>
            <a:r>
              <a:rPr lang="en-US" dirty="0"/>
              <a:t>, </a:t>
            </a:r>
          </a:p>
          <a:p>
            <a:pPr lvl="1"/>
            <a:r>
              <a:rPr lang="en-US" dirty="0" err="1"/>
              <a:t>poskytování</a:t>
            </a:r>
            <a:r>
              <a:rPr lang="en-US" dirty="0"/>
              <a:t> </a:t>
            </a:r>
            <a:r>
              <a:rPr lang="en-US" dirty="0" err="1"/>
              <a:t>odborných</a:t>
            </a:r>
            <a:r>
              <a:rPr lang="en-US" dirty="0"/>
              <a:t> a </a:t>
            </a:r>
            <a:r>
              <a:rPr lang="en-US" dirty="0" err="1"/>
              <a:t>technických</a:t>
            </a:r>
            <a:r>
              <a:rPr lang="en-US" dirty="0"/>
              <a:t> </a:t>
            </a:r>
            <a:r>
              <a:rPr lang="en-US" dirty="0" err="1"/>
              <a:t>informací</a:t>
            </a:r>
            <a:r>
              <a:rPr lang="en-US" dirty="0"/>
              <a:t>, </a:t>
            </a:r>
          </a:p>
          <a:p>
            <a:pPr lvl="1"/>
            <a:r>
              <a:rPr lang="en-US" dirty="0" err="1"/>
              <a:t>zpravodajská</a:t>
            </a:r>
            <a:r>
              <a:rPr lang="en-US" dirty="0"/>
              <a:t> </a:t>
            </a:r>
            <a:r>
              <a:rPr lang="en-US" dirty="0" err="1"/>
              <a:t>činnost</a:t>
            </a:r>
            <a:r>
              <a:rPr lang="en-US" dirty="0"/>
              <a:t> (</a:t>
            </a:r>
            <a:r>
              <a:rPr lang="en-US" dirty="0" err="1"/>
              <a:t>vytváření</a:t>
            </a:r>
            <a:r>
              <a:rPr lang="en-US" dirty="0"/>
              <a:t> </a:t>
            </a:r>
            <a:r>
              <a:rPr lang="en-US" dirty="0" err="1"/>
              <a:t>analýz</a:t>
            </a:r>
            <a:r>
              <a:rPr lang="en-US" dirty="0"/>
              <a:t> a </a:t>
            </a:r>
            <a:r>
              <a:rPr lang="en-US" dirty="0" err="1"/>
              <a:t>zpráv</a:t>
            </a:r>
            <a:r>
              <a:rPr lang="en-US" dirty="0"/>
              <a:t>). </a:t>
            </a:r>
          </a:p>
          <a:p>
            <a:r>
              <a:rPr lang="en-IL" dirty="0"/>
              <a:t>Transformace na Agenturu EU</a:t>
            </a:r>
          </a:p>
          <a:p>
            <a:r>
              <a:rPr lang="en-US" dirty="0"/>
              <a:t>Europol </a:t>
            </a:r>
            <a:r>
              <a:rPr lang="en-US" dirty="0" err="1"/>
              <a:t>nemá</a:t>
            </a:r>
            <a:r>
              <a:rPr lang="en-US" dirty="0"/>
              <a:t> </a:t>
            </a:r>
            <a:r>
              <a:rPr lang="en-US" dirty="0" err="1"/>
              <a:t>výkonnou</a:t>
            </a:r>
            <a:r>
              <a:rPr lang="en-US" dirty="0"/>
              <a:t> </a:t>
            </a:r>
            <a:r>
              <a:rPr lang="en-US" dirty="0" err="1"/>
              <a:t>moc</a:t>
            </a:r>
            <a:r>
              <a:rPr lang="en-US" dirty="0"/>
              <a:t>, </a:t>
            </a:r>
            <a:r>
              <a:rPr lang="en-US" dirty="0" err="1"/>
              <a:t>která</a:t>
            </a:r>
            <a:r>
              <a:rPr lang="en-US" dirty="0"/>
              <a:t> by </a:t>
            </a:r>
            <a:r>
              <a:rPr lang="en-US" dirty="0" err="1"/>
              <a:t>překračovala</a:t>
            </a:r>
            <a:r>
              <a:rPr lang="en-US" dirty="0"/>
              <a:t> </a:t>
            </a:r>
            <a:r>
              <a:rPr lang="en-US" dirty="0" err="1"/>
              <a:t>hranice</a:t>
            </a:r>
            <a:r>
              <a:rPr lang="en-US" dirty="0"/>
              <a:t> </a:t>
            </a:r>
            <a:r>
              <a:rPr lang="en-US" dirty="0" err="1"/>
              <a:t>států</a:t>
            </a:r>
            <a:r>
              <a:rPr lang="en-US" dirty="0"/>
              <a:t> (</a:t>
            </a:r>
            <a:r>
              <a:rPr lang="en-US" dirty="0" err="1"/>
              <a:t>nejedná</a:t>
            </a:r>
            <a:r>
              <a:rPr lang="en-US" dirty="0"/>
              <a:t> se </a:t>
            </a:r>
            <a:r>
              <a:rPr lang="en-US" dirty="0" err="1"/>
              <a:t>tedy</a:t>
            </a:r>
            <a:r>
              <a:rPr lang="en-US" dirty="0"/>
              <a:t> </a:t>
            </a:r>
            <a:r>
              <a:rPr lang="en-US" dirty="0" err="1"/>
              <a:t>např</a:t>
            </a:r>
            <a:r>
              <a:rPr lang="en-US" dirty="0"/>
              <a:t>. o </a:t>
            </a:r>
            <a:r>
              <a:rPr lang="en-US" dirty="0" err="1"/>
              <a:t>zatýkání</a:t>
            </a:r>
            <a:r>
              <a:rPr lang="en-US" dirty="0"/>
              <a:t> </a:t>
            </a:r>
            <a:r>
              <a:rPr lang="en-US" dirty="0" err="1"/>
              <a:t>apod</a:t>
            </a:r>
            <a:r>
              <a:rPr lang="en-US" dirty="0"/>
              <a:t>.), </a:t>
            </a:r>
            <a:r>
              <a:rPr lang="en-US" dirty="0" err="1"/>
              <a:t>funguje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principu</a:t>
            </a:r>
            <a:r>
              <a:rPr lang="en-US" dirty="0"/>
              <a:t> </a:t>
            </a:r>
            <a:r>
              <a:rPr lang="en-US" dirty="0" err="1"/>
              <a:t>mezinárodní</a:t>
            </a:r>
            <a:r>
              <a:rPr lang="en-US" dirty="0"/>
              <a:t> </a:t>
            </a:r>
            <a:r>
              <a:rPr lang="en-US" dirty="0" err="1"/>
              <a:t>strategické</a:t>
            </a:r>
            <a:r>
              <a:rPr lang="en-US" dirty="0"/>
              <a:t> </a:t>
            </a:r>
            <a:r>
              <a:rPr lang="en-US" dirty="0" err="1"/>
              <a:t>spolupráce</a:t>
            </a:r>
            <a:r>
              <a:rPr lang="en-US" dirty="0"/>
              <a:t>. </a:t>
            </a:r>
          </a:p>
          <a:p>
            <a:r>
              <a:rPr lang="en-US" dirty="0"/>
              <a:t>S</a:t>
            </a:r>
            <a:r>
              <a:rPr lang="en-IL" dirty="0"/>
              <a:t>polupracuje s Interpolem. </a:t>
            </a:r>
          </a:p>
        </p:txBody>
      </p:sp>
    </p:spTree>
    <p:extLst>
      <p:ext uri="{BB962C8B-B14F-4D97-AF65-F5344CB8AC3E}">
        <p14:creationId xmlns:p14="http://schemas.microsoft.com/office/powerpoint/2010/main" val="5731322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2DEB4F-5314-C954-984F-84512A90F7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L" dirty="0"/>
              <a:t>Řešení z hlediska MP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B4A4F8-5173-C603-DA4F-9201C2DA97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/>
              <a:t>Poctivé</a:t>
            </a:r>
            <a:r>
              <a:rPr lang="en-US" dirty="0"/>
              <a:t> </a:t>
            </a:r>
            <a:r>
              <a:rPr lang="en-US" dirty="0" err="1"/>
              <a:t>plnění</a:t>
            </a:r>
            <a:r>
              <a:rPr lang="en-US" dirty="0"/>
              <a:t> </a:t>
            </a:r>
            <a:r>
              <a:rPr lang="en-US" dirty="0" err="1"/>
              <a:t>závazků</a:t>
            </a:r>
            <a:r>
              <a:rPr lang="en-US" dirty="0"/>
              <a:t> =&gt; z </a:t>
            </a:r>
            <a:r>
              <a:rPr lang="en-US" dirty="0" err="1"/>
              <a:t>Charty</a:t>
            </a:r>
            <a:r>
              <a:rPr lang="en-US" dirty="0"/>
              <a:t> OSN a v </a:t>
            </a:r>
            <a:r>
              <a:rPr lang="en-US" dirty="0" err="1"/>
              <a:t>souladu</a:t>
            </a:r>
            <a:r>
              <a:rPr lang="en-US" dirty="0"/>
              <a:t> s </a:t>
            </a:r>
            <a:r>
              <a:rPr lang="en-US" dirty="0" err="1"/>
              <a:t>Chartou</a:t>
            </a:r>
            <a:r>
              <a:rPr lang="en-US" dirty="0"/>
              <a:t> </a:t>
            </a:r>
          </a:p>
          <a:p>
            <a:pPr lvl="1"/>
            <a:r>
              <a:rPr lang="en-US" dirty="0" err="1"/>
              <a:t>Vyhláška</a:t>
            </a:r>
            <a:r>
              <a:rPr lang="en-US" dirty="0"/>
              <a:t> </a:t>
            </a:r>
            <a:r>
              <a:rPr lang="en-US" dirty="0" err="1"/>
              <a:t>č</a:t>
            </a:r>
            <a:r>
              <a:rPr lang="en-US" dirty="0"/>
              <a:t>. 30/1947 Sb. </a:t>
            </a:r>
            <a:r>
              <a:rPr lang="en-US" dirty="0" err="1"/>
              <a:t>Vyhláška</a:t>
            </a:r>
            <a:r>
              <a:rPr lang="en-US" dirty="0"/>
              <a:t> </a:t>
            </a:r>
            <a:r>
              <a:rPr lang="en-US" dirty="0" err="1"/>
              <a:t>ministra</a:t>
            </a:r>
            <a:r>
              <a:rPr lang="en-US" dirty="0"/>
              <a:t> </a:t>
            </a:r>
            <a:r>
              <a:rPr lang="en-US" dirty="0" err="1"/>
              <a:t>zahraničních</a:t>
            </a:r>
            <a:r>
              <a:rPr lang="en-US" dirty="0"/>
              <a:t> </a:t>
            </a:r>
            <a:r>
              <a:rPr lang="en-US" dirty="0" err="1"/>
              <a:t>věcí</a:t>
            </a:r>
            <a:r>
              <a:rPr lang="en-US" dirty="0"/>
              <a:t> o </a:t>
            </a:r>
            <a:r>
              <a:rPr lang="en-US" dirty="0" err="1"/>
              <a:t>Chartě</a:t>
            </a:r>
            <a:r>
              <a:rPr lang="en-US" dirty="0"/>
              <a:t> </a:t>
            </a:r>
            <a:r>
              <a:rPr lang="en-US" dirty="0" err="1"/>
              <a:t>Spojených</a:t>
            </a:r>
            <a:r>
              <a:rPr lang="en-US" dirty="0"/>
              <a:t> </a:t>
            </a:r>
            <a:r>
              <a:rPr lang="en-US" dirty="0" err="1"/>
              <a:t>národů</a:t>
            </a:r>
            <a:r>
              <a:rPr lang="en-US" dirty="0"/>
              <a:t> a </a:t>
            </a:r>
            <a:r>
              <a:rPr lang="en-US" dirty="0" err="1"/>
              <a:t>Statutu</a:t>
            </a:r>
            <a:r>
              <a:rPr lang="en-US" dirty="0"/>
              <a:t> </a:t>
            </a:r>
            <a:r>
              <a:rPr lang="en-US" dirty="0" err="1"/>
              <a:t>Mezinárodního</a:t>
            </a:r>
            <a:r>
              <a:rPr lang="en-US" dirty="0"/>
              <a:t> </a:t>
            </a:r>
            <a:r>
              <a:rPr lang="en-US" dirty="0" err="1"/>
              <a:t>soudního</a:t>
            </a:r>
            <a:r>
              <a:rPr lang="en-US" dirty="0"/>
              <a:t> </a:t>
            </a:r>
            <a:r>
              <a:rPr lang="en-US" dirty="0" err="1"/>
              <a:t>dvora</a:t>
            </a:r>
            <a:r>
              <a:rPr lang="en-US" dirty="0"/>
              <a:t>, </a:t>
            </a:r>
            <a:r>
              <a:rPr lang="en-US" dirty="0" err="1"/>
              <a:t>sjednaných</a:t>
            </a:r>
            <a:r>
              <a:rPr lang="en-US" dirty="0"/>
              <a:t> </a:t>
            </a:r>
            <a:r>
              <a:rPr lang="en-US" dirty="0" err="1"/>
              <a:t>dne</a:t>
            </a:r>
            <a:r>
              <a:rPr lang="en-US" dirty="0"/>
              <a:t> 26. </a:t>
            </a:r>
            <a:r>
              <a:rPr lang="en-US" dirty="0" err="1"/>
              <a:t>června</a:t>
            </a:r>
            <a:r>
              <a:rPr lang="en-US" dirty="0"/>
              <a:t> 1945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konferenci</a:t>
            </a:r>
            <a:r>
              <a:rPr lang="en-US" dirty="0"/>
              <a:t> </a:t>
            </a:r>
            <a:r>
              <a:rPr lang="en-US" dirty="0" err="1"/>
              <a:t>Spojených</a:t>
            </a:r>
            <a:r>
              <a:rPr lang="en-US" dirty="0"/>
              <a:t> </a:t>
            </a:r>
            <a:r>
              <a:rPr lang="en-US" dirty="0" err="1"/>
              <a:t>národů</a:t>
            </a:r>
            <a:r>
              <a:rPr lang="en-US" dirty="0"/>
              <a:t> o </a:t>
            </a:r>
            <a:r>
              <a:rPr lang="en-US" dirty="0" err="1"/>
              <a:t>mezinárodní</a:t>
            </a:r>
            <a:r>
              <a:rPr lang="en-US" dirty="0"/>
              <a:t> </a:t>
            </a:r>
            <a:r>
              <a:rPr lang="en-US" dirty="0" err="1"/>
              <a:t>organisaci</a:t>
            </a:r>
            <a:r>
              <a:rPr lang="en-US" dirty="0"/>
              <a:t>, </a:t>
            </a:r>
            <a:r>
              <a:rPr lang="en-US" dirty="0" err="1"/>
              <a:t>konané</a:t>
            </a:r>
            <a:r>
              <a:rPr lang="en-US" dirty="0"/>
              <a:t> v San </a:t>
            </a:r>
            <a:r>
              <a:rPr lang="en-US" dirty="0" err="1"/>
              <a:t>Francisku</a:t>
            </a:r>
            <a:r>
              <a:rPr lang="en-US" dirty="0"/>
              <a:t>. </a:t>
            </a:r>
          </a:p>
          <a:p>
            <a:pPr lvl="1"/>
            <a:r>
              <a:rPr lang="en-US" dirty="0" err="1"/>
              <a:t>plnění</a:t>
            </a:r>
            <a:r>
              <a:rPr lang="en-US" dirty="0"/>
              <a:t> </a:t>
            </a:r>
            <a:r>
              <a:rPr lang="en-US" dirty="0" err="1"/>
              <a:t>závazků</a:t>
            </a:r>
            <a:r>
              <a:rPr lang="en-US" dirty="0"/>
              <a:t> </a:t>
            </a:r>
            <a:r>
              <a:rPr lang="en-US" dirty="0" err="1"/>
              <a:t>plynoucích</a:t>
            </a:r>
            <a:r>
              <a:rPr lang="en-US" dirty="0"/>
              <a:t> z </a:t>
            </a:r>
            <a:r>
              <a:rPr lang="en-US" dirty="0" err="1"/>
              <a:t>Charty</a:t>
            </a:r>
            <a:r>
              <a:rPr lang="en-US" dirty="0"/>
              <a:t> v </a:t>
            </a:r>
            <a:r>
              <a:rPr lang="en-US" dirty="0" err="1"/>
              <a:t>prostředí</a:t>
            </a:r>
            <a:r>
              <a:rPr lang="en-US" dirty="0"/>
              <a:t> MP (</a:t>
            </a:r>
            <a:r>
              <a:rPr lang="en-US" dirty="0" err="1"/>
              <a:t>vztahy</a:t>
            </a:r>
            <a:r>
              <a:rPr lang="en-US" dirty="0"/>
              <a:t> s </a:t>
            </a:r>
            <a:r>
              <a:rPr lang="en-US" dirty="0" err="1"/>
              <a:t>jinými</a:t>
            </a:r>
            <a:r>
              <a:rPr lang="en-US" dirty="0"/>
              <a:t> </a:t>
            </a:r>
            <a:r>
              <a:rPr lang="en-US" dirty="0" err="1"/>
              <a:t>státy</a:t>
            </a:r>
            <a:r>
              <a:rPr lang="en-US" dirty="0"/>
              <a:t>)</a:t>
            </a:r>
          </a:p>
          <a:p>
            <a:pPr lvl="1"/>
            <a:r>
              <a:rPr lang="en-US" dirty="0" err="1"/>
              <a:t>Čl</a:t>
            </a:r>
            <a:r>
              <a:rPr lang="en-US" dirty="0"/>
              <a:t>. 103 – </a:t>
            </a:r>
            <a:r>
              <a:rPr lang="en-US" dirty="0" err="1"/>
              <a:t>přednost</a:t>
            </a:r>
            <a:r>
              <a:rPr lang="en-US" dirty="0"/>
              <a:t> </a:t>
            </a:r>
            <a:r>
              <a:rPr lang="en-US" dirty="0" err="1"/>
              <a:t>závazků</a:t>
            </a:r>
            <a:r>
              <a:rPr lang="en-US" dirty="0"/>
              <a:t> =&gt; z </a:t>
            </a:r>
            <a:r>
              <a:rPr lang="en-US" dirty="0" err="1"/>
              <a:t>Charty</a:t>
            </a:r>
            <a:r>
              <a:rPr lang="en-US" dirty="0"/>
              <a:t> </a:t>
            </a:r>
            <a:r>
              <a:rPr lang="en-US" dirty="0" err="1"/>
              <a:t>před</a:t>
            </a:r>
            <a:r>
              <a:rPr lang="en-US" dirty="0"/>
              <a:t> </a:t>
            </a:r>
            <a:r>
              <a:rPr lang="en-US" dirty="0" err="1"/>
              <a:t>jinými</a:t>
            </a:r>
            <a:r>
              <a:rPr lang="en-US" dirty="0"/>
              <a:t> M </a:t>
            </a:r>
            <a:r>
              <a:rPr lang="en-US" dirty="0" err="1"/>
              <a:t>ujedáními</a:t>
            </a:r>
            <a:endParaRPr lang="en-US" dirty="0"/>
          </a:p>
          <a:p>
            <a:r>
              <a:rPr lang="en-US" dirty="0"/>
              <a:t>V</a:t>
            </a:r>
            <a:r>
              <a:rPr lang="en-IL" dirty="0"/>
              <a:t> prostředí VP mají být přijata vhodná opatřetí, aby se zajistilo dodržování plnění MS</a:t>
            </a:r>
          </a:p>
          <a:p>
            <a:r>
              <a:rPr lang="en-IL" dirty="0"/>
              <a:t>Přenos – recepce – MP neuvádí jak mý být přenos zajištěn, ale stát je povinen učinit opatření k zajištění přenosu MP závazků do VP</a:t>
            </a:r>
          </a:p>
        </p:txBody>
      </p:sp>
    </p:spTree>
    <p:extLst>
      <p:ext uri="{BB962C8B-B14F-4D97-AF65-F5344CB8AC3E}">
        <p14:creationId xmlns:p14="http://schemas.microsoft.com/office/powerpoint/2010/main" val="9056018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17D4AE-6420-20CE-E518-7E2A8C9B94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L" dirty="0"/>
              <a:t>Řešení z hlediska VP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BB69AE-B062-C27A-B753-F75CB5DE5D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P</a:t>
            </a:r>
            <a:r>
              <a:rPr lang="en-IL" dirty="0"/>
              <a:t>lnění závazků z MP skrze státní orgány</a:t>
            </a:r>
          </a:p>
          <a:p>
            <a:r>
              <a:rPr lang="en-US" dirty="0" err="1"/>
              <a:t>Ústavní</a:t>
            </a:r>
            <a:r>
              <a:rPr lang="en-US" dirty="0"/>
              <a:t> </a:t>
            </a:r>
            <a:r>
              <a:rPr lang="en-US" dirty="0" err="1"/>
              <a:t>zákon</a:t>
            </a:r>
            <a:r>
              <a:rPr lang="en-US" dirty="0"/>
              <a:t> </a:t>
            </a:r>
            <a:r>
              <a:rPr lang="en-US" dirty="0" err="1"/>
              <a:t>č</a:t>
            </a:r>
            <a:r>
              <a:rPr lang="en-US" dirty="0"/>
              <a:t>. 1/1993 Sb. </a:t>
            </a:r>
            <a:r>
              <a:rPr lang="en-US" dirty="0" err="1"/>
              <a:t>Ústava</a:t>
            </a:r>
            <a:r>
              <a:rPr lang="en-US" dirty="0"/>
              <a:t> ČR: </a:t>
            </a:r>
          </a:p>
          <a:p>
            <a:pPr lvl="1"/>
            <a:r>
              <a:rPr lang="en-US" dirty="0" err="1"/>
              <a:t>čl</a:t>
            </a:r>
            <a:r>
              <a:rPr lang="en-US" dirty="0"/>
              <a:t>. 1 (2)</a:t>
            </a:r>
          </a:p>
          <a:p>
            <a:pPr lvl="2"/>
            <a:r>
              <a:rPr lang="en-US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Česká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republika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dodržuje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závazky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které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pro </a:t>
            </a:r>
            <a:r>
              <a:rPr lang="en-US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ni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vyplývají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z </a:t>
            </a:r>
            <a:r>
              <a:rPr lang="en-US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mezinárodního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práva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.</a:t>
            </a:r>
          </a:p>
          <a:p>
            <a:pPr lvl="1"/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čl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. 10</a:t>
            </a:r>
          </a:p>
          <a:p>
            <a:pPr lvl="2"/>
            <a:r>
              <a:rPr lang="en-US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Vyhlášené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mezinárodní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smlouvy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k </a:t>
            </a:r>
            <a:r>
              <a:rPr lang="en-US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jejichž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ratifikaci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dal </a:t>
            </a:r>
            <a:r>
              <a:rPr lang="en-US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Parlament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souhlas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a </a:t>
            </a:r>
            <a:r>
              <a:rPr lang="en-US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jimiž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je </a:t>
            </a:r>
            <a:r>
              <a:rPr lang="en-US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Česká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republika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vázána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jsou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součástí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právního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řádu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; </a:t>
            </a:r>
            <a:r>
              <a:rPr lang="en-US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stanoví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-li </a:t>
            </a:r>
            <a:r>
              <a:rPr lang="en-US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mezinárodní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smlouva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něco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jiného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než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zákon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použije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se </a:t>
            </a:r>
            <a:r>
              <a:rPr lang="en-US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mezinárodní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smlouva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.</a:t>
            </a:r>
          </a:p>
          <a:p>
            <a:r>
              <a:rPr lang="en-US" dirty="0"/>
              <a:t>Self executing MS – </a:t>
            </a:r>
            <a:r>
              <a:rPr lang="en-US" dirty="0" err="1"/>
              <a:t>jejich</a:t>
            </a:r>
            <a:r>
              <a:rPr lang="en-US" dirty="0"/>
              <a:t> </a:t>
            </a:r>
            <a:r>
              <a:rPr lang="en-US" dirty="0" err="1"/>
              <a:t>přednostní</a:t>
            </a:r>
            <a:r>
              <a:rPr lang="en-US" dirty="0"/>
              <a:t> </a:t>
            </a:r>
            <a:r>
              <a:rPr lang="en-US" dirty="0" err="1"/>
              <a:t>využití</a:t>
            </a:r>
            <a:r>
              <a:rPr lang="en-US" dirty="0"/>
              <a:t> (</a:t>
            </a:r>
            <a:r>
              <a:rPr lang="en-US" dirty="0" err="1"/>
              <a:t>např</a:t>
            </a:r>
            <a:r>
              <a:rPr lang="en-US" dirty="0"/>
              <a:t>. </a:t>
            </a:r>
            <a:r>
              <a:rPr lang="en-US" dirty="0" err="1"/>
              <a:t>některé</a:t>
            </a:r>
            <a:r>
              <a:rPr lang="en-US" dirty="0"/>
              <a:t> </a:t>
            </a:r>
            <a:r>
              <a:rPr lang="en-US" dirty="0" err="1"/>
              <a:t>smlouvy</a:t>
            </a:r>
            <a:r>
              <a:rPr lang="en-US" dirty="0"/>
              <a:t> v </a:t>
            </a:r>
            <a:r>
              <a:rPr lang="en-US" dirty="0" err="1"/>
              <a:t>oblasti</a:t>
            </a:r>
            <a:r>
              <a:rPr lang="en-US" dirty="0"/>
              <a:t> LP </a:t>
            </a:r>
            <a:r>
              <a:rPr lang="en-US" dirty="0" err="1"/>
              <a:t>např</a:t>
            </a:r>
            <a:r>
              <a:rPr lang="en-US" dirty="0"/>
              <a:t>. </a:t>
            </a:r>
            <a:r>
              <a:rPr lang="en-US" dirty="0" err="1"/>
              <a:t>Mezinárodní</a:t>
            </a:r>
            <a:r>
              <a:rPr lang="en-US" dirty="0"/>
              <a:t> </a:t>
            </a:r>
            <a:r>
              <a:rPr lang="en-US" dirty="0" err="1"/>
              <a:t>pakt</a:t>
            </a:r>
            <a:r>
              <a:rPr lang="en-US" dirty="0"/>
              <a:t> o </a:t>
            </a:r>
            <a:r>
              <a:rPr lang="en-US" dirty="0" err="1"/>
              <a:t>občanských</a:t>
            </a:r>
            <a:r>
              <a:rPr lang="en-US" dirty="0"/>
              <a:t> a </a:t>
            </a:r>
            <a:r>
              <a:rPr lang="en-US" dirty="0" err="1"/>
              <a:t>politických</a:t>
            </a:r>
            <a:r>
              <a:rPr lang="en-US" dirty="0"/>
              <a:t> </a:t>
            </a:r>
            <a:r>
              <a:rPr lang="en-US" dirty="0" err="1"/>
              <a:t>právech</a:t>
            </a:r>
            <a:r>
              <a:rPr lang="en-US" dirty="0"/>
              <a:t> </a:t>
            </a:r>
            <a:r>
              <a:rPr lang="en-US" dirty="0" err="1"/>
              <a:t>nebo</a:t>
            </a:r>
            <a:r>
              <a:rPr lang="en-US" dirty="0"/>
              <a:t> </a:t>
            </a:r>
            <a:r>
              <a:rPr lang="en-US" dirty="0" err="1"/>
              <a:t>Vídeňská</a:t>
            </a:r>
            <a:r>
              <a:rPr lang="en-US" dirty="0"/>
              <a:t> </a:t>
            </a:r>
            <a:r>
              <a:rPr lang="en-US" dirty="0" err="1"/>
              <a:t>úmluva</a:t>
            </a:r>
            <a:r>
              <a:rPr lang="en-US" dirty="0"/>
              <a:t> o </a:t>
            </a:r>
            <a:r>
              <a:rPr lang="en-US" dirty="0" err="1"/>
              <a:t>mezinárodní</a:t>
            </a:r>
            <a:r>
              <a:rPr lang="en-US" dirty="0"/>
              <a:t> </a:t>
            </a:r>
            <a:r>
              <a:rPr lang="en-US" dirty="0" err="1"/>
              <a:t>koupi</a:t>
            </a:r>
            <a:r>
              <a:rPr lang="en-US" dirty="0"/>
              <a:t> </a:t>
            </a:r>
            <a:r>
              <a:rPr lang="en-US" dirty="0" err="1"/>
              <a:t>zboží</a:t>
            </a:r>
            <a:r>
              <a:rPr lang="en-US" dirty="0"/>
              <a:t>) - </a:t>
            </a:r>
            <a:r>
              <a:rPr lang="en-US" dirty="0" err="1"/>
              <a:t>stačí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ně</a:t>
            </a:r>
            <a:r>
              <a:rPr lang="en-US" dirty="0"/>
              <a:t> </a:t>
            </a:r>
            <a:r>
              <a:rPr lang="en-US" dirty="0" err="1"/>
              <a:t>odkázat</a:t>
            </a:r>
            <a:r>
              <a:rPr lang="en-US" dirty="0"/>
              <a:t> – </a:t>
            </a:r>
            <a:r>
              <a:rPr lang="en-US" dirty="0" err="1"/>
              <a:t>tento</a:t>
            </a:r>
            <a:r>
              <a:rPr lang="en-US" dirty="0"/>
              <a:t> </a:t>
            </a:r>
            <a:r>
              <a:rPr lang="en-US" dirty="0" err="1"/>
              <a:t>odkaz</a:t>
            </a:r>
            <a:r>
              <a:rPr lang="en-US" dirty="0"/>
              <a:t> </a:t>
            </a:r>
            <a:r>
              <a:rPr lang="en-US" dirty="0" err="1"/>
              <a:t>propůjčuje</a:t>
            </a:r>
            <a:r>
              <a:rPr lang="en-US" dirty="0"/>
              <a:t> </a:t>
            </a:r>
            <a:r>
              <a:rPr lang="en-US" dirty="0" err="1"/>
              <a:t>této</a:t>
            </a:r>
            <a:r>
              <a:rPr lang="en-US" dirty="0"/>
              <a:t> </a:t>
            </a:r>
            <a:r>
              <a:rPr lang="en-US" dirty="0" err="1"/>
              <a:t>kategorii</a:t>
            </a:r>
            <a:r>
              <a:rPr lang="en-US" dirty="0"/>
              <a:t> </a:t>
            </a:r>
            <a:r>
              <a:rPr lang="en-US" dirty="0" err="1"/>
              <a:t>smluv</a:t>
            </a:r>
            <a:r>
              <a:rPr lang="en-US" dirty="0"/>
              <a:t> </a:t>
            </a:r>
            <a:r>
              <a:rPr lang="en-US" dirty="0" err="1"/>
              <a:t>bezprostřední</a:t>
            </a:r>
            <a:r>
              <a:rPr lang="en-US" dirty="0"/>
              <a:t> </a:t>
            </a:r>
            <a:r>
              <a:rPr lang="en-US" dirty="0" err="1"/>
              <a:t>vnitostátní</a:t>
            </a:r>
            <a:r>
              <a:rPr lang="en-US" dirty="0"/>
              <a:t> </a:t>
            </a:r>
            <a:r>
              <a:rPr lang="en-US" dirty="0" err="1"/>
              <a:t>závaznost</a:t>
            </a:r>
            <a:r>
              <a:rPr lang="en-US" dirty="0"/>
              <a:t>, </a:t>
            </a:r>
            <a:r>
              <a:rPr lang="en-US" dirty="0" err="1"/>
              <a:t>někdy</a:t>
            </a:r>
            <a:r>
              <a:rPr lang="en-US" dirty="0"/>
              <a:t> se </a:t>
            </a:r>
            <a:r>
              <a:rPr lang="en-US" dirty="0" err="1"/>
              <a:t>přistupuje</a:t>
            </a:r>
            <a:r>
              <a:rPr lang="en-US" dirty="0"/>
              <a:t> k </a:t>
            </a:r>
            <a:r>
              <a:rPr lang="en-US" dirty="0" err="1"/>
              <a:t>inkorporaci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24798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0DAC4D-B83D-3459-8BBF-9C21EDD89E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L" dirty="0"/>
              <a:t>Řešení z hlediska VP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8E4C69-7E24-8690-9285-3E32D56B33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err="1"/>
              <a:t>Nutný</a:t>
            </a:r>
            <a:r>
              <a:rPr lang="en-US" dirty="0"/>
              <a:t> </a:t>
            </a:r>
            <a:r>
              <a:rPr lang="en-US" dirty="0" err="1"/>
              <a:t>předpoklad</a:t>
            </a:r>
            <a:r>
              <a:rPr lang="en-US" dirty="0"/>
              <a:t> – </a:t>
            </a:r>
            <a:r>
              <a:rPr lang="en-US" dirty="0" err="1"/>
              <a:t>vyhlášení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sbírce</a:t>
            </a:r>
            <a:r>
              <a:rPr lang="en-US" dirty="0"/>
              <a:t> MS</a:t>
            </a:r>
          </a:p>
          <a:p>
            <a:r>
              <a:rPr lang="en-US" dirty="0" err="1"/>
              <a:t>Výklad</a:t>
            </a:r>
            <a:r>
              <a:rPr lang="en-US" dirty="0"/>
              <a:t> </a:t>
            </a:r>
            <a:r>
              <a:rPr lang="en-US" dirty="0" err="1"/>
              <a:t>smluv</a:t>
            </a:r>
            <a:r>
              <a:rPr lang="en-US" dirty="0"/>
              <a:t> (</a:t>
            </a:r>
            <a:r>
              <a:rPr lang="en-US" dirty="0" err="1"/>
              <a:t>čl</a:t>
            </a:r>
            <a:r>
              <a:rPr lang="en-US" dirty="0"/>
              <a:t>. 31 a 32 </a:t>
            </a:r>
            <a:r>
              <a:rPr lang="en-US" dirty="0" err="1"/>
              <a:t>Vídeňské</a:t>
            </a:r>
            <a:r>
              <a:rPr lang="en-US" dirty="0"/>
              <a:t> </a:t>
            </a:r>
            <a:r>
              <a:rPr lang="en-US" dirty="0" err="1"/>
              <a:t>úmluvy</a:t>
            </a:r>
            <a:r>
              <a:rPr lang="en-US" dirty="0"/>
              <a:t> o </a:t>
            </a:r>
            <a:r>
              <a:rPr lang="en-US" dirty="0" err="1"/>
              <a:t>smluvním</a:t>
            </a:r>
            <a:r>
              <a:rPr lang="en-US" dirty="0"/>
              <a:t> </a:t>
            </a:r>
            <a:r>
              <a:rPr lang="en-US" dirty="0" err="1"/>
              <a:t>právu</a:t>
            </a:r>
            <a:r>
              <a:rPr lang="en-US" dirty="0"/>
              <a:t>): </a:t>
            </a:r>
          </a:p>
          <a:p>
            <a:pPr lvl="1"/>
            <a:r>
              <a:rPr lang="en-US" dirty="0"/>
              <a:t>V </a:t>
            </a:r>
            <a:r>
              <a:rPr lang="en-US" dirty="0" err="1"/>
              <a:t>dobré</a:t>
            </a:r>
            <a:r>
              <a:rPr lang="en-US" dirty="0"/>
              <a:t> </a:t>
            </a:r>
            <a:r>
              <a:rPr lang="en-US" dirty="0" err="1"/>
              <a:t>víře</a:t>
            </a:r>
            <a:r>
              <a:rPr lang="en-US" dirty="0"/>
              <a:t> </a:t>
            </a:r>
          </a:p>
          <a:p>
            <a:pPr lvl="1"/>
            <a:r>
              <a:rPr lang="en-US" dirty="0"/>
              <a:t>V </a:t>
            </a:r>
            <a:r>
              <a:rPr lang="en-US" dirty="0" err="1"/>
              <a:t>souladu</a:t>
            </a:r>
            <a:r>
              <a:rPr lang="en-US" dirty="0"/>
              <a:t> s </a:t>
            </a:r>
            <a:r>
              <a:rPr lang="en-US" dirty="0" err="1"/>
              <a:t>obvyklým</a:t>
            </a:r>
            <a:r>
              <a:rPr lang="en-US" dirty="0"/>
              <a:t> </a:t>
            </a:r>
            <a:r>
              <a:rPr lang="en-US" dirty="0" err="1"/>
              <a:t>významem</a:t>
            </a:r>
            <a:r>
              <a:rPr lang="en-US" dirty="0"/>
              <a:t> </a:t>
            </a:r>
            <a:r>
              <a:rPr lang="en-US" dirty="0" err="1"/>
              <a:t>dávaným</a:t>
            </a:r>
            <a:r>
              <a:rPr lang="en-US" dirty="0"/>
              <a:t> </a:t>
            </a:r>
            <a:r>
              <a:rPr lang="en-US" dirty="0" err="1"/>
              <a:t>výrazům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smlouvě</a:t>
            </a:r>
            <a:endParaRPr lang="en-US" dirty="0"/>
          </a:p>
          <a:p>
            <a:pPr lvl="1"/>
            <a:r>
              <a:rPr lang="en-US" dirty="0"/>
              <a:t>V </a:t>
            </a:r>
            <a:r>
              <a:rPr lang="en-US" dirty="0" err="1"/>
              <a:t>jejich</a:t>
            </a:r>
            <a:r>
              <a:rPr lang="en-US" dirty="0"/>
              <a:t> </a:t>
            </a:r>
            <a:r>
              <a:rPr lang="en-US" dirty="0" err="1"/>
              <a:t>vzájemných</a:t>
            </a:r>
            <a:r>
              <a:rPr lang="en-US" dirty="0"/>
              <a:t> </a:t>
            </a:r>
            <a:r>
              <a:rPr lang="en-US" dirty="0" err="1"/>
              <a:t>souvislostech</a:t>
            </a:r>
            <a:r>
              <a:rPr lang="en-US" dirty="0"/>
              <a:t> </a:t>
            </a:r>
          </a:p>
          <a:p>
            <a:pPr lvl="1"/>
            <a:r>
              <a:rPr lang="en-US" dirty="0"/>
              <a:t>S </a:t>
            </a:r>
            <a:r>
              <a:rPr lang="en-US" dirty="0" err="1"/>
              <a:t>přihlédnutím</a:t>
            </a:r>
            <a:r>
              <a:rPr lang="en-US" dirty="0"/>
              <a:t> k </a:t>
            </a:r>
            <a:r>
              <a:rPr lang="en-US" dirty="0" err="1"/>
              <a:t>předmětu</a:t>
            </a:r>
            <a:r>
              <a:rPr lang="en-US" dirty="0"/>
              <a:t> a </a:t>
            </a:r>
            <a:r>
              <a:rPr lang="en-US" dirty="0" err="1"/>
              <a:t>účelu</a:t>
            </a:r>
            <a:r>
              <a:rPr lang="en-US" dirty="0"/>
              <a:t> </a:t>
            </a:r>
            <a:r>
              <a:rPr lang="en-US" dirty="0" err="1"/>
              <a:t>smlouvy</a:t>
            </a:r>
            <a:endParaRPr lang="en-US" dirty="0"/>
          </a:p>
          <a:p>
            <a:pPr lvl="1"/>
            <a:r>
              <a:rPr lang="en-US" dirty="0" err="1"/>
              <a:t>Přípravné</a:t>
            </a:r>
            <a:r>
              <a:rPr lang="en-US" dirty="0"/>
              <a:t> </a:t>
            </a:r>
            <a:r>
              <a:rPr lang="en-US" dirty="0" err="1"/>
              <a:t>práce</a:t>
            </a:r>
            <a:r>
              <a:rPr lang="en-US" dirty="0"/>
              <a:t> </a:t>
            </a:r>
          </a:p>
          <a:p>
            <a:pPr lvl="1"/>
            <a:r>
              <a:rPr lang="en-US" dirty="0" err="1"/>
              <a:t>Okolnosti</a:t>
            </a:r>
            <a:r>
              <a:rPr lang="en-US" dirty="0"/>
              <a:t> za </a:t>
            </a:r>
            <a:r>
              <a:rPr lang="en-US" dirty="0" err="1"/>
              <a:t>nichž</a:t>
            </a:r>
            <a:r>
              <a:rPr lang="en-US" dirty="0"/>
              <a:t> </a:t>
            </a:r>
            <a:r>
              <a:rPr lang="en-US" dirty="0" err="1"/>
              <a:t>byla</a:t>
            </a:r>
            <a:r>
              <a:rPr lang="en-US" dirty="0"/>
              <a:t> </a:t>
            </a:r>
            <a:r>
              <a:rPr lang="en-US" dirty="0" err="1"/>
              <a:t>smlouva</a:t>
            </a:r>
            <a:r>
              <a:rPr lang="en-US" dirty="0"/>
              <a:t> </a:t>
            </a:r>
            <a:r>
              <a:rPr lang="en-US" dirty="0" err="1"/>
              <a:t>uzavřena</a:t>
            </a:r>
            <a:endParaRPr lang="en-US" dirty="0"/>
          </a:p>
          <a:p>
            <a:r>
              <a:rPr lang="en-US" dirty="0" err="1"/>
              <a:t>Smlouvy</a:t>
            </a:r>
            <a:r>
              <a:rPr lang="en-US" dirty="0"/>
              <a:t>, </a:t>
            </a:r>
            <a:r>
              <a:rPr lang="en-US" dirty="0" err="1"/>
              <a:t>které</a:t>
            </a:r>
            <a:r>
              <a:rPr lang="en-US" dirty="0"/>
              <a:t> </a:t>
            </a:r>
            <a:r>
              <a:rPr lang="en-US" dirty="0" err="1"/>
              <a:t>nejsou</a:t>
            </a:r>
            <a:r>
              <a:rPr lang="en-US" dirty="0"/>
              <a:t> </a:t>
            </a:r>
            <a:r>
              <a:rPr lang="en-US" dirty="0" err="1"/>
              <a:t>samovykonatelné</a:t>
            </a:r>
            <a:r>
              <a:rPr lang="en-US" dirty="0"/>
              <a:t> – </a:t>
            </a:r>
            <a:r>
              <a:rPr lang="en-US" dirty="0" err="1"/>
              <a:t>stát</a:t>
            </a:r>
            <a:r>
              <a:rPr lang="en-US" dirty="0"/>
              <a:t> </a:t>
            </a:r>
            <a:r>
              <a:rPr lang="en-US" dirty="0" err="1"/>
              <a:t>učiní</a:t>
            </a:r>
            <a:r>
              <a:rPr lang="en-US" dirty="0"/>
              <a:t> </a:t>
            </a:r>
            <a:r>
              <a:rPr lang="en-US" dirty="0" err="1"/>
              <a:t>přiměřená</a:t>
            </a:r>
            <a:r>
              <a:rPr lang="en-US" dirty="0"/>
              <a:t> </a:t>
            </a:r>
            <a:r>
              <a:rPr lang="en-US" dirty="0" err="1"/>
              <a:t>opatření</a:t>
            </a:r>
            <a:r>
              <a:rPr lang="en-US" dirty="0"/>
              <a:t> – </a:t>
            </a:r>
            <a:r>
              <a:rPr lang="en-US" dirty="0" err="1"/>
              <a:t>zejména</a:t>
            </a:r>
            <a:r>
              <a:rPr lang="en-US" dirty="0"/>
              <a:t> v </a:t>
            </a:r>
            <a:r>
              <a:rPr lang="en-US" dirty="0" err="1"/>
              <a:t>oblasti</a:t>
            </a:r>
            <a:r>
              <a:rPr lang="en-US" dirty="0"/>
              <a:t> </a:t>
            </a:r>
            <a:r>
              <a:rPr lang="en-US" dirty="0" err="1"/>
              <a:t>trestního</a:t>
            </a:r>
            <a:r>
              <a:rPr lang="en-US" dirty="0"/>
              <a:t> </a:t>
            </a:r>
            <a:r>
              <a:rPr lang="en-US" dirty="0" err="1"/>
              <a:t>práva</a:t>
            </a:r>
            <a:r>
              <a:rPr lang="en-US" dirty="0"/>
              <a:t> – </a:t>
            </a:r>
            <a:r>
              <a:rPr lang="en-US" dirty="0" err="1"/>
              <a:t>tyto</a:t>
            </a:r>
            <a:r>
              <a:rPr lang="en-US" dirty="0"/>
              <a:t> </a:t>
            </a:r>
            <a:r>
              <a:rPr lang="en-US" dirty="0" err="1"/>
              <a:t>závazky</a:t>
            </a:r>
            <a:r>
              <a:rPr lang="en-US" dirty="0"/>
              <a:t> se </a:t>
            </a:r>
            <a:r>
              <a:rPr lang="en-US" dirty="0" err="1"/>
              <a:t>konkretizují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VP</a:t>
            </a:r>
          </a:p>
          <a:p>
            <a:r>
              <a:rPr lang="en-US" dirty="0"/>
              <a:t>I</a:t>
            </a:r>
            <a:r>
              <a:rPr lang="en-IL" dirty="0"/>
              <a:t>nkorporace – vtažení </a:t>
            </a:r>
          </a:p>
          <a:p>
            <a:r>
              <a:rPr lang="en-US" dirty="0"/>
              <a:t>T</a:t>
            </a:r>
            <a:r>
              <a:rPr lang="en-IL" dirty="0"/>
              <a:t>ransformace – doslovný přenoos, obecná recepce </a:t>
            </a:r>
          </a:p>
          <a:p>
            <a:r>
              <a:rPr lang="en-US" dirty="0"/>
              <a:t>A</a:t>
            </a:r>
            <a:r>
              <a:rPr lang="en-IL" dirty="0"/>
              <a:t>daptace – obsahový přenos</a:t>
            </a:r>
          </a:p>
          <a:p>
            <a:r>
              <a:rPr lang="en-US" dirty="0"/>
              <a:t>A</a:t>
            </a:r>
            <a:r>
              <a:rPr lang="en-IL" dirty="0"/>
              <a:t>dopce – osvojení či použití pravidla MP vnitrostátním soudem v jeho rozhodovací činnosti (zejm. v anglosaském systému) </a:t>
            </a:r>
          </a:p>
          <a:p>
            <a:endParaRPr lang="en-IL" dirty="0"/>
          </a:p>
        </p:txBody>
      </p:sp>
    </p:spTree>
    <p:extLst>
      <p:ext uri="{BB962C8B-B14F-4D97-AF65-F5344CB8AC3E}">
        <p14:creationId xmlns:p14="http://schemas.microsoft.com/office/powerpoint/2010/main" val="23675472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C0FA54-789A-07DE-2489-0EC466E7B1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L" dirty="0"/>
              <a:t>Vybrané zdroje mezinárodněprávní úpravy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966F82-9E45-4465-143B-027D3975A9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70000"/>
              </a:lnSpc>
            </a:pPr>
            <a:r>
              <a:rPr lang="en-US" sz="2000" dirty="0" err="1"/>
              <a:t>Sdělení</a:t>
            </a:r>
            <a:r>
              <a:rPr lang="en-US" sz="2000" dirty="0"/>
              <a:t> </a:t>
            </a:r>
            <a:r>
              <a:rPr lang="en-US" sz="2000" dirty="0" err="1"/>
              <a:t>č</a:t>
            </a:r>
            <a:r>
              <a:rPr lang="en-US" sz="2000" dirty="0"/>
              <a:t>. 84/2009 Sb. m. s. </a:t>
            </a:r>
            <a:r>
              <a:rPr lang="en-US" sz="2000" dirty="0" err="1"/>
              <a:t>Sdělení</a:t>
            </a:r>
            <a:r>
              <a:rPr lang="en-US" sz="2000" dirty="0"/>
              <a:t> </a:t>
            </a:r>
            <a:r>
              <a:rPr lang="en-US" sz="2000" dirty="0" err="1"/>
              <a:t>Ministerstva</a:t>
            </a:r>
            <a:r>
              <a:rPr lang="en-US" sz="2000" dirty="0"/>
              <a:t> </a:t>
            </a:r>
            <a:r>
              <a:rPr lang="en-US" sz="2000" dirty="0" err="1"/>
              <a:t>zahraničních</a:t>
            </a:r>
            <a:r>
              <a:rPr lang="en-US" sz="2000" dirty="0"/>
              <a:t> </a:t>
            </a:r>
            <a:r>
              <a:rPr lang="en-US" sz="2000" dirty="0" err="1"/>
              <a:t>věcí</a:t>
            </a:r>
            <a:r>
              <a:rPr lang="en-US" sz="2000" dirty="0"/>
              <a:t> o </a:t>
            </a:r>
            <a:r>
              <a:rPr lang="en-US" sz="2000" dirty="0" err="1"/>
              <a:t>sjednání</a:t>
            </a:r>
            <a:r>
              <a:rPr lang="en-US" sz="2000" dirty="0"/>
              <a:t> 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sz="2000" dirty="0"/>
              <a:t>    </a:t>
            </a:r>
            <a:r>
              <a:rPr lang="en-US" sz="2000" dirty="0" err="1"/>
              <a:t>Římského</a:t>
            </a:r>
            <a:r>
              <a:rPr lang="en-US" sz="2000" dirty="0"/>
              <a:t> </a:t>
            </a:r>
            <a:r>
              <a:rPr lang="en-US" sz="2000" dirty="0" err="1"/>
              <a:t>statutu</a:t>
            </a:r>
            <a:r>
              <a:rPr lang="en-US" sz="2000" dirty="0"/>
              <a:t> </a:t>
            </a:r>
            <a:r>
              <a:rPr lang="en-US" sz="2000" dirty="0" err="1"/>
              <a:t>Mezinárodního</a:t>
            </a:r>
            <a:r>
              <a:rPr lang="en-US" sz="2000" dirty="0"/>
              <a:t> </a:t>
            </a:r>
            <a:r>
              <a:rPr lang="en-US" sz="2000" dirty="0" err="1"/>
              <a:t>trestního</a:t>
            </a:r>
            <a:r>
              <a:rPr lang="en-US" sz="2000" dirty="0"/>
              <a:t> </a:t>
            </a:r>
            <a:r>
              <a:rPr lang="en-US" sz="2000" dirty="0" err="1"/>
              <a:t>soudu</a:t>
            </a:r>
            <a:endParaRPr lang="en-US" sz="2000" dirty="0"/>
          </a:p>
          <a:p>
            <a:pPr lvl="1" algn="just"/>
            <a:r>
              <a:rPr lang="en-US" sz="1600" dirty="0" err="1"/>
              <a:t>Čl</a:t>
            </a:r>
            <a:r>
              <a:rPr lang="en-US" sz="1600" dirty="0"/>
              <a:t>. 5 </a:t>
            </a:r>
            <a:r>
              <a:rPr lang="en-US" sz="1600" dirty="0" err="1"/>
              <a:t>zločin</a:t>
            </a:r>
            <a:r>
              <a:rPr lang="en-US" sz="1600" dirty="0"/>
              <a:t> </a:t>
            </a:r>
            <a:r>
              <a:rPr lang="en-US" sz="1600" dirty="0" err="1"/>
              <a:t>genocidy</a:t>
            </a:r>
            <a:r>
              <a:rPr lang="en-US" sz="1600" dirty="0"/>
              <a:t>; </a:t>
            </a:r>
            <a:r>
              <a:rPr lang="en-US" sz="1600" dirty="0" err="1"/>
              <a:t>zločiny</a:t>
            </a:r>
            <a:r>
              <a:rPr lang="en-US" sz="1600" dirty="0"/>
              <a:t> </a:t>
            </a:r>
            <a:r>
              <a:rPr lang="en-US" sz="1600" dirty="0" err="1"/>
              <a:t>proti</a:t>
            </a:r>
            <a:r>
              <a:rPr lang="en-US" sz="1600" dirty="0"/>
              <a:t> </a:t>
            </a:r>
            <a:r>
              <a:rPr lang="en-US" sz="1600" dirty="0" err="1"/>
              <a:t>lidskosti</a:t>
            </a:r>
            <a:r>
              <a:rPr lang="en-US" sz="1600" dirty="0"/>
              <a:t>; </a:t>
            </a:r>
            <a:r>
              <a:rPr lang="en-US" sz="1600" dirty="0" err="1"/>
              <a:t>válečné</a:t>
            </a:r>
            <a:r>
              <a:rPr lang="en-US" sz="1600" dirty="0"/>
              <a:t> </a:t>
            </a:r>
            <a:r>
              <a:rPr lang="en-US" sz="1600" dirty="0" err="1"/>
              <a:t>zločiny</a:t>
            </a:r>
            <a:r>
              <a:rPr lang="en-US" sz="1600" dirty="0"/>
              <a:t>; </a:t>
            </a:r>
            <a:r>
              <a:rPr lang="en-US" sz="1600" dirty="0" err="1"/>
              <a:t>zločin</a:t>
            </a:r>
            <a:r>
              <a:rPr lang="en-US" sz="1600" dirty="0"/>
              <a:t> </a:t>
            </a:r>
            <a:r>
              <a:rPr lang="en-US" sz="1600" dirty="0" err="1"/>
              <a:t>agrese</a:t>
            </a:r>
            <a:r>
              <a:rPr lang="en-US" sz="1600" dirty="0"/>
              <a:t>.</a:t>
            </a:r>
            <a:endParaRPr lang="en-US" sz="2000" dirty="0"/>
          </a:p>
          <a:p>
            <a:pPr algn="just"/>
            <a:r>
              <a:rPr lang="en-US" sz="2000" dirty="0" err="1"/>
              <a:t>Vyhláška</a:t>
            </a:r>
            <a:r>
              <a:rPr lang="en-US" sz="2000" dirty="0"/>
              <a:t> </a:t>
            </a:r>
            <a:r>
              <a:rPr lang="en-US" sz="2000" dirty="0" err="1"/>
              <a:t>č</a:t>
            </a:r>
            <a:r>
              <a:rPr lang="en-US" sz="2000" dirty="0"/>
              <a:t>. 32/1955 Sb. </a:t>
            </a:r>
            <a:r>
              <a:rPr lang="en-US" sz="2000" dirty="0" err="1"/>
              <a:t>Vyhláška</a:t>
            </a:r>
            <a:r>
              <a:rPr lang="en-US" sz="2000" dirty="0"/>
              <a:t> </a:t>
            </a:r>
            <a:r>
              <a:rPr lang="en-US" sz="2000" dirty="0" err="1"/>
              <a:t>ministra</a:t>
            </a:r>
            <a:r>
              <a:rPr lang="en-US" sz="2000" dirty="0"/>
              <a:t> </a:t>
            </a:r>
            <a:r>
              <a:rPr lang="en-US" sz="2000" dirty="0" err="1"/>
              <a:t>zahraničních</a:t>
            </a:r>
            <a:r>
              <a:rPr lang="en-US" sz="2000" dirty="0"/>
              <a:t> </a:t>
            </a:r>
            <a:r>
              <a:rPr lang="en-US" sz="2000" dirty="0" err="1"/>
              <a:t>věcí</a:t>
            </a:r>
            <a:r>
              <a:rPr lang="en-US" sz="2000" dirty="0"/>
              <a:t> o </a:t>
            </a:r>
            <a:r>
              <a:rPr lang="en-US" sz="2000" dirty="0" err="1"/>
              <a:t>Úmluvě</a:t>
            </a:r>
            <a:r>
              <a:rPr lang="en-US" sz="2000" dirty="0"/>
              <a:t> o </a:t>
            </a:r>
            <a:r>
              <a:rPr lang="en-US" sz="2000" dirty="0" err="1"/>
              <a:t>zabránění</a:t>
            </a:r>
            <a:r>
              <a:rPr lang="en-US" sz="2000" dirty="0"/>
              <a:t> a </a:t>
            </a:r>
            <a:r>
              <a:rPr lang="en-US" sz="2000" dirty="0" err="1"/>
              <a:t>trestání</a:t>
            </a:r>
            <a:r>
              <a:rPr lang="en-US" sz="2000" dirty="0"/>
              <a:t> </a:t>
            </a:r>
            <a:r>
              <a:rPr lang="en-US" sz="2000" dirty="0" err="1"/>
              <a:t>zločinu</a:t>
            </a:r>
            <a:r>
              <a:rPr lang="en-US" sz="2000" dirty="0"/>
              <a:t> </a:t>
            </a:r>
            <a:r>
              <a:rPr lang="en-US" sz="2000" dirty="0" err="1"/>
              <a:t>genocidia</a:t>
            </a:r>
            <a:r>
              <a:rPr lang="en-US" sz="2000" dirty="0"/>
              <a:t>. </a:t>
            </a:r>
          </a:p>
          <a:p>
            <a:pPr lvl="1" algn="just"/>
            <a:r>
              <a:rPr lang="en-US" sz="1600" dirty="0" err="1"/>
              <a:t>Čl</a:t>
            </a:r>
            <a:r>
              <a:rPr lang="en-US" sz="1600" dirty="0"/>
              <a:t>. II a III</a:t>
            </a:r>
            <a:endParaRPr lang="en-US" sz="2000" dirty="0"/>
          </a:p>
          <a:p>
            <a:pPr algn="just"/>
            <a:r>
              <a:rPr lang="en-US" sz="2000" dirty="0" err="1"/>
              <a:t>Vyhláška</a:t>
            </a:r>
            <a:r>
              <a:rPr lang="en-US" sz="2000" dirty="0"/>
              <a:t> </a:t>
            </a:r>
            <a:r>
              <a:rPr lang="en-US" sz="2000" dirty="0" err="1"/>
              <a:t>č</a:t>
            </a:r>
            <a:r>
              <a:rPr lang="en-US" sz="2000" dirty="0"/>
              <a:t>. 120/1976 Sb. </a:t>
            </a:r>
            <a:r>
              <a:rPr lang="en-US" sz="2000" dirty="0" err="1"/>
              <a:t>Vyhláška</a:t>
            </a:r>
            <a:r>
              <a:rPr lang="en-US" sz="2000" dirty="0"/>
              <a:t> </a:t>
            </a:r>
            <a:r>
              <a:rPr lang="en-US" sz="2000" dirty="0" err="1"/>
              <a:t>ministra</a:t>
            </a:r>
            <a:r>
              <a:rPr lang="en-US" sz="2000" dirty="0"/>
              <a:t> </a:t>
            </a:r>
            <a:r>
              <a:rPr lang="en-US" sz="2000" dirty="0" err="1"/>
              <a:t>zahraničních</a:t>
            </a:r>
            <a:r>
              <a:rPr lang="en-US" sz="2000" dirty="0"/>
              <a:t> </a:t>
            </a:r>
            <a:r>
              <a:rPr lang="en-US" sz="2000" dirty="0" err="1"/>
              <a:t>věcí</a:t>
            </a:r>
            <a:r>
              <a:rPr lang="en-US" sz="2000" dirty="0"/>
              <a:t> o </a:t>
            </a:r>
            <a:r>
              <a:rPr lang="en-US" sz="2000" dirty="0" err="1"/>
              <a:t>Mezinárodním</a:t>
            </a:r>
            <a:r>
              <a:rPr lang="en-US" sz="2000" dirty="0"/>
              <a:t> </a:t>
            </a:r>
            <a:r>
              <a:rPr lang="en-US" sz="2000" dirty="0" err="1"/>
              <a:t>paktu</a:t>
            </a:r>
            <a:r>
              <a:rPr lang="en-US" sz="2000" dirty="0"/>
              <a:t> o </a:t>
            </a:r>
            <a:r>
              <a:rPr lang="en-US" sz="2000" dirty="0" err="1"/>
              <a:t>občanských</a:t>
            </a:r>
            <a:r>
              <a:rPr lang="en-US" sz="2000" dirty="0"/>
              <a:t> a </a:t>
            </a:r>
            <a:r>
              <a:rPr lang="en-US" sz="2000" dirty="0" err="1"/>
              <a:t>politických</a:t>
            </a:r>
            <a:r>
              <a:rPr lang="en-US" sz="2000" dirty="0"/>
              <a:t> </a:t>
            </a:r>
            <a:r>
              <a:rPr lang="en-US" sz="2000" dirty="0" err="1"/>
              <a:t>právech</a:t>
            </a:r>
            <a:r>
              <a:rPr lang="en-US" sz="2000" dirty="0"/>
              <a:t> a </a:t>
            </a:r>
            <a:r>
              <a:rPr lang="en-US" sz="2000" dirty="0" err="1"/>
              <a:t>Mezinárodním</a:t>
            </a:r>
            <a:r>
              <a:rPr lang="en-US" sz="2000" dirty="0"/>
              <a:t> </a:t>
            </a:r>
            <a:r>
              <a:rPr lang="en-US" sz="2000" dirty="0" err="1"/>
              <a:t>paktu</a:t>
            </a:r>
            <a:r>
              <a:rPr lang="en-US" sz="2000" dirty="0"/>
              <a:t> o </a:t>
            </a:r>
            <a:r>
              <a:rPr lang="en-US" sz="2000" dirty="0" err="1"/>
              <a:t>hospodářských</a:t>
            </a:r>
            <a:r>
              <a:rPr lang="en-US" sz="2000" dirty="0"/>
              <a:t>, </a:t>
            </a:r>
            <a:r>
              <a:rPr lang="en-US" sz="2000" dirty="0" err="1"/>
              <a:t>sociálních</a:t>
            </a:r>
            <a:r>
              <a:rPr lang="en-US" sz="2000" dirty="0"/>
              <a:t> a </a:t>
            </a:r>
            <a:r>
              <a:rPr lang="en-US" sz="2000" dirty="0" err="1"/>
              <a:t>kulturních</a:t>
            </a:r>
            <a:r>
              <a:rPr lang="en-US" sz="2000" dirty="0"/>
              <a:t> </a:t>
            </a:r>
            <a:r>
              <a:rPr lang="en-US" sz="2000" dirty="0" err="1"/>
              <a:t>právech</a:t>
            </a:r>
            <a:r>
              <a:rPr lang="en-US" sz="2000" dirty="0"/>
              <a:t>. </a:t>
            </a:r>
          </a:p>
          <a:p>
            <a:pPr lvl="1" algn="just"/>
            <a:r>
              <a:rPr lang="en-US" sz="1600" dirty="0" err="1"/>
              <a:t>Část</a:t>
            </a:r>
            <a:r>
              <a:rPr lang="en-US" sz="1600" dirty="0"/>
              <a:t> III – </a:t>
            </a:r>
            <a:r>
              <a:rPr lang="en-US" sz="1600" dirty="0" err="1"/>
              <a:t>čl</a:t>
            </a:r>
            <a:r>
              <a:rPr lang="en-US" sz="1600" dirty="0"/>
              <a:t>. 6, 7, 8, 9, 10</a:t>
            </a:r>
          </a:p>
          <a:p>
            <a:pPr algn="just"/>
            <a:r>
              <a:rPr lang="en-US" sz="2000" dirty="0" err="1"/>
              <a:t>Vyhláška</a:t>
            </a:r>
            <a:r>
              <a:rPr lang="en-US" sz="2000" dirty="0"/>
              <a:t> </a:t>
            </a:r>
            <a:r>
              <a:rPr lang="en-US" sz="2000" dirty="0" err="1"/>
              <a:t>č</a:t>
            </a:r>
            <a:r>
              <a:rPr lang="en-US" sz="2000" dirty="0"/>
              <a:t>. 116/1976 Sb. </a:t>
            </a:r>
            <a:r>
              <a:rPr lang="en-US" sz="2000" dirty="0" err="1"/>
              <a:t>Vyhláška</a:t>
            </a:r>
            <a:r>
              <a:rPr lang="en-US" sz="2000" dirty="0"/>
              <a:t> </a:t>
            </a:r>
            <a:r>
              <a:rPr lang="en-US" sz="2000" dirty="0" err="1"/>
              <a:t>ministra</a:t>
            </a:r>
            <a:r>
              <a:rPr lang="en-US" sz="2000" dirty="0"/>
              <a:t> </a:t>
            </a:r>
            <a:r>
              <a:rPr lang="en-US" sz="2000" dirty="0" err="1"/>
              <a:t>zahraničních</a:t>
            </a:r>
            <a:r>
              <a:rPr lang="en-US" sz="2000" dirty="0"/>
              <a:t> </a:t>
            </a:r>
            <a:r>
              <a:rPr lang="en-US" sz="2000" dirty="0" err="1"/>
              <a:t>věcí</a:t>
            </a:r>
            <a:r>
              <a:rPr lang="en-US" sz="2000" dirty="0"/>
              <a:t> o </a:t>
            </a:r>
            <a:r>
              <a:rPr lang="en-US" sz="2000" dirty="0" err="1"/>
              <a:t>Mezinárodní</a:t>
            </a:r>
            <a:r>
              <a:rPr lang="en-US" sz="2000" dirty="0"/>
              <a:t> </a:t>
            </a:r>
            <a:r>
              <a:rPr lang="en-US" sz="2000" dirty="0" err="1"/>
              <a:t>úmluvě</a:t>
            </a:r>
            <a:r>
              <a:rPr lang="en-US" sz="2000" dirty="0"/>
              <a:t> o </a:t>
            </a:r>
            <a:r>
              <a:rPr lang="en-US" sz="2000" dirty="0" err="1"/>
              <a:t>potlačení</a:t>
            </a:r>
            <a:r>
              <a:rPr lang="en-US" sz="2000" dirty="0"/>
              <a:t> a </a:t>
            </a:r>
            <a:r>
              <a:rPr lang="en-US" sz="2000" dirty="0" err="1"/>
              <a:t>trestání</a:t>
            </a:r>
            <a:r>
              <a:rPr lang="en-US" sz="2000" dirty="0"/>
              <a:t> </a:t>
            </a:r>
            <a:r>
              <a:rPr lang="en-US" sz="2000" dirty="0" err="1"/>
              <a:t>zločinu</a:t>
            </a:r>
            <a:r>
              <a:rPr lang="en-US" sz="2000" dirty="0"/>
              <a:t> </a:t>
            </a:r>
            <a:r>
              <a:rPr lang="en-US" sz="2000" dirty="0" err="1"/>
              <a:t>apartheidu</a:t>
            </a:r>
            <a:endParaRPr lang="en-US" sz="2000" dirty="0"/>
          </a:p>
          <a:p>
            <a:pPr lvl="1">
              <a:lnSpc>
                <a:spcPct val="70000"/>
              </a:lnSpc>
            </a:pPr>
            <a:r>
              <a:rPr lang="en-US" sz="1600" dirty="0" err="1"/>
              <a:t>Čl</a:t>
            </a:r>
            <a:r>
              <a:rPr lang="en-US" sz="1600" dirty="0"/>
              <a:t>. II</a:t>
            </a:r>
          </a:p>
          <a:p>
            <a:pPr algn="just"/>
            <a:r>
              <a:rPr lang="en-US" sz="2000" dirty="0" err="1"/>
              <a:t>Vyhláška</a:t>
            </a:r>
            <a:r>
              <a:rPr lang="en-US" sz="2000" dirty="0"/>
              <a:t> </a:t>
            </a:r>
            <a:r>
              <a:rPr lang="en-US" sz="2000" dirty="0" err="1"/>
              <a:t>č</a:t>
            </a:r>
            <a:r>
              <a:rPr lang="en-US" sz="2000" dirty="0"/>
              <a:t>. 95/1974 Sb. </a:t>
            </a:r>
            <a:r>
              <a:rPr lang="en-US" sz="2000" dirty="0" err="1"/>
              <a:t>Vyhláška</a:t>
            </a:r>
            <a:r>
              <a:rPr lang="en-US" sz="2000" dirty="0"/>
              <a:t> </a:t>
            </a:r>
            <a:r>
              <a:rPr lang="en-US" sz="2000" dirty="0" err="1"/>
              <a:t>ministra</a:t>
            </a:r>
            <a:r>
              <a:rPr lang="en-US" sz="2000" dirty="0"/>
              <a:t> </a:t>
            </a:r>
            <a:r>
              <a:rPr lang="en-US" sz="2000" dirty="0" err="1"/>
              <a:t>zahraničních</a:t>
            </a:r>
            <a:r>
              <a:rPr lang="en-US" sz="2000" dirty="0"/>
              <a:t> </a:t>
            </a:r>
            <a:r>
              <a:rPr lang="en-US" sz="2000" dirty="0" err="1"/>
              <a:t>věcí</a:t>
            </a:r>
            <a:r>
              <a:rPr lang="en-US" sz="2000" dirty="0"/>
              <a:t> o </a:t>
            </a:r>
            <a:r>
              <a:rPr lang="en-US" sz="2000" dirty="0" err="1"/>
              <a:t>Mezinárodní</a:t>
            </a:r>
            <a:r>
              <a:rPr lang="en-US" sz="2000" dirty="0"/>
              <a:t> </a:t>
            </a:r>
            <a:r>
              <a:rPr lang="en-US" sz="2000" dirty="0" err="1"/>
              <a:t>úmluvě</a:t>
            </a:r>
            <a:r>
              <a:rPr lang="en-US" sz="2000" dirty="0"/>
              <a:t> o </a:t>
            </a:r>
            <a:r>
              <a:rPr lang="en-US" sz="2000" dirty="0" err="1"/>
              <a:t>odstranění</a:t>
            </a:r>
            <a:r>
              <a:rPr lang="en-US" sz="2000" dirty="0"/>
              <a:t> </a:t>
            </a:r>
            <a:r>
              <a:rPr lang="en-US" sz="2000" dirty="0" err="1"/>
              <a:t>všech</a:t>
            </a:r>
            <a:r>
              <a:rPr lang="en-US" sz="2000" dirty="0"/>
              <a:t> </a:t>
            </a:r>
            <a:r>
              <a:rPr lang="en-US" sz="2000" dirty="0" err="1"/>
              <a:t>forem</a:t>
            </a:r>
            <a:r>
              <a:rPr lang="en-US" sz="2000" dirty="0"/>
              <a:t> </a:t>
            </a:r>
            <a:r>
              <a:rPr lang="en-US" sz="2000" dirty="0" err="1"/>
              <a:t>rasové</a:t>
            </a:r>
            <a:r>
              <a:rPr lang="en-US" sz="2000" dirty="0"/>
              <a:t> </a:t>
            </a:r>
            <a:r>
              <a:rPr lang="en-US" sz="2000" dirty="0" err="1"/>
              <a:t>diskriminace</a:t>
            </a:r>
            <a:endParaRPr lang="en-US" sz="2000" dirty="0"/>
          </a:p>
          <a:p>
            <a:pPr lvl="1" algn="just"/>
            <a:r>
              <a:rPr lang="en-US" sz="1600" dirty="0" err="1"/>
              <a:t>Čl</a:t>
            </a:r>
            <a:r>
              <a:rPr lang="en-US" sz="1600" dirty="0"/>
              <a:t>. I</a:t>
            </a:r>
          </a:p>
        </p:txBody>
      </p:sp>
    </p:spTree>
    <p:extLst>
      <p:ext uri="{BB962C8B-B14F-4D97-AF65-F5344CB8AC3E}">
        <p14:creationId xmlns:p14="http://schemas.microsoft.com/office/powerpoint/2010/main" val="20909762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4B1D0C-6FE1-7CA4-7A58-069C9A4303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L" dirty="0"/>
              <a:t>Vybrané zdroje mezinárodněprávní úpravy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2BB5E9-240D-3F69-5AD3-6246E4D561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</a:pPr>
            <a:r>
              <a:rPr lang="en-US" sz="2000" dirty="0" err="1"/>
              <a:t>Vyhláška</a:t>
            </a:r>
            <a:r>
              <a:rPr lang="en-US" sz="2000" dirty="0"/>
              <a:t> </a:t>
            </a:r>
            <a:r>
              <a:rPr lang="en-US" sz="2000" dirty="0" err="1"/>
              <a:t>č</a:t>
            </a:r>
            <a:r>
              <a:rPr lang="en-US" sz="2000" dirty="0"/>
              <a:t>. 65/1954 Sb. </a:t>
            </a:r>
            <a:r>
              <a:rPr lang="en-US" sz="2000" dirty="0" err="1"/>
              <a:t>Vyhláška</a:t>
            </a:r>
            <a:r>
              <a:rPr lang="en-US" sz="2000" dirty="0"/>
              <a:t> </a:t>
            </a:r>
            <a:r>
              <a:rPr lang="en-US" sz="2000" dirty="0" err="1"/>
              <a:t>ministra</a:t>
            </a:r>
            <a:r>
              <a:rPr lang="en-US" sz="2000" dirty="0"/>
              <a:t> </a:t>
            </a:r>
            <a:r>
              <a:rPr lang="en-US" sz="2000" dirty="0" err="1"/>
              <a:t>zahraničních</a:t>
            </a:r>
            <a:r>
              <a:rPr lang="en-US" sz="2000" dirty="0"/>
              <a:t> </a:t>
            </a:r>
            <a:r>
              <a:rPr lang="en-US" sz="2000" dirty="0" err="1"/>
              <a:t>věcí</a:t>
            </a:r>
            <a:r>
              <a:rPr lang="en-US" sz="2000" dirty="0"/>
              <a:t> o </a:t>
            </a:r>
            <a:r>
              <a:rPr lang="en-US" sz="2000" dirty="0" err="1"/>
              <a:t>Ženevských</a:t>
            </a:r>
            <a:r>
              <a:rPr lang="en-US" sz="2000" dirty="0"/>
              <a:t> </a:t>
            </a:r>
            <a:r>
              <a:rPr lang="en-US" sz="2000" dirty="0" err="1"/>
              <a:t>úmluvách</a:t>
            </a:r>
            <a:r>
              <a:rPr lang="en-US" sz="2000" dirty="0"/>
              <a:t> ze </a:t>
            </a:r>
            <a:r>
              <a:rPr lang="en-US" sz="2000" dirty="0" err="1"/>
              <a:t>dne</a:t>
            </a:r>
            <a:r>
              <a:rPr lang="en-US" sz="2000" dirty="0"/>
              <a:t> 12. </a:t>
            </a:r>
            <a:r>
              <a:rPr lang="en-US" sz="2000" dirty="0" err="1"/>
              <a:t>srpna</a:t>
            </a:r>
            <a:r>
              <a:rPr lang="en-US" sz="2000" dirty="0"/>
              <a:t> 1949 </a:t>
            </a:r>
            <a:r>
              <a:rPr lang="en-US" sz="2000" dirty="0" err="1"/>
              <a:t>na</a:t>
            </a:r>
            <a:r>
              <a:rPr lang="en-US" sz="2000" dirty="0"/>
              <a:t> </a:t>
            </a:r>
            <a:r>
              <a:rPr lang="en-US" sz="2000" dirty="0" err="1"/>
              <a:t>ochranu</a:t>
            </a:r>
            <a:r>
              <a:rPr lang="en-US" sz="2000" dirty="0"/>
              <a:t> </a:t>
            </a:r>
            <a:r>
              <a:rPr lang="en-US" sz="2000" dirty="0" err="1"/>
              <a:t>obětí</a:t>
            </a:r>
            <a:r>
              <a:rPr lang="en-US" sz="2000" dirty="0"/>
              <a:t> </a:t>
            </a:r>
            <a:r>
              <a:rPr lang="en-US" sz="2000" dirty="0" err="1"/>
              <a:t>války</a:t>
            </a:r>
            <a:r>
              <a:rPr lang="en-US" sz="2000" dirty="0"/>
              <a:t>.</a:t>
            </a:r>
          </a:p>
          <a:p>
            <a:pPr lvl="1" algn="just">
              <a:lnSpc>
                <a:spcPct val="100000"/>
              </a:lnSpc>
            </a:pPr>
            <a:r>
              <a:rPr lang="en-US" sz="1600" dirty="0" err="1"/>
              <a:t>Závažná</a:t>
            </a:r>
            <a:r>
              <a:rPr lang="en-US" sz="1600" dirty="0"/>
              <a:t> </a:t>
            </a:r>
            <a:r>
              <a:rPr lang="en-US" sz="1600" dirty="0" err="1"/>
              <a:t>porušení</a:t>
            </a:r>
            <a:r>
              <a:rPr lang="en-US" sz="1600" dirty="0"/>
              <a:t> (</a:t>
            </a:r>
            <a:r>
              <a:rPr lang="en-US" sz="1600" dirty="0" err="1"/>
              <a:t>skutková</a:t>
            </a:r>
            <a:r>
              <a:rPr lang="en-US" sz="1600" dirty="0"/>
              <a:t> </a:t>
            </a:r>
            <a:r>
              <a:rPr lang="en-US" sz="1600" dirty="0" err="1"/>
              <a:t>podstata</a:t>
            </a:r>
            <a:r>
              <a:rPr lang="en-US" sz="1600" dirty="0"/>
              <a:t> </a:t>
            </a:r>
            <a:r>
              <a:rPr lang="en-US" sz="1600" dirty="0" err="1"/>
              <a:t>válečných</a:t>
            </a:r>
            <a:r>
              <a:rPr lang="en-US" sz="1600" dirty="0"/>
              <a:t> </a:t>
            </a:r>
            <a:r>
              <a:rPr lang="en-US" sz="1600" dirty="0" err="1"/>
              <a:t>zločinů</a:t>
            </a:r>
            <a:r>
              <a:rPr lang="en-US" sz="1600" dirty="0"/>
              <a:t>) </a:t>
            </a:r>
            <a:r>
              <a:rPr lang="en-US" sz="1600" dirty="0" err="1"/>
              <a:t>ve</a:t>
            </a:r>
            <a:r>
              <a:rPr lang="en-US" sz="1600" dirty="0"/>
              <a:t> </a:t>
            </a:r>
            <a:r>
              <a:rPr lang="en-US" sz="1600" dirty="0" err="1"/>
              <a:t>vztahu</a:t>
            </a:r>
            <a:r>
              <a:rPr lang="en-US" sz="1600" dirty="0"/>
              <a:t> k </a:t>
            </a:r>
            <a:r>
              <a:rPr lang="en-US" sz="1600" dirty="0" err="1"/>
              <a:t>chráněným</a:t>
            </a:r>
            <a:r>
              <a:rPr lang="en-US" sz="1600" dirty="0"/>
              <a:t> </a:t>
            </a:r>
            <a:r>
              <a:rPr lang="en-US" sz="1600" dirty="0" err="1"/>
              <a:t>osobám</a:t>
            </a:r>
            <a:endParaRPr lang="en-US" sz="1600" dirty="0"/>
          </a:p>
          <a:p>
            <a:pPr algn="just">
              <a:lnSpc>
                <a:spcPct val="100000"/>
              </a:lnSpc>
            </a:pPr>
            <a:r>
              <a:rPr lang="en-US" sz="2000" dirty="0" err="1"/>
              <a:t>Vyhláška</a:t>
            </a:r>
            <a:r>
              <a:rPr lang="en-US" sz="2000" dirty="0"/>
              <a:t> </a:t>
            </a:r>
            <a:r>
              <a:rPr lang="en-US" sz="2000" dirty="0" err="1"/>
              <a:t>č</a:t>
            </a:r>
            <a:r>
              <a:rPr lang="en-US" sz="2000" dirty="0"/>
              <a:t>. 30/1947 Sb. </a:t>
            </a:r>
            <a:r>
              <a:rPr lang="en-US" sz="2000" dirty="0" err="1"/>
              <a:t>Vyhláška</a:t>
            </a:r>
            <a:r>
              <a:rPr lang="en-US" sz="2000" dirty="0"/>
              <a:t> </a:t>
            </a:r>
            <a:r>
              <a:rPr lang="en-US" sz="2000" dirty="0" err="1"/>
              <a:t>ministra</a:t>
            </a:r>
            <a:r>
              <a:rPr lang="en-US" sz="2000" dirty="0"/>
              <a:t> </a:t>
            </a:r>
            <a:r>
              <a:rPr lang="en-US" sz="2000" dirty="0" err="1"/>
              <a:t>zahraničních</a:t>
            </a:r>
            <a:r>
              <a:rPr lang="en-US" sz="2000" dirty="0"/>
              <a:t> </a:t>
            </a:r>
            <a:r>
              <a:rPr lang="en-US" sz="2000" dirty="0" err="1"/>
              <a:t>věcí</a:t>
            </a:r>
            <a:r>
              <a:rPr lang="en-US" sz="2000" dirty="0"/>
              <a:t> o </a:t>
            </a:r>
            <a:r>
              <a:rPr lang="en-US" sz="2000" dirty="0" err="1"/>
              <a:t>chartě</a:t>
            </a:r>
            <a:r>
              <a:rPr lang="en-US" sz="2000" dirty="0"/>
              <a:t> </a:t>
            </a:r>
            <a:r>
              <a:rPr lang="en-US" sz="2000" dirty="0" err="1"/>
              <a:t>Spojených</a:t>
            </a:r>
            <a:r>
              <a:rPr lang="en-US" sz="2000" dirty="0"/>
              <a:t> </a:t>
            </a:r>
            <a:r>
              <a:rPr lang="en-US" sz="2000" dirty="0" err="1"/>
              <a:t>národů</a:t>
            </a:r>
            <a:r>
              <a:rPr lang="en-US" sz="2000" dirty="0"/>
              <a:t> a </a:t>
            </a:r>
            <a:r>
              <a:rPr lang="en-US" sz="2000" dirty="0" err="1"/>
              <a:t>statutu</a:t>
            </a:r>
            <a:r>
              <a:rPr lang="en-US" sz="2000" dirty="0"/>
              <a:t> </a:t>
            </a:r>
            <a:r>
              <a:rPr lang="en-US" sz="2000" dirty="0" err="1"/>
              <a:t>Mezinárodního</a:t>
            </a:r>
            <a:r>
              <a:rPr lang="en-US" sz="2000" dirty="0"/>
              <a:t> </a:t>
            </a:r>
            <a:r>
              <a:rPr lang="en-US" sz="2000" dirty="0" err="1"/>
              <a:t>soudního</a:t>
            </a:r>
            <a:r>
              <a:rPr lang="en-US" sz="2000" dirty="0"/>
              <a:t> </a:t>
            </a:r>
            <a:r>
              <a:rPr lang="en-US" sz="2000" dirty="0" err="1"/>
              <a:t>dvora</a:t>
            </a:r>
            <a:r>
              <a:rPr lang="en-US" sz="2000" dirty="0"/>
              <a:t>, </a:t>
            </a:r>
            <a:r>
              <a:rPr lang="en-US" sz="2000" dirty="0" err="1"/>
              <a:t>sjednaných</a:t>
            </a:r>
            <a:r>
              <a:rPr lang="en-US" sz="2000" dirty="0"/>
              <a:t> </a:t>
            </a:r>
            <a:r>
              <a:rPr lang="en-US" sz="2000" dirty="0" err="1"/>
              <a:t>dne</a:t>
            </a:r>
            <a:r>
              <a:rPr lang="en-US" sz="2000" dirty="0"/>
              <a:t> 26. </a:t>
            </a:r>
            <a:r>
              <a:rPr lang="en-US" sz="2000" dirty="0" err="1"/>
              <a:t>června</a:t>
            </a:r>
            <a:r>
              <a:rPr lang="en-US" sz="2000" dirty="0"/>
              <a:t> 1945 </a:t>
            </a:r>
            <a:r>
              <a:rPr lang="en-US" sz="2000" dirty="0" err="1"/>
              <a:t>na</a:t>
            </a:r>
            <a:r>
              <a:rPr lang="en-US" sz="2000" dirty="0"/>
              <a:t> </a:t>
            </a:r>
            <a:r>
              <a:rPr lang="en-US" sz="2000" dirty="0" err="1"/>
              <a:t>konferenci</a:t>
            </a:r>
            <a:r>
              <a:rPr lang="en-US" sz="2000" dirty="0"/>
              <a:t> </a:t>
            </a:r>
            <a:r>
              <a:rPr lang="en-US" sz="2000" dirty="0" err="1"/>
              <a:t>Spojených</a:t>
            </a:r>
            <a:r>
              <a:rPr lang="en-US" sz="2000" dirty="0"/>
              <a:t> </a:t>
            </a:r>
            <a:r>
              <a:rPr lang="en-US" sz="2000" dirty="0" err="1"/>
              <a:t>národů</a:t>
            </a:r>
            <a:r>
              <a:rPr lang="en-US" sz="2000" dirty="0"/>
              <a:t> o </a:t>
            </a:r>
            <a:r>
              <a:rPr lang="en-US" sz="2000" dirty="0" err="1"/>
              <a:t>mezinárodní</a:t>
            </a:r>
            <a:r>
              <a:rPr lang="en-US" sz="2000" dirty="0"/>
              <a:t> </a:t>
            </a:r>
            <a:r>
              <a:rPr lang="en-US" sz="2000" dirty="0" err="1"/>
              <a:t>organisaci</a:t>
            </a:r>
            <a:r>
              <a:rPr lang="en-US" sz="2000" dirty="0"/>
              <a:t>, </a:t>
            </a:r>
            <a:r>
              <a:rPr lang="en-US" sz="2000" dirty="0" err="1"/>
              <a:t>konané</a:t>
            </a:r>
            <a:r>
              <a:rPr lang="en-US" sz="2000" dirty="0"/>
              <a:t> v San </a:t>
            </a:r>
            <a:r>
              <a:rPr lang="en-US" sz="2000" dirty="0" err="1"/>
              <a:t>Francisku</a:t>
            </a:r>
            <a:endParaRPr lang="en-US" sz="2000" dirty="0"/>
          </a:p>
          <a:p>
            <a:pPr lvl="1" algn="just"/>
            <a:r>
              <a:rPr lang="en-US" sz="1600" dirty="0" err="1"/>
              <a:t>Čl</a:t>
            </a:r>
            <a:r>
              <a:rPr lang="en-US" sz="1600" dirty="0"/>
              <a:t>. 2 </a:t>
            </a:r>
            <a:r>
              <a:rPr lang="en-US" sz="1600" dirty="0" err="1"/>
              <a:t>odst</a:t>
            </a:r>
            <a:r>
              <a:rPr lang="en-US" sz="1600" dirty="0"/>
              <a:t>. 3 (</a:t>
            </a:r>
            <a:r>
              <a:rPr lang="en-US" sz="1600" dirty="0" err="1"/>
              <a:t>mírové</a:t>
            </a:r>
            <a:r>
              <a:rPr lang="en-US" sz="1600" dirty="0"/>
              <a:t> </a:t>
            </a:r>
            <a:r>
              <a:rPr lang="en-US" sz="1600" dirty="0" err="1"/>
              <a:t>prostředky</a:t>
            </a:r>
            <a:r>
              <a:rPr lang="en-US" sz="1600" dirty="0"/>
              <a:t> </a:t>
            </a:r>
            <a:r>
              <a:rPr lang="en-US" sz="1600" dirty="0" err="1"/>
              <a:t>řešení</a:t>
            </a:r>
            <a:r>
              <a:rPr lang="en-US" sz="1600" dirty="0"/>
              <a:t> </a:t>
            </a:r>
            <a:r>
              <a:rPr lang="en-US" sz="1600" dirty="0" err="1"/>
              <a:t>sporů</a:t>
            </a:r>
            <a:r>
              <a:rPr lang="en-US" sz="1600" dirty="0"/>
              <a:t>), 4 (</a:t>
            </a:r>
            <a:r>
              <a:rPr lang="en-US" sz="1600" dirty="0" err="1"/>
              <a:t>zákaz</a:t>
            </a:r>
            <a:r>
              <a:rPr lang="en-US" sz="1600" dirty="0"/>
              <a:t> </a:t>
            </a:r>
            <a:r>
              <a:rPr lang="en-US" sz="1600" dirty="0" err="1"/>
              <a:t>hrozby</a:t>
            </a:r>
            <a:r>
              <a:rPr lang="en-US" sz="1600" dirty="0"/>
              <a:t> </a:t>
            </a:r>
            <a:r>
              <a:rPr lang="en-US" sz="1600" dirty="0" err="1"/>
              <a:t>silou</a:t>
            </a:r>
            <a:r>
              <a:rPr lang="en-US" sz="1600" dirty="0"/>
              <a:t> a </a:t>
            </a:r>
            <a:r>
              <a:rPr lang="en-US" sz="1600" dirty="0" err="1"/>
              <a:t>použití</a:t>
            </a:r>
            <a:r>
              <a:rPr lang="en-US" sz="1600" dirty="0"/>
              <a:t> </a:t>
            </a:r>
            <a:r>
              <a:rPr lang="en-US" sz="1600" dirty="0" err="1"/>
              <a:t>síly</a:t>
            </a:r>
            <a:r>
              <a:rPr lang="en-US" sz="1600" dirty="0"/>
              <a:t>), </a:t>
            </a:r>
          </a:p>
          <a:p>
            <a:pPr lvl="1" algn="just"/>
            <a:r>
              <a:rPr lang="en-US" sz="1600" dirty="0" err="1"/>
              <a:t>kapitola</a:t>
            </a:r>
            <a:r>
              <a:rPr lang="en-US" sz="1600" dirty="0"/>
              <a:t> VII (</a:t>
            </a:r>
            <a:r>
              <a:rPr lang="en-US" sz="1600" dirty="0" err="1"/>
              <a:t>akce</a:t>
            </a:r>
            <a:r>
              <a:rPr lang="en-US" sz="1600" dirty="0"/>
              <a:t> RB </a:t>
            </a:r>
            <a:r>
              <a:rPr lang="en-US" sz="1600" dirty="0" err="1"/>
              <a:t>při</a:t>
            </a:r>
            <a:r>
              <a:rPr lang="en-US" sz="1600" dirty="0"/>
              <a:t> </a:t>
            </a:r>
            <a:r>
              <a:rPr lang="en-US" sz="1600" dirty="0" err="1"/>
              <a:t>ohrožení</a:t>
            </a:r>
            <a:r>
              <a:rPr lang="en-US" sz="1600" dirty="0"/>
              <a:t> </a:t>
            </a:r>
            <a:r>
              <a:rPr lang="en-US" sz="1600" dirty="0" err="1"/>
              <a:t>míru</a:t>
            </a:r>
            <a:r>
              <a:rPr lang="en-US" sz="1600" dirty="0"/>
              <a:t>, </a:t>
            </a:r>
            <a:r>
              <a:rPr lang="en-US" sz="1600" dirty="0" err="1"/>
              <a:t>porušení</a:t>
            </a:r>
            <a:r>
              <a:rPr lang="en-US" sz="1600" dirty="0"/>
              <a:t> </a:t>
            </a:r>
            <a:r>
              <a:rPr lang="en-US" sz="1600" dirty="0" err="1"/>
              <a:t>míru</a:t>
            </a:r>
            <a:r>
              <a:rPr lang="en-US" sz="1600" dirty="0"/>
              <a:t> a </a:t>
            </a:r>
            <a:r>
              <a:rPr lang="en-US" sz="1600" dirty="0" err="1"/>
              <a:t>útočných</a:t>
            </a:r>
            <a:r>
              <a:rPr lang="en-US" sz="1600" dirty="0"/>
              <a:t> </a:t>
            </a:r>
            <a:r>
              <a:rPr lang="en-US" sz="1600" dirty="0" err="1"/>
              <a:t>činech</a:t>
            </a:r>
            <a:r>
              <a:rPr lang="en-US" sz="1600" dirty="0"/>
              <a:t>)</a:t>
            </a:r>
            <a:endParaRPr lang="en-US" sz="2000" dirty="0"/>
          </a:p>
          <a:p>
            <a:r>
              <a:rPr lang="en-US" sz="1800" dirty="0" err="1">
                <a:solidFill>
                  <a:srgbClr val="000000"/>
                </a:solidFill>
                <a:latin typeface="Arial" panose="020B0604020202020204" pitchFamily="34" charset="0"/>
              </a:rPr>
              <a:t>Sdělení</a:t>
            </a:r>
            <a:r>
              <a:rPr lang="en-US" sz="18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Arial" panose="020B0604020202020204" pitchFamily="34" charset="0"/>
              </a:rPr>
              <a:t>č</a:t>
            </a:r>
            <a:r>
              <a:rPr lang="en-US" sz="1800" dirty="0">
                <a:solidFill>
                  <a:srgbClr val="000000"/>
                </a:solidFill>
                <a:latin typeface="Arial" panose="020B0604020202020204" pitchFamily="34" charset="0"/>
              </a:rPr>
              <a:t>. 18/2006 Sb. m. s. </a:t>
            </a:r>
            <a:r>
              <a:rPr lang="en-US" sz="1800" dirty="0" err="1">
                <a:solidFill>
                  <a:srgbClr val="000000"/>
                </a:solidFill>
                <a:latin typeface="Arial" panose="020B0604020202020204" pitchFamily="34" charset="0"/>
              </a:rPr>
              <a:t>Sdělení</a:t>
            </a:r>
            <a:r>
              <a:rPr lang="en-US" sz="18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Arial" panose="020B0604020202020204" pitchFamily="34" charset="0"/>
              </a:rPr>
              <a:t>Ministerstva</a:t>
            </a:r>
            <a:r>
              <a:rPr lang="en-US" sz="18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Arial" panose="020B0604020202020204" pitchFamily="34" charset="0"/>
              </a:rPr>
              <a:t>zahraničních</a:t>
            </a:r>
            <a:r>
              <a:rPr lang="en-US" sz="18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Arial" panose="020B0604020202020204" pitchFamily="34" charset="0"/>
              </a:rPr>
              <a:t>věcí</a:t>
            </a:r>
            <a:r>
              <a:rPr lang="en-US" sz="1800" dirty="0">
                <a:solidFill>
                  <a:srgbClr val="000000"/>
                </a:solidFill>
                <a:latin typeface="Arial" panose="020B0604020202020204" pitchFamily="34" charset="0"/>
              </a:rPr>
              <a:t> o </a:t>
            </a:r>
            <a:r>
              <a:rPr lang="en-US" sz="1800" dirty="0" err="1">
                <a:solidFill>
                  <a:srgbClr val="000000"/>
                </a:solidFill>
                <a:latin typeface="Arial" panose="020B0604020202020204" pitchFamily="34" charset="0"/>
              </a:rPr>
              <a:t>Mezinárodní</a:t>
            </a:r>
            <a:r>
              <a:rPr lang="en-US" sz="18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Arial" panose="020B0604020202020204" pitchFamily="34" charset="0"/>
              </a:rPr>
              <a:t>úmluvě</a:t>
            </a:r>
            <a:r>
              <a:rPr lang="en-US" sz="1800" dirty="0">
                <a:solidFill>
                  <a:srgbClr val="000000"/>
                </a:solidFill>
                <a:latin typeface="Arial" panose="020B0604020202020204" pitchFamily="34" charset="0"/>
              </a:rPr>
              <a:t> o </a:t>
            </a:r>
            <a:r>
              <a:rPr lang="en-US" sz="1800" dirty="0" err="1">
                <a:solidFill>
                  <a:srgbClr val="000000"/>
                </a:solidFill>
                <a:latin typeface="Arial" panose="020B0604020202020204" pitchFamily="34" charset="0"/>
              </a:rPr>
              <a:t>potlačování</a:t>
            </a:r>
            <a:r>
              <a:rPr lang="en-US" sz="18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Arial" panose="020B0604020202020204" pitchFamily="34" charset="0"/>
              </a:rPr>
              <a:t>financování</a:t>
            </a:r>
            <a:r>
              <a:rPr lang="en-US" sz="18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Arial" panose="020B0604020202020204" pitchFamily="34" charset="0"/>
              </a:rPr>
              <a:t>terorismu</a:t>
            </a:r>
            <a:endParaRPr lang="en-US" sz="1800" dirty="0"/>
          </a:p>
          <a:p>
            <a:r>
              <a:rPr lang="en-US" sz="2000" dirty="0" err="1"/>
              <a:t>Haagská</a:t>
            </a:r>
            <a:r>
              <a:rPr lang="en-US" sz="2000" dirty="0"/>
              <a:t> </a:t>
            </a:r>
            <a:r>
              <a:rPr lang="en-US" sz="2000" dirty="0" err="1"/>
              <a:t>úmluva</a:t>
            </a:r>
            <a:r>
              <a:rPr lang="en-US" sz="2000" dirty="0"/>
              <a:t> o </a:t>
            </a:r>
            <a:r>
              <a:rPr lang="en-US" sz="2000" dirty="0" err="1"/>
              <a:t>zákonech</a:t>
            </a:r>
            <a:r>
              <a:rPr lang="en-US" sz="2000" dirty="0"/>
              <a:t> a </a:t>
            </a:r>
            <a:r>
              <a:rPr lang="en-US" sz="2000" dirty="0" err="1"/>
              <a:t>obyčejích</a:t>
            </a:r>
            <a:r>
              <a:rPr lang="en-US" sz="2000" dirty="0"/>
              <a:t> </a:t>
            </a:r>
            <a:r>
              <a:rPr lang="en-US" sz="2000" dirty="0" err="1"/>
              <a:t>pozemní</a:t>
            </a:r>
            <a:r>
              <a:rPr lang="en-US" sz="2000" dirty="0"/>
              <a:t> </a:t>
            </a:r>
            <a:r>
              <a:rPr lang="en-US" sz="2000" dirty="0" err="1"/>
              <a:t>války</a:t>
            </a:r>
            <a:r>
              <a:rPr lang="en-US" sz="2000" dirty="0"/>
              <a:t> (1907), </a:t>
            </a:r>
            <a:r>
              <a:rPr lang="en-US" sz="2000" dirty="0" err="1"/>
              <a:t>Řád</a:t>
            </a:r>
            <a:r>
              <a:rPr lang="en-US" sz="2000" dirty="0"/>
              <a:t> </a:t>
            </a:r>
            <a:r>
              <a:rPr lang="en-US" sz="2000" dirty="0" err="1"/>
              <a:t>války</a:t>
            </a:r>
            <a:r>
              <a:rPr lang="en-US" sz="2000" dirty="0"/>
              <a:t> </a:t>
            </a:r>
            <a:r>
              <a:rPr lang="en-US" sz="2000" dirty="0" err="1"/>
              <a:t>pozemní</a:t>
            </a:r>
            <a:r>
              <a:rPr lang="en-US" sz="2000" dirty="0"/>
              <a:t> (1910) – ČR </a:t>
            </a:r>
            <a:r>
              <a:rPr lang="en-US" sz="2000" dirty="0" err="1"/>
              <a:t>není</a:t>
            </a:r>
            <a:r>
              <a:rPr lang="en-US" sz="2000" dirty="0"/>
              <a:t> </a:t>
            </a:r>
            <a:r>
              <a:rPr lang="en-US" sz="2000" dirty="0" err="1"/>
              <a:t>smluvní</a:t>
            </a:r>
            <a:r>
              <a:rPr lang="en-US" sz="2000" dirty="0"/>
              <a:t> </a:t>
            </a:r>
            <a:r>
              <a:rPr lang="en-US" sz="2000" dirty="0" err="1"/>
              <a:t>stranou</a:t>
            </a:r>
            <a:r>
              <a:rPr lang="en-US" sz="2000" dirty="0"/>
              <a:t> </a:t>
            </a:r>
          </a:p>
          <a:p>
            <a:endParaRPr lang="en-IL" dirty="0"/>
          </a:p>
        </p:txBody>
      </p:sp>
    </p:spTree>
    <p:extLst>
      <p:ext uri="{BB962C8B-B14F-4D97-AF65-F5344CB8AC3E}">
        <p14:creationId xmlns:p14="http://schemas.microsoft.com/office/powerpoint/2010/main" val="38734013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3734</TotalTime>
  <Words>6697</Words>
  <Application>Microsoft Macintosh PowerPoint</Application>
  <PresentationFormat>Widescreen</PresentationFormat>
  <Paragraphs>412</Paragraphs>
  <Slides>42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42</vt:i4>
      </vt:variant>
    </vt:vector>
  </HeadingPairs>
  <TitlesOfParts>
    <vt:vector size="47" baseType="lpstr">
      <vt:lpstr>Aptos</vt:lpstr>
      <vt:lpstr>Arial</vt:lpstr>
      <vt:lpstr>Calibri</vt:lpstr>
      <vt:lpstr>Calibri Light</vt:lpstr>
      <vt:lpstr>Office Theme</vt:lpstr>
      <vt:lpstr>Mezinárodní zločiny v českém trestním právu</vt:lpstr>
      <vt:lpstr>Osnova přednášky</vt:lpstr>
      <vt:lpstr>Stručný exkurz do problematiky vztahu norem mezinárodního práva a norem práva vnitrostáního a způsbu přenosu norem MP do VP </vt:lpstr>
      <vt:lpstr>Řešení z hlediska MP</vt:lpstr>
      <vt:lpstr>Řešení z hlediska MP</vt:lpstr>
      <vt:lpstr>Řešení z hlediska VP </vt:lpstr>
      <vt:lpstr>Řešení z hlediska VP </vt:lpstr>
      <vt:lpstr>Vybrané zdroje mezinárodněprávní úpravy</vt:lpstr>
      <vt:lpstr>Vybrané zdroje mezinárodněprávní úpravy</vt:lpstr>
      <vt:lpstr>Přehled mezinárodních zločinů dle zák. č. 40/2009 Sb. trestní zákoník – hlava XIII</vt:lpstr>
      <vt:lpstr>Přehled mezinárodních zločinů dle zák. č. 40/2009 Sb. trestní zákoník – hlava XIII</vt:lpstr>
      <vt:lpstr>Genocidium</vt:lpstr>
      <vt:lpstr>Útoky proti lidskosti</vt:lpstr>
      <vt:lpstr>Apartheid</vt:lpstr>
      <vt:lpstr>Trestné činy orientované na potlačení práv a svobod člověka</vt:lpstr>
      <vt:lpstr>Trestné činy orientované na potlačení práv a svobod člověka</vt:lpstr>
      <vt:lpstr>Agrese</vt:lpstr>
      <vt:lpstr>Agrese Čl. 8 bis Římského statutu </vt:lpstr>
      <vt:lpstr>Účast státu ve válce</vt:lpstr>
      <vt:lpstr>Porušení mezinárodních závazků</vt:lpstr>
      <vt:lpstr>Zakázané prostředky a způsoby vedení boje</vt:lpstr>
      <vt:lpstr>Zakázané prostředky a způsoby vedení boje</vt:lpstr>
      <vt:lpstr>Mezinárodní humanitární právo</vt:lpstr>
      <vt:lpstr>Základní zásady práva ozbrojených konflitků</vt:lpstr>
      <vt:lpstr>Válečná krutost</vt:lpstr>
      <vt:lpstr>Perzekuce obyvatelstva</vt:lpstr>
      <vt:lpstr>Plenění v prostoru válečných operací</vt:lpstr>
      <vt:lpstr>Zneužití mezinárodně uznávaných znaků</vt:lpstr>
      <vt:lpstr>Zneužití vlajky a příměří</vt:lpstr>
      <vt:lpstr>Odpovědnost velitele</vt:lpstr>
      <vt:lpstr>Odpovědnost vojenských velitelů</vt:lpstr>
      <vt:lpstr>Spolupráce států na stíhání mezinárodních zločinů a promítnutí této spolupráce do českého právního řádu</vt:lpstr>
      <vt:lpstr>PowerPoint Presentation</vt:lpstr>
      <vt:lpstr>Zákon č. 104/2013 Sb. o mezinárodní justiční spolupráci ve věcech trestních, ve zn. </vt:lpstr>
      <vt:lpstr>PowerPoint Presentation</vt:lpstr>
      <vt:lpstr>PowerPoint Presentation</vt:lpstr>
      <vt:lpstr>Zákon č. 104/2013 Sb. o mezinárodní justiční spolupráci ve věcech trestních</vt:lpstr>
      <vt:lpstr>Zákon č. 104/2013 Sb. o mezinárodní justiční spolupráci ve věcech trestních</vt:lpstr>
      <vt:lpstr>PowerPoint Presentation</vt:lpstr>
      <vt:lpstr>4 kategorie principu aut detere aut judicare v MS</vt:lpstr>
      <vt:lpstr>Interpol, International Criminal Police Organisation</vt:lpstr>
      <vt:lpstr>Europol, European Police Office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Mezinárodní zločiny v českém trestním právu</dc:title>
  <dc:creator>Veronika D' Evereux</dc:creator>
  <cp:lastModifiedBy>Veronika D' Evereux</cp:lastModifiedBy>
  <cp:revision>84</cp:revision>
  <dcterms:created xsi:type="dcterms:W3CDTF">2024-03-10T09:33:31Z</dcterms:created>
  <dcterms:modified xsi:type="dcterms:W3CDTF">2024-03-21T08:27:24Z</dcterms:modified>
</cp:coreProperties>
</file>