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256" r:id="rId2"/>
    <p:sldId id="307" r:id="rId3"/>
    <p:sldId id="348" r:id="rId4"/>
    <p:sldId id="397" r:id="rId5"/>
    <p:sldId id="349" r:id="rId6"/>
    <p:sldId id="350" r:id="rId7"/>
    <p:sldId id="333" r:id="rId8"/>
    <p:sldId id="375" r:id="rId9"/>
    <p:sldId id="536" r:id="rId10"/>
    <p:sldId id="382" r:id="rId11"/>
    <p:sldId id="472" r:id="rId12"/>
    <p:sldId id="313" r:id="rId13"/>
    <p:sldId id="473" r:id="rId14"/>
    <p:sldId id="383" r:id="rId15"/>
    <p:sldId id="381" r:id="rId16"/>
    <p:sldId id="534" r:id="rId17"/>
    <p:sldId id="535" r:id="rId18"/>
    <p:sldId id="501" r:id="rId19"/>
    <p:sldId id="533" r:id="rId20"/>
    <p:sldId id="338" r:id="rId21"/>
    <p:sldId id="331" r:id="rId22"/>
    <p:sldId id="332" r:id="rId23"/>
    <p:sldId id="324" r:id="rId24"/>
    <p:sldId id="325" r:id="rId25"/>
    <p:sldId id="326" r:id="rId26"/>
    <p:sldId id="329" r:id="rId27"/>
    <p:sldId id="489" r:id="rId28"/>
    <p:sldId id="521" r:id="rId29"/>
    <p:sldId id="528" r:id="rId30"/>
    <p:sldId id="532" r:id="rId31"/>
    <p:sldId id="530" r:id="rId32"/>
    <p:sldId id="529" r:id="rId33"/>
    <p:sldId id="312" r:id="rId34"/>
    <p:sldId id="531" r:id="rId35"/>
    <p:sldId id="486" r:id="rId36"/>
    <p:sldId id="487" r:id="rId37"/>
    <p:sldId id="488" r:id="rId38"/>
    <p:sldId id="334" r:id="rId39"/>
    <p:sldId id="480" r:id="rId40"/>
    <p:sldId id="481" r:id="rId41"/>
    <p:sldId id="482" r:id="rId42"/>
    <p:sldId id="476" r:id="rId43"/>
    <p:sldId id="478" r:id="rId44"/>
    <p:sldId id="477" r:id="rId45"/>
    <p:sldId id="479" r:id="rId46"/>
    <p:sldId id="364" r:id="rId47"/>
    <p:sldId id="365" r:id="rId48"/>
    <p:sldId id="366" r:id="rId49"/>
    <p:sldId id="367" r:id="rId50"/>
    <p:sldId id="468" r:id="rId51"/>
    <p:sldId id="389" r:id="rId52"/>
    <p:sldId id="469" r:id="rId53"/>
    <p:sldId id="470" r:id="rId54"/>
    <p:sldId id="471" r:id="rId55"/>
  </p:sldIdLst>
  <p:sldSz cx="9144000" cy="6858000" type="screen4x3"/>
  <p:notesSz cx="7099300" cy="10234613"/>
  <p:defaultTextStyle>
    <a:defPPr>
      <a:defRPr lang="cs-CZ"/>
    </a:defPPr>
    <a:lvl1pPr marL="0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3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06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09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11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14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17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20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23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44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orient="horz" pos="3974">
          <p15:clr>
            <a:srgbClr val="A4A3A4"/>
          </p15:clr>
        </p15:guide>
        <p15:guide id="4" orient="horz" pos="362">
          <p15:clr>
            <a:srgbClr val="A4A3A4"/>
          </p15:clr>
        </p15:guide>
        <p15:guide id="5" orient="horz" pos="2812">
          <p15:clr>
            <a:srgbClr val="A4A3A4"/>
          </p15:clr>
        </p15:guide>
        <p15:guide id="6" orient="horz" pos="713">
          <p15:clr>
            <a:srgbClr val="A4A3A4"/>
          </p15:clr>
        </p15:guide>
        <p15:guide id="7" pos="2880">
          <p15:clr>
            <a:srgbClr val="A4A3A4"/>
          </p15:clr>
        </p15:guide>
        <p15:guide id="8" pos="360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D5A"/>
    <a:srgbClr val="CA8A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700" autoAdjust="0"/>
  </p:normalViewPr>
  <p:slideViewPr>
    <p:cSldViewPr snapToGrid="0" showGuides="1">
      <p:cViewPr varScale="1">
        <p:scale>
          <a:sx n="107" d="100"/>
          <a:sy n="107" d="100"/>
        </p:scale>
        <p:origin x="1332" y="102"/>
      </p:cViewPr>
      <p:guideLst>
        <p:guide orient="horz" pos="944"/>
        <p:guide orient="horz" pos="2160"/>
        <p:guide orient="horz" pos="3974"/>
        <p:guide orient="horz" pos="362"/>
        <p:guide orient="horz" pos="2812"/>
        <p:guide orient="horz" pos="713"/>
        <p:guide pos="2880"/>
        <p:guide pos="360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sl&#237;k\Desktop\dizertace\grafy%20cvvm.xlsx" TargetMode="External"/><Relationship Id="rId2" Type="http://schemas.openxmlformats.org/officeDocument/2006/relationships/image" Target="../media/image14.jpeg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Karel\Obr&#225;zky%20a%20grafy%20-%20politick&#233;\Graf%20presti&#382;%20povol&#225;n&#237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17"/>
    </mc:Choice>
    <mc:Fallback>
      <c:style val="17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List1!$D$48</c:f>
              <c:strCache>
                <c:ptCount val="1"/>
                <c:pt idx="0">
                  <c:v>Přijatelné</c:v>
                </c:pt>
              </c:strCache>
            </c:strRef>
          </c:tx>
          <c:spPr>
            <a:blipFill>
              <a:blip xmlns:r="http://schemas.openxmlformats.org/officeDocument/2006/relationships" r:embed="rId2"/>
              <a:tile tx="0" ty="0" sx="100000" sy="100000" flip="none" algn="tl"/>
            </a:blipFill>
            <a:effectLst>
              <a:outerShdw blurRad="50800" dist="20000" dir="5400000" rotWithShape="0">
                <a:srgbClr val="FFC000">
                  <a:alpha val="42000"/>
                </a:srgbClr>
              </a:outerShdw>
            </a:effectLst>
          </c:spPr>
          <c:invertIfNegative val="0"/>
          <c:dLbls>
            <c:spPr>
              <a:solidFill>
                <a:srgbClr val="FF0000"/>
              </a:solidFill>
              <a:effectLst>
                <a:innerShdw blurRad="63500" dist="50800" dir="13500000">
                  <a:schemeClr val="bg1">
                    <a:alpha val="50000"/>
                  </a:schemeClr>
                </a:innerShdw>
              </a:effectLst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List1!$D$59:$D$61</c:f>
              <c:strCache>
                <c:ptCount val="3"/>
                <c:pt idx="0">
                  <c:v>Prokázat nějakou službu nebo udělat nějakou laskavost</c:v>
                </c:pt>
                <c:pt idx="1">
                  <c:v>Dát dárek</c:v>
                </c:pt>
                <c:pt idx="2">
                  <c:v>Dát peníze</c:v>
                </c:pt>
              </c:strCache>
            </c:strRef>
          </c:cat>
          <c:val>
            <c:numRef>
              <c:f>List1!$R$49:$R$51</c:f>
              <c:numCache>
                <c:formatCode>General</c:formatCode>
                <c:ptCount val="3"/>
                <c:pt idx="0">
                  <c:v>53</c:v>
                </c:pt>
                <c:pt idx="1">
                  <c:v>47</c:v>
                </c:pt>
                <c:pt idx="2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58-4F19-A2DC-0FCA69F22B34}"/>
            </c:ext>
          </c:extLst>
        </c:ser>
        <c:ser>
          <c:idx val="1"/>
          <c:order val="1"/>
          <c:tx>
            <c:strRef>
              <c:f>List1!$D$49</c:f>
              <c:strCache>
                <c:ptCount val="1"/>
                <c:pt idx="0">
                  <c:v>Nepřijatelné</c:v>
                </c:pt>
              </c:strCache>
            </c:strRef>
          </c:tx>
          <c:invertIfNegative val="0"/>
          <c:dLbls>
            <c:spPr>
              <a:solidFill>
                <a:srgbClr val="00B050"/>
              </a:solidFill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List1!$S$49:$S$51</c:f>
              <c:numCache>
                <c:formatCode>General</c:formatCode>
                <c:ptCount val="3"/>
                <c:pt idx="0">
                  <c:v>44</c:v>
                </c:pt>
                <c:pt idx="1">
                  <c:v>51</c:v>
                </c:pt>
                <c:pt idx="2">
                  <c:v>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C58-4F19-A2DC-0FCA69F22B34}"/>
            </c:ext>
          </c:extLst>
        </c:ser>
        <c:ser>
          <c:idx val="2"/>
          <c:order val="2"/>
          <c:tx>
            <c:strRef>
              <c:f>List1!$D$50</c:f>
              <c:strCache>
                <c:ptCount val="1"/>
                <c:pt idx="0">
                  <c:v>Neví/bez odpovědi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6823705920581134E-3"/>
                  <c:y val="-8.89515414881903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C58-4F19-A2DC-0FCA69F22B34}"/>
                </c:ext>
              </c:extLst>
            </c:dLbl>
            <c:dLbl>
              <c:idx val="1"/>
              <c:layout>
                <c:manualLayout>
                  <c:x val="1.2486321578821626E-2"/>
                  <c:y val="-5.930102765879354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C58-4F19-A2DC-0FCA69F22B34}"/>
                </c:ext>
              </c:extLst>
            </c:dLbl>
            <c:dLbl>
              <c:idx val="2"/>
              <c:layout>
                <c:manualLayout>
                  <c:x val="1.7168692170879664E-2"/>
                  <c:y val="-1.18602055317586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C58-4F19-A2DC-0FCA69F22B3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List1!$T$49:$T$51</c:f>
              <c:numCache>
                <c:formatCode>General</c:formatCode>
                <c:ptCount val="3"/>
                <c:pt idx="0">
                  <c:v>3</c:v>
                </c:pt>
                <c:pt idx="1">
                  <c:v>2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C58-4F19-A2DC-0FCA69F22B3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132947328"/>
        <c:axId val="132953216"/>
        <c:axId val="0"/>
      </c:bar3DChart>
      <c:catAx>
        <c:axId val="1329473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cs-CZ"/>
          </a:p>
        </c:txPr>
        <c:crossAx val="132953216"/>
        <c:crosses val="autoZero"/>
        <c:auto val="1"/>
        <c:lblAlgn val="ctr"/>
        <c:lblOffset val="100"/>
        <c:noMultiLvlLbl val="0"/>
      </c:catAx>
      <c:valAx>
        <c:axId val="132953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32947328"/>
        <c:crosses val="autoZero"/>
        <c:crossBetween val="between"/>
      </c:valAx>
    </c:plotArea>
    <c:legend>
      <c:legendPos val="b"/>
      <c:overlay val="0"/>
      <c:spPr>
        <a:effectLst>
          <a:innerShdw blurRad="63500" dist="50800" dir="13500000">
            <a:prstClr val="black">
              <a:alpha val="50000"/>
            </a:prstClr>
          </a:innerShdw>
        </a:effectLst>
      </c:spPr>
    </c:legend>
    <c:plotVisOnly val="1"/>
    <c:dispBlanksAs val="gap"/>
    <c:showDLblsOverMax val="0"/>
  </c:chart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9456630913263137E-2"/>
          <c:y val="0.16456903281448562"/>
          <c:w val="0.66423715926090554"/>
          <c:h val="0.7316074248526012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List1!$A$2</c:f>
              <c:strCache>
                <c:ptCount val="1"/>
                <c:pt idx="0">
                  <c:v>Neví</c:v>
                </c:pt>
              </c:strCache>
            </c:strRef>
          </c:tx>
          <c:spPr>
            <a:solidFill>
              <a:srgbClr val="BABABA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List1!$B$2:$E$2</c:f>
              <c:numCache>
                <c:formatCode>0</c:formatCode>
                <c:ptCount val="4"/>
                <c:pt idx="0">
                  <c:v>7.8039927404718714</c:v>
                </c:pt>
                <c:pt idx="1">
                  <c:v>9.3750000000000266</c:v>
                </c:pt>
                <c:pt idx="2">
                  <c:v>8</c:v>
                </c:pt>
                <c:pt idx="3">
                  <c:v>6.1333333333333524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B9-459F-BBD8-D6E95CCAB826}"/>
            </c:ext>
          </c:extLst>
        </c:ser>
        <c:ser>
          <c:idx val="4"/>
          <c:order val="1"/>
          <c:tx>
            <c:strRef>
              <c:f>List1!$A$3</c:f>
              <c:strCache>
                <c:ptCount val="1"/>
                <c:pt idx="0">
                  <c:v>Rozhodně ne</c:v>
                </c:pt>
              </c:strCache>
            </c:strRef>
          </c:tx>
          <c:spPr>
            <a:solidFill>
              <a:srgbClr val="ED6737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List1!$B$3:$E$3</c:f>
              <c:numCache>
                <c:formatCode>0</c:formatCode>
                <c:ptCount val="4"/>
                <c:pt idx="0">
                  <c:v>13.793103448275803</c:v>
                </c:pt>
                <c:pt idx="1">
                  <c:v>11.931818181818098</c:v>
                </c:pt>
                <c:pt idx="2">
                  <c:v>11.2</c:v>
                </c:pt>
                <c:pt idx="3">
                  <c:v>18.133333333333205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6B9-459F-BBD8-D6E95CCAB826}"/>
            </c:ext>
          </c:extLst>
        </c:ser>
        <c:ser>
          <c:idx val="5"/>
          <c:order val="2"/>
          <c:tx>
            <c:strRef>
              <c:f>List1!$A$4</c:f>
              <c:strCache>
                <c:ptCount val="1"/>
                <c:pt idx="0">
                  <c:v>Spíše ne</c:v>
                </c:pt>
              </c:strCache>
            </c:strRef>
          </c:tx>
          <c:spPr>
            <a:solidFill>
              <a:srgbClr val="FBB040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List1!$B$4:$E$4</c:f>
              <c:numCache>
                <c:formatCode>0</c:formatCode>
                <c:ptCount val="4"/>
                <c:pt idx="0">
                  <c:v>22.232304900181489</c:v>
                </c:pt>
                <c:pt idx="1">
                  <c:v>17.045454545454547</c:v>
                </c:pt>
                <c:pt idx="2">
                  <c:v>25.333333333333176</c:v>
                </c:pt>
                <c:pt idx="3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6B9-459F-BBD8-D6E95CCAB826}"/>
            </c:ext>
          </c:extLst>
        </c:ser>
        <c:ser>
          <c:idx val="8"/>
          <c:order val="3"/>
          <c:tx>
            <c:strRef>
              <c:f>List1!$A$5</c:f>
              <c:strCache>
                <c:ptCount val="1"/>
                <c:pt idx="0">
                  <c:v>Spíše ano</c:v>
                </c:pt>
              </c:strCache>
            </c:strRef>
          </c:tx>
          <c:spPr>
            <a:solidFill>
              <a:srgbClr val="008BCA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List1!$B$5:$E$5</c:f>
              <c:numCache>
                <c:formatCode>0</c:formatCode>
                <c:ptCount val="4"/>
                <c:pt idx="0">
                  <c:v>28.584392014519029</c:v>
                </c:pt>
                <c:pt idx="1">
                  <c:v>41.477272727272727</c:v>
                </c:pt>
                <c:pt idx="2">
                  <c:v>23.73333333333315</c:v>
                </c:pt>
                <c:pt idx="3">
                  <c:v>21.333333333333176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6B9-459F-BBD8-D6E95CCAB826}"/>
            </c:ext>
          </c:extLst>
        </c:ser>
        <c:ser>
          <c:idx val="10"/>
          <c:order val="4"/>
          <c:tx>
            <c:strRef>
              <c:f>List1!$A$6</c:f>
              <c:strCache>
                <c:ptCount val="1"/>
                <c:pt idx="0">
                  <c:v>Rozhodně ano</c:v>
                </c:pt>
              </c:strCache>
            </c:strRef>
          </c:tx>
          <c:spPr>
            <a:solidFill>
              <a:srgbClr val="281051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List1!$B$6:$E$6</c:f>
              <c:numCache>
                <c:formatCode>0</c:formatCode>
                <c:ptCount val="4"/>
                <c:pt idx="0">
                  <c:v>27.586206896551598</c:v>
                </c:pt>
                <c:pt idx="1">
                  <c:v>20.170454545454646</c:v>
                </c:pt>
                <c:pt idx="2">
                  <c:v>31.73333333333315</c:v>
                </c:pt>
                <c:pt idx="3">
                  <c:v>30.4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6B9-459F-BBD8-D6E95CCAB826}"/>
            </c:ext>
          </c:extLst>
        </c:ser>
        <c:ser>
          <c:idx val="12"/>
          <c:order val="5"/>
          <c:tx>
            <c:strRef>
              <c:f>List1!$A$7</c:f>
              <c:strCache>
                <c:ptCount val="1"/>
                <c:pt idx="0">
                  <c:v>Top Boxes</c:v>
                </c:pt>
              </c:strCache>
            </c:strRef>
          </c:tx>
          <c:spPr>
            <a:noFill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57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C6B9-459F-BBD8-D6E95CCAB82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61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C6B9-459F-BBD8-D6E95CCAB826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56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C6B9-459F-BBD8-D6E95CCAB826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51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C6B9-459F-BBD8-D6E95CCAB826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="1" i="1" baseline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List1!$B$7:$E$7</c:f>
              <c:numCache>
                <c:formatCode>0</c:formatCode>
                <c:ptCount val="4"/>
                <c:pt idx="0">
                  <c:v>56.170598911071068</c:v>
                </c:pt>
                <c:pt idx="1">
                  <c:v>61.647727272727245</c:v>
                </c:pt>
                <c:pt idx="2">
                  <c:v>55.466666666666249</c:v>
                </c:pt>
                <c:pt idx="3">
                  <c:v>51.733333333333363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6B9-459F-BBD8-D6E95CCAB8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overlap val="100"/>
        <c:axId val="135584768"/>
        <c:axId val="135004928"/>
      </c:barChart>
      <c:catAx>
        <c:axId val="1355847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3399"/>
            </a:solidFill>
          </a:ln>
        </c:spPr>
        <c:txPr>
          <a:bodyPr/>
          <a:lstStyle/>
          <a:p>
            <a:pPr>
              <a:defRPr sz="11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35004928"/>
        <c:crosses val="autoZero"/>
        <c:auto val="1"/>
        <c:lblAlgn val="ctr"/>
        <c:lblOffset val="100"/>
        <c:noMultiLvlLbl val="0"/>
      </c:catAx>
      <c:valAx>
        <c:axId val="135004928"/>
        <c:scaling>
          <c:orientation val="minMax"/>
          <c:max val="101"/>
          <c:min val="0"/>
        </c:scaling>
        <c:delete val="0"/>
        <c:axPos val="l"/>
        <c:numFmt formatCode="#,##0&quot;%&quot;;\-#,##0" sourceLinked="0"/>
        <c:majorTickMark val="out"/>
        <c:minorTickMark val="none"/>
        <c:tickLblPos val="nextTo"/>
        <c:spPr>
          <a:ln>
            <a:solidFill>
              <a:srgbClr val="003399"/>
            </a:solidFill>
          </a:ln>
        </c:spPr>
        <c:txPr>
          <a:bodyPr/>
          <a:lstStyle/>
          <a:p>
            <a:pPr>
              <a:defRPr sz="1100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35584768"/>
        <c:crosses val="autoZero"/>
        <c:crossBetween val="between"/>
        <c:majorUnit val="10"/>
      </c:valAx>
    </c:plotArea>
    <c:legend>
      <c:legendPos val="r"/>
      <c:legendEntry>
        <c:idx val="0"/>
        <c:txPr>
          <a:bodyPr/>
          <a:lstStyle/>
          <a:p>
            <a:pPr>
              <a:defRPr sz="1300" b="1" i="0" baseline="0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</c:legendEntry>
      <c:layout>
        <c:manualLayout>
          <c:xMode val="edge"/>
          <c:yMode val="edge"/>
          <c:x val="0.76445452412751014"/>
          <c:y val="7.9014826143877157E-2"/>
          <c:w val="0.23190044204059107"/>
          <c:h val="0.89454567311632893"/>
        </c:manualLayout>
      </c:layout>
      <c:overlay val="0"/>
      <c:txPr>
        <a:bodyPr/>
        <a:lstStyle/>
        <a:p>
          <a:pPr>
            <a:defRPr sz="1300" b="1" i="0" baseline="0">
              <a:solidFill>
                <a:srgbClr val="003399"/>
              </a:solidFill>
              <a:latin typeface="Arial" pitchFamily="34" charset="0"/>
              <a:cs typeface="Arial" pitchFamily="34" charset="0"/>
            </a:defRPr>
          </a:pPr>
          <a:endParaRPr lang="cs-CZ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399830520006718"/>
          <c:y val="0.16456907331185092"/>
          <c:w val="0.73014529507456616"/>
          <c:h val="0.7382334804122155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List1!$A$2</c:f>
              <c:strCache>
                <c:ptCount val="1"/>
                <c:pt idx="0">
                  <c:v>Neví</c:v>
                </c:pt>
              </c:strCache>
            </c:strRef>
          </c:tx>
          <c:spPr>
            <a:solidFill>
              <a:srgbClr val="BABABA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List1!$B$2:$E$2</c:f>
              <c:numCache>
                <c:formatCode>0</c:formatCode>
                <c:ptCount val="4"/>
                <c:pt idx="0">
                  <c:v>11.242067089755214</c:v>
                </c:pt>
                <c:pt idx="1">
                  <c:v>11.647727272727273</c:v>
                </c:pt>
                <c:pt idx="2">
                  <c:v>11.733333333333333</c:v>
                </c:pt>
                <c:pt idx="3">
                  <c:v>10.37234042553192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EF-4FCC-B066-413126332D77}"/>
            </c:ext>
          </c:extLst>
        </c:ser>
        <c:ser>
          <c:idx val="4"/>
          <c:order val="1"/>
          <c:tx>
            <c:strRef>
              <c:f>List1!$A$3</c:f>
              <c:strCache>
                <c:ptCount val="1"/>
                <c:pt idx="0">
                  <c:v>Rozhodně ne</c:v>
                </c:pt>
              </c:strCache>
            </c:strRef>
          </c:tx>
          <c:spPr>
            <a:solidFill>
              <a:srgbClr val="ED6737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List1!$B$3:$E$3</c:f>
              <c:numCache>
                <c:formatCode>0</c:formatCode>
                <c:ptCount val="4"/>
                <c:pt idx="0">
                  <c:v>13.055303717135086</c:v>
                </c:pt>
                <c:pt idx="1">
                  <c:v>3.4090909090909087</c:v>
                </c:pt>
                <c:pt idx="2">
                  <c:v>16</c:v>
                </c:pt>
                <c:pt idx="3">
                  <c:v>19.148936170212767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EF-4FCC-B066-413126332D77}"/>
            </c:ext>
          </c:extLst>
        </c:ser>
        <c:ser>
          <c:idx val="5"/>
          <c:order val="2"/>
          <c:tx>
            <c:strRef>
              <c:f>List1!$A$4</c:f>
              <c:strCache>
                <c:ptCount val="1"/>
                <c:pt idx="0">
                  <c:v>Spíše ne</c:v>
                </c:pt>
              </c:strCache>
            </c:strRef>
          </c:tx>
          <c:spPr>
            <a:solidFill>
              <a:srgbClr val="FBB040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List1!$B$4:$E$4</c:f>
              <c:numCache>
                <c:formatCode>0</c:formatCode>
                <c:ptCount val="4"/>
                <c:pt idx="0">
                  <c:v>16.591115140525829</c:v>
                </c:pt>
                <c:pt idx="1">
                  <c:v>23.295454545454547</c:v>
                </c:pt>
                <c:pt idx="2">
                  <c:v>11.733333333333333</c:v>
                </c:pt>
                <c:pt idx="3">
                  <c:v>15.159574468085104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0EF-4FCC-B066-413126332D77}"/>
            </c:ext>
          </c:extLst>
        </c:ser>
        <c:ser>
          <c:idx val="8"/>
          <c:order val="3"/>
          <c:tx>
            <c:strRef>
              <c:f>List1!$A$5</c:f>
              <c:strCache>
                <c:ptCount val="1"/>
                <c:pt idx="0">
                  <c:v>Spíše ano</c:v>
                </c:pt>
              </c:strCache>
            </c:strRef>
          </c:tx>
          <c:spPr>
            <a:solidFill>
              <a:srgbClr val="008BCA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List1!$B$5:$E$5</c:f>
              <c:numCache>
                <c:formatCode>0</c:formatCode>
                <c:ptCount val="4"/>
                <c:pt idx="0">
                  <c:v>33.454215775158644</c:v>
                </c:pt>
                <c:pt idx="1">
                  <c:v>35.511363636363413</c:v>
                </c:pt>
                <c:pt idx="2">
                  <c:v>34.133333333333333</c:v>
                </c:pt>
                <c:pt idx="3">
                  <c:v>30.851063829787233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0EF-4FCC-B066-413126332D77}"/>
            </c:ext>
          </c:extLst>
        </c:ser>
        <c:ser>
          <c:idx val="10"/>
          <c:order val="4"/>
          <c:tx>
            <c:strRef>
              <c:f>List1!$A$6</c:f>
              <c:strCache>
                <c:ptCount val="1"/>
                <c:pt idx="0">
                  <c:v>Rozhodně ano</c:v>
                </c:pt>
              </c:strCache>
            </c:strRef>
          </c:tx>
          <c:spPr>
            <a:solidFill>
              <a:srgbClr val="281051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List1!$B$6:$E$6</c:f>
              <c:numCache>
                <c:formatCode>0</c:formatCode>
                <c:ptCount val="4"/>
                <c:pt idx="0">
                  <c:v>25.657298277425202</c:v>
                </c:pt>
                <c:pt idx="1">
                  <c:v>26.136363636363626</c:v>
                </c:pt>
                <c:pt idx="2">
                  <c:v>26.400000000000002</c:v>
                </c:pt>
                <c:pt idx="3">
                  <c:v>24.468085106382979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0EF-4FCC-B066-413126332D77}"/>
            </c:ext>
          </c:extLst>
        </c:ser>
        <c:ser>
          <c:idx val="12"/>
          <c:order val="5"/>
          <c:tx>
            <c:strRef>
              <c:f>List1!$A$7</c:f>
              <c:strCache>
                <c:ptCount val="1"/>
                <c:pt idx="0">
                  <c:v>Top Boxes</c:v>
                </c:pt>
              </c:strCache>
            </c:strRef>
          </c:tx>
          <c:spPr>
            <a:noFill/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60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50EF-4FCC-B066-413126332D77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="1" i="1" baseline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List1!$B$7:$E$7</c:f>
              <c:numCache>
                <c:formatCode>0</c:formatCode>
                <c:ptCount val="4"/>
                <c:pt idx="0">
                  <c:v>59.111514052583864</c:v>
                </c:pt>
                <c:pt idx="1">
                  <c:v>61.647727272727245</c:v>
                </c:pt>
                <c:pt idx="2">
                  <c:v>60.533333333333331</c:v>
                </c:pt>
                <c:pt idx="3">
                  <c:v>55.319148936170393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0EF-4FCC-B066-413126332D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overlap val="100"/>
        <c:axId val="135107328"/>
        <c:axId val="135108864"/>
      </c:barChart>
      <c:catAx>
        <c:axId val="1351073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3399"/>
            </a:solidFill>
          </a:ln>
        </c:spPr>
        <c:txPr>
          <a:bodyPr/>
          <a:lstStyle/>
          <a:p>
            <a:pPr>
              <a:defRPr sz="11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35108864"/>
        <c:crosses val="autoZero"/>
        <c:auto val="1"/>
        <c:lblAlgn val="ctr"/>
        <c:lblOffset val="100"/>
        <c:noMultiLvlLbl val="0"/>
      </c:catAx>
      <c:valAx>
        <c:axId val="135108864"/>
        <c:scaling>
          <c:orientation val="minMax"/>
          <c:max val="101"/>
          <c:min val="0"/>
        </c:scaling>
        <c:delete val="0"/>
        <c:axPos val="l"/>
        <c:numFmt formatCode="#,##0&quot;%&quot;;\-#,##0" sourceLinked="0"/>
        <c:majorTickMark val="out"/>
        <c:minorTickMark val="none"/>
        <c:tickLblPos val="nextTo"/>
        <c:spPr>
          <a:ln>
            <a:solidFill>
              <a:srgbClr val="003399"/>
            </a:solidFill>
          </a:ln>
        </c:spPr>
        <c:txPr>
          <a:bodyPr/>
          <a:lstStyle/>
          <a:p>
            <a:pPr>
              <a:defRPr sz="1100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35107328"/>
        <c:crosses val="autoZero"/>
        <c:crossBetween val="between"/>
        <c:majorUnit val="1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9456630913263137E-2"/>
          <c:y val="0.16456903281448562"/>
          <c:w val="0.65717789098114865"/>
          <c:h val="0.7131322457525169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List1!$A$2</c:f>
              <c:strCache>
                <c:ptCount val="1"/>
                <c:pt idx="0">
                  <c:v>Neví</c:v>
                </c:pt>
              </c:strCache>
            </c:strRef>
          </c:tx>
          <c:spPr>
            <a:solidFill>
              <a:srgbClr val="BABABA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List1!$B$2:$E$2</c:f>
              <c:numCache>
                <c:formatCode>0</c:formatCode>
                <c:ptCount val="4"/>
                <c:pt idx="0">
                  <c:v>7.9162875341219294</c:v>
                </c:pt>
                <c:pt idx="1">
                  <c:v>10.857142857142938</c:v>
                </c:pt>
                <c:pt idx="2">
                  <c:v>6.9333333333333753</c:v>
                </c:pt>
                <c:pt idx="3">
                  <c:v>6.1497326203208553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C7-4DB1-BC62-CB51D6C336B7}"/>
            </c:ext>
          </c:extLst>
        </c:ser>
        <c:ser>
          <c:idx val="4"/>
          <c:order val="1"/>
          <c:tx>
            <c:strRef>
              <c:f>List1!$A$3</c:f>
              <c:strCache>
                <c:ptCount val="1"/>
                <c:pt idx="0">
                  <c:v>Rozhodně ne</c:v>
                </c:pt>
              </c:strCache>
            </c:strRef>
          </c:tx>
          <c:spPr>
            <a:solidFill>
              <a:srgbClr val="ED6737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List1!$B$3:$E$3</c:f>
              <c:numCache>
                <c:formatCode>0</c:formatCode>
                <c:ptCount val="4"/>
                <c:pt idx="0">
                  <c:v>15.286624203821656</c:v>
                </c:pt>
                <c:pt idx="1">
                  <c:v>8.2857142857142865</c:v>
                </c:pt>
                <c:pt idx="2">
                  <c:v>17.600000000000001</c:v>
                </c:pt>
                <c:pt idx="3">
                  <c:v>19.518716577539955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5C7-4DB1-BC62-CB51D6C336B7}"/>
            </c:ext>
          </c:extLst>
        </c:ser>
        <c:ser>
          <c:idx val="5"/>
          <c:order val="2"/>
          <c:tx>
            <c:strRef>
              <c:f>List1!$A$4</c:f>
              <c:strCache>
                <c:ptCount val="1"/>
                <c:pt idx="0">
                  <c:v>Spíše ne</c:v>
                </c:pt>
              </c:strCache>
            </c:strRef>
          </c:tx>
          <c:spPr>
            <a:solidFill>
              <a:srgbClr val="FBB040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List1!$B$4:$E$4</c:f>
              <c:numCache>
                <c:formatCode>0</c:formatCode>
                <c:ptCount val="4"/>
                <c:pt idx="0">
                  <c:v>26.660600545950789</c:v>
                </c:pt>
                <c:pt idx="1">
                  <c:v>24.857142857142829</c:v>
                </c:pt>
                <c:pt idx="2">
                  <c:v>27.466666666666669</c:v>
                </c:pt>
                <c:pt idx="3">
                  <c:v>27.540106951871589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5C7-4DB1-BC62-CB51D6C336B7}"/>
            </c:ext>
          </c:extLst>
        </c:ser>
        <c:ser>
          <c:idx val="8"/>
          <c:order val="3"/>
          <c:tx>
            <c:strRef>
              <c:f>List1!$A$5</c:f>
              <c:strCache>
                <c:ptCount val="1"/>
                <c:pt idx="0">
                  <c:v>Spíše ano</c:v>
                </c:pt>
              </c:strCache>
            </c:strRef>
          </c:tx>
          <c:spPr>
            <a:solidFill>
              <a:srgbClr val="008BCA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List1!$B$5:$E$5</c:f>
              <c:numCache>
                <c:formatCode>0</c:formatCode>
                <c:ptCount val="4"/>
                <c:pt idx="0">
                  <c:v>36.305732484076437</c:v>
                </c:pt>
                <c:pt idx="1">
                  <c:v>38.857142857142563</c:v>
                </c:pt>
                <c:pt idx="2">
                  <c:v>36.533333333333331</c:v>
                </c:pt>
                <c:pt idx="3">
                  <c:v>33.689839572192277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5C7-4DB1-BC62-CB51D6C336B7}"/>
            </c:ext>
          </c:extLst>
        </c:ser>
        <c:ser>
          <c:idx val="10"/>
          <c:order val="4"/>
          <c:tx>
            <c:strRef>
              <c:f>List1!$A$6</c:f>
              <c:strCache>
                <c:ptCount val="1"/>
                <c:pt idx="0">
                  <c:v>Rozhodně ano</c:v>
                </c:pt>
              </c:strCache>
            </c:strRef>
          </c:tx>
          <c:spPr>
            <a:solidFill>
              <a:srgbClr val="281051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List1!$B$6:$E$6</c:f>
              <c:numCache>
                <c:formatCode>0</c:formatCode>
                <c:ptCount val="4"/>
                <c:pt idx="0">
                  <c:v>13.830755232029126</c:v>
                </c:pt>
                <c:pt idx="1">
                  <c:v>17.142857142857231</c:v>
                </c:pt>
                <c:pt idx="2">
                  <c:v>11.466666666666731</c:v>
                </c:pt>
                <c:pt idx="3">
                  <c:v>13.101604278074866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5C7-4DB1-BC62-CB51D6C336B7}"/>
            </c:ext>
          </c:extLst>
        </c:ser>
        <c:ser>
          <c:idx val="12"/>
          <c:order val="5"/>
          <c:tx>
            <c:strRef>
              <c:f>List1!$A$7</c:f>
              <c:strCache>
                <c:ptCount val="1"/>
                <c:pt idx="0">
                  <c:v>Top Boxes</c:v>
                </c:pt>
              </c:strCache>
            </c:strRef>
          </c:tx>
          <c:spPr>
            <a:noFill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="1" i="1" baseline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List1!$B$7:$E$7</c:f>
              <c:numCache>
                <c:formatCode>0</c:formatCode>
                <c:ptCount val="4"/>
                <c:pt idx="0">
                  <c:v>50.136487716105556</c:v>
                </c:pt>
                <c:pt idx="1">
                  <c:v>56</c:v>
                </c:pt>
                <c:pt idx="2">
                  <c:v>48</c:v>
                </c:pt>
                <c:pt idx="3">
                  <c:v>46.791443850267193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5C7-4DB1-BC62-CB51D6C336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overlap val="100"/>
        <c:axId val="135186688"/>
        <c:axId val="135188480"/>
      </c:barChart>
      <c:catAx>
        <c:axId val="1351866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3399"/>
            </a:solidFill>
          </a:ln>
        </c:spPr>
        <c:txPr>
          <a:bodyPr/>
          <a:lstStyle/>
          <a:p>
            <a:pPr>
              <a:defRPr sz="12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35188480"/>
        <c:crosses val="autoZero"/>
        <c:auto val="1"/>
        <c:lblAlgn val="ctr"/>
        <c:lblOffset val="100"/>
        <c:noMultiLvlLbl val="0"/>
      </c:catAx>
      <c:valAx>
        <c:axId val="135188480"/>
        <c:scaling>
          <c:orientation val="minMax"/>
          <c:max val="101"/>
          <c:min val="0"/>
        </c:scaling>
        <c:delete val="0"/>
        <c:axPos val="l"/>
        <c:numFmt formatCode="#,##0&quot;%&quot;;\-#,##0" sourceLinked="0"/>
        <c:majorTickMark val="out"/>
        <c:minorTickMark val="none"/>
        <c:tickLblPos val="nextTo"/>
        <c:spPr>
          <a:ln>
            <a:solidFill>
              <a:srgbClr val="003399"/>
            </a:solidFill>
          </a:ln>
        </c:spPr>
        <c:txPr>
          <a:bodyPr/>
          <a:lstStyle/>
          <a:p>
            <a:pPr>
              <a:defRPr sz="1100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35186688"/>
        <c:crosses val="autoZero"/>
        <c:crossBetween val="between"/>
        <c:majorUnit val="10"/>
      </c:valAx>
    </c:plotArea>
    <c:legend>
      <c:legendPos val="r"/>
      <c:legendEntry>
        <c:idx val="0"/>
        <c:txPr>
          <a:bodyPr/>
          <a:lstStyle/>
          <a:p>
            <a:pPr>
              <a:defRPr sz="1200" b="1" i="0" baseline="0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</c:legendEntry>
      <c:layout>
        <c:manualLayout>
          <c:xMode val="edge"/>
          <c:yMode val="edge"/>
          <c:x val="0.7680758604235246"/>
          <c:y val="9.1196837389545968E-2"/>
          <c:w val="0.22199241067932368"/>
          <c:h val="0.86670051568085515"/>
        </c:manualLayout>
      </c:layout>
      <c:overlay val="0"/>
      <c:txPr>
        <a:bodyPr/>
        <a:lstStyle/>
        <a:p>
          <a:pPr>
            <a:defRPr sz="1200" b="1" i="0" baseline="0">
              <a:solidFill>
                <a:srgbClr val="003399"/>
              </a:solidFill>
              <a:latin typeface="Arial" pitchFamily="34" charset="0"/>
              <a:cs typeface="Arial" pitchFamily="34" charset="0"/>
            </a:defRPr>
          </a:pPr>
          <a:endParaRPr lang="cs-CZ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9456630913263137E-2"/>
          <c:y val="0.16456903281448562"/>
          <c:w val="0.84012172869593182"/>
          <c:h val="0.7121764426082336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List1!$A$2</c:f>
              <c:strCache>
                <c:ptCount val="1"/>
                <c:pt idx="0">
                  <c:v>Neví</c:v>
                </c:pt>
              </c:strCache>
            </c:strRef>
          </c:tx>
          <c:spPr>
            <a:solidFill>
              <a:srgbClr val="BABABA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List1!$B$2:$E$2</c:f>
              <c:numCache>
                <c:formatCode>0</c:formatCode>
                <c:ptCount val="4"/>
                <c:pt idx="0">
                  <c:v>7.8039927404718714</c:v>
                </c:pt>
                <c:pt idx="1">
                  <c:v>12</c:v>
                </c:pt>
                <c:pt idx="2">
                  <c:v>5.8355437665782475</c:v>
                </c:pt>
                <c:pt idx="3">
                  <c:v>5.8666666666666663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EB-48A4-A153-8CB2E14428FF}"/>
            </c:ext>
          </c:extLst>
        </c:ser>
        <c:ser>
          <c:idx val="4"/>
          <c:order val="1"/>
          <c:tx>
            <c:strRef>
              <c:f>List1!$A$3</c:f>
              <c:strCache>
                <c:ptCount val="1"/>
                <c:pt idx="0">
                  <c:v>Rozhodně ne</c:v>
                </c:pt>
              </c:strCache>
            </c:strRef>
          </c:tx>
          <c:spPr>
            <a:solidFill>
              <a:srgbClr val="ED6737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List1!$B$3:$E$3</c:f>
              <c:numCache>
                <c:formatCode>0</c:formatCode>
                <c:ptCount val="4"/>
                <c:pt idx="0">
                  <c:v>19.69147005444659</c:v>
                </c:pt>
                <c:pt idx="1">
                  <c:v>20.285714285714104</c:v>
                </c:pt>
                <c:pt idx="2">
                  <c:v>17.506631299734689</c:v>
                </c:pt>
                <c:pt idx="3">
                  <c:v>21.333333333333176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EB-48A4-A153-8CB2E14428FF}"/>
            </c:ext>
          </c:extLst>
        </c:ser>
        <c:ser>
          <c:idx val="5"/>
          <c:order val="2"/>
          <c:tx>
            <c:strRef>
              <c:f>List1!$A$4</c:f>
              <c:strCache>
                <c:ptCount val="1"/>
                <c:pt idx="0">
                  <c:v>Spíše ne</c:v>
                </c:pt>
              </c:strCache>
            </c:strRef>
          </c:tx>
          <c:spPr>
            <a:solidFill>
              <a:srgbClr val="FBB040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List1!$B$4:$E$4</c:f>
              <c:numCache>
                <c:formatCode>0</c:formatCode>
                <c:ptCount val="4"/>
                <c:pt idx="0">
                  <c:v>21.506352087114326</c:v>
                </c:pt>
                <c:pt idx="1">
                  <c:v>26.857142857142829</c:v>
                </c:pt>
                <c:pt idx="2">
                  <c:v>19.098143236074122</c:v>
                </c:pt>
                <c:pt idx="3">
                  <c:v>18.933333333333135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AEB-48A4-A153-8CB2E14428FF}"/>
            </c:ext>
          </c:extLst>
        </c:ser>
        <c:ser>
          <c:idx val="8"/>
          <c:order val="3"/>
          <c:tx>
            <c:strRef>
              <c:f>List1!$A$5</c:f>
              <c:strCache>
                <c:ptCount val="1"/>
                <c:pt idx="0">
                  <c:v>Spíše ano</c:v>
                </c:pt>
              </c:strCache>
            </c:strRef>
          </c:tx>
          <c:spPr>
            <a:solidFill>
              <a:srgbClr val="008BCA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List1!$B$5:$E$5</c:f>
              <c:numCache>
                <c:formatCode>0</c:formatCode>
                <c:ptCount val="4"/>
                <c:pt idx="0">
                  <c:v>27.767695099818535</c:v>
                </c:pt>
                <c:pt idx="1">
                  <c:v>33.142857142857153</c:v>
                </c:pt>
                <c:pt idx="2">
                  <c:v>27.320954907161806</c:v>
                </c:pt>
                <c:pt idx="3">
                  <c:v>23.2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AEB-48A4-A153-8CB2E14428FF}"/>
            </c:ext>
          </c:extLst>
        </c:ser>
        <c:ser>
          <c:idx val="10"/>
          <c:order val="4"/>
          <c:tx>
            <c:strRef>
              <c:f>List1!$A$6</c:f>
              <c:strCache>
                <c:ptCount val="1"/>
                <c:pt idx="0">
                  <c:v>Rozhodně ano</c:v>
                </c:pt>
              </c:strCache>
            </c:strRef>
          </c:tx>
          <c:spPr>
            <a:solidFill>
              <a:srgbClr val="281051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List1!$B$6:$E$6</c:f>
              <c:numCache>
                <c:formatCode>0</c:formatCode>
                <c:ptCount val="4"/>
                <c:pt idx="0">
                  <c:v>23.230490018148821</c:v>
                </c:pt>
                <c:pt idx="1">
                  <c:v>7.7142857142857055</c:v>
                </c:pt>
                <c:pt idx="2">
                  <c:v>30.238726790450929</c:v>
                </c:pt>
                <c:pt idx="3">
                  <c:v>30.666666666666671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AEB-48A4-A153-8CB2E14428FF}"/>
            </c:ext>
          </c:extLst>
        </c:ser>
        <c:ser>
          <c:idx val="12"/>
          <c:order val="5"/>
          <c:tx>
            <c:strRef>
              <c:f>List1!$A$7</c:f>
              <c:strCache>
                <c:ptCount val="1"/>
                <c:pt idx="0">
                  <c:v>Top Boxes</c:v>
                </c:pt>
              </c:strCache>
            </c:strRef>
          </c:tx>
          <c:spPr>
            <a:noFill/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57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BAEB-48A4-A153-8CB2E14428F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="1" i="1" baseline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List1!$B$7:$E$7</c:f>
              <c:numCache>
                <c:formatCode>0</c:formatCode>
                <c:ptCount val="4"/>
                <c:pt idx="0">
                  <c:v>50.998185117967331</c:v>
                </c:pt>
                <c:pt idx="1">
                  <c:v>40.857142857142563</c:v>
                </c:pt>
                <c:pt idx="2">
                  <c:v>57.559681697612135</c:v>
                </c:pt>
                <c:pt idx="3">
                  <c:v>53.866666666666227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AEB-48A4-A153-8CB2E14428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overlap val="100"/>
        <c:axId val="135873664"/>
        <c:axId val="135875200"/>
      </c:barChart>
      <c:catAx>
        <c:axId val="1358736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3399"/>
            </a:solidFill>
          </a:ln>
        </c:spPr>
        <c:txPr>
          <a:bodyPr/>
          <a:lstStyle/>
          <a:p>
            <a:pPr>
              <a:defRPr sz="12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35875200"/>
        <c:crosses val="autoZero"/>
        <c:auto val="1"/>
        <c:lblAlgn val="ctr"/>
        <c:lblOffset val="100"/>
        <c:noMultiLvlLbl val="0"/>
      </c:catAx>
      <c:valAx>
        <c:axId val="135875200"/>
        <c:scaling>
          <c:orientation val="minMax"/>
          <c:max val="101"/>
          <c:min val="0"/>
        </c:scaling>
        <c:delete val="0"/>
        <c:axPos val="l"/>
        <c:numFmt formatCode="#,##0&quot;%&quot;;\-#,##0" sourceLinked="0"/>
        <c:majorTickMark val="out"/>
        <c:minorTickMark val="none"/>
        <c:tickLblPos val="nextTo"/>
        <c:spPr>
          <a:ln>
            <a:solidFill>
              <a:srgbClr val="003399"/>
            </a:solidFill>
          </a:ln>
        </c:spPr>
        <c:txPr>
          <a:bodyPr/>
          <a:lstStyle/>
          <a:p>
            <a:pPr>
              <a:defRPr sz="1100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35873664"/>
        <c:crosses val="autoZero"/>
        <c:crossBetween val="between"/>
        <c:majorUnit val="1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3079979585885095E-2"/>
          <c:y val="3.1154032854444458E-2"/>
          <c:w val="0.8346280499659765"/>
          <c:h val="0.86834249418300591"/>
        </c:manualLayout>
      </c:layout>
      <c:lineChart>
        <c:grouping val="standard"/>
        <c:varyColors val="0"/>
        <c:ser>
          <c:idx val="0"/>
          <c:order val="0"/>
          <c:tx>
            <c:strRef>
              <c:f>List1!$C$2</c:f>
              <c:strCache>
                <c:ptCount val="1"/>
                <c:pt idx="0">
                  <c:v>Austria</c:v>
                </c:pt>
              </c:strCache>
            </c:strRef>
          </c:tx>
          <c:marker>
            <c:symbol val="none"/>
          </c:marker>
          <c:cat>
            <c:numRef>
              <c:f>List1!$D$1:$AD$1</c:f>
              <c:numCache>
                <c:formatCode>General</c:formatCode>
                <c:ptCount val="2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</c:numCache>
            </c:numRef>
          </c:cat>
          <c:val>
            <c:numRef>
              <c:f>List1!$D$2:$AD$2</c:f>
              <c:numCache>
                <c:formatCode>General</c:formatCode>
                <c:ptCount val="27"/>
                <c:pt idx="0">
                  <c:v>7.59</c:v>
                </c:pt>
                <c:pt idx="1">
                  <c:v>7.61</c:v>
                </c:pt>
                <c:pt idx="2">
                  <c:v>7.5</c:v>
                </c:pt>
                <c:pt idx="3">
                  <c:v>7.6</c:v>
                </c:pt>
                <c:pt idx="4">
                  <c:v>7.7</c:v>
                </c:pt>
                <c:pt idx="5">
                  <c:v>7.8</c:v>
                </c:pt>
                <c:pt idx="6">
                  <c:v>7.8</c:v>
                </c:pt>
                <c:pt idx="7">
                  <c:v>8</c:v>
                </c:pt>
                <c:pt idx="8">
                  <c:v>8.4</c:v>
                </c:pt>
                <c:pt idx="9">
                  <c:v>8.6999999999999993</c:v>
                </c:pt>
                <c:pt idx="10">
                  <c:v>8.6</c:v>
                </c:pt>
                <c:pt idx="11">
                  <c:v>8.1</c:v>
                </c:pt>
                <c:pt idx="12">
                  <c:v>8.1</c:v>
                </c:pt>
                <c:pt idx="13">
                  <c:v>7.9</c:v>
                </c:pt>
                <c:pt idx="14">
                  <c:v>7.9</c:v>
                </c:pt>
                <c:pt idx="15">
                  <c:v>7.8</c:v>
                </c:pt>
                <c:pt idx="16">
                  <c:v>6.9</c:v>
                </c:pt>
                <c:pt idx="17">
                  <c:v>6.9</c:v>
                </c:pt>
                <c:pt idx="18">
                  <c:v>7.2</c:v>
                </c:pt>
                <c:pt idx="19">
                  <c:v>7.6</c:v>
                </c:pt>
                <c:pt idx="20">
                  <c:v>7.5</c:v>
                </c:pt>
                <c:pt idx="21">
                  <c:v>7.5</c:v>
                </c:pt>
                <c:pt idx="22">
                  <c:v>7.6</c:v>
                </c:pt>
                <c:pt idx="23">
                  <c:v>7.7</c:v>
                </c:pt>
                <c:pt idx="24">
                  <c:v>7.6</c:v>
                </c:pt>
                <c:pt idx="25">
                  <c:v>7.4</c:v>
                </c:pt>
                <c:pt idx="26">
                  <c:v>7.1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C4E-4848-B325-031882CF39A4}"/>
            </c:ext>
          </c:extLst>
        </c:ser>
        <c:ser>
          <c:idx val="1"/>
          <c:order val="1"/>
          <c:tx>
            <c:strRef>
              <c:f>List1!$C$3</c:f>
              <c:strCache>
                <c:ptCount val="1"/>
                <c:pt idx="0">
                  <c:v>UK</c:v>
                </c:pt>
              </c:strCache>
            </c:strRef>
          </c:tx>
          <c:marker>
            <c:symbol val="none"/>
          </c:marker>
          <c:cat>
            <c:numRef>
              <c:f>List1!$D$1:$AD$1</c:f>
              <c:numCache>
                <c:formatCode>General</c:formatCode>
                <c:ptCount val="2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</c:numCache>
            </c:numRef>
          </c:cat>
          <c:val>
            <c:numRef>
              <c:f>List1!$D$3:$AD$3</c:f>
              <c:numCache>
                <c:formatCode>General</c:formatCode>
                <c:ptCount val="27"/>
                <c:pt idx="0">
                  <c:v>8.44</c:v>
                </c:pt>
                <c:pt idx="1">
                  <c:v>8.2200000000000006</c:v>
                </c:pt>
                <c:pt idx="2">
                  <c:v>8.6999999999999993</c:v>
                </c:pt>
                <c:pt idx="3">
                  <c:v>8.6</c:v>
                </c:pt>
                <c:pt idx="4">
                  <c:v>8.6999999999999993</c:v>
                </c:pt>
                <c:pt idx="5">
                  <c:v>8.3000000000000007</c:v>
                </c:pt>
                <c:pt idx="6">
                  <c:v>8.6999999999999993</c:v>
                </c:pt>
                <c:pt idx="7">
                  <c:v>8.6999999999999993</c:v>
                </c:pt>
                <c:pt idx="8">
                  <c:v>8.6</c:v>
                </c:pt>
                <c:pt idx="9">
                  <c:v>8.6</c:v>
                </c:pt>
                <c:pt idx="10">
                  <c:v>8.6</c:v>
                </c:pt>
                <c:pt idx="11">
                  <c:v>8.4</c:v>
                </c:pt>
                <c:pt idx="12">
                  <c:v>7.7</c:v>
                </c:pt>
                <c:pt idx="13">
                  <c:v>7.7</c:v>
                </c:pt>
                <c:pt idx="14">
                  <c:v>7.6</c:v>
                </c:pt>
                <c:pt idx="15">
                  <c:v>7.8</c:v>
                </c:pt>
                <c:pt idx="16">
                  <c:v>7.4</c:v>
                </c:pt>
                <c:pt idx="17">
                  <c:v>7.6</c:v>
                </c:pt>
                <c:pt idx="18">
                  <c:v>7.8</c:v>
                </c:pt>
                <c:pt idx="19">
                  <c:v>8.1</c:v>
                </c:pt>
                <c:pt idx="20">
                  <c:v>8.1</c:v>
                </c:pt>
                <c:pt idx="21">
                  <c:v>8.1999999999999993</c:v>
                </c:pt>
                <c:pt idx="22">
                  <c:v>8</c:v>
                </c:pt>
                <c:pt idx="23">
                  <c:v>7.7</c:v>
                </c:pt>
                <c:pt idx="24">
                  <c:v>7.7</c:v>
                </c:pt>
                <c:pt idx="25">
                  <c:v>7.8</c:v>
                </c:pt>
                <c:pt idx="26">
                  <c:v>7.3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C4E-4848-B325-031882CF39A4}"/>
            </c:ext>
          </c:extLst>
        </c:ser>
        <c:ser>
          <c:idx val="2"/>
          <c:order val="2"/>
          <c:tx>
            <c:strRef>
              <c:f>List1!$C$4</c:f>
              <c:strCache>
                <c:ptCount val="1"/>
                <c:pt idx="0">
                  <c:v>Estonia</c:v>
                </c:pt>
              </c:strCache>
            </c:strRef>
          </c:tx>
          <c:marker>
            <c:symbol val="none"/>
          </c:marker>
          <c:cat>
            <c:numRef>
              <c:f>List1!$D$1:$AD$1</c:f>
              <c:numCache>
                <c:formatCode>General</c:formatCode>
                <c:ptCount val="2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</c:numCache>
            </c:numRef>
          </c:cat>
          <c:val>
            <c:numRef>
              <c:f>List1!$D$4:$AD$4</c:f>
              <c:numCache>
                <c:formatCode>General</c:formatCode>
                <c:ptCount val="27"/>
                <c:pt idx="2">
                  <c:v>5.7</c:v>
                </c:pt>
                <c:pt idx="3">
                  <c:v>5.7</c:v>
                </c:pt>
                <c:pt idx="4">
                  <c:v>5.7</c:v>
                </c:pt>
                <c:pt idx="5">
                  <c:v>5.6</c:v>
                </c:pt>
                <c:pt idx="6">
                  <c:v>5.6</c:v>
                </c:pt>
                <c:pt idx="7">
                  <c:v>5.5</c:v>
                </c:pt>
                <c:pt idx="8">
                  <c:v>6</c:v>
                </c:pt>
                <c:pt idx="9">
                  <c:v>6.1</c:v>
                </c:pt>
                <c:pt idx="10">
                  <c:v>6.7</c:v>
                </c:pt>
                <c:pt idx="11">
                  <c:v>6.5</c:v>
                </c:pt>
                <c:pt idx="12">
                  <c:v>6.6</c:v>
                </c:pt>
                <c:pt idx="13">
                  <c:v>6.6</c:v>
                </c:pt>
                <c:pt idx="14">
                  <c:v>6.5</c:v>
                </c:pt>
                <c:pt idx="15">
                  <c:v>6.4</c:v>
                </c:pt>
                <c:pt idx="16">
                  <c:v>6.4</c:v>
                </c:pt>
                <c:pt idx="17">
                  <c:v>6.8</c:v>
                </c:pt>
                <c:pt idx="18">
                  <c:v>6.9</c:v>
                </c:pt>
                <c:pt idx="19">
                  <c:v>7</c:v>
                </c:pt>
                <c:pt idx="20">
                  <c:v>7</c:v>
                </c:pt>
                <c:pt idx="21">
                  <c:v>7.1</c:v>
                </c:pt>
                <c:pt idx="22">
                  <c:v>7.3</c:v>
                </c:pt>
                <c:pt idx="23">
                  <c:v>7.4</c:v>
                </c:pt>
                <c:pt idx="24">
                  <c:v>7.5</c:v>
                </c:pt>
                <c:pt idx="25">
                  <c:v>7.4</c:v>
                </c:pt>
                <c:pt idx="26">
                  <c:v>7.4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C4E-4848-B325-031882CF39A4}"/>
            </c:ext>
          </c:extLst>
        </c:ser>
        <c:ser>
          <c:idx val="3"/>
          <c:order val="3"/>
          <c:tx>
            <c:strRef>
              <c:f>List1!$C$5</c:f>
              <c:strCache>
                <c:ptCount val="1"/>
                <c:pt idx="0">
                  <c:v>Slovenia</c:v>
                </c:pt>
              </c:strCache>
            </c:strRef>
          </c:tx>
          <c:marker>
            <c:symbol val="none"/>
          </c:marker>
          <c:cat>
            <c:numRef>
              <c:f>List1!$D$1:$AD$1</c:f>
              <c:numCache>
                <c:formatCode>General</c:formatCode>
                <c:ptCount val="2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</c:numCache>
            </c:numRef>
          </c:cat>
          <c:val>
            <c:numRef>
              <c:f>List1!$D$5:$AD$5</c:f>
              <c:numCache>
                <c:formatCode>General</c:formatCode>
                <c:ptCount val="27"/>
                <c:pt idx="2">
                  <c:v>3</c:v>
                </c:pt>
                <c:pt idx="3">
                  <c:v>6</c:v>
                </c:pt>
                <c:pt idx="4">
                  <c:v>5.5</c:v>
                </c:pt>
                <c:pt idx="5">
                  <c:v>5.2</c:v>
                </c:pt>
                <c:pt idx="6">
                  <c:v>6</c:v>
                </c:pt>
                <c:pt idx="7">
                  <c:v>5.9</c:v>
                </c:pt>
                <c:pt idx="8">
                  <c:v>6</c:v>
                </c:pt>
                <c:pt idx="9">
                  <c:v>6.1</c:v>
                </c:pt>
                <c:pt idx="10">
                  <c:v>6.4</c:v>
                </c:pt>
                <c:pt idx="11">
                  <c:v>6.6</c:v>
                </c:pt>
                <c:pt idx="12">
                  <c:v>6.7</c:v>
                </c:pt>
                <c:pt idx="13">
                  <c:v>6.6</c:v>
                </c:pt>
                <c:pt idx="14">
                  <c:v>6.4</c:v>
                </c:pt>
                <c:pt idx="15">
                  <c:v>5.9</c:v>
                </c:pt>
                <c:pt idx="16">
                  <c:v>6.1</c:v>
                </c:pt>
                <c:pt idx="17">
                  <c:v>5.7</c:v>
                </c:pt>
                <c:pt idx="18">
                  <c:v>5.8</c:v>
                </c:pt>
                <c:pt idx="19">
                  <c:v>6</c:v>
                </c:pt>
                <c:pt idx="20">
                  <c:v>6.1</c:v>
                </c:pt>
                <c:pt idx="21">
                  <c:v>6.1</c:v>
                </c:pt>
                <c:pt idx="22">
                  <c:v>6</c:v>
                </c:pt>
                <c:pt idx="23">
                  <c:v>6</c:v>
                </c:pt>
                <c:pt idx="24">
                  <c:v>6</c:v>
                </c:pt>
                <c:pt idx="25">
                  <c:v>5.7</c:v>
                </c:pt>
                <c:pt idx="26">
                  <c:v>5.6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C4E-4848-B325-031882CF39A4}"/>
            </c:ext>
          </c:extLst>
        </c:ser>
        <c:ser>
          <c:idx val="4"/>
          <c:order val="4"/>
          <c:tx>
            <c:strRef>
              <c:f>List1!$C$6</c:f>
              <c:strCache>
                <c:ptCount val="1"/>
                <c:pt idx="0">
                  <c:v>Poland</c:v>
                </c:pt>
              </c:strCache>
            </c:strRef>
          </c:tx>
          <c:marker>
            <c:symbol val="none"/>
          </c:marker>
          <c:cat>
            <c:numRef>
              <c:f>List1!$D$1:$AD$1</c:f>
              <c:numCache>
                <c:formatCode>General</c:formatCode>
                <c:ptCount val="2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</c:numCache>
            </c:numRef>
          </c:cat>
          <c:val>
            <c:numRef>
              <c:f>List1!$D$6:$AD$6</c:f>
              <c:numCache>
                <c:formatCode>General</c:formatCode>
                <c:ptCount val="27"/>
                <c:pt idx="0">
                  <c:v>5.57</c:v>
                </c:pt>
                <c:pt idx="1">
                  <c:v>5.08</c:v>
                </c:pt>
                <c:pt idx="2">
                  <c:v>4.5999999999999996</c:v>
                </c:pt>
                <c:pt idx="3">
                  <c:v>4.2</c:v>
                </c:pt>
                <c:pt idx="4">
                  <c:v>4.0999999999999996</c:v>
                </c:pt>
                <c:pt idx="5">
                  <c:v>4.0999999999999996</c:v>
                </c:pt>
                <c:pt idx="6">
                  <c:v>4</c:v>
                </c:pt>
                <c:pt idx="7">
                  <c:v>3.6</c:v>
                </c:pt>
                <c:pt idx="8">
                  <c:v>3.5</c:v>
                </c:pt>
                <c:pt idx="9">
                  <c:v>3.4</c:v>
                </c:pt>
                <c:pt idx="10">
                  <c:v>3.7</c:v>
                </c:pt>
                <c:pt idx="11">
                  <c:v>4.2</c:v>
                </c:pt>
                <c:pt idx="12">
                  <c:v>4.5999999999999996</c:v>
                </c:pt>
                <c:pt idx="13">
                  <c:v>5</c:v>
                </c:pt>
                <c:pt idx="14">
                  <c:v>5.3</c:v>
                </c:pt>
                <c:pt idx="15">
                  <c:v>5.5</c:v>
                </c:pt>
                <c:pt idx="16">
                  <c:v>5.8</c:v>
                </c:pt>
                <c:pt idx="17">
                  <c:v>6</c:v>
                </c:pt>
                <c:pt idx="18">
                  <c:v>6.1</c:v>
                </c:pt>
                <c:pt idx="19">
                  <c:v>6.3</c:v>
                </c:pt>
                <c:pt idx="20">
                  <c:v>6.2</c:v>
                </c:pt>
                <c:pt idx="21">
                  <c:v>6</c:v>
                </c:pt>
                <c:pt idx="22">
                  <c:v>6</c:v>
                </c:pt>
                <c:pt idx="23">
                  <c:v>5.8</c:v>
                </c:pt>
                <c:pt idx="24">
                  <c:v>5.6</c:v>
                </c:pt>
                <c:pt idx="25">
                  <c:v>5.6</c:v>
                </c:pt>
                <c:pt idx="26">
                  <c:v>5.5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C4E-4848-B325-031882CF39A4}"/>
            </c:ext>
          </c:extLst>
        </c:ser>
        <c:ser>
          <c:idx val="5"/>
          <c:order val="5"/>
          <c:tx>
            <c:strRef>
              <c:f>List1!$C$7</c:f>
              <c:strCache>
                <c:ptCount val="1"/>
                <c:pt idx="0">
                  <c:v>Hungary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ymbol val="none"/>
          </c:marker>
          <c:cat>
            <c:numRef>
              <c:f>List1!$D$1:$AD$1</c:f>
              <c:numCache>
                <c:formatCode>General</c:formatCode>
                <c:ptCount val="2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</c:numCache>
            </c:numRef>
          </c:cat>
          <c:val>
            <c:numRef>
              <c:f>List1!$D$7:$AD$7</c:f>
              <c:numCache>
                <c:formatCode>General</c:formatCode>
                <c:ptCount val="27"/>
                <c:pt idx="0">
                  <c:v>4.8600000000000003</c:v>
                </c:pt>
                <c:pt idx="1">
                  <c:v>5.18</c:v>
                </c:pt>
                <c:pt idx="2">
                  <c:v>5</c:v>
                </c:pt>
                <c:pt idx="3">
                  <c:v>5.2</c:v>
                </c:pt>
                <c:pt idx="4">
                  <c:v>5.2</c:v>
                </c:pt>
                <c:pt idx="5">
                  <c:v>5.3</c:v>
                </c:pt>
                <c:pt idx="6">
                  <c:v>4.9000000000000004</c:v>
                </c:pt>
                <c:pt idx="7">
                  <c:v>4.8</c:v>
                </c:pt>
                <c:pt idx="8">
                  <c:v>4.8</c:v>
                </c:pt>
                <c:pt idx="9">
                  <c:v>5</c:v>
                </c:pt>
                <c:pt idx="10">
                  <c:v>5.2</c:v>
                </c:pt>
                <c:pt idx="11">
                  <c:v>5.3</c:v>
                </c:pt>
                <c:pt idx="12">
                  <c:v>5.0999999999999996</c:v>
                </c:pt>
                <c:pt idx="13">
                  <c:v>5.0999999999999996</c:v>
                </c:pt>
                <c:pt idx="14">
                  <c:v>4.7</c:v>
                </c:pt>
                <c:pt idx="15">
                  <c:v>4.5999999999999996</c:v>
                </c:pt>
                <c:pt idx="16">
                  <c:v>5.5</c:v>
                </c:pt>
                <c:pt idx="17">
                  <c:v>5.4</c:v>
                </c:pt>
                <c:pt idx="18">
                  <c:v>5.4</c:v>
                </c:pt>
                <c:pt idx="19">
                  <c:v>5.0999999999999996</c:v>
                </c:pt>
                <c:pt idx="20">
                  <c:v>4.8</c:v>
                </c:pt>
                <c:pt idx="21">
                  <c:v>4.5</c:v>
                </c:pt>
                <c:pt idx="22">
                  <c:v>4.5999999999999996</c:v>
                </c:pt>
                <c:pt idx="23">
                  <c:v>4.4000000000000004</c:v>
                </c:pt>
                <c:pt idx="24">
                  <c:v>4.4000000000000004</c:v>
                </c:pt>
                <c:pt idx="25">
                  <c:v>4.3</c:v>
                </c:pt>
                <c:pt idx="26">
                  <c:v>4.2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C4E-4848-B325-031882CF39A4}"/>
            </c:ext>
          </c:extLst>
        </c:ser>
        <c:ser>
          <c:idx val="6"/>
          <c:order val="6"/>
          <c:tx>
            <c:strRef>
              <c:f>List1!$C$8</c:f>
              <c:strCache>
                <c:ptCount val="1"/>
                <c:pt idx="0">
                  <c:v>CZR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List1!$D$1:$AD$1</c:f>
              <c:numCache>
                <c:formatCode>General</c:formatCode>
                <c:ptCount val="2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</c:numCache>
            </c:numRef>
          </c:cat>
          <c:val>
            <c:numRef>
              <c:f>List1!$D$8:$AD$8</c:f>
              <c:numCache>
                <c:formatCode>General</c:formatCode>
                <c:ptCount val="27"/>
                <c:pt idx="0">
                  <c:v>5.37</c:v>
                </c:pt>
                <c:pt idx="1">
                  <c:v>5.2</c:v>
                </c:pt>
                <c:pt idx="2">
                  <c:v>4.8</c:v>
                </c:pt>
                <c:pt idx="3">
                  <c:v>4.5999999999999996</c:v>
                </c:pt>
                <c:pt idx="4">
                  <c:v>4.3</c:v>
                </c:pt>
                <c:pt idx="5">
                  <c:v>3.9</c:v>
                </c:pt>
                <c:pt idx="6">
                  <c:v>3.7</c:v>
                </c:pt>
                <c:pt idx="7">
                  <c:v>3.9</c:v>
                </c:pt>
                <c:pt idx="8">
                  <c:v>4.2</c:v>
                </c:pt>
                <c:pt idx="9">
                  <c:v>4.3</c:v>
                </c:pt>
                <c:pt idx="10">
                  <c:v>4.8</c:v>
                </c:pt>
                <c:pt idx="11">
                  <c:v>5.2</c:v>
                </c:pt>
                <c:pt idx="12">
                  <c:v>5.2</c:v>
                </c:pt>
                <c:pt idx="13">
                  <c:v>4.9000000000000004</c:v>
                </c:pt>
                <c:pt idx="14">
                  <c:v>4.5999999999999996</c:v>
                </c:pt>
                <c:pt idx="15">
                  <c:v>4.4000000000000004</c:v>
                </c:pt>
                <c:pt idx="16">
                  <c:v>4.9000000000000004</c:v>
                </c:pt>
                <c:pt idx="17">
                  <c:v>4.8</c:v>
                </c:pt>
                <c:pt idx="18">
                  <c:v>5.0999999999999996</c:v>
                </c:pt>
                <c:pt idx="19">
                  <c:v>5.6</c:v>
                </c:pt>
                <c:pt idx="20">
                  <c:v>5.5</c:v>
                </c:pt>
                <c:pt idx="21">
                  <c:v>5.7</c:v>
                </c:pt>
                <c:pt idx="22">
                  <c:v>5.9</c:v>
                </c:pt>
                <c:pt idx="23">
                  <c:v>5.6</c:v>
                </c:pt>
                <c:pt idx="24">
                  <c:v>5.4</c:v>
                </c:pt>
                <c:pt idx="25">
                  <c:v>5.4</c:v>
                </c:pt>
                <c:pt idx="26">
                  <c:v>5.6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CC4E-4848-B325-031882CF39A4}"/>
            </c:ext>
          </c:extLst>
        </c:ser>
        <c:ser>
          <c:idx val="7"/>
          <c:order val="7"/>
          <c:tx>
            <c:strRef>
              <c:f>List1!$C$9</c:f>
              <c:strCache>
                <c:ptCount val="1"/>
                <c:pt idx="0">
                  <c:v>Slovakia</c:v>
                </c:pt>
              </c:strCache>
            </c:strRef>
          </c:tx>
          <c:marker>
            <c:symbol val="none"/>
          </c:marker>
          <c:cat>
            <c:numRef>
              <c:f>List1!$D$1:$AD$1</c:f>
              <c:numCache>
                <c:formatCode>General</c:formatCode>
                <c:ptCount val="2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</c:numCache>
            </c:numRef>
          </c:cat>
          <c:val>
            <c:numRef>
              <c:f>List1!$D$9:$AD$9</c:f>
              <c:numCache>
                <c:formatCode>General</c:formatCode>
                <c:ptCount val="27"/>
                <c:pt idx="2">
                  <c:v>3.9</c:v>
                </c:pt>
                <c:pt idx="3">
                  <c:v>3.7</c:v>
                </c:pt>
                <c:pt idx="4">
                  <c:v>3.5</c:v>
                </c:pt>
                <c:pt idx="5">
                  <c:v>3.7</c:v>
                </c:pt>
                <c:pt idx="6">
                  <c:v>3.7</c:v>
                </c:pt>
                <c:pt idx="7">
                  <c:v>3.7</c:v>
                </c:pt>
                <c:pt idx="8">
                  <c:v>4</c:v>
                </c:pt>
                <c:pt idx="9">
                  <c:v>4.3</c:v>
                </c:pt>
                <c:pt idx="10">
                  <c:v>4.7</c:v>
                </c:pt>
                <c:pt idx="11">
                  <c:v>4.9000000000000004</c:v>
                </c:pt>
                <c:pt idx="12">
                  <c:v>5</c:v>
                </c:pt>
                <c:pt idx="13">
                  <c:v>4.5</c:v>
                </c:pt>
                <c:pt idx="14">
                  <c:v>4.3</c:v>
                </c:pt>
                <c:pt idx="15">
                  <c:v>4</c:v>
                </c:pt>
                <c:pt idx="16">
                  <c:v>4.5999999999999996</c:v>
                </c:pt>
                <c:pt idx="17">
                  <c:v>4.7</c:v>
                </c:pt>
                <c:pt idx="18">
                  <c:v>5</c:v>
                </c:pt>
                <c:pt idx="19">
                  <c:v>5.0999999999999996</c:v>
                </c:pt>
                <c:pt idx="20">
                  <c:v>5.0999999999999996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4.9000000000000004</c:v>
                </c:pt>
                <c:pt idx="25">
                  <c:v>5.2</c:v>
                </c:pt>
                <c:pt idx="26">
                  <c:v>5.3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CC4E-4848-B325-031882CF39A4}"/>
            </c:ext>
          </c:extLst>
        </c:ser>
        <c:ser>
          <c:idx val="8"/>
          <c:order val="8"/>
          <c:tx>
            <c:strRef>
              <c:f>List1!$C$10</c:f>
              <c:strCache>
                <c:ptCount val="1"/>
                <c:pt idx="0">
                  <c:v>Italy</c:v>
                </c:pt>
              </c:strCache>
            </c:strRef>
          </c:tx>
          <c:marker>
            <c:symbol val="none"/>
          </c:marker>
          <c:cat>
            <c:numRef>
              <c:f>List1!$D$1:$AD$1</c:f>
              <c:numCache>
                <c:formatCode>General</c:formatCode>
                <c:ptCount val="2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</c:numCache>
            </c:numRef>
          </c:cat>
          <c:val>
            <c:numRef>
              <c:f>List1!$D$10:$AD$10</c:f>
              <c:numCache>
                <c:formatCode>General</c:formatCode>
                <c:ptCount val="27"/>
                <c:pt idx="0">
                  <c:v>3.42</c:v>
                </c:pt>
                <c:pt idx="1">
                  <c:v>5.03</c:v>
                </c:pt>
                <c:pt idx="2">
                  <c:v>4.5999999999999996</c:v>
                </c:pt>
                <c:pt idx="3">
                  <c:v>4.7</c:v>
                </c:pt>
                <c:pt idx="4">
                  <c:v>4.5999999999999996</c:v>
                </c:pt>
                <c:pt idx="5">
                  <c:v>5.5</c:v>
                </c:pt>
                <c:pt idx="6">
                  <c:v>5.2</c:v>
                </c:pt>
                <c:pt idx="7">
                  <c:v>5.3</c:v>
                </c:pt>
                <c:pt idx="8">
                  <c:v>4.8</c:v>
                </c:pt>
                <c:pt idx="9">
                  <c:v>5</c:v>
                </c:pt>
                <c:pt idx="10">
                  <c:v>4.9000000000000004</c:v>
                </c:pt>
                <c:pt idx="11">
                  <c:v>5.2</c:v>
                </c:pt>
                <c:pt idx="12">
                  <c:v>4.8</c:v>
                </c:pt>
                <c:pt idx="13">
                  <c:v>4.3</c:v>
                </c:pt>
                <c:pt idx="14">
                  <c:v>3.9</c:v>
                </c:pt>
                <c:pt idx="15">
                  <c:v>3.9</c:v>
                </c:pt>
                <c:pt idx="16">
                  <c:v>4.2</c:v>
                </c:pt>
                <c:pt idx="17">
                  <c:v>4.3</c:v>
                </c:pt>
                <c:pt idx="18">
                  <c:v>4.3</c:v>
                </c:pt>
                <c:pt idx="19">
                  <c:v>4.4000000000000004</c:v>
                </c:pt>
                <c:pt idx="20">
                  <c:v>4.7</c:v>
                </c:pt>
                <c:pt idx="21">
                  <c:v>5</c:v>
                </c:pt>
                <c:pt idx="22">
                  <c:v>5.2</c:v>
                </c:pt>
                <c:pt idx="23">
                  <c:v>5.3</c:v>
                </c:pt>
                <c:pt idx="24">
                  <c:v>5.3</c:v>
                </c:pt>
                <c:pt idx="25">
                  <c:v>5.6</c:v>
                </c:pt>
                <c:pt idx="26">
                  <c:v>5.6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CC4E-4848-B325-031882CF39A4}"/>
            </c:ext>
          </c:extLst>
        </c:ser>
        <c:ser>
          <c:idx val="9"/>
          <c:order val="9"/>
          <c:tx>
            <c:strRef>
              <c:f>List1!$C$11</c:f>
              <c:strCache>
                <c:ptCount val="1"/>
                <c:pt idx="0">
                  <c:v>Ukraine</c:v>
                </c:pt>
              </c:strCache>
            </c:strRef>
          </c:tx>
          <c:marker>
            <c:symbol val="none"/>
          </c:marker>
          <c:cat>
            <c:numRef>
              <c:f>List1!$D$1:$AD$1</c:f>
              <c:numCache>
                <c:formatCode>General</c:formatCode>
                <c:ptCount val="2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</c:numCache>
            </c:numRef>
          </c:cat>
          <c:val>
            <c:numRef>
              <c:f>List1!$D$11:$AD$11</c:f>
              <c:numCache>
                <c:formatCode>General</c:formatCode>
                <c:ptCount val="27"/>
                <c:pt idx="4">
                  <c:v>1.5</c:v>
                </c:pt>
                <c:pt idx="5">
                  <c:v>2.1</c:v>
                </c:pt>
                <c:pt idx="6">
                  <c:v>2.4</c:v>
                </c:pt>
                <c:pt idx="7">
                  <c:v>2.2999999999999998</c:v>
                </c:pt>
                <c:pt idx="8">
                  <c:v>2.2000000000000002</c:v>
                </c:pt>
                <c:pt idx="9">
                  <c:v>2.6</c:v>
                </c:pt>
                <c:pt idx="10">
                  <c:v>2.8</c:v>
                </c:pt>
                <c:pt idx="11">
                  <c:v>2.7</c:v>
                </c:pt>
                <c:pt idx="12">
                  <c:v>2.5</c:v>
                </c:pt>
                <c:pt idx="13">
                  <c:v>2.2000000000000002</c:v>
                </c:pt>
                <c:pt idx="14">
                  <c:v>2.4</c:v>
                </c:pt>
                <c:pt idx="15">
                  <c:v>2.2999999999999998</c:v>
                </c:pt>
                <c:pt idx="16">
                  <c:v>2.6</c:v>
                </c:pt>
                <c:pt idx="17">
                  <c:v>2.5</c:v>
                </c:pt>
                <c:pt idx="18">
                  <c:v>2.6</c:v>
                </c:pt>
                <c:pt idx="19">
                  <c:v>2.7</c:v>
                </c:pt>
                <c:pt idx="20">
                  <c:v>2.9</c:v>
                </c:pt>
                <c:pt idx="21">
                  <c:v>3</c:v>
                </c:pt>
                <c:pt idx="22">
                  <c:v>3.2</c:v>
                </c:pt>
                <c:pt idx="23">
                  <c:v>3</c:v>
                </c:pt>
                <c:pt idx="24">
                  <c:v>3.3</c:v>
                </c:pt>
                <c:pt idx="25">
                  <c:v>3.2</c:v>
                </c:pt>
                <c:pt idx="26">
                  <c:v>3.3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CC4E-4848-B325-031882CF39A4}"/>
            </c:ext>
          </c:extLst>
        </c:ser>
        <c:ser>
          <c:idx val="10"/>
          <c:order val="10"/>
          <c:tx>
            <c:strRef>
              <c:f>List1!$C$12</c:f>
              <c:strCache>
                <c:ptCount val="1"/>
                <c:pt idx="0">
                  <c:v>Russia</c:v>
                </c:pt>
              </c:strCache>
            </c:strRef>
          </c:tx>
          <c:marker>
            <c:symbol val="none"/>
          </c:marker>
          <c:cat>
            <c:numRef>
              <c:f>List1!$D$1:$AD$1</c:f>
              <c:numCache>
                <c:formatCode>General</c:formatCode>
                <c:ptCount val="2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</c:numCache>
            </c:numRef>
          </c:cat>
          <c:val>
            <c:numRef>
              <c:f>List1!$D$12:$AD$12</c:f>
              <c:numCache>
                <c:formatCode>General</c:formatCode>
                <c:ptCount val="27"/>
                <c:pt idx="0">
                  <c:v>2.58</c:v>
                </c:pt>
                <c:pt idx="1">
                  <c:v>2.27</c:v>
                </c:pt>
                <c:pt idx="2">
                  <c:v>2.4</c:v>
                </c:pt>
                <c:pt idx="3">
                  <c:v>2.4</c:v>
                </c:pt>
                <c:pt idx="4">
                  <c:v>2.1</c:v>
                </c:pt>
                <c:pt idx="5">
                  <c:v>2.2999999999999998</c:v>
                </c:pt>
                <c:pt idx="6">
                  <c:v>2.7</c:v>
                </c:pt>
                <c:pt idx="7">
                  <c:v>2.7</c:v>
                </c:pt>
                <c:pt idx="8">
                  <c:v>2.8</c:v>
                </c:pt>
                <c:pt idx="9">
                  <c:v>2.4</c:v>
                </c:pt>
                <c:pt idx="10">
                  <c:v>2.5</c:v>
                </c:pt>
                <c:pt idx="11">
                  <c:v>2.2999999999999998</c:v>
                </c:pt>
                <c:pt idx="12">
                  <c:v>2.1</c:v>
                </c:pt>
                <c:pt idx="13">
                  <c:v>2.2000000000000002</c:v>
                </c:pt>
                <c:pt idx="14">
                  <c:v>2.1</c:v>
                </c:pt>
                <c:pt idx="15">
                  <c:v>2.4</c:v>
                </c:pt>
                <c:pt idx="16">
                  <c:v>2.8</c:v>
                </c:pt>
                <c:pt idx="17">
                  <c:v>2.8</c:v>
                </c:pt>
                <c:pt idx="18">
                  <c:v>2.7</c:v>
                </c:pt>
                <c:pt idx="19">
                  <c:v>2.9</c:v>
                </c:pt>
                <c:pt idx="20">
                  <c:v>2.9</c:v>
                </c:pt>
                <c:pt idx="21">
                  <c:v>2.9</c:v>
                </c:pt>
                <c:pt idx="22">
                  <c:v>2.8</c:v>
                </c:pt>
                <c:pt idx="23">
                  <c:v>2.8</c:v>
                </c:pt>
                <c:pt idx="24">
                  <c:v>3</c:v>
                </c:pt>
                <c:pt idx="25">
                  <c:v>2.9</c:v>
                </c:pt>
                <c:pt idx="26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CC4E-4848-B325-031882CF39A4}"/>
            </c:ext>
          </c:extLst>
        </c:ser>
        <c:ser>
          <c:idx val="11"/>
          <c:order val="11"/>
          <c:tx>
            <c:strRef>
              <c:f>List1!$C$13</c:f>
              <c:strCache>
                <c:ptCount val="1"/>
                <c:pt idx="0">
                  <c:v>EU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List1!$D$1:$AD$1</c:f>
              <c:numCache>
                <c:formatCode>General</c:formatCode>
                <c:ptCount val="2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</c:numCache>
            </c:numRef>
          </c:cat>
          <c:val>
            <c:numRef>
              <c:f>List1!$D$13:$AD$13</c:f>
              <c:numCache>
                <c:formatCode>General</c:formatCode>
                <c:ptCount val="27"/>
                <c:pt idx="23">
                  <c:v>6.4</c:v>
                </c:pt>
                <c:pt idx="24">
                  <c:v>6.4</c:v>
                </c:pt>
                <c:pt idx="25">
                  <c:v>6.4</c:v>
                </c:pt>
                <c:pt idx="26">
                  <c:v>6.4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CC4E-4848-B325-031882CF39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43559168"/>
        <c:axId val="343569152"/>
      </c:lineChart>
      <c:catAx>
        <c:axId val="343559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43569152"/>
        <c:crosses val="autoZero"/>
        <c:auto val="1"/>
        <c:lblAlgn val="ctr"/>
        <c:lblOffset val="100"/>
        <c:noMultiLvlLbl val="0"/>
      </c:catAx>
      <c:valAx>
        <c:axId val="3435691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435591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6907140079712249E-2"/>
          <c:y val="1.7542279197068727E-2"/>
          <c:w val="0.9630928599202877"/>
          <c:h val="0.86098679677646872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FFFF0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effectLst>
                <a:outerShdw blurRad="50800" dist="50800" dir="5400000" algn="ctr" rotWithShape="0">
                  <a:srgbClr val="92D05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AEED-4BB5-A17F-2507746983AA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1-AEED-4BB5-A17F-2507746983AA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AEED-4BB5-A17F-2507746983AA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2-AEED-4BB5-A17F-2507746983AA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AEED-4BB5-A17F-2507746983AA}"/>
              </c:ext>
            </c:extLst>
          </c:dPt>
          <c:dPt>
            <c:idx val="5"/>
            <c:invertIfNegative val="0"/>
            <c:bubble3D val="0"/>
            <c:spPr>
              <a:solidFill>
                <a:schemeClr val="tx1"/>
              </a:solidFill>
            </c:spPr>
            <c:extLst>
              <c:ext xmlns:c16="http://schemas.microsoft.com/office/drawing/2014/chart" uri="{C3380CC4-5D6E-409C-BE32-E72D297353CC}">
                <c16:uniqueId val="{00000004-AEED-4BB5-A17F-2507746983AA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290" b="1" u="sng" baseline="0">
                      <a:solidFill>
                        <a:schemeClr val="tx1"/>
                      </a:solidFill>
                    </a:defRPr>
                  </a:pPr>
                  <a:endParaRPr lang="cs-CZ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EED-4BB5-A17F-2507746983AA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290" b="1" u="sng" baseline="0">
                      <a:solidFill>
                        <a:schemeClr val="tx1"/>
                      </a:solidFill>
                    </a:defRPr>
                  </a:pPr>
                  <a:endParaRPr lang="cs-CZ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EED-4BB5-A17F-2507746983AA}"/>
                </c:ext>
              </c:extLst>
            </c:dLbl>
            <c:dLbl>
              <c:idx val="2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EED-4BB5-A17F-2507746983AA}"/>
                </c:ext>
              </c:extLst>
            </c:dLbl>
            <c:dLbl>
              <c:idx val="3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EED-4BB5-A17F-2507746983AA}"/>
                </c:ext>
              </c:extLst>
            </c:dLbl>
            <c:dLbl>
              <c:idx val="4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EED-4BB5-A17F-2507746983AA}"/>
                </c:ext>
              </c:extLst>
            </c:dLbl>
            <c:dLbl>
              <c:idx val="5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EED-4BB5-A17F-2507746983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90" b="1" u="sng" baseline="0">
                    <a:solidFill>
                      <a:schemeClr val="bg1"/>
                    </a:solidFill>
                  </a:defRPr>
                </a:pPr>
                <a:endParaRPr lang="cs-CZ"/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List1!$A$1:$A$6</c:f>
              <c:strCache>
                <c:ptCount val="6"/>
                <c:pt idx="0">
                  <c:v>Abundant UMC </c:v>
                </c:pt>
                <c:pt idx="1">
                  <c:v>Cosmopolitan UMC</c:v>
                </c:pt>
                <c:pt idx="2">
                  <c:v>Working LMC</c:v>
                </c:pt>
                <c:pt idx="3">
                  <c:v>Local networks LMC</c:v>
                </c:pt>
                <c:pt idx="4">
                  <c:v>Endangered  LMC</c:v>
                </c:pt>
                <c:pt idx="5">
                  <c:v>Impoverish LC</c:v>
                </c:pt>
              </c:strCache>
            </c:strRef>
          </c:cat>
          <c:val>
            <c:numRef>
              <c:f>List1!$B$1:$B$6</c:f>
              <c:numCache>
                <c:formatCode>General</c:formatCode>
                <c:ptCount val="6"/>
                <c:pt idx="0">
                  <c:v>65</c:v>
                </c:pt>
                <c:pt idx="1">
                  <c:v>67</c:v>
                </c:pt>
                <c:pt idx="2">
                  <c:v>48</c:v>
                </c:pt>
                <c:pt idx="3">
                  <c:v>54</c:v>
                </c:pt>
                <c:pt idx="4">
                  <c:v>45</c:v>
                </c:pt>
                <c:pt idx="5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EED-4BB5-A17F-2507746983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4746880"/>
        <c:axId val="134748416"/>
      </c:barChart>
      <c:catAx>
        <c:axId val="1347468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 i="0" baseline="0"/>
            </a:pPr>
            <a:endParaRPr lang="cs-CZ"/>
          </a:p>
        </c:txPr>
        <c:crossAx val="134748416"/>
        <c:crosses val="autoZero"/>
        <c:auto val="1"/>
        <c:lblAlgn val="ctr"/>
        <c:lblOffset val="100"/>
        <c:noMultiLvlLbl val="0"/>
      </c:catAx>
      <c:valAx>
        <c:axId val="1347484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47468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572470107903181E-2"/>
          <c:y val="1.7544428867282073E-2"/>
          <c:w val="0.92679790026246722"/>
          <c:h val="0.4544546576302357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BA4-41E6-95D9-EB7CEBE1E391}"/>
              </c:ext>
            </c:extLst>
          </c:dPt>
          <c:dPt>
            <c:idx val="1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BA4-41E6-95D9-EB7CEBE1E391}"/>
              </c:ext>
            </c:extLst>
          </c:dPt>
          <c:dPt>
            <c:idx val="2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BA4-41E6-95D9-EB7CEBE1E391}"/>
              </c:ext>
            </c:extLst>
          </c:dPt>
          <c:cat>
            <c:strRef>
              <c:f>List1!$B$3:$B$28</c:f>
              <c:strCache>
                <c:ptCount val="26"/>
                <c:pt idx="0">
                  <c:v>Lékař</c:v>
                </c:pt>
                <c:pt idx="1">
                  <c:v>Vědec</c:v>
                </c:pt>
                <c:pt idx="2">
                  <c:v>Zdravotní sestra</c:v>
                </c:pt>
                <c:pt idx="3">
                  <c:v>Učitel na vysoké škole</c:v>
                </c:pt>
                <c:pt idx="4">
                  <c:v>Učitel na základní škole</c:v>
                </c:pt>
                <c:pt idx="5">
                  <c:v>Soudce</c:v>
                </c:pt>
                <c:pt idx="6">
                  <c:v>Projektant</c:v>
                </c:pt>
                <c:pt idx="7">
                  <c:v>Programátor</c:v>
                </c:pt>
                <c:pt idx="8">
                  <c:v>Soukromý zemědělec</c:v>
                </c:pt>
                <c:pt idx="9">
                  <c:v>Policista</c:v>
                </c:pt>
                <c:pt idx="10">
                  <c:v>Starosta</c:v>
                </c:pt>
                <c:pt idx="11">
                  <c:v>Voják z povolání</c:v>
                </c:pt>
                <c:pt idx="12">
                  <c:v>Truhlář</c:v>
                </c:pt>
                <c:pt idx="13">
                  <c:v>Účetní</c:v>
                </c:pt>
                <c:pt idx="14">
                  <c:v>Majitel malého obchodu</c:v>
                </c:pt>
                <c:pt idx="15">
                  <c:v>Profesionální sportovec</c:v>
                </c:pt>
                <c:pt idx="16">
                  <c:v>Manažer</c:v>
                </c:pt>
                <c:pt idx="17">
                  <c:v>Ministr</c:v>
                </c:pt>
                <c:pt idx="18">
                  <c:v>Stavební dělník</c:v>
                </c:pt>
                <c:pt idx="19">
                  <c:v>Bankovní úředník</c:v>
                </c:pt>
                <c:pt idx="20">
                  <c:v>Novinář</c:v>
                </c:pt>
                <c:pt idx="21">
                  <c:v>Kněz</c:v>
                </c:pt>
                <c:pt idx="22">
                  <c:v>Prodavač</c:v>
                </c:pt>
                <c:pt idx="23">
                  <c:v>Sekretářka</c:v>
                </c:pt>
                <c:pt idx="24">
                  <c:v>Poslanec</c:v>
                </c:pt>
                <c:pt idx="25">
                  <c:v>Uklízečka</c:v>
                </c:pt>
              </c:strCache>
            </c:strRef>
          </c:cat>
          <c:val>
            <c:numRef>
              <c:f>List1!$C$3:$C$28</c:f>
              <c:numCache>
                <c:formatCode>General</c:formatCode>
                <c:ptCount val="26"/>
                <c:pt idx="0">
                  <c:v>90.2</c:v>
                </c:pt>
                <c:pt idx="1">
                  <c:v>77.2</c:v>
                </c:pt>
                <c:pt idx="2">
                  <c:v>72.900000000000006</c:v>
                </c:pt>
                <c:pt idx="3">
                  <c:v>72.900000000000006</c:v>
                </c:pt>
                <c:pt idx="4">
                  <c:v>70.8</c:v>
                </c:pt>
                <c:pt idx="5">
                  <c:v>64</c:v>
                </c:pt>
                <c:pt idx="6">
                  <c:v>61.2</c:v>
                </c:pt>
                <c:pt idx="7">
                  <c:v>59.7</c:v>
                </c:pt>
                <c:pt idx="8">
                  <c:v>58.2</c:v>
                </c:pt>
                <c:pt idx="9">
                  <c:v>56.3</c:v>
                </c:pt>
                <c:pt idx="10">
                  <c:v>54.1</c:v>
                </c:pt>
                <c:pt idx="11">
                  <c:v>53.6</c:v>
                </c:pt>
                <c:pt idx="12">
                  <c:v>52</c:v>
                </c:pt>
                <c:pt idx="13">
                  <c:v>50.4</c:v>
                </c:pt>
                <c:pt idx="14">
                  <c:v>50.1</c:v>
                </c:pt>
                <c:pt idx="15">
                  <c:v>49.3</c:v>
                </c:pt>
                <c:pt idx="16">
                  <c:v>48.8</c:v>
                </c:pt>
                <c:pt idx="17">
                  <c:v>46.5</c:v>
                </c:pt>
                <c:pt idx="18">
                  <c:v>44</c:v>
                </c:pt>
                <c:pt idx="19">
                  <c:v>42.4</c:v>
                </c:pt>
                <c:pt idx="20">
                  <c:v>41.2</c:v>
                </c:pt>
                <c:pt idx="21">
                  <c:v>41.2</c:v>
                </c:pt>
                <c:pt idx="22">
                  <c:v>40.300000000000004</c:v>
                </c:pt>
                <c:pt idx="23">
                  <c:v>37.300000000000004</c:v>
                </c:pt>
                <c:pt idx="24">
                  <c:v>31.2</c:v>
                </c:pt>
                <c:pt idx="25">
                  <c:v>28.9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1F-4BBD-BC50-967FC5D7A2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4734592"/>
        <c:axId val="134736128"/>
      </c:barChart>
      <c:catAx>
        <c:axId val="134734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34736128"/>
        <c:crosses val="autoZero"/>
        <c:auto val="1"/>
        <c:lblAlgn val="ctr"/>
        <c:lblOffset val="100"/>
        <c:noMultiLvlLbl val="0"/>
      </c:catAx>
      <c:valAx>
        <c:axId val="134736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34734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021294" y="1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r">
              <a:defRPr sz="1300"/>
            </a:lvl1pPr>
          </a:lstStyle>
          <a:p>
            <a:fld id="{C843B205-5F2E-431B-94EC-215C205723AE}" type="datetimeFigureOut">
              <a:rPr lang="cs-CZ" smtClean="0"/>
              <a:t>08.04.2024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r">
              <a:defRPr sz="1300"/>
            </a:lvl1pPr>
          </a:lstStyle>
          <a:p>
            <a:fld id="{80B2CEF8-4FD8-4A45-8902-8764F2597A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80007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1979" y="0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r">
              <a:defRPr sz="1300"/>
            </a:lvl1pPr>
          </a:lstStyle>
          <a:p>
            <a:fld id="{5B2EA291-8051-4A67-8B93-158A6AD6296B}" type="datetimeFigureOut">
              <a:rPr lang="cs-CZ" smtClean="0"/>
              <a:t>08.04.2024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91" tIns="47745" rIns="95491" bIns="47745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9761" y="4862015"/>
            <a:ext cx="5679778" cy="4605085"/>
          </a:xfrm>
          <a:prstGeom prst="rect">
            <a:avLst/>
          </a:prstGeom>
        </p:spPr>
        <p:txBody>
          <a:bodyPr vert="horz" lIns="95491" tIns="47745" rIns="95491" bIns="47745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0755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1979" y="9720755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r">
              <a:defRPr sz="1300"/>
            </a:lvl1pPr>
          </a:lstStyle>
          <a:p>
            <a:fld id="{083E0DFE-E2AE-45E2-AE1C-0C02FFD680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789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/>
          <p:nvPr userDrawn="1"/>
        </p:nvSpPr>
        <p:spPr>
          <a:xfrm>
            <a:off x="5395596" y="-1"/>
            <a:ext cx="3749252" cy="1131889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68500"/>
              <a:gd name="connsiteY0" fmla="*/ 622300 h 622300"/>
              <a:gd name="connsiteX1" fmla="*/ 134937 w 1968500"/>
              <a:gd name="connsiteY1" fmla="*/ 47625 h 622300"/>
              <a:gd name="connsiteX2" fmla="*/ 1965960 w 1968500"/>
              <a:gd name="connsiteY2" fmla="*/ 0 h 622300"/>
              <a:gd name="connsiteX3" fmla="*/ 1968500 w 1968500"/>
              <a:gd name="connsiteY3" fmla="*/ 622300 h 622300"/>
              <a:gd name="connsiteX4" fmla="*/ 0 w 1968500"/>
              <a:gd name="connsiteY4" fmla="*/ 622300 h 622300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33338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0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883621"/>
              <a:gd name="connsiteY0" fmla="*/ 574675 h 574675"/>
              <a:gd name="connsiteX1" fmla="*/ 134937 w 1883621"/>
              <a:gd name="connsiteY1" fmla="*/ 0 h 574675"/>
              <a:gd name="connsiteX2" fmla="*/ 1882774 w 1883621"/>
              <a:gd name="connsiteY2" fmla="*/ 0 h 574675"/>
              <a:gd name="connsiteX3" fmla="*/ 1882774 w 1883621"/>
              <a:gd name="connsiteY3" fmla="*/ 574675 h 574675"/>
              <a:gd name="connsiteX4" fmla="*/ 0 w 1883621"/>
              <a:gd name="connsiteY4" fmla="*/ 574675 h 574675"/>
              <a:gd name="connsiteX0" fmla="*/ 0 w 3758141"/>
              <a:gd name="connsiteY0" fmla="*/ 1135380 h 1135380"/>
              <a:gd name="connsiteX1" fmla="*/ 2009457 w 3758141"/>
              <a:gd name="connsiteY1" fmla="*/ 0 h 1135380"/>
              <a:gd name="connsiteX2" fmla="*/ 3757294 w 3758141"/>
              <a:gd name="connsiteY2" fmla="*/ 0 h 1135380"/>
              <a:gd name="connsiteX3" fmla="*/ 3757294 w 3758141"/>
              <a:gd name="connsiteY3" fmla="*/ 574675 h 1135380"/>
              <a:gd name="connsiteX4" fmla="*/ 0 w 3758141"/>
              <a:gd name="connsiteY4" fmla="*/ 1135380 h 1135380"/>
              <a:gd name="connsiteX0" fmla="*/ 0 w 3758141"/>
              <a:gd name="connsiteY0" fmla="*/ 1135381 h 1135381"/>
              <a:gd name="connsiteX1" fmla="*/ 336233 w 3758141"/>
              <a:gd name="connsiteY1" fmla="*/ 0 h 1135381"/>
              <a:gd name="connsiteX2" fmla="*/ 3757294 w 3758141"/>
              <a:gd name="connsiteY2" fmla="*/ 1 h 1135381"/>
              <a:gd name="connsiteX3" fmla="*/ 3757294 w 3758141"/>
              <a:gd name="connsiteY3" fmla="*/ 574676 h 1135381"/>
              <a:gd name="connsiteX4" fmla="*/ 0 w 3758141"/>
              <a:gd name="connsiteY4" fmla="*/ 1135381 h 1135381"/>
              <a:gd name="connsiteX0" fmla="*/ 0 w 3575261"/>
              <a:gd name="connsiteY0" fmla="*/ 1131889 h 1131889"/>
              <a:gd name="connsiteX1" fmla="*/ 153353 w 3575261"/>
              <a:gd name="connsiteY1" fmla="*/ 0 h 1131889"/>
              <a:gd name="connsiteX2" fmla="*/ 3574414 w 3575261"/>
              <a:gd name="connsiteY2" fmla="*/ 1 h 1131889"/>
              <a:gd name="connsiteX3" fmla="*/ 3574414 w 3575261"/>
              <a:gd name="connsiteY3" fmla="*/ 574676 h 1131889"/>
              <a:gd name="connsiteX4" fmla="*/ 0 w 3575261"/>
              <a:gd name="connsiteY4" fmla="*/ 1131889 h 1131889"/>
              <a:gd name="connsiteX0" fmla="*/ 0 w 3695911"/>
              <a:gd name="connsiteY0" fmla="*/ 1131889 h 1131889"/>
              <a:gd name="connsiteX1" fmla="*/ 274003 w 3695911"/>
              <a:gd name="connsiteY1" fmla="*/ 0 h 1131889"/>
              <a:gd name="connsiteX2" fmla="*/ 3695064 w 3695911"/>
              <a:gd name="connsiteY2" fmla="*/ 1 h 1131889"/>
              <a:gd name="connsiteX3" fmla="*/ 3695064 w 3695911"/>
              <a:gd name="connsiteY3" fmla="*/ 574676 h 1131889"/>
              <a:gd name="connsiteX4" fmla="*/ 0 w 3695911"/>
              <a:gd name="connsiteY4" fmla="*/ 1131889 h 1131889"/>
              <a:gd name="connsiteX0" fmla="*/ 0 w 3748405"/>
              <a:gd name="connsiteY0" fmla="*/ 1131889 h 1131889"/>
              <a:gd name="connsiteX1" fmla="*/ 274003 w 3748405"/>
              <a:gd name="connsiteY1" fmla="*/ 0 h 1131889"/>
              <a:gd name="connsiteX2" fmla="*/ 3695064 w 3748405"/>
              <a:gd name="connsiteY2" fmla="*/ 1 h 1131889"/>
              <a:gd name="connsiteX3" fmla="*/ 3748405 w 3748405"/>
              <a:gd name="connsiteY3" fmla="*/ 1131889 h 1131889"/>
              <a:gd name="connsiteX4" fmla="*/ 0 w 3748405"/>
              <a:gd name="connsiteY4" fmla="*/ 1131889 h 1131889"/>
              <a:gd name="connsiteX0" fmla="*/ 0 w 3749252"/>
              <a:gd name="connsiteY0" fmla="*/ 1131889 h 1131889"/>
              <a:gd name="connsiteX1" fmla="*/ 274003 w 3749252"/>
              <a:gd name="connsiteY1" fmla="*/ 0 h 1131889"/>
              <a:gd name="connsiteX2" fmla="*/ 3748405 w 3749252"/>
              <a:gd name="connsiteY2" fmla="*/ 1 h 1131889"/>
              <a:gd name="connsiteX3" fmla="*/ 3748405 w 3749252"/>
              <a:gd name="connsiteY3" fmla="*/ 1131889 h 1131889"/>
              <a:gd name="connsiteX4" fmla="*/ 0 w 3749252"/>
              <a:gd name="connsiteY4" fmla="*/ 1131889 h 113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9252" h="1131889">
                <a:moveTo>
                  <a:pt x="0" y="1131889"/>
                </a:moveTo>
                <a:lnTo>
                  <a:pt x="274003" y="0"/>
                </a:lnTo>
                <a:lnTo>
                  <a:pt x="3748405" y="1"/>
                </a:lnTo>
                <a:cubicBezTo>
                  <a:pt x="3749252" y="207434"/>
                  <a:pt x="3747558" y="924456"/>
                  <a:pt x="3748405" y="1131889"/>
                </a:cubicBezTo>
                <a:lnTo>
                  <a:pt x="0" y="1131889"/>
                </a:lnTo>
                <a:close/>
              </a:path>
            </a:pathLst>
          </a:custGeom>
          <a:solidFill>
            <a:srgbClr val="002D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 descr="Cevro institut_doplnkove_rgb_neg_cz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935244" y="290218"/>
            <a:ext cx="2976981" cy="6051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08.04.2024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08.04.2024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obsah - 1 radek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7584" y="188642"/>
            <a:ext cx="7921130" cy="44884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83568" y="1340768"/>
            <a:ext cx="8065145" cy="4825082"/>
          </a:xfrm>
        </p:spPr>
        <p:txBody>
          <a:bodyPr>
            <a:normAutofit/>
          </a:bodyPr>
          <a:lstStyle>
            <a:lvl1pPr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64001" y="764704"/>
            <a:ext cx="7884713" cy="267184"/>
          </a:xfrm>
        </p:spPr>
        <p:txBody>
          <a:bodyPr wrap="square" lIns="36000" tIns="0" rIns="36000" bIns="36000" anchor="t" anchorCtr="0">
            <a:spAutoFit/>
          </a:bodyPr>
          <a:lstStyle>
            <a:lvl1pPr marL="0" indent="0" defTabSz="162000">
              <a:spcBef>
                <a:spcPts val="0"/>
              </a:spcBef>
              <a:buNone/>
              <a:defRPr sz="750" i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900" i="1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900" i="1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900" i="1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900" i="1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</a:t>
            </a:r>
            <a:br>
              <a:rPr lang="cs-CZ" dirty="0"/>
            </a:br>
            <a:r>
              <a:rPr lang="en-US" dirty="0"/>
              <a:t>Master text styles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684001" y="6213601"/>
            <a:ext cx="7884713" cy="118109"/>
          </a:xfrm>
        </p:spPr>
        <p:txBody>
          <a:bodyPr wrap="square" lIns="36000" tIns="0" rIns="36000" bIns="0" anchor="t" anchorCtr="0">
            <a:spAutoFit/>
          </a:bodyPr>
          <a:lstStyle>
            <a:lvl1pPr marL="0" indent="0">
              <a:lnSpc>
                <a:spcPts val="975"/>
              </a:lnSpc>
              <a:buNone/>
              <a:defRPr sz="750" i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900" i="1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900" i="1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900" i="1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900" i="1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8449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74674"/>
            <a:ext cx="9144000" cy="923926"/>
          </a:xfrm>
        </p:spPr>
        <p:txBody>
          <a:bodyPr lIns="252000" rIns="252000">
            <a:normAutofit/>
          </a:bodyPr>
          <a:lstStyle>
            <a:lvl1pPr algn="l">
              <a:defRPr sz="6600">
                <a:solidFill>
                  <a:srgbClr val="CA8A64"/>
                </a:solidFill>
                <a:latin typeface="+mn-lt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Volný tvar 6"/>
          <p:cNvSpPr/>
          <p:nvPr userDrawn="1"/>
        </p:nvSpPr>
        <p:spPr>
          <a:xfrm>
            <a:off x="7261225" y="0"/>
            <a:ext cx="1883621" cy="574675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68500"/>
              <a:gd name="connsiteY0" fmla="*/ 622300 h 622300"/>
              <a:gd name="connsiteX1" fmla="*/ 134937 w 1968500"/>
              <a:gd name="connsiteY1" fmla="*/ 47625 h 622300"/>
              <a:gd name="connsiteX2" fmla="*/ 1965960 w 1968500"/>
              <a:gd name="connsiteY2" fmla="*/ 0 h 622300"/>
              <a:gd name="connsiteX3" fmla="*/ 1968500 w 1968500"/>
              <a:gd name="connsiteY3" fmla="*/ 622300 h 622300"/>
              <a:gd name="connsiteX4" fmla="*/ 0 w 1968500"/>
              <a:gd name="connsiteY4" fmla="*/ 622300 h 622300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33338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0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883621"/>
              <a:gd name="connsiteY0" fmla="*/ 574675 h 574675"/>
              <a:gd name="connsiteX1" fmla="*/ 134937 w 1883621"/>
              <a:gd name="connsiteY1" fmla="*/ 0 h 574675"/>
              <a:gd name="connsiteX2" fmla="*/ 1882774 w 1883621"/>
              <a:gd name="connsiteY2" fmla="*/ 0 h 574675"/>
              <a:gd name="connsiteX3" fmla="*/ 1882774 w 1883621"/>
              <a:gd name="connsiteY3" fmla="*/ 574675 h 574675"/>
              <a:gd name="connsiteX4" fmla="*/ 0 w 1883621"/>
              <a:gd name="connsiteY4" fmla="*/ 574675 h 57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3621" h="574675">
                <a:moveTo>
                  <a:pt x="0" y="574675"/>
                </a:moveTo>
                <a:lnTo>
                  <a:pt x="134937" y="0"/>
                </a:lnTo>
                <a:lnTo>
                  <a:pt x="1882774" y="0"/>
                </a:lnTo>
                <a:cubicBezTo>
                  <a:pt x="1883621" y="207433"/>
                  <a:pt x="1881927" y="367242"/>
                  <a:pt x="1882774" y="574675"/>
                </a:cubicBezTo>
                <a:lnTo>
                  <a:pt x="0" y="574675"/>
                </a:lnTo>
                <a:close/>
              </a:path>
            </a:pathLst>
          </a:custGeom>
          <a:solidFill>
            <a:srgbClr val="002D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 7"/>
          <p:cNvSpPr/>
          <p:nvPr userDrawn="1"/>
        </p:nvSpPr>
        <p:spPr>
          <a:xfrm>
            <a:off x="7114540" y="6308726"/>
            <a:ext cx="2030307" cy="549274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2030307"/>
              <a:gd name="connsiteY0" fmla="*/ 705485 h 705485"/>
              <a:gd name="connsiteX1" fmla="*/ 149225 w 2030307"/>
              <a:gd name="connsiteY1" fmla="*/ 76835 h 705485"/>
              <a:gd name="connsiteX2" fmla="*/ 2029460 w 2030307"/>
              <a:gd name="connsiteY2" fmla="*/ 0 h 705485"/>
              <a:gd name="connsiteX3" fmla="*/ 1968500 w 2030307"/>
              <a:gd name="connsiteY3" fmla="*/ 705485 h 705485"/>
              <a:gd name="connsiteX4" fmla="*/ 0 w 2030307"/>
              <a:gd name="connsiteY4" fmla="*/ 705485 h 705485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6 h 628650"/>
              <a:gd name="connsiteX3" fmla="*/ 196850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196850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202946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202946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31031 h 631031"/>
              <a:gd name="connsiteX1" fmla="*/ 149225 w 2030307"/>
              <a:gd name="connsiteY1" fmla="*/ 2381 h 631031"/>
              <a:gd name="connsiteX2" fmla="*/ 2029460 w 2030307"/>
              <a:gd name="connsiteY2" fmla="*/ 0 h 631031"/>
              <a:gd name="connsiteX3" fmla="*/ 2029460 w 2030307"/>
              <a:gd name="connsiteY3" fmla="*/ 631031 h 631031"/>
              <a:gd name="connsiteX4" fmla="*/ 0 w 2030307"/>
              <a:gd name="connsiteY4" fmla="*/ 631031 h 631031"/>
              <a:gd name="connsiteX0" fmla="*/ 0 w 2030307"/>
              <a:gd name="connsiteY0" fmla="*/ 631031 h 631031"/>
              <a:gd name="connsiteX1" fmla="*/ 132556 w 2030307"/>
              <a:gd name="connsiteY1" fmla="*/ 81757 h 631031"/>
              <a:gd name="connsiteX2" fmla="*/ 2029460 w 2030307"/>
              <a:gd name="connsiteY2" fmla="*/ 0 h 631031"/>
              <a:gd name="connsiteX3" fmla="*/ 2029460 w 2030307"/>
              <a:gd name="connsiteY3" fmla="*/ 631031 h 631031"/>
              <a:gd name="connsiteX4" fmla="*/ 0 w 2030307"/>
              <a:gd name="connsiteY4" fmla="*/ 631031 h 631031"/>
              <a:gd name="connsiteX0" fmla="*/ 0 w 2030307"/>
              <a:gd name="connsiteY0" fmla="*/ 549274 h 549274"/>
              <a:gd name="connsiteX1" fmla="*/ 132556 w 2030307"/>
              <a:gd name="connsiteY1" fmla="*/ 0 h 549274"/>
              <a:gd name="connsiteX2" fmla="*/ 2029460 w 2030307"/>
              <a:gd name="connsiteY2" fmla="*/ 0 h 549274"/>
              <a:gd name="connsiteX3" fmla="*/ 2029460 w 2030307"/>
              <a:gd name="connsiteY3" fmla="*/ 549274 h 549274"/>
              <a:gd name="connsiteX4" fmla="*/ 0 w 2030307"/>
              <a:gd name="connsiteY4" fmla="*/ 549274 h 54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0307" h="549274">
                <a:moveTo>
                  <a:pt x="0" y="549274"/>
                </a:moveTo>
                <a:lnTo>
                  <a:pt x="132556" y="0"/>
                </a:lnTo>
                <a:lnTo>
                  <a:pt x="2029460" y="0"/>
                </a:lnTo>
                <a:cubicBezTo>
                  <a:pt x="2030307" y="207433"/>
                  <a:pt x="2028613" y="341841"/>
                  <a:pt x="2029460" y="549274"/>
                </a:cubicBezTo>
                <a:lnTo>
                  <a:pt x="0" y="549274"/>
                </a:lnTo>
                <a:close/>
              </a:path>
            </a:pathLst>
          </a:custGeom>
          <a:solidFill>
            <a:srgbClr val="CA8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 descr="Cevro institut_doplnkove_rgb_neg_cz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45789" y="150518"/>
            <a:ext cx="1474386" cy="299699"/>
          </a:xfrm>
          <a:prstGeom prst="rect">
            <a:avLst/>
          </a:prstGeom>
        </p:spPr>
      </p:pic>
      <p:pic>
        <p:nvPicPr>
          <p:cNvPr id="10" name="Obrázek 9" descr="CEVRO_web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402865" y="6519270"/>
            <a:ext cx="1617310" cy="1625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08.04.2024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08.04.2024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3" indent="0">
              <a:buNone/>
              <a:defRPr sz="2000" b="1"/>
            </a:lvl2pPr>
            <a:lvl3pPr marL="914206" indent="0">
              <a:buNone/>
              <a:defRPr sz="1800" b="1"/>
            </a:lvl3pPr>
            <a:lvl4pPr marL="1371309" indent="0">
              <a:buNone/>
              <a:defRPr sz="1600" b="1"/>
            </a:lvl4pPr>
            <a:lvl5pPr marL="1828411" indent="0">
              <a:buNone/>
              <a:defRPr sz="1600" b="1"/>
            </a:lvl5pPr>
            <a:lvl6pPr marL="2285514" indent="0">
              <a:buNone/>
              <a:defRPr sz="1600" b="1"/>
            </a:lvl6pPr>
            <a:lvl7pPr marL="2742617" indent="0">
              <a:buNone/>
              <a:defRPr sz="1600" b="1"/>
            </a:lvl7pPr>
            <a:lvl8pPr marL="3199720" indent="0">
              <a:buNone/>
              <a:defRPr sz="1600" b="1"/>
            </a:lvl8pPr>
            <a:lvl9pPr marL="3656823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3" indent="0">
              <a:buNone/>
              <a:defRPr sz="2000" b="1"/>
            </a:lvl2pPr>
            <a:lvl3pPr marL="914206" indent="0">
              <a:buNone/>
              <a:defRPr sz="1800" b="1"/>
            </a:lvl3pPr>
            <a:lvl4pPr marL="1371309" indent="0">
              <a:buNone/>
              <a:defRPr sz="1600" b="1"/>
            </a:lvl4pPr>
            <a:lvl5pPr marL="1828411" indent="0">
              <a:buNone/>
              <a:defRPr sz="1600" b="1"/>
            </a:lvl5pPr>
            <a:lvl6pPr marL="2285514" indent="0">
              <a:buNone/>
              <a:defRPr sz="1600" b="1"/>
            </a:lvl6pPr>
            <a:lvl7pPr marL="2742617" indent="0">
              <a:buNone/>
              <a:defRPr sz="1600" b="1"/>
            </a:lvl7pPr>
            <a:lvl8pPr marL="3199720" indent="0">
              <a:buNone/>
              <a:defRPr sz="1600" b="1"/>
            </a:lvl8pPr>
            <a:lvl9pPr marL="3656823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08.04.2024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08.04.2024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08.04.2024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3" indent="0">
              <a:buNone/>
              <a:defRPr sz="1200"/>
            </a:lvl2pPr>
            <a:lvl3pPr marL="914206" indent="0">
              <a:buNone/>
              <a:defRPr sz="1000"/>
            </a:lvl3pPr>
            <a:lvl4pPr marL="1371309" indent="0">
              <a:buNone/>
              <a:defRPr sz="900"/>
            </a:lvl4pPr>
            <a:lvl5pPr marL="1828411" indent="0">
              <a:buNone/>
              <a:defRPr sz="900"/>
            </a:lvl5pPr>
            <a:lvl6pPr marL="2285514" indent="0">
              <a:buNone/>
              <a:defRPr sz="900"/>
            </a:lvl6pPr>
            <a:lvl7pPr marL="2742617" indent="0">
              <a:buNone/>
              <a:defRPr sz="900"/>
            </a:lvl7pPr>
            <a:lvl8pPr marL="3199720" indent="0">
              <a:buNone/>
              <a:defRPr sz="900"/>
            </a:lvl8pPr>
            <a:lvl9pPr marL="3656823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08.04.2024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3" indent="0">
              <a:buNone/>
              <a:defRPr sz="2800"/>
            </a:lvl2pPr>
            <a:lvl3pPr marL="914206" indent="0">
              <a:buNone/>
              <a:defRPr sz="2400"/>
            </a:lvl3pPr>
            <a:lvl4pPr marL="1371309" indent="0">
              <a:buNone/>
              <a:defRPr sz="2000"/>
            </a:lvl4pPr>
            <a:lvl5pPr marL="1828411" indent="0">
              <a:buNone/>
              <a:defRPr sz="2000"/>
            </a:lvl5pPr>
            <a:lvl6pPr marL="2285514" indent="0">
              <a:buNone/>
              <a:defRPr sz="2000"/>
            </a:lvl6pPr>
            <a:lvl7pPr marL="2742617" indent="0">
              <a:buNone/>
              <a:defRPr sz="2000"/>
            </a:lvl7pPr>
            <a:lvl8pPr marL="3199720" indent="0">
              <a:buNone/>
              <a:defRPr sz="2000"/>
            </a:lvl8pPr>
            <a:lvl9pPr marL="3656823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3" indent="0">
              <a:buNone/>
              <a:defRPr sz="1200"/>
            </a:lvl2pPr>
            <a:lvl3pPr marL="914206" indent="0">
              <a:buNone/>
              <a:defRPr sz="1000"/>
            </a:lvl3pPr>
            <a:lvl4pPr marL="1371309" indent="0">
              <a:buNone/>
              <a:defRPr sz="900"/>
            </a:lvl4pPr>
            <a:lvl5pPr marL="1828411" indent="0">
              <a:buNone/>
              <a:defRPr sz="900"/>
            </a:lvl5pPr>
            <a:lvl6pPr marL="2285514" indent="0">
              <a:buNone/>
              <a:defRPr sz="900"/>
            </a:lvl6pPr>
            <a:lvl7pPr marL="2742617" indent="0">
              <a:buNone/>
              <a:defRPr sz="900"/>
            </a:lvl7pPr>
            <a:lvl8pPr marL="3199720" indent="0">
              <a:buNone/>
              <a:defRPr sz="900"/>
            </a:lvl8pPr>
            <a:lvl9pPr marL="3656823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08.04.2024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0" tIns="45710" rIns="91420" bIns="4571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4174D-E7E7-45B3-A872-4B12C218382D}" type="datetimeFigureOut">
              <a:rPr lang="cs-CZ" smtClean="0"/>
              <a:pPr/>
              <a:t>08.04.2024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xStyles>
    <p:titleStyle>
      <a:lvl1pPr algn="ctr" defTabSz="91420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7" indent="-342827" algn="l" defTabSz="91420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2" indent="-285689" algn="l" defTabSz="91420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57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0" indent="-228552" algn="l" defTabSz="91420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63" indent="-228552" algn="l" defTabSz="91420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66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8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72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74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3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6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9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11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14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17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20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23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685800" y="5152680"/>
            <a:ext cx="7772400" cy="1020535"/>
          </a:xfrm>
        </p:spPr>
        <p:txBody>
          <a:bodyPr>
            <a:normAutofit fontScale="90000"/>
          </a:bodyPr>
          <a:lstStyle/>
          <a:p>
            <a:r>
              <a:rPr lang="cs-CZ" sz="2800" b="1" dirty="0">
                <a:solidFill>
                  <a:srgbClr val="002D5A"/>
                </a:solidFill>
              </a:rPr>
              <a:t>Sociologie společenských skupin </a:t>
            </a:r>
            <a:br>
              <a:rPr lang="cs-CZ" sz="2800" b="1" dirty="0">
                <a:solidFill>
                  <a:srgbClr val="002D5A"/>
                </a:solidFill>
              </a:rPr>
            </a:br>
            <a:r>
              <a:rPr lang="cs-CZ" sz="2800" b="1" dirty="0">
                <a:solidFill>
                  <a:srgbClr val="002D5A"/>
                </a:solidFill>
              </a:rPr>
              <a:t>Karel B. Müller</a:t>
            </a:r>
            <a:br>
              <a:rPr lang="cs-CZ" sz="2800" b="1" dirty="0">
                <a:solidFill>
                  <a:srgbClr val="002D5A"/>
                </a:solidFill>
              </a:rPr>
            </a:br>
            <a:r>
              <a:rPr lang="cs-CZ" sz="2800" b="1" dirty="0">
                <a:solidFill>
                  <a:srgbClr val="002D5A"/>
                </a:solidFill>
              </a:rPr>
              <a:t>www.karelmuller.eu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04965" y="1394691"/>
            <a:ext cx="8284191" cy="3150013"/>
          </a:xfrm>
          <a:prstGeom prst="rect">
            <a:avLst/>
          </a:prstGeom>
          <a:noFill/>
        </p:spPr>
        <p:txBody>
          <a:bodyPr wrap="none" lIns="252000" tIns="0" rIns="252000" bIns="36000" rtlCol="0" anchor="t" anchorCtr="0">
            <a:noAutofit/>
          </a:bodyPr>
          <a:lstStyle/>
          <a:p>
            <a:pPr algn="ctr"/>
            <a:r>
              <a:rPr lang="pl-PL" sz="5400" b="1" cap="all" dirty="0">
                <a:solidFill>
                  <a:srgbClr val="CA8A64"/>
                </a:solidFill>
                <a:latin typeface="+mj-lt"/>
              </a:rPr>
              <a:t>Demokracie bez </a:t>
            </a:r>
          </a:p>
          <a:p>
            <a:pPr algn="ctr"/>
            <a:r>
              <a:rPr lang="pl-PL" sz="5400" b="1" cap="all" dirty="0">
                <a:solidFill>
                  <a:srgbClr val="CA8A64"/>
                </a:solidFill>
                <a:latin typeface="+mj-lt"/>
              </a:rPr>
              <a:t>ObčanskÉ společnost </a:t>
            </a:r>
          </a:p>
          <a:p>
            <a:pPr algn="ctr"/>
            <a:r>
              <a:rPr lang="pl-PL" sz="5400" b="1" cap="all" dirty="0">
                <a:solidFill>
                  <a:srgbClr val="CA8A64"/>
                </a:solidFill>
                <a:latin typeface="+mj-lt"/>
              </a:rPr>
              <a:t>neMůže přežít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0" y="684785"/>
            <a:ext cx="4572000" cy="557213"/>
          </a:xfrm>
          <a:prstGeom prst="rect">
            <a:avLst/>
          </a:prstGeom>
          <a:noFill/>
        </p:spPr>
        <p:txBody>
          <a:bodyPr wrap="none" lIns="252000" tIns="0" rIns="252000" bIns="36000" rtlCol="0" anchor="t" anchorCtr="0">
            <a:noAutofit/>
          </a:bodyPr>
          <a:lstStyle/>
          <a:p>
            <a:endParaRPr lang="cs-CZ" sz="2800" b="1" dirty="0">
              <a:solidFill>
                <a:srgbClr val="002D5A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9E4D9E-D551-4A66-BDF1-0924ADFEB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27074"/>
            <a:ext cx="9144000" cy="923926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400" dirty="0"/>
              <a:t>Klientelismus x liberalismus</a:t>
            </a:r>
            <a:br>
              <a:rPr lang="cs-CZ" sz="4400" dirty="0"/>
            </a:br>
            <a:r>
              <a:rPr lang="cs-CZ" sz="4400" dirty="0"/>
              <a:t>Formální x neformální pravidla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2EBA6BEA-B467-4B81-BE2C-25CE12B478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7364" t="61134" r="17339" b="10491"/>
          <a:stretch/>
        </p:blipFill>
        <p:spPr>
          <a:xfrm>
            <a:off x="0" y="2028305"/>
            <a:ext cx="9256909" cy="482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53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 2"/>
          <p:cNvGraphicFramePr/>
          <p:nvPr>
            <p:extLst>
              <p:ext uri="{D42A27DB-BD31-4B8C-83A1-F6EECF244321}">
                <p14:modId xmlns:p14="http://schemas.microsoft.com/office/powerpoint/2010/main" val="1234120189"/>
              </p:ext>
            </p:extLst>
          </p:nvPr>
        </p:nvGraphicFramePr>
        <p:xfrm>
          <a:off x="351691" y="2186861"/>
          <a:ext cx="8350182" cy="4344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5300" name="Rectangle 1"/>
          <p:cNvSpPr>
            <a:spLocks noChangeArrowheads="1"/>
          </p:cNvSpPr>
          <p:nvPr/>
        </p:nvSpPr>
        <p:spPr bwMode="auto">
          <a:xfrm>
            <a:off x="351691" y="247322"/>
            <a:ext cx="8591341" cy="168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cs-CZ" altLang="cs-CZ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Odpověď na otázku „Kdybyste chtěl něco od veřejné správy nebo veřejné služby, </a:t>
            </a:r>
          </a:p>
          <a:p>
            <a:pPr algn="ctr" eaLnBrk="1" hangingPunct="1"/>
            <a:r>
              <a:rPr lang="cs-CZ" altLang="cs-CZ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jaké míry je podle vás přijatelné jednat následujícími způsoby?“</a:t>
            </a:r>
            <a:r>
              <a:rPr lang="cs-CZ" altLang="cs-CZ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cs-CZ" altLang="cs-CZ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(ČR)</a:t>
            </a:r>
            <a:r>
              <a:rPr lang="cs-CZ" altLang="cs-CZ" dirty="0">
                <a:ea typeface="Calibri" panose="020F0502020204030204" pitchFamily="34" charset="0"/>
                <a:cs typeface="Times New Roman" panose="02020603050405020304" pitchFamily="18" charset="0"/>
              </a:rPr>
              <a:t> zdroj: Evropská komise (2013)</a:t>
            </a:r>
          </a:p>
          <a:p>
            <a:pPr algn="just" eaLnBrk="1" hangingPunct="1"/>
            <a:endParaRPr lang="cs-CZ" altLang="cs-CZ" sz="13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13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Zdroj: Josef Lada, </a:t>
            </a:r>
            <a:r>
              <a:rPr lang="cs-CZ" i="1" dirty="0"/>
              <a:t>Bubáci a hastrmani</a:t>
            </a:r>
            <a:r>
              <a:rPr lang="cs-CZ" dirty="0"/>
              <a:t>, Albatros, 2010, s. 12 (vyšlo 1952)</a:t>
            </a:r>
          </a:p>
        </p:txBody>
      </p:sp>
      <p:pic>
        <p:nvPicPr>
          <p:cNvPr id="6" name="Zástupný symbol pro obsah 5" descr="Lad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38049" y="1618495"/>
            <a:ext cx="5094452" cy="4808210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cs-CZ" sz="2000" dirty="0"/>
              <a:t>Pan starosta je vážně vyslechl a potom k nim promluvil s úřední vážností. „</a:t>
            </a:r>
            <a:r>
              <a:rPr lang="cs-CZ" sz="2000" dirty="0" err="1"/>
              <a:t>Nó</a:t>
            </a:r>
            <a:r>
              <a:rPr lang="cs-CZ" sz="2000" dirty="0"/>
              <a:t>, </a:t>
            </a:r>
            <a:r>
              <a:rPr lang="cs-CZ" sz="2000" dirty="0" err="1"/>
              <a:t>vono</a:t>
            </a:r>
            <a:r>
              <a:rPr lang="cs-CZ" sz="2000" dirty="0"/>
              <a:t> by to bylo dobré, kdyby se tu usadilo </a:t>
            </a:r>
            <a:r>
              <a:rPr lang="cs-CZ" sz="2000" dirty="0" err="1"/>
              <a:t>ňáké</a:t>
            </a:r>
            <a:r>
              <a:rPr lang="cs-CZ" sz="2000" dirty="0"/>
              <a:t> strašidlo – copak o to! </a:t>
            </a:r>
            <a:r>
              <a:rPr lang="cs-CZ" sz="2000" dirty="0" err="1"/>
              <a:t>Děcka</a:t>
            </a:r>
            <a:r>
              <a:rPr lang="cs-CZ" sz="2000" dirty="0"/>
              <a:t> beztoho už začínají tropit všelijaké nezbednosti… ať hodně </a:t>
            </a:r>
            <a:r>
              <a:rPr lang="cs-CZ" sz="2000" b="1" u="sng" dirty="0"/>
              <a:t>straší</a:t>
            </a:r>
            <a:r>
              <a:rPr lang="cs-CZ" sz="2000" dirty="0"/>
              <a:t> kolem zahrad a polí s lusky, aby nám to </a:t>
            </a:r>
            <a:r>
              <a:rPr lang="cs-CZ" sz="2000" dirty="0" err="1"/>
              <a:t>děcka</a:t>
            </a:r>
            <a:r>
              <a:rPr lang="cs-CZ" sz="2000" dirty="0"/>
              <a:t> všecko neroznesla, a když budu vidět, že </a:t>
            </a:r>
            <a:r>
              <a:rPr lang="cs-CZ" sz="2000" b="1" dirty="0"/>
              <a:t>straší </a:t>
            </a:r>
            <a:r>
              <a:rPr lang="cs-CZ" sz="2000" b="1" u="sng" dirty="0"/>
              <a:t>hlavně u mých </a:t>
            </a:r>
            <a:r>
              <a:rPr lang="cs-CZ" sz="2000" dirty="0"/>
              <a:t>lusek, nebudu zase hledět na nějaké to slovo a leckams ho k strašení doporučím“.</a:t>
            </a:r>
          </a:p>
        </p:txBody>
      </p:sp>
    </p:spTree>
    <p:extLst>
      <p:ext uri="{BB962C8B-B14F-4D97-AF65-F5344CB8AC3E}">
        <p14:creationId xmlns:p14="http://schemas.microsoft.com/office/powerpoint/2010/main" val="204470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16BB77-174D-49EA-8FD6-C3E1A53F8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Ochrana lidských práv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B0A31FCD-028C-40D1-B4C5-4D545E27DB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6433" t="19201" r="17726" b="48759"/>
          <a:stretch/>
        </p:blipFill>
        <p:spPr>
          <a:xfrm>
            <a:off x="0" y="1656549"/>
            <a:ext cx="9143999" cy="520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45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A601F1-56CD-4710-ACFB-FF4743043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500" dirty="0"/>
              <a:t>Ochrana menšin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62877566-2B0B-4B0F-ADC2-8A70E06B4C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7500" t="51386" r="17826" b="20636"/>
          <a:stretch/>
        </p:blipFill>
        <p:spPr>
          <a:xfrm>
            <a:off x="-43560" y="1580912"/>
            <a:ext cx="9288044" cy="498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99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5D00A1-A284-403B-B8A6-6F70001C3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500" dirty="0"/>
              <a:t>Role opozice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968E02D-5AF9-43B4-87D0-EB547A0FAE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3EEB90D-1107-4518-AF82-B21CCDF33F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537" t="16401" r="17247" b="52402"/>
          <a:stretch/>
        </p:blipFill>
        <p:spPr>
          <a:xfrm>
            <a:off x="48221" y="1286189"/>
            <a:ext cx="8713942" cy="471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64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4BE3CA-AE47-47B6-B4F3-D7A7742F8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/>
              <a:t>Politické diskuse a očekávání </a:t>
            </a:r>
            <a:br>
              <a:rPr lang="cs-CZ" sz="4400" dirty="0"/>
            </a:br>
            <a:r>
              <a:rPr lang="cs-CZ" sz="2000" i="1" dirty="0"/>
              <a:t>listopad 2014, IPSOS</a:t>
            </a:r>
            <a:endParaRPr lang="cs-CZ" dirty="0"/>
          </a:p>
        </p:txBody>
      </p:sp>
      <p:sp>
        <p:nvSpPr>
          <p:cNvPr id="7" name="Zástupný symbol pro text 8">
            <a:extLst>
              <a:ext uri="{FF2B5EF4-FFF2-40B4-BE49-F238E27FC236}">
                <a16:creationId xmlns:a16="http://schemas.microsoft.com/office/drawing/2014/main" id="{48CED85A-9429-4F1C-BCCF-BBD872EA70E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500" dirty="0">
                <a:solidFill>
                  <a:srgbClr val="FF0000"/>
                </a:solidFill>
              </a:rPr>
              <a:t>„</a:t>
            </a:r>
            <a:r>
              <a:rPr lang="cs-CZ" sz="1500" i="1" dirty="0">
                <a:solidFill>
                  <a:srgbClr val="FF0000"/>
                </a:solidFill>
              </a:rPr>
              <a:t>Veřejná diskuze je dobrou cestou pro řešení obecních problémů</a:t>
            </a:r>
            <a:r>
              <a:rPr lang="cs-CZ" sz="1500" dirty="0">
                <a:solidFill>
                  <a:srgbClr val="FF0000"/>
                </a:solidFill>
              </a:rPr>
              <a:t>“</a:t>
            </a:r>
          </a:p>
        </p:txBody>
      </p:sp>
      <p:sp>
        <p:nvSpPr>
          <p:cNvPr id="8" name="Zástupný symbol pro text 9">
            <a:extLst>
              <a:ext uri="{FF2B5EF4-FFF2-40B4-BE49-F238E27FC236}">
                <a16:creationId xmlns:a16="http://schemas.microsoft.com/office/drawing/2014/main" id="{07BEFDAC-E0AF-490E-9168-A139C17816E2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500" dirty="0">
                <a:solidFill>
                  <a:srgbClr val="FF0000"/>
                </a:solidFill>
              </a:rPr>
              <a:t>„</a:t>
            </a:r>
            <a:r>
              <a:rPr lang="cs-CZ" sz="1500" i="1" dirty="0">
                <a:solidFill>
                  <a:srgbClr val="FF0000"/>
                </a:solidFill>
              </a:rPr>
              <a:t>Pokud má člověk dobrý záměr, je dobré ho realizovat rovnou, bez dlouhého schůzování</a:t>
            </a:r>
            <a:r>
              <a:rPr lang="cs-CZ" sz="1500" dirty="0">
                <a:solidFill>
                  <a:srgbClr val="FF0000"/>
                </a:solidFill>
              </a:rPr>
              <a:t>“</a:t>
            </a:r>
          </a:p>
        </p:txBody>
      </p:sp>
      <p:graphicFrame>
        <p:nvGraphicFramePr>
          <p:cNvPr id="9" name="Zástupný symbol pro obsah 5">
            <a:extLst>
              <a:ext uri="{FF2B5EF4-FFF2-40B4-BE49-F238E27FC236}">
                <a16:creationId xmlns:a16="http://schemas.microsoft.com/office/drawing/2014/main" id="{F3414D72-39EE-473D-B613-2D3617E2574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67573890"/>
              </p:ext>
            </p:extLst>
          </p:nvPr>
        </p:nvGraphicFramePr>
        <p:xfrm>
          <a:off x="457199" y="2174875"/>
          <a:ext cx="4401671" cy="395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Zástupný symbol pro obsah 5">
            <a:extLst>
              <a:ext uri="{FF2B5EF4-FFF2-40B4-BE49-F238E27FC236}">
                <a16:creationId xmlns:a16="http://schemas.microsoft.com/office/drawing/2014/main" id="{54F0F910-8377-4237-B010-3B3AD686C8C3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974879531"/>
              </p:ext>
            </p:extLst>
          </p:nvPr>
        </p:nvGraphicFramePr>
        <p:xfrm>
          <a:off x="4858870" y="2623112"/>
          <a:ext cx="3705600" cy="28632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2351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54B9555C-56CF-4B0C-AEED-3E8C2D011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dirty="0"/>
              <a:t>Konfliktnost a smysl pro pluralitu</a:t>
            </a:r>
            <a:r>
              <a:rPr lang="cs-CZ" i="1" dirty="0"/>
              <a:t> </a:t>
            </a:r>
            <a:br>
              <a:rPr lang="cs-CZ" i="1" dirty="0"/>
            </a:br>
            <a:r>
              <a:rPr lang="cs-CZ" sz="1200" i="1" dirty="0"/>
              <a:t>listopad 2014, IPSOS</a:t>
            </a:r>
            <a:endParaRPr lang="cs-CZ" sz="1200" dirty="0"/>
          </a:p>
        </p:txBody>
      </p:sp>
      <p:sp>
        <p:nvSpPr>
          <p:cNvPr id="8" name="Zástupný symbol pro text 8">
            <a:extLst>
              <a:ext uri="{FF2B5EF4-FFF2-40B4-BE49-F238E27FC236}">
                <a16:creationId xmlns:a16="http://schemas.microsoft.com/office/drawing/2014/main" id="{D4CA6441-E83D-4998-95D3-DC618CC1502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500" i="1" dirty="0">
                <a:solidFill>
                  <a:srgbClr val="FF0000"/>
                </a:solidFill>
              </a:rPr>
              <a:t>„Konfliktní diskuze je zásadní překážkou při pokusech řešit problémy“</a:t>
            </a:r>
          </a:p>
        </p:txBody>
      </p:sp>
      <p:sp>
        <p:nvSpPr>
          <p:cNvPr id="9" name="Zástupný symbol pro text 11">
            <a:extLst>
              <a:ext uri="{FF2B5EF4-FFF2-40B4-BE49-F238E27FC236}">
                <a16:creationId xmlns:a16="http://schemas.microsoft.com/office/drawing/2014/main" id="{E21588B8-D67C-4B81-A444-5E4B3DC8DE68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500" i="1" dirty="0">
                <a:solidFill>
                  <a:srgbClr val="FF0000"/>
                </a:solidFill>
              </a:rPr>
              <a:t>„Jsou-li lidé slušní a rozumní, dojdou vždy k jednomyslnému stanovisku“</a:t>
            </a:r>
          </a:p>
        </p:txBody>
      </p:sp>
      <p:graphicFrame>
        <p:nvGraphicFramePr>
          <p:cNvPr id="10" name="Zástupný symbol pro obsah 5">
            <a:extLst>
              <a:ext uri="{FF2B5EF4-FFF2-40B4-BE49-F238E27FC236}">
                <a16:creationId xmlns:a16="http://schemas.microsoft.com/office/drawing/2014/main" id="{360F0037-F865-4F39-B45E-2A639D0720D5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457200" y="2174875"/>
          <a:ext cx="4040188" cy="395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Zástupný symbol pro obsah 5">
            <a:extLst>
              <a:ext uri="{FF2B5EF4-FFF2-40B4-BE49-F238E27FC236}">
                <a16:creationId xmlns:a16="http://schemas.microsoft.com/office/drawing/2014/main" id="{F407CE64-EF3A-4F49-9E41-63F7E2576482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4645025" y="2174875"/>
          <a:ext cx="4041775" cy="395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4817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3517" y="264123"/>
            <a:ext cx="9144000" cy="923926"/>
          </a:xfrm>
        </p:spPr>
        <p:txBody>
          <a:bodyPr>
            <a:noAutofit/>
          </a:bodyPr>
          <a:lstStyle/>
          <a:p>
            <a:r>
              <a:rPr lang="en-US" sz="2400" dirty="0"/>
              <a:t>Corruption</a:t>
            </a:r>
            <a:r>
              <a:rPr lang="cs-CZ" sz="2400" dirty="0"/>
              <a:t> in</a:t>
            </a:r>
            <a:r>
              <a:rPr lang="en-US" sz="2400" dirty="0"/>
              <a:t> Europe (1996 </a:t>
            </a:r>
            <a:r>
              <a:rPr lang="en-GB" sz="2400" dirty="0"/>
              <a:t>– 20</a:t>
            </a:r>
            <a:r>
              <a:rPr lang="cs-CZ" sz="2400" dirty="0"/>
              <a:t>22</a:t>
            </a:r>
            <a:r>
              <a:rPr lang="en-GB" sz="2400" dirty="0"/>
              <a:t>)</a:t>
            </a:r>
            <a:r>
              <a:rPr lang="cs-CZ" sz="2400" dirty="0"/>
              <a:t>,</a:t>
            </a:r>
            <a:r>
              <a:rPr lang="en-GB" sz="2400" b="1" dirty="0"/>
              <a:t> </a:t>
            </a:r>
            <a:r>
              <a:rPr lang="en-GB" sz="2400" dirty="0"/>
              <a:t>T</a:t>
            </a:r>
            <a:r>
              <a:rPr lang="cs-CZ" sz="2400" dirty="0"/>
              <a:t>I: </a:t>
            </a:r>
            <a:r>
              <a:rPr lang="en-GB" sz="2400" dirty="0"/>
              <a:t>CPI</a:t>
            </a:r>
            <a:endParaRPr lang="cs-CZ" sz="2400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3997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50F21CDF-6B3C-4C77-83F3-65486088A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2715"/>
            <a:ext cx="9144000" cy="571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2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/>
              <a:t>Občanská společnost/veřejnost</a:t>
            </a:r>
            <a:br>
              <a:rPr lang="cs-CZ" sz="3600" dirty="0"/>
            </a:br>
            <a:r>
              <a:rPr lang="en-US" sz="2000" i="1" dirty="0" err="1"/>
              <a:t>Tocquevill</a:t>
            </a:r>
            <a:r>
              <a:rPr lang="cs-CZ" sz="2000" i="1" dirty="0" err="1"/>
              <a:t>ovsko-giddensovská</a:t>
            </a:r>
            <a:r>
              <a:rPr lang="cs-CZ" sz="2000" i="1" dirty="0"/>
              <a:t> perspektiva</a:t>
            </a:r>
            <a:br>
              <a:rPr lang="cs-CZ" sz="1200" dirty="0"/>
            </a:br>
            <a:endParaRPr lang="cs-CZ" sz="12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0736" y="1524486"/>
            <a:ext cx="3703320" cy="552212"/>
          </a:xfrm>
        </p:spPr>
        <p:txBody>
          <a:bodyPr>
            <a:normAutofit/>
          </a:bodyPr>
          <a:lstStyle/>
          <a:p>
            <a:r>
              <a:rPr lang="cs-CZ" sz="2700" b="0" i="1" dirty="0"/>
              <a:t>Očekávání/funkce</a:t>
            </a:r>
          </a:p>
        </p:txBody>
      </p:sp>
      <p:pic>
        <p:nvPicPr>
          <p:cNvPr id="10" name="Picture 2" descr="C:\Karel\schemata\Scheme 1 final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92852" y="2371411"/>
            <a:ext cx="3987606" cy="3987606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572000" y="1608743"/>
            <a:ext cx="4001729" cy="552212"/>
          </a:xfrm>
        </p:spPr>
        <p:txBody>
          <a:bodyPr>
            <a:normAutofit/>
          </a:bodyPr>
          <a:lstStyle/>
          <a:p>
            <a:r>
              <a:rPr lang="cs-CZ" sz="2700" b="0" i="1" dirty="0">
                <a:highlight>
                  <a:srgbClr val="FFFF00"/>
                </a:highlight>
              </a:rPr>
              <a:t>Rizika I</a:t>
            </a:r>
            <a:r>
              <a:rPr lang="cs-CZ" sz="2700" b="0" i="1" dirty="0"/>
              <a:t>.               </a:t>
            </a:r>
            <a:r>
              <a:rPr lang="cs-CZ" sz="2700" b="0" i="1" dirty="0">
                <a:solidFill>
                  <a:srgbClr val="FF0000"/>
                </a:solidFill>
              </a:rPr>
              <a:t>RIZIKA II.</a:t>
            </a:r>
          </a:p>
        </p:txBody>
      </p:sp>
      <p:sp>
        <p:nvSpPr>
          <p:cNvPr id="8" name="Zástupný symbol pro obsah 4"/>
          <p:cNvSpPr>
            <a:spLocks noGrp="1"/>
          </p:cNvSpPr>
          <p:nvPr>
            <p:ph sz="quarter" idx="4"/>
          </p:nvPr>
        </p:nvSpPr>
        <p:spPr>
          <a:xfrm>
            <a:off x="4160448" y="2735758"/>
            <a:ext cx="4983551" cy="3623257"/>
          </a:xfrm>
        </p:spPr>
        <p:txBody>
          <a:bodyPr>
            <a:normAutofit lnSpcReduction="10000"/>
          </a:bodyPr>
          <a:lstStyle/>
          <a:p>
            <a:r>
              <a:rPr lang="cs-CZ" dirty="0">
                <a:highlight>
                  <a:srgbClr val="FFFF00"/>
                </a:highlight>
              </a:rPr>
              <a:t>Občanská pasivita, apatie </a:t>
            </a:r>
            <a:r>
              <a:rPr lang="cs-CZ" dirty="0"/>
              <a:t>--- </a:t>
            </a:r>
            <a:r>
              <a:rPr lang="cs-CZ" u="sng" dirty="0">
                <a:solidFill>
                  <a:srgbClr val="FF0000"/>
                </a:solidFill>
              </a:rPr>
              <a:t>nadmíra občanské participace</a:t>
            </a:r>
          </a:p>
          <a:p>
            <a:r>
              <a:rPr lang="cs-CZ" dirty="0">
                <a:highlight>
                  <a:srgbClr val="FFFF00"/>
                </a:highlight>
              </a:rPr>
              <a:t>Zneužívání politické moci, centralizace, byrokratizace</a:t>
            </a:r>
            <a:r>
              <a:rPr lang="cs-CZ" dirty="0"/>
              <a:t> --- </a:t>
            </a:r>
            <a:r>
              <a:rPr lang="cs-CZ" u="sng" dirty="0">
                <a:solidFill>
                  <a:srgbClr val="FF0000"/>
                </a:solidFill>
              </a:rPr>
              <a:t>slabý stát</a:t>
            </a:r>
          </a:p>
          <a:p>
            <a:r>
              <a:rPr lang="cs-CZ" dirty="0">
                <a:highlight>
                  <a:srgbClr val="FFFF00"/>
                </a:highlight>
              </a:rPr>
              <a:t>Krize legitimity institucí </a:t>
            </a:r>
            <a:r>
              <a:rPr lang="cs-CZ" dirty="0"/>
              <a:t>--- </a:t>
            </a:r>
            <a:r>
              <a:rPr lang="cs-CZ" u="sng" dirty="0">
                <a:solidFill>
                  <a:srgbClr val="FF0000"/>
                </a:solidFill>
              </a:rPr>
              <a:t>nekritická důvěra</a:t>
            </a:r>
          </a:p>
          <a:p>
            <a:r>
              <a:rPr lang="cs-CZ" dirty="0">
                <a:highlight>
                  <a:srgbClr val="FFFF00"/>
                </a:highlight>
              </a:rPr>
              <a:t>Atomizace, anomie </a:t>
            </a:r>
            <a:r>
              <a:rPr lang="cs-CZ" dirty="0"/>
              <a:t>--- </a:t>
            </a:r>
            <a:r>
              <a:rPr lang="cs-CZ" u="sng" dirty="0">
                <a:solidFill>
                  <a:srgbClr val="FF0000"/>
                </a:solidFill>
              </a:rPr>
              <a:t>nadměrná sociální soudržnost (nacionalismus, šovinismus)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3870194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863204"/>
            <a:ext cx="9033467" cy="1350141"/>
          </a:xfrm>
        </p:spPr>
        <p:txBody>
          <a:bodyPr>
            <a:noAutofit/>
          </a:bodyPr>
          <a:lstStyle/>
          <a:p>
            <a:r>
              <a:rPr lang="en-US" sz="2800" dirty="0" err="1"/>
              <a:t>Clientelism</a:t>
            </a:r>
            <a:r>
              <a:rPr lang="en-US" sz="2800" dirty="0"/>
              <a:t>, </a:t>
            </a:r>
            <a:r>
              <a:rPr lang="en-US" sz="2800" dirty="0" err="1"/>
              <a:t>oligarchization</a:t>
            </a:r>
            <a:r>
              <a:rPr lang="en-US" sz="2800" dirty="0"/>
              <a:t>, state capture</a:t>
            </a:r>
            <a:r>
              <a:rPr lang="cs-CZ" sz="2800" dirty="0"/>
              <a:t> (</a:t>
            </a:r>
            <a:r>
              <a:rPr lang="cs-CZ" sz="2800" dirty="0" err="1"/>
              <a:t>from</a:t>
            </a:r>
            <a:r>
              <a:rPr lang="cs-CZ" sz="2800" dirty="0"/>
              <a:t> 2013 on)</a:t>
            </a:r>
            <a:r>
              <a:rPr lang="en-US" sz="2800" dirty="0"/>
              <a:t> </a:t>
            </a:r>
          </a:p>
        </p:txBody>
      </p:sp>
      <p:pic>
        <p:nvPicPr>
          <p:cNvPr id="4" name="Picture 3" descr="C:\Karel\VŠE\196015-top_foto1-od6p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0012" y="2674296"/>
            <a:ext cx="4438938" cy="2500603"/>
          </a:xfrm>
          <a:prstGeom prst="rect">
            <a:avLst/>
          </a:prstGeom>
          <a:noFill/>
        </p:spPr>
      </p:pic>
      <p:sp>
        <p:nvSpPr>
          <p:cNvPr id="3" name="AutoShape 2" descr="Image result for babiš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cs-CZ" sz="1350"/>
          </a:p>
        </p:txBody>
      </p:sp>
      <p:sp>
        <p:nvSpPr>
          <p:cNvPr id="5" name="AutoShape 4" descr="Image result for babiš"/>
          <p:cNvSpPr>
            <a:spLocks noChangeAspect="1" noChangeArrowheads="1"/>
          </p:cNvSpPr>
          <p:nvPr/>
        </p:nvSpPr>
        <p:spPr bwMode="auto">
          <a:xfrm>
            <a:off x="1373981" y="8632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cs-CZ" sz="1350"/>
          </a:p>
        </p:txBody>
      </p:sp>
      <p:pic>
        <p:nvPicPr>
          <p:cNvPr id="6" name="Zástupný symbol pro obsah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129" y="2674297"/>
            <a:ext cx="4465362" cy="2500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3320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0062" y="521494"/>
            <a:ext cx="8237444" cy="1382428"/>
          </a:xfrm>
        </p:spPr>
        <p:txBody>
          <a:bodyPr>
            <a:normAutofit fontScale="90000"/>
          </a:bodyPr>
          <a:lstStyle/>
          <a:p>
            <a:r>
              <a:rPr lang="cs-CZ" sz="4500" dirty="0"/>
              <a:t>INTEGRAČNÍ FUNKCE OS</a:t>
            </a:r>
            <a:br>
              <a:rPr lang="cs-CZ" sz="4500" dirty="0"/>
            </a:br>
            <a:r>
              <a:rPr lang="cs-CZ" sz="4500" dirty="0"/>
              <a:t>	Soudržnost, koheze, odolnost</a:t>
            </a:r>
            <a:br>
              <a:rPr lang="cs-CZ" sz="4500" dirty="0"/>
            </a:br>
            <a:r>
              <a:rPr lang="cs-CZ" sz="4900" dirty="0">
                <a:highlight>
                  <a:srgbClr val="FFFF00"/>
                </a:highlight>
              </a:rPr>
              <a:t>Důvěra (mezilidská, institucionální)</a:t>
            </a:r>
          </a:p>
        </p:txBody>
      </p:sp>
      <p:pic>
        <p:nvPicPr>
          <p:cNvPr id="52226" name="Picture 2" descr="Image result for tru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9444" y="2717387"/>
            <a:ext cx="6014108" cy="313234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pic>
        <p:nvPicPr>
          <p:cNvPr id="4" name="Zástupný symbol pro obsah 3" descr="Interpersonal trust EU 20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0"/>
            <a:ext cx="8534400" cy="6845481"/>
          </a:xfrm>
        </p:spPr>
      </p:pic>
    </p:spTree>
    <p:extLst>
      <p:ext uri="{BB962C8B-B14F-4D97-AF65-F5344CB8AC3E}">
        <p14:creationId xmlns:p14="http://schemas.microsoft.com/office/powerpoint/2010/main" val="144574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t="11746" r="66646" b="26753"/>
          <a:stretch>
            <a:fillRect/>
          </a:stretch>
        </p:blipFill>
        <p:spPr bwMode="auto">
          <a:xfrm>
            <a:off x="251521" y="857250"/>
            <a:ext cx="7515229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7756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 dirty="0"/>
          </a:p>
        </p:txBody>
      </p:sp>
      <p:pic>
        <p:nvPicPr>
          <p:cNvPr id="2253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5125" t="19657" r="46500" b="23778"/>
          <a:stretch>
            <a:fillRect/>
          </a:stretch>
        </p:blipFill>
        <p:spPr bwMode="auto">
          <a:xfrm>
            <a:off x="0" y="0"/>
            <a:ext cx="74286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6249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1625" t="32513" r="55250" b="5780"/>
          <a:stretch>
            <a:fillRect/>
          </a:stretch>
        </p:blipFill>
        <p:spPr bwMode="auto">
          <a:xfrm>
            <a:off x="0" y="15565"/>
            <a:ext cx="5015116" cy="6842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5443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LEGITIMACY / Důvěra</a:t>
            </a:r>
          </a:p>
        </p:txBody>
      </p:sp>
      <p:pic>
        <p:nvPicPr>
          <p:cNvPr id="3074" name="Picture 2" descr="C:\Karel\přednášky\POL MYŠ\leviathan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9682" y="2000251"/>
            <a:ext cx="5562618" cy="346118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Development after 1989 as positive</a:t>
            </a:r>
            <a:br>
              <a:rPr lang="cs-CZ" sz="3000" dirty="0"/>
            </a:br>
            <a:r>
              <a:rPr lang="cs-CZ" sz="900" dirty="0"/>
              <a:t>Source: </a:t>
            </a:r>
            <a:r>
              <a:rPr lang="cs-CZ" sz="900" dirty="0" err="1"/>
              <a:t>The</a:t>
            </a:r>
            <a:r>
              <a:rPr lang="cs-CZ" sz="900" dirty="0"/>
              <a:t> Czech </a:t>
            </a:r>
            <a:r>
              <a:rPr lang="cs-CZ" sz="900" dirty="0" err="1"/>
              <a:t>Radio</a:t>
            </a:r>
            <a:r>
              <a:rPr lang="cs-CZ" sz="900" dirty="0"/>
              <a:t>, 2019</a:t>
            </a:r>
            <a:endParaRPr lang="en-US" sz="3000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1498770" y="2000250"/>
          <a:ext cx="6172200" cy="38344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4746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61364" y="0"/>
            <a:ext cx="9144000" cy="923926"/>
          </a:xfrm>
        </p:spPr>
        <p:txBody>
          <a:bodyPr>
            <a:normAutofit/>
          </a:bodyPr>
          <a:lstStyle/>
          <a:p>
            <a:r>
              <a:rPr lang="cs-CZ" sz="4800" dirty="0"/>
              <a:t>Trust to </a:t>
            </a:r>
            <a:r>
              <a:rPr lang="cs-CZ" sz="4800" dirty="0" err="1"/>
              <a:t>Law</a:t>
            </a:r>
            <a:r>
              <a:rPr lang="cs-CZ" sz="4800" dirty="0"/>
              <a:t> </a:t>
            </a:r>
            <a:r>
              <a:rPr lang="cs-CZ" sz="4800" dirty="0" err="1"/>
              <a:t>Inforcement</a:t>
            </a:r>
            <a:endParaRPr lang="cs-CZ" sz="4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09" t="25881" r="14980" b="22734"/>
          <a:stretch/>
        </p:blipFill>
        <p:spPr bwMode="auto">
          <a:xfrm>
            <a:off x="0" y="828719"/>
            <a:ext cx="8480612" cy="6066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622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" y="0"/>
            <a:ext cx="7297271" cy="692945"/>
          </a:xfrm>
        </p:spPr>
        <p:txBody>
          <a:bodyPr>
            <a:noAutofit/>
          </a:bodyPr>
          <a:lstStyle/>
          <a:p>
            <a:r>
              <a:rPr lang="cs-CZ" sz="3600" dirty="0"/>
              <a:t>TRUST to POLITICAL INSTITUTIONS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2" t="30380" r="32779" b="7547"/>
          <a:stretch/>
        </p:blipFill>
        <p:spPr bwMode="auto">
          <a:xfrm>
            <a:off x="0" y="815089"/>
            <a:ext cx="6660776" cy="6046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060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870510"/>
            <a:ext cx="9144000" cy="1637584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Občanská společnost</a:t>
            </a:r>
            <a:br>
              <a:rPr lang="cs-CZ" dirty="0"/>
            </a:br>
            <a:r>
              <a:rPr lang="cs-CZ" dirty="0"/>
              <a:t>Civil/</a:t>
            </a:r>
            <a:r>
              <a:rPr lang="cs-CZ" dirty="0" err="1"/>
              <a:t>Bürgerlich</a:t>
            </a:r>
            <a:br>
              <a:rPr lang="cs-CZ" dirty="0"/>
            </a:br>
            <a:r>
              <a:rPr lang="cs-CZ" dirty="0"/>
              <a:t>Society/</a:t>
            </a:r>
            <a:r>
              <a:rPr lang="cs-CZ" dirty="0" err="1"/>
              <a:t>Gesellschaft</a:t>
            </a:r>
            <a:endParaRPr lang="cs-CZ" dirty="0"/>
          </a:p>
        </p:txBody>
      </p:sp>
      <p:pic>
        <p:nvPicPr>
          <p:cNvPr id="4" name="Zástupný symbol pro obsah 3" descr="frankfur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71687" y="3429000"/>
            <a:ext cx="5000625" cy="2814638"/>
          </a:xfrm>
        </p:spPr>
      </p:pic>
    </p:spTree>
    <p:extLst>
      <p:ext uri="{BB962C8B-B14F-4D97-AF65-F5344CB8AC3E}">
        <p14:creationId xmlns:p14="http://schemas.microsoft.com/office/powerpoint/2010/main" val="37539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255796-6FCF-4471-94AA-0852E748B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3583F98-3173-450A-AFF8-212CE33465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74673"/>
            <a:ext cx="9144000" cy="6283327"/>
          </a:xfrm>
        </p:spPr>
      </p:pic>
    </p:spTree>
    <p:extLst>
      <p:ext uri="{BB962C8B-B14F-4D97-AF65-F5344CB8AC3E}">
        <p14:creationId xmlns:p14="http://schemas.microsoft.com/office/powerpoint/2010/main" val="411353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CCC1B2-0E69-496A-B930-CE072D4A6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9ECB4CF-D72D-41DD-8ADC-1E68D96823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695"/>
            <a:ext cx="8283388" cy="6852291"/>
          </a:xfrm>
        </p:spPr>
      </p:pic>
    </p:spTree>
    <p:extLst>
      <p:ext uri="{BB962C8B-B14F-4D97-AF65-F5344CB8AC3E}">
        <p14:creationId xmlns:p14="http://schemas.microsoft.com/office/powerpoint/2010/main" val="382285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B2B9A8-658C-4D6C-826E-8A200A3CA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F605BD3-85C7-493D-97B9-ECBF205E5C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1406" t="13523" r="5458" b="26166"/>
          <a:stretch/>
        </p:blipFill>
        <p:spPr>
          <a:xfrm>
            <a:off x="-1" y="0"/>
            <a:ext cx="8901953" cy="6874315"/>
          </a:xfrm>
        </p:spPr>
      </p:pic>
    </p:spTree>
    <p:extLst>
      <p:ext uri="{BB962C8B-B14F-4D97-AF65-F5344CB8AC3E}">
        <p14:creationId xmlns:p14="http://schemas.microsoft.com/office/powerpoint/2010/main" val="10427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4094" y="349623"/>
            <a:ext cx="7004937" cy="148338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dirty="0"/>
              <a:t>Politics as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Important</a:t>
            </a:r>
            <a:r>
              <a:rPr lang="en-US" dirty="0"/>
              <a:t> or </a:t>
            </a:r>
            <a:r>
              <a:rPr lang="en-US" dirty="0">
                <a:solidFill>
                  <a:srgbClr val="FFC000"/>
                </a:solidFill>
              </a:rPr>
              <a:t>DIRTY</a:t>
            </a:r>
            <a:br>
              <a:rPr lang="en-US" dirty="0">
                <a:solidFill>
                  <a:srgbClr val="FFC000"/>
                </a:solidFill>
              </a:rPr>
            </a:br>
            <a:endParaRPr lang="en-US" sz="2100" dirty="0">
              <a:solidFill>
                <a:srgbClr val="FFC000"/>
              </a:solidFill>
            </a:endParaRPr>
          </a:p>
        </p:txBody>
      </p:sp>
      <p:graphicFrame>
        <p:nvGraphicFramePr>
          <p:cNvPr id="2050" name="Content Placeholder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038990455"/>
              </p:ext>
            </p:extLst>
          </p:nvPr>
        </p:nvGraphicFramePr>
        <p:xfrm>
          <a:off x="963076" y="2600466"/>
          <a:ext cx="7517536" cy="39079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r:id="rId3" imgW="8163251" imgH="4139543" progId="Excel.Sheet.8">
                  <p:embed/>
                </p:oleObj>
              </mc:Choice>
              <mc:Fallback>
                <p:oleObj r:id="rId3" imgW="8163251" imgH="4139543" progId="Excel.Sheet.8">
                  <p:embed/>
                  <p:pic>
                    <p:nvPicPr>
                      <p:cNvPr id="2050" name="Content Placeholder 4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3076" y="2600466"/>
                        <a:ext cx="7517536" cy="39079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76" t="24800" r="73625" b="31491"/>
          <a:stretch>
            <a:fillRect/>
          </a:stretch>
        </p:blipFill>
        <p:spPr bwMode="auto">
          <a:xfrm>
            <a:off x="-27841" y="0"/>
            <a:ext cx="9199682" cy="6283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5653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F28297-B647-495C-A450-183D2E90C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2060"/>
            <a:ext cx="9144000" cy="810342"/>
          </a:xfrm>
        </p:spPr>
        <p:txBody>
          <a:bodyPr>
            <a:noAutofit/>
          </a:bodyPr>
          <a:lstStyle/>
          <a:p>
            <a:r>
              <a:rPr lang="en-US" sz="2800" dirty="0"/>
              <a:t>How important it is in your life: </a:t>
            </a:r>
            <a:r>
              <a:rPr lang="en-US" sz="2800" b="1" u="sng" dirty="0"/>
              <a:t>Politics</a:t>
            </a:r>
            <a:r>
              <a:rPr lang="en-US" sz="2800" dirty="0"/>
              <a:t> </a:t>
            </a:r>
            <a:br>
              <a:rPr lang="cs-CZ" sz="2800" dirty="0"/>
            </a:br>
            <a:r>
              <a:rPr lang="en-US" sz="2800" dirty="0"/>
              <a:t>(very </a:t>
            </a:r>
            <a:r>
              <a:rPr lang="cs-CZ" sz="2800" dirty="0" err="1"/>
              <a:t>important</a:t>
            </a:r>
            <a:r>
              <a:rPr lang="cs-CZ" sz="2800" dirty="0"/>
              <a:t>, </a:t>
            </a:r>
            <a:r>
              <a:rPr lang="en-US" sz="2800" dirty="0"/>
              <a:t>rather important, not very important or not important at all) WVS time-series (1981-2020). </a:t>
            </a:r>
            <a:endParaRPr lang="cs-CZ" sz="2800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B20FC130-F5AD-4372-9C60-73CEA26D15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1266" t="41545" r="11171" b="22348"/>
          <a:stretch/>
        </p:blipFill>
        <p:spPr>
          <a:xfrm>
            <a:off x="0" y="1570653"/>
            <a:ext cx="9144000" cy="5287348"/>
          </a:xfrm>
          <a:prstGeom prst="rect">
            <a:avLst/>
          </a:prstGeom>
        </p:spPr>
      </p:pic>
      <p:sp>
        <p:nvSpPr>
          <p:cNvPr id="5" name="Ovál 4">
            <a:extLst>
              <a:ext uri="{FF2B5EF4-FFF2-40B4-BE49-F238E27FC236}">
                <a16:creationId xmlns:a16="http://schemas.microsoft.com/office/drawing/2014/main" id="{A0A12F7E-9D8B-41DF-9498-93CCF8E50431}"/>
              </a:ext>
            </a:extLst>
          </p:cNvPr>
          <p:cNvSpPr/>
          <p:nvPr/>
        </p:nvSpPr>
        <p:spPr>
          <a:xfrm>
            <a:off x="5810864" y="3077497"/>
            <a:ext cx="294968" cy="3515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062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3A68AAC6-4868-4163-9A13-28EC1CB322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785" t="16069" r="11290" b="7849"/>
          <a:stretch/>
        </p:blipFill>
        <p:spPr>
          <a:xfrm>
            <a:off x="0" y="98321"/>
            <a:ext cx="7678995" cy="6944545"/>
          </a:xfrm>
          <a:prstGeom prst="rect">
            <a:avLst/>
          </a:prstGeom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0BDCDB2C-A0D4-4799-8596-257FA0375700}"/>
              </a:ext>
            </a:extLst>
          </p:cNvPr>
          <p:cNvSpPr/>
          <p:nvPr/>
        </p:nvSpPr>
        <p:spPr>
          <a:xfrm>
            <a:off x="2231923" y="2871019"/>
            <a:ext cx="658762" cy="3736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852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ECD ➡️ Better policies for better lives on Twitter: &amp;quot;Just not interested  in #politics? OECD avg shows 1 out of 5 agree. Compare countries, #voting  attitude, age groups https://t.co/mU2QvfoY6v… https://t.co/zJMEzYgYTS&amp;quot;">
            <a:extLst>
              <a:ext uri="{FF2B5EF4-FFF2-40B4-BE49-F238E27FC236}">
                <a16:creationId xmlns:a16="http://schemas.microsoft.com/office/drawing/2014/main" id="{546A99D6-9787-4543-97DB-F93DB959E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368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91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3926"/>
          </a:xfrm>
        </p:spPr>
        <p:txBody>
          <a:bodyPr/>
          <a:lstStyle/>
          <a:p>
            <a:r>
              <a:rPr lang="en-US" sz="2400" dirty="0"/>
              <a:t>Vocational Prestige (2004 – 2016)  </a:t>
            </a:r>
            <a:r>
              <a:rPr lang="en-US" sz="1200" dirty="0"/>
              <a:t>(source: CVVM)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37FA066D-9FF3-43BC-8ACB-491E86DF41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6714750"/>
              </p:ext>
            </p:extLst>
          </p:nvPr>
        </p:nvGraphicFramePr>
        <p:xfrm>
          <a:off x="237565" y="778750"/>
          <a:ext cx="8906435" cy="5514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2449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DF62F1-E3F9-4C96-828D-D262FB755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Jak čelit krizi demokracie?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4BBF490-C4AA-4308-8632-EEA6199986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81" y="1481931"/>
            <a:ext cx="28513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ook Cover">
            <a:extLst>
              <a:ext uri="{FF2B5EF4-FFF2-40B4-BE49-F238E27FC236}">
                <a16:creationId xmlns:a16="http://schemas.microsoft.com/office/drawing/2014/main" id="{A99ED263-C489-424C-9CF2-0F98BD99C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518" y="1412338"/>
            <a:ext cx="30861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03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4EAF29-7C2A-4397-BBA3-17A8F69F5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950" dirty="0"/>
              <a:t>Moderní versus tradiční</a:t>
            </a:r>
            <a:br>
              <a:rPr lang="cs-CZ" sz="4950" dirty="0"/>
            </a:br>
            <a:r>
              <a:rPr lang="cs-CZ" sz="4950" dirty="0" err="1"/>
              <a:t>Liberalimus</a:t>
            </a:r>
            <a:r>
              <a:rPr lang="cs-CZ" sz="4950" dirty="0"/>
              <a:t> versus klientelismus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61A3BD14-97A3-4190-BD51-07AE84E20A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7" y="1960980"/>
            <a:ext cx="4182762" cy="3032502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7B7911ED-0AF2-4C52-BBDA-4296D9147F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678" y="1960981"/>
            <a:ext cx="4539173" cy="3022154"/>
          </a:xfrm>
        </p:spPr>
      </p:pic>
    </p:spTree>
    <p:extLst>
      <p:ext uri="{BB962C8B-B14F-4D97-AF65-F5344CB8AC3E}">
        <p14:creationId xmlns:p14="http://schemas.microsoft.com/office/powerpoint/2010/main" val="206273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488E6B-83ED-4F90-BAB9-D361CAC1B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4673"/>
            <a:ext cx="5002306" cy="4822079"/>
          </a:xfrm>
        </p:spPr>
        <p:txBody>
          <a:bodyPr>
            <a:normAutofit/>
          </a:bodyPr>
          <a:lstStyle/>
          <a:p>
            <a:r>
              <a:rPr lang="en-US" dirty="0"/>
              <a:t>How can we recognize dangerous autocrats</a:t>
            </a:r>
            <a:r>
              <a:rPr lang="cs-CZ" dirty="0"/>
              <a:t>?</a:t>
            </a: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BA8B3B7-1737-42F7-8EB5-FB9A7055B6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647" y="892114"/>
            <a:ext cx="2958353" cy="443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47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62F658-0860-4908-92A9-D8AFB8D19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4 </a:t>
            </a:r>
            <a:r>
              <a:rPr lang="cs-CZ" dirty="0" err="1"/>
              <a:t>Indicators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2EF35D-5C21-4F22-9DD8-A8D980F84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Rejecting or weak support for democratic rules</a:t>
            </a:r>
          </a:p>
          <a:p>
            <a:r>
              <a:rPr lang="en-US" dirty="0"/>
              <a:t>Delegitimizing political opponents</a:t>
            </a:r>
          </a:p>
          <a:p>
            <a:r>
              <a:rPr lang="en-US" dirty="0"/>
              <a:t>Tolerating or invoking violence</a:t>
            </a:r>
          </a:p>
          <a:p>
            <a:r>
              <a:rPr lang="en-US" dirty="0"/>
              <a:t>Readiness to confine civic rights including media</a:t>
            </a:r>
          </a:p>
        </p:txBody>
      </p:sp>
    </p:spTree>
    <p:extLst>
      <p:ext uri="{BB962C8B-B14F-4D97-AF65-F5344CB8AC3E}">
        <p14:creationId xmlns:p14="http://schemas.microsoft.com/office/powerpoint/2010/main" val="31164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BB5C96-4F37-4D8A-9A4A-A80C9A112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508" y="1327708"/>
            <a:ext cx="9144000" cy="369224"/>
          </a:xfrm>
        </p:spPr>
        <p:txBody>
          <a:bodyPr>
            <a:normAutofit fontScale="90000"/>
          </a:bodyPr>
          <a:lstStyle/>
          <a:p>
            <a:r>
              <a:rPr lang="cs-CZ" sz="4400" dirty="0"/>
              <a:t>Občanská společnost  v CEE </a:t>
            </a:r>
            <a:br>
              <a:rPr lang="cs-CZ" sz="4400" dirty="0"/>
            </a:br>
            <a:br>
              <a:rPr lang="cs-CZ" sz="4400" dirty="0"/>
            </a:br>
            <a:endParaRPr lang="cs-CZ" sz="44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EE94B57-C82D-4C1E-96F5-395A8AC5DA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dirty="0"/>
              <a:t>Postkomunistická transformace (90. léta)</a:t>
            </a:r>
          </a:p>
          <a:p>
            <a:r>
              <a:rPr lang="cs-CZ" dirty="0"/>
              <a:t>Ralf </a:t>
            </a:r>
            <a:r>
              <a:rPr lang="cs-CZ" dirty="0" err="1"/>
              <a:t>Dahrendorf</a:t>
            </a:r>
            <a:r>
              <a:rPr lang="cs-CZ" dirty="0"/>
              <a:t> </a:t>
            </a:r>
          </a:p>
          <a:p>
            <a:pPr lvl="1"/>
            <a:r>
              <a:rPr lang="cs-CZ" sz="3200" dirty="0"/>
              <a:t>6 měsíců  (ústava)</a:t>
            </a:r>
          </a:p>
          <a:p>
            <a:pPr lvl="1"/>
            <a:r>
              <a:rPr lang="cs-CZ" sz="3200" dirty="0"/>
              <a:t>6 let (ekonomika)</a:t>
            </a:r>
          </a:p>
          <a:p>
            <a:pPr lvl="1"/>
            <a:r>
              <a:rPr lang="cs-CZ" sz="3200" dirty="0"/>
              <a:t>60 let (hodina občana)</a:t>
            </a:r>
          </a:p>
          <a:p>
            <a:r>
              <a:rPr lang="cs-CZ" dirty="0"/>
              <a:t>Poločas 35 let </a:t>
            </a:r>
          </a:p>
          <a:p>
            <a:r>
              <a:rPr lang="cs-CZ" dirty="0"/>
              <a:t>Optimistická predikce</a:t>
            </a:r>
          </a:p>
          <a:p>
            <a:r>
              <a:rPr lang="cs-CZ" dirty="0"/>
              <a:t>Důvěry ve formální pravidla (Alexander)</a:t>
            </a:r>
          </a:p>
        </p:txBody>
      </p:sp>
      <p:pic>
        <p:nvPicPr>
          <p:cNvPr id="2054" name="Picture 6" descr="Úvahy o revoluci v evropě v dopise, který měl být zaslán jistému pánovi ...">
            <a:extLst>
              <a:ext uri="{FF2B5EF4-FFF2-40B4-BE49-F238E27FC236}">
                <a16:creationId xmlns:a16="http://schemas.microsoft.com/office/drawing/2014/main" id="{113B4B00-E9A3-44EE-BCCD-640ED5C5B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375" y="2232212"/>
            <a:ext cx="2523279" cy="352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02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5EABFA-20C1-4A50-9263-696A7C5B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Formování OS (etapizace)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07BA49-D096-436F-A88C-C9946C0FC2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Současnost – sametová revoluce (35)</a:t>
            </a:r>
          </a:p>
          <a:p>
            <a:r>
              <a:rPr lang="cs-CZ" dirty="0"/>
              <a:t>1989 – 1968 normalizace (31)</a:t>
            </a:r>
          </a:p>
          <a:p>
            <a:r>
              <a:rPr lang="cs-CZ" dirty="0"/>
              <a:t>1948 – 1968 kult osobnosti a uvolnění (20)</a:t>
            </a:r>
          </a:p>
          <a:p>
            <a:r>
              <a:rPr lang="cs-CZ" dirty="0"/>
              <a:t>1948 – 1938 válka a její důsledky (10)</a:t>
            </a:r>
          </a:p>
          <a:p>
            <a:r>
              <a:rPr lang="cs-CZ" dirty="0"/>
              <a:t>1938 – 1918 slavná 1. republika (20)</a:t>
            </a:r>
          </a:p>
          <a:p>
            <a:r>
              <a:rPr lang="cs-CZ" dirty="0"/>
              <a:t>1861 – 1918 habsburský stát (57)</a:t>
            </a:r>
          </a:p>
          <a:p>
            <a:r>
              <a:rPr lang="cs-CZ" dirty="0"/>
              <a:t>1848 – 1860 Bachův absolutismus (12)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398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28016" y="528954"/>
            <a:ext cx="7260336" cy="422022"/>
          </a:xfrm>
        </p:spPr>
        <p:txBody>
          <a:bodyPr>
            <a:noAutofit/>
          </a:bodyPr>
          <a:lstStyle/>
          <a:p>
            <a:r>
              <a:rPr lang="cs-CZ" sz="4400" dirty="0"/>
              <a:t>Problémy naší demokracie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8872" y="1600200"/>
            <a:ext cx="8449056" cy="51297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Oslabený vztah ke státu/institucím x etatismus</a:t>
            </a:r>
          </a:p>
          <a:p>
            <a:pPr lvl="1"/>
            <a:r>
              <a:rPr lang="cs-CZ" b="1" dirty="0"/>
              <a:t>Nezájem o politiku (de-politizace)</a:t>
            </a:r>
          </a:p>
          <a:p>
            <a:pPr lvl="2"/>
            <a:r>
              <a:rPr lang="cs-CZ" sz="1700" dirty="0"/>
              <a:t>Omezený </a:t>
            </a:r>
            <a:r>
              <a:rPr lang="cs-CZ" sz="1700" dirty="0" err="1"/>
              <a:t>rekrutační</a:t>
            </a:r>
            <a:r>
              <a:rPr lang="cs-CZ" sz="1700" dirty="0"/>
              <a:t> rezervoár politických elit</a:t>
            </a:r>
          </a:p>
          <a:p>
            <a:pPr lvl="2"/>
            <a:r>
              <a:rPr lang="cs-CZ" sz="1700" dirty="0"/>
              <a:t>Slabá veřejná kontrola politických institucí</a:t>
            </a:r>
          </a:p>
          <a:p>
            <a:pPr lvl="2"/>
            <a:r>
              <a:rPr lang="cs-CZ" sz="1700" dirty="0"/>
              <a:t>Nedostatek (absence) zpětných vazeb</a:t>
            </a:r>
          </a:p>
          <a:p>
            <a:pPr lvl="1"/>
            <a:r>
              <a:rPr lang="cs-CZ" b="1" dirty="0"/>
              <a:t>Stigmatizace politiky (politici x tzv. obyčejní lidé)</a:t>
            </a:r>
          </a:p>
          <a:p>
            <a:pPr lvl="2"/>
            <a:r>
              <a:rPr lang="cs-CZ" sz="1700" dirty="0"/>
              <a:t>Dominance negativních zpětných vazeb</a:t>
            </a:r>
          </a:p>
          <a:p>
            <a:pPr lvl="2"/>
            <a:r>
              <a:rPr lang="cs-CZ" sz="1700" dirty="0"/>
              <a:t>Obranný efekt uzavírání se, vyhoření, zcyničtění</a:t>
            </a:r>
          </a:p>
          <a:p>
            <a:pPr lvl="2"/>
            <a:r>
              <a:rPr lang="cs-CZ" sz="1700" dirty="0"/>
              <a:t>Začarovaný kruh stigmatizace, negativní selekce</a:t>
            </a:r>
          </a:p>
          <a:p>
            <a:pPr lvl="1"/>
            <a:r>
              <a:rPr lang="cs-CZ" b="1" dirty="0"/>
              <a:t>Despekt k diskusi a nerealistická očekávání</a:t>
            </a:r>
          </a:p>
          <a:p>
            <a:pPr lvl="2"/>
            <a:r>
              <a:rPr lang="cs-CZ" sz="1700" dirty="0"/>
              <a:t>Frustrace, deziluze na straně veřejnosti</a:t>
            </a:r>
          </a:p>
          <a:p>
            <a:pPr lvl="2"/>
            <a:r>
              <a:rPr lang="cs-CZ" sz="1700" dirty="0"/>
              <a:t>Omezená reflexivita, efektivita institucí</a:t>
            </a:r>
          </a:p>
          <a:p>
            <a:pPr lvl="2"/>
            <a:r>
              <a:rPr lang="cs-CZ" sz="1700" dirty="0"/>
              <a:t>Manipulativní, demonstrativní publicita, krize legitimity (př. pandemie)   </a:t>
            </a:r>
          </a:p>
          <a:p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392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Aloisie Müllerová </a:t>
            </a:r>
            <a:br>
              <a:rPr lang="cs-CZ" dirty="0"/>
            </a:br>
            <a:r>
              <a:rPr lang="cs-CZ" sz="4400" dirty="0"/>
              <a:t>(*1909 – †2011)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8872" y="1901952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/>
              <a:t>Aloisie</a:t>
            </a:r>
            <a:r>
              <a:rPr lang="en-US" dirty="0"/>
              <a:t> </a:t>
            </a:r>
            <a:r>
              <a:rPr lang="en-US" dirty="0" err="1"/>
              <a:t>Sommerová</a:t>
            </a:r>
            <a:r>
              <a:rPr lang="en-US" dirty="0"/>
              <a:t> (</a:t>
            </a:r>
            <a:r>
              <a:rPr lang="en-US" dirty="0" err="1"/>
              <a:t>Ludvík</a:t>
            </a:r>
            <a:r>
              <a:rPr lang="en-US" dirty="0"/>
              <a:t> </a:t>
            </a:r>
            <a:r>
              <a:rPr lang="en-US" dirty="0" err="1"/>
              <a:t>Sommer</a:t>
            </a:r>
            <a:r>
              <a:rPr lang="en-US" dirty="0"/>
              <a:t>, shopkeeper, her father died in the WWI)</a:t>
            </a:r>
          </a:p>
          <a:p>
            <a:r>
              <a:rPr lang="en-US" dirty="0"/>
              <a:t>1909 (born in Hapsburg Empire in Moravia)</a:t>
            </a:r>
          </a:p>
          <a:p>
            <a:r>
              <a:rPr lang="en-US" dirty="0"/>
              <a:t>1918 (10 years old – Czechoslovakia)</a:t>
            </a:r>
          </a:p>
          <a:p>
            <a:r>
              <a:rPr lang="en-US" dirty="0"/>
              <a:t>1938 (30 years old – 1st break up of Czechoslovakia)</a:t>
            </a:r>
          </a:p>
          <a:p>
            <a:r>
              <a:rPr lang="en-US" dirty="0"/>
              <a:t>1939 (Annexation – Protectorate </a:t>
            </a:r>
            <a:r>
              <a:rPr lang="en-US" dirty="0" err="1"/>
              <a:t>Böhmen</a:t>
            </a:r>
            <a:r>
              <a:rPr lang="en-US" dirty="0"/>
              <a:t> und </a:t>
            </a:r>
            <a:r>
              <a:rPr lang="en-US" dirty="0" err="1"/>
              <a:t>Mahren</a:t>
            </a:r>
            <a:r>
              <a:rPr lang="en-US" dirty="0"/>
              <a:t>)</a:t>
            </a:r>
          </a:p>
          <a:p>
            <a:r>
              <a:rPr lang="en-US" dirty="0"/>
              <a:t>1945 (36 year old – Renewal of Czechoslovakia)</a:t>
            </a:r>
          </a:p>
          <a:p>
            <a:r>
              <a:rPr lang="en-US" dirty="0"/>
              <a:t>1948 (Communist Coup)</a:t>
            </a:r>
          </a:p>
          <a:p>
            <a:r>
              <a:rPr lang="en-US" dirty="0"/>
              <a:t>1968 (60 years old – Prague Spring)</a:t>
            </a:r>
          </a:p>
          <a:p>
            <a:r>
              <a:rPr lang="en-US" dirty="0"/>
              <a:t>1989 (80 years old – Velvet Revolution)</a:t>
            </a:r>
          </a:p>
          <a:p>
            <a:r>
              <a:rPr lang="en-US" dirty="0"/>
              <a:t>1993 (2nd Break up Czechoslovakia)</a:t>
            </a:r>
          </a:p>
          <a:p>
            <a:r>
              <a:rPr lang="en-US" dirty="0"/>
              <a:t>2004 (</a:t>
            </a:r>
            <a:r>
              <a:rPr lang="cs-CZ" dirty="0"/>
              <a:t>95 </a:t>
            </a:r>
            <a:r>
              <a:rPr lang="cs-CZ" dirty="0" err="1"/>
              <a:t>years</a:t>
            </a:r>
            <a:r>
              <a:rPr lang="cs-CZ" dirty="0"/>
              <a:t> </a:t>
            </a:r>
            <a:r>
              <a:rPr lang="cs-CZ" dirty="0" err="1"/>
              <a:t>old</a:t>
            </a:r>
            <a:r>
              <a:rPr lang="cs-CZ" dirty="0"/>
              <a:t>, </a:t>
            </a:r>
            <a:r>
              <a:rPr lang="en-US" dirty="0" err="1"/>
              <a:t>Czechia</a:t>
            </a:r>
            <a:r>
              <a:rPr lang="en-US" dirty="0"/>
              <a:t> joined the EU)</a:t>
            </a:r>
          </a:p>
          <a:p>
            <a:endParaRPr lang="cs-CZ" dirty="0"/>
          </a:p>
        </p:txBody>
      </p:sp>
      <p:pic>
        <p:nvPicPr>
          <p:cNvPr id="5" name="Zástupný symbol pro obsah 3"/>
          <p:cNvPicPr>
            <a:picLocks noChangeAspect="1"/>
          </p:cNvPicPr>
          <p:nvPr/>
        </p:nvPicPr>
        <p:blipFill rotWithShape="1">
          <a:blip r:embed="rId2"/>
          <a:srcRect l="15233" t="42990" r="71333" b="25846"/>
          <a:stretch/>
        </p:blipFill>
        <p:spPr>
          <a:xfrm>
            <a:off x="5975680" y="4442272"/>
            <a:ext cx="3168320" cy="241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38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\\HOME-PC\Users\HOME\Documents\P1070215.JPG">
            <a:extLst>
              <a:ext uri="{FF2B5EF4-FFF2-40B4-BE49-F238E27FC236}">
                <a16:creationId xmlns:a16="http://schemas.microsoft.com/office/drawing/2014/main" id="{08682100-0BA4-4020-82C1-28ED450E6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9323388" cy="674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\\HOME-PC\Users\HOME\Documents\P1070214.JPG">
            <a:extLst>
              <a:ext uri="{FF2B5EF4-FFF2-40B4-BE49-F238E27FC236}">
                <a16:creationId xmlns:a16="http://schemas.microsoft.com/office/drawing/2014/main" id="{CB4ED92C-73A7-47EB-B537-BD02054BF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0"/>
            <a:ext cx="9324975" cy="712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\\HOME-PC\Users\HOME\Documents\P1070217.JPG">
            <a:extLst>
              <a:ext uri="{FF2B5EF4-FFF2-40B4-BE49-F238E27FC236}">
                <a16:creationId xmlns:a16="http://schemas.microsoft.com/office/drawing/2014/main" id="{B16A662A-7475-4666-B909-77BF80434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0"/>
            <a:ext cx="9144000" cy="709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3">
            <a:extLst>
              <a:ext uri="{FF2B5EF4-FFF2-40B4-BE49-F238E27FC236}">
                <a16:creationId xmlns:a16="http://schemas.microsoft.com/office/drawing/2014/main" id="{E09C6619-E1E8-47CB-BF72-0140E27D6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30723" name="Zástupný symbol pro obsah 6" descr="P1070214.JPG">
            <a:extLst>
              <a:ext uri="{FF2B5EF4-FFF2-40B4-BE49-F238E27FC236}">
                <a16:creationId xmlns:a16="http://schemas.microsoft.com/office/drawing/2014/main" id="{277D817C-4D42-4BD7-A050-BE7F0BCC318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3429000"/>
            <a:ext cx="3579813" cy="2384425"/>
          </a:xfrm>
        </p:spPr>
      </p:pic>
      <p:pic>
        <p:nvPicPr>
          <p:cNvPr id="30724" name="Zástupný symbol pro obsah 7" descr="P1070215.JPG">
            <a:extLst>
              <a:ext uri="{FF2B5EF4-FFF2-40B4-BE49-F238E27FC236}">
                <a16:creationId xmlns:a16="http://schemas.microsoft.com/office/drawing/2014/main" id="{44E28D49-8589-407D-9267-F35D2692BD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3429000"/>
            <a:ext cx="3581400" cy="2384425"/>
          </a:xfrm>
        </p:spPr>
      </p:pic>
      <p:pic>
        <p:nvPicPr>
          <p:cNvPr id="30725" name="Picture 3" descr="\\HOME-PC\Users\HOME\Documents\P1070216.JPG">
            <a:extLst>
              <a:ext uri="{FF2B5EF4-FFF2-40B4-BE49-F238E27FC236}">
                <a16:creationId xmlns:a16="http://schemas.microsoft.com/office/drawing/2014/main" id="{2721B14D-5D84-4F92-B0F7-8FEA2BE14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kvalitavs.cz/wp-content/uploads/2017/02/veliksotn%c3%ad-struktur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735" y="144791"/>
            <a:ext cx="9020962" cy="62158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4929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D004BB5-8C8F-4842-A120-66CBF10D72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5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AF1F84-7D95-4382-A0A8-ADCA8E515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7175" y="1412875"/>
            <a:ext cx="3641725" cy="2146300"/>
          </a:xfrm>
        </p:spPr>
        <p:txBody>
          <a:bodyPr/>
          <a:lstStyle/>
          <a:p>
            <a:pPr>
              <a:defRPr/>
            </a:pPr>
            <a:endParaRPr lang="cs-CZ" dirty="0"/>
          </a:p>
        </p:txBody>
      </p:sp>
      <p:pic>
        <p:nvPicPr>
          <p:cNvPr id="31747" name="Zástupný symbol pro obsah 4" descr="P1090623.JPG">
            <a:extLst>
              <a:ext uri="{FF2B5EF4-FFF2-40B4-BE49-F238E27FC236}">
                <a16:creationId xmlns:a16="http://schemas.microsoft.com/office/drawing/2014/main" id="{EF6CE987-5228-43B7-9B98-2E0148041832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888712" cy="6932952"/>
          </a:xfrm>
        </p:spPr>
      </p:pic>
      <p:pic>
        <p:nvPicPr>
          <p:cNvPr id="31748" name="Zástupný symbol pro obsah 6" descr="P1090624.JPG">
            <a:extLst>
              <a:ext uri="{FF2B5EF4-FFF2-40B4-BE49-F238E27FC236}">
                <a16:creationId xmlns:a16="http://schemas.microsoft.com/office/drawing/2014/main" id="{02181266-CF7E-4599-A88F-643EB2883072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31024" y="3466476"/>
            <a:ext cx="5212976" cy="3500437"/>
          </a:xfrm>
        </p:spPr>
      </p:pic>
      <p:pic>
        <p:nvPicPr>
          <p:cNvPr id="31749" name="Picture 3" descr="C:\fotky\FOTOS Lipence 2\P1090620.JPG">
            <a:extLst>
              <a:ext uri="{FF2B5EF4-FFF2-40B4-BE49-F238E27FC236}">
                <a16:creationId xmlns:a16="http://schemas.microsoft.com/office/drawing/2014/main" id="{C8D21C7B-C2C8-4213-8E79-551225E12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0" y="-4724400"/>
            <a:ext cx="5383212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4" descr="C:\fotky\FOTOS Lipence 2\P1090620.JPG">
            <a:extLst>
              <a:ext uri="{FF2B5EF4-FFF2-40B4-BE49-F238E27FC236}">
                <a16:creationId xmlns:a16="http://schemas.microsoft.com/office/drawing/2014/main" id="{16ABA3B9-AC1A-4D46-97A7-A0D96DD8F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0" y="-4724400"/>
            <a:ext cx="7199312" cy="481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5" descr="C:\fotky\FOTOS Lipence 2\P1090630.JPG">
            <a:extLst>
              <a:ext uri="{FF2B5EF4-FFF2-40B4-BE49-F238E27FC236}">
                <a16:creationId xmlns:a16="http://schemas.microsoft.com/office/drawing/2014/main" id="{206BCBEF-33EE-4FA3-BBD9-1F653CB88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024" y="0"/>
            <a:ext cx="5204523" cy="345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468C44A-1724-467D-BB76-0EF0DCE7D3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3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5E0FCB-D6E3-4315-9BA7-060E5A5C28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64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021C90D-001C-4321-A01F-4D1062851B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04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Systém financování územní ve&amp;rcaron;ejné správy - ppt stáhno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1"/>
            <a:ext cx="6858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91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70338" y="0"/>
            <a:ext cx="7682190" cy="1376624"/>
          </a:xfrm>
        </p:spPr>
        <p:txBody>
          <a:bodyPr>
            <a:normAutofit/>
          </a:bodyPr>
          <a:lstStyle/>
          <a:p>
            <a:r>
              <a:rPr lang="cs-CZ" sz="2100" dirty="0"/>
              <a:t>Šance pro zájmové skupiny, maminky na mateřské, místní podnikatelské skupiny, developery … (KV volby 2018)</a:t>
            </a:r>
            <a:br>
              <a:rPr lang="cs-CZ" sz="2100" dirty="0"/>
            </a:br>
            <a:r>
              <a:rPr lang="cs-CZ" sz="2100" dirty="0"/>
              <a:t> 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907" t="6544" r="49265" b="14751"/>
          <a:stretch>
            <a:fillRect/>
          </a:stretch>
        </p:blipFill>
        <p:spPr bwMode="auto">
          <a:xfrm>
            <a:off x="482321" y="882994"/>
            <a:ext cx="8661679" cy="5975006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828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036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4500" dirty="0"/>
              <a:t>Participace </a:t>
            </a:r>
            <a:br>
              <a:rPr lang="cs-CZ" sz="4500" dirty="0"/>
            </a:br>
            <a:r>
              <a:rPr lang="cs-CZ" sz="4500" dirty="0"/>
              <a:t>volební x nevolební</a:t>
            </a:r>
            <a:br>
              <a:rPr lang="cs-CZ" sz="4500" dirty="0"/>
            </a:br>
            <a:r>
              <a:rPr lang="cs-CZ" sz="4500" dirty="0"/>
              <a:t>politická x občanská</a:t>
            </a:r>
            <a:br>
              <a:rPr lang="cs-CZ" sz="4500" dirty="0"/>
            </a:br>
            <a:r>
              <a:rPr lang="cs-CZ" sz="4500" dirty="0"/>
              <a:t>utvářecí x vzdorovitá</a:t>
            </a:r>
            <a:br>
              <a:rPr lang="cs-CZ" sz="4500" dirty="0"/>
            </a:br>
            <a:r>
              <a:rPr lang="cs-CZ" sz="4500" dirty="0"/>
              <a:t>průběžná x příležitostná</a:t>
            </a:r>
          </a:p>
        </p:txBody>
      </p:sp>
      <p:pic>
        <p:nvPicPr>
          <p:cNvPr id="25602" name="Picture 2" descr="Výsledek obrázku pro participa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0507" y="3429000"/>
            <a:ext cx="4942986" cy="31508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027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corruption">
            <a:extLst>
              <a:ext uri="{FF2B5EF4-FFF2-40B4-BE49-F238E27FC236}">
                <a16:creationId xmlns:a16="http://schemas.microsoft.com/office/drawing/2014/main" id="{D3B8F52E-F1DB-46E6-8A27-E1C13496E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2457" y="2688100"/>
            <a:ext cx="6400047" cy="3572119"/>
          </a:xfrm>
          <a:prstGeom prst="rect">
            <a:avLst/>
          </a:prstGeom>
          <a:noFill/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B08F727D-D217-4EE6-92C3-EAA030EFF00B}"/>
              </a:ext>
            </a:extLst>
          </p:cNvPr>
          <p:cNvSpPr/>
          <p:nvPr/>
        </p:nvSpPr>
        <p:spPr>
          <a:xfrm>
            <a:off x="1392457" y="1033697"/>
            <a:ext cx="64759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6000" dirty="0"/>
              <a:t>ABUSE </a:t>
            </a:r>
            <a:r>
              <a:rPr lang="cs-CZ" sz="6000" dirty="0" err="1"/>
              <a:t>of</a:t>
            </a:r>
            <a:r>
              <a:rPr lang="cs-CZ" sz="6000" dirty="0"/>
              <a:t> POWER</a:t>
            </a:r>
          </a:p>
        </p:txBody>
      </p:sp>
    </p:spTree>
    <p:extLst>
      <p:ext uri="{BB962C8B-B14F-4D97-AF65-F5344CB8AC3E}">
        <p14:creationId xmlns:p14="http://schemas.microsoft.com/office/powerpoint/2010/main" val="361630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38.7|52.6"/>
</p:tagLst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rkýř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  <a:fontScheme name="Arkýř">
    <a:majorFont>
      <a:latin typeface="Century Schoolbook"/>
      <a:ea typeface=""/>
      <a:cs typeface=""/>
      <a:font script="Jpan" typeface="ＭＳ Ｐ明朝"/>
      <a:font script="Hang" typeface="휴먼매직체"/>
      <a:font script="Hans" typeface="华文楷体"/>
      <a:font script="Hant" typeface="新細明體"/>
      <a:font script="Arab" typeface="Times New Roman"/>
      <a:font script="Hebr" typeface="Times New Roman"/>
      <a:font script="Thai" typeface="Kodchiang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entury Schoolbook"/>
      <a:ea typeface=""/>
      <a:cs typeface=""/>
      <a:font script="Jpan" typeface="ＭＳ Ｐ明朝"/>
      <a:font script="Hang" typeface="휴먼매직체"/>
      <a:font script="Hans" typeface="宋体"/>
      <a:font script="Hant" typeface="新細明體"/>
      <a:font script="Arab" typeface="Times New Roman"/>
      <a:font script="Hebr" typeface="Times New Roman"/>
      <a:font script="Thai" typeface="Kodchiang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Arkýř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60000"/>
            </a:schemeClr>
          </a:gs>
          <a:gs pos="30000">
            <a:schemeClr val="phClr">
              <a:tint val="38000"/>
              <a:satMod val="260000"/>
            </a:schemeClr>
          </a:gs>
          <a:gs pos="75000">
            <a:schemeClr val="phClr">
              <a:tint val="55000"/>
              <a:satMod val="255000"/>
            </a:schemeClr>
          </a:gs>
          <a:gs pos="100000">
            <a:schemeClr val="phClr">
              <a:tint val="70000"/>
              <a:satMod val="255000"/>
            </a:schemeClr>
          </a:gs>
        </a:gsLst>
        <a:path path="circle">
          <a:fillToRect l="5000" t="100000" r="120000" b="10000"/>
        </a:path>
      </a:gradFill>
      <a:gradFill rotWithShape="1">
        <a:gsLst>
          <a:gs pos="0">
            <a:schemeClr val="phClr">
              <a:shade val="63000"/>
              <a:satMod val="165000"/>
            </a:schemeClr>
          </a:gs>
          <a:gs pos="30000">
            <a:schemeClr val="phClr">
              <a:shade val="58000"/>
              <a:satMod val="165000"/>
            </a:schemeClr>
          </a:gs>
          <a:gs pos="75000">
            <a:schemeClr val="phClr">
              <a:shade val="30000"/>
              <a:satMod val="175000"/>
            </a:schemeClr>
          </a:gs>
          <a:gs pos="100000">
            <a:schemeClr val="phClr">
              <a:shade val="15000"/>
              <a:satMod val="175000"/>
            </a:schemeClr>
          </a:gs>
        </a:gsLst>
        <a:path path="circle">
          <a:fillToRect l="5000" t="100000" r="120000" b="10000"/>
        </a:path>
      </a:gradFill>
    </a:fillStyleLst>
    <a:lnStyleLst>
      <a:ln w="12700" cap="flat" cmpd="sng" algn="ctr">
        <a:solidFill>
          <a:schemeClr val="phClr">
            <a:shade val="70000"/>
            <a:satMod val="15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0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58000"/>
              <a:satMod val="125000"/>
            </a:schemeClr>
          </a:gs>
          <a:gs pos="40000">
            <a:schemeClr val="phClr">
              <a:tint val="90000"/>
              <a:shade val="90000"/>
              <a:satMod val="120000"/>
            </a:schemeClr>
          </a:gs>
          <a:gs pos="100000">
            <a:schemeClr val="phClr">
              <a:tint val="5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shade val="80000"/>
            </a:schemeClr>
            <a:schemeClr val="phClr">
              <a:tint val="91000"/>
            </a:schemeClr>
          </a:duotone>
        </a:blip>
        <a:tile tx="0" ty="0" sx="40000" sy="50000" flip="y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3056</TotalTime>
  <Words>836</Words>
  <Application>Microsoft Office PowerPoint</Application>
  <PresentationFormat>Předvádění na obrazovce (4:3)</PresentationFormat>
  <Paragraphs>108</Paragraphs>
  <Slides>54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54</vt:i4>
      </vt:variant>
    </vt:vector>
  </HeadingPairs>
  <TitlesOfParts>
    <vt:vector size="60" baseType="lpstr">
      <vt:lpstr>Arial</vt:lpstr>
      <vt:lpstr>Calibri</vt:lpstr>
      <vt:lpstr>Century Schoolbook</vt:lpstr>
      <vt:lpstr>Verdana</vt:lpstr>
      <vt:lpstr>Motiv sady Office</vt:lpstr>
      <vt:lpstr>Microsoft Excel 97-2003 Worksheet</vt:lpstr>
      <vt:lpstr>Sociologie společenských skupin  Karel B. Müller www.karelmuller.eu</vt:lpstr>
      <vt:lpstr>Občanská společnost/veřejnost Tocquevillovsko-giddensovská perspektiva </vt:lpstr>
      <vt:lpstr>Občanská společnost Civil/Bürgerlich Society/Gesellschaft</vt:lpstr>
      <vt:lpstr>Moderní versus tradiční Liberalimus versus klientelismus</vt:lpstr>
      <vt:lpstr>Prezentace aplikace PowerPoint</vt:lpstr>
      <vt:lpstr>Prezentace aplikace PowerPoint</vt:lpstr>
      <vt:lpstr>Šance pro zájmové skupiny, maminky na mateřské, místní podnikatelské skupiny, developery … (KV volby 2018)  </vt:lpstr>
      <vt:lpstr>Participace  volební x nevolební politická x občanská utvářecí x vzdorovitá průběžná x příležitostná</vt:lpstr>
      <vt:lpstr>Prezentace aplikace PowerPoint</vt:lpstr>
      <vt:lpstr>Klientelismus x liberalismus Formální x neformální pravidla</vt:lpstr>
      <vt:lpstr>Prezentace aplikace PowerPoint</vt:lpstr>
      <vt:lpstr>Zdroj: Josef Lada, Bubáci a hastrmani, Albatros, 2010, s. 12 (vyšlo 1952)</vt:lpstr>
      <vt:lpstr>Ochrana lidských práv</vt:lpstr>
      <vt:lpstr>Ochrana menšin</vt:lpstr>
      <vt:lpstr>Role opozice </vt:lpstr>
      <vt:lpstr>Politické diskuse a očekávání  listopad 2014, IPSOS</vt:lpstr>
      <vt:lpstr>Konfliktnost a smysl pro pluralitu  listopad 2014, IPSOS</vt:lpstr>
      <vt:lpstr>Corruption in Europe (1996 – 2022), TI: CPI</vt:lpstr>
      <vt:lpstr>Prezentace aplikace PowerPoint</vt:lpstr>
      <vt:lpstr>Clientelism, oligarchization, state capture (from 2013 on) </vt:lpstr>
      <vt:lpstr>INTEGRAČNÍ FUNKCE OS  Soudržnost, koheze, odolnost Důvěra (mezilidská, institucionální)</vt:lpstr>
      <vt:lpstr>Prezentace aplikace PowerPoint</vt:lpstr>
      <vt:lpstr>Prezentace aplikace PowerPoint</vt:lpstr>
      <vt:lpstr>Prezentace aplikace PowerPoint</vt:lpstr>
      <vt:lpstr>Prezentace aplikace PowerPoint</vt:lpstr>
      <vt:lpstr>LEGITIMACY / Důvěra</vt:lpstr>
      <vt:lpstr>Development after 1989 as positive Source: The Czech Radio, 2019</vt:lpstr>
      <vt:lpstr>Trust to Law Inforcement</vt:lpstr>
      <vt:lpstr>TRUST to POLITICAL INSTITUTIONS</vt:lpstr>
      <vt:lpstr>Prezentace aplikace PowerPoint</vt:lpstr>
      <vt:lpstr>Prezentace aplikace PowerPoint</vt:lpstr>
      <vt:lpstr>Prezentace aplikace PowerPoint</vt:lpstr>
      <vt:lpstr>Politics as Important or DIRTY </vt:lpstr>
      <vt:lpstr>Prezentace aplikace PowerPoint</vt:lpstr>
      <vt:lpstr>How important it is in your life: Politics  (very important, rather important, not very important or not important at all) WVS time-series (1981-2020). </vt:lpstr>
      <vt:lpstr>Prezentace aplikace PowerPoint</vt:lpstr>
      <vt:lpstr>Prezentace aplikace PowerPoint</vt:lpstr>
      <vt:lpstr>Vocational Prestige (2004 – 2016)  (source: CVVM)</vt:lpstr>
      <vt:lpstr>Jak čelit krizi demokracie?</vt:lpstr>
      <vt:lpstr>How can we recognize dangerous autocrats?</vt:lpstr>
      <vt:lpstr>4 Indicators</vt:lpstr>
      <vt:lpstr>Občanská společnost  v CEE   </vt:lpstr>
      <vt:lpstr>Formování OS (etapizace)</vt:lpstr>
      <vt:lpstr>Problémy naší demokracie</vt:lpstr>
      <vt:lpstr>Aloisie Müllerová  (*1909 – †2011)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xmas</dc:creator>
  <cp:lastModifiedBy>Karel Müller</cp:lastModifiedBy>
  <cp:revision>217</cp:revision>
  <cp:lastPrinted>2015-09-30T07:58:45Z</cp:lastPrinted>
  <dcterms:created xsi:type="dcterms:W3CDTF">2015-06-02T07:24:49Z</dcterms:created>
  <dcterms:modified xsi:type="dcterms:W3CDTF">2024-04-08T11:28:30Z</dcterms:modified>
</cp:coreProperties>
</file>