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71" r:id="rId2"/>
    <p:sldId id="270" r:id="rId3"/>
    <p:sldId id="282" r:id="rId4"/>
    <p:sldId id="275" r:id="rId5"/>
    <p:sldId id="257" r:id="rId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714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44E9BE-FB5A-45D6-961B-BAB4B3C47E4E}" type="datetimeFigureOut">
              <a:rPr lang="cs-CZ" smtClean="0"/>
              <a:pPr/>
              <a:t>03.04.2023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87368D-F06D-4081-84BC-0889BE1AF2B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7622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35B35-6852-4CBF-954F-8FE030990C55}" type="datetimeFigureOut">
              <a:rPr lang="cs-CZ" smtClean="0"/>
              <a:pPr/>
              <a:t>03.04.2023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C9E76-3F56-4506-97E1-4A3DD20F718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35B35-6852-4CBF-954F-8FE030990C55}" type="datetimeFigureOut">
              <a:rPr lang="cs-CZ" smtClean="0"/>
              <a:pPr/>
              <a:t>03.04.2023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C9E76-3F56-4506-97E1-4A3DD20F718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35B35-6852-4CBF-954F-8FE030990C55}" type="datetimeFigureOut">
              <a:rPr lang="cs-CZ" smtClean="0"/>
              <a:pPr/>
              <a:t>03.04.2023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C9E76-3F56-4506-97E1-4A3DD20F718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35B35-6852-4CBF-954F-8FE030990C55}" type="datetimeFigureOut">
              <a:rPr lang="cs-CZ" smtClean="0"/>
              <a:pPr/>
              <a:t>03.04.2023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C9E76-3F56-4506-97E1-4A3DD20F718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35B35-6852-4CBF-954F-8FE030990C55}" type="datetimeFigureOut">
              <a:rPr lang="cs-CZ" smtClean="0"/>
              <a:pPr/>
              <a:t>03.04.2023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C9E76-3F56-4506-97E1-4A3DD20F718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35B35-6852-4CBF-954F-8FE030990C55}" type="datetimeFigureOut">
              <a:rPr lang="cs-CZ" smtClean="0"/>
              <a:pPr/>
              <a:t>03.04.2023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C9E76-3F56-4506-97E1-4A3DD20F718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35B35-6852-4CBF-954F-8FE030990C55}" type="datetimeFigureOut">
              <a:rPr lang="cs-CZ" smtClean="0"/>
              <a:pPr/>
              <a:t>03.04.2023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C9E76-3F56-4506-97E1-4A3DD20F718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35B35-6852-4CBF-954F-8FE030990C55}" type="datetimeFigureOut">
              <a:rPr lang="cs-CZ" smtClean="0"/>
              <a:pPr/>
              <a:t>03.04.2023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C9E76-3F56-4506-97E1-4A3DD20F718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35B35-6852-4CBF-954F-8FE030990C55}" type="datetimeFigureOut">
              <a:rPr lang="cs-CZ" smtClean="0"/>
              <a:pPr/>
              <a:t>03.04.2023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C9E76-3F56-4506-97E1-4A3DD20F718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35B35-6852-4CBF-954F-8FE030990C55}" type="datetimeFigureOut">
              <a:rPr lang="cs-CZ" smtClean="0"/>
              <a:pPr/>
              <a:t>03.04.2023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C9E76-3F56-4506-97E1-4A3DD20F718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35B35-6852-4CBF-954F-8FE030990C55}" type="datetimeFigureOut">
              <a:rPr lang="cs-CZ" smtClean="0"/>
              <a:pPr/>
              <a:t>03.04.2023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C9E76-3F56-4506-97E1-4A3DD20F718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735B35-6852-4CBF-954F-8FE030990C55}" type="datetimeFigureOut">
              <a:rPr lang="cs-CZ" smtClean="0"/>
              <a:pPr/>
              <a:t>03.04.2023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7C9E76-3F56-4506-97E1-4A3DD20F718E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82000"/>
            <a:lum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-828600" y="0"/>
            <a:ext cx="9649072" cy="778098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Social Contract Theory - Summary</a:t>
            </a:r>
          </a:p>
        </p:txBody>
      </p:sp>
      <p:sp useBgFill="1"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64" y="908720"/>
            <a:ext cx="8686800" cy="5661248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sz="4000" dirty="0">
                <a:solidFill>
                  <a:schemeClr val="bg1"/>
                </a:solidFill>
              </a:rPr>
              <a:t>Birth o</a:t>
            </a:r>
            <a:r>
              <a:rPr lang="cs-CZ" sz="4000" dirty="0">
                <a:solidFill>
                  <a:schemeClr val="bg1"/>
                </a:solidFill>
              </a:rPr>
              <a:t>f</a:t>
            </a:r>
            <a:r>
              <a:rPr lang="en-US" sz="4000" dirty="0">
                <a:solidFill>
                  <a:schemeClr val="bg1"/>
                </a:solidFill>
              </a:rPr>
              <a:t> Liberalism and Human Rights </a:t>
            </a:r>
          </a:p>
          <a:p>
            <a:pPr>
              <a:buNone/>
            </a:pPr>
            <a:r>
              <a:rPr lang="en-US" sz="4000" dirty="0">
                <a:solidFill>
                  <a:schemeClr val="bg1"/>
                </a:solidFill>
              </a:rPr>
              <a:t>State of Nature: humans are free &amp; equal</a:t>
            </a:r>
          </a:p>
          <a:p>
            <a:pPr>
              <a:buNone/>
            </a:pPr>
            <a:r>
              <a:rPr lang="en-US" sz="4000" dirty="0">
                <a:solidFill>
                  <a:schemeClr val="bg1"/>
                </a:solidFill>
              </a:rPr>
              <a:t>Law of Nature. How to learn</a:t>
            </a:r>
            <a:r>
              <a:rPr lang="cs-CZ" sz="4000" dirty="0">
                <a:solidFill>
                  <a:schemeClr val="bg1"/>
                </a:solidFill>
              </a:rPr>
              <a:t> </a:t>
            </a:r>
            <a:r>
              <a:rPr lang="en-US" sz="4000" dirty="0">
                <a:solidFill>
                  <a:schemeClr val="bg1"/>
                </a:solidFill>
              </a:rPr>
              <a:t>and implement it?</a:t>
            </a:r>
          </a:p>
          <a:p>
            <a:pPr>
              <a:buNone/>
            </a:pPr>
            <a:r>
              <a:rPr lang="en-US" sz="4000" dirty="0">
                <a:solidFill>
                  <a:schemeClr val="bg1"/>
                </a:solidFill>
              </a:rPr>
              <a:t>What is Human Being? What is Society?</a:t>
            </a:r>
          </a:p>
          <a:p>
            <a:pPr>
              <a:buNone/>
            </a:pPr>
            <a:r>
              <a:rPr lang="en-US" sz="4000" dirty="0">
                <a:solidFill>
                  <a:schemeClr val="bg1"/>
                </a:solidFill>
              </a:rPr>
              <a:t>What is </a:t>
            </a:r>
            <a:r>
              <a:rPr lang="cs-CZ" sz="4000" dirty="0" smtClean="0">
                <a:solidFill>
                  <a:schemeClr val="bg1"/>
                </a:solidFill>
              </a:rPr>
              <a:t>Rule, </a:t>
            </a:r>
            <a:r>
              <a:rPr lang="en-US" sz="4000" dirty="0" smtClean="0">
                <a:solidFill>
                  <a:schemeClr val="bg1"/>
                </a:solidFill>
              </a:rPr>
              <a:t>Governance</a:t>
            </a:r>
            <a:r>
              <a:rPr lang="en-US" sz="4000" dirty="0">
                <a:solidFill>
                  <a:schemeClr val="bg1"/>
                </a:solidFill>
              </a:rPr>
              <a:t>, Politics?</a:t>
            </a:r>
          </a:p>
          <a:p>
            <a:pPr>
              <a:buNone/>
            </a:pPr>
            <a:r>
              <a:rPr lang="en-US" sz="4000" dirty="0">
                <a:solidFill>
                  <a:schemeClr val="bg1"/>
                </a:solidFill>
              </a:rPr>
              <a:t>Natural Rights Doctrine</a:t>
            </a:r>
          </a:p>
          <a:p>
            <a:pPr>
              <a:buNone/>
            </a:pPr>
            <a:r>
              <a:rPr lang="en-US" sz="4000" dirty="0">
                <a:solidFill>
                  <a:schemeClr val="bg1"/>
                </a:solidFill>
              </a:rPr>
              <a:t>Transformation of the Rule/State</a:t>
            </a:r>
          </a:p>
          <a:p>
            <a:pPr>
              <a:buNone/>
            </a:pPr>
            <a:r>
              <a:rPr lang="en-US" sz="4000" dirty="0">
                <a:solidFill>
                  <a:schemeClr val="bg1"/>
                </a:solidFill>
              </a:rPr>
              <a:t>Transformation of Legitimacy of Power</a:t>
            </a:r>
          </a:p>
          <a:p>
            <a:pPr>
              <a:buNone/>
            </a:pPr>
            <a:r>
              <a:rPr lang="en-US" sz="4000" dirty="0">
                <a:solidFill>
                  <a:schemeClr val="bg1"/>
                </a:solidFill>
              </a:rPr>
              <a:t>Birth of Civil Society, Public Opinion</a:t>
            </a:r>
          </a:p>
          <a:p>
            <a:pPr>
              <a:buNone/>
            </a:pPr>
            <a:endParaRPr lang="en-US" sz="4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1026" name="Picture 2" descr="C:\Karel\přednášky\POL MYŠ\JJR Social contract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3812" y="49455"/>
            <a:ext cx="7956376" cy="680854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F515257B-7109-49B1-A821-467EE9EEDB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Rousseau Jean Jacques</a:t>
            </a:r>
            <a:br>
              <a:rPr lang="cs-CZ" dirty="0"/>
            </a:br>
            <a:r>
              <a:rPr lang="cs-CZ" dirty="0"/>
              <a:t>1712 – 1778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="" xmlns:a16="http://schemas.microsoft.com/office/drawing/2014/main" id="{8F4B54E9-5B98-4354-8A71-1EF60F39E9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139952" y="1556792"/>
            <a:ext cx="4970848" cy="4896544"/>
          </a:xfrm>
        </p:spPr>
        <p:txBody>
          <a:bodyPr>
            <a:normAutofit/>
          </a:bodyPr>
          <a:lstStyle/>
          <a:p>
            <a:r>
              <a:rPr lang="en-US" dirty="0"/>
              <a:t>Geneva, Maverick, on the run</a:t>
            </a:r>
          </a:p>
          <a:p>
            <a:r>
              <a:rPr lang="en-US" dirty="0"/>
              <a:t>Pantheon in Paris (1794)</a:t>
            </a:r>
          </a:p>
          <a:p>
            <a:r>
              <a:rPr lang="en-US" dirty="0"/>
              <a:t>State of nature as normative guide, critique of society, civilization as decadent</a:t>
            </a:r>
          </a:p>
          <a:p>
            <a:r>
              <a:rPr lang="en-US" dirty="0"/>
              <a:t>Fault of ownership x savage </a:t>
            </a:r>
          </a:p>
          <a:p>
            <a:r>
              <a:rPr lang="en-US" dirty="0"/>
              <a:t>Morality as natural, innate</a:t>
            </a:r>
          </a:p>
          <a:p>
            <a:r>
              <a:rPr lang="en-US" dirty="0"/>
              <a:t>Instinct/emotions as its source</a:t>
            </a:r>
          </a:p>
          <a:p>
            <a:r>
              <a:rPr lang="en-US" dirty="0"/>
              <a:t>Marxism, romantics, environmentalism …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pic>
        <p:nvPicPr>
          <p:cNvPr id="13" name="Zástupný symbol pro obsah 12">
            <a:extLst>
              <a:ext uri="{FF2B5EF4-FFF2-40B4-BE49-F238E27FC236}">
                <a16:creationId xmlns="" xmlns:a16="http://schemas.microsoft.com/office/drawing/2014/main" id="{0DF97502-BA13-42DA-9E79-3A7D9D4D8060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67" y="1556792"/>
            <a:ext cx="4075085" cy="4969369"/>
          </a:xfrm>
        </p:spPr>
      </p:pic>
    </p:spTree>
    <p:extLst>
      <p:ext uri="{BB962C8B-B14F-4D97-AF65-F5344CB8AC3E}">
        <p14:creationId xmlns:p14="http://schemas.microsoft.com/office/powerpoint/2010/main" val="21675916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39000"/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18356" y="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cs-CZ" sz="4800" dirty="0" err="1">
                <a:solidFill>
                  <a:srgbClr val="C00000"/>
                </a:solidFill>
              </a:rPr>
              <a:t>French</a:t>
            </a:r>
            <a:r>
              <a:rPr lang="cs-CZ" sz="4800" dirty="0">
                <a:solidFill>
                  <a:srgbClr val="C00000"/>
                </a:solidFill>
              </a:rPr>
              <a:t> </a:t>
            </a:r>
            <a:r>
              <a:rPr lang="cs-CZ" sz="4800" dirty="0" err="1">
                <a:solidFill>
                  <a:srgbClr val="C00000"/>
                </a:solidFill>
              </a:rPr>
              <a:t>revolution</a:t>
            </a:r>
            <a:r>
              <a:rPr lang="cs-CZ" sz="4800" dirty="0">
                <a:solidFill>
                  <a:srgbClr val="C00000"/>
                </a:solidFill>
              </a:rPr>
              <a:t> 1789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0090" y="980728"/>
            <a:ext cx="8923820" cy="4525963"/>
          </a:xfrm>
          <a:noFill/>
        </p:spPr>
        <p:txBody>
          <a:bodyPr>
            <a:noAutofit/>
          </a:bodyPr>
          <a:lstStyle/>
          <a:p>
            <a:r>
              <a:rPr lang="cs-CZ" sz="3600" dirty="0" err="1">
                <a:solidFill>
                  <a:srgbClr val="C00000"/>
                </a:solidFill>
              </a:rPr>
              <a:t>Declaration</a:t>
            </a:r>
            <a:r>
              <a:rPr lang="cs-CZ" sz="3600" dirty="0">
                <a:solidFill>
                  <a:srgbClr val="C00000"/>
                </a:solidFill>
              </a:rPr>
              <a:t> </a:t>
            </a:r>
            <a:r>
              <a:rPr lang="cs-CZ" sz="3600" dirty="0" err="1">
                <a:solidFill>
                  <a:srgbClr val="C00000"/>
                </a:solidFill>
              </a:rPr>
              <a:t>of</a:t>
            </a:r>
            <a:r>
              <a:rPr lang="cs-CZ" sz="3600" dirty="0">
                <a:solidFill>
                  <a:srgbClr val="C00000"/>
                </a:solidFill>
              </a:rPr>
              <a:t> </a:t>
            </a:r>
            <a:r>
              <a:rPr lang="cs-CZ" sz="3600" dirty="0" err="1">
                <a:solidFill>
                  <a:srgbClr val="C00000"/>
                </a:solidFill>
              </a:rPr>
              <a:t>Independence</a:t>
            </a:r>
            <a:r>
              <a:rPr lang="cs-CZ" sz="3600" dirty="0">
                <a:solidFill>
                  <a:srgbClr val="C00000"/>
                </a:solidFill>
              </a:rPr>
              <a:t> 1776</a:t>
            </a:r>
          </a:p>
          <a:p>
            <a:r>
              <a:rPr lang="cs-CZ" sz="3600" dirty="0" err="1">
                <a:solidFill>
                  <a:srgbClr val="C00000"/>
                </a:solidFill>
              </a:rPr>
              <a:t>Declaration</a:t>
            </a:r>
            <a:r>
              <a:rPr lang="cs-CZ" sz="3600" dirty="0">
                <a:solidFill>
                  <a:srgbClr val="C00000"/>
                </a:solidFill>
              </a:rPr>
              <a:t> </a:t>
            </a:r>
            <a:r>
              <a:rPr lang="cs-CZ" sz="3600" dirty="0" err="1">
                <a:solidFill>
                  <a:srgbClr val="C00000"/>
                </a:solidFill>
              </a:rPr>
              <a:t>of</a:t>
            </a:r>
            <a:r>
              <a:rPr lang="cs-CZ" sz="3600" dirty="0">
                <a:solidFill>
                  <a:srgbClr val="C00000"/>
                </a:solidFill>
              </a:rPr>
              <a:t> </a:t>
            </a:r>
            <a:r>
              <a:rPr lang="cs-CZ" sz="3600" dirty="0" err="1">
                <a:solidFill>
                  <a:srgbClr val="C00000"/>
                </a:solidFill>
              </a:rPr>
              <a:t>the</a:t>
            </a:r>
            <a:r>
              <a:rPr lang="cs-CZ" sz="3600" dirty="0">
                <a:solidFill>
                  <a:srgbClr val="C00000"/>
                </a:solidFill>
              </a:rPr>
              <a:t> </a:t>
            </a:r>
            <a:r>
              <a:rPr lang="cs-CZ" sz="3600" dirty="0" err="1">
                <a:solidFill>
                  <a:srgbClr val="C00000"/>
                </a:solidFill>
              </a:rPr>
              <a:t>Rights</a:t>
            </a:r>
            <a:r>
              <a:rPr lang="cs-CZ" sz="3600" dirty="0">
                <a:solidFill>
                  <a:srgbClr val="C00000"/>
                </a:solidFill>
              </a:rPr>
              <a:t> </a:t>
            </a:r>
            <a:r>
              <a:rPr lang="cs-CZ" sz="3600" dirty="0" err="1">
                <a:solidFill>
                  <a:srgbClr val="C00000"/>
                </a:solidFill>
              </a:rPr>
              <a:t>of</a:t>
            </a:r>
            <a:r>
              <a:rPr lang="cs-CZ" sz="3600" dirty="0">
                <a:solidFill>
                  <a:srgbClr val="C00000"/>
                </a:solidFill>
              </a:rPr>
              <a:t> Man and </a:t>
            </a:r>
            <a:r>
              <a:rPr lang="cs-CZ" sz="3600" dirty="0" err="1">
                <a:solidFill>
                  <a:srgbClr val="C00000"/>
                </a:solidFill>
              </a:rPr>
              <a:t>of</a:t>
            </a:r>
            <a:r>
              <a:rPr lang="cs-CZ" sz="3600" dirty="0">
                <a:solidFill>
                  <a:srgbClr val="C00000"/>
                </a:solidFill>
              </a:rPr>
              <a:t> </a:t>
            </a:r>
            <a:r>
              <a:rPr lang="cs-CZ" sz="3600" dirty="0" err="1">
                <a:solidFill>
                  <a:srgbClr val="C00000"/>
                </a:solidFill>
              </a:rPr>
              <a:t>Citizens</a:t>
            </a:r>
            <a:r>
              <a:rPr lang="cs-CZ" sz="3600" dirty="0">
                <a:solidFill>
                  <a:srgbClr val="C00000"/>
                </a:solidFill>
              </a:rPr>
              <a:t> 1789 (</a:t>
            </a:r>
            <a:r>
              <a:rPr lang="cs-CZ" sz="3600" dirty="0" err="1">
                <a:solidFill>
                  <a:srgbClr val="C00000"/>
                </a:solidFill>
              </a:rPr>
              <a:t>Lafayette</a:t>
            </a:r>
            <a:r>
              <a:rPr lang="cs-CZ" sz="3600" dirty="0">
                <a:solidFill>
                  <a:srgbClr val="C00000"/>
                </a:solidFill>
              </a:rPr>
              <a:t>, </a:t>
            </a:r>
            <a:r>
              <a:rPr lang="cs-CZ" sz="3600" dirty="0" err="1">
                <a:solidFill>
                  <a:srgbClr val="C00000"/>
                </a:solidFill>
              </a:rPr>
              <a:t>Sieyés</a:t>
            </a:r>
            <a:r>
              <a:rPr lang="cs-CZ" sz="3600" dirty="0">
                <a:solidFill>
                  <a:srgbClr val="C00000"/>
                </a:solidFill>
              </a:rPr>
              <a:t>, </a:t>
            </a:r>
            <a:r>
              <a:rPr lang="cs-CZ" sz="3600" dirty="0" err="1">
                <a:solidFill>
                  <a:srgbClr val="C00000"/>
                </a:solidFill>
              </a:rPr>
              <a:t>Mirabeau</a:t>
            </a:r>
            <a:r>
              <a:rPr lang="cs-CZ" sz="3600" dirty="0">
                <a:solidFill>
                  <a:srgbClr val="C00000"/>
                </a:solidFill>
              </a:rPr>
              <a:t>)</a:t>
            </a:r>
          </a:p>
          <a:p>
            <a:r>
              <a:rPr lang="cs-CZ" sz="3600" dirty="0" err="1">
                <a:solidFill>
                  <a:srgbClr val="C00000"/>
                </a:solidFill>
              </a:rPr>
              <a:t>Declaration</a:t>
            </a:r>
            <a:r>
              <a:rPr lang="cs-CZ" sz="3600" dirty="0">
                <a:solidFill>
                  <a:srgbClr val="C00000"/>
                </a:solidFill>
              </a:rPr>
              <a:t> </a:t>
            </a:r>
            <a:r>
              <a:rPr lang="cs-CZ" sz="3600" dirty="0" err="1">
                <a:solidFill>
                  <a:srgbClr val="C00000"/>
                </a:solidFill>
              </a:rPr>
              <a:t>of</a:t>
            </a:r>
            <a:r>
              <a:rPr lang="cs-CZ" sz="3600" dirty="0">
                <a:solidFill>
                  <a:srgbClr val="C00000"/>
                </a:solidFill>
              </a:rPr>
              <a:t> </a:t>
            </a:r>
            <a:r>
              <a:rPr lang="cs-CZ" sz="3600" dirty="0" err="1">
                <a:solidFill>
                  <a:srgbClr val="C00000"/>
                </a:solidFill>
              </a:rPr>
              <a:t>the</a:t>
            </a:r>
            <a:r>
              <a:rPr lang="cs-CZ" sz="3600" dirty="0">
                <a:solidFill>
                  <a:srgbClr val="C00000"/>
                </a:solidFill>
              </a:rPr>
              <a:t> </a:t>
            </a:r>
            <a:r>
              <a:rPr lang="cs-CZ" sz="3600" dirty="0" err="1">
                <a:solidFill>
                  <a:srgbClr val="C00000"/>
                </a:solidFill>
              </a:rPr>
              <a:t>Rights</a:t>
            </a:r>
            <a:r>
              <a:rPr lang="cs-CZ" sz="3600" dirty="0">
                <a:solidFill>
                  <a:srgbClr val="C00000"/>
                </a:solidFill>
              </a:rPr>
              <a:t> </a:t>
            </a:r>
            <a:r>
              <a:rPr lang="cs-CZ" sz="3600" dirty="0" err="1">
                <a:solidFill>
                  <a:srgbClr val="C00000"/>
                </a:solidFill>
              </a:rPr>
              <a:t>of</a:t>
            </a:r>
            <a:r>
              <a:rPr lang="cs-CZ" sz="3600" dirty="0">
                <a:solidFill>
                  <a:srgbClr val="C00000"/>
                </a:solidFill>
              </a:rPr>
              <a:t> </a:t>
            </a:r>
            <a:r>
              <a:rPr lang="cs-CZ" sz="3600" dirty="0" err="1">
                <a:solidFill>
                  <a:srgbClr val="C00000"/>
                </a:solidFill>
              </a:rPr>
              <a:t>Woman</a:t>
            </a:r>
            <a:r>
              <a:rPr lang="cs-CZ" sz="3600" dirty="0">
                <a:solidFill>
                  <a:srgbClr val="C00000"/>
                </a:solidFill>
              </a:rPr>
              <a:t> and </a:t>
            </a:r>
            <a:r>
              <a:rPr lang="cs-CZ" sz="3600" dirty="0" err="1">
                <a:solidFill>
                  <a:srgbClr val="C00000"/>
                </a:solidFill>
              </a:rPr>
              <a:t>of</a:t>
            </a:r>
            <a:r>
              <a:rPr lang="cs-CZ" sz="3600" dirty="0">
                <a:solidFill>
                  <a:srgbClr val="C00000"/>
                </a:solidFill>
              </a:rPr>
              <a:t> </a:t>
            </a:r>
            <a:r>
              <a:rPr lang="cs-CZ" sz="3600" dirty="0" err="1">
                <a:solidFill>
                  <a:srgbClr val="C00000"/>
                </a:solidFill>
              </a:rPr>
              <a:t>the</a:t>
            </a:r>
            <a:r>
              <a:rPr lang="cs-CZ" sz="3600" dirty="0">
                <a:solidFill>
                  <a:srgbClr val="C00000"/>
                </a:solidFill>
              </a:rPr>
              <a:t> </a:t>
            </a:r>
            <a:r>
              <a:rPr lang="cs-CZ" sz="3600" dirty="0" err="1" smtClean="0">
                <a:solidFill>
                  <a:srgbClr val="C00000"/>
                </a:solidFill>
              </a:rPr>
              <a:t>Female</a:t>
            </a:r>
            <a:r>
              <a:rPr lang="cs-CZ" sz="3600" dirty="0" smtClean="0">
                <a:solidFill>
                  <a:srgbClr val="C00000"/>
                </a:solidFill>
              </a:rPr>
              <a:t> </a:t>
            </a:r>
            <a:r>
              <a:rPr lang="cs-CZ" sz="3600" dirty="0" err="1">
                <a:solidFill>
                  <a:srgbClr val="C00000"/>
                </a:solidFill>
              </a:rPr>
              <a:t>Citizens</a:t>
            </a:r>
            <a:r>
              <a:rPr lang="cs-CZ" sz="3600" dirty="0">
                <a:solidFill>
                  <a:srgbClr val="C00000"/>
                </a:solidFill>
              </a:rPr>
              <a:t> (Olympe de </a:t>
            </a:r>
            <a:r>
              <a:rPr lang="cs-CZ" sz="3600" dirty="0" err="1">
                <a:solidFill>
                  <a:srgbClr val="C00000"/>
                </a:solidFill>
              </a:rPr>
              <a:t>Gouge</a:t>
            </a:r>
            <a:r>
              <a:rPr lang="cs-CZ" sz="3600" dirty="0">
                <a:solidFill>
                  <a:srgbClr val="C00000"/>
                </a:solidFill>
              </a:rPr>
              <a:t>) </a:t>
            </a:r>
          </a:p>
          <a:p>
            <a:r>
              <a:rPr lang="cs-CZ" sz="3600" dirty="0">
                <a:solidFill>
                  <a:srgbClr val="C00000"/>
                </a:solidFill>
              </a:rPr>
              <a:t>Napoleon: </a:t>
            </a:r>
            <a:r>
              <a:rPr lang="cs-CZ" sz="3600" dirty="0" err="1">
                <a:solidFill>
                  <a:srgbClr val="C00000"/>
                </a:solidFill>
              </a:rPr>
              <a:t>Code</a:t>
            </a:r>
            <a:r>
              <a:rPr lang="cs-CZ" sz="3600" dirty="0">
                <a:solidFill>
                  <a:srgbClr val="C00000"/>
                </a:solidFill>
              </a:rPr>
              <a:t> Civil 1804 </a:t>
            </a:r>
          </a:p>
          <a:p>
            <a:r>
              <a:rPr lang="cs-CZ" sz="3600" dirty="0" err="1">
                <a:solidFill>
                  <a:srgbClr val="C00000"/>
                </a:solidFill>
              </a:rPr>
              <a:t>Habsburgs</a:t>
            </a:r>
            <a:r>
              <a:rPr lang="cs-CZ" sz="3600" dirty="0">
                <a:solidFill>
                  <a:srgbClr val="C00000"/>
                </a:solidFill>
              </a:rPr>
              <a:t>: ABGB 1811</a:t>
            </a:r>
          </a:p>
          <a:p>
            <a:r>
              <a:rPr lang="cs-CZ" sz="3600" dirty="0" err="1">
                <a:solidFill>
                  <a:srgbClr val="C00000"/>
                </a:solidFill>
              </a:rPr>
              <a:t>Codex</a:t>
            </a:r>
            <a:r>
              <a:rPr lang="cs-CZ" sz="3600" dirty="0">
                <a:solidFill>
                  <a:srgbClr val="C00000"/>
                </a:solidFill>
              </a:rPr>
              <a:t> </a:t>
            </a:r>
            <a:r>
              <a:rPr lang="cs-CZ" sz="3600" dirty="0" err="1">
                <a:solidFill>
                  <a:srgbClr val="C00000"/>
                </a:solidFill>
              </a:rPr>
              <a:t>Maximilianeus</a:t>
            </a:r>
            <a:r>
              <a:rPr lang="cs-CZ" sz="3600" dirty="0">
                <a:solidFill>
                  <a:srgbClr val="C00000"/>
                </a:solidFill>
              </a:rPr>
              <a:t> </a:t>
            </a:r>
            <a:r>
              <a:rPr lang="cs-CZ" sz="3600" dirty="0" err="1">
                <a:solidFill>
                  <a:srgbClr val="C00000"/>
                </a:solidFill>
              </a:rPr>
              <a:t>Bavaricus</a:t>
            </a:r>
            <a:r>
              <a:rPr lang="cs-CZ" sz="3600" dirty="0">
                <a:solidFill>
                  <a:srgbClr val="C00000"/>
                </a:solidFill>
              </a:rPr>
              <a:t> </a:t>
            </a:r>
            <a:r>
              <a:rPr lang="cs-CZ" sz="3600" dirty="0" err="1">
                <a:solidFill>
                  <a:srgbClr val="C00000"/>
                </a:solidFill>
              </a:rPr>
              <a:t>Civilis</a:t>
            </a:r>
            <a:r>
              <a:rPr lang="cs-CZ" sz="3600" dirty="0">
                <a:solidFill>
                  <a:srgbClr val="C00000"/>
                </a:solidFill>
              </a:rPr>
              <a:t>, 1756</a:t>
            </a:r>
          </a:p>
          <a:p>
            <a:r>
              <a:rPr lang="cs-CZ" sz="3600" dirty="0">
                <a:solidFill>
                  <a:srgbClr val="C00000"/>
                </a:solidFill>
              </a:rPr>
              <a:t>Universal </a:t>
            </a:r>
            <a:r>
              <a:rPr lang="cs-CZ" sz="3600" dirty="0" err="1">
                <a:solidFill>
                  <a:srgbClr val="C00000"/>
                </a:solidFill>
              </a:rPr>
              <a:t>Delaration</a:t>
            </a:r>
            <a:r>
              <a:rPr lang="cs-CZ" sz="3600" dirty="0">
                <a:solidFill>
                  <a:srgbClr val="C00000"/>
                </a:solidFill>
              </a:rPr>
              <a:t> </a:t>
            </a:r>
            <a:r>
              <a:rPr lang="cs-CZ" sz="3600" dirty="0" err="1">
                <a:solidFill>
                  <a:srgbClr val="C00000"/>
                </a:solidFill>
              </a:rPr>
              <a:t>of</a:t>
            </a:r>
            <a:r>
              <a:rPr lang="cs-CZ" sz="3600" dirty="0">
                <a:solidFill>
                  <a:srgbClr val="C00000"/>
                </a:solidFill>
              </a:rPr>
              <a:t> </a:t>
            </a:r>
            <a:r>
              <a:rPr lang="cs-CZ" sz="3600" dirty="0" err="1">
                <a:solidFill>
                  <a:srgbClr val="C00000"/>
                </a:solidFill>
              </a:rPr>
              <a:t>Human</a:t>
            </a:r>
            <a:r>
              <a:rPr lang="cs-CZ" sz="3600" dirty="0">
                <a:solidFill>
                  <a:srgbClr val="C00000"/>
                </a:solidFill>
              </a:rPr>
              <a:t> </a:t>
            </a:r>
            <a:r>
              <a:rPr lang="cs-CZ" sz="3600" dirty="0" err="1">
                <a:solidFill>
                  <a:srgbClr val="C00000"/>
                </a:solidFill>
              </a:rPr>
              <a:t>Rights</a:t>
            </a:r>
            <a:r>
              <a:rPr lang="cs-CZ" sz="3600" dirty="0">
                <a:solidFill>
                  <a:srgbClr val="C00000"/>
                </a:solidFill>
              </a:rPr>
              <a:t> 1948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6"/>
          <p:cNvSpPr>
            <a:spLocks noGrp="1" noChangeArrowheads="1"/>
          </p:cNvSpPr>
          <p:nvPr>
            <p:ph type="title"/>
          </p:nvPr>
        </p:nvSpPr>
        <p:spPr>
          <a:xfrm>
            <a:off x="107504" y="188640"/>
            <a:ext cx="9073008" cy="648072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1800" b="1" i="1" dirty="0"/>
              <a:t>„ Until the end of the second world war and revolution in the mass media, these models of democracy clearly distinguished Anglo-American tradition from continental Europe“ (Giovanny Sartori). </a:t>
            </a:r>
            <a:r>
              <a:rPr lang="en-US" sz="1800" b="1" dirty="0"/>
              <a:t/>
            </a:r>
            <a:br>
              <a:rPr lang="en-US" sz="1800" b="1" dirty="0"/>
            </a:br>
            <a:endParaRPr lang="en-US" sz="1800" b="1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07504" y="860744"/>
            <a:ext cx="8517632" cy="6408712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800" b="1" u="sng" dirty="0"/>
              <a:t>Rationalistic	</a:t>
            </a:r>
            <a:r>
              <a:rPr lang="cs-CZ" sz="2800" b="1" u="sng" dirty="0"/>
              <a:t> </a:t>
            </a:r>
            <a:r>
              <a:rPr lang="en-US" sz="2800" b="1" u="sng" dirty="0"/>
              <a:t>Democracy		Empirical Democracy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1900" b="1" dirty="0"/>
              <a:t>Enlightenment - Normative 		Empirical - Pragmatic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1900" b="1" u="sng" dirty="0"/>
              <a:t>Ideas					Facts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1900" b="1" dirty="0"/>
              <a:t>Deduction				Induction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1900" b="1" u="sng" dirty="0"/>
              <a:t>Idealism</a:t>
            </a:r>
            <a:r>
              <a:rPr lang="cs-CZ" sz="1900" b="1" u="sng" dirty="0"/>
              <a:t>, </a:t>
            </a:r>
            <a:r>
              <a:rPr lang="en-US" sz="1900" b="1" u="sng" dirty="0"/>
              <a:t>Utopian				Realism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1900" b="1" dirty="0"/>
              <a:t>What is Democracy?			Making Democracy Work?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1900" b="1" dirty="0"/>
              <a:t>Principals, Values				Procedures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1900" b="1" dirty="0"/>
              <a:t>Intellectuals/Writers			Politicians		</a:t>
            </a:r>
          </a:p>
          <a:p>
            <a:pPr marL="274320" indent="-274320">
              <a:lnSpc>
                <a:spcPct val="80000"/>
              </a:lnSpc>
              <a:buNone/>
              <a:defRPr/>
            </a:pPr>
            <a:r>
              <a:rPr lang="en-US" sz="1900" b="1" u="sng" dirty="0"/>
              <a:t>Revolution – a New Beginning		Evolution – H</a:t>
            </a:r>
            <a:r>
              <a:rPr lang="en-US" sz="2000" b="1" u="sng" dirty="0"/>
              <a:t>ereditary Right</a:t>
            </a:r>
            <a:endParaRPr lang="en-US" sz="1900" b="1" u="sng" dirty="0"/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1900" b="1" dirty="0"/>
              <a:t>Break with the Past			Continuity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1900" b="1" u="sng" dirty="0"/>
              <a:t>Legal State (</a:t>
            </a:r>
            <a:r>
              <a:rPr lang="en-US" sz="1900" b="1" u="sng" dirty="0" err="1"/>
              <a:t>Rechtstaat</a:t>
            </a:r>
            <a:r>
              <a:rPr lang="en-US" sz="1900" b="1" u="sng" dirty="0"/>
              <a:t>)			Rule of Law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1900" b="1" dirty="0"/>
              <a:t>Code Law 				Case Law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1900" b="1" dirty="0"/>
              <a:t>Private &amp; Public Law 		 	Common Law &amp; Equity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1900" b="1" dirty="0"/>
              <a:t>Volk/People - Singular			We the People - Plural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1900" b="1" u="sng" dirty="0"/>
              <a:t>Representation				Leadership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1900" b="1" u="sng" dirty="0"/>
              <a:t>Parliamentary System			Cabinet/Presidential System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1900" b="1" u="sng" dirty="0"/>
              <a:t>Proportional System			Majority System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1900" b="1" dirty="0"/>
              <a:t>Neo-Corporativism/Centralisms		Pluralism/Lobbing Regulation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1900" b="1" dirty="0"/>
              <a:t>Intellectually Appealing 			Unappealing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1900" b="1" dirty="0"/>
              <a:t>Less effective				More effective 	</a:t>
            </a:r>
            <a:r>
              <a:rPr lang="en-GB" sz="1700" b="1" dirty="0"/>
              <a:t>		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cs-CZ" sz="1700" dirty="0"/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cs-CZ" sz="1300" i="1" dirty="0"/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cs-CZ" sz="1300" i="1" dirty="0"/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cs-CZ" sz="1300" i="1" dirty="0"/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cs-CZ" sz="1300" i="1" dirty="0"/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cs-CZ" sz="1300" i="1" dirty="0"/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cs-CZ" sz="1300" i="1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8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8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8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81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81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81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81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81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81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81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81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81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819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819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819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819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819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819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819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819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819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819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819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819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819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819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819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819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819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819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819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819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1000"/>
                                        <p:tgtEl>
                                          <p:spTgt spid="819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819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819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819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|1.3|1.2|1.4|1.3|1.4|1.6|1.2|1.1|1|1.2|0|1.2|1.2|3|1.7|2.1|1.5|1.8"/>
</p:tagLst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2046</TotalTime>
  <Words>212</Words>
  <Application>Microsoft Office PowerPoint</Application>
  <PresentationFormat>Předvádění na obrazovce (4:3)</PresentationFormat>
  <Paragraphs>53</Paragraphs>
  <Slides>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6" baseType="lpstr">
      <vt:lpstr>Motiv sady Office</vt:lpstr>
      <vt:lpstr>Social Contract Theory - Summary</vt:lpstr>
      <vt:lpstr>Prezentace aplikace PowerPoint</vt:lpstr>
      <vt:lpstr>Rousseau Jean Jacques 1712 – 1778</vt:lpstr>
      <vt:lpstr>French revolution 1789</vt:lpstr>
      <vt:lpstr>„ Until the end of the second world war and revolution in the mass media, these models of democracy clearly distinguished Anglo-American tradition from continental Europe“ (Giovanny Sartori).  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</dc:title>
  <dc:creator>Karel</dc:creator>
  <cp:lastModifiedBy>Karel Müller</cp:lastModifiedBy>
  <cp:revision>46</cp:revision>
  <dcterms:created xsi:type="dcterms:W3CDTF">2016-12-04T16:30:14Z</dcterms:created>
  <dcterms:modified xsi:type="dcterms:W3CDTF">2023-04-03T14:35:19Z</dcterms:modified>
</cp:coreProperties>
</file>