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87" r:id="rId3"/>
    <p:sldId id="289" r:id="rId4"/>
    <p:sldId id="271" r:id="rId5"/>
    <p:sldId id="258" r:id="rId6"/>
    <p:sldId id="263" r:id="rId7"/>
    <p:sldId id="262" r:id="rId8"/>
    <p:sldId id="259" r:id="rId9"/>
    <p:sldId id="260" r:id="rId10"/>
    <p:sldId id="274" r:id="rId11"/>
    <p:sldId id="284" r:id="rId12"/>
    <p:sldId id="261" r:id="rId13"/>
    <p:sldId id="291" r:id="rId14"/>
    <p:sldId id="290" r:id="rId15"/>
    <p:sldId id="264" r:id="rId16"/>
    <p:sldId id="265" r:id="rId17"/>
    <p:sldId id="266" r:id="rId18"/>
    <p:sldId id="267" r:id="rId19"/>
    <p:sldId id="288" r:id="rId20"/>
    <p:sldId id="292" r:id="rId21"/>
    <p:sldId id="28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4E9BE-FB5A-45D6-961B-BAB4B3C47E4E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7368D-F06D-4081-84BC-0889BE1AF2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6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5B35-6852-4CBF-954F-8FE030990C55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9E76-3F56-4506-97E1-4A3DD20F71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7F708-FEE0-4497-B20B-249CB20C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Renaissance and Humanism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12450EC-F9F8-4C07-855D-F1D048C3F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Realism</a:t>
            </a:r>
            <a:r>
              <a:rPr lang="cs-CZ" dirty="0"/>
              <a:t> (1513/1532)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B954F9-9A72-4D4E-AC0F-4B996A011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Utopism</a:t>
            </a:r>
            <a:r>
              <a:rPr lang="cs-CZ" dirty="0"/>
              <a:t> (1516) </a:t>
            </a:r>
          </a:p>
        </p:txBody>
      </p:sp>
      <p:pic>
        <p:nvPicPr>
          <p:cNvPr id="7" name="Picture 2" descr="https://upload.wikimedia.org/wikipedia/commons/2/27/Santi_di_Tito_-_Niccolo_Machiavelli%27s_portrait_headcrop.jpg">
            <a:extLst>
              <a:ext uri="{FF2B5EF4-FFF2-40B4-BE49-F238E27FC236}">
                <a16:creationId xmlns:a16="http://schemas.microsoft.com/office/drawing/2014/main" id="{D17AB297-8025-4999-A43F-571A0F4BDC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2350"/>
            <a:ext cx="3085835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omas More citáty (46 citátů) | Citáty slavných osobností">
            <a:extLst>
              <a:ext uri="{FF2B5EF4-FFF2-40B4-BE49-F238E27FC236}">
                <a16:creationId xmlns:a16="http://schemas.microsoft.com/office/drawing/2014/main" id="{1FC87D53-F88F-4691-A8E0-25F84152DF0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17683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England is Republic</a:t>
            </a:r>
          </a:p>
        </p:txBody>
      </p:sp>
      <p:pic>
        <p:nvPicPr>
          <p:cNvPr id="5" name="Zástupný symbol pro obsah 4" descr="Oliver_Cromwell_Fi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34480"/>
            <a:ext cx="3599801" cy="452596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1649 – 1660</a:t>
            </a:r>
          </a:p>
          <a:p>
            <a:r>
              <a:rPr lang="en-US" dirty="0"/>
              <a:t>General, signatory of Charles I. execution</a:t>
            </a:r>
          </a:p>
          <a:p>
            <a:r>
              <a:rPr lang="en-US" dirty="0"/>
              <a:t>Oliver Cromwell, Lord protector 1653 – 1958</a:t>
            </a:r>
          </a:p>
          <a:p>
            <a:r>
              <a:rPr lang="en-US" dirty="0"/>
              <a:t>Dictatorship</a:t>
            </a:r>
          </a:p>
          <a:p>
            <a:r>
              <a:rPr lang="en-US" dirty="0"/>
              <a:t>Radical puritan</a:t>
            </a:r>
          </a:p>
          <a:p>
            <a:r>
              <a:rPr lang="en-US" dirty="0"/>
              <a:t>Massacre of Catholics (Ireland, Scotland)</a:t>
            </a:r>
          </a:p>
          <a:p>
            <a:endParaRPr lang="en-US" dirty="0"/>
          </a:p>
          <a:p>
            <a:endParaRPr lang="cs-CZ" dirty="0"/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B57B8-8383-46CE-9398-69CF582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Hobbes</a:t>
            </a:r>
            <a:r>
              <a:rPr lang="cs-CZ" dirty="0"/>
              <a:t> (1588 – 1679)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D4456A-AD68-4A12-8F36-A45A57AA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What is man? What is society? What is the state?</a:t>
            </a:r>
          </a:p>
          <a:p>
            <a:r>
              <a:rPr lang="en-GB" dirty="0"/>
              <a:t>„Liberating“ man, society, politics from … </a:t>
            </a:r>
          </a:p>
          <a:p>
            <a:r>
              <a:rPr lang="en-GB" dirty="0"/>
              <a:t>Negative anthropology (homo </a:t>
            </a:r>
            <a:r>
              <a:rPr lang="en-GB" dirty="0" err="1"/>
              <a:t>homini</a:t>
            </a:r>
            <a:r>
              <a:rPr lang="en-GB" dirty="0"/>
              <a:t> lupus + bellum omnium contra </a:t>
            </a:r>
            <a:r>
              <a:rPr lang="en-GB" dirty="0" err="1"/>
              <a:t>omnes</a:t>
            </a:r>
            <a:r>
              <a:rPr lang="en-GB" dirty="0"/>
              <a:t>)</a:t>
            </a:r>
          </a:p>
          <a:p>
            <a:r>
              <a:rPr lang="en-GB" b="1" dirty="0"/>
              <a:t>State of nature </a:t>
            </a:r>
            <a:r>
              <a:rPr lang="en-GB" dirty="0"/>
              <a:t>– no society, culture, development …</a:t>
            </a:r>
          </a:p>
          <a:p>
            <a:r>
              <a:rPr lang="en-GB" dirty="0"/>
              <a:t>Natural state/human condition: rights, free, equal, autonomous (delegated to KING, no resistance)</a:t>
            </a:r>
          </a:p>
          <a:p>
            <a:r>
              <a:rPr lang="en-GB" dirty="0"/>
              <a:t>Security state (non-violence, peace, progress)</a:t>
            </a:r>
          </a:p>
          <a:p>
            <a:r>
              <a:rPr lang="en-GB" dirty="0"/>
              <a:t>Negative freedom – free of external obstacles </a:t>
            </a:r>
          </a:p>
          <a:p>
            <a:r>
              <a:rPr lang="en-GB" dirty="0"/>
              <a:t>Concertation of power, state/monarch </a:t>
            </a:r>
            <a:r>
              <a:rPr lang="en-GB" b="1" dirty="0"/>
              <a:t>absolutist</a:t>
            </a:r>
            <a:r>
              <a:rPr lang="cs-CZ" b="1" dirty="0" err="1"/>
              <a:t>ism</a:t>
            </a:r>
            <a:r>
              <a:rPr lang="en-GB" dirty="0"/>
              <a:t> </a:t>
            </a:r>
          </a:p>
          <a:p>
            <a:r>
              <a:rPr lang="en-GB" dirty="0"/>
              <a:t>Political power/state man made</a:t>
            </a:r>
          </a:p>
          <a:p>
            <a:r>
              <a:rPr lang="en-GB" b="1" dirty="0"/>
              <a:t>Modern legitimacy</a:t>
            </a:r>
            <a:r>
              <a:rPr lang="en-GB" dirty="0"/>
              <a:t> of Power/State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/>
              <a:t>John </a:t>
            </a:r>
            <a:r>
              <a:rPr lang="cs-CZ" sz="6000" dirty="0" err="1"/>
              <a:t>Locke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6000" dirty="0"/>
          </a:p>
          <a:p>
            <a:pPr>
              <a:buNone/>
            </a:pPr>
            <a:endParaRPr lang="cs-CZ" sz="6000" dirty="0"/>
          </a:p>
          <a:p>
            <a:pPr>
              <a:buNone/>
            </a:pPr>
            <a:endParaRPr lang="cs-CZ" sz="6000" dirty="0"/>
          </a:p>
          <a:p>
            <a:pPr>
              <a:buNone/>
            </a:pPr>
            <a:endParaRPr lang="cs-CZ" sz="6000" dirty="0"/>
          </a:p>
          <a:p>
            <a:pPr algn="r">
              <a:buNone/>
            </a:pPr>
            <a:r>
              <a:rPr lang="cs-CZ" sz="6000" dirty="0"/>
              <a:t>1632 – 1704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First English Civil War 1642-1647 - Warlord G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The First English Civil War 1642-1647 - Warlord Ga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8" descr="The First English Civil War 1642-1647 - Warlord Ga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6"/>
            <a:ext cx="9252520" cy="61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3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oair Blog - světová publikace blogu o antropologi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3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William </a:t>
            </a:r>
            <a:r>
              <a:rPr lang="cs-CZ" sz="6000" dirty="0" err="1"/>
              <a:t>of</a:t>
            </a:r>
            <a:r>
              <a:rPr lang="cs-CZ" sz="6000" dirty="0"/>
              <a:t> </a:t>
            </a:r>
            <a:r>
              <a:rPr lang="cs-CZ" sz="6000" dirty="0" err="1"/>
              <a:t>Orange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/>
              <a:t>	</a:t>
            </a:r>
            <a:r>
              <a:rPr lang="cs-CZ" sz="6000" dirty="0">
                <a:solidFill>
                  <a:srgbClr val="FF0000"/>
                </a:solidFill>
              </a:rPr>
              <a:t>1688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77157-F7C9-42A9-B1EB-D7EE89F9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Locke (1632 – 1704)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823318-29FE-4CC1-A9C3-43ADE4EC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Two Treatises of Government (1689), A letter Concerning Toleration</a:t>
            </a:r>
          </a:p>
          <a:p>
            <a:pPr marL="0" indent="0">
              <a:buNone/>
            </a:pPr>
            <a:r>
              <a:rPr lang="en-GB" dirty="0"/>
              <a:t>Complex </a:t>
            </a:r>
            <a:r>
              <a:rPr lang="en-GB" dirty="0" err="1"/>
              <a:t>gnozeological</a:t>
            </a:r>
            <a:r>
              <a:rPr lang="en-GB" dirty="0"/>
              <a:t> system (innate ideas)</a:t>
            </a:r>
          </a:p>
          <a:p>
            <a:pPr marL="0" indent="0">
              <a:buNone/>
            </a:pPr>
            <a:r>
              <a:rPr lang="en-GB" dirty="0"/>
              <a:t>State of Nature – perfect freedom, but insecure </a:t>
            </a:r>
          </a:p>
          <a:p>
            <a:pPr marL="0" indent="0">
              <a:buNone/>
            </a:pPr>
            <a:r>
              <a:rPr lang="en-GB" dirty="0"/>
              <a:t>Greed, conflicts, uncertainty (Hobbes x Locke – less pessimistic)</a:t>
            </a:r>
          </a:p>
          <a:p>
            <a:pPr marL="0" indent="0">
              <a:buNone/>
            </a:pPr>
            <a:r>
              <a:rPr lang="en-GB" dirty="0"/>
              <a:t>Who to blame? Inequality, money … humans</a:t>
            </a:r>
          </a:p>
          <a:p>
            <a:pPr marL="0" indent="0">
              <a:buNone/>
            </a:pPr>
            <a:r>
              <a:rPr lang="en-GB" dirty="0"/>
              <a:t>Civil Society (x war states) – civil/natural rights to life, liberty, property</a:t>
            </a:r>
          </a:p>
          <a:p>
            <a:pPr marL="0" indent="0">
              <a:buNone/>
            </a:pPr>
            <a:r>
              <a:rPr lang="en-GB" dirty="0"/>
              <a:t>Freedom under the Rule of Law, constituted freedom – liberty, „Freedom must be limited in order to preserve it“</a:t>
            </a:r>
          </a:p>
          <a:p>
            <a:pPr marL="0" indent="0">
              <a:buNone/>
            </a:pPr>
            <a:r>
              <a:rPr lang="en-GB" dirty="0"/>
              <a:t>Political mechanisms to protect freedom, equality, human rights</a:t>
            </a:r>
          </a:p>
          <a:p>
            <a:pPr marL="0" indent="0">
              <a:buNone/>
            </a:pPr>
            <a:r>
              <a:rPr lang="en-GB" dirty="0"/>
              <a:t>State is an officer of the law, division of power, rule of law, representative government </a:t>
            </a:r>
          </a:p>
          <a:p>
            <a:pPr marL="0" indent="0">
              <a:buNone/>
            </a:pPr>
            <a:r>
              <a:rPr lang="en-GB" dirty="0"/>
              <a:t>Social contact in 3 steps: society/community, governance, taxes</a:t>
            </a:r>
          </a:p>
          <a:p>
            <a:pPr marL="0" indent="0">
              <a:buNone/>
            </a:pPr>
            <a:r>
              <a:rPr lang="en-GB" dirty="0"/>
              <a:t>Right to remove unlawful or unjust government (civil disobedience)</a:t>
            </a:r>
          </a:p>
          <a:p>
            <a:pPr marL="0" indent="0">
              <a:buNone/>
            </a:pPr>
            <a:r>
              <a:rPr lang="en-GB" dirty="0"/>
              <a:t>Positive freedom: ability, opportunity, might</a:t>
            </a:r>
          </a:p>
          <a:p>
            <a:pPr marL="0" indent="0">
              <a:buNone/>
            </a:pPr>
            <a:r>
              <a:rPr lang="en-GB" dirty="0"/>
              <a:t>1776, 1789 – liberalism, constitutionalism, democracy</a:t>
            </a:r>
          </a:p>
        </p:txBody>
      </p:sp>
    </p:spTree>
    <p:extLst>
      <p:ext uri="{BB962C8B-B14F-4D97-AF65-F5344CB8AC3E}">
        <p14:creationId xmlns:p14="http://schemas.microsoft.com/office/powerpoint/2010/main" val="31591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213AA-C8EC-4AC9-B913-32A06A32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Thomas More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2B4506-071F-4B85-9C65-994417894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1478 – 1535</a:t>
            </a:r>
          </a:p>
          <a:p>
            <a:r>
              <a:rPr lang="en-US" dirty="0"/>
              <a:t>Lawyer</a:t>
            </a:r>
          </a:p>
          <a:p>
            <a:r>
              <a:rPr lang="en-US" dirty="0"/>
              <a:t>1504 (Parliamentarian)</a:t>
            </a:r>
          </a:p>
          <a:p>
            <a:r>
              <a:rPr lang="en-US" dirty="0"/>
              <a:t>1516 (Utopia), limited reception</a:t>
            </a:r>
          </a:p>
          <a:p>
            <a:r>
              <a:rPr lang="en-US" dirty="0"/>
              <a:t>Inspired by Geographical Discoveries</a:t>
            </a:r>
          </a:p>
          <a:p>
            <a:r>
              <a:rPr lang="en-US" dirty="0"/>
              <a:t>1529 – 1532 (Chancellor)</a:t>
            </a:r>
          </a:p>
          <a:p>
            <a:r>
              <a:rPr lang="cs-CZ" dirty="0"/>
              <a:t>Henry </a:t>
            </a:r>
            <a:r>
              <a:rPr lang="en-GB" dirty="0"/>
              <a:t>the VIII.</a:t>
            </a:r>
          </a:p>
          <a:p>
            <a:r>
              <a:rPr lang="en-GB" dirty="0"/>
              <a:t>1535 (executed for disavow of Act of Succession)</a:t>
            </a:r>
          </a:p>
          <a:p>
            <a:r>
              <a:rPr lang="en-GB" dirty="0"/>
              <a:t>1935 Canonized</a:t>
            </a:r>
          </a:p>
          <a:p>
            <a:endParaRPr lang="en-GB" dirty="0"/>
          </a:p>
        </p:txBody>
      </p:sp>
      <p:pic>
        <p:nvPicPr>
          <p:cNvPr id="5" name="Picture 2" descr="Thomas More citáty (46 citátů) | Citáty slavných osobností">
            <a:extLst>
              <a:ext uri="{FF2B5EF4-FFF2-40B4-BE49-F238E27FC236}">
                <a16:creationId xmlns:a16="http://schemas.microsoft.com/office/drawing/2014/main" id="{78A55F95-3B87-4963-9F08-9DB509B6C9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684378" cy="45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ited States Declaration of 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0088"/>
            <a:ext cx="5760640" cy="68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9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D0F13-5037-4F0B-ADEE-9F6DCAD3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Ideas x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en-US" dirty="0"/>
              <a:t>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C5F5F-7FF1-4EF2-90AA-294D4914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1657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Giovanni </a:t>
            </a:r>
            <a:r>
              <a:rPr lang="cs-CZ" dirty="0" err="1"/>
              <a:t>Sartori</a:t>
            </a:r>
            <a:r>
              <a:rPr lang="cs-CZ" dirty="0"/>
              <a:t>/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endParaRPr lang="cs-CZ" dirty="0"/>
          </a:p>
          <a:p>
            <a:r>
              <a:rPr lang="cs-CZ" dirty="0"/>
              <a:t>„</a:t>
            </a:r>
            <a:r>
              <a:rPr lang="en-GB" dirty="0"/>
              <a:t>Bad </a:t>
            </a:r>
            <a:r>
              <a:rPr lang="cs-CZ" dirty="0"/>
              <a:t>i</a:t>
            </a:r>
            <a:r>
              <a:rPr lang="en-GB" dirty="0" err="1"/>
              <a:t>deas</a:t>
            </a:r>
            <a:r>
              <a:rPr lang="en-GB" dirty="0"/>
              <a:t> hurt more </a:t>
            </a:r>
            <a:r>
              <a:rPr lang="cs-CZ" dirty="0" err="1"/>
              <a:t>than</a:t>
            </a:r>
            <a:r>
              <a:rPr lang="cs-CZ" dirty="0"/>
              <a:t> b</a:t>
            </a:r>
            <a:r>
              <a:rPr lang="en-GB" dirty="0"/>
              <a:t>ad intentions</a:t>
            </a:r>
            <a:r>
              <a:rPr lang="cs-CZ" dirty="0"/>
              <a:t>“</a:t>
            </a:r>
          </a:p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idealism</a:t>
            </a:r>
            <a:r>
              <a:rPr lang="cs-CZ" dirty="0"/>
              <a:t>,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realism</a:t>
            </a:r>
            <a:endParaRPr lang="en-GB" dirty="0"/>
          </a:p>
          <a:p>
            <a:r>
              <a:rPr lang="en-GB" dirty="0"/>
              <a:t>Ideas are </a:t>
            </a:r>
            <a:r>
              <a:rPr lang="cs-CZ" dirty="0"/>
              <a:t>i</a:t>
            </a:r>
            <a:r>
              <a:rPr lang="en-GB" dirty="0"/>
              <a:t>deals/</a:t>
            </a:r>
            <a:r>
              <a:rPr lang="cs-CZ" dirty="0"/>
              <a:t>i</a:t>
            </a:r>
            <a:r>
              <a:rPr lang="en-GB" dirty="0" err="1"/>
              <a:t>dols</a:t>
            </a:r>
            <a:r>
              <a:rPr lang="en-GB" dirty="0"/>
              <a:t> – routes rather than goals</a:t>
            </a:r>
            <a:r>
              <a:rPr lang="cs-CZ" dirty="0"/>
              <a:t>,</a:t>
            </a:r>
            <a:r>
              <a:rPr lang="en-GB" dirty="0"/>
              <a:t> things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/</a:t>
            </a:r>
            <a:r>
              <a:rPr lang="cs-CZ" dirty="0" err="1"/>
              <a:t>claims</a:t>
            </a:r>
            <a:r>
              <a:rPr lang="en-GB" dirty="0"/>
              <a:t> </a:t>
            </a:r>
          </a:p>
          <a:p>
            <a:r>
              <a:rPr lang="en-GB" dirty="0"/>
              <a:t>Optimize </a:t>
            </a:r>
            <a:r>
              <a:rPr lang="cs-CZ" dirty="0"/>
              <a:t>not m</a:t>
            </a:r>
            <a:r>
              <a:rPr lang="en-GB" dirty="0" err="1"/>
              <a:t>aximize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ideals</a:t>
            </a:r>
            <a:r>
              <a:rPr lang="en-GB" dirty="0"/>
              <a:t> </a:t>
            </a:r>
          </a:p>
          <a:p>
            <a:r>
              <a:rPr lang="cs-CZ" dirty="0"/>
              <a:t>F</a:t>
            </a:r>
            <a:r>
              <a:rPr lang="en-GB" dirty="0" err="1"/>
              <a:t>irst</a:t>
            </a:r>
            <a:r>
              <a:rPr lang="en-GB" dirty="0"/>
              <a:t> </a:t>
            </a:r>
            <a:r>
              <a:rPr lang="cs-CZ" dirty="0"/>
              <a:t>and i</a:t>
            </a:r>
            <a:r>
              <a:rPr lang="en-GB" dirty="0" err="1"/>
              <a:t>ntermediary</a:t>
            </a:r>
            <a:r>
              <a:rPr lang="en-GB" dirty="0"/>
              <a:t> </a:t>
            </a:r>
            <a:r>
              <a:rPr lang="cs-CZ" dirty="0"/>
              <a:t>p</a:t>
            </a:r>
            <a:r>
              <a:rPr lang="en-GB" dirty="0" err="1"/>
              <a:t>rinciples</a:t>
            </a:r>
            <a:r>
              <a:rPr lang="cs-CZ" dirty="0"/>
              <a:t> (Benjamin </a:t>
            </a:r>
            <a:r>
              <a:rPr lang="cs-CZ" dirty="0" err="1"/>
              <a:t>Constant</a:t>
            </a:r>
            <a:r>
              <a:rPr lang="cs-CZ" dirty="0"/>
              <a:t> 1767 – 1830, </a:t>
            </a:r>
            <a:r>
              <a:rPr lang="cs-CZ" dirty="0" err="1"/>
              <a:t>critic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GFR)</a:t>
            </a:r>
            <a:r>
              <a:rPr lang="en-GB" dirty="0"/>
              <a:t> </a:t>
            </a:r>
          </a:p>
          <a:p>
            <a:r>
              <a:rPr lang="en-GB" dirty="0"/>
              <a:t>Utopic realisms – Epistemological Reflexivity  (Anthony Giddens)</a:t>
            </a:r>
          </a:p>
        </p:txBody>
      </p:sp>
    </p:spTree>
    <p:extLst>
      <p:ext uri="{BB962C8B-B14F-4D97-AF65-F5344CB8AC3E}">
        <p14:creationId xmlns:p14="http://schemas.microsoft.com/office/powerpoint/2010/main" val="236818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7" y="764704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7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chemeClr val="bg1"/>
                </a:solidFill>
              </a:rPr>
              <a:t>What is Human Being?</a:t>
            </a:r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</a:rPr>
              <a:t>What is Society?</a:t>
            </a:r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</a:rPr>
              <a:t>What is Rule,</a:t>
            </a:r>
            <a:r>
              <a:rPr lang="cs-CZ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Politics</a:t>
            </a:r>
            <a:r>
              <a:rPr lang="cs-CZ" sz="4000" dirty="0">
                <a:solidFill>
                  <a:schemeClr val="bg1"/>
                </a:solidFill>
              </a:rPr>
              <a:t>, </a:t>
            </a:r>
            <a:r>
              <a:rPr lang="cs-CZ" sz="4000" dirty="0" err="1">
                <a:solidFill>
                  <a:schemeClr val="bg1"/>
                </a:solidFill>
              </a:rPr>
              <a:t>Freedom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  <a:endParaRPr lang="cs-CZ" sz="40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dirty="0"/>
              <a:t>Thomas </a:t>
            </a:r>
            <a:r>
              <a:rPr lang="cs-CZ" sz="5400" dirty="0" err="1"/>
              <a:t>Hobbes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6000" dirty="0"/>
          </a:p>
          <a:p>
            <a:pPr algn="ctr">
              <a:buNone/>
            </a:pPr>
            <a:endParaRPr lang="cs-CZ" sz="6000" dirty="0"/>
          </a:p>
          <a:p>
            <a:pPr algn="ctr">
              <a:buNone/>
            </a:pPr>
            <a:endParaRPr lang="cs-CZ" sz="6000" dirty="0"/>
          </a:p>
          <a:p>
            <a:pPr algn="r">
              <a:buNone/>
            </a:pPr>
            <a:r>
              <a:rPr lang="cs-CZ" sz="6000" dirty="0"/>
              <a:t>1588 – 1679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>
                <a:solidFill>
                  <a:srgbClr val="FF0000"/>
                </a:solidFill>
              </a:rPr>
              <a:t>Leviathan</a:t>
            </a:r>
            <a:r>
              <a:rPr lang="cs-CZ" dirty="0">
                <a:solidFill>
                  <a:srgbClr val="FF0000"/>
                </a:solidFill>
              </a:rPr>
              <a:t> 1651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leviath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4884545" cy="77000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St. Bartholomew's </a:t>
            </a:r>
            <a:br>
              <a:rPr lang="en-GB" sz="6000" dirty="0">
                <a:solidFill>
                  <a:srgbClr val="FF0000"/>
                </a:solidFill>
              </a:rPr>
            </a:br>
            <a:r>
              <a:rPr lang="en-GB" sz="6000" dirty="0">
                <a:solidFill>
                  <a:srgbClr val="FF0000"/>
                </a:solidFill>
              </a:rPr>
              <a:t>Night massacre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cs-CZ" sz="6000" dirty="0">
                <a:solidFill>
                  <a:srgbClr val="FF0000"/>
                </a:solidFill>
              </a:rPr>
              <a:t>	</a:t>
            </a:r>
          </a:p>
          <a:p>
            <a:pPr algn="r"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 algn="r"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cs-CZ" sz="6000" dirty="0">
                <a:solidFill>
                  <a:srgbClr val="FF0000"/>
                </a:solidFill>
              </a:rPr>
              <a:t>1572</a:t>
            </a:r>
          </a:p>
          <a:p>
            <a:pPr algn="r">
              <a:buNone/>
            </a:pPr>
            <a:r>
              <a:rPr lang="en-GB" sz="6000" dirty="0">
                <a:solidFill>
                  <a:srgbClr val="FF0000"/>
                </a:solidFill>
              </a:rPr>
              <a:t>Thousands </a:t>
            </a:r>
            <a:r>
              <a:rPr lang="cs-CZ" sz="6000" dirty="0" err="1">
                <a:solidFill>
                  <a:srgbClr val="FF0000"/>
                </a:solidFill>
              </a:rPr>
              <a:t>killed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err="1">
                <a:solidFill>
                  <a:srgbClr val="FF0000"/>
                </a:solidFill>
              </a:rPr>
              <a:t>English</a:t>
            </a:r>
            <a:r>
              <a:rPr lang="cs-CZ" sz="6000" dirty="0">
                <a:solidFill>
                  <a:srgbClr val="FF0000"/>
                </a:solidFill>
              </a:rPr>
              <a:t> Civil </a:t>
            </a:r>
            <a:r>
              <a:rPr lang="cs-CZ" sz="6000" dirty="0" err="1">
                <a:solidFill>
                  <a:srgbClr val="FF0000"/>
                </a:solidFill>
              </a:rPr>
              <a:t>War</a:t>
            </a:r>
            <a:br>
              <a:rPr lang="cs-CZ" sz="6000" dirty="0">
                <a:solidFill>
                  <a:srgbClr val="FF0000"/>
                </a:solidFill>
              </a:rPr>
            </a:br>
            <a:r>
              <a:rPr lang="cs-CZ" sz="6000" dirty="0">
                <a:solidFill>
                  <a:srgbClr val="FF0000"/>
                </a:solidFill>
              </a:rPr>
              <a:t>1642 – 1660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cs-CZ" sz="6000" dirty="0">
                <a:solidFill>
                  <a:srgbClr val="FF0000"/>
                </a:solidFill>
              </a:rPr>
              <a:t>1649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9393</TotalTime>
  <Words>498</Words>
  <Application>Microsoft Office PowerPoint</Application>
  <PresentationFormat>Předvádění na obrazovce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sady Office</vt:lpstr>
      <vt:lpstr>Renaissance and Humanism</vt:lpstr>
      <vt:lpstr>Thomas More</vt:lpstr>
      <vt:lpstr>Prezentace aplikace PowerPoint</vt:lpstr>
      <vt:lpstr>Soc</vt:lpstr>
      <vt:lpstr>Thomas Hobbes</vt:lpstr>
      <vt:lpstr>Leviathan 1651</vt:lpstr>
      <vt:lpstr>Prezentace aplikace PowerPoint</vt:lpstr>
      <vt:lpstr>St. Bartholomew's  Night massacre</vt:lpstr>
      <vt:lpstr>English Civil War 1642 – 1660</vt:lpstr>
      <vt:lpstr>England is Republic</vt:lpstr>
      <vt:lpstr>Thomas Hobbes (1588 – 1679) </vt:lpstr>
      <vt:lpstr>John Locke</vt:lpstr>
      <vt:lpstr>Prezentace aplikace PowerPoint</vt:lpstr>
      <vt:lpstr>Prezentace aplikace PowerPoint</vt:lpstr>
      <vt:lpstr>William of Orange</vt:lpstr>
      <vt:lpstr>Prezentace aplikace PowerPoint</vt:lpstr>
      <vt:lpstr>Prezentace aplikace PowerPoint</vt:lpstr>
      <vt:lpstr>Prezentace aplikace PowerPoint</vt:lpstr>
      <vt:lpstr>John Locke (1632 – 1704)</vt:lpstr>
      <vt:lpstr>Prezentace aplikace PowerPoint</vt:lpstr>
      <vt:lpstr>Political Ideas x Political Reality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Karel</dc:creator>
  <cp:lastModifiedBy>Karel Müller</cp:lastModifiedBy>
  <cp:revision>53</cp:revision>
  <dcterms:created xsi:type="dcterms:W3CDTF">2016-12-04T16:30:14Z</dcterms:created>
  <dcterms:modified xsi:type="dcterms:W3CDTF">2023-04-05T10:38:29Z</dcterms:modified>
</cp:coreProperties>
</file>