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479" r:id="rId3"/>
    <p:sldId id="397" r:id="rId4"/>
    <p:sldId id="348" r:id="rId5"/>
    <p:sldId id="349" r:id="rId6"/>
    <p:sldId id="350" r:id="rId7"/>
    <p:sldId id="313" r:id="rId8"/>
    <p:sldId id="333" r:id="rId9"/>
    <p:sldId id="382" r:id="rId10"/>
    <p:sldId id="472" r:id="rId11"/>
    <p:sldId id="381" r:id="rId12"/>
    <p:sldId id="549" r:id="rId13"/>
    <p:sldId id="390" r:id="rId14"/>
    <p:sldId id="391" r:id="rId15"/>
    <p:sldId id="328" r:id="rId16"/>
    <p:sldId id="414" r:id="rId17"/>
    <p:sldId id="338" r:id="rId18"/>
    <p:sldId id="352" r:id="rId19"/>
    <p:sldId id="329" r:id="rId20"/>
    <p:sldId id="323" r:id="rId21"/>
    <p:sldId id="318" r:id="rId22"/>
    <p:sldId id="314" r:id="rId23"/>
    <p:sldId id="315" r:id="rId24"/>
    <p:sldId id="316" r:id="rId25"/>
    <p:sldId id="319" r:id="rId26"/>
    <p:sldId id="534" r:id="rId27"/>
    <p:sldId id="533" r:id="rId28"/>
    <p:sldId id="322" r:id="rId29"/>
    <p:sldId id="321" r:id="rId30"/>
    <p:sldId id="320" r:id="rId31"/>
    <p:sldId id="480" r:id="rId32"/>
    <p:sldId id="550" r:id="rId33"/>
    <p:sldId id="538" r:id="rId34"/>
    <p:sldId id="551" r:id="rId35"/>
    <p:sldId id="485" r:id="rId36"/>
    <p:sldId id="410" r:id="rId37"/>
    <p:sldId id="545" r:id="rId38"/>
    <p:sldId id="546" r:id="rId39"/>
    <p:sldId id="547" r:id="rId40"/>
    <p:sldId id="548" r:id="rId41"/>
    <p:sldId id="544" r:id="rId42"/>
    <p:sldId id="543" r:id="rId43"/>
    <p:sldId id="539" r:id="rId44"/>
    <p:sldId id="541" r:id="rId45"/>
    <p:sldId id="481" r:id="rId46"/>
    <p:sldId id="482" r:id="rId47"/>
    <p:sldId id="351" r:id="rId48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8A64"/>
    <a:srgbClr val="002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66" autoAdjust="0"/>
    <p:restoredTop sz="94700" autoAdjust="0"/>
  </p:normalViewPr>
  <p:slideViewPr>
    <p:cSldViewPr snapToGrid="0" showGuides="1">
      <p:cViewPr varScale="1">
        <p:scale>
          <a:sx n="106" d="100"/>
          <a:sy n="106" d="100"/>
        </p:scale>
        <p:origin x="-1764" y="-90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12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88456320"/>
        <c:axId val="188470400"/>
        <c:axId val="0"/>
      </c:bar3DChart>
      <c:catAx>
        <c:axId val="18845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88470400"/>
        <c:crosses val="autoZero"/>
        <c:auto val="1"/>
        <c:lblAlgn val="ctr"/>
        <c:lblOffset val="100"/>
        <c:noMultiLvlLbl val="0"/>
      </c:catAx>
      <c:valAx>
        <c:axId val="18847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8456320"/>
        <c:crosses val="autoZero"/>
        <c:crossBetween val="between"/>
      </c:valAx>
    </c:plotArea>
    <c:legend>
      <c:legendPos val="b"/>
      <c:layout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079979585885095E-2"/>
          <c:y val="3.1154032854444458E-2"/>
          <c:w val="0.8346280499659765"/>
          <c:h val="0.86834249418300591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List1!$D$2:$AD$2</c:f>
              <c:numCache>
                <c:formatCode>General</c:formatCode>
                <c:ptCount val="27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List1!$D$3:$AD$3</c:f>
              <c:numCache>
                <c:formatCode>General</c:formatCode>
                <c:ptCount val="27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List1!$D$4:$AD$4</c:f>
              <c:numCache>
                <c:formatCode>General</c:formatCode>
                <c:ptCount val="27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List1!$D$5:$AD$5</c:f>
              <c:numCache>
                <c:formatCode>General</c:formatCode>
                <c:ptCount val="27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List1!$D$6:$AD$6</c:f>
              <c:numCache>
                <c:formatCode>General</c:formatCode>
                <c:ptCount val="27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List1!$D$7:$AD$7</c:f>
              <c:numCache>
                <c:formatCode>General</c:formatCode>
                <c:ptCount val="27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List1!$D$8:$AD$8</c:f>
              <c:numCache>
                <c:formatCode>General</c:formatCode>
                <c:ptCount val="27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List1!$D$9:$AD$9</c:f>
              <c:numCache>
                <c:formatCode>General</c:formatCode>
                <c:ptCount val="27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List1!$D$10:$AD$10</c:f>
              <c:numCache>
                <c:formatCode>General</c:formatCode>
                <c:ptCount val="27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List1!$D$11:$AD$11</c:f>
              <c:numCache>
                <c:formatCode>General</c:formatCode>
                <c:ptCount val="27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List1!$D$12:$AD$12</c:f>
              <c:numCache>
                <c:formatCode>General</c:formatCode>
                <c:ptCount val="27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List1!$D$13:$AD$13</c:f>
              <c:numCache>
                <c:formatCode>General</c:formatCode>
                <c:ptCount val="27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983808"/>
        <c:axId val="148985344"/>
      </c:lineChart>
      <c:catAx>
        <c:axId val="14898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8985344"/>
        <c:crosses val="autoZero"/>
        <c:auto val="1"/>
        <c:lblAlgn val="ctr"/>
        <c:lblOffset val="100"/>
        <c:noMultiLvlLbl val="0"/>
      </c:catAx>
      <c:valAx>
        <c:axId val="148985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8983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A731E70-F767-4390-8C1C-D1638B1E7C2C}" type="pres">
      <dgm:prSet presAssocID="{CA498CE0-53EC-455E-8A88-684CF9AFEB6F}" presName="rootConnector1" presStyleLbl="node1" presStyleIdx="0" presStyleCnt="0"/>
      <dgm:spPr/>
      <dgm:t>
        <a:bodyPr/>
        <a:lstStyle/>
        <a:p>
          <a:endParaRPr lang="cs-CZ"/>
        </a:p>
      </dgm:t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  <dgm:t>
        <a:bodyPr/>
        <a:lstStyle/>
        <a:p>
          <a:endParaRPr lang="cs-CZ"/>
        </a:p>
      </dgm:t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C040C1A-162D-4ECE-842B-7D5D09DCE1DF}" type="pres">
      <dgm:prSet presAssocID="{0FEA0A64-421E-4AA7-999F-998D8BEA7086}" presName="rootConnector" presStyleLbl="node2" presStyleIdx="0" presStyleCnt="3"/>
      <dgm:spPr/>
      <dgm:t>
        <a:bodyPr/>
        <a:lstStyle/>
        <a:p>
          <a:endParaRPr lang="cs-CZ"/>
        </a:p>
      </dgm:t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  <dgm:t>
        <a:bodyPr/>
        <a:lstStyle/>
        <a:p>
          <a:endParaRPr lang="cs-CZ"/>
        </a:p>
      </dgm:t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4E65B3-C330-4381-9091-77CC01C13177}" type="pres">
      <dgm:prSet presAssocID="{E194D6B5-EE3B-40FC-841F-8D0533940F2E}" presName="rootConnector" presStyleLbl="node2" presStyleIdx="1" presStyleCnt="3"/>
      <dgm:spPr/>
      <dgm:t>
        <a:bodyPr/>
        <a:lstStyle/>
        <a:p>
          <a:endParaRPr lang="cs-CZ"/>
        </a:p>
      </dgm:t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  <dgm:t>
        <a:bodyPr/>
        <a:lstStyle/>
        <a:p>
          <a:endParaRPr lang="cs-CZ"/>
        </a:p>
      </dgm:t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5C7DA61-B86B-45F2-8F71-CBAB8CBFB3C3}" type="pres">
      <dgm:prSet presAssocID="{896A6016-9D19-4858-96A6-FE613DB6F2BC}" presName="rootConnector" presStyleLbl="node2" presStyleIdx="2" presStyleCnt="3"/>
      <dgm:spPr/>
      <dgm:t>
        <a:bodyPr/>
        <a:lstStyle/>
        <a:p>
          <a:endParaRPr lang="cs-CZ"/>
        </a:p>
      </dgm:t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  <dgm:t>
        <a:bodyPr/>
        <a:lstStyle/>
        <a:p>
          <a:endParaRPr lang="cs-CZ"/>
        </a:p>
      </dgm:t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16D85AA-1232-4A24-BBC4-27198BE612E8}" type="pres">
      <dgm:prSet presAssocID="{9CD0C083-5530-4903-8025-4AE5D80731EC}" presName="rootConnector3" presStyleLbl="asst1" presStyleIdx="0" presStyleCnt="2"/>
      <dgm:spPr/>
      <dgm:t>
        <a:bodyPr/>
        <a:lstStyle/>
        <a:p>
          <a:endParaRPr lang="cs-CZ"/>
        </a:p>
      </dgm:t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  <dgm:t>
        <a:bodyPr/>
        <a:lstStyle/>
        <a:p>
          <a:endParaRPr lang="cs-CZ"/>
        </a:p>
      </dgm:t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5E3EC48-1E26-43B9-A8D1-A4C7BFBA26E8}" type="pres">
      <dgm:prSet presAssocID="{25C4CF07-2CD8-49A1-9690-4CBADD8AB23A}" presName="rootConnector3" presStyleLbl="asst1" presStyleIdx="1" presStyleCnt="2"/>
      <dgm:spPr/>
      <dgm:t>
        <a:bodyPr/>
        <a:lstStyle/>
        <a:p>
          <a:endParaRPr lang="cs-CZ"/>
        </a:p>
      </dgm:t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3334" custLinFactNeighborY="1319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2400" noProof="0" dirty="0"/>
            <a:t>Political Power </a:t>
          </a:r>
          <a:endParaRPr lang="en-US" sz="2400" b="1" i="1" noProof="0" dirty="0"/>
        </a:p>
        <a:p>
          <a:r>
            <a:rPr lang="en-US" sz="2200" b="0" i="0" u="sng" noProof="0" dirty="0"/>
            <a:t>reputation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500" noProof="0" dirty="0"/>
            <a:t>Family </a:t>
          </a:r>
        </a:p>
        <a:p>
          <a:r>
            <a:rPr lang="cs-CZ" sz="2400" b="1" i="0" dirty="0"/>
            <a:t>love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Civil Public </a:t>
          </a:r>
          <a:r>
            <a:rPr lang="cs-CZ" sz="1800" u="sng" noProof="0" dirty="0">
              <a:solidFill>
                <a:schemeClr val="tx1"/>
              </a:solidFill>
            </a:rPr>
            <a:t>k</a:t>
          </a:r>
          <a:r>
            <a:rPr lang="en-US" sz="1800" u="sng" noProof="0" dirty="0" err="1">
              <a:solidFill>
                <a:schemeClr val="tx1"/>
              </a:solidFill>
            </a:rPr>
            <a:t>nowledge</a:t>
          </a:r>
          <a:endParaRPr lang="en-US" sz="18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en-US" sz="2000" u="sng" noProof="0" dirty="0">
              <a:solidFill>
                <a:schemeClr val="tx1"/>
              </a:solidFill>
            </a:rPr>
            <a:t>money</a:t>
          </a: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ScaleX="179101" custScaleY="153821" custLinFactNeighborX="-4797" custLinFactNeighborY="-761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 custScaleX="122708" custScaleY="115080" custLinFactNeighborX="-37367" custLinFactNeighborY="29289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ScaleX="77080" custScaleY="73241" custLinFactNeighborX="2971" custLinFactNeighborY="-76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D39C23C-5390-46EB-805B-67D202773163}" type="presOf" srcId="{51802530-7BB3-4EFA-B51C-D252D875C9AD}" destId="{AFE8AA75-9753-4702-AF5A-FAA88E977D4B}" srcOrd="1" destOrd="0" presId="urn:microsoft.com/office/officeart/2005/8/layout/venn1"/>
    <dgm:cxn modelId="{768F8730-4C4B-41B9-96E1-D38C35A47F21}" type="presOf" srcId="{F82DD707-62B5-461A-AD2A-734833DB5CAF}" destId="{70277418-AA22-4B43-8311-6AA6ACFF4F35}" srcOrd="1" destOrd="0" presId="urn:microsoft.com/office/officeart/2005/8/layout/venn1"/>
    <dgm:cxn modelId="{E38224A4-7A02-41DA-B11C-34A93B19C839}" type="presOf" srcId="{51802530-7BB3-4EFA-B51C-D252D875C9AD}" destId="{5DCB87E8-A19C-46D0-BD70-17CD2E1897E6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E1AB77B9-94CC-4B75-BB08-5CA6BD7A4AE7}" type="presOf" srcId="{F82DD707-62B5-461A-AD2A-734833DB5CAF}" destId="{DBF2D7B5-013A-4723-B2B6-7D827FD7E4C0}" srcOrd="0" destOrd="0" presId="urn:microsoft.com/office/officeart/2005/8/layout/venn1"/>
    <dgm:cxn modelId="{4B3D0FA8-FBC0-4A53-84DF-87393E2B7739}" type="presOf" srcId="{6EA8DAA0-6FAE-4B16-84FA-5FD8A774DC05}" destId="{6F5F9CA2-563E-4754-8177-4D40F928DAAD}" srcOrd="0" destOrd="0" presId="urn:microsoft.com/office/officeart/2005/8/layout/venn1"/>
    <dgm:cxn modelId="{A425BE61-22BA-4081-AFB2-9CFC956951CD}" type="presOf" srcId="{6EA8DAA0-6FAE-4B16-84FA-5FD8A774DC05}" destId="{4666C468-3AE9-42B1-888F-068D0981B269}" srcOrd="1" destOrd="0" presId="urn:microsoft.com/office/officeart/2005/8/layout/venn1"/>
    <dgm:cxn modelId="{168F7668-7AF4-4446-ABBC-F14254F160B7}" type="presOf" srcId="{5ECF6E09-560A-4D5E-BA7B-12B246262B1F}" destId="{CA8A9D64-6163-42CF-991B-73A67AE5306E}" srcOrd="0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6D900A96-6B3B-447F-AFF6-1FC79BF442ED}" type="presOf" srcId="{46A4C596-ECD6-4E00-95F4-2A7139DC8A00}" destId="{AF6B197F-1034-427B-92C0-063C1050084B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6787E8DB-8AFF-4221-9C90-D0F8836A1112}" type="presOf" srcId="{46A4C596-ECD6-4E00-95F4-2A7139DC8A00}" destId="{CCAA8A54-0872-4A3F-9DBF-B493E42FF604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8091015-665C-4A1E-ADB0-E479CD7EB106}" type="presParOf" srcId="{CA8A9D64-6163-42CF-991B-73A67AE5306E}" destId="{6F5F9CA2-563E-4754-8177-4D40F928DAAD}" srcOrd="0" destOrd="0" presId="urn:microsoft.com/office/officeart/2005/8/layout/venn1"/>
    <dgm:cxn modelId="{E05C3106-2779-4A56-BA5F-BCA35AF3D888}" type="presParOf" srcId="{CA8A9D64-6163-42CF-991B-73A67AE5306E}" destId="{4666C468-3AE9-42B1-888F-068D0981B269}" srcOrd="1" destOrd="0" presId="urn:microsoft.com/office/officeart/2005/8/layout/venn1"/>
    <dgm:cxn modelId="{18945E10-9367-4ED8-8DFF-AE47D63E6FAD}" type="presParOf" srcId="{CA8A9D64-6163-42CF-991B-73A67AE5306E}" destId="{CCAA8A54-0872-4A3F-9DBF-B493E42FF604}" srcOrd="2" destOrd="0" presId="urn:microsoft.com/office/officeart/2005/8/layout/venn1"/>
    <dgm:cxn modelId="{CECA66E1-1CCB-40E3-84CD-48517F2DA989}" type="presParOf" srcId="{CA8A9D64-6163-42CF-991B-73A67AE5306E}" destId="{AF6B197F-1034-427B-92C0-063C1050084B}" srcOrd="3" destOrd="0" presId="urn:microsoft.com/office/officeart/2005/8/layout/venn1"/>
    <dgm:cxn modelId="{D177427A-65A1-4485-B966-17F98B63A38F}" type="presParOf" srcId="{CA8A9D64-6163-42CF-991B-73A67AE5306E}" destId="{5DCB87E8-A19C-46D0-BD70-17CD2E1897E6}" srcOrd="4" destOrd="0" presId="urn:microsoft.com/office/officeart/2005/8/layout/venn1"/>
    <dgm:cxn modelId="{D2BDF8FB-6C49-4271-87E1-A392346534C7}" type="presParOf" srcId="{CA8A9D64-6163-42CF-991B-73A67AE5306E}" destId="{AFE8AA75-9753-4702-AF5A-FAA88E977D4B}" srcOrd="5" destOrd="0" presId="urn:microsoft.com/office/officeart/2005/8/layout/venn1"/>
    <dgm:cxn modelId="{3AE8CBA3-CEF8-4C74-9BAD-6DE9482C04D5}" type="presParOf" srcId="{CA8A9D64-6163-42CF-991B-73A67AE5306E}" destId="{DBF2D7B5-013A-4723-B2B6-7D827FD7E4C0}" srcOrd="6" destOrd="0" presId="urn:microsoft.com/office/officeart/2005/8/layout/venn1"/>
    <dgm:cxn modelId="{CD774BD6-ECE1-4B11-A06B-2600D0A48720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Veřejnost </a:t>
          </a:r>
          <a:r>
            <a:rPr lang="cs-CZ" b="1" i="1" dirty="0">
              <a:solidFill>
                <a:srgbClr val="FF0000"/>
              </a:solidFill>
            </a:rPr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Trh</a:t>
          </a:r>
        </a:p>
        <a:p>
          <a:r>
            <a:rPr lang="cs-CZ" b="1" i="0" dirty="0">
              <a:solidFill>
                <a:srgbClr val="FF0000"/>
              </a:solidFill>
            </a:rPr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2A59676-B3F1-4C88-A6C1-3B961CDF2ED8}" type="presOf" srcId="{F82DD707-62B5-461A-AD2A-734833DB5CAF}" destId="{70277418-AA22-4B43-8311-6AA6ACFF4F35}" srcOrd="1" destOrd="0" presId="urn:microsoft.com/office/officeart/2005/8/layout/venn1"/>
    <dgm:cxn modelId="{B9132640-3DC5-4801-90C9-90AAB1025B3C}" type="presOf" srcId="{46A4C596-ECD6-4E00-95F4-2A7139DC8A00}" destId="{AF6B197F-1034-427B-92C0-063C1050084B}" srcOrd="1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CE6133FD-D8D4-42E8-B202-57F8AA1FDF24}" type="presOf" srcId="{51802530-7BB3-4EFA-B51C-D252D875C9AD}" destId="{5DCB87E8-A19C-46D0-BD70-17CD2E1897E6}" srcOrd="0" destOrd="0" presId="urn:microsoft.com/office/officeart/2005/8/layout/venn1"/>
    <dgm:cxn modelId="{13425167-D87D-4AD1-ABB9-6153BC434672}" type="presOf" srcId="{51802530-7BB3-4EFA-B51C-D252D875C9AD}" destId="{AFE8AA75-9753-4702-AF5A-FAA88E977D4B}" srcOrd="1" destOrd="0" presId="urn:microsoft.com/office/officeart/2005/8/layout/venn1"/>
    <dgm:cxn modelId="{464D98E1-A488-4640-8B7F-A114CDB401C2}" type="presOf" srcId="{6EA8DAA0-6FAE-4B16-84FA-5FD8A774DC05}" destId="{4666C468-3AE9-42B1-888F-068D0981B269}" srcOrd="1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02A5DF25-1292-496C-BC96-9D12BD94C38F}" type="presOf" srcId="{6EA8DAA0-6FAE-4B16-84FA-5FD8A774DC05}" destId="{6F5F9CA2-563E-4754-8177-4D40F928DAAD}" srcOrd="0" destOrd="0" presId="urn:microsoft.com/office/officeart/2005/8/layout/venn1"/>
    <dgm:cxn modelId="{8A906DCF-1439-4F9D-A700-9EA7DFBF766A}" type="presOf" srcId="{46A4C596-ECD6-4E00-95F4-2A7139DC8A00}" destId="{CCAA8A54-0872-4A3F-9DBF-B493E42FF604}" srcOrd="0" destOrd="0" presId="urn:microsoft.com/office/officeart/2005/8/layout/venn1"/>
    <dgm:cxn modelId="{FA89BD5B-FA6C-4D37-84B5-4D0FEC2E5A49}" type="presOf" srcId="{5ECF6E09-560A-4D5E-BA7B-12B246262B1F}" destId="{CA8A9D64-6163-42CF-991B-73A67AE5306E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A5BDC6B4-8C29-424F-A6EC-76ABD3892458}" type="presOf" srcId="{F82DD707-62B5-461A-AD2A-734833DB5CAF}" destId="{DBF2D7B5-013A-4723-B2B6-7D827FD7E4C0}" srcOrd="0" destOrd="0" presId="urn:microsoft.com/office/officeart/2005/8/layout/venn1"/>
    <dgm:cxn modelId="{BCF4E264-706A-44FD-8A4A-BF7B7669157B}" type="presParOf" srcId="{CA8A9D64-6163-42CF-991B-73A67AE5306E}" destId="{6F5F9CA2-563E-4754-8177-4D40F928DAAD}" srcOrd="0" destOrd="0" presId="urn:microsoft.com/office/officeart/2005/8/layout/venn1"/>
    <dgm:cxn modelId="{2A960637-D211-434E-9EBC-0532580D243A}" type="presParOf" srcId="{CA8A9D64-6163-42CF-991B-73A67AE5306E}" destId="{4666C468-3AE9-42B1-888F-068D0981B269}" srcOrd="1" destOrd="0" presId="urn:microsoft.com/office/officeart/2005/8/layout/venn1"/>
    <dgm:cxn modelId="{8AB4E605-2BB8-41A8-8319-142352BBDFA6}" type="presParOf" srcId="{CA8A9D64-6163-42CF-991B-73A67AE5306E}" destId="{CCAA8A54-0872-4A3F-9DBF-B493E42FF604}" srcOrd="2" destOrd="0" presId="urn:microsoft.com/office/officeart/2005/8/layout/venn1"/>
    <dgm:cxn modelId="{952C6016-4887-4EF4-96AA-6C7CD8FA617C}" type="presParOf" srcId="{CA8A9D64-6163-42CF-991B-73A67AE5306E}" destId="{AF6B197F-1034-427B-92C0-063C1050084B}" srcOrd="3" destOrd="0" presId="urn:microsoft.com/office/officeart/2005/8/layout/venn1"/>
    <dgm:cxn modelId="{F3B83611-6B6E-4E12-A886-B58C85A89596}" type="presParOf" srcId="{CA8A9D64-6163-42CF-991B-73A67AE5306E}" destId="{5DCB87E8-A19C-46D0-BD70-17CD2E1897E6}" srcOrd="4" destOrd="0" presId="urn:microsoft.com/office/officeart/2005/8/layout/venn1"/>
    <dgm:cxn modelId="{0BBA9025-B1F1-4069-AE5E-2E2D96B5721D}" type="presParOf" srcId="{CA8A9D64-6163-42CF-991B-73A67AE5306E}" destId="{AFE8AA75-9753-4702-AF5A-FAA88E977D4B}" srcOrd="5" destOrd="0" presId="urn:microsoft.com/office/officeart/2005/8/layout/venn1"/>
    <dgm:cxn modelId="{C881873A-F0A3-4131-BF0A-B90C8A9762F6}" type="presParOf" srcId="{CA8A9D64-6163-42CF-991B-73A67AE5306E}" destId="{DBF2D7B5-013A-4723-B2B6-7D827FD7E4C0}" srcOrd="6" destOrd="0" presId="urn:microsoft.com/office/officeart/2005/8/layout/venn1"/>
    <dgm:cxn modelId="{73ABD358-C729-4A78-B330-C4DCD5BF891A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Trh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Rodina a intimita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947416" y="1"/>
          <a:ext cx="2297366" cy="22973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Politická moci (stát)  </a:t>
          </a:r>
          <a:r>
            <a:rPr lang="cs-CZ" sz="1700" b="1" i="1" kern="1200" dirty="0"/>
            <a:t>důvěryhodnost</a:t>
          </a:r>
        </a:p>
      </dsp:txBody>
      <dsp:txXfrm>
        <a:off x="3212497" y="309262"/>
        <a:ext cx="1767204" cy="728971"/>
      </dsp:txXfrm>
    </dsp:sp>
    <dsp:sp modelId="{CCAA8A54-0872-4A3F-9DBF-B493E42FF604}">
      <dsp:nvSpPr>
        <dsp:cNvPr id="0" name=""/>
        <dsp:cNvSpPr/>
      </dsp:nvSpPr>
      <dsp:spPr>
        <a:xfrm>
          <a:off x="3842005" y="1060322"/>
          <a:ext cx="2297366" cy="22973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Trh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i="1" kern="1200" dirty="0"/>
            <a:t>peníze</a:t>
          </a:r>
        </a:p>
      </dsp:txBody>
      <dsp:txXfrm>
        <a:off x="5079048" y="1325403"/>
        <a:ext cx="883602" cy="1767204"/>
      </dsp:txXfrm>
    </dsp:sp>
    <dsp:sp modelId="{5DCB87E8-A19C-46D0-BD70-17CD2E1897E6}">
      <dsp:nvSpPr>
        <dsp:cNvPr id="0" name=""/>
        <dsp:cNvSpPr/>
      </dsp:nvSpPr>
      <dsp:spPr>
        <a:xfrm>
          <a:off x="2966116" y="2076465"/>
          <a:ext cx="2297366" cy="22973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Rodina a intimita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i="1" kern="1200" dirty="0"/>
            <a:t>láska</a:t>
          </a:r>
        </a:p>
      </dsp:txBody>
      <dsp:txXfrm>
        <a:off x="3231197" y="3335599"/>
        <a:ext cx="1767204" cy="728971"/>
      </dsp:txXfrm>
    </dsp:sp>
    <dsp:sp modelId="{DBF2D7B5-013A-4723-B2B6-7D827FD7E4C0}">
      <dsp:nvSpPr>
        <dsp:cNvPr id="0" name=""/>
        <dsp:cNvSpPr/>
      </dsp:nvSpPr>
      <dsp:spPr>
        <a:xfrm>
          <a:off x="2026568" y="1090625"/>
          <a:ext cx="2297366" cy="22973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/>
            <a:t>Veřejnost </a:t>
          </a:r>
          <a:r>
            <a:rPr lang="cs-CZ" sz="1700" b="1" i="1" kern="1200" dirty="0"/>
            <a:t>vědění</a:t>
          </a:r>
        </a:p>
      </dsp:txBody>
      <dsp:txXfrm>
        <a:off x="2203288" y="1355705"/>
        <a:ext cx="883602" cy="1767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256365" y="-46129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/>
            <a:t>Political Power </a:t>
          </a:r>
          <a:endParaRPr lang="en-US" sz="2400" b="1" i="1" kern="1200" noProof="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u="sng" kern="1200" noProof="0" dirty="0"/>
            <a:t>reputation</a:t>
          </a:r>
        </a:p>
      </dsp:txBody>
      <dsp:txXfrm>
        <a:off x="2544552" y="290088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2273780" y="367458"/>
          <a:ext cx="4473259" cy="38418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en-US" sz="2000" u="sng" kern="1200" noProof="0" dirty="0">
              <a:solidFill>
                <a:schemeClr val="tx1"/>
              </a:solidFill>
            </a:rPr>
            <a:t>money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4682458" y="810749"/>
        <a:ext cx="1720484" cy="2955277"/>
      </dsp:txXfrm>
    </dsp:sp>
    <dsp:sp modelId="{5DCB87E8-A19C-46D0-BD70-17CD2E1897E6}">
      <dsp:nvSpPr>
        <dsp:cNvPr id="0" name=""/>
        <dsp:cNvSpPr/>
      </dsp:nvSpPr>
      <dsp:spPr>
        <a:xfrm>
          <a:off x="1059831" y="1974982"/>
          <a:ext cx="3064777" cy="287425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dirty="0"/>
            <a:t>Family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dirty="0"/>
            <a:t>love</a:t>
          </a:r>
        </a:p>
      </dsp:txBody>
      <dsp:txXfrm>
        <a:off x="1413459" y="3550297"/>
        <a:ext cx="2357521" cy="912024"/>
      </dsp:txXfrm>
    </dsp:sp>
    <dsp:sp modelId="{DBF2D7B5-013A-4723-B2B6-7D827FD7E4C0}">
      <dsp:nvSpPr>
        <dsp:cNvPr id="0" name=""/>
        <dsp:cNvSpPr/>
      </dsp:nvSpPr>
      <dsp:spPr>
        <a:xfrm>
          <a:off x="1532411" y="1373748"/>
          <a:ext cx="1925164" cy="1829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>
              <a:solidFill>
                <a:schemeClr val="tx1"/>
              </a:solidFill>
            </a:rPr>
            <a:t>Civil Public </a:t>
          </a:r>
          <a:r>
            <a:rPr lang="cs-CZ" sz="1800" u="sng" kern="1200" noProof="0" dirty="0">
              <a:solidFill>
                <a:schemeClr val="tx1"/>
              </a:solidFill>
            </a:rPr>
            <a:t>k</a:t>
          </a:r>
          <a:r>
            <a:rPr lang="en-US" sz="1800" u="sng" kern="1200" noProof="0" dirty="0" err="1">
              <a:solidFill>
                <a:schemeClr val="tx1"/>
              </a:solidFill>
            </a:rPr>
            <a:t>nowledge</a:t>
          </a:r>
          <a:endParaRPr lang="en-US" sz="1800" b="1" i="1" u="sng" kern="1200" noProof="0" dirty="0">
            <a:solidFill>
              <a:schemeClr val="tx1"/>
            </a:solidFill>
          </a:endParaRPr>
        </a:p>
      </dsp:txBody>
      <dsp:txXfrm>
        <a:off x="1680501" y="1584819"/>
        <a:ext cx="740447" cy="14071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52169" y="189707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194485" y="472409"/>
        <a:ext cx="1615440" cy="666369"/>
      </dsp:txXfrm>
    </dsp:sp>
    <dsp:sp modelId="{CCAA8A54-0872-4A3F-9DBF-B493E42FF604}">
      <dsp:nvSpPr>
        <dsp:cNvPr id="0" name=""/>
        <dsp:cNvSpPr/>
      </dsp:nvSpPr>
      <dsp:spPr>
        <a:xfrm>
          <a:off x="1769932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solidFill>
                <a:srgbClr val="FF0000"/>
              </a:solidFill>
            </a:rPr>
            <a:t>Trh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0" kern="1200" dirty="0">
              <a:solidFill>
                <a:srgbClr val="FF0000"/>
              </a:solidFill>
            </a:rPr>
            <a:t>peníze</a:t>
          </a:r>
        </a:p>
      </dsp:txBody>
      <dsp:txXfrm>
        <a:off x="2900740" y="1401286"/>
        <a:ext cx="807720" cy="1615440"/>
      </dsp:txXfrm>
    </dsp:sp>
    <dsp:sp modelId="{5DCB87E8-A19C-46D0-BD70-17CD2E1897E6}">
      <dsp:nvSpPr>
        <dsp:cNvPr id="0" name=""/>
        <dsp:cNvSpPr/>
      </dsp:nvSpPr>
      <dsp:spPr>
        <a:xfrm>
          <a:off x="969263" y="208784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Rodina a intimita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láska</a:t>
          </a:r>
        </a:p>
      </dsp:txBody>
      <dsp:txXfrm>
        <a:off x="1211580" y="3238848"/>
        <a:ext cx="1615440" cy="666369"/>
      </dsp:txXfrm>
    </dsp:sp>
    <dsp:sp modelId="{DBF2D7B5-013A-4723-B2B6-7D827FD7E4C0}">
      <dsp:nvSpPr>
        <dsp:cNvPr id="0" name=""/>
        <dsp:cNvSpPr/>
      </dsp:nvSpPr>
      <dsp:spPr>
        <a:xfrm>
          <a:off x="100217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solidFill>
                <a:srgbClr val="FF0000"/>
              </a:solidFill>
            </a:rPr>
            <a:t>Veřejnost </a:t>
          </a:r>
          <a:r>
            <a:rPr lang="cs-CZ" sz="1600" b="1" i="1" kern="1200" dirty="0">
              <a:solidFill>
                <a:srgbClr val="FF0000"/>
              </a:solidFill>
            </a:rPr>
            <a:t>vědění</a:t>
          </a:r>
        </a:p>
      </dsp:txBody>
      <dsp:txXfrm>
        <a:off x="261761" y="1401286"/>
        <a:ext cx="807720" cy="1615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EBD53-5062-47B8-A392-000B4D8E0DA9}" type="slidenum">
              <a:rPr lang="pl-PL" smtClean="0">
                <a:ea typeface="DejaVu Sans" charset="0"/>
              </a:rPr>
              <a:pPr/>
              <a:t>21</a:t>
            </a:fld>
            <a:endParaRPr lang="pl-PL">
              <a:ea typeface="DejaVu San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EBD53-5062-47B8-A392-000B4D8E0DA9}" type="slidenum">
              <a:rPr lang="pl-PL" smtClean="0">
                <a:ea typeface="DejaVu Sans" charset="0"/>
              </a:rPr>
              <a:pPr/>
              <a:t>22</a:t>
            </a:fld>
            <a:endParaRPr lang="pl-PL">
              <a:ea typeface="DejaVu San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EBD53-5062-47B8-A392-000B4D8E0DA9}" type="slidenum">
              <a:rPr lang="pl-PL" smtClean="0">
                <a:ea typeface="DejaVu Sans" charset="0"/>
              </a:rPr>
              <a:pPr/>
              <a:t>23</a:t>
            </a:fld>
            <a:endParaRPr lang="pl-PL">
              <a:ea typeface="DejaVu San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EBD53-5062-47B8-A392-000B4D8E0DA9}" type="slidenum">
              <a:rPr lang="pl-PL" smtClean="0">
                <a:ea typeface="DejaVu Sans" charset="0"/>
              </a:rPr>
              <a:pPr/>
              <a:t>24</a:t>
            </a:fld>
            <a:endParaRPr lang="pl-PL">
              <a:ea typeface="DejaVu San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24.02.2023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lainvalmistelu.finlex.fi/en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-justice.cz/2022/11/ministr-pavel-blazek-veri-ze-zakon-o-lobbingu-poslouzi-verejnosti-a-nezahlti-politiky-a-lobbisty-byrokracii/" TargetMode="External"/><Relationship Id="rId2" Type="http://schemas.openxmlformats.org/officeDocument/2006/relationships/hyperlink" Target="https://www.transparency.cz/lobbing-je-legitimni-demokraticky-nastroj-kteremu-v-cesku-chybi-zakonna-regula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t24.ceskatelevize.cz/domaci/3238740-zive-poslanci-mimoradne-jednaji-o-protikorupcnich-predlohach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Média, lobbing a PR</a:t>
            </a:r>
          </a:p>
          <a:p>
            <a:pPr algn="ctr"/>
            <a:r>
              <a:rPr lang="pl-PL" sz="2800" b="1" i="1" cap="all" dirty="0">
                <a:solidFill>
                  <a:srgbClr val="CA8A64"/>
                </a:solidFill>
                <a:latin typeface="+mj-lt"/>
              </a:rPr>
              <a:t>2. setkání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234120189"/>
              </p:ext>
            </p:extLst>
          </p:nvPr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48221" y="1286189"/>
            <a:ext cx="8713942" cy="47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517" y="264123"/>
            <a:ext cx="9144000" cy="923926"/>
          </a:xfrm>
        </p:spPr>
        <p:txBody>
          <a:bodyPr>
            <a:noAutofit/>
          </a:bodyPr>
          <a:lstStyle/>
          <a:p>
            <a:r>
              <a:rPr lang="en-US" sz="2400" dirty="0"/>
              <a:t>Corruption</a:t>
            </a:r>
            <a:r>
              <a:rPr lang="cs-CZ" sz="2400" dirty="0"/>
              <a:t> in</a:t>
            </a:r>
            <a:r>
              <a:rPr lang="en-US" sz="2400" dirty="0"/>
              <a:t> Europe (1996 </a:t>
            </a:r>
            <a:r>
              <a:rPr lang="en-GB" sz="2400" dirty="0"/>
              <a:t>– 20</a:t>
            </a:r>
            <a:r>
              <a:rPr lang="cs-CZ" sz="2400" dirty="0" smtClean="0"/>
              <a:t>22</a:t>
            </a:r>
            <a:r>
              <a:rPr lang="en-GB" sz="2400" dirty="0" smtClean="0"/>
              <a:t>)</a:t>
            </a:r>
            <a:r>
              <a:rPr lang="cs-CZ" sz="2400" dirty="0" smtClean="0"/>
              <a:t>,</a:t>
            </a:r>
            <a:r>
              <a:rPr lang="en-GB" sz="2400" b="1" dirty="0" smtClean="0"/>
              <a:t> </a:t>
            </a:r>
            <a:r>
              <a:rPr lang="en-GB" sz="2400" dirty="0" smtClean="0"/>
              <a:t>T</a:t>
            </a:r>
            <a:r>
              <a:rPr lang="cs-CZ" sz="2400" dirty="0" smtClean="0"/>
              <a:t>I: </a:t>
            </a:r>
            <a:r>
              <a:rPr lang="en-GB" sz="2400" dirty="0" smtClean="0"/>
              <a:t>CPI</a:t>
            </a:r>
            <a:endParaRPr lang="cs-CZ" sz="24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1532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51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formální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1766652"/>
              </p:ext>
            </p:extLst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6367235"/>
              </p:ext>
            </p:extLst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869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Obrázky politické\Civil society - Spheres 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9" y="733530"/>
            <a:ext cx="8184310" cy="61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5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77072"/>
            <a:ext cx="4680520" cy="2118444"/>
          </a:xfrm>
        </p:spPr>
        <p:txBody>
          <a:bodyPr/>
          <a:lstStyle/>
          <a:p>
            <a:r>
              <a:rPr lang="cs-CZ" dirty="0"/>
              <a:t>Institucionalizace rozhraní</a:t>
            </a:r>
            <a:br>
              <a:rPr lang="cs-CZ" dirty="0"/>
            </a:br>
            <a:r>
              <a:rPr lang="cs-CZ" sz="2800" i="1" u="sng" dirty="0"/>
              <a:t>Politika x TRH/veřejnost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548680"/>
            <a:ext cx="3777679" cy="3498180"/>
          </a:xfrm>
        </p:spPr>
        <p:txBody>
          <a:bodyPr/>
          <a:lstStyle/>
          <a:p>
            <a:r>
              <a:rPr lang="cs-CZ" sz="5400" dirty="0"/>
              <a:t>LOBBYING</a:t>
            </a:r>
          </a:p>
          <a:p>
            <a:r>
              <a:rPr lang="cs-CZ" sz="2800" i="1" dirty="0"/>
              <a:t>nabídka versus poptávka</a:t>
            </a:r>
          </a:p>
          <a:p>
            <a:r>
              <a:rPr lang="cs-CZ" sz="2800" i="1" dirty="0"/>
              <a:t>aktéři versus příjemci</a:t>
            </a:r>
          </a:p>
        </p:txBody>
      </p:sp>
      <p:pic>
        <p:nvPicPr>
          <p:cNvPr id="5" name="Picture 2" descr="C:\Users\Václav\Desktop\kniha.jpg"/>
          <p:cNvPicPr>
            <a:picLocks noChangeAspect="1" noChangeArrowheads="1"/>
          </p:cNvPicPr>
          <p:nvPr/>
        </p:nvPicPr>
        <p:blipFill>
          <a:blip r:embed="rId2" cstate="print"/>
          <a:srcRect l="12702"/>
          <a:stretch>
            <a:fillRect/>
          </a:stretch>
        </p:blipFill>
        <p:spPr bwMode="auto">
          <a:xfrm>
            <a:off x="4644008" y="404664"/>
            <a:ext cx="4932808" cy="584085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F7D3B8-7DA2-42D1-A676-0A678A50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Borderline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</p:txBody>
      </p:sp>
      <p:graphicFrame>
        <p:nvGraphicFramePr>
          <p:cNvPr id="5" name="Zástupný symbol pro obsah 5">
            <a:extLst>
              <a:ext uri="{FF2B5EF4-FFF2-40B4-BE49-F238E27FC236}">
                <a16:creationId xmlns="" xmlns:a16="http://schemas.microsoft.com/office/drawing/2014/main" id="{6B592F15-FCBA-4618-B84C-7286F87714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709738"/>
          <a:ext cx="8229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3" name="Přímá spojnice se šipkou 12">
            <a:extLst>
              <a:ext uri="{FF2B5EF4-FFF2-40B4-BE49-F238E27FC236}">
                <a16:creationId xmlns="" xmlns:a16="http://schemas.microsoft.com/office/drawing/2014/main" id="{FF5931CE-AE50-48FA-9FF5-52BE27131223}"/>
              </a:ext>
            </a:extLst>
          </p:cNvPr>
          <p:cNvCxnSpPr/>
          <p:nvPr/>
        </p:nvCxnSpPr>
        <p:spPr>
          <a:xfrm>
            <a:off x="5580112" y="1916832"/>
            <a:ext cx="1152128" cy="12241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="" xmlns:a16="http://schemas.microsoft.com/office/drawing/2014/main" id="{7CF18400-12DC-4156-A9B3-00B5EA9733C1}"/>
              </a:ext>
            </a:extLst>
          </p:cNvPr>
          <p:cNvCxnSpPr/>
          <p:nvPr/>
        </p:nvCxnSpPr>
        <p:spPr>
          <a:xfrm flipV="1">
            <a:off x="2339752" y="1916832"/>
            <a:ext cx="1224136" cy="1368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Volný tvar: obrazec 15">
            <a:extLst>
              <a:ext uri="{FF2B5EF4-FFF2-40B4-BE49-F238E27FC236}">
                <a16:creationId xmlns="" xmlns:a16="http://schemas.microsoft.com/office/drawing/2014/main" id="{BD4EBF43-0372-4C71-81D0-812790FA0301}"/>
              </a:ext>
            </a:extLst>
          </p:cNvPr>
          <p:cNvSpPr/>
          <p:nvPr/>
        </p:nvSpPr>
        <p:spPr>
          <a:xfrm>
            <a:off x="3483864" y="2907792"/>
            <a:ext cx="1188720" cy="1136475"/>
          </a:xfrm>
          <a:custGeom>
            <a:avLst/>
            <a:gdLst>
              <a:gd name="connsiteX0" fmla="*/ 0 w 1188720"/>
              <a:gd name="connsiteY0" fmla="*/ 246888 h 1136475"/>
              <a:gd name="connsiteX1" fmla="*/ 82296 w 1188720"/>
              <a:gd name="connsiteY1" fmla="*/ 219456 h 1136475"/>
              <a:gd name="connsiteX2" fmla="*/ 137160 w 1188720"/>
              <a:gd name="connsiteY2" fmla="*/ 201168 h 1136475"/>
              <a:gd name="connsiteX3" fmla="*/ 219456 w 1188720"/>
              <a:gd name="connsiteY3" fmla="*/ 164592 h 1136475"/>
              <a:gd name="connsiteX4" fmla="*/ 246888 w 1188720"/>
              <a:gd name="connsiteY4" fmla="*/ 146304 h 1136475"/>
              <a:gd name="connsiteX5" fmla="*/ 301752 w 1188720"/>
              <a:gd name="connsiteY5" fmla="*/ 91440 h 1136475"/>
              <a:gd name="connsiteX6" fmla="*/ 338328 w 1188720"/>
              <a:gd name="connsiteY6" fmla="*/ 73152 h 1136475"/>
              <a:gd name="connsiteX7" fmla="*/ 402336 w 1188720"/>
              <a:gd name="connsiteY7" fmla="*/ 18288 h 1136475"/>
              <a:gd name="connsiteX8" fmla="*/ 475488 w 1188720"/>
              <a:gd name="connsiteY8" fmla="*/ 0 h 1136475"/>
              <a:gd name="connsiteX9" fmla="*/ 493776 w 1188720"/>
              <a:gd name="connsiteY9" fmla="*/ 36576 h 1136475"/>
              <a:gd name="connsiteX10" fmla="*/ 475488 w 1188720"/>
              <a:gd name="connsiteY10" fmla="*/ 64008 h 1136475"/>
              <a:gd name="connsiteX11" fmla="*/ 466344 w 1188720"/>
              <a:gd name="connsiteY11" fmla="*/ 118872 h 1136475"/>
              <a:gd name="connsiteX12" fmla="*/ 448056 w 1188720"/>
              <a:gd name="connsiteY12" fmla="*/ 146304 h 1136475"/>
              <a:gd name="connsiteX13" fmla="*/ 429768 w 1188720"/>
              <a:gd name="connsiteY13" fmla="*/ 182880 h 1136475"/>
              <a:gd name="connsiteX14" fmla="*/ 402336 w 1188720"/>
              <a:gd name="connsiteY14" fmla="*/ 228600 h 1136475"/>
              <a:gd name="connsiteX15" fmla="*/ 374904 w 1188720"/>
              <a:gd name="connsiteY15" fmla="*/ 301752 h 1136475"/>
              <a:gd name="connsiteX16" fmla="*/ 338328 w 1188720"/>
              <a:gd name="connsiteY16" fmla="*/ 374904 h 1136475"/>
              <a:gd name="connsiteX17" fmla="*/ 301752 w 1188720"/>
              <a:gd name="connsiteY17" fmla="*/ 466344 h 1136475"/>
              <a:gd name="connsiteX18" fmla="*/ 283464 w 1188720"/>
              <a:gd name="connsiteY18" fmla="*/ 512064 h 1136475"/>
              <a:gd name="connsiteX19" fmla="*/ 274320 w 1188720"/>
              <a:gd name="connsiteY19" fmla="*/ 539496 h 1136475"/>
              <a:gd name="connsiteX20" fmla="*/ 256032 w 1188720"/>
              <a:gd name="connsiteY20" fmla="*/ 566928 h 1136475"/>
              <a:gd name="connsiteX21" fmla="*/ 246888 w 1188720"/>
              <a:gd name="connsiteY21" fmla="*/ 603504 h 1136475"/>
              <a:gd name="connsiteX22" fmla="*/ 228600 w 1188720"/>
              <a:gd name="connsiteY22" fmla="*/ 630936 h 1136475"/>
              <a:gd name="connsiteX23" fmla="*/ 237744 w 1188720"/>
              <a:gd name="connsiteY23" fmla="*/ 658368 h 1136475"/>
              <a:gd name="connsiteX24" fmla="*/ 292608 w 1188720"/>
              <a:gd name="connsiteY24" fmla="*/ 640080 h 1136475"/>
              <a:gd name="connsiteX25" fmla="*/ 356616 w 1188720"/>
              <a:gd name="connsiteY25" fmla="*/ 612648 h 1136475"/>
              <a:gd name="connsiteX26" fmla="*/ 402336 w 1188720"/>
              <a:gd name="connsiteY26" fmla="*/ 585216 h 1136475"/>
              <a:gd name="connsiteX27" fmla="*/ 429768 w 1188720"/>
              <a:gd name="connsiteY27" fmla="*/ 566928 h 1136475"/>
              <a:gd name="connsiteX28" fmla="*/ 484632 w 1188720"/>
              <a:gd name="connsiteY28" fmla="*/ 548640 h 1136475"/>
              <a:gd name="connsiteX29" fmla="*/ 539496 w 1188720"/>
              <a:gd name="connsiteY29" fmla="*/ 521208 h 1136475"/>
              <a:gd name="connsiteX30" fmla="*/ 685800 w 1188720"/>
              <a:gd name="connsiteY30" fmla="*/ 475488 h 1136475"/>
              <a:gd name="connsiteX31" fmla="*/ 731520 w 1188720"/>
              <a:gd name="connsiteY31" fmla="*/ 448056 h 1136475"/>
              <a:gd name="connsiteX32" fmla="*/ 777240 w 1188720"/>
              <a:gd name="connsiteY32" fmla="*/ 429768 h 1136475"/>
              <a:gd name="connsiteX33" fmla="*/ 841248 w 1188720"/>
              <a:gd name="connsiteY33" fmla="*/ 347472 h 1136475"/>
              <a:gd name="connsiteX34" fmla="*/ 868680 w 1188720"/>
              <a:gd name="connsiteY34" fmla="*/ 338328 h 1136475"/>
              <a:gd name="connsiteX35" fmla="*/ 896112 w 1188720"/>
              <a:gd name="connsiteY35" fmla="*/ 320040 h 1136475"/>
              <a:gd name="connsiteX36" fmla="*/ 886968 w 1188720"/>
              <a:gd name="connsiteY36" fmla="*/ 411480 h 1136475"/>
              <a:gd name="connsiteX37" fmla="*/ 868680 w 1188720"/>
              <a:gd name="connsiteY37" fmla="*/ 448056 h 1136475"/>
              <a:gd name="connsiteX38" fmla="*/ 850392 w 1188720"/>
              <a:gd name="connsiteY38" fmla="*/ 502920 h 1136475"/>
              <a:gd name="connsiteX39" fmla="*/ 832104 w 1188720"/>
              <a:gd name="connsiteY39" fmla="*/ 539496 h 1136475"/>
              <a:gd name="connsiteX40" fmla="*/ 804672 w 1188720"/>
              <a:gd name="connsiteY40" fmla="*/ 667512 h 1136475"/>
              <a:gd name="connsiteX41" fmla="*/ 786384 w 1188720"/>
              <a:gd name="connsiteY41" fmla="*/ 722376 h 1136475"/>
              <a:gd name="connsiteX42" fmla="*/ 768096 w 1188720"/>
              <a:gd name="connsiteY42" fmla="*/ 813816 h 1136475"/>
              <a:gd name="connsiteX43" fmla="*/ 749808 w 1188720"/>
              <a:gd name="connsiteY43" fmla="*/ 859536 h 1136475"/>
              <a:gd name="connsiteX44" fmla="*/ 740664 w 1188720"/>
              <a:gd name="connsiteY44" fmla="*/ 886968 h 1136475"/>
              <a:gd name="connsiteX45" fmla="*/ 685800 w 1188720"/>
              <a:gd name="connsiteY45" fmla="*/ 950976 h 1136475"/>
              <a:gd name="connsiteX46" fmla="*/ 676656 w 1188720"/>
              <a:gd name="connsiteY46" fmla="*/ 987552 h 1136475"/>
              <a:gd name="connsiteX47" fmla="*/ 804672 w 1188720"/>
              <a:gd name="connsiteY47" fmla="*/ 987552 h 1136475"/>
              <a:gd name="connsiteX48" fmla="*/ 850392 w 1188720"/>
              <a:gd name="connsiteY48" fmla="*/ 960120 h 1136475"/>
              <a:gd name="connsiteX49" fmla="*/ 886968 w 1188720"/>
              <a:gd name="connsiteY49" fmla="*/ 932688 h 1136475"/>
              <a:gd name="connsiteX50" fmla="*/ 987552 w 1188720"/>
              <a:gd name="connsiteY50" fmla="*/ 886968 h 1136475"/>
              <a:gd name="connsiteX51" fmla="*/ 1078992 w 1188720"/>
              <a:gd name="connsiteY51" fmla="*/ 850392 h 1136475"/>
              <a:gd name="connsiteX52" fmla="*/ 1133856 w 1188720"/>
              <a:gd name="connsiteY52" fmla="*/ 813816 h 1136475"/>
              <a:gd name="connsiteX53" fmla="*/ 1188720 w 1188720"/>
              <a:gd name="connsiteY53" fmla="*/ 777240 h 1136475"/>
              <a:gd name="connsiteX54" fmla="*/ 1170432 w 1188720"/>
              <a:gd name="connsiteY54" fmla="*/ 841248 h 1136475"/>
              <a:gd name="connsiteX55" fmla="*/ 1152144 w 1188720"/>
              <a:gd name="connsiteY55" fmla="*/ 868680 h 1136475"/>
              <a:gd name="connsiteX56" fmla="*/ 1133856 w 1188720"/>
              <a:gd name="connsiteY56" fmla="*/ 932688 h 1136475"/>
              <a:gd name="connsiteX57" fmla="*/ 1115568 w 1188720"/>
              <a:gd name="connsiteY57" fmla="*/ 987552 h 1136475"/>
              <a:gd name="connsiteX58" fmla="*/ 1088136 w 1188720"/>
              <a:gd name="connsiteY58" fmla="*/ 1097280 h 1136475"/>
              <a:gd name="connsiteX59" fmla="*/ 1069848 w 1188720"/>
              <a:gd name="connsiteY59" fmla="*/ 1124712 h 113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88720" h="1136475">
                <a:moveTo>
                  <a:pt x="0" y="246888"/>
                </a:moveTo>
                <a:cubicBezTo>
                  <a:pt x="87863" y="229315"/>
                  <a:pt x="6580" y="249742"/>
                  <a:pt x="82296" y="219456"/>
                </a:cubicBezTo>
                <a:cubicBezTo>
                  <a:pt x="100194" y="212297"/>
                  <a:pt x="119043" y="207756"/>
                  <a:pt x="137160" y="201168"/>
                </a:cubicBezTo>
                <a:cubicBezTo>
                  <a:pt x="164103" y="191370"/>
                  <a:pt x="194302" y="178966"/>
                  <a:pt x="219456" y="164592"/>
                </a:cubicBezTo>
                <a:cubicBezTo>
                  <a:pt x="228998" y="159140"/>
                  <a:pt x="238674" y="153605"/>
                  <a:pt x="246888" y="146304"/>
                </a:cubicBezTo>
                <a:cubicBezTo>
                  <a:pt x="266218" y="129121"/>
                  <a:pt x="278619" y="103006"/>
                  <a:pt x="301752" y="91440"/>
                </a:cubicBezTo>
                <a:cubicBezTo>
                  <a:pt x="313944" y="85344"/>
                  <a:pt x="327423" y="81331"/>
                  <a:pt x="338328" y="73152"/>
                </a:cubicBezTo>
                <a:cubicBezTo>
                  <a:pt x="383324" y="39405"/>
                  <a:pt x="360144" y="39384"/>
                  <a:pt x="402336" y="18288"/>
                </a:cubicBezTo>
                <a:cubicBezTo>
                  <a:pt x="421081" y="8915"/>
                  <a:pt x="458098" y="3478"/>
                  <a:pt x="475488" y="0"/>
                </a:cubicBezTo>
                <a:cubicBezTo>
                  <a:pt x="481584" y="12192"/>
                  <a:pt x="493776" y="22945"/>
                  <a:pt x="493776" y="36576"/>
                </a:cubicBezTo>
                <a:cubicBezTo>
                  <a:pt x="493776" y="47566"/>
                  <a:pt x="478963" y="53582"/>
                  <a:pt x="475488" y="64008"/>
                </a:cubicBezTo>
                <a:cubicBezTo>
                  <a:pt x="469625" y="81597"/>
                  <a:pt x="472207" y="101283"/>
                  <a:pt x="466344" y="118872"/>
                </a:cubicBezTo>
                <a:cubicBezTo>
                  <a:pt x="462869" y="129298"/>
                  <a:pt x="453508" y="136762"/>
                  <a:pt x="448056" y="146304"/>
                </a:cubicBezTo>
                <a:cubicBezTo>
                  <a:pt x="441293" y="158139"/>
                  <a:pt x="436388" y="170964"/>
                  <a:pt x="429768" y="182880"/>
                </a:cubicBezTo>
                <a:cubicBezTo>
                  <a:pt x="421137" y="198416"/>
                  <a:pt x="410284" y="212704"/>
                  <a:pt x="402336" y="228600"/>
                </a:cubicBezTo>
                <a:cubicBezTo>
                  <a:pt x="337494" y="358284"/>
                  <a:pt x="414474" y="214698"/>
                  <a:pt x="374904" y="301752"/>
                </a:cubicBezTo>
                <a:cubicBezTo>
                  <a:pt x="363623" y="326571"/>
                  <a:pt x="346949" y="349041"/>
                  <a:pt x="338328" y="374904"/>
                </a:cubicBezTo>
                <a:cubicBezTo>
                  <a:pt x="303044" y="480755"/>
                  <a:pt x="337631" y="385617"/>
                  <a:pt x="301752" y="466344"/>
                </a:cubicBezTo>
                <a:cubicBezTo>
                  <a:pt x="295086" y="481343"/>
                  <a:pt x="289227" y="496695"/>
                  <a:pt x="283464" y="512064"/>
                </a:cubicBezTo>
                <a:cubicBezTo>
                  <a:pt x="280080" y="521089"/>
                  <a:pt x="278631" y="530875"/>
                  <a:pt x="274320" y="539496"/>
                </a:cubicBezTo>
                <a:cubicBezTo>
                  <a:pt x="269405" y="549326"/>
                  <a:pt x="262128" y="557784"/>
                  <a:pt x="256032" y="566928"/>
                </a:cubicBezTo>
                <a:cubicBezTo>
                  <a:pt x="252984" y="579120"/>
                  <a:pt x="251838" y="591953"/>
                  <a:pt x="246888" y="603504"/>
                </a:cubicBezTo>
                <a:cubicBezTo>
                  <a:pt x="242559" y="613605"/>
                  <a:pt x="230407" y="620096"/>
                  <a:pt x="228600" y="630936"/>
                </a:cubicBezTo>
                <a:cubicBezTo>
                  <a:pt x="227015" y="640443"/>
                  <a:pt x="234696" y="649224"/>
                  <a:pt x="237744" y="658368"/>
                </a:cubicBezTo>
                <a:cubicBezTo>
                  <a:pt x="256032" y="652272"/>
                  <a:pt x="276568" y="650773"/>
                  <a:pt x="292608" y="640080"/>
                </a:cubicBezTo>
                <a:cubicBezTo>
                  <a:pt x="330497" y="614821"/>
                  <a:pt x="309378" y="624457"/>
                  <a:pt x="356616" y="612648"/>
                </a:cubicBezTo>
                <a:cubicBezTo>
                  <a:pt x="371856" y="603504"/>
                  <a:pt x="387265" y="594636"/>
                  <a:pt x="402336" y="585216"/>
                </a:cubicBezTo>
                <a:cubicBezTo>
                  <a:pt x="411655" y="579391"/>
                  <a:pt x="419725" y="571391"/>
                  <a:pt x="429768" y="566928"/>
                </a:cubicBezTo>
                <a:cubicBezTo>
                  <a:pt x="447384" y="559099"/>
                  <a:pt x="466838" y="556054"/>
                  <a:pt x="484632" y="548640"/>
                </a:cubicBezTo>
                <a:cubicBezTo>
                  <a:pt x="503506" y="540776"/>
                  <a:pt x="520703" y="529262"/>
                  <a:pt x="539496" y="521208"/>
                </a:cubicBezTo>
                <a:cubicBezTo>
                  <a:pt x="607176" y="492202"/>
                  <a:pt x="615378" y="493093"/>
                  <a:pt x="685800" y="475488"/>
                </a:cubicBezTo>
                <a:cubicBezTo>
                  <a:pt x="701040" y="466344"/>
                  <a:pt x="715624" y="456004"/>
                  <a:pt x="731520" y="448056"/>
                </a:cubicBezTo>
                <a:cubicBezTo>
                  <a:pt x="746201" y="440715"/>
                  <a:pt x="764972" y="440673"/>
                  <a:pt x="777240" y="429768"/>
                </a:cubicBezTo>
                <a:cubicBezTo>
                  <a:pt x="831737" y="381326"/>
                  <a:pt x="791951" y="380337"/>
                  <a:pt x="841248" y="347472"/>
                </a:cubicBezTo>
                <a:cubicBezTo>
                  <a:pt x="849268" y="342125"/>
                  <a:pt x="860059" y="342639"/>
                  <a:pt x="868680" y="338328"/>
                </a:cubicBezTo>
                <a:cubicBezTo>
                  <a:pt x="878510" y="333413"/>
                  <a:pt x="886968" y="326136"/>
                  <a:pt x="896112" y="320040"/>
                </a:cubicBezTo>
                <a:cubicBezTo>
                  <a:pt x="893064" y="350520"/>
                  <a:pt x="893386" y="381528"/>
                  <a:pt x="886968" y="411480"/>
                </a:cubicBezTo>
                <a:cubicBezTo>
                  <a:pt x="884112" y="424808"/>
                  <a:pt x="873742" y="435400"/>
                  <a:pt x="868680" y="448056"/>
                </a:cubicBezTo>
                <a:cubicBezTo>
                  <a:pt x="861521" y="465954"/>
                  <a:pt x="857551" y="485022"/>
                  <a:pt x="850392" y="502920"/>
                </a:cubicBezTo>
                <a:cubicBezTo>
                  <a:pt x="845330" y="515576"/>
                  <a:pt x="836415" y="526564"/>
                  <a:pt x="832104" y="539496"/>
                </a:cubicBezTo>
                <a:cubicBezTo>
                  <a:pt x="796108" y="647484"/>
                  <a:pt x="827693" y="575427"/>
                  <a:pt x="804672" y="667512"/>
                </a:cubicBezTo>
                <a:cubicBezTo>
                  <a:pt x="799997" y="686214"/>
                  <a:pt x="789553" y="703361"/>
                  <a:pt x="786384" y="722376"/>
                </a:cubicBezTo>
                <a:cubicBezTo>
                  <a:pt x="781882" y="749388"/>
                  <a:pt x="777190" y="786535"/>
                  <a:pt x="768096" y="813816"/>
                </a:cubicBezTo>
                <a:cubicBezTo>
                  <a:pt x="762905" y="829388"/>
                  <a:pt x="755571" y="844167"/>
                  <a:pt x="749808" y="859536"/>
                </a:cubicBezTo>
                <a:cubicBezTo>
                  <a:pt x="746424" y="868561"/>
                  <a:pt x="744975" y="878347"/>
                  <a:pt x="740664" y="886968"/>
                </a:cubicBezTo>
                <a:cubicBezTo>
                  <a:pt x="726738" y="914820"/>
                  <a:pt x="708298" y="928478"/>
                  <a:pt x="685800" y="950976"/>
                </a:cubicBezTo>
                <a:cubicBezTo>
                  <a:pt x="682752" y="963168"/>
                  <a:pt x="665999" y="980891"/>
                  <a:pt x="676656" y="987552"/>
                </a:cubicBezTo>
                <a:cubicBezTo>
                  <a:pt x="713515" y="1010589"/>
                  <a:pt x="766170" y="995252"/>
                  <a:pt x="804672" y="987552"/>
                </a:cubicBezTo>
                <a:cubicBezTo>
                  <a:pt x="819912" y="978408"/>
                  <a:pt x="835604" y="969979"/>
                  <a:pt x="850392" y="960120"/>
                </a:cubicBezTo>
                <a:cubicBezTo>
                  <a:pt x="863072" y="951666"/>
                  <a:pt x="873804" y="940367"/>
                  <a:pt x="886968" y="932688"/>
                </a:cubicBezTo>
                <a:cubicBezTo>
                  <a:pt x="1017473" y="856560"/>
                  <a:pt x="917027" y="917193"/>
                  <a:pt x="987552" y="886968"/>
                </a:cubicBezTo>
                <a:cubicBezTo>
                  <a:pt x="1081734" y="846604"/>
                  <a:pt x="954114" y="892018"/>
                  <a:pt x="1078992" y="850392"/>
                </a:cubicBezTo>
                <a:cubicBezTo>
                  <a:pt x="1139871" y="789513"/>
                  <a:pt x="1074306" y="846899"/>
                  <a:pt x="1133856" y="813816"/>
                </a:cubicBezTo>
                <a:cubicBezTo>
                  <a:pt x="1153069" y="803142"/>
                  <a:pt x="1188720" y="777240"/>
                  <a:pt x="1188720" y="777240"/>
                </a:cubicBezTo>
                <a:cubicBezTo>
                  <a:pt x="1182624" y="798576"/>
                  <a:pt x="1178673" y="820645"/>
                  <a:pt x="1170432" y="841248"/>
                </a:cubicBezTo>
                <a:cubicBezTo>
                  <a:pt x="1166351" y="851452"/>
                  <a:pt x="1156225" y="858476"/>
                  <a:pt x="1152144" y="868680"/>
                </a:cubicBezTo>
                <a:cubicBezTo>
                  <a:pt x="1143903" y="889283"/>
                  <a:pt x="1140382" y="911479"/>
                  <a:pt x="1133856" y="932688"/>
                </a:cubicBezTo>
                <a:cubicBezTo>
                  <a:pt x="1128187" y="951113"/>
                  <a:pt x="1120243" y="968850"/>
                  <a:pt x="1115568" y="987552"/>
                </a:cubicBezTo>
                <a:cubicBezTo>
                  <a:pt x="1102555" y="1039602"/>
                  <a:pt x="1113014" y="1047524"/>
                  <a:pt x="1088136" y="1097280"/>
                </a:cubicBezTo>
                <a:cubicBezTo>
                  <a:pt x="1068485" y="1136582"/>
                  <a:pt x="1069848" y="1147487"/>
                  <a:pt x="1069848" y="1124712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: obrazec 16">
            <a:extLst>
              <a:ext uri="{FF2B5EF4-FFF2-40B4-BE49-F238E27FC236}">
                <a16:creationId xmlns="" xmlns:a16="http://schemas.microsoft.com/office/drawing/2014/main" id="{6C4320C9-3E1B-4232-8405-4912423AD88C}"/>
              </a:ext>
            </a:extLst>
          </p:cNvPr>
          <p:cNvSpPr/>
          <p:nvPr/>
        </p:nvSpPr>
        <p:spPr>
          <a:xfrm>
            <a:off x="4480560" y="2862072"/>
            <a:ext cx="1179576" cy="1173655"/>
          </a:xfrm>
          <a:custGeom>
            <a:avLst/>
            <a:gdLst>
              <a:gd name="connsiteX0" fmla="*/ 1179576 w 1179576"/>
              <a:gd name="connsiteY0" fmla="*/ 219456 h 1173655"/>
              <a:gd name="connsiteX1" fmla="*/ 1115568 w 1179576"/>
              <a:gd name="connsiteY1" fmla="*/ 228600 h 1173655"/>
              <a:gd name="connsiteX2" fmla="*/ 1060704 w 1179576"/>
              <a:gd name="connsiteY2" fmla="*/ 192024 h 1173655"/>
              <a:gd name="connsiteX3" fmla="*/ 1005840 w 1179576"/>
              <a:gd name="connsiteY3" fmla="*/ 164592 h 1173655"/>
              <a:gd name="connsiteX4" fmla="*/ 978408 w 1179576"/>
              <a:gd name="connsiteY4" fmla="*/ 137160 h 1173655"/>
              <a:gd name="connsiteX5" fmla="*/ 941832 w 1179576"/>
              <a:gd name="connsiteY5" fmla="*/ 118872 h 1173655"/>
              <a:gd name="connsiteX6" fmla="*/ 914400 w 1179576"/>
              <a:gd name="connsiteY6" fmla="*/ 82296 h 1173655"/>
              <a:gd name="connsiteX7" fmla="*/ 896112 w 1179576"/>
              <a:gd name="connsiteY7" fmla="*/ 54864 h 1173655"/>
              <a:gd name="connsiteX8" fmla="*/ 841248 w 1179576"/>
              <a:gd name="connsiteY8" fmla="*/ 9144 h 1173655"/>
              <a:gd name="connsiteX9" fmla="*/ 813816 w 1179576"/>
              <a:gd name="connsiteY9" fmla="*/ 0 h 1173655"/>
              <a:gd name="connsiteX10" fmla="*/ 841248 w 1179576"/>
              <a:gd name="connsiteY10" fmla="*/ 118872 h 1173655"/>
              <a:gd name="connsiteX11" fmla="*/ 850392 w 1179576"/>
              <a:gd name="connsiteY11" fmla="*/ 164592 h 1173655"/>
              <a:gd name="connsiteX12" fmla="*/ 868680 w 1179576"/>
              <a:gd name="connsiteY12" fmla="*/ 228600 h 1173655"/>
              <a:gd name="connsiteX13" fmla="*/ 886968 w 1179576"/>
              <a:gd name="connsiteY13" fmla="*/ 310896 h 1173655"/>
              <a:gd name="connsiteX14" fmla="*/ 923544 w 1179576"/>
              <a:gd name="connsiteY14" fmla="*/ 384048 h 1173655"/>
              <a:gd name="connsiteX15" fmla="*/ 950976 w 1179576"/>
              <a:gd name="connsiteY15" fmla="*/ 448056 h 1173655"/>
              <a:gd name="connsiteX16" fmla="*/ 978408 w 1179576"/>
              <a:gd name="connsiteY16" fmla="*/ 484632 h 1173655"/>
              <a:gd name="connsiteX17" fmla="*/ 996696 w 1179576"/>
              <a:gd name="connsiteY17" fmla="*/ 539496 h 1173655"/>
              <a:gd name="connsiteX18" fmla="*/ 1005840 w 1179576"/>
              <a:gd name="connsiteY18" fmla="*/ 566928 h 1173655"/>
              <a:gd name="connsiteX19" fmla="*/ 1042416 w 1179576"/>
              <a:gd name="connsiteY19" fmla="*/ 640080 h 1173655"/>
              <a:gd name="connsiteX20" fmla="*/ 1051560 w 1179576"/>
              <a:gd name="connsiteY20" fmla="*/ 685800 h 1173655"/>
              <a:gd name="connsiteX21" fmla="*/ 932688 w 1179576"/>
              <a:gd name="connsiteY21" fmla="*/ 667512 h 1173655"/>
              <a:gd name="connsiteX22" fmla="*/ 877824 w 1179576"/>
              <a:gd name="connsiteY22" fmla="*/ 630936 h 1173655"/>
              <a:gd name="connsiteX23" fmla="*/ 804672 w 1179576"/>
              <a:gd name="connsiteY23" fmla="*/ 566928 h 1173655"/>
              <a:gd name="connsiteX24" fmla="*/ 777240 w 1179576"/>
              <a:gd name="connsiteY24" fmla="*/ 557784 h 1173655"/>
              <a:gd name="connsiteX25" fmla="*/ 694944 w 1179576"/>
              <a:gd name="connsiteY25" fmla="*/ 457200 h 1173655"/>
              <a:gd name="connsiteX26" fmla="*/ 658368 w 1179576"/>
              <a:gd name="connsiteY26" fmla="*/ 402336 h 1173655"/>
              <a:gd name="connsiteX27" fmla="*/ 630936 w 1179576"/>
              <a:gd name="connsiteY27" fmla="*/ 384048 h 1173655"/>
              <a:gd name="connsiteX28" fmla="*/ 548640 w 1179576"/>
              <a:gd name="connsiteY28" fmla="*/ 301752 h 1173655"/>
              <a:gd name="connsiteX29" fmla="*/ 521208 w 1179576"/>
              <a:gd name="connsiteY29" fmla="*/ 274320 h 1173655"/>
              <a:gd name="connsiteX30" fmla="*/ 466344 w 1179576"/>
              <a:gd name="connsiteY30" fmla="*/ 182880 h 1173655"/>
              <a:gd name="connsiteX31" fmla="*/ 411480 w 1179576"/>
              <a:gd name="connsiteY31" fmla="*/ 164592 h 1173655"/>
              <a:gd name="connsiteX32" fmla="*/ 384048 w 1179576"/>
              <a:gd name="connsiteY32" fmla="*/ 155448 h 1173655"/>
              <a:gd name="connsiteX33" fmla="*/ 356616 w 1179576"/>
              <a:gd name="connsiteY33" fmla="*/ 137160 h 1173655"/>
              <a:gd name="connsiteX34" fmla="*/ 347472 w 1179576"/>
              <a:gd name="connsiteY34" fmla="*/ 173736 h 1173655"/>
              <a:gd name="connsiteX35" fmla="*/ 365760 w 1179576"/>
              <a:gd name="connsiteY35" fmla="*/ 246888 h 1173655"/>
              <a:gd name="connsiteX36" fmla="*/ 393192 w 1179576"/>
              <a:gd name="connsiteY36" fmla="*/ 320040 h 1173655"/>
              <a:gd name="connsiteX37" fmla="*/ 411480 w 1179576"/>
              <a:gd name="connsiteY37" fmla="*/ 374904 h 1173655"/>
              <a:gd name="connsiteX38" fmla="*/ 420624 w 1179576"/>
              <a:gd name="connsiteY38" fmla="*/ 429768 h 1173655"/>
              <a:gd name="connsiteX39" fmla="*/ 438912 w 1179576"/>
              <a:gd name="connsiteY39" fmla="*/ 475488 h 1173655"/>
              <a:gd name="connsiteX40" fmla="*/ 457200 w 1179576"/>
              <a:gd name="connsiteY40" fmla="*/ 530352 h 1173655"/>
              <a:gd name="connsiteX41" fmla="*/ 475488 w 1179576"/>
              <a:gd name="connsiteY41" fmla="*/ 576072 h 1173655"/>
              <a:gd name="connsiteX42" fmla="*/ 502920 w 1179576"/>
              <a:gd name="connsiteY42" fmla="*/ 658368 h 1173655"/>
              <a:gd name="connsiteX43" fmla="*/ 521208 w 1179576"/>
              <a:gd name="connsiteY43" fmla="*/ 731520 h 1173655"/>
              <a:gd name="connsiteX44" fmla="*/ 557784 w 1179576"/>
              <a:gd name="connsiteY44" fmla="*/ 832104 h 1173655"/>
              <a:gd name="connsiteX45" fmla="*/ 576072 w 1179576"/>
              <a:gd name="connsiteY45" fmla="*/ 996696 h 1173655"/>
              <a:gd name="connsiteX46" fmla="*/ 566928 w 1179576"/>
              <a:gd name="connsiteY46" fmla="*/ 1024128 h 1173655"/>
              <a:gd name="connsiteX47" fmla="*/ 493776 w 1179576"/>
              <a:gd name="connsiteY47" fmla="*/ 1005840 h 1173655"/>
              <a:gd name="connsiteX48" fmla="*/ 457200 w 1179576"/>
              <a:gd name="connsiteY48" fmla="*/ 960120 h 1173655"/>
              <a:gd name="connsiteX49" fmla="*/ 429768 w 1179576"/>
              <a:gd name="connsiteY49" fmla="*/ 932688 h 1173655"/>
              <a:gd name="connsiteX50" fmla="*/ 411480 w 1179576"/>
              <a:gd name="connsiteY50" fmla="*/ 896112 h 1173655"/>
              <a:gd name="connsiteX51" fmla="*/ 365760 w 1179576"/>
              <a:gd name="connsiteY51" fmla="*/ 868680 h 1173655"/>
              <a:gd name="connsiteX52" fmla="*/ 338328 w 1179576"/>
              <a:gd name="connsiteY52" fmla="*/ 832104 h 1173655"/>
              <a:gd name="connsiteX53" fmla="*/ 310896 w 1179576"/>
              <a:gd name="connsiteY53" fmla="*/ 786384 h 1173655"/>
              <a:gd name="connsiteX54" fmla="*/ 283464 w 1179576"/>
              <a:gd name="connsiteY54" fmla="*/ 768096 h 1173655"/>
              <a:gd name="connsiteX55" fmla="*/ 228600 w 1179576"/>
              <a:gd name="connsiteY55" fmla="*/ 713232 h 1173655"/>
              <a:gd name="connsiteX56" fmla="*/ 192024 w 1179576"/>
              <a:gd name="connsiteY56" fmla="*/ 649224 h 1173655"/>
              <a:gd name="connsiteX57" fmla="*/ 164592 w 1179576"/>
              <a:gd name="connsiteY57" fmla="*/ 612648 h 1173655"/>
              <a:gd name="connsiteX58" fmla="*/ 137160 w 1179576"/>
              <a:gd name="connsiteY58" fmla="*/ 566928 h 1173655"/>
              <a:gd name="connsiteX59" fmla="*/ 82296 w 1179576"/>
              <a:gd name="connsiteY59" fmla="*/ 530352 h 1173655"/>
              <a:gd name="connsiteX60" fmla="*/ 36576 w 1179576"/>
              <a:gd name="connsiteY60" fmla="*/ 484632 h 1173655"/>
              <a:gd name="connsiteX61" fmla="*/ 0 w 1179576"/>
              <a:gd name="connsiteY61" fmla="*/ 493776 h 1173655"/>
              <a:gd name="connsiteX62" fmla="*/ 27432 w 1179576"/>
              <a:gd name="connsiteY62" fmla="*/ 603504 h 1173655"/>
              <a:gd name="connsiteX63" fmla="*/ 36576 w 1179576"/>
              <a:gd name="connsiteY63" fmla="*/ 640080 h 1173655"/>
              <a:gd name="connsiteX64" fmla="*/ 54864 w 1179576"/>
              <a:gd name="connsiteY64" fmla="*/ 676656 h 1173655"/>
              <a:gd name="connsiteX65" fmla="*/ 64008 w 1179576"/>
              <a:gd name="connsiteY65" fmla="*/ 722376 h 1173655"/>
              <a:gd name="connsiteX66" fmla="*/ 82296 w 1179576"/>
              <a:gd name="connsiteY66" fmla="*/ 758952 h 1173655"/>
              <a:gd name="connsiteX67" fmla="*/ 91440 w 1179576"/>
              <a:gd name="connsiteY67" fmla="*/ 841248 h 1173655"/>
              <a:gd name="connsiteX68" fmla="*/ 109728 w 1179576"/>
              <a:gd name="connsiteY68" fmla="*/ 896112 h 1173655"/>
              <a:gd name="connsiteX69" fmla="*/ 128016 w 1179576"/>
              <a:gd name="connsiteY69" fmla="*/ 978408 h 1173655"/>
              <a:gd name="connsiteX70" fmla="*/ 155448 w 1179576"/>
              <a:gd name="connsiteY70" fmla="*/ 1069848 h 1173655"/>
              <a:gd name="connsiteX71" fmla="*/ 173736 w 1179576"/>
              <a:gd name="connsiteY71" fmla="*/ 1106424 h 1173655"/>
              <a:gd name="connsiteX72" fmla="*/ 192024 w 1179576"/>
              <a:gd name="connsiteY72" fmla="*/ 1133856 h 1173655"/>
              <a:gd name="connsiteX73" fmla="*/ 201168 w 1179576"/>
              <a:gd name="connsiteY73" fmla="*/ 1161288 h 1173655"/>
              <a:gd name="connsiteX74" fmla="*/ 237744 w 1179576"/>
              <a:gd name="connsiteY74" fmla="*/ 1161288 h 117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9576" h="1173655">
                <a:moveTo>
                  <a:pt x="1179576" y="219456"/>
                </a:moveTo>
                <a:cubicBezTo>
                  <a:pt x="1158240" y="222504"/>
                  <a:pt x="1136569" y="233446"/>
                  <a:pt x="1115568" y="228600"/>
                </a:cubicBezTo>
                <a:cubicBezTo>
                  <a:pt x="1094151" y="223658"/>
                  <a:pt x="1081556" y="198975"/>
                  <a:pt x="1060704" y="192024"/>
                </a:cubicBezTo>
                <a:cubicBezTo>
                  <a:pt x="1033211" y="182860"/>
                  <a:pt x="1029475" y="184287"/>
                  <a:pt x="1005840" y="164592"/>
                </a:cubicBezTo>
                <a:cubicBezTo>
                  <a:pt x="995906" y="156313"/>
                  <a:pt x="988931" y="144676"/>
                  <a:pt x="978408" y="137160"/>
                </a:cubicBezTo>
                <a:cubicBezTo>
                  <a:pt x="967316" y="129237"/>
                  <a:pt x="954024" y="124968"/>
                  <a:pt x="941832" y="118872"/>
                </a:cubicBezTo>
                <a:cubicBezTo>
                  <a:pt x="932688" y="106680"/>
                  <a:pt x="923258" y="94697"/>
                  <a:pt x="914400" y="82296"/>
                </a:cubicBezTo>
                <a:cubicBezTo>
                  <a:pt x="908012" y="73353"/>
                  <a:pt x="903147" y="63307"/>
                  <a:pt x="896112" y="54864"/>
                </a:cubicBezTo>
                <a:cubicBezTo>
                  <a:pt x="881667" y="37530"/>
                  <a:pt x="861799" y="19419"/>
                  <a:pt x="841248" y="9144"/>
                </a:cubicBezTo>
                <a:cubicBezTo>
                  <a:pt x="832627" y="4833"/>
                  <a:pt x="822960" y="3048"/>
                  <a:pt x="813816" y="0"/>
                </a:cubicBezTo>
                <a:cubicBezTo>
                  <a:pt x="745425" y="22797"/>
                  <a:pt x="791256" y="-2538"/>
                  <a:pt x="841248" y="118872"/>
                </a:cubicBezTo>
                <a:cubicBezTo>
                  <a:pt x="847166" y="133243"/>
                  <a:pt x="847021" y="149420"/>
                  <a:pt x="850392" y="164592"/>
                </a:cubicBezTo>
                <a:cubicBezTo>
                  <a:pt x="884600" y="318527"/>
                  <a:pt x="838132" y="106407"/>
                  <a:pt x="868680" y="228600"/>
                </a:cubicBezTo>
                <a:cubicBezTo>
                  <a:pt x="871574" y="240176"/>
                  <a:pt x="881101" y="296816"/>
                  <a:pt x="886968" y="310896"/>
                </a:cubicBezTo>
                <a:cubicBezTo>
                  <a:pt x="897453" y="336061"/>
                  <a:pt x="912263" y="359229"/>
                  <a:pt x="923544" y="384048"/>
                </a:cubicBezTo>
                <a:cubicBezTo>
                  <a:pt x="944285" y="429678"/>
                  <a:pt x="918073" y="395411"/>
                  <a:pt x="950976" y="448056"/>
                </a:cubicBezTo>
                <a:cubicBezTo>
                  <a:pt x="959053" y="460979"/>
                  <a:pt x="969264" y="472440"/>
                  <a:pt x="978408" y="484632"/>
                </a:cubicBezTo>
                <a:lnTo>
                  <a:pt x="996696" y="539496"/>
                </a:lnTo>
                <a:cubicBezTo>
                  <a:pt x="999744" y="548640"/>
                  <a:pt x="1000881" y="558663"/>
                  <a:pt x="1005840" y="566928"/>
                </a:cubicBezTo>
                <a:cubicBezTo>
                  <a:pt x="1026564" y="601467"/>
                  <a:pt x="1033979" y="606333"/>
                  <a:pt x="1042416" y="640080"/>
                </a:cubicBezTo>
                <a:cubicBezTo>
                  <a:pt x="1046185" y="655158"/>
                  <a:pt x="1066638" y="682031"/>
                  <a:pt x="1051560" y="685800"/>
                </a:cubicBezTo>
                <a:cubicBezTo>
                  <a:pt x="1012667" y="695523"/>
                  <a:pt x="972312" y="673608"/>
                  <a:pt x="932688" y="667512"/>
                </a:cubicBezTo>
                <a:cubicBezTo>
                  <a:pt x="914400" y="655320"/>
                  <a:pt x="895174" y="644430"/>
                  <a:pt x="877824" y="630936"/>
                </a:cubicBezTo>
                <a:cubicBezTo>
                  <a:pt x="818981" y="585169"/>
                  <a:pt x="887068" y="618426"/>
                  <a:pt x="804672" y="566928"/>
                </a:cubicBezTo>
                <a:cubicBezTo>
                  <a:pt x="796498" y="561820"/>
                  <a:pt x="786384" y="560832"/>
                  <a:pt x="777240" y="557784"/>
                </a:cubicBezTo>
                <a:cubicBezTo>
                  <a:pt x="749808" y="524256"/>
                  <a:pt x="718974" y="493245"/>
                  <a:pt x="694944" y="457200"/>
                </a:cubicBezTo>
                <a:cubicBezTo>
                  <a:pt x="682752" y="438912"/>
                  <a:pt x="672842" y="418877"/>
                  <a:pt x="658368" y="402336"/>
                </a:cubicBezTo>
                <a:cubicBezTo>
                  <a:pt x="651131" y="394065"/>
                  <a:pt x="639037" y="391474"/>
                  <a:pt x="630936" y="384048"/>
                </a:cubicBezTo>
                <a:cubicBezTo>
                  <a:pt x="602338" y="357833"/>
                  <a:pt x="576072" y="329184"/>
                  <a:pt x="548640" y="301752"/>
                </a:cubicBezTo>
                <a:cubicBezTo>
                  <a:pt x="539496" y="292608"/>
                  <a:pt x="526991" y="285886"/>
                  <a:pt x="521208" y="274320"/>
                </a:cubicBezTo>
                <a:cubicBezTo>
                  <a:pt x="512251" y="256407"/>
                  <a:pt x="479585" y="187294"/>
                  <a:pt x="466344" y="182880"/>
                </a:cubicBezTo>
                <a:lnTo>
                  <a:pt x="411480" y="164592"/>
                </a:lnTo>
                <a:cubicBezTo>
                  <a:pt x="402336" y="161544"/>
                  <a:pt x="392068" y="160795"/>
                  <a:pt x="384048" y="155448"/>
                </a:cubicBezTo>
                <a:lnTo>
                  <a:pt x="356616" y="137160"/>
                </a:lnTo>
                <a:cubicBezTo>
                  <a:pt x="353568" y="149352"/>
                  <a:pt x="346428" y="161212"/>
                  <a:pt x="347472" y="173736"/>
                </a:cubicBezTo>
                <a:cubicBezTo>
                  <a:pt x="349559" y="198784"/>
                  <a:pt x="359147" y="222639"/>
                  <a:pt x="365760" y="246888"/>
                </a:cubicBezTo>
                <a:cubicBezTo>
                  <a:pt x="373172" y="274064"/>
                  <a:pt x="383114" y="292325"/>
                  <a:pt x="393192" y="320040"/>
                </a:cubicBezTo>
                <a:cubicBezTo>
                  <a:pt x="399780" y="338157"/>
                  <a:pt x="406805" y="356202"/>
                  <a:pt x="411480" y="374904"/>
                </a:cubicBezTo>
                <a:cubicBezTo>
                  <a:pt x="415977" y="392891"/>
                  <a:pt x="415746" y="411881"/>
                  <a:pt x="420624" y="429768"/>
                </a:cubicBezTo>
                <a:cubicBezTo>
                  <a:pt x="424943" y="445604"/>
                  <a:pt x="433303" y="460062"/>
                  <a:pt x="438912" y="475488"/>
                </a:cubicBezTo>
                <a:cubicBezTo>
                  <a:pt x="445500" y="493605"/>
                  <a:pt x="450612" y="512235"/>
                  <a:pt x="457200" y="530352"/>
                </a:cubicBezTo>
                <a:cubicBezTo>
                  <a:pt x="462809" y="545778"/>
                  <a:pt x="469967" y="560614"/>
                  <a:pt x="475488" y="576072"/>
                </a:cubicBezTo>
                <a:cubicBezTo>
                  <a:pt x="485213" y="603303"/>
                  <a:pt x="495907" y="630315"/>
                  <a:pt x="502920" y="658368"/>
                </a:cubicBezTo>
                <a:cubicBezTo>
                  <a:pt x="509016" y="682752"/>
                  <a:pt x="509968" y="709039"/>
                  <a:pt x="521208" y="731520"/>
                </a:cubicBezTo>
                <a:cubicBezTo>
                  <a:pt x="549420" y="787943"/>
                  <a:pt x="535751" y="754989"/>
                  <a:pt x="557784" y="832104"/>
                </a:cubicBezTo>
                <a:cubicBezTo>
                  <a:pt x="563880" y="886968"/>
                  <a:pt x="573446" y="941557"/>
                  <a:pt x="576072" y="996696"/>
                </a:cubicBezTo>
                <a:cubicBezTo>
                  <a:pt x="576530" y="1006324"/>
                  <a:pt x="576508" y="1023064"/>
                  <a:pt x="566928" y="1024128"/>
                </a:cubicBezTo>
                <a:cubicBezTo>
                  <a:pt x="541947" y="1026904"/>
                  <a:pt x="518160" y="1011936"/>
                  <a:pt x="493776" y="1005840"/>
                </a:cubicBezTo>
                <a:cubicBezTo>
                  <a:pt x="481584" y="990600"/>
                  <a:pt x="470052" y="974808"/>
                  <a:pt x="457200" y="960120"/>
                </a:cubicBezTo>
                <a:cubicBezTo>
                  <a:pt x="448685" y="950388"/>
                  <a:pt x="437284" y="943211"/>
                  <a:pt x="429768" y="932688"/>
                </a:cubicBezTo>
                <a:cubicBezTo>
                  <a:pt x="421845" y="921596"/>
                  <a:pt x="421119" y="905751"/>
                  <a:pt x="411480" y="896112"/>
                </a:cubicBezTo>
                <a:cubicBezTo>
                  <a:pt x="398913" y="883545"/>
                  <a:pt x="381000" y="877824"/>
                  <a:pt x="365760" y="868680"/>
                </a:cubicBezTo>
                <a:cubicBezTo>
                  <a:pt x="356616" y="856488"/>
                  <a:pt x="346782" y="844784"/>
                  <a:pt x="338328" y="832104"/>
                </a:cubicBezTo>
                <a:cubicBezTo>
                  <a:pt x="328469" y="817316"/>
                  <a:pt x="322462" y="799878"/>
                  <a:pt x="310896" y="786384"/>
                </a:cubicBezTo>
                <a:cubicBezTo>
                  <a:pt x="303744" y="778040"/>
                  <a:pt x="292608" y="774192"/>
                  <a:pt x="283464" y="768096"/>
                </a:cubicBezTo>
                <a:cubicBezTo>
                  <a:pt x="240365" y="703447"/>
                  <a:pt x="296652" y="781284"/>
                  <a:pt x="228600" y="713232"/>
                </a:cubicBezTo>
                <a:cubicBezTo>
                  <a:pt x="211821" y="696453"/>
                  <a:pt x="203977" y="668349"/>
                  <a:pt x="192024" y="649224"/>
                </a:cubicBezTo>
                <a:cubicBezTo>
                  <a:pt x="183947" y="636301"/>
                  <a:pt x="173046" y="625328"/>
                  <a:pt x="164592" y="612648"/>
                </a:cubicBezTo>
                <a:cubicBezTo>
                  <a:pt x="154733" y="597860"/>
                  <a:pt x="149727" y="579495"/>
                  <a:pt x="137160" y="566928"/>
                </a:cubicBezTo>
                <a:cubicBezTo>
                  <a:pt x="121618" y="551386"/>
                  <a:pt x="82296" y="530352"/>
                  <a:pt x="82296" y="530352"/>
                </a:cubicBezTo>
                <a:cubicBezTo>
                  <a:pt x="72029" y="514952"/>
                  <a:pt x="59035" y="487840"/>
                  <a:pt x="36576" y="484632"/>
                </a:cubicBezTo>
                <a:cubicBezTo>
                  <a:pt x="24135" y="482855"/>
                  <a:pt x="12192" y="490728"/>
                  <a:pt x="0" y="493776"/>
                </a:cubicBezTo>
                <a:cubicBezTo>
                  <a:pt x="23927" y="637338"/>
                  <a:pt x="-8794" y="458598"/>
                  <a:pt x="27432" y="603504"/>
                </a:cubicBezTo>
                <a:cubicBezTo>
                  <a:pt x="30480" y="615696"/>
                  <a:pt x="32163" y="628313"/>
                  <a:pt x="36576" y="640080"/>
                </a:cubicBezTo>
                <a:cubicBezTo>
                  <a:pt x="41362" y="652843"/>
                  <a:pt x="48768" y="664464"/>
                  <a:pt x="54864" y="676656"/>
                </a:cubicBezTo>
                <a:cubicBezTo>
                  <a:pt x="57912" y="691896"/>
                  <a:pt x="59093" y="707632"/>
                  <a:pt x="64008" y="722376"/>
                </a:cubicBezTo>
                <a:cubicBezTo>
                  <a:pt x="68319" y="735308"/>
                  <a:pt x="79231" y="745670"/>
                  <a:pt x="82296" y="758952"/>
                </a:cubicBezTo>
                <a:cubicBezTo>
                  <a:pt x="88502" y="785846"/>
                  <a:pt x="86027" y="814183"/>
                  <a:pt x="91440" y="841248"/>
                </a:cubicBezTo>
                <a:cubicBezTo>
                  <a:pt x="95221" y="860151"/>
                  <a:pt x="106559" y="877097"/>
                  <a:pt x="109728" y="896112"/>
                </a:cubicBezTo>
                <a:cubicBezTo>
                  <a:pt x="126230" y="995123"/>
                  <a:pt x="110008" y="915379"/>
                  <a:pt x="128016" y="978408"/>
                </a:cubicBezTo>
                <a:cubicBezTo>
                  <a:pt x="136766" y="1009035"/>
                  <a:pt x="140961" y="1040875"/>
                  <a:pt x="155448" y="1069848"/>
                </a:cubicBezTo>
                <a:cubicBezTo>
                  <a:pt x="161544" y="1082040"/>
                  <a:pt x="166973" y="1094589"/>
                  <a:pt x="173736" y="1106424"/>
                </a:cubicBezTo>
                <a:cubicBezTo>
                  <a:pt x="179188" y="1115966"/>
                  <a:pt x="187109" y="1124026"/>
                  <a:pt x="192024" y="1133856"/>
                </a:cubicBezTo>
                <a:cubicBezTo>
                  <a:pt x="196335" y="1142477"/>
                  <a:pt x="194352" y="1154472"/>
                  <a:pt x="201168" y="1161288"/>
                </a:cubicBezTo>
                <a:cubicBezTo>
                  <a:pt x="222182" y="1182302"/>
                  <a:pt x="226483" y="1172549"/>
                  <a:pt x="237744" y="1161288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="" xmlns:a16="http://schemas.microsoft.com/office/drawing/2014/main" id="{C810BD59-B8B6-4DAF-B7A0-BE6640751B8A}"/>
              </a:ext>
            </a:extLst>
          </p:cNvPr>
          <p:cNvCxnSpPr/>
          <p:nvPr/>
        </p:nvCxnSpPr>
        <p:spPr>
          <a:xfrm flipH="1">
            <a:off x="2195736" y="1844824"/>
            <a:ext cx="1224136" cy="1296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5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/>
              <a:t>Clientelism,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(2013 - 2021)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60" y="516522"/>
            <a:ext cx="8325059" cy="1088068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Interests</a:t>
            </a:r>
            <a:r>
              <a:rPr lang="cs-CZ" sz="4000" dirty="0"/>
              <a:t> aneb </a:t>
            </a:r>
            <a:r>
              <a:rPr lang="cs-CZ" sz="4000" dirty="0" err="1"/>
              <a:t>Babišův</a:t>
            </a:r>
            <a:r>
              <a:rPr lang="cs-CZ" sz="4000" dirty="0"/>
              <a:t> problém (?)</a:t>
            </a:r>
            <a:r>
              <a:rPr lang="cs-CZ" dirty="0"/>
              <a:t/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192465"/>
              </p:ext>
            </p:extLst>
          </p:nvPr>
        </p:nvGraphicFramePr>
        <p:xfrm>
          <a:off x="552659" y="1678075"/>
          <a:ext cx="8325058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4384090" y="3199796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905794" y="4031850"/>
            <a:ext cx="1188132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1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5842" name="Picture 2" descr="C:\Karel\schemata\Scheme 1 fin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960440" cy="4464496"/>
          </a:xfrm>
          <a:prstGeom prst="rect">
            <a:avLst/>
          </a:prstGeom>
          <a:noFill/>
        </p:spPr>
      </p:pic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48200" y="1709738"/>
          <a:ext cx="4038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DA699E1-52EA-44D2-988A-8485855A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Témata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067EF36-0075-4643-8E47-F36A31871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Občanská </a:t>
            </a:r>
            <a:r>
              <a:rPr lang="cs-CZ" dirty="0" smtClean="0"/>
              <a:t>společnost, role </a:t>
            </a:r>
            <a:r>
              <a:rPr lang="cs-CZ" dirty="0"/>
              <a:t>zájmových skupin </a:t>
            </a:r>
          </a:p>
          <a:p>
            <a:r>
              <a:rPr lang="cs-CZ" dirty="0" smtClean="0"/>
              <a:t>Lobbing, korupce, klientelismu a prostor pro </a:t>
            </a:r>
            <a:r>
              <a:rPr lang="cs-CZ" dirty="0"/>
              <a:t>zneužívání politické moci</a:t>
            </a:r>
          </a:p>
          <a:p>
            <a:r>
              <a:rPr lang="cs-CZ" dirty="0" smtClean="0"/>
              <a:t>Význam, strategie, nástroje, formy regulace, proměny lobbingu</a:t>
            </a:r>
            <a:endParaRPr lang="cs-CZ" dirty="0"/>
          </a:p>
          <a:p>
            <a:r>
              <a:rPr lang="cs-CZ" sz="2400" dirty="0" smtClean="0">
                <a:highlight>
                  <a:srgbClr val="00FF00"/>
                </a:highlight>
              </a:rPr>
              <a:t>Diskuse:</a:t>
            </a:r>
          </a:p>
          <a:p>
            <a:r>
              <a:rPr lang="cs-CZ" sz="2400" dirty="0" smtClean="0">
                <a:highlight>
                  <a:srgbClr val="00FF00"/>
                </a:highlight>
              </a:rPr>
              <a:t>Veřejnost </a:t>
            </a:r>
            <a:r>
              <a:rPr lang="cs-CZ" sz="2400" dirty="0">
                <a:highlight>
                  <a:srgbClr val="00FF00"/>
                </a:highlight>
              </a:rPr>
              <a:t>v době </a:t>
            </a:r>
            <a:r>
              <a:rPr lang="cs-CZ" sz="2400" dirty="0" smtClean="0">
                <a:highlight>
                  <a:srgbClr val="00FF00"/>
                </a:highlight>
              </a:rPr>
              <a:t>mediokracii?</a:t>
            </a:r>
            <a:endParaRPr lang="cs-CZ" sz="2400" dirty="0">
              <a:highlight>
                <a:srgbClr val="00FF00"/>
              </a:highlight>
            </a:endParaRPr>
          </a:p>
          <a:p>
            <a:r>
              <a:rPr lang="cs-CZ" sz="2400" dirty="0">
                <a:highlight>
                  <a:srgbClr val="00FF00"/>
                </a:highlight>
              </a:rPr>
              <a:t>Proměny mediální krajiny a její záludnosti </a:t>
            </a:r>
            <a:r>
              <a:rPr lang="cs-CZ" sz="2400" dirty="0" smtClean="0">
                <a:highlight>
                  <a:srgbClr val="00FF00"/>
                </a:highlight>
              </a:rPr>
              <a:t>?</a:t>
            </a:r>
          </a:p>
          <a:p>
            <a:r>
              <a:rPr lang="cs-CZ" sz="2400" dirty="0" smtClean="0">
                <a:highlight>
                  <a:srgbClr val="00FF00"/>
                </a:highlight>
              </a:rPr>
              <a:t>Proměny lobbingu v prostředí mediokracie?</a:t>
            </a:r>
            <a:endParaRPr lang="cs-CZ" sz="240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9752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/>
              <a:t>Co není lobbing? </a:t>
            </a:r>
          </a:p>
          <a:p>
            <a:pPr algn="ctr">
              <a:buNone/>
            </a:pPr>
            <a:r>
              <a:rPr lang="cs-CZ" sz="6600" dirty="0"/>
              <a:t>Kdo není lobbista?</a:t>
            </a:r>
          </a:p>
          <a:p>
            <a:endParaRPr lang="cs-CZ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68800" y="6280500"/>
            <a:ext cx="620496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pl-PL" sz="8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16320" y="276510"/>
            <a:ext cx="42163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l-PL">
              <a:latin typeface="Times New Roman" charset="0"/>
            </a:endParaRPr>
          </a:p>
        </p:txBody>
      </p:sp>
      <p:pic>
        <p:nvPicPr>
          <p:cNvPr id="5122" name="Picture 2" descr="C:\Users\Václav\Desktop\lobbyin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395" y="618516"/>
            <a:ext cx="5682622" cy="53154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68800" y="6280500"/>
            <a:ext cx="620496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pl-PL" sz="8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16320" y="276510"/>
            <a:ext cx="42163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l-PL">
              <a:latin typeface="Times New Roman" charset="0"/>
            </a:endParaRPr>
          </a:p>
        </p:txBody>
      </p:sp>
      <p:pic>
        <p:nvPicPr>
          <p:cNvPr id="3074" name="Picture 2" descr="C:\Users\Václav\Desktop\dal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8239363" cy="55352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68800" y="6280500"/>
            <a:ext cx="620496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pl-PL" sz="8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16320" y="276510"/>
            <a:ext cx="42163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l-PL">
              <a:latin typeface="Times New Roman" charset="0"/>
            </a:endParaRPr>
          </a:p>
        </p:txBody>
      </p:sp>
      <p:pic>
        <p:nvPicPr>
          <p:cNvPr id="7170" name="Picture 2" descr="C:\Users\Václav\Desktop\slou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046" y="946674"/>
            <a:ext cx="8584904" cy="48295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16320" y="276510"/>
            <a:ext cx="42163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pl-PL">
              <a:latin typeface="Times New Roman" charset="0"/>
            </a:endParaRPr>
          </a:p>
        </p:txBody>
      </p:sp>
      <p:pic>
        <p:nvPicPr>
          <p:cNvPr id="8194" name="Picture 2" descr="C:\Users\Václav\Desktop\r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8107869" cy="50020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4400" dirty="0"/>
              <a:t>Co je lobbing?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27688"/>
            <a:ext cx="8229600" cy="441801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Lobbing x </a:t>
            </a:r>
            <a:r>
              <a:rPr lang="cs-CZ" dirty="0" err="1"/>
              <a:t>klientelismus</a:t>
            </a:r>
            <a:r>
              <a:rPr lang="cs-CZ" dirty="0"/>
              <a:t>, korupce (boj proti lobbingu? – viz </a:t>
            </a:r>
            <a:r>
              <a:rPr lang="cs-CZ" dirty="0" err="1"/>
              <a:t>James</a:t>
            </a:r>
            <a:r>
              <a:rPr lang="cs-CZ" dirty="0"/>
              <a:t> </a:t>
            </a:r>
            <a:r>
              <a:rPr lang="cs-CZ" dirty="0" err="1"/>
              <a:t>Madison</a:t>
            </a:r>
            <a:r>
              <a:rPr lang="cs-CZ" dirty="0"/>
              <a:t> LF č. 10)</a:t>
            </a:r>
          </a:p>
          <a:p>
            <a:r>
              <a:rPr lang="cs-CZ" dirty="0"/>
              <a:t>Zástupci zájmových skupin v rozhodovacích procesech, informace, vědění, plusy/mínusy</a:t>
            </a:r>
          </a:p>
          <a:p>
            <a:pPr>
              <a:buNone/>
            </a:pPr>
            <a:r>
              <a:rPr lang="cs-CZ" u="sng" dirty="0"/>
              <a:t>Aktéři lobbingu</a:t>
            </a:r>
          </a:p>
          <a:p>
            <a:r>
              <a:rPr lang="cs-CZ" dirty="0"/>
              <a:t>Profesionální lobbisté (in-house, agentury)</a:t>
            </a:r>
          </a:p>
          <a:p>
            <a:r>
              <a:rPr lang="cs-CZ" dirty="0"/>
              <a:t>Občanští lobbisté (TI, AI, Rekonstrukce státu)</a:t>
            </a:r>
          </a:p>
          <a:p>
            <a:r>
              <a:rPr lang="cs-CZ" dirty="0"/>
              <a:t>Amatérští lobbisté (?) </a:t>
            </a:r>
          </a:p>
          <a:p>
            <a:r>
              <a:rPr lang="cs-CZ" dirty="0"/>
              <a:t>Komory (povinné x nepovinné)</a:t>
            </a:r>
          </a:p>
          <a:p>
            <a:r>
              <a:rPr lang="cs-CZ" dirty="0"/>
              <a:t>Partikulární v. obecný zájem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5574"/>
            <a:ext cx="9144000" cy="923926"/>
          </a:xfrm>
        </p:spPr>
        <p:txBody>
          <a:bodyPr>
            <a:noAutofit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Policy</a:t>
            </a:r>
            <a:r>
              <a:rPr lang="cs-CZ" sz="3600" dirty="0" smtClean="0"/>
              <a:t> </a:t>
            </a:r>
            <a:r>
              <a:rPr lang="cs-CZ" sz="3600" dirty="0" err="1"/>
              <a:t>making</a:t>
            </a:r>
            <a:r>
              <a:rPr lang="cs-CZ" sz="3600" dirty="0"/>
              <a:t> </a:t>
            </a:r>
            <a:r>
              <a:rPr lang="cs-CZ" sz="3600" dirty="0" err="1" smtClean="0"/>
              <a:t>process</a:t>
            </a:r>
            <a:r>
              <a:rPr lang="cs-CZ" sz="3600" dirty="0" smtClean="0"/>
              <a:t> a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 smtClean="0"/>
              <a:t>role </a:t>
            </a:r>
            <a:r>
              <a:rPr lang="cs-CZ" sz="3600" dirty="0"/>
              <a:t>zájmových skupin 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980" y="144018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/>
              <a:t>Charles </a:t>
            </a:r>
            <a:r>
              <a:rPr lang="cs-CZ" dirty="0" err="1"/>
              <a:t>Lindblom</a:t>
            </a:r>
            <a:r>
              <a:rPr lang="cs-CZ" dirty="0"/>
              <a:t>, 1968</a:t>
            </a:r>
          </a:p>
          <a:p>
            <a:r>
              <a:rPr lang="cs-CZ" b="1" dirty="0"/>
              <a:t>Artikulace</a:t>
            </a:r>
            <a:r>
              <a:rPr lang="cs-CZ" dirty="0"/>
              <a:t> (iniciace), agenda </a:t>
            </a:r>
            <a:r>
              <a:rPr lang="cs-CZ" dirty="0" err="1"/>
              <a:t>setting</a:t>
            </a:r>
            <a:endParaRPr lang="cs-CZ" dirty="0"/>
          </a:p>
          <a:p>
            <a:r>
              <a:rPr lang="cs-CZ" b="1" dirty="0" err="1"/>
              <a:t>Estimace</a:t>
            </a:r>
            <a:r>
              <a:rPr lang="cs-CZ" b="1" dirty="0"/>
              <a:t>, selekce </a:t>
            </a:r>
            <a:r>
              <a:rPr lang="cs-CZ" dirty="0"/>
              <a:t>(formulace problému, postup řešení), RIA a priori</a:t>
            </a:r>
          </a:p>
          <a:p>
            <a:r>
              <a:rPr lang="cs-CZ" b="1" dirty="0"/>
              <a:t>Legitimizace</a:t>
            </a:r>
            <a:r>
              <a:rPr lang="cs-CZ" dirty="0"/>
              <a:t> (politicky a právně)</a:t>
            </a:r>
          </a:p>
          <a:p>
            <a:r>
              <a:rPr lang="cs-CZ" b="1" dirty="0"/>
              <a:t>Implementace</a:t>
            </a:r>
          </a:p>
          <a:p>
            <a:r>
              <a:rPr lang="cs-CZ" b="1" dirty="0"/>
              <a:t>Monitoring a</a:t>
            </a:r>
            <a:r>
              <a:rPr lang="cs-CZ" dirty="0"/>
              <a:t> </a:t>
            </a:r>
            <a:r>
              <a:rPr lang="cs-CZ" b="1" dirty="0"/>
              <a:t>re-evaluace</a:t>
            </a:r>
            <a:r>
              <a:rPr lang="cs-CZ" dirty="0"/>
              <a:t>, RIA a posteriori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9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3664" y="692697"/>
            <a:ext cx="8316664" cy="840053"/>
          </a:xfrm>
        </p:spPr>
        <p:txBody>
          <a:bodyPr/>
          <a:lstStyle/>
          <a:p>
            <a:r>
              <a:rPr lang="fi-FI" dirty="0" err="1"/>
              <a:t>Legislative</a:t>
            </a:r>
            <a:r>
              <a:rPr lang="fi-FI" dirty="0"/>
              <a:t> </a:t>
            </a:r>
            <a:r>
              <a:rPr lang="fi-FI" dirty="0" err="1"/>
              <a:t>Drafting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19" y="1611784"/>
            <a:ext cx="8580953" cy="47525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806" y="6165303"/>
            <a:ext cx="325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3"/>
              </a:rPr>
              <a:t>http://lainvalmistelu.finlex.fi/en/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50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84" y="96436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/>
              <a:t>Strategie a nástroje lobbingu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172" y="1069112"/>
            <a:ext cx="8579296" cy="496855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Kdy, jak, kde a u koho lobbovat? Ve fázi přípravy zákonů!</a:t>
            </a:r>
          </a:p>
          <a:p>
            <a:r>
              <a:rPr lang="cs-CZ" dirty="0"/>
              <a:t>Jednorázový x </a:t>
            </a:r>
            <a:r>
              <a:rPr lang="cs-CZ" u="sng" dirty="0"/>
              <a:t>trvalý</a:t>
            </a:r>
            <a:r>
              <a:rPr lang="cs-CZ" dirty="0"/>
              <a:t> (opakující se)</a:t>
            </a:r>
          </a:p>
          <a:p>
            <a:r>
              <a:rPr lang="cs-CZ" dirty="0"/>
              <a:t>Pozitivní/útočný x obranný (</a:t>
            </a:r>
            <a:r>
              <a:rPr lang="cs-CZ" dirty="0" err="1"/>
              <a:t>protilobbing</a:t>
            </a:r>
            <a:r>
              <a:rPr lang="cs-CZ" dirty="0"/>
              <a:t>)</a:t>
            </a:r>
          </a:p>
          <a:p>
            <a:r>
              <a:rPr lang="cs-CZ" dirty="0"/>
              <a:t>Přímý (KONTAKNÍ) x nepřímý (GRASSROOTS)</a:t>
            </a:r>
          </a:p>
          <a:p>
            <a:r>
              <a:rPr lang="cs-CZ" dirty="0"/>
              <a:t>Nepřímý lobbing (vzdělávací, informační kampaně, vytváření koalic, média, soudní pře – permanentní monitoring zájmů)</a:t>
            </a:r>
          </a:p>
          <a:p>
            <a:r>
              <a:rPr lang="cs-CZ" dirty="0"/>
              <a:t>Budování důvěry/důvěryhodnosti!</a:t>
            </a:r>
          </a:p>
          <a:p>
            <a:r>
              <a:rPr lang="cs-CZ" dirty="0"/>
              <a:t>PUBLIC AFFAIRS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Nástroje regulace lobbingu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457095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Žádná (CZ), malá, střední, vysoká regulace (USA).</a:t>
            </a:r>
          </a:p>
          <a:p>
            <a:r>
              <a:rPr lang="cs-CZ" dirty="0"/>
              <a:t>Zdola – </a:t>
            </a:r>
            <a:r>
              <a:rPr lang="cs-CZ" u="sng" dirty="0"/>
              <a:t>regulace lobbistů </a:t>
            </a:r>
            <a:r>
              <a:rPr lang="cs-CZ" dirty="0"/>
              <a:t>(střešní </a:t>
            </a:r>
            <a:r>
              <a:rPr lang="cs-CZ" dirty="0" err="1"/>
              <a:t>org</a:t>
            </a:r>
            <a:r>
              <a:rPr lang="cs-CZ" dirty="0"/>
              <a:t>. s dobrovolným členství, etické kodexy, směrnice, certifikace, kárná řízení, př. UK)</a:t>
            </a:r>
          </a:p>
          <a:p>
            <a:r>
              <a:rPr lang="cs-CZ" dirty="0"/>
              <a:t>Shora – </a:t>
            </a:r>
            <a:r>
              <a:rPr lang="cs-CZ" u="sng" dirty="0"/>
              <a:t>regulace lobbistů </a:t>
            </a:r>
            <a:r>
              <a:rPr lang="cs-CZ" dirty="0"/>
              <a:t>(uznaná živnost, rejstříky/EU, </a:t>
            </a:r>
            <a:r>
              <a:rPr lang="cs-CZ" dirty="0" err="1"/>
              <a:t>revolving</a:t>
            </a:r>
            <a:r>
              <a:rPr lang="cs-CZ" dirty="0"/>
              <a:t> </a:t>
            </a:r>
            <a:r>
              <a:rPr lang="cs-CZ" dirty="0" err="1"/>
              <a:t>doors</a:t>
            </a:r>
            <a:r>
              <a:rPr lang="cs-CZ" dirty="0"/>
              <a:t>, </a:t>
            </a:r>
            <a:r>
              <a:rPr lang="cs-CZ" dirty="0" err="1"/>
              <a:t>cooling</a:t>
            </a:r>
            <a:r>
              <a:rPr lang="cs-CZ" dirty="0"/>
              <a:t>-</a:t>
            </a:r>
            <a:r>
              <a:rPr lang="cs-CZ" dirty="0" err="1"/>
              <a:t>off</a:t>
            </a:r>
            <a:r>
              <a:rPr lang="cs-CZ" dirty="0"/>
              <a:t> </a:t>
            </a:r>
            <a:r>
              <a:rPr lang="cs-CZ" dirty="0" err="1"/>
              <a:t>periods</a:t>
            </a:r>
            <a:r>
              <a:rPr lang="cs-CZ" dirty="0"/>
              <a:t>, výkazy výdajů, sankce, př. USA, Kanada)</a:t>
            </a:r>
          </a:p>
          <a:p>
            <a:r>
              <a:rPr lang="cs-CZ" dirty="0"/>
              <a:t>Shora – </a:t>
            </a:r>
            <a:r>
              <a:rPr lang="cs-CZ" u="sng" dirty="0"/>
              <a:t>regulace příjemců </a:t>
            </a:r>
            <a:r>
              <a:rPr lang="cs-CZ" dirty="0"/>
              <a:t>lobbingu, vysokých úředníků, politiků (</a:t>
            </a:r>
            <a:r>
              <a:rPr lang="cs-CZ" dirty="0" err="1"/>
              <a:t>rev</a:t>
            </a:r>
            <a:r>
              <a:rPr lang="cs-CZ" dirty="0"/>
              <a:t>. </a:t>
            </a:r>
            <a:r>
              <a:rPr lang="cs-CZ" dirty="0" err="1"/>
              <a:t>doors</a:t>
            </a:r>
            <a:r>
              <a:rPr lang="cs-CZ" dirty="0"/>
              <a:t>, střet zájmů, majetková přiznání, otevřené diáře, sankce)</a:t>
            </a:r>
          </a:p>
        </p:txBody>
      </p:sp>
    </p:spTree>
    <p:extLst>
      <p:ext uri="{BB962C8B-B14F-4D97-AF65-F5344CB8AC3E}">
        <p14:creationId xmlns:p14="http://schemas.microsoft.com/office/powerpoint/2010/main" val="3274428618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=""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=""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378" y="281081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Dilemata regulace </a:t>
            </a:r>
            <a:r>
              <a:rPr lang="cs-CZ" sz="4800" dirty="0"/>
              <a:t>lobbingu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36224"/>
            <a:ext cx="8229600" cy="501088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Co </a:t>
            </a:r>
            <a:r>
              <a:rPr lang="cs-CZ" dirty="0"/>
              <a:t>je lobbing? Kdo je lobbista?</a:t>
            </a:r>
          </a:p>
          <a:p>
            <a:r>
              <a:rPr lang="cs-CZ" dirty="0"/>
              <a:t>Samoregulace (zdola) x zák. regulace (shora) </a:t>
            </a:r>
            <a:r>
              <a:rPr lang="cs-CZ" dirty="0" smtClean="0"/>
              <a:t>Obojí?</a:t>
            </a:r>
            <a:endParaRPr lang="cs-CZ" dirty="0"/>
          </a:p>
          <a:p>
            <a:r>
              <a:rPr lang="cs-CZ" dirty="0"/>
              <a:t>APAA, založena květen 2012</a:t>
            </a:r>
          </a:p>
          <a:p>
            <a:r>
              <a:rPr lang="cs-CZ" dirty="0"/>
              <a:t>Kdo bude dohlížet nad registrem</a:t>
            </a:r>
            <a:r>
              <a:rPr lang="cs-CZ" dirty="0" smtClean="0"/>
              <a:t>?</a:t>
            </a:r>
          </a:p>
          <a:p>
            <a:r>
              <a:rPr lang="cs-CZ" dirty="0" smtClean="0"/>
              <a:t>Přebujelá byrokratizace. Stojí to za to?</a:t>
            </a:r>
            <a:endParaRPr lang="cs-CZ" dirty="0"/>
          </a:p>
          <a:p>
            <a:r>
              <a:rPr lang="cs-CZ" dirty="0" smtClean="0"/>
              <a:t>Naše </a:t>
            </a:r>
            <a:r>
              <a:rPr lang="cs-CZ" dirty="0"/>
              <a:t>poslední předloha </a:t>
            </a:r>
            <a:r>
              <a:rPr lang="cs-CZ" dirty="0" smtClean="0"/>
              <a:t>z MS do meziresortního řízení, listopad </a:t>
            </a:r>
            <a:r>
              <a:rPr lang="cs-CZ" dirty="0" smtClean="0"/>
              <a:t>2022</a:t>
            </a:r>
          </a:p>
          <a:p>
            <a:r>
              <a:rPr lang="cs-CZ" dirty="0" smtClean="0"/>
              <a:t>Tlak EU (Fond obnovy), </a:t>
            </a:r>
            <a:r>
              <a:rPr lang="cs-CZ" dirty="0" smtClean="0"/>
              <a:t>GRECO aj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0A8276C1-04F4-4F95-9F2D-9DF502E7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556" b="5556"/>
          <a:stretch/>
        </p:blipFill>
        <p:spPr>
          <a:xfrm>
            <a:off x="36578" y="1097278"/>
            <a:ext cx="9107422" cy="45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Současná verze zákona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Základní parametry navrhované regulace:</a:t>
            </a:r>
            <a:endParaRPr lang="cs-CZ" dirty="0"/>
          </a:p>
          <a:p>
            <a:r>
              <a:rPr lang="cs-CZ" dirty="0"/>
              <a:t>Zakotvení definice lobbování, lobbisty a stanovení výčtu </a:t>
            </a:r>
            <a:r>
              <a:rPr lang="cs-CZ" dirty="0" smtClean="0"/>
              <a:t>lobbovaných</a:t>
            </a:r>
            <a:endParaRPr lang="cs-CZ" dirty="0"/>
          </a:p>
          <a:p>
            <a:r>
              <a:rPr lang="cs-CZ" dirty="0"/>
              <a:t>Navrhuje se zřízení registru lobbistů a lobbovaných, díky kterému se občané dozví o tom, koho registrovaný lobbista, v jaké věci </a:t>
            </a:r>
            <a:r>
              <a:rPr lang="cs-CZ" dirty="0" smtClean="0"/>
              <a:t>lobboval</a:t>
            </a:r>
            <a:endParaRPr lang="cs-CZ" dirty="0"/>
          </a:p>
          <a:p>
            <a:r>
              <a:rPr lang="cs-CZ" dirty="0"/>
              <a:t>Neplnění povinností stanovených zákonem, například neohlášení záměru lobbisty lobbovat, bude podléhat přestupkové </a:t>
            </a:r>
            <a:r>
              <a:rPr lang="cs-CZ" dirty="0" smtClean="0"/>
              <a:t>odpovědnosti</a:t>
            </a:r>
            <a:endParaRPr lang="cs-CZ" dirty="0"/>
          </a:p>
          <a:p>
            <a:r>
              <a:rPr lang="cs-CZ" dirty="0"/>
              <a:t>Zákonodárci budou mít povinnost uvádět lobbistickou stopu právního předpisu, tj. informovat veřejnost o tom ve vztahu k jakému návrhu právního předpisu byli úspěšně </a:t>
            </a:r>
            <a:r>
              <a:rPr lang="cs-CZ" dirty="0" smtClean="0"/>
              <a:t>lobbováni</a:t>
            </a:r>
            <a:r>
              <a:rPr lang="cs-CZ" dirty="0"/>
              <a:t> 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4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363FF43-44B3-47A8-B331-BDBF0B2F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84" y="274638"/>
            <a:ext cx="816921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3600" u="sng" dirty="0"/>
              <a:t>Cíle </a:t>
            </a:r>
            <a:r>
              <a:rPr lang="cs-CZ" sz="3600" u="sng" dirty="0" smtClean="0"/>
              <a:t>regulace (p</a:t>
            </a:r>
            <a:r>
              <a:rPr lang="cs-CZ" sz="3600" dirty="0" smtClean="0"/>
              <a:t>erspektiva </a:t>
            </a:r>
            <a:r>
              <a:rPr lang="cs-CZ" sz="3600" dirty="0"/>
              <a:t>občanské </a:t>
            </a:r>
            <a:r>
              <a:rPr lang="cs-CZ" sz="3600" dirty="0" smtClean="0"/>
              <a:t>veřejnosti)</a:t>
            </a:r>
            <a:br>
              <a:rPr lang="cs-CZ" sz="3600" dirty="0" smtClean="0"/>
            </a:br>
            <a:r>
              <a:rPr lang="cs-CZ" sz="3600" dirty="0" smtClean="0">
                <a:solidFill>
                  <a:srgbClr val="FF0000"/>
                </a:solidFill>
              </a:rPr>
              <a:t> </a:t>
            </a:r>
            <a:r>
              <a:rPr lang="cs-CZ" sz="2000" dirty="0" smtClean="0"/>
              <a:t>Karel </a:t>
            </a:r>
            <a:r>
              <a:rPr lang="cs-CZ" sz="2000" dirty="0"/>
              <a:t>B. Müller (2016). </a:t>
            </a:r>
            <a:r>
              <a:rPr lang="cs-CZ" sz="2000" i="1" dirty="0"/>
              <a:t>Češi, občanská společnost a evropské výzvy</a:t>
            </a:r>
            <a:r>
              <a:rPr lang="cs-CZ" sz="2000" dirty="0"/>
              <a:t>. Praha: Triton.</a:t>
            </a:r>
            <a:endParaRPr lang="cs-CZ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0D8D2F8-4D79-4D32-8725-F7DAF9308C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00B050"/>
                </a:solidFill>
              </a:rPr>
              <a:t>Boj proti korupci, posílení transparentnosti </a:t>
            </a:r>
          </a:p>
          <a:p>
            <a:r>
              <a:rPr lang="cs-CZ" dirty="0">
                <a:solidFill>
                  <a:srgbClr val="00B050"/>
                </a:solidFill>
              </a:rPr>
              <a:t>Posílit kvalitu a legitimitu zákonodárného procesu – </a:t>
            </a:r>
            <a:r>
              <a:rPr lang="cs-CZ" dirty="0" err="1">
                <a:solidFill>
                  <a:srgbClr val="00B050"/>
                </a:solidFill>
              </a:rPr>
              <a:t>stakeholdři</a:t>
            </a:r>
            <a:r>
              <a:rPr lang="cs-CZ" dirty="0">
                <a:solidFill>
                  <a:srgbClr val="00B050"/>
                </a:solidFill>
              </a:rPr>
              <a:t> součástí tvorby pravidel</a:t>
            </a:r>
          </a:p>
          <a:p>
            <a:r>
              <a:rPr lang="cs-CZ" dirty="0">
                <a:solidFill>
                  <a:srgbClr val="00B050"/>
                </a:solidFill>
              </a:rPr>
              <a:t>Férová pravidla pro zájmové skupiny, </a:t>
            </a:r>
            <a:r>
              <a:rPr lang="cs-CZ" dirty="0" err="1">
                <a:solidFill>
                  <a:srgbClr val="00B050"/>
                </a:solidFill>
              </a:rPr>
              <a:t>stakeholdry</a:t>
            </a:r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Posílení důvěry v politickou elitu a pol. systém</a:t>
            </a:r>
          </a:p>
          <a:p>
            <a:endParaRPr lang="cs-CZ" dirty="0"/>
          </a:p>
        </p:txBody>
      </p:sp>
      <p:pic>
        <p:nvPicPr>
          <p:cNvPr id="5" name="Picture 2" descr="C:\Karel\schemata\Scheme 1 final.jpg">
            <a:extLst>
              <a:ext uri="{FF2B5EF4-FFF2-40B4-BE49-F238E27FC236}">
                <a16:creationId xmlns="" xmlns:a16="http://schemas.microsoft.com/office/drawing/2014/main" id="{6AC52324-D984-4E10-98D5-425531384B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490" y="1672017"/>
            <a:ext cx="3887353" cy="3887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64" y="15198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Užitečné odkazy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www.transparency.cz/lobbing-je-legitimni-demokraticky-nastroj-kteremu-v-cesku-chybi-zakonna-regulace/</a:t>
            </a:r>
            <a:endParaRPr lang="cs-CZ" dirty="0" smtClean="0"/>
          </a:p>
          <a:p>
            <a:r>
              <a:rPr lang="cs-CZ" dirty="0" smtClean="0"/>
              <a:t>https</a:t>
            </a:r>
            <a:r>
              <a:rPr lang="cs-CZ" dirty="0"/>
              <a:t>://www.transparency.cz/podcast-stosestka/</a:t>
            </a:r>
            <a:endParaRPr lang="cs-CZ" dirty="0" smtClean="0"/>
          </a:p>
          <a:p>
            <a:r>
              <a:rPr lang="cs-CZ" u="sng" dirty="0" smtClean="0">
                <a:solidFill>
                  <a:srgbClr val="00B0F0"/>
                </a:solidFill>
                <a:hlinkClick r:id="rId3"/>
              </a:rPr>
              <a:t>https</a:t>
            </a:r>
            <a:r>
              <a:rPr lang="cs-CZ" u="sng" dirty="0">
                <a:solidFill>
                  <a:srgbClr val="00B0F0"/>
                </a:solidFill>
                <a:hlinkClick r:id="rId3"/>
              </a:rPr>
              <a:t>://www.ceska-justice.cz/2022/11/ministr-pavel-blazek-veri-ze-zakon-o-lobbingu-poslouzi-verejnosti-a-nezahlti-politiky-a-lobbisty-byrokracii/</a:t>
            </a:r>
            <a:endParaRPr lang="cs-CZ" u="sng" dirty="0">
              <a:solidFill>
                <a:srgbClr val="00B0F0"/>
              </a:solidFill>
            </a:endParaRPr>
          </a:p>
          <a:p>
            <a:r>
              <a:rPr lang="cs-CZ" u="sng" dirty="0">
                <a:solidFill>
                  <a:srgbClr val="00B0F0"/>
                </a:solidFill>
              </a:rPr>
              <a:t>https://svetneziskovek.cz/management/co-znamena-navrh-zakona-o-lobbovani-pro-obcanskou-spolecnost</a:t>
            </a:r>
          </a:p>
          <a:p>
            <a:r>
              <a:rPr lang="cs-CZ" dirty="0">
                <a:solidFill>
                  <a:srgbClr val="FF0000"/>
                </a:solidFill>
                <a:hlinkClick r:id="rId4"/>
              </a:rPr>
              <a:t>https://ct24.ceskatelevize.cz/domaci/3238740-zive-poslanci-mimoradne-jednaji-o-protikorupcnich-predlohach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0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AE88142-7C32-4279-9F6D-FD1D9339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6C1B01D4-A8CD-4328-B56E-324F647D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 dirty="0" smtClean="0"/>
              <a:t>Diskuse k </a:t>
            </a:r>
            <a:r>
              <a:rPr lang="cs-CZ" sz="6000" dirty="0"/>
              <a:t>proměnám mediální krajiny</a:t>
            </a:r>
          </a:p>
        </p:txBody>
      </p:sp>
    </p:spTree>
    <p:extLst>
      <p:ext uri="{BB962C8B-B14F-4D97-AF65-F5344CB8AC3E}">
        <p14:creationId xmlns:p14="http://schemas.microsoft.com/office/powerpoint/2010/main" val="13915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>
            <a:extLst>
              <a:ext uri="{FF2B5EF4-FFF2-40B4-BE49-F238E27FC236}">
                <a16:creationId xmlns="" xmlns:a16="http://schemas.microsoft.com/office/drawing/2014/main" id="{2DA1FBEF-419D-43A1-B6C8-651C14E058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5234" y="341790"/>
            <a:ext cx="8856662" cy="6516210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14400" b="1" dirty="0"/>
              <a:t>CO DNES ZNAMENÁ VEŘEJNOST?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u="sng" dirty="0"/>
              <a:t>Strukturální proměny veřejnosti </a:t>
            </a:r>
            <a:r>
              <a:rPr lang="cs-CZ" sz="9600" b="1" dirty="0"/>
              <a:t>(J. </a:t>
            </a:r>
            <a:r>
              <a:rPr lang="cs-CZ" sz="9600" b="1" dirty="0" err="1"/>
              <a:t>Habemas</a:t>
            </a:r>
            <a:r>
              <a:rPr lang="cs-CZ" sz="9600" b="1" dirty="0"/>
              <a:t>, 1962) 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Mimopolitická, sekulární, neuzavřená (tématům, lidem)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>
                <a:solidFill>
                  <a:srgbClr val="FF0000"/>
                </a:solidFill>
              </a:rPr>
              <a:t>Kritická x manipulativní, demonstrativní publicita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>
                <a:solidFill>
                  <a:srgbClr val="FF0000"/>
                </a:solidFill>
              </a:rPr>
              <a:t>Re-feudalizace veřejnosti</a:t>
            </a:r>
            <a:r>
              <a:rPr lang="cs-CZ" sz="9600" b="1" dirty="0"/>
              <a:t>, PR (?), práce s, konstrukce veřejnosti</a:t>
            </a:r>
            <a:endParaRPr lang="cs-CZ" sz="9600" dirty="0"/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Politická funkce médií (dnes) – </a:t>
            </a:r>
            <a:r>
              <a:rPr lang="cs-CZ" sz="9600" b="1" dirty="0" err="1"/>
              <a:t>watchdog</a:t>
            </a:r>
            <a:r>
              <a:rPr lang="cs-CZ" sz="9600" b="1" dirty="0"/>
              <a:t>, agenda </a:t>
            </a:r>
            <a:r>
              <a:rPr lang="cs-CZ" sz="9600" b="1" dirty="0" err="1"/>
              <a:t>setting</a:t>
            </a:r>
            <a:r>
              <a:rPr lang="cs-CZ" sz="9600" b="1" dirty="0"/>
              <a:t>, informace a osvěta – sociální funkce médií (integrační, večerní z právy)</a:t>
            </a:r>
            <a:endParaRPr lang="cs-CZ" sz="9600" dirty="0"/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Komercializace, bulvarizace</a:t>
            </a:r>
            <a:endParaRPr lang="cs-CZ" sz="9600" dirty="0"/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/>
              <a:t>Infotainment-</a:t>
            </a:r>
            <a:r>
              <a:rPr lang="cs-CZ" sz="9600" b="1" dirty="0" err="1"/>
              <a:t>politainment</a:t>
            </a:r>
            <a:r>
              <a:rPr lang="cs-CZ" sz="9600" b="1" dirty="0"/>
              <a:t>-depolitizace veřejnosti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sz="9600" b="1" dirty="0" err="1">
                <a:solidFill>
                  <a:srgbClr val="FF0000"/>
                </a:solidFill>
              </a:rPr>
              <a:t>Pseudo</a:t>
            </a:r>
            <a:r>
              <a:rPr lang="cs-CZ" sz="9600" b="1" dirty="0">
                <a:solidFill>
                  <a:srgbClr val="FF0000"/>
                </a:solidFill>
              </a:rPr>
              <a:t>-události</a:t>
            </a:r>
            <a:r>
              <a:rPr lang="cs-CZ" sz="9600" b="1" dirty="0"/>
              <a:t>, </a:t>
            </a:r>
            <a:r>
              <a:rPr lang="cs-CZ" sz="9600" b="1" dirty="0" err="1"/>
              <a:t>Hyperrealita</a:t>
            </a:r>
            <a:r>
              <a:rPr lang="cs-CZ" sz="9600" b="1" dirty="0"/>
              <a:t>, </a:t>
            </a:r>
            <a:r>
              <a:rPr lang="cs-CZ" sz="9600" b="1" dirty="0" err="1">
                <a:solidFill>
                  <a:srgbClr val="FF0000"/>
                </a:solidFill>
              </a:rPr>
              <a:t>Simulakra</a:t>
            </a:r>
            <a:r>
              <a:rPr lang="cs-CZ" sz="9600" b="1" dirty="0"/>
              <a:t> (</a:t>
            </a:r>
            <a:r>
              <a:rPr lang="cs-CZ" sz="9600" b="1" dirty="0" err="1"/>
              <a:t>Deleuze</a:t>
            </a:r>
            <a:r>
              <a:rPr lang="cs-CZ" sz="9600" b="1" dirty="0"/>
              <a:t>, </a:t>
            </a:r>
            <a:r>
              <a:rPr lang="cs-CZ" sz="9600" b="1" dirty="0" err="1"/>
              <a:t>Baudrillard</a:t>
            </a:r>
            <a:r>
              <a:rPr lang="cs-CZ" sz="9600" b="1" dirty="0"/>
              <a:t>)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9600" b="1" dirty="0"/>
              <a:t>Nezávislost médií a MVS (?)</a:t>
            </a:r>
            <a:endParaRPr lang="cs-CZ" sz="9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9600" b="1" dirty="0"/>
              <a:t>Mediální gramotnost coby branná povinnost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9600" b="1" dirty="0"/>
              <a:t>Evropeizace veřejné sféry – trajektorie evropeizace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9600" b="1" dirty="0"/>
              <a:t>	místo, čas, význam (?)</a:t>
            </a:r>
          </a:p>
          <a:p>
            <a:pPr marL="274320" indent="-274320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sz="9600" dirty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"/>
              <a:defRPr/>
            </a:pPr>
            <a:endParaRPr lang="cs-CZ" sz="2000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700" dirty="0"/>
              <a:t>Veřejná důvěra ve zpravodajské zdroje v roce </a:t>
            </a:r>
            <a:r>
              <a:rPr lang="cs-CZ" sz="2700" dirty="0" smtClean="0"/>
              <a:t>2021</a:t>
            </a:r>
            <a:endParaRPr lang="cs-CZ" dirty="0"/>
          </a:p>
        </p:txBody>
      </p:sp>
      <p:pic>
        <p:nvPicPr>
          <p:cNvPr id="4" name="Picture 17" descr="Chart&#10;&#10;Description automatically generated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021" y="1600200"/>
            <a:ext cx="669195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Picture 18" descr="Table&#10;&#10;Description automatically generated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63" y="907359"/>
            <a:ext cx="8902461" cy="41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Picture 16" descr="Chart, line chart&#10;&#10;Description automatically generated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66297"/>
            <a:ext cx="8229600" cy="43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1637584"/>
          </a:xfrm>
        </p:spPr>
        <p:txBody>
          <a:bodyPr>
            <a:normAutofit fontScale="90000"/>
          </a:bodyPr>
          <a:lstStyle/>
          <a:p>
            <a:r>
              <a:rPr lang="cs-CZ" dirty="0"/>
              <a:t>Občanská společnost</a:t>
            </a:r>
            <a:br>
              <a:rPr lang="cs-CZ" dirty="0"/>
            </a:br>
            <a:r>
              <a:rPr lang="cs-CZ" dirty="0" smtClean="0"/>
              <a:t>Civil/</a:t>
            </a:r>
            <a:r>
              <a:rPr lang="cs-CZ" dirty="0" err="1" smtClean="0"/>
              <a:t>Bürgerliche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Society/</a:t>
            </a:r>
            <a:r>
              <a:rPr lang="cs-CZ" dirty="0" err="1"/>
              <a:t>Gesellschaft</a:t>
            </a:r>
            <a:endParaRPr lang="cs-CZ" dirty="0"/>
          </a:p>
        </p:txBody>
      </p:sp>
      <p:pic>
        <p:nvPicPr>
          <p:cNvPr id="4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260" y="3429000"/>
            <a:ext cx="5000625" cy="2814638"/>
          </a:xfrm>
        </p:spPr>
      </p:pic>
    </p:spTree>
    <p:extLst>
      <p:ext uri="{BB962C8B-B14F-4D97-AF65-F5344CB8AC3E}">
        <p14:creationId xmlns:p14="http://schemas.microsoft.com/office/powerpoint/2010/main" val="375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4" t="30492" r="15408" b="13442"/>
          <a:stretch/>
        </p:blipFill>
        <p:spPr bwMode="auto">
          <a:xfrm>
            <a:off x="-1" y="586595"/>
            <a:ext cx="8229601" cy="568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5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8" t="21119" r="18982" b="27310"/>
          <a:stretch/>
        </p:blipFill>
        <p:spPr bwMode="auto">
          <a:xfrm>
            <a:off x="724619" y="646981"/>
            <a:ext cx="7737894" cy="538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5" t="19104" r="16726" b="9113"/>
          <a:stretch/>
        </p:blipFill>
        <p:spPr bwMode="auto">
          <a:xfrm>
            <a:off x="0" y="0"/>
            <a:ext cx="5675511" cy="683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altLang="cs-CZ" smtClean="0"/>
          </a:p>
        </p:txBody>
      </p:sp>
      <p:pic>
        <p:nvPicPr>
          <p:cNvPr id="12291" name="Picture 2" descr="Vývoj pádu prodejů českých a zahraničních deníků za posledních 12 let -  Nadační fond nezávislé žurnalistik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41" y="65987"/>
            <a:ext cx="9182100" cy="521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0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altLang="cs-CZ" smtClean="0"/>
          </a:p>
        </p:txBody>
      </p:sp>
      <p:pic>
        <p:nvPicPr>
          <p:cNvPr id="1433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t="17645" r="54594" b="22681"/>
          <a:stretch>
            <a:fillRect/>
          </a:stretch>
        </p:blipFill>
        <p:spPr>
          <a:xfrm>
            <a:off x="0" y="954088"/>
            <a:ext cx="8864600" cy="5583237"/>
          </a:xfrm>
        </p:spPr>
      </p:pic>
    </p:spTree>
    <p:extLst>
      <p:ext uri="{BB962C8B-B14F-4D97-AF65-F5344CB8AC3E}">
        <p14:creationId xmlns:p14="http://schemas.microsoft.com/office/powerpoint/2010/main" val="40730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="" xmlns:a16="http://schemas.microsoft.com/office/drawing/2014/main" id="{88EEDE47-08D7-4557-B1CF-9559C62DEB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dirty="0"/>
              <a:t>Zábava? </a:t>
            </a:r>
          </a:p>
        </p:txBody>
      </p:sp>
      <p:pic>
        <p:nvPicPr>
          <p:cNvPr id="57347" name="Zástupný symbol pro obsah 3" descr="London evening standard.bmp">
            <a:extLst>
              <a:ext uri="{FF2B5EF4-FFF2-40B4-BE49-F238E27FC236}">
                <a16:creationId xmlns="" xmlns:a16="http://schemas.microsoft.com/office/drawing/2014/main" id="{D1D387D4-8DC0-4A0E-951E-00700C419E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" y="1588230"/>
            <a:ext cx="3157538" cy="4525963"/>
          </a:xfrm>
        </p:spPr>
      </p:pic>
      <p:pic>
        <p:nvPicPr>
          <p:cNvPr id="57348" name="Obrázek 4" descr="the sun.bmp">
            <a:extLst>
              <a:ext uri="{FF2B5EF4-FFF2-40B4-BE49-F238E27FC236}">
                <a16:creationId xmlns="" xmlns:a16="http://schemas.microsoft.com/office/drawing/2014/main" id="{5BA75874-903D-4E37-9599-4372CE3C1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6" y="71385"/>
            <a:ext cx="4808855" cy="678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="" xmlns:a16="http://schemas.microsoft.com/office/drawing/2014/main" id="{7EA57F57-AD81-4B84-84BB-65FF7414B2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dirty="0"/>
              <a:t>Kvalita !</a:t>
            </a:r>
          </a:p>
        </p:txBody>
      </p:sp>
      <p:pic>
        <p:nvPicPr>
          <p:cNvPr id="58371" name="Zástupný symbol pro obsah 3" descr="New York Times.bmp">
            <a:extLst>
              <a:ext uri="{FF2B5EF4-FFF2-40B4-BE49-F238E27FC236}">
                <a16:creationId xmlns="" xmlns:a16="http://schemas.microsoft.com/office/drawing/2014/main" id="{87514A22-9C4E-403D-9694-A0FF5D5EBB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310450"/>
            <a:ext cx="3157538" cy="4525962"/>
          </a:xfrm>
        </p:spPr>
      </p:pic>
      <p:pic>
        <p:nvPicPr>
          <p:cNvPr id="58372" name="Obrázek 4" descr="Gardian week.bmp">
            <a:extLst>
              <a:ext uri="{FF2B5EF4-FFF2-40B4-BE49-F238E27FC236}">
                <a16:creationId xmlns="" xmlns:a16="http://schemas.microsoft.com/office/drawing/2014/main" id="{56A175FD-2838-4B3D-8A42-1ED9AC826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428625"/>
            <a:ext cx="492918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="" xmlns:a16="http://schemas.microsoft.com/office/drawing/2014/main" id="{74F5D5AE-5CA4-4C45-9B6F-761A29F047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dirty="0"/>
              <a:t>Trendy?</a:t>
            </a:r>
          </a:p>
        </p:txBody>
      </p:sp>
      <p:pic>
        <p:nvPicPr>
          <p:cNvPr id="59395" name="Zástupný symbol pro obsah 3" descr="Gardian 1969 1.bmp">
            <a:extLst>
              <a:ext uri="{FF2B5EF4-FFF2-40B4-BE49-F238E27FC236}">
                <a16:creationId xmlns="" xmlns:a16="http://schemas.microsoft.com/office/drawing/2014/main" id="{2DC1A072-7707-46EA-8F27-FED91C783C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2" y="1403350"/>
            <a:ext cx="3394075" cy="4525962"/>
          </a:xfrm>
        </p:spPr>
      </p:pic>
      <p:pic>
        <p:nvPicPr>
          <p:cNvPr id="59396" name="Obrázek 4" descr="New York Times.bmp">
            <a:extLst>
              <a:ext uri="{FF2B5EF4-FFF2-40B4-BE49-F238E27FC236}">
                <a16:creationId xmlns="" xmlns:a16="http://schemas.microsoft.com/office/drawing/2014/main" id="{572F11BB-CFCC-4041-ABE0-99E0FB228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0"/>
            <a:ext cx="478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kvalitavs.cz/wp-content/uploads/2017/02/veliksotn%c3%ad-struk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35" y="144791"/>
            <a:ext cx="9020962" cy="621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8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0338" y="0"/>
            <a:ext cx="7682190" cy="1376624"/>
          </a:xfrm>
        </p:spPr>
        <p:txBody>
          <a:bodyPr>
            <a:normAutofit/>
          </a:bodyPr>
          <a:lstStyle/>
          <a:p>
            <a:r>
              <a:rPr lang="cs-CZ" sz="2100" dirty="0"/>
              <a:t>Šance pro zájmové skupiny, maminky na mateřské, místní podnikatelské skupiny, developery … (KV volby 2018)</a:t>
            </a:r>
            <a:br>
              <a:rPr lang="cs-CZ" sz="2100" dirty="0"/>
            </a:br>
            <a:r>
              <a:rPr lang="cs-CZ" sz="2100" dirty="0"/>
              <a:t>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7" t="6544" r="49265" b="14751"/>
          <a:stretch>
            <a:fillRect/>
          </a:stretch>
        </p:blipFill>
        <p:spPr bwMode="auto">
          <a:xfrm>
            <a:off x="-70339" y="882994"/>
            <a:ext cx="8661679" cy="59750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97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407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Klientelismus x </a:t>
            </a:r>
            <a:r>
              <a:rPr lang="cs-CZ" sz="4400" dirty="0" smtClean="0"/>
              <a:t>liberalismus</a:t>
            </a:r>
            <a:endParaRPr lang="cs-CZ" sz="44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0" y="1542231"/>
            <a:ext cx="9144000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3|1.4|1.7|2.4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3580</TotalTime>
  <Words>899</Words>
  <Application>Microsoft Office PowerPoint</Application>
  <PresentationFormat>Předvádění na obrazovce (4:3)</PresentationFormat>
  <Paragraphs>143</Paragraphs>
  <Slides>47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sady Office</vt:lpstr>
      <vt:lpstr>Karel B. Müller www.karelmuller.eu</vt:lpstr>
      <vt:lpstr>Témata</vt:lpstr>
      <vt:lpstr>Moderní versus tradiční</vt:lpstr>
      <vt:lpstr>Občanská společnost Civil/Bürgerliche Society/Gesellschaft</vt:lpstr>
      <vt:lpstr>Prezentace aplikace PowerPoint</vt:lpstr>
      <vt:lpstr>Prezentace aplikace PowerPoint</vt:lpstr>
      <vt:lpstr>Zdroj: Josef Lada, Bubáci a hastrmani, Albatros, 2010, s. 12 (vyšlo 1952)</vt:lpstr>
      <vt:lpstr>Šance pro zájmové skupiny, maminky na mateřské, místní podnikatelské skupiny, developery … (KV volby 2018)  </vt:lpstr>
      <vt:lpstr>Klientelismus x liberalismus</vt:lpstr>
      <vt:lpstr>Prezentace aplikace PowerPoint</vt:lpstr>
      <vt:lpstr>Role opozice </vt:lpstr>
      <vt:lpstr>Corruption in Europe (1996 – 2022), TI: CPI</vt:lpstr>
      <vt:lpstr>Perspektiva sociální diferenciace Patronáž versus formální instituce Univerzalizující média moci (Niklas Luhmann)</vt:lpstr>
      <vt:lpstr>Prezentace aplikace PowerPoint</vt:lpstr>
      <vt:lpstr>Institucionalizace rozhraní Politika x TRH/veřejnost </vt:lpstr>
      <vt:lpstr>Borderline Approach</vt:lpstr>
      <vt:lpstr>Clientelism, oligarchization, state capture (2013 - 2021) </vt:lpstr>
      <vt:lpstr>Conflict of Interests aneb Babišův problém (?)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je lobbing?</vt:lpstr>
      <vt:lpstr> Policy making process a role zájmových skupin  </vt:lpstr>
      <vt:lpstr>Legislative Drafting Process </vt:lpstr>
      <vt:lpstr>Strategie a nástroje lobbingu</vt:lpstr>
      <vt:lpstr>Nástroje regulace lobbingu</vt:lpstr>
      <vt:lpstr>Dilemata regulace lobbingu</vt:lpstr>
      <vt:lpstr>Prezentace aplikace PowerPoint</vt:lpstr>
      <vt:lpstr>Současná verze zákona</vt:lpstr>
      <vt:lpstr>Cíle regulace (perspektiva občanské veřejnosti)  Karel B. Müller (2016). Češi, občanská společnost a evropské výzvy. Praha: Triton.</vt:lpstr>
      <vt:lpstr>Užitečné odkazy</vt:lpstr>
      <vt:lpstr>Prezentace aplikace PowerPoint</vt:lpstr>
      <vt:lpstr>Prezentace aplikace PowerPoint</vt:lpstr>
      <vt:lpstr>Veřejná důvěra ve zpravodajské zdroje v roce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Zábava? </vt:lpstr>
      <vt:lpstr>Kvalita !</vt:lpstr>
      <vt:lpstr>Trendy?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225</cp:revision>
  <cp:lastPrinted>2015-09-30T07:58:45Z</cp:lastPrinted>
  <dcterms:created xsi:type="dcterms:W3CDTF">2015-06-02T07:24:49Z</dcterms:created>
  <dcterms:modified xsi:type="dcterms:W3CDTF">2023-02-24T18:16:25Z</dcterms:modified>
</cp:coreProperties>
</file>