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7"/>
  </p:notesMasterIdLst>
  <p:handoutMasterIdLst>
    <p:handoutMasterId r:id="rId28"/>
  </p:handoutMasterIdLst>
  <p:sldIdLst>
    <p:sldId id="256" r:id="rId5"/>
    <p:sldId id="333" r:id="rId6"/>
    <p:sldId id="334" r:id="rId7"/>
    <p:sldId id="335" r:id="rId8"/>
    <p:sldId id="336" r:id="rId9"/>
    <p:sldId id="337" r:id="rId10"/>
    <p:sldId id="338" r:id="rId11"/>
    <p:sldId id="340" r:id="rId12"/>
    <p:sldId id="342" r:id="rId13"/>
    <p:sldId id="341" r:id="rId14"/>
    <p:sldId id="343" r:id="rId15"/>
    <p:sldId id="344" r:id="rId16"/>
    <p:sldId id="345" r:id="rId17"/>
    <p:sldId id="346" r:id="rId18"/>
    <p:sldId id="317" r:id="rId19"/>
    <p:sldId id="318" r:id="rId20"/>
    <p:sldId id="320" r:id="rId21"/>
    <p:sldId id="321" r:id="rId22"/>
    <p:sldId id="322" r:id="rId23"/>
    <p:sldId id="323" r:id="rId24"/>
    <p:sldId id="324" r:id="rId25"/>
    <p:sldId id="325" r:id="rId26"/>
  </p:sldIdLst>
  <p:sldSz cx="9144000" cy="6858000" type="screen4x3"/>
  <p:notesSz cx="6742113" cy="98726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8" d="100"/>
          <a:sy n="108" d="100"/>
        </p:scale>
        <p:origin x="17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8E586AC7-8F5A-4696-BD2A-8C7DE20077EF}" type="datetimeFigureOut">
              <a:rPr lang="cs-CZ" smtClean="0"/>
              <a:t>28.04.2023</a:t>
            </a:fld>
            <a:endParaRPr lang="cs-CZ"/>
          </a:p>
        </p:txBody>
      </p:sp>
      <p:sp>
        <p:nvSpPr>
          <p:cNvPr id="4" name="Zástupný symbol pro zápatí 3"/>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965B1823-768E-49D2-A6AB-7828AFC9CC45}" type="slidenum">
              <a:rPr lang="cs-CZ" smtClean="0"/>
              <a:t>‹#›</a:t>
            </a:fld>
            <a:endParaRPr lang="cs-CZ"/>
          </a:p>
        </p:txBody>
      </p:sp>
    </p:spTree>
    <p:extLst>
      <p:ext uri="{BB962C8B-B14F-4D97-AF65-F5344CB8AC3E}">
        <p14:creationId xmlns:p14="http://schemas.microsoft.com/office/powerpoint/2010/main" val="3793377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970E6CC2-D60F-4AA4-A101-991A3972BF33}" type="datetimeFigureOut">
              <a:rPr lang="cs-CZ" smtClean="0"/>
              <a:t>28.04.2023</a:t>
            </a:fld>
            <a:endParaRPr lang="cs-CZ"/>
          </a:p>
        </p:txBody>
      </p:sp>
      <p:sp>
        <p:nvSpPr>
          <p:cNvPr id="4" name="Zástupný symbol pro obrázek snímku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67B3B83C-C7D6-4F24-B53A-07221E6072CE}" type="slidenum">
              <a:rPr lang="cs-CZ" smtClean="0"/>
              <a:t>‹#›</a:t>
            </a:fld>
            <a:endParaRPr lang="cs-CZ"/>
          </a:p>
        </p:txBody>
      </p:sp>
    </p:spTree>
    <p:extLst>
      <p:ext uri="{BB962C8B-B14F-4D97-AF65-F5344CB8AC3E}">
        <p14:creationId xmlns:p14="http://schemas.microsoft.com/office/powerpoint/2010/main" val="188138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467544" y="1484784"/>
            <a:ext cx="7772400" cy="1470025"/>
          </a:xfrm>
        </p:spPr>
        <p:txBody>
          <a:bodyPr/>
          <a:lstStyle>
            <a:lvl1pPr marL="0" marR="0" indent="0" algn="ctr" defTabSz="914400" rtl="0" eaLnBrk="1" fontAlgn="auto" latinLnBrk="0" hangingPunct="1">
              <a:lnSpc>
                <a:spcPct val="100000"/>
              </a:lnSpc>
              <a:spcBef>
                <a:spcPct val="0"/>
              </a:spcBef>
              <a:spcAft>
                <a:spcPts val="0"/>
              </a:spcAft>
              <a:buClrTx/>
              <a:buSzTx/>
              <a:buFontTx/>
              <a:buNone/>
              <a:tabLst/>
              <a:defRPr/>
            </a:lvl1pPr>
          </a:lstStyle>
          <a:p>
            <a:endParaRPr lang="cs-CZ" dirty="0"/>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a:t>Klepnutím lze upravit styl předlohy podnadpisů.</a:t>
            </a:r>
          </a:p>
        </p:txBody>
      </p:sp>
      <p:sp>
        <p:nvSpPr>
          <p:cNvPr id="4" name="Zástupný symbol pro datum 3"/>
          <p:cNvSpPr>
            <a:spLocks noGrp="1"/>
          </p:cNvSpPr>
          <p:nvPr>
            <p:ph type="dt" sz="half" idx="10"/>
          </p:nvPr>
        </p:nvSpPr>
        <p:spPr/>
        <p:txBody>
          <a:bodyPr/>
          <a:lstStyle/>
          <a:p>
            <a:fld id="{D71D670E-F408-4E2B-B25D-E9A067766495}" type="datetime1">
              <a:rPr lang="cs-CZ" smtClean="0"/>
              <a:t>28.04.2023</a:t>
            </a:fld>
            <a:endParaRPr lang="cs-CZ"/>
          </a:p>
        </p:txBody>
      </p:sp>
      <p:sp>
        <p:nvSpPr>
          <p:cNvPr id="5" name="Zástupný symbol pro zápatí 4"/>
          <p:cNvSpPr>
            <a:spLocks noGrp="1"/>
          </p:cNvSpPr>
          <p:nvPr>
            <p:ph type="ftr" sz="quarter" idx="11"/>
          </p:nvPr>
        </p:nvSpPr>
        <p:spPr>
          <a:xfrm>
            <a:off x="3124200" y="5805264"/>
            <a:ext cx="2895600" cy="1052736"/>
          </a:xfrm>
        </p:spPr>
        <p:txBody>
          <a:bodyPr/>
          <a:lstStyle>
            <a:lvl1pPr>
              <a:defRPr sz="1200"/>
            </a:lvl1pPr>
          </a:lstStyle>
          <a:p>
            <a:r>
              <a:rPr lang="cs-CZ" b="1" dirty="0">
                <a:solidFill>
                  <a:srgbClr val="00B050"/>
                </a:solidFill>
                <a:latin typeface="Times New Roman" panose="02020603050405020304" pitchFamily="18" charset="0"/>
                <a:cs typeface="Times New Roman" panose="02020603050405020304" pitchFamily="18" charset="0"/>
              </a:rPr>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844F042-186F-4110-9814-A7D77FAD444B}" type="datetime1">
              <a:rPr lang="cs-CZ" smtClean="0"/>
              <a:t>28.04.2023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C61A24E6-A58E-44EA-BB33-28D15ADC9F88}" type="datetime1">
              <a:rPr lang="cs-CZ" smtClean="0"/>
              <a:t>28.04.2023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1147CD3-12FB-4412-AD56-487CE8B6AF63}" type="datetime1">
              <a:rPr lang="cs-CZ" smtClean="0"/>
              <a:t>28.04.2023</a:t>
            </a:fld>
            <a:endParaRPr lang="cs-CZ"/>
          </a:p>
        </p:txBody>
      </p:sp>
      <p:sp>
        <p:nvSpPr>
          <p:cNvPr id="5" name="Zástupný symbol pro zápatí 4"/>
          <p:cNvSpPr>
            <a:spLocks noGrp="1"/>
          </p:cNvSpPr>
          <p:nvPr>
            <p:ph type="ftr" sz="quarter" idx="11"/>
          </p:nvPr>
        </p:nvSpPr>
        <p:spPr/>
        <p:txBody>
          <a:bodyPr/>
          <a:lstStyle/>
          <a:p>
            <a:r>
              <a:rPr lang="cs-CZ"/>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3A4417DC-BFA8-415B-9A6C-D7177BFF35A1}" type="datetime1">
              <a:rPr lang="cs-CZ" smtClean="0"/>
              <a:t>28.04.2023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E31A6782-BA3A-4D34-BBA5-E8A87B1B1E11}" type="datetime1">
              <a:rPr lang="cs-CZ" smtClean="0"/>
              <a:t>28.04.2023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9F757BB-4548-4799-A2D0-1BC894EB7F3F}" type="datetime1">
              <a:rPr lang="cs-CZ" smtClean="0"/>
              <a:t>28.04.2023</a:t>
            </a:fld>
            <a:endParaRPr lang="cs-CZ"/>
          </a:p>
        </p:txBody>
      </p:sp>
      <p:sp>
        <p:nvSpPr>
          <p:cNvPr id="8" name="Zástupný symbol pro zápatí 7"/>
          <p:cNvSpPr>
            <a:spLocks noGrp="1"/>
          </p:cNvSpPr>
          <p:nvPr>
            <p:ph type="ftr" sz="quarter" idx="11"/>
          </p:nvPr>
        </p:nvSpPr>
        <p:spPr/>
        <p:txBody>
          <a:bodyPr/>
          <a:lstStyle/>
          <a:p>
            <a:r>
              <a:rPr lang="cs-CZ"/>
              <a:t>ELCO§ GROUP s.r.o.</a:t>
            </a:r>
          </a:p>
        </p:txBody>
      </p:sp>
      <p:sp>
        <p:nvSpPr>
          <p:cNvPr id="9" name="Zástupný symbol pro číslo snímku 8"/>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1DBC3D0C-623C-48A7-88C1-32CA7839178D}" type="datetime1">
              <a:rPr lang="cs-CZ" smtClean="0"/>
              <a:t>28.04.2023</a:t>
            </a:fld>
            <a:endParaRPr lang="cs-CZ"/>
          </a:p>
        </p:txBody>
      </p:sp>
      <p:sp>
        <p:nvSpPr>
          <p:cNvPr id="4" name="Zástupný symbol pro zápatí 3"/>
          <p:cNvSpPr>
            <a:spLocks noGrp="1"/>
          </p:cNvSpPr>
          <p:nvPr>
            <p:ph type="ftr" sz="quarter" idx="11"/>
          </p:nvPr>
        </p:nvSpPr>
        <p:spPr/>
        <p:txBody>
          <a:bodyPr/>
          <a:lstStyle/>
          <a:p>
            <a:r>
              <a:rPr lang="cs-CZ"/>
              <a:t>ELCO§ GROUP s.r.o.</a:t>
            </a:r>
          </a:p>
        </p:txBody>
      </p:sp>
      <p:sp>
        <p:nvSpPr>
          <p:cNvPr id="5" name="Zástupný symbol pro číslo snímku 4"/>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CAC542C-08F0-452F-A68E-1422BFF6D48B}" type="datetime1">
              <a:rPr lang="cs-CZ" smtClean="0"/>
              <a:t>28.04.2023</a:t>
            </a:fld>
            <a:endParaRPr lang="cs-CZ"/>
          </a:p>
        </p:txBody>
      </p:sp>
      <p:sp>
        <p:nvSpPr>
          <p:cNvPr id="3" name="Zástupný symbol pro zápatí 2"/>
          <p:cNvSpPr>
            <a:spLocks noGrp="1"/>
          </p:cNvSpPr>
          <p:nvPr>
            <p:ph type="ftr" sz="quarter" idx="11"/>
          </p:nvPr>
        </p:nvSpPr>
        <p:spPr/>
        <p:txBody>
          <a:bodyPr/>
          <a:lstStyle/>
          <a:p>
            <a:r>
              <a:rPr lang="cs-CZ"/>
              <a:t>ELCO§ GROUP s.r.o.</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602731A2-99EB-4DDB-8CD3-4DD799498F00}" type="datetime1">
              <a:rPr lang="cs-CZ" smtClean="0"/>
              <a:t>28.04.2023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7D57DFC-0918-4555-8820-D96828E8FBF1}" type="datetime1">
              <a:rPr lang="cs-CZ" smtClean="0"/>
              <a:t>28.04.2023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D109A-3C71-41AF-876D-F381C2DF7A7D}" type="datetime1">
              <a:rPr lang="cs-CZ" smtClean="0"/>
              <a:t>28.04.2023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a:t>ELCO§ GROUP s.r.o.</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E5552-2AB7-444B-8FA6-71CD1D993EC8}"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755576" y="1959300"/>
            <a:ext cx="7416824" cy="1446550"/>
          </a:xfrm>
          <a:prstGeom prst="rect">
            <a:avLst/>
          </a:prstGeom>
          <a:noFill/>
        </p:spPr>
        <p:txBody>
          <a:bodyPr wrap="square" rtlCol="0">
            <a:spAutoFit/>
          </a:bodyPr>
          <a:lstStyle/>
          <a:p>
            <a:pPr algn="ctr"/>
            <a:endParaRPr lang="cs-CZ" sz="4400" b="1" dirty="0">
              <a:latin typeface="+mj-lt"/>
              <a:cs typeface="Times New Roman" panose="02020603050405020304" pitchFamily="18" charset="0"/>
            </a:endParaRPr>
          </a:p>
          <a:p>
            <a:pPr algn="ctr"/>
            <a:r>
              <a:rPr lang="cs-CZ" sz="4400" b="1" dirty="0">
                <a:latin typeface="+mj-lt"/>
                <a:cs typeface="Times New Roman" panose="02020603050405020304" pitchFamily="18" charset="0"/>
              </a:rPr>
              <a:t>Námitky a ÚOHS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AB633B-9924-4DE8-845A-FD296D8D9C41}"/>
              </a:ext>
            </a:extLst>
          </p:cNvPr>
          <p:cNvSpPr>
            <a:spLocks noGrp="1"/>
          </p:cNvSpPr>
          <p:nvPr>
            <p:ph type="title"/>
          </p:nvPr>
        </p:nvSpPr>
        <p:spPr/>
        <p:txBody>
          <a:bodyPr/>
          <a:lstStyle/>
          <a:p>
            <a:r>
              <a:rPr lang="cs-CZ" b="1" dirty="0"/>
              <a:t>Řízení před ÚOHS</a:t>
            </a:r>
            <a:endParaRPr lang="cs-CZ" dirty="0"/>
          </a:p>
        </p:txBody>
      </p:sp>
      <p:sp>
        <p:nvSpPr>
          <p:cNvPr id="3" name="Zástupný obsah 2">
            <a:extLst>
              <a:ext uri="{FF2B5EF4-FFF2-40B4-BE49-F238E27FC236}">
                <a16:creationId xmlns:a16="http://schemas.microsoft.com/office/drawing/2014/main" id="{F3E1D224-DAF4-4F61-BF45-8DB971A56842}"/>
              </a:ext>
            </a:extLst>
          </p:cNvPr>
          <p:cNvSpPr>
            <a:spLocks noGrp="1"/>
          </p:cNvSpPr>
          <p:nvPr>
            <p:ph idx="1"/>
          </p:nvPr>
        </p:nvSpPr>
        <p:spPr/>
        <p:txBody>
          <a:bodyPr>
            <a:normAutofit fontScale="47500" lnSpcReduction="20000"/>
          </a:bodyPr>
          <a:lstStyle/>
          <a:p>
            <a:pPr marL="0" indent="0">
              <a:buNone/>
            </a:pPr>
            <a:r>
              <a:rPr lang="cs-CZ" dirty="0"/>
              <a:t>Úřad dále vykonává dozor nad dodržováním postupu státu, krajů a obcí (tj. objednatelů) při uzavírání smluv při zajišťování dopravní obslužnosti podle zákona č. 194/2010 Sb., o veřejných službách v přepravě cestujících.</a:t>
            </a:r>
          </a:p>
          <a:p>
            <a:pPr marL="0" indent="0">
              <a:buNone/>
            </a:pPr>
            <a:endParaRPr lang="cs-CZ" dirty="0"/>
          </a:p>
          <a:p>
            <a:pPr marL="0" indent="0">
              <a:buNone/>
            </a:pPr>
            <a:r>
              <a:rPr lang="cs-CZ" dirty="0"/>
              <a:t>Při výkonu dozoru podle předchozích odstavců Úřad</a:t>
            </a:r>
          </a:p>
          <a:p>
            <a:pPr marL="514350" indent="-514350">
              <a:buFont typeface="+mj-lt"/>
              <a:buAutoNum type="alphaLcParenR"/>
            </a:pPr>
            <a:r>
              <a:rPr lang="cs-CZ" dirty="0"/>
              <a:t>rozhoduje o tom, zda zadavatel při zadávání veřejné zakázky nebo při zvláštním postupu postupoval v souladu se zákonem,</a:t>
            </a:r>
          </a:p>
          <a:p>
            <a:pPr marL="514350" indent="-514350">
              <a:buFont typeface="+mj-lt"/>
              <a:buAutoNum type="alphaLcParenR"/>
            </a:pPr>
            <a:r>
              <a:rPr lang="cs-CZ" dirty="0"/>
              <a:t>rozhoduje o tom, zda postup zadavatele, který směřuje k zadání veřejné zakázky mimo zadávací řízení, je v souladu se zákonem,</a:t>
            </a:r>
          </a:p>
          <a:p>
            <a:pPr marL="514350" indent="-514350">
              <a:buFont typeface="+mj-lt"/>
              <a:buAutoNum type="alphaLcParenR"/>
            </a:pPr>
            <a:r>
              <a:rPr lang="cs-CZ" dirty="0"/>
              <a:t>rozhoduje o tom, zda objednatel postupoval při výběru dopravce v souladu se zákonem a přímo použitelným předpisem Evropské unie,</a:t>
            </a:r>
          </a:p>
          <a:p>
            <a:pPr marL="514350" indent="-514350">
              <a:buFont typeface="+mj-lt"/>
              <a:buAutoNum type="alphaLcParenR"/>
            </a:pPr>
            <a:r>
              <a:rPr lang="cs-CZ" dirty="0"/>
              <a:t>projednává přestupky,</a:t>
            </a:r>
          </a:p>
          <a:p>
            <a:pPr marL="514350" indent="-514350">
              <a:buFont typeface="+mj-lt"/>
              <a:buAutoNum type="alphaLcParenR"/>
            </a:pPr>
            <a:r>
              <a:rPr lang="cs-CZ" dirty="0"/>
              <a:t>ukládá nápravná opatření a pokuty za spáchání přestupku,</a:t>
            </a:r>
          </a:p>
          <a:p>
            <a:pPr marL="514350" indent="-514350">
              <a:buFont typeface="+mj-lt"/>
              <a:buAutoNum type="alphaLcParenR"/>
            </a:pPr>
            <a:r>
              <a:rPr lang="cs-CZ" dirty="0"/>
              <a:t>rozhoduje o návrhu po ukončení fáze inovačního partnerství,</a:t>
            </a:r>
          </a:p>
          <a:p>
            <a:pPr marL="514350" indent="-514350">
              <a:buFont typeface="+mj-lt"/>
              <a:buAutoNum type="alphaLcParenR"/>
            </a:pPr>
            <a:r>
              <a:rPr lang="cs-CZ" dirty="0"/>
              <a:t>kontroluje podle kontrolního řádu soulad úkonů zadavatele či objednatele při zadávání veřejných zakázek a uzavírání smluv o veřejných službách v přepravě cestujících s příslušnými zákony.</a:t>
            </a:r>
          </a:p>
          <a:p>
            <a:pPr marL="0" indent="0">
              <a:buNone/>
            </a:pPr>
            <a:endParaRPr lang="cs-CZ" dirty="0"/>
          </a:p>
          <a:p>
            <a:pPr marL="0" indent="0">
              <a:buNone/>
            </a:pPr>
            <a:r>
              <a:rPr lang="cs-CZ" dirty="0"/>
              <a:t>Pravomoc podle písm. a) až f) Úřad vykonává výlučně ve správním řízení zahájeném buď na návrh oprávněné osoby, nebo z moci úřední.</a:t>
            </a:r>
          </a:p>
          <a:p>
            <a:endParaRPr lang="cs-CZ" dirty="0"/>
          </a:p>
        </p:txBody>
      </p:sp>
      <p:sp>
        <p:nvSpPr>
          <p:cNvPr id="6" name="Zástupný symbol pro číslo snímku 5">
            <a:extLst>
              <a:ext uri="{FF2B5EF4-FFF2-40B4-BE49-F238E27FC236}">
                <a16:creationId xmlns:a16="http://schemas.microsoft.com/office/drawing/2014/main" id="{3217EA3A-3A27-418C-BFB9-C694EDAAB4CF}"/>
              </a:ext>
            </a:extLst>
          </p:cNvPr>
          <p:cNvSpPr>
            <a:spLocks noGrp="1"/>
          </p:cNvSpPr>
          <p:nvPr>
            <p:ph type="sldNum" sz="quarter" idx="12"/>
          </p:nvPr>
        </p:nvSpPr>
        <p:spPr/>
        <p:txBody>
          <a:bodyPr/>
          <a:lstStyle/>
          <a:p>
            <a:fld id="{D7DE5552-2AB7-444B-8FA6-71CD1D993EC8}" type="slidenum">
              <a:rPr lang="cs-CZ" smtClean="0"/>
              <a:t>10</a:t>
            </a:fld>
            <a:endParaRPr lang="cs-CZ"/>
          </a:p>
        </p:txBody>
      </p:sp>
    </p:spTree>
    <p:extLst>
      <p:ext uri="{BB962C8B-B14F-4D97-AF65-F5344CB8AC3E}">
        <p14:creationId xmlns:p14="http://schemas.microsoft.com/office/powerpoint/2010/main" val="3669039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AB633B-9924-4DE8-845A-FD296D8D9C41}"/>
              </a:ext>
            </a:extLst>
          </p:cNvPr>
          <p:cNvSpPr>
            <a:spLocks noGrp="1"/>
          </p:cNvSpPr>
          <p:nvPr>
            <p:ph type="title"/>
          </p:nvPr>
        </p:nvSpPr>
        <p:spPr/>
        <p:txBody>
          <a:bodyPr/>
          <a:lstStyle/>
          <a:p>
            <a:r>
              <a:rPr lang="cs-CZ" b="1" dirty="0"/>
              <a:t>Řízení před ÚOHS - Návrh</a:t>
            </a:r>
            <a:endParaRPr lang="cs-CZ" dirty="0"/>
          </a:p>
        </p:txBody>
      </p:sp>
      <p:sp>
        <p:nvSpPr>
          <p:cNvPr id="3" name="Zástupný obsah 2">
            <a:extLst>
              <a:ext uri="{FF2B5EF4-FFF2-40B4-BE49-F238E27FC236}">
                <a16:creationId xmlns:a16="http://schemas.microsoft.com/office/drawing/2014/main" id="{F3E1D224-DAF4-4F61-BF45-8DB971A56842}"/>
              </a:ext>
            </a:extLst>
          </p:cNvPr>
          <p:cNvSpPr>
            <a:spLocks noGrp="1"/>
          </p:cNvSpPr>
          <p:nvPr>
            <p:ph idx="1"/>
          </p:nvPr>
        </p:nvSpPr>
        <p:spPr/>
        <p:txBody>
          <a:bodyPr>
            <a:normAutofit fontScale="55000" lnSpcReduction="20000"/>
          </a:bodyPr>
          <a:lstStyle/>
          <a:p>
            <a:pPr algn="just"/>
            <a:r>
              <a:rPr lang="cs-CZ" dirty="0"/>
              <a:t>Návrh je oprávněn podat dodavatel (tj. osoba, která nabízí poskytnutí dodávek, služeb nebo stavebních prací), kterému postupem zadavatele či objednatele souvisejícím se zadáváním podlimitní nebo nadlimitní veřejné zakázky, včetně koncese s výjimkou koncesí malého rozsahu, se zvláštními postupy podle části šesté zákona č. 134/2016 Sb., o zadávání veřejných zakázek, nebo s uzavřením smlouvy o veřejných službách v přepravě cestujících hrozí nebo vznikla újma, a který současně využil svého práva podat zadavateli v téže věci zdůvodněné námitky (pokud mu takové právo svědčilo). Návrh na zákaz plnění smlouvy na veřejnou zakázku lze podat i bez předchozího podání námitek.</a:t>
            </a:r>
          </a:p>
          <a:p>
            <a:pPr algn="just"/>
            <a:r>
              <a:rPr lang="cs-CZ" dirty="0"/>
              <a:t>Nezbytným předpokladem pro podání návrhu je řádné a včasné složení kauce na účet Úřadu.</a:t>
            </a:r>
          </a:p>
          <a:p>
            <a:pPr algn="just"/>
            <a:r>
              <a:rPr lang="cs-CZ" dirty="0"/>
              <a:t>Navrhovatel má ve správním řízení zahájeném na návrh postavení účastníka správního řízení, z čehož mu plynou zejm. následující oprávnění:</a:t>
            </a:r>
          </a:p>
          <a:p>
            <a:pPr lvl="1" algn="just"/>
            <a:r>
              <a:rPr lang="cs-CZ" dirty="0"/>
              <a:t>vyjadřovat se, uvádět skutečnosti a činit jiné návrhy,</a:t>
            </a:r>
          </a:p>
          <a:p>
            <a:pPr lvl="1" algn="just"/>
            <a:r>
              <a:rPr lang="cs-CZ" dirty="0"/>
              <a:t>navrhovat provedení důkazů,</a:t>
            </a:r>
          </a:p>
          <a:p>
            <a:pPr lvl="1" algn="just"/>
            <a:r>
              <a:rPr lang="cs-CZ" dirty="0"/>
              <a:t>disponovat s návrhem (zejm. jej vzít úplně nebo částečně zpět),</a:t>
            </a:r>
          </a:p>
          <a:p>
            <a:pPr lvl="1" algn="just"/>
            <a:r>
              <a:rPr lang="cs-CZ" dirty="0"/>
              <a:t>nahlížet do spisu, činit z něj výpisy a opatřovat kopie,</a:t>
            </a:r>
          </a:p>
          <a:p>
            <a:pPr lvl="1" algn="just"/>
            <a:r>
              <a:rPr lang="cs-CZ" dirty="0"/>
              <a:t>vyjadřovat se k podkladům rozhodnutí.</a:t>
            </a:r>
          </a:p>
          <a:p>
            <a:pPr marL="0" indent="0">
              <a:buNone/>
            </a:pPr>
            <a:endParaRPr lang="cs-CZ" dirty="0"/>
          </a:p>
        </p:txBody>
      </p:sp>
      <p:sp>
        <p:nvSpPr>
          <p:cNvPr id="6" name="Zástupný symbol pro číslo snímku 5">
            <a:extLst>
              <a:ext uri="{FF2B5EF4-FFF2-40B4-BE49-F238E27FC236}">
                <a16:creationId xmlns:a16="http://schemas.microsoft.com/office/drawing/2014/main" id="{3217EA3A-3A27-418C-BFB9-C694EDAAB4CF}"/>
              </a:ext>
            </a:extLst>
          </p:cNvPr>
          <p:cNvSpPr>
            <a:spLocks noGrp="1"/>
          </p:cNvSpPr>
          <p:nvPr>
            <p:ph type="sldNum" sz="quarter" idx="12"/>
          </p:nvPr>
        </p:nvSpPr>
        <p:spPr/>
        <p:txBody>
          <a:bodyPr/>
          <a:lstStyle/>
          <a:p>
            <a:fld id="{D7DE5552-2AB7-444B-8FA6-71CD1D993EC8}" type="slidenum">
              <a:rPr lang="cs-CZ" smtClean="0"/>
              <a:t>11</a:t>
            </a:fld>
            <a:endParaRPr lang="cs-CZ"/>
          </a:p>
        </p:txBody>
      </p:sp>
    </p:spTree>
    <p:extLst>
      <p:ext uri="{BB962C8B-B14F-4D97-AF65-F5344CB8AC3E}">
        <p14:creationId xmlns:p14="http://schemas.microsoft.com/office/powerpoint/2010/main" val="3078327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AB633B-9924-4DE8-845A-FD296D8D9C41}"/>
              </a:ext>
            </a:extLst>
          </p:cNvPr>
          <p:cNvSpPr>
            <a:spLocks noGrp="1"/>
          </p:cNvSpPr>
          <p:nvPr>
            <p:ph type="title"/>
          </p:nvPr>
        </p:nvSpPr>
        <p:spPr/>
        <p:txBody>
          <a:bodyPr/>
          <a:lstStyle/>
          <a:p>
            <a:r>
              <a:rPr lang="cs-CZ" b="1" dirty="0"/>
              <a:t>Řízení před ÚOHS - Podnět</a:t>
            </a:r>
            <a:endParaRPr lang="cs-CZ" dirty="0"/>
          </a:p>
        </p:txBody>
      </p:sp>
      <p:sp>
        <p:nvSpPr>
          <p:cNvPr id="3" name="Zástupný obsah 2">
            <a:extLst>
              <a:ext uri="{FF2B5EF4-FFF2-40B4-BE49-F238E27FC236}">
                <a16:creationId xmlns:a16="http://schemas.microsoft.com/office/drawing/2014/main" id="{F3E1D224-DAF4-4F61-BF45-8DB971A56842}"/>
              </a:ext>
            </a:extLst>
          </p:cNvPr>
          <p:cNvSpPr>
            <a:spLocks noGrp="1"/>
          </p:cNvSpPr>
          <p:nvPr>
            <p:ph idx="1"/>
          </p:nvPr>
        </p:nvSpPr>
        <p:spPr/>
        <p:txBody>
          <a:bodyPr>
            <a:normAutofit fontScale="62500" lnSpcReduction="20000"/>
          </a:bodyPr>
          <a:lstStyle/>
          <a:p>
            <a:pPr algn="just"/>
            <a:r>
              <a:rPr lang="cs-CZ" dirty="0"/>
              <a:t>Podnět k zahájení správního řízení o přezkoumání úkonů zadavatele či objednatele může podat jakýkoli subjekt (fyzická i právnická osoba, dodavatel i jednotlivec). Půjde zejm. o osoby, které nebyly oprávněny v průběhu zadávacího nebo nabídkového řízení podat zadavateli zdůvodněné námitky (neměly zájem na získání veřejné zakázky nebo uzavření smlouvy o veřejných službách v přepravě cestujících), resp. o dodavatele, kteří takové námitky podali, ale nemají zájem podat návrh k Úřadu.</a:t>
            </a:r>
          </a:p>
          <a:p>
            <a:pPr algn="just"/>
            <a:r>
              <a:rPr lang="cs-CZ" dirty="0"/>
              <a:t>Podnět, který podá dodavatel, jenž v téže věci nevyužil možnosti podat námitky, se nevyřizuje.</a:t>
            </a:r>
          </a:p>
          <a:p>
            <a:pPr algn="just"/>
            <a:r>
              <a:rPr lang="cs-CZ" dirty="0"/>
              <a:t>Podáním podnětu automaticky nedochází k zahájení správního řízení z moci úřední. Na zahájení správního řízení není právní nárok (jeho zahájení je odvislé od výsledku šetření podnětu Úřadem).</a:t>
            </a:r>
          </a:p>
          <a:p>
            <a:pPr algn="just"/>
            <a:r>
              <a:rPr lang="cs-CZ" dirty="0"/>
              <a:t>Podatel podnětu není účastníkem šetření ani následného správního řízení, nesvědčí mu tedy ani žádná procesní práva. Jediné oprávnění, které podateli podnětu svědčí, je oprávnění požádat Úřad o sdělení výsledku šetření podnětu.</a:t>
            </a:r>
          </a:p>
          <a:p>
            <a:pPr marL="0" indent="0">
              <a:buNone/>
            </a:pPr>
            <a:endParaRPr lang="cs-CZ" dirty="0"/>
          </a:p>
        </p:txBody>
      </p:sp>
      <p:sp>
        <p:nvSpPr>
          <p:cNvPr id="6" name="Zástupný symbol pro číslo snímku 5">
            <a:extLst>
              <a:ext uri="{FF2B5EF4-FFF2-40B4-BE49-F238E27FC236}">
                <a16:creationId xmlns:a16="http://schemas.microsoft.com/office/drawing/2014/main" id="{3217EA3A-3A27-418C-BFB9-C694EDAAB4CF}"/>
              </a:ext>
            </a:extLst>
          </p:cNvPr>
          <p:cNvSpPr>
            <a:spLocks noGrp="1"/>
          </p:cNvSpPr>
          <p:nvPr>
            <p:ph type="sldNum" sz="quarter" idx="12"/>
          </p:nvPr>
        </p:nvSpPr>
        <p:spPr/>
        <p:txBody>
          <a:bodyPr/>
          <a:lstStyle/>
          <a:p>
            <a:fld id="{D7DE5552-2AB7-444B-8FA6-71CD1D993EC8}" type="slidenum">
              <a:rPr lang="cs-CZ" smtClean="0"/>
              <a:t>12</a:t>
            </a:fld>
            <a:endParaRPr lang="cs-CZ" dirty="0"/>
          </a:p>
        </p:txBody>
      </p:sp>
    </p:spTree>
    <p:extLst>
      <p:ext uri="{BB962C8B-B14F-4D97-AF65-F5344CB8AC3E}">
        <p14:creationId xmlns:p14="http://schemas.microsoft.com/office/powerpoint/2010/main" val="86025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AB633B-9924-4DE8-845A-FD296D8D9C41}"/>
              </a:ext>
            </a:extLst>
          </p:cNvPr>
          <p:cNvSpPr>
            <a:spLocks noGrp="1"/>
          </p:cNvSpPr>
          <p:nvPr>
            <p:ph type="title"/>
          </p:nvPr>
        </p:nvSpPr>
        <p:spPr/>
        <p:txBody>
          <a:bodyPr/>
          <a:lstStyle/>
          <a:p>
            <a:r>
              <a:rPr lang="cs-CZ" b="1" dirty="0"/>
              <a:t>Řízení před ÚOHS - Kauce</a:t>
            </a:r>
            <a:endParaRPr lang="cs-CZ" dirty="0"/>
          </a:p>
        </p:txBody>
      </p:sp>
      <p:sp>
        <p:nvSpPr>
          <p:cNvPr id="3" name="Zástupný obsah 2">
            <a:extLst>
              <a:ext uri="{FF2B5EF4-FFF2-40B4-BE49-F238E27FC236}">
                <a16:creationId xmlns:a16="http://schemas.microsoft.com/office/drawing/2014/main" id="{F3E1D224-DAF4-4F61-BF45-8DB971A56842}"/>
              </a:ext>
            </a:extLst>
          </p:cNvPr>
          <p:cNvSpPr>
            <a:spLocks noGrp="1"/>
          </p:cNvSpPr>
          <p:nvPr>
            <p:ph idx="1"/>
          </p:nvPr>
        </p:nvSpPr>
        <p:spPr/>
        <p:txBody>
          <a:bodyPr>
            <a:normAutofit fontScale="25000" lnSpcReduction="20000"/>
          </a:bodyPr>
          <a:lstStyle/>
          <a:p>
            <a:pPr marL="0" indent="0">
              <a:buNone/>
            </a:pPr>
            <a:r>
              <a:rPr lang="cs-CZ" sz="4800" b="1" dirty="0"/>
              <a:t>A) KAUCE – § 255 zákona č. 134/2016 Sb., o zadávání veřejných zakázek</a:t>
            </a:r>
          </a:p>
          <a:p>
            <a:pPr marL="0" indent="0">
              <a:buNone/>
            </a:pPr>
            <a:r>
              <a:rPr lang="cs-CZ" sz="4800" dirty="0"/>
              <a:t>Navrhovatel je povinen s podáním návrhu, nejde-li o přezkoumání postupu pro zadávání koncesí, složit na účet Úřadu pro ochranu hospodářské soutěže (dále jen „Úřad") kauci, a to ve výši:</a:t>
            </a:r>
          </a:p>
          <a:p>
            <a:r>
              <a:rPr lang="cs-CZ" sz="4800" dirty="0"/>
              <a:t>1 % z nabídkové ceny navrhovatele za celou dobu plnění veřejné zakázky nebo za dobu prvních čtyř let plnění v případě smluv na dobu neurčitou, nejméně však ve výši 50 000 Kč, nejvýše ve výši 10 000 000 Kč.</a:t>
            </a:r>
          </a:p>
          <a:p>
            <a:r>
              <a:rPr lang="cs-CZ" sz="4800" dirty="0"/>
              <a:t>V případě, že navrhovatel nemůže stanovit celkovou nabídkovou cenu, je povinen složit kauci ve výši 100 000 Kč.</a:t>
            </a:r>
          </a:p>
          <a:p>
            <a:r>
              <a:rPr lang="cs-CZ" sz="4800" dirty="0"/>
              <a:t>V případě návrhu na uložení zákazu plnění smlouvy je navrhovatel povinen složit kauci ve výši 200 000 Kč.</a:t>
            </a:r>
          </a:p>
          <a:p>
            <a:pPr marL="0" indent="0">
              <a:buNone/>
            </a:pPr>
            <a:r>
              <a:rPr lang="cs-CZ" sz="4800" dirty="0"/>
              <a:t>Kauce musí být připsána na účet Úřadu nejpozději poslední den lhůty stanovené podle § 251 odst. 2 a 3 a § 254 odst. 3 pro doručení návrhu Úřadu.</a:t>
            </a:r>
          </a:p>
          <a:p>
            <a:pPr marL="0" indent="0">
              <a:buNone/>
            </a:pPr>
            <a:r>
              <a:rPr lang="cs-CZ" sz="4800" dirty="0"/>
              <a:t>Jde-li o přezkoumání postupu pro zadávání koncesí, je navrhovatel s podáním návrhu povinen složit na účet Úřadu kauci, a to ve výši:</a:t>
            </a:r>
          </a:p>
          <a:p>
            <a:r>
              <a:rPr lang="cs-CZ" sz="4800" dirty="0"/>
              <a:t>1 % z předpokládané hodnoty koncese uveřejněné ve Věstníku veřejných zakázek nebo na profilu zadavatele, nejméně však ve výši 50 000 Kč, nejvýše ve výši 10 000 000 Kč.</a:t>
            </a:r>
          </a:p>
          <a:p>
            <a:r>
              <a:rPr lang="cs-CZ" sz="4800" dirty="0"/>
              <a:t>V případě, že zadavatel neuveřejní ve Věstníku veřejných zakázek nebo na profilu zadavatele předpokládanou hodnotu koncese, je navrhovatel povinen složit kauci ve výši 100 000 Kč.</a:t>
            </a:r>
          </a:p>
          <a:p>
            <a:r>
              <a:rPr lang="cs-CZ" sz="4800" dirty="0"/>
              <a:t>V případě návrhu na uložení zákazu plnění koncesní smlouvy je navrhovatel povinen složit kauci ve výši 200 000 Kč.</a:t>
            </a:r>
          </a:p>
          <a:p>
            <a:pPr marL="0" indent="0">
              <a:buNone/>
            </a:pPr>
            <a:r>
              <a:rPr lang="cs-CZ" sz="4800" dirty="0"/>
              <a:t>Kauce musí být připsána na účet Úřadu nejpozději poslední den lhůty stanovené podle § 251 odst. 2 a 3 a § 254 odst. 3 ZZVZ pro doručení návrhu Úřadu.</a:t>
            </a:r>
          </a:p>
          <a:p>
            <a:pPr marL="0" indent="0">
              <a:buNone/>
            </a:pPr>
            <a:r>
              <a:rPr lang="cs-CZ" sz="4800" dirty="0"/>
              <a:t>Při výpočtu se kauce zaokrouhluje na celé Kč, a to:</a:t>
            </a:r>
          </a:p>
          <a:p>
            <a:pPr marL="0" indent="0">
              <a:buNone/>
            </a:pPr>
            <a:r>
              <a:rPr lang="cs-CZ" sz="4800" dirty="0"/>
              <a:t>•             do 0,50 Kč na celé jednotky dolů</a:t>
            </a:r>
          </a:p>
          <a:p>
            <a:pPr marL="0" indent="0">
              <a:buNone/>
            </a:pPr>
            <a:r>
              <a:rPr lang="cs-CZ" sz="4800" dirty="0"/>
              <a:t>•             při 0,50 Kč a výše na celé jednotky nahoru.</a:t>
            </a:r>
          </a:p>
          <a:p>
            <a:pPr marL="0" indent="0">
              <a:buNone/>
            </a:pPr>
            <a:r>
              <a:rPr lang="cs-CZ" sz="4800" dirty="0"/>
              <a:t>Číslo účtu orgánu dohledu pro složení kauce: </a:t>
            </a:r>
            <a:r>
              <a:rPr lang="cs-CZ" sz="4800" b="1" dirty="0"/>
              <a:t>16010-24825621/0710</a:t>
            </a:r>
            <a:r>
              <a:rPr lang="cs-CZ" sz="4800" dirty="0"/>
              <a:t> [ze zahraničí BIC (SWIFT): CNBACZPP, IBAN: CZ22 0710 0160 1000 2482 5621].</a:t>
            </a:r>
          </a:p>
          <a:p>
            <a:pPr marL="0" indent="0">
              <a:buNone/>
            </a:pPr>
            <a:r>
              <a:rPr lang="cs-CZ" sz="4800" dirty="0"/>
              <a:t>Účet je veden u pobočky ČNB v Brně.</a:t>
            </a:r>
          </a:p>
          <a:p>
            <a:pPr marL="0" indent="0">
              <a:buNone/>
            </a:pPr>
            <a:r>
              <a:rPr lang="cs-CZ" sz="4800" dirty="0"/>
              <a:t>Jako variabilní symbol je vhodné použít</a:t>
            </a:r>
            <a:r>
              <a:rPr lang="cs-CZ" sz="4800" b="1" dirty="0"/>
              <a:t> IČO navrhovatele</a:t>
            </a:r>
            <a:r>
              <a:rPr lang="cs-CZ" sz="4800" dirty="0"/>
              <a:t>.</a:t>
            </a:r>
          </a:p>
          <a:p>
            <a:pPr marL="0" indent="0">
              <a:buNone/>
            </a:pPr>
            <a:r>
              <a:rPr lang="cs-CZ" sz="4800" b="1" dirty="0"/>
              <a:t>B) SPRÁVNÍ POPLATEK</a:t>
            </a:r>
          </a:p>
          <a:p>
            <a:pPr marL="0" indent="0">
              <a:buNone/>
            </a:pPr>
            <a:r>
              <a:rPr lang="cs-CZ" sz="4800" dirty="0"/>
              <a:t>Návrh na zahájení řízení o přezkoumání úkonů zadavatele (nezaměňovat s podnětem na zahájení řízení) není zpoplatňován podle zákona č. 634/2004 Sb., o správních poplatcích. </a:t>
            </a:r>
          </a:p>
          <a:p>
            <a:pPr marL="0" indent="0">
              <a:buNone/>
            </a:pPr>
            <a:endParaRPr lang="cs-CZ" dirty="0"/>
          </a:p>
        </p:txBody>
      </p:sp>
      <p:sp>
        <p:nvSpPr>
          <p:cNvPr id="6" name="Zástupný symbol pro číslo snímku 5">
            <a:extLst>
              <a:ext uri="{FF2B5EF4-FFF2-40B4-BE49-F238E27FC236}">
                <a16:creationId xmlns:a16="http://schemas.microsoft.com/office/drawing/2014/main" id="{3217EA3A-3A27-418C-BFB9-C694EDAAB4CF}"/>
              </a:ext>
            </a:extLst>
          </p:cNvPr>
          <p:cNvSpPr>
            <a:spLocks noGrp="1"/>
          </p:cNvSpPr>
          <p:nvPr>
            <p:ph type="sldNum" sz="quarter" idx="12"/>
          </p:nvPr>
        </p:nvSpPr>
        <p:spPr/>
        <p:txBody>
          <a:bodyPr/>
          <a:lstStyle/>
          <a:p>
            <a:fld id="{D7DE5552-2AB7-444B-8FA6-71CD1D993EC8}" type="slidenum">
              <a:rPr lang="cs-CZ" smtClean="0"/>
              <a:t>13</a:t>
            </a:fld>
            <a:endParaRPr lang="cs-CZ" dirty="0"/>
          </a:p>
        </p:txBody>
      </p:sp>
    </p:spTree>
    <p:extLst>
      <p:ext uri="{BB962C8B-B14F-4D97-AF65-F5344CB8AC3E}">
        <p14:creationId xmlns:p14="http://schemas.microsoft.com/office/powerpoint/2010/main" val="4205987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863588" y="1969872"/>
            <a:ext cx="7416824" cy="1446550"/>
          </a:xfrm>
          <a:prstGeom prst="rect">
            <a:avLst/>
          </a:prstGeom>
          <a:noFill/>
        </p:spPr>
        <p:txBody>
          <a:bodyPr wrap="square" rtlCol="0">
            <a:spAutoFit/>
          </a:bodyPr>
          <a:lstStyle/>
          <a:p>
            <a:pPr algn="ctr"/>
            <a:endParaRPr lang="cs-CZ" sz="4400" b="1" dirty="0">
              <a:latin typeface="+mj-lt"/>
              <a:cs typeface="Times New Roman" panose="02020603050405020304" pitchFamily="18" charset="0"/>
            </a:endParaRPr>
          </a:p>
          <a:p>
            <a:pPr algn="ctr"/>
            <a:r>
              <a:rPr lang="cs-CZ" sz="4400" b="1" dirty="0">
                <a:latin typeface="+mj-lt"/>
                <a:cs typeface="Times New Roman" panose="02020603050405020304" pitchFamily="18" charset="0"/>
              </a:rPr>
              <a:t>Změny smlouvy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Změny smlouvy § 222</a:t>
            </a:r>
            <a:endParaRPr lang="cs-CZ" dirty="0"/>
          </a:p>
        </p:txBody>
      </p:sp>
      <p:sp>
        <p:nvSpPr>
          <p:cNvPr id="3" name="Zástupný symbol pro obsah 2"/>
          <p:cNvSpPr>
            <a:spLocks noGrp="1"/>
          </p:cNvSpPr>
          <p:nvPr>
            <p:ph idx="1"/>
          </p:nvPr>
        </p:nvSpPr>
        <p:spPr/>
        <p:txBody>
          <a:bodyPr>
            <a:noAutofit/>
          </a:bodyPr>
          <a:lstStyle/>
          <a:p>
            <a:r>
              <a:rPr lang="cs-CZ" sz="2400" dirty="0"/>
              <a:t>návrh zákona rozlišuje</a:t>
            </a:r>
          </a:p>
          <a:p>
            <a:endParaRPr lang="cs-CZ" sz="2400" b="1" dirty="0"/>
          </a:p>
          <a:p>
            <a:pPr lvl="1"/>
            <a:r>
              <a:rPr lang="cs-CZ" sz="2400" b="1" dirty="0"/>
              <a:t>podstatné </a:t>
            </a:r>
            <a:r>
              <a:rPr lang="cs-CZ" sz="2400" dirty="0"/>
              <a:t>změny smlouvy – </a:t>
            </a:r>
            <a:r>
              <a:rPr lang="cs-CZ" sz="2400" b="1" dirty="0"/>
              <a:t>zakázané</a:t>
            </a:r>
          </a:p>
          <a:p>
            <a:pPr lvl="1"/>
            <a:r>
              <a:rPr lang="cs-CZ" sz="2400" b="1" dirty="0"/>
              <a:t>nepodstatné </a:t>
            </a:r>
            <a:r>
              <a:rPr lang="cs-CZ" sz="2400" dirty="0"/>
              <a:t>změny smlouvy – </a:t>
            </a:r>
            <a:r>
              <a:rPr lang="cs-CZ" sz="2400" b="1" dirty="0"/>
              <a:t>přípustné</a:t>
            </a:r>
            <a:endParaRPr lang="cs-CZ" sz="2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15</a:t>
            </a:fld>
            <a:endParaRPr lang="cs-CZ" dirty="0"/>
          </a:p>
        </p:txBody>
      </p:sp>
    </p:spTree>
    <p:extLst>
      <p:ext uri="{BB962C8B-B14F-4D97-AF65-F5344CB8AC3E}">
        <p14:creationId xmlns:p14="http://schemas.microsoft.com/office/powerpoint/2010/main" val="946616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222/2	</a:t>
            </a:r>
            <a:endParaRPr lang="cs-CZ" dirty="0"/>
          </a:p>
        </p:txBody>
      </p:sp>
      <p:sp>
        <p:nvSpPr>
          <p:cNvPr id="3" name="Zástupný symbol pro obsah 2"/>
          <p:cNvSpPr>
            <a:spLocks noGrp="1"/>
          </p:cNvSpPr>
          <p:nvPr>
            <p:ph idx="1"/>
          </p:nvPr>
        </p:nvSpPr>
        <p:spPr/>
        <p:txBody>
          <a:bodyPr>
            <a:noAutofit/>
          </a:bodyPr>
          <a:lstStyle/>
          <a:p>
            <a:pPr algn="just"/>
            <a:r>
              <a:rPr lang="cs-CZ" dirty="0"/>
              <a:t>vyhrazené změny závazku stanovené ve smlouvě (výhrady sjednané ve smlouvě na veřejnou zakázku na základě zadávacích podmínek, pokud jsou důvody a obsah změn jednoznačně předem určeny)</a:t>
            </a:r>
            <a:endParaRPr lang="cs-CZ" sz="40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16</a:t>
            </a:fld>
            <a:endParaRPr lang="cs-CZ" dirty="0"/>
          </a:p>
        </p:txBody>
      </p:sp>
    </p:spTree>
    <p:extLst>
      <p:ext uri="{BB962C8B-B14F-4D97-AF65-F5344CB8AC3E}">
        <p14:creationId xmlns:p14="http://schemas.microsoft.com/office/powerpoint/2010/main" val="3003519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222/3	</a:t>
            </a:r>
            <a:endParaRPr lang="cs-CZ" dirty="0"/>
          </a:p>
        </p:txBody>
      </p:sp>
      <p:sp>
        <p:nvSpPr>
          <p:cNvPr id="3" name="Zástupný symbol pro obsah 2"/>
          <p:cNvSpPr>
            <a:spLocks noGrp="1"/>
          </p:cNvSpPr>
          <p:nvPr>
            <p:ph idx="1"/>
          </p:nvPr>
        </p:nvSpPr>
        <p:spPr/>
        <p:txBody>
          <a:bodyPr>
            <a:noAutofit/>
          </a:bodyPr>
          <a:lstStyle/>
          <a:p>
            <a:pPr algn="just"/>
            <a:r>
              <a:rPr lang="cs-CZ" sz="2400" dirty="0"/>
              <a:t>neumožnila by účast jiných dodavatelů nebo by </a:t>
            </a:r>
            <a:r>
              <a:rPr lang="pt-BR" sz="2400" dirty="0"/>
              <a:t>neměla vliv na výběr dodavatele v původním</a:t>
            </a:r>
            <a:r>
              <a:rPr lang="cs-CZ" sz="2400" dirty="0"/>
              <a:t> zadávacím řízení, pokud by zadávací podmínky původního zadávacího řízení odpovídaly této změně,</a:t>
            </a:r>
          </a:p>
          <a:p>
            <a:pPr algn="just"/>
            <a:endParaRPr lang="cs-CZ" sz="2400" dirty="0"/>
          </a:p>
          <a:p>
            <a:pPr algn="just"/>
            <a:r>
              <a:rPr lang="cs-CZ" sz="2400" dirty="0"/>
              <a:t>neměnila ekonomickou rovnováhu závazku ze smlouvy ve prospěch vybraného dodavatele, nebo nevedla k významnému rozšíření rozsahu plnění veřejné zakázk</a:t>
            </a:r>
            <a:r>
              <a:rPr lang="cs-CZ" dirty="0"/>
              <a:t>y</a:t>
            </a:r>
            <a:endParaRPr lang="cs-CZ" sz="40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17</a:t>
            </a:fld>
            <a:endParaRPr lang="cs-CZ" dirty="0"/>
          </a:p>
        </p:txBody>
      </p:sp>
    </p:spTree>
    <p:extLst>
      <p:ext uri="{BB962C8B-B14F-4D97-AF65-F5344CB8AC3E}">
        <p14:creationId xmlns:p14="http://schemas.microsoft.com/office/powerpoint/2010/main" val="2290888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222/7	</a:t>
            </a:r>
            <a:endParaRPr lang="cs-CZ" dirty="0"/>
          </a:p>
        </p:txBody>
      </p:sp>
      <p:sp>
        <p:nvSpPr>
          <p:cNvPr id="3" name="Zástupný symbol pro obsah 2"/>
          <p:cNvSpPr>
            <a:spLocks noGrp="1"/>
          </p:cNvSpPr>
          <p:nvPr>
            <p:ph idx="1"/>
          </p:nvPr>
        </p:nvSpPr>
        <p:spPr/>
        <p:txBody>
          <a:bodyPr>
            <a:noAutofit/>
          </a:bodyPr>
          <a:lstStyle/>
          <a:p>
            <a:pPr algn="just"/>
            <a:r>
              <a:rPr lang="cs-CZ" sz="2400" b="1" dirty="0"/>
              <a:t>stavebních prací je přípustná záměna jedné nebo více položek soupisu stavebních prací jednou nebo více položkami:</a:t>
            </a:r>
          </a:p>
          <a:p>
            <a:pPr algn="just"/>
            <a:endParaRPr lang="cs-CZ" sz="2400" b="1" dirty="0"/>
          </a:p>
          <a:p>
            <a:pPr algn="just"/>
            <a:r>
              <a:rPr lang="cs-CZ" sz="2400" dirty="0"/>
              <a:t>nové položky soupisu stavebních prací srovnatelný druh materiálu nebo prací</a:t>
            </a:r>
          </a:p>
          <a:p>
            <a:pPr algn="just"/>
            <a:r>
              <a:rPr lang="cs-CZ" sz="2400" dirty="0"/>
              <a:t>cena materiálu nebo prací stejná nebo nižší,</a:t>
            </a:r>
          </a:p>
          <a:p>
            <a:pPr algn="just"/>
            <a:r>
              <a:rPr lang="cs-CZ" sz="2400" dirty="0"/>
              <a:t>materiál nebo práce kvalitativně stejné nebo vyšší</a:t>
            </a:r>
            <a:endParaRPr lang="cs-CZ" sz="40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18</a:t>
            </a:fld>
            <a:endParaRPr lang="cs-CZ" dirty="0"/>
          </a:p>
        </p:txBody>
      </p:sp>
    </p:spTree>
    <p:extLst>
      <p:ext uri="{BB962C8B-B14F-4D97-AF65-F5344CB8AC3E}">
        <p14:creationId xmlns:p14="http://schemas.microsoft.com/office/powerpoint/2010/main" val="2574032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222/4	</a:t>
            </a:r>
            <a:endParaRPr lang="cs-CZ" dirty="0"/>
          </a:p>
        </p:txBody>
      </p:sp>
      <p:sp>
        <p:nvSpPr>
          <p:cNvPr id="3" name="Zástupný symbol pro obsah 2"/>
          <p:cNvSpPr>
            <a:spLocks noGrp="1"/>
          </p:cNvSpPr>
          <p:nvPr>
            <p:ph idx="1"/>
          </p:nvPr>
        </p:nvSpPr>
        <p:spPr/>
        <p:txBody>
          <a:bodyPr>
            <a:noAutofit/>
          </a:bodyPr>
          <a:lstStyle/>
          <a:p>
            <a:pPr algn="just"/>
            <a:r>
              <a:rPr lang="cs-CZ" sz="2400" dirty="0"/>
              <a:t>změna, která nemění celkovou povahu veřejné </a:t>
            </a:r>
            <a:r>
              <a:rPr lang="pl-PL" sz="2400" dirty="0"/>
              <a:t>zakázky a jejíž hodnota je nižší než</a:t>
            </a:r>
          </a:p>
          <a:p>
            <a:pPr algn="just"/>
            <a:endParaRPr lang="cs-CZ" sz="2400" dirty="0"/>
          </a:p>
          <a:p>
            <a:pPr algn="just"/>
            <a:r>
              <a:rPr lang="cs-CZ" sz="2400" dirty="0"/>
              <a:t>1. 10 % původní hodnoty závazku, nebo</a:t>
            </a:r>
          </a:p>
          <a:p>
            <a:pPr algn="just"/>
            <a:r>
              <a:rPr lang="cs-CZ" sz="2400" dirty="0"/>
              <a:t>2. </a:t>
            </a:r>
            <a:r>
              <a:rPr lang="cs-CZ" sz="2400" b="1" dirty="0"/>
              <a:t>15 % původní hodnoty závazku ze smlouvy </a:t>
            </a:r>
            <a:r>
              <a:rPr lang="pl-PL" sz="2400" b="1" dirty="0"/>
              <a:t>na veřejnou zakázku na stavební práce</a:t>
            </a:r>
          </a:p>
          <a:p>
            <a:pPr algn="just"/>
            <a:r>
              <a:rPr lang="cs-CZ" sz="2400" dirty="0"/>
              <a:t>rozhodný součet hodnot všech změn</a:t>
            </a:r>
          </a:p>
          <a:p>
            <a:pPr algn="just"/>
            <a:r>
              <a:rPr lang="cs-CZ" sz="2400" dirty="0"/>
              <a:t>nezkoumá se důvod pro změnu</a:t>
            </a:r>
            <a:endParaRPr lang="cs-CZ" sz="40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19</a:t>
            </a:fld>
            <a:endParaRPr lang="cs-CZ" dirty="0"/>
          </a:p>
        </p:txBody>
      </p:sp>
    </p:spTree>
    <p:extLst>
      <p:ext uri="{BB962C8B-B14F-4D97-AF65-F5344CB8AC3E}">
        <p14:creationId xmlns:p14="http://schemas.microsoft.com/office/powerpoint/2010/main" val="221137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Obrana proti postupu zadavatele - Námitky</a:t>
            </a:r>
          </a:p>
        </p:txBody>
      </p:sp>
      <p:sp>
        <p:nvSpPr>
          <p:cNvPr id="3" name="Zástupný symbol pro obsah 2"/>
          <p:cNvSpPr>
            <a:spLocks noGrp="1"/>
          </p:cNvSpPr>
          <p:nvPr>
            <p:ph idx="1"/>
          </p:nvPr>
        </p:nvSpPr>
        <p:spPr/>
        <p:txBody>
          <a:bodyPr>
            <a:noAutofit/>
          </a:bodyPr>
          <a:lstStyle/>
          <a:p>
            <a:pPr marL="0" indent="0" algn="just">
              <a:buNone/>
            </a:pPr>
            <a:r>
              <a:rPr lang="cs-CZ" sz="1600" dirty="0">
                <a:cs typeface="Times New Roman" panose="02020603050405020304" pitchFamily="18" charset="0"/>
              </a:rPr>
              <a:t>1) Námitky může podat </a:t>
            </a:r>
            <a:r>
              <a:rPr lang="cs-CZ" sz="1600" b="1" u="sng" dirty="0">
                <a:cs typeface="Times New Roman" panose="02020603050405020304" pitchFamily="18" charset="0"/>
              </a:rPr>
              <a:t>dodavatel, kterému postupem zadavatele souvisejícím se zadáváním podlimitní nebo nadlimitní veřejné zakázky, včetně koncese s výjimkou koncesí malého rozsahu podle § 178 nebo se zvláštními postupy podle části šesté hrozí nebo vznikla újma</a:t>
            </a:r>
            <a:r>
              <a:rPr lang="cs-CZ" sz="1600" dirty="0">
                <a:cs typeface="Times New Roman" panose="02020603050405020304" pitchFamily="18" charset="0"/>
              </a:rPr>
              <a:t> (dále jen "stěžovatel").</a:t>
            </a:r>
          </a:p>
          <a:p>
            <a:pPr marL="0" indent="0" algn="just">
              <a:buNone/>
            </a:pPr>
            <a:r>
              <a:rPr lang="cs-CZ" sz="1600" dirty="0">
                <a:cs typeface="Times New Roman" panose="02020603050405020304" pitchFamily="18" charset="0"/>
              </a:rPr>
              <a:t> </a:t>
            </a:r>
          </a:p>
          <a:p>
            <a:pPr marL="0" indent="0" algn="just">
              <a:buNone/>
            </a:pPr>
            <a:r>
              <a:rPr lang="cs-CZ" sz="1600" dirty="0">
                <a:cs typeface="Times New Roman" panose="02020603050405020304" pitchFamily="18" charset="0"/>
              </a:rPr>
              <a:t>2) Námitky se podávají písemně a lze je podat proti</a:t>
            </a:r>
          </a:p>
          <a:p>
            <a:pPr marL="0" indent="0" algn="just">
              <a:buNone/>
            </a:pPr>
            <a:r>
              <a:rPr lang="cs-CZ" sz="1600" dirty="0">
                <a:cs typeface="Times New Roman" panose="02020603050405020304" pitchFamily="18" charset="0"/>
              </a:rPr>
              <a:t> </a:t>
            </a:r>
          </a:p>
          <a:p>
            <a:pPr marL="628650" lvl="1" indent="-228600" algn="just">
              <a:buAutoNum type="alphaLcParenR"/>
            </a:pPr>
            <a:r>
              <a:rPr lang="cs-CZ" sz="1600" dirty="0">
                <a:cs typeface="Times New Roman" panose="02020603050405020304" pitchFamily="18" charset="0"/>
              </a:rPr>
              <a:t>všem úkonům nebo opomenutím zadavatele v zadávacím řízení a zvláštnímu postupu podle části šesté, včetně stanovení zadávacích podmínek, </a:t>
            </a:r>
          </a:p>
          <a:p>
            <a:pPr marL="628650" lvl="1" indent="-228600" algn="just">
              <a:buAutoNum type="alphaLcParenR"/>
            </a:pPr>
            <a:r>
              <a:rPr lang="cs-CZ" sz="1600" dirty="0">
                <a:cs typeface="Times New Roman" panose="02020603050405020304" pitchFamily="18" charset="0"/>
              </a:rPr>
              <a:t>volbě druhu zadávacího řízení nebo režimu veřejné zakázky, nebo</a:t>
            </a:r>
          </a:p>
          <a:p>
            <a:pPr marL="628650" lvl="1" indent="-228600" algn="just">
              <a:buAutoNum type="alphaLcParenR"/>
            </a:pPr>
            <a:r>
              <a:rPr lang="cs-CZ" sz="1600" dirty="0">
                <a:cs typeface="Times New Roman" panose="02020603050405020304" pitchFamily="18" charset="0"/>
              </a:rPr>
              <a:t>postupu zadavatele, který směřuje k zadání veřejné zakázky mimo zadávací řízení v rozporu s tímto zákonem.</a:t>
            </a:r>
          </a:p>
          <a:p>
            <a:pPr marL="0" indent="0" algn="just">
              <a:buNone/>
            </a:pPr>
            <a:endParaRPr lang="cs-CZ" sz="1600" dirty="0">
              <a:cs typeface="Times New Roman" panose="02020603050405020304" pitchFamily="18" charset="0"/>
            </a:endParaRPr>
          </a:p>
          <a:p>
            <a:pPr marL="0" indent="0" algn="just">
              <a:buNone/>
            </a:pPr>
            <a:r>
              <a:rPr lang="cs-CZ" sz="1600" dirty="0">
                <a:cs typeface="Times New Roman" panose="02020603050405020304" pitchFamily="18" charset="0"/>
              </a:rPr>
              <a:t>3) Námitky </a:t>
            </a:r>
            <a:r>
              <a:rPr lang="cs-CZ" sz="1600" b="1" u="sng" dirty="0">
                <a:cs typeface="Times New Roman" panose="02020603050405020304" pitchFamily="18" charset="0"/>
              </a:rPr>
              <a:t>týkající se jiných úkonů či opomenutí zadavatele</a:t>
            </a:r>
            <a:r>
              <a:rPr lang="cs-CZ" sz="1600" dirty="0">
                <a:cs typeface="Times New Roman" panose="02020603050405020304" pitchFamily="18" charset="0"/>
              </a:rPr>
              <a:t>, než je stanovení zadávacích podmínek, volba druhu zadávacího řízení, režimu veřejné zakázky a postup zadavatele směřující k zadání veřejné zakázky mimo zadávací řízení, </a:t>
            </a:r>
            <a:r>
              <a:rPr lang="cs-CZ" sz="1600" b="1" u="sng" dirty="0">
                <a:cs typeface="Times New Roman" panose="02020603050405020304" pitchFamily="18" charset="0"/>
              </a:rPr>
              <a:t>může podat pouze účastník zadávacího řízení</a:t>
            </a:r>
            <a:r>
              <a:rPr lang="cs-CZ" sz="1600" dirty="0">
                <a:cs typeface="Times New Roman" panose="02020603050405020304" pitchFamily="18" charset="0"/>
              </a:rPr>
              <a:t>.</a:t>
            </a:r>
          </a:p>
        </p:txBody>
      </p:sp>
    </p:spTree>
    <p:extLst>
      <p:ext uri="{BB962C8B-B14F-4D97-AF65-F5344CB8AC3E}">
        <p14:creationId xmlns:p14="http://schemas.microsoft.com/office/powerpoint/2010/main" val="4148816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222/6	</a:t>
            </a:r>
            <a:endParaRPr lang="cs-CZ" dirty="0"/>
          </a:p>
        </p:txBody>
      </p:sp>
      <p:sp>
        <p:nvSpPr>
          <p:cNvPr id="3" name="Zástupný symbol pro obsah 2"/>
          <p:cNvSpPr>
            <a:spLocks noGrp="1"/>
          </p:cNvSpPr>
          <p:nvPr>
            <p:ph idx="1"/>
          </p:nvPr>
        </p:nvSpPr>
        <p:spPr/>
        <p:txBody>
          <a:bodyPr>
            <a:noAutofit/>
          </a:bodyPr>
          <a:lstStyle/>
          <a:p>
            <a:r>
              <a:rPr lang="cs-CZ" sz="2400" dirty="0"/>
              <a:t>potřeba vznikla v důsledku okolností, které zadavatel </a:t>
            </a:r>
            <a:r>
              <a:rPr lang="cs-CZ" sz="2400" b="1" dirty="0"/>
              <a:t>jednající s náležitou péčí </a:t>
            </a:r>
            <a:r>
              <a:rPr lang="cs-CZ" sz="2400" dirty="0"/>
              <a:t>nemohl předvídat</a:t>
            </a:r>
          </a:p>
          <a:p>
            <a:pPr algn="just"/>
            <a:r>
              <a:rPr lang="cs-CZ" sz="2400" b="1" dirty="0"/>
              <a:t>nemění celkovou povahu veřejné zakázky</a:t>
            </a:r>
          </a:p>
          <a:p>
            <a:pPr algn="just"/>
            <a:r>
              <a:rPr lang="cs-CZ" sz="2400" dirty="0"/>
              <a:t>hodnota změny </a:t>
            </a:r>
            <a:r>
              <a:rPr lang="cs-CZ" sz="2400" b="1" dirty="0"/>
              <a:t>nepřekročí 50 % </a:t>
            </a:r>
            <a:r>
              <a:rPr lang="cs-CZ" sz="2400" dirty="0"/>
              <a:t>původní hodnoty závazku; pokud bude provedeno více změn, je rozhodný součet hodnoty všech změn podle tohoto odstavce.</a:t>
            </a:r>
            <a:endParaRPr lang="cs-CZ" sz="40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20</a:t>
            </a:fld>
            <a:endParaRPr lang="cs-CZ" dirty="0"/>
          </a:p>
        </p:txBody>
      </p:sp>
    </p:spTree>
    <p:extLst>
      <p:ext uri="{BB962C8B-B14F-4D97-AF65-F5344CB8AC3E}">
        <p14:creationId xmlns:p14="http://schemas.microsoft.com/office/powerpoint/2010/main" val="2156061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222/9	</a:t>
            </a:r>
            <a:endParaRPr lang="cs-CZ" dirty="0"/>
          </a:p>
        </p:txBody>
      </p:sp>
      <p:sp>
        <p:nvSpPr>
          <p:cNvPr id="3" name="Zástupný symbol pro obsah 2"/>
          <p:cNvSpPr>
            <a:spLocks noGrp="1"/>
          </p:cNvSpPr>
          <p:nvPr>
            <p:ph idx="1"/>
          </p:nvPr>
        </p:nvSpPr>
        <p:spPr/>
        <p:txBody>
          <a:bodyPr>
            <a:noAutofit/>
          </a:bodyPr>
          <a:lstStyle/>
          <a:p>
            <a:pPr algn="just"/>
            <a:r>
              <a:rPr lang="cs-CZ" sz="2400" dirty="0"/>
              <a:t>Pro účely výpočtu hodnoty změny nebo cenového nárůstu se původní hodnotou závazku rozumí cena sjednaná ve smlouvě na veřejnou zakázku upravená v souladu </a:t>
            </a:r>
            <a:r>
              <a:rPr lang="pl-PL" sz="2400" dirty="0"/>
              <a:t>s ustanoveními o změně ceny, obsahuje-li smlouva na </a:t>
            </a:r>
            <a:r>
              <a:rPr lang="cs-CZ" sz="2400" dirty="0"/>
              <a:t>veřejnou zakázku taková ustanovení. Celkový cenový nárůst související se změnami podle odstavců 5 a 6 při odečtení stavebních prací, služeb nebo dodávek, které nebyly s ohledem na tyto změny realizovány, </a:t>
            </a:r>
            <a:r>
              <a:rPr lang="cs-CZ" sz="2400" b="1" dirty="0"/>
              <a:t>nepřesáhne 30 % původní hodnoty závazku</a:t>
            </a:r>
            <a:r>
              <a:rPr lang="cs-CZ" sz="2400" dirty="0"/>
              <a:t>.</a:t>
            </a:r>
            <a:endParaRPr lang="cs-CZ" sz="2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21</a:t>
            </a:fld>
            <a:endParaRPr lang="cs-CZ" dirty="0"/>
          </a:p>
        </p:txBody>
      </p:sp>
    </p:spTree>
    <p:extLst>
      <p:ext uri="{BB962C8B-B14F-4D97-AF65-F5344CB8AC3E}">
        <p14:creationId xmlns:p14="http://schemas.microsoft.com/office/powerpoint/2010/main" val="1051525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Nepodstatné změny smlouvy           § 222/9	</a:t>
            </a:r>
            <a:endParaRPr lang="cs-CZ" dirty="0"/>
          </a:p>
        </p:txBody>
      </p:sp>
      <p:sp>
        <p:nvSpPr>
          <p:cNvPr id="3" name="Zástupný symbol pro obsah 2"/>
          <p:cNvSpPr>
            <a:spLocks noGrp="1"/>
          </p:cNvSpPr>
          <p:nvPr>
            <p:ph idx="1"/>
          </p:nvPr>
        </p:nvSpPr>
        <p:spPr/>
        <p:txBody>
          <a:bodyPr>
            <a:noAutofit/>
          </a:bodyPr>
          <a:lstStyle/>
          <a:p>
            <a:pPr algn="just"/>
            <a:r>
              <a:rPr lang="cs-CZ" sz="2400" dirty="0"/>
              <a:t>Každá změna smlouvy je tedy přípustná, pokud </a:t>
            </a:r>
            <a:r>
              <a:rPr lang="pl-PL" sz="2400" dirty="0"/>
              <a:t>splňuje jednu ze zákonných podmínek, pro </a:t>
            </a:r>
            <a:r>
              <a:rPr lang="cs-CZ" sz="2400" dirty="0"/>
              <a:t>přípustnou změnu stačí naplnění jedné podmínky, podmínky tak platí „vedle sebe“. </a:t>
            </a:r>
          </a:p>
          <a:p>
            <a:pPr algn="just"/>
            <a:r>
              <a:rPr lang="pl-PL" sz="2400" dirty="0"/>
              <a:t>Žádná ze změn není nároková ze strany </a:t>
            </a:r>
            <a:r>
              <a:rPr lang="cs-CZ" sz="2400" dirty="0"/>
              <a:t>dodavatele, zadavatel musí se všemi změnami souhlasit, přičemž jako řádný hospodář nesmí připustit změny neúčelné či neefektivní.</a:t>
            </a:r>
            <a:endParaRPr lang="cs-CZ" sz="2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22</a:t>
            </a:fld>
            <a:endParaRPr lang="cs-CZ" dirty="0"/>
          </a:p>
        </p:txBody>
      </p:sp>
    </p:spTree>
    <p:extLst>
      <p:ext uri="{BB962C8B-B14F-4D97-AF65-F5344CB8AC3E}">
        <p14:creationId xmlns:p14="http://schemas.microsoft.com/office/powerpoint/2010/main" val="350168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Lhůta - námitky</a:t>
            </a:r>
          </a:p>
        </p:txBody>
      </p:sp>
      <p:sp>
        <p:nvSpPr>
          <p:cNvPr id="3" name="Zástupný symbol pro obsah 2"/>
          <p:cNvSpPr>
            <a:spLocks noGrp="1"/>
          </p:cNvSpPr>
          <p:nvPr>
            <p:ph idx="1"/>
          </p:nvPr>
        </p:nvSpPr>
        <p:spPr/>
        <p:txBody>
          <a:bodyPr>
            <a:noAutofit/>
          </a:bodyPr>
          <a:lstStyle/>
          <a:p>
            <a:pPr marL="457200" indent="-457200" algn="just">
              <a:buAutoNum type="arabicParenR"/>
            </a:pPr>
            <a:r>
              <a:rPr lang="cs-CZ" sz="1600" dirty="0">
                <a:cs typeface="Times New Roman" panose="02020603050405020304" pitchFamily="18" charset="0"/>
              </a:rPr>
              <a:t>námitky musí být doručeny zadavateli do 15 dnů ode dne, kdy se stěžovatel dozvěděl o domnělém porušení tohoto zákona zadavatelem; námitky nelze podat po uzavření smlouvy nebo poté, co se soutěž o návrh považuje po výběru návrhu za ukončenou. </a:t>
            </a:r>
          </a:p>
          <a:p>
            <a:pPr marL="457200" indent="-457200" algn="just">
              <a:buAutoNum type="arabicParenR"/>
            </a:pPr>
            <a:r>
              <a:rPr lang="cs-CZ" sz="1600" dirty="0">
                <a:cs typeface="Times New Roman" panose="02020603050405020304" pitchFamily="18" charset="0"/>
              </a:rPr>
              <a:t>námitky proti úkonům oznamovaným v dokumentech, které je zadavatel povinen podle tohoto zákona uveřejnit či odeslat stěžovateli, musí být doručeny zadavateli do 15 dnů od jejich uveřejnění či doručení stěžovateli.</a:t>
            </a:r>
          </a:p>
          <a:p>
            <a:pPr marL="457200" indent="-457200" algn="just">
              <a:buAutoNum type="arabicParenR"/>
            </a:pPr>
            <a:r>
              <a:rPr lang="cs-CZ" sz="1600" dirty="0">
                <a:cs typeface="Times New Roman" panose="02020603050405020304" pitchFamily="18" charset="0"/>
              </a:rPr>
              <a:t>pokud je v zadávacím řízení stanovena lhůta pro podání žádostí o účast, musí být námitky proti podmínkám vztahujícím se ke kvalifikaci dodavatele doručeny zadavateli nejpozději do skončení této lhůty.</a:t>
            </a:r>
          </a:p>
          <a:p>
            <a:pPr marL="457200" indent="-457200" algn="just">
              <a:buAutoNum type="arabicParenR"/>
            </a:pPr>
            <a:r>
              <a:rPr lang="cs-CZ" sz="1600" dirty="0">
                <a:cs typeface="Times New Roman" panose="02020603050405020304" pitchFamily="18" charset="0"/>
              </a:rPr>
              <a:t>pokud je v zadávacím řízení stanovena lhůta pro podání nabídek, musí být námitky proti zadávací dokumentaci doručeny zadavateli nejpozději do skončení této lhůty; v případě jednacího řízení s uveřejněním musí být námitky proti zadávací dokumentaci doručeny zadavateli nejpozději do skončení lhůty pro podání předběžných nabídek.</a:t>
            </a:r>
          </a:p>
          <a:p>
            <a:pPr marL="457200" indent="-457200" algn="just">
              <a:buAutoNum type="arabicParenR"/>
            </a:pPr>
            <a:r>
              <a:rPr lang="cs-CZ" sz="1600" dirty="0">
                <a:cs typeface="Times New Roman" panose="02020603050405020304" pitchFamily="18" charset="0"/>
              </a:rPr>
              <a:t>námitky proti dobrovolnému oznámení o záměru uzavřít smlouvu podle § 212 odst. 2 musí být doručeny zadavateli do 30 dnů od uveřejnění tohoto oznámení.</a:t>
            </a:r>
          </a:p>
        </p:txBody>
      </p:sp>
    </p:spTree>
    <p:extLst>
      <p:ext uri="{BB962C8B-B14F-4D97-AF65-F5344CB8AC3E}">
        <p14:creationId xmlns:p14="http://schemas.microsoft.com/office/powerpoint/2010/main" val="1893403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Vzdání se práva </a:t>
            </a:r>
          </a:p>
        </p:txBody>
      </p:sp>
      <p:sp>
        <p:nvSpPr>
          <p:cNvPr id="3" name="Zástupný symbol pro obsah 2"/>
          <p:cNvSpPr>
            <a:spLocks noGrp="1"/>
          </p:cNvSpPr>
          <p:nvPr>
            <p:ph idx="1"/>
          </p:nvPr>
        </p:nvSpPr>
        <p:spPr/>
        <p:txBody>
          <a:bodyPr>
            <a:noAutofit/>
          </a:bodyPr>
          <a:lstStyle/>
          <a:p>
            <a:pPr marL="0" indent="0" algn="just">
              <a:buNone/>
            </a:pPr>
            <a:r>
              <a:rPr lang="cs-CZ" sz="1600" dirty="0">
                <a:cs typeface="Times New Roman" panose="02020603050405020304" pitchFamily="18" charset="0"/>
              </a:rPr>
              <a:t>Vzdát se svého práva je právem účastníka zadávacího řízení. Okamžik, kdy je zadavateli doručeno takové vzdání se práva, je současně okamžikem, kdy končí lhůta pro podání námitek dotčeným účastníkem. Jedná se tak o jiný způsob ukončení lhůty pro podání námitek, což může nabýt významu zejména pro plynutí tzv. blokační lhůty, jak ji upravuje § 246.</a:t>
            </a:r>
          </a:p>
          <a:p>
            <a:pPr marL="0" indent="0" algn="just">
              <a:buNone/>
            </a:pPr>
            <a:r>
              <a:rPr lang="cs-CZ" sz="1600" dirty="0">
                <a:cs typeface="Times New Roman" panose="02020603050405020304" pitchFamily="18" charset="0"/>
              </a:rPr>
              <a:t>Vzdání se práva musí být písemné, nepostačí tedy např. telefonické vyjádření zástupce účastníka.</a:t>
            </a:r>
          </a:p>
          <a:p>
            <a:pPr marL="0" indent="0" algn="just">
              <a:buNone/>
            </a:pPr>
            <a:r>
              <a:rPr lang="cs-CZ" sz="1600" dirty="0">
                <a:cs typeface="Times New Roman" panose="02020603050405020304" pitchFamily="18" charset="0"/>
              </a:rPr>
              <a:t>Využití tohoto institutu lze očekávat nejčastěji v případě námitek proti rozhodnutí o výběru nejvhodnější nabídky nebo proti rozhodnutí zadavatele o vyloučení z účasti v zadávacím řízení. Vzdání se práva na podání námitek tak zadavateli ušetří čas určitého "čekání" na to, zda námitky budou podány, či nikoliv. Pokud se tak vyloučený účastník zadávacího řízení vzdá práva na podání námitek, zadavatel může např. bezprostředně přistoupit k hodnocení nabídek či k dalším úkonům v průběhu zadávacího řízení. Vzdají-li se nevybraný účastník či účastníci práva na podání námitek proti rozhodnutí o výběru dodavatele, zadavatel může urychlit proces směřující k uzavření smlouvy.</a:t>
            </a:r>
          </a:p>
        </p:txBody>
      </p:sp>
    </p:spTree>
    <p:extLst>
      <p:ext uri="{BB962C8B-B14F-4D97-AF65-F5344CB8AC3E}">
        <p14:creationId xmlns:p14="http://schemas.microsoft.com/office/powerpoint/2010/main" val="345036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Vzdání se práva </a:t>
            </a:r>
          </a:p>
        </p:txBody>
      </p:sp>
      <p:sp>
        <p:nvSpPr>
          <p:cNvPr id="3" name="Zástupný symbol pro obsah 2"/>
          <p:cNvSpPr>
            <a:spLocks noGrp="1"/>
          </p:cNvSpPr>
          <p:nvPr>
            <p:ph idx="1"/>
          </p:nvPr>
        </p:nvSpPr>
        <p:spPr/>
        <p:txBody>
          <a:bodyPr>
            <a:noAutofit/>
          </a:bodyPr>
          <a:lstStyle/>
          <a:p>
            <a:pPr marL="0" indent="0" algn="just">
              <a:buNone/>
            </a:pPr>
            <a:r>
              <a:rPr lang="cs-CZ" sz="1800" dirty="0">
                <a:cs typeface="Times New Roman" panose="02020603050405020304" pitchFamily="18" charset="0"/>
              </a:rPr>
              <a:t>Účastník řízení se může svého práva vzdát až tehdy, kdy mu toto právo vznikne. Proto se účastník zadávacího řízení nemůže vzdát práva podat námitky předtím, než je mu např. doručeno rozhodnutí o jeho vyloučení, byť tento úkon zadavatele již předpokládá (např. na základě výsledku otevírání obálek s nabídkami).</a:t>
            </a:r>
          </a:p>
          <a:p>
            <a:pPr marL="0" indent="0" algn="just">
              <a:buNone/>
            </a:pPr>
            <a:r>
              <a:rPr lang="cs-CZ" sz="1800" dirty="0">
                <a:cs typeface="Times New Roman" panose="02020603050405020304" pitchFamily="18" charset="0"/>
              </a:rPr>
              <a:t>Vzdáním se práva na podání námitek uplyne lhůta pro jejich podání, která jinak plyne dle § 242. Pokud by tedy účastník zadávacího řízení po vzdání se práva na podání námitek tyto námitky přesto podal, byly by námitky podány po lhůtě, a tedy opožděně.</a:t>
            </a:r>
          </a:p>
        </p:txBody>
      </p:sp>
    </p:spTree>
    <p:extLst>
      <p:ext uri="{BB962C8B-B14F-4D97-AF65-F5344CB8AC3E}">
        <p14:creationId xmlns:p14="http://schemas.microsoft.com/office/powerpoint/2010/main" val="32122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Náležitosti námitek</a:t>
            </a:r>
          </a:p>
        </p:txBody>
      </p:sp>
      <p:sp>
        <p:nvSpPr>
          <p:cNvPr id="3" name="Zástupný symbol pro obsah 2"/>
          <p:cNvSpPr>
            <a:spLocks noGrp="1"/>
          </p:cNvSpPr>
          <p:nvPr>
            <p:ph idx="1"/>
          </p:nvPr>
        </p:nvSpPr>
        <p:spPr/>
        <p:txBody>
          <a:bodyPr>
            <a:noAutofit/>
          </a:bodyPr>
          <a:lstStyle/>
          <a:p>
            <a:pPr marL="0" indent="0" algn="just">
              <a:buNone/>
            </a:pPr>
            <a:r>
              <a:rPr lang="cs-CZ" sz="1800" dirty="0">
                <a:cs typeface="Times New Roman" panose="02020603050405020304" pitchFamily="18" charset="0"/>
              </a:rPr>
              <a:t>1) V námitkách musí být uvedeno, kdo je podává, v čem je spatřováno porušení tohoto zákona zadavatelem a čeho se stěžovatel domáhá. V případě, že účastník zadávacího řízení podává proti svému vyloučení námitky z důvodu obnovení své způsobilosti podle § 76, v námitkách neuvádí, v čem je spatřováno porušení zákona; uvede však popis nápravných opatření, která přijal k obnovení své způsobilosti.</a:t>
            </a:r>
          </a:p>
          <a:p>
            <a:pPr marL="0" indent="0" algn="just">
              <a:buNone/>
            </a:pPr>
            <a:endParaRPr lang="cs-CZ" sz="1800" dirty="0">
              <a:cs typeface="Times New Roman" panose="02020603050405020304" pitchFamily="18" charset="0"/>
            </a:endParaRPr>
          </a:p>
          <a:p>
            <a:pPr marL="0" indent="0" algn="just">
              <a:buNone/>
            </a:pPr>
            <a:r>
              <a:rPr lang="cs-CZ" sz="1800" dirty="0">
                <a:cs typeface="Times New Roman" panose="02020603050405020304" pitchFamily="18" charset="0"/>
              </a:rPr>
              <a:t>2) Pokud nejde o námitky, na které se vztahují lhůty podle § 242 odst. 2 až 5, musí být také uvedeno, kdy se stěžovatel o namítaném porušení zákona dozvěděl. </a:t>
            </a:r>
          </a:p>
          <a:p>
            <a:pPr marL="0" indent="0" algn="just">
              <a:buNone/>
            </a:pPr>
            <a:endParaRPr lang="cs-CZ" sz="1800" dirty="0">
              <a:cs typeface="Times New Roman" panose="02020603050405020304" pitchFamily="18" charset="0"/>
            </a:endParaRPr>
          </a:p>
          <a:p>
            <a:pPr marL="0" indent="0" algn="just">
              <a:buNone/>
            </a:pPr>
            <a:r>
              <a:rPr lang="cs-CZ" sz="1800" dirty="0">
                <a:cs typeface="Times New Roman" panose="02020603050405020304" pitchFamily="18" charset="0"/>
              </a:rPr>
              <a:t>3) V případě námitek proti zadávacím podmínkám, proti volbě druhu zadávacího řízení nebo režimu veřejné zakázky, proti postupu, který směřuje k zadání zakázky mimo zadávací řízení, nebo proti dobrovolnému oznámení o záměru uzavřít smlouvu podle § 212 odst. 2 musí být také uvedeno, jaká újma stěžovateli vznikla či hrozí.</a:t>
            </a:r>
            <a:endParaRPr lang="cs-CZ" sz="1200" dirty="0">
              <a:cs typeface="Times New Roman" panose="02020603050405020304" pitchFamily="18" charset="0"/>
            </a:endParaRPr>
          </a:p>
        </p:txBody>
      </p:sp>
    </p:spTree>
    <p:extLst>
      <p:ext uri="{BB962C8B-B14F-4D97-AF65-F5344CB8AC3E}">
        <p14:creationId xmlns:p14="http://schemas.microsoft.com/office/powerpoint/2010/main" val="457491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Řízení o námitkách</a:t>
            </a:r>
          </a:p>
        </p:txBody>
      </p:sp>
      <p:sp>
        <p:nvSpPr>
          <p:cNvPr id="3" name="Zástupný symbol pro obsah 2"/>
          <p:cNvSpPr>
            <a:spLocks noGrp="1"/>
          </p:cNvSpPr>
          <p:nvPr>
            <p:ph idx="1"/>
          </p:nvPr>
        </p:nvSpPr>
        <p:spPr>
          <a:xfrm>
            <a:off x="251520" y="1417638"/>
            <a:ext cx="8229600" cy="4525963"/>
          </a:xfrm>
        </p:spPr>
        <p:txBody>
          <a:bodyPr>
            <a:noAutofit/>
          </a:bodyPr>
          <a:lstStyle/>
          <a:p>
            <a:pPr marL="0" indent="0" algn="just">
              <a:buNone/>
            </a:pPr>
            <a:r>
              <a:rPr lang="cs-CZ" sz="1200" dirty="0">
                <a:cs typeface="Times New Roman" panose="02020603050405020304" pitchFamily="18" charset="0"/>
              </a:rPr>
              <a:t>1) Zadavatel do 15 dnů od doručení námitek odešle rozhodnutí o námitkách stěžovateli. V rozhodnutí uvede, zda námitkám vyhovuje nebo je odmítá; součástí rozhodnutí musí být odůvodnění, ve kterém se zadavatel podrobně a srozumitelně vyjádří ke všem skutečnostem uvedeným stěžovatelem v námitkách. Pokud zadavatel námitkám vyhoví, sdělí v rozhodnutí současně, jaké provede opatření k nápravě.</a:t>
            </a:r>
          </a:p>
          <a:p>
            <a:pPr marL="0" indent="0" algn="just">
              <a:buNone/>
            </a:pPr>
            <a:r>
              <a:rPr lang="cs-CZ" sz="1200" dirty="0">
                <a:cs typeface="Times New Roman" panose="02020603050405020304" pitchFamily="18" charset="0"/>
              </a:rPr>
              <a:t> </a:t>
            </a:r>
          </a:p>
          <a:p>
            <a:pPr marL="0" indent="0" algn="just">
              <a:buNone/>
            </a:pPr>
            <a:r>
              <a:rPr lang="cs-CZ" sz="1200" dirty="0">
                <a:cs typeface="Times New Roman" panose="02020603050405020304" pitchFamily="18" charset="0"/>
              </a:rPr>
              <a:t>2) Pokud zadavatel neshledá důvody pro vyhovění, námitky rozhodnutím odmítne. Za odmítnutí se považuje i částečné vyhovění námitkám nebo provedení jiného opatření k nápravě, než kterého se stěžovatel v námitkách domáhal. Provede-li zadavatel jiné opatření k nápravě, než kterého se stěžovatel domáhá, je stěžovatel oprávněn podat nové námitky i proti takovému opatření k nápravě.</a:t>
            </a:r>
          </a:p>
          <a:p>
            <a:pPr marL="0" indent="0" algn="just">
              <a:buNone/>
            </a:pPr>
            <a:endParaRPr lang="cs-CZ" sz="1200" dirty="0">
              <a:cs typeface="Times New Roman" panose="02020603050405020304" pitchFamily="18" charset="0"/>
            </a:endParaRPr>
          </a:p>
          <a:p>
            <a:pPr marL="0" indent="0" algn="just">
              <a:buNone/>
            </a:pPr>
            <a:r>
              <a:rPr lang="cs-CZ" sz="1200" dirty="0">
                <a:cs typeface="Times New Roman" panose="02020603050405020304" pitchFamily="18" charset="0"/>
              </a:rPr>
              <a:t>3) Zadavatel odmítne rovněž námitky, které</a:t>
            </a:r>
          </a:p>
          <a:p>
            <a:pPr marL="628650" lvl="1" indent="-228600" algn="just">
              <a:buAutoNum type="alphaLcParenR"/>
            </a:pPr>
            <a:r>
              <a:rPr lang="cs-CZ" sz="1200" dirty="0">
                <a:cs typeface="Times New Roman" panose="02020603050405020304" pitchFamily="18" charset="0"/>
              </a:rPr>
              <a:t>nejsou podané oprávněnou osobou podle § 241,</a:t>
            </a:r>
          </a:p>
          <a:p>
            <a:pPr marL="628650" lvl="1" indent="-228600" algn="just">
              <a:buAutoNum type="alphaLcParenR"/>
            </a:pPr>
            <a:r>
              <a:rPr lang="cs-CZ" sz="1200" dirty="0">
                <a:cs typeface="Times New Roman" panose="02020603050405020304" pitchFamily="18" charset="0"/>
              </a:rPr>
              <a:t>jsou podány opožděně, nebo </a:t>
            </a:r>
          </a:p>
          <a:p>
            <a:pPr marL="628650" lvl="1" indent="-228600" algn="just">
              <a:buAutoNum type="alphaLcParenR"/>
            </a:pPr>
            <a:r>
              <a:rPr lang="cs-CZ" sz="1200" dirty="0">
                <a:cs typeface="Times New Roman" panose="02020603050405020304" pitchFamily="18" charset="0"/>
              </a:rPr>
              <a:t>nesplňují náležitosti podle § 244.</a:t>
            </a:r>
          </a:p>
          <a:p>
            <a:pPr marL="0" indent="0" algn="just">
              <a:buNone/>
            </a:pPr>
            <a:endParaRPr lang="cs-CZ" sz="1200" dirty="0">
              <a:cs typeface="Times New Roman" panose="02020603050405020304" pitchFamily="18" charset="0"/>
            </a:endParaRPr>
          </a:p>
          <a:p>
            <a:pPr marL="0" indent="0" algn="just">
              <a:buNone/>
            </a:pPr>
            <a:r>
              <a:rPr lang="cs-CZ" sz="1200" dirty="0">
                <a:cs typeface="Times New Roman" panose="02020603050405020304" pitchFamily="18" charset="0"/>
              </a:rPr>
              <a:t>4) Pokud zadavatel námitky odmítne, poučí stěžovatele v rozhodnutí o námitkách o možnosti podat ve lhůtě podle § 251 odst. 2 návrh na zahájení řízení o přezkoumání úkonů zadavatele u Úřadu a o povinnosti doručit v téže lhůtě stejnopis návrhu zadavateli.</a:t>
            </a:r>
          </a:p>
          <a:p>
            <a:pPr marL="0" indent="0" algn="just">
              <a:buNone/>
            </a:pPr>
            <a:r>
              <a:rPr lang="cs-CZ" sz="1200" dirty="0">
                <a:cs typeface="Times New Roman" panose="02020603050405020304" pitchFamily="18" charset="0"/>
              </a:rPr>
              <a:t> </a:t>
            </a:r>
          </a:p>
          <a:p>
            <a:pPr marL="0" indent="0" algn="just">
              <a:buNone/>
            </a:pPr>
            <a:r>
              <a:rPr lang="cs-CZ" sz="1200" dirty="0">
                <a:cs typeface="Times New Roman" panose="02020603050405020304" pitchFamily="18" charset="0"/>
              </a:rPr>
              <a:t>5) Pokud zadavatel o námitkách nerozhodne ve lhůtě podle odstavce 1, platí pro účely podání návrhu podle § 250 odst. 1, že námitky odmítl.</a:t>
            </a:r>
          </a:p>
        </p:txBody>
      </p:sp>
    </p:spTree>
    <p:extLst>
      <p:ext uri="{BB962C8B-B14F-4D97-AF65-F5344CB8AC3E}">
        <p14:creationId xmlns:p14="http://schemas.microsoft.com/office/powerpoint/2010/main" val="198626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Řízení před ÚOHS</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algn="just"/>
            <a:r>
              <a:rPr lang="cs-CZ" sz="1800" dirty="0" err="1">
                <a:ea typeface="Tahoma" pitchFamily="34" charset="0"/>
                <a:cs typeface="Tahoma" pitchFamily="34" charset="0"/>
              </a:rPr>
              <a:t>Nadlimit</a:t>
            </a:r>
            <a:r>
              <a:rPr lang="cs-CZ" sz="1800" dirty="0">
                <a:ea typeface="Tahoma" pitchFamily="34" charset="0"/>
                <a:cs typeface="Tahoma" pitchFamily="34" charset="0"/>
              </a:rPr>
              <a:t> a </a:t>
            </a:r>
            <a:r>
              <a:rPr lang="cs-CZ" sz="1800" dirty="0" err="1">
                <a:ea typeface="Tahoma" pitchFamily="34" charset="0"/>
                <a:cs typeface="Tahoma" pitchFamily="34" charset="0"/>
              </a:rPr>
              <a:t>podlimit</a:t>
            </a:r>
            <a:r>
              <a:rPr lang="cs-CZ" sz="1800" dirty="0">
                <a:ea typeface="Tahoma" pitchFamily="34" charset="0"/>
                <a:cs typeface="Tahoma" pitchFamily="34" charset="0"/>
              </a:rPr>
              <a:t> viz § 248 </a:t>
            </a:r>
          </a:p>
          <a:p>
            <a:pPr algn="just"/>
            <a:r>
              <a:rPr lang="cs-CZ" sz="1800" dirty="0">
                <a:ea typeface="Tahoma" pitchFamily="34" charset="0"/>
                <a:cs typeface="Tahoma" pitchFamily="34" charset="0"/>
              </a:rPr>
              <a:t>Návrh na přezkum úkonů zadavatele před uzavřením smlouvy viz § 250/1</a:t>
            </a:r>
          </a:p>
          <a:p>
            <a:pPr algn="just"/>
            <a:r>
              <a:rPr lang="cs-CZ" sz="1800" dirty="0">
                <a:ea typeface="Tahoma" pitchFamily="34" charset="0"/>
                <a:cs typeface="Tahoma" pitchFamily="34" charset="0"/>
              </a:rPr>
              <a:t>Návrh na přezkum úkonů zadavatele po uzavření smlouvy viz § 250/2</a:t>
            </a:r>
          </a:p>
          <a:p>
            <a:pPr algn="just"/>
            <a:r>
              <a:rPr lang="cs-CZ" sz="1800" dirty="0">
                <a:ea typeface="Tahoma" pitchFamily="34" charset="0"/>
                <a:cs typeface="Tahoma" pitchFamily="34" charset="0"/>
              </a:rPr>
              <a:t>Pravidla pro řízení na návrh viz § 251 - § 254</a:t>
            </a:r>
          </a:p>
          <a:p>
            <a:pPr algn="just"/>
            <a:r>
              <a:rPr lang="cs-CZ" sz="1800" dirty="0">
                <a:ea typeface="Tahoma" pitchFamily="34" charset="0"/>
                <a:cs typeface="Tahoma" pitchFamily="34" charset="0"/>
              </a:rPr>
              <a:t>Kauce viz § 255</a:t>
            </a:r>
          </a:p>
          <a:p>
            <a:pPr algn="just"/>
            <a:r>
              <a:rPr lang="cs-CZ" sz="1800" dirty="0">
                <a:ea typeface="Tahoma" pitchFamily="34" charset="0"/>
                <a:cs typeface="Tahoma" pitchFamily="34" charset="0"/>
              </a:rPr>
              <a:t>Podnět viz § 259 </a:t>
            </a:r>
          </a:p>
          <a:p>
            <a:pPr algn="just"/>
            <a:r>
              <a:rPr lang="cs-CZ" sz="1800" dirty="0">
                <a:ea typeface="Tahoma" pitchFamily="34" charset="0"/>
                <a:cs typeface="Tahoma" pitchFamily="34" charset="0"/>
              </a:rPr>
              <a:t>Správní delikty viz § 268 - § 269</a:t>
            </a:r>
          </a:p>
          <a:p>
            <a:pPr algn="just"/>
            <a:endParaRPr lang="cs-CZ" sz="1800" dirty="0">
              <a:ea typeface="Tahoma" pitchFamily="34" charset="0"/>
              <a:cs typeface="Tahoma" pitchFamily="34" charset="0"/>
            </a:endParaRP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8</a:t>
            </a:fld>
            <a:endParaRPr lang="cs-CZ" dirty="0"/>
          </a:p>
        </p:txBody>
      </p:sp>
    </p:spTree>
    <p:extLst>
      <p:ext uri="{BB962C8B-B14F-4D97-AF65-F5344CB8AC3E}">
        <p14:creationId xmlns:p14="http://schemas.microsoft.com/office/powerpoint/2010/main" val="84815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Řízení před ÚOHS</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0" indent="0">
              <a:buNone/>
            </a:pPr>
            <a:r>
              <a:rPr lang="cs-CZ" sz="1800" dirty="0"/>
              <a:t>Úřad vykonává dozor nad dodržováním pravidel stanovených zákonem č. 134/2016 Sb., o zadávání veřejných zakázek (dále jen „ZZVZ“) a zadávacími podmínkami pro zadání:</a:t>
            </a:r>
          </a:p>
          <a:p>
            <a:r>
              <a:rPr lang="cs-CZ" sz="1800" dirty="0"/>
              <a:t>podlimitní a nadlimitní veřejné zakázky,</a:t>
            </a:r>
          </a:p>
          <a:p>
            <a:r>
              <a:rPr lang="cs-CZ" sz="1800" dirty="0"/>
              <a:t>koncese s výjimkou koncesí malého rozsahu podle § 178 ZZVZ, a</a:t>
            </a:r>
          </a:p>
          <a:p>
            <a:r>
              <a:rPr lang="cs-CZ" sz="1800" dirty="0"/>
              <a:t>pro zvláštní postupy podle části šesté ZZVZ.</a:t>
            </a:r>
          </a:p>
          <a:p>
            <a:pPr marL="0" indent="0" algn="just">
              <a:buNone/>
            </a:pPr>
            <a:r>
              <a:rPr lang="cs-CZ" sz="1800" dirty="0"/>
              <a:t>Úřad není ze zákona oprávněn k přezkoumání postupů zadavatele při zadání veřejné zakázky malého rozsahu. Výjimkou je pouze situace, kdy zadavatel zadává veřejnou zakázku malého rozsahu dobrovolně v zadávacím řízení dle ZZVZ – v takovém případě je zadavatel povinen dodržet všechna ustanovení ZZVZ a pouze v takovém případě by spadal přezkum zadání této veřejné zakázky do kompetence ÚOHS. Pravomoc ÚOHS k dozoru nad řádným uveřejňováním smluv a skutečně uhrazených cen dle § 219 ZZVZ tím není dotčena.</a:t>
            </a:r>
          </a:p>
          <a:p>
            <a:pPr algn="just"/>
            <a:endParaRPr lang="cs-CZ" sz="1800" dirty="0">
              <a:ea typeface="Tahoma" pitchFamily="34" charset="0"/>
              <a:cs typeface="Tahoma" pitchFamily="34" charset="0"/>
            </a:endParaRP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9</a:t>
            </a:fld>
            <a:endParaRPr lang="cs-CZ" dirty="0"/>
          </a:p>
        </p:txBody>
      </p:sp>
    </p:spTree>
    <p:extLst>
      <p:ext uri="{BB962C8B-B14F-4D97-AF65-F5344CB8AC3E}">
        <p14:creationId xmlns:p14="http://schemas.microsoft.com/office/powerpoint/2010/main" val="262718104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D1600828DA446741B1F0D4F46EB9F035" ma:contentTypeVersion="2" ma:contentTypeDescription="Vytvoří nový dokument" ma:contentTypeScope="" ma:versionID="b26313afd1b45df35dc18e2171d52d23">
  <xsd:schema xmlns:xsd="http://www.w3.org/2001/XMLSchema" xmlns:xs="http://www.w3.org/2001/XMLSchema" xmlns:p="http://schemas.microsoft.com/office/2006/metadata/properties" xmlns:ns2="884f97ae-8b4b-46cf-a1b0-611e63b86a7d" targetNamespace="http://schemas.microsoft.com/office/2006/metadata/properties" ma:root="true" ma:fieldsID="01b1830318a62f24741971c6d48ed493" ns2:_="">
    <xsd:import namespace="884f97ae-8b4b-46cf-a1b0-611e63b86a7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4f97ae-8b4b-46cf-a1b0-611e63b86a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6FEC05-9D00-4F1A-9573-FCF68C3B7B7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636BBAA-70B0-4A16-8395-9C6C5F913422}">
  <ds:schemaRefs>
    <ds:schemaRef ds:uri="http://schemas.microsoft.com/sharepoint/v3/contenttype/forms"/>
  </ds:schemaRefs>
</ds:datastoreItem>
</file>

<file path=customXml/itemProps3.xml><?xml version="1.0" encoding="utf-8"?>
<ds:datastoreItem xmlns:ds="http://schemas.openxmlformats.org/officeDocument/2006/customXml" ds:itemID="{6015C50E-2083-4D6A-8B5A-7CAAC9D393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4f97ae-8b4b-46cf-a1b0-611e63b86a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1820</TotalTime>
  <Words>2622</Words>
  <Application>Microsoft Office PowerPoint</Application>
  <PresentationFormat>Předvádění na obrazovce (4:3)</PresentationFormat>
  <Paragraphs>156</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Tahoma</vt:lpstr>
      <vt:lpstr>Times New Roman</vt:lpstr>
      <vt:lpstr>Motiv sady Office</vt:lpstr>
      <vt:lpstr> </vt:lpstr>
      <vt:lpstr>Obrana proti postupu zadavatele - Námitky</vt:lpstr>
      <vt:lpstr>Lhůta - námitky</vt:lpstr>
      <vt:lpstr>Vzdání se práva </vt:lpstr>
      <vt:lpstr>Vzdání se práva </vt:lpstr>
      <vt:lpstr>Náležitosti námitek</vt:lpstr>
      <vt:lpstr>Řízení o námitkách</vt:lpstr>
      <vt:lpstr>Řízení před ÚOHS</vt:lpstr>
      <vt:lpstr>Řízení před ÚOHS</vt:lpstr>
      <vt:lpstr>Řízení před ÚOHS</vt:lpstr>
      <vt:lpstr>Řízení před ÚOHS - Návrh</vt:lpstr>
      <vt:lpstr>Řízení před ÚOHS - Podnět</vt:lpstr>
      <vt:lpstr>Řízení před ÚOHS - Kauce</vt:lpstr>
      <vt:lpstr> </vt:lpstr>
      <vt:lpstr>Změny smlouvy § 222</vt:lpstr>
      <vt:lpstr>Nepodstatné změny smlouvy           § 222/2 </vt:lpstr>
      <vt:lpstr>Nepodstatné změny smlouvy           § 222/3 </vt:lpstr>
      <vt:lpstr>Nepodstatné změny smlouvy           § 222/7 </vt:lpstr>
      <vt:lpstr>Nepodstatné změny smlouvy           § 222/4 </vt:lpstr>
      <vt:lpstr>Nepodstatné změny smlouvy           § 222/6 </vt:lpstr>
      <vt:lpstr>Nepodstatné změny smlouvy           § 222/9 </vt:lpstr>
      <vt:lpstr>Nepodstatné změny smlouvy           § 222/9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Novela zákona č. 137/2006 Sb., o veřejných zakázkách účinná k 1. 4. 2012</dc:title>
  <dc:creator>kaiserovae</dc:creator>
  <cp:lastModifiedBy>Kaiserová Eva</cp:lastModifiedBy>
  <cp:revision>135</cp:revision>
  <cp:lastPrinted>2012-10-03T07:29:56Z</cp:lastPrinted>
  <dcterms:created xsi:type="dcterms:W3CDTF">2012-03-27T05:13:45Z</dcterms:created>
  <dcterms:modified xsi:type="dcterms:W3CDTF">2023-04-28T09:53:44Z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0x010100D1600828DA446741B1F0D4F46EB9F035</vt:lpwstr>
  </property>
</Properties>
</file>