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44"/>
  </p:notesMasterIdLst>
  <p:handoutMasterIdLst>
    <p:handoutMasterId r:id="rId45"/>
  </p:handoutMasterIdLst>
  <p:sldIdLst>
    <p:sldId id="256" r:id="rId5"/>
    <p:sldId id="277" r:id="rId6"/>
    <p:sldId id="333" r:id="rId7"/>
    <p:sldId id="343" r:id="rId8"/>
    <p:sldId id="334" r:id="rId9"/>
    <p:sldId id="286" r:id="rId10"/>
    <p:sldId id="346" r:id="rId11"/>
    <p:sldId id="282" r:id="rId12"/>
    <p:sldId id="290" r:id="rId13"/>
    <p:sldId id="292" r:id="rId14"/>
    <p:sldId id="293" r:id="rId15"/>
    <p:sldId id="344" r:id="rId16"/>
    <p:sldId id="291" r:id="rId17"/>
    <p:sldId id="347"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60" r:id="rId31"/>
    <p:sldId id="361" r:id="rId32"/>
    <p:sldId id="362" r:id="rId33"/>
    <p:sldId id="335" r:id="rId34"/>
    <p:sldId id="336" r:id="rId35"/>
    <p:sldId id="337" r:id="rId36"/>
    <p:sldId id="338" r:id="rId37"/>
    <p:sldId id="340" r:id="rId38"/>
    <p:sldId id="341" r:id="rId39"/>
    <p:sldId id="364" r:id="rId40"/>
    <p:sldId id="365" r:id="rId41"/>
    <p:sldId id="366" r:id="rId42"/>
    <p:sldId id="367" r:id="rId43"/>
  </p:sldIdLst>
  <p:sldSz cx="9144000" cy="6858000" type="screen4x3"/>
  <p:notesSz cx="6742113" cy="98726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4" d="100"/>
          <a:sy n="74" d="100"/>
        </p:scale>
        <p:origin x="41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58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8971" y="0"/>
            <a:ext cx="2921582" cy="493633"/>
          </a:xfrm>
          <a:prstGeom prst="rect">
            <a:avLst/>
          </a:prstGeom>
        </p:spPr>
        <p:txBody>
          <a:bodyPr vert="horz" lIns="91440" tIns="45720" rIns="91440" bIns="45720" rtlCol="0"/>
          <a:lstStyle>
            <a:lvl1pPr algn="r">
              <a:defRPr sz="1200"/>
            </a:lvl1pPr>
          </a:lstStyle>
          <a:p>
            <a:fld id="{8E586AC7-8F5A-4696-BD2A-8C7DE20077EF}" type="datetimeFigureOut">
              <a:rPr lang="cs-CZ" smtClean="0"/>
              <a:t>04.03.2023</a:t>
            </a:fld>
            <a:endParaRPr lang="cs-CZ"/>
          </a:p>
        </p:txBody>
      </p:sp>
      <p:sp>
        <p:nvSpPr>
          <p:cNvPr id="4" name="Zástupný symbol pro zápatí 3"/>
          <p:cNvSpPr>
            <a:spLocks noGrp="1"/>
          </p:cNvSpPr>
          <p:nvPr>
            <p:ph type="ftr" sz="quarter" idx="2"/>
          </p:nvPr>
        </p:nvSpPr>
        <p:spPr>
          <a:xfrm>
            <a:off x="0" y="9377316"/>
            <a:ext cx="2921582" cy="4936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8971" y="9377316"/>
            <a:ext cx="2921582" cy="493633"/>
          </a:xfrm>
          <a:prstGeom prst="rect">
            <a:avLst/>
          </a:prstGeom>
        </p:spPr>
        <p:txBody>
          <a:bodyPr vert="horz" lIns="91440" tIns="45720" rIns="91440" bIns="45720" rtlCol="0" anchor="b"/>
          <a:lstStyle>
            <a:lvl1pPr algn="r">
              <a:defRPr sz="1200"/>
            </a:lvl1pPr>
          </a:lstStyle>
          <a:p>
            <a:fld id="{965B1823-768E-49D2-A6AB-7828AFC9CC45}" type="slidenum">
              <a:rPr lang="cs-CZ" smtClean="0"/>
              <a:t>‹#›</a:t>
            </a:fld>
            <a:endParaRPr lang="cs-CZ"/>
          </a:p>
        </p:txBody>
      </p:sp>
    </p:spTree>
    <p:extLst>
      <p:ext uri="{BB962C8B-B14F-4D97-AF65-F5344CB8AC3E}">
        <p14:creationId xmlns:p14="http://schemas.microsoft.com/office/powerpoint/2010/main" val="3793377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970E6CC2-D60F-4AA4-A101-991A3972BF33}" type="datetimeFigureOut">
              <a:rPr lang="cs-CZ" smtClean="0"/>
              <a:t>04.03.2023</a:t>
            </a:fld>
            <a:endParaRPr lang="cs-CZ"/>
          </a:p>
        </p:txBody>
      </p:sp>
      <p:sp>
        <p:nvSpPr>
          <p:cNvPr id="4" name="Zástupný symbol pro obrázek snímku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4212" y="4689515"/>
            <a:ext cx="5393690" cy="4442698"/>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67B3B83C-C7D6-4F24-B53A-07221E6072CE}" type="slidenum">
              <a:rPr lang="cs-CZ" smtClean="0"/>
              <a:t>‹#›</a:t>
            </a:fld>
            <a:endParaRPr lang="cs-CZ"/>
          </a:p>
        </p:txBody>
      </p:sp>
    </p:spTree>
    <p:extLst>
      <p:ext uri="{BB962C8B-B14F-4D97-AF65-F5344CB8AC3E}">
        <p14:creationId xmlns:p14="http://schemas.microsoft.com/office/powerpoint/2010/main" val="188138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1484784"/>
            <a:ext cx="7772400" cy="1470025"/>
          </a:xfrm>
        </p:spPr>
        <p:txBody>
          <a:bodyPr/>
          <a:lstStyle>
            <a:lvl1pPr marL="0" marR="0" indent="0" algn="ctr" defTabSz="914400" rtl="0" eaLnBrk="1" fontAlgn="auto" latinLnBrk="0" hangingPunct="1">
              <a:lnSpc>
                <a:spcPct val="100000"/>
              </a:lnSpc>
              <a:spcBef>
                <a:spcPct val="0"/>
              </a:spcBef>
              <a:spcAft>
                <a:spcPts val="0"/>
              </a:spcAft>
              <a:buClrTx/>
              <a:buSzTx/>
              <a:buFontTx/>
              <a:buNone/>
              <a:tabLst/>
              <a:defRPr/>
            </a:lvl1pPr>
          </a:lstStyle>
          <a:p>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Klepnutím lze upravit styl předlohy podnadpisů.</a:t>
            </a:r>
          </a:p>
        </p:txBody>
      </p:sp>
      <p:sp>
        <p:nvSpPr>
          <p:cNvPr id="4" name="Zástupný symbol pro datum 3"/>
          <p:cNvSpPr>
            <a:spLocks noGrp="1"/>
          </p:cNvSpPr>
          <p:nvPr>
            <p:ph type="dt" sz="half" idx="10"/>
          </p:nvPr>
        </p:nvSpPr>
        <p:spPr/>
        <p:txBody>
          <a:bodyPr/>
          <a:lstStyle/>
          <a:p>
            <a:fld id="{D71D670E-F408-4E2B-B25D-E9A067766495}" type="datetime1">
              <a:rPr lang="cs-CZ" smtClean="0"/>
              <a:t>04.03.2023</a:t>
            </a:fld>
            <a:endParaRPr lang="cs-CZ"/>
          </a:p>
        </p:txBody>
      </p:sp>
      <p:sp>
        <p:nvSpPr>
          <p:cNvPr id="5" name="Zástupný symbol pro zápatí 4"/>
          <p:cNvSpPr>
            <a:spLocks noGrp="1"/>
          </p:cNvSpPr>
          <p:nvPr>
            <p:ph type="ftr" sz="quarter" idx="11"/>
          </p:nvPr>
        </p:nvSpPr>
        <p:spPr>
          <a:xfrm>
            <a:off x="3124200" y="5805264"/>
            <a:ext cx="2895600" cy="1052736"/>
          </a:xfrm>
        </p:spPr>
        <p:txBody>
          <a:bodyPr/>
          <a:lstStyle>
            <a:lvl1pPr>
              <a:defRPr sz="1200"/>
            </a:lvl1pPr>
          </a:lstStyle>
          <a:p>
            <a:r>
              <a:rPr lang="cs-CZ" b="1" dirty="0">
                <a:solidFill>
                  <a:srgbClr val="00B050"/>
                </a:solidFill>
                <a:latin typeface="Times New Roman" panose="02020603050405020304" pitchFamily="18" charset="0"/>
                <a:cs typeface="Times New Roman" panose="02020603050405020304" pitchFamily="18" charset="0"/>
              </a:rPr>
              <a:t>ELCO§ GROUP s.r.o.</a:t>
            </a:r>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4F042-186F-4110-9814-A7D77FAD444B}"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61A24E6-A58E-44EA-BB33-28D15ADC9F88}"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1147CD3-12FB-4412-AD56-487CE8B6AF63}"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endParaRPr lang="cs-CZ" dirty="0"/>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A4417DC-BFA8-415B-9A6C-D7177BFF35A1}" type="datetime1">
              <a:rPr lang="cs-CZ" smtClean="0"/>
              <a:t>04.03.2023</a:t>
            </a:fld>
            <a:endParaRPr lang="cs-CZ"/>
          </a:p>
        </p:txBody>
      </p:sp>
      <p:sp>
        <p:nvSpPr>
          <p:cNvPr id="5" name="Zástupný symbol pro zápatí 4"/>
          <p:cNvSpPr>
            <a:spLocks noGrp="1"/>
          </p:cNvSpPr>
          <p:nvPr>
            <p:ph type="ftr" sz="quarter" idx="11"/>
          </p:nvPr>
        </p:nvSpPr>
        <p:spPr/>
        <p:txBody>
          <a:bodyPr/>
          <a:lstStyle/>
          <a:p>
            <a:r>
              <a:rPr lang="cs-CZ"/>
              <a:t>ELCO§ GROUP s.r.o.</a:t>
            </a:r>
          </a:p>
        </p:txBody>
      </p:sp>
      <p:sp>
        <p:nvSpPr>
          <p:cNvPr id="6" name="Zástupný symbol pro číslo snímku 5"/>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31A6782-BA3A-4D34-BBA5-E8A87B1B1E11}"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A9F757BB-4548-4799-A2D0-1BC894EB7F3F}" type="datetime1">
              <a:rPr lang="cs-CZ" smtClean="0"/>
              <a:t>04.03.2023</a:t>
            </a:fld>
            <a:endParaRPr lang="cs-CZ"/>
          </a:p>
        </p:txBody>
      </p:sp>
      <p:sp>
        <p:nvSpPr>
          <p:cNvPr id="8" name="Zástupný symbol pro zápatí 7"/>
          <p:cNvSpPr>
            <a:spLocks noGrp="1"/>
          </p:cNvSpPr>
          <p:nvPr>
            <p:ph type="ftr" sz="quarter" idx="11"/>
          </p:nvPr>
        </p:nvSpPr>
        <p:spPr/>
        <p:txBody>
          <a:bodyPr/>
          <a:lstStyle/>
          <a:p>
            <a:r>
              <a:rPr lang="cs-CZ"/>
              <a:t>ELCO§ GROUP s.r.o.</a:t>
            </a:r>
          </a:p>
        </p:txBody>
      </p:sp>
      <p:sp>
        <p:nvSpPr>
          <p:cNvPr id="9" name="Zástupný symbol pro číslo snímku 8"/>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DBC3D0C-623C-48A7-88C1-32CA7839178D}" type="datetime1">
              <a:rPr lang="cs-CZ" smtClean="0"/>
              <a:t>04.03.2023</a:t>
            </a:fld>
            <a:endParaRPr lang="cs-CZ"/>
          </a:p>
        </p:txBody>
      </p:sp>
      <p:sp>
        <p:nvSpPr>
          <p:cNvPr id="4" name="Zástupný symbol pro zápatí 3"/>
          <p:cNvSpPr>
            <a:spLocks noGrp="1"/>
          </p:cNvSpPr>
          <p:nvPr>
            <p:ph type="ftr" sz="quarter" idx="11"/>
          </p:nvPr>
        </p:nvSpPr>
        <p:spPr/>
        <p:txBody>
          <a:bodyPr/>
          <a:lstStyle/>
          <a:p>
            <a:r>
              <a:rPr lang="cs-CZ"/>
              <a:t>ELCO§ GROUP s.r.o.</a:t>
            </a:r>
          </a:p>
        </p:txBody>
      </p:sp>
      <p:sp>
        <p:nvSpPr>
          <p:cNvPr id="5" name="Zástupný symbol pro číslo snímku 4"/>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CAC542C-08F0-452F-A68E-1422BFF6D48B}" type="datetime1">
              <a:rPr lang="cs-CZ" smtClean="0"/>
              <a:t>04.03.2023</a:t>
            </a:fld>
            <a:endParaRPr lang="cs-CZ"/>
          </a:p>
        </p:txBody>
      </p:sp>
      <p:sp>
        <p:nvSpPr>
          <p:cNvPr id="3" name="Zástupný symbol pro zápatí 2"/>
          <p:cNvSpPr>
            <a:spLocks noGrp="1"/>
          </p:cNvSpPr>
          <p:nvPr>
            <p:ph type="ftr" sz="quarter" idx="11"/>
          </p:nvPr>
        </p:nvSpPr>
        <p:spPr/>
        <p:txBody>
          <a:bodyPr/>
          <a:lstStyle/>
          <a:p>
            <a:r>
              <a:rPr lang="cs-CZ"/>
              <a:t>ELCO§ GROUP s.r.o.</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02731A2-99EB-4DDB-8CD3-4DD799498F00}"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B7D57DFC-0918-4555-8820-D96828E8FBF1}"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p>
        </p:txBody>
      </p:sp>
      <p:sp>
        <p:nvSpPr>
          <p:cNvPr id="7" name="Zástupný symbol pro číslo snímku 6"/>
          <p:cNvSpPr>
            <a:spLocks noGrp="1"/>
          </p:cNvSpPr>
          <p:nvPr>
            <p:ph type="sldNum" sz="quarter" idx="12"/>
          </p:nvPr>
        </p:nvSpPr>
        <p:spPr/>
        <p:txBody>
          <a:bodyPr/>
          <a:lstStyle/>
          <a:p>
            <a:fld id="{D7DE5552-2AB7-444B-8FA6-71CD1D993EC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D109A-3C71-41AF-876D-F381C2DF7A7D}" type="datetime1">
              <a:rPr lang="cs-CZ" smtClean="0"/>
              <a:t>04.03.2023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ELCO§ GROUP s.r.o.</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E5552-2AB7-444B-8FA6-71CD1D993EC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ed.europa.eu/TED/main/HomePage.do" TargetMode="External"/><Relationship Id="rId2" Type="http://schemas.openxmlformats.org/officeDocument/2006/relationships/hyperlink" Target="https://www.vestnikverejnychzakazek.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enderarena.cz/" TargetMode="External"/><Relationship Id="rId2" Type="http://schemas.openxmlformats.org/officeDocument/2006/relationships/hyperlink" Target="https://www.vhodne-uverejneni.cz/" TargetMode="External"/><Relationship Id="rId1" Type="http://schemas.openxmlformats.org/officeDocument/2006/relationships/slideLayout" Target="../slideLayouts/slideLayout2.xml"/><Relationship Id="rId6" Type="http://schemas.openxmlformats.org/officeDocument/2006/relationships/hyperlink" Target="https://nen.nipez.cz/SeznamPlatnychProfiluZadavatelu/MultiprofilZakladniUdajeOZadavateliM-12718645/MultiprofilZakladniUdajeOZadavateli-12718645" TargetMode="External"/><Relationship Id="rId5" Type="http://schemas.openxmlformats.org/officeDocument/2006/relationships/hyperlink" Target="https://www.ezak.cz/" TargetMode="External"/><Relationship Id="rId4" Type="http://schemas.openxmlformats.org/officeDocument/2006/relationships/hyperlink" Target="https://www.e-zakazky.cz/"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2123658"/>
          </a:xfrm>
          <a:prstGeom prst="rect">
            <a:avLst/>
          </a:prstGeom>
          <a:noFill/>
        </p:spPr>
        <p:txBody>
          <a:bodyPr wrap="square" rtlCol="0">
            <a:spAutoFit/>
          </a:bodyPr>
          <a:lstStyle/>
          <a:p>
            <a:pPr algn="ctr"/>
            <a:endParaRPr lang="cs-CZ" sz="4400" b="1" dirty="0">
              <a:latin typeface="+mj-lt"/>
              <a:cs typeface="Times New Roman" panose="02020603050405020304" pitchFamily="18" charset="0"/>
            </a:endParaRPr>
          </a:p>
          <a:p>
            <a:pPr algn="ctr"/>
            <a:endParaRPr lang="cs-CZ" sz="4400" b="1" dirty="0">
              <a:latin typeface="+mj-lt"/>
              <a:cs typeface="Times New Roman" panose="02020603050405020304" pitchFamily="18" charset="0"/>
            </a:endParaRPr>
          </a:p>
          <a:p>
            <a:pPr algn="ctr"/>
            <a:r>
              <a:rPr lang="cs-CZ" sz="4400" b="1" dirty="0">
                <a:latin typeface="+mj-lt"/>
                <a:cs typeface="Times New Roman" panose="02020603050405020304" pitchFamily="18" charset="0"/>
              </a:rPr>
              <a:t>Druhy zadávacích řízení </a:t>
            </a:r>
            <a:endParaRPr lang="cs-CZ" sz="4400" dirty="0">
              <a:latin typeface="+mj-lt"/>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sz="4000" b="1" dirty="0"/>
              <a:t>Nadlimitní </a:t>
            </a:r>
            <a:r>
              <a:rPr lang="cs-CZ" sz="4000" b="1" dirty="0" err="1"/>
              <a:t>řežim</a:t>
            </a:r>
            <a:r>
              <a:rPr lang="cs-CZ" sz="4000" b="1" dirty="0"/>
              <a:t> - Jednací řízení s uveřejněním (§60)</a:t>
            </a:r>
            <a:endParaRPr lang="cs-CZ" sz="4000" dirty="0">
              <a:effectLst>
                <a:outerShdw blurRad="38100" dist="38100" dir="2700000" algn="tl">
                  <a:srgbClr val="000000">
                    <a:alpha val="43137"/>
                  </a:srgbClr>
                </a:outerShdw>
              </a:effectLst>
              <a:latin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10</a:t>
            </a:fld>
            <a:endParaRPr lang="cs-CZ"/>
          </a:p>
        </p:txBody>
      </p:sp>
      <p:sp>
        <p:nvSpPr>
          <p:cNvPr id="2" name="Zástupný symbol pro datum 1"/>
          <p:cNvSpPr>
            <a:spLocks noGrp="1"/>
          </p:cNvSpPr>
          <p:nvPr>
            <p:ph type="dt" sz="half" idx="10"/>
          </p:nvPr>
        </p:nvSpPr>
        <p:spPr/>
        <p:txBody>
          <a:bodyPr/>
          <a:lstStyle/>
          <a:p>
            <a:fld id="{2687638B-672B-4858-B356-BB9E179738B2}"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
        <p:nvSpPr>
          <p:cNvPr id="6" name="Zástupný symbol pro obsah 5"/>
          <p:cNvSpPr>
            <a:spLocks noGrp="1"/>
          </p:cNvSpPr>
          <p:nvPr>
            <p:ph idx="1"/>
          </p:nvPr>
        </p:nvSpPr>
        <p:spPr/>
        <p:txBody>
          <a:bodyPr>
            <a:normAutofit/>
          </a:bodyPr>
          <a:lstStyle/>
          <a:p>
            <a:r>
              <a:rPr lang="cs-CZ" dirty="0"/>
              <a:t>užití ve zvláštních případech dle zákona – důkazní břemeno leží na zadavateli </a:t>
            </a:r>
          </a:p>
          <a:p>
            <a:r>
              <a:rPr lang="cs-CZ" dirty="0"/>
              <a:t>Obdobně k Užšímu řízení, pouze o nabídkách se </a:t>
            </a:r>
            <a:r>
              <a:rPr lang="cs-CZ" b="1" u="sng" dirty="0"/>
              <a:t>JEDNÁ</a:t>
            </a:r>
          </a:p>
          <a:p>
            <a:r>
              <a:rPr lang="cs-CZ" b="1" dirty="0"/>
              <a:t>Výhrada práva akceptace předběžné nabídky</a:t>
            </a:r>
          </a:p>
          <a:p>
            <a:pPr marL="0" indent="0">
              <a:buNone/>
            </a:pPr>
            <a:endParaRPr lang="cs-CZ" b="1" dirty="0"/>
          </a:p>
          <a:p>
            <a:endParaRPr lang="cs-CZ" b="1" u="sng" dirty="0"/>
          </a:p>
        </p:txBody>
      </p:sp>
    </p:spTree>
    <p:extLst>
      <p:ext uri="{BB962C8B-B14F-4D97-AF65-F5344CB8AC3E}">
        <p14:creationId xmlns:p14="http://schemas.microsoft.com/office/powerpoint/2010/main" val="1958574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Autofit/>
          </a:bodyPr>
          <a:lstStyle/>
          <a:p>
            <a:r>
              <a:rPr lang="cs-CZ" sz="4000" b="1" dirty="0"/>
              <a:t>Nadlimitní </a:t>
            </a:r>
            <a:r>
              <a:rPr lang="cs-CZ" sz="4000" b="1" dirty="0" err="1"/>
              <a:t>řežim</a:t>
            </a:r>
            <a:r>
              <a:rPr lang="cs-CZ" sz="4000" b="1" dirty="0"/>
              <a:t> - Jednací řízení bez uveřejnění  (§ 63)</a:t>
            </a:r>
            <a:endParaRPr lang="cs-CZ" sz="3600" dirty="0">
              <a:effectLst>
                <a:outerShdw blurRad="38100" dist="38100" dir="2700000" algn="tl">
                  <a:srgbClr val="000000">
                    <a:alpha val="43137"/>
                  </a:srgbClr>
                </a:outerShdw>
              </a:effectLst>
              <a:latin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11</a:t>
            </a:fld>
            <a:endParaRPr lang="cs-CZ"/>
          </a:p>
        </p:txBody>
      </p:sp>
      <p:sp>
        <p:nvSpPr>
          <p:cNvPr id="2" name="Zástupný symbol pro datum 1"/>
          <p:cNvSpPr>
            <a:spLocks noGrp="1"/>
          </p:cNvSpPr>
          <p:nvPr>
            <p:ph type="dt" sz="half" idx="10"/>
          </p:nvPr>
        </p:nvSpPr>
        <p:spPr/>
        <p:txBody>
          <a:bodyPr/>
          <a:lstStyle/>
          <a:p>
            <a:fld id="{4C43F061-A385-46A3-AD6C-275DD7F57693}"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
        <p:nvSpPr>
          <p:cNvPr id="6" name="Zástupný symbol pro obsah 5"/>
          <p:cNvSpPr>
            <a:spLocks noGrp="1"/>
          </p:cNvSpPr>
          <p:nvPr>
            <p:ph idx="1"/>
          </p:nvPr>
        </p:nvSpPr>
        <p:spPr/>
        <p:txBody>
          <a:bodyPr/>
          <a:lstStyle/>
          <a:p>
            <a:pPr algn="just"/>
            <a:r>
              <a:rPr lang="cs-CZ" dirty="0"/>
              <a:t>Užití ve zvláštních případech dle zákona – důkazní břemeno leží na zadavateli </a:t>
            </a:r>
          </a:p>
          <a:p>
            <a:pPr algn="just"/>
            <a:r>
              <a:rPr lang="cs-CZ" dirty="0"/>
              <a:t>Zahájeno odesláním výzvy k jednání nebo podání nabídky nebo zahájení k jednání – podpis smlouvy</a:t>
            </a:r>
          </a:p>
          <a:p>
            <a:pPr algn="just"/>
            <a:r>
              <a:rPr lang="cs-CZ" dirty="0"/>
              <a:t>Lze měnit zadávací podmínky</a:t>
            </a:r>
          </a:p>
        </p:txBody>
      </p:sp>
    </p:spTree>
    <p:extLst>
      <p:ext uri="{BB962C8B-B14F-4D97-AF65-F5344CB8AC3E}">
        <p14:creationId xmlns:p14="http://schemas.microsoft.com/office/powerpoint/2010/main" val="1129560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Autofit/>
          </a:bodyPr>
          <a:lstStyle/>
          <a:p>
            <a:r>
              <a:rPr lang="cs-CZ" sz="4000" b="1" dirty="0"/>
              <a:t>Nadlimitní </a:t>
            </a:r>
            <a:r>
              <a:rPr lang="cs-CZ" sz="4000" b="1" dirty="0" err="1"/>
              <a:t>řežim</a:t>
            </a:r>
            <a:r>
              <a:rPr lang="cs-CZ" sz="4000" b="1" dirty="0"/>
              <a:t> (§ 63)</a:t>
            </a:r>
            <a:endParaRPr lang="cs-CZ" sz="3600" dirty="0">
              <a:effectLst>
                <a:outerShdw blurRad="38100" dist="38100" dir="2700000" algn="tl">
                  <a:srgbClr val="000000">
                    <a:alpha val="43137"/>
                  </a:srgbClr>
                </a:outerShdw>
              </a:effectLst>
              <a:latin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12</a:t>
            </a:fld>
            <a:endParaRPr lang="cs-CZ"/>
          </a:p>
        </p:txBody>
      </p:sp>
      <p:sp>
        <p:nvSpPr>
          <p:cNvPr id="2" name="Zástupný symbol pro datum 1"/>
          <p:cNvSpPr>
            <a:spLocks noGrp="1"/>
          </p:cNvSpPr>
          <p:nvPr>
            <p:ph type="dt" sz="half" idx="10"/>
          </p:nvPr>
        </p:nvSpPr>
        <p:spPr/>
        <p:txBody>
          <a:bodyPr/>
          <a:lstStyle/>
          <a:p>
            <a:fld id="{4C43F061-A385-46A3-AD6C-275DD7F57693}"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
        <p:nvSpPr>
          <p:cNvPr id="6" name="Zástupný symbol pro obsah 5"/>
          <p:cNvSpPr>
            <a:spLocks noGrp="1"/>
          </p:cNvSpPr>
          <p:nvPr>
            <p:ph idx="1"/>
          </p:nvPr>
        </p:nvSpPr>
        <p:spPr/>
        <p:txBody>
          <a:bodyPr/>
          <a:lstStyle/>
          <a:p>
            <a:pPr algn="just"/>
            <a:r>
              <a:rPr lang="cs-CZ" dirty="0"/>
              <a:t>Řízení se soutěžním dialogem (§68) dle podmínek JŘSU: cílem je „nalézt řešení“</a:t>
            </a:r>
          </a:p>
          <a:p>
            <a:pPr algn="just"/>
            <a:r>
              <a:rPr lang="cs-CZ" dirty="0"/>
              <a:t>Řízení o inovačním partnerství (§70) nelze-li použít dostupných řešení (a nejde jen o „neobchodní“ výzkum a vývoj) využije se principů JŘSU</a:t>
            </a:r>
          </a:p>
        </p:txBody>
      </p:sp>
    </p:spTree>
    <p:extLst>
      <p:ext uri="{BB962C8B-B14F-4D97-AF65-F5344CB8AC3E}">
        <p14:creationId xmlns:p14="http://schemas.microsoft.com/office/powerpoint/2010/main" val="4209196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Zadávání v </a:t>
            </a:r>
            <a:r>
              <a:rPr lang="cs-CZ" sz="4000" b="1" dirty="0" err="1"/>
              <a:t>řežimu</a:t>
            </a:r>
            <a:r>
              <a:rPr lang="cs-CZ" sz="4000" b="1" dirty="0"/>
              <a:t> - PODLIMIT </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p:txBody>
          <a:bodyPr>
            <a:normAutofit lnSpcReduction="10000"/>
          </a:bodyPr>
          <a:lstStyle/>
          <a:p>
            <a:r>
              <a:rPr lang="cs-CZ" sz="2200" dirty="0"/>
              <a:t>Podlimitní režim </a:t>
            </a:r>
          </a:p>
          <a:p>
            <a:pPr lvl="1"/>
            <a:r>
              <a:rPr lang="cs-CZ" sz="1800" dirty="0"/>
              <a:t>VZ na dodávky, služby a stavební práce do 50 mil Kč bez DPH (ZPŘ § 53); dále i ostatních řízeních – povinnost uveřejnit pouze v českém Věstníku veřejných zakázek </a:t>
            </a:r>
          </a:p>
          <a:p>
            <a:pPr lvl="1" algn="just"/>
            <a:r>
              <a:rPr lang="cs-CZ" sz="2200" dirty="0"/>
              <a:t>Zadavatel může zvolit dobrovolně postupu pro nadlimitní režim tam, kde nejsou zadavateli uloženy</a:t>
            </a:r>
          </a:p>
          <a:p>
            <a:pPr lvl="2" algn="just"/>
            <a:r>
              <a:rPr lang="cs-CZ" sz="2000" dirty="0"/>
              <a:t>§ 53 odst. 4 první věta – obecné pravidlo </a:t>
            </a:r>
          </a:p>
          <a:p>
            <a:pPr lvl="2" algn="just"/>
            <a:r>
              <a:rPr lang="cs-CZ" sz="2000" dirty="0"/>
              <a:t>§ 53 odst. 4 zbývající část </a:t>
            </a:r>
            <a:r>
              <a:rPr lang="cs-CZ" sz="2000" dirty="0" err="1"/>
              <a:t>ust</a:t>
            </a:r>
            <a:r>
              <a:rPr lang="cs-CZ" sz="2000" dirty="0"/>
              <a:t>. – kvalifikace + další dílčí omeze</a:t>
            </a:r>
            <a:r>
              <a:rPr lang="cs-CZ" sz="1800" dirty="0"/>
              <a:t>ní </a:t>
            </a:r>
          </a:p>
          <a:p>
            <a:pPr lvl="2" algn="just"/>
            <a:r>
              <a:rPr lang="cs-CZ" sz="2000" dirty="0"/>
              <a:t>§ 53 odst. 6 hodnocení </a:t>
            </a:r>
          </a:p>
          <a:p>
            <a:pPr lvl="2" algn="just"/>
            <a:r>
              <a:rPr lang="cs-CZ" sz="2000" dirty="0"/>
              <a:t>§ 53 odst. 7- ukončení </a:t>
            </a:r>
          </a:p>
          <a:p>
            <a:pPr lvl="2" algn="just"/>
            <a:r>
              <a:rPr lang="cs-CZ" sz="2000" dirty="0"/>
              <a:t>§ 53 odst. 8 – rozhodnutí o zrušení uveřejnění na profilu, výběr a vyloučení pouze v případě, výhrady tohoto práva (§ 53 odst. 5) </a:t>
            </a:r>
          </a:p>
          <a:p>
            <a:pPr marL="457200" lvl="1" indent="0">
              <a:buNone/>
            </a:pPr>
            <a:endParaRPr lang="cs-CZ" sz="4000" dirty="0"/>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13</a:t>
            </a:fld>
            <a:endParaRPr lang="cs-CZ"/>
          </a:p>
        </p:txBody>
      </p:sp>
      <p:sp>
        <p:nvSpPr>
          <p:cNvPr id="5" name="Zástupný symbol pro datum 4"/>
          <p:cNvSpPr>
            <a:spLocks noGrp="1"/>
          </p:cNvSpPr>
          <p:nvPr>
            <p:ph type="dt" sz="half" idx="10"/>
          </p:nvPr>
        </p:nvSpPr>
        <p:spPr/>
        <p:txBody>
          <a:bodyPr/>
          <a:lstStyle/>
          <a:p>
            <a:fld id="{BDBC6285-CCB8-4179-87DC-B46D4A4029A0}" type="datetime1">
              <a:rPr lang="cs-CZ" smtClean="0"/>
              <a:t>04.03.2023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12568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2123658"/>
          </a:xfrm>
          <a:prstGeom prst="rect">
            <a:avLst/>
          </a:prstGeom>
          <a:noFill/>
        </p:spPr>
        <p:txBody>
          <a:bodyPr wrap="square" rtlCol="0">
            <a:spAutoFit/>
          </a:bodyPr>
          <a:lstStyle/>
          <a:p>
            <a:pPr algn="ctr"/>
            <a:endParaRPr lang="cs-CZ" sz="4400" b="1" dirty="0">
              <a:latin typeface="+mj-lt"/>
              <a:cs typeface="Times New Roman" panose="02020603050405020304" pitchFamily="18" charset="0"/>
            </a:endParaRPr>
          </a:p>
          <a:p>
            <a:pPr algn="ctr"/>
            <a:endParaRPr lang="cs-CZ" sz="4400" b="1" dirty="0">
              <a:latin typeface="+mj-lt"/>
              <a:cs typeface="Times New Roman" panose="02020603050405020304" pitchFamily="18" charset="0"/>
            </a:endParaRPr>
          </a:p>
          <a:p>
            <a:pPr algn="ctr"/>
            <a:r>
              <a:rPr lang="cs-CZ" sz="4400" b="1" dirty="0">
                <a:latin typeface="+mj-lt"/>
                <a:cs typeface="Times New Roman" panose="02020603050405020304" pitchFamily="18" charset="0"/>
              </a:rPr>
              <a:t>Kvalifikace</a:t>
            </a:r>
            <a:endParaRPr lang="cs-CZ" sz="4400" dirty="0">
              <a:latin typeface="+mj-lt"/>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a:t>
            </a:r>
          </a:p>
        </p:txBody>
      </p:sp>
      <p:sp>
        <p:nvSpPr>
          <p:cNvPr id="3" name="Zástupný symbol pro obsah 2"/>
          <p:cNvSpPr>
            <a:spLocks noGrp="1"/>
          </p:cNvSpPr>
          <p:nvPr>
            <p:ph idx="1"/>
          </p:nvPr>
        </p:nvSpPr>
        <p:spPr/>
        <p:txBody>
          <a:bodyPr>
            <a:noAutofit/>
          </a:bodyPr>
          <a:lstStyle/>
          <a:p>
            <a:pPr algn="just"/>
            <a:r>
              <a:rPr lang="cs-CZ" sz="2000" dirty="0">
                <a:cs typeface="Times New Roman" panose="02020603050405020304" pitchFamily="18" charset="0"/>
              </a:rPr>
              <a:t>4 kategorie kvalifikace ve smyslu</a:t>
            </a:r>
          </a:p>
          <a:p>
            <a:pPr lvl="1" algn="just"/>
            <a:r>
              <a:rPr lang="cs-CZ" sz="2000" dirty="0">
                <a:cs typeface="Times New Roman" panose="02020603050405020304" pitchFamily="18" charset="0"/>
              </a:rPr>
              <a:t>základní způsobilosti,</a:t>
            </a:r>
          </a:p>
          <a:p>
            <a:pPr lvl="1" algn="just"/>
            <a:r>
              <a:rPr lang="cs-CZ" sz="2000" dirty="0">
                <a:cs typeface="Times New Roman" panose="02020603050405020304" pitchFamily="18" charset="0"/>
              </a:rPr>
              <a:t>profesní způsobilosti,</a:t>
            </a:r>
          </a:p>
          <a:p>
            <a:pPr lvl="1" algn="just"/>
            <a:r>
              <a:rPr lang="cs-CZ" sz="2000" dirty="0">
                <a:cs typeface="Times New Roman" panose="02020603050405020304" pitchFamily="18" charset="0"/>
              </a:rPr>
              <a:t>ekonomické kvalifikace a</a:t>
            </a:r>
          </a:p>
          <a:p>
            <a:pPr lvl="1" algn="just"/>
            <a:r>
              <a:rPr lang="cs-CZ" sz="2000" dirty="0">
                <a:cs typeface="Times New Roman" panose="02020603050405020304" pitchFamily="18" charset="0"/>
              </a:rPr>
              <a:t>technické kvalifikace.</a:t>
            </a:r>
          </a:p>
          <a:p>
            <a:pPr marL="0" indent="0" algn="just">
              <a:buNone/>
            </a:pPr>
            <a:r>
              <a:rPr lang="cs-CZ" sz="2000" dirty="0">
                <a:cs typeface="Times New Roman" panose="02020603050405020304" pitchFamily="18" charset="0"/>
              </a:rPr>
              <a:t>Zákon dále určuje, kterou kvalifikaci zadavatel musí a kterou po dodavatelích může požadovat. Jedná se o uzavřený výčet možných požadavků zadavatele. </a:t>
            </a:r>
          </a:p>
          <a:p>
            <a:pPr marL="0" indent="0" algn="just">
              <a:buNone/>
            </a:pPr>
            <a:r>
              <a:rPr lang="cs-CZ" sz="2000" dirty="0">
                <a:cs typeface="Times New Roman" panose="02020603050405020304" pitchFamily="18" charset="0"/>
              </a:rPr>
              <a:t>Ustanovení týkající se možnosti vyloučení účastníka zadávacího řízení pro ztrátu způsobilosti (§ 48 odst. 5 a 6) tím není dotčeno; v těchto případech však nesplnění kvalifikace prokazuje účastníku zadávacího řízení zadavatel.</a:t>
            </a:r>
          </a:p>
          <a:p>
            <a:pPr marL="0" indent="0" algn="just">
              <a:buNone/>
            </a:pPr>
            <a:endParaRPr lang="cs-CZ" sz="2000" dirty="0">
              <a:cs typeface="Times New Roman" panose="02020603050405020304" pitchFamily="18" charset="0"/>
            </a:endParaRPr>
          </a:p>
        </p:txBody>
      </p:sp>
    </p:spTree>
    <p:extLst>
      <p:ext uri="{BB962C8B-B14F-4D97-AF65-F5344CB8AC3E}">
        <p14:creationId xmlns:p14="http://schemas.microsoft.com/office/powerpoint/2010/main" val="137217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a:t>
            </a:r>
          </a:p>
        </p:txBody>
      </p:sp>
      <p:sp>
        <p:nvSpPr>
          <p:cNvPr id="3" name="Zástupný symbol pro obsah 2"/>
          <p:cNvSpPr>
            <a:spLocks noGrp="1"/>
          </p:cNvSpPr>
          <p:nvPr>
            <p:ph idx="1"/>
          </p:nvPr>
        </p:nvSpPr>
        <p:spPr/>
        <p:txBody>
          <a:bodyPr>
            <a:noAutofit/>
          </a:bodyPr>
          <a:lstStyle/>
          <a:p>
            <a:pPr marL="0" indent="0" algn="just">
              <a:buNone/>
            </a:pPr>
            <a:r>
              <a:rPr lang="cs-CZ" sz="2000" dirty="0">
                <a:cs typeface="Times New Roman" panose="02020603050405020304" pitchFamily="18" charset="0"/>
              </a:rPr>
              <a:t>Zadavatel</a:t>
            </a:r>
          </a:p>
          <a:p>
            <a:pPr algn="just"/>
            <a:r>
              <a:rPr lang="cs-CZ" sz="2000" b="1" dirty="0">
                <a:cs typeface="Times New Roman" panose="02020603050405020304" pitchFamily="18" charset="0"/>
              </a:rPr>
              <a:t>musí požadovat</a:t>
            </a:r>
          </a:p>
          <a:p>
            <a:pPr lvl="1" algn="just"/>
            <a:r>
              <a:rPr lang="cs-CZ" sz="2000" dirty="0">
                <a:cs typeface="Times New Roman" panose="02020603050405020304" pitchFamily="18" charset="0"/>
              </a:rPr>
              <a:t>základní způsobilost</a:t>
            </a:r>
          </a:p>
          <a:p>
            <a:pPr lvl="1" algn="just"/>
            <a:r>
              <a:rPr lang="cs-CZ" sz="2000" dirty="0">
                <a:cs typeface="Times New Roman" panose="02020603050405020304" pitchFamily="18" charset="0"/>
              </a:rPr>
              <a:t>profesní způsobilost dle </a:t>
            </a:r>
            <a:r>
              <a:rPr lang="cs-CZ" sz="2000" dirty="0" err="1">
                <a:cs typeface="Times New Roman" panose="02020603050405020304" pitchFamily="18" charset="0"/>
              </a:rPr>
              <a:t>ust</a:t>
            </a:r>
            <a:r>
              <a:rPr lang="cs-CZ" sz="2000" dirty="0">
                <a:cs typeface="Times New Roman" panose="02020603050405020304" pitchFamily="18" charset="0"/>
              </a:rPr>
              <a:t>. § 77 odst. 1 (POZOR výjimka u JŘBU – nemusí požadovat)</a:t>
            </a:r>
          </a:p>
          <a:p>
            <a:pPr algn="just"/>
            <a:r>
              <a:rPr lang="cs-CZ" sz="2000" b="1" dirty="0">
                <a:cs typeface="Times New Roman" panose="02020603050405020304" pitchFamily="18" charset="0"/>
              </a:rPr>
              <a:t>může požadovat</a:t>
            </a:r>
          </a:p>
          <a:p>
            <a:pPr lvl="1" algn="just"/>
            <a:r>
              <a:rPr lang="cs-CZ" sz="2000" dirty="0">
                <a:cs typeface="Times New Roman" panose="02020603050405020304" pitchFamily="18" charset="0"/>
              </a:rPr>
              <a:t>profesní způsobilost dle </a:t>
            </a:r>
            <a:r>
              <a:rPr lang="cs-CZ" sz="2000" dirty="0" err="1">
                <a:cs typeface="Times New Roman" panose="02020603050405020304" pitchFamily="18" charset="0"/>
              </a:rPr>
              <a:t>ust</a:t>
            </a:r>
            <a:r>
              <a:rPr lang="cs-CZ" sz="2000" dirty="0">
                <a:cs typeface="Times New Roman" panose="02020603050405020304" pitchFamily="18" charset="0"/>
              </a:rPr>
              <a:t>. § 77 odst. 2</a:t>
            </a:r>
          </a:p>
          <a:p>
            <a:pPr lvl="1" algn="just"/>
            <a:r>
              <a:rPr lang="cs-CZ" sz="2000" dirty="0">
                <a:cs typeface="Times New Roman" panose="02020603050405020304" pitchFamily="18" charset="0"/>
              </a:rPr>
              <a:t>ekonomická a finanční kvalifikace</a:t>
            </a:r>
          </a:p>
          <a:p>
            <a:pPr lvl="1" algn="just"/>
            <a:r>
              <a:rPr lang="cs-CZ" sz="2000" dirty="0">
                <a:cs typeface="Times New Roman" panose="02020603050405020304" pitchFamily="18" charset="0"/>
              </a:rPr>
              <a:t>technická kvalifikace </a:t>
            </a:r>
          </a:p>
          <a:p>
            <a:pPr algn="just"/>
            <a:endParaRPr lang="cs-CZ" sz="2000" b="1" dirty="0">
              <a:cs typeface="Times New Roman" panose="02020603050405020304" pitchFamily="18" charset="0"/>
            </a:endParaRPr>
          </a:p>
          <a:p>
            <a:pPr lvl="1" algn="just"/>
            <a:endParaRPr lang="cs-CZ" sz="2000" dirty="0">
              <a:cs typeface="Times New Roman" panose="02020603050405020304" pitchFamily="18" charset="0"/>
            </a:endParaRPr>
          </a:p>
          <a:p>
            <a:pPr marL="0" indent="0" algn="just">
              <a:buNone/>
            </a:pPr>
            <a:endParaRPr lang="cs-CZ" sz="20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16</a:t>
            </a:fld>
            <a:endParaRPr lang="cs-CZ"/>
          </a:p>
        </p:txBody>
      </p:sp>
    </p:spTree>
    <p:extLst>
      <p:ext uri="{BB962C8B-B14F-4D97-AF65-F5344CB8AC3E}">
        <p14:creationId xmlns:p14="http://schemas.microsoft.com/office/powerpoint/2010/main" val="44080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a:t>
            </a:r>
          </a:p>
        </p:txBody>
      </p:sp>
      <p:sp>
        <p:nvSpPr>
          <p:cNvPr id="3" name="Zástupný symbol pro obsah 2"/>
          <p:cNvSpPr>
            <a:spLocks noGrp="1"/>
          </p:cNvSpPr>
          <p:nvPr>
            <p:ph idx="1"/>
          </p:nvPr>
        </p:nvSpPr>
        <p:spPr/>
        <p:txBody>
          <a:bodyPr>
            <a:noAutofit/>
          </a:bodyPr>
          <a:lstStyle/>
          <a:p>
            <a:pPr marL="0" indent="0" algn="just">
              <a:buNone/>
            </a:pPr>
            <a:r>
              <a:rPr lang="cs-CZ" sz="2000" dirty="0">
                <a:cs typeface="Times New Roman" panose="02020603050405020304" pitchFamily="18" charset="0"/>
              </a:rPr>
              <a:t>Pro účely prokázání splnění kvalifikace dodavatele zadavatel musí v zadávací dokumentaci stanovit rozsah kvalifikace, kterou po dodavatelích požaduje, a jaké konkrétní údaje, doklady, vzorky nebo modely k jejímu prokázání požaduje. </a:t>
            </a:r>
          </a:p>
          <a:p>
            <a:pPr marL="0" indent="0" algn="just">
              <a:buNone/>
            </a:pPr>
            <a:r>
              <a:rPr lang="cs-CZ" sz="2000" dirty="0">
                <a:cs typeface="Times New Roman" panose="02020603050405020304" pitchFamily="18" charset="0"/>
              </a:rPr>
              <a:t>V případě požadavku zadavatele na prokázání splnění ekonomické nebo technické kvalifikace musí zadavatel v zadávacích podmínkách také určit, která konkrétní kritéria ekonomické kvalifikace požaduje (například předložení pouze seznamu významných stavebních prací) a stanovit minimální úroveň (například požadavek zadavatele na doložení alespoň 2 významných stavebních prací v určitém rozsahu) pro jejich splnění. Zákon výslovně upřesňuje, že kritéria ekonomické nebo technické kvalifikace musí být zadavatelem stanovena přiměřena vzhledem ke složitosti a rozsahu předmětu samotné veřejné zakázky.</a:t>
            </a:r>
          </a:p>
          <a:p>
            <a:pPr marL="0" indent="0" algn="just">
              <a:buNone/>
            </a:pPr>
            <a:endParaRPr lang="cs-CZ" sz="2000" b="1" dirty="0">
              <a:cs typeface="Times New Roman" panose="02020603050405020304" pitchFamily="18" charset="0"/>
            </a:endParaRPr>
          </a:p>
          <a:p>
            <a:pPr lvl="1" algn="just"/>
            <a:endParaRPr lang="cs-CZ" sz="2000" dirty="0">
              <a:cs typeface="Times New Roman" panose="02020603050405020304" pitchFamily="18" charset="0"/>
            </a:endParaRPr>
          </a:p>
          <a:p>
            <a:pPr marL="0" indent="0" algn="just">
              <a:buNone/>
            </a:pPr>
            <a:endParaRPr lang="cs-CZ" sz="20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17</a:t>
            </a:fld>
            <a:endParaRPr lang="cs-CZ"/>
          </a:p>
        </p:txBody>
      </p:sp>
    </p:spTree>
    <p:extLst>
      <p:ext uri="{BB962C8B-B14F-4D97-AF65-F5344CB8AC3E}">
        <p14:creationId xmlns:p14="http://schemas.microsoft.com/office/powerpoint/2010/main" val="1988265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Podlimitní režim</a:t>
            </a:r>
          </a:p>
        </p:txBody>
      </p:sp>
      <p:sp>
        <p:nvSpPr>
          <p:cNvPr id="3" name="Zástupný symbol pro obsah 2"/>
          <p:cNvSpPr>
            <a:spLocks noGrp="1"/>
          </p:cNvSpPr>
          <p:nvPr>
            <p:ph idx="1"/>
          </p:nvPr>
        </p:nvSpPr>
        <p:spPr/>
        <p:txBody>
          <a:bodyPr>
            <a:normAutofit fontScale="40000" lnSpcReduction="20000"/>
          </a:bodyPr>
          <a:lstStyle/>
          <a:p>
            <a:pPr algn="just"/>
            <a:r>
              <a:rPr lang="cs-CZ" sz="5000" dirty="0">
                <a:cs typeface="Times New Roman" panose="02020603050405020304" pitchFamily="18" charset="0"/>
              </a:rPr>
              <a:t>Zjednodušené podlimitní řízení </a:t>
            </a:r>
          </a:p>
          <a:p>
            <a:pPr lvl="1" algn="just"/>
            <a:r>
              <a:rPr lang="cs-CZ" sz="5000" dirty="0"/>
              <a:t>možné se zcela odchýlit od znění kvalifikace dle zákona a stanovit si vlastní kvalifikační kritéria.</a:t>
            </a:r>
            <a:r>
              <a:rPr lang="cs-CZ" sz="5000" dirty="0">
                <a:cs typeface="Times New Roman" panose="02020603050405020304" pitchFamily="18" charset="0"/>
              </a:rPr>
              <a:t> – důkazní břemeno nese zadavatel</a:t>
            </a:r>
          </a:p>
          <a:p>
            <a:pPr algn="just"/>
            <a:r>
              <a:rPr lang="cs-CZ" sz="3200" dirty="0">
                <a:cs typeface="Times New Roman" panose="02020603050405020304" pitchFamily="18" charset="0"/>
              </a:rPr>
              <a:t>pozn.: </a:t>
            </a:r>
            <a:r>
              <a:rPr lang="cs-CZ" dirty="0"/>
              <a:t>Nic bližšího však zákonodárce o těchto vlastních kritériích neuvádí. Důvodová zpráva uvádí coby příklad vlastního kritéria neexistenci závazku po splatnosti vůči zadavateli nebo stanovení jiných kritérií ekonomické kvalifikace, než je obrat dodavatele. Kupříkladu u zjednodušeného podlimitního řízení je vhodné pamatovat na to, že i když zadavatel stanovuje kritéria, která nejsou uvedená v zákoně, stále se jedná o kvalifikaci a uchazeč může tato kritéria splnit, i když předloží pouze čestné prohlášení.</a:t>
            </a:r>
          </a:p>
          <a:p>
            <a:pPr algn="just"/>
            <a:r>
              <a:rPr lang="cs-CZ" dirty="0"/>
              <a:t>Kritéria, která zadavatel stanoví mimo zákonnou normu, mají mít objektivní charakter a nesmí porušovat základní zásady zadávání veřejných zakázek. Vzhledem k nízkému vymezení vlastních kritérií v zákoně, bude jejich aplikace obnášet riziko. Teprve ustálená praxe a judikatura stanoví mantinely toho, co je akceptovatelné, a toho, co už je porušením zákona.</a:t>
            </a:r>
          </a:p>
          <a:p>
            <a:pPr lvl="1" algn="just"/>
            <a:endParaRPr lang="cs-CZ" sz="3200" dirty="0">
              <a:cs typeface="Times New Roman" panose="02020603050405020304" pitchFamily="18" charset="0"/>
            </a:endParaRPr>
          </a:p>
          <a:p>
            <a:pPr lvl="1" algn="just"/>
            <a:r>
              <a:rPr lang="cs-CZ" sz="6000" dirty="0">
                <a:cs typeface="Times New Roman" panose="02020603050405020304" pitchFamily="18" charset="0"/>
              </a:rPr>
              <a:t>využití nadlimitních pravidel </a:t>
            </a:r>
          </a:p>
          <a:p>
            <a:pPr lvl="1" algn="just"/>
            <a:r>
              <a:rPr lang="cs-CZ" sz="6000" dirty="0">
                <a:cs typeface="Times New Roman" panose="02020603050405020304" pitchFamily="18" charset="0"/>
              </a:rPr>
              <a:t>POZOR na </a:t>
            </a:r>
            <a:r>
              <a:rPr lang="cs-CZ" sz="6000" dirty="0" err="1">
                <a:cs typeface="Times New Roman" panose="02020603050405020304" pitchFamily="18" charset="0"/>
              </a:rPr>
              <a:t>ust</a:t>
            </a:r>
            <a:r>
              <a:rPr lang="cs-CZ" sz="6000" dirty="0">
                <a:cs typeface="Times New Roman" panose="02020603050405020304" pitchFamily="18" charset="0"/>
              </a:rPr>
              <a:t>. § 53 odst. 4 způsob doložení</a:t>
            </a:r>
          </a:p>
          <a:p>
            <a:pPr lvl="2" algn="just"/>
            <a:r>
              <a:rPr lang="cs-CZ" sz="5000" dirty="0">
                <a:cs typeface="Times New Roman" panose="02020603050405020304" pitchFamily="18" charset="0"/>
              </a:rPr>
              <a:t>kopii dokladů obsahující prokazované skutečnosti</a:t>
            </a:r>
          </a:p>
          <a:p>
            <a:pPr lvl="2" algn="just"/>
            <a:r>
              <a:rPr lang="cs-CZ" sz="5000" dirty="0">
                <a:cs typeface="Times New Roman" panose="02020603050405020304" pitchFamily="18" charset="0"/>
              </a:rPr>
              <a:t>čestné prohlášení – NELZE VYLOUČIT</a:t>
            </a:r>
          </a:p>
          <a:p>
            <a:pPr lvl="2" algn="just"/>
            <a:r>
              <a:rPr lang="cs-CZ" sz="5000" dirty="0">
                <a:cs typeface="Times New Roman" panose="02020603050405020304" pitchFamily="18" charset="0"/>
              </a:rPr>
              <a:t>jednotné evropské osvědčení </a:t>
            </a:r>
          </a:p>
          <a:p>
            <a:pPr lvl="2" algn="just"/>
            <a:endParaRPr lang="cs-CZ" sz="28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18</a:t>
            </a:fld>
            <a:endParaRPr lang="cs-CZ" dirty="0"/>
          </a:p>
        </p:txBody>
      </p:sp>
    </p:spTree>
    <p:extLst>
      <p:ext uri="{BB962C8B-B14F-4D97-AF65-F5344CB8AC3E}">
        <p14:creationId xmlns:p14="http://schemas.microsoft.com/office/powerpoint/2010/main" val="210280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nadlimitní režim – Základní způsobilost</a:t>
            </a:r>
          </a:p>
        </p:txBody>
      </p:sp>
      <p:sp>
        <p:nvSpPr>
          <p:cNvPr id="3" name="Zástupný symbol pro obsah 2"/>
          <p:cNvSpPr>
            <a:spLocks noGrp="1"/>
          </p:cNvSpPr>
          <p:nvPr>
            <p:ph idx="1"/>
          </p:nvPr>
        </p:nvSpPr>
        <p:spPr/>
        <p:txBody>
          <a:bodyPr>
            <a:normAutofit fontScale="25000" lnSpcReduction="20000"/>
          </a:bodyPr>
          <a:lstStyle/>
          <a:p>
            <a:pPr algn="just"/>
            <a:r>
              <a:rPr lang="cs-CZ" sz="3600" dirty="0">
                <a:cs typeface="Times New Roman" panose="02020603050405020304" pitchFamily="18" charset="0"/>
              </a:rPr>
              <a:t>Způsobilým není dodavatel, který</a:t>
            </a:r>
          </a:p>
          <a:p>
            <a:pPr marL="0" indent="0" algn="just">
              <a:buNone/>
            </a:pPr>
            <a:r>
              <a:rPr lang="cs-CZ" sz="3600" dirty="0">
                <a:cs typeface="Times New Roman" panose="02020603050405020304" pitchFamily="18" charset="0"/>
              </a:rPr>
              <a:t> </a:t>
            </a:r>
          </a:p>
          <a:p>
            <a:pPr marL="400050" lvl="1" indent="0" algn="just">
              <a:buNone/>
            </a:pPr>
            <a:r>
              <a:rPr lang="cs-CZ" sz="3200" dirty="0">
                <a:cs typeface="Times New Roman" panose="02020603050405020304" pitchFamily="18" charset="0"/>
              </a:rPr>
              <a:t>a) byl v zemi svého sídla v posledních 5 letech před zahájením zadávacího řízení pravomocně odsouzen pro trestný čin uvedený v příloze č. 3 k tomuto zákonu nebo obdobný trestný čin podle právního řádu země sídla dodavatele; k zahlazeným odsouzením se nepřihlíží,</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b) má v České republice nebo v zemi svého sídla v evidenci daní zachycen splatný daňový nedoplatek,</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c) má v České republice nebo v zemi svého sídla splatný nedoplatek na pojistném nebo na penále na veřejné zdravotní pojištění,</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d) má v České republice nebo v zemi svého sídla splatný nedoplatek na pojistném nebo na penále na sociální zabezpečení a příspěvku na státní politiku zaměstnanosti,</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e) je v likvidaci24), proti němuž bylo vydáno rozhodnutí o úpadku25), vůči němuž byla nařízena nucená správa podle jiného právního předpisu26) nebo v obdobné situaci podle právního řádu země sídla dodavatele.</a:t>
            </a:r>
          </a:p>
          <a:p>
            <a:pPr marL="400050" lvl="1" indent="0" algn="just">
              <a:buNone/>
            </a:pPr>
            <a:r>
              <a:rPr lang="cs-CZ" sz="3200" dirty="0">
                <a:cs typeface="Times New Roman" panose="02020603050405020304" pitchFamily="18" charset="0"/>
              </a:rPr>
              <a:t> </a:t>
            </a:r>
          </a:p>
          <a:p>
            <a:pPr algn="just"/>
            <a:r>
              <a:rPr lang="cs-CZ" sz="3600" dirty="0">
                <a:cs typeface="Times New Roman" panose="02020603050405020304" pitchFamily="18" charset="0"/>
              </a:rPr>
              <a:t>Je-li dodavatelem právnická osoba, musí podmínku podle odstavce 1 písm. a) splňovat tato právnická osoba a zároveň každý člen statutárního orgánu. Je-li členem statutárního orgánu dodavatele právnická osoba, musí podmínku podle odstavce 1 písm. a) splňovat</a:t>
            </a:r>
          </a:p>
          <a:p>
            <a:pPr marL="0" indent="0" algn="just">
              <a:buNone/>
            </a:pPr>
            <a:r>
              <a:rPr lang="cs-CZ" sz="3600" dirty="0">
                <a:cs typeface="Times New Roman" panose="02020603050405020304" pitchFamily="18" charset="0"/>
              </a:rPr>
              <a:t> </a:t>
            </a:r>
          </a:p>
          <a:p>
            <a:pPr marL="400050" lvl="1" indent="0" algn="just">
              <a:buNone/>
            </a:pPr>
            <a:r>
              <a:rPr lang="cs-CZ" sz="3200" dirty="0">
                <a:cs typeface="Times New Roman" panose="02020603050405020304" pitchFamily="18" charset="0"/>
              </a:rPr>
              <a:t>a) tato právnická osoba,</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b) každý člen statutárního orgánu této právnické osoby a</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c) osoba zastupující tuto právnickou osobu v statutárním orgánu dodavatele.</a:t>
            </a:r>
          </a:p>
          <a:p>
            <a:pPr marL="0" indent="0" algn="just">
              <a:buNone/>
            </a:pPr>
            <a:r>
              <a:rPr lang="cs-CZ" sz="3600" dirty="0">
                <a:cs typeface="Times New Roman" panose="02020603050405020304" pitchFamily="18" charset="0"/>
              </a:rPr>
              <a:t> </a:t>
            </a:r>
          </a:p>
          <a:p>
            <a:pPr algn="just"/>
            <a:r>
              <a:rPr lang="cs-CZ" sz="3600" dirty="0">
                <a:cs typeface="Times New Roman" panose="02020603050405020304" pitchFamily="18" charset="0"/>
              </a:rPr>
              <a:t>Účastní-li se zadávacího řízení pobočka závodu</a:t>
            </a:r>
          </a:p>
          <a:p>
            <a:pPr marL="0" indent="0" algn="just">
              <a:buNone/>
            </a:pPr>
            <a:r>
              <a:rPr lang="cs-CZ" sz="3600" dirty="0">
                <a:cs typeface="Times New Roman" panose="02020603050405020304" pitchFamily="18" charset="0"/>
              </a:rPr>
              <a:t> </a:t>
            </a:r>
          </a:p>
          <a:p>
            <a:pPr marL="400050" lvl="1" indent="0" algn="just">
              <a:buNone/>
            </a:pPr>
            <a:r>
              <a:rPr lang="cs-CZ" sz="3200" dirty="0">
                <a:cs typeface="Times New Roman" panose="02020603050405020304" pitchFamily="18" charset="0"/>
              </a:rPr>
              <a:t>a) zahraniční právnické osoby, musí podmínku podle odstavce 1 písm. a) splňovat tato právnická osoba a vedoucí pobočky závodu,</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b) české právnické osoby, musí podmínku podle odstavce 1 písm. a) splňovat osoby uvedené v odstavci 2 a vedoucí pobočky závodu.</a:t>
            </a:r>
          </a:p>
          <a:p>
            <a:pPr marL="400050" lvl="1" indent="0" algn="just">
              <a:buNone/>
            </a:pPr>
            <a:r>
              <a:rPr lang="cs-CZ" sz="3200" dirty="0">
                <a:cs typeface="Times New Roman" panose="02020603050405020304" pitchFamily="18" charset="0"/>
              </a:rPr>
              <a:t> </a:t>
            </a:r>
          </a:p>
          <a:p>
            <a:pPr marL="0" indent="0" algn="just">
              <a:buNone/>
            </a:pPr>
            <a:r>
              <a:rPr lang="cs-CZ" sz="3600" dirty="0">
                <a:cs typeface="Times New Roman" panose="02020603050405020304" pitchFamily="18" charset="0"/>
              </a:rPr>
              <a:t>Zadavatel může v zadávací dokumentaci stanovit, že podmínku podle odstavce 1 písm. a) musí splňovat také jiné osoby, než které jsou uvedeny v odstavci 2; může se jednat pouze o osoby, které mají v rámci struktury dodavatele práva spojená se zastupováním, rozhodováním nebo kontrolou dodavatele.</a:t>
            </a:r>
          </a:p>
          <a:p>
            <a:pPr marL="0" indent="0" algn="just">
              <a:buNone/>
            </a:pPr>
            <a:r>
              <a:rPr lang="cs-CZ" sz="3600" dirty="0">
                <a:cs typeface="Times New Roman" panose="02020603050405020304" pitchFamily="18" charset="0"/>
              </a:rPr>
              <a:t>TZN.: osoby, které zastupují dodavatele na základě plné moci, prokuristé</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19</a:t>
            </a:fld>
            <a:endParaRPr lang="cs-CZ"/>
          </a:p>
        </p:txBody>
      </p:sp>
    </p:spTree>
    <p:extLst>
      <p:ext uri="{BB962C8B-B14F-4D97-AF65-F5344CB8AC3E}">
        <p14:creationId xmlns:p14="http://schemas.microsoft.com/office/powerpoint/2010/main" val="58910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Druhy zadávacích řízení	</a:t>
            </a:r>
          </a:p>
        </p:txBody>
      </p:sp>
      <p:sp>
        <p:nvSpPr>
          <p:cNvPr id="3" name="Zástupný symbol pro obsah 2"/>
          <p:cNvSpPr>
            <a:spLocks noGrp="1"/>
          </p:cNvSpPr>
          <p:nvPr>
            <p:ph idx="1"/>
          </p:nvPr>
        </p:nvSpPr>
        <p:spPr/>
        <p:txBody>
          <a:bodyPr>
            <a:normAutofit fontScale="92500" lnSpcReduction="10000"/>
          </a:bodyPr>
          <a:lstStyle/>
          <a:p>
            <a:pPr algn="just"/>
            <a:r>
              <a:rPr lang="cs-CZ" sz="3600" dirty="0">
                <a:cs typeface="Times New Roman" panose="02020603050405020304" pitchFamily="18" charset="0"/>
              </a:rPr>
              <a:t>Výčet viz § 3</a:t>
            </a:r>
          </a:p>
          <a:p>
            <a:pPr algn="just"/>
            <a:r>
              <a:rPr lang="cs-CZ" sz="3600" dirty="0">
                <a:cs typeface="Times New Roman" panose="02020603050405020304" pitchFamily="18" charset="0"/>
              </a:rPr>
              <a:t>Zjednodušené podlimitní řízení (§ 53)</a:t>
            </a:r>
          </a:p>
          <a:p>
            <a:pPr algn="just"/>
            <a:r>
              <a:rPr lang="cs-CZ" sz="3600" dirty="0">
                <a:cs typeface="Times New Roman" panose="02020603050405020304" pitchFamily="18" charset="0"/>
              </a:rPr>
              <a:t>Otevřené řízení (§ 56)</a:t>
            </a:r>
          </a:p>
          <a:p>
            <a:pPr algn="just"/>
            <a:r>
              <a:rPr lang="cs-CZ" sz="3600" dirty="0">
                <a:cs typeface="Times New Roman" panose="02020603050405020304" pitchFamily="18" charset="0"/>
              </a:rPr>
              <a:t>Užší řízení (§ 58)</a:t>
            </a:r>
          </a:p>
          <a:p>
            <a:pPr algn="just"/>
            <a:r>
              <a:rPr lang="cs-CZ" sz="3600" dirty="0">
                <a:cs typeface="Times New Roman" panose="02020603050405020304" pitchFamily="18" charset="0"/>
              </a:rPr>
              <a:t>Jednací řízení s uveřejněním (§ 60)</a:t>
            </a:r>
          </a:p>
          <a:p>
            <a:pPr algn="just"/>
            <a:r>
              <a:rPr lang="cs-CZ" sz="3600" dirty="0">
                <a:cs typeface="Times New Roman" panose="02020603050405020304" pitchFamily="18" charset="0"/>
              </a:rPr>
              <a:t>Jednací řízení bez uveřejnění (§ 63)</a:t>
            </a:r>
          </a:p>
          <a:p>
            <a:pPr algn="just"/>
            <a:r>
              <a:rPr lang="cs-CZ" sz="3600" dirty="0">
                <a:cs typeface="Times New Roman" panose="02020603050405020304" pitchFamily="18" charset="0"/>
              </a:rPr>
              <a:t>Řízení se soutěžním dialogem (§ 68)</a:t>
            </a:r>
          </a:p>
          <a:p>
            <a:pPr algn="just"/>
            <a:r>
              <a:rPr lang="cs-CZ" sz="3600" dirty="0">
                <a:cs typeface="Times New Roman" panose="02020603050405020304" pitchFamily="18" charset="0"/>
              </a:rPr>
              <a:t>Koncesní řízení ( § 182)</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a:t>
            </a:fld>
            <a:endParaRPr lang="cs-CZ" dirty="0"/>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468887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nadlimitní režim – Základní způsobilost</a:t>
            </a:r>
          </a:p>
        </p:txBody>
      </p:sp>
      <p:sp>
        <p:nvSpPr>
          <p:cNvPr id="3" name="Zástupný symbol pro obsah 2"/>
          <p:cNvSpPr>
            <a:spLocks noGrp="1"/>
          </p:cNvSpPr>
          <p:nvPr>
            <p:ph idx="1"/>
          </p:nvPr>
        </p:nvSpPr>
        <p:spPr>
          <a:xfrm>
            <a:off x="457200" y="1628800"/>
            <a:ext cx="8229600" cy="4525963"/>
          </a:xfrm>
        </p:spPr>
        <p:txBody>
          <a:bodyPr>
            <a:normAutofit fontScale="32500" lnSpcReduction="20000"/>
          </a:bodyPr>
          <a:lstStyle/>
          <a:p>
            <a:pPr marL="0" indent="0" algn="just">
              <a:buNone/>
            </a:pPr>
            <a:r>
              <a:rPr lang="cs-CZ" sz="3600" dirty="0">
                <a:cs typeface="Times New Roman" panose="02020603050405020304" pitchFamily="18" charset="0"/>
              </a:rPr>
              <a:t>(1) Dodavatel prokazuje splnění podmínek základní způsobilosti ve vztahu k České republice předložením</a:t>
            </a:r>
          </a:p>
          <a:p>
            <a:pPr marL="0" indent="0" algn="just">
              <a:buNone/>
            </a:pPr>
            <a:r>
              <a:rPr lang="cs-CZ" sz="3600" dirty="0">
                <a:cs typeface="Times New Roman" panose="02020603050405020304" pitchFamily="18" charset="0"/>
              </a:rPr>
              <a:t> </a:t>
            </a:r>
          </a:p>
          <a:p>
            <a:pPr marL="400050" lvl="1" indent="0" algn="just">
              <a:buNone/>
            </a:pPr>
            <a:r>
              <a:rPr lang="cs-CZ" sz="3200" dirty="0">
                <a:cs typeface="Times New Roman" panose="02020603050405020304" pitchFamily="18" charset="0"/>
              </a:rPr>
              <a:t>a) výpisu z evidence Rejstříku trestů ve vztahu k § 74 odst. 1 písm. a),</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b) potvrzení příslušného finančního úřadu ve vztahu k § 74 odst. 1 písm. b),</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c) písemného čestného prohlášení ve vztahu ke spotřební dani ve vztahu k § 74 odst. 1 písm. b),</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d) písemného čestného prohlášení ve vztahu k § 74 odst. 1 písm. c),</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e) potvrzení příslušné okresní správy sociálního zabezpečení ve vztahu k § 74 odst. 1 písm. d),</a:t>
            </a:r>
          </a:p>
          <a:p>
            <a:pPr marL="400050" lvl="1" indent="0" algn="just">
              <a:buNone/>
            </a:pPr>
            <a:r>
              <a:rPr lang="cs-CZ" sz="3200" dirty="0">
                <a:cs typeface="Times New Roman" panose="02020603050405020304" pitchFamily="18" charset="0"/>
              </a:rPr>
              <a:t> </a:t>
            </a:r>
          </a:p>
          <a:p>
            <a:pPr marL="400050" lvl="1" indent="0" algn="just">
              <a:buNone/>
            </a:pPr>
            <a:r>
              <a:rPr lang="cs-CZ" sz="3200" dirty="0">
                <a:cs typeface="Times New Roman" panose="02020603050405020304" pitchFamily="18" charset="0"/>
              </a:rPr>
              <a:t>f) výpisu z obchodního rejstříku, nebo předložením písemného čestného prohlášení v případě, že není v obchodním rejstříku zapsán, ve vztahu k § 74 odst. 1 písm. e).</a:t>
            </a:r>
          </a:p>
          <a:p>
            <a:pPr marL="0" indent="0" algn="just">
              <a:buNone/>
            </a:pPr>
            <a:endParaRPr lang="cs-CZ" sz="3600" dirty="0">
              <a:cs typeface="Times New Roman" panose="02020603050405020304" pitchFamily="18" charset="0"/>
            </a:endParaRPr>
          </a:p>
          <a:p>
            <a:pPr marL="0" indent="0" algn="just">
              <a:buNone/>
            </a:pPr>
            <a:r>
              <a:rPr lang="cs-CZ" sz="3600" dirty="0">
                <a:cs typeface="Times New Roman" panose="02020603050405020304" pitchFamily="18" charset="0"/>
              </a:rPr>
              <a:t>(2) Zadavatel nemusí uplatnit důvod pro vyloučení účastníka zadávacího řízení, i když nesplnil podmínky základní způsobilosti, pokud</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a) by vyloučení účastníka znemožnilo zadání veřejné zakázky v tomto zadávacím řízení a</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b) naléhavý veřejný zájem, zejména veřejné zdraví nebo ochrana životního prostředí, vyžaduje plnění veřejné zakázky.</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20</a:t>
            </a:fld>
            <a:endParaRPr lang="cs-CZ"/>
          </a:p>
        </p:txBody>
      </p:sp>
    </p:spTree>
    <p:extLst>
      <p:ext uri="{BB962C8B-B14F-4D97-AF65-F5344CB8AC3E}">
        <p14:creationId xmlns:p14="http://schemas.microsoft.com/office/powerpoint/2010/main" val="3552248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nadlimitní režim – Profesní způsobilost</a:t>
            </a:r>
          </a:p>
        </p:txBody>
      </p:sp>
      <p:sp>
        <p:nvSpPr>
          <p:cNvPr id="3" name="Zástupný symbol pro obsah 2"/>
          <p:cNvSpPr>
            <a:spLocks noGrp="1"/>
          </p:cNvSpPr>
          <p:nvPr>
            <p:ph idx="1"/>
          </p:nvPr>
        </p:nvSpPr>
        <p:spPr>
          <a:xfrm>
            <a:off x="457200" y="1628800"/>
            <a:ext cx="8229600" cy="4525963"/>
          </a:xfrm>
        </p:spPr>
        <p:txBody>
          <a:bodyPr>
            <a:normAutofit fontScale="40000" lnSpcReduction="20000"/>
          </a:bodyPr>
          <a:lstStyle/>
          <a:p>
            <a:pPr marL="0" indent="0" algn="just">
              <a:buNone/>
            </a:pPr>
            <a:r>
              <a:rPr lang="cs-CZ" sz="3600" dirty="0">
                <a:cs typeface="Times New Roman" panose="02020603050405020304" pitchFamily="18" charset="0"/>
              </a:rPr>
              <a:t>(1) Dodavatel prokazuje splnění profesní způsobilosti ve vztahu k České republice předložením výpisu z obchodního rejstříku nebo jiné obdobné evidence, pokud jiný právní předpis zápis do takové evidence vyžaduje.</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(2) Zadavatel </a:t>
            </a:r>
            <a:r>
              <a:rPr lang="cs-CZ" sz="3600" b="1" u="sng" dirty="0">
                <a:cs typeface="Times New Roman" panose="02020603050405020304" pitchFamily="18" charset="0"/>
              </a:rPr>
              <a:t>může požadovat</a:t>
            </a:r>
            <a:r>
              <a:rPr lang="cs-CZ" sz="3600" dirty="0">
                <a:cs typeface="Times New Roman" panose="02020603050405020304" pitchFamily="18" charset="0"/>
              </a:rPr>
              <a:t>, aby dodavatel předložil doklad, že je</a:t>
            </a:r>
          </a:p>
          <a:p>
            <a:pPr marL="0" indent="0" algn="just">
              <a:buNone/>
            </a:pPr>
            <a:r>
              <a:rPr lang="cs-CZ" sz="3600" dirty="0">
                <a:cs typeface="Times New Roman" panose="02020603050405020304" pitchFamily="18" charset="0"/>
              </a:rPr>
              <a:t> </a:t>
            </a:r>
          </a:p>
          <a:p>
            <a:pPr marL="742950" indent="-742950" algn="just">
              <a:buAutoNum type="alphaLcParenR"/>
            </a:pPr>
            <a:r>
              <a:rPr lang="cs-CZ" sz="3600" dirty="0">
                <a:cs typeface="Times New Roman" panose="02020603050405020304" pitchFamily="18" charset="0"/>
              </a:rPr>
              <a:t>oprávněn podnikat v rozsahu odpovídajícímu předmětu veřejné zakázky, pokud jiné právní předpisy takové oprávnění vyžadují, </a:t>
            </a:r>
          </a:p>
          <a:p>
            <a:pPr marL="0" indent="0" algn="just">
              <a:buNone/>
            </a:pPr>
            <a:r>
              <a:rPr lang="cs-CZ" sz="3600" dirty="0">
                <a:cs typeface="Times New Roman" panose="02020603050405020304" pitchFamily="18" charset="0"/>
              </a:rPr>
              <a:t>pozn.: musí vždy uvést název požadovaného oprávnění ve smyslu živnostenského zákona</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b) členem profesní samosprávné komory nebo jiné profesní organizace, je-li takové členství pro plnění veřejné zakázky na služby jinými právními předpisy vyžadováno, nebo</a:t>
            </a:r>
          </a:p>
          <a:p>
            <a:pPr marL="0" indent="0" algn="just">
              <a:buNone/>
            </a:pPr>
            <a:r>
              <a:rPr lang="cs-CZ" sz="3600" dirty="0">
                <a:cs typeface="Times New Roman" panose="02020603050405020304" pitchFamily="18" charset="0"/>
              </a:rPr>
              <a:t>pozn.: ČKAIT; Česká advokátní komora apod…. – opět nutné specifikovat</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c) odborně způsobilý nebo disponuje osobou, jejímž prostřednictvím odbornou způsobilost zabezpečuje, je-li pro plnění veřejné zakázky odborná způsobilost jinými právními předpisy vyžadována. </a:t>
            </a:r>
          </a:p>
          <a:p>
            <a:pPr marL="0" indent="0" algn="just">
              <a:buNone/>
            </a:pPr>
            <a:r>
              <a:rPr lang="cs-CZ" sz="3600" dirty="0">
                <a:cs typeface="Times New Roman" panose="02020603050405020304" pitchFamily="18" charset="0"/>
              </a:rPr>
              <a:t>pozn.: Oprávnění konkrétní osoby – geodet, hydrogeolog, geolog, báňský inženýr apod….</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(3) Doklady podle odstavce 1 nebo 2 </a:t>
            </a:r>
            <a:r>
              <a:rPr lang="cs-CZ" sz="3600" b="1" u="sng" dirty="0">
                <a:cs typeface="Times New Roman" panose="02020603050405020304" pitchFamily="18" charset="0"/>
              </a:rPr>
              <a:t>dodavatel nemusí předložit, pokud právní předpisy v zemi jeho sídla obdobnou profesní způsobilost nevyžadují</a:t>
            </a:r>
            <a:r>
              <a:rPr lang="cs-CZ" sz="3600" dirty="0">
                <a:cs typeface="Times New Roman" panose="02020603050405020304" pitchFamily="18" charset="0"/>
              </a:rPr>
              <a:t>.</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21</a:t>
            </a:fld>
            <a:endParaRPr lang="cs-CZ" dirty="0"/>
          </a:p>
        </p:txBody>
      </p:sp>
    </p:spTree>
    <p:extLst>
      <p:ext uri="{BB962C8B-B14F-4D97-AF65-F5344CB8AC3E}">
        <p14:creationId xmlns:p14="http://schemas.microsoft.com/office/powerpoint/2010/main" val="2155331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nadlimitní režim – Ekonomická a finanční kvalifikace</a:t>
            </a:r>
          </a:p>
        </p:txBody>
      </p:sp>
      <p:sp>
        <p:nvSpPr>
          <p:cNvPr id="3" name="Zástupný symbol pro obsah 2"/>
          <p:cNvSpPr>
            <a:spLocks noGrp="1"/>
          </p:cNvSpPr>
          <p:nvPr>
            <p:ph idx="1"/>
          </p:nvPr>
        </p:nvSpPr>
        <p:spPr>
          <a:xfrm>
            <a:off x="457200" y="1628800"/>
            <a:ext cx="8229600" cy="4525963"/>
          </a:xfrm>
        </p:spPr>
        <p:txBody>
          <a:bodyPr>
            <a:normAutofit fontScale="25000" lnSpcReduction="20000"/>
          </a:bodyPr>
          <a:lstStyle/>
          <a:p>
            <a:pPr marL="0" indent="0" algn="just">
              <a:buNone/>
            </a:pPr>
            <a:r>
              <a:rPr lang="cs-CZ" sz="5600" dirty="0">
                <a:cs typeface="Times New Roman" panose="02020603050405020304" pitchFamily="18" charset="0"/>
              </a:rPr>
              <a:t>Zadavatel může požadovat, aby minimální roční obrat dodavatele nebo obrat dosažený dodavatelem s ohledem na předmět veřejné zakázky dosahoval zadavatelem určené minimální úrovně, a to nejdéle za 3 bezprostředně předcházející účetní období; jestliže dodavatel vznikl později, postačí, předloží- </a:t>
            </a:r>
            <a:r>
              <a:rPr lang="cs-CZ" sz="5600" dirty="0" err="1">
                <a:cs typeface="Times New Roman" panose="02020603050405020304" pitchFamily="18" charset="0"/>
              </a:rPr>
              <a:t>li</a:t>
            </a:r>
            <a:r>
              <a:rPr lang="cs-CZ" sz="5600" dirty="0">
                <a:cs typeface="Times New Roman" panose="02020603050405020304" pitchFamily="18" charset="0"/>
              </a:rPr>
              <a:t> údaje o svém obratu v požadované výši za všechna účetní období od svého vzniku.</a:t>
            </a:r>
          </a:p>
          <a:p>
            <a:pPr marL="0" indent="0" algn="just">
              <a:buNone/>
            </a:pPr>
            <a:endParaRPr lang="cs-CZ" sz="5600" b="1" u="sng" dirty="0">
              <a:cs typeface="Times New Roman" panose="02020603050405020304" pitchFamily="18" charset="0"/>
            </a:endParaRPr>
          </a:p>
          <a:p>
            <a:pPr marL="0" indent="0" algn="just">
              <a:buNone/>
            </a:pPr>
            <a:r>
              <a:rPr lang="cs-CZ" sz="5600" b="1" u="sng" dirty="0">
                <a:cs typeface="Times New Roman" panose="02020603050405020304" pitchFamily="18" charset="0"/>
              </a:rPr>
              <a:t>Podmínka minimální výše ročního obratu nesmí přesahovat dvojnásobek předpokládané hodnoty veřejné zakázky</a:t>
            </a:r>
            <a:r>
              <a:rPr lang="cs-CZ" sz="5600" dirty="0">
                <a:cs typeface="Times New Roman" panose="02020603050405020304" pitchFamily="18" charset="0"/>
              </a:rPr>
              <a:t>. V případě zadávacího řízení, v němž má být uzavřena rámcová dohoda s obnovením soutěže, nesmí tato podmínka přesáhnout dvojnásobek průměrné předpokládané hodnoty veřejných zakázek, které budou prováděny na základě rámcové dohody současně, nebo není-li známa, dvojnásobek předpokládané hodnoty rámcové dohody. V případě zadávacího řízení, v němž má být zaveden dynamický nákupní systém, nesmí tato podmínka přesahovat dvojnásobek maximální předpokládané hodnoty jednotlivých veřejných zakázek, které mají být v dynamickém nákupním systému zadány.</a:t>
            </a:r>
          </a:p>
          <a:p>
            <a:pPr marL="0" indent="0" algn="just">
              <a:buNone/>
            </a:pPr>
            <a:endParaRPr lang="cs-CZ" sz="5600" dirty="0">
              <a:cs typeface="Times New Roman" panose="02020603050405020304" pitchFamily="18" charset="0"/>
            </a:endParaRPr>
          </a:p>
          <a:p>
            <a:pPr marL="0" indent="0" algn="just">
              <a:buNone/>
            </a:pPr>
            <a:r>
              <a:rPr lang="cs-CZ" sz="5600" dirty="0">
                <a:cs typeface="Times New Roman" panose="02020603050405020304" pitchFamily="18" charset="0"/>
              </a:rPr>
              <a:t>Pokud je </a:t>
            </a:r>
            <a:r>
              <a:rPr lang="cs-CZ" sz="5600" b="1" u="sng" dirty="0">
                <a:cs typeface="Times New Roman" panose="02020603050405020304" pitchFamily="18" charset="0"/>
              </a:rPr>
              <a:t>veřejná zakázka rozdělena na části, stanoví zadavatel podmínku ekonomické kvalifikace na každou část zvlášť.</a:t>
            </a:r>
            <a:r>
              <a:rPr lang="cs-CZ" sz="5600" dirty="0">
                <a:cs typeface="Times New Roman" panose="02020603050405020304" pitchFamily="18" charset="0"/>
              </a:rPr>
              <a:t> Zadavatel však může stanovit podmínku ekonomické kvalifikace odkazem na soubory částí v případě, že vybranému dodavateli bude zadáno několik částí současně.</a:t>
            </a:r>
          </a:p>
          <a:p>
            <a:pPr marL="0" indent="0" algn="just">
              <a:buNone/>
            </a:pPr>
            <a:r>
              <a:rPr lang="cs-CZ" sz="5600" dirty="0">
                <a:cs typeface="Times New Roman" panose="02020603050405020304" pitchFamily="18" charset="0"/>
              </a:rPr>
              <a:t> </a:t>
            </a:r>
          </a:p>
          <a:p>
            <a:pPr marL="0" indent="0" algn="just">
              <a:buNone/>
            </a:pPr>
            <a:r>
              <a:rPr lang="cs-CZ" sz="5600" dirty="0">
                <a:cs typeface="Times New Roman" panose="02020603050405020304" pitchFamily="18" charset="0"/>
              </a:rPr>
              <a:t>Dodavatel </a:t>
            </a:r>
            <a:r>
              <a:rPr lang="cs-CZ" sz="5600" b="1" u="sng" dirty="0">
                <a:cs typeface="Times New Roman" panose="02020603050405020304" pitchFamily="18" charset="0"/>
              </a:rPr>
              <a:t>prokáže obrat výkazem zisku a ztrát dodavatele </a:t>
            </a:r>
            <a:r>
              <a:rPr lang="cs-CZ" sz="5600" dirty="0">
                <a:cs typeface="Times New Roman" panose="02020603050405020304" pitchFamily="18" charset="0"/>
              </a:rPr>
              <a:t>nebo obdobným dokladem podle právního řádu země sídla dodavatele.</a:t>
            </a:r>
          </a:p>
          <a:p>
            <a:pPr marL="0" indent="0" algn="just">
              <a:buNone/>
            </a:pPr>
            <a:r>
              <a:rPr lang="cs-CZ" sz="5600" dirty="0">
                <a:cs typeface="Times New Roman" panose="02020603050405020304" pitchFamily="18" charset="0"/>
              </a:rPr>
              <a:t> </a:t>
            </a:r>
          </a:p>
          <a:p>
            <a:pPr marL="0" indent="0" algn="just">
              <a:buNone/>
            </a:pPr>
            <a:r>
              <a:rPr lang="cs-CZ" sz="5600" b="1" dirty="0">
                <a:cs typeface="Times New Roman" panose="02020603050405020304" pitchFamily="18" charset="0"/>
              </a:rPr>
              <a:t>Zadavatel není oprávněn </a:t>
            </a:r>
            <a:r>
              <a:rPr lang="cs-CZ" sz="5600" dirty="0">
                <a:cs typeface="Times New Roman" panose="02020603050405020304" pitchFamily="18" charset="0"/>
              </a:rPr>
              <a:t>požadovat ekonomickou kvalifikaci v případě veřejných zakázek na služby uvedené </a:t>
            </a:r>
            <a:r>
              <a:rPr lang="cs-CZ" sz="5600" b="1" dirty="0">
                <a:cs typeface="Times New Roman" panose="02020603050405020304" pitchFamily="18" charset="0"/>
              </a:rPr>
              <a:t>v oddílu 71 hlavního slovníku jednotného klasifikačního systému tzn.: </a:t>
            </a:r>
            <a:r>
              <a:rPr lang="cs-CZ" sz="5600" b="1" dirty="0"/>
              <a:t>Architektonické, stavební, technické a inspekční služby</a:t>
            </a:r>
          </a:p>
          <a:p>
            <a:pPr marL="0" indent="0" algn="just">
              <a:buNone/>
            </a:pP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22</a:t>
            </a:fld>
            <a:endParaRPr lang="cs-CZ" dirty="0"/>
          </a:p>
        </p:txBody>
      </p:sp>
    </p:spTree>
    <p:extLst>
      <p:ext uri="{BB962C8B-B14F-4D97-AF65-F5344CB8AC3E}">
        <p14:creationId xmlns:p14="http://schemas.microsoft.com/office/powerpoint/2010/main" val="2268291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nadlimitní režim – technická kvalifikace</a:t>
            </a:r>
          </a:p>
        </p:txBody>
      </p:sp>
      <p:sp>
        <p:nvSpPr>
          <p:cNvPr id="3" name="Zástupný symbol pro obsah 2"/>
          <p:cNvSpPr>
            <a:spLocks noGrp="1"/>
          </p:cNvSpPr>
          <p:nvPr>
            <p:ph idx="1"/>
          </p:nvPr>
        </p:nvSpPr>
        <p:spPr>
          <a:xfrm>
            <a:off x="457200" y="1628800"/>
            <a:ext cx="8229600" cy="4525963"/>
          </a:xfrm>
        </p:spPr>
        <p:txBody>
          <a:bodyPr>
            <a:normAutofit fontScale="25000" lnSpcReduction="20000"/>
          </a:bodyPr>
          <a:lstStyle/>
          <a:p>
            <a:pPr marL="0" indent="0" algn="just">
              <a:buNone/>
            </a:pPr>
            <a:r>
              <a:rPr lang="cs-CZ" sz="4400" dirty="0">
                <a:cs typeface="Times New Roman" panose="02020603050405020304" pitchFamily="18" charset="0"/>
              </a:rPr>
              <a:t>(1) Kritéria technické kvalifikace stanoví zadavatel za účelem prokázání lidských zdrojů, technických zdrojů nebo odborných schopností a zkušeností nezbytných pro plnění veřejné zakázky v odpovídající kvalitě. Zadavatel může považovat technickou kvalifikaci za neprokázanou, pokud prokáže, že dodavatel má protichůdné zájmy, které by mohly negativně ovlivnit plnění veřejné zakázky.</a:t>
            </a:r>
          </a:p>
          <a:p>
            <a:pPr marL="0" indent="0" algn="just">
              <a:buNone/>
            </a:pPr>
            <a:r>
              <a:rPr lang="cs-CZ" sz="4400" dirty="0">
                <a:cs typeface="Times New Roman" panose="02020603050405020304" pitchFamily="18" charset="0"/>
              </a:rPr>
              <a:t> </a:t>
            </a:r>
          </a:p>
          <a:p>
            <a:pPr marL="0" indent="0" algn="just">
              <a:buNone/>
            </a:pPr>
            <a:r>
              <a:rPr lang="cs-CZ" sz="4400" dirty="0">
                <a:cs typeface="Times New Roman" panose="02020603050405020304" pitchFamily="18" charset="0"/>
              </a:rPr>
              <a:t>(2) K prokázání kritérií technické kvalifikace </a:t>
            </a:r>
            <a:r>
              <a:rPr lang="cs-CZ" sz="4400" b="1" dirty="0">
                <a:cs typeface="Times New Roman" panose="02020603050405020304" pitchFamily="18" charset="0"/>
              </a:rPr>
              <a:t>zadavatel může požadovat</a:t>
            </a:r>
          </a:p>
          <a:p>
            <a:pPr marL="0" indent="0" algn="just">
              <a:buNone/>
            </a:pPr>
            <a:r>
              <a:rPr lang="cs-CZ" sz="4400" u="sng" dirty="0">
                <a:cs typeface="Times New Roman" panose="02020603050405020304" pitchFamily="18" charset="0"/>
              </a:rPr>
              <a:t>a) </a:t>
            </a:r>
            <a:r>
              <a:rPr lang="cs-CZ" sz="4400" b="1" u="sng" dirty="0">
                <a:cs typeface="Times New Roman" panose="02020603050405020304" pitchFamily="18" charset="0"/>
              </a:rPr>
              <a:t>seznam stavebních prací poskytnutých za posledních 5 let před zahájením zadávacího řízení </a:t>
            </a:r>
            <a:r>
              <a:rPr lang="cs-CZ" sz="4400" u="sng" dirty="0">
                <a:cs typeface="Times New Roman" panose="02020603050405020304" pitchFamily="18" charset="0"/>
              </a:rPr>
              <a:t>včetně osvědčení objednatele o řádném poskytnutí a dokončení nejvýznamnějších z těchto prací</a:t>
            </a:r>
            <a:r>
              <a:rPr lang="cs-CZ" sz="4400" dirty="0">
                <a:cs typeface="Times New Roman" panose="02020603050405020304" pitchFamily="18" charset="0"/>
              </a:rPr>
              <a:t>; zadavatel může stanovit, že budou zohledněny doklady i za dobu delší než posledních 5 let před zahájením zadávacího řízení, pokud je to nezbytné pro zajištění přiměřené úrovně hospodářské soutěže,</a:t>
            </a:r>
          </a:p>
          <a:p>
            <a:pPr marL="0" indent="0" algn="just">
              <a:buNone/>
            </a:pPr>
            <a:r>
              <a:rPr lang="cs-CZ" sz="4400" dirty="0">
                <a:cs typeface="Times New Roman" panose="02020603050405020304" pitchFamily="18" charset="0"/>
              </a:rPr>
              <a:t>b) </a:t>
            </a:r>
            <a:r>
              <a:rPr lang="cs-CZ" sz="4400" b="1" dirty="0">
                <a:cs typeface="Times New Roman" panose="02020603050405020304" pitchFamily="18" charset="0"/>
              </a:rPr>
              <a:t>seznam významných dodávek nebo významných služeb poskytnutých za poslední 3 roky před zahájením zadávacího řízení </a:t>
            </a:r>
            <a:r>
              <a:rPr lang="cs-CZ" sz="4400" dirty="0">
                <a:cs typeface="Times New Roman" panose="02020603050405020304" pitchFamily="18" charset="0"/>
              </a:rPr>
              <a:t>včetně uvedení ceny a doby jejich poskytnutí a identifikace objednatele; zadavatel může stanovit, že budou zohledněny doklady i za dobu delší než poslední 3 roky před zahájením zadávacího řízení, pokud je to nezbytné pro zajištění přiměřené úrovně hospodářské soutěže,</a:t>
            </a:r>
          </a:p>
          <a:p>
            <a:pPr marL="0" indent="0" algn="just">
              <a:buNone/>
            </a:pPr>
            <a:r>
              <a:rPr lang="cs-CZ" sz="4400" dirty="0">
                <a:cs typeface="Times New Roman" panose="02020603050405020304" pitchFamily="18" charset="0"/>
              </a:rPr>
              <a:t>c) seznam techniků nebo technických útvarů, které se budou podílet na plnění veřejné zakázky, a to zejména těch, které zajišťují kontrolu kvality nebo budou provádět stavební práce, bez ohledu na to, zda jde o zaměstnance dodavatele nebo osoby v jiném vztahu k dodavateli,</a:t>
            </a:r>
          </a:p>
          <a:p>
            <a:pPr marL="0" indent="0" algn="just">
              <a:buNone/>
            </a:pPr>
            <a:r>
              <a:rPr lang="cs-CZ" sz="4400" dirty="0">
                <a:cs typeface="Times New Roman" panose="02020603050405020304" pitchFamily="18" charset="0"/>
              </a:rPr>
              <a:t>d) osvědčení o vzdělání a odborné kvalifikaci vztahující se k požadovaným dodávkám, službám nebo stavebním </a:t>
            </a:r>
            <a:r>
              <a:rPr lang="cs-CZ" sz="4400" dirty="0" err="1">
                <a:cs typeface="Times New Roman" panose="02020603050405020304" pitchFamily="18" charset="0"/>
              </a:rPr>
              <a:t>pracem</a:t>
            </a:r>
            <a:r>
              <a:rPr lang="cs-CZ" sz="4400" dirty="0">
                <a:cs typeface="Times New Roman" panose="02020603050405020304" pitchFamily="18" charset="0"/>
              </a:rPr>
              <a:t>, a to jak ve vztahu k fyzickým osobám, které mohou dodávky, služby nebo stavební práce poskytovat, tak ve vztahu k jejich vedoucím pracovníkům,</a:t>
            </a:r>
          </a:p>
          <a:p>
            <a:pPr marL="0" indent="0" algn="just">
              <a:buNone/>
            </a:pPr>
            <a:r>
              <a:rPr lang="cs-CZ" sz="4400" dirty="0">
                <a:cs typeface="Times New Roman" panose="02020603050405020304" pitchFamily="18" charset="0"/>
              </a:rPr>
              <a:t>e) popis technického vybavení, popis opatření dodavatele k zajištění kvality nebo popis zařízení pro výzkum,</a:t>
            </a:r>
          </a:p>
          <a:p>
            <a:pPr marL="0" indent="0" algn="just">
              <a:buNone/>
            </a:pPr>
            <a:r>
              <a:rPr lang="cs-CZ" sz="4400" dirty="0">
                <a:cs typeface="Times New Roman" panose="02020603050405020304" pitchFamily="18" charset="0"/>
              </a:rPr>
              <a:t>f) přehled o řízení dodavatelského řetězce a systémy sledování dodavatelského řetězce, které dodavatel bude moci uplatnit při plnění veřejné zakázky,</a:t>
            </a:r>
          </a:p>
          <a:p>
            <a:pPr marL="0" indent="0" algn="just">
              <a:buNone/>
            </a:pPr>
            <a:r>
              <a:rPr lang="cs-CZ" sz="4400" dirty="0">
                <a:cs typeface="Times New Roman" panose="02020603050405020304" pitchFamily="18" charset="0"/>
              </a:rPr>
              <a:t>g) provedení kontroly technické kapacity zadavatelem nebo jeho jménem příslušným úředním orgánem v zemi sídla dodavatele, a je-li to nutné, také provedení kontroly opatření týkajících se zabezpečení jakosti a výzkumu, a to vše za předpokladu, že služby, které mají být poskytnuty, jsou složité nebo jsou požadovány pro zcela zvláštní účely,</a:t>
            </a:r>
          </a:p>
          <a:p>
            <a:pPr marL="0" indent="0" algn="just">
              <a:buNone/>
            </a:pPr>
            <a:r>
              <a:rPr lang="cs-CZ" sz="4400" dirty="0">
                <a:cs typeface="Times New Roman" panose="02020603050405020304" pitchFamily="18" charset="0"/>
              </a:rPr>
              <a:t>h) opatření v oblasti řízení z hlediska ochrany životního prostředí, která bude dodavatel schopen použít při plnění veřejné zakázky,</a:t>
            </a:r>
          </a:p>
          <a:p>
            <a:pPr marL="0" indent="0" algn="just">
              <a:buNone/>
            </a:pPr>
            <a:r>
              <a:rPr lang="cs-CZ" sz="4400" dirty="0">
                <a:cs typeface="Times New Roman" panose="02020603050405020304" pitchFamily="18" charset="0"/>
              </a:rPr>
              <a:t>i) přehled průměrného ročního počtu zaměstnanců dodavatele nebo počtu vedoucích zaměstnanců dodavatele nebo osob v obdobném postavení za poslední 3 roky,</a:t>
            </a:r>
          </a:p>
          <a:p>
            <a:pPr marL="0" indent="0" algn="just">
              <a:buNone/>
            </a:pPr>
            <a:r>
              <a:rPr lang="cs-CZ" sz="4400" dirty="0">
                <a:cs typeface="Times New Roman" panose="02020603050405020304" pitchFamily="18" charset="0"/>
              </a:rPr>
              <a:t>j) přehled nástrojů nebo pomůcek, provozních nebo technických zařízení, které bude mít dodavatel při plnění veřejné zakázky k dispozici,</a:t>
            </a:r>
          </a:p>
          <a:p>
            <a:pPr marL="0" indent="0" algn="just">
              <a:buNone/>
            </a:pPr>
            <a:r>
              <a:rPr lang="cs-CZ" sz="4400" dirty="0">
                <a:cs typeface="Times New Roman" panose="02020603050405020304" pitchFamily="18" charset="0"/>
              </a:rPr>
              <a:t>k) vzorky, popisy nebo fotografie výrobků určených k dodání, nebo</a:t>
            </a:r>
          </a:p>
          <a:p>
            <a:pPr marL="0" indent="0" algn="just">
              <a:buNone/>
            </a:pPr>
            <a:r>
              <a:rPr lang="cs-CZ" sz="4400" dirty="0">
                <a:cs typeface="Times New Roman" panose="02020603050405020304" pitchFamily="18" charset="0"/>
              </a:rPr>
              <a:t>l) doklad prokazující shodu požadovaného výrobku s požadovanou technickou normou nebo technickým dokumentem.</a:t>
            </a:r>
          </a:p>
          <a:p>
            <a:pPr marL="0" indent="0" algn="just">
              <a:buNone/>
            </a:pPr>
            <a:r>
              <a:rPr lang="cs-CZ" sz="4400" dirty="0">
                <a:cs typeface="Times New Roman" panose="02020603050405020304" pitchFamily="18" charset="0"/>
              </a:rPr>
              <a:t> </a:t>
            </a:r>
          </a:p>
          <a:p>
            <a:pPr marL="0" indent="0" algn="just">
              <a:buNone/>
            </a:pPr>
            <a:r>
              <a:rPr lang="cs-CZ" sz="36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23</a:t>
            </a:fld>
            <a:endParaRPr lang="cs-CZ" dirty="0"/>
          </a:p>
        </p:txBody>
      </p:sp>
    </p:spTree>
    <p:extLst>
      <p:ext uri="{BB962C8B-B14F-4D97-AF65-F5344CB8AC3E}">
        <p14:creationId xmlns:p14="http://schemas.microsoft.com/office/powerpoint/2010/main" val="4098034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nadlimitní režim – technická kvalifikace</a:t>
            </a:r>
          </a:p>
        </p:txBody>
      </p:sp>
      <p:sp>
        <p:nvSpPr>
          <p:cNvPr id="3" name="Zástupný symbol pro obsah 2"/>
          <p:cNvSpPr>
            <a:spLocks noGrp="1"/>
          </p:cNvSpPr>
          <p:nvPr>
            <p:ph idx="1"/>
          </p:nvPr>
        </p:nvSpPr>
        <p:spPr>
          <a:xfrm>
            <a:off x="457200" y="1628800"/>
            <a:ext cx="8229600" cy="4525963"/>
          </a:xfrm>
        </p:spPr>
        <p:txBody>
          <a:bodyPr>
            <a:normAutofit fontScale="40000" lnSpcReduction="20000"/>
          </a:bodyPr>
          <a:lstStyle/>
          <a:p>
            <a:pPr marL="0" indent="0" algn="just">
              <a:buNone/>
            </a:pPr>
            <a:r>
              <a:rPr lang="cs-CZ" sz="3600" dirty="0">
                <a:cs typeface="Times New Roman" panose="02020603050405020304" pitchFamily="18" charset="0"/>
              </a:rPr>
              <a:t>(3) </a:t>
            </a:r>
            <a:r>
              <a:rPr lang="cs-CZ" sz="3600" b="1" u="sng" dirty="0">
                <a:cs typeface="Times New Roman" panose="02020603050405020304" pitchFamily="18" charset="0"/>
              </a:rPr>
              <a:t>Pokud zadavatel nestanoví v zadávací dokumentaci jinak, považují se doby podle odstavce 2 písm. a) a b) za splněné, pokud byla dodávka, služba nebo stavební práce uvedená v příslušném seznamu v průběhu této doby dokončena</a:t>
            </a:r>
            <a:r>
              <a:rPr lang="cs-CZ" sz="3600" dirty="0">
                <a:cs typeface="Times New Roman" panose="02020603050405020304" pitchFamily="18" charset="0"/>
              </a:rPr>
              <a:t>; to neplatí u zakázek pravidelné povahy, u nichž se pro účely prokázání technické kvalifikace považuje za rozhodný rozsah zakázky realizovaný v průběhu doby podle odstavce 2 písm. a) a b).</a:t>
            </a:r>
          </a:p>
          <a:p>
            <a:pPr marL="0" indent="0" algn="just">
              <a:buNone/>
            </a:pPr>
            <a:r>
              <a:rPr lang="cs-CZ" sz="3600" dirty="0">
                <a:cs typeface="Times New Roman" panose="02020603050405020304" pitchFamily="18" charset="0"/>
              </a:rPr>
              <a:t> </a:t>
            </a:r>
          </a:p>
          <a:p>
            <a:pPr marL="0" indent="0" algn="just">
              <a:buNone/>
            </a:pPr>
            <a:r>
              <a:rPr lang="cs-CZ" sz="3600" b="1" u="sng" dirty="0">
                <a:cs typeface="Times New Roman" panose="02020603050405020304" pitchFamily="18" charset="0"/>
              </a:rPr>
              <a:t>(4) Nestanoví-li zadavatel v zadávací dokumentaci jinak, může dodavatel k prokázání splnění kritéria kvalifikace podle odstavce 2 písm. a) nebo b) použít dodávky, služby nebo stavební práce, které poskytl</a:t>
            </a:r>
          </a:p>
          <a:p>
            <a:pPr marL="0" indent="0" algn="just">
              <a:buNone/>
            </a:pPr>
            <a:r>
              <a:rPr lang="cs-CZ" sz="3600" b="1" u="sng" dirty="0">
                <a:cs typeface="Times New Roman" panose="02020603050405020304" pitchFamily="18" charset="0"/>
              </a:rPr>
              <a:t>a) společně s jinými dodavateli, a to v rozsahu, v jakém se na plnění zakázky podílel, nebo</a:t>
            </a:r>
          </a:p>
          <a:p>
            <a:pPr marL="0" indent="0" algn="just">
              <a:buNone/>
            </a:pPr>
            <a:r>
              <a:rPr lang="cs-CZ" sz="3600" b="1" u="sng" dirty="0">
                <a:cs typeface="Times New Roman" panose="02020603050405020304" pitchFamily="18" charset="0"/>
              </a:rPr>
              <a:t>b) jako poddodavatel, a to v rozsahu, v jakém se na plnění dodávky, služby nebo stavební práce podílel.</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(5) Rovnocenným dokladem k prokázání kritéria podle odstavce 2 písm. a) a b) je zejména smlouva s objednatelem a doklad o uskutečnění plnění dodavatele.</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(6) V případě, že prokázání požadované technické kvalifikace nespočívá v předložení dokladu, je zadavatel povinen poskytnout dodavateli příslušnou součinnost a možnost prokázání této části kritérií technické kvalifikace.</a:t>
            </a:r>
          </a:p>
          <a:p>
            <a:pPr marL="0" indent="0" algn="just">
              <a:buNone/>
            </a:pP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24</a:t>
            </a:fld>
            <a:endParaRPr lang="cs-CZ" dirty="0"/>
          </a:p>
        </p:txBody>
      </p:sp>
    </p:spTree>
    <p:extLst>
      <p:ext uri="{BB962C8B-B14F-4D97-AF65-F5344CB8AC3E}">
        <p14:creationId xmlns:p14="http://schemas.microsoft.com/office/powerpoint/2010/main" val="1717451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prokázání jinou osobou</a:t>
            </a:r>
          </a:p>
        </p:txBody>
      </p:sp>
      <p:sp>
        <p:nvSpPr>
          <p:cNvPr id="3" name="Zástupný symbol pro obsah 2"/>
          <p:cNvSpPr>
            <a:spLocks noGrp="1"/>
          </p:cNvSpPr>
          <p:nvPr>
            <p:ph idx="1"/>
          </p:nvPr>
        </p:nvSpPr>
        <p:spPr>
          <a:xfrm>
            <a:off x="457200" y="1628800"/>
            <a:ext cx="8229600" cy="4525963"/>
          </a:xfrm>
        </p:spPr>
        <p:txBody>
          <a:bodyPr>
            <a:noAutofit/>
          </a:bodyPr>
          <a:lstStyle/>
          <a:p>
            <a:pPr marL="0" indent="0" algn="just">
              <a:buNone/>
            </a:pPr>
            <a:r>
              <a:rPr lang="cs-CZ" sz="1400" dirty="0">
                <a:cs typeface="Times New Roman" panose="02020603050405020304" pitchFamily="18" charset="0"/>
              </a:rPr>
              <a:t>(1) Dodavatel může </a:t>
            </a:r>
            <a:r>
              <a:rPr lang="cs-CZ" sz="1400" b="1" u="sng" dirty="0">
                <a:cs typeface="Times New Roman" panose="02020603050405020304" pitchFamily="18" charset="0"/>
              </a:rPr>
              <a:t>prokázat určitou část ekonomické kvalifikace, technické kvalifikace nebo profesní způsobilosti s výjimkou kritéria podle § 77 odst. 1 </a:t>
            </a:r>
            <a:r>
              <a:rPr lang="cs-CZ" sz="1400" dirty="0">
                <a:cs typeface="Times New Roman" panose="02020603050405020304" pitchFamily="18" charset="0"/>
              </a:rPr>
              <a:t>požadované zadavatelem prostřednictvím jiných osob. Dodavatel je v takovém případě povinen zadavateli předložit</a:t>
            </a:r>
          </a:p>
          <a:p>
            <a:pPr marL="0" indent="0" algn="just">
              <a:buNone/>
            </a:pPr>
            <a:r>
              <a:rPr lang="cs-CZ" sz="1400" dirty="0">
                <a:cs typeface="Times New Roman" panose="02020603050405020304" pitchFamily="18" charset="0"/>
              </a:rPr>
              <a:t> </a:t>
            </a:r>
          </a:p>
          <a:p>
            <a:pPr marL="0" indent="0" algn="just">
              <a:buNone/>
            </a:pPr>
            <a:r>
              <a:rPr lang="cs-CZ" sz="1400" dirty="0">
                <a:cs typeface="Times New Roman" panose="02020603050405020304" pitchFamily="18" charset="0"/>
              </a:rPr>
              <a:t>a) doklady prokazující splnění profesní způsobilosti podle § 77 odst. 1 jinou osobou,</a:t>
            </a:r>
          </a:p>
          <a:p>
            <a:pPr marL="0" indent="0" algn="just">
              <a:buNone/>
            </a:pPr>
            <a:r>
              <a:rPr lang="cs-CZ" sz="1400" dirty="0">
                <a:cs typeface="Times New Roman" panose="02020603050405020304" pitchFamily="18" charset="0"/>
              </a:rPr>
              <a:t>b) doklady prokazující splnění chybějící části kvalifikace prostřednictvím jiné osoby,</a:t>
            </a:r>
          </a:p>
          <a:p>
            <a:pPr marL="0" indent="0" algn="just">
              <a:buNone/>
            </a:pPr>
            <a:r>
              <a:rPr lang="cs-CZ" sz="1400" dirty="0">
                <a:cs typeface="Times New Roman" panose="02020603050405020304" pitchFamily="18" charset="0"/>
              </a:rPr>
              <a:t>c) doklady o splnění základní způsobilosti podle § 74 jinou osobou a</a:t>
            </a:r>
          </a:p>
          <a:p>
            <a:pPr marL="0" indent="0" algn="just">
              <a:buNone/>
            </a:pPr>
            <a:r>
              <a:rPr lang="cs-CZ" sz="1400" dirty="0">
                <a:cs typeface="Times New Roman" panose="02020603050405020304" pitchFamily="18" charset="0"/>
              </a:rPr>
              <a:t>d) písemný závazek jiné osoby k poskytnutí plnění určeného k plnění veřejné zakázky nebo k poskytnutí věcí nebo práv, s nimiž bude dodavatel oprávněn disponovat v rámci plnění veřejné zakázky, a to alespoň v rozsahu, v jakém jiná osoba prokázala kvalifikaci za dodavatele.</a:t>
            </a:r>
          </a:p>
          <a:p>
            <a:pPr marL="0" indent="0" algn="just">
              <a:buNone/>
            </a:pPr>
            <a:r>
              <a:rPr lang="cs-CZ" sz="1400" dirty="0">
                <a:cs typeface="Times New Roman" panose="02020603050405020304" pitchFamily="18" charset="0"/>
              </a:rPr>
              <a:t> </a:t>
            </a:r>
          </a:p>
          <a:p>
            <a:pPr marL="0" indent="0" algn="just">
              <a:buNone/>
            </a:pPr>
            <a:r>
              <a:rPr lang="cs-CZ" sz="1400" dirty="0">
                <a:cs typeface="Times New Roman" panose="02020603050405020304" pitchFamily="18" charset="0"/>
              </a:rPr>
              <a:t>Ad a) Doklady, které prokazují profesní způsobilost podle § 77 odst. 1, se rozumí výpis z obchodního rejstříku nebo jiné obdobné evidence, pokud jiný právní předpis zápis do takové evidence vyžaduje.</a:t>
            </a:r>
          </a:p>
          <a:p>
            <a:pPr marL="0" indent="0" algn="just">
              <a:buNone/>
            </a:pPr>
            <a:r>
              <a:rPr lang="cs-CZ" sz="1400" dirty="0">
                <a:cs typeface="Times New Roman" panose="02020603050405020304" pitchFamily="18" charset="0"/>
              </a:rPr>
              <a:t>Ad b) Dodavatel má dále povinnost předložit veškeré doklady, které prokazují, že tato jiná osoba, jejímž prostřednictvím dodavatel prokazuje splnění kvalifikace, prokazatelně splňuje kvalifikaci v té části, která dosud dodavateli k prokázání schází.</a:t>
            </a:r>
          </a:p>
          <a:p>
            <a:pPr marL="0" indent="0" algn="just">
              <a:buNone/>
            </a:pPr>
            <a:r>
              <a:rPr lang="cs-CZ" sz="1400" dirty="0">
                <a:cs typeface="Times New Roman" panose="02020603050405020304" pitchFamily="18" charset="0"/>
              </a:rPr>
              <a:t>Ad c) Dodavatel dále musí předložit veškeré doklady, které prokazují základní způsobilost této jiné osoby. Jedná se tak především o doklady vymezené v § 75. </a:t>
            </a:r>
          </a:p>
          <a:p>
            <a:pPr marL="0" indent="0" algn="just">
              <a:buNone/>
            </a:pPr>
            <a:r>
              <a:rPr lang="cs-CZ" sz="1400" dirty="0">
                <a:cs typeface="Times New Roman" panose="02020603050405020304" pitchFamily="18" charset="0"/>
              </a:rPr>
              <a:t>Ad d) Písemný závazek jiné osoby k poskytnutí plnění určeného k plnění veřejné zakázky nebo k poskytnutí věcí nebo práv, s nimiž bude dodavatel oprávněn disponovat v rámci plnění veřejné zakázky, a to alespoň v rozsahu, v jakém jiná osoba prokázala kvalifikaci za dodavatele.</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25</a:t>
            </a:fld>
            <a:endParaRPr lang="cs-CZ" dirty="0"/>
          </a:p>
        </p:txBody>
      </p:sp>
    </p:spTree>
    <p:extLst>
      <p:ext uri="{BB962C8B-B14F-4D97-AF65-F5344CB8AC3E}">
        <p14:creationId xmlns:p14="http://schemas.microsoft.com/office/powerpoint/2010/main" val="1621015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Kvalifikace – prokázání jinou osobou</a:t>
            </a:r>
          </a:p>
        </p:txBody>
      </p:sp>
      <p:sp>
        <p:nvSpPr>
          <p:cNvPr id="3" name="Zástupný symbol pro obsah 2"/>
          <p:cNvSpPr>
            <a:spLocks noGrp="1"/>
          </p:cNvSpPr>
          <p:nvPr>
            <p:ph idx="1"/>
          </p:nvPr>
        </p:nvSpPr>
        <p:spPr>
          <a:xfrm>
            <a:off x="457200" y="1628800"/>
            <a:ext cx="8229600" cy="4525963"/>
          </a:xfrm>
        </p:spPr>
        <p:txBody>
          <a:bodyPr>
            <a:normAutofit fontScale="55000" lnSpcReduction="20000"/>
          </a:bodyPr>
          <a:lstStyle/>
          <a:p>
            <a:pPr marL="0" indent="0" algn="just">
              <a:buNone/>
            </a:pPr>
            <a:r>
              <a:rPr lang="cs-CZ" sz="3600" dirty="0">
                <a:cs typeface="Times New Roman" panose="02020603050405020304" pitchFamily="18" charset="0"/>
              </a:rPr>
              <a:t>Má se za to, že požadavek na písemný závazek je splněn, pokud obsahem písemného závazku jiné osoby je společná a nerozdílná odpovědnost této osoby za plnění veřejné zakázky společně s dodavatelem. </a:t>
            </a:r>
          </a:p>
          <a:p>
            <a:pPr marL="0" indent="0" algn="just">
              <a:buNone/>
            </a:pPr>
            <a:endParaRPr lang="cs-CZ" sz="3600" dirty="0">
              <a:cs typeface="Times New Roman" panose="02020603050405020304" pitchFamily="18" charset="0"/>
            </a:endParaRPr>
          </a:p>
          <a:p>
            <a:pPr marL="0" indent="0" algn="just">
              <a:buNone/>
            </a:pPr>
            <a:r>
              <a:rPr lang="cs-CZ" sz="3600" dirty="0">
                <a:cs typeface="Times New Roman" panose="02020603050405020304" pitchFamily="18" charset="0"/>
              </a:rPr>
              <a:t>Prokazuje-li však dodavatel prostřednictvím jiné osoby kvalifikaci a předkládá doklady podle § 79 odst. 2 písm. a), b) nebo d) vztahující se k takové osobě, </a:t>
            </a:r>
            <a:r>
              <a:rPr lang="cs-CZ" sz="3600" b="1" u="sng" dirty="0">
                <a:cs typeface="Times New Roman" panose="02020603050405020304" pitchFamily="18" charset="0"/>
              </a:rPr>
              <a:t>musí písemný závazek obsahovat závazek, že jiná osoba bude vykonávat stavební práce či služby, ke kterým se prokazované kritérium kvalifikace vztahuje.</a:t>
            </a:r>
          </a:p>
          <a:p>
            <a:pPr marL="0" indent="0" algn="just">
              <a:buNone/>
            </a:pPr>
            <a:r>
              <a:rPr lang="cs-CZ" sz="3600" dirty="0">
                <a:cs typeface="Times New Roman" panose="02020603050405020304" pitchFamily="18" charset="0"/>
              </a:rPr>
              <a:t> </a:t>
            </a:r>
          </a:p>
          <a:p>
            <a:pPr marL="0" indent="0" algn="just">
              <a:buNone/>
            </a:pPr>
            <a:r>
              <a:rPr lang="cs-CZ" sz="3600" dirty="0">
                <a:cs typeface="Times New Roman" panose="02020603050405020304" pitchFamily="18" charset="0"/>
              </a:rPr>
              <a:t>Zadavatel </a:t>
            </a:r>
            <a:r>
              <a:rPr lang="cs-CZ" sz="3600" b="1" u="sng" dirty="0">
                <a:cs typeface="Times New Roman" panose="02020603050405020304" pitchFamily="18" charset="0"/>
              </a:rPr>
              <a:t>může v zadávací dokumentaci požadovat</a:t>
            </a:r>
            <a:r>
              <a:rPr lang="cs-CZ" sz="3600" dirty="0">
                <a:cs typeface="Times New Roman" panose="02020603050405020304" pitchFamily="18" charset="0"/>
              </a:rPr>
              <a:t>, aby dodavatel a jiná osoba, jejímž prostřednictvím dodavatel prokazuje ekonomickou kvalifikaci, nesli společnou a nerozdílnou odpovědnost za plnění veřejné zakázky.</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26</a:t>
            </a:fld>
            <a:endParaRPr lang="cs-CZ" dirty="0"/>
          </a:p>
        </p:txBody>
      </p:sp>
    </p:spTree>
    <p:extLst>
      <p:ext uri="{BB962C8B-B14F-4D97-AF65-F5344CB8AC3E}">
        <p14:creationId xmlns:p14="http://schemas.microsoft.com/office/powerpoint/2010/main" val="37013883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323528" y="188640"/>
            <a:ext cx="7772400" cy="1470025"/>
          </a:xfrm>
        </p:spPr>
        <p:txBody>
          <a:bodyPr>
            <a:normAutofit/>
          </a:bodyPr>
          <a:lstStyle/>
          <a:p>
            <a:pPr algn="l"/>
            <a:br>
              <a:rPr lang="cs-CZ" sz="2400" dirty="0">
                <a:solidFill>
                  <a:srgbClr val="00B050"/>
                </a:solidFill>
                <a:latin typeface="Times New Roman" panose="02020603050405020304" pitchFamily="18" charset="0"/>
                <a:cs typeface="Times New Roman" panose="02020603050405020304" pitchFamily="18" charset="0"/>
              </a:rPr>
            </a:br>
            <a:endParaRPr lang="cs-CZ" sz="2400" dirty="0">
              <a:solidFill>
                <a:srgbClr val="00B050"/>
              </a:solidFill>
              <a:latin typeface="Times New Roman" panose="02020603050405020304" pitchFamily="18" charset="0"/>
              <a:cs typeface="Times New Roman" panose="02020603050405020304" pitchFamily="18" charset="0"/>
            </a:endParaRPr>
          </a:p>
        </p:txBody>
      </p:sp>
      <p:sp>
        <p:nvSpPr>
          <p:cNvPr id="8" name="TextovéPole 7"/>
          <p:cNvSpPr txBox="1"/>
          <p:nvPr/>
        </p:nvSpPr>
        <p:spPr>
          <a:xfrm>
            <a:off x="931443" y="1628799"/>
            <a:ext cx="7416824" cy="2123658"/>
          </a:xfrm>
          <a:prstGeom prst="rect">
            <a:avLst/>
          </a:prstGeom>
          <a:noFill/>
        </p:spPr>
        <p:txBody>
          <a:bodyPr wrap="square" rtlCol="0">
            <a:spAutoFit/>
          </a:bodyPr>
          <a:lstStyle/>
          <a:p>
            <a:pPr algn="ctr"/>
            <a:endParaRPr lang="cs-CZ" sz="4400" b="1" dirty="0">
              <a:latin typeface="+mj-lt"/>
              <a:cs typeface="Times New Roman" panose="02020603050405020304" pitchFamily="18" charset="0"/>
            </a:endParaRPr>
          </a:p>
          <a:p>
            <a:pPr algn="ctr"/>
            <a:r>
              <a:rPr lang="cs-CZ" sz="4400" b="1" dirty="0">
                <a:latin typeface="+mj-lt"/>
                <a:cs typeface="Times New Roman" panose="02020603050405020304" pitchFamily="18" charset="0"/>
              </a:rPr>
              <a:t>Nabídky, hodnocení a ukončení řízení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Nabídky </a:t>
            </a:r>
          </a:p>
        </p:txBody>
      </p:sp>
      <p:sp>
        <p:nvSpPr>
          <p:cNvPr id="3" name="Zástupný symbol pro obsah 2"/>
          <p:cNvSpPr>
            <a:spLocks noGrp="1"/>
          </p:cNvSpPr>
          <p:nvPr>
            <p:ph idx="1"/>
          </p:nvPr>
        </p:nvSpPr>
        <p:spPr/>
        <p:txBody>
          <a:bodyPr>
            <a:noAutofit/>
          </a:bodyPr>
          <a:lstStyle/>
          <a:p>
            <a:pPr algn="just"/>
            <a:r>
              <a:rPr lang="cs-CZ" sz="2000" dirty="0">
                <a:cs typeface="Times New Roman" panose="02020603050405020304" pitchFamily="18" charset="0"/>
              </a:rPr>
              <a:t>Podmínky sestavení nabídky a podání viz § 102, § 103, § 107</a:t>
            </a:r>
          </a:p>
          <a:p>
            <a:pPr algn="just"/>
            <a:r>
              <a:rPr lang="cs-CZ" sz="2000" dirty="0">
                <a:cs typeface="Times New Roman" panose="02020603050405020304" pitchFamily="18" charset="0"/>
              </a:rPr>
              <a:t>Otevírání nabídek viz § 108 - § 110</a:t>
            </a:r>
          </a:p>
          <a:p>
            <a:pPr algn="just"/>
            <a:endParaRPr lang="cs-CZ" sz="2000" dirty="0">
              <a:cs typeface="Times New Roman" panose="02020603050405020304" pitchFamily="18" charset="0"/>
            </a:endParaRPr>
          </a:p>
          <a:p>
            <a:pPr algn="just"/>
            <a:r>
              <a:rPr lang="cs-CZ" sz="2000" dirty="0">
                <a:cs typeface="Times New Roman" panose="02020603050405020304" pitchFamily="18" charset="0"/>
              </a:rPr>
              <a:t>Změna nabídky</a:t>
            </a:r>
          </a:p>
          <a:p>
            <a:pPr lvl="1" algn="just"/>
            <a:r>
              <a:rPr lang="cs-CZ" sz="1600" dirty="0">
                <a:cs typeface="Times New Roman" panose="02020603050405020304" pitchFamily="18" charset="0"/>
              </a:rPr>
              <a:t>Ne po uplynutí lhůty pro podání nabídky</a:t>
            </a:r>
          </a:p>
          <a:p>
            <a:pPr lvl="1" algn="just"/>
            <a:r>
              <a:rPr lang="cs-CZ" sz="1600" dirty="0">
                <a:cs typeface="Times New Roman" panose="02020603050405020304" pitchFamily="18" charset="0"/>
              </a:rPr>
              <a:t>Může být měněna a doplňována, avšak bez vlivu na hodnocení</a:t>
            </a:r>
          </a:p>
          <a:p>
            <a:pPr lvl="1" algn="just"/>
            <a:r>
              <a:rPr lang="cs-CZ" sz="1600" dirty="0">
                <a:cs typeface="Times New Roman" panose="02020603050405020304" pitchFamily="18" charset="0"/>
              </a:rPr>
              <a:t>Může být měněna a doplňována s možným vlivem na účast v zadávacím řízení, pouze na základě výzvy zadavatele dle § 46</a:t>
            </a:r>
          </a:p>
          <a:p>
            <a:pPr lvl="1" algn="just"/>
            <a:r>
              <a:rPr lang="cs-CZ" sz="1600" dirty="0">
                <a:cs typeface="Times New Roman" panose="02020603050405020304" pitchFamily="18" charset="0"/>
              </a:rPr>
              <a:t>Oprava položkového rozpočtu dle § 46 odst. 3</a:t>
            </a:r>
          </a:p>
          <a:p>
            <a:pPr lvl="2" algn="just"/>
            <a:r>
              <a:rPr lang="cs-CZ" sz="1200" dirty="0">
                <a:cs typeface="Times New Roman" panose="02020603050405020304" pitchFamily="18" charset="0"/>
              </a:rPr>
              <a:t>Dílčí cena u položek upravit lze x celková cena nikoli </a:t>
            </a:r>
          </a:p>
        </p:txBody>
      </p:sp>
    </p:spTree>
    <p:extLst>
      <p:ext uri="{BB962C8B-B14F-4D97-AF65-F5344CB8AC3E}">
        <p14:creationId xmlns:p14="http://schemas.microsoft.com/office/powerpoint/2010/main" val="1259083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Mimořádně nízká nabídková cena</a:t>
            </a:r>
          </a:p>
        </p:txBody>
      </p:sp>
      <p:sp>
        <p:nvSpPr>
          <p:cNvPr id="3" name="Zástupný symbol pro obsah 2"/>
          <p:cNvSpPr>
            <a:spLocks noGrp="1"/>
          </p:cNvSpPr>
          <p:nvPr>
            <p:ph idx="1"/>
          </p:nvPr>
        </p:nvSpPr>
        <p:spPr/>
        <p:txBody>
          <a:bodyPr>
            <a:noAutofit/>
          </a:bodyPr>
          <a:lstStyle/>
          <a:p>
            <a:pPr algn="just"/>
            <a:r>
              <a:rPr lang="cs-CZ" sz="2000" dirty="0">
                <a:cs typeface="Times New Roman" panose="02020603050405020304" pitchFamily="18" charset="0"/>
              </a:rPr>
              <a:t>Posouzení mimořádně nízké nabídkové ceny zadavatel provede před odesláním oznámení o výběru dodavatele.</a:t>
            </a:r>
          </a:p>
          <a:p>
            <a:pPr algn="just"/>
            <a:r>
              <a:rPr lang="cs-CZ" sz="2000" dirty="0">
                <a:cs typeface="Times New Roman" panose="02020603050405020304" pitchFamily="18" charset="0"/>
              </a:rPr>
              <a:t>Zadavatel může v zadávací dokumentaci stanovit</a:t>
            </a:r>
          </a:p>
          <a:p>
            <a:pPr marL="857250" lvl="1" indent="-457200" algn="just">
              <a:buFont typeface="+mj-lt"/>
              <a:buAutoNum type="alphaLcParenR"/>
            </a:pPr>
            <a:r>
              <a:rPr lang="cs-CZ" sz="1600" dirty="0">
                <a:cs typeface="Times New Roman" panose="02020603050405020304" pitchFamily="18" charset="0"/>
              </a:rPr>
              <a:t>cenu nebo náklady, které bude považovat za mimořádně nízkou nabídkovou cenu, nebo</a:t>
            </a:r>
          </a:p>
          <a:p>
            <a:pPr marL="857250" lvl="1" indent="-457200" algn="just">
              <a:buFont typeface="+mj-lt"/>
              <a:buAutoNum type="alphaLcParenR"/>
            </a:pPr>
            <a:r>
              <a:rPr lang="cs-CZ" sz="1600" dirty="0">
                <a:cs typeface="Times New Roman" panose="02020603050405020304" pitchFamily="18" charset="0"/>
              </a:rPr>
              <a:t>způsob určení mimořádně nízké nabídkové ceny.</a:t>
            </a:r>
          </a:p>
          <a:p>
            <a:pPr marL="0" indent="0" algn="just">
              <a:buNone/>
            </a:pPr>
            <a:r>
              <a:rPr lang="cs-CZ" sz="2000" dirty="0">
                <a:cs typeface="Times New Roman" panose="02020603050405020304" pitchFamily="18" charset="0"/>
              </a:rPr>
              <a:t>Není vyloučeno, aby zadavatel posoudil nabídkovou cenu nebo náklady jako mimořádně nízkou nabídkovou cenu i v jiných případech, než jsou uvedeny písm. a) nebo b).</a:t>
            </a:r>
          </a:p>
          <a:p>
            <a:pPr algn="just"/>
            <a:r>
              <a:rPr lang="cs-CZ" sz="2000" dirty="0">
                <a:cs typeface="Times New Roman" panose="02020603050405020304" pitchFamily="18" charset="0"/>
              </a:rPr>
              <a:t>Zadavatel požádá účastníka zadávacího řízení o písemné zdůvodnění způsobu stanovení mimořádně nízké nabídkové ceny. Žádost o zdůvodnění mimořádně nízké nabídkové ceny se považuje za žádost podle § 46, lze ji doplňovat a vznést opakovaně. </a:t>
            </a:r>
          </a:p>
        </p:txBody>
      </p:sp>
    </p:spTree>
    <p:extLst>
      <p:ext uri="{BB962C8B-B14F-4D97-AF65-F5344CB8AC3E}">
        <p14:creationId xmlns:p14="http://schemas.microsoft.com/office/powerpoint/2010/main" val="1893403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Zahájení zadávacího řízení </a:t>
            </a:r>
          </a:p>
        </p:txBody>
      </p:sp>
      <p:sp>
        <p:nvSpPr>
          <p:cNvPr id="3" name="Zástupný symbol pro obsah 2"/>
          <p:cNvSpPr>
            <a:spLocks noGrp="1"/>
          </p:cNvSpPr>
          <p:nvPr>
            <p:ph idx="1"/>
          </p:nvPr>
        </p:nvSpPr>
        <p:spPr/>
        <p:txBody>
          <a:bodyPr>
            <a:normAutofit/>
          </a:bodyPr>
          <a:lstStyle/>
          <a:p>
            <a:pPr algn="just"/>
            <a:r>
              <a:rPr lang="cs-CZ" sz="3600" dirty="0">
                <a:cs typeface="Times New Roman" panose="02020603050405020304" pitchFamily="18" charset="0"/>
              </a:rPr>
              <a:t>Výzva k podání nabídky </a:t>
            </a:r>
          </a:p>
          <a:p>
            <a:pPr lvl="1" algn="just"/>
            <a:r>
              <a:rPr lang="cs-CZ" sz="3200" dirty="0">
                <a:cs typeface="Times New Roman" panose="02020603050405020304" pitchFamily="18" charset="0"/>
              </a:rPr>
              <a:t>Veřejné zakázka malého rozsahu</a:t>
            </a:r>
          </a:p>
          <a:p>
            <a:pPr lvl="1" algn="just"/>
            <a:r>
              <a:rPr lang="cs-CZ" sz="3200" dirty="0">
                <a:cs typeface="Times New Roman" panose="02020603050405020304" pitchFamily="18" charset="0"/>
              </a:rPr>
              <a:t>Zjednodušené podlimitní řízení</a:t>
            </a:r>
          </a:p>
          <a:p>
            <a:pPr lvl="1" algn="just"/>
            <a:endParaRPr lang="cs-CZ" sz="3200" dirty="0">
              <a:cs typeface="Times New Roman" panose="02020603050405020304" pitchFamily="18" charset="0"/>
            </a:endParaRPr>
          </a:p>
          <a:p>
            <a:pPr algn="just"/>
            <a:r>
              <a:rPr lang="cs-CZ" sz="3600" dirty="0">
                <a:cs typeface="Times New Roman" panose="02020603050405020304" pitchFamily="18" charset="0"/>
              </a:rPr>
              <a:t>Předběžné oznámení</a:t>
            </a:r>
          </a:p>
          <a:p>
            <a:pPr lvl="1" algn="just"/>
            <a:r>
              <a:rPr lang="cs-CZ" sz="3200" dirty="0">
                <a:cs typeface="Times New Roman" panose="02020603050405020304" pitchFamily="18" charset="0"/>
              </a:rPr>
              <a:t> Užší řízení</a:t>
            </a:r>
          </a:p>
          <a:p>
            <a:pPr lvl="1" algn="just"/>
            <a:r>
              <a:rPr lang="cs-CZ" sz="3200" dirty="0">
                <a:cs typeface="Times New Roman" panose="02020603050405020304" pitchFamily="18" charset="0"/>
              </a:rPr>
              <a:t>Jednací řízení s uveřejněním</a:t>
            </a:r>
          </a:p>
          <a:p>
            <a:pPr marL="0" indent="0" algn="just">
              <a:buNone/>
            </a:pP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41488164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Mimořádně nízká nabídková cena</a:t>
            </a:r>
          </a:p>
        </p:txBody>
      </p:sp>
      <p:sp>
        <p:nvSpPr>
          <p:cNvPr id="3" name="Zástupný symbol pro obsah 2"/>
          <p:cNvSpPr>
            <a:spLocks noGrp="1"/>
          </p:cNvSpPr>
          <p:nvPr>
            <p:ph idx="1"/>
          </p:nvPr>
        </p:nvSpPr>
        <p:spPr/>
        <p:txBody>
          <a:bodyPr>
            <a:noAutofit/>
          </a:bodyPr>
          <a:lstStyle/>
          <a:p>
            <a:pPr algn="just"/>
            <a:r>
              <a:rPr lang="cs-CZ" sz="2000" dirty="0">
                <a:cs typeface="Times New Roman" panose="02020603050405020304" pitchFamily="18" charset="0"/>
              </a:rPr>
              <a:t>V žádosti o zdůvodnění mimořádně nízké nabídkové ceny musí zadavatel požadovat, aby účastník zadávacího řízení potvrdil, že</a:t>
            </a:r>
          </a:p>
          <a:p>
            <a:pPr marL="457200" indent="-457200" algn="just">
              <a:buAutoNum type="alphaLcParenR"/>
            </a:pPr>
            <a:r>
              <a:rPr lang="cs-CZ" sz="2000" dirty="0">
                <a:cs typeface="Times New Roman" panose="02020603050405020304" pitchFamily="18" charset="0"/>
              </a:rPr>
              <a:t>při plnění veřejné zakázky zajistí dodržování povinností vyplývajících z právních předpisů vztahujících se k předmětu veřejné zakázky, jakož i pracovněprávních předpisů a kolektivních smluv vztahujících se na zaměstnance, kteří se budou podílet na plnění veřejné zakázky, a </a:t>
            </a:r>
          </a:p>
          <a:p>
            <a:pPr marL="457200" indent="-457200" algn="just">
              <a:buAutoNum type="alphaLcParenR"/>
            </a:pPr>
            <a:r>
              <a:rPr lang="cs-CZ" sz="2000" dirty="0">
                <a:cs typeface="Times New Roman" panose="02020603050405020304" pitchFamily="18" charset="0"/>
              </a:rPr>
              <a:t>neobdržel neoprávněnou veřejnou podporu.</a:t>
            </a:r>
          </a:p>
          <a:p>
            <a:pPr marL="0" indent="0" algn="just">
              <a:buNone/>
            </a:pPr>
            <a:endParaRPr lang="cs-CZ" sz="2000" dirty="0">
              <a:cs typeface="Times New Roman" panose="02020603050405020304" pitchFamily="18" charset="0"/>
            </a:endParaRPr>
          </a:p>
        </p:txBody>
      </p:sp>
    </p:spTree>
    <p:extLst>
      <p:ext uri="{BB962C8B-B14F-4D97-AF65-F5344CB8AC3E}">
        <p14:creationId xmlns:p14="http://schemas.microsoft.com/office/powerpoint/2010/main" val="3450369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Mimořádně nízká nabídková cena</a:t>
            </a:r>
          </a:p>
        </p:txBody>
      </p:sp>
      <p:sp>
        <p:nvSpPr>
          <p:cNvPr id="3" name="Zástupný symbol pro obsah 2"/>
          <p:cNvSpPr>
            <a:spLocks noGrp="1"/>
          </p:cNvSpPr>
          <p:nvPr>
            <p:ph idx="1"/>
          </p:nvPr>
        </p:nvSpPr>
        <p:spPr/>
        <p:txBody>
          <a:bodyPr>
            <a:noAutofit/>
          </a:bodyPr>
          <a:lstStyle/>
          <a:p>
            <a:pPr algn="just"/>
            <a:r>
              <a:rPr lang="cs-CZ" sz="1800" dirty="0">
                <a:cs typeface="Times New Roman" panose="02020603050405020304" pitchFamily="18" charset="0"/>
              </a:rPr>
              <a:t>Účastník zadávacího řízení musí v objasnění mimořádně nízké nabídkové ceny potvrdit skutečnosti podle písm. a) a b). </a:t>
            </a:r>
          </a:p>
          <a:p>
            <a:pPr algn="just"/>
            <a:r>
              <a:rPr lang="cs-CZ" sz="1800" dirty="0">
                <a:cs typeface="Times New Roman" panose="02020603050405020304" pitchFamily="18" charset="0"/>
              </a:rPr>
              <a:t>Mimořádně nízkou nabídkovou cenu může účastník zadávacího řízení dále odůvodnit zejména prostřednictvím</a:t>
            </a:r>
          </a:p>
          <a:p>
            <a:pPr marL="857250" lvl="1" indent="-457200" algn="just">
              <a:buFont typeface="+mj-lt"/>
              <a:buAutoNum type="alphaLcParenR"/>
            </a:pPr>
            <a:r>
              <a:rPr lang="cs-CZ" sz="1400" dirty="0">
                <a:cs typeface="Times New Roman" panose="02020603050405020304" pitchFamily="18" charset="0"/>
              </a:rPr>
              <a:t>ekonomických aspektů výrobního procesu, poskytovaných služeb nebo konstrukčních metod,</a:t>
            </a:r>
          </a:p>
          <a:p>
            <a:pPr marL="857250" lvl="1" indent="-457200" algn="just">
              <a:buFont typeface="+mj-lt"/>
              <a:buAutoNum type="alphaLcParenR"/>
            </a:pPr>
            <a:r>
              <a:rPr lang="cs-CZ" sz="1400" dirty="0">
                <a:cs typeface="Times New Roman" panose="02020603050405020304" pitchFamily="18" charset="0"/>
              </a:rPr>
              <a:t>použitých technických řešení nebo výjimečně příznivých podmínek, které má účastník zadávacího řízení k dispozici pro plnění veřejné zakázky, nebo</a:t>
            </a:r>
          </a:p>
          <a:p>
            <a:pPr marL="857250" lvl="1" indent="-457200" algn="just">
              <a:buFont typeface="+mj-lt"/>
              <a:buAutoNum type="alphaLcParenR"/>
            </a:pPr>
            <a:r>
              <a:rPr lang="cs-CZ" sz="1400" dirty="0">
                <a:cs typeface="Times New Roman" panose="02020603050405020304" pitchFamily="18" charset="0"/>
              </a:rPr>
              <a:t>originality stavebních prací, dodávek nebo služeb.</a:t>
            </a:r>
          </a:p>
          <a:p>
            <a:pPr algn="just"/>
            <a:r>
              <a:rPr lang="cs-CZ" sz="1800" dirty="0">
                <a:cs typeface="Times New Roman" panose="02020603050405020304" pitchFamily="18" charset="0"/>
              </a:rPr>
              <a:t>Zadavatel posoudí objasnění mimořádně nízké nabídkové ceny. Zadavatel účastníka zadávacího řízení vyloučí, pokud z objasnění mimořádně nízké nabídkové ceny vyplývá, že </a:t>
            </a:r>
          </a:p>
          <a:p>
            <a:pPr lvl="1" algn="just"/>
            <a:r>
              <a:rPr lang="cs-CZ" sz="1400" dirty="0">
                <a:cs typeface="Times New Roman" panose="02020603050405020304" pitchFamily="18" charset="0"/>
              </a:rPr>
              <a:t>nabídková cena je mimořádně nízká nabídková cena z důvodu porušování povinností uvedených písm. a),</a:t>
            </a:r>
          </a:p>
          <a:p>
            <a:pPr lvl="1" algn="just"/>
            <a:r>
              <a:rPr lang="cs-CZ" sz="1400" dirty="0">
                <a:cs typeface="Times New Roman" panose="02020603050405020304" pitchFamily="18" charset="0"/>
              </a:rPr>
              <a:t>nabídková cena je mimořádně nízká z důvodu veřejné podpory a účastník zadávacího řízení není schopen na výzvu zadavatele prokázat, že veřejná podpora byla poskytnuta v souladu s předpisy Evropské unie; jestliže je účastník zadávacího řízení vyloučen z tohoto důvodu, informuje zadavatel o této skutečnosti Evropskou komisi, nebo</a:t>
            </a:r>
          </a:p>
          <a:p>
            <a:pPr lvl="1" algn="just"/>
            <a:r>
              <a:rPr lang="cs-CZ" sz="1400" dirty="0">
                <a:cs typeface="Times New Roman" panose="02020603050405020304" pitchFamily="18" charset="0"/>
              </a:rPr>
              <a:t>neobsahuje potvrzení skutečností podle odstavce 4.</a:t>
            </a:r>
          </a:p>
        </p:txBody>
      </p:sp>
    </p:spTree>
    <p:extLst>
      <p:ext uri="{BB962C8B-B14F-4D97-AF65-F5344CB8AC3E}">
        <p14:creationId xmlns:p14="http://schemas.microsoft.com/office/powerpoint/2010/main" val="321229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Hodnocení</a:t>
            </a:r>
          </a:p>
        </p:txBody>
      </p:sp>
      <p:sp>
        <p:nvSpPr>
          <p:cNvPr id="3" name="Zástupný symbol pro obsah 2"/>
          <p:cNvSpPr>
            <a:spLocks noGrp="1"/>
          </p:cNvSpPr>
          <p:nvPr>
            <p:ph idx="1"/>
          </p:nvPr>
        </p:nvSpPr>
        <p:spPr/>
        <p:txBody>
          <a:bodyPr>
            <a:noAutofit/>
          </a:bodyPr>
          <a:lstStyle/>
          <a:p>
            <a:pPr algn="just"/>
            <a:r>
              <a:rPr lang="cs-CZ" sz="1800" dirty="0">
                <a:cs typeface="Times New Roman" panose="02020603050405020304" pitchFamily="18" charset="0"/>
              </a:rPr>
              <a:t>pro VZMR, nadlimitní i podlimitní řízení </a:t>
            </a:r>
            <a:r>
              <a:rPr lang="cs-CZ" sz="1800" b="1" u="sng" dirty="0">
                <a:cs typeface="Times New Roman" panose="02020603050405020304" pitchFamily="18" charset="0"/>
              </a:rPr>
              <a:t>vždy musí </a:t>
            </a:r>
            <a:r>
              <a:rPr lang="cs-CZ" sz="1800" dirty="0">
                <a:cs typeface="Times New Roman" panose="02020603050405020304" pitchFamily="18" charset="0"/>
              </a:rPr>
              <a:t>být uvedeno v zadávací dokumentaci</a:t>
            </a:r>
          </a:p>
          <a:p>
            <a:pPr algn="just"/>
            <a:r>
              <a:rPr lang="cs-CZ" sz="1800" dirty="0">
                <a:cs typeface="Times New Roman" panose="02020603050405020304" pitchFamily="18" charset="0"/>
              </a:rPr>
              <a:t>vždy podle ekonomické výhodnosti § 114</a:t>
            </a:r>
          </a:p>
          <a:p>
            <a:pPr algn="just"/>
            <a:r>
              <a:rPr lang="cs-CZ" sz="1800" dirty="0">
                <a:cs typeface="Times New Roman" panose="02020603050405020304" pitchFamily="18" charset="0"/>
              </a:rPr>
              <a:t>EKONOMICKÁ VÝHODNOST	</a:t>
            </a:r>
          </a:p>
          <a:p>
            <a:pPr lvl="1" algn="just"/>
            <a:r>
              <a:rPr lang="cs-CZ" sz="1200" dirty="0">
                <a:cs typeface="Times New Roman" panose="02020603050405020304" pitchFamily="18" charset="0"/>
              </a:rPr>
              <a:t>Poměr nabídkové ceny a kvality (včetně nákladů životního cyklu a kvality)</a:t>
            </a:r>
          </a:p>
          <a:p>
            <a:pPr lvl="1" algn="just"/>
            <a:r>
              <a:rPr lang="cs-CZ" sz="1200" dirty="0">
                <a:cs typeface="Times New Roman" panose="02020603050405020304" pitchFamily="18" charset="0"/>
              </a:rPr>
              <a:t>Nabídková cena (nejnižší nabídkové ceny)</a:t>
            </a:r>
          </a:p>
          <a:p>
            <a:pPr lvl="1" algn="just"/>
            <a:r>
              <a:rPr lang="cs-CZ" sz="1200" dirty="0">
                <a:cs typeface="Times New Roman" panose="02020603050405020304" pitchFamily="18" charset="0"/>
              </a:rPr>
              <a:t>Náklady životního cyklu (nejnižší náklady životního cyklu) </a:t>
            </a:r>
          </a:p>
          <a:p>
            <a:pPr algn="just"/>
            <a:r>
              <a:rPr lang="cs-CZ" sz="1800" dirty="0">
                <a:cs typeface="Times New Roman" panose="02020603050405020304" pitchFamily="18" charset="0"/>
              </a:rPr>
              <a:t>Zákaz hodnocení ekonomické výhodnosti pouze podle nabídkové ceny </a:t>
            </a:r>
          </a:p>
          <a:p>
            <a:pPr lvl="1" algn="just"/>
            <a:r>
              <a:rPr lang="cs-CZ" sz="1200" dirty="0">
                <a:cs typeface="Times New Roman" panose="02020603050405020304" pitchFamily="18" charset="0"/>
              </a:rPr>
              <a:t>a) v řízení se soutěžním dialogem nebo v řízení o inovačním partnerství, nebo</a:t>
            </a:r>
          </a:p>
          <a:p>
            <a:pPr lvl="1" algn="just"/>
            <a:r>
              <a:rPr lang="cs-CZ" sz="1200" dirty="0">
                <a:cs typeface="Times New Roman" panose="02020603050405020304" pitchFamily="18" charset="0"/>
              </a:rPr>
              <a:t>b) v případě veřejné zakázky na služby uvedené</a:t>
            </a:r>
          </a:p>
          <a:p>
            <a:pPr lvl="2" algn="just"/>
            <a:r>
              <a:rPr lang="cs-CZ" sz="1200" dirty="0">
                <a:cs typeface="Times New Roman" panose="02020603050405020304" pitchFamily="18" charset="0"/>
              </a:rPr>
              <a:t>1. v oddílu 71 hlavního slovníku jednotného klasifikačního systému, nebo</a:t>
            </a:r>
          </a:p>
          <a:p>
            <a:pPr lvl="2" algn="just"/>
            <a:r>
              <a:rPr lang="cs-CZ" sz="1200" dirty="0">
                <a:cs typeface="Times New Roman" panose="02020603050405020304" pitchFamily="18" charset="0"/>
              </a:rPr>
              <a:t>2. v kategorii 1 nebo 5 podle přílohy č. 4 k tomuto zákonu.</a:t>
            </a:r>
          </a:p>
          <a:p>
            <a:pPr algn="just"/>
            <a:r>
              <a:rPr lang="cs-CZ" sz="1600" dirty="0">
                <a:cs typeface="Times New Roman" panose="02020603050405020304" pitchFamily="18" charset="0"/>
              </a:rPr>
              <a:t>Zadavatel musí uvést do zadávací dokumentace</a:t>
            </a:r>
          </a:p>
          <a:p>
            <a:pPr lvl="1" algn="just"/>
            <a:r>
              <a:rPr lang="cs-CZ" sz="1200" dirty="0">
                <a:cs typeface="Times New Roman" panose="02020603050405020304" pitchFamily="18" charset="0"/>
              </a:rPr>
              <a:t>Kritéria hodnocení </a:t>
            </a:r>
          </a:p>
          <a:p>
            <a:pPr lvl="1" algn="just"/>
            <a:r>
              <a:rPr lang="cs-CZ" sz="1200" dirty="0">
                <a:cs typeface="Times New Roman" panose="02020603050405020304" pitchFamily="18" charset="0"/>
              </a:rPr>
              <a:t>Metodu hodnocení v jednotlivých kritériích</a:t>
            </a:r>
          </a:p>
          <a:p>
            <a:pPr lvl="1" algn="just"/>
            <a:r>
              <a:rPr lang="cs-CZ" sz="1200" dirty="0">
                <a:cs typeface="Times New Roman" panose="02020603050405020304" pitchFamily="18" charset="0"/>
              </a:rPr>
              <a:t>Váhu nebo jiný matematický vztah mezi kritérii</a:t>
            </a:r>
          </a:p>
        </p:txBody>
      </p:sp>
    </p:spTree>
    <p:extLst>
      <p:ext uri="{BB962C8B-B14F-4D97-AF65-F5344CB8AC3E}">
        <p14:creationId xmlns:p14="http://schemas.microsoft.com/office/powerpoint/2010/main" val="4574910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Hodnotící kritéria</a:t>
            </a:r>
          </a:p>
        </p:txBody>
      </p:sp>
      <p:sp>
        <p:nvSpPr>
          <p:cNvPr id="3" name="Zástupný symbol pro obsah 2"/>
          <p:cNvSpPr>
            <a:spLocks noGrp="1"/>
          </p:cNvSpPr>
          <p:nvPr>
            <p:ph idx="1"/>
          </p:nvPr>
        </p:nvSpPr>
        <p:spPr>
          <a:xfrm>
            <a:off x="426620" y="1385327"/>
            <a:ext cx="8229600" cy="4525963"/>
          </a:xfrm>
        </p:spPr>
        <p:txBody>
          <a:bodyPr>
            <a:noAutofit/>
          </a:bodyPr>
          <a:lstStyle/>
          <a:p>
            <a:pPr algn="just"/>
            <a:r>
              <a:rPr lang="cs-CZ" sz="1600" dirty="0">
                <a:cs typeface="Times New Roman" panose="02020603050405020304" pitchFamily="18" charset="0"/>
              </a:rPr>
              <a:t>Pro hodnocení ekonomické výhodnosti nabídky podle kvality je zadavatel povinen stanovit kritéria, která vyjadřují kvalitativní, environmentální nebo sociální hlediska spojená s předmětem veřejné zakázky.</a:t>
            </a:r>
          </a:p>
          <a:p>
            <a:pPr algn="just"/>
            <a:r>
              <a:rPr lang="cs-CZ" sz="1600" dirty="0">
                <a:cs typeface="Times New Roman" panose="02020603050405020304" pitchFamily="18" charset="0"/>
              </a:rPr>
              <a:t>Kritériem kvality mohou být zejména</a:t>
            </a:r>
          </a:p>
          <a:p>
            <a:pPr lvl="1" algn="just">
              <a:buFont typeface="+mj-lt"/>
              <a:buAutoNum type="alphaLcParenR"/>
            </a:pPr>
            <a:r>
              <a:rPr lang="cs-CZ" sz="1200" dirty="0">
                <a:cs typeface="Times New Roman" panose="02020603050405020304" pitchFamily="18" charset="0"/>
              </a:rPr>
              <a:t>technická úroveň,</a:t>
            </a:r>
          </a:p>
          <a:p>
            <a:pPr lvl="1" algn="just">
              <a:buFont typeface="+mj-lt"/>
              <a:buAutoNum type="alphaLcParenR"/>
            </a:pPr>
            <a:r>
              <a:rPr lang="cs-CZ" sz="1200" dirty="0">
                <a:cs typeface="Times New Roman" panose="02020603050405020304" pitchFamily="18" charset="0"/>
              </a:rPr>
              <a:t>estetické nebo funkční vlastnosti,</a:t>
            </a:r>
          </a:p>
          <a:p>
            <a:pPr lvl="1" algn="just">
              <a:buFont typeface="+mj-lt"/>
              <a:buAutoNum type="alphaLcParenR"/>
            </a:pPr>
            <a:r>
              <a:rPr lang="cs-CZ" sz="1200" dirty="0">
                <a:cs typeface="Times New Roman" panose="02020603050405020304" pitchFamily="18" charset="0"/>
              </a:rPr>
              <a:t>uživatelská přístupnost,</a:t>
            </a:r>
          </a:p>
          <a:p>
            <a:pPr lvl="1" algn="just">
              <a:buFont typeface="+mj-lt"/>
              <a:buAutoNum type="alphaLcParenR"/>
            </a:pPr>
            <a:r>
              <a:rPr lang="cs-CZ" sz="1200" dirty="0">
                <a:cs typeface="Times New Roman" panose="02020603050405020304" pitchFamily="18" charset="0"/>
              </a:rPr>
              <a:t>sociální, environmentální nebo inovační aspekty,</a:t>
            </a:r>
          </a:p>
          <a:p>
            <a:pPr lvl="1" algn="just">
              <a:buFont typeface="+mj-lt"/>
              <a:buAutoNum type="alphaLcParenR"/>
            </a:pPr>
            <a:r>
              <a:rPr lang="cs-CZ" sz="1200" dirty="0">
                <a:cs typeface="Times New Roman" panose="02020603050405020304" pitchFamily="18" charset="0"/>
              </a:rPr>
              <a:t>organizace, kvalifikace nebo zkušenost osob, které se mají přímo podílet na plnění veřejné zakázky v případě, že na úroveň plnění má významný dopad kvalita těchto osob,</a:t>
            </a:r>
          </a:p>
          <a:p>
            <a:pPr lvl="1" algn="just">
              <a:buFont typeface="+mj-lt"/>
              <a:buAutoNum type="alphaLcParenR"/>
            </a:pPr>
            <a:r>
              <a:rPr lang="cs-CZ" sz="1200" dirty="0">
                <a:cs typeface="Times New Roman" panose="02020603050405020304" pitchFamily="18" charset="0"/>
              </a:rPr>
              <a:t>úroveň servisních služeb včetně technické pomoci, nebo</a:t>
            </a:r>
          </a:p>
          <a:p>
            <a:pPr lvl="1" algn="just">
              <a:buFont typeface="+mj-lt"/>
              <a:buAutoNum type="alphaLcParenR"/>
            </a:pPr>
            <a:r>
              <a:rPr lang="cs-CZ" sz="1200" dirty="0">
                <a:cs typeface="Times New Roman" panose="02020603050405020304" pitchFamily="18" charset="0"/>
              </a:rPr>
              <a:t>podmínky a lhůta dodání nebo dokončení plnění.</a:t>
            </a:r>
          </a:p>
          <a:p>
            <a:pPr algn="just"/>
            <a:r>
              <a:rPr lang="cs-CZ" sz="1600" dirty="0">
                <a:cs typeface="Times New Roman" panose="02020603050405020304" pitchFamily="18" charset="0"/>
              </a:rPr>
              <a:t>Kritéria kvality musí být vymezena tak, aby podle nich nabídky mohly být porovnatelné a naplnění kritérií ověřitelné. Kritériem kvality nesmí být smluvní podmínky, jejichž účelem je utvrzení povinností dodavatele, nebo platební podmínky.</a:t>
            </a:r>
          </a:p>
          <a:p>
            <a:pPr algn="just"/>
            <a:r>
              <a:rPr lang="cs-CZ" sz="1600" dirty="0">
                <a:cs typeface="Times New Roman" panose="02020603050405020304" pitchFamily="18" charset="0"/>
              </a:rPr>
              <a:t> Zadavatel může rovněž stanovit pevnou cenu a hodnotit pouze kvalitu nabízeného plnění.</a:t>
            </a:r>
          </a:p>
          <a:p>
            <a:pPr algn="just"/>
            <a:r>
              <a:rPr lang="cs-CZ" sz="1600" dirty="0">
                <a:cs typeface="Times New Roman" panose="02020603050405020304" pitchFamily="18" charset="0"/>
              </a:rPr>
              <a:t>Má se za to, že kritéria kvality souvisejí s předmětem veřejné zakázky, pokud se vztahují k jakékoliv fázi životního cyklu předmětu veřejné zakázky.</a:t>
            </a:r>
            <a:endParaRPr lang="cs-CZ" sz="1100" dirty="0">
              <a:cs typeface="Times New Roman" panose="02020603050405020304" pitchFamily="18" charset="0"/>
            </a:endParaRPr>
          </a:p>
        </p:txBody>
      </p:sp>
    </p:spTree>
    <p:extLst>
      <p:ext uri="{BB962C8B-B14F-4D97-AF65-F5344CB8AC3E}">
        <p14:creationId xmlns:p14="http://schemas.microsoft.com/office/powerpoint/2010/main" val="1986262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Oznámení o výběru- § 50</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algn="just"/>
            <a:r>
              <a:rPr lang="cs-CZ" sz="1800" dirty="0">
                <a:latin typeface="Tahoma" pitchFamily="34" charset="0"/>
                <a:ea typeface="Tahoma" pitchFamily="34" charset="0"/>
                <a:cs typeface="Tahoma" pitchFamily="34" charset="0"/>
              </a:rPr>
              <a:t>Oznámení o výběru je de facto formálním oznámením rozhodnutí zadavatele o výběru dodavatele účastníkům zadávacího řízení. </a:t>
            </a:r>
          </a:p>
          <a:p>
            <a:pPr algn="just"/>
            <a:r>
              <a:rPr lang="cs-CZ" sz="1800" dirty="0">
                <a:latin typeface="Tahoma" pitchFamily="34" charset="0"/>
                <a:ea typeface="Tahoma" pitchFamily="34" charset="0"/>
                <a:cs typeface="Tahoma" pitchFamily="34" charset="0"/>
              </a:rPr>
              <a:t>Účelem oznámení o výběru je informovat účastníky zadávacího řízení o výsledcích hodnocení nabídek, seznámit je s odůvodněním těchto výsledků a avizovat, který z účastníků bude zadavatelem vyzván k uzavření smlouvy na plnění veřejné zakázky. </a:t>
            </a:r>
          </a:p>
          <a:p>
            <a:pPr algn="just"/>
            <a:r>
              <a:rPr lang="cs-CZ" sz="1800" dirty="0">
                <a:latin typeface="Tahoma" pitchFamily="34" charset="0"/>
                <a:ea typeface="Tahoma" pitchFamily="34" charset="0"/>
                <a:cs typeface="Tahoma" pitchFamily="34" charset="0"/>
              </a:rPr>
              <a:t>Podrobnější podmínky pro nadlimitní režim upravuje § 123. Oznámení o výběru je zadavatel povinen odeslat všem účastníkům zadávacího řízení, tj. dodavatelům, jejichž účast v zadávacím řízení dosud nezanikla podle § 47 odst. 2. Zadavatel je tedy povinen oznámení o výběru odeslat i těm dodavatelům, které vyloučil z účasti v zadávacím řízení, ale u nichž dosud nenastaly definitivní účinky vyloučení s ohledem na nenaplnění některé z procesních podmínek dle § 47 odst. 2.</a:t>
            </a:r>
          </a:p>
          <a:p>
            <a:pPr algn="just"/>
            <a:r>
              <a:rPr lang="cs-CZ" sz="1800" dirty="0">
                <a:latin typeface="Tahoma" pitchFamily="34" charset="0"/>
                <a:ea typeface="Tahoma" pitchFamily="34" charset="0"/>
                <a:cs typeface="Tahoma" pitchFamily="34" charset="0"/>
              </a:rPr>
              <a:t>ZPŘ – možná výhrada uveřejnění na profilu zadavatele </a:t>
            </a:r>
          </a:p>
          <a:p>
            <a:pPr marL="457200" lvl="1" indent="0" algn="just">
              <a:buNone/>
            </a:pPr>
            <a:endParaRPr lang="cs-CZ" sz="140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34</a:t>
            </a:fld>
            <a:endParaRPr lang="cs-CZ" dirty="0"/>
          </a:p>
        </p:txBody>
      </p:sp>
    </p:spTree>
    <p:extLst>
      <p:ext uri="{BB962C8B-B14F-4D97-AF65-F5344CB8AC3E}">
        <p14:creationId xmlns:p14="http://schemas.microsoft.com/office/powerpoint/2010/main" val="8481523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Oznámení o výběru § 123</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457200" lvl="1" indent="0" algn="just">
              <a:buNone/>
            </a:pPr>
            <a:r>
              <a:rPr lang="cs-CZ" sz="1800" dirty="0">
                <a:latin typeface="Tahoma" pitchFamily="34" charset="0"/>
                <a:ea typeface="Tahoma" pitchFamily="34" charset="0"/>
                <a:cs typeface="Tahoma" pitchFamily="34" charset="0"/>
              </a:rPr>
              <a:t>Zadavatel odešle bez zbytečného odkladu od rozhodnutí o výběru dodavatele oznámení o výběru dodavatele všem účastníkům zadávacího řízení. </a:t>
            </a:r>
          </a:p>
          <a:p>
            <a:pPr marL="457200" lvl="1" indent="0" algn="just">
              <a:buNone/>
            </a:pPr>
            <a:r>
              <a:rPr lang="cs-CZ" sz="1800" dirty="0">
                <a:latin typeface="Tahoma" pitchFamily="34" charset="0"/>
                <a:ea typeface="Tahoma" pitchFamily="34" charset="0"/>
                <a:cs typeface="Tahoma" pitchFamily="34" charset="0"/>
              </a:rPr>
              <a:t>Součástí tohoto oznámení musí být:</a:t>
            </a:r>
          </a:p>
          <a:p>
            <a:pPr marL="457200" lvl="1" indent="0" algn="just">
              <a:buNone/>
            </a:pPr>
            <a:r>
              <a:rPr lang="cs-CZ" sz="1800" dirty="0">
                <a:latin typeface="Tahoma" pitchFamily="34" charset="0"/>
                <a:ea typeface="Tahoma" pitchFamily="34" charset="0"/>
                <a:cs typeface="Tahoma" pitchFamily="34" charset="0"/>
              </a:rPr>
              <a:t> a) zpráva o hodnocení nabídek, pokud proběhlo hodnocení nabídek,</a:t>
            </a:r>
          </a:p>
          <a:p>
            <a:pPr marL="457200" lvl="1" indent="0" algn="just">
              <a:buNone/>
            </a:pPr>
            <a:r>
              <a:rPr lang="cs-CZ" sz="1800" dirty="0">
                <a:latin typeface="Tahoma" pitchFamily="34" charset="0"/>
                <a:ea typeface="Tahoma" pitchFamily="34" charset="0"/>
                <a:cs typeface="Tahoma" pitchFamily="34" charset="0"/>
              </a:rPr>
              <a:t> b) výsledek posouzení splnění podmínek účasti vybraného dodavatele, který bude obsahovat</a:t>
            </a:r>
          </a:p>
          <a:p>
            <a:pPr marL="857250" lvl="2" indent="0" algn="just">
              <a:buNone/>
            </a:pPr>
            <a:r>
              <a:rPr lang="cs-CZ" sz="1600" dirty="0">
                <a:latin typeface="Tahoma" pitchFamily="34" charset="0"/>
                <a:ea typeface="Tahoma" pitchFamily="34" charset="0"/>
                <a:cs typeface="Tahoma" pitchFamily="34" charset="0"/>
              </a:rPr>
              <a:t>1. seznam dokladů, kterými vybraný dodavatel prokazoval kvalifikaci, a</a:t>
            </a:r>
          </a:p>
          <a:p>
            <a:pPr marL="857250" lvl="2" indent="0" algn="just">
              <a:buNone/>
            </a:pPr>
            <a:r>
              <a:rPr lang="cs-CZ" sz="1600" dirty="0">
                <a:latin typeface="Tahoma" pitchFamily="34" charset="0"/>
                <a:ea typeface="Tahoma" pitchFamily="34" charset="0"/>
                <a:cs typeface="Tahoma" pitchFamily="34" charset="0"/>
              </a:rPr>
              <a:t>2. u požadované profesní způsobilosti podle § 77 odst. 2, ekonomické kvalifikace a technické kvalifikace údaje rozhodné pro prokázání splnění jednotlivých kritérií kvalifikace,</a:t>
            </a:r>
          </a:p>
          <a:p>
            <a:pPr marL="857250" lvl="2" indent="0" algn="just">
              <a:buNone/>
            </a:pPr>
            <a:r>
              <a:rPr lang="cs-CZ" sz="1600" dirty="0">
                <a:latin typeface="Tahoma" pitchFamily="34" charset="0"/>
                <a:ea typeface="Tahoma" pitchFamily="34" charset="0"/>
                <a:cs typeface="Tahoma" pitchFamily="34" charset="0"/>
              </a:rPr>
              <a:t>3. seznam dokladů nebo vzorků, jejichž předložení je podmínkou uzavření smlouvy, pokud si je zadavatel vyhradil podle § 104 písm. a),</a:t>
            </a:r>
          </a:p>
          <a:p>
            <a:pPr marL="857250" lvl="2" indent="0" algn="just">
              <a:buNone/>
            </a:pPr>
            <a:r>
              <a:rPr lang="cs-CZ" sz="1600" dirty="0">
                <a:latin typeface="Tahoma" pitchFamily="34" charset="0"/>
                <a:ea typeface="Tahoma" pitchFamily="34" charset="0"/>
                <a:cs typeface="Tahoma" pitchFamily="34" charset="0"/>
              </a:rPr>
              <a:t>4. výsledek zkoušek vzorků, pokud si je zadavatel vyhradil podle § 104 písm. b).</a:t>
            </a:r>
            <a:endParaRPr lang="cs-CZ" sz="1050" dirty="0">
              <a:latin typeface="Tahoma" pitchFamily="34" charset="0"/>
              <a:ea typeface="Tahoma" pitchFamily="34" charset="0"/>
              <a:cs typeface="Tahoma" pitchFamily="34"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35</a:t>
            </a:fld>
            <a:endParaRPr lang="cs-CZ"/>
          </a:p>
        </p:txBody>
      </p:sp>
    </p:spTree>
    <p:extLst>
      <p:ext uri="{BB962C8B-B14F-4D97-AF65-F5344CB8AC3E}">
        <p14:creationId xmlns:p14="http://schemas.microsoft.com/office/powerpoint/2010/main" val="40625719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Uveřejňování smlouvy vs Registr smluv</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57150" indent="0" algn="just">
              <a:buNone/>
            </a:pPr>
            <a:r>
              <a:rPr lang="cs-CZ" sz="1800" dirty="0">
                <a:latin typeface="Tahoma" pitchFamily="34" charset="0"/>
                <a:ea typeface="Tahoma" pitchFamily="34" charset="0"/>
                <a:cs typeface="Tahoma" pitchFamily="34" charset="0"/>
              </a:rPr>
              <a:t>Veřejný zadavatel uveřejní na profilu zadavatele smlouvu uzavřenou na veřejnou zakázku včetně všech jejích změn a dodatků, a to do 15 dnů od jejich uzavření nebo od konce každého čtvrtletí v případě veřejných zakázek zadávaných na základě rámcové dohody nebo v dynamickém nákupním systému. To neplatí pro</a:t>
            </a:r>
          </a:p>
          <a:p>
            <a:pPr marL="57150" indent="0" algn="just">
              <a:buNone/>
            </a:pPr>
            <a:r>
              <a:rPr lang="cs-CZ" sz="1800" dirty="0">
                <a:latin typeface="Tahoma" pitchFamily="34" charset="0"/>
                <a:ea typeface="Tahoma" pitchFamily="34" charset="0"/>
                <a:cs typeface="Tahoma" pitchFamily="34" charset="0"/>
              </a:rPr>
              <a:t>a) smlouvu na veřejnou zakázku, jejíž cena nepřesáhne 500 000 Kč bez daně z přidané hodnoty,</a:t>
            </a:r>
          </a:p>
          <a:p>
            <a:pPr marL="57150" indent="0" algn="just">
              <a:buNone/>
            </a:pPr>
            <a:r>
              <a:rPr lang="cs-CZ" sz="1800" dirty="0">
                <a:latin typeface="Tahoma" pitchFamily="34" charset="0"/>
                <a:ea typeface="Tahoma" pitchFamily="34" charset="0"/>
                <a:cs typeface="Tahoma" pitchFamily="34" charset="0"/>
              </a:rPr>
              <a:t>b) smlouvu na veřejnou zakázku, u které veřejný zadavatel postupoval v souladu s § 29 písm. a) až c) a písm. l) bod 2, § 30 písm. d) nebo § 191 odst. 2 písm. e),</a:t>
            </a:r>
          </a:p>
          <a:p>
            <a:pPr marL="57150" indent="0" algn="just">
              <a:buNone/>
            </a:pPr>
            <a:r>
              <a:rPr lang="cs-CZ" sz="1800" dirty="0">
                <a:latin typeface="Tahoma" pitchFamily="34" charset="0"/>
                <a:ea typeface="Tahoma" pitchFamily="34" charset="0"/>
                <a:cs typeface="Tahoma" pitchFamily="34" charset="0"/>
              </a:rPr>
              <a:t>c) pro zadavatele, který je zpravodajskou službou podle jiného právního předpisu, nebo</a:t>
            </a:r>
          </a:p>
          <a:p>
            <a:pPr marL="57150" indent="0" algn="just">
              <a:buNone/>
            </a:pPr>
            <a:r>
              <a:rPr lang="cs-CZ" sz="1800" dirty="0">
                <a:latin typeface="Tahoma" pitchFamily="34" charset="0"/>
                <a:ea typeface="Tahoma" pitchFamily="34" charset="0"/>
                <a:cs typeface="Tahoma" pitchFamily="34" charset="0"/>
              </a:rPr>
              <a:t>d) smlouvu uveřejněnou podle jiného právního předpisu.</a:t>
            </a:r>
          </a:p>
          <a:p>
            <a:pPr marL="57150" indent="0" algn="just">
              <a:buNone/>
            </a:pPr>
            <a:r>
              <a:rPr lang="cs-CZ" sz="1800" dirty="0">
                <a:latin typeface="Tahoma" pitchFamily="34" charset="0"/>
                <a:ea typeface="Tahoma" pitchFamily="34" charset="0"/>
                <a:cs typeface="Tahoma" pitchFamily="34" charset="0"/>
              </a:rPr>
              <a:t> </a:t>
            </a:r>
          </a:p>
          <a:p>
            <a:pPr marL="57150" indent="0" algn="just">
              <a:buNone/>
            </a:pPr>
            <a:r>
              <a:rPr lang="cs-CZ" sz="1800" dirty="0">
                <a:latin typeface="Tahoma" pitchFamily="34" charset="0"/>
                <a:ea typeface="Tahoma" pitchFamily="34" charset="0"/>
                <a:cs typeface="Tahoma" pitchFamily="34"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36</a:t>
            </a:fld>
            <a:endParaRPr lang="cs-CZ"/>
          </a:p>
        </p:txBody>
      </p:sp>
    </p:spTree>
    <p:extLst>
      <p:ext uri="{BB962C8B-B14F-4D97-AF65-F5344CB8AC3E}">
        <p14:creationId xmlns:p14="http://schemas.microsoft.com/office/powerpoint/2010/main" val="3543232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Uveřejňování smlouvy vs Registr smluv</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indent="-285750" algn="just"/>
            <a:r>
              <a:rPr lang="cs-CZ" sz="1800" dirty="0">
                <a:latin typeface="Tahoma" pitchFamily="34" charset="0"/>
                <a:ea typeface="Tahoma" pitchFamily="34" charset="0"/>
                <a:cs typeface="Tahoma" pitchFamily="34" charset="0"/>
              </a:rPr>
              <a:t>Veřejný zadavatel uveřejní na profilu zadavatele rámcovou dohodu </a:t>
            </a:r>
            <a:r>
              <a:rPr lang="cs-CZ" sz="1800" b="1" dirty="0">
                <a:latin typeface="Tahoma" pitchFamily="34" charset="0"/>
                <a:ea typeface="Tahoma" pitchFamily="34" charset="0"/>
                <a:cs typeface="Tahoma" pitchFamily="34" charset="0"/>
              </a:rPr>
              <a:t>do 15 dnů od jejího uzavření.</a:t>
            </a:r>
          </a:p>
          <a:p>
            <a:pPr indent="-285750" algn="just"/>
            <a:endParaRPr lang="cs-CZ" sz="1800" dirty="0">
              <a:latin typeface="Tahoma" pitchFamily="34" charset="0"/>
              <a:ea typeface="Tahoma" pitchFamily="34" charset="0"/>
              <a:cs typeface="Tahoma" pitchFamily="34" charset="0"/>
            </a:endParaRPr>
          </a:p>
          <a:p>
            <a:pPr indent="-285750" algn="just"/>
            <a:r>
              <a:rPr lang="cs-CZ" sz="1800" dirty="0">
                <a:latin typeface="Tahoma" pitchFamily="34" charset="0"/>
                <a:ea typeface="Tahoma" pitchFamily="34" charset="0"/>
                <a:cs typeface="Tahoma" pitchFamily="34" charset="0"/>
              </a:rPr>
              <a:t>Veřejný zadavatel uveřejní nejpozději </a:t>
            </a:r>
            <a:r>
              <a:rPr lang="cs-CZ" sz="1800" b="1" dirty="0">
                <a:latin typeface="Tahoma" pitchFamily="34" charset="0"/>
                <a:ea typeface="Tahoma" pitchFamily="34" charset="0"/>
                <a:cs typeface="Tahoma" pitchFamily="34" charset="0"/>
              </a:rPr>
              <a:t>do 3 měsíců od splnění smlouvy na profilu zadavatele výši skutečně uhrazené ceny za plnění smlouvy</a:t>
            </a:r>
            <a:r>
              <a:rPr lang="cs-CZ" sz="1800" dirty="0">
                <a:latin typeface="Tahoma" pitchFamily="34" charset="0"/>
                <a:ea typeface="Tahoma" pitchFamily="34" charset="0"/>
                <a:cs typeface="Tahoma" pitchFamily="34" charset="0"/>
              </a:rPr>
              <a:t>, na kterou se vztahuje povinnost uveřejnění podle odstavce 1. U smlouvy, jejíž doba plnění přesahuje 1 rok, uveřejní veřejný zadavatel nejpozději do 31. března následujícího kalendářního roku cenu za plnění smlouvy v předchozím kalendářním roce.</a:t>
            </a:r>
          </a:p>
          <a:p>
            <a:pPr indent="-285750" algn="just"/>
            <a:endParaRPr lang="cs-CZ" sz="1800" dirty="0">
              <a:latin typeface="Tahoma" pitchFamily="34" charset="0"/>
              <a:ea typeface="Tahoma" pitchFamily="34" charset="0"/>
              <a:cs typeface="Tahoma" pitchFamily="34" charset="0"/>
            </a:endParaRPr>
          </a:p>
          <a:p>
            <a:pPr indent="-285750" algn="just"/>
            <a:r>
              <a:rPr lang="cs-CZ" sz="1800" dirty="0">
                <a:latin typeface="Tahoma" pitchFamily="34" charset="0"/>
                <a:ea typeface="Tahoma" pitchFamily="34" charset="0"/>
                <a:cs typeface="Tahoma" pitchFamily="34" charset="0"/>
              </a:rPr>
              <a:t>Strukturu údajů pro uveřejnění výše skutečně uhrazené ceny za plnění veřejné zakázky a podrobnosti uveřejnění smlouvy uzavřené na veřejnou zakázku stanoví vyhláškou Ministerstvo pro místní rozvoj.</a:t>
            </a:r>
          </a:p>
          <a:p>
            <a:pPr marL="57150" indent="0" algn="just">
              <a:buNone/>
            </a:pPr>
            <a:r>
              <a:rPr lang="cs-CZ" sz="1800" dirty="0">
                <a:latin typeface="Tahoma" pitchFamily="34" charset="0"/>
                <a:ea typeface="Tahoma" pitchFamily="34" charset="0"/>
                <a:cs typeface="Tahoma" pitchFamily="34" charset="0"/>
              </a:rPr>
              <a:t> </a:t>
            </a:r>
          </a:p>
          <a:p>
            <a:pPr marL="57150" indent="0" algn="just">
              <a:buNone/>
            </a:pPr>
            <a:r>
              <a:rPr lang="cs-CZ" sz="1800" dirty="0">
                <a:latin typeface="Tahoma" pitchFamily="34" charset="0"/>
                <a:ea typeface="Tahoma" pitchFamily="34" charset="0"/>
                <a:cs typeface="Tahoma" pitchFamily="34"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37</a:t>
            </a:fld>
            <a:endParaRPr lang="cs-CZ"/>
          </a:p>
        </p:txBody>
      </p:sp>
    </p:spTree>
    <p:extLst>
      <p:ext uri="{BB962C8B-B14F-4D97-AF65-F5344CB8AC3E}">
        <p14:creationId xmlns:p14="http://schemas.microsoft.com/office/powerpoint/2010/main" val="3487621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Uveřejňování smlouvy vs Registr smluv</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marL="0" indent="0" algn="just">
              <a:buNone/>
            </a:pPr>
            <a:r>
              <a:rPr lang="cs-CZ" sz="2000" dirty="0"/>
              <a:t> Zákon č. 134/2016 Sb., o zadávání veřejných zakázek (dále jen „ZZVZ“), v ustanovení § 219 odst. 1 veřejnému zadavateli stanoví povinnost uveřejnit na profilu zadavatele smlouvu uzavřenou na veřejnou zakázku včetně všech jejích změn a dodatků, a to do 15 dnů od jejich uzavření nebo od konce každého čtvrtletí v případě veřejných zakázek zadávaných na základě rámcové dohody nebo v dynamickém nákupním systému. Dále pak je výslovně stanoveno, na které smlouvy, případně na které zadavatele, se tato povinnost neuplatní. Ve výčtu smluv, na které se povinnost jejího uveřejnění na profilu zadavatele neuplatní, jsou také smlouvy, které byly uveřejněny podle jiného právního předpisu - § 219 odst. 1 písm. d) ZZVZ. </a:t>
            </a:r>
            <a:r>
              <a:rPr lang="cs-CZ" sz="1200" dirty="0">
                <a:latin typeface="Tahoma" pitchFamily="34" charset="0"/>
                <a:ea typeface="Tahoma" pitchFamily="34" charset="0"/>
                <a:cs typeface="Tahoma" pitchFamily="34" charset="0"/>
              </a:rPr>
              <a:t> </a:t>
            </a:r>
          </a:p>
          <a:p>
            <a:pPr marL="57150" indent="0" algn="just">
              <a:buNone/>
            </a:pPr>
            <a:r>
              <a:rPr lang="cs-CZ" sz="1800" dirty="0">
                <a:latin typeface="Tahoma" pitchFamily="34" charset="0"/>
                <a:ea typeface="Tahoma" pitchFamily="34" charset="0"/>
                <a:cs typeface="Tahoma" pitchFamily="34"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38</a:t>
            </a:fld>
            <a:endParaRPr lang="cs-CZ"/>
          </a:p>
        </p:txBody>
      </p:sp>
    </p:spTree>
    <p:extLst>
      <p:ext uri="{BB962C8B-B14F-4D97-AF65-F5344CB8AC3E}">
        <p14:creationId xmlns:p14="http://schemas.microsoft.com/office/powerpoint/2010/main" val="33795993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t>Uveřejňování smlouvy vs Registr smluv</a:t>
            </a:r>
            <a:endParaRPr lang="cs-CZ" sz="4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Zástupný symbol pro obsah 2"/>
          <p:cNvSpPr>
            <a:spLocks noGrp="1"/>
          </p:cNvSpPr>
          <p:nvPr>
            <p:ph idx="1"/>
          </p:nvPr>
        </p:nvSpPr>
        <p:spPr>
          <a:xfrm>
            <a:off x="683568" y="1600200"/>
            <a:ext cx="8003232" cy="4525963"/>
          </a:xfrm>
        </p:spPr>
        <p:txBody>
          <a:bodyPr>
            <a:noAutofit/>
          </a:bodyPr>
          <a:lstStyle/>
          <a:p>
            <a:pPr algn="just"/>
            <a:r>
              <a:rPr lang="cs-CZ" sz="1800" dirty="0"/>
              <a:t>Takovýmto jiným právním předpisem je zejména zákon č. 340/2015 Sb., o zvláštních podmínkách účinnosti některých smluv, uveřejňování těchto smluv a o registru smluv (zákon o registru smluv). Zákonem o registru smluv, konkrétně jeho ustanovením § 5 odst. 2, je povinné osobě uložena povinnost zaslat smlouvu správci registru smluv k uveřejnění prostřednictvím registru smluv bez zbytečného odkladu, nejpozději však do 30 dnů od uzavření smlouvy. </a:t>
            </a:r>
          </a:p>
          <a:p>
            <a:pPr algn="just"/>
            <a:r>
              <a:rPr lang="cs-CZ" sz="1800" dirty="0"/>
              <a:t>Současně podle § 8 odst. 4 zákona o registru smluv platí, že „je-li v souladu s tímto zákonem uveřejněna smlouva, která má být uveřejněna podle zákona o veřejných zakázkách, je tím splněna povinnost uveřejnit ji podle zákona o veřejných zakázkách“. </a:t>
            </a:r>
          </a:p>
          <a:p>
            <a:pPr algn="just"/>
            <a:r>
              <a:rPr lang="cs-CZ" sz="1800" b="1" u="sng" dirty="0"/>
              <a:t>Obecně tedy platí, že pokud je smlouva uveřejněna podle zákona o registru smluv, není třeba ji uveřejňovat duplicitně i dle ZZVZ. </a:t>
            </a:r>
            <a:r>
              <a:rPr lang="cs-CZ" sz="1400" dirty="0">
                <a:latin typeface="Tahoma" pitchFamily="34" charset="0"/>
                <a:ea typeface="Tahoma" pitchFamily="34" charset="0"/>
                <a:cs typeface="Tahoma" pitchFamily="34"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39</a:t>
            </a:fld>
            <a:endParaRPr lang="cs-CZ" dirty="0"/>
          </a:p>
        </p:txBody>
      </p:sp>
    </p:spTree>
    <p:extLst>
      <p:ext uri="{BB962C8B-B14F-4D97-AF65-F5344CB8AC3E}">
        <p14:creationId xmlns:p14="http://schemas.microsoft.com/office/powerpoint/2010/main" val="2846404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Zahájení zadávacího řízení</a:t>
            </a:r>
          </a:p>
        </p:txBody>
      </p:sp>
      <p:sp>
        <p:nvSpPr>
          <p:cNvPr id="3" name="Zástupný symbol pro obsah 2"/>
          <p:cNvSpPr>
            <a:spLocks noGrp="1"/>
          </p:cNvSpPr>
          <p:nvPr>
            <p:ph idx="1"/>
          </p:nvPr>
        </p:nvSpPr>
        <p:spPr/>
        <p:txBody>
          <a:bodyPr>
            <a:normAutofit/>
          </a:bodyPr>
          <a:lstStyle/>
          <a:p>
            <a:pPr algn="just"/>
            <a:r>
              <a:rPr lang="cs-CZ" sz="3600" dirty="0">
                <a:cs typeface="Times New Roman" panose="02020603050405020304" pitchFamily="18" charset="0"/>
              </a:rPr>
              <a:t>Oznámení o zahájení zadávacího řízení </a:t>
            </a:r>
          </a:p>
          <a:p>
            <a:pPr lvl="1" algn="just"/>
            <a:r>
              <a:rPr lang="cs-CZ" sz="3200" dirty="0">
                <a:cs typeface="Times New Roman" panose="02020603050405020304" pitchFamily="18" charset="0"/>
              </a:rPr>
              <a:t>Otevřené řízení</a:t>
            </a:r>
          </a:p>
          <a:p>
            <a:pPr lvl="1" algn="just"/>
            <a:r>
              <a:rPr lang="cs-CZ" sz="3200" dirty="0">
                <a:cs typeface="Times New Roman" panose="02020603050405020304" pitchFamily="18" charset="0"/>
              </a:rPr>
              <a:t>Užší řízení </a:t>
            </a:r>
          </a:p>
          <a:p>
            <a:pPr lvl="1" algn="just"/>
            <a:r>
              <a:rPr lang="cs-CZ" sz="3200" dirty="0">
                <a:cs typeface="Times New Roman" panose="02020603050405020304" pitchFamily="18" charset="0"/>
              </a:rPr>
              <a:t>Jednací řízení s uveřejněním </a:t>
            </a:r>
          </a:p>
          <a:p>
            <a:pPr lvl="1" algn="just"/>
            <a:r>
              <a:rPr lang="cs-CZ" sz="3200" dirty="0">
                <a:cs typeface="Times New Roman" panose="02020603050405020304" pitchFamily="18" charset="0"/>
              </a:rPr>
              <a:t>Soutěžní dialog</a:t>
            </a:r>
          </a:p>
          <a:p>
            <a:pPr lvl="1" algn="just"/>
            <a:r>
              <a:rPr lang="cs-CZ" sz="3200" dirty="0">
                <a:cs typeface="Times New Roman" panose="02020603050405020304" pitchFamily="18" charset="0"/>
              </a:rPr>
              <a:t>Koncesní řízení </a:t>
            </a:r>
          </a:p>
          <a:p>
            <a:pPr marL="457200" lvl="1" indent="0" algn="just">
              <a:buNone/>
            </a:pPr>
            <a:endParaRPr lang="cs-CZ" sz="3200" dirty="0">
              <a:cs typeface="Times New Roman" panose="02020603050405020304" pitchFamily="18" charset="0"/>
            </a:endParaRPr>
          </a:p>
          <a:p>
            <a:pPr marL="0" indent="0" algn="just">
              <a:buNone/>
            </a:pPr>
            <a:endParaRPr lang="cs-CZ" sz="3600" dirty="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4</a:t>
            </a:fld>
            <a:endParaRPr lang="cs-CZ"/>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221321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000" b="1" dirty="0">
                <a:cs typeface="Times New Roman" panose="02020603050405020304" pitchFamily="18" charset="0"/>
              </a:rPr>
              <a:t>Zahájení zadávacího řízení</a:t>
            </a:r>
          </a:p>
        </p:txBody>
      </p:sp>
      <p:sp>
        <p:nvSpPr>
          <p:cNvPr id="3" name="Zástupný symbol pro obsah 2"/>
          <p:cNvSpPr>
            <a:spLocks noGrp="1"/>
          </p:cNvSpPr>
          <p:nvPr>
            <p:ph idx="1"/>
          </p:nvPr>
        </p:nvSpPr>
        <p:spPr/>
        <p:txBody>
          <a:bodyPr>
            <a:normAutofit fontScale="70000" lnSpcReduction="20000"/>
          </a:bodyPr>
          <a:lstStyle/>
          <a:p>
            <a:pPr algn="just"/>
            <a:r>
              <a:rPr lang="cs-CZ" sz="3600" dirty="0">
                <a:cs typeface="Times New Roman" panose="02020603050405020304" pitchFamily="18" charset="0"/>
              </a:rPr>
              <a:t>Oznámení o zahájení zadávacího řízení </a:t>
            </a:r>
          </a:p>
          <a:p>
            <a:pPr marL="457200" lvl="1" indent="0" algn="just">
              <a:buNone/>
            </a:pPr>
            <a:endParaRPr lang="cs-CZ" sz="3200" b="1" u="sng" dirty="0">
              <a:cs typeface="Times New Roman" panose="02020603050405020304" pitchFamily="18" charset="0"/>
            </a:endParaRPr>
          </a:p>
          <a:p>
            <a:pPr marL="457200" lvl="1" indent="0" algn="just">
              <a:buNone/>
            </a:pPr>
            <a:r>
              <a:rPr lang="cs-CZ" sz="3200" b="1" u="sng" dirty="0">
                <a:cs typeface="Times New Roman" panose="02020603050405020304" pitchFamily="18" charset="0"/>
              </a:rPr>
              <a:t>POZOR</a:t>
            </a:r>
          </a:p>
          <a:p>
            <a:pPr lvl="1" algn="just"/>
            <a:r>
              <a:rPr lang="cs-CZ" sz="3200" b="1" dirty="0">
                <a:cs typeface="Times New Roman" panose="02020603050405020304" pitchFamily="18" charset="0"/>
              </a:rPr>
              <a:t>Podlimitní veřejná zakázka </a:t>
            </a:r>
            <a:r>
              <a:rPr lang="cs-CZ" sz="3200" dirty="0">
                <a:cs typeface="Times New Roman" panose="02020603050405020304" pitchFamily="18" charset="0"/>
              </a:rPr>
              <a:t>-  Oznámení o zahájení zadávacího řízení pouze se odesílá do Věstníku veřejných zakázek </a:t>
            </a:r>
          </a:p>
          <a:p>
            <a:pPr marL="457200" lvl="1" indent="0" algn="just">
              <a:buNone/>
            </a:pPr>
            <a:r>
              <a:rPr lang="cs-CZ" sz="3200" dirty="0">
                <a:cs typeface="Times New Roman" panose="02020603050405020304" pitchFamily="18" charset="0"/>
              </a:rPr>
              <a:t>Odkaz: </a:t>
            </a:r>
            <a:r>
              <a:rPr lang="cs-CZ" sz="3200" dirty="0">
                <a:cs typeface="Times New Roman" panose="02020603050405020304" pitchFamily="18" charset="0"/>
                <a:hlinkClick r:id="rId2"/>
              </a:rPr>
              <a:t>https://www.vestnikverejnychzakazek.cz/</a:t>
            </a:r>
            <a:r>
              <a:rPr lang="cs-CZ" sz="3200" dirty="0">
                <a:cs typeface="Times New Roman" panose="02020603050405020304" pitchFamily="18" charset="0"/>
              </a:rPr>
              <a:t> </a:t>
            </a:r>
          </a:p>
          <a:p>
            <a:pPr marL="457200" lvl="1" indent="0" algn="just">
              <a:buNone/>
            </a:pPr>
            <a:endParaRPr lang="cs-CZ" sz="3200" dirty="0">
              <a:cs typeface="Times New Roman" panose="02020603050405020304" pitchFamily="18" charset="0"/>
            </a:endParaRPr>
          </a:p>
          <a:p>
            <a:pPr lvl="1" algn="just"/>
            <a:r>
              <a:rPr lang="cs-CZ" sz="3200" b="1" dirty="0">
                <a:cs typeface="Times New Roman" panose="02020603050405020304" pitchFamily="18" charset="0"/>
              </a:rPr>
              <a:t>Nadlimitní veřejná zakázka - </a:t>
            </a:r>
            <a:r>
              <a:rPr lang="cs-CZ" sz="3200" dirty="0">
                <a:cs typeface="Times New Roman" panose="02020603050405020304" pitchFamily="18" charset="0"/>
              </a:rPr>
              <a:t>Oznámení  o zahájení zadávacího řízení se 	odesílá do Věstníku veřejných zakázek a Úředního Věstníku EU</a:t>
            </a:r>
          </a:p>
          <a:p>
            <a:pPr marL="457200" lvl="1" indent="0" algn="just">
              <a:buNone/>
            </a:pPr>
            <a:r>
              <a:rPr lang="cs-CZ" sz="3200" dirty="0">
                <a:cs typeface="Times New Roman" panose="02020603050405020304" pitchFamily="18" charset="0"/>
              </a:rPr>
              <a:t>Odkaz: </a:t>
            </a:r>
          </a:p>
          <a:p>
            <a:pPr marL="457200" lvl="1" indent="0" algn="just">
              <a:buNone/>
            </a:pPr>
            <a:r>
              <a:rPr lang="cs-CZ" sz="3200" dirty="0">
                <a:cs typeface="Times New Roman" panose="02020603050405020304" pitchFamily="18" charset="0"/>
                <a:hlinkClick r:id="rId2"/>
              </a:rPr>
              <a:t>https://www.vestnikverejnychzakazek.cz/</a:t>
            </a:r>
            <a:r>
              <a:rPr lang="cs-CZ" sz="3200" dirty="0">
                <a:cs typeface="Times New Roman" panose="02020603050405020304" pitchFamily="18" charset="0"/>
              </a:rPr>
              <a:t> </a:t>
            </a:r>
          </a:p>
          <a:p>
            <a:pPr marL="457200" lvl="1" indent="0" algn="just">
              <a:buNone/>
            </a:pPr>
            <a:r>
              <a:rPr lang="cs-CZ" sz="3200" dirty="0">
                <a:cs typeface="Times New Roman" panose="02020603050405020304" pitchFamily="18" charset="0"/>
                <a:hlinkClick r:id="rId3"/>
              </a:rPr>
              <a:t>https://ted.europa.eu/TED/main/HomePage.do</a:t>
            </a:r>
            <a:r>
              <a:rPr lang="cs-CZ" sz="3200" dirty="0">
                <a:cs typeface="Times New Roman" panose="02020603050405020304" pitchFamily="18" charset="0"/>
              </a:rPr>
              <a:t> </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5</a:t>
            </a:fld>
            <a:endParaRPr lang="cs-CZ" dirty="0"/>
          </a:p>
        </p:txBody>
      </p:sp>
      <p:sp>
        <p:nvSpPr>
          <p:cNvPr id="5" name="Zástupný symbol pro datum 4"/>
          <p:cNvSpPr>
            <a:spLocks noGrp="1"/>
          </p:cNvSpPr>
          <p:nvPr>
            <p:ph type="dt" sz="half" idx="10"/>
          </p:nvPr>
        </p:nvSpPr>
        <p:spPr/>
        <p:txBody>
          <a:bodyPr/>
          <a:lstStyle/>
          <a:p>
            <a:fld id="{467C15C7-A5DF-4B19-8535-09EC53E3B945}" type="datetime1">
              <a:rPr lang="cs-CZ" smtClean="0"/>
              <a:t>04.03.2023</a:t>
            </a:fld>
            <a:endParaRPr lang="cs-CZ" dirty="0"/>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91185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Zahájení zadávacího řízení </a:t>
            </a:r>
            <a:endParaRPr lang="cs-CZ" sz="4000" dirty="0"/>
          </a:p>
        </p:txBody>
      </p:sp>
      <p:sp>
        <p:nvSpPr>
          <p:cNvPr id="3" name="Zástupný symbol pro obsah 2"/>
          <p:cNvSpPr>
            <a:spLocks noGrp="1"/>
          </p:cNvSpPr>
          <p:nvPr>
            <p:ph idx="1"/>
          </p:nvPr>
        </p:nvSpPr>
        <p:spPr/>
        <p:txBody>
          <a:bodyPr>
            <a:normAutofit fontScale="92500" lnSpcReduction="10000"/>
          </a:bodyPr>
          <a:lstStyle/>
          <a:p>
            <a:pPr algn="just"/>
            <a:r>
              <a:rPr lang="cs-CZ" sz="2200" b="1" dirty="0"/>
              <a:t>Profil zadavatele  </a:t>
            </a:r>
          </a:p>
          <a:p>
            <a:pPr marL="0" indent="0">
              <a:buNone/>
            </a:pPr>
            <a:r>
              <a:rPr lang="cs-CZ" sz="1800" dirty="0"/>
              <a:t>Profil zadavatele je elektronický nástroj, prostřednictvím kterého zadavatel podle zákona uveřejňuje informace a dokumenty ke svým veřejným zakázkám způsobem, který umožňuje neomezený a přímý dálkový přístup, a jehož internetová adresa je uveřejněna ve Věstníku veřejných zakázek.</a:t>
            </a:r>
          </a:p>
          <a:p>
            <a:endParaRPr lang="cs-CZ" sz="1800" b="1" dirty="0"/>
          </a:p>
          <a:p>
            <a:r>
              <a:rPr lang="cs-CZ" sz="2200" b="1" dirty="0"/>
              <a:t>Profil zadavatele je třeba použít mimo jiné pro uveřejnění následujících informací:</a:t>
            </a:r>
          </a:p>
          <a:p>
            <a:pPr marL="400050" lvl="1" indent="0">
              <a:buNone/>
            </a:pPr>
            <a:r>
              <a:rPr lang="cs-CZ" sz="1400" dirty="0"/>
              <a:t>a) Písemnou výzvu u zjednodušeného podlimitního řízení</a:t>
            </a:r>
            <a:br>
              <a:rPr lang="cs-CZ" sz="1400" dirty="0"/>
            </a:br>
            <a:r>
              <a:rPr lang="cs-CZ" sz="1400" dirty="0"/>
              <a:t>b) Textovou část zadávací dokumentace </a:t>
            </a:r>
            <a:r>
              <a:rPr lang="cs-CZ" sz="1400" b="1" dirty="0"/>
              <a:t>v otevřeném řízení, zjednodušeném podlimitním řízení, užším řízení a jednacím řízení s uveřejněním</a:t>
            </a:r>
            <a:br>
              <a:rPr lang="cs-CZ" sz="1400" dirty="0"/>
            </a:br>
            <a:r>
              <a:rPr lang="cs-CZ" sz="1400" dirty="0"/>
              <a:t>c) Informace o umožnění prohlídky místa plnění</a:t>
            </a:r>
            <a:br>
              <a:rPr lang="cs-CZ" sz="1400" dirty="0"/>
            </a:br>
            <a:r>
              <a:rPr lang="cs-CZ" sz="1400" dirty="0"/>
              <a:t>d) Informace o vyloučení uchazeče</a:t>
            </a:r>
            <a:br>
              <a:rPr lang="cs-CZ" sz="1400" dirty="0"/>
            </a:br>
            <a:r>
              <a:rPr lang="cs-CZ" sz="1400" dirty="0"/>
              <a:t>e) Informace o výběru nejvhodnější nabídky</a:t>
            </a:r>
            <a:br>
              <a:rPr lang="cs-CZ" sz="1400" dirty="0"/>
            </a:br>
            <a:r>
              <a:rPr lang="cs-CZ" sz="1400" dirty="0"/>
              <a:t>f)  Písemnou zprávu zadavatele dle §85</a:t>
            </a:r>
            <a:br>
              <a:rPr lang="cs-CZ" sz="1400" dirty="0"/>
            </a:br>
            <a:r>
              <a:rPr lang="cs-CZ" sz="1400" dirty="0"/>
              <a:t>g) Předběžné oznámení o veřejné zakázce</a:t>
            </a:r>
            <a:br>
              <a:rPr lang="cs-CZ" sz="1400" dirty="0"/>
            </a:br>
            <a:r>
              <a:rPr lang="cs-CZ" sz="1400" b="1" dirty="0"/>
              <a:t>h) Smlouvu uzavřenou na veřejnou zakázku včetně všech jejích změn a dodatků,</a:t>
            </a:r>
            <a:br>
              <a:rPr lang="cs-CZ" sz="1400" dirty="0"/>
            </a:br>
            <a:r>
              <a:rPr lang="cs-CZ" sz="1400" b="1" dirty="0"/>
              <a:t>i)  Výši skutečně uhrazené ceny za plnění veřejné zakázky,</a:t>
            </a:r>
            <a:br>
              <a:rPr lang="cs-CZ" sz="1400" b="1" dirty="0"/>
            </a:br>
            <a:r>
              <a:rPr lang="cs-CZ" sz="1400" b="1" dirty="0"/>
              <a:t>j)  Seznam subdodavatelů dodavatele veřejné zakázky.</a:t>
            </a:r>
            <a:endParaRPr lang="cs-CZ" sz="1400" dirty="0"/>
          </a:p>
          <a:p>
            <a:pPr marL="0" indent="0" algn="just">
              <a:buNone/>
            </a:pPr>
            <a:endParaRPr lang="cs-CZ" sz="1800" dirty="0"/>
          </a:p>
          <a:p>
            <a:pPr marL="0" indent="0" algn="just">
              <a:buNone/>
            </a:pPr>
            <a:endParaRPr lang="cs-CZ" sz="1800" dirty="0"/>
          </a:p>
          <a:p>
            <a:pPr algn="just"/>
            <a:endParaRPr lang="cs-CZ" dirty="0"/>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6</a:t>
            </a:fld>
            <a:endParaRPr lang="cs-CZ"/>
          </a:p>
        </p:txBody>
      </p:sp>
      <p:sp>
        <p:nvSpPr>
          <p:cNvPr id="5" name="Zástupný symbol pro datum 4"/>
          <p:cNvSpPr>
            <a:spLocks noGrp="1"/>
          </p:cNvSpPr>
          <p:nvPr>
            <p:ph type="dt" sz="half" idx="10"/>
          </p:nvPr>
        </p:nvSpPr>
        <p:spPr/>
        <p:txBody>
          <a:bodyPr/>
          <a:lstStyle/>
          <a:p>
            <a:fld id="{622A6D1D-000B-465D-A55A-29353CDBDC59}"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3516119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a:t>Zahájení zadávacího řízení </a:t>
            </a:r>
            <a:endParaRPr lang="cs-CZ" sz="4000" dirty="0"/>
          </a:p>
        </p:txBody>
      </p:sp>
      <p:sp>
        <p:nvSpPr>
          <p:cNvPr id="3" name="Zástupný symbol pro obsah 2"/>
          <p:cNvSpPr>
            <a:spLocks noGrp="1"/>
          </p:cNvSpPr>
          <p:nvPr>
            <p:ph idx="1"/>
          </p:nvPr>
        </p:nvSpPr>
        <p:spPr/>
        <p:txBody>
          <a:bodyPr>
            <a:normAutofit/>
          </a:bodyPr>
          <a:lstStyle/>
          <a:p>
            <a:pPr algn="just"/>
            <a:r>
              <a:rPr lang="cs-CZ" sz="2200" b="1" dirty="0"/>
              <a:t>Profil zadavatele  </a:t>
            </a:r>
          </a:p>
          <a:p>
            <a:pPr marL="0" indent="0" algn="just">
              <a:buNone/>
            </a:pPr>
            <a:r>
              <a:rPr lang="cs-CZ" sz="1800" dirty="0"/>
              <a:t>Příklady: </a:t>
            </a:r>
          </a:p>
          <a:p>
            <a:pPr marL="0" indent="0" algn="just">
              <a:buNone/>
            </a:pPr>
            <a:r>
              <a:rPr lang="cs-CZ" sz="1800" dirty="0">
                <a:hlinkClick r:id="rId2"/>
              </a:rPr>
              <a:t>https://www.vhodne-uverejneni.cz</a:t>
            </a:r>
            <a:r>
              <a:rPr lang="cs-CZ" sz="1800" dirty="0"/>
              <a:t> </a:t>
            </a:r>
          </a:p>
          <a:p>
            <a:pPr marL="0" indent="0" algn="just">
              <a:buNone/>
            </a:pPr>
            <a:r>
              <a:rPr lang="cs-CZ" sz="1800" dirty="0">
                <a:hlinkClick r:id="rId3"/>
              </a:rPr>
              <a:t>https://www.tenderarena.cz</a:t>
            </a:r>
            <a:endParaRPr lang="cs-CZ" sz="1800" dirty="0"/>
          </a:p>
          <a:p>
            <a:pPr marL="0" indent="0" algn="just">
              <a:buNone/>
            </a:pPr>
            <a:r>
              <a:rPr lang="cs-CZ" sz="1800" dirty="0">
                <a:hlinkClick r:id="rId4"/>
              </a:rPr>
              <a:t>https://www.e-zakazky.cz/</a:t>
            </a:r>
            <a:endParaRPr lang="cs-CZ" sz="1800" dirty="0"/>
          </a:p>
          <a:p>
            <a:pPr marL="0" indent="0" algn="just">
              <a:buNone/>
            </a:pPr>
            <a:r>
              <a:rPr lang="cs-CZ" sz="1800" dirty="0">
                <a:hlinkClick r:id="rId5"/>
              </a:rPr>
              <a:t>https://www.ezak.cz/</a:t>
            </a:r>
            <a:r>
              <a:rPr lang="cs-CZ" sz="1800" dirty="0"/>
              <a:t> </a:t>
            </a:r>
          </a:p>
          <a:p>
            <a:pPr marL="0" indent="0" algn="just">
              <a:buNone/>
            </a:pPr>
            <a:r>
              <a:rPr lang="cs-CZ" sz="1800" dirty="0">
                <a:hlinkClick r:id="rId6"/>
              </a:rPr>
              <a:t>https://nen.nipez.cz/SeznamPlatnychProfiluZadavatelu/MultiprofilZakladniUdajeOZadavateliM-12718645/MultiprofilZakladniUdajeOZadavateli-12718645</a:t>
            </a:r>
            <a:r>
              <a:rPr lang="cs-CZ" sz="1800" dirty="0"/>
              <a:t> </a:t>
            </a:r>
          </a:p>
          <a:p>
            <a:pPr marL="0" indent="0" algn="just">
              <a:buNone/>
            </a:pPr>
            <a:endParaRPr lang="cs-CZ" sz="1800" dirty="0"/>
          </a:p>
          <a:p>
            <a:pPr marL="0" indent="0" algn="just">
              <a:buNone/>
            </a:pPr>
            <a:endParaRPr lang="cs-CZ" sz="1800" dirty="0"/>
          </a:p>
          <a:p>
            <a:pPr algn="just"/>
            <a:endParaRPr lang="cs-CZ" dirty="0"/>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7</a:t>
            </a:fld>
            <a:endParaRPr lang="cs-CZ"/>
          </a:p>
        </p:txBody>
      </p:sp>
      <p:sp>
        <p:nvSpPr>
          <p:cNvPr id="5" name="Zástupný symbol pro datum 4"/>
          <p:cNvSpPr>
            <a:spLocks noGrp="1"/>
          </p:cNvSpPr>
          <p:nvPr>
            <p:ph type="dt" sz="half" idx="10"/>
          </p:nvPr>
        </p:nvSpPr>
        <p:spPr/>
        <p:txBody>
          <a:bodyPr/>
          <a:lstStyle/>
          <a:p>
            <a:fld id="{622A6D1D-000B-465D-A55A-29353CDBDC59}" type="datetime1">
              <a:rPr lang="cs-CZ" smtClean="0"/>
              <a:t>04.03.2023</a:t>
            </a:fld>
            <a:endParaRPr lang="cs-CZ"/>
          </a:p>
        </p:txBody>
      </p:sp>
      <p:sp>
        <p:nvSpPr>
          <p:cNvPr id="6" name="Zástupný symbol pro zápatí 5"/>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2006722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Nadlimitní </a:t>
            </a:r>
            <a:r>
              <a:rPr lang="cs-CZ" b="1" dirty="0" err="1"/>
              <a:t>řežim</a:t>
            </a:r>
            <a:r>
              <a:rPr lang="cs-CZ" b="1" dirty="0"/>
              <a:t> - Otevřené řízení (§56)</a:t>
            </a:r>
            <a:endParaRPr lang="cs-CZ" dirty="0"/>
          </a:p>
        </p:txBody>
      </p:sp>
      <p:sp>
        <p:nvSpPr>
          <p:cNvPr id="3" name="Zástupný symbol pro obsah 2"/>
          <p:cNvSpPr>
            <a:spLocks noGrp="1"/>
          </p:cNvSpPr>
          <p:nvPr>
            <p:ph idx="1"/>
          </p:nvPr>
        </p:nvSpPr>
        <p:spPr/>
        <p:txBody>
          <a:bodyPr>
            <a:normAutofit lnSpcReduction="10000"/>
          </a:bodyPr>
          <a:lstStyle/>
          <a:p>
            <a:r>
              <a:rPr lang="cs-CZ" sz="2600" dirty="0"/>
              <a:t>Odeslání oznámení do Věstníku veřejných zakázek, na to dodavatelé reagují nabídkami, v nichž předkládají doklady splňující zadávací podmínky. </a:t>
            </a:r>
          </a:p>
          <a:p>
            <a:r>
              <a:rPr lang="cs-CZ" sz="2600" dirty="0"/>
              <a:t>O podaných nabídkách nelze jednat. </a:t>
            </a:r>
          </a:p>
          <a:p>
            <a:r>
              <a:rPr lang="cs-CZ" sz="2600" dirty="0"/>
              <a:t>Průběh řízení: </a:t>
            </a:r>
          </a:p>
          <a:p>
            <a:pPr lvl="1"/>
            <a:r>
              <a:rPr lang="cs-CZ" sz="2600" dirty="0"/>
              <a:t>Otevírání nabídek </a:t>
            </a:r>
          </a:p>
          <a:p>
            <a:pPr lvl="1"/>
            <a:r>
              <a:rPr lang="cs-CZ" sz="2600" dirty="0"/>
              <a:t>Posuzování a hodnocení</a:t>
            </a:r>
          </a:p>
          <a:p>
            <a:pPr lvl="1"/>
            <a:r>
              <a:rPr lang="cs-CZ" sz="2600" dirty="0"/>
              <a:t>Výběr dodavatele</a:t>
            </a:r>
          </a:p>
          <a:p>
            <a:pPr lvl="1"/>
            <a:r>
              <a:rPr lang="cs-CZ" sz="2600" dirty="0"/>
              <a:t>Podpis smlouvy </a:t>
            </a:r>
          </a:p>
          <a:p>
            <a:pPr lvl="1"/>
            <a:r>
              <a:rPr lang="cs-CZ" sz="2600" dirty="0"/>
              <a:t>Povinnosti navazující na ukončení řízení</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8</a:t>
            </a:fld>
            <a:endParaRPr lang="cs-CZ"/>
          </a:p>
        </p:txBody>
      </p:sp>
      <p:sp>
        <p:nvSpPr>
          <p:cNvPr id="5" name="Zástupný symbol pro datum 4"/>
          <p:cNvSpPr>
            <a:spLocks noGrp="1"/>
          </p:cNvSpPr>
          <p:nvPr>
            <p:ph type="dt" sz="half" idx="10"/>
          </p:nvPr>
        </p:nvSpPr>
        <p:spPr/>
        <p:txBody>
          <a:bodyPr/>
          <a:lstStyle/>
          <a:p>
            <a:fld id="{88AFE3BE-A129-4E65-87C1-8C25ED92C077}" type="datetime1">
              <a:rPr lang="cs-CZ" smtClean="0"/>
              <a:t>04.03.2023</a:t>
            </a:fld>
            <a:endParaRPr lang="cs-CZ"/>
          </a:p>
        </p:txBody>
      </p:sp>
      <p:sp>
        <p:nvSpPr>
          <p:cNvPr id="6" name="Zástupný symbol pro zápatí 5"/>
          <p:cNvSpPr>
            <a:spLocks noGrp="1"/>
          </p:cNvSpPr>
          <p:nvPr>
            <p:ph type="ftr" sz="quarter" idx="11"/>
          </p:nvPr>
        </p:nvSpPr>
        <p:spPr/>
        <p:txBody>
          <a:bodyPr/>
          <a:lstStyle/>
          <a:p>
            <a:r>
              <a:rPr lang="cs-CZ"/>
              <a:t>ELCO§ GROUP s.r.o.</a:t>
            </a:r>
            <a:endParaRPr lang="cs-CZ" dirty="0"/>
          </a:p>
        </p:txBody>
      </p:sp>
    </p:spTree>
    <p:extLst>
      <p:ext uri="{BB962C8B-B14F-4D97-AF65-F5344CB8AC3E}">
        <p14:creationId xmlns:p14="http://schemas.microsoft.com/office/powerpoint/2010/main" val="2517726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sz="4000" b="1" dirty="0"/>
              <a:t>Nadlimitní </a:t>
            </a:r>
            <a:r>
              <a:rPr lang="cs-CZ" sz="4000" b="1" dirty="0" err="1"/>
              <a:t>řežim</a:t>
            </a:r>
            <a:r>
              <a:rPr lang="cs-CZ" sz="4000" b="1" dirty="0"/>
              <a:t> - </a:t>
            </a:r>
            <a:r>
              <a:rPr lang="cs-CZ" sz="4000" b="1" dirty="0">
                <a:cs typeface="Times New Roman" panose="02020603050405020304" pitchFamily="18" charset="0"/>
              </a:rPr>
              <a:t>Užší řízení (§ 58)</a:t>
            </a:r>
          </a:p>
        </p:txBody>
      </p:sp>
      <p:sp>
        <p:nvSpPr>
          <p:cNvPr id="4" name="Zástupný symbol pro číslo snímku 3"/>
          <p:cNvSpPr>
            <a:spLocks noGrp="1"/>
          </p:cNvSpPr>
          <p:nvPr>
            <p:ph type="sldNum" sz="quarter" idx="12"/>
          </p:nvPr>
        </p:nvSpPr>
        <p:spPr/>
        <p:txBody>
          <a:bodyPr/>
          <a:lstStyle/>
          <a:p>
            <a:fld id="{D7DE5552-2AB7-444B-8FA6-71CD1D993EC8}" type="slidenum">
              <a:rPr lang="cs-CZ" smtClean="0"/>
              <a:t>9</a:t>
            </a:fld>
            <a:endParaRPr lang="cs-CZ" dirty="0"/>
          </a:p>
        </p:txBody>
      </p:sp>
      <p:sp>
        <p:nvSpPr>
          <p:cNvPr id="9" name="TextovéPole 8"/>
          <p:cNvSpPr txBox="1"/>
          <p:nvPr/>
        </p:nvSpPr>
        <p:spPr>
          <a:xfrm>
            <a:off x="683568" y="1434653"/>
            <a:ext cx="7920880" cy="3208571"/>
          </a:xfrm>
          <a:prstGeom prst="rect">
            <a:avLst/>
          </a:prstGeom>
          <a:noFill/>
        </p:spPr>
        <p:txBody>
          <a:bodyPr wrap="square" rtlCol="0">
            <a:spAutoFit/>
          </a:bodyPr>
          <a:lstStyle/>
          <a:p>
            <a:pPr marL="285750" indent="-285750">
              <a:buFont typeface="Arial" panose="020B0604020202020204" pitchFamily="34" charset="0"/>
              <a:buChar char="•"/>
            </a:pPr>
            <a:r>
              <a:rPr lang="cs-CZ" dirty="0"/>
              <a:t>Odeslání oznámení do Věstníku veřejných zakázek, na což dodavatelé reagují žádostí o účast, ve které předkládají doklady o kvalifikaci, poté se posuzuje kvalifikace</a:t>
            </a:r>
          </a:p>
          <a:p>
            <a:pPr marL="285750" indent="-285750">
              <a:buFont typeface="Arial" panose="020B0604020202020204" pitchFamily="34" charset="0"/>
              <a:buChar char="•"/>
            </a:pPr>
            <a:r>
              <a:rPr lang="cs-CZ" sz="1650" b="1" u="sng" dirty="0">
                <a:effectLst>
                  <a:outerShdw blurRad="38100" dist="38100" dir="2700000" algn="tl">
                    <a:srgbClr val="000000">
                      <a:alpha val="43137"/>
                    </a:srgbClr>
                  </a:outerShdw>
                </a:effectLst>
                <a:latin typeface="Tahoma" pitchFamily="34" charset="0"/>
                <a:ea typeface="Tahoma" pitchFamily="34" charset="0"/>
                <a:cs typeface="Tahoma" pitchFamily="34" charset="0"/>
              </a:rPr>
              <a:t>Nesplnění kvalifikace = vyloučení </a:t>
            </a:r>
          </a:p>
          <a:p>
            <a:pPr marL="285750" indent="-285750">
              <a:buFont typeface="Arial" panose="020B0604020202020204" pitchFamily="34" charset="0"/>
              <a:buChar char="•"/>
            </a:pPr>
            <a:r>
              <a:rPr lang="cs-CZ" sz="1650" dirty="0">
                <a:latin typeface="Tahoma" pitchFamily="34" charset="0"/>
                <a:ea typeface="Tahoma" pitchFamily="34" charset="0"/>
                <a:cs typeface="Tahoma" pitchFamily="34" charset="0"/>
              </a:rPr>
              <a:t>Nevyloučení dodavatelé jsou vyzváni k podání nabídek</a:t>
            </a:r>
          </a:p>
          <a:p>
            <a:pPr marL="285750" indent="-285750">
              <a:buFont typeface="Arial" panose="020B0604020202020204" pitchFamily="34" charset="0"/>
              <a:buChar char="•"/>
            </a:pPr>
            <a:r>
              <a:rPr lang="cs-CZ" sz="1650" dirty="0">
                <a:latin typeface="Tahoma" pitchFamily="34" charset="0"/>
                <a:ea typeface="Tahoma" pitchFamily="34" charset="0"/>
                <a:cs typeface="Tahoma" pitchFamily="34" charset="0"/>
              </a:rPr>
              <a:t>Výzva k podání nabídky – obsahové náležitosti dle přílohy č. 6 zákona</a:t>
            </a:r>
          </a:p>
          <a:p>
            <a:pPr marL="285750" indent="-285750">
              <a:buFont typeface="Arial" panose="020B0604020202020204" pitchFamily="34" charset="0"/>
              <a:buChar char="•"/>
            </a:pPr>
            <a:r>
              <a:rPr lang="cs-CZ" sz="1650" dirty="0">
                <a:latin typeface="Tahoma" pitchFamily="34" charset="0"/>
                <a:ea typeface="Tahoma" pitchFamily="34" charset="0"/>
                <a:cs typeface="Tahoma" pitchFamily="34" charset="0"/>
              </a:rPr>
              <a:t>Nabídku může podat jen vyzvaný dodavatel</a:t>
            </a:r>
          </a:p>
          <a:p>
            <a:pPr marL="285750" indent="-285750">
              <a:buFont typeface="Arial" panose="020B0604020202020204" pitchFamily="34" charset="0"/>
              <a:buChar char="•"/>
            </a:pPr>
            <a:r>
              <a:rPr lang="cs-CZ" sz="1650" dirty="0">
                <a:latin typeface="Tahoma" pitchFamily="34" charset="0"/>
                <a:ea typeface="Tahoma" pitchFamily="34" charset="0"/>
                <a:cs typeface="Tahoma" pitchFamily="34" charset="0"/>
              </a:rPr>
              <a:t>Vyzvaný dodavatel nemůže podat tzv. společnou nabídek, nepodal-li společnou žádost o účast a naopak</a:t>
            </a:r>
          </a:p>
          <a:p>
            <a:pPr marL="285750" indent="-285750">
              <a:buFont typeface="Arial" panose="020B0604020202020204" pitchFamily="34" charset="0"/>
              <a:buChar char="•"/>
            </a:pPr>
            <a:r>
              <a:rPr lang="cs-CZ" sz="1650" dirty="0">
                <a:latin typeface="Tahoma" pitchFamily="34" charset="0"/>
                <a:ea typeface="Tahoma" pitchFamily="34" charset="0"/>
                <a:cs typeface="Tahoma" pitchFamily="34" charset="0"/>
              </a:rPr>
              <a:t>Po podání nabídek nelze o nabídkách jednat</a:t>
            </a:r>
          </a:p>
          <a:p>
            <a:pPr marL="285750" indent="-285750">
              <a:buFont typeface="Arial" panose="020B0604020202020204" pitchFamily="34" charset="0"/>
              <a:buChar char="•"/>
            </a:pPr>
            <a:r>
              <a:rPr lang="cs-CZ" sz="1650" dirty="0">
                <a:latin typeface="Tahoma" pitchFamily="34" charset="0"/>
                <a:ea typeface="Tahoma" pitchFamily="34" charset="0"/>
                <a:cs typeface="Tahoma" pitchFamily="34" charset="0"/>
              </a:rPr>
              <a:t>Další průběh po podání žádostí o účast viz otevřené řízení </a:t>
            </a:r>
          </a:p>
          <a:p>
            <a:endParaRPr lang="cs-CZ" sz="1650" b="1" u="sng"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2" name="Zástupný symbol pro datum 1"/>
          <p:cNvSpPr>
            <a:spLocks noGrp="1"/>
          </p:cNvSpPr>
          <p:nvPr>
            <p:ph type="dt" sz="half" idx="10"/>
          </p:nvPr>
        </p:nvSpPr>
        <p:spPr/>
        <p:txBody>
          <a:bodyPr/>
          <a:lstStyle/>
          <a:p>
            <a:fld id="{938974ED-16D4-4B29-997E-7A2CD074E788}" type="datetime1">
              <a:rPr lang="cs-CZ" smtClean="0"/>
              <a:t>04.03.2023</a:t>
            </a:fld>
            <a:endParaRPr lang="cs-CZ"/>
          </a:p>
        </p:txBody>
      </p:sp>
      <p:sp>
        <p:nvSpPr>
          <p:cNvPr id="3" name="Zástupný symbol pro zápatí 2"/>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122653187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1600828DA446741B1F0D4F46EB9F035" ma:contentTypeVersion="2" ma:contentTypeDescription="Vytvoří nový dokument" ma:contentTypeScope="" ma:versionID="b26313afd1b45df35dc18e2171d52d23">
  <xsd:schema xmlns:xsd="http://www.w3.org/2001/XMLSchema" xmlns:xs="http://www.w3.org/2001/XMLSchema" xmlns:p="http://schemas.microsoft.com/office/2006/metadata/properties" xmlns:ns2="884f97ae-8b4b-46cf-a1b0-611e63b86a7d" targetNamespace="http://schemas.microsoft.com/office/2006/metadata/properties" ma:root="true" ma:fieldsID="01b1830318a62f24741971c6d48ed493" ns2:_="">
    <xsd:import namespace="884f97ae-8b4b-46cf-a1b0-611e63b86a7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4f97ae-8b4b-46cf-a1b0-611e63b86a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C15263-55F9-40FD-BEE8-0C187F257CD3}">
  <ds:schemaRefs>
    <ds:schemaRef ds:uri="http://schemas.microsoft.com/sharepoint/v3/contenttype/forms"/>
  </ds:schemaRefs>
</ds:datastoreItem>
</file>

<file path=customXml/itemProps2.xml><?xml version="1.0" encoding="utf-8"?>
<ds:datastoreItem xmlns:ds="http://schemas.openxmlformats.org/officeDocument/2006/customXml" ds:itemID="{ED8C66AF-F216-4943-A7DA-50DF8981EC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4f97ae-8b4b-46cf-a1b0-611e63b86a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288C7F-6DB3-4C3D-A2A3-5D4298FF31E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1702</TotalTime>
  <Words>5023</Words>
  <Application>Microsoft Office PowerPoint</Application>
  <PresentationFormat>Předvádění na obrazovce (4:3)</PresentationFormat>
  <Paragraphs>392</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Calibri</vt:lpstr>
      <vt:lpstr>Tahoma</vt:lpstr>
      <vt:lpstr>Times New Roman</vt:lpstr>
      <vt:lpstr>Motiv sady Office</vt:lpstr>
      <vt:lpstr> </vt:lpstr>
      <vt:lpstr>Druhy zadávacích řízení </vt:lpstr>
      <vt:lpstr>Zahájení zadávacího řízení </vt:lpstr>
      <vt:lpstr>Zahájení zadávacího řízení</vt:lpstr>
      <vt:lpstr>Zahájení zadávacího řízení</vt:lpstr>
      <vt:lpstr>Zahájení zadávacího řízení </vt:lpstr>
      <vt:lpstr>Zahájení zadávacího řízení </vt:lpstr>
      <vt:lpstr>Nadlimitní řežim - Otevřené řízení (§56)</vt:lpstr>
      <vt:lpstr>Nadlimitní řežim - Užší řízení (§ 58)</vt:lpstr>
      <vt:lpstr>Nadlimitní řežim - Jednací řízení s uveřejněním (§60)</vt:lpstr>
      <vt:lpstr>Nadlimitní řežim - Jednací řízení bez uveřejnění  (§ 63)</vt:lpstr>
      <vt:lpstr>Nadlimitní řežim (§ 63)</vt:lpstr>
      <vt:lpstr>Zadávání v řežimu - PODLIMIT </vt:lpstr>
      <vt:lpstr> </vt:lpstr>
      <vt:lpstr>Kvalifikace</vt:lpstr>
      <vt:lpstr>Kvalifikace</vt:lpstr>
      <vt:lpstr>Kvalifikace</vt:lpstr>
      <vt:lpstr>Kvalifikace - Podlimitní režim</vt:lpstr>
      <vt:lpstr>Kvalifikace – nadlimitní režim – Základní způsobilost</vt:lpstr>
      <vt:lpstr>Kvalifikace – nadlimitní režim – Základní způsobilost</vt:lpstr>
      <vt:lpstr>Kvalifikace – nadlimitní režim – Profesní způsobilost</vt:lpstr>
      <vt:lpstr>Kvalifikace – nadlimitní režim – Ekonomická a finanční kvalifikace</vt:lpstr>
      <vt:lpstr>Kvalifikace – nadlimitní režim – technická kvalifikace</vt:lpstr>
      <vt:lpstr>Kvalifikace – nadlimitní režim – technická kvalifikace</vt:lpstr>
      <vt:lpstr>Kvalifikace – prokázání jinou osobou</vt:lpstr>
      <vt:lpstr>Kvalifikace – prokázání jinou osobou</vt:lpstr>
      <vt:lpstr> </vt:lpstr>
      <vt:lpstr>Nabídky </vt:lpstr>
      <vt:lpstr>Mimořádně nízká nabídková cena</vt:lpstr>
      <vt:lpstr>Mimořádně nízká nabídková cena</vt:lpstr>
      <vt:lpstr>Mimořádně nízká nabídková cena</vt:lpstr>
      <vt:lpstr>Hodnocení</vt:lpstr>
      <vt:lpstr>Hodnotící kritéria</vt:lpstr>
      <vt:lpstr>Oznámení o výběru- § 50</vt:lpstr>
      <vt:lpstr>Oznámení o výběru § 123</vt:lpstr>
      <vt:lpstr>Uveřejňování smlouvy vs Registr smluv</vt:lpstr>
      <vt:lpstr>Uveřejňování smlouvy vs Registr smluv</vt:lpstr>
      <vt:lpstr>Uveřejňování smlouvy vs Registr smluv</vt:lpstr>
      <vt:lpstr>Uveřejňování smlouvy vs Registr smluv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Novela zákona č. 137/2006 Sb., o veřejných zakázkách účinná k 1. 4. 2012</dc:title>
  <dc:creator>kaiserovae</dc:creator>
  <cp:lastModifiedBy>pronájem</cp:lastModifiedBy>
  <cp:revision>114</cp:revision>
  <cp:lastPrinted>2012-10-03T07:29:56Z</cp:lastPrinted>
  <dcterms:created xsi:type="dcterms:W3CDTF">2012-03-27T05:13:45Z</dcterms:created>
  <dcterms:modified xsi:type="dcterms:W3CDTF">2023-03-04T12:50:57Z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0x010100D1600828DA446741B1F0D4F46EB9F035</vt:lpwstr>
  </property>
</Properties>
</file>