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70"/>
  </p:notesMasterIdLst>
  <p:handoutMasterIdLst>
    <p:handoutMasterId r:id="rId71"/>
  </p:handoutMasterIdLst>
  <p:sldIdLst>
    <p:sldId id="256" r:id="rId5"/>
    <p:sldId id="277" r:id="rId6"/>
    <p:sldId id="278" r:id="rId7"/>
    <p:sldId id="383" r:id="rId8"/>
    <p:sldId id="335" r:id="rId9"/>
    <p:sldId id="330" r:id="rId10"/>
    <p:sldId id="334" r:id="rId11"/>
    <p:sldId id="336" r:id="rId12"/>
    <p:sldId id="337" r:id="rId13"/>
    <p:sldId id="338" r:id="rId14"/>
    <p:sldId id="332" r:id="rId15"/>
    <p:sldId id="339" r:id="rId16"/>
    <p:sldId id="333" r:id="rId17"/>
    <p:sldId id="340" r:id="rId18"/>
    <p:sldId id="341" r:id="rId19"/>
    <p:sldId id="342" r:id="rId20"/>
    <p:sldId id="343" r:id="rId21"/>
    <p:sldId id="344" r:id="rId22"/>
    <p:sldId id="345" r:id="rId23"/>
    <p:sldId id="346" r:id="rId24"/>
    <p:sldId id="347" r:id="rId25"/>
    <p:sldId id="348" r:id="rId26"/>
    <p:sldId id="353" r:id="rId27"/>
    <p:sldId id="357" r:id="rId28"/>
    <p:sldId id="358" r:id="rId29"/>
    <p:sldId id="359" r:id="rId30"/>
    <p:sldId id="360" r:id="rId31"/>
    <p:sldId id="361" r:id="rId32"/>
    <p:sldId id="362" r:id="rId33"/>
    <p:sldId id="363" r:id="rId34"/>
    <p:sldId id="364" r:id="rId35"/>
    <p:sldId id="365" r:id="rId36"/>
    <p:sldId id="327" r:id="rId37"/>
    <p:sldId id="366" r:id="rId38"/>
    <p:sldId id="354" r:id="rId39"/>
    <p:sldId id="367" r:id="rId40"/>
    <p:sldId id="349" r:id="rId41"/>
    <p:sldId id="368" r:id="rId42"/>
    <p:sldId id="352" r:id="rId43"/>
    <p:sldId id="356" r:id="rId44"/>
    <p:sldId id="369" r:id="rId45"/>
    <p:sldId id="370" r:id="rId46"/>
    <p:sldId id="280" r:id="rId47"/>
    <p:sldId id="326" r:id="rId48"/>
    <p:sldId id="331" r:id="rId49"/>
    <p:sldId id="371" r:id="rId50"/>
    <p:sldId id="372" r:id="rId51"/>
    <p:sldId id="373" r:id="rId52"/>
    <p:sldId id="374" r:id="rId53"/>
    <p:sldId id="286" r:id="rId54"/>
    <p:sldId id="282" r:id="rId55"/>
    <p:sldId id="290" r:id="rId56"/>
    <p:sldId id="292" r:id="rId57"/>
    <p:sldId id="293" r:id="rId58"/>
    <p:sldId id="291" r:id="rId59"/>
    <p:sldId id="284" r:id="rId60"/>
    <p:sldId id="294" r:id="rId61"/>
    <p:sldId id="271" r:id="rId62"/>
    <p:sldId id="375" r:id="rId63"/>
    <p:sldId id="376" r:id="rId64"/>
    <p:sldId id="377" r:id="rId65"/>
    <p:sldId id="378" r:id="rId66"/>
    <p:sldId id="379" r:id="rId67"/>
    <p:sldId id="381" r:id="rId68"/>
    <p:sldId id="382" r:id="rId69"/>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4" d="100"/>
          <a:sy n="74" d="100"/>
        </p:scale>
        <p:origin x="41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72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0" cy="493316"/>
          </a:xfrm>
          <a:prstGeom prst="rect">
            <a:avLst/>
          </a:prstGeom>
        </p:spPr>
        <p:txBody>
          <a:bodyPr vert="horz" lIns="91367" tIns="45683" rIns="91367" bIns="45683" rtlCol="0"/>
          <a:lstStyle>
            <a:lvl1pPr algn="l">
              <a:defRPr sz="1200"/>
            </a:lvl1pPr>
          </a:lstStyle>
          <a:p>
            <a:endParaRPr lang="cs-CZ"/>
          </a:p>
        </p:txBody>
      </p:sp>
      <p:sp>
        <p:nvSpPr>
          <p:cNvPr id="3" name="Zástupný symbol pro datum 2"/>
          <p:cNvSpPr>
            <a:spLocks noGrp="1"/>
          </p:cNvSpPr>
          <p:nvPr>
            <p:ph type="dt" sz="quarter" idx="1"/>
          </p:nvPr>
        </p:nvSpPr>
        <p:spPr>
          <a:xfrm>
            <a:off x="3815374" y="0"/>
            <a:ext cx="2918830" cy="493316"/>
          </a:xfrm>
          <a:prstGeom prst="rect">
            <a:avLst/>
          </a:prstGeom>
        </p:spPr>
        <p:txBody>
          <a:bodyPr vert="horz" lIns="91367" tIns="45683" rIns="91367" bIns="45683" rtlCol="0"/>
          <a:lstStyle>
            <a:lvl1pPr algn="r">
              <a:defRPr sz="1200"/>
            </a:lvl1pPr>
          </a:lstStyle>
          <a:p>
            <a:fld id="{8E586AC7-8F5A-4696-BD2A-8C7DE20077EF}" type="datetimeFigureOut">
              <a:rPr lang="cs-CZ" smtClean="0"/>
              <a:t>04.03.2023</a:t>
            </a:fld>
            <a:endParaRPr lang="cs-CZ"/>
          </a:p>
        </p:txBody>
      </p:sp>
      <p:sp>
        <p:nvSpPr>
          <p:cNvPr id="4" name="Zástupný symbol pro zápatí 3"/>
          <p:cNvSpPr>
            <a:spLocks noGrp="1"/>
          </p:cNvSpPr>
          <p:nvPr>
            <p:ph type="ftr" sz="quarter" idx="2"/>
          </p:nvPr>
        </p:nvSpPr>
        <p:spPr>
          <a:xfrm>
            <a:off x="0" y="9371285"/>
            <a:ext cx="2918830" cy="493316"/>
          </a:xfrm>
          <a:prstGeom prst="rect">
            <a:avLst/>
          </a:prstGeom>
        </p:spPr>
        <p:txBody>
          <a:bodyPr vert="horz" lIns="91367" tIns="45683" rIns="91367" bIns="45683"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4" y="9371285"/>
            <a:ext cx="2918830" cy="493316"/>
          </a:xfrm>
          <a:prstGeom prst="rect">
            <a:avLst/>
          </a:prstGeom>
        </p:spPr>
        <p:txBody>
          <a:bodyPr vert="horz" lIns="91367" tIns="45683" rIns="91367" bIns="45683" rtlCol="0" anchor="b"/>
          <a:lstStyle>
            <a:lvl1pPr algn="r">
              <a:defRPr sz="1200"/>
            </a:lvl1pPr>
          </a:lstStyle>
          <a:p>
            <a:fld id="{965B1823-768E-49D2-A6AB-7828AFC9CC45}" type="slidenum">
              <a:rPr lang="cs-CZ" smtClean="0"/>
              <a:t>‹#›</a:t>
            </a:fld>
            <a:endParaRPr lang="cs-CZ"/>
          </a:p>
        </p:txBody>
      </p:sp>
    </p:spTree>
    <p:extLst>
      <p:ext uri="{BB962C8B-B14F-4D97-AF65-F5344CB8AC3E}">
        <p14:creationId xmlns:p14="http://schemas.microsoft.com/office/powerpoint/2010/main" val="3793377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0" cy="493316"/>
          </a:xfrm>
          <a:prstGeom prst="rect">
            <a:avLst/>
          </a:prstGeom>
        </p:spPr>
        <p:txBody>
          <a:bodyPr vert="horz" lIns="91367" tIns="45683" rIns="91367" bIns="45683" rtlCol="0"/>
          <a:lstStyle>
            <a:lvl1pPr algn="l">
              <a:defRPr sz="1200"/>
            </a:lvl1pPr>
          </a:lstStyle>
          <a:p>
            <a:endParaRPr lang="cs-CZ"/>
          </a:p>
        </p:txBody>
      </p:sp>
      <p:sp>
        <p:nvSpPr>
          <p:cNvPr id="3" name="Zástupný symbol pro datum 2"/>
          <p:cNvSpPr>
            <a:spLocks noGrp="1"/>
          </p:cNvSpPr>
          <p:nvPr>
            <p:ph type="dt" idx="1"/>
          </p:nvPr>
        </p:nvSpPr>
        <p:spPr>
          <a:xfrm>
            <a:off x="3815374" y="0"/>
            <a:ext cx="2918830" cy="493316"/>
          </a:xfrm>
          <a:prstGeom prst="rect">
            <a:avLst/>
          </a:prstGeom>
        </p:spPr>
        <p:txBody>
          <a:bodyPr vert="horz" lIns="91367" tIns="45683" rIns="91367" bIns="45683" rtlCol="0"/>
          <a:lstStyle>
            <a:lvl1pPr algn="r">
              <a:defRPr sz="1200"/>
            </a:lvl1pPr>
          </a:lstStyle>
          <a:p>
            <a:fld id="{970E6CC2-D60F-4AA4-A101-991A3972BF33}" type="datetimeFigureOut">
              <a:rPr lang="cs-CZ" smtClean="0"/>
              <a:t>04.03.2023</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67" tIns="45683" rIns="91367" bIns="45683" rtlCol="0" anchor="ctr"/>
          <a:lstStyle/>
          <a:p>
            <a:endParaRPr lang="cs-CZ"/>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1367" tIns="45683" rIns="91367" bIns="45683"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71285"/>
            <a:ext cx="2918830" cy="493316"/>
          </a:xfrm>
          <a:prstGeom prst="rect">
            <a:avLst/>
          </a:prstGeom>
        </p:spPr>
        <p:txBody>
          <a:bodyPr vert="horz" lIns="91367" tIns="45683" rIns="91367" bIns="45683"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4" y="9371285"/>
            <a:ext cx="2918830" cy="493316"/>
          </a:xfrm>
          <a:prstGeom prst="rect">
            <a:avLst/>
          </a:prstGeom>
        </p:spPr>
        <p:txBody>
          <a:bodyPr vert="horz" lIns="91367" tIns="45683" rIns="91367" bIns="45683" rtlCol="0" anchor="b"/>
          <a:lstStyle>
            <a:lvl1pPr algn="r">
              <a:defRPr sz="1200"/>
            </a:lvl1pPr>
          </a:lstStyle>
          <a:p>
            <a:fld id="{67B3B83C-C7D6-4F24-B53A-07221E6072CE}" type="slidenum">
              <a:rPr lang="cs-CZ" smtClean="0"/>
              <a:t>‹#›</a:t>
            </a:fld>
            <a:endParaRPr lang="cs-CZ"/>
          </a:p>
        </p:txBody>
      </p:sp>
    </p:spTree>
    <p:extLst>
      <p:ext uri="{BB962C8B-B14F-4D97-AF65-F5344CB8AC3E}">
        <p14:creationId xmlns:p14="http://schemas.microsoft.com/office/powerpoint/2010/main" val="188138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1484784"/>
            <a:ext cx="7772400" cy="1470025"/>
          </a:xfrm>
        </p:spPr>
        <p:txBody>
          <a:bodyPr/>
          <a:lstStyle>
            <a:lvl1pPr marL="0" marR="0" indent="0" algn="ctr" defTabSz="914400" rtl="0" eaLnBrk="1" fontAlgn="auto" latinLnBrk="0" hangingPunct="1">
              <a:lnSpc>
                <a:spcPct val="100000"/>
              </a:lnSpc>
              <a:spcBef>
                <a:spcPct val="0"/>
              </a:spcBef>
              <a:spcAft>
                <a:spcPts val="0"/>
              </a:spcAft>
              <a:buClrTx/>
              <a:buSzTx/>
              <a:buFontTx/>
              <a:buNone/>
              <a:tabLst/>
              <a:defRPr/>
            </a:lvl1pPr>
          </a:lstStyle>
          <a:p>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Klepnutím lze upravit styl předlohy podnadpisů.</a:t>
            </a:r>
          </a:p>
        </p:txBody>
      </p:sp>
      <p:sp>
        <p:nvSpPr>
          <p:cNvPr id="4" name="Zástupný symbol pro datum 3"/>
          <p:cNvSpPr>
            <a:spLocks noGrp="1"/>
          </p:cNvSpPr>
          <p:nvPr>
            <p:ph type="dt" sz="half" idx="10"/>
          </p:nvPr>
        </p:nvSpPr>
        <p:spPr/>
        <p:txBody>
          <a:bodyPr/>
          <a:lstStyle/>
          <a:p>
            <a:fld id="{D71D670E-F408-4E2B-B25D-E9A067766495}" type="datetime1">
              <a:rPr lang="cs-CZ" smtClean="0"/>
              <a:t>04.03.2023</a:t>
            </a:fld>
            <a:endParaRPr lang="cs-CZ"/>
          </a:p>
        </p:txBody>
      </p:sp>
      <p:sp>
        <p:nvSpPr>
          <p:cNvPr id="5" name="Zástupný symbol pro zápatí 4"/>
          <p:cNvSpPr>
            <a:spLocks noGrp="1"/>
          </p:cNvSpPr>
          <p:nvPr>
            <p:ph type="ftr" sz="quarter" idx="11"/>
          </p:nvPr>
        </p:nvSpPr>
        <p:spPr>
          <a:xfrm>
            <a:off x="3124200" y="5805264"/>
            <a:ext cx="2895600" cy="1052736"/>
          </a:xfrm>
        </p:spPr>
        <p:txBody>
          <a:bodyPr/>
          <a:lstStyle>
            <a:lvl1pPr>
              <a:defRPr sz="1200"/>
            </a:lvl1pPr>
          </a:lstStyle>
          <a:p>
            <a:r>
              <a:rPr lang="cs-CZ" b="1" dirty="0">
                <a:solidFill>
                  <a:srgbClr val="00B050"/>
                </a:solidFill>
                <a:latin typeface="Times New Roman" panose="02020603050405020304" pitchFamily="18" charset="0"/>
                <a:cs typeface="Times New Roman" panose="02020603050405020304" pitchFamily="18" charset="0"/>
              </a:rPr>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4F042-186F-4110-9814-A7D77FAD444B}"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61A24E6-A58E-44EA-BB33-28D15ADC9F88}"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A4417DC-BFA8-415B-9A6C-D7177BFF35A1}"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31A6782-BA3A-4D34-BBA5-E8A87B1B1E11}"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9F757BB-4548-4799-A2D0-1BC894EB7F3F}" type="datetime1">
              <a:rPr lang="cs-CZ" smtClean="0"/>
              <a:t>04.03.2023</a:t>
            </a:fld>
            <a:endParaRPr lang="cs-CZ"/>
          </a:p>
        </p:txBody>
      </p:sp>
      <p:sp>
        <p:nvSpPr>
          <p:cNvPr id="8" name="Zástupný symbol pro zápatí 7"/>
          <p:cNvSpPr>
            <a:spLocks noGrp="1"/>
          </p:cNvSpPr>
          <p:nvPr>
            <p:ph type="ftr" sz="quarter" idx="11"/>
          </p:nvPr>
        </p:nvSpPr>
        <p:spPr/>
        <p:txBody>
          <a:bodyPr/>
          <a:lstStyle/>
          <a:p>
            <a:r>
              <a:rPr lang="cs-CZ"/>
              <a:t>ELCO§ GROUP s.r.o.</a:t>
            </a:r>
          </a:p>
        </p:txBody>
      </p:sp>
      <p:sp>
        <p:nvSpPr>
          <p:cNvPr id="9" name="Zástupný symbol pro číslo snímku 8"/>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DBC3D0C-623C-48A7-88C1-32CA7839178D}" type="datetime1">
              <a:rPr lang="cs-CZ" smtClean="0"/>
              <a:t>04.03.2023</a:t>
            </a:fld>
            <a:endParaRPr lang="cs-CZ"/>
          </a:p>
        </p:txBody>
      </p:sp>
      <p:sp>
        <p:nvSpPr>
          <p:cNvPr id="4" name="Zástupný symbol pro zápatí 3"/>
          <p:cNvSpPr>
            <a:spLocks noGrp="1"/>
          </p:cNvSpPr>
          <p:nvPr>
            <p:ph type="ftr" sz="quarter" idx="11"/>
          </p:nvPr>
        </p:nvSpPr>
        <p:spPr/>
        <p:txBody>
          <a:bodyPr/>
          <a:lstStyle/>
          <a:p>
            <a:r>
              <a:rPr lang="cs-CZ"/>
              <a:t>ELCO§ GROUP s.r.o.</a:t>
            </a:r>
          </a:p>
        </p:txBody>
      </p:sp>
      <p:sp>
        <p:nvSpPr>
          <p:cNvPr id="5" name="Zástupný symbol pro číslo snímku 4"/>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AC542C-08F0-452F-A68E-1422BFF6D48B}" type="datetime1">
              <a:rPr lang="cs-CZ" smtClean="0"/>
              <a:t>04.03.2023</a:t>
            </a:fld>
            <a:endParaRPr lang="cs-CZ"/>
          </a:p>
        </p:txBody>
      </p:sp>
      <p:sp>
        <p:nvSpPr>
          <p:cNvPr id="3" name="Zástupný symbol pro zápatí 2"/>
          <p:cNvSpPr>
            <a:spLocks noGrp="1"/>
          </p:cNvSpPr>
          <p:nvPr>
            <p:ph type="ftr" sz="quarter" idx="11"/>
          </p:nvPr>
        </p:nvSpPr>
        <p:spPr/>
        <p:txBody>
          <a:bodyPr/>
          <a:lstStyle/>
          <a:p>
            <a:r>
              <a:rPr lang="cs-CZ"/>
              <a:t>ELCO§ GROUP s.r.o.</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02731A2-99EB-4DDB-8CD3-4DD799498F00}"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7D57DFC-0918-4555-8820-D96828E8FBF1}"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D109A-3C71-41AF-876D-F381C2DF7A7D}" type="datetime1">
              <a:rPr lang="cs-CZ" smtClean="0"/>
              <a:t>04.03.2023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ELCO§ GROUP s.r.o.</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E5552-2AB7-444B-8FA6-71CD1D993EC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2800767"/>
          </a:xfrm>
          <a:prstGeom prst="rect">
            <a:avLst/>
          </a:prstGeom>
          <a:noFill/>
        </p:spPr>
        <p:txBody>
          <a:bodyPr wrap="square" rtlCol="0">
            <a:spAutoFit/>
          </a:bodyPr>
          <a:lstStyle/>
          <a:p>
            <a:pPr algn="ctr"/>
            <a:r>
              <a:rPr lang="cs-CZ" sz="4400" b="1" dirty="0">
                <a:latin typeface="+mj-lt"/>
                <a:cs typeface="Times New Roman" panose="02020603050405020304" pitchFamily="18" charset="0"/>
              </a:rPr>
              <a:t>ZÁKON</a:t>
            </a:r>
          </a:p>
          <a:p>
            <a:pPr algn="ctr"/>
            <a:r>
              <a:rPr lang="cs-CZ" sz="4400" b="1" dirty="0">
                <a:latin typeface="+mj-lt"/>
                <a:cs typeface="Times New Roman" panose="02020603050405020304" pitchFamily="18" charset="0"/>
              </a:rPr>
              <a:t>O ZADÁVÁNÍ VEŘEJNÝCH</a:t>
            </a:r>
          </a:p>
          <a:p>
            <a:pPr algn="ctr"/>
            <a:r>
              <a:rPr lang="cs-CZ" sz="4400" b="1" dirty="0">
                <a:latin typeface="+mj-lt"/>
                <a:cs typeface="Times New Roman" panose="02020603050405020304" pitchFamily="18" charset="0"/>
              </a:rPr>
              <a:t>ZAKÁZEK</a:t>
            </a:r>
          </a:p>
          <a:p>
            <a:pPr algn="ctr"/>
            <a:r>
              <a:rPr lang="cs-CZ" sz="4400" b="1" dirty="0">
                <a:latin typeface="+mj-lt"/>
                <a:cs typeface="Times New Roman" panose="02020603050405020304" pitchFamily="18" charset="0"/>
              </a:rPr>
              <a:t>134/2016 Sb.</a:t>
            </a:r>
            <a:endParaRPr lang="cs-CZ" sz="4400" dirty="0">
              <a:latin typeface="+mj-lt"/>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0248CB-0C4B-4132-ADF6-0898C4209680}"/>
              </a:ext>
            </a:extLst>
          </p:cNvPr>
          <p:cNvSpPr>
            <a:spLocks noGrp="1"/>
          </p:cNvSpPr>
          <p:nvPr>
            <p:ph type="title"/>
          </p:nvPr>
        </p:nvSpPr>
        <p:spPr/>
        <p:txBody>
          <a:bodyPr/>
          <a:lstStyle/>
          <a:p>
            <a:r>
              <a:rPr lang="cs-CZ" dirty="0"/>
              <a:t>Koncese</a:t>
            </a:r>
          </a:p>
        </p:txBody>
      </p:sp>
      <p:sp>
        <p:nvSpPr>
          <p:cNvPr id="3" name="Zástupný obsah 2">
            <a:extLst>
              <a:ext uri="{FF2B5EF4-FFF2-40B4-BE49-F238E27FC236}">
                <a16:creationId xmlns:a16="http://schemas.microsoft.com/office/drawing/2014/main" id="{4074CD60-1D82-4326-A00F-AF8613C7FDFB}"/>
              </a:ext>
            </a:extLst>
          </p:cNvPr>
          <p:cNvSpPr>
            <a:spLocks noGrp="1"/>
          </p:cNvSpPr>
          <p:nvPr>
            <p:ph idx="1"/>
          </p:nvPr>
        </p:nvSpPr>
        <p:spPr/>
        <p:txBody>
          <a:bodyPr>
            <a:normAutofit fontScale="55000" lnSpcReduction="20000"/>
          </a:bodyPr>
          <a:lstStyle/>
          <a:p>
            <a:pPr marL="0" indent="0">
              <a:buNone/>
            </a:pPr>
            <a:r>
              <a:rPr lang="cs-CZ" b="1" dirty="0"/>
              <a:t>Koncese na stavební práce</a:t>
            </a:r>
            <a:r>
              <a:rPr lang="cs-CZ" dirty="0"/>
              <a:t> se považuje uzavření úplatné smlouvy, kterou zadavatel</a:t>
            </a:r>
          </a:p>
          <a:p>
            <a:pPr marL="0" indent="0">
              <a:buNone/>
            </a:pPr>
            <a:endParaRPr lang="cs-CZ" dirty="0"/>
          </a:p>
          <a:p>
            <a:pPr marL="400050" lvl="1" indent="0" algn="just">
              <a:buNone/>
            </a:pPr>
            <a:r>
              <a:rPr lang="cs-CZ" dirty="0"/>
              <a:t>a) zadá poskytnutí činnosti podle § 14 odst. 3 písm. a), b) nebo c) dodavateli, přičemž protiplnění spočívá v právu braní užitků vyplývajících z provozování stavby, která je výsledkem poskytnutých stavebních prací, nebo v tomto právu společně s platbou a</a:t>
            </a:r>
          </a:p>
          <a:p>
            <a:pPr marL="400050" lvl="1" indent="0" algn="just">
              <a:buNone/>
            </a:pPr>
            <a:r>
              <a:rPr lang="cs-CZ" dirty="0"/>
              <a:t> </a:t>
            </a:r>
          </a:p>
          <a:p>
            <a:pPr marL="400050" lvl="1" indent="0" algn="just">
              <a:buNone/>
            </a:pPr>
            <a:r>
              <a:rPr lang="cs-CZ" dirty="0"/>
              <a:t>b) na dodavatele přenáší provozní riziko spojené s braním užitků vyplývajících z provozování stavby.</a:t>
            </a:r>
          </a:p>
          <a:p>
            <a:pPr marL="0" indent="0">
              <a:buNone/>
            </a:pPr>
            <a:r>
              <a:rPr lang="cs-CZ" dirty="0"/>
              <a:t> </a:t>
            </a:r>
          </a:p>
          <a:p>
            <a:pPr marL="0" indent="0">
              <a:buNone/>
            </a:pPr>
            <a:r>
              <a:rPr lang="cs-CZ" b="1" dirty="0"/>
              <a:t>Koncese na služby</a:t>
            </a:r>
            <a:r>
              <a:rPr lang="cs-CZ" dirty="0"/>
              <a:t> se považuje uzavření úplatné smlouvy, kterou zadavatel</a:t>
            </a:r>
          </a:p>
          <a:p>
            <a:pPr marL="0" indent="0">
              <a:buNone/>
            </a:pPr>
            <a:r>
              <a:rPr lang="cs-CZ" dirty="0"/>
              <a:t> </a:t>
            </a:r>
          </a:p>
          <a:p>
            <a:pPr marL="400050" lvl="1" indent="0" algn="just">
              <a:buNone/>
            </a:pPr>
            <a:r>
              <a:rPr lang="cs-CZ" dirty="0"/>
              <a:t>a) zadá poskytnutí jiných činností než podle § 14 odst. 3 písm. a) až c), dodavateli, přičemž protiplnění spočívá v právu braní užitků vyplývajících z poskytování služeb, nebo v tomto právu společně s platbou a</a:t>
            </a:r>
          </a:p>
          <a:p>
            <a:pPr marL="400050" lvl="1" indent="0" algn="just">
              <a:buNone/>
            </a:pPr>
            <a:r>
              <a:rPr lang="cs-CZ" dirty="0"/>
              <a:t> </a:t>
            </a:r>
          </a:p>
          <a:p>
            <a:pPr marL="400050" lvl="1" indent="0" algn="just">
              <a:buNone/>
            </a:pPr>
            <a:r>
              <a:rPr lang="cs-CZ" dirty="0"/>
              <a:t>b) na dodavatele přenáší provozní riziko spojené s braním užitků vyplývajících z poskytování služeb.</a:t>
            </a:r>
          </a:p>
        </p:txBody>
      </p:sp>
      <p:sp>
        <p:nvSpPr>
          <p:cNvPr id="4" name="Zástupný symbol pro datum 3">
            <a:extLst>
              <a:ext uri="{FF2B5EF4-FFF2-40B4-BE49-F238E27FC236}">
                <a16:creationId xmlns:a16="http://schemas.microsoft.com/office/drawing/2014/main" id="{065820CA-5B55-484F-AC16-24FF36B9BF0A}"/>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E0C93FCB-CF18-4972-9D9F-376F9AC4318B}"/>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BCA75D76-4DFB-4CFE-9CA5-6AE9E3A76BF8}"/>
              </a:ext>
            </a:extLst>
          </p:cNvPr>
          <p:cNvSpPr>
            <a:spLocks noGrp="1"/>
          </p:cNvSpPr>
          <p:nvPr>
            <p:ph type="sldNum" sz="quarter" idx="12"/>
          </p:nvPr>
        </p:nvSpPr>
        <p:spPr/>
        <p:txBody>
          <a:bodyPr/>
          <a:lstStyle/>
          <a:p>
            <a:fld id="{D7DE5552-2AB7-444B-8FA6-71CD1D993EC8}" type="slidenum">
              <a:rPr lang="cs-CZ" smtClean="0"/>
              <a:t>10</a:t>
            </a:fld>
            <a:endParaRPr lang="cs-CZ"/>
          </a:p>
        </p:txBody>
      </p:sp>
    </p:spTree>
    <p:extLst>
      <p:ext uri="{BB962C8B-B14F-4D97-AF65-F5344CB8AC3E}">
        <p14:creationId xmlns:p14="http://schemas.microsoft.com/office/powerpoint/2010/main" val="3022359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Zadavatel</a:t>
            </a:r>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pPr marL="0" indent="0" algn="just">
              <a:buNone/>
            </a:pPr>
            <a:r>
              <a:rPr lang="it-IT" sz="2600" b="1" dirty="0">
                <a:cs typeface="Times New Roman" panose="02020603050405020304" pitchFamily="18" charset="0"/>
              </a:rPr>
              <a:t>Veřejným zadavatelem </a:t>
            </a:r>
            <a:r>
              <a:rPr lang="it-IT" sz="2600" dirty="0">
                <a:cs typeface="Times New Roman" panose="02020603050405020304" pitchFamily="18" charset="0"/>
              </a:rPr>
              <a:t>je</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a) Česká republika; v případě České republiky se organizační složky státu považují za samostatné zadavatele,</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b) Česká národní banka,</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c) státní příspěvková organizace,</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d) územní samosprávný celek nebo jeho příspěvková organizace,</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e) jiná právnická osoba, pokud</a:t>
            </a:r>
          </a:p>
          <a:p>
            <a:pPr marL="400050" lvl="1" indent="0" algn="just">
              <a:buNone/>
            </a:pPr>
            <a:r>
              <a:rPr lang="it-IT" sz="2200" dirty="0">
                <a:cs typeface="Times New Roman" panose="02020603050405020304" pitchFamily="18" charset="0"/>
              </a:rPr>
              <a:t>1. byla založena nebo zřízena za účelem uspokojování potřeb veřejného zájmu, které nemají průmyslovou nebo obchodní povahu, a</a:t>
            </a:r>
          </a:p>
          <a:p>
            <a:pPr marL="400050" lvl="1" indent="0" algn="just">
              <a:buNone/>
            </a:pPr>
            <a:r>
              <a:rPr lang="it-IT" sz="2200" dirty="0">
                <a:cs typeface="Times New Roman" panose="02020603050405020304" pitchFamily="18" charset="0"/>
              </a:rPr>
              <a:t>2. jiný veřejný zadavatel ji převážně financuje, může v ní uplatňovat rozhodující vliv nebo jmenuje nebo volí více než polovinu členů v jejím statutárním nebo kontrolním orgánu.</a:t>
            </a:r>
            <a:r>
              <a:rPr lang="it-IT" sz="2000" dirty="0">
                <a:cs typeface="Times New Roman" panose="02020603050405020304" pitchFamily="18" charset="0"/>
              </a:rPr>
              <a:t>	</a:t>
            </a:r>
            <a:endParaRPr lang="cs-CZ" sz="5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11</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59143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Zadavatel</a:t>
            </a:r>
          </a:p>
        </p:txBody>
      </p:sp>
      <p:sp>
        <p:nvSpPr>
          <p:cNvPr id="3" name="Zástupný symbol pro obsah 2"/>
          <p:cNvSpPr>
            <a:spLocks noGrp="1"/>
          </p:cNvSpPr>
          <p:nvPr>
            <p:ph idx="1"/>
          </p:nvPr>
        </p:nvSpPr>
        <p:spPr>
          <a:xfrm>
            <a:off x="457200" y="1600200"/>
            <a:ext cx="8229600" cy="4853136"/>
          </a:xfrm>
        </p:spPr>
        <p:txBody>
          <a:bodyPr>
            <a:normAutofit fontScale="62500" lnSpcReduction="20000"/>
          </a:bodyPr>
          <a:lstStyle/>
          <a:p>
            <a:pPr marL="0" indent="0" algn="just">
              <a:buNone/>
            </a:pPr>
            <a:r>
              <a:rPr lang="it-IT" sz="2600" b="1" dirty="0">
                <a:cs typeface="Times New Roman" panose="02020603050405020304" pitchFamily="18" charset="0"/>
              </a:rPr>
              <a:t>Zadavatelem je osoba</a:t>
            </a:r>
            <a:r>
              <a:rPr lang="it-IT" sz="2600" dirty="0">
                <a:cs typeface="Times New Roman" panose="02020603050405020304" pitchFamily="18" charset="0"/>
              </a:rPr>
              <a:t>, která k úhradě nadlimitní nebo podlimitní veřejné zakázky použije více než 200 000 000 Kč, nebo více než 50 % peněžních prostředků, poskytnutých z</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a) rozpočtu veřejného zadavatele,</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b) rozpočtu Evropské unie nebo veřejného rozpočtu cizího státu s výjimkou případů, kdy je veřejná zakázka plněna mimo území Evropské unie.</a:t>
            </a:r>
          </a:p>
          <a:p>
            <a:pPr marL="0" indent="0" algn="just">
              <a:buNone/>
            </a:pPr>
            <a:r>
              <a:rPr lang="it-IT" sz="2600" dirty="0">
                <a:cs typeface="Times New Roman" panose="02020603050405020304" pitchFamily="18" charset="0"/>
              </a:rPr>
              <a:t> </a:t>
            </a:r>
            <a:endParaRPr lang="cs-CZ" sz="2600" dirty="0">
              <a:cs typeface="Times New Roman" panose="02020603050405020304" pitchFamily="18" charset="0"/>
            </a:endParaRPr>
          </a:p>
          <a:p>
            <a:pPr marL="0" indent="0" algn="just">
              <a:buNone/>
            </a:pPr>
            <a:r>
              <a:rPr lang="it-IT" sz="2600" dirty="0">
                <a:cs typeface="Times New Roman" panose="02020603050405020304" pitchFamily="18" charset="0"/>
              </a:rPr>
              <a:t>Při zadávání sektorových veřejných zakázek podle § 151, včetně sektorových koncesí podle § 176 odst. 3, je zadavatelem také osoba uvedená v § 151 odst. 2.</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Pokud zadavatel podle odstavců 1 až 3 zahájí zadávací řízení, i když k tomu nebyl povinen, je povinen ve vztahu k zadávané veřejné zakázce dodržovat tento zákon.</a:t>
            </a:r>
          </a:p>
          <a:p>
            <a:pPr marL="0" indent="0" algn="just">
              <a:buNone/>
            </a:pPr>
            <a:r>
              <a:rPr lang="it-IT" sz="2600" dirty="0">
                <a:cs typeface="Times New Roman" panose="02020603050405020304" pitchFamily="18" charset="0"/>
              </a:rPr>
              <a:t> </a:t>
            </a:r>
          </a:p>
          <a:p>
            <a:pPr marL="0" indent="0" algn="just">
              <a:buNone/>
            </a:pPr>
            <a:r>
              <a:rPr lang="it-IT" sz="2600" dirty="0">
                <a:cs typeface="Times New Roman" panose="02020603050405020304" pitchFamily="18" charset="0"/>
              </a:rPr>
              <a:t>Za zadavatele se považuje také jiná osoba, která zahájila zadávací řízení, ačkoliv k tomu nebyla povinna, a to ve vztahu k tomuto zadávacímu řízení a do jeho ukončení.</a:t>
            </a:r>
            <a:endParaRPr lang="cs-CZ" sz="2600" dirty="0">
              <a:cs typeface="Times New Roman" panose="02020603050405020304" pitchFamily="18" charset="0"/>
            </a:endParaRPr>
          </a:p>
          <a:p>
            <a:pPr marL="0" indent="0" algn="just">
              <a:buNone/>
            </a:pPr>
            <a:r>
              <a:rPr lang="it-IT" sz="2600" dirty="0">
                <a:cs typeface="Times New Roman" panose="02020603050405020304" pitchFamily="18" charset="0"/>
              </a:rPr>
              <a:t> </a:t>
            </a:r>
          </a:p>
          <a:p>
            <a:pPr marL="0" indent="0">
              <a:buNone/>
            </a:pPr>
            <a:r>
              <a:rPr lang="it-IT" sz="2400" dirty="0">
                <a:cs typeface="Times New Roman" panose="02020603050405020304" pitchFamily="18" charset="0"/>
              </a:rPr>
              <a:t>	</a:t>
            </a:r>
            <a:endParaRPr lang="cs-CZ" sz="60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12</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101608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Zadavatel – Sektorový</a:t>
            </a:r>
          </a:p>
        </p:txBody>
      </p:sp>
      <p:sp>
        <p:nvSpPr>
          <p:cNvPr id="3" name="Zástupný symbol pro obsah 2"/>
          <p:cNvSpPr>
            <a:spLocks noGrp="1"/>
          </p:cNvSpPr>
          <p:nvPr>
            <p:ph idx="1"/>
          </p:nvPr>
        </p:nvSpPr>
        <p:spPr>
          <a:xfrm>
            <a:off x="457200" y="1600200"/>
            <a:ext cx="8229600" cy="4853136"/>
          </a:xfrm>
        </p:spPr>
        <p:txBody>
          <a:bodyPr>
            <a:normAutofit fontScale="92500"/>
          </a:bodyPr>
          <a:lstStyle/>
          <a:p>
            <a:pPr marL="0" indent="0">
              <a:buNone/>
            </a:pPr>
            <a:r>
              <a:rPr lang="it-IT" sz="2400" dirty="0">
                <a:cs typeface="Times New Roman" panose="02020603050405020304" pitchFamily="18" charset="0"/>
              </a:rPr>
              <a:t>Sektorovou veřejnou zakázkou je veřejná zakázka, kterou zadává veřejný zadavatel při výkonu relevantní činnosti.</a:t>
            </a:r>
          </a:p>
          <a:p>
            <a:pPr marL="0" indent="0">
              <a:buNone/>
            </a:pPr>
            <a:r>
              <a:rPr lang="it-IT" sz="2400" dirty="0">
                <a:cs typeface="Times New Roman" panose="02020603050405020304" pitchFamily="18" charset="0"/>
              </a:rPr>
              <a:t> </a:t>
            </a:r>
          </a:p>
          <a:p>
            <a:pPr marL="0" indent="0">
              <a:buNone/>
            </a:pPr>
            <a:r>
              <a:rPr lang="it-IT" sz="2400" dirty="0">
                <a:cs typeface="Times New Roman" panose="02020603050405020304" pitchFamily="18" charset="0"/>
              </a:rPr>
              <a:t>Sektorovou veřejnou zakázkou je také veřejná zakázka, kterou zadává jiná osoba při výkonu relevantní činnosti, pokud</a:t>
            </a:r>
          </a:p>
          <a:p>
            <a:pPr marL="0" indent="0">
              <a:buNone/>
            </a:pPr>
            <a:r>
              <a:rPr lang="it-IT" sz="2400" dirty="0">
                <a:cs typeface="Times New Roman" panose="02020603050405020304" pitchFamily="18" charset="0"/>
              </a:rPr>
              <a:t> </a:t>
            </a:r>
          </a:p>
          <a:p>
            <a:pPr marL="0" indent="0">
              <a:buNone/>
            </a:pPr>
            <a:r>
              <a:rPr lang="it-IT" sz="2400" dirty="0">
                <a:cs typeface="Times New Roman" panose="02020603050405020304" pitchFamily="18" charset="0"/>
              </a:rPr>
              <a:t>a) relevantní činnost vykonává na základě zvláštního nebo výhradního práva podle § 152, nebo</a:t>
            </a:r>
          </a:p>
          <a:p>
            <a:pPr marL="0" indent="0">
              <a:buNone/>
            </a:pPr>
            <a:r>
              <a:rPr lang="it-IT" sz="2400" dirty="0">
                <a:cs typeface="Times New Roman" panose="02020603050405020304" pitchFamily="18" charset="0"/>
              </a:rPr>
              <a:t> </a:t>
            </a:r>
          </a:p>
          <a:p>
            <a:pPr marL="0" indent="0">
              <a:buNone/>
            </a:pPr>
            <a:r>
              <a:rPr lang="it-IT" sz="2400" dirty="0">
                <a:cs typeface="Times New Roman" panose="02020603050405020304" pitchFamily="18" charset="0"/>
              </a:rPr>
              <a:t>b) nad touto osobou může veřejný zadavatel přímo nebo nepřímo uplatňovat dominantní vliv.</a:t>
            </a:r>
          </a:p>
          <a:p>
            <a:pPr marL="0" indent="0">
              <a:buNone/>
            </a:pPr>
            <a:r>
              <a:rPr lang="it-IT" sz="24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13</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724132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Zadavatel – spolupráce zadavatelů</a:t>
            </a:r>
          </a:p>
        </p:txBody>
      </p:sp>
      <p:sp>
        <p:nvSpPr>
          <p:cNvPr id="3" name="Zástupný symbol pro obsah 2"/>
          <p:cNvSpPr>
            <a:spLocks noGrp="1"/>
          </p:cNvSpPr>
          <p:nvPr>
            <p:ph idx="1"/>
          </p:nvPr>
        </p:nvSpPr>
        <p:spPr>
          <a:xfrm>
            <a:off x="457200" y="1600200"/>
            <a:ext cx="8229600" cy="4853136"/>
          </a:xfrm>
        </p:spPr>
        <p:txBody>
          <a:bodyPr>
            <a:normAutofit/>
          </a:bodyPr>
          <a:lstStyle/>
          <a:p>
            <a:r>
              <a:rPr lang="it-IT" sz="2400" dirty="0">
                <a:cs typeface="Times New Roman" panose="02020603050405020304" pitchFamily="18" charset="0"/>
              </a:rPr>
              <a:t>Společné zadávání</a:t>
            </a:r>
            <a:endParaRPr lang="cs-CZ" sz="2400" dirty="0">
              <a:cs typeface="Times New Roman" panose="02020603050405020304" pitchFamily="18" charset="0"/>
            </a:endParaRPr>
          </a:p>
          <a:p>
            <a:r>
              <a:rPr lang="it-IT" sz="2400" dirty="0">
                <a:cs typeface="Times New Roman" panose="02020603050405020304" pitchFamily="18" charset="0"/>
              </a:rPr>
              <a:t>Společné zadávání za účasti zadavatelů z různých členských států</a:t>
            </a:r>
            <a:endParaRPr lang="cs-CZ" sz="2400" dirty="0">
              <a:cs typeface="Times New Roman" panose="02020603050405020304" pitchFamily="18" charset="0"/>
            </a:endParaRPr>
          </a:p>
          <a:p>
            <a:r>
              <a:rPr lang="it-IT" sz="2400" dirty="0">
                <a:cs typeface="Times New Roman" panose="02020603050405020304" pitchFamily="18" charset="0"/>
              </a:rPr>
              <a:t>Centrální zadavatel</a:t>
            </a:r>
            <a:endParaRPr lang="cs-CZ" sz="2400" dirty="0">
              <a:cs typeface="Times New Roman" panose="02020603050405020304" pitchFamily="18" charset="0"/>
            </a:endParaRPr>
          </a:p>
          <a:p>
            <a:r>
              <a:rPr lang="cs-CZ" sz="2400" dirty="0">
                <a:cs typeface="Times New Roman" panose="02020603050405020304" pitchFamily="18" charset="0"/>
              </a:rPr>
              <a:t>Vertikální spolupráce </a:t>
            </a:r>
          </a:p>
          <a:p>
            <a:r>
              <a:rPr lang="cs-CZ" sz="2400" dirty="0">
                <a:cs typeface="Times New Roman" panose="02020603050405020304" pitchFamily="18" charset="0"/>
              </a:rPr>
              <a:t>Horizontální spolupráce</a:t>
            </a:r>
            <a:endParaRPr lang="it-IT" sz="2400" dirty="0">
              <a:cs typeface="Times New Roman" panose="02020603050405020304" pitchFamily="18" charset="0"/>
            </a:endParaRPr>
          </a:p>
          <a:p>
            <a:pPr marL="0" indent="0">
              <a:buNone/>
            </a:pPr>
            <a:r>
              <a:rPr lang="it-IT" sz="24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14</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82740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a:t>
            </a:r>
          </a:p>
        </p:txBody>
      </p:sp>
      <p:sp>
        <p:nvSpPr>
          <p:cNvPr id="3" name="Zástupný symbol pro obsah 2"/>
          <p:cNvSpPr>
            <a:spLocks noGrp="1"/>
          </p:cNvSpPr>
          <p:nvPr>
            <p:ph idx="1"/>
          </p:nvPr>
        </p:nvSpPr>
        <p:spPr>
          <a:xfrm>
            <a:off x="457200" y="1600200"/>
            <a:ext cx="8229600" cy="4853136"/>
          </a:xfrm>
        </p:spPr>
        <p:txBody>
          <a:bodyPr>
            <a:normAutofit fontScale="25000" lnSpcReduction="20000"/>
          </a:bodyPr>
          <a:lstStyle/>
          <a:p>
            <a:pPr marL="0" indent="0" algn="just">
              <a:buNone/>
            </a:pPr>
            <a:r>
              <a:rPr lang="it-IT" sz="5600" dirty="0">
                <a:cs typeface="Times New Roman" panose="02020603050405020304" pitchFamily="18" charset="0"/>
              </a:rPr>
              <a:t>Zadavatel není povinen zadat veřejnou zakázku v zadávacím řízení,</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a) pokud by provedení zadávacího řízení ohrozilo ochranu základních bezpečnostních zájmů České republiky a současně nelze učinit takové opatření, které by provedení zadávacího řízení umožňovalo,</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b) jestliže by došlo k vyzrazení utajované informace5)</a:t>
            </a:r>
          </a:p>
          <a:p>
            <a:pPr marL="0" indent="0" algn="just">
              <a:buNone/>
            </a:pPr>
            <a:r>
              <a:rPr lang="it-IT" sz="5600" dirty="0">
                <a:cs typeface="Times New Roman" panose="02020603050405020304" pitchFamily="18" charset="0"/>
              </a:rPr>
              <a:t>1. uveřejněním oznámení o zahájení zadávacího řízení,</a:t>
            </a:r>
          </a:p>
          <a:p>
            <a:pPr marL="0" indent="0" algn="just">
              <a:buNone/>
            </a:pPr>
            <a:r>
              <a:rPr lang="it-IT" sz="5600" dirty="0">
                <a:cs typeface="Times New Roman" panose="02020603050405020304" pitchFamily="18" charset="0"/>
              </a:rPr>
              <a:t>2. uveřejněním písemné výzvy k podání nabídek ve zjednodušeném podlimitním řízení, nebo</a:t>
            </a:r>
          </a:p>
          <a:p>
            <a:pPr marL="0" indent="0" algn="just">
              <a:buNone/>
            </a:pPr>
            <a:r>
              <a:rPr lang="it-IT" sz="5600" dirty="0">
                <a:cs typeface="Times New Roman" panose="02020603050405020304" pitchFamily="18" charset="0"/>
              </a:rPr>
              <a:t>3. zpřístupněním nebo poskytnutím zadávací dokumentace, pokud nelze učinit opatření podle § 36 odst. 8, které by provedení zadávacího řízení umožňovalo,</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c) jde-li o zadávání nebo plnění veřejné zakázky v rámci zvláštních bezpečnostních opatření stanovenými jinými právními předpisy6) a současně nelze učinit takové opatření, které by provedení zadávacího řízení umožňovalo,</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d) jestliže je jejím hlavním účelem umožnit zadavateli poskytování nebo provozování veřejné komunikační sítě nebo poskytování jedné či více služeb elektronických komunikací7) veřejnosti,</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e) je-li zadávána podle zvláštních pravidel stanovených mezinárodní smlouvou uzavřenou mezi Českou republikou a jiným než členským státem nebo jeho částí a zahrnuje dodávky, služby nebo stavební práce určené pro společnou realizaci nebo využití projektu smluvními stranami; uzavření takové smlouvy sdělí Česká republika Evropské komisi,</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f) je-li zadávána podle závazných pravidel mezinárodní organizace,</a:t>
            </a:r>
          </a:p>
          <a:p>
            <a:pPr marL="0" indent="0" algn="just">
              <a:buNone/>
            </a:pPr>
            <a:r>
              <a:rPr lang="it-IT" sz="5600" dirty="0">
                <a:cs typeface="Times New Roman" panose="02020603050405020304" pitchFamily="18" charset="0"/>
              </a:rPr>
              <a:t> </a:t>
            </a:r>
          </a:p>
          <a:p>
            <a:pPr marL="0" indent="0" algn="just">
              <a:buNone/>
            </a:pPr>
            <a:endParaRPr lang="it-IT" sz="24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15</a:t>
            </a:fld>
            <a:endParaRPr lang="cs-CZ"/>
          </a:p>
        </p:txBody>
      </p:sp>
      <p:sp>
        <p:nvSpPr>
          <p:cNvPr id="5" name="Zástupný symbol pro datum 4"/>
          <p:cNvSpPr>
            <a:spLocks noGrp="1"/>
          </p:cNvSpPr>
          <p:nvPr>
            <p:ph type="dt" sz="half" idx="10"/>
          </p:nvPr>
        </p:nvSpPr>
        <p:spPr/>
        <p:txBody>
          <a:bodyPr/>
          <a:lstStyle/>
          <a:p>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537851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a:t>
            </a:r>
          </a:p>
        </p:txBody>
      </p:sp>
      <p:sp>
        <p:nvSpPr>
          <p:cNvPr id="3" name="Zástupný symbol pro obsah 2"/>
          <p:cNvSpPr>
            <a:spLocks noGrp="1"/>
          </p:cNvSpPr>
          <p:nvPr>
            <p:ph idx="1"/>
          </p:nvPr>
        </p:nvSpPr>
        <p:spPr>
          <a:xfrm>
            <a:off x="437471" y="1340768"/>
            <a:ext cx="8229600" cy="4853136"/>
          </a:xfrm>
        </p:spPr>
        <p:txBody>
          <a:bodyPr>
            <a:normAutofit fontScale="25000" lnSpcReduction="20000"/>
          </a:bodyPr>
          <a:lstStyle/>
          <a:p>
            <a:pPr marL="0" indent="0">
              <a:buNone/>
            </a:pPr>
            <a:r>
              <a:rPr lang="it-IT" sz="4400" dirty="0">
                <a:cs typeface="Times New Roman" panose="02020603050405020304" pitchFamily="18" charset="0"/>
              </a:rPr>
              <a:t>Zadavatel není povinen zadat veřejnou zakázku v zadávacím řízení,</a:t>
            </a:r>
          </a:p>
          <a:p>
            <a:pPr marL="0" indent="0">
              <a:buNone/>
            </a:pPr>
            <a:r>
              <a:rPr lang="it-IT" sz="4400" dirty="0">
                <a:cs typeface="Times New Roman" panose="02020603050405020304" pitchFamily="18" charset="0"/>
              </a:rPr>
              <a:t> </a:t>
            </a:r>
          </a:p>
          <a:p>
            <a:pPr marL="0" indent="0" algn="just">
              <a:buNone/>
            </a:pPr>
            <a:r>
              <a:rPr lang="cs-CZ" sz="5600" dirty="0">
                <a:cs typeface="Times New Roman" panose="02020603050405020304" pitchFamily="18" charset="0"/>
              </a:rPr>
              <a:t>g) </a:t>
            </a:r>
            <a:r>
              <a:rPr lang="it-IT" sz="5600" dirty="0">
                <a:cs typeface="Times New Roman" panose="02020603050405020304" pitchFamily="18" charset="0"/>
              </a:rPr>
              <a:t>je-li zadávána podle pravidel mezinárodní organizace nebo mezinárodní finanční instituce a</a:t>
            </a:r>
          </a:p>
          <a:p>
            <a:pPr marL="0" indent="0" algn="just">
              <a:buNone/>
            </a:pPr>
            <a:r>
              <a:rPr lang="it-IT" sz="5600" dirty="0">
                <a:cs typeface="Times New Roman" panose="02020603050405020304" pitchFamily="18" charset="0"/>
              </a:rPr>
              <a:t>1. je plně hrazena touto organizací nebo institucí, nebo</a:t>
            </a:r>
          </a:p>
          <a:p>
            <a:pPr marL="0" indent="0" algn="just">
              <a:buNone/>
            </a:pPr>
            <a:r>
              <a:rPr lang="it-IT" sz="5600" dirty="0">
                <a:cs typeface="Times New Roman" panose="02020603050405020304" pitchFamily="18" charset="0"/>
              </a:rPr>
              <a:t>2. je z převážné části hrazena touto organizací nebo institucí a zadavatel se s ní dohodl na použití takových pravidel pro zadávání veřejné zakázky, </a:t>
            </a:r>
          </a:p>
          <a:p>
            <a:pPr marL="0" indent="0" algn="just">
              <a:buNone/>
            </a:pPr>
            <a:r>
              <a:rPr lang="it-IT" sz="5600" dirty="0">
                <a:cs typeface="Times New Roman" panose="02020603050405020304" pitchFamily="18" charset="0"/>
              </a:rPr>
              <a:t>h) jejímž předmětem je nabytí, nájem nebo pacht existující věci nemovité nebo s ní souvisejících věcných práv,</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i) jde-li o veřejnou zakázku</a:t>
            </a:r>
          </a:p>
          <a:p>
            <a:pPr marL="0" indent="0" algn="just">
              <a:buNone/>
            </a:pPr>
            <a:r>
              <a:rPr lang="it-IT" sz="5600" dirty="0">
                <a:cs typeface="Times New Roman" panose="02020603050405020304" pitchFamily="18" charset="0"/>
              </a:rPr>
              <a:t>1. zadávanou provozovatelem televizního nebo rozhlasového vysílán</a:t>
            </a:r>
            <a:r>
              <a:rPr lang="cs-CZ" sz="5600" dirty="0">
                <a:cs typeface="Times New Roman" panose="02020603050405020304" pitchFamily="18" charset="0"/>
              </a:rPr>
              <a:t>í</a:t>
            </a:r>
            <a:r>
              <a:rPr lang="it-IT" sz="5600" dirty="0">
                <a:cs typeface="Times New Roman" panose="02020603050405020304" pitchFamily="18" charset="0"/>
              </a:rPr>
              <a:t> nebo poskytovatelem audiovizuálních mediálních služeb na vyžádání spočívající v nabývání, přípravě, výrobě nebo společné výrobě programového obsahu určeného pro vysílání nebo distribuci, nebo</a:t>
            </a:r>
          </a:p>
          <a:p>
            <a:pPr marL="0" indent="0" algn="just">
              <a:buNone/>
            </a:pPr>
            <a:r>
              <a:rPr lang="it-IT" sz="5600" dirty="0">
                <a:cs typeface="Times New Roman" panose="02020603050405020304" pitchFamily="18" charset="0"/>
              </a:rPr>
              <a:t>2. na nákup vysílacího času nebo dodání programů, která je zadávána provozovatelům televizního nebo rozhlasového vysílání nebo poskytovatelům audiovizuálních mediálních služeb na vyžádání,</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j) jde-li o rozhodčí, smírčí nebo obdobné činnosti,</a:t>
            </a:r>
          </a:p>
          <a:p>
            <a:pPr marL="0" indent="0" algn="just">
              <a:buNone/>
            </a:pPr>
            <a:r>
              <a:rPr lang="it-IT" sz="5600" dirty="0">
                <a:cs typeface="Times New Roman" panose="02020603050405020304" pitchFamily="18" charset="0"/>
              </a:rPr>
              <a:t> </a:t>
            </a:r>
          </a:p>
          <a:p>
            <a:pPr marL="0" indent="0" algn="just">
              <a:buNone/>
            </a:pPr>
            <a:r>
              <a:rPr lang="it-IT" sz="5600" dirty="0">
                <a:cs typeface="Times New Roman" panose="02020603050405020304" pitchFamily="18" charset="0"/>
              </a:rPr>
              <a:t>k) jde-li o právní služby,</a:t>
            </a:r>
          </a:p>
          <a:p>
            <a:pPr marL="0" indent="0" algn="just">
              <a:buNone/>
            </a:pPr>
            <a:r>
              <a:rPr lang="it-IT" sz="5600" dirty="0">
                <a:cs typeface="Times New Roman" panose="02020603050405020304" pitchFamily="18" charset="0"/>
              </a:rPr>
              <a:t>1. které poskytuje advokát v rámci zastupování klienta v soudním, rozhodčím, smírčím nebo správním řízení před soudem, tribunálem nebo jiným veřejným orgánem nebo v řízení před mezinárodními orgány pro řešení sporů,</a:t>
            </a:r>
          </a:p>
          <a:p>
            <a:pPr marL="0" indent="0" algn="just">
              <a:buNone/>
            </a:pPr>
            <a:r>
              <a:rPr lang="it-IT" sz="5600" dirty="0">
                <a:cs typeface="Times New Roman" panose="02020603050405020304" pitchFamily="18" charset="0"/>
              </a:rPr>
              <a:t>2. které poskytuje advokát při přípravě na řízení uvedená v bodě 1, nebo pokud okolnosti nasvědčují tomu, že dotčená věc se s vysokou pravděpodobností stane předmětem řízení uvedeného v bodě 1,</a:t>
            </a:r>
          </a:p>
          <a:p>
            <a:pPr marL="0" indent="0" algn="just">
              <a:buNone/>
            </a:pPr>
            <a:r>
              <a:rPr lang="it-IT" sz="5600" dirty="0">
                <a:cs typeface="Times New Roman" panose="02020603050405020304" pitchFamily="18" charset="0"/>
              </a:rPr>
              <a:t>3. které musí poskytovat notář na základě jiného právního předpisu10) v rámci osvědčování a ověřování listin, nebo</a:t>
            </a:r>
          </a:p>
          <a:p>
            <a:pPr marL="0" indent="0" algn="just">
              <a:buNone/>
            </a:pPr>
            <a:r>
              <a:rPr lang="it-IT" sz="5600" dirty="0">
                <a:cs typeface="Times New Roman" panose="02020603050405020304" pitchFamily="18" charset="0"/>
              </a:rPr>
              <a:t>4. při kterých na základě jiného právního předpisu, byť i příležitostně, vykonává dodavatel veřejnou moc,</a:t>
            </a:r>
          </a:p>
          <a:p>
            <a:pPr marL="0" indent="0" algn="just">
              <a:buNone/>
            </a:pPr>
            <a:r>
              <a:rPr lang="it-IT" sz="29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16</a:t>
            </a:fld>
            <a:endParaRPr lang="cs-CZ"/>
          </a:p>
        </p:txBody>
      </p:sp>
    </p:spTree>
    <p:extLst>
      <p:ext uri="{BB962C8B-B14F-4D97-AF65-F5344CB8AC3E}">
        <p14:creationId xmlns:p14="http://schemas.microsoft.com/office/powerpoint/2010/main" val="231427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a:t>
            </a:r>
          </a:p>
        </p:txBody>
      </p:sp>
      <p:sp>
        <p:nvSpPr>
          <p:cNvPr id="3" name="Zástupný symbol pro obsah 2"/>
          <p:cNvSpPr>
            <a:spLocks noGrp="1"/>
          </p:cNvSpPr>
          <p:nvPr>
            <p:ph idx="1"/>
          </p:nvPr>
        </p:nvSpPr>
        <p:spPr>
          <a:xfrm>
            <a:off x="539552" y="1196752"/>
            <a:ext cx="8229600" cy="4853136"/>
          </a:xfrm>
        </p:spPr>
        <p:txBody>
          <a:bodyPr>
            <a:noAutofit/>
          </a:bodyPr>
          <a:lstStyle/>
          <a:p>
            <a:pPr marL="0" indent="0" algn="just">
              <a:buNone/>
            </a:pPr>
            <a:r>
              <a:rPr lang="it-IT" sz="1100" dirty="0">
                <a:cs typeface="Times New Roman" panose="02020603050405020304" pitchFamily="18" charset="0"/>
              </a:rPr>
              <a:t>Zadavatel není povinen zadat veřejnou zakázku v zadávacím řízení,</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l) jde-li o</a:t>
            </a:r>
          </a:p>
          <a:p>
            <a:pPr marL="0" indent="0" algn="just">
              <a:buNone/>
            </a:pPr>
            <a:r>
              <a:rPr lang="it-IT" sz="1100" dirty="0">
                <a:cs typeface="Times New Roman" panose="02020603050405020304" pitchFamily="18" charset="0"/>
              </a:rPr>
              <a:t>1. investiční služby12) v souvislosti s vydáním, nákupem, prodejem nebo jiným převodem cenných papírů, včetně zaknihovaných cenných papírů, nebo jiných investičních nástrojů12),</a:t>
            </a:r>
          </a:p>
          <a:p>
            <a:pPr marL="0" indent="0" algn="just">
              <a:buNone/>
            </a:pPr>
            <a:r>
              <a:rPr lang="it-IT" sz="1100" dirty="0">
                <a:cs typeface="Times New Roman" panose="02020603050405020304" pitchFamily="18" charset="0"/>
              </a:rPr>
              <a:t>2. služby poskytované Českou národní bankou při výkonu její působnosti podle jiného právního předpisu13), nebo</a:t>
            </a:r>
          </a:p>
          <a:p>
            <a:pPr marL="0" indent="0" algn="just">
              <a:buNone/>
            </a:pPr>
            <a:r>
              <a:rPr lang="it-IT" sz="1100" dirty="0">
                <a:cs typeface="Times New Roman" panose="02020603050405020304" pitchFamily="18" charset="0"/>
              </a:rPr>
              <a:t>3. operace prováděné pomocí Evropského nástroje finanční stability a Evropského stabilizačního mechanismu,</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m) jde-li o úvěr nebo zápůjčku,</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n) jde-li o služby uvedené v příloze č. 2 k tomuto zákonu poskytované osobami založenými za jiným účelem, než je dosahování zisku,</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o) jde-li o veřejnou přepravu cestujících po železniční dráze14),</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p) jde-li o služby zadávané politickou stranou nebo politickým hnutím v rámci volební kampaně, jejichž předmětem je reklamní kampaň, výroba propagačních filmů, nebo výroba propagačního videa,</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q) jde-li o veřejnou zakázku na služby zadávanou veřejným zadavatelem jinému veřejnému zadavateli nebo několika veřejným zadavatelům na základě výhradního práva přiznaného právním předpisem nebo uděleného na základě právního předpisu,</a:t>
            </a:r>
          </a:p>
          <a:p>
            <a:pPr marL="0" indent="0" algn="just">
              <a:buNone/>
            </a:pPr>
            <a:r>
              <a:rPr lang="it-IT" sz="1100" dirty="0">
                <a:cs typeface="Times New Roman" panose="02020603050405020304" pitchFamily="18" charset="0"/>
              </a:rPr>
              <a:t> </a:t>
            </a:r>
          </a:p>
          <a:p>
            <a:pPr marL="0" indent="0" algn="just">
              <a:buNone/>
            </a:pPr>
            <a:endParaRPr lang="it-IT" sz="11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17</a:t>
            </a:fld>
            <a:endParaRPr lang="cs-CZ"/>
          </a:p>
        </p:txBody>
      </p:sp>
    </p:spTree>
    <p:extLst>
      <p:ext uri="{BB962C8B-B14F-4D97-AF65-F5344CB8AC3E}">
        <p14:creationId xmlns:p14="http://schemas.microsoft.com/office/powerpoint/2010/main" val="2110204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a:t>
            </a:r>
          </a:p>
        </p:txBody>
      </p:sp>
      <p:sp>
        <p:nvSpPr>
          <p:cNvPr id="3" name="Zástupný symbol pro obsah 2"/>
          <p:cNvSpPr>
            <a:spLocks noGrp="1"/>
          </p:cNvSpPr>
          <p:nvPr>
            <p:ph idx="1"/>
          </p:nvPr>
        </p:nvSpPr>
        <p:spPr>
          <a:xfrm>
            <a:off x="539552" y="1196752"/>
            <a:ext cx="8229600" cy="4853136"/>
          </a:xfrm>
        </p:spPr>
        <p:txBody>
          <a:bodyPr>
            <a:noAutofit/>
          </a:bodyPr>
          <a:lstStyle/>
          <a:p>
            <a:pPr marL="0" indent="0" algn="just">
              <a:buNone/>
            </a:pPr>
            <a:r>
              <a:rPr lang="it-IT" sz="1100" dirty="0">
                <a:cs typeface="Times New Roman" panose="02020603050405020304" pitchFamily="18" charset="0"/>
              </a:rPr>
              <a:t>Zadavatel není povinen zadat veřejnou zakázku v zadávacím řízení,</a:t>
            </a:r>
          </a:p>
          <a:p>
            <a:pPr marL="0" indent="0" algn="just">
              <a:buNone/>
            </a:pPr>
            <a:r>
              <a:rPr lang="it-IT" sz="1100" dirty="0">
                <a:cs typeface="Times New Roman" panose="02020603050405020304" pitchFamily="18" charset="0"/>
              </a:rPr>
              <a:t> </a:t>
            </a:r>
            <a:r>
              <a:rPr lang="cs-CZ" sz="1100" dirty="0">
                <a:cs typeface="Times New Roman" panose="02020603050405020304" pitchFamily="18" charset="0"/>
              </a:rPr>
              <a:t>r</a:t>
            </a:r>
            <a:r>
              <a:rPr lang="it-IT" sz="1100" dirty="0">
                <a:cs typeface="Times New Roman" panose="02020603050405020304" pitchFamily="18" charset="0"/>
              </a:rPr>
              <a:t>) jde-li o veřejnou zakázku, jejímž předmětem jsou služby ve výzkumu a vývoji, s výjimkou činností uvedených v příloze č. 2 k tomuto zákonu, pokud</a:t>
            </a:r>
          </a:p>
          <a:p>
            <a:pPr marL="0" indent="0" algn="just">
              <a:buNone/>
            </a:pPr>
            <a:r>
              <a:rPr lang="it-IT" sz="1100" dirty="0">
                <a:cs typeface="Times New Roman" panose="02020603050405020304" pitchFamily="18" charset="0"/>
              </a:rPr>
              <a:t>1. cena za provedení výzkumu a vývoje je hrazena výlučně zadavatelem a</a:t>
            </a:r>
          </a:p>
          <a:p>
            <a:pPr marL="0" indent="0" algn="just">
              <a:buNone/>
            </a:pPr>
            <a:r>
              <a:rPr lang="it-IT" sz="1100" dirty="0">
                <a:cs typeface="Times New Roman" panose="02020603050405020304" pitchFamily="18" charset="0"/>
              </a:rPr>
              <a:t>2. výsledek takového výzkumu a vývoje využívá výhradně zadavatel ke své činnosti,</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s) jde-li o veřejnou zakázku, jejímž předmětem je výroba vojenského materiálu nebo obchod s ním, a tento postup je nezbytný k ochraně podstatných bezpečnostních zájmů České republiky, přičemž tento postup nesmí nepříznivě ovlivnit podmínky hospodářské soutěže na vnitřním trhu Evropské unie s výrobky, které nejsou určeny výlučně k vojenským účelům, nebo</a:t>
            </a:r>
          </a:p>
          <a:p>
            <a:pPr marL="0" indent="0" algn="just">
              <a:buNone/>
            </a:pPr>
            <a:r>
              <a:rPr lang="it-IT" sz="1100" dirty="0">
                <a:cs typeface="Times New Roman" panose="02020603050405020304" pitchFamily="18" charset="0"/>
              </a:rPr>
              <a:t> </a:t>
            </a:r>
          </a:p>
          <a:p>
            <a:pPr marL="0" indent="0" algn="just">
              <a:buNone/>
            </a:pPr>
            <a:r>
              <a:rPr lang="it-IT" sz="1100" dirty="0">
                <a:cs typeface="Times New Roman" panose="02020603050405020304" pitchFamily="18" charset="0"/>
              </a:rPr>
              <a:t>t) jde-li o veřejnou zakázku, jejíž zadávání se řídí zvláštními pravidly v návaznosti na mezinárodní smlouvu týkající se pobytu ozbrojených sil jiných států na území České republiky nebo vyslání ozbrojených sil České republiky nebo ozbrojených bezpečnostních sborů České republiky (dále jen "ozbrojené složky České republiky") na území jiných států, jíž je Česká republika vázána. </a:t>
            </a:r>
          </a:p>
          <a:p>
            <a:pPr marL="0" indent="0" algn="just">
              <a:buNone/>
            </a:pPr>
            <a:endParaRPr lang="it-IT" sz="11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18</a:t>
            </a:fld>
            <a:endParaRPr lang="cs-CZ"/>
          </a:p>
        </p:txBody>
      </p:sp>
    </p:spTree>
    <p:extLst>
      <p:ext uri="{BB962C8B-B14F-4D97-AF65-F5344CB8AC3E}">
        <p14:creationId xmlns:p14="http://schemas.microsoft.com/office/powerpoint/2010/main" val="1761223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 – podlimitní zakázky</a:t>
            </a:r>
          </a:p>
        </p:txBody>
      </p:sp>
      <p:sp>
        <p:nvSpPr>
          <p:cNvPr id="3" name="Zástupný symbol pro obsah 2"/>
          <p:cNvSpPr>
            <a:spLocks noGrp="1"/>
          </p:cNvSpPr>
          <p:nvPr>
            <p:ph idx="1"/>
          </p:nvPr>
        </p:nvSpPr>
        <p:spPr>
          <a:xfrm>
            <a:off x="539552" y="1196752"/>
            <a:ext cx="8229600" cy="4853136"/>
          </a:xfrm>
        </p:spPr>
        <p:txBody>
          <a:bodyPr>
            <a:noAutofit/>
          </a:bodyPr>
          <a:lstStyle/>
          <a:p>
            <a:pPr marL="0" indent="0" algn="just">
              <a:buNone/>
            </a:pPr>
            <a:r>
              <a:rPr lang="it-IT" sz="1200" dirty="0">
                <a:cs typeface="Times New Roman" panose="02020603050405020304" pitchFamily="18" charset="0"/>
              </a:rPr>
              <a:t>Zadavatel není povinen zadat v zadávacím řízení podlimitní veřejnou zakázku</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a) na dodávky nebo na služby přímo související s návštěvami ústavních činitelů jiných států a jimi zmocněných zástupců v České republice a na tlumočnické služby související s návštěvami ústavních činitelů České republiky a jimi zmocněných zástupců v zahraničí,</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b) na dodávky, služby nebo stavební práce poskytované Vězeňskou službou České republiky České republice,</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c) na dodávky nebo služby související s poskytováním humanitární pomoci15),</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d) zadávanou zpravodajskou službou podle zákona o zpravodajských službách,</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e) zadávanou zastupitelským úřadem České republiky v zahraničí nebo organizační složkou státu působící a hospodařící v zahraničí,</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f) jejímž předmětem je pořízení, údržba nebo obnova majetku České republiky v zahraničí,</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g) jejímž předmětem je nabytí věci nebo souboru věcí do sbírky muzejní povahy16), kulturní památky17) nebo jiného předmětu kulturní hodnoty,</a:t>
            </a:r>
          </a:p>
          <a:p>
            <a:pPr marL="0" indent="0" algn="just">
              <a:buNone/>
            </a:pPr>
            <a:r>
              <a:rPr lang="it-IT" sz="11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19</a:t>
            </a:fld>
            <a:endParaRPr lang="cs-CZ"/>
          </a:p>
        </p:txBody>
      </p:sp>
    </p:spTree>
    <p:extLst>
      <p:ext uri="{BB962C8B-B14F-4D97-AF65-F5344CB8AC3E}">
        <p14:creationId xmlns:p14="http://schemas.microsoft.com/office/powerpoint/2010/main" val="90478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Struktura zákona I</a:t>
            </a:r>
          </a:p>
        </p:txBody>
      </p:sp>
      <p:sp>
        <p:nvSpPr>
          <p:cNvPr id="3" name="Zástupný symbol pro obsah 2"/>
          <p:cNvSpPr>
            <a:spLocks noGrp="1"/>
          </p:cNvSpPr>
          <p:nvPr>
            <p:ph idx="1"/>
          </p:nvPr>
        </p:nvSpPr>
        <p:spPr/>
        <p:txBody>
          <a:bodyPr>
            <a:normAutofit/>
          </a:bodyPr>
          <a:lstStyle/>
          <a:p>
            <a:r>
              <a:rPr lang="cs-CZ" sz="2400" dirty="0">
                <a:cs typeface="Times New Roman" panose="02020603050405020304" pitchFamily="18" charset="0"/>
              </a:rPr>
              <a:t>Část první - obecná ustanovení § 1 - 32</a:t>
            </a:r>
          </a:p>
          <a:p>
            <a:r>
              <a:rPr lang="cs-CZ" sz="2400" dirty="0">
                <a:cs typeface="Times New Roman" panose="02020603050405020304" pitchFamily="18" charset="0"/>
              </a:rPr>
              <a:t>Část druhá - ustanovení k zad. řízením § 33 - 51</a:t>
            </a:r>
          </a:p>
          <a:p>
            <a:r>
              <a:rPr lang="cs-CZ" sz="2400" dirty="0">
                <a:cs typeface="Times New Roman" panose="02020603050405020304" pitchFamily="18" charset="0"/>
              </a:rPr>
              <a:t>Část třetí - podlimitní režim § 52 - 54</a:t>
            </a:r>
          </a:p>
          <a:p>
            <a:r>
              <a:rPr lang="cs-CZ" sz="2400" dirty="0">
                <a:cs typeface="Times New Roman" panose="02020603050405020304" pitchFamily="18" charset="0"/>
              </a:rPr>
              <a:t>Část čtvrtá - nadlimitní režim § 55 - 128</a:t>
            </a:r>
          </a:p>
          <a:p>
            <a:r>
              <a:rPr lang="cs-CZ" sz="2400" dirty="0">
                <a:cs typeface="Times New Roman" panose="02020603050405020304" pitchFamily="18" charset="0"/>
              </a:rPr>
              <a:t>Část pátá - zjednodušený režim § 129</a:t>
            </a:r>
          </a:p>
          <a:p>
            <a:r>
              <a:rPr lang="cs-CZ" sz="2400" dirty="0">
                <a:cs typeface="Times New Roman" panose="02020603050405020304" pitchFamily="18" charset="0"/>
              </a:rPr>
              <a:t>Část šestá - zvláštní postupy § 130 - 150</a:t>
            </a:r>
          </a:p>
          <a:p>
            <a:r>
              <a:rPr lang="cs-CZ" sz="2400" dirty="0">
                <a:cs typeface="Times New Roman" panose="02020603050405020304" pitchFamily="18" charset="0"/>
              </a:rPr>
              <a:t>Část sedmá - sektorové zakázky § 151 - 173</a:t>
            </a: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1468887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Výjimky – podlimitní zakázky</a:t>
            </a:r>
          </a:p>
        </p:txBody>
      </p:sp>
      <p:sp>
        <p:nvSpPr>
          <p:cNvPr id="3" name="Zástupný symbol pro obsah 2"/>
          <p:cNvSpPr>
            <a:spLocks noGrp="1"/>
          </p:cNvSpPr>
          <p:nvPr>
            <p:ph idx="1"/>
          </p:nvPr>
        </p:nvSpPr>
        <p:spPr>
          <a:xfrm>
            <a:off x="539552" y="1196752"/>
            <a:ext cx="8229600" cy="4853136"/>
          </a:xfrm>
        </p:spPr>
        <p:txBody>
          <a:bodyPr>
            <a:noAutofit/>
          </a:bodyPr>
          <a:lstStyle/>
          <a:p>
            <a:pPr marL="0" indent="0" algn="just">
              <a:buNone/>
            </a:pPr>
            <a:r>
              <a:rPr lang="it-IT" sz="1200" dirty="0">
                <a:cs typeface="Times New Roman" panose="02020603050405020304" pitchFamily="18" charset="0"/>
              </a:rPr>
              <a:t>Zadavatel není povinen zadat v zadávacím řízení podlimitní veřejnou zakázku</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h) na nákup knih a jiných informačních zdrojů do knihovních fondů,</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i) jejímž předmětem je pořízení zvířete za účelem chovu nebo plemenitby, nebo pro potřeby plnění úkolů ozbrojených složek České republiky,</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j) jejímž předmětem je výroba, koupě nebo oprava vojenského materiálu pro ozbrojené složky České republiky,</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k) zadávanou za účelem zajištění obranyschopnosti České republiky Ministerstvem obrany osobě, v níž má výlučnou majetkovou účast, nebo mezi takovými osobami navzájem, nebo</a:t>
            </a:r>
          </a:p>
          <a:p>
            <a:pPr marL="0" indent="0" algn="just">
              <a:buNone/>
            </a:pPr>
            <a:r>
              <a:rPr lang="it-IT" sz="1200" dirty="0">
                <a:cs typeface="Times New Roman" panose="02020603050405020304" pitchFamily="18" charset="0"/>
              </a:rPr>
              <a:t> </a:t>
            </a:r>
          </a:p>
          <a:p>
            <a:pPr marL="0" indent="0" algn="just">
              <a:buNone/>
            </a:pPr>
            <a:r>
              <a:rPr lang="it-IT" sz="1200" dirty="0">
                <a:cs typeface="Times New Roman" panose="02020603050405020304" pitchFamily="18" charset="0"/>
              </a:rPr>
              <a:t>l) zadávanou v době nasazení ozbrojených složek České republiky mimo území Evropské unie a operační potřeby vyžadují, aby byly zadány dodavatelům umístěným v oblasti těchto operací.</a:t>
            </a:r>
          </a:p>
          <a:p>
            <a:pPr marL="0" indent="0" algn="just">
              <a:buNone/>
            </a:pPr>
            <a:r>
              <a:rPr lang="it-IT" sz="11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20</a:t>
            </a:fld>
            <a:endParaRPr lang="cs-CZ"/>
          </a:p>
        </p:txBody>
      </p:sp>
    </p:spTree>
    <p:extLst>
      <p:ext uri="{BB962C8B-B14F-4D97-AF65-F5344CB8AC3E}">
        <p14:creationId xmlns:p14="http://schemas.microsoft.com/office/powerpoint/2010/main" val="2822358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Výjimky – veřejná zakázka malého rozsahu</a:t>
            </a:r>
          </a:p>
        </p:txBody>
      </p:sp>
      <p:sp>
        <p:nvSpPr>
          <p:cNvPr id="3" name="Zástupný symbol pro obsah 2"/>
          <p:cNvSpPr>
            <a:spLocks noGrp="1"/>
          </p:cNvSpPr>
          <p:nvPr>
            <p:ph idx="1"/>
          </p:nvPr>
        </p:nvSpPr>
        <p:spPr>
          <a:xfrm>
            <a:off x="472976" y="1728493"/>
            <a:ext cx="8229600" cy="4853136"/>
          </a:xfrm>
        </p:spPr>
        <p:txBody>
          <a:bodyPr>
            <a:noAutofit/>
          </a:bodyPr>
          <a:lstStyle/>
          <a:p>
            <a:pPr marL="0" indent="0" algn="just">
              <a:buNone/>
            </a:pPr>
            <a:r>
              <a:rPr lang="it-IT" sz="1800" dirty="0">
                <a:cs typeface="Times New Roman" panose="02020603050405020304" pitchFamily="18" charset="0"/>
              </a:rPr>
              <a:t>Zadavatel není povinen zadat v zadávacím řízení veřejnou zakázku malého rozsahu. Při jejím zadávání je však zadavatel povinen dodržet zásady podle § 6.</a:t>
            </a:r>
            <a:r>
              <a:rPr lang="it-IT" sz="1600" dirty="0">
                <a:cs typeface="Times New Roman" panose="02020603050405020304" pitchFamily="18" charset="0"/>
              </a:rPr>
              <a:t> </a:t>
            </a:r>
            <a:r>
              <a:rPr lang="cs-CZ" sz="1600" dirty="0">
                <a:cs typeface="Times New Roman" panose="02020603050405020304" pitchFamily="18" charset="0"/>
              </a:rPr>
              <a:t> </a:t>
            </a:r>
          </a:p>
          <a:p>
            <a:pPr marL="0" indent="0" algn="just">
              <a:buNone/>
            </a:pPr>
            <a:endParaRPr lang="cs-CZ" sz="1600" dirty="0">
              <a:cs typeface="Times New Roman" panose="02020603050405020304" pitchFamily="18" charset="0"/>
            </a:endParaRPr>
          </a:p>
          <a:p>
            <a:pPr marL="0" indent="0" algn="just">
              <a:buNone/>
            </a:pPr>
            <a:r>
              <a:rPr lang="cs-CZ" sz="1600" dirty="0">
                <a:cs typeface="Times New Roman" panose="02020603050405020304" pitchFamily="18" charset="0"/>
              </a:rPr>
              <a:t>Přezkum veřejných zakázek malého rozsahu</a:t>
            </a:r>
            <a:endParaRPr lang="it-IT" sz="1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21</a:t>
            </a:fld>
            <a:endParaRPr lang="cs-CZ"/>
          </a:p>
        </p:txBody>
      </p:sp>
    </p:spTree>
    <p:extLst>
      <p:ext uri="{BB962C8B-B14F-4D97-AF65-F5344CB8AC3E}">
        <p14:creationId xmlns:p14="http://schemas.microsoft.com/office/powerpoint/2010/main" val="924189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Zásady	</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sz="2400" dirty="0">
                <a:cs typeface="Times New Roman" panose="02020603050405020304" pitchFamily="18" charset="0"/>
              </a:rPr>
              <a:t>Zadavatel při postupu podle tohoto zákona musí dodržovat </a:t>
            </a:r>
            <a:r>
              <a:rPr lang="cs-CZ" sz="2400" b="1" dirty="0">
                <a:cs typeface="Times New Roman" panose="02020603050405020304" pitchFamily="18" charset="0"/>
              </a:rPr>
              <a:t>zásady transparentnosti a přiměřenosti.</a:t>
            </a:r>
          </a:p>
          <a:p>
            <a:endParaRPr lang="cs-CZ" sz="2400" dirty="0">
              <a:cs typeface="Times New Roman" panose="02020603050405020304" pitchFamily="18" charset="0"/>
            </a:endParaRPr>
          </a:p>
          <a:p>
            <a:pPr marL="0" indent="0">
              <a:buNone/>
            </a:pPr>
            <a:r>
              <a:rPr lang="cs-CZ" sz="2400" dirty="0">
                <a:cs typeface="Times New Roman" panose="02020603050405020304" pitchFamily="18" charset="0"/>
              </a:rPr>
              <a:t>Ve vztahu k dodavatelům musí zadavatel dodržovat </a:t>
            </a:r>
            <a:r>
              <a:rPr lang="cs-CZ" sz="2400" b="1" dirty="0">
                <a:cs typeface="Times New Roman" panose="02020603050405020304" pitchFamily="18" charset="0"/>
              </a:rPr>
              <a:t>zásadu rovného zacházení a zákazu diskriminace.</a:t>
            </a:r>
          </a:p>
          <a:p>
            <a:endParaRPr lang="cs-CZ" sz="2400" dirty="0">
              <a:cs typeface="Times New Roman" panose="02020603050405020304" pitchFamily="18" charset="0"/>
            </a:endParaRPr>
          </a:p>
          <a:p>
            <a:pPr marL="0" indent="0">
              <a:buNone/>
            </a:pPr>
            <a:r>
              <a:rPr lang="cs-CZ" sz="2400" dirty="0">
                <a:cs typeface="Times New Roman" panose="02020603050405020304" pitchFamily="18" charset="0"/>
              </a:rPr>
              <a:t>Zadavatel nesmí omezovat účast v zadávacím řízení těm dodavatelům, kteří mají sídlo v</a:t>
            </a:r>
          </a:p>
          <a:p>
            <a:pPr marL="0" indent="0">
              <a:buNone/>
            </a:pPr>
            <a:r>
              <a:rPr lang="cs-CZ" sz="2400" dirty="0">
                <a:cs typeface="Times New Roman" panose="02020603050405020304" pitchFamily="18" charset="0"/>
              </a:rPr>
              <a:t> </a:t>
            </a:r>
          </a:p>
          <a:p>
            <a:pPr marL="457200" indent="-457200">
              <a:buFont typeface="+mj-lt"/>
              <a:buAutoNum type="alphaLcParenR"/>
            </a:pPr>
            <a:r>
              <a:rPr lang="cs-CZ" sz="2400" dirty="0">
                <a:cs typeface="Times New Roman" panose="02020603050405020304" pitchFamily="18" charset="0"/>
              </a:rPr>
              <a:t>členském státě Evropské unie, Evropského hospodářského prostoru nebo Švýcarské konfederaci (dále jen "členský stát"), nebo</a:t>
            </a:r>
          </a:p>
          <a:p>
            <a:pPr marL="457200" indent="-457200">
              <a:buFont typeface="+mj-lt"/>
              <a:buAutoNum type="alphaLcParenR"/>
            </a:pPr>
            <a:r>
              <a:rPr lang="cs-CZ" sz="2400" dirty="0">
                <a:cs typeface="Times New Roman" panose="02020603050405020304" pitchFamily="18" charset="0"/>
              </a:rPr>
              <a:t>jiném státě, který má s Českou republikou nebo s Evropskou unií uzavřenu mezinárodní smlouvu zaručující přístup dodavatelům z těchto států k zadávané veřejné zakázce.</a:t>
            </a: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22</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655108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Zásady	</a:t>
            </a:r>
          </a:p>
        </p:txBody>
      </p:sp>
      <p:sp>
        <p:nvSpPr>
          <p:cNvPr id="3" name="Zástupný symbol pro obsah 2"/>
          <p:cNvSpPr>
            <a:spLocks noGrp="1"/>
          </p:cNvSpPr>
          <p:nvPr>
            <p:ph idx="1"/>
          </p:nvPr>
        </p:nvSpPr>
        <p:spPr/>
        <p:txBody>
          <a:bodyPr>
            <a:normAutofit/>
          </a:bodyPr>
          <a:lstStyle/>
          <a:p>
            <a:pPr marL="0" indent="0">
              <a:buNone/>
            </a:pPr>
            <a:r>
              <a:rPr lang="cs-CZ" sz="2400" b="1" dirty="0">
                <a:cs typeface="Times New Roman" panose="02020603050405020304" pitchFamily="18" charset="0"/>
              </a:rPr>
              <a:t>Zásada sociálně odpovědného zadávání, environmentálně odpovědného zadávání a inovací</a:t>
            </a:r>
          </a:p>
          <a:p>
            <a:pPr marL="0" indent="0" algn="just">
              <a:buNone/>
            </a:pPr>
            <a:endParaRPr lang="cs-CZ" sz="2400" b="1" dirty="0">
              <a:cs typeface="Times New Roman" panose="02020603050405020304" pitchFamily="18" charset="0"/>
            </a:endParaRPr>
          </a:p>
          <a:p>
            <a:pPr marL="0" indent="0" algn="just">
              <a:buNone/>
            </a:pPr>
            <a:r>
              <a:rPr lang="cs-CZ" sz="2400" dirty="0">
                <a:cs typeface="Times New Roman" panose="02020603050405020304" pitchFamily="18" charset="0"/>
              </a:rPr>
              <a:t>Zadavatel je při postupu podle tohoto zákona, a to při vytváření zadávacích podmínek, hodnocení nabídek a výběru dodavatele, povinen za předpokladu, že to bude vzhledem k povaze a smyslu zakázky možné, dodržovat </a:t>
            </a:r>
            <a:r>
              <a:rPr lang="cs-CZ" sz="2400" b="1" dirty="0">
                <a:cs typeface="Times New Roman" panose="02020603050405020304" pitchFamily="18" charset="0"/>
              </a:rPr>
              <a:t>sociálně odpovědné zadávání, environmentálně odpovědné zadávání a inovace</a:t>
            </a:r>
            <a:r>
              <a:rPr lang="cs-CZ" sz="2400" dirty="0">
                <a:cs typeface="Times New Roman" panose="02020603050405020304" pitchFamily="18" charset="0"/>
              </a:rPr>
              <a:t>. Svůj postup je zadavatel povinen řádně odůvodnit</a:t>
            </a: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23</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02705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1446550"/>
          </a:xfrm>
          <a:prstGeom prst="rect">
            <a:avLst/>
          </a:prstGeom>
          <a:noFill/>
        </p:spPr>
        <p:txBody>
          <a:bodyPr wrap="square" rtlCol="0">
            <a:spAutoFit/>
          </a:bodyPr>
          <a:lstStyle/>
          <a:p>
            <a:pPr algn="ctr"/>
            <a:r>
              <a:rPr lang="cs-CZ" sz="4400" b="1" dirty="0">
                <a:latin typeface="+mj-lt"/>
                <a:cs typeface="Times New Roman" panose="02020603050405020304" pitchFamily="18" charset="0"/>
              </a:rPr>
              <a:t>Veřejná zakázka – předmět a předpokládaná hodnota</a:t>
            </a:r>
            <a:endParaRPr lang="cs-CZ" sz="4400" dirty="0">
              <a:latin typeface="+mj-lt"/>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A5266-2EBF-410F-8759-DB1F44E18527}"/>
              </a:ext>
            </a:extLst>
          </p:cNvPr>
          <p:cNvSpPr>
            <a:spLocks noGrp="1"/>
          </p:cNvSpPr>
          <p:nvPr>
            <p:ph type="title"/>
          </p:nvPr>
        </p:nvSpPr>
        <p:spPr/>
        <p:txBody>
          <a:bodyPr>
            <a:normAutofit/>
          </a:bodyPr>
          <a:lstStyle/>
          <a:p>
            <a:r>
              <a:rPr lang="cs-CZ" sz="4000" b="1" dirty="0"/>
              <a:t>Hlavní předmět veřejné zakázky</a:t>
            </a:r>
          </a:p>
        </p:txBody>
      </p:sp>
      <p:sp>
        <p:nvSpPr>
          <p:cNvPr id="3" name="Zástupný obsah 2">
            <a:extLst>
              <a:ext uri="{FF2B5EF4-FFF2-40B4-BE49-F238E27FC236}">
                <a16:creationId xmlns:a16="http://schemas.microsoft.com/office/drawing/2014/main" id="{58E8A216-19CE-42FB-B5D7-543B523F698C}"/>
              </a:ext>
            </a:extLst>
          </p:cNvPr>
          <p:cNvSpPr>
            <a:spLocks noGrp="1"/>
          </p:cNvSpPr>
          <p:nvPr>
            <p:ph idx="1"/>
          </p:nvPr>
        </p:nvSpPr>
        <p:spPr/>
        <p:txBody>
          <a:bodyPr>
            <a:normAutofit fontScale="85000" lnSpcReduction="20000"/>
          </a:bodyPr>
          <a:lstStyle/>
          <a:p>
            <a:pPr algn="just"/>
            <a:r>
              <a:rPr lang="cs-CZ" dirty="0"/>
              <a:t>Veřejné zakázky, které v sobě zahrnují více druhů veřejných zakázek, se zadávají v souladu s pravidly platnými pro druh veřejné zakázky odpovídající hlavnímu předmětu této veřejné zakázky.</a:t>
            </a:r>
          </a:p>
          <a:p>
            <a:pPr algn="just"/>
            <a:r>
              <a:rPr lang="cs-CZ" dirty="0"/>
              <a:t>Obsahují-li veřejné zakázky dodávky i služby a nejedná se o veřejnou zakázku na stavební práce, určí se </a:t>
            </a:r>
            <a:r>
              <a:rPr lang="cs-CZ" b="1" dirty="0"/>
              <a:t>hlavní předmět podle části předmětu veřejné zakázky s vyšší předpokládanou hodnotou</a:t>
            </a:r>
            <a:r>
              <a:rPr lang="cs-CZ" dirty="0"/>
              <a:t>.</a:t>
            </a:r>
          </a:p>
          <a:p>
            <a:pPr algn="just"/>
            <a:r>
              <a:rPr lang="cs-CZ" dirty="0"/>
              <a:t>V ostatních případech se </a:t>
            </a:r>
            <a:r>
              <a:rPr lang="cs-CZ" b="1" dirty="0"/>
              <a:t>hlavní předmět určí podle základního účelu veřejné zakázky</a:t>
            </a:r>
            <a:r>
              <a:rPr lang="cs-CZ" dirty="0"/>
              <a:t>.</a:t>
            </a:r>
          </a:p>
        </p:txBody>
      </p:sp>
      <p:sp>
        <p:nvSpPr>
          <p:cNvPr id="4" name="Zástupný symbol pro datum 3">
            <a:extLst>
              <a:ext uri="{FF2B5EF4-FFF2-40B4-BE49-F238E27FC236}">
                <a16:creationId xmlns:a16="http://schemas.microsoft.com/office/drawing/2014/main" id="{2B352704-855A-4B78-8754-6BEAFC02DDF7}"/>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A12699E8-01A1-43CB-84B4-40C64C579DCD}"/>
              </a:ext>
            </a:extLst>
          </p:cNvPr>
          <p:cNvSpPr>
            <a:spLocks noGrp="1"/>
          </p:cNvSpPr>
          <p:nvPr>
            <p:ph type="ftr" sz="quarter" idx="11"/>
          </p:nvPr>
        </p:nvSpPr>
        <p:spPr/>
        <p:txBody>
          <a:bodyPr/>
          <a:lstStyle/>
          <a:p>
            <a:r>
              <a:rPr lang="cs-CZ"/>
              <a:t>ELCO§ GROUP s.r.o.</a:t>
            </a:r>
            <a:endParaRPr lang="cs-CZ" dirty="0"/>
          </a:p>
        </p:txBody>
      </p:sp>
      <p:sp>
        <p:nvSpPr>
          <p:cNvPr id="6" name="Zástupný symbol pro číslo snímku 5">
            <a:extLst>
              <a:ext uri="{FF2B5EF4-FFF2-40B4-BE49-F238E27FC236}">
                <a16:creationId xmlns:a16="http://schemas.microsoft.com/office/drawing/2014/main" id="{89BCA89B-F3A4-4ADD-954D-B93C6C0D704B}"/>
              </a:ext>
            </a:extLst>
          </p:cNvPr>
          <p:cNvSpPr>
            <a:spLocks noGrp="1"/>
          </p:cNvSpPr>
          <p:nvPr>
            <p:ph type="sldNum" sz="quarter" idx="12"/>
          </p:nvPr>
        </p:nvSpPr>
        <p:spPr/>
        <p:txBody>
          <a:bodyPr/>
          <a:lstStyle/>
          <a:p>
            <a:fld id="{D7DE5552-2AB7-444B-8FA6-71CD1D993EC8}" type="slidenum">
              <a:rPr lang="cs-CZ" smtClean="0"/>
              <a:t>25</a:t>
            </a:fld>
            <a:endParaRPr lang="cs-CZ"/>
          </a:p>
        </p:txBody>
      </p:sp>
    </p:spTree>
    <p:extLst>
      <p:ext uri="{BB962C8B-B14F-4D97-AF65-F5344CB8AC3E}">
        <p14:creationId xmlns:p14="http://schemas.microsoft.com/office/powerpoint/2010/main" val="2949160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B21FFF-F4B0-4987-8742-552953898287}"/>
              </a:ext>
            </a:extLst>
          </p:cNvPr>
          <p:cNvSpPr>
            <a:spLocks noGrp="1"/>
          </p:cNvSpPr>
          <p:nvPr>
            <p:ph type="title"/>
          </p:nvPr>
        </p:nvSpPr>
        <p:spPr/>
        <p:txBody>
          <a:bodyPr>
            <a:normAutofit/>
          </a:bodyPr>
          <a:lstStyle/>
          <a:p>
            <a:r>
              <a:rPr lang="cs-CZ" b="1" dirty="0"/>
              <a:t>Pravidlo těžiště</a:t>
            </a:r>
          </a:p>
        </p:txBody>
      </p:sp>
      <p:sp>
        <p:nvSpPr>
          <p:cNvPr id="3" name="Zástupný obsah 2">
            <a:extLst>
              <a:ext uri="{FF2B5EF4-FFF2-40B4-BE49-F238E27FC236}">
                <a16:creationId xmlns:a16="http://schemas.microsoft.com/office/drawing/2014/main" id="{C4AB84C3-95DE-4444-A063-0914CFC625CE}"/>
              </a:ext>
            </a:extLst>
          </p:cNvPr>
          <p:cNvSpPr>
            <a:spLocks noGrp="1"/>
          </p:cNvSpPr>
          <p:nvPr>
            <p:ph idx="1"/>
          </p:nvPr>
        </p:nvSpPr>
        <p:spPr/>
        <p:txBody>
          <a:bodyPr>
            <a:normAutofit fontScale="47500" lnSpcReduction="20000"/>
          </a:bodyPr>
          <a:lstStyle/>
          <a:p>
            <a:pPr marL="0" indent="0" algn="just">
              <a:buNone/>
            </a:pPr>
            <a:endParaRPr lang="cs-CZ" dirty="0"/>
          </a:p>
          <a:p>
            <a:pPr marL="0" indent="0" algn="just">
              <a:buNone/>
            </a:pPr>
            <a:r>
              <a:rPr lang="cs-CZ" dirty="0"/>
              <a:t>Podle tohoto principu </a:t>
            </a:r>
            <a:r>
              <a:rPr lang="cs-CZ" b="1" dirty="0"/>
              <a:t>jedna složka veřejné zakázky převáží nad druhou na základě své vyšší předpokládané hodno</a:t>
            </a:r>
            <a:r>
              <a:rPr lang="cs-CZ" dirty="0"/>
              <a:t>ty. </a:t>
            </a:r>
          </a:p>
          <a:p>
            <a:pPr marL="0" indent="0" algn="just">
              <a:buNone/>
            </a:pPr>
            <a:endParaRPr lang="cs-CZ" dirty="0"/>
          </a:p>
          <a:p>
            <a:pPr marL="0" indent="0" algn="just">
              <a:buNone/>
            </a:pPr>
            <a:r>
              <a:rPr lang="cs-CZ" dirty="0"/>
              <a:t>Předpokládaná hodnota částí veřejné zakázky, jejichž předmětem jsou služby i dodávky, tak představuje ze zákona určité objektivní měřítko důležitosti té které části veřejné zakázky. </a:t>
            </a:r>
            <a:r>
              <a:rPr lang="cs-CZ" b="1" dirty="0"/>
              <a:t>Toto pravidlo rozhodování o hlavním předmětu veřejné zakázky (a tím i o pravidlech jejího zadávání) se však nevztahuje na veřejné zakázky, jejichž součástí jsou rovněž stavební práce. </a:t>
            </a:r>
            <a:r>
              <a:rPr lang="cs-CZ" dirty="0"/>
              <a:t>Je tomu tak proto, že hodnota stavebních prací je v řadě případů podstatně vyšší než hodnota dodávek či služeb, které jsou předmětem téže veřejné zakázky, přestože právě tyto služby či dodávky jsou z hlediska účelu a smyslu dané veřejné zakázky důležitější. </a:t>
            </a:r>
          </a:p>
          <a:p>
            <a:pPr marL="0" indent="0" algn="just">
              <a:buNone/>
            </a:pPr>
            <a:endParaRPr lang="cs-CZ" dirty="0"/>
          </a:p>
          <a:p>
            <a:pPr marL="0" indent="0" algn="just">
              <a:buNone/>
            </a:pPr>
            <a:r>
              <a:rPr lang="cs-CZ" dirty="0"/>
              <a:t>Omezení uplatnění principu těžiště pouze na veřejné zakázky, jejichž součástí nejsou stavební práce, tak brání tomu, aby zadavatelé s ohledem na podstatně vyšší hranice prahových finančních hodnot nadlimitní, podlimitní a veřejné zakázky malého rozsahu v případě stavebních prací mohli zneužívat skutečnost, že veřejná zakázka zahrnuje rovněž stavební práce, k obcházení zákona. </a:t>
            </a:r>
          </a:p>
        </p:txBody>
      </p:sp>
      <p:sp>
        <p:nvSpPr>
          <p:cNvPr id="4" name="Zástupný symbol pro datum 3">
            <a:extLst>
              <a:ext uri="{FF2B5EF4-FFF2-40B4-BE49-F238E27FC236}">
                <a16:creationId xmlns:a16="http://schemas.microsoft.com/office/drawing/2014/main" id="{08439E4F-7504-49B1-9235-66C9BC542379}"/>
              </a:ext>
            </a:extLst>
          </p:cNvPr>
          <p:cNvSpPr>
            <a:spLocks noGrp="1"/>
          </p:cNvSpPr>
          <p:nvPr>
            <p:ph type="dt" sz="half" idx="10"/>
          </p:nvPr>
        </p:nvSpPr>
        <p:spPr>
          <a:xfrm>
            <a:off x="457200" y="6308725"/>
            <a:ext cx="2133600" cy="365125"/>
          </a:xfrm>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C37169F4-94C1-477A-B8BC-D406D1387FDC}"/>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64C3EAED-A526-4A74-AC3D-9E73149EF50B}"/>
              </a:ext>
            </a:extLst>
          </p:cNvPr>
          <p:cNvSpPr>
            <a:spLocks noGrp="1"/>
          </p:cNvSpPr>
          <p:nvPr>
            <p:ph type="sldNum" sz="quarter" idx="12"/>
          </p:nvPr>
        </p:nvSpPr>
        <p:spPr/>
        <p:txBody>
          <a:bodyPr/>
          <a:lstStyle/>
          <a:p>
            <a:fld id="{D7DE5552-2AB7-444B-8FA6-71CD1D993EC8}" type="slidenum">
              <a:rPr lang="cs-CZ" smtClean="0"/>
              <a:t>26</a:t>
            </a:fld>
            <a:endParaRPr lang="cs-CZ"/>
          </a:p>
        </p:txBody>
      </p:sp>
    </p:spTree>
    <p:extLst>
      <p:ext uri="{BB962C8B-B14F-4D97-AF65-F5344CB8AC3E}">
        <p14:creationId xmlns:p14="http://schemas.microsoft.com/office/powerpoint/2010/main" val="2891379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CA2633-94C4-48C6-B815-44B42E07F356}"/>
              </a:ext>
            </a:extLst>
          </p:cNvPr>
          <p:cNvSpPr>
            <a:spLocks noGrp="1"/>
          </p:cNvSpPr>
          <p:nvPr>
            <p:ph type="title"/>
          </p:nvPr>
        </p:nvSpPr>
        <p:spPr/>
        <p:txBody>
          <a:bodyPr>
            <a:normAutofit/>
          </a:bodyPr>
          <a:lstStyle/>
          <a:p>
            <a:r>
              <a:rPr lang="cs-CZ" sz="4000" b="1" dirty="0"/>
              <a:t>Pravidlo základní účelu </a:t>
            </a:r>
          </a:p>
        </p:txBody>
      </p:sp>
      <p:sp>
        <p:nvSpPr>
          <p:cNvPr id="3" name="Zástupný obsah 2">
            <a:extLst>
              <a:ext uri="{FF2B5EF4-FFF2-40B4-BE49-F238E27FC236}">
                <a16:creationId xmlns:a16="http://schemas.microsoft.com/office/drawing/2014/main" id="{81610681-683A-4436-8F45-7F0AC10D7C55}"/>
              </a:ext>
            </a:extLst>
          </p:cNvPr>
          <p:cNvSpPr>
            <a:spLocks noGrp="1"/>
          </p:cNvSpPr>
          <p:nvPr>
            <p:ph idx="1"/>
          </p:nvPr>
        </p:nvSpPr>
        <p:spPr/>
        <p:txBody>
          <a:bodyPr>
            <a:normAutofit fontScale="92500"/>
          </a:bodyPr>
          <a:lstStyle/>
          <a:p>
            <a:pPr marL="0" indent="0" algn="just">
              <a:buNone/>
            </a:pPr>
            <a:r>
              <a:rPr lang="cs-CZ" sz="1600" dirty="0"/>
              <a:t>Ve všech ostatních případech (tedy v případech, ve kterých se nepoužije princip těžiště podle odst. 2 komentovaného ustanovení) se hlavní předmět veřejné zakázky určí na základě hlediska základního účelu veřejné zakázky.</a:t>
            </a:r>
          </a:p>
          <a:p>
            <a:pPr marL="0" indent="0" algn="just">
              <a:buNone/>
            </a:pPr>
            <a:endParaRPr lang="cs-CZ" sz="1600" dirty="0"/>
          </a:p>
          <a:p>
            <a:pPr marL="0" indent="0" algn="just">
              <a:buNone/>
            </a:pPr>
            <a:r>
              <a:rPr lang="cs-CZ" sz="1600" dirty="0"/>
              <a:t>Pokud tedy veřejná zakázka zahrnuje na jedné straně dodávky či služby, na straně druhé pak stavební práce, budou hlavním předmětem takové veřejné zakázky dodávky či služby právě tehdy, pokud stavební práce sice jsou nezbytné k řádnému splnění veřejné zakázky, avšak v jejich provedení nespočívá hlavní účel, pro nějž je poskytováno plnění dodavatele jako celek. </a:t>
            </a:r>
          </a:p>
          <a:p>
            <a:pPr marL="0" indent="0" algn="just">
              <a:buNone/>
            </a:pPr>
            <a:endParaRPr lang="cs-CZ" sz="1600" dirty="0"/>
          </a:p>
          <a:p>
            <a:pPr marL="0" indent="0" algn="just">
              <a:buNone/>
            </a:pPr>
            <a:r>
              <a:rPr lang="cs-CZ" sz="1600" dirty="0"/>
              <a:t>Pro ilustraci lze uvést např. veřejné zakázky na dodávky složitých zobrazovacích technologií ve zdravotnictví do již existujících staveb. Tyto zakázky zpravidla vyžadují k řádnému provedení mimo jiné vybourání a následnou opravu stavebních otvorů, stavební spojení předmětu dodávky s budovou, případně i instalaci stínění před elektromagnetickým zářením (včetně služeb v podobě souvisejících projekčních prací). Za předpokladu, že by tyto stavební práce nebyly oddělitelné od samotné dodávky (např. z důvodu zachování práv zadavatele ze záruky), nepředstavovaly by jako součást veřejné zakázky její hlavní účel. Tímto hlavním účelem by byla samotná dodávka zobrazovací technologie. Veřejná zakázka jako celek by tak představovala veřejnou zakázku na dodávky.</a:t>
            </a:r>
          </a:p>
        </p:txBody>
      </p:sp>
      <p:sp>
        <p:nvSpPr>
          <p:cNvPr id="4" name="Zástupný symbol pro datum 3">
            <a:extLst>
              <a:ext uri="{FF2B5EF4-FFF2-40B4-BE49-F238E27FC236}">
                <a16:creationId xmlns:a16="http://schemas.microsoft.com/office/drawing/2014/main" id="{002DFBCA-7E22-4186-B6D9-1A71E44FA399}"/>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57111B92-193B-407B-99BA-6DD24073DDA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FA554472-03EF-40A6-9BA6-6BCC526BA2CC}"/>
              </a:ext>
            </a:extLst>
          </p:cNvPr>
          <p:cNvSpPr>
            <a:spLocks noGrp="1"/>
          </p:cNvSpPr>
          <p:nvPr>
            <p:ph type="sldNum" sz="quarter" idx="12"/>
          </p:nvPr>
        </p:nvSpPr>
        <p:spPr/>
        <p:txBody>
          <a:bodyPr/>
          <a:lstStyle/>
          <a:p>
            <a:fld id="{D7DE5552-2AB7-444B-8FA6-71CD1D993EC8}" type="slidenum">
              <a:rPr lang="cs-CZ" smtClean="0"/>
              <a:t>27</a:t>
            </a:fld>
            <a:endParaRPr lang="cs-CZ"/>
          </a:p>
        </p:txBody>
      </p:sp>
    </p:spTree>
    <p:extLst>
      <p:ext uri="{BB962C8B-B14F-4D97-AF65-F5344CB8AC3E}">
        <p14:creationId xmlns:p14="http://schemas.microsoft.com/office/powerpoint/2010/main" val="3824782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CA2633-94C4-48C6-B815-44B42E07F356}"/>
              </a:ext>
            </a:extLst>
          </p:cNvPr>
          <p:cNvSpPr>
            <a:spLocks noGrp="1"/>
          </p:cNvSpPr>
          <p:nvPr>
            <p:ph type="title"/>
          </p:nvPr>
        </p:nvSpPr>
        <p:spPr/>
        <p:txBody>
          <a:bodyPr>
            <a:normAutofit/>
          </a:bodyPr>
          <a:lstStyle/>
          <a:p>
            <a:r>
              <a:rPr lang="cs-CZ" sz="4000" b="1" dirty="0"/>
              <a:t>Hlavní předmět veřejné zakázky</a:t>
            </a:r>
          </a:p>
        </p:txBody>
      </p:sp>
      <p:sp>
        <p:nvSpPr>
          <p:cNvPr id="3" name="Zástupný obsah 2">
            <a:extLst>
              <a:ext uri="{FF2B5EF4-FFF2-40B4-BE49-F238E27FC236}">
                <a16:creationId xmlns:a16="http://schemas.microsoft.com/office/drawing/2014/main" id="{81610681-683A-4436-8F45-7F0AC10D7C55}"/>
              </a:ext>
            </a:extLst>
          </p:cNvPr>
          <p:cNvSpPr>
            <a:spLocks noGrp="1"/>
          </p:cNvSpPr>
          <p:nvPr>
            <p:ph idx="1"/>
          </p:nvPr>
        </p:nvSpPr>
        <p:spPr/>
        <p:txBody>
          <a:bodyPr>
            <a:normAutofit fontScale="92500" lnSpcReduction="20000"/>
          </a:bodyPr>
          <a:lstStyle/>
          <a:p>
            <a:pPr marL="0" indent="0" algn="just">
              <a:buNone/>
            </a:pPr>
            <a:r>
              <a:rPr lang="cs-CZ" b="1" dirty="0"/>
              <a:t>Zadávací směrnice: </a:t>
            </a:r>
          </a:p>
          <a:p>
            <a:pPr marL="0" indent="0" algn="just">
              <a:buNone/>
            </a:pPr>
            <a:r>
              <a:rPr lang="cs-CZ" dirty="0"/>
              <a:t>2014/24/EU ze dne 26. 2. 2014</a:t>
            </a:r>
          </a:p>
          <a:p>
            <a:pPr marL="0" indent="0" algn="just">
              <a:buNone/>
            </a:pPr>
            <a:r>
              <a:rPr lang="cs-CZ" dirty="0"/>
              <a:t>Viz odst. 8; čl. 2 odst. 8; čl. 3 odst. 2 </a:t>
            </a:r>
          </a:p>
          <a:p>
            <a:pPr marL="0" indent="0" algn="just">
              <a:buNone/>
            </a:pPr>
            <a:r>
              <a:rPr lang="cs-CZ" b="1" dirty="0"/>
              <a:t>Judikatura SD EU:</a:t>
            </a:r>
          </a:p>
          <a:p>
            <a:pPr marL="0" indent="0" algn="just">
              <a:buNone/>
            </a:pPr>
            <a:r>
              <a:rPr lang="cs-CZ" dirty="0"/>
              <a:t>C-252/05 Jean </a:t>
            </a:r>
            <a:r>
              <a:rPr lang="cs-CZ" dirty="0" err="1"/>
              <a:t>Auroux</a:t>
            </a:r>
            <a:endParaRPr lang="cs-CZ" dirty="0"/>
          </a:p>
          <a:p>
            <a:pPr marL="0" indent="0" algn="just">
              <a:buNone/>
            </a:pPr>
            <a:r>
              <a:rPr lang="cs-CZ" dirty="0"/>
              <a:t>C-213/13 </a:t>
            </a:r>
            <a:r>
              <a:rPr lang="cs-CZ" dirty="0" err="1"/>
              <a:t>Impresa</a:t>
            </a:r>
            <a:r>
              <a:rPr lang="cs-CZ" dirty="0"/>
              <a:t> </a:t>
            </a:r>
            <a:r>
              <a:rPr lang="cs-CZ" dirty="0" err="1"/>
              <a:t>Pizzaroni</a:t>
            </a:r>
            <a:r>
              <a:rPr lang="cs-CZ" dirty="0"/>
              <a:t> &amp; C. </a:t>
            </a:r>
            <a:r>
              <a:rPr lang="cs-CZ" dirty="0" err="1"/>
              <a:t>SpA</a:t>
            </a:r>
            <a:endParaRPr lang="cs-CZ" dirty="0"/>
          </a:p>
          <a:p>
            <a:pPr marL="0" indent="0" algn="just">
              <a:buNone/>
            </a:pPr>
            <a:r>
              <a:rPr lang="cs-CZ" b="1" dirty="0"/>
              <a:t>Rozhodnutí ÚOHS:</a:t>
            </a:r>
          </a:p>
          <a:p>
            <a:pPr marL="0" indent="0" algn="just">
              <a:buNone/>
            </a:pPr>
            <a:r>
              <a:rPr lang="cs-CZ" dirty="0"/>
              <a:t>S128/2011 ze dne 17. 12. 2012</a:t>
            </a:r>
          </a:p>
          <a:p>
            <a:pPr marL="0" indent="0" algn="just">
              <a:buNone/>
            </a:pPr>
            <a:r>
              <a:rPr lang="cs-CZ" dirty="0"/>
              <a:t>R184/2013 ze dne 11. 11. 2013</a:t>
            </a:r>
          </a:p>
        </p:txBody>
      </p:sp>
      <p:sp>
        <p:nvSpPr>
          <p:cNvPr id="4" name="Zástupný symbol pro datum 3">
            <a:extLst>
              <a:ext uri="{FF2B5EF4-FFF2-40B4-BE49-F238E27FC236}">
                <a16:creationId xmlns:a16="http://schemas.microsoft.com/office/drawing/2014/main" id="{002DFBCA-7E22-4186-B6D9-1A71E44FA399}"/>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57111B92-193B-407B-99BA-6DD24073DDA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FA554472-03EF-40A6-9BA6-6BCC526BA2CC}"/>
              </a:ext>
            </a:extLst>
          </p:cNvPr>
          <p:cNvSpPr>
            <a:spLocks noGrp="1"/>
          </p:cNvSpPr>
          <p:nvPr>
            <p:ph type="sldNum" sz="quarter" idx="12"/>
          </p:nvPr>
        </p:nvSpPr>
        <p:spPr/>
        <p:txBody>
          <a:bodyPr/>
          <a:lstStyle/>
          <a:p>
            <a:fld id="{D7DE5552-2AB7-444B-8FA6-71CD1D993EC8}" type="slidenum">
              <a:rPr lang="cs-CZ" smtClean="0"/>
              <a:t>28</a:t>
            </a:fld>
            <a:endParaRPr lang="cs-CZ" dirty="0"/>
          </a:p>
        </p:txBody>
      </p:sp>
    </p:spTree>
    <p:extLst>
      <p:ext uri="{BB962C8B-B14F-4D97-AF65-F5344CB8AC3E}">
        <p14:creationId xmlns:p14="http://schemas.microsoft.com/office/powerpoint/2010/main" val="3727574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Předpokládaná hodnota	</a:t>
            </a:r>
          </a:p>
        </p:txBody>
      </p:sp>
      <p:sp>
        <p:nvSpPr>
          <p:cNvPr id="3" name="Zástupný symbol pro obsah 2"/>
          <p:cNvSpPr>
            <a:spLocks noGrp="1"/>
          </p:cNvSpPr>
          <p:nvPr>
            <p:ph idx="1"/>
          </p:nvPr>
        </p:nvSpPr>
        <p:spPr/>
        <p:txBody>
          <a:bodyPr>
            <a:normAutofit/>
          </a:bodyPr>
          <a:lstStyle/>
          <a:p>
            <a:r>
              <a:rPr lang="cs-CZ" dirty="0">
                <a:cs typeface="Times New Roman" panose="02020603050405020304" pitchFamily="18" charset="0"/>
              </a:rPr>
              <a:t>Předpoklad výše úplaty bez DPH - § 16/1</a:t>
            </a:r>
          </a:p>
          <a:p>
            <a:r>
              <a:rPr lang="cs-CZ" dirty="0">
                <a:cs typeface="Times New Roman" panose="02020603050405020304" pitchFamily="18" charset="0"/>
              </a:rPr>
              <a:t>Hodnota všeho plnění, které „</a:t>
            </a:r>
            <a:r>
              <a:rPr lang="cs-CZ" b="1" i="1" dirty="0">
                <a:cs typeface="Times New Roman" panose="02020603050405020304" pitchFamily="18" charset="0"/>
              </a:rPr>
              <a:t>může vyplývat</a:t>
            </a:r>
            <a:r>
              <a:rPr lang="cs-CZ" dirty="0">
                <a:cs typeface="Times New Roman" panose="02020603050405020304" pitchFamily="18" charset="0"/>
              </a:rPr>
              <a:t>“ ze smlouvy - § 16/2</a:t>
            </a:r>
          </a:p>
          <a:p>
            <a:r>
              <a:rPr lang="cs-CZ" dirty="0">
                <a:cs typeface="Times New Roman" panose="02020603050405020304" pitchFamily="18" charset="0"/>
              </a:rPr>
              <a:t>Hodnota změn podle § 100 - § 16/3</a:t>
            </a:r>
          </a:p>
          <a:p>
            <a:r>
              <a:rPr lang="cs-CZ" dirty="0">
                <a:cs typeface="Times New Roman" panose="02020603050405020304" pitchFamily="18" charset="0"/>
              </a:rPr>
              <a:t>Hodnota vyhrazené změny závazku § 100</a:t>
            </a:r>
          </a:p>
          <a:p>
            <a:r>
              <a:rPr lang="cs-CZ" dirty="0">
                <a:cs typeface="Times New Roman" panose="02020603050405020304" pitchFamily="18" charset="0"/>
              </a:rPr>
              <a:t>Rozhodnutí ÚOHS: </a:t>
            </a:r>
          </a:p>
          <a:p>
            <a:pPr lvl="1"/>
            <a:r>
              <a:rPr lang="cs-CZ" dirty="0">
                <a:cs typeface="Times New Roman" panose="02020603050405020304" pitchFamily="18" charset="0"/>
              </a:rPr>
              <a:t>S406/2013 ze dne 7. 2. 2014</a:t>
            </a:r>
          </a:p>
          <a:p>
            <a:pPr lvl="1"/>
            <a:r>
              <a:rPr lang="cs-CZ" dirty="0">
                <a:cs typeface="Times New Roman" panose="02020603050405020304" pitchFamily="18" charset="0"/>
              </a:rPr>
              <a:t>S510/2012 ze dne 7. 2. 2013</a:t>
            </a:r>
          </a:p>
          <a:p>
            <a:pPr marL="457200" lvl="1" indent="0">
              <a:buNone/>
            </a:pPr>
            <a:endParaRPr lang="cs-CZ"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29</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171879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Struktura zákona II</a:t>
            </a:r>
          </a:p>
        </p:txBody>
      </p:sp>
      <p:sp>
        <p:nvSpPr>
          <p:cNvPr id="3" name="Zástupný symbol pro obsah 2"/>
          <p:cNvSpPr>
            <a:spLocks noGrp="1"/>
          </p:cNvSpPr>
          <p:nvPr>
            <p:ph idx="1"/>
          </p:nvPr>
        </p:nvSpPr>
        <p:spPr>
          <a:xfrm>
            <a:off x="457200" y="1600200"/>
            <a:ext cx="8229600" cy="4853136"/>
          </a:xfrm>
        </p:spPr>
        <p:txBody>
          <a:bodyPr>
            <a:normAutofit/>
          </a:bodyPr>
          <a:lstStyle/>
          <a:p>
            <a:r>
              <a:rPr lang="it-IT" sz="2400" dirty="0">
                <a:cs typeface="Times New Roman" panose="02020603050405020304" pitchFamily="18" charset="0"/>
              </a:rPr>
              <a:t>Část osmá – koncese § 174 - 186</a:t>
            </a:r>
          </a:p>
          <a:p>
            <a:r>
              <a:rPr lang="cs-CZ" sz="2400" dirty="0">
                <a:cs typeface="Times New Roman" panose="02020603050405020304" pitchFamily="18" charset="0"/>
              </a:rPr>
              <a:t>Část devátá - VZ v oblasti obrany nebo bezpečnosti § 187 - 209</a:t>
            </a:r>
          </a:p>
          <a:p>
            <a:r>
              <a:rPr lang="cs-CZ" sz="2400" dirty="0">
                <a:cs typeface="Times New Roman" panose="02020603050405020304" pitchFamily="18" charset="0"/>
              </a:rPr>
              <a:t>Část desátá - společná ustanovení § 210 - 223</a:t>
            </a:r>
          </a:p>
          <a:p>
            <a:r>
              <a:rPr lang="cs-CZ" sz="2400" dirty="0">
                <a:cs typeface="Times New Roman" panose="02020603050405020304" pitchFamily="18" charset="0"/>
              </a:rPr>
              <a:t>Část jedenáctá - informační systém § 224 - 232</a:t>
            </a:r>
          </a:p>
          <a:p>
            <a:r>
              <a:rPr lang="cs-CZ" sz="2400" dirty="0">
                <a:cs typeface="Times New Roman" panose="02020603050405020304" pitchFamily="18" charset="0"/>
              </a:rPr>
              <a:t>Část dvanáctá – SKD § 233 - 240</a:t>
            </a:r>
          </a:p>
          <a:p>
            <a:r>
              <a:rPr lang="cs-CZ" sz="2400" dirty="0">
                <a:cs typeface="Times New Roman" panose="02020603050405020304" pitchFamily="18" charset="0"/>
              </a:rPr>
              <a:t>Část třináctá - dozorová část § 241 - 271</a:t>
            </a:r>
          </a:p>
          <a:p>
            <a:r>
              <a:rPr lang="cs-CZ" sz="2400" dirty="0">
                <a:cs typeface="Times New Roman" panose="02020603050405020304" pitchFamily="18" charset="0"/>
              </a:rPr>
              <a:t>Část čtrnáctá - přechodná ustanovení § 272 - 277</a:t>
            </a:r>
          </a:p>
          <a:p>
            <a:r>
              <a:rPr lang="cs-CZ" sz="2400" dirty="0">
                <a:cs typeface="Times New Roman" panose="02020603050405020304" pitchFamily="18" charset="0"/>
              </a:rPr>
              <a:t>Část patnáctá – účinnost § 278</a:t>
            </a:r>
            <a:endParaRPr lang="cs-CZ" sz="60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3837110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Sčítací pravidla </a:t>
            </a:r>
          </a:p>
        </p:txBody>
      </p:sp>
      <p:sp>
        <p:nvSpPr>
          <p:cNvPr id="3" name="Zástupný symbol pro obsah 2"/>
          <p:cNvSpPr>
            <a:spLocks noGrp="1"/>
          </p:cNvSpPr>
          <p:nvPr>
            <p:ph idx="1"/>
          </p:nvPr>
        </p:nvSpPr>
        <p:spPr>
          <a:xfrm>
            <a:off x="457200" y="1600200"/>
            <a:ext cx="8229600" cy="4853136"/>
          </a:xfrm>
        </p:spPr>
        <p:txBody>
          <a:bodyPr>
            <a:normAutofit/>
          </a:bodyPr>
          <a:lstStyle/>
          <a:p>
            <a:r>
              <a:rPr lang="cs-CZ" sz="2400" dirty="0">
                <a:cs typeface="Times New Roman" panose="02020603050405020304" pitchFamily="18" charset="0"/>
              </a:rPr>
              <a:t>Sčítací pravidla § 18</a:t>
            </a:r>
          </a:p>
          <a:p>
            <a:pPr lvl="1"/>
            <a:r>
              <a:rPr lang="cs-CZ" sz="2000" dirty="0">
                <a:cs typeface="Times New Roman" panose="02020603050405020304" pitchFamily="18" charset="0"/>
              </a:rPr>
              <a:t>Funkční celek + časová souvislost § 18/2</a:t>
            </a:r>
          </a:p>
          <a:p>
            <a:pPr lvl="1"/>
            <a:r>
              <a:rPr lang="cs-CZ" sz="2000" dirty="0">
                <a:cs typeface="Times New Roman" panose="02020603050405020304" pitchFamily="18" charset="0"/>
              </a:rPr>
              <a:t>Plnění ( D + S) pravidelné povahy § 19 </a:t>
            </a:r>
          </a:p>
          <a:p>
            <a:r>
              <a:rPr lang="cs-CZ" sz="2400" b="1" dirty="0">
                <a:cs typeface="Times New Roman" panose="02020603050405020304" pitchFamily="18" charset="0"/>
              </a:rPr>
              <a:t>Důsledky: </a:t>
            </a:r>
          </a:p>
          <a:p>
            <a:pPr lvl="1"/>
            <a:r>
              <a:rPr lang="cs-CZ" sz="2000" dirty="0">
                <a:cs typeface="Times New Roman" panose="02020603050405020304" pitchFamily="18" charset="0"/>
              </a:rPr>
              <a:t>Režim veřejné zakázky § 24, mimo případy zjednodušeného režimu </a:t>
            </a:r>
          </a:p>
          <a:p>
            <a:r>
              <a:rPr lang="cs-CZ" sz="2400" b="1" dirty="0">
                <a:cs typeface="Times New Roman" panose="02020603050405020304" pitchFamily="18" charset="0"/>
              </a:rPr>
              <a:t>Judikatura NSS: </a:t>
            </a:r>
          </a:p>
          <a:p>
            <a:pPr lvl="1"/>
            <a:r>
              <a:rPr lang="cs-CZ" sz="2400" dirty="0">
                <a:cs typeface="Times New Roman" panose="02020603050405020304" pitchFamily="18" charset="0"/>
              </a:rPr>
              <a:t>2 </a:t>
            </a:r>
            <a:r>
              <a:rPr lang="cs-CZ" sz="2400" dirty="0" err="1">
                <a:cs typeface="Times New Roman" panose="02020603050405020304" pitchFamily="18" charset="0"/>
              </a:rPr>
              <a:t>Afs</a:t>
            </a:r>
            <a:r>
              <a:rPr lang="cs-CZ" sz="2400" dirty="0">
                <a:cs typeface="Times New Roman" panose="02020603050405020304" pitchFamily="18" charset="0"/>
              </a:rPr>
              <a:t> 71/2011</a:t>
            </a:r>
          </a:p>
          <a:p>
            <a:pPr lvl="1"/>
            <a:r>
              <a:rPr lang="cs-CZ" sz="2400" dirty="0">
                <a:cs typeface="Times New Roman" panose="02020603050405020304" pitchFamily="18" charset="0"/>
              </a:rPr>
              <a:t>6 As 20/2014</a:t>
            </a:r>
          </a:p>
          <a:p>
            <a:pPr lvl="1"/>
            <a:r>
              <a:rPr lang="cs-CZ" sz="2400" dirty="0">
                <a:cs typeface="Times New Roman" panose="02020603050405020304" pitchFamily="18" charset="0"/>
              </a:rPr>
              <a:t>7 As 211/2015</a:t>
            </a:r>
          </a:p>
          <a:p>
            <a:pPr marL="457200" lvl="1" indent="0">
              <a:buNone/>
            </a:pPr>
            <a:endParaRPr lang="cs-CZ" sz="5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30</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2033261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Sčítací pravidla </a:t>
            </a:r>
          </a:p>
        </p:txBody>
      </p:sp>
      <p:sp>
        <p:nvSpPr>
          <p:cNvPr id="3" name="Zástupný symbol pro obsah 2"/>
          <p:cNvSpPr>
            <a:spLocks noGrp="1"/>
          </p:cNvSpPr>
          <p:nvPr>
            <p:ph idx="1"/>
          </p:nvPr>
        </p:nvSpPr>
        <p:spPr>
          <a:xfrm>
            <a:off x="457200" y="1600200"/>
            <a:ext cx="8229600" cy="4853136"/>
          </a:xfrm>
        </p:spPr>
        <p:txBody>
          <a:bodyPr>
            <a:normAutofit/>
          </a:bodyPr>
          <a:lstStyle/>
          <a:p>
            <a:r>
              <a:rPr lang="cs-CZ" dirty="0">
                <a:cs typeface="Times New Roman" panose="02020603050405020304" pitchFamily="18" charset="0"/>
              </a:rPr>
              <a:t>Pro naplnění znaků je podstatný výsledek KS v Brně: 62 </a:t>
            </a:r>
            <a:r>
              <a:rPr lang="cs-CZ" dirty="0" err="1">
                <a:cs typeface="Times New Roman" panose="02020603050405020304" pitchFamily="18" charset="0"/>
              </a:rPr>
              <a:t>Af</a:t>
            </a:r>
            <a:r>
              <a:rPr lang="cs-CZ" dirty="0">
                <a:cs typeface="Times New Roman" panose="02020603050405020304" pitchFamily="18" charset="0"/>
              </a:rPr>
              <a:t> 35/2012</a:t>
            </a:r>
          </a:p>
          <a:p>
            <a:r>
              <a:rPr lang="cs-CZ" dirty="0">
                <a:cs typeface="Times New Roman" panose="02020603050405020304" pitchFamily="18" charset="0"/>
              </a:rPr>
              <a:t>Problém nutného dělení jediné zakázky </a:t>
            </a:r>
          </a:p>
          <a:p>
            <a:pPr marL="0" indent="0">
              <a:buNone/>
            </a:pPr>
            <a:r>
              <a:rPr lang="cs-CZ" dirty="0">
                <a:cs typeface="Times New Roman" panose="02020603050405020304" pitchFamily="18" charset="0"/>
              </a:rPr>
              <a:t>   NSS: 3 As 212/2014 / KS: 62 </a:t>
            </a:r>
            <a:r>
              <a:rPr lang="cs-CZ" dirty="0" err="1">
                <a:cs typeface="Times New Roman" panose="02020603050405020304" pitchFamily="18" charset="0"/>
              </a:rPr>
              <a:t>Af</a:t>
            </a:r>
            <a:r>
              <a:rPr lang="cs-CZ" dirty="0">
                <a:cs typeface="Times New Roman" panose="02020603050405020304" pitchFamily="18" charset="0"/>
              </a:rPr>
              <a:t> 75/2013</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31</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41828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Provozní jednotky</a:t>
            </a:r>
          </a:p>
        </p:txBody>
      </p:sp>
      <p:sp>
        <p:nvSpPr>
          <p:cNvPr id="3" name="Zástupný symbol pro obsah 2"/>
          <p:cNvSpPr>
            <a:spLocks noGrp="1"/>
          </p:cNvSpPr>
          <p:nvPr>
            <p:ph idx="1"/>
          </p:nvPr>
        </p:nvSpPr>
        <p:spPr>
          <a:xfrm>
            <a:off x="457200" y="1600200"/>
            <a:ext cx="8229600" cy="4853136"/>
          </a:xfrm>
        </p:spPr>
        <p:txBody>
          <a:bodyPr>
            <a:normAutofit/>
          </a:bodyPr>
          <a:lstStyle/>
          <a:p>
            <a:pPr algn="just"/>
            <a:r>
              <a:rPr lang="cs-CZ" dirty="0">
                <a:cs typeface="Times New Roman" panose="02020603050405020304" pitchFamily="18" charset="0"/>
              </a:rPr>
              <a:t>Zadavatel stanoví předpokládanou hodnotu veřejné zakázky za všechny své provozní jednotky.</a:t>
            </a:r>
          </a:p>
          <a:p>
            <a:pPr algn="just"/>
            <a:r>
              <a:rPr lang="cs-CZ" dirty="0">
                <a:cs typeface="Times New Roman" panose="02020603050405020304" pitchFamily="18" charset="0"/>
              </a:rPr>
              <a:t>Jde-li však o provozní jednotku s funkční samostatností při zadávání veřejných zakázek nebo některých jejich kategorií, může se předpokládaná hodnota veřejné zakázky stanovit na úrovni této jednotky.</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32</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738918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Veřejná zakázka zadávaná na části   § 35</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fontScale="55000" lnSpcReduction="20000"/>
          </a:bodyPr>
          <a:lstStyle/>
          <a:p>
            <a:pPr marL="0" indent="0" algn="just">
              <a:buNone/>
            </a:pPr>
            <a:r>
              <a:rPr lang="cs-CZ" sz="2000" dirty="0">
                <a:ea typeface="Tahoma" pitchFamily="34" charset="0"/>
                <a:cs typeface="Times New Roman" panose="02020603050405020304" pitchFamily="18" charset="0"/>
              </a:rPr>
              <a:t>Z pohledu zadavatele existuje hned několik důvodů, proč přistoupit k zadání částí veřejné zakázky. Jedním z nich je možná úspora finančních prostředků. Například zadavatel s celorepublikovou působností rozčlení veřejnou zakázku na části dle lokalit (typicky krajů), což může vést ke snížení nákladů ve srovnání se situací, kdy by celou zakázku plnil jen jeden dodavatel, neboť takový postup může vytvořit podmínky k širšímu přístupu lokálních dodavatelů k soutěži o veřejnou zakázku. Obecně lze právě rozšíření soutěže považovat za nejčastější motiv k využití rozdělení veřejné zakázky na části.</a:t>
            </a:r>
          </a:p>
          <a:p>
            <a:pPr marL="0" indent="0" algn="just">
              <a:buNone/>
            </a:pPr>
            <a:r>
              <a:rPr lang="cs-CZ" sz="2000" dirty="0">
                <a:ea typeface="Tahoma" pitchFamily="34" charset="0"/>
                <a:cs typeface="Times New Roman" panose="02020603050405020304" pitchFamily="18" charset="0"/>
              </a:rPr>
              <a:t>V zákoně o zadávání veřejných zakázek je patrný posun směrem k prosazování v praxi co nejčastějšího rozdělování veřejných zakázek na části, což má patrně přispět k vyšší účasti malých a středních podniků v soutěži, a to i v případě zadávání veřejných zakázek s větším rozsahem požadovaného plnění (dodávky větších celků atd.) a celkovou vysokou předpokládanou hodnotou. Rozdělení veřejné zakázky na části by tak měl zadavatel důkladně zvážit, přičemž v případě nadlimitní veřejné zakázky je zadavatel povinen své eventuální rozhodnutí o zadání takové veřejné zakázky bez jejího rozdělení na části odůvodnit v zadávací dokumentaci nebo v písemné zprávě zadavatele [srov. § 217 odst. 2 písm. m), z nějž je nejlépe patrný příklon zákonodárce k prosazování rozdělení veřejné zakázky na části].</a:t>
            </a:r>
          </a:p>
          <a:p>
            <a:pPr marL="0" indent="0" algn="just">
              <a:buNone/>
            </a:pPr>
            <a:endParaRPr lang="cs-CZ" sz="2000" dirty="0">
              <a:ea typeface="Tahoma" pitchFamily="34" charset="0"/>
              <a:cs typeface="Times New Roman" panose="02020603050405020304" pitchFamily="18" charset="0"/>
            </a:endParaRPr>
          </a:p>
          <a:p>
            <a:pPr marL="0" indent="0" algn="just">
              <a:buNone/>
            </a:pPr>
            <a:r>
              <a:rPr lang="cs-CZ" sz="2000" dirty="0">
                <a:ea typeface="Tahoma" pitchFamily="34" charset="0"/>
                <a:cs typeface="Times New Roman" panose="02020603050405020304" pitchFamily="18" charset="0"/>
              </a:rPr>
              <a:t>Rozdělení zakázky na části je </a:t>
            </a:r>
            <a:r>
              <a:rPr lang="cs-CZ" sz="2000" b="1" dirty="0">
                <a:ea typeface="Tahoma" pitchFamily="34" charset="0"/>
                <a:cs typeface="Times New Roman" panose="02020603050405020304" pitchFamily="18" charset="0"/>
              </a:rPr>
              <a:t>pouze možností, nikoli povinností </a:t>
            </a:r>
            <a:r>
              <a:rPr lang="cs-CZ" sz="2000" dirty="0">
                <a:ea typeface="Tahoma" pitchFamily="34" charset="0"/>
                <a:cs typeface="Times New Roman" panose="02020603050405020304" pitchFamily="18" charset="0"/>
              </a:rPr>
              <a:t>zadavatele veřejnou zakázku rozdělit na části. Rozhodnutí v konkrétních případech by tak zadavatelé měli činit předně na základě kritéria samotné oddělitelnosti jednotlivých součástí předmětu plnění veřejné zakázky a dále na základě ostatních ustanovení zákona, zejména zásad zadávání veřejných zakázek dle jeho § 6. Z judikatury například vyplývá, že nevyužití práva zadavatele rozdělit veřejnou zakázku na části může za určitých okolností představovat skrytou diskriminaci dodavatelů (srov. rozsudek Krajského soudu v Brně ze dne 1.11.2012, </a:t>
            </a:r>
            <a:r>
              <a:rPr lang="cs-CZ" sz="2000" dirty="0" err="1">
                <a:ea typeface="Tahoma" pitchFamily="34" charset="0"/>
                <a:cs typeface="Times New Roman" panose="02020603050405020304" pitchFamily="18" charset="0"/>
              </a:rPr>
              <a:t>sp</a:t>
            </a:r>
            <a:r>
              <a:rPr lang="cs-CZ" sz="2000" dirty="0">
                <a:ea typeface="Tahoma" pitchFamily="34" charset="0"/>
                <a:cs typeface="Times New Roman" panose="02020603050405020304" pitchFamily="18" charset="0"/>
              </a:rPr>
              <a:t>. zn. 62 </a:t>
            </a:r>
            <a:r>
              <a:rPr lang="cs-CZ" sz="2000" dirty="0" err="1">
                <a:ea typeface="Tahoma" pitchFamily="34" charset="0"/>
                <a:cs typeface="Times New Roman" panose="02020603050405020304" pitchFamily="18" charset="0"/>
              </a:rPr>
              <a:t>Af</a:t>
            </a:r>
            <a:r>
              <a:rPr lang="cs-CZ" sz="2000" dirty="0">
                <a:ea typeface="Tahoma" pitchFamily="34" charset="0"/>
                <a:cs typeface="Times New Roman" panose="02020603050405020304" pitchFamily="18" charset="0"/>
              </a:rPr>
              <a:t> 57/2011). Tato diskriminace může nastat v případě, kdy neexistují důvody, které by zadavateli umožňovaly veřejnou zakázku na části nerozdělit, současně sloučení jednotlivých částí do jednoho celku zužuje okruh potenciálních dodavatelů oproti situaci, kdy by k rozdělení na části došlo.</a:t>
            </a:r>
          </a:p>
          <a:p>
            <a:pPr marL="0" indent="0" algn="just">
              <a:buNone/>
            </a:pPr>
            <a:endParaRPr lang="cs-CZ" sz="2000" dirty="0">
              <a:ea typeface="Tahoma" pitchFamily="34" charset="0"/>
              <a:cs typeface="Times New Roman" panose="02020603050405020304" pitchFamily="18" charset="0"/>
            </a:endParaRPr>
          </a:p>
          <a:p>
            <a:pPr marL="0" indent="0" algn="just">
              <a:buNone/>
            </a:pPr>
            <a:r>
              <a:rPr lang="cs-CZ" sz="2000" dirty="0">
                <a:ea typeface="Tahoma" pitchFamily="34" charset="0"/>
                <a:cs typeface="Times New Roman" panose="02020603050405020304" pitchFamily="18" charset="0"/>
              </a:rPr>
              <a:t>V konkrétních případech by naopak rozdělení veřejné zakázky na části (např. pouze s ohledem na nepřekrývající se množiny dodavatelů schopných realizovat jednotlivé části) mohlo pro zadavatele přinášet neúměrná rizika či nepřiměřené obtíže. Typickým příkladem jsou veřejné zakázky na stavební práce včetně souvisejících dodávek a služeb ve složitých podmínkách, u nichž kvalita výsledného plnění závisí nejen na kvalitě plnění jednotlivých dílčích částí, ale ve srovnatelné míře i na vzájemné koordinaci a provázanosti realizace těchto dílčích plnění a na řízení jejich realizace na úrovni generálního dodavatele. Rozdělení těchto (či obdobných, vykazujících srovnatelné aspekty) veřejných zakázek na části by v konkrétních případech mohlo pro zadavatele znamenat neúměrné riziko zvýšených nákladů na odstraňování vad, případně nemožnost či značně ztíženou možnost domoci se odpovědnosti konkrétního dodavatele určité části veřejné zakázky v případě, kdy se porušení povinnosti tohoto dodavatele promítlo na vlastnostech dodaného plnění jako celku.</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33</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567314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1446550"/>
          </a:xfrm>
          <a:prstGeom prst="rect">
            <a:avLst/>
          </a:prstGeom>
          <a:noFill/>
        </p:spPr>
        <p:txBody>
          <a:bodyPr wrap="square" rtlCol="0">
            <a:spAutoFit/>
          </a:bodyPr>
          <a:lstStyle/>
          <a:p>
            <a:pPr algn="ctr"/>
            <a:r>
              <a:rPr lang="cs-CZ" sz="4400" b="1" dirty="0">
                <a:latin typeface="+mj-lt"/>
                <a:cs typeface="Times New Roman" panose="02020603050405020304" pitchFamily="18" charset="0"/>
              </a:rPr>
              <a:t>Společná pravidla zadávání – I.</a:t>
            </a:r>
            <a:endParaRPr lang="cs-CZ" sz="4400" dirty="0">
              <a:latin typeface="+mj-lt"/>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Zadávací podmínky vs Zadávací dokumentace</a:t>
            </a:r>
          </a:p>
        </p:txBody>
      </p:sp>
      <p:sp>
        <p:nvSpPr>
          <p:cNvPr id="3" name="Zástupný symbol pro obsah 2"/>
          <p:cNvSpPr>
            <a:spLocks noGrp="1"/>
          </p:cNvSpPr>
          <p:nvPr>
            <p:ph idx="1"/>
          </p:nvPr>
        </p:nvSpPr>
        <p:spPr>
          <a:xfrm>
            <a:off x="457200" y="1600200"/>
            <a:ext cx="8229600" cy="4853136"/>
          </a:xfrm>
        </p:spPr>
        <p:txBody>
          <a:bodyPr>
            <a:normAutofit/>
          </a:bodyPr>
          <a:lstStyle/>
          <a:p>
            <a:r>
              <a:rPr lang="cs-CZ" sz="2400" b="1" dirty="0">
                <a:cs typeface="Times New Roman" panose="02020603050405020304" pitchFamily="18" charset="0"/>
              </a:rPr>
              <a:t>Zadávací podmínky</a:t>
            </a:r>
            <a:r>
              <a:rPr lang="cs-CZ" sz="2400" dirty="0">
                <a:cs typeface="Times New Roman" panose="02020603050405020304" pitchFamily="18" charset="0"/>
              </a:rPr>
              <a:t> = veškeré </a:t>
            </a:r>
          </a:p>
          <a:p>
            <a:pPr marL="457200" indent="-457200">
              <a:buAutoNum type="alphaLcParenR"/>
            </a:pPr>
            <a:r>
              <a:rPr lang="cs-CZ" sz="2400" dirty="0">
                <a:cs typeface="Times New Roman" panose="02020603050405020304" pitchFamily="18" charset="0"/>
              </a:rPr>
              <a:t>podmínky průběhu zadávacího řízení </a:t>
            </a:r>
          </a:p>
          <a:p>
            <a:pPr marL="457200" indent="-457200">
              <a:buAutoNum type="alphaLcParenR"/>
            </a:pPr>
            <a:r>
              <a:rPr lang="cs-CZ" sz="2400" dirty="0">
                <a:cs typeface="Times New Roman" panose="02020603050405020304" pitchFamily="18" charset="0"/>
              </a:rPr>
              <a:t>podmínky účasti v zadávacím řízení</a:t>
            </a:r>
          </a:p>
          <a:p>
            <a:pPr marL="457200" indent="-457200">
              <a:buAutoNum type="alphaLcParenR"/>
            </a:pPr>
            <a:r>
              <a:rPr lang="cs-CZ" sz="2400" dirty="0">
                <a:cs typeface="Times New Roman" panose="02020603050405020304" pitchFamily="18" charset="0"/>
              </a:rPr>
              <a:t>pravidla pro snížení počtu účastníků zadávacího řízení nebo snížení počtu předběžných nabídek nebo řešení </a:t>
            </a:r>
          </a:p>
          <a:p>
            <a:pPr marL="457200" indent="-457200">
              <a:buAutoNum type="alphaLcParenR"/>
            </a:pPr>
            <a:r>
              <a:rPr lang="cs-CZ" sz="2400" dirty="0">
                <a:cs typeface="Times New Roman" panose="02020603050405020304" pitchFamily="18" charset="0"/>
              </a:rPr>
              <a:t>pravidla pro hodnocení </a:t>
            </a:r>
          </a:p>
          <a:p>
            <a:pPr marL="457200" indent="-457200">
              <a:buAutoNum type="alphaLcParenR"/>
            </a:pPr>
            <a:r>
              <a:rPr lang="cs-CZ" sz="2400" dirty="0">
                <a:cs typeface="Times New Roman" panose="02020603050405020304" pitchFamily="18" charset="0"/>
              </a:rPr>
              <a:t>další podmínky pro uzavření smlouvy </a:t>
            </a:r>
          </a:p>
          <a:p>
            <a:pPr marL="457200" indent="-457200">
              <a:buAutoNum type="alphaLcParenR"/>
            </a:pPr>
            <a:endParaRPr lang="cs-CZ" sz="2400" dirty="0">
              <a:cs typeface="Times New Roman" panose="02020603050405020304" pitchFamily="18" charset="0"/>
            </a:endParaRPr>
          </a:p>
          <a:p>
            <a:r>
              <a:rPr lang="cs-CZ" sz="2400" b="1" dirty="0">
                <a:cs typeface="Times New Roman" panose="02020603050405020304" pitchFamily="18" charset="0"/>
              </a:rPr>
              <a:t>Zadávací dokumentace </a:t>
            </a:r>
            <a:r>
              <a:rPr lang="cs-CZ" sz="2400" dirty="0">
                <a:cs typeface="Times New Roman" panose="02020603050405020304" pitchFamily="18" charset="0"/>
              </a:rPr>
              <a:t>= veškeré dokumenty obsahující zadávací podmínky</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35</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85079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Předběžná tržní konzultace - § 33</a:t>
            </a:r>
          </a:p>
        </p:txBody>
      </p:sp>
      <p:sp>
        <p:nvSpPr>
          <p:cNvPr id="3" name="Zástupný symbol pro obsah 2"/>
          <p:cNvSpPr>
            <a:spLocks noGrp="1"/>
          </p:cNvSpPr>
          <p:nvPr>
            <p:ph idx="1"/>
          </p:nvPr>
        </p:nvSpPr>
        <p:spPr/>
        <p:txBody>
          <a:bodyPr>
            <a:normAutofit fontScale="55000" lnSpcReduction="20000"/>
          </a:bodyPr>
          <a:lstStyle/>
          <a:p>
            <a:pPr algn="just"/>
            <a:r>
              <a:rPr lang="cs-CZ" sz="3600" dirty="0">
                <a:cs typeface="Times New Roman" panose="02020603050405020304" pitchFamily="18" charset="0"/>
              </a:rPr>
              <a:t>Předběžné tržní konzultace byly do zákona nově implementovány v souladu s klasickou (a rovněž sektorovou) zadávací směrnicí. </a:t>
            </a:r>
          </a:p>
          <a:p>
            <a:pPr algn="just"/>
            <a:r>
              <a:rPr lang="cs-CZ" sz="3600" dirty="0">
                <a:cs typeface="Times New Roman" panose="02020603050405020304" pitchFamily="18" charset="0"/>
              </a:rPr>
              <a:t>Předběžné tržní konzultace představují možnost zadavatele, aby předtím, než zahájí zadávání veřejné zakázky, mohl komunikovat s dodavateli, případně odborníky na oblast, do níž věcně spadá předmět veřejné zakázky, zjišťovat možnosti a návrhy variantních řešení. Předběžné tržní konzultace se uplatní především v případě, že poptávaný předmět plnění je natolik specifické povahy, že zadavatel nedisponuje dostatečnými vlastními informacemi o jeho provádění, přičemž tyto informace nejsou v dostatečné míře ani veřejně dostupné. </a:t>
            </a:r>
          </a:p>
          <a:p>
            <a:pPr algn="just"/>
            <a:r>
              <a:rPr lang="cs-CZ" sz="3600" dirty="0">
                <a:cs typeface="Times New Roman" panose="02020603050405020304" pitchFamily="18" charset="0"/>
              </a:rPr>
              <a:t>Cílem předběžných tržních konzultací je tak zvýšení informovanosti zadavatele o poptávaném plnění veřejné zakázky, popřípadě identifikace jiných způsobů řešení, kterými lze splnit jeho potřeby, ve fázi přípravy samotného zadávacího řízení.</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36</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45227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Zahájení zadávacího řízení § 34</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algn="just"/>
            <a:r>
              <a:rPr lang="cs-CZ" sz="2400" dirty="0">
                <a:cs typeface="Times New Roman" panose="02020603050405020304" pitchFamily="18" charset="0"/>
              </a:rPr>
              <a:t>předběžné oznámení uveřejněné ve Věstníku veřejných zakázek (JŘSU, UŽŠÍ)</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oznámení o zakázce uveřejněné ve Věstníku veřejných zakázek (OTEVŘENÉ)</a:t>
            </a:r>
          </a:p>
          <a:p>
            <a:pPr algn="just"/>
            <a:endParaRPr lang="cs-CZ" sz="2400" dirty="0">
              <a:cs typeface="Times New Roman" panose="02020603050405020304" pitchFamily="18" charset="0"/>
            </a:endParaRPr>
          </a:p>
          <a:p>
            <a:pPr algn="just"/>
            <a:r>
              <a:rPr lang="pl-PL" sz="2400" dirty="0">
                <a:cs typeface="Times New Roman" panose="02020603050405020304" pitchFamily="18" charset="0"/>
              </a:rPr>
              <a:t>výzva k podání nabídek na profilu zadavatele (ZPŘ)</a:t>
            </a:r>
            <a:endParaRPr lang="cs-CZ" sz="24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37</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5792186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Předběžné oznámení - § 34</a:t>
            </a:r>
          </a:p>
        </p:txBody>
      </p:sp>
      <p:sp>
        <p:nvSpPr>
          <p:cNvPr id="3" name="Zástupný symbol pro obsah 2"/>
          <p:cNvSpPr>
            <a:spLocks noGrp="1"/>
          </p:cNvSpPr>
          <p:nvPr>
            <p:ph idx="1"/>
          </p:nvPr>
        </p:nvSpPr>
        <p:spPr>
          <a:xfrm>
            <a:off x="457200" y="1600200"/>
            <a:ext cx="8229600" cy="4853136"/>
          </a:xfrm>
        </p:spPr>
        <p:txBody>
          <a:bodyPr>
            <a:normAutofit fontScale="25000" lnSpcReduction="20000"/>
          </a:bodyPr>
          <a:lstStyle/>
          <a:p>
            <a:pPr marL="0" indent="0" algn="just">
              <a:buNone/>
            </a:pPr>
            <a:r>
              <a:rPr lang="cs-CZ" sz="7200" dirty="0">
                <a:cs typeface="Times New Roman" panose="02020603050405020304" pitchFamily="18" charset="0"/>
              </a:rPr>
              <a:t>Institut předběžného oznámení byl implementován v souladu s právní úpravou evropských zadávacích směrnic. </a:t>
            </a:r>
          </a:p>
          <a:p>
            <a:pPr marL="0" indent="0" algn="just">
              <a:buNone/>
            </a:pPr>
            <a:r>
              <a:rPr lang="cs-CZ" sz="7200" dirty="0">
                <a:cs typeface="Times New Roman" panose="02020603050405020304" pitchFamily="18" charset="0"/>
              </a:rPr>
              <a:t>Cílem tohoto institutu je včasné uvědomění potenciálních dodavatelů o tom, že zadavatel v určitém časovém horizontu plánuje zadat veřejnou zakázku na určitý předmět plnění. Potenciální dodavatelé tak mají delší časový prostor pro seznámení se s úmyslem zadavatele zadat veřejnou zakázku určitého druhu a pro přípravu na danou veřejnou zakázku, což může mít vliv na rozšíření soutěže ve vztahu k zamýšlenému zadávacímu řízení.</a:t>
            </a:r>
          </a:p>
          <a:p>
            <a:pPr marL="0" indent="0" algn="just">
              <a:buNone/>
            </a:pPr>
            <a:endParaRPr lang="cs-CZ" sz="7200" dirty="0">
              <a:cs typeface="Times New Roman" panose="02020603050405020304" pitchFamily="18" charset="0"/>
            </a:endParaRPr>
          </a:p>
          <a:p>
            <a:pPr marL="0" indent="0" algn="just">
              <a:buNone/>
            </a:pPr>
            <a:r>
              <a:rPr lang="cs-CZ" sz="7200" dirty="0">
                <a:cs typeface="Times New Roman" panose="02020603050405020304" pitchFamily="18" charset="0"/>
              </a:rPr>
              <a:t>Předběžné oznámení představuje fakultativní institut ve dvojím smyslu. </a:t>
            </a:r>
          </a:p>
          <a:p>
            <a:pPr marL="0" indent="0" algn="just">
              <a:buNone/>
            </a:pPr>
            <a:r>
              <a:rPr lang="cs-CZ" sz="7200" dirty="0">
                <a:cs typeface="Times New Roman" panose="02020603050405020304" pitchFamily="18" charset="0"/>
              </a:rPr>
              <a:t>a) Jednak na uveřejnění předběžného oznámení není navázána povinnost zadavatele tímto oznámením předvídané zadávací řízení skutečně zahájit (pokud zahajovacím jednáním není již předběžné oznámení), </a:t>
            </a:r>
          </a:p>
          <a:p>
            <a:pPr marL="0" indent="0" algn="just">
              <a:buNone/>
            </a:pPr>
            <a:r>
              <a:rPr lang="cs-CZ" sz="7200" dirty="0">
                <a:cs typeface="Times New Roman" panose="02020603050405020304" pitchFamily="18" charset="0"/>
              </a:rPr>
              <a:t>b) jednak nejsou zadavatelé obecně povinni předběžné oznámení jako institut využívat. </a:t>
            </a:r>
          </a:p>
          <a:p>
            <a:pPr marL="0" indent="0" algn="just">
              <a:buNone/>
            </a:pPr>
            <a:r>
              <a:rPr lang="cs-CZ" sz="7200" dirty="0">
                <a:cs typeface="Times New Roman" panose="02020603050405020304" pitchFamily="18" charset="0"/>
              </a:rPr>
              <a:t>Vzhledem k výše uvedenému lze tedy dovodit, že dodavatel proto není oprávněn na veřejném zadavateli uplatňovat náhradu škody ani ušlý zisk, který mohl vzniknout při přípravách na neuskutečněné zadávací řízení.</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38</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878838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Průběh zadávacího řízení § 39</a:t>
            </a:r>
            <a:endParaRPr lang="cs-CZ" sz="4000" dirty="0">
              <a:cs typeface="Times New Roman" panose="02020603050405020304" pitchFamily="18" charset="0"/>
            </a:endParaRPr>
          </a:p>
        </p:txBody>
      </p:sp>
      <p:sp>
        <p:nvSpPr>
          <p:cNvPr id="3" name="Zástupný symbol pro obsah 2"/>
          <p:cNvSpPr>
            <a:spLocks noGrp="1"/>
          </p:cNvSpPr>
          <p:nvPr>
            <p:ph idx="1"/>
          </p:nvPr>
        </p:nvSpPr>
        <p:spPr>
          <a:xfrm>
            <a:off x="457200" y="1340768"/>
            <a:ext cx="8229600" cy="4785395"/>
          </a:xfrm>
        </p:spPr>
        <p:txBody>
          <a:bodyPr>
            <a:noAutofit/>
          </a:bodyPr>
          <a:lstStyle/>
          <a:p>
            <a:pPr algn="just"/>
            <a:r>
              <a:rPr lang="cs-CZ" sz="2000" dirty="0"/>
              <a:t>„</a:t>
            </a:r>
            <a:r>
              <a:rPr lang="cs-CZ" sz="2400" dirty="0">
                <a:cs typeface="Times New Roman" panose="02020603050405020304" pitchFamily="18" charset="0"/>
              </a:rPr>
              <a:t>výběr vybraného dodavatele“ z účastníků zadávacího řízení</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posouzení splnění podmínek účasti v zadávacím řízení</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snížení počtu účastníků zadávacího řízení nebo snížení počtu předběžných nabídek nebo řešení</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hodnocení nabídek</a:t>
            </a:r>
            <a:endParaRPr lang="cs-CZ" sz="2400" b="1" u="sng"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39</a:t>
            </a:fld>
            <a:endParaRPr lang="cs-CZ"/>
          </a:p>
        </p:txBody>
      </p:sp>
      <p:sp>
        <p:nvSpPr>
          <p:cNvPr id="5" name="Zástupný symbol pro datum 4"/>
          <p:cNvSpPr>
            <a:spLocks noGrp="1"/>
          </p:cNvSpPr>
          <p:nvPr>
            <p:ph type="dt" sz="half" idx="10"/>
          </p:nvPr>
        </p:nvSpPr>
        <p:spPr/>
        <p:txBody>
          <a:bodyPr/>
          <a:lstStyle/>
          <a:p>
            <a:fld id="{EEB76AB3-EE71-4662-AEB6-A4C62C5D29F8}"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49882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D0A20F-E0BA-9F2A-2F0D-16F6B7FDC1BB}"/>
              </a:ext>
            </a:extLst>
          </p:cNvPr>
          <p:cNvSpPr>
            <a:spLocks noGrp="1"/>
          </p:cNvSpPr>
          <p:nvPr>
            <p:ph type="title"/>
          </p:nvPr>
        </p:nvSpPr>
        <p:spPr/>
        <p:txBody>
          <a:bodyPr>
            <a:noAutofit/>
          </a:bodyPr>
          <a:lstStyle/>
          <a:p>
            <a:r>
              <a:rPr lang="cs-CZ" sz="3200" dirty="0"/>
              <a:t>Základ evropské legislativy pro oblast veřejných zakázek</a:t>
            </a:r>
          </a:p>
        </p:txBody>
      </p:sp>
      <p:sp>
        <p:nvSpPr>
          <p:cNvPr id="3" name="Zástupný obsah 2">
            <a:extLst>
              <a:ext uri="{FF2B5EF4-FFF2-40B4-BE49-F238E27FC236}">
                <a16:creationId xmlns:a16="http://schemas.microsoft.com/office/drawing/2014/main" id="{A6F5E7F3-F53B-CEFE-7815-E832C1E67BF5}"/>
              </a:ext>
            </a:extLst>
          </p:cNvPr>
          <p:cNvSpPr>
            <a:spLocks noGrp="1"/>
          </p:cNvSpPr>
          <p:nvPr>
            <p:ph idx="1"/>
          </p:nvPr>
        </p:nvSpPr>
        <p:spPr/>
        <p:txBody>
          <a:bodyPr>
            <a:normAutofit fontScale="32500" lnSpcReduction="20000"/>
          </a:bodyPr>
          <a:lstStyle/>
          <a:p>
            <a:r>
              <a:rPr lang="cs-CZ" dirty="0"/>
              <a:t>Směrnice Evropského parlamentu a Rady 2014/24/EU ze dne 26. února 2014 o zadávání veřejných zakázek a o zrušení směrnice 2004/18/ES.</a:t>
            </a:r>
          </a:p>
          <a:p>
            <a:pPr marL="0" indent="0">
              <a:buNone/>
            </a:pPr>
            <a:endParaRPr lang="cs-CZ" dirty="0"/>
          </a:p>
          <a:p>
            <a:r>
              <a:rPr lang="cs-CZ" dirty="0"/>
              <a:t>Směrnice Evropského parlamentu a Rady 2014/25/EU ze dne 26. února 2014 o zadávání zakázek subjekty působícími v odvětví vodního hospodářství, energetiky, dopravy a poštovních služeb a o zrušení směrnice 2004/17/ES.</a:t>
            </a:r>
          </a:p>
          <a:p>
            <a:pPr marL="0" indent="0">
              <a:buNone/>
            </a:pPr>
            <a:r>
              <a:rPr lang="cs-CZ" dirty="0"/>
              <a:t> </a:t>
            </a:r>
          </a:p>
          <a:p>
            <a:r>
              <a:rPr lang="cs-CZ" dirty="0"/>
              <a:t>Směrnice Evropského parlamentu a Rady 2014/23/EU ze dne 26. února 2014 o udělování koncesí.</a:t>
            </a:r>
          </a:p>
          <a:p>
            <a:pPr marL="0" indent="0">
              <a:buNone/>
            </a:pPr>
            <a:r>
              <a:rPr lang="cs-CZ" dirty="0"/>
              <a:t> </a:t>
            </a:r>
          </a:p>
          <a:p>
            <a:r>
              <a:rPr lang="cs-CZ" dirty="0"/>
              <a:t>Směrnice Evropského parlamentu a Rady 2009/81/ES ze dne 13. července 2009 o koordinaci postupů při zadávání některých zakázek na stavební práce, dodávky a služby zadavateli v oblasti obrany a bezpečnosti a o změně směrnic 2004/17/ES a 2004/18/ES.</a:t>
            </a:r>
          </a:p>
          <a:p>
            <a:pPr marL="0" indent="0">
              <a:buNone/>
            </a:pPr>
            <a:r>
              <a:rPr lang="cs-CZ" dirty="0"/>
              <a:t> </a:t>
            </a:r>
          </a:p>
          <a:p>
            <a:r>
              <a:rPr lang="cs-CZ" dirty="0"/>
              <a:t>Směrnice Rady ze dne 21. prosince 1989 o koordinaci právních a správních předpisů týkajících se přezkumného řízení při zadávání veřejných zakázek na dodávky a stavební práce (89/665/EHS).</a:t>
            </a:r>
          </a:p>
          <a:p>
            <a:pPr marL="0" indent="0">
              <a:buNone/>
            </a:pPr>
            <a:r>
              <a:rPr lang="cs-CZ" dirty="0"/>
              <a:t> </a:t>
            </a:r>
          </a:p>
          <a:p>
            <a:r>
              <a:rPr lang="cs-CZ" dirty="0"/>
              <a:t>Směrnice Rady 92/13/EHS ze dne 25. února 1992 o koordinaci právních a správních předpisů týkajících se uplatňování pravidel Společenství pro postupy při zadávání zakázek subjekty působícími v odvětví vodního hospodářství, energetiky, dopravy a telekomunikací.</a:t>
            </a:r>
          </a:p>
          <a:p>
            <a:pPr marL="0" indent="0">
              <a:buNone/>
            </a:pPr>
            <a:r>
              <a:rPr lang="cs-CZ" dirty="0"/>
              <a:t> </a:t>
            </a:r>
          </a:p>
          <a:p>
            <a:r>
              <a:rPr lang="cs-CZ" dirty="0"/>
              <a:t>Směrnice Evropského parlamentu a Rady 2007/66/ES ze dne 11. prosince 2007, kterou se mění směrnice Rady 89/665/EHS a 92/13/EHS, pokud jde o zvýšení účinnosti přezkumného řízení při zadávání veřejných zakázek.</a:t>
            </a:r>
          </a:p>
          <a:p>
            <a:pPr marL="0" indent="0">
              <a:buNone/>
            </a:pPr>
            <a:r>
              <a:rPr lang="cs-CZ" dirty="0"/>
              <a:t> </a:t>
            </a:r>
          </a:p>
          <a:p>
            <a:r>
              <a:rPr lang="cs-CZ" dirty="0"/>
              <a:t>Směrnice Evropského parlamentu a Rady 2014/55/EU ze dne 16. dubna 2014 o elektronické fakturaci při zadávání veřejných zakázek.</a:t>
            </a:r>
          </a:p>
        </p:txBody>
      </p:sp>
      <p:sp>
        <p:nvSpPr>
          <p:cNvPr id="4" name="Zástupný symbol pro datum 3">
            <a:extLst>
              <a:ext uri="{FF2B5EF4-FFF2-40B4-BE49-F238E27FC236}">
                <a16:creationId xmlns:a16="http://schemas.microsoft.com/office/drawing/2014/main" id="{FF69BCE2-DFFE-24FC-9DB8-1CF3C0364D6C}"/>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91B15298-C3B2-461B-91E7-BA77664CBEE1}"/>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85FF82FB-F88A-1419-3EBD-E55667ED0ABD}"/>
              </a:ext>
            </a:extLst>
          </p:cNvPr>
          <p:cNvSpPr>
            <a:spLocks noGrp="1"/>
          </p:cNvSpPr>
          <p:nvPr>
            <p:ph type="sldNum" sz="quarter" idx="12"/>
          </p:nvPr>
        </p:nvSpPr>
        <p:spPr/>
        <p:txBody>
          <a:bodyPr/>
          <a:lstStyle/>
          <a:p>
            <a:fld id="{D7DE5552-2AB7-444B-8FA6-71CD1D993EC8}" type="slidenum">
              <a:rPr lang="cs-CZ" smtClean="0"/>
              <a:t>4</a:t>
            </a:fld>
            <a:endParaRPr lang="cs-CZ"/>
          </a:p>
        </p:txBody>
      </p:sp>
    </p:spTree>
    <p:extLst>
      <p:ext uri="{BB962C8B-B14F-4D97-AF65-F5344CB8AC3E}">
        <p14:creationId xmlns:p14="http://schemas.microsoft.com/office/powerpoint/2010/main" val="26401406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A5266-2EBF-410F-8759-DB1F44E18527}"/>
              </a:ext>
            </a:extLst>
          </p:cNvPr>
          <p:cNvSpPr>
            <a:spLocks noGrp="1"/>
          </p:cNvSpPr>
          <p:nvPr>
            <p:ph type="title"/>
          </p:nvPr>
        </p:nvSpPr>
        <p:spPr/>
        <p:txBody>
          <a:bodyPr>
            <a:normAutofit fontScale="90000"/>
          </a:bodyPr>
          <a:lstStyle/>
          <a:p>
            <a:r>
              <a:rPr lang="cs-CZ" dirty="0"/>
              <a:t>Uveřejnění zadávací dokumentace</a:t>
            </a:r>
          </a:p>
        </p:txBody>
      </p:sp>
      <p:sp>
        <p:nvSpPr>
          <p:cNvPr id="3" name="Zástupný obsah 2">
            <a:extLst>
              <a:ext uri="{FF2B5EF4-FFF2-40B4-BE49-F238E27FC236}">
                <a16:creationId xmlns:a16="http://schemas.microsoft.com/office/drawing/2014/main" id="{58E8A216-19CE-42FB-B5D7-543B523F698C}"/>
              </a:ext>
            </a:extLst>
          </p:cNvPr>
          <p:cNvSpPr>
            <a:spLocks noGrp="1"/>
          </p:cNvSpPr>
          <p:nvPr>
            <p:ph idx="1"/>
          </p:nvPr>
        </p:nvSpPr>
        <p:spPr/>
        <p:txBody>
          <a:bodyPr>
            <a:normAutofit/>
          </a:bodyPr>
          <a:lstStyle/>
          <a:p>
            <a:r>
              <a:rPr lang="cs-CZ" dirty="0"/>
              <a:t>Zakázky v režimu zákona </a:t>
            </a:r>
          </a:p>
          <a:p>
            <a:pPr lvl="1"/>
            <a:r>
              <a:rPr lang="cs-CZ" dirty="0"/>
              <a:t>Profil zadavatele</a:t>
            </a:r>
          </a:p>
          <a:p>
            <a:endParaRPr lang="cs-CZ" dirty="0"/>
          </a:p>
          <a:p>
            <a:r>
              <a:rPr lang="cs-CZ" dirty="0"/>
              <a:t>Veřejná zakázka malého rozsahu</a:t>
            </a:r>
          </a:p>
          <a:p>
            <a:pPr lvl="1"/>
            <a:r>
              <a:rPr lang="cs-CZ" dirty="0"/>
              <a:t>Profil zadavatele</a:t>
            </a:r>
          </a:p>
          <a:p>
            <a:pPr lvl="1"/>
            <a:r>
              <a:rPr lang="cs-CZ" dirty="0"/>
              <a:t>Úřední deska</a:t>
            </a:r>
          </a:p>
          <a:p>
            <a:pPr lvl="1"/>
            <a:r>
              <a:rPr lang="cs-CZ" dirty="0"/>
              <a:t>Webové stránky zadavatele</a:t>
            </a:r>
          </a:p>
        </p:txBody>
      </p:sp>
      <p:sp>
        <p:nvSpPr>
          <p:cNvPr id="4" name="Zástupný symbol pro datum 3">
            <a:extLst>
              <a:ext uri="{FF2B5EF4-FFF2-40B4-BE49-F238E27FC236}">
                <a16:creationId xmlns:a16="http://schemas.microsoft.com/office/drawing/2014/main" id="{2B352704-855A-4B78-8754-6BEAFC02DDF7}"/>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A12699E8-01A1-43CB-84B4-40C64C579DCD}"/>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89BCA89B-F3A4-4ADD-954D-B93C6C0D704B}"/>
              </a:ext>
            </a:extLst>
          </p:cNvPr>
          <p:cNvSpPr>
            <a:spLocks noGrp="1"/>
          </p:cNvSpPr>
          <p:nvPr>
            <p:ph type="sldNum" sz="quarter" idx="12"/>
          </p:nvPr>
        </p:nvSpPr>
        <p:spPr/>
        <p:txBody>
          <a:bodyPr/>
          <a:lstStyle/>
          <a:p>
            <a:fld id="{D7DE5552-2AB7-444B-8FA6-71CD1D993EC8}" type="slidenum">
              <a:rPr lang="cs-CZ" smtClean="0"/>
              <a:t>40</a:t>
            </a:fld>
            <a:endParaRPr lang="cs-CZ"/>
          </a:p>
        </p:txBody>
      </p:sp>
    </p:spTree>
    <p:extLst>
      <p:ext uri="{BB962C8B-B14F-4D97-AF65-F5344CB8AC3E}">
        <p14:creationId xmlns:p14="http://schemas.microsoft.com/office/powerpoint/2010/main" val="1044825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Základní pravidla pro zadávací podmínky § 36</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sz="2000" dirty="0">
                <a:ea typeface="Tahoma" pitchFamily="34" charset="0"/>
                <a:cs typeface="Times New Roman" panose="02020603050405020304" pitchFamily="18" charset="0"/>
              </a:rPr>
              <a:t>(1) Zadávací podmínky nesmí být stanoveny tak, aby určitým dodavatelům bezdůvodně přímo nebo nepřímo zaručovaly konkurenční výhodu nebo vytvářely bezdůvodné překážky hospodářské soutěže.</a:t>
            </a:r>
          </a:p>
          <a:p>
            <a:pPr marL="0" indent="0" algn="just">
              <a:buNone/>
            </a:pPr>
            <a:r>
              <a:rPr lang="cs-CZ" sz="2000" dirty="0">
                <a:ea typeface="Tahoma" pitchFamily="34" charset="0"/>
                <a:cs typeface="Times New Roman" panose="02020603050405020304" pitchFamily="18" charset="0"/>
              </a:rPr>
              <a:t>(2) Zadávací podmínky zadavatel uvede v zadávací dokumentaci nebo je sdělí účastníkům zadávacího řízení při jednání.</a:t>
            </a:r>
          </a:p>
          <a:p>
            <a:pPr marL="0" indent="0" algn="just">
              <a:buNone/>
            </a:pPr>
            <a:r>
              <a:rPr lang="cs-CZ" sz="2000" dirty="0">
                <a:ea typeface="Tahoma" pitchFamily="34" charset="0"/>
                <a:cs typeface="Times New Roman" panose="02020603050405020304" pitchFamily="18" charset="0"/>
              </a:rPr>
              <a:t>(3) Zadávací podmínky zadavatel stanoví a poskytne dodavatelům v podrobnostech nezbytných pro účast dodavatele v zadávacím řízení. Zadavatel nesmí přenášet odpovědnost za správnost a úplnost zadávacích podmínek na dodavatele.</a:t>
            </a:r>
          </a:p>
          <a:p>
            <a:pPr marL="0" indent="0" algn="just">
              <a:buNone/>
            </a:pPr>
            <a:r>
              <a:rPr lang="cs-CZ" sz="2000" dirty="0">
                <a:ea typeface="Tahoma" pitchFamily="34" charset="0"/>
                <a:cs typeface="Times New Roman" panose="02020603050405020304" pitchFamily="18" charset="0"/>
              </a:rPr>
              <a:t>(4) Pokud některou část zadávací dokumentace vypracovala osoba odlišná od zadavatele, s výjimkou advokáta nebo daňového poradce, označí zadavatel tuto část spolu s identifikací osoby, která ji vypracovala. Pokud zadávací dokumentace obsahuje informace, které jsou výsledkem předběžné tržní konzultace, zadavatel označí v zadávací dokumentaci tyto informace, identifikuje osoby, které se na předběžné tržní konzultaci podílely, a uvede všechny podstatné informace, které byly obsahem předběžné tržní konzultace.</a:t>
            </a:r>
          </a:p>
          <a:p>
            <a:pPr marL="0" indent="0" algn="just">
              <a:buNone/>
            </a:pPr>
            <a:r>
              <a:rPr lang="cs-CZ" sz="2000" dirty="0">
                <a:ea typeface="Tahoma" pitchFamily="34" charset="0"/>
                <a:cs typeface="Times New Roman" panose="02020603050405020304" pitchFamily="18" charset="0"/>
              </a:rPr>
              <a:t>(5) Zadavatel je oprávněn stanovit lhůty potřebné k průběhu zadávacího řízení. Délka lhůt musí být stanovena tak, aby byla zajištěna přiměřená doba pro vyžadované úkony dodavatelů.</a:t>
            </a:r>
          </a:p>
          <a:p>
            <a:pPr marL="0" indent="0" algn="just">
              <a:buNone/>
            </a:pPr>
            <a:r>
              <a:rPr lang="cs-CZ" sz="2000" dirty="0">
                <a:ea typeface="Tahoma" pitchFamily="34" charset="0"/>
                <a:cs typeface="Times New Roman" panose="02020603050405020304" pitchFamily="18" charset="0"/>
              </a:rPr>
              <a:t>(6) Je-li to vhodné, může zadavatel umožnit prohlídku místa plnění.</a:t>
            </a:r>
          </a:p>
          <a:p>
            <a:pPr marL="0" indent="0" algn="just">
              <a:buNone/>
            </a:pPr>
            <a:r>
              <a:rPr lang="cs-CZ" sz="2000" dirty="0">
                <a:ea typeface="Tahoma" pitchFamily="34" charset="0"/>
                <a:cs typeface="Times New Roman" panose="02020603050405020304" pitchFamily="18" charset="0"/>
              </a:rPr>
              <a:t>(7) Zadávací podmínky mohou být po zahájení zadávacího řízení změněny nebo doplněny, pouze stanoví-li tak tento zákon.</a:t>
            </a:r>
          </a:p>
          <a:p>
            <a:pPr marL="0" indent="0" algn="just">
              <a:buNone/>
            </a:pPr>
            <a:r>
              <a:rPr lang="cs-CZ" sz="2000" dirty="0">
                <a:ea typeface="Tahoma" pitchFamily="34" charset="0"/>
                <a:cs typeface="Times New Roman" panose="02020603050405020304" pitchFamily="18" charset="0"/>
              </a:rPr>
              <a:t>(8) Zadavatel může požadovat, aby dodavatel přijal přiměřená opatření k ochraně důvěrné povahy informací, které zadavatel poskytuje nebo zpřístupňuje v průběhu zadávacího řízení.</a:t>
            </a:r>
          </a:p>
          <a:p>
            <a:pPr marL="0" indent="0" algn="just">
              <a:buNone/>
            </a:pPr>
            <a:r>
              <a:rPr lang="cs-CZ" sz="2000" dirty="0">
                <a:ea typeface="Tahoma" pitchFamily="34" charset="0"/>
                <a:cs typeface="Times New Roman" panose="02020603050405020304" pitchFamily="18" charset="0"/>
              </a:rPr>
              <a:t>(9) Zadavatel může všem nebo některým účastníkům zadávacího řízení udělit ceny nebo platby, pokud pravidla pro jejich udělení stanoví v zadávací dokumentaci.</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41</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7118939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a:cs typeface="Times New Roman" panose="02020603050405020304" pitchFamily="18" charset="0"/>
              </a:rPr>
              <a:t>Podmínky účasti v zadávacím řízení § 37</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algn="just"/>
            <a:r>
              <a:rPr lang="cs-CZ" sz="2400" dirty="0">
                <a:cs typeface="Times New Roman" panose="02020603050405020304" pitchFamily="18" charset="0"/>
              </a:rPr>
              <a:t>podmínky kvalifikace</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technické podmínky včetně podmínek nakládání s právy k průmyslovému nebo duševnímu vlastnictví vzniklými v souvislosti s plněním smlouvy na veřejnou zakázku</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obchodní nebo jiné smluvní podmínky</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zvláštní podmínky plnění veřejné zakázky (v oblasti vlivu předmětu veřejné zakázky na životní prostředí, sociálních důsledků vyplývajících z předmětu veřejné zakázky, hospodářské oblasti nebo inovací)</a:t>
            </a:r>
            <a:endParaRPr lang="cs-CZ" sz="2000" dirty="0">
              <a:ea typeface="Tahoma" pitchFamily="34"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42</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350942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Průběh zadávacího řízení § 39</a:t>
            </a:r>
            <a:endParaRPr lang="cs-CZ" sz="4000" dirty="0">
              <a:cs typeface="Times New Roman" panose="02020603050405020304" pitchFamily="18" charset="0"/>
            </a:endParaRPr>
          </a:p>
        </p:txBody>
      </p:sp>
      <p:sp>
        <p:nvSpPr>
          <p:cNvPr id="3" name="Zástupný symbol pro obsah 2"/>
          <p:cNvSpPr>
            <a:spLocks noGrp="1"/>
          </p:cNvSpPr>
          <p:nvPr>
            <p:ph idx="1"/>
          </p:nvPr>
        </p:nvSpPr>
        <p:spPr>
          <a:xfrm>
            <a:off x="457200" y="1340768"/>
            <a:ext cx="8229600" cy="4785395"/>
          </a:xfrm>
        </p:spPr>
        <p:txBody>
          <a:bodyPr>
            <a:noAutofit/>
          </a:bodyPr>
          <a:lstStyle/>
          <a:p>
            <a:pPr marL="0" indent="0" algn="just">
              <a:buNone/>
            </a:pPr>
            <a:r>
              <a:rPr lang="cs-CZ" sz="1800" dirty="0"/>
              <a:t>V průběhu zadávacího řízení zadavatel vybírá z účastníků zadávacího řízení vybraného dodavatele na základě</a:t>
            </a:r>
          </a:p>
          <a:p>
            <a:pPr marL="0" indent="0" algn="just">
              <a:buNone/>
            </a:pPr>
            <a:r>
              <a:rPr lang="cs-CZ" sz="1800" dirty="0"/>
              <a:t>a) posouzení splnění podmínek účasti v zadávacím řízení,</a:t>
            </a:r>
          </a:p>
          <a:p>
            <a:pPr marL="0" indent="0" algn="just">
              <a:buNone/>
            </a:pPr>
            <a:r>
              <a:rPr lang="cs-CZ" sz="1800" dirty="0"/>
              <a:t>b) snížení počtu účastníků zadávacího řízení nebo snížení počtu předběžných nabídek nebo řešení, </a:t>
            </a:r>
            <a:r>
              <a:rPr lang="cs-CZ" sz="1800" b="1" u="sng" dirty="0"/>
              <a:t>pokud je tímto zákonem pro zvolený druh zadávacího řízení připuštěno a zadavatel si je vyhradil</a:t>
            </a:r>
            <a:r>
              <a:rPr lang="cs-CZ" sz="1800" dirty="0"/>
              <a:t>,</a:t>
            </a:r>
          </a:p>
          <a:p>
            <a:pPr marL="0" indent="0" algn="just">
              <a:buNone/>
            </a:pPr>
            <a:r>
              <a:rPr lang="cs-CZ" sz="1800" dirty="0"/>
              <a:t>c) hodnocení nabídek.</a:t>
            </a:r>
          </a:p>
          <a:p>
            <a:pPr marL="0" indent="0" algn="just">
              <a:buNone/>
            </a:pPr>
            <a:r>
              <a:rPr lang="cs-CZ" sz="1800" dirty="0"/>
              <a:t> </a:t>
            </a:r>
          </a:p>
          <a:p>
            <a:pPr marL="0" indent="0" algn="just">
              <a:buNone/>
            </a:pPr>
            <a:r>
              <a:rPr lang="cs-CZ" sz="1800" dirty="0"/>
              <a:t>Pro snížení počtu účastníků zadávacího řízení nebo snížení počtu předběžných nabídek nebo řešení nebo hodnocení nabídek zadavatel stanoví kritéria, která vyjadřují objektivní a ověřitelné skutečnosti související s</a:t>
            </a:r>
          </a:p>
          <a:p>
            <a:pPr marL="0" indent="0" algn="just">
              <a:buNone/>
            </a:pPr>
            <a:r>
              <a:rPr lang="cs-CZ" sz="1800" dirty="0"/>
              <a:t>a) předmětem veřejné zakázky, včetně vlivu předmětu veřejné zakázky na životní prostředí nebo sociálních důsledků vyplývajících z předmětu veřejné zakázky, nebo</a:t>
            </a:r>
          </a:p>
          <a:p>
            <a:pPr marL="0" indent="0" algn="just">
              <a:buNone/>
            </a:pPr>
            <a:r>
              <a:rPr lang="cs-CZ" sz="1800" dirty="0"/>
              <a:t>b) kvalifikací dodavatele.</a:t>
            </a:r>
            <a:endParaRPr lang="cs-CZ" sz="2000" b="1" u="sng"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43</a:t>
            </a:fld>
            <a:endParaRPr lang="cs-CZ"/>
          </a:p>
        </p:txBody>
      </p:sp>
      <p:sp>
        <p:nvSpPr>
          <p:cNvPr id="5" name="Zástupný symbol pro datum 4"/>
          <p:cNvSpPr>
            <a:spLocks noGrp="1"/>
          </p:cNvSpPr>
          <p:nvPr>
            <p:ph type="dt" sz="half" idx="10"/>
          </p:nvPr>
        </p:nvSpPr>
        <p:spPr/>
        <p:txBody>
          <a:bodyPr/>
          <a:lstStyle/>
          <a:p>
            <a:fld id="{EEB76AB3-EE71-4662-AEB6-A4C62C5D29F8}"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41324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Zadávací lhůta § 40</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fontScale="62500" lnSpcReduction="20000"/>
          </a:bodyPr>
          <a:lstStyle/>
          <a:p>
            <a:pPr algn="just"/>
            <a:endParaRPr lang="cs-CZ" sz="2400" dirty="0">
              <a:cs typeface="Times New Roman" panose="02020603050405020304" pitchFamily="18" charset="0"/>
            </a:endParaRPr>
          </a:p>
          <a:p>
            <a:pPr algn="just"/>
            <a:r>
              <a:rPr lang="cs-CZ" sz="2400" dirty="0">
                <a:cs typeface="Times New Roman" panose="02020603050405020304" pitchFamily="18" charset="0"/>
              </a:rPr>
              <a:t>Zadávací lhůtou se rozumí lhůta, po kterou účastníci zadávacího řízení nesmí ze zadávacího řízení odstoupit</a:t>
            </a:r>
          </a:p>
          <a:p>
            <a:pPr algn="just"/>
            <a:r>
              <a:rPr lang="cs-CZ" sz="2400" dirty="0">
                <a:cs typeface="Times New Roman" panose="02020603050405020304" pitchFamily="18" charset="0"/>
              </a:rPr>
              <a:t>Zadavatel může stanovit zadávací lhůtu</a:t>
            </a:r>
          </a:p>
          <a:p>
            <a:pPr algn="just"/>
            <a:r>
              <a:rPr lang="cs-CZ" sz="2400" dirty="0">
                <a:cs typeface="Times New Roman" panose="02020603050405020304" pitchFamily="18" charset="0"/>
              </a:rPr>
              <a:t>Počátkem zadávací lhůty je konec lhůty pro podání nabídek. </a:t>
            </a:r>
          </a:p>
          <a:p>
            <a:pPr algn="just"/>
            <a:r>
              <a:rPr lang="cs-CZ" sz="2400" dirty="0">
                <a:cs typeface="Times New Roman" panose="02020603050405020304" pitchFamily="18" charset="0"/>
              </a:rPr>
              <a:t>Zadávací lhůta musí být stanovena přiměřeně s ohledem na druh zadávacího řízení a na předmět veřejné zakázky.</a:t>
            </a:r>
          </a:p>
          <a:p>
            <a:pPr marL="0" indent="0" algn="just">
              <a:buNone/>
            </a:pPr>
            <a:r>
              <a:rPr lang="cs-CZ" sz="2400" dirty="0">
                <a:cs typeface="Times New Roman" panose="02020603050405020304" pitchFamily="18" charset="0"/>
              </a:rPr>
              <a:t> </a:t>
            </a:r>
          </a:p>
          <a:p>
            <a:pPr algn="just"/>
            <a:r>
              <a:rPr lang="cs-CZ" sz="2400" dirty="0">
                <a:cs typeface="Times New Roman" panose="02020603050405020304" pitchFamily="18" charset="0"/>
              </a:rPr>
              <a:t>Zadávací lhůta neběží po dobu, ve které zadavatel nesmí uzavřít smlouvu podle § 246.</a:t>
            </a:r>
          </a:p>
          <a:p>
            <a:pPr marL="0" indent="0" algn="just">
              <a:buNone/>
            </a:pPr>
            <a:endParaRPr lang="cs-CZ" sz="2400" dirty="0">
              <a:cs typeface="Times New Roman" panose="02020603050405020304" pitchFamily="18" charset="0"/>
            </a:endParaRPr>
          </a:p>
          <a:p>
            <a:pPr algn="just"/>
            <a:r>
              <a:rPr lang="cs-CZ" sz="2400" dirty="0">
                <a:cs typeface="Times New Roman" panose="02020603050405020304" pitchFamily="18" charset="0"/>
              </a:rPr>
              <a:t>Zadavatel odešle v zadávací lhůtě oznámení o výběru dodavatele, pokud</a:t>
            </a:r>
          </a:p>
          <a:p>
            <a:pPr marL="0" indent="0" algn="just">
              <a:buNone/>
            </a:pPr>
            <a:r>
              <a:rPr lang="cs-CZ" sz="2400" dirty="0">
                <a:cs typeface="Times New Roman" panose="02020603050405020304" pitchFamily="18" charset="0"/>
              </a:rPr>
              <a:t>	a) se s účastníky zadávacího řízení nedohodne jinak, nebo</a:t>
            </a:r>
          </a:p>
          <a:p>
            <a:pPr marL="0" indent="0" algn="just">
              <a:buNone/>
            </a:pPr>
            <a:r>
              <a:rPr lang="cs-CZ" sz="2400" dirty="0">
                <a:cs typeface="Times New Roman" panose="02020603050405020304" pitchFamily="18" charset="0"/>
              </a:rPr>
              <a:t> 	b) nedošlo k ukončení zadávacího řízení před uplynutím zadávací lhůty.</a:t>
            </a:r>
          </a:p>
          <a:p>
            <a:pPr algn="just"/>
            <a:endParaRPr lang="cs-CZ" sz="2400" dirty="0">
              <a:cs typeface="Times New Roman" panose="02020603050405020304" pitchFamily="18" charset="0"/>
            </a:endParaRPr>
          </a:p>
          <a:p>
            <a:pPr algn="just"/>
            <a:r>
              <a:rPr lang="cs-CZ" sz="2400" dirty="0">
                <a:cs typeface="Times New Roman" panose="02020603050405020304" pitchFamily="18" charset="0"/>
              </a:rPr>
              <a:t>Pokud zadavatel </a:t>
            </a:r>
            <a:r>
              <a:rPr lang="cs-CZ" sz="2400" b="1" u="sng" dirty="0">
                <a:cs typeface="Times New Roman" panose="02020603050405020304" pitchFamily="18" charset="0"/>
              </a:rPr>
              <a:t>neodešle oznámení o výběru dodavatele v zadávací lhůtě, platí, že zadávací řízení je ukončeno</a:t>
            </a:r>
            <a:r>
              <a:rPr lang="cs-CZ" sz="2400" dirty="0">
                <a:cs typeface="Times New Roman" panose="02020603050405020304" pitchFamily="18" charset="0"/>
              </a:rPr>
              <a:t>. </a:t>
            </a:r>
            <a:r>
              <a:rPr lang="cs-CZ" sz="2400" b="1" u="sng" dirty="0">
                <a:cs typeface="Times New Roman" panose="02020603050405020304" pitchFamily="18" charset="0"/>
              </a:rPr>
              <a:t>Zadavatel v takovém případě účastníkům zadávacího řízení uhradí účelně vynaložené náklady spojené s jejich účastí v zadávacím řízení.</a:t>
            </a:r>
            <a:endParaRPr lang="cs-CZ" sz="2000" b="1" u="sng" dirty="0">
              <a:ea typeface="Tahoma" pitchFamily="34"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44</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133649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Jistota § 41</a:t>
            </a:r>
            <a:endParaRPr lang="cs-CZ" sz="4000" dirty="0">
              <a:effectLst>
                <a:outerShdw blurRad="38100" dist="38100" dir="2700000" algn="tl">
                  <a:srgbClr val="000000">
                    <a:alpha val="43137"/>
                  </a:srgbClr>
                </a:outerShdw>
              </a:effectLst>
              <a:cs typeface="Times New Roman" panose="02020603050405020304" pitchFamily="18" charset="0"/>
            </a:endParaRPr>
          </a:p>
        </p:txBody>
      </p:sp>
      <p:sp>
        <p:nvSpPr>
          <p:cNvPr id="3" name="Zástupný symbol pro obsah 2"/>
          <p:cNvSpPr>
            <a:spLocks noGrp="1"/>
          </p:cNvSpPr>
          <p:nvPr>
            <p:ph idx="1"/>
          </p:nvPr>
        </p:nvSpPr>
        <p:spPr/>
        <p:txBody>
          <a:bodyPr>
            <a:normAutofit fontScale="40000" lnSpcReduction="20000"/>
          </a:bodyPr>
          <a:lstStyle/>
          <a:p>
            <a:pPr marL="0" indent="0" algn="just">
              <a:buNone/>
            </a:pPr>
            <a:r>
              <a:rPr lang="cs-CZ" sz="2400" dirty="0">
                <a:cs typeface="Times New Roman" panose="02020603050405020304" pitchFamily="18" charset="0"/>
              </a:rPr>
              <a:t>Stanovil-li zadavatel zadávací lhůtu, může v zadávací dokumentaci požadovat, aby účastník zadávacího řízení poskytl ve lhůtě pro podání nabídek jistotu.</a:t>
            </a:r>
          </a:p>
          <a:p>
            <a:pPr marL="0" indent="0" algn="just">
              <a:buNone/>
            </a:pPr>
            <a:r>
              <a:rPr lang="cs-CZ" sz="2400" dirty="0">
                <a:cs typeface="Times New Roman" panose="02020603050405020304" pitchFamily="18" charset="0"/>
              </a:rPr>
              <a:t> </a:t>
            </a:r>
          </a:p>
          <a:p>
            <a:pPr marL="0" indent="0" algn="just">
              <a:buNone/>
            </a:pPr>
            <a:r>
              <a:rPr lang="cs-CZ" sz="2400" dirty="0">
                <a:cs typeface="Times New Roman" panose="02020603050405020304" pitchFamily="18" charset="0"/>
              </a:rPr>
              <a:t>Výši jistoty stanoví zadavatel v zadávací dokumentaci v absolutní částce ve výši do 2 % předpokládané hodnoty veřejné zakázky nebo do 5 % předpokládané hodnoty veřejné zakázky, jestliže v zadávacím řízení bude použita elektronická aukce. </a:t>
            </a:r>
          </a:p>
          <a:p>
            <a:pPr marL="0" indent="0" algn="just">
              <a:buNone/>
            </a:pPr>
            <a:r>
              <a:rPr lang="cs-CZ" sz="2400" dirty="0">
                <a:cs typeface="Times New Roman" panose="02020603050405020304" pitchFamily="18" charset="0"/>
              </a:rPr>
              <a:t>Jistotu poskytne účastník zadávacího řízení formou</a:t>
            </a:r>
          </a:p>
          <a:p>
            <a:pPr marL="0" indent="0" algn="just">
              <a:buNone/>
            </a:pPr>
            <a:r>
              <a:rPr lang="cs-CZ" sz="2400" dirty="0">
                <a:cs typeface="Times New Roman" panose="02020603050405020304" pitchFamily="18" charset="0"/>
              </a:rPr>
              <a:t> </a:t>
            </a:r>
          </a:p>
          <a:p>
            <a:pPr marL="0" indent="0" algn="just">
              <a:buNone/>
            </a:pPr>
            <a:r>
              <a:rPr lang="cs-CZ" sz="2400" dirty="0">
                <a:cs typeface="Times New Roman" panose="02020603050405020304" pitchFamily="18" charset="0"/>
              </a:rPr>
              <a:t>a) složení peněžní částky na účet zadavatele (dále jen "peněžní jistota"),</a:t>
            </a:r>
          </a:p>
          <a:p>
            <a:pPr marL="0" indent="0" algn="just">
              <a:buNone/>
            </a:pPr>
            <a:r>
              <a:rPr lang="cs-CZ" sz="2400" dirty="0">
                <a:cs typeface="Times New Roman" panose="02020603050405020304" pitchFamily="18" charset="0"/>
              </a:rPr>
              <a:t>b) bankovní záruky ve prospěch zadavatele, nebo</a:t>
            </a:r>
          </a:p>
          <a:p>
            <a:pPr marL="0" indent="0" algn="just">
              <a:buNone/>
            </a:pPr>
            <a:r>
              <a:rPr lang="cs-CZ" sz="2400" dirty="0">
                <a:cs typeface="Times New Roman" panose="02020603050405020304" pitchFamily="18" charset="0"/>
              </a:rPr>
              <a:t>c) pojištění záruky ve prospěch zadavatele.</a:t>
            </a:r>
          </a:p>
          <a:p>
            <a:pPr marL="0" indent="0" algn="just">
              <a:buNone/>
            </a:pPr>
            <a:r>
              <a:rPr lang="cs-CZ" sz="2400" dirty="0">
                <a:cs typeface="Times New Roman" panose="02020603050405020304" pitchFamily="18" charset="0"/>
              </a:rPr>
              <a:t> </a:t>
            </a:r>
          </a:p>
          <a:p>
            <a:pPr marL="0" indent="0" algn="just">
              <a:buNone/>
            </a:pPr>
            <a:r>
              <a:rPr lang="cs-CZ" sz="2400" dirty="0">
                <a:cs typeface="Times New Roman" panose="02020603050405020304" pitchFamily="18" charset="0"/>
              </a:rPr>
              <a:t>Účastník zadávacího řízení prokáže v nabídce poskytnutí jistoty</a:t>
            </a:r>
          </a:p>
          <a:p>
            <a:pPr marL="0" indent="0" algn="just">
              <a:buNone/>
            </a:pPr>
            <a:r>
              <a:rPr lang="cs-CZ" sz="2400" dirty="0">
                <a:cs typeface="Times New Roman" panose="02020603050405020304" pitchFamily="18" charset="0"/>
              </a:rPr>
              <a:t>a) sdělením údajů o provedené platbě zadavateli, jde-li o peněžní jistotu,</a:t>
            </a:r>
          </a:p>
          <a:p>
            <a:pPr marL="0" indent="0" algn="just">
              <a:buNone/>
            </a:pPr>
            <a:r>
              <a:rPr lang="cs-CZ" sz="2400" dirty="0">
                <a:cs typeface="Times New Roman" panose="02020603050405020304" pitchFamily="18" charset="0"/>
              </a:rPr>
              <a:t>b) předložením originálu záruční listiny obsahující závazek vyplatit zadavateli za podmínek stanovených v odstavci 8 jistotu, jde-li o bankovní záruku, nebo</a:t>
            </a:r>
          </a:p>
          <a:p>
            <a:pPr marL="0" indent="0" algn="just">
              <a:buNone/>
            </a:pPr>
            <a:r>
              <a:rPr lang="cs-CZ" sz="2400" dirty="0">
                <a:cs typeface="Times New Roman" panose="02020603050405020304" pitchFamily="18" charset="0"/>
              </a:rPr>
              <a:t>c) předložením písemného prohlášení pojistitele obsahující závazek vyplatit zadavateli za podmínek stanovených v odstavci 8 jistotu, jde-li o pojištění záruky.</a:t>
            </a:r>
          </a:p>
          <a:p>
            <a:pPr marL="0" indent="0" algn="just">
              <a:buNone/>
            </a:pPr>
            <a:r>
              <a:rPr lang="cs-CZ" sz="2400" dirty="0">
                <a:cs typeface="Times New Roman" panose="02020603050405020304" pitchFamily="18" charset="0"/>
              </a:rPr>
              <a:t> </a:t>
            </a:r>
          </a:p>
          <a:p>
            <a:pPr marL="0" indent="0" algn="just">
              <a:buNone/>
            </a:pPr>
            <a:r>
              <a:rPr lang="cs-CZ" sz="2400" dirty="0">
                <a:cs typeface="Times New Roman" panose="02020603050405020304" pitchFamily="18" charset="0"/>
              </a:rPr>
              <a:t>Je-li jistota poskytnuta formou bankovní záruky nebo pojištění záruky, je účastník zadávacího řízení povinen zajistit její platnost po celou dobu trvání zadávací lhůty.</a:t>
            </a:r>
          </a:p>
          <a:p>
            <a:pPr marL="0" indent="0" algn="just">
              <a:buNone/>
            </a:pPr>
            <a:endParaRPr lang="cs-CZ" sz="2400" dirty="0">
              <a:cs typeface="Times New Roman" panose="02020603050405020304" pitchFamily="18" charset="0"/>
            </a:endParaRPr>
          </a:p>
          <a:p>
            <a:pPr marL="0" indent="0" algn="just">
              <a:buNone/>
            </a:pPr>
            <a:r>
              <a:rPr lang="cs-CZ" sz="2400" dirty="0">
                <a:cs typeface="Times New Roman" panose="02020603050405020304" pitchFamily="18" charset="0"/>
              </a:rPr>
              <a:t>Zadavatel vrátí bez zbytečného odkladu peněžní jistotu včetně úroků zúčtovaných peněžním ústavem, originál záruční listiny nebo písemné prohlášení pojistitele</a:t>
            </a:r>
          </a:p>
          <a:p>
            <a:pPr marL="0" indent="0" algn="just">
              <a:buNone/>
            </a:pPr>
            <a:r>
              <a:rPr lang="cs-CZ" sz="2400" dirty="0">
                <a:cs typeface="Times New Roman" panose="02020603050405020304" pitchFamily="18" charset="0"/>
              </a:rPr>
              <a:t> a) po uplynutí zadávací lhůty, nebo</a:t>
            </a:r>
          </a:p>
          <a:p>
            <a:pPr marL="0" indent="0" algn="just">
              <a:buNone/>
            </a:pPr>
            <a:r>
              <a:rPr lang="cs-CZ" sz="2400" dirty="0">
                <a:cs typeface="Times New Roman" panose="02020603050405020304" pitchFamily="18" charset="0"/>
              </a:rPr>
              <a:t> b) poté, co účastníku zadávacího řízení zanikne jeho účast v zadávacím řízení před koncem zadávací lhůty.</a:t>
            </a:r>
          </a:p>
          <a:p>
            <a:pPr marL="0" indent="0" algn="just">
              <a:buNone/>
            </a:pPr>
            <a:endParaRPr lang="cs-CZ" sz="2400" dirty="0">
              <a:cs typeface="Times New Roman" panose="02020603050405020304" pitchFamily="18" charset="0"/>
            </a:endParaRPr>
          </a:p>
          <a:p>
            <a:pPr marL="0" indent="0" algn="just">
              <a:buNone/>
            </a:pPr>
            <a:r>
              <a:rPr lang="cs-CZ" sz="2400" dirty="0">
                <a:cs typeface="Times New Roman" panose="02020603050405020304" pitchFamily="18" charset="0"/>
              </a:rPr>
              <a:t>Zadavatel je povinen v dokumentaci o veřejné zakázce uchovat kopii záruční listiny nebo písemného prohlášení pojistitele. </a:t>
            </a:r>
          </a:p>
          <a:p>
            <a:pPr marL="0" indent="0" algn="just">
              <a:buNone/>
            </a:pPr>
            <a:r>
              <a:rPr lang="cs-CZ" sz="2400" dirty="0">
                <a:cs typeface="Times New Roman" panose="02020603050405020304" pitchFamily="18" charset="0"/>
              </a:rPr>
              <a:t>Zadavatel má právo na plnění z jistoty včetně úroků zúčtovaných peněžním ústavem, pokud účastníku zadávacího řízení v zadávací lhůtě zanikla účast v zadávacím řízení po vyloučení podle § 122 odst. 7 nebo § 124 odst. 2.</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45</a:t>
            </a:fld>
            <a:endParaRPr lang="cs-CZ" dirty="0"/>
          </a:p>
        </p:txBody>
      </p:sp>
      <p:sp>
        <p:nvSpPr>
          <p:cNvPr id="5" name="Zástupný symbol pro datum 4"/>
          <p:cNvSpPr>
            <a:spLocks noGrp="1"/>
          </p:cNvSpPr>
          <p:nvPr>
            <p:ph type="dt" sz="half" idx="10"/>
          </p:nvPr>
        </p:nvSpPr>
        <p:spPr/>
        <p:txBody>
          <a:bodyPr/>
          <a:lstStyle/>
          <a:p>
            <a:fld id="{6BAB1647-F3DC-4C82-8A7D-655CD0EA944B}"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9029748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1446550"/>
          </a:xfrm>
          <a:prstGeom prst="rect">
            <a:avLst/>
          </a:prstGeom>
          <a:noFill/>
        </p:spPr>
        <p:txBody>
          <a:bodyPr wrap="square" rtlCol="0">
            <a:spAutoFit/>
          </a:bodyPr>
          <a:lstStyle/>
          <a:p>
            <a:pPr algn="ctr"/>
            <a:r>
              <a:rPr lang="cs-CZ" sz="4400" b="1" dirty="0">
                <a:latin typeface="+mj-lt"/>
                <a:cs typeface="Times New Roman" panose="02020603050405020304" pitchFamily="18" charset="0"/>
              </a:rPr>
              <a:t>Společná pravidla zadávání – II.</a:t>
            </a:r>
            <a:endParaRPr lang="cs-CZ" sz="4400" dirty="0">
              <a:latin typeface="+mj-lt"/>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Komise a externí spolupráce zadavatele § 42 </a:t>
            </a:r>
          </a:p>
        </p:txBody>
      </p:sp>
      <p:sp>
        <p:nvSpPr>
          <p:cNvPr id="3" name="Zástupný symbol pro obsah 2"/>
          <p:cNvSpPr>
            <a:spLocks noGrp="1"/>
          </p:cNvSpPr>
          <p:nvPr>
            <p:ph idx="1"/>
          </p:nvPr>
        </p:nvSpPr>
        <p:spPr/>
        <p:txBody>
          <a:bodyPr>
            <a:normAutofit fontScale="70000" lnSpcReduction="20000"/>
          </a:bodyPr>
          <a:lstStyle/>
          <a:p>
            <a:pPr algn="just"/>
            <a:r>
              <a:rPr lang="cs-CZ" sz="3600" dirty="0">
                <a:cs typeface="Times New Roman" panose="02020603050405020304" pitchFamily="18" charset="0"/>
              </a:rPr>
              <a:t>Zadavatel může k provádění úkonů podle tohoto zákona pověřit komisi; tím nejsou dotčeny jiné právní předpisy upravující způsob rozhodování zadavatele a ani tím není dotčena jeho odpovědnost za dodržení pravidel stanovených tímto zákonem. Úkony komise se pro účely tohoto zákona považují za úkony zadavatele.</a:t>
            </a:r>
          </a:p>
          <a:p>
            <a:pPr algn="just"/>
            <a:r>
              <a:rPr lang="cs-CZ" sz="3600" dirty="0">
                <a:cs typeface="Times New Roman" panose="02020603050405020304" pitchFamily="18" charset="0"/>
              </a:rPr>
              <a:t>U veřejných zakázek s předpokládanou hodnotou vyšší než 300 000 000 Kč zadavatel zajistí, aby hodnocení nabídek provedla komise, která má minimálně 5 členů, z nichž většina má příslušnou odbornost ve vztahu k předmětu veřejné zakázky.</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47</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4858100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Externí spolupráce zadavatele </a:t>
            </a:r>
            <a:br>
              <a:rPr lang="cs-CZ" sz="4000" b="1" dirty="0">
                <a:cs typeface="Times New Roman" panose="02020603050405020304" pitchFamily="18" charset="0"/>
              </a:rPr>
            </a:br>
            <a:r>
              <a:rPr lang="cs-CZ" sz="4000" b="1" dirty="0">
                <a:cs typeface="Times New Roman" panose="02020603050405020304" pitchFamily="18" charset="0"/>
              </a:rPr>
              <a:t>§ 43</a:t>
            </a:r>
          </a:p>
        </p:txBody>
      </p:sp>
      <p:sp>
        <p:nvSpPr>
          <p:cNvPr id="3" name="Zástupný symbol pro obsah 2"/>
          <p:cNvSpPr>
            <a:spLocks noGrp="1"/>
          </p:cNvSpPr>
          <p:nvPr>
            <p:ph idx="1"/>
          </p:nvPr>
        </p:nvSpPr>
        <p:spPr/>
        <p:txBody>
          <a:bodyPr>
            <a:normAutofit fontScale="85000" lnSpcReduction="20000"/>
          </a:bodyPr>
          <a:lstStyle/>
          <a:p>
            <a:pPr algn="just"/>
            <a:r>
              <a:rPr lang="cs-CZ" sz="3600" dirty="0">
                <a:cs typeface="Times New Roman" panose="02020603050405020304" pitchFamily="18" charset="0"/>
              </a:rPr>
              <a:t>Zadavatel se může při provádění úkonů souvisejících se zadávacím řízením nechat smluvně zastoupit jinou osobou. Tím není dotčena jeho odpovědnost za dodržení pravidel stanovených zákonem.</a:t>
            </a:r>
          </a:p>
          <a:p>
            <a:pPr algn="just"/>
            <a:r>
              <a:rPr lang="cs-CZ" sz="3600" dirty="0">
                <a:cs typeface="Times New Roman" panose="02020603050405020304" pitchFamily="18" charset="0"/>
              </a:rPr>
              <a:t>Zástupce </a:t>
            </a:r>
            <a:r>
              <a:rPr lang="cs-CZ" sz="3600" b="1" u="sng" dirty="0">
                <a:cs typeface="Times New Roman" panose="02020603050405020304" pitchFamily="18" charset="0"/>
              </a:rPr>
              <a:t>nesmí </a:t>
            </a:r>
            <a:r>
              <a:rPr lang="cs-CZ" sz="3600" dirty="0">
                <a:cs typeface="Times New Roman" panose="02020603050405020304" pitchFamily="18" charset="0"/>
              </a:rPr>
              <a:t>provést výběr dodavatele, vyloučit účastníka zadávacího řízení, zrušit zadávací řízení, nebo rozhodnout o námitkách; to neplatí pro prokuristu nebo zřizovatele zastupujícího příspěvkovou organizaci, jejímž je zřizovatelem.</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48</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48816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Střet zájmů § 43</a:t>
            </a:r>
          </a:p>
        </p:txBody>
      </p:sp>
      <p:sp>
        <p:nvSpPr>
          <p:cNvPr id="3" name="Zástupný symbol pro obsah 2"/>
          <p:cNvSpPr>
            <a:spLocks noGrp="1"/>
          </p:cNvSpPr>
          <p:nvPr>
            <p:ph idx="1"/>
          </p:nvPr>
        </p:nvSpPr>
        <p:spPr/>
        <p:txBody>
          <a:bodyPr>
            <a:normAutofit fontScale="55000" lnSpcReduction="20000"/>
          </a:bodyPr>
          <a:lstStyle/>
          <a:p>
            <a:pPr marL="0" indent="0" algn="just">
              <a:buNone/>
            </a:pPr>
            <a:r>
              <a:rPr lang="cs-CZ" sz="3600" dirty="0">
                <a:cs typeface="Times New Roman" panose="02020603050405020304" pitchFamily="18" charset="0"/>
              </a:rPr>
              <a:t>Zadavatel postupuje tak, aby nedocházelo ke střetu zájmů. V případě postupu podle § 42 nebo 43 si zadavatel vyžádá písemné čestné prohlášení všech členů komise, přizvaných odborníků nebo osob zastupujících zadavatele o tom, že nejsou ve střetu zájmů. Pokud zjistí, že ke střetu zájmů došlo, přijme k jeho odstranění opatření k nápravě.</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Za střet zájmů se považuje situace, kdy zájmy osob, které</a:t>
            </a:r>
          </a:p>
          <a:p>
            <a:pPr marL="0" indent="0" algn="just">
              <a:buNone/>
            </a:pPr>
            <a:r>
              <a:rPr lang="cs-CZ" sz="3600" dirty="0">
                <a:cs typeface="Times New Roman" panose="02020603050405020304" pitchFamily="18" charset="0"/>
              </a:rPr>
              <a:t> a) se podílejí na průběhu zadávacího řízení, nebo</a:t>
            </a:r>
          </a:p>
          <a:p>
            <a:pPr marL="0" indent="0" algn="just">
              <a:buNone/>
            </a:pPr>
            <a:r>
              <a:rPr lang="cs-CZ" sz="3600" dirty="0">
                <a:cs typeface="Times New Roman" panose="02020603050405020304" pitchFamily="18" charset="0"/>
              </a:rPr>
              <a:t> b) mají nebo by mohly mít vliv na výsledek zadávacího řízení, ohrožují jejich nestrannost nebo nezávislost v souvislosti se zadávacím řízením.</a:t>
            </a:r>
          </a:p>
          <a:p>
            <a:pPr marL="0" indent="0" algn="just">
              <a:buNone/>
            </a:pPr>
            <a:endParaRPr lang="cs-CZ" sz="3600" dirty="0">
              <a:cs typeface="Times New Roman" panose="02020603050405020304" pitchFamily="18" charset="0"/>
            </a:endParaRPr>
          </a:p>
          <a:p>
            <a:pPr marL="0" indent="0" algn="just">
              <a:buNone/>
            </a:pPr>
            <a:r>
              <a:rPr lang="cs-CZ" sz="3600" dirty="0">
                <a:cs typeface="Times New Roman" panose="02020603050405020304" pitchFamily="18" charset="0"/>
              </a:rPr>
              <a:t>Zájmem osob dle písm. a) a b) rozumí zájem získat osobní výhodu nebo snížit majetkový nebo jiný prospěch zadavatele.</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49</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91185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A5266-2EBF-410F-8759-DB1F44E18527}"/>
              </a:ext>
            </a:extLst>
          </p:cNvPr>
          <p:cNvSpPr>
            <a:spLocks noGrp="1"/>
          </p:cNvSpPr>
          <p:nvPr>
            <p:ph type="title"/>
          </p:nvPr>
        </p:nvSpPr>
        <p:spPr/>
        <p:txBody>
          <a:bodyPr/>
          <a:lstStyle/>
          <a:p>
            <a:r>
              <a:rPr lang="cs-CZ" dirty="0"/>
              <a:t>Předmět úpravy</a:t>
            </a:r>
          </a:p>
        </p:txBody>
      </p:sp>
      <p:sp>
        <p:nvSpPr>
          <p:cNvPr id="3" name="Zástupný obsah 2">
            <a:extLst>
              <a:ext uri="{FF2B5EF4-FFF2-40B4-BE49-F238E27FC236}">
                <a16:creationId xmlns:a16="http://schemas.microsoft.com/office/drawing/2014/main" id="{58E8A216-19CE-42FB-B5D7-543B523F698C}"/>
              </a:ext>
            </a:extLst>
          </p:cNvPr>
          <p:cNvSpPr>
            <a:spLocks noGrp="1"/>
          </p:cNvSpPr>
          <p:nvPr>
            <p:ph idx="1"/>
          </p:nvPr>
        </p:nvSpPr>
        <p:spPr/>
        <p:txBody>
          <a:bodyPr>
            <a:normAutofit fontScale="47500" lnSpcReduction="20000"/>
          </a:bodyPr>
          <a:lstStyle/>
          <a:p>
            <a:r>
              <a:rPr lang="cs-CZ" dirty="0"/>
              <a:t>a) pravidla pro zadávání veřejných zakázek, včetně zvláštních postupů předcházejících jejich zadání,</a:t>
            </a:r>
          </a:p>
          <a:p>
            <a:pPr marL="0" indent="0">
              <a:buNone/>
            </a:pPr>
            <a:r>
              <a:rPr lang="cs-CZ" dirty="0"/>
              <a:t> </a:t>
            </a:r>
          </a:p>
          <a:p>
            <a:r>
              <a:rPr lang="cs-CZ" dirty="0"/>
              <a:t>b) povinnosti dodavatelů při zadávání veřejných zakázek a při zvláštních postupech předcházejících jejich zadání,</a:t>
            </a:r>
          </a:p>
          <a:p>
            <a:pPr marL="0" indent="0">
              <a:buNone/>
            </a:pPr>
            <a:r>
              <a:rPr lang="cs-CZ" dirty="0"/>
              <a:t> </a:t>
            </a:r>
          </a:p>
          <a:p>
            <a:r>
              <a:rPr lang="cs-CZ" dirty="0"/>
              <a:t>c) uveřejňování informací o veřejných zakázkách,</a:t>
            </a:r>
          </a:p>
          <a:p>
            <a:pPr marL="0" indent="0">
              <a:buNone/>
            </a:pPr>
            <a:r>
              <a:rPr lang="cs-CZ" dirty="0"/>
              <a:t> </a:t>
            </a:r>
          </a:p>
          <a:p>
            <a:r>
              <a:rPr lang="cs-CZ" dirty="0"/>
              <a:t>d) zvláštní podmínky fakturace za plnění veřejných zakázek,</a:t>
            </a:r>
          </a:p>
          <a:p>
            <a:pPr marL="0" indent="0">
              <a:buNone/>
            </a:pPr>
            <a:r>
              <a:rPr lang="cs-CZ" dirty="0"/>
              <a:t> </a:t>
            </a:r>
          </a:p>
          <a:p>
            <a:r>
              <a:rPr lang="cs-CZ" dirty="0"/>
              <a:t>e) zvláštní důvody pro ukončení závazků ze smluv na veřejné zakázky,</a:t>
            </a:r>
          </a:p>
          <a:p>
            <a:pPr marL="0" indent="0">
              <a:buNone/>
            </a:pPr>
            <a:r>
              <a:rPr lang="cs-CZ" dirty="0"/>
              <a:t> </a:t>
            </a:r>
          </a:p>
          <a:p>
            <a:r>
              <a:rPr lang="cs-CZ" dirty="0"/>
              <a:t>f) informační systém o veřejných zakázkách,</a:t>
            </a:r>
          </a:p>
          <a:p>
            <a:pPr marL="0" indent="0">
              <a:buNone/>
            </a:pPr>
            <a:r>
              <a:rPr lang="cs-CZ" dirty="0"/>
              <a:t> </a:t>
            </a:r>
          </a:p>
          <a:p>
            <a:r>
              <a:rPr lang="cs-CZ" dirty="0"/>
              <a:t>g) systém kvalifikovaných dodavatelů,</a:t>
            </a:r>
          </a:p>
          <a:p>
            <a:pPr marL="0" indent="0">
              <a:buNone/>
            </a:pPr>
            <a:r>
              <a:rPr lang="cs-CZ" dirty="0"/>
              <a:t> </a:t>
            </a:r>
          </a:p>
          <a:p>
            <a:r>
              <a:rPr lang="cs-CZ" dirty="0"/>
              <a:t>h) systém certifikovaných dodavatelů,</a:t>
            </a:r>
          </a:p>
          <a:p>
            <a:pPr marL="0" indent="0">
              <a:buNone/>
            </a:pPr>
            <a:r>
              <a:rPr lang="cs-CZ" dirty="0"/>
              <a:t> </a:t>
            </a:r>
          </a:p>
          <a:p>
            <a:r>
              <a:rPr lang="cs-CZ" dirty="0"/>
              <a:t>i) dozor nad dodržováním tohoto zákona.</a:t>
            </a:r>
          </a:p>
        </p:txBody>
      </p:sp>
      <p:sp>
        <p:nvSpPr>
          <p:cNvPr id="4" name="Zástupný symbol pro datum 3">
            <a:extLst>
              <a:ext uri="{FF2B5EF4-FFF2-40B4-BE49-F238E27FC236}">
                <a16:creationId xmlns:a16="http://schemas.microsoft.com/office/drawing/2014/main" id="{2B352704-855A-4B78-8754-6BEAFC02DDF7}"/>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A12699E8-01A1-43CB-84B4-40C64C579DCD}"/>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89BCA89B-F3A4-4ADD-954D-B93C6C0D704B}"/>
              </a:ext>
            </a:extLst>
          </p:cNvPr>
          <p:cNvSpPr>
            <a:spLocks noGrp="1"/>
          </p:cNvSpPr>
          <p:nvPr>
            <p:ph type="sldNum" sz="quarter" idx="12"/>
          </p:nvPr>
        </p:nvSpPr>
        <p:spPr/>
        <p:txBody>
          <a:bodyPr/>
          <a:lstStyle/>
          <a:p>
            <a:fld id="{D7DE5552-2AB7-444B-8FA6-71CD1D993EC8}" type="slidenum">
              <a:rPr lang="cs-CZ" smtClean="0"/>
              <a:t>5</a:t>
            </a:fld>
            <a:endParaRPr lang="cs-CZ"/>
          </a:p>
        </p:txBody>
      </p:sp>
    </p:spTree>
    <p:extLst>
      <p:ext uri="{BB962C8B-B14F-4D97-AF65-F5344CB8AC3E}">
        <p14:creationId xmlns:p14="http://schemas.microsoft.com/office/powerpoint/2010/main" val="12997801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Doklady § 45</a:t>
            </a:r>
            <a:endParaRPr lang="cs-CZ" sz="4000" dirty="0"/>
          </a:p>
        </p:txBody>
      </p:sp>
      <p:sp>
        <p:nvSpPr>
          <p:cNvPr id="3" name="Zástupný symbol pro obsah 2"/>
          <p:cNvSpPr>
            <a:spLocks noGrp="1"/>
          </p:cNvSpPr>
          <p:nvPr>
            <p:ph idx="1"/>
          </p:nvPr>
        </p:nvSpPr>
        <p:spPr/>
        <p:txBody>
          <a:bodyPr>
            <a:normAutofit fontScale="85000" lnSpcReduction="10000"/>
          </a:bodyPr>
          <a:lstStyle/>
          <a:p>
            <a:pPr marL="0" indent="0" algn="just">
              <a:buNone/>
            </a:pPr>
            <a:endParaRPr lang="cs-CZ" sz="1800" dirty="0"/>
          </a:p>
          <a:p>
            <a:pPr marL="0" indent="0" algn="just">
              <a:buNone/>
            </a:pPr>
            <a:endParaRPr lang="cs-CZ" sz="1800" dirty="0"/>
          </a:p>
          <a:p>
            <a:pPr algn="just"/>
            <a:r>
              <a:rPr lang="cs-CZ" dirty="0"/>
              <a:t>předložení </a:t>
            </a:r>
            <a:r>
              <a:rPr lang="cs-CZ" b="1" dirty="0"/>
              <a:t>kopie </a:t>
            </a:r>
            <a:r>
              <a:rPr lang="cs-CZ" dirty="0"/>
              <a:t>dokladů, nestanoví-li zákon jinak</a:t>
            </a:r>
          </a:p>
          <a:p>
            <a:pPr algn="just"/>
            <a:r>
              <a:rPr lang="cs-CZ" dirty="0"/>
              <a:t>zadavatele je oprávněn požadovat předložení originálu nebo ověřené kopie dokladu (objasnění nebo doplnění dokladů)</a:t>
            </a:r>
          </a:p>
          <a:p>
            <a:r>
              <a:rPr lang="cs-CZ" dirty="0"/>
              <a:t>možnost předkládat jednotné evropské osvědčení</a:t>
            </a:r>
          </a:p>
          <a:p>
            <a:r>
              <a:rPr lang="pl-PL" b="1" dirty="0"/>
              <a:t>odkaz </a:t>
            </a:r>
            <a:r>
              <a:rPr lang="pl-PL" dirty="0"/>
              <a:t>na odpovídající informace vedené v </a:t>
            </a:r>
            <a:r>
              <a:rPr lang="cs-CZ" dirty="0"/>
              <a:t>informačním systému veřejné správy</a:t>
            </a:r>
          </a:p>
          <a:p>
            <a:pPr lvl="1"/>
            <a:r>
              <a:rPr lang="cs-CZ" dirty="0"/>
              <a:t>internetová adresa vč. údajů pro přihlášení a vyhledání požadované informace; jsou-li nezbytná</a:t>
            </a:r>
          </a:p>
          <a:p>
            <a:pPr algn="just"/>
            <a:endParaRPr lang="cs-CZ"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50</a:t>
            </a:fld>
            <a:endParaRPr lang="cs-CZ"/>
          </a:p>
        </p:txBody>
      </p:sp>
      <p:sp>
        <p:nvSpPr>
          <p:cNvPr id="5" name="Zástupný symbol pro datum 4"/>
          <p:cNvSpPr>
            <a:spLocks noGrp="1"/>
          </p:cNvSpPr>
          <p:nvPr>
            <p:ph type="dt" sz="half" idx="10"/>
          </p:nvPr>
        </p:nvSpPr>
        <p:spPr/>
        <p:txBody>
          <a:bodyPr/>
          <a:lstStyle/>
          <a:p>
            <a:fld id="{622A6D1D-000B-465D-A55A-29353CDBDC59}"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5161199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Objasnění /doplnění údajů a dokladů § 46</a:t>
            </a:r>
            <a:endParaRPr lang="cs-CZ" dirty="0"/>
          </a:p>
        </p:txBody>
      </p:sp>
      <p:sp>
        <p:nvSpPr>
          <p:cNvPr id="3" name="Zástupný symbol pro obsah 2"/>
          <p:cNvSpPr>
            <a:spLocks noGrp="1"/>
          </p:cNvSpPr>
          <p:nvPr>
            <p:ph idx="1"/>
          </p:nvPr>
        </p:nvSpPr>
        <p:spPr/>
        <p:txBody>
          <a:bodyPr>
            <a:normAutofit/>
          </a:bodyPr>
          <a:lstStyle/>
          <a:p>
            <a:pPr algn="just"/>
            <a:r>
              <a:rPr lang="cs-CZ" sz="1800" dirty="0"/>
              <a:t>oprávnění Zadavatele (x povinnost)</a:t>
            </a:r>
          </a:p>
          <a:p>
            <a:pPr algn="just"/>
            <a:endParaRPr lang="cs-CZ" sz="1800" dirty="0"/>
          </a:p>
          <a:p>
            <a:pPr algn="just"/>
            <a:r>
              <a:rPr lang="cs-CZ" sz="1800" dirty="0"/>
              <a:t>objasnil nebo doplnil chybějící údaje, doklady, vzorky nebo modely</a:t>
            </a:r>
          </a:p>
          <a:p>
            <a:pPr algn="just"/>
            <a:endParaRPr lang="cs-CZ" sz="1800" dirty="0"/>
          </a:p>
          <a:p>
            <a:pPr algn="just"/>
            <a:r>
              <a:rPr lang="cs-CZ" sz="1800" dirty="0"/>
              <a:t>přiměřená lhůta, lze opakovaně</a:t>
            </a:r>
          </a:p>
          <a:p>
            <a:pPr algn="just"/>
            <a:endParaRPr lang="cs-CZ" sz="1800" dirty="0"/>
          </a:p>
          <a:p>
            <a:pPr algn="just"/>
            <a:r>
              <a:rPr lang="cs-CZ" sz="1800" dirty="0"/>
              <a:t>skutečnosti rozhodné pro posouzení splnění podmínek účasti mohou nastat i po uplynutí lhůty pro podání nabídek</a:t>
            </a:r>
            <a:endParaRPr lang="cs-CZ" sz="3000" dirty="0"/>
          </a:p>
          <a:p>
            <a:endParaRPr lang="cs-CZ"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51</a:t>
            </a:fld>
            <a:endParaRPr lang="cs-CZ"/>
          </a:p>
        </p:txBody>
      </p:sp>
      <p:sp>
        <p:nvSpPr>
          <p:cNvPr id="5" name="Zástupný symbol pro datum 4"/>
          <p:cNvSpPr>
            <a:spLocks noGrp="1"/>
          </p:cNvSpPr>
          <p:nvPr>
            <p:ph type="dt" sz="half" idx="10"/>
          </p:nvPr>
        </p:nvSpPr>
        <p:spPr/>
        <p:txBody>
          <a:bodyPr/>
          <a:lstStyle/>
          <a:p>
            <a:fld id="{88AFE3BE-A129-4E65-87C1-8C25ED92C077}"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2517726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sz="4000" b="1" dirty="0">
                <a:cs typeface="Times New Roman" panose="02020603050405020304" pitchFamily="18" charset="0"/>
              </a:rPr>
              <a:t>Objasnění /doplnění údajů a dokladů </a:t>
            </a:r>
            <a:br>
              <a:rPr lang="cs-CZ" sz="4000" b="1" dirty="0">
                <a:cs typeface="Times New Roman" panose="02020603050405020304" pitchFamily="18" charset="0"/>
              </a:rPr>
            </a:br>
            <a:r>
              <a:rPr lang="cs-CZ" sz="4000" b="1" dirty="0">
                <a:cs typeface="Times New Roman" panose="02020603050405020304" pitchFamily="18" charset="0"/>
              </a:rPr>
              <a:t>§ 46</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52</a:t>
            </a:fld>
            <a:endParaRPr lang="cs-CZ" dirty="0"/>
          </a:p>
        </p:txBody>
      </p:sp>
      <p:sp>
        <p:nvSpPr>
          <p:cNvPr id="9" name="TextovéPole 8"/>
          <p:cNvSpPr txBox="1"/>
          <p:nvPr/>
        </p:nvSpPr>
        <p:spPr>
          <a:xfrm>
            <a:off x="1547664" y="2240868"/>
            <a:ext cx="5940660" cy="2308324"/>
          </a:xfrm>
          <a:prstGeom prst="rect">
            <a:avLst/>
          </a:prstGeom>
          <a:noFill/>
        </p:spPr>
        <p:txBody>
          <a:bodyPr wrap="square" rtlCol="0">
            <a:spAutoFit/>
          </a:bodyPr>
          <a:lstStyle/>
          <a:p>
            <a:r>
              <a:rPr lang="cs-CZ" dirty="0"/>
              <a:t>NE:</a:t>
            </a:r>
          </a:p>
          <a:p>
            <a:pPr algn="just"/>
            <a:r>
              <a:rPr lang="cs-CZ" dirty="0"/>
              <a:t>pokud údaje, doklady, vzorky nebo modely, které </a:t>
            </a:r>
            <a:r>
              <a:rPr lang="cs-CZ" b="1" dirty="0"/>
              <a:t>budou hodnoceny</a:t>
            </a:r>
          </a:p>
          <a:p>
            <a:endParaRPr lang="cs-CZ" b="1" dirty="0"/>
          </a:p>
          <a:p>
            <a:r>
              <a:rPr lang="cs-CZ" dirty="0"/>
              <a:t>ALE :</a:t>
            </a:r>
          </a:p>
          <a:p>
            <a:pPr algn="just"/>
            <a:r>
              <a:rPr lang="cs-CZ" dirty="0"/>
              <a:t>objasněním je </a:t>
            </a:r>
            <a:r>
              <a:rPr lang="cs-CZ" b="1" dirty="0"/>
              <a:t>oprava položkového rozpočtu</a:t>
            </a:r>
            <a:r>
              <a:rPr lang="cs-CZ" dirty="0"/>
              <a:t>, pokud </a:t>
            </a:r>
            <a:r>
              <a:rPr lang="cs-CZ" b="1" dirty="0"/>
              <a:t>není dotčena </a:t>
            </a:r>
            <a:r>
              <a:rPr lang="cs-CZ" dirty="0"/>
              <a:t>celková nabídková cena nebo jiné kritérium hodnocení nabídek</a:t>
            </a:r>
            <a:endParaRPr lang="cs-CZ" sz="1650" b="1" u="sng"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2" name="Zástupný symbol pro datum 1"/>
          <p:cNvSpPr>
            <a:spLocks noGrp="1"/>
          </p:cNvSpPr>
          <p:nvPr>
            <p:ph type="dt" sz="half" idx="10"/>
          </p:nvPr>
        </p:nvSpPr>
        <p:spPr/>
        <p:txBody>
          <a:bodyPr/>
          <a:lstStyle/>
          <a:p>
            <a:fld id="{938974ED-16D4-4B29-997E-7A2CD074E788}"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2265318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a:bodyPr>
          <a:lstStyle/>
          <a:p>
            <a:r>
              <a:rPr lang="cs-CZ" sz="4000" b="1" dirty="0"/>
              <a:t>Zánik účastenství § 47, 48</a:t>
            </a:r>
            <a:endParaRPr lang="cs-CZ" sz="4000" dirty="0">
              <a:effectLst>
                <a:outerShdw blurRad="38100" dist="38100" dir="2700000" algn="tl">
                  <a:srgbClr val="000000">
                    <a:alpha val="43137"/>
                  </a:srgbClr>
                </a:outerShdw>
              </a:effectLst>
              <a:latin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53</a:t>
            </a:fld>
            <a:endParaRPr lang="cs-CZ"/>
          </a:p>
        </p:txBody>
      </p:sp>
      <p:sp>
        <p:nvSpPr>
          <p:cNvPr id="2" name="Zástupný symbol pro datum 1"/>
          <p:cNvSpPr>
            <a:spLocks noGrp="1"/>
          </p:cNvSpPr>
          <p:nvPr>
            <p:ph type="dt" sz="half" idx="10"/>
          </p:nvPr>
        </p:nvSpPr>
        <p:spPr/>
        <p:txBody>
          <a:bodyPr/>
          <a:lstStyle/>
          <a:p>
            <a:fld id="{2687638B-672B-4858-B356-BB9E179738B2}"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
        <p:nvSpPr>
          <p:cNvPr id="6" name="Zástupný symbol pro obsah 5"/>
          <p:cNvSpPr>
            <a:spLocks noGrp="1"/>
          </p:cNvSpPr>
          <p:nvPr>
            <p:ph idx="1"/>
          </p:nvPr>
        </p:nvSpPr>
        <p:spPr/>
        <p:txBody>
          <a:bodyPr>
            <a:normAutofit fontScale="70000" lnSpcReduction="20000"/>
          </a:bodyPr>
          <a:lstStyle/>
          <a:p>
            <a:r>
              <a:rPr lang="cs-CZ" b="1" dirty="0"/>
              <a:t>vyloučením</a:t>
            </a:r>
          </a:p>
          <a:p>
            <a:pPr lvl="1" algn="just"/>
            <a:r>
              <a:rPr lang="cs-CZ" dirty="0"/>
              <a:t>uplyne lhůta pro podání námitek proti vyloučení, pokud námitky nepodá</a:t>
            </a:r>
          </a:p>
          <a:p>
            <a:pPr lvl="1"/>
            <a:r>
              <a:rPr lang="cs-CZ" dirty="0"/>
              <a:t>v případě podání námitek uplyne lhůta pro podání návrhu</a:t>
            </a:r>
          </a:p>
          <a:p>
            <a:pPr lvl="1"/>
            <a:r>
              <a:rPr lang="cs-CZ" dirty="0"/>
              <a:t>nabytím právní moci rozhodnutí o zastavení správního řízení či zamítnutí návrhu</a:t>
            </a:r>
          </a:p>
          <a:p>
            <a:pPr lvl="1"/>
            <a:endParaRPr lang="cs-CZ" dirty="0"/>
          </a:p>
          <a:p>
            <a:pPr algn="just"/>
            <a:r>
              <a:rPr lang="cs-CZ" b="1" dirty="0"/>
              <a:t>odstoupením </a:t>
            </a:r>
            <a:r>
              <a:rPr lang="cs-CZ" dirty="0"/>
              <a:t>účastníka zadávacího řízení v době mimo zadávací lhůtu</a:t>
            </a:r>
          </a:p>
          <a:p>
            <a:endParaRPr lang="cs-CZ" b="1" dirty="0"/>
          </a:p>
          <a:p>
            <a:pPr algn="just"/>
            <a:r>
              <a:rPr lang="cs-CZ" b="1" dirty="0"/>
              <a:t>uplynutím lhůty </a:t>
            </a:r>
            <a:r>
              <a:rPr lang="cs-CZ" dirty="0"/>
              <a:t>k podání žádostí o účast, předběžných nabídek nebo nabídek účastníkům zadávacího řízení, kteří žádost o účast, předběžnou nabídku nebo nabídku nepodali</a:t>
            </a:r>
          </a:p>
        </p:txBody>
      </p:sp>
    </p:spTree>
    <p:extLst>
      <p:ext uri="{BB962C8B-B14F-4D97-AF65-F5344CB8AC3E}">
        <p14:creationId xmlns:p14="http://schemas.microsoft.com/office/powerpoint/2010/main" val="19585742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Autofit/>
          </a:bodyPr>
          <a:lstStyle/>
          <a:p>
            <a:r>
              <a:rPr lang="cs-CZ" sz="4000" b="1" dirty="0"/>
              <a:t>Vyloučení účastníka zadávacího řízení</a:t>
            </a:r>
            <a:endParaRPr lang="cs-CZ" sz="3600" dirty="0">
              <a:effectLst>
                <a:outerShdw blurRad="38100" dist="38100" dir="2700000" algn="tl">
                  <a:srgbClr val="000000">
                    <a:alpha val="43137"/>
                  </a:srgbClr>
                </a:outerShdw>
              </a:effectLst>
              <a:latin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54</a:t>
            </a:fld>
            <a:endParaRPr lang="cs-CZ"/>
          </a:p>
        </p:txBody>
      </p:sp>
      <p:sp>
        <p:nvSpPr>
          <p:cNvPr id="2" name="Zástupný symbol pro datum 1"/>
          <p:cNvSpPr>
            <a:spLocks noGrp="1"/>
          </p:cNvSpPr>
          <p:nvPr>
            <p:ph type="dt" sz="half" idx="10"/>
          </p:nvPr>
        </p:nvSpPr>
        <p:spPr/>
        <p:txBody>
          <a:bodyPr/>
          <a:lstStyle/>
          <a:p>
            <a:fld id="{4C43F061-A385-46A3-AD6C-275DD7F57693}"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
        <p:nvSpPr>
          <p:cNvPr id="6" name="Zástupný symbol pro obsah 5"/>
          <p:cNvSpPr>
            <a:spLocks noGrp="1"/>
          </p:cNvSpPr>
          <p:nvPr>
            <p:ph idx="1"/>
          </p:nvPr>
        </p:nvSpPr>
        <p:spPr/>
        <p:txBody>
          <a:bodyPr/>
          <a:lstStyle/>
          <a:p>
            <a:pPr algn="just"/>
            <a:r>
              <a:rPr lang="cs-CZ" dirty="0"/>
              <a:t>Zadavatel </a:t>
            </a:r>
            <a:r>
              <a:rPr lang="cs-CZ" b="1" dirty="0"/>
              <a:t>může </a:t>
            </a:r>
            <a:r>
              <a:rPr lang="cs-CZ" dirty="0"/>
              <a:t>vyloučit účastníka zadávacího řízení</a:t>
            </a:r>
          </a:p>
          <a:p>
            <a:pPr lvl="1"/>
            <a:r>
              <a:rPr lang="cs-CZ" dirty="0"/>
              <a:t>pouze z důvodů stanovených zákonem</a:t>
            </a:r>
          </a:p>
          <a:p>
            <a:pPr lvl="1"/>
            <a:r>
              <a:rPr lang="cs-CZ" dirty="0"/>
              <a:t>kdykoliv v průběhu zadávacího řízení</a:t>
            </a:r>
          </a:p>
        </p:txBody>
      </p:sp>
    </p:spTree>
    <p:extLst>
      <p:ext uri="{BB962C8B-B14F-4D97-AF65-F5344CB8AC3E}">
        <p14:creationId xmlns:p14="http://schemas.microsoft.com/office/powerpoint/2010/main" val="11295607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br>
              <a:rPr lang="cs-CZ" sz="2800" b="1" dirty="0"/>
            </a:br>
            <a:r>
              <a:rPr lang="cs-CZ" sz="2800" b="1" dirty="0"/>
              <a:t>Vyloučení účastníka zadávacího řízení - Povinnost vyloučit u vybraného účastníka</a:t>
            </a:r>
            <a:br>
              <a:rPr lang="cs-CZ" sz="4000" b="1" dirty="0"/>
            </a:b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p:txBody>
          <a:bodyPr>
            <a:normAutofit/>
          </a:bodyPr>
          <a:lstStyle/>
          <a:p>
            <a:r>
              <a:rPr lang="cs-CZ" sz="2200" dirty="0"/>
              <a:t>Údaje, doklady, vzorky nebo modely:</a:t>
            </a:r>
          </a:p>
          <a:p>
            <a:pPr lvl="1" algn="just"/>
            <a:r>
              <a:rPr lang="cs-CZ" sz="2200" dirty="0"/>
              <a:t>nesplňují zadávací podmínky nebo je účastník zadávacího řízení ve stanovené lhůtě nedoložil</a:t>
            </a:r>
          </a:p>
          <a:p>
            <a:pPr lvl="1"/>
            <a:r>
              <a:rPr lang="cs-CZ" sz="2200" dirty="0"/>
              <a:t>nebyly účastníkem zadávacího řízení objasněny nebo doplněny na základě výzvy</a:t>
            </a:r>
          </a:p>
          <a:p>
            <a:pPr lvl="1"/>
            <a:r>
              <a:rPr lang="cs-CZ" sz="2200" dirty="0"/>
              <a:t>neodpovídají skutečnosti a měly nebo mohou mít vliv </a:t>
            </a:r>
            <a:r>
              <a:rPr lang="pl-PL" sz="2200" dirty="0"/>
              <a:t>na posouzení podmínek účasti nebo na naplnění </a:t>
            </a:r>
            <a:r>
              <a:rPr lang="cs-CZ" sz="2200" dirty="0"/>
              <a:t>kritérií hodnocení</a:t>
            </a:r>
          </a:p>
          <a:p>
            <a:pPr marL="457200" lvl="1" indent="0">
              <a:buNone/>
            </a:pPr>
            <a:endParaRPr lang="cs-CZ" sz="4000"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55</a:t>
            </a:fld>
            <a:endParaRPr lang="cs-CZ"/>
          </a:p>
        </p:txBody>
      </p:sp>
      <p:sp>
        <p:nvSpPr>
          <p:cNvPr id="5" name="Zástupný symbol pro datum 4"/>
          <p:cNvSpPr>
            <a:spLocks noGrp="1"/>
          </p:cNvSpPr>
          <p:nvPr>
            <p:ph type="dt" sz="half" idx="10"/>
          </p:nvPr>
        </p:nvSpPr>
        <p:spPr/>
        <p:txBody>
          <a:bodyPr/>
          <a:lstStyle/>
          <a:p>
            <a:fld id="{BDBC6285-CCB8-4179-87DC-B46D4A4029A0}"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25687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200" b="1" dirty="0"/>
              <a:t>Vyloučení účastníka zadávacího řízení - Povinnost vyloučit u vybraného účastníka</a:t>
            </a:r>
            <a:br>
              <a:rPr lang="cs-CZ" b="1" dirty="0"/>
            </a:br>
            <a:endParaRPr lang="cs-CZ" sz="3000" dirty="0">
              <a:effectLst>
                <a:outerShdw blurRad="38100" dist="38100" dir="2700000" algn="tl">
                  <a:srgbClr val="000000">
                    <a:alpha val="43137"/>
                  </a:srgbClr>
                </a:outerShdw>
              </a:effectLst>
              <a:latin typeface="Tahoma" pitchFamily="34" charset="0"/>
              <a:cs typeface="Tahoma" pitchFamily="34" charset="0"/>
            </a:endParaRPr>
          </a:p>
        </p:txBody>
      </p:sp>
      <p:sp>
        <p:nvSpPr>
          <p:cNvPr id="3" name="Zástupný symbol pro obsah 2"/>
          <p:cNvSpPr>
            <a:spLocks noGrp="1"/>
          </p:cNvSpPr>
          <p:nvPr>
            <p:ph idx="1"/>
          </p:nvPr>
        </p:nvSpPr>
        <p:spPr/>
        <p:txBody>
          <a:bodyPr>
            <a:normAutofit/>
          </a:bodyPr>
          <a:lstStyle/>
          <a:p>
            <a:pPr algn="just"/>
            <a:r>
              <a:rPr lang="cs-CZ" sz="2000" dirty="0"/>
              <a:t>Zadavatel prokáže plnění nabízené dodavatelem by vedlo k nedodržování povinností vyplývajících z předpisů práva životního prostředí, sociálních nebo pracovněprávních předpisů nebo kolektivních smluv vztahujících se k předmětu plnění veřejné zakázky</a:t>
            </a:r>
          </a:p>
          <a:p>
            <a:pPr marL="0" indent="0" algn="just">
              <a:buNone/>
            </a:pPr>
            <a:endParaRPr lang="cs-CZ" sz="2000" dirty="0"/>
          </a:p>
          <a:p>
            <a:pPr algn="just"/>
            <a:r>
              <a:rPr lang="cs-CZ" sz="2000" dirty="0"/>
              <a:t>Zadavatel  prokáže, že  došlo ke střetu zájmů a jiné opatření k nápravě, kromě zrušení zadávacího řízení, není možné došlo k narušení hospodářské soutěže předchozí účastí účastníka zadávacího řízení při přípravě zadávacího řízení, jiné opatření k nápravě není možné</a:t>
            </a:r>
            <a:endParaRPr lang="cs-CZ" sz="2000" dirty="0">
              <a:latin typeface="Tahoma" pitchFamily="34" charset="0"/>
              <a:cs typeface="Tahoma" pitchFamily="34" charset="0"/>
            </a:endParaRPr>
          </a:p>
        </p:txBody>
      </p:sp>
      <p:sp>
        <p:nvSpPr>
          <p:cNvPr id="4" name="Zástupný symbol pro datum 3"/>
          <p:cNvSpPr>
            <a:spLocks noGrp="1"/>
          </p:cNvSpPr>
          <p:nvPr>
            <p:ph type="dt" sz="half" idx="10"/>
          </p:nvPr>
        </p:nvSpPr>
        <p:spPr/>
        <p:txBody>
          <a:bodyPr/>
          <a:lstStyle/>
          <a:p>
            <a:fld id="{7B69826D-42AA-441C-A4A2-5365A3362B4C}" type="datetime1">
              <a:rPr lang="cs-CZ" smtClean="0"/>
              <a:t>04.03.2023</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56</a:t>
            </a:fld>
            <a:endParaRPr lang="cs-CZ"/>
          </a:p>
        </p:txBody>
      </p:sp>
    </p:spTree>
    <p:extLst>
      <p:ext uri="{BB962C8B-B14F-4D97-AF65-F5344CB8AC3E}">
        <p14:creationId xmlns:p14="http://schemas.microsoft.com/office/powerpoint/2010/main" val="40324027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000" b="1" dirty="0"/>
              <a:t>Vyloučení účastníka zadávacího řízení</a:t>
            </a:r>
            <a:endParaRPr lang="cs-CZ" sz="3000" dirty="0">
              <a:effectLst>
                <a:outerShdw blurRad="38100" dist="38100" dir="2700000" algn="tl">
                  <a:srgbClr val="000000">
                    <a:alpha val="43137"/>
                  </a:srgbClr>
                </a:outerShdw>
              </a:effectLst>
              <a:latin typeface="Tahoma" pitchFamily="34" charset="0"/>
              <a:cs typeface="Tahoma" pitchFamily="34" charset="0"/>
            </a:endParaRPr>
          </a:p>
        </p:txBody>
      </p:sp>
      <p:sp>
        <p:nvSpPr>
          <p:cNvPr id="3" name="Zástupný symbol pro obsah 2"/>
          <p:cNvSpPr>
            <a:spLocks noGrp="1"/>
          </p:cNvSpPr>
          <p:nvPr>
            <p:ph idx="1"/>
          </p:nvPr>
        </p:nvSpPr>
        <p:spPr/>
        <p:txBody>
          <a:bodyPr>
            <a:normAutofit/>
          </a:bodyPr>
          <a:lstStyle/>
          <a:p>
            <a:r>
              <a:rPr lang="cs-CZ" sz="1800" dirty="0"/>
              <a:t>Zadavatel </a:t>
            </a:r>
            <a:r>
              <a:rPr lang="cs-CZ" sz="1800" b="1" dirty="0"/>
              <a:t>může </a:t>
            </a:r>
            <a:r>
              <a:rPr lang="cs-CZ" sz="1800" dirty="0"/>
              <a:t>vyloučit účastníka zadávacího řízení, který </a:t>
            </a:r>
          </a:p>
          <a:p>
            <a:pPr lvl="1" algn="just"/>
            <a:r>
              <a:rPr lang="cs-CZ" sz="1400" dirty="0"/>
              <a:t> se dopustil v posledních 3 letech od zahájení zadávacího řízení závažných nebo dlouhodobých pochybení při plnění dřívějšího smluvního vztahu se zadavatelem zadávané veřejné zakázky, nebo s jiným veřejným zadavatelem, která vedla k vzniku škody, předčasnému ukončení smluvního vztahu nebo jiným srovnatelným sankcím</a:t>
            </a:r>
          </a:p>
          <a:p>
            <a:pPr marL="457200" lvl="1" indent="0" algn="just">
              <a:buNone/>
            </a:pPr>
            <a:endParaRPr lang="cs-CZ" sz="1400" dirty="0"/>
          </a:p>
          <a:p>
            <a:pPr lvl="1" algn="just"/>
            <a:r>
              <a:rPr lang="cs-CZ" sz="1400" dirty="0"/>
              <a:t>se dopustil v posledních 3 letech před zahájením zadávacího řízení nebo po zahájení zadávacího řízení závažného profesního pochybení, které zpochybňuje jeho důvěryhodnost, včetně pochybení, za která byl disciplinárně potrestán nebo mu bylo uloženo kárné opatření podle jiných právních předpisů</a:t>
            </a:r>
          </a:p>
          <a:p>
            <a:pPr marL="457200" lvl="1" indent="0" algn="just">
              <a:buNone/>
            </a:pPr>
            <a:endParaRPr lang="cs-CZ" sz="1400" dirty="0"/>
          </a:p>
          <a:p>
            <a:pPr lvl="1" algn="just"/>
            <a:r>
              <a:rPr lang="cs-CZ" sz="1400" dirty="0"/>
              <a:t>se pokusil neoprávněně ovlivnit rozhodnutí zadavatele v zadávacím řízení </a:t>
            </a:r>
            <a:r>
              <a:rPr lang="pt-BR" sz="1400" dirty="0"/>
              <a:t>nebo se neoprávněně pokusil o získání</a:t>
            </a:r>
            <a:r>
              <a:rPr lang="cs-CZ" sz="1400" dirty="0"/>
              <a:t> neveřejných informací, které by mu mohly zajistit neoprávněné výhody v zadávacím řízení</a:t>
            </a:r>
          </a:p>
          <a:p>
            <a:pPr lvl="1" algn="just"/>
            <a:endParaRPr lang="cs-CZ" sz="1400" dirty="0">
              <a:latin typeface="Tahoma" pitchFamily="34" charset="0"/>
              <a:cs typeface="Tahoma" pitchFamily="34" charset="0"/>
            </a:endParaRPr>
          </a:p>
        </p:txBody>
      </p:sp>
      <p:sp>
        <p:nvSpPr>
          <p:cNvPr id="4" name="Zástupný symbol pro datum 3"/>
          <p:cNvSpPr>
            <a:spLocks noGrp="1"/>
          </p:cNvSpPr>
          <p:nvPr>
            <p:ph type="dt" sz="half" idx="10"/>
          </p:nvPr>
        </p:nvSpPr>
        <p:spPr/>
        <p:txBody>
          <a:bodyPr/>
          <a:lstStyle/>
          <a:p>
            <a:fld id="{7B69826D-42AA-441C-A4A2-5365A3362B4C}" type="datetime1">
              <a:rPr lang="cs-CZ" smtClean="0"/>
              <a:t>04.03.2023</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57</a:t>
            </a:fld>
            <a:endParaRPr lang="cs-CZ"/>
          </a:p>
        </p:txBody>
      </p:sp>
    </p:spTree>
    <p:extLst>
      <p:ext uri="{BB962C8B-B14F-4D97-AF65-F5344CB8AC3E}">
        <p14:creationId xmlns:p14="http://schemas.microsoft.com/office/powerpoint/2010/main" val="12523338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000" b="1" dirty="0"/>
              <a:t>Vyloučení účastníka zadávacího řízení</a:t>
            </a:r>
            <a:endParaRPr lang="cs-CZ" sz="3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p:txBody>
          <a:bodyPr>
            <a:normAutofit/>
          </a:bodyPr>
          <a:lstStyle/>
          <a:p>
            <a:r>
              <a:rPr lang="cs-CZ" sz="1800" dirty="0"/>
              <a:t>Zadavatel </a:t>
            </a:r>
            <a:r>
              <a:rPr lang="cs-CZ" sz="1800" b="1" dirty="0"/>
              <a:t>může </a:t>
            </a:r>
            <a:r>
              <a:rPr lang="cs-CZ" sz="1800" dirty="0"/>
              <a:t>vyloučit</a:t>
            </a:r>
          </a:p>
          <a:p>
            <a:endParaRPr lang="cs-CZ" sz="1800" dirty="0"/>
          </a:p>
          <a:p>
            <a:pPr lvl="1" algn="just"/>
            <a:r>
              <a:rPr lang="cs-CZ" sz="1400" dirty="0"/>
              <a:t>pokud na základě věrohodných informací získá důvodné podezření, že účastník zadávacího řízení </a:t>
            </a:r>
            <a:r>
              <a:rPr lang="pl-PL" sz="1400" dirty="0"/>
              <a:t>uzavřel s jinými osobami zakázanou dohodu podle </a:t>
            </a:r>
            <a:r>
              <a:rPr lang="cs-CZ" sz="1400" dirty="0"/>
              <a:t>jiného právního předpisu v souvislosti se zadávanou veřejnou zakázkou</a:t>
            </a:r>
          </a:p>
          <a:p>
            <a:pPr marL="457200" lvl="1" indent="0" algn="just">
              <a:buNone/>
            </a:pPr>
            <a:endParaRPr lang="cs-CZ" sz="1400" dirty="0"/>
          </a:p>
          <a:p>
            <a:pPr lvl="1" algn="just"/>
            <a:r>
              <a:rPr lang="cs-CZ" sz="1400" dirty="0"/>
              <a:t>nabídka obsahuje mimořádně nízkou nabídkovou cenu, která nebyla účastníkem zadávacího řízení zdůvodněna</a:t>
            </a:r>
          </a:p>
          <a:p>
            <a:pPr marL="457200" lvl="1" indent="0" algn="just">
              <a:buNone/>
            </a:pPr>
            <a:endParaRPr lang="cs-CZ" sz="1400" dirty="0"/>
          </a:p>
          <a:p>
            <a:pPr lvl="1" algn="just"/>
            <a:r>
              <a:rPr lang="cs-CZ" sz="1400" dirty="0"/>
              <a:t>účastníka zadávacího řízení, který je akciovou společností nebo má právní formu obdobnou akciové společnosti a nemá vydány výlučně zaknihované akcie </a:t>
            </a:r>
          </a:p>
          <a:p>
            <a:pPr marL="457200" lvl="1" indent="0" algn="just">
              <a:buNone/>
            </a:pPr>
            <a:endParaRPr lang="cs-CZ" sz="1400" dirty="0"/>
          </a:p>
          <a:p>
            <a:pPr lvl="1"/>
            <a:r>
              <a:rPr lang="cs-CZ" sz="1400" dirty="0"/>
              <a:t>u vybraného účastníka povinnost vyloučit na základě ověření v obchodním rejstříku</a:t>
            </a:r>
          </a:p>
          <a:p>
            <a:pPr lvl="1" algn="just"/>
            <a:endParaRPr lang="cs-CZ" sz="2400" dirty="0">
              <a:latin typeface="Tahoma" pitchFamily="34" charset="0"/>
              <a:ea typeface="Tahoma" pitchFamily="34" charset="0"/>
              <a:cs typeface="Tahoma" pitchFamily="34" charset="0"/>
            </a:endParaRPr>
          </a:p>
          <a:p>
            <a:pPr lvl="1" algn="just"/>
            <a:endParaRPr lang="cs-CZ" sz="23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58</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Opatření k nápravě - § 49</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400" dirty="0">
                <a:latin typeface="Tahoma" pitchFamily="34" charset="0"/>
                <a:ea typeface="Tahoma" pitchFamily="34" charset="0"/>
                <a:cs typeface="Tahoma" pitchFamily="34" charset="0"/>
              </a:rPr>
              <a:t>Jedná se o možnost tzv. </a:t>
            </a:r>
            <a:r>
              <a:rPr lang="cs-CZ" sz="1400" dirty="0" err="1">
                <a:latin typeface="Tahoma" pitchFamily="34" charset="0"/>
                <a:ea typeface="Tahoma" pitchFamily="34" charset="0"/>
                <a:cs typeface="Tahoma" pitchFamily="34" charset="0"/>
              </a:rPr>
              <a:t>autoremedury</a:t>
            </a:r>
            <a:r>
              <a:rPr lang="cs-CZ" sz="1400" dirty="0">
                <a:latin typeface="Tahoma" pitchFamily="34" charset="0"/>
                <a:ea typeface="Tahoma" pitchFamily="34" charset="0"/>
                <a:cs typeface="Tahoma" pitchFamily="34" charset="0"/>
              </a:rPr>
              <a:t> na straně zadavatele, tedy postupu, kdy zadavatel na základě svého zjištění, že dosavadními kroky porušil zákon, toto své pochybení sám napraví, aniž by mu bylo nápravné opatření autoritativně uloženo orgánem dohledu (ÚOHS). </a:t>
            </a:r>
          </a:p>
          <a:p>
            <a:pPr marL="457200" lvl="1" indent="0" algn="just">
              <a:buNone/>
            </a:pPr>
            <a:endParaRPr lang="cs-CZ" sz="1400" dirty="0">
              <a:latin typeface="Tahoma" pitchFamily="34" charset="0"/>
              <a:ea typeface="Tahoma" pitchFamily="34" charset="0"/>
              <a:cs typeface="Tahoma" pitchFamily="34" charset="0"/>
            </a:endParaRPr>
          </a:p>
          <a:p>
            <a:pPr marL="457200" lvl="1" indent="0" algn="just">
              <a:buNone/>
            </a:pPr>
            <a:r>
              <a:rPr lang="cs-CZ" sz="1400" dirty="0">
                <a:latin typeface="Tahoma" pitchFamily="34" charset="0"/>
                <a:ea typeface="Tahoma" pitchFamily="34" charset="0"/>
                <a:cs typeface="Tahoma" pitchFamily="34" charset="0"/>
              </a:rPr>
              <a:t>Za </a:t>
            </a:r>
            <a:r>
              <a:rPr lang="cs-CZ" sz="1400" dirty="0" err="1">
                <a:latin typeface="Tahoma" pitchFamily="34" charset="0"/>
                <a:ea typeface="Tahoma" pitchFamily="34" charset="0"/>
                <a:cs typeface="Tahoma" pitchFamily="34" charset="0"/>
              </a:rPr>
              <a:t>autoremeduru</a:t>
            </a:r>
            <a:r>
              <a:rPr lang="cs-CZ" sz="1400" dirty="0">
                <a:latin typeface="Tahoma" pitchFamily="34" charset="0"/>
                <a:ea typeface="Tahoma" pitchFamily="34" charset="0"/>
                <a:cs typeface="Tahoma" pitchFamily="34" charset="0"/>
              </a:rPr>
              <a:t> nelze považovat situaci, kdy zadavatel shledá, že porušil zákon postupem, který byl předmětem podaných námitek dodavatele. V takovém případě se totiž jedná o vyhovění námitkám dodavatele podle § 245 odst. 1. Zadavatel však může závěr o tom, že svým jednáním porušil zákon, učinit nejen na základě vlastních poznatků, ale i na základě určitého externího podnětu odlišného od námitek (např. na základě zjištění poradce provádějícího průběžný audit v návaznosti na žádost o vysvětlení zadávací dokumentace apod.).</a:t>
            </a:r>
          </a:p>
          <a:p>
            <a:pPr marL="457200" lvl="1" indent="0" algn="just">
              <a:buNone/>
            </a:pPr>
            <a:endParaRPr lang="cs-CZ" sz="1400" dirty="0">
              <a:latin typeface="Tahoma" pitchFamily="34" charset="0"/>
              <a:ea typeface="Tahoma" pitchFamily="34" charset="0"/>
              <a:cs typeface="Tahoma" pitchFamily="34" charset="0"/>
            </a:endParaRPr>
          </a:p>
          <a:p>
            <a:pPr marL="457200" lvl="1" indent="0" algn="just">
              <a:buNone/>
            </a:pPr>
            <a:r>
              <a:rPr lang="cs-CZ" sz="1400" dirty="0">
                <a:latin typeface="Tahoma" pitchFamily="34" charset="0"/>
                <a:ea typeface="Tahoma" pitchFamily="34" charset="0"/>
                <a:cs typeface="Tahoma" pitchFamily="34" charset="0"/>
              </a:rPr>
              <a:t>Opatřením k nápravě je třeba rozumět určité aktivní kroky zadavatele, přičemž jejich konkrétní povaha může být velmi různá zejména v závislosti na tom, jakým postupem zadavatel zákon porušil a v čem toto porušení zákona spočívá Možnosti zadavatele co do povahy a způsobu přijetí nápravného opatření jsou tak sice široké, ale rozhodně nejsou neomezené, avšak v souladu s </a:t>
            </a:r>
            <a:r>
              <a:rPr lang="cs-CZ" sz="1400" dirty="0" err="1">
                <a:latin typeface="Tahoma" pitchFamily="34" charset="0"/>
                <a:ea typeface="Tahoma" pitchFamily="34" charset="0"/>
                <a:cs typeface="Tahoma" pitchFamily="34" charset="0"/>
              </a:rPr>
              <a:t>ust</a:t>
            </a:r>
            <a:r>
              <a:rPr lang="cs-CZ" sz="1400" dirty="0">
                <a:latin typeface="Tahoma" pitchFamily="34" charset="0"/>
                <a:ea typeface="Tahoma" pitchFamily="34" charset="0"/>
                <a:cs typeface="Tahoma" pitchFamily="34" charset="0"/>
              </a:rPr>
              <a:t>. § 6.</a:t>
            </a: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59</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06467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cs typeface="Times New Roman" panose="02020603050405020304" pitchFamily="18" charset="0"/>
              </a:rPr>
              <a:t>Veřejná zakázka</a:t>
            </a:r>
          </a:p>
        </p:txBody>
      </p:sp>
      <p:sp>
        <p:nvSpPr>
          <p:cNvPr id="3" name="Zástupný symbol pro obsah 2"/>
          <p:cNvSpPr>
            <a:spLocks noGrp="1"/>
          </p:cNvSpPr>
          <p:nvPr>
            <p:ph idx="1"/>
          </p:nvPr>
        </p:nvSpPr>
        <p:spPr>
          <a:xfrm>
            <a:off x="457200" y="1600200"/>
            <a:ext cx="8229600" cy="4853136"/>
          </a:xfrm>
        </p:spPr>
        <p:txBody>
          <a:bodyPr>
            <a:normAutofit lnSpcReduction="10000"/>
          </a:bodyPr>
          <a:lstStyle/>
          <a:p>
            <a:pPr algn="just"/>
            <a:r>
              <a:rPr lang="cs-CZ" sz="3000" i="1" dirty="0"/>
              <a:t>Veřejnou zakázkou je zakázka realizovaná na základě smlouvy mezi zadavatelem a jedním či více dodavateli, jejímž předmětem je úplatné poskytnutí dodávek či služeb nebo úplatné provedení stavebních prací</a:t>
            </a:r>
          </a:p>
          <a:p>
            <a:pPr algn="just"/>
            <a:r>
              <a:rPr lang="cs-CZ" sz="3000" i="1" dirty="0">
                <a:cs typeface="Times New Roman" panose="02020603050405020304" pitchFamily="18" charset="0"/>
              </a:rPr>
              <a:t>Pojmové znaky </a:t>
            </a:r>
          </a:p>
          <a:p>
            <a:pPr lvl="1"/>
            <a:r>
              <a:rPr lang="cs-CZ" sz="2400" dirty="0"/>
              <a:t>zakázka směřuje k pořízení dodávek, služeb či stavebních prací;</a:t>
            </a:r>
          </a:p>
          <a:p>
            <a:pPr lvl="1"/>
            <a:r>
              <a:rPr lang="cs-CZ" sz="2400" dirty="0"/>
              <a:t>pořizovatelem poskytovaného plnění je zadavatel;</a:t>
            </a:r>
          </a:p>
          <a:p>
            <a:pPr lvl="1"/>
            <a:r>
              <a:rPr lang="cs-CZ" sz="2400" dirty="0"/>
              <a:t>finanční protiplnění zadavatele za poskytnuté dodávky, služby či stavební práce.</a:t>
            </a:r>
          </a:p>
          <a:p>
            <a:endParaRPr lang="cs-CZ" sz="60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a:t>
            </a:fld>
            <a:endParaRPr lang="cs-CZ"/>
          </a:p>
        </p:txBody>
      </p:sp>
      <p:sp>
        <p:nvSpPr>
          <p:cNvPr id="5" name="Zástupný symbol pro datum 4"/>
          <p:cNvSpPr>
            <a:spLocks noGrp="1"/>
          </p:cNvSpPr>
          <p:nvPr>
            <p:ph type="dt" sz="half" idx="10"/>
          </p:nvPr>
        </p:nvSpPr>
        <p:spPr/>
        <p:txBody>
          <a:bodyPr/>
          <a:lstStyle/>
          <a:p>
            <a:fld id="{4E95DB7F-7EDB-4606-B2E9-ABF05830BBC3}"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4614444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Opatření k nápravě - § 49</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400" dirty="0">
                <a:latin typeface="Tahoma" pitchFamily="34" charset="0"/>
                <a:ea typeface="Tahoma" pitchFamily="34" charset="0"/>
                <a:cs typeface="Tahoma" pitchFamily="34" charset="0"/>
              </a:rPr>
              <a:t>Jako opatření k nápravě lze uvažovat i možnost </a:t>
            </a:r>
            <a:r>
              <a:rPr lang="cs-CZ" sz="1400" b="1" dirty="0">
                <a:latin typeface="Tahoma" pitchFamily="34" charset="0"/>
                <a:ea typeface="Tahoma" pitchFamily="34" charset="0"/>
                <a:cs typeface="Tahoma" pitchFamily="34" charset="0"/>
              </a:rPr>
              <a:t>zrušit rozhodnutí o zrušení zadávacího řízení</a:t>
            </a:r>
            <a:r>
              <a:rPr lang="cs-CZ" sz="1400" dirty="0">
                <a:latin typeface="Tahoma" pitchFamily="34" charset="0"/>
                <a:ea typeface="Tahoma" pitchFamily="34" charset="0"/>
                <a:cs typeface="Tahoma" pitchFamily="34" charset="0"/>
              </a:rPr>
              <a:t>, které je v rozporu se zákonem bez ohledu na to, zda proti tomuto rozhodnutí obdržel zadavatel námitky. Toto opatření k nápravě však zadavatel může přijmout pouze do konce lhůty, ve které by účastníci zadávacího řízení mohli proti rozhodnutí o zrušení zadávacího řízení podat námitky, tj. do konce lhůty pro podání námitek posledního účastníka zadávacího řízení, jemuž bylo rozhodnutí o zrušení zadávacího řízení doručeno (srov. § 242 odst. 2). Účelem takto omezené lhůty, v níž může zadavatel k tomuto kroku přistoupit, je především právní jistota účastníků zadávacího řízení.</a:t>
            </a:r>
          </a:p>
          <a:p>
            <a:pPr marL="457200" lvl="1" indent="0" algn="just">
              <a:buNone/>
            </a:pPr>
            <a:endParaRPr lang="cs-CZ" sz="1400" dirty="0">
              <a:latin typeface="Tahoma" pitchFamily="34" charset="0"/>
              <a:ea typeface="Tahoma" pitchFamily="34" charset="0"/>
              <a:cs typeface="Tahoma" pitchFamily="34" charset="0"/>
            </a:endParaRP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60</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2423428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Oznámení o výběru- § 50</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400" dirty="0">
                <a:latin typeface="Tahoma" pitchFamily="34" charset="0"/>
                <a:ea typeface="Tahoma" pitchFamily="34" charset="0"/>
                <a:cs typeface="Tahoma" pitchFamily="34" charset="0"/>
              </a:rPr>
              <a:t>Oznámení o výběru je de facto formálním oznámením rozhodnutí zadavatele o výběru dodavatele účastníkům zadávacího řízení. </a:t>
            </a:r>
          </a:p>
          <a:p>
            <a:pPr marL="457200" lvl="1" indent="0" algn="just">
              <a:buNone/>
            </a:pPr>
            <a:r>
              <a:rPr lang="cs-CZ" sz="1400" dirty="0">
                <a:latin typeface="Tahoma" pitchFamily="34" charset="0"/>
                <a:ea typeface="Tahoma" pitchFamily="34" charset="0"/>
                <a:cs typeface="Tahoma" pitchFamily="34" charset="0"/>
              </a:rPr>
              <a:t>Účelem oznámení o výběru je informovat účastníky zadávacího řízení o výsledcích hodnocení nabídek, seznámit je s odůvodněním těchto výsledků a avizovat, který z účastníků bude zadavatelem vyzván k uzavření smlouvy na plnění veřejné zakázky. </a:t>
            </a:r>
          </a:p>
          <a:p>
            <a:pPr marL="457200" lvl="1" indent="0" algn="just">
              <a:buNone/>
            </a:pPr>
            <a:r>
              <a:rPr lang="cs-CZ" sz="1400" dirty="0">
                <a:latin typeface="Tahoma" pitchFamily="34" charset="0"/>
                <a:ea typeface="Tahoma" pitchFamily="34" charset="0"/>
                <a:cs typeface="Tahoma" pitchFamily="34" charset="0"/>
              </a:rPr>
              <a:t>Podrobnější podmínky pro nadlimitní režim upravuje § 123. Oznámení o výběru je zadavatel povinen odeslat všem účastníkům zadávacího řízení, tj. dodavatelům, jejichž účast v zadávacím řízení dosud nezanikla podle § 47 odst. 2. Zadavatel je tedy povinen oznámení o výběru odeslat i těm dodavatelům, které vyloučil z účasti v zadávacím řízení, ale u nichž dosud nenastaly definitivní účinky vyloučení s ohledem na nenaplnění některé z procesních podmínek dle § 47 odst. 2.</a:t>
            </a: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61</a:t>
            </a:fld>
            <a:endParaRPr lang="cs-CZ" dirty="0"/>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8481523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Oznámení o výběru § 123</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800" dirty="0">
                <a:latin typeface="Tahoma" pitchFamily="34" charset="0"/>
                <a:ea typeface="Tahoma" pitchFamily="34" charset="0"/>
                <a:cs typeface="Tahoma" pitchFamily="34" charset="0"/>
              </a:rPr>
              <a:t>Zadavatel odešle bez zbytečného odkladu od rozhodnutí o výběru dodavatele oznámení o výběru dodavatele všem účastníkům zadávacího řízení. </a:t>
            </a:r>
          </a:p>
          <a:p>
            <a:pPr marL="457200" lvl="1" indent="0" algn="just">
              <a:buNone/>
            </a:pPr>
            <a:r>
              <a:rPr lang="cs-CZ" sz="1800" dirty="0">
                <a:latin typeface="Tahoma" pitchFamily="34" charset="0"/>
                <a:ea typeface="Tahoma" pitchFamily="34" charset="0"/>
                <a:cs typeface="Tahoma" pitchFamily="34" charset="0"/>
              </a:rPr>
              <a:t>Součástí tohoto oznámení musí být:</a:t>
            </a:r>
          </a:p>
          <a:p>
            <a:pPr marL="457200" lvl="1" indent="0" algn="just">
              <a:buNone/>
            </a:pPr>
            <a:r>
              <a:rPr lang="cs-CZ" sz="1800" dirty="0">
                <a:latin typeface="Tahoma" pitchFamily="34" charset="0"/>
                <a:ea typeface="Tahoma" pitchFamily="34" charset="0"/>
                <a:cs typeface="Tahoma" pitchFamily="34" charset="0"/>
              </a:rPr>
              <a:t> a) zpráva o hodnocení nabídek, pokud proběhlo hodnocení nabídek,</a:t>
            </a:r>
          </a:p>
          <a:p>
            <a:pPr marL="457200" lvl="1" indent="0" algn="just">
              <a:buNone/>
            </a:pPr>
            <a:r>
              <a:rPr lang="cs-CZ" sz="1800" dirty="0">
                <a:latin typeface="Tahoma" pitchFamily="34" charset="0"/>
                <a:ea typeface="Tahoma" pitchFamily="34" charset="0"/>
                <a:cs typeface="Tahoma" pitchFamily="34" charset="0"/>
              </a:rPr>
              <a:t> b) výsledek posouzení splnění podmínek účasti vybraného dodavatele, který bude obsahovat</a:t>
            </a:r>
          </a:p>
          <a:p>
            <a:pPr marL="857250" lvl="2" indent="0" algn="just">
              <a:buNone/>
            </a:pPr>
            <a:r>
              <a:rPr lang="cs-CZ" sz="1600" dirty="0">
                <a:latin typeface="Tahoma" pitchFamily="34" charset="0"/>
                <a:ea typeface="Tahoma" pitchFamily="34" charset="0"/>
                <a:cs typeface="Tahoma" pitchFamily="34" charset="0"/>
              </a:rPr>
              <a:t>1. seznam dokladů, kterými vybraný dodavatel prokazoval kvalifikaci, a</a:t>
            </a:r>
          </a:p>
          <a:p>
            <a:pPr marL="857250" lvl="2" indent="0" algn="just">
              <a:buNone/>
            </a:pPr>
            <a:r>
              <a:rPr lang="cs-CZ" sz="1600" dirty="0">
                <a:latin typeface="Tahoma" pitchFamily="34" charset="0"/>
                <a:ea typeface="Tahoma" pitchFamily="34" charset="0"/>
                <a:cs typeface="Tahoma" pitchFamily="34" charset="0"/>
              </a:rPr>
              <a:t>2. u požadované profesní způsobilosti podle § 77 odst. 2, ekonomické kvalifikace a technické kvalifikace údaje rozhodné pro prokázání splnění jednotlivých kritérií kvalifikace,</a:t>
            </a:r>
          </a:p>
          <a:p>
            <a:pPr marL="857250" lvl="2" indent="0" algn="just">
              <a:buNone/>
            </a:pPr>
            <a:r>
              <a:rPr lang="cs-CZ" sz="1600" dirty="0">
                <a:latin typeface="Tahoma" pitchFamily="34" charset="0"/>
                <a:ea typeface="Tahoma" pitchFamily="34" charset="0"/>
                <a:cs typeface="Tahoma" pitchFamily="34" charset="0"/>
              </a:rPr>
              <a:t>3. seznam dokladů nebo vzorků, jejichž předložení je podmínkou uzavření smlouvy, pokud si je zadavatel vyhradil podle § 104 písm. a),</a:t>
            </a:r>
          </a:p>
          <a:p>
            <a:pPr marL="857250" lvl="2" indent="0" algn="just">
              <a:buNone/>
            </a:pPr>
            <a:r>
              <a:rPr lang="cs-CZ" sz="1600" dirty="0">
                <a:latin typeface="Tahoma" pitchFamily="34" charset="0"/>
                <a:ea typeface="Tahoma" pitchFamily="34" charset="0"/>
                <a:cs typeface="Tahoma" pitchFamily="34" charset="0"/>
              </a:rPr>
              <a:t>4. výsledek zkoušek vzorků, pokud si je zadavatel vyhradil podle § 104 písm. b).</a:t>
            </a:r>
            <a:endParaRPr lang="cs-CZ" sz="105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62</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0625719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ZP = nabídka = smlouva § 51</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800" dirty="0">
                <a:latin typeface="Tahoma" pitchFamily="34" charset="0"/>
                <a:ea typeface="Tahoma" pitchFamily="34" charset="0"/>
                <a:cs typeface="Tahoma" pitchFamily="34" charset="0"/>
              </a:rPr>
              <a:t>Smlouva nebo rámcová dohoda </a:t>
            </a:r>
            <a:r>
              <a:rPr lang="cs-CZ" sz="1800" b="1" dirty="0">
                <a:latin typeface="Tahoma" pitchFamily="34" charset="0"/>
                <a:ea typeface="Tahoma" pitchFamily="34" charset="0"/>
                <a:cs typeface="Tahoma" pitchFamily="34" charset="0"/>
              </a:rPr>
              <a:t>musí </a:t>
            </a:r>
            <a:r>
              <a:rPr lang="cs-CZ" sz="1800" dirty="0">
                <a:latin typeface="Tahoma" pitchFamily="34" charset="0"/>
                <a:ea typeface="Tahoma" pitchFamily="34" charset="0"/>
                <a:cs typeface="Tahoma" pitchFamily="34" charset="0"/>
              </a:rPr>
              <a:t>odpovídat zadávacím podmínkám a nabídce vybraného dodavatele a musí být uzavřena písemně. </a:t>
            </a:r>
          </a:p>
          <a:p>
            <a:pPr marL="457200" lvl="1" indent="0" algn="just">
              <a:buNone/>
            </a:pPr>
            <a:endParaRPr lang="cs-CZ" sz="1800" dirty="0">
              <a:latin typeface="Tahoma" pitchFamily="34" charset="0"/>
              <a:ea typeface="Tahoma" pitchFamily="34" charset="0"/>
              <a:cs typeface="Tahoma" pitchFamily="34" charset="0"/>
            </a:endParaRPr>
          </a:p>
          <a:p>
            <a:pPr marL="457200" lvl="1" indent="0" algn="just">
              <a:buNone/>
            </a:pPr>
            <a:r>
              <a:rPr lang="cs-CZ" sz="1800" b="1" dirty="0">
                <a:latin typeface="Tahoma" pitchFamily="34" charset="0"/>
                <a:ea typeface="Tahoma" pitchFamily="34" charset="0"/>
                <a:cs typeface="Tahoma" pitchFamily="34" charset="0"/>
              </a:rPr>
              <a:t>Judikatura</a:t>
            </a:r>
          </a:p>
          <a:p>
            <a:pPr marL="457200" lvl="1" indent="0" algn="just">
              <a:buNone/>
            </a:pPr>
            <a:r>
              <a:rPr lang="cs-CZ" sz="1800" b="1" dirty="0">
                <a:latin typeface="Tahoma" pitchFamily="34" charset="0"/>
                <a:ea typeface="Tahoma" pitchFamily="34" charset="0"/>
                <a:cs typeface="Tahoma" pitchFamily="34" charset="0"/>
              </a:rPr>
              <a:t>NSS</a:t>
            </a:r>
          </a:p>
          <a:p>
            <a:pPr marL="457200" lvl="1" indent="0" algn="just">
              <a:buNone/>
            </a:pPr>
            <a:r>
              <a:rPr lang="cs-CZ" sz="1800" dirty="0">
                <a:latin typeface="Tahoma" pitchFamily="34" charset="0"/>
                <a:ea typeface="Tahoma" pitchFamily="34" charset="0"/>
                <a:cs typeface="Tahoma" pitchFamily="34" charset="0"/>
              </a:rPr>
              <a:t>2 </a:t>
            </a:r>
            <a:r>
              <a:rPr lang="cs-CZ" sz="1800" dirty="0" err="1">
                <a:latin typeface="Tahoma" pitchFamily="34" charset="0"/>
                <a:ea typeface="Tahoma" pitchFamily="34" charset="0"/>
                <a:cs typeface="Tahoma" pitchFamily="34" charset="0"/>
              </a:rPr>
              <a:t>Afs</a:t>
            </a:r>
            <a:r>
              <a:rPr lang="cs-CZ" sz="1800" dirty="0">
                <a:latin typeface="Tahoma" pitchFamily="34" charset="0"/>
                <a:ea typeface="Tahoma" pitchFamily="34" charset="0"/>
                <a:cs typeface="Tahoma" pitchFamily="34" charset="0"/>
              </a:rPr>
              <a:t> 55/2010 ze dne 15. 12. 2010</a:t>
            </a:r>
          </a:p>
          <a:p>
            <a:pPr marL="457200" lvl="1" indent="0" algn="just">
              <a:buNone/>
            </a:pPr>
            <a:endParaRPr lang="cs-CZ" sz="1800" dirty="0">
              <a:latin typeface="Tahoma" pitchFamily="34" charset="0"/>
              <a:ea typeface="Tahoma" pitchFamily="34" charset="0"/>
              <a:cs typeface="Tahoma" pitchFamily="34" charset="0"/>
            </a:endParaRPr>
          </a:p>
          <a:p>
            <a:pPr marL="457200" lvl="1" indent="0" algn="just">
              <a:buNone/>
            </a:pPr>
            <a:r>
              <a:rPr lang="cs-CZ" sz="1800" b="1" dirty="0">
                <a:latin typeface="Tahoma" pitchFamily="34" charset="0"/>
                <a:ea typeface="Tahoma" pitchFamily="34" charset="0"/>
                <a:cs typeface="Tahoma" pitchFamily="34" charset="0"/>
              </a:rPr>
              <a:t>ÚOHS</a:t>
            </a:r>
          </a:p>
          <a:p>
            <a:pPr marL="457200" lvl="1" indent="0" algn="just">
              <a:buNone/>
            </a:pPr>
            <a:r>
              <a:rPr lang="cs-CZ" sz="1800" dirty="0">
                <a:latin typeface="Tahoma" pitchFamily="34" charset="0"/>
                <a:ea typeface="Tahoma" pitchFamily="34" charset="0"/>
                <a:cs typeface="Tahoma" pitchFamily="34" charset="0"/>
              </a:rPr>
              <a:t>R263/2013 ze dne 23. 12. 2014 – náležitostmi veřejné zakázky je </a:t>
            </a:r>
            <a:r>
              <a:rPr lang="cs-CZ" sz="1800" dirty="0" err="1">
                <a:latin typeface="Tahoma" pitchFamily="34" charset="0"/>
                <a:ea typeface="Tahoma" pitchFamily="34" charset="0"/>
                <a:cs typeface="Tahoma" pitchFamily="34" charset="0"/>
              </a:rPr>
              <a:t>ted</a:t>
            </a:r>
            <a:r>
              <a:rPr lang="cs-CZ" sz="1800" dirty="0">
                <a:latin typeface="Tahoma" pitchFamily="34" charset="0"/>
                <a:ea typeface="Tahoma" pitchFamily="34" charset="0"/>
                <a:cs typeface="Tahoma" pitchFamily="34" charset="0"/>
              </a:rPr>
              <a:t> smluvní vztah mezi zadavatelem a dodavatelem, úplatnost a písemná forma smlouvy</a:t>
            </a: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63</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0472228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Zrušení řízení § 127</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400" dirty="0">
                <a:latin typeface="Tahoma" pitchFamily="34" charset="0"/>
                <a:ea typeface="Tahoma" pitchFamily="34" charset="0"/>
                <a:cs typeface="Tahoma" pitchFamily="34" charset="0"/>
              </a:rPr>
              <a:t>Zadavatel </a:t>
            </a:r>
            <a:r>
              <a:rPr lang="cs-CZ" sz="1400" b="1" dirty="0">
                <a:latin typeface="Tahoma" pitchFamily="34" charset="0"/>
                <a:ea typeface="Tahoma" pitchFamily="34" charset="0"/>
                <a:cs typeface="Tahoma" pitchFamily="34" charset="0"/>
              </a:rPr>
              <a:t>zruší zadávací řízení</a:t>
            </a:r>
            <a:r>
              <a:rPr lang="cs-CZ" sz="1400" dirty="0">
                <a:latin typeface="Tahoma" pitchFamily="34" charset="0"/>
                <a:ea typeface="Tahoma" pitchFamily="34" charset="0"/>
                <a:cs typeface="Tahoma" pitchFamily="34" charset="0"/>
              </a:rPr>
              <a:t>, pokud po uplynutí lhůty pro podání žádostí o účast, předběžných nabídek nebo nabídek v zadávacím řízení není žádný účastník zadávacího řízení.</a:t>
            </a:r>
          </a:p>
          <a:p>
            <a:pPr marL="457200" lvl="1" indent="0" algn="just">
              <a:buNone/>
            </a:pPr>
            <a:r>
              <a:rPr lang="cs-CZ" sz="1400" dirty="0">
                <a:latin typeface="Tahoma" pitchFamily="34" charset="0"/>
                <a:ea typeface="Tahoma" pitchFamily="34" charset="0"/>
                <a:cs typeface="Tahoma" pitchFamily="34" charset="0"/>
              </a:rPr>
              <a:t> </a:t>
            </a:r>
          </a:p>
          <a:p>
            <a:pPr marL="457200" lvl="1" indent="0" algn="just">
              <a:buNone/>
            </a:pPr>
            <a:r>
              <a:rPr lang="cs-CZ" sz="1400" dirty="0">
                <a:latin typeface="Tahoma" pitchFamily="34" charset="0"/>
                <a:ea typeface="Tahoma" pitchFamily="34" charset="0"/>
                <a:cs typeface="Tahoma" pitchFamily="34" charset="0"/>
              </a:rPr>
              <a:t>Zadavatel </a:t>
            </a:r>
            <a:r>
              <a:rPr lang="cs-CZ" sz="1400" b="1" dirty="0">
                <a:latin typeface="Tahoma" pitchFamily="34" charset="0"/>
                <a:ea typeface="Tahoma" pitchFamily="34" charset="0"/>
                <a:cs typeface="Tahoma" pitchFamily="34" charset="0"/>
              </a:rPr>
              <a:t>může zrušit zadávací ří</a:t>
            </a:r>
            <a:r>
              <a:rPr lang="cs-CZ" sz="1400" dirty="0">
                <a:latin typeface="Tahoma" pitchFamily="34" charset="0"/>
                <a:ea typeface="Tahoma" pitchFamily="34" charset="0"/>
                <a:cs typeface="Tahoma" pitchFamily="34" charset="0"/>
              </a:rPr>
              <a:t>zení, pokud</a:t>
            </a:r>
          </a:p>
          <a:p>
            <a:pPr marL="457200" lvl="1" indent="0" algn="just">
              <a:buNone/>
            </a:pPr>
            <a:r>
              <a:rPr lang="cs-CZ" sz="1400" dirty="0">
                <a:latin typeface="Tahoma" pitchFamily="34" charset="0"/>
                <a:ea typeface="Tahoma" pitchFamily="34" charset="0"/>
                <a:cs typeface="Tahoma" pitchFamily="34" charset="0"/>
              </a:rPr>
              <a:t>a) počet účastníků zadávacího řízení, kteří mohou být vyzváni k podání nabídky v užším řízení, předběžné nabídky v jednacím řízení s uveřejněním nebo řešení v řízení se soutěžním dialogem, je nižší než minimální počet stanovený v zadávací dokumentaci, nebo nabídku, předběžnou nabídku nebo řešení podá menší počet účastníků zadávacího řízení než stanovený minimální počet,</a:t>
            </a:r>
          </a:p>
          <a:p>
            <a:pPr marL="457200" lvl="1" indent="0" algn="just">
              <a:buNone/>
            </a:pPr>
            <a:r>
              <a:rPr lang="cs-CZ" sz="1400" dirty="0">
                <a:latin typeface="Tahoma" pitchFamily="34" charset="0"/>
                <a:ea typeface="Tahoma" pitchFamily="34" charset="0"/>
                <a:cs typeface="Tahoma" pitchFamily="34" charset="0"/>
              </a:rPr>
              <a:t>b) zanikne účast v zadávacím řízení vybranému dodavateli po jeho vyloučení,</a:t>
            </a:r>
          </a:p>
          <a:p>
            <a:pPr marL="457200" lvl="1" indent="0" algn="just">
              <a:buNone/>
            </a:pPr>
            <a:r>
              <a:rPr lang="cs-CZ" sz="1400" dirty="0">
                <a:latin typeface="Tahoma" pitchFamily="34" charset="0"/>
                <a:ea typeface="Tahoma" pitchFamily="34" charset="0"/>
                <a:cs typeface="Tahoma" pitchFamily="34" charset="0"/>
              </a:rPr>
              <a:t>c) odpadly důvody pro pokračování v zadávacím řízení v důsledku podstatné změny okolností, která nastala po zahájení zadávacího řízení a kterou zadavatel jednající s řádnou péčí nemohl předvídat a ani ji nezpůsobil,</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64</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7356800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Zrušení řízení § 127</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400" dirty="0">
                <a:latin typeface="Tahoma" pitchFamily="34" charset="0"/>
                <a:ea typeface="Tahoma" pitchFamily="34" charset="0"/>
                <a:cs typeface="Tahoma" pitchFamily="34" charset="0"/>
              </a:rPr>
              <a:t>Zadavatel </a:t>
            </a:r>
            <a:r>
              <a:rPr lang="cs-CZ" sz="1400" b="1" dirty="0">
                <a:latin typeface="Tahoma" pitchFamily="34" charset="0"/>
                <a:ea typeface="Tahoma" pitchFamily="34" charset="0"/>
                <a:cs typeface="Tahoma" pitchFamily="34" charset="0"/>
              </a:rPr>
              <a:t>může zrušit zadávací ří</a:t>
            </a:r>
            <a:r>
              <a:rPr lang="cs-CZ" sz="1400" dirty="0">
                <a:latin typeface="Tahoma" pitchFamily="34" charset="0"/>
                <a:ea typeface="Tahoma" pitchFamily="34" charset="0"/>
                <a:cs typeface="Tahoma" pitchFamily="34" charset="0"/>
              </a:rPr>
              <a:t>zení, pokud</a:t>
            </a:r>
          </a:p>
          <a:p>
            <a:pPr marL="457200" lvl="1" indent="0" algn="just">
              <a:buNone/>
            </a:pPr>
            <a:r>
              <a:rPr lang="cs-CZ" sz="1400" dirty="0">
                <a:latin typeface="Tahoma" pitchFamily="34" charset="0"/>
                <a:ea typeface="Tahoma" pitchFamily="34" charset="0"/>
                <a:cs typeface="Tahoma" pitchFamily="34" charset="0"/>
              </a:rPr>
              <a:t>d) v průběhu zadávacího řízení se vyskytly důvody hodné zvláštního zřetele, včetně důvodů ekonomických, pro které nelze po zadavateli požadovat, aby v zadávacím řízení pokračoval, bez ohledu na to, zda tyto důvody zadavatel způsobil či nikoliv,</a:t>
            </a:r>
          </a:p>
          <a:p>
            <a:pPr marL="457200" lvl="1" indent="0" algn="just">
              <a:buNone/>
            </a:pPr>
            <a:r>
              <a:rPr lang="cs-CZ" sz="1400" dirty="0">
                <a:latin typeface="Tahoma" pitchFamily="34" charset="0"/>
                <a:ea typeface="Tahoma" pitchFamily="34" charset="0"/>
                <a:cs typeface="Tahoma" pitchFamily="34" charset="0"/>
              </a:rPr>
              <a:t>e) zadavatel neobdržel dotaci, z níž měla být veřejná zakázka zcela nebo částečně uhrazena,</a:t>
            </a:r>
          </a:p>
          <a:p>
            <a:pPr marL="457200" lvl="1" indent="0" algn="just">
              <a:buNone/>
            </a:pPr>
            <a:r>
              <a:rPr lang="cs-CZ" sz="1400" dirty="0">
                <a:latin typeface="Tahoma" pitchFamily="34" charset="0"/>
                <a:ea typeface="Tahoma" pitchFamily="34" charset="0"/>
                <a:cs typeface="Tahoma" pitchFamily="34" charset="0"/>
              </a:rPr>
              <a:t>f) vybraný dodavatel v zadávacím řízení obsahujícím soutěž o návrh předložil nabídku pro zadavatele ekonomicky nepřijatelnou,</a:t>
            </a:r>
          </a:p>
          <a:p>
            <a:pPr marL="457200" lvl="1" indent="0" algn="just">
              <a:buNone/>
            </a:pPr>
            <a:r>
              <a:rPr lang="cs-CZ" sz="1400" dirty="0">
                <a:latin typeface="Tahoma" pitchFamily="34" charset="0"/>
                <a:ea typeface="Tahoma" pitchFamily="34" charset="0"/>
                <a:cs typeface="Tahoma" pitchFamily="34" charset="0"/>
              </a:rPr>
              <a:t> </a:t>
            </a:r>
          </a:p>
          <a:p>
            <a:pPr marL="457200" lvl="1" indent="0" algn="just">
              <a:buNone/>
            </a:pPr>
            <a:r>
              <a:rPr lang="cs-CZ" sz="1400" dirty="0">
                <a:latin typeface="Tahoma" pitchFamily="34" charset="0"/>
                <a:ea typeface="Tahoma" pitchFamily="34" charset="0"/>
                <a:cs typeface="Tahoma" pitchFamily="34" charset="0"/>
              </a:rPr>
              <a:t>g) se jedná o zadávací řízení, které zadavatel zahájil, i když k tomu nebyl povinen, nebo</a:t>
            </a:r>
          </a:p>
          <a:p>
            <a:pPr marL="457200" lvl="1" indent="0" algn="just">
              <a:buNone/>
            </a:pPr>
            <a:r>
              <a:rPr lang="cs-CZ" sz="1400" dirty="0">
                <a:latin typeface="Tahoma" pitchFamily="34" charset="0"/>
                <a:ea typeface="Tahoma" pitchFamily="34" charset="0"/>
                <a:cs typeface="Tahoma" pitchFamily="34" charset="0"/>
              </a:rPr>
              <a:t> </a:t>
            </a:r>
          </a:p>
          <a:p>
            <a:pPr marL="457200" lvl="1" indent="0" algn="just">
              <a:buNone/>
            </a:pPr>
            <a:r>
              <a:rPr lang="cs-CZ" sz="1400" dirty="0">
                <a:latin typeface="Tahoma" pitchFamily="34" charset="0"/>
                <a:ea typeface="Tahoma" pitchFamily="34" charset="0"/>
                <a:cs typeface="Tahoma" pitchFamily="34" charset="0"/>
              </a:rPr>
              <a:t>h) je v zadávacím řízení jediný účastník zadávacího řízení; tento důvod zrušení může zadavatel použít pouze do doby odeslání oznámení o výběru dodavatele.</a:t>
            </a:r>
          </a:p>
          <a:p>
            <a:pPr marL="457200" lvl="1" indent="0" algn="just">
              <a:buNone/>
            </a:pPr>
            <a:r>
              <a:rPr lang="cs-CZ" sz="1400" dirty="0">
                <a:latin typeface="Tahoma" pitchFamily="34" charset="0"/>
                <a:ea typeface="Tahoma" pitchFamily="34" charset="0"/>
                <a:cs typeface="Tahoma" pitchFamily="34" charset="0"/>
              </a:rPr>
              <a:t> </a:t>
            </a:r>
          </a:p>
          <a:p>
            <a:pPr marL="457200" lvl="1" indent="0" algn="just">
              <a:buNone/>
            </a:pPr>
            <a:r>
              <a:rPr lang="cs-CZ" sz="1400" dirty="0">
                <a:latin typeface="Tahoma" pitchFamily="34" charset="0"/>
                <a:ea typeface="Tahoma" pitchFamily="34" charset="0"/>
                <a:cs typeface="Tahoma" pitchFamily="34" charset="0"/>
              </a:rPr>
              <a:t>Zadavatel může zrušit jednací řízení bez uveřejnění, pokud účastníkům zadávacího řízení sdělí důvod zrušení zadávacího řízení.</a:t>
            </a: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65</a:t>
            </a:fld>
            <a:endParaRPr lang="cs-CZ"/>
          </a:p>
        </p:txBody>
      </p:sp>
      <p:sp>
        <p:nvSpPr>
          <p:cNvPr id="5" name="Zástupný symbol pro datum 4"/>
          <p:cNvSpPr>
            <a:spLocks noGrp="1"/>
          </p:cNvSpPr>
          <p:nvPr>
            <p:ph type="dt" sz="half" idx="10"/>
          </p:nvPr>
        </p:nvSpPr>
        <p:spPr/>
        <p:txBody>
          <a:bodyPr/>
          <a:lstStyle/>
          <a:p>
            <a:fld id="{69920053-F549-4267-BC59-D312D1902817}"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16112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B21FFF-F4B0-4987-8742-552953898287}"/>
              </a:ext>
            </a:extLst>
          </p:cNvPr>
          <p:cNvSpPr>
            <a:spLocks noGrp="1"/>
          </p:cNvSpPr>
          <p:nvPr>
            <p:ph type="title"/>
          </p:nvPr>
        </p:nvSpPr>
        <p:spPr/>
        <p:txBody>
          <a:bodyPr/>
          <a:lstStyle/>
          <a:p>
            <a:r>
              <a:rPr lang="cs-CZ" dirty="0"/>
              <a:t>Druhy veřejných zakázek</a:t>
            </a:r>
          </a:p>
        </p:txBody>
      </p:sp>
      <p:sp>
        <p:nvSpPr>
          <p:cNvPr id="3" name="Zástupný obsah 2">
            <a:extLst>
              <a:ext uri="{FF2B5EF4-FFF2-40B4-BE49-F238E27FC236}">
                <a16:creationId xmlns:a16="http://schemas.microsoft.com/office/drawing/2014/main" id="{C4AB84C3-95DE-4444-A063-0914CFC625CE}"/>
              </a:ext>
            </a:extLst>
          </p:cNvPr>
          <p:cNvSpPr>
            <a:spLocks noGrp="1"/>
          </p:cNvSpPr>
          <p:nvPr>
            <p:ph idx="1"/>
          </p:nvPr>
        </p:nvSpPr>
        <p:spPr/>
        <p:txBody>
          <a:bodyPr>
            <a:normAutofit fontScale="55000" lnSpcReduction="20000"/>
          </a:bodyPr>
          <a:lstStyle/>
          <a:p>
            <a:pPr marL="514350" indent="-514350" algn="just">
              <a:buFont typeface="+mj-lt"/>
              <a:buAutoNum type="arabicPeriod"/>
            </a:pPr>
            <a:r>
              <a:rPr lang="cs-CZ" dirty="0"/>
              <a:t>Veřejnou zakázkou na </a:t>
            </a:r>
            <a:r>
              <a:rPr lang="cs-CZ" b="1" dirty="0"/>
              <a:t>dodávky</a:t>
            </a:r>
            <a:r>
              <a:rPr lang="cs-CZ" dirty="0"/>
              <a:t> je veřejná zakázka, jejímž předmětem je pořízení věcí, zvířat nebo ovladatelných přírodních sil, pokud nejsou součástí veřejné zakázky na stavební práce podle odstavce 3. Pořízením se rozumí zejména koupě, nájem nebo pacht</a:t>
            </a:r>
          </a:p>
          <a:p>
            <a:pPr marL="514350" indent="-514350" algn="just">
              <a:buFont typeface="+mj-lt"/>
              <a:buAutoNum type="arabicPeriod"/>
            </a:pPr>
            <a:endParaRPr lang="cs-CZ" dirty="0"/>
          </a:p>
          <a:p>
            <a:pPr marL="514350" indent="-514350" algn="just">
              <a:buFont typeface="+mj-lt"/>
              <a:buAutoNum type="arabicPeriod"/>
            </a:pPr>
            <a:r>
              <a:rPr lang="cs-CZ" dirty="0"/>
              <a:t>Veřejnou zakázkou na </a:t>
            </a:r>
            <a:r>
              <a:rPr lang="cs-CZ" b="1" dirty="0"/>
              <a:t>služby</a:t>
            </a:r>
            <a:r>
              <a:rPr lang="cs-CZ" dirty="0"/>
              <a:t> je veřejná zakázka, jejímž předmětem je poskytování jiných činností, než uvedených v odstavci 3.</a:t>
            </a:r>
          </a:p>
          <a:p>
            <a:pPr marL="514350" indent="-514350" algn="just">
              <a:buFont typeface="+mj-lt"/>
              <a:buAutoNum type="arabicPeriod"/>
            </a:pPr>
            <a:endParaRPr lang="cs-CZ" dirty="0"/>
          </a:p>
          <a:p>
            <a:pPr marL="514350" indent="-514350" algn="just">
              <a:buFont typeface="+mj-lt"/>
              <a:buAutoNum type="arabicPeriod"/>
            </a:pPr>
            <a:r>
              <a:rPr lang="cs-CZ" dirty="0"/>
              <a:t>Veřejnou zakázkou na </a:t>
            </a:r>
            <a:r>
              <a:rPr lang="cs-CZ" b="1" dirty="0"/>
              <a:t>stavební práce </a:t>
            </a:r>
            <a:r>
              <a:rPr lang="cs-CZ" dirty="0"/>
              <a:t>je veřejná zakázka, jejímž předmětem je</a:t>
            </a:r>
          </a:p>
          <a:p>
            <a:pPr marL="0" indent="0" algn="just">
              <a:buNone/>
            </a:pPr>
            <a:r>
              <a:rPr lang="cs-CZ" dirty="0"/>
              <a:t> </a:t>
            </a:r>
          </a:p>
          <a:p>
            <a:pPr marL="914400" lvl="1" indent="-514350" algn="just">
              <a:buFont typeface="+mj-lt"/>
              <a:buAutoNum type="alphaLcParenR"/>
            </a:pPr>
            <a:r>
              <a:rPr lang="cs-CZ" dirty="0"/>
              <a:t>poskytnutí činnosti uvedené v oddílu 45 hlavního slovníku jednotného klasifikačního systému pro účely veřejných zakázek podle přímo použitelného předpisu Evropské unie3) (dále jen "hlavní slovník jednotného klasifikačního systému"), nebo </a:t>
            </a:r>
          </a:p>
          <a:p>
            <a:pPr marL="400050" lvl="1" indent="0" algn="just">
              <a:buNone/>
            </a:pPr>
            <a:endParaRPr lang="cs-CZ" dirty="0"/>
          </a:p>
          <a:p>
            <a:pPr marL="400050" lvl="1" indent="0" algn="just">
              <a:buNone/>
            </a:pPr>
            <a:r>
              <a:rPr lang="cs-CZ" dirty="0"/>
              <a:t>b)      zhotovení stavby; nebo </a:t>
            </a:r>
          </a:p>
          <a:p>
            <a:pPr marL="400050" lvl="1" indent="0" algn="just">
              <a:buNone/>
            </a:pPr>
            <a:r>
              <a:rPr lang="cs-CZ" dirty="0"/>
              <a:t> </a:t>
            </a:r>
          </a:p>
          <a:p>
            <a:pPr marL="400050" lvl="1" indent="0" algn="just">
              <a:buNone/>
            </a:pPr>
            <a:r>
              <a:rPr lang="cs-CZ" dirty="0"/>
              <a:t>c) </a:t>
            </a:r>
            <a:r>
              <a:rPr lang="cs-CZ" sz="1500" dirty="0"/>
              <a:t>	</a:t>
            </a:r>
            <a:r>
              <a:rPr lang="cs-CZ" dirty="0"/>
              <a:t>poskytnutí souvisejících projektových činností, pokud jsou zadávány společně se 	stavebními pracemi podle písmene a) nebo b)</a:t>
            </a:r>
          </a:p>
        </p:txBody>
      </p:sp>
      <p:sp>
        <p:nvSpPr>
          <p:cNvPr id="4" name="Zástupný symbol pro datum 3">
            <a:extLst>
              <a:ext uri="{FF2B5EF4-FFF2-40B4-BE49-F238E27FC236}">
                <a16:creationId xmlns:a16="http://schemas.microsoft.com/office/drawing/2014/main" id="{08439E4F-7504-49B1-9235-66C9BC542379}"/>
              </a:ext>
            </a:extLst>
          </p:cNvPr>
          <p:cNvSpPr>
            <a:spLocks noGrp="1"/>
          </p:cNvSpPr>
          <p:nvPr>
            <p:ph type="dt" sz="half" idx="10"/>
          </p:nvPr>
        </p:nvSpPr>
        <p:spPr>
          <a:xfrm>
            <a:off x="457200" y="6308725"/>
            <a:ext cx="2133600" cy="365125"/>
          </a:xfrm>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C37169F4-94C1-477A-B8BC-D406D1387FDC}"/>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64C3EAED-A526-4A74-AC3D-9E73149EF50B}"/>
              </a:ext>
            </a:extLst>
          </p:cNvPr>
          <p:cNvSpPr>
            <a:spLocks noGrp="1"/>
          </p:cNvSpPr>
          <p:nvPr>
            <p:ph type="sldNum" sz="quarter" idx="12"/>
          </p:nvPr>
        </p:nvSpPr>
        <p:spPr/>
        <p:txBody>
          <a:bodyPr/>
          <a:lstStyle/>
          <a:p>
            <a:fld id="{D7DE5552-2AB7-444B-8FA6-71CD1D993EC8}" type="slidenum">
              <a:rPr lang="cs-CZ" smtClean="0"/>
              <a:t>7</a:t>
            </a:fld>
            <a:endParaRPr lang="cs-CZ"/>
          </a:p>
        </p:txBody>
      </p:sp>
    </p:spTree>
    <p:extLst>
      <p:ext uri="{BB962C8B-B14F-4D97-AF65-F5344CB8AC3E}">
        <p14:creationId xmlns:p14="http://schemas.microsoft.com/office/powerpoint/2010/main" val="52955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CA2633-94C4-48C6-B815-44B42E07F356}"/>
              </a:ext>
            </a:extLst>
          </p:cNvPr>
          <p:cNvSpPr>
            <a:spLocks noGrp="1"/>
          </p:cNvSpPr>
          <p:nvPr>
            <p:ph type="title"/>
          </p:nvPr>
        </p:nvSpPr>
        <p:spPr/>
        <p:txBody>
          <a:bodyPr/>
          <a:lstStyle/>
          <a:p>
            <a:r>
              <a:rPr lang="cs-CZ" dirty="0"/>
              <a:t>Režim veřejné zakázky</a:t>
            </a:r>
          </a:p>
        </p:txBody>
      </p:sp>
      <p:sp>
        <p:nvSpPr>
          <p:cNvPr id="3" name="Zástupný obsah 2">
            <a:extLst>
              <a:ext uri="{FF2B5EF4-FFF2-40B4-BE49-F238E27FC236}">
                <a16:creationId xmlns:a16="http://schemas.microsoft.com/office/drawing/2014/main" id="{81610681-683A-4436-8F45-7F0AC10D7C55}"/>
              </a:ext>
            </a:extLst>
          </p:cNvPr>
          <p:cNvSpPr>
            <a:spLocks noGrp="1"/>
          </p:cNvSpPr>
          <p:nvPr>
            <p:ph idx="1"/>
          </p:nvPr>
        </p:nvSpPr>
        <p:spPr/>
        <p:txBody>
          <a:bodyPr/>
          <a:lstStyle/>
          <a:p>
            <a:r>
              <a:rPr lang="cs-CZ" dirty="0"/>
              <a:t>Veřejná zakázka malého rozsahu</a:t>
            </a:r>
          </a:p>
          <a:p>
            <a:r>
              <a:rPr lang="cs-CZ" dirty="0"/>
              <a:t>Podlimitní zakázka </a:t>
            </a:r>
          </a:p>
          <a:p>
            <a:r>
              <a:rPr lang="cs-CZ" dirty="0"/>
              <a:t>Nadlimitní zakázka</a:t>
            </a:r>
          </a:p>
        </p:txBody>
      </p:sp>
      <p:sp>
        <p:nvSpPr>
          <p:cNvPr id="4" name="Zástupný symbol pro datum 3">
            <a:extLst>
              <a:ext uri="{FF2B5EF4-FFF2-40B4-BE49-F238E27FC236}">
                <a16:creationId xmlns:a16="http://schemas.microsoft.com/office/drawing/2014/main" id="{002DFBCA-7E22-4186-B6D9-1A71E44FA399}"/>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57111B92-193B-407B-99BA-6DD24073DDA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FA554472-03EF-40A6-9BA6-6BCC526BA2CC}"/>
              </a:ext>
            </a:extLst>
          </p:cNvPr>
          <p:cNvSpPr>
            <a:spLocks noGrp="1"/>
          </p:cNvSpPr>
          <p:nvPr>
            <p:ph type="sldNum" sz="quarter" idx="12"/>
          </p:nvPr>
        </p:nvSpPr>
        <p:spPr/>
        <p:txBody>
          <a:bodyPr/>
          <a:lstStyle/>
          <a:p>
            <a:fld id="{D7DE5552-2AB7-444B-8FA6-71CD1D993EC8}" type="slidenum">
              <a:rPr lang="cs-CZ" smtClean="0"/>
              <a:t>8</a:t>
            </a:fld>
            <a:endParaRPr lang="cs-CZ"/>
          </a:p>
        </p:txBody>
      </p:sp>
    </p:spTree>
    <p:extLst>
      <p:ext uri="{BB962C8B-B14F-4D97-AF65-F5344CB8AC3E}">
        <p14:creationId xmlns:p14="http://schemas.microsoft.com/office/powerpoint/2010/main" val="230392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CA2633-94C4-48C6-B815-44B42E07F356}"/>
              </a:ext>
            </a:extLst>
          </p:cNvPr>
          <p:cNvSpPr>
            <a:spLocks noGrp="1"/>
          </p:cNvSpPr>
          <p:nvPr>
            <p:ph type="title"/>
          </p:nvPr>
        </p:nvSpPr>
        <p:spPr/>
        <p:txBody>
          <a:bodyPr/>
          <a:lstStyle/>
          <a:p>
            <a:r>
              <a:rPr lang="cs-CZ" dirty="0"/>
              <a:t>Sektorová veřejná zakázka</a:t>
            </a:r>
          </a:p>
        </p:txBody>
      </p:sp>
      <p:sp>
        <p:nvSpPr>
          <p:cNvPr id="3" name="Zástupný obsah 2">
            <a:extLst>
              <a:ext uri="{FF2B5EF4-FFF2-40B4-BE49-F238E27FC236}">
                <a16:creationId xmlns:a16="http://schemas.microsoft.com/office/drawing/2014/main" id="{81610681-683A-4436-8F45-7F0AC10D7C55}"/>
              </a:ext>
            </a:extLst>
          </p:cNvPr>
          <p:cNvSpPr>
            <a:spLocks noGrp="1"/>
          </p:cNvSpPr>
          <p:nvPr>
            <p:ph idx="1"/>
          </p:nvPr>
        </p:nvSpPr>
        <p:spPr/>
        <p:txBody>
          <a:bodyPr>
            <a:normAutofit fontScale="77500" lnSpcReduction="20000"/>
          </a:bodyPr>
          <a:lstStyle/>
          <a:p>
            <a:pPr marL="514350" indent="-514350" algn="just">
              <a:buAutoNum type="arabicParenBoth"/>
            </a:pPr>
            <a:r>
              <a:rPr lang="cs-CZ" dirty="0"/>
              <a:t>Sektorovou veřejnou zakázkou je veřejná zakázka, kterou zadává veřejný zadavatel při výkonu relevantní činnosti.</a:t>
            </a:r>
          </a:p>
          <a:p>
            <a:pPr marL="514350" indent="-514350">
              <a:buAutoNum type="arabicParenBoth"/>
            </a:pPr>
            <a:endParaRPr lang="cs-CZ" dirty="0"/>
          </a:p>
          <a:p>
            <a:pPr marL="0" indent="0" algn="just">
              <a:buNone/>
            </a:pPr>
            <a:r>
              <a:rPr lang="cs-CZ" dirty="0"/>
              <a:t>(2) Sektorovou veřejnou zakázkou je také veřejná zakázka, kterou zadává jiná osoba při výkonu relevantní činnosti, pokud</a:t>
            </a:r>
          </a:p>
          <a:p>
            <a:pPr marL="0" indent="0">
              <a:buNone/>
            </a:pPr>
            <a:endParaRPr lang="cs-CZ" dirty="0"/>
          </a:p>
          <a:p>
            <a:pPr marL="400050" lvl="1" indent="0">
              <a:buNone/>
            </a:pPr>
            <a:r>
              <a:rPr lang="cs-CZ" dirty="0"/>
              <a:t>a) relevantní činnost vykonává na základě zvláštního nebo výhradního práva podle § 152, nebo</a:t>
            </a:r>
          </a:p>
          <a:p>
            <a:pPr marL="400050" lvl="1" indent="0">
              <a:buNone/>
            </a:pPr>
            <a:r>
              <a:rPr lang="cs-CZ" dirty="0"/>
              <a:t> </a:t>
            </a:r>
          </a:p>
          <a:p>
            <a:pPr marL="400050" lvl="1" indent="0">
              <a:buNone/>
            </a:pPr>
            <a:r>
              <a:rPr lang="cs-CZ" dirty="0"/>
              <a:t>b) nad touto osobou může veřejný zadavatel přímo nebo nepřímo uplatňovat dominantní vliv.</a:t>
            </a:r>
          </a:p>
        </p:txBody>
      </p:sp>
      <p:sp>
        <p:nvSpPr>
          <p:cNvPr id="4" name="Zástupný symbol pro datum 3">
            <a:extLst>
              <a:ext uri="{FF2B5EF4-FFF2-40B4-BE49-F238E27FC236}">
                <a16:creationId xmlns:a16="http://schemas.microsoft.com/office/drawing/2014/main" id="{002DFBCA-7E22-4186-B6D9-1A71E44FA399}"/>
              </a:ext>
            </a:extLst>
          </p:cNvPr>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a:extLst>
              <a:ext uri="{FF2B5EF4-FFF2-40B4-BE49-F238E27FC236}">
                <a16:creationId xmlns:a16="http://schemas.microsoft.com/office/drawing/2014/main" id="{57111B92-193B-407B-99BA-6DD24073DDA9}"/>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FA554472-03EF-40A6-9BA6-6BCC526BA2CC}"/>
              </a:ext>
            </a:extLst>
          </p:cNvPr>
          <p:cNvSpPr>
            <a:spLocks noGrp="1"/>
          </p:cNvSpPr>
          <p:nvPr>
            <p:ph type="sldNum" sz="quarter" idx="12"/>
          </p:nvPr>
        </p:nvSpPr>
        <p:spPr/>
        <p:txBody>
          <a:bodyPr/>
          <a:lstStyle/>
          <a:p>
            <a:fld id="{D7DE5552-2AB7-444B-8FA6-71CD1D993EC8}" type="slidenum">
              <a:rPr lang="cs-CZ" smtClean="0"/>
              <a:t>9</a:t>
            </a:fld>
            <a:endParaRPr lang="cs-CZ" dirty="0"/>
          </a:p>
        </p:txBody>
      </p:sp>
    </p:spTree>
    <p:extLst>
      <p:ext uri="{BB962C8B-B14F-4D97-AF65-F5344CB8AC3E}">
        <p14:creationId xmlns:p14="http://schemas.microsoft.com/office/powerpoint/2010/main" val="3444058423"/>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1600828DA446741B1F0D4F46EB9F035" ma:contentTypeVersion="2" ma:contentTypeDescription="Vytvoří nový dokument" ma:contentTypeScope="" ma:versionID="b26313afd1b45df35dc18e2171d52d23">
  <xsd:schema xmlns:xsd="http://www.w3.org/2001/XMLSchema" xmlns:xs="http://www.w3.org/2001/XMLSchema" xmlns:p="http://schemas.microsoft.com/office/2006/metadata/properties" xmlns:ns2="884f97ae-8b4b-46cf-a1b0-611e63b86a7d" targetNamespace="http://schemas.microsoft.com/office/2006/metadata/properties" ma:root="true" ma:fieldsID="01b1830318a62f24741971c6d48ed493" ns2:_="">
    <xsd:import namespace="884f97ae-8b4b-46cf-a1b0-611e63b86a7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f97ae-8b4b-46cf-a1b0-611e63b86a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A3E2D5-15F8-4DE4-A23A-2C1C3DB547E9}">
  <ds:schemaRefs>
    <ds:schemaRef ds:uri="http://schemas.microsoft.com/sharepoint/v3/contenttype/forms"/>
  </ds:schemaRefs>
</ds:datastoreItem>
</file>

<file path=customXml/itemProps2.xml><?xml version="1.0" encoding="utf-8"?>
<ds:datastoreItem xmlns:ds="http://schemas.openxmlformats.org/officeDocument/2006/customXml" ds:itemID="{FE72A2DA-F2D4-40AA-9970-BFB1B16ADC55}">
  <ds:schemaRefs>
    <ds:schemaRef ds:uri="http://purl.org/dc/elements/1.1/"/>
    <ds:schemaRef ds:uri="884f97ae-8b4b-46cf-a1b0-611e63b86a7d"/>
    <ds:schemaRef ds:uri="http://www.w3.org/XML/1998/namespace"/>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9BF760DF-9E6A-4265-9FC1-4F1CA71C74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4f97ae-8b4b-46cf-a1b0-611e63b86a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1337</TotalTime>
  <Words>7360</Words>
  <Application>Microsoft Office PowerPoint</Application>
  <PresentationFormat>Předvádění na obrazovce (4:3)</PresentationFormat>
  <Paragraphs>670</Paragraphs>
  <Slides>65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65</vt:i4>
      </vt:variant>
    </vt:vector>
  </HeadingPairs>
  <TitlesOfParts>
    <vt:vector size="70" baseType="lpstr">
      <vt:lpstr>Arial</vt:lpstr>
      <vt:lpstr>Calibri</vt:lpstr>
      <vt:lpstr>Tahoma</vt:lpstr>
      <vt:lpstr>Times New Roman</vt:lpstr>
      <vt:lpstr>Motiv sady Office</vt:lpstr>
      <vt:lpstr> </vt:lpstr>
      <vt:lpstr>Struktura zákona I</vt:lpstr>
      <vt:lpstr>Struktura zákona II</vt:lpstr>
      <vt:lpstr>Základ evropské legislativy pro oblast veřejných zakázek</vt:lpstr>
      <vt:lpstr>Předmět úpravy</vt:lpstr>
      <vt:lpstr>Veřejná zakázka</vt:lpstr>
      <vt:lpstr>Druhy veřejných zakázek</vt:lpstr>
      <vt:lpstr>Režim veřejné zakázky</vt:lpstr>
      <vt:lpstr>Sektorová veřejná zakázka</vt:lpstr>
      <vt:lpstr>Koncese</vt:lpstr>
      <vt:lpstr>Zadavatel</vt:lpstr>
      <vt:lpstr>Zadavatel</vt:lpstr>
      <vt:lpstr>Zadavatel – Sektorový</vt:lpstr>
      <vt:lpstr>Zadavatel – spolupráce zadavatelů</vt:lpstr>
      <vt:lpstr>Výjimky</vt:lpstr>
      <vt:lpstr>Výjimky</vt:lpstr>
      <vt:lpstr>Výjimky</vt:lpstr>
      <vt:lpstr>Výjimky</vt:lpstr>
      <vt:lpstr>Výjimky – podlimitní zakázky</vt:lpstr>
      <vt:lpstr>Výjimky – podlimitní zakázky</vt:lpstr>
      <vt:lpstr>Výjimky – veřejná zakázka malého rozsahu</vt:lpstr>
      <vt:lpstr>Zásady </vt:lpstr>
      <vt:lpstr>Zásady </vt:lpstr>
      <vt:lpstr> </vt:lpstr>
      <vt:lpstr>Hlavní předmět veřejné zakázky</vt:lpstr>
      <vt:lpstr>Pravidlo těžiště</vt:lpstr>
      <vt:lpstr>Pravidlo základní účelu </vt:lpstr>
      <vt:lpstr>Hlavní předmět veřejné zakázky</vt:lpstr>
      <vt:lpstr>Předpokládaná hodnota </vt:lpstr>
      <vt:lpstr>Sčítací pravidla </vt:lpstr>
      <vt:lpstr>Sčítací pravidla </vt:lpstr>
      <vt:lpstr>Provozní jednotky</vt:lpstr>
      <vt:lpstr>Veřejná zakázka zadávaná na části   § 35</vt:lpstr>
      <vt:lpstr> </vt:lpstr>
      <vt:lpstr>Zadávací podmínky vs Zadávací dokumentace</vt:lpstr>
      <vt:lpstr>Předběžná tržní konzultace - § 33</vt:lpstr>
      <vt:lpstr>Zahájení zadávacího řízení § 34</vt:lpstr>
      <vt:lpstr>Předběžné oznámení - § 34</vt:lpstr>
      <vt:lpstr>Průběh zadávacího řízení § 39</vt:lpstr>
      <vt:lpstr>Uveřejnění zadávací dokumentace</vt:lpstr>
      <vt:lpstr>Základní pravidla pro zadávací podmínky § 36</vt:lpstr>
      <vt:lpstr>Podmínky účasti v zadávacím řízení § 37</vt:lpstr>
      <vt:lpstr>Průběh zadávacího řízení § 39</vt:lpstr>
      <vt:lpstr>Zadávací lhůta § 40</vt:lpstr>
      <vt:lpstr>Jistota § 41</vt:lpstr>
      <vt:lpstr> </vt:lpstr>
      <vt:lpstr>Komise a externí spolupráce zadavatele § 42 </vt:lpstr>
      <vt:lpstr>Externí spolupráce zadavatele  § 43</vt:lpstr>
      <vt:lpstr>Střet zájmů § 43</vt:lpstr>
      <vt:lpstr>Doklady § 45</vt:lpstr>
      <vt:lpstr>Objasnění /doplnění údajů a dokladů § 46</vt:lpstr>
      <vt:lpstr>Objasnění /doplnění údajů a dokladů  § 46</vt:lpstr>
      <vt:lpstr>Zánik účastenství § 47, 48</vt:lpstr>
      <vt:lpstr>Vyloučení účastníka zadávacího řízení</vt:lpstr>
      <vt:lpstr> Vyloučení účastníka zadávacího řízení - Povinnost vyloučit u vybraného účastníka </vt:lpstr>
      <vt:lpstr>Vyloučení účastníka zadávacího řízení - Povinnost vyloučit u vybraného účastníka </vt:lpstr>
      <vt:lpstr>Vyloučení účastníka zadávacího řízení</vt:lpstr>
      <vt:lpstr>Vyloučení účastníka zadávacího řízení</vt:lpstr>
      <vt:lpstr>Opatření k nápravě - § 49</vt:lpstr>
      <vt:lpstr>Opatření k nápravě - § 49</vt:lpstr>
      <vt:lpstr>Oznámení o výběru- § 50</vt:lpstr>
      <vt:lpstr>Oznámení o výběru § 123</vt:lpstr>
      <vt:lpstr>ZP = nabídka = smlouva § 51</vt:lpstr>
      <vt:lpstr>Zrušení řízení § 127</vt:lpstr>
      <vt:lpstr>Zrušení řízení § 127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zákona č. 137/2006 Sb., o veřejných zakázkách účinná k 1. 4. 2012</dc:title>
  <dc:creator>kaiserovae</dc:creator>
  <cp:lastModifiedBy>pronájem</cp:lastModifiedBy>
  <cp:revision>91</cp:revision>
  <cp:lastPrinted>2022-02-25T06:34:39Z</cp:lastPrinted>
  <dcterms:created xsi:type="dcterms:W3CDTF">2012-03-27T05:13:45Z</dcterms:created>
  <dcterms:modified xsi:type="dcterms:W3CDTF">2023-03-04T11:28:34Z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0x010100D1600828DA446741B1F0D4F46EB9F035</vt:lpwstr>
  </property>
</Properties>
</file>