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6" r:id="rId14"/>
    <p:sldId id="267" r:id="rId15"/>
    <p:sldId id="268" r:id="rId16"/>
    <p:sldId id="269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/>
    <p:restoredTop sz="93609"/>
  </p:normalViewPr>
  <p:slideViewPr>
    <p:cSldViewPr snapToGrid="0" snapToObjects="1">
      <p:cViewPr varScale="1">
        <p:scale>
          <a:sx n="72" d="100"/>
          <a:sy n="72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8DB4E-7AA9-3E40-BFFD-C4CD0EBF2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0B18BF-83FC-7B41-958B-A5EDB9DE2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733C15-3A0C-7149-8F4F-5A8E5133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228677-3B6C-1E47-8361-A4923F4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DB06FF-FA96-394A-AD92-D25AE635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38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C0F8-431E-C841-9372-BD7C5531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0E3462-D30C-0D42-BFB6-75D19299D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36799-0204-1B40-B006-CE1C505C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87CC1-B3EB-3749-86AF-0FB79D1F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888CE9-397F-0F46-828B-3A75B3C2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6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ACD698-2B49-A440-B9B5-6882DA52B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4AE436-130F-0C42-90C4-F1BC33696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1B6723-30D6-FA45-8B24-1139B368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084B1-B154-2448-BCEB-72B262AA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7A5BE1-958D-424A-8F39-ACD906F0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91698-E933-CF4D-B86D-88C00594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0B613C-8211-BB43-9BE9-7266703B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D7C32-71A6-FB4F-B97C-D56165C6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A1B26C-AEB1-9F4F-AC27-24C90A88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41A2FF-D8CB-BF45-9BFE-3F751688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8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896A2-1919-FC44-BF6D-583D45C3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598355-9C8E-3349-AEC1-F8C9E31D9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F4D45-2775-F84D-BFBE-870A1235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77E03E-F1C9-DB45-A992-AF5A5F9A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6E970-F95B-FC48-8948-C7557077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2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0577F-9AAD-7947-8A1F-3970CAF6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3631D1-D8DD-7649-BD87-207D87F00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C9949C2-DB63-BC44-A97D-905C51C07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41A86E-FA0D-1B46-877B-2998E30E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AE505B-1FE6-574E-866C-9F0B4531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272206-F03F-C449-A614-EB61D3A1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14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28553-014B-1248-A685-E5750DEC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927310-9E05-D844-A9DC-B04EBA51F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4037CD-0D8C-C84A-8D07-67D8C4D31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0FD329F-2A1C-F140-B803-452C751A0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F1F7EB0-60C5-0C49-8EC0-9A166191E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E5ADAF0-004F-F045-8DBB-959B1276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4744B7-B454-074B-8352-0D49B82A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BBCAA8-A1CD-A54C-9938-10447989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A9290-D5CA-0D48-9AD6-63A02CE8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1BD9F1-2971-644D-84BF-115C0B99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372E91-8959-334C-B08A-1D3F3964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1E80CD-8009-1249-9A04-A6F7CE33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E503E7-862D-9148-9BDC-F931E58A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65FF39-C5B6-DC42-A966-61B0CBFD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102470-38E3-6F42-99F0-1BC9A315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8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86757-85CA-4949-AC74-EDC4739C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FE111E-C286-5842-B22E-85397E30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FC0BB9E-E930-A24C-AEC0-A0CBCFFB9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3D0341-1E8A-8B4E-AE36-D1EABD0E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5353AF-2F57-D44B-8C2D-34A29DDA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86019D-61E4-F247-B40A-1C09FD8B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3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ACD58-2333-C44C-A67E-00A897A2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CF42C8-107F-8A43-ACEC-31AD28992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E8512E-A5FC-8F43-987D-534816591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FBC86A-02E4-0D4D-BE6C-3A6E1A4D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B1E5F7-10C5-C246-8677-10E7C4EF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792CB5-E644-CA46-8AB9-B6BAA156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7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2D976E-92AA-8E49-9007-A3E35CCD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F2E7E6-4395-8C40-A472-096196C1F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A454EF-32DD-E64D-9DBD-8B614127E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A16B-BE38-DF49-9E73-81F9E9D3E73B}" type="datetimeFigureOut">
              <a:rPr lang="cs-CZ" smtClean="0"/>
              <a:t>19.4.2023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11A265-6B11-AC47-BB14-0C1A19202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29DD79-1296-DC4F-BBE4-A22C3353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8C5D-28EE-9941-AA7E-16F4A6DA9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7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C82B4-4EAF-8F4C-96C1-8D42400AD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Izraelsko-egyptský mír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F7436C-9483-C944-876B-88BFCB983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Cyril Svoboda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2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72FAA-BAB4-344D-A90F-236F40EB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Jomkipurská</a:t>
            </a:r>
            <a:r>
              <a:rPr lang="cs-CZ" dirty="0"/>
              <a:t> válka 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2AD25A-EB48-5343-A501-E5900188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Válka ze dne smíření, říjnová válka - pátá arabsko-izraelská válka. Vypukla 6. října 1973 ve 14:00, když koalice Egypta a Sýrie za podpory dalších arabských zemí zahájila  nejvýznamnějším židovském svátku </a:t>
            </a:r>
            <a:r>
              <a:rPr lang="cs-CZ" dirty="0" err="1"/>
              <a:t>Jom</a:t>
            </a:r>
            <a:r>
              <a:rPr lang="cs-CZ" dirty="0"/>
              <a:t> </a:t>
            </a:r>
            <a:r>
              <a:rPr lang="cs-CZ" dirty="0" err="1"/>
              <a:t>kipur</a:t>
            </a:r>
            <a:r>
              <a:rPr lang="cs-CZ" dirty="0"/>
              <a:t> překvapivý útok na Izrael v oblasti Suezského průplavu a na Golanských výšinách.</a:t>
            </a:r>
          </a:p>
          <a:p>
            <a:r>
              <a:rPr lang="cs-CZ" dirty="0"/>
              <a:t>Dne 6. října 1973 překročila egyptská vojska Suezský průplav, vstoupila na Sinajský poloostrov . Zároveň syrské jednotky napadly postavení izraelských jednotek na Golanských výšinách. Útok byl z důvodu fatálního selhání vlastních zpravodajských služeb pro Izrael překvapením a izraelská armáda se v prvních dnech ocitla v defenzívě a zaznamenala těžké ztráty.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13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159FB-25BD-486A-9E1F-8963B7EA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Diplomatické vztahy  s Izraelem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5B8A6-D711-42DD-BE13-9ABA2466F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Tomáš Garrigue Masaryk jako první hlava státu navštívil mandátní Palestinu v roce 1927.</a:t>
            </a:r>
          </a:p>
          <a:p>
            <a:pPr marL="0" indent="0">
              <a:buNone/>
            </a:pPr>
            <a:r>
              <a:rPr lang="cs-CZ" dirty="0"/>
              <a:t>Stát Izrael byl vyhlášen 14. května 1948, československá vláda ho uznala o pět dní později. V červenci 1948 byly navázány diplomatické styky.</a:t>
            </a:r>
          </a:p>
          <a:p>
            <a:pPr marL="0" indent="0">
              <a:buNone/>
            </a:pPr>
            <a:r>
              <a:rPr lang="cs-CZ" dirty="0"/>
              <a:t>V prvních dnech existence nového státu poskytovalo Československo Izraeli materiální pomoc, a to i přes embargo OSN na dovoz zbraní na Blízký východ. První dodávka zbraní tam směřovala již v lednu 1948. Do listopadu 1948 do Izraele došlo 80 letadel. Československo na svém území poskytlo výcvik asi 200 izraelským specialistům, pilotům či parašutistům</a:t>
            </a:r>
          </a:p>
        </p:txBody>
      </p:sp>
    </p:spTree>
    <p:extLst>
      <p:ext uri="{BB962C8B-B14F-4D97-AF65-F5344CB8AC3E}">
        <p14:creationId xmlns:p14="http://schemas.microsoft.com/office/powerpoint/2010/main" val="264127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987DA-4FA2-4BD5-8717-8D4D9A75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Přerušení diplomatických vztahů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A0A9B-0A7B-4AF0-8FF3-4C0811A0A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Veškeré kontakty mezi Izraelem a Československem byly přerušeny z popudu československé strany v červnu 1967 po šestidenní válce</a:t>
            </a:r>
          </a:p>
          <a:p>
            <a:r>
              <a:rPr lang="cs-CZ" dirty="0"/>
              <a:t>Od znovunavázání diplomatických styků Izraele a Československa v únoru 1990 jsou vzájemné vztahy velmi těsné a ekonomická spolupráce je na </a:t>
            </a:r>
            <a:r>
              <a:rPr lang="cs-CZ"/>
              <a:t>vzestupu.</a:t>
            </a:r>
            <a:endParaRPr lang="cs-CZ" dirty="0"/>
          </a:p>
          <a:p>
            <a:r>
              <a:rPr lang="cs-CZ" dirty="0"/>
              <a:t>Česko patří v EU k nejsilnějším spojencům v Izraele. Česká diplomacie se staví za klidné řešení blízkovýchodního konfliktu a ČR při svém předsednictví v EU v roce 2009 usilovalo o těsnější vztahy unie s Izraelem. Během jednoho roku (2011-12)  navštívil izraelský premiér </a:t>
            </a:r>
            <a:r>
              <a:rPr lang="cs-CZ" dirty="0" err="1"/>
              <a:t>Netanjahu</a:t>
            </a:r>
            <a:r>
              <a:rPr lang="cs-CZ" dirty="0"/>
              <a:t> s velkou částí svého kabinetu hned dvakrát Českou republiku v rámci mezivládních jednání s vládou Petra Nečase.</a:t>
            </a:r>
          </a:p>
        </p:txBody>
      </p:sp>
    </p:spTree>
    <p:extLst>
      <p:ext uri="{BB962C8B-B14F-4D97-AF65-F5344CB8AC3E}">
        <p14:creationId xmlns:p14="http://schemas.microsoft.com/office/powerpoint/2010/main" val="25619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BA682-A455-D94C-B9F6-5832C61F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Izraelská reakce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C3C900-8346-FD41-B376-2CB1EB718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Teprve po několika dnech, po dokončení mobilizace, se Izraelským obranným silám  podařilo na Golanských výšinách zastavit útok a zatlačit syrské jednotky zpět. </a:t>
            </a:r>
          </a:p>
          <a:p>
            <a:r>
              <a:rPr lang="cs-CZ" dirty="0"/>
              <a:t>V dalších dnech se Izraeli podařilo nejen stabilizovat frontu na Sinajském poloostrově a zastavit egyptský útok, ale i překročit Suezský průplav.</a:t>
            </a:r>
          </a:p>
          <a:p>
            <a:r>
              <a:rPr lang="cs-CZ" dirty="0"/>
              <a:t>Z vojenského hlediska se jednalo o vítězství Izraele, z politického zvítězil Egypt, neboť původního cíle, vytlačit Izrael od Suezského průplavu a ze Sinajského poloostrova, se podařilo v dalších letech dosáhnout.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54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A69D0-A5BE-E04D-B05E-F64AB8C6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Anvar</a:t>
            </a:r>
            <a:r>
              <a:rPr lang="cs-CZ" dirty="0"/>
              <a:t> </a:t>
            </a:r>
            <a:r>
              <a:rPr lang="cs-CZ" dirty="0" err="1"/>
              <a:t>Sádát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27793BD-6E7F-AD43-87A0-1E75D2450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00" y="2407444"/>
            <a:ext cx="2159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B19B9-E3B2-E94E-AF88-B7FC39A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Golda Maierová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59FC3C-841E-6B43-B2BD-399DF590A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9437EC-6FBE-1D4A-B9D6-6055A1BE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80" y="2186999"/>
            <a:ext cx="4019307" cy="39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7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738F-A8CA-9E48-B6DC-9CD8055C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Hafíz</a:t>
            </a:r>
            <a:r>
              <a:rPr lang="cs-CZ" dirty="0"/>
              <a:t> al </a:t>
            </a:r>
            <a:r>
              <a:rPr lang="cs-CZ" dirty="0" err="1"/>
              <a:t>Asad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6B70B8C-7D49-1A45-9D9E-4685ED69B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337" y="1825625"/>
            <a:ext cx="35793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39FF-9487-E945-8832-3189B528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Výsledek války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69EEB2-4189-C843-A7DD-607B7E6D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čistě vojenského hlediska byl vítězem války Izrael. Z politického a globálního hlediska šlo o remízu nebo velmi mírné vítězství arabské koalice, která si své ztráty mohla dovolit. </a:t>
            </a:r>
          </a:p>
          <a:p>
            <a:r>
              <a:rPr lang="cs-CZ" dirty="0"/>
              <a:t>Z politického hlediska byl vítězem Egypt, neboť samotná válka vedla následně k řadě jednání, která vyústila v izraelské stažení ze Sinajského poloostrova, což byl i jeden z cílů egyptského útoku. </a:t>
            </a:r>
          </a:p>
          <a:p>
            <a:r>
              <a:rPr lang="cs-CZ" dirty="0"/>
              <a:t>Z pohledu velmocí zaznamenal ztrátu Sovětský svaz, neboť po </a:t>
            </a:r>
            <a:r>
              <a:rPr lang="cs-CZ" dirty="0" err="1"/>
              <a:t>jomkipurské</a:t>
            </a:r>
            <a:r>
              <a:rPr lang="cs-CZ" dirty="0"/>
              <a:t> válce nastoupil Egypt pod </a:t>
            </a:r>
            <a:r>
              <a:rPr lang="cs-CZ" dirty="0" err="1"/>
              <a:t>Sádátovým</a:t>
            </a:r>
            <a:r>
              <a:rPr lang="cs-CZ" dirty="0"/>
              <a:t> vedením cestu odpoutávání od východního bloku a sbližování s USA, což vyústilo v podepsání izraelsko-egyptské mírové dohody v roce 1978.</a:t>
            </a:r>
          </a:p>
        </p:txBody>
      </p:sp>
    </p:spTree>
    <p:extLst>
      <p:ext uri="{BB962C8B-B14F-4D97-AF65-F5344CB8AC3E}">
        <p14:creationId xmlns:p14="http://schemas.microsoft.com/office/powerpoint/2010/main" val="153083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85EF2-F92F-E446-A659-A4D3B816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Jednání o míru – angažovanost USA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39024D6-21E4-A142-91B4-7DC556451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" y="1791494"/>
            <a:ext cx="2794000" cy="1905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8664BA-5F7B-3141-A953-3B32933C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82" y="1939348"/>
            <a:ext cx="2159000" cy="23558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358976-2C4C-CE42-A489-8D7AE7EFB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285" y="1896796"/>
            <a:ext cx="2788502" cy="32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1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374F-E0EC-B045-AA89-D5F3A88A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Mírová smlouva Camp David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F3C87B-2882-FC46-A033-6693A656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Dohody z Camp Davidu mezi Izraelem a Egyptem, které 17. září 1978, po dvanáctidenním vyjednávání v městě Camp David (Maryland, USA), podepsali egyptský prezident </a:t>
            </a:r>
            <a:r>
              <a:rPr lang="cs-CZ" dirty="0" err="1"/>
              <a:t>Anvar</a:t>
            </a:r>
            <a:r>
              <a:rPr lang="cs-CZ" dirty="0"/>
              <a:t> as-</a:t>
            </a:r>
            <a:r>
              <a:rPr lang="cs-CZ" dirty="0" err="1"/>
              <a:t>Sádát</a:t>
            </a:r>
            <a:r>
              <a:rPr lang="cs-CZ" dirty="0"/>
              <a:t> a izraelský premiér </a:t>
            </a:r>
            <a:r>
              <a:rPr lang="cs-CZ" dirty="0" err="1"/>
              <a:t>Menachem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. </a:t>
            </a:r>
          </a:p>
          <a:p>
            <a:r>
              <a:rPr lang="cs-CZ" dirty="0"/>
              <a:t>Dohody sestávaly ze dvou smluv, které byly podepsány v Bílém domě za účasti prezidenta Jimmyho </a:t>
            </a:r>
            <a:r>
              <a:rPr lang="cs-CZ" dirty="0" err="1"/>
              <a:t>Cartera</a:t>
            </a:r>
            <a:r>
              <a:rPr lang="cs-CZ" dirty="0"/>
              <a:t>. </a:t>
            </a:r>
          </a:p>
          <a:p>
            <a:r>
              <a:rPr lang="cs-CZ" dirty="0"/>
              <a:t>Jednání se též účastnili američtí poradci Zbigniew </a:t>
            </a:r>
            <a:r>
              <a:rPr lang="cs-CZ" dirty="0" err="1"/>
              <a:t>Brzezinski</a:t>
            </a:r>
            <a:r>
              <a:rPr lang="cs-CZ" dirty="0"/>
              <a:t> a Henry </a:t>
            </a:r>
            <a:r>
              <a:rPr lang="cs-CZ" dirty="0" err="1"/>
              <a:t>Kissinger</a:t>
            </a:r>
            <a:r>
              <a:rPr lang="cs-CZ" dirty="0"/>
              <a:t>, který </a:t>
            </a:r>
            <a:r>
              <a:rPr lang="cs-CZ" dirty="0" err="1"/>
              <a:t>Sádáta</a:t>
            </a:r>
            <a:r>
              <a:rPr lang="cs-CZ" dirty="0"/>
              <a:t> ohledně perspektivy mírové smlouvy poprvé kontaktoval již v roce 1977.</a:t>
            </a:r>
          </a:p>
        </p:txBody>
      </p:sp>
    </p:spTree>
    <p:extLst>
      <p:ext uri="{BB962C8B-B14F-4D97-AF65-F5344CB8AC3E}">
        <p14:creationId xmlns:p14="http://schemas.microsoft.com/office/powerpoint/2010/main" val="427789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15694-FED1-A749-8B1C-74EC57B5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Šestidenní válka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A30181-8267-F543-85FA-58CD571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Šestidenní válka  5.–10. června 1967 - vojenské střetnutí mezi Izraelem a koalicí Egypta, Sýrie a Jordánska. Jednotkami mimo to přispěl Irák, Saúdská Arábie, Súdán, Tunisko, Maroko a Alžírsko. </a:t>
            </a:r>
          </a:p>
          <a:p>
            <a:r>
              <a:rPr lang="cs-CZ" dirty="0"/>
              <a:t>Válka propukla 5. června úderem izraelského letectva proti leteckým základnám Egypta a skončila 10. června, kdy Izrael ukončil bojové akce. Arabská koalice v ní utrpěla zdrcující porážku – Egypt ztratil Gazu a celý Sinaj, Jordánsko Východní Jeruzalém a celý Západní břeh Jordánu a Sýrie Golanské výšiny. Výsledek války ovlivnil geopolitiku regionu až dodnes.</a:t>
            </a:r>
          </a:p>
        </p:txBody>
      </p:sp>
    </p:spTree>
    <p:extLst>
      <p:ext uri="{BB962C8B-B14F-4D97-AF65-F5344CB8AC3E}">
        <p14:creationId xmlns:p14="http://schemas.microsoft.com/office/powerpoint/2010/main" val="298182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28836-AD39-0545-B691-194DA1A4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Výsledek šestidenní války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DF08683-5339-E349-B944-1C56CC139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5328" y="1825625"/>
            <a:ext cx="4581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D69AD-5FEB-8843-87DC-9702B7DA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Postavení velmocí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E66ABB-1BB2-2141-A2FC-5350A774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okamžiku zahájení bojů měly obě velmoci (SSSR a USA) v prostoru Středozemního moře přítomny své námořní síly. SSSR vyslal do Středomoří eskadru ze sestavy Severní a Černomořské flotily čítající 40 lodí včetně 10 ponorek a doprovodných plavidel včetně tankerů. Spojené státy vyslaly eskadru ze sestavy 6. flotily čítající 2 letadlové lodi (America a </a:t>
            </a:r>
            <a:r>
              <a:rPr lang="cs-CZ" dirty="0" err="1"/>
              <a:t>Saratoga</a:t>
            </a:r>
            <a:r>
              <a:rPr lang="cs-CZ" dirty="0"/>
              <a:t>), 2 křižníky, 4 fregaty, 10 torpédoborců a ponorky.</a:t>
            </a:r>
          </a:p>
          <a:p>
            <a:r>
              <a:rPr lang="cs-CZ" dirty="0"/>
              <a:t>Sovětský svaz se postavil na stranu Egypta a Sýrie jako obětí agrese a 10. června přerušil s Izraelem veškeré diplomatické styky. Následně tento krok učinily další země sovětského bloku (s výjimkou Rumunska), což sovětský velvyslanec v USA Alexej </a:t>
            </a:r>
            <a:r>
              <a:rPr lang="cs-CZ" dirty="0" err="1"/>
              <a:t>Dobrynin</a:t>
            </a:r>
            <a:r>
              <a:rPr lang="cs-CZ" dirty="0"/>
              <a:t> hodnotil jako vážnou chybu, neboť se tím Sovětský svaz vyloučil z procesu blízkovýchodního urovnání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25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3483C-7CA0-D447-BC3B-CD8C09F1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Izraelský zisk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58BD2C-59BE-F14F-BFBF-80EABE29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Izrael získal rozsáhlá území: Sinajský poloostrov a Golanské výšiny (skončilo syrské ostřelování Izraele a naopak byla Sýrie z Golanských výšin lehce zranitelná).</a:t>
            </a:r>
          </a:p>
          <a:p>
            <a:r>
              <a:rPr lang="cs-CZ" dirty="0"/>
              <a:t> Zároveň „získal“ Izrael i více než 1 milión Arabů. Z ekonomického hlediska byl zisk Sinajského poloostrova přínosem, zejména tamní ropná naleziště. Židé zároveň obsazením Jeruzaléma získali přístup k nejposvátnějším místům judaismu. Zisk nových území podpořil i přistěhovalectví, koncem 60. let se z Polska do Izraele přestěhovalo 11 200 polských Židů, během 70. let 20. století potom 160 000 Židů ze Sovětského svaz</a:t>
            </a:r>
          </a:p>
        </p:txBody>
      </p:sp>
    </p:spTree>
    <p:extLst>
      <p:ext uri="{BB962C8B-B14F-4D97-AF65-F5344CB8AC3E}">
        <p14:creationId xmlns:p14="http://schemas.microsoft.com/office/powerpoint/2010/main" val="55909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61476-BCB0-4E40-AE68-625ED86E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Reakce Egypta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BEFFFC-D45C-7A45-8DAA-4124D71CE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Došlo k všeobecnému poklesu důvěry v </a:t>
            </a:r>
            <a:r>
              <a:rPr lang="cs-CZ" dirty="0" err="1"/>
              <a:t>Násirovu</a:t>
            </a:r>
            <a:r>
              <a:rPr lang="cs-CZ" dirty="0"/>
              <a:t> osobu i k poklesu důvěry v armádu. </a:t>
            </a:r>
          </a:p>
          <a:p>
            <a:r>
              <a:rPr lang="cs-CZ" dirty="0"/>
              <a:t>V tisku se objevila do té doby nebývalá kritika vojenského velení. 23. července </a:t>
            </a:r>
            <a:r>
              <a:rPr lang="cs-CZ" dirty="0" err="1"/>
              <a:t>Násir</a:t>
            </a:r>
            <a:r>
              <a:rPr lang="cs-CZ" dirty="0"/>
              <a:t> prohlásil šestidenní válku z hlediska Egypta za vyhranou, neboť cíle izraelské agrese, zničení egyptské revoluce, nebylo dosaženo. </a:t>
            </a:r>
          </a:p>
          <a:p>
            <a:r>
              <a:rPr lang="cs-CZ" dirty="0"/>
              <a:t>Z hospodářského hlediska byl Egypt nucen obrátit se na ostatní arabské státy (zejména Saúdskou Arábii) s žádostí o pomoc. Ta však nebyla velká, a proto se Egypt obrátil na Sovětský svaz. Odtud obdržel dodávky zejména vojenského charakteru. Kvůli tomu byl však nucen opustit svou politiku „nezúčastněnosti“ a stal se členem sovětského tábora.</a:t>
            </a:r>
          </a:p>
        </p:txBody>
      </p:sp>
    </p:spTree>
    <p:extLst>
      <p:ext uri="{BB962C8B-B14F-4D97-AF65-F5344CB8AC3E}">
        <p14:creationId xmlns:p14="http://schemas.microsoft.com/office/powerpoint/2010/main" val="373340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B3B9A-B5D3-DC43-ADE0-C69638A9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Gamal</a:t>
            </a:r>
            <a:r>
              <a:rPr lang="cs-CZ" dirty="0"/>
              <a:t> </a:t>
            </a:r>
            <a:r>
              <a:rPr lang="cs-CZ" dirty="0" err="1"/>
              <a:t>Abdel</a:t>
            </a:r>
            <a:r>
              <a:rPr lang="cs-CZ" dirty="0"/>
              <a:t> </a:t>
            </a:r>
            <a:r>
              <a:rPr lang="cs-CZ" dirty="0" err="1"/>
              <a:t>Nasser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155382A-B41C-7147-A21A-BACAC7AE6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000" y="2693194"/>
            <a:ext cx="2794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8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93987-BEF1-4240-B88F-BBE5CC27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Reakce Sýrie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61EEE-048B-1D4D-8FB6-EF2DD740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důvodu ztráty Golanských výšin a v podstatě likvidace syrského letectva došlo k vzájemnému obviňování mezi vládnoucí stranou Baas a syrskou armádou o míře viny za prohru. </a:t>
            </a:r>
          </a:p>
          <a:p>
            <a:r>
              <a:rPr lang="cs-CZ" dirty="0"/>
              <a:t>Pro Sýrii znamenala prohra v Šestidenní válce ještě větší příklon k SSSR.</a:t>
            </a:r>
          </a:p>
        </p:txBody>
      </p:sp>
    </p:spTree>
    <p:extLst>
      <p:ext uri="{BB962C8B-B14F-4D97-AF65-F5344CB8AC3E}">
        <p14:creationId xmlns:p14="http://schemas.microsoft.com/office/powerpoint/2010/main" val="237635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84BE8-E104-4C40-91C5-7BF7792A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Postavení USA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500D55-1609-F849-A062-B307A1AB4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Izraelské vítězství znamenalo posílení pozice USA v regionu. Zároveň Izrael a USA ještě více upevnily své vztahy, Spojené státy se staly velmocenským garantem izraelské bezpečnosti.</a:t>
            </a:r>
          </a:p>
          <a:p>
            <a:r>
              <a:rPr lang="cs-CZ" dirty="0"/>
              <a:t>Pro Sovětský svaz znamenala porážka arabských zemí prohru. Ukázalo se, že Izrael (i příklonem k USA) se stal zemí, proti níž nemá Sovětský svaz žádné páky, a pokus o jeho zničení by vedl ke konfrontaci se Spojenými státy. </a:t>
            </a:r>
          </a:p>
          <a:p>
            <a:r>
              <a:rPr lang="cs-CZ" dirty="0"/>
              <a:t>Výsledek války sice znamenal příklon části arabských zemí k Sovětskému svazu, ale představitelé SSSR si byli vědomi, že vyzbrojují země, které z politického hlediska nedokážou ovládat a jejichž touha po zničení Izraele by mohla vést až k nechtěnému americko-sovětskému konfliktu.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874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1225</Words>
  <Application>Microsoft Office PowerPoint</Application>
  <PresentationFormat>Širokoúhlá obrazovka</PresentationFormat>
  <Paragraphs>51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Izraelsko-egyptský mír</vt:lpstr>
      <vt:lpstr>Šestidenní válka</vt:lpstr>
      <vt:lpstr>Výsledek šestidenní války</vt:lpstr>
      <vt:lpstr>Postavení velmocí</vt:lpstr>
      <vt:lpstr>Izraelský zisk</vt:lpstr>
      <vt:lpstr>Reakce Egypta</vt:lpstr>
      <vt:lpstr>Gamal Abdel Nasser</vt:lpstr>
      <vt:lpstr>Reakce Sýrie</vt:lpstr>
      <vt:lpstr>Postavení USA</vt:lpstr>
      <vt:lpstr>Jomkipurská válka </vt:lpstr>
      <vt:lpstr>Diplomatické vztahy  s Izraelem</vt:lpstr>
      <vt:lpstr>Přerušení diplomatických vztahů</vt:lpstr>
      <vt:lpstr>Izraelská reakce </vt:lpstr>
      <vt:lpstr>Anvar Sádát</vt:lpstr>
      <vt:lpstr>Golda Maierová </vt:lpstr>
      <vt:lpstr>Hafíz al Asad</vt:lpstr>
      <vt:lpstr>Výsledek války </vt:lpstr>
      <vt:lpstr>Jednání o míru – angažovanost USA</vt:lpstr>
      <vt:lpstr>Mírová smlouva Camp David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Izraelsko-egyptský mír</dc:title>
  <dc:creator>Cyril Svoboda</dc:creator>
  <cp:lastModifiedBy>pronájem</cp:lastModifiedBy>
  <cp:revision>6</cp:revision>
  <dcterms:created xsi:type="dcterms:W3CDTF">2022-04-06T07:54:31Z</dcterms:created>
  <dcterms:modified xsi:type="dcterms:W3CDTF">2023-04-19T09:08:24Z</dcterms:modified>
</cp:coreProperties>
</file>