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321" r:id="rId3"/>
    <p:sldId id="257" r:id="rId4"/>
    <p:sldId id="316" r:id="rId5"/>
    <p:sldId id="317" r:id="rId6"/>
    <p:sldId id="318" r:id="rId7"/>
    <p:sldId id="258" r:id="rId8"/>
    <p:sldId id="259" r:id="rId9"/>
    <p:sldId id="260" r:id="rId10"/>
    <p:sldId id="261" r:id="rId11"/>
    <p:sldId id="322" r:id="rId12"/>
    <p:sldId id="323" r:id="rId13"/>
    <p:sldId id="324" r:id="rId14"/>
    <p:sldId id="325" r:id="rId15"/>
    <p:sldId id="334" r:id="rId16"/>
    <p:sldId id="326" r:id="rId17"/>
    <p:sldId id="327" r:id="rId18"/>
    <p:sldId id="336" r:id="rId19"/>
    <p:sldId id="328" r:id="rId20"/>
    <p:sldId id="329" r:id="rId21"/>
    <p:sldId id="337" r:id="rId22"/>
    <p:sldId id="338" r:id="rId23"/>
    <p:sldId id="330" r:id="rId24"/>
    <p:sldId id="331" r:id="rId25"/>
    <p:sldId id="332" r:id="rId26"/>
    <p:sldId id="333" r:id="rId27"/>
    <p:sldId id="335" r:id="rId28"/>
    <p:sldId id="263" r:id="rId29"/>
    <p:sldId id="264" r:id="rId30"/>
    <p:sldId id="265" r:id="rId31"/>
    <p:sldId id="266" r:id="rId32"/>
    <p:sldId id="267" r:id="rId33"/>
    <p:sldId id="268" r:id="rId34"/>
    <p:sldId id="269" r:id="rId35"/>
    <p:sldId id="270" r:id="rId36"/>
    <p:sldId id="271" r:id="rId37"/>
    <p:sldId id="272" r:id="rId38"/>
    <p:sldId id="273" r:id="rId39"/>
    <p:sldId id="274" r:id="rId40"/>
    <p:sldId id="275" r:id="rId41"/>
    <p:sldId id="276" r:id="rId42"/>
    <p:sldId id="277" r:id="rId43"/>
    <p:sldId id="278" r:id="rId44"/>
    <p:sldId id="279" r:id="rId45"/>
    <p:sldId id="280" r:id="rId46"/>
    <p:sldId id="281" r:id="rId47"/>
    <p:sldId id="282" r:id="rId48"/>
    <p:sldId id="283" r:id="rId49"/>
    <p:sldId id="284" r:id="rId50"/>
    <p:sldId id="285" r:id="rId51"/>
    <p:sldId id="286" r:id="rId52"/>
    <p:sldId id="287" r:id="rId53"/>
    <p:sldId id="288" r:id="rId54"/>
    <p:sldId id="289" r:id="rId55"/>
    <p:sldId id="290" r:id="rId56"/>
    <p:sldId id="291" r:id="rId57"/>
    <p:sldId id="292" r:id="rId58"/>
    <p:sldId id="293" r:id="rId59"/>
    <p:sldId id="294" r:id="rId60"/>
    <p:sldId id="295" r:id="rId61"/>
    <p:sldId id="296" r:id="rId62"/>
    <p:sldId id="297" r:id="rId63"/>
    <p:sldId id="298" r:id="rId64"/>
    <p:sldId id="299" r:id="rId65"/>
    <p:sldId id="300" r:id="rId66"/>
    <p:sldId id="301" r:id="rId67"/>
    <p:sldId id="302" r:id="rId68"/>
    <p:sldId id="303" r:id="rId69"/>
    <p:sldId id="304" r:id="rId70"/>
    <p:sldId id="305" r:id="rId71"/>
    <p:sldId id="306" r:id="rId72"/>
    <p:sldId id="307" r:id="rId73"/>
    <p:sldId id="308" r:id="rId74"/>
    <p:sldId id="309" r:id="rId75"/>
    <p:sldId id="310" r:id="rId76"/>
    <p:sldId id="311" r:id="rId77"/>
    <p:sldId id="312" r:id="rId78"/>
    <p:sldId id="313" r:id="rId79"/>
    <p:sldId id="314" r:id="rId80"/>
    <p:sldId id="315" r:id="rId81"/>
    <p:sldId id="319" r:id="rId82"/>
    <p:sldId id="320" r:id="rId83"/>
  </p:sldIdLst>
  <p:sldSz cx="12192000" cy="6858000"/>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854"/>
    <p:restoredTop sz="93631"/>
  </p:normalViewPr>
  <p:slideViewPr>
    <p:cSldViewPr snapToGrid="0" snapToObjects="1">
      <p:cViewPr varScale="1">
        <p:scale>
          <a:sx n="129" d="100"/>
          <a:sy n="129" d="100"/>
        </p:scale>
        <p:origin x="496" y="19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presProps" Target="presProps.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tableStyles" Target="tableStyles.xml"/><Relationship Id="rId61" Type="http://schemas.openxmlformats.org/officeDocument/2006/relationships/slide" Target="slides/slide60.xml"/><Relationship Id="rId82" Type="http://schemas.openxmlformats.org/officeDocument/2006/relationships/slide" Target="slides/slide8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524000" y="1122363"/>
            <a:ext cx="9144000" cy="2387600"/>
          </a:xfrm>
        </p:spPr>
        <p:txBody>
          <a:bodyPr anchor="b"/>
          <a:lstStyle>
            <a:lvl1pPr algn="ctr">
              <a:defRPr sz="6000"/>
            </a:lvl1pPr>
          </a:lstStyle>
          <a:p>
            <a:r>
              <a:rPr lang="cs-CZ"/>
              <a:t>Kliknutím lze upravit styl.</a:t>
            </a:r>
          </a:p>
        </p:txBody>
      </p:sp>
      <p:sp>
        <p:nvSpPr>
          <p:cNvPr id="3" name="Podnadpis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lze upravit styl předlohy.</a:t>
            </a:r>
          </a:p>
        </p:txBody>
      </p:sp>
      <p:sp>
        <p:nvSpPr>
          <p:cNvPr id="4" name="Zástupný symbol pro datum 3"/>
          <p:cNvSpPr>
            <a:spLocks noGrp="1"/>
          </p:cNvSpPr>
          <p:nvPr>
            <p:ph type="dt" sz="half" idx="10"/>
          </p:nvPr>
        </p:nvSpPr>
        <p:spPr/>
        <p:txBody>
          <a:bodyPr/>
          <a:lstStyle/>
          <a:p>
            <a:fld id="{56048B23-BB3D-EB4E-BD2D-D191E3E8CB74}" type="datetimeFigureOut">
              <a:rPr lang="cs-CZ" smtClean="0"/>
              <a:t>08.03.22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8930013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svislý text 2"/>
          <p:cNvSpPr>
            <a:spLocks noGrp="1"/>
          </p:cNvSpPr>
          <p:nvPr>
            <p:ph type="body" orient="vert" idx="1"/>
          </p:nvPr>
        </p:nvSpPr>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6048B23-BB3D-EB4E-BD2D-D191E3E8CB74}" type="datetimeFigureOut">
              <a:rPr lang="cs-CZ" smtClean="0"/>
              <a:t>08.03.22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548052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724900" y="365125"/>
            <a:ext cx="2628900" cy="5811838"/>
          </a:xfrm>
        </p:spPr>
        <p:txBody>
          <a:bodyPr vert="eaVert"/>
          <a:lstStyle/>
          <a:p>
            <a:r>
              <a:rPr lang="cs-CZ"/>
              <a:t>Kliknutím lze upravit styl.</a:t>
            </a:r>
          </a:p>
        </p:txBody>
      </p:sp>
      <p:sp>
        <p:nvSpPr>
          <p:cNvPr id="3" name="Zástupný symbol pro svislý text 2"/>
          <p:cNvSpPr>
            <a:spLocks noGrp="1"/>
          </p:cNvSpPr>
          <p:nvPr>
            <p:ph type="body" orient="vert" idx="1"/>
          </p:nvPr>
        </p:nvSpPr>
        <p:spPr>
          <a:xfrm>
            <a:off x="838200" y="365125"/>
            <a:ext cx="7734300" cy="5811838"/>
          </a:xfr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6048B23-BB3D-EB4E-BD2D-D191E3E8CB74}" type="datetimeFigureOut">
              <a:rPr lang="cs-CZ" smtClean="0"/>
              <a:t>08.03.22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5529717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idx="1"/>
          </p:nvPr>
        </p:nvSpPr>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10"/>
          </p:nvPr>
        </p:nvSpPr>
        <p:spPr/>
        <p:txBody>
          <a:bodyPr/>
          <a:lstStyle/>
          <a:p>
            <a:fld id="{56048B23-BB3D-EB4E-BD2D-D191E3E8CB74}" type="datetimeFigureOut">
              <a:rPr lang="cs-CZ" smtClean="0"/>
              <a:t>08.03.22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20581322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831850" y="1709738"/>
            <a:ext cx="10515600" cy="2852737"/>
          </a:xfrm>
        </p:spPr>
        <p:txBody>
          <a:bodyPr anchor="b"/>
          <a:lstStyle>
            <a:lvl1pPr>
              <a:defRPr sz="6000"/>
            </a:lvl1pPr>
          </a:lstStyle>
          <a:p>
            <a:r>
              <a:rPr lang="cs-CZ"/>
              <a:t>Kliknutím lze upravit styl.</a:t>
            </a:r>
          </a:p>
        </p:txBody>
      </p:sp>
      <p:sp>
        <p:nvSpPr>
          <p:cNvPr id="3" name="Zástupný symbol pro tex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Po kliknutí můžete upravovat styly textu v předloze.</a:t>
            </a:r>
          </a:p>
        </p:txBody>
      </p:sp>
      <p:sp>
        <p:nvSpPr>
          <p:cNvPr id="4" name="Zástupný symbol pro datum 3"/>
          <p:cNvSpPr>
            <a:spLocks noGrp="1"/>
          </p:cNvSpPr>
          <p:nvPr>
            <p:ph type="dt" sz="half" idx="10"/>
          </p:nvPr>
        </p:nvSpPr>
        <p:spPr/>
        <p:txBody>
          <a:bodyPr/>
          <a:lstStyle/>
          <a:p>
            <a:fld id="{56048B23-BB3D-EB4E-BD2D-D191E3E8CB74}" type="datetimeFigureOut">
              <a:rPr lang="cs-CZ" smtClean="0"/>
              <a:t>08.03.22</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15101949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obsah 2"/>
          <p:cNvSpPr>
            <a:spLocks noGrp="1"/>
          </p:cNvSpPr>
          <p:nvPr>
            <p:ph sz="half" idx="1"/>
          </p:nvPr>
        </p:nvSpPr>
        <p:spPr>
          <a:xfrm>
            <a:off x="838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obsah 3"/>
          <p:cNvSpPr>
            <a:spLocks noGrp="1"/>
          </p:cNvSpPr>
          <p:nvPr>
            <p:ph sz="half" idx="2"/>
          </p:nvPr>
        </p:nvSpPr>
        <p:spPr>
          <a:xfrm>
            <a:off x="6172200" y="1825625"/>
            <a:ext cx="5181600" cy="435133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p:cNvSpPr>
            <a:spLocks noGrp="1"/>
          </p:cNvSpPr>
          <p:nvPr>
            <p:ph type="dt" sz="half" idx="10"/>
          </p:nvPr>
        </p:nvSpPr>
        <p:spPr/>
        <p:txBody>
          <a:bodyPr/>
          <a:lstStyle/>
          <a:p>
            <a:fld id="{56048B23-BB3D-EB4E-BD2D-D191E3E8CB74}" type="datetimeFigureOut">
              <a:rPr lang="cs-CZ" smtClean="0"/>
              <a:t>08.03.22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7374520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839788" y="365125"/>
            <a:ext cx="10515600" cy="1325563"/>
          </a:xfrm>
        </p:spPr>
        <p:txBody>
          <a:bodyPr/>
          <a:lstStyle/>
          <a:p>
            <a:r>
              <a:rPr lang="cs-CZ"/>
              <a:t>Kliknutím lze upravit styl.</a:t>
            </a:r>
          </a:p>
        </p:txBody>
      </p:sp>
      <p:sp>
        <p:nvSpPr>
          <p:cNvPr id="3" name="Zástupný symbol pro tex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symbol pro obsah 3"/>
          <p:cNvSpPr>
            <a:spLocks noGrp="1"/>
          </p:cNvSpPr>
          <p:nvPr>
            <p:ph sz="half" idx="2"/>
          </p:nvPr>
        </p:nvSpPr>
        <p:spPr>
          <a:xfrm>
            <a:off x="839788" y="2505075"/>
            <a:ext cx="5157787"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tex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symbol pro obsah 5"/>
          <p:cNvSpPr>
            <a:spLocks noGrp="1"/>
          </p:cNvSpPr>
          <p:nvPr>
            <p:ph sz="quarter" idx="4"/>
          </p:nvPr>
        </p:nvSpPr>
        <p:spPr>
          <a:xfrm>
            <a:off x="6172200" y="2505075"/>
            <a:ext cx="5183188" cy="3684588"/>
          </a:xfr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p:cNvSpPr>
            <a:spLocks noGrp="1"/>
          </p:cNvSpPr>
          <p:nvPr>
            <p:ph type="dt" sz="half" idx="10"/>
          </p:nvPr>
        </p:nvSpPr>
        <p:spPr/>
        <p:txBody>
          <a:bodyPr/>
          <a:lstStyle/>
          <a:p>
            <a:fld id="{56048B23-BB3D-EB4E-BD2D-D191E3E8CB74}" type="datetimeFigureOut">
              <a:rPr lang="cs-CZ" smtClean="0"/>
              <a:t>08.03.22</a:t>
            </a:fld>
            <a:endParaRPr lang="cs-CZ"/>
          </a:p>
        </p:txBody>
      </p:sp>
      <p:sp>
        <p:nvSpPr>
          <p:cNvPr id="8" name="Zástupný symbol pro zápatí 7"/>
          <p:cNvSpPr>
            <a:spLocks noGrp="1"/>
          </p:cNvSpPr>
          <p:nvPr>
            <p:ph type="ftr" sz="quarter" idx="11"/>
          </p:nvPr>
        </p:nvSpPr>
        <p:spPr/>
        <p:txBody>
          <a:bodyPr/>
          <a:lstStyle/>
          <a:p>
            <a:endParaRPr lang="cs-CZ"/>
          </a:p>
        </p:txBody>
      </p:sp>
      <p:sp>
        <p:nvSpPr>
          <p:cNvPr id="9" name="Zástupný symbol pro číslo snímku 8"/>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12279733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a:t>Kliknutím lze upravit styl.</a:t>
            </a:r>
          </a:p>
        </p:txBody>
      </p:sp>
      <p:sp>
        <p:nvSpPr>
          <p:cNvPr id="3" name="Zástupný symbol pro datum 2"/>
          <p:cNvSpPr>
            <a:spLocks noGrp="1"/>
          </p:cNvSpPr>
          <p:nvPr>
            <p:ph type="dt" sz="half" idx="10"/>
          </p:nvPr>
        </p:nvSpPr>
        <p:spPr/>
        <p:txBody>
          <a:bodyPr/>
          <a:lstStyle/>
          <a:p>
            <a:fld id="{56048B23-BB3D-EB4E-BD2D-D191E3E8CB74}" type="datetimeFigureOut">
              <a:rPr lang="cs-CZ" smtClean="0"/>
              <a:t>08.03.22</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122945585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56048B23-BB3D-EB4E-BD2D-D191E3E8CB74}" type="datetimeFigureOut">
              <a:rPr lang="cs-CZ" smtClean="0"/>
              <a:t>08.03.22</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3768363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sah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p:cNvSpPr>
            <a:spLocks noGrp="1"/>
          </p:cNvSpPr>
          <p:nvPr>
            <p:ph type="dt" sz="half" idx="10"/>
          </p:nvPr>
        </p:nvSpPr>
        <p:spPr/>
        <p:txBody>
          <a:bodyPr/>
          <a:lstStyle/>
          <a:p>
            <a:fld id="{56048B23-BB3D-EB4E-BD2D-D191E3E8CB74}" type="datetimeFigureOut">
              <a:rPr lang="cs-CZ" smtClean="0"/>
              <a:t>08.03.22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5588056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839788" y="457200"/>
            <a:ext cx="3932237" cy="1600200"/>
          </a:xfrm>
        </p:spPr>
        <p:txBody>
          <a:bodyPr anchor="b"/>
          <a:lstStyle>
            <a:lvl1pPr>
              <a:defRPr sz="3200"/>
            </a:lvl1pPr>
          </a:lstStyle>
          <a:p>
            <a:r>
              <a:rPr lang="cs-CZ"/>
              <a:t>Kliknutím lze upravit styl.</a:t>
            </a:r>
          </a:p>
        </p:txBody>
      </p:sp>
      <p:sp>
        <p:nvSpPr>
          <p:cNvPr id="3" name="Zástupný symbol pro obrázek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p:cNvSpPr>
            <a:spLocks noGrp="1"/>
          </p:cNvSpPr>
          <p:nvPr>
            <p:ph type="dt" sz="half" idx="10"/>
          </p:nvPr>
        </p:nvSpPr>
        <p:spPr/>
        <p:txBody>
          <a:bodyPr/>
          <a:lstStyle/>
          <a:p>
            <a:fld id="{56048B23-BB3D-EB4E-BD2D-D191E3E8CB74}" type="datetimeFigureOut">
              <a:rPr lang="cs-CZ" smtClean="0"/>
              <a:t>08.03.22</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p>
            <a:fld id="{F675386C-68EC-BB4F-A8A9-8C29D7261137}" type="slidenum">
              <a:rPr lang="cs-CZ" smtClean="0"/>
              <a:t>‹#›</a:t>
            </a:fld>
            <a:endParaRPr lang="cs-CZ"/>
          </a:p>
        </p:txBody>
      </p:sp>
    </p:spTree>
    <p:extLst>
      <p:ext uri="{BB962C8B-B14F-4D97-AF65-F5344CB8AC3E}">
        <p14:creationId xmlns:p14="http://schemas.microsoft.com/office/powerpoint/2010/main" val="90070567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nadpis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a:t>Kliknutím lze upravit styl.</a:t>
            </a:r>
          </a:p>
        </p:txBody>
      </p:sp>
      <p:sp>
        <p:nvSpPr>
          <p:cNvPr id="3" name="Zástupný symbol pro tex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6048B23-BB3D-EB4E-BD2D-D191E3E8CB74}" type="datetimeFigureOut">
              <a:rPr lang="cs-CZ" smtClean="0"/>
              <a:t>08.03.22</a:t>
            </a:fld>
            <a:endParaRPr lang="cs-CZ"/>
          </a:p>
        </p:txBody>
      </p:sp>
      <p:sp>
        <p:nvSpPr>
          <p:cNvPr id="5" name="Zástupný symbol pro zápatí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cs-CZ"/>
          </a:p>
        </p:txBody>
      </p:sp>
      <p:sp>
        <p:nvSpPr>
          <p:cNvPr id="6" name="Zástupný symbol pro číslo snímk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675386C-68EC-BB4F-A8A9-8C29D7261137}" type="slidenum">
              <a:rPr lang="cs-CZ" smtClean="0"/>
              <a:t>‹#›</a:t>
            </a:fld>
            <a:endParaRPr lang="cs-CZ"/>
          </a:p>
        </p:txBody>
      </p:sp>
    </p:spTree>
    <p:extLst>
      <p:ext uri="{BB962C8B-B14F-4D97-AF65-F5344CB8AC3E}">
        <p14:creationId xmlns:p14="http://schemas.microsoft.com/office/powerpoint/2010/main" val="10868917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Mezinárodní trestní soud</a:t>
            </a:r>
            <a:br>
              <a:rPr lang="cs-CZ" dirty="0"/>
            </a:br>
            <a:r>
              <a:rPr lang="cs-CZ" dirty="0"/>
              <a:t>trestní odpovědnost</a:t>
            </a:r>
          </a:p>
        </p:txBody>
      </p:sp>
      <p:sp>
        <p:nvSpPr>
          <p:cNvPr id="3" name="Podnadpis 2"/>
          <p:cNvSpPr>
            <a:spLocks noGrp="1"/>
          </p:cNvSpPr>
          <p:nvPr>
            <p:ph type="subTitle" idx="1"/>
          </p:nvPr>
        </p:nvSpPr>
        <p:spPr/>
        <p:txBody>
          <a:bodyPr/>
          <a:lstStyle/>
          <a:p>
            <a:r>
              <a:rPr lang="cs-CZ" dirty="0"/>
              <a:t>CEVRO</a:t>
            </a:r>
          </a:p>
          <a:p>
            <a:r>
              <a:rPr lang="cs-CZ"/>
              <a:t>Cyril Svoboda</a:t>
            </a:r>
            <a:endParaRPr lang="cs-CZ" dirty="0"/>
          </a:p>
        </p:txBody>
      </p:sp>
    </p:spTree>
    <p:extLst>
      <p:ext uri="{BB962C8B-B14F-4D97-AF65-F5344CB8AC3E}">
        <p14:creationId xmlns:p14="http://schemas.microsoft.com/office/powerpoint/2010/main" val="163481462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Válečné zločiny</a:t>
            </a:r>
          </a:p>
        </p:txBody>
      </p:sp>
      <p:sp>
        <p:nvSpPr>
          <p:cNvPr id="3" name="Zástupný symbol pro obsah 2"/>
          <p:cNvSpPr>
            <a:spLocks noGrp="1"/>
          </p:cNvSpPr>
          <p:nvPr>
            <p:ph idx="1"/>
          </p:nvPr>
        </p:nvSpPr>
        <p:spPr/>
        <p:txBody>
          <a:bodyPr/>
          <a:lstStyle/>
          <a:p>
            <a:pPr marL="0" indent="0">
              <a:buNone/>
            </a:pPr>
            <a:r>
              <a:rPr lang="cs-CZ" dirty="0"/>
              <a:t>Zločiny spáchané v </a:t>
            </a:r>
            <a:r>
              <a:rPr lang="cs-CZ" b="1" dirty="0"/>
              <a:t>rozporu s právem válečným.</a:t>
            </a:r>
          </a:p>
        </p:txBody>
      </p:sp>
    </p:spTree>
    <p:extLst>
      <p:ext uri="{BB962C8B-B14F-4D97-AF65-F5344CB8AC3E}">
        <p14:creationId xmlns:p14="http://schemas.microsoft.com/office/powerpoint/2010/main" val="20721164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79A17BA9-5383-9641-A1A3-A9EEAADF8237}"/>
              </a:ext>
            </a:extLst>
          </p:cNvPr>
          <p:cNvSpPr>
            <a:spLocks noGrp="1"/>
          </p:cNvSpPr>
          <p:nvPr>
            <p:ph type="title"/>
          </p:nvPr>
        </p:nvSpPr>
        <p:spPr/>
        <p:txBody>
          <a:bodyPr/>
          <a:lstStyle/>
          <a:p>
            <a:pPr algn="ctr"/>
            <a:r>
              <a:rPr lang="cs-CZ" dirty="0"/>
              <a:t>Česká právní úprava</a:t>
            </a:r>
          </a:p>
        </p:txBody>
      </p:sp>
      <p:sp>
        <p:nvSpPr>
          <p:cNvPr id="3" name="Zástupný symbol pro obsah 2">
            <a:extLst>
              <a:ext uri="{FF2B5EF4-FFF2-40B4-BE49-F238E27FC236}">
                <a16:creationId xmlns:a16="http://schemas.microsoft.com/office/drawing/2014/main" id="{F0279A2E-0DAD-9646-9411-DC2F35BB2EB4}"/>
              </a:ext>
            </a:extLst>
          </p:cNvPr>
          <p:cNvSpPr>
            <a:spLocks noGrp="1"/>
          </p:cNvSpPr>
          <p:nvPr>
            <p:ph idx="1"/>
          </p:nvPr>
        </p:nvSpPr>
        <p:spPr/>
        <p:txBody>
          <a:bodyPr>
            <a:normAutofit fontScale="77500" lnSpcReduction="20000"/>
          </a:bodyPr>
          <a:lstStyle/>
          <a:p>
            <a:r>
              <a:rPr lang="cs-CZ" b="1" dirty="0"/>
              <a:t>Agrese (§ 405a)</a:t>
            </a:r>
          </a:p>
          <a:p>
            <a:r>
              <a:rPr lang="cs-CZ" b="1" dirty="0"/>
              <a:t>Příprava útočné války (§ 406)</a:t>
            </a:r>
          </a:p>
          <a:p>
            <a:r>
              <a:rPr lang="cs-CZ" b="1" dirty="0"/>
              <a:t>Podněcování útočné války (§ 407)</a:t>
            </a:r>
          </a:p>
          <a:p>
            <a:r>
              <a:rPr lang="cs-CZ" b="1" dirty="0"/>
              <a:t>Styky ohrožující mír (§ 409)</a:t>
            </a:r>
          </a:p>
          <a:p>
            <a:r>
              <a:rPr lang="cs-CZ" b="1" dirty="0"/>
              <a:t>Porušení mezinárodních sankcí (§ 410)</a:t>
            </a:r>
          </a:p>
          <a:p>
            <a:pPr fontAlgn="ctr"/>
            <a:r>
              <a:rPr lang="cs-CZ" b="1" dirty="0"/>
              <a:t>Použití zakázaného bojového prostředku a nedovolené vedení boje (§ 411)</a:t>
            </a:r>
          </a:p>
          <a:p>
            <a:pPr fontAlgn="ctr"/>
            <a:r>
              <a:rPr lang="cs-CZ" b="1" dirty="0"/>
              <a:t>Válečná krutost (§ 412)</a:t>
            </a:r>
          </a:p>
          <a:p>
            <a:pPr fontAlgn="ctr"/>
            <a:r>
              <a:rPr lang="cs-CZ" b="1" dirty="0"/>
              <a:t>Perzekuce obyvatelstva (§ 413)</a:t>
            </a:r>
          </a:p>
          <a:p>
            <a:pPr fontAlgn="ctr"/>
            <a:r>
              <a:rPr lang="cs-CZ" b="1" dirty="0"/>
              <a:t>Plenění v prostoru válečných operací (§ 414)</a:t>
            </a:r>
          </a:p>
          <a:p>
            <a:pPr fontAlgn="ctr"/>
            <a:r>
              <a:rPr lang="cs-CZ" b="1" dirty="0"/>
              <a:t>Zneužití mezinárodně uznávaných a státních znaků (§ 415)</a:t>
            </a:r>
          </a:p>
          <a:p>
            <a:pPr fontAlgn="ctr"/>
            <a:r>
              <a:rPr lang="cs-CZ" b="1" dirty="0"/>
              <a:t>Zneužití vlajky a příměří (§ 416)</a:t>
            </a:r>
          </a:p>
          <a:p>
            <a:pPr fontAlgn="ctr"/>
            <a:r>
              <a:rPr lang="cs-CZ" b="1" dirty="0"/>
              <a:t>Ublížení parlamentáři (§ 417)</a:t>
            </a:r>
          </a:p>
          <a:p>
            <a:pPr fontAlgn="ctr"/>
            <a:endParaRPr lang="cs-CZ" b="1" dirty="0"/>
          </a:p>
          <a:p>
            <a:pPr fontAlgn="ctr"/>
            <a:endParaRPr lang="cs-CZ" b="1" dirty="0"/>
          </a:p>
          <a:p>
            <a:pPr fontAlgn="ctr"/>
            <a:endParaRPr lang="cs-CZ" b="1" dirty="0"/>
          </a:p>
          <a:p>
            <a:pPr fontAlgn="ctr"/>
            <a:endParaRPr lang="cs-CZ" b="1" dirty="0"/>
          </a:p>
          <a:p>
            <a:pPr fontAlgn="ctr"/>
            <a:endParaRPr lang="cs-CZ" b="1" dirty="0"/>
          </a:p>
          <a:p>
            <a:pPr fontAlgn="ctr"/>
            <a:endParaRPr lang="cs-CZ" b="1" dirty="0"/>
          </a:p>
          <a:p>
            <a:endParaRPr lang="cs-CZ" b="1" dirty="0"/>
          </a:p>
          <a:p>
            <a:endParaRPr lang="cs-CZ" b="1" dirty="0"/>
          </a:p>
          <a:p>
            <a:endParaRPr lang="cs-CZ" b="1" dirty="0"/>
          </a:p>
          <a:p>
            <a:endParaRPr lang="cs-CZ" dirty="0"/>
          </a:p>
        </p:txBody>
      </p:sp>
    </p:spTree>
    <p:extLst>
      <p:ext uri="{BB962C8B-B14F-4D97-AF65-F5344CB8AC3E}">
        <p14:creationId xmlns:p14="http://schemas.microsoft.com/office/powerpoint/2010/main" val="386112575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697D408-9205-2248-B535-4F0FF8D441D0}"/>
              </a:ext>
            </a:extLst>
          </p:cNvPr>
          <p:cNvSpPr>
            <a:spLocks noGrp="1"/>
          </p:cNvSpPr>
          <p:nvPr>
            <p:ph type="title"/>
          </p:nvPr>
        </p:nvSpPr>
        <p:spPr/>
        <p:txBody>
          <a:bodyPr/>
          <a:lstStyle/>
          <a:p>
            <a:pPr algn="ctr"/>
            <a:r>
              <a:rPr lang="cs-CZ" dirty="0"/>
              <a:t>Agrese </a:t>
            </a:r>
          </a:p>
        </p:txBody>
      </p:sp>
      <p:sp>
        <p:nvSpPr>
          <p:cNvPr id="3" name="Zástupný symbol pro obsah 2">
            <a:extLst>
              <a:ext uri="{FF2B5EF4-FFF2-40B4-BE49-F238E27FC236}">
                <a16:creationId xmlns:a16="http://schemas.microsoft.com/office/drawing/2014/main" id="{100E0A4E-B11F-4A4F-98BC-0CA3B8D1F579}"/>
              </a:ext>
            </a:extLst>
          </p:cNvPr>
          <p:cNvSpPr>
            <a:spLocks noGrp="1"/>
          </p:cNvSpPr>
          <p:nvPr>
            <p:ph idx="1"/>
          </p:nvPr>
        </p:nvSpPr>
        <p:spPr/>
        <p:txBody>
          <a:bodyPr/>
          <a:lstStyle/>
          <a:p>
            <a:pPr marL="0" indent="0">
              <a:buNone/>
            </a:pPr>
            <a:r>
              <a:rPr lang="cs-CZ" dirty="0"/>
              <a:t>Kdo v postavení, které mu umožňuje </a:t>
            </a:r>
            <a:r>
              <a:rPr lang="cs-CZ" b="1" dirty="0"/>
              <a:t>vykonávat kontrolu nad některým státem nebo řídit jeho politické anebo vojenské akce</a:t>
            </a:r>
            <a:r>
              <a:rPr lang="cs-CZ" dirty="0"/>
              <a:t>, v rozporu s ustanoveními mezinárodního práva </a:t>
            </a:r>
            <a:r>
              <a:rPr lang="cs-CZ" b="1" dirty="0"/>
              <a:t>plánuje, připravuje, zahájí nebo provede útočný čin</a:t>
            </a:r>
            <a:r>
              <a:rPr lang="cs-CZ" dirty="0"/>
              <a:t>, který spočívá v </a:t>
            </a:r>
            <a:r>
              <a:rPr lang="cs-CZ" b="1" dirty="0">
                <a:solidFill>
                  <a:srgbClr val="FF0000"/>
                </a:solidFill>
              </a:rPr>
              <a:t>použití ozbrojené síly </a:t>
            </a:r>
            <a:r>
              <a:rPr lang="cs-CZ" dirty="0"/>
              <a:t>takovým státem proti </a:t>
            </a:r>
            <a:r>
              <a:rPr lang="cs-CZ" b="1" dirty="0"/>
              <a:t>svrchovanosti, územní celistvosti nebo politické nezávislosti jiného státu </a:t>
            </a:r>
            <a:r>
              <a:rPr lang="cs-CZ" dirty="0"/>
              <a:t>nebo v použití ozbrojené síly takovým státem jakýmkoli jiným způsobem </a:t>
            </a:r>
            <a:r>
              <a:rPr lang="cs-CZ" dirty="0">
                <a:solidFill>
                  <a:srgbClr val="FF0000"/>
                </a:solidFill>
              </a:rPr>
              <a:t>neslučitelným</a:t>
            </a:r>
            <a:r>
              <a:rPr lang="cs-CZ" dirty="0"/>
              <a:t> s </a:t>
            </a:r>
            <a:r>
              <a:rPr lang="cs-CZ" b="1" dirty="0"/>
              <a:t>Chartou OSN </a:t>
            </a:r>
            <a:r>
              <a:rPr lang="cs-CZ" dirty="0"/>
              <a:t>a který svou povahou, závažností a rozsahem zakládá </a:t>
            </a:r>
            <a:r>
              <a:rPr lang="cs-CZ" dirty="0">
                <a:solidFill>
                  <a:srgbClr val="FF0000"/>
                </a:solidFill>
              </a:rPr>
              <a:t>zjevné porušení </a:t>
            </a:r>
            <a:r>
              <a:rPr lang="cs-CZ" b="1" dirty="0"/>
              <a:t>Charty OSN</a:t>
            </a:r>
            <a:r>
              <a:rPr lang="cs-CZ" dirty="0"/>
              <a:t>, bude potrestán odnětím svobody na dvanáct až dvacet let nebo výjimečným trestem.</a:t>
            </a:r>
          </a:p>
        </p:txBody>
      </p:sp>
    </p:spTree>
    <p:extLst>
      <p:ext uri="{BB962C8B-B14F-4D97-AF65-F5344CB8AC3E}">
        <p14:creationId xmlns:p14="http://schemas.microsoft.com/office/powerpoint/2010/main" val="35649384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07F2D1D-3F7D-8841-9F1E-46F3BA5F43B3}"/>
              </a:ext>
            </a:extLst>
          </p:cNvPr>
          <p:cNvSpPr>
            <a:spLocks noGrp="1"/>
          </p:cNvSpPr>
          <p:nvPr>
            <p:ph type="title"/>
          </p:nvPr>
        </p:nvSpPr>
        <p:spPr/>
        <p:txBody>
          <a:bodyPr/>
          <a:lstStyle/>
          <a:p>
            <a:pPr algn="ctr"/>
            <a:r>
              <a:rPr lang="cs-CZ" dirty="0"/>
              <a:t>Příprava útočné války</a:t>
            </a:r>
          </a:p>
        </p:txBody>
      </p:sp>
      <p:sp>
        <p:nvSpPr>
          <p:cNvPr id="3" name="Zástupný symbol pro obsah 2">
            <a:extLst>
              <a:ext uri="{FF2B5EF4-FFF2-40B4-BE49-F238E27FC236}">
                <a16:creationId xmlns:a16="http://schemas.microsoft.com/office/drawing/2014/main" id="{1DBEF9D2-EC73-1546-A554-56BC93BBE4BB}"/>
              </a:ext>
            </a:extLst>
          </p:cNvPr>
          <p:cNvSpPr>
            <a:spLocks noGrp="1"/>
          </p:cNvSpPr>
          <p:nvPr>
            <p:ph idx="1"/>
          </p:nvPr>
        </p:nvSpPr>
        <p:spPr/>
        <p:txBody>
          <a:bodyPr/>
          <a:lstStyle/>
          <a:p>
            <a:pPr marL="0" indent="0">
              <a:buNone/>
            </a:pPr>
            <a:r>
              <a:rPr lang="cs-CZ" dirty="0"/>
              <a:t>Kdo </a:t>
            </a:r>
            <a:r>
              <a:rPr lang="cs-CZ" b="1" dirty="0"/>
              <a:t>připravuje útočnou válku</a:t>
            </a:r>
            <a:r>
              <a:rPr lang="cs-CZ" dirty="0"/>
              <a:t>, na které se má podílet </a:t>
            </a:r>
            <a:r>
              <a:rPr lang="cs-CZ" b="1" dirty="0"/>
              <a:t>Česká republika</a:t>
            </a:r>
            <a:r>
              <a:rPr lang="cs-CZ" dirty="0"/>
              <a:t>, a tím </a:t>
            </a:r>
            <a:r>
              <a:rPr lang="cs-CZ" b="1" dirty="0"/>
              <a:t>přivodí pro Českou republiku nebezpečí války</a:t>
            </a:r>
            <a:r>
              <a:rPr lang="cs-CZ" dirty="0"/>
              <a:t>, bude potrestán odnětím svobody na dvanáct až dvacet let nebo výjimečným trestem.</a:t>
            </a:r>
          </a:p>
        </p:txBody>
      </p:sp>
    </p:spTree>
    <p:extLst>
      <p:ext uri="{BB962C8B-B14F-4D97-AF65-F5344CB8AC3E}">
        <p14:creationId xmlns:p14="http://schemas.microsoft.com/office/powerpoint/2010/main" val="418261407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DC1D908-CCBD-D140-A366-D2470D98919B}"/>
              </a:ext>
            </a:extLst>
          </p:cNvPr>
          <p:cNvSpPr>
            <a:spLocks noGrp="1"/>
          </p:cNvSpPr>
          <p:nvPr>
            <p:ph type="title"/>
          </p:nvPr>
        </p:nvSpPr>
        <p:spPr/>
        <p:txBody>
          <a:bodyPr/>
          <a:lstStyle/>
          <a:p>
            <a:pPr algn="ctr"/>
            <a:r>
              <a:rPr lang="cs-CZ" b="1" dirty="0"/>
              <a:t>Podněcování útočné války</a:t>
            </a:r>
            <a:br>
              <a:rPr lang="cs-CZ" b="1" dirty="0"/>
            </a:br>
            <a:endParaRPr lang="cs-CZ" dirty="0"/>
          </a:p>
        </p:txBody>
      </p:sp>
      <p:sp>
        <p:nvSpPr>
          <p:cNvPr id="3" name="Zástupný symbol pro obsah 2">
            <a:extLst>
              <a:ext uri="{FF2B5EF4-FFF2-40B4-BE49-F238E27FC236}">
                <a16:creationId xmlns:a16="http://schemas.microsoft.com/office/drawing/2014/main" id="{67538351-4450-3246-A796-A99A3F1AFA17}"/>
              </a:ext>
            </a:extLst>
          </p:cNvPr>
          <p:cNvSpPr>
            <a:spLocks noGrp="1"/>
          </p:cNvSpPr>
          <p:nvPr>
            <p:ph idx="1"/>
          </p:nvPr>
        </p:nvSpPr>
        <p:spPr/>
        <p:txBody>
          <a:bodyPr/>
          <a:lstStyle/>
          <a:p>
            <a:pPr marL="0" indent="0">
              <a:buNone/>
            </a:pPr>
            <a:r>
              <a:rPr lang="cs-CZ" dirty="0"/>
              <a:t>Kdo </a:t>
            </a:r>
            <a:r>
              <a:rPr lang="cs-CZ" b="1" dirty="0"/>
              <a:t>veřejně podněcuje k útočné válce</a:t>
            </a:r>
            <a:r>
              <a:rPr lang="cs-CZ" dirty="0"/>
              <a:t>, na které se má podílet Česká republika, takovou válku </a:t>
            </a:r>
            <a:r>
              <a:rPr lang="cs-CZ" b="1" dirty="0"/>
              <a:t>propaguje</a:t>
            </a:r>
            <a:r>
              <a:rPr lang="cs-CZ" dirty="0"/>
              <a:t> nebo válečnou propagandu jinak podporuje, bude potrestán odnětím svobody až na pět let.</a:t>
            </a:r>
          </a:p>
        </p:txBody>
      </p:sp>
    </p:spTree>
    <p:extLst>
      <p:ext uri="{BB962C8B-B14F-4D97-AF65-F5344CB8AC3E}">
        <p14:creationId xmlns:p14="http://schemas.microsoft.com/office/powerpoint/2010/main" val="38628283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9401B4A-2130-6E43-8166-E19DCBDDCD1C}"/>
              </a:ext>
            </a:extLst>
          </p:cNvPr>
          <p:cNvSpPr>
            <a:spLocks noGrp="1"/>
          </p:cNvSpPr>
          <p:nvPr>
            <p:ph type="title"/>
          </p:nvPr>
        </p:nvSpPr>
        <p:spPr/>
        <p:txBody>
          <a:bodyPr/>
          <a:lstStyle/>
          <a:p>
            <a:pPr algn="ctr"/>
            <a:r>
              <a:rPr lang="cs-CZ" b="1" dirty="0"/>
              <a:t>Veřejné spáchání trestného činu</a:t>
            </a:r>
            <a:br>
              <a:rPr lang="cs-CZ" b="1" dirty="0"/>
            </a:br>
            <a:endParaRPr lang="cs-CZ" dirty="0"/>
          </a:p>
        </p:txBody>
      </p:sp>
      <p:sp>
        <p:nvSpPr>
          <p:cNvPr id="3" name="Zástupný symbol pro obsah 2">
            <a:extLst>
              <a:ext uri="{FF2B5EF4-FFF2-40B4-BE49-F238E27FC236}">
                <a16:creationId xmlns:a16="http://schemas.microsoft.com/office/drawing/2014/main" id="{EB243A81-1443-AC4A-B3BA-E6020DDE9F6B}"/>
              </a:ext>
            </a:extLst>
          </p:cNvPr>
          <p:cNvSpPr>
            <a:spLocks noGrp="1"/>
          </p:cNvSpPr>
          <p:nvPr>
            <p:ph idx="1"/>
          </p:nvPr>
        </p:nvSpPr>
        <p:spPr/>
        <p:txBody>
          <a:bodyPr/>
          <a:lstStyle/>
          <a:p>
            <a:pPr marL="0" indent="0">
              <a:buNone/>
            </a:pPr>
            <a:r>
              <a:rPr lang="cs-CZ" dirty="0"/>
              <a:t>Trestný čin je spáchán</a:t>
            </a:r>
            <a:r>
              <a:rPr lang="cs-CZ" dirty="0">
                <a:solidFill>
                  <a:srgbClr val="FF0000"/>
                </a:solidFill>
              </a:rPr>
              <a:t> veřejně</a:t>
            </a:r>
            <a:r>
              <a:rPr lang="cs-CZ" dirty="0"/>
              <a:t>, jestliže je spáchán</a:t>
            </a:r>
          </a:p>
          <a:p>
            <a:r>
              <a:rPr lang="cs-CZ" dirty="0"/>
              <a:t>obsahem </a:t>
            </a:r>
            <a:r>
              <a:rPr lang="cs-CZ" b="1" dirty="0"/>
              <a:t>tiskoviny</a:t>
            </a:r>
            <a:r>
              <a:rPr lang="cs-CZ" dirty="0"/>
              <a:t> nebo rozšiřovaného spisu, filmem, rozhlasem, televizí, </a:t>
            </a:r>
            <a:r>
              <a:rPr lang="cs-CZ" b="1" dirty="0"/>
              <a:t>veřejně přístupnou počítačovou sítí </a:t>
            </a:r>
            <a:r>
              <a:rPr lang="cs-CZ" dirty="0"/>
              <a:t>nebo jiným obdobně účinným způsobem, nebo</a:t>
            </a:r>
          </a:p>
          <a:p>
            <a:r>
              <a:rPr lang="cs-CZ" dirty="0"/>
              <a:t>před nejméně </a:t>
            </a:r>
            <a:r>
              <a:rPr lang="cs-CZ" b="1" dirty="0"/>
              <a:t>třemi osobami </a:t>
            </a:r>
            <a:r>
              <a:rPr lang="cs-CZ" dirty="0"/>
              <a:t>současně přítomnými. (§ 117 </a:t>
            </a:r>
            <a:r>
              <a:rPr lang="cs-CZ" dirty="0" err="1"/>
              <a:t>Tr.Z</a:t>
            </a:r>
            <a:r>
              <a:rPr lang="cs-CZ" dirty="0"/>
              <a:t>)</a:t>
            </a:r>
          </a:p>
        </p:txBody>
      </p:sp>
    </p:spTree>
    <p:extLst>
      <p:ext uri="{BB962C8B-B14F-4D97-AF65-F5344CB8AC3E}">
        <p14:creationId xmlns:p14="http://schemas.microsoft.com/office/powerpoint/2010/main" val="167910603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F962903-A1AA-B940-8A00-2B739BE58622}"/>
              </a:ext>
            </a:extLst>
          </p:cNvPr>
          <p:cNvSpPr>
            <a:spLocks noGrp="1"/>
          </p:cNvSpPr>
          <p:nvPr>
            <p:ph type="title"/>
          </p:nvPr>
        </p:nvSpPr>
        <p:spPr/>
        <p:txBody>
          <a:bodyPr/>
          <a:lstStyle/>
          <a:p>
            <a:pPr algn="ctr"/>
            <a:r>
              <a:rPr lang="cs-CZ" b="1" dirty="0"/>
              <a:t>Styky ohrožující mír</a:t>
            </a:r>
            <a:br>
              <a:rPr lang="cs-CZ" b="1" dirty="0"/>
            </a:br>
            <a:endParaRPr lang="cs-CZ" dirty="0"/>
          </a:p>
        </p:txBody>
      </p:sp>
      <p:sp>
        <p:nvSpPr>
          <p:cNvPr id="3" name="Zástupný symbol pro obsah 2">
            <a:extLst>
              <a:ext uri="{FF2B5EF4-FFF2-40B4-BE49-F238E27FC236}">
                <a16:creationId xmlns:a16="http://schemas.microsoft.com/office/drawing/2014/main" id="{A8159E9C-EB82-F048-9FAB-9E19E66EAA5A}"/>
              </a:ext>
            </a:extLst>
          </p:cNvPr>
          <p:cNvSpPr>
            <a:spLocks noGrp="1"/>
          </p:cNvSpPr>
          <p:nvPr>
            <p:ph idx="1"/>
          </p:nvPr>
        </p:nvSpPr>
        <p:spPr/>
        <p:txBody>
          <a:bodyPr/>
          <a:lstStyle/>
          <a:p>
            <a:pPr marL="0" indent="0">
              <a:buNone/>
            </a:pPr>
            <a:r>
              <a:rPr lang="cs-CZ" b="1" dirty="0"/>
              <a:t>Občan České republiky </a:t>
            </a:r>
            <a:r>
              <a:rPr lang="cs-CZ" dirty="0"/>
              <a:t>nebo osoba bez státní příslušnosti, která má na jejím území povolen </a:t>
            </a:r>
            <a:r>
              <a:rPr lang="cs-CZ" b="1" dirty="0"/>
              <a:t>trvalý pobyt</a:t>
            </a:r>
            <a:r>
              <a:rPr lang="cs-CZ" dirty="0"/>
              <a:t>, jež </a:t>
            </a:r>
            <a:r>
              <a:rPr lang="cs-CZ" b="1" dirty="0"/>
              <a:t>v úmyslu přivodit válku </a:t>
            </a:r>
            <a:r>
              <a:rPr lang="cs-CZ" dirty="0"/>
              <a:t>nebo </a:t>
            </a:r>
            <a:r>
              <a:rPr lang="cs-CZ" b="1" dirty="0"/>
              <a:t>ozbrojenou akci </a:t>
            </a:r>
            <a:r>
              <a:rPr lang="cs-CZ" dirty="0"/>
              <a:t>proti České republice nebo jinému státu sama nebo prostřednictvím jiného </a:t>
            </a:r>
            <a:r>
              <a:rPr lang="cs-CZ" b="1" dirty="0"/>
              <a:t>naváže nebo udržuje styky s cizí mocí</a:t>
            </a:r>
            <a:r>
              <a:rPr lang="cs-CZ" dirty="0"/>
              <a:t>, bude potrestána odnětím svobody na tři léta až dvanáct let.</a:t>
            </a:r>
          </a:p>
        </p:txBody>
      </p:sp>
    </p:spTree>
    <p:extLst>
      <p:ext uri="{BB962C8B-B14F-4D97-AF65-F5344CB8AC3E}">
        <p14:creationId xmlns:p14="http://schemas.microsoft.com/office/powerpoint/2010/main" val="30166117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03C42E0-E5AE-ED42-9DEC-1024EB080A90}"/>
              </a:ext>
            </a:extLst>
          </p:cNvPr>
          <p:cNvSpPr>
            <a:spLocks noGrp="1"/>
          </p:cNvSpPr>
          <p:nvPr>
            <p:ph type="title"/>
          </p:nvPr>
        </p:nvSpPr>
        <p:spPr/>
        <p:txBody>
          <a:bodyPr>
            <a:normAutofit fontScale="90000"/>
          </a:bodyPr>
          <a:lstStyle/>
          <a:p>
            <a:pPr algn="ctr"/>
            <a:br>
              <a:rPr lang="cs-CZ" b="1" dirty="0"/>
            </a:br>
            <a:r>
              <a:rPr lang="cs-CZ" b="1" dirty="0"/>
              <a:t>Porušení mezinárodních sankcí</a:t>
            </a:r>
            <a:br>
              <a:rPr lang="cs-CZ" b="1" dirty="0"/>
            </a:br>
            <a:endParaRPr lang="cs-CZ" dirty="0"/>
          </a:p>
        </p:txBody>
      </p:sp>
      <p:sp>
        <p:nvSpPr>
          <p:cNvPr id="3" name="Zástupný symbol pro obsah 2">
            <a:extLst>
              <a:ext uri="{FF2B5EF4-FFF2-40B4-BE49-F238E27FC236}">
                <a16:creationId xmlns:a16="http://schemas.microsoft.com/office/drawing/2014/main" id="{CD9AF33F-2EFB-3A4C-8673-F63D113BE2AC}"/>
              </a:ext>
            </a:extLst>
          </p:cNvPr>
          <p:cNvSpPr>
            <a:spLocks noGrp="1"/>
          </p:cNvSpPr>
          <p:nvPr>
            <p:ph idx="1"/>
          </p:nvPr>
        </p:nvSpPr>
        <p:spPr/>
        <p:txBody>
          <a:bodyPr/>
          <a:lstStyle/>
          <a:p>
            <a:pPr marL="0" indent="0">
              <a:buNone/>
            </a:pPr>
            <a:r>
              <a:rPr lang="cs-CZ" dirty="0"/>
              <a:t>Kdo ve </a:t>
            </a:r>
            <a:r>
              <a:rPr lang="cs-CZ" b="1" dirty="0"/>
              <a:t>větším rozsahu poruší příkaz, zákaz nebo omezení </a:t>
            </a:r>
            <a:r>
              <a:rPr lang="cs-CZ" dirty="0"/>
              <a:t>stanovené za účelem udržení nebo obnovení </a:t>
            </a:r>
            <a:r>
              <a:rPr lang="cs-CZ" b="1" dirty="0"/>
              <a:t>mezinárodního míru a bezpečnosti</a:t>
            </a:r>
            <a:r>
              <a:rPr lang="cs-CZ" dirty="0"/>
              <a:t>, ochrany </a:t>
            </a:r>
            <a:r>
              <a:rPr lang="cs-CZ" b="1" dirty="0"/>
              <a:t>lidských práv </a:t>
            </a:r>
            <a:r>
              <a:rPr lang="cs-CZ" dirty="0"/>
              <a:t>nebo boje </a:t>
            </a:r>
            <a:r>
              <a:rPr lang="cs-CZ" b="1" dirty="0"/>
              <a:t>proti terorismu</a:t>
            </a:r>
            <a:r>
              <a:rPr lang="cs-CZ" dirty="0"/>
              <a:t>, k jejichž dodržování je Česká republika zavázána ze svého členství v Organizaci spojených národů nebo v Evropské unii, bude potrestán odnětím svobody až na tři léta nebo peněžitým trestem</a:t>
            </a:r>
          </a:p>
        </p:txBody>
      </p:sp>
    </p:spTree>
    <p:extLst>
      <p:ext uri="{BB962C8B-B14F-4D97-AF65-F5344CB8AC3E}">
        <p14:creationId xmlns:p14="http://schemas.microsoft.com/office/powerpoint/2010/main" val="5237416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54EB01B-7995-3C4D-A2A9-3888CCB74CD4}"/>
              </a:ext>
            </a:extLst>
          </p:cNvPr>
          <p:cNvSpPr>
            <a:spLocks noGrp="1"/>
          </p:cNvSpPr>
          <p:nvPr>
            <p:ph type="title"/>
          </p:nvPr>
        </p:nvSpPr>
        <p:spPr/>
        <p:txBody>
          <a:bodyPr>
            <a:normAutofit fontScale="90000"/>
          </a:bodyPr>
          <a:lstStyle/>
          <a:p>
            <a:pPr algn="ctr" fontAlgn="ctr"/>
            <a:r>
              <a:rPr lang="cs-CZ" b="1" dirty="0"/>
              <a:t>Použití zakázaného bojového prostředku</a:t>
            </a:r>
            <a:br>
              <a:rPr lang="cs-CZ" b="1" dirty="0"/>
            </a:br>
            <a:r>
              <a:rPr lang="cs-CZ" b="1" dirty="0"/>
              <a:t>a nedovolené vedení boje</a:t>
            </a:r>
            <a:br>
              <a:rPr lang="cs-CZ" b="1" dirty="0"/>
            </a:br>
            <a:endParaRPr lang="cs-CZ" dirty="0"/>
          </a:p>
        </p:txBody>
      </p:sp>
      <p:sp>
        <p:nvSpPr>
          <p:cNvPr id="3" name="Zástupný symbol pro obsah 2">
            <a:extLst>
              <a:ext uri="{FF2B5EF4-FFF2-40B4-BE49-F238E27FC236}">
                <a16:creationId xmlns:a16="http://schemas.microsoft.com/office/drawing/2014/main" id="{6C06366D-649D-4C4A-8F2E-F2A9DFC34C20}"/>
              </a:ext>
            </a:extLst>
          </p:cNvPr>
          <p:cNvSpPr>
            <a:spLocks noGrp="1"/>
          </p:cNvSpPr>
          <p:nvPr>
            <p:ph idx="1"/>
          </p:nvPr>
        </p:nvSpPr>
        <p:spPr/>
        <p:txBody>
          <a:bodyPr/>
          <a:lstStyle/>
          <a:p>
            <a:pPr marL="0" indent="0">
              <a:buNone/>
            </a:pPr>
            <a:r>
              <a:rPr lang="cs-CZ" dirty="0"/>
              <a:t>Kdo za </a:t>
            </a:r>
            <a:r>
              <a:rPr lang="cs-CZ" b="1" dirty="0"/>
              <a:t>války </a:t>
            </a:r>
            <a:r>
              <a:rPr lang="cs-CZ" dirty="0"/>
              <a:t>nebo jiného </a:t>
            </a:r>
            <a:r>
              <a:rPr lang="cs-CZ" b="1" dirty="0"/>
              <a:t>ozbrojeného konfliktu </a:t>
            </a:r>
            <a:r>
              <a:rPr lang="cs-CZ" dirty="0"/>
              <a:t>nebo za </a:t>
            </a:r>
            <a:r>
              <a:rPr lang="cs-CZ" b="1" dirty="0"/>
              <a:t>bojové situace</a:t>
            </a:r>
          </a:p>
          <a:p>
            <a:r>
              <a:rPr lang="cs-CZ" b="1" dirty="0"/>
              <a:t>nařídí použití </a:t>
            </a:r>
            <a:r>
              <a:rPr lang="cs-CZ" dirty="0"/>
              <a:t>zakázaného bojového prostředku nebo materiálu obdobné povahy anebo takového prostředku nebo materiálu použije, nebo</a:t>
            </a:r>
          </a:p>
          <a:p>
            <a:r>
              <a:rPr lang="cs-CZ" dirty="0"/>
              <a:t>nařídí </a:t>
            </a:r>
            <a:r>
              <a:rPr lang="cs-CZ" b="1" dirty="0"/>
              <a:t>vedení boje zakázaným způsobem </a:t>
            </a:r>
            <a:r>
              <a:rPr lang="cs-CZ" dirty="0"/>
              <a:t>nebo sám takto boj vede,</a:t>
            </a:r>
          </a:p>
          <a:p>
            <a:pPr marL="0" indent="0">
              <a:buNone/>
            </a:pPr>
            <a:r>
              <a:rPr lang="cs-CZ" dirty="0"/>
              <a:t>bude potrestán odnětím svobody na dvě léta až deset let</a:t>
            </a:r>
          </a:p>
        </p:txBody>
      </p:sp>
    </p:spTree>
    <p:extLst>
      <p:ext uri="{BB962C8B-B14F-4D97-AF65-F5344CB8AC3E}">
        <p14:creationId xmlns:p14="http://schemas.microsoft.com/office/powerpoint/2010/main" val="3113154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5385DA6-D31F-9E49-999B-32B5128CA1C2}"/>
              </a:ext>
            </a:extLst>
          </p:cNvPr>
          <p:cNvSpPr>
            <a:spLocks noGrp="1"/>
          </p:cNvSpPr>
          <p:nvPr>
            <p:ph type="title"/>
          </p:nvPr>
        </p:nvSpPr>
        <p:spPr/>
        <p:txBody>
          <a:bodyPr/>
          <a:lstStyle/>
          <a:p>
            <a:pPr algn="ctr"/>
            <a:r>
              <a:rPr lang="cs-CZ" dirty="0"/>
              <a:t>Válečná krutost</a:t>
            </a:r>
          </a:p>
        </p:txBody>
      </p:sp>
      <p:sp>
        <p:nvSpPr>
          <p:cNvPr id="3" name="Zástupný symbol pro obsah 2">
            <a:extLst>
              <a:ext uri="{FF2B5EF4-FFF2-40B4-BE49-F238E27FC236}">
                <a16:creationId xmlns:a16="http://schemas.microsoft.com/office/drawing/2014/main" id="{0D1B618C-4E1E-C34F-942F-034BF809D93C}"/>
              </a:ext>
            </a:extLst>
          </p:cNvPr>
          <p:cNvSpPr>
            <a:spLocks noGrp="1"/>
          </p:cNvSpPr>
          <p:nvPr>
            <p:ph idx="1"/>
          </p:nvPr>
        </p:nvSpPr>
        <p:spPr/>
        <p:txBody>
          <a:bodyPr/>
          <a:lstStyle/>
          <a:p>
            <a:pPr marL="0" indent="0">
              <a:buNone/>
            </a:pPr>
            <a:r>
              <a:rPr lang="cs-CZ" dirty="0"/>
              <a:t>Kdo za </a:t>
            </a:r>
            <a:r>
              <a:rPr lang="cs-CZ" b="1" dirty="0"/>
              <a:t>války </a:t>
            </a:r>
            <a:r>
              <a:rPr lang="cs-CZ" dirty="0"/>
              <a:t>nebo </a:t>
            </a:r>
            <a:r>
              <a:rPr lang="cs-CZ" b="1" dirty="0"/>
              <a:t>jiného ozbrojeného konfliktu </a:t>
            </a:r>
            <a:r>
              <a:rPr lang="cs-CZ" dirty="0"/>
              <a:t>poruší předpisy mezinárodního práva tím, že </a:t>
            </a:r>
            <a:r>
              <a:rPr lang="cs-CZ" b="1" dirty="0"/>
              <a:t>nelidsky zachází </a:t>
            </a:r>
            <a:r>
              <a:rPr lang="cs-CZ" dirty="0"/>
              <a:t>s </a:t>
            </a:r>
            <a:r>
              <a:rPr lang="cs-CZ" b="1" dirty="0"/>
              <a:t>civilním obyvatelstvem, utečenci, raněnými, nemocnými</a:t>
            </a:r>
            <a:r>
              <a:rPr lang="cs-CZ" dirty="0"/>
              <a:t>, s příslušníky ozbrojených sil, kteří zbraně již složili, nebo s </a:t>
            </a:r>
            <a:r>
              <a:rPr lang="cs-CZ" b="1" dirty="0"/>
              <a:t>válečnými zajatci</a:t>
            </a:r>
            <a:r>
              <a:rPr lang="cs-CZ" dirty="0"/>
              <a:t>, bude potrestán odnětím svobody na pět až dvanáct let</a:t>
            </a:r>
          </a:p>
        </p:txBody>
      </p:sp>
    </p:spTree>
    <p:extLst>
      <p:ext uri="{BB962C8B-B14F-4D97-AF65-F5344CB8AC3E}">
        <p14:creationId xmlns:p14="http://schemas.microsoft.com/office/powerpoint/2010/main" val="1655164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5AB8DAD-0341-7A48-83C4-5023A4FCA44F}"/>
              </a:ext>
            </a:extLst>
          </p:cNvPr>
          <p:cNvSpPr>
            <a:spLocks noGrp="1"/>
          </p:cNvSpPr>
          <p:nvPr>
            <p:ph type="title"/>
          </p:nvPr>
        </p:nvSpPr>
        <p:spPr/>
        <p:txBody>
          <a:bodyPr/>
          <a:lstStyle/>
          <a:p>
            <a:pPr algn="ctr"/>
            <a:r>
              <a:rPr lang="cs-CZ" dirty="0"/>
              <a:t>Přijetí statutu</a:t>
            </a:r>
          </a:p>
        </p:txBody>
      </p:sp>
      <p:sp>
        <p:nvSpPr>
          <p:cNvPr id="3" name="Zástupný symbol pro obsah 2">
            <a:extLst>
              <a:ext uri="{FF2B5EF4-FFF2-40B4-BE49-F238E27FC236}">
                <a16:creationId xmlns:a16="http://schemas.microsoft.com/office/drawing/2014/main" id="{4B6008C8-F92F-B141-BF26-B5E0294432D6}"/>
              </a:ext>
            </a:extLst>
          </p:cNvPr>
          <p:cNvSpPr>
            <a:spLocks noGrp="1"/>
          </p:cNvSpPr>
          <p:nvPr>
            <p:ph idx="1"/>
          </p:nvPr>
        </p:nvSpPr>
        <p:spPr/>
        <p:txBody>
          <a:bodyPr>
            <a:normAutofit lnSpcReduction="10000"/>
          </a:bodyPr>
          <a:lstStyle/>
          <a:p>
            <a:r>
              <a:rPr lang="cs-CZ" dirty="0"/>
              <a:t>Na popud OSN byl 17. července 1998 na mezinárodní konferenci v Itálii přijat Římský statut Mezinárodního trestního soudu (Rome Statute </a:t>
            </a:r>
            <a:r>
              <a:rPr lang="cs-CZ" dirty="0" err="1"/>
              <a:t>of</a:t>
            </a:r>
            <a:r>
              <a:rPr lang="cs-CZ" dirty="0"/>
              <a:t> </a:t>
            </a:r>
            <a:r>
              <a:rPr lang="cs-CZ" dirty="0" err="1"/>
              <a:t>the</a:t>
            </a:r>
            <a:r>
              <a:rPr lang="cs-CZ" dirty="0"/>
              <a:t> International </a:t>
            </a:r>
            <a:r>
              <a:rPr lang="cs-CZ" dirty="0" err="1"/>
              <a:t>Criminal</a:t>
            </a:r>
            <a:r>
              <a:rPr lang="cs-CZ" dirty="0"/>
              <a:t> </a:t>
            </a:r>
            <a:r>
              <a:rPr lang="cs-CZ" dirty="0" err="1"/>
              <a:t>Court</a:t>
            </a:r>
            <a:r>
              <a:rPr lang="cs-CZ" dirty="0"/>
              <a:t>). </a:t>
            </a:r>
          </a:p>
          <a:p>
            <a:r>
              <a:rPr lang="cs-CZ" dirty="0"/>
              <a:t>Poměr hlasů byl 120 pro ku 7 proti, hlasování se zdrželo 21 delegátů. Proti byly USA, Izrael, ČLR, Irák, Katar, Libye a Jemen. </a:t>
            </a:r>
          </a:p>
          <a:p>
            <a:r>
              <a:rPr lang="cs-CZ" dirty="0"/>
              <a:t>Spojené státy ( Bill Clinton) smlouvu podepsaly, ale už ji neratifikovaly. George W. Bush po nástupu do úřadu v roce 2001 odvolal i její podpis.</a:t>
            </a:r>
          </a:p>
          <a:p>
            <a:r>
              <a:rPr lang="cs-CZ" b="1" dirty="0"/>
              <a:t>Česká republika Statut podepsala 13. dubna 1999</a:t>
            </a:r>
            <a:r>
              <a:rPr lang="cs-CZ" dirty="0"/>
              <a:t>. V roce 2008 vyslovil parlament souhlas s ratifikací, prezident republiky </a:t>
            </a:r>
            <a:r>
              <a:rPr lang="cs-CZ" b="1" dirty="0"/>
              <a:t>ratifikoval 8. července 2009</a:t>
            </a:r>
          </a:p>
        </p:txBody>
      </p:sp>
    </p:spTree>
    <p:extLst>
      <p:ext uri="{BB962C8B-B14F-4D97-AF65-F5344CB8AC3E}">
        <p14:creationId xmlns:p14="http://schemas.microsoft.com/office/powerpoint/2010/main" val="259553248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149EF822-7CCD-534E-9114-1BB8AEDB9A35}"/>
              </a:ext>
            </a:extLst>
          </p:cNvPr>
          <p:cNvSpPr>
            <a:spLocks noGrp="1"/>
          </p:cNvSpPr>
          <p:nvPr>
            <p:ph type="title"/>
          </p:nvPr>
        </p:nvSpPr>
        <p:spPr/>
        <p:txBody>
          <a:bodyPr/>
          <a:lstStyle/>
          <a:p>
            <a:pPr algn="ctr"/>
            <a:r>
              <a:rPr lang="cs-CZ" dirty="0"/>
              <a:t>Perzekuce obyvatelstva</a:t>
            </a:r>
          </a:p>
        </p:txBody>
      </p:sp>
      <p:sp>
        <p:nvSpPr>
          <p:cNvPr id="3" name="Zástupný symbol pro obsah 2">
            <a:extLst>
              <a:ext uri="{FF2B5EF4-FFF2-40B4-BE49-F238E27FC236}">
                <a16:creationId xmlns:a16="http://schemas.microsoft.com/office/drawing/2014/main" id="{38786CEF-7849-A047-BD66-ED354CA9FDF8}"/>
              </a:ext>
            </a:extLst>
          </p:cNvPr>
          <p:cNvSpPr>
            <a:spLocks noGrp="1"/>
          </p:cNvSpPr>
          <p:nvPr>
            <p:ph idx="1"/>
          </p:nvPr>
        </p:nvSpPr>
        <p:spPr/>
        <p:txBody>
          <a:bodyPr/>
          <a:lstStyle/>
          <a:p>
            <a:pPr marL="0" indent="0">
              <a:buNone/>
            </a:pPr>
            <a:r>
              <a:rPr lang="cs-CZ" dirty="0"/>
              <a:t>Kdo za války nebo jiného ozbrojeného konfliktu uplatňuje </a:t>
            </a:r>
            <a:r>
              <a:rPr lang="cs-CZ" b="1" dirty="0"/>
              <a:t>apartheid</a:t>
            </a:r>
            <a:r>
              <a:rPr lang="cs-CZ" dirty="0"/>
              <a:t> nebo páchá jiné nelidské činy vyplývající z rasové, etnické, národnostní, náboženské, třídní nebo jiné podobné </a:t>
            </a:r>
            <a:r>
              <a:rPr lang="cs-CZ" b="1" dirty="0"/>
              <a:t>diskriminace</a:t>
            </a:r>
            <a:r>
              <a:rPr lang="cs-CZ" dirty="0"/>
              <a:t> nebo </a:t>
            </a:r>
            <a:r>
              <a:rPr lang="cs-CZ" b="1" dirty="0"/>
              <a:t>terorizuje civilní obyvatelstvo </a:t>
            </a:r>
            <a:r>
              <a:rPr lang="cs-CZ" dirty="0"/>
              <a:t>násilím nebo hrozbou jeho užití, bude potrestán odnětím svobody na pět až patnáct let.</a:t>
            </a:r>
          </a:p>
          <a:p>
            <a:pPr marL="0" indent="0">
              <a:buNone/>
            </a:pPr>
            <a:r>
              <a:rPr lang="cs-CZ" dirty="0"/>
              <a:t>Apartheid je označení pro politiku rasové segregace. </a:t>
            </a:r>
          </a:p>
        </p:txBody>
      </p:sp>
    </p:spTree>
    <p:extLst>
      <p:ext uri="{BB962C8B-B14F-4D97-AF65-F5344CB8AC3E}">
        <p14:creationId xmlns:p14="http://schemas.microsoft.com/office/powerpoint/2010/main" val="145314766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4485CD6A-5365-614C-980C-124C86067480}"/>
              </a:ext>
            </a:extLst>
          </p:cNvPr>
          <p:cNvSpPr>
            <a:spLocks noGrp="1"/>
          </p:cNvSpPr>
          <p:nvPr>
            <p:ph type="title"/>
          </p:nvPr>
        </p:nvSpPr>
        <p:spPr/>
        <p:txBody>
          <a:bodyPr/>
          <a:lstStyle/>
          <a:p>
            <a:pPr algn="ctr"/>
            <a:r>
              <a:rPr lang="cs-CZ" b="1" dirty="0"/>
              <a:t>Služba v cizích ozbrojených silách</a:t>
            </a:r>
            <a:br>
              <a:rPr lang="cs-CZ" b="1" dirty="0"/>
            </a:br>
            <a:endParaRPr lang="cs-CZ" dirty="0"/>
          </a:p>
        </p:txBody>
      </p:sp>
      <p:sp>
        <p:nvSpPr>
          <p:cNvPr id="3" name="Zástupný symbol pro obsah 2">
            <a:extLst>
              <a:ext uri="{FF2B5EF4-FFF2-40B4-BE49-F238E27FC236}">
                <a16:creationId xmlns:a16="http://schemas.microsoft.com/office/drawing/2014/main" id="{EFD50612-4108-5D43-89C8-07A6183C0EC4}"/>
              </a:ext>
            </a:extLst>
          </p:cNvPr>
          <p:cNvSpPr>
            <a:spLocks noGrp="1"/>
          </p:cNvSpPr>
          <p:nvPr>
            <p:ph idx="1"/>
          </p:nvPr>
        </p:nvSpPr>
        <p:spPr/>
        <p:txBody>
          <a:bodyPr/>
          <a:lstStyle/>
          <a:p>
            <a:r>
              <a:rPr lang="cs-CZ" dirty="0"/>
              <a:t>Občan České republiky, který v rozporu s jiným právním předpisem koná službu ve vojsku nebo ozbrojených silách jiného státu, bude potrestán odnětím svobody až na pět let.</a:t>
            </a:r>
          </a:p>
          <a:p>
            <a:r>
              <a:rPr lang="cs-CZ" dirty="0"/>
              <a:t>Odnětím svobody na tři léta až deset let bude pachatel potrestán, spáchá-li čin uvedený v odstavci 1 za stavu ohrožení státu nebo za válečného stavu. (§ 321 TZ)</a:t>
            </a:r>
          </a:p>
        </p:txBody>
      </p:sp>
    </p:spTree>
    <p:extLst>
      <p:ext uri="{BB962C8B-B14F-4D97-AF65-F5344CB8AC3E}">
        <p14:creationId xmlns:p14="http://schemas.microsoft.com/office/powerpoint/2010/main" val="370466457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D12F911-AAA7-D24A-9069-C024A5081D47}"/>
              </a:ext>
            </a:extLst>
          </p:cNvPr>
          <p:cNvSpPr>
            <a:spLocks noGrp="1"/>
          </p:cNvSpPr>
          <p:nvPr>
            <p:ph type="title"/>
          </p:nvPr>
        </p:nvSpPr>
        <p:spPr/>
        <p:txBody>
          <a:bodyPr/>
          <a:lstStyle/>
          <a:p>
            <a:pPr algn="ctr"/>
            <a:r>
              <a:rPr lang="cs-CZ" dirty="0"/>
              <a:t>Válečná zrada</a:t>
            </a:r>
          </a:p>
        </p:txBody>
      </p:sp>
      <p:sp>
        <p:nvSpPr>
          <p:cNvPr id="3" name="Zástupný symbol pro obsah 2">
            <a:extLst>
              <a:ext uri="{FF2B5EF4-FFF2-40B4-BE49-F238E27FC236}">
                <a16:creationId xmlns:a16="http://schemas.microsoft.com/office/drawing/2014/main" id="{107F91A5-F3BF-7148-8F27-EC7208C918D5}"/>
              </a:ext>
            </a:extLst>
          </p:cNvPr>
          <p:cNvSpPr>
            <a:spLocks noGrp="1"/>
          </p:cNvSpPr>
          <p:nvPr>
            <p:ph idx="1"/>
          </p:nvPr>
        </p:nvSpPr>
        <p:spPr/>
        <p:txBody>
          <a:bodyPr/>
          <a:lstStyle/>
          <a:p>
            <a:r>
              <a:rPr lang="cs-CZ" dirty="0"/>
              <a:t>Občan České republiky, který za stavu ohrožení státu nebo za válečného stavu koná službu v nepřátelských ozbrojených silách, bude potrestán odnětím svobody na deset až dvacet let nebo výjimečným trestem.</a:t>
            </a:r>
          </a:p>
          <a:p>
            <a:r>
              <a:rPr lang="cs-CZ" dirty="0"/>
              <a:t>Příprava je trestná. </a:t>
            </a:r>
            <a:r>
              <a:rPr lang="cs-CZ"/>
              <a:t>(§ 320 TZ)</a:t>
            </a:r>
            <a:endParaRPr lang="cs-CZ" dirty="0"/>
          </a:p>
        </p:txBody>
      </p:sp>
    </p:spTree>
    <p:extLst>
      <p:ext uri="{BB962C8B-B14F-4D97-AF65-F5344CB8AC3E}">
        <p14:creationId xmlns:p14="http://schemas.microsoft.com/office/powerpoint/2010/main" val="199313180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BF0D642-3135-9342-9FF4-9A8251E06E59}"/>
              </a:ext>
            </a:extLst>
          </p:cNvPr>
          <p:cNvSpPr>
            <a:spLocks noGrp="1"/>
          </p:cNvSpPr>
          <p:nvPr>
            <p:ph type="title"/>
          </p:nvPr>
        </p:nvSpPr>
        <p:spPr/>
        <p:txBody>
          <a:bodyPr/>
          <a:lstStyle/>
          <a:p>
            <a:pPr algn="ctr"/>
            <a:r>
              <a:rPr lang="cs-CZ" b="1" dirty="0"/>
              <a:t>Plenění v prostoru válečných operací</a:t>
            </a:r>
            <a:br>
              <a:rPr lang="cs-CZ" b="1" dirty="0"/>
            </a:br>
            <a:endParaRPr lang="cs-CZ" dirty="0"/>
          </a:p>
        </p:txBody>
      </p:sp>
      <p:sp>
        <p:nvSpPr>
          <p:cNvPr id="3" name="Zástupný symbol pro obsah 2">
            <a:extLst>
              <a:ext uri="{FF2B5EF4-FFF2-40B4-BE49-F238E27FC236}">
                <a16:creationId xmlns:a16="http://schemas.microsoft.com/office/drawing/2014/main" id="{74B22ECB-6C55-F941-BA2F-BFE77B101357}"/>
              </a:ext>
            </a:extLst>
          </p:cNvPr>
          <p:cNvSpPr>
            <a:spLocks noGrp="1"/>
          </p:cNvSpPr>
          <p:nvPr>
            <p:ph idx="1"/>
          </p:nvPr>
        </p:nvSpPr>
        <p:spPr/>
        <p:txBody>
          <a:bodyPr/>
          <a:lstStyle/>
          <a:p>
            <a:pPr marL="0" indent="0">
              <a:buNone/>
            </a:pPr>
            <a:r>
              <a:rPr lang="cs-CZ" dirty="0"/>
              <a:t>Kdo v </a:t>
            </a:r>
            <a:r>
              <a:rPr lang="cs-CZ" b="1" dirty="0"/>
              <a:t>prostoru válečných operací</a:t>
            </a:r>
            <a:r>
              <a:rPr lang="cs-CZ" dirty="0"/>
              <a:t>, na</a:t>
            </a:r>
            <a:r>
              <a:rPr lang="cs-CZ" b="1" dirty="0"/>
              <a:t> bojišti</a:t>
            </a:r>
            <a:r>
              <a:rPr lang="cs-CZ" dirty="0"/>
              <a:t>, v místech postižených válečnými operacemi, ozbrojeným konfliktem nebo na obsazeném území</a:t>
            </a:r>
          </a:p>
          <a:p>
            <a:r>
              <a:rPr lang="cs-CZ" b="1" dirty="0"/>
              <a:t>okrádá</a:t>
            </a:r>
            <a:r>
              <a:rPr lang="cs-CZ" dirty="0"/>
              <a:t> padlé nebo si jinak přisvojí cizí věc, nebo</a:t>
            </a:r>
          </a:p>
          <a:p>
            <a:r>
              <a:rPr lang="cs-CZ" b="1" dirty="0"/>
              <a:t>svévolně cizí majetek </a:t>
            </a:r>
            <a:r>
              <a:rPr lang="cs-CZ" dirty="0"/>
              <a:t>ničí, poškozuje, odnímá, zatajuje nebo zneužívá</a:t>
            </a:r>
          </a:p>
          <a:p>
            <a:pPr marL="0" indent="0">
              <a:buNone/>
            </a:pPr>
            <a:r>
              <a:rPr lang="cs-CZ" dirty="0"/>
              <a:t>bude potrestán odnětím svobody na osm až dvacet let nebo výjimečným trestem</a:t>
            </a:r>
          </a:p>
        </p:txBody>
      </p:sp>
    </p:spTree>
    <p:extLst>
      <p:ext uri="{BB962C8B-B14F-4D97-AF65-F5344CB8AC3E}">
        <p14:creationId xmlns:p14="http://schemas.microsoft.com/office/powerpoint/2010/main" val="197118160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3D76157-806D-1745-862E-183EB10156C7}"/>
              </a:ext>
            </a:extLst>
          </p:cNvPr>
          <p:cNvSpPr>
            <a:spLocks noGrp="1"/>
          </p:cNvSpPr>
          <p:nvPr>
            <p:ph type="title"/>
          </p:nvPr>
        </p:nvSpPr>
        <p:spPr/>
        <p:txBody>
          <a:bodyPr>
            <a:normAutofit fontScale="90000"/>
          </a:bodyPr>
          <a:lstStyle/>
          <a:p>
            <a:pPr algn="ctr"/>
            <a:r>
              <a:rPr lang="cs-CZ" b="1" dirty="0"/>
              <a:t>Zneužití mezinárodně uznávaných a státních znaků</a:t>
            </a:r>
            <a:br>
              <a:rPr lang="cs-CZ" b="1" dirty="0"/>
            </a:br>
            <a:endParaRPr lang="cs-CZ" dirty="0"/>
          </a:p>
        </p:txBody>
      </p:sp>
      <p:sp>
        <p:nvSpPr>
          <p:cNvPr id="3" name="Zástupný symbol pro obsah 2">
            <a:extLst>
              <a:ext uri="{FF2B5EF4-FFF2-40B4-BE49-F238E27FC236}">
                <a16:creationId xmlns:a16="http://schemas.microsoft.com/office/drawing/2014/main" id="{B01F622C-7949-2642-A30E-A151B4081E27}"/>
              </a:ext>
            </a:extLst>
          </p:cNvPr>
          <p:cNvSpPr>
            <a:spLocks noGrp="1"/>
          </p:cNvSpPr>
          <p:nvPr>
            <p:ph idx="1"/>
          </p:nvPr>
        </p:nvSpPr>
        <p:spPr/>
        <p:txBody>
          <a:bodyPr/>
          <a:lstStyle/>
          <a:p>
            <a:pPr marL="0" indent="0">
              <a:buNone/>
            </a:pPr>
            <a:r>
              <a:rPr lang="cs-CZ" dirty="0"/>
              <a:t>Kdo za stavu </a:t>
            </a:r>
            <a:r>
              <a:rPr lang="cs-CZ" b="1" dirty="0"/>
              <a:t>ohrožení státu </a:t>
            </a:r>
            <a:r>
              <a:rPr lang="cs-CZ" dirty="0"/>
              <a:t>nebo za </a:t>
            </a:r>
            <a:r>
              <a:rPr lang="cs-CZ" b="1" dirty="0"/>
              <a:t>válečného stavu </a:t>
            </a:r>
            <a:r>
              <a:rPr lang="cs-CZ" dirty="0"/>
              <a:t>nebo za</a:t>
            </a:r>
            <a:r>
              <a:rPr lang="cs-CZ" b="1" dirty="0"/>
              <a:t> války </a:t>
            </a:r>
            <a:r>
              <a:rPr lang="cs-CZ" dirty="0"/>
              <a:t>nebo jiného ozbrojeného konfliktu zneužije označení </a:t>
            </a:r>
            <a:r>
              <a:rPr lang="cs-CZ" b="1" dirty="0"/>
              <a:t>Červeného kříže </a:t>
            </a:r>
            <a:r>
              <a:rPr lang="cs-CZ" dirty="0"/>
              <a:t>nebo jiných rozlišovacích znaků nebo barev uznávaných mezinárodním právem pro označení zdravotnických institucí nebo dopravních prostředků zdravotnické pomoci nebo evakuace, bude potrestán odnětím svobody na dvě léta až osm let.</a:t>
            </a:r>
          </a:p>
        </p:txBody>
      </p:sp>
    </p:spTree>
    <p:extLst>
      <p:ext uri="{BB962C8B-B14F-4D97-AF65-F5344CB8AC3E}">
        <p14:creationId xmlns:p14="http://schemas.microsoft.com/office/powerpoint/2010/main" val="222530301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C4C39EE3-9AC1-224C-AED7-EE077819B659}"/>
              </a:ext>
            </a:extLst>
          </p:cNvPr>
          <p:cNvSpPr>
            <a:spLocks noGrp="1"/>
          </p:cNvSpPr>
          <p:nvPr>
            <p:ph type="title"/>
          </p:nvPr>
        </p:nvSpPr>
        <p:spPr/>
        <p:txBody>
          <a:bodyPr/>
          <a:lstStyle/>
          <a:p>
            <a:pPr algn="ctr"/>
            <a:r>
              <a:rPr lang="cs-CZ" b="1" dirty="0"/>
              <a:t>Zneužití vlajky a příměří</a:t>
            </a:r>
            <a:br>
              <a:rPr lang="cs-CZ" b="1" dirty="0"/>
            </a:br>
            <a:endParaRPr lang="cs-CZ" dirty="0"/>
          </a:p>
        </p:txBody>
      </p:sp>
      <p:sp>
        <p:nvSpPr>
          <p:cNvPr id="3" name="Zástupný symbol pro obsah 2">
            <a:extLst>
              <a:ext uri="{FF2B5EF4-FFF2-40B4-BE49-F238E27FC236}">
                <a16:creationId xmlns:a16="http://schemas.microsoft.com/office/drawing/2014/main" id="{EB32A5A5-A240-0C46-B607-0FA3F739F6FA}"/>
              </a:ext>
            </a:extLst>
          </p:cNvPr>
          <p:cNvSpPr>
            <a:spLocks noGrp="1"/>
          </p:cNvSpPr>
          <p:nvPr>
            <p:ph idx="1"/>
          </p:nvPr>
        </p:nvSpPr>
        <p:spPr/>
        <p:txBody>
          <a:bodyPr/>
          <a:lstStyle/>
          <a:p>
            <a:pPr marL="0" indent="0">
              <a:buNone/>
            </a:pPr>
            <a:r>
              <a:rPr lang="cs-CZ" dirty="0"/>
              <a:t>Kdo za války nebo jiného ozbrojeného konfliktu zneužije vlajky nebo státního nebo vojenského znaku, insignie nebo stejnokroje jiného státu, který je stranou v konfliktu, bude potrestán odnětím svobody na jeden rok až pět let.</a:t>
            </a:r>
          </a:p>
          <a:p>
            <a:pPr marL="0" indent="0">
              <a:buNone/>
            </a:pPr>
            <a:r>
              <a:rPr lang="cs-CZ" dirty="0"/>
              <a:t>Kdo za války nebo jiného ozbrojeného konfliktu zneužije vyhlášeného příměří nebo vlajky příměří, bude potrestán odnětím svobody na dvě léta až osm let</a:t>
            </a:r>
          </a:p>
        </p:txBody>
      </p:sp>
    </p:spTree>
    <p:extLst>
      <p:ext uri="{BB962C8B-B14F-4D97-AF65-F5344CB8AC3E}">
        <p14:creationId xmlns:p14="http://schemas.microsoft.com/office/powerpoint/2010/main" val="221000663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3B83360-0871-9B49-83CB-B48F7AB14B58}"/>
              </a:ext>
            </a:extLst>
          </p:cNvPr>
          <p:cNvSpPr>
            <a:spLocks noGrp="1"/>
          </p:cNvSpPr>
          <p:nvPr>
            <p:ph type="title"/>
          </p:nvPr>
        </p:nvSpPr>
        <p:spPr/>
        <p:txBody>
          <a:bodyPr/>
          <a:lstStyle/>
          <a:p>
            <a:pPr algn="ctr"/>
            <a:r>
              <a:rPr lang="cs-CZ" b="1" dirty="0"/>
              <a:t>Ublížení parlamentáři</a:t>
            </a:r>
            <a:br>
              <a:rPr lang="cs-CZ" b="1" dirty="0"/>
            </a:br>
            <a:endParaRPr lang="cs-CZ" dirty="0"/>
          </a:p>
        </p:txBody>
      </p:sp>
      <p:sp>
        <p:nvSpPr>
          <p:cNvPr id="3" name="Zástupný symbol pro obsah 2">
            <a:extLst>
              <a:ext uri="{FF2B5EF4-FFF2-40B4-BE49-F238E27FC236}">
                <a16:creationId xmlns:a16="http://schemas.microsoft.com/office/drawing/2014/main" id="{22CB1283-E1A4-F742-8AD3-66347BC5EF38}"/>
              </a:ext>
            </a:extLst>
          </p:cNvPr>
          <p:cNvSpPr>
            <a:spLocks noGrp="1"/>
          </p:cNvSpPr>
          <p:nvPr>
            <p:ph idx="1"/>
          </p:nvPr>
        </p:nvSpPr>
        <p:spPr/>
        <p:txBody>
          <a:bodyPr/>
          <a:lstStyle/>
          <a:p>
            <a:pPr marL="0" indent="0">
              <a:buNone/>
            </a:pPr>
            <a:r>
              <a:rPr lang="cs-CZ" dirty="0"/>
              <a:t>Kdo urazí parlamentáře nebo člena jeho průvodu, nebo</a:t>
            </a:r>
          </a:p>
          <a:p>
            <a:pPr marL="0" indent="0">
              <a:buNone/>
            </a:pPr>
            <a:r>
              <a:rPr lang="cs-CZ" dirty="0"/>
              <a:t>kdo takovou osobu neprávem zadrží,</a:t>
            </a:r>
          </a:p>
          <a:p>
            <a:pPr marL="0" indent="0">
              <a:buNone/>
            </a:pPr>
            <a:r>
              <a:rPr lang="cs-CZ" dirty="0"/>
              <a:t>bude potrestán odnětím svobody až na pět let.</a:t>
            </a:r>
          </a:p>
          <a:p>
            <a:pPr marL="0" indent="0">
              <a:buNone/>
            </a:pPr>
            <a:r>
              <a:rPr lang="cs-CZ" b="1" dirty="0"/>
              <a:t>Parlamentář</a:t>
            </a:r>
            <a:r>
              <a:rPr lang="cs-CZ" dirty="0"/>
              <a:t> je osoba, zpravidla voják, která je vyslána svým velitelem, aby vyjednávala s nepřítelem, např. ohledně dočasného zastavení palby nebo výměny zajatců. Své postavení demonstruje bílou vlajkou</a:t>
            </a:r>
          </a:p>
        </p:txBody>
      </p:sp>
    </p:spTree>
    <p:extLst>
      <p:ext uri="{BB962C8B-B14F-4D97-AF65-F5344CB8AC3E}">
        <p14:creationId xmlns:p14="http://schemas.microsoft.com/office/powerpoint/2010/main" val="190933894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B2E921-AD10-C643-AFBC-E27299DD0178}"/>
              </a:ext>
            </a:extLst>
          </p:cNvPr>
          <p:cNvSpPr>
            <a:spLocks noGrp="1"/>
          </p:cNvSpPr>
          <p:nvPr>
            <p:ph type="title"/>
          </p:nvPr>
        </p:nvSpPr>
        <p:spPr/>
        <p:txBody>
          <a:bodyPr/>
          <a:lstStyle/>
          <a:p>
            <a:pPr algn="ctr" fontAlgn="ctr"/>
            <a:r>
              <a:rPr lang="cs-CZ" b="1" dirty="0"/>
              <a:t>Vyloučení z promlčení</a:t>
            </a:r>
          </a:p>
        </p:txBody>
      </p:sp>
      <p:sp>
        <p:nvSpPr>
          <p:cNvPr id="3" name="Zástupný symbol pro obsah 2">
            <a:extLst>
              <a:ext uri="{FF2B5EF4-FFF2-40B4-BE49-F238E27FC236}">
                <a16:creationId xmlns:a16="http://schemas.microsoft.com/office/drawing/2014/main" id="{62F721F5-3E8B-A34D-84DA-A68D8C9AE05E}"/>
              </a:ext>
            </a:extLst>
          </p:cNvPr>
          <p:cNvSpPr>
            <a:spLocks noGrp="1"/>
          </p:cNvSpPr>
          <p:nvPr>
            <p:ph idx="1"/>
          </p:nvPr>
        </p:nvSpPr>
        <p:spPr/>
        <p:txBody>
          <a:bodyPr>
            <a:normAutofit lnSpcReduction="10000"/>
          </a:bodyPr>
          <a:lstStyle/>
          <a:p>
            <a:pPr marL="0" indent="0">
              <a:buNone/>
            </a:pPr>
            <a:r>
              <a:rPr lang="cs-CZ" dirty="0"/>
              <a:t>Skupinu tvoří trestné činy proti lidskosti, jež jsou obsaženy v Hlavě desáté trestního zákona (§§ 259-265). Nepromlčitelnost této skupiny trestných činů je stanovena v souladu se závazky, které pro Českou republiku pramení z mezinárodních smluv. </a:t>
            </a:r>
          </a:p>
          <a:p>
            <a:pPr marL="0" indent="0">
              <a:buNone/>
            </a:pPr>
            <a:r>
              <a:rPr lang="cs-CZ" dirty="0"/>
              <a:t>Patří sem trestný čin </a:t>
            </a:r>
            <a:r>
              <a:rPr lang="cs-CZ" b="1" dirty="0" err="1"/>
              <a:t>Genocidia</a:t>
            </a:r>
            <a:r>
              <a:rPr lang="cs-CZ" dirty="0"/>
              <a:t>, trestný čin </a:t>
            </a:r>
            <a:r>
              <a:rPr lang="cs-CZ" b="1" dirty="0"/>
              <a:t>Mučení a jiného nelidského a krutého zacházení</a:t>
            </a:r>
            <a:r>
              <a:rPr lang="cs-CZ" dirty="0"/>
              <a:t>, dále trestný čin nazvaný </a:t>
            </a:r>
            <a:r>
              <a:rPr lang="cs-CZ" b="1" dirty="0"/>
              <a:t>Podpora a propagace hnutí směřujících k potlačení práv a svobod člověka</a:t>
            </a:r>
            <a:r>
              <a:rPr lang="cs-CZ" dirty="0"/>
              <a:t>, trestné činy </a:t>
            </a:r>
            <a:r>
              <a:rPr lang="cs-CZ" b="1" dirty="0"/>
              <a:t>Používání zakázaného bojového prostředku </a:t>
            </a:r>
            <a:r>
              <a:rPr lang="cs-CZ" dirty="0"/>
              <a:t>a </a:t>
            </a:r>
            <a:r>
              <a:rPr lang="cs-CZ" b="1" dirty="0"/>
              <a:t>nedovoleného vedení boje, Válečná krutost, Persekuce obyvatelstva, Plenění v prostoru válečných operací a Zneužívání mezinárodně uznávaných a státních znaků</a:t>
            </a:r>
          </a:p>
        </p:txBody>
      </p:sp>
    </p:spTree>
    <p:extLst>
      <p:ext uri="{BB962C8B-B14F-4D97-AF65-F5344CB8AC3E}">
        <p14:creationId xmlns:p14="http://schemas.microsoft.com/office/powerpoint/2010/main" val="3436039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dirty="0"/>
              <a:t>Právo válečné </a:t>
            </a:r>
          </a:p>
        </p:txBody>
      </p:sp>
      <p:sp>
        <p:nvSpPr>
          <p:cNvPr id="3" name="Podnadpis 2"/>
          <p:cNvSpPr>
            <a:spLocks noGrp="1"/>
          </p:cNvSpPr>
          <p:nvPr>
            <p:ph type="subTitle" idx="1"/>
          </p:nvPr>
        </p:nvSpPr>
        <p:spPr/>
        <p:txBody>
          <a:bodyPr>
            <a:normAutofit lnSpcReduction="10000"/>
          </a:bodyPr>
          <a:lstStyle/>
          <a:p>
            <a:pPr fontAlgn="ctr"/>
            <a:r>
              <a:rPr lang="cs-CZ" b="1" dirty="0"/>
              <a:t>DODATKOVÝ PROTOKOL k Ženevským úmluvám z 12. srpna 1949</a:t>
            </a:r>
          </a:p>
          <a:p>
            <a:pPr fontAlgn="ctr"/>
            <a:r>
              <a:rPr lang="cs-CZ" b="1" dirty="0"/>
              <a:t>o ochraně obětí mezinárodních</a:t>
            </a:r>
          </a:p>
          <a:p>
            <a:pPr fontAlgn="ctr"/>
            <a:r>
              <a:rPr lang="cs-CZ" b="1" dirty="0"/>
              <a:t>ozbrojených konfliktů (Protokol I)</a:t>
            </a:r>
          </a:p>
          <a:p>
            <a:r>
              <a:rPr lang="cs-CZ" dirty="0" err="1"/>
              <a:t>Vyhl</a:t>
            </a:r>
            <a:r>
              <a:rPr lang="cs-CZ" dirty="0"/>
              <a:t>. 168/1991 Sb.</a:t>
            </a:r>
          </a:p>
        </p:txBody>
      </p:sp>
    </p:spTree>
    <p:extLst>
      <p:ext uri="{BB962C8B-B14F-4D97-AF65-F5344CB8AC3E}">
        <p14:creationId xmlns:p14="http://schemas.microsoft.com/office/powerpoint/2010/main" val="18987485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Ranění a nemocní </a:t>
            </a:r>
          </a:p>
        </p:txBody>
      </p:sp>
      <p:sp>
        <p:nvSpPr>
          <p:cNvPr id="3" name="Zástupný symbol pro obsah 2"/>
          <p:cNvSpPr>
            <a:spLocks noGrp="1"/>
          </p:cNvSpPr>
          <p:nvPr>
            <p:ph idx="1"/>
          </p:nvPr>
        </p:nvSpPr>
        <p:spPr/>
        <p:txBody>
          <a:bodyPr/>
          <a:lstStyle/>
          <a:p>
            <a:r>
              <a:rPr lang="cs-CZ" dirty="0"/>
              <a:t>"</a:t>
            </a:r>
            <a:r>
              <a:rPr lang="cs-CZ" b="1" dirty="0"/>
              <a:t>Ranění" a "nemocní</a:t>
            </a:r>
            <a:r>
              <a:rPr lang="cs-CZ" dirty="0"/>
              <a:t>" jsou vojenské nebo civilní osoby, které pro </a:t>
            </a:r>
            <a:r>
              <a:rPr lang="cs-CZ" b="1" dirty="0"/>
              <a:t>zranění, nemoc </a:t>
            </a:r>
            <a:r>
              <a:rPr lang="cs-CZ" dirty="0"/>
              <a:t>nebo jiné fyzické nebo </a:t>
            </a:r>
            <a:r>
              <a:rPr lang="cs-CZ" b="1" dirty="0"/>
              <a:t>duševní poruchy </a:t>
            </a:r>
            <a:r>
              <a:rPr lang="cs-CZ" dirty="0"/>
              <a:t>nebo neschopnost </a:t>
            </a:r>
            <a:r>
              <a:rPr lang="cs-CZ" b="1" dirty="0">
                <a:solidFill>
                  <a:srgbClr val="FF0000"/>
                </a:solidFill>
              </a:rPr>
              <a:t>potřebují </a:t>
            </a:r>
            <a:r>
              <a:rPr lang="cs-CZ" dirty="0"/>
              <a:t>lékařskou </a:t>
            </a:r>
            <a:r>
              <a:rPr lang="cs-CZ" b="1" dirty="0"/>
              <a:t>pomoc nebo péči </a:t>
            </a:r>
            <a:r>
              <a:rPr lang="cs-CZ" dirty="0"/>
              <a:t>a které se </a:t>
            </a:r>
            <a:r>
              <a:rPr lang="cs-CZ" b="1" dirty="0"/>
              <a:t>zdržují jakékoliv nepřátelské činnosti. </a:t>
            </a:r>
          </a:p>
          <a:p>
            <a:r>
              <a:rPr lang="cs-CZ" dirty="0"/>
              <a:t>Tyto pojmy se také vztahují na </a:t>
            </a:r>
            <a:r>
              <a:rPr lang="cs-CZ" b="1" dirty="0"/>
              <a:t>rodičky, novorozeňata a jiné osoby</a:t>
            </a:r>
            <a:r>
              <a:rPr lang="cs-CZ" dirty="0"/>
              <a:t>, které by mohly potřebovat </a:t>
            </a:r>
            <a:r>
              <a:rPr lang="cs-CZ" b="1" dirty="0"/>
              <a:t>okamžitou lékařskou pomoc </a:t>
            </a:r>
            <a:r>
              <a:rPr lang="cs-CZ" dirty="0"/>
              <a:t>nebo </a:t>
            </a:r>
            <a:r>
              <a:rPr lang="cs-CZ" b="1" dirty="0"/>
              <a:t>péči</a:t>
            </a:r>
            <a:r>
              <a:rPr lang="cs-CZ" dirty="0"/>
              <a:t>, jako choré osoby nebo těhotné ženy, a které se zdržují jakékoliv </a:t>
            </a:r>
            <a:r>
              <a:rPr lang="cs-CZ" b="1" dirty="0"/>
              <a:t>nepřátelské činnost</a:t>
            </a:r>
          </a:p>
        </p:txBody>
      </p:sp>
    </p:spTree>
    <p:extLst>
      <p:ext uri="{BB962C8B-B14F-4D97-AF65-F5344CB8AC3E}">
        <p14:creationId xmlns:p14="http://schemas.microsoft.com/office/powerpoint/2010/main" val="6598686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Právní subjektivita soudu</a:t>
            </a:r>
          </a:p>
        </p:txBody>
      </p:sp>
      <p:sp>
        <p:nvSpPr>
          <p:cNvPr id="5" name="Zástupný symbol pro obsah 4"/>
          <p:cNvSpPr>
            <a:spLocks noGrp="1"/>
          </p:cNvSpPr>
          <p:nvPr>
            <p:ph idx="1"/>
          </p:nvPr>
        </p:nvSpPr>
        <p:spPr/>
        <p:txBody>
          <a:bodyPr/>
          <a:lstStyle/>
          <a:p>
            <a:r>
              <a:rPr lang="cs-CZ" dirty="0"/>
              <a:t>Soud má </a:t>
            </a:r>
            <a:r>
              <a:rPr lang="cs-CZ" b="1" dirty="0">
                <a:solidFill>
                  <a:srgbClr val="FF0000"/>
                </a:solidFill>
              </a:rPr>
              <a:t>mezinárodněprávní subjektivitu</a:t>
            </a:r>
            <a:r>
              <a:rPr lang="cs-CZ" dirty="0"/>
              <a:t>. Má rovněž takovou právní způsobilost, která může být potřebná k výkonu svých funkcí a plnění svých cílů.</a:t>
            </a:r>
          </a:p>
          <a:p>
            <a:r>
              <a:rPr lang="cs-CZ" dirty="0"/>
              <a:t>Soud má jurisdikci pouze nad zločiny spáchanými po vstupu Římského statutu   v platnost, s tím  že  stát jeho platnost přijal</a:t>
            </a:r>
          </a:p>
          <a:p>
            <a:endParaRPr lang="cs-CZ" dirty="0"/>
          </a:p>
        </p:txBody>
      </p:sp>
    </p:spTree>
    <p:extLst>
      <p:ext uri="{BB962C8B-B14F-4D97-AF65-F5344CB8AC3E}">
        <p14:creationId xmlns:p14="http://schemas.microsoft.com/office/powerpoint/2010/main" val="142367307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Trosečníci </a:t>
            </a:r>
          </a:p>
        </p:txBody>
      </p:sp>
      <p:sp>
        <p:nvSpPr>
          <p:cNvPr id="3" name="Zástupný symbol pro obsah 2"/>
          <p:cNvSpPr>
            <a:spLocks noGrp="1"/>
          </p:cNvSpPr>
          <p:nvPr>
            <p:ph idx="1"/>
          </p:nvPr>
        </p:nvSpPr>
        <p:spPr/>
        <p:txBody>
          <a:bodyPr/>
          <a:lstStyle/>
          <a:p>
            <a:r>
              <a:rPr lang="cs-CZ" dirty="0"/>
              <a:t>„</a:t>
            </a:r>
            <a:r>
              <a:rPr lang="cs-CZ" b="1" dirty="0"/>
              <a:t>Trosečníci" </a:t>
            </a:r>
            <a:r>
              <a:rPr lang="cs-CZ" dirty="0"/>
              <a:t>jsou </a:t>
            </a:r>
            <a:r>
              <a:rPr lang="cs-CZ" b="1" dirty="0"/>
              <a:t>vojenské </a:t>
            </a:r>
            <a:r>
              <a:rPr lang="cs-CZ" dirty="0"/>
              <a:t>nebo </a:t>
            </a:r>
            <a:r>
              <a:rPr lang="cs-CZ" b="1" dirty="0"/>
              <a:t>civilní</a:t>
            </a:r>
            <a:r>
              <a:rPr lang="cs-CZ" dirty="0"/>
              <a:t> osoby, které jsou v</a:t>
            </a:r>
            <a:r>
              <a:rPr lang="cs-CZ" b="1" dirty="0"/>
              <a:t> nebezpečné situaci na moři nebo v jiných vodách </a:t>
            </a:r>
            <a:r>
              <a:rPr lang="cs-CZ" dirty="0"/>
              <a:t>v důsledku neštěstí, které postihlo je nebo </a:t>
            </a:r>
            <a:r>
              <a:rPr lang="cs-CZ" b="1" dirty="0"/>
              <a:t>loď nebo letadlo</a:t>
            </a:r>
            <a:r>
              <a:rPr lang="cs-CZ" dirty="0"/>
              <a:t>, jimiž se přepravovaly, a které se zdržují jakékoli nepřátelské činnosti. </a:t>
            </a:r>
          </a:p>
          <a:p>
            <a:r>
              <a:rPr lang="cs-CZ" dirty="0"/>
              <a:t>Tyto osoby, za podmínky, že se nadále zdržují jakékoli nepřátelské činnosti, jsou nadále považovány po dobu záchranných akcí za </a:t>
            </a:r>
            <a:r>
              <a:rPr lang="cs-CZ" b="1" dirty="0">
                <a:solidFill>
                  <a:srgbClr val="FF0000"/>
                </a:solidFill>
              </a:rPr>
              <a:t>trosečníky</a:t>
            </a:r>
            <a:r>
              <a:rPr lang="cs-CZ" dirty="0"/>
              <a:t> až do té doby, než nabydou jiný status</a:t>
            </a:r>
          </a:p>
        </p:txBody>
      </p:sp>
    </p:spTree>
    <p:extLst>
      <p:ext uri="{BB962C8B-B14F-4D97-AF65-F5344CB8AC3E}">
        <p14:creationId xmlns:p14="http://schemas.microsoft.com/office/powerpoint/2010/main" val="80639365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Zdravotnický personál</a:t>
            </a:r>
          </a:p>
        </p:txBody>
      </p:sp>
      <p:sp>
        <p:nvSpPr>
          <p:cNvPr id="3" name="Zástupný symbol pro obsah 2"/>
          <p:cNvSpPr>
            <a:spLocks noGrp="1"/>
          </p:cNvSpPr>
          <p:nvPr>
            <p:ph idx="1"/>
          </p:nvPr>
        </p:nvSpPr>
        <p:spPr/>
        <p:txBody>
          <a:bodyPr/>
          <a:lstStyle/>
          <a:p>
            <a:r>
              <a:rPr lang="cs-CZ" b="1" dirty="0"/>
              <a:t>„Zdravotnický personál</a:t>
            </a:r>
            <a:r>
              <a:rPr lang="cs-CZ" dirty="0"/>
              <a:t>" jsou osoby, které jsou stranou v konfliktu určeny výhradně ke </a:t>
            </a:r>
            <a:r>
              <a:rPr lang="cs-CZ" b="1" dirty="0"/>
              <a:t>zdravotnickým účelům </a:t>
            </a:r>
            <a:r>
              <a:rPr lang="cs-CZ" dirty="0"/>
              <a:t>nebo ke správě </a:t>
            </a:r>
            <a:r>
              <a:rPr lang="cs-CZ" b="1" dirty="0"/>
              <a:t>zdravotnických jednotek </a:t>
            </a:r>
            <a:r>
              <a:rPr lang="cs-CZ" dirty="0"/>
              <a:t>nebo k řízení nebo </a:t>
            </a:r>
            <a:r>
              <a:rPr lang="cs-CZ" b="1" dirty="0"/>
              <a:t>správě zdravotnických přepravních prostředků․ </a:t>
            </a:r>
          </a:p>
          <a:p>
            <a:r>
              <a:rPr lang="cs-CZ" dirty="0"/>
              <a:t>Toto určení může být </a:t>
            </a:r>
            <a:r>
              <a:rPr lang="cs-CZ" b="1" dirty="0"/>
              <a:t>trvalé </a:t>
            </a:r>
            <a:r>
              <a:rPr lang="cs-CZ" dirty="0"/>
              <a:t>nebo </a:t>
            </a:r>
            <a:r>
              <a:rPr lang="cs-CZ" b="1" dirty="0"/>
              <a:t>dočasné</a:t>
            </a:r>
            <a:r>
              <a:rPr lang="cs-CZ" dirty="0"/>
              <a:t>: Tento termín zahrnuje:  </a:t>
            </a:r>
          </a:p>
          <a:p>
            <a:pPr marL="514350" indent="-514350">
              <a:buFont typeface="+mj-lt"/>
              <a:buAutoNum type="arabicPeriod"/>
            </a:pPr>
            <a:r>
              <a:rPr lang="cs-CZ" dirty="0"/>
              <a:t>zdravotnický personál strany v konfliktu, </a:t>
            </a:r>
          </a:p>
          <a:p>
            <a:pPr marL="514350" indent="-514350">
              <a:buFont typeface="+mj-lt"/>
              <a:buAutoNum type="arabicPeriod"/>
            </a:pPr>
            <a:r>
              <a:rPr lang="cs-CZ" dirty="0"/>
              <a:t>vojenský či civilní</a:t>
            </a:r>
          </a:p>
          <a:p>
            <a:pPr marL="514350" indent="-514350">
              <a:buFont typeface="+mj-lt"/>
              <a:buAutoNum type="arabicPeriod"/>
            </a:pPr>
            <a:r>
              <a:rPr lang="cs-CZ" dirty="0"/>
              <a:t>personál, který je přidělen k organizacím civilní obrany</a:t>
            </a:r>
          </a:p>
        </p:txBody>
      </p:sp>
    </p:spTree>
    <p:extLst>
      <p:ext uri="{BB962C8B-B14F-4D97-AF65-F5344CB8AC3E}">
        <p14:creationId xmlns:p14="http://schemas.microsoft.com/office/powerpoint/2010/main" val="28882975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Duchovní personál</a:t>
            </a:r>
          </a:p>
        </p:txBody>
      </p:sp>
      <p:sp>
        <p:nvSpPr>
          <p:cNvPr id="3" name="Zástupný symbol pro obsah 2"/>
          <p:cNvSpPr>
            <a:spLocks noGrp="1"/>
          </p:cNvSpPr>
          <p:nvPr>
            <p:ph idx="1"/>
          </p:nvPr>
        </p:nvSpPr>
        <p:spPr/>
        <p:txBody>
          <a:bodyPr/>
          <a:lstStyle/>
          <a:p>
            <a:r>
              <a:rPr lang="cs-CZ" dirty="0"/>
              <a:t>„</a:t>
            </a:r>
            <a:r>
              <a:rPr lang="cs-CZ" b="1" dirty="0"/>
              <a:t>Duchovní personál</a:t>
            </a:r>
            <a:r>
              <a:rPr lang="cs-CZ" dirty="0"/>
              <a:t>" jsou vojenské nebo civilní osoby, jako jsou kněží, které se výhradně zabývají duchovní činností a jsou přiděleny k ozbrojeným silám strany v konfliktu</a:t>
            </a:r>
          </a:p>
        </p:txBody>
      </p:sp>
    </p:spTree>
    <p:extLst>
      <p:ext uri="{BB962C8B-B14F-4D97-AF65-F5344CB8AC3E}">
        <p14:creationId xmlns:p14="http://schemas.microsoft.com/office/powerpoint/2010/main" val="104863325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a péče</a:t>
            </a:r>
          </a:p>
        </p:txBody>
      </p:sp>
      <p:sp>
        <p:nvSpPr>
          <p:cNvPr id="3" name="Zástupný symbol pro obsah 2"/>
          <p:cNvSpPr>
            <a:spLocks noGrp="1"/>
          </p:cNvSpPr>
          <p:nvPr>
            <p:ph idx="1"/>
          </p:nvPr>
        </p:nvSpPr>
        <p:spPr/>
        <p:txBody>
          <a:bodyPr/>
          <a:lstStyle/>
          <a:p>
            <a:r>
              <a:rPr lang="cs-CZ" dirty="0"/>
              <a:t>Všichni </a:t>
            </a:r>
            <a:r>
              <a:rPr lang="cs-CZ" b="1" dirty="0"/>
              <a:t>ranění, nemocní </a:t>
            </a:r>
            <a:r>
              <a:rPr lang="cs-CZ" dirty="0"/>
              <a:t>a </a:t>
            </a:r>
            <a:r>
              <a:rPr lang="cs-CZ" b="1" dirty="0"/>
              <a:t>trosečníci</a:t>
            </a:r>
            <a:r>
              <a:rPr lang="cs-CZ" dirty="0"/>
              <a:t>, ať náleží ke kterékoli straně, budou </a:t>
            </a:r>
            <a:r>
              <a:rPr lang="cs-CZ" b="1" dirty="0"/>
              <a:t>respektováni a chráněni</a:t>
            </a:r>
            <a:r>
              <a:rPr lang="cs-CZ" dirty="0"/>
              <a:t>.</a:t>
            </a:r>
          </a:p>
          <a:p>
            <a:r>
              <a:rPr lang="cs-CZ" dirty="0"/>
              <a:t>Za všech okolností bude s nimi </a:t>
            </a:r>
            <a:r>
              <a:rPr lang="cs-CZ" b="1" dirty="0"/>
              <a:t>zacházeno lidsky </a:t>
            </a:r>
            <a:r>
              <a:rPr lang="cs-CZ" dirty="0"/>
              <a:t>a bude jim poskytnuta v co největší možné míře a co nejrychleji </a:t>
            </a:r>
            <a:r>
              <a:rPr lang="cs-CZ" b="1" dirty="0"/>
              <a:t>lékařská péče </a:t>
            </a:r>
            <a:r>
              <a:rPr lang="cs-CZ" dirty="0"/>
              <a:t>a </a:t>
            </a:r>
            <a:r>
              <a:rPr lang="cs-CZ" b="1" dirty="0"/>
              <a:t>ošetření</a:t>
            </a:r>
            <a:r>
              <a:rPr lang="cs-CZ" dirty="0"/>
              <a:t>, které vyžaduje jejich stav. </a:t>
            </a:r>
          </a:p>
          <a:p>
            <a:r>
              <a:rPr lang="cs-CZ" dirty="0"/>
              <a:t>Nebude mezi nimi činěn </a:t>
            </a:r>
            <a:r>
              <a:rPr lang="cs-CZ" b="1" dirty="0"/>
              <a:t>žádný rozdíl </a:t>
            </a:r>
            <a:r>
              <a:rPr lang="cs-CZ" dirty="0"/>
              <a:t>z jiných než </a:t>
            </a:r>
            <a:r>
              <a:rPr lang="cs-CZ" b="1" dirty="0"/>
              <a:t>zdravotních důvodů</a:t>
            </a:r>
            <a:r>
              <a:rPr lang="cs-CZ" dirty="0"/>
              <a:t>.</a:t>
            </a:r>
          </a:p>
        </p:txBody>
      </p:sp>
    </p:spTree>
    <p:extLst>
      <p:ext uri="{BB962C8B-B14F-4D97-AF65-F5344CB8AC3E}">
        <p14:creationId xmlns:p14="http://schemas.microsoft.com/office/powerpoint/2010/main" val="2128359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osob</a:t>
            </a:r>
          </a:p>
        </p:txBody>
      </p:sp>
      <p:sp>
        <p:nvSpPr>
          <p:cNvPr id="3" name="Zástupný symbol pro obsah 2"/>
          <p:cNvSpPr>
            <a:spLocks noGrp="1"/>
          </p:cNvSpPr>
          <p:nvPr>
            <p:ph idx="1"/>
          </p:nvPr>
        </p:nvSpPr>
        <p:spPr/>
        <p:txBody>
          <a:bodyPr/>
          <a:lstStyle/>
          <a:p>
            <a:r>
              <a:rPr lang="cs-CZ" b="1" dirty="0"/>
              <a:t>Zdraví a tělesná nebo duševní integrita </a:t>
            </a:r>
            <a:r>
              <a:rPr lang="cs-CZ" dirty="0"/>
              <a:t>osob, které se nacházejí v moci </a:t>
            </a:r>
            <a:r>
              <a:rPr lang="cs-CZ" b="1" dirty="0"/>
              <a:t>protější strany </a:t>
            </a:r>
            <a:r>
              <a:rPr lang="cs-CZ" dirty="0"/>
              <a:t>nebo které jsou </a:t>
            </a:r>
            <a:r>
              <a:rPr lang="cs-CZ" b="1" dirty="0"/>
              <a:t>internovány, uvězněny </a:t>
            </a:r>
            <a:r>
              <a:rPr lang="cs-CZ" dirty="0"/>
              <a:t>nebo jiným způsobem </a:t>
            </a:r>
            <a:r>
              <a:rPr lang="cs-CZ" b="1" dirty="0"/>
              <a:t>zbaveny svobody</a:t>
            </a:r>
            <a:r>
              <a:rPr lang="cs-CZ" dirty="0"/>
              <a:t>, nebudou ohroženy žádným neopodstatněným jednáním nebo opomenutím. </a:t>
            </a:r>
          </a:p>
          <a:p>
            <a:r>
              <a:rPr lang="cs-CZ" dirty="0"/>
              <a:t>Je proto </a:t>
            </a:r>
            <a:r>
              <a:rPr lang="cs-CZ" b="1" dirty="0"/>
              <a:t>zakázáno podrobovat </a:t>
            </a:r>
            <a:r>
              <a:rPr lang="cs-CZ" dirty="0"/>
              <a:t>osoby uvedené v tomto článku </a:t>
            </a:r>
            <a:r>
              <a:rPr lang="cs-CZ" b="1" dirty="0"/>
              <a:t>lékařskému zákroku</a:t>
            </a:r>
            <a:r>
              <a:rPr lang="cs-CZ" dirty="0"/>
              <a:t>, který </a:t>
            </a:r>
            <a:r>
              <a:rPr lang="cs-CZ" b="1" dirty="0">
                <a:solidFill>
                  <a:srgbClr val="FF0000"/>
                </a:solidFill>
              </a:rPr>
              <a:t>není zdůvodněn zdravotním stavem </a:t>
            </a:r>
            <a:r>
              <a:rPr lang="cs-CZ" dirty="0"/>
              <a:t>těchto osob a který je v </a:t>
            </a:r>
            <a:r>
              <a:rPr lang="cs-CZ" b="1" dirty="0"/>
              <a:t>rozporu s všeobecně přijatými lékařskými normami </a:t>
            </a:r>
            <a:r>
              <a:rPr lang="cs-CZ" dirty="0"/>
              <a:t>aplikovatelnými za podobných léčebných okolností u osob, které jsou příslušníky, nezbavenými svobody, strany, která takový zákrok provádí</a:t>
            </a:r>
          </a:p>
        </p:txBody>
      </p:sp>
    </p:spTree>
    <p:extLst>
      <p:ext uri="{BB962C8B-B14F-4D97-AF65-F5344CB8AC3E}">
        <p14:creationId xmlns:p14="http://schemas.microsoft.com/office/powerpoint/2010/main" val="71013458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Hipokratova</a:t>
            </a:r>
            <a:r>
              <a:rPr lang="cs-CZ" dirty="0"/>
              <a:t> přísaha</a:t>
            </a:r>
          </a:p>
        </p:txBody>
      </p:sp>
      <p:sp>
        <p:nvSpPr>
          <p:cNvPr id="3" name="Zástupný symbol pro obsah 2"/>
          <p:cNvSpPr>
            <a:spLocks noGrp="1"/>
          </p:cNvSpPr>
          <p:nvPr>
            <p:ph idx="1"/>
          </p:nvPr>
        </p:nvSpPr>
        <p:spPr/>
        <p:txBody>
          <a:bodyPr>
            <a:normAutofit lnSpcReduction="10000"/>
          </a:bodyPr>
          <a:lstStyle/>
          <a:p>
            <a:r>
              <a:rPr lang="cs-CZ" b="1" dirty="0"/>
              <a:t>Lékařské úkony </a:t>
            </a:r>
            <a:r>
              <a:rPr lang="cs-CZ" dirty="0"/>
              <a:t>budu konat v zájmu a ve prospěch nemocného, dle svých schopností a svého úsudku</a:t>
            </a:r>
          </a:p>
          <a:p>
            <a:r>
              <a:rPr lang="cs-CZ" dirty="0"/>
              <a:t>Vystříhám se všeho, co by bylo ke škodě a co by nebylo správné. Nepodám nikomu </a:t>
            </a:r>
            <a:r>
              <a:rPr lang="cs-CZ" b="1" dirty="0"/>
              <a:t>smrtící prostředek</a:t>
            </a:r>
            <a:r>
              <a:rPr lang="cs-CZ" dirty="0"/>
              <a:t>, ani kdyby mne o to kdokoli požádal a nikomu také </a:t>
            </a:r>
            <a:r>
              <a:rPr lang="cs-CZ" b="1" dirty="0"/>
              <a:t>nebudu radit (jak zemřít). </a:t>
            </a:r>
          </a:p>
          <a:p>
            <a:r>
              <a:rPr lang="cs-CZ" dirty="0"/>
              <a:t>Žádné ženě nedám prostředek k </a:t>
            </a:r>
            <a:r>
              <a:rPr lang="cs-CZ" b="1" dirty="0"/>
              <a:t>abortu</a:t>
            </a:r>
            <a:r>
              <a:rPr lang="cs-CZ" dirty="0"/>
              <a:t>. </a:t>
            </a:r>
          </a:p>
          <a:p>
            <a:r>
              <a:rPr lang="cs-CZ" dirty="0"/>
              <a:t>Svůj život uchovám v čistotě a bohabojnosti, stejně tak i své lékařské umění.</a:t>
            </a:r>
          </a:p>
          <a:p>
            <a:r>
              <a:rPr lang="cs-CZ" dirty="0"/>
              <a:t>Cokoli, co při léčbě i mimo svou praxi ve styku s lidmi uvidím a uslyším, co nesmí se sdělit, to zamlčím a uchovám v tajnosti</a:t>
            </a:r>
          </a:p>
        </p:txBody>
      </p:sp>
    </p:spTree>
    <p:extLst>
      <p:ext uri="{BB962C8B-B14F-4D97-AF65-F5344CB8AC3E}">
        <p14:creationId xmlns:p14="http://schemas.microsoft.com/office/powerpoint/2010/main" val="166541094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Absolutní zákaz</a:t>
            </a:r>
          </a:p>
        </p:txBody>
      </p:sp>
      <p:sp>
        <p:nvSpPr>
          <p:cNvPr id="3" name="Zástupný symbol pro obsah 2"/>
          <p:cNvSpPr>
            <a:spLocks noGrp="1"/>
          </p:cNvSpPr>
          <p:nvPr>
            <p:ph idx="1"/>
          </p:nvPr>
        </p:nvSpPr>
        <p:spPr/>
        <p:txBody>
          <a:bodyPr/>
          <a:lstStyle/>
          <a:p>
            <a:pPr marL="0" indent="0">
              <a:buNone/>
            </a:pPr>
            <a:r>
              <a:rPr lang="cs-CZ" dirty="0"/>
              <a:t>Zvlášť je</a:t>
            </a:r>
            <a:r>
              <a:rPr lang="cs-CZ" b="1" dirty="0"/>
              <a:t> zakázáno </a:t>
            </a:r>
            <a:r>
              <a:rPr lang="cs-CZ" dirty="0"/>
              <a:t>osoby, a to dokonce i s </a:t>
            </a:r>
            <a:r>
              <a:rPr lang="cs-CZ" b="1" dirty="0"/>
              <a:t>jejich souhlasem</a:t>
            </a:r>
            <a:r>
              <a:rPr lang="cs-CZ" dirty="0"/>
              <a:t>:</a:t>
            </a:r>
          </a:p>
          <a:p>
            <a:pPr marL="514350" indent="-514350">
              <a:buFont typeface="+mj-lt"/>
              <a:buAutoNum type="arabicPeriod"/>
            </a:pPr>
            <a:r>
              <a:rPr lang="cs-CZ" b="1" dirty="0"/>
              <a:t>tělesně mrzačit</a:t>
            </a:r>
          </a:p>
          <a:p>
            <a:pPr marL="514350" indent="-514350">
              <a:buFont typeface="+mj-lt"/>
              <a:buAutoNum type="arabicPeriod"/>
            </a:pPr>
            <a:r>
              <a:rPr lang="cs-CZ" dirty="0"/>
              <a:t>používat k </a:t>
            </a:r>
            <a:r>
              <a:rPr lang="cs-CZ" b="1" dirty="0"/>
              <a:t>lékařským nebo vědeckým pokusům</a:t>
            </a:r>
            <a:r>
              <a:rPr lang="cs-CZ" dirty="0"/>
              <a:t>,</a:t>
            </a:r>
          </a:p>
          <a:p>
            <a:pPr marL="514350" indent="-514350">
              <a:buFont typeface="+mj-lt"/>
              <a:buAutoNum type="arabicPeriod"/>
            </a:pPr>
            <a:r>
              <a:rPr lang="cs-CZ" b="1" dirty="0"/>
              <a:t>odnímat jim tkáně nebo orgány </a:t>
            </a:r>
            <a:r>
              <a:rPr lang="cs-CZ" dirty="0"/>
              <a:t>za účelem transplantace (vyjma  darování krve k transfúzi nebo kůže k transplantaci za předpokladu, že darování je dobrovolné a je provedeno bez jakéhokoli donucování nebo nátlaku, a to pouze k léčebným účelům)</a:t>
            </a:r>
          </a:p>
        </p:txBody>
      </p:sp>
    </p:spTree>
    <p:extLst>
      <p:ext uri="{BB962C8B-B14F-4D97-AF65-F5344CB8AC3E}">
        <p14:creationId xmlns:p14="http://schemas.microsoft.com/office/powerpoint/2010/main" val="25988081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zdravotních jednotek</a:t>
            </a:r>
          </a:p>
        </p:txBody>
      </p:sp>
      <p:sp>
        <p:nvSpPr>
          <p:cNvPr id="3" name="Zástupný symbol pro obsah 2"/>
          <p:cNvSpPr>
            <a:spLocks noGrp="1"/>
          </p:cNvSpPr>
          <p:nvPr>
            <p:ph idx="1"/>
          </p:nvPr>
        </p:nvSpPr>
        <p:spPr/>
        <p:txBody>
          <a:bodyPr>
            <a:normAutofit lnSpcReduction="10000"/>
          </a:bodyPr>
          <a:lstStyle/>
          <a:p>
            <a:pPr marL="0" indent="0">
              <a:buNone/>
            </a:pPr>
            <a:r>
              <a:rPr lang="cs-CZ" b="1" dirty="0"/>
              <a:t>Zdravotnické jednotky </a:t>
            </a:r>
            <a:r>
              <a:rPr lang="cs-CZ" dirty="0"/>
              <a:t>budou vždy </a:t>
            </a:r>
            <a:r>
              <a:rPr lang="cs-CZ" b="1" dirty="0"/>
              <a:t>respektovány</a:t>
            </a:r>
            <a:r>
              <a:rPr lang="cs-CZ" dirty="0"/>
              <a:t> a</a:t>
            </a:r>
            <a:r>
              <a:rPr lang="cs-CZ" b="1" dirty="0"/>
              <a:t> chráněny </a:t>
            </a:r>
            <a:r>
              <a:rPr lang="cs-CZ" dirty="0"/>
              <a:t>a nestanou se </a:t>
            </a:r>
            <a:r>
              <a:rPr lang="cs-CZ" b="1" dirty="0"/>
              <a:t>předmětem útoku</a:t>
            </a:r>
            <a:r>
              <a:rPr lang="cs-CZ" dirty="0"/>
              <a:t>.</a:t>
            </a:r>
          </a:p>
          <a:p>
            <a:pPr marL="0" indent="0">
              <a:buNone/>
            </a:pPr>
            <a:r>
              <a:rPr lang="cs-CZ" b="1" dirty="0"/>
              <a:t>Civilní zdravotnické jednotky  </a:t>
            </a:r>
            <a:r>
              <a:rPr lang="cs-CZ" dirty="0"/>
              <a:t>jsou respektovány a chráněny, pokud:</a:t>
            </a:r>
          </a:p>
          <a:p>
            <a:pPr marL="514350" indent="-514350">
              <a:buFont typeface="+mj-lt"/>
              <a:buAutoNum type="arabicPeriod"/>
            </a:pPr>
            <a:r>
              <a:rPr lang="cs-CZ" dirty="0"/>
              <a:t>náležejí jedné ze </a:t>
            </a:r>
            <a:r>
              <a:rPr lang="cs-CZ" b="1" dirty="0"/>
              <a:t>stran</a:t>
            </a:r>
            <a:r>
              <a:rPr lang="cs-CZ" dirty="0"/>
              <a:t> v konfliktu</a:t>
            </a:r>
          </a:p>
          <a:p>
            <a:pPr marL="514350" indent="-514350">
              <a:buFont typeface="+mj-lt"/>
              <a:buAutoNum type="arabicPeriod"/>
            </a:pPr>
            <a:r>
              <a:rPr lang="cs-CZ" dirty="0"/>
              <a:t>jsou uznány a zmocněny příslušným </a:t>
            </a:r>
            <a:r>
              <a:rPr lang="cs-CZ" b="1" dirty="0"/>
              <a:t>orgánem jedné ze stran </a:t>
            </a:r>
            <a:r>
              <a:rPr lang="cs-CZ" dirty="0"/>
              <a:t>v konfliktu</a:t>
            </a:r>
          </a:p>
          <a:p>
            <a:pPr marL="514350" indent="-514350">
              <a:buFont typeface="+mj-lt"/>
              <a:buAutoNum type="arabicPeriod"/>
            </a:pPr>
            <a:r>
              <a:rPr lang="cs-CZ" dirty="0"/>
              <a:t>jsou vyslány </a:t>
            </a:r>
            <a:r>
              <a:rPr lang="cs-CZ" b="1" dirty="0"/>
              <a:t>neutrálním nebo jiným státem</a:t>
            </a:r>
            <a:r>
              <a:rPr lang="cs-CZ" dirty="0"/>
              <a:t>, který není stranou v konfliktu, </a:t>
            </a:r>
          </a:p>
          <a:p>
            <a:pPr marL="514350" indent="-514350">
              <a:buFont typeface="+mj-lt"/>
              <a:buAutoNum type="arabicPeriod"/>
            </a:pPr>
            <a:r>
              <a:rPr lang="cs-CZ" dirty="0"/>
              <a:t>jsou </a:t>
            </a:r>
            <a:r>
              <a:rPr lang="cs-CZ" b="1" dirty="0"/>
              <a:t>uznanou a zmocněnou dobrovolnou organizací </a:t>
            </a:r>
            <a:r>
              <a:rPr lang="cs-CZ" dirty="0"/>
              <a:t>takového státu  </a:t>
            </a:r>
          </a:p>
          <a:p>
            <a:pPr marL="514350" indent="-514350">
              <a:buFont typeface="+mj-lt"/>
              <a:buAutoNum type="arabicPeriod"/>
            </a:pPr>
            <a:r>
              <a:rPr lang="cs-CZ" b="1" dirty="0"/>
              <a:t>nestrannou mezinárodní humanitární organizací</a:t>
            </a:r>
          </a:p>
        </p:txBody>
      </p:sp>
    </p:spTree>
    <p:extLst>
      <p:ext uri="{BB962C8B-B14F-4D97-AF65-F5344CB8AC3E}">
        <p14:creationId xmlns:p14="http://schemas.microsoft.com/office/powerpoint/2010/main" val="198251931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Přerušení ochrany</a:t>
            </a:r>
          </a:p>
        </p:txBody>
      </p:sp>
      <p:sp>
        <p:nvSpPr>
          <p:cNvPr id="3" name="Zástupný symbol pro obsah 2"/>
          <p:cNvSpPr>
            <a:spLocks noGrp="1"/>
          </p:cNvSpPr>
          <p:nvPr>
            <p:ph idx="1"/>
          </p:nvPr>
        </p:nvSpPr>
        <p:spPr/>
        <p:txBody>
          <a:bodyPr/>
          <a:lstStyle/>
          <a:p>
            <a:r>
              <a:rPr lang="cs-CZ" b="1" dirty="0"/>
              <a:t>Ochrana</a:t>
            </a:r>
            <a:r>
              <a:rPr lang="cs-CZ" dirty="0"/>
              <a:t>, na kterou mají civilní zdravotnické jednotky právo, bude </a:t>
            </a:r>
            <a:r>
              <a:rPr lang="cs-CZ" b="1" dirty="0"/>
              <a:t>přerušena </a:t>
            </a:r>
            <a:r>
              <a:rPr lang="cs-CZ" dirty="0"/>
              <a:t>pouze v případě, budou-li použity </a:t>
            </a:r>
            <a:r>
              <a:rPr lang="cs-CZ" b="1" dirty="0"/>
              <a:t>mimo rámec </a:t>
            </a:r>
            <a:r>
              <a:rPr lang="cs-CZ" dirty="0"/>
              <a:t>jejich humanitárních funkcí k činům, které </a:t>
            </a:r>
            <a:r>
              <a:rPr lang="cs-CZ" b="1" dirty="0"/>
              <a:t>poškozují protivníka</a:t>
            </a:r>
            <a:r>
              <a:rPr lang="cs-CZ" dirty="0"/>
              <a:t>. </a:t>
            </a:r>
          </a:p>
          <a:p>
            <a:r>
              <a:rPr lang="cs-CZ" dirty="0"/>
              <a:t>Ochrana však může být přerušena teprve, když bude vydáno </a:t>
            </a:r>
            <a:r>
              <a:rPr lang="cs-CZ" b="1" dirty="0"/>
              <a:t>varování</a:t>
            </a:r>
            <a:r>
              <a:rPr lang="cs-CZ" dirty="0"/>
              <a:t>, které stanoví v příslušných případech rozumnou lhůtu, a pouze poté, když toto </a:t>
            </a:r>
            <a:r>
              <a:rPr lang="cs-CZ" b="1" dirty="0"/>
              <a:t>varování nebude uposlechnuto</a:t>
            </a:r>
            <a:r>
              <a:rPr lang="cs-CZ" dirty="0"/>
              <a:t>.</a:t>
            </a:r>
          </a:p>
        </p:txBody>
      </p:sp>
    </p:spTree>
    <p:extLst>
      <p:ext uri="{BB962C8B-B14F-4D97-AF65-F5344CB8AC3E}">
        <p14:creationId xmlns:p14="http://schemas.microsoft.com/office/powerpoint/2010/main" val="199341122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civilního zdravotního personálu</a:t>
            </a:r>
          </a:p>
        </p:txBody>
      </p:sp>
      <p:sp>
        <p:nvSpPr>
          <p:cNvPr id="3" name="Zástupný symbol pro obsah 2"/>
          <p:cNvSpPr>
            <a:spLocks noGrp="1"/>
          </p:cNvSpPr>
          <p:nvPr>
            <p:ph idx="1"/>
          </p:nvPr>
        </p:nvSpPr>
        <p:spPr/>
        <p:txBody>
          <a:bodyPr/>
          <a:lstStyle/>
          <a:p>
            <a:r>
              <a:rPr lang="cs-CZ" b="1" dirty="0"/>
              <a:t>Civilní zdravotnický personál </a:t>
            </a:r>
            <a:r>
              <a:rPr lang="cs-CZ" dirty="0"/>
              <a:t>bude respektován a chráněn.</a:t>
            </a:r>
          </a:p>
          <a:p>
            <a:r>
              <a:rPr lang="cs-CZ" dirty="0"/>
              <a:t>V oblasti, kde jsou narušeny civilní zdravotnické služby pro bojovou činnost, bude poskytována v případě potřeby civilnímu zdravotnickému personálu veškerá možná pomoc.</a:t>
            </a:r>
          </a:p>
          <a:p>
            <a:r>
              <a:rPr lang="cs-CZ" dirty="0"/>
              <a:t>Civilní zdravotnický personál bude mít </a:t>
            </a:r>
            <a:r>
              <a:rPr lang="cs-CZ" b="1" dirty="0"/>
              <a:t>přístup</a:t>
            </a:r>
            <a:r>
              <a:rPr lang="cs-CZ" dirty="0"/>
              <a:t> všude tam, kde jsou jeho služby nutné, za podmínky, že bude dodržovat kontrolní a bezpečnostní opatření, která příslušná strana v konfliktu může považovat za nezbytná.</a:t>
            </a:r>
          </a:p>
          <a:p>
            <a:r>
              <a:rPr lang="cs-CZ" dirty="0"/>
              <a:t>Civilní </a:t>
            </a:r>
            <a:r>
              <a:rPr lang="cs-CZ" b="1" dirty="0"/>
              <a:t>duchovní personál </a:t>
            </a:r>
            <a:r>
              <a:rPr lang="cs-CZ" dirty="0"/>
              <a:t>bude respektován a chráněn.</a:t>
            </a:r>
          </a:p>
        </p:txBody>
      </p:sp>
    </p:spTree>
    <p:extLst>
      <p:ext uri="{BB962C8B-B14F-4D97-AF65-F5344CB8AC3E}">
        <p14:creationId xmlns:p14="http://schemas.microsoft.com/office/powerpoint/2010/main" val="3701321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Výkon jurisdikce</a:t>
            </a:r>
          </a:p>
        </p:txBody>
      </p:sp>
      <p:sp>
        <p:nvSpPr>
          <p:cNvPr id="3" name="Zástupný symbol pro obsah 2"/>
          <p:cNvSpPr>
            <a:spLocks noGrp="1"/>
          </p:cNvSpPr>
          <p:nvPr>
            <p:ph idx="1"/>
          </p:nvPr>
        </p:nvSpPr>
        <p:spPr/>
        <p:txBody>
          <a:bodyPr/>
          <a:lstStyle/>
          <a:p>
            <a:pPr marL="0" indent="0">
              <a:buNone/>
            </a:pPr>
            <a:r>
              <a:rPr lang="cs-CZ" dirty="0"/>
              <a:t>Soud může vykonávat jurisdikci nad zločinem pokud:</a:t>
            </a:r>
          </a:p>
          <a:p>
            <a:pPr marL="514350" indent="-514350">
              <a:buFont typeface="+mj-lt"/>
              <a:buAutoNum type="arabicPeriod"/>
            </a:pPr>
            <a:r>
              <a:rPr lang="cs-CZ" b="1" dirty="0">
                <a:solidFill>
                  <a:srgbClr val="FF0000"/>
                </a:solidFill>
              </a:rPr>
              <a:t>smluvní strana </a:t>
            </a:r>
            <a:r>
              <a:rPr lang="cs-CZ" dirty="0"/>
              <a:t>podala žalobci oznámení o situaci nasvědčující tomu, že byl spáchán takový zločin či zločiny </a:t>
            </a:r>
          </a:p>
          <a:p>
            <a:pPr marL="514350" indent="-514350">
              <a:buFont typeface="+mj-lt"/>
              <a:buAutoNum type="arabicPeriod"/>
            </a:pPr>
            <a:r>
              <a:rPr lang="cs-CZ" dirty="0"/>
              <a:t>oznámení o situaci nasvědčující tomu, že byl spáchán takový zločin či zločiny podala žalobci </a:t>
            </a:r>
            <a:r>
              <a:rPr lang="cs-CZ" b="1" dirty="0">
                <a:solidFill>
                  <a:srgbClr val="FF0000"/>
                </a:solidFill>
              </a:rPr>
              <a:t>Rada bezpečnosti OSN</a:t>
            </a:r>
          </a:p>
          <a:p>
            <a:pPr marL="514350" indent="-514350">
              <a:buFont typeface="+mj-lt"/>
              <a:buAutoNum type="arabicPeriod"/>
            </a:pPr>
            <a:r>
              <a:rPr lang="cs-CZ" b="1" dirty="0">
                <a:solidFill>
                  <a:srgbClr val="FF0000"/>
                </a:solidFill>
              </a:rPr>
              <a:t>žalobce</a:t>
            </a:r>
            <a:r>
              <a:rPr lang="cs-CZ" dirty="0"/>
              <a:t> zahájil vyšetřování takového zločinu </a:t>
            </a:r>
          </a:p>
        </p:txBody>
      </p:sp>
    </p:spTree>
    <p:extLst>
      <p:ext uri="{BB962C8B-B14F-4D97-AF65-F5344CB8AC3E}">
        <p14:creationId xmlns:p14="http://schemas.microsoft.com/office/powerpoint/2010/main" val="86288430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Úloha civilního obyvatelstva</a:t>
            </a:r>
          </a:p>
        </p:txBody>
      </p:sp>
      <p:sp>
        <p:nvSpPr>
          <p:cNvPr id="3" name="Zástupný symbol pro obsah 2"/>
          <p:cNvSpPr>
            <a:spLocks noGrp="1"/>
          </p:cNvSpPr>
          <p:nvPr>
            <p:ph idx="1"/>
          </p:nvPr>
        </p:nvSpPr>
        <p:spPr/>
        <p:txBody>
          <a:bodyPr/>
          <a:lstStyle/>
          <a:p>
            <a:r>
              <a:rPr lang="cs-CZ" b="1" dirty="0"/>
              <a:t>Civilní obyvatelstvo </a:t>
            </a:r>
            <a:r>
              <a:rPr lang="cs-CZ" dirty="0"/>
              <a:t>bude </a:t>
            </a:r>
            <a:r>
              <a:rPr lang="cs-CZ" b="1" dirty="0"/>
              <a:t>respektovat </a:t>
            </a:r>
            <a:r>
              <a:rPr lang="cs-CZ" dirty="0"/>
              <a:t>raněné, nemocné a trosečníky, i když náležejí k </a:t>
            </a:r>
            <a:r>
              <a:rPr lang="cs-CZ" b="1" dirty="0"/>
              <a:t>protější straně</a:t>
            </a:r>
            <a:r>
              <a:rPr lang="cs-CZ" dirty="0"/>
              <a:t>, a nesmí proti nim používat násilí. </a:t>
            </a:r>
            <a:r>
              <a:rPr lang="cs-CZ" b="1" dirty="0"/>
              <a:t>Civilnímu obyvatelstvu a pomocným společnostem</a:t>
            </a:r>
            <a:r>
              <a:rPr lang="cs-CZ" dirty="0"/>
              <a:t>, jako je národní společnost Červeného kříže (</a:t>
            </a:r>
            <a:r>
              <a:rPr lang="cs-CZ" b="1" dirty="0"/>
              <a:t>Červeného půlměsíce, Červeného lva a slunce</a:t>
            </a:r>
            <a:r>
              <a:rPr lang="cs-CZ" dirty="0"/>
              <a:t>), bude dovoleno, aby i ze své iniciativy sbíraly raněné, nemocné a trosečníky, a to i v napadených nebo okupovaných oblastech, a pečovaly o ně. </a:t>
            </a:r>
          </a:p>
          <a:p>
            <a:r>
              <a:rPr lang="cs-CZ" dirty="0"/>
              <a:t>Nikdo nebude pronásledován, stíhán, odsouzen nebo potrestán za takovou humanitární činnost.</a:t>
            </a:r>
          </a:p>
        </p:txBody>
      </p:sp>
    </p:spTree>
    <p:extLst>
      <p:ext uri="{BB962C8B-B14F-4D97-AF65-F5344CB8AC3E}">
        <p14:creationId xmlns:p14="http://schemas.microsoft.com/office/powerpoint/2010/main" val="1698386531"/>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Odpovědnost  stran konfliktu</a:t>
            </a:r>
          </a:p>
        </p:txBody>
      </p:sp>
      <p:sp>
        <p:nvSpPr>
          <p:cNvPr id="3" name="Zástupný symbol pro obsah 2"/>
          <p:cNvSpPr>
            <a:spLocks noGrp="1"/>
          </p:cNvSpPr>
          <p:nvPr>
            <p:ph idx="1"/>
          </p:nvPr>
        </p:nvSpPr>
        <p:spPr/>
        <p:txBody>
          <a:bodyPr/>
          <a:lstStyle/>
          <a:p>
            <a:r>
              <a:rPr lang="cs-CZ" dirty="0"/>
              <a:t>Strany v konfliktu mohou </a:t>
            </a:r>
            <a:r>
              <a:rPr lang="cs-CZ" b="1" dirty="0"/>
              <a:t>vyzývat civilní obyvatelstvo a pomocné společnosti </a:t>
            </a:r>
            <a:r>
              <a:rPr lang="cs-CZ" dirty="0"/>
              <a:t>(Červeného kříže, Červeného půlměsíce, Červeného lva a slunce), aby </a:t>
            </a:r>
            <a:r>
              <a:rPr lang="cs-CZ" b="1" dirty="0"/>
              <a:t>sbíraly</a:t>
            </a:r>
            <a:r>
              <a:rPr lang="cs-CZ" dirty="0"/>
              <a:t> raněné, nemocné a trosečníky, pečovaly o ně, </a:t>
            </a:r>
            <a:r>
              <a:rPr lang="cs-CZ" b="1" dirty="0"/>
              <a:t>pátraly</a:t>
            </a:r>
            <a:r>
              <a:rPr lang="cs-CZ" dirty="0"/>
              <a:t> po mrtvých a </a:t>
            </a:r>
            <a:r>
              <a:rPr lang="cs-CZ" b="1" dirty="0"/>
              <a:t>podaly zprávu </a:t>
            </a:r>
            <a:r>
              <a:rPr lang="cs-CZ" dirty="0"/>
              <a:t>o tom, kde se nacházejí; těm, kteří na takovou výzvu odpovědí, poskytnou ochranu i nutné prostředky.</a:t>
            </a:r>
          </a:p>
          <a:p>
            <a:r>
              <a:rPr lang="cs-CZ" dirty="0"/>
              <a:t>Jestliže protější strana získá nebo obnoví kontrolu nad takovou oblastí, bude také poskytovat, dokud to bude třeba, stejnou ochranu a prostředky.</a:t>
            </a:r>
          </a:p>
        </p:txBody>
      </p:sp>
    </p:spTree>
    <p:extLst>
      <p:ext uri="{BB962C8B-B14F-4D97-AF65-F5344CB8AC3E}">
        <p14:creationId xmlns:p14="http://schemas.microsoft.com/office/powerpoint/2010/main" val="42979059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Identifikace </a:t>
            </a:r>
          </a:p>
        </p:txBody>
      </p:sp>
      <p:sp>
        <p:nvSpPr>
          <p:cNvPr id="3" name="Zástupný symbol pro obsah 2"/>
          <p:cNvSpPr>
            <a:spLocks noGrp="1"/>
          </p:cNvSpPr>
          <p:nvPr>
            <p:ph idx="1"/>
          </p:nvPr>
        </p:nvSpPr>
        <p:spPr/>
        <p:txBody>
          <a:bodyPr/>
          <a:lstStyle/>
          <a:p>
            <a:r>
              <a:rPr lang="cs-CZ" dirty="0"/>
              <a:t>Každá strana v konfliktu se vynasnaží zajistit, aby zdravotnický a duchovní personál a zdravotnické jednotky a zdravotnické přepravní prostředky bylo </a:t>
            </a:r>
            <a:r>
              <a:rPr lang="cs-CZ" b="1" dirty="0"/>
              <a:t>možno identifikovat</a:t>
            </a:r>
          </a:p>
          <a:p>
            <a:r>
              <a:rPr lang="cs-CZ" dirty="0"/>
              <a:t>Každá strana v konfliktu bude též </a:t>
            </a:r>
            <a:r>
              <a:rPr lang="cs-CZ" b="1" dirty="0"/>
              <a:t>dbát </a:t>
            </a:r>
            <a:r>
              <a:rPr lang="cs-CZ" dirty="0"/>
              <a:t>o přijetí a aplikování metod a způsobů, umožňujících </a:t>
            </a:r>
            <a:r>
              <a:rPr lang="cs-CZ" b="1" dirty="0"/>
              <a:t>rozlišení zdravotnických jednotek </a:t>
            </a:r>
            <a:r>
              <a:rPr lang="cs-CZ" dirty="0"/>
              <a:t>a </a:t>
            </a:r>
            <a:r>
              <a:rPr lang="cs-CZ" b="1" dirty="0"/>
              <a:t>zdravotnických přepravních prostředků</a:t>
            </a:r>
            <a:r>
              <a:rPr lang="cs-CZ" dirty="0"/>
              <a:t>, které používají rozeznávacích znaků a rozeznávacích signálů.</a:t>
            </a:r>
          </a:p>
          <a:p>
            <a:r>
              <a:rPr lang="cs-CZ" dirty="0"/>
              <a:t>Zdravotnické jednotky a zdravotnické přepravní prostředky budou se souhlasem příslušného orgánu označeny </a:t>
            </a:r>
            <a:r>
              <a:rPr lang="cs-CZ" b="1" dirty="0"/>
              <a:t>rozeznávacím znakem</a:t>
            </a:r>
            <a:r>
              <a:rPr lang="cs-CZ" dirty="0"/>
              <a:t>.</a:t>
            </a:r>
          </a:p>
        </p:txBody>
      </p:sp>
    </p:spTree>
    <p:extLst>
      <p:ext uri="{BB962C8B-B14F-4D97-AF65-F5344CB8AC3E}">
        <p14:creationId xmlns:p14="http://schemas.microsoft.com/office/powerpoint/2010/main" val="150299169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Represálie </a:t>
            </a:r>
          </a:p>
        </p:txBody>
      </p:sp>
      <p:sp>
        <p:nvSpPr>
          <p:cNvPr id="3" name="Zástupný symbol pro obsah 2"/>
          <p:cNvSpPr>
            <a:spLocks noGrp="1"/>
          </p:cNvSpPr>
          <p:nvPr>
            <p:ph idx="1"/>
          </p:nvPr>
        </p:nvSpPr>
        <p:spPr/>
        <p:txBody>
          <a:bodyPr/>
          <a:lstStyle/>
          <a:p>
            <a:pPr marL="0" indent="0">
              <a:buNone/>
            </a:pPr>
            <a:br>
              <a:rPr lang="cs-CZ" dirty="0"/>
            </a:br>
            <a:r>
              <a:rPr lang="cs-CZ" b="1" dirty="0"/>
              <a:t>Represálie </a:t>
            </a:r>
            <a:r>
              <a:rPr lang="cs-CZ" dirty="0"/>
              <a:t>proti osobám nebo předmětům chráněných právem  válečným jsou zakázány.</a:t>
            </a:r>
          </a:p>
          <a:p>
            <a:pPr marL="0" indent="0">
              <a:buNone/>
            </a:pPr>
            <a:r>
              <a:rPr lang="cs-CZ" dirty="0"/>
              <a:t>Zdravotnická vozidla budou respektována a chráněna stejným způsobem jako pojízdné zdravotnické jednotky.</a:t>
            </a:r>
          </a:p>
        </p:txBody>
      </p:sp>
    </p:spTree>
    <p:extLst>
      <p:ext uri="{BB962C8B-B14F-4D97-AF65-F5344CB8AC3E}">
        <p14:creationId xmlns:p14="http://schemas.microsoft.com/office/powerpoint/2010/main" val="2078677816"/>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Zdravotnická letadla</a:t>
            </a:r>
          </a:p>
        </p:txBody>
      </p:sp>
      <p:sp>
        <p:nvSpPr>
          <p:cNvPr id="3" name="Zástupný symbol pro obsah 2"/>
          <p:cNvSpPr>
            <a:spLocks noGrp="1"/>
          </p:cNvSpPr>
          <p:nvPr>
            <p:ph idx="1"/>
          </p:nvPr>
        </p:nvSpPr>
        <p:spPr/>
        <p:txBody>
          <a:bodyPr/>
          <a:lstStyle/>
          <a:p>
            <a:r>
              <a:rPr lang="cs-CZ" b="1" dirty="0"/>
              <a:t>Zdravotnická letadla smějí létat </a:t>
            </a:r>
            <a:r>
              <a:rPr lang="cs-CZ" dirty="0"/>
              <a:t>nad územím neutrálního nebo jiného státu, který není stranou v konfliktu, a na takovém území přistávat jen na základě předchozí dohody. </a:t>
            </a:r>
          </a:p>
          <a:p>
            <a:r>
              <a:rPr lang="cs-CZ" dirty="0"/>
              <a:t>Pokud taková dohoda existuje, budou tato letadla respektována po celou dobu jejich letu i během případných zastávek na takovém území. </a:t>
            </a:r>
          </a:p>
          <a:p>
            <a:r>
              <a:rPr lang="cs-CZ" dirty="0"/>
              <a:t>Musejí však uposlechnout podle okolností případné příkazy k přistání na zemi nebo na vodě.</a:t>
            </a:r>
          </a:p>
        </p:txBody>
      </p:sp>
    </p:spTree>
    <p:extLst>
      <p:ext uri="{BB962C8B-B14F-4D97-AF65-F5344CB8AC3E}">
        <p14:creationId xmlns:p14="http://schemas.microsoft.com/office/powerpoint/2010/main" val="107408411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Způsoby a prostředky vedení války</a:t>
            </a:r>
          </a:p>
        </p:txBody>
      </p:sp>
      <p:sp>
        <p:nvSpPr>
          <p:cNvPr id="3" name="Zástupný symbol pro text 2"/>
          <p:cNvSpPr>
            <a:spLocks noGrp="1"/>
          </p:cNvSpPr>
          <p:nvPr>
            <p:ph type="body" idx="1"/>
          </p:nvPr>
        </p:nvSpPr>
        <p:spPr/>
        <p:txBody>
          <a:bodyPr/>
          <a:lstStyle/>
          <a:p>
            <a:endParaRPr lang="cs-CZ"/>
          </a:p>
        </p:txBody>
      </p:sp>
    </p:spTree>
    <p:extLst>
      <p:ext uri="{BB962C8B-B14F-4D97-AF65-F5344CB8AC3E}">
        <p14:creationId xmlns:p14="http://schemas.microsoft.com/office/powerpoint/2010/main" val="384200930"/>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title"/>
          </p:nvPr>
        </p:nvSpPr>
        <p:spPr/>
        <p:txBody>
          <a:bodyPr/>
          <a:lstStyle/>
          <a:p>
            <a:pPr algn="ctr"/>
            <a:r>
              <a:rPr lang="cs-CZ" dirty="0"/>
              <a:t>Základní pravidla</a:t>
            </a:r>
          </a:p>
        </p:txBody>
      </p:sp>
      <p:sp>
        <p:nvSpPr>
          <p:cNvPr id="5" name="Zástupný symbol pro obsah 4"/>
          <p:cNvSpPr>
            <a:spLocks noGrp="1"/>
          </p:cNvSpPr>
          <p:nvPr>
            <p:ph idx="1"/>
          </p:nvPr>
        </p:nvSpPr>
        <p:spPr/>
        <p:txBody>
          <a:bodyPr/>
          <a:lstStyle/>
          <a:p>
            <a:r>
              <a:rPr lang="cs-CZ" dirty="0"/>
              <a:t>V ozbrojeném konfliktu </a:t>
            </a:r>
            <a:r>
              <a:rPr lang="cs-CZ" b="1" dirty="0"/>
              <a:t>nemají strany v konfliktu neomezené právo </a:t>
            </a:r>
            <a:r>
              <a:rPr lang="cs-CZ" dirty="0"/>
              <a:t>volby způsobů a prostředků vedení války.</a:t>
            </a:r>
          </a:p>
          <a:p>
            <a:r>
              <a:rPr lang="cs-CZ" b="1" dirty="0"/>
              <a:t>Je zakázáno </a:t>
            </a:r>
            <a:r>
              <a:rPr lang="cs-CZ" dirty="0"/>
              <a:t>používat zbraní, munice, materiálů a způsobů vedení války, které by svou povahou způsobovaly </a:t>
            </a:r>
            <a:r>
              <a:rPr lang="cs-CZ" b="1" dirty="0"/>
              <a:t>nadměrná zranění </a:t>
            </a:r>
            <a:r>
              <a:rPr lang="cs-CZ" dirty="0"/>
              <a:t>nebo </a:t>
            </a:r>
            <a:r>
              <a:rPr lang="cs-CZ" b="1" dirty="0"/>
              <a:t>zbytečné útrapy</a:t>
            </a:r>
            <a:r>
              <a:rPr lang="cs-CZ" dirty="0"/>
              <a:t>.</a:t>
            </a:r>
          </a:p>
          <a:p>
            <a:r>
              <a:rPr lang="cs-CZ" b="1" dirty="0"/>
              <a:t>Je zakázáno </a:t>
            </a:r>
            <a:r>
              <a:rPr lang="cs-CZ" dirty="0"/>
              <a:t>používat způsobů nebo prostředků vedení války, jejichž cílem je způsobit, nebo u nichž se dá očekávat, že mohou způsobit </a:t>
            </a:r>
            <a:r>
              <a:rPr lang="cs-CZ" b="1" dirty="0"/>
              <a:t>rozsáhlé</a:t>
            </a:r>
            <a:r>
              <a:rPr lang="cs-CZ" dirty="0"/>
              <a:t>, </a:t>
            </a:r>
            <a:r>
              <a:rPr lang="cs-CZ" b="1" dirty="0"/>
              <a:t>dlouhodobé</a:t>
            </a:r>
            <a:r>
              <a:rPr lang="cs-CZ" dirty="0"/>
              <a:t> a </a:t>
            </a:r>
            <a:r>
              <a:rPr lang="cs-CZ" b="1" dirty="0"/>
              <a:t>vážné škody </a:t>
            </a:r>
            <a:r>
              <a:rPr lang="cs-CZ" dirty="0"/>
              <a:t>na </a:t>
            </a:r>
            <a:r>
              <a:rPr lang="cs-CZ" b="1" dirty="0"/>
              <a:t>životním prostředí</a:t>
            </a:r>
            <a:r>
              <a:rPr lang="cs-CZ" dirty="0"/>
              <a:t>.</a:t>
            </a:r>
          </a:p>
        </p:txBody>
      </p:sp>
    </p:spTree>
    <p:extLst>
      <p:ext uri="{BB962C8B-B14F-4D97-AF65-F5344CB8AC3E}">
        <p14:creationId xmlns:p14="http://schemas.microsoft.com/office/powerpoint/2010/main" val="192918762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Nové druhy  zbraní </a:t>
            </a:r>
          </a:p>
        </p:txBody>
      </p:sp>
      <p:sp>
        <p:nvSpPr>
          <p:cNvPr id="3" name="Zástupný symbol pro obsah 2"/>
          <p:cNvSpPr>
            <a:spLocks noGrp="1"/>
          </p:cNvSpPr>
          <p:nvPr>
            <p:ph idx="1"/>
          </p:nvPr>
        </p:nvSpPr>
        <p:spPr/>
        <p:txBody>
          <a:bodyPr/>
          <a:lstStyle/>
          <a:p>
            <a:r>
              <a:rPr lang="cs-CZ" dirty="0"/>
              <a:t>Při studiu, vývoji, získávání nebo zavádění </a:t>
            </a:r>
            <a:r>
              <a:rPr lang="cs-CZ" b="1" dirty="0"/>
              <a:t>nových druhů zbraní</a:t>
            </a:r>
            <a:r>
              <a:rPr lang="cs-CZ" dirty="0"/>
              <a:t>, </a:t>
            </a:r>
            <a:r>
              <a:rPr lang="cs-CZ" b="1" dirty="0"/>
              <a:t>prostředků</a:t>
            </a:r>
            <a:r>
              <a:rPr lang="cs-CZ" dirty="0"/>
              <a:t> nebo </a:t>
            </a:r>
            <a:r>
              <a:rPr lang="cs-CZ" b="1" dirty="0"/>
              <a:t>způsobů vedení války </a:t>
            </a:r>
            <a:r>
              <a:rPr lang="cs-CZ" dirty="0"/>
              <a:t>je </a:t>
            </a:r>
            <a:r>
              <a:rPr lang="cs-CZ" b="1" dirty="0"/>
              <a:t>stát  povinen  určit</a:t>
            </a:r>
            <a:r>
              <a:rPr lang="cs-CZ" dirty="0"/>
              <a:t>, zda jejich použití není za některých nebo za všech okolností zakázáno  normami  mezinárodního práva.</a:t>
            </a:r>
          </a:p>
        </p:txBody>
      </p:sp>
    </p:spTree>
    <p:extLst>
      <p:ext uri="{BB962C8B-B14F-4D97-AF65-F5344CB8AC3E}">
        <p14:creationId xmlns:p14="http://schemas.microsoft.com/office/powerpoint/2010/main" val="114836139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Zákaz proradnosti</a:t>
            </a:r>
          </a:p>
        </p:txBody>
      </p:sp>
      <p:sp>
        <p:nvSpPr>
          <p:cNvPr id="3" name="Zástupný symbol pro obsah 2"/>
          <p:cNvSpPr>
            <a:spLocks noGrp="1"/>
          </p:cNvSpPr>
          <p:nvPr>
            <p:ph idx="1"/>
          </p:nvPr>
        </p:nvSpPr>
        <p:spPr/>
        <p:txBody>
          <a:bodyPr>
            <a:normAutofit fontScale="92500" lnSpcReduction="20000"/>
          </a:bodyPr>
          <a:lstStyle/>
          <a:p>
            <a:pPr marL="0" indent="0">
              <a:buNone/>
            </a:pPr>
            <a:r>
              <a:rPr lang="cs-CZ" dirty="0"/>
              <a:t>Je </a:t>
            </a:r>
            <a:r>
              <a:rPr lang="cs-CZ" b="1" dirty="0"/>
              <a:t>zakázáno zabít, zranit nebo zajmout protivníka použitím proradnosti</a:t>
            </a:r>
            <a:r>
              <a:rPr lang="cs-CZ" dirty="0"/>
              <a:t>. Za proradné se považují činy, které </a:t>
            </a:r>
            <a:r>
              <a:rPr lang="cs-CZ" b="1" dirty="0"/>
              <a:t>zneužívají dobré víry </a:t>
            </a:r>
            <a:r>
              <a:rPr lang="cs-CZ" dirty="0"/>
              <a:t>protivníka vyvolat u něj mylnou domněnku, že má právo na ochranu nebo že je povinen takovouto ochranu poskytnout podle norem mezinárodního práva aplikovaných v ozbrojených konfliktech. Příklady proradnosti jsou tyto činy:</a:t>
            </a:r>
          </a:p>
          <a:p>
            <a:pPr marL="514350" indent="-514350">
              <a:buFont typeface="+mj-lt"/>
              <a:buAutoNum type="alphaLcParenR"/>
            </a:pPr>
            <a:r>
              <a:rPr lang="cs-CZ" b="1" dirty="0"/>
              <a:t>předstírání úmyslu </a:t>
            </a:r>
            <a:r>
              <a:rPr lang="cs-CZ" dirty="0"/>
              <a:t>vyjednávat pod vlajkou parlamentářů nebo předstírání kapitulace,</a:t>
            </a:r>
          </a:p>
          <a:p>
            <a:pPr marL="514350" indent="-514350">
              <a:buFont typeface="+mj-lt"/>
              <a:buAutoNum type="alphaLcParenR"/>
            </a:pPr>
            <a:r>
              <a:rPr lang="cs-CZ" b="1" dirty="0"/>
              <a:t>předstírání neschopnosti </a:t>
            </a:r>
            <a:r>
              <a:rPr lang="cs-CZ" dirty="0"/>
              <a:t>v důsledku zranění nebo nemoci,</a:t>
            </a:r>
          </a:p>
          <a:p>
            <a:pPr marL="514350" indent="-514350">
              <a:buFont typeface="+mj-lt"/>
              <a:buAutoNum type="alphaLcParenR"/>
            </a:pPr>
            <a:r>
              <a:rPr lang="cs-CZ" b="1" dirty="0"/>
              <a:t>předstírání statusu </a:t>
            </a:r>
            <a:r>
              <a:rPr lang="cs-CZ" dirty="0"/>
              <a:t>civilní osoby nebo </a:t>
            </a:r>
            <a:r>
              <a:rPr lang="cs-CZ" dirty="0" err="1"/>
              <a:t>nekombatanta</a:t>
            </a:r>
            <a:endParaRPr lang="cs-CZ" dirty="0"/>
          </a:p>
          <a:p>
            <a:pPr marL="514350" indent="-514350">
              <a:buFont typeface="+mj-lt"/>
              <a:buAutoNum type="alphaLcParenR"/>
            </a:pPr>
            <a:r>
              <a:rPr lang="cs-CZ" b="1" dirty="0"/>
              <a:t>předstírání statusu </a:t>
            </a:r>
            <a:r>
              <a:rPr lang="cs-CZ" dirty="0"/>
              <a:t>chráněné osoby použitím značek, označení nebo uniforem Organizace spojených národů nebo neutrálních nebo jiných států, které nejsou stranami v konfliktu.</a:t>
            </a:r>
          </a:p>
        </p:txBody>
      </p:sp>
    </p:spTree>
    <p:extLst>
      <p:ext uri="{BB962C8B-B14F-4D97-AF65-F5344CB8AC3E}">
        <p14:creationId xmlns:p14="http://schemas.microsoft.com/office/powerpoint/2010/main" val="1074346141"/>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Osoba letící v letadle</a:t>
            </a:r>
          </a:p>
        </p:txBody>
      </p:sp>
      <p:sp>
        <p:nvSpPr>
          <p:cNvPr id="3" name="Zástupný symbol pro obsah 2"/>
          <p:cNvSpPr>
            <a:spLocks noGrp="1"/>
          </p:cNvSpPr>
          <p:nvPr>
            <p:ph idx="1"/>
          </p:nvPr>
        </p:nvSpPr>
        <p:spPr/>
        <p:txBody>
          <a:bodyPr/>
          <a:lstStyle/>
          <a:p>
            <a:r>
              <a:rPr lang="cs-CZ" dirty="0"/>
              <a:t>Osoba, která seskakuje </a:t>
            </a:r>
            <a:r>
              <a:rPr lang="cs-CZ" b="1" dirty="0"/>
              <a:t>padákem z letadla</a:t>
            </a:r>
            <a:r>
              <a:rPr lang="cs-CZ" dirty="0"/>
              <a:t>, jemuž hrozí zničení, se nesmí během seskoku stát předmětem útoku.</a:t>
            </a:r>
          </a:p>
          <a:p>
            <a:r>
              <a:rPr lang="cs-CZ" dirty="0"/>
              <a:t>Po dosažení země na území kontrolovaném protější stranou, bude osobě, která seskočila padákem z letadla, jemuž hrozí zničení, dána možnost </a:t>
            </a:r>
            <a:r>
              <a:rPr lang="cs-CZ" b="1" dirty="0"/>
              <a:t>vzdát se dříve</a:t>
            </a:r>
            <a:r>
              <a:rPr lang="cs-CZ" dirty="0"/>
              <a:t>, než se stane </a:t>
            </a:r>
            <a:r>
              <a:rPr lang="cs-CZ" b="1" dirty="0"/>
              <a:t>předmětem útoku</a:t>
            </a:r>
            <a:r>
              <a:rPr lang="cs-CZ" dirty="0"/>
              <a:t>, pokud není zřejmé, že se dopouští nepřátelského činu.</a:t>
            </a:r>
          </a:p>
          <a:p>
            <a:r>
              <a:rPr lang="cs-CZ" b="1" dirty="0"/>
              <a:t>Výsadkové jednotky nejsou chráněny</a:t>
            </a:r>
            <a:r>
              <a:rPr lang="cs-CZ" dirty="0"/>
              <a:t>.</a:t>
            </a:r>
          </a:p>
          <a:p>
            <a:endParaRPr lang="cs-CZ" dirty="0"/>
          </a:p>
        </p:txBody>
      </p:sp>
    </p:spTree>
    <p:extLst>
      <p:ext uri="{BB962C8B-B14F-4D97-AF65-F5344CB8AC3E}">
        <p14:creationId xmlns:p14="http://schemas.microsoft.com/office/powerpoint/2010/main" val="49308781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Otázka přípustnosti</a:t>
            </a:r>
          </a:p>
        </p:txBody>
      </p:sp>
      <p:sp>
        <p:nvSpPr>
          <p:cNvPr id="3" name="Zástupný symbol pro obsah 2"/>
          <p:cNvSpPr>
            <a:spLocks noGrp="1"/>
          </p:cNvSpPr>
          <p:nvPr>
            <p:ph idx="1"/>
          </p:nvPr>
        </p:nvSpPr>
        <p:spPr/>
        <p:txBody>
          <a:bodyPr>
            <a:normAutofit lnSpcReduction="10000"/>
          </a:bodyPr>
          <a:lstStyle/>
          <a:p>
            <a:pPr marL="0" marR="0" lvl="0" indent="0" defTabSz="914400" eaLnBrk="1" fontAlgn="auto" latinLnBrk="0" hangingPunct="1">
              <a:lnSpc>
                <a:spcPct val="100000"/>
              </a:lnSpc>
              <a:spcBef>
                <a:spcPts val="0"/>
              </a:spcBef>
              <a:spcAft>
                <a:spcPts val="0"/>
              </a:spcAft>
              <a:buClrTx/>
              <a:buSzTx/>
              <a:buFontTx/>
              <a:buNone/>
              <a:tabLst/>
              <a:defRPr/>
            </a:pPr>
            <a:r>
              <a:rPr lang="cs-CZ" dirty="0"/>
              <a:t>Věc je  </a:t>
            </a:r>
            <a:r>
              <a:rPr lang="cs-CZ" dirty="0">
                <a:solidFill>
                  <a:srgbClr val="FF0000"/>
                </a:solidFill>
              </a:rPr>
              <a:t>nepřípustná</a:t>
            </a:r>
            <a:r>
              <a:rPr lang="cs-CZ" dirty="0"/>
              <a:t>, jestliže:</a:t>
            </a:r>
          </a:p>
          <a:p>
            <a:pPr marL="514350" lvl="0" indent="-514350">
              <a:lnSpc>
                <a:spcPct val="100000"/>
              </a:lnSpc>
              <a:spcBef>
                <a:spcPts val="0"/>
              </a:spcBef>
              <a:buFont typeface="+mj-lt"/>
              <a:buAutoNum type="arabicPeriod"/>
            </a:pPr>
            <a:r>
              <a:rPr lang="cs-CZ" dirty="0"/>
              <a:t>vyšetřování nebo stíhání ve věci vede stát, do jehož jurisdikce věc spadá, kromě případů, kdy je tento stát</a:t>
            </a:r>
            <a:r>
              <a:rPr lang="cs-CZ" dirty="0">
                <a:solidFill>
                  <a:srgbClr val="FF0000"/>
                </a:solidFill>
              </a:rPr>
              <a:t> neochoten </a:t>
            </a:r>
            <a:r>
              <a:rPr lang="cs-CZ" dirty="0"/>
              <a:t>nebo </a:t>
            </a:r>
            <a:r>
              <a:rPr lang="cs-CZ" dirty="0">
                <a:solidFill>
                  <a:srgbClr val="FF0000"/>
                </a:solidFill>
              </a:rPr>
              <a:t>neschopen</a:t>
            </a:r>
            <a:r>
              <a:rPr lang="cs-CZ" dirty="0"/>
              <a:t> skutečně vést vyšetřování nebo stíhání</a:t>
            </a:r>
          </a:p>
          <a:p>
            <a:pPr marL="514350" lvl="0" indent="-514350">
              <a:lnSpc>
                <a:spcPct val="100000"/>
              </a:lnSpc>
              <a:spcBef>
                <a:spcPts val="0"/>
              </a:spcBef>
              <a:buFont typeface="+mj-lt"/>
              <a:buAutoNum type="arabicPeriod"/>
            </a:pPr>
            <a:r>
              <a:rPr lang="cs-CZ" dirty="0"/>
              <a:t>vyšetřování věci vede stát, do jehož jurisdikce věc spadá, a tento stát se </a:t>
            </a:r>
            <a:r>
              <a:rPr lang="cs-CZ" dirty="0">
                <a:solidFill>
                  <a:srgbClr val="FF0000"/>
                </a:solidFill>
              </a:rPr>
              <a:t>rozhodl nestíhat dotčenou osobu</a:t>
            </a:r>
            <a:r>
              <a:rPr lang="cs-CZ" dirty="0"/>
              <a:t>, kromě případů, kdy důvodem rozhodnutí byla neochota nebo neschopnost státu skutečně vést stíhán</a:t>
            </a:r>
          </a:p>
          <a:p>
            <a:pPr marL="514350" lvl="0" indent="-514350">
              <a:lnSpc>
                <a:spcPct val="100000"/>
              </a:lnSpc>
              <a:spcBef>
                <a:spcPts val="0"/>
              </a:spcBef>
              <a:buFont typeface="+mj-lt"/>
              <a:buAutoNum type="arabicPeriod"/>
            </a:pPr>
            <a:r>
              <a:rPr lang="cs-CZ" dirty="0"/>
              <a:t>dotčená </a:t>
            </a:r>
            <a:r>
              <a:rPr lang="cs-CZ" dirty="0">
                <a:solidFill>
                  <a:srgbClr val="FF0000"/>
                </a:solidFill>
              </a:rPr>
              <a:t>osoba již byla souzena </a:t>
            </a:r>
            <a:r>
              <a:rPr lang="cs-CZ" dirty="0"/>
              <a:t>pro skutky, které jsou předmětem stížnosti</a:t>
            </a:r>
          </a:p>
        </p:txBody>
      </p:sp>
    </p:spTree>
    <p:extLst>
      <p:ext uri="{BB962C8B-B14F-4D97-AF65-F5344CB8AC3E}">
        <p14:creationId xmlns:p14="http://schemas.microsoft.com/office/powerpoint/2010/main" val="2061463361"/>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Zákaz válečné  lsti</a:t>
            </a:r>
          </a:p>
        </p:txBody>
      </p:sp>
      <p:sp>
        <p:nvSpPr>
          <p:cNvPr id="3" name="Zástupný symbol pro obsah 2"/>
          <p:cNvSpPr>
            <a:spLocks noGrp="1"/>
          </p:cNvSpPr>
          <p:nvPr>
            <p:ph idx="1"/>
          </p:nvPr>
        </p:nvSpPr>
        <p:spPr/>
        <p:txBody>
          <a:bodyPr/>
          <a:lstStyle/>
          <a:p>
            <a:r>
              <a:rPr lang="cs-CZ" b="1" dirty="0"/>
              <a:t>Válečné lsti nejsou zakázány</a:t>
            </a:r>
            <a:r>
              <a:rPr lang="cs-CZ" dirty="0"/>
              <a:t>. </a:t>
            </a:r>
          </a:p>
          <a:p>
            <a:r>
              <a:rPr lang="cs-CZ" dirty="0"/>
              <a:t>Lstí se rozumějí takové činy, jejichž účelem je uvést protivníka v </a:t>
            </a:r>
            <a:r>
              <a:rPr lang="cs-CZ" b="1" dirty="0"/>
              <a:t>omyl</a:t>
            </a:r>
            <a:r>
              <a:rPr lang="cs-CZ" dirty="0"/>
              <a:t> nebo jej přimět k nerozvážnému jednání, které však nepředstavují porušení norem mezinárodního práva aplikovatelných v ozbrojených konfliktech a které nejsou proradné, jelikož nezneužívají dobré víry protivníka, pokud jde o poskytnutí ochrany podle tohoto práva. </a:t>
            </a:r>
          </a:p>
          <a:p>
            <a:r>
              <a:rPr lang="cs-CZ" dirty="0"/>
              <a:t>Příklady takové válečné lsti jsou: </a:t>
            </a:r>
            <a:r>
              <a:rPr lang="cs-CZ" b="1" dirty="0"/>
              <a:t>použití kamufláže, léčky, předstírané operace a dezinformace</a:t>
            </a:r>
          </a:p>
        </p:txBody>
      </p:sp>
    </p:spTree>
    <p:extLst>
      <p:ext uri="{BB962C8B-B14F-4D97-AF65-F5344CB8AC3E}">
        <p14:creationId xmlns:p14="http://schemas.microsoft.com/office/powerpoint/2010/main" val="18744570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Uznávané znaky</a:t>
            </a:r>
          </a:p>
        </p:txBody>
      </p:sp>
      <p:sp>
        <p:nvSpPr>
          <p:cNvPr id="3" name="Zástupný symbol pro obsah 2"/>
          <p:cNvSpPr>
            <a:spLocks noGrp="1"/>
          </p:cNvSpPr>
          <p:nvPr>
            <p:ph idx="1"/>
          </p:nvPr>
        </p:nvSpPr>
        <p:spPr/>
        <p:txBody>
          <a:bodyPr/>
          <a:lstStyle/>
          <a:p>
            <a:r>
              <a:rPr lang="cs-CZ" b="1" dirty="0"/>
              <a:t>Je zakázáno zneužít </a:t>
            </a:r>
            <a:r>
              <a:rPr lang="cs-CZ" dirty="0"/>
              <a:t>rozlišovacích </a:t>
            </a:r>
            <a:r>
              <a:rPr lang="cs-CZ" b="1" dirty="0"/>
              <a:t>znaků </a:t>
            </a:r>
            <a:r>
              <a:rPr lang="cs-CZ" dirty="0"/>
              <a:t>červeného kříže, červeného půlměsíce, červeného lva a slunce nebo jiných znaků, značek nebo signálů stanovených mezinárodním právem. </a:t>
            </a:r>
          </a:p>
          <a:p>
            <a:r>
              <a:rPr lang="cs-CZ" dirty="0"/>
              <a:t>Také je zakázáno úmyslně zneužívat v ozbrojeném konfliktu jiných mezinárodně uznávaných ochranných znaků, značek nebo signálů včetně vlajky parlamentářů a ochranného znaku kulturních hodnot</a:t>
            </a:r>
          </a:p>
        </p:txBody>
      </p:sp>
    </p:spTree>
    <p:extLst>
      <p:ext uri="{BB962C8B-B14F-4D97-AF65-F5344CB8AC3E}">
        <p14:creationId xmlns:p14="http://schemas.microsoft.com/office/powerpoint/2010/main" val="4143697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Státní znaky</a:t>
            </a:r>
          </a:p>
        </p:txBody>
      </p:sp>
      <p:sp>
        <p:nvSpPr>
          <p:cNvPr id="3" name="Zástupný symbol pro obsah 2"/>
          <p:cNvSpPr>
            <a:spLocks noGrp="1"/>
          </p:cNvSpPr>
          <p:nvPr>
            <p:ph idx="1"/>
          </p:nvPr>
        </p:nvSpPr>
        <p:spPr/>
        <p:txBody>
          <a:bodyPr/>
          <a:lstStyle/>
          <a:p>
            <a:r>
              <a:rPr lang="cs-CZ" dirty="0"/>
              <a:t>Je zakázáno používat v ozbrojeném konfliktu vlajek nebo vojenských znaků, insignií nebo uniforem </a:t>
            </a:r>
            <a:r>
              <a:rPr lang="cs-CZ" b="1" dirty="0"/>
              <a:t>neutrálních nebo jiných států</a:t>
            </a:r>
            <a:r>
              <a:rPr lang="cs-CZ" dirty="0"/>
              <a:t>, které nejsou stranami v konfliktu.</a:t>
            </a:r>
          </a:p>
          <a:p>
            <a:r>
              <a:rPr lang="cs-CZ" dirty="0"/>
              <a:t>Je zakázáno používat vlajek nebo vojenských znaků, insignií nebo uniforem protější strany v době útoku nebo za účelem zamaskování, podpory, ochrany nebo ztěžování vojenských operací.</a:t>
            </a:r>
          </a:p>
        </p:txBody>
      </p:sp>
    </p:spTree>
    <p:extLst>
      <p:ext uri="{BB962C8B-B14F-4D97-AF65-F5344CB8AC3E}">
        <p14:creationId xmlns:p14="http://schemas.microsoft.com/office/powerpoint/2010/main" val="646604425"/>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Právo milosti</a:t>
            </a:r>
          </a:p>
        </p:txBody>
      </p:sp>
      <p:sp>
        <p:nvSpPr>
          <p:cNvPr id="3" name="Zástupný symbol pro obsah 2"/>
          <p:cNvSpPr>
            <a:spLocks noGrp="1"/>
          </p:cNvSpPr>
          <p:nvPr>
            <p:ph idx="1"/>
          </p:nvPr>
        </p:nvSpPr>
        <p:spPr/>
        <p:txBody>
          <a:bodyPr/>
          <a:lstStyle/>
          <a:p>
            <a:pPr marL="0" indent="0" fontAlgn="ctr">
              <a:buNone/>
            </a:pPr>
            <a:r>
              <a:rPr lang="cs-CZ" dirty="0"/>
              <a:t>Je zakázáno vydat rozkaz, že </a:t>
            </a:r>
            <a:r>
              <a:rPr lang="cs-CZ" b="1" dirty="0"/>
              <a:t>nebude nikdo ušetřen</a:t>
            </a:r>
            <a:r>
              <a:rPr lang="cs-CZ" dirty="0"/>
              <a:t>, hrozit tím protivníkovi nebo vést nepřátelské akce na tomto základě.</a:t>
            </a:r>
          </a:p>
        </p:txBody>
      </p:sp>
    </p:spTree>
    <p:extLst>
      <p:ext uri="{BB962C8B-B14F-4D97-AF65-F5344CB8AC3E}">
        <p14:creationId xmlns:p14="http://schemas.microsoft.com/office/powerpoint/2010/main" val="121331715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Osoba  vyřazená z boje</a:t>
            </a:r>
          </a:p>
        </p:txBody>
      </p:sp>
      <p:sp>
        <p:nvSpPr>
          <p:cNvPr id="3" name="Zástupný symbol pro obsah 2"/>
          <p:cNvSpPr>
            <a:spLocks noGrp="1"/>
          </p:cNvSpPr>
          <p:nvPr>
            <p:ph idx="1"/>
          </p:nvPr>
        </p:nvSpPr>
        <p:spPr/>
        <p:txBody>
          <a:bodyPr/>
          <a:lstStyle/>
          <a:p>
            <a:pPr marL="0" indent="0">
              <a:buNone/>
            </a:pPr>
            <a:r>
              <a:rPr lang="cs-CZ" dirty="0"/>
              <a:t>Osoba, která je uznána nebo za daných okolností by měla být</a:t>
            </a:r>
            <a:r>
              <a:rPr lang="cs-CZ" b="1" dirty="0"/>
              <a:t> uznána za osobu vyřazenou z boje</a:t>
            </a:r>
            <a:r>
              <a:rPr lang="cs-CZ" dirty="0"/>
              <a:t>, nemůže být předmětem útoku.</a:t>
            </a:r>
          </a:p>
          <a:p>
            <a:pPr marL="0" indent="0">
              <a:buNone/>
            </a:pPr>
            <a:r>
              <a:rPr lang="cs-CZ" dirty="0"/>
              <a:t>Osoba je osobou vyřazenou z boje, jestliže:</a:t>
            </a:r>
          </a:p>
          <a:p>
            <a:pPr marL="514350" indent="-514350">
              <a:buFont typeface="+mj-lt"/>
              <a:buAutoNum type="alphaLcParenR"/>
            </a:pPr>
            <a:r>
              <a:rPr lang="cs-CZ" dirty="0"/>
              <a:t>je v </a:t>
            </a:r>
            <a:r>
              <a:rPr lang="cs-CZ" b="1" dirty="0"/>
              <a:t>moci protější strany</a:t>
            </a:r>
            <a:r>
              <a:rPr lang="cs-CZ" dirty="0"/>
              <a:t>,</a:t>
            </a:r>
          </a:p>
          <a:p>
            <a:pPr marL="514350" indent="-514350">
              <a:buFont typeface="+mj-lt"/>
              <a:buAutoNum type="alphaLcParenR"/>
            </a:pPr>
            <a:r>
              <a:rPr lang="cs-CZ" dirty="0"/>
              <a:t>jasně vyslovila úmysl </a:t>
            </a:r>
            <a:r>
              <a:rPr lang="cs-CZ" b="1" dirty="0"/>
              <a:t>vzdát se</a:t>
            </a:r>
            <a:r>
              <a:rPr lang="cs-CZ" dirty="0"/>
              <a:t>, </a:t>
            </a:r>
          </a:p>
          <a:p>
            <a:pPr marL="514350" indent="-514350">
              <a:buFont typeface="+mj-lt"/>
              <a:buAutoNum type="alphaLcParenR"/>
            </a:pPr>
            <a:r>
              <a:rPr lang="cs-CZ" dirty="0"/>
              <a:t>upadla do</a:t>
            </a:r>
            <a:r>
              <a:rPr lang="cs-CZ" b="1" dirty="0"/>
              <a:t> bezvědomí </a:t>
            </a:r>
            <a:r>
              <a:rPr lang="cs-CZ" dirty="0"/>
              <a:t>nebo je jinak vyřazena z </a:t>
            </a:r>
            <a:r>
              <a:rPr lang="cs-CZ" b="1" dirty="0"/>
              <a:t>důvodů zranění </a:t>
            </a:r>
            <a:r>
              <a:rPr lang="cs-CZ" dirty="0"/>
              <a:t>nebo </a:t>
            </a:r>
            <a:r>
              <a:rPr lang="cs-CZ" b="1" dirty="0"/>
              <a:t>nemoci</a:t>
            </a:r>
            <a:r>
              <a:rPr lang="cs-CZ" dirty="0"/>
              <a:t>, a je tedy neschopna se bránit, za předpokladu, že se ve všech těchto případech zdržuje jakýchkoliv nepřátelských činů a nepokouší se o útěk</a:t>
            </a:r>
          </a:p>
        </p:txBody>
      </p:sp>
    </p:spTree>
    <p:extLst>
      <p:ext uri="{BB962C8B-B14F-4D97-AF65-F5344CB8AC3E}">
        <p14:creationId xmlns:p14="http://schemas.microsoft.com/office/powerpoint/2010/main" val="1864195820"/>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a:bodyPr>
          <a:lstStyle/>
          <a:p>
            <a:pPr algn="ctr"/>
            <a:r>
              <a:rPr lang="cs-CZ" sz="4900" b="1" dirty="0"/>
              <a:t>STATUS KOMBATANTŮ A VÁLEČNÝCH ZAJATCŮ</a:t>
            </a:r>
            <a:br>
              <a:rPr lang="cs-CZ" b="1" dirty="0"/>
            </a:br>
            <a:endParaRPr lang="cs-CZ" dirty="0"/>
          </a:p>
        </p:txBody>
      </p:sp>
      <p:sp>
        <p:nvSpPr>
          <p:cNvPr id="9" name="Podnadpis 8"/>
          <p:cNvSpPr>
            <a:spLocks noGrp="1"/>
          </p:cNvSpPr>
          <p:nvPr>
            <p:ph type="subTitle" idx="1"/>
          </p:nvPr>
        </p:nvSpPr>
        <p:spPr/>
        <p:txBody>
          <a:bodyPr/>
          <a:lstStyle/>
          <a:p>
            <a:endParaRPr lang="cs-CZ"/>
          </a:p>
        </p:txBody>
      </p:sp>
    </p:spTree>
    <p:extLst>
      <p:ext uri="{BB962C8B-B14F-4D97-AF65-F5344CB8AC3E}">
        <p14:creationId xmlns:p14="http://schemas.microsoft.com/office/powerpoint/2010/main" val="190022065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err="1"/>
              <a:t>Kombatant</a:t>
            </a:r>
            <a:r>
              <a:rPr lang="cs-CZ" dirty="0"/>
              <a:t> </a:t>
            </a:r>
          </a:p>
        </p:txBody>
      </p:sp>
      <p:sp>
        <p:nvSpPr>
          <p:cNvPr id="3" name="Zástupný symbol pro obsah 2"/>
          <p:cNvSpPr>
            <a:spLocks noGrp="1"/>
          </p:cNvSpPr>
          <p:nvPr>
            <p:ph idx="1"/>
          </p:nvPr>
        </p:nvSpPr>
        <p:spPr/>
        <p:txBody>
          <a:bodyPr/>
          <a:lstStyle/>
          <a:p>
            <a:r>
              <a:rPr lang="cs-CZ" dirty="0"/>
              <a:t>Příslušníci ozbrojených sil strany v konfliktu (s výjimkou zdravotnického a duchovního personálu) jsou </a:t>
            </a:r>
            <a:r>
              <a:rPr lang="cs-CZ" dirty="0" err="1"/>
              <a:t>kombatanty</a:t>
            </a:r>
            <a:r>
              <a:rPr lang="cs-CZ" dirty="0"/>
              <a:t>, tzn. </a:t>
            </a:r>
            <a:r>
              <a:rPr lang="cs-CZ" b="1" dirty="0"/>
              <a:t>že mají právo se přímo účastnit nepřátelských akcí</a:t>
            </a:r>
          </a:p>
          <a:p>
            <a:r>
              <a:rPr lang="cs-CZ" b="1" dirty="0" err="1"/>
              <a:t>Kombatant</a:t>
            </a:r>
            <a:r>
              <a:rPr lang="cs-CZ" dirty="0"/>
              <a:t> je příslušník ozbrojených sil s bojovým posláním, bojovník, frontový voják</a:t>
            </a:r>
          </a:p>
          <a:p>
            <a:endParaRPr lang="cs-CZ" dirty="0"/>
          </a:p>
        </p:txBody>
      </p:sp>
    </p:spTree>
    <p:extLst>
      <p:ext uri="{BB962C8B-B14F-4D97-AF65-F5344CB8AC3E}">
        <p14:creationId xmlns:p14="http://schemas.microsoft.com/office/powerpoint/2010/main" val="1779267662"/>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Válečný zajatec</a:t>
            </a:r>
          </a:p>
        </p:txBody>
      </p:sp>
      <p:sp>
        <p:nvSpPr>
          <p:cNvPr id="3" name="Zástupný symbol pro obsah 2"/>
          <p:cNvSpPr>
            <a:spLocks noGrp="1"/>
          </p:cNvSpPr>
          <p:nvPr>
            <p:ph idx="1"/>
          </p:nvPr>
        </p:nvSpPr>
        <p:spPr/>
        <p:txBody>
          <a:bodyPr>
            <a:normAutofit lnSpcReduction="10000"/>
          </a:bodyPr>
          <a:lstStyle/>
          <a:p>
            <a:r>
              <a:rPr lang="cs-CZ" dirty="0"/>
              <a:t>Každý </a:t>
            </a:r>
            <a:r>
              <a:rPr lang="cs-CZ" dirty="0" err="1"/>
              <a:t>kombatant</a:t>
            </a:r>
            <a:r>
              <a:rPr lang="cs-CZ" dirty="0"/>
              <a:t> se stává </a:t>
            </a:r>
            <a:r>
              <a:rPr lang="cs-CZ" b="1" dirty="0"/>
              <a:t>válečným zajatcem</a:t>
            </a:r>
            <a:r>
              <a:rPr lang="cs-CZ" dirty="0"/>
              <a:t>, jestliže se ocitne v moci protější strany.</a:t>
            </a:r>
          </a:p>
          <a:p>
            <a:r>
              <a:rPr lang="cs-CZ" dirty="0"/>
              <a:t>I když všichni </a:t>
            </a:r>
            <a:r>
              <a:rPr lang="cs-CZ" dirty="0" err="1"/>
              <a:t>kombatanti</a:t>
            </a:r>
            <a:r>
              <a:rPr lang="cs-CZ" dirty="0"/>
              <a:t> jsou povinni </a:t>
            </a:r>
            <a:r>
              <a:rPr lang="cs-CZ" b="1" dirty="0"/>
              <a:t>dodržovat normy mezinárodního práva </a:t>
            </a:r>
            <a:r>
              <a:rPr lang="cs-CZ" dirty="0"/>
              <a:t>aplikovatelné v ozbrojených konfliktech; nezbavuje porušení těchto pravidel </a:t>
            </a:r>
            <a:r>
              <a:rPr lang="cs-CZ" dirty="0" err="1"/>
              <a:t>kombatanta</a:t>
            </a:r>
            <a:r>
              <a:rPr lang="cs-CZ" dirty="0"/>
              <a:t> jeho práva být považován za </a:t>
            </a:r>
            <a:r>
              <a:rPr lang="cs-CZ" dirty="0" err="1"/>
              <a:t>kombatanta</a:t>
            </a:r>
            <a:r>
              <a:rPr lang="cs-CZ" dirty="0"/>
              <a:t>, nebo jestliže se ocitne v moci protější strany, jeho práva být považován za válečného zajatce.</a:t>
            </a:r>
          </a:p>
          <a:p>
            <a:r>
              <a:rPr lang="cs-CZ" dirty="0"/>
              <a:t>Za účelem posílení ochrany civilního obyvatelstva před následky nepřátelských akcí jsou </a:t>
            </a:r>
            <a:r>
              <a:rPr lang="cs-CZ" dirty="0" err="1"/>
              <a:t>kombatanti</a:t>
            </a:r>
            <a:r>
              <a:rPr lang="cs-CZ" dirty="0"/>
              <a:t> povinni se</a:t>
            </a:r>
            <a:r>
              <a:rPr lang="cs-CZ" b="1" dirty="0"/>
              <a:t> odlišit od civilního obyvatelstva </a:t>
            </a:r>
            <a:r>
              <a:rPr lang="cs-CZ" dirty="0"/>
              <a:t>v době útoku nebo vojenské operace sloužící přípravě útoku. </a:t>
            </a:r>
          </a:p>
        </p:txBody>
      </p:sp>
    </p:spTree>
    <p:extLst>
      <p:ext uri="{BB962C8B-B14F-4D97-AF65-F5344CB8AC3E}">
        <p14:creationId xmlns:p14="http://schemas.microsoft.com/office/powerpoint/2010/main" val="44181075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osob účastných na nepřátelských akcí</a:t>
            </a:r>
          </a:p>
        </p:txBody>
      </p:sp>
      <p:sp>
        <p:nvSpPr>
          <p:cNvPr id="3" name="Zástupný symbol pro obsah 2"/>
          <p:cNvSpPr>
            <a:spLocks noGrp="1"/>
          </p:cNvSpPr>
          <p:nvPr>
            <p:ph idx="1"/>
          </p:nvPr>
        </p:nvSpPr>
        <p:spPr/>
        <p:txBody>
          <a:bodyPr/>
          <a:lstStyle/>
          <a:p>
            <a:r>
              <a:rPr lang="cs-CZ" dirty="0"/>
              <a:t>Osoba, která se zúčastní nepřátelských akcí a ocitne se v moci protější strany, bude pokládána za </a:t>
            </a:r>
            <a:r>
              <a:rPr lang="cs-CZ" b="1" dirty="0"/>
              <a:t>válečného zajatce</a:t>
            </a:r>
            <a:r>
              <a:rPr lang="cs-CZ" dirty="0"/>
              <a:t>, a bude tedy chráněna. </a:t>
            </a:r>
          </a:p>
          <a:p>
            <a:r>
              <a:rPr lang="cs-CZ" dirty="0"/>
              <a:t>Dojde-li k pochybnosti o tom, zda taková osoba má právo na status válečného zajatce, bude tato osoba nadále takový status mít, a bude tedy chráněna až do doby, kdy její </a:t>
            </a:r>
            <a:r>
              <a:rPr lang="cs-CZ" b="1" dirty="0"/>
              <a:t>status bude určen </a:t>
            </a:r>
            <a:r>
              <a:rPr lang="cs-CZ" dirty="0"/>
              <a:t>příslušným </a:t>
            </a:r>
            <a:r>
              <a:rPr lang="cs-CZ" b="1" dirty="0"/>
              <a:t>soudem</a:t>
            </a:r>
            <a:r>
              <a:rPr lang="cs-CZ" dirty="0"/>
              <a:t>.</a:t>
            </a:r>
          </a:p>
        </p:txBody>
      </p:sp>
    </p:spTree>
    <p:extLst>
      <p:ext uri="{BB962C8B-B14F-4D97-AF65-F5344CB8AC3E}">
        <p14:creationId xmlns:p14="http://schemas.microsoft.com/office/powerpoint/2010/main" val="1662458834"/>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Vyzvědači</a:t>
            </a:r>
          </a:p>
        </p:txBody>
      </p:sp>
      <p:sp>
        <p:nvSpPr>
          <p:cNvPr id="3" name="Zástupný symbol pro obsah 2"/>
          <p:cNvSpPr>
            <a:spLocks noGrp="1"/>
          </p:cNvSpPr>
          <p:nvPr>
            <p:ph idx="1"/>
          </p:nvPr>
        </p:nvSpPr>
        <p:spPr/>
        <p:txBody>
          <a:bodyPr/>
          <a:lstStyle/>
          <a:p>
            <a:r>
              <a:rPr lang="cs-CZ" dirty="0"/>
              <a:t>Bez ohledu na kterékoli ustanovení mezinárodního  práva  žádný příslušník ozbrojených sil strany v konfliktu, který se ocitne v moci protější strany v době, kdy se zabýval</a:t>
            </a:r>
            <a:r>
              <a:rPr lang="cs-CZ" b="1" dirty="0"/>
              <a:t> vyzvědačstvím</a:t>
            </a:r>
            <a:r>
              <a:rPr lang="cs-CZ" dirty="0"/>
              <a:t>, </a:t>
            </a:r>
            <a:r>
              <a:rPr lang="cs-CZ" b="1" dirty="0"/>
              <a:t>nebude mít právo na status válečného zajatce</a:t>
            </a:r>
            <a:r>
              <a:rPr lang="cs-CZ" dirty="0"/>
              <a:t> a lze s ním zacházet jako s vyzvědačem.</a:t>
            </a:r>
          </a:p>
          <a:p>
            <a:r>
              <a:rPr lang="cs-CZ" dirty="0"/>
              <a:t>Příslušník ozbrojených sil strany v konfliktu, který pro tuto stranu na území kontrolovaném protější stranou shromažďuje nebo se pokouší shromažďovat informace, </a:t>
            </a:r>
            <a:r>
              <a:rPr lang="cs-CZ" b="1" dirty="0"/>
              <a:t>nebude</a:t>
            </a:r>
            <a:r>
              <a:rPr lang="cs-CZ" dirty="0"/>
              <a:t> považován za osobu, která se zabývá vyzvědačstvím, jestliže při této činnosti </a:t>
            </a:r>
            <a:r>
              <a:rPr lang="cs-CZ" b="1" dirty="0"/>
              <a:t>nosí uniformu svých ozbrojených sil.</a:t>
            </a:r>
          </a:p>
        </p:txBody>
      </p:sp>
    </p:spTree>
    <p:extLst>
      <p:ext uri="{BB962C8B-B14F-4D97-AF65-F5344CB8AC3E}">
        <p14:creationId xmlns:p14="http://schemas.microsoft.com/office/powerpoint/2010/main" val="3589192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Neochota státu vykonat spravedlnost</a:t>
            </a:r>
          </a:p>
        </p:txBody>
      </p:sp>
      <p:sp>
        <p:nvSpPr>
          <p:cNvPr id="3" name="Zástupný symbol pro obsah 2"/>
          <p:cNvSpPr>
            <a:spLocks noGrp="1"/>
          </p:cNvSpPr>
          <p:nvPr>
            <p:ph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cs-CZ" dirty="0"/>
              <a:t>Nastanou-li </a:t>
            </a:r>
            <a:r>
              <a:rPr lang="cs-CZ" dirty="0">
                <a:solidFill>
                  <a:srgbClr val="FF0000"/>
                </a:solidFill>
              </a:rPr>
              <a:t>okolnosti</a:t>
            </a:r>
            <a:r>
              <a:rPr lang="cs-CZ" dirty="0"/>
              <a:t>:</a:t>
            </a:r>
          </a:p>
          <a:p>
            <a:pPr marL="514350" lvl="0" indent="-514350">
              <a:lnSpc>
                <a:spcPct val="100000"/>
              </a:lnSpc>
              <a:spcBef>
                <a:spcPts val="0"/>
              </a:spcBef>
              <a:buFont typeface="+mj-lt"/>
              <a:buAutoNum type="arabicPeriod"/>
            </a:pPr>
            <a:r>
              <a:rPr lang="cs-CZ" dirty="0"/>
              <a:t>účelem řízení či rozhodnutí na národní úrovni bylo nebo je </a:t>
            </a:r>
            <a:r>
              <a:rPr lang="cs-CZ" b="1" dirty="0">
                <a:solidFill>
                  <a:srgbClr val="FF0000"/>
                </a:solidFill>
              </a:rPr>
              <a:t>chránit dotčenou osobu </a:t>
            </a:r>
            <a:r>
              <a:rPr lang="cs-CZ" dirty="0"/>
              <a:t>před trestní odpovědností za zločiny spadající do jurisdikce Soudu</a:t>
            </a:r>
          </a:p>
          <a:p>
            <a:pPr marL="514350" lvl="0" indent="-514350">
              <a:lnSpc>
                <a:spcPct val="100000"/>
              </a:lnSpc>
              <a:spcBef>
                <a:spcPts val="0"/>
              </a:spcBef>
              <a:buFont typeface="+mj-lt"/>
              <a:buAutoNum type="arabicPeriod"/>
            </a:pPr>
            <a:r>
              <a:rPr lang="cs-CZ" dirty="0"/>
              <a:t>v řízení nastaly </a:t>
            </a:r>
            <a:r>
              <a:rPr lang="cs-CZ" b="1" dirty="0">
                <a:solidFill>
                  <a:srgbClr val="FF0000"/>
                </a:solidFill>
              </a:rPr>
              <a:t>neopodstatněné průtahy</a:t>
            </a:r>
            <a:r>
              <a:rPr lang="cs-CZ" dirty="0"/>
              <a:t>, které za daných okolností nejsou slučitelné s úmyslem postavit dotčenou osobu před soud</a:t>
            </a:r>
          </a:p>
          <a:p>
            <a:pPr marL="514350" lvl="0" indent="-514350">
              <a:lnSpc>
                <a:spcPct val="100000"/>
              </a:lnSpc>
              <a:spcBef>
                <a:spcPts val="0"/>
              </a:spcBef>
              <a:buFont typeface="+mj-lt"/>
              <a:buAutoNum type="arabicPeriod"/>
            </a:pPr>
            <a:r>
              <a:rPr lang="cs-CZ" dirty="0"/>
              <a:t>řízení nebylo nebo </a:t>
            </a:r>
            <a:r>
              <a:rPr lang="cs-CZ" b="1" dirty="0">
                <a:solidFill>
                  <a:srgbClr val="FF0000"/>
                </a:solidFill>
              </a:rPr>
              <a:t>není vedeno nezávisle nebo nestranně </a:t>
            </a:r>
            <a:r>
              <a:rPr lang="cs-CZ" dirty="0"/>
              <a:t>a způsob jeho vedení není za daných okolností slučitelný s úmyslem postavit dotčenou osobu před soud</a:t>
            </a:r>
          </a:p>
        </p:txBody>
      </p:sp>
    </p:spTree>
    <p:extLst>
      <p:ext uri="{BB962C8B-B14F-4D97-AF65-F5344CB8AC3E}">
        <p14:creationId xmlns:p14="http://schemas.microsoft.com/office/powerpoint/2010/main" val="141405284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Žoldnéř </a:t>
            </a:r>
          </a:p>
        </p:txBody>
      </p:sp>
      <p:sp>
        <p:nvSpPr>
          <p:cNvPr id="3" name="Zástupný symbol pro obsah 2"/>
          <p:cNvSpPr>
            <a:spLocks noGrp="1"/>
          </p:cNvSpPr>
          <p:nvPr>
            <p:ph idx="1"/>
          </p:nvPr>
        </p:nvSpPr>
        <p:spPr/>
        <p:txBody>
          <a:bodyPr>
            <a:normAutofit fontScale="77500" lnSpcReduction="20000"/>
          </a:bodyPr>
          <a:lstStyle/>
          <a:p>
            <a:pPr marL="0" indent="0">
              <a:buNone/>
            </a:pPr>
            <a:r>
              <a:rPr lang="cs-CZ" dirty="0"/>
              <a:t>Žoldnéř </a:t>
            </a:r>
            <a:r>
              <a:rPr lang="cs-CZ" b="1" dirty="0"/>
              <a:t>nemá právo na status </a:t>
            </a:r>
            <a:r>
              <a:rPr lang="cs-CZ" b="1" dirty="0" err="1"/>
              <a:t>kombatanta</a:t>
            </a:r>
            <a:r>
              <a:rPr lang="cs-CZ" b="1" dirty="0"/>
              <a:t> nebo válečného zajatce</a:t>
            </a:r>
            <a:r>
              <a:rPr lang="cs-CZ" dirty="0"/>
              <a:t>.</a:t>
            </a:r>
          </a:p>
          <a:p>
            <a:pPr marL="0" indent="0">
              <a:buNone/>
            </a:pPr>
            <a:r>
              <a:rPr lang="cs-CZ" dirty="0"/>
              <a:t>Žoldnéř je osoba, která:</a:t>
            </a:r>
          </a:p>
          <a:p>
            <a:pPr marL="514350" indent="-514350">
              <a:buFont typeface="+mj-lt"/>
              <a:buAutoNum type="alphaLcParenR"/>
            </a:pPr>
            <a:r>
              <a:rPr lang="cs-CZ" dirty="0"/>
              <a:t>je </a:t>
            </a:r>
            <a:r>
              <a:rPr lang="cs-CZ" b="1" dirty="0"/>
              <a:t>speciálně najata v </a:t>
            </a:r>
            <a:r>
              <a:rPr lang="cs-CZ" dirty="0"/>
              <a:t>místě nebo v zahraničí k tomu, aby bojovala v ozbrojeném konfliktu,</a:t>
            </a:r>
          </a:p>
          <a:p>
            <a:pPr marL="514350" indent="-514350">
              <a:buFont typeface="+mj-lt"/>
              <a:buAutoNum type="alphaLcParenR"/>
            </a:pPr>
            <a:r>
              <a:rPr lang="cs-CZ" dirty="0"/>
              <a:t>skutečně se </a:t>
            </a:r>
            <a:r>
              <a:rPr lang="cs-CZ" b="1" dirty="0"/>
              <a:t>přímo účastní </a:t>
            </a:r>
            <a:r>
              <a:rPr lang="cs-CZ" dirty="0"/>
              <a:t>nepřátelských akcí;</a:t>
            </a:r>
          </a:p>
          <a:p>
            <a:pPr marL="514350" indent="-514350">
              <a:buFont typeface="+mj-lt"/>
              <a:buAutoNum type="alphaLcParenR"/>
            </a:pPr>
            <a:r>
              <a:rPr lang="cs-CZ" dirty="0"/>
              <a:t>svoji účast v nepřátelských akcích motivuje </a:t>
            </a:r>
            <a:r>
              <a:rPr lang="cs-CZ" b="1" dirty="0"/>
              <a:t>hlavně osobním ziskem </a:t>
            </a:r>
            <a:r>
              <a:rPr lang="cs-CZ" dirty="0"/>
              <a:t>a stranou v konfliktu nebo jejím jménem je jí skutečně slíbena materiální odměna podstatně převyšující odměnu slíbenou nebo placenou </a:t>
            </a:r>
            <a:r>
              <a:rPr lang="cs-CZ" dirty="0" err="1"/>
              <a:t>kombatantům</a:t>
            </a:r>
            <a:r>
              <a:rPr lang="cs-CZ" dirty="0"/>
              <a:t> podobných hodností a funkcí v ozbrojených silách této stran</a:t>
            </a:r>
          </a:p>
          <a:p>
            <a:pPr marL="514350" indent="-514350">
              <a:buFont typeface="+mj-lt"/>
              <a:buAutoNum type="alphaLcParenR"/>
            </a:pPr>
            <a:r>
              <a:rPr lang="cs-CZ" b="1" dirty="0"/>
              <a:t>není občanem strany v konfliktu </a:t>
            </a:r>
            <a:r>
              <a:rPr lang="cs-CZ" dirty="0"/>
              <a:t>ani nemá </a:t>
            </a:r>
            <a:r>
              <a:rPr lang="cs-CZ" b="1" dirty="0"/>
              <a:t>trvalé bydliště </a:t>
            </a:r>
            <a:r>
              <a:rPr lang="cs-CZ" dirty="0"/>
              <a:t>na území kontrolovaném stranou v konfliktu,</a:t>
            </a:r>
          </a:p>
          <a:p>
            <a:pPr marL="514350" indent="-514350">
              <a:buFont typeface="+mj-lt"/>
              <a:buAutoNum type="alphaLcParenR"/>
            </a:pPr>
            <a:r>
              <a:rPr lang="cs-CZ" b="1" dirty="0"/>
              <a:t>není příslušníkem ozbrojených sil </a:t>
            </a:r>
            <a:r>
              <a:rPr lang="cs-CZ" dirty="0"/>
              <a:t>strany v konfliktu a</a:t>
            </a:r>
          </a:p>
          <a:p>
            <a:pPr marL="514350" indent="-514350">
              <a:buFont typeface="+mj-lt"/>
              <a:buAutoNum type="alphaLcParenR"/>
            </a:pPr>
            <a:r>
              <a:rPr lang="cs-CZ" dirty="0"/>
              <a:t>nebyla vyslána </a:t>
            </a:r>
            <a:r>
              <a:rPr lang="cs-CZ" b="1" dirty="0"/>
              <a:t>státem, který není stranou v konfliktu </a:t>
            </a:r>
            <a:r>
              <a:rPr lang="cs-CZ" dirty="0"/>
              <a:t>k plnění oficiálních úkolů jako příslušník jeho ozbrojených sil.</a:t>
            </a:r>
          </a:p>
          <a:p>
            <a:pPr marL="514350" indent="-514350">
              <a:buFont typeface="+mj-lt"/>
              <a:buAutoNum type="alphaLcParenR"/>
            </a:pPr>
            <a:endParaRPr lang="cs-CZ" b="1" dirty="0"/>
          </a:p>
        </p:txBody>
      </p:sp>
    </p:spTree>
    <p:extLst>
      <p:ext uri="{BB962C8B-B14F-4D97-AF65-F5344CB8AC3E}">
        <p14:creationId xmlns:p14="http://schemas.microsoft.com/office/powerpoint/2010/main" val="1940095087"/>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Demilitarizované zóny</a:t>
            </a:r>
          </a:p>
        </p:txBody>
      </p:sp>
      <p:sp>
        <p:nvSpPr>
          <p:cNvPr id="3" name="Zástupný symbol pro obsah 2"/>
          <p:cNvSpPr>
            <a:spLocks noGrp="1"/>
          </p:cNvSpPr>
          <p:nvPr>
            <p:ph idx="1"/>
          </p:nvPr>
        </p:nvSpPr>
        <p:spPr/>
        <p:txBody>
          <a:bodyPr/>
          <a:lstStyle/>
          <a:p>
            <a:pPr marL="0" indent="0">
              <a:buNone/>
            </a:pPr>
            <a:r>
              <a:rPr lang="cs-CZ" dirty="0"/>
              <a:t>Stranám v konfliktu se zakazuje rozšiřovat vojenské operace do zón, kterým po dohodě poskytnutý status </a:t>
            </a:r>
            <a:r>
              <a:rPr lang="cs-CZ" b="1" dirty="0"/>
              <a:t>demilitarizované zóny</a:t>
            </a:r>
            <a:r>
              <a:rPr lang="cs-CZ" dirty="0"/>
              <a:t>, jestliže takové rozšíření je v rozporu s </a:t>
            </a:r>
            <a:r>
              <a:rPr lang="cs-CZ" b="1" dirty="0"/>
              <a:t>podmínkami dohody</a:t>
            </a:r>
            <a:r>
              <a:rPr lang="cs-CZ" dirty="0"/>
              <a:t>.</a:t>
            </a:r>
          </a:p>
          <a:p>
            <a:pPr marL="0" indent="0">
              <a:buNone/>
            </a:pPr>
            <a:r>
              <a:rPr lang="cs-CZ" dirty="0"/>
              <a:t>Dohoda musí být  </a:t>
            </a:r>
            <a:r>
              <a:rPr lang="cs-CZ" b="1" dirty="0"/>
              <a:t>výslovná</a:t>
            </a:r>
            <a:r>
              <a:rPr lang="cs-CZ" dirty="0"/>
              <a:t>, může být uzavřena v ústní nebo v písemné formě, přímo nebo prostřednictvím ochranné mocnosti nebo nestranné humanitární organizace a může mít podobu vzájemných a shodných prohlášení. </a:t>
            </a:r>
          </a:p>
          <a:p>
            <a:pPr marL="0" indent="0">
              <a:buNone/>
            </a:pPr>
            <a:r>
              <a:rPr lang="cs-CZ" dirty="0"/>
              <a:t>Dohoda může být uzavřena v </a:t>
            </a:r>
            <a:r>
              <a:rPr lang="cs-CZ" b="1" dirty="0"/>
              <a:t>době míru</a:t>
            </a:r>
            <a:r>
              <a:rPr lang="cs-CZ" dirty="0"/>
              <a:t>, jakož i</a:t>
            </a:r>
            <a:r>
              <a:rPr lang="cs-CZ" b="1" dirty="0"/>
              <a:t> po vypuknutí nepřátelství </a:t>
            </a:r>
            <a:r>
              <a:rPr lang="cs-CZ" dirty="0"/>
              <a:t>a musí definovat a popisovat co možná nejpřesněji hranice demilitarizované zóny a v případě nutnosti stanovit způsoby kontroly</a:t>
            </a:r>
          </a:p>
        </p:txBody>
      </p:sp>
    </p:spTree>
    <p:extLst>
      <p:ext uri="{BB962C8B-B14F-4D97-AF65-F5344CB8AC3E}">
        <p14:creationId xmlns:p14="http://schemas.microsoft.com/office/powerpoint/2010/main" val="1933914808"/>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3"/>
          <p:cNvSpPr>
            <a:spLocks noGrp="1"/>
          </p:cNvSpPr>
          <p:nvPr>
            <p:ph type="ctrTitle"/>
          </p:nvPr>
        </p:nvSpPr>
        <p:spPr/>
        <p:txBody>
          <a:bodyPr>
            <a:normAutofit fontScale="90000"/>
          </a:bodyPr>
          <a:lstStyle/>
          <a:p>
            <a:r>
              <a:rPr lang="cs-CZ" b="1" dirty="0"/>
              <a:t>VŠEOBECNÁ OCHRANA PROTI NÁSLEDKŮM NEPŘÁTELSKÝCH AKCÍ</a:t>
            </a:r>
            <a:br>
              <a:rPr lang="cs-CZ" b="1" dirty="0"/>
            </a:br>
            <a:endParaRPr lang="cs-CZ" dirty="0"/>
          </a:p>
        </p:txBody>
      </p:sp>
      <p:sp>
        <p:nvSpPr>
          <p:cNvPr id="5" name="Podnadpis 4"/>
          <p:cNvSpPr>
            <a:spLocks noGrp="1"/>
          </p:cNvSpPr>
          <p:nvPr>
            <p:ph type="subTitle" idx="1"/>
          </p:nvPr>
        </p:nvSpPr>
        <p:spPr/>
        <p:txBody>
          <a:bodyPr/>
          <a:lstStyle/>
          <a:p>
            <a:endParaRPr lang="cs-CZ" dirty="0"/>
          </a:p>
        </p:txBody>
      </p:sp>
    </p:spTree>
    <p:extLst>
      <p:ext uri="{BB962C8B-B14F-4D97-AF65-F5344CB8AC3E}">
        <p14:creationId xmlns:p14="http://schemas.microsoft.com/office/powerpoint/2010/main" val="114118071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Základní pravidlo</a:t>
            </a:r>
          </a:p>
        </p:txBody>
      </p:sp>
      <p:sp>
        <p:nvSpPr>
          <p:cNvPr id="3" name="Zástupný symbol pro obsah 2"/>
          <p:cNvSpPr>
            <a:spLocks noGrp="1"/>
          </p:cNvSpPr>
          <p:nvPr>
            <p:ph idx="1"/>
          </p:nvPr>
        </p:nvSpPr>
        <p:spPr/>
        <p:txBody>
          <a:bodyPr/>
          <a:lstStyle/>
          <a:p>
            <a:pPr marL="0" indent="0">
              <a:buNone/>
            </a:pPr>
            <a:r>
              <a:rPr lang="cs-CZ" dirty="0"/>
              <a:t>K zajištění respektování a ochrany civilního obyvatelstva a objektů civilního rázu budou strany v konfliktu</a:t>
            </a:r>
          </a:p>
          <a:p>
            <a:pPr marL="514350" indent="-514350">
              <a:buFont typeface="+mj-lt"/>
              <a:buAutoNum type="alphaLcParenR"/>
            </a:pPr>
            <a:r>
              <a:rPr lang="cs-CZ" dirty="0"/>
              <a:t> vždy činit </a:t>
            </a:r>
            <a:r>
              <a:rPr lang="cs-CZ" b="1" dirty="0"/>
              <a:t>rozdíl </a:t>
            </a:r>
            <a:r>
              <a:rPr lang="cs-CZ" dirty="0"/>
              <a:t>mezi civilním obyvatelstvem a </a:t>
            </a:r>
            <a:r>
              <a:rPr lang="cs-CZ" dirty="0" err="1"/>
              <a:t>kombatanty</a:t>
            </a:r>
            <a:r>
              <a:rPr lang="cs-CZ" dirty="0"/>
              <a:t> a mezi objekty civilního rázu a vojenskými objekty a</a:t>
            </a:r>
          </a:p>
          <a:p>
            <a:pPr marL="514350" indent="-514350">
              <a:buFont typeface="+mj-lt"/>
              <a:buAutoNum type="alphaLcParenR"/>
            </a:pPr>
            <a:r>
              <a:rPr lang="cs-CZ" dirty="0"/>
              <a:t> v souladu s tím povedou své </a:t>
            </a:r>
            <a:r>
              <a:rPr lang="cs-CZ" b="1" dirty="0"/>
              <a:t>operace pouze proti vojenským objektům.</a:t>
            </a:r>
          </a:p>
        </p:txBody>
      </p:sp>
    </p:spTree>
    <p:extLst>
      <p:ext uri="{BB962C8B-B14F-4D97-AF65-F5344CB8AC3E}">
        <p14:creationId xmlns:p14="http://schemas.microsoft.com/office/powerpoint/2010/main" val="64775842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civilistů</a:t>
            </a:r>
          </a:p>
        </p:txBody>
      </p:sp>
      <p:sp>
        <p:nvSpPr>
          <p:cNvPr id="3" name="Zástupný symbol pro obsah 2"/>
          <p:cNvSpPr>
            <a:spLocks noGrp="1"/>
          </p:cNvSpPr>
          <p:nvPr>
            <p:ph idx="1"/>
          </p:nvPr>
        </p:nvSpPr>
        <p:spPr/>
        <p:txBody>
          <a:bodyPr>
            <a:normAutofit/>
          </a:bodyPr>
          <a:lstStyle/>
          <a:p>
            <a:r>
              <a:rPr lang="cs-CZ" b="1" dirty="0"/>
              <a:t>Civilní obyvatelstvo a jednotlivé civilní osoby </a:t>
            </a:r>
            <a:r>
              <a:rPr lang="cs-CZ" dirty="0"/>
              <a:t>požívají všeobecné ochrany proti nebezpečím vznikajícím v </a:t>
            </a:r>
            <a:r>
              <a:rPr lang="cs-CZ" b="1" dirty="0"/>
              <a:t>důsledku vojenských operací</a:t>
            </a:r>
            <a:r>
              <a:rPr lang="cs-CZ" dirty="0"/>
              <a:t>. Aby tato ochrana byla účinná, musí být za všech okolností dodržovány aplikovatelné normy mezinárodního práva.</a:t>
            </a:r>
          </a:p>
          <a:p>
            <a:r>
              <a:rPr lang="cs-CZ" dirty="0"/>
              <a:t>Civilní obyvatelstvo jako takové, jakož i jednotlivé civilní osoby nesmějí být předmětem útoku. </a:t>
            </a:r>
            <a:r>
              <a:rPr lang="cs-CZ" b="1" dirty="0"/>
              <a:t>Násilné činy nebo hrozby násilnými činy</a:t>
            </a:r>
            <a:r>
              <a:rPr lang="cs-CZ" dirty="0"/>
              <a:t>, jejichž základním cílem je </a:t>
            </a:r>
            <a:r>
              <a:rPr lang="cs-CZ" b="1" dirty="0"/>
              <a:t>terorizován</a:t>
            </a:r>
            <a:r>
              <a:rPr lang="cs-CZ" dirty="0"/>
              <a:t>í civilního obyvatelstva, jsou zakázány.</a:t>
            </a:r>
          </a:p>
          <a:p>
            <a:r>
              <a:rPr lang="cs-CZ" dirty="0"/>
              <a:t>Civilní osoby požívají ochrany s výjimkou případu, kdy se přímo účastní nepřátelských akcí a po dobu těchto akcí.</a:t>
            </a:r>
          </a:p>
        </p:txBody>
      </p:sp>
    </p:spTree>
    <p:extLst>
      <p:ext uri="{BB962C8B-B14F-4D97-AF65-F5344CB8AC3E}">
        <p14:creationId xmlns:p14="http://schemas.microsoft.com/office/powerpoint/2010/main" val="1281158297"/>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Nerozlišující útoky</a:t>
            </a:r>
          </a:p>
        </p:txBody>
      </p:sp>
      <p:sp>
        <p:nvSpPr>
          <p:cNvPr id="3" name="Zástupný symbol pro obsah 2"/>
          <p:cNvSpPr>
            <a:spLocks noGrp="1"/>
          </p:cNvSpPr>
          <p:nvPr>
            <p:ph idx="1"/>
          </p:nvPr>
        </p:nvSpPr>
        <p:spPr/>
        <p:txBody>
          <a:bodyPr/>
          <a:lstStyle/>
          <a:p>
            <a:pPr marL="0" indent="0">
              <a:buNone/>
            </a:pPr>
            <a:r>
              <a:rPr lang="cs-CZ" b="1" dirty="0"/>
              <a:t>Nerozlišující útoky jsou zakázány</a:t>
            </a:r>
            <a:r>
              <a:rPr lang="cs-CZ" dirty="0"/>
              <a:t>. K nerozlišujícím útokům patří:</a:t>
            </a:r>
          </a:p>
          <a:p>
            <a:pPr marL="514350" indent="-514350">
              <a:buFont typeface="+mj-lt"/>
              <a:buAutoNum type="alphaLcParenR"/>
            </a:pPr>
            <a:r>
              <a:rPr lang="cs-CZ" dirty="0"/>
              <a:t>útoky, které </a:t>
            </a:r>
            <a:r>
              <a:rPr lang="cs-CZ" b="1" dirty="0"/>
              <a:t>nejsou zaměřeny </a:t>
            </a:r>
            <a:r>
              <a:rPr lang="cs-CZ" dirty="0"/>
              <a:t>na konkrétní </a:t>
            </a:r>
            <a:r>
              <a:rPr lang="cs-CZ" b="1" dirty="0"/>
              <a:t>vojenské objekty</a:t>
            </a:r>
            <a:r>
              <a:rPr lang="cs-CZ" dirty="0"/>
              <a:t>;</a:t>
            </a:r>
          </a:p>
          <a:p>
            <a:pPr marL="514350" indent="-514350">
              <a:buFont typeface="+mj-lt"/>
              <a:buAutoNum type="alphaLcParenR"/>
            </a:pPr>
            <a:r>
              <a:rPr lang="cs-CZ" dirty="0"/>
              <a:t>útoky při nichž se používají bojové způsoby nebo prostředky, které </a:t>
            </a:r>
            <a:r>
              <a:rPr lang="cs-CZ" b="1" dirty="0"/>
              <a:t>nemohou být zaměřeny </a:t>
            </a:r>
            <a:r>
              <a:rPr lang="cs-CZ" dirty="0"/>
              <a:t>na konkrétní </a:t>
            </a:r>
            <a:r>
              <a:rPr lang="cs-CZ" b="1" dirty="0"/>
              <a:t>vojenské objekty,  </a:t>
            </a:r>
            <a:r>
              <a:rPr lang="cs-CZ" dirty="0"/>
              <a:t>nebo</a:t>
            </a:r>
          </a:p>
          <a:p>
            <a:pPr marL="514350" indent="-514350">
              <a:buFont typeface="+mj-lt"/>
              <a:buAutoNum type="alphaLcParenR"/>
            </a:pPr>
            <a:r>
              <a:rPr lang="cs-CZ" dirty="0"/>
              <a:t>útoky při nichž se používají bojové způsoby nebo prostředky, jejichž účinky </a:t>
            </a:r>
            <a:r>
              <a:rPr lang="cs-CZ" b="1" dirty="0"/>
              <a:t>nemohou být omezeny</a:t>
            </a:r>
            <a:r>
              <a:rPr lang="cs-CZ" dirty="0"/>
              <a:t>, takže v každém takovém případě zasahují vojenské objekty i civilní osoby nebo objekty civilního rázu bez rozdílu.</a:t>
            </a:r>
          </a:p>
          <a:p>
            <a:pPr marL="0" indent="0">
              <a:buNone/>
            </a:pPr>
            <a:endParaRPr lang="cs-CZ" dirty="0"/>
          </a:p>
        </p:txBody>
      </p:sp>
    </p:spTree>
    <p:extLst>
      <p:ext uri="{BB962C8B-B14F-4D97-AF65-F5344CB8AC3E}">
        <p14:creationId xmlns:p14="http://schemas.microsoft.com/office/powerpoint/2010/main" val="1756452857"/>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Formy nerozlišujícího útoku</a:t>
            </a:r>
          </a:p>
        </p:txBody>
      </p:sp>
      <p:sp>
        <p:nvSpPr>
          <p:cNvPr id="3" name="Zástupný symbol pro obsah 2"/>
          <p:cNvSpPr>
            <a:spLocks noGrp="1"/>
          </p:cNvSpPr>
          <p:nvPr>
            <p:ph idx="1"/>
          </p:nvPr>
        </p:nvSpPr>
        <p:spPr/>
        <p:txBody>
          <a:bodyPr/>
          <a:lstStyle/>
          <a:p>
            <a:pPr marL="514350" indent="-514350">
              <a:buFont typeface="+mj-lt"/>
              <a:buAutoNum type="arabicPeriod"/>
            </a:pPr>
            <a:r>
              <a:rPr lang="cs-CZ" dirty="0"/>
              <a:t>útoky </a:t>
            </a:r>
            <a:r>
              <a:rPr lang="cs-CZ" b="1" dirty="0"/>
              <a:t>bombardováním </a:t>
            </a:r>
            <a:r>
              <a:rPr lang="cs-CZ" dirty="0"/>
              <a:t>bez ohledu na použité způsoby nebo prostředky, při nichž se považuje za jediný vojenský objekt řada zřetelně oddělených a rozlišitelných vojenských objektů umístěných ve městě, vesnici nebo jiné oblasti, ve které jsou soustředěny civilní osoby nebo objekty civilního rázu, a</a:t>
            </a:r>
          </a:p>
          <a:p>
            <a:pPr marL="514350" indent="-514350">
              <a:buFont typeface="+mj-lt"/>
              <a:buAutoNum type="arabicPeriod"/>
            </a:pPr>
            <a:r>
              <a:rPr lang="cs-CZ" dirty="0"/>
              <a:t>útoky, u nichž se dá očekávat že mohou způsobit ztráty na životech civilních osob, jejich zranění, poškození objektů civilního rázu nebo kombinaci těchto případů, které by </a:t>
            </a:r>
            <a:r>
              <a:rPr lang="cs-CZ" b="1" dirty="0"/>
              <a:t>převyšovaly</a:t>
            </a:r>
            <a:r>
              <a:rPr lang="cs-CZ" dirty="0"/>
              <a:t> předpokládanou konkrétní a přímou vojenskou výhodu.</a:t>
            </a:r>
          </a:p>
        </p:txBody>
      </p:sp>
    </p:spTree>
    <p:extLst>
      <p:ext uri="{BB962C8B-B14F-4D97-AF65-F5344CB8AC3E}">
        <p14:creationId xmlns:p14="http://schemas.microsoft.com/office/powerpoint/2010/main" val="1392955937"/>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Zákaz represálií formou útoku</a:t>
            </a:r>
          </a:p>
        </p:txBody>
      </p:sp>
      <p:sp>
        <p:nvSpPr>
          <p:cNvPr id="3" name="Zástupný symbol pro obsah 2"/>
          <p:cNvSpPr>
            <a:spLocks noGrp="1"/>
          </p:cNvSpPr>
          <p:nvPr>
            <p:ph idx="1"/>
          </p:nvPr>
        </p:nvSpPr>
        <p:spPr/>
        <p:txBody>
          <a:bodyPr/>
          <a:lstStyle/>
          <a:p>
            <a:r>
              <a:rPr lang="cs-CZ" b="1" dirty="0"/>
              <a:t>Útoky proti civilnímu obyvatelstvu </a:t>
            </a:r>
            <a:r>
              <a:rPr lang="cs-CZ" dirty="0"/>
              <a:t>nebo civilním osobám z důvodů represálií jsou zakázány</a:t>
            </a:r>
          </a:p>
        </p:txBody>
      </p:sp>
    </p:spTree>
    <p:extLst>
      <p:ext uri="{BB962C8B-B14F-4D97-AF65-F5344CB8AC3E}">
        <p14:creationId xmlns:p14="http://schemas.microsoft.com/office/powerpoint/2010/main" val="169119721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Zákaz živých štítů</a:t>
            </a:r>
          </a:p>
        </p:txBody>
      </p:sp>
      <p:sp>
        <p:nvSpPr>
          <p:cNvPr id="3" name="Zástupný symbol pro obsah 2"/>
          <p:cNvSpPr>
            <a:spLocks noGrp="1"/>
          </p:cNvSpPr>
          <p:nvPr>
            <p:ph idx="1"/>
          </p:nvPr>
        </p:nvSpPr>
        <p:spPr/>
        <p:txBody>
          <a:bodyPr/>
          <a:lstStyle/>
          <a:p>
            <a:r>
              <a:rPr lang="cs-CZ" dirty="0"/>
              <a:t>Přítomnosti nebo pohybu civilního obyvatelstva nebo jednotlivých civilních osob se </a:t>
            </a:r>
            <a:r>
              <a:rPr lang="cs-CZ" b="1" dirty="0"/>
              <a:t>nesmí využít k ochraně určitých bodů nebo oblastí před vojenskými operacemi</a:t>
            </a:r>
            <a:r>
              <a:rPr lang="cs-CZ" dirty="0"/>
              <a:t>, především k pokusům ochránit vojenské, objekty před útoky nebo k zamaskování, zvýhodňování nebo narušování vojenských operací. </a:t>
            </a:r>
          </a:p>
          <a:p>
            <a:r>
              <a:rPr lang="cs-CZ" dirty="0"/>
              <a:t>Strany v konfliktu nebudou řídit pohyb civilního obyvatelstva nebo jednotlivých civilních osob tak, aby tím chránily vojenské objekty před útokem nebo aby tím zamaskovaly vojenské operace</a:t>
            </a:r>
          </a:p>
        </p:txBody>
      </p:sp>
    </p:spTree>
    <p:extLst>
      <p:ext uri="{BB962C8B-B14F-4D97-AF65-F5344CB8AC3E}">
        <p14:creationId xmlns:p14="http://schemas.microsoft.com/office/powerpoint/2010/main" val="2005474039"/>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civilních objektů</a:t>
            </a:r>
          </a:p>
        </p:txBody>
      </p:sp>
      <p:sp>
        <p:nvSpPr>
          <p:cNvPr id="3" name="Zástupný symbol pro obsah 2"/>
          <p:cNvSpPr>
            <a:spLocks noGrp="1"/>
          </p:cNvSpPr>
          <p:nvPr>
            <p:ph idx="1"/>
          </p:nvPr>
        </p:nvSpPr>
        <p:spPr/>
        <p:txBody>
          <a:bodyPr/>
          <a:lstStyle/>
          <a:p>
            <a:r>
              <a:rPr lang="cs-CZ" dirty="0"/>
              <a:t>Objekty civilního rázu nesmějí být předmětem útoku nebo represálií. </a:t>
            </a:r>
          </a:p>
        </p:txBody>
      </p:sp>
    </p:spTree>
    <p:extLst>
      <p:ext uri="{BB962C8B-B14F-4D97-AF65-F5344CB8AC3E}">
        <p14:creationId xmlns:p14="http://schemas.microsoft.com/office/powerpoint/2010/main" val="1246333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Jurisdikce  soudu</a:t>
            </a:r>
          </a:p>
        </p:txBody>
      </p:sp>
      <p:sp>
        <p:nvSpPr>
          <p:cNvPr id="3" name="Zástupný symbol pro obsah 2"/>
          <p:cNvSpPr>
            <a:spLocks noGrp="1"/>
          </p:cNvSpPr>
          <p:nvPr>
            <p:ph idx="1"/>
          </p:nvPr>
        </p:nvSpPr>
        <p:spPr/>
        <p:txBody>
          <a:bodyPr/>
          <a:lstStyle/>
          <a:p>
            <a:pPr marL="0" indent="0">
              <a:buNone/>
            </a:pPr>
            <a:r>
              <a:rPr lang="cs-CZ" dirty="0"/>
              <a:t>Jurisdikce Soudu je omezena na nejzávažnější zločiny, kterými je dotčeno mezinárodní společenství jako celek</a:t>
            </a:r>
          </a:p>
          <a:p>
            <a:pPr marL="514350" indent="-514350">
              <a:buFont typeface="+mj-lt"/>
              <a:buAutoNum type="arabicPeriod"/>
            </a:pPr>
            <a:r>
              <a:rPr lang="cs-CZ" dirty="0"/>
              <a:t>zločinu </a:t>
            </a:r>
            <a:r>
              <a:rPr lang="cs-CZ" dirty="0">
                <a:solidFill>
                  <a:srgbClr val="FF0000"/>
                </a:solidFill>
              </a:rPr>
              <a:t>genocidy</a:t>
            </a:r>
          </a:p>
          <a:p>
            <a:pPr marL="514350" indent="-514350">
              <a:buFont typeface="+mj-lt"/>
              <a:buAutoNum type="arabicPeriod"/>
            </a:pPr>
            <a:r>
              <a:rPr lang="cs-CZ" dirty="0"/>
              <a:t>zločinům </a:t>
            </a:r>
            <a:r>
              <a:rPr lang="cs-CZ" dirty="0">
                <a:solidFill>
                  <a:srgbClr val="FF0000"/>
                </a:solidFill>
              </a:rPr>
              <a:t>proti lidskosti</a:t>
            </a:r>
          </a:p>
          <a:p>
            <a:pPr marL="514350" indent="-514350">
              <a:buFont typeface="+mj-lt"/>
              <a:buAutoNum type="arabicPeriod"/>
            </a:pPr>
            <a:r>
              <a:rPr lang="cs-CZ" dirty="0">
                <a:solidFill>
                  <a:srgbClr val="FF0000"/>
                </a:solidFill>
              </a:rPr>
              <a:t>válečným</a:t>
            </a:r>
            <a:r>
              <a:rPr lang="cs-CZ" dirty="0"/>
              <a:t> zločinům</a:t>
            </a:r>
          </a:p>
          <a:p>
            <a:pPr marL="514350" indent="-514350">
              <a:buFont typeface="+mj-lt"/>
              <a:buAutoNum type="arabicPeriod"/>
            </a:pPr>
            <a:r>
              <a:rPr lang="cs-CZ" dirty="0"/>
              <a:t>zločinu </a:t>
            </a:r>
            <a:r>
              <a:rPr lang="cs-CZ" dirty="0">
                <a:solidFill>
                  <a:srgbClr val="FF0000"/>
                </a:solidFill>
              </a:rPr>
              <a:t>agrese</a:t>
            </a:r>
          </a:p>
          <a:p>
            <a:pPr marL="0" indent="0">
              <a:buNone/>
            </a:pPr>
            <a:r>
              <a:rPr lang="cs-CZ" dirty="0"/>
              <a:t>Zločiny spadající do jurisdikce Soudu jsou nepromlčitelné</a:t>
            </a:r>
          </a:p>
        </p:txBody>
      </p:sp>
    </p:spTree>
    <p:extLst>
      <p:ext uri="{BB962C8B-B14F-4D97-AF65-F5344CB8AC3E}">
        <p14:creationId xmlns:p14="http://schemas.microsoft.com/office/powerpoint/2010/main" val="1544241293"/>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kulturních statků   a míst pro konání bohoslužeb</a:t>
            </a:r>
          </a:p>
        </p:txBody>
      </p:sp>
      <p:sp>
        <p:nvSpPr>
          <p:cNvPr id="3" name="Zástupný symbol pro obsah 2"/>
          <p:cNvSpPr>
            <a:spLocks noGrp="1"/>
          </p:cNvSpPr>
          <p:nvPr>
            <p:ph idx="1"/>
          </p:nvPr>
        </p:nvSpPr>
        <p:spPr/>
        <p:txBody>
          <a:bodyPr/>
          <a:lstStyle/>
          <a:p>
            <a:pPr marL="0" lvl="0" indent="0">
              <a:lnSpc>
                <a:spcPct val="100000"/>
              </a:lnSpc>
              <a:spcBef>
                <a:spcPts val="0"/>
              </a:spcBef>
              <a:buNone/>
            </a:pPr>
            <a:r>
              <a:rPr lang="cs-CZ" dirty="0"/>
              <a:t> Je zakázáno:</a:t>
            </a:r>
          </a:p>
          <a:p>
            <a:pPr marL="514350" lvl="0" indent="-514350">
              <a:lnSpc>
                <a:spcPct val="100000"/>
              </a:lnSpc>
              <a:spcBef>
                <a:spcPts val="0"/>
              </a:spcBef>
              <a:buFont typeface="+mj-lt"/>
              <a:buAutoNum type="alphaLcParenR"/>
            </a:pPr>
            <a:r>
              <a:rPr lang="cs-CZ" dirty="0"/>
              <a:t>provádět jakékoli nepřátelské činy namířené proti </a:t>
            </a:r>
            <a:r>
              <a:rPr lang="cs-CZ" b="1" dirty="0"/>
              <a:t>historickým památkám, uměleckým cílům </a:t>
            </a:r>
            <a:r>
              <a:rPr lang="cs-CZ" dirty="0"/>
              <a:t>nebo </a:t>
            </a:r>
            <a:r>
              <a:rPr lang="cs-CZ" b="1" dirty="0"/>
              <a:t>místům pro konání bohoslužeb</a:t>
            </a:r>
            <a:r>
              <a:rPr lang="cs-CZ" dirty="0"/>
              <a:t>, které jsou kulturním nebo duchovním dědictvím národů</a:t>
            </a:r>
          </a:p>
          <a:p>
            <a:pPr marL="514350" lvl="0" indent="-514350">
              <a:lnSpc>
                <a:spcPct val="100000"/>
              </a:lnSpc>
              <a:spcBef>
                <a:spcPts val="0"/>
              </a:spcBef>
              <a:buFont typeface="+mj-lt"/>
              <a:buAutoNum type="alphaLcParenR"/>
            </a:pPr>
            <a:r>
              <a:rPr lang="cs-CZ" dirty="0"/>
              <a:t>využívat takových objektů k podpoře vojenského úsilí</a:t>
            </a:r>
          </a:p>
          <a:p>
            <a:pPr marL="514350" lvl="0" indent="-514350">
              <a:lnSpc>
                <a:spcPct val="100000"/>
              </a:lnSpc>
              <a:spcBef>
                <a:spcPts val="0"/>
              </a:spcBef>
              <a:buFont typeface="+mj-lt"/>
              <a:buAutoNum type="alphaLcParenR"/>
            </a:pPr>
            <a:r>
              <a:rPr lang="cs-CZ" dirty="0"/>
              <a:t>učinit takové objekty předmětem represálií.</a:t>
            </a:r>
          </a:p>
          <a:p>
            <a:pPr marL="0" lvl="0" indent="0">
              <a:lnSpc>
                <a:spcPct val="100000"/>
              </a:lnSpc>
              <a:spcBef>
                <a:spcPts val="0"/>
              </a:spcBef>
              <a:buNone/>
            </a:pPr>
            <a:endParaRPr lang="cs-CZ" dirty="0"/>
          </a:p>
        </p:txBody>
      </p:sp>
    </p:spTree>
    <p:extLst>
      <p:ext uri="{BB962C8B-B14F-4D97-AF65-F5344CB8AC3E}">
        <p14:creationId xmlns:p14="http://schemas.microsoft.com/office/powerpoint/2010/main" val="57681821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objektů nutných k přežití obyvatelstva</a:t>
            </a:r>
          </a:p>
        </p:txBody>
      </p:sp>
      <p:sp>
        <p:nvSpPr>
          <p:cNvPr id="3" name="Zástupný symbol pro obsah 2"/>
          <p:cNvSpPr>
            <a:spLocks noGrp="1"/>
          </p:cNvSpPr>
          <p:nvPr>
            <p:ph idx="1"/>
          </p:nvPr>
        </p:nvSpPr>
        <p:spPr/>
        <p:txBody>
          <a:bodyPr/>
          <a:lstStyle/>
          <a:p>
            <a:r>
              <a:rPr lang="cs-CZ" dirty="0"/>
              <a:t>Je zakázáno útočit na objekty a ničit, odstraňovat nebo znehodnocovat </a:t>
            </a:r>
            <a:r>
              <a:rPr lang="cs-CZ" b="1" dirty="0"/>
              <a:t>objekty nezbytné k přežití civilního obyvatelstva</a:t>
            </a:r>
            <a:r>
              <a:rPr lang="cs-CZ" dirty="0"/>
              <a:t>, jako jsou zásoby potravin, zemědělské oblasti sloužící k produkci potravin sklizeň, dobytek, zařízení pro dodávky vody a zásobování vodou a zavlažovací zařízení s cílem nepřipustit jejich používání civilním obyvatelstvem nebo protější stranou, a to bez ohledu na motiv, ať už se to děje s úmyslem vyhladovění civilních osob, přinucení jich k odchodu nebo z jiných důvodů</a:t>
            </a:r>
          </a:p>
          <a:p>
            <a:r>
              <a:rPr lang="cs-CZ" dirty="0"/>
              <a:t>Je zakázáno užívat </a:t>
            </a:r>
            <a:r>
              <a:rPr lang="cs-CZ" b="1" dirty="0"/>
              <a:t>hladovění civilních </a:t>
            </a:r>
            <a:r>
              <a:rPr lang="cs-CZ" dirty="0"/>
              <a:t>osob jako způsobu vedení války</a:t>
            </a:r>
          </a:p>
          <a:p>
            <a:endParaRPr lang="cs-CZ" dirty="0"/>
          </a:p>
        </p:txBody>
      </p:sp>
    </p:spTree>
    <p:extLst>
      <p:ext uri="{BB962C8B-B14F-4D97-AF65-F5344CB8AC3E}">
        <p14:creationId xmlns:p14="http://schemas.microsoft.com/office/powerpoint/2010/main" val="84260736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životního prostředí</a:t>
            </a:r>
          </a:p>
        </p:txBody>
      </p:sp>
      <p:sp>
        <p:nvSpPr>
          <p:cNvPr id="3" name="Zástupný symbol pro obsah 2"/>
          <p:cNvSpPr>
            <a:spLocks noGrp="1"/>
          </p:cNvSpPr>
          <p:nvPr>
            <p:ph idx="1"/>
          </p:nvPr>
        </p:nvSpPr>
        <p:spPr/>
        <p:txBody>
          <a:bodyPr/>
          <a:lstStyle/>
          <a:p>
            <a:r>
              <a:rPr lang="cs-CZ" dirty="0"/>
              <a:t>Při vedení vojenských akcí je třeba dbát o ochranu </a:t>
            </a:r>
            <a:r>
              <a:rPr lang="cs-CZ" b="1" dirty="0"/>
              <a:t>životního prostředí </a:t>
            </a:r>
            <a:r>
              <a:rPr lang="cs-CZ" dirty="0"/>
              <a:t>před rozsáhlými, dlouhodobými a vážnými škodami. </a:t>
            </a:r>
          </a:p>
          <a:p>
            <a:r>
              <a:rPr lang="cs-CZ" dirty="0"/>
              <a:t>Tato ochrana zahrnuje zákaz používání způsobů nebo prostředků vedení války, jejichž cílem je způsobit takové škody na životním prostředí, nebo u nichž se dá očekávat způsobení takových škod, že tím ohrozí zdraví nebo přežití obyvatelstva</a:t>
            </a:r>
          </a:p>
        </p:txBody>
      </p:sp>
    </p:spTree>
    <p:extLst>
      <p:ext uri="{BB962C8B-B14F-4D97-AF65-F5344CB8AC3E}">
        <p14:creationId xmlns:p14="http://schemas.microsoft.com/office/powerpoint/2010/main" val="1194865658"/>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Ochrana staveb obsahující nebezpečné síly</a:t>
            </a:r>
          </a:p>
        </p:txBody>
      </p:sp>
      <p:sp>
        <p:nvSpPr>
          <p:cNvPr id="3" name="Zástupný symbol pro obsah 2"/>
          <p:cNvSpPr>
            <a:spLocks noGrp="1"/>
          </p:cNvSpPr>
          <p:nvPr>
            <p:ph idx="1"/>
          </p:nvPr>
        </p:nvSpPr>
        <p:spPr/>
        <p:txBody>
          <a:bodyPr/>
          <a:lstStyle/>
          <a:p>
            <a:r>
              <a:rPr lang="cs-CZ" dirty="0"/>
              <a:t>Stavby nebo zařízení obsahující nebezpečné síly zvláště </a:t>
            </a:r>
            <a:r>
              <a:rPr lang="cs-CZ" b="1" dirty="0"/>
              <a:t>přehrady, hráze a atomové elektrárny</a:t>
            </a:r>
            <a:r>
              <a:rPr lang="cs-CZ" dirty="0"/>
              <a:t>, nesmějí být předmětem útoku, i když jsou vojenskými objekty, pokud takový útok může způsobit uvolnění nebezpečných sil a vést v důsledku toho k vážným ztrátám na civilním obyvatelstvu. </a:t>
            </a:r>
          </a:p>
          <a:p>
            <a:r>
              <a:rPr lang="cs-CZ" dirty="0"/>
              <a:t>Ostatní vojenské objekty umístěné u těchto staveb nebo zařízení nebo v jejich blízkosti nemohou být předmětem útoku, pokud takový útok může způsobit </a:t>
            </a:r>
            <a:r>
              <a:rPr lang="cs-CZ" b="1" dirty="0"/>
              <a:t>uvolnění nebezpečných sil </a:t>
            </a:r>
            <a:r>
              <a:rPr lang="cs-CZ" dirty="0"/>
              <a:t>z těchto staveb nebo zařízení a vést v důsledku toho k vážným ztrátám na civilním obyvatelstvu</a:t>
            </a:r>
          </a:p>
        </p:txBody>
      </p:sp>
    </p:spTree>
    <p:extLst>
      <p:ext uri="{BB962C8B-B14F-4D97-AF65-F5344CB8AC3E}">
        <p14:creationId xmlns:p14="http://schemas.microsoft.com/office/powerpoint/2010/main" val="987530909"/>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Preventivní opatření při útoku</a:t>
            </a:r>
          </a:p>
        </p:txBody>
      </p:sp>
      <p:sp>
        <p:nvSpPr>
          <p:cNvPr id="3" name="Zástupný symbol pro obsah 2"/>
          <p:cNvSpPr>
            <a:spLocks noGrp="1"/>
          </p:cNvSpPr>
          <p:nvPr>
            <p:ph idx="1"/>
          </p:nvPr>
        </p:nvSpPr>
        <p:spPr/>
        <p:txBody>
          <a:bodyPr>
            <a:noAutofit/>
          </a:bodyPr>
          <a:lstStyle/>
          <a:p>
            <a:r>
              <a:rPr lang="cs-CZ" sz="2000" dirty="0"/>
              <a:t>Při </a:t>
            </a:r>
            <a:r>
              <a:rPr lang="cs-CZ" sz="2000" b="1" dirty="0"/>
              <a:t>vedení vojenských operací </a:t>
            </a:r>
            <a:r>
              <a:rPr lang="cs-CZ" sz="2000" dirty="0"/>
              <a:t>musí být věnována neustálá péče tomu, aby bylo ušetřeno civilní obyvatelstvo, civilní osoby a objekty civilního rázu.</a:t>
            </a:r>
          </a:p>
          <a:p>
            <a:r>
              <a:rPr lang="cs-CZ" sz="2000" dirty="0"/>
              <a:t>Veškerá možná preventivní opatření při volbě prostředků a způsobů útoků  se volí s cílem zabránit, a v každém případě maximálně omezit náhodné ztráty na životech civilních osob, </a:t>
            </a:r>
          </a:p>
          <a:p>
            <a:r>
              <a:rPr lang="cs-CZ" sz="2000" b="1" dirty="0"/>
              <a:t>Nezahájit útok</a:t>
            </a:r>
            <a:r>
              <a:rPr lang="cs-CZ" sz="2000" dirty="0"/>
              <a:t>, u něhož se dá předpokládat, že způsobí náhodné ztráty na životech civilních osob, zranění civilních osob, poškození objektů civilního rázu nebo kombinaci těchto případů, které by převyšovaly předpokládanou konkrétní a přímou vojenskou výhodu</a:t>
            </a:r>
          </a:p>
          <a:p>
            <a:r>
              <a:rPr lang="cs-CZ" sz="2000" b="1" dirty="0"/>
              <a:t>útok odvolat nebo přerušit</a:t>
            </a:r>
            <a:r>
              <a:rPr lang="cs-CZ" sz="2000" dirty="0"/>
              <a:t>, stane-li se zřejmým, že objekt není vojenským objektem nebo podléhá zvláštní ochraně nebo že by útok mohl způsobit náhodné ztráty na životech civilních osob, zranění civilních osob, poškození objektů civilního rázu nebo kombinaci těchto případů, které by převyšovaly předpokládanou konkrétní a přímou vojenskou výhodu;</a:t>
            </a:r>
          </a:p>
          <a:p>
            <a:r>
              <a:rPr lang="cs-CZ" sz="2000" dirty="0"/>
              <a:t>vydat v náležitém časovém předstihu a působivými prostředky </a:t>
            </a:r>
            <a:r>
              <a:rPr lang="cs-CZ" sz="2000" b="1" dirty="0"/>
              <a:t>varování </a:t>
            </a:r>
            <a:r>
              <a:rPr lang="cs-CZ" sz="2000" dirty="0"/>
              <a:t>před útoky, které mohou postihnout civilní obyvatelstvo</a:t>
            </a:r>
          </a:p>
        </p:txBody>
      </p:sp>
    </p:spTree>
    <p:extLst>
      <p:ext uri="{BB962C8B-B14F-4D97-AF65-F5344CB8AC3E}">
        <p14:creationId xmlns:p14="http://schemas.microsoft.com/office/powerpoint/2010/main" val="1678363547"/>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Civilní obrana</a:t>
            </a:r>
          </a:p>
        </p:txBody>
      </p:sp>
      <p:sp>
        <p:nvSpPr>
          <p:cNvPr id="3" name="Zástupný symbol pro obsah 2"/>
          <p:cNvSpPr>
            <a:spLocks noGrp="1"/>
          </p:cNvSpPr>
          <p:nvPr>
            <p:ph idx="1"/>
          </p:nvPr>
        </p:nvSpPr>
        <p:spPr/>
        <p:txBody>
          <a:bodyPr/>
          <a:lstStyle/>
          <a:p>
            <a:pPr marL="0" indent="0">
              <a:buNone/>
            </a:pPr>
            <a:r>
              <a:rPr lang="cs-CZ" dirty="0"/>
              <a:t>"</a:t>
            </a:r>
            <a:r>
              <a:rPr lang="cs-CZ" b="1" dirty="0"/>
              <a:t>Civilní obrana" </a:t>
            </a:r>
            <a:r>
              <a:rPr lang="cs-CZ" dirty="0"/>
              <a:t>je plnění některých nebo všech níže uvedených humanitárních úkolů, jejichž cílem je chránit civilní obyvatelstvo před nebezpečím, pomoci mu odstranit bezprostřední účinky nepřátelských akci nebo pohrom a také vytvořit nezbytné podmínky pro jeho přežití</a:t>
            </a:r>
          </a:p>
        </p:txBody>
      </p:sp>
    </p:spTree>
    <p:extLst>
      <p:ext uri="{BB962C8B-B14F-4D97-AF65-F5344CB8AC3E}">
        <p14:creationId xmlns:p14="http://schemas.microsoft.com/office/powerpoint/2010/main" val="1058431084"/>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Právo na spravedlivý proces</a:t>
            </a:r>
          </a:p>
        </p:txBody>
      </p:sp>
      <p:sp>
        <p:nvSpPr>
          <p:cNvPr id="3" name="Zástupný symbol pro obsah 2"/>
          <p:cNvSpPr>
            <a:spLocks noGrp="1"/>
          </p:cNvSpPr>
          <p:nvPr>
            <p:ph idx="1"/>
          </p:nvPr>
        </p:nvSpPr>
        <p:spPr/>
        <p:txBody>
          <a:bodyPr/>
          <a:lstStyle/>
          <a:p>
            <a:r>
              <a:rPr lang="cs-CZ" dirty="0"/>
              <a:t>Žádný rozsudek nesmí být vynesen a žádný trest nesmí být vykonán na osobě, která byla shledána vinnou z trestného činu souvisejícího s ozbrojeným konfliktem s výjimkou případu, kdy </a:t>
            </a:r>
            <a:r>
              <a:rPr lang="cs-CZ" b="1" dirty="0"/>
              <a:t>rozsudek byl vynesen nestranným a řádně ustanoveným soudem </a:t>
            </a:r>
            <a:r>
              <a:rPr lang="cs-CZ" dirty="0"/>
              <a:t>respektujícím všeobecně uznávané zásady řádného soudního řízení.</a:t>
            </a:r>
          </a:p>
        </p:txBody>
      </p:sp>
    </p:spTree>
    <p:extLst>
      <p:ext uri="{BB962C8B-B14F-4D97-AF65-F5344CB8AC3E}">
        <p14:creationId xmlns:p14="http://schemas.microsoft.com/office/powerpoint/2010/main" val="144418068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Formy civilní obrany</a:t>
            </a:r>
          </a:p>
        </p:txBody>
      </p:sp>
      <p:sp>
        <p:nvSpPr>
          <p:cNvPr id="3" name="Zástupný symbol pro obsah 2"/>
          <p:cNvSpPr>
            <a:spLocks noGrp="1"/>
          </p:cNvSpPr>
          <p:nvPr>
            <p:ph idx="1"/>
          </p:nvPr>
        </p:nvSpPr>
        <p:spPr/>
        <p:txBody>
          <a:bodyPr>
            <a:normAutofit fontScale="55000" lnSpcReduction="20000"/>
          </a:bodyPr>
          <a:lstStyle/>
          <a:p>
            <a:r>
              <a:rPr lang="cs-CZ" dirty="0"/>
              <a:t>hlásné služby;</a:t>
            </a:r>
          </a:p>
          <a:p>
            <a:r>
              <a:rPr lang="cs-CZ" dirty="0"/>
              <a:t>evakuace;	</a:t>
            </a:r>
          </a:p>
          <a:p>
            <a:r>
              <a:rPr lang="cs-CZ" dirty="0"/>
              <a:t>organizování a poskytování úkrytů;</a:t>
            </a:r>
          </a:p>
          <a:p>
            <a:r>
              <a:rPr lang="cs-CZ" dirty="0"/>
              <a:t>zatemňování;	</a:t>
            </a:r>
          </a:p>
          <a:p>
            <a:r>
              <a:rPr lang="cs-CZ" dirty="0"/>
              <a:t>záchranné práce;	</a:t>
            </a:r>
          </a:p>
          <a:p>
            <a:r>
              <a:rPr lang="cs-CZ" dirty="0"/>
              <a:t>zdravotnické služby včetně první pomoci a také náboženská pomoc;	</a:t>
            </a:r>
          </a:p>
          <a:p>
            <a:r>
              <a:rPr lang="cs-CZ" dirty="0"/>
              <a:t>boj s požáry;	</a:t>
            </a:r>
          </a:p>
          <a:p>
            <a:r>
              <a:rPr lang="cs-CZ" dirty="0"/>
              <a:t>zjišťování a označování nebezpečných oblastí;	</a:t>
            </a:r>
          </a:p>
          <a:p>
            <a:r>
              <a:rPr lang="cs-CZ" dirty="0"/>
              <a:t>dekontaminace a podobná ochranná opatření;	</a:t>
            </a:r>
          </a:p>
          <a:p>
            <a:r>
              <a:rPr lang="cs-CZ" dirty="0"/>
              <a:t>poskytování nouzového ubytování a zásobování;	</a:t>
            </a:r>
          </a:p>
          <a:p>
            <a:r>
              <a:rPr lang="cs-CZ" dirty="0"/>
              <a:t>okamžitá pomoc při obnově a udržování pořádku v postižených oblastech; okamžitá oprava nezbytných veřejných zařízení;	</a:t>
            </a:r>
          </a:p>
          <a:p>
            <a:r>
              <a:rPr lang="cs-CZ" dirty="0"/>
              <a:t>bezodkladné pohřební služby;	</a:t>
            </a:r>
          </a:p>
          <a:p>
            <a:r>
              <a:rPr lang="cs-CZ" dirty="0"/>
              <a:t>pomoc při ochraně předmětů nezbytných k přežití;	</a:t>
            </a:r>
          </a:p>
          <a:p>
            <a:r>
              <a:rPr lang="cs-CZ" dirty="0"/>
              <a:t>doplňující činnost nezbytná k splnění výše uvedených úkolů, včetně plánování a organizování, ale neomezující se pouze na tuto činnost.</a:t>
            </a:r>
          </a:p>
          <a:p>
            <a:endParaRPr lang="cs-CZ" dirty="0"/>
          </a:p>
        </p:txBody>
      </p:sp>
    </p:spTree>
    <p:extLst>
      <p:ext uri="{BB962C8B-B14F-4D97-AF65-F5344CB8AC3E}">
        <p14:creationId xmlns:p14="http://schemas.microsoft.com/office/powerpoint/2010/main" val="148462801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Zákaz diskriminace</a:t>
            </a:r>
          </a:p>
        </p:txBody>
      </p:sp>
      <p:sp>
        <p:nvSpPr>
          <p:cNvPr id="3" name="Zástupný symbol pro obsah 2"/>
          <p:cNvSpPr>
            <a:spLocks noGrp="1"/>
          </p:cNvSpPr>
          <p:nvPr>
            <p:ph idx="1"/>
          </p:nvPr>
        </p:nvSpPr>
        <p:spPr/>
        <p:txBody>
          <a:bodyPr/>
          <a:lstStyle/>
          <a:p>
            <a:r>
              <a:rPr lang="cs-CZ" dirty="0"/>
              <a:t>Osoby, které jsou v moci strany v konfliktu, mají, pokud jsou postiženy válečnou situací  a nedostává se jim příznivějšího zacházení,</a:t>
            </a:r>
            <a:r>
              <a:rPr lang="cs-CZ" b="1" dirty="0"/>
              <a:t>  mají právo na lidské zacházení za všech okolností </a:t>
            </a:r>
            <a:r>
              <a:rPr lang="cs-CZ" dirty="0"/>
              <a:t>a přinejmenším budou požívat ochrany stanovené tímto článkem bez jakéhokoli nepříznivého rozdílu založeného na rase, barvě, pohlaví, jazyku, náboženství nebo víře, politických nebo jiných názorech, národním nebo sociálním původu majetků, rodovém původu nebo jiném stavu nebo na jiných podobných kritériích. </a:t>
            </a:r>
          </a:p>
          <a:p>
            <a:r>
              <a:rPr lang="cs-CZ" dirty="0"/>
              <a:t>Každá strana bude respektovat osobu</a:t>
            </a:r>
            <a:r>
              <a:rPr lang="cs-CZ" b="1" dirty="0"/>
              <a:t>, čest, přesvědčení a náboženské úkony všech těchto osob</a:t>
            </a:r>
          </a:p>
        </p:txBody>
      </p:sp>
    </p:spTree>
    <p:extLst>
      <p:ext uri="{BB962C8B-B14F-4D97-AF65-F5344CB8AC3E}">
        <p14:creationId xmlns:p14="http://schemas.microsoft.com/office/powerpoint/2010/main" val="530553612"/>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Absolutní zákaz</a:t>
            </a:r>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V každé době a na každém místě bez ohledu na to, zda jsou spáchány představiteli civilních nebo vojenských orgánů, jsou a zůstanou zakázány tyto činy:</a:t>
            </a:r>
          </a:p>
          <a:p>
            <a:pPr marL="514350" indent="-514350">
              <a:buFont typeface="+mj-lt"/>
              <a:buAutoNum type="alphaLcParenR"/>
            </a:pPr>
            <a:r>
              <a:rPr lang="cs-CZ" b="1" dirty="0"/>
              <a:t>ohrožení </a:t>
            </a:r>
            <a:r>
              <a:rPr lang="cs-CZ" dirty="0"/>
              <a:t>života, zdraví, fyzického nebo duševního stavu osob, zvláště vražda, mučení všeho druhu, ať tělesné nebo duševní, tělesné tresty a  zmrzačení,</a:t>
            </a:r>
          </a:p>
          <a:p>
            <a:pPr marL="514350" indent="-514350">
              <a:buFont typeface="+mj-lt"/>
              <a:buAutoNum type="alphaLcParenR"/>
            </a:pPr>
            <a:r>
              <a:rPr lang="cs-CZ" b="1" dirty="0"/>
              <a:t>urážka osobní důstojnosti</a:t>
            </a:r>
            <a:r>
              <a:rPr lang="cs-CZ" dirty="0"/>
              <a:t>, především ponižující a urážející zacházení, nucená prostituce a jakákoli forma nemravného jednání</a:t>
            </a:r>
          </a:p>
          <a:p>
            <a:pPr marL="514350" indent="-514350">
              <a:buFont typeface="+mj-lt"/>
              <a:buAutoNum type="alphaLcParenR"/>
            </a:pPr>
            <a:r>
              <a:rPr lang="cs-CZ" b="1" dirty="0"/>
              <a:t>brání rukojmí</a:t>
            </a:r>
          </a:p>
          <a:p>
            <a:pPr marL="514350" indent="-514350">
              <a:buFont typeface="+mj-lt"/>
              <a:buAutoNum type="alphaLcParenR"/>
            </a:pPr>
            <a:r>
              <a:rPr lang="cs-CZ" b="1" dirty="0"/>
              <a:t>kolektivní tresty </a:t>
            </a:r>
            <a:r>
              <a:rPr lang="cs-CZ" dirty="0"/>
              <a:t>a</a:t>
            </a:r>
          </a:p>
          <a:p>
            <a:pPr marL="514350" indent="-514350">
              <a:buFont typeface="+mj-lt"/>
              <a:buAutoNum type="alphaLcParenR"/>
            </a:pPr>
            <a:r>
              <a:rPr lang="cs-CZ" b="1" dirty="0"/>
              <a:t>hrozby </a:t>
            </a:r>
            <a:r>
              <a:rPr lang="cs-CZ" dirty="0"/>
              <a:t>vykonat kterýkoli z výše uvedených činů.</a:t>
            </a:r>
          </a:p>
          <a:p>
            <a:endParaRPr lang="cs-CZ" dirty="0"/>
          </a:p>
        </p:txBody>
      </p:sp>
    </p:spTree>
    <p:extLst>
      <p:ext uri="{BB962C8B-B14F-4D97-AF65-F5344CB8AC3E}">
        <p14:creationId xmlns:p14="http://schemas.microsoft.com/office/powerpoint/2010/main" val="6624545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Genocida</a:t>
            </a:r>
          </a:p>
        </p:txBody>
      </p:sp>
      <p:sp>
        <p:nvSpPr>
          <p:cNvPr id="3" name="Zástupný symbol pro obsah 2"/>
          <p:cNvSpPr>
            <a:spLocks noGrp="1"/>
          </p:cNvSpPr>
          <p:nvPr>
            <p:ph idx="1"/>
          </p:nvPr>
        </p:nvSpPr>
        <p:spPr/>
        <p:txBody>
          <a:bodyPr>
            <a:normAutofit fontScale="92500"/>
          </a:bodyPr>
          <a:lstStyle/>
          <a:p>
            <a:pPr marL="0" indent="0">
              <a:buNone/>
            </a:pPr>
            <a:r>
              <a:rPr lang="cs-CZ" dirty="0"/>
              <a:t>Genocidou rozumí kterýkoli  činů spáchaný v úmyslu </a:t>
            </a:r>
            <a:r>
              <a:rPr lang="cs-CZ" b="1" dirty="0">
                <a:solidFill>
                  <a:srgbClr val="FF0000"/>
                </a:solidFill>
              </a:rPr>
              <a:t>zničit úplně nebo částečně </a:t>
            </a:r>
            <a:r>
              <a:rPr lang="cs-CZ" dirty="0"/>
              <a:t>některou národní, etnickou, rasovou nebo náboženskou skupinu jako takovou:</a:t>
            </a:r>
          </a:p>
          <a:p>
            <a:pPr marL="514350" indent="-514350">
              <a:buFont typeface="+mj-lt"/>
              <a:buAutoNum type="arabicPeriod"/>
            </a:pPr>
            <a:r>
              <a:rPr lang="cs-CZ" dirty="0"/>
              <a:t>usmrcení příslušníků takové skupiny</a:t>
            </a:r>
          </a:p>
          <a:p>
            <a:pPr marL="514350" indent="-514350">
              <a:buFont typeface="+mj-lt"/>
              <a:buAutoNum type="arabicPeriod"/>
            </a:pPr>
            <a:r>
              <a:rPr lang="cs-CZ" dirty="0"/>
              <a:t>způsobení těžkých tělesných ublížení nebo duševních poruch členům takové skupiny</a:t>
            </a:r>
          </a:p>
          <a:p>
            <a:pPr marL="514350" indent="-514350">
              <a:buFont typeface="+mj-lt"/>
              <a:buAutoNum type="arabicPeriod"/>
            </a:pPr>
            <a:r>
              <a:rPr lang="cs-CZ" dirty="0"/>
              <a:t>úmyslné uvedení kterékoli skupiny do takových životních podmínek, které mají přivodit její úplné nebo částečné fyzické zničení</a:t>
            </a:r>
          </a:p>
          <a:p>
            <a:pPr marL="514350" indent="-514350">
              <a:buFont typeface="+mj-lt"/>
              <a:buAutoNum type="arabicPeriod"/>
            </a:pPr>
            <a:r>
              <a:rPr lang="cs-CZ" dirty="0"/>
              <a:t>opatření směřující k tomu, aby se v takové skupině bránilo rození dětí</a:t>
            </a:r>
          </a:p>
          <a:p>
            <a:pPr marL="514350" indent="-514350">
              <a:buFont typeface="+mj-lt"/>
              <a:buAutoNum type="arabicPeriod"/>
            </a:pPr>
            <a:r>
              <a:rPr lang="cs-CZ" dirty="0"/>
              <a:t>násilné převádění dětí z jedné skupiny do jiné.</a:t>
            </a:r>
          </a:p>
        </p:txBody>
      </p:sp>
    </p:spTree>
    <p:extLst>
      <p:ext uri="{BB962C8B-B14F-4D97-AF65-F5344CB8AC3E}">
        <p14:creationId xmlns:p14="http://schemas.microsoft.com/office/powerpoint/2010/main" val="2086810406"/>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Právo zadržené osoby</a:t>
            </a:r>
          </a:p>
        </p:txBody>
      </p:sp>
      <p:sp>
        <p:nvSpPr>
          <p:cNvPr id="3" name="Zástupný symbol pro obsah 2"/>
          <p:cNvSpPr>
            <a:spLocks noGrp="1"/>
          </p:cNvSpPr>
          <p:nvPr>
            <p:ph idx="1"/>
          </p:nvPr>
        </p:nvSpPr>
        <p:spPr/>
        <p:txBody>
          <a:bodyPr/>
          <a:lstStyle/>
          <a:p>
            <a:r>
              <a:rPr lang="cs-CZ" dirty="0"/>
              <a:t>Kterákoliv osoba zadržená, uvězněná nebo internovaná za činy související s ozbrojeným konfliktem bude v </a:t>
            </a:r>
            <a:r>
              <a:rPr lang="cs-CZ" b="1" dirty="0"/>
              <a:t>jazyce, jemuž rozumí, okamžitě informována</a:t>
            </a:r>
            <a:r>
              <a:rPr lang="cs-CZ" dirty="0"/>
              <a:t>, proč tato opatření byla učiněna.</a:t>
            </a:r>
          </a:p>
          <a:p>
            <a:r>
              <a:rPr lang="cs-CZ" dirty="0"/>
              <a:t>S výjimkou případů uvěznění nebo zadržení za trestné činy budou tyto osoby </a:t>
            </a:r>
            <a:r>
              <a:rPr lang="cs-CZ" b="1" dirty="0"/>
              <a:t>propuštěny</a:t>
            </a:r>
            <a:r>
              <a:rPr lang="cs-CZ" dirty="0"/>
              <a:t> v co možná nejkratší lhůtě a v každém případě okamžitě poté, kdy pominou okolnosti opravňující uvěznění, zatčení nebo internaci</a:t>
            </a:r>
          </a:p>
        </p:txBody>
      </p:sp>
    </p:spTree>
    <p:extLst>
      <p:ext uri="{BB962C8B-B14F-4D97-AF65-F5344CB8AC3E}">
        <p14:creationId xmlns:p14="http://schemas.microsoft.com/office/powerpoint/2010/main" val="1318227732"/>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A588183-4717-6F4F-86E2-A9D640D24383}"/>
              </a:ext>
            </a:extLst>
          </p:cNvPr>
          <p:cNvSpPr>
            <a:spLocks noGrp="1"/>
          </p:cNvSpPr>
          <p:nvPr>
            <p:ph type="title"/>
          </p:nvPr>
        </p:nvSpPr>
        <p:spPr/>
        <p:txBody>
          <a:bodyPr/>
          <a:lstStyle/>
          <a:p>
            <a:pPr algn="ctr"/>
            <a:r>
              <a:rPr lang="cs-CZ" dirty="0"/>
              <a:t>Mezinárodní červený kříž</a:t>
            </a:r>
          </a:p>
        </p:txBody>
      </p:sp>
      <p:sp>
        <p:nvSpPr>
          <p:cNvPr id="3" name="Zástupný symbol pro obsah 2">
            <a:extLst>
              <a:ext uri="{FF2B5EF4-FFF2-40B4-BE49-F238E27FC236}">
                <a16:creationId xmlns:a16="http://schemas.microsoft.com/office/drawing/2014/main" id="{FFC194E4-A02E-FF4A-9274-FA97147D1F2D}"/>
              </a:ext>
            </a:extLst>
          </p:cNvPr>
          <p:cNvSpPr>
            <a:spLocks noGrp="1"/>
          </p:cNvSpPr>
          <p:nvPr>
            <p:ph idx="1"/>
          </p:nvPr>
        </p:nvSpPr>
        <p:spPr/>
        <p:txBody>
          <a:bodyPr>
            <a:normAutofit lnSpcReduction="10000"/>
          </a:bodyPr>
          <a:lstStyle/>
          <a:p>
            <a:pPr marL="514350" indent="-514350" fontAlgn="ctr">
              <a:buFont typeface="+mj-lt"/>
              <a:buAutoNum type="arabicPeriod"/>
            </a:pPr>
            <a:r>
              <a:rPr lang="cs-CZ" dirty="0"/>
              <a:t>Mezinárodní červený kříž v užším smyslu znamená jen </a:t>
            </a:r>
            <a:r>
              <a:rPr lang="cs-CZ" b="1" dirty="0">
                <a:solidFill>
                  <a:srgbClr val="FF0000"/>
                </a:solidFill>
              </a:rPr>
              <a:t>Mezinárodní výbor Červeného kříže</a:t>
            </a:r>
            <a:r>
              <a:rPr lang="cs-CZ" dirty="0"/>
              <a:t>, což je švýcarská nevládní organizace se sídlem v Ženevě. </a:t>
            </a:r>
          </a:p>
          <a:p>
            <a:pPr marL="514350" indent="-514350" fontAlgn="ctr">
              <a:buFont typeface="+mj-lt"/>
              <a:buAutoNum type="arabicPeriod"/>
            </a:pPr>
            <a:r>
              <a:rPr lang="cs-CZ" dirty="0"/>
              <a:t>Státy ho však mezinárodními smlouvami (zejm. Ženevskými úmluvami o ochraně obětí ozbrojených konfliktů) pověřily významnými úkoly souvisejícími s dodržováním pravidel humanitárního práva v ozbrojeném konfliktu, tj. možností výkonu práv, která odpovídají právům ochranné mocnosti. </a:t>
            </a:r>
          </a:p>
          <a:p>
            <a:pPr marL="514350" indent="-514350" fontAlgn="ctr">
              <a:buFont typeface="+mj-lt"/>
              <a:buAutoNum type="arabicPeriod"/>
            </a:pPr>
            <a:r>
              <a:rPr lang="cs-CZ" dirty="0"/>
              <a:t>Tím získal Mezinárodní výbor ČK mezinárodněprávní subjektivitu, kterou mu státy přiznaly pro jeho nestrannost a diskrétnost zaštítěnou trvalou neutralitou Švýcarska. </a:t>
            </a:r>
          </a:p>
          <a:p>
            <a:endParaRPr lang="cs-CZ" dirty="0"/>
          </a:p>
        </p:txBody>
      </p:sp>
    </p:spTree>
    <p:extLst>
      <p:ext uri="{BB962C8B-B14F-4D97-AF65-F5344CB8AC3E}">
        <p14:creationId xmlns:p14="http://schemas.microsoft.com/office/powerpoint/2010/main" val="1007135582"/>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BAEBD056-5C23-454F-AA31-66A1F93E6B3F}"/>
              </a:ext>
            </a:extLst>
          </p:cNvPr>
          <p:cNvSpPr>
            <a:spLocks noGrp="1"/>
          </p:cNvSpPr>
          <p:nvPr>
            <p:ph type="title"/>
          </p:nvPr>
        </p:nvSpPr>
        <p:spPr/>
        <p:txBody>
          <a:bodyPr/>
          <a:lstStyle/>
          <a:p>
            <a:pPr algn="ctr"/>
            <a:r>
              <a:rPr lang="cs-CZ" dirty="0"/>
              <a:t>Český červený kříž</a:t>
            </a:r>
          </a:p>
        </p:txBody>
      </p:sp>
      <p:sp>
        <p:nvSpPr>
          <p:cNvPr id="3" name="Zástupný symbol pro obsah 2">
            <a:extLst>
              <a:ext uri="{FF2B5EF4-FFF2-40B4-BE49-F238E27FC236}">
                <a16:creationId xmlns:a16="http://schemas.microsoft.com/office/drawing/2014/main" id="{84DD3465-EA2A-E745-8B95-A707D63D6B44}"/>
              </a:ext>
            </a:extLst>
          </p:cNvPr>
          <p:cNvSpPr>
            <a:spLocks noGrp="1"/>
          </p:cNvSpPr>
          <p:nvPr>
            <p:ph idx="1"/>
          </p:nvPr>
        </p:nvSpPr>
        <p:spPr/>
        <p:txBody>
          <a:bodyPr>
            <a:normAutofit fontScale="92500"/>
          </a:bodyPr>
          <a:lstStyle/>
          <a:p>
            <a:pPr marL="0" indent="0">
              <a:buNone/>
            </a:pPr>
            <a:r>
              <a:rPr lang="cs-CZ" dirty="0"/>
              <a:t>Český  červený kříž má postavení a oprávnění </a:t>
            </a:r>
            <a:r>
              <a:rPr lang="cs-CZ" dirty="0">
                <a:solidFill>
                  <a:srgbClr val="FF0000"/>
                </a:solidFill>
              </a:rPr>
              <a:t>národní společnosti podle Ženevských úmluv</a:t>
            </a:r>
            <a:r>
              <a:rPr lang="cs-CZ" dirty="0"/>
              <a:t> a plní zejména tyto úkoly:</a:t>
            </a:r>
          </a:p>
          <a:p>
            <a:pPr marL="514350" indent="-514350">
              <a:buFont typeface="+mj-lt"/>
              <a:buAutoNum type="arabicPeriod"/>
            </a:pPr>
            <a:r>
              <a:rPr lang="cs-CZ" dirty="0"/>
              <a:t>působí jako výlučně uznaná pomocná organizace vojenské zdravotnické služby;</a:t>
            </a:r>
          </a:p>
          <a:p>
            <a:pPr marL="514350" indent="-514350">
              <a:buFont typeface="+mj-lt"/>
              <a:buAutoNum type="arabicPeriod"/>
            </a:pPr>
            <a:r>
              <a:rPr lang="cs-CZ" dirty="0"/>
              <a:t>působí v oblasti civilní obrany a ochrany obyvatelstva a poskytuje pomoc v případě katastrof a jiných mimořádných událostí;</a:t>
            </a:r>
          </a:p>
          <a:p>
            <a:pPr marL="514350" indent="-514350">
              <a:buFont typeface="+mj-lt"/>
              <a:buAutoNum type="arabicPeriod"/>
            </a:pPr>
            <a:r>
              <a:rPr lang="cs-CZ" dirty="0"/>
              <a:t>poskytuje zdravotnické, záchranné, sociální a další humanitární služby;</a:t>
            </a:r>
          </a:p>
          <a:p>
            <a:pPr marL="514350" indent="-514350">
              <a:buFont typeface="+mj-lt"/>
              <a:buAutoNum type="arabicPeriod"/>
            </a:pPr>
            <a:r>
              <a:rPr lang="cs-CZ" dirty="0"/>
              <a:t>šíří znalost Ženevských úmluv.</a:t>
            </a:r>
          </a:p>
          <a:p>
            <a:pPr marL="514350" indent="-514350">
              <a:buFont typeface="+mj-lt"/>
              <a:buAutoNum type="arabicPeriod"/>
            </a:pPr>
            <a:r>
              <a:rPr lang="cs-CZ" dirty="0"/>
              <a:t>vychovává občany k účasti na plnění zdravotnických úkolů a jeho složky úzce spolupracují s poskytovateli zdravotních služeb.</a:t>
            </a:r>
          </a:p>
        </p:txBody>
      </p:sp>
    </p:spTree>
    <p:extLst>
      <p:ext uri="{BB962C8B-B14F-4D97-AF65-F5344CB8AC3E}">
        <p14:creationId xmlns:p14="http://schemas.microsoft.com/office/powerpoint/2010/main" val="382493954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pPr algn="ctr"/>
            <a:r>
              <a:rPr lang="cs-CZ" dirty="0"/>
              <a:t>Zločiny proti lidskosti</a:t>
            </a:r>
          </a:p>
        </p:txBody>
      </p:sp>
      <p:sp>
        <p:nvSpPr>
          <p:cNvPr id="3" name="Zástupný symbol pro obsah 2"/>
          <p:cNvSpPr>
            <a:spLocks noGrp="1"/>
          </p:cNvSpPr>
          <p:nvPr>
            <p:ph idx="1"/>
          </p:nvPr>
        </p:nvSpPr>
        <p:spPr/>
        <p:txBody>
          <a:bodyPr>
            <a:normAutofit fontScale="55000" lnSpcReduction="20000"/>
          </a:bodyPr>
          <a:lstStyle/>
          <a:p>
            <a:pPr marL="0" indent="0">
              <a:buNone/>
            </a:pPr>
            <a:r>
              <a:rPr lang="cs-CZ" dirty="0"/>
              <a:t>Zločinem proti lidskosti rozumí kterýkoli činů, spáchaný v rámci rozsáhlého nebo systematického útoku zaměřeného proti </a:t>
            </a:r>
            <a:r>
              <a:rPr lang="cs-CZ" b="1" dirty="0">
                <a:solidFill>
                  <a:srgbClr val="FF0000"/>
                </a:solidFill>
              </a:rPr>
              <a:t>civilnímu obyvatelstvu při vědomí existence takového útoku:</a:t>
            </a:r>
          </a:p>
          <a:p>
            <a:pPr marL="514350" indent="-514350">
              <a:buFont typeface="+mj-lt"/>
              <a:buAutoNum type="arabicPeriod"/>
            </a:pPr>
            <a:r>
              <a:rPr lang="cs-CZ" dirty="0"/>
              <a:t>Vražda</a:t>
            </a:r>
          </a:p>
          <a:p>
            <a:pPr marL="514350" indent="-514350">
              <a:buFont typeface="+mj-lt"/>
              <a:buAutoNum type="arabicPeriod"/>
            </a:pPr>
            <a:r>
              <a:rPr lang="cs-CZ" dirty="0"/>
              <a:t>Vyhlazování</a:t>
            </a:r>
          </a:p>
          <a:p>
            <a:pPr marL="514350" indent="-514350">
              <a:buFont typeface="+mj-lt"/>
              <a:buAutoNum type="arabicPeriod"/>
            </a:pPr>
            <a:r>
              <a:rPr lang="cs-CZ" dirty="0"/>
              <a:t>Zotročování</a:t>
            </a:r>
          </a:p>
          <a:p>
            <a:pPr marL="514350" indent="-514350">
              <a:buFont typeface="+mj-lt"/>
              <a:buAutoNum type="arabicPeriod"/>
            </a:pPr>
            <a:r>
              <a:rPr lang="cs-CZ" dirty="0"/>
              <a:t>Deportace nebo násilný přesun obyvatelstva</a:t>
            </a:r>
          </a:p>
          <a:p>
            <a:pPr marL="514350" indent="-514350">
              <a:buFont typeface="+mj-lt"/>
              <a:buAutoNum type="arabicPeriod"/>
            </a:pPr>
            <a:r>
              <a:rPr lang="cs-CZ" dirty="0"/>
              <a:t>Věznění nebo jiné závažné formy zbavení osobní svobody v rozporu se základními pravidly mezinárodního práva</a:t>
            </a:r>
          </a:p>
          <a:p>
            <a:pPr marL="514350" indent="-514350">
              <a:buFont typeface="+mj-lt"/>
              <a:buAutoNum type="arabicPeriod"/>
            </a:pPr>
            <a:r>
              <a:rPr lang="cs-CZ" dirty="0"/>
              <a:t>Mučení</a:t>
            </a:r>
          </a:p>
          <a:p>
            <a:pPr marL="514350" indent="-514350">
              <a:buFont typeface="+mj-lt"/>
              <a:buAutoNum type="arabicPeriod"/>
            </a:pPr>
            <a:r>
              <a:rPr lang="cs-CZ" dirty="0"/>
              <a:t>Znásilnění, sexuální otroctví, nucená prostituce, nucené těhotenství, nucená sterilizace nebo jiné formy sexuálního násilí srovnatelné závažnost</a:t>
            </a:r>
          </a:p>
          <a:p>
            <a:pPr marL="514350" indent="-514350">
              <a:buFont typeface="+mj-lt"/>
              <a:buAutoNum type="arabicPeriod"/>
            </a:pPr>
            <a:r>
              <a:rPr lang="cs-CZ" dirty="0"/>
              <a:t>Persekuce jakékoli identifikovatelné skupiny nebo kolektivu z důvodů politických, rasových, národnostních, etnických, kulturních či náboženských nebo z důvodu pohlaví</a:t>
            </a:r>
          </a:p>
          <a:p>
            <a:pPr marL="514350" indent="-514350">
              <a:buFont typeface="+mj-lt"/>
              <a:buAutoNum type="arabicPeriod"/>
            </a:pPr>
            <a:r>
              <a:rPr lang="cs-CZ" dirty="0"/>
              <a:t>Nedobrovolné mizení osob</a:t>
            </a:r>
          </a:p>
          <a:p>
            <a:pPr marL="514350" indent="-514350">
              <a:buFont typeface="+mj-lt"/>
              <a:buAutoNum type="arabicPeriod"/>
            </a:pPr>
            <a:r>
              <a:rPr lang="cs-CZ" dirty="0"/>
              <a:t>Zločin apartheidu</a:t>
            </a:r>
          </a:p>
          <a:p>
            <a:pPr marL="514350" indent="-514350">
              <a:buFont typeface="+mj-lt"/>
              <a:buAutoNum type="arabicPeriod"/>
            </a:pPr>
            <a:r>
              <a:rPr lang="cs-CZ" dirty="0"/>
              <a:t>Jiné nelidské činy podobné povahy spočívající v úmyslném způsobení velkých útrap nebo těžké újmy na zdraví či poruchy duševního nebo tělesného zdraví</a:t>
            </a:r>
          </a:p>
          <a:p>
            <a:pPr marL="514350" indent="-514350">
              <a:buFont typeface="+mj-lt"/>
              <a:buAutoNum type="arabicPeriod"/>
            </a:pPr>
            <a:endParaRPr lang="cs-CZ" dirty="0"/>
          </a:p>
          <a:p>
            <a:endParaRPr lang="cs-CZ" dirty="0"/>
          </a:p>
        </p:txBody>
      </p:sp>
    </p:spTree>
    <p:extLst>
      <p:ext uri="{BB962C8B-B14F-4D97-AF65-F5344CB8AC3E}">
        <p14:creationId xmlns:p14="http://schemas.microsoft.com/office/powerpoint/2010/main" val="33843150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267</TotalTime>
  <Words>5561</Words>
  <Application>Microsoft Macintosh PowerPoint</Application>
  <PresentationFormat>Širokoúhlá obrazovka</PresentationFormat>
  <Paragraphs>343</Paragraphs>
  <Slides>82</Slides>
  <Notes>0</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82</vt:i4>
      </vt:variant>
    </vt:vector>
  </HeadingPairs>
  <TitlesOfParts>
    <vt:vector size="86" baseType="lpstr">
      <vt:lpstr>Arial</vt:lpstr>
      <vt:lpstr>Calibri</vt:lpstr>
      <vt:lpstr>Calibri Light</vt:lpstr>
      <vt:lpstr>Motiv Office</vt:lpstr>
      <vt:lpstr>Mezinárodní trestní soud trestní odpovědnost</vt:lpstr>
      <vt:lpstr>Přijetí statutu</vt:lpstr>
      <vt:lpstr>Právní subjektivita soudu</vt:lpstr>
      <vt:lpstr>Výkon jurisdikce</vt:lpstr>
      <vt:lpstr>Otázka přípustnosti</vt:lpstr>
      <vt:lpstr>Neochota státu vykonat spravedlnost</vt:lpstr>
      <vt:lpstr>Jurisdikce  soudu</vt:lpstr>
      <vt:lpstr>Genocida</vt:lpstr>
      <vt:lpstr>Zločiny proti lidskosti</vt:lpstr>
      <vt:lpstr>Válečné zločiny</vt:lpstr>
      <vt:lpstr>Česká právní úprava</vt:lpstr>
      <vt:lpstr>Agrese </vt:lpstr>
      <vt:lpstr>Příprava útočné války</vt:lpstr>
      <vt:lpstr>Podněcování útočné války </vt:lpstr>
      <vt:lpstr>Veřejné spáchání trestného činu </vt:lpstr>
      <vt:lpstr>Styky ohrožující mír </vt:lpstr>
      <vt:lpstr> Porušení mezinárodních sankcí </vt:lpstr>
      <vt:lpstr>Použití zakázaného bojového prostředku a nedovolené vedení boje </vt:lpstr>
      <vt:lpstr>Válečná krutost</vt:lpstr>
      <vt:lpstr>Perzekuce obyvatelstva</vt:lpstr>
      <vt:lpstr>Služba v cizích ozbrojených silách </vt:lpstr>
      <vt:lpstr>Válečná zrada</vt:lpstr>
      <vt:lpstr>Plenění v prostoru válečných operací </vt:lpstr>
      <vt:lpstr>Zneužití mezinárodně uznávaných a státních znaků </vt:lpstr>
      <vt:lpstr>Zneužití vlajky a příměří </vt:lpstr>
      <vt:lpstr>Ublížení parlamentáři </vt:lpstr>
      <vt:lpstr>Vyloučení z promlčení</vt:lpstr>
      <vt:lpstr>Právo válečné </vt:lpstr>
      <vt:lpstr>Ranění a nemocní </vt:lpstr>
      <vt:lpstr>Trosečníci </vt:lpstr>
      <vt:lpstr>Zdravotnický personál</vt:lpstr>
      <vt:lpstr>Duchovní personál</vt:lpstr>
      <vt:lpstr>Ochrana a péče</vt:lpstr>
      <vt:lpstr>Ochrana osob</vt:lpstr>
      <vt:lpstr>Hipokratova přísaha</vt:lpstr>
      <vt:lpstr>Absolutní zákaz</vt:lpstr>
      <vt:lpstr>Ochrana zdravotních jednotek</vt:lpstr>
      <vt:lpstr>Přerušení ochrany</vt:lpstr>
      <vt:lpstr>Ochrana  civilního zdravotního personálu</vt:lpstr>
      <vt:lpstr>Úloha civilního obyvatelstva</vt:lpstr>
      <vt:lpstr>Odpovědnost  stran konfliktu</vt:lpstr>
      <vt:lpstr>Identifikace </vt:lpstr>
      <vt:lpstr>Represálie </vt:lpstr>
      <vt:lpstr>Zdravotnická letadla</vt:lpstr>
      <vt:lpstr>Způsoby a prostředky vedení války</vt:lpstr>
      <vt:lpstr>Základní pravidla</vt:lpstr>
      <vt:lpstr>Nové druhy  zbraní </vt:lpstr>
      <vt:lpstr>Zákaz proradnosti</vt:lpstr>
      <vt:lpstr>Osoba letící v letadle</vt:lpstr>
      <vt:lpstr>Zákaz válečné  lsti</vt:lpstr>
      <vt:lpstr>Uznávané znaky</vt:lpstr>
      <vt:lpstr>Státní znaky</vt:lpstr>
      <vt:lpstr>Právo milosti</vt:lpstr>
      <vt:lpstr>Osoba  vyřazená z boje</vt:lpstr>
      <vt:lpstr>STATUS KOMBATANTŮ A VÁLEČNÝCH ZAJATCŮ </vt:lpstr>
      <vt:lpstr>Kombatant </vt:lpstr>
      <vt:lpstr>Válečný zajatec</vt:lpstr>
      <vt:lpstr>Ochrana  osob účastných na nepřátelských akcí</vt:lpstr>
      <vt:lpstr>Vyzvědači</vt:lpstr>
      <vt:lpstr>Žoldnéř </vt:lpstr>
      <vt:lpstr>Demilitarizované zóny</vt:lpstr>
      <vt:lpstr>VŠEOBECNÁ OCHRANA PROTI NÁSLEDKŮM NEPŘÁTELSKÝCH AKCÍ </vt:lpstr>
      <vt:lpstr>Základní pravidlo</vt:lpstr>
      <vt:lpstr>Ochrana  civilistů</vt:lpstr>
      <vt:lpstr>Nerozlišující útoky</vt:lpstr>
      <vt:lpstr>Formy nerozlišujícího útoku</vt:lpstr>
      <vt:lpstr>Zákaz represálií formou útoku</vt:lpstr>
      <vt:lpstr>Zákaz živých štítů</vt:lpstr>
      <vt:lpstr>Ochrana civilních objektů</vt:lpstr>
      <vt:lpstr>Ochrana kulturních statků   a míst pro konání bohoslužeb</vt:lpstr>
      <vt:lpstr>Ochrana objektů nutných k přežití obyvatelstva</vt:lpstr>
      <vt:lpstr>Ochrana  životního prostředí</vt:lpstr>
      <vt:lpstr>Ochrana staveb obsahující nebezpečné síly</vt:lpstr>
      <vt:lpstr>Preventivní opatření při útoku</vt:lpstr>
      <vt:lpstr>Civilní obrana</vt:lpstr>
      <vt:lpstr>Právo na spravedlivý proces</vt:lpstr>
      <vt:lpstr>Formy civilní obrany</vt:lpstr>
      <vt:lpstr>Zákaz diskriminace</vt:lpstr>
      <vt:lpstr>Absolutní zákaz</vt:lpstr>
      <vt:lpstr>Právo zadržené osoby</vt:lpstr>
      <vt:lpstr>Mezinárodní červený kříž</vt:lpstr>
      <vt:lpstr>Český červený kříž</vt:lpstr>
    </vt:vector>
  </TitlesOfParts>
  <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Mezinárodní trestní soud</dc:title>
  <dc:creator>Cyril Svoboda</dc:creator>
  <cp:lastModifiedBy>Cyril Svoboda</cp:lastModifiedBy>
  <cp:revision>25</cp:revision>
  <dcterms:created xsi:type="dcterms:W3CDTF">2017-04-04T18:10:11Z</dcterms:created>
  <dcterms:modified xsi:type="dcterms:W3CDTF">2022-03-08T10:43:20Z</dcterms:modified>
</cp:coreProperties>
</file>