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472" r:id="rId3"/>
    <p:sldId id="473" r:id="rId4"/>
    <p:sldId id="399" r:id="rId5"/>
    <p:sldId id="400" r:id="rId6"/>
    <p:sldId id="401" r:id="rId7"/>
    <p:sldId id="402" r:id="rId8"/>
    <p:sldId id="289" r:id="rId9"/>
    <p:sldId id="257" r:id="rId10"/>
    <p:sldId id="265" r:id="rId11"/>
    <p:sldId id="267" r:id="rId12"/>
    <p:sldId id="268" r:id="rId13"/>
    <p:sldId id="269" r:id="rId14"/>
    <p:sldId id="270" r:id="rId15"/>
    <p:sldId id="371" r:id="rId16"/>
    <p:sldId id="372" r:id="rId17"/>
    <p:sldId id="337" r:id="rId18"/>
    <p:sldId id="271" r:id="rId19"/>
    <p:sldId id="336" r:id="rId20"/>
    <p:sldId id="276" r:id="rId21"/>
    <p:sldId id="314" r:id="rId22"/>
    <p:sldId id="338" r:id="rId23"/>
    <p:sldId id="277" r:id="rId24"/>
    <p:sldId id="315" r:id="rId25"/>
    <p:sldId id="339" r:id="rId26"/>
    <p:sldId id="308" r:id="rId27"/>
    <p:sldId id="272" r:id="rId28"/>
    <p:sldId id="310" r:id="rId29"/>
    <p:sldId id="273" r:id="rId30"/>
    <p:sldId id="311" r:id="rId31"/>
    <p:sldId id="274" r:id="rId32"/>
    <p:sldId id="312" r:id="rId33"/>
    <p:sldId id="275" r:id="rId34"/>
    <p:sldId id="340" r:id="rId35"/>
    <p:sldId id="369" r:id="rId36"/>
    <p:sldId id="278" r:id="rId37"/>
    <p:sldId id="341" r:id="rId38"/>
    <p:sldId id="279" r:id="rId39"/>
    <p:sldId id="280" r:id="rId40"/>
    <p:sldId id="309" r:id="rId41"/>
    <p:sldId id="373" r:id="rId42"/>
    <p:sldId id="258" r:id="rId43"/>
    <p:sldId id="259" r:id="rId44"/>
    <p:sldId id="260" r:id="rId45"/>
    <p:sldId id="261" r:id="rId46"/>
    <p:sldId id="262" r:id="rId47"/>
    <p:sldId id="263" r:id="rId48"/>
    <p:sldId id="264" r:id="rId49"/>
    <p:sldId id="266" r:id="rId50"/>
    <p:sldId id="282" r:id="rId51"/>
    <p:sldId id="283" r:id="rId52"/>
    <p:sldId id="284" r:id="rId53"/>
    <p:sldId id="285" r:id="rId54"/>
    <p:sldId id="286" r:id="rId55"/>
    <p:sldId id="287" r:id="rId56"/>
    <p:sldId id="288" r:id="rId57"/>
    <p:sldId id="290" r:id="rId58"/>
    <p:sldId id="291" r:id="rId59"/>
    <p:sldId id="292" r:id="rId60"/>
    <p:sldId id="415" r:id="rId61"/>
    <p:sldId id="417" r:id="rId62"/>
    <p:sldId id="418" r:id="rId63"/>
    <p:sldId id="419" r:id="rId64"/>
    <p:sldId id="420" r:id="rId65"/>
    <p:sldId id="426" r:id="rId66"/>
    <p:sldId id="427" r:id="rId67"/>
    <p:sldId id="421" r:id="rId68"/>
    <p:sldId id="416" r:id="rId69"/>
    <p:sldId id="422" r:id="rId70"/>
    <p:sldId id="423" r:id="rId71"/>
    <p:sldId id="424" r:id="rId72"/>
    <p:sldId id="425" r:id="rId73"/>
    <p:sldId id="403" r:id="rId74"/>
    <p:sldId id="367" r:id="rId75"/>
    <p:sldId id="293" r:id="rId76"/>
    <p:sldId id="342" r:id="rId77"/>
    <p:sldId id="343" r:id="rId78"/>
    <p:sldId id="344" r:id="rId79"/>
    <p:sldId id="345" r:id="rId80"/>
    <p:sldId id="404" r:id="rId81"/>
    <p:sldId id="405" r:id="rId82"/>
    <p:sldId id="406" r:id="rId83"/>
    <p:sldId id="407" r:id="rId84"/>
    <p:sldId id="408" r:id="rId85"/>
    <p:sldId id="409" r:id="rId86"/>
    <p:sldId id="410" r:id="rId87"/>
    <p:sldId id="411" r:id="rId88"/>
    <p:sldId id="412" r:id="rId89"/>
    <p:sldId id="413" r:id="rId90"/>
    <p:sldId id="414"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298" r:id="rId113"/>
    <p:sldId id="299" r:id="rId114"/>
    <p:sldId id="300" r:id="rId115"/>
    <p:sldId id="301" r:id="rId116"/>
    <p:sldId id="302" r:id="rId117"/>
    <p:sldId id="303" r:id="rId118"/>
    <p:sldId id="304" r:id="rId119"/>
    <p:sldId id="305" r:id="rId120"/>
    <p:sldId id="306" r:id="rId121"/>
    <p:sldId id="307" r:id="rId122"/>
    <p:sldId id="370" r:id="rId123"/>
    <p:sldId id="374" r:id="rId124"/>
    <p:sldId id="391" r:id="rId125"/>
    <p:sldId id="392" r:id="rId126"/>
    <p:sldId id="470" r:id="rId127"/>
    <p:sldId id="393" r:id="rId128"/>
    <p:sldId id="394" r:id="rId129"/>
    <p:sldId id="395" r:id="rId130"/>
    <p:sldId id="396" r:id="rId131"/>
    <p:sldId id="294" r:id="rId132"/>
    <p:sldId id="390" r:id="rId133"/>
    <p:sldId id="296" r:id="rId134"/>
    <p:sldId id="316" r:id="rId135"/>
    <p:sldId id="297" r:id="rId136"/>
    <p:sldId id="317" r:id="rId137"/>
    <p:sldId id="318" r:id="rId138"/>
    <p:sldId id="319" r:id="rId139"/>
    <p:sldId id="321" r:id="rId140"/>
    <p:sldId id="322" r:id="rId141"/>
    <p:sldId id="323" r:id="rId142"/>
    <p:sldId id="320" r:id="rId143"/>
    <p:sldId id="295" r:id="rId144"/>
    <p:sldId id="324" r:id="rId145"/>
    <p:sldId id="325" r:id="rId146"/>
    <p:sldId id="326" r:id="rId147"/>
    <p:sldId id="327" r:id="rId148"/>
    <p:sldId id="328" r:id="rId149"/>
    <p:sldId id="329" r:id="rId150"/>
    <p:sldId id="330" r:id="rId151"/>
    <p:sldId id="331" r:id="rId152"/>
    <p:sldId id="471" r:id="rId153"/>
    <p:sldId id="332" r:id="rId154"/>
    <p:sldId id="333" r:id="rId155"/>
    <p:sldId id="334" r:id="rId156"/>
    <p:sldId id="335" r:id="rId157"/>
    <p:sldId id="368" r:id="rId158"/>
    <p:sldId id="375" r:id="rId159"/>
    <p:sldId id="376" r:id="rId160"/>
    <p:sldId id="377" r:id="rId161"/>
    <p:sldId id="378" r:id="rId162"/>
    <p:sldId id="379" r:id="rId163"/>
    <p:sldId id="380" r:id="rId164"/>
    <p:sldId id="381" r:id="rId165"/>
    <p:sldId id="382" r:id="rId166"/>
    <p:sldId id="397" r:id="rId167"/>
    <p:sldId id="398" r:id="rId168"/>
    <p:sldId id="384" r:id="rId169"/>
    <p:sldId id="385" r:id="rId170"/>
    <p:sldId id="386" r:id="rId171"/>
    <p:sldId id="387" r:id="rId172"/>
    <p:sldId id="388" r:id="rId173"/>
    <p:sldId id="389"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5" r:id="rId192"/>
    <p:sldId id="446" r:id="rId193"/>
    <p:sldId id="447" r:id="rId194"/>
    <p:sldId id="448" r:id="rId195"/>
    <p:sldId id="449" r:id="rId196"/>
    <p:sldId id="451" r:id="rId197"/>
    <p:sldId id="452" r:id="rId198"/>
    <p:sldId id="453" r:id="rId199"/>
    <p:sldId id="454" r:id="rId200"/>
    <p:sldId id="450"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p:restoredTop sz="93609"/>
  </p:normalViewPr>
  <p:slideViewPr>
    <p:cSldViewPr snapToGrid="0" snapToObjects="1">
      <p:cViewPr varScale="1">
        <p:scale>
          <a:sx n="129" d="100"/>
          <a:sy n="129" d="100"/>
        </p:scale>
        <p:origin x="496"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presProps" Target="pres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viewProps" Target="view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theme" Target="theme/theme1.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978867-806C-8C45-B67B-6D9462D1EE1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F9DC963-7656-D541-A4B2-9A2317FA9F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C53D84A-6F76-EA40-80C7-C68841E04C1C}"/>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5" name="Zástupný symbol pro zápatí 4">
            <a:extLst>
              <a:ext uri="{FF2B5EF4-FFF2-40B4-BE49-F238E27FC236}">
                <a16:creationId xmlns:a16="http://schemas.microsoft.com/office/drawing/2014/main" id="{4D63B08D-C914-B042-BE68-8B191B8A009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9DAD28D-21E1-F54D-BF56-DCE0A27A42B0}"/>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704111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1CF707-0C6B-7A43-A337-1F7F85DC1AD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B5EA4B9-5D62-F44D-BAFE-0A1F0A389960}"/>
              </a:ext>
            </a:extLst>
          </p:cNvPr>
          <p:cNvSpPr>
            <a:spLocks noGrp="1"/>
          </p:cNvSpPr>
          <p:nvPr>
            <p:ph type="body" orient="vert" idx="1"/>
          </p:nvPr>
        </p:nvSpPr>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0D275F0D-03E4-544A-A647-7B645896D3E6}"/>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5" name="Zástupný symbol pro zápatí 4">
            <a:extLst>
              <a:ext uri="{FF2B5EF4-FFF2-40B4-BE49-F238E27FC236}">
                <a16:creationId xmlns:a16="http://schemas.microsoft.com/office/drawing/2014/main" id="{F5721B59-50D7-B94A-A403-711E84204D6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64CB033-C99C-B948-B04F-3D2DA6A675C2}"/>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75907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B3EEAFE-FD63-584E-BC6E-9C99590E2E6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95412D1-E996-FD4A-80E4-CE4BB574B950}"/>
              </a:ext>
            </a:extLst>
          </p:cNvPr>
          <p:cNvSpPr>
            <a:spLocks noGrp="1"/>
          </p:cNvSpPr>
          <p:nvPr>
            <p:ph type="body" orient="vert" idx="1"/>
          </p:nvPr>
        </p:nvSpPr>
        <p:spPr>
          <a:xfrm>
            <a:off x="838200" y="365125"/>
            <a:ext cx="7734300" cy="5811838"/>
          </a:xfrm>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D420D147-08BD-084E-88D3-51BD573F0036}"/>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5" name="Zástupný symbol pro zápatí 4">
            <a:extLst>
              <a:ext uri="{FF2B5EF4-FFF2-40B4-BE49-F238E27FC236}">
                <a16:creationId xmlns:a16="http://schemas.microsoft.com/office/drawing/2014/main" id="{BD20A33D-5C8D-5E4C-A710-822408BB1CA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F755FA3-F202-9745-83EE-BA2737DA13D1}"/>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4257436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393E-DBAB-3C43-88E7-54E7BEECA0E9}"/>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731FDB5-C055-2D41-A615-46C6AA444D97}"/>
              </a:ext>
            </a:extLst>
          </p:cNvPr>
          <p:cNvSpPr>
            <a:spLocks noGrp="1"/>
          </p:cNvSpPr>
          <p:nvPr>
            <p:ph idx="1"/>
          </p:nvPr>
        </p:nvSpPr>
        <p:spPr/>
        <p:txBody>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007BE683-C94C-254E-AB69-EE00A03304B8}"/>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5" name="Zástupný symbol pro zápatí 4">
            <a:extLst>
              <a:ext uri="{FF2B5EF4-FFF2-40B4-BE49-F238E27FC236}">
                <a16:creationId xmlns:a16="http://schemas.microsoft.com/office/drawing/2014/main" id="{34E88CFD-3B24-264C-B31F-D01D2E3304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76D566B-D9F4-4E4C-A62D-9766312C24AC}"/>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1469545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22C355-8C60-724A-9347-ACDE6FA2784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0B25B5F5-55E9-7D4C-AC21-D39608ED60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1C618AA5-CCB2-174E-B1A7-50FD4537B38A}"/>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5" name="Zástupný symbol pro zápatí 4">
            <a:extLst>
              <a:ext uri="{FF2B5EF4-FFF2-40B4-BE49-F238E27FC236}">
                <a16:creationId xmlns:a16="http://schemas.microsoft.com/office/drawing/2014/main" id="{3AEDE04A-BFB7-AA4E-83AA-CA471691D9E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87E228-3D63-8D40-B598-CCEC471E4E47}"/>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3940106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428878-F265-1A48-94E9-F2F96173F180}"/>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DE187726-2138-8B4D-9979-F7C77A5C8531}"/>
              </a:ext>
            </a:extLst>
          </p:cNvPr>
          <p:cNvSpPr>
            <a:spLocks noGrp="1"/>
          </p:cNvSpPr>
          <p:nvPr>
            <p:ph sz="half" idx="1"/>
          </p:nvPr>
        </p:nvSpPr>
        <p:spPr>
          <a:xfrm>
            <a:off x="838200" y="1825625"/>
            <a:ext cx="5181600" cy="4351338"/>
          </a:xfrm>
        </p:spPr>
        <p:txBody>
          <a:body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3C7CDBF8-84E9-8C48-BD3A-E2C225005709}"/>
              </a:ext>
            </a:extLst>
          </p:cNvPr>
          <p:cNvSpPr>
            <a:spLocks noGrp="1"/>
          </p:cNvSpPr>
          <p:nvPr>
            <p:ph sz="half" idx="2"/>
          </p:nvPr>
        </p:nvSpPr>
        <p:spPr>
          <a:xfrm>
            <a:off x="6172200" y="1825625"/>
            <a:ext cx="5181600" cy="4351338"/>
          </a:xfrm>
        </p:spPr>
        <p:txBody>
          <a:body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339F075F-880D-2948-AB9B-8086A4A5DDAF}"/>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6" name="Zástupný symbol pro zápatí 5">
            <a:extLst>
              <a:ext uri="{FF2B5EF4-FFF2-40B4-BE49-F238E27FC236}">
                <a16:creationId xmlns:a16="http://schemas.microsoft.com/office/drawing/2014/main" id="{7ACA10F0-0629-054C-845D-743226D2E9D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A01FBB2-753F-9C40-9151-78B5BC53DEC7}"/>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3210018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867C93-BD1F-DC4F-958B-63B319E9689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8471A1D0-C998-BF42-A9BA-841C86AA94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0BA51343-AA2F-BD47-B6D7-8F9E5BDA03C5}"/>
              </a:ext>
            </a:extLst>
          </p:cNvPr>
          <p:cNvSpPr>
            <a:spLocks noGrp="1"/>
          </p:cNvSpPr>
          <p:nvPr>
            <p:ph sz="half" idx="2"/>
          </p:nvPr>
        </p:nvSpPr>
        <p:spPr>
          <a:xfrm>
            <a:off x="839788" y="2505075"/>
            <a:ext cx="5157787" cy="3684588"/>
          </a:xfrm>
        </p:spPr>
        <p:txBody>
          <a:bodyPr/>
          <a:lstStyle/>
          <a:p>
            <a:r>
              <a:rPr lang="cs-CZ"/>
              <a:t>Upravte styly předlohy textu.
Druhá úroveň
Třetí úroveň
Čtvrtá úroveň
Pátá úroveň</a:t>
            </a:r>
          </a:p>
        </p:txBody>
      </p:sp>
      <p:sp>
        <p:nvSpPr>
          <p:cNvPr id="5" name="Zástupný symbol pro text 4">
            <a:extLst>
              <a:ext uri="{FF2B5EF4-FFF2-40B4-BE49-F238E27FC236}">
                <a16:creationId xmlns:a16="http://schemas.microsoft.com/office/drawing/2014/main" id="{11244AF2-F963-A64C-9871-CAF5368A41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6" name="Zástupný symbol pro obsah 5">
            <a:extLst>
              <a:ext uri="{FF2B5EF4-FFF2-40B4-BE49-F238E27FC236}">
                <a16:creationId xmlns:a16="http://schemas.microsoft.com/office/drawing/2014/main" id="{B599F4D1-B7A1-4D4D-A6DD-C3406E5E99A6}"/>
              </a:ext>
            </a:extLst>
          </p:cNvPr>
          <p:cNvSpPr>
            <a:spLocks noGrp="1"/>
          </p:cNvSpPr>
          <p:nvPr>
            <p:ph sz="quarter" idx="4"/>
          </p:nvPr>
        </p:nvSpPr>
        <p:spPr>
          <a:xfrm>
            <a:off x="6172200" y="2505075"/>
            <a:ext cx="5183188" cy="3684588"/>
          </a:xfrm>
        </p:spPr>
        <p:txBody>
          <a:bodyPr/>
          <a:lstStyle/>
          <a:p>
            <a:r>
              <a:rPr lang="cs-CZ"/>
              <a:t>Upravte styly předlohy textu.
Druhá úroveň
Třetí úroveň
Čtvrtá úroveň
Pátá úroveň</a:t>
            </a:r>
          </a:p>
        </p:txBody>
      </p:sp>
      <p:sp>
        <p:nvSpPr>
          <p:cNvPr id="7" name="Zástupný symbol pro datum 6">
            <a:extLst>
              <a:ext uri="{FF2B5EF4-FFF2-40B4-BE49-F238E27FC236}">
                <a16:creationId xmlns:a16="http://schemas.microsoft.com/office/drawing/2014/main" id="{772348F4-DF23-BE47-8EA9-26958886C081}"/>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8" name="Zástupný symbol pro zápatí 7">
            <a:extLst>
              <a:ext uri="{FF2B5EF4-FFF2-40B4-BE49-F238E27FC236}">
                <a16:creationId xmlns:a16="http://schemas.microsoft.com/office/drawing/2014/main" id="{767320AD-4AEE-3148-A9DC-259377036FB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B364E78-0C44-FD4A-8FAC-BBB6B0A355CF}"/>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61066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4B83FB-A4E3-F945-B617-83FEC5EF094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D31A680-7A64-5C49-8A4B-C9D05535046D}"/>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4" name="Zástupný symbol pro zápatí 3">
            <a:extLst>
              <a:ext uri="{FF2B5EF4-FFF2-40B4-BE49-F238E27FC236}">
                <a16:creationId xmlns:a16="http://schemas.microsoft.com/office/drawing/2014/main" id="{146AE8A3-3B23-2341-87E6-DA1D0036AE5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274CE23-D784-1441-BC08-528D89E1E258}"/>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1125848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14064F1-9E58-6843-A2FD-5B1E5D587B60}"/>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3" name="Zástupný symbol pro zápatí 2">
            <a:extLst>
              <a:ext uri="{FF2B5EF4-FFF2-40B4-BE49-F238E27FC236}">
                <a16:creationId xmlns:a16="http://schemas.microsoft.com/office/drawing/2014/main" id="{4D048F92-CB97-FD4D-A4D7-A67F5544E01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721CAAE-6669-B94E-9D8A-EFDD5BAA3AFA}"/>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3784277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F7921E-FE66-2F43-8DE8-C0327FB66B7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BE0B25FA-9830-B54D-AC71-448C9B27F3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cs-CZ"/>
              <a:t>Upravte styly předlohy textu.
Druhá úroveň
Třetí úroveň
Čtvrtá úroveň
Pátá úroveň</a:t>
            </a:r>
          </a:p>
        </p:txBody>
      </p:sp>
      <p:sp>
        <p:nvSpPr>
          <p:cNvPr id="4" name="Zástupný symbol pro text 3">
            <a:extLst>
              <a:ext uri="{FF2B5EF4-FFF2-40B4-BE49-F238E27FC236}">
                <a16:creationId xmlns:a16="http://schemas.microsoft.com/office/drawing/2014/main" id="{12524103-D44D-BE47-832C-FD478E0D0E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E8C75478-089E-9545-A47F-A4D95E93C5C9}"/>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6" name="Zástupný symbol pro zápatí 5">
            <a:extLst>
              <a:ext uri="{FF2B5EF4-FFF2-40B4-BE49-F238E27FC236}">
                <a16:creationId xmlns:a16="http://schemas.microsoft.com/office/drawing/2014/main" id="{D0EF5209-2CE9-1E4D-B28F-E1C0BA76714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FBBF2E7-F3F8-6846-B6AD-68146A8020D7}"/>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1932322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175-DE28-0F4E-8760-ABFD8E5552D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9B90BB1-F96A-8448-A7E1-A41F9C87F0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4E2FBCA-08A4-FB43-925B-E78F10E16B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5365F6BD-EC32-3D48-9CD9-06BD7CA13041}"/>
              </a:ext>
            </a:extLst>
          </p:cNvPr>
          <p:cNvSpPr>
            <a:spLocks noGrp="1"/>
          </p:cNvSpPr>
          <p:nvPr>
            <p:ph type="dt" sz="half" idx="10"/>
          </p:nvPr>
        </p:nvSpPr>
        <p:spPr/>
        <p:txBody>
          <a:bodyPr/>
          <a:lstStyle/>
          <a:p>
            <a:fld id="{D0EA43FA-3A87-ED45-AB6A-0AE0C0934B48}" type="datetimeFigureOut">
              <a:rPr lang="cs-CZ" smtClean="0"/>
              <a:t>26.02.21</a:t>
            </a:fld>
            <a:endParaRPr lang="cs-CZ"/>
          </a:p>
        </p:txBody>
      </p:sp>
      <p:sp>
        <p:nvSpPr>
          <p:cNvPr id="6" name="Zástupný symbol pro zápatí 5">
            <a:extLst>
              <a:ext uri="{FF2B5EF4-FFF2-40B4-BE49-F238E27FC236}">
                <a16:creationId xmlns:a16="http://schemas.microsoft.com/office/drawing/2014/main" id="{A58C65CD-F8B1-6541-9CCA-3FE0BAEA091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C23329D-6431-7748-B89E-8A14E9680220}"/>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131172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360E4F7-5A34-E640-B5D3-FA401E3D91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6232BA55-6422-DF43-A062-1BF130D65F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B5C56B55-2B67-C042-B665-290507C091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EA43FA-3A87-ED45-AB6A-0AE0C0934B48}" type="datetimeFigureOut">
              <a:rPr lang="cs-CZ" smtClean="0"/>
              <a:t>26.02.21</a:t>
            </a:fld>
            <a:endParaRPr lang="cs-CZ"/>
          </a:p>
        </p:txBody>
      </p:sp>
      <p:sp>
        <p:nvSpPr>
          <p:cNvPr id="5" name="Zástupný symbol pro zápatí 4">
            <a:extLst>
              <a:ext uri="{FF2B5EF4-FFF2-40B4-BE49-F238E27FC236}">
                <a16:creationId xmlns:a16="http://schemas.microsoft.com/office/drawing/2014/main" id="{63F107B4-8527-FF4B-B477-71C7A49972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FA7F411-E0F1-3D48-974E-9287F79B3A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2E3178-788B-3446-A254-E1BC78070842}" type="slidenum">
              <a:rPr lang="cs-CZ" smtClean="0"/>
              <a:t>‹#›</a:t>
            </a:fld>
            <a:endParaRPr lang="cs-CZ"/>
          </a:p>
        </p:txBody>
      </p:sp>
    </p:spTree>
    <p:extLst>
      <p:ext uri="{BB962C8B-B14F-4D97-AF65-F5344CB8AC3E}">
        <p14:creationId xmlns:p14="http://schemas.microsoft.com/office/powerpoint/2010/main" val="1635348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FE7B33-8C5C-C942-A735-0A2105953B72}"/>
              </a:ext>
            </a:extLst>
          </p:cNvPr>
          <p:cNvSpPr>
            <a:spLocks noGrp="1"/>
          </p:cNvSpPr>
          <p:nvPr>
            <p:ph type="ctrTitle"/>
          </p:nvPr>
        </p:nvSpPr>
        <p:spPr/>
        <p:txBody>
          <a:bodyPr/>
          <a:lstStyle/>
          <a:p>
            <a:r>
              <a:rPr lang="cs-CZ" dirty="0"/>
              <a:t>Kontrola veřejné správy</a:t>
            </a:r>
          </a:p>
        </p:txBody>
      </p:sp>
      <p:sp>
        <p:nvSpPr>
          <p:cNvPr id="3" name="Podnadpis 2">
            <a:extLst>
              <a:ext uri="{FF2B5EF4-FFF2-40B4-BE49-F238E27FC236}">
                <a16:creationId xmlns:a16="http://schemas.microsoft.com/office/drawing/2014/main" id="{63175DF1-E35B-E04F-A24B-ABCEE07668C8}"/>
              </a:ext>
            </a:extLst>
          </p:cNvPr>
          <p:cNvSpPr>
            <a:spLocks noGrp="1"/>
          </p:cNvSpPr>
          <p:nvPr>
            <p:ph type="subTitle" idx="1"/>
          </p:nvPr>
        </p:nvSpPr>
        <p:spPr/>
        <p:txBody>
          <a:bodyPr/>
          <a:lstStyle/>
          <a:p>
            <a:r>
              <a:rPr lang="cs-CZ" dirty="0" err="1"/>
              <a:t>Cevro</a:t>
            </a:r>
            <a:r>
              <a:rPr lang="cs-CZ" dirty="0"/>
              <a:t> institut vysoká škola</a:t>
            </a:r>
          </a:p>
          <a:p>
            <a:r>
              <a:rPr lang="cs-CZ" dirty="0"/>
              <a:t>Cyril Svoboda</a:t>
            </a:r>
          </a:p>
        </p:txBody>
      </p:sp>
    </p:spTree>
    <p:extLst>
      <p:ext uri="{BB962C8B-B14F-4D97-AF65-F5344CB8AC3E}">
        <p14:creationId xmlns:p14="http://schemas.microsoft.com/office/powerpoint/2010/main" val="2824334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0BA477-A05D-4D4C-97F8-A38B5A6BADCF}"/>
              </a:ext>
            </a:extLst>
          </p:cNvPr>
          <p:cNvSpPr>
            <a:spLocks noGrp="1"/>
          </p:cNvSpPr>
          <p:nvPr>
            <p:ph type="title"/>
          </p:nvPr>
        </p:nvSpPr>
        <p:spPr/>
        <p:txBody>
          <a:bodyPr/>
          <a:lstStyle/>
          <a:p>
            <a:pPr algn="ctr"/>
            <a:r>
              <a:rPr lang="cs-CZ" dirty="0"/>
              <a:t>Působnost sněmovny</a:t>
            </a:r>
          </a:p>
        </p:txBody>
      </p:sp>
      <p:sp>
        <p:nvSpPr>
          <p:cNvPr id="3" name="Zástupný symbol pro obsah 2">
            <a:extLst>
              <a:ext uri="{FF2B5EF4-FFF2-40B4-BE49-F238E27FC236}">
                <a16:creationId xmlns:a16="http://schemas.microsoft.com/office/drawing/2014/main" id="{B57ED3FE-D101-6546-8FCA-B7A5A0E27F4B}"/>
              </a:ext>
            </a:extLst>
          </p:cNvPr>
          <p:cNvSpPr>
            <a:spLocks noGrp="1"/>
          </p:cNvSpPr>
          <p:nvPr>
            <p:ph idx="1"/>
          </p:nvPr>
        </p:nvSpPr>
        <p:spPr/>
        <p:txBody>
          <a:bodyPr/>
          <a:lstStyle/>
          <a:p>
            <a:pPr marL="0" indent="0">
              <a:buNone/>
            </a:pPr>
            <a:r>
              <a:rPr lang="cs-CZ" dirty="0"/>
              <a:t>Sněmovna má právo:</a:t>
            </a:r>
          </a:p>
          <a:p>
            <a:pPr marL="514350" indent="-514350">
              <a:buFont typeface="+mj-lt"/>
              <a:buAutoNum type="arabicPeriod"/>
            </a:pPr>
            <a:r>
              <a:rPr lang="cs-CZ" b="1" dirty="0"/>
              <a:t>kontrolovat</a:t>
            </a:r>
            <a:r>
              <a:rPr lang="cs-CZ" dirty="0"/>
              <a:t> činnost vlády, </a:t>
            </a:r>
          </a:p>
          <a:p>
            <a:pPr marL="514350" indent="-514350">
              <a:buFont typeface="+mj-lt"/>
              <a:buAutoNum type="arabicPeriod"/>
            </a:pPr>
            <a:r>
              <a:rPr lang="cs-CZ" dirty="0"/>
              <a:t>jednat </a:t>
            </a:r>
            <a:r>
              <a:rPr lang="cs-CZ" b="1" dirty="0"/>
              <a:t>o důvěře </a:t>
            </a:r>
            <a:r>
              <a:rPr lang="cs-CZ" dirty="0"/>
              <a:t>vládě a </a:t>
            </a:r>
          </a:p>
          <a:p>
            <a:pPr marL="514350" indent="-514350">
              <a:buFont typeface="+mj-lt"/>
              <a:buAutoNum type="arabicPeriod"/>
            </a:pPr>
            <a:r>
              <a:rPr lang="cs-CZ" dirty="0"/>
              <a:t>usnášet se na vyslovení nedůvěry vládě (§ 50 zákona č. 90/1995 Sb., o jednacím řádu PS)</a:t>
            </a:r>
          </a:p>
        </p:txBody>
      </p:sp>
    </p:spTree>
    <p:extLst>
      <p:ext uri="{BB962C8B-B14F-4D97-AF65-F5344CB8AC3E}">
        <p14:creationId xmlns:p14="http://schemas.microsoft.com/office/powerpoint/2010/main" val="7040108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1787AB-A15D-9B4B-B853-096C0BA9AB9D}"/>
              </a:ext>
            </a:extLst>
          </p:cNvPr>
          <p:cNvSpPr>
            <a:spLocks noGrp="1"/>
          </p:cNvSpPr>
          <p:nvPr>
            <p:ph type="title"/>
          </p:nvPr>
        </p:nvSpPr>
        <p:spPr/>
        <p:txBody>
          <a:bodyPr/>
          <a:lstStyle/>
          <a:p>
            <a:pPr algn="ctr"/>
            <a:r>
              <a:rPr lang="cs-CZ" dirty="0"/>
              <a:t>Oprávnění ochránce</a:t>
            </a:r>
          </a:p>
        </p:txBody>
      </p:sp>
      <p:sp>
        <p:nvSpPr>
          <p:cNvPr id="3" name="Zástupný symbol pro obsah 2">
            <a:extLst>
              <a:ext uri="{FF2B5EF4-FFF2-40B4-BE49-F238E27FC236}">
                <a16:creationId xmlns:a16="http://schemas.microsoft.com/office/drawing/2014/main" id="{A951D590-B283-704F-8290-6C387AE5DC36}"/>
              </a:ext>
            </a:extLst>
          </p:cNvPr>
          <p:cNvSpPr>
            <a:spLocks noGrp="1"/>
          </p:cNvSpPr>
          <p:nvPr>
            <p:ph idx="1"/>
          </p:nvPr>
        </p:nvSpPr>
        <p:spPr/>
        <p:txBody>
          <a:bodyPr/>
          <a:lstStyle/>
          <a:p>
            <a:pPr marL="0" indent="0">
              <a:buNone/>
            </a:pPr>
            <a:r>
              <a:rPr lang="cs-CZ" dirty="0"/>
              <a:t>Ochránce je oprávněn</a:t>
            </a:r>
            <a:r>
              <a:rPr lang="cs-CZ" b="1" dirty="0"/>
              <a:t> s vědomím </a:t>
            </a:r>
            <a:r>
              <a:rPr lang="cs-CZ" dirty="0"/>
              <a:t>vedoucích úřadů, a to </a:t>
            </a:r>
            <a:r>
              <a:rPr lang="cs-CZ" b="1" dirty="0"/>
              <a:t>i bez předchozího upozornění</a:t>
            </a:r>
            <a:r>
              <a:rPr lang="cs-CZ" dirty="0"/>
              <a:t>, vstupovat do všech prostor úřadů a provádět šetření spočívající v:</a:t>
            </a:r>
          </a:p>
          <a:p>
            <a:pPr marL="514350" indent="-514350">
              <a:buFont typeface="+mj-lt"/>
              <a:buAutoNum type="arabicPeriod"/>
            </a:pPr>
            <a:r>
              <a:rPr lang="cs-CZ" b="1" dirty="0"/>
              <a:t>nahlížení</a:t>
            </a:r>
            <a:r>
              <a:rPr lang="cs-CZ" dirty="0"/>
              <a:t> do spisů,</a:t>
            </a:r>
          </a:p>
          <a:p>
            <a:pPr marL="514350" indent="-514350">
              <a:buFont typeface="+mj-lt"/>
              <a:buAutoNum type="arabicPeriod"/>
            </a:pPr>
            <a:r>
              <a:rPr lang="cs-CZ" b="1" dirty="0"/>
              <a:t>kladení otázek </a:t>
            </a:r>
            <a:r>
              <a:rPr lang="cs-CZ" dirty="0"/>
              <a:t>jednotlivým zaměstnancům úřadů,</a:t>
            </a:r>
          </a:p>
          <a:p>
            <a:pPr marL="514350" indent="-514350">
              <a:buFont typeface="+mj-lt"/>
              <a:buAutoNum type="arabicPeriod"/>
            </a:pPr>
            <a:r>
              <a:rPr lang="cs-CZ" b="1" dirty="0"/>
              <a:t>rozmluvě</a:t>
            </a:r>
            <a:r>
              <a:rPr lang="cs-CZ" dirty="0"/>
              <a:t> s osobami umístěnými v zařízeních, a to bez přítomnosti jiných osob.</a:t>
            </a:r>
          </a:p>
        </p:txBody>
      </p:sp>
    </p:spTree>
    <p:extLst>
      <p:ext uri="{BB962C8B-B14F-4D97-AF65-F5344CB8AC3E}">
        <p14:creationId xmlns:p14="http://schemas.microsoft.com/office/powerpoint/2010/main" val="297460903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0323F0-47D2-C14C-8F9A-D910112FEBD1}"/>
              </a:ext>
            </a:extLst>
          </p:cNvPr>
          <p:cNvSpPr>
            <a:spLocks noGrp="1"/>
          </p:cNvSpPr>
          <p:nvPr>
            <p:ph type="title"/>
          </p:nvPr>
        </p:nvSpPr>
        <p:spPr/>
        <p:txBody>
          <a:bodyPr/>
          <a:lstStyle/>
          <a:p>
            <a:pPr algn="ctr"/>
            <a:r>
              <a:rPr lang="cs-CZ" dirty="0"/>
              <a:t>Povinnost kontrolovaných  osob</a:t>
            </a:r>
          </a:p>
        </p:txBody>
      </p:sp>
      <p:sp>
        <p:nvSpPr>
          <p:cNvPr id="3" name="Zástupný symbol pro obsah 2">
            <a:extLst>
              <a:ext uri="{FF2B5EF4-FFF2-40B4-BE49-F238E27FC236}">
                <a16:creationId xmlns:a16="http://schemas.microsoft.com/office/drawing/2014/main" id="{83FBDCCF-BE5A-E243-B2A5-ACFB3E618BA5}"/>
              </a:ext>
            </a:extLst>
          </p:cNvPr>
          <p:cNvSpPr>
            <a:spLocks noGrp="1"/>
          </p:cNvSpPr>
          <p:nvPr>
            <p:ph idx="1"/>
          </p:nvPr>
        </p:nvSpPr>
        <p:spPr/>
        <p:txBody>
          <a:bodyPr/>
          <a:lstStyle/>
          <a:p>
            <a:pPr marL="0" indent="0">
              <a:buNone/>
            </a:pPr>
            <a:r>
              <a:rPr lang="cs-CZ" b="1" dirty="0"/>
              <a:t>Úřady jsou povinny na žádost ochránce </a:t>
            </a:r>
            <a:r>
              <a:rPr lang="cs-CZ" dirty="0"/>
              <a:t>a ve lhůtě jím stanovené:</a:t>
            </a:r>
          </a:p>
          <a:p>
            <a:pPr marL="514350" indent="-514350">
              <a:buFont typeface="+mj-lt"/>
              <a:buAutoNum type="arabicPeriod"/>
            </a:pPr>
            <a:r>
              <a:rPr lang="cs-CZ" dirty="0"/>
              <a:t>poskytnout informace a vysvětlení,</a:t>
            </a:r>
          </a:p>
          <a:p>
            <a:pPr marL="514350" indent="-514350">
              <a:buFont typeface="+mj-lt"/>
              <a:buAutoNum type="arabicPeriod"/>
            </a:pPr>
            <a:r>
              <a:rPr lang="cs-CZ" dirty="0"/>
              <a:t>předložit spisy a jiné písemnosti,</a:t>
            </a:r>
          </a:p>
          <a:p>
            <a:pPr marL="514350" indent="-514350">
              <a:buFont typeface="+mj-lt"/>
              <a:buAutoNum type="arabicPeriod"/>
            </a:pPr>
            <a:r>
              <a:rPr lang="cs-CZ" dirty="0"/>
              <a:t>sdělit písemně stanovisko ke skutkovým a právním otázkám,</a:t>
            </a:r>
          </a:p>
          <a:p>
            <a:pPr marL="514350" indent="-514350">
              <a:buFont typeface="+mj-lt"/>
              <a:buAutoNum type="arabicPeriod"/>
            </a:pPr>
            <a:r>
              <a:rPr lang="cs-CZ" dirty="0"/>
              <a:t>provést důkazy, které ochránce navrhne,</a:t>
            </a:r>
          </a:p>
          <a:p>
            <a:pPr marL="514350" indent="-514350">
              <a:buFont typeface="+mj-lt"/>
              <a:buAutoNum type="arabicPeriod"/>
            </a:pPr>
            <a:r>
              <a:rPr lang="cs-CZ" dirty="0"/>
              <a:t>provést úkony dozoru, k nimž jsou podle zákona oprávněny a které ochránce navrhne</a:t>
            </a:r>
          </a:p>
          <a:p>
            <a:pPr marL="0" indent="0">
              <a:buNone/>
            </a:pPr>
            <a:r>
              <a:rPr lang="cs-CZ" dirty="0"/>
              <a:t>Ochránce je oprávněn být přítomen při ústním jednání a provádění důkazů úřady a klást přítomným osobám otázky.</a:t>
            </a:r>
          </a:p>
        </p:txBody>
      </p:sp>
    </p:spTree>
    <p:extLst>
      <p:ext uri="{BB962C8B-B14F-4D97-AF65-F5344CB8AC3E}">
        <p14:creationId xmlns:p14="http://schemas.microsoft.com/office/powerpoint/2010/main" val="16343824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159116-A652-8F4E-B049-531327D97E0B}"/>
              </a:ext>
            </a:extLst>
          </p:cNvPr>
          <p:cNvSpPr>
            <a:spLocks noGrp="1"/>
          </p:cNvSpPr>
          <p:nvPr>
            <p:ph type="title"/>
          </p:nvPr>
        </p:nvSpPr>
        <p:spPr/>
        <p:txBody>
          <a:bodyPr/>
          <a:lstStyle/>
          <a:p>
            <a:r>
              <a:rPr lang="cs-CZ" dirty="0"/>
              <a:t>Obecná povinnost  orgánů veřejné správy</a:t>
            </a:r>
          </a:p>
        </p:txBody>
      </p:sp>
      <p:sp>
        <p:nvSpPr>
          <p:cNvPr id="3" name="Zástupný symbol pro obsah 2">
            <a:extLst>
              <a:ext uri="{FF2B5EF4-FFF2-40B4-BE49-F238E27FC236}">
                <a16:creationId xmlns:a16="http://schemas.microsoft.com/office/drawing/2014/main" id="{76514216-21B8-8C4D-8E8E-2F613F2AE29F}"/>
              </a:ext>
            </a:extLst>
          </p:cNvPr>
          <p:cNvSpPr>
            <a:spLocks noGrp="1"/>
          </p:cNvSpPr>
          <p:nvPr>
            <p:ph idx="1"/>
          </p:nvPr>
        </p:nvSpPr>
        <p:spPr/>
        <p:txBody>
          <a:bodyPr/>
          <a:lstStyle/>
          <a:p>
            <a:pPr marL="0" indent="0">
              <a:buNone/>
            </a:pPr>
            <a:r>
              <a:rPr lang="cs-CZ" dirty="0"/>
              <a:t>Všechny:</a:t>
            </a:r>
          </a:p>
          <a:p>
            <a:pPr marL="514350" indent="-514350">
              <a:buFont typeface="+mj-lt"/>
              <a:buAutoNum type="arabicPeriod"/>
            </a:pPr>
            <a:r>
              <a:rPr lang="cs-CZ" dirty="0"/>
              <a:t>státní orgány a </a:t>
            </a:r>
          </a:p>
          <a:p>
            <a:pPr marL="514350" indent="-514350">
              <a:buFont typeface="+mj-lt"/>
              <a:buAutoNum type="arabicPeriod"/>
            </a:pPr>
            <a:r>
              <a:rPr lang="cs-CZ" dirty="0"/>
              <a:t>osoby vykonávající veřejnou správu </a:t>
            </a:r>
          </a:p>
          <a:p>
            <a:pPr marL="0" indent="0">
              <a:buNone/>
            </a:pPr>
            <a:r>
              <a:rPr lang="cs-CZ" dirty="0"/>
              <a:t>jsou v mezích své působnosti povinny </a:t>
            </a:r>
            <a:r>
              <a:rPr lang="cs-CZ" b="1" dirty="0"/>
              <a:t>poskytovat ochránci při šetření pomoc</a:t>
            </a:r>
            <a:r>
              <a:rPr lang="cs-CZ" dirty="0"/>
              <a:t>, kterou si vyžádá.</a:t>
            </a:r>
          </a:p>
        </p:txBody>
      </p:sp>
    </p:spTree>
    <p:extLst>
      <p:ext uri="{BB962C8B-B14F-4D97-AF65-F5344CB8AC3E}">
        <p14:creationId xmlns:p14="http://schemas.microsoft.com/office/powerpoint/2010/main" val="334045944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9D0AAE-70EF-DC49-B049-F1A69A772FE9}"/>
              </a:ext>
            </a:extLst>
          </p:cNvPr>
          <p:cNvSpPr>
            <a:spLocks noGrp="1"/>
          </p:cNvSpPr>
          <p:nvPr>
            <p:ph type="title"/>
          </p:nvPr>
        </p:nvSpPr>
        <p:spPr/>
        <p:txBody>
          <a:bodyPr/>
          <a:lstStyle/>
          <a:p>
            <a:pPr algn="ctr"/>
            <a:r>
              <a:rPr lang="cs-CZ" dirty="0"/>
              <a:t>Negativní výsledek šetření</a:t>
            </a:r>
          </a:p>
        </p:txBody>
      </p:sp>
      <p:sp>
        <p:nvSpPr>
          <p:cNvPr id="3" name="Zástupný symbol pro obsah 2">
            <a:extLst>
              <a:ext uri="{FF2B5EF4-FFF2-40B4-BE49-F238E27FC236}">
                <a16:creationId xmlns:a16="http://schemas.microsoft.com/office/drawing/2014/main" id="{C4DF7975-B551-1545-9994-7FA5F802DC8C}"/>
              </a:ext>
            </a:extLst>
          </p:cNvPr>
          <p:cNvSpPr>
            <a:spLocks noGrp="1"/>
          </p:cNvSpPr>
          <p:nvPr>
            <p:ph idx="1"/>
          </p:nvPr>
        </p:nvSpPr>
        <p:spPr/>
        <p:txBody>
          <a:bodyPr/>
          <a:lstStyle/>
          <a:p>
            <a:r>
              <a:rPr lang="cs-CZ" dirty="0"/>
              <a:t>Jestliže ochránce šetřením nezjistí porušení právních předpisů ani jiná pochybení, písemně o tom vyrozumí stěžovatele i úřad.</a:t>
            </a:r>
          </a:p>
        </p:txBody>
      </p:sp>
    </p:spTree>
    <p:extLst>
      <p:ext uri="{BB962C8B-B14F-4D97-AF65-F5344CB8AC3E}">
        <p14:creationId xmlns:p14="http://schemas.microsoft.com/office/powerpoint/2010/main" val="409197573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C3A009-424A-B549-9014-548E00CDFB3F}"/>
              </a:ext>
            </a:extLst>
          </p:cNvPr>
          <p:cNvSpPr>
            <a:spLocks noGrp="1"/>
          </p:cNvSpPr>
          <p:nvPr>
            <p:ph type="title"/>
          </p:nvPr>
        </p:nvSpPr>
        <p:spPr/>
        <p:txBody>
          <a:bodyPr/>
          <a:lstStyle/>
          <a:p>
            <a:pPr algn="ctr"/>
            <a:r>
              <a:rPr lang="cs-CZ" dirty="0"/>
              <a:t>Výzva ochránce</a:t>
            </a:r>
          </a:p>
        </p:txBody>
      </p:sp>
      <p:sp>
        <p:nvSpPr>
          <p:cNvPr id="3" name="Zástupný symbol pro obsah 2">
            <a:extLst>
              <a:ext uri="{FF2B5EF4-FFF2-40B4-BE49-F238E27FC236}">
                <a16:creationId xmlns:a16="http://schemas.microsoft.com/office/drawing/2014/main" id="{FA15AC14-9DCF-684F-96A1-5F4B27899E2B}"/>
              </a:ext>
            </a:extLst>
          </p:cNvPr>
          <p:cNvSpPr>
            <a:spLocks noGrp="1"/>
          </p:cNvSpPr>
          <p:nvPr>
            <p:ph idx="1"/>
          </p:nvPr>
        </p:nvSpPr>
        <p:spPr/>
        <p:txBody>
          <a:bodyPr/>
          <a:lstStyle/>
          <a:p>
            <a:r>
              <a:rPr lang="cs-CZ" dirty="0"/>
              <a:t>Zjistí-li ochránce šetřením porušení právních předpisů či jiná pochybení, vyzve úřad, aby se k jeho zjištěním </a:t>
            </a:r>
            <a:r>
              <a:rPr lang="cs-CZ" b="1" dirty="0"/>
              <a:t>ve lhůtě 30 dnů vyjádřil.</a:t>
            </a:r>
          </a:p>
          <a:p>
            <a:r>
              <a:rPr lang="cs-CZ" dirty="0"/>
              <a:t>Pokud úřad na výzvu sdělí, že provedl nebo provádí opatření k nápravě a ochránce tato opatření shledá dostatečnými, vyrozumí o tom stěžovatele i úřad. </a:t>
            </a:r>
          </a:p>
          <a:p>
            <a:r>
              <a:rPr lang="cs-CZ" dirty="0"/>
              <a:t>Jinak ochránce po obdržení vyjádření nebo marném uplynutí lhůty sdělí písemně své závěrečné stanovisko úřadu a stěžovateli; součástí tohoto stanoviska je </a:t>
            </a:r>
            <a:r>
              <a:rPr lang="cs-CZ" b="1" dirty="0"/>
              <a:t>návrh opatření k nápravě.</a:t>
            </a:r>
          </a:p>
        </p:txBody>
      </p:sp>
    </p:spTree>
    <p:extLst>
      <p:ext uri="{BB962C8B-B14F-4D97-AF65-F5344CB8AC3E}">
        <p14:creationId xmlns:p14="http://schemas.microsoft.com/office/powerpoint/2010/main" val="341455504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C030B8-3948-A040-8D7C-7B9CE0A0A9E9}"/>
              </a:ext>
            </a:extLst>
          </p:cNvPr>
          <p:cNvSpPr>
            <a:spLocks noGrp="1"/>
          </p:cNvSpPr>
          <p:nvPr>
            <p:ph type="title"/>
          </p:nvPr>
        </p:nvSpPr>
        <p:spPr/>
        <p:txBody>
          <a:bodyPr/>
          <a:lstStyle/>
          <a:p>
            <a:pPr algn="ctr"/>
            <a:r>
              <a:rPr lang="cs-CZ" dirty="0"/>
              <a:t>Návrh opatření k nápravě </a:t>
            </a:r>
          </a:p>
        </p:txBody>
      </p:sp>
      <p:sp>
        <p:nvSpPr>
          <p:cNvPr id="3" name="Zástupný symbol pro obsah 2">
            <a:extLst>
              <a:ext uri="{FF2B5EF4-FFF2-40B4-BE49-F238E27FC236}">
                <a16:creationId xmlns:a16="http://schemas.microsoft.com/office/drawing/2014/main" id="{E066026E-658B-ED44-9375-CEE5C1005ED3}"/>
              </a:ext>
            </a:extLst>
          </p:cNvPr>
          <p:cNvSpPr>
            <a:spLocks noGrp="1"/>
          </p:cNvSpPr>
          <p:nvPr>
            <p:ph idx="1"/>
          </p:nvPr>
        </p:nvSpPr>
        <p:spPr/>
        <p:txBody>
          <a:bodyPr/>
          <a:lstStyle/>
          <a:p>
            <a:pPr marL="0" indent="0">
              <a:buNone/>
            </a:pPr>
            <a:r>
              <a:rPr lang="cs-CZ" b="1" dirty="0"/>
              <a:t>Ochránce může navrhnout zejména </a:t>
            </a:r>
            <a:r>
              <a:rPr lang="cs-CZ" dirty="0"/>
              <a:t>tato opatření k nápravě:</a:t>
            </a:r>
          </a:p>
          <a:p>
            <a:pPr marL="514350" indent="-514350">
              <a:buFont typeface="+mj-lt"/>
              <a:buAutoNum type="arabicPeriod"/>
            </a:pPr>
            <a:r>
              <a:rPr lang="cs-CZ" dirty="0"/>
              <a:t>zahájení </a:t>
            </a:r>
            <a:r>
              <a:rPr lang="cs-CZ" b="1" dirty="0"/>
              <a:t>řízení o přezkoumání rozhodnutí</a:t>
            </a:r>
            <a:r>
              <a:rPr lang="cs-CZ" dirty="0"/>
              <a:t>, úkonu nebo postupu úřadu, lze-li je zahájit z úřední moci,</a:t>
            </a:r>
          </a:p>
          <a:p>
            <a:pPr marL="514350" indent="-514350">
              <a:buFont typeface="+mj-lt"/>
              <a:buAutoNum type="arabicPeriod"/>
            </a:pPr>
            <a:r>
              <a:rPr lang="cs-CZ" b="1" dirty="0"/>
              <a:t>provedení úkonů </a:t>
            </a:r>
            <a:r>
              <a:rPr lang="cs-CZ" dirty="0"/>
              <a:t>k odstranění nečinnosti,</a:t>
            </a:r>
          </a:p>
          <a:p>
            <a:pPr marL="514350" indent="-514350">
              <a:buFont typeface="+mj-lt"/>
              <a:buAutoNum type="arabicPeriod"/>
            </a:pPr>
            <a:r>
              <a:rPr lang="cs-CZ" b="1" dirty="0"/>
              <a:t>zahájení disciplinárního </a:t>
            </a:r>
            <a:r>
              <a:rPr lang="cs-CZ" dirty="0"/>
              <a:t>nebo obdobného řízení,</a:t>
            </a:r>
          </a:p>
          <a:p>
            <a:pPr marL="514350" indent="-514350">
              <a:buFont typeface="+mj-lt"/>
              <a:buAutoNum type="arabicPeriod"/>
            </a:pPr>
            <a:r>
              <a:rPr lang="cs-CZ" b="1" dirty="0"/>
              <a:t>zahájení stíhání </a:t>
            </a:r>
            <a:r>
              <a:rPr lang="cs-CZ" dirty="0"/>
              <a:t>pro trestný čin, přestupek nebo jiný správní delikt,</a:t>
            </a:r>
          </a:p>
          <a:p>
            <a:pPr marL="514350" indent="-514350">
              <a:buFont typeface="+mj-lt"/>
              <a:buAutoNum type="arabicPeriod"/>
            </a:pPr>
            <a:r>
              <a:rPr lang="cs-CZ" b="1" dirty="0"/>
              <a:t>poskytnutí náhrady škody </a:t>
            </a:r>
            <a:r>
              <a:rPr lang="cs-CZ" dirty="0"/>
              <a:t>nebo </a:t>
            </a:r>
            <a:r>
              <a:rPr lang="cs-CZ" b="1" dirty="0"/>
              <a:t>uplatnění nároku </a:t>
            </a:r>
            <a:r>
              <a:rPr lang="cs-CZ" dirty="0"/>
              <a:t>na náhradu škody.</a:t>
            </a:r>
          </a:p>
        </p:txBody>
      </p:sp>
    </p:spTree>
    <p:extLst>
      <p:ext uri="{BB962C8B-B14F-4D97-AF65-F5344CB8AC3E}">
        <p14:creationId xmlns:p14="http://schemas.microsoft.com/office/powerpoint/2010/main" val="344013210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2D2CC-899D-7C4F-BFB5-1C9E60FBCBDD}"/>
              </a:ext>
            </a:extLst>
          </p:cNvPr>
          <p:cNvSpPr>
            <a:spLocks noGrp="1"/>
          </p:cNvSpPr>
          <p:nvPr>
            <p:ph type="title"/>
          </p:nvPr>
        </p:nvSpPr>
        <p:spPr/>
        <p:txBody>
          <a:bodyPr/>
          <a:lstStyle/>
          <a:p>
            <a:pPr algn="ctr"/>
            <a:r>
              <a:rPr lang="cs-CZ" dirty="0"/>
              <a:t>Postup úřadu</a:t>
            </a:r>
          </a:p>
        </p:txBody>
      </p:sp>
      <p:sp>
        <p:nvSpPr>
          <p:cNvPr id="3" name="Zástupný symbol pro obsah 2">
            <a:extLst>
              <a:ext uri="{FF2B5EF4-FFF2-40B4-BE49-F238E27FC236}">
                <a16:creationId xmlns:a16="http://schemas.microsoft.com/office/drawing/2014/main" id="{EE41D696-4423-6A4F-ABF5-A7F9BB8BCD6E}"/>
              </a:ext>
            </a:extLst>
          </p:cNvPr>
          <p:cNvSpPr>
            <a:spLocks noGrp="1"/>
          </p:cNvSpPr>
          <p:nvPr>
            <p:ph idx="1"/>
          </p:nvPr>
        </p:nvSpPr>
        <p:spPr/>
        <p:txBody>
          <a:bodyPr/>
          <a:lstStyle/>
          <a:p>
            <a:r>
              <a:rPr lang="cs-CZ" b="1" dirty="0"/>
              <a:t>Úřad</a:t>
            </a:r>
            <a:r>
              <a:rPr lang="cs-CZ" dirty="0"/>
              <a:t> je povinen </a:t>
            </a:r>
            <a:r>
              <a:rPr lang="cs-CZ" b="1" dirty="0"/>
              <a:t>do 30 dnů </a:t>
            </a:r>
            <a:r>
              <a:rPr lang="cs-CZ" dirty="0"/>
              <a:t>od doručení závěrečného stanoviska sdělit ochránci, jaká opatření k nápravě provedl.</a:t>
            </a:r>
          </a:p>
          <a:p>
            <a:r>
              <a:rPr lang="cs-CZ" dirty="0"/>
              <a:t>Jestliže úřad povinnost nesplní, nebo jsou-li opatření k nápravě podle názoru ochránce nedostatečná, ochránce:</a:t>
            </a:r>
          </a:p>
          <a:p>
            <a:pPr marL="514350" indent="-514350">
              <a:buFont typeface="+mj-lt"/>
              <a:buAutoNum type="arabicPeriod"/>
            </a:pPr>
            <a:r>
              <a:rPr lang="cs-CZ" dirty="0"/>
              <a:t>vyrozumí </a:t>
            </a:r>
            <a:r>
              <a:rPr lang="cs-CZ" b="1" dirty="0"/>
              <a:t>nadřízený úřad </a:t>
            </a:r>
            <a:r>
              <a:rPr lang="cs-CZ" dirty="0"/>
              <a:t>a není-li takového úřadu, </a:t>
            </a:r>
            <a:r>
              <a:rPr lang="cs-CZ" b="1" dirty="0"/>
              <a:t>vládu</a:t>
            </a:r>
          </a:p>
          <a:p>
            <a:pPr marL="514350" indent="-514350">
              <a:buFont typeface="+mj-lt"/>
              <a:buAutoNum type="arabicPeriod"/>
            </a:pPr>
            <a:r>
              <a:rPr lang="cs-CZ" dirty="0"/>
              <a:t>může o svých zjištěních </a:t>
            </a:r>
            <a:r>
              <a:rPr lang="cs-CZ" b="1" dirty="0"/>
              <a:t>informovat veřejnost </a:t>
            </a:r>
            <a:r>
              <a:rPr lang="cs-CZ" dirty="0"/>
              <a:t>včetně sdělení jména a příjmení osob oprávněných jednat jménem úřadu. To také platí, když kontrolovaný úřad </a:t>
            </a:r>
            <a:r>
              <a:rPr lang="cs-CZ" b="1" dirty="0"/>
              <a:t>neposkytuje součinnost</a:t>
            </a:r>
            <a:r>
              <a:rPr lang="cs-CZ" dirty="0"/>
              <a:t>.</a:t>
            </a:r>
          </a:p>
        </p:txBody>
      </p:sp>
    </p:spTree>
    <p:extLst>
      <p:ext uri="{BB962C8B-B14F-4D97-AF65-F5344CB8AC3E}">
        <p14:creationId xmlns:p14="http://schemas.microsoft.com/office/powerpoint/2010/main" val="333597781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CFB500-40BF-214A-AEBE-14713DCEACBA}"/>
              </a:ext>
            </a:extLst>
          </p:cNvPr>
          <p:cNvSpPr>
            <a:spLocks noGrp="1"/>
          </p:cNvSpPr>
          <p:nvPr>
            <p:ph type="title"/>
          </p:nvPr>
        </p:nvSpPr>
        <p:spPr/>
        <p:txBody>
          <a:bodyPr/>
          <a:lstStyle/>
          <a:p>
            <a:pPr algn="ctr"/>
            <a:r>
              <a:rPr lang="cs-CZ" dirty="0"/>
              <a:t>Ochrana před diskriminací</a:t>
            </a:r>
          </a:p>
        </p:txBody>
      </p:sp>
      <p:sp>
        <p:nvSpPr>
          <p:cNvPr id="3" name="Zástupný symbol pro obsah 2">
            <a:extLst>
              <a:ext uri="{FF2B5EF4-FFF2-40B4-BE49-F238E27FC236}">
                <a16:creationId xmlns:a16="http://schemas.microsoft.com/office/drawing/2014/main" id="{D8AFC4A4-22A8-0048-B3E7-601781ED93E8}"/>
              </a:ext>
            </a:extLst>
          </p:cNvPr>
          <p:cNvSpPr>
            <a:spLocks noGrp="1"/>
          </p:cNvSpPr>
          <p:nvPr>
            <p:ph idx="1"/>
          </p:nvPr>
        </p:nvSpPr>
        <p:spPr/>
        <p:txBody>
          <a:bodyPr>
            <a:normAutofit fontScale="92500" lnSpcReduction="10000"/>
          </a:bodyPr>
          <a:lstStyle/>
          <a:p>
            <a:pPr marL="0" indent="0">
              <a:buNone/>
            </a:pPr>
            <a:r>
              <a:rPr lang="cs-CZ" dirty="0"/>
              <a:t>Ochránce přispívá k prosazování </a:t>
            </a:r>
            <a:r>
              <a:rPr lang="cs-CZ" b="1" dirty="0"/>
              <a:t>práva na rovné zacházení </a:t>
            </a:r>
            <a:r>
              <a:rPr lang="cs-CZ" dirty="0"/>
              <a:t>se všemi osobami bez ohledu na jejich rasu nebo etnický původ, národnost, pohlaví, sexuální orientaci, věk, zdravotní postižení, náboženské vyznání, víru nebo světový názor a za tím účelem:</a:t>
            </a:r>
          </a:p>
          <a:p>
            <a:pPr marL="514350" indent="-514350">
              <a:buFont typeface="+mj-lt"/>
              <a:buAutoNum type="arabicPeriod"/>
            </a:pPr>
            <a:r>
              <a:rPr lang="cs-CZ" dirty="0"/>
              <a:t>poskytuje metodickou pomoc obětem diskriminace při podávání návrhů na zahájení řízení z důvodů diskriminace,</a:t>
            </a:r>
          </a:p>
          <a:p>
            <a:pPr marL="514350" indent="-514350">
              <a:buFont typeface="+mj-lt"/>
              <a:buAutoNum type="arabicPeriod"/>
            </a:pPr>
            <a:r>
              <a:rPr lang="cs-CZ" dirty="0"/>
              <a:t>provádí výzkum,</a:t>
            </a:r>
          </a:p>
          <a:p>
            <a:pPr marL="514350" indent="-514350">
              <a:buFont typeface="+mj-lt"/>
              <a:buAutoNum type="arabicPeriod"/>
            </a:pPr>
            <a:r>
              <a:rPr lang="cs-CZ" dirty="0"/>
              <a:t>zveřejňuje zprávy a vydává doporučení k otázkám souvisejícím s diskriminací,</a:t>
            </a:r>
          </a:p>
          <a:p>
            <a:pPr marL="514350" indent="-514350">
              <a:buFont typeface="+mj-lt"/>
              <a:buAutoNum type="arabicPeriod"/>
            </a:pPr>
            <a:r>
              <a:rPr lang="cs-CZ" dirty="0"/>
              <a:t>zajišťuje výměnu dostupných informací s příslušnými evropskými subjekty</a:t>
            </a:r>
          </a:p>
        </p:txBody>
      </p:sp>
    </p:spTree>
    <p:extLst>
      <p:ext uri="{BB962C8B-B14F-4D97-AF65-F5344CB8AC3E}">
        <p14:creationId xmlns:p14="http://schemas.microsoft.com/office/powerpoint/2010/main" val="386685604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9F0BA0-5F2A-7E4D-8377-E90911C27E2E}"/>
              </a:ext>
            </a:extLst>
          </p:cNvPr>
          <p:cNvSpPr>
            <a:spLocks noGrp="1"/>
          </p:cNvSpPr>
          <p:nvPr>
            <p:ph type="title"/>
          </p:nvPr>
        </p:nvSpPr>
        <p:spPr/>
        <p:txBody>
          <a:bodyPr/>
          <a:lstStyle/>
          <a:p>
            <a:pPr algn="ctr"/>
            <a:r>
              <a:rPr lang="cs-CZ" dirty="0"/>
              <a:t>Zvláštní oprávnění ochránce</a:t>
            </a:r>
          </a:p>
        </p:txBody>
      </p:sp>
      <p:sp>
        <p:nvSpPr>
          <p:cNvPr id="3" name="Zástupný symbol pro obsah 2">
            <a:extLst>
              <a:ext uri="{FF2B5EF4-FFF2-40B4-BE49-F238E27FC236}">
                <a16:creationId xmlns:a16="http://schemas.microsoft.com/office/drawing/2014/main" id="{AA1F57C2-0404-634B-9E38-5988F46AAA4F}"/>
              </a:ext>
            </a:extLst>
          </p:cNvPr>
          <p:cNvSpPr>
            <a:spLocks noGrp="1"/>
          </p:cNvSpPr>
          <p:nvPr>
            <p:ph idx="1"/>
          </p:nvPr>
        </p:nvSpPr>
        <p:spPr/>
        <p:txBody>
          <a:bodyPr/>
          <a:lstStyle/>
          <a:p>
            <a:r>
              <a:rPr lang="cs-CZ" dirty="0"/>
              <a:t>Ochránce je oprávněn doporučit:</a:t>
            </a:r>
          </a:p>
          <a:p>
            <a:pPr marL="514350" indent="-514350">
              <a:buFont typeface="+mj-lt"/>
              <a:buAutoNum type="alphaLcParenR"/>
            </a:pPr>
            <a:r>
              <a:rPr lang="cs-CZ" dirty="0"/>
              <a:t> vydání, </a:t>
            </a:r>
          </a:p>
          <a:p>
            <a:pPr marL="514350" indent="-514350">
              <a:buFont typeface="+mj-lt"/>
              <a:buAutoNum type="alphaLcParenR"/>
            </a:pPr>
            <a:r>
              <a:rPr lang="cs-CZ" dirty="0"/>
              <a:t>změnu nebo </a:t>
            </a:r>
          </a:p>
          <a:p>
            <a:pPr marL="514350" indent="-514350">
              <a:buFont typeface="+mj-lt"/>
              <a:buAutoNum type="alphaLcParenR"/>
            </a:pPr>
            <a:r>
              <a:rPr lang="cs-CZ" dirty="0"/>
              <a:t>zrušení právního nebo vnitřního předpisu. </a:t>
            </a:r>
          </a:p>
          <a:p>
            <a:pPr marL="0" indent="0">
              <a:buNone/>
            </a:pPr>
            <a:r>
              <a:rPr lang="cs-CZ" dirty="0"/>
              <a:t>Doporučení </a:t>
            </a:r>
            <a:r>
              <a:rPr lang="cs-CZ" b="1" dirty="0"/>
              <a:t>podává úřadu</a:t>
            </a:r>
            <a:r>
              <a:rPr lang="cs-CZ" dirty="0"/>
              <a:t>, jehož působnosti se týká, a jde-li o nařízení nebo </a:t>
            </a:r>
            <a:r>
              <a:rPr lang="cs-CZ" b="1" dirty="0"/>
              <a:t>usnesení vlády </a:t>
            </a:r>
            <a:r>
              <a:rPr lang="cs-CZ" dirty="0"/>
              <a:t>nebo </a:t>
            </a:r>
            <a:r>
              <a:rPr lang="cs-CZ" b="1" dirty="0"/>
              <a:t>zákon</a:t>
            </a:r>
            <a:r>
              <a:rPr lang="cs-CZ" dirty="0"/>
              <a:t>, vládě.</a:t>
            </a:r>
          </a:p>
          <a:p>
            <a:r>
              <a:rPr lang="cs-CZ" dirty="0"/>
              <a:t>Úřad je povinen do 60 dnů sdělit své stanovisko k doporučení.</a:t>
            </a:r>
          </a:p>
        </p:txBody>
      </p:sp>
    </p:spTree>
    <p:extLst>
      <p:ext uri="{BB962C8B-B14F-4D97-AF65-F5344CB8AC3E}">
        <p14:creationId xmlns:p14="http://schemas.microsoft.com/office/powerpoint/2010/main" val="12056699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72E65B-1AE9-B848-B8DE-B86F36790A88}"/>
              </a:ext>
            </a:extLst>
          </p:cNvPr>
          <p:cNvSpPr>
            <a:spLocks noGrp="1"/>
          </p:cNvSpPr>
          <p:nvPr>
            <p:ph type="title"/>
          </p:nvPr>
        </p:nvSpPr>
        <p:spPr/>
        <p:txBody>
          <a:bodyPr/>
          <a:lstStyle/>
          <a:p>
            <a:pPr algn="ctr"/>
            <a:r>
              <a:rPr lang="cs-CZ" dirty="0"/>
              <a:t>Podávání zpráv</a:t>
            </a:r>
          </a:p>
        </p:txBody>
      </p:sp>
      <p:sp>
        <p:nvSpPr>
          <p:cNvPr id="3" name="Zástupný symbol pro obsah 2">
            <a:extLst>
              <a:ext uri="{FF2B5EF4-FFF2-40B4-BE49-F238E27FC236}">
                <a16:creationId xmlns:a16="http://schemas.microsoft.com/office/drawing/2014/main" id="{8F4BEBA9-88DE-8245-8784-E7DEAD37077A}"/>
              </a:ext>
            </a:extLst>
          </p:cNvPr>
          <p:cNvSpPr>
            <a:spLocks noGrp="1"/>
          </p:cNvSpPr>
          <p:nvPr>
            <p:ph idx="1"/>
          </p:nvPr>
        </p:nvSpPr>
        <p:spPr/>
        <p:txBody>
          <a:bodyPr/>
          <a:lstStyle/>
          <a:p>
            <a:r>
              <a:rPr lang="cs-CZ" dirty="0"/>
              <a:t>Ochránce podává každoročně do 31. března Poslanecké sněmovně </a:t>
            </a:r>
            <a:r>
              <a:rPr lang="cs-CZ" b="1" dirty="0"/>
              <a:t>souhrnnou písemnou zprávu </a:t>
            </a:r>
            <a:r>
              <a:rPr lang="cs-CZ" dirty="0"/>
              <a:t>o své činnosti za uplynulý rok; zpráva je sněmovní publikací. </a:t>
            </a:r>
          </a:p>
          <a:p>
            <a:r>
              <a:rPr lang="cs-CZ" dirty="0"/>
              <a:t>Zprávu </a:t>
            </a:r>
            <a:r>
              <a:rPr lang="cs-CZ" b="1" dirty="0"/>
              <a:t>současně zasílá </a:t>
            </a:r>
            <a:r>
              <a:rPr lang="cs-CZ" dirty="0"/>
              <a:t>Senátu, prezidentu republiky, vládě a ministerstvům a jiným správním úřadům s působností pro celé území státu a vhodným způsobem ji zveřejňuje.</a:t>
            </a:r>
          </a:p>
          <a:p>
            <a:r>
              <a:rPr lang="cs-CZ" dirty="0"/>
              <a:t>Ochránce soustavně </a:t>
            </a:r>
            <a:r>
              <a:rPr lang="cs-CZ" b="1" dirty="0"/>
              <a:t>seznamuje veřejnost </a:t>
            </a:r>
            <a:r>
              <a:rPr lang="cs-CZ" dirty="0"/>
              <a:t>se svou činností podle tohoto zákona a s poznatky, které z jeho činnosti vyplynuly.</a:t>
            </a:r>
          </a:p>
        </p:txBody>
      </p:sp>
    </p:spTree>
    <p:extLst>
      <p:ext uri="{BB962C8B-B14F-4D97-AF65-F5344CB8AC3E}">
        <p14:creationId xmlns:p14="http://schemas.microsoft.com/office/powerpoint/2010/main" val="1588400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0DE124-B783-B348-B084-C4867EF7C027}"/>
              </a:ext>
            </a:extLst>
          </p:cNvPr>
          <p:cNvSpPr>
            <a:spLocks noGrp="1"/>
          </p:cNvSpPr>
          <p:nvPr>
            <p:ph type="title"/>
          </p:nvPr>
        </p:nvSpPr>
        <p:spPr/>
        <p:txBody>
          <a:bodyPr/>
          <a:lstStyle/>
          <a:p>
            <a:pPr algn="ctr"/>
            <a:r>
              <a:rPr lang="cs-CZ" dirty="0"/>
              <a:t>Vyslovení důvěry vládě</a:t>
            </a:r>
          </a:p>
        </p:txBody>
      </p:sp>
      <p:sp>
        <p:nvSpPr>
          <p:cNvPr id="3" name="Zástupný symbol pro obsah 2">
            <a:extLst>
              <a:ext uri="{FF2B5EF4-FFF2-40B4-BE49-F238E27FC236}">
                <a16:creationId xmlns:a16="http://schemas.microsoft.com/office/drawing/2014/main" id="{376472D3-8F30-CB43-84DC-63E6CB3356DF}"/>
              </a:ext>
            </a:extLst>
          </p:cNvPr>
          <p:cNvSpPr>
            <a:spLocks noGrp="1"/>
          </p:cNvSpPr>
          <p:nvPr>
            <p:ph idx="1"/>
          </p:nvPr>
        </p:nvSpPr>
        <p:spPr/>
        <p:txBody>
          <a:bodyPr>
            <a:normAutofit lnSpcReduction="10000"/>
          </a:bodyPr>
          <a:lstStyle/>
          <a:p>
            <a:pPr marL="0" indent="0">
              <a:buNone/>
            </a:pPr>
            <a:r>
              <a:rPr lang="cs-CZ" dirty="0"/>
              <a:t>Vláda je odpovědna Poslanecké sněmovně</a:t>
            </a:r>
          </a:p>
          <a:p>
            <a:pPr marL="514350" indent="-514350">
              <a:buFont typeface="+mj-lt"/>
              <a:buAutoNum type="arabicPeriod"/>
            </a:pPr>
            <a:r>
              <a:rPr lang="cs-CZ" b="1" dirty="0"/>
              <a:t>Nově jmenovaná vláda </a:t>
            </a:r>
            <a:r>
              <a:rPr lang="cs-CZ" dirty="0"/>
              <a:t>předstoupí do </a:t>
            </a:r>
            <a:r>
              <a:rPr lang="cs-CZ" b="1" dirty="0"/>
              <a:t>30 dnů </a:t>
            </a:r>
            <a:r>
              <a:rPr lang="cs-CZ" dirty="0"/>
              <a:t>po svém jmenování před </a:t>
            </a:r>
            <a:r>
              <a:rPr lang="cs-CZ" b="1" dirty="0"/>
              <a:t>Poslaneckou sněmovnu </a:t>
            </a:r>
            <a:r>
              <a:rPr lang="cs-CZ" dirty="0"/>
              <a:t>a požádá ji </a:t>
            </a:r>
            <a:r>
              <a:rPr lang="cs-CZ" b="1" dirty="0"/>
              <a:t>o vyslovení důvěry</a:t>
            </a:r>
          </a:p>
          <a:p>
            <a:pPr marL="514350" indent="-514350">
              <a:buFont typeface="+mj-lt"/>
              <a:buAutoNum type="arabicPeriod"/>
            </a:pPr>
            <a:r>
              <a:rPr lang="cs-CZ" dirty="0"/>
              <a:t>Vláda může kdykoliv předložit Poslanecké sněmovně žádost o vyslovení důvěry.</a:t>
            </a:r>
          </a:p>
          <a:p>
            <a:pPr marL="514350" indent="-514350">
              <a:buFont typeface="+mj-lt"/>
              <a:buAutoNum type="arabicPeriod"/>
            </a:pPr>
            <a:r>
              <a:rPr lang="cs-CZ" dirty="0"/>
              <a:t>Vláda je oprávněna žádat, aby Poslanecká sněmovna skončila </a:t>
            </a:r>
            <a:r>
              <a:rPr lang="cs-CZ" b="1" dirty="0"/>
              <a:t>projednávání vládního návrhu </a:t>
            </a:r>
            <a:r>
              <a:rPr lang="cs-CZ" dirty="0"/>
              <a:t>zákona do tří měsíců od jeho předložení, pokud s tím vláda spojí žádost o vyslovení důvěry</a:t>
            </a:r>
          </a:p>
          <a:p>
            <a:pPr marL="0" indent="0">
              <a:buNone/>
            </a:pPr>
            <a:r>
              <a:rPr lang="cs-CZ" dirty="0"/>
              <a:t>K přijetí usnesení o vyslovení důvěry vládě je třeba souhlasu </a:t>
            </a:r>
            <a:r>
              <a:rPr lang="cs-CZ" b="1" dirty="0"/>
              <a:t>nadpoloviční většiny přítomných poslanců.</a:t>
            </a:r>
          </a:p>
        </p:txBody>
      </p:sp>
    </p:spTree>
    <p:extLst>
      <p:ext uri="{BB962C8B-B14F-4D97-AF65-F5344CB8AC3E}">
        <p14:creationId xmlns:p14="http://schemas.microsoft.com/office/powerpoint/2010/main" val="271262982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C7EEE8-12B5-7448-AC3A-AC5A92D980B1}"/>
              </a:ext>
            </a:extLst>
          </p:cNvPr>
          <p:cNvSpPr>
            <a:spLocks noGrp="1"/>
          </p:cNvSpPr>
          <p:nvPr>
            <p:ph type="title"/>
          </p:nvPr>
        </p:nvSpPr>
        <p:spPr/>
        <p:txBody>
          <a:bodyPr/>
          <a:lstStyle/>
          <a:p>
            <a:pPr algn="ctr"/>
            <a:r>
              <a:rPr lang="cs-CZ" dirty="0"/>
              <a:t>Povinnost podat informaci</a:t>
            </a:r>
          </a:p>
        </p:txBody>
      </p:sp>
      <p:sp>
        <p:nvSpPr>
          <p:cNvPr id="3" name="Zástupný symbol pro obsah 2">
            <a:extLst>
              <a:ext uri="{FF2B5EF4-FFF2-40B4-BE49-F238E27FC236}">
                <a16:creationId xmlns:a16="http://schemas.microsoft.com/office/drawing/2014/main" id="{642634EF-E379-654E-B693-920B7B46AEE2}"/>
              </a:ext>
            </a:extLst>
          </p:cNvPr>
          <p:cNvSpPr>
            <a:spLocks noGrp="1"/>
          </p:cNvSpPr>
          <p:nvPr>
            <p:ph idx="1"/>
          </p:nvPr>
        </p:nvSpPr>
        <p:spPr/>
        <p:txBody>
          <a:bodyPr/>
          <a:lstStyle/>
          <a:p>
            <a:pPr marL="0" indent="0">
              <a:buNone/>
            </a:pPr>
            <a:r>
              <a:rPr lang="cs-CZ" dirty="0"/>
              <a:t>Ochránce </a:t>
            </a:r>
            <a:r>
              <a:rPr lang="cs-CZ" b="1" dirty="0"/>
              <a:t>Poslanecké sněmovně </a:t>
            </a:r>
            <a:r>
              <a:rPr lang="cs-CZ" dirty="0"/>
              <a:t>předkládá:</a:t>
            </a:r>
          </a:p>
          <a:p>
            <a:pPr marL="514350" indent="-514350">
              <a:buFont typeface="+mj-lt"/>
              <a:buAutoNum type="arabicPeriod"/>
            </a:pPr>
            <a:r>
              <a:rPr lang="cs-CZ" dirty="0"/>
              <a:t>nejméně jednou </a:t>
            </a:r>
            <a:r>
              <a:rPr lang="cs-CZ" b="1" dirty="0"/>
              <a:t>za 3 měsíce </a:t>
            </a:r>
            <a:r>
              <a:rPr lang="cs-CZ" dirty="0"/>
              <a:t>informaci o své činnosti,</a:t>
            </a:r>
          </a:p>
          <a:p>
            <a:pPr marL="514350" indent="-514350">
              <a:buFont typeface="+mj-lt"/>
              <a:buAutoNum type="arabicPeriod"/>
            </a:pPr>
            <a:r>
              <a:rPr lang="cs-CZ" dirty="0"/>
              <a:t>zprávu o jednotlivých věcech, v nichž </a:t>
            </a:r>
            <a:r>
              <a:rPr lang="cs-CZ" b="1" dirty="0"/>
              <a:t>nebylo dosaženo dostatečných opatření k nápravě</a:t>
            </a:r>
            <a:r>
              <a:rPr lang="cs-CZ" dirty="0"/>
              <a:t>,</a:t>
            </a:r>
          </a:p>
          <a:p>
            <a:pPr marL="514350" indent="-514350">
              <a:buFont typeface="+mj-lt"/>
              <a:buAutoNum type="arabicPeriod"/>
            </a:pPr>
            <a:r>
              <a:rPr lang="cs-CZ" dirty="0"/>
              <a:t>doporučení  na </a:t>
            </a:r>
            <a:r>
              <a:rPr lang="cs-CZ" b="1" dirty="0"/>
              <a:t>vydání, změnu nebo zrušení </a:t>
            </a:r>
            <a:r>
              <a:rPr lang="cs-CZ" dirty="0"/>
              <a:t>právního nebo vnitřního předpisu.</a:t>
            </a:r>
          </a:p>
        </p:txBody>
      </p:sp>
    </p:spTree>
    <p:extLst>
      <p:ext uri="{BB962C8B-B14F-4D97-AF65-F5344CB8AC3E}">
        <p14:creationId xmlns:p14="http://schemas.microsoft.com/office/powerpoint/2010/main" val="266461714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FD80E5-3916-734A-AC1B-4A06FFBCA14D}"/>
              </a:ext>
            </a:extLst>
          </p:cNvPr>
          <p:cNvSpPr>
            <a:spLocks noGrp="1"/>
          </p:cNvSpPr>
          <p:nvPr>
            <p:ph type="title"/>
          </p:nvPr>
        </p:nvSpPr>
        <p:spPr/>
        <p:txBody>
          <a:bodyPr/>
          <a:lstStyle/>
          <a:p>
            <a:pPr algn="ctr"/>
            <a:r>
              <a:rPr lang="cs-CZ" dirty="0"/>
              <a:t>Postup sněmovny</a:t>
            </a:r>
          </a:p>
        </p:txBody>
      </p:sp>
      <p:sp>
        <p:nvSpPr>
          <p:cNvPr id="3" name="Zástupný symbol pro obsah 2">
            <a:extLst>
              <a:ext uri="{FF2B5EF4-FFF2-40B4-BE49-F238E27FC236}">
                <a16:creationId xmlns:a16="http://schemas.microsoft.com/office/drawing/2014/main" id="{40ED5DA0-D357-4C44-B952-AB2EEE151C71}"/>
              </a:ext>
            </a:extLst>
          </p:cNvPr>
          <p:cNvSpPr>
            <a:spLocks noGrp="1"/>
          </p:cNvSpPr>
          <p:nvPr>
            <p:ph idx="1"/>
          </p:nvPr>
        </p:nvSpPr>
        <p:spPr/>
        <p:txBody>
          <a:bodyPr/>
          <a:lstStyle/>
          <a:p>
            <a:r>
              <a:rPr lang="cs-CZ" dirty="0"/>
              <a:t>Poslanecká sněmovna </a:t>
            </a:r>
            <a:r>
              <a:rPr lang="cs-CZ" b="1" dirty="0"/>
              <a:t>projednává zprávy a informace </a:t>
            </a:r>
            <a:r>
              <a:rPr lang="cs-CZ" dirty="0"/>
              <a:t>předložené ochráncem.</a:t>
            </a:r>
          </a:p>
          <a:p>
            <a:r>
              <a:rPr lang="cs-CZ" dirty="0"/>
              <a:t>Ochránce je oprávněn </a:t>
            </a:r>
            <a:r>
              <a:rPr lang="cs-CZ" b="1" dirty="0"/>
              <a:t>zúčastnit se schůze </a:t>
            </a:r>
            <a:r>
              <a:rPr lang="cs-CZ" dirty="0"/>
              <a:t>Poslanecké sněmovny a jejího orgánu, jedná-li se o věcech týkajících se jeho působnosti, i když schůze nebo její část byla prohlášena za neveřejnou. </a:t>
            </a:r>
          </a:p>
          <a:p>
            <a:r>
              <a:rPr lang="cs-CZ" dirty="0"/>
              <a:t>Požádá-li o slovo, bude mu uděleno.</a:t>
            </a:r>
          </a:p>
        </p:txBody>
      </p:sp>
    </p:spTree>
    <p:extLst>
      <p:ext uri="{BB962C8B-B14F-4D97-AF65-F5344CB8AC3E}">
        <p14:creationId xmlns:p14="http://schemas.microsoft.com/office/powerpoint/2010/main" val="133160283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C24FFC4-C4BD-4242-8E34-7E9062FDE2E1}"/>
              </a:ext>
            </a:extLst>
          </p:cNvPr>
          <p:cNvSpPr>
            <a:spLocks noGrp="1"/>
          </p:cNvSpPr>
          <p:nvPr>
            <p:ph type="title"/>
          </p:nvPr>
        </p:nvSpPr>
        <p:spPr/>
        <p:txBody>
          <a:bodyPr/>
          <a:lstStyle/>
          <a:p>
            <a:pPr algn="ctr"/>
            <a:r>
              <a:rPr lang="cs-CZ" dirty="0"/>
              <a:t>Kontrola veřejné správy veřejností</a:t>
            </a:r>
          </a:p>
        </p:txBody>
      </p:sp>
    </p:spTree>
    <p:extLst>
      <p:ext uri="{BB962C8B-B14F-4D97-AF65-F5344CB8AC3E}">
        <p14:creationId xmlns:p14="http://schemas.microsoft.com/office/powerpoint/2010/main" val="402726921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0FB92E6B-9977-B548-832C-EDE0090377C5}"/>
              </a:ext>
            </a:extLst>
          </p:cNvPr>
          <p:cNvSpPr>
            <a:spLocks noGrp="1"/>
          </p:cNvSpPr>
          <p:nvPr>
            <p:ph type="title"/>
          </p:nvPr>
        </p:nvSpPr>
        <p:spPr/>
        <p:txBody>
          <a:bodyPr/>
          <a:lstStyle/>
          <a:p>
            <a:pPr algn="ctr"/>
            <a:r>
              <a:rPr lang="cs-CZ" dirty="0"/>
              <a:t>Svobodný přístup k informacím</a:t>
            </a:r>
          </a:p>
        </p:txBody>
      </p:sp>
      <p:sp>
        <p:nvSpPr>
          <p:cNvPr id="4" name="Zástupný symbol pro obsah 3">
            <a:extLst>
              <a:ext uri="{FF2B5EF4-FFF2-40B4-BE49-F238E27FC236}">
                <a16:creationId xmlns:a16="http://schemas.microsoft.com/office/drawing/2014/main" id="{454FF026-3893-DD42-B18A-B817A32FD83C}"/>
              </a:ext>
            </a:extLst>
          </p:cNvPr>
          <p:cNvSpPr>
            <a:spLocks noGrp="1"/>
          </p:cNvSpPr>
          <p:nvPr>
            <p:ph idx="1"/>
          </p:nvPr>
        </p:nvSpPr>
        <p:spPr/>
        <p:txBody>
          <a:bodyPr/>
          <a:lstStyle/>
          <a:p>
            <a:pPr marL="0" indent="0">
              <a:buNone/>
            </a:pPr>
            <a:r>
              <a:rPr lang="cs-CZ" dirty="0"/>
              <a:t>Zákon č. 106/1999 Sb., o svobodném přístupu k informacím.</a:t>
            </a:r>
          </a:p>
          <a:p>
            <a:pPr marL="0" indent="0">
              <a:buNone/>
            </a:pPr>
            <a:r>
              <a:rPr lang="cs-CZ" dirty="0"/>
              <a:t>zákon upravuje:</a:t>
            </a:r>
          </a:p>
          <a:p>
            <a:pPr marL="514350" indent="-514350">
              <a:buFont typeface="+mj-lt"/>
              <a:buAutoNum type="arabicPeriod"/>
            </a:pPr>
            <a:r>
              <a:rPr lang="cs-CZ" b="1" dirty="0"/>
              <a:t>pravidla</a:t>
            </a:r>
            <a:r>
              <a:rPr lang="cs-CZ" dirty="0"/>
              <a:t> pro poskytování informací a  </a:t>
            </a:r>
          </a:p>
          <a:p>
            <a:pPr marL="514350" indent="-514350">
              <a:buFont typeface="+mj-lt"/>
              <a:buAutoNum type="arabicPeriod"/>
            </a:pPr>
            <a:r>
              <a:rPr lang="cs-CZ" b="1" dirty="0"/>
              <a:t>podmínky práva </a:t>
            </a:r>
            <a:r>
              <a:rPr lang="cs-CZ" dirty="0"/>
              <a:t>svobodného přístupu k těmto informacím.</a:t>
            </a:r>
          </a:p>
        </p:txBody>
      </p:sp>
    </p:spTree>
    <p:extLst>
      <p:ext uri="{BB962C8B-B14F-4D97-AF65-F5344CB8AC3E}">
        <p14:creationId xmlns:p14="http://schemas.microsoft.com/office/powerpoint/2010/main" val="150754806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05624C-0DA0-D944-A5F9-A1B411606BC8}"/>
              </a:ext>
            </a:extLst>
          </p:cNvPr>
          <p:cNvSpPr>
            <a:spLocks noGrp="1"/>
          </p:cNvSpPr>
          <p:nvPr>
            <p:ph type="title"/>
          </p:nvPr>
        </p:nvSpPr>
        <p:spPr/>
        <p:txBody>
          <a:bodyPr/>
          <a:lstStyle/>
          <a:p>
            <a:pPr algn="ctr"/>
            <a:r>
              <a:rPr lang="cs-CZ" dirty="0"/>
              <a:t>Povinnost poskytovat informace</a:t>
            </a:r>
          </a:p>
        </p:txBody>
      </p:sp>
      <p:sp>
        <p:nvSpPr>
          <p:cNvPr id="3" name="Zástupný symbol pro obsah 2">
            <a:extLst>
              <a:ext uri="{FF2B5EF4-FFF2-40B4-BE49-F238E27FC236}">
                <a16:creationId xmlns:a16="http://schemas.microsoft.com/office/drawing/2014/main" id="{84F1B60B-788B-484A-A65E-F640F66B9681}"/>
              </a:ext>
            </a:extLst>
          </p:cNvPr>
          <p:cNvSpPr>
            <a:spLocks noGrp="1"/>
          </p:cNvSpPr>
          <p:nvPr>
            <p:ph idx="1"/>
          </p:nvPr>
        </p:nvSpPr>
        <p:spPr/>
        <p:txBody>
          <a:bodyPr>
            <a:normAutofit fontScale="92500" lnSpcReduction="10000"/>
          </a:bodyPr>
          <a:lstStyle/>
          <a:p>
            <a:pPr marL="0" indent="0">
              <a:buNone/>
            </a:pPr>
            <a:r>
              <a:rPr lang="cs-CZ" dirty="0"/>
              <a:t>Povinnými subjekty, které mají podle zákona povinnost poskytovat informace vztahující se k jejich působnosti, jsou:</a:t>
            </a:r>
          </a:p>
          <a:p>
            <a:pPr marL="514350" indent="-514350">
              <a:buFont typeface="+mj-lt"/>
              <a:buAutoNum type="arabicPeriod"/>
            </a:pPr>
            <a:r>
              <a:rPr lang="cs-CZ" b="1" dirty="0"/>
              <a:t>státní orgány</a:t>
            </a:r>
            <a:r>
              <a:rPr lang="cs-CZ" dirty="0"/>
              <a:t>, </a:t>
            </a:r>
          </a:p>
          <a:p>
            <a:pPr marL="514350" indent="-514350">
              <a:buFont typeface="+mj-lt"/>
              <a:buAutoNum type="arabicPeriod"/>
            </a:pPr>
            <a:r>
              <a:rPr lang="cs-CZ" b="1" dirty="0"/>
              <a:t>územní samosprávné celky </a:t>
            </a:r>
            <a:r>
              <a:rPr lang="cs-CZ" dirty="0"/>
              <a:t>a jejich orgány a </a:t>
            </a:r>
          </a:p>
          <a:p>
            <a:pPr marL="514350" indent="-514350">
              <a:buFont typeface="+mj-lt"/>
              <a:buAutoNum type="arabicPeriod"/>
            </a:pPr>
            <a:r>
              <a:rPr lang="cs-CZ" b="1" dirty="0"/>
              <a:t>veřejné instituce.</a:t>
            </a:r>
          </a:p>
          <a:p>
            <a:pPr marL="0" indent="0">
              <a:buNone/>
            </a:pPr>
            <a:r>
              <a:rPr lang="cs-CZ" dirty="0"/>
              <a:t>Povinnými subjekty </a:t>
            </a:r>
            <a:r>
              <a:rPr lang="cs-CZ" b="1" dirty="0"/>
              <a:t>jsou dále ty subjekty</a:t>
            </a:r>
            <a:r>
              <a:rPr lang="cs-CZ" dirty="0"/>
              <a:t>, kterým zákon svěřil rozhodování o právech, právem chráněných zájmech nebo povinnostech fyzických nebo právnických osob v oblasti veřejné správy, a to pouze v rozsahu této jejich rozhodovací činnost.</a:t>
            </a:r>
          </a:p>
          <a:p>
            <a:pPr marL="0" indent="0">
              <a:buNone/>
            </a:pPr>
            <a:r>
              <a:rPr lang="cs-CZ" dirty="0"/>
              <a:t>Povinnost poskytovat informace se </a:t>
            </a:r>
            <a:r>
              <a:rPr lang="cs-CZ" b="1" dirty="0"/>
              <a:t>netýká </a:t>
            </a:r>
            <a:r>
              <a:rPr lang="cs-CZ" dirty="0"/>
              <a:t>dotazů na názory, budoucí rozhodnutí a vytváření nových informací</a:t>
            </a:r>
          </a:p>
          <a:p>
            <a:pPr marL="0" indent="0">
              <a:buNone/>
            </a:pPr>
            <a:endParaRPr lang="cs-CZ" dirty="0"/>
          </a:p>
        </p:txBody>
      </p:sp>
    </p:spTree>
    <p:extLst>
      <p:ext uri="{BB962C8B-B14F-4D97-AF65-F5344CB8AC3E}">
        <p14:creationId xmlns:p14="http://schemas.microsoft.com/office/powerpoint/2010/main" val="7259942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91CB95-57B7-6B4B-A9D6-1EB99BB3E8D7}"/>
              </a:ext>
            </a:extLst>
          </p:cNvPr>
          <p:cNvSpPr>
            <a:spLocks noGrp="1"/>
          </p:cNvSpPr>
          <p:nvPr>
            <p:ph type="title"/>
          </p:nvPr>
        </p:nvSpPr>
        <p:spPr/>
        <p:txBody>
          <a:bodyPr/>
          <a:lstStyle/>
          <a:p>
            <a:pPr algn="ctr"/>
            <a:r>
              <a:rPr lang="cs-CZ" dirty="0"/>
              <a:t>Žadatel </a:t>
            </a:r>
          </a:p>
        </p:txBody>
      </p:sp>
      <p:sp>
        <p:nvSpPr>
          <p:cNvPr id="3" name="Zástupný symbol pro obsah 2">
            <a:extLst>
              <a:ext uri="{FF2B5EF4-FFF2-40B4-BE49-F238E27FC236}">
                <a16:creationId xmlns:a16="http://schemas.microsoft.com/office/drawing/2014/main" id="{B130D455-B6E7-2840-8451-44B290B7022F}"/>
              </a:ext>
            </a:extLst>
          </p:cNvPr>
          <p:cNvSpPr>
            <a:spLocks noGrp="1"/>
          </p:cNvSpPr>
          <p:nvPr>
            <p:ph idx="1"/>
          </p:nvPr>
        </p:nvSpPr>
        <p:spPr/>
        <p:txBody>
          <a:bodyPr/>
          <a:lstStyle/>
          <a:p>
            <a:pPr marL="0" indent="0">
              <a:buNone/>
            </a:pPr>
            <a:r>
              <a:rPr lang="cs-CZ" dirty="0"/>
              <a:t>Žadatelem podle  zákona je </a:t>
            </a:r>
            <a:r>
              <a:rPr lang="cs-CZ" b="1" dirty="0"/>
              <a:t>každá fyzická i právnická osoba</a:t>
            </a:r>
            <a:r>
              <a:rPr lang="cs-CZ" dirty="0"/>
              <a:t>, která žádá o informaci.</a:t>
            </a:r>
          </a:p>
        </p:txBody>
      </p:sp>
    </p:spTree>
    <p:extLst>
      <p:ext uri="{BB962C8B-B14F-4D97-AF65-F5344CB8AC3E}">
        <p14:creationId xmlns:p14="http://schemas.microsoft.com/office/powerpoint/2010/main" val="370443002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B573D3-BD26-8642-82F9-184087386EF5}"/>
              </a:ext>
            </a:extLst>
          </p:cNvPr>
          <p:cNvSpPr>
            <a:spLocks noGrp="1"/>
          </p:cNvSpPr>
          <p:nvPr>
            <p:ph type="title"/>
          </p:nvPr>
        </p:nvSpPr>
        <p:spPr/>
        <p:txBody>
          <a:bodyPr/>
          <a:lstStyle/>
          <a:p>
            <a:pPr algn="ctr"/>
            <a:r>
              <a:rPr lang="cs-CZ" dirty="0"/>
              <a:t>Informace</a:t>
            </a:r>
          </a:p>
        </p:txBody>
      </p:sp>
      <p:sp>
        <p:nvSpPr>
          <p:cNvPr id="3" name="Zástupný symbol pro obsah 2">
            <a:extLst>
              <a:ext uri="{FF2B5EF4-FFF2-40B4-BE49-F238E27FC236}">
                <a16:creationId xmlns:a16="http://schemas.microsoft.com/office/drawing/2014/main" id="{2766BCFE-BB5F-6B44-B349-81C375700543}"/>
              </a:ext>
            </a:extLst>
          </p:cNvPr>
          <p:cNvSpPr>
            <a:spLocks noGrp="1"/>
          </p:cNvSpPr>
          <p:nvPr>
            <p:ph idx="1"/>
          </p:nvPr>
        </p:nvSpPr>
        <p:spPr/>
        <p:txBody>
          <a:bodyPr/>
          <a:lstStyle/>
          <a:p>
            <a:pPr marL="0" indent="0">
              <a:buNone/>
            </a:pPr>
            <a:r>
              <a:rPr lang="cs-CZ" b="1" dirty="0"/>
              <a:t>Informací</a:t>
            </a:r>
            <a:r>
              <a:rPr lang="cs-CZ" dirty="0"/>
              <a:t> se pro účely  zákona rozumí:</a:t>
            </a:r>
          </a:p>
          <a:p>
            <a:pPr marL="514350" indent="-514350">
              <a:buFont typeface="+mj-lt"/>
              <a:buAutoNum type="arabicPeriod"/>
            </a:pPr>
            <a:r>
              <a:rPr lang="cs-CZ" dirty="0"/>
              <a:t>jakýkoliv</a:t>
            </a:r>
            <a:r>
              <a:rPr lang="cs-CZ" b="1" dirty="0"/>
              <a:t> obsah </a:t>
            </a:r>
            <a:r>
              <a:rPr lang="cs-CZ" dirty="0"/>
              <a:t>nebo jeho část v jakékoliv podobě, </a:t>
            </a:r>
          </a:p>
          <a:p>
            <a:pPr marL="514350" indent="-514350">
              <a:buFont typeface="+mj-lt"/>
              <a:buAutoNum type="arabicPeriod"/>
            </a:pPr>
            <a:r>
              <a:rPr lang="cs-CZ" b="1" dirty="0"/>
              <a:t>zaznamenaný na jakémkoliv nosiči</a:t>
            </a:r>
            <a:r>
              <a:rPr lang="cs-CZ" dirty="0"/>
              <a:t>, zejména obsah písemného záznamu na listině, záznamu uloženého v elektronické podobě nebo záznamu zvukového, obrazového nebo audiovizuálního</a:t>
            </a:r>
          </a:p>
          <a:p>
            <a:pPr marL="0" indent="0">
              <a:buNone/>
            </a:pPr>
            <a:r>
              <a:rPr lang="cs-CZ" dirty="0"/>
              <a:t>Informací podle  zákona není počítačový program.</a:t>
            </a:r>
          </a:p>
        </p:txBody>
      </p:sp>
    </p:spTree>
    <p:extLst>
      <p:ext uri="{BB962C8B-B14F-4D97-AF65-F5344CB8AC3E}">
        <p14:creationId xmlns:p14="http://schemas.microsoft.com/office/powerpoint/2010/main" val="119176720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C40D70-D5FF-614E-940F-B5109CBCCE0C}"/>
              </a:ext>
            </a:extLst>
          </p:cNvPr>
          <p:cNvSpPr>
            <a:spLocks noGrp="1"/>
          </p:cNvSpPr>
          <p:nvPr>
            <p:ph type="title"/>
          </p:nvPr>
        </p:nvSpPr>
        <p:spPr/>
        <p:txBody>
          <a:bodyPr/>
          <a:lstStyle/>
          <a:p>
            <a:pPr algn="ctr"/>
            <a:r>
              <a:rPr lang="cs-CZ" dirty="0"/>
              <a:t>Poskytování informací</a:t>
            </a:r>
          </a:p>
        </p:txBody>
      </p:sp>
      <p:sp>
        <p:nvSpPr>
          <p:cNvPr id="3" name="Zástupný symbol pro obsah 2">
            <a:extLst>
              <a:ext uri="{FF2B5EF4-FFF2-40B4-BE49-F238E27FC236}">
                <a16:creationId xmlns:a16="http://schemas.microsoft.com/office/drawing/2014/main" id="{2DEFD602-3165-4042-9A97-8C59BCFC53A2}"/>
              </a:ext>
            </a:extLst>
          </p:cNvPr>
          <p:cNvSpPr>
            <a:spLocks noGrp="1"/>
          </p:cNvSpPr>
          <p:nvPr>
            <p:ph idx="1"/>
          </p:nvPr>
        </p:nvSpPr>
        <p:spPr/>
        <p:txBody>
          <a:bodyPr/>
          <a:lstStyle/>
          <a:p>
            <a:pPr marL="0" indent="0">
              <a:buNone/>
            </a:pPr>
            <a:r>
              <a:rPr lang="cs-CZ" dirty="0"/>
              <a:t>Povinné subjekty </a:t>
            </a:r>
            <a:r>
              <a:rPr lang="cs-CZ" b="1" dirty="0"/>
              <a:t>poskytují</a:t>
            </a:r>
            <a:r>
              <a:rPr lang="cs-CZ" dirty="0"/>
              <a:t> informace:</a:t>
            </a:r>
          </a:p>
          <a:p>
            <a:pPr marL="514350" indent="-514350">
              <a:buFont typeface="+mj-lt"/>
              <a:buAutoNum type="arabicPeriod"/>
            </a:pPr>
            <a:r>
              <a:rPr lang="cs-CZ" dirty="0"/>
              <a:t>na </a:t>
            </a:r>
            <a:r>
              <a:rPr lang="cs-CZ" b="1" dirty="0"/>
              <a:t>základě žádosti </a:t>
            </a:r>
            <a:r>
              <a:rPr lang="cs-CZ" dirty="0"/>
              <a:t>nebo </a:t>
            </a:r>
          </a:p>
          <a:p>
            <a:pPr marL="514350" indent="-514350">
              <a:buFont typeface="+mj-lt"/>
              <a:buAutoNum type="arabicPeriod"/>
            </a:pPr>
            <a:r>
              <a:rPr lang="cs-CZ" b="1" dirty="0"/>
              <a:t>zveřejněním</a:t>
            </a:r>
            <a:r>
              <a:rPr lang="cs-CZ" dirty="0"/>
              <a:t>.</a:t>
            </a:r>
          </a:p>
        </p:txBody>
      </p:sp>
    </p:spTree>
    <p:extLst>
      <p:ext uri="{BB962C8B-B14F-4D97-AF65-F5344CB8AC3E}">
        <p14:creationId xmlns:p14="http://schemas.microsoft.com/office/powerpoint/2010/main" val="15670356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B4E729-6495-5948-8B77-3F8F3E798BC5}"/>
              </a:ext>
            </a:extLst>
          </p:cNvPr>
          <p:cNvSpPr>
            <a:spLocks noGrp="1"/>
          </p:cNvSpPr>
          <p:nvPr>
            <p:ph type="title"/>
          </p:nvPr>
        </p:nvSpPr>
        <p:spPr/>
        <p:txBody>
          <a:bodyPr/>
          <a:lstStyle/>
          <a:p>
            <a:pPr algn="ctr"/>
            <a:r>
              <a:rPr lang="cs-CZ" dirty="0"/>
              <a:t>Informace poskytována na základě žádosti</a:t>
            </a:r>
          </a:p>
        </p:txBody>
      </p:sp>
      <p:sp>
        <p:nvSpPr>
          <p:cNvPr id="3" name="Zástupný symbol pro obsah 2">
            <a:extLst>
              <a:ext uri="{FF2B5EF4-FFF2-40B4-BE49-F238E27FC236}">
                <a16:creationId xmlns:a16="http://schemas.microsoft.com/office/drawing/2014/main" id="{A469AB2C-0CAA-2244-88A3-D2845A90E8D0}"/>
              </a:ext>
            </a:extLst>
          </p:cNvPr>
          <p:cNvSpPr>
            <a:spLocks noGrp="1"/>
          </p:cNvSpPr>
          <p:nvPr>
            <p:ph idx="1"/>
          </p:nvPr>
        </p:nvSpPr>
        <p:spPr/>
        <p:txBody>
          <a:bodyPr>
            <a:normAutofit fontScale="92500" lnSpcReduction="10000"/>
          </a:bodyPr>
          <a:lstStyle/>
          <a:p>
            <a:pPr marL="0" indent="0">
              <a:buNone/>
            </a:pPr>
            <a:r>
              <a:rPr lang="cs-CZ" dirty="0"/>
              <a:t>Je-li informace poskytována na základě žádosti, poskytuje </a:t>
            </a:r>
            <a:r>
              <a:rPr lang="cs-CZ" b="1" dirty="0"/>
              <a:t>se způsobem podle obsahu žádosti,</a:t>
            </a:r>
            <a:r>
              <a:rPr lang="cs-CZ" dirty="0"/>
              <a:t> zejména:</a:t>
            </a:r>
          </a:p>
          <a:p>
            <a:pPr marL="514350" indent="-514350">
              <a:buFont typeface="+mj-lt"/>
              <a:buAutoNum type="alphaLcPeriod"/>
            </a:pPr>
            <a:r>
              <a:rPr lang="cs-CZ" dirty="0"/>
              <a:t>sdělením informace v elektronické nebo listinné podobě,</a:t>
            </a:r>
          </a:p>
          <a:p>
            <a:pPr marL="514350" indent="-514350">
              <a:buFont typeface="+mj-lt"/>
              <a:buAutoNum type="alphaLcPeriod"/>
            </a:pPr>
            <a:r>
              <a:rPr lang="cs-CZ" dirty="0"/>
              <a:t>poskytnutím kopie dokumentu obsahujícího požadovanou informaci,</a:t>
            </a:r>
          </a:p>
          <a:p>
            <a:pPr marL="514350" indent="-514350">
              <a:buFont typeface="+mj-lt"/>
              <a:buAutoNum type="alphaLcPeriod"/>
            </a:pPr>
            <a:r>
              <a:rPr lang="cs-CZ" dirty="0"/>
              <a:t>poskytnutím datového souboru obsahujícího požadovanou informaci,</a:t>
            </a:r>
          </a:p>
          <a:p>
            <a:pPr marL="514350" indent="-514350">
              <a:buFont typeface="+mj-lt"/>
              <a:buAutoNum type="alphaLcPeriod"/>
            </a:pPr>
            <a:r>
              <a:rPr lang="cs-CZ" dirty="0"/>
              <a:t>nahlédnutím do dokumentu obsahujícího požadovanou informaci,</a:t>
            </a:r>
          </a:p>
          <a:p>
            <a:pPr marL="514350" indent="-514350">
              <a:buFont typeface="+mj-lt"/>
              <a:buAutoNum type="alphaLcPeriod"/>
            </a:pPr>
            <a:r>
              <a:rPr lang="cs-CZ" dirty="0"/>
              <a:t>sdílením dat prostřednictvím rozhraní informačního systému, nebo</a:t>
            </a:r>
          </a:p>
          <a:p>
            <a:pPr marL="514350" indent="-514350">
              <a:buFont typeface="+mj-lt"/>
              <a:buAutoNum type="alphaLcPeriod"/>
            </a:pPr>
            <a:r>
              <a:rPr lang="cs-CZ" dirty="0"/>
              <a:t>umožněním dálkového přístupu k informaci, která se v průběhu času mění, obnovuje, doplňuje nebo opakovaně vytváří, nebo jejím pravidelným předáváním jiným způsobem,…</a:t>
            </a:r>
          </a:p>
        </p:txBody>
      </p:sp>
    </p:spTree>
    <p:extLst>
      <p:ext uri="{BB962C8B-B14F-4D97-AF65-F5344CB8AC3E}">
        <p14:creationId xmlns:p14="http://schemas.microsoft.com/office/powerpoint/2010/main" val="5603503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AEB195-F0D1-3A4E-B4A6-3F9CE0184413}"/>
              </a:ext>
            </a:extLst>
          </p:cNvPr>
          <p:cNvSpPr>
            <a:spLocks noGrp="1"/>
          </p:cNvSpPr>
          <p:nvPr>
            <p:ph type="title"/>
          </p:nvPr>
        </p:nvSpPr>
        <p:spPr/>
        <p:txBody>
          <a:bodyPr/>
          <a:lstStyle/>
          <a:p>
            <a:pPr algn="ctr"/>
            <a:r>
              <a:rPr lang="cs-CZ" dirty="0"/>
              <a:t>Poskytování informací zveřejněním</a:t>
            </a:r>
            <a:br>
              <a:rPr lang="cs-CZ" b="1" dirty="0"/>
            </a:br>
            <a:endParaRPr lang="cs-CZ" dirty="0"/>
          </a:p>
        </p:txBody>
      </p:sp>
      <p:sp>
        <p:nvSpPr>
          <p:cNvPr id="3" name="Zástupný symbol pro obsah 2">
            <a:extLst>
              <a:ext uri="{FF2B5EF4-FFF2-40B4-BE49-F238E27FC236}">
                <a16:creationId xmlns:a16="http://schemas.microsoft.com/office/drawing/2014/main" id="{5ED3F94F-6917-C543-96F9-461FCD43F706}"/>
              </a:ext>
            </a:extLst>
          </p:cNvPr>
          <p:cNvSpPr>
            <a:spLocks noGrp="1"/>
          </p:cNvSpPr>
          <p:nvPr>
            <p:ph idx="1"/>
          </p:nvPr>
        </p:nvSpPr>
        <p:spPr/>
        <p:txBody>
          <a:bodyPr/>
          <a:lstStyle/>
          <a:p>
            <a:pPr marL="0" indent="0">
              <a:buNone/>
            </a:pPr>
            <a:r>
              <a:rPr lang="cs-CZ" dirty="0"/>
              <a:t>Informace poskytovaná zveřejněním se poskytuje ve </a:t>
            </a:r>
            <a:r>
              <a:rPr lang="cs-CZ" b="1" dirty="0"/>
              <a:t>všech formátech a jazycích, ve kterých byla vytvořena</a:t>
            </a:r>
            <a:r>
              <a:rPr lang="cs-CZ" dirty="0"/>
              <a:t>; </a:t>
            </a:r>
          </a:p>
          <a:p>
            <a:pPr marL="0" indent="0">
              <a:buNone/>
            </a:pPr>
            <a:r>
              <a:rPr lang="cs-CZ" dirty="0"/>
              <a:t>při zveřejnění takové informace v elektronické podobě musí být jeden z těchto formátů otevřený a, je-li to možné, též strojově čitelný. </a:t>
            </a:r>
          </a:p>
        </p:txBody>
      </p:sp>
    </p:spTree>
    <p:extLst>
      <p:ext uri="{BB962C8B-B14F-4D97-AF65-F5344CB8AC3E}">
        <p14:creationId xmlns:p14="http://schemas.microsoft.com/office/powerpoint/2010/main" val="1765776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5265E8-B7FC-F243-A0C7-5E11BB79DDBD}"/>
              </a:ext>
            </a:extLst>
          </p:cNvPr>
          <p:cNvSpPr>
            <a:spLocks noGrp="1"/>
          </p:cNvSpPr>
          <p:nvPr>
            <p:ph type="title"/>
          </p:nvPr>
        </p:nvSpPr>
        <p:spPr/>
        <p:txBody>
          <a:bodyPr/>
          <a:lstStyle/>
          <a:p>
            <a:pPr algn="ctr"/>
            <a:r>
              <a:rPr lang="cs-CZ" dirty="0"/>
              <a:t>Vyslovení nedůvěry vládě </a:t>
            </a:r>
          </a:p>
        </p:txBody>
      </p:sp>
      <p:sp>
        <p:nvSpPr>
          <p:cNvPr id="3" name="Zástupný symbol pro obsah 2">
            <a:extLst>
              <a:ext uri="{FF2B5EF4-FFF2-40B4-BE49-F238E27FC236}">
                <a16:creationId xmlns:a16="http://schemas.microsoft.com/office/drawing/2014/main" id="{AFFAB6E3-7F77-D748-8832-F4944D7E57F6}"/>
              </a:ext>
            </a:extLst>
          </p:cNvPr>
          <p:cNvSpPr>
            <a:spLocks noGrp="1"/>
          </p:cNvSpPr>
          <p:nvPr>
            <p:ph idx="1"/>
          </p:nvPr>
        </p:nvSpPr>
        <p:spPr/>
        <p:txBody>
          <a:bodyPr/>
          <a:lstStyle/>
          <a:p>
            <a:r>
              <a:rPr lang="cs-CZ" dirty="0"/>
              <a:t>Návrh na vyslovení nedůvěry vládě může podat </a:t>
            </a:r>
            <a:r>
              <a:rPr lang="cs-CZ" b="1" dirty="0"/>
              <a:t>písemně nejméně 50 </a:t>
            </a:r>
            <a:r>
              <a:rPr lang="cs-CZ" dirty="0"/>
              <a:t>poslanců. K projednání takového návrhu svolá předseda neprodleně schůzi Sněmovny.</a:t>
            </a:r>
          </a:p>
          <a:p>
            <a:r>
              <a:rPr lang="cs-CZ" dirty="0"/>
              <a:t> O žádosti vlády o vyslovení důvěry nebo o návrhu na vyslovení nedůvěry vládě se neprodleně vyrozumí poslanecké kluby a výbory. Po rozpravě se přistoupí k </a:t>
            </a:r>
            <a:r>
              <a:rPr lang="cs-CZ" b="1" dirty="0"/>
              <a:t>hlasování podle jmen</a:t>
            </a:r>
            <a:r>
              <a:rPr lang="cs-CZ" dirty="0"/>
              <a:t>.</a:t>
            </a:r>
          </a:p>
          <a:p>
            <a:r>
              <a:rPr lang="cs-CZ" dirty="0"/>
              <a:t>K přijetí usnesení, kterým se vyslovuje vládě nedůvěra, je třeba souhlasu </a:t>
            </a:r>
            <a:r>
              <a:rPr lang="cs-CZ" b="1" dirty="0"/>
              <a:t>nadpoloviční většiny všech poslanců.</a:t>
            </a:r>
          </a:p>
          <a:p>
            <a:r>
              <a:rPr lang="cs-CZ" dirty="0"/>
              <a:t>Odepře-li Sněmovna vyslovit vládě důvěru nebo jí vysloví nedůvěru, oznámí to předseda Sněmovny prezidentu republiky</a:t>
            </a:r>
          </a:p>
        </p:txBody>
      </p:sp>
    </p:spTree>
    <p:extLst>
      <p:ext uri="{BB962C8B-B14F-4D97-AF65-F5344CB8AC3E}">
        <p14:creationId xmlns:p14="http://schemas.microsoft.com/office/powerpoint/2010/main" val="376923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B0DC2B-4532-E34D-8CA8-B49C9BA4DF08}"/>
              </a:ext>
            </a:extLst>
          </p:cNvPr>
          <p:cNvSpPr>
            <a:spLocks noGrp="1"/>
          </p:cNvSpPr>
          <p:nvPr>
            <p:ph type="title"/>
          </p:nvPr>
        </p:nvSpPr>
        <p:spPr/>
        <p:txBody>
          <a:bodyPr/>
          <a:lstStyle/>
          <a:p>
            <a:pPr algn="ctr"/>
            <a:r>
              <a:rPr lang="cs-CZ" dirty="0"/>
              <a:t>Všeobecné povinnosti </a:t>
            </a:r>
          </a:p>
        </p:txBody>
      </p:sp>
      <p:sp>
        <p:nvSpPr>
          <p:cNvPr id="3" name="Zástupný symbol pro obsah 2">
            <a:extLst>
              <a:ext uri="{FF2B5EF4-FFF2-40B4-BE49-F238E27FC236}">
                <a16:creationId xmlns:a16="http://schemas.microsoft.com/office/drawing/2014/main" id="{362D8761-10F4-FD4E-AD99-D959C7B7C92B}"/>
              </a:ext>
            </a:extLst>
          </p:cNvPr>
          <p:cNvSpPr>
            <a:spLocks noGrp="1"/>
          </p:cNvSpPr>
          <p:nvPr>
            <p:ph idx="1"/>
          </p:nvPr>
        </p:nvSpPr>
        <p:spPr/>
        <p:txBody>
          <a:bodyPr>
            <a:normAutofit fontScale="77500" lnSpcReduction="20000"/>
          </a:bodyPr>
          <a:lstStyle/>
          <a:p>
            <a:pPr marL="0" indent="0">
              <a:buNone/>
            </a:pPr>
            <a:r>
              <a:rPr lang="cs-CZ" dirty="0"/>
              <a:t>Každý povinný subjekt musí </a:t>
            </a:r>
            <a:r>
              <a:rPr lang="cs-CZ" b="1" dirty="0"/>
              <a:t>pro informování veřejnosti ve svém sídle a svých úřadovnách </a:t>
            </a:r>
            <a:r>
              <a:rPr lang="cs-CZ" dirty="0"/>
              <a:t>zveřejnit na místě, které je všeobecně přístupné, jakož i umožnit pořízení jejich kopie, tyto informace:</a:t>
            </a:r>
          </a:p>
          <a:p>
            <a:pPr marL="514350" indent="-514350">
              <a:buFont typeface="+mj-lt"/>
              <a:buAutoNum type="arabicPeriod"/>
            </a:pPr>
            <a:r>
              <a:rPr lang="cs-CZ" b="1" dirty="0"/>
              <a:t>důvod a způsob založení </a:t>
            </a:r>
            <a:r>
              <a:rPr lang="cs-CZ" dirty="0"/>
              <a:t>povinného subjektu, včetně podmínek a principů, za kterých provozuje svoji činnost,</a:t>
            </a:r>
          </a:p>
          <a:p>
            <a:pPr marL="514350" indent="-514350">
              <a:buFont typeface="+mj-lt"/>
              <a:buAutoNum type="arabicPeriod"/>
            </a:pPr>
            <a:r>
              <a:rPr lang="cs-CZ" b="1" dirty="0"/>
              <a:t>popis své organizační struktury</a:t>
            </a:r>
            <a:r>
              <a:rPr lang="cs-CZ" dirty="0"/>
              <a:t>, místo a způsob, jak získat příslušné informace, kde lze podat žádost či stížnost, předložit návrh, podnět či jiné dožádání anebo obdržet rozhodnutí o právech a povinnostech osob,</a:t>
            </a:r>
          </a:p>
          <a:p>
            <a:pPr marL="514350" indent="-514350">
              <a:buFont typeface="+mj-lt"/>
              <a:buAutoNum type="arabicPeriod"/>
            </a:pPr>
            <a:r>
              <a:rPr lang="cs-CZ" b="1" dirty="0"/>
              <a:t>místo, lhůtu a způsob</a:t>
            </a:r>
            <a:r>
              <a:rPr lang="cs-CZ" dirty="0"/>
              <a:t>, kde lze podat opravný prostředek proti rozhodnutím povinného subjektu o právech a povinnostech osob, a to včetně výslovného uvedení požadavků, které jsou v této souvislosti kladeny na žadatele, jakož i popis postupů a pravidel, která je třeba dodržovat při těchto činnostech, a označení příslušného formuláře a způsob a místo, kde lze takový formulář získat,</a:t>
            </a:r>
          </a:p>
          <a:p>
            <a:pPr marL="514350" indent="-514350">
              <a:buFont typeface="+mj-lt"/>
              <a:buAutoNum type="arabicPeriod"/>
            </a:pPr>
            <a:r>
              <a:rPr lang="cs-CZ" b="1" dirty="0"/>
              <a:t>postup</a:t>
            </a:r>
            <a:r>
              <a:rPr lang="cs-CZ" dirty="0"/>
              <a:t>, který musí povinný subjekt dodržovat při vyřizování všech žádostí, návrhů i jiných dožádání občanů, a to </a:t>
            </a:r>
            <a:r>
              <a:rPr lang="cs-CZ" b="1" dirty="0"/>
              <a:t>včetně příslušných lhůt</a:t>
            </a:r>
            <a:r>
              <a:rPr lang="cs-CZ" dirty="0"/>
              <a:t>, které je třeba dodržovat</a:t>
            </a:r>
          </a:p>
        </p:txBody>
      </p:sp>
    </p:spTree>
    <p:extLst>
      <p:ext uri="{BB962C8B-B14F-4D97-AF65-F5344CB8AC3E}">
        <p14:creationId xmlns:p14="http://schemas.microsoft.com/office/powerpoint/2010/main" val="340686467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9038CA-D70C-344B-B89A-BF322653ADCF}"/>
              </a:ext>
            </a:extLst>
          </p:cNvPr>
          <p:cNvSpPr>
            <a:spLocks noGrp="1"/>
          </p:cNvSpPr>
          <p:nvPr>
            <p:ph type="title"/>
          </p:nvPr>
        </p:nvSpPr>
        <p:spPr/>
        <p:txBody>
          <a:bodyPr/>
          <a:lstStyle/>
          <a:p>
            <a:pPr algn="ctr"/>
            <a:r>
              <a:rPr lang="cs-CZ" dirty="0"/>
              <a:t>Další všeobecné povinnosti</a:t>
            </a:r>
          </a:p>
        </p:txBody>
      </p:sp>
      <p:sp>
        <p:nvSpPr>
          <p:cNvPr id="3" name="Zástupný symbol pro obsah 2">
            <a:extLst>
              <a:ext uri="{FF2B5EF4-FFF2-40B4-BE49-F238E27FC236}">
                <a16:creationId xmlns:a16="http://schemas.microsoft.com/office/drawing/2014/main" id="{6C3C69E4-CFBD-F043-B867-B0CAA8E6942D}"/>
              </a:ext>
            </a:extLst>
          </p:cNvPr>
          <p:cNvSpPr>
            <a:spLocks noGrp="1"/>
          </p:cNvSpPr>
          <p:nvPr>
            <p:ph idx="1"/>
          </p:nvPr>
        </p:nvSpPr>
        <p:spPr/>
        <p:txBody>
          <a:bodyPr/>
          <a:lstStyle/>
          <a:p>
            <a:pPr marL="514350" indent="-514350">
              <a:buFont typeface="+mj-lt"/>
              <a:buAutoNum type="arabicPeriod"/>
            </a:pPr>
            <a:r>
              <a:rPr lang="cs-CZ" b="1" dirty="0"/>
              <a:t>přehled </a:t>
            </a:r>
            <a:r>
              <a:rPr lang="cs-CZ" dirty="0"/>
              <a:t>nejdůležitějších předpisů, podle nichž povinný subjekt zejména jedná a rozhoduje, které stanovují právo žádat informace a povinnost poskytovat informace a které upravují další práva občanů ve vztahu k povinnému subjektu, a to včetně informace, kde a kdy jsou tyto předpisy poskytnuty k nahlédnut,</a:t>
            </a:r>
          </a:p>
          <a:p>
            <a:pPr marL="514350" indent="-514350">
              <a:buFont typeface="+mj-lt"/>
              <a:buAutoNum type="arabicPeriod"/>
            </a:pPr>
            <a:r>
              <a:rPr lang="cs-CZ" b="1" dirty="0"/>
              <a:t>sazebník </a:t>
            </a:r>
            <a:r>
              <a:rPr lang="cs-CZ" dirty="0"/>
              <a:t>úhrad za poskytování informací,</a:t>
            </a:r>
          </a:p>
          <a:p>
            <a:pPr marL="514350" indent="-514350">
              <a:buFont typeface="+mj-lt"/>
              <a:buAutoNum type="arabicPeriod"/>
            </a:pPr>
            <a:r>
              <a:rPr lang="cs-CZ" b="1" dirty="0"/>
              <a:t>elektronickou adresu podatelny.</a:t>
            </a:r>
          </a:p>
        </p:txBody>
      </p:sp>
    </p:spTree>
    <p:extLst>
      <p:ext uri="{BB962C8B-B14F-4D97-AF65-F5344CB8AC3E}">
        <p14:creationId xmlns:p14="http://schemas.microsoft.com/office/powerpoint/2010/main" val="13428859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581798-CFDD-9C4A-8FD7-243E761A0226}"/>
              </a:ext>
            </a:extLst>
          </p:cNvPr>
          <p:cNvSpPr>
            <a:spLocks noGrp="1"/>
          </p:cNvSpPr>
          <p:nvPr>
            <p:ph type="title"/>
          </p:nvPr>
        </p:nvSpPr>
        <p:spPr/>
        <p:txBody>
          <a:bodyPr/>
          <a:lstStyle/>
          <a:p>
            <a:pPr algn="ctr"/>
            <a:r>
              <a:rPr lang="cs-CZ" dirty="0"/>
              <a:t>Kontrola na principu přímé demokracie </a:t>
            </a:r>
          </a:p>
        </p:txBody>
      </p:sp>
      <p:sp>
        <p:nvSpPr>
          <p:cNvPr id="3" name="Zástupný symbol pro obsah 2">
            <a:extLst>
              <a:ext uri="{FF2B5EF4-FFF2-40B4-BE49-F238E27FC236}">
                <a16:creationId xmlns:a16="http://schemas.microsoft.com/office/drawing/2014/main" id="{EE1BB716-39C4-AB4E-9D72-9D351C4CF4AD}"/>
              </a:ext>
            </a:extLst>
          </p:cNvPr>
          <p:cNvSpPr>
            <a:spLocks noGrp="1"/>
          </p:cNvSpPr>
          <p:nvPr>
            <p:ph idx="1"/>
          </p:nvPr>
        </p:nvSpPr>
        <p:spPr/>
        <p:txBody>
          <a:bodyPr/>
          <a:lstStyle/>
          <a:p>
            <a:pPr marL="0" indent="0">
              <a:buNone/>
            </a:pPr>
            <a:r>
              <a:rPr lang="cs-CZ" dirty="0"/>
              <a:t>Místní referendum</a:t>
            </a:r>
          </a:p>
          <a:p>
            <a:pPr marL="0" indent="0">
              <a:buNone/>
            </a:pPr>
            <a:r>
              <a:rPr lang="cs-CZ" dirty="0"/>
              <a:t>V místním referendu se rozhoduje o věcech, které patří do </a:t>
            </a:r>
            <a:r>
              <a:rPr lang="cs-CZ" b="1" dirty="0"/>
              <a:t>samostatné působnosti </a:t>
            </a:r>
            <a:r>
              <a:rPr lang="cs-CZ" dirty="0"/>
              <a:t>obce nebo statutárního města</a:t>
            </a:r>
          </a:p>
        </p:txBody>
      </p:sp>
    </p:spTree>
    <p:extLst>
      <p:ext uri="{BB962C8B-B14F-4D97-AF65-F5344CB8AC3E}">
        <p14:creationId xmlns:p14="http://schemas.microsoft.com/office/powerpoint/2010/main" val="9009473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4425A46-C9CB-2544-9DDA-2604255BC0F3}"/>
              </a:ext>
            </a:extLst>
          </p:cNvPr>
          <p:cNvSpPr>
            <a:spLocks noGrp="1"/>
          </p:cNvSpPr>
          <p:nvPr>
            <p:ph idx="1"/>
          </p:nvPr>
        </p:nvSpPr>
        <p:spPr/>
        <p:txBody>
          <a:bodyPr>
            <a:normAutofit fontScale="92500" lnSpcReduction="20000"/>
          </a:bodyPr>
          <a:lstStyle/>
          <a:p>
            <a:pPr marL="514350" indent="-514350">
              <a:buFont typeface="+mj-lt"/>
              <a:buAutoNum type="arabicPeriod"/>
            </a:pPr>
            <a:r>
              <a:rPr lang="cs-CZ" dirty="0"/>
              <a:t>o místních</a:t>
            </a:r>
            <a:r>
              <a:rPr lang="cs-CZ" b="1" dirty="0"/>
              <a:t> poplatcích</a:t>
            </a:r>
            <a:r>
              <a:rPr lang="cs-CZ" b="1" baseline="30000" dirty="0"/>
              <a:t> </a:t>
            </a:r>
            <a:r>
              <a:rPr lang="cs-CZ" dirty="0"/>
              <a:t>a o </a:t>
            </a:r>
            <a:r>
              <a:rPr lang="cs-CZ" b="1" dirty="0"/>
              <a:t>rozpočtu</a:t>
            </a:r>
            <a:r>
              <a:rPr lang="cs-CZ" dirty="0"/>
              <a:t> obce nebo statutárního města</a:t>
            </a:r>
          </a:p>
          <a:p>
            <a:pPr marL="514350" indent="-514350">
              <a:buFont typeface="+mj-lt"/>
              <a:buAutoNum type="arabicPeriod"/>
            </a:pPr>
            <a:r>
              <a:rPr lang="cs-CZ" dirty="0"/>
              <a:t>o </a:t>
            </a:r>
            <a:r>
              <a:rPr lang="cs-CZ" b="1" dirty="0"/>
              <a:t>zřízení nebo zrušení </a:t>
            </a:r>
            <a:r>
              <a:rPr lang="cs-CZ" dirty="0"/>
              <a:t>orgánů obce nebo statutárního města a o jejich vnitřním uspořádání</a:t>
            </a:r>
          </a:p>
          <a:p>
            <a:pPr marL="514350" indent="-514350">
              <a:buFont typeface="+mj-lt"/>
              <a:buAutoNum type="arabicPeriod"/>
            </a:pPr>
            <a:r>
              <a:rPr lang="cs-CZ" dirty="0"/>
              <a:t>o </a:t>
            </a:r>
            <a:r>
              <a:rPr lang="cs-CZ" b="1" dirty="0"/>
              <a:t>volbě a odvolání </a:t>
            </a:r>
            <a:r>
              <a:rPr lang="cs-CZ" dirty="0"/>
              <a:t>členů zastupitelstva, rady, starosty nebo primátora</a:t>
            </a:r>
          </a:p>
          <a:p>
            <a:pPr marL="514350" indent="-514350">
              <a:buFont typeface="+mj-lt"/>
              <a:buAutoNum type="arabicPeriod"/>
            </a:pPr>
            <a:r>
              <a:rPr lang="cs-CZ" dirty="0"/>
              <a:t>jestliže by </a:t>
            </a:r>
            <a:r>
              <a:rPr lang="cs-CZ" b="1" dirty="0"/>
              <a:t>otázka</a:t>
            </a:r>
            <a:r>
              <a:rPr lang="cs-CZ" dirty="0"/>
              <a:t> položená v místním referendu byla v rozporu s právními předpisy nebo jestliže by </a:t>
            </a:r>
            <a:r>
              <a:rPr lang="cs-CZ" b="1" dirty="0"/>
              <a:t>rozhodnutí </a:t>
            </a:r>
            <a:r>
              <a:rPr lang="cs-CZ" dirty="0"/>
              <a:t>v místním referendu mohlo být v </a:t>
            </a:r>
            <a:r>
              <a:rPr lang="cs-CZ" b="1" dirty="0"/>
              <a:t>rozporu s právními předpisy</a:t>
            </a:r>
          </a:p>
          <a:p>
            <a:pPr marL="514350" indent="-514350">
              <a:buFont typeface="+mj-lt"/>
              <a:buAutoNum type="arabicPeriod"/>
            </a:pPr>
            <a:r>
              <a:rPr lang="cs-CZ" dirty="0"/>
              <a:t>v případech, kdy se o položené otázce rozhoduje ve </a:t>
            </a:r>
            <a:r>
              <a:rPr lang="cs-CZ" b="1" dirty="0"/>
              <a:t>zvláštním řízení,</a:t>
            </a:r>
          </a:p>
          <a:p>
            <a:pPr marL="514350" indent="-514350">
              <a:buFont typeface="+mj-lt"/>
              <a:buAutoNum type="arabicPeriod"/>
            </a:pPr>
            <a:r>
              <a:rPr lang="cs-CZ" dirty="0"/>
              <a:t>o </a:t>
            </a:r>
            <a:r>
              <a:rPr lang="cs-CZ" b="1" dirty="0"/>
              <a:t>uzavření veřejnoprávních smluv </a:t>
            </a:r>
            <a:r>
              <a:rPr lang="cs-CZ" dirty="0"/>
              <a:t>k výkonu přenesené působnost,</a:t>
            </a:r>
          </a:p>
          <a:p>
            <a:pPr marL="514350" indent="-514350">
              <a:buFont typeface="+mj-lt"/>
              <a:buAutoNum type="arabicPeriod"/>
            </a:pPr>
            <a:r>
              <a:rPr lang="cs-CZ" dirty="0"/>
              <a:t>o schválení, změně nebo zrušení </a:t>
            </a:r>
            <a:r>
              <a:rPr lang="cs-CZ" b="1" dirty="0"/>
              <a:t>obecně závazné vyhlášky obce</a:t>
            </a:r>
            <a:r>
              <a:rPr lang="cs-CZ" dirty="0"/>
              <a:t>,</a:t>
            </a:r>
          </a:p>
          <a:p>
            <a:pPr marL="514350" indent="-514350">
              <a:buFont typeface="+mj-lt"/>
              <a:buAutoNum type="arabicPeriod"/>
            </a:pPr>
            <a:r>
              <a:rPr lang="cs-CZ" dirty="0"/>
              <a:t>jestliže od </a:t>
            </a:r>
            <a:r>
              <a:rPr lang="cs-CZ" b="1" dirty="0"/>
              <a:t>platného rozhodnutí v místním referendu </a:t>
            </a:r>
            <a:r>
              <a:rPr lang="cs-CZ" dirty="0"/>
              <a:t>do podání návrhu na konání místního referenda v téže věci neuplynulo </a:t>
            </a:r>
            <a:r>
              <a:rPr lang="cs-CZ" b="1" dirty="0"/>
              <a:t>24 měsíců</a:t>
            </a:r>
            <a:r>
              <a:rPr lang="cs-CZ" dirty="0"/>
              <a:t>.</a:t>
            </a:r>
          </a:p>
          <a:p>
            <a:pPr marL="514350" indent="-514350">
              <a:buFont typeface="+mj-lt"/>
              <a:buAutoNum type="arabicPeriod"/>
            </a:pPr>
            <a:endParaRPr lang="cs-CZ" dirty="0"/>
          </a:p>
        </p:txBody>
      </p:sp>
      <p:sp>
        <p:nvSpPr>
          <p:cNvPr id="5" name="Nadpis 4">
            <a:extLst>
              <a:ext uri="{FF2B5EF4-FFF2-40B4-BE49-F238E27FC236}">
                <a16:creationId xmlns:a16="http://schemas.microsoft.com/office/drawing/2014/main" id="{D7AD93AF-BC51-0948-82F6-C7183453436C}"/>
              </a:ext>
            </a:extLst>
          </p:cNvPr>
          <p:cNvSpPr>
            <a:spLocks noGrp="1"/>
          </p:cNvSpPr>
          <p:nvPr>
            <p:ph type="title"/>
          </p:nvPr>
        </p:nvSpPr>
        <p:spPr/>
        <p:txBody>
          <a:bodyPr/>
          <a:lstStyle/>
          <a:p>
            <a:pPr algn="ctr"/>
            <a:r>
              <a:rPr lang="cs-CZ" dirty="0"/>
              <a:t>Nepřípustnost místního referenda</a:t>
            </a:r>
          </a:p>
        </p:txBody>
      </p:sp>
    </p:spTree>
    <p:extLst>
      <p:ext uri="{BB962C8B-B14F-4D97-AF65-F5344CB8AC3E}">
        <p14:creationId xmlns:p14="http://schemas.microsoft.com/office/powerpoint/2010/main" val="174608150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E344BD9-3688-A049-9FA6-9BA76D45B56E}"/>
              </a:ext>
            </a:extLst>
          </p:cNvPr>
          <p:cNvSpPr>
            <a:spLocks noGrp="1"/>
          </p:cNvSpPr>
          <p:nvPr>
            <p:ph type="title"/>
          </p:nvPr>
        </p:nvSpPr>
        <p:spPr/>
        <p:txBody>
          <a:bodyPr/>
          <a:lstStyle/>
          <a:p>
            <a:pPr algn="ctr"/>
            <a:r>
              <a:rPr lang="cs-CZ" dirty="0"/>
              <a:t>Odpovědnost za způsobenou škodu</a:t>
            </a:r>
          </a:p>
        </p:txBody>
      </p:sp>
    </p:spTree>
    <p:extLst>
      <p:ext uri="{BB962C8B-B14F-4D97-AF65-F5344CB8AC3E}">
        <p14:creationId xmlns:p14="http://schemas.microsoft.com/office/powerpoint/2010/main" val="7181916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F9AF0508-3EB6-A749-A213-56D7E74B6448}"/>
              </a:ext>
            </a:extLst>
          </p:cNvPr>
          <p:cNvSpPr>
            <a:spLocks noGrp="1"/>
          </p:cNvSpPr>
          <p:nvPr>
            <p:ph type="title"/>
          </p:nvPr>
        </p:nvSpPr>
        <p:spPr>
          <a:xfrm>
            <a:off x="838200" y="365125"/>
            <a:ext cx="10515600" cy="1460500"/>
          </a:xfrm>
        </p:spPr>
        <p:txBody>
          <a:bodyPr>
            <a:normAutofit fontScale="90000"/>
          </a:bodyPr>
          <a:lstStyle/>
          <a:p>
            <a:pPr algn="ctr"/>
            <a:r>
              <a:rPr lang="cs-CZ" dirty="0">
                <a:latin typeface="+mn-lt"/>
              </a:rPr>
              <a:t>Odpovědnost státu a územních samosprávných celků za škodu</a:t>
            </a:r>
            <a:br>
              <a:rPr lang="cs-CZ" b="1" dirty="0"/>
            </a:br>
            <a:endParaRPr lang="cs-CZ" dirty="0"/>
          </a:p>
        </p:txBody>
      </p:sp>
      <p:sp>
        <p:nvSpPr>
          <p:cNvPr id="4" name="Zástupný symbol pro obsah 3">
            <a:extLst>
              <a:ext uri="{FF2B5EF4-FFF2-40B4-BE49-F238E27FC236}">
                <a16:creationId xmlns:a16="http://schemas.microsoft.com/office/drawing/2014/main" id="{653CBAD5-7648-0543-976B-59B8DA0393C8}"/>
              </a:ext>
            </a:extLst>
          </p:cNvPr>
          <p:cNvSpPr>
            <a:spLocks noGrp="1"/>
          </p:cNvSpPr>
          <p:nvPr>
            <p:ph idx="1"/>
          </p:nvPr>
        </p:nvSpPr>
        <p:spPr/>
        <p:txBody>
          <a:bodyPr>
            <a:normAutofit/>
          </a:bodyPr>
          <a:lstStyle/>
          <a:p>
            <a:r>
              <a:rPr lang="cs-CZ" b="1" dirty="0"/>
              <a:t>Stát</a:t>
            </a:r>
            <a:r>
              <a:rPr lang="cs-CZ" dirty="0"/>
              <a:t> odpovídá za škodu způsobenou při výkonu státní moci</a:t>
            </a:r>
          </a:p>
          <a:p>
            <a:r>
              <a:rPr lang="cs-CZ" b="1" dirty="0"/>
              <a:t>územní samosprávné celky </a:t>
            </a:r>
            <a:r>
              <a:rPr lang="cs-CZ" dirty="0"/>
              <a:t>odpovídají za škodu způsobenou při výkonu veřejné moci svěřené jim zákonem v rámci samostatné působnosti</a:t>
            </a:r>
          </a:p>
          <a:p>
            <a:r>
              <a:rPr lang="cs-CZ" dirty="0"/>
              <a:t>Stát a územní celky v samostatné působnosti hradí za podmínek stanovených zákonem též vzniklou nemajetkovou újmu.</a:t>
            </a:r>
          </a:p>
          <a:p>
            <a:r>
              <a:rPr lang="cs-CZ" dirty="0"/>
              <a:t>Odpovědnosti za škodu podle zákona se </a:t>
            </a:r>
            <a:r>
              <a:rPr lang="cs-CZ" b="1" dirty="0"/>
              <a:t>nelze zprostit</a:t>
            </a:r>
            <a:r>
              <a:rPr lang="cs-CZ" dirty="0"/>
              <a:t>. ( zákon. č. 358/1992 o odpovědnosti za škodu způsobenou při výkonu veřejné moci rozhodnutím nebo nesprávným úředním postupem) – objektivní odpovědnost.</a:t>
            </a:r>
          </a:p>
          <a:p>
            <a:endParaRPr lang="cs-CZ" dirty="0"/>
          </a:p>
        </p:txBody>
      </p:sp>
    </p:spTree>
    <p:extLst>
      <p:ext uri="{BB962C8B-B14F-4D97-AF65-F5344CB8AC3E}">
        <p14:creationId xmlns:p14="http://schemas.microsoft.com/office/powerpoint/2010/main" val="337611710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BFC81A-E61A-9840-A28F-B1A7BB2C10C0}"/>
              </a:ext>
            </a:extLst>
          </p:cNvPr>
          <p:cNvSpPr>
            <a:spLocks noGrp="1"/>
          </p:cNvSpPr>
          <p:nvPr>
            <p:ph type="title"/>
          </p:nvPr>
        </p:nvSpPr>
        <p:spPr/>
        <p:txBody>
          <a:bodyPr/>
          <a:lstStyle/>
          <a:p>
            <a:pPr algn="ctr"/>
            <a:r>
              <a:rPr lang="cs-CZ" dirty="0"/>
              <a:t>Náhrada škody</a:t>
            </a:r>
          </a:p>
        </p:txBody>
      </p:sp>
      <p:sp>
        <p:nvSpPr>
          <p:cNvPr id="3" name="Zástupný symbol pro obsah 2">
            <a:extLst>
              <a:ext uri="{FF2B5EF4-FFF2-40B4-BE49-F238E27FC236}">
                <a16:creationId xmlns:a16="http://schemas.microsoft.com/office/drawing/2014/main" id="{C34793D2-BCE6-0940-8A36-F9E04B50614B}"/>
              </a:ext>
            </a:extLst>
          </p:cNvPr>
          <p:cNvSpPr>
            <a:spLocks noGrp="1"/>
          </p:cNvSpPr>
          <p:nvPr>
            <p:ph idx="1"/>
          </p:nvPr>
        </p:nvSpPr>
        <p:spPr/>
        <p:txBody>
          <a:bodyPr/>
          <a:lstStyle/>
          <a:p>
            <a:r>
              <a:rPr lang="cs-CZ" dirty="0"/>
              <a:t>Škoda se nahrazuje uvedením do </a:t>
            </a:r>
            <a:r>
              <a:rPr lang="cs-CZ" b="1" dirty="0"/>
              <a:t>předešlého stavu</a:t>
            </a:r>
            <a:r>
              <a:rPr lang="cs-CZ" dirty="0"/>
              <a:t>. Není-li to dobře možné, anebo žádá-li to poškozený, hradí se škoda v </a:t>
            </a:r>
            <a:r>
              <a:rPr lang="cs-CZ" b="1" dirty="0"/>
              <a:t>penězích</a:t>
            </a:r>
            <a:r>
              <a:rPr lang="cs-CZ" dirty="0"/>
              <a:t>.</a:t>
            </a:r>
          </a:p>
          <a:p>
            <a:r>
              <a:rPr lang="cs-CZ" b="1" dirty="0"/>
              <a:t>Nemajetková újma </a:t>
            </a:r>
            <a:r>
              <a:rPr lang="cs-CZ" dirty="0"/>
              <a:t>se odčiní přiměřeným </a:t>
            </a:r>
            <a:r>
              <a:rPr lang="cs-CZ" b="1" dirty="0"/>
              <a:t>zadostiučiněním</a:t>
            </a:r>
            <a:r>
              <a:rPr lang="cs-CZ" dirty="0"/>
              <a:t>. Zadostiučinění musí být poskytnuto v penězích, nezajistí-li jeho jiný způsob skutečné a dostatečně účinné odčinění způsobené újmy.</a:t>
            </a:r>
          </a:p>
        </p:txBody>
      </p:sp>
    </p:spTree>
    <p:extLst>
      <p:ext uri="{BB962C8B-B14F-4D97-AF65-F5344CB8AC3E}">
        <p14:creationId xmlns:p14="http://schemas.microsoft.com/office/powerpoint/2010/main" val="7497689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7A3F1F-CE14-CD4B-873D-930C90295D46}"/>
              </a:ext>
            </a:extLst>
          </p:cNvPr>
          <p:cNvSpPr>
            <a:spLocks noGrp="1"/>
          </p:cNvSpPr>
          <p:nvPr>
            <p:ph type="title"/>
          </p:nvPr>
        </p:nvSpPr>
        <p:spPr/>
        <p:txBody>
          <a:bodyPr/>
          <a:lstStyle/>
          <a:p>
            <a:pPr algn="ctr"/>
            <a:r>
              <a:rPr lang="cs-CZ" dirty="0"/>
              <a:t>Subjekty odpovědnosti</a:t>
            </a:r>
          </a:p>
        </p:txBody>
      </p:sp>
      <p:sp>
        <p:nvSpPr>
          <p:cNvPr id="3" name="Zástupný symbol pro obsah 2">
            <a:extLst>
              <a:ext uri="{FF2B5EF4-FFF2-40B4-BE49-F238E27FC236}">
                <a16:creationId xmlns:a16="http://schemas.microsoft.com/office/drawing/2014/main" id="{6229F5D7-FAC7-8646-8B89-FFF20DB781AE}"/>
              </a:ext>
            </a:extLst>
          </p:cNvPr>
          <p:cNvSpPr>
            <a:spLocks noGrp="1"/>
          </p:cNvSpPr>
          <p:nvPr>
            <p:ph idx="1"/>
          </p:nvPr>
        </p:nvSpPr>
        <p:spPr/>
        <p:txBody>
          <a:bodyPr/>
          <a:lstStyle/>
          <a:p>
            <a:pPr marL="0" indent="0">
              <a:buNone/>
            </a:pPr>
            <a:r>
              <a:rPr lang="cs-CZ" dirty="0"/>
              <a:t>Stát odpovídá za škodu, kterou způsobily:</a:t>
            </a:r>
          </a:p>
          <a:p>
            <a:pPr marL="514350" indent="-514350">
              <a:buFont typeface="+mj-lt"/>
              <a:buAutoNum type="arabicPeriod"/>
            </a:pPr>
            <a:r>
              <a:rPr lang="cs-CZ" dirty="0"/>
              <a:t>státní orgány</a:t>
            </a:r>
          </a:p>
          <a:p>
            <a:pPr marL="514350" indent="-514350">
              <a:buFont typeface="+mj-lt"/>
              <a:buAutoNum type="arabicPeriod"/>
            </a:pPr>
            <a:r>
              <a:rPr lang="cs-CZ" dirty="0"/>
              <a:t>právnické a fyzické osoby při výkonu státní správy, která jim byla svěřena zákonem nebo na základě zákona</a:t>
            </a:r>
          </a:p>
          <a:p>
            <a:pPr marL="514350" indent="-514350">
              <a:buFont typeface="+mj-lt"/>
              <a:buAutoNum type="arabicPeriod"/>
            </a:pPr>
            <a:r>
              <a:rPr lang="cs-CZ" dirty="0"/>
              <a:t>orgány územních samosprávných celků, pokud ke škodě došlo při výkonu státní správy, který na ně byl přenesen zákonem nebo na základě zákona</a:t>
            </a:r>
          </a:p>
        </p:txBody>
      </p:sp>
    </p:spTree>
    <p:extLst>
      <p:ext uri="{BB962C8B-B14F-4D97-AF65-F5344CB8AC3E}">
        <p14:creationId xmlns:p14="http://schemas.microsoft.com/office/powerpoint/2010/main" val="18904769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5821C2-8204-AE41-8B44-C597F2250F07}"/>
              </a:ext>
            </a:extLst>
          </p:cNvPr>
          <p:cNvSpPr>
            <a:spLocks noGrp="1"/>
          </p:cNvSpPr>
          <p:nvPr>
            <p:ph type="title"/>
          </p:nvPr>
        </p:nvSpPr>
        <p:spPr/>
        <p:txBody>
          <a:bodyPr/>
          <a:lstStyle/>
          <a:p>
            <a:pPr algn="ctr"/>
            <a:r>
              <a:rPr lang="cs-CZ" dirty="0"/>
              <a:t>Oprávněné osoby</a:t>
            </a:r>
          </a:p>
        </p:txBody>
      </p:sp>
      <p:sp>
        <p:nvSpPr>
          <p:cNvPr id="3" name="Zástupný symbol pro obsah 2">
            <a:extLst>
              <a:ext uri="{FF2B5EF4-FFF2-40B4-BE49-F238E27FC236}">
                <a16:creationId xmlns:a16="http://schemas.microsoft.com/office/drawing/2014/main" id="{582669AC-D8B2-4249-8376-C57962A6F409}"/>
              </a:ext>
            </a:extLst>
          </p:cNvPr>
          <p:cNvSpPr>
            <a:spLocks noGrp="1"/>
          </p:cNvSpPr>
          <p:nvPr>
            <p:ph idx="1"/>
          </p:nvPr>
        </p:nvSpPr>
        <p:spPr/>
        <p:txBody>
          <a:bodyPr/>
          <a:lstStyle/>
          <a:p>
            <a:r>
              <a:rPr lang="cs-CZ" dirty="0"/>
              <a:t>Právo na náhradu škody způsobené nezákonným rozhodnutím mají účastníci řízení, ve kterém bylo vydáno rozhodnutí, z něhož jim vznikla škoda.</a:t>
            </a:r>
          </a:p>
          <a:p>
            <a:r>
              <a:rPr lang="cs-CZ" dirty="0"/>
              <a:t>Právo na náhradu škody má i ten, s nímž nebylo jednáno jako s účastníkem řízení, ačkoliv s ním jako s účastníkem řízení jednáno být mělo.</a:t>
            </a:r>
          </a:p>
        </p:txBody>
      </p:sp>
    </p:spTree>
    <p:extLst>
      <p:ext uri="{BB962C8B-B14F-4D97-AF65-F5344CB8AC3E}">
        <p14:creationId xmlns:p14="http://schemas.microsoft.com/office/powerpoint/2010/main" val="282592977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3931DC-A2F8-C949-AD30-AA8C98FD38D8}"/>
              </a:ext>
            </a:extLst>
          </p:cNvPr>
          <p:cNvSpPr>
            <a:spLocks noGrp="1"/>
          </p:cNvSpPr>
          <p:nvPr>
            <p:ph type="title"/>
          </p:nvPr>
        </p:nvSpPr>
        <p:spPr/>
        <p:txBody>
          <a:bodyPr/>
          <a:lstStyle/>
          <a:p>
            <a:pPr algn="ctr"/>
            <a:r>
              <a:rPr lang="cs-CZ" dirty="0"/>
              <a:t>Podmínky nároku za nezákonné rozhodnutí</a:t>
            </a:r>
          </a:p>
        </p:txBody>
      </p:sp>
      <p:sp>
        <p:nvSpPr>
          <p:cNvPr id="3" name="Zástupný symbol pro obsah 2">
            <a:extLst>
              <a:ext uri="{FF2B5EF4-FFF2-40B4-BE49-F238E27FC236}">
                <a16:creationId xmlns:a16="http://schemas.microsoft.com/office/drawing/2014/main" id="{DAE08E11-95C6-FF46-8AD7-6BB60C6D2525}"/>
              </a:ext>
            </a:extLst>
          </p:cNvPr>
          <p:cNvSpPr>
            <a:spLocks noGrp="1"/>
          </p:cNvSpPr>
          <p:nvPr>
            <p:ph idx="1"/>
          </p:nvPr>
        </p:nvSpPr>
        <p:spPr/>
        <p:txBody>
          <a:bodyPr/>
          <a:lstStyle/>
          <a:p>
            <a:r>
              <a:rPr lang="cs-CZ" dirty="0"/>
              <a:t>Nárok na náhradu škody způsobené nezákonným rozhodnutím lze, není-li stanoveno jinak, uplatnit pouze tehdy, pokud pravomocné rozhodnutí bylo pro nezákonnost zrušeno nebo změněno příslušným orgánem. </a:t>
            </a:r>
          </a:p>
          <a:p>
            <a:r>
              <a:rPr lang="cs-CZ" dirty="0"/>
              <a:t>Rozhodnutím tohoto orgánu je soud rozhodující o náhradě škody vázán.</a:t>
            </a:r>
          </a:p>
        </p:txBody>
      </p:sp>
    </p:spTree>
    <p:extLst>
      <p:ext uri="{BB962C8B-B14F-4D97-AF65-F5344CB8AC3E}">
        <p14:creationId xmlns:p14="http://schemas.microsoft.com/office/powerpoint/2010/main" val="2948638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FAE629-477A-3846-9D5D-29E3964591B1}"/>
              </a:ext>
            </a:extLst>
          </p:cNvPr>
          <p:cNvSpPr>
            <a:spLocks noGrp="1"/>
          </p:cNvSpPr>
          <p:nvPr>
            <p:ph type="title"/>
          </p:nvPr>
        </p:nvSpPr>
        <p:spPr/>
        <p:txBody>
          <a:bodyPr/>
          <a:lstStyle/>
          <a:p>
            <a:pPr algn="ctr"/>
            <a:r>
              <a:rPr lang="cs-CZ" dirty="0"/>
              <a:t>Projednání petic</a:t>
            </a:r>
          </a:p>
        </p:txBody>
      </p:sp>
      <p:sp>
        <p:nvSpPr>
          <p:cNvPr id="3" name="Zástupný symbol pro obsah 2">
            <a:extLst>
              <a:ext uri="{FF2B5EF4-FFF2-40B4-BE49-F238E27FC236}">
                <a16:creationId xmlns:a16="http://schemas.microsoft.com/office/drawing/2014/main" id="{990A46A7-0161-464B-A8DB-3A8DF5970367}"/>
              </a:ext>
            </a:extLst>
          </p:cNvPr>
          <p:cNvSpPr>
            <a:spLocks noGrp="1"/>
          </p:cNvSpPr>
          <p:nvPr>
            <p:ph idx="1"/>
          </p:nvPr>
        </p:nvSpPr>
        <p:spPr/>
        <p:txBody>
          <a:bodyPr>
            <a:normAutofit lnSpcReduction="10000"/>
          </a:bodyPr>
          <a:lstStyle/>
          <a:p>
            <a:r>
              <a:rPr lang="cs-CZ" dirty="0"/>
              <a:t>Každý má právo sám nebo společně s jinými </a:t>
            </a:r>
            <a:r>
              <a:rPr lang="cs-CZ" b="1" dirty="0"/>
              <a:t>obracet se </a:t>
            </a:r>
            <a:r>
              <a:rPr lang="cs-CZ" dirty="0"/>
              <a:t>na </a:t>
            </a:r>
            <a:r>
              <a:rPr lang="cs-CZ" b="1" dirty="0"/>
              <a:t>státní orgány </a:t>
            </a:r>
            <a:r>
              <a:rPr lang="cs-CZ" dirty="0"/>
              <a:t>se žádostmi, návrhy a stížnostmi ve </a:t>
            </a:r>
            <a:r>
              <a:rPr lang="cs-CZ" b="1" dirty="0"/>
              <a:t>věcech veřejného </a:t>
            </a:r>
            <a:r>
              <a:rPr lang="cs-CZ" dirty="0"/>
              <a:t>nebo jiného společného zájmu, které patří do působnosti těchto orgánů.</a:t>
            </a:r>
          </a:p>
          <a:p>
            <a:r>
              <a:rPr lang="cs-CZ" dirty="0"/>
              <a:t>Petice adresované</a:t>
            </a:r>
            <a:r>
              <a:rPr lang="cs-CZ" b="1" dirty="0"/>
              <a:t> Sněmovně</a:t>
            </a:r>
            <a:r>
              <a:rPr lang="cs-CZ" dirty="0"/>
              <a:t>, jejím </a:t>
            </a:r>
            <a:r>
              <a:rPr lang="cs-CZ" b="1" dirty="0"/>
              <a:t>orgánům</a:t>
            </a:r>
            <a:r>
              <a:rPr lang="cs-CZ" dirty="0"/>
              <a:t> a</a:t>
            </a:r>
            <a:r>
              <a:rPr lang="cs-CZ" b="1" dirty="0"/>
              <a:t> funkcionářům </a:t>
            </a:r>
            <a:r>
              <a:rPr lang="cs-CZ" dirty="0"/>
              <a:t>se doručí </a:t>
            </a:r>
            <a:r>
              <a:rPr lang="cs-CZ" b="1" dirty="0"/>
              <a:t>petičnímu výboru</a:t>
            </a:r>
            <a:r>
              <a:rPr lang="cs-CZ" dirty="0"/>
              <a:t>. </a:t>
            </a:r>
          </a:p>
          <a:p>
            <a:r>
              <a:rPr lang="cs-CZ" dirty="0"/>
              <a:t>O přijatých peticích, jejich obsahu a způsobu vyřízení </a:t>
            </a:r>
            <a:r>
              <a:rPr lang="cs-CZ" b="1" dirty="0"/>
              <a:t>předkládá</a:t>
            </a:r>
            <a:r>
              <a:rPr lang="cs-CZ" dirty="0"/>
              <a:t> petiční výbor Sněmovně </a:t>
            </a:r>
            <a:r>
              <a:rPr lang="cs-CZ" b="1" dirty="0"/>
              <a:t>zprávy</a:t>
            </a:r>
            <a:r>
              <a:rPr lang="cs-CZ" dirty="0"/>
              <a:t>.</a:t>
            </a:r>
          </a:p>
          <a:p>
            <a:r>
              <a:rPr lang="cs-CZ" dirty="0"/>
              <a:t>Podání, která nejsou peticemi, předá petiční výbor Kanceláři sněmovny, která je předloží věcně příslušným výborům nebo komisím anebo je postoupí příslušným úřadům nebo institucím. Pisatele o vyřízení nebo postoupení vždy vyrozumí</a:t>
            </a:r>
          </a:p>
        </p:txBody>
      </p:sp>
    </p:spTree>
    <p:extLst>
      <p:ext uri="{BB962C8B-B14F-4D97-AF65-F5344CB8AC3E}">
        <p14:creationId xmlns:p14="http://schemas.microsoft.com/office/powerpoint/2010/main" val="359902998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C4064F-662E-4C46-9425-2DF66C5089C0}"/>
              </a:ext>
            </a:extLst>
          </p:cNvPr>
          <p:cNvSpPr>
            <a:spLocks noGrp="1"/>
          </p:cNvSpPr>
          <p:nvPr>
            <p:ph type="title"/>
          </p:nvPr>
        </p:nvSpPr>
        <p:spPr/>
        <p:txBody>
          <a:bodyPr/>
          <a:lstStyle/>
          <a:p>
            <a:pPr algn="ctr"/>
            <a:r>
              <a:rPr lang="cs-CZ" dirty="0"/>
              <a:t>Nesprávný úřední postup</a:t>
            </a:r>
          </a:p>
        </p:txBody>
      </p:sp>
      <p:sp>
        <p:nvSpPr>
          <p:cNvPr id="3" name="Zástupný symbol pro obsah 2">
            <a:extLst>
              <a:ext uri="{FF2B5EF4-FFF2-40B4-BE49-F238E27FC236}">
                <a16:creationId xmlns:a16="http://schemas.microsoft.com/office/drawing/2014/main" id="{AB6622C8-0141-6B49-907E-875890C47366}"/>
              </a:ext>
            </a:extLst>
          </p:cNvPr>
          <p:cNvSpPr>
            <a:spLocks noGrp="1"/>
          </p:cNvSpPr>
          <p:nvPr>
            <p:ph idx="1"/>
          </p:nvPr>
        </p:nvSpPr>
        <p:spPr/>
        <p:txBody>
          <a:bodyPr/>
          <a:lstStyle/>
          <a:p>
            <a:r>
              <a:rPr lang="cs-CZ" dirty="0"/>
              <a:t>Stát odpovídá za škodu způsobenou nesprávným úředním postupem. Nesprávným úředním postupem je také porušení povinnosti učinit úkon nebo vydat rozhodnutí v zákonem stanovené lhůtě. Nestanoví-li zákon pro provedení úkonu nebo vydání rozhodnutí žádnou lhůtu, považuje se za nesprávný úřední postup rovněž porušení povinnosti učinit úkon nebo vydat rozhodnutí v přiměřené</a:t>
            </a:r>
            <a:r>
              <a:rPr lang="cs-CZ" baseline="30000" dirty="0"/>
              <a:t> </a:t>
            </a:r>
            <a:r>
              <a:rPr lang="cs-CZ" dirty="0"/>
              <a:t>lhůtě.</a:t>
            </a:r>
          </a:p>
          <a:p>
            <a:r>
              <a:rPr lang="cs-CZ"/>
              <a:t>Právo na náhradu škody má ten, jemuž byla nesprávným úředním postupem způsobena škoda.</a:t>
            </a:r>
            <a:endParaRPr lang="cs-CZ" dirty="0"/>
          </a:p>
        </p:txBody>
      </p:sp>
    </p:spTree>
    <p:extLst>
      <p:ext uri="{BB962C8B-B14F-4D97-AF65-F5344CB8AC3E}">
        <p14:creationId xmlns:p14="http://schemas.microsoft.com/office/powerpoint/2010/main" val="66008900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CCA9E4A-6CA6-3B48-B815-B546430DD73B}"/>
              </a:ext>
            </a:extLst>
          </p:cNvPr>
          <p:cNvSpPr>
            <a:spLocks noGrp="1"/>
          </p:cNvSpPr>
          <p:nvPr>
            <p:ph type="title"/>
          </p:nvPr>
        </p:nvSpPr>
        <p:spPr/>
        <p:txBody>
          <a:bodyPr/>
          <a:lstStyle/>
          <a:p>
            <a:pPr algn="ctr"/>
            <a:r>
              <a:rPr lang="cs-CZ" dirty="0"/>
              <a:t>Soudní kontrola </a:t>
            </a:r>
            <a:r>
              <a:rPr lang="cs-CZ"/>
              <a:t>veřejné správy - správní </a:t>
            </a:r>
            <a:r>
              <a:rPr lang="cs-CZ" dirty="0"/>
              <a:t>soudnictví</a:t>
            </a:r>
          </a:p>
        </p:txBody>
      </p:sp>
    </p:spTree>
    <p:extLst>
      <p:ext uri="{BB962C8B-B14F-4D97-AF65-F5344CB8AC3E}">
        <p14:creationId xmlns:p14="http://schemas.microsoft.com/office/powerpoint/2010/main" val="425174154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79792FDB-97A6-5545-9114-7775E3BA0B68}"/>
              </a:ext>
            </a:extLst>
          </p:cNvPr>
          <p:cNvSpPr>
            <a:spLocks noGrp="1"/>
          </p:cNvSpPr>
          <p:nvPr>
            <p:ph type="title"/>
          </p:nvPr>
        </p:nvSpPr>
        <p:spPr/>
        <p:txBody>
          <a:bodyPr/>
          <a:lstStyle/>
          <a:p>
            <a:pPr algn="ctr"/>
            <a:r>
              <a:rPr lang="cs-CZ" dirty="0"/>
              <a:t>Ústavní vymezení soudní kontroly</a:t>
            </a:r>
          </a:p>
        </p:txBody>
      </p:sp>
      <p:sp>
        <p:nvSpPr>
          <p:cNvPr id="4" name="Zástupný symbol pro obsah 3">
            <a:extLst>
              <a:ext uri="{FF2B5EF4-FFF2-40B4-BE49-F238E27FC236}">
                <a16:creationId xmlns:a16="http://schemas.microsoft.com/office/drawing/2014/main" id="{2602ED13-E655-414A-86BD-3E5995DC9A99}"/>
              </a:ext>
            </a:extLst>
          </p:cNvPr>
          <p:cNvSpPr>
            <a:spLocks noGrp="1"/>
          </p:cNvSpPr>
          <p:nvPr>
            <p:ph idx="1"/>
          </p:nvPr>
        </p:nvSpPr>
        <p:spPr/>
        <p:txBody>
          <a:bodyPr/>
          <a:lstStyle/>
          <a:p>
            <a:r>
              <a:rPr lang="cs-CZ" dirty="0"/>
              <a:t>Kdo tvrdí, že byl na svých právech</a:t>
            </a:r>
            <a:r>
              <a:rPr lang="cs-CZ" b="1" dirty="0"/>
              <a:t> zkrácen rozhodnutím orgánu veřejné správy</a:t>
            </a:r>
            <a:r>
              <a:rPr lang="cs-CZ" dirty="0"/>
              <a:t>, může se obrátit na</a:t>
            </a:r>
            <a:r>
              <a:rPr lang="cs-CZ" b="1" dirty="0"/>
              <a:t> soud</a:t>
            </a:r>
            <a:r>
              <a:rPr lang="cs-CZ" dirty="0"/>
              <a:t>, aby přezkoumal </a:t>
            </a:r>
            <a:r>
              <a:rPr lang="cs-CZ" b="1" dirty="0"/>
              <a:t>zákonnost </a:t>
            </a:r>
            <a:r>
              <a:rPr lang="cs-CZ" dirty="0"/>
              <a:t>takového rozhodnutí, nestanoví-li zákon jinak. </a:t>
            </a:r>
          </a:p>
          <a:p>
            <a:r>
              <a:rPr lang="cs-CZ" dirty="0"/>
              <a:t>Z pravomoci soudu však nesmí být </a:t>
            </a:r>
            <a:r>
              <a:rPr lang="cs-CZ" b="1" dirty="0"/>
              <a:t>vyloučeno přezkoumávání rozhodnutí týkajících se základních práv </a:t>
            </a:r>
            <a:r>
              <a:rPr lang="cs-CZ" dirty="0"/>
              <a:t>a</a:t>
            </a:r>
            <a:r>
              <a:rPr lang="cs-CZ" b="1" dirty="0"/>
              <a:t> svobod </a:t>
            </a:r>
            <a:r>
              <a:rPr lang="cs-CZ" dirty="0"/>
              <a:t>podle Listiny základních práv a svobod.</a:t>
            </a:r>
          </a:p>
          <a:p>
            <a:r>
              <a:rPr lang="cs-CZ" dirty="0"/>
              <a:t>Každý má právo na náhradu škody způsobené mu nezákonným rozhodnutím soudu, jiného státního orgánu či orgánu veřejné správy nebo nesprávným úředním postupem. (čl. 36 LPS)</a:t>
            </a:r>
          </a:p>
        </p:txBody>
      </p:sp>
    </p:spTree>
    <p:extLst>
      <p:ext uri="{BB962C8B-B14F-4D97-AF65-F5344CB8AC3E}">
        <p14:creationId xmlns:p14="http://schemas.microsoft.com/office/powerpoint/2010/main" val="387713204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636714DD-C4BA-5740-9758-7CA610DC9332}"/>
              </a:ext>
            </a:extLst>
          </p:cNvPr>
          <p:cNvSpPr>
            <a:spLocks noGrp="1"/>
          </p:cNvSpPr>
          <p:nvPr>
            <p:ph type="title"/>
          </p:nvPr>
        </p:nvSpPr>
        <p:spPr/>
        <p:txBody>
          <a:bodyPr/>
          <a:lstStyle/>
          <a:p>
            <a:pPr algn="ctr"/>
            <a:r>
              <a:rPr lang="cs-CZ" dirty="0"/>
              <a:t>Základní právní úprava</a:t>
            </a:r>
          </a:p>
        </p:txBody>
      </p:sp>
      <p:sp>
        <p:nvSpPr>
          <p:cNvPr id="4" name="Zástupný symbol pro obsah 3">
            <a:extLst>
              <a:ext uri="{FF2B5EF4-FFF2-40B4-BE49-F238E27FC236}">
                <a16:creationId xmlns:a16="http://schemas.microsoft.com/office/drawing/2014/main" id="{D0D348EA-C786-A846-8B9F-6DD202802DF6}"/>
              </a:ext>
            </a:extLst>
          </p:cNvPr>
          <p:cNvSpPr>
            <a:spLocks noGrp="1"/>
          </p:cNvSpPr>
          <p:nvPr>
            <p:ph idx="1"/>
          </p:nvPr>
        </p:nvSpPr>
        <p:spPr/>
        <p:txBody>
          <a:bodyPr/>
          <a:lstStyle/>
          <a:p>
            <a:pPr marL="0" indent="0" fontAlgn="ctr">
              <a:buNone/>
            </a:pPr>
            <a:r>
              <a:rPr lang="cs-CZ" dirty="0"/>
              <a:t>Zákon č. 150/2002 Sb., </a:t>
            </a:r>
            <a:r>
              <a:rPr lang="cs-CZ" b="1" dirty="0"/>
              <a:t>soudní řád správní </a:t>
            </a:r>
            <a:r>
              <a:rPr lang="cs-CZ" dirty="0"/>
              <a:t>(ze dne 21. března 2002) </a:t>
            </a:r>
          </a:p>
          <a:p>
            <a:pPr marL="0" indent="0" fontAlgn="ctr">
              <a:buNone/>
            </a:pPr>
            <a:r>
              <a:rPr lang="cs-CZ" dirty="0"/>
              <a:t>Zákon upravuje:</a:t>
            </a:r>
          </a:p>
          <a:p>
            <a:pPr marL="514350" indent="-514350" fontAlgn="ctr">
              <a:buFont typeface="+mj-lt"/>
              <a:buAutoNum type="arabicPeriod"/>
            </a:pPr>
            <a:r>
              <a:rPr lang="cs-CZ" b="1" dirty="0"/>
              <a:t>pravomoc a příslušnost </a:t>
            </a:r>
            <a:r>
              <a:rPr lang="cs-CZ" dirty="0"/>
              <a:t>soudů jednajících a rozhodujících ve správním soudnictví a některé otázky organizace soudů a postavení soudců</a:t>
            </a:r>
          </a:p>
          <a:p>
            <a:pPr marL="514350" indent="-514350" fontAlgn="ctr">
              <a:buFont typeface="+mj-lt"/>
              <a:buAutoNum type="arabicPeriod"/>
            </a:pPr>
            <a:r>
              <a:rPr lang="cs-CZ" b="1" dirty="0"/>
              <a:t>postup</a:t>
            </a:r>
            <a:r>
              <a:rPr lang="cs-CZ" dirty="0"/>
              <a:t> soudů, účastníků řízení a dalších osob ve správním soudnictví</a:t>
            </a:r>
          </a:p>
          <a:p>
            <a:pPr marL="514350" indent="-514350" fontAlgn="ctr">
              <a:buFont typeface="+mj-lt"/>
              <a:buAutoNum type="arabicPeriod"/>
            </a:pPr>
            <a:endParaRPr lang="cs-CZ" dirty="0"/>
          </a:p>
        </p:txBody>
      </p:sp>
    </p:spTree>
    <p:extLst>
      <p:ext uri="{BB962C8B-B14F-4D97-AF65-F5344CB8AC3E}">
        <p14:creationId xmlns:p14="http://schemas.microsoft.com/office/powerpoint/2010/main" val="281372710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4168E-ED6E-F94B-81E9-3AA52865D526}"/>
              </a:ext>
            </a:extLst>
          </p:cNvPr>
          <p:cNvSpPr>
            <a:spLocks noGrp="1"/>
          </p:cNvSpPr>
          <p:nvPr>
            <p:ph type="title"/>
          </p:nvPr>
        </p:nvSpPr>
        <p:spPr/>
        <p:txBody>
          <a:bodyPr/>
          <a:lstStyle/>
          <a:p>
            <a:r>
              <a:rPr lang="cs-CZ" dirty="0"/>
              <a:t>Obecné poslání soudů ve správním soudnictví</a:t>
            </a:r>
          </a:p>
        </p:txBody>
      </p:sp>
      <p:sp>
        <p:nvSpPr>
          <p:cNvPr id="3" name="Zástupný symbol pro obsah 2">
            <a:extLst>
              <a:ext uri="{FF2B5EF4-FFF2-40B4-BE49-F238E27FC236}">
                <a16:creationId xmlns:a16="http://schemas.microsoft.com/office/drawing/2014/main" id="{9F00F2A6-F3B6-C14D-8D35-7D605232FE9A}"/>
              </a:ext>
            </a:extLst>
          </p:cNvPr>
          <p:cNvSpPr>
            <a:spLocks noGrp="1"/>
          </p:cNvSpPr>
          <p:nvPr>
            <p:ph idx="1"/>
          </p:nvPr>
        </p:nvSpPr>
        <p:spPr/>
        <p:txBody>
          <a:bodyPr/>
          <a:lstStyle/>
          <a:p>
            <a:pPr marL="0" indent="0">
              <a:buNone/>
            </a:pPr>
            <a:r>
              <a:rPr lang="cs-CZ" dirty="0"/>
              <a:t>Soudy jako  soudy práva veřejného  </a:t>
            </a:r>
            <a:r>
              <a:rPr lang="cs-CZ" b="1" dirty="0"/>
              <a:t>poskytují ochranu </a:t>
            </a:r>
            <a:r>
              <a:rPr lang="cs-CZ" dirty="0"/>
              <a:t>subjektivním právům fyzických a právnických osob </a:t>
            </a:r>
            <a:r>
              <a:rPr lang="cs-CZ" b="1" dirty="0"/>
              <a:t>způsobem stanoveným správním řízením soudním.</a:t>
            </a:r>
          </a:p>
          <a:p>
            <a:pPr marL="0" indent="0">
              <a:buNone/>
            </a:pPr>
            <a:r>
              <a:rPr lang="cs-CZ" b="1" dirty="0"/>
              <a:t>Domáhat  </a:t>
            </a:r>
            <a:r>
              <a:rPr lang="cs-CZ" dirty="0"/>
              <a:t>se musí ten, kdo se cítí být poškozen.</a:t>
            </a:r>
          </a:p>
        </p:txBody>
      </p:sp>
    </p:spTree>
    <p:extLst>
      <p:ext uri="{BB962C8B-B14F-4D97-AF65-F5344CB8AC3E}">
        <p14:creationId xmlns:p14="http://schemas.microsoft.com/office/powerpoint/2010/main" val="11783030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557693-ABBF-6A49-BDA8-0357BECAFB44}"/>
              </a:ext>
            </a:extLst>
          </p:cNvPr>
          <p:cNvSpPr>
            <a:spLocks noGrp="1"/>
          </p:cNvSpPr>
          <p:nvPr>
            <p:ph type="title"/>
          </p:nvPr>
        </p:nvSpPr>
        <p:spPr/>
        <p:txBody>
          <a:bodyPr/>
          <a:lstStyle/>
          <a:p>
            <a:pPr algn="ctr"/>
            <a:r>
              <a:rPr lang="cs-CZ" dirty="0"/>
              <a:t>Obecná pravomoc</a:t>
            </a:r>
          </a:p>
        </p:txBody>
      </p:sp>
      <p:sp>
        <p:nvSpPr>
          <p:cNvPr id="3" name="Zástupný symbol pro obsah 2">
            <a:extLst>
              <a:ext uri="{FF2B5EF4-FFF2-40B4-BE49-F238E27FC236}">
                <a16:creationId xmlns:a16="http://schemas.microsoft.com/office/drawing/2014/main" id="{A729EFBE-2393-754A-B733-6B1CC34CDF13}"/>
              </a:ext>
            </a:extLst>
          </p:cNvPr>
          <p:cNvSpPr>
            <a:spLocks noGrp="1"/>
          </p:cNvSpPr>
          <p:nvPr>
            <p:ph idx="1"/>
          </p:nvPr>
        </p:nvSpPr>
        <p:spPr/>
        <p:txBody>
          <a:bodyPr/>
          <a:lstStyle/>
          <a:p>
            <a:pPr marL="0" indent="0">
              <a:buNone/>
            </a:pPr>
            <a:r>
              <a:rPr lang="cs-CZ" dirty="0"/>
              <a:t>Soudy ve správním soudnictví rozhodují o:</a:t>
            </a:r>
          </a:p>
          <a:p>
            <a:pPr marL="514350" indent="-514350">
              <a:buFont typeface="+mj-lt"/>
              <a:buAutoNum type="arabicPeriod"/>
            </a:pPr>
            <a:r>
              <a:rPr lang="cs-CZ" b="1" dirty="0"/>
              <a:t>žalobách proti rozhodnutím </a:t>
            </a:r>
            <a:r>
              <a:rPr lang="cs-CZ" dirty="0"/>
              <a:t>vydaným v oblasti veřejné správy orgánem </a:t>
            </a:r>
            <a:r>
              <a:rPr lang="cs-CZ" b="1" dirty="0"/>
              <a:t>moci výkonné, </a:t>
            </a:r>
            <a:r>
              <a:rPr lang="cs-CZ" dirty="0"/>
              <a:t>orgánem </a:t>
            </a:r>
            <a:r>
              <a:rPr lang="cs-CZ" b="1" dirty="0"/>
              <a:t>územního samosprávného celku</a:t>
            </a:r>
            <a:r>
              <a:rPr lang="cs-CZ" dirty="0"/>
              <a:t>, jakož i </a:t>
            </a:r>
            <a:r>
              <a:rPr lang="cs-CZ" b="1" dirty="0"/>
              <a:t>fyzickou nebo právnickou osobou </a:t>
            </a:r>
            <a:r>
              <a:rPr lang="cs-CZ" dirty="0"/>
              <a:t>nebo jiným orgánem, pokud jim bylo </a:t>
            </a:r>
            <a:r>
              <a:rPr lang="cs-CZ" b="1" dirty="0"/>
              <a:t>svěřeno rozhodování </a:t>
            </a:r>
            <a:r>
              <a:rPr lang="cs-CZ" dirty="0"/>
              <a:t>o právech a povinnostech fyzických a právnických osob v oblasti veřejné správy,</a:t>
            </a:r>
          </a:p>
          <a:p>
            <a:pPr marL="514350" indent="-514350">
              <a:buFont typeface="+mj-lt"/>
              <a:buAutoNum type="arabicPeriod"/>
            </a:pPr>
            <a:r>
              <a:rPr lang="cs-CZ" b="1" dirty="0"/>
              <a:t>ochraně proti nečinnosti </a:t>
            </a:r>
            <a:r>
              <a:rPr lang="cs-CZ" dirty="0"/>
              <a:t>správního orgánu,</a:t>
            </a:r>
          </a:p>
          <a:p>
            <a:pPr marL="514350" indent="-514350">
              <a:buFont typeface="+mj-lt"/>
              <a:buAutoNum type="arabicPeriod"/>
            </a:pPr>
            <a:r>
              <a:rPr lang="cs-CZ" b="1" dirty="0"/>
              <a:t>ochraně před nezákonným zásahem </a:t>
            </a:r>
            <a:r>
              <a:rPr lang="cs-CZ" dirty="0"/>
              <a:t>správního orgánu,</a:t>
            </a:r>
          </a:p>
          <a:p>
            <a:pPr marL="514350" indent="-514350">
              <a:buFont typeface="+mj-lt"/>
              <a:buAutoNum type="arabicPeriod"/>
            </a:pPr>
            <a:r>
              <a:rPr lang="cs-CZ" b="1" dirty="0"/>
              <a:t>kompetenčních žalobách</a:t>
            </a:r>
            <a:r>
              <a:rPr lang="cs-CZ" dirty="0"/>
              <a:t>.</a:t>
            </a:r>
          </a:p>
          <a:p>
            <a:pPr marL="514350" indent="-514350">
              <a:buFont typeface="+mj-lt"/>
              <a:buAutoNum type="arabicPeriod"/>
            </a:pPr>
            <a:endParaRPr lang="cs-CZ" dirty="0"/>
          </a:p>
        </p:txBody>
      </p:sp>
    </p:spTree>
    <p:extLst>
      <p:ext uri="{BB962C8B-B14F-4D97-AF65-F5344CB8AC3E}">
        <p14:creationId xmlns:p14="http://schemas.microsoft.com/office/powerpoint/2010/main" val="168848112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FB7E3B-5FA6-B548-95D9-FDD24B387DC7}"/>
              </a:ext>
            </a:extLst>
          </p:cNvPr>
          <p:cNvSpPr>
            <a:spLocks noGrp="1"/>
          </p:cNvSpPr>
          <p:nvPr>
            <p:ph type="title"/>
          </p:nvPr>
        </p:nvSpPr>
        <p:spPr/>
        <p:txBody>
          <a:bodyPr/>
          <a:lstStyle/>
          <a:p>
            <a:pPr algn="ctr"/>
            <a:r>
              <a:rPr lang="cs-CZ" dirty="0"/>
              <a:t>Kontrolované osoby</a:t>
            </a:r>
          </a:p>
        </p:txBody>
      </p:sp>
      <p:sp>
        <p:nvSpPr>
          <p:cNvPr id="3" name="Zástupný symbol pro obsah 2">
            <a:extLst>
              <a:ext uri="{FF2B5EF4-FFF2-40B4-BE49-F238E27FC236}">
                <a16:creationId xmlns:a16="http://schemas.microsoft.com/office/drawing/2014/main" id="{8E9F2F66-ABBB-AF48-B40C-36F72BD94DAD}"/>
              </a:ext>
            </a:extLst>
          </p:cNvPr>
          <p:cNvSpPr>
            <a:spLocks noGrp="1"/>
          </p:cNvSpPr>
          <p:nvPr>
            <p:ph idx="1"/>
          </p:nvPr>
        </p:nvSpPr>
        <p:spPr/>
        <p:txBody>
          <a:bodyPr/>
          <a:lstStyle/>
          <a:p>
            <a:pPr marL="514350" indent="-514350">
              <a:buFont typeface="+mj-lt"/>
              <a:buAutoNum type="arabicPeriod"/>
            </a:pPr>
            <a:r>
              <a:rPr lang="cs-CZ" b="1" dirty="0"/>
              <a:t>Orgán moci výkonné </a:t>
            </a:r>
            <a:r>
              <a:rPr lang="cs-CZ" dirty="0"/>
              <a:t>(prezident republiky, vláda, předseda vlády), státní monokratický (i kolegiální) správní úřad, pokud vykonává  působnost v </a:t>
            </a:r>
            <a:r>
              <a:rPr lang="cs-CZ" b="1" dirty="0"/>
              <a:t>oblasti veřejné správy</a:t>
            </a:r>
            <a:r>
              <a:rPr lang="cs-CZ" dirty="0"/>
              <a:t>.</a:t>
            </a:r>
          </a:p>
          <a:p>
            <a:pPr marL="514350" indent="-514350">
              <a:buFont typeface="+mj-lt"/>
              <a:buAutoNum type="arabicPeriod"/>
            </a:pPr>
            <a:r>
              <a:rPr lang="cs-CZ" b="1" dirty="0"/>
              <a:t>Orgán územního samosprávného celku </a:t>
            </a:r>
            <a:r>
              <a:rPr lang="cs-CZ" dirty="0"/>
              <a:t>(obce nebo kraje), ať vykonává působnost v oblasti územní samosprávy nebo v oblasti státní správy,</a:t>
            </a:r>
          </a:p>
          <a:p>
            <a:pPr marL="514350" indent="-514350">
              <a:buFont typeface="+mj-lt"/>
              <a:buAutoNum type="arabicPeriod"/>
            </a:pPr>
            <a:r>
              <a:rPr lang="cs-CZ" b="1" dirty="0"/>
              <a:t>Fyzická nebo právnická osoba </a:t>
            </a:r>
            <a:r>
              <a:rPr lang="cs-CZ" dirty="0"/>
              <a:t>(jiný orgán), pokud mu bylo zákonem svěřeno rozhodování o právech a povinnostech v </a:t>
            </a:r>
            <a:r>
              <a:rPr lang="cs-CZ" b="1" dirty="0"/>
              <a:t>oblasti veřejné správy</a:t>
            </a:r>
            <a:r>
              <a:rPr lang="cs-CZ" dirty="0"/>
              <a:t> (profesní komory, fyzické osoby pověřené funkcí stráže…)</a:t>
            </a:r>
          </a:p>
        </p:txBody>
      </p:sp>
    </p:spTree>
    <p:extLst>
      <p:ext uri="{BB962C8B-B14F-4D97-AF65-F5344CB8AC3E}">
        <p14:creationId xmlns:p14="http://schemas.microsoft.com/office/powerpoint/2010/main" val="13093746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0BACDB-289A-4947-8B9C-E03D83510A3A}"/>
              </a:ext>
            </a:extLst>
          </p:cNvPr>
          <p:cNvSpPr>
            <a:spLocks noGrp="1"/>
          </p:cNvSpPr>
          <p:nvPr>
            <p:ph type="title"/>
          </p:nvPr>
        </p:nvSpPr>
        <p:spPr/>
        <p:txBody>
          <a:bodyPr/>
          <a:lstStyle/>
          <a:p>
            <a:pPr algn="ctr"/>
            <a:r>
              <a:rPr lang="cs-CZ" dirty="0"/>
              <a:t>Obecná pravidla kontroly</a:t>
            </a:r>
          </a:p>
        </p:txBody>
      </p:sp>
      <p:sp>
        <p:nvSpPr>
          <p:cNvPr id="3" name="Zástupný symbol pro obsah 2">
            <a:extLst>
              <a:ext uri="{FF2B5EF4-FFF2-40B4-BE49-F238E27FC236}">
                <a16:creationId xmlns:a16="http://schemas.microsoft.com/office/drawing/2014/main" id="{8BA32D42-EC7E-6647-81B4-578A9D657D2A}"/>
              </a:ext>
            </a:extLst>
          </p:cNvPr>
          <p:cNvSpPr>
            <a:spLocks noGrp="1"/>
          </p:cNvSpPr>
          <p:nvPr>
            <p:ph idx="1"/>
          </p:nvPr>
        </p:nvSpPr>
        <p:spPr/>
        <p:txBody>
          <a:bodyPr/>
          <a:lstStyle/>
          <a:p>
            <a:pPr marL="0" indent="0">
              <a:buNone/>
            </a:pPr>
            <a:r>
              <a:rPr lang="cs-CZ" dirty="0"/>
              <a:t>Nestanoví-li tento nebo zvláštní zákon jinak, lze se ve správním soudnictví domáhat ochrany práv:</a:t>
            </a:r>
          </a:p>
          <a:p>
            <a:pPr marL="514350" indent="-514350">
              <a:buFont typeface="+mj-lt"/>
              <a:buAutoNum type="arabicPeriod"/>
            </a:pPr>
            <a:r>
              <a:rPr lang="cs-CZ" b="1" dirty="0"/>
              <a:t>jen na návrh </a:t>
            </a:r>
            <a:r>
              <a:rPr lang="cs-CZ" dirty="0"/>
              <a:t>(nelze zahájit řízení z moci úřední) a </a:t>
            </a:r>
          </a:p>
          <a:p>
            <a:pPr marL="514350" indent="-514350">
              <a:buFont typeface="+mj-lt"/>
              <a:buAutoNum type="arabicPeriod"/>
            </a:pPr>
            <a:r>
              <a:rPr lang="cs-CZ" b="1" dirty="0"/>
              <a:t>po vyčerpání řádných opravných prostředků</a:t>
            </a:r>
            <a:r>
              <a:rPr lang="cs-CZ" dirty="0"/>
              <a:t>, připouští-li je zvláštní zákon</a:t>
            </a:r>
          </a:p>
        </p:txBody>
      </p:sp>
    </p:spTree>
    <p:extLst>
      <p:ext uri="{BB962C8B-B14F-4D97-AF65-F5344CB8AC3E}">
        <p14:creationId xmlns:p14="http://schemas.microsoft.com/office/powerpoint/2010/main" val="338394713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203517-6A56-864A-82CF-DF8E29505E23}"/>
              </a:ext>
            </a:extLst>
          </p:cNvPr>
          <p:cNvSpPr>
            <a:spLocks noGrp="1"/>
          </p:cNvSpPr>
          <p:nvPr>
            <p:ph type="title"/>
          </p:nvPr>
        </p:nvSpPr>
        <p:spPr/>
        <p:txBody>
          <a:bodyPr/>
          <a:lstStyle/>
          <a:p>
            <a:pPr algn="ctr"/>
            <a:r>
              <a:rPr lang="cs-CZ" dirty="0"/>
              <a:t>Věcná  příslušnost soudní</a:t>
            </a:r>
          </a:p>
        </p:txBody>
      </p:sp>
      <p:sp>
        <p:nvSpPr>
          <p:cNvPr id="3" name="Zástupný symbol pro obsah 2">
            <a:extLst>
              <a:ext uri="{FF2B5EF4-FFF2-40B4-BE49-F238E27FC236}">
                <a16:creationId xmlns:a16="http://schemas.microsoft.com/office/drawing/2014/main" id="{D1E69590-9EC2-534F-9A3D-0E6E784295AE}"/>
              </a:ext>
            </a:extLst>
          </p:cNvPr>
          <p:cNvSpPr>
            <a:spLocks noGrp="1"/>
          </p:cNvSpPr>
          <p:nvPr>
            <p:ph idx="1"/>
          </p:nvPr>
        </p:nvSpPr>
        <p:spPr/>
        <p:txBody>
          <a:bodyPr/>
          <a:lstStyle/>
          <a:p>
            <a:pPr marL="514350" indent="-514350">
              <a:buFont typeface="+mj-lt"/>
              <a:buAutoNum type="arabicPeriod"/>
            </a:pPr>
            <a:r>
              <a:rPr lang="cs-CZ" b="1" dirty="0"/>
              <a:t>Krajské soudy </a:t>
            </a:r>
            <a:r>
              <a:rPr lang="cs-CZ" dirty="0"/>
              <a:t>(obecně)</a:t>
            </a:r>
          </a:p>
          <a:p>
            <a:pPr marL="514350" indent="-514350">
              <a:buFont typeface="+mj-lt"/>
              <a:buAutoNum type="arabicPeriod"/>
            </a:pPr>
            <a:r>
              <a:rPr lang="cs-CZ" b="1" dirty="0"/>
              <a:t>Nejvyšší správní soud </a:t>
            </a:r>
            <a:r>
              <a:rPr lang="cs-CZ" dirty="0"/>
              <a:t>(stanoví-li tak  zákon – věci volební, rozhodování o rozpuštění politické strany, kompetenční  spory..)</a:t>
            </a:r>
          </a:p>
          <a:p>
            <a:pPr marL="0" indent="0">
              <a:buNone/>
            </a:pPr>
            <a:r>
              <a:rPr lang="cs-CZ" dirty="0"/>
              <a:t>NSS by  zřízen s účinností od 1.1.2003</a:t>
            </a:r>
          </a:p>
        </p:txBody>
      </p:sp>
    </p:spTree>
    <p:extLst>
      <p:ext uri="{BB962C8B-B14F-4D97-AF65-F5344CB8AC3E}">
        <p14:creationId xmlns:p14="http://schemas.microsoft.com/office/powerpoint/2010/main" val="78963797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0C45DB-D4AF-3245-B92B-91783366A9BF}"/>
              </a:ext>
            </a:extLst>
          </p:cNvPr>
          <p:cNvSpPr>
            <a:spLocks noGrp="1"/>
          </p:cNvSpPr>
          <p:nvPr>
            <p:ph type="title"/>
          </p:nvPr>
        </p:nvSpPr>
        <p:spPr/>
        <p:txBody>
          <a:bodyPr/>
          <a:lstStyle/>
          <a:p>
            <a:pPr algn="ctr"/>
            <a:r>
              <a:rPr lang="cs-CZ" dirty="0"/>
              <a:t>NSS</a:t>
            </a:r>
          </a:p>
        </p:txBody>
      </p:sp>
      <p:sp>
        <p:nvSpPr>
          <p:cNvPr id="3" name="Zástupný symbol pro obsah 2">
            <a:extLst>
              <a:ext uri="{FF2B5EF4-FFF2-40B4-BE49-F238E27FC236}">
                <a16:creationId xmlns:a16="http://schemas.microsoft.com/office/drawing/2014/main" id="{5B1DD2F4-9C29-BA4A-AA03-E5BBD8D39A2D}"/>
              </a:ext>
            </a:extLst>
          </p:cNvPr>
          <p:cNvSpPr>
            <a:spLocks noGrp="1"/>
          </p:cNvSpPr>
          <p:nvPr>
            <p:ph idx="1"/>
          </p:nvPr>
        </p:nvSpPr>
        <p:spPr/>
        <p:txBody>
          <a:bodyPr/>
          <a:lstStyle/>
          <a:p>
            <a:r>
              <a:rPr lang="cs-CZ" dirty="0"/>
              <a:t>NSS se skládá z </a:t>
            </a:r>
            <a:r>
              <a:rPr lang="cs-CZ" b="1" dirty="0"/>
              <a:t>předsedy soudu, místopředsedy soudu, předsedů kolegií, předsedů senátů a dalších soudců</a:t>
            </a:r>
          </a:p>
          <a:p>
            <a:r>
              <a:rPr lang="cs-CZ" b="1" dirty="0"/>
              <a:t>Předsedu a místopředsedu NSS </a:t>
            </a:r>
            <a:r>
              <a:rPr lang="cs-CZ" dirty="0"/>
              <a:t>jmenuje z řad soudců tohoto soudu prezident republiky.</a:t>
            </a:r>
          </a:p>
          <a:p>
            <a:r>
              <a:rPr lang="cs-CZ" dirty="0"/>
              <a:t>Funkční období předsedy a místopředsedy NSS je </a:t>
            </a:r>
            <a:r>
              <a:rPr lang="cs-CZ" b="1" dirty="0"/>
              <a:t>10 let</a:t>
            </a:r>
          </a:p>
          <a:p>
            <a:r>
              <a:rPr lang="cs-CZ" b="1" dirty="0"/>
              <a:t>Plénum</a:t>
            </a:r>
            <a:r>
              <a:rPr lang="cs-CZ" dirty="0"/>
              <a:t> NSS se skládá ze všech soudců NSS</a:t>
            </a:r>
          </a:p>
          <a:p>
            <a:r>
              <a:rPr lang="cs-CZ" dirty="0"/>
              <a:t>Soudci NSS se zařazují rozvrhem práce do </a:t>
            </a:r>
            <a:r>
              <a:rPr lang="cs-CZ" b="1" dirty="0"/>
              <a:t>kolegií </a:t>
            </a:r>
            <a:r>
              <a:rPr lang="cs-CZ" dirty="0"/>
              <a:t>podle hlavních úseků své činnosti</a:t>
            </a:r>
          </a:p>
        </p:txBody>
      </p:sp>
    </p:spTree>
    <p:extLst>
      <p:ext uri="{BB962C8B-B14F-4D97-AF65-F5344CB8AC3E}">
        <p14:creationId xmlns:p14="http://schemas.microsoft.com/office/powerpoint/2010/main" val="1718256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1122A1-FB31-9244-A118-3E5D8D40B13C}"/>
              </a:ext>
            </a:extLst>
          </p:cNvPr>
          <p:cNvSpPr>
            <a:spLocks noGrp="1"/>
          </p:cNvSpPr>
          <p:nvPr>
            <p:ph type="title"/>
          </p:nvPr>
        </p:nvSpPr>
        <p:spPr/>
        <p:txBody>
          <a:bodyPr/>
          <a:lstStyle/>
          <a:p>
            <a:pPr algn="ctr"/>
            <a:r>
              <a:rPr lang="cs-CZ" dirty="0"/>
              <a:t>Vyšetřovací komise</a:t>
            </a:r>
          </a:p>
        </p:txBody>
      </p:sp>
      <p:sp>
        <p:nvSpPr>
          <p:cNvPr id="3" name="Zástupný symbol pro obsah 2">
            <a:extLst>
              <a:ext uri="{FF2B5EF4-FFF2-40B4-BE49-F238E27FC236}">
                <a16:creationId xmlns:a16="http://schemas.microsoft.com/office/drawing/2014/main" id="{0D18ACC0-961E-EF4A-AAAB-3D683C0661E5}"/>
              </a:ext>
            </a:extLst>
          </p:cNvPr>
          <p:cNvSpPr>
            <a:spLocks noGrp="1"/>
          </p:cNvSpPr>
          <p:nvPr>
            <p:ph idx="1"/>
          </p:nvPr>
        </p:nvSpPr>
        <p:spPr/>
        <p:txBody>
          <a:bodyPr/>
          <a:lstStyle/>
          <a:p>
            <a:r>
              <a:rPr lang="cs-CZ" dirty="0"/>
              <a:t>Na návrh nejméně </a:t>
            </a:r>
            <a:r>
              <a:rPr lang="cs-CZ" b="1" dirty="0"/>
              <a:t>jedné pětiny všech poslanců (40) </a:t>
            </a:r>
            <a:r>
              <a:rPr lang="cs-CZ" dirty="0"/>
              <a:t>může Sněmovna zřídit pro vyšetření věci veřejného zájmu vyšetřovací komisi. </a:t>
            </a:r>
          </a:p>
          <a:p>
            <a:r>
              <a:rPr lang="cs-CZ" dirty="0"/>
              <a:t>Předsedu a členy vyšetřovací komise, kterými mohou </a:t>
            </a:r>
            <a:r>
              <a:rPr lang="cs-CZ" b="1" dirty="0"/>
              <a:t>být jen poslanci</a:t>
            </a:r>
            <a:r>
              <a:rPr lang="cs-CZ" dirty="0"/>
              <a:t>, volí Sněmovna. </a:t>
            </a:r>
          </a:p>
          <a:p>
            <a:r>
              <a:rPr lang="cs-CZ" dirty="0"/>
              <a:t>Poslanec, který je členem vlády, nemůže být členem vyšetřovací komise.</a:t>
            </a:r>
          </a:p>
        </p:txBody>
      </p:sp>
    </p:spTree>
    <p:extLst>
      <p:ext uri="{BB962C8B-B14F-4D97-AF65-F5344CB8AC3E}">
        <p14:creationId xmlns:p14="http://schemas.microsoft.com/office/powerpoint/2010/main" val="343848033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39F6CD-AE4B-774D-A3C3-8BF4BBA0A590}"/>
              </a:ext>
            </a:extLst>
          </p:cNvPr>
          <p:cNvSpPr>
            <a:spLocks noGrp="1"/>
          </p:cNvSpPr>
          <p:nvPr>
            <p:ph type="title"/>
          </p:nvPr>
        </p:nvSpPr>
        <p:spPr/>
        <p:txBody>
          <a:bodyPr/>
          <a:lstStyle/>
          <a:p>
            <a:pPr algn="ctr"/>
            <a:r>
              <a:rPr lang="cs-CZ" dirty="0"/>
              <a:t>Rozhodování NSS</a:t>
            </a:r>
          </a:p>
        </p:txBody>
      </p:sp>
      <p:sp>
        <p:nvSpPr>
          <p:cNvPr id="3" name="Zástupný symbol pro obsah 2">
            <a:extLst>
              <a:ext uri="{FF2B5EF4-FFF2-40B4-BE49-F238E27FC236}">
                <a16:creationId xmlns:a16="http://schemas.microsoft.com/office/drawing/2014/main" id="{9D86F3AB-6485-2E4E-B19A-27853F900BF5}"/>
              </a:ext>
            </a:extLst>
          </p:cNvPr>
          <p:cNvSpPr>
            <a:spLocks noGrp="1"/>
          </p:cNvSpPr>
          <p:nvPr>
            <p:ph idx="1"/>
          </p:nvPr>
        </p:nvSpPr>
        <p:spPr/>
        <p:txBody>
          <a:bodyPr>
            <a:normAutofit/>
          </a:bodyPr>
          <a:lstStyle/>
          <a:p>
            <a:pPr marL="0" indent="0">
              <a:buNone/>
            </a:pPr>
            <a:r>
              <a:rPr lang="cs-CZ" dirty="0"/>
              <a:t>Nejvyšší správní soud rozhoduje:</a:t>
            </a:r>
          </a:p>
          <a:p>
            <a:pPr marL="514350" indent="-514350">
              <a:buFont typeface="+mj-lt"/>
              <a:buAutoNum type="arabicPeriod"/>
            </a:pPr>
            <a:r>
              <a:rPr lang="cs-CZ" b="1" dirty="0"/>
              <a:t>v senátech </a:t>
            </a:r>
            <a:r>
              <a:rPr lang="cs-CZ" dirty="0"/>
              <a:t>nebo</a:t>
            </a:r>
          </a:p>
          <a:p>
            <a:pPr marL="514350" indent="-514350">
              <a:buFont typeface="+mj-lt"/>
              <a:buAutoNum type="arabicPeriod"/>
            </a:pPr>
            <a:r>
              <a:rPr lang="cs-CZ" dirty="0"/>
              <a:t> </a:t>
            </a:r>
            <a:r>
              <a:rPr lang="cs-CZ" b="1" dirty="0"/>
              <a:t>v rozšířených senátech</a:t>
            </a:r>
            <a:r>
              <a:rPr lang="cs-CZ" dirty="0"/>
              <a:t>, nestanoví-li zákon, že rozhoduje a činí jednotlivé úkony předseda senátu</a:t>
            </a:r>
          </a:p>
          <a:p>
            <a:pPr marL="0" indent="0">
              <a:buNone/>
            </a:pPr>
            <a:r>
              <a:rPr lang="cs-CZ" dirty="0"/>
              <a:t>Senáty:</a:t>
            </a:r>
          </a:p>
          <a:p>
            <a:pPr marL="514350" indent="-514350">
              <a:buFont typeface="+mj-lt"/>
              <a:buAutoNum type="arabicPeriod"/>
            </a:pPr>
            <a:r>
              <a:rPr lang="cs-CZ" b="1" dirty="0"/>
              <a:t>Předseda a 6 soudců </a:t>
            </a:r>
            <a:r>
              <a:rPr lang="cs-CZ" dirty="0"/>
              <a:t>ve věcech </a:t>
            </a:r>
            <a:r>
              <a:rPr lang="cs-CZ" b="1" dirty="0"/>
              <a:t>volebních</a:t>
            </a:r>
            <a:r>
              <a:rPr lang="cs-CZ" dirty="0"/>
              <a:t>, ve věcech místního a krajského referenda, ve věcech politických stran a politických hnutí a v řízení o kompetenčních žalobách</a:t>
            </a:r>
          </a:p>
          <a:p>
            <a:pPr marL="514350" indent="-514350">
              <a:buFont typeface="+mj-lt"/>
              <a:buAutoNum type="arabicPeriod"/>
            </a:pPr>
            <a:r>
              <a:rPr lang="cs-CZ" b="1" dirty="0"/>
              <a:t>předseda a 2 soudci </a:t>
            </a:r>
            <a:r>
              <a:rPr lang="cs-CZ" dirty="0"/>
              <a:t>v ostatních případech</a:t>
            </a:r>
          </a:p>
          <a:p>
            <a:pPr marL="0" indent="0">
              <a:buNone/>
            </a:pPr>
            <a:endParaRPr lang="cs-CZ" dirty="0"/>
          </a:p>
        </p:txBody>
      </p:sp>
    </p:spTree>
    <p:extLst>
      <p:ext uri="{BB962C8B-B14F-4D97-AF65-F5344CB8AC3E}">
        <p14:creationId xmlns:p14="http://schemas.microsoft.com/office/powerpoint/2010/main" val="778744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29FC42-04A3-6640-AAEB-5FC9B5B4CD5D}"/>
              </a:ext>
            </a:extLst>
          </p:cNvPr>
          <p:cNvSpPr>
            <a:spLocks noGrp="1"/>
          </p:cNvSpPr>
          <p:nvPr>
            <p:ph type="title"/>
          </p:nvPr>
        </p:nvSpPr>
        <p:spPr/>
        <p:txBody>
          <a:bodyPr/>
          <a:lstStyle/>
          <a:p>
            <a:pPr algn="ctr"/>
            <a:r>
              <a:rPr lang="cs-CZ" dirty="0"/>
              <a:t>NSS přímo rozhoduje</a:t>
            </a:r>
          </a:p>
        </p:txBody>
      </p:sp>
      <p:sp>
        <p:nvSpPr>
          <p:cNvPr id="3" name="Zástupný symbol pro obsah 2">
            <a:extLst>
              <a:ext uri="{FF2B5EF4-FFF2-40B4-BE49-F238E27FC236}">
                <a16:creationId xmlns:a16="http://schemas.microsoft.com/office/drawing/2014/main" id="{06743F39-5608-EC4A-93F3-A52AA9A8A52E}"/>
              </a:ext>
            </a:extLst>
          </p:cNvPr>
          <p:cNvSpPr>
            <a:spLocks noGrp="1"/>
          </p:cNvSpPr>
          <p:nvPr>
            <p:ph idx="1"/>
          </p:nvPr>
        </p:nvSpPr>
        <p:spPr/>
        <p:txBody>
          <a:bodyPr>
            <a:normAutofit fontScale="92500" lnSpcReduction="20000"/>
          </a:bodyPr>
          <a:lstStyle/>
          <a:p>
            <a:pPr marL="514350" indent="-514350">
              <a:buFont typeface="+mj-lt"/>
              <a:buAutoNum type="arabicPeriod"/>
            </a:pPr>
            <a:r>
              <a:rPr lang="cs-CZ" dirty="0"/>
              <a:t>O </a:t>
            </a:r>
            <a:r>
              <a:rPr lang="cs-CZ" b="1" dirty="0"/>
              <a:t>kasačních stížnostech </a:t>
            </a:r>
            <a:r>
              <a:rPr lang="cs-CZ" dirty="0"/>
              <a:t>(Kasační stížnost je opravným prostředkem proti pravomocnému rozhodnutí krajského soudu ve správním soudnictví, jímž se účastník řízení, z něhož toto rozhodnutí vzešlo, nebo osoba zúčastněná na řízení „stěžovatel“ domáhá zrušení soudního rozhodnutí.) Posouzení jen </a:t>
            </a:r>
            <a:r>
              <a:rPr lang="cs-CZ" b="1" dirty="0"/>
              <a:t>právní stránky </a:t>
            </a:r>
            <a:r>
              <a:rPr lang="cs-CZ" dirty="0"/>
              <a:t>sporu.</a:t>
            </a:r>
          </a:p>
          <a:p>
            <a:pPr marL="514350" indent="-514350">
              <a:buFont typeface="+mj-lt"/>
              <a:buAutoNum type="arabicPeriod"/>
            </a:pPr>
            <a:r>
              <a:rPr lang="cs-CZ" dirty="0"/>
              <a:t>Přijímá </a:t>
            </a:r>
            <a:r>
              <a:rPr lang="cs-CZ" b="1" dirty="0"/>
              <a:t>stanoviska ke sjednocení judikatury </a:t>
            </a:r>
            <a:r>
              <a:rPr lang="cs-CZ" dirty="0"/>
              <a:t>( sleduje a vyhodnocuje pravomocná rozhodnutí soudů ve správním soudnictví a na jejich základě v zájmu jednotného rozhodování soudů přijímá stanoviska k rozhodovací činnosti soudů ve věcech určitého druhu)</a:t>
            </a:r>
          </a:p>
          <a:p>
            <a:pPr marL="514350" indent="-514350">
              <a:buFont typeface="+mj-lt"/>
              <a:buAutoNum type="arabicPeriod"/>
            </a:pPr>
            <a:r>
              <a:rPr lang="cs-CZ" dirty="0"/>
              <a:t>Přijímá  </a:t>
            </a:r>
            <a:r>
              <a:rPr lang="cs-CZ" b="1" dirty="0"/>
              <a:t>zásadní usnesení ke konkrétním právním otázkám </a:t>
            </a:r>
            <a:r>
              <a:rPr lang="cs-CZ" dirty="0"/>
              <a:t>(názorům) Zásadní usnesení uveřejní předseda Nejvyššího správního soudu ve Sbírce rozhodnutí Nejvyššího správního soudu a zašle je správnímu orgánu, jehož se rozhodnutí  týkalo, a příslušnému ústřednímu správnímu úřadu</a:t>
            </a:r>
          </a:p>
        </p:txBody>
      </p:sp>
    </p:spTree>
    <p:extLst>
      <p:ext uri="{BB962C8B-B14F-4D97-AF65-F5344CB8AC3E}">
        <p14:creationId xmlns:p14="http://schemas.microsoft.com/office/powerpoint/2010/main" val="293389099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CE989C-314A-434B-B382-C6A727D8F410}"/>
              </a:ext>
            </a:extLst>
          </p:cNvPr>
          <p:cNvSpPr>
            <a:spLocks noGrp="1"/>
          </p:cNvSpPr>
          <p:nvPr>
            <p:ph type="title"/>
          </p:nvPr>
        </p:nvSpPr>
        <p:spPr/>
        <p:txBody>
          <a:bodyPr/>
          <a:lstStyle/>
          <a:p>
            <a:pPr algn="ctr"/>
            <a:r>
              <a:rPr lang="cs-CZ" dirty="0"/>
              <a:t>Místní příslušnost soudů</a:t>
            </a:r>
          </a:p>
        </p:txBody>
      </p:sp>
      <p:sp>
        <p:nvSpPr>
          <p:cNvPr id="3" name="Zástupný symbol pro obsah 2">
            <a:extLst>
              <a:ext uri="{FF2B5EF4-FFF2-40B4-BE49-F238E27FC236}">
                <a16:creationId xmlns:a16="http://schemas.microsoft.com/office/drawing/2014/main" id="{22541F90-726F-0747-A9FF-95AFC1CEF89E}"/>
              </a:ext>
            </a:extLst>
          </p:cNvPr>
          <p:cNvSpPr>
            <a:spLocks noGrp="1"/>
          </p:cNvSpPr>
          <p:nvPr>
            <p:ph idx="1"/>
          </p:nvPr>
        </p:nvSpPr>
        <p:spPr/>
        <p:txBody>
          <a:bodyPr/>
          <a:lstStyle/>
          <a:p>
            <a:r>
              <a:rPr lang="cs-CZ" dirty="0"/>
              <a:t>Nestanoví-li tento nebo zvláštní zákon jinak, je k řízení místně příslušný soud, </a:t>
            </a:r>
            <a:r>
              <a:rPr lang="cs-CZ" b="1" dirty="0"/>
              <a:t>v jehož obvodu je sídlo správního orgánu</a:t>
            </a:r>
            <a:r>
              <a:rPr lang="cs-CZ" dirty="0"/>
              <a:t>, který ve věci vydal rozhodnutí v </a:t>
            </a:r>
            <a:r>
              <a:rPr lang="cs-CZ" b="1" dirty="0"/>
              <a:t>prvním stupni </a:t>
            </a:r>
            <a:r>
              <a:rPr lang="cs-CZ" dirty="0"/>
              <a:t>nebo jinak zasáhl do práv toho, kdo se u soudu domáhá ochrany. </a:t>
            </a:r>
          </a:p>
          <a:p>
            <a:r>
              <a:rPr lang="cs-CZ" dirty="0"/>
              <a:t>Má-li tento správní orgán sídlo mimo obvod své působnosti, platí, že má sídlo v obvodu své působnosti.</a:t>
            </a:r>
          </a:p>
        </p:txBody>
      </p:sp>
    </p:spTree>
    <p:extLst>
      <p:ext uri="{BB962C8B-B14F-4D97-AF65-F5344CB8AC3E}">
        <p14:creationId xmlns:p14="http://schemas.microsoft.com/office/powerpoint/2010/main" val="400721795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ECAF98DE-AE64-7942-9E53-CCECF79024CD}"/>
              </a:ext>
            </a:extLst>
          </p:cNvPr>
          <p:cNvSpPr>
            <a:spLocks noGrp="1"/>
          </p:cNvSpPr>
          <p:nvPr>
            <p:ph type="title"/>
          </p:nvPr>
        </p:nvSpPr>
        <p:spPr/>
        <p:txBody>
          <a:bodyPr/>
          <a:lstStyle/>
          <a:p>
            <a:pPr algn="ctr"/>
            <a:r>
              <a:rPr lang="cs-CZ" dirty="0"/>
              <a:t>Zahájení řízení</a:t>
            </a:r>
          </a:p>
        </p:txBody>
      </p:sp>
      <p:sp>
        <p:nvSpPr>
          <p:cNvPr id="4" name="Zástupný symbol pro obsah 3">
            <a:extLst>
              <a:ext uri="{FF2B5EF4-FFF2-40B4-BE49-F238E27FC236}">
                <a16:creationId xmlns:a16="http://schemas.microsoft.com/office/drawing/2014/main" id="{5C1D13F1-F958-974C-B6CD-D4E1A1E17DAB}"/>
              </a:ext>
            </a:extLst>
          </p:cNvPr>
          <p:cNvSpPr>
            <a:spLocks noGrp="1"/>
          </p:cNvSpPr>
          <p:nvPr>
            <p:ph idx="1"/>
          </p:nvPr>
        </p:nvSpPr>
        <p:spPr/>
        <p:txBody>
          <a:bodyPr/>
          <a:lstStyle/>
          <a:p>
            <a:r>
              <a:rPr lang="cs-CZ" dirty="0"/>
              <a:t>Řízení je zahájeno dnem, kdy </a:t>
            </a:r>
            <a:r>
              <a:rPr lang="cs-CZ" b="1" dirty="0"/>
              <a:t>návrh (žaloba) došel soudu.</a:t>
            </a:r>
          </a:p>
          <a:p>
            <a:r>
              <a:rPr lang="cs-CZ" dirty="0"/>
              <a:t>Účastníky řízení jsou: </a:t>
            </a:r>
            <a:r>
              <a:rPr lang="cs-CZ" b="1" dirty="0"/>
              <a:t>navrhovatel (žalobce) </a:t>
            </a:r>
            <a:r>
              <a:rPr lang="cs-CZ" dirty="0"/>
              <a:t>a ten, koho zákon označuje za </a:t>
            </a:r>
            <a:r>
              <a:rPr lang="cs-CZ" b="1" dirty="0"/>
              <a:t>odpůrce (žalovaným). </a:t>
            </a:r>
            <a:r>
              <a:rPr lang="cs-CZ" dirty="0"/>
              <a:t>Žalovaným je správní orgán, který rozhodl v </a:t>
            </a:r>
            <a:r>
              <a:rPr lang="cs-CZ" b="1" dirty="0"/>
              <a:t>posledním stupni</a:t>
            </a:r>
            <a:r>
              <a:rPr lang="cs-CZ" dirty="0"/>
              <a:t>, nebo správní orgán, na který jeho působnost přešla.</a:t>
            </a:r>
          </a:p>
          <a:p>
            <a:r>
              <a:rPr lang="cs-CZ" dirty="0"/>
              <a:t>U žalob proti </a:t>
            </a:r>
            <a:r>
              <a:rPr lang="cs-CZ" b="1" dirty="0"/>
              <a:t>nečinnosti</a:t>
            </a:r>
            <a:r>
              <a:rPr lang="cs-CZ" dirty="0"/>
              <a:t> je žalovaným je správní orgán, který podle žalobního tvrzení </a:t>
            </a:r>
            <a:r>
              <a:rPr lang="cs-CZ" b="1" dirty="0"/>
              <a:t>má povinnost vydat </a:t>
            </a:r>
            <a:r>
              <a:rPr lang="cs-CZ" dirty="0"/>
              <a:t>rozhodnutí nebo osvědčení.</a:t>
            </a:r>
          </a:p>
          <a:p>
            <a:r>
              <a:rPr lang="cs-CZ" dirty="0"/>
              <a:t>V řízení o ochraně před nezákonným  zásahem je žalovaným je správní orgán, který podle žalobního tvrzení </a:t>
            </a:r>
            <a:r>
              <a:rPr lang="cs-CZ" b="1" dirty="0"/>
              <a:t>provedl zásah</a:t>
            </a:r>
            <a:r>
              <a:rPr lang="cs-CZ" dirty="0"/>
              <a:t>.</a:t>
            </a:r>
          </a:p>
        </p:txBody>
      </p:sp>
    </p:spTree>
    <p:extLst>
      <p:ext uri="{BB962C8B-B14F-4D97-AF65-F5344CB8AC3E}">
        <p14:creationId xmlns:p14="http://schemas.microsoft.com/office/powerpoint/2010/main" val="258530662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780301-F056-4D48-B080-E8AC525DD0EE}"/>
              </a:ext>
            </a:extLst>
          </p:cNvPr>
          <p:cNvSpPr>
            <a:spLocks noGrp="1"/>
          </p:cNvSpPr>
          <p:nvPr>
            <p:ph type="title"/>
          </p:nvPr>
        </p:nvSpPr>
        <p:spPr/>
        <p:txBody>
          <a:bodyPr/>
          <a:lstStyle/>
          <a:p>
            <a:pPr algn="ctr"/>
            <a:r>
              <a:rPr lang="cs-CZ" dirty="0"/>
              <a:t>Osoba zúčastněná na řízení</a:t>
            </a:r>
          </a:p>
        </p:txBody>
      </p:sp>
      <p:sp>
        <p:nvSpPr>
          <p:cNvPr id="3" name="Zástupný symbol pro obsah 2">
            <a:extLst>
              <a:ext uri="{FF2B5EF4-FFF2-40B4-BE49-F238E27FC236}">
                <a16:creationId xmlns:a16="http://schemas.microsoft.com/office/drawing/2014/main" id="{B7F25A7F-93B7-B940-8F0D-FFC5B9F9F529}"/>
              </a:ext>
            </a:extLst>
          </p:cNvPr>
          <p:cNvSpPr>
            <a:spLocks noGrp="1"/>
          </p:cNvSpPr>
          <p:nvPr>
            <p:ph idx="1"/>
          </p:nvPr>
        </p:nvSpPr>
        <p:spPr/>
        <p:txBody>
          <a:bodyPr/>
          <a:lstStyle/>
          <a:p>
            <a:pPr marL="0" indent="0">
              <a:buNone/>
            </a:pPr>
            <a:r>
              <a:rPr lang="cs-CZ" dirty="0"/>
              <a:t>Osobami zúčastněnými na řízení jsou </a:t>
            </a:r>
            <a:r>
              <a:rPr lang="cs-CZ" b="1" dirty="0"/>
              <a:t>osoby</a:t>
            </a:r>
            <a:r>
              <a:rPr lang="cs-CZ" dirty="0"/>
              <a:t>, které byly </a:t>
            </a:r>
            <a:r>
              <a:rPr lang="cs-CZ" b="1" dirty="0"/>
              <a:t>přímo dotčeny </a:t>
            </a:r>
            <a:r>
              <a:rPr lang="cs-CZ" dirty="0"/>
              <a:t>ve svých právech a povinnostech: </a:t>
            </a:r>
          </a:p>
          <a:p>
            <a:pPr marL="514350" indent="-514350">
              <a:buFont typeface="+mj-lt"/>
              <a:buAutoNum type="arabicPeriod"/>
            </a:pPr>
            <a:r>
              <a:rPr lang="cs-CZ" b="1" dirty="0"/>
              <a:t>vydáním</a:t>
            </a:r>
            <a:r>
              <a:rPr lang="cs-CZ" dirty="0"/>
              <a:t> napadeného rozhodnutí</a:t>
            </a:r>
          </a:p>
          <a:p>
            <a:pPr marL="514350" indent="-514350">
              <a:buFont typeface="+mj-lt"/>
              <a:buAutoNum type="arabicPeriod"/>
            </a:pPr>
            <a:r>
              <a:rPr lang="cs-CZ" dirty="0"/>
              <a:t>tím, že rozhodnutí </a:t>
            </a:r>
            <a:r>
              <a:rPr lang="cs-CZ" b="1" dirty="0"/>
              <a:t>nebylo vydáno </a:t>
            </a:r>
          </a:p>
          <a:p>
            <a:pPr marL="514350" indent="-514350">
              <a:buFont typeface="+mj-lt"/>
              <a:buAutoNum type="arabicPeriod"/>
            </a:pPr>
            <a:r>
              <a:rPr lang="cs-CZ" dirty="0"/>
              <a:t>a ty, které mohou být přímo dotčeny jeho zrušením nebo vydáním podle návrhu </a:t>
            </a:r>
            <a:r>
              <a:rPr lang="cs-CZ" b="1" dirty="0"/>
              <a:t>výroku rozhodnutí soudu</a:t>
            </a:r>
            <a:r>
              <a:rPr lang="cs-CZ" dirty="0"/>
              <a:t>, nejsou-li účastníky a výslovně oznámily, že budou v řízení práva osob zúčastněných na řízení uplatňovat</a:t>
            </a:r>
          </a:p>
        </p:txBody>
      </p:sp>
    </p:spTree>
    <p:extLst>
      <p:ext uri="{BB962C8B-B14F-4D97-AF65-F5344CB8AC3E}">
        <p14:creationId xmlns:p14="http://schemas.microsoft.com/office/powerpoint/2010/main" val="254742568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18CE41-551E-6A4F-A90D-AB999B727CB1}"/>
              </a:ext>
            </a:extLst>
          </p:cNvPr>
          <p:cNvSpPr>
            <a:spLocks noGrp="1"/>
          </p:cNvSpPr>
          <p:nvPr>
            <p:ph type="title"/>
          </p:nvPr>
        </p:nvSpPr>
        <p:spPr/>
        <p:txBody>
          <a:bodyPr/>
          <a:lstStyle/>
          <a:p>
            <a:pPr algn="ctr"/>
            <a:r>
              <a:rPr lang="cs-CZ" dirty="0"/>
              <a:t>Řízení o žalobě proti rozhodnutí správního orgánu</a:t>
            </a:r>
          </a:p>
        </p:txBody>
      </p:sp>
      <p:sp>
        <p:nvSpPr>
          <p:cNvPr id="3" name="Zástupný symbol pro obsah 2">
            <a:extLst>
              <a:ext uri="{FF2B5EF4-FFF2-40B4-BE49-F238E27FC236}">
                <a16:creationId xmlns:a16="http://schemas.microsoft.com/office/drawing/2014/main" id="{8BD3DB87-B2A3-0840-927F-060FA6F88694}"/>
              </a:ext>
            </a:extLst>
          </p:cNvPr>
          <p:cNvSpPr>
            <a:spLocks noGrp="1"/>
          </p:cNvSpPr>
          <p:nvPr>
            <p:ph idx="1"/>
          </p:nvPr>
        </p:nvSpPr>
        <p:spPr/>
        <p:txBody>
          <a:bodyPr/>
          <a:lstStyle/>
          <a:p>
            <a:r>
              <a:rPr lang="cs-CZ" dirty="0"/>
              <a:t>Žaloba proti </a:t>
            </a:r>
            <a:r>
              <a:rPr lang="cs-CZ" b="1" dirty="0"/>
              <a:t>rozhodnutím</a:t>
            </a:r>
            <a:r>
              <a:rPr lang="cs-CZ" dirty="0"/>
              <a:t> vydaným v oblasti veřejné správy orgánem moci výkonné, orgánem územního samosprávného celku, jakož i fyzickou nebo právnickou osobou nebo jiným orgánem, pokud jim bylo svěřeno rozhodování o právech a povinnostech fyzických a právnických osob v oblasti veřejné správy.</a:t>
            </a:r>
          </a:p>
          <a:p>
            <a:r>
              <a:rPr lang="cs-CZ" dirty="0"/>
              <a:t>Kdo tvrdí, že byl na svých právech zkrácen přímo nebo v důsledku porušení svých práv v předcházejícím řízení úkonem správního orgánu, jímž se zakládají, mění, ruší nebo závazně určují jeho práva nebo povinnosti, může se žalobou domáhat zrušení takového </a:t>
            </a:r>
            <a:r>
              <a:rPr lang="cs-CZ" b="1" dirty="0"/>
              <a:t>rozhodnutí</a:t>
            </a:r>
            <a:r>
              <a:rPr lang="cs-CZ" dirty="0"/>
              <a:t>, popřípadě vyslovení jeho nicotnosti (nestačí usnesení).</a:t>
            </a:r>
          </a:p>
        </p:txBody>
      </p:sp>
    </p:spTree>
    <p:extLst>
      <p:ext uri="{BB962C8B-B14F-4D97-AF65-F5344CB8AC3E}">
        <p14:creationId xmlns:p14="http://schemas.microsoft.com/office/powerpoint/2010/main" val="117328668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EF77D9-DC1B-0642-9CA9-F52CBC79B67D}"/>
              </a:ext>
            </a:extLst>
          </p:cNvPr>
          <p:cNvSpPr>
            <a:spLocks noGrp="1"/>
          </p:cNvSpPr>
          <p:nvPr>
            <p:ph type="title"/>
          </p:nvPr>
        </p:nvSpPr>
        <p:spPr/>
        <p:txBody>
          <a:bodyPr/>
          <a:lstStyle/>
          <a:p>
            <a:pPr algn="ctr"/>
            <a:r>
              <a:rPr lang="cs-CZ" dirty="0"/>
              <a:t>V řízení se posuzuje rozpor s právním řádem</a:t>
            </a:r>
          </a:p>
        </p:txBody>
      </p:sp>
      <p:sp>
        <p:nvSpPr>
          <p:cNvPr id="3" name="Zástupný symbol pro obsah 2">
            <a:extLst>
              <a:ext uri="{FF2B5EF4-FFF2-40B4-BE49-F238E27FC236}">
                <a16:creationId xmlns:a16="http://schemas.microsoft.com/office/drawing/2014/main" id="{4FB64683-72A9-B346-85CB-30C6741B08E8}"/>
              </a:ext>
            </a:extLst>
          </p:cNvPr>
          <p:cNvSpPr>
            <a:spLocks noGrp="1"/>
          </p:cNvSpPr>
          <p:nvPr>
            <p:ph idx="1"/>
          </p:nvPr>
        </p:nvSpPr>
        <p:spPr/>
        <p:txBody>
          <a:bodyPr/>
          <a:lstStyle/>
          <a:p>
            <a:pPr marL="0" indent="0">
              <a:buNone/>
            </a:pPr>
            <a:r>
              <a:rPr lang="cs-CZ" dirty="0"/>
              <a:t>Rozhodnutí je v rozporu s </a:t>
            </a:r>
          </a:p>
          <a:p>
            <a:pPr marL="514350" indent="-514350">
              <a:buFont typeface="+mj-lt"/>
              <a:buAutoNum type="arabicPeriod"/>
            </a:pPr>
            <a:r>
              <a:rPr lang="cs-CZ" dirty="0"/>
              <a:t>ústavním pořádkem  ČR</a:t>
            </a:r>
          </a:p>
          <a:p>
            <a:pPr marL="514350" indent="-514350">
              <a:buFont typeface="+mj-lt"/>
              <a:buAutoNum type="arabicPeriod"/>
            </a:pPr>
            <a:r>
              <a:rPr lang="cs-CZ" dirty="0"/>
              <a:t>vnitrostátními právními předpisy</a:t>
            </a:r>
          </a:p>
          <a:p>
            <a:pPr marL="514350" indent="-514350">
              <a:buFont typeface="+mj-lt"/>
              <a:buAutoNum type="arabicPeriod"/>
            </a:pPr>
            <a:r>
              <a:rPr lang="cs-CZ" dirty="0"/>
              <a:t>Mezinárodní smlouvou, která je součástí českého právního řádu (čl.10 Ústavy)</a:t>
            </a:r>
          </a:p>
          <a:p>
            <a:pPr marL="514350" indent="-514350">
              <a:buFont typeface="+mj-lt"/>
              <a:buAutoNum type="arabicPeriod"/>
            </a:pPr>
            <a:endParaRPr lang="cs-CZ" dirty="0"/>
          </a:p>
          <a:p>
            <a:endParaRPr lang="cs-CZ" dirty="0"/>
          </a:p>
        </p:txBody>
      </p:sp>
    </p:spTree>
    <p:extLst>
      <p:ext uri="{BB962C8B-B14F-4D97-AF65-F5344CB8AC3E}">
        <p14:creationId xmlns:p14="http://schemas.microsoft.com/office/powerpoint/2010/main" val="123540305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409731-A4DE-F64C-BE17-05CD381FAA68}"/>
              </a:ext>
            </a:extLst>
          </p:cNvPr>
          <p:cNvSpPr>
            <a:spLocks noGrp="1"/>
          </p:cNvSpPr>
          <p:nvPr>
            <p:ph type="title"/>
          </p:nvPr>
        </p:nvSpPr>
        <p:spPr/>
        <p:txBody>
          <a:bodyPr/>
          <a:lstStyle/>
          <a:p>
            <a:pPr algn="ctr"/>
            <a:r>
              <a:rPr lang="cs-CZ" dirty="0"/>
              <a:t>Řízení o ochraně před nečinností správního orgánu</a:t>
            </a:r>
          </a:p>
        </p:txBody>
      </p:sp>
      <p:sp>
        <p:nvSpPr>
          <p:cNvPr id="3" name="Zástupný symbol pro obsah 2">
            <a:extLst>
              <a:ext uri="{FF2B5EF4-FFF2-40B4-BE49-F238E27FC236}">
                <a16:creationId xmlns:a16="http://schemas.microsoft.com/office/drawing/2014/main" id="{6B074530-4407-4F44-964C-162E2D1104AE}"/>
              </a:ext>
            </a:extLst>
          </p:cNvPr>
          <p:cNvSpPr>
            <a:spLocks noGrp="1"/>
          </p:cNvSpPr>
          <p:nvPr>
            <p:ph idx="1"/>
          </p:nvPr>
        </p:nvSpPr>
        <p:spPr/>
        <p:txBody>
          <a:bodyPr/>
          <a:lstStyle/>
          <a:p>
            <a:pPr marL="0" indent="0">
              <a:buNone/>
            </a:pPr>
            <a:r>
              <a:rPr lang="cs-CZ" dirty="0"/>
              <a:t>Ten, kdo bezvýsledně </a:t>
            </a:r>
            <a:r>
              <a:rPr lang="cs-CZ" b="1" dirty="0"/>
              <a:t>vyčerpal prostředky</a:t>
            </a:r>
            <a:r>
              <a:rPr lang="cs-CZ" dirty="0"/>
              <a:t>, které procesní předpis platný pro řízení u správního orgánu stanoví k jeho ochraně proti nečinnosti správního orgánu, může se žalobou domáhat, aby soud uložil správnímu orgánu povinnost vydat rozhodnutí ve věci samé nebo osvědčení. </a:t>
            </a:r>
          </a:p>
          <a:p>
            <a:pPr marL="0" indent="0">
              <a:buNone/>
            </a:pPr>
            <a:r>
              <a:rPr lang="cs-CZ" dirty="0"/>
              <a:t>To neplatí, spojuje-li zvláštní zákon s nečinností správního </a:t>
            </a:r>
            <a:r>
              <a:rPr lang="cs-CZ" b="1" dirty="0"/>
              <a:t>orgánu fikci, </a:t>
            </a:r>
            <a:r>
              <a:rPr lang="cs-CZ" dirty="0"/>
              <a:t>že bylo vydáno rozhodnutí o určitém obsahu nebo jiný právní důsledek.</a:t>
            </a:r>
          </a:p>
          <a:p>
            <a:pPr marL="0" indent="0">
              <a:buNone/>
            </a:pPr>
            <a:r>
              <a:rPr lang="cs-CZ" dirty="0"/>
              <a:t>Žalovaným je správní orgán, který podle žalobního tvrzení má povinnost vydat rozhodnutí nebo osvědčení</a:t>
            </a:r>
          </a:p>
        </p:txBody>
      </p:sp>
    </p:spTree>
    <p:extLst>
      <p:ext uri="{BB962C8B-B14F-4D97-AF65-F5344CB8AC3E}">
        <p14:creationId xmlns:p14="http://schemas.microsoft.com/office/powerpoint/2010/main" val="366323922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A52CDB-BA4B-3943-9E24-F10F762D16A1}"/>
              </a:ext>
            </a:extLst>
          </p:cNvPr>
          <p:cNvSpPr>
            <a:spLocks noGrp="1"/>
          </p:cNvSpPr>
          <p:nvPr>
            <p:ph type="title"/>
          </p:nvPr>
        </p:nvSpPr>
        <p:spPr/>
        <p:txBody>
          <a:bodyPr>
            <a:normAutofit fontScale="90000"/>
          </a:bodyPr>
          <a:lstStyle/>
          <a:p>
            <a:pPr algn="ctr"/>
            <a:r>
              <a:rPr lang="cs-CZ" dirty="0"/>
              <a:t>Řízení o ochraně před nezákonným zásahem, (pokynem nebo donucením) správního orgánu</a:t>
            </a:r>
          </a:p>
        </p:txBody>
      </p:sp>
      <p:sp>
        <p:nvSpPr>
          <p:cNvPr id="3" name="Zástupný symbol pro obsah 2">
            <a:extLst>
              <a:ext uri="{FF2B5EF4-FFF2-40B4-BE49-F238E27FC236}">
                <a16:creationId xmlns:a16="http://schemas.microsoft.com/office/drawing/2014/main" id="{02F8B3EE-6A80-8C4B-970C-90823A27F973}"/>
              </a:ext>
            </a:extLst>
          </p:cNvPr>
          <p:cNvSpPr>
            <a:spLocks noGrp="1"/>
          </p:cNvSpPr>
          <p:nvPr>
            <p:ph idx="1"/>
          </p:nvPr>
        </p:nvSpPr>
        <p:spPr/>
        <p:txBody>
          <a:bodyPr/>
          <a:lstStyle/>
          <a:p>
            <a:pPr marL="0" indent="0">
              <a:buNone/>
            </a:pPr>
            <a:r>
              <a:rPr lang="cs-CZ" dirty="0"/>
              <a:t>Každý, kdo tvrdí, že byl přímo zkrácen na svých právech nezákonným </a:t>
            </a:r>
            <a:r>
              <a:rPr lang="cs-CZ" b="1" dirty="0"/>
              <a:t>zásahem</a:t>
            </a:r>
            <a:r>
              <a:rPr lang="cs-CZ" dirty="0"/>
              <a:t>, </a:t>
            </a:r>
            <a:r>
              <a:rPr lang="cs-CZ" b="1" dirty="0"/>
              <a:t>pokynem</a:t>
            </a:r>
            <a:r>
              <a:rPr lang="cs-CZ" dirty="0"/>
              <a:t> nebo </a:t>
            </a:r>
            <a:r>
              <a:rPr lang="cs-CZ" b="1" dirty="0"/>
              <a:t>donucením</a:t>
            </a:r>
            <a:r>
              <a:rPr lang="cs-CZ" dirty="0"/>
              <a:t> ( „zásahem“) správního orgánu, který </a:t>
            </a:r>
          </a:p>
          <a:p>
            <a:pPr marL="514350" indent="-514350">
              <a:buFont typeface="+mj-lt"/>
              <a:buAutoNum type="arabicPeriod"/>
            </a:pPr>
            <a:r>
              <a:rPr lang="cs-CZ" dirty="0"/>
              <a:t>není rozhodnutím, a </a:t>
            </a:r>
          </a:p>
          <a:p>
            <a:pPr marL="514350" indent="-514350">
              <a:buFont typeface="+mj-lt"/>
              <a:buAutoNum type="arabicPeriod"/>
            </a:pPr>
            <a:r>
              <a:rPr lang="cs-CZ" dirty="0"/>
              <a:t>byl zaměřen přímo proti němu nebo v jeho důsledku bylo proti němu přímo zasaženo,</a:t>
            </a:r>
          </a:p>
          <a:p>
            <a:pPr marL="0" indent="0">
              <a:buNone/>
            </a:pPr>
            <a:r>
              <a:rPr lang="cs-CZ" dirty="0"/>
              <a:t>může se žalobou u soudu domáhat ochrany proti němu nebo určení toho, že zásah byl nezákonný</a:t>
            </a:r>
          </a:p>
        </p:txBody>
      </p:sp>
    </p:spTree>
    <p:extLst>
      <p:ext uri="{BB962C8B-B14F-4D97-AF65-F5344CB8AC3E}">
        <p14:creationId xmlns:p14="http://schemas.microsoft.com/office/powerpoint/2010/main" val="55055065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F4955D-3E04-154F-9B30-6601B8430E38}"/>
              </a:ext>
            </a:extLst>
          </p:cNvPr>
          <p:cNvSpPr>
            <a:spLocks noGrp="1"/>
          </p:cNvSpPr>
          <p:nvPr>
            <p:ph type="title"/>
          </p:nvPr>
        </p:nvSpPr>
        <p:spPr/>
        <p:txBody>
          <a:bodyPr/>
          <a:lstStyle/>
          <a:p>
            <a:pPr algn="ctr"/>
            <a:r>
              <a:rPr lang="cs-CZ" dirty="0"/>
              <a:t>Žalovaný </a:t>
            </a:r>
          </a:p>
        </p:txBody>
      </p:sp>
      <p:sp>
        <p:nvSpPr>
          <p:cNvPr id="3" name="Zástupný symbol pro obsah 2">
            <a:extLst>
              <a:ext uri="{FF2B5EF4-FFF2-40B4-BE49-F238E27FC236}">
                <a16:creationId xmlns:a16="http://schemas.microsoft.com/office/drawing/2014/main" id="{292B464D-9545-144F-8BA5-8819D76CE383}"/>
              </a:ext>
            </a:extLst>
          </p:cNvPr>
          <p:cNvSpPr>
            <a:spLocks noGrp="1"/>
          </p:cNvSpPr>
          <p:nvPr>
            <p:ph idx="1"/>
          </p:nvPr>
        </p:nvSpPr>
        <p:spPr/>
        <p:txBody>
          <a:bodyPr/>
          <a:lstStyle/>
          <a:p>
            <a:pPr marL="0" indent="0">
              <a:buNone/>
            </a:pPr>
            <a:r>
              <a:rPr lang="cs-CZ" dirty="0"/>
              <a:t>Žalovaným je správní orgán, který podle žalobního tvrzení </a:t>
            </a:r>
            <a:r>
              <a:rPr lang="cs-CZ" b="1" dirty="0"/>
              <a:t>provedl zásah. </a:t>
            </a:r>
          </a:p>
          <a:p>
            <a:pPr marL="0" indent="0">
              <a:buNone/>
            </a:pPr>
            <a:r>
              <a:rPr lang="cs-CZ" dirty="0"/>
              <a:t>Jde-li o zásah ozbrojených sil, veřejného ozbrojeného sboru, ozbrojeného bezpečnostního sboru nebo jiného obdobného sboru, který není správním orgánem, anebo příslušníka takového sboru, je žalovaným správní orgán, který takový </a:t>
            </a:r>
            <a:r>
              <a:rPr lang="cs-CZ" b="1" dirty="0"/>
              <a:t>sbor řídí </a:t>
            </a:r>
            <a:r>
              <a:rPr lang="cs-CZ" dirty="0"/>
              <a:t>nebo jemuž je takový sbor podřízen, a u </a:t>
            </a:r>
            <a:r>
              <a:rPr lang="cs-CZ" b="1" dirty="0"/>
              <a:t>obecní policie obec</a:t>
            </a:r>
            <a:r>
              <a:rPr lang="cs-CZ" dirty="0"/>
              <a:t>.</a:t>
            </a:r>
          </a:p>
          <a:p>
            <a:pPr marL="0" indent="0">
              <a:buNone/>
            </a:pPr>
            <a:r>
              <a:rPr lang="cs-CZ" dirty="0"/>
              <a:t>Žaloba musí být podána do </a:t>
            </a:r>
            <a:r>
              <a:rPr lang="cs-CZ" b="1" dirty="0"/>
              <a:t>dvou měsíců </a:t>
            </a:r>
            <a:r>
              <a:rPr lang="cs-CZ" dirty="0"/>
              <a:t>ode dne, kdy se žalobce dozvěděl o nezákonném zásahu. Nejpozději lze žalobu podat </a:t>
            </a:r>
            <a:r>
              <a:rPr lang="cs-CZ" b="1" dirty="0"/>
              <a:t>do dvou let od okamžiku</a:t>
            </a:r>
            <a:r>
              <a:rPr lang="cs-CZ" dirty="0"/>
              <a:t>, kdy k němu došlo. (subjektivní a objektivní lhůta)</a:t>
            </a:r>
          </a:p>
        </p:txBody>
      </p:sp>
    </p:spTree>
    <p:extLst>
      <p:ext uri="{BB962C8B-B14F-4D97-AF65-F5344CB8AC3E}">
        <p14:creationId xmlns:p14="http://schemas.microsoft.com/office/powerpoint/2010/main" val="3281956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C5DF6A-B4CC-4141-96DF-D15DD1326375}"/>
              </a:ext>
            </a:extLst>
          </p:cNvPr>
          <p:cNvSpPr>
            <a:spLocks noGrp="1"/>
          </p:cNvSpPr>
          <p:nvPr>
            <p:ph type="title"/>
          </p:nvPr>
        </p:nvSpPr>
        <p:spPr/>
        <p:txBody>
          <a:bodyPr/>
          <a:lstStyle/>
          <a:p>
            <a:pPr algn="ctr"/>
            <a:r>
              <a:rPr lang="cs-CZ" dirty="0"/>
              <a:t>Povinnost svědčit</a:t>
            </a:r>
          </a:p>
        </p:txBody>
      </p:sp>
      <p:sp>
        <p:nvSpPr>
          <p:cNvPr id="3" name="Zástupný symbol pro obsah 2">
            <a:extLst>
              <a:ext uri="{FF2B5EF4-FFF2-40B4-BE49-F238E27FC236}">
                <a16:creationId xmlns:a16="http://schemas.microsoft.com/office/drawing/2014/main" id="{CBCB4C08-6171-014F-A070-BF4EE11B908B}"/>
              </a:ext>
            </a:extLst>
          </p:cNvPr>
          <p:cNvSpPr>
            <a:spLocks noGrp="1"/>
          </p:cNvSpPr>
          <p:nvPr>
            <p:ph idx="1"/>
          </p:nvPr>
        </p:nvSpPr>
        <p:spPr/>
        <p:txBody>
          <a:bodyPr/>
          <a:lstStyle/>
          <a:p>
            <a:r>
              <a:rPr lang="cs-CZ" dirty="0"/>
              <a:t>Každý je povinen na předvolání komise se dostavit ke komisi a vypovídat jako svědek o tom, co je mu známo o věci, která má být vyšetřena, nebo o okolnostech důležitých pro vyšetření této věci.</a:t>
            </a:r>
          </a:p>
          <a:p>
            <a:r>
              <a:rPr lang="cs-CZ" dirty="0"/>
              <a:t>Svědek nesmí být vyslýchán tehdy, jestliže by svou výpovědí porušil státem uloženou nebo uznanou povinnost mlčenlivosti, ledaže byl zproštěn této povinnosti příslušným orgánem nebo tím, v jehož zájmu tuto povinnost má.</a:t>
            </a:r>
          </a:p>
        </p:txBody>
      </p:sp>
    </p:spTree>
    <p:extLst>
      <p:ext uri="{BB962C8B-B14F-4D97-AF65-F5344CB8AC3E}">
        <p14:creationId xmlns:p14="http://schemas.microsoft.com/office/powerpoint/2010/main" val="295663967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860164-0ABD-CE47-AFB6-7995D7348DF5}"/>
              </a:ext>
            </a:extLst>
          </p:cNvPr>
          <p:cNvSpPr>
            <a:spLocks noGrp="1"/>
          </p:cNvSpPr>
          <p:nvPr>
            <p:ph type="title"/>
          </p:nvPr>
        </p:nvSpPr>
        <p:spPr/>
        <p:txBody>
          <a:bodyPr/>
          <a:lstStyle/>
          <a:p>
            <a:pPr algn="ctr"/>
            <a:r>
              <a:rPr lang="cs-CZ" dirty="0"/>
              <a:t>Řízení o kompetenčních žalobách</a:t>
            </a:r>
          </a:p>
        </p:txBody>
      </p:sp>
      <p:sp>
        <p:nvSpPr>
          <p:cNvPr id="3" name="Zástupný symbol pro obsah 2">
            <a:extLst>
              <a:ext uri="{FF2B5EF4-FFF2-40B4-BE49-F238E27FC236}">
                <a16:creationId xmlns:a16="http://schemas.microsoft.com/office/drawing/2014/main" id="{D015D877-EA18-2142-89D7-20DE50CAE89B}"/>
              </a:ext>
            </a:extLst>
          </p:cNvPr>
          <p:cNvSpPr>
            <a:spLocks noGrp="1"/>
          </p:cNvSpPr>
          <p:nvPr>
            <p:ph idx="1"/>
          </p:nvPr>
        </p:nvSpPr>
        <p:spPr/>
        <p:txBody>
          <a:bodyPr/>
          <a:lstStyle/>
          <a:p>
            <a:r>
              <a:rPr lang="cs-CZ" dirty="0"/>
              <a:t>Ten, kdo bezvýsledně vyčerpal prostředky, které procesní předpis platný pro řízení u správního orgánu stanoví k jeho ochraně proti </a:t>
            </a:r>
            <a:r>
              <a:rPr lang="cs-CZ" b="1" dirty="0"/>
              <a:t>nečinnosti správního orgánu</a:t>
            </a:r>
            <a:r>
              <a:rPr lang="cs-CZ" dirty="0"/>
              <a:t>, může se žalobou domáhat, aby soud uložil správnímu orgánu povinnost vydat rozhodnutí ve věci samé nebo osvědčení.  (negativní a pozitivní kompetenční spor)</a:t>
            </a:r>
          </a:p>
          <a:p>
            <a:r>
              <a:rPr lang="cs-CZ" dirty="0"/>
              <a:t>To neplatí, spojuje-li zvláštní zákon s nečinností správního </a:t>
            </a:r>
            <a:r>
              <a:rPr lang="cs-CZ" b="1" dirty="0"/>
              <a:t>orgánu fikci</a:t>
            </a:r>
            <a:r>
              <a:rPr lang="cs-CZ" dirty="0"/>
              <a:t>, že bylo vydáno rozhodnutí o určitém obsahu nebo jiný právní důsledek.</a:t>
            </a:r>
          </a:p>
          <a:p>
            <a:r>
              <a:rPr lang="cs-CZ" dirty="0"/>
              <a:t>Žalovaným je správní orgán, který podle žalobního tvrzení má povinnost vydat rozhodnutí nebo osvědčení</a:t>
            </a:r>
          </a:p>
        </p:txBody>
      </p:sp>
    </p:spTree>
    <p:extLst>
      <p:ext uri="{BB962C8B-B14F-4D97-AF65-F5344CB8AC3E}">
        <p14:creationId xmlns:p14="http://schemas.microsoft.com/office/powerpoint/2010/main" val="208817496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9CDF8B-1FDF-4A45-94C6-B09B25C3EB9F}"/>
              </a:ext>
            </a:extLst>
          </p:cNvPr>
          <p:cNvSpPr>
            <a:spLocks noGrp="1"/>
          </p:cNvSpPr>
          <p:nvPr>
            <p:ph type="title"/>
          </p:nvPr>
        </p:nvSpPr>
        <p:spPr/>
        <p:txBody>
          <a:bodyPr/>
          <a:lstStyle/>
          <a:p>
            <a:pPr algn="ctr"/>
            <a:r>
              <a:rPr lang="cs-CZ" dirty="0"/>
              <a:t>Řízení o zrušení  opatření obecné povahy nebo jeho části</a:t>
            </a:r>
          </a:p>
        </p:txBody>
      </p:sp>
      <p:sp>
        <p:nvSpPr>
          <p:cNvPr id="3" name="Zástupný symbol pro obsah 2">
            <a:extLst>
              <a:ext uri="{FF2B5EF4-FFF2-40B4-BE49-F238E27FC236}">
                <a16:creationId xmlns:a16="http://schemas.microsoft.com/office/drawing/2014/main" id="{175B37D4-1923-EE43-9A9F-65C2C346E666}"/>
              </a:ext>
            </a:extLst>
          </p:cNvPr>
          <p:cNvSpPr>
            <a:spLocks noGrp="1"/>
          </p:cNvSpPr>
          <p:nvPr>
            <p:ph idx="1"/>
          </p:nvPr>
        </p:nvSpPr>
        <p:spPr/>
        <p:txBody>
          <a:bodyPr/>
          <a:lstStyle/>
          <a:p>
            <a:pPr marL="0" indent="0">
              <a:buNone/>
            </a:pPr>
            <a:r>
              <a:rPr lang="cs-CZ" dirty="0"/>
              <a:t>Návrh na zrušení </a:t>
            </a:r>
            <a:r>
              <a:rPr lang="cs-CZ" b="1" dirty="0"/>
              <a:t>opatření obecné povahy </a:t>
            </a:r>
            <a:r>
              <a:rPr lang="cs-CZ" dirty="0"/>
              <a:t>nebo jeho částí je oprávněn podat ten, kdo tvrdí, že byl na svých právech opatřením obecné povahy, vydaným správním orgánem, zkrácen. </a:t>
            </a:r>
          </a:p>
          <a:p>
            <a:pPr marL="0" indent="0">
              <a:buNone/>
            </a:pPr>
            <a:r>
              <a:rPr lang="cs-CZ" dirty="0"/>
              <a:t>Pokud je podle zákona současně oprávněn ve věci, ve které bylo opatřením obecné povahy užito, podat ve správním soudnictví žalobu nebo jiný návrh, může navrhnout zrušení opatření obecné povahy jen společně s takovým návrhem.</a:t>
            </a:r>
          </a:p>
        </p:txBody>
      </p:sp>
    </p:spTree>
    <p:extLst>
      <p:ext uri="{BB962C8B-B14F-4D97-AF65-F5344CB8AC3E}">
        <p14:creationId xmlns:p14="http://schemas.microsoft.com/office/powerpoint/2010/main" val="218819226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ECC9C7-AFE7-A244-8A0C-5D52CE3C279B}"/>
              </a:ext>
            </a:extLst>
          </p:cNvPr>
          <p:cNvSpPr>
            <a:spLocks noGrp="1"/>
          </p:cNvSpPr>
          <p:nvPr>
            <p:ph type="title"/>
          </p:nvPr>
        </p:nvSpPr>
        <p:spPr/>
        <p:txBody>
          <a:bodyPr/>
          <a:lstStyle/>
          <a:p>
            <a:pPr algn="ctr"/>
            <a:r>
              <a:rPr lang="cs-CZ" dirty="0"/>
              <a:t>Opatření obecné povahy</a:t>
            </a:r>
          </a:p>
        </p:txBody>
      </p:sp>
      <p:sp>
        <p:nvSpPr>
          <p:cNvPr id="3" name="Zástupný symbol pro obsah 2">
            <a:extLst>
              <a:ext uri="{FF2B5EF4-FFF2-40B4-BE49-F238E27FC236}">
                <a16:creationId xmlns:a16="http://schemas.microsoft.com/office/drawing/2014/main" id="{A9AD34D8-C7C0-8F49-AAA4-44DB0CA3B4B1}"/>
              </a:ext>
            </a:extLst>
          </p:cNvPr>
          <p:cNvSpPr>
            <a:spLocks noGrp="1"/>
          </p:cNvSpPr>
          <p:nvPr>
            <p:ph idx="1"/>
          </p:nvPr>
        </p:nvSpPr>
        <p:spPr/>
        <p:txBody>
          <a:bodyPr>
            <a:normAutofit fontScale="92500" lnSpcReduction="20000"/>
          </a:bodyPr>
          <a:lstStyle/>
          <a:p>
            <a:r>
              <a:rPr lang="cs-CZ" dirty="0"/>
              <a:t>Opatření obecné povahy  je správní akt s </a:t>
            </a:r>
            <a:r>
              <a:rPr lang="cs-CZ" b="1" dirty="0"/>
              <a:t>konkrétně vymezeným předmětem </a:t>
            </a:r>
            <a:r>
              <a:rPr lang="cs-CZ" dirty="0"/>
              <a:t>a s </a:t>
            </a:r>
            <a:r>
              <a:rPr lang="cs-CZ" b="1" dirty="0"/>
              <a:t>obecně určenými adresáty </a:t>
            </a:r>
            <a:r>
              <a:rPr lang="cs-CZ" dirty="0"/>
              <a:t>(nikoli s konkrétními adresáty a abstraktním předmětem)</a:t>
            </a:r>
          </a:p>
          <a:p>
            <a:r>
              <a:rPr lang="cs-CZ" dirty="0"/>
              <a:t>Vztahuje se tedy vždy k určité konkrétní situaci v oblasti veřejné správy. Od právního předpisu se liší tím, že není obecné, upravuje </a:t>
            </a:r>
            <a:r>
              <a:rPr lang="cs-CZ" b="1" dirty="0"/>
              <a:t>jedinečnou věc</a:t>
            </a:r>
            <a:r>
              <a:rPr lang="cs-CZ" dirty="0"/>
              <a:t>, a od rozhodnutí se liší zase tím, že nesměřuje vůči </a:t>
            </a:r>
            <a:r>
              <a:rPr lang="cs-CZ" b="1" dirty="0"/>
              <a:t>konkrétní osobě.  </a:t>
            </a:r>
            <a:r>
              <a:rPr lang="cs-CZ" dirty="0"/>
              <a:t>(zásady územního rozvoje, územní plán nebo zákaz vstupu do honitby a podobně)</a:t>
            </a:r>
          </a:p>
          <a:p>
            <a:r>
              <a:rPr lang="cs-CZ" dirty="0"/>
              <a:t>Opatření obecné povahy musí vždy </a:t>
            </a:r>
            <a:r>
              <a:rPr lang="cs-CZ" b="1" dirty="0"/>
              <a:t>obsahovat odůvodnění </a:t>
            </a:r>
            <a:r>
              <a:rPr lang="cs-CZ" dirty="0"/>
              <a:t>a oznamuje se </a:t>
            </a:r>
            <a:r>
              <a:rPr lang="cs-CZ" b="1" dirty="0"/>
              <a:t>veřejnou vyhláškou</a:t>
            </a:r>
            <a:r>
              <a:rPr lang="cs-CZ" dirty="0"/>
              <a:t>, vyvěšenou mj. vždy na úřední desce. Nabývá pak účinnosti po </a:t>
            </a:r>
            <a:r>
              <a:rPr lang="cs-CZ" b="1" dirty="0"/>
              <a:t>15 dnech od vyvěšení</a:t>
            </a:r>
            <a:r>
              <a:rPr lang="cs-CZ" dirty="0"/>
              <a:t>, přičemž v případech, kdy hrozí vážná újma veřejnému zájmu, může jí nabýt již dnem vyvěšení. Proti opatření obecné povahy nelze podat opravný prostředek, lze je ale do jednoho roku od účinnosti posoudit v přezkumném řízení</a:t>
            </a:r>
          </a:p>
        </p:txBody>
      </p:sp>
    </p:spTree>
    <p:extLst>
      <p:ext uri="{BB962C8B-B14F-4D97-AF65-F5344CB8AC3E}">
        <p14:creationId xmlns:p14="http://schemas.microsoft.com/office/powerpoint/2010/main" val="15778185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1D079C-BD22-BA4D-BDAB-D83E41CD0A53}"/>
              </a:ext>
            </a:extLst>
          </p:cNvPr>
          <p:cNvSpPr>
            <a:spLocks noGrp="1"/>
          </p:cNvSpPr>
          <p:nvPr>
            <p:ph type="title"/>
          </p:nvPr>
        </p:nvSpPr>
        <p:spPr/>
        <p:txBody>
          <a:bodyPr/>
          <a:lstStyle/>
          <a:p>
            <a:pPr algn="ctr"/>
            <a:r>
              <a:rPr lang="cs-CZ" dirty="0"/>
              <a:t>Opravné prostředky – kasační stížnost</a:t>
            </a:r>
          </a:p>
        </p:txBody>
      </p:sp>
      <p:sp>
        <p:nvSpPr>
          <p:cNvPr id="3" name="Zástupný symbol pro obsah 2">
            <a:extLst>
              <a:ext uri="{FF2B5EF4-FFF2-40B4-BE49-F238E27FC236}">
                <a16:creationId xmlns:a16="http://schemas.microsoft.com/office/drawing/2014/main" id="{1F8F60A7-A719-6B49-9291-AF667BF5A79D}"/>
              </a:ext>
            </a:extLst>
          </p:cNvPr>
          <p:cNvSpPr>
            <a:spLocks noGrp="1"/>
          </p:cNvSpPr>
          <p:nvPr>
            <p:ph idx="1"/>
          </p:nvPr>
        </p:nvSpPr>
        <p:spPr/>
        <p:txBody>
          <a:bodyPr/>
          <a:lstStyle/>
          <a:p>
            <a:pPr marL="0" indent="0">
              <a:buNone/>
            </a:pPr>
            <a:r>
              <a:rPr lang="cs-CZ" dirty="0"/>
              <a:t>Kasační stížnost je opravným prostředkem proti pravomocnému rozhodnutí krajského soudu ve správním soudnictví, jímž se účastník řízení, z něhož toto rozhodnutí vzešlo, nebo osoba zúčastněná na řízení ( „stěžovatel“) domáhá </a:t>
            </a:r>
            <a:r>
              <a:rPr lang="cs-CZ" b="1" dirty="0"/>
              <a:t>zrušení soudního rozhodnutí</a:t>
            </a:r>
            <a:r>
              <a:rPr lang="cs-CZ" dirty="0"/>
              <a:t>. </a:t>
            </a:r>
          </a:p>
          <a:p>
            <a:pPr marL="0" indent="0">
              <a:buNone/>
            </a:pPr>
            <a:r>
              <a:rPr lang="cs-CZ" dirty="0"/>
              <a:t>Kasační stížnost je přípustná proti každému takovému rozhodnutí, není-li dále stanoveno jinak.</a:t>
            </a:r>
          </a:p>
        </p:txBody>
      </p:sp>
    </p:spTree>
    <p:extLst>
      <p:ext uri="{BB962C8B-B14F-4D97-AF65-F5344CB8AC3E}">
        <p14:creationId xmlns:p14="http://schemas.microsoft.com/office/powerpoint/2010/main" val="220347448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DE70A0-9EAE-D34C-B121-6B69AEE4C459}"/>
              </a:ext>
            </a:extLst>
          </p:cNvPr>
          <p:cNvSpPr>
            <a:spLocks noGrp="1"/>
          </p:cNvSpPr>
          <p:nvPr>
            <p:ph type="title"/>
          </p:nvPr>
        </p:nvSpPr>
        <p:spPr/>
        <p:txBody>
          <a:bodyPr/>
          <a:lstStyle/>
          <a:p>
            <a:pPr algn="ctr"/>
            <a:r>
              <a:rPr lang="cs-CZ" dirty="0"/>
              <a:t>Důvody kasační stížnosti</a:t>
            </a:r>
          </a:p>
        </p:txBody>
      </p:sp>
      <p:sp>
        <p:nvSpPr>
          <p:cNvPr id="3" name="Zástupný symbol pro obsah 2">
            <a:extLst>
              <a:ext uri="{FF2B5EF4-FFF2-40B4-BE49-F238E27FC236}">
                <a16:creationId xmlns:a16="http://schemas.microsoft.com/office/drawing/2014/main" id="{EBF66C65-EDF7-3444-B90C-5C6F485C57E2}"/>
              </a:ext>
            </a:extLst>
          </p:cNvPr>
          <p:cNvSpPr>
            <a:spLocks noGrp="1"/>
          </p:cNvSpPr>
          <p:nvPr>
            <p:ph idx="1"/>
          </p:nvPr>
        </p:nvSpPr>
        <p:spPr/>
        <p:txBody>
          <a:bodyPr>
            <a:normAutofit fontScale="77500" lnSpcReduction="20000"/>
          </a:bodyPr>
          <a:lstStyle/>
          <a:p>
            <a:pPr marL="0" indent="0">
              <a:buNone/>
            </a:pPr>
            <a:r>
              <a:rPr lang="cs-CZ" dirty="0"/>
              <a:t>Kasační stížnost lze podat pouze z důvodu tvrzené:</a:t>
            </a:r>
          </a:p>
          <a:p>
            <a:pPr marL="514350" indent="-514350">
              <a:buFont typeface="+mj-lt"/>
              <a:buAutoNum type="arabicPeriod"/>
            </a:pPr>
            <a:r>
              <a:rPr lang="cs-CZ" dirty="0"/>
              <a:t>nezákonnosti spočívající v </a:t>
            </a:r>
            <a:r>
              <a:rPr lang="cs-CZ" b="1" dirty="0"/>
              <a:t>nesprávném posouzení právní otázky </a:t>
            </a:r>
            <a:r>
              <a:rPr lang="cs-CZ" dirty="0"/>
              <a:t>soudem v předcházejícím řízení,</a:t>
            </a:r>
          </a:p>
          <a:p>
            <a:pPr marL="514350" indent="-514350">
              <a:buFont typeface="+mj-lt"/>
              <a:buAutoNum type="arabicPeriod"/>
            </a:pPr>
            <a:r>
              <a:rPr lang="cs-CZ" b="1" dirty="0"/>
              <a:t>vady řízení </a:t>
            </a:r>
            <a:r>
              <a:rPr lang="cs-CZ" dirty="0"/>
              <a:t>spočívající v tom, že </a:t>
            </a:r>
            <a:r>
              <a:rPr lang="cs-CZ" b="1" dirty="0"/>
              <a:t>skutková podstata</a:t>
            </a:r>
            <a:r>
              <a:rPr lang="cs-CZ" dirty="0"/>
              <a:t>, z níž správní orgán v napadeném rozhodnutí vycházel, </a:t>
            </a:r>
            <a:r>
              <a:rPr lang="cs-CZ" b="1" dirty="0"/>
              <a:t>nemá oporu ve spisech nebo je s nimi v rozporu</a:t>
            </a:r>
            <a:r>
              <a:rPr lang="cs-CZ" dirty="0"/>
              <a:t>, nebo že při jejím zjišťování byl porušen zákon v ustanoveních o řízení před správním orgánem takovým způsobem, že to mohlo ovlivnit zákonnost,</a:t>
            </a:r>
          </a:p>
          <a:p>
            <a:pPr marL="514350" indent="-514350">
              <a:buFont typeface="+mj-lt"/>
              <a:buAutoNum type="arabicPeriod"/>
            </a:pPr>
            <a:r>
              <a:rPr lang="cs-CZ" b="1" dirty="0"/>
              <a:t>zmatečnosti řízení </a:t>
            </a:r>
            <a:r>
              <a:rPr lang="cs-CZ" dirty="0"/>
              <a:t>před soudem spočívající v tom, že chyběly podmínky řízení, ve věci rozhodoval vyloučený soudce nebo byl soud nesprávně obsazen, popřípadě bylo rozhodnuto v neprospěch účastníka v důsledku trestného činu soudce,</a:t>
            </a:r>
          </a:p>
          <a:p>
            <a:pPr marL="514350" indent="-514350">
              <a:buFont typeface="+mj-lt"/>
              <a:buAutoNum type="arabicPeriod"/>
            </a:pPr>
            <a:r>
              <a:rPr lang="cs-CZ" b="1" dirty="0"/>
              <a:t>nepřezkoumatelnosti </a:t>
            </a:r>
            <a:r>
              <a:rPr lang="cs-CZ" dirty="0"/>
              <a:t>spočívající v nesrozumitelnosti nebo nedostatku důvodů rozhodnutí, popřípadě v jiné vadě řízení před soudem, mohla-li mít taková vada za následek nezákonné rozhodnutí o věci samé,</a:t>
            </a:r>
          </a:p>
          <a:p>
            <a:pPr marL="514350" indent="-514350">
              <a:buFont typeface="+mj-lt"/>
              <a:buAutoNum type="arabicPeriod"/>
            </a:pPr>
            <a:r>
              <a:rPr lang="cs-CZ" b="1" dirty="0"/>
              <a:t>nezákonnosti </a:t>
            </a:r>
            <a:r>
              <a:rPr lang="cs-CZ" dirty="0"/>
              <a:t>rozhodnutí o odmítnutí návrhu nebo o zastavení řízení</a:t>
            </a:r>
          </a:p>
          <a:p>
            <a:pPr marL="514350" indent="-514350">
              <a:buFont typeface="+mj-lt"/>
              <a:buAutoNum type="arabicPeriod"/>
            </a:pPr>
            <a:endParaRPr lang="cs-CZ" dirty="0"/>
          </a:p>
        </p:txBody>
      </p:sp>
    </p:spTree>
    <p:extLst>
      <p:ext uri="{BB962C8B-B14F-4D97-AF65-F5344CB8AC3E}">
        <p14:creationId xmlns:p14="http://schemas.microsoft.com/office/powerpoint/2010/main" val="34413986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130D1D-CD2B-5342-A1F1-1C7CD2FF55FF}"/>
              </a:ext>
            </a:extLst>
          </p:cNvPr>
          <p:cNvSpPr>
            <a:spLocks noGrp="1"/>
          </p:cNvSpPr>
          <p:nvPr>
            <p:ph type="title"/>
          </p:nvPr>
        </p:nvSpPr>
        <p:spPr/>
        <p:txBody>
          <a:bodyPr/>
          <a:lstStyle/>
          <a:p>
            <a:pPr algn="ctr"/>
            <a:r>
              <a:rPr lang="cs-CZ" dirty="0"/>
              <a:t>Rozhodnutí NSS</a:t>
            </a:r>
          </a:p>
        </p:txBody>
      </p:sp>
      <p:sp>
        <p:nvSpPr>
          <p:cNvPr id="3" name="Zástupný symbol pro obsah 2">
            <a:extLst>
              <a:ext uri="{FF2B5EF4-FFF2-40B4-BE49-F238E27FC236}">
                <a16:creationId xmlns:a16="http://schemas.microsoft.com/office/drawing/2014/main" id="{3C006CB1-D171-4B44-9D0B-3D0ED291B558}"/>
              </a:ext>
            </a:extLst>
          </p:cNvPr>
          <p:cNvSpPr>
            <a:spLocks noGrp="1"/>
          </p:cNvSpPr>
          <p:nvPr>
            <p:ph idx="1"/>
          </p:nvPr>
        </p:nvSpPr>
        <p:spPr/>
        <p:txBody>
          <a:bodyPr/>
          <a:lstStyle/>
          <a:p>
            <a:pPr marL="514350" indent="-514350">
              <a:buFont typeface="+mj-lt"/>
              <a:buAutoNum type="arabicPeriod"/>
            </a:pPr>
            <a:r>
              <a:rPr lang="cs-CZ" dirty="0"/>
              <a:t>Zruší rozhodnutí a věc vrátí k dalšímu řízení. </a:t>
            </a:r>
            <a:r>
              <a:rPr lang="cs-CZ" b="1" dirty="0"/>
              <a:t>Krajský soud je vázán názorem vysloveným</a:t>
            </a:r>
            <a:r>
              <a:rPr lang="cs-CZ" dirty="0"/>
              <a:t> ve zrušovacím rozhodnutí</a:t>
            </a:r>
          </a:p>
          <a:p>
            <a:pPr marL="514350" indent="-514350">
              <a:buFont typeface="+mj-lt"/>
              <a:buAutoNum type="arabicPeriod"/>
            </a:pPr>
            <a:r>
              <a:rPr lang="cs-CZ" dirty="0"/>
              <a:t>Zruší rozhodnutí zruší, řízení zastaví, návrh odmítne nebo rozhodne o postoupení věci</a:t>
            </a:r>
          </a:p>
          <a:p>
            <a:pPr marL="514350" indent="-514350">
              <a:buFont typeface="+mj-lt"/>
              <a:buAutoNum type="arabicPeriod"/>
            </a:pPr>
            <a:r>
              <a:rPr lang="cs-CZ" dirty="0"/>
              <a:t>Zruší rozhodnutí a sám rozhodne.</a:t>
            </a:r>
          </a:p>
          <a:p>
            <a:pPr marL="514350" indent="-514350">
              <a:buFont typeface="+mj-lt"/>
              <a:buAutoNum type="arabicPeriod"/>
            </a:pPr>
            <a:r>
              <a:rPr lang="cs-CZ" dirty="0"/>
              <a:t>Zamítne stížnost, není-li důvodná.</a:t>
            </a:r>
          </a:p>
        </p:txBody>
      </p:sp>
    </p:spTree>
    <p:extLst>
      <p:ext uri="{BB962C8B-B14F-4D97-AF65-F5344CB8AC3E}">
        <p14:creationId xmlns:p14="http://schemas.microsoft.com/office/powerpoint/2010/main" val="412147795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76F72F-D363-DF4D-A670-2248ECAF713E}"/>
              </a:ext>
            </a:extLst>
          </p:cNvPr>
          <p:cNvSpPr>
            <a:spLocks noGrp="1"/>
          </p:cNvSpPr>
          <p:nvPr>
            <p:ph type="title"/>
          </p:nvPr>
        </p:nvSpPr>
        <p:spPr/>
        <p:txBody>
          <a:bodyPr/>
          <a:lstStyle/>
          <a:p>
            <a:pPr algn="ctr"/>
            <a:r>
              <a:rPr lang="cs-CZ" dirty="0"/>
              <a:t>Obnova řízení</a:t>
            </a:r>
          </a:p>
        </p:txBody>
      </p:sp>
      <p:sp>
        <p:nvSpPr>
          <p:cNvPr id="3" name="Zástupný symbol pro obsah 2">
            <a:extLst>
              <a:ext uri="{FF2B5EF4-FFF2-40B4-BE49-F238E27FC236}">
                <a16:creationId xmlns:a16="http://schemas.microsoft.com/office/drawing/2014/main" id="{5F246EC7-6513-A147-BD2D-FB05BF98F440}"/>
              </a:ext>
            </a:extLst>
          </p:cNvPr>
          <p:cNvSpPr>
            <a:spLocks noGrp="1"/>
          </p:cNvSpPr>
          <p:nvPr>
            <p:ph idx="1"/>
          </p:nvPr>
        </p:nvSpPr>
        <p:spPr/>
        <p:txBody>
          <a:bodyPr>
            <a:normAutofit fontScale="92500" lnSpcReduction="20000"/>
          </a:bodyPr>
          <a:lstStyle/>
          <a:p>
            <a:pPr marL="0" indent="0">
              <a:buNone/>
            </a:pPr>
            <a:r>
              <a:rPr lang="cs-CZ" dirty="0"/>
              <a:t>Řízení ukončené pravomocným rozsudkem se na návrh účastníka obnoví, jestliže </a:t>
            </a:r>
            <a:r>
              <a:rPr lang="cs-CZ" b="1" dirty="0"/>
              <a:t>vyšly najevo důkazy nebo skutečnosti</a:t>
            </a:r>
            <a:r>
              <a:rPr lang="cs-CZ" dirty="0"/>
              <a:t>, které bez </a:t>
            </a:r>
            <a:r>
              <a:rPr lang="cs-CZ" b="1" dirty="0"/>
              <a:t>jeho viny nebyly nebo nemohly být v původním řízení uplatněny</a:t>
            </a:r>
            <a:r>
              <a:rPr lang="cs-CZ" dirty="0"/>
              <a:t>, popřípadě bylo jinak rozhodnuto o předběžné otázce, jestliže výsledek obnoveného řízení může být pro něj příznivější.</a:t>
            </a:r>
          </a:p>
          <a:p>
            <a:pPr marL="0" indent="0">
              <a:buNone/>
            </a:pPr>
            <a:r>
              <a:rPr lang="cs-CZ" dirty="0"/>
              <a:t>Účastníkem řízení je ten, kdo podal návrh na obnovu řízení, a dále ti, kdo byli účastníky řízení před soudem, proti jehož rozhodnutí návrh na obnovu řízení směřuje.</a:t>
            </a:r>
          </a:p>
          <a:p>
            <a:pPr marL="0" indent="0">
              <a:buNone/>
            </a:pPr>
            <a:br>
              <a:rPr lang="cs-CZ" dirty="0"/>
            </a:br>
            <a:r>
              <a:rPr lang="cs-CZ" dirty="0"/>
              <a:t>K řízení je příslušný soud, který vydal rozhodnutí, proti němuž návrh na obnovu řízení směřuje.</a:t>
            </a:r>
          </a:p>
          <a:p>
            <a:pPr marL="0" indent="0">
              <a:buNone/>
            </a:pPr>
            <a:r>
              <a:rPr lang="cs-CZ" dirty="0"/>
              <a:t>Návrh na obnovu řízení lze podat ve lhůtě tří měsíců ode dne, kdy ten, kdo obnovu řízení navrhuje, se dozvěděl o důvodu obnovy</a:t>
            </a:r>
          </a:p>
        </p:txBody>
      </p:sp>
    </p:spTree>
    <p:extLst>
      <p:ext uri="{BB962C8B-B14F-4D97-AF65-F5344CB8AC3E}">
        <p14:creationId xmlns:p14="http://schemas.microsoft.com/office/powerpoint/2010/main" val="350799619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9C44C14-EA96-F845-9EF1-94AEB808C8D7}"/>
              </a:ext>
            </a:extLst>
          </p:cNvPr>
          <p:cNvSpPr>
            <a:spLocks noGrp="1"/>
          </p:cNvSpPr>
          <p:nvPr>
            <p:ph type="title"/>
          </p:nvPr>
        </p:nvSpPr>
        <p:spPr/>
        <p:txBody>
          <a:bodyPr/>
          <a:lstStyle/>
          <a:p>
            <a:pPr algn="ctr"/>
            <a:r>
              <a:rPr lang="cs-CZ" dirty="0"/>
              <a:t>Kontrola veřejné správy Ústavním soudem</a:t>
            </a:r>
          </a:p>
        </p:txBody>
      </p:sp>
    </p:spTree>
    <p:extLst>
      <p:ext uri="{BB962C8B-B14F-4D97-AF65-F5344CB8AC3E}">
        <p14:creationId xmlns:p14="http://schemas.microsoft.com/office/powerpoint/2010/main" val="114994837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FC8F83E8-D773-7C4D-AA24-47C0CAABD02C}"/>
              </a:ext>
            </a:extLst>
          </p:cNvPr>
          <p:cNvSpPr>
            <a:spLocks noGrp="1"/>
          </p:cNvSpPr>
          <p:nvPr>
            <p:ph type="title"/>
          </p:nvPr>
        </p:nvSpPr>
        <p:spPr/>
        <p:txBody>
          <a:bodyPr/>
          <a:lstStyle/>
          <a:p>
            <a:pPr algn="ctr"/>
            <a:r>
              <a:rPr lang="cs-CZ" dirty="0"/>
              <a:t>Poslaní Ústavního soudu</a:t>
            </a:r>
          </a:p>
        </p:txBody>
      </p:sp>
      <p:sp>
        <p:nvSpPr>
          <p:cNvPr id="4" name="Zástupný symbol pro obsah 3">
            <a:extLst>
              <a:ext uri="{FF2B5EF4-FFF2-40B4-BE49-F238E27FC236}">
                <a16:creationId xmlns:a16="http://schemas.microsoft.com/office/drawing/2014/main" id="{6109503B-416C-E445-8A20-466AC2492270}"/>
              </a:ext>
            </a:extLst>
          </p:cNvPr>
          <p:cNvSpPr>
            <a:spLocks noGrp="1"/>
          </p:cNvSpPr>
          <p:nvPr>
            <p:ph idx="1"/>
          </p:nvPr>
        </p:nvSpPr>
        <p:spPr/>
        <p:txBody>
          <a:bodyPr/>
          <a:lstStyle/>
          <a:p>
            <a:pPr marL="0" indent="0">
              <a:buNone/>
            </a:pPr>
            <a:r>
              <a:rPr lang="cs-CZ" dirty="0"/>
              <a:t>Ústavní soud je soudním orgánem ochrany ústavnosti.</a:t>
            </a:r>
          </a:p>
          <a:p>
            <a:pPr marL="0" indent="0">
              <a:buNone/>
            </a:pPr>
            <a:r>
              <a:rPr lang="cs-CZ" dirty="0"/>
              <a:t>Ústavní soud se skládá z 15 soudců, kteří jsou jmenováni na dobu deseti let.</a:t>
            </a:r>
          </a:p>
          <a:p>
            <a:pPr marL="0" indent="0">
              <a:buNone/>
            </a:pPr>
            <a:r>
              <a:rPr lang="cs-CZ" dirty="0"/>
              <a:t>Soudce Ústavního soudu jmenuje prezident republiky se souhlasem Senátu.</a:t>
            </a:r>
          </a:p>
          <a:p>
            <a:pPr marL="0" indent="0">
              <a:buNone/>
            </a:pPr>
            <a:r>
              <a:rPr lang="cs-CZ" dirty="0"/>
              <a:t>Soudcem Ústavního soudu může být jmenován bezúhonný občan, který je volitelný do Senátu, má vysokoškolské právnické vzdělání a byl nejméně deset let činný v právnickém povolání.</a:t>
            </a:r>
          </a:p>
        </p:txBody>
      </p:sp>
    </p:spTree>
    <p:extLst>
      <p:ext uri="{BB962C8B-B14F-4D97-AF65-F5344CB8AC3E}">
        <p14:creationId xmlns:p14="http://schemas.microsoft.com/office/powerpoint/2010/main" val="208403480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4FF20-7B04-7D4B-B9E3-4724D0FB5B2F}"/>
              </a:ext>
            </a:extLst>
          </p:cNvPr>
          <p:cNvSpPr>
            <a:spLocks noGrp="1"/>
          </p:cNvSpPr>
          <p:nvPr>
            <p:ph type="title"/>
          </p:nvPr>
        </p:nvSpPr>
        <p:spPr/>
        <p:txBody>
          <a:bodyPr/>
          <a:lstStyle/>
          <a:p>
            <a:pPr algn="ctr"/>
            <a:r>
              <a:rPr lang="cs-CZ" dirty="0"/>
              <a:t>Věcná působnost Ústavního soudu</a:t>
            </a:r>
          </a:p>
        </p:txBody>
      </p:sp>
      <p:sp>
        <p:nvSpPr>
          <p:cNvPr id="3" name="Zástupný symbol pro obsah 2">
            <a:extLst>
              <a:ext uri="{FF2B5EF4-FFF2-40B4-BE49-F238E27FC236}">
                <a16:creationId xmlns:a16="http://schemas.microsoft.com/office/drawing/2014/main" id="{5D793BF7-5ADA-BC47-AC47-D656794EE483}"/>
              </a:ext>
            </a:extLst>
          </p:cNvPr>
          <p:cNvSpPr>
            <a:spLocks noGrp="1"/>
          </p:cNvSpPr>
          <p:nvPr>
            <p:ph idx="1"/>
          </p:nvPr>
        </p:nvSpPr>
        <p:spPr/>
        <p:txBody>
          <a:bodyPr>
            <a:normAutofit lnSpcReduction="10000"/>
          </a:bodyPr>
          <a:lstStyle/>
          <a:p>
            <a:pPr marL="0" indent="0">
              <a:buNone/>
            </a:pPr>
            <a:r>
              <a:rPr lang="cs-CZ" dirty="0"/>
              <a:t>Ústavní soud rozhoduje mimo jiné:</a:t>
            </a:r>
          </a:p>
          <a:p>
            <a:pPr marL="514350" indent="-514350">
              <a:buFont typeface="+mj-lt"/>
              <a:buAutoNum type="arabicPeriod"/>
            </a:pPr>
            <a:r>
              <a:rPr lang="cs-CZ" dirty="0"/>
              <a:t>o zrušení zákonů nebo jejich jednotlivých ustanovení, jsou-li v rozporu s ústavním pořádkem,</a:t>
            </a:r>
          </a:p>
          <a:p>
            <a:pPr marL="514350" indent="-514350">
              <a:buFont typeface="+mj-lt"/>
              <a:buAutoNum type="arabicPeriod"/>
            </a:pPr>
            <a:r>
              <a:rPr lang="cs-CZ" dirty="0"/>
              <a:t>o zrušení jiných právních předpisů nebo jejich jednotlivých ustanovení, jsou-li v rozporu s ústavním pořádkem nebo zákonem,</a:t>
            </a:r>
          </a:p>
          <a:p>
            <a:pPr marL="514350" indent="-514350">
              <a:buFont typeface="+mj-lt"/>
              <a:buAutoNum type="arabicPeriod"/>
            </a:pPr>
            <a:r>
              <a:rPr lang="cs-CZ" dirty="0"/>
              <a:t>o ústavní stížnosti orgánů územní samosprávy proti nezákonnému zásahu státu,</a:t>
            </a:r>
          </a:p>
          <a:p>
            <a:pPr marL="514350" indent="-514350">
              <a:buFont typeface="+mj-lt"/>
              <a:buAutoNum type="arabicPeriod"/>
            </a:pPr>
            <a:r>
              <a:rPr lang="cs-CZ" dirty="0"/>
              <a:t>o ústavní stížnosti proti pravomocnému rozhodnutí a jinému zásahu orgánů veřejné moci do ústavně zaručených základních práv a svobod, </a:t>
            </a:r>
          </a:p>
        </p:txBody>
      </p:sp>
    </p:spTree>
    <p:extLst>
      <p:ext uri="{BB962C8B-B14F-4D97-AF65-F5344CB8AC3E}">
        <p14:creationId xmlns:p14="http://schemas.microsoft.com/office/powerpoint/2010/main" val="1620841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7233A1F-42F2-784A-86BB-08F8DB3E9693}"/>
              </a:ext>
            </a:extLst>
          </p:cNvPr>
          <p:cNvSpPr>
            <a:spLocks noGrp="1"/>
          </p:cNvSpPr>
          <p:nvPr>
            <p:ph type="title"/>
          </p:nvPr>
        </p:nvSpPr>
        <p:spPr/>
        <p:txBody>
          <a:bodyPr/>
          <a:lstStyle/>
          <a:p>
            <a:pPr algn="ctr"/>
            <a:r>
              <a:rPr lang="cs-CZ" dirty="0"/>
              <a:t>Parlamentní kontrola podle zvláštních zákonů</a:t>
            </a:r>
          </a:p>
        </p:txBody>
      </p:sp>
    </p:spTree>
    <p:extLst>
      <p:ext uri="{BB962C8B-B14F-4D97-AF65-F5344CB8AC3E}">
        <p14:creationId xmlns:p14="http://schemas.microsoft.com/office/powerpoint/2010/main" val="112108134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9D4B0-769E-B246-998D-7E201C2A53CD}"/>
              </a:ext>
            </a:extLst>
          </p:cNvPr>
          <p:cNvSpPr>
            <a:spLocks noGrp="1"/>
          </p:cNvSpPr>
          <p:nvPr>
            <p:ph type="title"/>
          </p:nvPr>
        </p:nvSpPr>
        <p:spPr/>
        <p:txBody>
          <a:bodyPr/>
          <a:lstStyle/>
          <a:p>
            <a:pPr algn="ctr"/>
            <a:r>
              <a:rPr lang="cs-CZ" dirty="0"/>
              <a:t>Zahájení řízení před ÚS</a:t>
            </a:r>
          </a:p>
        </p:txBody>
      </p:sp>
      <p:sp>
        <p:nvSpPr>
          <p:cNvPr id="3" name="Zástupný symbol pro obsah 2">
            <a:extLst>
              <a:ext uri="{FF2B5EF4-FFF2-40B4-BE49-F238E27FC236}">
                <a16:creationId xmlns:a16="http://schemas.microsoft.com/office/drawing/2014/main" id="{64394D8F-81FB-D44F-AFF4-073F88E2A3BB}"/>
              </a:ext>
            </a:extLst>
          </p:cNvPr>
          <p:cNvSpPr>
            <a:spLocks noGrp="1"/>
          </p:cNvSpPr>
          <p:nvPr>
            <p:ph idx="1"/>
          </p:nvPr>
        </p:nvSpPr>
        <p:spPr/>
        <p:txBody>
          <a:bodyPr/>
          <a:lstStyle/>
          <a:p>
            <a:r>
              <a:rPr lang="cs-CZ" dirty="0"/>
              <a:t>Návrh na zahájení řízení před Ústavním soudem může podat ten, komu tento zákon takové oprávnění přiznává.  Řízení lze zahájit jen na návrh.</a:t>
            </a:r>
          </a:p>
          <a:p>
            <a:r>
              <a:rPr lang="cs-CZ" dirty="0"/>
              <a:t>Řízení je zahájeno dnem doručení návrhu Ústavnímu soudu.</a:t>
            </a:r>
          </a:p>
          <a:p>
            <a:r>
              <a:rPr lang="cs-CZ" dirty="0"/>
              <a:t>Účastník nebo vedlejší účastník se může dát v řízení před Ústavním soudem zastupovat pouze advokátem v rozsahu stanoveném zvláštními předpisy.</a:t>
            </a:r>
          </a:p>
        </p:txBody>
      </p:sp>
    </p:spTree>
    <p:extLst>
      <p:ext uri="{BB962C8B-B14F-4D97-AF65-F5344CB8AC3E}">
        <p14:creationId xmlns:p14="http://schemas.microsoft.com/office/powerpoint/2010/main" val="140211013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CE94D5-B8A9-BC45-85EA-4A078E86B5CF}"/>
              </a:ext>
            </a:extLst>
          </p:cNvPr>
          <p:cNvSpPr>
            <a:spLocks noGrp="1"/>
          </p:cNvSpPr>
          <p:nvPr>
            <p:ph type="title"/>
          </p:nvPr>
        </p:nvSpPr>
        <p:spPr/>
        <p:txBody>
          <a:bodyPr/>
          <a:lstStyle/>
          <a:p>
            <a:pPr algn="ctr"/>
            <a:r>
              <a:rPr lang="cs-CZ" dirty="0"/>
              <a:t>Rozhodnutí ÚS</a:t>
            </a:r>
          </a:p>
        </p:txBody>
      </p:sp>
      <p:sp>
        <p:nvSpPr>
          <p:cNvPr id="3" name="Zástupný symbol pro obsah 2">
            <a:extLst>
              <a:ext uri="{FF2B5EF4-FFF2-40B4-BE49-F238E27FC236}">
                <a16:creationId xmlns:a16="http://schemas.microsoft.com/office/drawing/2014/main" id="{E5717C64-6722-2F46-8FD3-FD8814CAC6C0}"/>
              </a:ext>
            </a:extLst>
          </p:cNvPr>
          <p:cNvSpPr>
            <a:spLocks noGrp="1"/>
          </p:cNvSpPr>
          <p:nvPr>
            <p:ph idx="1"/>
          </p:nvPr>
        </p:nvSpPr>
        <p:spPr/>
        <p:txBody>
          <a:bodyPr/>
          <a:lstStyle/>
          <a:p>
            <a:r>
              <a:rPr lang="cs-CZ" dirty="0"/>
              <a:t>Ve věci samé rozhoduje Ústavní soud nálezem a v ostatních věcech usnesením.</a:t>
            </a:r>
          </a:p>
          <a:p>
            <a:r>
              <a:rPr lang="cs-CZ" dirty="0"/>
              <a:t>Nálezy musí být odůvodněny a musí obsahovat poučení, že proti rozhodnutí Ústavního soudu se nelze odvolat.</a:t>
            </a:r>
          </a:p>
          <a:p>
            <a:r>
              <a:rPr lang="cs-CZ" dirty="0"/>
              <a:t>Rozhodnutí Ústavního soudu je vykonatelné, jakmile bylo vyhlášeno způsobem stanoveným zákonem, pokud Ústavní soud o jeho vykonatelnosti nerozhodl jinak.</a:t>
            </a:r>
          </a:p>
          <a:p>
            <a:r>
              <a:rPr lang="cs-CZ" dirty="0"/>
              <a:t>Vykonatelná rozhodnutí Ústavního soudu jsou závazná pro všechny orgány i osoby.</a:t>
            </a:r>
          </a:p>
        </p:txBody>
      </p:sp>
    </p:spTree>
    <p:extLst>
      <p:ext uri="{BB962C8B-B14F-4D97-AF65-F5344CB8AC3E}">
        <p14:creationId xmlns:p14="http://schemas.microsoft.com/office/powerpoint/2010/main" val="321860915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FD5B8C-BAF3-C94C-8160-2EC29486E603}"/>
              </a:ext>
            </a:extLst>
          </p:cNvPr>
          <p:cNvSpPr>
            <a:spLocks noGrp="1"/>
          </p:cNvSpPr>
          <p:nvPr>
            <p:ph type="title"/>
          </p:nvPr>
        </p:nvSpPr>
        <p:spPr/>
        <p:txBody>
          <a:bodyPr>
            <a:normAutofit/>
          </a:bodyPr>
          <a:lstStyle/>
          <a:p>
            <a:pPr algn="ctr"/>
            <a:r>
              <a:rPr lang="cs-CZ" sz="2800" dirty="0"/>
              <a:t>Návrh na zrušení zákona nebo jeho jednotlivých ustanovení </a:t>
            </a:r>
            <a:br>
              <a:rPr lang="cs-CZ" dirty="0"/>
            </a:br>
            <a:endParaRPr lang="cs-CZ" dirty="0"/>
          </a:p>
        </p:txBody>
      </p:sp>
      <p:sp>
        <p:nvSpPr>
          <p:cNvPr id="3" name="Zástupný symbol pro obsah 2">
            <a:extLst>
              <a:ext uri="{FF2B5EF4-FFF2-40B4-BE49-F238E27FC236}">
                <a16:creationId xmlns:a16="http://schemas.microsoft.com/office/drawing/2014/main" id="{02F45009-011E-D44F-95DA-E8D9F3E386D5}"/>
              </a:ext>
            </a:extLst>
          </p:cNvPr>
          <p:cNvSpPr>
            <a:spLocks noGrp="1"/>
          </p:cNvSpPr>
          <p:nvPr>
            <p:ph idx="1"/>
          </p:nvPr>
        </p:nvSpPr>
        <p:spPr/>
        <p:txBody>
          <a:bodyPr>
            <a:normAutofit fontScale="92500" lnSpcReduction="10000"/>
          </a:bodyPr>
          <a:lstStyle/>
          <a:p>
            <a:pPr marL="0" indent="0">
              <a:buNone/>
            </a:pPr>
            <a:r>
              <a:rPr lang="cs-CZ" dirty="0"/>
              <a:t>Návrh na zrušení zákona nebo jeho jednotlivých ustanovení je oprávněn podat:</a:t>
            </a:r>
          </a:p>
          <a:p>
            <a:pPr marL="514350" indent="-514350">
              <a:buFont typeface="+mj-lt"/>
              <a:buAutoNum type="arabicPeriod"/>
            </a:pPr>
            <a:r>
              <a:rPr lang="cs-CZ" dirty="0"/>
              <a:t>prezident republiky</a:t>
            </a:r>
          </a:p>
          <a:p>
            <a:pPr marL="514350" indent="-514350">
              <a:buFont typeface="+mj-lt"/>
              <a:buAutoNum type="arabicPeriod"/>
            </a:pPr>
            <a:r>
              <a:rPr lang="cs-CZ" dirty="0"/>
              <a:t>skupina nejméně 41 poslanců nebo skupina nejméně 17 senátorů</a:t>
            </a:r>
          </a:p>
          <a:p>
            <a:pPr marL="514350" indent="-514350">
              <a:buFont typeface="+mj-lt"/>
              <a:buAutoNum type="arabicPeriod"/>
            </a:pPr>
            <a:r>
              <a:rPr lang="cs-CZ" dirty="0"/>
              <a:t>senát Ústavního soudu v souvislosti s rozhodováním o ústavní stížnosti</a:t>
            </a:r>
          </a:p>
          <a:p>
            <a:pPr marL="514350" indent="-514350">
              <a:buFont typeface="+mj-lt"/>
              <a:buAutoNum type="arabicPeriod"/>
            </a:pPr>
            <a:r>
              <a:rPr lang="cs-CZ" dirty="0"/>
              <a:t>vláda  shledal-li mezinárodní soud, že zásahem orgánu veřejné moci byl porušen závazek, který pro Českou republiku vyplývá z mezinárodní smlouvy.</a:t>
            </a:r>
          </a:p>
          <a:p>
            <a:pPr marL="514350" indent="-514350">
              <a:buFont typeface="+mj-lt"/>
              <a:buAutoNum type="arabicPeriod"/>
            </a:pPr>
            <a:r>
              <a:rPr lang="cs-CZ" dirty="0"/>
              <a:t>ten, kdo podal ústavní stížnost, jestliže podle tvrzení stěžovatele je zákon nebo jeho jednotlivá ustanovení v rozporu s ústavním zákonem, popřípadě se zákonem, jedná-li se o jiný právní předpis.</a:t>
            </a:r>
          </a:p>
          <a:p>
            <a:endParaRPr lang="cs-CZ" dirty="0"/>
          </a:p>
        </p:txBody>
      </p:sp>
    </p:spTree>
    <p:extLst>
      <p:ext uri="{BB962C8B-B14F-4D97-AF65-F5344CB8AC3E}">
        <p14:creationId xmlns:p14="http://schemas.microsoft.com/office/powerpoint/2010/main" val="172815126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541E47-9C7A-0748-9FB5-D1F8FF8094DE}"/>
              </a:ext>
            </a:extLst>
          </p:cNvPr>
          <p:cNvSpPr>
            <a:spLocks noGrp="1"/>
          </p:cNvSpPr>
          <p:nvPr>
            <p:ph type="title"/>
          </p:nvPr>
        </p:nvSpPr>
        <p:spPr/>
        <p:txBody>
          <a:bodyPr/>
          <a:lstStyle/>
          <a:p>
            <a:pPr algn="ctr"/>
            <a:r>
              <a:rPr lang="cs-CZ" dirty="0"/>
              <a:t>Návrh na zrušení jiného právního předpisu nebo jeho jednotlivých ustanovení</a:t>
            </a:r>
          </a:p>
        </p:txBody>
      </p:sp>
      <p:sp>
        <p:nvSpPr>
          <p:cNvPr id="3" name="Zástupný symbol pro obsah 2">
            <a:extLst>
              <a:ext uri="{FF2B5EF4-FFF2-40B4-BE49-F238E27FC236}">
                <a16:creationId xmlns:a16="http://schemas.microsoft.com/office/drawing/2014/main" id="{FC705655-9B28-3943-82BC-A4A0D4686C1D}"/>
              </a:ext>
            </a:extLst>
          </p:cNvPr>
          <p:cNvSpPr>
            <a:spLocks noGrp="1"/>
          </p:cNvSpPr>
          <p:nvPr>
            <p:ph idx="1"/>
          </p:nvPr>
        </p:nvSpPr>
        <p:spPr/>
        <p:txBody>
          <a:bodyPr>
            <a:normAutofit fontScale="62500" lnSpcReduction="20000"/>
          </a:bodyPr>
          <a:lstStyle/>
          <a:p>
            <a:pPr marL="514350" indent="-514350">
              <a:buFont typeface="+mj-lt"/>
              <a:buAutoNum type="arabicPeriod"/>
            </a:pPr>
            <a:r>
              <a:rPr lang="cs-CZ" dirty="0"/>
              <a:t>vláda</a:t>
            </a:r>
          </a:p>
          <a:p>
            <a:pPr marL="514350" indent="-514350">
              <a:buFont typeface="+mj-lt"/>
              <a:buAutoNum type="arabicPeriod"/>
            </a:pPr>
            <a:r>
              <a:rPr lang="cs-CZ" dirty="0"/>
              <a:t>skupina nejméně 25 poslanců nebo skupina nejméně 10 senátorů</a:t>
            </a:r>
          </a:p>
          <a:p>
            <a:pPr marL="514350" indent="-514350">
              <a:buFont typeface="+mj-lt"/>
              <a:buAutoNum type="arabicPeriod"/>
            </a:pPr>
            <a:r>
              <a:rPr lang="cs-CZ" dirty="0"/>
              <a:t>senát Ústavního soudu v souvislosti s rozhodováním o ústavní stížnost</a:t>
            </a:r>
          </a:p>
          <a:p>
            <a:pPr marL="514350" indent="-514350">
              <a:buFont typeface="+mj-lt"/>
              <a:buAutoNum type="arabicPeriod"/>
            </a:pPr>
            <a:r>
              <a:rPr lang="cs-CZ" dirty="0"/>
              <a:t>ten, kdo podal ústavní stížnost, jestliže podle tvrzení stěžovatele je zákon nebo jeho jednotlivá ustanovení v rozporu se zákonem, jedná-li se o jiný právní předpis</a:t>
            </a:r>
          </a:p>
          <a:p>
            <a:pPr marL="514350" indent="-514350">
              <a:buFont typeface="+mj-lt"/>
              <a:buAutoNum type="arabicPeriod"/>
            </a:pPr>
            <a:r>
              <a:rPr lang="cs-CZ" dirty="0"/>
              <a:t>zastupitelstvo kraje</a:t>
            </a:r>
          </a:p>
          <a:p>
            <a:pPr marL="514350" indent="-514350">
              <a:buFont typeface="+mj-lt"/>
              <a:buAutoNum type="arabicPeriod"/>
            </a:pPr>
            <a:r>
              <a:rPr lang="cs-CZ" dirty="0"/>
              <a:t>veřejný ochránce práv</a:t>
            </a:r>
          </a:p>
          <a:p>
            <a:pPr marL="514350" indent="-514350">
              <a:buFont typeface="+mj-lt"/>
              <a:buAutoNum type="arabicPeriod"/>
            </a:pPr>
            <a:r>
              <a:rPr lang="cs-CZ" dirty="0"/>
              <a:t>ministerstvo vnitra, jde-li o návrh na zrušení obecně závazné vyhlášky obce, kraje nebo hlavního města Prahy za podmínek stanovených v zákonech upravujících územní samosprávu</a:t>
            </a:r>
          </a:p>
          <a:p>
            <a:pPr marL="514350" indent="-514350">
              <a:buFont typeface="+mj-lt"/>
              <a:buAutoNum type="arabicPeriod"/>
            </a:pPr>
            <a:r>
              <a:rPr lang="cs-CZ" dirty="0"/>
              <a:t>věcně příslušné ministerstvo nebo jiný ústřední správní úřad, jde-li o návrh na zrušení nařízení kraje nebo hlavního města Prahy za podmínek stanovených v zákonech upravujících územní samosprávu</a:t>
            </a:r>
          </a:p>
          <a:p>
            <a:pPr marL="514350" indent="-514350">
              <a:buFont typeface="+mj-lt"/>
              <a:buAutoNum type="arabicPeriod"/>
            </a:pPr>
            <a:r>
              <a:rPr lang="cs-CZ" dirty="0"/>
              <a:t>ředitel krajského úřadu, jde-li o návrh na zrušení nařízení obce za podmínek stanovených v zákonu o obcích</a:t>
            </a:r>
          </a:p>
          <a:p>
            <a:pPr marL="514350" indent="-514350">
              <a:buFont typeface="+mj-lt"/>
              <a:buAutoNum type="arabicPeriod"/>
            </a:pPr>
            <a:r>
              <a:rPr lang="cs-CZ" dirty="0"/>
              <a:t>zastupitelstvo obce, jde-li o návrh na zrušení právního předpisu kraje, do jehož územního obvodu obec nálež</a:t>
            </a:r>
          </a:p>
        </p:txBody>
      </p:sp>
    </p:spTree>
    <p:extLst>
      <p:ext uri="{BB962C8B-B14F-4D97-AF65-F5344CB8AC3E}">
        <p14:creationId xmlns:p14="http://schemas.microsoft.com/office/powerpoint/2010/main" val="47048114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F50EAC-6D69-444D-90D2-365DE01C69F7}"/>
              </a:ext>
            </a:extLst>
          </p:cNvPr>
          <p:cNvSpPr>
            <a:spLocks noGrp="1"/>
          </p:cNvSpPr>
          <p:nvPr>
            <p:ph type="title"/>
          </p:nvPr>
        </p:nvSpPr>
        <p:spPr/>
        <p:txBody>
          <a:bodyPr/>
          <a:lstStyle/>
          <a:p>
            <a:pPr algn="ctr"/>
            <a:r>
              <a:rPr lang="cs-CZ" dirty="0"/>
              <a:t>Následky nálezu</a:t>
            </a:r>
          </a:p>
        </p:txBody>
      </p:sp>
      <p:sp>
        <p:nvSpPr>
          <p:cNvPr id="3" name="Zástupný symbol pro obsah 2">
            <a:extLst>
              <a:ext uri="{FF2B5EF4-FFF2-40B4-BE49-F238E27FC236}">
                <a16:creationId xmlns:a16="http://schemas.microsoft.com/office/drawing/2014/main" id="{CA03FE60-96D4-CB4F-B2D8-2B9175759E84}"/>
              </a:ext>
            </a:extLst>
          </p:cNvPr>
          <p:cNvSpPr>
            <a:spLocks noGrp="1"/>
          </p:cNvSpPr>
          <p:nvPr>
            <p:ph idx="1"/>
          </p:nvPr>
        </p:nvSpPr>
        <p:spPr/>
        <p:txBody>
          <a:bodyPr/>
          <a:lstStyle/>
          <a:p>
            <a:r>
              <a:rPr lang="cs-CZ" dirty="0"/>
              <a:t>Dojde-li po provedeném řízení Ústavní soud k závěru, že zákon nebo jeho jednotlivá ustanovení jsou v rozporu s ústavním zákonem nebo že jiný právní předpis nebo jeho jednotlivá ustanovení jsou v rozporu s ústavním zákonem nebo zákonem, nálezem rozhodne, že takový zákon nebo jiný právní předpis nebo jejich jednotlivá ustanovení se zrušují dnem, který v nálezu určí.</a:t>
            </a:r>
          </a:p>
          <a:p>
            <a:r>
              <a:rPr lang="cs-CZ" dirty="0"/>
              <a:t>Jestliže k zákonu nebo k jeho jednotlivým ustanovením, které Ústavní soud ruší, byly vydány prováděcí předpisy, Ústavní soud v nálezu současně vysloví, které prováděcí předpisy, popřípadě která jejich jednotlivá ustanovení pozbývají současně se zákonem platnosti.</a:t>
            </a:r>
          </a:p>
        </p:txBody>
      </p:sp>
    </p:spTree>
    <p:extLst>
      <p:ext uri="{BB962C8B-B14F-4D97-AF65-F5344CB8AC3E}">
        <p14:creationId xmlns:p14="http://schemas.microsoft.com/office/powerpoint/2010/main" val="61104077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9F8551-B4AC-EC41-B853-743E9B510111}"/>
              </a:ext>
            </a:extLst>
          </p:cNvPr>
          <p:cNvSpPr>
            <a:spLocks noGrp="1"/>
          </p:cNvSpPr>
          <p:nvPr>
            <p:ph type="title"/>
          </p:nvPr>
        </p:nvSpPr>
        <p:spPr/>
        <p:txBody>
          <a:bodyPr/>
          <a:lstStyle/>
          <a:p>
            <a:pPr algn="ctr"/>
            <a:r>
              <a:rPr lang="cs-CZ" dirty="0"/>
              <a:t>Právní důsledky nálezu</a:t>
            </a:r>
          </a:p>
        </p:txBody>
      </p:sp>
      <p:sp>
        <p:nvSpPr>
          <p:cNvPr id="3" name="Zástupný symbol pro obsah 2">
            <a:extLst>
              <a:ext uri="{FF2B5EF4-FFF2-40B4-BE49-F238E27FC236}">
                <a16:creationId xmlns:a16="http://schemas.microsoft.com/office/drawing/2014/main" id="{6A6F2CDD-53CB-1949-B266-5902AD54C6DC}"/>
              </a:ext>
            </a:extLst>
          </p:cNvPr>
          <p:cNvSpPr>
            <a:spLocks noGrp="1"/>
          </p:cNvSpPr>
          <p:nvPr>
            <p:ph idx="1"/>
          </p:nvPr>
        </p:nvSpPr>
        <p:spPr/>
        <p:txBody>
          <a:bodyPr/>
          <a:lstStyle/>
          <a:p>
            <a:r>
              <a:rPr lang="cs-CZ" dirty="0"/>
              <a:t>Byl-li na základě právního předpisu, který byl zrušen, vydán soudem v trestním řízení rozsudek, který nabyl právní moci, ale nebyl dosud vykonán, je zrušení takového právního předpisu důvodem pro obnovu řízení podle ustanovení zákona o trestním řízení soudním.</a:t>
            </a:r>
          </a:p>
          <a:p>
            <a:r>
              <a:rPr lang="cs-CZ" dirty="0"/>
              <a:t>Ostatní pravomocná rozhodnutí vydaná na základě právního předpisu, který byl zrušen, zůstávají nedotčena; práva a povinnosti podle takových rozhodnutí však nelze vykonávat</a:t>
            </a:r>
          </a:p>
        </p:txBody>
      </p:sp>
    </p:spTree>
    <p:extLst>
      <p:ext uri="{BB962C8B-B14F-4D97-AF65-F5344CB8AC3E}">
        <p14:creationId xmlns:p14="http://schemas.microsoft.com/office/powerpoint/2010/main" val="340014100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2B4401-26C8-4246-977E-067E0DABD901}"/>
              </a:ext>
            </a:extLst>
          </p:cNvPr>
          <p:cNvSpPr>
            <a:spLocks noGrp="1"/>
          </p:cNvSpPr>
          <p:nvPr>
            <p:ph type="title"/>
          </p:nvPr>
        </p:nvSpPr>
        <p:spPr/>
        <p:txBody>
          <a:bodyPr/>
          <a:lstStyle/>
          <a:p>
            <a:pPr algn="ctr"/>
            <a:r>
              <a:rPr lang="cs-CZ" dirty="0"/>
              <a:t>Řízení o ústavních stížnostech</a:t>
            </a:r>
          </a:p>
        </p:txBody>
      </p:sp>
      <p:sp>
        <p:nvSpPr>
          <p:cNvPr id="3" name="Zástupný symbol pro obsah 2">
            <a:extLst>
              <a:ext uri="{FF2B5EF4-FFF2-40B4-BE49-F238E27FC236}">
                <a16:creationId xmlns:a16="http://schemas.microsoft.com/office/drawing/2014/main" id="{8EC84FE1-7620-1D40-8B29-ED368E855955}"/>
              </a:ext>
            </a:extLst>
          </p:cNvPr>
          <p:cNvSpPr>
            <a:spLocks noGrp="1"/>
          </p:cNvSpPr>
          <p:nvPr>
            <p:ph idx="1"/>
          </p:nvPr>
        </p:nvSpPr>
        <p:spPr/>
        <p:txBody>
          <a:bodyPr/>
          <a:lstStyle/>
          <a:p>
            <a:pPr marL="0" indent="0">
              <a:buNone/>
            </a:pPr>
            <a:r>
              <a:rPr lang="cs-CZ" dirty="0"/>
              <a:t>Stížnost jsou oprávněny podat:</a:t>
            </a:r>
          </a:p>
          <a:p>
            <a:pPr marL="514350" indent="-514350">
              <a:buFont typeface="+mj-lt"/>
              <a:buAutoNum type="arabicPeriod"/>
            </a:pPr>
            <a:r>
              <a:rPr lang="cs-CZ" dirty="0"/>
              <a:t>fyzická nebo právnická osoba, jestliže tvrdí, že pravomocným rozhodnutím v řízení, jehož byla účastníkem, opatřením nebo jiným zásahem orgánu veřejné moci  bylo porušeno její základní právo nebo svoboda zaručené ústavním pořádkem</a:t>
            </a:r>
          </a:p>
          <a:p>
            <a:pPr marL="514350" indent="-514350">
              <a:buFont typeface="+mj-lt"/>
              <a:buAutoNum type="arabicPeriod"/>
            </a:pPr>
            <a:r>
              <a:rPr lang="cs-CZ" dirty="0"/>
              <a:t>zastupitelstvo obce nebo vyššího územního samosprávného celku, jestliže tvrdí, že nezákonným zásahem státu bylo porušeno zaručené právo územního samosprávného celku na samosprávu</a:t>
            </a:r>
          </a:p>
        </p:txBody>
      </p:sp>
    </p:spTree>
    <p:extLst>
      <p:ext uri="{BB962C8B-B14F-4D97-AF65-F5344CB8AC3E}">
        <p14:creationId xmlns:p14="http://schemas.microsoft.com/office/powerpoint/2010/main" val="139622277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5BD5D3-7E02-DD4E-9E81-5AF1942FC69C}"/>
              </a:ext>
            </a:extLst>
          </p:cNvPr>
          <p:cNvSpPr>
            <a:spLocks noGrp="1"/>
          </p:cNvSpPr>
          <p:nvPr>
            <p:ph type="title"/>
          </p:nvPr>
        </p:nvSpPr>
        <p:spPr/>
        <p:txBody>
          <a:bodyPr/>
          <a:lstStyle/>
          <a:p>
            <a:pPr algn="ctr"/>
            <a:r>
              <a:rPr lang="cs-CZ" dirty="0"/>
              <a:t>Lhůta k podání ústavní stížnosti</a:t>
            </a:r>
          </a:p>
        </p:txBody>
      </p:sp>
      <p:sp>
        <p:nvSpPr>
          <p:cNvPr id="3" name="Zástupný symbol pro obsah 2">
            <a:extLst>
              <a:ext uri="{FF2B5EF4-FFF2-40B4-BE49-F238E27FC236}">
                <a16:creationId xmlns:a16="http://schemas.microsoft.com/office/drawing/2014/main" id="{842AF0A5-1409-9E40-A119-CBD3DC949816}"/>
              </a:ext>
            </a:extLst>
          </p:cNvPr>
          <p:cNvSpPr>
            <a:spLocks noGrp="1"/>
          </p:cNvSpPr>
          <p:nvPr>
            <p:ph idx="1"/>
          </p:nvPr>
        </p:nvSpPr>
        <p:spPr/>
        <p:txBody>
          <a:bodyPr/>
          <a:lstStyle/>
          <a:p>
            <a:r>
              <a:rPr lang="cs-CZ" dirty="0"/>
              <a:t>Ústavní stížnost lze podat ve lhůtě </a:t>
            </a:r>
            <a:r>
              <a:rPr lang="cs-CZ" b="1" dirty="0"/>
              <a:t>dvou měsíců od </a:t>
            </a:r>
            <a:r>
              <a:rPr lang="cs-CZ" dirty="0"/>
              <a:t>doručení rozhodnutí o </a:t>
            </a:r>
            <a:r>
              <a:rPr lang="cs-CZ" b="1" dirty="0"/>
              <a:t>posledním procesním prostředku</a:t>
            </a:r>
            <a:r>
              <a:rPr lang="cs-CZ" dirty="0"/>
              <a:t>, který zákon stěžovateli k ochraně jeho práva poskytuje.</a:t>
            </a:r>
          </a:p>
          <a:p>
            <a:r>
              <a:rPr lang="cs-CZ" dirty="0"/>
              <a:t>Takovým prostředkem se rozumí řádný opravný prostředek, mimořádný opravný prostředek, vyjma návrhu na obnovu řízení, a jiný procesní prostředek k ochraně práva, s jehož uplatněním je spojeno zahájení soudního, správního nebo jiného právního řízení</a:t>
            </a:r>
          </a:p>
        </p:txBody>
      </p:sp>
    </p:spTree>
    <p:extLst>
      <p:ext uri="{BB962C8B-B14F-4D97-AF65-F5344CB8AC3E}">
        <p14:creationId xmlns:p14="http://schemas.microsoft.com/office/powerpoint/2010/main" val="139148036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C5FB1E-B1A7-7D46-A1D3-7C79D171A9BE}"/>
              </a:ext>
            </a:extLst>
          </p:cNvPr>
          <p:cNvSpPr>
            <a:spLocks noGrp="1"/>
          </p:cNvSpPr>
          <p:nvPr>
            <p:ph type="title"/>
          </p:nvPr>
        </p:nvSpPr>
        <p:spPr/>
        <p:txBody>
          <a:bodyPr/>
          <a:lstStyle/>
          <a:p>
            <a:pPr algn="ctr"/>
            <a:r>
              <a:rPr lang="cs-CZ" dirty="0"/>
              <a:t>Řízení o ústavních stížnostech</a:t>
            </a:r>
          </a:p>
        </p:txBody>
      </p:sp>
      <p:sp>
        <p:nvSpPr>
          <p:cNvPr id="3" name="Zástupný symbol pro obsah 2">
            <a:extLst>
              <a:ext uri="{FF2B5EF4-FFF2-40B4-BE49-F238E27FC236}">
                <a16:creationId xmlns:a16="http://schemas.microsoft.com/office/drawing/2014/main" id="{F577E9EF-9792-5C4A-A97A-2705248EEED2}"/>
              </a:ext>
            </a:extLst>
          </p:cNvPr>
          <p:cNvSpPr>
            <a:spLocks noGrp="1"/>
          </p:cNvSpPr>
          <p:nvPr>
            <p:ph idx="1"/>
          </p:nvPr>
        </p:nvSpPr>
        <p:spPr/>
        <p:txBody>
          <a:bodyPr/>
          <a:lstStyle/>
          <a:p>
            <a:r>
              <a:rPr lang="cs-CZ" dirty="0"/>
              <a:t>Fyzická nebo právnická osoba, jestliže tvrdí, že pravomocným rozhodnutím v řízení, jehož byla účastníkem, opatřením nebo jiným zásahem orgánu veřejné moci  bylo porušeno její základní právo nebo svoboda zaručené ústavním pořádkem.</a:t>
            </a:r>
          </a:p>
          <a:p>
            <a:r>
              <a:rPr lang="cs-CZ" dirty="0"/>
              <a:t>Zastupitelstvo obce nebo vyššího územního samosprávného celku, jestliže tvrdí, že nezákonným zásahem státu bylo porušeno zaručené právo územního samosprávného celku na samosprávu</a:t>
            </a:r>
          </a:p>
        </p:txBody>
      </p:sp>
    </p:spTree>
    <p:extLst>
      <p:ext uri="{BB962C8B-B14F-4D97-AF65-F5344CB8AC3E}">
        <p14:creationId xmlns:p14="http://schemas.microsoft.com/office/powerpoint/2010/main" val="326972020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FD49B-0113-E846-A43F-50779F6EEBC0}"/>
              </a:ext>
            </a:extLst>
          </p:cNvPr>
          <p:cNvSpPr>
            <a:spLocks noGrp="1"/>
          </p:cNvSpPr>
          <p:nvPr>
            <p:ph type="title"/>
          </p:nvPr>
        </p:nvSpPr>
        <p:spPr/>
        <p:txBody>
          <a:bodyPr/>
          <a:lstStyle/>
          <a:p>
            <a:pPr algn="ctr"/>
            <a:r>
              <a:rPr lang="cs-CZ" dirty="0"/>
              <a:t>Lhůta pro podání stížnosti</a:t>
            </a:r>
          </a:p>
        </p:txBody>
      </p:sp>
      <p:sp>
        <p:nvSpPr>
          <p:cNvPr id="3" name="Zástupný symbol pro obsah 2">
            <a:extLst>
              <a:ext uri="{FF2B5EF4-FFF2-40B4-BE49-F238E27FC236}">
                <a16:creationId xmlns:a16="http://schemas.microsoft.com/office/drawing/2014/main" id="{C570B415-D257-5D42-98F6-74CFDDF48084}"/>
              </a:ext>
            </a:extLst>
          </p:cNvPr>
          <p:cNvSpPr>
            <a:spLocks noGrp="1"/>
          </p:cNvSpPr>
          <p:nvPr>
            <p:ph idx="1"/>
          </p:nvPr>
        </p:nvSpPr>
        <p:spPr/>
        <p:txBody>
          <a:bodyPr/>
          <a:lstStyle/>
          <a:p>
            <a:pPr marL="0" indent="0">
              <a:buNone/>
            </a:pPr>
            <a:r>
              <a:rPr lang="cs-CZ" dirty="0"/>
              <a:t>Ústavní stížnost lze podat ve lhůtě dvou měsíců od doručení rozhodnutí o posledním procesním prostředku, který zákon stěžovateli k ochraně jeho práva poskytuje.</a:t>
            </a:r>
          </a:p>
          <a:p>
            <a:pPr marL="0" indent="0">
              <a:buNone/>
            </a:pPr>
            <a:r>
              <a:rPr lang="cs-CZ" dirty="0"/>
              <a:t>Takovým prostředkem se rozumí řádný opravný prostředek, mimořádný opravný prostředek, vyjma návrhu na obnovu řízení, a jiný procesní prostředek k ochraně práva, s jehož uplatněním je spojeno zahájení soudního, správního nebo jiného právního řízení.</a:t>
            </a:r>
          </a:p>
        </p:txBody>
      </p:sp>
    </p:spTree>
    <p:extLst>
      <p:ext uri="{BB962C8B-B14F-4D97-AF65-F5344CB8AC3E}">
        <p14:creationId xmlns:p14="http://schemas.microsoft.com/office/powerpoint/2010/main" val="679297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04C8BC-4BE3-EF44-BC8C-4F2145A10CF5}"/>
              </a:ext>
            </a:extLst>
          </p:cNvPr>
          <p:cNvSpPr>
            <a:spLocks noGrp="1"/>
          </p:cNvSpPr>
          <p:nvPr>
            <p:ph type="title"/>
          </p:nvPr>
        </p:nvSpPr>
        <p:spPr/>
        <p:txBody>
          <a:bodyPr/>
          <a:lstStyle/>
          <a:p>
            <a:pPr algn="ctr"/>
            <a:r>
              <a:rPr lang="cs-CZ" dirty="0"/>
              <a:t>Kontrola zpravodajských služeb</a:t>
            </a:r>
          </a:p>
        </p:txBody>
      </p:sp>
      <p:sp>
        <p:nvSpPr>
          <p:cNvPr id="3" name="Zástupný symbol pro obsah 2">
            <a:extLst>
              <a:ext uri="{FF2B5EF4-FFF2-40B4-BE49-F238E27FC236}">
                <a16:creationId xmlns:a16="http://schemas.microsoft.com/office/drawing/2014/main" id="{5ACBFDDE-6633-FF4B-888B-8F972DFAA5D1}"/>
              </a:ext>
            </a:extLst>
          </p:cNvPr>
          <p:cNvSpPr>
            <a:spLocks noGrp="1"/>
          </p:cNvSpPr>
          <p:nvPr>
            <p:ph idx="1"/>
          </p:nvPr>
        </p:nvSpPr>
        <p:spPr/>
        <p:txBody>
          <a:bodyPr/>
          <a:lstStyle/>
          <a:p>
            <a:pPr marL="0" indent="0">
              <a:buNone/>
            </a:pPr>
            <a:r>
              <a:rPr lang="cs-CZ" dirty="0"/>
              <a:t>Zpravodajské služby jsou státní orgány pro:</a:t>
            </a:r>
          </a:p>
          <a:p>
            <a:pPr marL="514350" indent="-514350">
              <a:buFont typeface="+mj-lt"/>
              <a:buAutoNum type="arabicPeriod"/>
            </a:pPr>
            <a:r>
              <a:rPr lang="cs-CZ" dirty="0"/>
              <a:t> získávání, </a:t>
            </a:r>
          </a:p>
          <a:p>
            <a:pPr marL="514350" indent="-514350">
              <a:buFont typeface="+mj-lt"/>
              <a:buAutoNum type="arabicPeriod"/>
            </a:pPr>
            <a:r>
              <a:rPr lang="cs-CZ" dirty="0"/>
              <a:t>shromažďování a </a:t>
            </a:r>
          </a:p>
          <a:p>
            <a:pPr marL="514350" indent="-514350">
              <a:buFont typeface="+mj-lt"/>
              <a:buAutoNum type="arabicPeriod"/>
            </a:pPr>
            <a:r>
              <a:rPr lang="cs-CZ" dirty="0"/>
              <a:t>vyhodnocování </a:t>
            </a:r>
          </a:p>
          <a:p>
            <a:pPr marL="0" indent="0">
              <a:buNone/>
            </a:pPr>
            <a:r>
              <a:rPr lang="cs-CZ" b="1" dirty="0"/>
              <a:t>informací</a:t>
            </a:r>
            <a:r>
              <a:rPr lang="cs-CZ" dirty="0"/>
              <a:t> důležitých pro ochranu ústavního zřízení, významných ekonomických zájmů, bezpečnost a obranu České republiky</a:t>
            </a:r>
          </a:p>
        </p:txBody>
      </p:sp>
    </p:spTree>
    <p:extLst>
      <p:ext uri="{BB962C8B-B14F-4D97-AF65-F5344CB8AC3E}">
        <p14:creationId xmlns:p14="http://schemas.microsoft.com/office/powerpoint/2010/main" val="28516071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F60FB6-77BD-C446-8068-B3B879821606}"/>
              </a:ext>
            </a:extLst>
          </p:cNvPr>
          <p:cNvSpPr>
            <a:spLocks noGrp="1"/>
          </p:cNvSpPr>
          <p:nvPr>
            <p:ph type="title"/>
          </p:nvPr>
        </p:nvSpPr>
        <p:spPr/>
        <p:txBody>
          <a:bodyPr/>
          <a:lstStyle/>
          <a:p>
            <a:pPr algn="ctr"/>
            <a:r>
              <a:rPr lang="cs-CZ" dirty="0"/>
              <a:t>Předběžné opatření</a:t>
            </a:r>
          </a:p>
        </p:txBody>
      </p:sp>
      <p:sp>
        <p:nvSpPr>
          <p:cNvPr id="3" name="Zástupný symbol pro obsah 2">
            <a:extLst>
              <a:ext uri="{FF2B5EF4-FFF2-40B4-BE49-F238E27FC236}">
                <a16:creationId xmlns:a16="http://schemas.microsoft.com/office/drawing/2014/main" id="{7D631270-0B93-324B-ADE5-7F5E70649434}"/>
              </a:ext>
            </a:extLst>
          </p:cNvPr>
          <p:cNvSpPr>
            <a:spLocks noGrp="1"/>
          </p:cNvSpPr>
          <p:nvPr>
            <p:ph idx="1"/>
          </p:nvPr>
        </p:nvSpPr>
        <p:spPr/>
        <p:txBody>
          <a:bodyPr/>
          <a:lstStyle/>
          <a:p>
            <a:pPr marL="0" indent="0">
              <a:buNone/>
            </a:pPr>
            <a:r>
              <a:rPr lang="cs-CZ" dirty="0"/>
              <a:t>Směřuje-li ústavní stížnost proti jinému zásahu orgánu veřejné moci, než je rozhodnutí, může Ústavní soud k odvrácení hrozící vážné škody nebo újmy, k zabránění hrozícímu násilnému zásahu nebo z jiného závažného veřejného zájmu uložit orgánu veřejné moci, aby v zásahu nepokračoval (předběžné opatření).</a:t>
            </a:r>
          </a:p>
        </p:txBody>
      </p:sp>
    </p:spTree>
    <p:extLst>
      <p:ext uri="{BB962C8B-B14F-4D97-AF65-F5344CB8AC3E}">
        <p14:creationId xmlns:p14="http://schemas.microsoft.com/office/powerpoint/2010/main" val="268399752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59BA3-6112-5643-B21C-618ADD977D25}"/>
              </a:ext>
            </a:extLst>
          </p:cNvPr>
          <p:cNvSpPr>
            <a:spLocks noGrp="1"/>
          </p:cNvSpPr>
          <p:nvPr>
            <p:ph type="title"/>
          </p:nvPr>
        </p:nvSpPr>
        <p:spPr/>
        <p:txBody>
          <a:bodyPr/>
          <a:lstStyle/>
          <a:p>
            <a:pPr algn="ctr"/>
            <a:r>
              <a:rPr lang="cs-CZ" dirty="0"/>
              <a:t>Nález Ústavního soudu</a:t>
            </a:r>
          </a:p>
        </p:txBody>
      </p:sp>
      <p:sp>
        <p:nvSpPr>
          <p:cNvPr id="3" name="Zástupný symbol pro obsah 2">
            <a:extLst>
              <a:ext uri="{FF2B5EF4-FFF2-40B4-BE49-F238E27FC236}">
                <a16:creationId xmlns:a16="http://schemas.microsoft.com/office/drawing/2014/main" id="{118023F7-6661-3540-A916-24BA0C677F22}"/>
              </a:ext>
            </a:extLst>
          </p:cNvPr>
          <p:cNvSpPr>
            <a:spLocks noGrp="1"/>
          </p:cNvSpPr>
          <p:nvPr>
            <p:ph idx="1"/>
          </p:nvPr>
        </p:nvSpPr>
        <p:spPr/>
        <p:txBody>
          <a:bodyPr/>
          <a:lstStyle/>
          <a:p>
            <a:pPr marL="0" indent="0">
              <a:buNone/>
            </a:pPr>
            <a:r>
              <a:rPr lang="cs-CZ" dirty="0"/>
              <a:t>Ústavní soud rozhodne nálezem, kterým:</a:t>
            </a:r>
          </a:p>
          <a:p>
            <a:pPr marL="514350" indent="-514350">
              <a:buFont typeface="+mj-lt"/>
              <a:buAutoNum type="arabicPeriod"/>
            </a:pPr>
            <a:r>
              <a:rPr lang="cs-CZ" dirty="0"/>
              <a:t> ústavní stížnosti zcela vyhoví nebo </a:t>
            </a:r>
          </a:p>
          <a:p>
            <a:pPr marL="514350" indent="-514350">
              <a:buFont typeface="+mj-lt"/>
              <a:buAutoNum type="arabicPeriod"/>
            </a:pPr>
            <a:r>
              <a:rPr lang="cs-CZ" dirty="0"/>
              <a:t>ústavní stížnost zcela zamítne anebo </a:t>
            </a:r>
          </a:p>
          <a:p>
            <a:pPr marL="514350" indent="-514350">
              <a:buFont typeface="+mj-lt"/>
              <a:buAutoNum type="arabicPeriod"/>
            </a:pPr>
            <a:r>
              <a:rPr lang="cs-CZ" dirty="0"/>
              <a:t>jí zčásti vyhoví a zčásti ji zamítne</a:t>
            </a:r>
          </a:p>
        </p:txBody>
      </p:sp>
    </p:spTree>
    <p:extLst>
      <p:ext uri="{BB962C8B-B14F-4D97-AF65-F5344CB8AC3E}">
        <p14:creationId xmlns:p14="http://schemas.microsoft.com/office/powerpoint/2010/main" val="165010912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7F3734-5953-3944-A0D3-954F75DD9DEB}"/>
              </a:ext>
            </a:extLst>
          </p:cNvPr>
          <p:cNvSpPr>
            <a:spLocks noGrp="1"/>
          </p:cNvSpPr>
          <p:nvPr>
            <p:ph type="title"/>
          </p:nvPr>
        </p:nvSpPr>
        <p:spPr/>
        <p:txBody>
          <a:bodyPr/>
          <a:lstStyle/>
          <a:p>
            <a:pPr algn="ctr"/>
            <a:r>
              <a:rPr lang="cs-CZ" dirty="0"/>
              <a:t>Důsledky nálezu ke stížnosti FO nebo PO</a:t>
            </a:r>
          </a:p>
        </p:txBody>
      </p:sp>
      <p:sp>
        <p:nvSpPr>
          <p:cNvPr id="3" name="Zástupný symbol pro obsah 2">
            <a:extLst>
              <a:ext uri="{FF2B5EF4-FFF2-40B4-BE49-F238E27FC236}">
                <a16:creationId xmlns:a16="http://schemas.microsoft.com/office/drawing/2014/main" id="{545CABD0-0502-AF4C-8D75-96075BDF00FF}"/>
              </a:ext>
            </a:extLst>
          </p:cNvPr>
          <p:cNvSpPr>
            <a:spLocks noGrp="1"/>
          </p:cNvSpPr>
          <p:nvPr>
            <p:ph idx="1"/>
          </p:nvPr>
        </p:nvSpPr>
        <p:spPr/>
        <p:txBody>
          <a:bodyPr/>
          <a:lstStyle/>
          <a:p>
            <a:pPr marL="0" indent="0">
              <a:buNone/>
            </a:pPr>
            <a:r>
              <a:rPr lang="cs-CZ" dirty="0"/>
              <a:t>Bylo-li vyhověno ústavní stížnosti fyzické nebo právnické osoby, Ústavní soud:</a:t>
            </a:r>
          </a:p>
          <a:p>
            <a:pPr marL="514350" indent="-514350">
              <a:buFont typeface="+mj-lt"/>
              <a:buAutoNum type="arabicPeriod"/>
            </a:pPr>
            <a:r>
              <a:rPr lang="cs-CZ" dirty="0"/>
              <a:t>zruší napadené rozhodnutí orgánu veřejné moci, nebo</a:t>
            </a:r>
          </a:p>
          <a:p>
            <a:pPr marL="514350" indent="-514350">
              <a:buFont typeface="+mj-lt"/>
              <a:buAutoNum type="arabicPeriod"/>
            </a:pPr>
            <a:r>
              <a:rPr lang="cs-CZ" dirty="0"/>
              <a:t>jestliže porušení ústavně zaručeného základního práva nebo svobody spočívalo v jiném zásahu orgánu veřejné moci, než je rozhodnutí, zakáže tomuto orgánu, aby v porušování práva a svobody pokračoval, a přikáže mu, aby, pokud je to možné, obnovil stav před porušením</a:t>
            </a:r>
          </a:p>
        </p:txBody>
      </p:sp>
    </p:spTree>
    <p:extLst>
      <p:ext uri="{BB962C8B-B14F-4D97-AF65-F5344CB8AC3E}">
        <p14:creationId xmlns:p14="http://schemas.microsoft.com/office/powerpoint/2010/main" val="47728325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FEDF58-D184-334A-89A6-47278616F90F}"/>
              </a:ext>
            </a:extLst>
          </p:cNvPr>
          <p:cNvSpPr>
            <a:spLocks noGrp="1"/>
          </p:cNvSpPr>
          <p:nvPr>
            <p:ph type="title"/>
          </p:nvPr>
        </p:nvSpPr>
        <p:spPr/>
        <p:txBody>
          <a:bodyPr>
            <a:normAutofit/>
          </a:bodyPr>
          <a:lstStyle/>
          <a:p>
            <a:pPr algn="ctr"/>
            <a:r>
              <a:rPr lang="cs-CZ" dirty="0"/>
              <a:t>Stížnosti zastupitelstva územního samosprávného celku</a:t>
            </a:r>
          </a:p>
        </p:txBody>
      </p:sp>
      <p:sp>
        <p:nvSpPr>
          <p:cNvPr id="3" name="Zástupný symbol pro obsah 2">
            <a:extLst>
              <a:ext uri="{FF2B5EF4-FFF2-40B4-BE49-F238E27FC236}">
                <a16:creationId xmlns:a16="http://schemas.microsoft.com/office/drawing/2014/main" id="{E79B182F-1668-664B-AA4D-763672C58D85}"/>
              </a:ext>
            </a:extLst>
          </p:cNvPr>
          <p:cNvSpPr>
            <a:spLocks noGrp="1"/>
          </p:cNvSpPr>
          <p:nvPr>
            <p:ph idx="1"/>
          </p:nvPr>
        </p:nvSpPr>
        <p:spPr/>
        <p:txBody>
          <a:bodyPr/>
          <a:lstStyle/>
          <a:p>
            <a:pPr marL="0" indent="0">
              <a:buNone/>
            </a:pPr>
            <a:r>
              <a:rPr lang="cs-CZ" dirty="0"/>
              <a:t>Bylo-li vyhověno ústavní stížnosti zastupitelstva územního samosprávného celku ÚS:</a:t>
            </a:r>
          </a:p>
          <a:p>
            <a:pPr marL="514350" indent="-514350">
              <a:buFont typeface="+mj-lt"/>
              <a:buAutoNum type="arabicPeriod"/>
            </a:pPr>
            <a:r>
              <a:rPr lang="cs-CZ" dirty="0"/>
              <a:t>zruší napadené rozhodnutí státního orgánu, nebo</a:t>
            </a:r>
          </a:p>
          <a:p>
            <a:pPr marL="514350" indent="-514350">
              <a:buFont typeface="+mj-lt"/>
              <a:buAutoNum type="arabicPeriod"/>
            </a:pPr>
            <a:r>
              <a:rPr lang="cs-CZ" dirty="0"/>
              <a:t>jestliže porušení zaručeného práva na samosprávu spočívalo v jiném zásahu státu, než je rozhodnutí, zakáže příslušnému státnímu orgánu, aby v porušování práva na samosprávu pokračoval, a přikáže mu, aby, pokud je to možné, obnovil stav před porušením</a:t>
            </a:r>
          </a:p>
        </p:txBody>
      </p:sp>
    </p:spTree>
    <p:extLst>
      <p:ext uri="{BB962C8B-B14F-4D97-AF65-F5344CB8AC3E}">
        <p14:creationId xmlns:p14="http://schemas.microsoft.com/office/powerpoint/2010/main" val="7490976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625EF99-514B-CD46-B19A-20DE4BD00831}"/>
              </a:ext>
            </a:extLst>
          </p:cNvPr>
          <p:cNvSpPr>
            <a:spLocks noGrp="1"/>
          </p:cNvSpPr>
          <p:nvPr>
            <p:ph type="title"/>
          </p:nvPr>
        </p:nvSpPr>
        <p:spPr/>
        <p:txBody>
          <a:bodyPr/>
          <a:lstStyle/>
          <a:p>
            <a:pPr algn="ctr"/>
            <a:r>
              <a:rPr lang="cs-CZ" dirty="0"/>
              <a:t>Střet zájmů</a:t>
            </a:r>
          </a:p>
        </p:txBody>
      </p:sp>
    </p:spTree>
    <p:extLst>
      <p:ext uri="{BB962C8B-B14F-4D97-AF65-F5344CB8AC3E}">
        <p14:creationId xmlns:p14="http://schemas.microsoft.com/office/powerpoint/2010/main" val="414255278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4B5753-C3B7-3148-856D-19DFD277B1C2}"/>
              </a:ext>
            </a:extLst>
          </p:cNvPr>
          <p:cNvSpPr>
            <a:spLocks noGrp="1"/>
          </p:cNvSpPr>
          <p:nvPr>
            <p:ph type="title"/>
          </p:nvPr>
        </p:nvSpPr>
        <p:spPr/>
        <p:txBody>
          <a:bodyPr/>
          <a:lstStyle/>
          <a:p>
            <a:pPr algn="ctr"/>
            <a:r>
              <a:rPr lang="cs-CZ" dirty="0"/>
              <a:t>Zákon o střetu zájmů upravuje (159/2006 Sb.)</a:t>
            </a:r>
          </a:p>
        </p:txBody>
      </p:sp>
      <p:sp>
        <p:nvSpPr>
          <p:cNvPr id="3" name="Zástupný symbol pro obsah 2">
            <a:extLst>
              <a:ext uri="{FF2B5EF4-FFF2-40B4-BE49-F238E27FC236}">
                <a16:creationId xmlns:a16="http://schemas.microsoft.com/office/drawing/2014/main" id="{28C477AD-991A-064D-92B0-31E694F8F820}"/>
              </a:ext>
            </a:extLst>
          </p:cNvPr>
          <p:cNvSpPr>
            <a:spLocks noGrp="1"/>
          </p:cNvSpPr>
          <p:nvPr>
            <p:ph idx="1"/>
          </p:nvPr>
        </p:nvSpPr>
        <p:spPr/>
        <p:txBody>
          <a:bodyPr>
            <a:normAutofit fontScale="92500" lnSpcReduction="20000"/>
          </a:bodyPr>
          <a:lstStyle/>
          <a:p>
            <a:pPr marL="514350" indent="-514350">
              <a:buFont typeface="+mj-lt"/>
              <a:buAutoNum type="arabicPeriod"/>
            </a:pPr>
            <a:r>
              <a:rPr lang="cs-CZ" dirty="0"/>
              <a:t>povinnost veřejných funkcionářů vykonávat svoji funkci tak, aby nedocházelo ke střetu mezi jejich osobními zájmy a zájmy, které jsou povinni z titulu své funkce prosazovat nebo hájit,</a:t>
            </a:r>
          </a:p>
          <a:p>
            <a:pPr marL="514350" indent="-514350">
              <a:buFont typeface="+mj-lt"/>
              <a:buAutoNum type="arabicPeriod"/>
            </a:pPr>
            <a:r>
              <a:rPr lang="cs-CZ" dirty="0"/>
              <a:t>povinnost veřejných funkcionářů oznamovat skutečnosti, které umožňují veřejnou kontrolu jejich činností konaných vedle výkonu funkce veřejného funkcionáře, veřejnou kontrolu majetku nabytého za dobu výkonu funkce a dalších příjmů, darů nebo jiného prospěchu, získaných za dobu výkonu funkce, popřípadě závazků, které veřejný funkcionář má</a:t>
            </a:r>
          </a:p>
          <a:p>
            <a:pPr marL="514350" indent="-514350">
              <a:buFont typeface="+mj-lt"/>
              <a:buAutoNum type="arabicPeriod"/>
            </a:pPr>
            <a:r>
              <a:rPr lang="cs-CZ" dirty="0"/>
              <a:t>omezení některých činností veřejných funkcionářů a neslučitelnost výkonu funkce veřejného funkcionáře s jinými funkcemi</a:t>
            </a:r>
          </a:p>
          <a:p>
            <a:pPr marL="514350" indent="-514350">
              <a:buFont typeface="+mj-lt"/>
              <a:buAutoNum type="arabicPeriod"/>
            </a:pPr>
            <a:r>
              <a:rPr lang="cs-CZ" dirty="0"/>
              <a:t>odpovědnost veřejných funkcionářů za porušení povinností stanovených tímto zákonem, včetně správních trestů, které lze veřejnému funkcionáři za porušení těchto povinností uložit</a:t>
            </a:r>
          </a:p>
        </p:txBody>
      </p:sp>
    </p:spTree>
    <p:extLst>
      <p:ext uri="{BB962C8B-B14F-4D97-AF65-F5344CB8AC3E}">
        <p14:creationId xmlns:p14="http://schemas.microsoft.com/office/powerpoint/2010/main" val="54606502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955FCE-B496-3443-A284-6DEB57C20B7D}"/>
              </a:ext>
            </a:extLst>
          </p:cNvPr>
          <p:cNvSpPr>
            <a:spLocks noGrp="1"/>
          </p:cNvSpPr>
          <p:nvPr>
            <p:ph type="title"/>
          </p:nvPr>
        </p:nvSpPr>
        <p:spPr/>
        <p:txBody>
          <a:bodyPr/>
          <a:lstStyle/>
          <a:p>
            <a:pPr algn="ctr"/>
            <a:r>
              <a:rPr lang="cs-CZ" dirty="0"/>
              <a:t>Veřejný funkcionář</a:t>
            </a:r>
          </a:p>
        </p:txBody>
      </p:sp>
      <p:sp>
        <p:nvSpPr>
          <p:cNvPr id="3" name="Zástupný symbol pro obsah 2">
            <a:extLst>
              <a:ext uri="{FF2B5EF4-FFF2-40B4-BE49-F238E27FC236}">
                <a16:creationId xmlns:a16="http://schemas.microsoft.com/office/drawing/2014/main" id="{F5519D15-08A3-264B-8097-44D1F4B8B2A4}"/>
              </a:ext>
            </a:extLst>
          </p:cNvPr>
          <p:cNvSpPr>
            <a:spLocks noGrp="1"/>
          </p:cNvSpPr>
          <p:nvPr>
            <p:ph idx="1"/>
          </p:nvPr>
        </p:nvSpPr>
        <p:spPr/>
        <p:txBody>
          <a:bodyPr>
            <a:normAutofit fontScale="92500" lnSpcReduction="10000"/>
          </a:bodyPr>
          <a:lstStyle/>
          <a:p>
            <a:pPr marL="0" indent="0">
              <a:buNone/>
            </a:pPr>
            <a:r>
              <a:rPr lang="cs-CZ" dirty="0"/>
              <a:t>Veřejný funkcionář je mimo jiné:</a:t>
            </a:r>
          </a:p>
          <a:p>
            <a:r>
              <a:rPr lang="cs-CZ" dirty="0"/>
              <a:t>člen vlády nebo vedoucí jiného ústředního správního úřadu, v jehož čele není člen vlády,</a:t>
            </a:r>
          </a:p>
          <a:p>
            <a:r>
              <a:rPr lang="cs-CZ" dirty="0"/>
              <a:t>náměstek člena vlády nebo náměstek ministra vnitra pro státní službu,</a:t>
            </a:r>
          </a:p>
          <a:p>
            <a:r>
              <a:rPr lang="cs-CZ" dirty="0"/>
              <a:t>prezident, viceprezident a člen Nejvyššího kontrolního úřadu,</a:t>
            </a:r>
          </a:p>
          <a:p>
            <a:r>
              <a:rPr lang="cs-CZ" dirty="0"/>
              <a:t>veřejný ochránce práv a jeho zástupce,</a:t>
            </a:r>
          </a:p>
          <a:p>
            <a:r>
              <a:rPr lang="cs-CZ" dirty="0"/>
              <a:t>ředitel bezpečnostního sboru a vedoucí příslušník bezpečnostního  s výjimkou příslušníků zpravodajských služeb,</a:t>
            </a:r>
          </a:p>
          <a:p>
            <a:r>
              <a:rPr lang="cs-CZ" dirty="0"/>
              <a:t>Soudce</a:t>
            </a:r>
          </a:p>
          <a:p>
            <a:r>
              <a:rPr lang="cs-CZ" dirty="0"/>
              <a:t>Státní zástupce….</a:t>
            </a:r>
          </a:p>
        </p:txBody>
      </p:sp>
    </p:spTree>
    <p:extLst>
      <p:ext uri="{BB962C8B-B14F-4D97-AF65-F5344CB8AC3E}">
        <p14:creationId xmlns:p14="http://schemas.microsoft.com/office/powerpoint/2010/main" val="383862734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4E85F8-6F6C-3944-929F-DCD429FDA401}"/>
              </a:ext>
            </a:extLst>
          </p:cNvPr>
          <p:cNvSpPr>
            <a:spLocks noGrp="1"/>
          </p:cNvSpPr>
          <p:nvPr>
            <p:ph type="title"/>
          </p:nvPr>
        </p:nvSpPr>
        <p:spPr/>
        <p:txBody>
          <a:bodyPr/>
          <a:lstStyle/>
          <a:p>
            <a:pPr algn="ctr"/>
            <a:r>
              <a:rPr lang="cs-CZ" dirty="0"/>
              <a:t>Střet zájmů</a:t>
            </a:r>
          </a:p>
        </p:txBody>
      </p:sp>
      <p:sp>
        <p:nvSpPr>
          <p:cNvPr id="3" name="Zástupný symbol pro obsah 2">
            <a:extLst>
              <a:ext uri="{FF2B5EF4-FFF2-40B4-BE49-F238E27FC236}">
                <a16:creationId xmlns:a16="http://schemas.microsoft.com/office/drawing/2014/main" id="{E3D6763D-194A-1649-8711-6F7ACEE55CEE}"/>
              </a:ext>
            </a:extLst>
          </p:cNvPr>
          <p:cNvSpPr>
            <a:spLocks noGrp="1"/>
          </p:cNvSpPr>
          <p:nvPr>
            <p:ph idx="1"/>
          </p:nvPr>
        </p:nvSpPr>
        <p:spPr/>
        <p:txBody>
          <a:bodyPr/>
          <a:lstStyle/>
          <a:p>
            <a:r>
              <a:rPr lang="cs-CZ" dirty="0"/>
              <a:t>Veřejný funkcionář je povinen zdržet se každého jednání, při kterém mohou jeho osobní zájmy ovlivnit výkon jeho funkce. </a:t>
            </a:r>
          </a:p>
          <a:p>
            <a:r>
              <a:rPr lang="cs-CZ" dirty="0"/>
              <a:t>Osobním zájmem se pro účely tohoto zákona rozumí takový zájem, který přináší veřejnému funkcionáři, osobě blízké veřejného funkcionáře, právnické osobě ovládané veřejným funkcionářem nebo osobou blízkou veřejného funkcionáře zvýšení majetku, majetkového nebo jiného prospěchu, zamezení vzniku případného snížení majetkového nebo jiného prospěchu nebo jinou výhodu</a:t>
            </a:r>
          </a:p>
        </p:txBody>
      </p:sp>
    </p:spTree>
    <p:extLst>
      <p:ext uri="{BB962C8B-B14F-4D97-AF65-F5344CB8AC3E}">
        <p14:creationId xmlns:p14="http://schemas.microsoft.com/office/powerpoint/2010/main" val="376024726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BEAF1B-E4A8-7E49-B41A-2224775F7F53}"/>
              </a:ext>
            </a:extLst>
          </p:cNvPr>
          <p:cNvSpPr>
            <a:spLocks noGrp="1"/>
          </p:cNvSpPr>
          <p:nvPr>
            <p:ph type="title"/>
          </p:nvPr>
        </p:nvSpPr>
        <p:spPr/>
        <p:txBody>
          <a:bodyPr/>
          <a:lstStyle/>
          <a:p>
            <a:pPr algn="ctr"/>
            <a:r>
              <a:rPr lang="cs-CZ" dirty="0"/>
              <a:t>Obecná povinnost</a:t>
            </a:r>
          </a:p>
        </p:txBody>
      </p:sp>
      <p:sp>
        <p:nvSpPr>
          <p:cNvPr id="3" name="Zástupný symbol pro obsah 2">
            <a:extLst>
              <a:ext uri="{FF2B5EF4-FFF2-40B4-BE49-F238E27FC236}">
                <a16:creationId xmlns:a16="http://schemas.microsoft.com/office/drawing/2014/main" id="{F1E2AF99-F790-A649-98D2-8F19500AC34A}"/>
              </a:ext>
            </a:extLst>
          </p:cNvPr>
          <p:cNvSpPr>
            <a:spLocks noGrp="1"/>
          </p:cNvSpPr>
          <p:nvPr>
            <p:ph idx="1"/>
          </p:nvPr>
        </p:nvSpPr>
        <p:spPr/>
        <p:txBody>
          <a:bodyPr/>
          <a:lstStyle/>
          <a:p>
            <a:r>
              <a:rPr lang="cs-CZ" dirty="0"/>
              <a:t>Dojde-li ke střetu řádného výkonu funkce ve veřejném zájmu se zájmem osobním, nesmí veřejný funkcionář upřednostňovat svůj osobní zájem před zájmy, které je jako veřejný funkcionář povinen prosazovat a háji</a:t>
            </a:r>
          </a:p>
        </p:txBody>
      </p:sp>
    </p:spTree>
    <p:extLst>
      <p:ext uri="{BB962C8B-B14F-4D97-AF65-F5344CB8AC3E}">
        <p14:creationId xmlns:p14="http://schemas.microsoft.com/office/powerpoint/2010/main" val="118603762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381187-2A32-D644-B923-FED2609D879B}"/>
              </a:ext>
            </a:extLst>
          </p:cNvPr>
          <p:cNvSpPr>
            <a:spLocks noGrp="1"/>
          </p:cNvSpPr>
          <p:nvPr>
            <p:ph type="title"/>
          </p:nvPr>
        </p:nvSpPr>
        <p:spPr/>
        <p:txBody>
          <a:bodyPr/>
          <a:lstStyle/>
          <a:p>
            <a:pPr algn="ctr"/>
            <a:r>
              <a:rPr lang="cs-CZ" dirty="0"/>
              <a:t>Povinnost veřejného funkcionáře</a:t>
            </a:r>
          </a:p>
        </p:txBody>
      </p:sp>
      <p:sp>
        <p:nvSpPr>
          <p:cNvPr id="3" name="Zástupný symbol pro obsah 2">
            <a:extLst>
              <a:ext uri="{FF2B5EF4-FFF2-40B4-BE49-F238E27FC236}">
                <a16:creationId xmlns:a16="http://schemas.microsoft.com/office/drawing/2014/main" id="{37340F36-9BF8-BB41-A7DB-F8CFB875A3E4}"/>
              </a:ext>
            </a:extLst>
          </p:cNvPr>
          <p:cNvSpPr>
            <a:spLocks noGrp="1"/>
          </p:cNvSpPr>
          <p:nvPr>
            <p:ph idx="1"/>
          </p:nvPr>
        </p:nvSpPr>
        <p:spPr/>
        <p:txBody>
          <a:bodyPr/>
          <a:lstStyle/>
          <a:p>
            <a:pPr marL="0" indent="0">
              <a:buNone/>
            </a:pPr>
            <a:r>
              <a:rPr lang="cs-CZ" dirty="0"/>
              <a:t>Veřejný funkcionář </a:t>
            </a:r>
            <a:r>
              <a:rPr lang="cs-CZ" b="1" dirty="0"/>
              <a:t>nesmí ohrozit veřejný zájem </a:t>
            </a:r>
            <a:r>
              <a:rPr lang="cs-CZ" dirty="0"/>
              <a:t>tím, že:</a:t>
            </a:r>
          </a:p>
          <a:p>
            <a:pPr marL="514350" indent="-514350">
              <a:buFont typeface="+mj-lt"/>
              <a:buAutoNum type="arabicPeriod"/>
            </a:pPr>
            <a:r>
              <a:rPr lang="cs-CZ" dirty="0"/>
              <a:t>využije svého </a:t>
            </a:r>
            <a:r>
              <a:rPr lang="cs-CZ" b="1" dirty="0"/>
              <a:t>postavení</a:t>
            </a:r>
            <a:r>
              <a:rPr lang="cs-CZ" dirty="0"/>
              <a:t>, </a:t>
            </a:r>
            <a:r>
              <a:rPr lang="cs-CZ" b="1" dirty="0"/>
              <a:t>pravomoci</a:t>
            </a:r>
            <a:r>
              <a:rPr lang="cs-CZ" dirty="0"/>
              <a:t> nebo </a:t>
            </a:r>
            <a:r>
              <a:rPr lang="cs-CZ" b="1" dirty="0"/>
              <a:t>informací</a:t>
            </a:r>
            <a:r>
              <a:rPr lang="cs-CZ" dirty="0"/>
              <a:t> získaných při výkonu své funkce k získání majetkového nebo jiného </a:t>
            </a:r>
            <a:r>
              <a:rPr lang="cs-CZ" b="1" dirty="0"/>
              <a:t>prospěchu</a:t>
            </a:r>
            <a:r>
              <a:rPr lang="cs-CZ" dirty="0"/>
              <a:t> nebo výhody pro </a:t>
            </a:r>
            <a:r>
              <a:rPr lang="cs-CZ" b="1" dirty="0"/>
              <a:t>sebe </a:t>
            </a:r>
            <a:r>
              <a:rPr lang="cs-CZ" dirty="0"/>
              <a:t>nebo </a:t>
            </a:r>
            <a:r>
              <a:rPr lang="cs-CZ" b="1" dirty="0"/>
              <a:t>jinou osobu</a:t>
            </a:r>
          </a:p>
          <a:p>
            <a:pPr marL="514350" indent="-514350">
              <a:buFont typeface="+mj-lt"/>
              <a:buAutoNum type="arabicPeriod"/>
            </a:pPr>
            <a:r>
              <a:rPr lang="cs-CZ" dirty="0"/>
              <a:t>se bude </a:t>
            </a:r>
            <a:r>
              <a:rPr lang="cs-CZ" b="1" dirty="0"/>
              <a:t>odvolávat na svou funkci </a:t>
            </a:r>
            <a:r>
              <a:rPr lang="cs-CZ" dirty="0"/>
              <a:t>v záležitostech, které souvisejí s jeho osobními zájmy, zejména s jeho povoláním, zaměstnáním nebo podnikáním, nebo</a:t>
            </a:r>
          </a:p>
          <a:p>
            <a:pPr marL="514350" indent="-514350">
              <a:buFont typeface="+mj-lt"/>
              <a:buAutoNum type="arabicPeriod"/>
            </a:pPr>
            <a:r>
              <a:rPr lang="cs-CZ" dirty="0"/>
              <a:t>dá </a:t>
            </a:r>
            <a:r>
              <a:rPr lang="cs-CZ" b="1" dirty="0"/>
              <a:t>za úplatu </a:t>
            </a:r>
            <a:r>
              <a:rPr lang="cs-CZ" dirty="0"/>
              <a:t>nebo </a:t>
            </a:r>
            <a:r>
              <a:rPr lang="cs-CZ" b="1" dirty="0"/>
              <a:t>jinou výhodu </a:t>
            </a:r>
            <a:r>
              <a:rPr lang="cs-CZ" dirty="0"/>
              <a:t>ke </a:t>
            </a:r>
            <a:r>
              <a:rPr lang="cs-CZ" b="1" dirty="0"/>
              <a:t>komerčním reklamním účelům </a:t>
            </a:r>
            <a:r>
              <a:rPr lang="cs-CZ" dirty="0"/>
              <a:t>svolení k uvedení svého jména, popřípadě jmen a příjmení nebo svolení ke svému vyobrazení ve spojení s vykonávanou funkcí</a:t>
            </a:r>
          </a:p>
        </p:txBody>
      </p:sp>
    </p:spTree>
    <p:extLst>
      <p:ext uri="{BB962C8B-B14F-4D97-AF65-F5344CB8AC3E}">
        <p14:creationId xmlns:p14="http://schemas.microsoft.com/office/powerpoint/2010/main" val="2433137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C5D85E-B047-804A-AD4E-A9FAEF78EDF3}"/>
              </a:ext>
            </a:extLst>
          </p:cNvPr>
          <p:cNvSpPr>
            <a:spLocks noGrp="1"/>
          </p:cNvSpPr>
          <p:nvPr>
            <p:ph type="title"/>
          </p:nvPr>
        </p:nvSpPr>
        <p:spPr/>
        <p:txBody>
          <a:bodyPr>
            <a:normAutofit fontScale="90000"/>
          </a:bodyPr>
          <a:lstStyle/>
          <a:p>
            <a:pPr algn="ctr"/>
            <a:r>
              <a:rPr lang="cs-CZ" dirty="0"/>
              <a:t>Stálá komise Poslanecké sněmovny pro kontrolu činnosti Bezpečnostní informační služby</a:t>
            </a:r>
          </a:p>
        </p:txBody>
      </p:sp>
      <p:sp>
        <p:nvSpPr>
          <p:cNvPr id="3" name="Zástupný symbol pro obsah 2">
            <a:extLst>
              <a:ext uri="{FF2B5EF4-FFF2-40B4-BE49-F238E27FC236}">
                <a16:creationId xmlns:a16="http://schemas.microsoft.com/office/drawing/2014/main" id="{9357C5AE-A907-5447-AD44-F8DB692FF19E}"/>
              </a:ext>
            </a:extLst>
          </p:cNvPr>
          <p:cNvSpPr>
            <a:spLocks noGrp="1"/>
          </p:cNvSpPr>
          <p:nvPr>
            <p:ph idx="1"/>
          </p:nvPr>
        </p:nvSpPr>
        <p:spPr/>
        <p:txBody>
          <a:bodyPr>
            <a:normAutofit/>
          </a:bodyPr>
          <a:lstStyle/>
          <a:p>
            <a:r>
              <a:rPr lang="cs-CZ" b="1" dirty="0"/>
              <a:t>Stálá komise Poslanecké sněmovny pro kontrolu činnosti BIS</a:t>
            </a:r>
            <a:r>
              <a:rPr lang="cs-CZ" dirty="0"/>
              <a:t> podle zákona č. 154/1994 Sb., o Bezpečnostní informační službě.</a:t>
            </a:r>
          </a:p>
          <a:p>
            <a:r>
              <a:rPr lang="cs-CZ" dirty="0"/>
              <a:t>Kontrolní orgán se skládá z nejméně </a:t>
            </a:r>
            <a:r>
              <a:rPr lang="cs-CZ" b="1" dirty="0"/>
              <a:t>7 členů</a:t>
            </a:r>
            <a:r>
              <a:rPr lang="cs-CZ" dirty="0"/>
              <a:t>. </a:t>
            </a:r>
          </a:p>
          <a:p>
            <a:r>
              <a:rPr lang="cs-CZ" dirty="0"/>
              <a:t>Poslanecká sněmovna stanoví počet členů tak, aby byl zastoupen </a:t>
            </a:r>
            <a:r>
              <a:rPr lang="cs-CZ" b="1" dirty="0"/>
              <a:t>každý poslanecký klub </a:t>
            </a:r>
            <a:r>
              <a:rPr lang="cs-CZ" dirty="0"/>
              <a:t>ustavený podle příslušnosti k politické straně nebo politickému hnutí, za něž poslanci kandidovali ve volbách; počet členů je </a:t>
            </a:r>
            <a:r>
              <a:rPr lang="cs-CZ" b="1" dirty="0"/>
              <a:t>vždy lichý</a:t>
            </a:r>
            <a:r>
              <a:rPr lang="cs-CZ" dirty="0"/>
              <a:t>. Členem kontrolního orgánu může být pouze poslanec Poslanecké sněmovny.</a:t>
            </a:r>
          </a:p>
        </p:txBody>
      </p:sp>
    </p:spTree>
    <p:extLst>
      <p:ext uri="{BB962C8B-B14F-4D97-AF65-F5344CB8AC3E}">
        <p14:creationId xmlns:p14="http://schemas.microsoft.com/office/powerpoint/2010/main" val="139553669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4EBA61-A0B4-4D48-8A5E-53817B8880D5}"/>
              </a:ext>
            </a:extLst>
          </p:cNvPr>
          <p:cNvSpPr>
            <a:spLocks noGrp="1"/>
          </p:cNvSpPr>
          <p:nvPr>
            <p:ph type="title"/>
          </p:nvPr>
        </p:nvSpPr>
        <p:spPr/>
        <p:txBody>
          <a:bodyPr/>
          <a:lstStyle/>
          <a:p>
            <a:pPr algn="ctr"/>
            <a:r>
              <a:rPr lang="cs-CZ" dirty="0"/>
              <a:t>Zákazy pro veřejného funkcionáře</a:t>
            </a:r>
          </a:p>
        </p:txBody>
      </p:sp>
      <p:sp>
        <p:nvSpPr>
          <p:cNvPr id="3" name="Zástupný symbol pro obsah 2">
            <a:extLst>
              <a:ext uri="{FF2B5EF4-FFF2-40B4-BE49-F238E27FC236}">
                <a16:creationId xmlns:a16="http://schemas.microsoft.com/office/drawing/2014/main" id="{ED13FBC0-9B1E-F741-8194-7E34DE94BC8C}"/>
              </a:ext>
            </a:extLst>
          </p:cNvPr>
          <p:cNvSpPr>
            <a:spLocks noGrp="1"/>
          </p:cNvSpPr>
          <p:nvPr>
            <p:ph idx="1"/>
          </p:nvPr>
        </p:nvSpPr>
        <p:spPr/>
        <p:txBody>
          <a:bodyPr>
            <a:normAutofit lnSpcReduction="10000"/>
          </a:bodyPr>
          <a:lstStyle/>
          <a:p>
            <a:pPr marL="0" indent="0">
              <a:buNone/>
            </a:pPr>
            <a:r>
              <a:rPr lang="cs-CZ" dirty="0"/>
              <a:t>Veřejný funkcionář, až na výjimky (poslanec, senátor) nesmí:</a:t>
            </a:r>
          </a:p>
          <a:p>
            <a:pPr marL="514350" indent="-514350">
              <a:buFont typeface="+mj-lt"/>
              <a:buAutoNum type="arabicPeriod"/>
            </a:pPr>
            <a:r>
              <a:rPr lang="cs-CZ" b="1" dirty="0"/>
              <a:t>podnikat</a:t>
            </a:r>
            <a:r>
              <a:rPr lang="cs-CZ" dirty="0"/>
              <a:t> nebo provozovat jinou samostatnou výdělečnou činnost,</a:t>
            </a:r>
          </a:p>
          <a:p>
            <a:pPr marL="514350" indent="-514350">
              <a:buFont typeface="+mj-lt"/>
              <a:buAutoNum type="arabicPeriod"/>
            </a:pPr>
            <a:r>
              <a:rPr lang="cs-CZ" dirty="0"/>
              <a:t>být členem </a:t>
            </a:r>
            <a:r>
              <a:rPr lang="cs-CZ" b="1" dirty="0"/>
              <a:t>statutárního</a:t>
            </a:r>
            <a:r>
              <a:rPr lang="cs-CZ" dirty="0"/>
              <a:t> orgánu, členem </a:t>
            </a:r>
            <a:r>
              <a:rPr lang="cs-CZ" b="1" dirty="0"/>
              <a:t>řídícího</a:t>
            </a:r>
            <a:r>
              <a:rPr lang="cs-CZ" dirty="0"/>
              <a:t>, </a:t>
            </a:r>
            <a:r>
              <a:rPr lang="cs-CZ" b="1" dirty="0"/>
              <a:t>dozorčího </a:t>
            </a:r>
            <a:r>
              <a:rPr lang="cs-CZ" dirty="0"/>
              <a:t>nebo </a:t>
            </a:r>
            <a:r>
              <a:rPr lang="cs-CZ" b="1" dirty="0"/>
              <a:t>kontrolního</a:t>
            </a:r>
            <a:r>
              <a:rPr lang="cs-CZ" dirty="0"/>
              <a:t> orgánu právnické osoby, která </a:t>
            </a:r>
            <a:r>
              <a:rPr lang="cs-CZ" b="1" dirty="0"/>
              <a:t>podniká</a:t>
            </a:r>
            <a:r>
              <a:rPr lang="cs-CZ" dirty="0"/>
              <a:t>,</a:t>
            </a:r>
          </a:p>
          <a:p>
            <a:pPr marL="514350" indent="-514350">
              <a:buFont typeface="+mj-lt"/>
              <a:buAutoNum type="arabicPeriod"/>
            </a:pPr>
            <a:r>
              <a:rPr lang="cs-CZ" dirty="0"/>
              <a:t>být v </a:t>
            </a:r>
            <a:r>
              <a:rPr lang="cs-CZ" b="1" dirty="0"/>
              <a:t>pracovněprávním</a:t>
            </a:r>
            <a:r>
              <a:rPr lang="cs-CZ" dirty="0"/>
              <a:t> nebo obdobném vztahu nebo ve služebním poměru, nejde-li o vztah nebo poměr, v němž </a:t>
            </a:r>
            <a:r>
              <a:rPr lang="cs-CZ" b="1" dirty="0"/>
              <a:t>působí jako veřejný funkcionář</a:t>
            </a:r>
          </a:p>
          <a:p>
            <a:pPr marL="0" indent="0">
              <a:buNone/>
            </a:pPr>
            <a:r>
              <a:rPr lang="cs-CZ" dirty="0"/>
              <a:t>Omezení podle  se nevztahuje na </a:t>
            </a:r>
            <a:r>
              <a:rPr lang="cs-CZ" b="1" dirty="0"/>
              <a:t>správu vlastního majetku </a:t>
            </a:r>
            <a:r>
              <a:rPr lang="cs-CZ" dirty="0"/>
              <a:t>a na činnost </a:t>
            </a:r>
            <a:r>
              <a:rPr lang="cs-CZ" b="1" dirty="0"/>
              <a:t>vědeckou, pedagogickou, publicistickou, literární, uměleckou nebo sportovní</a:t>
            </a:r>
            <a:r>
              <a:rPr lang="cs-CZ" dirty="0"/>
              <a:t>, nejde-li o vlastní podnikání v těchto oborech</a:t>
            </a:r>
            <a:endParaRPr lang="cs-CZ" b="1" dirty="0"/>
          </a:p>
        </p:txBody>
      </p:sp>
    </p:spTree>
    <p:extLst>
      <p:ext uri="{BB962C8B-B14F-4D97-AF65-F5344CB8AC3E}">
        <p14:creationId xmlns:p14="http://schemas.microsoft.com/office/powerpoint/2010/main" val="106415725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44386C-8560-F949-9D12-F53EC2D2B9B1}"/>
              </a:ext>
            </a:extLst>
          </p:cNvPr>
          <p:cNvSpPr>
            <a:spLocks noGrp="1"/>
          </p:cNvSpPr>
          <p:nvPr>
            <p:ph type="title"/>
          </p:nvPr>
        </p:nvSpPr>
        <p:spPr/>
        <p:txBody>
          <a:bodyPr/>
          <a:lstStyle/>
          <a:p>
            <a:pPr algn="ctr"/>
            <a:r>
              <a:rPr lang="cs-CZ" dirty="0"/>
              <a:t>Omezení v mediálním trhu</a:t>
            </a:r>
          </a:p>
        </p:txBody>
      </p:sp>
      <p:sp>
        <p:nvSpPr>
          <p:cNvPr id="3" name="Zástupný symbol pro obsah 2">
            <a:extLst>
              <a:ext uri="{FF2B5EF4-FFF2-40B4-BE49-F238E27FC236}">
                <a16:creationId xmlns:a16="http://schemas.microsoft.com/office/drawing/2014/main" id="{4DAF585E-167E-1F4B-8D26-B5CF7F5A7EEE}"/>
              </a:ext>
            </a:extLst>
          </p:cNvPr>
          <p:cNvSpPr>
            <a:spLocks noGrp="1"/>
          </p:cNvSpPr>
          <p:nvPr>
            <p:ph idx="1"/>
          </p:nvPr>
        </p:nvSpPr>
        <p:spPr/>
        <p:txBody>
          <a:bodyPr/>
          <a:lstStyle/>
          <a:p>
            <a:pPr algn="just"/>
            <a:r>
              <a:rPr lang="cs-CZ" dirty="0"/>
              <a:t>Veřejný funkcionář nesmí být </a:t>
            </a:r>
            <a:r>
              <a:rPr lang="cs-CZ" b="1" dirty="0"/>
              <a:t>provozovatelem</a:t>
            </a:r>
            <a:r>
              <a:rPr lang="cs-CZ" dirty="0"/>
              <a:t> rozhlasového nebo televizního vysílání nebo </a:t>
            </a:r>
            <a:r>
              <a:rPr lang="cs-CZ" b="1" dirty="0"/>
              <a:t>vydavatelem</a:t>
            </a:r>
            <a:r>
              <a:rPr lang="cs-CZ" dirty="0"/>
              <a:t> periodického tisku ani společníkem, členem nebo ovládající osobou právnické osoby, která je provozovatelem rozhlasového nebo televizního vysílání nebo vydavatelem periodického tisku</a:t>
            </a:r>
          </a:p>
        </p:txBody>
      </p:sp>
    </p:spTree>
    <p:extLst>
      <p:ext uri="{BB962C8B-B14F-4D97-AF65-F5344CB8AC3E}">
        <p14:creationId xmlns:p14="http://schemas.microsoft.com/office/powerpoint/2010/main" val="250507209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912DE5-495B-134E-A6E4-6C4B35E3CDA0}"/>
              </a:ext>
            </a:extLst>
          </p:cNvPr>
          <p:cNvSpPr>
            <a:spLocks noGrp="1"/>
          </p:cNvSpPr>
          <p:nvPr>
            <p:ph type="title"/>
          </p:nvPr>
        </p:nvSpPr>
        <p:spPr/>
        <p:txBody>
          <a:bodyPr/>
          <a:lstStyle/>
          <a:p>
            <a:pPr algn="ctr"/>
            <a:r>
              <a:rPr lang="cs-CZ" dirty="0"/>
              <a:t>Omezení ve veřejných zakázkách</a:t>
            </a:r>
          </a:p>
        </p:txBody>
      </p:sp>
      <p:sp>
        <p:nvSpPr>
          <p:cNvPr id="3" name="Zástupný symbol pro obsah 2">
            <a:extLst>
              <a:ext uri="{FF2B5EF4-FFF2-40B4-BE49-F238E27FC236}">
                <a16:creationId xmlns:a16="http://schemas.microsoft.com/office/drawing/2014/main" id="{DF0EA2D5-D306-2A4A-99AA-598F317EB40D}"/>
              </a:ext>
            </a:extLst>
          </p:cNvPr>
          <p:cNvSpPr>
            <a:spLocks noGrp="1"/>
          </p:cNvSpPr>
          <p:nvPr>
            <p:ph idx="1"/>
          </p:nvPr>
        </p:nvSpPr>
        <p:spPr/>
        <p:txBody>
          <a:bodyPr>
            <a:normAutofit lnSpcReduction="10000"/>
          </a:bodyPr>
          <a:lstStyle/>
          <a:p>
            <a:pPr algn="just"/>
            <a:r>
              <a:rPr lang="cs-CZ" b="1" dirty="0"/>
              <a:t>Obchodní společnost</a:t>
            </a:r>
            <a:r>
              <a:rPr lang="cs-CZ" dirty="0"/>
              <a:t>, ve </a:t>
            </a:r>
            <a:r>
              <a:rPr lang="cs-CZ" b="1" dirty="0"/>
              <a:t>které člen vlády nebo vedoucí jiného ústředního správního úřadu, v jehož čele není člen vlády</a:t>
            </a:r>
            <a:r>
              <a:rPr lang="cs-CZ" dirty="0"/>
              <a:t>, nebo jím ovládaná osoba vlastní podíl představující </a:t>
            </a:r>
            <a:r>
              <a:rPr lang="cs-CZ" b="1" dirty="0"/>
              <a:t>alespoň 25 % účasti </a:t>
            </a:r>
            <a:r>
              <a:rPr lang="cs-CZ" dirty="0"/>
              <a:t>společníka v obchodní společnosti, </a:t>
            </a:r>
            <a:r>
              <a:rPr lang="cs-CZ" b="1" dirty="0"/>
              <a:t>se nesmí účastnit zadávacích řízení podle zákona upravujícího zadávání veřejných zakázek </a:t>
            </a:r>
            <a:r>
              <a:rPr lang="cs-CZ" dirty="0"/>
              <a:t>jako účastník nebo poddodavatel, prostřednictvím kterého dodavatel prokazuje kvalifikaci. </a:t>
            </a:r>
          </a:p>
          <a:p>
            <a:pPr algn="just"/>
            <a:r>
              <a:rPr lang="cs-CZ" dirty="0"/>
              <a:t>Zadavatel je povinen takovou obchodní společnost </a:t>
            </a:r>
            <a:r>
              <a:rPr lang="cs-CZ" b="1" dirty="0"/>
              <a:t>vyloučit</a:t>
            </a:r>
            <a:r>
              <a:rPr lang="cs-CZ" dirty="0"/>
              <a:t> ze zadávacího řízení. </a:t>
            </a:r>
          </a:p>
          <a:p>
            <a:pPr algn="just"/>
            <a:r>
              <a:rPr lang="cs-CZ" dirty="0"/>
              <a:t>Zadavatel nesmí  takové obchodní společnosti zadat veřejnou zakázku </a:t>
            </a:r>
            <a:r>
              <a:rPr lang="cs-CZ" b="1" dirty="0"/>
              <a:t>malého rozsahu</a:t>
            </a:r>
            <a:r>
              <a:rPr lang="cs-CZ" dirty="0"/>
              <a:t>, takové jednání je neplatné.</a:t>
            </a:r>
          </a:p>
        </p:txBody>
      </p:sp>
    </p:spTree>
    <p:extLst>
      <p:ext uri="{BB962C8B-B14F-4D97-AF65-F5344CB8AC3E}">
        <p14:creationId xmlns:p14="http://schemas.microsoft.com/office/powerpoint/2010/main" val="249884386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E38BAB-8F1E-DF46-927F-77D7F469E585}"/>
              </a:ext>
            </a:extLst>
          </p:cNvPr>
          <p:cNvSpPr>
            <a:spLocks noGrp="1"/>
          </p:cNvSpPr>
          <p:nvPr>
            <p:ph type="title"/>
          </p:nvPr>
        </p:nvSpPr>
        <p:spPr/>
        <p:txBody>
          <a:bodyPr/>
          <a:lstStyle/>
          <a:p>
            <a:pPr algn="ctr"/>
            <a:r>
              <a:rPr lang="cs-CZ" dirty="0"/>
              <a:t>Zákaz dotací</a:t>
            </a:r>
          </a:p>
        </p:txBody>
      </p:sp>
      <p:sp>
        <p:nvSpPr>
          <p:cNvPr id="3" name="Zástupný symbol pro obsah 2">
            <a:extLst>
              <a:ext uri="{FF2B5EF4-FFF2-40B4-BE49-F238E27FC236}">
                <a16:creationId xmlns:a16="http://schemas.microsoft.com/office/drawing/2014/main" id="{8BED7201-934F-CF47-B3C9-1FBF71B3BD13}"/>
              </a:ext>
            </a:extLst>
          </p:cNvPr>
          <p:cNvSpPr>
            <a:spLocks noGrp="1"/>
          </p:cNvSpPr>
          <p:nvPr>
            <p:ph idx="1"/>
          </p:nvPr>
        </p:nvSpPr>
        <p:spPr/>
        <p:txBody>
          <a:bodyPr/>
          <a:lstStyle/>
          <a:p>
            <a:pPr marL="0" indent="0" algn="just">
              <a:buNone/>
            </a:pPr>
            <a:r>
              <a:rPr lang="cs-CZ" dirty="0"/>
              <a:t>Je zakázáno </a:t>
            </a:r>
            <a:r>
              <a:rPr lang="cs-CZ" b="1" dirty="0"/>
              <a:t>poskytnout dotaci </a:t>
            </a:r>
            <a:r>
              <a:rPr lang="cs-CZ" dirty="0"/>
              <a:t>podle právního předpisu upravujícího rozpočtová pravidla nebo investiční pobídku podle právního předpisu upravujícího investiční pobídky</a:t>
            </a:r>
            <a:r>
              <a:rPr lang="cs-CZ" baseline="30000" dirty="0"/>
              <a:t> </a:t>
            </a:r>
            <a:r>
              <a:rPr lang="cs-CZ" dirty="0"/>
              <a:t>obchodní společnosti, ve které </a:t>
            </a:r>
            <a:r>
              <a:rPr lang="cs-CZ" b="1" dirty="0"/>
              <a:t>člen vlády nebo vedoucí jiného ústředního správního úřadu, v jehož čele není člen vlády </a:t>
            </a:r>
            <a:r>
              <a:rPr lang="cs-CZ" dirty="0"/>
              <a:t>nebo jím ovládaná osoba vlastní podíl představující alespoň 25 % účasti společníka v obchodní společnosti</a:t>
            </a:r>
          </a:p>
        </p:txBody>
      </p:sp>
    </p:spTree>
    <p:extLst>
      <p:ext uri="{BB962C8B-B14F-4D97-AF65-F5344CB8AC3E}">
        <p14:creationId xmlns:p14="http://schemas.microsoft.com/office/powerpoint/2010/main" val="298415780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FD08C2-B828-5848-A717-4A973D12AEF4}"/>
              </a:ext>
            </a:extLst>
          </p:cNvPr>
          <p:cNvSpPr>
            <a:spLocks noGrp="1"/>
          </p:cNvSpPr>
          <p:nvPr>
            <p:ph type="title"/>
          </p:nvPr>
        </p:nvSpPr>
        <p:spPr/>
        <p:txBody>
          <a:bodyPr/>
          <a:lstStyle/>
          <a:p>
            <a:pPr algn="ctr"/>
            <a:r>
              <a:rPr lang="cs-CZ" dirty="0"/>
              <a:t>Čestné prohlášení</a:t>
            </a:r>
          </a:p>
        </p:txBody>
      </p:sp>
      <p:sp>
        <p:nvSpPr>
          <p:cNvPr id="3" name="Zástupný symbol pro obsah 2">
            <a:extLst>
              <a:ext uri="{FF2B5EF4-FFF2-40B4-BE49-F238E27FC236}">
                <a16:creationId xmlns:a16="http://schemas.microsoft.com/office/drawing/2014/main" id="{84A9FE7C-A1AF-CF42-99D2-58AACCCC1AA1}"/>
              </a:ext>
            </a:extLst>
          </p:cNvPr>
          <p:cNvSpPr>
            <a:spLocks noGrp="1"/>
          </p:cNvSpPr>
          <p:nvPr>
            <p:ph idx="1"/>
          </p:nvPr>
        </p:nvSpPr>
        <p:spPr/>
        <p:txBody>
          <a:bodyPr/>
          <a:lstStyle/>
          <a:p>
            <a:pPr marL="0" indent="0">
              <a:buNone/>
            </a:pPr>
            <a:r>
              <a:rPr lang="cs-CZ" dirty="0"/>
              <a:t>Veřejný funkcionář podává formou čestného prohlášení oznámení o:</a:t>
            </a:r>
          </a:p>
          <a:p>
            <a:pPr marL="514350" indent="-514350">
              <a:buFont typeface="+mj-lt"/>
              <a:buAutoNum type="alphaLcParenR"/>
            </a:pPr>
            <a:r>
              <a:rPr lang="cs-CZ" dirty="0"/>
              <a:t>osobním zájmu,</a:t>
            </a:r>
          </a:p>
          <a:p>
            <a:pPr marL="514350" indent="-514350">
              <a:buFont typeface="+mj-lt"/>
              <a:buAutoNum type="alphaLcParenR"/>
            </a:pPr>
            <a:r>
              <a:rPr lang="cs-CZ" dirty="0"/>
              <a:t>jiných vykonávaných činnostech,</a:t>
            </a:r>
          </a:p>
          <a:p>
            <a:pPr marL="514350" indent="-514350">
              <a:buFont typeface="+mj-lt"/>
              <a:buAutoNum type="alphaLcParenR"/>
            </a:pPr>
            <a:r>
              <a:rPr lang="cs-CZ" dirty="0"/>
              <a:t>majetku, který vlastní ke dni předcházejícímu dni zahájení výkonu funkce, a majetku nabytém v průběhu výkonu funkce,</a:t>
            </a:r>
          </a:p>
          <a:p>
            <a:pPr marL="514350" indent="-514350">
              <a:buFont typeface="+mj-lt"/>
              <a:buAutoNum type="alphaLcParenR"/>
            </a:pPr>
            <a:r>
              <a:rPr lang="cs-CZ" dirty="0"/>
              <a:t>příjmech, darech a závazcích</a:t>
            </a:r>
          </a:p>
          <a:p>
            <a:pPr marL="0" indent="0">
              <a:buNone/>
            </a:pPr>
            <a:r>
              <a:rPr lang="cs-CZ" dirty="0"/>
              <a:t>Prohlášení se činí do </a:t>
            </a:r>
            <a:r>
              <a:rPr lang="cs-CZ" b="1" dirty="0"/>
              <a:t>registru oznámení</a:t>
            </a:r>
            <a:r>
              <a:rPr lang="cs-CZ" dirty="0"/>
              <a:t>, který vede ministerstvo spravedlnosti. </a:t>
            </a:r>
          </a:p>
          <a:p>
            <a:pPr marL="514350" indent="-514350">
              <a:buFont typeface="+mj-lt"/>
              <a:buAutoNum type="alphaLcParenR"/>
            </a:pPr>
            <a:endParaRPr lang="cs-CZ" dirty="0"/>
          </a:p>
        </p:txBody>
      </p:sp>
    </p:spTree>
    <p:extLst>
      <p:ext uri="{BB962C8B-B14F-4D97-AF65-F5344CB8AC3E}">
        <p14:creationId xmlns:p14="http://schemas.microsoft.com/office/powerpoint/2010/main" val="40755353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3C3406-9FB3-9D48-9F5E-89ECBA90BC1D}"/>
              </a:ext>
            </a:extLst>
          </p:cNvPr>
          <p:cNvSpPr>
            <a:spLocks noGrp="1"/>
          </p:cNvSpPr>
          <p:nvPr>
            <p:ph type="title"/>
          </p:nvPr>
        </p:nvSpPr>
        <p:spPr/>
        <p:txBody>
          <a:bodyPr/>
          <a:lstStyle/>
          <a:p>
            <a:pPr algn="ctr"/>
            <a:r>
              <a:rPr lang="cs-CZ" dirty="0"/>
              <a:t>Registr oznámení</a:t>
            </a:r>
          </a:p>
        </p:txBody>
      </p:sp>
      <p:sp>
        <p:nvSpPr>
          <p:cNvPr id="3" name="Zástupný symbol pro obsah 2">
            <a:extLst>
              <a:ext uri="{FF2B5EF4-FFF2-40B4-BE49-F238E27FC236}">
                <a16:creationId xmlns:a16="http://schemas.microsoft.com/office/drawing/2014/main" id="{D4DE885C-EF54-2646-A083-76BA42DD8690}"/>
              </a:ext>
            </a:extLst>
          </p:cNvPr>
          <p:cNvSpPr>
            <a:spLocks noGrp="1"/>
          </p:cNvSpPr>
          <p:nvPr>
            <p:ph idx="1"/>
          </p:nvPr>
        </p:nvSpPr>
        <p:spPr/>
        <p:txBody>
          <a:bodyPr/>
          <a:lstStyle/>
          <a:p>
            <a:pPr marL="0" indent="0">
              <a:buNone/>
            </a:pPr>
            <a:r>
              <a:rPr lang="cs-CZ" dirty="0"/>
              <a:t>Prohlášení se činí do </a:t>
            </a:r>
            <a:r>
              <a:rPr lang="cs-CZ" b="1" dirty="0"/>
              <a:t>registru oznámení</a:t>
            </a:r>
            <a:r>
              <a:rPr lang="cs-CZ" dirty="0"/>
              <a:t>, který vede ministerstvo spravedlnosti. </a:t>
            </a:r>
          </a:p>
          <a:p>
            <a:r>
              <a:rPr lang="cs-CZ" dirty="0"/>
              <a:t>Oznámení se podávají ke dni  zahájení výkonu funkce veřejného funkcionáře</a:t>
            </a:r>
          </a:p>
          <a:p>
            <a:r>
              <a:rPr lang="cs-CZ" dirty="0"/>
              <a:t> Dále pak nejpozději </a:t>
            </a:r>
            <a:r>
              <a:rPr lang="cs-CZ" b="1" dirty="0"/>
              <a:t>30. června </a:t>
            </a:r>
            <a:r>
              <a:rPr lang="cs-CZ" dirty="0"/>
              <a:t>následujícího kalendářního roku po celou dobu výkonu funkce.</a:t>
            </a:r>
          </a:p>
        </p:txBody>
      </p:sp>
    </p:spTree>
    <p:extLst>
      <p:ext uri="{BB962C8B-B14F-4D97-AF65-F5344CB8AC3E}">
        <p14:creationId xmlns:p14="http://schemas.microsoft.com/office/powerpoint/2010/main" val="259042073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C98E8F-2DB1-2B45-BEF4-6EEDFA29516F}"/>
              </a:ext>
            </a:extLst>
          </p:cNvPr>
          <p:cNvSpPr>
            <a:spLocks noGrp="1"/>
          </p:cNvSpPr>
          <p:nvPr>
            <p:ph type="title"/>
          </p:nvPr>
        </p:nvSpPr>
        <p:spPr/>
        <p:txBody>
          <a:bodyPr/>
          <a:lstStyle/>
          <a:p>
            <a:pPr algn="ctr"/>
            <a:r>
              <a:rPr lang="cs-CZ" dirty="0"/>
              <a:t>Nahlížení do registru oznámení</a:t>
            </a:r>
          </a:p>
        </p:txBody>
      </p:sp>
      <p:sp>
        <p:nvSpPr>
          <p:cNvPr id="3" name="Zástupný symbol pro obsah 2">
            <a:extLst>
              <a:ext uri="{FF2B5EF4-FFF2-40B4-BE49-F238E27FC236}">
                <a16:creationId xmlns:a16="http://schemas.microsoft.com/office/drawing/2014/main" id="{201EB43C-2899-D946-A19A-FAD4C0D528AA}"/>
              </a:ext>
            </a:extLst>
          </p:cNvPr>
          <p:cNvSpPr>
            <a:spLocks noGrp="1"/>
          </p:cNvSpPr>
          <p:nvPr>
            <p:ph idx="1"/>
          </p:nvPr>
        </p:nvSpPr>
        <p:spPr/>
        <p:txBody>
          <a:bodyPr>
            <a:normAutofit fontScale="92500"/>
          </a:bodyPr>
          <a:lstStyle/>
          <a:p>
            <a:r>
              <a:rPr lang="cs-CZ" dirty="0"/>
              <a:t>Každý má právo bezplatně nahlížet prostřednictvím veřejné datové sítě v rozsahu stanoveném  zákonem do registru oznámení.</a:t>
            </a:r>
          </a:p>
          <a:p>
            <a:r>
              <a:rPr lang="cs-CZ" dirty="0"/>
              <a:t>Žádost musí obsahovat v případě </a:t>
            </a:r>
            <a:r>
              <a:rPr lang="cs-CZ" b="1" dirty="0"/>
              <a:t>fyzické osoby </a:t>
            </a:r>
            <a:r>
              <a:rPr lang="cs-CZ" dirty="0"/>
              <a:t>jméno, popřípadě jména, příjmení, datum narození, trvalý pobyt a adresu pro doručování žadatele a v </a:t>
            </a:r>
            <a:r>
              <a:rPr lang="cs-CZ" b="1" dirty="0"/>
              <a:t>případě právnické osoby </a:t>
            </a:r>
            <a:r>
              <a:rPr lang="cs-CZ" dirty="0"/>
              <a:t>obchodní firmu nebo název, identifikační číslo osoby a sídlo, a údaje o fyzické osobě, která jedná v zastoupení právnické osoby, a její oprávnění jednat v zastoupení právnické osoby. </a:t>
            </a:r>
          </a:p>
          <a:p>
            <a:r>
              <a:rPr lang="cs-CZ" dirty="0"/>
              <a:t>Žádost musí dále obsahovat </a:t>
            </a:r>
            <a:r>
              <a:rPr lang="cs-CZ" b="1" dirty="0"/>
              <a:t>jméno, popřípadě jména a příjmení veřejného funkcionáře</a:t>
            </a:r>
            <a:r>
              <a:rPr lang="cs-CZ" dirty="0"/>
              <a:t>, nebo </a:t>
            </a:r>
            <a:r>
              <a:rPr lang="cs-CZ" b="1" dirty="0"/>
              <a:t>funkci </a:t>
            </a:r>
            <a:r>
              <a:rPr lang="cs-CZ" dirty="0"/>
              <a:t>veřejného funkcionáře a právnickou osobu nebo její orgán nebo organizační složku, ve které veřejný funkcionář působí.</a:t>
            </a:r>
          </a:p>
        </p:txBody>
      </p:sp>
    </p:spTree>
    <p:extLst>
      <p:ext uri="{BB962C8B-B14F-4D97-AF65-F5344CB8AC3E}">
        <p14:creationId xmlns:p14="http://schemas.microsoft.com/office/powerpoint/2010/main" val="305885943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5328B13B-1A14-8343-B2C6-E833BA1C5CC6}"/>
              </a:ext>
            </a:extLst>
          </p:cNvPr>
          <p:cNvSpPr>
            <a:spLocks noGrp="1"/>
          </p:cNvSpPr>
          <p:nvPr>
            <p:ph type="title"/>
          </p:nvPr>
        </p:nvSpPr>
        <p:spPr/>
        <p:txBody>
          <a:bodyPr/>
          <a:lstStyle/>
          <a:p>
            <a:pPr algn="ctr"/>
            <a:r>
              <a:rPr lang="cs-CZ" dirty="0"/>
              <a:t>Kontrola veřejné správy na úrovni EU</a:t>
            </a:r>
          </a:p>
        </p:txBody>
      </p:sp>
    </p:spTree>
    <p:extLst>
      <p:ext uri="{BB962C8B-B14F-4D97-AF65-F5344CB8AC3E}">
        <p14:creationId xmlns:p14="http://schemas.microsoft.com/office/powerpoint/2010/main" val="81386342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C69DCCE-BC08-F646-A820-F70B7CC22C26}"/>
              </a:ext>
            </a:extLst>
          </p:cNvPr>
          <p:cNvSpPr>
            <a:spLocks noGrp="1"/>
          </p:cNvSpPr>
          <p:nvPr>
            <p:ph type="title"/>
          </p:nvPr>
        </p:nvSpPr>
        <p:spPr/>
        <p:txBody>
          <a:bodyPr>
            <a:normAutofit fontScale="90000"/>
          </a:bodyPr>
          <a:lstStyle/>
          <a:p>
            <a:pPr algn="ctr"/>
            <a:br>
              <a:rPr lang="cs-CZ" b="1" dirty="0"/>
            </a:br>
            <a:r>
              <a:rPr lang="cs-CZ" b="1" dirty="0"/>
              <a:t>Právo na dobrou veřejnou správu jak v Evropské unii </a:t>
            </a:r>
            <a:br>
              <a:rPr lang="cs-CZ" b="1" dirty="0"/>
            </a:br>
            <a:endParaRPr lang="cs-CZ" dirty="0"/>
          </a:p>
        </p:txBody>
      </p:sp>
      <p:sp>
        <p:nvSpPr>
          <p:cNvPr id="6" name="Zástupný symbol pro obsah 5">
            <a:extLst>
              <a:ext uri="{FF2B5EF4-FFF2-40B4-BE49-F238E27FC236}">
                <a16:creationId xmlns:a16="http://schemas.microsoft.com/office/drawing/2014/main" id="{2092FF57-B7CF-2746-A786-626094A8AFFA}"/>
              </a:ext>
            </a:extLst>
          </p:cNvPr>
          <p:cNvSpPr>
            <a:spLocks noGrp="1"/>
          </p:cNvSpPr>
          <p:nvPr>
            <p:ph idx="1"/>
          </p:nvPr>
        </p:nvSpPr>
        <p:spPr/>
        <p:txBody>
          <a:bodyPr/>
          <a:lstStyle/>
          <a:p>
            <a:r>
              <a:rPr lang="cs-CZ" b="1" dirty="0"/>
              <a:t>na správu samou </a:t>
            </a:r>
            <a:r>
              <a:rPr lang="cs-CZ" dirty="0"/>
              <a:t>– výkon správy se opírá o zákon jako její klíčový nástroj, právo určuje  hranice správy a určuje pravidla, podle který  se správa vykonává  </a:t>
            </a:r>
          </a:p>
          <a:p>
            <a:r>
              <a:rPr lang="cs-CZ" b="1" dirty="0"/>
              <a:t>na jednotlivce </a:t>
            </a:r>
            <a:r>
              <a:rPr lang="cs-CZ" dirty="0"/>
              <a:t>– jedinec musí mít právo na ochranu svých práv při výkonu správy</a:t>
            </a:r>
          </a:p>
          <a:p>
            <a:r>
              <a:rPr lang="cs-CZ" b="1" dirty="0"/>
              <a:t>na zákonodárce </a:t>
            </a:r>
            <a:r>
              <a:rPr lang="cs-CZ" dirty="0"/>
              <a:t>– zákonodárce přijímá zákony a tím určuje limity správy  a především upravuje procesní pravidla </a:t>
            </a:r>
          </a:p>
          <a:p>
            <a:r>
              <a:rPr lang="cs-CZ" b="1" dirty="0"/>
              <a:t>na ombudsmana </a:t>
            </a:r>
            <a:r>
              <a:rPr lang="cs-CZ" dirty="0"/>
              <a:t>– nezávislá osoba mimo systém veřejné správy má dohlížet na řádný výkon veřejné správy.</a:t>
            </a:r>
          </a:p>
          <a:p>
            <a:pPr marL="0" indent="0">
              <a:buNone/>
            </a:pPr>
            <a:endParaRPr lang="cs-CZ" dirty="0"/>
          </a:p>
        </p:txBody>
      </p:sp>
    </p:spTree>
    <p:extLst>
      <p:ext uri="{BB962C8B-B14F-4D97-AF65-F5344CB8AC3E}">
        <p14:creationId xmlns:p14="http://schemas.microsoft.com/office/powerpoint/2010/main" val="421613011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8B7CE1-ACEB-0F45-B20C-D8F17B4027B5}"/>
              </a:ext>
            </a:extLst>
          </p:cNvPr>
          <p:cNvSpPr>
            <a:spLocks noGrp="1"/>
          </p:cNvSpPr>
          <p:nvPr>
            <p:ph type="title"/>
          </p:nvPr>
        </p:nvSpPr>
        <p:spPr/>
        <p:txBody>
          <a:bodyPr/>
          <a:lstStyle/>
          <a:p>
            <a:pPr algn="ctr"/>
            <a:r>
              <a:rPr lang="cs-CZ" dirty="0"/>
              <a:t>Právo na řádnou správu podle Listiny základních práv  unie </a:t>
            </a:r>
          </a:p>
        </p:txBody>
      </p:sp>
      <p:sp>
        <p:nvSpPr>
          <p:cNvPr id="3" name="Zástupný symbol pro obsah 2">
            <a:extLst>
              <a:ext uri="{FF2B5EF4-FFF2-40B4-BE49-F238E27FC236}">
                <a16:creationId xmlns:a16="http://schemas.microsoft.com/office/drawing/2014/main" id="{CAB2FB58-408F-7845-8001-B9C577B2EC7A}"/>
              </a:ext>
            </a:extLst>
          </p:cNvPr>
          <p:cNvSpPr>
            <a:spLocks noGrp="1"/>
          </p:cNvSpPr>
          <p:nvPr>
            <p:ph idx="1"/>
          </p:nvPr>
        </p:nvSpPr>
        <p:spPr/>
        <p:txBody>
          <a:bodyPr/>
          <a:lstStyle/>
          <a:p>
            <a:pPr marL="0" indent="0">
              <a:buNone/>
            </a:pPr>
            <a:endParaRPr lang="cs-CZ" dirty="0"/>
          </a:p>
          <a:p>
            <a:pPr marL="0" indent="0">
              <a:buNone/>
            </a:pPr>
            <a:r>
              <a:rPr lang="cs-CZ" dirty="0"/>
              <a:t>Každý má právo na to, aby jeho záležitosti byly orgány, institucemi a jinými subjekty Unie řešeny:</a:t>
            </a:r>
          </a:p>
          <a:p>
            <a:r>
              <a:rPr lang="cs-CZ" dirty="0"/>
              <a:t>nestranně, </a:t>
            </a:r>
          </a:p>
          <a:p>
            <a:r>
              <a:rPr lang="cs-CZ" dirty="0"/>
              <a:t>spravedlivě a </a:t>
            </a:r>
          </a:p>
          <a:p>
            <a:r>
              <a:rPr lang="cs-CZ" dirty="0"/>
              <a:t>v přiměřené lhůtě.</a:t>
            </a:r>
          </a:p>
        </p:txBody>
      </p:sp>
    </p:spTree>
    <p:extLst>
      <p:ext uri="{BB962C8B-B14F-4D97-AF65-F5344CB8AC3E}">
        <p14:creationId xmlns:p14="http://schemas.microsoft.com/office/powerpoint/2010/main" val="3300015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D94629-689C-2946-887E-DBEA88399DC0}"/>
              </a:ext>
            </a:extLst>
          </p:cNvPr>
          <p:cNvSpPr>
            <a:spLocks noGrp="1"/>
          </p:cNvSpPr>
          <p:nvPr>
            <p:ph type="title"/>
          </p:nvPr>
        </p:nvSpPr>
        <p:spPr/>
        <p:txBody>
          <a:bodyPr/>
          <a:lstStyle/>
          <a:p>
            <a:pPr algn="ctr"/>
            <a:r>
              <a:rPr lang="cs-CZ" dirty="0"/>
              <a:t>Poslání BIS</a:t>
            </a:r>
          </a:p>
        </p:txBody>
      </p:sp>
      <p:sp>
        <p:nvSpPr>
          <p:cNvPr id="3" name="Zástupný symbol pro obsah 2">
            <a:extLst>
              <a:ext uri="{FF2B5EF4-FFF2-40B4-BE49-F238E27FC236}">
                <a16:creationId xmlns:a16="http://schemas.microsoft.com/office/drawing/2014/main" id="{C6A52B5F-1DB4-7F43-BCA2-1159DA6EB146}"/>
              </a:ext>
            </a:extLst>
          </p:cNvPr>
          <p:cNvSpPr>
            <a:spLocks noGrp="1"/>
          </p:cNvSpPr>
          <p:nvPr>
            <p:ph idx="1"/>
          </p:nvPr>
        </p:nvSpPr>
        <p:spPr/>
        <p:txBody>
          <a:bodyPr/>
          <a:lstStyle/>
          <a:p>
            <a:pPr marL="0" indent="0">
              <a:buNone/>
            </a:pPr>
            <a:r>
              <a:rPr lang="cs-CZ" dirty="0"/>
              <a:t>BIS je zpravodajská instituce českého státu, která působí uvnitř jeho území. Oblasti, kterými se BIS zabývá, vymezuje zákon o zpravodajských službách ČR (č. 153/1994 Sb.). </a:t>
            </a:r>
          </a:p>
          <a:p>
            <a:pPr marL="0" indent="0">
              <a:buNone/>
            </a:pPr>
            <a:r>
              <a:rPr lang="cs-CZ" dirty="0"/>
              <a:t>Ředitele BIS jmenuje, </a:t>
            </a:r>
            <a:r>
              <a:rPr lang="cs-CZ" b="1" dirty="0"/>
              <a:t>po projednání </a:t>
            </a:r>
            <a:r>
              <a:rPr lang="cs-CZ" dirty="0"/>
              <a:t>ve výboru Poslanecké sněmovny Parlamentu příslušném ve věcech bezpečnosti </a:t>
            </a:r>
            <a:r>
              <a:rPr lang="cs-CZ" b="1" dirty="0"/>
              <a:t>vláda</a:t>
            </a:r>
            <a:r>
              <a:rPr lang="cs-CZ" dirty="0"/>
              <a:t>. </a:t>
            </a:r>
          </a:p>
          <a:p>
            <a:pPr marL="0" indent="0">
              <a:buNone/>
            </a:pPr>
            <a:r>
              <a:rPr lang="cs-CZ" dirty="0"/>
              <a:t>Z výkonu své funkce je </a:t>
            </a:r>
            <a:r>
              <a:rPr lang="cs-CZ" b="1" dirty="0"/>
              <a:t>ředitel </a:t>
            </a:r>
            <a:r>
              <a:rPr lang="cs-CZ" dirty="0"/>
              <a:t>BIS  </a:t>
            </a:r>
            <a:r>
              <a:rPr lang="cs-CZ" b="1" dirty="0"/>
              <a:t>odpovědný vládě</a:t>
            </a:r>
            <a:r>
              <a:rPr lang="cs-CZ" dirty="0"/>
              <a:t>, která ho též odvolává.</a:t>
            </a:r>
          </a:p>
          <a:p>
            <a:endParaRPr lang="cs-CZ" dirty="0"/>
          </a:p>
        </p:txBody>
      </p:sp>
    </p:spTree>
    <p:extLst>
      <p:ext uri="{BB962C8B-B14F-4D97-AF65-F5344CB8AC3E}">
        <p14:creationId xmlns:p14="http://schemas.microsoft.com/office/powerpoint/2010/main" val="167857801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4A4960-22DB-C646-96BE-A2C1CB13159B}"/>
              </a:ext>
            </a:extLst>
          </p:cNvPr>
          <p:cNvSpPr>
            <a:spLocks noGrp="1"/>
          </p:cNvSpPr>
          <p:nvPr>
            <p:ph type="title"/>
          </p:nvPr>
        </p:nvSpPr>
        <p:spPr/>
        <p:txBody>
          <a:bodyPr/>
          <a:lstStyle/>
          <a:p>
            <a:pPr algn="ctr"/>
            <a:r>
              <a:rPr lang="cs-CZ" dirty="0"/>
              <a:t>Obsah práva na řádnou správu </a:t>
            </a:r>
          </a:p>
        </p:txBody>
      </p:sp>
      <p:sp>
        <p:nvSpPr>
          <p:cNvPr id="3" name="Zástupný symbol pro obsah 2">
            <a:extLst>
              <a:ext uri="{FF2B5EF4-FFF2-40B4-BE49-F238E27FC236}">
                <a16:creationId xmlns:a16="http://schemas.microsoft.com/office/drawing/2014/main" id="{B039FA5D-CB23-9E42-AB05-9ABDAA17586D}"/>
              </a:ext>
            </a:extLst>
          </p:cNvPr>
          <p:cNvSpPr>
            <a:spLocks noGrp="1"/>
          </p:cNvSpPr>
          <p:nvPr>
            <p:ph idx="1"/>
          </p:nvPr>
        </p:nvSpPr>
        <p:spPr/>
        <p:txBody>
          <a:bodyPr/>
          <a:lstStyle/>
          <a:p>
            <a:pPr marL="514350" indent="-514350">
              <a:buFont typeface="+mj-lt"/>
              <a:buAutoNum type="arabicPeriod"/>
            </a:pPr>
            <a:r>
              <a:rPr lang="cs-CZ" dirty="0"/>
              <a:t>právo každého </a:t>
            </a:r>
            <a:r>
              <a:rPr lang="cs-CZ" b="1" dirty="0"/>
              <a:t>být vyslechnut před přijetím </a:t>
            </a:r>
            <a:r>
              <a:rPr lang="cs-CZ" dirty="0"/>
              <a:t>jemu určeného individuálního opatření, které by se jej mohlo nepříznivě dotknout;</a:t>
            </a:r>
          </a:p>
          <a:p>
            <a:pPr marL="514350" indent="-514350">
              <a:buFont typeface="+mj-lt"/>
              <a:buAutoNum type="arabicPeriod"/>
            </a:pPr>
            <a:r>
              <a:rPr lang="cs-CZ" dirty="0"/>
              <a:t>právo každého na </a:t>
            </a:r>
            <a:r>
              <a:rPr lang="cs-CZ" b="1" dirty="0"/>
              <a:t>přístup ke spisu</a:t>
            </a:r>
            <a:r>
              <a:rPr lang="cs-CZ" dirty="0"/>
              <a:t>, který se jej týká, při respektování oprávněných zájmů důvěrnosti a profesního a obchodního tajemství;</a:t>
            </a:r>
          </a:p>
          <a:p>
            <a:pPr marL="514350" indent="-514350">
              <a:buFont typeface="+mj-lt"/>
              <a:buAutoNum type="arabicPeriod"/>
            </a:pPr>
            <a:r>
              <a:rPr lang="cs-CZ" dirty="0"/>
              <a:t>povinnost správních orgánů </a:t>
            </a:r>
            <a:r>
              <a:rPr lang="cs-CZ" b="1" dirty="0"/>
              <a:t>odůvodňovat svá rozhodnutí</a:t>
            </a:r>
            <a:r>
              <a:rPr lang="cs-CZ" dirty="0"/>
              <a:t>.</a:t>
            </a:r>
          </a:p>
        </p:txBody>
      </p:sp>
    </p:spTree>
    <p:extLst>
      <p:ext uri="{BB962C8B-B14F-4D97-AF65-F5344CB8AC3E}">
        <p14:creationId xmlns:p14="http://schemas.microsoft.com/office/powerpoint/2010/main" val="173030250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8BE47A-B86F-4B47-BBFF-093E389875A2}"/>
              </a:ext>
            </a:extLst>
          </p:cNvPr>
          <p:cNvSpPr>
            <a:spLocks noGrp="1"/>
          </p:cNvSpPr>
          <p:nvPr>
            <p:ph type="title"/>
          </p:nvPr>
        </p:nvSpPr>
        <p:spPr/>
        <p:txBody>
          <a:bodyPr/>
          <a:lstStyle/>
          <a:p>
            <a:pPr algn="ctr"/>
            <a:r>
              <a:rPr lang="cs-CZ" dirty="0"/>
              <a:t>Právo na náhradu škody</a:t>
            </a:r>
          </a:p>
        </p:txBody>
      </p:sp>
      <p:sp>
        <p:nvSpPr>
          <p:cNvPr id="3" name="Zástupný symbol pro obsah 2">
            <a:extLst>
              <a:ext uri="{FF2B5EF4-FFF2-40B4-BE49-F238E27FC236}">
                <a16:creationId xmlns:a16="http://schemas.microsoft.com/office/drawing/2014/main" id="{FB3BDF8B-E6E8-2448-989E-B0E136E77821}"/>
              </a:ext>
            </a:extLst>
          </p:cNvPr>
          <p:cNvSpPr>
            <a:spLocks noGrp="1"/>
          </p:cNvSpPr>
          <p:nvPr>
            <p:ph idx="1"/>
          </p:nvPr>
        </p:nvSpPr>
        <p:spPr/>
        <p:txBody>
          <a:bodyPr/>
          <a:lstStyle/>
          <a:p>
            <a:pPr marL="0" indent="0" algn="just">
              <a:buNone/>
            </a:pPr>
            <a:r>
              <a:rPr lang="cs-CZ" dirty="0"/>
              <a:t>Každý má právo na to, aby mu Unie v souladu s obecnými zásadami společnými právním řádům členských států </a:t>
            </a:r>
            <a:r>
              <a:rPr lang="cs-CZ" b="1" dirty="0"/>
              <a:t>nahradila škodu </a:t>
            </a:r>
          </a:p>
          <a:p>
            <a:pPr marL="514350" indent="-514350" algn="just">
              <a:buFont typeface="+mj-lt"/>
              <a:buAutoNum type="arabicPeriod"/>
            </a:pPr>
            <a:r>
              <a:rPr lang="cs-CZ" dirty="0"/>
              <a:t>způsobenou </a:t>
            </a:r>
            <a:r>
              <a:rPr lang="cs-CZ" b="1" dirty="0"/>
              <a:t>jejími orgány </a:t>
            </a:r>
            <a:r>
              <a:rPr lang="cs-CZ" dirty="0"/>
              <a:t>nebo </a:t>
            </a:r>
          </a:p>
          <a:p>
            <a:pPr marL="514350" indent="-514350" algn="just">
              <a:buFont typeface="+mj-lt"/>
              <a:buAutoNum type="arabicPeriod"/>
            </a:pPr>
            <a:r>
              <a:rPr lang="cs-CZ" b="1" dirty="0"/>
              <a:t>jejími zaměstnanci </a:t>
            </a:r>
            <a:r>
              <a:rPr lang="cs-CZ" dirty="0"/>
              <a:t>při výkonu jejich funkce.</a:t>
            </a:r>
          </a:p>
        </p:txBody>
      </p:sp>
    </p:spTree>
    <p:extLst>
      <p:ext uri="{BB962C8B-B14F-4D97-AF65-F5344CB8AC3E}">
        <p14:creationId xmlns:p14="http://schemas.microsoft.com/office/powerpoint/2010/main" val="147454110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FD2029-83B7-2A4B-BBDE-F9FF4FC30545}"/>
              </a:ext>
            </a:extLst>
          </p:cNvPr>
          <p:cNvSpPr>
            <a:spLocks noGrp="1"/>
          </p:cNvSpPr>
          <p:nvPr>
            <p:ph type="title"/>
          </p:nvPr>
        </p:nvSpPr>
        <p:spPr/>
        <p:txBody>
          <a:bodyPr/>
          <a:lstStyle/>
          <a:p>
            <a:pPr algn="ctr"/>
            <a:r>
              <a:rPr lang="cs-CZ" dirty="0"/>
              <a:t>Právo obracet se na orgány EU</a:t>
            </a:r>
          </a:p>
        </p:txBody>
      </p:sp>
      <p:sp>
        <p:nvSpPr>
          <p:cNvPr id="3" name="Zástupný symbol pro obsah 2">
            <a:extLst>
              <a:ext uri="{FF2B5EF4-FFF2-40B4-BE49-F238E27FC236}">
                <a16:creationId xmlns:a16="http://schemas.microsoft.com/office/drawing/2014/main" id="{5F055A9D-D337-504E-9EE7-BA475556D082}"/>
              </a:ext>
            </a:extLst>
          </p:cNvPr>
          <p:cNvSpPr>
            <a:spLocks noGrp="1"/>
          </p:cNvSpPr>
          <p:nvPr>
            <p:ph idx="1"/>
          </p:nvPr>
        </p:nvSpPr>
        <p:spPr/>
        <p:txBody>
          <a:bodyPr/>
          <a:lstStyle/>
          <a:p>
            <a:pPr marL="0" indent="0">
              <a:buNone/>
            </a:pPr>
            <a:r>
              <a:rPr lang="cs-CZ" dirty="0"/>
              <a:t>Každý se může písemně obracet na orgány Unie v </a:t>
            </a:r>
            <a:r>
              <a:rPr lang="cs-CZ" b="1" dirty="0"/>
              <a:t>jednom z jazyků </a:t>
            </a:r>
            <a:r>
              <a:rPr lang="cs-CZ" dirty="0"/>
              <a:t>Smluv a musí obdržet odpověď </a:t>
            </a:r>
            <a:r>
              <a:rPr lang="cs-CZ" b="1" dirty="0"/>
              <a:t>ve stejném jazyce</a:t>
            </a:r>
            <a:r>
              <a:rPr lang="cs-CZ" dirty="0"/>
              <a:t>.</a:t>
            </a:r>
          </a:p>
        </p:txBody>
      </p:sp>
    </p:spTree>
    <p:extLst>
      <p:ext uri="{BB962C8B-B14F-4D97-AF65-F5344CB8AC3E}">
        <p14:creationId xmlns:p14="http://schemas.microsoft.com/office/powerpoint/2010/main" val="373841034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DB14DF-A38D-2F41-82D5-2087FC523CF2}"/>
              </a:ext>
            </a:extLst>
          </p:cNvPr>
          <p:cNvSpPr>
            <a:spLocks noGrp="1"/>
          </p:cNvSpPr>
          <p:nvPr>
            <p:ph type="title"/>
          </p:nvPr>
        </p:nvSpPr>
        <p:spPr/>
        <p:txBody>
          <a:bodyPr/>
          <a:lstStyle/>
          <a:p>
            <a:pPr algn="ctr"/>
            <a:r>
              <a:rPr lang="cs-CZ" dirty="0"/>
              <a:t>Právo na přístup k dokumentům</a:t>
            </a:r>
          </a:p>
        </p:txBody>
      </p:sp>
      <p:sp>
        <p:nvSpPr>
          <p:cNvPr id="3" name="Zástupný symbol pro obsah 2">
            <a:extLst>
              <a:ext uri="{FF2B5EF4-FFF2-40B4-BE49-F238E27FC236}">
                <a16:creationId xmlns:a16="http://schemas.microsoft.com/office/drawing/2014/main" id="{B03A79CF-2CF2-7C4E-8F60-44FE9D8AEA7D}"/>
              </a:ext>
            </a:extLst>
          </p:cNvPr>
          <p:cNvSpPr>
            <a:spLocks noGrp="1"/>
          </p:cNvSpPr>
          <p:nvPr>
            <p:ph idx="1"/>
          </p:nvPr>
        </p:nvSpPr>
        <p:spPr/>
        <p:txBody>
          <a:bodyPr/>
          <a:lstStyle/>
          <a:p>
            <a:pPr marL="0" indent="0">
              <a:buNone/>
            </a:pPr>
            <a:r>
              <a:rPr lang="cs-CZ" dirty="0"/>
              <a:t>Každý občan Unie a každá fyzická osoba s bydlištěm nebo právnická osoba se sídlem v členském státě má právo na přístup k dokumentům </a:t>
            </a:r>
          </a:p>
          <a:p>
            <a:r>
              <a:rPr lang="cs-CZ" b="1" dirty="0"/>
              <a:t>orgánů</a:t>
            </a:r>
            <a:r>
              <a:rPr lang="cs-CZ" dirty="0"/>
              <a:t>, </a:t>
            </a:r>
          </a:p>
          <a:p>
            <a:r>
              <a:rPr lang="cs-CZ" b="1" dirty="0"/>
              <a:t>institucí</a:t>
            </a:r>
            <a:r>
              <a:rPr lang="cs-CZ" dirty="0"/>
              <a:t> a </a:t>
            </a:r>
          </a:p>
          <a:p>
            <a:r>
              <a:rPr lang="cs-CZ" b="1" dirty="0"/>
              <a:t>jiných subjektů </a:t>
            </a:r>
            <a:r>
              <a:rPr lang="cs-CZ" dirty="0"/>
              <a:t>Unie </a:t>
            </a:r>
          </a:p>
          <a:p>
            <a:pPr marL="0" indent="0">
              <a:buNone/>
            </a:pPr>
            <a:endParaRPr lang="cs-CZ" dirty="0"/>
          </a:p>
          <a:p>
            <a:pPr marL="0" indent="0">
              <a:buNone/>
            </a:pPr>
            <a:r>
              <a:rPr lang="cs-CZ" dirty="0"/>
              <a:t>bez ohledu na použitý nosič.</a:t>
            </a:r>
          </a:p>
        </p:txBody>
      </p:sp>
    </p:spTree>
    <p:extLst>
      <p:ext uri="{BB962C8B-B14F-4D97-AF65-F5344CB8AC3E}">
        <p14:creationId xmlns:p14="http://schemas.microsoft.com/office/powerpoint/2010/main" val="2234280302"/>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FC9076-5378-3A48-BF54-DA9122E3EA1D}"/>
              </a:ext>
            </a:extLst>
          </p:cNvPr>
          <p:cNvSpPr>
            <a:spLocks noGrp="1"/>
          </p:cNvSpPr>
          <p:nvPr>
            <p:ph type="title"/>
          </p:nvPr>
        </p:nvSpPr>
        <p:spPr/>
        <p:txBody>
          <a:bodyPr/>
          <a:lstStyle/>
          <a:p>
            <a:pPr algn="ctr"/>
            <a:r>
              <a:rPr lang="cs-CZ" dirty="0"/>
              <a:t>Evropský ochránce práv</a:t>
            </a:r>
          </a:p>
        </p:txBody>
      </p:sp>
      <p:sp>
        <p:nvSpPr>
          <p:cNvPr id="3" name="Zástupný symbol pro obsah 2">
            <a:extLst>
              <a:ext uri="{FF2B5EF4-FFF2-40B4-BE49-F238E27FC236}">
                <a16:creationId xmlns:a16="http://schemas.microsoft.com/office/drawing/2014/main" id="{AC1B7F97-AF4D-E645-846A-177E9540EC24}"/>
              </a:ext>
            </a:extLst>
          </p:cNvPr>
          <p:cNvSpPr>
            <a:spLocks noGrp="1"/>
          </p:cNvSpPr>
          <p:nvPr>
            <p:ph idx="1"/>
          </p:nvPr>
        </p:nvSpPr>
        <p:spPr/>
        <p:txBody>
          <a:bodyPr/>
          <a:lstStyle/>
          <a:p>
            <a:pPr marL="0" indent="0">
              <a:buNone/>
            </a:pPr>
            <a:r>
              <a:rPr lang="cs-CZ" dirty="0"/>
              <a:t>Každý občan Unie a každá fyzická osoba s bydlištěm nebo právnická osoba se sídlem v členském státě má právo obracet se na </a:t>
            </a:r>
            <a:r>
              <a:rPr lang="cs-CZ" b="1" dirty="0"/>
              <a:t>evropského veřejného ochránce práv</a:t>
            </a:r>
            <a:r>
              <a:rPr lang="cs-CZ" dirty="0"/>
              <a:t> v případě </a:t>
            </a:r>
            <a:r>
              <a:rPr lang="cs-CZ" b="1" dirty="0"/>
              <a:t>nesprávného úředního postupu </a:t>
            </a:r>
            <a:r>
              <a:rPr lang="cs-CZ" dirty="0"/>
              <a:t>orgánů, institucí nebo jiných subjektů Unie, s výjimkou Soudního dvora Evropské unie při výkonu jeho soudních pravomocí.</a:t>
            </a:r>
          </a:p>
          <a:p>
            <a:pPr marL="0" indent="0">
              <a:buNone/>
            </a:pPr>
            <a:r>
              <a:rPr lang="cs-CZ" dirty="0"/>
              <a:t>Evropský ochránce práv </a:t>
            </a:r>
            <a:r>
              <a:rPr lang="cs-CZ" b="1" dirty="0"/>
              <a:t>přezkoumává stížnosti </a:t>
            </a:r>
            <a:r>
              <a:rPr lang="cs-CZ" dirty="0"/>
              <a:t>a podává o nich </a:t>
            </a:r>
            <a:r>
              <a:rPr lang="cs-CZ" b="1" dirty="0"/>
              <a:t>zprávu</a:t>
            </a:r>
            <a:r>
              <a:rPr lang="cs-CZ" dirty="0"/>
              <a:t>.</a:t>
            </a:r>
          </a:p>
          <a:p>
            <a:pPr marL="0" indent="0">
              <a:buNone/>
            </a:pPr>
            <a:r>
              <a:rPr lang="cs-CZ" dirty="0"/>
              <a:t>Veřejný ochránce práv podává </a:t>
            </a:r>
            <a:r>
              <a:rPr lang="cs-CZ" b="1" dirty="0"/>
              <a:t>každoročně zprávu </a:t>
            </a:r>
            <a:r>
              <a:rPr lang="cs-CZ" dirty="0"/>
              <a:t>o výsledku svých šetření </a:t>
            </a:r>
            <a:r>
              <a:rPr lang="cs-CZ" b="1" dirty="0"/>
              <a:t>Evropskému parlamentu</a:t>
            </a:r>
            <a:r>
              <a:rPr lang="cs-CZ" dirty="0"/>
              <a:t>.</a:t>
            </a:r>
          </a:p>
        </p:txBody>
      </p:sp>
    </p:spTree>
    <p:extLst>
      <p:ext uri="{BB962C8B-B14F-4D97-AF65-F5344CB8AC3E}">
        <p14:creationId xmlns:p14="http://schemas.microsoft.com/office/powerpoint/2010/main" val="4211071321"/>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AE9F3F-7A8B-0946-A390-3040BD78BB46}"/>
              </a:ext>
            </a:extLst>
          </p:cNvPr>
          <p:cNvSpPr>
            <a:spLocks noGrp="1"/>
          </p:cNvSpPr>
          <p:nvPr>
            <p:ph type="title"/>
          </p:nvPr>
        </p:nvSpPr>
        <p:spPr/>
        <p:txBody>
          <a:bodyPr/>
          <a:lstStyle/>
          <a:p>
            <a:pPr algn="ctr"/>
            <a:r>
              <a:rPr lang="cs-CZ" dirty="0"/>
              <a:t>Úkoly veřejného ochránce EU</a:t>
            </a:r>
          </a:p>
        </p:txBody>
      </p:sp>
      <p:sp>
        <p:nvSpPr>
          <p:cNvPr id="3" name="Zástupný symbol pro obsah 2">
            <a:extLst>
              <a:ext uri="{FF2B5EF4-FFF2-40B4-BE49-F238E27FC236}">
                <a16:creationId xmlns:a16="http://schemas.microsoft.com/office/drawing/2014/main" id="{BD874B7A-87EF-DA4C-B9B5-9912F76118EB}"/>
              </a:ext>
            </a:extLst>
          </p:cNvPr>
          <p:cNvSpPr>
            <a:spLocks noGrp="1"/>
          </p:cNvSpPr>
          <p:nvPr>
            <p:ph idx="1"/>
          </p:nvPr>
        </p:nvSpPr>
        <p:spPr/>
        <p:txBody>
          <a:bodyPr/>
          <a:lstStyle/>
          <a:p>
            <a:pPr marL="0" indent="0">
              <a:buNone/>
            </a:pPr>
            <a:r>
              <a:rPr lang="cs-CZ" dirty="0"/>
              <a:t>Veřejný ochránce práv prošetřuje </a:t>
            </a:r>
            <a:r>
              <a:rPr lang="cs-CZ" b="1" dirty="0"/>
              <a:t>různé případy nevhodného administrativního postupu</a:t>
            </a:r>
            <a:r>
              <a:rPr lang="cs-CZ" dirty="0"/>
              <a:t> – například:</a:t>
            </a:r>
          </a:p>
          <a:p>
            <a:r>
              <a:rPr lang="cs-CZ" dirty="0"/>
              <a:t>nekalé jednání</a:t>
            </a:r>
          </a:p>
          <a:p>
            <a:r>
              <a:rPr lang="cs-CZ" dirty="0"/>
              <a:t>diskriminaci</a:t>
            </a:r>
          </a:p>
          <a:p>
            <a:r>
              <a:rPr lang="cs-CZ" dirty="0"/>
              <a:t>překročení pravomoci</a:t>
            </a:r>
          </a:p>
          <a:p>
            <a:r>
              <a:rPr lang="cs-CZ" dirty="0"/>
              <a:t>neúplné informace nebo odmítnutí informace poskytnout</a:t>
            </a:r>
          </a:p>
          <a:p>
            <a:r>
              <a:rPr lang="cs-CZ" dirty="0"/>
              <a:t>zbytečné průtahy</a:t>
            </a:r>
          </a:p>
          <a:p>
            <a:r>
              <a:rPr lang="cs-CZ" dirty="0"/>
              <a:t>použití nesprávného postupu.</a:t>
            </a:r>
          </a:p>
          <a:p>
            <a:endParaRPr lang="cs-CZ" dirty="0"/>
          </a:p>
        </p:txBody>
      </p:sp>
    </p:spTree>
    <p:extLst>
      <p:ext uri="{BB962C8B-B14F-4D97-AF65-F5344CB8AC3E}">
        <p14:creationId xmlns:p14="http://schemas.microsoft.com/office/powerpoint/2010/main" val="392751969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763258-B5F0-9540-9EEB-E41B66028C9D}"/>
              </a:ext>
            </a:extLst>
          </p:cNvPr>
          <p:cNvSpPr>
            <a:spLocks noGrp="1"/>
          </p:cNvSpPr>
          <p:nvPr>
            <p:ph type="title"/>
          </p:nvPr>
        </p:nvSpPr>
        <p:spPr/>
        <p:txBody>
          <a:bodyPr/>
          <a:lstStyle/>
          <a:p>
            <a:pPr algn="ctr"/>
            <a:r>
              <a:rPr lang="cs-CZ" dirty="0"/>
              <a:t>Podnět k šetření</a:t>
            </a:r>
          </a:p>
        </p:txBody>
      </p:sp>
      <p:sp>
        <p:nvSpPr>
          <p:cNvPr id="3" name="Zástupný symbol pro obsah 2">
            <a:extLst>
              <a:ext uri="{FF2B5EF4-FFF2-40B4-BE49-F238E27FC236}">
                <a16:creationId xmlns:a16="http://schemas.microsoft.com/office/drawing/2014/main" id="{E3194633-9D9A-6B40-AF1A-2129FDBF6D8B}"/>
              </a:ext>
            </a:extLst>
          </p:cNvPr>
          <p:cNvSpPr>
            <a:spLocks noGrp="1"/>
          </p:cNvSpPr>
          <p:nvPr>
            <p:ph idx="1"/>
          </p:nvPr>
        </p:nvSpPr>
        <p:spPr/>
        <p:txBody>
          <a:bodyPr/>
          <a:lstStyle/>
          <a:p>
            <a:pPr marL="0" indent="0">
              <a:buNone/>
            </a:pPr>
            <a:r>
              <a:rPr lang="cs-CZ" dirty="0"/>
              <a:t>V souladu se svými povinnostmi provádí veřejný ochránce práv šetření, která </a:t>
            </a:r>
            <a:r>
              <a:rPr lang="cs-CZ" b="1" dirty="0"/>
              <a:t>považuje za opodstatněná</a:t>
            </a:r>
            <a:r>
              <a:rPr lang="cs-CZ" dirty="0"/>
              <a:t>, a to z </a:t>
            </a:r>
            <a:r>
              <a:rPr lang="cs-CZ" b="1" dirty="0"/>
              <a:t>vlastního podnětu </a:t>
            </a:r>
            <a:r>
              <a:rPr lang="cs-CZ" dirty="0"/>
              <a:t>nebo na základě </a:t>
            </a:r>
            <a:r>
              <a:rPr lang="cs-CZ" b="1" dirty="0"/>
              <a:t>stížností</a:t>
            </a:r>
            <a:r>
              <a:rPr lang="cs-CZ" dirty="0"/>
              <a:t> předložených mu přímo nebo prostřednictvím člena Evropského parlamentu, pokud tvrzené skutečnosti nejsou nebo nebyly předmětem soudního řízení.</a:t>
            </a:r>
          </a:p>
        </p:txBody>
      </p:sp>
    </p:spTree>
    <p:extLst>
      <p:ext uri="{BB962C8B-B14F-4D97-AF65-F5344CB8AC3E}">
        <p14:creationId xmlns:p14="http://schemas.microsoft.com/office/powerpoint/2010/main" val="175235277"/>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02A7EB-5192-044C-A4FF-0A750893D3BF}"/>
              </a:ext>
            </a:extLst>
          </p:cNvPr>
          <p:cNvSpPr>
            <a:spLocks noGrp="1"/>
          </p:cNvSpPr>
          <p:nvPr>
            <p:ph type="title"/>
          </p:nvPr>
        </p:nvSpPr>
        <p:spPr/>
        <p:txBody>
          <a:bodyPr/>
          <a:lstStyle/>
          <a:p>
            <a:pPr algn="ctr"/>
            <a:r>
              <a:rPr lang="cs-CZ" dirty="0"/>
              <a:t>Šetření veřejného ochránce</a:t>
            </a:r>
          </a:p>
        </p:txBody>
      </p:sp>
      <p:sp>
        <p:nvSpPr>
          <p:cNvPr id="3" name="Zástupný symbol pro obsah 2">
            <a:extLst>
              <a:ext uri="{FF2B5EF4-FFF2-40B4-BE49-F238E27FC236}">
                <a16:creationId xmlns:a16="http://schemas.microsoft.com/office/drawing/2014/main" id="{A5319F0A-6352-8C4B-BD51-FA2DBFA9F95B}"/>
              </a:ext>
            </a:extLst>
          </p:cNvPr>
          <p:cNvSpPr>
            <a:spLocks noGrp="1"/>
          </p:cNvSpPr>
          <p:nvPr>
            <p:ph idx="1"/>
          </p:nvPr>
        </p:nvSpPr>
        <p:spPr/>
        <p:txBody>
          <a:bodyPr/>
          <a:lstStyle/>
          <a:p>
            <a:r>
              <a:rPr lang="cs-CZ" dirty="0"/>
              <a:t>Jestliže veřejný ochránce práv zjistí </a:t>
            </a:r>
            <a:r>
              <a:rPr lang="cs-CZ" b="1" dirty="0"/>
              <a:t>nesprávný úřední postup</a:t>
            </a:r>
            <a:r>
              <a:rPr lang="cs-CZ" dirty="0"/>
              <a:t>, </a:t>
            </a:r>
            <a:r>
              <a:rPr lang="cs-CZ" b="1" dirty="0"/>
              <a:t>postoupí </a:t>
            </a:r>
            <a:r>
              <a:rPr lang="cs-CZ" dirty="0"/>
              <a:t>věc dotyčnému orgánu, instituci nebo jinému subjektu, který má lhůtu </a:t>
            </a:r>
            <a:r>
              <a:rPr lang="cs-CZ" b="1" dirty="0"/>
              <a:t>tří měsíců </a:t>
            </a:r>
            <a:r>
              <a:rPr lang="cs-CZ" dirty="0"/>
              <a:t>na to, aby mu sdělil své stanovisko. </a:t>
            </a:r>
          </a:p>
          <a:p>
            <a:r>
              <a:rPr lang="cs-CZ" dirty="0"/>
              <a:t>Poté předá Evropskému parlamentu a dotyčnému orgánu, instituci nebo jinému subjektu </a:t>
            </a:r>
            <a:r>
              <a:rPr lang="cs-CZ" b="1" dirty="0"/>
              <a:t>zprávu</a:t>
            </a:r>
            <a:r>
              <a:rPr lang="cs-CZ" dirty="0"/>
              <a:t>. </a:t>
            </a:r>
          </a:p>
          <a:p>
            <a:r>
              <a:rPr lang="cs-CZ" dirty="0"/>
              <a:t>Osobu podávající stížnost </a:t>
            </a:r>
            <a:r>
              <a:rPr lang="cs-CZ" b="1" dirty="0"/>
              <a:t>informuje</a:t>
            </a:r>
            <a:r>
              <a:rPr lang="cs-CZ" dirty="0"/>
              <a:t> o výsledku tohoto šetření</a:t>
            </a:r>
          </a:p>
        </p:txBody>
      </p:sp>
    </p:spTree>
    <p:extLst>
      <p:ext uri="{BB962C8B-B14F-4D97-AF65-F5344CB8AC3E}">
        <p14:creationId xmlns:p14="http://schemas.microsoft.com/office/powerpoint/2010/main" val="328734632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6B045B-184E-CF4D-810B-12807B7D05BA}"/>
              </a:ext>
            </a:extLst>
          </p:cNvPr>
          <p:cNvSpPr>
            <a:spLocks noGrp="1"/>
          </p:cNvSpPr>
          <p:nvPr>
            <p:ph type="title"/>
          </p:nvPr>
        </p:nvSpPr>
        <p:spPr/>
        <p:txBody>
          <a:bodyPr/>
          <a:lstStyle/>
          <a:p>
            <a:pPr algn="ctr"/>
            <a:r>
              <a:rPr lang="cs-CZ" dirty="0"/>
              <a:t>Volba veřejného ochránce</a:t>
            </a:r>
          </a:p>
        </p:txBody>
      </p:sp>
      <p:sp>
        <p:nvSpPr>
          <p:cNvPr id="3" name="Zástupný symbol pro obsah 2">
            <a:extLst>
              <a:ext uri="{FF2B5EF4-FFF2-40B4-BE49-F238E27FC236}">
                <a16:creationId xmlns:a16="http://schemas.microsoft.com/office/drawing/2014/main" id="{692B4D3E-DB91-434E-9851-3E2F082C1698}"/>
              </a:ext>
            </a:extLst>
          </p:cNvPr>
          <p:cNvSpPr>
            <a:spLocks noGrp="1"/>
          </p:cNvSpPr>
          <p:nvPr>
            <p:ph idx="1"/>
          </p:nvPr>
        </p:nvSpPr>
        <p:spPr/>
        <p:txBody>
          <a:bodyPr/>
          <a:lstStyle/>
          <a:p>
            <a:pPr marL="0" indent="0">
              <a:buNone/>
            </a:pPr>
            <a:r>
              <a:rPr lang="cs-CZ" dirty="0"/>
              <a:t>Veřejný ochránce práv je volen </a:t>
            </a:r>
            <a:r>
              <a:rPr lang="cs-CZ" b="1" dirty="0"/>
              <a:t>po každých volbách </a:t>
            </a:r>
            <a:r>
              <a:rPr lang="cs-CZ" dirty="0"/>
              <a:t>do Evropského parlamentu na dobu jeho </a:t>
            </a:r>
            <a:r>
              <a:rPr lang="cs-CZ" b="1" dirty="0"/>
              <a:t>funkčního období </a:t>
            </a:r>
            <a:r>
              <a:rPr lang="cs-CZ" dirty="0"/>
              <a:t>(5 let). </a:t>
            </a:r>
          </a:p>
          <a:p>
            <a:pPr marL="0" indent="0">
              <a:buNone/>
            </a:pPr>
            <a:r>
              <a:rPr lang="cs-CZ" dirty="0"/>
              <a:t>Může být </a:t>
            </a:r>
            <a:r>
              <a:rPr lang="cs-CZ" b="1" dirty="0"/>
              <a:t>jmenován opakovaně</a:t>
            </a:r>
            <a:r>
              <a:rPr lang="cs-CZ" dirty="0"/>
              <a:t>.</a:t>
            </a:r>
          </a:p>
          <a:p>
            <a:pPr marL="0" indent="0">
              <a:buNone/>
            </a:pPr>
            <a:r>
              <a:rPr lang="cs-CZ" dirty="0"/>
              <a:t>Veřejný ochránce práv může být </a:t>
            </a:r>
            <a:r>
              <a:rPr lang="cs-CZ" b="1" dirty="0"/>
              <a:t>odvolán z funkce Soudním dvorem </a:t>
            </a:r>
            <a:r>
              <a:rPr lang="cs-CZ" dirty="0"/>
              <a:t>na návrh </a:t>
            </a:r>
            <a:r>
              <a:rPr lang="cs-CZ" b="1" dirty="0"/>
              <a:t>Evropského parlamentu</a:t>
            </a:r>
            <a:r>
              <a:rPr lang="cs-CZ" dirty="0"/>
              <a:t>, přestane-li splňovat podmínky nezbytné k výkonu své funkce nebo se dopustí závažného pochybení.</a:t>
            </a:r>
          </a:p>
        </p:txBody>
      </p:sp>
    </p:spTree>
    <p:extLst>
      <p:ext uri="{BB962C8B-B14F-4D97-AF65-F5344CB8AC3E}">
        <p14:creationId xmlns:p14="http://schemas.microsoft.com/office/powerpoint/2010/main" val="19759496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03073A-C75D-EC45-85EF-D6BD5DAC6AE0}"/>
              </a:ext>
            </a:extLst>
          </p:cNvPr>
          <p:cNvSpPr>
            <a:spLocks noGrp="1"/>
          </p:cNvSpPr>
          <p:nvPr>
            <p:ph type="title"/>
          </p:nvPr>
        </p:nvSpPr>
        <p:spPr/>
        <p:txBody>
          <a:bodyPr/>
          <a:lstStyle/>
          <a:p>
            <a:pPr algn="ctr"/>
            <a:r>
              <a:rPr lang="cs-CZ" dirty="0"/>
              <a:t>Nezávislost veřejného ochránce</a:t>
            </a:r>
          </a:p>
        </p:txBody>
      </p:sp>
      <p:sp>
        <p:nvSpPr>
          <p:cNvPr id="3" name="Zástupný symbol pro obsah 2">
            <a:extLst>
              <a:ext uri="{FF2B5EF4-FFF2-40B4-BE49-F238E27FC236}">
                <a16:creationId xmlns:a16="http://schemas.microsoft.com/office/drawing/2014/main" id="{EB3A53BE-8258-E549-BF2A-23B43D6BAC4C}"/>
              </a:ext>
            </a:extLst>
          </p:cNvPr>
          <p:cNvSpPr>
            <a:spLocks noGrp="1"/>
          </p:cNvSpPr>
          <p:nvPr>
            <p:ph idx="1"/>
          </p:nvPr>
        </p:nvSpPr>
        <p:spPr/>
        <p:txBody>
          <a:bodyPr/>
          <a:lstStyle/>
          <a:p>
            <a:r>
              <a:rPr lang="cs-CZ" dirty="0"/>
              <a:t>Veřejný ochránce práv vykonává své funkce zcela </a:t>
            </a:r>
            <a:r>
              <a:rPr lang="cs-CZ" b="1" dirty="0"/>
              <a:t>nezávisle</a:t>
            </a:r>
            <a:r>
              <a:rPr lang="cs-CZ" dirty="0"/>
              <a:t>. </a:t>
            </a:r>
          </a:p>
          <a:p>
            <a:r>
              <a:rPr lang="cs-CZ" dirty="0"/>
              <a:t>Nevyžaduje ani </a:t>
            </a:r>
            <a:r>
              <a:rPr lang="cs-CZ" b="1" dirty="0"/>
              <a:t>nepřijímá pokyny </a:t>
            </a:r>
            <a:r>
              <a:rPr lang="cs-CZ" dirty="0"/>
              <a:t>od žádné vlády, orgánu, instituce ani jiného subjektu. </a:t>
            </a:r>
          </a:p>
          <a:p>
            <a:r>
              <a:rPr lang="cs-CZ" dirty="0"/>
              <a:t>Během funkčního období </a:t>
            </a:r>
            <a:r>
              <a:rPr lang="cs-CZ" b="1" dirty="0"/>
              <a:t>nesmí vykonávat </a:t>
            </a:r>
            <a:r>
              <a:rPr lang="cs-CZ" dirty="0"/>
              <a:t>žádnou jinou výdělečnou nebo nevýdělečnou profesionální činnost.</a:t>
            </a:r>
          </a:p>
        </p:txBody>
      </p:sp>
    </p:spTree>
    <p:extLst>
      <p:ext uri="{BB962C8B-B14F-4D97-AF65-F5344CB8AC3E}">
        <p14:creationId xmlns:p14="http://schemas.microsoft.com/office/powerpoint/2010/main" val="359452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4E5C46-639A-F545-A99C-4BD428012CC0}"/>
              </a:ext>
            </a:extLst>
          </p:cNvPr>
          <p:cNvSpPr>
            <a:spLocks noGrp="1"/>
          </p:cNvSpPr>
          <p:nvPr>
            <p:ph type="title"/>
          </p:nvPr>
        </p:nvSpPr>
        <p:spPr/>
        <p:txBody>
          <a:bodyPr/>
          <a:lstStyle/>
          <a:p>
            <a:pPr algn="ctr"/>
            <a:r>
              <a:rPr lang="cs-CZ" dirty="0"/>
              <a:t>Osnova předmětu kontrola veřejná správy</a:t>
            </a:r>
          </a:p>
        </p:txBody>
      </p:sp>
      <p:sp>
        <p:nvSpPr>
          <p:cNvPr id="3" name="Zástupný symbol pro obsah 2">
            <a:extLst>
              <a:ext uri="{FF2B5EF4-FFF2-40B4-BE49-F238E27FC236}">
                <a16:creationId xmlns:a16="http://schemas.microsoft.com/office/drawing/2014/main" id="{93E24535-E36A-1040-899C-47E98ECD8CA7}"/>
              </a:ext>
            </a:extLst>
          </p:cNvPr>
          <p:cNvSpPr>
            <a:spLocks noGrp="1"/>
          </p:cNvSpPr>
          <p:nvPr>
            <p:ph idx="1"/>
          </p:nvPr>
        </p:nvSpPr>
        <p:spPr/>
        <p:txBody>
          <a:bodyPr/>
          <a:lstStyle/>
          <a:p>
            <a:pPr marL="571500" indent="-571500">
              <a:buFont typeface="+mj-lt"/>
              <a:buAutoNum type="romanUcPeriod"/>
            </a:pPr>
            <a:r>
              <a:rPr lang="cs-CZ" dirty="0"/>
              <a:t>Obecné vymezení kontroly veřejné správy</a:t>
            </a:r>
          </a:p>
          <a:p>
            <a:pPr marL="571500" indent="-571500">
              <a:buFont typeface="+mj-lt"/>
              <a:buAutoNum type="romanUcPeriod"/>
            </a:pPr>
            <a:r>
              <a:rPr lang="cs-CZ" dirty="0"/>
              <a:t>Parlamentní kontrola obecně</a:t>
            </a:r>
          </a:p>
          <a:p>
            <a:pPr marL="571500" indent="-571500">
              <a:buFont typeface="+mj-lt"/>
              <a:buAutoNum type="romanUcPeriod"/>
            </a:pPr>
            <a:r>
              <a:rPr lang="cs-CZ" dirty="0"/>
              <a:t>Parlamentní kontrola podle zvláštních zákonů</a:t>
            </a:r>
          </a:p>
          <a:p>
            <a:pPr marL="571500" indent="-571500">
              <a:buFont typeface="+mj-lt"/>
              <a:buAutoNum type="romanUcPeriod"/>
            </a:pPr>
            <a:r>
              <a:rPr lang="cs-CZ" dirty="0"/>
              <a:t>Kontrola výkonné moci</a:t>
            </a:r>
          </a:p>
          <a:p>
            <a:pPr marL="571500" indent="-571500">
              <a:buFont typeface="+mj-lt"/>
              <a:buAutoNum type="romanUcPeriod"/>
            </a:pPr>
            <a:r>
              <a:rPr lang="cs-CZ" dirty="0"/>
              <a:t>NKÚ</a:t>
            </a:r>
          </a:p>
          <a:p>
            <a:pPr marL="571500" indent="-571500">
              <a:buFont typeface="+mj-lt"/>
              <a:buAutoNum type="romanUcPeriod"/>
            </a:pPr>
            <a:r>
              <a:rPr lang="cs-CZ" dirty="0"/>
              <a:t>Kontrola správními orgány</a:t>
            </a:r>
          </a:p>
          <a:p>
            <a:pPr marL="571500" indent="-571500">
              <a:buFont typeface="+mj-lt"/>
              <a:buAutoNum type="romanUcPeriod"/>
            </a:pPr>
            <a:r>
              <a:rPr lang="cs-CZ" dirty="0"/>
              <a:t>Finanční kontrola veřejné správy</a:t>
            </a:r>
          </a:p>
          <a:p>
            <a:pPr marL="571500" indent="-571500">
              <a:buFont typeface="+mj-lt"/>
              <a:buAutoNum type="romanUcPeriod"/>
            </a:pPr>
            <a:r>
              <a:rPr lang="cs-CZ" dirty="0"/>
              <a:t>Veřejný ochránce práv</a:t>
            </a:r>
          </a:p>
          <a:p>
            <a:pPr marL="0" indent="0">
              <a:buNone/>
            </a:pPr>
            <a:endParaRPr lang="cs-CZ" dirty="0"/>
          </a:p>
        </p:txBody>
      </p:sp>
    </p:spTree>
    <p:extLst>
      <p:ext uri="{BB962C8B-B14F-4D97-AF65-F5344CB8AC3E}">
        <p14:creationId xmlns:p14="http://schemas.microsoft.com/office/powerpoint/2010/main" val="831350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A74353-FDB3-6349-9E44-760F3DBBC83E}"/>
              </a:ext>
            </a:extLst>
          </p:cNvPr>
          <p:cNvSpPr>
            <a:spLocks noGrp="1"/>
          </p:cNvSpPr>
          <p:nvPr>
            <p:ph type="title"/>
          </p:nvPr>
        </p:nvSpPr>
        <p:spPr/>
        <p:txBody>
          <a:bodyPr/>
          <a:lstStyle/>
          <a:p>
            <a:pPr algn="ctr"/>
            <a:r>
              <a:rPr lang="cs-CZ" dirty="0"/>
              <a:t>Stálá komise pro kontrolu činnosti Úřadu pro zahraniční styky a informace </a:t>
            </a:r>
          </a:p>
        </p:txBody>
      </p:sp>
      <p:sp>
        <p:nvSpPr>
          <p:cNvPr id="3" name="Zástupný symbol pro obsah 2">
            <a:extLst>
              <a:ext uri="{FF2B5EF4-FFF2-40B4-BE49-F238E27FC236}">
                <a16:creationId xmlns:a16="http://schemas.microsoft.com/office/drawing/2014/main" id="{99751E73-5A28-C145-8707-972896AD2B3C}"/>
              </a:ext>
            </a:extLst>
          </p:cNvPr>
          <p:cNvSpPr>
            <a:spLocks noGrp="1"/>
          </p:cNvSpPr>
          <p:nvPr>
            <p:ph idx="1"/>
          </p:nvPr>
        </p:nvSpPr>
        <p:spPr/>
        <p:txBody>
          <a:bodyPr>
            <a:normAutofit/>
          </a:bodyPr>
          <a:lstStyle/>
          <a:p>
            <a:r>
              <a:rPr lang="cs-CZ" dirty="0"/>
              <a:t>Na základě zákona č. 153/1994 o zpravodajských službách České republiky, ve znění pozdějších předpisů, pro kontrolu činnosti tohoto Úřadu.</a:t>
            </a:r>
          </a:p>
          <a:p>
            <a:r>
              <a:rPr lang="cs-CZ" dirty="0"/>
              <a:t>Stálá komise pro kontrolu činnosti ÚZSI se skládá nejméně ze </a:t>
            </a:r>
            <a:r>
              <a:rPr lang="cs-CZ" b="1" dirty="0"/>
              <a:t>7 členů</a:t>
            </a:r>
            <a:r>
              <a:rPr lang="cs-CZ" dirty="0"/>
              <a:t>. Poslanecká sněmovna stanoví počet členů tak, aby byl zastoupen každý poslanecký klub ustavený podle příslušnosti k politické straně nebo politickému hnutí, za něž poslanci kandidovali ve volbách; </a:t>
            </a:r>
            <a:r>
              <a:rPr lang="cs-CZ" b="1" dirty="0"/>
              <a:t>počet členů je vždy lichý.</a:t>
            </a:r>
          </a:p>
          <a:p>
            <a:r>
              <a:rPr lang="cs-CZ" dirty="0"/>
              <a:t>Členem zvláštního kontrolního orgánu může být pouze poslanec Poslanecké sněmovny.</a:t>
            </a:r>
          </a:p>
          <a:p>
            <a:endParaRPr lang="cs-CZ" dirty="0"/>
          </a:p>
        </p:txBody>
      </p:sp>
    </p:spTree>
    <p:extLst>
      <p:ext uri="{BB962C8B-B14F-4D97-AF65-F5344CB8AC3E}">
        <p14:creationId xmlns:p14="http://schemas.microsoft.com/office/powerpoint/2010/main" val="171912366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C7B391-6D86-1F42-B309-3D34E3CC8089}"/>
              </a:ext>
            </a:extLst>
          </p:cNvPr>
          <p:cNvSpPr>
            <a:spLocks noGrp="1"/>
          </p:cNvSpPr>
          <p:nvPr>
            <p:ph type="title"/>
          </p:nvPr>
        </p:nvSpPr>
        <p:spPr/>
        <p:txBody>
          <a:bodyPr/>
          <a:lstStyle/>
          <a:p>
            <a:pPr algn="ctr"/>
            <a:r>
              <a:rPr lang="cs-CZ" dirty="0"/>
              <a:t>Petiční právo</a:t>
            </a:r>
          </a:p>
        </p:txBody>
      </p:sp>
      <p:sp>
        <p:nvSpPr>
          <p:cNvPr id="3" name="Zástupný symbol pro obsah 2">
            <a:extLst>
              <a:ext uri="{FF2B5EF4-FFF2-40B4-BE49-F238E27FC236}">
                <a16:creationId xmlns:a16="http://schemas.microsoft.com/office/drawing/2014/main" id="{81ED0596-4BE7-8248-B365-29B68D7102DC}"/>
              </a:ext>
            </a:extLst>
          </p:cNvPr>
          <p:cNvSpPr>
            <a:spLocks noGrp="1"/>
          </p:cNvSpPr>
          <p:nvPr>
            <p:ph idx="1"/>
          </p:nvPr>
        </p:nvSpPr>
        <p:spPr/>
        <p:txBody>
          <a:bodyPr/>
          <a:lstStyle/>
          <a:p>
            <a:pPr marL="0" indent="0">
              <a:buNone/>
            </a:pPr>
            <a:r>
              <a:rPr lang="cs-CZ" dirty="0"/>
              <a:t>Každý občan Unie a každá fyzická osoba s bydlištěm nebo právnická osoba se sídlem v členském státě má petiční právo k </a:t>
            </a:r>
            <a:r>
              <a:rPr lang="cs-CZ" b="1" dirty="0"/>
              <a:t>Evropskému parlamentu.</a:t>
            </a:r>
          </a:p>
        </p:txBody>
      </p:sp>
    </p:spTree>
    <p:extLst>
      <p:ext uri="{BB962C8B-B14F-4D97-AF65-F5344CB8AC3E}">
        <p14:creationId xmlns:p14="http://schemas.microsoft.com/office/powerpoint/2010/main" val="162625401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FF0DF6-E1D8-C840-83F4-39F8F2BF46CE}"/>
              </a:ext>
            </a:extLst>
          </p:cNvPr>
          <p:cNvSpPr>
            <a:spLocks noGrp="1"/>
          </p:cNvSpPr>
          <p:nvPr>
            <p:ph type="title"/>
          </p:nvPr>
        </p:nvSpPr>
        <p:spPr/>
        <p:txBody>
          <a:bodyPr/>
          <a:lstStyle/>
          <a:p>
            <a:pPr algn="ctr"/>
            <a:r>
              <a:rPr lang="cs-CZ" dirty="0"/>
              <a:t>OLAF</a:t>
            </a:r>
          </a:p>
        </p:txBody>
      </p:sp>
      <p:sp>
        <p:nvSpPr>
          <p:cNvPr id="3" name="Zástupný symbol pro obsah 2">
            <a:extLst>
              <a:ext uri="{FF2B5EF4-FFF2-40B4-BE49-F238E27FC236}">
                <a16:creationId xmlns:a16="http://schemas.microsoft.com/office/drawing/2014/main" id="{44237685-750E-0C45-B996-FFF990DA0823}"/>
              </a:ext>
            </a:extLst>
          </p:cNvPr>
          <p:cNvSpPr>
            <a:spLocks noGrp="1"/>
          </p:cNvSpPr>
          <p:nvPr>
            <p:ph idx="1"/>
          </p:nvPr>
        </p:nvSpPr>
        <p:spPr/>
        <p:txBody>
          <a:bodyPr>
            <a:normAutofit fontScale="92500" lnSpcReduction="10000"/>
          </a:bodyPr>
          <a:lstStyle/>
          <a:p>
            <a:pPr marL="0" indent="0">
              <a:buNone/>
            </a:pPr>
            <a:r>
              <a:rPr lang="cs-CZ" b="1" dirty="0"/>
              <a:t>Evropský úřad pro boj proti podvodům </a:t>
            </a:r>
            <a:r>
              <a:rPr lang="cs-CZ" dirty="0"/>
              <a:t>(OLAF - </a:t>
            </a:r>
            <a:r>
              <a:rPr lang="cs-CZ" b="1" dirty="0"/>
              <a:t>Office de </a:t>
            </a:r>
            <a:r>
              <a:rPr lang="cs-CZ" b="1" dirty="0" err="1"/>
              <a:t>Lutte</a:t>
            </a:r>
            <a:r>
              <a:rPr lang="cs-CZ" b="1" dirty="0"/>
              <a:t> Anti-</a:t>
            </a:r>
            <a:r>
              <a:rPr lang="cs-CZ" b="1" dirty="0" err="1"/>
              <a:t>Fraude</a:t>
            </a:r>
            <a:r>
              <a:rPr lang="cs-CZ" dirty="0"/>
              <a:t>) je jediný subjekt EU pověřený:</a:t>
            </a:r>
          </a:p>
          <a:p>
            <a:r>
              <a:rPr lang="cs-CZ" b="1" dirty="0"/>
              <a:t>odhalovat podvody </a:t>
            </a:r>
            <a:r>
              <a:rPr lang="cs-CZ" dirty="0"/>
              <a:t>s finančními prostředky EU, </a:t>
            </a:r>
          </a:p>
          <a:p>
            <a:r>
              <a:rPr lang="cs-CZ" b="1" dirty="0"/>
              <a:t>vyšetřovat</a:t>
            </a:r>
            <a:r>
              <a:rPr lang="cs-CZ" dirty="0"/>
              <a:t> je a </a:t>
            </a:r>
          </a:p>
          <a:p>
            <a:r>
              <a:rPr lang="cs-CZ" b="1" dirty="0"/>
              <a:t>zamezovat</a:t>
            </a:r>
            <a:r>
              <a:rPr lang="cs-CZ" dirty="0"/>
              <a:t> jim.</a:t>
            </a:r>
          </a:p>
          <a:p>
            <a:endParaRPr lang="cs-CZ" dirty="0"/>
          </a:p>
          <a:p>
            <a:r>
              <a:rPr lang="cs-CZ" dirty="0"/>
              <a:t>OLAF byl zřízen v roce 1999, má asi 420 zaměstnanců (policistů, celníků, právních expertů) z členských zemí EU.</a:t>
            </a:r>
            <a:endParaRPr lang="cs-CZ" baseline="30000" dirty="0"/>
          </a:p>
          <a:p>
            <a:r>
              <a:rPr lang="cs-CZ" dirty="0"/>
              <a:t>OLAF má status generálního ředitelství v jehož čele stojí generální ředitel jmenovaný Evropskou komisí po konzultaci s Evropským Parlamentem</a:t>
            </a:r>
            <a:br>
              <a:rPr lang="cs-CZ" dirty="0"/>
            </a:br>
            <a:endParaRPr lang="cs-CZ" dirty="0"/>
          </a:p>
        </p:txBody>
      </p:sp>
    </p:spTree>
    <p:extLst>
      <p:ext uri="{BB962C8B-B14F-4D97-AF65-F5344CB8AC3E}">
        <p14:creationId xmlns:p14="http://schemas.microsoft.com/office/powerpoint/2010/main" val="391027952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184B8A-E461-A14A-A1BE-9D6962FC161E}"/>
              </a:ext>
            </a:extLst>
          </p:cNvPr>
          <p:cNvSpPr>
            <a:spLocks noGrp="1"/>
          </p:cNvSpPr>
          <p:nvPr>
            <p:ph type="title"/>
          </p:nvPr>
        </p:nvSpPr>
        <p:spPr/>
        <p:txBody>
          <a:bodyPr/>
          <a:lstStyle/>
          <a:p>
            <a:pPr algn="ctr"/>
            <a:r>
              <a:rPr lang="cs-CZ" dirty="0"/>
              <a:t>ÚLOHA OLAF</a:t>
            </a:r>
          </a:p>
        </p:txBody>
      </p:sp>
      <p:sp>
        <p:nvSpPr>
          <p:cNvPr id="3" name="Zástupný symbol pro obsah 2">
            <a:extLst>
              <a:ext uri="{FF2B5EF4-FFF2-40B4-BE49-F238E27FC236}">
                <a16:creationId xmlns:a16="http://schemas.microsoft.com/office/drawing/2014/main" id="{119F1D56-17A9-2E42-A0D2-2F3ED6F90B58}"/>
              </a:ext>
            </a:extLst>
          </p:cNvPr>
          <p:cNvSpPr>
            <a:spLocks noGrp="1"/>
          </p:cNvSpPr>
          <p:nvPr>
            <p:ph idx="1"/>
          </p:nvPr>
        </p:nvSpPr>
        <p:spPr/>
        <p:txBody>
          <a:bodyPr/>
          <a:lstStyle/>
          <a:p>
            <a:pPr marL="0" indent="0">
              <a:buNone/>
            </a:pPr>
            <a:r>
              <a:rPr lang="cs-CZ" dirty="0"/>
              <a:t>OLAF svou úlohu naplňuje tím, že</a:t>
            </a:r>
          </a:p>
          <a:p>
            <a:r>
              <a:rPr lang="cs-CZ" dirty="0"/>
              <a:t>provádí </a:t>
            </a:r>
            <a:r>
              <a:rPr lang="cs-CZ" b="1" dirty="0"/>
              <a:t>nezávislá vyšetřování podvodů a korupce </a:t>
            </a:r>
            <a:r>
              <a:rPr lang="cs-CZ" dirty="0"/>
              <a:t>v souvislosti s finančními prostředky EU, aby se zajistilo, že všechny peníze daňových poplatníků EU budou využity na projekty, které vytvářejí pracovní místa a přispívají k růstu v Evropě</a:t>
            </a:r>
          </a:p>
          <a:p>
            <a:r>
              <a:rPr lang="cs-CZ" dirty="0"/>
              <a:t>přispívá k </a:t>
            </a:r>
            <a:r>
              <a:rPr lang="cs-CZ" b="1" dirty="0"/>
              <a:t>posilování důvěry občanů </a:t>
            </a:r>
            <a:r>
              <a:rPr lang="cs-CZ" dirty="0"/>
              <a:t>v orgány EU, neboť vyšetřuje závažná pochybení zaměstnanců EU a členů jejích orgánů</a:t>
            </a:r>
          </a:p>
          <a:p>
            <a:r>
              <a:rPr lang="cs-CZ" dirty="0"/>
              <a:t>vypracovává </a:t>
            </a:r>
            <a:r>
              <a:rPr lang="cs-CZ" b="1" dirty="0"/>
              <a:t>účinnou politiku boje proti podvodům</a:t>
            </a:r>
          </a:p>
          <a:p>
            <a:pPr marL="0" indent="0">
              <a:buNone/>
            </a:pPr>
            <a:endParaRPr lang="cs-CZ" dirty="0"/>
          </a:p>
        </p:txBody>
      </p:sp>
    </p:spTree>
    <p:extLst>
      <p:ext uri="{BB962C8B-B14F-4D97-AF65-F5344CB8AC3E}">
        <p14:creationId xmlns:p14="http://schemas.microsoft.com/office/powerpoint/2010/main" val="284905221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FF7123-7561-A24B-BEA9-4274303CBF7C}"/>
              </a:ext>
            </a:extLst>
          </p:cNvPr>
          <p:cNvSpPr>
            <a:spLocks noGrp="1"/>
          </p:cNvSpPr>
          <p:nvPr>
            <p:ph type="title"/>
          </p:nvPr>
        </p:nvSpPr>
        <p:spPr/>
        <p:txBody>
          <a:bodyPr>
            <a:normAutofit fontScale="90000"/>
          </a:bodyPr>
          <a:lstStyle/>
          <a:p>
            <a:pPr algn="ctr"/>
            <a:br>
              <a:rPr lang="cs-CZ" b="1" dirty="0"/>
            </a:br>
            <a:r>
              <a:rPr lang="cs-CZ" b="1" dirty="0"/>
              <a:t>Fáze vyšetřování ze strany OLAF</a:t>
            </a:r>
            <a:br>
              <a:rPr lang="cs-CZ" b="1" dirty="0"/>
            </a:br>
            <a:endParaRPr lang="cs-CZ" dirty="0"/>
          </a:p>
        </p:txBody>
      </p:sp>
      <p:sp>
        <p:nvSpPr>
          <p:cNvPr id="3" name="Zástupný symbol pro obsah 2">
            <a:extLst>
              <a:ext uri="{FF2B5EF4-FFF2-40B4-BE49-F238E27FC236}">
                <a16:creationId xmlns:a16="http://schemas.microsoft.com/office/drawing/2014/main" id="{A3D18186-F9B9-2142-917D-79DF821D45D9}"/>
              </a:ext>
            </a:extLst>
          </p:cNvPr>
          <p:cNvSpPr>
            <a:spLocks noGrp="1"/>
          </p:cNvSpPr>
          <p:nvPr>
            <p:ph idx="1"/>
          </p:nvPr>
        </p:nvSpPr>
        <p:spPr/>
        <p:txBody>
          <a:bodyPr/>
          <a:lstStyle/>
          <a:p>
            <a:r>
              <a:rPr lang="cs-CZ" dirty="0"/>
              <a:t>Vnitřní vyšetřování</a:t>
            </a:r>
          </a:p>
          <a:p>
            <a:r>
              <a:rPr lang="cs-CZ" dirty="0"/>
              <a:t>Vnější vyšetřování</a:t>
            </a:r>
          </a:p>
          <a:p>
            <a:r>
              <a:rPr lang="cs-CZ" dirty="0"/>
              <a:t>Koordinační činnost</a:t>
            </a:r>
          </a:p>
          <a:p>
            <a:endParaRPr lang="cs-CZ" dirty="0"/>
          </a:p>
        </p:txBody>
      </p:sp>
    </p:spTree>
    <p:extLst>
      <p:ext uri="{BB962C8B-B14F-4D97-AF65-F5344CB8AC3E}">
        <p14:creationId xmlns:p14="http://schemas.microsoft.com/office/powerpoint/2010/main" val="995216931"/>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029EA7-1911-1A47-BB4D-5DD11392825A}"/>
              </a:ext>
            </a:extLst>
          </p:cNvPr>
          <p:cNvSpPr>
            <a:spLocks noGrp="1"/>
          </p:cNvSpPr>
          <p:nvPr>
            <p:ph type="title"/>
          </p:nvPr>
        </p:nvSpPr>
        <p:spPr/>
        <p:txBody>
          <a:bodyPr/>
          <a:lstStyle/>
          <a:p>
            <a:pPr algn="ctr"/>
            <a:r>
              <a:rPr lang="cs-CZ" dirty="0"/>
              <a:t>Vnitřní vyšetřování</a:t>
            </a:r>
          </a:p>
        </p:txBody>
      </p:sp>
      <p:sp>
        <p:nvSpPr>
          <p:cNvPr id="3" name="Zástupný symbol pro obsah 2">
            <a:extLst>
              <a:ext uri="{FF2B5EF4-FFF2-40B4-BE49-F238E27FC236}">
                <a16:creationId xmlns:a16="http://schemas.microsoft.com/office/drawing/2014/main" id="{5C706E59-593E-FF42-80A0-F5240C0197D7}"/>
              </a:ext>
            </a:extLst>
          </p:cNvPr>
          <p:cNvSpPr>
            <a:spLocks noGrp="1"/>
          </p:cNvSpPr>
          <p:nvPr>
            <p:ph idx="1"/>
          </p:nvPr>
        </p:nvSpPr>
        <p:spPr/>
        <p:txBody>
          <a:bodyPr/>
          <a:lstStyle/>
          <a:p>
            <a:r>
              <a:rPr lang="cs-CZ" b="1" dirty="0"/>
              <a:t>Vnitřní vyšetřování – </a:t>
            </a:r>
            <a:r>
              <a:rPr lang="cs-CZ" dirty="0"/>
              <a:t>tím se rozumí správní vyšetřování </a:t>
            </a:r>
            <a:r>
              <a:rPr lang="cs-CZ" b="1" dirty="0"/>
              <a:t>v orgánech a institucích EU </a:t>
            </a:r>
            <a:r>
              <a:rPr lang="cs-CZ" dirty="0"/>
              <a:t>s cílem odhalit podvod, korupci či jinou nezákonnou činnost, která má negativní dopad na finanční zájmy Evropských společenství. Do této kategorie spadají rovněž případy závažného neplnění služebních povinností.</a:t>
            </a:r>
          </a:p>
          <a:p>
            <a:endParaRPr lang="cs-CZ" dirty="0"/>
          </a:p>
        </p:txBody>
      </p:sp>
    </p:spTree>
    <p:extLst>
      <p:ext uri="{BB962C8B-B14F-4D97-AF65-F5344CB8AC3E}">
        <p14:creationId xmlns:p14="http://schemas.microsoft.com/office/powerpoint/2010/main" val="30841952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8399EB-45E3-4F4B-9339-FAFBE3BA0BAB}"/>
              </a:ext>
            </a:extLst>
          </p:cNvPr>
          <p:cNvSpPr>
            <a:spLocks noGrp="1"/>
          </p:cNvSpPr>
          <p:nvPr>
            <p:ph type="title"/>
          </p:nvPr>
        </p:nvSpPr>
        <p:spPr/>
        <p:txBody>
          <a:bodyPr/>
          <a:lstStyle/>
          <a:p>
            <a:pPr algn="ctr"/>
            <a:r>
              <a:rPr lang="cs-CZ" dirty="0"/>
              <a:t>Vnější vyšetřování</a:t>
            </a:r>
          </a:p>
        </p:txBody>
      </p:sp>
      <p:sp>
        <p:nvSpPr>
          <p:cNvPr id="3" name="Zástupný symbol pro obsah 2">
            <a:extLst>
              <a:ext uri="{FF2B5EF4-FFF2-40B4-BE49-F238E27FC236}">
                <a16:creationId xmlns:a16="http://schemas.microsoft.com/office/drawing/2014/main" id="{BCA5450B-7641-6A48-A360-228741A90639}"/>
              </a:ext>
            </a:extLst>
          </p:cNvPr>
          <p:cNvSpPr>
            <a:spLocks noGrp="1"/>
          </p:cNvSpPr>
          <p:nvPr>
            <p:ph idx="1"/>
          </p:nvPr>
        </p:nvSpPr>
        <p:spPr/>
        <p:txBody>
          <a:bodyPr/>
          <a:lstStyle/>
          <a:p>
            <a:pPr marL="0" indent="0">
              <a:buNone/>
            </a:pPr>
            <a:r>
              <a:rPr lang="cs-CZ" b="1" dirty="0"/>
              <a:t>Vnější vyšetřování – </a:t>
            </a:r>
            <a:r>
              <a:rPr lang="cs-CZ" dirty="0"/>
              <a:t>to má rovněž správní povahu, ale provádí se mimo orgány a instituce EU. </a:t>
            </a:r>
          </a:p>
          <a:p>
            <a:pPr marL="0" indent="0">
              <a:buNone/>
            </a:pPr>
            <a:r>
              <a:rPr lang="cs-CZ" dirty="0"/>
              <a:t>Cílem je odhalit podvod či jinou nesrovnalost, kterých se dopustila fyzická či právnická osoba. </a:t>
            </a:r>
          </a:p>
          <a:p>
            <a:pPr marL="0" indent="0">
              <a:buNone/>
            </a:pPr>
            <a:r>
              <a:rPr lang="cs-CZ" dirty="0"/>
              <a:t>Aby případ spadal do této kategorie, musí se na jeho vyšetřování OLAF podílet převážnou měrou.</a:t>
            </a:r>
          </a:p>
          <a:p>
            <a:endParaRPr lang="cs-CZ" dirty="0"/>
          </a:p>
        </p:txBody>
      </p:sp>
    </p:spTree>
    <p:extLst>
      <p:ext uri="{BB962C8B-B14F-4D97-AF65-F5344CB8AC3E}">
        <p14:creationId xmlns:p14="http://schemas.microsoft.com/office/powerpoint/2010/main" val="3492177136"/>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662E67-5CC0-F846-A5B2-DA331D760F3A}"/>
              </a:ext>
            </a:extLst>
          </p:cNvPr>
          <p:cNvSpPr>
            <a:spLocks noGrp="1"/>
          </p:cNvSpPr>
          <p:nvPr>
            <p:ph type="title"/>
          </p:nvPr>
        </p:nvSpPr>
        <p:spPr/>
        <p:txBody>
          <a:bodyPr/>
          <a:lstStyle/>
          <a:p>
            <a:pPr algn="ctr"/>
            <a:r>
              <a:rPr lang="cs-CZ" dirty="0"/>
              <a:t>Koordinační činnost</a:t>
            </a:r>
          </a:p>
        </p:txBody>
      </p:sp>
      <p:sp>
        <p:nvSpPr>
          <p:cNvPr id="3" name="Zástupný symbol pro obsah 2">
            <a:extLst>
              <a:ext uri="{FF2B5EF4-FFF2-40B4-BE49-F238E27FC236}">
                <a16:creationId xmlns:a16="http://schemas.microsoft.com/office/drawing/2014/main" id="{B0AB0A5A-3499-BE45-964F-299CE805DE98}"/>
              </a:ext>
            </a:extLst>
          </p:cNvPr>
          <p:cNvSpPr>
            <a:spLocks noGrp="1"/>
          </p:cNvSpPr>
          <p:nvPr>
            <p:ph idx="1"/>
          </p:nvPr>
        </p:nvSpPr>
        <p:spPr/>
        <p:txBody>
          <a:bodyPr/>
          <a:lstStyle/>
          <a:p>
            <a:pPr marL="0" indent="0">
              <a:buNone/>
            </a:pPr>
            <a:r>
              <a:rPr lang="cs-CZ" b="1" dirty="0"/>
              <a:t>Koordinační činnost – </a:t>
            </a:r>
            <a:r>
              <a:rPr lang="cs-CZ" dirty="0"/>
              <a:t>OLAF se podílí na vyšetřování, která provádějí jiné instituce EU či vnitrostátní úřady tím, že jim usnadňuje sběr a výměnu informací i kontaktů.</a:t>
            </a:r>
          </a:p>
          <a:p>
            <a:pPr marL="0" indent="0">
              <a:buNone/>
            </a:pPr>
            <a:endParaRPr lang="cs-CZ" dirty="0"/>
          </a:p>
        </p:txBody>
      </p:sp>
    </p:spTree>
    <p:extLst>
      <p:ext uri="{BB962C8B-B14F-4D97-AF65-F5344CB8AC3E}">
        <p14:creationId xmlns:p14="http://schemas.microsoft.com/office/powerpoint/2010/main" val="4200060405"/>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CF35D6-01C8-0F49-9AC0-152C3CDC6B75}"/>
              </a:ext>
            </a:extLst>
          </p:cNvPr>
          <p:cNvSpPr>
            <a:spLocks noGrp="1"/>
          </p:cNvSpPr>
          <p:nvPr>
            <p:ph type="title"/>
          </p:nvPr>
        </p:nvSpPr>
        <p:spPr/>
        <p:txBody>
          <a:bodyPr/>
          <a:lstStyle/>
          <a:p>
            <a:pPr algn="ctr"/>
            <a:r>
              <a:rPr lang="cs-CZ" dirty="0"/>
              <a:t>Pravomoc OLAF</a:t>
            </a:r>
          </a:p>
        </p:txBody>
      </p:sp>
      <p:sp>
        <p:nvSpPr>
          <p:cNvPr id="3" name="Zástupný symbol pro obsah 2">
            <a:extLst>
              <a:ext uri="{FF2B5EF4-FFF2-40B4-BE49-F238E27FC236}">
                <a16:creationId xmlns:a16="http://schemas.microsoft.com/office/drawing/2014/main" id="{09EB22AA-BBBD-B243-8ADB-7B41D545A0B7}"/>
              </a:ext>
            </a:extLst>
          </p:cNvPr>
          <p:cNvSpPr>
            <a:spLocks noGrp="1"/>
          </p:cNvSpPr>
          <p:nvPr>
            <p:ph idx="1"/>
          </p:nvPr>
        </p:nvSpPr>
        <p:spPr/>
        <p:txBody>
          <a:bodyPr/>
          <a:lstStyle/>
          <a:p>
            <a:r>
              <a:rPr lang="cs-CZ" b="1" dirty="0"/>
              <a:t>OLAF má pravomoc vyšetřovat podezření na:</a:t>
            </a:r>
          </a:p>
          <a:p>
            <a:r>
              <a:rPr lang="cs-CZ" dirty="0"/>
              <a:t>Podvod či jinou závažnou nesrovnalost, která může mít negativní dopad na finanční prostředky EU, ať již se jedná o příjmy, výdaje či aktiva ve vlastnictví orgánů EU.</a:t>
            </a:r>
          </a:p>
          <a:p>
            <a:r>
              <a:rPr lang="cs-CZ" dirty="0"/>
              <a:t>Závažné porušení povinností ze strany zaměstnanců orgánů a institucí EU.</a:t>
            </a:r>
          </a:p>
          <a:p>
            <a:endParaRPr lang="cs-CZ" dirty="0"/>
          </a:p>
        </p:txBody>
      </p:sp>
    </p:spTree>
    <p:extLst>
      <p:ext uri="{BB962C8B-B14F-4D97-AF65-F5344CB8AC3E}">
        <p14:creationId xmlns:p14="http://schemas.microsoft.com/office/powerpoint/2010/main" val="1216807782"/>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4F15DE-34F6-C448-AAF3-5176A45B98B2}"/>
              </a:ext>
            </a:extLst>
          </p:cNvPr>
          <p:cNvSpPr>
            <a:spLocks noGrp="1"/>
          </p:cNvSpPr>
          <p:nvPr>
            <p:ph type="title"/>
          </p:nvPr>
        </p:nvSpPr>
        <p:spPr/>
        <p:txBody>
          <a:bodyPr/>
          <a:lstStyle/>
          <a:p>
            <a:pPr algn="ctr"/>
            <a:r>
              <a:rPr lang="cs-CZ" dirty="0"/>
              <a:t>Limity pravomoci OLAF</a:t>
            </a:r>
          </a:p>
        </p:txBody>
      </p:sp>
      <p:sp>
        <p:nvSpPr>
          <p:cNvPr id="3" name="Zástupný symbol pro obsah 2">
            <a:extLst>
              <a:ext uri="{FF2B5EF4-FFF2-40B4-BE49-F238E27FC236}">
                <a16:creationId xmlns:a16="http://schemas.microsoft.com/office/drawing/2014/main" id="{C7050434-8588-C742-B830-4E59EBA8A656}"/>
              </a:ext>
            </a:extLst>
          </p:cNvPr>
          <p:cNvSpPr>
            <a:spLocks noGrp="1"/>
          </p:cNvSpPr>
          <p:nvPr>
            <p:ph idx="1"/>
          </p:nvPr>
        </p:nvSpPr>
        <p:spPr/>
        <p:txBody>
          <a:bodyPr/>
          <a:lstStyle/>
          <a:p>
            <a:pPr marL="0" indent="0">
              <a:buNone/>
            </a:pPr>
            <a:r>
              <a:rPr lang="cs-CZ" b="1" dirty="0"/>
              <a:t>OLAF </a:t>
            </a:r>
            <a:r>
              <a:rPr lang="cs-CZ" b="1" i="1" dirty="0"/>
              <a:t>nemá</a:t>
            </a:r>
            <a:r>
              <a:rPr lang="cs-CZ" b="1" dirty="0"/>
              <a:t> pravomoc vyšetřovat podezření na:</a:t>
            </a:r>
          </a:p>
          <a:p>
            <a:r>
              <a:rPr lang="cs-CZ" dirty="0"/>
              <a:t>Podvod s </a:t>
            </a:r>
            <a:r>
              <a:rPr lang="cs-CZ" b="1" dirty="0"/>
              <a:t>nulovým finančním dopadem </a:t>
            </a:r>
            <a:r>
              <a:rPr lang="cs-CZ" dirty="0"/>
              <a:t>na prostředky EU. Takové případy se nahlašují </a:t>
            </a:r>
            <a:r>
              <a:rPr lang="cs-CZ" b="1" dirty="0"/>
              <a:t>vnitrostátní policii</a:t>
            </a:r>
            <a:r>
              <a:rPr lang="cs-CZ" dirty="0"/>
              <a:t>.</a:t>
            </a:r>
          </a:p>
          <a:p>
            <a:r>
              <a:rPr lang="cs-CZ" dirty="0"/>
              <a:t>Korupci, jež se </a:t>
            </a:r>
            <a:r>
              <a:rPr lang="cs-CZ" b="1" dirty="0"/>
              <a:t>netýká</a:t>
            </a:r>
            <a:r>
              <a:rPr lang="cs-CZ" dirty="0"/>
              <a:t> zaměstnanců orgánů a institucí EU. Takové případy se nahlašují </a:t>
            </a:r>
            <a:r>
              <a:rPr lang="cs-CZ" b="1" dirty="0"/>
              <a:t>vnitrostátní policii</a:t>
            </a:r>
            <a:r>
              <a:rPr lang="cs-CZ" dirty="0"/>
              <a:t>.</a:t>
            </a:r>
          </a:p>
          <a:p>
            <a:r>
              <a:rPr lang="cs-CZ" dirty="0"/>
              <a:t>Zneužití loga EU nebo jména evropské instituce či orgánu.</a:t>
            </a:r>
          </a:p>
          <a:p>
            <a:pPr marL="0" indent="0">
              <a:buNone/>
            </a:pPr>
            <a:endParaRPr lang="cs-CZ" dirty="0"/>
          </a:p>
          <a:p>
            <a:pPr marL="0" indent="0">
              <a:buNone/>
            </a:pPr>
            <a:r>
              <a:rPr lang="cs-CZ" dirty="0"/>
              <a:t>Pramen práva: Úmluva o ochraně finančních zájmů Evropských společenství.</a:t>
            </a:r>
          </a:p>
          <a:p>
            <a:pPr marL="0" indent="0">
              <a:buNone/>
            </a:pPr>
            <a:endParaRPr lang="cs-CZ" dirty="0"/>
          </a:p>
        </p:txBody>
      </p:sp>
    </p:spTree>
    <p:extLst>
      <p:ext uri="{BB962C8B-B14F-4D97-AF65-F5344CB8AC3E}">
        <p14:creationId xmlns:p14="http://schemas.microsoft.com/office/powerpoint/2010/main" val="337388886"/>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58185-5C59-A940-83A8-B5B92807F148}"/>
              </a:ext>
            </a:extLst>
          </p:cNvPr>
          <p:cNvSpPr>
            <a:spLocks noGrp="1"/>
          </p:cNvSpPr>
          <p:nvPr>
            <p:ph type="title"/>
          </p:nvPr>
        </p:nvSpPr>
        <p:spPr/>
        <p:txBody>
          <a:bodyPr>
            <a:normAutofit fontScale="90000"/>
          </a:bodyPr>
          <a:lstStyle/>
          <a:p>
            <a:pPr algn="ctr"/>
            <a:r>
              <a:rPr lang="cs-CZ" sz="4000" b="1" dirty="0"/>
              <a:t>Jak Evropský úřad pro boj proti podvodům kontaktovat</a:t>
            </a:r>
            <a:br>
              <a:rPr lang="cs-CZ" b="1" dirty="0"/>
            </a:br>
            <a:endParaRPr lang="cs-CZ" dirty="0"/>
          </a:p>
        </p:txBody>
      </p:sp>
      <p:sp>
        <p:nvSpPr>
          <p:cNvPr id="3" name="Zástupný symbol pro obsah 2">
            <a:extLst>
              <a:ext uri="{FF2B5EF4-FFF2-40B4-BE49-F238E27FC236}">
                <a16:creationId xmlns:a16="http://schemas.microsoft.com/office/drawing/2014/main" id="{FEE5C222-FDC3-4F44-8DB9-F891E67D2072}"/>
              </a:ext>
            </a:extLst>
          </p:cNvPr>
          <p:cNvSpPr>
            <a:spLocks noGrp="1"/>
          </p:cNvSpPr>
          <p:nvPr>
            <p:ph idx="1"/>
          </p:nvPr>
        </p:nvSpPr>
        <p:spPr/>
        <p:txBody>
          <a:bodyPr/>
          <a:lstStyle/>
          <a:p>
            <a:pPr marL="0" indent="0">
              <a:buNone/>
            </a:pPr>
            <a:r>
              <a:rPr lang="cs-CZ" dirty="0"/>
              <a:t>Podvod můžete ohlásit </a:t>
            </a:r>
            <a:r>
              <a:rPr lang="cs-CZ" b="1" dirty="0"/>
              <a:t>anonymně</a:t>
            </a:r>
            <a:r>
              <a:rPr lang="cs-CZ" dirty="0"/>
              <a:t>. </a:t>
            </a:r>
          </a:p>
          <a:p>
            <a:pPr marL="0" indent="0">
              <a:buNone/>
            </a:pPr>
            <a:r>
              <a:rPr lang="cs-CZ" dirty="0"/>
              <a:t>Nejsou s tím spojeny žádné administrativní formality. </a:t>
            </a:r>
          </a:p>
          <a:p>
            <a:pPr marL="0" indent="0">
              <a:buNone/>
            </a:pPr>
            <a:r>
              <a:rPr lang="cs-CZ" dirty="0"/>
              <a:t>Stačí daný případ co nejpřesněji popsat a nejlépe doložit nějakými dokumenty. </a:t>
            </a:r>
          </a:p>
          <a:p>
            <a:pPr marL="0" indent="0">
              <a:buNone/>
            </a:pPr>
            <a:r>
              <a:rPr lang="cs-CZ" dirty="0"/>
              <a:t>Učinit tak můžete v </a:t>
            </a:r>
            <a:r>
              <a:rPr lang="cs-CZ" b="1" dirty="0"/>
              <a:t>kterémkoli z 24 úředních jazyků EU</a:t>
            </a:r>
            <a:r>
              <a:rPr lang="cs-CZ" dirty="0"/>
              <a:t>.</a:t>
            </a:r>
          </a:p>
          <a:p>
            <a:endParaRPr lang="cs-CZ" dirty="0"/>
          </a:p>
        </p:txBody>
      </p:sp>
    </p:spTree>
    <p:extLst>
      <p:ext uri="{BB962C8B-B14F-4D97-AF65-F5344CB8AC3E}">
        <p14:creationId xmlns:p14="http://schemas.microsoft.com/office/powerpoint/2010/main" val="1300933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08E21E-5B00-C84F-A324-C0EA44EDAC4D}"/>
              </a:ext>
            </a:extLst>
          </p:cNvPr>
          <p:cNvSpPr>
            <a:spLocks noGrp="1"/>
          </p:cNvSpPr>
          <p:nvPr>
            <p:ph type="title"/>
          </p:nvPr>
        </p:nvSpPr>
        <p:spPr/>
        <p:txBody>
          <a:bodyPr/>
          <a:lstStyle/>
          <a:p>
            <a:pPr algn="ctr"/>
            <a:r>
              <a:rPr lang="cs-CZ" dirty="0"/>
              <a:t>Základní poslání ÚZSI</a:t>
            </a:r>
          </a:p>
        </p:txBody>
      </p:sp>
      <p:sp>
        <p:nvSpPr>
          <p:cNvPr id="3" name="Zástupný symbol pro obsah 2">
            <a:extLst>
              <a:ext uri="{FF2B5EF4-FFF2-40B4-BE49-F238E27FC236}">
                <a16:creationId xmlns:a16="http://schemas.microsoft.com/office/drawing/2014/main" id="{53E7DECB-7411-8344-905C-20EF6C7AB357}"/>
              </a:ext>
            </a:extLst>
          </p:cNvPr>
          <p:cNvSpPr>
            <a:spLocks noGrp="1"/>
          </p:cNvSpPr>
          <p:nvPr>
            <p:ph idx="1"/>
          </p:nvPr>
        </p:nvSpPr>
        <p:spPr/>
        <p:txBody>
          <a:bodyPr/>
          <a:lstStyle/>
          <a:p>
            <a:r>
              <a:rPr lang="cs-CZ" dirty="0"/>
              <a:t>ÚZSI je zpravodajskou službou České republiky, jejímž prvořadým cílem, snahou a posláním je zabezpečovat pro </a:t>
            </a:r>
            <a:r>
              <a:rPr lang="cs-CZ" b="1" dirty="0"/>
              <a:t>ústavní činitele </a:t>
            </a:r>
            <a:r>
              <a:rPr lang="cs-CZ" dirty="0"/>
              <a:t>a </a:t>
            </a:r>
            <a:r>
              <a:rPr lang="cs-CZ" b="1" dirty="0"/>
              <a:t>orgány státní správy České </a:t>
            </a:r>
            <a:r>
              <a:rPr lang="cs-CZ" dirty="0"/>
              <a:t>republiky </a:t>
            </a:r>
            <a:r>
              <a:rPr lang="cs-CZ" b="1" dirty="0"/>
              <a:t>včasné</a:t>
            </a:r>
            <a:r>
              <a:rPr lang="cs-CZ" dirty="0"/>
              <a:t>, </a:t>
            </a:r>
            <a:r>
              <a:rPr lang="cs-CZ" b="1" dirty="0"/>
              <a:t>objektivn</a:t>
            </a:r>
            <a:r>
              <a:rPr lang="cs-CZ" dirty="0"/>
              <a:t>í a </a:t>
            </a:r>
            <a:r>
              <a:rPr lang="cs-CZ" b="1" dirty="0"/>
              <a:t>kvalitní</a:t>
            </a:r>
            <a:r>
              <a:rPr lang="cs-CZ" dirty="0"/>
              <a:t> </a:t>
            </a:r>
            <a:r>
              <a:rPr lang="cs-CZ" b="1" dirty="0"/>
              <a:t>zpravodajské informace</a:t>
            </a:r>
            <a:r>
              <a:rPr lang="cs-CZ" dirty="0"/>
              <a:t>, které mají původ v zahraničí a jsou důležité pro bezpečnost a ochranu zahraničně politických a ekonomických zájmů České republiky.</a:t>
            </a:r>
          </a:p>
          <a:p>
            <a:r>
              <a:rPr lang="cs-CZ" dirty="0"/>
              <a:t>Smyslem práce ÚZSI je chránit Českou republiku </a:t>
            </a:r>
            <a:r>
              <a:rPr lang="cs-CZ" b="1" dirty="0"/>
              <a:t>proti hrozbám</a:t>
            </a:r>
            <a:r>
              <a:rPr lang="cs-CZ" dirty="0"/>
              <a:t>, kterými jsou </a:t>
            </a:r>
            <a:r>
              <a:rPr lang="cs-CZ" b="1" dirty="0"/>
              <a:t>mezinárodní terorismus</a:t>
            </a:r>
            <a:r>
              <a:rPr lang="cs-CZ" dirty="0"/>
              <a:t>, </a:t>
            </a:r>
            <a:r>
              <a:rPr lang="cs-CZ" b="1" dirty="0"/>
              <a:t>proliferace (šíření) zbraní hromadného ničení </a:t>
            </a:r>
            <a:r>
              <a:rPr lang="cs-CZ" dirty="0"/>
              <a:t>a jejich komponent, </a:t>
            </a:r>
            <a:r>
              <a:rPr lang="cs-CZ" b="1" dirty="0"/>
              <a:t>ekonomická zločinnost </a:t>
            </a:r>
            <a:r>
              <a:rPr lang="cs-CZ" dirty="0"/>
              <a:t>a různé </a:t>
            </a:r>
            <a:r>
              <a:rPr lang="cs-CZ" b="1" dirty="0"/>
              <a:t>formy politického extremismu</a:t>
            </a:r>
            <a:r>
              <a:rPr lang="cs-CZ" dirty="0"/>
              <a:t>.</a:t>
            </a:r>
          </a:p>
          <a:p>
            <a:endParaRPr lang="cs-CZ" dirty="0"/>
          </a:p>
        </p:txBody>
      </p:sp>
    </p:spTree>
    <p:extLst>
      <p:ext uri="{BB962C8B-B14F-4D97-AF65-F5344CB8AC3E}">
        <p14:creationId xmlns:p14="http://schemas.microsoft.com/office/powerpoint/2010/main" val="2917386"/>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7F0C0A-13F5-C142-9C76-00D9AD993AA6}"/>
              </a:ext>
            </a:extLst>
          </p:cNvPr>
          <p:cNvSpPr>
            <a:spLocks noGrp="1"/>
          </p:cNvSpPr>
          <p:nvPr>
            <p:ph type="title"/>
          </p:nvPr>
        </p:nvSpPr>
        <p:spPr/>
        <p:txBody>
          <a:bodyPr>
            <a:normAutofit/>
          </a:bodyPr>
          <a:lstStyle/>
          <a:p>
            <a:pPr algn="ctr"/>
            <a:r>
              <a:rPr lang="cs-CZ" sz="3600" dirty="0"/>
              <a:t>Podvod poškozujícím nebo ohrožujícím finanční zájmy Evropských společenství na straně výdajů</a:t>
            </a:r>
          </a:p>
        </p:txBody>
      </p:sp>
      <p:sp>
        <p:nvSpPr>
          <p:cNvPr id="3" name="Zástupný symbol pro obsah 2">
            <a:extLst>
              <a:ext uri="{FF2B5EF4-FFF2-40B4-BE49-F238E27FC236}">
                <a16:creationId xmlns:a16="http://schemas.microsoft.com/office/drawing/2014/main" id="{B87E5913-FD42-D245-A302-8E2D6F1F5172}"/>
              </a:ext>
            </a:extLst>
          </p:cNvPr>
          <p:cNvSpPr>
            <a:spLocks noGrp="1"/>
          </p:cNvSpPr>
          <p:nvPr>
            <p:ph idx="1"/>
          </p:nvPr>
        </p:nvSpPr>
        <p:spPr/>
        <p:txBody>
          <a:bodyPr/>
          <a:lstStyle/>
          <a:p>
            <a:pPr marL="0" indent="0">
              <a:buNone/>
            </a:pPr>
            <a:r>
              <a:rPr lang="cs-CZ" dirty="0"/>
              <a:t>v oblasti výdajů každé úmyslné jednání nebo opomenutí týkající se</a:t>
            </a:r>
          </a:p>
          <a:p>
            <a:pPr marL="514350" indent="-514350">
              <a:buFont typeface="+mj-lt"/>
              <a:buAutoNum type="arabicPeriod"/>
            </a:pPr>
            <a:r>
              <a:rPr lang="cs-CZ" dirty="0"/>
              <a:t>použití nebo předložení </a:t>
            </a:r>
            <a:r>
              <a:rPr lang="cs-CZ" b="1" dirty="0"/>
              <a:t>nepravdivých, nesprávných nebo neúplných prohlášení nebo dokladů</a:t>
            </a:r>
            <a:r>
              <a:rPr lang="cs-CZ" dirty="0"/>
              <a:t>, které má za následek neoprávněné </a:t>
            </a:r>
            <a:r>
              <a:rPr lang="cs-CZ" b="1" dirty="0"/>
              <a:t>přisvojení nebo zadržování </a:t>
            </a:r>
            <a:r>
              <a:rPr lang="cs-CZ" dirty="0"/>
              <a:t>prostředků ze souhrnného rozpočtu Evropských společenství či rozpočtů spravovaných Evropskými společenstvími nebo jejich jménem,</a:t>
            </a:r>
          </a:p>
          <a:p>
            <a:pPr marL="514350" indent="-514350">
              <a:buFont typeface="+mj-lt"/>
              <a:buAutoNum type="arabicPeriod"/>
            </a:pPr>
            <a:r>
              <a:rPr lang="cs-CZ" b="1" dirty="0"/>
              <a:t>neposkytnutí informací </a:t>
            </a:r>
            <a:r>
              <a:rPr lang="cs-CZ" dirty="0"/>
              <a:t>v rozporu se zvláštní povinností se stejnými následky,</a:t>
            </a:r>
          </a:p>
          <a:p>
            <a:pPr marL="514350" indent="-514350">
              <a:buFont typeface="+mj-lt"/>
              <a:buAutoNum type="arabicPeriod"/>
            </a:pPr>
            <a:r>
              <a:rPr lang="cs-CZ" dirty="0"/>
              <a:t>neoprávněné použití těchto </a:t>
            </a:r>
            <a:r>
              <a:rPr lang="cs-CZ" b="1" dirty="0"/>
              <a:t>prostředků pro jiné účely</a:t>
            </a:r>
            <a:r>
              <a:rPr lang="cs-CZ" dirty="0"/>
              <a:t>, než pro které byly původně poskytnuty;</a:t>
            </a:r>
          </a:p>
          <a:p>
            <a:endParaRPr lang="cs-CZ" dirty="0"/>
          </a:p>
        </p:txBody>
      </p:sp>
    </p:spTree>
    <p:extLst>
      <p:ext uri="{BB962C8B-B14F-4D97-AF65-F5344CB8AC3E}">
        <p14:creationId xmlns:p14="http://schemas.microsoft.com/office/powerpoint/2010/main" val="199362839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FA5A3E-7990-EC44-81E6-9DFC191D0C0B}"/>
              </a:ext>
            </a:extLst>
          </p:cNvPr>
          <p:cNvSpPr>
            <a:spLocks noGrp="1"/>
          </p:cNvSpPr>
          <p:nvPr>
            <p:ph type="title"/>
          </p:nvPr>
        </p:nvSpPr>
        <p:spPr/>
        <p:txBody>
          <a:bodyPr>
            <a:normAutofit fontScale="90000"/>
          </a:bodyPr>
          <a:lstStyle/>
          <a:p>
            <a:r>
              <a:rPr lang="cs-CZ" dirty="0"/>
              <a:t>Podvod poškozujícím nebo ohrožujícím finanční zájmy Evropských společenství na straně příjmů</a:t>
            </a:r>
          </a:p>
        </p:txBody>
      </p:sp>
      <p:sp>
        <p:nvSpPr>
          <p:cNvPr id="3" name="Zástupný symbol pro obsah 2">
            <a:extLst>
              <a:ext uri="{FF2B5EF4-FFF2-40B4-BE49-F238E27FC236}">
                <a16:creationId xmlns:a16="http://schemas.microsoft.com/office/drawing/2014/main" id="{E036AD87-054E-2F46-9E75-931AF2E36E32}"/>
              </a:ext>
            </a:extLst>
          </p:cNvPr>
          <p:cNvSpPr>
            <a:spLocks noGrp="1"/>
          </p:cNvSpPr>
          <p:nvPr>
            <p:ph idx="1"/>
          </p:nvPr>
        </p:nvSpPr>
        <p:spPr/>
        <p:txBody>
          <a:bodyPr/>
          <a:lstStyle/>
          <a:p>
            <a:pPr marL="0" indent="0">
              <a:buNone/>
            </a:pPr>
            <a:r>
              <a:rPr lang="cs-CZ" dirty="0"/>
              <a:t>v oblasti příjmů každé úmyslné jednání nebo opomenutí týkající se</a:t>
            </a:r>
          </a:p>
          <a:p>
            <a:pPr marL="514350" indent="-514350">
              <a:buFont typeface="+mj-lt"/>
              <a:buAutoNum type="arabicPeriod"/>
            </a:pPr>
            <a:r>
              <a:rPr lang="cs-CZ" dirty="0"/>
              <a:t>použití nebo </a:t>
            </a:r>
            <a:r>
              <a:rPr lang="cs-CZ" b="1" dirty="0"/>
              <a:t>předložení nepravdivých, nesprávných nebo neúplných údajů nebo dokladů</a:t>
            </a:r>
            <a:r>
              <a:rPr lang="cs-CZ" dirty="0"/>
              <a:t>, které má za následek nedovolené snížení prostředků v souhrnném rozpočtu Evropských společenství či v rozpočtech spravovaných Evropskými společenstvími nebo jejich jménem,</a:t>
            </a:r>
          </a:p>
          <a:p>
            <a:pPr marL="514350" indent="-514350">
              <a:buFont typeface="+mj-lt"/>
              <a:buAutoNum type="arabicPeriod"/>
            </a:pPr>
            <a:r>
              <a:rPr lang="cs-CZ" b="1" dirty="0"/>
              <a:t>neposkytnutí informací v rozporu </a:t>
            </a:r>
            <a:r>
              <a:rPr lang="cs-CZ" dirty="0"/>
              <a:t>se zvláštní povinností se stejnými následky,</a:t>
            </a:r>
          </a:p>
          <a:p>
            <a:pPr marL="514350" indent="-514350">
              <a:buFont typeface="+mj-lt"/>
              <a:buAutoNum type="arabicPeriod"/>
            </a:pPr>
            <a:r>
              <a:rPr lang="cs-CZ" b="1" dirty="0"/>
              <a:t>neoprávněné použití dovoleně získaného prospěchu </a:t>
            </a:r>
            <a:r>
              <a:rPr lang="cs-CZ" dirty="0"/>
              <a:t>se stejnými následky.</a:t>
            </a:r>
          </a:p>
          <a:p>
            <a:endParaRPr lang="cs-CZ" dirty="0"/>
          </a:p>
        </p:txBody>
      </p:sp>
    </p:spTree>
    <p:extLst>
      <p:ext uri="{BB962C8B-B14F-4D97-AF65-F5344CB8AC3E}">
        <p14:creationId xmlns:p14="http://schemas.microsoft.com/office/powerpoint/2010/main" val="3137501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3C9D5C-13A2-4D40-86F9-A16795D7A582}"/>
              </a:ext>
            </a:extLst>
          </p:cNvPr>
          <p:cNvSpPr>
            <a:spLocks noGrp="1"/>
          </p:cNvSpPr>
          <p:nvPr>
            <p:ph type="title"/>
          </p:nvPr>
        </p:nvSpPr>
        <p:spPr/>
        <p:txBody>
          <a:bodyPr/>
          <a:lstStyle/>
          <a:p>
            <a:pPr algn="ctr"/>
            <a:r>
              <a:rPr lang="cs-CZ" dirty="0"/>
              <a:t>Trestní odpovědnost vedoucích podniků</a:t>
            </a:r>
          </a:p>
        </p:txBody>
      </p:sp>
      <p:sp>
        <p:nvSpPr>
          <p:cNvPr id="3" name="Zástupný symbol pro obsah 2">
            <a:extLst>
              <a:ext uri="{FF2B5EF4-FFF2-40B4-BE49-F238E27FC236}">
                <a16:creationId xmlns:a16="http://schemas.microsoft.com/office/drawing/2014/main" id="{DBCBCEA1-DBAE-FA48-9503-25C8775D0ACC}"/>
              </a:ext>
            </a:extLst>
          </p:cNvPr>
          <p:cNvSpPr>
            <a:spLocks noGrp="1"/>
          </p:cNvSpPr>
          <p:nvPr>
            <p:ph idx="1"/>
          </p:nvPr>
        </p:nvSpPr>
        <p:spPr/>
        <p:txBody>
          <a:bodyPr/>
          <a:lstStyle/>
          <a:p>
            <a:pPr marL="0" indent="0">
              <a:buNone/>
            </a:pPr>
            <a:r>
              <a:rPr lang="cs-CZ" dirty="0"/>
              <a:t>Každý členský stát přijme opatření nezbytná k tomu, aby </a:t>
            </a:r>
            <a:r>
              <a:rPr lang="cs-CZ" b="1" dirty="0"/>
              <a:t>vedoucí podniků nebo jiné osoby s rozhodovacími nebo kontrolními </a:t>
            </a:r>
            <a:r>
              <a:rPr lang="cs-CZ" dirty="0"/>
              <a:t>pravomocemi v podniku mohli být v souladu se zásadami stanovenými jeho vnitrostátním právem </a:t>
            </a:r>
            <a:r>
              <a:rPr lang="cs-CZ" b="1" dirty="0"/>
              <a:t>uznáni trestně odpovědnými za podvody </a:t>
            </a:r>
            <a:r>
              <a:rPr lang="cs-CZ" dirty="0"/>
              <a:t>poškozující nebo ohrožující finanční zájmy Evropských společenství spáchané jim podřízenou osobou jednající jménem dotyčného podniku.</a:t>
            </a:r>
          </a:p>
        </p:txBody>
      </p:sp>
    </p:spTree>
    <p:extLst>
      <p:ext uri="{BB962C8B-B14F-4D97-AF65-F5344CB8AC3E}">
        <p14:creationId xmlns:p14="http://schemas.microsoft.com/office/powerpoint/2010/main" val="348881114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EF8388-E8F8-E04B-83E7-22E923835C56}"/>
              </a:ext>
            </a:extLst>
          </p:cNvPr>
          <p:cNvSpPr>
            <a:spLocks noGrp="1"/>
          </p:cNvSpPr>
          <p:nvPr>
            <p:ph type="title"/>
          </p:nvPr>
        </p:nvSpPr>
        <p:spPr/>
        <p:txBody>
          <a:bodyPr/>
          <a:lstStyle/>
          <a:p>
            <a:pPr algn="ctr"/>
            <a:r>
              <a:rPr lang="cs-CZ" dirty="0"/>
              <a:t>Soudní pravomoc</a:t>
            </a:r>
          </a:p>
        </p:txBody>
      </p:sp>
      <p:sp>
        <p:nvSpPr>
          <p:cNvPr id="3" name="Zástupný symbol pro obsah 2">
            <a:extLst>
              <a:ext uri="{FF2B5EF4-FFF2-40B4-BE49-F238E27FC236}">
                <a16:creationId xmlns:a16="http://schemas.microsoft.com/office/drawing/2014/main" id="{35DA9C79-7C88-FD45-B184-C6595EC6A2D7}"/>
              </a:ext>
            </a:extLst>
          </p:cNvPr>
          <p:cNvSpPr>
            <a:spLocks noGrp="1"/>
          </p:cNvSpPr>
          <p:nvPr>
            <p:ph idx="1"/>
          </p:nvPr>
        </p:nvSpPr>
        <p:spPr/>
        <p:txBody>
          <a:bodyPr>
            <a:normAutofit fontScale="92500" lnSpcReduction="10000"/>
          </a:bodyPr>
          <a:lstStyle/>
          <a:p>
            <a:pPr marL="0" indent="0">
              <a:buNone/>
            </a:pPr>
            <a:r>
              <a:rPr lang="cs-CZ" dirty="0"/>
              <a:t>1. Každý členský stát přijme nezbytná opatření k zavedení své soudní pravomoci ve vztahu k trestným činům pokud jde o :</a:t>
            </a:r>
          </a:p>
          <a:p>
            <a:pPr marL="514350" indent="-514350">
              <a:buFont typeface="+mj-lt"/>
              <a:buAutoNum type="arabicPeriod"/>
            </a:pPr>
            <a:r>
              <a:rPr lang="cs-CZ" b="1" dirty="0"/>
              <a:t>podvod</a:t>
            </a:r>
            <a:r>
              <a:rPr lang="cs-CZ" dirty="0"/>
              <a:t>, </a:t>
            </a:r>
            <a:r>
              <a:rPr lang="cs-CZ" b="1" dirty="0"/>
              <a:t>účastenstv</a:t>
            </a:r>
            <a:r>
              <a:rPr lang="cs-CZ" dirty="0"/>
              <a:t>í na podvodu nebo </a:t>
            </a:r>
            <a:r>
              <a:rPr lang="cs-CZ" b="1" dirty="0"/>
              <a:t>pokus </a:t>
            </a:r>
            <a:r>
              <a:rPr lang="cs-CZ" dirty="0"/>
              <a:t>podvodu poškozujícího nebo ohrožujícího finanční zájmy Evropských společenství je spáchán zcela nebo zčásti na jeho území, včetně podvodu, z kterého byl získán prospěch na tomto území,</a:t>
            </a:r>
          </a:p>
          <a:p>
            <a:pPr marL="514350" indent="-514350">
              <a:buFont typeface="+mj-lt"/>
              <a:buAutoNum type="arabicPeriod"/>
            </a:pPr>
            <a:r>
              <a:rPr lang="cs-CZ" dirty="0"/>
              <a:t>osoba na jeho území vědomě </a:t>
            </a:r>
            <a:r>
              <a:rPr lang="cs-CZ" b="1" dirty="0"/>
              <a:t>napomáhá nebo navádí </a:t>
            </a:r>
            <a:r>
              <a:rPr lang="cs-CZ" dirty="0"/>
              <a:t>ke spáchání takového podvodu na území jiného státu,</a:t>
            </a:r>
          </a:p>
          <a:p>
            <a:pPr marL="514350" indent="-514350">
              <a:buFont typeface="+mj-lt"/>
              <a:buAutoNum type="arabicPeriod"/>
            </a:pPr>
            <a:r>
              <a:rPr lang="cs-CZ" b="1" dirty="0"/>
              <a:t>pachatel je jeho státním příslušníkem</a:t>
            </a:r>
            <a:r>
              <a:rPr lang="cs-CZ" dirty="0"/>
              <a:t>, přičemž právo tohoto členského státu může požadovat, aby jednání bylo trestné i na území státu, kde bylo spácháno.</a:t>
            </a:r>
          </a:p>
          <a:p>
            <a:pPr marL="0" indent="0">
              <a:buNone/>
            </a:pPr>
            <a:endParaRPr lang="cs-CZ" dirty="0"/>
          </a:p>
        </p:txBody>
      </p:sp>
    </p:spTree>
    <p:extLst>
      <p:ext uri="{BB962C8B-B14F-4D97-AF65-F5344CB8AC3E}">
        <p14:creationId xmlns:p14="http://schemas.microsoft.com/office/powerpoint/2010/main" val="1475883071"/>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F7D1F0-CE35-AA44-9324-9F2B8D2A761D}"/>
              </a:ext>
            </a:extLst>
          </p:cNvPr>
          <p:cNvSpPr>
            <a:spLocks noGrp="1"/>
          </p:cNvSpPr>
          <p:nvPr>
            <p:ph type="title"/>
          </p:nvPr>
        </p:nvSpPr>
        <p:spPr/>
        <p:txBody>
          <a:bodyPr/>
          <a:lstStyle/>
          <a:p>
            <a:pPr algn="ctr"/>
            <a:r>
              <a:rPr lang="cs-CZ" dirty="0"/>
              <a:t>Vydávání a trestní stíhání </a:t>
            </a:r>
          </a:p>
        </p:txBody>
      </p:sp>
      <p:sp>
        <p:nvSpPr>
          <p:cNvPr id="3" name="Zástupný symbol pro obsah 2">
            <a:extLst>
              <a:ext uri="{FF2B5EF4-FFF2-40B4-BE49-F238E27FC236}">
                <a16:creationId xmlns:a16="http://schemas.microsoft.com/office/drawing/2014/main" id="{F4EF384F-70F3-A04D-96BC-5D1786E14ED9}"/>
              </a:ext>
            </a:extLst>
          </p:cNvPr>
          <p:cNvSpPr>
            <a:spLocks noGrp="1"/>
          </p:cNvSpPr>
          <p:nvPr>
            <p:ph idx="1"/>
          </p:nvPr>
        </p:nvSpPr>
        <p:spPr/>
        <p:txBody>
          <a:bodyPr>
            <a:normAutofit fontScale="85000" lnSpcReduction="10000"/>
          </a:bodyPr>
          <a:lstStyle/>
          <a:p>
            <a:pPr marL="0" indent="0">
              <a:buNone/>
            </a:pPr>
            <a:r>
              <a:rPr lang="cs-CZ" dirty="0"/>
              <a:t>Čl</a:t>
            </a:r>
            <a:r>
              <a:rPr lang="cs-CZ" b="1" dirty="0"/>
              <a:t>enský stát</a:t>
            </a:r>
            <a:r>
              <a:rPr lang="cs-CZ" dirty="0"/>
              <a:t>, který podle svých právních předpisů </a:t>
            </a:r>
            <a:r>
              <a:rPr lang="cs-CZ" b="1" dirty="0"/>
              <a:t>nevydává </a:t>
            </a:r>
            <a:r>
              <a:rPr lang="cs-CZ" dirty="0"/>
              <a:t>své státní příslušníky, přijme nezbytná opatření k zavedení </a:t>
            </a:r>
            <a:r>
              <a:rPr lang="cs-CZ" b="1" dirty="0"/>
              <a:t>své soudní pravomoci ve vztahu k trestným činům</a:t>
            </a:r>
            <a:r>
              <a:rPr lang="cs-CZ" dirty="0"/>
              <a:t>, jestliže byly spáchány jeho státními příslušníky mimo jeho území.</a:t>
            </a:r>
          </a:p>
          <a:p>
            <a:pPr marL="514350" indent="-514350">
              <a:buFont typeface="+mj-lt"/>
              <a:buAutoNum type="arabicPeriod"/>
            </a:pPr>
            <a:r>
              <a:rPr lang="cs-CZ" dirty="0"/>
              <a:t>Každý členský stát, jehož státní příslušník je podezřelý ze spáchání trestného činu v jiném členském státě a který </a:t>
            </a:r>
            <a:r>
              <a:rPr lang="cs-CZ" b="1" dirty="0"/>
              <a:t>nevydá</a:t>
            </a:r>
            <a:r>
              <a:rPr lang="cs-CZ" dirty="0"/>
              <a:t> tuto osobu dotyčnému členskému státu </a:t>
            </a:r>
            <a:r>
              <a:rPr lang="cs-CZ" b="1" dirty="0"/>
              <a:t>pouze z důvodu její státní příslušnosti</a:t>
            </a:r>
            <a:r>
              <a:rPr lang="cs-CZ" dirty="0"/>
              <a:t>, předloží tuto věc svým příslušným orgánům za účelem případného trestního stíhání. </a:t>
            </a:r>
          </a:p>
          <a:p>
            <a:pPr marL="514350" indent="-514350">
              <a:buFont typeface="+mj-lt"/>
              <a:buAutoNum type="arabicPeriod"/>
            </a:pPr>
            <a:r>
              <a:rPr lang="cs-CZ" b="1" dirty="0"/>
              <a:t>Aby se mohlo uskutečnit trestní stíhání, předají se spisy</a:t>
            </a:r>
            <a:r>
              <a:rPr lang="cs-CZ" dirty="0"/>
              <a:t>, </a:t>
            </a:r>
            <a:r>
              <a:rPr lang="cs-CZ" b="1" dirty="0"/>
              <a:t>informace</a:t>
            </a:r>
            <a:r>
              <a:rPr lang="cs-CZ" dirty="0"/>
              <a:t> a </a:t>
            </a:r>
            <a:r>
              <a:rPr lang="cs-CZ" b="1" dirty="0"/>
              <a:t>předměty </a:t>
            </a:r>
            <a:r>
              <a:rPr lang="cs-CZ" dirty="0"/>
              <a:t>týkající se daného trestného činu postupem podle článku 6 Evropské úmluvy o vydávání. </a:t>
            </a:r>
          </a:p>
          <a:p>
            <a:pPr marL="514350" indent="-514350">
              <a:buFont typeface="+mj-lt"/>
              <a:buAutoNum type="arabicPeriod"/>
            </a:pPr>
            <a:r>
              <a:rPr lang="cs-CZ" b="1" dirty="0"/>
              <a:t>Dožadující členský stát </a:t>
            </a:r>
            <a:r>
              <a:rPr lang="cs-CZ" dirty="0"/>
              <a:t>bude pak</a:t>
            </a:r>
            <a:r>
              <a:rPr lang="cs-CZ" b="1" dirty="0"/>
              <a:t> informován </a:t>
            </a:r>
            <a:r>
              <a:rPr lang="cs-CZ" dirty="0"/>
              <a:t>o zahájeném trestním stíhání a jeho výsledku.</a:t>
            </a:r>
          </a:p>
        </p:txBody>
      </p:sp>
    </p:spTree>
    <p:extLst>
      <p:ext uri="{BB962C8B-B14F-4D97-AF65-F5344CB8AC3E}">
        <p14:creationId xmlns:p14="http://schemas.microsoft.com/office/powerpoint/2010/main" val="138733503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9DA243-09A0-E347-9A29-AA226BA99A54}"/>
              </a:ext>
            </a:extLst>
          </p:cNvPr>
          <p:cNvSpPr>
            <a:spLocks noGrp="1"/>
          </p:cNvSpPr>
          <p:nvPr>
            <p:ph type="title"/>
          </p:nvPr>
        </p:nvSpPr>
        <p:spPr/>
        <p:txBody>
          <a:bodyPr/>
          <a:lstStyle/>
          <a:p>
            <a:pPr algn="ctr"/>
            <a:r>
              <a:rPr lang="cs-CZ" dirty="0"/>
              <a:t>Povinnost vydat k trestnímu stíhání</a:t>
            </a:r>
          </a:p>
        </p:txBody>
      </p:sp>
      <p:sp>
        <p:nvSpPr>
          <p:cNvPr id="3" name="Zástupný symbol pro obsah 2">
            <a:extLst>
              <a:ext uri="{FF2B5EF4-FFF2-40B4-BE49-F238E27FC236}">
                <a16:creationId xmlns:a16="http://schemas.microsoft.com/office/drawing/2014/main" id="{0976504E-09DB-2F48-A347-56106D2ACBDC}"/>
              </a:ext>
            </a:extLst>
          </p:cNvPr>
          <p:cNvSpPr>
            <a:spLocks noGrp="1"/>
          </p:cNvSpPr>
          <p:nvPr>
            <p:ph idx="1"/>
          </p:nvPr>
        </p:nvSpPr>
        <p:spPr/>
        <p:txBody>
          <a:bodyPr/>
          <a:lstStyle/>
          <a:p>
            <a:pPr marL="0" indent="0">
              <a:buNone/>
            </a:pPr>
            <a:r>
              <a:rPr lang="cs-CZ" dirty="0"/>
              <a:t>Členský stát nesmí odmítnout vydání v případě </a:t>
            </a:r>
            <a:r>
              <a:rPr lang="cs-CZ" b="1" dirty="0"/>
              <a:t>podvodu</a:t>
            </a:r>
            <a:r>
              <a:rPr lang="cs-CZ" dirty="0"/>
              <a:t> poškozujícího nebo </a:t>
            </a:r>
            <a:r>
              <a:rPr lang="cs-CZ" b="1" dirty="0"/>
              <a:t>ohrožujícího finanční zájmy Evropských společenství </a:t>
            </a:r>
            <a:r>
              <a:rPr lang="cs-CZ" dirty="0"/>
              <a:t>pouze z toho důvodu, že jde o </a:t>
            </a:r>
            <a:r>
              <a:rPr lang="cs-CZ" b="1" dirty="0"/>
              <a:t>daňový nebo celní trestný čin</a:t>
            </a:r>
            <a:r>
              <a:rPr lang="cs-CZ" dirty="0"/>
              <a:t>.</a:t>
            </a:r>
          </a:p>
        </p:txBody>
      </p:sp>
    </p:spTree>
    <p:extLst>
      <p:ext uri="{BB962C8B-B14F-4D97-AF65-F5344CB8AC3E}">
        <p14:creationId xmlns:p14="http://schemas.microsoft.com/office/powerpoint/2010/main" val="398565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AA8073-C660-5144-9B94-F3B1CBDFCBA4}"/>
              </a:ext>
            </a:extLst>
          </p:cNvPr>
          <p:cNvSpPr>
            <a:spLocks noGrp="1"/>
          </p:cNvSpPr>
          <p:nvPr>
            <p:ph type="title"/>
          </p:nvPr>
        </p:nvSpPr>
        <p:spPr/>
        <p:txBody>
          <a:bodyPr/>
          <a:lstStyle/>
          <a:p>
            <a:pPr algn="ctr"/>
            <a:r>
              <a:rPr lang="cs-CZ" dirty="0"/>
              <a:t>Odpovědnost UZSI</a:t>
            </a:r>
          </a:p>
        </p:txBody>
      </p:sp>
      <p:sp>
        <p:nvSpPr>
          <p:cNvPr id="3" name="Zástupný symbol pro obsah 2">
            <a:extLst>
              <a:ext uri="{FF2B5EF4-FFF2-40B4-BE49-F238E27FC236}">
                <a16:creationId xmlns:a16="http://schemas.microsoft.com/office/drawing/2014/main" id="{D2489150-D8F0-BD4E-A989-94F353B5836E}"/>
              </a:ext>
            </a:extLst>
          </p:cNvPr>
          <p:cNvSpPr>
            <a:spLocks noGrp="1"/>
          </p:cNvSpPr>
          <p:nvPr>
            <p:ph idx="1"/>
          </p:nvPr>
        </p:nvSpPr>
        <p:spPr/>
        <p:txBody>
          <a:bodyPr/>
          <a:lstStyle/>
          <a:p>
            <a:pPr marL="0" indent="0">
              <a:buNone/>
            </a:pPr>
            <a:r>
              <a:rPr lang="cs-CZ" dirty="0"/>
              <a:t>Ředitele Úřadu pro zahraniční styky a informace jmenuje a odvolává </a:t>
            </a:r>
            <a:r>
              <a:rPr lang="cs-CZ" b="1" dirty="0"/>
              <a:t>ministr vnitra </a:t>
            </a:r>
            <a:r>
              <a:rPr lang="cs-CZ" dirty="0"/>
              <a:t>se souhlasem vlády. </a:t>
            </a:r>
          </a:p>
          <a:p>
            <a:pPr marL="0" indent="0">
              <a:buNone/>
            </a:pPr>
            <a:r>
              <a:rPr lang="cs-CZ" dirty="0"/>
              <a:t>Z výkonu své funkce je </a:t>
            </a:r>
            <a:r>
              <a:rPr lang="cs-CZ" b="1" dirty="0"/>
              <a:t>ředitel</a:t>
            </a:r>
            <a:r>
              <a:rPr lang="cs-CZ" dirty="0"/>
              <a:t> Úřadu pro zahraniční styky a informace </a:t>
            </a:r>
            <a:r>
              <a:rPr lang="cs-CZ" b="1" dirty="0"/>
              <a:t>odpovědný ministru vnitra</a:t>
            </a:r>
          </a:p>
        </p:txBody>
      </p:sp>
    </p:spTree>
    <p:extLst>
      <p:ext uri="{BB962C8B-B14F-4D97-AF65-F5344CB8AC3E}">
        <p14:creationId xmlns:p14="http://schemas.microsoft.com/office/powerpoint/2010/main" val="3378107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DE2B0B-5847-5340-9B80-CB58739BE524}"/>
              </a:ext>
            </a:extLst>
          </p:cNvPr>
          <p:cNvSpPr>
            <a:spLocks noGrp="1"/>
          </p:cNvSpPr>
          <p:nvPr>
            <p:ph type="title"/>
          </p:nvPr>
        </p:nvSpPr>
        <p:spPr/>
        <p:txBody>
          <a:bodyPr/>
          <a:lstStyle/>
          <a:p>
            <a:pPr algn="ctr"/>
            <a:r>
              <a:rPr lang="cs-CZ" dirty="0"/>
              <a:t>Stálá komise pro kontrolu činnosti Vojenského zpravodajství </a:t>
            </a:r>
          </a:p>
        </p:txBody>
      </p:sp>
      <p:sp>
        <p:nvSpPr>
          <p:cNvPr id="3" name="Zástupný symbol pro obsah 2">
            <a:extLst>
              <a:ext uri="{FF2B5EF4-FFF2-40B4-BE49-F238E27FC236}">
                <a16:creationId xmlns:a16="http://schemas.microsoft.com/office/drawing/2014/main" id="{BD8CD4BE-B31C-3845-8F82-34ABC2D54434}"/>
              </a:ext>
            </a:extLst>
          </p:cNvPr>
          <p:cNvSpPr>
            <a:spLocks noGrp="1"/>
          </p:cNvSpPr>
          <p:nvPr>
            <p:ph idx="1"/>
          </p:nvPr>
        </p:nvSpPr>
        <p:spPr/>
        <p:txBody>
          <a:bodyPr>
            <a:normAutofit/>
          </a:bodyPr>
          <a:lstStyle/>
          <a:p>
            <a:r>
              <a:rPr lang="cs-CZ" dirty="0"/>
              <a:t> podle zákona č. 289/2005 Sb., o VOZ pro kontrolu této jednotné ozbrojené zpravodajské služby České republiky. </a:t>
            </a:r>
          </a:p>
          <a:p>
            <a:r>
              <a:rPr lang="cs-CZ" dirty="0"/>
              <a:t>Kontrolní orgán se skládá </a:t>
            </a:r>
            <a:r>
              <a:rPr lang="cs-CZ" b="1" dirty="0"/>
              <a:t>nejméně ze 7 členů</a:t>
            </a:r>
            <a:r>
              <a:rPr lang="cs-CZ" dirty="0"/>
              <a:t>. Poslanecká sněmovna stanoví počet členů tak, aby byl zastoupen každý poslanecký klub ustavený podle příslušnosti k politické straně nebo politickému hnutí, za něž poslanci kandidovali ve volbách; počet členů je </a:t>
            </a:r>
            <a:r>
              <a:rPr lang="cs-CZ" b="1" dirty="0"/>
              <a:t>vždy lichý</a:t>
            </a:r>
            <a:r>
              <a:rPr lang="cs-CZ" dirty="0"/>
              <a:t>.</a:t>
            </a:r>
          </a:p>
          <a:p>
            <a:r>
              <a:rPr lang="cs-CZ" dirty="0"/>
              <a:t>Členem kontrolního orgánu může být pouze poslanec Poslanecké sněmovny.</a:t>
            </a:r>
          </a:p>
          <a:p>
            <a:endParaRPr lang="cs-CZ" dirty="0"/>
          </a:p>
        </p:txBody>
      </p:sp>
    </p:spTree>
    <p:extLst>
      <p:ext uri="{BB962C8B-B14F-4D97-AF65-F5344CB8AC3E}">
        <p14:creationId xmlns:p14="http://schemas.microsoft.com/office/powerpoint/2010/main" val="1439694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278A31-0AB1-D947-8DA5-8E02969173E5}"/>
              </a:ext>
            </a:extLst>
          </p:cNvPr>
          <p:cNvSpPr>
            <a:spLocks noGrp="1"/>
          </p:cNvSpPr>
          <p:nvPr>
            <p:ph type="title"/>
          </p:nvPr>
        </p:nvSpPr>
        <p:spPr/>
        <p:txBody>
          <a:bodyPr/>
          <a:lstStyle/>
          <a:p>
            <a:pPr algn="ctr"/>
            <a:r>
              <a:rPr lang="cs-CZ" dirty="0"/>
              <a:t>Základní poslání VOZ</a:t>
            </a:r>
          </a:p>
        </p:txBody>
      </p:sp>
      <p:sp>
        <p:nvSpPr>
          <p:cNvPr id="3" name="Zástupný symbol pro obsah 2">
            <a:extLst>
              <a:ext uri="{FF2B5EF4-FFF2-40B4-BE49-F238E27FC236}">
                <a16:creationId xmlns:a16="http://schemas.microsoft.com/office/drawing/2014/main" id="{F5059A16-E85D-D448-ADE1-0CBB76E61020}"/>
              </a:ext>
            </a:extLst>
          </p:cNvPr>
          <p:cNvSpPr>
            <a:spLocks noGrp="1"/>
          </p:cNvSpPr>
          <p:nvPr>
            <p:ph idx="1"/>
          </p:nvPr>
        </p:nvSpPr>
        <p:spPr/>
        <p:txBody>
          <a:bodyPr>
            <a:normAutofit lnSpcReduction="10000"/>
          </a:bodyPr>
          <a:lstStyle/>
          <a:p>
            <a:r>
              <a:rPr lang="cs-CZ" dirty="0"/>
              <a:t>VOZ  </a:t>
            </a:r>
            <a:r>
              <a:rPr lang="cs-CZ" b="1" dirty="0"/>
              <a:t>shromažďuje a vyhodnocuje </a:t>
            </a:r>
            <a:r>
              <a:rPr lang="cs-CZ" dirty="0"/>
              <a:t>zpravodajské informace, které jsou zásadní pro </a:t>
            </a:r>
            <a:r>
              <a:rPr lang="cs-CZ" b="1" dirty="0"/>
              <a:t>zajištění obrany </a:t>
            </a:r>
            <a:r>
              <a:rPr lang="cs-CZ" dirty="0"/>
              <a:t>České republiky. </a:t>
            </a:r>
          </a:p>
          <a:p>
            <a:r>
              <a:rPr lang="cs-CZ" dirty="0"/>
              <a:t>Ředitel VOZ předkládá kontrolnímu orgánu statut a vnitřní předpisy Vojenského zpravodajství, návrh rozpočtu a podklady potřebné ke kontrole jeho plnění, písemná zadání </a:t>
            </a:r>
            <a:r>
              <a:rPr lang="cs-CZ" b="1" dirty="0"/>
              <a:t>úkolů uložených vládou </a:t>
            </a:r>
            <a:r>
              <a:rPr lang="cs-CZ" dirty="0"/>
              <a:t>nebo </a:t>
            </a:r>
            <a:r>
              <a:rPr lang="cs-CZ" b="1" dirty="0"/>
              <a:t>prezidentem republiky </a:t>
            </a:r>
            <a:r>
              <a:rPr lang="cs-CZ" dirty="0"/>
              <a:t>a na jeho požádání zprávu o činnosti VOZ, zprávu o použití zpravodajských prostředků ve věcech a v případech, ve kterých VOZ svou činnost již ukončilo, a souhrnnou informaci obsahující zaměření a počet případů a věcí, v nichž je VOZ činné, vyjma případů a věcí při zabezpečování informací majících původ v zahraničí.</a:t>
            </a:r>
          </a:p>
          <a:p>
            <a:endParaRPr lang="cs-CZ" dirty="0"/>
          </a:p>
        </p:txBody>
      </p:sp>
    </p:spTree>
    <p:extLst>
      <p:ext uri="{BB962C8B-B14F-4D97-AF65-F5344CB8AC3E}">
        <p14:creationId xmlns:p14="http://schemas.microsoft.com/office/powerpoint/2010/main" val="282813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42DCB-8965-324D-A0EC-57A61BD0F184}"/>
              </a:ext>
            </a:extLst>
          </p:cNvPr>
          <p:cNvSpPr>
            <a:spLocks noGrp="1"/>
          </p:cNvSpPr>
          <p:nvPr>
            <p:ph type="title"/>
          </p:nvPr>
        </p:nvSpPr>
        <p:spPr/>
        <p:txBody>
          <a:bodyPr/>
          <a:lstStyle/>
          <a:p>
            <a:pPr algn="ctr"/>
            <a:r>
              <a:rPr lang="cs-CZ" dirty="0"/>
              <a:t>Odpovědnost VOZ</a:t>
            </a:r>
          </a:p>
        </p:txBody>
      </p:sp>
      <p:sp>
        <p:nvSpPr>
          <p:cNvPr id="3" name="Zástupný symbol pro obsah 2">
            <a:extLst>
              <a:ext uri="{FF2B5EF4-FFF2-40B4-BE49-F238E27FC236}">
                <a16:creationId xmlns:a16="http://schemas.microsoft.com/office/drawing/2014/main" id="{C700B9D1-BD75-6544-B217-235FDA3E63E6}"/>
              </a:ext>
            </a:extLst>
          </p:cNvPr>
          <p:cNvSpPr>
            <a:spLocks noGrp="1"/>
          </p:cNvSpPr>
          <p:nvPr>
            <p:ph idx="1"/>
          </p:nvPr>
        </p:nvSpPr>
        <p:spPr/>
        <p:txBody>
          <a:bodyPr/>
          <a:lstStyle/>
          <a:p>
            <a:r>
              <a:rPr lang="cs-CZ" dirty="0"/>
              <a:t>Ředitele VOZ </a:t>
            </a:r>
            <a:r>
              <a:rPr lang="cs-CZ" b="1" dirty="0"/>
              <a:t>jmenuje</a:t>
            </a:r>
            <a:r>
              <a:rPr lang="cs-CZ" dirty="0"/>
              <a:t>, po projednání ve výboru Poslanecké sněmovny Parlamentu příslušném ve věcech bezpečnosti, </a:t>
            </a:r>
            <a:r>
              <a:rPr lang="cs-CZ" b="1" dirty="0"/>
              <a:t>ministr obrany </a:t>
            </a:r>
            <a:r>
              <a:rPr lang="cs-CZ" dirty="0"/>
              <a:t>se souhlasem vlády. </a:t>
            </a:r>
          </a:p>
          <a:p>
            <a:r>
              <a:rPr lang="cs-CZ" dirty="0"/>
              <a:t>Z výkonu své funkce je ředitel Vojenského zpravodajství odpovědný </a:t>
            </a:r>
            <a:r>
              <a:rPr lang="cs-CZ" b="1" dirty="0"/>
              <a:t>ministru obrany</a:t>
            </a:r>
            <a:r>
              <a:rPr lang="cs-CZ" dirty="0"/>
              <a:t>, který ho též se </a:t>
            </a:r>
            <a:r>
              <a:rPr lang="cs-CZ" b="1" dirty="0"/>
              <a:t>souhlasem vlády </a:t>
            </a:r>
            <a:r>
              <a:rPr lang="cs-CZ" dirty="0"/>
              <a:t>odvolává</a:t>
            </a:r>
          </a:p>
        </p:txBody>
      </p:sp>
    </p:spTree>
    <p:extLst>
      <p:ext uri="{BB962C8B-B14F-4D97-AF65-F5344CB8AC3E}">
        <p14:creationId xmlns:p14="http://schemas.microsoft.com/office/powerpoint/2010/main" val="770741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CACCCF-FFE6-D144-AD2D-66A3EA825981}"/>
              </a:ext>
            </a:extLst>
          </p:cNvPr>
          <p:cNvSpPr>
            <a:spLocks noGrp="1"/>
          </p:cNvSpPr>
          <p:nvPr>
            <p:ph type="title"/>
          </p:nvPr>
        </p:nvSpPr>
        <p:spPr/>
        <p:txBody>
          <a:bodyPr/>
          <a:lstStyle/>
          <a:p>
            <a:pPr algn="ctr"/>
            <a:r>
              <a:rPr lang="cs-CZ" dirty="0"/>
              <a:t>Orgán nezávislé kontroly zpravodajských služeb</a:t>
            </a:r>
          </a:p>
        </p:txBody>
      </p:sp>
      <p:sp>
        <p:nvSpPr>
          <p:cNvPr id="3" name="Zástupný symbol pro obsah 2">
            <a:extLst>
              <a:ext uri="{FF2B5EF4-FFF2-40B4-BE49-F238E27FC236}">
                <a16:creationId xmlns:a16="http://schemas.microsoft.com/office/drawing/2014/main" id="{5C8C8A14-EF0E-6148-94AF-5B1B2CD68024}"/>
              </a:ext>
            </a:extLst>
          </p:cNvPr>
          <p:cNvSpPr>
            <a:spLocks noGrp="1"/>
          </p:cNvSpPr>
          <p:nvPr>
            <p:ph idx="1"/>
          </p:nvPr>
        </p:nvSpPr>
        <p:spPr/>
        <p:txBody>
          <a:bodyPr/>
          <a:lstStyle/>
          <a:p>
            <a:pPr marL="0" indent="0">
              <a:buNone/>
            </a:pPr>
            <a:r>
              <a:rPr lang="cs-CZ" dirty="0"/>
              <a:t>Činnost zpravodajských služeb podléhá kontrole:</a:t>
            </a:r>
          </a:p>
          <a:p>
            <a:pPr marL="514350" indent="-514350">
              <a:buFont typeface="+mj-lt"/>
              <a:buAutoNum type="arabicPeriod"/>
            </a:pPr>
            <a:r>
              <a:rPr lang="cs-CZ" dirty="0"/>
              <a:t>Vlády, </a:t>
            </a:r>
          </a:p>
          <a:p>
            <a:pPr marL="514350" indent="-514350">
              <a:buFont typeface="+mj-lt"/>
              <a:buAutoNum type="arabicPeriod"/>
            </a:pPr>
            <a:r>
              <a:rPr lang="cs-CZ" dirty="0"/>
              <a:t>Poslanecké sněmovny a </a:t>
            </a:r>
          </a:p>
          <a:p>
            <a:pPr marL="514350" indent="-514350">
              <a:buFont typeface="+mj-lt"/>
              <a:buAutoNum type="arabicPeriod"/>
            </a:pPr>
            <a:r>
              <a:rPr lang="cs-CZ" dirty="0"/>
              <a:t>Orgánu nezávislé kontroly zpravodajských služeb České republiky</a:t>
            </a:r>
          </a:p>
        </p:txBody>
      </p:sp>
    </p:spTree>
    <p:extLst>
      <p:ext uri="{BB962C8B-B14F-4D97-AF65-F5344CB8AC3E}">
        <p14:creationId xmlns:p14="http://schemas.microsoft.com/office/powerpoint/2010/main" val="3896812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0D907C-6FA9-1B4A-9B50-1CF404D3BC6D}"/>
              </a:ext>
            </a:extLst>
          </p:cNvPr>
          <p:cNvSpPr>
            <a:spLocks noGrp="1"/>
          </p:cNvSpPr>
          <p:nvPr>
            <p:ph type="title"/>
          </p:nvPr>
        </p:nvSpPr>
        <p:spPr/>
        <p:txBody>
          <a:bodyPr/>
          <a:lstStyle/>
          <a:p>
            <a:pPr algn="ctr"/>
            <a:r>
              <a:rPr lang="cs-CZ" dirty="0"/>
              <a:t>Stálá komise pro kontrolu činnosti Finančního analytického úřadu</a:t>
            </a:r>
          </a:p>
        </p:txBody>
      </p:sp>
      <p:sp>
        <p:nvSpPr>
          <p:cNvPr id="3" name="Zástupný symbol pro obsah 2">
            <a:extLst>
              <a:ext uri="{FF2B5EF4-FFF2-40B4-BE49-F238E27FC236}">
                <a16:creationId xmlns:a16="http://schemas.microsoft.com/office/drawing/2014/main" id="{8F5D17C4-A455-A748-845E-7AFF9F99598C}"/>
              </a:ext>
            </a:extLst>
          </p:cNvPr>
          <p:cNvSpPr>
            <a:spLocks noGrp="1"/>
          </p:cNvSpPr>
          <p:nvPr>
            <p:ph idx="1"/>
          </p:nvPr>
        </p:nvSpPr>
        <p:spPr/>
        <p:txBody>
          <a:bodyPr>
            <a:normAutofit/>
          </a:bodyPr>
          <a:lstStyle/>
          <a:p>
            <a:r>
              <a:rPr lang="cs-CZ" dirty="0"/>
              <a:t>na základě zákona č. 253/2008 Sb., o některých opatřeních proti legalizaci výnosů z trestné činnosti a financování terorismu.</a:t>
            </a:r>
          </a:p>
          <a:p>
            <a:r>
              <a:rPr lang="cs-CZ" dirty="0"/>
              <a:t>Stálá komise pro kontrolu činnosti FAÚ se skládá z nejméně </a:t>
            </a:r>
            <a:r>
              <a:rPr lang="cs-CZ" b="1" dirty="0"/>
              <a:t>7 členů</a:t>
            </a:r>
            <a:r>
              <a:rPr lang="cs-CZ" dirty="0"/>
              <a:t>. Poslanecká sněmovna stanoví počet členů tak, aby byl zastoupen každý poslanecký klub ustavený podle příslušnosti k politické straně nebo politickému hnutí, za něž poslanci kandidovali ve volbách; počet členů je </a:t>
            </a:r>
            <a:r>
              <a:rPr lang="cs-CZ" b="1" dirty="0"/>
              <a:t>vždy lichý</a:t>
            </a:r>
            <a:r>
              <a:rPr lang="cs-CZ" dirty="0"/>
              <a:t>.</a:t>
            </a:r>
          </a:p>
          <a:p>
            <a:r>
              <a:rPr lang="cs-CZ" dirty="0"/>
              <a:t>Členem stálé komise může být pouze poslanec Poslanecké sněmovny.</a:t>
            </a:r>
          </a:p>
        </p:txBody>
      </p:sp>
    </p:spTree>
    <p:extLst>
      <p:ext uri="{BB962C8B-B14F-4D97-AF65-F5344CB8AC3E}">
        <p14:creationId xmlns:p14="http://schemas.microsoft.com/office/powerpoint/2010/main" val="42854798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7361BD-D51A-1245-B685-DB71C32D9AB4}"/>
              </a:ext>
            </a:extLst>
          </p:cNvPr>
          <p:cNvSpPr>
            <a:spLocks noGrp="1"/>
          </p:cNvSpPr>
          <p:nvPr>
            <p:ph type="title"/>
          </p:nvPr>
        </p:nvSpPr>
        <p:spPr/>
        <p:txBody>
          <a:bodyPr/>
          <a:lstStyle/>
          <a:p>
            <a:pPr algn="ctr"/>
            <a:r>
              <a:rPr lang="cs-CZ" dirty="0"/>
              <a:t>Základní zdroj informací od FAÚ</a:t>
            </a:r>
          </a:p>
        </p:txBody>
      </p:sp>
      <p:sp>
        <p:nvSpPr>
          <p:cNvPr id="3" name="Zástupný symbol pro obsah 2">
            <a:extLst>
              <a:ext uri="{FF2B5EF4-FFF2-40B4-BE49-F238E27FC236}">
                <a16:creationId xmlns:a16="http://schemas.microsoft.com/office/drawing/2014/main" id="{D516C89F-EE48-9045-BF55-688FF4271208}"/>
              </a:ext>
            </a:extLst>
          </p:cNvPr>
          <p:cNvSpPr>
            <a:spLocks noGrp="1"/>
          </p:cNvSpPr>
          <p:nvPr>
            <p:ph idx="1"/>
          </p:nvPr>
        </p:nvSpPr>
        <p:spPr/>
        <p:txBody>
          <a:bodyPr>
            <a:normAutofit fontScale="92500"/>
          </a:bodyPr>
          <a:lstStyle/>
          <a:p>
            <a:pPr marL="0" indent="0">
              <a:buNone/>
            </a:pPr>
            <a:r>
              <a:rPr lang="cs-CZ" dirty="0"/>
              <a:t>FAÚ je správní úřad, který zajišťuje funkci finanční zpravodajské jednotky pro celou Českou republiku, především </a:t>
            </a:r>
            <a:r>
              <a:rPr lang="cs-CZ" b="1" dirty="0"/>
              <a:t>pak plní funkci generálního státního orgánu pro sběr a analýzu obchodů</a:t>
            </a:r>
            <a:r>
              <a:rPr lang="cs-CZ" dirty="0"/>
              <a:t>, </a:t>
            </a:r>
            <a:r>
              <a:rPr lang="cs-CZ" b="1" dirty="0"/>
              <a:t>podezřelých ze snahy o legalizaci výnosů z trestné činnosti</a:t>
            </a:r>
            <a:r>
              <a:rPr lang="cs-CZ" dirty="0"/>
              <a:t> nebo ze spojení s</a:t>
            </a:r>
            <a:r>
              <a:rPr lang="cs-CZ" b="1" dirty="0"/>
              <a:t> financováním terorismu.</a:t>
            </a:r>
          </a:p>
          <a:p>
            <a:pPr marL="0" indent="0">
              <a:buNone/>
            </a:pPr>
            <a:endParaRPr lang="cs-CZ" dirty="0"/>
          </a:p>
          <a:p>
            <a:pPr marL="0" indent="0">
              <a:buNone/>
            </a:pPr>
            <a:r>
              <a:rPr lang="cs-CZ" dirty="0"/>
              <a:t>Základní informací pro kontrolní orgán Poslanecké sněmovny je </a:t>
            </a:r>
            <a:r>
              <a:rPr lang="cs-CZ" b="1" dirty="0"/>
              <a:t>zpráva o činnosti FAÚ za uplynulý rok</a:t>
            </a:r>
            <a:r>
              <a:rPr lang="cs-CZ" dirty="0"/>
              <a:t>. Zpráva je podrobnější než zveřejňovaná výroční zpráva a při jejím projednávání mohou být uvedeny i informace o kauzách dosud neukončených orgány činnými v trestním řízení či daňovými orgány, případně i informace o nových trendech v páchání a odhalování trestné činnosti.</a:t>
            </a:r>
          </a:p>
          <a:p>
            <a:endParaRPr lang="cs-CZ" dirty="0"/>
          </a:p>
        </p:txBody>
      </p:sp>
    </p:spTree>
    <p:extLst>
      <p:ext uri="{BB962C8B-B14F-4D97-AF65-F5344CB8AC3E}">
        <p14:creationId xmlns:p14="http://schemas.microsoft.com/office/powerpoint/2010/main" val="2509583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1ACB8C-A03F-534C-B488-8615790A6ACB}"/>
              </a:ext>
            </a:extLst>
          </p:cNvPr>
          <p:cNvSpPr>
            <a:spLocks noGrp="1"/>
          </p:cNvSpPr>
          <p:nvPr>
            <p:ph type="title"/>
          </p:nvPr>
        </p:nvSpPr>
        <p:spPr/>
        <p:txBody>
          <a:bodyPr/>
          <a:lstStyle/>
          <a:p>
            <a:pPr algn="ctr"/>
            <a:r>
              <a:rPr lang="cs-CZ" dirty="0"/>
              <a:t>Stálá komise pro kontrolu činnosti Generální inspekce bezpečnostních sborů</a:t>
            </a:r>
          </a:p>
        </p:txBody>
      </p:sp>
      <p:sp>
        <p:nvSpPr>
          <p:cNvPr id="3" name="Zástupný symbol pro obsah 2">
            <a:extLst>
              <a:ext uri="{FF2B5EF4-FFF2-40B4-BE49-F238E27FC236}">
                <a16:creationId xmlns:a16="http://schemas.microsoft.com/office/drawing/2014/main" id="{D44F1C78-E46B-5240-ABDD-1779738BF329}"/>
              </a:ext>
            </a:extLst>
          </p:cNvPr>
          <p:cNvSpPr>
            <a:spLocks noGrp="1"/>
          </p:cNvSpPr>
          <p:nvPr>
            <p:ph idx="1"/>
          </p:nvPr>
        </p:nvSpPr>
        <p:spPr/>
        <p:txBody>
          <a:bodyPr>
            <a:normAutofit/>
          </a:bodyPr>
          <a:lstStyle/>
          <a:p>
            <a:r>
              <a:rPr lang="cs-CZ" dirty="0"/>
              <a:t>na základě zákona č. 341/2011 Sb., o Generální inspekci bezpečnostních sborů, zřizuje ke kontrole této Inspekce.</a:t>
            </a:r>
          </a:p>
          <a:p>
            <a:r>
              <a:rPr lang="cs-CZ" dirty="0"/>
              <a:t>Stálá komise Poslanecké sněmovny provádí </a:t>
            </a:r>
            <a:r>
              <a:rPr lang="cs-CZ" b="1" dirty="0"/>
              <a:t>kontrolu činnosti Inspekce</a:t>
            </a:r>
            <a:r>
              <a:rPr lang="cs-CZ" dirty="0"/>
              <a:t>, včetně kontroly použití </a:t>
            </a:r>
            <a:r>
              <a:rPr lang="cs-CZ" b="1" dirty="0"/>
              <a:t>odposlechu a záznamu telekomunikačního provozu a použití sledování osob </a:t>
            </a:r>
            <a:r>
              <a:rPr lang="cs-CZ" dirty="0"/>
              <a:t>a věcí podle trestního řádu.</a:t>
            </a:r>
          </a:p>
          <a:p>
            <a:r>
              <a:rPr lang="cs-CZ" dirty="0"/>
              <a:t>Kontrolní orgán se skládá z poslanců určených Poslaneckou sněmovnou.</a:t>
            </a:r>
          </a:p>
          <a:p>
            <a:pPr marL="0" indent="0">
              <a:buNone/>
            </a:pPr>
            <a:endParaRPr lang="cs-CZ" dirty="0"/>
          </a:p>
        </p:txBody>
      </p:sp>
    </p:spTree>
    <p:extLst>
      <p:ext uri="{BB962C8B-B14F-4D97-AF65-F5344CB8AC3E}">
        <p14:creationId xmlns:p14="http://schemas.microsoft.com/office/powerpoint/2010/main" val="392809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5AB460-CB49-524C-A2C7-561DE5BE324F}"/>
              </a:ext>
            </a:extLst>
          </p:cNvPr>
          <p:cNvSpPr>
            <a:spLocks noGrp="1"/>
          </p:cNvSpPr>
          <p:nvPr>
            <p:ph type="title"/>
          </p:nvPr>
        </p:nvSpPr>
        <p:spPr/>
        <p:txBody>
          <a:bodyPr/>
          <a:lstStyle/>
          <a:p>
            <a:pPr algn="ctr"/>
            <a:r>
              <a:rPr lang="cs-CZ" dirty="0"/>
              <a:t>Osnova předmětu kontrola veřejná správy</a:t>
            </a:r>
          </a:p>
        </p:txBody>
      </p:sp>
      <p:sp>
        <p:nvSpPr>
          <p:cNvPr id="3" name="Zástupný symbol pro obsah 2">
            <a:extLst>
              <a:ext uri="{FF2B5EF4-FFF2-40B4-BE49-F238E27FC236}">
                <a16:creationId xmlns:a16="http://schemas.microsoft.com/office/drawing/2014/main" id="{D34B1539-DD5D-7445-BF52-15BD59005C1B}"/>
              </a:ext>
            </a:extLst>
          </p:cNvPr>
          <p:cNvSpPr>
            <a:spLocks noGrp="1"/>
          </p:cNvSpPr>
          <p:nvPr>
            <p:ph idx="1"/>
          </p:nvPr>
        </p:nvSpPr>
        <p:spPr/>
        <p:txBody>
          <a:bodyPr/>
          <a:lstStyle/>
          <a:p>
            <a:pPr marL="0" indent="0">
              <a:buNone/>
            </a:pPr>
            <a:r>
              <a:rPr lang="cs-CZ" dirty="0"/>
              <a:t>IX. Kontrola veřejné správy veřejností</a:t>
            </a:r>
          </a:p>
          <a:p>
            <a:pPr marL="571500" indent="-571500">
              <a:buAutoNum type="romanUcPeriod" startAt="10"/>
            </a:pPr>
            <a:r>
              <a:rPr lang="cs-CZ" dirty="0"/>
              <a:t>Odpovědnost za způsobenou škodu</a:t>
            </a:r>
          </a:p>
          <a:p>
            <a:pPr marL="571500" indent="-571500">
              <a:buAutoNum type="romanUcPeriod" startAt="10"/>
            </a:pPr>
            <a:r>
              <a:rPr lang="cs-CZ" dirty="0"/>
              <a:t>Soudní kontrola – správní soudnictví</a:t>
            </a:r>
          </a:p>
          <a:p>
            <a:pPr marL="571500" indent="-571500">
              <a:buAutoNum type="romanUcPeriod" startAt="10"/>
            </a:pPr>
            <a:r>
              <a:rPr lang="cs-CZ" dirty="0"/>
              <a:t>Kontrola veřejné správy Ústavním soudem</a:t>
            </a:r>
          </a:p>
          <a:p>
            <a:pPr marL="571500" indent="-571500">
              <a:buAutoNum type="romanUcPeriod" startAt="10"/>
            </a:pPr>
            <a:r>
              <a:rPr lang="cs-CZ" dirty="0"/>
              <a:t>Střet zájmů</a:t>
            </a:r>
          </a:p>
          <a:p>
            <a:pPr marL="571500" indent="-571500">
              <a:buAutoNum type="romanUcPeriod" startAt="10"/>
            </a:pPr>
            <a:r>
              <a:rPr lang="cs-CZ" dirty="0"/>
              <a:t>Kontrola na úrovní EU</a:t>
            </a:r>
          </a:p>
        </p:txBody>
      </p:sp>
    </p:spTree>
    <p:extLst>
      <p:ext uri="{BB962C8B-B14F-4D97-AF65-F5344CB8AC3E}">
        <p14:creationId xmlns:p14="http://schemas.microsoft.com/office/powerpoint/2010/main" val="40935564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E8D13-2849-4745-8FED-BBF868095F2D}"/>
              </a:ext>
            </a:extLst>
          </p:cNvPr>
          <p:cNvSpPr>
            <a:spLocks noGrp="1"/>
          </p:cNvSpPr>
          <p:nvPr>
            <p:ph type="title"/>
          </p:nvPr>
        </p:nvSpPr>
        <p:spPr/>
        <p:txBody>
          <a:bodyPr/>
          <a:lstStyle/>
          <a:p>
            <a:pPr algn="ctr"/>
            <a:r>
              <a:rPr lang="cs-CZ" dirty="0"/>
              <a:t>Základní poslání GIBS</a:t>
            </a:r>
          </a:p>
        </p:txBody>
      </p:sp>
      <p:sp>
        <p:nvSpPr>
          <p:cNvPr id="3" name="Zástupný symbol pro obsah 2">
            <a:extLst>
              <a:ext uri="{FF2B5EF4-FFF2-40B4-BE49-F238E27FC236}">
                <a16:creationId xmlns:a16="http://schemas.microsoft.com/office/drawing/2014/main" id="{B3AC5BF7-CB59-3740-B11A-3420301634CE}"/>
              </a:ext>
            </a:extLst>
          </p:cNvPr>
          <p:cNvSpPr>
            <a:spLocks noGrp="1"/>
          </p:cNvSpPr>
          <p:nvPr>
            <p:ph idx="1"/>
          </p:nvPr>
        </p:nvSpPr>
        <p:spPr/>
        <p:txBody>
          <a:bodyPr/>
          <a:lstStyle/>
          <a:p>
            <a:pPr marL="0" indent="0">
              <a:buNone/>
            </a:pPr>
            <a:r>
              <a:rPr lang="cs-CZ" dirty="0"/>
              <a:t>Hlavním předmětem činnosti GIBS je vyhledávat, odhalovat a vyšetřovat skutečnosti nasvědčující tomu, že byl </a:t>
            </a:r>
            <a:r>
              <a:rPr lang="cs-CZ" b="1" dirty="0"/>
              <a:t>spáchán trestný čin</a:t>
            </a:r>
            <a:r>
              <a:rPr lang="cs-CZ" dirty="0"/>
              <a:t>, jehož pachatelem je </a:t>
            </a:r>
            <a:r>
              <a:rPr lang="cs-CZ" b="1" dirty="0"/>
              <a:t>příslušník Policie ČR, celník, příslušník Vězeňské služby, příslušník inspekce anebo zaměstnanci těchto útvarů</a:t>
            </a:r>
            <a:r>
              <a:rPr lang="cs-CZ" dirty="0"/>
              <a:t>. </a:t>
            </a:r>
          </a:p>
          <a:p>
            <a:pPr marL="0" indent="0">
              <a:buNone/>
            </a:pPr>
            <a:r>
              <a:rPr lang="cs-CZ" dirty="0"/>
              <a:t>Inspekce také provádí </a:t>
            </a:r>
            <a:r>
              <a:rPr lang="cs-CZ" b="1" dirty="0"/>
              <a:t>zkoušku spolehlivosti </a:t>
            </a:r>
            <a:r>
              <a:rPr lang="cs-CZ" dirty="0"/>
              <a:t>vůči protiprávnímu jednání uvedených příslušníků a zaměstnanců. </a:t>
            </a:r>
          </a:p>
          <a:p>
            <a:pPr marL="0" indent="0">
              <a:buNone/>
            </a:pPr>
            <a:r>
              <a:rPr lang="cs-CZ" dirty="0"/>
              <a:t>Navrhuje proti takové činnosti opatření a vydává </a:t>
            </a:r>
            <a:r>
              <a:rPr lang="cs-CZ" b="1" dirty="0"/>
              <a:t>metodická doporučení </a:t>
            </a:r>
            <a:r>
              <a:rPr lang="cs-CZ" dirty="0"/>
              <a:t>pro činnost jednotlivých bezpečnostních sborů.</a:t>
            </a:r>
          </a:p>
          <a:p>
            <a:pPr marL="0" indent="0">
              <a:buNone/>
            </a:pPr>
            <a:endParaRPr lang="cs-CZ" dirty="0"/>
          </a:p>
        </p:txBody>
      </p:sp>
    </p:spTree>
    <p:extLst>
      <p:ext uri="{BB962C8B-B14F-4D97-AF65-F5344CB8AC3E}">
        <p14:creationId xmlns:p14="http://schemas.microsoft.com/office/powerpoint/2010/main" val="2131357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E038D2-5CA6-8E45-BE16-A0F3A5E0C5AB}"/>
              </a:ext>
            </a:extLst>
          </p:cNvPr>
          <p:cNvSpPr>
            <a:spLocks noGrp="1"/>
          </p:cNvSpPr>
          <p:nvPr>
            <p:ph type="title"/>
          </p:nvPr>
        </p:nvSpPr>
        <p:spPr/>
        <p:txBody>
          <a:bodyPr/>
          <a:lstStyle/>
          <a:p>
            <a:pPr algn="ctr"/>
            <a:r>
              <a:rPr lang="cs-CZ" dirty="0"/>
              <a:t>Stálá komise pro kontrolu činnosti Národního bezpečnostního úřadu</a:t>
            </a:r>
          </a:p>
        </p:txBody>
      </p:sp>
      <p:sp>
        <p:nvSpPr>
          <p:cNvPr id="3" name="Zástupný symbol pro obsah 2">
            <a:extLst>
              <a:ext uri="{FF2B5EF4-FFF2-40B4-BE49-F238E27FC236}">
                <a16:creationId xmlns:a16="http://schemas.microsoft.com/office/drawing/2014/main" id="{D129FE41-A0AD-1E43-AAC0-FB5CEA06CD23}"/>
              </a:ext>
            </a:extLst>
          </p:cNvPr>
          <p:cNvSpPr>
            <a:spLocks noGrp="1"/>
          </p:cNvSpPr>
          <p:nvPr>
            <p:ph idx="1"/>
          </p:nvPr>
        </p:nvSpPr>
        <p:spPr/>
        <p:txBody>
          <a:bodyPr>
            <a:normAutofit/>
          </a:bodyPr>
          <a:lstStyle/>
          <a:p>
            <a:r>
              <a:rPr lang="cs-CZ" dirty="0"/>
              <a:t>na základě zákona č. 412/2005 Sb., jako zvláštní kontrolní orgán Poslanecké sněmovny pro kontrolu činnosti NBÚ.</a:t>
            </a:r>
          </a:p>
          <a:p>
            <a:r>
              <a:rPr lang="cs-CZ" dirty="0"/>
              <a:t>Kontrolní orgán se skládá nejméně ze </a:t>
            </a:r>
            <a:r>
              <a:rPr lang="cs-CZ" b="1" dirty="0"/>
              <a:t>7 členů</a:t>
            </a:r>
            <a:r>
              <a:rPr lang="cs-CZ" dirty="0"/>
              <a:t>. Poslanecká sněmovna stanoví počet členů tak, aby byl zastoupen každý poslanecký klub ustavený podle příslušnosti k politické straně nebo politickému hnutí, za něž poslanci kandidovali ve volbách; počet členů je </a:t>
            </a:r>
            <a:r>
              <a:rPr lang="cs-CZ" b="1" dirty="0"/>
              <a:t>vždy lichý</a:t>
            </a:r>
            <a:r>
              <a:rPr lang="cs-CZ" dirty="0"/>
              <a:t>.</a:t>
            </a:r>
          </a:p>
          <a:p>
            <a:r>
              <a:rPr lang="cs-CZ" dirty="0"/>
              <a:t>Členem kontrolního orgánu může být pouze poslanec Poslanecké sněmovny.</a:t>
            </a:r>
          </a:p>
        </p:txBody>
      </p:sp>
    </p:spTree>
    <p:extLst>
      <p:ext uri="{BB962C8B-B14F-4D97-AF65-F5344CB8AC3E}">
        <p14:creationId xmlns:p14="http://schemas.microsoft.com/office/powerpoint/2010/main" val="30881653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795FA1-B6D8-D748-9D6A-2D4F32BC5633}"/>
              </a:ext>
            </a:extLst>
          </p:cNvPr>
          <p:cNvSpPr>
            <a:spLocks noGrp="1"/>
          </p:cNvSpPr>
          <p:nvPr>
            <p:ph type="title"/>
          </p:nvPr>
        </p:nvSpPr>
        <p:spPr/>
        <p:txBody>
          <a:bodyPr/>
          <a:lstStyle/>
          <a:p>
            <a:pPr algn="ctr"/>
            <a:r>
              <a:rPr lang="cs-CZ" dirty="0"/>
              <a:t>Základní poslání NBÚ</a:t>
            </a:r>
          </a:p>
        </p:txBody>
      </p:sp>
      <p:sp>
        <p:nvSpPr>
          <p:cNvPr id="3" name="Zástupný symbol pro obsah 2">
            <a:extLst>
              <a:ext uri="{FF2B5EF4-FFF2-40B4-BE49-F238E27FC236}">
                <a16:creationId xmlns:a16="http://schemas.microsoft.com/office/drawing/2014/main" id="{67698448-FA47-264F-BCD7-F99DA4D6B8D9}"/>
              </a:ext>
            </a:extLst>
          </p:cNvPr>
          <p:cNvSpPr>
            <a:spLocks noGrp="1"/>
          </p:cNvSpPr>
          <p:nvPr>
            <p:ph idx="1"/>
          </p:nvPr>
        </p:nvSpPr>
        <p:spPr/>
        <p:txBody>
          <a:bodyPr>
            <a:normAutofit lnSpcReduction="10000"/>
          </a:bodyPr>
          <a:lstStyle/>
          <a:p>
            <a:r>
              <a:rPr lang="cs-CZ" dirty="0"/>
              <a:t>NBÚ je </a:t>
            </a:r>
            <a:r>
              <a:rPr lang="cs-CZ" b="1" dirty="0"/>
              <a:t>orgánem moci výkonné</a:t>
            </a:r>
            <a:r>
              <a:rPr lang="cs-CZ" dirty="0"/>
              <a:t>, byl zřízen zákonem č. 148/1998 Sb., o </a:t>
            </a:r>
            <a:r>
              <a:rPr lang="cs-CZ" b="1" dirty="0"/>
              <a:t>ochraně utajovaných skutečností </a:t>
            </a:r>
            <a:r>
              <a:rPr lang="cs-CZ" dirty="0"/>
              <a:t>a je ústředním </a:t>
            </a:r>
            <a:r>
              <a:rPr lang="cs-CZ" b="1" dirty="0"/>
              <a:t>správním úřadem </a:t>
            </a:r>
            <a:r>
              <a:rPr lang="cs-CZ" dirty="0"/>
              <a:t>pro ochranu utajovaných informací a bezpečnostní způsobilost.</a:t>
            </a:r>
          </a:p>
          <a:p>
            <a:r>
              <a:rPr lang="cs-CZ" dirty="0"/>
              <a:t>Uvedený zákon přesně vymezuje dokumenty a informace, které ředitel NBÚ této komisi standardně předkládá, a dokumenty a informace, jejichž předložení si komise může vyžádat. </a:t>
            </a:r>
          </a:p>
          <a:p>
            <a:r>
              <a:rPr lang="cs-CZ" dirty="0"/>
              <a:t>Jde zejména o </a:t>
            </a:r>
            <a:r>
              <a:rPr lang="cs-CZ" b="1" dirty="0"/>
              <a:t>předkládání zprávy o činnosti NBÚ</a:t>
            </a:r>
            <a:r>
              <a:rPr lang="cs-CZ" dirty="0"/>
              <a:t>, zprávy o jednotlivých bezpečnostních řízeních a o materiály týkající se rozpočtu NBÚ. </a:t>
            </a:r>
          </a:p>
          <a:p>
            <a:r>
              <a:rPr lang="cs-CZ" dirty="0"/>
              <a:t>Komise není oprávněna zasahovat do personálních pravomocí vedoucích pracovníků NBÚ a nahrazovat jejich řídící činnost.</a:t>
            </a:r>
          </a:p>
          <a:p>
            <a:endParaRPr lang="cs-CZ" dirty="0"/>
          </a:p>
        </p:txBody>
      </p:sp>
    </p:spTree>
    <p:extLst>
      <p:ext uri="{BB962C8B-B14F-4D97-AF65-F5344CB8AC3E}">
        <p14:creationId xmlns:p14="http://schemas.microsoft.com/office/powerpoint/2010/main" val="40571655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E35B6D-8F25-2640-AE4E-3D5E809667E1}"/>
              </a:ext>
            </a:extLst>
          </p:cNvPr>
          <p:cNvSpPr>
            <a:spLocks noGrp="1"/>
          </p:cNvSpPr>
          <p:nvPr>
            <p:ph type="title"/>
          </p:nvPr>
        </p:nvSpPr>
        <p:spPr/>
        <p:txBody>
          <a:bodyPr>
            <a:normAutofit fontScale="90000"/>
          </a:bodyPr>
          <a:lstStyle/>
          <a:p>
            <a:pPr algn="ctr"/>
            <a:r>
              <a:rPr lang="cs-CZ" dirty="0"/>
              <a:t>Stálá komise pro kontrolu činnosti Národního úřadu pro kybernetickou a informační bezpečnost</a:t>
            </a:r>
          </a:p>
        </p:txBody>
      </p:sp>
      <p:sp>
        <p:nvSpPr>
          <p:cNvPr id="3" name="Zástupný symbol pro obsah 2">
            <a:extLst>
              <a:ext uri="{FF2B5EF4-FFF2-40B4-BE49-F238E27FC236}">
                <a16:creationId xmlns:a16="http://schemas.microsoft.com/office/drawing/2014/main" id="{636E616C-593B-7841-838B-37EC8F96B5E0}"/>
              </a:ext>
            </a:extLst>
          </p:cNvPr>
          <p:cNvSpPr>
            <a:spLocks noGrp="1"/>
          </p:cNvSpPr>
          <p:nvPr>
            <p:ph idx="1"/>
          </p:nvPr>
        </p:nvSpPr>
        <p:spPr/>
        <p:txBody>
          <a:bodyPr>
            <a:normAutofit/>
          </a:bodyPr>
          <a:lstStyle/>
          <a:p>
            <a:r>
              <a:rPr lang="cs-CZ" dirty="0"/>
              <a:t>na základě zákona č. 205/2017 Sb., kterým se novelizoval zákon o kybernetické bezpečnosti, jako zvláštní kontrolní orgán Poslanecké sněmovny pro kontrolu činnosti NÚKIB.</a:t>
            </a:r>
          </a:p>
          <a:p>
            <a:r>
              <a:rPr lang="cs-CZ" dirty="0"/>
              <a:t>Poslanecká sněmovna </a:t>
            </a:r>
            <a:r>
              <a:rPr lang="cs-CZ" b="1" dirty="0"/>
              <a:t>stanoví počet členů komise </a:t>
            </a:r>
            <a:r>
              <a:rPr lang="cs-CZ" dirty="0"/>
              <a:t>tak, aby byl zastoupen každý poslanecký klub ustavený podle příslušnosti k politické straně nebo politickému hnutí, za něž poslanci kandidovali ve volbách; počet členů je </a:t>
            </a:r>
            <a:r>
              <a:rPr lang="cs-CZ" b="1" dirty="0"/>
              <a:t>vždy lichý.</a:t>
            </a:r>
          </a:p>
          <a:p>
            <a:endParaRPr lang="cs-CZ" dirty="0"/>
          </a:p>
        </p:txBody>
      </p:sp>
    </p:spTree>
    <p:extLst>
      <p:ext uri="{BB962C8B-B14F-4D97-AF65-F5344CB8AC3E}">
        <p14:creationId xmlns:p14="http://schemas.microsoft.com/office/powerpoint/2010/main" val="27524274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8CDF5A-B719-0D4F-BC16-978B9AF8A74B}"/>
              </a:ext>
            </a:extLst>
          </p:cNvPr>
          <p:cNvSpPr>
            <a:spLocks noGrp="1"/>
          </p:cNvSpPr>
          <p:nvPr>
            <p:ph type="title"/>
          </p:nvPr>
        </p:nvSpPr>
        <p:spPr/>
        <p:txBody>
          <a:bodyPr/>
          <a:lstStyle/>
          <a:p>
            <a:pPr algn="ctr"/>
            <a:r>
              <a:rPr lang="cs-CZ" dirty="0"/>
              <a:t>Poslání NÚKIB</a:t>
            </a:r>
          </a:p>
        </p:txBody>
      </p:sp>
      <p:sp>
        <p:nvSpPr>
          <p:cNvPr id="3" name="Zástupný symbol pro obsah 2">
            <a:extLst>
              <a:ext uri="{FF2B5EF4-FFF2-40B4-BE49-F238E27FC236}">
                <a16:creationId xmlns:a16="http://schemas.microsoft.com/office/drawing/2014/main" id="{E0CF2BF3-CEF1-7440-9C35-EB711F139F11}"/>
              </a:ext>
            </a:extLst>
          </p:cNvPr>
          <p:cNvSpPr>
            <a:spLocks noGrp="1"/>
          </p:cNvSpPr>
          <p:nvPr>
            <p:ph idx="1"/>
          </p:nvPr>
        </p:nvSpPr>
        <p:spPr/>
        <p:txBody>
          <a:bodyPr>
            <a:normAutofit lnSpcReduction="10000"/>
          </a:bodyPr>
          <a:lstStyle/>
          <a:p>
            <a:pPr marL="0" indent="0">
              <a:buNone/>
            </a:pPr>
            <a:r>
              <a:rPr lang="cs-CZ" dirty="0"/>
              <a:t>NÚKIB řeší problematiku </a:t>
            </a:r>
            <a:r>
              <a:rPr lang="cs-CZ" b="1" dirty="0"/>
              <a:t>ochrany utajovaných informací v oblasti informačních a komunikačních systémů</a:t>
            </a:r>
            <a:r>
              <a:rPr lang="cs-CZ" dirty="0"/>
              <a:t>, </a:t>
            </a:r>
            <a:r>
              <a:rPr lang="cs-CZ" b="1" dirty="0"/>
              <a:t>kryptografickou ochranu</a:t>
            </a:r>
            <a:r>
              <a:rPr lang="cs-CZ" dirty="0"/>
              <a:t>, působí jako koordinační orgán ve stavu kybernetického nebezpečí a rovněž vykonává působnost v oblasti veřejné regulované služby Evropského programu </a:t>
            </a:r>
            <a:r>
              <a:rPr lang="cs-CZ" b="1" dirty="0"/>
              <a:t>družicové navigace Galileo</a:t>
            </a:r>
            <a:r>
              <a:rPr lang="cs-CZ" dirty="0"/>
              <a:t>. </a:t>
            </a:r>
          </a:p>
          <a:p>
            <a:pPr marL="0" indent="0">
              <a:buNone/>
            </a:pPr>
            <a:r>
              <a:rPr lang="cs-CZ" dirty="0"/>
              <a:t>Ředitel NÚKIB předkládá kontrolnímu orgánu zprávu o činnosti Úřadu, návrh rozpočtu a podklady potřebné ke kontrole plnění rozpočtu Úřadu, vnitřní předpisy Úřadu a na vyžádání zprávu o jednotlivých kybernetických bezpečnostních incidentech z kritické informační infrastruktury, významných informačních systémů a informačních systémů základní služby.</a:t>
            </a:r>
          </a:p>
          <a:p>
            <a:endParaRPr lang="cs-CZ" dirty="0"/>
          </a:p>
        </p:txBody>
      </p:sp>
    </p:spTree>
    <p:extLst>
      <p:ext uri="{BB962C8B-B14F-4D97-AF65-F5344CB8AC3E}">
        <p14:creationId xmlns:p14="http://schemas.microsoft.com/office/powerpoint/2010/main" val="12695663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E4F40A-0BCC-0B44-BB7B-1FC3C5548C5A}"/>
              </a:ext>
            </a:extLst>
          </p:cNvPr>
          <p:cNvSpPr>
            <a:spLocks noGrp="1"/>
          </p:cNvSpPr>
          <p:nvPr>
            <p:ph type="title"/>
          </p:nvPr>
        </p:nvSpPr>
        <p:spPr/>
        <p:txBody>
          <a:bodyPr/>
          <a:lstStyle/>
          <a:p>
            <a:pPr algn="ctr"/>
            <a:r>
              <a:rPr lang="cs-CZ" dirty="0"/>
              <a:t>Navigační systém Galileo</a:t>
            </a:r>
          </a:p>
        </p:txBody>
      </p:sp>
      <p:sp>
        <p:nvSpPr>
          <p:cNvPr id="3" name="Zástupný symbol pro obsah 2">
            <a:extLst>
              <a:ext uri="{FF2B5EF4-FFF2-40B4-BE49-F238E27FC236}">
                <a16:creationId xmlns:a16="http://schemas.microsoft.com/office/drawing/2014/main" id="{F08BC5E5-ED5E-AD4F-A990-2A11C4897BDD}"/>
              </a:ext>
            </a:extLst>
          </p:cNvPr>
          <p:cNvSpPr>
            <a:spLocks noGrp="1"/>
          </p:cNvSpPr>
          <p:nvPr>
            <p:ph idx="1"/>
          </p:nvPr>
        </p:nvSpPr>
        <p:spPr/>
        <p:txBody>
          <a:bodyPr>
            <a:normAutofit fontScale="92500" lnSpcReduction="10000"/>
          </a:bodyPr>
          <a:lstStyle/>
          <a:p>
            <a:r>
              <a:rPr lang="cs-CZ" dirty="0"/>
              <a:t>Navigační systém Galileo je plánovaný autonomní evropský </a:t>
            </a:r>
            <a:r>
              <a:rPr lang="cs-CZ" b="1" dirty="0"/>
              <a:t>Globální družicový polohový systém </a:t>
            </a:r>
            <a:r>
              <a:rPr lang="cs-CZ" dirty="0"/>
              <a:t>(GNSS).</a:t>
            </a:r>
          </a:p>
          <a:p>
            <a:r>
              <a:rPr lang="cs-CZ" dirty="0"/>
              <a:t>Jeho výstavbu zajišťuje Evropská unie (EU) reprezentovaná Evropskou komisí (EC) a Evropskou kosmickou agenturou (ESA).</a:t>
            </a:r>
          </a:p>
          <a:p>
            <a:r>
              <a:rPr lang="cs-CZ" dirty="0"/>
              <a:t>Plný systém bude sestávat z 30 družic (27 operačních + 3 záložní) obíhajících ve třech rovinách po kruhových drahách na střední oběžně dráze Země ve výšce 23 222 km.</a:t>
            </a:r>
          </a:p>
          <a:p>
            <a:r>
              <a:rPr lang="cs-CZ" dirty="0"/>
              <a:t>Systém Galileo má největší potenciál především</a:t>
            </a:r>
            <a:r>
              <a:rPr lang="cs-CZ" b="1" dirty="0"/>
              <a:t> v dopravě </a:t>
            </a:r>
            <a:r>
              <a:rPr lang="cs-CZ" dirty="0"/>
              <a:t>(letecká, silniční, železniční, námořní a říční, městská, atd.), přesto však nabízí široké využití i v </a:t>
            </a:r>
            <a:r>
              <a:rPr lang="cs-CZ" b="1" dirty="0"/>
              <a:t>dalších oblastech</a:t>
            </a:r>
            <a:r>
              <a:rPr lang="cs-CZ" dirty="0"/>
              <a:t>, kde zvýší bezpečnost, přesnost a komfort (energetický průmysl, bankovnictví, zemědělství, civilní ochrana, životní prostředí, stavebnictví atd.</a:t>
            </a:r>
          </a:p>
          <a:p>
            <a:endParaRPr lang="cs-CZ" dirty="0"/>
          </a:p>
          <a:p>
            <a:endParaRPr lang="cs-CZ" dirty="0"/>
          </a:p>
        </p:txBody>
      </p:sp>
    </p:spTree>
    <p:extLst>
      <p:ext uri="{BB962C8B-B14F-4D97-AF65-F5344CB8AC3E}">
        <p14:creationId xmlns:p14="http://schemas.microsoft.com/office/powerpoint/2010/main" val="12062798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2028DF-E99C-0849-9B6B-F4F74EC92968}"/>
              </a:ext>
            </a:extLst>
          </p:cNvPr>
          <p:cNvSpPr>
            <a:spLocks noGrp="1"/>
          </p:cNvSpPr>
          <p:nvPr>
            <p:ph type="title"/>
          </p:nvPr>
        </p:nvSpPr>
        <p:spPr/>
        <p:txBody>
          <a:bodyPr/>
          <a:lstStyle/>
          <a:p>
            <a:pPr algn="ctr"/>
            <a:r>
              <a:rPr lang="cs-CZ" dirty="0"/>
              <a:t>Stálá komise pro kontrolu poskytnutí údajů z centrální evidence účtů</a:t>
            </a:r>
          </a:p>
        </p:txBody>
      </p:sp>
      <p:sp>
        <p:nvSpPr>
          <p:cNvPr id="3" name="Zástupný symbol pro obsah 2">
            <a:extLst>
              <a:ext uri="{FF2B5EF4-FFF2-40B4-BE49-F238E27FC236}">
                <a16:creationId xmlns:a16="http://schemas.microsoft.com/office/drawing/2014/main" id="{21385929-CCB4-C944-8459-707580665A3B}"/>
              </a:ext>
            </a:extLst>
          </p:cNvPr>
          <p:cNvSpPr>
            <a:spLocks noGrp="1"/>
          </p:cNvSpPr>
          <p:nvPr>
            <p:ph idx="1"/>
          </p:nvPr>
        </p:nvSpPr>
        <p:spPr/>
        <p:txBody>
          <a:bodyPr>
            <a:normAutofit fontScale="85000" lnSpcReduction="20000"/>
          </a:bodyPr>
          <a:lstStyle/>
          <a:p>
            <a:r>
              <a:rPr lang="cs-CZ" dirty="0"/>
              <a:t>podle zákona č. 300/2016 Sb., o centrální evidenci účtů.</a:t>
            </a:r>
          </a:p>
          <a:p>
            <a:r>
              <a:rPr lang="cs-CZ" b="1" dirty="0"/>
              <a:t>Vytvoření, užívání a provoz centrální evidence účtů </a:t>
            </a:r>
            <a:r>
              <a:rPr lang="cs-CZ" dirty="0"/>
              <a:t>je jedním z prostředků k odhalování trestné činnosti a stíhání pachatelů trestných činů, zajištění významných hospodářských a finančních zájmů a bezpečnosti České republiky nebo Evropské unie.</a:t>
            </a:r>
          </a:p>
          <a:p>
            <a:r>
              <a:rPr lang="cs-CZ" dirty="0"/>
              <a:t>Správcem centrální evidence účtů vedených bankami, zahraničními bankami, které vykonávají svou činnost na území ČR prostřednictvím pobočky, a spořitelními a úvěrními družstvy pro jejich klienty je Česká národní banka.</a:t>
            </a:r>
          </a:p>
          <a:p>
            <a:r>
              <a:rPr lang="cs-CZ" dirty="0"/>
              <a:t>Ta předkládá kontrolnímu orgánu nejméně 2X ročně zprávu o poskytnutí údajů z centrální evidence účtů. O údaje z této evidence jsou oprávněny žádat pouze orgány činné v trestním řízení, FAÚ, orgány Finanční a Celní správy České republiky, nebo zpravodajské služby ČR.</a:t>
            </a:r>
          </a:p>
          <a:p>
            <a:r>
              <a:rPr lang="cs-CZ" dirty="0"/>
              <a:t>Kontrolní orgán se skládá z poslanců určených Poslaneckou sněmovnou</a:t>
            </a:r>
          </a:p>
          <a:p>
            <a:pPr marL="0" indent="0">
              <a:buNone/>
            </a:pPr>
            <a:endParaRPr lang="cs-CZ" dirty="0"/>
          </a:p>
        </p:txBody>
      </p:sp>
    </p:spTree>
    <p:extLst>
      <p:ext uri="{BB962C8B-B14F-4D97-AF65-F5344CB8AC3E}">
        <p14:creationId xmlns:p14="http://schemas.microsoft.com/office/powerpoint/2010/main" val="3931899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428916-A777-8A4F-BB58-8A523A0E8247}"/>
              </a:ext>
            </a:extLst>
          </p:cNvPr>
          <p:cNvSpPr>
            <a:spLocks noGrp="1"/>
          </p:cNvSpPr>
          <p:nvPr>
            <p:ph type="title"/>
          </p:nvPr>
        </p:nvSpPr>
        <p:spPr/>
        <p:txBody>
          <a:bodyPr/>
          <a:lstStyle/>
          <a:p>
            <a:pPr algn="ctr"/>
            <a:r>
              <a:rPr lang="cs-CZ" dirty="0"/>
              <a:t>Centrální evidence účtů</a:t>
            </a:r>
          </a:p>
        </p:txBody>
      </p:sp>
      <p:sp>
        <p:nvSpPr>
          <p:cNvPr id="3" name="Zástupný symbol pro obsah 2">
            <a:extLst>
              <a:ext uri="{FF2B5EF4-FFF2-40B4-BE49-F238E27FC236}">
                <a16:creationId xmlns:a16="http://schemas.microsoft.com/office/drawing/2014/main" id="{BEFBF119-20C4-5841-A816-F0667ED92B26}"/>
              </a:ext>
            </a:extLst>
          </p:cNvPr>
          <p:cNvSpPr>
            <a:spLocks noGrp="1"/>
          </p:cNvSpPr>
          <p:nvPr>
            <p:ph idx="1"/>
          </p:nvPr>
        </p:nvSpPr>
        <p:spPr/>
        <p:txBody>
          <a:bodyPr/>
          <a:lstStyle/>
          <a:p>
            <a:r>
              <a:rPr lang="cs-CZ" dirty="0"/>
              <a:t>Zákon upravuje práva a povinnosti související s vytvořením, užíváním a provozem centrální evidence účtů jako jednoho z </a:t>
            </a:r>
            <a:r>
              <a:rPr lang="cs-CZ" b="1" dirty="0"/>
              <a:t>prostředků</a:t>
            </a:r>
            <a:r>
              <a:rPr lang="cs-CZ" dirty="0"/>
              <a:t> sloužících k </a:t>
            </a:r>
            <a:r>
              <a:rPr lang="cs-CZ" b="1" dirty="0"/>
              <a:t>odhalování trestné činnosti </a:t>
            </a:r>
            <a:r>
              <a:rPr lang="cs-CZ" dirty="0"/>
              <a:t>a </a:t>
            </a:r>
            <a:r>
              <a:rPr lang="cs-CZ" b="1" dirty="0"/>
              <a:t>stíhání pachatelů </a:t>
            </a:r>
            <a:r>
              <a:rPr lang="cs-CZ" dirty="0"/>
              <a:t>trestných činů, </a:t>
            </a:r>
            <a:r>
              <a:rPr lang="cs-CZ" b="1" dirty="0"/>
              <a:t>zajištění</a:t>
            </a:r>
            <a:r>
              <a:rPr lang="cs-CZ" dirty="0"/>
              <a:t> významných </a:t>
            </a:r>
            <a:r>
              <a:rPr lang="cs-CZ" b="1" dirty="0"/>
              <a:t>hospodářských</a:t>
            </a:r>
            <a:r>
              <a:rPr lang="cs-CZ" dirty="0"/>
              <a:t> a </a:t>
            </a:r>
            <a:r>
              <a:rPr lang="cs-CZ" b="1" dirty="0"/>
              <a:t>finančních zájmů </a:t>
            </a:r>
            <a:r>
              <a:rPr lang="cs-CZ" dirty="0"/>
              <a:t>a </a:t>
            </a:r>
            <a:r>
              <a:rPr lang="cs-CZ" b="1" dirty="0"/>
              <a:t>bezpečnosti</a:t>
            </a:r>
            <a:r>
              <a:rPr lang="cs-CZ" dirty="0"/>
              <a:t> České republiky nebo Evropské unie.</a:t>
            </a:r>
          </a:p>
          <a:p>
            <a:r>
              <a:rPr lang="cs-CZ" dirty="0"/>
              <a:t>Správcem centrální evidence účtů je </a:t>
            </a:r>
            <a:r>
              <a:rPr lang="cs-CZ" b="1" dirty="0"/>
              <a:t>Česká národní banka</a:t>
            </a:r>
          </a:p>
        </p:txBody>
      </p:sp>
    </p:spTree>
    <p:extLst>
      <p:ext uri="{BB962C8B-B14F-4D97-AF65-F5344CB8AC3E}">
        <p14:creationId xmlns:p14="http://schemas.microsoft.com/office/powerpoint/2010/main" val="8714344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0A0385-1A1F-8C4A-AF1F-C1B50B0B533A}"/>
              </a:ext>
            </a:extLst>
          </p:cNvPr>
          <p:cNvSpPr>
            <a:spLocks noGrp="1"/>
          </p:cNvSpPr>
          <p:nvPr>
            <p:ph type="title"/>
          </p:nvPr>
        </p:nvSpPr>
        <p:spPr/>
        <p:txBody>
          <a:bodyPr>
            <a:noAutofit/>
          </a:bodyPr>
          <a:lstStyle/>
          <a:p>
            <a:pPr algn="ctr"/>
            <a:r>
              <a:rPr lang="cs-CZ" sz="3200" dirty="0"/>
              <a:t>Stálá komise pro kontrolu použití odposlechu a záznamu telekomunikačního provozu, použití sledování osob a věcí a rušení provozu elektronických komunikací</a:t>
            </a:r>
          </a:p>
        </p:txBody>
      </p:sp>
      <p:sp>
        <p:nvSpPr>
          <p:cNvPr id="3" name="Zástupný symbol pro obsah 2">
            <a:extLst>
              <a:ext uri="{FF2B5EF4-FFF2-40B4-BE49-F238E27FC236}">
                <a16:creationId xmlns:a16="http://schemas.microsoft.com/office/drawing/2014/main" id="{D547AB0B-088B-6442-BA66-8147BE7B19E2}"/>
              </a:ext>
            </a:extLst>
          </p:cNvPr>
          <p:cNvSpPr>
            <a:spLocks noGrp="1"/>
          </p:cNvSpPr>
          <p:nvPr>
            <p:ph idx="1"/>
          </p:nvPr>
        </p:nvSpPr>
        <p:spPr/>
        <p:txBody>
          <a:bodyPr>
            <a:normAutofit fontScale="77500" lnSpcReduction="20000"/>
          </a:bodyPr>
          <a:lstStyle/>
          <a:p>
            <a:r>
              <a:rPr lang="cs-CZ" dirty="0"/>
              <a:t>podle zákona č. 273/2008 Sb., o Policii ČR.</a:t>
            </a:r>
          </a:p>
          <a:p>
            <a:r>
              <a:rPr lang="cs-CZ" dirty="0"/>
              <a:t>Úkony dle § 88 a § 158d trestního řádu související s </a:t>
            </a:r>
            <a:r>
              <a:rPr lang="cs-CZ" b="1" dirty="0"/>
              <a:t>odposlechy a sledováním osob </a:t>
            </a:r>
            <a:r>
              <a:rPr lang="cs-CZ" dirty="0"/>
              <a:t>jsou důležitým nástrojem pro odhalování, prověřování a vyšetřování nejzávažnějších forem páchání trestné činnosti, jako například zneužití pravomoci úřední osoby, korupce, organizovaného zločinu, drogové, násilné nebo mravnostní kriminality.</a:t>
            </a:r>
          </a:p>
          <a:p>
            <a:r>
              <a:rPr lang="cs-CZ" dirty="0"/>
              <a:t>Použití těchto úkonů však na druhé straně představuje významný zásah do lidských práv a svobod, zaručených Ústavou České republiky a Listinou základních práv a svobod, proto je podrobeno přísné parlamentní kontrole.</a:t>
            </a:r>
          </a:p>
          <a:p>
            <a:r>
              <a:rPr lang="cs-CZ" dirty="0"/>
              <a:t>Kontrolu provádí kontrolní orgán Poslanecké sněmovny v příslušných útvarech policie po předchozím vyrozumění ministra vnitra. Ministr vnitra předkládá kontrolnímu orgánu nejméně dvakrát ročně zprávu o použití zmíněných prostředků, jednou ročně analýzu použití úkonů a dále též na jeho žádost informace o použití těchto prostředků.</a:t>
            </a:r>
          </a:p>
          <a:p>
            <a:r>
              <a:rPr lang="cs-CZ" dirty="0"/>
              <a:t>Tím není dotčeno právo kontrolního orgánu požadovat informace a účast na jednání kontrolního orgánu od jiných osob.</a:t>
            </a:r>
          </a:p>
          <a:p>
            <a:r>
              <a:rPr lang="cs-CZ" dirty="0"/>
              <a:t>Kontrolní orgán se skládá z poslanců určených Poslaneckou sněmovnou.</a:t>
            </a:r>
          </a:p>
          <a:p>
            <a:pPr marL="0" indent="0">
              <a:buNone/>
            </a:pPr>
            <a:endParaRPr lang="cs-CZ" dirty="0"/>
          </a:p>
        </p:txBody>
      </p:sp>
    </p:spTree>
    <p:extLst>
      <p:ext uri="{BB962C8B-B14F-4D97-AF65-F5344CB8AC3E}">
        <p14:creationId xmlns:p14="http://schemas.microsoft.com/office/powerpoint/2010/main" val="3002524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A8367A-4228-F840-A172-6C70CE1152AD}"/>
              </a:ext>
            </a:extLst>
          </p:cNvPr>
          <p:cNvSpPr>
            <a:spLocks noGrp="1"/>
          </p:cNvSpPr>
          <p:nvPr>
            <p:ph type="title"/>
          </p:nvPr>
        </p:nvSpPr>
        <p:spPr/>
        <p:txBody>
          <a:bodyPr/>
          <a:lstStyle/>
          <a:p>
            <a:pPr algn="ctr"/>
            <a:r>
              <a:rPr lang="cs-CZ" dirty="0"/>
              <a:t>Orgán nezávislé kontroly zpravodajských služeb</a:t>
            </a:r>
          </a:p>
        </p:txBody>
      </p:sp>
      <p:sp>
        <p:nvSpPr>
          <p:cNvPr id="3" name="Zástupný symbol pro obsah 2">
            <a:extLst>
              <a:ext uri="{FF2B5EF4-FFF2-40B4-BE49-F238E27FC236}">
                <a16:creationId xmlns:a16="http://schemas.microsoft.com/office/drawing/2014/main" id="{156EB357-D87D-7A44-B558-131EF6793DB5}"/>
              </a:ext>
            </a:extLst>
          </p:cNvPr>
          <p:cNvSpPr>
            <a:spLocks noGrp="1"/>
          </p:cNvSpPr>
          <p:nvPr>
            <p:ph idx="1"/>
          </p:nvPr>
        </p:nvSpPr>
        <p:spPr/>
        <p:txBody>
          <a:bodyPr/>
          <a:lstStyle/>
          <a:p>
            <a:r>
              <a:rPr lang="cs-CZ" dirty="0"/>
              <a:t>Orgán nezávislé kontroly se skládá </a:t>
            </a:r>
            <a:r>
              <a:rPr lang="cs-CZ" b="1" dirty="0"/>
              <a:t>z 5 členů</a:t>
            </a:r>
            <a:r>
              <a:rPr lang="cs-CZ" dirty="0"/>
              <a:t>, kteří jsou na návrh vlády voleni Poslaneckou sněmovnou na </a:t>
            </a:r>
            <a:r>
              <a:rPr lang="cs-CZ" b="1" dirty="0"/>
              <a:t>dobu 5 let</a:t>
            </a:r>
            <a:r>
              <a:rPr lang="cs-CZ" dirty="0"/>
              <a:t>. </a:t>
            </a:r>
          </a:p>
          <a:p>
            <a:r>
              <a:rPr lang="cs-CZ" dirty="0"/>
              <a:t>Vláda Poslanecké sněmovně navrhne vždy nejméně dvojnásobný počet osob, než je počet obsazovaných míst v orgánu nezávislé kontroly. </a:t>
            </a:r>
          </a:p>
          <a:p>
            <a:r>
              <a:rPr lang="cs-CZ" dirty="0"/>
              <a:t>Nikdo nemůže být členem orgánu nezávislé kontroly více než dvakrát za sebou. </a:t>
            </a:r>
          </a:p>
          <a:p>
            <a:r>
              <a:rPr lang="cs-CZ" dirty="0"/>
              <a:t>Funkce člena orgánu nezávislé kontroly je veřejnou funkcí</a:t>
            </a:r>
          </a:p>
        </p:txBody>
      </p:sp>
    </p:spTree>
    <p:extLst>
      <p:ext uri="{BB962C8B-B14F-4D97-AF65-F5344CB8AC3E}">
        <p14:creationId xmlns:p14="http://schemas.microsoft.com/office/powerpoint/2010/main" val="3305892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996A384-1658-1144-9ACC-BAF90DF200E2}"/>
              </a:ext>
            </a:extLst>
          </p:cNvPr>
          <p:cNvSpPr>
            <a:spLocks noGrp="1"/>
          </p:cNvSpPr>
          <p:nvPr>
            <p:ph type="title"/>
          </p:nvPr>
        </p:nvSpPr>
        <p:spPr/>
        <p:txBody>
          <a:bodyPr/>
          <a:lstStyle/>
          <a:p>
            <a:pPr algn="ctr"/>
            <a:r>
              <a:rPr lang="cs-CZ" dirty="0"/>
              <a:t>Obecné vymezení kontroly veřejné správy</a:t>
            </a:r>
          </a:p>
        </p:txBody>
      </p:sp>
    </p:spTree>
    <p:extLst>
      <p:ext uri="{BB962C8B-B14F-4D97-AF65-F5344CB8AC3E}">
        <p14:creationId xmlns:p14="http://schemas.microsoft.com/office/powerpoint/2010/main" val="14919561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C3D493-4817-C747-8267-F23F37045DDD}"/>
              </a:ext>
            </a:extLst>
          </p:cNvPr>
          <p:cNvSpPr>
            <a:spLocks noGrp="1"/>
          </p:cNvSpPr>
          <p:nvPr>
            <p:ph type="title"/>
          </p:nvPr>
        </p:nvSpPr>
        <p:spPr/>
        <p:txBody>
          <a:bodyPr/>
          <a:lstStyle/>
          <a:p>
            <a:pPr algn="ctr"/>
            <a:r>
              <a:rPr lang="cs-CZ" dirty="0"/>
              <a:t>Oprávnění Orgánu nezávislé kontroly</a:t>
            </a:r>
          </a:p>
        </p:txBody>
      </p:sp>
      <p:sp>
        <p:nvSpPr>
          <p:cNvPr id="3" name="Zástupný symbol pro obsah 2">
            <a:extLst>
              <a:ext uri="{FF2B5EF4-FFF2-40B4-BE49-F238E27FC236}">
                <a16:creationId xmlns:a16="http://schemas.microsoft.com/office/drawing/2014/main" id="{AC57965A-8BBE-6C47-B49B-C221006C513F}"/>
              </a:ext>
            </a:extLst>
          </p:cNvPr>
          <p:cNvSpPr>
            <a:spLocks noGrp="1"/>
          </p:cNvSpPr>
          <p:nvPr>
            <p:ph idx="1"/>
          </p:nvPr>
        </p:nvSpPr>
        <p:spPr/>
        <p:txBody>
          <a:bodyPr/>
          <a:lstStyle/>
          <a:p>
            <a:r>
              <a:rPr lang="cs-CZ" dirty="0"/>
              <a:t>Orgán nezávislé kontroly je při výkonu své kontrolní činnosti oprávněn </a:t>
            </a:r>
            <a:r>
              <a:rPr lang="cs-CZ" b="1" dirty="0"/>
              <a:t>požadovat</a:t>
            </a:r>
            <a:r>
              <a:rPr lang="cs-CZ" dirty="0"/>
              <a:t> od zpravodajské služby všechny </a:t>
            </a:r>
            <a:r>
              <a:rPr lang="cs-CZ" b="1" dirty="0"/>
              <a:t>potřebné informace </a:t>
            </a:r>
            <a:r>
              <a:rPr lang="cs-CZ" dirty="0"/>
              <a:t>o její činnosti, které souvisejí s prováděnou kontrolou</a:t>
            </a:r>
          </a:p>
          <a:p>
            <a:r>
              <a:rPr lang="cs-CZ" dirty="0"/>
              <a:t>Má-li orgán nezávislé kontroly za to, že činnost zpravodajské služby protiprávně zasahuje do základních práv a svobod nebo porušuje zákon, je oprávněn </a:t>
            </a:r>
            <a:r>
              <a:rPr lang="cs-CZ" b="1" dirty="0"/>
              <a:t>vyžadovat od ředitele příslušné zpravodajské služby potřebná vysvětlení.</a:t>
            </a:r>
          </a:p>
        </p:txBody>
      </p:sp>
    </p:spTree>
    <p:extLst>
      <p:ext uri="{BB962C8B-B14F-4D97-AF65-F5344CB8AC3E}">
        <p14:creationId xmlns:p14="http://schemas.microsoft.com/office/powerpoint/2010/main" val="28105412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AB0FD4B-0305-E543-B7F3-06F43A99E857}"/>
              </a:ext>
            </a:extLst>
          </p:cNvPr>
          <p:cNvSpPr>
            <a:spLocks noGrp="1"/>
          </p:cNvSpPr>
          <p:nvPr>
            <p:ph type="title"/>
          </p:nvPr>
        </p:nvSpPr>
        <p:spPr/>
        <p:txBody>
          <a:bodyPr/>
          <a:lstStyle/>
          <a:p>
            <a:pPr algn="ctr"/>
            <a:r>
              <a:rPr lang="cs-CZ" dirty="0"/>
              <a:t>Kontrola výkonné moci</a:t>
            </a:r>
          </a:p>
        </p:txBody>
      </p:sp>
    </p:spTree>
    <p:extLst>
      <p:ext uri="{BB962C8B-B14F-4D97-AF65-F5344CB8AC3E}">
        <p14:creationId xmlns:p14="http://schemas.microsoft.com/office/powerpoint/2010/main" val="16440603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F20AA8-AFA0-CC4F-A3D6-05A846E3E12D}"/>
              </a:ext>
            </a:extLst>
          </p:cNvPr>
          <p:cNvSpPr>
            <a:spLocks noGrp="1"/>
          </p:cNvSpPr>
          <p:nvPr>
            <p:ph type="title"/>
          </p:nvPr>
        </p:nvSpPr>
        <p:spPr/>
        <p:txBody>
          <a:bodyPr/>
          <a:lstStyle/>
          <a:p>
            <a:pPr algn="ctr"/>
            <a:r>
              <a:rPr lang="cs-CZ" dirty="0"/>
              <a:t>Státní rozpočet</a:t>
            </a:r>
          </a:p>
        </p:txBody>
      </p:sp>
      <p:sp>
        <p:nvSpPr>
          <p:cNvPr id="3" name="Zástupný symbol pro obsah 2">
            <a:extLst>
              <a:ext uri="{FF2B5EF4-FFF2-40B4-BE49-F238E27FC236}">
                <a16:creationId xmlns:a16="http://schemas.microsoft.com/office/drawing/2014/main" id="{3DEF1692-9F6D-DB41-BAF3-7159C1F6B682}"/>
              </a:ext>
            </a:extLst>
          </p:cNvPr>
          <p:cNvSpPr>
            <a:spLocks noGrp="1"/>
          </p:cNvSpPr>
          <p:nvPr>
            <p:ph idx="1"/>
          </p:nvPr>
        </p:nvSpPr>
        <p:spPr/>
        <p:txBody>
          <a:bodyPr/>
          <a:lstStyle/>
          <a:p>
            <a:r>
              <a:rPr lang="cs-CZ" dirty="0"/>
              <a:t>Poslanecká sněmovna určuje předpokládané příjmy a výdaje  jako celkově, tak i v jednotlivých kapitolách státního rozpočtu</a:t>
            </a:r>
          </a:p>
          <a:p>
            <a:pPr marL="457200" indent="-457200">
              <a:buFont typeface="Arial" charset="0"/>
              <a:buChar char="•"/>
            </a:pPr>
            <a:r>
              <a:rPr lang="cs-CZ" dirty="0"/>
              <a:t>Návrh zákona o státním rozpočtu a návrh státního závěrečného účtu podává </a:t>
            </a:r>
            <a:r>
              <a:rPr lang="cs-CZ" b="1" dirty="0"/>
              <a:t>vláda</a:t>
            </a:r>
            <a:r>
              <a:rPr lang="cs-CZ" dirty="0"/>
              <a:t>.</a:t>
            </a:r>
          </a:p>
          <a:p>
            <a:pPr marL="457200" indent="-457200">
              <a:buFont typeface="Arial" charset="0"/>
              <a:buChar char="•"/>
            </a:pPr>
            <a:r>
              <a:rPr lang="cs-CZ" dirty="0"/>
              <a:t>Tyto návrhy projednává na veřejné schůzi a usnáší se o nich jen </a:t>
            </a:r>
            <a:r>
              <a:rPr lang="cs-CZ" b="1" dirty="0"/>
              <a:t>Poslanecká sněmovna</a:t>
            </a:r>
            <a:r>
              <a:rPr lang="cs-CZ" dirty="0"/>
              <a:t>.</a:t>
            </a:r>
          </a:p>
          <a:p>
            <a:endParaRPr lang="cs-CZ" dirty="0"/>
          </a:p>
        </p:txBody>
      </p:sp>
    </p:spTree>
    <p:extLst>
      <p:ext uri="{BB962C8B-B14F-4D97-AF65-F5344CB8AC3E}">
        <p14:creationId xmlns:p14="http://schemas.microsoft.com/office/powerpoint/2010/main" val="288495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B82AC6-0BC9-0B40-8BB3-6526AD931A9D}"/>
              </a:ext>
            </a:extLst>
          </p:cNvPr>
          <p:cNvSpPr>
            <a:spLocks noGrp="1"/>
          </p:cNvSpPr>
          <p:nvPr>
            <p:ph type="title"/>
          </p:nvPr>
        </p:nvSpPr>
        <p:spPr/>
        <p:txBody>
          <a:bodyPr/>
          <a:lstStyle/>
          <a:p>
            <a:pPr algn="ctr"/>
            <a:r>
              <a:rPr lang="cs-CZ" dirty="0"/>
              <a:t>Projednávání návrhu státního rozpočtu</a:t>
            </a:r>
          </a:p>
        </p:txBody>
      </p:sp>
      <p:sp>
        <p:nvSpPr>
          <p:cNvPr id="3" name="Zástupný symbol pro obsah 2">
            <a:extLst>
              <a:ext uri="{FF2B5EF4-FFF2-40B4-BE49-F238E27FC236}">
                <a16:creationId xmlns:a16="http://schemas.microsoft.com/office/drawing/2014/main" id="{FF1AE6FD-3D55-C348-BAE3-36F86D9357B3}"/>
              </a:ext>
            </a:extLst>
          </p:cNvPr>
          <p:cNvSpPr>
            <a:spLocks noGrp="1"/>
          </p:cNvSpPr>
          <p:nvPr>
            <p:ph idx="1"/>
          </p:nvPr>
        </p:nvSpPr>
        <p:spPr/>
        <p:txBody>
          <a:bodyPr/>
          <a:lstStyle/>
          <a:p>
            <a:pPr marL="457200" indent="-457200">
              <a:buFont typeface="Arial" charset="0"/>
              <a:buChar char="•"/>
            </a:pPr>
            <a:r>
              <a:rPr lang="cs-CZ" dirty="0"/>
              <a:t>Vláda předloží návrh zákona o státním rozpočtu předsedovi Sněmovny nejpozději </a:t>
            </a:r>
            <a:r>
              <a:rPr lang="cs-CZ" b="1" dirty="0"/>
              <a:t>tři měsíce </a:t>
            </a:r>
            <a:r>
              <a:rPr lang="cs-CZ" dirty="0"/>
              <a:t>před začátkem rozpočtového roku. </a:t>
            </a:r>
          </a:p>
          <a:p>
            <a:pPr marL="457200" indent="-457200">
              <a:buFont typeface="Arial" charset="0"/>
              <a:buChar char="•"/>
            </a:pPr>
            <a:r>
              <a:rPr lang="cs-CZ" dirty="0"/>
              <a:t>Předseda přikáže návrh zákona o státním rozpočtu k projednání </a:t>
            </a:r>
            <a:r>
              <a:rPr lang="cs-CZ" b="1" dirty="0"/>
              <a:t>rozpočtovému výboru</a:t>
            </a:r>
            <a:r>
              <a:rPr lang="cs-CZ" dirty="0"/>
              <a:t>.</a:t>
            </a:r>
          </a:p>
          <a:p>
            <a:pPr marL="457200" indent="-457200">
              <a:buFont typeface="Arial" charset="0"/>
              <a:buChar char="•"/>
            </a:pPr>
            <a:r>
              <a:rPr lang="cs-CZ" dirty="0"/>
              <a:t>Součástí zákona o státním rozpočtu nemohou být změny, doplnění nebo zrušení jiných zákonů (přílepky).</a:t>
            </a:r>
          </a:p>
          <a:p>
            <a:endParaRPr lang="cs-CZ" dirty="0"/>
          </a:p>
        </p:txBody>
      </p:sp>
    </p:spTree>
    <p:extLst>
      <p:ext uri="{BB962C8B-B14F-4D97-AF65-F5344CB8AC3E}">
        <p14:creationId xmlns:p14="http://schemas.microsoft.com/office/powerpoint/2010/main" val="15211570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046A82-EDA5-B64B-84D1-C1C49D3E9E6A}"/>
              </a:ext>
            </a:extLst>
          </p:cNvPr>
          <p:cNvSpPr>
            <a:spLocks noGrp="1"/>
          </p:cNvSpPr>
          <p:nvPr>
            <p:ph type="title"/>
          </p:nvPr>
        </p:nvSpPr>
        <p:spPr/>
        <p:txBody>
          <a:bodyPr/>
          <a:lstStyle/>
          <a:p>
            <a:pPr algn="ctr"/>
            <a:r>
              <a:rPr lang="cs-CZ" dirty="0"/>
              <a:t>První čtení návrhu zákona o  státním rozpočtu</a:t>
            </a:r>
          </a:p>
        </p:txBody>
      </p:sp>
      <p:sp>
        <p:nvSpPr>
          <p:cNvPr id="3" name="Zástupný symbol pro obsah 2">
            <a:extLst>
              <a:ext uri="{FF2B5EF4-FFF2-40B4-BE49-F238E27FC236}">
                <a16:creationId xmlns:a16="http://schemas.microsoft.com/office/drawing/2014/main" id="{43AB8B23-DAC8-5E43-AEE5-19E7343AD33E}"/>
              </a:ext>
            </a:extLst>
          </p:cNvPr>
          <p:cNvSpPr>
            <a:spLocks noGrp="1"/>
          </p:cNvSpPr>
          <p:nvPr>
            <p:ph idx="1"/>
          </p:nvPr>
        </p:nvSpPr>
        <p:spPr/>
        <p:txBody>
          <a:bodyPr>
            <a:normAutofit fontScale="92500" lnSpcReduction="10000"/>
          </a:bodyPr>
          <a:lstStyle/>
          <a:p>
            <a:pPr marL="457200" indent="-457200">
              <a:buFont typeface="Arial" charset="0"/>
              <a:buChar char="•"/>
            </a:pPr>
            <a:r>
              <a:rPr lang="cs-CZ" dirty="0"/>
              <a:t>Návrh zákona o státním rozpočtu uvede navrhovatel; po něm vystoupí zpravodaj rozpočtového výboru.</a:t>
            </a:r>
          </a:p>
          <a:p>
            <a:pPr marL="457200" indent="-457200">
              <a:buFont typeface="Arial" charset="0"/>
              <a:buChar char="•"/>
            </a:pPr>
            <a:r>
              <a:rPr lang="cs-CZ" dirty="0"/>
              <a:t>Sněmovna v obecné rozpravě projedná v prvém čtení základní údaje návrhu zákona o státním rozpočtu, kterými jsou výše příjmů a výdajů</a:t>
            </a:r>
            <a:r>
              <a:rPr lang="cs-CZ" b="1" dirty="0"/>
              <a:t>, saldo, způsob vypořádání salda, celkový vztah k rozpočtům vyšších územních samosprávných celků a obcí a rozsah zmocnění výkonných orgánů.</a:t>
            </a:r>
          </a:p>
          <a:p>
            <a:pPr marL="457200" indent="-457200">
              <a:buFont typeface="Arial" charset="0"/>
              <a:buChar char="•"/>
            </a:pPr>
            <a:r>
              <a:rPr lang="cs-CZ" dirty="0"/>
              <a:t>Sněmovna základní údaje návrhu zákona o státním rozpočtu schválí nebo doporučí vládě jejich změny a stanoví termín pro předložení nového návrhu. </a:t>
            </a:r>
          </a:p>
          <a:p>
            <a:pPr marL="457200" indent="-457200">
              <a:buFont typeface="Arial" charset="0"/>
              <a:buChar char="•"/>
            </a:pPr>
            <a:r>
              <a:rPr lang="cs-CZ" dirty="0"/>
              <a:t>Schválí-li Sněmovna základní údaje návrhu zákona o státním rozpočtu, </a:t>
            </a:r>
            <a:r>
              <a:rPr lang="cs-CZ" b="1" dirty="0"/>
              <a:t>nelze je během jeho dalšího projednávání měnit. </a:t>
            </a:r>
            <a:endParaRPr lang="cs-CZ" dirty="0"/>
          </a:p>
        </p:txBody>
      </p:sp>
    </p:spTree>
    <p:extLst>
      <p:ext uri="{BB962C8B-B14F-4D97-AF65-F5344CB8AC3E}">
        <p14:creationId xmlns:p14="http://schemas.microsoft.com/office/powerpoint/2010/main" val="7882203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BE41D8-D505-B24B-B8B8-0B986BF04A23}"/>
              </a:ext>
            </a:extLst>
          </p:cNvPr>
          <p:cNvSpPr>
            <a:spLocks noGrp="1"/>
          </p:cNvSpPr>
          <p:nvPr>
            <p:ph type="title"/>
          </p:nvPr>
        </p:nvSpPr>
        <p:spPr/>
        <p:txBody>
          <a:bodyPr/>
          <a:lstStyle/>
          <a:p>
            <a:pPr algn="ctr"/>
            <a:r>
              <a:rPr lang="cs-CZ" dirty="0"/>
              <a:t>Druhé čtení návrhu zákona o státním rozpočtu</a:t>
            </a:r>
          </a:p>
        </p:txBody>
      </p:sp>
      <p:sp>
        <p:nvSpPr>
          <p:cNvPr id="3" name="Zástupný symbol pro obsah 2">
            <a:extLst>
              <a:ext uri="{FF2B5EF4-FFF2-40B4-BE49-F238E27FC236}">
                <a16:creationId xmlns:a16="http://schemas.microsoft.com/office/drawing/2014/main" id="{55F34143-63EE-EA4A-854C-C5CB0DAF5A44}"/>
              </a:ext>
            </a:extLst>
          </p:cNvPr>
          <p:cNvSpPr>
            <a:spLocks noGrp="1"/>
          </p:cNvSpPr>
          <p:nvPr>
            <p:ph idx="1"/>
          </p:nvPr>
        </p:nvSpPr>
        <p:spPr/>
        <p:txBody>
          <a:bodyPr/>
          <a:lstStyle/>
          <a:p>
            <a:pPr marL="457200" indent="-457200">
              <a:buFont typeface="Arial" charset="0"/>
              <a:buChar char="•"/>
            </a:pPr>
            <a:r>
              <a:rPr lang="cs-CZ" dirty="0"/>
              <a:t>V druhém čtení uvede návrh zákona o státním rozpočtu navrhovatel. Po navrhovateli vystoupí zpravodaj</a:t>
            </a:r>
          </a:p>
          <a:p>
            <a:pPr marL="457200" indent="-457200">
              <a:buFont typeface="Arial" charset="0"/>
              <a:buChar char="•"/>
            </a:pPr>
            <a:r>
              <a:rPr lang="cs-CZ" dirty="0"/>
              <a:t>O návrhu zákona o státním rozpočtu a usnesení rozpočtového výboru k němu se koná podrobná rozprava, v níž se předkládají pozměňovací, popřípadě jiné návrhy rozpočtového výboru</a:t>
            </a:r>
          </a:p>
          <a:p>
            <a:endParaRPr lang="cs-CZ" dirty="0"/>
          </a:p>
        </p:txBody>
      </p:sp>
    </p:spTree>
    <p:extLst>
      <p:ext uri="{BB962C8B-B14F-4D97-AF65-F5344CB8AC3E}">
        <p14:creationId xmlns:p14="http://schemas.microsoft.com/office/powerpoint/2010/main" val="3425854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D9BC39-A443-3143-BFF6-BA0E62664754}"/>
              </a:ext>
            </a:extLst>
          </p:cNvPr>
          <p:cNvSpPr>
            <a:spLocks noGrp="1"/>
          </p:cNvSpPr>
          <p:nvPr>
            <p:ph type="title"/>
          </p:nvPr>
        </p:nvSpPr>
        <p:spPr/>
        <p:txBody>
          <a:bodyPr/>
          <a:lstStyle/>
          <a:p>
            <a:pPr algn="ctr"/>
            <a:r>
              <a:rPr lang="cs-CZ" dirty="0"/>
              <a:t>Třetí čtení návrhu zákona o státním rozpočtu</a:t>
            </a:r>
          </a:p>
        </p:txBody>
      </p:sp>
      <p:sp>
        <p:nvSpPr>
          <p:cNvPr id="3" name="Zástupný symbol pro obsah 2">
            <a:extLst>
              <a:ext uri="{FF2B5EF4-FFF2-40B4-BE49-F238E27FC236}">
                <a16:creationId xmlns:a16="http://schemas.microsoft.com/office/drawing/2014/main" id="{FA592819-0241-7440-881B-E47F89457973}"/>
              </a:ext>
            </a:extLst>
          </p:cNvPr>
          <p:cNvSpPr>
            <a:spLocks noGrp="1"/>
          </p:cNvSpPr>
          <p:nvPr>
            <p:ph idx="1"/>
          </p:nvPr>
        </p:nvSpPr>
        <p:spPr/>
        <p:txBody>
          <a:bodyPr/>
          <a:lstStyle/>
          <a:p>
            <a:pPr marL="0" indent="0">
              <a:buNone/>
            </a:pPr>
            <a:r>
              <a:rPr lang="cs-CZ" dirty="0"/>
              <a:t>Ve třetím čtení se koná rozprava, ve které lze: </a:t>
            </a:r>
          </a:p>
          <a:p>
            <a:pPr marL="425265" indent="-425265">
              <a:buFont typeface="+mj-lt"/>
              <a:buAutoNum type="arabicPeriod"/>
            </a:pPr>
            <a:r>
              <a:rPr lang="cs-CZ" dirty="0"/>
              <a:t>navrhnout pouze opravu legislativně technických chyb, gramatických chyb, chyb písemných nebo tiskových, úpravy, které logicky vyplývají z přednesených pozměňovacích návrhů, popřípadě </a:t>
            </a:r>
          </a:p>
          <a:p>
            <a:pPr marL="425265" indent="-425265">
              <a:buFont typeface="+mj-lt"/>
              <a:buAutoNum type="arabicPeriod"/>
            </a:pPr>
            <a:r>
              <a:rPr lang="cs-CZ" dirty="0"/>
              <a:t>podat návrh na </a:t>
            </a:r>
            <a:r>
              <a:rPr lang="cs-CZ" b="1" dirty="0"/>
              <a:t>opakování druhého čtení</a:t>
            </a:r>
            <a:r>
              <a:rPr lang="cs-CZ" dirty="0"/>
              <a:t>.</a:t>
            </a:r>
          </a:p>
          <a:p>
            <a:pPr marL="0" indent="0">
              <a:buNone/>
            </a:pPr>
            <a:r>
              <a:rPr lang="cs-CZ" dirty="0"/>
              <a:t>Na závěr třetího čtení Sněmovna hlasuje o pozměňovacích, popřípadě jiných návrzích. </a:t>
            </a:r>
          </a:p>
          <a:p>
            <a:pPr marL="0" indent="0">
              <a:buNone/>
            </a:pPr>
            <a:r>
              <a:rPr lang="cs-CZ" dirty="0"/>
              <a:t>Poté se Sněmovna usnese, zda s návrhem zákona o státním rozpočtu vyslovuje souhlas.</a:t>
            </a:r>
          </a:p>
          <a:p>
            <a:endParaRPr lang="cs-CZ" dirty="0"/>
          </a:p>
        </p:txBody>
      </p:sp>
    </p:spTree>
    <p:extLst>
      <p:ext uri="{BB962C8B-B14F-4D97-AF65-F5344CB8AC3E}">
        <p14:creationId xmlns:p14="http://schemas.microsoft.com/office/powerpoint/2010/main" val="19085247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0B1F68-E257-ED46-8586-1ECDEDFC30D8}"/>
              </a:ext>
            </a:extLst>
          </p:cNvPr>
          <p:cNvSpPr>
            <a:spLocks noGrp="1"/>
          </p:cNvSpPr>
          <p:nvPr>
            <p:ph type="title"/>
          </p:nvPr>
        </p:nvSpPr>
        <p:spPr/>
        <p:txBody>
          <a:bodyPr/>
          <a:lstStyle/>
          <a:p>
            <a:r>
              <a:rPr lang="cs-CZ" dirty="0"/>
              <a:t>Projednání návrhu  státního závěrečného účtu</a:t>
            </a:r>
          </a:p>
        </p:txBody>
      </p:sp>
      <p:sp>
        <p:nvSpPr>
          <p:cNvPr id="3" name="Zástupný symbol pro obsah 2">
            <a:extLst>
              <a:ext uri="{FF2B5EF4-FFF2-40B4-BE49-F238E27FC236}">
                <a16:creationId xmlns:a16="http://schemas.microsoft.com/office/drawing/2014/main" id="{4D2C9645-033D-FD45-9FF0-038C25689D1F}"/>
              </a:ext>
            </a:extLst>
          </p:cNvPr>
          <p:cNvSpPr>
            <a:spLocks noGrp="1"/>
          </p:cNvSpPr>
          <p:nvPr>
            <p:ph idx="1"/>
          </p:nvPr>
        </p:nvSpPr>
        <p:spPr/>
        <p:txBody>
          <a:bodyPr/>
          <a:lstStyle/>
          <a:p>
            <a:r>
              <a:rPr lang="cs-CZ" dirty="0"/>
              <a:t>Projednávání návrhu zákona o státním rozpočtu, návrhu státního závěrečného účtu, návrhů daňových zákonů a návrhů zákonů o poplatcích je </a:t>
            </a:r>
            <a:r>
              <a:rPr lang="cs-CZ" b="1" dirty="0"/>
              <a:t>vždy veřejné</a:t>
            </a:r>
            <a:r>
              <a:rPr lang="cs-CZ" dirty="0"/>
              <a:t>.</a:t>
            </a:r>
          </a:p>
        </p:txBody>
      </p:sp>
    </p:spTree>
    <p:extLst>
      <p:ext uri="{BB962C8B-B14F-4D97-AF65-F5344CB8AC3E}">
        <p14:creationId xmlns:p14="http://schemas.microsoft.com/office/powerpoint/2010/main" val="8795629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6454B1-E74B-9D42-B47C-EF5CBB52C399}"/>
              </a:ext>
            </a:extLst>
          </p:cNvPr>
          <p:cNvSpPr>
            <a:spLocks noGrp="1"/>
          </p:cNvSpPr>
          <p:nvPr>
            <p:ph type="title"/>
          </p:nvPr>
        </p:nvSpPr>
        <p:spPr/>
        <p:txBody>
          <a:bodyPr/>
          <a:lstStyle/>
          <a:p>
            <a:pPr algn="ctr"/>
            <a:r>
              <a:rPr lang="cs-CZ" dirty="0"/>
              <a:t>Interpelace </a:t>
            </a:r>
          </a:p>
        </p:txBody>
      </p:sp>
      <p:sp>
        <p:nvSpPr>
          <p:cNvPr id="3" name="Zástupný symbol pro obsah 2">
            <a:extLst>
              <a:ext uri="{FF2B5EF4-FFF2-40B4-BE49-F238E27FC236}">
                <a16:creationId xmlns:a16="http://schemas.microsoft.com/office/drawing/2014/main" id="{EE8DE818-9BA1-DF4B-A6E4-124379D74C72}"/>
              </a:ext>
            </a:extLst>
          </p:cNvPr>
          <p:cNvSpPr>
            <a:spLocks noGrp="1"/>
          </p:cNvSpPr>
          <p:nvPr>
            <p:ph idx="1"/>
          </p:nvPr>
        </p:nvSpPr>
        <p:spPr/>
        <p:txBody>
          <a:bodyPr/>
          <a:lstStyle/>
          <a:p>
            <a:r>
              <a:rPr lang="cs-CZ" dirty="0"/>
              <a:t>Působnost sněmovny je </a:t>
            </a:r>
            <a:r>
              <a:rPr lang="cs-CZ" b="1" dirty="0"/>
              <a:t>projednávat odpovědi vlády a jejích členů </a:t>
            </a:r>
            <a:r>
              <a:rPr lang="cs-CZ" dirty="0"/>
              <a:t>na písemné interpelace poslanců zařazené na pořad schůze Sněmovny</a:t>
            </a:r>
          </a:p>
          <a:p>
            <a:r>
              <a:rPr lang="cs-CZ" dirty="0"/>
              <a:t>Každý poslanec má právo interpelovat vládu nebo její členy ve věcech </a:t>
            </a:r>
            <a:r>
              <a:rPr lang="cs-CZ" b="1" dirty="0"/>
              <a:t>jejich působnosti</a:t>
            </a:r>
            <a:r>
              <a:rPr lang="cs-CZ" dirty="0"/>
              <a:t>.</a:t>
            </a:r>
          </a:p>
          <a:p>
            <a:r>
              <a:rPr lang="cs-CZ" dirty="0"/>
              <a:t>Interpelovaní členové vlády odpovědí na interpelaci </a:t>
            </a:r>
            <a:r>
              <a:rPr lang="cs-CZ" b="1" dirty="0"/>
              <a:t>do třiceti dnů </a:t>
            </a:r>
            <a:r>
              <a:rPr lang="cs-CZ" dirty="0"/>
              <a:t>ode dne jejího podání.</a:t>
            </a:r>
          </a:p>
        </p:txBody>
      </p:sp>
    </p:spTree>
    <p:extLst>
      <p:ext uri="{BB962C8B-B14F-4D97-AF65-F5344CB8AC3E}">
        <p14:creationId xmlns:p14="http://schemas.microsoft.com/office/powerpoint/2010/main" val="20987033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C398FB-EF12-6F4D-83F9-1FFFC79F921D}"/>
              </a:ext>
            </a:extLst>
          </p:cNvPr>
          <p:cNvSpPr>
            <a:spLocks noGrp="1"/>
          </p:cNvSpPr>
          <p:nvPr>
            <p:ph type="title"/>
          </p:nvPr>
        </p:nvSpPr>
        <p:spPr/>
        <p:txBody>
          <a:bodyPr/>
          <a:lstStyle/>
          <a:p>
            <a:pPr algn="ctr"/>
            <a:r>
              <a:rPr lang="cs-CZ" dirty="0"/>
              <a:t>Další kontrolní působnost sněmovny</a:t>
            </a:r>
          </a:p>
        </p:txBody>
      </p:sp>
      <p:sp>
        <p:nvSpPr>
          <p:cNvPr id="3" name="Zástupný symbol pro obsah 2">
            <a:extLst>
              <a:ext uri="{FF2B5EF4-FFF2-40B4-BE49-F238E27FC236}">
                <a16:creationId xmlns:a16="http://schemas.microsoft.com/office/drawing/2014/main" id="{E07EE7E6-19FA-6C42-B0CC-5DA26CF7541A}"/>
              </a:ext>
            </a:extLst>
          </p:cNvPr>
          <p:cNvSpPr>
            <a:spLocks noGrp="1"/>
          </p:cNvSpPr>
          <p:nvPr>
            <p:ph idx="1"/>
          </p:nvPr>
        </p:nvSpPr>
        <p:spPr/>
        <p:txBody>
          <a:bodyPr/>
          <a:lstStyle/>
          <a:p>
            <a:pPr marL="514350" indent="-514350">
              <a:buFont typeface="+mj-lt"/>
              <a:buAutoNum type="arabicPeriod"/>
            </a:pPr>
            <a:r>
              <a:rPr lang="cs-CZ" dirty="0"/>
              <a:t>navrhovat prezidentu republiky </a:t>
            </a:r>
            <a:r>
              <a:rPr lang="cs-CZ" b="1" dirty="0"/>
              <a:t>jmenování a odvolání prezidenta a viceprezidenta Nejvyššího kontrolního úřadu </a:t>
            </a:r>
            <a:r>
              <a:rPr lang="cs-CZ" dirty="0"/>
              <a:t>a </a:t>
            </a:r>
          </a:p>
          <a:p>
            <a:pPr marL="514350" indent="-514350">
              <a:buFont typeface="+mj-lt"/>
              <a:buAutoNum type="arabicPeriod"/>
            </a:pPr>
            <a:r>
              <a:rPr lang="cs-CZ" b="1" dirty="0"/>
              <a:t>volit a odvolávat </a:t>
            </a:r>
            <a:r>
              <a:rPr lang="cs-CZ" dirty="0"/>
              <a:t>členy Nejvyššího kontrolního úřadu</a:t>
            </a:r>
          </a:p>
        </p:txBody>
      </p:sp>
    </p:spTree>
    <p:extLst>
      <p:ext uri="{BB962C8B-B14F-4D97-AF65-F5344CB8AC3E}">
        <p14:creationId xmlns:p14="http://schemas.microsoft.com/office/powerpoint/2010/main" val="3471758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64D5160-7CFC-FE41-BAB8-EC654898512F}"/>
              </a:ext>
            </a:extLst>
          </p:cNvPr>
          <p:cNvSpPr>
            <a:spLocks noGrp="1"/>
          </p:cNvSpPr>
          <p:nvPr>
            <p:ph type="title"/>
          </p:nvPr>
        </p:nvSpPr>
        <p:spPr/>
        <p:txBody>
          <a:bodyPr/>
          <a:lstStyle/>
          <a:p>
            <a:pPr algn="ctr"/>
            <a:r>
              <a:rPr lang="cs-CZ" dirty="0"/>
              <a:t>Funkce kontroly veřejné správy</a:t>
            </a:r>
          </a:p>
        </p:txBody>
      </p:sp>
      <p:sp>
        <p:nvSpPr>
          <p:cNvPr id="4" name="Zástupný symbol pro obsah 3">
            <a:extLst>
              <a:ext uri="{FF2B5EF4-FFF2-40B4-BE49-F238E27FC236}">
                <a16:creationId xmlns:a16="http://schemas.microsoft.com/office/drawing/2014/main" id="{96796F9E-8C77-394D-B8FC-AEDECFAD6955}"/>
              </a:ext>
            </a:extLst>
          </p:cNvPr>
          <p:cNvSpPr>
            <a:spLocks noGrp="1"/>
          </p:cNvSpPr>
          <p:nvPr>
            <p:ph idx="1"/>
          </p:nvPr>
        </p:nvSpPr>
        <p:spPr/>
        <p:txBody>
          <a:bodyPr/>
          <a:lstStyle/>
          <a:p>
            <a:pPr marL="514350" indent="-514350">
              <a:buFont typeface="+mj-lt"/>
              <a:buAutoNum type="arabicPeriod"/>
            </a:pPr>
            <a:r>
              <a:rPr lang="cs-CZ" dirty="0"/>
              <a:t>funkce poznávací</a:t>
            </a:r>
          </a:p>
          <a:p>
            <a:pPr marL="514350" indent="-514350">
              <a:buFont typeface="+mj-lt"/>
              <a:buAutoNum type="arabicPeriod"/>
            </a:pPr>
            <a:r>
              <a:rPr lang="cs-CZ" dirty="0"/>
              <a:t>funkce zjišťovací</a:t>
            </a:r>
          </a:p>
          <a:p>
            <a:pPr marL="514350" indent="-514350">
              <a:buFont typeface="+mj-lt"/>
              <a:buAutoNum type="arabicPeriod"/>
            </a:pPr>
            <a:r>
              <a:rPr lang="cs-CZ" dirty="0"/>
              <a:t>funkce porovnávací</a:t>
            </a:r>
          </a:p>
          <a:p>
            <a:pPr marL="514350" indent="-514350">
              <a:buFont typeface="+mj-lt"/>
              <a:buAutoNum type="arabicPeriod"/>
            </a:pPr>
            <a:r>
              <a:rPr lang="cs-CZ" dirty="0"/>
              <a:t>funkce hodnotící</a:t>
            </a:r>
          </a:p>
          <a:p>
            <a:pPr marL="514350" indent="-514350">
              <a:buFont typeface="+mj-lt"/>
              <a:buAutoNum type="arabicPeriod"/>
            </a:pPr>
            <a:r>
              <a:rPr lang="cs-CZ" dirty="0"/>
              <a:t>funkce nápravná</a:t>
            </a:r>
          </a:p>
          <a:p>
            <a:pPr marL="0" indent="0">
              <a:buNone/>
            </a:pPr>
            <a:endParaRPr lang="cs-CZ" dirty="0"/>
          </a:p>
        </p:txBody>
      </p:sp>
    </p:spTree>
    <p:extLst>
      <p:ext uri="{BB962C8B-B14F-4D97-AF65-F5344CB8AC3E}">
        <p14:creationId xmlns:p14="http://schemas.microsoft.com/office/powerpoint/2010/main" val="8885189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541B54-B428-264E-AB04-36F06BACE60E}"/>
              </a:ext>
            </a:extLst>
          </p:cNvPr>
          <p:cNvSpPr>
            <a:spLocks noGrp="1"/>
          </p:cNvSpPr>
          <p:nvPr>
            <p:ph type="title"/>
          </p:nvPr>
        </p:nvSpPr>
        <p:spPr/>
        <p:txBody>
          <a:bodyPr/>
          <a:lstStyle/>
          <a:p>
            <a:pPr algn="ctr"/>
            <a:r>
              <a:rPr lang="cs-CZ" dirty="0"/>
              <a:t>Komise Senátu</a:t>
            </a:r>
          </a:p>
        </p:txBody>
      </p:sp>
      <p:sp>
        <p:nvSpPr>
          <p:cNvPr id="3" name="Zástupný symbol pro obsah 2">
            <a:extLst>
              <a:ext uri="{FF2B5EF4-FFF2-40B4-BE49-F238E27FC236}">
                <a16:creationId xmlns:a16="http://schemas.microsoft.com/office/drawing/2014/main" id="{86316E89-D681-6A48-91AB-5F1112E98265}"/>
              </a:ext>
            </a:extLst>
          </p:cNvPr>
          <p:cNvSpPr>
            <a:spLocks noGrp="1"/>
          </p:cNvSpPr>
          <p:nvPr>
            <p:ph idx="1"/>
          </p:nvPr>
        </p:nvSpPr>
        <p:spPr/>
        <p:txBody>
          <a:bodyPr/>
          <a:lstStyle/>
          <a:p>
            <a:r>
              <a:rPr lang="cs-CZ" dirty="0"/>
              <a:t>Senát může </a:t>
            </a:r>
            <a:r>
              <a:rPr lang="cs-CZ" b="1" dirty="0"/>
              <a:t>ze senátorů a dalších osob</a:t>
            </a:r>
            <a:r>
              <a:rPr lang="cs-CZ" dirty="0"/>
              <a:t>, které nejsou senátory, zřizovat </a:t>
            </a:r>
            <a:r>
              <a:rPr lang="cs-CZ" b="1" dirty="0"/>
              <a:t>stálé nebo dočasné komise </a:t>
            </a:r>
            <a:r>
              <a:rPr lang="cs-CZ" dirty="0"/>
              <a:t>a stanovit jim úkoly. </a:t>
            </a:r>
          </a:p>
          <a:p>
            <a:r>
              <a:rPr lang="cs-CZ" dirty="0"/>
              <a:t>Komise se zřizují zejména tehdy, jedná-li se o úkoly dotýkající se působnosti více orgánů Senátu anebo o úkoly, které nejsou v působnosti žádného ze Senátem zřízených orgánů</a:t>
            </a:r>
          </a:p>
        </p:txBody>
      </p:sp>
    </p:spTree>
    <p:extLst>
      <p:ext uri="{BB962C8B-B14F-4D97-AF65-F5344CB8AC3E}">
        <p14:creationId xmlns:p14="http://schemas.microsoft.com/office/powerpoint/2010/main" val="12984902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AE69FE-9E2B-2A44-A3C4-26712E201004}"/>
              </a:ext>
            </a:extLst>
          </p:cNvPr>
          <p:cNvSpPr>
            <a:spLocks noGrp="1"/>
          </p:cNvSpPr>
          <p:nvPr>
            <p:ph type="title"/>
          </p:nvPr>
        </p:nvSpPr>
        <p:spPr/>
        <p:txBody>
          <a:bodyPr/>
          <a:lstStyle/>
          <a:p>
            <a:pPr algn="ctr"/>
            <a:r>
              <a:rPr lang="cs-CZ" dirty="0"/>
              <a:t>Pravomoc obou komor Parlamentu</a:t>
            </a:r>
          </a:p>
        </p:txBody>
      </p:sp>
      <p:sp>
        <p:nvSpPr>
          <p:cNvPr id="3" name="Zástupný symbol pro obsah 2">
            <a:extLst>
              <a:ext uri="{FF2B5EF4-FFF2-40B4-BE49-F238E27FC236}">
                <a16:creationId xmlns:a16="http://schemas.microsoft.com/office/drawing/2014/main" id="{3FFF7958-6908-204E-BB5A-599500DAA8EC}"/>
              </a:ext>
            </a:extLst>
          </p:cNvPr>
          <p:cNvSpPr>
            <a:spLocks noGrp="1"/>
          </p:cNvSpPr>
          <p:nvPr>
            <p:ph idx="1"/>
          </p:nvPr>
        </p:nvSpPr>
        <p:spPr/>
        <p:txBody>
          <a:bodyPr/>
          <a:lstStyle/>
          <a:p>
            <a:pPr marL="0" indent="0">
              <a:buNone/>
            </a:pPr>
            <a:r>
              <a:rPr lang="cs-CZ" dirty="0"/>
              <a:t>Parlament vyslovuje souhlas:</a:t>
            </a:r>
          </a:p>
          <a:p>
            <a:pPr marL="514350" indent="-514350">
              <a:buFont typeface="+mj-lt"/>
              <a:buAutoNum type="arabicPeriod"/>
            </a:pPr>
            <a:r>
              <a:rPr lang="cs-CZ" b="1" dirty="0"/>
              <a:t>s vysláním </a:t>
            </a:r>
            <a:r>
              <a:rPr lang="cs-CZ" dirty="0"/>
              <a:t>ozbrojených sil České republiky </a:t>
            </a:r>
            <a:r>
              <a:rPr lang="cs-CZ" b="1" dirty="0"/>
              <a:t>mimo území </a:t>
            </a:r>
            <a:r>
              <a:rPr lang="cs-CZ" dirty="0"/>
              <a:t>ČR,</a:t>
            </a:r>
          </a:p>
          <a:p>
            <a:pPr marL="514350" indent="-514350">
              <a:buFont typeface="+mj-lt"/>
              <a:buAutoNum type="arabicPeriod"/>
            </a:pPr>
            <a:r>
              <a:rPr lang="cs-CZ" b="1" dirty="0"/>
              <a:t>s pobytem </a:t>
            </a:r>
            <a:r>
              <a:rPr lang="cs-CZ" dirty="0"/>
              <a:t>ozbrojených sil </a:t>
            </a:r>
            <a:r>
              <a:rPr lang="cs-CZ" b="1" dirty="0"/>
              <a:t>jiných států </a:t>
            </a:r>
            <a:r>
              <a:rPr lang="cs-CZ" dirty="0"/>
              <a:t>na území ČR,</a:t>
            </a:r>
          </a:p>
          <a:p>
            <a:pPr marL="0" indent="0">
              <a:buNone/>
            </a:pPr>
            <a:r>
              <a:rPr lang="cs-CZ" dirty="0"/>
              <a:t>nejsou-li taková rozhodnutí vyhrazena vládě.</a:t>
            </a:r>
          </a:p>
        </p:txBody>
      </p:sp>
    </p:spTree>
    <p:extLst>
      <p:ext uri="{BB962C8B-B14F-4D97-AF65-F5344CB8AC3E}">
        <p14:creationId xmlns:p14="http://schemas.microsoft.com/office/powerpoint/2010/main" val="4137729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A61E1B-B1D5-A84A-BD2E-123BD582F2E0}"/>
              </a:ext>
            </a:extLst>
          </p:cNvPr>
          <p:cNvSpPr>
            <a:spLocks noGrp="1"/>
          </p:cNvSpPr>
          <p:nvPr>
            <p:ph type="title"/>
          </p:nvPr>
        </p:nvSpPr>
        <p:spPr/>
        <p:txBody>
          <a:bodyPr/>
          <a:lstStyle/>
          <a:p>
            <a:pPr algn="ctr"/>
            <a:r>
              <a:rPr lang="cs-CZ" dirty="0"/>
              <a:t>Pravomoc vlády</a:t>
            </a:r>
          </a:p>
        </p:txBody>
      </p:sp>
      <p:sp>
        <p:nvSpPr>
          <p:cNvPr id="3" name="Zástupný symbol pro obsah 2">
            <a:extLst>
              <a:ext uri="{FF2B5EF4-FFF2-40B4-BE49-F238E27FC236}">
                <a16:creationId xmlns:a16="http://schemas.microsoft.com/office/drawing/2014/main" id="{97772E46-848C-2A4E-9E8E-BFF3BF57F45B}"/>
              </a:ext>
            </a:extLst>
          </p:cNvPr>
          <p:cNvSpPr>
            <a:spLocks noGrp="1"/>
          </p:cNvSpPr>
          <p:nvPr>
            <p:ph idx="1"/>
          </p:nvPr>
        </p:nvSpPr>
        <p:spPr/>
        <p:txBody>
          <a:bodyPr/>
          <a:lstStyle/>
          <a:p>
            <a:pPr marL="0" indent="0">
              <a:buNone/>
            </a:pPr>
            <a:r>
              <a:rPr lang="cs-CZ" dirty="0"/>
              <a:t>Vláda rozhoduje o </a:t>
            </a:r>
            <a:r>
              <a:rPr lang="cs-CZ" b="1" dirty="0"/>
              <a:t>vyslání ozbrojených sil </a:t>
            </a:r>
            <a:r>
              <a:rPr lang="cs-CZ" dirty="0"/>
              <a:t>ČR mimo území ČR a o pobytu ozbrojených sil jiných států na území ČR, a to nejdéle </a:t>
            </a:r>
            <a:r>
              <a:rPr lang="cs-CZ" b="1" dirty="0"/>
              <a:t>na dobu 60 dnů</a:t>
            </a:r>
            <a:r>
              <a:rPr lang="cs-CZ" dirty="0"/>
              <a:t>, jde-li o:</a:t>
            </a:r>
          </a:p>
          <a:p>
            <a:pPr marL="514350" indent="-514350">
              <a:buFont typeface="+mj-lt"/>
              <a:buAutoNum type="arabicPeriod"/>
            </a:pPr>
            <a:r>
              <a:rPr lang="cs-CZ" dirty="0"/>
              <a:t>plnění závazků z mezinárodních smluv o společné obraně proti napadení,</a:t>
            </a:r>
          </a:p>
          <a:p>
            <a:pPr marL="514350" indent="-514350">
              <a:buFont typeface="+mj-lt"/>
              <a:buAutoNum type="arabicPeriod"/>
            </a:pPr>
            <a:r>
              <a:rPr lang="cs-CZ" dirty="0"/>
              <a:t>účast na mírových operacích podle rozhodnutí mezinárodní organizace, jíž je ČR členem, a to se souhlasem přijímajícího státu,</a:t>
            </a:r>
          </a:p>
          <a:p>
            <a:pPr marL="514350" indent="-514350">
              <a:buFont typeface="+mj-lt"/>
              <a:buAutoNum type="arabicPeriod"/>
            </a:pPr>
            <a:r>
              <a:rPr lang="cs-CZ" dirty="0"/>
              <a:t>účast na záchranných pracích při živelních pohromách, průmyslových nebo ekologických haváriích.</a:t>
            </a:r>
          </a:p>
        </p:txBody>
      </p:sp>
    </p:spTree>
    <p:extLst>
      <p:ext uri="{BB962C8B-B14F-4D97-AF65-F5344CB8AC3E}">
        <p14:creationId xmlns:p14="http://schemas.microsoft.com/office/powerpoint/2010/main" val="28826254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C5FFC2-54C7-4046-856C-73804A886CBB}"/>
              </a:ext>
            </a:extLst>
          </p:cNvPr>
          <p:cNvSpPr>
            <a:spLocks noGrp="1"/>
          </p:cNvSpPr>
          <p:nvPr>
            <p:ph type="title"/>
          </p:nvPr>
        </p:nvSpPr>
        <p:spPr/>
        <p:txBody>
          <a:bodyPr/>
          <a:lstStyle/>
          <a:p>
            <a:pPr algn="ctr"/>
            <a:r>
              <a:rPr lang="cs-CZ" dirty="0"/>
              <a:t>Další pravomoc vlády</a:t>
            </a:r>
          </a:p>
        </p:txBody>
      </p:sp>
      <p:sp>
        <p:nvSpPr>
          <p:cNvPr id="3" name="Zástupný symbol pro obsah 2">
            <a:extLst>
              <a:ext uri="{FF2B5EF4-FFF2-40B4-BE49-F238E27FC236}">
                <a16:creationId xmlns:a16="http://schemas.microsoft.com/office/drawing/2014/main" id="{5E032B58-8F7A-EA47-98D0-43614D614E0B}"/>
              </a:ext>
            </a:extLst>
          </p:cNvPr>
          <p:cNvSpPr>
            <a:spLocks noGrp="1"/>
          </p:cNvSpPr>
          <p:nvPr>
            <p:ph idx="1"/>
          </p:nvPr>
        </p:nvSpPr>
        <p:spPr/>
        <p:txBody>
          <a:bodyPr/>
          <a:lstStyle/>
          <a:p>
            <a:pPr marL="0" indent="0">
              <a:buNone/>
            </a:pPr>
            <a:r>
              <a:rPr lang="cs-CZ" dirty="0"/>
              <a:t>Vláda dále rozhoduje:</a:t>
            </a:r>
          </a:p>
          <a:p>
            <a:pPr marL="514350" indent="-514350">
              <a:buFont typeface="+mj-lt"/>
              <a:buAutoNum type="arabicPeriod"/>
            </a:pPr>
            <a:r>
              <a:rPr lang="cs-CZ" dirty="0"/>
              <a:t>o </a:t>
            </a:r>
            <a:r>
              <a:rPr lang="cs-CZ" b="1" dirty="0"/>
              <a:t>průjezdu </a:t>
            </a:r>
            <a:r>
              <a:rPr lang="cs-CZ" dirty="0"/>
              <a:t>ozbrojených sil jiných států přes území ČR nebo o jejich </a:t>
            </a:r>
            <a:r>
              <a:rPr lang="cs-CZ" b="1" dirty="0"/>
              <a:t>přeletu </a:t>
            </a:r>
            <a:r>
              <a:rPr lang="cs-CZ" dirty="0"/>
              <a:t>nad územím ČR,</a:t>
            </a:r>
          </a:p>
          <a:p>
            <a:pPr marL="514350" indent="-514350">
              <a:buFont typeface="+mj-lt"/>
              <a:buAutoNum type="arabicPeriod"/>
            </a:pPr>
            <a:r>
              <a:rPr lang="cs-CZ" dirty="0"/>
              <a:t>o </a:t>
            </a:r>
            <a:r>
              <a:rPr lang="cs-CZ" b="1" dirty="0"/>
              <a:t>účasti </a:t>
            </a:r>
            <a:r>
              <a:rPr lang="cs-CZ" dirty="0"/>
              <a:t>ozbrojených sil ČR na vojenských cvičeních </a:t>
            </a:r>
            <a:r>
              <a:rPr lang="cs-CZ" b="1" dirty="0"/>
              <a:t>mimo území </a:t>
            </a:r>
            <a:r>
              <a:rPr lang="cs-CZ" dirty="0"/>
              <a:t>ČR a o účasti ozbrojených sil jiných států na vojenských cvičeních </a:t>
            </a:r>
            <a:r>
              <a:rPr lang="cs-CZ" b="1" dirty="0"/>
              <a:t>na území </a:t>
            </a:r>
            <a:r>
              <a:rPr lang="cs-CZ" dirty="0"/>
              <a:t>ČR.</a:t>
            </a:r>
          </a:p>
        </p:txBody>
      </p:sp>
    </p:spTree>
    <p:extLst>
      <p:ext uri="{BB962C8B-B14F-4D97-AF65-F5344CB8AC3E}">
        <p14:creationId xmlns:p14="http://schemas.microsoft.com/office/powerpoint/2010/main" val="34669052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00044D-95F2-7343-A94A-383F0B71BDB1}"/>
              </a:ext>
            </a:extLst>
          </p:cNvPr>
          <p:cNvSpPr>
            <a:spLocks noGrp="1"/>
          </p:cNvSpPr>
          <p:nvPr>
            <p:ph type="title"/>
          </p:nvPr>
        </p:nvSpPr>
        <p:spPr/>
        <p:txBody>
          <a:bodyPr/>
          <a:lstStyle/>
          <a:p>
            <a:pPr algn="ctr"/>
            <a:r>
              <a:rPr lang="cs-CZ" dirty="0"/>
              <a:t>Povinnost informovat vládu</a:t>
            </a:r>
          </a:p>
        </p:txBody>
      </p:sp>
      <p:sp>
        <p:nvSpPr>
          <p:cNvPr id="3" name="Zástupný symbol pro obsah 2">
            <a:extLst>
              <a:ext uri="{FF2B5EF4-FFF2-40B4-BE49-F238E27FC236}">
                <a16:creationId xmlns:a16="http://schemas.microsoft.com/office/drawing/2014/main" id="{C38063E4-B21D-7C4E-A661-A85198B83D30}"/>
              </a:ext>
            </a:extLst>
          </p:cNvPr>
          <p:cNvSpPr>
            <a:spLocks noGrp="1"/>
          </p:cNvSpPr>
          <p:nvPr>
            <p:ph idx="1"/>
          </p:nvPr>
        </p:nvSpPr>
        <p:spPr/>
        <p:txBody>
          <a:bodyPr>
            <a:normAutofit fontScale="92500" lnSpcReduction="10000"/>
          </a:bodyPr>
          <a:lstStyle/>
          <a:p>
            <a:pPr marL="0" indent="0">
              <a:buNone/>
            </a:pPr>
            <a:r>
              <a:rPr lang="cs-CZ" b="1" dirty="0"/>
              <a:t>Vláda</a:t>
            </a:r>
            <a:r>
              <a:rPr lang="cs-CZ" dirty="0"/>
              <a:t> o rozhodnutích:</a:t>
            </a:r>
          </a:p>
          <a:p>
            <a:pPr marL="514350" indent="-514350">
              <a:buFont typeface="+mj-lt"/>
              <a:buAutoNum type="alphaLcPeriod"/>
            </a:pPr>
            <a:r>
              <a:rPr lang="cs-CZ" dirty="0"/>
              <a:t>o vyslání ozbrojených sil ČR mimo území ČR a o pobytu ozbrojených sil jiných států na území ČR,  </a:t>
            </a:r>
          </a:p>
          <a:p>
            <a:pPr marL="514350" indent="-514350">
              <a:buFont typeface="+mj-lt"/>
              <a:buAutoNum type="alphaLcPeriod"/>
            </a:pPr>
            <a:r>
              <a:rPr lang="cs-CZ" dirty="0"/>
              <a:t>o průjezdu ozbrojených sil jiných států přes území ČR nebo o jejich přeletu nad územím ČR</a:t>
            </a:r>
          </a:p>
          <a:p>
            <a:pPr marL="514350" indent="-514350">
              <a:buFont typeface="+mj-lt"/>
              <a:buAutoNum type="alphaLcPeriod"/>
            </a:pPr>
            <a:r>
              <a:rPr lang="cs-CZ" dirty="0"/>
              <a:t>o účasti ozbrojených sil ČR na vojenských cvičeních mimo území ČR a o účasti ozbrojených sil jiných států na vojenských cvičeních na území ČR</a:t>
            </a:r>
          </a:p>
          <a:p>
            <a:pPr marL="0" indent="0">
              <a:buNone/>
            </a:pPr>
            <a:r>
              <a:rPr lang="cs-CZ" b="1" dirty="0"/>
              <a:t>informuje neprodleně </a:t>
            </a:r>
            <a:r>
              <a:rPr lang="cs-CZ" dirty="0"/>
              <a:t>obě komory Parlamentu. Parlament může rozhodnutí vlády zrušit; ke zrušení rozhodnutí vlády postačuje nesouhlasné usnesení jedné z komor přijaté nadpoloviční většinou všech členů komory</a:t>
            </a:r>
          </a:p>
          <a:p>
            <a:endParaRPr lang="cs-CZ" dirty="0"/>
          </a:p>
        </p:txBody>
      </p:sp>
    </p:spTree>
    <p:extLst>
      <p:ext uri="{BB962C8B-B14F-4D97-AF65-F5344CB8AC3E}">
        <p14:creationId xmlns:p14="http://schemas.microsoft.com/office/powerpoint/2010/main" val="531611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3823B5-3A31-FF40-9A62-1ED61885659F}"/>
              </a:ext>
            </a:extLst>
          </p:cNvPr>
          <p:cNvSpPr>
            <a:spLocks noGrp="1"/>
          </p:cNvSpPr>
          <p:nvPr>
            <p:ph type="title"/>
          </p:nvPr>
        </p:nvSpPr>
        <p:spPr/>
        <p:txBody>
          <a:bodyPr/>
          <a:lstStyle/>
          <a:p>
            <a:pPr algn="ctr"/>
            <a:r>
              <a:rPr lang="cs-CZ" dirty="0"/>
              <a:t>Nouzový stav</a:t>
            </a:r>
          </a:p>
        </p:txBody>
      </p:sp>
      <p:sp>
        <p:nvSpPr>
          <p:cNvPr id="3" name="Zástupný symbol pro obsah 2">
            <a:extLst>
              <a:ext uri="{FF2B5EF4-FFF2-40B4-BE49-F238E27FC236}">
                <a16:creationId xmlns:a16="http://schemas.microsoft.com/office/drawing/2014/main" id="{ED8F8B3E-4F09-E342-A334-7350AEED0C2E}"/>
              </a:ext>
            </a:extLst>
          </p:cNvPr>
          <p:cNvSpPr>
            <a:spLocks noGrp="1"/>
          </p:cNvSpPr>
          <p:nvPr>
            <p:ph idx="1"/>
          </p:nvPr>
        </p:nvSpPr>
        <p:spPr/>
        <p:txBody>
          <a:bodyPr/>
          <a:lstStyle/>
          <a:p>
            <a:pPr marL="0" indent="0">
              <a:buNone/>
            </a:pPr>
            <a:r>
              <a:rPr lang="cs-CZ" b="1" dirty="0"/>
              <a:t>Vláda</a:t>
            </a:r>
            <a:r>
              <a:rPr lang="cs-CZ" dirty="0"/>
              <a:t> může vyhlásit </a:t>
            </a:r>
            <a:r>
              <a:rPr lang="cs-CZ" b="1" dirty="0"/>
              <a:t>nouzový stav </a:t>
            </a:r>
            <a:r>
              <a:rPr lang="cs-CZ" dirty="0"/>
              <a:t>v případě živelních pohrom, ekologických nebo průmyslových havárií, nehod nebo jiného nebezpečí, které ve značném rozsahu ohrožují životy, zdraví nebo majetkové hodnoty anebo vnitřní pořádek a bezpečnost.</a:t>
            </a:r>
          </a:p>
          <a:p>
            <a:pPr marL="0" indent="0">
              <a:buNone/>
            </a:pPr>
            <a:r>
              <a:rPr lang="cs-CZ" dirty="0"/>
              <a:t>Je-li nebezpečí z prodlení, může vyhlásit nouzový stav </a:t>
            </a:r>
            <a:r>
              <a:rPr lang="cs-CZ" b="1" dirty="0"/>
              <a:t>předseda vlády</a:t>
            </a:r>
            <a:r>
              <a:rPr lang="cs-CZ" dirty="0"/>
              <a:t>. Jeho rozhodnutí vláda do 24 hodin od vyhlášení schválí nebo zruší.</a:t>
            </a:r>
          </a:p>
          <a:p>
            <a:pPr marL="0" indent="0">
              <a:buNone/>
            </a:pPr>
            <a:r>
              <a:rPr lang="cs-CZ" dirty="0"/>
              <a:t>Vláda o vyhlášení nouzového stavu neprodleně </a:t>
            </a:r>
            <a:r>
              <a:rPr lang="cs-CZ" b="1" dirty="0"/>
              <a:t>informuje Poslaneckou sněmovnu, </a:t>
            </a:r>
            <a:r>
              <a:rPr lang="cs-CZ" dirty="0"/>
              <a:t>která </a:t>
            </a:r>
            <a:r>
              <a:rPr lang="cs-CZ" b="1" dirty="0"/>
              <a:t>může vyhlášení zrušit.</a:t>
            </a:r>
          </a:p>
        </p:txBody>
      </p:sp>
    </p:spTree>
    <p:extLst>
      <p:ext uri="{BB962C8B-B14F-4D97-AF65-F5344CB8AC3E}">
        <p14:creationId xmlns:p14="http://schemas.microsoft.com/office/powerpoint/2010/main" val="2599430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F9ACC57-503D-D04B-9E40-C30DB2B90BF7}"/>
              </a:ext>
            </a:extLst>
          </p:cNvPr>
          <p:cNvSpPr>
            <a:spLocks noGrp="1"/>
          </p:cNvSpPr>
          <p:nvPr>
            <p:ph type="title"/>
          </p:nvPr>
        </p:nvSpPr>
        <p:spPr/>
        <p:txBody>
          <a:bodyPr/>
          <a:lstStyle/>
          <a:p>
            <a:pPr algn="ctr"/>
            <a:r>
              <a:rPr lang="cs-CZ" dirty="0"/>
              <a:t>Nejvyšší kontrolní úřad</a:t>
            </a:r>
          </a:p>
        </p:txBody>
      </p:sp>
    </p:spTree>
    <p:extLst>
      <p:ext uri="{BB962C8B-B14F-4D97-AF65-F5344CB8AC3E}">
        <p14:creationId xmlns:p14="http://schemas.microsoft.com/office/powerpoint/2010/main" val="10484310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5BE08693-293C-004A-B588-65B19A823ACF}"/>
              </a:ext>
            </a:extLst>
          </p:cNvPr>
          <p:cNvSpPr>
            <a:spLocks noGrp="1"/>
          </p:cNvSpPr>
          <p:nvPr>
            <p:ph type="title"/>
          </p:nvPr>
        </p:nvSpPr>
        <p:spPr/>
        <p:txBody>
          <a:bodyPr/>
          <a:lstStyle/>
          <a:p>
            <a:pPr algn="ctr"/>
            <a:r>
              <a:rPr lang="cs-CZ" dirty="0"/>
              <a:t>Ústavní vymezení NKÚ</a:t>
            </a:r>
          </a:p>
        </p:txBody>
      </p:sp>
      <p:sp>
        <p:nvSpPr>
          <p:cNvPr id="4" name="Zástupný symbol pro obsah 3">
            <a:extLst>
              <a:ext uri="{FF2B5EF4-FFF2-40B4-BE49-F238E27FC236}">
                <a16:creationId xmlns:a16="http://schemas.microsoft.com/office/drawing/2014/main" id="{5141A890-F1FD-2F4F-97EB-222A3B8CA326}"/>
              </a:ext>
            </a:extLst>
          </p:cNvPr>
          <p:cNvSpPr>
            <a:spLocks noGrp="1"/>
          </p:cNvSpPr>
          <p:nvPr>
            <p:ph idx="1"/>
          </p:nvPr>
        </p:nvSpPr>
        <p:spPr/>
        <p:txBody>
          <a:bodyPr/>
          <a:lstStyle/>
          <a:p>
            <a:pPr marL="514350" indent="-514350">
              <a:buFont typeface="+mj-lt"/>
              <a:buAutoNum type="arabicPeriod"/>
            </a:pPr>
            <a:r>
              <a:rPr lang="cs-CZ" dirty="0"/>
              <a:t>Nejvyšší kontrolní úřad je nezávislý orgán. Vykonává kontrolu hospodaření se </a:t>
            </a:r>
            <a:r>
              <a:rPr lang="cs-CZ" b="1" dirty="0"/>
              <a:t>státním majetkem </a:t>
            </a:r>
            <a:r>
              <a:rPr lang="cs-CZ" dirty="0"/>
              <a:t>a </a:t>
            </a:r>
            <a:r>
              <a:rPr lang="cs-CZ" b="1" dirty="0"/>
              <a:t>plnění státního rozpočtu</a:t>
            </a:r>
            <a:r>
              <a:rPr lang="cs-CZ" dirty="0"/>
              <a:t>.</a:t>
            </a:r>
          </a:p>
          <a:p>
            <a:pPr marL="514350" indent="-514350">
              <a:buFont typeface="+mj-lt"/>
              <a:buAutoNum type="arabicPeriod"/>
            </a:pPr>
            <a:r>
              <a:rPr lang="cs-CZ" b="1" dirty="0"/>
              <a:t>Prezidenta a viceprezidenta </a:t>
            </a:r>
            <a:r>
              <a:rPr lang="cs-CZ" dirty="0"/>
              <a:t>Nejvyššího kontrolního úřadu jmenuje </a:t>
            </a:r>
            <a:r>
              <a:rPr lang="cs-CZ" b="1" dirty="0"/>
              <a:t>prezident republiky </a:t>
            </a:r>
            <a:r>
              <a:rPr lang="cs-CZ" dirty="0"/>
              <a:t>na návrh Poslanecké sněmovny.</a:t>
            </a:r>
          </a:p>
          <a:p>
            <a:pPr marL="514350" indent="-514350">
              <a:buFont typeface="+mj-lt"/>
              <a:buAutoNum type="arabicPeriod"/>
            </a:pPr>
            <a:r>
              <a:rPr lang="cs-CZ" dirty="0"/>
              <a:t>Postavení, působnost, organizační strukturu a další podrobnosti stanoví zákon č. 166/1993 Sb., o NKÚ</a:t>
            </a:r>
          </a:p>
        </p:txBody>
      </p:sp>
    </p:spTree>
    <p:extLst>
      <p:ext uri="{BB962C8B-B14F-4D97-AF65-F5344CB8AC3E}">
        <p14:creationId xmlns:p14="http://schemas.microsoft.com/office/powerpoint/2010/main" val="12289486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DF4174-CE08-D64F-8041-92BDDCB68163}"/>
              </a:ext>
            </a:extLst>
          </p:cNvPr>
          <p:cNvSpPr>
            <a:spLocks noGrp="1"/>
          </p:cNvSpPr>
          <p:nvPr>
            <p:ph type="title"/>
          </p:nvPr>
        </p:nvSpPr>
        <p:spPr/>
        <p:txBody>
          <a:bodyPr/>
          <a:lstStyle/>
          <a:p>
            <a:pPr algn="ctr"/>
            <a:r>
              <a:rPr lang="cs-CZ" dirty="0"/>
              <a:t>Působnost NKÚ</a:t>
            </a:r>
          </a:p>
        </p:txBody>
      </p:sp>
      <p:sp>
        <p:nvSpPr>
          <p:cNvPr id="3" name="Zástupný symbol pro obsah 2">
            <a:extLst>
              <a:ext uri="{FF2B5EF4-FFF2-40B4-BE49-F238E27FC236}">
                <a16:creationId xmlns:a16="http://schemas.microsoft.com/office/drawing/2014/main" id="{2B969E39-5E64-D646-A0C7-5AF78A1F6DC9}"/>
              </a:ext>
            </a:extLst>
          </p:cNvPr>
          <p:cNvSpPr>
            <a:spLocks noGrp="1"/>
          </p:cNvSpPr>
          <p:nvPr>
            <p:ph idx="1"/>
          </p:nvPr>
        </p:nvSpPr>
        <p:spPr/>
        <p:txBody>
          <a:bodyPr>
            <a:normAutofit lnSpcReduction="10000"/>
          </a:bodyPr>
          <a:lstStyle/>
          <a:p>
            <a:pPr marL="0" indent="0">
              <a:buNone/>
            </a:pPr>
            <a:r>
              <a:rPr lang="cs-CZ" dirty="0"/>
              <a:t>Úřad vykonává kontrolu:</a:t>
            </a:r>
          </a:p>
          <a:p>
            <a:pPr marL="514350" indent="-514350">
              <a:buFont typeface="+mj-lt"/>
              <a:buAutoNum type="arabicParenR"/>
            </a:pPr>
            <a:r>
              <a:rPr lang="cs-CZ" dirty="0"/>
              <a:t>hospodaření se </a:t>
            </a:r>
            <a:r>
              <a:rPr lang="cs-CZ" b="1" dirty="0"/>
              <a:t>státním majetkem </a:t>
            </a:r>
            <a:r>
              <a:rPr lang="cs-CZ" dirty="0"/>
              <a:t>a finančními prostředky vybíranými na základě zákona ve prospěch právnických osob s </a:t>
            </a:r>
            <a:r>
              <a:rPr lang="cs-CZ" b="1" dirty="0"/>
              <a:t>výjimkou</a:t>
            </a:r>
            <a:r>
              <a:rPr lang="cs-CZ" dirty="0"/>
              <a:t> prostředků vybíraných obcemi nebo kraji v jejich </a:t>
            </a:r>
            <a:r>
              <a:rPr lang="cs-CZ" b="1" dirty="0"/>
              <a:t>samostatné působnosti</a:t>
            </a:r>
            <a:r>
              <a:rPr lang="cs-CZ" dirty="0"/>
              <a:t>,</a:t>
            </a:r>
          </a:p>
          <a:p>
            <a:pPr marL="514350" indent="-514350">
              <a:buFont typeface="+mj-lt"/>
              <a:buAutoNum type="arabicParenR"/>
            </a:pPr>
            <a:r>
              <a:rPr lang="cs-CZ" dirty="0"/>
              <a:t>státního </a:t>
            </a:r>
            <a:r>
              <a:rPr lang="cs-CZ" b="1" dirty="0"/>
              <a:t>závěrečného účtu</a:t>
            </a:r>
            <a:r>
              <a:rPr lang="cs-CZ" dirty="0"/>
              <a:t>,</a:t>
            </a:r>
          </a:p>
          <a:p>
            <a:pPr marL="514350" indent="-514350">
              <a:buFont typeface="+mj-lt"/>
              <a:buAutoNum type="arabicParenR"/>
            </a:pPr>
            <a:r>
              <a:rPr lang="cs-CZ" dirty="0"/>
              <a:t>hospodaření s prostředky, poskytnutými České republice </a:t>
            </a:r>
            <a:r>
              <a:rPr lang="cs-CZ" b="1" dirty="0"/>
              <a:t>ze zahraničí</a:t>
            </a:r>
            <a:r>
              <a:rPr lang="cs-CZ" dirty="0"/>
              <a:t>, a s prostředky, za něž převzal </a:t>
            </a:r>
            <a:r>
              <a:rPr lang="cs-CZ" b="1" dirty="0"/>
              <a:t>stát záruky</a:t>
            </a:r>
            <a:r>
              <a:rPr lang="cs-CZ" dirty="0"/>
              <a:t>,</a:t>
            </a:r>
          </a:p>
          <a:p>
            <a:pPr marL="514350" indent="-514350">
              <a:buFont typeface="+mj-lt"/>
              <a:buAutoNum type="arabicParenR"/>
            </a:pPr>
            <a:r>
              <a:rPr lang="cs-CZ" b="1" dirty="0"/>
              <a:t>vydávání</a:t>
            </a:r>
            <a:r>
              <a:rPr lang="cs-CZ" dirty="0"/>
              <a:t> a </a:t>
            </a:r>
            <a:r>
              <a:rPr lang="cs-CZ" b="1" dirty="0"/>
              <a:t>umořování</a:t>
            </a:r>
            <a:r>
              <a:rPr lang="cs-CZ" dirty="0"/>
              <a:t> státních cenných papírů,</a:t>
            </a:r>
          </a:p>
          <a:p>
            <a:pPr marL="514350" indent="-514350">
              <a:buFont typeface="+mj-lt"/>
              <a:buAutoNum type="arabicParenR"/>
            </a:pPr>
            <a:r>
              <a:rPr lang="cs-CZ" dirty="0"/>
              <a:t>zadávání </a:t>
            </a:r>
            <a:r>
              <a:rPr lang="cs-CZ" b="1" dirty="0"/>
              <a:t>státních zakázek</a:t>
            </a:r>
            <a:r>
              <a:rPr lang="cs-CZ" dirty="0"/>
              <a:t>.</a:t>
            </a:r>
          </a:p>
        </p:txBody>
      </p:sp>
    </p:spTree>
    <p:extLst>
      <p:ext uri="{BB962C8B-B14F-4D97-AF65-F5344CB8AC3E}">
        <p14:creationId xmlns:p14="http://schemas.microsoft.com/office/powerpoint/2010/main" val="18062683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9816CB-4DF4-B448-ACD0-F139F1CDD7C2}"/>
              </a:ext>
            </a:extLst>
          </p:cNvPr>
          <p:cNvSpPr>
            <a:spLocks noGrp="1"/>
          </p:cNvSpPr>
          <p:nvPr>
            <p:ph type="title"/>
          </p:nvPr>
        </p:nvSpPr>
        <p:spPr/>
        <p:txBody>
          <a:bodyPr/>
          <a:lstStyle/>
          <a:p>
            <a:pPr algn="ctr"/>
            <a:r>
              <a:rPr lang="cs-CZ" dirty="0"/>
              <a:t>Kontrolované subjekty</a:t>
            </a:r>
          </a:p>
        </p:txBody>
      </p:sp>
      <p:sp>
        <p:nvSpPr>
          <p:cNvPr id="3" name="Zástupný symbol pro obsah 2">
            <a:extLst>
              <a:ext uri="{FF2B5EF4-FFF2-40B4-BE49-F238E27FC236}">
                <a16:creationId xmlns:a16="http://schemas.microsoft.com/office/drawing/2014/main" id="{A3F6B584-B235-5741-979C-6E3A2249CF8D}"/>
              </a:ext>
            </a:extLst>
          </p:cNvPr>
          <p:cNvSpPr>
            <a:spLocks noGrp="1"/>
          </p:cNvSpPr>
          <p:nvPr>
            <p:ph idx="1"/>
          </p:nvPr>
        </p:nvSpPr>
        <p:spPr/>
        <p:txBody>
          <a:bodyPr/>
          <a:lstStyle/>
          <a:p>
            <a:pPr marL="0" indent="0">
              <a:buNone/>
            </a:pPr>
            <a:r>
              <a:rPr lang="cs-CZ" dirty="0"/>
              <a:t>NKÚ vykonává kontrolu u :</a:t>
            </a:r>
          </a:p>
          <a:p>
            <a:pPr marL="514350" indent="-514350">
              <a:buFont typeface="+mj-lt"/>
              <a:buAutoNum type="arabicPeriod"/>
            </a:pPr>
            <a:r>
              <a:rPr lang="cs-CZ" b="1" dirty="0"/>
              <a:t>organizačních složek státu</a:t>
            </a:r>
            <a:r>
              <a:rPr lang="cs-CZ" dirty="0"/>
              <a:t>,</a:t>
            </a:r>
          </a:p>
          <a:p>
            <a:pPr marL="514350" indent="-514350">
              <a:buFont typeface="+mj-lt"/>
              <a:buAutoNum type="arabicPeriod"/>
            </a:pPr>
            <a:r>
              <a:rPr lang="cs-CZ" b="1" dirty="0"/>
              <a:t>právnických</a:t>
            </a:r>
            <a:r>
              <a:rPr lang="cs-CZ" dirty="0"/>
              <a:t> a </a:t>
            </a:r>
            <a:r>
              <a:rPr lang="cs-CZ" b="1" dirty="0"/>
              <a:t>fyzických</a:t>
            </a:r>
            <a:r>
              <a:rPr lang="cs-CZ" dirty="0"/>
              <a:t> osob,</a:t>
            </a:r>
          </a:p>
          <a:p>
            <a:pPr marL="514350" indent="-514350">
              <a:buFont typeface="+mj-lt"/>
              <a:buAutoNum type="arabicPeriod"/>
            </a:pPr>
            <a:r>
              <a:rPr lang="cs-CZ" b="1" dirty="0"/>
              <a:t>hospodaření ČNB </a:t>
            </a:r>
            <a:r>
              <a:rPr lang="cs-CZ" dirty="0"/>
              <a:t>v oblasti výdajů na pořízení majetku a výdajů na provoz ČNB.</a:t>
            </a:r>
          </a:p>
        </p:txBody>
      </p:sp>
    </p:spTree>
    <p:extLst>
      <p:ext uri="{BB962C8B-B14F-4D97-AF65-F5344CB8AC3E}">
        <p14:creationId xmlns:p14="http://schemas.microsoft.com/office/powerpoint/2010/main" val="223273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32DA37-C2AE-8041-BB5E-D47C04A91DB1}"/>
              </a:ext>
            </a:extLst>
          </p:cNvPr>
          <p:cNvSpPr>
            <a:spLocks noGrp="1"/>
          </p:cNvSpPr>
          <p:nvPr>
            <p:ph type="title"/>
          </p:nvPr>
        </p:nvSpPr>
        <p:spPr/>
        <p:txBody>
          <a:bodyPr/>
          <a:lstStyle/>
          <a:p>
            <a:pPr algn="ctr"/>
            <a:r>
              <a:rPr lang="cs-CZ" dirty="0"/>
              <a:t>Dělení kontroly</a:t>
            </a:r>
          </a:p>
        </p:txBody>
      </p:sp>
      <p:sp>
        <p:nvSpPr>
          <p:cNvPr id="3" name="Zástupný symbol pro obsah 2">
            <a:extLst>
              <a:ext uri="{FF2B5EF4-FFF2-40B4-BE49-F238E27FC236}">
                <a16:creationId xmlns:a16="http://schemas.microsoft.com/office/drawing/2014/main" id="{DF253B53-E292-3445-83FB-D77B39190AB7}"/>
              </a:ext>
            </a:extLst>
          </p:cNvPr>
          <p:cNvSpPr>
            <a:spLocks noGrp="1"/>
          </p:cNvSpPr>
          <p:nvPr>
            <p:ph idx="1"/>
          </p:nvPr>
        </p:nvSpPr>
        <p:spPr/>
        <p:txBody>
          <a:bodyPr>
            <a:normAutofit/>
          </a:bodyPr>
          <a:lstStyle/>
          <a:p>
            <a:r>
              <a:rPr lang="cs-CZ" dirty="0"/>
              <a:t>správní kontrola </a:t>
            </a:r>
            <a:r>
              <a:rPr lang="cs-CZ" b="1" dirty="0"/>
              <a:t>vnitřní</a:t>
            </a:r>
          </a:p>
          <a:p>
            <a:r>
              <a:rPr lang="cs-CZ" dirty="0"/>
              <a:t>správní kontrola </a:t>
            </a:r>
            <a:r>
              <a:rPr lang="cs-CZ" b="1" dirty="0"/>
              <a:t>vnější</a:t>
            </a:r>
          </a:p>
          <a:p>
            <a:pPr marL="514350" indent="-514350">
              <a:buFont typeface="+mj-lt"/>
              <a:buAutoNum type="arabicPeriod"/>
            </a:pPr>
            <a:r>
              <a:rPr lang="cs-CZ" dirty="0"/>
              <a:t>preventivní</a:t>
            </a:r>
          </a:p>
          <a:p>
            <a:pPr marL="514350" indent="-514350">
              <a:buFont typeface="+mj-lt"/>
              <a:buAutoNum type="arabicPeriod"/>
            </a:pPr>
            <a:r>
              <a:rPr lang="cs-CZ" dirty="0"/>
              <a:t>průběžná</a:t>
            </a:r>
          </a:p>
          <a:p>
            <a:pPr marL="514350" indent="-514350">
              <a:buFont typeface="+mj-lt"/>
              <a:buAutoNum type="arabicPeriod"/>
            </a:pPr>
            <a:r>
              <a:rPr lang="cs-CZ" dirty="0"/>
              <a:t>následná</a:t>
            </a:r>
          </a:p>
          <a:p>
            <a:endParaRPr lang="cs-CZ" dirty="0"/>
          </a:p>
          <a:p>
            <a:pPr marL="0" indent="0">
              <a:buNone/>
            </a:pPr>
            <a:endParaRPr lang="cs-CZ" dirty="0"/>
          </a:p>
          <a:p>
            <a:endParaRPr lang="cs-CZ" dirty="0"/>
          </a:p>
        </p:txBody>
      </p:sp>
    </p:spTree>
    <p:extLst>
      <p:ext uri="{BB962C8B-B14F-4D97-AF65-F5344CB8AC3E}">
        <p14:creationId xmlns:p14="http://schemas.microsoft.com/office/powerpoint/2010/main" val="8657317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C0E79A-7E5D-DC4C-82C8-086CC2F8DB7A}"/>
              </a:ext>
            </a:extLst>
          </p:cNvPr>
          <p:cNvSpPr>
            <a:spLocks noGrp="1"/>
          </p:cNvSpPr>
          <p:nvPr>
            <p:ph type="title"/>
          </p:nvPr>
        </p:nvSpPr>
        <p:spPr/>
        <p:txBody>
          <a:bodyPr/>
          <a:lstStyle/>
          <a:p>
            <a:pPr algn="ctr"/>
            <a:r>
              <a:rPr lang="cs-CZ" dirty="0"/>
              <a:t>Kontrolní činnost</a:t>
            </a:r>
          </a:p>
        </p:txBody>
      </p:sp>
      <p:sp>
        <p:nvSpPr>
          <p:cNvPr id="3" name="Zástupný symbol pro obsah 2">
            <a:extLst>
              <a:ext uri="{FF2B5EF4-FFF2-40B4-BE49-F238E27FC236}">
                <a16:creationId xmlns:a16="http://schemas.microsoft.com/office/drawing/2014/main" id="{0A1A4C7E-7D8A-FB4F-897E-F392797FBC5C}"/>
              </a:ext>
            </a:extLst>
          </p:cNvPr>
          <p:cNvSpPr>
            <a:spLocks noGrp="1"/>
          </p:cNvSpPr>
          <p:nvPr>
            <p:ph idx="1"/>
          </p:nvPr>
        </p:nvSpPr>
        <p:spPr/>
        <p:txBody>
          <a:bodyPr/>
          <a:lstStyle/>
          <a:p>
            <a:pPr marL="0" indent="0">
              <a:buNone/>
            </a:pPr>
            <a:r>
              <a:rPr lang="cs-CZ" dirty="0"/>
              <a:t>Při kontrole NKÚ prověřuje:</a:t>
            </a:r>
          </a:p>
          <a:p>
            <a:pPr marL="514350" indent="-514350">
              <a:buFont typeface="+mj-lt"/>
              <a:buAutoNum type="arabicPeriod"/>
            </a:pPr>
            <a:r>
              <a:rPr lang="cs-CZ" dirty="0"/>
              <a:t>zda kontrolované činnosti jsou v souladu s </a:t>
            </a:r>
            <a:r>
              <a:rPr lang="cs-CZ" b="1" dirty="0"/>
              <a:t>právními předpisy</a:t>
            </a:r>
            <a:r>
              <a:rPr lang="cs-CZ" dirty="0"/>
              <a:t>, </a:t>
            </a:r>
          </a:p>
          <a:p>
            <a:pPr marL="514350" indent="-514350">
              <a:buFont typeface="+mj-lt"/>
              <a:buAutoNum type="arabicPeriod"/>
            </a:pPr>
            <a:r>
              <a:rPr lang="cs-CZ" dirty="0"/>
              <a:t>přezkoumává jejich </a:t>
            </a:r>
            <a:r>
              <a:rPr lang="cs-CZ" b="1" dirty="0"/>
              <a:t>věcnou a formální </a:t>
            </a:r>
            <a:r>
              <a:rPr lang="cs-CZ" dirty="0"/>
              <a:t>správnost a </a:t>
            </a:r>
          </a:p>
          <a:p>
            <a:pPr marL="514350" indent="-514350">
              <a:buFont typeface="+mj-lt"/>
              <a:buAutoNum type="arabicPeriod"/>
            </a:pPr>
            <a:r>
              <a:rPr lang="cs-CZ" dirty="0"/>
              <a:t>posuzuje, zda jsou </a:t>
            </a:r>
            <a:r>
              <a:rPr lang="cs-CZ" b="1" dirty="0"/>
              <a:t>účelné, hospodárné a efektivní</a:t>
            </a:r>
            <a:r>
              <a:rPr lang="cs-CZ" dirty="0"/>
              <a:t>.</a:t>
            </a:r>
          </a:p>
          <a:p>
            <a:pPr marL="514350" indent="-514350">
              <a:buFont typeface="+mj-lt"/>
              <a:buAutoNum type="arabicPeriod"/>
            </a:pPr>
            <a:endParaRPr lang="cs-CZ" dirty="0"/>
          </a:p>
          <a:p>
            <a:pPr marL="0" indent="0">
              <a:buNone/>
            </a:pPr>
            <a:r>
              <a:rPr lang="cs-CZ" dirty="0"/>
              <a:t>Zjišťované skutečnosti podléhají kontrole NKÚ bez ohledu na druh a stupeň utajení.</a:t>
            </a:r>
          </a:p>
        </p:txBody>
      </p:sp>
    </p:spTree>
    <p:extLst>
      <p:ext uri="{BB962C8B-B14F-4D97-AF65-F5344CB8AC3E}">
        <p14:creationId xmlns:p14="http://schemas.microsoft.com/office/powerpoint/2010/main" val="23191831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35C367-4EFE-7545-9011-81C127AAD43A}"/>
              </a:ext>
            </a:extLst>
          </p:cNvPr>
          <p:cNvSpPr>
            <a:spLocks noGrp="1"/>
          </p:cNvSpPr>
          <p:nvPr>
            <p:ph type="title"/>
          </p:nvPr>
        </p:nvSpPr>
        <p:spPr/>
        <p:txBody>
          <a:bodyPr/>
          <a:lstStyle/>
          <a:p>
            <a:pPr algn="ctr"/>
            <a:r>
              <a:rPr lang="cs-CZ" dirty="0"/>
              <a:t>Zpráva poslanecké sněmovně a senátu</a:t>
            </a:r>
          </a:p>
        </p:txBody>
      </p:sp>
      <p:sp>
        <p:nvSpPr>
          <p:cNvPr id="3" name="Zástupný symbol pro obsah 2">
            <a:extLst>
              <a:ext uri="{FF2B5EF4-FFF2-40B4-BE49-F238E27FC236}">
                <a16:creationId xmlns:a16="http://schemas.microsoft.com/office/drawing/2014/main" id="{A770F5D4-EEDF-9E4D-990C-F9F4051C3439}"/>
              </a:ext>
            </a:extLst>
          </p:cNvPr>
          <p:cNvSpPr>
            <a:spLocks noGrp="1"/>
          </p:cNvSpPr>
          <p:nvPr>
            <p:ph idx="1"/>
          </p:nvPr>
        </p:nvSpPr>
        <p:spPr/>
        <p:txBody>
          <a:bodyPr>
            <a:normAutofit fontScale="92500" lnSpcReduction="10000"/>
          </a:bodyPr>
          <a:lstStyle/>
          <a:p>
            <a:r>
              <a:rPr lang="cs-CZ" dirty="0"/>
              <a:t>NKÚ zpracovává a předkládá Poslanecké sněmovně stanovisko ke zprávě o </a:t>
            </a:r>
            <a:r>
              <a:rPr lang="cs-CZ" b="1" dirty="0"/>
              <a:t>vývoji ekonomiky </a:t>
            </a:r>
            <a:r>
              <a:rPr lang="cs-CZ" dirty="0"/>
              <a:t>a </a:t>
            </a:r>
            <a:r>
              <a:rPr lang="cs-CZ" b="1" dirty="0"/>
              <a:t>plnění státního rozpočtu </a:t>
            </a:r>
            <a:r>
              <a:rPr lang="cs-CZ" dirty="0"/>
              <a:t>a k návrhu </a:t>
            </a:r>
            <a:r>
              <a:rPr lang="cs-CZ" b="1" dirty="0"/>
              <a:t>státního závěrečného účtu</a:t>
            </a:r>
            <a:r>
              <a:rPr lang="cs-CZ" dirty="0"/>
              <a:t>, včetně seznamu kontrolních závěrů, které byly podkladem pro toto stanovisko.</a:t>
            </a:r>
          </a:p>
          <a:p>
            <a:r>
              <a:rPr lang="cs-CZ" dirty="0"/>
              <a:t>NKÚ na vyžádání Poslanecké sněmovny nebo Senátu a jejich orgánů zpracuje v dohodnutém termínu </a:t>
            </a:r>
            <a:r>
              <a:rPr lang="cs-CZ" b="1" dirty="0"/>
              <a:t>stanovisko k návrhům právních předpisů</a:t>
            </a:r>
            <a:r>
              <a:rPr lang="cs-CZ" dirty="0"/>
              <a:t>, týkajících se rozpočtového hospodaření, účetnictví, státní statistiky a výkonu kontrolní, dozorové a inspekční činnosti.</a:t>
            </a:r>
          </a:p>
          <a:p>
            <a:r>
              <a:rPr lang="cs-CZ" dirty="0"/>
              <a:t>NKÚ </a:t>
            </a:r>
            <a:r>
              <a:rPr lang="cs-CZ" b="1" dirty="0"/>
              <a:t>na vyžádání </a:t>
            </a:r>
            <a:r>
              <a:rPr lang="cs-CZ" dirty="0"/>
              <a:t>Poslanecké sněmovny nebo Senátu a jejich orgánů zpracuje v dohodnutém termínu </a:t>
            </a:r>
            <a:r>
              <a:rPr lang="cs-CZ" b="1" dirty="0"/>
              <a:t>stanovisko k návrhům právních předpisů</a:t>
            </a:r>
            <a:r>
              <a:rPr lang="cs-CZ" dirty="0"/>
              <a:t>, týkajících se rozpočtového hospodaření, účetnictví, státní statistiky a výkonu kontrolní, dozorové a inspekční činnosti.</a:t>
            </a:r>
          </a:p>
        </p:txBody>
      </p:sp>
    </p:spTree>
    <p:extLst>
      <p:ext uri="{BB962C8B-B14F-4D97-AF65-F5344CB8AC3E}">
        <p14:creationId xmlns:p14="http://schemas.microsoft.com/office/powerpoint/2010/main" val="2734571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46A82E-D0E6-EA4E-89D4-F2F83ECEC76E}"/>
              </a:ext>
            </a:extLst>
          </p:cNvPr>
          <p:cNvSpPr>
            <a:spLocks noGrp="1"/>
          </p:cNvSpPr>
          <p:nvPr>
            <p:ph type="title"/>
          </p:nvPr>
        </p:nvSpPr>
        <p:spPr/>
        <p:txBody>
          <a:bodyPr/>
          <a:lstStyle/>
          <a:p>
            <a:pPr algn="ctr"/>
            <a:r>
              <a:rPr lang="cs-CZ" dirty="0"/>
              <a:t>Orgány NKÚ</a:t>
            </a:r>
          </a:p>
        </p:txBody>
      </p:sp>
      <p:sp>
        <p:nvSpPr>
          <p:cNvPr id="3" name="Zástupný symbol pro obsah 2">
            <a:extLst>
              <a:ext uri="{FF2B5EF4-FFF2-40B4-BE49-F238E27FC236}">
                <a16:creationId xmlns:a16="http://schemas.microsoft.com/office/drawing/2014/main" id="{C6838ED4-8608-D448-815F-4EE544FF3E68}"/>
              </a:ext>
            </a:extLst>
          </p:cNvPr>
          <p:cNvSpPr>
            <a:spLocks noGrp="1"/>
          </p:cNvSpPr>
          <p:nvPr>
            <p:ph idx="1"/>
          </p:nvPr>
        </p:nvSpPr>
        <p:spPr/>
        <p:txBody>
          <a:bodyPr/>
          <a:lstStyle/>
          <a:p>
            <a:pPr marL="0" indent="0">
              <a:buNone/>
            </a:pPr>
            <a:r>
              <a:rPr lang="cs-CZ" dirty="0"/>
              <a:t>Orgány NKÚ jsou:</a:t>
            </a:r>
          </a:p>
          <a:p>
            <a:pPr marL="514350" indent="-514350">
              <a:buFont typeface="+mj-lt"/>
              <a:buAutoNum type="arabicPeriod"/>
            </a:pPr>
            <a:r>
              <a:rPr lang="cs-CZ" dirty="0"/>
              <a:t>prezident, </a:t>
            </a:r>
          </a:p>
          <a:p>
            <a:pPr marL="514350" indent="-514350">
              <a:buFont typeface="+mj-lt"/>
              <a:buAutoNum type="arabicPeriod"/>
            </a:pPr>
            <a:r>
              <a:rPr lang="cs-CZ" dirty="0"/>
              <a:t>viceprezident, </a:t>
            </a:r>
          </a:p>
          <a:p>
            <a:pPr marL="514350" indent="-514350">
              <a:buFont typeface="+mj-lt"/>
              <a:buAutoNum type="arabicPeriod"/>
            </a:pPr>
            <a:r>
              <a:rPr lang="cs-CZ" dirty="0"/>
              <a:t>Kolegium, </a:t>
            </a:r>
          </a:p>
          <a:p>
            <a:pPr marL="514350" indent="-514350">
              <a:buFont typeface="+mj-lt"/>
              <a:buAutoNum type="arabicPeriod"/>
            </a:pPr>
            <a:r>
              <a:rPr lang="cs-CZ" dirty="0"/>
              <a:t>senáty a </a:t>
            </a:r>
          </a:p>
          <a:p>
            <a:pPr marL="514350" indent="-514350">
              <a:buFont typeface="+mj-lt"/>
              <a:buAutoNum type="arabicPeriod"/>
            </a:pPr>
            <a:r>
              <a:rPr lang="cs-CZ" dirty="0"/>
              <a:t>Kárná komora․</a:t>
            </a:r>
          </a:p>
        </p:txBody>
      </p:sp>
    </p:spTree>
    <p:extLst>
      <p:ext uri="{BB962C8B-B14F-4D97-AF65-F5344CB8AC3E}">
        <p14:creationId xmlns:p14="http://schemas.microsoft.com/office/powerpoint/2010/main" val="39882139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ACE8AA-B401-514E-8FEC-04003F42786C}"/>
              </a:ext>
            </a:extLst>
          </p:cNvPr>
          <p:cNvSpPr>
            <a:spLocks noGrp="1"/>
          </p:cNvSpPr>
          <p:nvPr>
            <p:ph type="title"/>
          </p:nvPr>
        </p:nvSpPr>
        <p:spPr/>
        <p:txBody>
          <a:bodyPr/>
          <a:lstStyle/>
          <a:p>
            <a:pPr algn="ctr"/>
            <a:r>
              <a:rPr lang="cs-CZ" dirty="0"/>
              <a:t>Prezident NKÚ</a:t>
            </a:r>
          </a:p>
        </p:txBody>
      </p:sp>
      <p:sp>
        <p:nvSpPr>
          <p:cNvPr id="3" name="Zástupný symbol pro obsah 2">
            <a:extLst>
              <a:ext uri="{FF2B5EF4-FFF2-40B4-BE49-F238E27FC236}">
                <a16:creationId xmlns:a16="http://schemas.microsoft.com/office/drawing/2014/main" id="{25A925F3-B318-D142-BDF8-7217D67B5665}"/>
              </a:ext>
            </a:extLst>
          </p:cNvPr>
          <p:cNvSpPr>
            <a:spLocks noGrp="1"/>
          </p:cNvSpPr>
          <p:nvPr>
            <p:ph idx="1"/>
          </p:nvPr>
        </p:nvSpPr>
        <p:spPr/>
        <p:txBody>
          <a:bodyPr/>
          <a:lstStyle/>
          <a:p>
            <a:r>
              <a:rPr lang="cs-CZ" dirty="0"/>
              <a:t>Prezident NKÚ řídí NKÚ a jedná jeho jménem navenek, předsedá Kolegiu NKÚ a Kárné komoře NKÚ.</a:t>
            </a:r>
          </a:p>
          <a:p>
            <a:r>
              <a:rPr lang="cs-CZ" dirty="0"/>
              <a:t>Viceprezident NKÚ zastupuje prezidenta NKÚ</a:t>
            </a:r>
          </a:p>
        </p:txBody>
      </p:sp>
    </p:spTree>
    <p:extLst>
      <p:ext uri="{BB962C8B-B14F-4D97-AF65-F5344CB8AC3E}">
        <p14:creationId xmlns:p14="http://schemas.microsoft.com/office/powerpoint/2010/main" val="21842268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FA5813-CE65-144A-9659-0A45C49B263E}"/>
              </a:ext>
            </a:extLst>
          </p:cNvPr>
          <p:cNvSpPr>
            <a:spLocks noGrp="1"/>
          </p:cNvSpPr>
          <p:nvPr>
            <p:ph type="title"/>
          </p:nvPr>
        </p:nvSpPr>
        <p:spPr/>
        <p:txBody>
          <a:bodyPr/>
          <a:lstStyle/>
          <a:p>
            <a:pPr algn="ctr"/>
            <a:r>
              <a:rPr lang="cs-CZ" dirty="0"/>
              <a:t>Členové NKÚ</a:t>
            </a:r>
          </a:p>
        </p:txBody>
      </p:sp>
      <p:sp>
        <p:nvSpPr>
          <p:cNvPr id="3" name="Zástupný symbol pro obsah 2">
            <a:extLst>
              <a:ext uri="{FF2B5EF4-FFF2-40B4-BE49-F238E27FC236}">
                <a16:creationId xmlns:a16="http://schemas.microsoft.com/office/drawing/2014/main" id="{05202E1B-B827-C74B-B9CB-D9EE9F588458}"/>
              </a:ext>
            </a:extLst>
          </p:cNvPr>
          <p:cNvSpPr>
            <a:spLocks noGrp="1"/>
          </p:cNvSpPr>
          <p:nvPr>
            <p:ph idx="1"/>
          </p:nvPr>
        </p:nvSpPr>
        <p:spPr/>
        <p:txBody>
          <a:bodyPr/>
          <a:lstStyle/>
          <a:p>
            <a:r>
              <a:rPr lang="cs-CZ" dirty="0"/>
              <a:t>Poslanecká sněmovna </a:t>
            </a:r>
            <a:r>
              <a:rPr lang="cs-CZ" b="1" dirty="0"/>
              <a:t>volí 15 členů NKÚ </a:t>
            </a:r>
            <a:r>
              <a:rPr lang="cs-CZ" dirty="0"/>
              <a:t>na návrh </a:t>
            </a:r>
            <a:r>
              <a:rPr lang="cs-CZ" b="1" dirty="0"/>
              <a:t>prezidenta NKÚ</a:t>
            </a:r>
          </a:p>
          <a:p>
            <a:r>
              <a:rPr lang="cs-CZ" dirty="0"/>
              <a:t>Člen Úřadu vykonává kontrolu, řídí kontrolní činnost a vypracovává kontrolní závěry podle plánu kontrolní činnosti, účastní se činnosti senátů Úřadu a Kolegia Úřadu.</a:t>
            </a:r>
          </a:p>
          <a:p>
            <a:r>
              <a:rPr lang="cs-CZ" dirty="0"/>
              <a:t>Člen Úřadu, který vypracovává kontrolní závěr, rozhoduje o námitce podjatosti, pokud ji vznesla kontrolovaná osoba proti kontrolorovi.</a:t>
            </a:r>
          </a:p>
          <a:p>
            <a:r>
              <a:rPr lang="cs-CZ" dirty="0"/>
              <a:t>Prezident NKÚ, viceprezident NKÚ a členové NKÚ tvoří kolegium NKÚ, celkem kolegium tvoří 17 členů.</a:t>
            </a:r>
          </a:p>
          <a:p>
            <a:endParaRPr lang="cs-CZ" dirty="0"/>
          </a:p>
        </p:txBody>
      </p:sp>
    </p:spTree>
    <p:extLst>
      <p:ext uri="{BB962C8B-B14F-4D97-AF65-F5344CB8AC3E}">
        <p14:creationId xmlns:p14="http://schemas.microsoft.com/office/powerpoint/2010/main" val="6839868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AE5CE6-EFAC-4242-B65D-AC79321355A9}"/>
              </a:ext>
            </a:extLst>
          </p:cNvPr>
          <p:cNvSpPr>
            <a:spLocks noGrp="1"/>
          </p:cNvSpPr>
          <p:nvPr>
            <p:ph type="title"/>
          </p:nvPr>
        </p:nvSpPr>
        <p:spPr/>
        <p:txBody>
          <a:bodyPr/>
          <a:lstStyle/>
          <a:p>
            <a:pPr algn="ctr"/>
            <a:r>
              <a:rPr lang="cs-CZ" dirty="0"/>
              <a:t>Stanovisko kontrolované osoby</a:t>
            </a:r>
          </a:p>
        </p:txBody>
      </p:sp>
      <p:sp>
        <p:nvSpPr>
          <p:cNvPr id="3" name="Zástupný symbol pro obsah 2">
            <a:extLst>
              <a:ext uri="{FF2B5EF4-FFF2-40B4-BE49-F238E27FC236}">
                <a16:creationId xmlns:a16="http://schemas.microsoft.com/office/drawing/2014/main" id="{F04A4842-F1C3-184F-BDC1-890748FEEF0E}"/>
              </a:ext>
            </a:extLst>
          </p:cNvPr>
          <p:cNvSpPr>
            <a:spLocks noGrp="1"/>
          </p:cNvSpPr>
          <p:nvPr>
            <p:ph idx="1"/>
          </p:nvPr>
        </p:nvSpPr>
        <p:spPr/>
        <p:txBody>
          <a:bodyPr/>
          <a:lstStyle/>
          <a:p>
            <a:r>
              <a:rPr lang="cs-CZ" dirty="0"/>
              <a:t>Kontrolovaná osoba, případně zodpovědné ministerstvo, zpracuje jako podklad pro jednání vlády stanovisko ke kontrolnímu závěru, v němž navrhne opatření k nápravě nedostatků zjištěných kontrolní akcí NKÚ.</a:t>
            </a:r>
          </a:p>
        </p:txBody>
      </p:sp>
    </p:spTree>
    <p:extLst>
      <p:ext uri="{BB962C8B-B14F-4D97-AF65-F5344CB8AC3E}">
        <p14:creationId xmlns:p14="http://schemas.microsoft.com/office/powerpoint/2010/main" val="14501495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58AC47-20A5-AA4D-906F-E33C47C576A6}"/>
              </a:ext>
            </a:extLst>
          </p:cNvPr>
          <p:cNvSpPr>
            <a:spLocks noGrp="1"/>
          </p:cNvSpPr>
          <p:nvPr>
            <p:ph type="title"/>
          </p:nvPr>
        </p:nvSpPr>
        <p:spPr/>
        <p:txBody>
          <a:bodyPr/>
          <a:lstStyle/>
          <a:p>
            <a:pPr algn="ctr"/>
            <a:r>
              <a:rPr lang="cs-CZ" dirty="0"/>
              <a:t>Publikace </a:t>
            </a:r>
          </a:p>
        </p:txBody>
      </p:sp>
      <p:sp>
        <p:nvSpPr>
          <p:cNvPr id="3" name="Zástupný symbol pro obsah 2">
            <a:extLst>
              <a:ext uri="{FF2B5EF4-FFF2-40B4-BE49-F238E27FC236}">
                <a16:creationId xmlns:a16="http://schemas.microsoft.com/office/drawing/2014/main" id="{AF4717BA-194E-7045-95B2-634C09C530B1}"/>
              </a:ext>
            </a:extLst>
          </p:cNvPr>
          <p:cNvSpPr>
            <a:spLocks noGrp="1"/>
          </p:cNvSpPr>
          <p:nvPr>
            <p:ph idx="1"/>
          </p:nvPr>
        </p:nvSpPr>
        <p:spPr/>
        <p:txBody>
          <a:bodyPr/>
          <a:lstStyle/>
          <a:p>
            <a:pPr marL="0" indent="0">
              <a:buNone/>
            </a:pPr>
            <a:r>
              <a:rPr lang="cs-CZ" dirty="0"/>
              <a:t>Všechny schválené kontrolní závěry:</a:t>
            </a:r>
          </a:p>
          <a:p>
            <a:pPr marL="514350" indent="-514350">
              <a:buFont typeface="+mj-lt"/>
              <a:buAutoNum type="arabicPeriod"/>
            </a:pPr>
            <a:r>
              <a:rPr lang="cs-CZ" dirty="0"/>
              <a:t>zveřejňuje prezident NKÚ ve Věstníku NKÚ a </a:t>
            </a:r>
          </a:p>
          <a:p>
            <a:pPr marL="514350" indent="-514350">
              <a:buFont typeface="+mj-lt"/>
              <a:buAutoNum type="arabicPeriod"/>
            </a:pPr>
            <a:r>
              <a:rPr lang="cs-CZ" dirty="0"/>
              <a:t>zasílá je Poslanecké sněmovně, Senátu a vládě.</a:t>
            </a:r>
          </a:p>
        </p:txBody>
      </p:sp>
    </p:spTree>
    <p:extLst>
      <p:ext uri="{BB962C8B-B14F-4D97-AF65-F5344CB8AC3E}">
        <p14:creationId xmlns:p14="http://schemas.microsoft.com/office/powerpoint/2010/main" val="2620805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7DE90A-CEDA-6B44-B300-549256CBF998}"/>
              </a:ext>
            </a:extLst>
          </p:cNvPr>
          <p:cNvSpPr>
            <a:spLocks noGrp="1"/>
          </p:cNvSpPr>
          <p:nvPr>
            <p:ph type="title"/>
          </p:nvPr>
        </p:nvSpPr>
        <p:spPr/>
        <p:txBody>
          <a:bodyPr/>
          <a:lstStyle/>
          <a:p>
            <a:pPr algn="ctr"/>
            <a:r>
              <a:rPr lang="cs-CZ" dirty="0"/>
              <a:t>Senáty NKÚ</a:t>
            </a:r>
          </a:p>
        </p:txBody>
      </p:sp>
      <p:sp>
        <p:nvSpPr>
          <p:cNvPr id="3" name="Zástupný symbol pro obsah 2">
            <a:extLst>
              <a:ext uri="{FF2B5EF4-FFF2-40B4-BE49-F238E27FC236}">
                <a16:creationId xmlns:a16="http://schemas.microsoft.com/office/drawing/2014/main" id="{D821FE3E-54D2-9E44-831C-7140B3F4515D}"/>
              </a:ext>
            </a:extLst>
          </p:cNvPr>
          <p:cNvSpPr>
            <a:spLocks noGrp="1"/>
          </p:cNvSpPr>
          <p:nvPr>
            <p:ph idx="1"/>
          </p:nvPr>
        </p:nvSpPr>
        <p:spPr/>
        <p:txBody>
          <a:bodyPr/>
          <a:lstStyle/>
          <a:p>
            <a:r>
              <a:rPr lang="cs-CZ" dirty="0"/>
              <a:t>Senáty NKÚ jsou kolektivní orgány složené ze tří a více členů NKÚ.</a:t>
            </a:r>
          </a:p>
          <a:p>
            <a:r>
              <a:rPr lang="cs-CZ" dirty="0"/>
              <a:t>Rozhodují hlasováním za účasti všech svých členů; rozhodnutí je přijato, vyjádří-li s ním souhlas nadpoloviční počet členů senátu NKÚ. </a:t>
            </a:r>
          </a:p>
          <a:p>
            <a:r>
              <a:rPr lang="cs-CZ" dirty="0"/>
              <a:t>Jednání senátů NKÚ se řídí jednacím řádem, který zejména obsahuje formu rozhodování, způsob hlasování a způsob zveřejnění opačného názoru.</a:t>
            </a:r>
          </a:p>
        </p:txBody>
      </p:sp>
    </p:spTree>
    <p:extLst>
      <p:ext uri="{BB962C8B-B14F-4D97-AF65-F5344CB8AC3E}">
        <p14:creationId xmlns:p14="http://schemas.microsoft.com/office/powerpoint/2010/main" val="1901900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09DC86-D3B8-ED41-918C-D3A723D9F055}"/>
              </a:ext>
            </a:extLst>
          </p:cNvPr>
          <p:cNvSpPr>
            <a:spLocks noGrp="1"/>
          </p:cNvSpPr>
          <p:nvPr>
            <p:ph type="title"/>
          </p:nvPr>
        </p:nvSpPr>
        <p:spPr/>
        <p:txBody>
          <a:bodyPr/>
          <a:lstStyle/>
          <a:p>
            <a:pPr algn="ctr"/>
            <a:r>
              <a:rPr lang="cs-CZ" dirty="0"/>
              <a:t>Výsledek kontrolní činnosti</a:t>
            </a:r>
          </a:p>
        </p:txBody>
      </p:sp>
      <p:sp>
        <p:nvSpPr>
          <p:cNvPr id="3" name="Zástupný symbol pro obsah 2">
            <a:extLst>
              <a:ext uri="{FF2B5EF4-FFF2-40B4-BE49-F238E27FC236}">
                <a16:creationId xmlns:a16="http://schemas.microsoft.com/office/drawing/2014/main" id="{A9452EC2-A28E-B047-9DBC-1619D0297C1B}"/>
              </a:ext>
            </a:extLst>
          </p:cNvPr>
          <p:cNvSpPr>
            <a:spLocks noGrp="1"/>
          </p:cNvSpPr>
          <p:nvPr>
            <p:ph idx="1"/>
          </p:nvPr>
        </p:nvSpPr>
        <p:spPr/>
        <p:txBody>
          <a:bodyPr/>
          <a:lstStyle/>
          <a:p>
            <a:pPr marL="0" indent="0">
              <a:buNone/>
            </a:pPr>
            <a:r>
              <a:rPr lang="cs-CZ" dirty="0"/>
              <a:t>Výsledkem kontrolní činnosti NKÚ jsou </a:t>
            </a:r>
            <a:r>
              <a:rPr lang="cs-CZ" b="1" dirty="0"/>
              <a:t>kontrolní závěry</a:t>
            </a:r>
            <a:r>
              <a:rPr lang="cs-CZ" dirty="0"/>
              <a:t>. </a:t>
            </a:r>
          </a:p>
          <a:p>
            <a:pPr marL="0" indent="0">
              <a:buNone/>
            </a:pPr>
            <a:r>
              <a:rPr lang="cs-CZ" dirty="0"/>
              <a:t>Kontrolním závěrem se rozumí písemná zpráva obsahující shrnutí a vyhodnocení skutečností zjištěných při kontrole podle  zákona</a:t>
            </a:r>
          </a:p>
        </p:txBody>
      </p:sp>
    </p:spTree>
    <p:extLst>
      <p:ext uri="{BB962C8B-B14F-4D97-AF65-F5344CB8AC3E}">
        <p14:creationId xmlns:p14="http://schemas.microsoft.com/office/powerpoint/2010/main" val="28056806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8C2F5F-EFAA-0D48-86FF-37E05BCED5F6}"/>
              </a:ext>
            </a:extLst>
          </p:cNvPr>
          <p:cNvSpPr>
            <a:spLocks noGrp="1"/>
          </p:cNvSpPr>
          <p:nvPr>
            <p:ph type="title"/>
          </p:nvPr>
        </p:nvSpPr>
        <p:spPr/>
        <p:txBody>
          <a:bodyPr/>
          <a:lstStyle/>
          <a:p>
            <a:pPr algn="ctr"/>
            <a:r>
              <a:rPr lang="cs-CZ" dirty="0"/>
              <a:t>Kontrolní protokol</a:t>
            </a:r>
          </a:p>
        </p:txBody>
      </p:sp>
      <p:sp>
        <p:nvSpPr>
          <p:cNvPr id="3" name="Zástupný symbol pro obsah 2">
            <a:extLst>
              <a:ext uri="{FF2B5EF4-FFF2-40B4-BE49-F238E27FC236}">
                <a16:creationId xmlns:a16="http://schemas.microsoft.com/office/drawing/2014/main" id="{6446068F-72E5-F346-81B6-D9C78C500BF0}"/>
              </a:ext>
            </a:extLst>
          </p:cNvPr>
          <p:cNvSpPr>
            <a:spLocks noGrp="1"/>
          </p:cNvSpPr>
          <p:nvPr>
            <p:ph idx="1"/>
          </p:nvPr>
        </p:nvSpPr>
        <p:spPr/>
        <p:txBody>
          <a:bodyPr/>
          <a:lstStyle/>
          <a:p>
            <a:r>
              <a:rPr lang="cs-CZ" dirty="0"/>
              <a:t>O kontrole se pořizuje kontrolní protokol, který obsahuje zejména popis zjištěných skutečností s uvedením nedostatků a označení ustanovení právních předpisů, které byly porušeny.</a:t>
            </a:r>
          </a:p>
          <a:p>
            <a:r>
              <a:rPr lang="cs-CZ" dirty="0"/>
              <a:t>Povinností kontrolujících je seznámit kontrolované osoby s obsahem kontrolního protokolu a předat jim jeho stejnopis.</a:t>
            </a:r>
          </a:p>
          <a:p>
            <a:r>
              <a:rPr lang="cs-CZ" dirty="0"/>
              <a:t>Proti kontrolnímu protokolu může kontrolovaná osoba podat námitky vedoucímu skupiny kontrolujících, a to ve lhůtě pěti pracovních dnů ode dne seznámení s kontrolním protokolem, nestanoví-li kontrolující lhůtu delší. Námitky je nutno podat písemně a musí být zdůvodněny.</a:t>
            </a:r>
          </a:p>
        </p:txBody>
      </p:sp>
    </p:spTree>
    <p:extLst>
      <p:ext uri="{BB962C8B-B14F-4D97-AF65-F5344CB8AC3E}">
        <p14:creationId xmlns:p14="http://schemas.microsoft.com/office/powerpoint/2010/main" val="460996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E9519-4178-9548-A747-CDAF88A207CD}"/>
              </a:ext>
            </a:extLst>
          </p:cNvPr>
          <p:cNvSpPr>
            <a:spLocks noGrp="1"/>
          </p:cNvSpPr>
          <p:nvPr>
            <p:ph type="title"/>
          </p:nvPr>
        </p:nvSpPr>
        <p:spPr/>
        <p:txBody>
          <a:bodyPr/>
          <a:lstStyle/>
          <a:p>
            <a:pPr algn="ctr"/>
            <a:r>
              <a:rPr lang="cs-CZ" dirty="0"/>
              <a:t>Vnější kontrola veřejné správy</a:t>
            </a:r>
          </a:p>
        </p:txBody>
      </p:sp>
      <p:sp>
        <p:nvSpPr>
          <p:cNvPr id="3" name="Zástupný symbol pro obsah 2">
            <a:extLst>
              <a:ext uri="{FF2B5EF4-FFF2-40B4-BE49-F238E27FC236}">
                <a16:creationId xmlns:a16="http://schemas.microsoft.com/office/drawing/2014/main" id="{932FB8FE-E269-B44B-8D4A-F7463FF597C0}"/>
              </a:ext>
            </a:extLst>
          </p:cNvPr>
          <p:cNvSpPr>
            <a:spLocks noGrp="1"/>
          </p:cNvSpPr>
          <p:nvPr>
            <p:ph idx="1"/>
          </p:nvPr>
        </p:nvSpPr>
        <p:spPr/>
        <p:txBody>
          <a:bodyPr>
            <a:normAutofit/>
          </a:bodyPr>
          <a:lstStyle/>
          <a:p>
            <a:r>
              <a:rPr lang="cs-CZ" dirty="0"/>
              <a:t>kontrola vykonávaná </a:t>
            </a:r>
            <a:r>
              <a:rPr lang="cs-CZ" b="1" dirty="0"/>
              <a:t>zákonodárným sborem</a:t>
            </a:r>
            <a:r>
              <a:rPr lang="cs-CZ" dirty="0"/>
              <a:t>, respektive zastupitelskými orgány</a:t>
            </a:r>
          </a:p>
          <a:p>
            <a:r>
              <a:rPr lang="cs-CZ" dirty="0"/>
              <a:t>kontrola vykonávaná </a:t>
            </a:r>
            <a:r>
              <a:rPr lang="cs-CZ" b="1" dirty="0"/>
              <a:t>Nejvyšším kontrolním úřadem</a:t>
            </a:r>
          </a:p>
          <a:p>
            <a:r>
              <a:rPr lang="cs-CZ" dirty="0"/>
              <a:t>kontrola vykonávaná </a:t>
            </a:r>
            <a:r>
              <a:rPr lang="cs-CZ" b="1" dirty="0"/>
              <a:t>správními orgány</a:t>
            </a:r>
          </a:p>
          <a:p>
            <a:r>
              <a:rPr lang="cs-CZ" dirty="0"/>
              <a:t>kontrola vykonávaná na </a:t>
            </a:r>
            <a:r>
              <a:rPr lang="cs-CZ" b="1" dirty="0"/>
              <a:t>základě podání občanů</a:t>
            </a:r>
          </a:p>
          <a:p>
            <a:r>
              <a:rPr lang="cs-CZ" dirty="0"/>
              <a:t>kontrola vykonávaná prostřednictvím </a:t>
            </a:r>
            <a:r>
              <a:rPr lang="cs-CZ" b="1" dirty="0"/>
              <a:t>Veřejného ochránce práv</a:t>
            </a:r>
          </a:p>
          <a:p>
            <a:r>
              <a:rPr lang="cs-CZ" dirty="0"/>
              <a:t>kontrola </a:t>
            </a:r>
            <a:r>
              <a:rPr lang="cs-CZ" b="1" dirty="0"/>
              <a:t>vykonávaná soudy</a:t>
            </a:r>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90460876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0451E5-6158-F24F-B730-EBFB8C750ABF}"/>
              </a:ext>
            </a:extLst>
          </p:cNvPr>
          <p:cNvSpPr>
            <a:spLocks noGrp="1"/>
          </p:cNvSpPr>
          <p:nvPr>
            <p:ph type="title"/>
          </p:nvPr>
        </p:nvSpPr>
        <p:spPr/>
        <p:txBody>
          <a:bodyPr/>
          <a:lstStyle/>
          <a:p>
            <a:pPr algn="ctr"/>
            <a:r>
              <a:rPr lang="cs-CZ" dirty="0"/>
              <a:t>Kontrolní závěr</a:t>
            </a:r>
          </a:p>
        </p:txBody>
      </p:sp>
      <p:sp>
        <p:nvSpPr>
          <p:cNvPr id="3" name="Zástupný symbol pro obsah 2">
            <a:extLst>
              <a:ext uri="{FF2B5EF4-FFF2-40B4-BE49-F238E27FC236}">
                <a16:creationId xmlns:a16="http://schemas.microsoft.com/office/drawing/2014/main" id="{7AFFC700-F92E-4848-9A57-C5F4A9F722BC}"/>
              </a:ext>
            </a:extLst>
          </p:cNvPr>
          <p:cNvSpPr>
            <a:spLocks noGrp="1"/>
          </p:cNvSpPr>
          <p:nvPr>
            <p:ph idx="1"/>
          </p:nvPr>
        </p:nvSpPr>
        <p:spPr/>
        <p:txBody>
          <a:bodyPr/>
          <a:lstStyle/>
          <a:p>
            <a:r>
              <a:rPr lang="cs-CZ" dirty="0"/>
              <a:t>Kontrolní závěr vypracovává člen NKÚ, který danou kontrolu řídí. Obvykle s ním spolupracují dva kontroloři. Zpracování kontrolního závěru trvá v průměru 12 týdnů.</a:t>
            </a:r>
          </a:p>
        </p:txBody>
      </p:sp>
    </p:spTree>
    <p:extLst>
      <p:ext uri="{BB962C8B-B14F-4D97-AF65-F5344CB8AC3E}">
        <p14:creationId xmlns:p14="http://schemas.microsoft.com/office/powerpoint/2010/main" val="32359470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66E1D5-CB81-8842-9155-AB9F2FBBFA68}"/>
              </a:ext>
            </a:extLst>
          </p:cNvPr>
          <p:cNvSpPr>
            <a:spLocks noGrp="1"/>
          </p:cNvSpPr>
          <p:nvPr>
            <p:ph type="title"/>
          </p:nvPr>
        </p:nvSpPr>
        <p:spPr/>
        <p:txBody>
          <a:bodyPr/>
          <a:lstStyle/>
          <a:p>
            <a:pPr algn="ctr"/>
            <a:r>
              <a:rPr lang="cs-CZ" dirty="0"/>
              <a:t>Návrh kontrolního závěru</a:t>
            </a:r>
          </a:p>
        </p:txBody>
      </p:sp>
      <p:sp>
        <p:nvSpPr>
          <p:cNvPr id="3" name="Zástupný symbol pro obsah 2">
            <a:extLst>
              <a:ext uri="{FF2B5EF4-FFF2-40B4-BE49-F238E27FC236}">
                <a16:creationId xmlns:a16="http://schemas.microsoft.com/office/drawing/2014/main" id="{0B5BADBC-F0A2-B84A-BD23-666C3EC6BEBB}"/>
              </a:ext>
            </a:extLst>
          </p:cNvPr>
          <p:cNvSpPr>
            <a:spLocks noGrp="1"/>
          </p:cNvSpPr>
          <p:nvPr>
            <p:ph idx="1"/>
          </p:nvPr>
        </p:nvSpPr>
        <p:spPr/>
        <p:txBody>
          <a:bodyPr/>
          <a:lstStyle/>
          <a:p>
            <a:r>
              <a:rPr lang="cs-CZ" dirty="0"/>
              <a:t>Na základě zjištění z kontroly vypracuje člen NKÚ, který danou kontrolu řídí, ve spolupráci s gestorem kontroly návrh kontrolního závěru. </a:t>
            </a:r>
          </a:p>
          <a:p>
            <a:r>
              <a:rPr lang="cs-CZ" dirty="0"/>
              <a:t>Kontrolní závěr shrnuje, vyhodnocuje a zobecňuje poznatky, které kontroloři během kontroly shromáždili. </a:t>
            </a:r>
          </a:p>
          <a:p>
            <a:r>
              <a:rPr lang="cs-CZ" dirty="0"/>
              <a:t>Návrh kontrolního závěru prochází připomínkovým řízením, v jehož rámci se k němu vyjadřují jednotlivé odbory kontrolní sekce i ostatní členové Kolegia a právní odbor NKÚ. Jejich připomínky musí vypořádat člen řídící danou kontrolu.</a:t>
            </a:r>
          </a:p>
        </p:txBody>
      </p:sp>
    </p:spTree>
    <p:extLst>
      <p:ext uri="{BB962C8B-B14F-4D97-AF65-F5344CB8AC3E}">
        <p14:creationId xmlns:p14="http://schemas.microsoft.com/office/powerpoint/2010/main" val="4531265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760048-D5E2-EA4A-8ACF-F7330F3F4153}"/>
              </a:ext>
            </a:extLst>
          </p:cNvPr>
          <p:cNvSpPr>
            <a:spLocks noGrp="1"/>
          </p:cNvSpPr>
          <p:nvPr>
            <p:ph type="title"/>
          </p:nvPr>
        </p:nvSpPr>
        <p:spPr/>
        <p:txBody>
          <a:bodyPr/>
          <a:lstStyle/>
          <a:p>
            <a:pPr algn="ctr"/>
            <a:r>
              <a:rPr lang="cs-CZ" dirty="0"/>
              <a:t>Kontrolní závěr</a:t>
            </a:r>
          </a:p>
        </p:txBody>
      </p:sp>
      <p:sp>
        <p:nvSpPr>
          <p:cNvPr id="3" name="Zástupný symbol pro obsah 2">
            <a:extLst>
              <a:ext uri="{FF2B5EF4-FFF2-40B4-BE49-F238E27FC236}">
                <a16:creationId xmlns:a16="http://schemas.microsoft.com/office/drawing/2014/main" id="{C03C2BE1-B2F6-6B47-96F1-71E8914AB2A3}"/>
              </a:ext>
            </a:extLst>
          </p:cNvPr>
          <p:cNvSpPr>
            <a:spLocks noGrp="1"/>
          </p:cNvSpPr>
          <p:nvPr>
            <p:ph idx="1"/>
          </p:nvPr>
        </p:nvSpPr>
        <p:spPr/>
        <p:txBody>
          <a:bodyPr/>
          <a:lstStyle/>
          <a:p>
            <a:r>
              <a:rPr lang="cs-CZ" dirty="0"/>
              <a:t>Návrh kontrolního závěru, který prošel připomínkovým řízením, projedná Kolegium NKÚ, které rozhoduje o jeho schválení. </a:t>
            </a:r>
          </a:p>
          <a:p>
            <a:r>
              <a:rPr lang="cs-CZ" dirty="0"/>
              <a:t>Ke schválení kontrolního závěru je nezbytné získat </a:t>
            </a:r>
            <a:r>
              <a:rPr lang="cs-CZ" b="1" dirty="0"/>
              <a:t>nadpoloviční většinu hlasů </a:t>
            </a:r>
            <a:r>
              <a:rPr lang="cs-CZ" dirty="0"/>
              <a:t>ze sedmnáctičlenného Kolegia NKÚ, tvořeného patnácti členy NKÚ, prezidentem a viceprezidentem NKÚ. </a:t>
            </a:r>
          </a:p>
          <a:p>
            <a:r>
              <a:rPr lang="cs-CZ" dirty="0"/>
              <a:t>Kontrolní závěr je na rozdíl od kontrolních protokolů</a:t>
            </a:r>
            <a:r>
              <a:rPr lang="cs-CZ" b="1" dirty="0"/>
              <a:t> veřejný</a:t>
            </a:r>
            <a:r>
              <a:rPr lang="cs-CZ" dirty="0"/>
              <a:t>. Neexistuje vůči němu opravný prostředek. </a:t>
            </a:r>
          </a:p>
          <a:p>
            <a:r>
              <a:rPr lang="cs-CZ" dirty="0"/>
              <a:t>NKÚ je orgánem </a:t>
            </a:r>
            <a:r>
              <a:rPr lang="cs-CZ" b="1" dirty="0"/>
              <a:t>nalézacím, neukládá</a:t>
            </a:r>
            <a:r>
              <a:rPr lang="cs-CZ" dirty="0"/>
              <a:t> tedy kontrolovaným osobám za zjištěné nedostatky žádné </a:t>
            </a:r>
            <a:r>
              <a:rPr lang="cs-CZ" b="1" dirty="0"/>
              <a:t>sankce</a:t>
            </a:r>
            <a:r>
              <a:rPr lang="cs-CZ" dirty="0"/>
              <a:t>.</a:t>
            </a:r>
          </a:p>
        </p:txBody>
      </p:sp>
    </p:spTree>
    <p:extLst>
      <p:ext uri="{BB962C8B-B14F-4D97-AF65-F5344CB8AC3E}">
        <p14:creationId xmlns:p14="http://schemas.microsoft.com/office/powerpoint/2010/main" val="12639572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1B653B8B-D2D0-DA4C-8D5C-DACE17CE34C6}"/>
              </a:ext>
            </a:extLst>
          </p:cNvPr>
          <p:cNvSpPr>
            <a:spLocks noGrp="1"/>
          </p:cNvSpPr>
          <p:nvPr>
            <p:ph type="title"/>
          </p:nvPr>
        </p:nvSpPr>
        <p:spPr/>
        <p:txBody>
          <a:bodyPr/>
          <a:lstStyle/>
          <a:p>
            <a:pPr algn="ctr"/>
            <a:r>
              <a:rPr lang="cs-CZ" dirty="0"/>
              <a:t>Kontrola správními orgány</a:t>
            </a:r>
          </a:p>
        </p:txBody>
      </p:sp>
    </p:spTree>
    <p:extLst>
      <p:ext uri="{BB962C8B-B14F-4D97-AF65-F5344CB8AC3E}">
        <p14:creationId xmlns:p14="http://schemas.microsoft.com/office/powerpoint/2010/main" val="21358352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43B46D4-91C2-0848-8DBB-F6A1B832941D}"/>
              </a:ext>
            </a:extLst>
          </p:cNvPr>
          <p:cNvSpPr>
            <a:spLocks noGrp="1"/>
          </p:cNvSpPr>
          <p:nvPr>
            <p:ph type="title"/>
          </p:nvPr>
        </p:nvSpPr>
        <p:spPr/>
        <p:txBody>
          <a:bodyPr/>
          <a:lstStyle/>
          <a:p>
            <a:pPr algn="ctr"/>
            <a:r>
              <a:rPr lang="cs-CZ" dirty="0"/>
              <a:t>Česká inspekce životního prostředí</a:t>
            </a:r>
          </a:p>
        </p:txBody>
      </p:sp>
    </p:spTree>
    <p:extLst>
      <p:ext uri="{BB962C8B-B14F-4D97-AF65-F5344CB8AC3E}">
        <p14:creationId xmlns:p14="http://schemas.microsoft.com/office/powerpoint/2010/main" val="8241986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9C5BCA-7FAB-D34B-BF58-2524015CDE1B}"/>
              </a:ext>
            </a:extLst>
          </p:cNvPr>
          <p:cNvSpPr>
            <a:spLocks noGrp="1"/>
          </p:cNvSpPr>
          <p:nvPr>
            <p:ph type="title"/>
          </p:nvPr>
        </p:nvSpPr>
        <p:spPr/>
        <p:txBody>
          <a:bodyPr/>
          <a:lstStyle/>
          <a:p>
            <a:pPr algn="ctr"/>
            <a:r>
              <a:rPr lang="cs-CZ" dirty="0"/>
              <a:t>Předmět kontroly</a:t>
            </a:r>
          </a:p>
        </p:txBody>
      </p:sp>
      <p:sp>
        <p:nvSpPr>
          <p:cNvPr id="3" name="Zástupný symbol pro obsah 2">
            <a:extLst>
              <a:ext uri="{FF2B5EF4-FFF2-40B4-BE49-F238E27FC236}">
                <a16:creationId xmlns:a16="http://schemas.microsoft.com/office/drawing/2014/main" id="{34DE7279-F38C-D749-A373-95652C244A1E}"/>
              </a:ext>
            </a:extLst>
          </p:cNvPr>
          <p:cNvSpPr>
            <a:spLocks noGrp="1"/>
          </p:cNvSpPr>
          <p:nvPr>
            <p:ph idx="1"/>
          </p:nvPr>
        </p:nvSpPr>
        <p:spPr/>
        <p:txBody>
          <a:bodyPr/>
          <a:lstStyle/>
          <a:p>
            <a:pPr marL="0" indent="0">
              <a:buNone/>
            </a:pPr>
            <a:r>
              <a:rPr lang="cs-CZ" dirty="0"/>
              <a:t>Při kontrole Úřad</a:t>
            </a:r>
          </a:p>
          <a:p>
            <a:pPr marL="514350" indent="-514350">
              <a:buFont typeface="+mj-lt"/>
              <a:buAutoNum type="arabicPeriod"/>
            </a:pPr>
            <a:r>
              <a:rPr lang="cs-CZ" dirty="0"/>
              <a:t>prověřuje, zda </a:t>
            </a:r>
            <a:r>
              <a:rPr lang="cs-CZ" b="1" dirty="0"/>
              <a:t>kontrolované činnosti </a:t>
            </a:r>
            <a:r>
              <a:rPr lang="cs-CZ" dirty="0"/>
              <a:t>jsou v </a:t>
            </a:r>
            <a:r>
              <a:rPr lang="cs-CZ" b="1" dirty="0"/>
              <a:t>souladu s právními předpisy,</a:t>
            </a:r>
          </a:p>
          <a:p>
            <a:pPr marL="514350" indent="-514350">
              <a:buFont typeface="+mj-lt"/>
              <a:buAutoNum type="arabicPeriod"/>
            </a:pPr>
            <a:r>
              <a:rPr lang="cs-CZ" dirty="0"/>
              <a:t>přezkoumává jejich </a:t>
            </a:r>
            <a:r>
              <a:rPr lang="cs-CZ" b="1" dirty="0"/>
              <a:t>věcnou</a:t>
            </a:r>
            <a:r>
              <a:rPr lang="cs-CZ" dirty="0"/>
              <a:t> a</a:t>
            </a:r>
            <a:r>
              <a:rPr lang="cs-CZ" b="1" dirty="0"/>
              <a:t> formální správnost </a:t>
            </a:r>
            <a:r>
              <a:rPr lang="cs-CZ" dirty="0"/>
              <a:t>a </a:t>
            </a:r>
          </a:p>
          <a:p>
            <a:pPr marL="514350" indent="-514350">
              <a:buFont typeface="+mj-lt"/>
              <a:buAutoNum type="arabicPeriod"/>
            </a:pPr>
            <a:r>
              <a:rPr lang="cs-CZ" dirty="0"/>
              <a:t>posuzuje, zda jsou </a:t>
            </a:r>
            <a:r>
              <a:rPr lang="cs-CZ" b="1" dirty="0"/>
              <a:t>účelné, hospodárné</a:t>
            </a:r>
            <a:r>
              <a:rPr lang="cs-CZ" dirty="0"/>
              <a:t> a</a:t>
            </a:r>
            <a:r>
              <a:rPr lang="cs-CZ" b="1" dirty="0"/>
              <a:t> efektivní</a:t>
            </a:r>
          </a:p>
          <a:p>
            <a:pPr marL="0" indent="0">
              <a:buNone/>
            </a:pPr>
            <a:r>
              <a:rPr lang="cs-CZ" dirty="0"/>
              <a:t>Výsledkem kontrolní činnosti Úřadu jsou </a:t>
            </a:r>
            <a:r>
              <a:rPr lang="cs-CZ" b="1" dirty="0"/>
              <a:t>kontrolní závěry</a:t>
            </a:r>
            <a:r>
              <a:rPr lang="cs-CZ" dirty="0"/>
              <a:t>. </a:t>
            </a:r>
          </a:p>
          <a:p>
            <a:pPr marL="0" indent="0">
              <a:buNone/>
            </a:pPr>
            <a:r>
              <a:rPr lang="cs-CZ" dirty="0"/>
              <a:t>Kontrolním závěrem se rozumí </a:t>
            </a:r>
            <a:r>
              <a:rPr lang="cs-CZ" b="1" dirty="0"/>
              <a:t>písemná zpráva </a:t>
            </a:r>
            <a:r>
              <a:rPr lang="cs-CZ" dirty="0"/>
              <a:t>obsahující shrnutí a vyhodnocení skutečností zjištěných při kontrole podle tohoto zákona</a:t>
            </a:r>
          </a:p>
        </p:txBody>
      </p:sp>
    </p:spTree>
    <p:extLst>
      <p:ext uri="{BB962C8B-B14F-4D97-AF65-F5344CB8AC3E}">
        <p14:creationId xmlns:p14="http://schemas.microsoft.com/office/powerpoint/2010/main" val="103843652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A59F59-BAA7-A64E-8E3B-0BAD616075C7}"/>
              </a:ext>
            </a:extLst>
          </p:cNvPr>
          <p:cNvSpPr>
            <a:spLocks noGrp="1"/>
          </p:cNvSpPr>
          <p:nvPr>
            <p:ph type="title"/>
          </p:nvPr>
        </p:nvSpPr>
        <p:spPr/>
        <p:txBody>
          <a:bodyPr/>
          <a:lstStyle/>
          <a:p>
            <a:pPr algn="ctr"/>
            <a:r>
              <a:rPr lang="cs-CZ" dirty="0"/>
              <a:t>Česká inspekce životního prostředí</a:t>
            </a:r>
          </a:p>
        </p:txBody>
      </p:sp>
      <p:sp>
        <p:nvSpPr>
          <p:cNvPr id="3" name="Zástupný symbol pro obsah 2">
            <a:extLst>
              <a:ext uri="{FF2B5EF4-FFF2-40B4-BE49-F238E27FC236}">
                <a16:creationId xmlns:a16="http://schemas.microsoft.com/office/drawing/2014/main" id="{3738D2D0-0E01-3D4B-B5E3-C84187895C63}"/>
              </a:ext>
            </a:extLst>
          </p:cNvPr>
          <p:cNvSpPr>
            <a:spLocks noGrp="1"/>
          </p:cNvSpPr>
          <p:nvPr>
            <p:ph idx="1"/>
          </p:nvPr>
        </p:nvSpPr>
        <p:spPr/>
        <p:txBody>
          <a:bodyPr>
            <a:normAutofit/>
          </a:bodyPr>
          <a:lstStyle/>
          <a:p>
            <a:r>
              <a:rPr lang="cs-CZ" dirty="0"/>
              <a:t>Česká inspekce životního prostředí (ČIŽP) je odborný orgán, který je pověřen dozorem nad </a:t>
            </a:r>
            <a:r>
              <a:rPr lang="cs-CZ" b="1" dirty="0"/>
              <a:t>respektováním právních předpisů v oblasti životního prostředí</a:t>
            </a:r>
            <a:r>
              <a:rPr lang="cs-CZ" dirty="0"/>
              <a:t>. </a:t>
            </a:r>
          </a:p>
          <a:p>
            <a:r>
              <a:rPr lang="cs-CZ" dirty="0"/>
              <a:t>Dohlíží rovněž na </a:t>
            </a:r>
            <a:r>
              <a:rPr lang="cs-CZ" b="1" dirty="0"/>
              <a:t>dodržování závazných rozhodnutí správních orgánů </a:t>
            </a:r>
            <a:r>
              <a:rPr lang="cs-CZ" dirty="0"/>
              <a:t>v oblasti životního prostředí.</a:t>
            </a:r>
          </a:p>
          <a:p>
            <a:r>
              <a:rPr lang="cs-CZ" dirty="0"/>
              <a:t> ČIŽP byla zřízena v roce 1991 zákonem č. 282/1991 Sb. o České inspekci životního prostředí a její působnosti v ochraně lesa.</a:t>
            </a:r>
          </a:p>
          <a:p>
            <a:r>
              <a:rPr lang="cs-CZ" dirty="0"/>
              <a:t>ČIŽP jako orgán státní správy  je </a:t>
            </a:r>
            <a:r>
              <a:rPr lang="cs-CZ" b="1" dirty="0"/>
              <a:t>podřízen </a:t>
            </a:r>
            <a:r>
              <a:rPr lang="cs-CZ" dirty="0"/>
              <a:t>ministerstvu životního prostředí.</a:t>
            </a:r>
          </a:p>
        </p:txBody>
      </p:sp>
    </p:spTree>
    <p:extLst>
      <p:ext uri="{BB962C8B-B14F-4D97-AF65-F5344CB8AC3E}">
        <p14:creationId xmlns:p14="http://schemas.microsoft.com/office/powerpoint/2010/main" val="183564200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4E211C-D5B4-2C48-B4D0-3C5719E6728D}"/>
              </a:ext>
            </a:extLst>
          </p:cNvPr>
          <p:cNvSpPr>
            <a:spLocks noGrp="1"/>
          </p:cNvSpPr>
          <p:nvPr>
            <p:ph type="title"/>
          </p:nvPr>
        </p:nvSpPr>
        <p:spPr/>
        <p:txBody>
          <a:bodyPr/>
          <a:lstStyle/>
          <a:p>
            <a:pPr algn="ctr"/>
            <a:r>
              <a:rPr lang="cs-CZ" dirty="0"/>
              <a:t>ČIŽP – organizační struktura</a:t>
            </a:r>
          </a:p>
        </p:txBody>
      </p:sp>
      <p:sp>
        <p:nvSpPr>
          <p:cNvPr id="3" name="Zástupný symbol pro obsah 2">
            <a:extLst>
              <a:ext uri="{FF2B5EF4-FFF2-40B4-BE49-F238E27FC236}">
                <a16:creationId xmlns:a16="http://schemas.microsoft.com/office/drawing/2014/main" id="{5C999EA6-5B2C-AE4A-974F-1C6944EA7DE0}"/>
              </a:ext>
            </a:extLst>
          </p:cNvPr>
          <p:cNvSpPr>
            <a:spLocks noGrp="1"/>
          </p:cNvSpPr>
          <p:nvPr>
            <p:ph idx="1"/>
          </p:nvPr>
        </p:nvSpPr>
        <p:spPr/>
        <p:txBody>
          <a:bodyPr/>
          <a:lstStyle/>
          <a:p>
            <a:r>
              <a:rPr lang="cs-CZ" dirty="0"/>
              <a:t>Inspekce se člení na ústředí a </a:t>
            </a:r>
            <a:r>
              <a:rPr lang="cs-CZ" b="1" dirty="0"/>
              <a:t>oblastní inspektoráty</a:t>
            </a:r>
            <a:r>
              <a:rPr lang="cs-CZ" dirty="0"/>
              <a:t>. </a:t>
            </a:r>
          </a:p>
          <a:p>
            <a:r>
              <a:rPr lang="cs-CZ" dirty="0"/>
              <a:t>V čele inspekce je </a:t>
            </a:r>
            <a:r>
              <a:rPr lang="cs-CZ" b="1" dirty="0"/>
              <a:t>ředitel</a:t>
            </a:r>
            <a:r>
              <a:rPr lang="cs-CZ" dirty="0"/>
              <a:t>; jeho výběr, jmenování a odvolání se řídí zákonem o státní službě. V čele oblastního inspektorátu je vedoucí; jeho výběr, jmenování a odvolání se řídí zákonem o státní službě</a:t>
            </a:r>
          </a:p>
          <a:p>
            <a:r>
              <a:rPr lang="cs-CZ" dirty="0"/>
              <a:t>Úkoly inspekce plní </a:t>
            </a:r>
            <a:r>
              <a:rPr lang="cs-CZ" b="1" dirty="0"/>
              <a:t>inspektoři</a:t>
            </a:r>
            <a:r>
              <a:rPr lang="cs-CZ" dirty="0"/>
              <a:t>. Inspektoři se při výkonu kontroly prokazují průkazem inspekce, který je dokladem o jejich pověření ke kontrole.</a:t>
            </a:r>
          </a:p>
        </p:txBody>
      </p:sp>
    </p:spTree>
    <p:extLst>
      <p:ext uri="{BB962C8B-B14F-4D97-AF65-F5344CB8AC3E}">
        <p14:creationId xmlns:p14="http://schemas.microsoft.com/office/powerpoint/2010/main" val="53016804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8D2D23-CC8D-684A-B983-0C075049A123}"/>
              </a:ext>
            </a:extLst>
          </p:cNvPr>
          <p:cNvSpPr>
            <a:spLocks noGrp="1"/>
          </p:cNvSpPr>
          <p:nvPr>
            <p:ph type="title"/>
          </p:nvPr>
        </p:nvSpPr>
        <p:spPr/>
        <p:txBody>
          <a:bodyPr/>
          <a:lstStyle/>
          <a:p>
            <a:pPr algn="ctr"/>
            <a:r>
              <a:rPr lang="cs-CZ" dirty="0"/>
              <a:t>Rozsah oprávnění ČIŽP</a:t>
            </a:r>
          </a:p>
        </p:txBody>
      </p:sp>
      <p:sp>
        <p:nvSpPr>
          <p:cNvPr id="3" name="Zástupný symbol pro obsah 2">
            <a:extLst>
              <a:ext uri="{FF2B5EF4-FFF2-40B4-BE49-F238E27FC236}">
                <a16:creationId xmlns:a16="http://schemas.microsoft.com/office/drawing/2014/main" id="{8F366CEE-9007-1146-8B3D-095C56BA7425}"/>
              </a:ext>
            </a:extLst>
          </p:cNvPr>
          <p:cNvSpPr>
            <a:spLocks noGrp="1"/>
          </p:cNvSpPr>
          <p:nvPr>
            <p:ph idx="1"/>
          </p:nvPr>
        </p:nvSpPr>
        <p:spPr/>
        <p:txBody>
          <a:bodyPr>
            <a:normAutofit lnSpcReduction="10000"/>
          </a:bodyPr>
          <a:lstStyle/>
          <a:p>
            <a:pPr marL="514350" indent="-514350">
              <a:buFont typeface="+mj-lt"/>
              <a:buAutoNum type="arabicPeriod"/>
            </a:pPr>
            <a:r>
              <a:rPr lang="cs-CZ" dirty="0"/>
              <a:t>Inspekce zjišťuje </a:t>
            </a:r>
            <a:r>
              <a:rPr lang="cs-CZ" b="1" dirty="0"/>
              <a:t>nedostatky a škody na funkcích lesa </a:t>
            </a:r>
            <a:r>
              <a:rPr lang="cs-CZ" dirty="0"/>
              <a:t>jako složce životního prostředí, jejich příčiny a osoby zodpovědné za jejich vznik nebo trvání.</a:t>
            </a:r>
          </a:p>
          <a:p>
            <a:pPr marL="514350" indent="-514350">
              <a:buFont typeface="+mj-lt"/>
              <a:buAutoNum type="arabicPeriod"/>
            </a:pPr>
            <a:r>
              <a:rPr lang="cs-CZ" dirty="0"/>
              <a:t>Inspekce </a:t>
            </a:r>
            <a:r>
              <a:rPr lang="cs-CZ" b="1" dirty="0"/>
              <a:t>vyžaduje odstranění a nápravu </a:t>
            </a:r>
            <a:r>
              <a:rPr lang="cs-CZ" dirty="0"/>
              <a:t>zjištěných nedostatků, jejich příčin a škodlivých následků a ukládá opatření k jejich odstranění a nápravě.</a:t>
            </a:r>
          </a:p>
          <a:p>
            <a:pPr marL="514350" indent="-514350">
              <a:buFont typeface="+mj-lt"/>
              <a:buAutoNum type="arabicPeriod"/>
            </a:pPr>
            <a:r>
              <a:rPr lang="cs-CZ" dirty="0"/>
              <a:t>Inspekce provádí </a:t>
            </a:r>
            <a:r>
              <a:rPr lang="cs-CZ" b="1" dirty="0"/>
              <a:t>kontrolu uložených opatření</a:t>
            </a:r>
            <a:r>
              <a:rPr lang="cs-CZ" dirty="0"/>
              <a:t>. Zjistí-li, že opatření nejsou splněna, je oprávněna stanovit k jejich splnění náhradní lhůt.</a:t>
            </a:r>
          </a:p>
          <a:p>
            <a:pPr marL="514350" indent="-514350">
              <a:buFont typeface="+mj-lt"/>
              <a:buAutoNum type="arabicPeriod"/>
            </a:pPr>
            <a:r>
              <a:rPr lang="cs-CZ" dirty="0"/>
              <a:t>Inspekce je oprávněna v případě hrozící škody </a:t>
            </a:r>
            <a:r>
              <a:rPr lang="cs-CZ" b="1" dirty="0"/>
              <a:t>nařídit omezení, popřípadě zastavení výroby nebo jiné činnosti </a:t>
            </a:r>
            <a:r>
              <a:rPr lang="cs-CZ" dirty="0"/>
              <a:t>až do doby odstranění nedostatků a jejich příčin.</a:t>
            </a:r>
          </a:p>
        </p:txBody>
      </p:sp>
    </p:spTree>
    <p:extLst>
      <p:ext uri="{BB962C8B-B14F-4D97-AF65-F5344CB8AC3E}">
        <p14:creationId xmlns:p14="http://schemas.microsoft.com/office/powerpoint/2010/main" val="30508279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67D144-55E2-E142-92D2-DA76A0F52AEC}"/>
              </a:ext>
            </a:extLst>
          </p:cNvPr>
          <p:cNvSpPr>
            <a:spLocks noGrp="1"/>
          </p:cNvSpPr>
          <p:nvPr>
            <p:ph type="title"/>
          </p:nvPr>
        </p:nvSpPr>
        <p:spPr/>
        <p:txBody>
          <a:bodyPr/>
          <a:lstStyle/>
          <a:p>
            <a:pPr algn="ctr"/>
            <a:r>
              <a:rPr lang="cs-CZ" dirty="0"/>
              <a:t>Sankce  uložené ČIŽP</a:t>
            </a:r>
          </a:p>
        </p:txBody>
      </p:sp>
      <p:sp>
        <p:nvSpPr>
          <p:cNvPr id="3" name="Zástupný symbol pro obsah 2">
            <a:extLst>
              <a:ext uri="{FF2B5EF4-FFF2-40B4-BE49-F238E27FC236}">
                <a16:creationId xmlns:a16="http://schemas.microsoft.com/office/drawing/2014/main" id="{A99D8756-0177-4245-B1BE-AFEAACCA1ABC}"/>
              </a:ext>
            </a:extLst>
          </p:cNvPr>
          <p:cNvSpPr>
            <a:spLocks noGrp="1"/>
          </p:cNvSpPr>
          <p:nvPr>
            <p:ph idx="1"/>
          </p:nvPr>
        </p:nvSpPr>
        <p:spPr/>
        <p:txBody>
          <a:bodyPr/>
          <a:lstStyle/>
          <a:p>
            <a:r>
              <a:rPr lang="cs-CZ" dirty="0"/>
              <a:t>Za přestupek podle zákona o ČIŽP inspekce ukládá </a:t>
            </a:r>
            <a:r>
              <a:rPr lang="cs-CZ" b="1" dirty="0"/>
              <a:t>pokutu do výše 5 000 000 Kč.</a:t>
            </a:r>
          </a:p>
          <a:p>
            <a:r>
              <a:rPr lang="cs-CZ" dirty="0"/>
              <a:t>Přestupek</a:t>
            </a:r>
            <a:r>
              <a:rPr lang="cs-CZ" b="1" dirty="0"/>
              <a:t> projednává </a:t>
            </a:r>
            <a:r>
              <a:rPr lang="cs-CZ" dirty="0"/>
              <a:t>ČIŽP.</a:t>
            </a:r>
          </a:p>
          <a:p>
            <a:r>
              <a:rPr lang="cs-CZ" dirty="0"/>
              <a:t>Je-li přestupek spáchán </a:t>
            </a:r>
            <a:r>
              <a:rPr lang="cs-CZ" b="1" dirty="0"/>
              <a:t>opakovaně</a:t>
            </a:r>
            <a:r>
              <a:rPr lang="cs-CZ" dirty="0"/>
              <a:t> po nabytí právní moci rozhodnutí o přestupku, uloží se pokuta až do výše 10 000 000 Kč. (Přestupek je spáchán opakovaně, jestliže od nabytí právní moci rozhodnutí o stejném přestupku, z něhož byl obviněný uznán vinným, do jeho spáchání neuplynulo 12 měsíců.)</a:t>
            </a:r>
          </a:p>
        </p:txBody>
      </p:sp>
    </p:spTree>
    <p:extLst>
      <p:ext uri="{BB962C8B-B14F-4D97-AF65-F5344CB8AC3E}">
        <p14:creationId xmlns:p14="http://schemas.microsoft.com/office/powerpoint/2010/main" val="40194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DA97621-EFE5-774F-8333-DBEBF57C326D}"/>
              </a:ext>
            </a:extLst>
          </p:cNvPr>
          <p:cNvSpPr>
            <a:spLocks noGrp="1"/>
          </p:cNvSpPr>
          <p:nvPr>
            <p:ph type="title"/>
          </p:nvPr>
        </p:nvSpPr>
        <p:spPr/>
        <p:txBody>
          <a:bodyPr/>
          <a:lstStyle/>
          <a:p>
            <a:pPr algn="ctr"/>
            <a:r>
              <a:rPr lang="cs-CZ" dirty="0"/>
              <a:t>Parlamentní kontrola</a:t>
            </a:r>
          </a:p>
        </p:txBody>
      </p:sp>
    </p:spTree>
    <p:extLst>
      <p:ext uri="{BB962C8B-B14F-4D97-AF65-F5344CB8AC3E}">
        <p14:creationId xmlns:p14="http://schemas.microsoft.com/office/powerpoint/2010/main" val="38312469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87E00DC-086C-2348-ACB0-84C63ED33AA2}"/>
              </a:ext>
            </a:extLst>
          </p:cNvPr>
          <p:cNvSpPr>
            <a:spLocks noGrp="1"/>
          </p:cNvSpPr>
          <p:nvPr>
            <p:ph type="title"/>
          </p:nvPr>
        </p:nvSpPr>
        <p:spPr/>
        <p:txBody>
          <a:bodyPr/>
          <a:lstStyle/>
          <a:p>
            <a:pPr algn="ctr"/>
            <a:r>
              <a:rPr lang="cs-CZ" dirty="0"/>
              <a:t>Finanční kontrola veřejné správy</a:t>
            </a:r>
          </a:p>
        </p:txBody>
      </p:sp>
    </p:spTree>
    <p:extLst>
      <p:ext uri="{BB962C8B-B14F-4D97-AF65-F5344CB8AC3E}">
        <p14:creationId xmlns:p14="http://schemas.microsoft.com/office/powerpoint/2010/main" val="11200037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69F49CF9-8D7F-F943-A0A2-DDB184EA157A}"/>
              </a:ext>
            </a:extLst>
          </p:cNvPr>
          <p:cNvSpPr>
            <a:spLocks noGrp="1"/>
          </p:cNvSpPr>
          <p:nvPr>
            <p:ph type="title"/>
          </p:nvPr>
        </p:nvSpPr>
        <p:spPr/>
        <p:txBody>
          <a:bodyPr/>
          <a:lstStyle/>
          <a:p>
            <a:pPr algn="ctr"/>
            <a:r>
              <a:rPr lang="cs-CZ" dirty="0"/>
              <a:t>Poslání finanční kontroly</a:t>
            </a:r>
          </a:p>
        </p:txBody>
      </p:sp>
      <p:sp>
        <p:nvSpPr>
          <p:cNvPr id="4" name="Zástupný symbol pro obsah 3">
            <a:extLst>
              <a:ext uri="{FF2B5EF4-FFF2-40B4-BE49-F238E27FC236}">
                <a16:creationId xmlns:a16="http://schemas.microsoft.com/office/drawing/2014/main" id="{190BEA0D-728F-B94E-B8B2-E2B26F61D1FB}"/>
              </a:ext>
            </a:extLst>
          </p:cNvPr>
          <p:cNvSpPr>
            <a:spLocks noGrp="1"/>
          </p:cNvSpPr>
          <p:nvPr>
            <p:ph idx="1"/>
          </p:nvPr>
        </p:nvSpPr>
        <p:spPr/>
        <p:txBody>
          <a:bodyPr/>
          <a:lstStyle/>
          <a:p>
            <a:pPr marL="0" indent="0">
              <a:buNone/>
            </a:pPr>
            <a:r>
              <a:rPr lang="cs-CZ" dirty="0"/>
              <a:t>Finanční kontrola má za cíl zajistit finanční řízení a nakládání s veřejnými prostředky tak, aby byly vynaloženy:</a:t>
            </a:r>
          </a:p>
          <a:p>
            <a:pPr marL="514350" indent="-514350">
              <a:buFont typeface="+mj-lt"/>
              <a:buAutoNum type="arabicPeriod"/>
            </a:pPr>
            <a:r>
              <a:rPr lang="cs-CZ" dirty="0"/>
              <a:t>hospodárně, </a:t>
            </a:r>
          </a:p>
          <a:p>
            <a:pPr marL="514350" indent="-514350">
              <a:buFont typeface="+mj-lt"/>
              <a:buAutoNum type="arabicPeriod"/>
            </a:pPr>
            <a:r>
              <a:rPr lang="cs-CZ" dirty="0"/>
              <a:t>účelně a </a:t>
            </a:r>
          </a:p>
          <a:p>
            <a:pPr marL="514350" indent="-514350">
              <a:buFont typeface="+mj-lt"/>
              <a:buAutoNum type="arabicPeriod"/>
            </a:pPr>
            <a:r>
              <a:rPr lang="cs-CZ" dirty="0"/>
              <a:t>efektivně. </a:t>
            </a:r>
          </a:p>
          <a:p>
            <a:pPr marL="0" indent="0">
              <a:buNone/>
            </a:pPr>
            <a:r>
              <a:rPr lang="cs-CZ" dirty="0"/>
              <a:t>Tím slouží k ochraně veřejných prostředků před zneužitím.</a:t>
            </a:r>
          </a:p>
          <a:p>
            <a:pPr marL="0" indent="0">
              <a:buNone/>
            </a:pPr>
            <a:r>
              <a:rPr lang="cs-CZ" dirty="0"/>
              <a:t>(Zákon č. 320/2001 Sb. o finanční kontrole)</a:t>
            </a:r>
          </a:p>
        </p:txBody>
      </p:sp>
    </p:spTree>
    <p:extLst>
      <p:ext uri="{BB962C8B-B14F-4D97-AF65-F5344CB8AC3E}">
        <p14:creationId xmlns:p14="http://schemas.microsoft.com/office/powerpoint/2010/main" val="21910581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5B7C29-8C05-6E4D-883C-2B5859196FEE}"/>
              </a:ext>
            </a:extLst>
          </p:cNvPr>
          <p:cNvSpPr>
            <a:spLocks noGrp="1"/>
          </p:cNvSpPr>
          <p:nvPr>
            <p:ph type="title"/>
          </p:nvPr>
        </p:nvSpPr>
        <p:spPr/>
        <p:txBody>
          <a:bodyPr/>
          <a:lstStyle/>
          <a:p>
            <a:pPr algn="ctr"/>
            <a:r>
              <a:rPr lang="cs-CZ" dirty="0"/>
              <a:t>Systém finanční kontroly</a:t>
            </a:r>
          </a:p>
        </p:txBody>
      </p:sp>
      <p:sp>
        <p:nvSpPr>
          <p:cNvPr id="3" name="Zástupný symbol pro obsah 2">
            <a:extLst>
              <a:ext uri="{FF2B5EF4-FFF2-40B4-BE49-F238E27FC236}">
                <a16:creationId xmlns:a16="http://schemas.microsoft.com/office/drawing/2014/main" id="{05713641-08FA-8549-9371-06C501969FE7}"/>
              </a:ext>
            </a:extLst>
          </p:cNvPr>
          <p:cNvSpPr>
            <a:spLocks noGrp="1"/>
          </p:cNvSpPr>
          <p:nvPr>
            <p:ph idx="1"/>
          </p:nvPr>
        </p:nvSpPr>
        <p:spPr/>
        <p:txBody>
          <a:bodyPr>
            <a:normAutofit fontScale="92500"/>
          </a:bodyPr>
          <a:lstStyle/>
          <a:p>
            <a:r>
              <a:rPr lang="cs-CZ" b="1" dirty="0"/>
              <a:t>veřejnosprávní kontrola</a:t>
            </a:r>
            <a:r>
              <a:rPr lang="cs-CZ" dirty="0"/>
              <a:t> - finanční kontrola skutečností rozhodných pro hospodaření s veřejnými prostředky, zejména při </a:t>
            </a:r>
            <a:r>
              <a:rPr lang="cs-CZ" b="1" dirty="0"/>
              <a:t>vynakládání</a:t>
            </a:r>
            <a:r>
              <a:rPr lang="cs-CZ" dirty="0"/>
              <a:t> </a:t>
            </a:r>
            <a:r>
              <a:rPr lang="cs-CZ" b="1" dirty="0"/>
              <a:t>veřejných výdajů </a:t>
            </a:r>
            <a:r>
              <a:rPr lang="cs-CZ" dirty="0"/>
              <a:t>včetně veřejné </a:t>
            </a:r>
            <a:r>
              <a:rPr lang="cs-CZ" b="1" dirty="0"/>
              <a:t>finanční podpory </a:t>
            </a:r>
            <a:r>
              <a:rPr lang="cs-CZ" dirty="0"/>
              <a:t>u kontrolovaných osob, a to před jejich poskytnutím, v průběhu jejich použití a následně po jejich použití;</a:t>
            </a:r>
          </a:p>
          <a:p>
            <a:r>
              <a:rPr lang="cs-CZ" b="1" dirty="0"/>
              <a:t>vnitřní kontrolní systém</a:t>
            </a:r>
            <a:r>
              <a:rPr lang="cs-CZ" dirty="0"/>
              <a:t> - probíhá uvnitř každé organizace veřejné správy jako integrální součást jejího řízení. Skládá se z řídících kontrolních mechanismů a interního auditu;</a:t>
            </a:r>
          </a:p>
          <a:p>
            <a:r>
              <a:rPr lang="cs-CZ" b="1" dirty="0"/>
              <a:t>systém finanční kontroly vykonávané podle mezinárodních smluv</a:t>
            </a:r>
            <a:r>
              <a:rPr lang="cs-CZ" dirty="0"/>
              <a:t> - systém zahrnuje finanční kontrolu zahraničních prostředků vykonávanou mezinárodními organizacemi podle vyhlášených mezinárodních smluv, kterými je Česká republika vázána.</a:t>
            </a:r>
          </a:p>
          <a:p>
            <a:endParaRPr lang="cs-CZ" dirty="0"/>
          </a:p>
        </p:txBody>
      </p:sp>
    </p:spTree>
    <p:extLst>
      <p:ext uri="{BB962C8B-B14F-4D97-AF65-F5344CB8AC3E}">
        <p14:creationId xmlns:p14="http://schemas.microsoft.com/office/powerpoint/2010/main" val="17385976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493205-9DB4-194D-A3C4-658245AF89CC}"/>
              </a:ext>
            </a:extLst>
          </p:cNvPr>
          <p:cNvSpPr>
            <a:spLocks noGrp="1"/>
          </p:cNvSpPr>
          <p:nvPr>
            <p:ph type="title"/>
          </p:nvPr>
        </p:nvSpPr>
        <p:spPr/>
        <p:txBody>
          <a:bodyPr/>
          <a:lstStyle/>
          <a:p>
            <a:pPr algn="ctr"/>
            <a:r>
              <a:rPr lang="cs-CZ" dirty="0"/>
              <a:t>Kontrola ministerstva financí</a:t>
            </a:r>
          </a:p>
        </p:txBody>
      </p:sp>
      <p:sp>
        <p:nvSpPr>
          <p:cNvPr id="3" name="Zástupný symbol pro obsah 2">
            <a:extLst>
              <a:ext uri="{FF2B5EF4-FFF2-40B4-BE49-F238E27FC236}">
                <a16:creationId xmlns:a16="http://schemas.microsoft.com/office/drawing/2014/main" id="{9FB7B304-D7BC-964B-91BB-650CEDFDC260}"/>
              </a:ext>
            </a:extLst>
          </p:cNvPr>
          <p:cNvSpPr>
            <a:spLocks noGrp="1"/>
          </p:cNvSpPr>
          <p:nvPr>
            <p:ph idx="1"/>
          </p:nvPr>
        </p:nvSpPr>
        <p:spPr/>
        <p:txBody>
          <a:bodyPr>
            <a:normAutofit fontScale="92500" lnSpcReduction="10000"/>
          </a:bodyPr>
          <a:lstStyle/>
          <a:p>
            <a:pPr marL="0" indent="0">
              <a:buNone/>
            </a:pPr>
            <a:r>
              <a:rPr lang="cs-CZ" dirty="0"/>
              <a:t>MF vykonává kontrolu u:</a:t>
            </a:r>
          </a:p>
          <a:p>
            <a:pPr marL="514350" indent="-514350">
              <a:buFont typeface="+mj-lt"/>
              <a:buAutoNum type="arabicPeriod"/>
            </a:pPr>
            <a:r>
              <a:rPr lang="cs-CZ" dirty="0"/>
              <a:t>organizačních složek státu,</a:t>
            </a:r>
          </a:p>
          <a:p>
            <a:pPr marL="514350" indent="-514350">
              <a:buFont typeface="+mj-lt"/>
              <a:buAutoNum type="arabicPeriod"/>
            </a:pPr>
            <a:r>
              <a:rPr lang="cs-CZ" dirty="0"/>
              <a:t>státních fondů,</a:t>
            </a:r>
          </a:p>
          <a:p>
            <a:pPr marL="514350" indent="-514350">
              <a:buFont typeface="+mj-lt"/>
              <a:buAutoNum type="arabicPeriod"/>
            </a:pPr>
            <a:r>
              <a:rPr lang="cs-CZ" dirty="0"/>
              <a:t>Regionálních rad regionů soudržnosti,</a:t>
            </a:r>
          </a:p>
          <a:p>
            <a:pPr marL="514350" indent="-514350">
              <a:buFont typeface="+mj-lt"/>
              <a:buAutoNum type="arabicPeriod"/>
            </a:pPr>
            <a:r>
              <a:rPr lang="cs-CZ" dirty="0"/>
              <a:t>ostatních státních organizací,</a:t>
            </a:r>
          </a:p>
          <a:p>
            <a:pPr marL="514350" indent="-514350">
              <a:buFont typeface="+mj-lt"/>
              <a:buAutoNum type="arabicPeriod"/>
            </a:pPr>
            <a:r>
              <a:rPr lang="cs-CZ" dirty="0"/>
              <a:t>poskytovatelů veřejné finanční podpory, s výjimkou územních samosprávných celků,</a:t>
            </a:r>
          </a:p>
          <a:p>
            <a:pPr marL="514350" indent="-514350">
              <a:buFont typeface="+mj-lt"/>
              <a:buAutoNum type="arabicPeriod"/>
            </a:pPr>
            <a:r>
              <a:rPr lang="cs-CZ" dirty="0"/>
              <a:t>žadatelů o veřejnou finanční podporu a u příjemců této podpory,</a:t>
            </a:r>
          </a:p>
          <a:p>
            <a:pPr marL="514350" indent="-514350">
              <a:buFont typeface="+mj-lt"/>
              <a:buAutoNum type="arabicPeriod"/>
            </a:pPr>
            <a:r>
              <a:rPr lang="cs-CZ" dirty="0"/>
              <a:t>právnických a fyzických osob, které jsou napojeny do systému řízení nebo využívání prostředků EU</a:t>
            </a:r>
          </a:p>
        </p:txBody>
      </p:sp>
    </p:spTree>
    <p:extLst>
      <p:ext uri="{BB962C8B-B14F-4D97-AF65-F5344CB8AC3E}">
        <p14:creationId xmlns:p14="http://schemas.microsoft.com/office/powerpoint/2010/main" val="322495517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2D7A23-2393-E346-9E72-251FB7916EB0}"/>
              </a:ext>
            </a:extLst>
          </p:cNvPr>
          <p:cNvSpPr>
            <a:spLocks noGrp="1"/>
          </p:cNvSpPr>
          <p:nvPr>
            <p:ph type="title"/>
          </p:nvPr>
        </p:nvSpPr>
        <p:spPr/>
        <p:txBody>
          <a:bodyPr/>
          <a:lstStyle/>
          <a:p>
            <a:pPr algn="ctr"/>
            <a:r>
              <a:rPr lang="cs-CZ" dirty="0"/>
              <a:t>Vnitřní kontrolní systém</a:t>
            </a:r>
          </a:p>
        </p:txBody>
      </p:sp>
      <p:sp>
        <p:nvSpPr>
          <p:cNvPr id="3" name="Zástupný symbol pro obsah 2">
            <a:extLst>
              <a:ext uri="{FF2B5EF4-FFF2-40B4-BE49-F238E27FC236}">
                <a16:creationId xmlns:a16="http://schemas.microsoft.com/office/drawing/2014/main" id="{36A17754-559F-4440-8D3F-5F3035F85B8C}"/>
              </a:ext>
            </a:extLst>
          </p:cNvPr>
          <p:cNvSpPr>
            <a:spLocks noGrp="1"/>
          </p:cNvSpPr>
          <p:nvPr>
            <p:ph idx="1"/>
          </p:nvPr>
        </p:nvSpPr>
        <p:spPr/>
        <p:txBody>
          <a:bodyPr/>
          <a:lstStyle/>
          <a:p>
            <a:pPr marL="0" indent="0">
              <a:buNone/>
            </a:pPr>
            <a:r>
              <a:rPr lang="cs-CZ" dirty="0"/>
              <a:t>Vnitřní kontrolní systém probíhá uvnitř každé organizace veřejné správy jako integrální součást jejího řízení. Vnitřní kontrolní systém se skládá z: </a:t>
            </a:r>
          </a:p>
          <a:p>
            <a:pPr marL="514350" indent="-514350">
              <a:buFont typeface="+mj-lt"/>
              <a:buAutoNum type="arabicPeriod"/>
            </a:pPr>
            <a:r>
              <a:rPr lang="cs-CZ" b="1" dirty="0"/>
              <a:t>řídicích  mechanismů</a:t>
            </a:r>
          </a:p>
          <a:p>
            <a:pPr marL="514350" indent="-514350">
              <a:buFont typeface="+mj-lt"/>
              <a:buAutoNum type="arabicPeriod"/>
            </a:pPr>
            <a:r>
              <a:rPr lang="cs-CZ" b="1" dirty="0"/>
              <a:t>kontrolních mechanismů a </a:t>
            </a:r>
          </a:p>
          <a:p>
            <a:pPr marL="514350" indent="-514350">
              <a:buFont typeface="+mj-lt"/>
              <a:buAutoNum type="arabicPeriod"/>
            </a:pPr>
            <a:r>
              <a:rPr lang="cs-CZ" b="1" dirty="0"/>
              <a:t>interního auditu</a:t>
            </a:r>
            <a:endParaRPr lang="cs-CZ" dirty="0"/>
          </a:p>
        </p:txBody>
      </p:sp>
    </p:spTree>
    <p:extLst>
      <p:ext uri="{BB962C8B-B14F-4D97-AF65-F5344CB8AC3E}">
        <p14:creationId xmlns:p14="http://schemas.microsoft.com/office/powerpoint/2010/main" val="29857187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0BC099-85D0-F44D-8A4B-DC0C7C75A8B9}"/>
              </a:ext>
            </a:extLst>
          </p:cNvPr>
          <p:cNvSpPr>
            <a:spLocks noGrp="1"/>
          </p:cNvSpPr>
          <p:nvPr>
            <p:ph type="title"/>
          </p:nvPr>
        </p:nvSpPr>
        <p:spPr/>
        <p:txBody>
          <a:bodyPr/>
          <a:lstStyle/>
          <a:p>
            <a:pPr algn="ctr"/>
            <a:r>
              <a:rPr lang="cs-CZ" dirty="0"/>
              <a:t>Fáze kontroly</a:t>
            </a:r>
          </a:p>
        </p:txBody>
      </p:sp>
      <p:sp>
        <p:nvSpPr>
          <p:cNvPr id="3" name="Zástupný symbol pro obsah 2">
            <a:extLst>
              <a:ext uri="{FF2B5EF4-FFF2-40B4-BE49-F238E27FC236}">
                <a16:creationId xmlns:a16="http://schemas.microsoft.com/office/drawing/2014/main" id="{35B3DDCB-E591-B04B-AAFD-70C736F3EA5D}"/>
              </a:ext>
            </a:extLst>
          </p:cNvPr>
          <p:cNvSpPr>
            <a:spLocks noGrp="1"/>
          </p:cNvSpPr>
          <p:nvPr>
            <p:ph idx="1"/>
          </p:nvPr>
        </p:nvSpPr>
        <p:spPr/>
        <p:txBody>
          <a:bodyPr/>
          <a:lstStyle/>
          <a:p>
            <a:pPr marL="0" indent="0">
              <a:buNone/>
            </a:pPr>
            <a:r>
              <a:rPr lang="cs-CZ" dirty="0"/>
              <a:t>Řídící kontrola sestává ze tří fází, a sice:</a:t>
            </a:r>
          </a:p>
          <a:p>
            <a:pPr marL="514350" indent="-514350">
              <a:buFont typeface="+mj-lt"/>
              <a:buAutoNum type="arabicPeriod"/>
            </a:pPr>
            <a:r>
              <a:rPr lang="cs-CZ" b="1" dirty="0"/>
              <a:t>předběžné</a:t>
            </a:r>
            <a:r>
              <a:rPr lang="cs-CZ" dirty="0"/>
              <a:t> (kontrola plánovaných a připravovaných operací), </a:t>
            </a:r>
          </a:p>
          <a:p>
            <a:pPr marL="514350" indent="-514350">
              <a:buFont typeface="+mj-lt"/>
              <a:buAutoNum type="arabicPeriod"/>
            </a:pPr>
            <a:r>
              <a:rPr lang="cs-CZ" b="1" dirty="0"/>
              <a:t>průběžné a </a:t>
            </a:r>
          </a:p>
          <a:p>
            <a:pPr marL="514350" indent="-514350">
              <a:buFont typeface="+mj-lt"/>
              <a:buAutoNum type="arabicPeriod"/>
            </a:pPr>
            <a:r>
              <a:rPr lang="cs-CZ" b="1" dirty="0"/>
              <a:t>následné</a:t>
            </a:r>
            <a:r>
              <a:rPr lang="cs-CZ" dirty="0"/>
              <a:t> (zajišťována uvnitř orgánu veřejné správy vedoucími zaměstnanci organizačních útvarů nebo pověřenými zaměstnanci k hospodaření s veřejnými prostředky; cílem je eliminace nehospodárného nakládání s těmito prostředky či protiprávního jednání; vedoucí zaměstnanci pak mají povinnost učinit opatření k nápravě těchto nedostatků).</a:t>
            </a:r>
          </a:p>
        </p:txBody>
      </p:sp>
    </p:spTree>
    <p:extLst>
      <p:ext uri="{BB962C8B-B14F-4D97-AF65-F5344CB8AC3E}">
        <p14:creationId xmlns:p14="http://schemas.microsoft.com/office/powerpoint/2010/main" val="37708357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94510A-55A7-D643-8214-3C58CDFD5E63}"/>
              </a:ext>
            </a:extLst>
          </p:cNvPr>
          <p:cNvSpPr>
            <a:spLocks noGrp="1"/>
          </p:cNvSpPr>
          <p:nvPr>
            <p:ph type="title"/>
          </p:nvPr>
        </p:nvSpPr>
        <p:spPr/>
        <p:txBody>
          <a:bodyPr/>
          <a:lstStyle/>
          <a:p>
            <a:pPr algn="ctr"/>
            <a:r>
              <a:rPr lang="cs-CZ" dirty="0"/>
              <a:t>Interní audit</a:t>
            </a:r>
          </a:p>
        </p:txBody>
      </p:sp>
      <p:sp>
        <p:nvSpPr>
          <p:cNvPr id="3" name="Zástupný symbol pro obsah 2">
            <a:extLst>
              <a:ext uri="{FF2B5EF4-FFF2-40B4-BE49-F238E27FC236}">
                <a16:creationId xmlns:a16="http://schemas.microsoft.com/office/drawing/2014/main" id="{3979720A-F4EC-2A4E-871C-7854A3BA442E}"/>
              </a:ext>
            </a:extLst>
          </p:cNvPr>
          <p:cNvSpPr>
            <a:spLocks noGrp="1"/>
          </p:cNvSpPr>
          <p:nvPr>
            <p:ph idx="1"/>
          </p:nvPr>
        </p:nvSpPr>
        <p:spPr/>
        <p:txBody>
          <a:bodyPr/>
          <a:lstStyle/>
          <a:p>
            <a:pPr marL="0" indent="0">
              <a:buNone/>
            </a:pPr>
            <a:r>
              <a:rPr lang="cs-CZ" b="1" dirty="0"/>
              <a:t>Interní audit</a:t>
            </a:r>
            <a:r>
              <a:rPr lang="cs-CZ" dirty="0"/>
              <a:t> je nezávislé a objektivní přezkoumávání a vyhodnocování operací vnitřního kontrolního systému orgánu veřejné správy, které zjišťuje, zda:</a:t>
            </a:r>
          </a:p>
          <a:p>
            <a:r>
              <a:rPr lang="cs-CZ" dirty="0"/>
              <a:t>jsou dodržovány právní předpisy, přijatá opatření a stanovené postupy v činnosti orgánů veřejné správy,  </a:t>
            </a:r>
          </a:p>
          <a:p>
            <a:r>
              <a:rPr lang="cs-CZ" dirty="0"/>
              <a:t>rizika vztahující se k činnosti orgánů veřejné správy jsou včas rozpoznána </a:t>
            </a:r>
          </a:p>
          <a:p>
            <a:r>
              <a:rPr lang="cs-CZ" dirty="0"/>
              <a:t>jsou přijímána odpovídající opatření k jejich vyloučení nebo zmírnění a zda jsou plněna provozní a finanční kritéria</a:t>
            </a:r>
          </a:p>
        </p:txBody>
      </p:sp>
    </p:spTree>
    <p:extLst>
      <p:ext uri="{BB962C8B-B14F-4D97-AF65-F5344CB8AC3E}">
        <p14:creationId xmlns:p14="http://schemas.microsoft.com/office/powerpoint/2010/main" val="30385292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781EF0-5753-3049-9468-45D7F645DE20}"/>
              </a:ext>
            </a:extLst>
          </p:cNvPr>
          <p:cNvSpPr>
            <a:spLocks noGrp="1"/>
          </p:cNvSpPr>
          <p:nvPr>
            <p:ph type="title"/>
          </p:nvPr>
        </p:nvSpPr>
        <p:spPr/>
        <p:txBody>
          <a:bodyPr/>
          <a:lstStyle/>
          <a:p>
            <a:pPr algn="ctr"/>
            <a:r>
              <a:rPr lang="cs-CZ" dirty="0"/>
              <a:t>Zajištění vnitřního auditu</a:t>
            </a:r>
          </a:p>
        </p:txBody>
      </p:sp>
      <p:sp>
        <p:nvSpPr>
          <p:cNvPr id="3" name="Zástupný symbol pro obsah 2">
            <a:extLst>
              <a:ext uri="{FF2B5EF4-FFF2-40B4-BE49-F238E27FC236}">
                <a16:creationId xmlns:a16="http://schemas.microsoft.com/office/drawing/2014/main" id="{C5A6FC7B-FAF7-2E42-A0E0-F1FEA77E3DBF}"/>
              </a:ext>
            </a:extLst>
          </p:cNvPr>
          <p:cNvSpPr>
            <a:spLocks noGrp="1"/>
          </p:cNvSpPr>
          <p:nvPr>
            <p:ph idx="1"/>
          </p:nvPr>
        </p:nvSpPr>
        <p:spPr/>
        <p:txBody>
          <a:bodyPr/>
          <a:lstStyle/>
          <a:p>
            <a:r>
              <a:rPr lang="cs-CZ" dirty="0"/>
              <a:t>Zajišťuje se funkčně </a:t>
            </a:r>
            <a:r>
              <a:rPr lang="cs-CZ" b="1" dirty="0"/>
              <a:t>nezávislým útvarem</a:t>
            </a:r>
            <a:r>
              <a:rPr lang="cs-CZ" dirty="0"/>
              <a:t>, popřípadě k tomu </a:t>
            </a:r>
            <a:r>
              <a:rPr lang="cs-CZ" b="1" dirty="0"/>
              <a:t>pověřeným zaměstnancem</a:t>
            </a:r>
            <a:r>
              <a:rPr lang="cs-CZ" dirty="0"/>
              <a:t>, který je organizačně oddělen od vedení organizace a pracuje nezávisle na něm.</a:t>
            </a:r>
          </a:p>
        </p:txBody>
      </p:sp>
    </p:spTree>
    <p:extLst>
      <p:ext uri="{BB962C8B-B14F-4D97-AF65-F5344CB8AC3E}">
        <p14:creationId xmlns:p14="http://schemas.microsoft.com/office/powerpoint/2010/main" val="37768765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D6AE04-EE8D-BB4A-BB70-52460ED11811}"/>
              </a:ext>
            </a:extLst>
          </p:cNvPr>
          <p:cNvSpPr>
            <a:spLocks noGrp="1"/>
          </p:cNvSpPr>
          <p:nvPr>
            <p:ph type="title"/>
          </p:nvPr>
        </p:nvSpPr>
        <p:spPr/>
        <p:txBody>
          <a:bodyPr/>
          <a:lstStyle/>
          <a:p>
            <a:pPr algn="ctr"/>
            <a:r>
              <a:rPr lang="cs-CZ" dirty="0"/>
              <a:t>Rozdělení interního  auditu</a:t>
            </a:r>
          </a:p>
        </p:txBody>
      </p:sp>
      <p:sp>
        <p:nvSpPr>
          <p:cNvPr id="3" name="Zástupný symbol pro obsah 2">
            <a:extLst>
              <a:ext uri="{FF2B5EF4-FFF2-40B4-BE49-F238E27FC236}">
                <a16:creationId xmlns:a16="http://schemas.microsoft.com/office/drawing/2014/main" id="{85B7207E-F415-824F-8EF6-91A7627C50F9}"/>
              </a:ext>
            </a:extLst>
          </p:cNvPr>
          <p:cNvSpPr>
            <a:spLocks noGrp="1"/>
          </p:cNvSpPr>
          <p:nvPr>
            <p:ph idx="1"/>
          </p:nvPr>
        </p:nvSpPr>
        <p:spPr/>
        <p:txBody>
          <a:bodyPr>
            <a:normAutofit fontScale="92500" lnSpcReduction="10000"/>
          </a:bodyPr>
          <a:lstStyle/>
          <a:p>
            <a:pPr marL="0" indent="0">
              <a:buNone/>
            </a:pPr>
            <a:r>
              <a:rPr lang="cs-CZ" dirty="0"/>
              <a:t>Interní audit je v souladu se zákonem o finanční kontrole trojího druhu: </a:t>
            </a:r>
          </a:p>
          <a:p>
            <a:pPr marL="514350" indent="-514350">
              <a:buFont typeface="+mj-lt"/>
              <a:buAutoNum type="arabicPeriod"/>
            </a:pPr>
            <a:r>
              <a:rPr lang="cs-CZ" b="1" dirty="0"/>
              <a:t>finanční </a:t>
            </a:r>
            <a:r>
              <a:rPr lang="cs-CZ" dirty="0"/>
              <a:t>(zjišťuje, zda všechny položky vykázané v účetních či finančních výkazech skutečně ukazují veškerý majetek a současně i jiné zdroje a řádné hospodaření a nakládání s nimi), </a:t>
            </a:r>
          </a:p>
          <a:p>
            <a:pPr marL="514350" indent="-514350">
              <a:buFont typeface="+mj-lt"/>
              <a:buAutoNum type="arabicPeriod"/>
            </a:pPr>
            <a:r>
              <a:rPr lang="cs-CZ" b="1" dirty="0"/>
              <a:t>audit systému</a:t>
            </a:r>
            <a:r>
              <a:rPr lang="cs-CZ" dirty="0"/>
              <a:t> (vyhodnocuje příjmy týkající se orgánů veřejné správy, dále zajištění řádné správy a financování veřejných prostředků a vymáhání pohledávek) a</a:t>
            </a:r>
            <a:r>
              <a:rPr lang="cs-CZ" b="1" dirty="0"/>
              <a:t> </a:t>
            </a:r>
          </a:p>
          <a:p>
            <a:pPr marL="514350" indent="-514350">
              <a:buFont typeface="+mj-lt"/>
              <a:buAutoNum type="arabicPeriod"/>
            </a:pPr>
            <a:r>
              <a:rPr lang="cs-CZ" b="1" dirty="0"/>
              <a:t>audit výkonu</a:t>
            </a:r>
            <a:r>
              <a:rPr lang="cs-CZ" dirty="0"/>
              <a:t> (zjišťuje soulad jednotlivých operací s principem hospodárnosti, efektivnosti a účelnosti).</a:t>
            </a:r>
          </a:p>
          <a:p>
            <a:pPr marL="0" indent="0">
              <a:buNone/>
            </a:pPr>
            <a:br>
              <a:rPr lang="cs-CZ" dirty="0"/>
            </a:br>
            <a:endParaRPr lang="cs-CZ" dirty="0"/>
          </a:p>
        </p:txBody>
      </p:sp>
    </p:spTree>
    <p:extLst>
      <p:ext uri="{BB962C8B-B14F-4D97-AF65-F5344CB8AC3E}">
        <p14:creationId xmlns:p14="http://schemas.microsoft.com/office/powerpoint/2010/main" val="274660067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B481FF-30D4-704B-A120-7F71A6484236}"/>
              </a:ext>
            </a:extLst>
          </p:cNvPr>
          <p:cNvSpPr>
            <a:spLocks noGrp="1"/>
          </p:cNvSpPr>
          <p:nvPr>
            <p:ph type="title"/>
          </p:nvPr>
        </p:nvSpPr>
        <p:spPr/>
        <p:txBody>
          <a:bodyPr/>
          <a:lstStyle/>
          <a:p>
            <a:pPr algn="ctr"/>
            <a:r>
              <a:rPr lang="cs-CZ" dirty="0"/>
              <a:t>Účel auditu</a:t>
            </a:r>
          </a:p>
        </p:txBody>
      </p:sp>
      <p:sp>
        <p:nvSpPr>
          <p:cNvPr id="3" name="Zástupný symbol pro obsah 2">
            <a:extLst>
              <a:ext uri="{FF2B5EF4-FFF2-40B4-BE49-F238E27FC236}">
                <a16:creationId xmlns:a16="http://schemas.microsoft.com/office/drawing/2014/main" id="{B0F4F3B0-83F0-1A43-A79B-42969E57BB1D}"/>
              </a:ext>
            </a:extLst>
          </p:cNvPr>
          <p:cNvSpPr>
            <a:spLocks noGrp="1"/>
          </p:cNvSpPr>
          <p:nvPr>
            <p:ph idx="1"/>
          </p:nvPr>
        </p:nvSpPr>
        <p:spPr/>
        <p:txBody>
          <a:bodyPr/>
          <a:lstStyle/>
          <a:p>
            <a:pPr marL="0" indent="0">
              <a:buNone/>
            </a:pPr>
            <a:r>
              <a:rPr lang="cs-CZ" dirty="0"/>
              <a:t>Účelem auditu  je zejména poskytnout ujištění, že</a:t>
            </a:r>
          </a:p>
          <a:p>
            <a:pPr marL="514350" indent="-514350">
              <a:buFont typeface="+mj-lt"/>
              <a:buAutoNum type="arabicPeriod"/>
            </a:pPr>
            <a:r>
              <a:rPr lang="cs-CZ" dirty="0"/>
              <a:t>rizika související s činností organizace a zejména s hospodařením veřejných prostředků jsou řízena a minimalizována,</a:t>
            </a:r>
          </a:p>
          <a:p>
            <a:pPr marL="514350" indent="-514350">
              <a:buFont typeface="+mj-lt"/>
              <a:buAutoNum type="arabicPeriod"/>
            </a:pPr>
            <a:r>
              <a:rPr lang="cs-CZ" dirty="0"/>
              <a:t>zavedený vnitřní kontrolní systém je dostatečně účinný,</a:t>
            </a:r>
          </a:p>
          <a:p>
            <a:pPr marL="514350" indent="-514350">
              <a:buFont typeface="+mj-lt"/>
              <a:buAutoNum type="arabicPeriod"/>
            </a:pPr>
            <a:r>
              <a:rPr lang="cs-CZ" dirty="0"/>
              <a:t>jsou dodržovány právní předpisy.</a:t>
            </a:r>
          </a:p>
          <a:p>
            <a:endParaRPr lang="cs-CZ" dirty="0"/>
          </a:p>
        </p:txBody>
      </p:sp>
    </p:spTree>
    <p:extLst>
      <p:ext uri="{BB962C8B-B14F-4D97-AF65-F5344CB8AC3E}">
        <p14:creationId xmlns:p14="http://schemas.microsoft.com/office/powerpoint/2010/main" val="199134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30E172-BFC1-FE44-BE86-4E7EA06885A8}"/>
              </a:ext>
            </a:extLst>
          </p:cNvPr>
          <p:cNvSpPr>
            <a:spLocks noGrp="1"/>
          </p:cNvSpPr>
          <p:nvPr>
            <p:ph type="title"/>
          </p:nvPr>
        </p:nvSpPr>
        <p:spPr/>
        <p:txBody>
          <a:bodyPr/>
          <a:lstStyle/>
          <a:p>
            <a:pPr algn="ctr"/>
            <a:r>
              <a:rPr lang="cs-CZ" dirty="0"/>
              <a:t>Parlamentní kontrola</a:t>
            </a:r>
          </a:p>
        </p:txBody>
      </p:sp>
      <p:sp>
        <p:nvSpPr>
          <p:cNvPr id="3" name="Zástupný symbol pro obsah 2">
            <a:extLst>
              <a:ext uri="{FF2B5EF4-FFF2-40B4-BE49-F238E27FC236}">
                <a16:creationId xmlns:a16="http://schemas.microsoft.com/office/drawing/2014/main" id="{88D4BF71-D2F9-6D40-8BB9-2BAB2A575582}"/>
              </a:ext>
            </a:extLst>
          </p:cNvPr>
          <p:cNvSpPr>
            <a:spLocks noGrp="1"/>
          </p:cNvSpPr>
          <p:nvPr>
            <p:ph idx="1"/>
          </p:nvPr>
        </p:nvSpPr>
        <p:spPr/>
        <p:txBody>
          <a:bodyPr/>
          <a:lstStyle/>
          <a:p>
            <a:r>
              <a:rPr lang="cs-CZ" dirty="0"/>
              <a:t>Zákonodárná moc v České republice náleží Parlamentu – tím se nevyčerpává  jeho  pravomoc </a:t>
            </a:r>
          </a:p>
          <a:p>
            <a:r>
              <a:rPr lang="cs-CZ" dirty="0"/>
              <a:t>Působení Parlamentu jinak než přijímáním zákonů – mimo </a:t>
            </a:r>
            <a:r>
              <a:rPr lang="cs-CZ" b="1" dirty="0"/>
              <a:t>jiné kontrolní role.</a:t>
            </a:r>
          </a:p>
          <a:p>
            <a:pPr marL="0" indent="0">
              <a:buNone/>
            </a:pPr>
            <a:endParaRPr lang="cs-CZ" dirty="0"/>
          </a:p>
          <a:p>
            <a:r>
              <a:rPr lang="cs-CZ" dirty="0"/>
              <a:t>Historicky  - ústavní listina č. 121/1920 – parlament vykonával: „dozor na moc vládní a výkonnou“ (§ 54) </a:t>
            </a:r>
          </a:p>
        </p:txBody>
      </p:sp>
    </p:spTree>
    <p:extLst>
      <p:ext uri="{BB962C8B-B14F-4D97-AF65-F5344CB8AC3E}">
        <p14:creationId xmlns:p14="http://schemas.microsoft.com/office/powerpoint/2010/main" val="390954144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1922B7-CEA7-5C45-A838-985FBF02CBD8}"/>
              </a:ext>
            </a:extLst>
          </p:cNvPr>
          <p:cNvSpPr>
            <a:spLocks noGrp="1"/>
          </p:cNvSpPr>
          <p:nvPr>
            <p:ph type="title"/>
          </p:nvPr>
        </p:nvSpPr>
        <p:spPr/>
        <p:txBody>
          <a:bodyPr/>
          <a:lstStyle/>
          <a:p>
            <a:r>
              <a:rPr lang="cs-CZ" dirty="0"/>
              <a:t>Finanční kontrola podle mezinárodních smluv</a:t>
            </a:r>
          </a:p>
        </p:txBody>
      </p:sp>
      <p:sp>
        <p:nvSpPr>
          <p:cNvPr id="3" name="Zástupný symbol pro obsah 2">
            <a:extLst>
              <a:ext uri="{FF2B5EF4-FFF2-40B4-BE49-F238E27FC236}">
                <a16:creationId xmlns:a16="http://schemas.microsoft.com/office/drawing/2014/main" id="{282AE4BA-6F99-D749-A6E4-66BD8C0F9CBB}"/>
              </a:ext>
            </a:extLst>
          </p:cNvPr>
          <p:cNvSpPr>
            <a:spLocks noGrp="1"/>
          </p:cNvSpPr>
          <p:nvPr>
            <p:ph idx="1"/>
          </p:nvPr>
        </p:nvSpPr>
        <p:spPr/>
        <p:txBody>
          <a:bodyPr>
            <a:normAutofit/>
          </a:bodyPr>
          <a:lstStyle/>
          <a:p>
            <a:r>
              <a:rPr lang="cs-CZ" dirty="0"/>
              <a:t>Zahrnuje kontrolu prováděnou ze strany mezinárodních organizací podle mezinárodních smluv v případě, že tyto mezinárodní organizace poskytují na území České republiky finanční prostředky. </a:t>
            </a:r>
          </a:p>
          <a:p>
            <a:r>
              <a:rPr lang="cs-CZ" dirty="0"/>
              <a:t>Na základě mezinárodních dohod, kterými je Česká republika vázána, musí být těmto mezinárodním organizacím umožněno ověřování nebo poskytnuta spolupráce při prověřování poskytovaných prostředků.</a:t>
            </a:r>
          </a:p>
        </p:txBody>
      </p:sp>
    </p:spTree>
    <p:extLst>
      <p:ext uri="{BB962C8B-B14F-4D97-AF65-F5344CB8AC3E}">
        <p14:creationId xmlns:p14="http://schemas.microsoft.com/office/powerpoint/2010/main" val="346444418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D8BE836-E526-724D-9841-140AA3155818}"/>
              </a:ext>
            </a:extLst>
          </p:cNvPr>
          <p:cNvSpPr>
            <a:spLocks noGrp="1"/>
          </p:cNvSpPr>
          <p:nvPr>
            <p:ph type="title"/>
          </p:nvPr>
        </p:nvSpPr>
        <p:spPr/>
        <p:txBody>
          <a:bodyPr/>
          <a:lstStyle/>
          <a:p>
            <a:pPr algn="ctr"/>
            <a:r>
              <a:rPr lang="cs-CZ" dirty="0"/>
              <a:t>Veřejný ochránce práv</a:t>
            </a:r>
          </a:p>
        </p:txBody>
      </p:sp>
    </p:spTree>
    <p:extLst>
      <p:ext uri="{BB962C8B-B14F-4D97-AF65-F5344CB8AC3E}">
        <p14:creationId xmlns:p14="http://schemas.microsoft.com/office/powerpoint/2010/main" val="10361463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7CF66A3B-8D48-2840-BDE7-BECF23290EBA}"/>
              </a:ext>
            </a:extLst>
          </p:cNvPr>
          <p:cNvSpPr>
            <a:spLocks noGrp="1"/>
          </p:cNvSpPr>
          <p:nvPr>
            <p:ph type="title"/>
          </p:nvPr>
        </p:nvSpPr>
        <p:spPr/>
        <p:txBody>
          <a:bodyPr/>
          <a:lstStyle/>
          <a:p>
            <a:pPr algn="ctr"/>
            <a:r>
              <a:rPr lang="cs-CZ" dirty="0"/>
              <a:t>Veřejný ochránce práv</a:t>
            </a:r>
          </a:p>
        </p:txBody>
      </p:sp>
      <p:sp>
        <p:nvSpPr>
          <p:cNvPr id="4" name="Zástupný symbol pro obsah 3">
            <a:extLst>
              <a:ext uri="{FF2B5EF4-FFF2-40B4-BE49-F238E27FC236}">
                <a16:creationId xmlns:a16="http://schemas.microsoft.com/office/drawing/2014/main" id="{119D7605-B810-F044-874A-FE1136C856AF}"/>
              </a:ext>
            </a:extLst>
          </p:cNvPr>
          <p:cNvSpPr>
            <a:spLocks noGrp="1"/>
          </p:cNvSpPr>
          <p:nvPr>
            <p:ph idx="1"/>
          </p:nvPr>
        </p:nvSpPr>
        <p:spPr/>
        <p:txBody>
          <a:bodyPr/>
          <a:lstStyle/>
          <a:p>
            <a:pPr marL="0" indent="0">
              <a:buNone/>
            </a:pPr>
            <a:r>
              <a:rPr lang="cs-CZ" dirty="0"/>
              <a:t>Veřejný ochránce práv působí k</a:t>
            </a:r>
            <a:r>
              <a:rPr lang="cs-CZ" b="1" dirty="0"/>
              <a:t> ochraně </a:t>
            </a:r>
            <a:r>
              <a:rPr lang="cs-CZ" dirty="0"/>
              <a:t>osob </a:t>
            </a:r>
            <a:r>
              <a:rPr lang="cs-CZ" b="1" dirty="0"/>
              <a:t>před jednáním úřadů </a:t>
            </a:r>
            <a:r>
              <a:rPr lang="cs-CZ" dirty="0"/>
              <a:t>a dalších institucí uvedených v zákoně, pokud:</a:t>
            </a:r>
          </a:p>
          <a:p>
            <a:r>
              <a:rPr lang="cs-CZ" dirty="0"/>
              <a:t> je v </a:t>
            </a:r>
            <a:r>
              <a:rPr lang="cs-CZ" b="1" dirty="0"/>
              <a:t>rozporu s právem</a:t>
            </a:r>
            <a:r>
              <a:rPr lang="cs-CZ" dirty="0"/>
              <a:t>, </a:t>
            </a:r>
          </a:p>
          <a:p>
            <a:r>
              <a:rPr lang="cs-CZ" dirty="0"/>
              <a:t>neodpovídá </a:t>
            </a:r>
            <a:r>
              <a:rPr lang="cs-CZ" b="1" dirty="0"/>
              <a:t>principům demokratického právního státu </a:t>
            </a:r>
            <a:r>
              <a:rPr lang="cs-CZ" dirty="0"/>
              <a:t>a </a:t>
            </a:r>
          </a:p>
          <a:p>
            <a:r>
              <a:rPr lang="cs-CZ" b="1" dirty="0"/>
              <a:t>dobré správy</a:t>
            </a:r>
            <a:r>
              <a:rPr lang="cs-CZ" dirty="0"/>
              <a:t>, jakož i </a:t>
            </a:r>
          </a:p>
          <a:p>
            <a:r>
              <a:rPr lang="cs-CZ" dirty="0"/>
              <a:t>před jejich </a:t>
            </a:r>
            <a:r>
              <a:rPr lang="cs-CZ" b="1" dirty="0"/>
              <a:t>nečinností</a:t>
            </a:r>
            <a:r>
              <a:rPr lang="cs-CZ" dirty="0"/>
              <a:t>, </a:t>
            </a:r>
          </a:p>
          <a:p>
            <a:pPr marL="0" indent="0">
              <a:buNone/>
            </a:pPr>
            <a:r>
              <a:rPr lang="cs-CZ" dirty="0"/>
              <a:t>a tím přispívá k ochraně základních práv a svobod</a:t>
            </a:r>
          </a:p>
        </p:txBody>
      </p:sp>
    </p:spTree>
    <p:extLst>
      <p:ext uri="{BB962C8B-B14F-4D97-AF65-F5344CB8AC3E}">
        <p14:creationId xmlns:p14="http://schemas.microsoft.com/office/powerpoint/2010/main" val="37250080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9B6D50-80EF-D141-AA36-40D18688F115}"/>
              </a:ext>
            </a:extLst>
          </p:cNvPr>
          <p:cNvSpPr>
            <a:spLocks noGrp="1"/>
          </p:cNvSpPr>
          <p:nvPr>
            <p:ph type="title"/>
          </p:nvPr>
        </p:nvSpPr>
        <p:spPr/>
        <p:txBody>
          <a:bodyPr/>
          <a:lstStyle/>
          <a:p>
            <a:pPr algn="ctr"/>
            <a:r>
              <a:rPr lang="cs-CZ" dirty="0"/>
              <a:t>Působnost ochránce</a:t>
            </a:r>
          </a:p>
        </p:txBody>
      </p:sp>
      <p:sp>
        <p:nvSpPr>
          <p:cNvPr id="3" name="Zástupný symbol pro obsah 2">
            <a:extLst>
              <a:ext uri="{FF2B5EF4-FFF2-40B4-BE49-F238E27FC236}">
                <a16:creationId xmlns:a16="http://schemas.microsoft.com/office/drawing/2014/main" id="{B489A7DB-1758-6A49-BC5D-F4A0A735302F}"/>
              </a:ext>
            </a:extLst>
          </p:cNvPr>
          <p:cNvSpPr>
            <a:spLocks noGrp="1"/>
          </p:cNvSpPr>
          <p:nvPr>
            <p:ph idx="1"/>
          </p:nvPr>
        </p:nvSpPr>
        <p:spPr/>
        <p:txBody>
          <a:bodyPr/>
          <a:lstStyle/>
          <a:p>
            <a:pPr marL="0" indent="0">
              <a:buNone/>
            </a:pPr>
            <a:r>
              <a:rPr lang="cs-CZ" dirty="0"/>
              <a:t>Působnost ochránce se vztahuje mimo jiné </a:t>
            </a:r>
          </a:p>
          <a:p>
            <a:pPr marL="514350" indent="-514350">
              <a:buFont typeface="+mj-lt"/>
              <a:buAutoNum type="alphaLcPeriod"/>
            </a:pPr>
            <a:r>
              <a:rPr lang="cs-CZ" dirty="0"/>
              <a:t>na</a:t>
            </a:r>
            <a:r>
              <a:rPr lang="cs-CZ" b="1" dirty="0"/>
              <a:t> ministerstva </a:t>
            </a:r>
            <a:r>
              <a:rPr lang="cs-CZ" dirty="0"/>
              <a:t>a </a:t>
            </a:r>
            <a:r>
              <a:rPr lang="cs-CZ" b="1" dirty="0"/>
              <a:t>jiné správní úřady </a:t>
            </a:r>
            <a:r>
              <a:rPr lang="cs-CZ" dirty="0"/>
              <a:t>s působností pro celé území státu, správní úřady jim podléhající, </a:t>
            </a:r>
          </a:p>
          <a:p>
            <a:pPr marL="514350" indent="-514350">
              <a:buFont typeface="+mj-lt"/>
              <a:buAutoNum type="alphaLcPeriod"/>
            </a:pPr>
            <a:r>
              <a:rPr lang="cs-CZ" dirty="0"/>
              <a:t>orgány </a:t>
            </a:r>
            <a:r>
              <a:rPr lang="cs-CZ" b="1" dirty="0"/>
              <a:t>územních samosprávných celků </a:t>
            </a:r>
            <a:r>
              <a:rPr lang="cs-CZ" dirty="0"/>
              <a:t>při </a:t>
            </a:r>
            <a:r>
              <a:rPr lang="cs-CZ" b="1" dirty="0"/>
              <a:t>výkonu státní správy</a:t>
            </a:r>
            <a:r>
              <a:rPr lang="cs-CZ" dirty="0"/>
              <a:t>, </a:t>
            </a:r>
          </a:p>
          <a:p>
            <a:pPr marL="514350" indent="-514350">
              <a:buFont typeface="+mj-lt"/>
              <a:buAutoNum type="alphaLcPeriod"/>
            </a:pPr>
            <a:r>
              <a:rPr lang="cs-CZ" dirty="0"/>
              <a:t>a není-li  stanoveno jinak na Policii České republiky, Armádu České republiky, Hradní stráž, Vězeňskou službu České republiky, dále na zařízení, v nichž se vykonává vazba, trest odnětí svobody, ochranná nebo ústavní výchova, ochranné léčení, zabezpečovací detence, jakož i na veřejné zdravotní pojišťovny.</a:t>
            </a:r>
          </a:p>
        </p:txBody>
      </p:sp>
    </p:spTree>
    <p:extLst>
      <p:ext uri="{BB962C8B-B14F-4D97-AF65-F5344CB8AC3E}">
        <p14:creationId xmlns:p14="http://schemas.microsoft.com/office/powerpoint/2010/main" val="426620598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E315E4-337B-2B42-94DD-E3526CE1CADA}"/>
              </a:ext>
            </a:extLst>
          </p:cNvPr>
          <p:cNvSpPr>
            <a:spLocks noGrp="1"/>
          </p:cNvSpPr>
          <p:nvPr>
            <p:ph type="title"/>
          </p:nvPr>
        </p:nvSpPr>
        <p:spPr/>
        <p:txBody>
          <a:bodyPr/>
          <a:lstStyle/>
          <a:p>
            <a:pPr algn="ctr"/>
            <a:r>
              <a:rPr lang="cs-CZ" dirty="0"/>
              <a:t>Negativní vymezení působnosti</a:t>
            </a:r>
          </a:p>
        </p:txBody>
      </p:sp>
      <p:sp>
        <p:nvSpPr>
          <p:cNvPr id="3" name="Zástupný symbol pro obsah 2">
            <a:extLst>
              <a:ext uri="{FF2B5EF4-FFF2-40B4-BE49-F238E27FC236}">
                <a16:creationId xmlns:a16="http://schemas.microsoft.com/office/drawing/2014/main" id="{83921D83-461B-4043-9C88-C672C2CA032A}"/>
              </a:ext>
            </a:extLst>
          </p:cNvPr>
          <p:cNvSpPr>
            <a:spLocks noGrp="1"/>
          </p:cNvSpPr>
          <p:nvPr>
            <p:ph idx="1"/>
          </p:nvPr>
        </p:nvSpPr>
        <p:spPr/>
        <p:txBody>
          <a:bodyPr/>
          <a:lstStyle/>
          <a:p>
            <a:r>
              <a:rPr lang="cs-CZ" dirty="0"/>
              <a:t>Působnost ochránce se </a:t>
            </a:r>
            <a:r>
              <a:rPr lang="cs-CZ" b="1" dirty="0"/>
              <a:t>nevztahuje</a:t>
            </a:r>
            <a:r>
              <a:rPr lang="cs-CZ" dirty="0"/>
              <a:t> na Parlament, prezidenta republiky a vládu, na Nejvyšší kontrolní úřad, na zpravodajské služby České republiky, na orgány činné v trestním řízení, státní zastupitelství a na soudy, s výjimkou orgánů správy státního zastupitelství a státní správy soudů.</a:t>
            </a:r>
          </a:p>
          <a:p>
            <a:r>
              <a:rPr lang="cs-CZ" dirty="0"/>
              <a:t>Ochránce </a:t>
            </a:r>
            <a:r>
              <a:rPr lang="cs-CZ" b="1" dirty="0"/>
              <a:t>není oprávněn zasahovat </a:t>
            </a:r>
            <a:r>
              <a:rPr lang="cs-CZ" dirty="0"/>
              <a:t>do činnosti a rozhodování úřadů a zařízení jinak, než jak stanoví zákon č. 349/1999 Sb., o Veřejném ochránci práv.</a:t>
            </a:r>
          </a:p>
        </p:txBody>
      </p:sp>
    </p:spTree>
    <p:extLst>
      <p:ext uri="{BB962C8B-B14F-4D97-AF65-F5344CB8AC3E}">
        <p14:creationId xmlns:p14="http://schemas.microsoft.com/office/powerpoint/2010/main" val="34900999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0AF98B-F7E3-FE49-93FB-26E765FB1B12}"/>
              </a:ext>
            </a:extLst>
          </p:cNvPr>
          <p:cNvSpPr>
            <a:spLocks noGrp="1"/>
          </p:cNvSpPr>
          <p:nvPr>
            <p:ph type="title"/>
          </p:nvPr>
        </p:nvSpPr>
        <p:spPr/>
        <p:txBody>
          <a:bodyPr/>
          <a:lstStyle/>
          <a:p>
            <a:pPr algn="ctr"/>
            <a:r>
              <a:rPr lang="cs-CZ" dirty="0"/>
              <a:t>Volba ochránce</a:t>
            </a:r>
          </a:p>
        </p:txBody>
      </p:sp>
      <p:sp>
        <p:nvSpPr>
          <p:cNvPr id="3" name="Zástupný symbol pro obsah 2">
            <a:extLst>
              <a:ext uri="{FF2B5EF4-FFF2-40B4-BE49-F238E27FC236}">
                <a16:creationId xmlns:a16="http://schemas.microsoft.com/office/drawing/2014/main" id="{CD1EE09D-8BE9-BA4B-B676-FBB185C68DFF}"/>
              </a:ext>
            </a:extLst>
          </p:cNvPr>
          <p:cNvSpPr>
            <a:spLocks noGrp="1"/>
          </p:cNvSpPr>
          <p:nvPr>
            <p:ph idx="1"/>
          </p:nvPr>
        </p:nvSpPr>
        <p:spPr/>
        <p:txBody>
          <a:bodyPr/>
          <a:lstStyle/>
          <a:p>
            <a:r>
              <a:rPr lang="cs-CZ" dirty="0"/>
              <a:t>Ochránce je </a:t>
            </a:r>
            <a:r>
              <a:rPr lang="cs-CZ" b="1" dirty="0"/>
              <a:t>volen Poslaneckou sněmovnou </a:t>
            </a:r>
            <a:r>
              <a:rPr lang="cs-CZ" dirty="0"/>
              <a:t>na funkční období 6 let z kandidátů, z nichž po 2 navrhuje prezident republiky a Senát; shodné návrhy jsou přípustné. </a:t>
            </a:r>
          </a:p>
          <a:p>
            <a:r>
              <a:rPr lang="cs-CZ" dirty="0"/>
              <a:t>Ochránce může být zvolen pouze na dvě bezprostředně po sobě jdoucí funkční období.</a:t>
            </a:r>
          </a:p>
          <a:p>
            <a:r>
              <a:rPr lang="cs-CZ" dirty="0"/>
              <a:t>Ochráncem může být zvolen každý, kdo je </a:t>
            </a:r>
            <a:r>
              <a:rPr lang="cs-CZ" b="1" dirty="0"/>
              <a:t>volitelný do Senátu</a:t>
            </a:r>
            <a:r>
              <a:rPr lang="cs-CZ" dirty="0"/>
              <a:t>.</a:t>
            </a:r>
          </a:p>
        </p:txBody>
      </p:sp>
    </p:spTree>
    <p:extLst>
      <p:ext uri="{BB962C8B-B14F-4D97-AF65-F5344CB8AC3E}">
        <p14:creationId xmlns:p14="http://schemas.microsoft.com/office/powerpoint/2010/main" val="249322961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C42866-446D-B642-B530-7D064E1A32B8}"/>
              </a:ext>
            </a:extLst>
          </p:cNvPr>
          <p:cNvSpPr>
            <a:spLocks noGrp="1"/>
          </p:cNvSpPr>
          <p:nvPr>
            <p:ph type="title"/>
          </p:nvPr>
        </p:nvSpPr>
        <p:spPr/>
        <p:txBody>
          <a:bodyPr/>
          <a:lstStyle/>
          <a:p>
            <a:pPr algn="ctr"/>
            <a:r>
              <a:rPr lang="cs-CZ" dirty="0"/>
              <a:t>Neslučitelnost funkcí</a:t>
            </a:r>
          </a:p>
        </p:txBody>
      </p:sp>
      <p:sp>
        <p:nvSpPr>
          <p:cNvPr id="3" name="Zástupný symbol pro obsah 2">
            <a:extLst>
              <a:ext uri="{FF2B5EF4-FFF2-40B4-BE49-F238E27FC236}">
                <a16:creationId xmlns:a16="http://schemas.microsoft.com/office/drawing/2014/main" id="{CE9D1EDC-6729-314D-AEF0-E1DA87BC1054}"/>
              </a:ext>
            </a:extLst>
          </p:cNvPr>
          <p:cNvSpPr>
            <a:spLocks noGrp="1"/>
          </p:cNvSpPr>
          <p:nvPr>
            <p:ph idx="1"/>
          </p:nvPr>
        </p:nvSpPr>
        <p:spPr/>
        <p:txBody>
          <a:bodyPr/>
          <a:lstStyle/>
          <a:p>
            <a:r>
              <a:rPr lang="cs-CZ" dirty="0"/>
              <a:t>Funkce ochránce </a:t>
            </a:r>
            <a:r>
              <a:rPr lang="cs-CZ" b="1" dirty="0"/>
              <a:t>je neslučitelná </a:t>
            </a:r>
            <a:r>
              <a:rPr lang="cs-CZ" dirty="0"/>
              <a:t>s funkcí prezidenta republiky, poslance, senátora a soudce, jakož i s jakoukoliv činností ve veřejné správě.</a:t>
            </a:r>
          </a:p>
          <a:p>
            <a:r>
              <a:rPr lang="cs-CZ" dirty="0"/>
              <a:t>Výkon funkce ochránce je </a:t>
            </a:r>
            <a:r>
              <a:rPr lang="cs-CZ" b="1" dirty="0"/>
              <a:t>neslučitelný s jinou výdělečnou činností</a:t>
            </a:r>
            <a:r>
              <a:rPr lang="cs-CZ" dirty="0"/>
              <a:t>, s výjimkou správy vlastního majetku a činnosti vědecké, pedagogické, publicistické, literární nebo umělecké, není-li taková činnost na újmu výkonu funkce a její důstojnosti a neohrožuje-li důvěru v nezávislost a nestrannost výkonu funkce.</a:t>
            </a:r>
          </a:p>
          <a:p>
            <a:r>
              <a:rPr lang="cs-CZ" dirty="0"/>
              <a:t>Ochránce nesmí být členem </a:t>
            </a:r>
            <a:r>
              <a:rPr lang="cs-CZ" b="1" dirty="0"/>
              <a:t>politické strany </a:t>
            </a:r>
            <a:r>
              <a:rPr lang="cs-CZ" dirty="0"/>
              <a:t>nebo </a:t>
            </a:r>
            <a:r>
              <a:rPr lang="cs-CZ" b="1" dirty="0"/>
              <a:t>politického hnutí</a:t>
            </a:r>
            <a:r>
              <a:rPr lang="cs-CZ" dirty="0"/>
              <a:t>.</a:t>
            </a:r>
          </a:p>
        </p:txBody>
      </p:sp>
    </p:spTree>
    <p:extLst>
      <p:ext uri="{BB962C8B-B14F-4D97-AF65-F5344CB8AC3E}">
        <p14:creationId xmlns:p14="http://schemas.microsoft.com/office/powerpoint/2010/main" val="148014838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96F86A-AF5E-A747-862C-57AF55954DB6}"/>
              </a:ext>
            </a:extLst>
          </p:cNvPr>
          <p:cNvSpPr>
            <a:spLocks noGrp="1"/>
          </p:cNvSpPr>
          <p:nvPr>
            <p:ph type="title"/>
          </p:nvPr>
        </p:nvSpPr>
        <p:spPr/>
        <p:txBody>
          <a:bodyPr/>
          <a:lstStyle/>
          <a:p>
            <a:pPr algn="ctr"/>
            <a:r>
              <a:rPr lang="cs-CZ" dirty="0"/>
              <a:t>Výkon funkce ochránce</a:t>
            </a:r>
          </a:p>
        </p:txBody>
      </p:sp>
      <p:sp>
        <p:nvSpPr>
          <p:cNvPr id="3" name="Zástupný symbol pro obsah 2">
            <a:extLst>
              <a:ext uri="{FF2B5EF4-FFF2-40B4-BE49-F238E27FC236}">
                <a16:creationId xmlns:a16="http://schemas.microsoft.com/office/drawing/2014/main" id="{7D13A775-4305-E042-B514-763E65B0CACE}"/>
              </a:ext>
            </a:extLst>
          </p:cNvPr>
          <p:cNvSpPr>
            <a:spLocks noGrp="1"/>
          </p:cNvSpPr>
          <p:nvPr>
            <p:ph idx="1"/>
          </p:nvPr>
        </p:nvSpPr>
        <p:spPr/>
        <p:txBody>
          <a:bodyPr/>
          <a:lstStyle/>
          <a:p>
            <a:r>
              <a:rPr lang="cs-CZ" dirty="0"/>
              <a:t>Ochránce se ujímá výkonu funkce </a:t>
            </a:r>
            <a:r>
              <a:rPr lang="cs-CZ" b="1" dirty="0"/>
              <a:t>složením slibu </a:t>
            </a:r>
            <a:r>
              <a:rPr lang="cs-CZ" dirty="0"/>
              <a:t>do rukou předsedy Poslanecké sněmovny.</a:t>
            </a:r>
          </a:p>
          <a:p>
            <a:r>
              <a:rPr lang="cs-CZ" dirty="0"/>
              <a:t>Nesloží-li ochránce slib do 10 dnů ode dne zvolení nebo složí-li slib s výhradou, hledí se na něj, jako by nebyl zvolen.</a:t>
            </a:r>
          </a:p>
          <a:p>
            <a:r>
              <a:rPr lang="cs-CZ" dirty="0"/>
              <a:t>Za výkon funkce </a:t>
            </a:r>
            <a:r>
              <a:rPr lang="cs-CZ" b="1" dirty="0"/>
              <a:t>odpovídá ochránce Poslanecké sněmovně</a:t>
            </a:r>
            <a:r>
              <a:rPr lang="cs-CZ" dirty="0"/>
              <a:t>.</a:t>
            </a:r>
          </a:p>
          <a:p>
            <a:r>
              <a:rPr lang="cs-CZ" dirty="0"/>
              <a:t>Ochránce vykonává svou funkci </a:t>
            </a:r>
            <a:r>
              <a:rPr lang="cs-CZ" b="1" dirty="0"/>
              <a:t>nezávisle a nestranně</a:t>
            </a:r>
            <a:r>
              <a:rPr lang="cs-CZ" dirty="0"/>
              <a:t>.</a:t>
            </a:r>
          </a:p>
        </p:txBody>
      </p:sp>
    </p:spTree>
    <p:extLst>
      <p:ext uri="{BB962C8B-B14F-4D97-AF65-F5344CB8AC3E}">
        <p14:creationId xmlns:p14="http://schemas.microsoft.com/office/powerpoint/2010/main" val="118396274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9CB0C4-DCC7-3F42-A979-4353A28C9A25}"/>
              </a:ext>
            </a:extLst>
          </p:cNvPr>
          <p:cNvSpPr>
            <a:spLocks noGrp="1"/>
          </p:cNvSpPr>
          <p:nvPr>
            <p:ph type="title"/>
          </p:nvPr>
        </p:nvSpPr>
        <p:spPr/>
        <p:txBody>
          <a:bodyPr/>
          <a:lstStyle/>
          <a:p>
            <a:pPr algn="ctr"/>
            <a:r>
              <a:rPr lang="cs-CZ" dirty="0"/>
              <a:t>Imunita ochránce</a:t>
            </a:r>
          </a:p>
        </p:txBody>
      </p:sp>
      <p:sp>
        <p:nvSpPr>
          <p:cNvPr id="3" name="Zástupný symbol pro obsah 2">
            <a:extLst>
              <a:ext uri="{FF2B5EF4-FFF2-40B4-BE49-F238E27FC236}">
                <a16:creationId xmlns:a16="http://schemas.microsoft.com/office/drawing/2014/main" id="{95402D69-7BA7-8343-84DA-3FA727E34598}"/>
              </a:ext>
            </a:extLst>
          </p:cNvPr>
          <p:cNvSpPr>
            <a:spLocks noGrp="1"/>
          </p:cNvSpPr>
          <p:nvPr>
            <p:ph idx="1"/>
          </p:nvPr>
        </p:nvSpPr>
        <p:spPr/>
        <p:txBody>
          <a:bodyPr/>
          <a:lstStyle/>
          <a:p>
            <a:r>
              <a:rPr lang="cs-CZ" dirty="0"/>
              <a:t>Ochránce </a:t>
            </a:r>
            <a:r>
              <a:rPr lang="cs-CZ" b="1" dirty="0"/>
              <a:t>nelze trestně stíhat </a:t>
            </a:r>
            <a:r>
              <a:rPr lang="cs-CZ" dirty="0"/>
              <a:t>bez souhlasu Poslanecké sněmovny. Odepře-li Poslanecká sněmovna souhlas, je trestní stíhání ochránce vyloučeno </a:t>
            </a:r>
            <a:r>
              <a:rPr lang="cs-CZ" b="1" dirty="0"/>
              <a:t>po dobu výkonu </a:t>
            </a:r>
            <a:r>
              <a:rPr lang="cs-CZ" dirty="0"/>
              <a:t>působnosti ochránce.</a:t>
            </a:r>
          </a:p>
          <a:p>
            <a:r>
              <a:rPr lang="cs-CZ" dirty="0"/>
              <a:t>Ochránce je povinen </a:t>
            </a:r>
            <a:r>
              <a:rPr lang="cs-CZ" b="1" dirty="0"/>
              <a:t>zachovávat mlčenlivost </a:t>
            </a:r>
            <a:r>
              <a:rPr lang="cs-CZ" dirty="0"/>
              <a:t>o skutečnostech, o kterých se dozvěděl při výkonu funkce, a to i </a:t>
            </a:r>
            <a:r>
              <a:rPr lang="cs-CZ" b="1" dirty="0"/>
              <a:t>po ukončení výkonu funkce.</a:t>
            </a:r>
          </a:p>
          <a:p>
            <a:r>
              <a:rPr lang="cs-CZ" b="1" dirty="0"/>
              <a:t>Státní orgány</a:t>
            </a:r>
            <a:r>
              <a:rPr lang="cs-CZ" dirty="0"/>
              <a:t>, včetně orgánů činných v trestním řízení, jsou oprávněny nahlížet do spisů ochránce nebo mu tyto spisy odejmout jen na </a:t>
            </a:r>
            <a:r>
              <a:rPr lang="cs-CZ" b="1" dirty="0"/>
              <a:t>základě zákona </a:t>
            </a:r>
            <a:r>
              <a:rPr lang="cs-CZ" dirty="0"/>
              <a:t>a se </a:t>
            </a:r>
            <a:r>
              <a:rPr lang="cs-CZ" b="1" dirty="0"/>
              <a:t>souhlasem ochránce</a:t>
            </a:r>
            <a:r>
              <a:rPr lang="cs-CZ" dirty="0"/>
              <a:t>, a odepře-li ochránce souhlas, se souhlasem </a:t>
            </a:r>
            <a:r>
              <a:rPr lang="cs-CZ" b="1" dirty="0"/>
              <a:t>předsedy Poslanecké sněmovny.</a:t>
            </a:r>
          </a:p>
        </p:txBody>
      </p:sp>
    </p:spTree>
    <p:extLst>
      <p:ext uri="{BB962C8B-B14F-4D97-AF65-F5344CB8AC3E}">
        <p14:creationId xmlns:p14="http://schemas.microsoft.com/office/powerpoint/2010/main" val="36826035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65C2C5-FE14-0B44-ADAA-845A97E43598}"/>
              </a:ext>
            </a:extLst>
          </p:cNvPr>
          <p:cNvSpPr>
            <a:spLocks noGrp="1"/>
          </p:cNvSpPr>
          <p:nvPr>
            <p:ph type="title"/>
          </p:nvPr>
        </p:nvSpPr>
        <p:spPr/>
        <p:txBody>
          <a:bodyPr/>
          <a:lstStyle/>
          <a:p>
            <a:pPr algn="ctr"/>
            <a:r>
              <a:rPr lang="cs-CZ" dirty="0"/>
              <a:t>Právo podat podnět</a:t>
            </a:r>
          </a:p>
        </p:txBody>
      </p:sp>
      <p:sp>
        <p:nvSpPr>
          <p:cNvPr id="3" name="Zástupný symbol pro obsah 2">
            <a:extLst>
              <a:ext uri="{FF2B5EF4-FFF2-40B4-BE49-F238E27FC236}">
                <a16:creationId xmlns:a16="http://schemas.microsoft.com/office/drawing/2014/main" id="{8B23ADAD-11D8-2F4C-99ED-98B4E501CE71}"/>
              </a:ext>
            </a:extLst>
          </p:cNvPr>
          <p:cNvSpPr>
            <a:spLocks noGrp="1"/>
          </p:cNvSpPr>
          <p:nvPr>
            <p:ph idx="1"/>
          </p:nvPr>
        </p:nvSpPr>
        <p:spPr/>
        <p:txBody>
          <a:bodyPr/>
          <a:lstStyle/>
          <a:p>
            <a:r>
              <a:rPr lang="cs-CZ" b="1" dirty="0"/>
              <a:t>Každý</a:t>
            </a:r>
            <a:r>
              <a:rPr lang="cs-CZ" dirty="0"/>
              <a:t> má právo obrátit se s písemným podnětem na ochránce ve věci, která patří do jeho působnosti.</a:t>
            </a:r>
          </a:p>
          <a:p>
            <a:r>
              <a:rPr lang="cs-CZ" dirty="0"/>
              <a:t>Podnět nesmí být podroben úřední kontrole.</a:t>
            </a:r>
          </a:p>
          <a:p>
            <a:r>
              <a:rPr lang="cs-CZ" dirty="0"/>
              <a:t>Podnět nepodléhá poplatku.</a:t>
            </a:r>
          </a:p>
        </p:txBody>
      </p:sp>
    </p:spTree>
    <p:extLst>
      <p:ext uri="{BB962C8B-B14F-4D97-AF65-F5344CB8AC3E}">
        <p14:creationId xmlns:p14="http://schemas.microsoft.com/office/powerpoint/2010/main" val="322659758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27203</TotalTime>
  <Words>13916</Words>
  <Application>Microsoft Macintosh PowerPoint</Application>
  <PresentationFormat>Širokoúhlá obrazovka</PresentationFormat>
  <Paragraphs>925</Paragraphs>
  <Slides>215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215</vt:i4>
      </vt:variant>
    </vt:vector>
  </HeadingPairs>
  <TitlesOfParts>
    <vt:vector size="219" baseType="lpstr">
      <vt:lpstr>Arial</vt:lpstr>
      <vt:lpstr>Calibri</vt:lpstr>
      <vt:lpstr>Calibri Light</vt:lpstr>
      <vt:lpstr>Motiv Office</vt:lpstr>
      <vt:lpstr>Kontrola veřejné správy</vt:lpstr>
      <vt:lpstr>Osnova předmětu kontrola veřejná správy</vt:lpstr>
      <vt:lpstr>Osnova předmětu kontrola veřejná správy</vt:lpstr>
      <vt:lpstr>Obecné vymezení kontroly veřejné správy</vt:lpstr>
      <vt:lpstr>Funkce kontroly veřejné správy</vt:lpstr>
      <vt:lpstr>Dělení kontroly</vt:lpstr>
      <vt:lpstr>Vnější kontrola veřejné správy</vt:lpstr>
      <vt:lpstr>Parlamentní kontrola</vt:lpstr>
      <vt:lpstr>Parlamentní kontrola</vt:lpstr>
      <vt:lpstr>Působnost sněmovny</vt:lpstr>
      <vt:lpstr>Vyslovení důvěry vládě</vt:lpstr>
      <vt:lpstr>Vyslovení nedůvěry vládě </vt:lpstr>
      <vt:lpstr>Projednání petic</vt:lpstr>
      <vt:lpstr>Vyšetřovací komise</vt:lpstr>
      <vt:lpstr>Povinnost svědčit</vt:lpstr>
      <vt:lpstr>Parlamentní kontrola podle zvláštních zákonů</vt:lpstr>
      <vt:lpstr>Kontrola zpravodajských služeb</vt:lpstr>
      <vt:lpstr>Stálá komise Poslanecké sněmovny pro kontrolu činnosti Bezpečnostní informační služby</vt:lpstr>
      <vt:lpstr>Poslání BIS</vt:lpstr>
      <vt:lpstr>Stálá komise pro kontrolu činnosti Úřadu pro zahraniční styky a informace </vt:lpstr>
      <vt:lpstr>Základní poslání ÚZSI</vt:lpstr>
      <vt:lpstr>Odpovědnost UZSI</vt:lpstr>
      <vt:lpstr>Stálá komise pro kontrolu činnosti Vojenského zpravodajství </vt:lpstr>
      <vt:lpstr>Základní poslání VOZ</vt:lpstr>
      <vt:lpstr>Odpovědnost VOZ</vt:lpstr>
      <vt:lpstr>Orgán nezávislé kontroly zpravodajských služeb</vt:lpstr>
      <vt:lpstr>Stálá komise pro kontrolu činnosti Finančního analytického úřadu</vt:lpstr>
      <vt:lpstr>Základní zdroj informací od FAÚ</vt:lpstr>
      <vt:lpstr>Stálá komise pro kontrolu činnosti Generální inspekce bezpečnostních sborů</vt:lpstr>
      <vt:lpstr>Základní poslání GIBS</vt:lpstr>
      <vt:lpstr>Stálá komise pro kontrolu činnosti Národního bezpečnostního úřadu</vt:lpstr>
      <vt:lpstr>Základní poslání NBÚ</vt:lpstr>
      <vt:lpstr>Stálá komise pro kontrolu činnosti Národního úřadu pro kybernetickou a informační bezpečnost</vt:lpstr>
      <vt:lpstr>Poslání NÚKIB</vt:lpstr>
      <vt:lpstr>Navigační systém Galileo</vt:lpstr>
      <vt:lpstr>Stálá komise pro kontrolu poskytnutí údajů z centrální evidence účtů</vt:lpstr>
      <vt:lpstr>Centrální evidence účtů</vt:lpstr>
      <vt:lpstr>Stálá komise pro kontrolu použití odposlechu a záznamu telekomunikačního provozu, použití sledování osob a věcí a rušení provozu elektronických komunikací</vt:lpstr>
      <vt:lpstr>Orgán nezávislé kontroly zpravodajských služeb</vt:lpstr>
      <vt:lpstr>Oprávnění Orgánu nezávislé kontroly</vt:lpstr>
      <vt:lpstr>Kontrola výkonné moci</vt:lpstr>
      <vt:lpstr>Státní rozpočet</vt:lpstr>
      <vt:lpstr>Projednávání návrhu státního rozpočtu</vt:lpstr>
      <vt:lpstr>První čtení návrhu zákona o  státním rozpočtu</vt:lpstr>
      <vt:lpstr>Druhé čtení návrhu zákona o státním rozpočtu</vt:lpstr>
      <vt:lpstr>Třetí čtení návrhu zákona o státním rozpočtu</vt:lpstr>
      <vt:lpstr>Projednání návrhu  státního závěrečného účtu</vt:lpstr>
      <vt:lpstr>Interpelace </vt:lpstr>
      <vt:lpstr>Další kontrolní působnost sněmovny</vt:lpstr>
      <vt:lpstr>Komise Senátu</vt:lpstr>
      <vt:lpstr>Pravomoc obou komor Parlamentu</vt:lpstr>
      <vt:lpstr>Pravomoc vlády</vt:lpstr>
      <vt:lpstr>Další pravomoc vlády</vt:lpstr>
      <vt:lpstr>Povinnost informovat vládu</vt:lpstr>
      <vt:lpstr>Nouzový stav</vt:lpstr>
      <vt:lpstr>Nejvyšší kontrolní úřad</vt:lpstr>
      <vt:lpstr>Ústavní vymezení NKÚ</vt:lpstr>
      <vt:lpstr>Působnost NKÚ</vt:lpstr>
      <vt:lpstr>Kontrolované subjekty</vt:lpstr>
      <vt:lpstr>Kontrolní činnost</vt:lpstr>
      <vt:lpstr>Zpráva poslanecké sněmovně a senátu</vt:lpstr>
      <vt:lpstr>Orgány NKÚ</vt:lpstr>
      <vt:lpstr>Prezident NKÚ</vt:lpstr>
      <vt:lpstr>Členové NKÚ</vt:lpstr>
      <vt:lpstr>Stanovisko kontrolované osoby</vt:lpstr>
      <vt:lpstr>Publikace </vt:lpstr>
      <vt:lpstr>Senáty NKÚ</vt:lpstr>
      <vt:lpstr>Výsledek kontrolní činnosti</vt:lpstr>
      <vt:lpstr>Kontrolní protokol</vt:lpstr>
      <vt:lpstr>Kontrolní závěr</vt:lpstr>
      <vt:lpstr>Návrh kontrolního závěru</vt:lpstr>
      <vt:lpstr>Kontrolní závěr</vt:lpstr>
      <vt:lpstr>Kontrola správními orgány</vt:lpstr>
      <vt:lpstr>Česká inspekce životního prostředí</vt:lpstr>
      <vt:lpstr>Předmět kontroly</vt:lpstr>
      <vt:lpstr>Česká inspekce životního prostředí</vt:lpstr>
      <vt:lpstr>ČIŽP – organizační struktura</vt:lpstr>
      <vt:lpstr>Rozsah oprávnění ČIŽP</vt:lpstr>
      <vt:lpstr>Sankce  uložené ČIŽP</vt:lpstr>
      <vt:lpstr>Finanční kontrola veřejné správy</vt:lpstr>
      <vt:lpstr>Poslání finanční kontroly</vt:lpstr>
      <vt:lpstr>Systém finanční kontroly</vt:lpstr>
      <vt:lpstr>Kontrola ministerstva financí</vt:lpstr>
      <vt:lpstr>Vnitřní kontrolní systém</vt:lpstr>
      <vt:lpstr>Fáze kontroly</vt:lpstr>
      <vt:lpstr>Interní audit</vt:lpstr>
      <vt:lpstr>Zajištění vnitřního auditu</vt:lpstr>
      <vt:lpstr>Rozdělení interního  auditu</vt:lpstr>
      <vt:lpstr>Účel auditu</vt:lpstr>
      <vt:lpstr>Finanční kontrola podle mezinárodních smluv</vt:lpstr>
      <vt:lpstr>Veřejný ochránce práv</vt:lpstr>
      <vt:lpstr>Veřejný ochránce práv</vt:lpstr>
      <vt:lpstr>Působnost ochránce</vt:lpstr>
      <vt:lpstr>Negativní vymezení působnosti</vt:lpstr>
      <vt:lpstr>Volba ochránce</vt:lpstr>
      <vt:lpstr>Neslučitelnost funkcí</vt:lpstr>
      <vt:lpstr>Výkon funkce ochránce</vt:lpstr>
      <vt:lpstr>Imunita ochránce</vt:lpstr>
      <vt:lpstr>Právo podat podnět</vt:lpstr>
      <vt:lpstr>Oprávnění ochránce</vt:lpstr>
      <vt:lpstr>Povinnost kontrolovaných  osob</vt:lpstr>
      <vt:lpstr>Obecná povinnost  orgánů veřejné správy</vt:lpstr>
      <vt:lpstr>Negativní výsledek šetření</vt:lpstr>
      <vt:lpstr>Výzva ochránce</vt:lpstr>
      <vt:lpstr>Návrh opatření k nápravě </vt:lpstr>
      <vt:lpstr>Postup úřadu</vt:lpstr>
      <vt:lpstr>Ochrana před diskriminací</vt:lpstr>
      <vt:lpstr>Zvláštní oprávnění ochránce</vt:lpstr>
      <vt:lpstr>Podávání zpráv</vt:lpstr>
      <vt:lpstr>Povinnost podat informaci</vt:lpstr>
      <vt:lpstr>Postup sněmovny</vt:lpstr>
      <vt:lpstr>Kontrola veřejné správy veřejností</vt:lpstr>
      <vt:lpstr>Svobodný přístup k informacím</vt:lpstr>
      <vt:lpstr>Povinnost poskytovat informace</vt:lpstr>
      <vt:lpstr>Žadatel </vt:lpstr>
      <vt:lpstr>Informace</vt:lpstr>
      <vt:lpstr>Poskytování informací</vt:lpstr>
      <vt:lpstr>Informace poskytována na základě žádosti</vt:lpstr>
      <vt:lpstr>Poskytování informací zveřejněním </vt:lpstr>
      <vt:lpstr>Všeobecné povinnosti </vt:lpstr>
      <vt:lpstr>Další všeobecné povinnosti</vt:lpstr>
      <vt:lpstr>Kontrola na principu přímé demokracie </vt:lpstr>
      <vt:lpstr>Nepřípustnost místního referenda</vt:lpstr>
      <vt:lpstr>Odpovědnost za způsobenou škodu</vt:lpstr>
      <vt:lpstr>Odpovědnost státu a územních samosprávných celků za škodu </vt:lpstr>
      <vt:lpstr>Náhrada škody</vt:lpstr>
      <vt:lpstr>Subjekty odpovědnosti</vt:lpstr>
      <vt:lpstr>Oprávněné osoby</vt:lpstr>
      <vt:lpstr>Podmínky nároku za nezákonné rozhodnutí</vt:lpstr>
      <vt:lpstr>Nesprávný úřední postup</vt:lpstr>
      <vt:lpstr>Soudní kontrola veřejné správy - správní soudnictví</vt:lpstr>
      <vt:lpstr>Ústavní vymezení soudní kontroly</vt:lpstr>
      <vt:lpstr>Základní právní úprava</vt:lpstr>
      <vt:lpstr>Obecné poslání soudů ve správním soudnictví</vt:lpstr>
      <vt:lpstr>Obecná pravomoc</vt:lpstr>
      <vt:lpstr>Kontrolované osoby</vt:lpstr>
      <vt:lpstr>Obecná pravidla kontroly</vt:lpstr>
      <vt:lpstr>Věcná  příslušnost soudní</vt:lpstr>
      <vt:lpstr>NSS</vt:lpstr>
      <vt:lpstr>Rozhodování NSS</vt:lpstr>
      <vt:lpstr>NSS přímo rozhoduje</vt:lpstr>
      <vt:lpstr>Místní příslušnost soudů</vt:lpstr>
      <vt:lpstr>Zahájení řízení</vt:lpstr>
      <vt:lpstr>Osoba zúčastněná na řízení</vt:lpstr>
      <vt:lpstr>Řízení o žalobě proti rozhodnutí správního orgánu</vt:lpstr>
      <vt:lpstr>V řízení se posuzuje rozpor s právním řádem</vt:lpstr>
      <vt:lpstr>Řízení o ochraně před nečinností správního orgánu</vt:lpstr>
      <vt:lpstr>Řízení o ochraně před nezákonným zásahem, (pokynem nebo donucením) správního orgánu</vt:lpstr>
      <vt:lpstr>Žalovaný </vt:lpstr>
      <vt:lpstr>Řízení o kompetenčních žalobách</vt:lpstr>
      <vt:lpstr>Řízení o zrušení  opatření obecné povahy nebo jeho části</vt:lpstr>
      <vt:lpstr>Opatření obecné povahy</vt:lpstr>
      <vt:lpstr>Opravné prostředky – kasační stížnost</vt:lpstr>
      <vt:lpstr>Důvody kasační stížnosti</vt:lpstr>
      <vt:lpstr>Rozhodnutí NSS</vt:lpstr>
      <vt:lpstr>Obnova řízení</vt:lpstr>
      <vt:lpstr>Kontrola veřejné správy Ústavním soudem</vt:lpstr>
      <vt:lpstr>Poslaní Ústavního soudu</vt:lpstr>
      <vt:lpstr>Věcná působnost Ústavního soudu</vt:lpstr>
      <vt:lpstr>Zahájení řízení před ÚS</vt:lpstr>
      <vt:lpstr>Rozhodnutí ÚS</vt:lpstr>
      <vt:lpstr>Návrh na zrušení zákona nebo jeho jednotlivých ustanovení  </vt:lpstr>
      <vt:lpstr>Návrh na zrušení jiného právního předpisu nebo jeho jednotlivých ustanovení</vt:lpstr>
      <vt:lpstr>Následky nálezu</vt:lpstr>
      <vt:lpstr>Právní důsledky nálezu</vt:lpstr>
      <vt:lpstr>Řízení o ústavních stížnostech</vt:lpstr>
      <vt:lpstr>Lhůta k podání ústavní stížnosti</vt:lpstr>
      <vt:lpstr>Řízení o ústavních stížnostech</vt:lpstr>
      <vt:lpstr>Lhůta pro podání stížnosti</vt:lpstr>
      <vt:lpstr>Předběžné opatření</vt:lpstr>
      <vt:lpstr>Nález Ústavního soudu</vt:lpstr>
      <vt:lpstr>Důsledky nálezu ke stížnosti FO nebo PO</vt:lpstr>
      <vt:lpstr>Stížnosti zastupitelstva územního samosprávného celku</vt:lpstr>
      <vt:lpstr>Střet zájmů</vt:lpstr>
      <vt:lpstr>Zákon o střetu zájmů upravuje (159/2006 Sb.)</vt:lpstr>
      <vt:lpstr>Veřejný funkcionář</vt:lpstr>
      <vt:lpstr>Střet zájmů</vt:lpstr>
      <vt:lpstr>Obecná povinnost</vt:lpstr>
      <vt:lpstr>Povinnost veřejného funkcionáře</vt:lpstr>
      <vt:lpstr>Zákazy pro veřejného funkcionáře</vt:lpstr>
      <vt:lpstr>Omezení v mediálním trhu</vt:lpstr>
      <vt:lpstr>Omezení ve veřejných zakázkách</vt:lpstr>
      <vt:lpstr>Zákaz dotací</vt:lpstr>
      <vt:lpstr>Čestné prohlášení</vt:lpstr>
      <vt:lpstr>Registr oznámení</vt:lpstr>
      <vt:lpstr>Nahlížení do registru oznámení</vt:lpstr>
      <vt:lpstr>Kontrola veřejné správy na úrovni EU</vt:lpstr>
      <vt:lpstr> Právo na dobrou veřejnou správu jak v Evropské unii  </vt:lpstr>
      <vt:lpstr>Právo na řádnou správu podle Listiny základních práv  unie </vt:lpstr>
      <vt:lpstr>Obsah práva na řádnou správu </vt:lpstr>
      <vt:lpstr>Právo na náhradu škody</vt:lpstr>
      <vt:lpstr>Právo obracet se na orgány EU</vt:lpstr>
      <vt:lpstr>Právo na přístup k dokumentům</vt:lpstr>
      <vt:lpstr>Evropský ochránce práv</vt:lpstr>
      <vt:lpstr>Úkoly veřejného ochránce EU</vt:lpstr>
      <vt:lpstr>Podnět k šetření</vt:lpstr>
      <vt:lpstr>Šetření veřejného ochránce</vt:lpstr>
      <vt:lpstr>Volba veřejného ochránce</vt:lpstr>
      <vt:lpstr>Nezávislost veřejného ochránce</vt:lpstr>
      <vt:lpstr>Petiční právo</vt:lpstr>
      <vt:lpstr>OLAF</vt:lpstr>
      <vt:lpstr>ÚLOHA OLAF</vt:lpstr>
      <vt:lpstr> Fáze vyšetřování ze strany OLAF </vt:lpstr>
      <vt:lpstr>Vnitřní vyšetřování</vt:lpstr>
      <vt:lpstr>Vnější vyšetřování</vt:lpstr>
      <vt:lpstr>Koordinační činnost</vt:lpstr>
      <vt:lpstr>Pravomoc OLAF</vt:lpstr>
      <vt:lpstr>Limity pravomoci OLAF</vt:lpstr>
      <vt:lpstr>Jak Evropský úřad pro boj proti podvodům kontaktovat </vt:lpstr>
      <vt:lpstr>Podvod poškozujícím nebo ohrožujícím finanční zájmy Evropských společenství na straně výdajů</vt:lpstr>
      <vt:lpstr>Podvod poškozujícím nebo ohrožujícím finanční zájmy Evropských společenství na straně příjmů</vt:lpstr>
      <vt:lpstr>Trestní odpovědnost vedoucích podniků</vt:lpstr>
      <vt:lpstr>Soudní pravomoc</vt:lpstr>
      <vt:lpstr>Vydávání a trestní stíhání </vt:lpstr>
      <vt:lpstr>Povinnost vydat k trestnímu stíhání</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Kontrola veřejné správy</dc:title>
  <dc:creator>Cyril Svoboda</dc:creator>
  <cp:lastModifiedBy>Cyril Svoboda</cp:lastModifiedBy>
  <cp:revision>124</cp:revision>
  <dcterms:created xsi:type="dcterms:W3CDTF">2018-08-15T13:11:13Z</dcterms:created>
  <dcterms:modified xsi:type="dcterms:W3CDTF">2021-02-26T20:31:54Z</dcterms:modified>
</cp:coreProperties>
</file>