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7" r:id="rId2"/>
    <p:sldId id="258" r:id="rId3"/>
    <p:sldId id="260" r:id="rId4"/>
    <p:sldId id="321" r:id="rId5"/>
    <p:sldId id="306" r:id="rId6"/>
    <p:sldId id="307" r:id="rId7"/>
    <p:sldId id="308" r:id="rId8"/>
    <p:sldId id="304" r:id="rId9"/>
    <p:sldId id="305" r:id="rId10"/>
    <p:sldId id="279" r:id="rId11"/>
    <p:sldId id="322" r:id="rId12"/>
    <p:sldId id="278" r:id="rId13"/>
    <p:sldId id="261" r:id="rId14"/>
    <p:sldId id="292" r:id="rId15"/>
    <p:sldId id="323" r:id="rId16"/>
    <p:sldId id="262" r:id="rId17"/>
    <p:sldId id="266" r:id="rId18"/>
    <p:sldId id="264" r:id="rId19"/>
    <p:sldId id="272" r:id="rId20"/>
    <p:sldId id="263" r:id="rId21"/>
    <p:sldId id="309" r:id="rId22"/>
    <p:sldId id="265" r:id="rId23"/>
    <p:sldId id="295" r:id="rId24"/>
    <p:sldId id="267" r:id="rId25"/>
    <p:sldId id="327" r:id="rId26"/>
    <p:sldId id="269" r:id="rId27"/>
    <p:sldId id="328" r:id="rId28"/>
    <p:sldId id="270" r:id="rId29"/>
    <p:sldId id="329" r:id="rId30"/>
    <p:sldId id="271" r:id="rId31"/>
    <p:sldId id="330" r:id="rId32"/>
    <p:sldId id="275" r:id="rId33"/>
    <p:sldId id="274" r:id="rId34"/>
    <p:sldId id="276" r:id="rId35"/>
    <p:sldId id="273" r:id="rId36"/>
    <p:sldId id="294" r:id="rId37"/>
    <p:sldId id="293" r:id="rId38"/>
    <p:sldId id="296" r:id="rId39"/>
    <p:sldId id="277" r:id="rId40"/>
    <p:sldId id="297" r:id="rId41"/>
    <p:sldId id="332" r:id="rId42"/>
    <p:sldId id="333" r:id="rId43"/>
    <p:sldId id="334" r:id="rId44"/>
    <p:sldId id="331" r:id="rId45"/>
    <p:sldId id="280" r:id="rId46"/>
    <p:sldId id="281" r:id="rId47"/>
    <p:sldId id="289" r:id="rId48"/>
    <p:sldId id="288" r:id="rId49"/>
    <p:sldId id="282" r:id="rId50"/>
    <p:sldId id="300" r:id="rId51"/>
    <p:sldId id="301" r:id="rId52"/>
    <p:sldId id="302" r:id="rId53"/>
    <p:sldId id="284" r:id="rId54"/>
    <p:sldId id="303" r:id="rId55"/>
    <p:sldId id="283" r:id="rId56"/>
    <p:sldId id="299" r:id="rId57"/>
    <p:sldId id="285" r:id="rId58"/>
    <p:sldId id="310" r:id="rId59"/>
    <p:sldId id="286" r:id="rId60"/>
    <p:sldId id="311" r:id="rId61"/>
    <p:sldId id="287" r:id="rId62"/>
    <p:sldId id="298" r:id="rId63"/>
    <p:sldId id="290" r:id="rId64"/>
    <p:sldId id="291" r:id="rId65"/>
    <p:sldId id="312" r:id="rId66"/>
    <p:sldId id="325" r:id="rId67"/>
    <p:sldId id="326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4" r:id="rId77"/>
  </p:sldIdLst>
  <p:sldSz cx="9144000" cy="6858000" type="screen4x3"/>
  <p:notesSz cx="6858000" cy="9144000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1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orient="horz" pos="2803">
          <p15:clr>
            <a:srgbClr val="A4A3A4"/>
          </p15:clr>
        </p15:guide>
        <p15:guide id="8" orient="horz" pos="3824">
          <p15:clr>
            <a:srgbClr val="A4A3A4"/>
          </p15:clr>
        </p15:guide>
        <p15:guide id="9" pos="2933">
          <p15:clr>
            <a:srgbClr val="A4A3A4"/>
          </p15:clr>
        </p15:guide>
        <p15:guide id="10" pos="5495">
          <p15:clr>
            <a:srgbClr val="A4A3A4"/>
          </p15:clr>
        </p15:guide>
        <p15:guide id="11" pos="2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51"/>
    <a:srgbClr val="C6876B"/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595" autoAdjust="0"/>
  </p:normalViewPr>
  <p:slideViewPr>
    <p:cSldViewPr snapToGrid="0" showGuides="1">
      <p:cViewPr varScale="1">
        <p:scale>
          <a:sx n="79" d="100"/>
          <a:sy n="79" d="100"/>
        </p:scale>
        <p:origin x="2021" y="77"/>
      </p:cViewPr>
      <p:guideLst>
        <p:guide orient="horz" pos="944"/>
        <p:guide orient="horz" pos="2112"/>
        <p:guide orient="horz" pos="3974"/>
        <p:guide orient="horz" pos="362"/>
        <p:guide orient="horz" pos="2812"/>
        <p:guide orient="horz" pos="713"/>
        <p:guide orient="horz" pos="2803"/>
        <p:guide orient="horz" pos="3824"/>
        <p:guide pos="2933"/>
        <p:guide pos="5495"/>
        <p:guide pos="2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7608"/>
    </p:cViewPr>
  </p:sorterViewPr>
  <p:notesViewPr>
    <p:cSldViewPr snapToGrid="0"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70A7-F4A3-4291-A38F-326A65F23D10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687CB-1607-4078-9782-374AC23F7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17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51569-D594-C847-B869-AECB14861874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643E3-1FB9-D74E-A2E6-94E6D888F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09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643E3-1FB9-D74E-A2E6-94E6D888FB93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93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  <p:sp>
        <p:nvSpPr>
          <p:cNvPr id="8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419100" y="1498600"/>
            <a:ext cx="8304213" cy="29511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11"/>
          </p:nvPr>
        </p:nvSpPr>
        <p:spPr>
          <a:xfrm>
            <a:off x="419100" y="4515325"/>
            <a:ext cx="8304213" cy="831851"/>
          </a:xfrm>
        </p:spPr>
        <p:txBody>
          <a:bodyPr wrap="square" lIns="0" tIns="0" rIns="0" bIns="0" anchor="ctr" anchorCtr="0">
            <a:normAutofit/>
          </a:bodyPr>
          <a:lstStyle>
            <a:lvl1pPr>
              <a:buFontTx/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12"/>
          </p:nvPr>
        </p:nvSpPr>
        <p:spPr>
          <a:xfrm>
            <a:off x="419100" y="5385277"/>
            <a:ext cx="8304213" cy="545506"/>
          </a:xfrm>
        </p:spPr>
        <p:txBody>
          <a:bodyPr wrap="square" lIns="0" tIns="0" rIns="0" bIns="0" anchor="ctr" anchorCtr="0">
            <a:normAutofit/>
          </a:bodyPr>
          <a:lstStyle>
            <a:lvl1pPr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3" hasCustomPrompt="1"/>
          </p:nvPr>
        </p:nvSpPr>
        <p:spPr>
          <a:xfrm>
            <a:off x="4656138" y="5972175"/>
            <a:ext cx="4067175" cy="346075"/>
          </a:xfrm>
        </p:spPr>
        <p:txBody>
          <a:bodyPr wrap="none" lIns="0" tIns="0" rIns="0" bIns="0" anchor="ctr" anchorCtr="0">
            <a:noAutofit/>
          </a:bodyPr>
          <a:lstStyle>
            <a:lvl1pPr algn="r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dirty="0"/>
              <a:t>Klepnutím vložte datum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dělov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419100" y="1498600"/>
            <a:ext cx="8304213" cy="2951163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11"/>
          </p:nvPr>
        </p:nvSpPr>
        <p:spPr>
          <a:xfrm>
            <a:off x="419100" y="4464049"/>
            <a:ext cx="8304213" cy="1844676"/>
          </a:xfrm>
        </p:spPr>
        <p:txBody>
          <a:bodyPr wrap="square" lIns="0" tIns="360000" rIns="0" bIns="10800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9" name="Volný tvar 8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sp>
        <p:nvSpPr>
          <p:cNvPr id="11" name="Volný tvar 10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 umístění obrá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>
          <a:xfrm>
            <a:off x="4656138" y="1498600"/>
            <a:ext cx="4067175" cy="4561200"/>
          </a:xfrm>
        </p:spPr>
        <p:txBody>
          <a:bodyPr/>
          <a:lstStyle/>
          <a:p>
            <a:endParaRPr lang="cs-CZ"/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2" name="Volný tvar 11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Obrázek 12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5" name="Volný tvar 14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4656138" y="1498600"/>
            <a:ext cx="4067175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1" name="Volný tvar 10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 jeden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8304213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0" name="Volný tvar 9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2" name="Skupina 11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Zvýrazněný text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  <a:solidFill>
            <a:srgbClr val="002251"/>
          </a:solidFill>
        </p:spPr>
        <p:txBody>
          <a:bodyPr lIns="360000" tIns="180000" rIns="360000" bIns="180000"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4656138" y="1498600"/>
            <a:ext cx="4067175" cy="4810125"/>
          </a:xfrm>
        </p:spPr>
        <p:txBody>
          <a:bodyPr lIns="360000" tIns="180000" rIns="360000" bIns="180000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1" name="Volný tvar 10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abulka a její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abulku 3"/>
          <p:cNvSpPr>
            <a:spLocks noGrp="1"/>
          </p:cNvSpPr>
          <p:nvPr>
            <p:ph type="tbl" sz="quarter" idx="10"/>
          </p:nvPr>
        </p:nvSpPr>
        <p:spPr>
          <a:xfrm>
            <a:off x="419100" y="1498601"/>
            <a:ext cx="8304213" cy="2965450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419100" y="4464050"/>
            <a:ext cx="8304213" cy="1844675"/>
          </a:xfrm>
        </p:spPr>
        <p:txBody>
          <a:bodyPr tIns="180000" bIns="180000"/>
          <a:lstStyle>
            <a:lvl1pPr marL="266400" indent="-266400">
              <a:lnSpc>
                <a:spcPct val="110000"/>
              </a:lnSpc>
              <a:spcBef>
                <a:spcPts val="0"/>
              </a:spcBef>
              <a:buClr>
                <a:srgbClr val="002D5A"/>
              </a:buClr>
              <a:buFont typeface="Calibri" pitchFamily="34" charset="0"/>
              <a:buChar char="–"/>
              <a:defRPr sz="1600" b="0">
                <a:solidFill>
                  <a:schemeClr val="tx1"/>
                </a:solidFill>
              </a:defRPr>
            </a:lvl1pPr>
            <a:lvl2pPr marL="266400"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0" name="Volný tvar 9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0"/>
          </p:nvPr>
        </p:nvSpPr>
        <p:spPr>
          <a:xfrm>
            <a:off x="419100" y="1498600"/>
            <a:ext cx="8304213" cy="4603097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9" name="Volný tvar 8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2" name="Skupina 11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419100" y="574676"/>
            <a:ext cx="8304213" cy="3100388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3650730"/>
            <a:ext cx="8304213" cy="773395"/>
          </a:xfrm>
        </p:spPr>
        <p:txBody>
          <a:bodyPr wrap="square" lIns="0" tIns="0" rIns="0" bIns="0" anchor="b" anchorCtr="0">
            <a:normAutofit/>
          </a:bodyPr>
          <a:lstStyle>
            <a:lvl1pPr>
              <a:buFontTx/>
              <a:buNone/>
              <a:defRPr sz="3600" b="1">
                <a:solidFill>
                  <a:schemeClr val="tx1"/>
                </a:solidFill>
              </a:defRPr>
            </a:lvl1pPr>
            <a:lvl2pPr>
              <a:defRPr sz="2800" b="1"/>
            </a:lvl2pPr>
          </a:lstStyle>
          <a:p>
            <a:pPr lvl="0"/>
            <a:r>
              <a:rPr lang="cs-CZ" dirty="0"/>
              <a:t>Poděkování</a:t>
            </a:r>
          </a:p>
        </p:txBody>
      </p:sp>
      <p:sp>
        <p:nvSpPr>
          <p:cNvPr id="18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4523872"/>
            <a:ext cx="8304213" cy="432689"/>
          </a:xfrm>
        </p:spPr>
        <p:txBody>
          <a:bodyPr anchor="b" anchorCtr="0"/>
          <a:lstStyle>
            <a:lvl1pPr>
              <a:defRPr sz="2800"/>
            </a:lvl1pPr>
          </a:lstStyle>
          <a:p>
            <a:pPr lvl="0"/>
            <a:r>
              <a:rPr lang="cs-CZ" dirty="0"/>
              <a:t>Jméno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19100" y="5127625"/>
            <a:ext cx="8304213" cy="1181100"/>
          </a:xfrm>
        </p:spPr>
        <p:txBody>
          <a:bodyPr bIns="18000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defRPr sz="1600" b="1">
                <a:solidFill>
                  <a:schemeClr val="tx2"/>
                </a:solidFill>
                <a:latin typeface="+mn-lt"/>
              </a:defRPr>
            </a:lvl2pPr>
            <a:lvl3pPr>
              <a:defRPr sz="16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2" name="Volný tvar 11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Obrázek 12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19099" y="1600200"/>
            <a:ext cx="8304213" cy="470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</a:t>
            </a:r>
          </a:p>
          <a:p>
            <a:pPr lvl="6"/>
            <a:r>
              <a:rPr lang="cs-CZ" dirty="0"/>
              <a:t>Sedmá úroveň</a:t>
            </a:r>
          </a:p>
          <a:p>
            <a:pPr lvl="7"/>
            <a:r>
              <a:rPr lang="cs-CZ" dirty="0"/>
              <a:t>Osmá úroveň</a:t>
            </a:r>
          </a:p>
          <a:p>
            <a:pPr lvl="8"/>
            <a:r>
              <a:rPr lang="cs-CZ" dirty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206" rtl="0" eaLnBrk="1" latinLnBrk="0" hangingPunct="1">
        <a:spcBef>
          <a:spcPct val="0"/>
        </a:spcBef>
        <a:buNone/>
        <a:defRPr sz="3600" b="1" kern="1200">
          <a:solidFill>
            <a:srgbClr val="C6876B"/>
          </a:solidFill>
          <a:latin typeface="+mj-lt"/>
          <a:ea typeface="+mj-ea"/>
          <a:cs typeface="+mj-cs"/>
        </a:defRPr>
      </a:lvl1pPr>
    </p:titleStyle>
    <p:bodyStyle>
      <a:lvl1pPr marL="0" indent="0" algn="l" defTabSz="914206" rtl="0" eaLnBrk="1" latinLnBrk="0" hangingPunct="1">
        <a:spcBef>
          <a:spcPts val="2600"/>
        </a:spcBef>
        <a:buFontTx/>
        <a:buNone/>
        <a:defRPr sz="2600" b="1" kern="1200">
          <a:solidFill>
            <a:srgbClr val="002251"/>
          </a:solidFill>
          <a:latin typeface="+mn-lt"/>
          <a:ea typeface="+mn-ea"/>
          <a:cs typeface="+mn-cs"/>
        </a:defRPr>
      </a:lvl1pPr>
      <a:lvl2pPr marL="0" indent="0" algn="l" defTabSz="914206" rtl="0" eaLnBrk="1" latinLnBrk="0" hangingPunct="1">
        <a:spcBef>
          <a:spcPts val="6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66400" indent="-266400" algn="l" defTabSz="914206" rtl="0" eaLnBrk="1" latinLnBrk="0" hangingPunct="1">
        <a:spcBef>
          <a:spcPts val="600"/>
        </a:spcBef>
        <a:buClr>
          <a:schemeClr val="tx2"/>
        </a:buClr>
        <a:buFont typeface="Calibri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6400" indent="0" algn="l" defTabSz="914206" rtl="0" eaLnBrk="1" latinLnBrk="0" hangingPunct="1">
        <a:spcBef>
          <a:spcPts val="600"/>
        </a:spcBef>
        <a:buClr>
          <a:srgbClr val="CA8A64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66400" indent="-266400" algn="l" defTabSz="914206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‒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66400" indent="0" algn="l" defTabSz="914206" rtl="0" eaLnBrk="1" latinLnBrk="0" hangingPunct="1">
        <a:spcBef>
          <a:spcPts val="600"/>
        </a:spcBef>
        <a:buFontTx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66400" indent="-266400" algn="l" defTabSz="914206" rtl="0" eaLnBrk="1" latinLnBrk="0" hangingPunct="1">
        <a:spcBef>
          <a:spcPts val="600"/>
        </a:spcBef>
        <a:buClr>
          <a:schemeClr val="tx1"/>
        </a:buClr>
        <a:buFont typeface="Calibri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266400" indent="0" algn="l" defTabSz="914206" rtl="0" eaLnBrk="1" latinLnBrk="0" hangingPunct="1">
        <a:spcBef>
          <a:spcPts val="6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400" indent="-266400" algn="l" defTabSz="914206" rtl="0" eaLnBrk="1" latinLnBrk="0" hangingPunct="1">
        <a:spcBef>
          <a:spcPts val="600"/>
        </a:spcBef>
        <a:buClr>
          <a:srgbClr val="C6876B"/>
        </a:buClr>
        <a:buFont typeface="Calibri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kU5MF4MjO4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VIkXPvp-4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Vkd3gcZxDk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aMnWQP9jU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8uxEntUlJ4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jYMVSA6xM8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Ord03HKAY" TargetMode="External"/><Relationship Id="rId2" Type="http://schemas.openxmlformats.org/officeDocument/2006/relationships/hyperlink" Target="https://www.youtube.com/watch?v=K8tk-XISF0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yyycF5n46QY" TargetMode="External"/><Relationship Id="rId5" Type="http://schemas.openxmlformats.org/officeDocument/2006/relationships/hyperlink" Target="https://www.youtube.com/watch?v=qkKLeR2ews0" TargetMode="External"/><Relationship Id="rId4" Type="http://schemas.openxmlformats.org/officeDocument/2006/relationships/hyperlink" Target="https://www.youtube.com/watch?v=OOqoKGrsLDk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OqoKGrsLDk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phYwV91MN4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AkAila9cF0" TargetMode="Externa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HWBx7qnE98&amp;t=8s" TargetMode="Externa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OqerniwOmE" TargetMode="Externa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jN91f0Vq28" TargetMode="Externa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Konflikty - Afrika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s-CZ" dirty="0"/>
              <a:t>Cyril Svoboda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14. 6. 2016</a:t>
            </a:r>
          </a:p>
        </p:txBody>
      </p:sp>
      <p:pic>
        <p:nvPicPr>
          <p:cNvPr id="8" name="Picture 3" descr="D:\01_Zakazky\Cevro\2015\_stala_grafika\Foto_CI_repre_2015\Brozura_repre_2015\Obory\Dalsi_ucitele_studenti\JS_X0552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34" b="23334"/>
          <a:stretch/>
        </p:blipFill>
        <p:spPr bwMode="auto">
          <a:xfrm>
            <a:off x="419100" y="1498600"/>
            <a:ext cx="8304213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B4003-83C6-46E4-7C1D-62AAE488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Mapa Libye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2E77AE-FDE5-8896-5BEB-BFA26EA51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Nestabilita v Africe má hluboké kořeny – vliv revoluce v Libyi</a:t>
            </a:r>
          </a:p>
        </p:txBody>
      </p:sp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F7A1F54F-90BB-DB4B-96C4-6539D879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1" y="2057399"/>
            <a:ext cx="4165600" cy="379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5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BEA68-B961-4D69-891E-0B18E187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Libye pramen dnešního ohrožení Afriky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9CF931-C99F-4C3F-B2EE-2DC777A39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Libye plným názvem Libyjský  stát v severní Africe u Středozemního moře. </a:t>
            </a:r>
          </a:p>
          <a:p>
            <a:r>
              <a:rPr lang="cs-CZ" dirty="0"/>
              <a:t>Jejími sousedy jsou Egypt, Súdán, Čad, Niger, Alžírsko a Tunisko. Jméno státu má původ ve starořeckém mýtu o Libyi. </a:t>
            </a:r>
          </a:p>
          <a:p>
            <a:r>
              <a:rPr lang="cs-CZ" dirty="0"/>
              <a:t>V roce 2011 zde proběhla občanská válka mezi stoupenci </a:t>
            </a:r>
            <a:r>
              <a:rPr lang="cs-CZ" dirty="0" err="1"/>
              <a:t>Kaddáfího</a:t>
            </a:r>
            <a:r>
              <a:rPr lang="cs-CZ" dirty="0"/>
              <a:t> </a:t>
            </a:r>
            <a:r>
              <a:rPr lang="cs-CZ" dirty="0" err="1"/>
              <a:t>džamáhíríje</a:t>
            </a:r>
            <a:r>
              <a:rPr lang="cs-CZ" dirty="0"/>
              <a:t> a povstalci zastupovanými Národní přechodnou radou a podporovanými NATO. </a:t>
            </a:r>
          </a:p>
          <a:p>
            <a:r>
              <a:rPr lang="cs-CZ" dirty="0"/>
              <a:t>Válka skončila vítězstvím povstalců.</a:t>
            </a:r>
          </a:p>
        </p:txBody>
      </p:sp>
    </p:spTree>
    <p:extLst>
      <p:ext uri="{BB962C8B-B14F-4D97-AF65-F5344CB8AC3E}">
        <p14:creationId xmlns:p14="http://schemas.microsoft.com/office/powerpoint/2010/main" val="302526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5EA75-913E-4C8E-AF45-808BA4C1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Proměna Libye</a:t>
            </a:r>
          </a:p>
        </p:txBody>
      </p:sp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AD76ACA5-6FD3-7345-0DC2-FBD9CC9E1FF8}"/>
              </a:ext>
            </a:extLst>
          </p:cNvPr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23" y="1498600"/>
            <a:ext cx="3069166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5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1B7F-0B6A-EC4D-B24C-7014D55C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Libye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A76176-226D-F135-C16F-F4F74BEB5F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1911–1943 byla Libye italskou kolonií na základě Smlouvy z Lausanne po vyhrané italsko-turecké válce, kdy byli Turci, tlačeni hrozícím konfliktem s balkánskými státy, donuceni podepsat s Itálií mírovou smlouvu.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Během druhé světové války bylo území Libye svědkem rozsáhlých válečných operací. Válčící strany (Němci, Italové a Britové) se střídali v kontrole nad touto oblastí.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 druhé světové válce bylo území bývalé Italské severní Afriky rozděleno na historické regiony Tripolsko (pod vládou Britů), Kyrenaika (pod vládou Britů) a </a:t>
            </a:r>
            <a:r>
              <a:rPr lang="cs-CZ" dirty="0" err="1"/>
              <a:t>Fazzān</a:t>
            </a:r>
            <a:r>
              <a:rPr lang="cs-CZ" dirty="0"/>
              <a:t> (pod vládou Francouzů). Poté, co došlo v roce 1949 k rozsáhlým nepokojům, rozhodla OSN o plném osamostatnění Libye.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Toto rozhodnutí bylo naplněno roku 1951, kdy spojením vznikl nezávislý federativní stát Libye jako Libyjské království pod vládou krále </a:t>
            </a:r>
            <a:r>
              <a:rPr lang="cs-CZ" dirty="0" err="1"/>
              <a:t>Idrise</a:t>
            </a:r>
            <a:r>
              <a:rPr lang="cs-CZ" dirty="0"/>
              <a:t> I. emíra Kyrenaiky a Tripolska.</a:t>
            </a:r>
          </a:p>
        </p:txBody>
      </p:sp>
    </p:spTree>
    <p:extLst>
      <p:ext uri="{BB962C8B-B14F-4D97-AF65-F5344CB8AC3E}">
        <p14:creationId xmlns:p14="http://schemas.microsoft.com/office/powerpoint/2010/main" val="72602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2988651-433E-8D39-12A8-46724D55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Král </a:t>
            </a:r>
            <a:r>
              <a:rPr lang="cs-CZ" dirty="0" err="1"/>
              <a:t>Idris</a:t>
            </a:r>
            <a:r>
              <a:rPr lang="cs-CZ" dirty="0"/>
              <a:t> I. Libyjský</a:t>
            </a:r>
          </a:p>
        </p:txBody>
      </p:sp>
      <p:pic>
        <p:nvPicPr>
          <p:cNvPr id="1028" name="Picture 4" descr="Portrét">
            <a:extLst>
              <a:ext uri="{FF2B5EF4-FFF2-40B4-BE49-F238E27FC236}">
                <a16:creationId xmlns:a16="http://schemas.microsoft.com/office/drawing/2014/main" id="{E8B8D7C8-63F9-85E6-2C5E-6CFB7C289E12}"/>
              </a:ext>
            </a:extLst>
          </p:cNvPr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56" y="1812925"/>
            <a:ext cx="28575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0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5A55A-D01A-40D5-BA09-EE6274B4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vlády krále </a:t>
            </a:r>
            <a:r>
              <a:rPr lang="cs-CZ" dirty="0" err="1"/>
              <a:t>Idrise</a:t>
            </a:r>
            <a:r>
              <a:rPr lang="cs-CZ" dirty="0"/>
              <a:t> a jeho konec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88FC67-37DB-411B-A11E-1F56D90A36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https://www.youtube.com/watch?v=qsDVGEaVxqM</a:t>
            </a:r>
          </a:p>
        </p:txBody>
      </p:sp>
    </p:spTree>
    <p:extLst>
      <p:ext uri="{BB962C8B-B14F-4D97-AF65-F5344CB8AC3E}">
        <p14:creationId xmlns:p14="http://schemas.microsoft.com/office/powerpoint/2010/main" val="184232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16201-1CDA-F04F-734A-05D50949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Poválečná historie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6520F1D-8E33-668B-4848-3C81727A63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 1963 byl za autoritativní vlády zrušeno federativní členění země.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1.9.1969 proběhl vojenský puč plukovníka </a:t>
            </a:r>
            <a:r>
              <a:rPr lang="cs-CZ" dirty="0" err="1"/>
              <a:t>Muammara</a:t>
            </a:r>
            <a:r>
              <a:rPr lang="cs-CZ" dirty="0"/>
              <a:t> </a:t>
            </a:r>
            <a:r>
              <a:rPr lang="cs-CZ" dirty="0" err="1"/>
              <a:t>Kaddáfího</a:t>
            </a:r>
            <a:r>
              <a:rPr lang="cs-CZ" dirty="0"/>
              <a:t>. Libye  postupně začala usilovat o pozici regionální mocnosti v Africe.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Ze země byly vykázány americké a britské jednotky, znárodněny zahraniční ropné společnosti. </a:t>
            </a:r>
            <a:r>
              <a:rPr lang="cs-CZ" dirty="0" err="1"/>
              <a:t>Muammar</a:t>
            </a:r>
            <a:r>
              <a:rPr lang="cs-CZ" dirty="0"/>
              <a:t> </a:t>
            </a:r>
            <a:r>
              <a:rPr lang="cs-CZ" dirty="0" err="1"/>
              <a:t>Kaddáfí</a:t>
            </a:r>
            <a:r>
              <a:rPr lang="cs-CZ" dirty="0"/>
              <a:t> začal podporovat povstalecké skupiny, které v mnoha zemích Afriky (ale i Evropy a Latinské Ameriky) ohrožovaly tamní vlády.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 70. a 80. letech navíc Libye zvýšila tlak a následně i vojensky intervenovala v sousedním Čadu, bývalé francouzské kolonii ve střední Africe, na což Francie odpověděla vojenským zásahem. Francouzské jednotky se tak v roce 1986 přímo střetly s Libyjci v rámci operace </a:t>
            </a:r>
            <a:r>
              <a:rPr lang="cs-CZ" dirty="0" err="1"/>
              <a:t>Épervier</a:t>
            </a:r>
            <a:r>
              <a:rPr lang="cs-CZ" dirty="0"/>
              <a:t> (krahujec).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Francie zničila libyjské radarové zařízení a pomohla čadskému prezidentovi </a:t>
            </a:r>
            <a:r>
              <a:rPr lang="cs-CZ" dirty="0" err="1"/>
              <a:t>Habrému</a:t>
            </a:r>
            <a:r>
              <a:rPr lang="cs-CZ" dirty="0"/>
              <a:t> dobýt okupovaný sever země.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65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AE3F1-B6DE-BFAE-CE8C-10A650D3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Muammar</a:t>
            </a:r>
            <a:r>
              <a:rPr lang="cs-CZ" dirty="0"/>
              <a:t> </a:t>
            </a:r>
            <a:r>
              <a:rPr lang="cs-CZ" dirty="0" err="1"/>
              <a:t>Kaddáfí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21AB9C-0BF1-943C-3772-A4241230D7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„Vůdce Velké revoluce z 1. září a Libyjské arabské lidové socialistické </a:t>
            </a:r>
            <a:r>
              <a:rPr lang="cs-CZ" dirty="0" err="1"/>
              <a:t>džamáhíríje</a:t>
            </a:r>
            <a:r>
              <a:rPr lang="cs-CZ" dirty="0"/>
              <a:t>“ vládcem Libye  1969 až 2011 byl také jeden z nejdéle vládnoucích vůdců na světě.</a:t>
            </a:r>
          </a:p>
        </p:txBody>
      </p:sp>
      <p:pic>
        <p:nvPicPr>
          <p:cNvPr id="3074" name="Picture 2" descr="Gaddafi's quixotic and brutal rule - BBC News">
            <a:extLst>
              <a:ext uri="{FF2B5EF4-FFF2-40B4-BE49-F238E27FC236}">
                <a16:creationId xmlns:a16="http://schemas.microsoft.com/office/drawing/2014/main" id="{5E148E13-B8C7-F19C-C1C5-EC6D2BF8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CBE05-2AF0-5AB6-E393-5C39E8D5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Podpora mezinárodnímu terorismu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3BFDA7-C721-C9FE-1626-0818BDF7C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Libye dodávala zbraně různým teroristickým a národně-osvobozeneckým skupinám v Evropě zbraně („bomby působící křeče a lámající ducha Británie jsou bombami libyjského lidu“). </a:t>
            </a:r>
          </a:p>
          <a:p>
            <a:r>
              <a:rPr lang="cs-CZ" dirty="0"/>
              <a:t>Např. v roce 1973 zachytilo irské námořnictvo loď Claudia dopravující sovětské zbraně z Libye do Severního Irska pro Prozatímní irskou republikánskou armádu. </a:t>
            </a:r>
          </a:p>
          <a:p>
            <a:r>
              <a:rPr lang="cs-CZ" dirty="0"/>
              <a:t>1987 francouzské úřady zastavily loď MV </a:t>
            </a:r>
            <a:r>
              <a:rPr lang="cs-CZ" dirty="0" err="1"/>
              <a:t>Eksund</a:t>
            </a:r>
            <a:r>
              <a:rPr lang="cs-CZ" dirty="0"/>
              <a:t>, která dovážela přes 120 tun libyjských zbraní teroristickým skupinám, zejména IRA</a:t>
            </a:r>
          </a:p>
        </p:txBody>
      </p:sp>
    </p:spTree>
    <p:extLst>
      <p:ext uri="{BB962C8B-B14F-4D97-AF65-F5344CB8AC3E}">
        <p14:creationId xmlns:p14="http://schemas.microsoft.com/office/powerpoint/2010/main" val="172437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CB57A-8850-168B-F325-6AE78A56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Podpora terorismu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5FB0AC-5CD1-7813-9A44-88739F6432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Libyjští agenti 5. dubna 1986 provedli bombový útok na diskotéku La Belle v západním Berlíně, při kterém byli 3 lidé zabiti a 229 lidí bylo zraněno. </a:t>
            </a:r>
          </a:p>
          <a:p>
            <a:r>
              <a:rPr lang="cs-CZ" dirty="0"/>
              <a:t>Tato teroristická akce byla nařízena z Tripolisu, provedena za spoluúčasti Stasi a souhlasu sovětských poradců v NDR. </a:t>
            </a:r>
          </a:p>
          <a:p>
            <a:r>
              <a:rPr lang="cs-CZ" dirty="0"/>
              <a:t>14. dubna 1986 USA provedly odvetnou operaci El </a:t>
            </a:r>
            <a:r>
              <a:rPr lang="cs-CZ" dirty="0" err="1"/>
              <a:t>Dorado</a:t>
            </a:r>
            <a:r>
              <a:rPr lang="cs-CZ" dirty="0"/>
              <a:t> Canyon. Protivzdušná obrana, 3 vojenské základny a 2 vojenská letiště v Tripolisu a </a:t>
            </a:r>
            <a:r>
              <a:rPr lang="cs-CZ" dirty="0" err="1"/>
              <a:t>Benghází</a:t>
            </a:r>
            <a:r>
              <a:rPr lang="cs-CZ" dirty="0"/>
              <a:t> byly bombardovány.</a:t>
            </a:r>
          </a:p>
          <a:p>
            <a:r>
              <a:rPr lang="cs-CZ" dirty="0"/>
              <a:t>Zabít </a:t>
            </a:r>
            <a:r>
              <a:rPr lang="cs-CZ" dirty="0" err="1"/>
              <a:t>Kaddáfího</a:t>
            </a:r>
            <a:r>
              <a:rPr lang="cs-CZ" dirty="0"/>
              <a:t> se sice nepodařilo, ale o život přišlo několik desítek armádních důstojníků. </a:t>
            </a:r>
            <a:r>
              <a:rPr lang="cs-CZ" dirty="0" err="1"/>
              <a:t>Kaddáfí</a:t>
            </a:r>
            <a:r>
              <a:rPr lang="cs-CZ" dirty="0"/>
              <a:t> oznámil, že dosáhl unikátního vojenského vítězství nad USA a přejmenoval Libyi na Velkou libyjskou arabskou lidovou socialistickou </a:t>
            </a:r>
            <a:r>
              <a:rPr lang="cs-CZ" dirty="0" err="1"/>
              <a:t>džamáhíríj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33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79DF48-737C-C9AD-FE8D-9DC0473D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Afrika – kontinent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93B9B3-1278-9334-3BE9-930F4850A9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 53 afrických státech žije celkem přes 1,2 miliardy obyvatel (2016), což činí 16 % celkové populace Země. </a:t>
            </a:r>
          </a:p>
          <a:p>
            <a:r>
              <a:rPr lang="cs-CZ" dirty="0"/>
              <a:t>Populace je zde nejmladší mezi všemi kontinenty, střední věk v roce 2012 byl 19,7 roku, kdežto celosvětový medián byl 30,4 roku. </a:t>
            </a:r>
          </a:p>
          <a:p>
            <a:r>
              <a:rPr lang="cs-CZ" dirty="0"/>
              <a:t>Naopak Evropa je jediným kontinentem, kde žije více lidí starších 65 let než těch mladších 15 let. 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Forum</a:t>
            </a:r>
            <a:r>
              <a:rPr lang="cs-CZ" dirty="0"/>
              <a:t> uvádí, že věkový medián "starého kontinentu" se v tuto chvíli rovná 42 letům</a:t>
            </a:r>
          </a:p>
          <a:p>
            <a:r>
              <a:rPr lang="cs-CZ" dirty="0"/>
              <a:t>Podle velikosti území je největší zemí tohoto světadílu Alžírsko, podle počtu obyvatel Nigérie</a:t>
            </a:r>
          </a:p>
        </p:txBody>
      </p:sp>
    </p:spTree>
    <p:extLst>
      <p:ext uri="{BB962C8B-B14F-4D97-AF65-F5344CB8AC3E}">
        <p14:creationId xmlns:p14="http://schemas.microsoft.com/office/powerpoint/2010/main" val="1303565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7511B-5EB3-E731-7FB7-1144C682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Islámská legie cesta k islámskému státu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1B96A1-135F-49C0-E973-1EE6FC348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V červnu 1972 </a:t>
            </a:r>
            <a:r>
              <a:rPr lang="cs-CZ" dirty="0" err="1"/>
              <a:t>Kaddáfí</a:t>
            </a:r>
            <a:r>
              <a:rPr lang="cs-CZ" dirty="0"/>
              <a:t> oznámil, že kterýkoliv Arab, který si přeje se dobrovolně přidat k palestinským ozbrojeným skupinám, „může zaregistrovat své jméno na kterémkoliv libyjském velvyslanectví, které mu zajistí potřebný bojový výcvik“. Rovněž přislíbil finanční pomoc pro útoky. </a:t>
            </a:r>
          </a:p>
          <a:p>
            <a:r>
              <a:rPr lang="cs-CZ" dirty="0"/>
              <a:t>Dále založil Islámskou legii (1972–87) – žoldnéřskou paravojenskou skupinu, mající napomoci vytvořit z oblasti Sahelu jeden velký islámský stát</a:t>
            </a:r>
          </a:p>
        </p:txBody>
      </p:sp>
    </p:spTree>
    <p:extLst>
      <p:ext uri="{BB962C8B-B14F-4D97-AF65-F5344CB8AC3E}">
        <p14:creationId xmlns:p14="http://schemas.microsoft.com/office/powerpoint/2010/main" val="244023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B537-FB91-A91E-DEAA-801739D5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Džamáhíríje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397A37-AD05-6964-25B4-257CF8FFC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Džamáhíríje</a:t>
            </a:r>
            <a:r>
              <a:rPr lang="cs-CZ" dirty="0"/>
              <a:t> je forma státního zřízení, kterou poprvé popsal </a:t>
            </a:r>
            <a:r>
              <a:rPr lang="cs-CZ" dirty="0" err="1"/>
              <a:t>Muammar</a:t>
            </a:r>
            <a:r>
              <a:rPr lang="cs-CZ" dirty="0"/>
              <a:t> al </a:t>
            </a:r>
            <a:r>
              <a:rPr lang="cs-CZ" dirty="0" err="1"/>
              <a:t>Kaddáfí</a:t>
            </a:r>
            <a:r>
              <a:rPr lang="cs-CZ" dirty="0"/>
              <a:t> v  Zelené knize vydané v roce 1976. Jediným státem na světě, který se kdy označoval jako </a:t>
            </a:r>
            <a:r>
              <a:rPr lang="cs-CZ" dirty="0" err="1"/>
              <a:t>džamáhíríje</a:t>
            </a:r>
            <a:r>
              <a:rPr lang="cs-CZ" dirty="0"/>
              <a:t>, byla do roku 2011 Libye.</a:t>
            </a:r>
          </a:p>
          <a:p>
            <a:r>
              <a:rPr lang="cs-CZ" dirty="0"/>
              <a:t>Výraz </a:t>
            </a:r>
            <a:r>
              <a:rPr lang="cs-CZ" dirty="0" err="1"/>
              <a:t>džamáhíríja</a:t>
            </a:r>
            <a:r>
              <a:rPr lang="cs-CZ" dirty="0"/>
              <a:t> je odvozen od arabského slova </a:t>
            </a:r>
            <a:r>
              <a:rPr lang="cs-CZ" dirty="0" err="1"/>
              <a:t>džumhúríja</a:t>
            </a:r>
            <a:r>
              <a:rPr lang="cs-CZ" dirty="0"/>
              <a:t> - vláda lidu. Vzniká záměnou slova lid za jeho množné číslo, které se většinou překládá jako lidové masy. </a:t>
            </a:r>
          </a:p>
          <a:p>
            <a:r>
              <a:rPr lang="cs-CZ" dirty="0"/>
              <a:t>Státní uspořádání je podle </a:t>
            </a:r>
            <a:r>
              <a:rPr lang="cs-CZ" dirty="0" err="1"/>
              <a:t>Kaddáfího</a:t>
            </a:r>
            <a:r>
              <a:rPr lang="cs-CZ" dirty="0"/>
              <a:t> alternativou k socialistickému i ke kapitalistickému modelu. Nejedná se o republiku ani o monarchii. Je to stát založený na přímé demokracii bez politických stran, řízený jeho lidem prostřednictvím místních rad. </a:t>
            </a:r>
          </a:p>
        </p:txBody>
      </p:sp>
    </p:spTree>
    <p:extLst>
      <p:ext uri="{BB962C8B-B14F-4D97-AF65-F5344CB8AC3E}">
        <p14:creationId xmlns:p14="http://schemas.microsoft.com/office/powerpoint/2010/main" val="3388522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3DA2C-C59D-6B28-F129-CC48FED0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Podpora diktátorů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768305-6B0D-4BBB-6761-5E71DEFF3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Kaddáfí</a:t>
            </a:r>
            <a:r>
              <a:rPr lang="cs-CZ" dirty="0"/>
              <a:t> byl těsným stoupencem ugandského diktátory: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 </a:t>
            </a:r>
            <a:r>
              <a:rPr lang="cs-CZ" dirty="0" err="1"/>
              <a:t>Idiho</a:t>
            </a:r>
            <a:r>
              <a:rPr lang="cs-CZ" dirty="0"/>
              <a:t> Amina.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Jean-</a:t>
            </a:r>
            <a:r>
              <a:rPr lang="cs-CZ" dirty="0" err="1"/>
              <a:t>Bédel</a:t>
            </a:r>
            <a:r>
              <a:rPr lang="cs-CZ" dirty="0"/>
              <a:t> </a:t>
            </a:r>
            <a:r>
              <a:rPr lang="cs-CZ" dirty="0" err="1"/>
              <a:t>Bokassa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Haile</a:t>
            </a:r>
            <a:r>
              <a:rPr lang="cs-CZ" dirty="0"/>
              <a:t> </a:t>
            </a:r>
            <a:r>
              <a:rPr lang="cs-CZ" dirty="0" err="1"/>
              <a:t>Mariama</a:t>
            </a:r>
            <a:r>
              <a:rPr lang="cs-CZ" dirty="0"/>
              <a:t> </a:t>
            </a:r>
            <a:r>
              <a:rPr lang="cs-CZ" dirty="0" err="1"/>
              <a:t>Mengistua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dále cvičil a podporoval Charlese Taylora, prezidenta Libérie, obviněného za válečné zločiny a zločiny proti lidskosti v Sierra Leone.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Libye měla rovněž úzké kontakty s režimem Slobodana Miloševiče</a:t>
            </a:r>
          </a:p>
        </p:txBody>
      </p:sp>
    </p:spTree>
    <p:extLst>
      <p:ext uri="{BB962C8B-B14F-4D97-AF65-F5344CB8AC3E}">
        <p14:creationId xmlns:p14="http://schemas.microsoft.com/office/powerpoint/2010/main" val="1042973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8BEF0-A1CF-040D-B333-E7B23929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Kamarád socialistického tábora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A01078-0923-0C70-706A-2349F772F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https://www.youtube.com/watch?v=Mzkvf39K_ss</a:t>
            </a:r>
          </a:p>
          <a:p>
            <a:r>
              <a:rPr lang="cs-CZ" dirty="0">
                <a:hlinkClick r:id="rId2"/>
              </a:rPr>
              <a:t>https://www.youtube.com/watch?v=0kU5MF4MjO4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649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447EB-2973-E3A3-49B1-D756372F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Idi</a:t>
            </a:r>
            <a:r>
              <a:rPr lang="cs-CZ" dirty="0"/>
              <a:t> Amin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44F1DA-310D-59AB-10A4-F3FD03373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380672"/>
            <a:ext cx="8304213" cy="4810125"/>
          </a:xfrm>
        </p:spPr>
        <p:txBody>
          <a:bodyPr/>
          <a:lstStyle/>
          <a:p>
            <a:r>
              <a:rPr lang="cs-CZ" dirty="0"/>
              <a:t>Prezident Ugandy 1971-79 jeden z nejkrutějších vládců v Africe</a:t>
            </a:r>
          </a:p>
        </p:txBody>
      </p:sp>
      <p:pic>
        <p:nvPicPr>
          <p:cNvPr id="4098" name="Picture 2" descr="Image Result">
            <a:extLst>
              <a:ext uri="{FF2B5EF4-FFF2-40B4-BE49-F238E27FC236}">
                <a16:creationId xmlns:a16="http://schemas.microsoft.com/office/drawing/2014/main" id="{64A5E600-CA1E-5630-F5E1-F782C3FD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57" y="1825398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04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8392F-A49E-533A-610E-EB922895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Idi</a:t>
            </a:r>
            <a:r>
              <a:rPr lang="cs-CZ" dirty="0"/>
              <a:t> Amin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D753B1-7D60-7D9C-F18E-756B8AAA0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https://www.youtube.com/watch?v=dvVIkXPvp-4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354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502FE-A84B-4D08-0136-719DEC0D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Jean-</a:t>
            </a:r>
            <a:r>
              <a:rPr lang="cs-CZ" dirty="0" err="1"/>
              <a:t>Bédel</a:t>
            </a:r>
            <a:r>
              <a:rPr lang="cs-CZ" dirty="0"/>
              <a:t> </a:t>
            </a:r>
            <a:r>
              <a:rPr lang="cs-CZ" dirty="0" err="1"/>
              <a:t>Bokassa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9B497D-19BC-82D7-4C68-D612AB8B2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 voják a politik, druhý prezident a posléze samozvaný císař-diktátor (jakožto 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Bokassa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I.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Střední Afriky 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4D7FCD4-9D01-4466-115B-79702689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55" y="2577193"/>
            <a:ext cx="2857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743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03EB5-F2CE-E585-8264-51D595D9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Jean-</a:t>
            </a:r>
            <a:r>
              <a:rPr lang="cs-CZ" dirty="0" err="1"/>
              <a:t>Bédel</a:t>
            </a:r>
            <a:r>
              <a:rPr lang="cs-CZ" dirty="0"/>
              <a:t> </a:t>
            </a:r>
            <a:r>
              <a:rPr lang="cs-CZ" dirty="0" err="1"/>
              <a:t>Bokassa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0BD968-1444-9AD8-3ECA-2E6937B94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https://www.youtube.com/watch?v=sVkd3gcZxDk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17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67B21189-0B07-448F-4BD5-C88CE581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/>
              <a:t>Mengistu</a:t>
            </a:r>
            <a:r>
              <a:rPr lang="cs-CZ" dirty="0"/>
              <a:t> </a:t>
            </a:r>
            <a:r>
              <a:rPr lang="cs-CZ" dirty="0" err="1"/>
              <a:t>Haile</a:t>
            </a:r>
            <a:r>
              <a:rPr lang="cs-CZ" dirty="0"/>
              <a:t> Mariam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5900468-6615-F8ED-66E6-1C63C8D0A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 Prezident Etiopské lidově demokratické republiky v letech 1987–1991. Dohlížel na etiopský Rudý teror v letech 1977–1978, který měl za úkol likvidaci opozice.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8609A0C-8880-D110-64B5-ABE09696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855" y="2749098"/>
            <a:ext cx="2806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0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443A6-83AF-F17B-F19C-B97EA0D5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Mengistu</a:t>
            </a:r>
            <a:r>
              <a:rPr lang="cs-CZ" dirty="0"/>
              <a:t> </a:t>
            </a:r>
            <a:r>
              <a:rPr lang="cs-CZ" dirty="0" err="1"/>
              <a:t>Haile</a:t>
            </a:r>
            <a:r>
              <a:rPr lang="cs-CZ" dirty="0"/>
              <a:t> Mariam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2E3865-EB45-8FBB-6269-6A319421D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https://www.youtube.com/watch?v=kaMnWQP9jUE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6FE2D-1CFF-8DA1-E9A4-DA41C47A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Mapa Afriky</a:t>
            </a:r>
          </a:p>
        </p:txBody>
      </p:sp>
      <p:pic>
        <p:nvPicPr>
          <p:cNvPr id="2050" name="Picture 2" descr="Mapy Afriky ke stažení - Výběr nejlepších map">
            <a:extLst>
              <a:ext uri="{FF2B5EF4-FFF2-40B4-BE49-F238E27FC236}">
                <a16:creationId xmlns:a16="http://schemas.microsoft.com/office/drawing/2014/main" id="{10D82863-282E-95AC-243B-348D76DC2D02}"/>
              </a:ext>
            </a:extLst>
          </p:cNvPr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48" y="1498600"/>
            <a:ext cx="4066916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87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8912EE0-6C0F-3CC8-65CA-8D30AF93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Charles Taylor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85419F1-BFFE-D426-184F-01B51E918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1211944"/>
            <a:ext cx="8304213" cy="4810125"/>
          </a:xfrm>
        </p:spPr>
        <p:txBody>
          <a:bodyPr/>
          <a:lstStyle/>
          <a:p>
            <a:r>
              <a:rPr lang="cs-CZ" dirty="0"/>
              <a:t>V letech 1997 a 2003 byl prezident Libérie obviněn pro válečné zločiny proti lidskosti během občanské války</a:t>
            </a:r>
          </a:p>
        </p:txBody>
      </p:sp>
      <p:pic>
        <p:nvPicPr>
          <p:cNvPr id="7170" name="Picture 2" descr="Taylor seated at a desk">
            <a:extLst>
              <a:ext uri="{FF2B5EF4-FFF2-40B4-BE49-F238E27FC236}">
                <a16:creationId xmlns:a16="http://schemas.microsoft.com/office/drawing/2014/main" id="{A6806D71-EBA5-ED31-5D5C-0D92CBCE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25234"/>
            <a:ext cx="2743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85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1C39F-CFAF-50E3-F36E-29A3AB5C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Charles Taylor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B05EEE-70DA-FE89-79B9-B361C5AEC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https://www.youtube.com/watch?v=X8uxEntUlJ4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650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B1C49-F39A-24BF-41C0-89AB8C15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Odpálená nálož v letadle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7BF80F-E4EC-BEB5-BFDC-C97D79DE5F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Využití </a:t>
            </a:r>
            <a:r>
              <a:rPr lang="cs-CZ" dirty="0" err="1"/>
              <a:t>semtextu</a:t>
            </a:r>
            <a:r>
              <a:rPr lang="cs-CZ" dirty="0"/>
              <a:t>  v rukách teroristů</a:t>
            </a:r>
          </a:p>
        </p:txBody>
      </p:sp>
      <p:pic>
        <p:nvPicPr>
          <p:cNvPr id="9218" name="Picture 2" descr="Pan Am flight 103 | Overview, Crash, Victims, &amp; Facts | Britannica">
            <a:extLst>
              <a:ext uri="{FF2B5EF4-FFF2-40B4-BE49-F238E27FC236}">
                <a16:creationId xmlns:a16="http://schemas.microsoft.com/office/drawing/2014/main" id="{1AD564D9-D664-CD3F-EB66-FAC3CC5D5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197100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78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D9C8A-A421-9122-33D9-FE76930C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Aféra </a:t>
            </a:r>
            <a:r>
              <a:rPr lang="cs-CZ" dirty="0" err="1"/>
              <a:t>Lockerbie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B329C8-FC69-5CDE-6239-C5BB53F43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 Let společnosti Pan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Airways směřující z londýnského letiště </a:t>
            </a:r>
            <a:r>
              <a:rPr lang="cs-CZ" dirty="0" err="1"/>
              <a:t>Heathrow</a:t>
            </a:r>
            <a:r>
              <a:rPr lang="cs-CZ" dirty="0"/>
              <a:t> na newyorské letiště Johna F. Kennedyho byl ukončen odpálením plastické trhaviny Semtex československé výroby na palubě letadla nad skotským městečkem </a:t>
            </a:r>
            <a:r>
              <a:rPr lang="cs-CZ" dirty="0" err="1"/>
              <a:t>Lockerbie</a:t>
            </a:r>
            <a:r>
              <a:rPr lang="cs-CZ" dirty="0"/>
              <a:t>, v kraji </a:t>
            </a:r>
            <a:r>
              <a:rPr lang="cs-CZ" dirty="0" err="1"/>
              <a:t>Dumfries</a:t>
            </a:r>
            <a:r>
              <a:rPr lang="cs-CZ" dirty="0"/>
              <a:t> a </a:t>
            </a:r>
            <a:r>
              <a:rPr lang="cs-CZ" dirty="0" err="1"/>
              <a:t>Galloway</a:t>
            </a:r>
            <a:r>
              <a:rPr lang="cs-CZ" dirty="0"/>
              <a:t>. </a:t>
            </a:r>
          </a:p>
          <a:p>
            <a:r>
              <a:rPr lang="cs-CZ" dirty="0"/>
              <a:t>Celkem bylo 270 obětí z celkem 21 států, i s 11 oběťmi zahynuvšími pod troskami na zemi. </a:t>
            </a:r>
          </a:p>
          <a:p>
            <a:r>
              <a:rPr lang="cs-CZ" dirty="0"/>
              <a:t>Událost byla považována až do teroristických útoků 11. září 2001 jako největší teroristický útok na občany USA, kvůli celkovému počtu 189 obětí z tohoto státu.</a:t>
            </a:r>
          </a:p>
        </p:txBody>
      </p:sp>
    </p:spTree>
    <p:extLst>
      <p:ext uri="{BB962C8B-B14F-4D97-AF65-F5344CB8AC3E}">
        <p14:creationId xmlns:p14="http://schemas.microsoft.com/office/powerpoint/2010/main" val="1651537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1785C-ACB8-4321-3B69-E0C2B84B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Semtex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E7219E-BB08-8868-4616-B6B36116F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Semtex je víceúčelová plastická trhavina. Byl vyvinut v 50. letech 20. století v Československu ve VCHZ Synthesia (dnes </a:t>
            </a:r>
            <a:r>
              <a:rPr lang="cs-CZ" dirty="0" err="1"/>
              <a:t>Explosia</a:t>
            </a:r>
            <a:r>
              <a:rPr lang="cs-CZ" dirty="0"/>
              <a:t>), která jej začala vyrábět v roce 1953. (Jiné zdroje zmiňují jako vynálezce Stanislava </a:t>
            </a:r>
            <a:r>
              <a:rPr lang="cs-CZ" dirty="0" err="1"/>
              <a:t>Breberu</a:t>
            </a:r>
            <a:r>
              <a:rPr lang="cs-CZ" dirty="0"/>
              <a:t> a Radima </a:t>
            </a:r>
            <a:r>
              <a:rPr lang="cs-CZ" dirty="0" err="1"/>
              <a:t>Fukátka</a:t>
            </a:r>
            <a:r>
              <a:rPr lang="cs-CZ" dirty="0"/>
              <a:t>). </a:t>
            </a:r>
          </a:p>
          <a:p>
            <a:r>
              <a:rPr lang="cs-CZ" dirty="0"/>
              <a:t>Používá se jako konvenční trhavina, při demolicích a pro vojenské účely. Je znám pro svoji popularitu mezi teroristy kvůli své špatné zjistitelnosti. Od roku 1991 se značkuje, takže jeho "špatná zjistitelnost" oproti ostatním trhavinám neplatí</a:t>
            </a:r>
          </a:p>
        </p:txBody>
      </p:sp>
    </p:spTree>
    <p:extLst>
      <p:ext uri="{BB962C8B-B14F-4D97-AF65-F5344CB8AC3E}">
        <p14:creationId xmlns:p14="http://schemas.microsoft.com/office/powerpoint/2010/main" val="3269568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4A843-59F8-C5B1-B6CC-5C6E9DC6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Válka teroru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F8169E-AB6C-C94B-6825-E29EA8B9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1991 dva libyjští tajní agenti byli státními zastupitelstvími USA a UK obviněni z účasti na explozi dopravního letadla letu Pan </a:t>
            </a:r>
            <a:r>
              <a:rPr lang="cs-CZ" dirty="0" err="1"/>
              <a:t>Am</a:t>
            </a:r>
            <a:r>
              <a:rPr lang="cs-CZ" dirty="0"/>
              <a:t> 103. </a:t>
            </a:r>
          </a:p>
          <a:p>
            <a:r>
              <a:rPr lang="cs-CZ" dirty="0"/>
              <a:t>Šest dalších Libyjců bylo souzeno v nepřítomnosti za bombový útok letu UTA 772 nad Čadem a Nigerem. </a:t>
            </a:r>
          </a:p>
          <a:p>
            <a:r>
              <a:rPr lang="cs-CZ" dirty="0"/>
              <a:t>RB OSN požadovala, aby Libye spolupracovala s vyšetřovateli letů UTA 772 a Pan </a:t>
            </a:r>
            <a:r>
              <a:rPr lang="cs-CZ" dirty="0" err="1"/>
              <a:t>Am</a:t>
            </a:r>
            <a:r>
              <a:rPr lang="cs-CZ" dirty="0"/>
              <a:t> 103, zaplatila odškodné rodinám obětí a zastavila veškerou podporu terorismu. </a:t>
            </a:r>
          </a:p>
          <a:p>
            <a:r>
              <a:rPr lang="cs-CZ" dirty="0"/>
              <a:t>Odmítnutí Libye vedlo k vydání rezoluce rady bezpečnosti OSN 748 dne 31. března 1992 o uvalení mezinárodních sankcí vůči Libyi. Opětné odmítnutí Libyí pak vedlo k uvalení dalších sankcí v listopadu 1993.</a:t>
            </a:r>
          </a:p>
        </p:txBody>
      </p:sp>
    </p:spTree>
    <p:extLst>
      <p:ext uri="{BB962C8B-B14F-4D97-AF65-F5344CB8AC3E}">
        <p14:creationId xmlns:p14="http://schemas.microsoft.com/office/powerpoint/2010/main" val="772375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B79FB-09A7-95A7-4219-44560053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Ronald Reagan</a:t>
            </a:r>
          </a:p>
        </p:txBody>
      </p:sp>
      <p:pic>
        <p:nvPicPr>
          <p:cNvPr id="3074" name="Picture 2" descr="Ronald Reagan - Wikipedia">
            <a:extLst>
              <a:ext uri="{FF2B5EF4-FFF2-40B4-BE49-F238E27FC236}">
                <a16:creationId xmlns:a16="http://schemas.microsoft.com/office/drawing/2014/main" id="{58075032-9A96-AB7C-2514-640DC0584DDA}"/>
              </a:ext>
            </a:extLst>
          </p:cNvPr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04" y="1498600"/>
            <a:ext cx="3676605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50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123C0-20CD-9B5C-82A7-DCB786B5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Odveta ze strany USA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5B980B-BE10-1E4B-AA7C-D4F2BA00F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8" y="1498600"/>
            <a:ext cx="8304213" cy="481012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https://www.youtube.com/watch?v=pjYMVSA6xM8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038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D3576-66CE-C951-7AF9-36530B92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Demokrati a </a:t>
            </a:r>
            <a:r>
              <a:rPr lang="cs-CZ" dirty="0" err="1"/>
              <a:t>Kaddafí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17A91B-2030-1E97-8D1C-C5903B8019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https://www.youtube.com/watch?v=K8tk-XISF0A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https://www.youtube.com/watch?v=KpOrd03HKAY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https://www.youtube.com/watch?v=OOqoKGrsLDk</a:t>
            </a:r>
            <a:endParaRPr lang="cs-CZ" dirty="0"/>
          </a:p>
          <a:p>
            <a:r>
              <a:rPr lang="cs-CZ" dirty="0">
                <a:hlinkClick r:id="rId5"/>
              </a:rPr>
              <a:t>https://www.youtube.com/watch?v=qkKLeR2ews0</a:t>
            </a:r>
            <a:endParaRPr lang="cs-CZ" dirty="0"/>
          </a:p>
          <a:p>
            <a:r>
              <a:rPr lang="cs-CZ" dirty="0">
                <a:hlinkClick r:id="rId6"/>
              </a:rPr>
              <a:t>https://www.youtube.com/watch?v=yyycF5n46QY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491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1760B-017B-F130-B944-B8183DB0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Konec </a:t>
            </a:r>
            <a:r>
              <a:rPr lang="cs-CZ" dirty="0" err="1"/>
              <a:t>Kaddafího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9C8FC4-FBCA-5A63-22BA-89997EE2A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 Únoru 2011 po masakrech civilního obyvatelstva propukla v Libyi občanská válka.</a:t>
            </a:r>
          </a:p>
          <a:p>
            <a:r>
              <a:rPr lang="cs-CZ" dirty="0" err="1"/>
              <a:t>Kaddáfího</a:t>
            </a:r>
            <a:r>
              <a:rPr lang="cs-CZ" dirty="0"/>
              <a:t> vydán zatykač Mezinárodního trestního soudu. </a:t>
            </a:r>
            <a:r>
              <a:rPr lang="cs-CZ" dirty="0" err="1"/>
              <a:t>Kaddáfí</a:t>
            </a:r>
            <a:r>
              <a:rPr lang="cs-CZ" dirty="0"/>
              <a:t> se tak stal po súdánském prezidentu </a:t>
            </a:r>
            <a:r>
              <a:rPr lang="cs-CZ" dirty="0" err="1"/>
              <a:t>Bašírovi</a:t>
            </a:r>
            <a:r>
              <a:rPr lang="cs-CZ" dirty="0"/>
              <a:t> </a:t>
            </a:r>
            <a:r>
              <a:rPr lang="cs-CZ" dirty="0" err="1"/>
              <a:t>Assadovi</a:t>
            </a:r>
            <a:r>
              <a:rPr lang="cs-CZ" dirty="0"/>
              <a:t>  druhou hlavou státu v historii, která byla stíhána za zločiny proti lidskosti.</a:t>
            </a:r>
          </a:p>
          <a:p>
            <a:r>
              <a:rPr lang="cs-CZ" dirty="0"/>
              <a:t>Povstalci díky letecké podpoře ze strany států NATO postupně ovládli všechna města při pobřeží Středozemního moře, přičemž jako jedno z posledních padlo Tripolis. </a:t>
            </a:r>
          </a:p>
        </p:txBody>
      </p:sp>
    </p:spTree>
    <p:extLst>
      <p:ext uri="{BB962C8B-B14F-4D97-AF65-F5344CB8AC3E}">
        <p14:creationId xmlns:p14="http://schemas.microsoft.com/office/powerpoint/2010/main" val="215555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14B89-5292-4503-B85F-104B935C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Koloniální mocnosti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E14C33-8DAD-428C-8009-A71396A0F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Koloniální mocnosti určily hranice svých bývalých kolonií</a:t>
            </a:r>
          </a:p>
          <a:p>
            <a:r>
              <a:rPr lang="cs-CZ" dirty="0"/>
              <a:t>Hranice kopírovaly zájmy  mocností, nerespektovaly tradiční, kmenové, náboženské, jazykové vazby</a:t>
            </a:r>
          </a:p>
        </p:txBody>
      </p:sp>
    </p:spTree>
    <p:extLst>
      <p:ext uri="{BB962C8B-B14F-4D97-AF65-F5344CB8AC3E}">
        <p14:creationId xmlns:p14="http://schemas.microsoft.com/office/powerpoint/2010/main" val="754203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37C3B-F126-C3B5-D118-E523098D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Konec jeho vlády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3D332D-3EFA-04E7-FD3B-4ED8917A4E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https://www.youtube.com/watch?v=OOqoKGrsLDk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140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07F2C-39CF-BCF1-1A39-61B74C46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Polní maršál Chalífa </a:t>
            </a:r>
            <a:r>
              <a:rPr lang="cs-CZ" dirty="0" err="1"/>
              <a:t>Belqasim</a:t>
            </a:r>
            <a:r>
              <a:rPr lang="cs-CZ" dirty="0"/>
              <a:t> </a:t>
            </a:r>
            <a:r>
              <a:rPr lang="cs-CZ" dirty="0" err="1"/>
              <a:t>Haftar</a:t>
            </a:r>
            <a:r>
              <a:rPr lang="cs-CZ" dirty="0"/>
              <a:t> 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D70572-D07D-AC2E-9F9A-ACEBA80158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 Libyjský vojenský velitel a vůdce Libyjské národní armády v současnosti zapojené do občanské války v Libyi. 2. března 2015 byl jmenován velitelem ozbrojených sil věrných zvolenému Libyjskému parlamentu v </a:t>
            </a:r>
            <a:r>
              <a:rPr lang="cs-CZ" dirty="0" err="1"/>
              <a:t>Tobruku</a:t>
            </a:r>
            <a:r>
              <a:rPr lang="cs-CZ" dirty="0"/>
              <a:t>.</a:t>
            </a:r>
          </a:p>
          <a:p>
            <a:r>
              <a:rPr lang="cs-CZ" dirty="0"/>
              <a:t>Podílel se na převratu, který vynesl </a:t>
            </a:r>
            <a:r>
              <a:rPr lang="cs-CZ" dirty="0" err="1"/>
              <a:t>Kaddáfího</a:t>
            </a:r>
            <a:r>
              <a:rPr lang="cs-CZ" dirty="0"/>
              <a:t> k moci. Byl součástí libyjského kontingentu během </a:t>
            </a:r>
            <a:r>
              <a:rPr lang="cs-CZ" dirty="0" err="1"/>
              <a:t>Jomkipurské</a:t>
            </a:r>
            <a:r>
              <a:rPr lang="cs-CZ" dirty="0"/>
              <a:t> války s Izraelem v roce 1973.</a:t>
            </a:r>
          </a:p>
          <a:p>
            <a:r>
              <a:rPr lang="cs-CZ" dirty="0"/>
              <a:t> V zajetí v Čadu zformoval spolu s dalšími důstojníky skupinu spiklenců s cílem svrhnout </a:t>
            </a:r>
            <a:r>
              <a:rPr lang="cs-CZ" dirty="0" err="1"/>
              <a:t>Kaddáfího</a:t>
            </a:r>
            <a:r>
              <a:rPr lang="cs-CZ" dirty="0"/>
              <a:t>. V roce 1990 byl propuštěn na základě dohody se Spojenými státy a strávil téměř dvě dekády v </a:t>
            </a:r>
            <a:r>
              <a:rPr lang="cs-CZ" dirty="0" err="1"/>
              <a:t>Langley</a:t>
            </a:r>
            <a:r>
              <a:rPr lang="cs-CZ" dirty="0"/>
              <a:t> ve Virginii a získal americké občanství. V roce 1993 byl během pobytu v USA v Libyi obviněn ze zločinů proti </a:t>
            </a:r>
            <a:r>
              <a:rPr lang="cs-CZ" dirty="0" err="1"/>
              <a:t>Džamáhíríji</a:t>
            </a:r>
            <a:r>
              <a:rPr lang="cs-CZ" dirty="0"/>
              <a:t> a odsouzen k trestu smrti in absentia (v nepřítomnosti).</a:t>
            </a:r>
          </a:p>
          <a:p>
            <a:r>
              <a:rPr lang="cs-CZ" dirty="0" err="1"/>
              <a:t>Haftar</a:t>
            </a:r>
            <a:r>
              <a:rPr lang="cs-CZ" dirty="0"/>
              <a:t> zastával významnou pozici mezi silami, které svrhly </a:t>
            </a:r>
            <a:r>
              <a:rPr lang="cs-CZ" dirty="0" err="1"/>
              <a:t>Kaddáfího</a:t>
            </a:r>
            <a:r>
              <a:rPr lang="cs-CZ" dirty="0"/>
              <a:t> za občanské války v roce 2011. V roce 2014 byl velitelem libyjské armády, když Všeobecný národní kongres odmítl složit mandát. V listopadu 2021 </a:t>
            </a:r>
            <a:r>
              <a:rPr lang="cs-CZ" dirty="0" err="1"/>
              <a:t>Khalifa</a:t>
            </a:r>
            <a:r>
              <a:rPr lang="cs-CZ" dirty="0"/>
              <a:t> </a:t>
            </a:r>
            <a:r>
              <a:rPr lang="cs-CZ" dirty="0" err="1"/>
              <a:t>Haftar</a:t>
            </a:r>
            <a:r>
              <a:rPr lang="cs-CZ" dirty="0"/>
              <a:t> oznámil svou kandidaturu v prezidentských volbách.</a:t>
            </a:r>
          </a:p>
        </p:txBody>
      </p:sp>
    </p:spTree>
    <p:extLst>
      <p:ext uri="{BB962C8B-B14F-4D97-AF65-F5344CB8AC3E}">
        <p14:creationId xmlns:p14="http://schemas.microsoft.com/office/powerpoint/2010/main" val="76198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607F4-8246-0EBA-90AE-E0CEAD41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Polní maršál Chalífa </a:t>
            </a:r>
            <a:r>
              <a:rPr lang="cs-CZ" dirty="0" err="1"/>
              <a:t>Belqasim</a:t>
            </a:r>
            <a:r>
              <a:rPr lang="cs-CZ" dirty="0"/>
              <a:t> </a:t>
            </a:r>
            <a:r>
              <a:rPr lang="cs-CZ" dirty="0" err="1"/>
              <a:t>Haftar</a:t>
            </a:r>
            <a:r>
              <a:rPr lang="cs-CZ" dirty="0"/>
              <a:t> 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0A72F8-A208-13CF-B698-C004F477F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Faktický vládce části Libye, obviňován z válečných zločinů. Má podporu Spojených arabských m emirátů, Saudské Arábie a Egypta.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731316-5A79-363A-A6C4-6DA5EFEA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55" y="2839358"/>
            <a:ext cx="2857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18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A9E8A-44F5-9661-0818-3F3A8A87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Rozdělená </a:t>
            </a:r>
            <a:r>
              <a:rPr lang="cs-CZ" dirty="0" err="1"/>
              <a:t>Lybie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C299D5-D9CA-4961-9762-B38EB8E93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1498600"/>
            <a:ext cx="8304213" cy="4810125"/>
          </a:xfrm>
        </p:spPr>
        <p:txBody>
          <a:bodyPr/>
          <a:lstStyle/>
          <a:p>
            <a:r>
              <a:rPr lang="cs-CZ" dirty="0" err="1"/>
              <a:t>Haftar</a:t>
            </a:r>
            <a:r>
              <a:rPr lang="cs-CZ" dirty="0"/>
              <a:t> „vláda </a:t>
            </a:r>
            <a:r>
              <a:rPr lang="cs-CZ" dirty="0" err="1"/>
              <a:t>Tobruku</a:t>
            </a:r>
            <a:r>
              <a:rPr lang="cs-CZ" dirty="0"/>
              <a:t>“ Zelená část země s mezinárodně uznanou vládou je mimo jeho kontrolu.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C75B2A-AE74-566A-0E17-5C70E58A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579915"/>
            <a:ext cx="3175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41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0277D-7B4E-1BFB-7B5E-36912FB7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Genocida ve Rwandě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F920C2-E9E9-6770-F5A6-3EEC939EE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https://www.youtube.com/watch?v=RphYwV91MN4</a:t>
            </a:r>
            <a:endParaRPr lang="cs-CZ" dirty="0"/>
          </a:p>
          <a:p>
            <a:r>
              <a:rPr lang="cs-CZ" dirty="0"/>
              <a:t>Počátek 7. dubna 1994 rwandské genocidy  masové vyvražďování etnické skupiny </a:t>
            </a:r>
            <a:r>
              <a:rPr lang="cs-CZ" dirty="0" err="1"/>
              <a:t>Tutsiů</a:t>
            </a:r>
            <a:r>
              <a:rPr lang="cs-CZ" dirty="0"/>
              <a:t> (většina obětí) a umírněných </a:t>
            </a:r>
            <a:r>
              <a:rPr lang="cs-CZ" dirty="0" err="1"/>
              <a:t>Hutů</a:t>
            </a:r>
            <a:r>
              <a:rPr lang="cs-CZ" dirty="0"/>
              <a:t>. Hutuští radikálové během ní zavraždili až milion obyvatel Rwandy a 2,5 milionu lidí bylo vyhnáno ze svých domov.</a:t>
            </a:r>
          </a:p>
          <a:p>
            <a:r>
              <a:rPr lang="cs-CZ" dirty="0"/>
              <a:t>Docházelo k pobití uprchlíků shromážděných v budovách považovaných za bezpečné – školách či kostelech, někdy i za přímé účasti římskokatolických kněží. Dva kněží, obviňovaní z podílu na masakrech, se podle zpráv britského listu </a:t>
            </a:r>
            <a:r>
              <a:rPr lang="cs-CZ" dirty="0" err="1"/>
              <a:t>The</a:t>
            </a:r>
            <a:r>
              <a:rPr lang="cs-CZ" dirty="0"/>
              <a:t> Times s vědomím katolické hierarchie v Itálii opětovně zapojili do chodu a řízení církevních institucí. Jeden z nich byl později pro účast na vraždách odsouzen.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325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4E7FD-EFDA-CDBE-4222-732C16BF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Al-</a:t>
            </a:r>
            <a:r>
              <a:rPr lang="cs-CZ" dirty="0" err="1"/>
              <a:t>kajda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0954D6-0961-E830-F3B3-F44C26E011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Al-</a:t>
            </a:r>
            <a:r>
              <a:rPr lang="cs-CZ" dirty="0" err="1"/>
              <a:t>kajda</a:t>
            </a:r>
            <a:r>
              <a:rPr lang="cs-CZ" dirty="0"/>
              <a:t> - do češtiny obvykle překládáno jako základna je militantní islamistickou teroristickou organizací, která stojí za řadou velkých atentátů a únosů v celém světě včetně teroristických útoků 11. září 2001 v USA.</a:t>
            </a:r>
          </a:p>
          <a:p>
            <a:r>
              <a:rPr lang="cs-CZ" dirty="0"/>
              <a:t>V čele této organizace stál již od jejího založení saúdskoarabský multimilionář, terorista Usáma bin Ládin, který se značnou měrou podílel na jejím financování. </a:t>
            </a:r>
          </a:p>
          <a:p>
            <a:r>
              <a:rPr lang="cs-CZ" dirty="0"/>
              <a:t>Byl zastřelen při cíleném vojenském útoku amerických speciálních sil námořnictva 2. 5. 2011 ve svém sídle v Pákistánu. </a:t>
            </a:r>
          </a:p>
          <a:p>
            <a:r>
              <a:rPr lang="cs-CZ" dirty="0"/>
              <a:t>Organizace podporuje sunnitskou větvi islámu.</a:t>
            </a:r>
          </a:p>
          <a:p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780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124D6-732F-A242-DF83-DA86E1DD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Pokračování Al-Kajda v Africe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7B1F5A-62F4-8C8E-83C2-33FE9DB2E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Groupe</a:t>
            </a:r>
            <a:r>
              <a:rPr lang="cs-CZ" dirty="0"/>
              <a:t> de </a:t>
            </a:r>
            <a:r>
              <a:rPr lang="cs-CZ" dirty="0" err="1"/>
              <a:t>soutien</a:t>
            </a:r>
            <a:r>
              <a:rPr lang="cs-CZ" dirty="0"/>
              <a:t> </a:t>
            </a:r>
            <a:r>
              <a:rPr lang="cs-CZ" dirty="0" err="1"/>
              <a:t>à</a:t>
            </a:r>
            <a:r>
              <a:rPr lang="cs-CZ" dirty="0"/>
              <a:t> </a:t>
            </a:r>
            <a:r>
              <a:rPr lang="cs-CZ" dirty="0" err="1"/>
              <a:t>l'islam</a:t>
            </a:r>
            <a:r>
              <a:rPr lang="cs-CZ" dirty="0"/>
              <a:t> et </a:t>
            </a:r>
            <a:r>
              <a:rPr lang="cs-CZ" dirty="0" err="1"/>
              <a:t>aux</a:t>
            </a:r>
            <a:r>
              <a:rPr lang="cs-CZ" dirty="0"/>
              <a:t> </a:t>
            </a:r>
            <a:r>
              <a:rPr lang="cs-CZ" dirty="0" err="1"/>
              <a:t>musulmans</a:t>
            </a:r>
            <a:r>
              <a:rPr lang="cs-CZ" dirty="0"/>
              <a:t> – Skupina podpory islámu a muslimů.</a:t>
            </a:r>
          </a:p>
          <a:p>
            <a:r>
              <a:rPr lang="cs-CZ" dirty="0"/>
              <a:t>Teroristická vojenská organizace, založená na </a:t>
            </a:r>
            <a:r>
              <a:rPr lang="cs-CZ" dirty="0" err="1"/>
              <a:t>idelogii</a:t>
            </a:r>
            <a:r>
              <a:rPr lang="cs-CZ" dirty="0"/>
              <a:t> </a:t>
            </a:r>
            <a:r>
              <a:rPr lang="cs-CZ" dirty="0" err="1"/>
              <a:t>salafistických</a:t>
            </a:r>
            <a:r>
              <a:rPr lang="cs-CZ" dirty="0"/>
              <a:t> džihádistů. Vznikla 2017 během války v Mali.</a:t>
            </a:r>
          </a:p>
        </p:txBody>
      </p:sp>
    </p:spTree>
    <p:extLst>
      <p:ext uri="{BB962C8B-B14F-4D97-AF65-F5344CB8AC3E}">
        <p14:creationId xmlns:p14="http://schemas.microsoft.com/office/powerpoint/2010/main" val="657928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2E9A7-3263-F92A-B79D-62C3DADD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Bezpečnostní situace v regionu SAHEL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9502AC-8F53-2207-2169-ED6DB5D70A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 oblasti západního Sahelu operuje několik teroristických organizací, například Al-Kajda, </a:t>
            </a:r>
            <a:r>
              <a:rPr lang="cs-CZ" dirty="0" err="1"/>
              <a:t>Nusrat</a:t>
            </a:r>
            <a:r>
              <a:rPr lang="cs-CZ" dirty="0"/>
              <a:t> al-Islám; Boko </a:t>
            </a:r>
            <a:r>
              <a:rPr lang="cs-CZ" dirty="0" err="1"/>
              <a:t>Haram</a:t>
            </a:r>
            <a:r>
              <a:rPr lang="cs-CZ" dirty="0"/>
              <a:t>, Islámský stát v regionu Sahary (ISGS), </a:t>
            </a:r>
            <a:r>
              <a:rPr lang="cs-CZ" dirty="0" err="1"/>
              <a:t>Ansar</a:t>
            </a:r>
            <a:r>
              <a:rPr lang="cs-CZ" dirty="0"/>
              <a:t> Dine s napojením na al-Káidu společně s přidruženou skupinou </a:t>
            </a:r>
            <a:r>
              <a:rPr lang="cs-CZ" dirty="0" err="1"/>
              <a:t>Katiba</a:t>
            </a:r>
            <a:r>
              <a:rPr lang="cs-CZ" dirty="0"/>
              <a:t> </a:t>
            </a:r>
            <a:r>
              <a:rPr lang="cs-CZ" dirty="0" err="1"/>
              <a:t>Macina</a:t>
            </a:r>
            <a:r>
              <a:rPr lang="cs-CZ" dirty="0"/>
              <a:t>, převážně v Burkině Faso působící </a:t>
            </a:r>
            <a:r>
              <a:rPr lang="cs-CZ" dirty="0" err="1"/>
              <a:t>Ansarul</a:t>
            </a:r>
            <a:r>
              <a:rPr lang="cs-CZ" dirty="0"/>
              <a:t> </a:t>
            </a:r>
            <a:r>
              <a:rPr lang="cs-CZ" dirty="0" err="1"/>
              <a:t>Islam</a:t>
            </a:r>
            <a:r>
              <a:rPr lang="cs-CZ" dirty="0"/>
              <a:t> a několik dalších místních ozbrojených skupin. </a:t>
            </a:r>
          </a:p>
          <a:p>
            <a:r>
              <a:rPr lang="cs-CZ" dirty="0"/>
              <a:t>Některé skupiny se do oblasti pravděpodobně stáhly po pádu libyjského vůdce </a:t>
            </a:r>
            <a:r>
              <a:rPr lang="cs-CZ" dirty="0" err="1"/>
              <a:t>Muammara</a:t>
            </a:r>
            <a:r>
              <a:rPr lang="cs-CZ" dirty="0"/>
              <a:t> </a:t>
            </a:r>
            <a:r>
              <a:rPr lang="cs-CZ" dirty="0" err="1"/>
              <a:t>Kaddáfího</a:t>
            </a:r>
            <a:r>
              <a:rPr lang="cs-CZ" dirty="0"/>
              <a:t> v roce 2011. Organizace rekrutují nové mladé členy z řad zdejšího extrémně chudého obyvatelstva.</a:t>
            </a:r>
          </a:p>
          <a:p>
            <a:r>
              <a:rPr lang="cs-CZ" dirty="0"/>
              <a:t>Epicentrem činnosti teroristických skupin je styk hranic Mali, Nigeru a Burkiny Faso, některá území Čadu a oblast východní Mauritánie. Skupiny svou činnost financují z nelegální těžby zlata, dále z výnosů z obchodu s lidmi, zbraněmi a drogami</a:t>
            </a:r>
          </a:p>
        </p:txBody>
      </p:sp>
    </p:spTree>
    <p:extLst>
      <p:ext uri="{BB962C8B-B14F-4D97-AF65-F5344CB8AC3E}">
        <p14:creationId xmlns:p14="http://schemas.microsoft.com/office/powerpoint/2010/main" val="3613812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574DE-BCF3-A3F2-03BA-E107607A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Region SAHEL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13D24B-F476-B005-5B2C-B0F04B4081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Sahel je název území v severní Africe na jižním okraji Sahary, kterou odděluje od afrických tropických pralesů, resp. savan. </a:t>
            </a:r>
          </a:p>
          <a:p>
            <a:r>
              <a:rPr lang="cs-CZ" dirty="0"/>
              <a:t>Zahrnuje pás od západu k východu, na území 8 států:</a:t>
            </a:r>
          </a:p>
          <a:p>
            <a:r>
              <a:rPr lang="cs-CZ" dirty="0"/>
              <a:t>Mauritánie, Senegalu, Mali, Burkiny Faso, Nigeru, Čadu, Súdánu a Etiopie. </a:t>
            </a:r>
          </a:p>
        </p:txBody>
      </p:sp>
    </p:spTree>
    <p:extLst>
      <p:ext uri="{BB962C8B-B14F-4D97-AF65-F5344CB8AC3E}">
        <p14:creationId xmlns:p14="http://schemas.microsoft.com/office/powerpoint/2010/main" val="1172347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8D590-1D97-57B7-412C-D54FFF75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První zásadní prezentace teroristů v regionu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636F34-6301-2D15-56A8-769D833107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noci z 1. na 2. 7. 2017 ,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Groupe</a:t>
            </a:r>
            <a:r>
              <a:rPr lang="cs-CZ" dirty="0"/>
              <a:t> de </a:t>
            </a:r>
            <a:r>
              <a:rPr lang="cs-CZ" dirty="0" err="1"/>
              <a:t>soutien</a:t>
            </a:r>
            <a:r>
              <a:rPr lang="cs-CZ" dirty="0"/>
              <a:t> </a:t>
            </a:r>
            <a:r>
              <a:rPr lang="cs-CZ" dirty="0" err="1"/>
              <a:t>à</a:t>
            </a:r>
            <a:r>
              <a:rPr lang="cs-CZ" dirty="0"/>
              <a:t> </a:t>
            </a:r>
            <a:r>
              <a:rPr lang="cs-CZ" dirty="0" err="1"/>
              <a:t>l'islam</a:t>
            </a:r>
            <a:r>
              <a:rPr lang="cs-CZ" dirty="0"/>
              <a:t> et </a:t>
            </a:r>
            <a:r>
              <a:rPr lang="cs-CZ" dirty="0" err="1"/>
              <a:t>aux</a:t>
            </a:r>
            <a:r>
              <a:rPr lang="cs-CZ" dirty="0"/>
              <a:t> </a:t>
            </a:r>
            <a:r>
              <a:rPr lang="cs-CZ" dirty="0" err="1"/>
              <a:t>musulmans</a:t>
            </a:r>
            <a:r>
              <a:rPr lang="cs-CZ" dirty="0"/>
              <a:t> zveřejnila video s unesenými osobami: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Stephen </a:t>
            </a:r>
            <a:r>
              <a:rPr lang="cs-CZ" dirty="0" err="1"/>
              <a:t>Malcolm</a:t>
            </a:r>
            <a:r>
              <a:rPr lang="cs-CZ" dirty="0"/>
              <a:t> </a:t>
            </a:r>
            <a:r>
              <a:rPr lang="cs-CZ" dirty="0" err="1"/>
              <a:t>McGown</a:t>
            </a:r>
            <a:r>
              <a:rPr lang="cs-CZ" dirty="0"/>
              <a:t>, UK a JAR unesen 25.11 2011 v Mali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Ken</a:t>
            </a:r>
            <a:r>
              <a:rPr lang="cs-CZ" dirty="0"/>
              <a:t> </a:t>
            </a:r>
            <a:r>
              <a:rPr lang="cs-CZ" dirty="0" err="1"/>
              <a:t>Elliott</a:t>
            </a:r>
            <a:r>
              <a:rPr lang="cs-CZ" dirty="0"/>
              <a:t>, </a:t>
            </a:r>
            <a:r>
              <a:rPr lang="cs-CZ" dirty="0" err="1"/>
              <a:t>Australie</a:t>
            </a:r>
            <a:r>
              <a:rPr lang="cs-CZ" dirty="0"/>
              <a:t> unesen  15.1. 206 v Burkina Faso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Iulian</a:t>
            </a:r>
            <a:r>
              <a:rPr lang="cs-CZ" dirty="0"/>
              <a:t> </a:t>
            </a:r>
            <a:r>
              <a:rPr lang="cs-CZ" dirty="0" err="1"/>
              <a:t>Gerghut</a:t>
            </a:r>
            <a:r>
              <a:rPr lang="cs-CZ" dirty="0"/>
              <a:t>, RO unesen 18.5.2015 v Burkina Faso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Béatrice</a:t>
            </a:r>
            <a:r>
              <a:rPr lang="cs-CZ" dirty="0"/>
              <a:t> </a:t>
            </a:r>
            <a:r>
              <a:rPr lang="cs-CZ" dirty="0" err="1"/>
              <a:t>Stockly</a:t>
            </a:r>
            <a:r>
              <a:rPr lang="cs-CZ" dirty="0"/>
              <a:t>, Švýcarsko  unesená  7.1.206 tamže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Gloria Cecilia </a:t>
            </a:r>
            <a:r>
              <a:rPr lang="cs-CZ" dirty="0" err="1"/>
              <a:t>Narvaez</a:t>
            </a:r>
            <a:r>
              <a:rPr lang="cs-CZ" dirty="0"/>
              <a:t> </a:t>
            </a:r>
            <a:r>
              <a:rPr lang="cs-CZ" dirty="0" err="1"/>
              <a:t>Argoti</a:t>
            </a:r>
            <a:r>
              <a:rPr lang="cs-CZ" dirty="0"/>
              <a:t>, </a:t>
            </a:r>
            <a:r>
              <a:rPr lang="cs-CZ" dirty="0" err="1"/>
              <a:t>Kulumbie</a:t>
            </a:r>
            <a:r>
              <a:rPr lang="cs-CZ" dirty="0"/>
              <a:t> Unesená 7.2.2017 v Mali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Française</a:t>
            </a:r>
            <a:r>
              <a:rPr lang="cs-CZ" dirty="0"/>
              <a:t> Sophie </a:t>
            </a:r>
            <a:r>
              <a:rPr lang="cs-CZ" dirty="0" err="1"/>
              <a:t>Pétronin</a:t>
            </a:r>
            <a:r>
              <a:rPr lang="cs-CZ" dirty="0"/>
              <a:t>, </a:t>
            </a:r>
            <a:r>
              <a:rPr lang="cs-CZ" dirty="0" err="1"/>
              <a:t>Francouzska</a:t>
            </a:r>
            <a:r>
              <a:rPr lang="cs-CZ" dirty="0"/>
              <a:t> unesena 24.12.2016 v Mali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 Stephen </a:t>
            </a:r>
            <a:r>
              <a:rPr lang="cs-CZ" dirty="0" err="1"/>
              <a:t>McGown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libéré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 29 </a:t>
            </a:r>
            <a:r>
              <a:rPr lang="cs-CZ" dirty="0" err="1"/>
              <a:t>juillet</a:t>
            </a:r>
            <a:r>
              <a:rPr lang="cs-CZ" dirty="0"/>
              <a:t> 201752.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13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2E32E-C66E-2C44-E6D0-6D7A723E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Syke-Picot</a:t>
            </a:r>
            <a:r>
              <a:rPr lang="cs-CZ" dirty="0"/>
              <a:t> smlouva 16.5.1916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16A396-F743-25D1-1360-7848B28D7220}"/>
              </a:ext>
            </a:extLst>
          </p:cNvPr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76" y="1498600"/>
            <a:ext cx="4742060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31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5FC6C-8019-1163-475B-E88F83E5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Republika MALI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41BF6-0479-EC48-5E3D-4195C87F4D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Rozloha: 1 240 000 km²</a:t>
            </a:r>
          </a:p>
          <a:p>
            <a:r>
              <a:rPr lang="cs-CZ" dirty="0"/>
              <a:t>Obyvatelstvo: 15 milionů obyvatel</a:t>
            </a:r>
          </a:p>
          <a:p>
            <a:r>
              <a:rPr lang="cs-CZ" dirty="0"/>
              <a:t>Hlavní město: Bamako</a:t>
            </a:r>
          </a:p>
          <a:p>
            <a:r>
              <a:rPr lang="cs-CZ" dirty="0"/>
              <a:t>Jazyk: francouzština</a:t>
            </a:r>
          </a:p>
          <a:p>
            <a:r>
              <a:rPr lang="cs-CZ" dirty="0"/>
              <a:t>Náboženství: sunnitští muslimové (80 %), animisté (10 %) Křesťané (10%)</a:t>
            </a:r>
          </a:p>
          <a:p>
            <a:r>
              <a:rPr lang="cs-CZ" dirty="0"/>
              <a:t>Národnostní složení: </a:t>
            </a:r>
            <a:r>
              <a:rPr lang="cs-CZ" dirty="0" err="1"/>
              <a:t>Bambarové</a:t>
            </a:r>
            <a:r>
              <a:rPr lang="cs-CZ" dirty="0"/>
              <a:t>, Malinkové, Dolové (celkem 50 %), Fulbové (14 %), </a:t>
            </a:r>
            <a:r>
              <a:rPr lang="cs-CZ" dirty="0" err="1"/>
              <a:t>Senufové</a:t>
            </a:r>
            <a:r>
              <a:rPr lang="cs-CZ" dirty="0"/>
              <a:t>, Tuaregové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241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564BF-871D-6781-AFFC-A2475BAF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Situace v Mali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ED3A73-1796-D690-818E-DA1DCD9FF2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Mali, nebo Republika Mali je unitárním státem v čele s prezidentem.  Od května 2021, po druhém „puči v rámci puče“, stojí v čele vlády pro přechodné období plukovník </a:t>
            </a:r>
            <a:r>
              <a:rPr lang="cs-CZ" dirty="0" err="1"/>
              <a:t>Assimi</a:t>
            </a:r>
            <a:r>
              <a:rPr lang="cs-CZ" dirty="0"/>
              <a:t> </a:t>
            </a:r>
            <a:r>
              <a:rPr lang="cs-CZ" dirty="0" err="1"/>
              <a:t>Goïta</a:t>
            </a:r>
            <a:r>
              <a:rPr lang="cs-CZ" dirty="0"/>
              <a:t>, který byl do funkce prezidenta Mali pro přechodné období slavnostně uveden 7. června 2021. </a:t>
            </a:r>
          </a:p>
          <a:p>
            <a:r>
              <a:rPr lang="cs-CZ" dirty="0"/>
              <a:t>Bezpečnostní situaci v zemi lze považovat za velmi špatnou a dle klasifikace MZV kategorie F. OSN svou misi v Mali vyhodnocuje jako nejrizikovější ze všech svých stávajících misí. </a:t>
            </a:r>
          </a:p>
          <a:p>
            <a:r>
              <a:rPr lang="cs-CZ" dirty="0"/>
              <a:t>Mírová dohoda z Alžíru z roku 2015 dosud nebyla implementována a upevňování státní správy v severních oblastech země a především pak ve středním Mali postiženými povstaleckými, teroristickými a loupežnými aktivitami, potažmo významné zlepšování podmínek pro hospodářský růst nelze očekávat.</a:t>
            </a:r>
          </a:p>
        </p:txBody>
      </p:sp>
    </p:spTree>
    <p:extLst>
      <p:ext uri="{BB962C8B-B14F-4D97-AF65-F5344CB8AC3E}">
        <p14:creationId xmlns:p14="http://schemas.microsoft.com/office/powerpoint/2010/main" val="3860211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FCD08-47DB-5CFA-E4C3-A12993D8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Assimi</a:t>
            </a:r>
            <a:r>
              <a:rPr lang="cs-CZ" dirty="0"/>
              <a:t> </a:t>
            </a:r>
            <a:r>
              <a:rPr lang="cs-CZ" dirty="0" err="1"/>
              <a:t>Goita</a:t>
            </a:r>
            <a:endParaRPr lang="cs-CZ" dirty="0"/>
          </a:p>
        </p:txBody>
      </p:sp>
      <p:pic>
        <p:nvPicPr>
          <p:cNvPr id="4100" name="Picture 4" descr="Mali : Assimi Goïta investi président de la transition - Une ...">
            <a:extLst>
              <a:ext uri="{FF2B5EF4-FFF2-40B4-BE49-F238E27FC236}">
                <a16:creationId xmlns:a16="http://schemas.microsoft.com/office/drawing/2014/main" id="{998C3188-347A-F98B-67AE-A942B4926004}"/>
              </a:ext>
            </a:extLst>
          </p:cNvPr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56" y="2054225"/>
            <a:ext cx="57531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438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C1B74-5A69-6705-8477-A192A470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Počátek války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BAE150-A049-6585-38C1-9303B2B8D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Od přijetí nové ústavy referendem v roce 1992 bylo Mali bezprecedentním příkladem demokratické země na severu Afriky. </a:t>
            </a:r>
          </a:p>
          <a:p>
            <a:r>
              <a:rPr lang="cs-CZ" dirty="0"/>
              <a:t>Obrovský počet muslimských fundamentalistických Arabů sem prchl po občanské válce v Alžírsku (1991–2002) a Libyi (2011), odkud se fundamentalisté zmocnili značné části </a:t>
            </a:r>
            <a:r>
              <a:rPr lang="cs-CZ" dirty="0" err="1"/>
              <a:t>Kaddáfího</a:t>
            </a:r>
            <a:r>
              <a:rPr lang="cs-CZ" dirty="0"/>
              <a:t> těžké výzbroje a také mnoha automobilů.</a:t>
            </a:r>
          </a:p>
          <a:p>
            <a:r>
              <a:rPr lang="cs-CZ" dirty="0"/>
              <a:t>Tuaregy putující na severu do Mauritánie, Alžírska a Nigeru obzvláště vysílilo přetrvávající sucho a kolaps karavanové ekonomiky.</a:t>
            </a:r>
          </a:p>
          <a:p>
            <a:r>
              <a:rPr lang="cs-CZ" dirty="0"/>
              <a:t>Mnozí z nich se uchýlili k obchodu se zbraněmi, otroky nebo zlatem; někteří naléhavě žádají nezávislost.</a:t>
            </a:r>
          </a:p>
          <a:p>
            <a:r>
              <a:rPr lang="cs-CZ" dirty="0"/>
              <a:t>Fundamentalisté, z nichž se stali svého druhu banditi, se dohodli s kočovnými obchodníky a všichni dohromady si osvojili fundamentalistickou rétoriku pomsty proti bezvěrcům</a:t>
            </a:r>
          </a:p>
        </p:txBody>
      </p:sp>
    </p:spTree>
    <p:extLst>
      <p:ext uri="{BB962C8B-B14F-4D97-AF65-F5344CB8AC3E}">
        <p14:creationId xmlns:p14="http://schemas.microsoft.com/office/powerpoint/2010/main" val="21644062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86A27-E6FC-012D-C389-62BA6CEB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Cesta k moci přes dva puče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B2133A-F842-714A-4CEE-F4228DC98A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https://www.youtube.com/watch?v=WAkAila9cF0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5124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35284-DC6C-7126-36E2-75ADBD7F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Válka v Mali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2912740-5D6F-A096-5F12-9E7D03853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Válka, která rozkládá Mali a celý region.</a:t>
            </a:r>
          </a:p>
        </p:txBody>
      </p:sp>
      <p:pic>
        <p:nvPicPr>
          <p:cNvPr id="12290" name="Picture 2" descr="{{{alt}}}">
            <a:extLst>
              <a:ext uri="{FF2B5EF4-FFF2-40B4-BE49-F238E27FC236}">
                <a16:creationId xmlns:a16="http://schemas.microsoft.com/office/drawing/2014/main" id="{B08CD31E-1F28-E2C2-3FBB-37383618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072948"/>
            <a:ext cx="36195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26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F2525-B6B8-1270-72C9-2AF8ED34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Historie války s teroristy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C76952-168C-E797-AE9B-8CFC4A274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https://www.youtube.com/watch?v=IHWBx7qnE98&amp;t=8s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C2347-3BF5-9AE3-800C-607B2D34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Přísun zbraní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BB4047-9886-364F-F2F5-EEAB29D0D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Zvláštní zpráva OSN uvedla, že se velké množství zbraní a munice z </a:t>
            </a:r>
            <a:r>
              <a:rPr lang="cs-CZ" dirty="0" err="1"/>
              <a:t>Kaddáfího</a:t>
            </a:r>
            <a:r>
              <a:rPr lang="cs-CZ" dirty="0"/>
              <a:t> skladišť po občanské válce v Libyi v roce 2011 dostalo přes hranice do oblasti Sahelu.</a:t>
            </a:r>
          </a:p>
          <a:p>
            <a:r>
              <a:rPr lang="cs-CZ" dirty="0"/>
              <a:t>V Mali existují výcvikové tábory al-Káidy, které jsou napojené na bojovníky Boko </a:t>
            </a:r>
            <a:r>
              <a:rPr lang="cs-CZ" dirty="0" err="1"/>
              <a:t>Haram</a:t>
            </a:r>
            <a:r>
              <a:rPr lang="cs-CZ" dirty="0"/>
              <a:t>.</a:t>
            </a:r>
          </a:p>
          <a:p>
            <a:r>
              <a:rPr lang="cs-CZ" dirty="0"/>
              <a:t>Dle šéfa britské rozvědky MI5 Jonathana </a:t>
            </a:r>
            <a:r>
              <a:rPr lang="cs-CZ" dirty="0" err="1"/>
              <a:t>Evanse</a:t>
            </a:r>
            <a:r>
              <a:rPr lang="cs-CZ" dirty="0"/>
              <a:t> pomohly výcvikovým táborům v severní Africe též podmínky způsobené revolucemi v arabském světě.</a:t>
            </a:r>
          </a:p>
        </p:txBody>
      </p:sp>
    </p:spTree>
    <p:extLst>
      <p:ext uri="{BB962C8B-B14F-4D97-AF65-F5344CB8AC3E}">
        <p14:creationId xmlns:p14="http://schemas.microsoft.com/office/powerpoint/2010/main" val="2570960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DA0B0-3533-6511-C9AD-2B864A3A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Jonathan </a:t>
            </a:r>
            <a:r>
              <a:rPr lang="cs-CZ" dirty="0" err="1"/>
              <a:t>Evans</a:t>
            </a:r>
            <a:r>
              <a:rPr lang="cs-CZ" dirty="0"/>
              <a:t> – MI5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A94831-5C8F-FEFB-4E21-A838EA3A2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Dle šéfa britské rozvědky MI5 Jonathana </a:t>
            </a:r>
            <a:r>
              <a:rPr lang="cs-CZ" dirty="0" err="1"/>
              <a:t>Evanse</a:t>
            </a:r>
            <a:r>
              <a:rPr lang="cs-CZ" dirty="0"/>
              <a:t> pomohly výcvikovým táborům v severní Africe též podmínky způsobené revolucemi v arabském světě</a:t>
            </a:r>
          </a:p>
        </p:txBody>
      </p:sp>
    </p:spTree>
    <p:extLst>
      <p:ext uri="{BB962C8B-B14F-4D97-AF65-F5344CB8AC3E}">
        <p14:creationId xmlns:p14="http://schemas.microsoft.com/office/powerpoint/2010/main" val="3017284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2AB4B-CE7C-9837-BC87-69EF0205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56530C-6BA4-AA5B-3724-CDB7D42F2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Boko </a:t>
            </a:r>
            <a:r>
              <a:rPr lang="cs-CZ" dirty="0" err="1"/>
              <a:t>Haram</a:t>
            </a:r>
            <a:r>
              <a:rPr lang="cs-CZ" dirty="0"/>
              <a:t> - česky: “Západní učení je rouhání nebo  "západní učení je hříchem" "pozápadnění je svatokrádež“.  </a:t>
            </a:r>
          </a:p>
          <a:p>
            <a:r>
              <a:rPr lang="cs-CZ" dirty="0"/>
              <a:t>Dřívějším vlastním jménem Lidé oddaní propagaci Prorokova učení a džihádu.</a:t>
            </a:r>
          </a:p>
          <a:p>
            <a:r>
              <a:rPr lang="cs-CZ" dirty="0"/>
              <a:t> </a:t>
            </a:r>
            <a:r>
              <a:rPr lang="cs-CZ" dirty="0" err="1"/>
              <a:t>Salafistická</a:t>
            </a:r>
            <a:r>
              <a:rPr lang="cs-CZ" dirty="0"/>
              <a:t> islamistická povstalecká skupina, operující na území Nigérie, Čadu, Nigeru a Kamerunu. </a:t>
            </a:r>
          </a:p>
          <a:p>
            <a:r>
              <a:rPr lang="cs-CZ" dirty="0"/>
              <a:t>Jejím cílem je z Nigérie vytvořit muslimský stát, založený na striktním práva šaría jako právu  veřejném </a:t>
            </a:r>
          </a:p>
        </p:txBody>
      </p:sp>
    </p:spTree>
    <p:extLst>
      <p:ext uri="{BB962C8B-B14F-4D97-AF65-F5344CB8AC3E}">
        <p14:creationId xmlns:p14="http://schemas.microsoft.com/office/powerpoint/2010/main" val="9919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242EF-C131-DE68-5874-918BE529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Sir Mark </a:t>
            </a:r>
            <a:r>
              <a:rPr lang="cs-CZ" dirty="0" err="1"/>
              <a:t>Syke</a:t>
            </a:r>
            <a:r>
              <a:rPr lang="cs-CZ" dirty="0"/>
              <a:t> (1879-1919)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ECA14C1-EDF5-2A56-12AD-5826E36F1579}"/>
              </a:ext>
            </a:extLst>
          </p:cNvPr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06" y="1851025"/>
            <a:ext cx="29718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513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B004B-1F8B-88C0-5812-4DB84880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Slafíja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D02664-C9B0-2CE4-5A59-80665C1EB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Salafíja</a:t>
            </a:r>
            <a:r>
              <a:rPr lang="cs-CZ" dirty="0"/>
              <a:t> (někdy </a:t>
            </a:r>
            <a:r>
              <a:rPr lang="cs-CZ" dirty="0" err="1"/>
              <a:t>salafismus</a:t>
            </a:r>
            <a:r>
              <a:rPr lang="cs-CZ" dirty="0"/>
              <a:t>) je jedním z novodobých směrů islámu. Název pochází z termínu pro ctihodné předky víry, as-</a:t>
            </a:r>
            <a:r>
              <a:rPr lang="cs-CZ" dirty="0" err="1"/>
              <a:t>salaf</a:t>
            </a:r>
            <a:r>
              <a:rPr lang="cs-CZ" dirty="0"/>
              <a:t> as-</a:t>
            </a:r>
            <a:r>
              <a:rPr lang="cs-CZ" dirty="0" err="1"/>
              <a:t>sálih</a:t>
            </a:r>
            <a:r>
              <a:rPr lang="cs-CZ" dirty="0"/>
              <a:t>, k nimž směřuje toto hnutí ve snaze po obrodě a očištění islámu od cizorodých novot a pověr (</a:t>
            </a:r>
            <a:r>
              <a:rPr lang="cs-CZ" dirty="0" err="1"/>
              <a:t>bid‘a</a:t>
            </a:r>
            <a:r>
              <a:rPr lang="cs-CZ" dirty="0"/>
              <a:t>)</a:t>
            </a:r>
          </a:p>
          <a:p>
            <a:r>
              <a:rPr lang="cs-CZ" dirty="0"/>
              <a:t>U islámských autorů může mít tento výraz význam doslovného lpění na praxi předků, vedoucí  k fundamentalismu. </a:t>
            </a:r>
          </a:p>
          <a:p>
            <a:r>
              <a:rPr lang="cs-CZ" dirty="0" err="1"/>
              <a:t>Salafismus</a:t>
            </a:r>
            <a:r>
              <a:rPr lang="cs-CZ" dirty="0"/>
              <a:t> je považován za nebezpečnou ideologii vedoucí k potlačení práv a svobod nevěřících, protože jeho cílem je nastolení teokratické diktatury.</a:t>
            </a:r>
          </a:p>
        </p:txBody>
      </p:sp>
    </p:spTree>
    <p:extLst>
      <p:ext uri="{BB962C8B-B14F-4D97-AF65-F5344CB8AC3E}">
        <p14:creationId xmlns:p14="http://schemas.microsoft.com/office/powerpoint/2010/main" val="22909148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DD4B6-5D7F-8DFA-F491-87C0ACE3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Oblasti pod kontrolou 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BF7FDE-C8F1-3F32-4030-051CAB68E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Boko </a:t>
            </a:r>
            <a:r>
              <a:rPr lang="cs-CZ" dirty="0" err="1"/>
              <a:t>Haram</a:t>
            </a:r>
            <a:r>
              <a:rPr lang="cs-CZ" dirty="0"/>
              <a:t> má v regionu velký vliv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217A29D-CB6B-A03E-6DC8-291BFF2C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032000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384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E7F1D-5074-E756-3393-7B54C3ED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Jednotlivé vojenské mise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3A6530-646E-2CE1-025F-C7ABEC7A6E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Francouzská Serval, </a:t>
            </a:r>
            <a:r>
              <a:rPr lang="cs-CZ" dirty="0" err="1"/>
              <a:t>Barkhane</a:t>
            </a:r>
            <a:endParaRPr lang="cs-CZ" dirty="0"/>
          </a:p>
          <a:p>
            <a:r>
              <a:rPr lang="cs-CZ" dirty="0">
                <a:hlinkClick r:id="rId2"/>
              </a:rPr>
              <a:t>https://www.youtube.com/watch?v=dOqerniwOmE</a:t>
            </a:r>
            <a:endParaRPr lang="cs-CZ" dirty="0"/>
          </a:p>
          <a:p>
            <a:r>
              <a:rPr lang="cs-CZ" dirty="0"/>
              <a:t>Operace </a:t>
            </a:r>
            <a:r>
              <a:rPr lang="cs-CZ" dirty="0" err="1"/>
              <a:t>Takuba</a:t>
            </a:r>
            <a:endParaRPr lang="cs-CZ" dirty="0"/>
          </a:p>
          <a:p>
            <a:r>
              <a:rPr lang="cs-CZ" dirty="0"/>
              <a:t>EUTM</a:t>
            </a:r>
          </a:p>
          <a:p>
            <a:r>
              <a:rPr lang="cs-CZ" dirty="0"/>
              <a:t>MUNISMA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7439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B55D0-B7C5-2F8F-949A-33AB7AAD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G5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6C1199-9735-9417-DF6E-BB921FD39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V roce 2014 byla založena skupina G5 Sahel, společná platforma pěti zemí západního Sahelu (Burkina Faso, Čad, Mali, Mauritánie, Niger) pro koordinaci společného postupu při řešení situace v oblasti.</a:t>
            </a:r>
          </a:p>
          <a:p>
            <a:r>
              <a:rPr lang="cs-CZ" dirty="0"/>
              <a:t> V témže roce byla také zahájena operace </a:t>
            </a:r>
            <a:r>
              <a:rPr lang="cs-CZ" dirty="0" err="1"/>
              <a:t>Barkhane</a:t>
            </a:r>
            <a:r>
              <a:rPr lang="cs-CZ" dirty="0"/>
              <a:t>, v jejímž rámci v regionu operovalo více než 5000 francouzských vojáků součástí mise bylo také 60 českých vojáků</a:t>
            </a:r>
          </a:p>
        </p:txBody>
      </p:sp>
    </p:spTree>
    <p:extLst>
      <p:ext uri="{BB962C8B-B14F-4D97-AF65-F5344CB8AC3E}">
        <p14:creationId xmlns:p14="http://schemas.microsoft.com/office/powerpoint/2010/main" val="7875626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BD785-D886-56DE-C918-3BE40C95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Operace Serval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CF504D-E97F-4FC6-59E0-10CC68A4C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Francie na pozvání  prezidenta Mali a poslala do země v rámci operace Serval své vojáky a letectvo s cílem porazit teroristy a zachránit existenci Mali.</a:t>
            </a:r>
          </a:p>
          <a:p>
            <a:r>
              <a:rPr lang="cs-CZ" dirty="0"/>
              <a:t>Jejich intervenci podpořila Velká Británie a Spojené státy americké. Německo a Francie vyzvaly své občany v Mali, jejichž přítomnost zde nebyla nezbytně nutná, aby ze země odjeli.</a:t>
            </a:r>
          </a:p>
          <a:p>
            <a:r>
              <a:rPr lang="cs-CZ" dirty="0"/>
              <a:t>Maliský prezident </a:t>
            </a:r>
            <a:r>
              <a:rPr lang="cs-CZ" dirty="0" err="1"/>
              <a:t>Dioncounda</a:t>
            </a:r>
            <a:r>
              <a:rPr lang="cs-CZ" dirty="0"/>
              <a:t> </a:t>
            </a:r>
            <a:r>
              <a:rPr lang="cs-CZ" dirty="0" err="1"/>
              <a:t>Traoré</a:t>
            </a:r>
            <a:r>
              <a:rPr lang="cs-CZ" dirty="0"/>
              <a:t> kvůli postupu rebelů vyhlásil výjimečný stav.</a:t>
            </a:r>
          </a:p>
        </p:txBody>
      </p:sp>
    </p:spTree>
    <p:extLst>
      <p:ext uri="{BB962C8B-B14F-4D97-AF65-F5344CB8AC3E}">
        <p14:creationId xmlns:p14="http://schemas.microsoft.com/office/powerpoint/2010/main" val="26695030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9EB7E-443F-6DD1-D4FA-3888DFE4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Operace </a:t>
            </a:r>
            <a:r>
              <a:rPr lang="cs-CZ" dirty="0" err="1"/>
              <a:t>Brakhane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709634-9877-2B6D-FF2E-B73AE8D0E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Operace – 1.8. 2014 až 9.12. 2022 (důsledek </a:t>
            </a:r>
            <a:r>
              <a:rPr lang="cs-CZ" dirty="0" err="1"/>
              <a:t>coup</a:t>
            </a:r>
            <a:r>
              <a:rPr lang="cs-CZ" dirty="0"/>
              <a:t> </a:t>
            </a:r>
            <a:r>
              <a:rPr lang="cs-CZ" dirty="0" err="1"/>
              <a:t>d‘etat</a:t>
            </a:r>
            <a:r>
              <a:rPr lang="cs-CZ" dirty="0"/>
              <a:t> 24.5.2021 – definitivní převzetí moci </a:t>
            </a:r>
            <a:r>
              <a:rPr lang="cs-CZ" dirty="0" err="1"/>
              <a:t>Assimi</a:t>
            </a:r>
            <a:r>
              <a:rPr lang="cs-CZ" dirty="0"/>
              <a:t> </a:t>
            </a:r>
            <a:r>
              <a:rPr lang="cs-CZ" dirty="0" err="1"/>
              <a:t>Goitou</a:t>
            </a:r>
            <a:r>
              <a:rPr lang="cs-CZ" dirty="0"/>
              <a:t>)</a:t>
            </a:r>
          </a:p>
          <a:p>
            <a:r>
              <a:rPr lang="cs-CZ" dirty="0"/>
              <a:t>Původně 3000 francouzských vojáků plus 1000 vojáků Mali</a:t>
            </a:r>
          </a:p>
          <a:p>
            <a:r>
              <a:rPr lang="cs-CZ" dirty="0"/>
              <a:t>4 stabilní mise (</a:t>
            </a:r>
            <a:r>
              <a:rPr lang="cs-CZ" dirty="0" err="1"/>
              <a:t>N‘Djamena</a:t>
            </a:r>
            <a:r>
              <a:rPr lang="cs-CZ" dirty="0"/>
              <a:t>, </a:t>
            </a:r>
            <a:r>
              <a:rPr lang="cs-CZ" dirty="0" err="1"/>
              <a:t>Gao</a:t>
            </a:r>
            <a:r>
              <a:rPr lang="cs-CZ" dirty="0"/>
              <a:t> v Mali a </a:t>
            </a:r>
            <a:r>
              <a:rPr lang="cs-CZ" dirty="0" err="1"/>
              <a:t>Quagadougou</a:t>
            </a:r>
            <a:r>
              <a:rPr lang="cs-CZ" dirty="0"/>
              <a:t> a Niamey v Burkina Faso)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9214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03DB3-BFEE-4B5F-B104-F2221820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Operace </a:t>
            </a:r>
            <a:r>
              <a:rPr lang="cs-CZ" dirty="0" err="1"/>
              <a:t>Barkhane</a:t>
            </a:r>
            <a:r>
              <a:rPr lang="cs-CZ" dirty="0"/>
              <a:t> na mapě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17B3EC-C932-46FA-850F-5669BF6D2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651" y="1498600"/>
            <a:ext cx="8304213" cy="48101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Operation Barkhane: France's New Military Approach to Counter-Terrorism in  Africa | Aberfoyle International Security">
            <a:extLst>
              <a:ext uri="{FF2B5EF4-FFF2-40B4-BE49-F238E27FC236}">
                <a16:creationId xmlns:a16="http://schemas.microsoft.com/office/drawing/2014/main" id="{57AF66C7-FE88-45D7-89A3-20606DB3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01" y="1952625"/>
            <a:ext cx="4762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132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1837D-B6E6-4E50-A6A7-EA322796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Počátek operace TAKUBA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D34465-2FC8-4CAB-9651-CBEF293FDC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https://www.youtube.com/watch?v=wjN91f0Vq28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1959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1E53E-1E34-3391-0BBA-681A9147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Takuba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FAFDA5-F123-6964-9069-863D89109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27 března 2020, vlády Belgie, ČR, Dánska, Estonska, Francie, Německa, Mali, Nigeru, Holandska, Norska, Portugalska, Švédska společným prohlášením projevily vůli vytvoření 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 pod francouzským velením </a:t>
            </a:r>
            <a:r>
              <a:rPr lang="cs-CZ" dirty="0" err="1"/>
              <a:t>Barkhane</a:t>
            </a:r>
            <a:r>
              <a:rPr lang="cs-CZ" dirty="0"/>
              <a:t>. </a:t>
            </a:r>
          </a:p>
          <a:p>
            <a:r>
              <a:rPr lang="cs-CZ" dirty="0"/>
              <a:t> </a:t>
            </a:r>
            <a:r>
              <a:rPr lang="cs-CZ" dirty="0" err="1"/>
              <a:t>Takuba</a:t>
            </a:r>
            <a:r>
              <a:rPr lang="cs-CZ" dirty="0"/>
              <a:t> 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 radila, pomáhala a spolupracovala s armádou MALI a v koordinaci se zeměmi G5 Sahel.</a:t>
            </a:r>
          </a:p>
          <a:p>
            <a:r>
              <a:rPr lang="cs-CZ" dirty="0"/>
              <a:t>Spolupracovala s misí OSN MINUSMA, </a:t>
            </a:r>
            <a:r>
              <a:rPr lang="cs-CZ" dirty="0" err="1"/>
              <a:t>tejně</a:t>
            </a:r>
            <a:r>
              <a:rPr lang="cs-CZ" dirty="0"/>
              <a:t> jako s EU trénovací misí  EUTM Mali.</a:t>
            </a:r>
          </a:p>
        </p:txBody>
      </p:sp>
    </p:spTree>
    <p:extLst>
      <p:ext uri="{BB962C8B-B14F-4D97-AF65-F5344CB8AC3E}">
        <p14:creationId xmlns:p14="http://schemas.microsoft.com/office/powerpoint/2010/main" val="8141386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0D9EE6C8-E122-2A9B-68DC-5BBBDAAE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EUTM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12BDEC6E-70E3-C281-F46F-36D13392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Hlavním úkolem mise EUTM je pomoc při výstavbě a výcviku malijské armády tak, aby tato byla v budoucnu schopna samostatně čelit útokům ozbrojených teroristických skupin a zajistit suverenitu a teritoriální integritu země.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Má rovněž podpořit výstavbu nedávno vytvořených Společných sil zemí G5 Sahel (Mali, Mauretánie, Burkina Faso, Niger, Čad).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Aktuální mandát počítá s nasazením až 120 vojáků v rámci mise EUTM a je platný pro roky 2021 a 2022. Od 12. června 2020 až do 12. ledna 2021 velela Česká republika výcvikové misi Evropské unie v Mali.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28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258154F-25CA-100F-C492-7A06E761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François Georges-</a:t>
            </a:r>
            <a:r>
              <a:rPr lang="cs-CZ" dirty="0" err="1"/>
              <a:t>Picot</a:t>
            </a:r>
            <a:r>
              <a:rPr lang="cs-CZ" dirty="0"/>
              <a:t> (1870-1951)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2EEFF97-E420-0C1B-C78E-F828A8849ECA}"/>
              </a:ext>
            </a:extLst>
          </p:cNvPr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6" y="1774825"/>
            <a:ext cx="40513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207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DD53A-2B08-15DE-A34D-29C6859F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MINUSMA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F95E05-5D75-63D1-84D7-CEB0D09FE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 Organizace spojených národů MINUSMA v Mali (United </a:t>
            </a:r>
            <a:r>
              <a:rPr lang="cs-CZ" dirty="0" err="1"/>
              <a:t>Nations</a:t>
            </a:r>
            <a:r>
              <a:rPr lang="cs-CZ" dirty="0"/>
              <a:t> </a:t>
            </a:r>
            <a:r>
              <a:rPr lang="cs-CZ" dirty="0" err="1"/>
              <a:t>Multidimensional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Stabilisation</a:t>
            </a:r>
            <a:r>
              <a:rPr lang="cs-CZ" dirty="0"/>
              <a:t> </a:t>
            </a:r>
            <a:r>
              <a:rPr lang="cs-CZ" dirty="0" err="1"/>
              <a:t>Mission</a:t>
            </a:r>
            <a:r>
              <a:rPr lang="cs-CZ" dirty="0"/>
              <a:t> in Mali) podporuje a implementuje mírový proces, zajišťuje bezpečnost a vytvoří podmínky pro humanitární a politickou asistenci malijské vládě. O zřízení mise bylo rozhodnuto rezolucí Rady bezpečnosti OSN č. 2100 ze dne 25. dubna 2013. Mandát mise je každý rok revidován a prodlužován Radou bezpečnosti OSN. Mandát pro působení příslušníků AČR v misi Organizace spojených národů MINUSMA v Mali je do 15 osob, a to na roky 2021-2022</a:t>
            </a:r>
          </a:p>
        </p:txBody>
      </p:sp>
    </p:spTree>
    <p:extLst>
      <p:ext uri="{BB962C8B-B14F-4D97-AF65-F5344CB8AC3E}">
        <p14:creationId xmlns:p14="http://schemas.microsoft.com/office/powerpoint/2010/main" val="39684469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4A985-33C9-45D1-953D-9FBE3D8A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Wagnerova skupina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500A96-C95F-D74E-C505-57DB52AAE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Wagnerova skupina (rusky </a:t>
            </a:r>
            <a:r>
              <a:rPr lang="ru-RU" dirty="0"/>
              <a:t>Группа Вагнера) </a:t>
            </a:r>
            <a:r>
              <a:rPr lang="cs-CZ" dirty="0"/>
              <a:t>či Wagnerova armáda, je ruská paramilitární organizace, označovaná také jako soukromá armáda, která se zúčastnila nebo účastní rozličných ozbrojených konfliktů, jako jsou občanská válka v Sýrii, válka na východní Ukrajině nebo občanská válka v Libyi.</a:t>
            </a:r>
          </a:p>
          <a:p>
            <a:r>
              <a:rPr lang="cs-CZ" dirty="0"/>
              <a:t> Skupina je pojmenována podle Dmitrije </a:t>
            </a:r>
            <a:r>
              <a:rPr lang="cs-CZ" dirty="0" err="1"/>
              <a:t>Utkina</a:t>
            </a:r>
            <a:r>
              <a:rPr lang="cs-CZ" dirty="0"/>
              <a:t>, zvaného „Wagner“. Neformální přezdívka skupiny je „muzikanti“</a:t>
            </a:r>
          </a:p>
        </p:txBody>
      </p:sp>
    </p:spTree>
    <p:extLst>
      <p:ext uri="{BB962C8B-B14F-4D97-AF65-F5344CB8AC3E}">
        <p14:creationId xmlns:p14="http://schemas.microsoft.com/office/powerpoint/2010/main" val="40303526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6337D-E259-2167-F231-80BFE0B6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Přítomnost Wagnerovy skupiny v Africe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794D5B-8A5D-D88A-875D-885E8BED4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18 států Afriky s přítomností paramilitární jednotkami Wagnerovy skupiny</a:t>
            </a:r>
          </a:p>
        </p:txBody>
      </p:sp>
      <p:pic>
        <p:nvPicPr>
          <p:cNvPr id="7170" name="Picture 2" descr="Mapa zemí, kde intervenovala Wagnerova skupina">
            <a:extLst>
              <a:ext uri="{FF2B5EF4-FFF2-40B4-BE49-F238E27FC236}">
                <a16:creationId xmlns:a16="http://schemas.microsoft.com/office/drawing/2014/main" id="{4768D7DF-7868-B44A-BD58-75DCB1C5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05" y="2522764"/>
            <a:ext cx="3683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737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9A0C3-B6CE-117C-6FCF-B5FA6073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Wagnerova skupina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C9287E-31FD-3844-5758-15C8B1130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Wagnerova skupina je spojována s blízkým spolupracovníkem ruského prezidenta Vladimira Putina, miliardářem </a:t>
            </a:r>
            <a:r>
              <a:rPr lang="cs-CZ" dirty="0" err="1"/>
              <a:t>Jevgenijem</a:t>
            </a:r>
            <a:r>
              <a:rPr lang="cs-CZ" dirty="0"/>
              <a:t> </a:t>
            </a:r>
            <a:r>
              <a:rPr lang="cs-CZ" dirty="0" err="1"/>
              <a:t>Prigožinem</a:t>
            </a:r>
            <a:r>
              <a:rPr lang="cs-CZ" dirty="0"/>
              <a:t>, který vlastní síť restaurací a cateringovou firmu Concord Catering, a je proto mediálně přezdíván Putinův šéfkuchař.</a:t>
            </a:r>
          </a:p>
          <a:p>
            <a:r>
              <a:rPr lang="cs-CZ" dirty="0"/>
              <a:t>Vojenský velitel skupiny je označován Dmitrij </a:t>
            </a:r>
            <a:r>
              <a:rPr lang="cs-CZ" dirty="0" err="1"/>
              <a:t>Utkin</a:t>
            </a:r>
            <a:r>
              <a:rPr lang="cs-CZ" dirty="0"/>
              <a:t>, podplukovník speciálních sil a bývalý pracovník vojenské rozvědky GRU.</a:t>
            </a:r>
          </a:p>
          <a:p>
            <a:r>
              <a:rPr lang="cs-CZ" dirty="0"/>
              <a:t>Má se za to, že Rusko vojenskou skupinu využívá v konfliktech, kam z diplomatických důvodů nemůže poslat regulérní armádu.</a:t>
            </a:r>
          </a:p>
        </p:txBody>
      </p:sp>
    </p:spTree>
    <p:extLst>
      <p:ext uri="{BB962C8B-B14F-4D97-AF65-F5344CB8AC3E}">
        <p14:creationId xmlns:p14="http://schemas.microsoft.com/office/powerpoint/2010/main" val="7363646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F58A3C-7B55-ED06-34B9-527829B3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„Právní statut“ Wagnerovy skupiny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B9B47D-E2C3-7ED5-FE8E-2A6F44892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Poskytování vojenských služeb soukromými společnostmi (najímání) v Rusku je zakázáno zákonem; za účast v ozbrojených konfliktech na území jiné země stanovuje trestní zákoník Ruské federace až sedm let odnětí svobody (článek 359), za nábor, výcvik a financování žoldáka do 15 let.</a:t>
            </a:r>
          </a:p>
          <a:p>
            <a:r>
              <a:rPr lang="cs-CZ" dirty="0"/>
              <a:t>Wagnerova skupina sdílí užívání základny GRU </a:t>
            </a:r>
            <a:r>
              <a:rPr lang="cs-CZ" dirty="0" err="1"/>
              <a:t>Molkino</a:t>
            </a:r>
            <a:r>
              <a:rPr lang="cs-CZ" dirty="0"/>
              <a:t> v ruském Krasnodarském kraji s 10. brigádou </a:t>
            </a:r>
            <a:r>
              <a:rPr lang="cs-CZ" dirty="0" err="1"/>
              <a:t>specnaz</a:t>
            </a:r>
            <a:r>
              <a:rPr lang="cs-CZ" dirty="0"/>
              <a:t> GRU. Využívá také další infrastrukturu ruských ozbrojených sil, například vojenské nemocnice, a její příslušníci jsou transportováni letouny VKS RF, například v rámci jejich nasazení v Sýrii.</a:t>
            </a:r>
          </a:p>
          <a:p>
            <a:r>
              <a:rPr lang="cs-CZ" dirty="0"/>
              <a:t>Dne 7. listopadu 2022 Wagnerova skupina za účasti médií a představitelů ruských uniformovaných složek v </a:t>
            </a:r>
            <a:r>
              <a:rPr lang="cs-CZ" dirty="0" err="1"/>
              <a:t>Sankt-Petěrbuku</a:t>
            </a:r>
            <a:r>
              <a:rPr lang="cs-CZ" dirty="0"/>
              <a:t> slavnostně otevřela komplex budov, které mají sloužit jako sídlo její administrativy a současně také „technologického </a:t>
            </a:r>
            <a:r>
              <a:rPr lang="cs-CZ" dirty="0" err="1"/>
              <a:t>think</a:t>
            </a:r>
            <a:r>
              <a:rPr lang="cs-CZ" dirty="0"/>
              <a:t>-tanku vyvíjejícího inovace pro dosažení cílů ku prospěchu Ruské federace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6951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396CF-1A97-DF53-0D47-F3708A48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Jevgenij </a:t>
            </a:r>
            <a:r>
              <a:rPr lang="cs-CZ" dirty="0" err="1"/>
              <a:t>Prigožin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97AF79-F94B-564B-A957-958F9043E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Jevgenij </a:t>
            </a:r>
            <a:r>
              <a:rPr lang="cs-CZ" dirty="0" err="1"/>
              <a:t>Prigožin</a:t>
            </a:r>
            <a:r>
              <a:rPr lang="cs-CZ" dirty="0"/>
              <a:t>, narozen 1.6.1961</a:t>
            </a:r>
          </a:p>
        </p:txBody>
      </p:sp>
      <p:pic>
        <p:nvPicPr>
          <p:cNvPr id="8194" name="Picture 2" descr="Image result for prigožin">
            <a:extLst>
              <a:ext uri="{FF2B5EF4-FFF2-40B4-BE49-F238E27FC236}">
                <a16:creationId xmlns:a16="http://schemas.microsoft.com/office/drawing/2014/main" id="{DD6892BA-4FD5-6BDC-AF27-F7C882117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14600"/>
            <a:ext cx="2159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109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67834-1B70-4959-B037-D6360667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Dmitrij </a:t>
            </a:r>
            <a:r>
              <a:rPr lang="cs-CZ" dirty="0" err="1"/>
              <a:t>Utkin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EA7FC8-087B-4640-92DB-65E0189D89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888" y="2223814"/>
            <a:ext cx="7197929" cy="48101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Russian Mercenary Leader Now Behind Troll Farm Mastermind's ...">
            <a:extLst>
              <a:ext uri="{FF2B5EF4-FFF2-40B4-BE49-F238E27FC236}">
                <a16:creationId xmlns:a16="http://schemas.microsoft.com/office/drawing/2014/main" id="{34E86DB9-1277-41C4-AE45-56373A6E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5" y="1382767"/>
            <a:ext cx="70852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0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45527-7C2B-C97E-7BC4-1D9BAEFC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Lausannská smlouva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A36329-4554-9D84-BF1F-0BDF505B9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Lausannská smlouva (24. 7. 1923) nahrazovala </a:t>
            </a:r>
            <a:r>
              <a:rPr lang="cs-CZ" dirty="0" err="1"/>
              <a:t>Sèvreskou</a:t>
            </a:r>
            <a:r>
              <a:rPr lang="cs-CZ" dirty="0"/>
              <a:t> smlouvu, která nevešla v platnost kvůli povstání Turků pod vedením Mustafy </a:t>
            </a:r>
            <a:r>
              <a:rPr lang="cs-CZ" dirty="0" err="1"/>
              <a:t>Kemala</a:t>
            </a:r>
            <a:r>
              <a:rPr lang="cs-CZ" dirty="0"/>
              <a:t> </a:t>
            </a:r>
            <a:r>
              <a:rPr lang="cs-CZ" dirty="0" err="1"/>
              <a:t>Atatürka</a:t>
            </a:r>
            <a:r>
              <a:rPr lang="cs-CZ" dirty="0"/>
              <a:t>. </a:t>
            </a:r>
          </a:p>
          <a:p>
            <a:r>
              <a:rPr lang="cs-CZ" dirty="0"/>
              <a:t>Díky tomuto povstání a následně sepsané Lausannské smlouvě existuje Turecko ve svých dnešních hranicích.</a:t>
            </a:r>
          </a:p>
          <a:p>
            <a:r>
              <a:rPr lang="cs-CZ" dirty="0"/>
              <a:t>Vítězným povstáním Turci dosáhli mnoha územních změn ve svůj prospěch: byla potvrzena suverenita Turecka v celé Malé Asii a ve východní Thrákii.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F2E4F-8CA1-E67B-F594-7E391FCC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Nová mapa po I. Světové válce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4F93B0-C0E4-5814-3021-5BD6C6847B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Výsledek jednání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A38EBC9-A514-39B2-9CAE-D536AB9D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5" y="1846262"/>
            <a:ext cx="8051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467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CEVRO02">
      <a:dk1>
        <a:srgbClr val="002251"/>
      </a:dk1>
      <a:lt1>
        <a:srgbClr val="FFFFFF"/>
      </a:lt1>
      <a:dk2>
        <a:srgbClr val="C6876B"/>
      </a:dk2>
      <a:lt2>
        <a:srgbClr val="FFFFFF"/>
      </a:lt2>
      <a:accent1>
        <a:srgbClr val="C6876B"/>
      </a:accent1>
      <a:accent2>
        <a:srgbClr val="002251"/>
      </a:accent2>
      <a:accent3>
        <a:srgbClr val="C8C8C8"/>
      </a:accent3>
      <a:accent4>
        <a:srgbClr val="005EBB"/>
      </a:accent4>
      <a:accent5>
        <a:srgbClr val="A56641"/>
      </a:accent5>
      <a:accent6>
        <a:srgbClr val="48A8FF"/>
      </a:accent6>
      <a:hlink>
        <a:srgbClr val="C6876B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10329</TotalTime>
  <Words>3876</Words>
  <Application>Microsoft Office PowerPoint</Application>
  <PresentationFormat>Předvádění na obrazovce (4:3)</PresentationFormat>
  <Paragraphs>256</Paragraphs>
  <Slides>76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79" baseType="lpstr">
      <vt:lpstr>Arial</vt:lpstr>
      <vt:lpstr>Calibri</vt:lpstr>
      <vt:lpstr>Motiv sady Office</vt:lpstr>
      <vt:lpstr>Prezentace aplikace PowerPoint</vt:lpstr>
      <vt:lpstr>Afrika – kontinent </vt:lpstr>
      <vt:lpstr>Mapa Afriky</vt:lpstr>
      <vt:lpstr>Koloniální mocnosti </vt:lpstr>
      <vt:lpstr>Syke-Picot smlouva 16.5.1916</vt:lpstr>
      <vt:lpstr>Sir Mark Syke (1879-1919)</vt:lpstr>
      <vt:lpstr> François Georges-Picot (1870-1951)</vt:lpstr>
      <vt:lpstr>Lausannská smlouva</vt:lpstr>
      <vt:lpstr>Nová mapa po I. Světové válce</vt:lpstr>
      <vt:lpstr>Mapa Libye</vt:lpstr>
      <vt:lpstr>Libye pramen dnešního ohrožení Afriky</vt:lpstr>
      <vt:lpstr>Proměna Libye</vt:lpstr>
      <vt:lpstr>Libye</vt:lpstr>
      <vt:lpstr>Král Idris I. Libyjský</vt:lpstr>
      <vt:lpstr>Způsob vlády krále Idrise a jeho konec</vt:lpstr>
      <vt:lpstr>Poválečná historie</vt:lpstr>
      <vt:lpstr>Muammar Kaddáfí</vt:lpstr>
      <vt:lpstr>Podpora mezinárodnímu terorismu</vt:lpstr>
      <vt:lpstr>Podpora terorismu</vt:lpstr>
      <vt:lpstr>Islámská legie cesta k islámskému státu</vt:lpstr>
      <vt:lpstr>Džamáhíríje</vt:lpstr>
      <vt:lpstr>Podpora diktátorů</vt:lpstr>
      <vt:lpstr>Kamarád socialistického tábora</vt:lpstr>
      <vt:lpstr>Idi Amin</vt:lpstr>
      <vt:lpstr>Idi Amin</vt:lpstr>
      <vt:lpstr>Jean-Bédel Bokassa </vt:lpstr>
      <vt:lpstr>Jean-Bédel Bokassa</vt:lpstr>
      <vt:lpstr>Mengistu Haile Mariam </vt:lpstr>
      <vt:lpstr>Mengistu Haile Mariam</vt:lpstr>
      <vt:lpstr>Charles Taylor</vt:lpstr>
      <vt:lpstr>Charles Taylor</vt:lpstr>
      <vt:lpstr>Odpálená nálož v letadle</vt:lpstr>
      <vt:lpstr>Aféra Lockerbie. </vt:lpstr>
      <vt:lpstr>Semtex </vt:lpstr>
      <vt:lpstr>Válka teroru</vt:lpstr>
      <vt:lpstr>Ronald Reagan</vt:lpstr>
      <vt:lpstr>Odveta ze strany USA</vt:lpstr>
      <vt:lpstr>Demokrati a Kaddafí</vt:lpstr>
      <vt:lpstr>Konec Kaddafího</vt:lpstr>
      <vt:lpstr>Konec jeho vlády</vt:lpstr>
      <vt:lpstr>Polní maršál Chalífa Belqasim Haftar </vt:lpstr>
      <vt:lpstr>Polní maršál Chalífa Belqasim Haftar </vt:lpstr>
      <vt:lpstr>Rozdělená Lybie</vt:lpstr>
      <vt:lpstr>Genocida ve Rwandě</vt:lpstr>
      <vt:lpstr>Al-kajda</vt:lpstr>
      <vt:lpstr>Pokračování Al-Kajda v Africe</vt:lpstr>
      <vt:lpstr>Bezpečnostní situace v regionu SAHEL</vt:lpstr>
      <vt:lpstr>Region SAHEL</vt:lpstr>
      <vt:lpstr>První zásadní prezentace teroristů v regionu</vt:lpstr>
      <vt:lpstr>Republika MALI</vt:lpstr>
      <vt:lpstr>Situace v Mali</vt:lpstr>
      <vt:lpstr>Assimi Goita</vt:lpstr>
      <vt:lpstr>Počátek války</vt:lpstr>
      <vt:lpstr>Cesta k moci přes dva puče</vt:lpstr>
      <vt:lpstr>Válka v Mali</vt:lpstr>
      <vt:lpstr>Historie války s teroristy</vt:lpstr>
      <vt:lpstr>Přísun zbraní </vt:lpstr>
      <vt:lpstr>Jonathan Evans – MI5</vt:lpstr>
      <vt:lpstr>Boko haram</vt:lpstr>
      <vt:lpstr>Slafíja</vt:lpstr>
      <vt:lpstr>Oblasti pod kontrolou Boko haram</vt:lpstr>
      <vt:lpstr>Jednotlivé vojenské mise</vt:lpstr>
      <vt:lpstr>G5</vt:lpstr>
      <vt:lpstr>Operace Serval</vt:lpstr>
      <vt:lpstr>Operace Brakhane</vt:lpstr>
      <vt:lpstr>Operace Barkhane na mapě</vt:lpstr>
      <vt:lpstr>Počátek operace TAKUBA</vt:lpstr>
      <vt:lpstr>Task force Takuba</vt:lpstr>
      <vt:lpstr>EUTM</vt:lpstr>
      <vt:lpstr>MINUSMA</vt:lpstr>
      <vt:lpstr>Wagnerova skupina </vt:lpstr>
      <vt:lpstr>Přítomnost Wagnerovy skupiny v Africe</vt:lpstr>
      <vt:lpstr>Wagnerova skupina</vt:lpstr>
      <vt:lpstr>„Právní statut“ Wagnerovy skupiny</vt:lpstr>
      <vt:lpstr>Jevgenij Prigožin</vt:lpstr>
      <vt:lpstr>Dmitrij Utkin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pronájem</cp:lastModifiedBy>
  <cp:revision>261</cp:revision>
  <dcterms:created xsi:type="dcterms:W3CDTF">2015-06-02T07:24:49Z</dcterms:created>
  <dcterms:modified xsi:type="dcterms:W3CDTF">2023-04-18T14:39:46Z</dcterms:modified>
</cp:coreProperties>
</file>