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8"/>
  </p:notesMasterIdLst>
  <p:handoutMasterIdLst>
    <p:handoutMasterId r:id="rId199"/>
  </p:handoutMasterIdLst>
  <p:sldIdLst>
    <p:sldId id="480" r:id="rId2"/>
    <p:sldId id="479" r:id="rId3"/>
    <p:sldId id="481" r:id="rId4"/>
    <p:sldId id="482" r:id="rId5"/>
    <p:sldId id="256" r:id="rId6"/>
    <p:sldId id="692" r:id="rId7"/>
    <p:sldId id="1046" r:id="rId8"/>
    <p:sldId id="693" r:id="rId9"/>
    <p:sldId id="1047" r:id="rId10"/>
    <p:sldId id="1049" r:id="rId11"/>
    <p:sldId id="1050" r:id="rId12"/>
    <p:sldId id="1052" r:id="rId13"/>
    <p:sldId id="1053" r:id="rId14"/>
    <p:sldId id="1054" r:id="rId15"/>
    <p:sldId id="696" r:id="rId16"/>
    <p:sldId id="697" r:id="rId17"/>
    <p:sldId id="698" r:id="rId18"/>
    <p:sldId id="699" r:id="rId19"/>
    <p:sldId id="700" r:id="rId20"/>
    <p:sldId id="701" r:id="rId21"/>
    <p:sldId id="702" r:id="rId22"/>
    <p:sldId id="703" r:id="rId23"/>
    <p:sldId id="704" r:id="rId24"/>
    <p:sldId id="705" r:id="rId25"/>
    <p:sldId id="706" r:id="rId26"/>
    <p:sldId id="707" r:id="rId27"/>
    <p:sldId id="708" r:id="rId28"/>
    <p:sldId id="710" r:id="rId29"/>
    <p:sldId id="1005" r:id="rId30"/>
    <p:sldId id="1006" r:id="rId31"/>
    <p:sldId id="1000" r:id="rId32"/>
    <p:sldId id="1263" r:id="rId33"/>
    <p:sldId id="1106" r:id="rId34"/>
    <p:sldId id="1264" r:id="rId35"/>
    <p:sldId id="1265" r:id="rId36"/>
    <p:sldId id="1219" r:id="rId37"/>
    <p:sldId id="1221" r:id="rId38"/>
    <p:sldId id="1262" r:id="rId39"/>
    <p:sldId id="1107" r:id="rId40"/>
    <p:sldId id="1109" r:id="rId41"/>
    <p:sldId id="1110" r:id="rId42"/>
    <p:sldId id="1111" r:id="rId43"/>
    <p:sldId id="1114" r:id="rId44"/>
    <p:sldId id="1119" r:id="rId45"/>
    <p:sldId id="1128" r:id="rId46"/>
    <p:sldId id="1328" r:id="rId47"/>
    <p:sldId id="1104" r:id="rId48"/>
    <p:sldId id="1105" r:id="rId49"/>
    <p:sldId id="1266" r:id="rId50"/>
    <p:sldId id="1267" r:id="rId51"/>
    <p:sldId id="1268" r:id="rId52"/>
    <p:sldId id="1269" r:id="rId53"/>
    <p:sldId id="1270" r:id="rId54"/>
    <p:sldId id="1271" r:id="rId55"/>
    <p:sldId id="995" r:id="rId56"/>
    <p:sldId id="1273" r:id="rId57"/>
    <p:sldId id="1272" r:id="rId58"/>
    <p:sldId id="998" r:id="rId59"/>
    <p:sldId id="1274" r:id="rId60"/>
    <p:sldId id="994" r:id="rId61"/>
    <p:sldId id="1059" r:id="rId62"/>
    <p:sldId id="1275" r:id="rId63"/>
    <p:sldId id="1055" r:id="rId64"/>
    <p:sldId id="1056" r:id="rId65"/>
    <p:sldId id="1057" r:id="rId66"/>
    <p:sldId id="1012" r:id="rId67"/>
    <p:sldId id="1013" r:id="rId68"/>
    <p:sldId id="1014" r:id="rId69"/>
    <p:sldId id="1015" r:id="rId70"/>
    <p:sldId id="1016" r:id="rId71"/>
    <p:sldId id="1018" r:id="rId72"/>
    <p:sldId id="1058" r:id="rId73"/>
    <p:sldId id="1024" r:id="rId74"/>
    <p:sldId id="1025" r:id="rId75"/>
    <p:sldId id="1026" r:id="rId76"/>
    <p:sldId id="1027" r:id="rId77"/>
    <p:sldId id="1332" r:id="rId78"/>
    <p:sldId id="1028" r:id="rId79"/>
    <p:sldId id="1337" r:id="rId80"/>
    <p:sldId id="1338" r:id="rId81"/>
    <p:sldId id="1329" r:id="rId82"/>
    <p:sldId id="1333" r:id="rId83"/>
    <p:sldId id="1335" r:id="rId84"/>
    <p:sldId id="1334" r:id="rId85"/>
    <p:sldId id="1340" r:id="rId86"/>
    <p:sldId id="1350" r:id="rId87"/>
    <p:sldId id="1351" r:id="rId88"/>
    <p:sldId id="1352" r:id="rId89"/>
    <p:sldId id="1353" r:id="rId90"/>
    <p:sldId id="1354" r:id="rId91"/>
    <p:sldId id="1344" r:id="rId92"/>
    <p:sldId id="1356" r:id="rId93"/>
    <p:sldId id="725" r:id="rId94"/>
    <p:sldId id="746" r:id="rId95"/>
    <p:sldId id="1341" r:id="rId96"/>
    <p:sldId id="1343" r:id="rId97"/>
    <p:sldId id="1346" r:id="rId98"/>
    <p:sldId id="1342" r:id="rId99"/>
    <p:sldId id="1347" r:id="rId100"/>
    <p:sldId id="1348" r:id="rId101"/>
    <p:sldId id="1345" r:id="rId102"/>
    <p:sldId id="1349" r:id="rId103"/>
    <p:sldId id="1357" r:id="rId104"/>
    <p:sldId id="1355" r:id="rId105"/>
    <p:sldId id="1358" r:id="rId106"/>
    <p:sldId id="1359" r:id="rId107"/>
    <p:sldId id="1360" r:id="rId108"/>
    <p:sldId id="1361" r:id="rId109"/>
    <p:sldId id="1362" r:id="rId110"/>
    <p:sldId id="1363" r:id="rId111"/>
    <p:sldId id="1364" r:id="rId112"/>
    <p:sldId id="1365" r:id="rId113"/>
    <p:sldId id="1366" r:id="rId114"/>
    <p:sldId id="1367" r:id="rId115"/>
    <p:sldId id="1368" r:id="rId116"/>
    <p:sldId id="1369" r:id="rId117"/>
    <p:sldId id="1370" r:id="rId118"/>
    <p:sldId id="1371" r:id="rId119"/>
    <p:sldId id="1372" r:id="rId120"/>
    <p:sldId id="1373" r:id="rId121"/>
    <p:sldId id="1374" r:id="rId122"/>
    <p:sldId id="1375" r:id="rId123"/>
    <p:sldId id="1376" r:id="rId124"/>
    <p:sldId id="1377" r:id="rId125"/>
    <p:sldId id="1378" r:id="rId126"/>
    <p:sldId id="1379" r:id="rId127"/>
    <p:sldId id="1380" r:id="rId128"/>
    <p:sldId id="1381" r:id="rId129"/>
    <p:sldId id="1382" r:id="rId130"/>
    <p:sldId id="1383" r:id="rId131"/>
    <p:sldId id="1384" r:id="rId132"/>
    <p:sldId id="1385" r:id="rId133"/>
    <p:sldId id="1386" r:id="rId134"/>
    <p:sldId id="1387" r:id="rId135"/>
    <p:sldId id="1388" r:id="rId136"/>
    <p:sldId id="1389" r:id="rId137"/>
    <p:sldId id="1390" r:id="rId138"/>
    <p:sldId id="1391" r:id="rId139"/>
    <p:sldId id="1392" r:id="rId140"/>
    <p:sldId id="1393" r:id="rId141"/>
    <p:sldId id="1394" r:id="rId142"/>
    <p:sldId id="1395" r:id="rId143"/>
    <p:sldId id="1396" r:id="rId144"/>
    <p:sldId id="1397" r:id="rId145"/>
    <p:sldId id="1398" r:id="rId146"/>
    <p:sldId id="1399" r:id="rId147"/>
    <p:sldId id="1400" r:id="rId148"/>
    <p:sldId id="1401" r:id="rId149"/>
    <p:sldId id="1402" r:id="rId150"/>
    <p:sldId id="1403" r:id="rId151"/>
    <p:sldId id="1404" r:id="rId152"/>
    <p:sldId id="1405" r:id="rId153"/>
    <p:sldId id="1406" r:id="rId154"/>
    <p:sldId id="1407" r:id="rId155"/>
    <p:sldId id="1408" r:id="rId156"/>
    <p:sldId id="1409" r:id="rId157"/>
    <p:sldId id="1410" r:id="rId158"/>
    <p:sldId id="1411" r:id="rId159"/>
    <p:sldId id="1412" r:id="rId160"/>
    <p:sldId id="1413" r:id="rId161"/>
    <p:sldId id="1414" r:id="rId162"/>
    <p:sldId id="1415" r:id="rId163"/>
    <p:sldId id="1416" r:id="rId164"/>
    <p:sldId id="1417" r:id="rId165"/>
    <p:sldId id="1419" r:id="rId166"/>
    <p:sldId id="1420" r:id="rId167"/>
    <p:sldId id="1421" r:id="rId168"/>
    <p:sldId id="1422" r:id="rId169"/>
    <p:sldId id="1423" r:id="rId170"/>
    <p:sldId id="1424" r:id="rId171"/>
    <p:sldId id="1425" r:id="rId172"/>
    <p:sldId id="1426" r:id="rId173"/>
    <p:sldId id="1427" r:id="rId174"/>
    <p:sldId id="1428" r:id="rId175"/>
    <p:sldId id="1429" r:id="rId176"/>
    <p:sldId id="1430" r:id="rId177"/>
    <p:sldId id="1431" r:id="rId178"/>
    <p:sldId id="1432" r:id="rId179"/>
    <p:sldId id="1433" r:id="rId180"/>
    <p:sldId id="1434" r:id="rId181"/>
    <p:sldId id="1435" r:id="rId182"/>
    <p:sldId id="1436" r:id="rId183"/>
    <p:sldId id="1437" r:id="rId184"/>
    <p:sldId id="1438" r:id="rId185"/>
    <p:sldId id="1439" r:id="rId186"/>
    <p:sldId id="1440" r:id="rId187"/>
    <p:sldId id="1441" r:id="rId188"/>
    <p:sldId id="1442" r:id="rId189"/>
    <p:sldId id="1443" r:id="rId190"/>
    <p:sldId id="1444" r:id="rId191"/>
    <p:sldId id="1445" r:id="rId192"/>
    <p:sldId id="1446" r:id="rId193"/>
    <p:sldId id="1447" r:id="rId194"/>
    <p:sldId id="1448" r:id="rId195"/>
    <p:sldId id="1449" r:id="rId196"/>
    <p:sldId id="1450" r:id="rId197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74" d="100"/>
          <a:sy n="74" d="100"/>
        </p:scale>
        <p:origin x="1037" y="77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handoutMaster" Target="handoutMasters/handoutMaster1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List1!$I$4</c:f>
              <c:strCache>
                <c:ptCount val="1"/>
                <c:pt idx="0">
                  <c:v>PSOE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List1!$J$4:$M$4</c:f>
              <c:numCache>
                <c:formatCode>0.0%</c:formatCode>
                <c:ptCount val="4"/>
                <c:pt idx="0">
                  <c:v>0.28000000000000003</c:v>
                </c:pt>
                <c:pt idx="1">
                  <c:v>0.34285714285714286</c:v>
                </c:pt>
                <c:pt idx="2">
                  <c:v>0.28699999999999998</c:v>
                </c:pt>
                <c:pt idx="3">
                  <c:v>0.35142857142857142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1F-4C6F-BB7E-5E2CA946E3A7}"/>
            </c:ext>
          </c:extLst>
        </c:ser>
        <c:ser>
          <c:idx val="1"/>
          <c:order val="1"/>
          <c:tx>
            <c:strRef>
              <c:f>List1!$I$5</c:f>
              <c:strCache>
                <c:ptCount val="1"/>
                <c:pt idx="0">
                  <c:v>PP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List1!$J$5:$M$5</c:f>
              <c:numCache>
                <c:formatCode>0.0%</c:formatCode>
                <c:ptCount val="4"/>
                <c:pt idx="0">
                  <c:v>0.20799999999999999</c:v>
                </c:pt>
                <c:pt idx="1">
                  <c:v>0.25142857142857145</c:v>
                </c:pt>
                <c:pt idx="2">
                  <c:v>0.16700000000000001</c:v>
                </c:pt>
                <c:pt idx="3">
                  <c:v>0.18857142857142858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1F-4C6F-BB7E-5E2CA946E3A7}"/>
            </c:ext>
          </c:extLst>
        </c:ser>
        <c:ser>
          <c:idx val="2"/>
          <c:order val="2"/>
          <c:tx>
            <c:strRef>
              <c:f>List1!$I$6</c:f>
              <c:strCache>
                <c:ptCount val="1"/>
                <c:pt idx="0">
                  <c:v>Vox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List1!$J$6:$M$6</c:f>
              <c:numCache>
                <c:formatCode>0.0%</c:formatCode>
                <c:ptCount val="4"/>
                <c:pt idx="0">
                  <c:v>0.151</c:v>
                </c:pt>
                <c:pt idx="1">
                  <c:v>0.14857142857142858</c:v>
                </c:pt>
                <c:pt idx="2">
                  <c:v>0.10299999999999999</c:v>
                </c:pt>
                <c:pt idx="3">
                  <c:v>6.8571428571428575E-2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1F-4C6F-BB7E-5E2CA946E3A7}"/>
            </c:ext>
          </c:extLst>
        </c:ser>
        <c:ser>
          <c:idx val="3"/>
          <c:order val="3"/>
          <c:tx>
            <c:strRef>
              <c:f>List1!$I$7</c:f>
              <c:strCache>
                <c:ptCount val="1"/>
                <c:pt idx="0">
                  <c:v>Podemos/IU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List1!$J$7:$M$7</c:f>
              <c:numCache>
                <c:formatCode>0.0%</c:formatCode>
                <c:ptCount val="4"/>
                <c:pt idx="0">
                  <c:v>0.128</c:v>
                </c:pt>
                <c:pt idx="1">
                  <c:v>0.1</c:v>
                </c:pt>
                <c:pt idx="2">
                  <c:v>0.14299999999999999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1F-4C6F-BB7E-5E2CA946E3A7}"/>
            </c:ext>
          </c:extLst>
        </c:ser>
        <c:ser>
          <c:idx val="4"/>
          <c:order val="4"/>
          <c:tx>
            <c:strRef>
              <c:f>List1!$I$8</c:f>
              <c:strCache>
                <c:ptCount val="1"/>
                <c:pt idx="0">
                  <c:v>Ciudadanos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List1!$J$8:$M$8</c:f>
              <c:numCache>
                <c:formatCode>0.0%</c:formatCode>
                <c:ptCount val="4"/>
                <c:pt idx="0">
                  <c:v>6.8000000000000005E-2</c:v>
                </c:pt>
                <c:pt idx="1">
                  <c:v>2.8571428571428571E-2</c:v>
                </c:pt>
                <c:pt idx="2">
                  <c:v>0.159</c:v>
                </c:pt>
                <c:pt idx="3">
                  <c:v>0.16285714285714287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1F-4C6F-BB7E-5E2CA946E3A7}"/>
            </c:ext>
          </c:extLst>
        </c:ser>
        <c:ser>
          <c:idx val="5"/>
          <c:order val="5"/>
          <c:tx>
            <c:strRef>
              <c:f>List1!$I$9</c:f>
              <c:strCache>
                <c:ptCount val="1"/>
                <c:pt idx="0">
                  <c:v>ERC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List1!$J$9:$M$9</c:f>
              <c:numCache>
                <c:formatCode>0.0%</c:formatCode>
                <c:ptCount val="4"/>
                <c:pt idx="0">
                  <c:v>3.5999999999999997E-2</c:v>
                </c:pt>
                <c:pt idx="1">
                  <c:v>3.7142857142857144E-2</c:v>
                </c:pt>
                <c:pt idx="2">
                  <c:v>3.9E-2</c:v>
                </c:pt>
                <c:pt idx="3">
                  <c:v>4.2857142857142858E-2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1F-4C6F-BB7E-5E2CA946E3A7}"/>
            </c:ext>
          </c:extLst>
        </c:ser>
        <c:ser>
          <c:idx val="6"/>
          <c:order val="6"/>
          <c:tx>
            <c:strRef>
              <c:f>List1!$I$10</c:f>
              <c:strCache>
                <c:ptCount val="1"/>
                <c:pt idx="0">
                  <c:v>JxCat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List1!$J$10:$M$10</c:f>
              <c:numCache>
                <c:formatCode>0.0%</c:formatCode>
                <c:ptCount val="4"/>
                <c:pt idx="0">
                  <c:v>2.1999999999999999E-2</c:v>
                </c:pt>
                <c:pt idx="1">
                  <c:v>2.2857142857142857E-2</c:v>
                </c:pt>
                <c:pt idx="2">
                  <c:v>1.9E-2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1F-4C6F-BB7E-5E2CA946E3A7}"/>
            </c:ext>
          </c:extLst>
        </c:ser>
        <c:ser>
          <c:idx val="7"/>
          <c:order val="7"/>
          <c:tx>
            <c:strRef>
              <c:f>List1!$I$11</c:f>
              <c:strCache>
                <c:ptCount val="1"/>
                <c:pt idx="0">
                  <c:v>EAJ-PNV</c:v>
                </c:pt>
              </c:strCache>
            </c:strRef>
          </c:tx>
          <c:invertIfNegative val="0"/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List1!$J$11:$M$11</c:f>
              <c:numCache>
                <c:formatCode>0.0%</c:formatCode>
                <c:ptCount val="4"/>
                <c:pt idx="0">
                  <c:v>1.6E-2</c:v>
                </c:pt>
                <c:pt idx="1">
                  <c:v>0.02</c:v>
                </c:pt>
                <c:pt idx="2">
                  <c:v>1.4999999999999999E-2</c:v>
                </c:pt>
                <c:pt idx="3">
                  <c:v>1.7142857142857144E-2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1F-4C6F-BB7E-5E2CA946E3A7}"/>
            </c:ext>
          </c:extLst>
        </c:ser>
        <c:ser>
          <c:idx val="8"/>
          <c:order val="8"/>
          <c:tx>
            <c:strRef>
              <c:f>List1!$I$12</c:f>
              <c:strCache>
                <c:ptCount val="1"/>
                <c:pt idx="0">
                  <c:v>EHB</c:v>
                </c:pt>
              </c:strCache>
            </c:strRef>
          </c:tx>
          <c:invertIfNegative val="0"/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List1!$J$12:$M$12</c:f>
              <c:numCache>
                <c:formatCode>0.0%</c:formatCode>
                <c:ptCount val="4"/>
                <c:pt idx="0">
                  <c:v>1.2E-2</c:v>
                </c:pt>
                <c:pt idx="1">
                  <c:v>1.4285714285714285E-2</c:v>
                </c:pt>
                <c:pt idx="2">
                  <c:v>0.01</c:v>
                </c:pt>
                <c:pt idx="3">
                  <c:v>1.1428571428571429E-2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1F-4C6F-BB7E-5E2CA946E3A7}"/>
            </c:ext>
          </c:extLst>
        </c:ser>
        <c:ser>
          <c:idx val="9"/>
          <c:order val="9"/>
          <c:tx>
            <c:strRef>
              <c:f>List1!$I$13</c:f>
              <c:strCache>
                <c:ptCount val="1"/>
                <c:pt idx="0">
                  <c:v>Ostatní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multiLvlStrRef>
              <c:f>List1!$J$2:$M$3</c:f>
              <c:multiLvlStrCache>
                <c:ptCount val="4"/>
                <c:lvl>
                  <c:pt idx="0">
                    <c:v>hlasy</c:v>
                  </c:pt>
                  <c:pt idx="1">
                    <c:v>mandátů</c:v>
                  </c:pt>
                  <c:pt idx="2">
                    <c:v>hlasy</c:v>
                  </c:pt>
                  <c:pt idx="3">
                    <c:v>mandátů</c:v>
                  </c:pt>
                </c:lvl>
                <c:lvl>
                  <c:pt idx="0">
                    <c:v>2019II</c:v>
                  </c:pt>
                  <c:pt idx="2">
                    <c:v>2019I</c:v>
                  </c:pt>
                </c:lvl>
              </c:multiLvlStrCache>
            </c:multiLvlStrRef>
          </c:cat>
          <c:val>
            <c:numRef>
              <c:f>List1!$J$13:$M$13</c:f>
              <c:numCache>
                <c:formatCode>0.0%</c:formatCode>
                <c:ptCount val="4"/>
                <c:pt idx="0">
                  <c:v>7.9000000000000001E-2</c:v>
                </c:pt>
                <c:pt idx="1">
                  <c:v>2.8571428571428571E-2</c:v>
                </c:pt>
                <c:pt idx="2">
                  <c:v>5.8000000000000003E-2</c:v>
                </c:pt>
                <c:pt idx="3">
                  <c:v>1.7142857142857144E-2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D1F-4C6F-BB7E-5E2CA946E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7850112"/>
        <c:axId val="397851648"/>
        <c:axId val="0"/>
      </c:bar3DChart>
      <c:catAx>
        <c:axId val="39785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7851648"/>
        <c:crosses val="autoZero"/>
        <c:auto val="1"/>
        <c:lblAlgn val="ctr"/>
        <c:lblOffset val="100"/>
        <c:noMultiLvlLbl val="0"/>
      </c:catAx>
      <c:valAx>
        <c:axId val="3978516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97850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66323272090989"/>
          <c:y val="0.19021567340190143"/>
          <c:w val="0.10503433945756781"/>
          <c:h val="0.6623255170195137"/>
        </c:manualLayout>
      </c:layout>
      <c:overlay val="0"/>
      <c:txPr>
        <a:bodyPr/>
        <a:lstStyle/>
        <a:p>
          <a:pPr>
            <a:defRPr sz="12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09.05.2022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09.05.2022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id="{43651ECC-D1ED-4F4F-963B-8C216F73EF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id="{28C12AFE-FB06-437B-B8A1-A0B62B555D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Drtivá většina liberálních demokracií ve světě se neobejde bez politických stran</a:t>
            </a:r>
          </a:p>
          <a:p>
            <a:pPr lvl="1" eaLnBrk="1" hangingPunct="1"/>
            <a:r>
              <a:rPr lang="cs-CZ" altLang="cs-CZ"/>
              <a:t>Výjimky Nauru, Marshallovy ostrovy či Tuvalu </a:t>
            </a:r>
          </a:p>
          <a:p>
            <a:pPr lvl="1" eaLnBrk="1" hangingPunct="1"/>
            <a:r>
              <a:rPr lang="cs-CZ" altLang="cs-CZ"/>
              <a:t>= demokratické země bez existence politických stran</a:t>
            </a:r>
          </a:p>
          <a:p>
            <a:endParaRPr lang="cs-CZ" altLang="cs-CZ"/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id="{178A52DE-9EE5-4826-A7D5-67E53999E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607162-AF6E-482A-BB12-7F932858E2B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7C200D7F-208A-4794-A16C-D042060E1D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A53FC8EB-0576-4F2F-929F-A2E004691B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46179E10-42B8-480B-B082-9292F45DB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BCE85E-1BDE-4528-A430-6CC699F50AC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66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id="{35F5F8AF-C648-4ADD-A136-7D9C9505EA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id="{2D6007B9-8FFF-4CFC-B5EB-4778C31D03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id="{543412B9-58A3-41BC-B22C-8D533A27E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458687-A7EF-4851-8A3C-AC0ECE67E7A3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67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id="{7BA7D881-6594-468F-8758-96B9F2C3ED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070AF79-4026-4AB0-9B0B-7D74E55E4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Tx/>
              <a:buAutoNum type="arabicPeriod"/>
              <a:defRPr/>
            </a:pPr>
            <a:endParaRPr lang="cs-CZ" dirty="0"/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id="{51473BF0-13A8-4EF9-B52F-CAF823B50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5BD1FF-3911-4BC0-8CED-A7F771463623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68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9F885FCF-0440-49C4-8FE8-F8629A4BAB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F5328D1C-1A51-4FCB-8C2F-13D4C91176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33417A46-D2FD-4949-A023-ADB9D5E77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EA41BB-E79A-4DF0-A6B0-54EAAA5F0A97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70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4A2B8636-4F80-4BCE-8681-F5CDECBB4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EADF86AF-1BAD-4D50-9660-36FB445CDC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 dirty="0"/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84E76060-B3EF-46F3-8CE9-1D5666760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983EB1-DF4A-4CAA-BD42-354E8D0447C0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71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BB5E20BD-94A9-4C56-9036-2DE8CE3E47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0214BE74-E093-4E68-9A4C-6CC9D79B43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1880A76C-AB38-4CB2-9F37-658B4CA71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6EE440-06D3-4FD0-8391-7E3A2D29A37A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73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FDF3F0CF-C16F-4605-872C-043ECEE3BA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F7409495-19AC-46EE-9F8C-9221158DB4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Zde konec 20.února</a:t>
            </a:r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55744273-7E36-43D1-BF12-79BAC1B47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ED2B8D-4BDA-49C2-B52D-DD2D0E2E50BC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76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eaLnBrk="1" fontAlgn="base" hangingPunct="1">
              <a:spcBef>
                <a:spcPct val="0"/>
              </a:spcBef>
              <a:spcAft>
                <a:spcPct val="0"/>
              </a:spcAft>
            </a:pPr>
            <a:fld id="{6216E02D-0C98-426E-9C88-BD3D0D21B867}" type="slidenum">
              <a:rPr lang="cs-CZ" altLang="cs-CZ" smtClean="0">
                <a:latin typeface="Times New Roman" pitchFamily="18" charset="0"/>
                <a:cs typeface="Arial" pitchFamily="34" charset="0"/>
              </a:rPr>
              <a:pPr defTabSz="912813" eaLnBrk="1" fontAlgn="base" hangingPunct="1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lang="cs-CZ" altLang="cs-CZ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Šedo, Jakub; Chytilek, Roman; Čaloud, Dalibor; Lebeda, Tomáš. 2009. </a:t>
            </a:r>
            <a:r>
              <a:rPr lang="cs-CZ" altLang="cs-CZ" i="1"/>
              <a:t>Volební systémy</a:t>
            </a:r>
            <a:r>
              <a:rPr lang="cs-CZ" altLang="cs-CZ"/>
              <a:t>. Praha: Portál, s. 185.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eaLnBrk="1" fontAlgn="base" hangingPunct="1">
              <a:spcBef>
                <a:spcPct val="0"/>
              </a:spcBef>
              <a:spcAft>
                <a:spcPct val="0"/>
              </a:spcAft>
            </a:pPr>
            <a:fld id="{0746F15F-4EDC-4767-B28E-7A5248676E95}" type="slidenum">
              <a:rPr lang="cs-CZ" altLang="cs-CZ" smtClean="0">
                <a:latin typeface="Times New Roman" pitchFamily="18" charset="0"/>
                <a:cs typeface="Arial" pitchFamily="34" charset="0"/>
              </a:rPr>
              <a:pPr defTabSz="912813" eaLnBrk="1" fontAlgn="base" hangingPunct="1">
                <a:spcBef>
                  <a:spcPct val="0"/>
                </a:spcBef>
                <a:spcAft>
                  <a:spcPct val="0"/>
                </a:spcAft>
              </a:pPr>
              <a:t>151</a:t>
            </a:fld>
            <a:endParaRPr lang="cs-CZ" altLang="cs-CZ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Šedo, Jakub; Chytilek, Roman; Čaloud, Dalibor; Lebeda, Tomáš. 2009. </a:t>
            </a:r>
            <a:r>
              <a:rPr lang="cs-CZ" altLang="cs-CZ" i="1"/>
              <a:t>Volební systémy</a:t>
            </a:r>
            <a:r>
              <a:rPr lang="cs-CZ" altLang="cs-CZ"/>
              <a:t>. Praha: Portál, s. 185.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eaLnBrk="1" fontAlgn="base" hangingPunct="1">
              <a:spcBef>
                <a:spcPct val="0"/>
              </a:spcBef>
              <a:spcAft>
                <a:spcPct val="0"/>
              </a:spcAft>
            </a:pPr>
            <a:fld id="{9327772E-D8A6-4965-8F92-8C1B538034B9}" type="slidenum">
              <a:rPr lang="cs-CZ" altLang="cs-CZ" smtClean="0">
                <a:latin typeface="Times New Roman" pitchFamily="18" charset="0"/>
                <a:cs typeface="Arial" pitchFamily="34" charset="0"/>
              </a:rPr>
              <a:pPr defTabSz="912813" eaLnBrk="1" fontAlgn="base" hangingPunct="1">
                <a:spcBef>
                  <a:spcPct val="0"/>
                </a:spcBef>
                <a:spcAft>
                  <a:spcPct val="0"/>
                </a:spcAft>
              </a:pPr>
              <a:t>152</a:t>
            </a:fld>
            <a:endParaRPr lang="cs-CZ" altLang="cs-CZ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Šedo, Jakub; Chytilek, Roman; Čaloud, Dalibor; Lebeda, Tomáš. 2009. </a:t>
            </a:r>
            <a:r>
              <a:rPr lang="cs-CZ" altLang="cs-CZ" i="1"/>
              <a:t>Volební systémy</a:t>
            </a:r>
            <a:r>
              <a:rPr lang="cs-CZ" altLang="cs-CZ"/>
              <a:t>. Praha: Portál, s. 190.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Zástupný symbol pro obrázek snímku 1">
            <a:extLst>
              <a:ext uri="{FF2B5EF4-FFF2-40B4-BE49-F238E27FC236}">
                <a16:creationId xmlns:a16="http://schemas.microsoft.com/office/drawing/2014/main" id="{D780194A-8BEC-4BC2-AE31-483D0E9845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Zástupný symbol pro poznámky 2">
            <a:extLst>
              <a:ext uri="{FF2B5EF4-FFF2-40B4-BE49-F238E27FC236}">
                <a16:creationId xmlns:a16="http://schemas.microsoft.com/office/drawing/2014/main" id="{C5822DCB-1DD0-40DA-ABAD-5D95FDE870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43364" name="Zástupný symbol pro číslo snímku 3">
            <a:extLst>
              <a:ext uri="{FF2B5EF4-FFF2-40B4-BE49-F238E27FC236}">
                <a16:creationId xmlns:a16="http://schemas.microsoft.com/office/drawing/2014/main" id="{4690444A-1AA4-41DE-BD11-7B4B23F24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0D4502-2F4B-4A09-ABB8-5B23B128E1E2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36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eaLnBrk="1" fontAlgn="base" hangingPunct="1">
              <a:spcBef>
                <a:spcPct val="0"/>
              </a:spcBef>
              <a:spcAft>
                <a:spcPct val="0"/>
              </a:spcAft>
            </a:pPr>
            <a:fld id="{9327772E-D8A6-4965-8F92-8C1B538034B9}" type="slidenum">
              <a:rPr lang="cs-CZ" altLang="cs-CZ" smtClean="0">
                <a:latin typeface="Times New Roman" pitchFamily="18" charset="0"/>
                <a:cs typeface="Arial" pitchFamily="34" charset="0"/>
              </a:rPr>
              <a:pPr defTabSz="912813" eaLnBrk="1" fontAlgn="base" hangingPunct="1">
                <a:spcBef>
                  <a:spcPct val="0"/>
                </a:spcBef>
                <a:spcAft>
                  <a:spcPct val="0"/>
                </a:spcAft>
              </a:pPr>
              <a:t>154</a:t>
            </a:fld>
            <a:endParaRPr lang="cs-CZ" altLang="cs-CZ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Šedo, Jakub; Chytilek, Roman; Čaloud, Dalibor; Lebeda, Tomáš. 2009. </a:t>
            </a:r>
            <a:r>
              <a:rPr lang="cs-CZ" altLang="cs-CZ" i="1"/>
              <a:t>Volební systémy</a:t>
            </a:r>
            <a:r>
              <a:rPr lang="cs-CZ" altLang="cs-CZ"/>
              <a:t>. Praha: Portál, s. 190.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eaLnBrk="1" fontAlgn="base" hangingPunct="1">
              <a:spcBef>
                <a:spcPct val="0"/>
              </a:spcBef>
              <a:spcAft>
                <a:spcPct val="0"/>
              </a:spcAft>
            </a:pPr>
            <a:fld id="{34C310F2-155C-4CC5-B283-D10563D038BC}" type="slidenum">
              <a:rPr lang="cs-CZ" altLang="cs-CZ" smtClean="0">
                <a:latin typeface="Times New Roman" pitchFamily="18" charset="0"/>
                <a:cs typeface="Arial" pitchFamily="34" charset="0"/>
              </a:rPr>
              <a:pPr defTabSz="912813" eaLnBrk="1" fontAlgn="base" hangingPunct="1">
                <a:spcBef>
                  <a:spcPct val="0"/>
                </a:spcBef>
                <a:spcAft>
                  <a:spcPct val="0"/>
                </a:spcAft>
              </a:pPr>
              <a:t>163</a:t>
            </a:fld>
            <a:endParaRPr lang="cs-CZ" altLang="cs-CZ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Šedo, Jakub; Chytilek, Roman; Čaloud, Dalibor; Lebeda, Tomáš. 2009. </a:t>
            </a:r>
            <a:r>
              <a:rPr lang="cs-CZ" altLang="cs-CZ" i="1"/>
              <a:t>Volební systémy</a:t>
            </a:r>
            <a:r>
              <a:rPr lang="cs-CZ" altLang="cs-CZ"/>
              <a:t>. Praha: Portál, s. 200-201.</a:t>
            </a:r>
          </a:p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eaLnBrk="1" fontAlgn="base" hangingPunct="1">
              <a:spcBef>
                <a:spcPct val="0"/>
              </a:spcBef>
              <a:spcAft>
                <a:spcPct val="0"/>
              </a:spcAft>
            </a:pPr>
            <a:fld id="{2221F2DD-5EA5-4FA3-A436-27119F3EE589}" type="slidenum">
              <a:rPr lang="cs-CZ" altLang="cs-CZ" smtClean="0">
                <a:latin typeface="Times New Roman" pitchFamily="18" charset="0"/>
                <a:cs typeface="Arial" pitchFamily="34" charset="0"/>
              </a:rPr>
              <a:pPr defTabSz="912813" eaLnBrk="1" fontAlgn="base" hangingPunct="1">
                <a:spcBef>
                  <a:spcPct val="0"/>
                </a:spcBef>
                <a:spcAft>
                  <a:spcPct val="0"/>
                </a:spcAft>
              </a:pPr>
              <a:t>164</a:t>
            </a:fld>
            <a:endParaRPr lang="cs-CZ" altLang="cs-CZ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Šedo, Jakub; Chytilek, Roman; Čaloud, Dalibor; Lebeda, Tomáš. 2009. </a:t>
            </a:r>
            <a:r>
              <a:rPr lang="cs-CZ" altLang="cs-CZ" i="1"/>
              <a:t>Volební systémy</a:t>
            </a:r>
            <a:r>
              <a:rPr lang="cs-CZ" altLang="cs-CZ"/>
              <a:t>. Praha: Portál, s. 209-10.</a:t>
            </a:r>
          </a:p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Zástupný symbol pro obrázek snímku 1">
            <a:extLst>
              <a:ext uri="{FF2B5EF4-FFF2-40B4-BE49-F238E27FC236}">
                <a16:creationId xmlns:a16="http://schemas.microsoft.com/office/drawing/2014/main" id="{97E3D03B-A062-49E0-BBCA-F18F7659A0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Zástupný symbol pro poznámky 2">
            <a:extLst>
              <a:ext uri="{FF2B5EF4-FFF2-40B4-BE49-F238E27FC236}">
                <a16:creationId xmlns:a16="http://schemas.microsoft.com/office/drawing/2014/main" id="{2FAA7446-6D67-4A80-B808-E6A68A0C01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Char char="■"/>
            </a:pPr>
            <a:endParaRPr lang="cs-CZ" altLang="cs-CZ"/>
          </a:p>
        </p:txBody>
      </p:sp>
      <p:sp>
        <p:nvSpPr>
          <p:cNvPr id="145412" name="Zástupný symbol pro číslo snímku 3">
            <a:extLst>
              <a:ext uri="{FF2B5EF4-FFF2-40B4-BE49-F238E27FC236}">
                <a16:creationId xmlns:a16="http://schemas.microsoft.com/office/drawing/2014/main" id="{7D313AB3-790A-4FD4-8817-E9850BC40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85665E-692C-46D0-B585-2A2FCC0695AE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37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>
            <a:extLst>
              <a:ext uri="{FF2B5EF4-FFF2-40B4-BE49-F238E27FC236}">
                <a16:creationId xmlns:a16="http://schemas.microsoft.com/office/drawing/2014/main" id="{BE3C18D0-90C8-4B71-9D58-8335A77A29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Zástupný symbol pro poznámky 2">
            <a:extLst>
              <a:ext uri="{FF2B5EF4-FFF2-40B4-BE49-F238E27FC236}">
                <a16:creationId xmlns:a16="http://schemas.microsoft.com/office/drawing/2014/main" id="{682986F3-CFFC-4539-AD63-4734BE3C90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47460" name="Zástupný symbol pro číslo snímku 3">
            <a:extLst>
              <a:ext uri="{FF2B5EF4-FFF2-40B4-BE49-F238E27FC236}">
                <a16:creationId xmlns:a16="http://schemas.microsoft.com/office/drawing/2014/main" id="{E8F238E9-C74F-4074-891A-B7F2E7523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6819A9-D3F1-49BD-A5B6-0126C6A6420B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38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Zástupný symbol pro obrázek snímku 1">
            <a:extLst>
              <a:ext uri="{FF2B5EF4-FFF2-40B4-BE49-F238E27FC236}">
                <a16:creationId xmlns:a16="http://schemas.microsoft.com/office/drawing/2014/main" id="{D89171E6-6FC3-44A3-8991-B685195598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Zástupný symbol pro poznámky 2">
            <a:extLst>
              <a:ext uri="{FF2B5EF4-FFF2-40B4-BE49-F238E27FC236}">
                <a16:creationId xmlns:a16="http://schemas.microsoft.com/office/drawing/2014/main" id="{6ADB6E44-E2AB-4309-BC85-611632121C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92516" name="Zástupný symbol pro číslo snímku 3">
            <a:extLst>
              <a:ext uri="{FF2B5EF4-FFF2-40B4-BE49-F238E27FC236}">
                <a16:creationId xmlns:a16="http://schemas.microsoft.com/office/drawing/2014/main" id="{62F748B9-C381-4B3E-B235-D84767764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ABC851-A3E5-43F3-9BF6-66CFE0DA2F17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39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Zástupný symbol pro obrázek snímku 1">
            <a:extLst>
              <a:ext uri="{FF2B5EF4-FFF2-40B4-BE49-F238E27FC236}">
                <a16:creationId xmlns:a16="http://schemas.microsoft.com/office/drawing/2014/main" id="{E6C045E0-6CB0-469B-8AE4-37D6860066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Zástupný symbol pro poznámky 2">
            <a:extLst>
              <a:ext uri="{FF2B5EF4-FFF2-40B4-BE49-F238E27FC236}">
                <a16:creationId xmlns:a16="http://schemas.microsoft.com/office/drawing/2014/main" id="{1EA0A434-A4D6-45AE-AA6C-03CE22656B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94564" name="Zástupný symbol pro číslo snímku 3">
            <a:extLst>
              <a:ext uri="{FF2B5EF4-FFF2-40B4-BE49-F238E27FC236}">
                <a16:creationId xmlns:a16="http://schemas.microsoft.com/office/drawing/2014/main" id="{24F12E3B-FD6F-4A79-833F-A8D769D80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29ACD0-BB14-4CCF-BCD9-65095B691A8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40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Zástupný symbol pro obrázek snímku 1">
            <a:extLst>
              <a:ext uri="{FF2B5EF4-FFF2-40B4-BE49-F238E27FC236}">
                <a16:creationId xmlns:a16="http://schemas.microsoft.com/office/drawing/2014/main" id="{B20C201C-6EDC-433E-9808-2ED0438CC2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Zástupný symbol pro poznámky 2">
            <a:extLst>
              <a:ext uri="{FF2B5EF4-FFF2-40B4-BE49-F238E27FC236}">
                <a16:creationId xmlns:a16="http://schemas.microsoft.com/office/drawing/2014/main" id="{BB85DA31-177A-4DD9-81D5-4B179F7F4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96612" name="Zástupný symbol pro číslo snímku 3">
            <a:extLst>
              <a:ext uri="{FF2B5EF4-FFF2-40B4-BE49-F238E27FC236}">
                <a16:creationId xmlns:a16="http://schemas.microsoft.com/office/drawing/2014/main" id="{8C8501FF-FDB4-4C61-A04D-B01B80730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E554C3-1197-4D28-9FC4-6124B41E8198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41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Zástupný symbol pro obrázek snímku 1">
            <a:extLst>
              <a:ext uri="{FF2B5EF4-FFF2-40B4-BE49-F238E27FC236}">
                <a16:creationId xmlns:a16="http://schemas.microsoft.com/office/drawing/2014/main" id="{CFBC7C45-FA9E-4FC6-BCA7-24FFBCC2D0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Zástupný symbol pro poznámky 2">
            <a:extLst>
              <a:ext uri="{FF2B5EF4-FFF2-40B4-BE49-F238E27FC236}">
                <a16:creationId xmlns:a16="http://schemas.microsoft.com/office/drawing/2014/main" id="{61348CF6-DF0C-4952-950A-7257E86C2A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98660" name="Zástupný symbol pro číslo snímku 3">
            <a:extLst>
              <a:ext uri="{FF2B5EF4-FFF2-40B4-BE49-F238E27FC236}">
                <a16:creationId xmlns:a16="http://schemas.microsoft.com/office/drawing/2014/main" id="{667C6FBB-3904-45DE-BA3C-154E066E2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62EF6B-55A6-4971-AADF-A796DC5C929E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42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Zástupný symbol pro obrázek snímku 1">
            <a:extLst>
              <a:ext uri="{FF2B5EF4-FFF2-40B4-BE49-F238E27FC236}">
                <a16:creationId xmlns:a16="http://schemas.microsoft.com/office/drawing/2014/main" id="{9BD9AD4E-F8B2-482A-9574-6C79D01A79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Zástupný symbol pro poznámky 2">
            <a:extLst>
              <a:ext uri="{FF2B5EF4-FFF2-40B4-BE49-F238E27FC236}">
                <a16:creationId xmlns:a16="http://schemas.microsoft.com/office/drawing/2014/main" id="{14684965-4F3C-446D-BA04-BF2CFA25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00708" name="Zástupný symbol pro číslo snímku 3">
            <a:extLst>
              <a:ext uri="{FF2B5EF4-FFF2-40B4-BE49-F238E27FC236}">
                <a16:creationId xmlns:a16="http://schemas.microsoft.com/office/drawing/2014/main" id="{7061FCDF-AC1E-4EBA-836E-5A157E26F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D153E3-E428-43DA-83B5-74967EF1E377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43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9400" y="942975"/>
            <a:ext cx="8447088" cy="4016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79400" y="1619250"/>
            <a:ext cx="8447088" cy="23225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79400" y="4094163"/>
            <a:ext cx="8447088" cy="23225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15318516"/>
      </p:ext>
    </p:extLst>
  </p:cSld>
  <p:clrMapOvr>
    <a:masterClrMapping/>
  </p:clrMapOvr>
  <p:transition spd="med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9400" y="942975"/>
            <a:ext cx="8447088" cy="4016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279400" y="1619250"/>
            <a:ext cx="8447088" cy="4797425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6378477"/>
      </p:ext>
    </p:extLst>
  </p:cSld>
  <p:clrMapOvr>
    <a:masterClrMapping/>
  </p:clrMapOvr>
  <p:transition spd="med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09.05.2022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parties-and-elections.eu/unitedkingdom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parties-and-elections.eu/unitedkingdom.html" TargetMode="Externa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z/url?sa=i&amp;rct=j&amp;q=&amp;esrc=s&amp;source=images&amp;cd=&amp;cad=rja&amp;uact=8&amp;ved=0ahUKEwjekbm3qYvLAhUDkw8KHWZGDsoQjRwIBw&amp;url=http://www.telegraph.co.uk/news/general-election-2015/11592040/Election-results-2015-map-whats-changed-since-2010.html&amp;psig=AFQjCNHkY-Hvkvatq7tm_ZoIcTjsknITdw&amp;ust=1456228872920804" TargetMode="Externa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miroslavnovak.cz/systemypolitickychstran.pdf" TargetMode="Externa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emf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1.emf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3.e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png"/><Relationship Id="rId5" Type="http://schemas.openxmlformats.org/officeDocument/2006/relationships/hyperlink" Target="http://www.eaj-pnv.eu/" TargetMode="External"/><Relationship Id="rId4" Type="http://schemas.openxmlformats.org/officeDocument/2006/relationships/image" Target="../media/image54.pn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soe.es/" TargetMode="External"/><Relationship Id="rId13" Type="http://schemas.openxmlformats.org/officeDocument/2006/relationships/hyperlink" Target="http://www.democraciaillibertat.cat/" TargetMode="External"/><Relationship Id="rId3" Type="http://schemas.openxmlformats.org/officeDocument/2006/relationships/hyperlink" Target="http://www.eaj-pnv.eu/" TargetMode="External"/><Relationship Id="rId7" Type="http://schemas.openxmlformats.org/officeDocument/2006/relationships/hyperlink" Target="http://www.pp.es/" TargetMode="External"/><Relationship Id="rId12" Type="http://schemas.openxmlformats.org/officeDocument/2006/relationships/hyperlink" Target="http://www.esquerra.cat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png"/><Relationship Id="rId11" Type="http://schemas.openxmlformats.org/officeDocument/2006/relationships/hyperlink" Target="http://www.unidadpopular.es/" TargetMode="External"/><Relationship Id="rId5" Type="http://schemas.openxmlformats.org/officeDocument/2006/relationships/oleObject" Target="../embeddings/oleObject7.bin"/><Relationship Id="rId10" Type="http://schemas.openxmlformats.org/officeDocument/2006/relationships/hyperlink" Target="http://www.ciudadanos-cs.org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://www.podemos.info/" TargetMode="Externa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7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8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hyperlink" Target="http://it.wikipedia.org/wiki/Elezioni_politiche_italiane_del_2013" TargetMode="Externa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eskapozice.lidovky.cz/tema/budoucnost-demokracie-patri-technologiim-zejmena-vsak-18letym.A190612_175647_pozice-tema_lube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oral-reform.org.uk/wp-content/uploads/2017/06/future-of-the-political-party.pdf" TargetMode="External"/><Relationship Id="rId2" Type="http://schemas.openxmlformats.org/officeDocument/2006/relationships/hyperlink" Target="https://www.ndi.org/what-we-do/political-parti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athamhouse.org/sites/default/files/CHHJ7131-Democracy-Technology-RP-INTS-200228.pdf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jrozhlas.cz/evropa-plus/vyprazdnena-nebo-defektni-demokracie-tak-hodnoti-stav-stredni-evropy-svetovi-expert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litologickycasopis.cz/userfiles/file/2008/3/Polcas_2008_3_pp_183_205.pdf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Ladislav Mrklas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ctr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Strany, volby, vlády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574674"/>
            <a:ext cx="4462818" cy="109035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5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06583"/>
          </a:xfrm>
        </p:spPr>
        <p:txBody>
          <a:bodyPr>
            <a:normAutofit/>
          </a:bodyPr>
          <a:lstStyle/>
          <a:p>
            <a:r>
              <a:rPr lang="cs-CZ" sz="4000" dirty="0"/>
              <a:t>Funkce politických stran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3619"/>
            <a:ext cx="8266922" cy="5535172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cs-CZ" sz="2100" dirty="0">
                <a:solidFill>
                  <a:srgbClr val="002D5A"/>
                </a:solidFill>
              </a:rPr>
              <a:t>Artikulace a agregace zájmů – vyjadřují očekávání veřejnosti a požadavky sociálních seskupení </a:t>
            </a:r>
            <a:r>
              <a:rPr lang="cs-CZ" sz="2100" b="1" dirty="0">
                <a:solidFill>
                  <a:srgbClr val="002D5A"/>
                </a:solidFill>
              </a:rPr>
              <a:t>(tzv. funkce politického mínění)</a:t>
            </a:r>
          </a:p>
          <a:p>
            <a:pPr>
              <a:spcBef>
                <a:spcPts val="1800"/>
              </a:spcBef>
            </a:pPr>
            <a:r>
              <a:rPr lang="cs-CZ" sz="2100" dirty="0" err="1">
                <a:solidFill>
                  <a:srgbClr val="002D5A"/>
                </a:solidFill>
              </a:rPr>
              <a:t>Rekrutace</a:t>
            </a:r>
            <a:r>
              <a:rPr lang="cs-CZ" sz="2100" dirty="0">
                <a:solidFill>
                  <a:srgbClr val="002D5A"/>
                </a:solidFill>
              </a:rPr>
              <a:t> politického personálu a výchova budoucí generace – výběr a prezentace kandidátů </a:t>
            </a:r>
            <a:r>
              <a:rPr lang="cs-CZ" sz="2100" b="1" dirty="0">
                <a:solidFill>
                  <a:srgbClr val="002D5A"/>
                </a:solidFill>
              </a:rPr>
              <a:t>(tzv. funkce výběru)</a:t>
            </a:r>
          </a:p>
          <a:p>
            <a:pPr>
              <a:spcBef>
                <a:spcPts val="1800"/>
              </a:spcBef>
            </a:pPr>
            <a:r>
              <a:rPr lang="cs-CZ" sz="2100" dirty="0">
                <a:solidFill>
                  <a:srgbClr val="002D5A"/>
                </a:solidFill>
              </a:rPr>
              <a:t>Vývoj polického programu – integrují různé zájmy do obecnějšího politického projektu, za kterým sjednocují veřejnost </a:t>
            </a:r>
            <a:r>
              <a:rPr lang="cs-CZ" sz="2100" b="1" dirty="0">
                <a:solidFill>
                  <a:srgbClr val="002D5A"/>
                </a:solidFill>
              </a:rPr>
              <a:t>(tzv. funkce integrace)</a:t>
            </a:r>
          </a:p>
          <a:p>
            <a:pPr>
              <a:spcBef>
                <a:spcPts val="1800"/>
              </a:spcBef>
            </a:pPr>
            <a:r>
              <a:rPr lang="cs-CZ" sz="2100" dirty="0">
                <a:solidFill>
                  <a:srgbClr val="002D5A"/>
                </a:solidFill>
              </a:rPr>
              <a:t>Podpora politické socializace a participace - vytvářejí spojení mezi občany a politikou </a:t>
            </a:r>
            <a:r>
              <a:rPr lang="cs-CZ" sz="2100" b="1" dirty="0">
                <a:solidFill>
                  <a:srgbClr val="002D5A"/>
                </a:solidFill>
              </a:rPr>
              <a:t>(tzv. funkce socializace a participace)</a:t>
            </a:r>
          </a:p>
          <a:p>
            <a:pPr>
              <a:spcBef>
                <a:spcPts val="1800"/>
              </a:spcBef>
            </a:pPr>
            <a:r>
              <a:rPr lang="cs-CZ" sz="2100" dirty="0">
                <a:solidFill>
                  <a:srgbClr val="002D5A"/>
                </a:solidFill>
              </a:rPr>
              <a:t>Organizace vlády – volby a obsahování vládních orgánů </a:t>
            </a:r>
            <a:r>
              <a:rPr lang="cs-CZ" sz="2100" b="1" dirty="0">
                <a:solidFill>
                  <a:srgbClr val="002D5A"/>
                </a:solidFill>
              </a:rPr>
              <a:t>(tzv. funkce výkonu moci)</a:t>
            </a:r>
          </a:p>
          <a:p>
            <a:pPr>
              <a:spcBef>
                <a:spcPts val="1800"/>
              </a:spcBef>
            </a:pPr>
            <a:r>
              <a:rPr lang="cs-CZ" sz="2100" dirty="0">
                <a:solidFill>
                  <a:srgbClr val="002D5A"/>
                </a:solidFill>
              </a:rPr>
              <a:t>Legitimizace politického systému - spojení mezi občany, sociálními skupinami a politickým systémem </a:t>
            </a:r>
            <a:r>
              <a:rPr lang="cs-CZ" sz="2100" b="1" dirty="0">
                <a:solidFill>
                  <a:srgbClr val="002D5A"/>
                </a:solidFill>
              </a:rPr>
              <a:t>(tzv. funkce legitimizační)</a:t>
            </a:r>
          </a:p>
        </p:txBody>
      </p:sp>
    </p:spTree>
    <p:extLst>
      <p:ext uri="{BB962C8B-B14F-4D97-AF65-F5344CB8AC3E}">
        <p14:creationId xmlns:p14="http://schemas.microsoft.com/office/powerpoint/2010/main" val="109279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603E2CF-9C9A-478E-A937-A2EB6F5F6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575370"/>
            <a:ext cx="7596187" cy="57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Nadpis 2">
            <a:extLst>
              <a:ext uri="{FF2B5EF4-FFF2-40B4-BE49-F238E27FC236}">
                <a16:creationId xmlns:a16="http://schemas.microsoft.com/office/drawing/2014/main" id="{E04414DB-FA6D-4D79-8DF0-4B2B0B3C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86" y="115409"/>
            <a:ext cx="8447087" cy="7368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600" dirty="0"/>
              <a:t>Německo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303212-FA4A-4643-B783-9C4AE6DFB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336" y="0"/>
            <a:ext cx="3127664" cy="595459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38FA6B0-65A3-41AA-A3CC-FAEAB8E32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" y="1685875"/>
            <a:ext cx="6004347" cy="42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7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F0BE06A-05FF-4864-9148-37E77BAC3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287"/>
            <a:ext cx="7616536" cy="5349426"/>
          </a:xfrm>
          <a:prstGeom prst="rect">
            <a:avLst/>
          </a:prstGeom>
        </p:spPr>
      </p:pic>
      <p:sp>
        <p:nvSpPr>
          <p:cNvPr id="5" name="Nadpis 2">
            <a:extLst>
              <a:ext uri="{FF2B5EF4-FFF2-40B4-BE49-F238E27FC236}">
                <a16:creationId xmlns:a16="http://schemas.microsoft.com/office/drawing/2014/main" id="{A076E53C-7E6F-4352-B39D-B8F8A3B1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86" y="115409"/>
            <a:ext cx="8447087" cy="7368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600" dirty="0"/>
              <a:t>Itálie</a:t>
            </a:r>
          </a:p>
        </p:txBody>
      </p:sp>
    </p:spTree>
    <p:extLst>
      <p:ext uri="{BB962C8B-B14F-4D97-AF65-F5344CB8AC3E}">
        <p14:creationId xmlns:p14="http://schemas.microsoft.com/office/powerpoint/2010/main" val="85894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288AE-6FF9-49F7-B362-3B422BCE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4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Čtení na příště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5FCA15-E17E-4A77-83E5-766A0B164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2D5A"/>
                </a:solidFill>
              </a:rPr>
              <a:t>Stein, R. </a:t>
            </a:r>
            <a:r>
              <a:rPr lang="cs-CZ" i="1" dirty="0">
                <a:solidFill>
                  <a:srgbClr val="002D5A"/>
                </a:solidFill>
              </a:rPr>
              <a:t>Národ ďáblů. Proč si necháváme vládnout?</a:t>
            </a:r>
            <a:r>
              <a:rPr lang="cs-CZ" dirty="0">
                <a:solidFill>
                  <a:srgbClr val="002D5A"/>
                </a:solidFill>
              </a:rPr>
              <a:t> Brno: Masarykova univerzita, 2017, kap. 2, str. 21-40 </a:t>
            </a:r>
          </a:p>
        </p:txBody>
      </p:sp>
    </p:spTree>
    <p:extLst>
      <p:ext uri="{BB962C8B-B14F-4D97-AF65-F5344CB8AC3E}">
        <p14:creationId xmlns:p14="http://schemas.microsoft.com/office/powerpoint/2010/main" val="370734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D7BA59E-1CCE-48BD-B6B8-38A4B965A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9" y="0"/>
            <a:ext cx="9698557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D6D1A83-5021-480C-95BA-0C6E72BA482D}"/>
              </a:ext>
            </a:extLst>
          </p:cNvPr>
          <p:cNvSpPr txBox="1"/>
          <p:nvPr/>
        </p:nvSpPr>
        <p:spPr>
          <a:xfrm>
            <a:off x="290945" y="363682"/>
            <a:ext cx="3584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D5A"/>
                </a:solidFill>
              </a:rPr>
              <a:t>Hlavy vlád v Evropě (2021)</a:t>
            </a:r>
          </a:p>
        </p:txBody>
      </p:sp>
    </p:spTree>
    <p:extLst>
      <p:ext uri="{BB962C8B-B14F-4D97-AF65-F5344CB8AC3E}">
        <p14:creationId xmlns:p14="http://schemas.microsoft.com/office/powerpoint/2010/main" val="112748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025" y="2716213"/>
            <a:ext cx="7981950" cy="205740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Většinové volební systémy</a:t>
            </a:r>
            <a:endParaRPr lang="cs-CZ" sz="48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243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-815975"/>
            <a:ext cx="9047163" cy="778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2038" y="6134100"/>
            <a:ext cx="9102725" cy="723900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2400" b="1" dirty="0"/>
              <a:t>Volební systémy ve světě (2017)</a:t>
            </a:r>
          </a:p>
        </p:txBody>
      </p:sp>
    </p:spTree>
    <p:extLst>
      <p:ext uri="{BB962C8B-B14F-4D97-AF65-F5344CB8AC3E}">
        <p14:creationId xmlns:p14="http://schemas.microsoft.com/office/powerpoint/2010/main" val="95388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465138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Většinové systémy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638" y="1446213"/>
            <a:ext cx="8269287" cy="4832350"/>
          </a:xfrm>
        </p:spPr>
        <p:txBody>
          <a:bodyPr/>
          <a:lstStyle/>
          <a:p>
            <a:pPr eaLnBrk="1" hangingPunct="1">
              <a:spcBef>
                <a:spcPct val="55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Přidělují mandát </a:t>
            </a:r>
            <a:r>
              <a:rPr lang="cs-CZ" altLang="cs-CZ" sz="2400" u="sng">
                <a:solidFill>
                  <a:srgbClr val="002D5A"/>
                </a:solidFill>
              </a:rPr>
              <a:t>vítězi (vítězům)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Pokud se ve volebním obvodu rozděluje více mandátů, není jejich snahou rozdělit je v poměru, nýbrž většině hlasů 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Dále se dělí na (možnost různých kombinací):</a:t>
            </a:r>
          </a:p>
          <a:p>
            <a:pPr marL="957263" lvl="1" indent="-500063" eaLnBrk="1" hangingPunct="1">
              <a:spcBef>
                <a:spcPct val="55000"/>
              </a:spcBef>
            </a:pPr>
            <a:r>
              <a:rPr lang="cs-CZ" altLang="cs-CZ" sz="2400" i="1">
                <a:solidFill>
                  <a:srgbClr val="002D5A"/>
                </a:solidFill>
              </a:rPr>
              <a:t>Relativně většinové </a:t>
            </a:r>
          </a:p>
          <a:p>
            <a:pPr marL="957263" lvl="1" indent="-500063" eaLnBrk="1" hangingPunct="1">
              <a:spcBef>
                <a:spcPct val="55000"/>
              </a:spcBef>
            </a:pPr>
            <a:r>
              <a:rPr lang="cs-CZ" altLang="cs-CZ" sz="2400" i="1">
                <a:solidFill>
                  <a:srgbClr val="002D5A"/>
                </a:solidFill>
              </a:rPr>
              <a:t>Absolutně většinové</a:t>
            </a:r>
          </a:p>
          <a:p>
            <a:pPr marL="957263" lvl="1" indent="-500063" eaLnBrk="1" hangingPunct="1">
              <a:spcBef>
                <a:spcPct val="55000"/>
              </a:spcBef>
            </a:pPr>
            <a:r>
              <a:rPr lang="cs-CZ" altLang="cs-CZ" sz="2400" i="1">
                <a:solidFill>
                  <a:srgbClr val="002D5A"/>
                </a:solidFill>
              </a:rPr>
              <a:t>Jednokolové </a:t>
            </a:r>
          </a:p>
          <a:p>
            <a:pPr marL="957263" lvl="1" indent="-500063" eaLnBrk="1" hangingPunct="1">
              <a:spcBef>
                <a:spcPct val="55000"/>
              </a:spcBef>
            </a:pPr>
            <a:r>
              <a:rPr lang="cs-CZ" altLang="cs-CZ" sz="2400" i="1">
                <a:solidFill>
                  <a:srgbClr val="002D5A"/>
                </a:solidFill>
              </a:rPr>
              <a:t>Dvoukolové (TRS)</a:t>
            </a:r>
          </a:p>
          <a:p>
            <a:pPr marL="957263" lvl="1" indent="-500063" eaLnBrk="1" hangingPunct="1">
              <a:buFont typeface="Arial" pitchFamily="34" charset="0"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406849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479425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Většinové systémy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279400" y="1593850"/>
          <a:ext cx="8447088" cy="4454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5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5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4842"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2D5A"/>
                          </a:solidFill>
                        </a:rPr>
                        <a:t>Počet</a:t>
                      </a:r>
                      <a:r>
                        <a:rPr lang="cs-CZ" sz="2200" baseline="0" dirty="0">
                          <a:solidFill>
                            <a:srgbClr val="002D5A"/>
                          </a:solidFill>
                        </a:rPr>
                        <a:t> kol </a:t>
                      </a:r>
                    </a:p>
                    <a:p>
                      <a:pPr algn="ctr"/>
                      <a:r>
                        <a:rPr lang="cs-CZ" sz="2200" baseline="0" dirty="0">
                          <a:solidFill>
                            <a:srgbClr val="002D5A"/>
                          </a:solidFill>
                        </a:rPr>
                        <a:t>/ </a:t>
                      </a:r>
                    </a:p>
                    <a:p>
                      <a:pPr algn="ctr"/>
                      <a:r>
                        <a:rPr lang="cs-CZ" sz="2200" baseline="0" dirty="0">
                          <a:solidFill>
                            <a:srgbClr val="002D5A"/>
                          </a:solidFill>
                        </a:rPr>
                        <a:t>charakter většiny</a:t>
                      </a:r>
                      <a:endParaRPr lang="cs-CZ" sz="2200" dirty="0">
                        <a:solidFill>
                          <a:srgbClr val="002D5A"/>
                        </a:solidFill>
                      </a:endParaRPr>
                    </a:p>
                  </a:txBody>
                  <a:tcPr marT="45704" marB="45704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2D5A"/>
                          </a:solidFill>
                        </a:rPr>
                        <a:t>Relativní</a:t>
                      </a:r>
                      <a:r>
                        <a:rPr lang="cs-CZ" sz="2200" baseline="0" dirty="0">
                          <a:solidFill>
                            <a:srgbClr val="002D5A"/>
                          </a:solidFill>
                        </a:rPr>
                        <a:t> většina</a:t>
                      </a:r>
                      <a:endParaRPr lang="cs-CZ" sz="2200" dirty="0">
                        <a:solidFill>
                          <a:srgbClr val="002D5A"/>
                        </a:solidFill>
                      </a:endParaRPr>
                    </a:p>
                  </a:txBody>
                  <a:tcPr marT="45704" marB="45704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2D5A"/>
                          </a:solidFill>
                        </a:rPr>
                        <a:t>Absolutní</a:t>
                      </a:r>
                      <a:r>
                        <a:rPr lang="cs-CZ" sz="2200" baseline="0" dirty="0">
                          <a:solidFill>
                            <a:srgbClr val="002D5A"/>
                          </a:solidFill>
                        </a:rPr>
                        <a:t> většina</a:t>
                      </a:r>
                      <a:endParaRPr lang="cs-CZ" sz="2200" dirty="0">
                        <a:solidFill>
                          <a:srgbClr val="002D5A"/>
                        </a:solidFill>
                      </a:endParaRPr>
                    </a:p>
                  </a:txBody>
                  <a:tcPr marT="45704" marB="45704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4842"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002D5A"/>
                          </a:solidFill>
                        </a:rPr>
                        <a:t>Jednokolový</a:t>
                      </a:r>
                    </a:p>
                  </a:txBody>
                  <a:tcPr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2D5A"/>
                          </a:solidFill>
                        </a:rPr>
                        <a:t>FPTP,</a:t>
                      </a:r>
                      <a:r>
                        <a:rPr lang="cs-CZ" sz="2200" baseline="0" dirty="0">
                          <a:solidFill>
                            <a:srgbClr val="002D5A"/>
                          </a:solidFill>
                        </a:rPr>
                        <a:t> (BV/PBV/LV/SNTV)</a:t>
                      </a:r>
                      <a:endParaRPr lang="cs-CZ" sz="2200" dirty="0">
                        <a:solidFill>
                          <a:srgbClr val="002D5A"/>
                        </a:solidFill>
                      </a:endParaRPr>
                    </a:p>
                  </a:txBody>
                  <a:tcPr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2D5A"/>
                          </a:solidFill>
                        </a:rPr>
                        <a:t>AV</a:t>
                      </a:r>
                    </a:p>
                  </a:txBody>
                  <a:tcPr marT="45704" marB="4570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4842"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002D5A"/>
                          </a:solidFill>
                        </a:rPr>
                        <a:t>Dvoukolový </a:t>
                      </a:r>
                    </a:p>
                  </a:txBody>
                  <a:tcPr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2D5A"/>
                          </a:solidFill>
                        </a:rPr>
                        <a:t>TRS s (částečně)</a:t>
                      </a:r>
                      <a:r>
                        <a:rPr lang="cs-CZ" sz="2200" baseline="0" dirty="0">
                          <a:solidFill>
                            <a:srgbClr val="002D5A"/>
                          </a:solidFill>
                        </a:rPr>
                        <a:t> </a:t>
                      </a:r>
                      <a:r>
                        <a:rPr lang="cs-CZ" sz="2200" dirty="0">
                          <a:solidFill>
                            <a:srgbClr val="002D5A"/>
                          </a:solidFill>
                        </a:rPr>
                        <a:t>otevřeným</a:t>
                      </a:r>
                      <a:r>
                        <a:rPr lang="cs-CZ" sz="2200" baseline="0" dirty="0">
                          <a:solidFill>
                            <a:srgbClr val="002D5A"/>
                          </a:solidFill>
                        </a:rPr>
                        <a:t> 2. kolem</a:t>
                      </a:r>
                      <a:endParaRPr lang="cs-CZ" sz="2200" dirty="0">
                        <a:solidFill>
                          <a:srgbClr val="002D5A"/>
                        </a:solidFill>
                      </a:endParaRPr>
                    </a:p>
                  </a:txBody>
                  <a:tcPr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dirty="0">
                          <a:solidFill>
                            <a:srgbClr val="002D5A"/>
                          </a:solidFill>
                        </a:rPr>
                        <a:t>TRS s uzavřeným 2. kolem</a:t>
                      </a:r>
                    </a:p>
                  </a:txBody>
                  <a:tcPr marT="45704" marB="4570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04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465138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 err="1"/>
              <a:t>First</a:t>
            </a:r>
            <a:r>
              <a:rPr lang="cs-CZ" altLang="cs-CZ" sz="4000" dirty="0"/>
              <a:t> past </a:t>
            </a:r>
            <a:r>
              <a:rPr lang="cs-CZ" altLang="cs-CZ" sz="4000" dirty="0" err="1"/>
              <a:t>the</a:t>
            </a:r>
            <a:r>
              <a:rPr lang="cs-CZ" altLang="cs-CZ" sz="4000" dirty="0"/>
              <a:t> post </a:t>
            </a:r>
            <a:r>
              <a:rPr lang="cs-CZ" altLang="cs-CZ" sz="4000" dirty="0" err="1"/>
              <a:t>system</a:t>
            </a:r>
            <a:r>
              <a:rPr lang="cs-CZ" altLang="cs-CZ" sz="4000" dirty="0"/>
              <a:t> (FPTP)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638" y="1269242"/>
            <a:ext cx="8269287" cy="5186149"/>
          </a:xfrm>
        </p:spPr>
        <p:txBody>
          <a:bodyPr/>
          <a:lstStyle/>
          <a:p>
            <a:pPr eaLnBrk="1" hangingPunct="1">
              <a:spcBef>
                <a:spcPct val="55000"/>
              </a:spcBef>
            </a:pPr>
            <a:r>
              <a:rPr lang="cs-CZ" altLang="cs-CZ" sz="2200" dirty="0">
                <a:solidFill>
                  <a:srgbClr val="002D5A"/>
                </a:solidFill>
              </a:rPr>
              <a:t>označovaný i jako </a:t>
            </a:r>
            <a:r>
              <a:rPr lang="cs-CZ" altLang="cs-CZ" sz="2200" i="1" dirty="0">
                <a:solidFill>
                  <a:srgbClr val="002D5A"/>
                </a:solidFill>
              </a:rPr>
              <a:t>plurality </a:t>
            </a:r>
            <a:r>
              <a:rPr lang="cs-CZ" altLang="cs-CZ" sz="2200" i="1" dirty="0" err="1">
                <a:solidFill>
                  <a:srgbClr val="002D5A"/>
                </a:solidFill>
              </a:rPr>
              <a:t>system</a:t>
            </a:r>
            <a:endParaRPr lang="cs-CZ" altLang="cs-CZ" sz="2200" i="1" dirty="0">
              <a:solidFill>
                <a:srgbClr val="002D5A"/>
              </a:solidFill>
            </a:endParaRPr>
          </a:p>
          <a:p>
            <a:pPr eaLnBrk="1" hangingPunct="1">
              <a:spcBef>
                <a:spcPct val="55000"/>
              </a:spcBef>
            </a:pPr>
            <a:r>
              <a:rPr lang="cs-CZ" altLang="cs-CZ" sz="2200" dirty="0">
                <a:solidFill>
                  <a:srgbClr val="002D5A"/>
                </a:solidFill>
              </a:rPr>
              <a:t>v české literatuře </a:t>
            </a:r>
            <a:r>
              <a:rPr lang="cs-CZ" altLang="cs-CZ" sz="2200" i="1" dirty="0">
                <a:solidFill>
                  <a:srgbClr val="002D5A"/>
                </a:solidFill>
              </a:rPr>
              <a:t>relativně většinový </a:t>
            </a:r>
            <a:r>
              <a:rPr lang="cs-CZ" altLang="cs-CZ" sz="2200" dirty="0">
                <a:solidFill>
                  <a:srgbClr val="002D5A"/>
                </a:solidFill>
              </a:rPr>
              <a:t>či </a:t>
            </a:r>
            <a:r>
              <a:rPr lang="cs-CZ" altLang="cs-CZ" sz="2200" i="1" dirty="0">
                <a:solidFill>
                  <a:srgbClr val="002D5A"/>
                </a:solidFill>
              </a:rPr>
              <a:t>jednokolový systém</a:t>
            </a:r>
            <a:r>
              <a:rPr lang="cs-CZ" altLang="cs-CZ" sz="2200" dirty="0">
                <a:solidFill>
                  <a:srgbClr val="002D5A"/>
                </a:solidFill>
              </a:rPr>
              <a:t>, což ovšem není přesné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200" dirty="0">
                <a:solidFill>
                  <a:srgbClr val="002D5A"/>
                </a:solidFill>
              </a:rPr>
              <a:t>druhý nejčastěji využívaný systém na světě: více než 60 zemí a dalších více než 60 závislých území plus nespočet regionálních a státních zastupitelských sborů 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200" dirty="0">
                <a:solidFill>
                  <a:srgbClr val="002D5A"/>
                </a:solidFill>
              </a:rPr>
              <a:t>USA, Kanada, Indie, Nigérie, Barma, Jamajka, Panama, Keňa, Ghana, Afrika, Amerika, Oceánie, Karibik; častá složka smíšených systémů (např. Německo)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200" dirty="0">
                <a:solidFill>
                  <a:srgbClr val="002D5A"/>
                </a:solidFill>
              </a:rPr>
              <a:t>Vlastnosti: jednoduchost, disproporcionalita, </a:t>
            </a:r>
            <a:r>
              <a:rPr lang="cs-CZ" altLang="cs-CZ" sz="2200" dirty="0" err="1">
                <a:solidFill>
                  <a:srgbClr val="002D5A"/>
                </a:solidFill>
              </a:rPr>
              <a:t>nadreprezentace</a:t>
            </a:r>
            <a:r>
              <a:rPr lang="cs-CZ" altLang="cs-CZ" sz="2200" dirty="0">
                <a:solidFill>
                  <a:srgbClr val="002D5A"/>
                </a:solidFill>
              </a:rPr>
              <a:t> silných a </a:t>
            </a:r>
            <a:r>
              <a:rPr lang="cs-CZ" altLang="cs-CZ" sz="2200" dirty="0" err="1">
                <a:solidFill>
                  <a:srgbClr val="002D5A"/>
                </a:solidFill>
              </a:rPr>
              <a:t>podreprezentace</a:t>
            </a:r>
            <a:r>
              <a:rPr lang="cs-CZ" altLang="cs-CZ" sz="2200" dirty="0">
                <a:solidFill>
                  <a:srgbClr val="002D5A"/>
                </a:solidFill>
              </a:rPr>
              <a:t> slabších, napomáhá bipartismu – ovšem za jistých předpokladů (viz </a:t>
            </a:r>
            <a:r>
              <a:rPr lang="cs-CZ" altLang="cs-CZ" sz="2200" dirty="0" err="1">
                <a:solidFill>
                  <a:srgbClr val="002D5A"/>
                </a:solidFill>
              </a:rPr>
              <a:t>Sartori</a:t>
            </a:r>
            <a:r>
              <a:rPr lang="cs-CZ" altLang="cs-CZ" sz="2200" dirty="0">
                <a:solidFill>
                  <a:srgbClr val="002D5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234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55965"/>
          </a:xfrm>
        </p:spPr>
        <p:txBody>
          <a:bodyPr>
            <a:normAutofit/>
          </a:bodyPr>
          <a:lstStyle/>
          <a:p>
            <a:r>
              <a:rPr lang="cs-CZ" sz="4000" dirty="0"/>
              <a:t>Role politických stran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2217"/>
            <a:ext cx="8266922" cy="530657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cs-CZ" sz="2400" dirty="0">
                <a:solidFill>
                  <a:srgbClr val="002D5A"/>
                </a:solidFill>
              </a:rPr>
              <a:t>souvisí s typem strany podle: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Ideologie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Cílů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Organizační struktury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Historického vývoje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Původu a vzniku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Pozice ve stranickém systému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Vztahu k režimu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Velikosti strany</a:t>
            </a:r>
          </a:p>
          <a:p>
            <a:pPr>
              <a:spcBef>
                <a:spcPts val="1800"/>
              </a:spcBef>
            </a:pP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endParaRPr 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465138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Blokové hlasování (BV)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638" y="1487606"/>
            <a:ext cx="8269287" cy="4967785"/>
          </a:xfrm>
        </p:spPr>
        <p:txBody>
          <a:bodyPr/>
          <a:lstStyle/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FPTP v rámci </a:t>
            </a:r>
            <a:r>
              <a:rPr lang="cs-CZ" altLang="cs-CZ" sz="2400" dirty="0" err="1">
                <a:solidFill>
                  <a:srgbClr val="002D5A"/>
                </a:solidFill>
              </a:rPr>
              <a:t>vícemandátových</a:t>
            </a:r>
            <a:r>
              <a:rPr lang="cs-CZ" altLang="cs-CZ" sz="2400" dirty="0">
                <a:solidFill>
                  <a:srgbClr val="002D5A"/>
                </a:solidFill>
              </a:rPr>
              <a:t> obvodů – obvykle ne příliš mnoho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Každý volič má tolik hlasů, kolik se volí poslanců (zastupitelů) – ty může rozdělit, ale nemůže je tzv. kumulovat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Mandáty získají ti kandidáti, kteří získali největší počet hlasů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Cca 16 zemí – Kuvajt, Mauritius, Libanon…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Vlastnosti: jednoduchost, disproporcionalita – s velikostí obvodu se se ale snižuje</a:t>
            </a:r>
          </a:p>
        </p:txBody>
      </p:sp>
    </p:spTree>
    <p:extLst>
      <p:ext uri="{BB962C8B-B14F-4D97-AF65-F5344CB8AC3E}">
        <p14:creationId xmlns:p14="http://schemas.microsoft.com/office/powerpoint/2010/main" val="344604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465137"/>
            <a:ext cx="8447087" cy="749513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500" dirty="0"/>
              <a:t>Limitované hlasování (LV) / </a:t>
            </a:r>
            <a:br>
              <a:rPr lang="cs-CZ" altLang="cs-CZ" sz="3500" dirty="0"/>
            </a:br>
            <a:r>
              <a:rPr lang="cs-CZ" altLang="cs-CZ" sz="3500" dirty="0" err="1"/>
              <a:t>jednojmenné</a:t>
            </a:r>
            <a:r>
              <a:rPr lang="cs-CZ" altLang="cs-CZ" sz="3500" dirty="0"/>
              <a:t> nepřenosné hlasování (SNTV)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638" y="1651379"/>
            <a:ext cx="8269287" cy="5008728"/>
          </a:xfrm>
        </p:spPr>
        <p:txBody>
          <a:bodyPr/>
          <a:lstStyle/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Modifikace blokového hlasování </a:t>
            </a:r>
          </a:p>
          <a:p>
            <a:pPr lvl="1"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LV – počet hlasů každého voliče je nižší než počet volených poslanců, ale vždycky je vyšší než jeden, hlasy nelze kumulovat</a:t>
            </a:r>
          </a:p>
          <a:p>
            <a:pPr lvl="1"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SNTV – totéž jako LV – jen každý volič má jediný hlas; složitá strategická koordinace pro stranu – ta musí umět rozhodnout, kolik a jaké voliče v obvodu postaví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Alokace mandátů stejná jako u BV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LV – Gibraltar, SNTV – do r. 1993 Japonsko, nyní Jordánsko, Afghánistán, Vanuatu</a:t>
            </a:r>
          </a:p>
        </p:txBody>
      </p:sp>
    </p:spTree>
    <p:extLst>
      <p:ext uri="{BB962C8B-B14F-4D97-AF65-F5344CB8AC3E}">
        <p14:creationId xmlns:p14="http://schemas.microsoft.com/office/powerpoint/2010/main" val="354630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697150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Stranické blokové hlasování (PBV)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638" y="1637731"/>
            <a:ext cx="8269287" cy="4817660"/>
          </a:xfrm>
        </p:spPr>
        <p:txBody>
          <a:bodyPr/>
          <a:lstStyle/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Odlišná podoba hlasovacích lístků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Volič si nevybírá mezi kandidáty, ale mezi kandidátními listinami stran – hlas uděluje celé straně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Na rozdíl od proporčního systému ale všechny mandáty získává ta strana, která obdrží největší počet hlasů!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Vůbec nejvíce disproporční užívaný systém – ještě větší bonus pro silné strany</a:t>
            </a:r>
          </a:p>
          <a:p>
            <a:pPr eaLnBrk="1" hangingPunct="1">
              <a:spcBef>
                <a:spcPct val="5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Kamerun, Čad, Egypt, Pobřeží slonoviny, Singapur</a:t>
            </a:r>
          </a:p>
        </p:txBody>
      </p:sp>
    </p:spTree>
    <p:extLst>
      <p:ext uri="{BB962C8B-B14F-4D97-AF65-F5344CB8AC3E}">
        <p14:creationId xmlns:p14="http://schemas.microsoft.com/office/powerpoint/2010/main" val="330600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1069"/>
            <a:ext cx="9144000" cy="641444"/>
          </a:xfrm>
        </p:spPr>
        <p:txBody>
          <a:bodyPr rtlCol="0">
            <a:normAutofit fontScale="90000"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Alternativní hlasování (AV)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752" y="914399"/>
            <a:ext cx="8447088" cy="575935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Jednokolová alternativa absolutní většiny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Nazývá se též „australské hlasování“ nebo „preferenční hlasování“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V rámci jednoho kola vyjadřuje volič několik preferencí – kandidáty na hlasovacím lístku označuje číslicemi podle toho, v jakém pořadí by je volil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Nejprve jsou sečteny „první“ preference, pokud nikdo nezíská většinu, začne se přerozdělovat, nejslabší kandidát je vyřazen a jeho druhé preference přiřazeny zbývajícím kandidátům, takto se pokračuje až do okamžiku, kdy některý z kandidátů získá absolutní většinu prvních a dalších preferencí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Nevýhodou je složitost a nesrozumitelnost pro řadu voličů, výhodou malé propadání hlasů nebo možnost strategického hlasování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Různé typy dle povinnosti/volitelnosti alternativního hlasování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V praxi takřka výhradně Pacifik: Austrálie, Fidži, Papua - N. Guinea</a:t>
            </a:r>
          </a:p>
        </p:txBody>
      </p:sp>
    </p:spTree>
    <p:extLst>
      <p:ext uri="{BB962C8B-B14F-4D97-AF65-F5344CB8AC3E}">
        <p14:creationId xmlns:p14="http://schemas.microsoft.com/office/powerpoint/2010/main" val="419555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2537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Účinky AV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569493"/>
            <a:ext cx="8447088" cy="4847182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Produkce vítězů s absolutní většinou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Nápomoc při agregaci příbuzných zájmů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Zabránění tříštění hlasů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Sofistikovaná informace ze strany voličů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„preferenční výměna“ jako prostředek centrismu a umírněnosti politiky</a:t>
            </a:r>
          </a:p>
        </p:txBody>
      </p:sp>
    </p:spTree>
    <p:extLst>
      <p:ext uri="{BB962C8B-B14F-4D97-AF65-F5344CB8AC3E}">
        <p14:creationId xmlns:p14="http://schemas.microsoft.com/office/powerpoint/2010/main" val="158173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1069"/>
            <a:ext cx="9144000" cy="887104"/>
          </a:xfrm>
        </p:spPr>
        <p:txBody>
          <a:bodyPr rtlCol="0">
            <a:norm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Doplňkové hlasování (SV)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752" y="1378424"/>
            <a:ext cx="8447088" cy="529533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Jiný mechanismus zpracování odevzdaných preferencí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Volič označí číslicemi 1, 2, 3 kandidáty podle svého pořadí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Pokud nikdo nezíská absolutní většinu z první preferencí, zůstávají jen dva nejúspěšnější – systém tak leží někde mezi AV a TRS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 praxi např. starosta Londýna nebo prezident </a:t>
            </a:r>
            <a:r>
              <a:rPr lang="cs-CZ" altLang="cs-CZ" sz="2400" dirty="0" err="1">
                <a:solidFill>
                  <a:srgbClr val="002D5A"/>
                </a:solidFill>
              </a:rPr>
              <a:t>Šrí</a:t>
            </a:r>
            <a:r>
              <a:rPr lang="cs-CZ" altLang="cs-CZ" sz="2400" dirty="0">
                <a:solidFill>
                  <a:srgbClr val="002D5A"/>
                </a:solidFill>
              </a:rPr>
              <a:t> Lanky</a:t>
            </a:r>
          </a:p>
        </p:txBody>
      </p:sp>
    </p:spTree>
    <p:extLst>
      <p:ext uri="{BB962C8B-B14F-4D97-AF65-F5344CB8AC3E}">
        <p14:creationId xmlns:p14="http://schemas.microsoft.com/office/powerpoint/2010/main" val="274653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1069"/>
            <a:ext cx="9144000" cy="887104"/>
          </a:xfrm>
        </p:spPr>
        <p:txBody>
          <a:bodyPr rtlCol="0">
            <a:norm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600" dirty="0" err="1"/>
              <a:t>Bordovo</a:t>
            </a:r>
            <a:r>
              <a:rPr lang="cs-CZ" altLang="cs-CZ" sz="3600" dirty="0"/>
              <a:t> hlasování/</a:t>
            </a:r>
            <a:r>
              <a:rPr lang="cs-CZ" altLang="cs-CZ" sz="3600" dirty="0" err="1"/>
              <a:t>Borda</a:t>
            </a:r>
            <a:r>
              <a:rPr lang="cs-CZ" altLang="cs-CZ" sz="3600" dirty="0"/>
              <a:t> </a:t>
            </a:r>
            <a:r>
              <a:rPr lang="cs-CZ" altLang="cs-CZ" sz="3600" dirty="0" err="1"/>
              <a:t>count</a:t>
            </a:r>
            <a:r>
              <a:rPr lang="cs-CZ" altLang="cs-CZ" sz="3600" dirty="0"/>
              <a:t> (BC)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752" y="1378424"/>
            <a:ext cx="8447088" cy="529533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Lze využít v jedno i </a:t>
            </a:r>
            <a:r>
              <a:rPr lang="cs-CZ" altLang="cs-CZ" sz="2400" dirty="0" err="1">
                <a:solidFill>
                  <a:srgbClr val="002D5A"/>
                </a:solidFill>
              </a:rPr>
              <a:t>vícemandátových</a:t>
            </a:r>
            <a:r>
              <a:rPr lang="cs-CZ" altLang="cs-CZ" sz="2400" dirty="0">
                <a:solidFill>
                  <a:srgbClr val="002D5A"/>
                </a:solidFill>
              </a:rPr>
              <a:t> obvodech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Volič seřadí kandidáty – jeho hlas ale nemá přenositelný charakter – každé místo v pořadí je spojeno s určitým počtem bodů, které kandidát získá – vítězí ten kandidát, který získá největší počet bodů; nebo ve </a:t>
            </a:r>
            <a:r>
              <a:rPr lang="cs-CZ" altLang="cs-CZ" sz="2400" dirty="0" err="1">
                <a:solidFill>
                  <a:srgbClr val="002D5A"/>
                </a:solidFill>
              </a:rPr>
              <a:t>vícemandátovém</a:t>
            </a:r>
            <a:r>
              <a:rPr lang="cs-CZ" altLang="cs-CZ" sz="2400" dirty="0">
                <a:solidFill>
                  <a:srgbClr val="002D5A"/>
                </a:solidFill>
              </a:rPr>
              <a:t> obvodu více kandidátů na prvních místech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Nauru, italská a maďarská menšina ve Slovinsku</a:t>
            </a:r>
          </a:p>
        </p:txBody>
      </p:sp>
    </p:spTree>
    <p:extLst>
      <p:ext uri="{BB962C8B-B14F-4D97-AF65-F5344CB8AC3E}">
        <p14:creationId xmlns:p14="http://schemas.microsoft.com/office/powerpoint/2010/main" val="123130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1069"/>
            <a:ext cx="9144000" cy="887104"/>
          </a:xfrm>
        </p:spPr>
        <p:txBody>
          <a:bodyPr rtlCol="0">
            <a:norm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600" dirty="0"/>
              <a:t>Kumulativní hlasování (CV)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752" y="1378424"/>
            <a:ext cx="8447088" cy="529533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Modifikace blokového hlasování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Volič může své hlasy kumulovat ve prospěch menšího počtu kandidátů </a:t>
            </a:r>
          </a:p>
        </p:txBody>
      </p:sp>
    </p:spTree>
    <p:extLst>
      <p:ext uri="{BB962C8B-B14F-4D97-AF65-F5344CB8AC3E}">
        <p14:creationId xmlns:p14="http://schemas.microsoft.com/office/powerpoint/2010/main" val="329609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2137"/>
            <a:ext cx="9144000" cy="955344"/>
          </a:xfrm>
        </p:spPr>
        <p:txBody>
          <a:bodyPr rtlCol="0">
            <a:norm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600" dirty="0"/>
              <a:t>Dvoukolový systém s uzavřeným 2. kolem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752" y="1583140"/>
            <a:ext cx="8447088" cy="5090614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Někdy též zvaný prezidentský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Senát PČR </a:t>
            </a:r>
          </a:p>
        </p:txBody>
      </p:sp>
    </p:spTree>
    <p:extLst>
      <p:ext uri="{BB962C8B-B14F-4D97-AF65-F5344CB8AC3E}">
        <p14:creationId xmlns:p14="http://schemas.microsoft.com/office/powerpoint/2010/main" val="422326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2137"/>
            <a:ext cx="9144000" cy="955344"/>
          </a:xfrm>
        </p:spPr>
        <p:txBody>
          <a:bodyPr rtlCol="0">
            <a:norm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600" dirty="0"/>
              <a:t>Dvoukolový systém s otevřeným 2. kolem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752" y="1583140"/>
            <a:ext cx="8447088" cy="5090614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Někdy též zvaný parlamentní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Různé nastavení hranice pro postup do 2. kola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Francie a dalších takřka 20 zemí – Mali, Haiti, Vietnam, SAR, Írán, Uzbekistán; součást smíšeného systému – Litva, Gruzie</a:t>
            </a:r>
          </a:p>
        </p:txBody>
      </p:sp>
    </p:spTree>
    <p:extLst>
      <p:ext uri="{BB962C8B-B14F-4D97-AF65-F5344CB8AC3E}">
        <p14:creationId xmlns:p14="http://schemas.microsoft.com/office/powerpoint/2010/main" val="15379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20983"/>
          </a:xfrm>
        </p:spPr>
        <p:txBody>
          <a:bodyPr>
            <a:normAutofit/>
          </a:bodyPr>
          <a:lstStyle/>
          <a:p>
            <a:r>
              <a:rPr lang="cs-CZ" sz="4000" dirty="0"/>
              <a:t>Role českých a československých </a:t>
            </a:r>
            <a:br>
              <a:rPr lang="cs-CZ" sz="4000" dirty="0"/>
            </a:br>
            <a:r>
              <a:rPr lang="cs-CZ" sz="4000" dirty="0"/>
              <a:t>politických stran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3718"/>
            <a:ext cx="8266922" cy="473507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Rakousko-Uhersko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První republika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Druhá republika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Třetí republika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Komunistický režim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Polistopadové období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Do konce roku 1992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1992-2013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Po 2013</a:t>
            </a:r>
          </a:p>
          <a:p>
            <a:pPr>
              <a:spcBef>
                <a:spcPts val="1800"/>
              </a:spcBef>
            </a:pP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endParaRPr 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5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Spojené Království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747838"/>
            <a:ext cx="8639175" cy="4687887"/>
          </a:xfrm>
        </p:spPr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cs-CZ" altLang="cs-CZ" sz="2200">
                <a:solidFill>
                  <a:srgbClr val="002D5A"/>
                </a:solidFill>
              </a:rPr>
              <a:t>Dualismus</a:t>
            </a:r>
          </a:p>
          <a:p>
            <a:pPr lvl="1" eaLnBrk="1" hangingPunct="1">
              <a:spcBef>
                <a:spcPct val="30000"/>
              </a:spcBef>
            </a:pPr>
            <a:r>
              <a:rPr lang="cs-CZ" altLang="cs-CZ" sz="2000">
                <a:solidFill>
                  <a:srgbClr val="002D5A"/>
                </a:solidFill>
              </a:rPr>
              <a:t>Od druhé poloviny 19. století - konzervativci versus liberálové (specifické postavení Irska)</a:t>
            </a:r>
          </a:p>
          <a:p>
            <a:pPr lvl="1" eaLnBrk="1" hangingPunct="1">
              <a:spcBef>
                <a:spcPct val="30000"/>
              </a:spcBef>
            </a:pPr>
            <a:r>
              <a:rPr lang="cs-CZ" altLang="cs-CZ" sz="2000">
                <a:solidFill>
                  <a:srgbClr val="002D5A"/>
                </a:solidFill>
              </a:rPr>
              <a:t>1905-1935 - nahrazování liberálů labouristy - dočasný tripartismus</a:t>
            </a:r>
          </a:p>
          <a:p>
            <a:pPr lvl="1" eaLnBrk="1" hangingPunct="1">
              <a:spcBef>
                <a:spcPct val="30000"/>
              </a:spcBef>
            </a:pPr>
            <a:r>
              <a:rPr lang="cs-CZ" altLang="cs-CZ" sz="2000">
                <a:solidFill>
                  <a:srgbClr val="002D5A"/>
                </a:solidFill>
              </a:rPr>
              <a:t>Po roce 1935 - konzervativci versus labouristé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200">
                <a:solidFill>
                  <a:srgbClr val="002D5A"/>
                </a:solidFill>
              </a:rPr>
              <a:t>Souboj dle jedné konfliktní linie - levice - pravice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200">
                <a:solidFill>
                  <a:srgbClr val="002D5A"/>
                </a:solidFill>
              </a:rPr>
              <a:t>Obě hlavní strany měly dlouhá desetiletí svoje bašty a ve skutečnosti se bojovalo jen o desítky mandátů (zj. Midlands)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200">
                <a:solidFill>
                  <a:srgbClr val="002D5A"/>
                </a:solidFill>
              </a:rPr>
              <a:t>Od poloviny 70. let - posilování liberálních demokratů a regionalistických formací (SNP a PC)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200">
                <a:solidFill>
                  <a:srgbClr val="002D5A"/>
                </a:solidFill>
              </a:rPr>
              <a:t>Po roce 2000</a:t>
            </a:r>
          </a:p>
        </p:txBody>
      </p:sp>
    </p:spTree>
    <p:extLst>
      <p:ext uri="{BB962C8B-B14F-4D97-AF65-F5344CB8AC3E}">
        <p14:creationId xmlns:p14="http://schemas.microsoft.com/office/powerpoint/2010/main" val="118567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2010UKElectionMap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301625"/>
            <a:ext cx="6613525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676275"/>
            <a:ext cx="2547938" cy="5449888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cs-CZ" altLang="cs-CZ">
                <a:solidFill>
                  <a:srgbClr val="002D5A"/>
                </a:solidFill>
              </a:rPr>
              <a:t>2010</a:t>
            </a:r>
          </a:p>
          <a:p>
            <a:pPr marL="0" indent="0" eaLnBrk="1" hangingPunct="1">
              <a:buFont typeface="Arial" pitchFamily="34" charset="0"/>
              <a:buNone/>
            </a:pPr>
            <a:endParaRPr lang="cs-CZ" altLang="cs-CZ">
              <a:solidFill>
                <a:srgbClr val="002D5A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cs-CZ" altLang="cs-CZ">
                <a:solidFill>
                  <a:srgbClr val="002D5A"/>
                </a:solidFill>
                <a:hlinkClick r:id="rId3"/>
              </a:rPr>
              <a:t>výsledky</a:t>
            </a:r>
            <a:endParaRPr lang="cs-CZ" altLang="cs-CZ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9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676275"/>
            <a:ext cx="2547938" cy="5449888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cs-CZ" altLang="cs-CZ">
                <a:solidFill>
                  <a:srgbClr val="002D5A"/>
                </a:solidFill>
              </a:rPr>
              <a:t>2015</a:t>
            </a:r>
          </a:p>
          <a:p>
            <a:pPr marL="0" indent="0" eaLnBrk="1" hangingPunct="1">
              <a:buFont typeface="Arial" pitchFamily="34" charset="0"/>
              <a:buNone/>
            </a:pPr>
            <a:endParaRPr lang="cs-CZ" altLang="cs-CZ">
              <a:solidFill>
                <a:srgbClr val="002D5A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cs-CZ" altLang="cs-CZ">
                <a:solidFill>
                  <a:srgbClr val="002D5A"/>
                </a:solidFill>
                <a:hlinkClick r:id="rId2"/>
              </a:rPr>
              <a:t>výsledky</a:t>
            </a:r>
            <a:endParaRPr lang="cs-CZ" altLang="cs-CZ">
              <a:solidFill>
                <a:srgbClr val="002D5A"/>
              </a:solidFill>
            </a:endParaRPr>
          </a:p>
        </p:txBody>
      </p:sp>
      <p:pic>
        <p:nvPicPr>
          <p:cNvPr id="78851" name="Picture 4" descr="2015UKElectionMap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-36513"/>
            <a:ext cx="70612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66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2D5A"/>
                </a:solidFill>
              </a:rPr>
              <a:t>„Maggie“</a:t>
            </a:r>
          </a:p>
        </p:txBody>
      </p:sp>
      <p:pic>
        <p:nvPicPr>
          <p:cNvPr id="79875" name="Picture 2" descr="http://i.telegraph.co.uk/multimedia/archive/03296/election_simpsons__3296830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801813"/>
            <a:ext cx="63627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42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sah 2"/>
          <p:cNvSpPr>
            <a:spLocks noGrp="1"/>
          </p:cNvSpPr>
          <p:nvPr>
            <p:ph sz="half" idx="1"/>
          </p:nvPr>
        </p:nvSpPr>
        <p:spPr>
          <a:xfrm>
            <a:off x="225425" y="150813"/>
            <a:ext cx="2547938" cy="496887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cs-CZ" altLang="cs-CZ">
                <a:solidFill>
                  <a:srgbClr val="002D5A"/>
                </a:solidFill>
              </a:rPr>
              <a:t>2017</a:t>
            </a:r>
          </a:p>
          <a:p>
            <a:pPr marL="0" indent="0" eaLnBrk="1" hangingPunct="1">
              <a:buFont typeface="Arial" pitchFamily="34" charset="0"/>
              <a:buNone/>
            </a:pPr>
            <a:endParaRPr lang="cs-CZ" altLang="cs-CZ">
              <a:solidFill>
                <a:srgbClr val="002D5A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cs-CZ" altLang="cs-CZ">
              <a:solidFill>
                <a:srgbClr val="002D5A"/>
              </a:solidFill>
            </a:endParaRPr>
          </a:p>
        </p:txBody>
      </p:sp>
      <p:pic>
        <p:nvPicPr>
          <p:cNvPr id="80899" name="Picture 5" descr="2017UKElectionMap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0"/>
            <a:ext cx="8234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71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71638" cy="476250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3200">
                <a:solidFill>
                  <a:srgbClr val="002D5A"/>
                </a:solidFill>
              </a:rPr>
              <a:t>2019</a:t>
            </a:r>
          </a:p>
        </p:txBody>
      </p:sp>
      <p:pic>
        <p:nvPicPr>
          <p:cNvPr id="81923" name="Picture 2" descr="https://www.electoralgeography.com/new/en/uk2018/1024px-2019UKElectionMap.svg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-111125"/>
            <a:ext cx="829786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4"/>
          <p:cNvSpPr>
            <a:spLocks noGrp="1"/>
          </p:cNvSpPr>
          <p:nvPr>
            <p:ph type="title"/>
          </p:nvPr>
        </p:nvSpPr>
        <p:spPr>
          <a:xfrm>
            <a:off x="307975" y="677863"/>
            <a:ext cx="8447088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USA</a:t>
            </a:r>
          </a:p>
        </p:txBody>
      </p:sp>
      <p:sp>
        <p:nvSpPr>
          <p:cNvPr id="82947" name="Zástupný symbol pro obsah 5"/>
          <p:cNvSpPr>
            <a:spLocks noGrp="1"/>
          </p:cNvSpPr>
          <p:nvPr>
            <p:ph idx="1"/>
          </p:nvPr>
        </p:nvSpPr>
        <p:spPr>
          <a:xfrm>
            <a:off x="457200" y="1309688"/>
            <a:ext cx="8229600" cy="4816475"/>
          </a:xfrm>
        </p:spPr>
        <p:txBody>
          <a:bodyPr/>
          <a:lstStyle/>
          <a:p>
            <a:pPr eaLnBrk="1" hangingPunct="1"/>
            <a:r>
              <a:rPr lang="cs-CZ" altLang="cs-CZ" sz="2200">
                <a:solidFill>
                  <a:srgbClr val="002D5A"/>
                </a:solidFill>
              </a:rPr>
              <a:t>FPTP na mnoha různých úrovních, včetně voleb monokratických orgánů (guvernéři, starostové, prezident s dodatkem, že nejde o striktně přímou volbu)</a:t>
            </a:r>
          </a:p>
          <a:p>
            <a:pPr eaLnBrk="1" hangingPunct="1"/>
            <a:r>
              <a:rPr lang="cs-CZ" altLang="cs-CZ" sz="2200">
                <a:solidFill>
                  <a:srgbClr val="002D5A"/>
                </a:solidFill>
              </a:rPr>
              <a:t>Jasná převaha dvou stran volebního typu - republikáni / demokraté</a:t>
            </a:r>
          </a:p>
          <a:p>
            <a:pPr eaLnBrk="1" hangingPunct="1"/>
            <a:endParaRPr lang="en-US" altLang="cs-CZ" sz="2200">
              <a:solidFill>
                <a:srgbClr val="002D5A"/>
              </a:solidFill>
            </a:endParaRPr>
          </a:p>
          <a:p>
            <a:pPr eaLnBrk="1" hangingPunct="1"/>
            <a:endParaRPr lang="cs-CZ" altLang="cs-CZ" sz="2200">
              <a:solidFill>
                <a:srgbClr val="002D5A"/>
              </a:solidFill>
            </a:endParaRPr>
          </a:p>
          <a:p>
            <a:pPr eaLnBrk="1" hangingPunct="1"/>
            <a:endParaRPr lang="cs-CZ" altLang="cs-CZ" sz="2200">
              <a:solidFill>
                <a:srgbClr val="002D5A"/>
              </a:solidFill>
            </a:endParaRPr>
          </a:p>
          <a:p>
            <a:pPr eaLnBrk="1" hangingPunct="1"/>
            <a:endParaRPr lang="cs-CZ" altLang="cs-CZ" sz="2200">
              <a:solidFill>
                <a:srgbClr val="002D5A"/>
              </a:solidFill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769938" y="3797300"/>
          <a:ext cx="8239126" cy="264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2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5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8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687">
                <a:tc>
                  <a:txBody>
                    <a:bodyPr/>
                    <a:lstStyle/>
                    <a:p>
                      <a:endParaRPr lang="cs-CZ" sz="1800" dirty="0">
                        <a:solidFill>
                          <a:srgbClr val="002D5A"/>
                        </a:solidFill>
                      </a:endParaRPr>
                    </a:p>
                  </a:txBody>
                  <a:tcPr marL="91452" marR="91452" marT="45727" marB="45727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2012</a:t>
                      </a:r>
                    </a:p>
                  </a:txBody>
                  <a:tcPr marL="91452" marR="91452" marT="45727" marB="45727" anchor="ctr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2014</a:t>
                      </a:r>
                    </a:p>
                  </a:txBody>
                  <a:tcPr marL="91452" marR="91452" marT="45727" marB="45727" anchor="ctr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515">
                <a:tc>
                  <a:txBody>
                    <a:bodyPr/>
                    <a:lstStyle/>
                    <a:p>
                      <a:endParaRPr lang="cs-CZ" sz="1800" dirty="0">
                        <a:solidFill>
                          <a:srgbClr val="002D5A"/>
                        </a:solidFill>
                      </a:endParaRP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Podíl</a:t>
                      </a:r>
                      <a:r>
                        <a:rPr lang="cs-CZ" sz="1800" baseline="0" dirty="0">
                          <a:solidFill>
                            <a:srgbClr val="002D5A"/>
                          </a:solidFill>
                        </a:rPr>
                        <a:t> </a:t>
                      </a:r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hlasů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Podíl</a:t>
                      </a:r>
                      <a:r>
                        <a:rPr lang="cs-CZ" sz="1800" baseline="0" dirty="0">
                          <a:solidFill>
                            <a:srgbClr val="002D5A"/>
                          </a:solidFill>
                        </a:rPr>
                        <a:t> </a:t>
                      </a:r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mandátů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aseline="0" dirty="0">
                          <a:solidFill>
                            <a:srgbClr val="002D5A"/>
                          </a:solidFill>
                        </a:rPr>
                        <a:t>Podíl hlasů</a:t>
                      </a:r>
                      <a:endParaRPr lang="cs-CZ" sz="1800" dirty="0">
                        <a:solidFill>
                          <a:srgbClr val="002D5A"/>
                        </a:solidFill>
                      </a:endParaRP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Podíl mandátů</a:t>
                      </a:r>
                    </a:p>
                  </a:txBody>
                  <a:tcPr marL="91452" marR="91452" marT="45727" marB="4572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687"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002D5A"/>
                          </a:solidFill>
                        </a:rPr>
                        <a:t>Rep</a:t>
                      </a:r>
                      <a:endParaRPr lang="cs-CZ" sz="1800" dirty="0">
                        <a:solidFill>
                          <a:srgbClr val="002D5A"/>
                        </a:solidFill>
                      </a:endParaRP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47,4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53,8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50,7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56,8</a:t>
                      </a:r>
                    </a:p>
                  </a:txBody>
                  <a:tcPr marL="91452" marR="91452" marT="45727" marB="4572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687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Dem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48,8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46,2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45,3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43,2</a:t>
                      </a:r>
                    </a:p>
                  </a:txBody>
                  <a:tcPr marL="91452" marR="91452" marT="45727" marB="4572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687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Lib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1,3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0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1,2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0</a:t>
                      </a:r>
                    </a:p>
                  </a:txBody>
                  <a:tcPr marL="91452" marR="91452" marT="45727" marB="4572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687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Ind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1,2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0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0,9</a:t>
                      </a:r>
                    </a:p>
                  </a:txBody>
                  <a:tcPr marL="91452" marR="91452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0</a:t>
                      </a:r>
                    </a:p>
                  </a:txBody>
                  <a:tcPr marL="91452" marR="91452" marT="45727" marB="4572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5689600" y="3346450"/>
            <a:ext cx="33194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i="1" dirty="0">
                <a:solidFill>
                  <a:srgbClr val="002D5A"/>
                </a:solidFill>
                <a:latin typeface="+mj-lt"/>
                <a:cs typeface="+mn-cs"/>
              </a:rPr>
              <a:t>Sněmovna reprezentantů</a:t>
            </a:r>
          </a:p>
        </p:txBody>
      </p:sp>
    </p:spTree>
    <p:extLst>
      <p:ext uri="{BB962C8B-B14F-4D97-AF65-F5344CB8AC3E}">
        <p14:creationId xmlns:p14="http://schemas.microsoft.com/office/powerpoint/2010/main" val="287720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6863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Kanada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296988"/>
            <a:ext cx="8447088" cy="5119687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Původně dualismus LP a (P)CP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Tradičně přítomnost lokálních stran - CCF, SCP, ND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80. léta nástup PQ (BQ)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90. léta nástup RP, krize PCP - predominance LP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2003 - spojení PCP a RP </a:t>
            </a:r>
            <a:r>
              <a:rPr lang="cs-CZ" altLang="cs-CZ" sz="2400">
                <a:solidFill>
                  <a:srgbClr val="002D5A"/>
                </a:solidFill>
                <a:sym typeface="Wingdings" pitchFamily="2" charset="2"/>
              </a:rPr>
              <a:t> CP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>
                <a:solidFill>
                  <a:srgbClr val="002D5A"/>
                </a:solidFill>
                <a:sym typeface="Wingdings" pitchFamily="2" charset="2"/>
              </a:rPr>
              <a:t>Zdaleka ne vždy má vítězná strana absolutní většinu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>
                <a:solidFill>
                  <a:srgbClr val="002D5A"/>
                </a:solidFill>
                <a:sym typeface="Wingdings" pitchFamily="2" charset="2"/>
              </a:rPr>
              <a:t>V současnosti krize LP, CP vítězí, ale teprve naposledy získala většinu 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>
                <a:solidFill>
                  <a:srgbClr val="002D5A"/>
                </a:solidFill>
                <a:sym typeface="Wingdings" pitchFamily="2" charset="2"/>
              </a:rPr>
              <a:t>Proměňující se regionalizace kanadské politiky</a:t>
            </a:r>
          </a:p>
          <a:p>
            <a:pPr eaLnBrk="1" hangingPunct="1">
              <a:spcBef>
                <a:spcPct val="40000"/>
              </a:spcBef>
              <a:buFont typeface="Arial" pitchFamily="34" charset="0"/>
              <a:buNone/>
            </a:pPr>
            <a:endParaRPr lang="cs-CZ" altLang="cs-CZ" sz="2400">
              <a:sym typeface="Wingdings" pitchFamily="2" charset="2"/>
            </a:endParaRPr>
          </a:p>
          <a:p>
            <a:pPr eaLnBrk="1" hangingPunct="1">
              <a:buFont typeface="Arial" pitchFamily="34" charset="0"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37215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>
          <a:xfrm>
            <a:off x="263525" y="420688"/>
            <a:ext cx="8447088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Kanada - volby do Sněmovny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79400" y="1635125"/>
          <a:ext cx="8531230" cy="445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31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31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31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31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31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463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1" marR="7621" marT="7619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7621" marR="7621" marT="7619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7621" marR="7621" marT="7619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2015</a:t>
                      </a:r>
                    </a:p>
                  </a:txBody>
                  <a:tcPr marL="7621" marR="7621" marT="7619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9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mand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mand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hlasů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mand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mand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hlasů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mand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mand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hlasů</a:t>
                      </a: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34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46,4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37,7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166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53,9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39,6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29,9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31,9</a:t>
                      </a: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34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ND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15,9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26,3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33,4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30,6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19,7</a:t>
                      </a: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4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Lib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18,2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18,9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184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54,4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39,5</a:t>
                      </a: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34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BQ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4,7</a:t>
                      </a: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34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6,8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3,9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34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0,7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0,5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0,8</a:t>
                      </a: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53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>
          <a:xfrm>
            <a:off x="287338" y="428625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Kanada 2015</a:t>
            </a:r>
          </a:p>
        </p:txBody>
      </p:sp>
      <p:pic>
        <p:nvPicPr>
          <p:cNvPr id="90115" name="Picture 2" descr="Canada 2015 Federal Electio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850900"/>
            <a:ext cx="7704137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43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13D13-7830-4C63-AB5B-59E3CF75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4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Text na příště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D25EE-C081-463A-A45C-B45A234A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http://miroslavnovak.cz/systemypolitickychstran.pdf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	kapitola 1. – str. 24-34 a 36-41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b="1" i="1" dirty="0"/>
              <a:t>Soustřeďte se na téma vzniku stran a to, jak se vznik odráží v jejich fungování!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5626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63" y="-46038"/>
            <a:ext cx="8885237" cy="6948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1613" y="889000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sz="4000" dirty="0"/>
              <a:t>Kanada 2019</a:t>
            </a:r>
          </a:p>
        </p:txBody>
      </p:sp>
    </p:spTree>
    <p:extLst>
      <p:ext uri="{BB962C8B-B14F-4D97-AF65-F5344CB8AC3E}">
        <p14:creationId xmlns:p14="http://schemas.microsoft.com/office/powerpoint/2010/main" val="124384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Francie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577 jednomandátových volebních obvodů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 I. kole zvolen ten, kdo získá více než 50% hlasů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Do </a:t>
            </a:r>
            <a:r>
              <a:rPr lang="cs-CZ" altLang="cs-CZ" sz="2400" dirty="0" err="1">
                <a:solidFill>
                  <a:srgbClr val="002D5A"/>
                </a:solidFill>
              </a:rPr>
              <a:t>II.kola</a:t>
            </a:r>
            <a:r>
              <a:rPr lang="cs-CZ" altLang="cs-CZ" sz="2400" dirty="0">
                <a:solidFill>
                  <a:srgbClr val="002D5A"/>
                </a:solidFill>
              </a:rPr>
              <a:t> postupují kandidáti, kteří v I. kole získají aspoň 12,5% hlasů všech oprávněných voličů – </a:t>
            </a:r>
            <a:r>
              <a:rPr lang="cs-CZ" altLang="cs-CZ" sz="2400" i="1" dirty="0">
                <a:solidFill>
                  <a:srgbClr val="002D5A"/>
                </a:solidFill>
              </a:rPr>
              <a:t>k volbě postačuje prostá většina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Velmi disproporční (možná vůbec nejvíce) účinky</a:t>
            </a:r>
          </a:p>
        </p:txBody>
      </p:sp>
    </p:spTree>
    <p:extLst>
      <p:ext uri="{BB962C8B-B14F-4D97-AF65-F5344CB8AC3E}">
        <p14:creationId xmlns:p14="http://schemas.microsoft.com/office/powerpoint/2010/main" val="127317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676275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 err="1"/>
              <a:t>Duverger</a:t>
            </a:r>
            <a:r>
              <a:rPr lang="cs-CZ" altLang="cs-CZ" sz="4000" dirty="0"/>
              <a:t>: „dvojpólová čtverylka“ (quadrille </a:t>
            </a:r>
            <a:r>
              <a:rPr lang="cs-CZ" altLang="cs-CZ" sz="4000" dirty="0" err="1"/>
              <a:t>bipolaire</a:t>
            </a:r>
            <a:r>
              <a:rPr lang="cs-CZ" altLang="cs-CZ" sz="4000" dirty="0"/>
              <a:t>)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973263"/>
            <a:ext cx="8229600" cy="4525962"/>
          </a:xfrm>
        </p:spPr>
        <p:txBody>
          <a:bodyPr rtlCol="0">
            <a:normAutofit/>
          </a:bodyPr>
          <a:lstStyle/>
          <a:p>
            <a:pPr marL="0" indent="0" defTabSz="914206" eaLnBrk="1" fontAlgn="auto" hangingPunct="1">
              <a:spcBef>
                <a:spcPct val="3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altLang="cs-CZ" sz="2800" dirty="0">
                <a:solidFill>
                  <a:srgbClr val="002D5A"/>
                </a:solidFill>
              </a:rPr>
              <a:t>Levice: socialisté + komunisté</a:t>
            </a:r>
          </a:p>
          <a:p>
            <a:pPr marL="342827" indent="-342827" defTabSz="914206" eaLnBrk="1" fontAlgn="auto" hangingPunct="1">
              <a:spcBef>
                <a:spcPct val="3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altLang="cs-CZ" sz="2800" dirty="0">
                <a:solidFill>
                  <a:srgbClr val="002D5A"/>
                </a:solidFill>
              </a:rPr>
              <a:t>		versus</a:t>
            </a:r>
          </a:p>
          <a:p>
            <a:pPr marL="0" indent="0" defTabSz="914206" eaLnBrk="1" fontAlgn="auto" hangingPunct="1">
              <a:spcBef>
                <a:spcPct val="3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altLang="cs-CZ" sz="2800" dirty="0">
                <a:solidFill>
                  <a:srgbClr val="002D5A"/>
                </a:solidFill>
              </a:rPr>
              <a:t>Pravice: gaullisté (RPR) + negaullistická pravice (UDF)</a:t>
            </a:r>
          </a:p>
          <a:p>
            <a:pPr marL="342827" indent="-342827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endParaRPr lang="cs-CZ" altLang="cs-CZ" sz="2800" dirty="0">
              <a:solidFill>
                <a:srgbClr val="002D5A"/>
              </a:solidFill>
            </a:endParaRPr>
          </a:p>
          <a:p>
            <a:pPr marL="342827" indent="-342827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800" dirty="0">
                <a:solidFill>
                  <a:srgbClr val="002D5A"/>
                </a:solidFill>
              </a:rPr>
              <a:t>Výměna podpory před II., resp. v některých případech už I. kolem</a:t>
            </a:r>
          </a:p>
        </p:txBody>
      </p:sp>
    </p:spTree>
    <p:extLst>
      <p:ext uri="{BB962C8B-B14F-4D97-AF65-F5344CB8AC3E}">
        <p14:creationId xmlns:p14="http://schemas.microsoft.com/office/powerpoint/2010/main" val="235078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341313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Změny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9525"/>
            <a:ext cx="8229600" cy="4846638"/>
          </a:xfrm>
        </p:spPr>
        <p:txBody>
          <a:bodyPr rtlCol="0">
            <a:normAutofit/>
          </a:bodyPr>
          <a:lstStyle/>
          <a:p>
            <a:pPr marL="342827" indent="-342827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200" dirty="0">
                <a:solidFill>
                  <a:srgbClr val="002D5A"/>
                </a:solidFill>
              </a:rPr>
              <a:t>90. léta</a:t>
            </a:r>
          </a:p>
          <a:p>
            <a:pPr marL="742950" lvl="2" indent="-342900" defTabSz="914206" eaLnBrk="1" fontAlgn="auto" hangingPunct="1">
              <a:spcBef>
                <a:spcPct val="30000"/>
              </a:spcBef>
              <a:spcAft>
                <a:spcPts val="0"/>
              </a:spcAft>
              <a:buClr>
                <a:schemeClr val="accent2"/>
              </a:buClr>
              <a:buSzPct val="120000"/>
              <a:defRPr/>
            </a:pPr>
            <a:r>
              <a:rPr lang="cs-CZ" altLang="cs-CZ" sz="1800" dirty="0">
                <a:solidFill>
                  <a:srgbClr val="002D5A"/>
                </a:solidFill>
              </a:rPr>
              <a:t>zmnožení aktérů na levici i pravici: FN, environmentalisté, trockisté, euroskeptické strany levice i pravice</a:t>
            </a:r>
          </a:p>
          <a:p>
            <a:pPr marL="742950" lvl="2" indent="-342900" defTabSz="914206" eaLnBrk="1" fontAlgn="auto" hangingPunct="1">
              <a:spcBef>
                <a:spcPct val="30000"/>
              </a:spcBef>
              <a:spcAft>
                <a:spcPts val="0"/>
              </a:spcAft>
              <a:buClr>
                <a:schemeClr val="accent2"/>
              </a:buClr>
              <a:buSzPct val="120000"/>
              <a:defRPr/>
            </a:pPr>
            <a:r>
              <a:rPr lang="cs-CZ" altLang="cs-CZ" sz="1800" dirty="0">
                <a:solidFill>
                  <a:srgbClr val="002D5A"/>
                </a:solidFill>
                <a:cs typeface="Arial" pitchFamily="34" charset="0"/>
              </a:rPr>
              <a:t>souvisí s experimentem s poměrným systémem z roku 1986 a volebními systémy užívanými v regionálních, lokálních a evropských volbách</a:t>
            </a:r>
          </a:p>
          <a:p>
            <a:pPr marL="742950" lvl="2" indent="-342900" defTabSz="914206" eaLnBrk="1" fontAlgn="auto" hangingPunct="1">
              <a:spcBef>
                <a:spcPct val="30000"/>
              </a:spcBef>
              <a:spcAft>
                <a:spcPts val="0"/>
              </a:spcAft>
              <a:buClr>
                <a:schemeClr val="accent2"/>
              </a:buClr>
              <a:buSzPct val="120000"/>
              <a:defRPr/>
            </a:pPr>
            <a:r>
              <a:rPr lang="cs-CZ" altLang="cs-CZ" sz="1800" dirty="0">
                <a:solidFill>
                  <a:srgbClr val="002D5A"/>
                </a:solidFill>
                <a:cs typeface="Arial" pitchFamily="34" charset="0"/>
              </a:rPr>
              <a:t>souvisí ovšem i se samotným volebním systémem - nápomoc množení stran postavených na silných osobnostech</a:t>
            </a:r>
            <a:endParaRPr lang="cs-CZ" altLang="cs-CZ" sz="2200" dirty="0">
              <a:solidFill>
                <a:srgbClr val="002D5A"/>
              </a:solidFill>
            </a:endParaRPr>
          </a:p>
          <a:p>
            <a:pPr marL="342827" indent="-342827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200" dirty="0">
                <a:solidFill>
                  <a:srgbClr val="002D5A"/>
                </a:solidFill>
              </a:rPr>
              <a:t>Po roce 2000</a:t>
            </a:r>
          </a:p>
          <a:p>
            <a:pPr marL="742950" lvl="2" indent="-342900" defTabSz="914206" eaLnBrk="1" fontAlgn="auto" hangingPunct="1">
              <a:spcBef>
                <a:spcPct val="30000"/>
              </a:spcBef>
              <a:spcAft>
                <a:spcPts val="0"/>
              </a:spcAft>
              <a:buClr>
                <a:schemeClr val="accent2"/>
              </a:buClr>
              <a:buSzPct val="120000"/>
              <a:defRPr/>
            </a:pPr>
            <a:r>
              <a:rPr lang="cs-CZ" altLang="cs-CZ" sz="1800" dirty="0">
                <a:solidFill>
                  <a:srgbClr val="002D5A"/>
                </a:solidFill>
              </a:rPr>
              <a:t>pokus o sjednocení pravice - UMP, složitá situace UDF (</a:t>
            </a:r>
            <a:r>
              <a:rPr lang="cs-CZ" altLang="cs-CZ" sz="1800" dirty="0" err="1">
                <a:solidFill>
                  <a:srgbClr val="002D5A"/>
                </a:solidFill>
              </a:rPr>
              <a:t>MoDem</a:t>
            </a:r>
            <a:r>
              <a:rPr lang="cs-CZ" altLang="cs-CZ" sz="1800" dirty="0">
                <a:solidFill>
                  <a:srgbClr val="002D5A"/>
                </a:solidFill>
              </a:rPr>
              <a:t>) a jeho další štěpení - pokus o pozici 3. v pořadí</a:t>
            </a:r>
          </a:p>
          <a:p>
            <a:pPr marL="742950" lvl="2" indent="-342900" defTabSz="914206" eaLnBrk="1" fontAlgn="auto" hangingPunct="1">
              <a:spcBef>
                <a:spcPct val="30000"/>
              </a:spcBef>
              <a:spcAft>
                <a:spcPts val="0"/>
              </a:spcAft>
              <a:buClr>
                <a:schemeClr val="accent2"/>
              </a:buClr>
              <a:buSzPct val="120000"/>
              <a:defRPr/>
            </a:pPr>
            <a:r>
              <a:rPr lang="cs-CZ" altLang="cs-CZ" sz="1800" dirty="0">
                <a:solidFill>
                  <a:srgbClr val="002D5A"/>
                </a:solidFill>
              </a:rPr>
              <a:t>Socialisté hledají jiného partnera na levici - PCF vystřídána </a:t>
            </a:r>
            <a:r>
              <a:rPr lang="cs-CZ" altLang="cs-CZ" sz="1800" dirty="0">
                <a:solidFill>
                  <a:srgbClr val="002D5A"/>
                </a:solidFill>
                <a:cs typeface="Arial" pitchFamily="34" charset="0"/>
              </a:rPr>
              <a:t>PRG a EELV</a:t>
            </a:r>
          </a:p>
          <a:p>
            <a:pPr marL="400050" lvl="2" indent="0" defTabSz="914206" eaLnBrk="1" fontAlgn="auto" hangingPunct="1">
              <a:spcBef>
                <a:spcPct val="300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Arial" pitchFamily="34" charset="0"/>
              <a:buNone/>
              <a:defRPr/>
            </a:pPr>
            <a:r>
              <a:rPr lang="cs-CZ" altLang="cs-CZ" sz="1800" dirty="0">
                <a:solidFill>
                  <a:srgbClr val="002D5A"/>
                </a:solidFill>
                <a:cs typeface="Arial" pitchFamily="34" charset="0"/>
              </a:rPr>
              <a:t>____________________</a:t>
            </a:r>
          </a:p>
          <a:p>
            <a:pPr marL="400050" lvl="2" indent="0" defTabSz="914206" eaLnBrk="1" fontAlgn="auto" hangingPunct="1">
              <a:spcBef>
                <a:spcPct val="300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Arial" pitchFamily="34" charset="0"/>
              <a:buNone/>
              <a:defRPr/>
            </a:pPr>
            <a:r>
              <a:rPr lang="cs-CZ" altLang="cs-CZ" sz="2200" dirty="0">
                <a:solidFill>
                  <a:srgbClr val="002D5A"/>
                </a:solidFill>
                <a:cs typeface="Arial" pitchFamily="34" charset="0"/>
              </a:rPr>
              <a:t>Nový trend - FN a její pokoření dvoukolového prokletí </a:t>
            </a:r>
            <a:endParaRPr lang="cs-CZ" altLang="cs-CZ" sz="22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CA8A64"/>
                </a:solidFill>
              </a:rPr>
              <a:t>Volby v roce 2007</a:t>
            </a:r>
          </a:p>
        </p:txBody>
      </p:sp>
      <p:graphicFrame>
        <p:nvGraphicFramePr>
          <p:cNvPr id="424963" name="Group 3"/>
          <p:cNvGraphicFramePr>
            <a:graphicFrameLocks noGrp="1"/>
          </p:cNvGraphicFramePr>
          <p:nvPr>
            <p:ph sz="half" idx="1"/>
          </p:nvPr>
        </p:nvGraphicFramePr>
        <p:xfrm>
          <a:off x="279400" y="1619250"/>
          <a:ext cx="8447088" cy="2185988"/>
        </p:xfrm>
        <a:graphic>
          <a:graphicData uri="http://schemas.openxmlformats.org/drawingml/2006/table">
            <a:tbl>
              <a:tblPr/>
              <a:tblGrid>
                <a:gridCol w="1208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endParaRPr kumimoji="0" lang="cs-CZ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PCI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RPR/UMP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UDF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FN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Hlasy v I. kole v 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24,7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39,5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10,0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Mandáty v 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2,6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32,2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54,2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6773" name="Rectangle 37"/>
          <p:cNvSpPr>
            <a:spLocks noGrp="1" noChangeArrowheads="1"/>
          </p:cNvSpPr>
          <p:nvPr>
            <p:ph type="body" sz="half" idx="2"/>
          </p:nvPr>
        </p:nvSpPr>
        <p:spPr>
          <a:xfrm>
            <a:off x="279400" y="4322763"/>
            <a:ext cx="8447088" cy="2093912"/>
          </a:xfrm>
        </p:spPr>
        <p:txBody>
          <a:bodyPr/>
          <a:lstStyle/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200">
                <a:solidFill>
                  <a:srgbClr val="002D5A"/>
                </a:solidFill>
              </a:rPr>
              <a:t>Dominance UMP na pravici a PS na levici</a:t>
            </a:r>
          </a:p>
        </p:txBody>
      </p:sp>
    </p:spTree>
    <p:extLst>
      <p:ext uri="{BB962C8B-B14F-4D97-AF65-F5344CB8AC3E}">
        <p14:creationId xmlns:p14="http://schemas.microsoft.com/office/powerpoint/2010/main" val="1002387510"/>
      </p:ext>
    </p:extLst>
  </p:cSld>
  <p:clrMapOvr>
    <a:masterClrMapping/>
  </p:clrMapOvr>
  <p:transition spd="med">
    <p:checker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>
            <a:normAutofit fontScale="90000"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endParaRPr lang="cs-CZ" altLang="cs-CZ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7764" name="Picture 4" descr="2007-france-legislative-fir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65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>
            <a:normAutofit fontScale="90000"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endParaRPr lang="cs-CZ" altLang="cs-CZ"/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8788" name="Picture 4" descr="2007-france-legislative-sec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24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938213"/>
            <a:ext cx="8447088" cy="406400"/>
          </a:xfrm>
        </p:spPr>
        <p:txBody>
          <a:bodyPr rtlCol="0">
            <a:normAutofit fontScale="90000"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CA8A64"/>
                </a:solidFill>
              </a:rPr>
              <a:t>Volby v roce 2012</a:t>
            </a:r>
          </a:p>
        </p:txBody>
      </p:sp>
      <p:graphicFrame>
        <p:nvGraphicFramePr>
          <p:cNvPr id="424963" name="Group 3"/>
          <p:cNvGraphicFramePr>
            <a:graphicFrameLocks noGrp="1"/>
          </p:cNvGraphicFramePr>
          <p:nvPr>
            <p:ph sz="half" idx="1"/>
          </p:nvPr>
        </p:nvGraphicFramePr>
        <p:xfrm>
          <a:off x="279400" y="1619250"/>
          <a:ext cx="8447088" cy="2185988"/>
        </p:xfrm>
        <a:graphic>
          <a:graphicData uri="http://schemas.openxmlformats.org/drawingml/2006/table">
            <a:tbl>
              <a:tblPr/>
              <a:tblGrid>
                <a:gridCol w="1208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endParaRPr kumimoji="0" lang="cs-CZ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PCI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RPR/UMP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MoDem</a:t>
                      </a:r>
                      <a:endParaRPr kumimoji="0" lang="cs-CZ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FN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Hlasy v I. kole v 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6,9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29,4 (39,9)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27,2 (34,7)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13,6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Mandáty v 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48,5 (57,7)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33,6 (39,7)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0,4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0,4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9845" name="Rectangle 37"/>
          <p:cNvSpPr>
            <a:spLocks noGrp="1" noChangeArrowheads="1"/>
          </p:cNvSpPr>
          <p:nvPr>
            <p:ph type="body" sz="half" idx="2"/>
          </p:nvPr>
        </p:nvSpPr>
        <p:spPr>
          <a:xfrm>
            <a:off x="279400" y="4322763"/>
            <a:ext cx="8447088" cy="2093912"/>
          </a:xfrm>
        </p:spPr>
        <p:txBody>
          <a:bodyPr/>
          <a:lstStyle/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200">
                <a:solidFill>
                  <a:srgbClr val="002D5A"/>
                </a:solidFill>
              </a:rPr>
              <a:t>Dominance UMP na pravici a PS na levici</a:t>
            </a:r>
          </a:p>
          <a:p>
            <a:pPr eaLnBrk="1" hangingPunct="1"/>
            <a:r>
              <a:rPr lang="cs-CZ" altLang="cs-CZ" sz="2200">
                <a:solidFill>
                  <a:srgbClr val="002D5A"/>
                </a:solidFill>
              </a:rPr>
              <a:t>Velmi semknuté bloky a vyrovnané síly - ve druhém kole získala levice 50 % a pravice 44 % hlasů (na ostatní zbyly paběrky v podobě necelých 6 %)</a:t>
            </a:r>
          </a:p>
        </p:txBody>
      </p:sp>
    </p:spTree>
    <p:extLst>
      <p:ext uri="{BB962C8B-B14F-4D97-AF65-F5344CB8AC3E}">
        <p14:creationId xmlns:p14="http://schemas.microsoft.com/office/powerpoint/2010/main" val="2773208300"/>
      </p:ext>
    </p:extLst>
  </p:cSld>
  <p:clrMapOvr>
    <a:masterClrMapping/>
  </p:clrMapOvr>
  <p:transition spd="med">
    <p:checker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>
            <a:normAutofit fontScale="90000"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endParaRPr lang="cs-CZ" altLang="cs-CZ"/>
          </a:p>
        </p:txBody>
      </p:sp>
      <p:sp>
        <p:nvSpPr>
          <p:cNvPr id="1208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916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98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>
            <a:normAutofit fontScale="90000"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endParaRPr lang="cs-CZ" altLang="cs-CZ"/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44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Strany, volby, vlády</a:t>
            </a:r>
            <a:br>
              <a:rPr lang="cs-CZ" sz="2800" b="1" dirty="0">
                <a:solidFill>
                  <a:srgbClr val="002D5A"/>
                </a:solidFill>
              </a:rPr>
            </a:br>
            <a:endParaRPr lang="cs-CZ" sz="2800" b="1" dirty="0">
              <a:solidFill>
                <a:srgbClr val="002D5A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ctr" anchorCtr="0">
            <a:noAutofit/>
          </a:bodyPr>
          <a:lstStyle/>
          <a:p>
            <a:pPr algn="ctr"/>
            <a:r>
              <a:rPr lang="pl-PL" sz="4400" b="1" cap="all" dirty="0">
                <a:solidFill>
                  <a:srgbClr val="CA8A64"/>
                </a:solidFill>
                <a:latin typeface="+mj-lt"/>
              </a:rPr>
              <a:t>Typy politických stran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574674"/>
            <a:ext cx="4462818" cy="109035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7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639763" y="1423988"/>
          <a:ext cx="8035926" cy="4157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1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6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654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Strana nebo hnutí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1. kolo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2. kolo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Mandátů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Podíl mandátů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0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"</a:t>
                      </a:r>
                      <a:r>
                        <a:rPr lang="cs-CZ" sz="20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Macron</a:t>
                      </a:r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"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28,21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43,06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308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53,4%</a:t>
                      </a:r>
                      <a:endParaRPr lang="cs-CZ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0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gaullisté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15,77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22,23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112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19,4%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0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MoDem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4,12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6,06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42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7,3%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0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PS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7,44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5,68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30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5,2%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01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UDI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3,03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3,04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18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3,1%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0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Nepodrobená Francie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11,03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4,86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17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2,9%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01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PCF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2,72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1,2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10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1,7%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01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FN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13,2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8,75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1,4%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0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ostatní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12,9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5,12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solidFill>
                            <a:srgbClr val="002D5A"/>
                          </a:solidFill>
                          <a:effectLst/>
                        </a:rPr>
                        <a:t>32</a:t>
                      </a:r>
                      <a:endParaRPr lang="cs-CZ" sz="20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5,5%</a:t>
                      </a:r>
                      <a:endParaRPr lang="cs-CZ" sz="20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341313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Francie 2017</a:t>
            </a:r>
          </a:p>
        </p:txBody>
      </p:sp>
    </p:spTree>
    <p:extLst>
      <p:ext uri="{BB962C8B-B14F-4D97-AF65-F5344CB8AC3E}">
        <p14:creationId xmlns:p14="http://schemas.microsoft.com/office/powerpoint/2010/main" val="80399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5"/>
            <a:ext cx="8393113" cy="923925"/>
          </a:xfrm>
        </p:spPr>
        <p:txBody>
          <a:bodyPr/>
          <a:lstStyle/>
          <a:p>
            <a:pPr algn="r">
              <a:defRPr/>
            </a:pPr>
            <a:r>
              <a:rPr lang="cs-CZ" sz="4400" dirty="0"/>
              <a:t>2017/1.</a:t>
            </a:r>
          </a:p>
        </p:txBody>
      </p:sp>
      <p:pic>
        <p:nvPicPr>
          <p:cNvPr id="1239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525" y="7938"/>
            <a:ext cx="5949950" cy="686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97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cs-CZ"/>
          </a:p>
        </p:txBody>
      </p:sp>
      <p:pic>
        <p:nvPicPr>
          <p:cNvPr id="1249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25" y="563563"/>
            <a:ext cx="9045575" cy="572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Nadpis 1"/>
          <p:cNvSpPr txBox="1">
            <a:spLocks/>
          </p:cNvSpPr>
          <p:nvPr/>
        </p:nvSpPr>
        <p:spPr bwMode="auto">
          <a:xfrm>
            <a:off x="0" y="141288"/>
            <a:ext cx="5500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2000" tIns="45710" rIns="252000" bIns="4571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CA8A64"/>
                </a:solidFill>
              </a:rPr>
              <a:t>2017/2.</a:t>
            </a:r>
          </a:p>
        </p:txBody>
      </p:sp>
    </p:spTree>
    <p:extLst>
      <p:ext uri="{BB962C8B-B14F-4D97-AF65-F5344CB8AC3E}">
        <p14:creationId xmlns:p14="http://schemas.microsoft.com/office/powerpoint/2010/main" val="287757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Australský AV v praxi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2036763"/>
            <a:ext cx="8407400" cy="4033837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200">
                <a:solidFill>
                  <a:srgbClr val="002D5A"/>
                </a:solidFill>
              </a:rPr>
              <a:t>Až do I. světové války soupeření labouristů a pravice, pak agrární krize ohrožující pravici </a:t>
            </a:r>
            <a:r>
              <a:rPr lang="en-US" altLang="cs-CZ" sz="2200">
                <a:solidFill>
                  <a:srgbClr val="002D5A"/>
                </a:solidFill>
                <a:cs typeface="Arial" pitchFamily="34" charset="0"/>
              </a:rPr>
              <a:t>&gt;</a:t>
            </a:r>
            <a:r>
              <a:rPr lang="cs-CZ" altLang="cs-CZ" sz="2200">
                <a:solidFill>
                  <a:srgbClr val="002D5A"/>
                </a:solidFill>
                <a:cs typeface="Arial" pitchFamily="34" charset="0"/>
              </a:rPr>
              <a:t> změna z FPTP na AV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200">
                <a:solidFill>
                  <a:srgbClr val="002D5A"/>
                </a:solidFill>
                <a:cs typeface="Arial" pitchFamily="34" charset="0"/>
              </a:rPr>
              <a:t>Zavedení AV – nástup farmářské strany, stojící mezi Lab a Nat, schopné získávat druhé preference od obou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200">
                <a:solidFill>
                  <a:srgbClr val="002D5A"/>
                </a:solidFill>
                <a:cs typeface="Arial" pitchFamily="34" charset="0"/>
              </a:rPr>
              <a:t>Postupem času došlo k vytvoření tripartismu s bipolárním mechanismem – Lab versus Lib/Nat</a:t>
            </a:r>
            <a:r>
              <a:rPr lang="cs-CZ" altLang="cs-CZ" sz="2000">
                <a:solidFill>
                  <a:srgbClr val="002D5A"/>
                </a:solidFill>
                <a:cs typeface="Arial" pitchFamily="34" charset="0"/>
              </a:rPr>
              <a:t> (dnes rozšířené o regionální uskupení)</a:t>
            </a:r>
            <a:endParaRPr lang="en-US" altLang="cs-CZ" sz="2000">
              <a:solidFill>
                <a:srgbClr val="002D5A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94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9833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Austrálie 2019</a:t>
            </a:r>
          </a:p>
        </p:txBody>
      </p:sp>
      <p:graphicFrame>
        <p:nvGraphicFramePr>
          <p:cNvPr id="3" name="Zástupný symbol pro obsah 2"/>
          <p:cNvGraphicFramePr>
            <a:graphicFrameLocks noGrp="1"/>
          </p:cNvGraphicFramePr>
          <p:nvPr>
            <p:ph idx="1"/>
          </p:nvPr>
        </p:nvGraphicFramePr>
        <p:xfrm>
          <a:off x="450376" y="1241942"/>
          <a:ext cx="8325136" cy="4899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1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434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Strana/koalice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hlasů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mandáty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mandátů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34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Liberal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National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Coalition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41,44%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50,99%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34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Labor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33,34%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45,03%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34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Greens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10,40%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4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Independents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347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Liberal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27,99%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29,14%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347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Liberal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National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Quennsland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8,67%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15,23%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347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National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4,51%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6,62%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347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Country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Liberal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66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183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65" y="1"/>
            <a:ext cx="9244365" cy="742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99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8" y="506413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Prezidentské volební systémy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638" y="1309688"/>
            <a:ext cx="7929562" cy="4818062"/>
          </a:xfrm>
        </p:spPr>
        <p:txBody>
          <a:bodyPr/>
          <a:lstStyle/>
          <a:p>
            <a:pPr marL="0" indent="0" algn="ctr" eaLnBrk="1" hangingPunct="1">
              <a:spcBef>
                <a:spcPct val="55000"/>
              </a:spcBef>
              <a:buFont typeface="Arial" pitchFamily="34" charset="0"/>
              <a:buNone/>
              <a:defRPr/>
            </a:pPr>
            <a:r>
              <a:rPr lang="cs-CZ" altLang="cs-CZ" sz="3600" b="1" dirty="0">
                <a:solidFill>
                  <a:srgbClr val="002D5A"/>
                </a:solidFill>
              </a:rPr>
              <a:t>přímé / nepřímé</a:t>
            </a:r>
            <a:endParaRPr lang="cs-CZ" altLang="cs-CZ" sz="2400" b="1" i="1" dirty="0">
              <a:solidFill>
                <a:srgbClr val="002D5A"/>
              </a:solidFill>
            </a:endParaRPr>
          </a:p>
          <a:p>
            <a:pPr marL="0" indent="0" eaLnBrk="1" hangingPunct="1">
              <a:spcBef>
                <a:spcPct val="55000"/>
              </a:spcBef>
              <a:buFont typeface="Arial" pitchFamily="34" charset="0"/>
              <a:buNone/>
              <a:defRPr/>
            </a:pPr>
            <a:r>
              <a:rPr lang="cs-CZ" altLang="cs-CZ" sz="2400" b="1" i="1" dirty="0">
                <a:solidFill>
                  <a:srgbClr val="002D5A"/>
                </a:solidFill>
              </a:rPr>
              <a:t>Přímé</a:t>
            </a:r>
          </a:p>
          <a:p>
            <a:pPr eaLnBrk="1" hangingPunct="1">
              <a:spcBef>
                <a:spcPct val="550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Jednokolové</a:t>
            </a:r>
          </a:p>
          <a:p>
            <a:pPr lvl="1" eaLnBrk="1" hangingPunct="1">
              <a:spcBef>
                <a:spcPct val="55000"/>
              </a:spcBef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FPTP - Mexiko, Island, Bosna a Hercegovina</a:t>
            </a:r>
          </a:p>
          <a:p>
            <a:pPr lvl="1" eaLnBrk="1" hangingPunct="1">
              <a:spcBef>
                <a:spcPct val="55000"/>
              </a:spcBef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AV - Irsko, Republika Srbská v </a:t>
            </a:r>
            <a:r>
              <a:rPr lang="cs-CZ" altLang="cs-CZ" sz="2000" dirty="0" err="1">
                <a:solidFill>
                  <a:srgbClr val="002D5A"/>
                </a:solidFill>
              </a:rPr>
              <a:t>BiH</a:t>
            </a:r>
            <a:endParaRPr lang="cs-CZ" altLang="cs-CZ" sz="2000" dirty="0">
              <a:solidFill>
                <a:srgbClr val="002D5A"/>
              </a:solidFill>
            </a:endParaRPr>
          </a:p>
          <a:p>
            <a:pPr lvl="1" eaLnBrk="1" hangingPunct="1">
              <a:spcBef>
                <a:spcPct val="55000"/>
              </a:spcBef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SV – </a:t>
            </a:r>
            <a:r>
              <a:rPr lang="cs-CZ" altLang="cs-CZ" sz="2000" dirty="0" err="1">
                <a:solidFill>
                  <a:srgbClr val="002D5A"/>
                </a:solidFill>
              </a:rPr>
              <a:t>Šrí</a:t>
            </a:r>
            <a:r>
              <a:rPr lang="cs-CZ" altLang="cs-CZ" sz="2000" dirty="0">
                <a:solidFill>
                  <a:srgbClr val="002D5A"/>
                </a:solidFill>
              </a:rPr>
              <a:t> Lanka</a:t>
            </a:r>
          </a:p>
          <a:p>
            <a:pPr eaLnBrk="1" hangingPunct="1">
              <a:spcBef>
                <a:spcPct val="550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Dvoukolové – celkem skoro 90 zemí</a:t>
            </a:r>
          </a:p>
          <a:p>
            <a:pPr lvl="1" eaLnBrk="1" hangingPunct="1">
              <a:spcBef>
                <a:spcPct val="55000"/>
              </a:spcBef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Uzavřené 2. kolo - Francie, Brazílie, Finsko, Rakousko, Česko, Slovensko…</a:t>
            </a:r>
          </a:p>
          <a:p>
            <a:pPr marL="457200" lvl="1" indent="0" eaLnBrk="1" hangingPunct="1">
              <a:spcBef>
                <a:spcPct val="55000"/>
              </a:spcBef>
              <a:buFont typeface="Arial" pitchFamily="34" charset="0"/>
              <a:buNone/>
              <a:defRPr/>
            </a:pPr>
            <a:endParaRPr lang="cs-CZ" altLang="cs-CZ" sz="2000" dirty="0">
              <a:solidFill>
                <a:srgbClr val="002D5A"/>
              </a:solidFill>
            </a:endParaRPr>
          </a:p>
          <a:p>
            <a:pPr lvl="1" eaLnBrk="1" hangingPunct="1">
              <a:spcBef>
                <a:spcPct val="55000"/>
              </a:spcBef>
              <a:defRPr/>
            </a:pPr>
            <a:endParaRPr lang="cs-CZ" altLang="cs-CZ" sz="2000" dirty="0">
              <a:solidFill>
                <a:srgbClr val="002D5A"/>
              </a:solidFill>
            </a:endParaRPr>
          </a:p>
          <a:p>
            <a:pPr lvl="1" eaLnBrk="1" hangingPunct="1">
              <a:spcBef>
                <a:spcPct val="55000"/>
              </a:spcBef>
              <a:defRPr/>
            </a:pPr>
            <a:endParaRPr lang="cs-CZ" altLang="cs-CZ" sz="800" dirty="0">
              <a:solidFill>
                <a:srgbClr val="002D5A"/>
              </a:solidFill>
            </a:endParaRPr>
          </a:p>
          <a:p>
            <a:pPr lvl="1" eaLnBrk="1" hangingPunct="1">
              <a:spcBef>
                <a:spcPct val="55000"/>
              </a:spcBef>
              <a:defRPr/>
            </a:pPr>
            <a:endParaRPr lang="cs-CZ" altLang="cs-CZ" sz="20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1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850" y="1339850"/>
            <a:ext cx="9213850" cy="4733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533400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Prezidentské volební systémy</a:t>
            </a:r>
          </a:p>
        </p:txBody>
      </p:sp>
    </p:spTree>
    <p:extLst>
      <p:ext uri="{BB962C8B-B14F-4D97-AF65-F5344CB8AC3E}">
        <p14:creationId xmlns:p14="http://schemas.microsoft.com/office/powerpoint/2010/main" val="192848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025" y="2347913"/>
            <a:ext cx="7981950" cy="205740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systémy poměrného zastoupení v Praxi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36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1594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Systémy poměrného zastoupení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4651"/>
            <a:ext cx="8229600" cy="5268035"/>
          </a:xfrm>
        </p:spPr>
        <p:txBody>
          <a:bodyPr/>
          <a:lstStyle/>
          <a:p>
            <a:pPr eaLnBrk="1" hangingPunct="1">
              <a:lnSpc>
                <a:spcPct val="105000"/>
              </a:lnSpc>
              <a:spcBef>
                <a:spcPct val="4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Velká variabilita:</a:t>
            </a:r>
          </a:p>
          <a:p>
            <a:pPr lvl="1" eaLnBrk="1" hangingPunct="1">
              <a:lnSpc>
                <a:spcPct val="105000"/>
              </a:lnSpc>
              <a:spcBef>
                <a:spcPct val="45000"/>
              </a:spcBef>
            </a:pPr>
            <a:r>
              <a:rPr lang="cs-CZ" altLang="cs-CZ" sz="2400" i="1" dirty="0">
                <a:solidFill>
                  <a:srgbClr val="002D5A"/>
                </a:solidFill>
              </a:rPr>
              <a:t>Velikost volebního obvodu </a:t>
            </a:r>
          </a:p>
          <a:p>
            <a:pPr lvl="1" eaLnBrk="1" hangingPunct="1">
              <a:lnSpc>
                <a:spcPct val="105000"/>
              </a:lnSpc>
              <a:spcBef>
                <a:spcPct val="45000"/>
              </a:spcBef>
            </a:pPr>
            <a:r>
              <a:rPr lang="cs-CZ" altLang="cs-CZ" sz="2400" i="1" dirty="0">
                <a:solidFill>
                  <a:srgbClr val="002D5A"/>
                </a:solidFill>
              </a:rPr>
              <a:t>Volební formule (</a:t>
            </a:r>
            <a:r>
              <a:rPr lang="cs-CZ" altLang="cs-CZ" sz="2400" i="1" dirty="0" err="1">
                <a:solidFill>
                  <a:srgbClr val="002D5A"/>
                </a:solidFill>
              </a:rPr>
              <a:t>přepočítavácí</a:t>
            </a:r>
            <a:r>
              <a:rPr lang="cs-CZ" altLang="cs-CZ" sz="2400" i="1" dirty="0">
                <a:solidFill>
                  <a:srgbClr val="002D5A"/>
                </a:solidFill>
              </a:rPr>
              <a:t> metody)</a:t>
            </a:r>
          </a:p>
          <a:p>
            <a:pPr lvl="1" eaLnBrk="1" hangingPunct="1">
              <a:lnSpc>
                <a:spcPct val="105000"/>
              </a:lnSpc>
              <a:spcBef>
                <a:spcPct val="45000"/>
              </a:spcBef>
            </a:pPr>
            <a:r>
              <a:rPr lang="cs-CZ" altLang="cs-CZ" sz="2400" i="1" dirty="0">
                <a:solidFill>
                  <a:srgbClr val="002D5A"/>
                </a:solidFill>
              </a:rPr>
              <a:t>Počet skrutinií</a:t>
            </a:r>
          </a:p>
          <a:p>
            <a:pPr lvl="1" eaLnBrk="1" hangingPunct="1">
              <a:lnSpc>
                <a:spcPct val="105000"/>
              </a:lnSpc>
              <a:spcBef>
                <a:spcPct val="45000"/>
              </a:spcBef>
            </a:pPr>
            <a:r>
              <a:rPr lang="cs-CZ" altLang="cs-CZ" sz="2400" i="1" dirty="0">
                <a:solidFill>
                  <a:srgbClr val="002D5A"/>
                </a:solidFill>
              </a:rPr>
              <a:t>Volební klauzule</a:t>
            </a:r>
          </a:p>
          <a:p>
            <a:pPr lvl="1" eaLnBrk="1" hangingPunct="1">
              <a:lnSpc>
                <a:spcPct val="105000"/>
              </a:lnSpc>
              <a:spcBef>
                <a:spcPct val="45000"/>
              </a:spcBef>
            </a:pPr>
            <a:r>
              <a:rPr lang="cs-CZ" altLang="cs-CZ" sz="2400" i="1" dirty="0">
                <a:solidFill>
                  <a:srgbClr val="002D5A"/>
                </a:solidFill>
              </a:rPr>
              <a:t>Prémie</a:t>
            </a:r>
          </a:p>
          <a:p>
            <a:pPr lvl="1" eaLnBrk="1" hangingPunct="1">
              <a:lnSpc>
                <a:spcPct val="105000"/>
              </a:lnSpc>
              <a:spcBef>
                <a:spcPct val="45000"/>
              </a:spcBef>
            </a:pPr>
            <a:r>
              <a:rPr lang="cs-CZ" altLang="cs-CZ" sz="2400" i="1" dirty="0">
                <a:solidFill>
                  <a:srgbClr val="CA8A64"/>
                </a:solidFill>
              </a:rPr>
              <a:t>Charakter kandidátky (míra personalizace)</a:t>
            </a:r>
          </a:p>
          <a:p>
            <a:pPr eaLnBrk="1" hangingPunct="1">
              <a:lnSpc>
                <a:spcPct val="105000"/>
              </a:lnSpc>
              <a:spcBef>
                <a:spcPct val="4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důsledkem je nestejně silná </a:t>
            </a:r>
            <a:r>
              <a:rPr lang="cs-CZ" altLang="cs-CZ" sz="2400" dirty="0" err="1">
                <a:solidFill>
                  <a:srgbClr val="002D5A"/>
                </a:solidFill>
              </a:rPr>
              <a:t>reprezentativita</a:t>
            </a:r>
            <a:r>
              <a:rPr lang="cs-CZ" altLang="cs-CZ" sz="2400" dirty="0">
                <a:solidFill>
                  <a:srgbClr val="002D5A"/>
                </a:solidFill>
              </a:rPr>
              <a:t> a proporcionalita – SPZ může mít proporční i většinový efekt!!!</a:t>
            </a:r>
          </a:p>
          <a:p>
            <a:pPr lvl="1" eaLnBrk="1" hangingPunct="1"/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40776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0218"/>
          </a:xfrm>
        </p:spPr>
        <p:txBody>
          <a:bodyPr>
            <a:normAutofit/>
          </a:bodyPr>
          <a:lstStyle/>
          <a:p>
            <a:r>
              <a:rPr lang="cs-CZ" sz="3600" dirty="0"/>
              <a:t>Klasifikace podle ideologie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5495"/>
            <a:ext cx="8266922" cy="540329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koncept stranických rodin (Klaus von </a:t>
            </a:r>
            <a:r>
              <a:rPr lang="cs-CZ" sz="2400" dirty="0" err="1">
                <a:solidFill>
                  <a:srgbClr val="002D5A"/>
                </a:solidFill>
              </a:rPr>
              <a:t>Beyme</a:t>
            </a:r>
            <a:r>
              <a:rPr lang="cs-CZ" sz="2400" dirty="0">
                <a:solidFill>
                  <a:srgbClr val="002D5A"/>
                </a:solidFill>
              </a:rPr>
              <a:t>, 1985)</a:t>
            </a: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Liberální a radikální strany</a:t>
            </a: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Konzervativní strany</a:t>
            </a: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Socialistické a sociálně demokratické strany</a:t>
            </a: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Křesťansko-demokratické strany</a:t>
            </a: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Komunistické strany</a:t>
            </a: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Agrární strany</a:t>
            </a: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Regionální a etnické strany</a:t>
            </a: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Extrémně pravicové strany</a:t>
            </a: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Ekologické strany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68" y="3418856"/>
            <a:ext cx="4913832" cy="263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42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Velikost volebních obvodů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7230"/>
            <a:ext cx="8229600" cy="5088933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4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Nejdůležitější proměnná volebních systémů - „</a:t>
            </a:r>
            <a:r>
              <a:rPr lang="cs-CZ" altLang="cs-CZ" sz="2400" dirty="0" err="1">
                <a:solidFill>
                  <a:srgbClr val="002D5A"/>
                </a:solidFill>
              </a:rPr>
              <a:t>district</a:t>
            </a:r>
            <a:r>
              <a:rPr lang="cs-CZ" altLang="cs-CZ" sz="2400" dirty="0">
                <a:solidFill>
                  <a:srgbClr val="002D5A"/>
                </a:solidFill>
              </a:rPr>
              <a:t> magnitude“ (M)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Označuje počet mandátů, které se rozdělují ve volebním obvodu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3 kategorie volebních obvodů</a:t>
            </a:r>
          </a:p>
          <a:p>
            <a:pPr marL="1046163" lvl="1" indent="-588963" eaLnBrk="1" hangingPunct="1">
              <a:spcBef>
                <a:spcPct val="40000"/>
              </a:spcBef>
            </a:pPr>
            <a:r>
              <a:rPr lang="cs-CZ" altLang="cs-CZ" sz="2200" i="1" dirty="0">
                <a:solidFill>
                  <a:srgbClr val="002D5A"/>
                </a:solidFill>
              </a:rPr>
              <a:t>Malé (2-4)</a:t>
            </a:r>
          </a:p>
          <a:p>
            <a:pPr marL="1046163" lvl="1" indent="-588963" eaLnBrk="1" hangingPunct="1">
              <a:spcBef>
                <a:spcPct val="40000"/>
              </a:spcBef>
            </a:pPr>
            <a:r>
              <a:rPr lang="cs-CZ" altLang="cs-CZ" sz="2200" i="1" dirty="0">
                <a:solidFill>
                  <a:srgbClr val="002D5A"/>
                </a:solidFill>
              </a:rPr>
              <a:t>Střední (5-9)</a:t>
            </a:r>
          </a:p>
          <a:p>
            <a:pPr marL="1046163" lvl="1" indent="-588963" eaLnBrk="1" hangingPunct="1">
              <a:spcBef>
                <a:spcPct val="40000"/>
              </a:spcBef>
            </a:pPr>
            <a:r>
              <a:rPr lang="cs-CZ" altLang="cs-CZ" sz="2200" i="1" dirty="0">
                <a:solidFill>
                  <a:srgbClr val="002D5A"/>
                </a:solidFill>
              </a:rPr>
              <a:t>Velké (10 a více)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Čím menší volební obvody, tím větší disproporcionalita (rozdíl mezi podílem hlasů a podílem mandátů)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Efekt „zrcadlení“ (podíl hlasů = podíl mandátů) nastává s obvody s 20 a více mandáty</a:t>
            </a:r>
          </a:p>
        </p:txBody>
      </p:sp>
    </p:spTree>
    <p:extLst>
      <p:ext uri="{BB962C8B-B14F-4D97-AF65-F5344CB8AC3E}">
        <p14:creationId xmlns:p14="http://schemas.microsoft.com/office/powerpoint/2010/main" val="417431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3481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Volební formule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4"/>
            <a:ext cx="8447088" cy="5092842"/>
          </a:xfrm>
        </p:spPr>
        <p:txBody>
          <a:bodyPr/>
          <a:lstStyle/>
          <a:p>
            <a:pPr eaLnBrk="1" hangingPunct="1">
              <a:spcBef>
                <a:spcPct val="600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Nutná souvislost každého systému poměrného zastoupení </a:t>
            </a:r>
            <a:r>
              <a:rPr lang="cs-CZ" altLang="cs-CZ" sz="1800" i="1" dirty="0">
                <a:solidFill>
                  <a:srgbClr val="FF0000"/>
                </a:solidFill>
              </a:rPr>
              <a:t>(viz rozhodnutí ÚS, díky kterému nyní není možné uskutečnit volby!)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Matematické metody, které slouží k převodu hlasů na mandáty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2 hlavní skupiny:</a:t>
            </a:r>
          </a:p>
          <a:p>
            <a:pPr lvl="1"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volební kvóty </a:t>
            </a:r>
          </a:p>
          <a:p>
            <a:pPr lvl="1"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volební </a:t>
            </a:r>
            <a:r>
              <a:rPr lang="cs-CZ" altLang="cs-CZ" sz="2400" dirty="0" err="1">
                <a:solidFill>
                  <a:srgbClr val="002D5A"/>
                </a:solidFill>
              </a:rPr>
              <a:t>dělitelé</a:t>
            </a:r>
            <a:endParaRPr lang="cs-CZ" alt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9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Volební kvóty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037230"/>
            <a:ext cx="8447088" cy="5554638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 češtině též „volební číslo“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 zahraničí – metody nejvyšších zbytků (</a:t>
            </a:r>
            <a:r>
              <a:rPr lang="cs-CZ" altLang="cs-CZ" sz="2400" i="1" dirty="0" err="1">
                <a:solidFill>
                  <a:srgbClr val="002D5A"/>
                </a:solidFill>
              </a:rPr>
              <a:t>largest</a:t>
            </a:r>
            <a:r>
              <a:rPr lang="cs-CZ" altLang="cs-CZ" sz="2400" i="1" dirty="0">
                <a:solidFill>
                  <a:srgbClr val="002D5A"/>
                </a:solidFill>
              </a:rPr>
              <a:t> </a:t>
            </a:r>
            <a:r>
              <a:rPr lang="cs-CZ" altLang="cs-CZ" sz="2400" i="1" dirty="0" err="1">
                <a:solidFill>
                  <a:srgbClr val="002D5A"/>
                </a:solidFill>
              </a:rPr>
              <a:t>remainder</a:t>
            </a:r>
            <a:r>
              <a:rPr lang="cs-CZ" altLang="cs-CZ" sz="2400" dirty="0">
                <a:solidFill>
                  <a:srgbClr val="002D5A"/>
                </a:solidFill>
              </a:rPr>
              <a:t>)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2 veličiny</a:t>
            </a:r>
          </a:p>
          <a:p>
            <a:pPr lvl="1" eaLnBrk="1" hangingPunct="1">
              <a:spcBef>
                <a:spcPts val="18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 – celkový počet křesel </a:t>
            </a:r>
            <a:r>
              <a:rPr lang="cs-CZ" altLang="cs-CZ" sz="2400" i="1" dirty="0">
                <a:solidFill>
                  <a:srgbClr val="002D5A"/>
                </a:solidFill>
              </a:rPr>
              <a:t>(</a:t>
            </a:r>
            <a:r>
              <a:rPr lang="cs-CZ" altLang="cs-CZ" sz="2400" i="1" dirty="0" err="1">
                <a:solidFill>
                  <a:srgbClr val="002D5A"/>
                </a:solidFill>
              </a:rPr>
              <a:t>seats</a:t>
            </a:r>
            <a:r>
              <a:rPr lang="cs-CZ" altLang="cs-CZ" sz="2400" i="1" dirty="0">
                <a:solidFill>
                  <a:srgbClr val="002D5A"/>
                </a:solidFill>
              </a:rPr>
              <a:t>)</a:t>
            </a:r>
          </a:p>
          <a:p>
            <a:pPr lvl="1" eaLnBrk="1" hangingPunct="1">
              <a:spcBef>
                <a:spcPts val="18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 – celkový počet hlasů </a:t>
            </a:r>
            <a:r>
              <a:rPr lang="cs-CZ" altLang="cs-CZ" sz="2400" i="1" dirty="0">
                <a:solidFill>
                  <a:srgbClr val="002D5A"/>
                </a:solidFill>
              </a:rPr>
              <a:t>(</a:t>
            </a:r>
            <a:r>
              <a:rPr lang="cs-CZ" altLang="cs-CZ" sz="2400" i="1" dirty="0" err="1">
                <a:solidFill>
                  <a:srgbClr val="002D5A"/>
                </a:solidFill>
              </a:rPr>
              <a:t>votes</a:t>
            </a:r>
            <a:r>
              <a:rPr lang="cs-CZ" altLang="cs-CZ" sz="2400" i="1" dirty="0">
                <a:solidFill>
                  <a:srgbClr val="002D5A"/>
                </a:solidFill>
              </a:rPr>
              <a:t>)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Obvykle nedokáží rozdělit všechny mandáty a jsou proto doplňovány:</a:t>
            </a:r>
          </a:p>
          <a:p>
            <a:pPr lvl="1" eaLnBrk="1" hangingPunct="1">
              <a:spcBef>
                <a:spcPts val="18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na úrovni obvodu – např. metodou nejvyššího zbytku nebo nejvyššího průměru</a:t>
            </a:r>
          </a:p>
          <a:p>
            <a:pPr lvl="1" eaLnBrk="1" hangingPunct="1">
              <a:spcBef>
                <a:spcPts val="18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na úrovni státní - více skrutinií a další matematické metody </a:t>
            </a:r>
          </a:p>
        </p:txBody>
      </p:sp>
    </p:spTree>
    <p:extLst>
      <p:ext uri="{BB962C8B-B14F-4D97-AF65-F5344CB8AC3E}">
        <p14:creationId xmlns:p14="http://schemas.microsoft.com/office/powerpoint/2010/main" val="331838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184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Kvóty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2082800"/>
            <a:ext cx="7269163" cy="3589338"/>
          </a:xfrm>
        </p:spPr>
        <p:txBody>
          <a:bodyPr/>
          <a:lstStyle/>
          <a:p>
            <a:pPr marL="358775" lvl="1" indent="-92075" eaLnBrk="1" hangingPunct="1">
              <a:buFont typeface="Arial" pitchFamily="34" charset="0"/>
              <a:buNone/>
            </a:pPr>
            <a:r>
              <a:rPr lang="cs-CZ" altLang="cs-CZ" sz="6000" dirty="0">
                <a:solidFill>
                  <a:srgbClr val="002D5A"/>
                </a:solidFill>
              </a:rPr>
              <a:t>Q = V / S  </a:t>
            </a:r>
          </a:p>
          <a:p>
            <a:pPr marL="358775" lvl="1" indent="-92075" eaLnBrk="1" hangingPunct="1">
              <a:buFont typeface="Arial" pitchFamily="34" charset="0"/>
              <a:buNone/>
            </a:pPr>
            <a:r>
              <a:rPr lang="cs-CZ" altLang="cs-CZ" dirty="0">
                <a:solidFill>
                  <a:srgbClr val="002D5A"/>
                </a:solidFill>
              </a:rPr>
              <a:t> </a:t>
            </a:r>
          </a:p>
          <a:p>
            <a:pPr marL="0" indent="0" eaLnBrk="1" hangingPunct="1">
              <a:buFont typeface="Arial" pitchFamily="34" charset="0"/>
              <a:buNone/>
            </a:pPr>
            <a:endParaRPr lang="cs-CZ" altLang="cs-CZ" sz="2400" dirty="0">
              <a:solidFill>
                <a:srgbClr val="002D5A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cs-CZ" altLang="cs-CZ" sz="2400" dirty="0">
                <a:solidFill>
                  <a:srgbClr val="002D5A"/>
                </a:solidFill>
              </a:rPr>
              <a:t>V = celkový počet platných hlasů v konkrétním volebním obvodu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cs-CZ" altLang="cs-CZ" sz="2400" dirty="0">
                <a:solidFill>
                  <a:srgbClr val="002D5A"/>
                </a:solidFill>
              </a:rPr>
              <a:t>S = počet mandátů v konkrétním volebním obvodu</a:t>
            </a:r>
          </a:p>
        </p:txBody>
      </p:sp>
    </p:spTree>
    <p:extLst>
      <p:ext uri="{BB962C8B-B14F-4D97-AF65-F5344CB8AC3E}">
        <p14:creationId xmlns:p14="http://schemas.microsoft.com/office/powerpoint/2010/main" val="37144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91821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Volební kvóty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078173"/>
            <a:ext cx="8447088" cy="5513695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cs-CZ" altLang="cs-CZ" sz="2400" i="1" dirty="0" err="1">
                <a:solidFill>
                  <a:srgbClr val="002D5A"/>
                </a:solidFill>
              </a:rPr>
              <a:t>Hareova</a:t>
            </a:r>
            <a:r>
              <a:rPr lang="cs-CZ" altLang="cs-CZ" sz="2400" i="1" dirty="0">
                <a:solidFill>
                  <a:srgbClr val="002D5A"/>
                </a:solidFill>
              </a:rPr>
              <a:t> kvóta - Q = V / S 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400" i="1" dirty="0" err="1">
                <a:solidFill>
                  <a:srgbClr val="002D5A"/>
                </a:solidFill>
              </a:rPr>
              <a:t>Hagenbach-Bischoffova</a:t>
            </a:r>
            <a:r>
              <a:rPr lang="cs-CZ" altLang="cs-CZ" sz="2400" i="1" dirty="0">
                <a:solidFill>
                  <a:srgbClr val="002D5A"/>
                </a:solidFill>
              </a:rPr>
              <a:t> kvóta - Q = V / (S + 1)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400" i="1" dirty="0" err="1">
                <a:solidFill>
                  <a:srgbClr val="002D5A"/>
                </a:solidFill>
              </a:rPr>
              <a:t>Imperialiho</a:t>
            </a:r>
            <a:r>
              <a:rPr lang="cs-CZ" altLang="cs-CZ" sz="2400" i="1" dirty="0">
                <a:solidFill>
                  <a:srgbClr val="002D5A"/>
                </a:solidFill>
              </a:rPr>
              <a:t> kvóta - Q = V / (S + 2)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400" i="1" dirty="0">
                <a:solidFill>
                  <a:srgbClr val="002D5A"/>
                </a:solidFill>
              </a:rPr>
              <a:t>posílená </a:t>
            </a:r>
            <a:r>
              <a:rPr lang="cs-CZ" altLang="cs-CZ" sz="2400" i="1" dirty="0" err="1">
                <a:solidFill>
                  <a:srgbClr val="002D5A"/>
                </a:solidFill>
              </a:rPr>
              <a:t>Imperialiho</a:t>
            </a:r>
            <a:r>
              <a:rPr lang="cs-CZ" altLang="cs-CZ" sz="2400" i="1" dirty="0">
                <a:solidFill>
                  <a:srgbClr val="002D5A"/>
                </a:solidFill>
              </a:rPr>
              <a:t> kvóta - Q = V / (S + 3)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400" i="1" dirty="0" err="1">
                <a:solidFill>
                  <a:srgbClr val="002D5A"/>
                </a:solidFill>
              </a:rPr>
              <a:t>Hare-Niemeyerova</a:t>
            </a:r>
            <a:r>
              <a:rPr lang="cs-CZ" altLang="cs-CZ" sz="2400" i="1" dirty="0">
                <a:solidFill>
                  <a:srgbClr val="002D5A"/>
                </a:solidFill>
              </a:rPr>
              <a:t> metoda </a:t>
            </a:r>
            <a:r>
              <a:rPr lang="cs-CZ" altLang="cs-CZ" sz="2400" i="1" dirty="0" err="1">
                <a:solidFill>
                  <a:srgbClr val="002D5A"/>
                </a:solidFill>
              </a:rPr>
              <a:t>Ss</a:t>
            </a:r>
            <a:r>
              <a:rPr lang="cs-CZ" altLang="cs-CZ" sz="2400" i="1" dirty="0">
                <a:solidFill>
                  <a:srgbClr val="002D5A"/>
                </a:solidFill>
              </a:rPr>
              <a:t> = (</a:t>
            </a:r>
            <a:r>
              <a:rPr lang="cs-CZ" altLang="cs-CZ" sz="2400" i="1" dirty="0" err="1">
                <a:solidFill>
                  <a:srgbClr val="002D5A"/>
                </a:solidFill>
              </a:rPr>
              <a:t>Vv</a:t>
            </a:r>
            <a:r>
              <a:rPr lang="cs-CZ" altLang="cs-CZ" sz="2400" i="1" dirty="0">
                <a:solidFill>
                  <a:srgbClr val="002D5A"/>
                </a:solidFill>
              </a:rPr>
              <a:t> x S) / V</a:t>
            </a:r>
          </a:p>
          <a:p>
            <a:pPr lvl="1" eaLnBrk="1" hangingPunct="1"/>
            <a:r>
              <a:rPr lang="cs-CZ" altLang="cs-CZ" sz="1800" dirty="0">
                <a:solidFill>
                  <a:srgbClr val="002D5A"/>
                </a:solidFill>
              </a:rPr>
              <a:t>Nepočítá ale mandátové číslo, nýbrž přímo počet mandátů, které kandidující strana získá (</a:t>
            </a:r>
            <a:r>
              <a:rPr lang="cs-CZ" altLang="cs-CZ" sz="1800" dirty="0" err="1">
                <a:solidFill>
                  <a:srgbClr val="002D5A"/>
                </a:solidFill>
              </a:rPr>
              <a:t>Ss</a:t>
            </a:r>
            <a:r>
              <a:rPr lang="cs-CZ" altLang="cs-CZ" sz="1800" dirty="0">
                <a:solidFill>
                  <a:srgbClr val="002D5A"/>
                </a:solidFill>
              </a:rPr>
              <a:t>). Počet hlasů, které strana obdržela ve volbách (</a:t>
            </a:r>
            <a:r>
              <a:rPr lang="cs-CZ" altLang="cs-CZ" sz="1800" dirty="0" err="1">
                <a:solidFill>
                  <a:srgbClr val="002D5A"/>
                </a:solidFill>
              </a:rPr>
              <a:t>Vv</a:t>
            </a:r>
            <a:r>
              <a:rPr lang="cs-CZ" altLang="cs-CZ" sz="1800" dirty="0">
                <a:solidFill>
                  <a:srgbClr val="002D5A"/>
                </a:solidFill>
              </a:rPr>
              <a:t>), se vynásobí celkovým počtem přidělovaných mandátů a takto získané číslo se vydělí celkovým počtem odevzdaných hlasů.</a:t>
            </a:r>
          </a:p>
        </p:txBody>
      </p:sp>
    </p:spTree>
    <p:extLst>
      <p:ext uri="{BB962C8B-B14F-4D97-AF65-F5344CB8AC3E}">
        <p14:creationId xmlns:p14="http://schemas.microsoft.com/office/powerpoint/2010/main" val="165607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4325" y="887413"/>
            <a:ext cx="8447088" cy="406400"/>
          </a:xfrm>
        </p:spPr>
        <p:txBody>
          <a:bodyPr rtlCol="0">
            <a:normAutofit fontScale="90000"/>
          </a:bodyPr>
          <a:lstStyle/>
          <a:p>
            <a:pPr algn="l" defTabSz="914206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CA8A64"/>
                </a:solidFill>
              </a:rPr>
              <a:t>Hagenbach-Bischoffova</a:t>
            </a:r>
            <a:r>
              <a:rPr lang="cs-CZ" altLang="cs-CZ" dirty="0">
                <a:solidFill>
                  <a:srgbClr val="CA8A64"/>
                </a:solidFill>
              </a:rPr>
              <a:t> kvóta - příklad 1</a:t>
            </a:r>
            <a:endParaRPr lang="en-US" altLang="cs-CZ" dirty="0">
              <a:solidFill>
                <a:srgbClr val="CA8A64"/>
              </a:solidFill>
            </a:endParaRPr>
          </a:p>
        </p:txBody>
      </p:sp>
      <p:graphicFrame>
        <p:nvGraphicFramePr>
          <p:cNvPr id="497809" name="Group 145"/>
          <p:cNvGraphicFramePr>
            <a:graphicFrameLocks noGrp="1"/>
          </p:cNvGraphicFramePr>
          <p:nvPr/>
        </p:nvGraphicFramePr>
        <p:xfrm>
          <a:off x="314325" y="3436938"/>
          <a:ext cx="8042275" cy="1968501"/>
        </p:xfrm>
        <a:graphic>
          <a:graphicData uri="http://schemas.openxmlformats.org/drawingml/2006/table">
            <a:tbl>
              <a:tblPr/>
              <a:tblGrid>
                <a:gridCol w="1906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0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A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B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C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D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E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součet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Hlasů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485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 = 143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zbytek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5A18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kumimoji="0" lang="cs-CZ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D5A183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největší zbytek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Celkem mandátů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2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0413" name="Text Box 109"/>
          <p:cNvSpPr txBox="1">
            <a:spLocks noChangeArrowheads="1"/>
          </p:cNvSpPr>
          <p:nvPr/>
        </p:nvSpPr>
        <p:spPr bwMode="auto">
          <a:xfrm>
            <a:off x="439738" y="1919288"/>
            <a:ext cx="374967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itchFamily="34" charset="0"/>
              </a:rPr>
              <a:t>Počet mandátů: 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itchFamily="34" charset="0"/>
              </a:rPr>
              <a:t>Počet kandidujících stran: 5</a:t>
            </a:r>
            <a:endParaRPr lang="en-US" altLang="cs-CZ" sz="1800">
              <a:latin typeface="Arial" pitchFamily="34" charset="0"/>
            </a:endParaRPr>
          </a:p>
        </p:txBody>
      </p:sp>
      <p:sp>
        <p:nvSpPr>
          <p:cNvPr id="100414" name="Text Box 112"/>
          <p:cNvSpPr txBox="1">
            <a:spLocks noChangeArrowheads="1"/>
          </p:cNvSpPr>
          <p:nvPr/>
        </p:nvSpPr>
        <p:spPr bwMode="auto">
          <a:xfrm>
            <a:off x="4327525" y="1919288"/>
            <a:ext cx="3749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>
              <a:latin typeface="Arial" pitchFamily="34" charset="0"/>
            </a:endParaRPr>
          </a:p>
        </p:txBody>
      </p:sp>
      <p:sp>
        <p:nvSpPr>
          <p:cNvPr id="100415" name="Rectangle 113"/>
          <p:cNvSpPr>
            <a:spLocks noChangeArrowheads="1"/>
          </p:cNvSpPr>
          <p:nvPr/>
        </p:nvSpPr>
        <p:spPr bwMode="auto">
          <a:xfrm>
            <a:off x="4618038" y="1919288"/>
            <a:ext cx="4143375" cy="123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dirty="0">
                <a:latin typeface="Arial" pitchFamily="34" charset="0"/>
              </a:rPr>
              <a:t>Q = V / (S + 1)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dirty="0">
                <a:latin typeface="Arial" pitchFamily="34" charset="0"/>
              </a:rPr>
              <a:t>Q = 1000 / 7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b="1" dirty="0">
                <a:latin typeface="Arial" pitchFamily="34" charset="0"/>
              </a:rPr>
              <a:t>Q = 143</a:t>
            </a:r>
          </a:p>
        </p:txBody>
      </p:sp>
    </p:spTree>
    <p:extLst>
      <p:ext uri="{BB962C8B-B14F-4D97-AF65-F5344CB8AC3E}">
        <p14:creationId xmlns:p14="http://schemas.microsoft.com/office/powerpoint/2010/main" val="1128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4325" y="887413"/>
            <a:ext cx="8447088" cy="406400"/>
          </a:xfrm>
        </p:spPr>
        <p:txBody>
          <a:bodyPr rtlCol="0">
            <a:normAutofit fontScale="90000"/>
          </a:bodyPr>
          <a:lstStyle/>
          <a:p>
            <a:pPr algn="l" defTabSz="914206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CA8A64"/>
                </a:solidFill>
              </a:rPr>
              <a:t>Hagenbach-Bischoffova</a:t>
            </a:r>
            <a:r>
              <a:rPr lang="cs-CZ" altLang="cs-CZ" dirty="0">
                <a:solidFill>
                  <a:srgbClr val="CA8A64"/>
                </a:solidFill>
              </a:rPr>
              <a:t> kvóta - příklad 2</a:t>
            </a:r>
            <a:endParaRPr lang="en-US" altLang="cs-CZ" dirty="0">
              <a:solidFill>
                <a:srgbClr val="CA8A64"/>
              </a:solidFill>
            </a:endParaRPr>
          </a:p>
        </p:txBody>
      </p:sp>
      <p:sp>
        <p:nvSpPr>
          <p:cNvPr id="101379" name="Text Box 109"/>
          <p:cNvSpPr txBox="1">
            <a:spLocks noChangeArrowheads="1"/>
          </p:cNvSpPr>
          <p:nvPr/>
        </p:nvSpPr>
        <p:spPr bwMode="auto">
          <a:xfrm>
            <a:off x="439738" y="1919288"/>
            <a:ext cx="374967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itchFamily="34" charset="0"/>
              </a:rPr>
              <a:t>Počet mandátů: 9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itchFamily="34" charset="0"/>
              </a:rPr>
              <a:t>Počet kandidujících stran: 6</a:t>
            </a:r>
            <a:endParaRPr lang="en-US" altLang="cs-CZ" sz="1800">
              <a:latin typeface="Arial" pitchFamily="34" charset="0"/>
            </a:endParaRPr>
          </a:p>
        </p:txBody>
      </p:sp>
      <p:sp>
        <p:nvSpPr>
          <p:cNvPr id="101380" name="Text Box 112"/>
          <p:cNvSpPr txBox="1">
            <a:spLocks noChangeArrowheads="1"/>
          </p:cNvSpPr>
          <p:nvPr/>
        </p:nvSpPr>
        <p:spPr bwMode="auto">
          <a:xfrm>
            <a:off x="4327525" y="1919288"/>
            <a:ext cx="3749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>
              <a:latin typeface="Arial" pitchFamily="34" charset="0"/>
            </a:endParaRPr>
          </a:p>
        </p:txBody>
      </p:sp>
      <p:sp>
        <p:nvSpPr>
          <p:cNvPr id="101381" name="Rectangle 113"/>
          <p:cNvSpPr>
            <a:spLocks noChangeArrowheads="1"/>
          </p:cNvSpPr>
          <p:nvPr/>
        </p:nvSpPr>
        <p:spPr bwMode="auto">
          <a:xfrm>
            <a:off x="4618038" y="1919288"/>
            <a:ext cx="414337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dirty="0">
                <a:latin typeface="Arial" pitchFamily="34" charset="0"/>
              </a:rPr>
              <a:t>Q = V / (S + 1)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dirty="0">
                <a:latin typeface="Arial" pitchFamily="34" charset="0"/>
              </a:rPr>
              <a:t>Q = 1000 / 10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b="1" dirty="0">
                <a:latin typeface="Arial" pitchFamily="34" charset="0"/>
              </a:rPr>
              <a:t>Q = 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617538" y="3525838"/>
          <a:ext cx="7924799" cy="21637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77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5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25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6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</a:t>
                      </a:r>
                      <a:r>
                        <a:rPr lang="cs-CZ" sz="1600" baseline="0" dirty="0">
                          <a:effectLst/>
                          <a:latin typeface="+mj-lt"/>
                          <a:ea typeface="Times New Roman"/>
                        </a:rPr>
                        <a:t> A</a:t>
                      </a:r>
                      <a:endParaRPr lang="cs-CZ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 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 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 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 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</a:t>
                      </a:r>
                      <a:r>
                        <a:rPr lang="cs-CZ" sz="1600" baseline="0" dirty="0">
                          <a:effectLst/>
                          <a:latin typeface="+mj-lt"/>
                          <a:ea typeface="Times New Roman"/>
                        </a:rPr>
                        <a:t> F</a:t>
                      </a:r>
                      <a:endParaRPr lang="cs-CZ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Hlasy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240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180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Q = </a:t>
                      </a: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zbytek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D5A183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největší zbytek</a:t>
                      </a: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6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Celkem mandátů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44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4325" y="887413"/>
            <a:ext cx="8447088" cy="406400"/>
          </a:xfrm>
        </p:spPr>
        <p:txBody>
          <a:bodyPr rtlCol="0">
            <a:normAutofit fontScale="90000"/>
          </a:bodyPr>
          <a:lstStyle/>
          <a:p>
            <a:pPr algn="l" defTabSz="914206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CA8A64"/>
                </a:solidFill>
              </a:rPr>
              <a:t>Imperialiho</a:t>
            </a:r>
            <a:r>
              <a:rPr lang="cs-CZ" altLang="cs-CZ" dirty="0">
                <a:solidFill>
                  <a:srgbClr val="CA8A64"/>
                </a:solidFill>
              </a:rPr>
              <a:t> kvóta - příklad 1</a:t>
            </a:r>
            <a:endParaRPr lang="en-US" altLang="cs-CZ" dirty="0">
              <a:solidFill>
                <a:srgbClr val="CA8A64"/>
              </a:solidFill>
            </a:endParaRPr>
          </a:p>
        </p:txBody>
      </p:sp>
      <p:graphicFrame>
        <p:nvGraphicFramePr>
          <p:cNvPr id="497809" name="Group 145"/>
          <p:cNvGraphicFramePr>
            <a:graphicFrameLocks noGrp="1"/>
          </p:cNvGraphicFramePr>
          <p:nvPr/>
        </p:nvGraphicFramePr>
        <p:xfrm>
          <a:off x="314325" y="3436938"/>
          <a:ext cx="8042275" cy="1968501"/>
        </p:xfrm>
        <a:graphic>
          <a:graphicData uri="http://schemas.openxmlformats.org/drawingml/2006/table">
            <a:tbl>
              <a:tblPr/>
              <a:tblGrid>
                <a:gridCol w="1906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0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A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B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C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D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E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součet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Hlasů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485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 = 143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zbytek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</a:t>
                      </a: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40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cs-CZ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největší zbytek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Celkem mandátů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2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0413" name="Text Box 109"/>
          <p:cNvSpPr txBox="1">
            <a:spLocks noChangeArrowheads="1"/>
          </p:cNvSpPr>
          <p:nvPr/>
        </p:nvSpPr>
        <p:spPr bwMode="auto">
          <a:xfrm>
            <a:off x="439738" y="1919288"/>
            <a:ext cx="374967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itchFamily="34" charset="0"/>
              </a:rPr>
              <a:t>Počet mandátů: 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itchFamily="34" charset="0"/>
              </a:rPr>
              <a:t>Počet kandidujících stran: 5</a:t>
            </a:r>
            <a:endParaRPr lang="en-US" altLang="cs-CZ" sz="1800">
              <a:latin typeface="Arial" pitchFamily="34" charset="0"/>
            </a:endParaRPr>
          </a:p>
        </p:txBody>
      </p:sp>
      <p:sp>
        <p:nvSpPr>
          <p:cNvPr id="100414" name="Text Box 112"/>
          <p:cNvSpPr txBox="1">
            <a:spLocks noChangeArrowheads="1"/>
          </p:cNvSpPr>
          <p:nvPr/>
        </p:nvSpPr>
        <p:spPr bwMode="auto">
          <a:xfrm>
            <a:off x="4327525" y="1919288"/>
            <a:ext cx="3749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>
              <a:latin typeface="Arial" pitchFamily="34" charset="0"/>
            </a:endParaRPr>
          </a:p>
        </p:txBody>
      </p:sp>
      <p:sp>
        <p:nvSpPr>
          <p:cNvPr id="100415" name="Rectangle 113"/>
          <p:cNvSpPr>
            <a:spLocks noChangeArrowheads="1"/>
          </p:cNvSpPr>
          <p:nvPr/>
        </p:nvSpPr>
        <p:spPr bwMode="auto">
          <a:xfrm>
            <a:off x="4618038" y="1919288"/>
            <a:ext cx="4143375" cy="123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dirty="0">
                <a:latin typeface="Arial" pitchFamily="34" charset="0"/>
              </a:rPr>
              <a:t>Q = V / (S + 2)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dirty="0">
                <a:latin typeface="Arial" pitchFamily="34" charset="0"/>
              </a:rPr>
              <a:t>Q = 1000 / 8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b="1" dirty="0">
                <a:latin typeface="Arial" pitchFamily="34" charset="0"/>
              </a:rPr>
              <a:t>Q = 125</a:t>
            </a:r>
          </a:p>
        </p:txBody>
      </p:sp>
    </p:spTree>
    <p:extLst>
      <p:ext uri="{BB962C8B-B14F-4D97-AF65-F5344CB8AC3E}">
        <p14:creationId xmlns:p14="http://schemas.microsoft.com/office/powerpoint/2010/main" val="279911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4325" y="887413"/>
            <a:ext cx="8447088" cy="406400"/>
          </a:xfrm>
        </p:spPr>
        <p:txBody>
          <a:bodyPr rtlCol="0">
            <a:normAutofit fontScale="90000"/>
          </a:bodyPr>
          <a:lstStyle/>
          <a:p>
            <a:pPr algn="l" defTabSz="914206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CA8A64"/>
                </a:solidFill>
              </a:rPr>
              <a:t>Imperialiho</a:t>
            </a:r>
            <a:r>
              <a:rPr lang="cs-CZ" altLang="cs-CZ" dirty="0">
                <a:solidFill>
                  <a:srgbClr val="CA8A64"/>
                </a:solidFill>
              </a:rPr>
              <a:t> kvóta - příklad 2</a:t>
            </a:r>
            <a:endParaRPr lang="en-US" altLang="cs-CZ" dirty="0">
              <a:solidFill>
                <a:srgbClr val="CA8A64"/>
              </a:solidFill>
            </a:endParaRPr>
          </a:p>
        </p:txBody>
      </p:sp>
      <p:sp>
        <p:nvSpPr>
          <p:cNvPr id="101379" name="Text Box 109"/>
          <p:cNvSpPr txBox="1">
            <a:spLocks noChangeArrowheads="1"/>
          </p:cNvSpPr>
          <p:nvPr/>
        </p:nvSpPr>
        <p:spPr bwMode="auto">
          <a:xfrm>
            <a:off x="439738" y="1919288"/>
            <a:ext cx="374967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itchFamily="34" charset="0"/>
              </a:rPr>
              <a:t>Počet mandátů: 9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itchFamily="34" charset="0"/>
              </a:rPr>
              <a:t>Počet kandidujících stran: 6</a:t>
            </a:r>
            <a:endParaRPr lang="en-US" altLang="cs-CZ" sz="1800">
              <a:latin typeface="Arial" pitchFamily="34" charset="0"/>
            </a:endParaRPr>
          </a:p>
        </p:txBody>
      </p:sp>
      <p:sp>
        <p:nvSpPr>
          <p:cNvPr id="101380" name="Text Box 112"/>
          <p:cNvSpPr txBox="1">
            <a:spLocks noChangeArrowheads="1"/>
          </p:cNvSpPr>
          <p:nvPr/>
        </p:nvSpPr>
        <p:spPr bwMode="auto">
          <a:xfrm>
            <a:off x="4327525" y="1919288"/>
            <a:ext cx="3749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>
              <a:latin typeface="Arial" pitchFamily="34" charset="0"/>
            </a:endParaRPr>
          </a:p>
        </p:txBody>
      </p:sp>
      <p:sp>
        <p:nvSpPr>
          <p:cNvPr id="101381" name="Rectangle 113"/>
          <p:cNvSpPr>
            <a:spLocks noChangeArrowheads="1"/>
          </p:cNvSpPr>
          <p:nvPr/>
        </p:nvSpPr>
        <p:spPr bwMode="auto">
          <a:xfrm>
            <a:off x="4618038" y="1919288"/>
            <a:ext cx="414337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dirty="0">
                <a:latin typeface="Arial" pitchFamily="34" charset="0"/>
              </a:rPr>
              <a:t>Q = V / (S + 1)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dirty="0">
                <a:latin typeface="Arial" pitchFamily="34" charset="0"/>
              </a:rPr>
              <a:t>Q = 1000 / 11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cs-CZ" altLang="cs-CZ" sz="2000" b="1" dirty="0">
                <a:latin typeface="Arial" pitchFamily="34" charset="0"/>
              </a:rPr>
              <a:t>Q = 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617538" y="3525838"/>
          <a:ext cx="7924799" cy="21637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77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5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25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6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</a:t>
                      </a:r>
                      <a:r>
                        <a:rPr lang="cs-CZ" sz="1600" baseline="0" dirty="0">
                          <a:effectLst/>
                          <a:latin typeface="+mj-lt"/>
                          <a:ea typeface="Times New Roman"/>
                        </a:rPr>
                        <a:t> A</a:t>
                      </a:r>
                      <a:endParaRPr lang="cs-CZ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 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 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 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 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/>
                        </a:rPr>
                        <a:t>Strana</a:t>
                      </a:r>
                      <a:r>
                        <a:rPr lang="cs-CZ" sz="1600" baseline="0" dirty="0">
                          <a:effectLst/>
                          <a:latin typeface="+mj-lt"/>
                          <a:ea typeface="Times New Roman"/>
                        </a:rPr>
                        <a:t> F</a:t>
                      </a:r>
                      <a:endParaRPr lang="cs-CZ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Hlasy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240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180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j-lt"/>
                          <a:ea typeface="Times New Roman"/>
                        </a:rPr>
                        <a:t>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Q = </a:t>
                      </a: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zbytek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D5A183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největší zbytek</a:t>
                      </a: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6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Celkem mandátů</a:t>
                      </a:r>
                      <a:endParaRPr kumimoji="0" 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9999" marR="89999" marT="46784" marB="4678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17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424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Volební </a:t>
            </a:r>
            <a:r>
              <a:rPr lang="cs-CZ" altLang="cs-CZ" sz="4000" dirty="0" err="1"/>
              <a:t>dělitelé</a:t>
            </a:r>
            <a:r>
              <a:rPr lang="cs-CZ" altLang="cs-CZ" sz="4000" dirty="0"/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4758" y="1399678"/>
            <a:ext cx="8055094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marL="341313" indent="-3413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66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8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72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74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Metody, které dělí počet hlasů, které strana získala číselnou řadou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Nejvyšší dosažené podíly získávají mandáty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Při použití jsou vždy rozděleny všechny mandáty v prvním skrutiniu na úrovni daného volebního obvodu</a:t>
            </a: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4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504061"/>
          </a:xfrm>
        </p:spPr>
        <p:txBody>
          <a:bodyPr>
            <a:normAutofit/>
          </a:bodyPr>
          <a:lstStyle/>
          <a:p>
            <a:r>
              <a:rPr lang="cs-CZ" sz="3600" dirty="0"/>
              <a:t>Klasifikace podle cílů </a:t>
            </a:r>
            <a:br>
              <a:rPr lang="cs-CZ" sz="3600" dirty="0"/>
            </a:br>
            <a:r>
              <a:rPr lang="cs-CZ" sz="3600" dirty="0"/>
              <a:t>politické soupeření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2804"/>
            <a:ext cx="8266922" cy="4505986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cs-CZ" sz="2400" dirty="0" err="1">
                <a:solidFill>
                  <a:srgbClr val="002D5A"/>
                </a:solidFill>
              </a:rPr>
              <a:t>Vote-seeking</a:t>
            </a: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400" dirty="0" err="1">
                <a:solidFill>
                  <a:srgbClr val="002D5A"/>
                </a:solidFill>
              </a:rPr>
              <a:t>Policy-seeking</a:t>
            </a: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Office-</a:t>
            </a:r>
            <a:r>
              <a:rPr lang="cs-CZ" sz="2400" dirty="0" err="1">
                <a:solidFill>
                  <a:srgbClr val="002D5A"/>
                </a:solidFill>
              </a:rPr>
              <a:t>seeking</a:t>
            </a:r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3" y="2006823"/>
            <a:ext cx="25336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35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27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Volební </a:t>
            </a:r>
            <a:r>
              <a:rPr lang="cs-CZ" altLang="cs-CZ" sz="4000" dirty="0" err="1"/>
              <a:t>dělitelé</a:t>
            </a:r>
            <a:r>
              <a:rPr lang="cs-CZ" altLang="cs-CZ" sz="4000" dirty="0"/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4757" y="873457"/>
            <a:ext cx="8287105" cy="575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marL="341313" indent="-3413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66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8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72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74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cs-CZ" altLang="cs-CZ" sz="2000" b="1" dirty="0" err="1">
                <a:solidFill>
                  <a:srgbClr val="002D5A"/>
                </a:solidFill>
              </a:rPr>
              <a:t>D‘Hondtův</a:t>
            </a:r>
            <a:r>
              <a:rPr lang="cs-CZ" altLang="cs-CZ" sz="2000" b="1" dirty="0">
                <a:solidFill>
                  <a:srgbClr val="002D5A"/>
                </a:solidFill>
              </a:rPr>
              <a:t> dělitel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užívá dělení číselnou od 1; v systému poměrného zastoupení nejpoužívanější; mírně zvýhodňuje silné strany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000" b="1" dirty="0" err="1">
                <a:solidFill>
                  <a:srgbClr val="002D5A"/>
                </a:solidFill>
              </a:rPr>
              <a:t>Imperialiho</a:t>
            </a:r>
            <a:r>
              <a:rPr lang="cs-CZ" altLang="cs-CZ" sz="2000" b="1" dirty="0">
                <a:solidFill>
                  <a:srgbClr val="002D5A"/>
                </a:solidFill>
              </a:rPr>
              <a:t> dělitel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stejný postup jako i </a:t>
            </a:r>
            <a:r>
              <a:rPr lang="cs-CZ" altLang="cs-CZ" sz="2000" dirty="0" err="1">
                <a:solidFill>
                  <a:srgbClr val="002D5A"/>
                </a:solidFill>
              </a:rPr>
              <a:t>D´Hondtova</a:t>
            </a:r>
            <a:r>
              <a:rPr lang="cs-CZ" altLang="cs-CZ" sz="2000" dirty="0">
                <a:solidFill>
                  <a:srgbClr val="002D5A"/>
                </a:solidFill>
              </a:rPr>
              <a:t>, jen se vynechává dělení číslem 1; výrazně posiluje velké strany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000" b="1" dirty="0">
                <a:solidFill>
                  <a:srgbClr val="002D5A"/>
                </a:solidFill>
              </a:rPr>
              <a:t>Saint-</a:t>
            </a:r>
            <a:r>
              <a:rPr lang="cs-CZ" altLang="cs-CZ" sz="2000" b="1" dirty="0" err="1">
                <a:solidFill>
                  <a:srgbClr val="002D5A"/>
                </a:solidFill>
              </a:rPr>
              <a:t>Lagüeho</a:t>
            </a:r>
            <a:r>
              <a:rPr lang="cs-CZ" altLang="cs-CZ" sz="2000" b="1" dirty="0">
                <a:solidFill>
                  <a:srgbClr val="002D5A"/>
                </a:solidFill>
              </a:rPr>
              <a:t> dělitel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užívá dělení číselnou řadou lichých čísel, tedy 1, 3, 5…;posiluje slabší strany</a:t>
            </a:r>
            <a:endParaRPr lang="cs-CZ" altLang="cs-CZ" sz="2000" b="1" dirty="0">
              <a:solidFill>
                <a:srgbClr val="002D5A"/>
              </a:solidFill>
            </a:endParaRPr>
          </a:p>
          <a:p>
            <a:pPr eaLnBrk="1" hangingPunct="1">
              <a:spcBef>
                <a:spcPct val="40000"/>
              </a:spcBef>
            </a:pPr>
            <a:r>
              <a:rPr lang="cs-CZ" altLang="cs-CZ" sz="2000" b="1" dirty="0">
                <a:solidFill>
                  <a:srgbClr val="002D5A"/>
                </a:solidFill>
              </a:rPr>
              <a:t>Vyrovnávací Saint-</a:t>
            </a:r>
            <a:r>
              <a:rPr lang="cs-CZ" altLang="cs-CZ" sz="2000" b="1" dirty="0" err="1">
                <a:solidFill>
                  <a:srgbClr val="002D5A"/>
                </a:solidFill>
              </a:rPr>
              <a:t>Lagüeho</a:t>
            </a:r>
            <a:r>
              <a:rPr lang="cs-CZ" altLang="cs-CZ" sz="2000" b="1" dirty="0">
                <a:solidFill>
                  <a:srgbClr val="002D5A"/>
                </a:solidFill>
              </a:rPr>
              <a:t> dělitel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užívá dělení číselnou řadou lichých čísel, ale nezačíná 1, nýbrž odmocninou ze dvou; má smíšený efekt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000" b="1" dirty="0">
                <a:solidFill>
                  <a:srgbClr val="002D5A"/>
                </a:solidFill>
              </a:rPr>
              <a:t>Dánský dělitel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užívá dělení číselnou řadou  1, 4, 7, 10…; užívá se jen k alokaci kompenzačních mandátů</a:t>
            </a:r>
          </a:p>
        </p:txBody>
      </p:sp>
    </p:spTree>
    <p:extLst>
      <p:ext uri="{BB962C8B-B14F-4D97-AF65-F5344CB8AC3E}">
        <p14:creationId xmlns:p14="http://schemas.microsoft.com/office/powerpoint/2010/main" val="208108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4325" y="887413"/>
            <a:ext cx="8447088" cy="406400"/>
          </a:xfrm>
        </p:spPr>
        <p:txBody>
          <a:bodyPr rtlCol="0">
            <a:normAutofit fontScale="90000"/>
          </a:bodyPr>
          <a:lstStyle/>
          <a:p>
            <a:pPr algn="l" defTabSz="914206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CA8A64"/>
                </a:solidFill>
              </a:rPr>
              <a:t>D‘Hondtův</a:t>
            </a:r>
            <a:r>
              <a:rPr lang="cs-CZ" altLang="cs-CZ" dirty="0">
                <a:solidFill>
                  <a:srgbClr val="CA8A64"/>
                </a:solidFill>
              </a:rPr>
              <a:t> dělitel - příklad 1</a:t>
            </a:r>
            <a:endParaRPr lang="en-US" altLang="cs-CZ" dirty="0">
              <a:solidFill>
                <a:srgbClr val="CA8A64"/>
              </a:solidFill>
            </a:endParaRPr>
          </a:p>
        </p:txBody>
      </p:sp>
      <p:graphicFrame>
        <p:nvGraphicFramePr>
          <p:cNvPr id="382979" name="Group 3"/>
          <p:cNvGraphicFramePr>
            <a:graphicFrameLocks noGrp="1"/>
          </p:cNvGraphicFramePr>
          <p:nvPr/>
        </p:nvGraphicFramePr>
        <p:xfrm>
          <a:off x="314325" y="3314700"/>
          <a:ext cx="8666161" cy="2649540"/>
        </p:xfrm>
        <a:graphic>
          <a:graphicData uri="http://schemas.openxmlformats.org/drawingml/2006/table">
            <a:tbl>
              <a:tblPr/>
              <a:tblGrid>
                <a:gridCol w="1774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6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3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7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8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94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06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76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20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A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B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C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D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E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2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Hlasů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485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1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485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9D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9D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9D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2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2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242,5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9D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145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9D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37,5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3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161,7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9D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96,7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46,7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2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4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121,3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72,5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18,8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2,5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2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Celkem mandátů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97" marR="89997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3520" name="Text Box 109"/>
          <p:cNvSpPr txBox="1">
            <a:spLocks noChangeArrowheads="1"/>
          </p:cNvSpPr>
          <p:nvPr/>
        </p:nvSpPr>
        <p:spPr bwMode="auto">
          <a:xfrm>
            <a:off x="439738" y="2287588"/>
            <a:ext cx="449421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002D5A"/>
                </a:solidFill>
                <a:latin typeface="Arial" pitchFamily="34" charset="0"/>
              </a:rPr>
              <a:t>Počet mandátů: 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002D5A"/>
                </a:solidFill>
                <a:latin typeface="Arial" pitchFamily="34" charset="0"/>
              </a:rPr>
              <a:t>Počet kandidujících stran: 5</a:t>
            </a:r>
            <a:endParaRPr lang="en-US" altLang="cs-CZ" sz="1800">
              <a:solidFill>
                <a:srgbClr val="002D5A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1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4325" y="887413"/>
            <a:ext cx="8447088" cy="406400"/>
          </a:xfrm>
        </p:spPr>
        <p:txBody>
          <a:bodyPr rtlCol="0">
            <a:normAutofit fontScale="90000"/>
          </a:bodyPr>
          <a:lstStyle/>
          <a:p>
            <a:pPr algn="l" defTabSz="914206" eaLnBrk="1" fontAlgn="auto" hangingPunct="1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CA8A64"/>
                </a:solidFill>
              </a:rPr>
              <a:t>D‘Hondtův</a:t>
            </a:r>
            <a:r>
              <a:rPr lang="cs-CZ" altLang="cs-CZ" dirty="0">
                <a:solidFill>
                  <a:srgbClr val="CA8A64"/>
                </a:solidFill>
              </a:rPr>
              <a:t> dělitel - příklad 2</a:t>
            </a:r>
            <a:endParaRPr lang="en-US" altLang="cs-CZ" dirty="0">
              <a:solidFill>
                <a:srgbClr val="CA8A64"/>
              </a:solidFill>
            </a:endParaRPr>
          </a:p>
        </p:txBody>
      </p:sp>
      <p:graphicFrame>
        <p:nvGraphicFramePr>
          <p:cNvPr id="382979" name="Group 3"/>
          <p:cNvGraphicFramePr>
            <a:graphicFrameLocks noGrp="1"/>
          </p:cNvGraphicFramePr>
          <p:nvPr/>
        </p:nvGraphicFramePr>
        <p:xfrm>
          <a:off x="373063" y="2547938"/>
          <a:ext cx="8618538" cy="3421063"/>
        </p:xfrm>
        <a:graphic>
          <a:graphicData uri="http://schemas.openxmlformats.org/drawingml/2006/table">
            <a:tbl>
              <a:tblPr/>
              <a:tblGrid>
                <a:gridCol w="151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92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0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9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07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09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1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109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50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055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A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B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C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D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E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strana F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8" marB="4680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9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Hlasů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240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180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2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1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9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2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2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3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9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4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9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5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9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6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9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dělitel: 7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35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Celkem mandátů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6" marR="90006" marT="46815" marB="468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4601" name="Text Box 109"/>
          <p:cNvSpPr txBox="1">
            <a:spLocks noChangeArrowheads="1"/>
          </p:cNvSpPr>
          <p:nvPr/>
        </p:nvSpPr>
        <p:spPr bwMode="auto">
          <a:xfrm>
            <a:off x="439738" y="1601788"/>
            <a:ext cx="449421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002D5A"/>
                </a:solidFill>
                <a:latin typeface="Arial" pitchFamily="34" charset="0"/>
              </a:rPr>
              <a:t>Počet mandátů: 9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002D5A"/>
                </a:solidFill>
                <a:latin typeface="Arial" pitchFamily="34" charset="0"/>
              </a:rPr>
              <a:t>Počet kandidujících stran: 6</a:t>
            </a:r>
            <a:endParaRPr lang="en-US" altLang="cs-CZ" sz="1800">
              <a:solidFill>
                <a:srgbClr val="002D5A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8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159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Uzavírací klauzule</a:t>
            </a:r>
            <a:endParaRPr lang="en-US" altLang="cs-CZ" sz="44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132764"/>
            <a:ext cx="8447088" cy="5134686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také „volební práh“, „umělý volební práh“ nebo „volební klauzule“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zákonem stanovené procento hlasů, které musí strany překročit, aby jim přiděleny mandáty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cílem je snížení stranické fragmentace</a:t>
            </a:r>
            <a:endParaRPr lang="cs-CZ" altLang="cs-CZ" sz="1500" i="1" dirty="0">
              <a:solidFill>
                <a:srgbClr val="002D5A"/>
              </a:solidFill>
            </a:endParaRPr>
          </a:p>
          <a:p>
            <a:pPr lvl="1" eaLnBrk="1" hangingPunct="1">
              <a:spcBef>
                <a:spcPts val="600"/>
              </a:spcBef>
            </a:pPr>
            <a:r>
              <a:rPr lang="cs-CZ" altLang="cs-CZ" sz="1800" i="1" dirty="0">
                <a:solidFill>
                  <a:srgbClr val="002D5A"/>
                </a:solidFill>
              </a:rPr>
              <a:t>Nejčastěji 5% (ČR, Slovensko, Německo, Estonsko, Polsko, Chorvatsko, Lotyšsko…), ale i  8% </a:t>
            </a:r>
            <a:r>
              <a:rPr lang="cs-CZ" altLang="cs-CZ" sz="1800" i="1" dirty="0" err="1">
                <a:solidFill>
                  <a:srgbClr val="002D5A"/>
                </a:solidFill>
              </a:rPr>
              <a:t>Lichtenštejsko</a:t>
            </a:r>
            <a:r>
              <a:rPr lang="cs-CZ" altLang="cs-CZ" sz="1800" i="1" dirty="0">
                <a:solidFill>
                  <a:srgbClr val="002D5A"/>
                </a:solidFill>
              </a:rPr>
              <a:t>, 10% Turecko, 17% Řecko (1974-1981), 2% Izrael, Dánsko, 3% Španělsko, Řecko …</a:t>
            </a:r>
          </a:p>
          <a:p>
            <a:pPr marL="457200" lvl="1" indent="0" eaLnBrk="1" hangingPunct="1">
              <a:spcBef>
                <a:spcPts val="600"/>
              </a:spcBef>
              <a:buNone/>
            </a:pPr>
            <a:r>
              <a:rPr lang="cs-CZ" altLang="cs-CZ" sz="1000" i="1" dirty="0">
                <a:solidFill>
                  <a:srgbClr val="002D5A"/>
                </a:solidFill>
              </a:rPr>
              <a:t>_____________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Kromě umělého volebního prahu existuje i </a:t>
            </a:r>
            <a:r>
              <a:rPr lang="cs-CZ" altLang="cs-CZ" sz="2400" u="sng" dirty="0">
                <a:solidFill>
                  <a:srgbClr val="002D5A"/>
                </a:solidFill>
              </a:rPr>
              <a:t>přirozený volební práh </a:t>
            </a:r>
            <a:r>
              <a:rPr lang="cs-CZ" altLang="cs-CZ" sz="2400" dirty="0">
                <a:solidFill>
                  <a:srgbClr val="002D5A"/>
                </a:solidFill>
              </a:rPr>
              <a:t>– udává skutečnou procentuální hranici k zisku poslaneckého mandátu - vzniká v důsledku působení různých faktorů volebního inženýrství</a:t>
            </a:r>
            <a:endParaRPr lang="en-US" alt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1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Charakter kandidátních listin</a:t>
            </a:r>
            <a:endParaRPr lang="en-US" altLang="cs-CZ" sz="4400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774209"/>
            <a:ext cx="8447088" cy="4640239"/>
          </a:xfrm>
        </p:spPr>
        <p:txBody>
          <a:bodyPr/>
          <a:lstStyle/>
          <a:p>
            <a:pPr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Kritérium: do jaké míry může volič do kandidátní listiny zasahovat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3 typy kandidátních listin</a:t>
            </a:r>
          </a:p>
          <a:p>
            <a:pPr lvl="1"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Přísně vázané kandidátní listiny</a:t>
            </a:r>
          </a:p>
          <a:p>
            <a:pPr lvl="1"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Vázané kandidátní listiny</a:t>
            </a:r>
          </a:p>
          <a:p>
            <a:pPr lvl="1" eaLnBrk="1" hangingPunct="1">
              <a:spcBef>
                <a:spcPct val="60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Volné kandidátní listiny</a:t>
            </a:r>
          </a:p>
          <a:p>
            <a:pPr marL="457200" lvl="1" indent="0" eaLnBrk="1" hangingPunct="1">
              <a:spcBef>
                <a:spcPct val="60000"/>
              </a:spcBef>
              <a:buNone/>
            </a:pPr>
            <a:endParaRPr lang="en-US" alt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1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Nizozemsko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Segmentovaná země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Jeden z nejvíce proporčních systémů vůbec</a:t>
            </a:r>
          </a:p>
          <a:p>
            <a:pPr lvl="1" eaLnBrk="1" hangingPunct="1"/>
            <a:r>
              <a:rPr lang="cs-CZ" altLang="cs-CZ" sz="2400">
                <a:solidFill>
                  <a:srgbClr val="002D5A"/>
                </a:solidFill>
              </a:rPr>
              <a:t>Jeden volební obvod (M = 150)</a:t>
            </a:r>
          </a:p>
          <a:p>
            <a:pPr lvl="1" eaLnBrk="1" hangingPunct="1"/>
            <a:r>
              <a:rPr lang="cs-CZ" altLang="cs-CZ" sz="2400">
                <a:solidFill>
                  <a:srgbClr val="002D5A"/>
                </a:solidFill>
              </a:rPr>
              <a:t>Hareova kvóta + metoda nejvyšších průměrů (jen pro hlasy nerozdělené při prvním výpočtu; druhého výpočtu se zúčastňují pouze strany, které získaly aspoň 1 mandát)</a:t>
            </a:r>
          </a:p>
          <a:p>
            <a:pPr lvl="1" eaLnBrk="1" hangingPunct="1"/>
            <a:r>
              <a:rPr lang="cs-CZ" altLang="cs-CZ" sz="2400">
                <a:solidFill>
                  <a:srgbClr val="002D5A"/>
                </a:solidFill>
              </a:rPr>
              <a:t>Klauzule ve výši - 0,67% </a:t>
            </a:r>
          </a:p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66878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3200">
                <a:solidFill>
                  <a:srgbClr val="CA8A64"/>
                </a:solidFill>
              </a:rPr>
              <a:t>Nizozemsko - rozdělení mandátů (1977-2006)</a:t>
            </a:r>
          </a:p>
        </p:txBody>
      </p:sp>
      <p:graphicFrame>
        <p:nvGraphicFramePr>
          <p:cNvPr id="132099" name="Object 19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1624013"/>
          <a:ext cx="8661400" cy="484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Graf" r:id="rId3" imgW="7238872" imgH="4048140" progId="Excel.Chart.8">
                  <p:embed/>
                </p:oleObj>
              </mc:Choice>
              <mc:Fallback>
                <p:oleObj name="Graf" r:id="rId3" imgW="7238872" imgH="4048140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4013"/>
                        <a:ext cx="8661400" cy="484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41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90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Nizozemsko - volby 2006</a:t>
            </a:r>
          </a:p>
        </p:txBody>
      </p:sp>
      <p:graphicFrame>
        <p:nvGraphicFramePr>
          <p:cNvPr id="442371" name="Group 3"/>
          <p:cNvGraphicFramePr>
            <a:graphicFrameLocks noGrp="1"/>
          </p:cNvGraphicFramePr>
          <p:nvPr>
            <p:ph idx="1"/>
          </p:nvPr>
        </p:nvGraphicFramePr>
        <p:xfrm>
          <a:off x="265113" y="1201738"/>
          <a:ext cx="7923211" cy="4848244"/>
        </p:xfrm>
        <a:graphic>
          <a:graphicData uri="http://schemas.openxmlformats.org/drawingml/2006/table">
            <a:tbl>
              <a:tblPr/>
              <a:tblGrid>
                <a:gridCol w="198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44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mandáty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% hlasů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% mandátů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CDA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41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26,5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27,1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PvdA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33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21,2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21,3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SP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25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16,7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17,3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VVD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22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14,8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14,8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PVV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9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5,9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GL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7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4,6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4,8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CU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4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4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D66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2,.0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PvdD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1,8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1,3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SGP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1,6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1,3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ostatní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–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–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7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Celkem 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150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90004" marR="90004" marT="46790" marB="467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01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Porovnání podílu hlasů a mandátů 2006</a:t>
            </a:r>
          </a:p>
        </p:txBody>
      </p:sp>
      <p:graphicFrame>
        <p:nvGraphicFramePr>
          <p:cNvPr id="134147" name="Object 19"/>
          <p:cNvGraphicFramePr>
            <a:graphicFrameLocks noGrp="1" noChangeAspect="1"/>
          </p:cNvGraphicFramePr>
          <p:nvPr>
            <p:ph idx="1"/>
          </p:nvPr>
        </p:nvGraphicFramePr>
        <p:xfrm>
          <a:off x="495300" y="1905000"/>
          <a:ext cx="7594600" cy="451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Graf" r:id="rId3" imgW="5895859" imgH="3790828" progId="Excel.Chart.8">
                  <p:embed/>
                </p:oleObj>
              </mc:Choice>
              <mc:Fallback>
                <p:oleObj name="Graf" r:id="rId3" imgW="5895859" imgH="3790828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1905000"/>
                        <a:ext cx="7594600" cy="451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9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888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Nizozemsko - volby 2017</a:t>
            </a:r>
          </a:p>
        </p:txBody>
      </p:sp>
      <p:graphicFrame>
        <p:nvGraphicFramePr>
          <p:cNvPr id="442371" name="Group 3"/>
          <p:cNvGraphicFramePr>
            <a:graphicFrameLocks noGrp="1"/>
          </p:cNvGraphicFramePr>
          <p:nvPr>
            <p:ph idx="1"/>
          </p:nvPr>
        </p:nvGraphicFramePr>
        <p:xfrm>
          <a:off x="279400" y="1733550"/>
          <a:ext cx="8196264" cy="4206874"/>
        </p:xfrm>
        <a:graphic>
          <a:graphicData uri="http://schemas.openxmlformats.org/drawingml/2006/table">
            <a:tbl>
              <a:tblPr/>
              <a:tblGrid>
                <a:gridCol w="2049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626">
                <a:tc>
                  <a:txBody>
                    <a:bodyPr/>
                    <a:lstStyle/>
                    <a:p>
                      <a:pPr algn="ctr" fontAlgn="t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podíl hlasů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mandátů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podíl mandátů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VVD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21,0%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22,0%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PVV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13,1%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13,3%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CDA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12,4%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12,7%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D66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12,2%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12,7%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GL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9,1%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9,3%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SP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9,1%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9,3%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PvdA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5,7%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6,0%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CU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3,4%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3,3%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PvdD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3,2%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3,3%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50+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3,1%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2,7%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SGP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2,1%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2,0%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35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DENK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2,1%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2,0%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08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8583"/>
          </a:xfrm>
        </p:spPr>
        <p:txBody>
          <a:bodyPr>
            <a:normAutofit/>
          </a:bodyPr>
          <a:lstStyle/>
          <a:p>
            <a:r>
              <a:rPr lang="cs-CZ" sz="3600" dirty="0"/>
              <a:t>Klasifikace podle organizace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9499"/>
            <a:ext cx="8266922" cy="5309292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cs-CZ" sz="2200" dirty="0">
                <a:solidFill>
                  <a:srgbClr val="002D5A"/>
                </a:solidFill>
              </a:rPr>
              <a:t>přímé versus nepřímé</a:t>
            </a:r>
          </a:p>
          <a:p>
            <a:pPr lvl="1"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individuální členství</a:t>
            </a:r>
          </a:p>
          <a:p>
            <a:pPr lvl="2">
              <a:spcBef>
                <a:spcPts val="1000"/>
              </a:spcBef>
            </a:pPr>
            <a:r>
              <a:rPr lang="cs-CZ" sz="1600" dirty="0">
                <a:solidFill>
                  <a:srgbClr val="002D5A"/>
                </a:solidFill>
              </a:rPr>
              <a:t>typické pro elitní strany a později i strany nově vzniklé</a:t>
            </a:r>
          </a:p>
          <a:p>
            <a:pPr lvl="1"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kolektivní členství </a:t>
            </a:r>
          </a:p>
          <a:p>
            <a:pPr lvl="2">
              <a:spcBef>
                <a:spcPts val="1000"/>
              </a:spcBef>
            </a:pPr>
            <a:r>
              <a:rPr lang="cs-CZ" sz="1600" dirty="0">
                <a:solidFill>
                  <a:srgbClr val="002D5A"/>
                </a:solidFill>
              </a:rPr>
              <a:t>odbory, spolky, zájmové organizace </a:t>
            </a:r>
          </a:p>
          <a:p>
            <a:pPr lvl="2">
              <a:spcBef>
                <a:spcPts val="1000"/>
              </a:spcBef>
            </a:pPr>
            <a:r>
              <a:rPr lang="cs-CZ" sz="1600" dirty="0">
                <a:solidFill>
                  <a:srgbClr val="002D5A"/>
                </a:solidFill>
              </a:rPr>
              <a:t>typické pro masové strany socialistického, agrárního a křesťanskodemokratického typu </a:t>
            </a:r>
          </a:p>
          <a:p>
            <a:pPr>
              <a:spcBef>
                <a:spcPts val="1000"/>
              </a:spcBef>
            </a:pPr>
            <a:r>
              <a:rPr lang="cs-CZ" sz="2200" dirty="0">
                <a:solidFill>
                  <a:srgbClr val="002D5A"/>
                </a:solidFill>
              </a:rPr>
              <a:t>centralizované versus decentralizované</a:t>
            </a:r>
          </a:p>
          <a:p>
            <a:pPr lvl="1"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zpravidla závisí na okolnostech vzniku – době a typu – volební a parlamentní X </a:t>
            </a:r>
            <a:r>
              <a:rPr lang="cs-CZ" sz="1800" dirty="0" err="1">
                <a:solidFill>
                  <a:srgbClr val="002D5A"/>
                </a:solidFill>
              </a:rPr>
              <a:t>mimovolební</a:t>
            </a:r>
            <a:r>
              <a:rPr lang="cs-CZ" sz="1800" dirty="0">
                <a:solidFill>
                  <a:srgbClr val="002D5A"/>
                </a:solidFill>
              </a:rPr>
              <a:t> a mimoparlamentní X odštěpení nebo sloučení</a:t>
            </a:r>
          </a:p>
          <a:p>
            <a:pPr lvl="1"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může se však měnit v čase</a:t>
            </a:r>
          </a:p>
          <a:p>
            <a:pPr>
              <a:spcBef>
                <a:spcPts val="1000"/>
              </a:spcBef>
            </a:pPr>
            <a:r>
              <a:rPr lang="cs-CZ" sz="2200" dirty="0">
                <a:solidFill>
                  <a:srgbClr val="002D5A"/>
                </a:solidFill>
              </a:rPr>
              <a:t>strany volebního typu</a:t>
            </a:r>
          </a:p>
          <a:p>
            <a:pPr lvl="1">
              <a:spcBef>
                <a:spcPts val="1200"/>
              </a:spcBef>
            </a:pPr>
            <a:r>
              <a:rPr lang="cs-CZ" sz="1800" dirty="0">
                <a:solidFill>
                  <a:srgbClr val="002D5A"/>
                </a:solidFill>
              </a:rPr>
              <a:t>souvisí se specifickou konstrukcí politického systému – např. prezidentským režim </a:t>
            </a:r>
          </a:p>
          <a:p>
            <a:pPr lvl="1">
              <a:spcBef>
                <a:spcPts val="1200"/>
              </a:spcBef>
            </a:pPr>
            <a:endParaRPr lang="cs-CZ" sz="20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5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4" name="Graf 5"/>
          <p:cNvGraphicFramePr>
            <a:graphicFrameLocks/>
          </p:cNvGraphicFramePr>
          <p:nvPr/>
        </p:nvGraphicFramePr>
        <p:xfrm>
          <a:off x="217488" y="904875"/>
          <a:ext cx="8662987" cy="562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r:id="rId3" imgW="8663167" imgH="5633192" progId="Excel.Chart.8">
                  <p:embed/>
                </p:oleObj>
              </mc:Choice>
              <mc:Fallback>
                <p:oleObj r:id="rId3" imgW="8663167" imgH="563319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904875"/>
                        <a:ext cx="8662987" cy="562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50813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2000" tIns="45710" rIns="252000" bIns="45710" anchor="ctr">
            <a:normAutofit fontScale="92500" lnSpcReduction="20000"/>
          </a:bodyPr>
          <a:lstStyle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6600" kern="1200">
                <a:solidFill>
                  <a:srgbClr val="CA8A64"/>
                </a:solidFill>
                <a:latin typeface="+mn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600" dirty="0"/>
              <a:t>Porovnání podílu hlasů a </a:t>
            </a:r>
          </a:p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600" dirty="0"/>
              <a:t>mandátů 2017</a:t>
            </a:r>
          </a:p>
        </p:txBody>
      </p:sp>
    </p:spTree>
    <p:extLst>
      <p:ext uri="{BB962C8B-B14F-4D97-AF65-F5344CB8AC3E}">
        <p14:creationId xmlns:p14="http://schemas.microsoft.com/office/powerpoint/2010/main" val="189361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7946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Španělsko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5314" y="1023581"/>
            <a:ext cx="8427492" cy="5390867"/>
          </a:xfrm>
        </p:spPr>
        <p:txBody>
          <a:bodyPr rtlCol="0">
            <a:normAutofit/>
          </a:bodyPr>
          <a:lstStyle/>
          <a:p>
            <a:pPr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700" dirty="0">
                <a:solidFill>
                  <a:srgbClr val="002D5A"/>
                </a:solidFill>
              </a:rPr>
              <a:t>nejtypičtější případ </a:t>
            </a:r>
            <a:r>
              <a:rPr lang="cs-CZ" altLang="cs-CZ" sz="2700" b="1" dirty="0">
                <a:solidFill>
                  <a:srgbClr val="002D5A"/>
                </a:solidFill>
              </a:rPr>
              <a:t>tzv. majorizovaného PR </a:t>
            </a:r>
          </a:p>
          <a:p>
            <a:pPr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700" dirty="0">
                <a:solidFill>
                  <a:srgbClr val="002D5A"/>
                </a:solidFill>
                <a:sym typeface="Wingdings" pitchFamily="2" charset="2"/>
              </a:rPr>
              <a:t>vyšší míra disproporcionality než u relativního většinového systému v USA !</a:t>
            </a:r>
          </a:p>
          <a:p>
            <a:pPr marL="742792" lvl="1" indent="-285689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700" dirty="0">
                <a:solidFill>
                  <a:srgbClr val="002D5A"/>
                </a:solidFill>
              </a:rPr>
              <a:t>350 poslanců</a:t>
            </a:r>
          </a:p>
          <a:p>
            <a:pPr marL="742792" lvl="1" indent="-285689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700" dirty="0">
                <a:solidFill>
                  <a:srgbClr val="002D5A"/>
                </a:solidFill>
              </a:rPr>
              <a:t>50 volebních obvodů (provincie) - velké rozdíly ve velikosti 2 - 34 (velké ale jen Barcelona a Madrid - oba přes 30, zbylé 4-8 mandátů) / + 2 jednomandátové </a:t>
            </a:r>
            <a:r>
              <a:rPr lang="cs-CZ" altLang="cs-CZ" sz="2700" dirty="0" err="1">
                <a:solidFill>
                  <a:srgbClr val="002D5A"/>
                </a:solidFill>
              </a:rPr>
              <a:t>v.o</a:t>
            </a:r>
            <a:r>
              <a:rPr lang="cs-CZ" altLang="cs-CZ" sz="2700" dirty="0">
                <a:solidFill>
                  <a:srgbClr val="002D5A"/>
                </a:solidFill>
              </a:rPr>
              <a:t>. (</a:t>
            </a:r>
            <a:r>
              <a:rPr lang="cs-CZ" altLang="cs-CZ" sz="2700" dirty="0" err="1">
                <a:solidFill>
                  <a:srgbClr val="002D5A"/>
                </a:solidFill>
              </a:rPr>
              <a:t>Ceuta</a:t>
            </a:r>
            <a:r>
              <a:rPr lang="cs-CZ" altLang="cs-CZ" sz="2700" dirty="0">
                <a:solidFill>
                  <a:srgbClr val="002D5A"/>
                </a:solidFill>
              </a:rPr>
              <a:t>, </a:t>
            </a:r>
            <a:r>
              <a:rPr lang="cs-CZ" altLang="cs-CZ" sz="2700" dirty="0" err="1">
                <a:solidFill>
                  <a:srgbClr val="002D5A"/>
                </a:solidFill>
              </a:rPr>
              <a:t>Melilla</a:t>
            </a:r>
            <a:r>
              <a:rPr lang="cs-CZ" altLang="cs-CZ" sz="2700" dirty="0">
                <a:solidFill>
                  <a:srgbClr val="002D5A"/>
                </a:solidFill>
              </a:rPr>
              <a:t>)</a:t>
            </a:r>
          </a:p>
          <a:p>
            <a:pPr marL="742792" lvl="1" indent="-285689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700" dirty="0" err="1">
                <a:solidFill>
                  <a:srgbClr val="002D5A"/>
                </a:solidFill>
              </a:rPr>
              <a:t>D´Hondtův</a:t>
            </a:r>
            <a:r>
              <a:rPr lang="cs-CZ" altLang="cs-CZ" sz="2700" dirty="0">
                <a:solidFill>
                  <a:srgbClr val="002D5A"/>
                </a:solidFill>
              </a:rPr>
              <a:t> dělitel</a:t>
            </a:r>
          </a:p>
          <a:p>
            <a:pPr marL="742792" lvl="1" indent="-285689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700" dirty="0">
                <a:solidFill>
                  <a:srgbClr val="002D5A"/>
                </a:solidFill>
              </a:rPr>
              <a:t>3 % klauzule na úrovni provincie </a:t>
            </a:r>
          </a:p>
          <a:p>
            <a:pPr marL="342827" indent="-342827" defTabSz="914206" eaLnBrk="1" fontAlgn="auto" hangingPunct="1">
              <a:spcBef>
                <a:spcPct val="35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cs-CZ" altLang="cs-CZ" sz="2000" dirty="0">
              <a:sym typeface="Wingdings" pitchFamily="2" charset="2"/>
            </a:endParaRPr>
          </a:p>
          <a:p>
            <a:pPr marL="342827" indent="-342827" defTabSz="914206" eaLnBrk="1" fontAlgn="auto" hangingPunct="1">
              <a:spcBef>
                <a:spcPct val="35000"/>
              </a:spcBef>
              <a:spcAft>
                <a:spcPts val="0"/>
              </a:spcAft>
              <a:defRPr/>
            </a:pPr>
            <a:endParaRPr lang="cs-CZ" altLang="cs-CZ" sz="2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9119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700" dirty="0"/>
              <a:t>Španělsko - volby do Sněmovny (v % hlasů)</a:t>
            </a:r>
          </a:p>
        </p:txBody>
      </p:sp>
      <p:graphicFrame>
        <p:nvGraphicFramePr>
          <p:cNvPr id="445443" name="Group 3"/>
          <p:cNvGraphicFramePr>
            <a:graphicFrameLocks noGrp="1"/>
          </p:cNvGraphicFramePr>
          <p:nvPr>
            <p:ph idx="1"/>
          </p:nvPr>
        </p:nvGraphicFramePr>
        <p:xfrm>
          <a:off x="279400" y="1803400"/>
          <a:ext cx="8447088" cy="4071939"/>
        </p:xfrm>
        <a:graphic>
          <a:graphicData uri="http://schemas.openxmlformats.org/drawingml/2006/table">
            <a:tbl>
              <a:tblPr/>
              <a:tblGrid>
                <a:gridCol w="76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6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6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</a:t>
                      </a:r>
                      <a:endParaRPr kumimoji="0" 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1977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1979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1982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1986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1989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1993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1996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2000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2004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2008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PSOE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29,3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30,4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48,1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44,1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39,6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38,8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37,6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34,2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42,6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43,9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PP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8,2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6,1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26,4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26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25,8</a:t>
                      </a:r>
                      <a:endParaRPr kumimoji="0" 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34,8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38,8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44,5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37,7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39,9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PCE/IU</a:t>
                      </a:r>
                      <a:endParaRPr kumimoji="0" lang="cs-CZ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9,3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10,8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9,1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9,6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10,5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5,5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4,1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CiU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3,7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2,7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3,7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4,2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3,2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ERC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2,5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PNV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CC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0,0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0,3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0,3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1,1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UCD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34,4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34,8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6,8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 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ostatní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12,8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8,4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18,4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18,9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5,6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8,2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Sans Serif" charset="-18"/>
                          <a:cs typeface="Arial" pitchFamily="34" charset="0"/>
                        </a:rPr>
                        <a:t>7,4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72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Sněmovna mandáty (v %)</a:t>
            </a:r>
          </a:p>
        </p:txBody>
      </p:sp>
      <p:graphicFrame>
        <p:nvGraphicFramePr>
          <p:cNvPr id="138243" name="Object 20"/>
          <p:cNvGraphicFramePr>
            <a:graphicFrameLocks noGrp="1" noChangeAspect="1"/>
          </p:cNvGraphicFramePr>
          <p:nvPr>
            <p:ph idx="1"/>
          </p:nvPr>
        </p:nvGraphicFramePr>
        <p:xfrm>
          <a:off x="0" y="1059501"/>
          <a:ext cx="9064463" cy="4822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Graf" r:id="rId3" imgW="6553200" imgH="3486150" progId="Excel.Chart.8">
                  <p:embed/>
                </p:oleObj>
              </mc:Choice>
              <mc:Fallback>
                <p:oleObj name="Graf" r:id="rId3" imgW="6553200" imgH="3486150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9501"/>
                        <a:ext cx="9064463" cy="4822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238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28613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sz="4000" dirty="0"/>
              <a:t>Španělsko - volby do Sněmovny 2011</a:t>
            </a:r>
          </a:p>
        </p:txBody>
      </p:sp>
      <p:graphicFrame>
        <p:nvGraphicFramePr>
          <p:cNvPr id="140291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2255838" y="1166813"/>
          <a:ext cx="6461125" cy="377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r:id="rId3" imgW="6462320" imgH="3773751" progId="Excel.Chart.8">
                  <p:embed/>
                </p:oleObj>
              </mc:Choice>
              <mc:Fallback>
                <p:oleObj r:id="rId3" imgW="6462320" imgH="377375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838" y="1166813"/>
                        <a:ext cx="6461125" cy="377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363538" y="4806950"/>
          <a:ext cx="4672012" cy="19081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3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02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500" b="1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>
                          <a:solidFill>
                            <a:srgbClr val="002D5A"/>
                          </a:solidFill>
                          <a:effectLst/>
                        </a:rPr>
                        <a:t>podíl hlasů</a:t>
                      </a:r>
                      <a:endParaRPr lang="cs-CZ" sz="1500" b="1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>
                          <a:solidFill>
                            <a:srgbClr val="002D5A"/>
                          </a:solidFill>
                          <a:effectLst/>
                        </a:rPr>
                        <a:t>mandáty</a:t>
                      </a:r>
                      <a:endParaRPr lang="cs-CZ" sz="1500" b="1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>
                          <a:solidFill>
                            <a:srgbClr val="002D5A"/>
                          </a:solidFill>
                          <a:effectLst/>
                        </a:rPr>
                        <a:t>podíl mandátů</a:t>
                      </a:r>
                      <a:endParaRPr lang="cs-CZ" sz="1500" b="1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29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PP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44,60%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186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>
                          <a:solidFill>
                            <a:srgbClr val="002D5A"/>
                          </a:solidFill>
                          <a:effectLst/>
                        </a:rPr>
                        <a:t>53,14%</a:t>
                      </a:r>
                      <a:endParaRPr lang="cs-CZ" sz="15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029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IU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6,90%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11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>
                          <a:solidFill>
                            <a:srgbClr val="002D5A"/>
                          </a:solidFill>
                          <a:effectLst/>
                        </a:rPr>
                        <a:t>3,14%</a:t>
                      </a:r>
                      <a:endParaRPr lang="cs-CZ" sz="15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029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ERC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1,10%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0,86%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029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DiL</a:t>
                      </a:r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 (</a:t>
                      </a:r>
                      <a:r>
                        <a:rPr lang="cs-CZ" sz="15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CiU</a:t>
                      </a:r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)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>
                          <a:solidFill>
                            <a:srgbClr val="002D5A"/>
                          </a:solidFill>
                          <a:effectLst/>
                        </a:rPr>
                        <a:t>4,20%</a:t>
                      </a:r>
                      <a:endParaRPr lang="cs-CZ" sz="1500" b="0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16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4,57%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029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ost</a:t>
                      </a:r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.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>
                          <a:solidFill>
                            <a:srgbClr val="002D5A"/>
                          </a:solidFill>
                          <a:effectLst/>
                        </a:rPr>
                        <a:t>14,40%</a:t>
                      </a:r>
                      <a:endParaRPr lang="cs-CZ" sz="15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24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6,86%</a:t>
                      </a:r>
                      <a:endParaRPr lang="cs-CZ" sz="15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0329" name="Obrázek 24" descr="http://parties-and-elections.eu/links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3367088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7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55600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sz="4000" dirty="0"/>
              <a:t>Španělsko - volby do Sněmovny 2015</a:t>
            </a:r>
          </a:p>
        </p:txBody>
      </p:sp>
      <p:pic>
        <p:nvPicPr>
          <p:cNvPr id="141315" name="Obrázek 24" descr="http://parties-and-elections.eu/links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3367088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1316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2160588" y="1181100"/>
          <a:ext cx="6877050" cy="368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r:id="rId5" imgW="6882981" imgH="3688400" progId="Excel.Chart.8">
                  <p:embed/>
                </p:oleObj>
              </mc:Choice>
              <mc:Fallback>
                <p:oleObj r:id="rId5" imgW="6882981" imgH="3688400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588" y="1181100"/>
                        <a:ext cx="6877050" cy="368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38125" y="4598988"/>
          <a:ext cx="4524375" cy="2152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26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podíl hlasů</a:t>
                      </a:r>
                      <a:endParaRPr lang="cs-CZ" sz="1400" b="1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mandáty</a:t>
                      </a:r>
                      <a:endParaRPr lang="cs-CZ" sz="1400" b="1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podíl mandátů</a:t>
                      </a:r>
                      <a:endParaRPr lang="cs-CZ" sz="1400" b="1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PP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28,70%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123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35,14%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PSOE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22,00%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90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25,71%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Podemos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20,70%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69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19,71%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C´s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13,90%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40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11,43%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9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IU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3,70%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0,57%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ERC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2,40%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9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2,57%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9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DiL</a:t>
                      </a:r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 (</a:t>
                      </a:r>
                      <a:r>
                        <a:rPr lang="cs-CZ" sz="14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CiU</a:t>
                      </a:r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)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2,30%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8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2,29%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9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ost</a:t>
                      </a:r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.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6,30%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rgbClr val="002D5A"/>
                          </a:solidFill>
                          <a:effectLst/>
                        </a:rPr>
                        <a:t>9</a:t>
                      </a:r>
                      <a:endParaRPr lang="cs-CZ" sz="1400" b="0" i="0" u="none" strike="noStrike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2,57%</a:t>
                      </a:r>
                      <a:endParaRPr lang="cs-CZ" sz="1400" b="0" i="0" u="none" strike="noStrike" dirty="0">
                        <a:solidFill>
                          <a:srgbClr val="002D5A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41369" name="Obrázek 1" descr="http://parties-and-elections.eu/links.gif">
            <a:hlinkClick r:id="rId7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9384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0" name="Obrázek 2" descr="http://parties-and-elections.eu/links.gif">
            <a:hlinkClick r:id="rId8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9384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1" name="Obrázek 3" descr="http://parties-and-elections.eu/links.gif">
            <a:hlinkClick r:id="rId9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9384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2" name="Obrázek 4" descr="http://parties-and-elections.eu/links.gif">
            <a:hlinkClick r:id="rId10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9384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3" name="Obrázek 5" descr="http://parties-and-elections.eu/links.gif">
            <a:hlinkClick r:id="rId1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9384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4" name="Obrázek 6" descr="http://parties-and-elections.eu/links.gif">
            <a:hlinkClick r:id="rId1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9384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5" name="Obrázek 7" descr="http://parties-and-elections.eu/links.gif">
            <a:hlinkClick r:id="rId1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9384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6" name="Obrázek 8" descr="http://parties-and-elections.eu/links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9384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7" name="Obrázek 16" descr="http://parties-and-elections.eu/links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30146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35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3600" dirty="0"/>
              <a:t>Španělsko – volby 2019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0" y="958756"/>
          <a:ext cx="9144000" cy="5346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517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0878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500" dirty="0"/>
              <a:t>Irsko - </a:t>
            </a:r>
            <a:r>
              <a:rPr lang="cs-CZ" altLang="cs-CZ" sz="3500" dirty="0" err="1"/>
              <a:t>jednojmenné</a:t>
            </a:r>
            <a:r>
              <a:rPr lang="cs-CZ" altLang="cs-CZ" sz="3500" dirty="0"/>
              <a:t> přenosné </a:t>
            </a:r>
            <a:br>
              <a:rPr lang="cs-CZ" altLang="cs-CZ" sz="3500" dirty="0"/>
            </a:br>
            <a:r>
              <a:rPr lang="cs-CZ" altLang="cs-CZ" sz="3500" dirty="0"/>
              <a:t>hlasování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146412"/>
            <a:ext cx="8620125" cy="5445457"/>
          </a:xfrm>
        </p:spPr>
        <p:txBody>
          <a:bodyPr/>
          <a:lstStyle/>
          <a:p>
            <a:pPr marL="533400" lvl="1" indent="-261938" eaLnBrk="1" hangingPunct="1">
              <a:spcBef>
                <a:spcPct val="2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166 poslanců voleno ve 41 </a:t>
            </a:r>
            <a:r>
              <a:rPr lang="cs-CZ" altLang="cs-CZ" sz="2400" dirty="0" err="1">
                <a:solidFill>
                  <a:srgbClr val="002D5A"/>
                </a:solidFill>
              </a:rPr>
              <a:t>v.o</a:t>
            </a:r>
            <a:r>
              <a:rPr lang="cs-CZ" altLang="cs-CZ" sz="2400" dirty="0">
                <a:solidFill>
                  <a:srgbClr val="002D5A"/>
                </a:solidFill>
              </a:rPr>
              <a:t>. po 3-5 mandátech</a:t>
            </a:r>
          </a:p>
          <a:p>
            <a:pPr marL="533400" lvl="1" indent="-261938" eaLnBrk="1" hangingPunct="1">
              <a:spcBef>
                <a:spcPct val="2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Strany kandidují buď jednoho nebo více kandidátů - dle své odvahy</a:t>
            </a:r>
          </a:p>
          <a:p>
            <a:pPr marL="533400" lvl="1" indent="-261938" eaLnBrk="1" hangingPunct="1">
              <a:spcBef>
                <a:spcPct val="2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Kandidát je zvolen, když naplní tzv. </a:t>
            </a:r>
            <a:r>
              <a:rPr lang="cs-CZ" altLang="cs-CZ" sz="2400" i="1" dirty="0" err="1">
                <a:solidFill>
                  <a:srgbClr val="002D5A"/>
                </a:solidFill>
              </a:rPr>
              <a:t>Droopovu</a:t>
            </a:r>
            <a:r>
              <a:rPr lang="cs-CZ" altLang="cs-CZ" sz="2400" i="1" dirty="0">
                <a:solidFill>
                  <a:srgbClr val="002D5A"/>
                </a:solidFill>
              </a:rPr>
              <a:t> kvótu</a:t>
            </a:r>
            <a:r>
              <a:rPr lang="cs-CZ" altLang="cs-CZ" sz="2400" dirty="0">
                <a:solidFill>
                  <a:srgbClr val="002D5A"/>
                </a:solidFill>
              </a:rPr>
              <a:t>: </a:t>
            </a:r>
          </a:p>
          <a:p>
            <a:pPr marL="271462" lvl="1" indent="0" eaLnBrk="1" hangingPunct="1">
              <a:spcBef>
                <a:spcPct val="25000"/>
              </a:spcBef>
              <a:buNone/>
            </a:pPr>
            <a:r>
              <a:rPr lang="cs-CZ" altLang="cs-CZ" sz="2400" dirty="0">
                <a:solidFill>
                  <a:srgbClr val="002D5A"/>
                </a:solidFill>
              </a:rPr>
              <a:t>	Q = H/(M + 1) + 1</a:t>
            </a:r>
          </a:p>
          <a:p>
            <a:pPr marL="533400" lvl="1" indent="-261938" eaLnBrk="1" hangingPunct="1">
              <a:spcBef>
                <a:spcPct val="2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Volební lístek se jmény kandidátů všech stran – volič sestavuje pořadí podle svých preferencí, a to zapsáním číslice od 1 do x</a:t>
            </a:r>
          </a:p>
          <a:p>
            <a:pPr marL="533400" lvl="1" indent="-261938" eaLnBrk="1" hangingPunct="1">
              <a:spcBef>
                <a:spcPct val="2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Tolik skrutinií, aby byla obsazena všechna křesla – metody shora (přerozdělování dalších hlasů kandidáta, který už byl zvolen) a zdola (pokud nejsou ještě naplněna místa, nastupuje v podstatě australský systém)</a:t>
            </a:r>
          </a:p>
          <a:p>
            <a:pPr marL="533400" lvl="1" indent="-261938" eaLnBrk="1" hangingPunct="1">
              <a:spcBef>
                <a:spcPct val="25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Hlasy jednoho voliče se tak dají používat několikrát, aniž by musel jít znovu k volbám</a:t>
            </a:r>
          </a:p>
        </p:txBody>
      </p:sp>
    </p:spTree>
    <p:extLst>
      <p:ext uri="{BB962C8B-B14F-4D97-AF65-F5344CB8AC3E}">
        <p14:creationId xmlns:p14="http://schemas.microsoft.com/office/powerpoint/2010/main" val="144254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/>
          </p:cNvSpPr>
          <p:nvPr>
            <p:ph type="title"/>
          </p:nvPr>
        </p:nvSpPr>
        <p:spPr>
          <a:xfrm>
            <a:off x="0" y="260279"/>
            <a:ext cx="8685545" cy="59953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Irsko - dolní komora - volby 2011</a:t>
            </a:r>
          </a:p>
        </p:txBody>
      </p:sp>
      <p:graphicFrame>
        <p:nvGraphicFramePr>
          <p:cNvPr id="143363" name="Object 19"/>
          <p:cNvGraphicFramePr>
            <a:graphicFrameLocks/>
          </p:cNvGraphicFramePr>
          <p:nvPr/>
        </p:nvGraphicFramePr>
        <p:xfrm>
          <a:off x="232013" y="1042537"/>
          <a:ext cx="8413442" cy="5276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r:id="rId3" imgW="7474344" imgH="4566300" progId="Excel.Sheet.8">
                  <p:embed/>
                </p:oleObj>
              </mc:Choice>
              <mc:Fallback>
                <p:oleObj r:id="rId3" imgW="7474344" imgH="45663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13" y="1042537"/>
                        <a:ext cx="8413442" cy="52763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276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025" y="2347913"/>
            <a:ext cx="7981950" cy="205740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smíšené volební systémy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719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144"/>
          </a:xfrm>
        </p:spPr>
        <p:txBody>
          <a:bodyPr>
            <a:normAutofit/>
          </a:bodyPr>
          <a:lstStyle/>
          <a:p>
            <a:r>
              <a:rPr lang="cs-CZ" sz="3600" dirty="0"/>
              <a:t>Klasifikace podle historického vývoje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5873"/>
            <a:ext cx="8266922" cy="5052918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cs-CZ" sz="2200" b="1" dirty="0">
                <a:solidFill>
                  <a:srgbClr val="002D5A"/>
                </a:solidFill>
              </a:rPr>
              <a:t>Strany mas</a:t>
            </a:r>
          </a:p>
          <a:p>
            <a:pPr lvl="1">
              <a:spcBef>
                <a:spcPts val="1800"/>
              </a:spcBef>
            </a:pPr>
            <a:r>
              <a:rPr lang="cs-CZ" sz="1800" dirty="0">
                <a:solidFill>
                  <a:srgbClr val="002D5A"/>
                </a:solidFill>
              </a:rPr>
              <a:t>Typickými příklady jsou dělnické strany</a:t>
            </a:r>
          </a:p>
          <a:p>
            <a:pPr>
              <a:spcBef>
                <a:spcPts val="1800"/>
              </a:spcBef>
            </a:pPr>
            <a:r>
              <a:rPr lang="cs-CZ" sz="2200" b="1" dirty="0">
                <a:solidFill>
                  <a:srgbClr val="002D5A"/>
                </a:solidFill>
              </a:rPr>
              <a:t>Strany kádrů/notáblů (M. </a:t>
            </a:r>
            <a:r>
              <a:rPr lang="cs-CZ" sz="2200" b="1" dirty="0" err="1">
                <a:solidFill>
                  <a:srgbClr val="002D5A"/>
                </a:solidFill>
              </a:rPr>
              <a:t>Duverger</a:t>
            </a:r>
            <a:r>
              <a:rPr lang="cs-CZ" sz="2200" b="1" dirty="0">
                <a:solidFill>
                  <a:srgbClr val="002D5A"/>
                </a:solidFill>
              </a:rPr>
              <a:t>)</a:t>
            </a:r>
          </a:p>
          <a:p>
            <a:pPr lvl="1">
              <a:spcBef>
                <a:spcPts val="1800"/>
              </a:spcBef>
            </a:pPr>
            <a:r>
              <a:rPr lang="cs-CZ" sz="1800" dirty="0">
                <a:solidFill>
                  <a:srgbClr val="002D5A"/>
                </a:solidFill>
              </a:rPr>
              <a:t>Strana osobností, nízký počet členů</a:t>
            </a:r>
          </a:p>
          <a:p>
            <a:pPr>
              <a:spcBef>
                <a:spcPts val="1800"/>
              </a:spcBef>
            </a:pPr>
            <a:r>
              <a:rPr lang="de-DE" sz="2200" b="1" dirty="0">
                <a:solidFill>
                  <a:srgbClr val="002D5A"/>
                </a:solidFill>
              </a:rPr>
              <a:t>Catch-all </a:t>
            </a:r>
            <a:r>
              <a:rPr lang="de-DE" sz="2200" b="1" dirty="0" err="1">
                <a:solidFill>
                  <a:srgbClr val="002D5A"/>
                </a:solidFill>
              </a:rPr>
              <a:t>strany</a:t>
            </a:r>
            <a:r>
              <a:rPr lang="de-DE" sz="2200" b="1" dirty="0">
                <a:solidFill>
                  <a:srgbClr val="002D5A"/>
                </a:solidFill>
              </a:rPr>
              <a:t> (O. von Kirchheimer 1966)</a:t>
            </a:r>
          </a:p>
          <a:p>
            <a:pPr lvl="1">
              <a:spcBef>
                <a:spcPts val="1800"/>
              </a:spcBef>
            </a:pPr>
            <a:r>
              <a:rPr lang="cs-CZ" sz="1800" dirty="0">
                <a:solidFill>
                  <a:srgbClr val="002D5A"/>
                </a:solidFill>
              </a:rPr>
              <a:t>Oslabení role ideologie</a:t>
            </a:r>
          </a:p>
          <a:p>
            <a:pPr lvl="1">
              <a:spcBef>
                <a:spcPts val="1800"/>
              </a:spcBef>
            </a:pPr>
            <a:r>
              <a:rPr lang="cs-CZ" sz="1800" dirty="0">
                <a:solidFill>
                  <a:srgbClr val="002D5A"/>
                </a:solidFill>
              </a:rPr>
              <a:t>Oslabení role řadových členů na úkor vedení strany</a:t>
            </a:r>
          </a:p>
          <a:p>
            <a:pPr lvl="1">
              <a:spcBef>
                <a:spcPts val="1800"/>
              </a:spcBef>
            </a:pPr>
            <a:r>
              <a:rPr lang="cs-CZ" sz="1800" dirty="0">
                <a:solidFill>
                  <a:srgbClr val="002D5A"/>
                </a:solidFill>
              </a:rPr>
              <a:t>Oslabení vztahu strany k určité sociální skupině</a:t>
            </a:r>
          </a:p>
          <a:p>
            <a:pPr lvl="1">
              <a:spcBef>
                <a:spcPts val="1800"/>
              </a:spcBef>
            </a:pPr>
            <a:r>
              <a:rPr lang="cs-CZ" sz="1800" dirty="0">
                <a:solidFill>
                  <a:srgbClr val="002D5A"/>
                </a:solidFill>
              </a:rPr>
              <a:t>Posílení vazby na zájmové skupiny za účelem financování</a:t>
            </a:r>
          </a:p>
        </p:txBody>
      </p:sp>
    </p:spTree>
    <p:extLst>
      <p:ext uri="{BB962C8B-B14F-4D97-AF65-F5344CB8AC3E}">
        <p14:creationId xmlns:p14="http://schemas.microsoft.com/office/powerpoint/2010/main" val="145012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Smíšené volební systémy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862138"/>
            <a:ext cx="8447088" cy="4554537"/>
          </a:xfrm>
        </p:spPr>
        <p:txBody>
          <a:bodyPr/>
          <a:lstStyle/>
          <a:p>
            <a:pPr eaLnBrk="1" hangingPunct="1">
              <a:spcBef>
                <a:spcPct val="45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Kombinace proporčních a většinových systémů pro volby do jediné komory </a:t>
            </a:r>
          </a:p>
          <a:p>
            <a:pPr eaLnBrk="1" hangingPunct="1">
              <a:spcBef>
                <a:spcPct val="45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Každý ze systémů musí být zastoupen aspoň v 5 % mandátů</a:t>
            </a:r>
          </a:p>
          <a:p>
            <a:pPr eaLnBrk="1" hangingPunct="1">
              <a:spcBef>
                <a:spcPct val="45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Moderní trend při volebních reformách </a:t>
            </a:r>
          </a:p>
        </p:txBody>
      </p:sp>
    </p:spTree>
    <p:extLst>
      <p:ext uri="{BB962C8B-B14F-4D97-AF65-F5344CB8AC3E}">
        <p14:creationId xmlns:p14="http://schemas.microsoft.com/office/powerpoint/2010/main" val="135171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Typologie smíšených systémů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229600" cy="4406900"/>
          </a:xfrm>
        </p:spPr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Podle </a:t>
            </a:r>
            <a:r>
              <a:rPr lang="cs-CZ" altLang="cs-CZ" sz="2400" i="1">
                <a:solidFill>
                  <a:srgbClr val="002D5A"/>
                </a:solidFill>
              </a:rPr>
              <a:t>vstupů</a:t>
            </a:r>
            <a:r>
              <a:rPr lang="cs-CZ" altLang="cs-CZ" sz="2400">
                <a:solidFill>
                  <a:srgbClr val="002D5A"/>
                </a:solidFill>
              </a:rPr>
              <a:t> - otázka vzájemného nastavení jednotlivých složek</a:t>
            </a:r>
          </a:p>
          <a:p>
            <a:pPr marL="1049338" lvl="1" indent="-592138" eaLnBrk="1" hangingPunct="1">
              <a:spcBef>
                <a:spcPct val="30000"/>
              </a:spcBef>
            </a:pPr>
            <a:r>
              <a:rPr lang="cs-CZ" altLang="cs-CZ" sz="2000">
                <a:solidFill>
                  <a:srgbClr val="002D5A"/>
                </a:solidFill>
              </a:rPr>
              <a:t>Závislá kombinace</a:t>
            </a:r>
          </a:p>
          <a:p>
            <a:pPr marL="1049338" lvl="1" indent="-592138" eaLnBrk="1" hangingPunct="1">
              <a:spcBef>
                <a:spcPct val="30000"/>
              </a:spcBef>
            </a:pPr>
            <a:r>
              <a:rPr lang="cs-CZ" altLang="cs-CZ" sz="2000">
                <a:solidFill>
                  <a:srgbClr val="002D5A"/>
                </a:solidFill>
              </a:rPr>
              <a:t>Nezávislá kombinace</a:t>
            </a:r>
          </a:p>
          <a:p>
            <a:pPr marL="1049338" lvl="1" indent="-592138" eaLnBrk="1" hangingPunct="1">
              <a:spcBef>
                <a:spcPct val="30000"/>
              </a:spcBef>
            </a:pPr>
            <a:r>
              <a:rPr lang="cs-CZ" altLang="cs-CZ" sz="2000">
                <a:solidFill>
                  <a:srgbClr val="002D5A"/>
                </a:solidFill>
              </a:rPr>
              <a:t>Supersmíšený 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Podle </a:t>
            </a:r>
            <a:r>
              <a:rPr lang="cs-CZ" altLang="cs-CZ" sz="2400" i="1">
                <a:solidFill>
                  <a:srgbClr val="002D5A"/>
                </a:solidFill>
              </a:rPr>
              <a:t>výstupů</a:t>
            </a:r>
            <a:r>
              <a:rPr lang="cs-CZ" altLang="cs-CZ" sz="2400">
                <a:solidFill>
                  <a:srgbClr val="002D5A"/>
                </a:solidFill>
              </a:rPr>
              <a:t> - více odráží konkrétní volební výsledky</a:t>
            </a:r>
          </a:p>
          <a:p>
            <a:pPr marL="1049338" lvl="1" indent="-592138" eaLnBrk="1" hangingPunct="1">
              <a:spcBef>
                <a:spcPct val="30000"/>
              </a:spcBef>
            </a:pPr>
            <a:r>
              <a:rPr lang="cs-CZ" altLang="cs-CZ" sz="2000">
                <a:solidFill>
                  <a:srgbClr val="002D5A"/>
                </a:solidFill>
              </a:rPr>
              <a:t>Většinové smíšené systémy</a:t>
            </a:r>
          </a:p>
          <a:p>
            <a:pPr marL="1049338" lvl="1" indent="-592138" eaLnBrk="1" hangingPunct="1">
              <a:spcBef>
                <a:spcPct val="30000"/>
              </a:spcBef>
            </a:pPr>
            <a:r>
              <a:rPr lang="cs-CZ" altLang="cs-CZ" sz="2000">
                <a:solidFill>
                  <a:srgbClr val="002D5A"/>
                </a:solidFill>
              </a:rPr>
              <a:t>Poměrné smíšené systémy</a:t>
            </a:r>
          </a:p>
          <a:p>
            <a:pPr marL="1049338" lvl="1" indent="-592138" eaLnBrk="1" hangingPunct="1">
              <a:spcBef>
                <a:spcPct val="30000"/>
              </a:spcBef>
            </a:pPr>
            <a:r>
              <a:rPr lang="cs-CZ" altLang="cs-CZ" sz="2000">
                <a:solidFill>
                  <a:srgbClr val="002D5A"/>
                </a:solidFill>
              </a:rPr>
              <a:t>Speciální kategorie - Itálie a Maďarsko</a:t>
            </a:r>
          </a:p>
        </p:txBody>
      </p:sp>
    </p:spTree>
    <p:extLst>
      <p:ext uri="{BB962C8B-B14F-4D97-AF65-F5344CB8AC3E}">
        <p14:creationId xmlns:p14="http://schemas.microsoft.com/office/powerpoint/2010/main" val="143013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Typologie na </a:t>
            </a:r>
            <a:r>
              <a:rPr lang="cs-CZ" altLang="cs-CZ" sz="4000" i="1" dirty="0"/>
              <a:t>vstupu</a:t>
            </a:r>
            <a:r>
              <a:rPr lang="cs-CZ" altLang="cs-CZ" sz="4000" dirty="0"/>
              <a:t> - vztah mezi složkami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Závislá kombinace</a:t>
            </a:r>
          </a:p>
          <a:p>
            <a:pPr lvl="1" eaLnBrk="1" hangingPunct="1"/>
            <a:r>
              <a:rPr lang="cs-CZ" altLang="cs-CZ" sz="1800">
                <a:solidFill>
                  <a:srgbClr val="002D5A"/>
                </a:solidFill>
              </a:rPr>
              <a:t>Korekce /kompenzace/ (Itálie, Nový Zéland, Skotsko)</a:t>
            </a:r>
          </a:p>
          <a:p>
            <a:pPr lvl="1" eaLnBrk="1" hangingPunct="1"/>
            <a:r>
              <a:rPr lang="cs-CZ" altLang="cs-CZ" sz="1800">
                <a:solidFill>
                  <a:srgbClr val="002D5A"/>
                </a:solidFill>
              </a:rPr>
              <a:t>Podmíněný systém (Itálie od roku 2006)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Nezávislá kombinace</a:t>
            </a:r>
          </a:p>
          <a:p>
            <a:pPr lvl="1" eaLnBrk="1" hangingPunct="1"/>
            <a:r>
              <a:rPr lang="cs-CZ" altLang="cs-CZ" sz="1800">
                <a:solidFill>
                  <a:srgbClr val="002D5A"/>
                </a:solidFill>
              </a:rPr>
              <a:t>Koexistence (Senát ve Francii)</a:t>
            </a:r>
          </a:p>
          <a:p>
            <a:pPr lvl="1" eaLnBrk="1" hangingPunct="1"/>
            <a:r>
              <a:rPr lang="cs-CZ" altLang="cs-CZ" sz="1800">
                <a:solidFill>
                  <a:srgbClr val="002D5A"/>
                </a:solidFill>
              </a:rPr>
              <a:t>Navrstvení (Litva, Andorra, Arménie, Gruzie, Japonsko, J. Korea, Monako)</a:t>
            </a:r>
          </a:p>
          <a:p>
            <a:pPr lvl="1" eaLnBrk="1" hangingPunct="1"/>
            <a:r>
              <a:rPr lang="cs-CZ" altLang="cs-CZ" sz="1800">
                <a:solidFill>
                  <a:srgbClr val="002D5A"/>
                </a:solidFill>
              </a:rPr>
              <a:t>Fúze (Francie - zastupitelstva nad 3.500 obyvatel)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002D5A"/>
                </a:solidFill>
              </a:rPr>
              <a:t>Supersmíšený</a:t>
            </a:r>
          </a:p>
          <a:p>
            <a:pPr lvl="1" eaLnBrk="1" hangingPunct="1"/>
            <a:r>
              <a:rPr lang="cs-CZ" altLang="cs-CZ" sz="1800">
                <a:solidFill>
                  <a:srgbClr val="002D5A"/>
                </a:solidFill>
              </a:rPr>
              <a:t>Kombinuje prvky závislé i nezávislé kombinace (Maďarsko)</a:t>
            </a:r>
          </a:p>
        </p:txBody>
      </p:sp>
    </p:spTree>
    <p:extLst>
      <p:ext uri="{BB962C8B-B14F-4D97-AF65-F5344CB8AC3E}">
        <p14:creationId xmlns:p14="http://schemas.microsoft.com/office/powerpoint/2010/main" val="338166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Příklad navrstvení - Litva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sz="2400">
                <a:solidFill>
                  <a:srgbClr val="002D5A"/>
                </a:solidFill>
              </a:rPr>
              <a:t>Disproporční účinky + nestabilita</a:t>
            </a:r>
          </a:p>
          <a:p>
            <a:pPr eaLnBrk="1" hangingPunct="1"/>
            <a:endParaRPr lang="cs-CZ" altLang="cs-CZ" sz="2400">
              <a:solidFill>
                <a:srgbClr val="002D5A"/>
              </a:solidFill>
            </a:endParaRPr>
          </a:p>
          <a:p>
            <a:pPr eaLnBrk="1" hangingPunct="1"/>
            <a:r>
              <a:rPr lang="cs-CZ" altLang="cs-CZ" sz="2400">
                <a:solidFill>
                  <a:srgbClr val="002D5A"/>
                </a:solidFill>
              </a:rPr>
              <a:t>2 složky, 2 hlasy</a:t>
            </a:r>
          </a:p>
          <a:p>
            <a:pPr eaLnBrk="1" hangingPunct="1">
              <a:buFont typeface="Arial" pitchFamily="34" charset="0"/>
              <a:buNone/>
            </a:pPr>
            <a:endParaRPr lang="cs-CZ" altLang="cs-CZ" sz="2400">
              <a:solidFill>
                <a:srgbClr val="002D5A"/>
              </a:solidFill>
            </a:endParaRPr>
          </a:p>
          <a:p>
            <a:pPr eaLnBrk="1" hangingPunct="1"/>
            <a:r>
              <a:rPr lang="cs-CZ" altLang="cs-CZ" sz="2400">
                <a:solidFill>
                  <a:srgbClr val="002D5A"/>
                </a:solidFill>
              </a:rPr>
              <a:t>141 mandátů</a:t>
            </a:r>
          </a:p>
          <a:p>
            <a:pPr lvl="1" eaLnBrk="1" hangingPunct="1"/>
            <a:r>
              <a:rPr lang="cs-CZ" altLang="cs-CZ" sz="2400">
                <a:solidFill>
                  <a:srgbClr val="002D5A"/>
                </a:solidFill>
              </a:rPr>
              <a:t>71 v jednomandátových v.o. - absolutní většinový systém: v 1. kole buď absolutní většina nebo aspoň 1/5 všech voličů v případě, že volební účast není aspoň 40 %; jinak 2 nejúspěšnější z 1. kola do 2.</a:t>
            </a:r>
          </a:p>
          <a:p>
            <a:pPr lvl="1" eaLnBrk="1" hangingPunct="1"/>
            <a:r>
              <a:rPr lang="cs-CZ" altLang="cs-CZ" sz="2400">
                <a:solidFill>
                  <a:srgbClr val="002D5A"/>
                </a:solidFill>
              </a:rPr>
              <a:t>70 PR, 1 volební obvod, 5/7 %, Hare + metoda nejvyššího zbytku, 5 preferenčních hlasů</a:t>
            </a:r>
          </a:p>
        </p:txBody>
      </p:sp>
    </p:spTree>
    <p:extLst>
      <p:ext uri="{BB962C8B-B14F-4D97-AF65-F5344CB8AC3E}">
        <p14:creationId xmlns:p14="http://schemas.microsoft.com/office/powerpoint/2010/main" val="328722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392113"/>
            <a:ext cx="8447087" cy="40640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Litva - volby 2012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Arial" pitchFamily="34" charset="0"/>
              <a:buNone/>
            </a:pPr>
            <a:endParaRPr lang="cs-CZ" altLang="cs-CZ" sz="2400"/>
          </a:p>
          <a:p>
            <a:pPr algn="ctr" eaLnBrk="1" hangingPunct="1">
              <a:buFont typeface="Arial" pitchFamily="34" charset="0"/>
              <a:buNone/>
            </a:pPr>
            <a:endParaRPr lang="cs-CZ" altLang="cs-CZ" sz="2400"/>
          </a:p>
          <a:p>
            <a:pPr eaLnBrk="1" hangingPunct="1">
              <a:buFont typeface="Arial" pitchFamily="34" charset="0"/>
              <a:buNone/>
            </a:pPr>
            <a:endParaRPr lang="cs-CZ" altLang="cs-CZ" sz="2400"/>
          </a:p>
          <a:p>
            <a:pPr eaLnBrk="1" hangingPunct="1">
              <a:buFont typeface="Arial" pitchFamily="34" charset="0"/>
              <a:buNone/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338138" y="1077913"/>
          <a:ext cx="8615362" cy="5076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9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7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7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3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7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3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40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proporční část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většinové obvody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celkem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2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podíl hlasů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mandáty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podíl mandátů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mandáty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podíl mandátů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mandáty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podíl mandátů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Soc. demokraté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18,4%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15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21,4%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23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32,9%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38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27,1%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Vlastenecká unie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15,8%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13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18,6%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28,6%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33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23,6%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Strana práce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19,8%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17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24,3%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12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17,1%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29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20,7%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Právo a spravedlnost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7,3%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6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8,6%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5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7,1%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11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7,9%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Liberální hnutí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8,6%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7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10,0%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4,3%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10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7,1%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1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Volební akce Poláků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5,8%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5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7,1%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3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4,3%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8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5,0%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Cesta odvahy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8%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7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10,0%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–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7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5,0%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1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Rolnická a zelená unie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3,9%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1,4%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0,7%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Liber. a centr. unie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2,1%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–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–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nezávislí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–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–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3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4,3%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2,1%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celkem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100</a:t>
                      </a:r>
                      <a:endParaRPr lang="cs-CZ" sz="1600" b="1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70</a:t>
                      </a:r>
                      <a:endParaRPr lang="cs-CZ" sz="1600" b="1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70</a:t>
                      </a:r>
                      <a:endParaRPr lang="cs-CZ" sz="1600" b="1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140</a:t>
                      </a:r>
                      <a:endParaRPr lang="cs-CZ" sz="1600" b="1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Arial"/>
                      </a:endParaRPr>
                    </a:p>
                  </a:txBody>
                  <a:tcPr marL="7621" marR="7621" marT="762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739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>
          <a:xfrm>
            <a:off x="279400" y="574675"/>
            <a:ext cx="8447088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400" dirty="0"/>
              <a:t>Litva 2012</a:t>
            </a:r>
          </a:p>
        </p:txBody>
      </p:sp>
      <p:graphicFrame>
        <p:nvGraphicFramePr>
          <p:cNvPr id="146435" name="Object 20"/>
          <p:cNvGraphicFramePr>
            <a:graphicFrameLocks/>
          </p:cNvGraphicFramePr>
          <p:nvPr/>
        </p:nvGraphicFramePr>
        <p:xfrm>
          <a:off x="290513" y="1492250"/>
          <a:ext cx="8751887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r:id="rId3" imgW="8748518" imgH="4706520" progId="Excel.Sheet.8">
                  <p:embed/>
                </p:oleObj>
              </mc:Choice>
              <mc:Fallback>
                <p:oleObj r:id="rId3" imgW="8748518" imgH="470652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1492250"/>
                        <a:ext cx="8751887" cy="470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750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Příklad korekce - Itálie (1994-2001)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229600" cy="4681537"/>
          </a:xfrm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002D5A"/>
                </a:solidFill>
              </a:rPr>
              <a:t>Většinový smíšený systém s částečnou kompenzací</a:t>
            </a:r>
          </a:p>
          <a:p>
            <a:pPr eaLnBrk="1" hangingPunct="1"/>
            <a:r>
              <a:rPr lang="cs-CZ" altLang="cs-CZ" sz="2400">
                <a:solidFill>
                  <a:srgbClr val="002D5A"/>
                </a:solidFill>
              </a:rPr>
              <a:t>2 úrovně, 2 hlasy</a:t>
            </a:r>
          </a:p>
          <a:p>
            <a:pPr eaLnBrk="1" hangingPunct="1"/>
            <a:r>
              <a:rPr lang="cs-CZ" altLang="cs-CZ" sz="2400">
                <a:solidFill>
                  <a:srgbClr val="002D5A"/>
                </a:solidFill>
              </a:rPr>
              <a:t>630 poslanců</a:t>
            </a:r>
          </a:p>
          <a:p>
            <a:pPr lvl="1" eaLnBrk="1" hangingPunct="1"/>
            <a:r>
              <a:rPr lang="cs-CZ" altLang="cs-CZ" sz="2400">
                <a:solidFill>
                  <a:srgbClr val="002D5A"/>
                </a:solidFill>
              </a:rPr>
              <a:t>475 poslanců voleny v jednomandátových obvodech FPTP</a:t>
            </a:r>
          </a:p>
          <a:p>
            <a:pPr lvl="1" eaLnBrk="1" hangingPunct="1"/>
            <a:r>
              <a:rPr lang="cs-CZ" altLang="cs-CZ" sz="2400">
                <a:solidFill>
                  <a:srgbClr val="002D5A"/>
                </a:solidFill>
              </a:rPr>
              <a:t>155 voleno proporčně v 26 volebních obvodech (2-11 mandátů), 4% klauzule, Hareova kvóta + nejvyšší zbytek 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cs-CZ" altLang="cs-CZ" sz="2400">
                <a:solidFill>
                  <a:srgbClr val="002D5A"/>
                </a:solidFill>
                <a:sym typeface="Wingdings" pitchFamily="2" charset="2"/>
              </a:rPr>
              <a:t>	</a:t>
            </a:r>
            <a:r>
              <a:rPr lang="cs-CZ" altLang="cs-CZ" sz="2400">
                <a:solidFill>
                  <a:srgbClr val="002D5A"/>
                </a:solidFill>
              </a:rPr>
              <a:t>Výpočet: na úrovni v.o. tzv. efektivní hlasy - součet hlasů odevzdaných pro listinu oproštěný od hlasů pro úspěšné kandidáty ve většinové části navýšený o jeden (hlasy 2. v pořadí + 1)</a:t>
            </a:r>
          </a:p>
        </p:txBody>
      </p:sp>
    </p:spTree>
    <p:extLst>
      <p:ext uri="{BB962C8B-B14F-4D97-AF65-F5344CB8AC3E}">
        <p14:creationId xmlns:p14="http://schemas.microsoft.com/office/powerpoint/2010/main" val="240000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adpis 1"/>
          <p:cNvSpPr>
            <a:spLocks noGrp="1"/>
          </p:cNvSpPr>
          <p:nvPr>
            <p:ph type="title"/>
          </p:nvPr>
        </p:nvSpPr>
        <p:spPr>
          <a:xfrm>
            <a:off x="265113" y="590550"/>
            <a:ext cx="8447087" cy="358775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2500" dirty="0"/>
              <a:t>Příklad podmíněného systému - Itálie od r. 2006 (Sněmovna)</a:t>
            </a:r>
          </a:p>
        </p:txBody>
      </p:sp>
      <p:sp>
        <p:nvSpPr>
          <p:cNvPr id="112643" name="Zástupný symbol pro obsah 2"/>
          <p:cNvSpPr>
            <a:spLocks noGrp="1"/>
          </p:cNvSpPr>
          <p:nvPr>
            <p:ph idx="1"/>
          </p:nvPr>
        </p:nvSpPr>
        <p:spPr>
          <a:xfrm>
            <a:off x="519113" y="1146175"/>
            <a:ext cx="8393112" cy="5270500"/>
          </a:xfrm>
        </p:spPr>
        <p:txBody>
          <a:bodyPr rtlCol="0">
            <a:normAutofit fontScale="70000" lnSpcReduction="20000"/>
          </a:bodyPr>
          <a:lstStyle/>
          <a:p>
            <a:pPr marL="342827" indent="-342827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Poměrný základ + umělý bonus pro vítěznou formaci</a:t>
            </a:r>
          </a:p>
          <a:p>
            <a:pPr marL="342827" indent="-342827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617 poslanců voleno v 26 </a:t>
            </a:r>
            <a:r>
              <a:rPr lang="cs-CZ" altLang="cs-CZ" dirty="0" err="1">
                <a:solidFill>
                  <a:srgbClr val="002D5A"/>
                </a:solidFill>
              </a:rPr>
              <a:t>vícemandátových</a:t>
            </a:r>
            <a:r>
              <a:rPr lang="cs-CZ" altLang="cs-CZ" dirty="0">
                <a:solidFill>
                  <a:srgbClr val="002D5A"/>
                </a:solidFill>
              </a:rPr>
              <a:t> volebních obvodech (</a:t>
            </a:r>
            <a:r>
              <a:rPr lang="cs-CZ" altLang="cs-CZ" dirty="0" err="1">
                <a:solidFill>
                  <a:srgbClr val="002D5A"/>
                </a:solidFill>
              </a:rPr>
              <a:t>Hareova</a:t>
            </a:r>
            <a:r>
              <a:rPr lang="cs-CZ" altLang="cs-CZ" dirty="0">
                <a:solidFill>
                  <a:srgbClr val="002D5A"/>
                </a:solidFill>
              </a:rPr>
              <a:t> kvóta + metoda nejvyšších zbytků)</a:t>
            </a:r>
          </a:p>
          <a:p>
            <a:pPr marL="342827" indent="-342827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Komplex klauzulí</a:t>
            </a:r>
          </a:p>
          <a:p>
            <a:pPr marL="742792" lvl="1" indent="-285689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Samostatná kandidatura nebo v rámci koalice s méně než 10 % - 4 %</a:t>
            </a:r>
          </a:p>
          <a:p>
            <a:pPr marL="742792" lvl="1" indent="-285689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V rámci aliance s více než 10 % - aspoň jedna strana s 2 %</a:t>
            </a:r>
          </a:p>
          <a:p>
            <a:pPr marL="742792" lvl="1" indent="-285689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Strany menšin na úrovni obvodu min. 20 %</a:t>
            </a:r>
          </a:p>
          <a:p>
            <a:pPr marL="742792" lvl="1" indent="-285689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Mandáty jsou rozděleny stranám, které  v rámci aliance získaly aspoň 2 % hlasů (neplatí pro první stranu, jež obdrží méně než 2 %)</a:t>
            </a:r>
          </a:p>
          <a:p>
            <a:pPr marL="342827" indent="-342827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Prémie pro vítěze - 340 mandátů v případě, že již nemá více na základě přepočtu</a:t>
            </a:r>
          </a:p>
          <a:p>
            <a:pPr marL="342827" indent="-342827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13 poslanců voleno separátně - </a:t>
            </a:r>
            <a:r>
              <a:rPr lang="cs-CZ" altLang="cs-CZ" dirty="0" err="1">
                <a:solidFill>
                  <a:srgbClr val="002D5A"/>
                </a:solidFill>
              </a:rPr>
              <a:t>Valle</a:t>
            </a:r>
            <a:r>
              <a:rPr lang="cs-CZ" altLang="cs-CZ" dirty="0">
                <a:solidFill>
                  <a:srgbClr val="002D5A"/>
                </a:solidFill>
              </a:rPr>
              <a:t> </a:t>
            </a:r>
            <a:r>
              <a:rPr lang="cs-CZ" altLang="cs-CZ" dirty="0" err="1">
                <a:solidFill>
                  <a:srgbClr val="002D5A"/>
                </a:solidFill>
              </a:rPr>
              <a:t>d´Aosta</a:t>
            </a:r>
            <a:r>
              <a:rPr lang="cs-CZ" altLang="cs-CZ" dirty="0">
                <a:solidFill>
                  <a:srgbClr val="002D5A"/>
                </a:solidFill>
              </a:rPr>
              <a:t>, voliči žijící v zahraničí - </a:t>
            </a:r>
            <a:r>
              <a:rPr lang="cs-CZ" altLang="cs-CZ" dirty="0" err="1">
                <a:solidFill>
                  <a:srgbClr val="002D5A"/>
                </a:solidFill>
              </a:rPr>
              <a:t>Hare</a:t>
            </a:r>
            <a:r>
              <a:rPr lang="cs-CZ" altLang="cs-CZ" dirty="0">
                <a:solidFill>
                  <a:srgbClr val="002D5A"/>
                </a:solidFill>
              </a:rPr>
              <a:t> + met. nejvyšších </a:t>
            </a:r>
            <a:r>
              <a:rPr lang="cs-CZ" altLang="cs-CZ" dirty="0" err="1">
                <a:solidFill>
                  <a:srgbClr val="002D5A"/>
                </a:solidFill>
              </a:rPr>
              <a:t>zb</a:t>
            </a:r>
            <a:r>
              <a:rPr lang="cs-CZ" altLang="cs-CZ" dirty="0">
                <a:solidFill>
                  <a:srgbClr val="002D5A"/>
                </a:solidFill>
              </a:rPr>
              <a:t>.</a:t>
            </a:r>
          </a:p>
          <a:p>
            <a:pPr marL="342827" indent="-342827" defTabSz="914206" eaLnBrk="1" fontAlgn="auto" hangingPunct="1">
              <a:spcAft>
                <a:spcPts val="0"/>
              </a:spcAft>
              <a:defRPr/>
            </a:pPr>
            <a:endParaRPr lang="cs-CZ" altLang="cs-CZ" dirty="0">
              <a:solidFill>
                <a:srgbClr val="002D5A"/>
              </a:solidFill>
            </a:endParaRPr>
          </a:p>
          <a:p>
            <a:pPr marL="342827" indent="-342827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2D5A"/>
                </a:solidFill>
              </a:rPr>
              <a:t>Klasifikace je sporná:  </a:t>
            </a:r>
            <a:r>
              <a:rPr lang="cs-CZ" altLang="cs-CZ" i="1" dirty="0">
                <a:solidFill>
                  <a:srgbClr val="002D5A"/>
                </a:solidFill>
              </a:rPr>
              <a:t>poměrný systém s většinovou prémií versus podmíněný smíšený systém</a:t>
            </a:r>
          </a:p>
        </p:txBody>
      </p:sp>
    </p:spTree>
    <p:extLst>
      <p:ext uri="{BB962C8B-B14F-4D97-AF65-F5344CB8AC3E}">
        <p14:creationId xmlns:p14="http://schemas.microsoft.com/office/powerpoint/2010/main" val="287431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/>
          </p:cNvSpPr>
          <p:nvPr>
            <p:ph type="title"/>
          </p:nvPr>
        </p:nvSpPr>
        <p:spPr>
          <a:xfrm>
            <a:off x="279400" y="969963"/>
            <a:ext cx="8447088" cy="374650"/>
          </a:xfrm>
        </p:spPr>
        <p:txBody>
          <a:bodyPr rtlCol="0">
            <a:normAutofit fontScale="90000"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/>
              <a:t>Itálie - příklad </a:t>
            </a:r>
          </a:p>
        </p:txBody>
      </p:sp>
      <p:sp>
        <p:nvSpPr>
          <p:cNvPr id="149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cs-CZ" altLang="cs-CZ"/>
          </a:p>
          <a:p>
            <a:pPr marL="0" indent="0" eaLnBrk="1" hangingPunct="1">
              <a:buFont typeface="Arial" pitchFamily="34" charset="0"/>
              <a:buNone/>
            </a:pPr>
            <a:endParaRPr lang="cs-CZ" altLang="cs-CZ"/>
          </a:p>
          <a:p>
            <a:pPr marL="0" indent="0" eaLnBrk="1" hangingPunct="1">
              <a:buFont typeface="Arial" pitchFamily="34" charset="0"/>
              <a:buNone/>
            </a:pPr>
            <a:endParaRPr lang="cs-CZ" altLang="cs-CZ"/>
          </a:p>
          <a:p>
            <a:pPr marL="0" indent="0" eaLnBrk="1" hangingPunct="1">
              <a:buFont typeface="Arial" pitchFamily="34" charset="0"/>
              <a:buNone/>
            </a:pPr>
            <a:r>
              <a:rPr lang="cs-CZ" altLang="cs-CZ" sz="2400">
                <a:hlinkClick r:id="rId2"/>
              </a:rPr>
              <a:t>Volby 2012 - Poslanecká sněmovna</a:t>
            </a: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10042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738188"/>
            <a:ext cx="8447087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Německo - sporný klasifikační případ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04938"/>
            <a:ext cx="8229600" cy="4721225"/>
          </a:xfrm>
        </p:spPr>
        <p:txBody>
          <a:bodyPr rtlCol="0">
            <a:noAutofit/>
          </a:bodyPr>
          <a:lstStyle/>
          <a:p>
            <a:pPr marL="342827" indent="-342827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500" dirty="0">
                <a:solidFill>
                  <a:srgbClr val="002D5A"/>
                </a:solidFill>
              </a:rPr>
              <a:t>Personalizovaný systém poměrného zastoupení (</a:t>
            </a:r>
            <a:r>
              <a:rPr lang="cs-CZ" altLang="cs-CZ" sz="2500" i="1" dirty="0" err="1">
                <a:solidFill>
                  <a:srgbClr val="002D5A"/>
                </a:solidFill>
              </a:rPr>
              <a:t>mixed</a:t>
            </a:r>
            <a:r>
              <a:rPr lang="cs-CZ" altLang="cs-CZ" sz="2500" i="1" dirty="0">
                <a:solidFill>
                  <a:srgbClr val="002D5A"/>
                </a:solidFill>
              </a:rPr>
              <a:t> </a:t>
            </a:r>
            <a:r>
              <a:rPr lang="cs-CZ" altLang="cs-CZ" sz="2500" i="1" dirty="0" err="1">
                <a:solidFill>
                  <a:srgbClr val="002D5A"/>
                </a:solidFill>
              </a:rPr>
              <a:t>member</a:t>
            </a:r>
            <a:r>
              <a:rPr lang="cs-CZ" altLang="cs-CZ" sz="2500" i="1" dirty="0">
                <a:solidFill>
                  <a:srgbClr val="002D5A"/>
                </a:solidFill>
              </a:rPr>
              <a:t> </a:t>
            </a:r>
            <a:r>
              <a:rPr lang="cs-CZ" altLang="cs-CZ" sz="2500" i="1" dirty="0" err="1">
                <a:solidFill>
                  <a:srgbClr val="002D5A"/>
                </a:solidFill>
              </a:rPr>
              <a:t>proportional</a:t>
            </a:r>
            <a:r>
              <a:rPr lang="cs-CZ" altLang="cs-CZ" sz="2500" i="1" dirty="0">
                <a:solidFill>
                  <a:srgbClr val="002D5A"/>
                </a:solidFill>
              </a:rPr>
              <a:t> </a:t>
            </a:r>
            <a:r>
              <a:rPr lang="cs-CZ" altLang="cs-CZ" sz="2500" i="1" dirty="0" err="1">
                <a:solidFill>
                  <a:srgbClr val="002D5A"/>
                </a:solidFill>
              </a:rPr>
              <a:t>system</a:t>
            </a:r>
            <a:r>
              <a:rPr lang="cs-CZ" altLang="cs-CZ" sz="2500" dirty="0">
                <a:solidFill>
                  <a:srgbClr val="002D5A"/>
                </a:solidFill>
              </a:rPr>
              <a:t>)</a:t>
            </a:r>
          </a:p>
          <a:p>
            <a:pPr marL="342827" indent="-342827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500" dirty="0">
                <a:solidFill>
                  <a:srgbClr val="002D5A"/>
                </a:solidFill>
              </a:rPr>
              <a:t>Celkem 598 křesel</a:t>
            </a:r>
          </a:p>
          <a:p>
            <a:pPr marL="342827" indent="-342827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500" dirty="0">
                <a:solidFill>
                  <a:srgbClr val="002D5A"/>
                </a:solidFill>
              </a:rPr>
              <a:t>Každý volič má 2 hlasy</a:t>
            </a:r>
          </a:p>
          <a:p>
            <a:pPr marL="742792" lvl="1" indent="-285689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1.hlas pro volby v jednomandátových volebních obvodech</a:t>
            </a:r>
          </a:p>
          <a:p>
            <a:pPr marL="1142757" lvl="2" indent="-228552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systém relativní většiny</a:t>
            </a:r>
          </a:p>
          <a:p>
            <a:pPr marL="1142757" lvl="2" indent="-228552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299 jednomandátových obvodů</a:t>
            </a:r>
          </a:p>
          <a:p>
            <a:pPr marL="742792" lvl="1" indent="-285689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2.hlas pro stranické kandidátky</a:t>
            </a:r>
          </a:p>
          <a:p>
            <a:pPr marL="1142757" lvl="2" indent="-228552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500" dirty="0">
                <a:solidFill>
                  <a:srgbClr val="002D5A"/>
                </a:solidFill>
              </a:rPr>
              <a:t>Druhý hlas je rozhodující – určuje celkový poměr mandátů</a:t>
            </a:r>
          </a:p>
          <a:p>
            <a:pPr marL="0" indent="0" algn="ctr" defTabSz="91420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altLang="cs-CZ" sz="2500" dirty="0">
                <a:solidFill>
                  <a:srgbClr val="FF0000"/>
                </a:solidFill>
              </a:rPr>
              <a:t>Novinka od roku 2013</a:t>
            </a:r>
          </a:p>
        </p:txBody>
      </p:sp>
    </p:spTree>
    <p:extLst>
      <p:ext uri="{BB962C8B-B14F-4D97-AF65-F5344CB8AC3E}">
        <p14:creationId xmlns:p14="http://schemas.microsoft.com/office/powerpoint/2010/main" val="386452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144"/>
          </a:xfrm>
        </p:spPr>
        <p:txBody>
          <a:bodyPr>
            <a:normAutofit/>
          </a:bodyPr>
          <a:lstStyle/>
          <a:p>
            <a:r>
              <a:rPr lang="cs-CZ" sz="3600" dirty="0"/>
              <a:t>Klasifikace podle původu – </a:t>
            </a:r>
            <a:br>
              <a:rPr lang="cs-CZ" sz="3600" dirty="0"/>
            </a:br>
            <a:r>
              <a:rPr lang="cs-CZ" sz="2800" dirty="0" err="1"/>
              <a:t>institucionalistický</a:t>
            </a:r>
            <a:r>
              <a:rPr lang="cs-CZ" sz="2800" dirty="0"/>
              <a:t> přístup (M. </a:t>
            </a:r>
            <a:r>
              <a:rPr lang="cs-CZ" sz="2800" dirty="0" err="1"/>
              <a:t>Duverger</a:t>
            </a:r>
            <a:r>
              <a:rPr lang="cs-CZ" sz="28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5873"/>
            <a:ext cx="8266922" cy="505291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002D5A"/>
                </a:solidFill>
              </a:rPr>
              <a:t>Volební a parlamentní původ strany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Elitní strany (strany kádrů či notáblů)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Volební výbory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Parlamentní kluby - zůstávají klíčovou mocenskou komponentou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Vyšší míra decentralizace a individualizace, silná role lídra</a:t>
            </a:r>
          </a:p>
          <a:p>
            <a:pPr>
              <a:spcBef>
                <a:spcPts val="1200"/>
              </a:spcBef>
            </a:pPr>
            <a:r>
              <a:rPr lang="cs-CZ" sz="2000" b="1" dirty="0" err="1">
                <a:solidFill>
                  <a:srgbClr val="002D5A"/>
                </a:solidFill>
              </a:rPr>
              <a:t>Mimovolební</a:t>
            </a:r>
            <a:r>
              <a:rPr lang="cs-CZ" sz="2000" b="1" dirty="0">
                <a:solidFill>
                  <a:srgbClr val="002D5A"/>
                </a:solidFill>
              </a:rPr>
              <a:t> a mimoparlamentní původ strany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Masové strany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Báze existujících zájmových či nátlakových organizací (odbory, komory, intelektuálové, zednáři, církve, veteráni, politické ligy, tajné společnosti apod.)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Přeměna ve stranu, organizační struktura přejata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Více centralizované - místní pobočky vznikají shora - silná kolektivní</a:t>
            </a:r>
            <a:r>
              <a:rPr lang="cs-CZ" sz="1600" i="1" dirty="0">
                <a:solidFill>
                  <a:srgbClr val="002D5A"/>
                </a:solidFill>
              </a:rPr>
              <a:t> vedení</a:t>
            </a:r>
          </a:p>
        </p:txBody>
      </p:sp>
    </p:spTree>
    <p:extLst>
      <p:ext uri="{BB962C8B-B14F-4D97-AF65-F5344CB8AC3E}">
        <p14:creationId xmlns:p14="http://schemas.microsoft.com/office/powerpoint/2010/main" val="185052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CA8A64"/>
                </a:solidFill>
              </a:rPr>
              <a:t>Německo - volby v roce 2009</a:t>
            </a:r>
          </a:p>
        </p:txBody>
      </p:sp>
      <p:graphicFrame>
        <p:nvGraphicFramePr>
          <p:cNvPr id="450563" name="Group 3"/>
          <p:cNvGraphicFramePr>
            <a:graphicFrameLocks noGrp="1"/>
          </p:cNvGraphicFramePr>
          <p:nvPr>
            <p:ph type="tbl" idx="1"/>
          </p:nvPr>
        </p:nvGraphicFramePr>
        <p:xfrm>
          <a:off x="203200" y="1736725"/>
          <a:ext cx="8775700" cy="4676778"/>
        </p:xfrm>
        <a:graphic>
          <a:graphicData uri="http://schemas.openxmlformats.org/drawingml/2006/table">
            <a:tbl>
              <a:tblPr/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81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volební obvody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listina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celkem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hlasy 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%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Mandáty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+/−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hlasy 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%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Mandáty 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+/−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mandáty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+/−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%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CDU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13,852,743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173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11,824,794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27,3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−53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31,2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CSU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3,190,950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2,830,210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−2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−1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SPD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12,077,437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27,9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−81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9,988,843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−76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FDP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4,075,115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6,313,023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14,6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Linke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4,790,007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5,153,884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Zelení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3,974,803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4,641,197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celkem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43,235,817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43,357,542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9328155"/>
      </p:ext>
    </p:extLst>
  </p:cSld>
  <p:clrMapOvr>
    <a:masterClrMapping/>
  </p:clrMapOvr>
  <p:transition spd="med">
    <p:checker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125" y="542925"/>
            <a:ext cx="8447088" cy="37465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Německo 2013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279400" y="1619250"/>
            <a:ext cx="3497263" cy="4797425"/>
          </a:xfrm>
        </p:spPr>
        <p:txBody>
          <a:bodyPr rtlCol="0">
            <a:normAutofit/>
          </a:bodyPr>
          <a:lstStyle/>
          <a:p>
            <a:pPr marL="342827" indent="-342827" defTabSz="91420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altLang="cs-CZ" dirty="0"/>
          </a:p>
          <a:p>
            <a:pPr marL="342827" indent="-342827" defTabSz="91420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altLang="cs-CZ" dirty="0"/>
          </a:p>
          <a:p>
            <a:pPr marL="0" indent="0" defTabSz="91420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Volby ve volebních obvodech</a:t>
            </a:r>
          </a:p>
          <a:p>
            <a:pPr marL="342827" indent="-342827" defTabSz="91420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altLang="cs-CZ" dirty="0"/>
          </a:p>
        </p:txBody>
      </p:sp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942975"/>
            <a:ext cx="4919662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70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defTabSz="914206"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CA8A64"/>
                </a:solidFill>
              </a:rPr>
              <a:t>Německo - volby v roce 2013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7675" y="1687513"/>
          <a:ext cx="8278811" cy="44767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2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25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36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7417">
                <a:tc rowSpan="2">
                  <a:txBody>
                    <a:bodyPr/>
                    <a:lstStyle/>
                    <a:p>
                      <a:endParaRPr lang="cs-CZ" sz="1600" dirty="0">
                        <a:solidFill>
                          <a:srgbClr val="002D5A"/>
                        </a:solidFill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Volební obvody</a:t>
                      </a:r>
                      <a:endParaRPr lang="cs-CZ" sz="1600" b="1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Kandidátní listiny</a:t>
                      </a:r>
                      <a:endParaRPr lang="cs-CZ" sz="1600" b="1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celkem</a:t>
                      </a:r>
                      <a:endParaRPr lang="cs-CZ" sz="1600" b="1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41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hlasy v %</a:t>
                      </a:r>
                      <a:endParaRPr lang="cs-CZ" sz="1600" b="1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mandáty</a:t>
                      </a:r>
                      <a:endParaRPr lang="cs-CZ" sz="1600" b="1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hlasy v %</a:t>
                      </a:r>
                      <a:endParaRPr lang="cs-CZ" sz="1600" b="1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mandáty</a:t>
                      </a:r>
                      <a:endParaRPr lang="cs-CZ" sz="1600" b="1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mandáty</a:t>
                      </a:r>
                      <a:endParaRPr lang="cs-CZ" sz="1600" b="1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 mandáty v %</a:t>
                      </a:r>
                      <a:endParaRPr lang="cs-CZ" sz="1600" b="1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41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CDU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37.2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191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34.1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64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2D5A"/>
                          </a:solidFill>
                          <a:latin typeface="+mj-lt"/>
                        </a:rPr>
                        <a:t>255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40.5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41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CSU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8.1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45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7.4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11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2D5A"/>
                          </a:solidFill>
                          <a:latin typeface="+mj-lt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8,9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SPD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29.4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58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25.7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135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193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30,5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Linke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8.2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4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8.6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60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64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10.2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Zelení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7.3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8.4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62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63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10.0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FDP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2.4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4.8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solidFill>
                            <a:srgbClr val="002D5A"/>
                          </a:solidFill>
                          <a:effectLst/>
                        </a:rPr>
                        <a:t>AfD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1.9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4.7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0</a:t>
                      </a:r>
                      <a:endParaRPr lang="cs-CZ" sz="16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 0</a:t>
                      </a:r>
                      <a:endParaRPr lang="cs-CZ" sz="1600" b="1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993209"/>
      </p:ext>
    </p:extLst>
  </p:cSld>
  <p:clrMapOvr>
    <a:masterClrMapping/>
  </p:clrMapOvr>
  <p:transition spd="med">
    <p:checker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025" y="2347913"/>
            <a:ext cx="7981950" cy="2057400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 volebního a stranického systému a jejich vliv na vládnutí - shrnutí</a:t>
            </a:r>
          </a:p>
        </p:txBody>
      </p:sp>
    </p:spTree>
    <p:extLst>
      <p:ext uri="{BB962C8B-B14F-4D97-AF65-F5344CB8AC3E}">
        <p14:creationId xmlns:p14="http://schemas.microsoft.com/office/powerpoint/2010/main" val="189949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124"/>
            <a:ext cx="8447087" cy="1007486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200" dirty="0"/>
              <a:t>Vztah volebního a stranického systému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32610"/>
            <a:ext cx="8229600" cy="5309754"/>
          </a:xfrm>
        </p:spPr>
        <p:txBody>
          <a:bodyPr rtlCol="0">
            <a:noAutofit/>
          </a:bodyPr>
          <a:lstStyle/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Odborníci se shodnou na tom, že účinky volebního systému na stranický systém existují, neshodnou se však na intenzitě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dirty="0" err="1">
                <a:solidFill>
                  <a:srgbClr val="002D5A"/>
                </a:solidFill>
              </a:rPr>
              <a:t>Duvergerův</a:t>
            </a:r>
            <a:r>
              <a:rPr lang="cs-CZ" altLang="cs-CZ" sz="2400" dirty="0">
                <a:solidFill>
                  <a:srgbClr val="002D5A"/>
                </a:solidFill>
              </a:rPr>
              <a:t> mechanický a psychologický efekt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dirty="0" err="1">
                <a:solidFill>
                  <a:srgbClr val="002D5A"/>
                </a:solidFill>
              </a:rPr>
              <a:t>Sartoriho</a:t>
            </a:r>
            <a:r>
              <a:rPr lang="cs-CZ" altLang="cs-CZ" sz="2400" dirty="0">
                <a:solidFill>
                  <a:srgbClr val="002D5A"/>
                </a:solidFill>
              </a:rPr>
              <a:t> pohled na strukturovanost stranického systému a sílu volebního systému</a:t>
            </a:r>
          </a:p>
          <a:p>
            <a:pPr lvl="1" indent="-342827">
              <a:spcBef>
                <a:spcPts val="1200"/>
              </a:spcBef>
              <a:defRPr/>
            </a:pPr>
            <a:r>
              <a:rPr lang="cs-CZ" altLang="cs-CZ" sz="2000" u="sng" dirty="0">
                <a:solidFill>
                  <a:srgbClr val="002D5A"/>
                </a:solidFill>
              </a:rPr>
              <a:t>strukturovaný</a:t>
            </a:r>
            <a:r>
              <a:rPr lang="cs-CZ" altLang="cs-CZ" sz="2000" dirty="0">
                <a:solidFill>
                  <a:srgbClr val="002D5A"/>
                </a:solidFill>
              </a:rPr>
              <a:t> stranický systém znamená, že voliči volí strany, ne osobnosti</a:t>
            </a:r>
          </a:p>
          <a:p>
            <a:pPr lvl="1" indent="-342827">
              <a:spcBef>
                <a:spcPts val="1200"/>
              </a:spcBef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zásadní je i role voličského rozptylu versus voličských bašt (především FPTP)</a:t>
            </a:r>
          </a:p>
          <a:p>
            <a:pPr lvl="1" indent="-342827">
              <a:spcBef>
                <a:spcPts val="1200"/>
              </a:spcBef>
              <a:defRPr/>
            </a:pPr>
            <a:r>
              <a:rPr lang="cs-CZ" altLang="cs-CZ" sz="2000" dirty="0">
                <a:solidFill>
                  <a:srgbClr val="002D5A"/>
                </a:solidFill>
              </a:rPr>
              <a:t>klíčové je nastavení proměnných, které ovlivňují proporčnost volebního systému</a:t>
            </a:r>
          </a:p>
          <a:p>
            <a:pPr marL="342827" indent="-342827" defTabSz="914206"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Otázka personalizace voleb pro fungování stranického systému</a:t>
            </a:r>
          </a:p>
        </p:txBody>
      </p:sp>
    </p:spTree>
    <p:extLst>
      <p:ext uri="{BB962C8B-B14F-4D97-AF65-F5344CB8AC3E}">
        <p14:creationId xmlns:p14="http://schemas.microsoft.com/office/powerpoint/2010/main" val="220419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124"/>
            <a:ext cx="8447087" cy="1007486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200" dirty="0"/>
              <a:t>Stranický systém a vládnutí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32610"/>
            <a:ext cx="8229600" cy="5309754"/>
          </a:xfrm>
        </p:spPr>
        <p:txBody>
          <a:bodyPr rtlCol="0">
            <a:noAutofit/>
          </a:bodyPr>
          <a:lstStyle/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spor </a:t>
            </a:r>
            <a:r>
              <a:rPr lang="cs-CZ" altLang="cs-CZ" sz="2400" dirty="0" err="1">
                <a:solidFill>
                  <a:srgbClr val="002D5A"/>
                </a:solidFill>
              </a:rPr>
              <a:t>reprezentativity</a:t>
            </a:r>
            <a:r>
              <a:rPr lang="cs-CZ" altLang="cs-CZ" sz="2400" dirty="0">
                <a:solidFill>
                  <a:srgbClr val="002D5A"/>
                </a:solidFill>
              </a:rPr>
              <a:t> a efektivity vládnutí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koaliční chování – koaliční a „vyděračský“ potenciál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„přímá volba“ premiéra versus nejistota, kdo získá post ministerského předsedy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postavení premiéra (a hlavy státu) dle ústavy a dle síly v rámci strany, resp. vládní koalice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institucionální nastavení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opozice a alternace u moci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endParaRPr lang="cs-CZ" alt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7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124"/>
            <a:ext cx="8447087" cy="1007486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200" dirty="0"/>
              <a:t>Okruhy ke zkoušce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32610"/>
            <a:ext cx="8229600" cy="5309754"/>
          </a:xfrm>
        </p:spPr>
        <p:txBody>
          <a:bodyPr rtlCol="0">
            <a:noAutofit/>
          </a:bodyPr>
          <a:lstStyle/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100" dirty="0">
                <a:solidFill>
                  <a:srgbClr val="002D5A"/>
                </a:solidFill>
              </a:rPr>
              <a:t>Politické strany – jejich vymezení, typy a funkce, vznik a vývoj politických stran. 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100" dirty="0">
                <a:solidFill>
                  <a:srgbClr val="002D5A"/>
                </a:solidFill>
              </a:rPr>
              <a:t>Koncept konfliktních linií (příklady zemí, linií a stran). Nové typy politických strana a diskuse o nich. 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100" dirty="0">
                <a:solidFill>
                  <a:srgbClr val="002D5A"/>
                </a:solidFill>
              </a:rPr>
              <a:t>Stranické systémy – jejich definice, skladebné prvky a hlavní vysvětlující proměnné. 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100" dirty="0">
                <a:solidFill>
                  <a:srgbClr val="002D5A"/>
                </a:solidFill>
              </a:rPr>
              <a:t>Stranické systémy bez svobodné soutěže a se svobodnou soutěží. 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100" dirty="0" err="1">
                <a:solidFill>
                  <a:srgbClr val="002D5A"/>
                </a:solidFill>
              </a:rPr>
              <a:t>Sartori</a:t>
            </a:r>
            <a:r>
              <a:rPr lang="cs-CZ" altLang="cs-CZ" sz="2100" dirty="0">
                <a:solidFill>
                  <a:srgbClr val="002D5A"/>
                </a:solidFill>
              </a:rPr>
              <a:t> a stranické systémy. Formát a mechanismus, relevantní strany. Kritika </a:t>
            </a:r>
            <a:r>
              <a:rPr lang="cs-CZ" altLang="cs-CZ" sz="2100" dirty="0" err="1">
                <a:solidFill>
                  <a:srgbClr val="002D5A"/>
                </a:solidFill>
              </a:rPr>
              <a:t>Sartoriho</a:t>
            </a:r>
            <a:r>
              <a:rPr lang="cs-CZ" altLang="cs-CZ" sz="2100" dirty="0">
                <a:solidFill>
                  <a:srgbClr val="002D5A"/>
                </a:solidFill>
              </a:rPr>
              <a:t> pojetí.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100" dirty="0">
                <a:solidFill>
                  <a:srgbClr val="002D5A"/>
                </a:solidFill>
              </a:rPr>
              <a:t>Většinové volební systémy, jejich dělení a účinky (příklady).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100" dirty="0">
                <a:solidFill>
                  <a:srgbClr val="002D5A"/>
                </a:solidFill>
              </a:rPr>
              <a:t>Poměrné volební systémy, jejich hlavní proměnné a účinky (příklady).</a:t>
            </a:r>
          </a:p>
          <a:p>
            <a:pPr marL="342827" indent="-342827" defTabSz="914206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2100" dirty="0">
                <a:solidFill>
                  <a:srgbClr val="002D5A"/>
                </a:solidFill>
              </a:rPr>
              <a:t>Smíšené volební systémy a volební inženýrství (příklady).</a:t>
            </a:r>
          </a:p>
        </p:txBody>
      </p:sp>
    </p:spTree>
    <p:extLst>
      <p:ext uri="{BB962C8B-B14F-4D97-AF65-F5344CB8AC3E}">
        <p14:creationId xmlns:p14="http://schemas.microsoft.com/office/powerpoint/2010/main" val="216902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Osnova předmětu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43796"/>
            <a:ext cx="8229600" cy="5082367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Politické strany v moderních demokraciích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Typy politických stran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Budoucnost politických stran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Specifika stran v nových demokraciích střední a východní Evropy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Studium stranických systémů v kontextu společenských změn v západních zemích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Stranické systémy a vládnutí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Struktura vlády v parlamentním režimu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Prezidenti, premiéři a jejich vztahy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Většinové volební systémy v praxi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Poměrné volební systémy v praxi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Smíšené volební systémy v praxi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1900" dirty="0">
                <a:solidFill>
                  <a:srgbClr val="002D5A"/>
                </a:solidFill>
              </a:rPr>
              <a:t>Vztah volebního a stranického systému a jejich vliv na vládnutí</a:t>
            </a:r>
          </a:p>
        </p:txBody>
      </p:sp>
    </p:spTree>
    <p:extLst>
      <p:ext uri="{BB962C8B-B14F-4D97-AF65-F5344CB8AC3E}">
        <p14:creationId xmlns:p14="http://schemas.microsoft.com/office/powerpoint/2010/main" val="252179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144"/>
          </a:xfrm>
        </p:spPr>
        <p:txBody>
          <a:bodyPr>
            <a:normAutofit/>
          </a:bodyPr>
          <a:lstStyle/>
          <a:p>
            <a:r>
              <a:rPr lang="cs-CZ" sz="3600" dirty="0"/>
              <a:t>Klasifikace podle původu – </a:t>
            </a:r>
            <a:br>
              <a:rPr lang="cs-CZ" sz="3600" dirty="0"/>
            </a:br>
            <a:r>
              <a:rPr lang="cs-CZ" sz="2800" dirty="0" err="1"/>
              <a:t>institucionalistický</a:t>
            </a:r>
            <a:r>
              <a:rPr lang="cs-CZ" sz="2800" dirty="0"/>
              <a:t> přístup (M. </a:t>
            </a:r>
            <a:r>
              <a:rPr lang="cs-CZ" sz="2800" dirty="0" err="1"/>
              <a:t>Duverger</a:t>
            </a:r>
            <a:r>
              <a:rPr lang="cs-CZ" sz="28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6967"/>
            <a:ext cx="8266922" cy="494182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002D5A"/>
                </a:solidFill>
              </a:rPr>
              <a:t>Strany vzniklé sloučením nebo odštěpením</a:t>
            </a:r>
          </a:p>
          <a:p>
            <a:pPr lvl="1">
              <a:spcBef>
                <a:spcPts val="1200"/>
              </a:spcBef>
            </a:pPr>
            <a:r>
              <a:rPr lang="cs-CZ" sz="1800" dirty="0">
                <a:solidFill>
                  <a:srgbClr val="002D5A"/>
                </a:solidFill>
              </a:rPr>
              <a:t>Mohou vznikat v různých fázích vývoje stranického systému</a:t>
            </a:r>
          </a:p>
          <a:p>
            <a:pPr lvl="1">
              <a:spcBef>
                <a:spcPts val="1200"/>
              </a:spcBef>
            </a:pPr>
            <a:r>
              <a:rPr lang="cs-CZ" sz="1800" dirty="0">
                <a:solidFill>
                  <a:srgbClr val="002D5A"/>
                </a:solidFill>
              </a:rPr>
              <a:t>Souvisejí s celou řadou faktorů:</a:t>
            </a:r>
          </a:p>
          <a:p>
            <a:pPr lvl="2">
              <a:spcBef>
                <a:spcPts val="1200"/>
              </a:spcBef>
            </a:pPr>
            <a:r>
              <a:rPr lang="cs-CZ" sz="1800" dirty="0" err="1">
                <a:solidFill>
                  <a:srgbClr val="002D5A"/>
                </a:solidFill>
              </a:rPr>
              <a:t>frakcionalizací</a:t>
            </a:r>
            <a:r>
              <a:rPr lang="cs-CZ" sz="1800" dirty="0">
                <a:solidFill>
                  <a:srgbClr val="002D5A"/>
                </a:solidFill>
              </a:rPr>
              <a:t> stran,</a:t>
            </a:r>
          </a:p>
          <a:p>
            <a:pPr lvl="2">
              <a:spcBef>
                <a:spcPts val="1200"/>
              </a:spcBef>
            </a:pPr>
            <a:r>
              <a:rPr lang="cs-CZ" sz="1800" dirty="0">
                <a:solidFill>
                  <a:srgbClr val="002D5A"/>
                </a:solidFill>
              </a:rPr>
              <a:t>vznikem nových strukturálních konfliktů ve společnosti,</a:t>
            </a:r>
          </a:p>
          <a:p>
            <a:pPr lvl="2">
              <a:spcBef>
                <a:spcPts val="1200"/>
              </a:spcBef>
            </a:pPr>
            <a:r>
              <a:rPr lang="cs-CZ" sz="1800" dirty="0">
                <a:solidFill>
                  <a:srgbClr val="002D5A"/>
                </a:solidFill>
              </a:rPr>
              <a:t>personální poměry ve straně,</a:t>
            </a:r>
          </a:p>
          <a:p>
            <a:pPr lvl="2">
              <a:spcBef>
                <a:spcPts val="1200"/>
              </a:spcBef>
            </a:pPr>
            <a:r>
              <a:rPr lang="cs-CZ" sz="1800" dirty="0">
                <a:solidFill>
                  <a:srgbClr val="002D5A"/>
                </a:solidFill>
              </a:rPr>
              <a:t>otřesem důvěry ve strany a nutností nově oslovovat,</a:t>
            </a:r>
          </a:p>
          <a:p>
            <a:pPr lvl="2">
              <a:spcBef>
                <a:spcPts val="1200"/>
              </a:spcBef>
            </a:pPr>
            <a:r>
              <a:rPr lang="cs-CZ" sz="1800" dirty="0">
                <a:solidFill>
                  <a:srgbClr val="002D5A"/>
                </a:solidFill>
              </a:rPr>
              <a:t>změnou vzorců chování v rámci stranického systému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sz="2000" dirty="0">
                <a:solidFill>
                  <a:srgbClr val="002D5A"/>
                </a:solidFill>
              </a:rPr>
              <a:t>__________________________</a:t>
            </a:r>
          </a:p>
          <a:p>
            <a:pPr>
              <a:spcBef>
                <a:spcPts val="1200"/>
              </a:spcBef>
            </a:pPr>
            <a:r>
              <a:rPr lang="cs-CZ" sz="2000" i="1" dirty="0">
                <a:solidFill>
                  <a:srgbClr val="002D5A"/>
                </a:solidFill>
              </a:rPr>
              <a:t>Specifické případy: USA (spíše prezidentský než parlamentní původ), demokratizující se země, země třetího světa…</a:t>
            </a:r>
            <a:endParaRPr lang="cs-CZ" sz="1600" i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9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144"/>
          </a:xfrm>
        </p:spPr>
        <p:txBody>
          <a:bodyPr>
            <a:normAutofit/>
          </a:bodyPr>
          <a:lstStyle/>
          <a:p>
            <a:r>
              <a:rPr lang="cs-CZ" sz="3600" dirty="0"/>
              <a:t>Klasifikace podle původu – </a:t>
            </a:r>
            <a:br>
              <a:rPr lang="cs-CZ" sz="3600" dirty="0"/>
            </a:br>
            <a:r>
              <a:rPr lang="cs-CZ" sz="2800" dirty="0"/>
              <a:t>sociální – strukturální přístup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6967"/>
            <a:ext cx="8266922" cy="494182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100" b="1" dirty="0">
                <a:solidFill>
                  <a:srgbClr val="002D5A"/>
                </a:solidFill>
              </a:rPr>
              <a:t>Sociální konflikty</a:t>
            </a:r>
          </a:p>
          <a:p>
            <a:pPr lvl="1">
              <a:spcBef>
                <a:spcPts val="1200"/>
              </a:spcBef>
            </a:pPr>
            <a:r>
              <a:rPr lang="cs-CZ" sz="1800" dirty="0">
                <a:solidFill>
                  <a:srgbClr val="002D5A"/>
                </a:solidFill>
              </a:rPr>
              <a:t>politické strany vznikají z tohoto konfliktu a představují reprezentaci jedné nebo obou stran konfliktu</a:t>
            </a:r>
          </a:p>
          <a:p>
            <a:pPr>
              <a:spcBef>
                <a:spcPts val="1200"/>
              </a:spcBef>
            </a:pPr>
            <a:r>
              <a:rPr lang="cs-CZ" sz="2100" b="1" dirty="0">
                <a:solidFill>
                  <a:srgbClr val="002D5A"/>
                </a:solidFill>
              </a:rPr>
              <a:t>Sociální třídy</a:t>
            </a:r>
          </a:p>
          <a:p>
            <a:pPr lvl="1">
              <a:spcBef>
                <a:spcPts val="1200"/>
              </a:spcBef>
            </a:pPr>
            <a:r>
              <a:rPr lang="cs-CZ" sz="1800" dirty="0">
                <a:solidFill>
                  <a:srgbClr val="002D5A"/>
                </a:solidFill>
              </a:rPr>
              <a:t>vznikají v důsledku stratifikace, spoluvytvářejí, kolektivní identity a ty jsou živnou půdou pro vznik organizací s potenciálem transformovat se do stran</a:t>
            </a:r>
          </a:p>
          <a:p>
            <a:pPr marL="457103" lvl="1" indent="0">
              <a:spcBef>
                <a:spcPts val="1200"/>
              </a:spcBef>
              <a:buNone/>
            </a:pPr>
            <a:endParaRPr lang="cs-CZ" sz="180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2D5A"/>
                </a:solidFill>
              </a:rPr>
              <a:t>M. </a:t>
            </a:r>
            <a:r>
              <a:rPr lang="cs-CZ" sz="1800" dirty="0" err="1">
                <a:solidFill>
                  <a:srgbClr val="002D5A"/>
                </a:solidFill>
              </a:rPr>
              <a:t>Duverger</a:t>
            </a:r>
            <a:r>
              <a:rPr lang="cs-CZ" sz="1800" dirty="0">
                <a:solidFill>
                  <a:srgbClr val="002D5A"/>
                </a:solidFill>
              </a:rPr>
              <a:t> a jeho přirozené dualismy; světová revoluce a komunisté, zahraniční politika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2D5A"/>
                </a:solidFill>
              </a:rPr>
              <a:t>S. </a:t>
            </a:r>
            <a:r>
              <a:rPr lang="cs-CZ" sz="1800" dirty="0" err="1">
                <a:solidFill>
                  <a:srgbClr val="002D5A"/>
                </a:solidFill>
              </a:rPr>
              <a:t>Rokkan</a:t>
            </a:r>
            <a:r>
              <a:rPr lang="cs-CZ" sz="1800" dirty="0">
                <a:solidFill>
                  <a:srgbClr val="002D5A"/>
                </a:solidFill>
              </a:rPr>
              <a:t> a M. S. </a:t>
            </a:r>
            <a:r>
              <a:rPr lang="cs-CZ" sz="1800" dirty="0" err="1">
                <a:solidFill>
                  <a:srgbClr val="002D5A"/>
                </a:solidFill>
              </a:rPr>
              <a:t>Lipset</a:t>
            </a:r>
            <a:r>
              <a:rPr lang="cs-CZ" sz="1800" dirty="0">
                <a:solidFill>
                  <a:srgbClr val="002D5A"/>
                </a:solidFill>
              </a:rPr>
              <a:t> - koncept „</a:t>
            </a:r>
            <a:r>
              <a:rPr lang="cs-CZ" sz="1800" dirty="0" err="1">
                <a:solidFill>
                  <a:srgbClr val="002D5A"/>
                </a:solidFill>
              </a:rPr>
              <a:t>cleavages</a:t>
            </a:r>
            <a:r>
              <a:rPr lang="cs-CZ" sz="1800" dirty="0">
                <a:solidFill>
                  <a:srgbClr val="002D5A"/>
                </a:solidFill>
              </a:rPr>
              <a:t>“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2D5A"/>
                </a:solidFill>
              </a:rPr>
              <a:t>D.-L. </a:t>
            </a:r>
            <a:r>
              <a:rPr lang="cs-CZ" sz="1800" dirty="0" err="1">
                <a:solidFill>
                  <a:srgbClr val="002D5A"/>
                </a:solidFill>
              </a:rPr>
              <a:t>Seiler</a:t>
            </a:r>
            <a:r>
              <a:rPr lang="cs-CZ" sz="1800" dirty="0">
                <a:solidFill>
                  <a:srgbClr val="002D5A"/>
                </a:solidFill>
              </a:rPr>
              <a:t> - genealogická klasifikace stran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2D5A"/>
                </a:solidFill>
              </a:rPr>
              <a:t>R. </a:t>
            </a:r>
            <a:r>
              <a:rPr lang="cs-CZ" sz="1800" dirty="0" err="1">
                <a:solidFill>
                  <a:srgbClr val="002D5A"/>
                </a:solidFill>
              </a:rPr>
              <a:t>Inglehart</a:t>
            </a:r>
            <a:r>
              <a:rPr lang="cs-CZ" sz="1800" dirty="0">
                <a:solidFill>
                  <a:srgbClr val="002D5A"/>
                </a:solidFill>
              </a:rPr>
              <a:t> - „</a:t>
            </a:r>
            <a:r>
              <a:rPr lang="cs-CZ" sz="1800" dirty="0" err="1">
                <a:solidFill>
                  <a:srgbClr val="002D5A"/>
                </a:solidFill>
              </a:rPr>
              <a:t>silent</a:t>
            </a:r>
            <a:r>
              <a:rPr lang="cs-CZ" sz="1800" dirty="0">
                <a:solidFill>
                  <a:srgbClr val="002D5A"/>
                </a:solidFill>
              </a:rPr>
              <a:t> </a:t>
            </a:r>
            <a:r>
              <a:rPr lang="cs-CZ" sz="1800" dirty="0" err="1">
                <a:solidFill>
                  <a:srgbClr val="002D5A"/>
                </a:solidFill>
              </a:rPr>
              <a:t>revolution</a:t>
            </a:r>
            <a:r>
              <a:rPr lang="cs-CZ" sz="1800" dirty="0">
                <a:solidFill>
                  <a:srgbClr val="002D5A"/>
                </a:solidFill>
              </a:rPr>
              <a:t>“ - materialismus versus </a:t>
            </a:r>
            <a:r>
              <a:rPr lang="cs-CZ" sz="1800" dirty="0" err="1">
                <a:solidFill>
                  <a:srgbClr val="002D5A"/>
                </a:solidFill>
              </a:rPr>
              <a:t>postmaterialismus</a:t>
            </a:r>
            <a:endParaRPr lang="cs-CZ" sz="1800" i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8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393107"/>
            <a:ext cx="8447087" cy="807043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Koncept konfliktních linií </a:t>
            </a:r>
            <a:r>
              <a:rPr lang="cs-CZ" altLang="cs-CZ" sz="2800" dirty="0"/>
              <a:t>(</a:t>
            </a:r>
            <a:r>
              <a:rPr lang="cs-CZ" altLang="cs-CZ" sz="2800" dirty="0" err="1"/>
              <a:t>Rokkan</a:t>
            </a:r>
            <a:r>
              <a:rPr lang="cs-CZ" altLang="cs-CZ" sz="2800" dirty="0"/>
              <a:t>/</a:t>
            </a:r>
            <a:r>
              <a:rPr lang="cs-CZ" altLang="cs-CZ" sz="2800" dirty="0" err="1"/>
              <a:t>Lipset</a:t>
            </a:r>
            <a:r>
              <a:rPr lang="cs-CZ" altLang="cs-CZ" sz="2800" dirty="0"/>
              <a:t>)</a:t>
            </a:r>
          </a:p>
        </p:txBody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559300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cs-CZ" altLang="cs-CZ" sz="2200" dirty="0">
                <a:solidFill>
                  <a:srgbClr val="002D5A"/>
                </a:solidFill>
              </a:rPr>
              <a:t>Každé politické soupeření může vyprovokovat vznik </a:t>
            </a:r>
            <a:r>
              <a:rPr lang="cs-CZ" altLang="cs-CZ" sz="2200" i="1" dirty="0">
                <a:solidFill>
                  <a:srgbClr val="002D5A"/>
                </a:solidFill>
              </a:rPr>
              <a:t>konfliktní linie</a:t>
            </a:r>
            <a:r>
              <a:rPr lang="cs-CZ" altLang="cs-CZ" sz="2200" dirty="0">
                <a:solidFill>
                  <a:srgbClr val="002D5A"/>
                </a:solidFill>
              </a:rPr>
              <a:t> (</a:t>
            </a:r>
            <a:r>
              <a:rPr lang="cs-CZ" altLang="cs-CZ" sz="2200" dirty="0" err="1">
                <a:solidFill>
                  <a:srgbClr val="002D5A"/>
                </a:solidFill>
              </a:rPr>
              <a:t>cleavages</a:t>
            </a:r>
            <a:r>
              <a:rPr lang="cs-CZ" altLang="cs-CZ" sz="2200" dirty="0">
                <a:solidFill>
                  <a:srgbClr val="002D5A"/>
                </a:solidFill>
              </a:rPr>
              <a:t>) – když je dost silné, může dojit k rozčlenění společnosti na </a:t>
            </a:r>
            <a:r>
              <a:rPr lang="cs-CZ" altLang="cs-CZ" sz="2200" u="sng" dirty="0">
                <a:solidFill>
                  <a:srgbClr val="002D5A"/>
                </a:solidFill>
              </a:rPr>
              <a:t>segmenty</a:t>
            </a:r>
            <a:r>
              <a:rPr lang="cs-CZ" altLang="cs-CZ" sz="2200" dirty="0">
                <a:solidFill>
                  <a:srgbClr val="002D5A"/>
                </a:solidFill>
              </a:rPr>
              <a:t>, které pak v politice reprezentují </a:t>
            </a:r>
            <a:r>
              <a:rPr lang="cs-CZ" altLang="cs-CZ" sz="2200" u="sng" dirty="0">
                <a:solidFill>
                  <a:srgbClr val="002D5A"/>
                </a:solidFill>
              </a:rPr>
              <a:t>politické strany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200" dirty="0">
                <a:solidFill>
                  <a:srgbClr val="002D5A"/>
                </a:solidFill>
              </a:rPr>
              <a:t>Soudobá podoba stranických systémů je výsledkem historických procesů uvnitř společností – reformace, národní revoluce, průmyslová revoluce, mezinárodní revoluce 1917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200" dirty="0">
                <a:solidFill>
                  <a:srgbClr val="002D5A"/>
                </a:solidFill>
              </a:rPr>
              <a:t>Strany a jejich systémy vznikly jako důsledek </a:t>
            </a:r>
            <a:r>
              <a:rPr lang="cs-CZ" altLang="cs-CZ" sz="2200" u="sng" dirty="0">
                <a:solidFill>
                  <a:srgbClr val="002D5A"/>
                </a:solidFill>
              </a:rPr>
              <a:t>vytváření vazeb mezi skupinami voličů politickými stranami, jež reprezentují jejich zájmy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83011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806450"/>
            <a:ext cx="8447087" cy="384175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Základní sociální konfliktní linie</a:t>
            </a:r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ph idx="1"/>
          </p:nvPr>
        </p:nvGraphicFramePr>
        <p:xfrm>
          <a:off x="368300" y="2006600"/>
          <a:ext cx="8585201" cy="3738562"/>
        </p:xfrm>
        <a:graphic>
          <a:graphicData uri="http://schemas.openxmlformats.org/drawingml/2006/table">
            <a:tbl>
              <a:tblPr/>
              <a:tblGrid>
                <a:gridCol w="2757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45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Teritoriální dimenze</a:t>
                      </a:r>
                    </a:p>
                  </a:txBody>
                  <a:tcPr marL="91448" marR="91448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Funkcionální dimenze</a:t>
                      </a:r>
                    </a:p>
                  </a:txBody>
                  <a:tcPr marL="91448" marR="91448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77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Národní revoluce</a:t>
                      </a:r>
                    </a:p>
                  </a:txBody>
                  <a:tcPr marL="91448" marR="91448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Centrum - periferie</a:t>
                      </a:r>
                    </a:p>
                  </a:txBody>
                  <a:tcPr marL="91448" marR="91448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Stát - církev</a:t>
                      </a:r>
                    </a:p>
                  </a:txBody>
                  <a:tcPr marL="91448" marR="91448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62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Průmyslová revoluce</a:t>
                      </a:r>
                    </a:p>
                  </a:txBody>
                  <a:tcPr marL="91448" marR="91448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Město - venkov</a:t>
                      </a:r>
                    </a:p>
                  </a:txBody>
                  <a:tcPr marL="91448" marR="91448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Vlastníci – pracující</a:t>
                      </a:r>
                    </a:p>
                  </a:txBody>
                  <a:tcPr marL="91448" marR="91448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96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758825"/>
            <a:ext cx="8447087" cy="384175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Typy stran vzniklé konfliktními liniemi</a:t>
            </a:r>
          </a:p>
        </p:txBody>
      </p:sp>
      <p:graphicFrame>
        <p:nvGraphicFramePr>
          <p:cNvPr id="79875" name="Group 3"/>
          <p:cNvGraphicFramePr>
            <a:graphicFrameLocks noGrp="1"/>
          </p:cNvGraphicFramePr>
          <p:nvPr>
            <p:ph idx="1"/>
          </p:nvPr>
        </p:nvGraphicFramePr>
        <p:xfrm>
          <a:off x="627063" y="1966913"/>
          <a:ext cx="8099425" cy="3519487"/>
        </p:xfrm>
        <a:graphic>
          <a:graphicData uri="http://schemas.openxmlformats.org/drawingml/2006/table">
            <a:tbl>
              <a:tblPr/>
              <a:tblGrid>
                <a:gridCol w="3901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8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Centrum – periferie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endParaRPr kumimoji="0" lang="cs-CZ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Regionální (autonomistické, </a:t>
                      </a:r>
                      <a:r>
                        <a:rPr kumimoji="0" lang="cs-CZ" sz="21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separatist</a:t>
                      </a:r>
                      <a:r>
                        <a:rPr kumimoji="0" lang="cs-CZ" sz="2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.) strany</a:t>
                      </a:r>
                    </a:p>
                  </a:txBody>
                  <a:tcPr marL="91448" marR="914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Stát – církev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endParaRPr kumimoji="0" lang="cs-CZ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Křesťanské strany</a:t>
                      </a:r>
                    </a:p>
                  </a:txBody>
                  <a:tcPr marL="91448" marR="914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89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Město – venkov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endParaRPr kumimoji="0" lang="cs-CZ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Agrární strany</a:t>
                      </a:r>
                    </a:p>
                  </a:txBody>
                  <a:tcPr marL="91448" marR="914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Vlastníci – pracující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endParaRPr kumimoji="0" lang="cs-CZ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sz="2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charset="0"/>
                        </a:rPr>
                        <a:t>Sociálnědemokratické strany</a:t>
                      </a:r>
                    </a:p>
                  </a:txBody>
                  <a:tcPr marL="91448" marR="914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79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271463"/>
            <a:ext cx="8447087" cy="928687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Politické konfliktní linie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457200" y="1377950"/>
            <a:ext cx="8229600" cy="474821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Mezinárodní revoluce – reakce na bolševickou revoluci v Rusku – vznik komunistických stran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Vztah k demokratickému systému – fašistické a nacistické strany – občanská společnost X stát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dirty="0" err="1">
                <a:solidFill>
                  <a:srgbClr val="002D5A"/>
                </a:solidFill>
              </a:rPr>
              <a:t>Inglehart</a:t>
            </a:r>
            <a:r>
              <a:rPr lang="cs-CZ" altLang="cs-CZ" sz="2400" dirty="0">
                <a:solidFill>
                  <a:srgbClr val="002D5A"/>
                </a:solidFill>
              </a:rPr>
              <a:t> – </a:t>
            </a:r>
            <a:r>
              <a:rPr lang="cs-CZ" altLang="cs-CZ" sz="2400" dirty="0" err="1">
                <a:solidFill>
                  <a:srgbClr val="002D5A"/>
                </a:solidFill>
              </a:rPr>
              <a:t>postmateriální</a:t>
            </a:r>
            <a:r>
              <a:rPr lang="cs-CZ" altLang="cs-CZ" sz="2400" dirty="0">
                <a:solidFill>
                  <a:srgbClr val="002D5A"/>
                </a:solidFill>
              </a:rPr>
              <a:t> X materiální hodnoty a vznik stran zelených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Evropeizace – proevropské X protievropské 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Globalizace – antiglobalizační levice / pravice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34678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271463"/>
            <a:ext cx="8447087" cy="928687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Politické pozice v systému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457200" y="1377950"/>
            <a:ext cx="8229600" cy="474821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None/>
            </a:pPr>
            <a:r>
              <a:rPr lang="cs-CZ" altLang="cs-CZ" sz="1800" b="1" dirty="0">
                <a:solidFill>
                  <a:srgbClr val="002D5A"/>
                </a:solidFill>
              </a:rPr>
              <a:t>G. </a:t>
            </a:r>
            <a:r>
              <a:rPr lang="cs-CZ" altLang="cs-CZ" sz="1800" b="1" dirty="0" err="1">
                <a:solidFill>
                  <a:srgbClr val="002D5A"/>
                </a:solidFill>
              </a:rPr>
              <a:t>Sartori</a:t>
            </a:r>
            <a:r>
              <a:rPr lang="cs-CZ" altLang="cs-CZ" sz="1800" b="1" dirty="0">
                <a:solidFill>
                  <a:srgbClr val="002D5A"/>
                </a:solidFill>
              </a:rPr>
              <a:t> – koncept relevance politických stran (1976)</a:t>
            </a:r>
          </a:p>
          <a:p>
            <a:pPr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Rozlišení politických stran podle jejich významu a role v rámci stranického systému</a:t>
            </a:r>
          </a:p>
          <a:p>
            <a:pPr>
              <a:spcBef>
                <a:spcPts val="1200"/>
              </a:spcBef>
            </a:pPr>
            <a:r>
              <a:rPr lang="cs-CZ" altLang="cs-CZ" sz="1800" b="1" dirty="0">
                <a:solidFill>
                  <a:srgbClr val="002D5A"/>
                </a:solidFill>
              </a:rPr>
              <a:t>Relevantní strany </a:t>
            </a:r>
            <a:r>
              <a:rPr lang="cs-CZ" altLang="cs-CZ" sz="1800" dirty="0">
                <a:solidFill>
                  <a:srgbClr val="002D5A"/>
                </a:solidFill>
              </a:rPr>
              <a:t>– hrají roli v rámci stranického systému</a:t>
            </a:r>
          </a:p>
          <a:p>
            <a:pPr lvl="1">
              <a:spcBef>
                <a:spcPts val="1200"/>
              </a:spcBef>
            </a:pPr>
            <a:r>
              <a:rPr lang="cs-CZ" altLang="cs-CZ" sz="1800" u="sng" dirty="0">
                <a:solidFill>
                  <a:srgbClr val="002D5A"/>
                </a:solidFill>
              </a:rPr>
              <a:t>Koaliční potenciál </a:t>
            </a:r>
            <a:r>
              <a:rPr lang="cs-CZ" altLang="cs-CZ" sz="1800" dirty="0">
                <a:solidFill>
                  <a:srgbClr val="002D5A"/>
                </a:solidFill>
              </a:rPr>
              <a:t>– strany jsou brány v potaz jako potenciální účastník procesu vytváření vládních koalic</a:t>
            </a:r>
          </a:p>
          <a:p>
            <a:pPr lvl="1">
              <a:spcBef>
                <a:spcPts val="1200"/>
              </a:spcBef>
            </a:pPr>
            <a:r>
              <a:rPr lang="cs-CZ" altLang="cs-CZ" sz="1800" u="sng" dirty="0">
                <a:solidFill>
                  <a:srgbClr val="002D5A"/>
                </a:solidFill>
              </a:rPr>
              <a:t>Vyděračský potenciál </a:t>
            </a:r>
            <a:r>
              <a:rPr lang="cs-CZ" altLang="cs-CZ" sz="1800" dirty="0">
                <a:solidFill>
                  <a:srgbClr val="002D5A"/>
                </a:solidFill>
              </a:rPr>
              <a:t>– anti-systémové strany- jejich existence ovlivňuje chování a taktiku </a:t>
            </a:r>
            <a:r>
              <a:rPr lang="cs-CZ" altLang="cs-CZ" sz="1800" dirty="0" err="1">
                <a:solidFill>
                  <a:srgbClr val="002D5A"/>
                </a:solidFill>
              </a:rPr>
              <a:t>prosystémových</a:t>
            </a:r>
            <a:r>
              <a:rPr lang="cs-CZ" altLang="cs-CZ" sz="1800" dirty="0">
                <a:solidFill>
                  <a:srgbClr val="002D5A"/>
                </a:solidFill>
              </a:rPr>
              <a:t> stran</a:t>
            </a:r>
          </a:p>
          <a:p>
            <a:pPr>
              <a:spcBef>
                <a:spcPts val="1200"/>
              </a:spcBef>
            </a:pPr>
            <a:r>
              <a:rPr lang="cs-CZ" altLang="cs-CZ" sz="1800" b="1" dirty="0">
                <a:solidFill>
                  <a:srgbClr val="002D5A"/>
                </a:solidFill>
              </a:rPr>
              <a:t>Anti-systémové strany </a:t>
            </a:r>
            <a:r>
              <a:rPr lang="cs-CZ" altLang="cs-CZ" sz="1800" dirty="0">
                <a:solidFill>
                  <a:srgbClr val="002D5A"/>
                </a:solidFill>
              </a:rPr>
              <a:t>– strany jejichž cíle, ideologie a východiska jsou v zásadním rozporu s demokratickými principy; usilují o svržení stávajícího systému a nahrazení jiným systémem</a:t>
            </a:r>
          </a:p>
          <a:p>
            <a:pPr>
              <a:spcBef>
                <a:spcPts val="1200"/>
              </a:spcBef>
            </a:pPr>
            <a:r>
              <a:rPr lang="cs-CZ" altLang="cs-CZ" sz="1800" b="1" dirty="0">
                <a:solidFill>
                  <a:srgbClr val="002D5A"/>
                </a:solidFill>
              </a:rPr>
              <a:t>Extrémní strany </a:t>
            </a:r>
            <a:r>
              <a:rPr lang="cs-CZ" altLang="cs-CZ" sz="1800" dirty="0">
                <a:solidFill>
                  <a:srgbClr val="002D5A"/>
                </a:solidFill>
              </a:rPr>
              <a:t>– strany na kraji politického spektra</a:t>
            </a:r>
          </a:p>
          <a:p>
            <a:pPr>
              <a:spcBef>
                <a:spcPts val="1200"/>
              </a:spcBef>
            </a:pPr>
            <a:r>
              <a:rPr lang="cs-CZ" altLang="cs-CZ" sz="1800" b="1" dirty="0">
                <a:solidFill>
                  <a:srgbClr val="002D5A"/>
                </a:solidFill>
              </a:rPr>
              <a:t>Extrémistické strany </a:t>
            </a:r>
            <a:r>
              <a:rPr lang="cs-CZ" altLang="cs-CZ" sz="1800" dirty="0">
                <a:solidFill>
                  <a:srgbClr val="002D5A"/>
                </a:solidFill>
              </a:rPr>
              <a:t>– strany, které prosazují extrémistickou politiku</a:t>
            </a:r>
          </a:p>
        </p:txBody>
      </p:sp>
    </p:spTree>
    <p:extLst>
      <p:ext uri="{BB962C8B-B14F-4D97-AF65-F5344CB8AC3E}">
        <p14:creationId xmlns:p14="http://schemas.microsoft.com/office/powerpoint/2010/main" val="5673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271464"/>
            <a:ext cx="8447087" cy="694212"/>
          </a:xfrm>
        </p:spPr>
        <p:txBody>
          <a:bodyPr rtlCol="0">
            <a:noAutofit/>
          </a:bodyPr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4000" dirty="0"/>
              <a:t>Monotematické strany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457200" y="1136592"/>
            <a:ext cx="8229600" cy="4989572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  <a:buNone/>
            </a:pPr>
            <a:r>
              <a:rPr lang="cs-CZ" altLang="cs-CZ" sz="1800" i="1" dirty="0">
                <a:solidFill>
                  <a:srgbClr val="002D5A"/>
                </a:solidFill>
              </a:rPr>
              <a:t>„single-</a:t>
            </a:r>
            <a:r>
              <a:rPr lang="cs-CZ" altLang="cs-CZ" sz="1800" i="1" dirty="0" err="1">
                <a:solidFill>
                  <a:srgbClr val="002D5A"/>
                </a:solidFill>
              </a:rPr>
              <a:t>issue</a:t>
            </a:r>
            <a:r>
              <a:rPr lang="cs-CZ" altLang="cs-CZ" sz="1800" i="1" dirty="0">
                <a:solidFill>
                  <a:srgbClr val="002D5A"/>
                </a:solidFill>
              </a:rPr>
              <a:t> party“</a:t>
            </a:r>
          </a:p>
          <a:p>
            <a:pPr>
              <a:spcBef>
                <a:spcPts val="18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Strany, které se profilují pouze v 1 klíčové otázce</a:t>
            </a:r>
          </a:p>
          <a:p>
            <a:pPr>
              <a:spcBef>
                <a:spcPts val="18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Trvalejší strany nuceny formulovat komplexní program</a:t>
            </a:r>
          </a:p>
          <a:p>
            <a:pPr lvl="1">
              <a:spcBef>
                <a:spcPts val="18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strany zelených v původní podobě</a:t>
            </a:r>
          </a:p>
          <a:p>
            <a:pPr lvl="2">
              <a:spcBef>
                <a:spcPts val="18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Německo, Švédsko, Rakousko </a:t>
            </a:r>
          </a:p>
          <a:p>
            <a:pPr lvl="1">
              <a:spcBef>
                <a:spcPts val="18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„proti-evropská“ hnutí</a:t>
            </a:r>
          </a:p>
          <a:p>
            <a:pPr lvl="2">
              <a:spcBef>
                <a:spcPts val="18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Lidové hnutí proti Evropské unii (Dánsko)</a:t>
            </a:r>
          </a:p>
          <a:p>
            <a:pPr lvl="2">
              <a:spcBef>
                <a:spcPts val="18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Červnová listina (Švédsko)</a:t>
            </a:r>
          </a:p>
          <a:p>
            <a:pPr lvl="1">
              <a:spcBef>
                <a:spcPts val="18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antiimigrační strany</a:t>
            </a:r>
          </a:p>
          <a:p>
            <a:pPr lvl="2">
              <a:spcBef>
                <a:spcPts val="18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Listina </a:t>
            </a:r>
            <a:r>
              <a:rPr lang="cs-CZ" altLang="cs-CZ" sz="1600" dirty="0" err="1">
                <a:solidFill>
                  <a:srgbClr val="002D5A"/>
                </a:solidFill>
              </a:rPr>
              <a:t>Pima</a:t>
            </a:r>
            <a:r>
              <a:rPr lang="cs-CZ" altLang="cs-CZ" sz="1600" dirty="0">
                <a:solidFill>
                  <a:srgbClr val="002D5A"/>
                </a:solidFill>
              </a:rPr>
              <a:t> </a:t>
            </a:r>
            <a:r>
              <a:rPr lang="cs-CZ" altLang="cs-CZ" sz="1600" dirty="0" err="1">
                <a:solidFill>
                  <a:srgbClr val="002D5A"/>
                </a:solidFill>
              </a:rPr>
              <a:t>Fortuyna</a:t>
            </a:r>
            <a:r>
              <a:rPr lang="cs-CZ" altLang="cs-CZ" sz="1600" dirty="0">
                <a:solidFill>
                  <a:srgbClr val="002D5A"/>
                </a:solidFill>
              </a:rPr>
              <a:t> (Nizozemsko)</a:t>
            </a:r>
          </a:p>
          <a:p>
            <a:pPr lvl="2">
              <a:spcBef>
                <a:spcPts val="18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Demokraté Švédska (Švédsko)</a:t>
            </a:r>
          </a:p>
        </p:txBody>
      </p:sp>
    </p:spTree>
    <p:extLst>
      <p:ext uri="{BB962C8B-B14F-4D97-AF65-F5344CB8AC3E}">
        <p14:creationId xmlns:p14="http://schemas.microsoft.com/office/powerpoint/2010/main" val="63192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590550"/>
            <a:ext cx="8447087" cy="4397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4000" dirty="0"/>
              <a:t>Klasifikace politických stran </a:t>
            </a:r>
            <a:br>
              <a:rPr lang="cs-CZ" altLang="cs-CZ" sz="4000" dirty="0"/>
            </a:br>
            <a:r>
              <a:rPr lang="cs-CZ" altLang="cs-CZ" sz="4000" dirty="0"/>
              <a:t>podle velikosti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41463"/>
            <a:ext cx="8229600" cy="498157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Kritéria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Podíl hlasů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cs-CZ" altLang="cs-CZ" sz="2400" b="1" dirty="0">
                <a:solidFill>
                  <a:srgbClr val="002D5A"/>
                </a:solidFill>
              </a:rPr>
              <a:t>Podíl mandátů - má největší vliv na postavení ve stranickém systému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Počet členů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Numerický přístup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Jean Blondel - velké min. 40%, malé 10%, střední 15-20%, velmi malé 5 a méně % 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Peter </a:t>
            </a:r>
            <a:r>
              <a:rPr lang="cs-CZ" altLang="cs-CZ" sz="2400" dirty="0" err="1">
                <a:solidFill>
                  <a:srgbClr val="002D5A"/>
                </a:solidFill>
              </a:rPr>
              <a:t>Mair</a:t>
            </a:r>
            <a:r>
              <a:rPr lang="cs-CZ" altLang="cs-CZ" sz="2400" dirty="0">
                <a:solidFill>
                  <a:srgbClr val="002D5A"/>
                </a:solidFill>
              </a:rPr>
              <a:t> - malá strana - 1-15% ve třech po sobě jdoucích volbách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3926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ver/>
      </p:transition>
    </mc:Choice>
    <mc:Fallback>
      <p:transition spd="slow" advClick="0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909BE-469E-4F48-85FB-AAFC4D197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sz="4400" dirty="0"/>
              <a:t>Malé strany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DDA50B-D66E-4B25-BDB2-2889083E2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3938"/>
            <a:ext cx="8229600" cy="5554662"/>
          </a:xfrm>
        </p:spPr>
        <p:txBody>
          <a:bodyPr/>
          <a:lstStyle/>
          <a:p>
            <a:pPr marL="342900" lvl="1" indent="-3429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1900" dirty="0">
                <a:solidFill>
                  <a:srgbClr val="002D5A"/>
                </a:solidFill>
              </a:rPr>
              <a:t>Maurice </a:t>
            </a:r>
            <a:r>
              <a:rPr lang="cs-CZ" altLang="cs-CZ" sz="1900" dirty="0" err="1">
                <a:solidFill>
                  <a:srgbClr val="002D5A"/>
                </a:solidFill>
              </a:rPr>
              <a:t>Duverger</a:t>
            </a:r>
            <a:r>
              <a:rPr lang="cs-CZ" altLang="cs-CZ" sz="1900" dirty="0">
                <a:solidFill>
                  <a:srgbClr val="002D5A"/>
                </a:solidFill>
              </a:rPr>
              <a:t> (1991)</a:t>
            </a:r>
          </a:p>
          <a:p>
            <a:pPr marL="742950" lvl="2" indent="-342900"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cs-CZ" altLang="cs-CZ" sz="1900" i="1" dirty="0">
                <a:solidFill>
                  <a:srgbClr val="002D5A"/>
                </a:solidFill>
              </a:rPr>
              <a:t>Malé strany osobností </a:t>
            </a:r>
            <a:r>
              <a:rPr lang="cs-CZ" altLang="cs-CZ" sz="1900" dirty="0">
                <a:solidFill>
                  <a:srgbClr val="002D5A"/>
                </a:solidFill>
              </a:rPr>
              <a:t>- „odbory kandidátů na ministry“; centristická pozice - často tzv. </a:t>
            </a:r>
            <a:r>
              <a:rPr lang="cs-CZ" altLang="cs-CZ" sz="1900" dirty="0" err="1">
                <a:solidFill>
                  <a:srgbClr val="002D5A"/>
                </a:solidFill>
              </a:rPr>
              <a:t>pivotální</a:t>
            </a:r>
            <a:r>
              <a:rPr lang="cs-CZ" altLang="cs-CZ" sz="1900" dirty="0">
                <a:solidFill>
                  <a:srgbClr val="002D5A"/>
                </a:solidFill>
              </a:rPr>
              <a:t> postavení pro tvorbu vládních koalic</a:t>
            </a:r>
          </a:p>
          <a:p>
            <a:pPr marL="742950" lvl="2" indent="-342900"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cs-CZ" altLang="cs-CZ" sz="1900" i="1" dirty="0">
                <a:solidFill>
                  <a:srgbClr val="002D5A"/>
                </a:solidFill>
              </a:rPr>
              <a:t>Malé strany stálých menšin </a:t>
            </a:r>
            <a:r>
              <a:rPr lang="cs-CZ" altLang="cs-CZ" sz="1900" dirty="0">
                <a:solidFill>
                  <a:srgbClr val="002D5A"/>
                </a:solidFill>
              </a:rPr>
              <a:t>(národních, etnických, náboženských, geografických,  politických - např. komunisté) - sklon k opozici a protestnímu charakteru; riziko pro integritu země v případě, že jde o většinovou stranu v jistém regionu (Katalánsko, Skotsko, Jižní Tyrolsko…)</a:t>
            </a:r>
          </a:p>
          <a:p>
            <a:pPr marL="355600" lvl="1" indent="-355600" eaLnBrk="1" hangingPunct="1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1900" dirty="0" err="1">
                <a:solidFill>
                  <a:srgbClr val="002D5A"/>
                </a:solidFill>
              </a:rPr>
              <a:t>Gordon</a:t>
            </a:r>
            <a:r>
              <a:rPr lang="cs-CZ" altLang="cs-CZ" sz="1900" dirty="0">
                <a:solidFill>
                  <a:srgbClr val="002D5A"/>
                </a:solidFill>
              </a:rPr>
              <a:t> Smith (1991) - 3 kritéria: umístění v prostoru, opoziční/koaliční role, účast v procesu změny</a:t>
            </a:r>
          </a:p>
          <a:p>
            <a:pPr marL="755650" lvl="2" indent="-355600"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cs-CZ" altLang="cs-CZ" sz="1900" i="1" dirty="0">
                <a:solidFill>
                  <a:srgbClr val="002D5A"/>
                </a:solidFill>
              </a:rPr>
              <a:t>Marginální strana </a:t>
            </a:r>
            <a:r>
              <a:rPr lang="cs-CZ" altLang="cs-CZ" sz="1900" dirty="0">
                <a:solidFill>
                  <a:srgbClr val="002D5A"/>
                </a:solidFill>
              </a:rPr>
              <a:t>– nachází se na koncích stranického spektra, podle numerického přístupu může být velká, ale má malý koaliční potenciál</a:t>
            </a:r>
          </a:p>
          <a:p>
            <a:pPr marL="755650" lvl="2" indent="-355600"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cs-CZ" altLang="cs-CZ" sz="1900" i="1" dirty="0">
                <a:solidFill>
                  <a:srgbClr val="002D5A"/>
                </a:solidFill>
              </a:rPr>
              <a:t>Pantová strana </a:t>
            </a:r>
            <a:r>
              <a:rPr lang="cs-CZ" altLang="cs-CZ" sz="1900" dirty="0">
                <a:solidFill>
                  <a:srgbClr val="002D5A"/>
                </a:solidFill>
              </a:rPr>
              <a:t>– umístěna v blízkosti centra politického spektra, má velký koaliční potenciál</a:t>
            </a:r>
          </a:p>
          <a:p>
            <a:pPr marL="755650" lvl="2" indent="-355600"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cs-CZ" altLang="cs-CZ" sz="1900" i="1" dirty="0">
                <a:solidFill>
                  <a:srgbClr val="002D5A"/>
                </a:solidFill>
              </a:rPr>
              <a:t>Odtržená strana </a:t>
            </a:r>
            <a:r>
              <a:rPr lang="cs-CZ" altLang="cs-CZ" sz="1900" dirty="0">
                <a:solidFill>
                  <a:srgbClr val="002D5A"/>
                </a:solidFill>
              </a:rPr>
              <a:t>– nezařaditelná na klasické škále levice- pravice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ver/>
      </p:transition>
    </mc:Choice>
    <mc:Fallback>
      <p:transition spd="slow" advClick="0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43796"/>
            <a:ext cx="8229600" cy="5082367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cs-CZ" sz="2000" b="1" cap="all" dirty="0">
                <a:solidFill>
                  <a:srgbClr val="002D5A"/>
                </a:solidFill>
              </a:rPr>
              <a:t>P</a:t>
            </a:r>
            <a:r>
              <a:rPr lang="cs-CZ" sz="2000" b="1" dirty="0">
                <a:solidFill>
                  <a:srgbClr val="002D5A"/>
                </a:solidFill>
              </a:rPr>
              <a:t>ovinná</a:t>
            </a:r>
            <a:endParaRPr lang="cs-CZ" sz="2000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HLOUŠEK, Vít;, Lubomír KOPEČEK a Jakub ŠEDO. 2018. </a:t>
            </a:r>
            <a:r>
              <a:rPr lang="cs-CZ" sz="2000" i="1" dirty="0">
                <a:solidFill>
                  <a:srgbClr val="002D5A"/>
                </a:solidFill>
              </a:rPr>
              <a:t>Politické systémy</a:t>
            </a:r>
            <a:r>
              <a:rPr lang="cs-CZ" sz="2000" dirty="0">
                <a:solidFill>
                  <a:srgbClr val="002D5A"/>
                </a:solidFill>
              </a:rPr>
              <a:t>. 2. vyd. Brno: </a:t>
            </a:r>
            <a:r>
              <a:rPr lang="cs-CZ" sz="2000" dirty="0" err="1">
                <a:solidFill>
                  <a:srgbClr val="002D5A"/>
                </a:solidFill>
              </a:rPr>
              <a:t>Barrister</a:t>
            </a:r>
            <a:r>
              <a:rPr lang="cs-CZ" sz="2000" dirty="0">
                <a:solidFill>
                  <a:srgbClr val="002D5A"/>
                </a:solidFill>
              </a:rPr>
              <a:t> &amp; </a:t>
            </a:r>
            <a:r>
              <a:rPr lang="cs-CZ" sz="2000" dirty="0" err="1">
                <a:solidFill>
                  <a:srgbClr val="002D5A"/>
                </a:solidFill>
              </a:rPr>
              <a:t>Principal</a:t>
            </a:r>
            <a:endParaRPr lang="cs-CZ" sz="2000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000" cap="all" dirty="0">
                <a:solidFill>
                  <a:srgbClr val="002D5A"/>
                </a:solidFill>
              </a:rPr>
              <a:t>Hloušek</a:t>
            </a:r>
            <a:r>
              <a:rPr lang="cs-CZ" sz="2000" dirty="0">
                <a:solidFill>
                  <a:srgbClr val="002D5A"/>
                </a:solidFill>
              </a:rPr>
              <a:t>, Vít; </a:t>
            </a:r>
            <a:r>
              <a:rPr lang="cs-CZ" sz="2000" cap="all" dirty="0">
                <a:solidFill>
                  <a:srgbClr val="002D5A"/>
                </a:solidFill>
              </a:rPr>
              <a:t>Kopeček</a:t>
            </a:r>
            <a:r>
              <a:rPr lang="cs-CZ" sz="2000" dirty="0">
                <a:solidFill>
                  <a:srgbClr val="002D5A"/>
                </a:solidFill>
              </a:rPr>
              <a:t>, Lubomír. 2010. </a:t>
            </a:r>
            <a:r>
              <a:rPr lang="cs-CZ" sz="2000" i="1" dirty="0">
                <a:solidFill>
                  <a:srgbClr val="002D5A"/>
                </a:solidFill>
              </a:rPr>
              <a:t>Politické strany. Původ, ideologie a transformace politických stran v západní a střední Evropě</a:t>
            </a:r>
            <a:r>
              <a:rPr lang="cs-CZ" sz="2000" dirty="0">
                <a:solidFill>
                  <a:srgbClr val="002D5A"/>
                </a:solidFill>
              </a:rPr>
              <a:t>. Praha: Grada</a:t>
            </a:r>
          </a:p>
          <a:p>
            <a:pPr>
              <a:spcBef>
                <a:spcPts val="1200"/>
              </a:spcBef>
            </a:pPr>
            <a:r>
              <a:rPr lang="cs-CZ" altLang="cs-CZ" sz="2000" cap="all" dirty="0" err="1">
                <a:solidFill>
                  <a:srgbClr val="002D5A"/>
                </a:solidFill>
              </a:rPr>
              <a:t>Chytilek</a:t>
            </a:r>
            <a:r>
              <a:rPr lang="cs-CZ" altLang="cs-CZ" sz="2000" dirty="0">
                <a:solidFill>
                  <a:srgbClr val="002D5A"/>
                </a:solidFill>
              </a:rPr>
              <a:t>, Roman; </a:t>
            </a:r>
            <a:r>
              <a:rPr lang="cs-CZ" altLang="cs-CZ" sz="2000" cap="all" dirty="0">
                <a:solidFill>
                  <a:srgbClr val="002D5A"/>
                </a:solidFill>
              </a:rPr>
              <a:t>Šedo</a:t>
            </a:r>
            <a:r>
              <a:rPr lang="cs-CZ" altLang="cs-CZ" sz="2000" dirty="0">
                <a:solidFill>
                  <a:srgbClr val="002D5A"/>
                </a:solidFill>
              </a:rPr>
              <a:t>, Jakub; </a:t>
            </a:r>
            <a:r>
              <a:rPr lang="cs-CZ" altLang="cs-CZ" sz="2000" cap="all" dirty="0">
                <a:solidFill>
                  <a:srgbClr val="002D5A"/>
                </a:solidFill>
              </a:rPr>
              <a:t>Lebeda</a:t>
            </a:r>
            <a:r>
              <a:rPr lang="cs-CZ" altLang="cs-CZ" sz="2000" dirty="0">
                <a:solidFill>
                  <a:srgbClr val="002D5A"/>
                </a:solidFill>
              </a:rPr>
              <a:t>, Tomáš; </a:t>
            </a:r>
            <a:r>
              <a:rPr lang="cs-CZ" altLang="cs-CZ" sz="2000" cap="all" dirty="0" err="1">
                <a:solidFill>
                  <a:srgbClr val="002D5A"/>
                </a:solidFill>
              </a:rPr>
              <a:t>Čaloud</a:t>
            </a:r>
            <a:r>
              <a:rPr lang="cs-CZ" altLang="cs-CZ" sz="2000" dirty="0">
                <a:solidFill>
                  <a:srgbClr val="002D5A"/>
                </a:solidFill>
              </a:rPr>
              <a:t>, Dalibor. 2009. </a:t>
            </a:r>
            <a:r>
              <a:rPr lang="cs-CZ" altLang="cs-CZ" sz="2000" i="1" dirty="0">
                <a:solidFill>
                  <a:srgbClr val="002D5A"/>
                </a:solidFill>
              </a:rPr>
              <a:t>Volební systémy.</a:t>
            </a:r>
            <a:r>
              <a:rPr lang="cs-CZ" altLang="cs-CZ" sz="2000" dirty="0">
                <a:solidFill>
                  <a:srgbClr val="002D5A"/>
                </a:solidFill>
              </a:rPr>
              <a:t> Praha: Portál</a:t>
            </a:r>
          </a:p>
          <a:p>
            <a:pPr marL="0" indent="0">
              <a:spcBef>
                <a:spcPts val="1200"/>
              </a:spcBef>
              <a:buNone/>
            </a:pPr>
            <a:endParaRPr lang="cs-CZ" sz="2000" b="1" dirty="0">
              <a:solidFill>
                <a:srgbClr val="002D5A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cs-CZ" sz="2000" b="1" cap="all" dirty="0">
                <a:solidFill>
                  <a:srgbClr val="002D5A"/>
                </a:solidFill>
              </a:rPr>
              <a:t>D</a:t>
            </a:r>
            <a:r>
              <a:rPr lang="cs-CZ" sz="2000" b="1" dirty="0">
                <a:solidFill>
                  <a:srgbClr val="002D5A"/>
                </a:solidFill>
              </a:rPr>
              <a:t>oporučená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SARTORI, Giovanni. </a:t>
            </a:r>
            <a:r>
              <a:rPr lang="cs-CZ" sz="2000" i="1" dirty="0">
                <a:solidFill>
                  <a:srgbClr val="002D5A"/>
                </a:solidFill>
              </a:rPr>
              <a:t>Srovnávací ústavní inženýrství. Zkoumání struktur, podnětů a výsledků</a:t>
            </a:r>
            <a:r>
              <a:rPr lang="cs-CZ" sz="2000" dirty="0">
                <a:solidFill>
                  <a:srgbClr val="002D5A"/>
                </a:solidFill>
              </a:rPr>
              <a:t>. 2001. Praha: SLON</a:t>
            </a:r>
            <a:endParaRPr lang="cs-CZ" sz="20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1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A9C024-520F-4FD7-BE74-D5501147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sz="4400" dirty="0"/>
              <a:t>Malé strany a jejich relevance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543035-66CD-4710-81CE-18D3F162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3938"/>
            <a:ext cx="8229600" cy="5554662"/>
          </a:xfrm>
        </p:spPr>
        <p:txBody>
          <a:bodyPr/>
          <a:lstStyle/>
          <a:p>
            <a:pPr marL="0" lvl="1" indent="0" eaLnBrk="1" hangingPunct="1">
              <a:spcBef>
                <a:spcPts val="1200"/>
              </a:spcBef>
              <a:buFont typeface="Arial" charset="0"/>
              <a:buNone/>
              <a:defRPr/>
            </a:pPr>
            <a:r>
              <a:rPr lang="cs-CZ" altLang="cs-CZ" sz="1900" dirty="0">
                <a:solidFill>
                  <a:srgbClr val="002D5A"/>
                </a:solidFill>
              </a:rPr>
              <a:t>Souvisí se stranickým systémem:</a:t>
            </a:r>
          </a:p>
          <a:p>
            <a:pPr marL="342900" lvl="1" indent="-342900" eaLnBrk="1" hangingPunct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altLang="cs-CZ" sz="1900" dirty="0">
                <a:solidFill>
                  <a:srgbClr val="002D5A"/>
                </a:solidFill>
              </a:rPr>
              <a:t>V systému </a:t>
            </a:r>
            <a:r>
              <a:rPr lang="cs-CZ" altLang="cs-CZ" sz="1900" dirty="0" err="1">
                <a:solidFill>
                  <a:srgbClr val="002D5A"/>
                </a:solidFill>
              </a:rPr>
              <a:t>predominantní</a:t>
            </a:r>
            <a:r>
              <a:rPr lang="cs-CZ" altLang="cs-CZ" sz="1900" dirty="0">
                <a:solidFill>
                  <a:srgbClr val="002D5A"/>
                </a:solidFill>
              </a:rPr>
              <a:t> strany (</a:t>
            </a:r>
            <a:r>
              <a:rPr lang="cs-CZ" altLang="cs-CZ" sz="1900" dirty="0" err="1">
                <a:solidFill>
                  <a:srgbClr val="002D5A"/>
                </a:solidFill>
              </a:rPr>
              <a:t>Sartori</a:t>
            </a:r>
            <a:r>
              <a:rPr lang="cs-CZ" altLang="cs-CZ" sz="1900" dirty="0">
                <a:solidFill>
                  <a:srgbClr val="002D5A"/>
                </a:solidFill>
              </a:rPr>
              <a:t>) a v reálném bipartismu (</a:t>
            </a:r>
            <a:r>
              <a:rPr lang="cs-CZ" altLang="cs-CZ" sz="1900" dirty="0" err="1">
                <a:solidFill>
                  <a:srgbClr val="002D5A"/>
                </a:solidFill>
              </a:rPr>
              <a:t>Duverger</a:t>
            </a:r>
            <a:r>
              <a:rPr lang="cs-CZ" altLang="cs-CZ" sz="1900" dirty="0">
                <a:solidFill>
                  <a:srgbClr val="002D5A"/>
                </a:solidFill>
              </a:rPr>
              <a:t>) nemá žádná malá strana významný vliv na stranický systém </a:t>
            </a:r>
            <a:r>
              <a:rPr lang="cs-CZ" altLang="cs-CZ" sz="1900" i="1" dirty="0">
                <a:solidFill>
                  <a:srgbClr val="002D5A"/>
                </a:solidFill>
              </a:rPr>
              <a:t>- viz Skandinávie v době predominance soc. dem. nebo britský </a:t>
            </a:r>
            <a:r>
              <a:rPr lang="cs-CZ" altLang="cs-CZ" sz="1900" i="1" dirty="0" err="1">
                <a:solidFill>
                  <a:srgbClr val="002D5A"/>
                </a:solidFill>
              </a:rPr>
              <a:t>LibDem</a:t>
            </a:r>
            <a:r>
              <a:rPr lang="cs-CZ" altLang="cs-CZ" sz="1900" i="1" dirty="0">
                <a:solidFill>
                  <a:srgbClr val="002D5A"/>
                </a:solidFill>
              </a:rPr>
              <a:t>, resp. regionálních stran v UK</a:t>
            </a:r>
          </a:p>
          <a:p>
            <a:pPr marL="342900" lvl="1" indent="-342900" eaLnBrk="1" hangingPunct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altLang="cs-CZ" sz="1900" dirty="0">
                <a:solidFill>
                  <a:srgbClr val="002D5A"/>
                </a:solidFill>
              </a:rPr>
              <a:t>V systému dvou a půl stran (Blondel) může být „</a:t>
            </a:r>
            <a:r>
              <a:rPr lang="cs-CZ" altLang="cs-CZ" sz="1900" dirty="0" err="1">
                <a:solidFill>
                  <a:srgbClr val="002D5A"/>
                </a:solidFill>
              </a:rPr>
              <a:t>půltá</a:t>
            </a:r>
            <a:r>
              <a:rPr lang="cs-CZ" altLang="cs-CZ" sz="1900" dirty="0">
                <a:solidFill>
                  <a:srgbClr val="002D5A"/>
                </a:solidFill>
              </a:rPr>
              <a:t>“ strana velmi relevantní a často dokonce </a:t>
            </a:r>
            <a:r>
              <a:rPr lang="cs-CZ" altLang="cs-CZ" sz="1900" dirty="0" err="1">
                <a:solidFill>
                  <a:srgbClr val="002D5A"/>
                </a:solidFill>
              </a:rPr>
              <a:t>pivotální</a:t>
            </a:r>
            <a:r>
              <a:rPr lang="cs-CZ" altLang="cs-CZ" sz="1900" dirty="0">
                <a:solidFill>
                  <a:srgbClr val="002D5A"/>
                </a:solidFill>
              </a:rPr>
              <a:t> (pantovou) pozici, předpokladem je však její přijatelnost ideologická (</a:t>
            </a:r>
            <a:r>
              <a:rPr lang="cs-CZ" altLang="cs-CZ" sz="1900" i="1" dirty="0">
                <a:solidFill>
                  <a:srgbClr val="002D5A"/>
                </a:solidFill>
              </a:rPr>
              <a:t>viz FDP v Německu do nástupu zelených versus FPO v Rakousku až do 90. let)</a:t>
            </a:r>
          </a:p>
          <a:p>
            <a:pPr marL="342900" lvl="1" indent="-342900" eaLnBrk="1" hangingPunct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altLang="cs-CZ" sz="1900" dirty="0">
                <a:solidFill>
                  <a:srgbClr val="002D5A"/>
                </a:solidFill>
              </a:rPr>
              <a:t>V multipartismu s dominantní stranou jsou malé strany velmi </a:t>
            </a:r>
            <a:r>
              <a:rPr lang="cs-CZ" altLang="cs-CZ" sz="1900" i="1" dirty="0">
                <a:solidFill>
                  <a:srgbClr val="002D5A"/>
                </a:solidFill>
              </a:rPr>
              <a:t>důležité (viz koaliční partneři DC v italské 1. </a:t>
            </a:r>
            <a:r>
              <a:rPr lang="cs-CZ" altLang="cs-CZ" sz="1900" i="1" dirty="0" err="1">
                <a:solidFill>
                  <a:srgbClr val="002D5A"/>
                </a:solidFill>
              </a:rPr>
              <a:t>rep</a:t>
            </a:r>
            <a:r>
              <a:rPr lang="cs-CZ" altLang="cs-CZ" sz="1900" i="1" dirty="0">
                <a:solidFill>
                  <a:srgbClr val="002D5A"/>
                </a:solidFill>
              </a:rPr>
              <a:t>.)</a:t>
            </a:r>
          </a:p>
          <a:p>
            <a:pPr marL="342900" lvl="1" indent="-342900" eaLnBrk="1" hangingPunct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altLang="cs-CZ" sz="1900" dirty="0">
                <a:solidFill>
                  <a:srgbClr val="002D5A"/>
                </a:solidFill>
              </a:rPr>
              <a:t>V multipartismu dokonalém se malé stran seskupují kolem velkých stran a mohou hrát podpůrnou roli, jejich relevance je ale mnohem menší </a:t>
            </a:r>
            <a:r>
              <a:rPr lang="cs-CZ" altLang="cs-CZ" sz="1900" i="1" dirty="0">
                <a:solidFill>
                  <a:srgbClr val="002D5A"/>
                </a:solidFill>
              </a:rPr>
              <a:t>(viz Švýcarsko a zelení)</a:t>
            </a:r>
          </a:p>
          <a:p>
            <a:pPr marL="342900" lvl="1" indent="-342900" eaLnBrk="1" hangingPunct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altLang="cs-CZ" sz="1900" dirty="0">
                <a:solidFill>
                  <a:srgbClr val="002D5A"/>
                </a:solidFill>
              </a:rPr>
              <a:t>Jisté případy, kdy malé strany hrají roli „rozhodčího“ - </a:t>
            </a:r>
            <a:r>
              <a:rPr lang="cs-CZ" altLang="cs-CZ" sz="1900" i="1" dirty="0">
                <a:solidFill>
                  <a:srgbClr val="002D5A"/>
                </a:solidFill>
              </a:rPr>
              <a:t>viz FDP nebo situace v Česku v 90. letech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ver/>
      </p:transition>
    </mc:Choice>
    <mc:Fallback>
      <p:transition spd="slow" advClick="0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C476C47B-C94A-4A02-B902-95AD64D2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46050"/>
            <a:ext cx="8447088" cy="406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800" dirty="0"/>
              <a:t>Velké strany</a:t>
            </a:r>
          </a:p>
        </p:txBody>
      </p:sp>
      <p:sp>
        <p:nvSpPr>
          <p:cNvPr id="232451" name="Zástupný symbol pro obsah 2">
            <a:extLst>
              <a:ext uri="{FF2B5EF4-FFF2-40B4-BE49-F238E27FC236}">
                <a16:creationId xmlns:a16="http://schemas.microsoft.com/office/drawing/2014/main" id="{23D19A1C-EA70-4F97-A89F-ED494D2C4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2163"/>
            <a:ext cx="8229600" cy="5691187"/>
          </a:xfrm>
        </p:spPr>
        <p:txBody>
          <a:bodyPr>
            <a:normAutofit lnSpcReduction="10000"/>
          </a:bodyPr>
          <a:lstStyle/>
          <a:p>
            <a:pPr marL="355600" lvl="1" indent="-355600" eaLnBrk="1" hangingPunct="1">
              <a:spcBef>
                <a:spcPts val="1800"/>
              </a:spcBef>
            </a:pPr>
            <a:r>
              <a:rPr lang="cs-CZ" altLang="cs-CZ" sz="2000">
                <a:solidFill>
                  <a:srgbClr val="002D5A"/>
                </a:solidFill>
              </a:rPr>
              <a:t>Strany, které získávají min. 30%, obvykle jsou dvě, někdy i jen jedna</a:t>
            </a:r>
          </a:p>
          <a:p>
            <a:pPr marL="355600" lvl="1" indent="-355600" eaLnBrk="1" hangingPunct="1">
              <a:spcBef>
                <a:spcPts val="1800"/>
              </a:spcBef>
            </a:pPr>
            <a:r>
              <a:rPr lang="cs-CZ" altLang="cs-CZ" sz="2000">
                <a:solidFill>
                  <a:srgbClr val="002D5A"/>
                </a:solidFill>
              </a:rPr>
              <a:t>Aktuální situace v Evropě takovým stranám příliš nepřeje, resp. někdy staví do této pozice strany, které vlastně ani stranami nejsou </a:t>
            </a:r>
          </a:p>
          <a:p>
            <a:pPr marL="355600" lvl="1" indent="-355600" eaLnBrk="1" hangingPunct="1">
              <a:spcBef>
                <a:spcPts val="1800"/>
              </a:spcBef>
            </a:pPr>
            <a:r>
              <a:rPr lang="cs-CZ" altLang="cs-CZ" sz="2000" i="1">
                <a:solidFill>
                  <a:srgbClr val="002D5A"/>
                </a:solidFill>
              </a:rPr>
              <a:t>Strana s většinovým posláním </a:t>
            </a:r>
            <a:r>
              <a:rPr lang="cs-CZ" altLang="cs-CZ" sz="2000">
                <a:solidFill>
                  <a:srgbClr val="002D5A"/>
                </a:solidFill>
              </a:rPr>
              <a:t>(Duverger) – získává absolutní většinu parlamentních křesel, sama vykonává moc; v bipartismu mohou být i dvě; jsou nutně velmi realistické, protože cítí odpovědnost</a:t>
            </a:r>
          </a:p>
          <a:p>
            <a:pPr marL="355600" lvl="1" indent="-355600" eaLnBrk="1" hangingPunct="1">
              <a:spcBef>
                <a:spcPts val="1800"/>
              </a:spcBef>
            </a:pPr>
            <a:r>
              <a:rPr lang="cs-CZ" altLang="cs-CZ" sz="2000" i="1">
                <a:solidFill>
                  <a:srgbClr val="002D5A"/>
                </a:solidFill>
              </a:rPr>
              <a:t>Dominantní strana </a:t>
            </a:r>
            <a:r>
              <a:rPr lang="cs-CZ" altLang="cs-CZ" sz="2000">
                <a:solidFill>
                  <a:srgbClr val="002D5A"/>
                </a:solidFill>
              </a:rPr>
              <a:t>– mnohem silnější než jakákoli jiná strana, ale nemusí získat absolutní většinu mandátů (Duverger), resp. strana s min. 40%, které výrazně přesahuje ostatní strany (Blondel) </a:t>
            </a:r>
          </a:p>
          <a:p>
            <a:pPr marL="355600" lvl="1" indent="-355600" eaLnBrk="1" hangingPunct="1">
              <a:spcBef>
                <a:spcPts val="1800"/>
              </a:spcBef>
            </a:pPr>
            <a:r>
              <a:rPr lang="cs-CZ" altLang="cs-CZ" sz="2000" i="1">
                <a:solidFill>
                  <a:srgbClr val="002D5A"/>
                </a:solidFill>
              </a:rPr>
              <a:t>Predominantní strana (Sartori) </a:t>
            </a:r>
            <a:r>
              <a:rPr lang="cs-CZ" altLang="cs-CZ" sz="2000">
                <a:solidFill>
                  <a:srgbClr val="002D5A"/>
                </a:solidFill>
              </a:rPr>
              <a:t>– alespoň ve 3 volbách po sobě dosahuje absolutního počtu křesel v parlamentu, ale nemusí být výrazně větší než druhá největší strana; </a:t>
            </a:r>
            <a:r>
              <a:rPr lang="cs-CZ" altLang="cs-CZ" sz="2000" i="1">
                <a:solidFill>
                  <a:srgbClr val="002D5A"/>
                </a:solidFill>
              </a:rPr>
              <a:t>kategorie parlamentarismu s převahou politické strany</a:t>
            </a:r>
          </a:p>
          <a:p>
            <a:pPr marL="355600" lvl="1" indent="-355600" eaLnBrk="1" hangingPunct="1">
              <a:spcBef>
                <a:spcPts val="1800"/>
              </a:spcBef>
            </a:pPr>
            <a:r>
              <a:rPr lang="cs-CZ" altLang="cs-CZ" sz="2000" i="1">
                <a:solidFill>
                  <a:srgbClr val="002D5A"/>
                </a:solidFill>
              </a:rPr>
              <a:t>Ultradominantní strana </a:t>
            </a:r>
            <a:r>
              <a:rPr lang="cs-CZ" altLang="cs-CZ" sz="2000">
                <a:solidFill>
                  <a:srgbClr val="002D5A"/>
                </a:solidFill>
              </a:rPr>
              <a:t>– spojuje charakteristiky dominantní a predominantní strany</a:t>
            </a:r>
          </a:p>
          <a:p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ver/>
      </p:transition>
    </mc:Choice>
    <mc:Fallback>
      <p:transition spd="slow" advClick="0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13D13-7830-4C63-AB5B-59E3CF75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4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Texty na příště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D25EE-C081-463A-A45C-B45A234A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3"/>
              </a:rPr>
              <a:t>Budoucnost demokracie patří technologiím. Zejména však 18letým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400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CA9CD28-7239-4886-A3FC-8C0C8A95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587723"/>
              </p:ext>
            </p:extLst>
          </p:nvPr>
        </p:nvGraphicFramePr>
        <p:xfrm>
          <a:off x="684357" y="3209924"/>
          <a:ext cx="2671907" cy="1061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Objekt prostředí balíčkovače" showAsIcon="1" r:id="rId4" imgW="1103040" imgH="437400" progId="Package">
                  <p:embed/>
                </p:oleObj>
              </mc:Choice>
              <mc:Fallback>
                <p:oleObj name="Objekt prostředí balíčkovače" showAsIcon="1" r:id="rId4" imgW="110304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357" y="3209924"/>
                        <a:ext cx="2671907" cy="1061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508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Strany, volby, vlády</a:t>
            </a:r>
            <a:br>
              <a:rPr lang="cs-CZ" sz="2800" b="1" dirty="0">
                <a:solidFill>
                  <a:srgbClr val="002D5A"/>
                </a:solidFill>
              </a:rPr>
            </a:br>
            <a:endParaRPr lang="cs-CZ" sz="2800" b="1" dirty="0">
              <a:solidFill>
                <a:srgbClr val="002D5A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ctr" anchorCtr="0">
            <a:noAutofit/>
          </a:bodyPr>
          <a:lstStyle/>
          <a:p>
            <a:pPr algn="ctr"/>
            <a:r>
              <a:rPr lang="pl-PL" sz="4400" b="1" cap="all" dirty="0">
                <a:solidFill>
                  <a:srgbClr val="CA8A64"/>
                </a:solidFill>
                <a:latin typeface="+mj-lt"/>
              </a:rPr>
              <a:t>Budoucnost politických </a:t>
            </a:r>
          </a:p>
          <a:p>
            <a:pPr algn="ctr"/>
            <a:r>
              <a:rPr lang="pl-PL" sz="4400" b="1" cap="all" dirty="0">
                <a:solidFill>
                  <a:srgbClr val="CA8A64"/>
                </a:solidFill>
                <a:latin typeface="+mj-lt"/>
              </a:rPr>
              <a:t>stran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574674"/>
            <a:ext cx="4462818" cy="109035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3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81991"/>
          </a:xfrm>
        </p:spPr>
        <p:txBody>
          <a:bodyPr>
            <a:normAutofit/>
          </a:bodyPr>
          <a:lstStyle/>
          <a:p>
            <a:r>
              <a:rPr lang="cs-CZ" sz="4400" dirty="0"/>
              <a:t>Zajímavé zdroje k tématu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6682"/>
            <a:ext cx="8229600" cy="4619481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cs-CZ" sz="2400" dirty="0" err="1">
                <a:hlinkClick r:id="rId2"/>
              </a:rPr>
              <a:t>Political</a:t>
            </a:r>
            <a:r>
              <a:rPr lang="cs-CZ" sz="2400" dirty="0">
                <a:hlinkClick r:id="rId2"/>
              </a:rPr>
              <a:t> </a:t>
            </a:r>
            <a:r>
              <a:rPr lang="cs-CZ" sz="2400" dirty="0" err="1">
                <a:hlinkClick r:id="rId2"/>
              </a:rPr>
              <a:t>Parties</a:t>
            </a:r>
            <a:r>
              <a:rPr lang="cs-CZ" sz="2400" dirty="0">
                <a:hlinkClick r:id="rId2"/>
              </a:rPr>
              <a:t> | </a:t>
            </a:r>
            <a:r>
              <a:rPr lang="cs-CZ" sz="2400" dirty="0" err="1">
                <a:hlinkClick r:id="rId2"/>
              </a:rPr>
              <a:t>National</a:t>
            </a:r>
            <a:r>
              <a:rPr lang="cs-CZ" sz="2400" dirty="0">
                <a:hlinkClick r:id="rId2"/>
              </a:rPr>
              <a:t> </a:t>
            </a:r>
            <a:r>
              <a:rPr lang="cs-CZ" sz="2400" dirty="0" err="1">
                <a:hlinkClick r:id="rId2"/>
              </a:rPr>
              <a:t>Democratic</a:t>
            </a:r>
            <a:r>
              <a:rPr lang="cs-CZ" sz="2400" dirty="0">
                <a:hlinkClick r:id="rId2"/>
              </a:rPr>
              <a:t> Institute (ndi.org)</a:t>
            </a:r>
            <a:endParaRPr lang="cs-CZ" sz="2400" dirty="0"/>
          </a:p>
          <a:p>
            <a:pPr>
              <a:spcBef>
                <a:spcPts val="1800"/>
              </a:spcBef>
            </a:pPr>
            <a:r>
              <a:rPr lang="en-US" sz="2400" dirty="0">
                <a:hlinkClick r:id="rId3"/>
              </a:rPr>
              <a:t>future-of-the-political-party.pdf (electoral-reform.org.uk)</a:t>
            </a:r>
            <a:endParaRPr lang="cs-CZ" sz="2400" dirty="0"/>
          </a:p>
          <a:p>
            <a:pPr>
              <a:spcBef>
                <a:spcPts val="1800"/>
              </a:spcBef>
            </a:pPr>
            <a:r>
              <a:rPr lang="cs-CZ" sz="2400" dirty="0">
                <a:hlinkClick r:id="rId4"/>
              </a:rPr>
              <a:t>CHHJ7131-Democracy-Technology-RP-INTS-200228.pdf (chathamhouse.org)</a:t>
            </a:r>
            <a:endParaRPr lang="cs-CZ" sz="2400" dirty="0"/>
          </a:p>
          <a:p>
            <a:pPr>
              <a:spcBef>
                <a:spcPts val="1800"/>
              </a:spcBef>
            </a:pPr>
            <a:endParaRPr lang="cs-CZ" sz="2400" dirty="0"/>
          </a:p>
          <a:p>
            <a:pPr>
              <a:spcBef>
                <a:spcPts val="1800"/>
              </a:spcBef>
            </a:pPr>
            <a:endParaRPr lang="cs-CZ" sz="24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1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214B4-5629-4296-96FF-E8A86FCBB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8" y="218209"/>
            <a:ext cx="9144000" cy="797791"/>
          </a:xfrm>
        </p:spPr>
        <p:txBody>
          <a:bodyPr>
            <a:noAutofit/>
          </a:bodyPr>
          <a:lstStyle/>
          <a:p>
            <a:r>
              <a:rPr lang="cs-CZ" sz="4400" dirty="0"/>
              <a:t>Základní fenomény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45F77-FE1E-4D85-9EFB-F90421A7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7691"/>
            <a:ext cx="8229600" cy="537209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800" dirty="0" err="1">
                <a:solidFill>
                  <a:srgbClr val="002D5A"/>
                </a:solidFill>
              </a:rPr>
              <a:t>Dealignment</a:t>
            </a:r>
            <a:endParaRPr lang="cs-CZ" sz="2800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Nástup Gorbačova a konec studené války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Konec iluze o trvalém vítězství liberální demokracie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Globalizace a její ekonomické, bezpečnostní a politické důsledky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Populismus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Nové typy stran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Perspektivy</a:t>
            </a:r>
          </a:p>
          <a:p>
            <a:pPr marL="0" indent="0">
              <a:spcBef>
                <a:spcPts val="1800"/>
              </a:spcBef>
              <a:buNone/>
            </a:pPr>
            <a:endParaRPr lang="cs-CZ" sz="2800" dirty="0">
              <a:solidFill>
                <a:srgbClr val="002D5A"/>
              </a:solidFill>
            </a:endParaRPr>
          </a:p>
          <a:p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2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67B1B41D-5214-43FE-B0D4-E1E399C0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3" y="341313"/>
            <a:ext cx="8447087" cy="390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400" dirty="0" err="1"/>
              <a:t>Dealignment</a:t>
            </a:r>
            <a:endParaRPr lang="cs-CZ" altLang="cs-CZ" sz="4400" dirty="0"/>
          </a:p>
        </p:txBody>
      </p:sp>
      <p:sp>
        <p:nvSpPr>
          <p:cNvPr id="142339" name="Zástupný symbol pro obsah 2">
            <a:extLst>
              <a:ext uri="{FF2B5EF4-FFF2-40B4-BE49-F238E27FC236}">
                <a16:creationId xmlns:a16="http://schemas.microsoft.com/office/drawing/2014/main" id="{3EB8C093-4C37-4914-B415-7005809B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025"/>
            <a:ext cx="8229600" cy="517366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cs-CZ" altLang="cs-CZ" sz="2400">
                <a:solidFill>
                  <a:srgbClr val="002D5A"/>
                </a:solidFill>
              </a:rPr>
              <a:t>70. léta - Velká Británie</a:t>
            </a:r>
          </a:p>
          <a:p>
            <a:pPr lvl="1">
              <a:spcBef>
                <a:spcPts val="1800"/>
              </a:spcBef>
            </a:pPr>
            <a:r>
              <a:rPr lang="cs-CZ" altLang="cs-CZ" sz="2400">
                <a:solidFill>
                  <a:srgbClr val="002D5A"/>
                </a:solidFill>
              </a:rPr>
              <a:t>snižující se třídní hlasování</a:t>
            </a:r>
          </a:p>
          <a:p>
            <a:pPr>
              <a:spcBef>
                <a:spcPts val="1800"/>
              </a:spcBef>
            </a:pPr>
            <a:r>
              <a:rPr lang="cs-CZ" altLang="cs-CZ" sz="2400">
                <a:solidFill>
                  <a:srgbClr val="002D5A"/>
                </a:solidFill>
              </a:rPr>
              <a:t>Oslabení či rozklad tradičních vazeb mezi voliči a stranami</a:t>
            </a:r>
          </a:p>
          <a:p>
            <a:pPr>
              <a:spcBef>
                <a:spcPts val="1800"/>
              </a:spcBef>
            </a:pPr>
            <a:r>
              <a:rPr lang="cs-CZ" altLang="cs-CZ" sz="2400">
                <a:solidFill>
                  <a:srgbClr val="002D5A"/>
                </a:solidFill>
              </a:rPr>
              <a:t>Oslabení cleavages</a:t>
            </a:r>
          </a:p>
          <a:p>
            <a:pPr>
              <a:spcBef>
                <a:spcPts val="1800"/>
              </a:spcBef>
            </a:pPr>
            <a:r>
              <a:rPr lang="cs-CZ" altLang="cs-CZ" sz="2400">
                <a:solidFill>
                  <a:srgbClr val="002D5A"/>
                </a:solidFill>
              </a:rPr>
              <a:t>Zejména stranická identifikace </a:t>
            </a:r>
          </a:p>
          <a:p>
            <a:pPr lvl="1">
              <a:spcBef>
                <a:spcPts val="1800"/>
              </a:spcBef>
            </a:pPr>
            <a:r>
              <a:rPr lang="cs-CZ" altLang="cs-CZ" sz="2400">
                <a:solidFill>
                  <a:srgbClr val="002D5A"/>
                </a:solidFill>
              </a:rPr>
              <a:t>Sloužila tradičně k vysvětlení stability</a:t>
            </a:r>
          </a:p>
          <a:p>
            <a:pPr>
              <a:spcBef>
                <a:spcPts val="1800"/>
              </a:spcBef>
            </a:pPr>
            <a:r>
              <a:rPr lang="cs-CZ" altLang="cs-CZ" sz="2400">
                <a:solidFill>
                  <a:srgbClr val="002D5A"/>
                </a:solidFill>
              </a:rPr>
              <a:t>X volatilita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784B37C8-1C36-4481-B6B5-0F0F3092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3" y="292099"/>
            <a:ext cx="8447087" cy="63269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/>
              <a:t>Příčiny fenoménu </a:t>
            </a:r>
            <a:r>
              <a:rPr lang="cs-CZ" altLang="cs-CZ" sz="4000" dirty="0" err="1"/>
              <a:t>dealignment</a:t>
            </a:r>
            <a:endParaRPr lang="cs-CZ" altLang="cs-CZ" sz="4000" dirty="0"/>
          </a:p>
        </p:txBody>
      </p:sp>
      <p:sp>
        <p:nvSpPr>
          <p:cNvPr id="144387" name="Zástupný symbol pro obsah 2">
            <a:extLst>
              <a:ext uri="{FF2B5EF4-FFF2-40B4-BE49-F238E27FC236}">
                <a16:creationId xmlns:a16="http://schemas.microsoft.com/office/drawing/2014/main" id="{3C860EFE-61C3-48F4-A88A-0A2F4D692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4172"/>
            <a:ext cx="8229600" cy="5391727"/>
          </a:xfrm>
        </p:spPr>
        <p:txBody>
          <a:bodyPr>
            <a:normAutofit lnSpcReduction="10000"/>
          </a:bodyPr>
          <a:lstStyle/>
          <a:p>
            <a:pPr>
              <a:spcBef>
                <a:spcPts val="900"/>
              </a:spcBef>
            </a:pPr>
            <a:r>
              <a:rPr lang="cs-CZ" altLang="cs-CZ" sz="2400" b="1" dirty="0">
                <a:solidFill>
                  <a:srgbClr val="002D5A"/>
                </a:solidFill>
              </a:rPr>
              <a:t>Krátkodobé faktory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Skandály, selhání politiků a stran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Hospodářská krize</a:t>
            </a:r>
          </a:p>
          <a:p>
            <a:pPr>
              <a:spcBef>
                <a:spcPts val="900"/>
              </a:spcBef>
            </a:pPr>
            <a:r>
              <a:rPr lang="cs-CZ" altLang="cs-CZ" sz="2400" b="1" dirty="0">
                <a:solidFill>
                  <a:srgbClr val="002D5A"/>
                </a:solidFill>
              </a:rPr>
              <a:t>Dlouhodobé faktory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Vzrůstající úroveň vzdělání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Rostoucí sociální diverzifikace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Změna v sociální struktuře společnosti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Utlumení velkých sociálních konfliktů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Pluralita médií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Nezávislost médií na politických stranách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Vyšší míra dostupnosti informace o politice</a:t>
            </a:r>
          </a:p>
          <a:p>
            <a:pPr lvl="1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Schopnost voliče obejít se bez informační podpory strany a zorientovat se v politice samostatně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66C57DB9-42E7-4884-B928-E3B14DC1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3" y="292100"/>
            <a:ext cx="8447087" cy="4397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/>
              <a:t>Příčiny fenoménu </a:t>
            </a:r>
            <a:r>
              <a:rPr lang="cs-CZ" altLang="cs-CZ" sz="4000" dirty="0" err="1"/>
              <a:t>dealignment</a:t>
            </a:r>
            <a:endParaRPr lang="cs-CZ" altLang="cs-CZ" sz="4000" dirty="0"/>
          </a:p>
        </p:txBody>
      </p:sp>
      <p:sp>
        <p:nvSpPr>
          <p:cNvPr id="123907" name="Zástupný symbol pro obsah 2">
            <a:extLst>
              <a:ext uri="{FF2B5EF4-FFF2-40B4-BE49-F238E27FC236}">
                <a16:creationId xmlns:a16="http://schemas.microsoft.com/office/drawing/2014/main" id="{B34ECE94-CE65-4633-8533-69317AF00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1425"/>
            <a:ext cx="8229600" cy="4884738"/>
          </a:xfrm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cs-CZ" altLang="cs-CZ" sz="2400" b="1" dirty="0">
                <a:solidFill>
                  <a:srgbClr val="002D5A"/>
                </a:solidFill>
              </a:rPr>
              <a:t>Nová témata</a:t>
            </a:r>
          </a:p>
          <a:p>
            <a:pPr>
              <a:spcBef>
                <a:spcPts val="1200"/>
              </a:spcBef>
              <a:defRPr/>
            </a:pPr>
            <a:r>
              <a:rPr lang="cs-CZ" altLang="cs-CZ" sz="2400" b="1" dirty="0">
                <a:solidFill>
                  <a:srgbClr val="002D5A"/>
                </a:solidFill>
              </a:rPr>
              <a:t>Selhání a změna strategie stran</a:t>
            </a:r>
          </a:p>
          <a:p>
            <a:pPr lvl="1">
              <a:spcBef>
                <a:spcPts val="12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Nové typy stran přebírají funkce tradičních stran</a:t>
            </a:r>
          </a:p>
          <a:p>
            <a:pPr lvl="1">
              <a:spcBef>
                <a:spcPts val="1200"/>
              </a:spcBef>
              <a:defRPr/>
            </a:pPr>
            <a:r>
              <a:rPr lang="cs-CZ" altLang="cs-CZ" sz="2400" dirty="0" err="1">
                <a:solidFill>
                  <a:srgbClr val="002D5A"/>
                </a:solidFill>
              </a:rPr>
              <a:t>Catch-all</a:t>
            </a:r>
            <a:r>
              <a:rPr lang="cs-CZ" altLang="cs-CZ" sz="2400" dirty="0">
                <a:solidFill>
                  <a:srgbClr val="002D5A"/>
                </a:solidFill>
              </a:rPr>
              <a:t> strategie mainstreamových stran</a:t>
            </a:r>
          </a:p>
          <a:p>
            <a:pPr lvl="1">
              <a:spcBef>
                <a:spcPts val="12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Odcizení stran od voličů</a:t>
            </a:r>
          </a:p>
          <a:p>
            <a:pPr lvl="1">
              <a:spcBef>
                <a:spcPts val="12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Nástup státního financování stran</a:t>
            </a:r>
          </a:p>
          <a:p>
            <a:pPr>
              <a:defRPr/>
            </a:pPr>
            <a:endParaRPr lang="cs-CZ" altLang="cs-CZ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C278FEF5-C7B5-435C-A814-EDD62572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373063"/>
            <a:ext cx="8447087" cy="390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400" dirty="0"/>
              <a:t>Populistické strany</a:t>
            </a:r>
          </a:p>
        </p:txBody>
      </p:sp>
      <p:sp>
        <p:nvSpPr>
          <p:cNvPr id="191491" name="Zástupný symbol pro obsah 2">
            <a:extLst>
              <a:ext uri="{FF2B5EF4-FFF2-40B4-BE49-F238E27FC236}">
                <a16:creationId xmlns:a16="http://schemas.microsoft.com/office/drawing/2014/main" id="{67939988-3B1C-4572-A69D-01A785106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6013"/>
            <a:ext cx="8229600" cy="50101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800">
                <a:solidFill>
                  <a:srgbClr val="002D5A"/>
                </a:solidFill>
              </a:rPr>
              <a:t>Různé přístupy</a:t>
            </a:r>
          </a:p>
          <a:p>
            <a:pPr lvl="1">
              <a:spcBef>
                <a:spcPts val="1200"/>
              </a:spcBef>
            </a:pPr>
            <a:r>
              <a:rPr lang="cs-CZ" altLang="cs-CZ" b="1">
                <a:solidFill>
                  <a:srgbClr val="002D5A"/>
                </a:solidFill>
              </a:rPr>
              <a:t>Populismus jako plnohodnotná „ideologie“</a:t>
            </a:r>
          </a:p>
          <a:p>
            <a:pPr lvl="2">
              <a:spcBef>
                <a:spcPts val="1200"/>
              </a:spcBef>
            </a:pPr>
            <a:r>
              <a:rPr lang="cs-CZ" altLang="cs-CZ">
                <a:solidFill>
                  <a:srgbClr val="002D5A"/>
                </a:solidFill>
              </a:rPr>
              <a:t>Radikální hnutí a doktríny obhajující zájmy rolníků (USA, Rusko – konec 19. stol.)</a:t>
            </a:r>
          </a:p>
          <a:p>
            <a:pPr lvl="1">
              <a:spcBef>
                <a:spcPts val="1200"/>
              </a:spcBef>
            </a:pPr>
            <a:r>
              <a:rPr lang="cs-CZ" altLang="cs-CZ" b="1">
                <a:solidFill>
                  <a:srgbClr val="002D5A"/>
                </a:solidFill>
              </a:rPr>
              <a:t>Populismus jako tenká ideologie (thin-centred)</a:t>
            </a:r>
          </a:p>
          <a:p>
            <a:pPr lvl="2">
              <a:spcBef>
                <a:spcPts val="1200"/>
              </a:spcBef>
            </a:pPr>
            <a:r>
              <a:rPr lang="cs-CZ" altLang="cs-CZ">
                <a:solidFill>
                  <a:srgbClr val="002D5A"/>
                </a:solidFill>
              </a:rPr>
              <a:t>Nesoustředí se na plnohodnotnou vizi společnosti</a:t>
            </a:r>
          </a:p>
          <a:p>
            <a:pPr lvl="2">
              <a:spcBef>
                <a:spcPts val="1200"/>
              </a:spcBef>
            </a:pPr>
            <a:r>
              <a:rPr lang="cs-CZ" altLang="cs-CZ">
                <a:solidFill>
                  <a:srgbClr val="002D5A"/>
                </a:solidFill>
              </a:rPr>
              <a:t>Vybírá si některé specifické prvky společnosti, zejména politický systém a jeho strukturu</a:t>
            </a:r>
          </a:p>
          <a:p>
            <a:pPr lvl="1">
              <a:spcBef>
                <a:spcPts val="1200"/>
              </a:spcBef>
            </a:pPr>
            <a:r>
              <a:rPr lang="cs-CZ" altLang="cs-CZ" b="1">
                <a:solidFill>
                  <a:srgbClr val="002D5A"/>
                </a:solidFill>
              </a:rPr>
              <a:t>Populismus jako komunikační strategie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2204"/>
          </a:xfrm>
        </p:spPr>
        <p:txBody>
          <a:bodyPr>
            <a:normAutofit/>
          </a:bodyPr>
          <a:lstStyle/>
          <a:p>
            <a:r>
              <a:rPr lang="cs-CZ" sz="4400" dirty="0"/>
              <a:t>Podmínky ke zkoušce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39019"/>
            <a:ext cx="8229600" cy="448714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200" dirty="0">
                <a:solidFill>
                  <a:srgbClr val="002D5A"/>
                </a:solidFill>
              </a:rPr>
              <a:t>Aktivní přístup při přednáškách – na každé přednášce bude zadáno čtení na příště, v úvodu příští přednášky proběhne diskuse o daném textu /až 40 %/</a:t>
            </a:r>
          </a:p>
          <a:p>
            <a:pPr marL="457200" indent="-457200">
              <a:buFont typeface="+mj-lt"/>
              <a:buAutoNum type="arabicPeriod"/>
            </a:pPr>
            <a:endParaRPr lang="cs-CZ" sz="2200" dirty="0">
              <a:solidFill>
                <a:srgbClr val="002D5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200" dirty="0">
                <a:solidFill>
                  <a:srgbClr val="002D5A"/>
                </a:solidFill>
              </a:rPr>
              <a:t>Ústní zkouška v rozsahu vybraných okruhů k Bc. Státním závěrečným zkouškám /min 60 %/</a:t>
            </a:r>
          </a:p>
        </p:txBody>
      </p:sp>
    </p:spTree>
    <p:extLst>
      <p:ext uri="{BB962C8B-B14F-4D97-AF65-F5344CB8AC3E}">
        <p14:creationId xmlns:p14="http://schemas.microsoft.com/office/powerpoint/2010/main" val="122258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3B65E0AC-1DA8-411D-B3F7-B760104F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431800"/>
            <a:ext cx="8447087" cy="390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400" dirty="0"/>
              <a:t>Definice populismu</a:t>
            </a:r>
          </a:p>
        </p:txBody>
      </p:sp>
      <p:sp>
        <p:nvSpPr>
          <p:cNvPr id="193539" name="Zástupný symbol pro obsah 2">
            <a:extLst>
              <a:ext uri="{FF2B5EF4-FFF2-40B4-BE49-F238E27FC236}">
                <a16:creationId xmlns:a16="http://schemas.microsoft.com/office/drawing/2014/main" id="{B1441ED6-28BC-49F4-83A4-A302AAB0E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>
                <a:solidFill>
                  <a:srgbClr val="002D5A"/>
                </a:solidFill>
              </a:rPr>
              <a:t>Francisco Panizza (2005): analytické jádro populismu</a:t>
            </a:r>
          </a:p>
          <a:p>
            <a:pPr marL="971550" lvl="1" indent="-514350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cs-CZ" altLang="cs-CZ">
                <a:solidFill>
                  <a:srgbClr val="002D5A"/>
                </a:solidFill>
              </a:rPr>
              <a:t>Lidé a elity jsou chápány jako homogenní skupiny</a:t>
            </a:r>
          </a:p>
          <a:p>
            <a:pPr marL="971550" lvl="1" indent="-514350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cs-CZ" altLang="cs-CZ">
                <a:solidFill>
                  <a:srgbClr val="002D5A"/>
                </a:solidFill>
              </a:rPr>
              <a:t>Mezi lidmi a elitami je antagonistický vztah</a:t>
            </a:r>
          </a:p>
          <a:p>
            <a:pPr marL="971550" lvl="1" indent="-514350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cs-CZ" altLang="cs-CZ">
                <a:solidFill>
                  <a:srgbClr val="002D5A"/>
                </a:solidFill>
              </a:rPr>
              <a:t>Lidé – morálně čistý suverén, který má rozhodovat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3FC7AD72-560B-4B9C-AC11-63B0C13B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13" y="538163"/>
            <a:ext cx="8447087" cy="390525"/>
          </a:xfrm>
        </p:spPr>
        <p:txBody>
          <a:bodyPr>
            <a:noAutofit/>
          </a:bodyPr>
          <a:lstStyle/>
          <a:p>
            <a:pPr marL="342900" indent="-342900">
              <a:defRPr/>
            </a:pPr>
            <a:r>
              <a:rPr lang="cs-CZ" altLang="cs-CZ" sz="4000" dirty="0"/>
              <a:t>Lidé a elity = homogenní skupiny</a:t>
            </a:r>
          </a:p>
        </p:txBody>
      </p:sp>
      <p:sp>
        <p:nvSpPr>
          <p:cNvPr id="195587" name="Zástupný symbol pro obsah 2">
            <a:extLst>
              <a:ext uri="{FF2B5EF4-FFF2-40B4-BE49-F238E27FC236}">
                <a16:creationId xmlns:a16="http://schemas.microsoft.com/office/drawing/2014/main" id="{892F9752-8611-4A4D-9942-1A3E0222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7950"/>
            <a:ext cx="8229600" cy="474821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altLang="cs-CZ" sz="2400" b="1">
                <a:solidFill>
                  <a:srgbClr val="002D5A"/>
                </a:solidFill>
              </a:rPr>
              <a:t>Lid = homogenní skupina s kolektivními, společnými zájmy</a:t>
            </a:r>
          </a:p>
          <a:p>
            <a:pPr lvl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Odmítá dělení společnosti do tříd či jiných skupin (sociální, náboženské…)</a:t>
            </a:r>
          </a:p>
          <a:p>
            <a:pPr lvl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Lid – jednotný</a:t>
            </a:r>
          </a:p>
          <a:p>
            <a:pPr lvl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Lidé = „obyčejní lidé“</a:t>
            </a:r>
          </a:p>
          <a:p>
            <a:pPr>
              <a:spcBef>
                <a:spcPts val="1200"/>
              </a:spcBef>
            </a:pPr>
            <a:r>
              <a:rPr lang="cs-CZ" altLang="cs-CZ" sz="2400" b="1">
                <a:solidFill>
                  <a:srgbClr val="002D5A"/>
                </a:solidFill>
              </a:rPr>
              <a:t>Elita = homogenní skupina s partikulárními zájmy</a:t>
            </a:r>
          </a:p>
          <a:p>
            <a:pPr lvl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Sabotuje zájmy a demokratická práva lidu</a:t>
            </a:r>
          </a:p>
          <a:p>
            <a:pPr lvl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Usilují o vlastní prospěch</a:t>
            </a:r>
          </a:p>
          <a:p>
            <a:pPr lvl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Spojeny s negativními jevy ve společnosti (korupce, zneužívání moci, elitářství, privilegia)</a:t>
            </a:r>
          </a:p>
          <a:p>
            <a:pPr>
              <a:spcBef>
                <a:spcPts val="1200"/>
              </a:spcBef>
            </a:pPr>
            <a:endParaRPr lang="cs-CZ" altLang="cs-CZ"/>
          </a:p>
          <a:p>
            <a:pPr lvl="1">
              <a:spcBef>
                <a:spcPts val="1200"/>
              </a:spcBef>
            </a:pPr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694E94E7-0C31-41F5-9065-25BE45FD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3" y="233796"/>
            <a:ext cx="8447087" cy="9923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cs-CZ" sz="3200" dirty="0"/>
              <a:t>„</a:t>
            </a:r>
            <a:r>
              <a:rPr lang="cs-CZ" altLang="cs-CZ" sz="3200" dirty="0"/>
              <a:t>A</a:t>
            </a:r>
            <a:r>
              <a:rPr lang="en-US" altLang="cs-CZ" sz="3200" dirty="0" err="1"/>
              <a:t>nti</a:t>
            </a:r>
            <a:r>
              <a:rPr lang="en-US" altLang="cs-CZ" sz="3200" dirty="0"/>
              <a:t>-political-establishment party“</a:t>
            </a:r>
            <a:br>
              <a:rPr lang="cs-CZ" altLang="cs-CZ" sz="3200" dirty="0"/>
            </a:br>
            <a:r>
              <a:rPr lang="cs-CZ" altLang="cs-CZ" sz="3200" dirty="0"/>
              <a:t>(</a:t>
            </a:r>
            <a:r>
              <a:rPr lang="en-US" altLang="cs-CZ" sz="3200" dirty="0"/>
              <a:t>Andreas </a:t>
            </a:r>
            <a:r>
              <a:rPr lang="en-US" altLang="cs-CZ" sz="3200" dirty="0" err="1"/>
              <a:t>Schedler</a:t>
            </a:r>
            <a:r>
              <a:rPr lang="cs-CZ" altLang="cs-CZ" sz="3200" dirty="0"/>
              <a:t>, </a:t>
            </a:r>
            <a:r>
              <a:rPr lang="en-US" altLang="cs-CZ" sz="3200" dirty="0"/>
              <a:t>1996)</a:t>
            </a:r>
            <a:endParaRPr lang="cs-CZ" altLang="cs-CZ" sz="3200" dirty="0"/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2CB951E3-8EEB-423C-A9EC-AF7040537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555"/>
            <a:ext cx="8229600" cy="4925290"/>
          </a:xfrm>
        </p:spPr>
        <p:txBody>
          <a:bodyPr>
            <a:normAutofit/>
          </a:bodyPr>
          <a:lstStyle/>
          <a:p>
            <a:pPr marL="363538" lvl="1" indent="-363538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400" dirty="0">
                <a:solidFill>
                  <a:srgbClr val="002D5A"/>
                </a:solidFill>
              </a:rPr>
              <a:t>obviňují etablované strany z vytváření exkluzivního mocenského kartelu, neodpovědného a neodpovídajícího lidem</a:t>
            </a:r>
          </a:p>
          <a:p>
            <a:pPr marL="363538" lvl="1" indent="-363538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400" dirty="0">
                <a:solidFill>
                  <a:srgbClr val="002D5A"/>
                </a:solidFill>
              </a:rPr>
              <a:t>znázorňují veřejné politiky jako homogenní třídu líných, nekompetentních, sebe se obohacujících a po moci bažících lidech a gaunerech</a:t>
            </a:r>
          </a:p>
          <a:p>
            <a:pPr marL="363538" lvl="1" indent="-363538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400" dirty="0">
                <a:solidFill>
                  <a:srgbClr val="002D5A"/>
                </a:solidFill>
              </a:rPr>
              <a:t>hlavní politická, nikoli sociální „</a:t>
            </a:r>
            <a:r>
              <a:rPr lang="cs-CZ" sz="2400" dirty="0" err="1">
                <a:solidFill>
                  <a:srgbClr val="002D5A"/>
                </a:solidFill>
              </a:rPr>
              <a:t>cleavage</a:t>
            </a:r>
            <a:r>
              <a:rPr lang="cs-CZ" sz="2400" dirty="0">
                <a:solidFill>
                  <a:srgbClr val="002D5A"/>
                </a:solidFill>
              </a:rPr>
              <a:t>“ - mezi vládnoucími a ovládanými, voliči a elitami, kartelem elit a mlčící většinou</a:t>
            </a:r>
          </a:p>
          <a:p>
            <a:pPr marL="363538" lvl="1" indent="-363538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400" dirty="0">
                <a:solidFill>
                  <a:srgbClr val="002D5A"/>
                </a:solidFill>
              </a:rPr>
              <a:t>neútočí na demokracii, ale na způsob výkonu moci</a:t>
            </a:r>
          </a:p>
          <a:p>
            <a:pPr marL="363538" lvl="1" indent="-363538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400" dirty="0">
                <a:solidFill>
                  <a:srgbClr val="002D5A"/>
                </a:solidFill>
              </a:rPr>
              <a:t>voliči – zrazeni elitami a stranami - není rozdílu mezi opozicí a vládními stranami – proti pol. třídě jako celku</a:t>
            </a:r>
          </a:p>
          <a:p>
            <a:pPr marL="457200" lvl="1" indent="0">
              <a:buFont typeface="Arial" charset="0"/>
              <a:buNone/>
              <a:defRPr/>
            </a:pPr>
            <a:endParaRPr lang="cs-CZ" dirty="0"/>
          </a:p>
          <a:p>
            <a:pPr lvl="1">
              <a:buFont typeface="Arial" charset="0"/>
              <a:buChar char="–"/>
              <a:defRPr/>
            </a:pP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E6194C0-5295-4528-A1FF-75339246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" y="396875"/>
            <a:ext cx="8447088" cy="390525"/>
          </a:xfrm>
        </p:spPr>
        <p:txBody>
          <a:bodyPr>
            <a:noAutofit/>
          </a:bodyPr>
          <a:lstStyle/>
          <a:p>
            <a:pPr marL="342900" indent="-342900">
              <a:defRPr/>
            </a:pPr>
            <a:r>
              <a:rPr lang="cs-CZ" altLang="cs-CZ" sz="4400" dirty="0"/>
              <a:t>Pojetí a typy populismu</a:t>
            </a:r>
          </a:p>
        </p:txBody>
      </p:sp>
      <p:sp>
        <p:nvSpPr>
          <p:cNvPr id="199683" name="Zástupný symbol pro obsah 2">
            <a:extLst>
              <a:ext uri="{FF2B5EF4-FFF2-40B4-BE49-F238E27FC236}">
                <a16:creationId xmlns:a16="http://schemas.microsoft.com/office/drawing/2014/main" id="{FEF02DEE-80AC-4370-9191-AA47A5447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6013"/>
            <a:ext cx="8229600" cy="548640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cs-CZ" altLang="cs-CZ" sz="2400" dirty="0">
                <a:solidFill>
                  <a:srgbClr val="002D5A"/>
                </a:solidFill>
              </a:rPr>
              <a:t>Populismus může být kombinován s různými ideologiemi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cs-CZ" altLang="cs-CZ" sz="2400" dirty="0">
                <a:solidFill>
                  <a:srgbClr val="002D5A"/>
                </a:solidFill>
              </a:rPr>
              <a:t>Populismus jako strategie bez obsahu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cs-CZ" altLang="cs-CZ" sz="2400" dirty="0">
                <a:solidFill>
                  <a:srgbClr val="002D5A"/>
                </a:solidFill>
              </a:rPr>
              <a:t>Populismus – nezbytná směs u každé strany, každá strana je do určité míry populistická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cs-CZ" altLang="cs-CZ" sz="2400" dirty="0">
                <a:solidFill>
                  <a:srgbClr val="002D5A"/>
                </a:solidFill>
              </a:rPr>
              <a:t>__________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cs-CZ" altLang="cs-CZ" sz="2400" dirty="0">
                <a:solidFill>
                  <a:srgbClr val="002D5A"/>
                </a:solidFill>
              </a:rPr>
              <a:t>Typy populismu</a:t>
            </a:r>
          </a:p>
          <a:p>
            <a:pPr lvl="1">
              <a:spcBef>
                <a:spcPts val="9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Strany čistě populistické</a:t>
            </a:r>
          </a:p>
          <a:p>
            <a:pPr lvl="2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 odmítají dělení levice vs. pravice jako zastaralé</a:t>
            </a:r>
          </a:p>
          <a:p>
            <a:pPr lvl="1">
              <a:spcBef>
                <a:spcPts val="9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Populismus jako součást určité ideologie</a:t>
            </a:r>
          </a:p>
          <a:p>
            <a:pPr lvl="2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radikální populistická pravice</a:t>
            </a:r>
          </a:p>
          <a:p>
            <a:pPr lvl="2">
              <a:spcBef>
                <a:spcPts val="9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(radikální) populistická levice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F431407-F90F-4C59-8E32-DCDA478268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150" y="198438"/>
            <a:ext cx="7119938" cy="941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800" dirty="0"/>
              <a:t>Od extrémní k populistické pravici</a:t>
            </a: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7E7571EC-D369-4431-B516-0E78DFE45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1484313"/>
            <a:ext cx="5848350" cy="4770437"/>
          </a:xfrm>
        </p:spPr>
        <p:txBody>
          <a:bodyPr/>
          <a:lstStyle/>
          <a:p>
            <a:pPr marL="363538" lvl="1" indent="-363538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radikálně kritické vůči socioekonomickému a politickému uspořádání (boj proti „establishmentu“)</a:t>
            </a:r>
          </a:p>
          <a:p>
            <a:pPr marL="363538" lvl="1" indent="-363538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anti-stranický sentiment</a:t>
            </a:r>
          </a:p>
          <a:p>
            <a:pPr marL="363538" lvl="1" indent="-363538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nejsou (alespoň podle své rétoriky) antisystémové</a:t>
            </a:r>
          </a:p>
          <a:p>
            <a:pPr marL="363538" lvl="1" indent="-363538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nejsou rasistické</a:t>
            </a:r>
          </a:p>
          <a:p>
            <a:pPr marL="363538" lvl="1" indent="-363538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zdůrazňují hodnotové a kulturní rozdíly (nikoli rozdíly biologické)</a:t>
            </a:r>
          </a:p>
        </p:txBody>
      </p:sp>
      <p:pic>
        <p:nvPicPr>
          <p:cNvPr id="203780" name="Picture 5" descr="danskfolkeparti">
            <a:extLst>
              <a:ext uri="{FF2B5EF4-FFF2-40B4-BE49-F238E27FC236}">
                <a16:creationId xmlns:a16="http://schemas.microsoft.com/office/drawing/2014/main" id="{E136E91D-DF42-40FB-95DF-62B13B6E7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603375"/>
            <a:ext cx="2767013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506A7D22-CCDF-4E71-9A38-0553CD88D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175" y="355600"/>
            <a:ext cx="8524875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/>
              <a:t>Levicový populismus</a:t>
            </a: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CEE18C17-EB68-4C09-BE2B-68DBA8EDC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1052513"/>
            <a:ext cx="6770688" cy="5526087"/>
          </a:xfrm>
        </p:spPr>
        <p:txBody>
          <a:bodyPr/>
          <a:lstStyle/>
          <a:p>
            <a:pPr>
              <a:spcBef>
                <a:spcPts val="15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nazývaný také sociální populismus </a:t>
            </a:r>
          </a:p>
          <a:p>
            <a:pPr>
              <a:spcBef>
                <a:spcPts val="15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politická doktrína, která kombinuje levicovou politiku s populistickou rétorikou a tématy</a:t>
            </a:r>
          </a:p>
          <a:p>
            <a:pPr>
              <a:spcBef>
                <a:spcPts val="1500"/>
              </a:spcBef>
              <a:defRPr/>
            </a:pPr>
            <a:r>
              <a:rPr lang="cs-CZ" altLang="cs-CZ" sz="2400" dirty="0" err="1">
                <a:solidFill>
                  <a:srgbClr val="002D5A"/>
                </a:solidFill>
              </a:rPr>
              <a:t>antielitářství</a:t>
            </a:r>
            <a:r>
              <a:rPr lang="cs-CZ" altLang="cs-CZ" sz="2400" dirty="0">
                <a:solidFill>
                  <a:srgbClr val="002D5A"/>
                </a:solidFill>
              </a:rPr>
              <a:t>, opozice vůči establishmentu a vystupování za "obyčejné lidi"</a:t>
            </a:r>
          </a:p>
          <a:p>
            <a:pPr>
              <a:spcBef>
                <a:spcPts val="15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témata:</a:t>
            </a:r>
          </a:p>
          <a:p>
            <a:pPr lvl="1">
              <a:spcBef>
                <a:spcPts val="15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ekonomická demokracie, </a:t>
            </a:r>
          </a:p>
          <a:p>
            <a:pPr lvl="1">
              <a:spcBef>
                <a:spcPts val="15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sociální spravedlnost </a:t>
            </a:r>
          </a:p>
          <a:p>
            <a:pPr lvl="1">
              <a:spcBef>
                <a:spcPts val="15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skepse vůči globalizaci. </a:t>
            </a:r>
          </a:p>
          <a:p>
            <a:pPr marL="342900" lvl="1" indent="-342900">
              <a:spcBef>
                <a:spcPts val="1500"/>
              </a:spcBef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Socialistická teorie hraje menší roli než v tradičních levicových ideologiích</a:t>
            </a:r>
          </a:p>
          <a:p>
            <a:pPr>
              <a:spcBef>
                <a:spcPts val="1200"/>
              </a:spcBef>
              <a:defRPr/>
            </a:pPr>
            <a:endParaRPr lang="cs-CZ" altLang="cs-CZ" dirty="0">
              <a:solidFill>
                <a:srgbClr val="002D5A"/>
              </a:solidFill>
            </a:endParaRPr>
          </a:p>
        </p:txBody>
      </p:sp>
      <p:pic>
        <p:nvPicPr>
          <p:cNvPr id="207876" name="Obrázek 1">
            <a:extLst>
              <a:ext uri="{FF2B5EF4-FFF2-40B4-BE49-F238E27FC236}">
                <a16:creationId xmlns:a16="http://schemas.microsoft.com/office/drawing/2014/main" id="{A6B492C9-CA29-4721-9E9A-2E37F6F9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720725"/>
            <a:ext cx="22098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7" name="Obrázek 2">
            <a:extLst>
              <a:ext uri="{FF2B5EF4-FFF2-40B4-BE49-F238E27FC236}">
                <a16:creationId xmlns:a16="http://schemas.microsoft.com/office/drawing/2014/main" id="{99B14D13-82F0-42EE-ACC7-F5E955B45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4640263"/>
            <a:ext cx="2819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8" name="Obrázek 3">
            <a:extLst>
              <a:ext uri="{FF2B5EF4-FFF2-40B4-BE49-F238E27FC236}">
                <a16:creationId xmlns:a16="http://schemas.microsoft.com/office/drawing/2014/main" id="{D787E9BA-FA94-4B71-8167-1FF209A6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2827338"/>
            <a:ext cx="27527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BF2279E6-B0A1-453D-84B5-2DEC183D2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175" y="355600"/>
            <a:ext cx="8524875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/>
              <a:t>Levicový populismus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D23794A1-BBD9-4AF2-997D-BB7A8B9AC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1238250"/>
            <a:ext cx="5345113" cy="53403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kritika kapitalismu a globalizace je spojena s antimilitarismem jako reakcí na americké intervence</a:t>
            </a:r>
          </a:p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alternativou jsou nacionalistická levicová populistická hnutí v Latinské Americe</a:t>
            </a:r>
          </a:p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podpora práva menšin</a:t>
            </a:r>
          </a:p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nový levicový populismus</a:t>
            </a:r>
          </a:p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reakce na evropskou finanční a dluhovou krizi</a:t>
            </a:r>
          </a:p>
        </p:txBody>
      </p:sp>
      <p:pic>
        <p:nvPicPr>
          <p:cNvPr id="208900" name="Obrázek 3">
            <a:extLst>
              <a:ext uri="{FF2B5EF4-FFF2-40B4-BE49-F238E27FC236}">
                <a16:creationId xmlns:a16="http://schemas.microsoft.com/office/drawing/2014/main" id="{6F177CE8-03A1-4C7A-BB1A-DF21F9079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7288"/>
            <a:ext cx="27686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1" name="Obrázek 4">
            <a:extLst>
              <a:ext uri="{FF2B5EF4-FFF2-40B4-BE49-F238E27FC236}">
                <a16:creationId xmlns:a16="http://schemas.microsoft.com/office/drawing/2014/main" id="{0ADE5D57-F634-445A-A167-C28E58B8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338772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FE0ED-B27A-4BEF-906D-A4988F49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9144000" cy="15063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400" dirty="0"/>
              <a:t>Nové typy stran vzniklé </a:t>
            </a:r>
            <a:br>
              <a:rPr lang="cs-CZ" sz="3400" dirty="0"/>
            </a:br>
            <a:r>
              <a:rPr lang="cs-CZ" sz="3400" dirty="0"/>
              <a:t>v souvislosti s populismem</a:t>
            </a:r>
          </a:p>
        </p:txBody>
      </p:sp>
      <p:sp>
        <p:nvSpPr>
          <p:cNvPr id="165891" name="Zástupný symbol pro obsah 4">
            <a:extLst>
              <a:ext uri="{FF2B5EF4-FFF2-40B4-BE49-F238E27FC236}">
                <a16:creationId xmlns:a16="http://schemas.microsoft.com/office/drawing/2014/main" id="{94D284B0-E74C-4FA3-93D9-4C6CC3B46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2" y="1776845"/>
            <a:ext cx="6627813" cy="4603172"/>
          </a:xfrm>
        </p:spPr>
        <p:txBody>
          <a:bodyPr>
            <a:normAutofit/>
          </a:bodyPr>
          <a:lstStyle/>
          <a:p>
            <a:pPr marL="363538" lvl="1" indent="-363538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strany typu </a:t>
            </a:r>
            <a:r>
              <a:rPr lang="cs-CZ" altLang="cs-CZ" sz="2400" b="1" i="1" dirty="0">
                <a:solidFill>
                  <a:srgbClr val="002D5A"/>
                </a:solidFill>
              </a:rPr>
              <a:t>mluvčí</a:t>
            </a:r>
            <a:r>
              <a:rPr lang="cs-CZ" altLang="cs-CZ" sz="2400" dirty="0">
                <a:solidFill>
                  <a:srgbClr val="002D5A"/>
                </a:solidFill>
              </a:rPr>
              <a:t> - skupinové zájmy - menšiny, senioři, zemědělci… - nejsou spjaty s žádnou silnou ideologií </a:t>
            </a:r>
          </a:p>
          <a:p>
            <a:pPr marL="363538" lvl="1" indent="-363538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strany typu </a:t>
            </a:r>
            <a:r>
              <a:rPr lang="cs-CZ" altLang="cs-CZ" sz="2400" b="1" i="1" dirty="0">
                <a:solidFill>
                  <a:srgbClr val="002D5A"/>
                </a:solidFill>
              </a:rPr>
              <a:t>očišťovatelé a vyzyvatelé </a:t>
            </a:r>
            <a:r>
              <a:rPr lang="cs-CZ" altLang="cs-CZ" sz="2400" dirty="0">
                <a:solidFill>
                  <a:srgbClr val="002D5A"/>
                </a:solidFill>
              </a:rPr>
              <a:t>- ideologicky „čisté“ alternativy existujících stran, které se zpronevěřily svým idejím, příp. příliš uhnuly jinam </a:t>
            </a:r>
          </a:p>
          <a:p>
            <a:pPr marL="363538" lvl="1" indent="-363538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strany typu </a:t>
            </a:r>
            <a:r>
              <a:rPr lang="cs-CZ" altLang="cs-CZ" sz="2400" b="1" i="1" dirty="0">
                <a:solidFill>
                  <a:srgbClr val="002D5A"/>
                </a:solidFill>
              </a:rPr>
              <a:t>proroci </a:t>
            </a:r>
            <a:r>
              <a:rPr lang="cs-CZ" altLang="cs-CZ" sz="2400" dirty="0">
                <a:solidFill>
                  <a:srgbClr val="002D5A"/>
                </a:solidFill>
              </a:rPr>
              <a:t>- nastolují  zanedbávaná témata</a:t>
            </a:r>
          </a:p>
          <a:p>
            <a:pPr marL="363538" lvl="1" indent="-363538"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strany typu </a:t>
            </a:r>
            <a:r>
              <a:rPr lang="cs-CZ" altLang="cs-CZ" sz="2400" b="1" i="1" dirty="0">
                <a:solidFill>
                  <a:srgbClr val="002D5A"/>
                </a:solidFill>
              </a:rPr>
              <a:t>„projekt novosti“ </a:t>
            </a:r>
            <a:r>
              <a:rPr lang="cs-CZ" altLang="cs-CZ" sz="2400" dirty="0">
                <a:solidFill>
                  <a:srgbClr val="002D5A"/>
                </a:solidFill>
              </a:rPr>
              <a:t>- časté ve SVE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165892" name="Picture 4">
            <a:extLst>
              <a:ext uri="{FF2B5EF4-FFF2-40B4-BE49-F238E27FC236}">
                <a16:creationId xmlns:a16="http://schemas.microsoft.com/office/drawing/2014/main" id="{F1EACAE4-3EB0-4FAC-8700-33408757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3429000"/>
            <a:ext cx="1428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5">
            <a:extLst>
              <a:ext uri="{FF2B5EF4-FFF2-40B4-BE49-F238E27FC236}">
                <a16:creationId xmlns:a16="http://schemas.microsoft.com/office/drawing/2014/main" id="{E6D406F1-C28A-4A55-B0A0-52DA3BAD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4229100"/>
            <a:ext cx="11144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Picture 7" descr="Democratic Party of Pensioners of Slovenia - Wikipedia">
            <a:extLst>
              <a:ext uri="{FF2B5EF4-FFF2-40B4-BE49-F238E27FC236}">
                <a16:creationId xmlns:a16="http://schemas.microsoft.com/office/drawing/2014/main" id="{85F70A4A-CEF3-4CC8-BC77-3BBB1FDF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1585913"/>
            <a:ext cx="11366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Picture 8">
            <a:extLst>
              <a:ext uri="{FF2B5EF4-FFF2-40B4-BE49-F238E27FC236}">
                <a16:creationId xmlns:a16="http://schemas.microsoft.com/office/drawing/2014/main" id="{1096E88B-20EA-4E40-8A5C-6EF7CF6F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2165350"/>
            <a:ext cx="949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6" name="Picture 9">
            <a:extLst>
              <a:ext uri="{FF2B5EF4-FFF2-40B4-BE49-F238E27FC236}">
                <a16:creationId xmlns:a16="http://schemas.microsoft.com/office/drawing/2014/main" id="{BAF3B3A0-2D3A-4D77-B17F-4039DBB2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335213"/>
            <a:ext cx="7921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7" name="Picture 10">
            <a:extLst>
              <a:ext uri="{FF2B5EF4-FFF2-40B4-BE49-F238E27FC236}">
                <a16:creationId xmlns:a16="http://schemas.microsoft.com/office/drawing/2014/main" id="{857E603A-9B64-4393-B845-51FCF0F86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5122863"/>
            <a:ext cx="1498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8" name="Picture 12">
            <a:extLst>
              <a:ext uri="{FF2B5EF4-FFF2-40B4-BE49-F238E27FC236}">
                <a16:creationId xmlns:a16="http://schemas.microsoft.com/office/drawing/2014/main" id="{A022FEAC-EFB2-465C-BE17-CF42883A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096000"/>
            <a:ext cx="88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BD51E-CDAB-4D94-B64A-770413FB5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462"/>
            <a:ext cx="9144000" cy="14430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dirty="0"/>
              <a:t>Nové typy stran dle </a:t>
            </a:r>
            <a:br>
              <a:rPr lang="cs-CZ" sz="3600" dirty="0"/>
            </a:br>
            <a:r>
              <a:rPr lang="cs-CZ" sz="3600" dirty="0"/>
              <a:t>organizace a leadershipu</a:t>
            </a:r>
          </a:p>
        </p:txBody>
      </p:sp>
      <p:sp>
        <p:nvSpPr>
          <p:cNvPr id="27651" name="Zástupný symbol pro obsah 4">
            <a:extLst>
              <a:ext uri="{FF2B5EF4-FFF2-40B4-BE49-F238E27FC236}">
                <a16:creationId xmlns:a16="http://schemas.microsoft.com/office/drawing/2014/main" id="{D0043DA1-D180-4F3C-BEDF-09A68B8D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814512"/>
            <a:ext cx="5422900" cy="4206876"/>
          </a:xfrm>
        </p:spPr>
        <p:txBody>
          <a:bodyPr/>
          <a:lstStyle/>
          <a:p>
            <a:pPr marL="363538" lvl="1" indent="-363538">
              <a:spcBef>
                <a:spcPts val="1800"/>
              </a:spcBef>
              <a:buFont typeface="Arial" charset="0"/>
              <a:buChar char="–"/>
              <a:defRPr/>
            </a:pPr>
            <a:r>
              <a:rPr lang="cs-CZ" altLang="cs-CZ" sz="2500" dirty="0">
                <a:solidFill>
                  <a:srgbClr val="002D5A"/>
                </a:solidFill>
              </a:rPr>
              <a:t>strany typu firma (podnikatelská strana)</a:t>
            </a:r>
          </a:p>
          <a:p>
            <a:pPr marL="363538" lvl="1" indent="-363538">
              <a:spcBef>
                <a:spcPts val="1800"/>
              </a:spcBef>
              <a:buFont typeface="Arial" charset="0"/>
              <a:buChar char="–"/>
              <a:defRPr/>
            </a:pPr>
            <a:r>
              <a:rPr lang="cs-CZ" altLang="cs-CZ" sz="2500" dirty="0">
                <a:solidFill>
                  <a:srgbClr val="002D5A"/>
                </a:solidFill>
              </a:rPr>
              <a:t>digitální (virtuální) strany</a:t>
            </a:r>
          </a:p>
          <a:p>
            <a:pPr marL="363538" lvl="1" indent="-363538">
              <a:spcBef>
                <a:spcPts val="1800"/>
              </a:spcBef>
              <a:buFont typeface="Arial" charset="0"/>
              <a:buChar char="–"/>
              <a:defRPr/>
            </a:pPr>
            <a:r>
              <a:rPr lang="cs-CZ" altLang="cs-CZ" sz="2500" dirty="0">
                <a:solidFill>
                  <a:srgbClr val="002D5A"/>
                </a:solidFill>
              </a:rPr>
              <a:t>strany typu hnutí (nezávislých)</a:t>
            </a:r>
          </a:p>
          <a:p>
            <a:pPr marL="363538" lvl="1" indent="-363538">
              <a:spcBef>
                <a:spcPts val="1800"/>
              </a:spcBef>
              <a:buFont typeface="Arial" charset="0"/>
              <a:buChar char="–"/>
              <a:defRPr/>
            </a:pPr>
            <a:r>
              <a:rPr lang="cs-CZ" altLang="cs-CZ" sz="2500" dirty="0">
                <a:solidFill>
                  <a:srgbClr val="002D5A"/>
                </a:solidFill>
              </a:rPr>
              <a:t>strany typu platforma</a:t>
            </a:r>
          </a:p>
          <a:p>
            <a:pPr marL="0" lvl="1" indent="0">
              <a:spcBef>
                <a:spcPts val="1800"/>
              </a:spcBef>
              <a:buNone/>
              <a:defRPr/>
            </a:pPr>
            <a:endParaRPr lang="cs-CZ" altLang="cs-CZ" sz="2500" dirty="0">
              <a:solidFill>
                <a:srgbClr val="002D5A"/>
              </a:solidFill>
            </a:endParaRPr>
          </a:p>
          <a:p>
            <a:pPr marL="457200" lvl="1" indent="0">
              <a:buFont typeface="Arial" charset="0"/>
              <a:buNone/>
              <a:defRPr/>
            </a:pPr>
            <a:endParaRPr lang="cs-CZ" altLang="cs-CZ" dirty="0">
              <a:solidFill>
                <a:srgbClr val="FF0000"/>
              </a:solidFill>
            </a:endParaRPr>
          </a:p>
        </p:txBody>
      </p:sp>
      <p:pic>
        <p:nvPicPr>
          <p:cNvPr id="166916" name="Picture 1">
            <a:extLst>
              <a:ext uri="{FF2B5EF4-FFF2-40B4-BE49-F238E27FC236}">
                <a16:creationId xmlns:a16="http://schemas.microsoft.com/office/drawing/2014/main" id="{BEE007EF-3EA2-4850-9853-7FCD7C40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1395413"/>
            <a:ext cx="25685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3">
            <a:extLst>
              <a:ext uri="{FF2B5EF4-FFF2-40B4-BE49-F238E27FC236}">
                <a16:creationId xmlns:a16="http://schemas.microsoft.com/office/drawing/2014/main" id="{A40744E0-13EE-4BA3-97EF-C7414D3EE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3384550"/>
            <a:ext cx="24780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4">
            <a:extLst>
              <a:ext uri="{FF2B5EF4-FFF2-40B4-BE49-F238E27FC236}">
                <a16:creationId xmlns:a16="http://schemas.microsoft.com/office/drawing/2014/main" id="{0D1DE832-30E7-486F-98EE-4DDCE7CA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4614863"/>
            <a:ext cx="256857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5">
            <a:extLst>
              <a:ext uri="{FF2B5EF4-FFF2-40B4-BE49-F238E27FC236}">
                <a16:creationId xmlns:a16="http://schemas.microsoft.com/office/drawing/2014/main" id="{4559C71C-2E46-40E5-9591-8703F24F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5468938"/>
            <a:ext cx="111442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6">
            <a:extLst>
              <a:ext uri="{FF2B5EF4-FFF2-40B4-BE49-F238E27FC236}">
                <a16:creationId xmlns:a16="http://schemas.microsoft.com/office/drawing/2014/main" id="{E5833ECB-B413-437C-AC7A-CA1956D8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5241925"/>
            <a:ext cx="2614612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1" name="Picture 7">
            <a:extLst>
              <a:ext uri="{FF2B5EF4-FFF2-40B4-BE49-F238E27FC236}">
                <a16:creationId xmlns:a16="http://schemas.microsoft.com/office/drawing/2014/main" id="{A5901060-31EB-4502-8291-5B7063242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5468938"/>
            <a:ext cx="200183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2" name="Picture 8">
            <a:extLst>
              <a:ext uri="{FF2B5EF4-FFF2-40B4-BE49-F238E27FC236}">
                <a16:creationId xmlns:a16="http://schemas.microsoft.com/office/drawing/2014/main" id="{7B1F51E4-0CBF-4D0B-B22C-233579A04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5468938"/>
            <a:ext cx="173831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13D13-7830-4C63-AB5B-59E3CF75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4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Na příště </a:t>
            </a:r>
            <a:r>
              <a:rPr lang="cs-CZ" sz="4400" dirty="0" err="1"/>
              <a:t>podcast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D25EE-C081-463A-A45C-B45A234A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2"/>
              </a:rPr>
              <a:t>Vyprázdněná nebo defektní demokracie. Tak hodnotí stav střední Evropy světoví experti včetně Timothyho </a:t>
            </a:r>
            <a:r>
              <a:rPr lang="cs-CZ" dirty="0" err="1">
                <a:hlinkClick r:id="rId2"/>
              </a:rPr>
              <a:t>Snydera</a:t>
            </a:r>
            <a:r>
              <a:rPr lang="cs-CZ" dirty="0">
                <a:hlinkClick r:id="rId2"/>
              </a:rPr>
              <a:t> • </a:t>
            </a:r>
            <a:r>
              <a:rPr lang="cs-CZ" dirty="0" err="1">
                <a:hlinkClick r:id="rId2"/>
              </a:rPr>
              <a:t>mujRozhlas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3519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Strany, volby, vlády</a:t>
            </a:r>
            <a:br>
              <a:rPr lang="cs-CZ" sz="2800" b="1" dirty="0">
                <a:solidFill>
                  <a:srgbClr val="002D5A"/>
                </a:solidFill>
              </a:rPr>
            </a:br>
            <a:endParaRPr lang="cs-CZ" sz="2800" b="1" dirty="0">
              <a:solidFill>
                <a:srgbClr val="002D5A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ctr" anchorCtr="0">
            <a:noAutofit/>
          </a:bodyPr>
          <a:lstStyle/>
          <a:p>
            <a:pPr algn="ctr"/>
            <a:r>
              <a:rPr lang="pl-PL" sz="4400" b="1" cap="all" dirty="0">
                <a:solidFill>
                  <a:srgbClr val="CA8A64"/>
                </a:solidFill>
                <a:latin typeface="+mj-lt"/>
              </a:rPr>
              <a:t>Politické strany </a:t>
            </a:r>
          </a:p>
          <a:p>
            <a:pPr algn="ctr"/>
            <a:r>
              <a:rPr lang="pl-PL" sz="4400" b="1" cap="all" dirty="0">
                <a:solidFill>
                  <a:srgbClr val="CA8A64"/>
                </a:solidFill>
                <a:latin typeface="+mj-lt"/>
              </a:rPr>
              <a:t>v moderních demokraciích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574674"/>
            <a:ext cx="4462818" cy="109035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Strany, volby, vlády</a:t>
            </a:r>
            <a:br>
              <a:rPr lang="cs-CZ" sz="2800" b="1" dirty="0">
                <a:solidFill>
                  <a:srgbClr val="002D5A"/>
                </a:solidFill>
              </a:rPr>
            </a:br>
            <a:endParaRPr lang="cs-CZ" sz="2800" b="1" dirty="0">
              <a:solidFill>
                <a:srgbClr val="002D5A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ctr" anchorCtr="0">
            <a:noAutofit/>
          </a:bodyPr>
          <a:lstStyle/>
          <a:p>
            <a:pPr algn="ctr"/>
            <a:r>
              <a:rPr lang="pl-PL" sz="4400" b="1" cap="all" dirty="0">
                <a:solidFill>
                  <a:srgbClr val="CA8A64"/>
                </a:solidFill>
                <a:latin typeface="+mj-lt"/>
              </a:rPr>
              <a:t>Specifika stran </a:t>
            </a:r>
          </a:p>
          <a:p>
            <a:pPr algn="ctr"/>
            <a:r>
              <a:rPr lang="pl-PL" sz="4400" b="1" cap="all" dirty="0">
                <a:solidFill>
                  <a:srgbClr val="CA8A64"/>
                </a:solidFill>
                <a:latin typeface="+mj-lt"/>
              </a:rPr>
              <a:t>v nových demokraciích </a:t>
            </a:r>
          </a:p>
          <a:p>
            <a:pPr algn="ctr"/>
            <a:r>
              <a:rPr lang="pl-PL" sz="4400" b="1" cap="all" dirty="0">
                <a:solidFill>
                  <a:srgbClr val="CA8A64"/>
                </a:solidFill>
                <a:latin typeface="+mj-lt"/>
              </a:rPr>
              <a:t>střední a východní Evropy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574674"/>
            <a:ext cx="4462818" cy="109035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9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214B4-5629-4296-96FF-E8A86FCBB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8" y="218209"/>
            <a:ext cx="9144000" cy="1039091"/>
          </a:xfrm>
        </p:spPr>
        <p:txBody>
          <a:bodyPr>
            <a:noAutofit/>
          </a:bodyPr>
          <a:lstStyle/>
          <a:p>
            <a:r>
              <a:rPr lang="cs-CZ" sz="4400" dirty="0"/>
              <a:t>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45F77-FE1E-4D85-9EFB-F90421A7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3718"/>
            <a:ext cx="8229600" cy="494607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Které země patří do střední a východní Evropy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Společné pohnuté dědictví 20. století a rozdílné rysy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Přechody k demokracii po roce 1989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Specifické typy stran 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Aktuální stav a perspektivy</a:t>
            </a:r>
          </a:p>
          <a:p>
            <a:pPr>
              <a:spcBef>
                <a:spcPts val="1800"/>
              </a:spcBef>
            </a:pPr>
            <a:endParaRPr lang="cs-CZ" sz="2800" dirty="0">
              <a:solidFill>
                <a:srgbClr val="002D5A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cs-CZ" sz="2800" dirty="0">
              <a:solidFill>
                <a:srgbClr val="002D5A"/>
              </a:solidFill>
            </a:endParaRPr>
          </a:p>
          <a:p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0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 of Central and Eastern Europe (CEE)">
            <a:extLst>
              <a:ext uri="{FF2B5EF4-FFF2-40B4-BE49-F238E27FC236}">
                <a16:creationId xmlns:a16="http://schemas.microsoft.com/office/drawing/2014/main" id="{60A491FB-91C1-40EF-8FCF-91FD4CE0E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86" y="178056"/>
            <a:ext cx="6120269" cy="65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23B3CFD-C751-4A77-83E2-BA09E4D5D817}"/>
              </a:ext>
            </a:extLst>
          </p:cNvPr>
          <p:cNvSpPr txBox="1">
            <a:spLocks/>
          </p:cNvSpPr>
          <p:nvPr/>
        </p:nvSpPr>
        <p:spPr>
          <a:xfrm>
            <a:off x="4956465" y="1506682"/>
            <a:ext cx="3952586" cy="4748068"/>
          </a:xfrm>
          <a:prstGeom prst="rect">
            <a:avLst/>
          </a:prstGeom>
          <a:solidFill>
            <a:srgbClr val="002D5A"/>
          </a:solidFill>
        </p:spPr>
        <p:txBody>
          <a:bodyPr vert="horz" lIns="91420" tIns="45710" rIns="91420" bIns="45710" rtlCol="0" anchor="ctr">
            <a:normAutofit fontScale="92500" lnSpcReduction="10000"/>
          </a:bodyPr>
          <a:lstStyle>
            <a:lvl1pPr marL="342827" indent="-342827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2" indent="-285689" algn="l" defTabSz="91420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7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0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63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66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8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72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74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Dědictví mnohonárodnostních říší a „národních“ států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Národnostní a náboženská struktura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Ekonomická vyspělost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Zkušenosti s demokracií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Světové války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Fašismus a nacismus / komunismus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Přechody k demokracii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Evropská unie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NATO</a:t>
            </a:r>
          </a:p>
        </p:txBody>
      </p:sp>
    </p:spTree>
    <p:extLst>
      <p:ext uri="{BB962C8B-B14F-4D97-AF65-F5344CB8AC3E}">
        <p14:creationId xmlns:p14="http://schemas.microsoft.com/office/powerpoint/2010/main" val="182441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22AA70DB-EEBF-45B6-BB47-D93D54142B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258196"/>
              </p:ext>
            </p:extLst>
          </p:nvPr>
        </p:nvGraphicFramePr>
        <p:xfrm>
          <a:off x="0" y="706582"/>
          <a:ext cx="9133609" cy="5653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0732">
                  <a:extLst>
                    <a:ext uri="{9D8B030D-6E8A-4147-A177-3AD203B41FA5}">
                      <a16:colId xmlns:a16="http://schemas.microsoft.com/office/drawing/2014/main" val="3507344206"/>
                    </a:ext>
                  </a:extLst>
                </a:gridCol>
                <a:gridCol w="3568404">
                  <a:extLst>
                    <a:ext uri="{9D8B030D-6E8A-4147-A177-3AD203B41FA5}">
                      <a16:colId xmlns:a16="http://schemas.microsoft.com/office/drawing/2014/main" val="3787552316"/>
                    </a:ext>
                  </a:extLst>
                </a:gridCol>
                <a:gridCol w="3574473">
                  <a:extLst>
                    <a:ext uri="{9D8B030D-6E8A-4147-A177-3AD203B41FA5}">
                      <a16:colId xmlns:a16="http://schemas.microsoft.com/office/drawing/2014/main" val="1438262349"/>
                    </a:ext>
                  </a:extLst>
                </a:gridCol>
              </a:tblGrid>
              <a:tr h="648730">
                <a:tc>
                  <a:txBody>
                    <a:bodyPr/>
                    <a:lstStyle/>
                    <a:p>
                      <a:r>
                        <a:rPr lang="cs-CZ" dirty="0"/>
                        <a:t>Konfliktní linie transformace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Klíčové sporné otázky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Strany profilující se na linii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808425"/>
                  </a:ext>
                </a:extLst>
              </a:tr>
              <a:tr h="1204784">
                <a:tc>
                  <a:txBody>
                    <a:bodyPr/>
                    <a:lstStyle/>
                    <a:p>
                      <a:r>
                        <a:rPr lang="cs-CZ" dirty="0"/>
                        <a:t>Spor o podobu režimu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Povaha (charakter) režimu, rychlost, intenzita a směřování společenské a politické transformace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Komunistické strany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Občanská hnutí typu fóra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Antikomunistické formace disidentské provenience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53925"/>
                  </a:ext>
                </a:extLst>
              </a:tr>
              <a:tr h="176083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cs-CZ" dirty="0"/>
                        <a:t>Socioekonomická KL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Otázka zisků či ztrát ekonomické transformace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Spor o podobu a rychlost ekonomické transformace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Zárodek </a:t>
                      </a:r>
                      <a:r>
                        <a:rPr lang="cs-CZ" dirty="0" err="1"/>
                        <a:t>cleavage</a:t>
                      </a:r>
                      <a:r>
                        <a:rPr lang="cs-CZ" dirty="0"/>
                        <a:t> vlastníci versus-pracující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Liberálně-konzervativní formace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 err="1"/>
                        <a:t>Sociáldemokratizované</a:t>
                      </a:r>
                      <a:r>
                        <a:rPr lang="cs-CZ" dirty="0"/>
                        <a:t> exkomunistické strany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Obnovené “historické” sociálnědemokratické či socialistické formace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337147"/>
                  </a:ext>
                </a:extLst>
              </a:tr>
              <a:tr h="2038865">
                <a:tc>
                  <a:txBody>
                    <a:bodyPr/>
                    <a:lstStyle/>
                    <a:p>
                      <a:r>
                        <a:rPr lang="cs-CZ" dirty="0"/>
                        <a:t>Nacionalistická KL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Existence menšinového etnika či specifického regionu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Existence jiného národa vnímaného jako tradiční “nepřítel”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Spor o podobu režimu (inkluzivní společnost versus “</a:t>
                      </a:r>
                      <a:r>
                        <a:rPr lang="cs-CZ" dirty="0" err="1"/>
                        <a:t>etnokracie</a:t>
                      </a:r>
                      <a:r>
                        <a:rPr lang="cs-CZ" dirty="0"/>
                        <a:t>”)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Strany/hnutí národnostních menšin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Regionální formace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Nacionalistické formace s “celonárodním posláním”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743017"/>
                  </a:ext>
                </a:extLst>
              </a:tr>
            </a:tbl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id="{D5AFC9DD-5E73-433B-8AE8-8FBA1C01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5083" y="103910"/>
            <a:ext cx="9403773" cy="529936"/>
          </a:xfrm>
        </p:spPr>
        <p:txBody>
          <a:bodyPr>
            <a:noAutofit/>
          </a:bodyPr>
          <a:lstStyle/>
          <a:p>
            <a:r>
              <a:rPr lang="cs-CZ" sz="3200" dirty="0"/>
              <a:t>Hloušek, Kopeček: Konfliktní demokracie</a:t>
            </a:r>
          </a:p>
        </p:txBody>
      </p:sp>
    </p:spTree>
    <p:extLst>
      <p:ext uri="{BB962C8B-B14F-4D97-AF65-F5344CB8AC3E}">
        <p14:creationId xmlns:p14="http://schemas.microsoft.com/office/powerpoint/2010/main" val="3851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22AA70DB-EEBF-45B6-BB47-D93D54142B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216940"/>
              </p:ext>
            </p:extLst>
          </p:nvPr>
        </p:nvGraphicFramePr>
        <p:xfrm>
          <a:off x="10391" y="868680"/>
          <a:ext cx="9133609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0732">
                  <a:extLst>
                    <a:ext uri="{9D8B030D-6E8A-4147-A177-3AD203B41FA5}">
                      <a16:colId xmlns:a16="http://schemas.microsoft.com/office/drawing/2014/main" val="3507344206"/>
                    </a:ext>
                  </a:extLst>
                </a:gridCol>
                <a:gridCol w="3568404">
                  <a:extLst>
                    <a:ext uri="{9D8B030D-6E8A-4147-A177-3AD203B41FA5}">
                      <a16:colId xmlns:a16="http://schemas.microsoft.com/office/drawing/2014/main" val="3787552316"/>
                    </a:ext>
                  </a:extLst>
                </a:gridCol>
                <a:gridCol w="3574473">
                  <a:extLst>
                    <a:ext uri="{9D8B030D-6E8A-4147-A177-3AD203B41FA5}">
                      <a16:colId xmlns:a16="http://schemas.microsoft.com/office/drawing/2014/main" val="1438262349"/>
                    </a:ext>
                  </a:extLst>
                </a:gridCol>
              </a:tblGrid>
              <a:tr h="557213">
                <a:tc>
                  <a:txBody>
                    <a:bodyPr/>
                    <a:lstStyle/>
                    <a:p>
                      <a:r>
                        <a:rPr lang="cs-CZ" dirty="0"/>
                        <a:t>Konfliktní linie transformace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Klíčové sporné otázky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Strany profilující se na linii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8084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cs-CZ" dirty="0"/>
                        <a:t>Reziduální KL </a:t>
                      </a:r>
                    </a:p>
                    <a:p>
                      <a:r>
                        <a:rPr lang="cs-CZ" dirty="0"/>
                        <a:t>z rané éry demokratizace </a:t>
                      </a:r>
                    </a:p>
                    <a:p>
                      <a:r>
                        <a:rPr lang="cs-CZ" dirty="0"/>
                        <a:t>v 19. a 20. století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Církev versus stát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Město versus venkov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Křesťanskodemokratické a křesťansko-národní strany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Agrární formace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6191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cs-CZ" dirty="0"/>
                        <a:t>Reziduální KL </a:t>
                      </a:r>
                    </a:p>
                    <a:p>
                      <a:r>
                        <a:rPr lang="cs-CZ" dirty="0"/>
                        <a:t>komunismus v. </a:t>
                      </a:r>
                    </a:p>
                    <a:p>
                      <a:r>
                        <a:rPr lang="cs-CZ" dirty="0"/>
                        <a:t>antikomunismus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Proces dekomunizace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Vztah ke komunistické minulosti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Exkomunistické strany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Neokomunistické strany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Strany vzniklé z hnutí typu fóra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871148"/>
                  </a:ext>
                </a:extLst>
              </a:tr>
              <a:tr h="621637">
                <a:tc>
                  <a:txBody>
                    <a:bodyPr/>
                    <a:lstStyle/>
                    <a:p>
                      <a:r>
                        <a:rPr lang="pt-BR" dirty="0"/>
                        <a:t>Revitalizovaný spor o </a:t>
                      </a:r>
                    </a:p>
                    <a:p>
                      <a:r>
                        <a:rPr lang="pt-BR" dirty="0"/>
                        <a:t>podobu režimu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Otázky respektování liberálních práv a hodnot, právního státu, férovost politické soutěže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Strany vzniklé z hnutí typu fóra (někdy)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Exkomunistické, křesťanskodemokratické, liberální a další formace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29653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cs-CZ" dirty="0"/>
                        <a:t>Zárodečná </a:t>
                      </a:r>
                      <a:r>
                        <a:rPr lang="cs-CZ" dirty="0" err="1"/>
                        <a:t>postmaterialistická</a:t>
                      </a:r>
                      <a:r>
                        <a:rPr lang="cs-CZ" dirty="0"/>
                        <a:t> KL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Materiální versus </a:t>
                      </a:r>
                      <a:r>
                        <a:rPr lang="cs-CZ" dirty="0" err="1"/>
                        <a:t>postmateriální</a:t>
                      </a:r>
                      <a:r>
                        <a:rPr lang="cs-CZ" dirty="0"/>
                        <a:t> hodnoty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Strany zelených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Hnutí typu fóra (částečně)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Sociálně-liberální formace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339477"/>
                  </a:ext>
                </a:extLst>
              </a:tr>
            </a:tbl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EEB9D218-41D8-4D2C-99F8-87258319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255" y="218210"/>
            <a:ext cx="9403773" cy="529936"/>
          </a:xfrm>
        </p:spPr>
        <p:txBody>
          <a:bodyPr>
            <a:noAutofit/>
          </a:bodyPr>
          <a:lstStyle/>
          <a:p>
            <a:r>
              <a:rPr lang="cs-CZ" sz="3200" dirty="0"/>
              <a:t>Hloušek, Kopeček: Konfliktní demokracie</a:t>
            </a:r>
          </a:p>
        </p:txBody>
      </p:sp>
    </p:spTree>
    <p:extLst>
      <p:ext uri="{BB962C8B-B14F-4D97-AF65-F5344CB8AC3E}">
        <p14:creationId xmlns:p14="http://schemas.microsoft.com/office/powerpoint/2010/main" val="260141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E5DFE43-7348-42CF-BB34-4AAB34404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1287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altLang="cs-CZ" sz="4000" dirty="0"/>
              <a:t>Hloušek a Kopeček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E37C43F8-A51C-4D3A-8791-98823CCF3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1143001"/>
            <a:ext cx="8629650" cy="534092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Nejvýznamnější byly </a:t>
            </a:r>
            <a:r>
              <a:rPr lang="cs-CZ" altLang="cs-CZ" sz="2400" b="1" dirty="0">
                <a:solidFill>
                  <a:srgbClr val="002D5A"/>
                </a:solidFill>
              </a:rPr>
              <a:t>nacionalistická</a:t>
            </a:r>
            <a:r>
              <a:rPr lang="cs-CZ" altLang="cs-CZ" sz="2400" dirty="0">
                <a:solidFill>
                  <a:srgbClr val="002D5A"/>
                </a:solidFill>
              </a:rPr>
              <a:t> a </a:t>
            </a:r>
            <a:r>
              <a:rPr lang="cs-CZ" altLang="cs-CZ" sz="2400" b="1" dirty="0">
                <a:solidFill>
                  <a:srgbClr val="002D5A"/>
                </a:solidFill>
              </a:rPr>
              <a:t>socioekonomická linie </a:t>
            </a:r>
            <a:r>
              <a:rPr lang="cs-CZ" altLang="cs-CZ" sz="2400" dirty="0">
                <a:solidFill>
                  <a:srgbClr val="002D5A"/>
                </a:solidFill>
              </a:rPr>
              <a:t>transformace</a:t>
            </a:r>
          </a:p>
          <a:p>
            <a:pPr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  <a:sym typeface="Wingdings" panose="05000000000000000000" pitchFamily="2" charset="2"/>
              </a:rPr>
              <a:t>Jen v Česku se naplno prosadila socioekonomická linie – </a:t>
            </a:r>
            <a:r>
              <a:rPr lang="cs-CZ" altLang="cs-CZ" sz="2400" i="1" dirty="0">
                <a:solidFill>
                  <a:srgbClr val="002D5A"/>
                </a:solidFill>
                <a:sym typeface="Wingdings" panose="05000000000000000000" pitchFamily="2" charset="2"/>
              </a:rPr>
              <a:t>viz ODS versus ČSSD</a:t>
            </a:r>
          </a:p>
          <a:p>
            <a:pPr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  <a:sym typeface="Wingdings" panose="05000000000000000000" pitchFamily="2" charset="2"/>
              </a:rPr>
              <a:t>Jinde převládla nacionalistická linie </a:t>
            </a:r>
            <a:r>
              <a:rPr lang="cs-CZ" altLang="cs-CZ" sz="2400" i="1" dirty="0">
                <a:solidFill>
                  <a:srgbClr val="002D5A"/>
                </a:solidFill>
                <a:sym typeface="Wingdings" panose="05000000000000000000" pitchFamily="2" charset="2"/>
              </a:rPr>
              <a:t>– viz postsolidaritní versus postkomunistický blok v Polsku – později vystřídaný dualismem národní konzervatismus versus kosmopolitní liberalismus, národní konzervativci versus socialisté a liberálové v Maďarsku, otázka práv maďarské menšiny na Slovensku, všechny balkánské státy v na čele se zeměmi </a:t>
            </a:r>
            <a:r>
              <a:rPr lang="cs-CZ" altLang="cs-CZ" sz="2400" i="1" dirty="0" err="1">
                <a:solidFill>
                  <a:srgbClr val="002D5A"/>
                </a:solidFill>
                <a:sym typeface="Wingdings" panose="05000000000000000000" pitchFamily="2" charset="2"/>
              </a:rPr>
              <a:t>býv</a:t>
            </a:r>
            <a:r>
              <a:rPr lang="cs-CZ" altLang="cs-CZ" sz="2400" i="1" dirty="0">
                <a:solidFill>
                  <a:srgbClr val="002D5A"/>
                </a:solidFill>
                <a:sym typeface="Wingdings" panose="05000000000000000000" pitchFamily="2" charset="2"/>
              </a:rPr>
              <a:t>. Jugoslávie…</a:t>
            </a:r>
          </a:p>
          <a:p>
            <a:pPr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  <a:sym typeface="Wingdings" panose="05000000000000000000" pitchFamily="2" charset="2"/>
              </a:rPr>
              <a:t>Ve všech zemích však existovala určitá kombinace </a:t>
            </a:r>
            <a:r>
              <a:rPr lang="cs-CZ" altLang="cs-CZ" sz="2400" i="1" dirty="0">
                <a:solidFill>
                  <a:srgbClr val="002D5A"/>
                </a:solidFill>
                <a:sym typeface="Wingdings" panose="05000000000000000000" pitchFamily="2" charset="2"/>
              </a:rPr>
              <a:t>– viz Česko a moravistické strany nebo Polsko a liberální protržní část postsolidaritního tábora</a:t>
            </a:r>
          </a:p>
          <a:p>
            <a:pPr>
              <a:spcBef>
                <a:spcPts val="1200"/>
              </a:spcBef>
            </a:pPr>
            <a:endParaRPr lang="cs-CZ" altLang="cs-CZ" sz="2400" dirty="0">
              <a:solidFill>
                <a:srgbClr val="002D5A"/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endParaRPr lang="cs-CZ" altLang="cs-CZ" sz="2400" dirty="0">
              <a:solidFill>
                <a:srgbClr val="002D5A"/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DF79C-23B4-465C-A81E-49B70179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75508"/>
          </a:xfrm>
        </p:spPr>
        <p:txBody>
          <a:bodyPr>
            <a:normAutofit/>
          </a:bodyPr>
          <a:lstStyle/>
          <a:p>
            <a:r>
              <a:rPr lang="cs-CZ" sz="4000" dirty="0"/>
              <a:t>Další důležité momenty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6319D9-E17A-4BB6-83D9-B10B555C6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5508"/>
            <a:ext cx="8229600" cy="465065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Původ a vznik stran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Typy stran z organizačního pohledu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Financování stran a další prvky regulace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sz="2400" dirty="0">
                <a:solidFill>
                  <a:srgbClr val="002D5A"/>
                </a:solidFill>
              </a:rPr>
              <a:t>______________________________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Spory o podobu režimu v revitalizované podobě 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Vstup do integračních struktur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Globalizace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Imigrace a emigrace, vnitřní migrace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Krize demokracie a nástup autokratických vůdců</a:t>
            </a:r>
          </a:p>
          <a:p>
            <a:pPr>
              <a:spcBef>
                <a:spcPts val="1200"/>
              </a:spcBef>
            </a:pP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1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E5DFE43-7348-42CF-BB34-4AAB34404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8257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altLang="cs-CZ" sz="4000" dirty="0"/>
              <a:t>Fiala, Strmiska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E37C43F8-A51C-4D3A-8791-98823CCF3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1415473"/>
            <a:ext cx="8629650" cy="495097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altLang="cs-CZ" sz="2200" dirty="0">
                <a:solidFill>
                  <a:srgbClr val="002D5A"/>
                </a:solidFill>
              </a:rPr>
              <a:t>dynamické pojetí stranické rodiny</a:t>
            </a:r>
          </a:p>
          <a:p>
            <a:pPr>
              <a:spcBef>
                <a:spcPts val="1200"/>
              </a:spcBef>
            </a:pPr>
            <a:r>
              <a:rPr lang="cs-CZ" altLang="cs-CZ" sz="2200" i="1" dirty="0">
                <a:solidFill>
                  <a:srgbClr val="002D5A"/>
                </a:solidFill>
              </a:rPr>
              <a:t>´Zdůrazňujeme, že vazba mezi těmito formacemi nemusí být výlučně genetické či ”historické” povahy, nýbrž že může se jednat též o novou  ”spřízněnost volbou”.´ </a:t>
            </a:r>
            <a:r>
              <a:rPr lang="cs-CZ" altLang="cs-CZ" sz="2200" dirty="0">
                <a:solidFill>
                  <a:srgbClr val="002D5A"/>
                </a:solidFill>
                <a:sym typeface="Wingdings" panose="05000000000000000000" pitchFamily="2" charset="2"/>
              </a:rPr>
              <a:t> složená identita křesťanských stran versus různé osudy bývalých komunistických státostran</a:t>
            </a:r>
          </a:p>
          <a:p>
            <a:pPr>
              <a:spcBef>
                <a:spcPts val="1200"/>
              </a:spcBef>
            </a:pPr>
            <a:r>
              <a:rPr lang="cs-CZ" altLang="cs-CZ" sz="2200" dirty="0">
                <a:solidFill>
                  <a:srgbClr val="002D5A"/>
                </a:solidFill>
                <a:sym typeface="Wingdings" panose="05000000000000000000" pitchFamily="2" charset="2"/>
              </a:rPr>
              <a:t>Rozhodující kritérium pro posouzení příslušnosti: </a:t>
            </a:r>
          </a:p>
          <a:p>
            <a:pPr marL="877888" lvl="1" indent="-420688">
              <a:spcBef>
                <a:spcPts val="1200"/>
              </a:spcBef>
            </a:pPr>
            <a:r>
              <a:rPr lang="cs-CZ" altLang="cs-CZ" sz="2200" dirty="0">
                <a:solidFill>
                  <a:srgbClr val="002D5A"/>
                </a:solidFill>
                <a:sym typeface="Wingdings" panose="05000000000000000000" pitchFamily="2" charset="2"/>
              </a:rPr>
              <a:t>ideově–programová orientace </a:t>
            </a:r>
          </a:p>
          <a:p>
            <a:pPr marL="877888" lvl="1" indent="-420688">
              <a:spcBef>
                <a:spcPts val="1200"/>
              </a:spcBef>
            </a:pPr>
            <a:r>
              <a:rPr lang="cs-CZ" altLang="cs-CZ" sz="2200" dirty="0">
                <a:solidFill>
                  <a:srgbClr val="002D5A"/>
                </a:solidFill>
                <a:sym typeface="Wingdings" panose="05000000000000000000" pitchFamily="2" charset="2"/>
              </a:rPr>
              <a:t>sebeidentifikace strany ve spojení s vnitropolitickým a mezinárodním uznáním této totožnosti </a:t>
            </a:r>
          </a:p>
          <a:p>
            <a:pPr marL="877888" lvl="1" indent="-420688">
              <a:spcBef>
                <a:spcPts val="1200"/>
              </a:spcBef>
              <a:buFont typeface="Arial" panose="020B0604020202020204" pitchFamily="34" charset="0"/>
              <a:buNone/>
            </a:pPr>
            <a:endParaRPr lang="cs-CZ" altLang="cs-CZ" sz="2200" dirty="0">
              <a:solidFill>
                <a:srgbClr val="002D5A"/>
              </a:solidFill>
              <a:sym typeface="Wingdings" panose="05000000000000000000" pitchFamily="2" charset="2"/>
            </a:endParaRPr>
          </a:p>
          <a:p>
            <a:pPr marL="877888" lvl="1" indent="-420688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cs-CZ" altLang="cs-CZ" sz="2200" dirty="0">
                <a:solidFill>
                  <a:srgbClr val="002D5A"/>
                </a:solidFill>
                <a:sym typeface="Wingdings" panose="05000000000000000000" pitchFamily="2" charset="2"/>
              </a:rPr>
              <a:t>historický původ strany má druhořadý význam</a:t>
            </a:r>
          </a:p>
        </p:txBody>
      </p:sp>
    </p:spTree>
    <p:extLst>
      <p:ext uri="{BB962C8B-B14F-4D97-AF65-F5344CB8AC3E}">
        <p14:creationId xmlns:p14="http://schemas.microsoft.com/office/powerpoint/2010/main" val="250521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D9D1D-7FDD-4A14-BEB5-F8435EA5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9144000" cy="923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Strany a stranické rodiny - stav</a:t>
            </a:r>
          </a:p>
        </p:txBody>
      </p:sp>
      <p:sp>
        <p:nvSpPr>
          <p:cNvPr id="128003" name="Zástupný symbol pro obsah 2">
            <a:extLst>
              <a:ext uri="{FF2B5EF4-FFF2-40B4-BE49-F238E27FC236}">
                <a16:creationId xmlns:a16="http://schemas.microsoft.com/office/drawing/2014/main" id="{5AF777D6-2E3E-445A-9B71-6E6ADC2B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0963"/>
            <a:ext cx="8467725" cy="535117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Rozklad celého stranického systému - všichni s výjimkou Chorvatska, Polska a do značné míry Maďarska a Estonska</a:t>
            </a:r>
          </a:p>
          <a:p>
            <a:pPr>
              <a:spcBef>
                <a:spcPts val="12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Hluboká krize většiny „tradičních“ politických stran první a často i druhé generace - Slovinsko, Česko, Slovensko, Rumunsko, Bulharsko,  Litva, Lotyšsko</a:t>
            </a:r>
          </a:p>
          <a:p>
            <a:pPr>
              <a:spcBef>
                <a:spcPts val="12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Krize tradičních stranických rodin - na prvém místě sociálních demokratů, následovaných liberály a křesťanskými demokraty - zejména Polsko, Maďarsko, Litva a Slovensko </a:t>
            </a:r>
          </a:p>
          <a:p>
            <a:pPr>
              <a:spcBef>
                <a:spcPts val="12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Nástup (</a:t>
            </a:r>
            <a:r>
              <a:rPr lang="cs-CZ" altLang="cs-CZ" sz="2100" dirty="0" err="1">
                <a:solidFill>
                  <a:srgbClr val="002D5A"/>
                </a:solidFill>
              </a:rPr>
              <a:t>staro</a:t>
            </a:r>
            <a:r>
              <a:rPr lang="cs-CZ" altLang="cs-CZ" sz="2100" dirty="0">
                <a:solidFill>
                  <a:srgbClr val="002D5A"/>
                </a:solidFill>
              </a:rPr>
              <a:t>)nových a obvykle pravověrnějších stran v rámci tradičních stranických rodin (konzervativci, liberálové, agrárníci) </a:t>
            </a:r>
          </a:p>
          <a:p>
            <a:pPr>
              <a:spcBef>
                <a:spcPts val="12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Vznik a velký nástup nových formací populistického, protestního, </a:t>
            </a:r>
            <a:r>
              <a:rPr lang="cs-CZ" altLang="cs-CZ" sz="2100" dirty="0" err="1">
                <a:solidFill>
                  <a:srgbClr val="002D5A"/>
                </a:solidFill>
              </a:rPr>
              <a:t>antiestablishmentového</a:t>
            </a:r>
            <a:r>
              <a:rPr lang="cs-CZ" altLang="cs-CZ" sz="2100" dirty="0">
                <a:solidFill>
                  <a:srgbClr val="002D5A"/>
                </a:solidFill>
              </a:rPr>
              <a:t> typu, včetně jiných alternativ (Piráti, regionalisté)</a:t>
            </a:r>
          </a:p>
          <a:p>
            <a:pPr>
              <a:spcBef>
                <a:spcPts val="1200"/>
              </a:spcBef>
            </a:pPr>
            <a:r>
              <a:rPr lang="cs-CZ" altLang="cs-CZ" sz="2100" dirty="0">
                <a:solidFill>
                  <a:srgbClr val="002D5A"/>
                </a:solidFill>
              </a:rPr>
              <a:t>V některých zemích i významné posílení krajní pravice - V4, Rumunsko, Bulharsko…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F20D60-FF3D-4BE9-BDF6-397AAFA14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0A156F-3446-4D55-A526-D52FF1E55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1312"/>
          </a:xfrm>
        </p:spPr>
        <p:txBody>
          <a:bodyPr>
            <a:normAutofit/>
          </a:bodyPr>
          <a:lstStyle/>
          <a:p>
            <a:r>
              <a:rPr lang="cs-CZ" sz="4000" dirty="0"/>
              <a:t>Politické strany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1312"/>
            <a:ext cx="8266922" cy="543747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Klíčoví aktéři demokratického politického procesu</a:t>
            </a:r>
          </a:p>
          <a:p>
            <a:pPr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Drtivá většina liberálních demokracií ve světě se neobejde bez politických stran</a:t>
            </a:r>
          </a:p>
          <a:p>
            <a:pPr lvl="1">
              <a:spcBef>
                <a:spcPts val="1800"/>
              </a:spcBef>
            </a:pPr>
            <a:r>
              <a:rPr lang="cs-CZ" sz="1900" i="1" dirty="0">
                <a:solidFill>
                  <a:srgbClr val="002D5A"/>
                </a:solidFill>
              </a:rPr>
              <a:t>Výjimky tvoří Nauru, Marshallovy ostrovy či Tuvalu - demokratické země bez existence politických stran</a:t>
            </a:r>
          </a:p>
          <a:p>
            <a:pPr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Politické strany tvoří v moderních konsolidovaných i v nově vzniklých demokraciích páteř demokratického rozhodování</a:t>
            </a:r>
          </a:p>
          <a:p>
            <a:pPr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Historicky se strany ukázaly jako nejefektivnější způsob reprezentace zájmů společenských skupin a prosazování jejich cílů</a:t>
            </a:r>
          </a:p>
          <a:p>
            <a:pPr>
              <a:spcBef>
                <a:spcPts val="1800"/>
              </a:spcBef>
            </a:pPr>
            <a:r>
              <a:rPr lang="cs-CZ" sz="2300" b="1" dirty="0">
                <a:solidFill>
                  <a:srgbClr val="002D5A"/>
                </a:solidFill>
              </a:rPr>
              <a:t>Vládnutí v demokratických režimech = vláda politických stran</a:t>
            </a:r>
          </a:p>
        </p:txBody>
      </p:sp>
    </p:spTree>
    <p:extLst>
      <p:ext uri="{BB962C8B-B14F-4D97-AF65-F5344CB8AC3E}">
        <p14:creationId xmlns:p14="http://schemas.microsoft.com/office/powerpoint/2010/main" val="407101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544BF-F6B1-49E7-9EE8-07F8339F6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9144000" cy="923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Strany a stranické rodiny - perspektivy</a:t>
            </a:r>
          </a:p>
        </p:txBody>
      </p:sp>
      <p:sp>
        <p:nvSpPr>
          <p:cNvPr id="129027" name="Zástupný symbol pro obsah 2">
            <a:extLst>
              <a:ext uri="{FF2B5EF4-FFF2-40B4-BE49-F238E27FC236}">
                <a16:creationId xmlns:a16="http://schemas.microsoft.com/office/drawing/2014/main" id="{C0351A7F-7181-43DE-957E-83CE47157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0963"/>
            <a:ext cx="8467725" cy="502285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2200" dirty="0">
                <a:solidFill>
                  <a:srgbClr val="002D5A"/>
                </a:solidFill>
              </a:rPr>
              <a:t>Většina výše zmíněných procesů má spíše tendenci dále růst</a:t>
            </a:r>
          </a:p>
          <a:p>
            <a:pPr>
              <a:lnSpc>
                <a:spcPct val="110000"/>
              </a:lnSpc>
            </a:pPr>
            <a:r>
              <a:rPr lang="cs-CZ" altLang="cs-CZ" sz="2200" dirty="0">
                <a:solidFill>
                  <a:srgbClr val="002D5A"/>
                </a:solidFill>
              </a:rPr>
              <a:t>V některých případech se nová uskupení stabilizují a po jistou dobu budou hrát roli „tradičních“ stran - viz ANO nebo </a:t>
            </a:r>
            <a:r>
              <a:rPr lang="cs-CZ" altLang="cs-CZ" sz="2200" dirty="0" err="1">
                <a:solidFill>
                  <a:srgbClr val="002D5A"/>
                </a:solidFill>
              </a:rPr>
              <a:t>Smer</a:t>
            </a:r>
            <a:endParaRPr lang="cs-CZ" altLang="cs-CZ" sz="22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</a:pPr>
            <a:r>
              <a:rPr lang="cs-CZ" altLang="cs-CZ" sz="2200" dirty="0">
                <a:solidFill>
                  <a:srgbClr val="002D5A"/>
                </a:solidFill>
              </a:rPr>
              <a:t>Zhroucení nových formací však skýtá prostor pro další </a:t>
            </a:r>
            <a:r>
              <a:rPr lang="cs-CZ" altLang="cs-CZ" sz="2200" i="1" dirty="0">
                <a:solidFill>
                  <a:srgbClr val="002D5A"/>
                </a:solidFill>
              </a:rPr>
              <a:t>nástup populismu a experimentování</a:t>
            </a:r>
            <a:r>
              <a:rPr lang="cs-CZ" altLang="cs-CZ" sz="2200" dirty="0">
                <a:solidFill>
                  <a:srgbClr val="002D5A"/>
                </a:solidFill>
              </a:rPr>
              <a:t>, spíše než návrat k tradičním stranám</a:t>
            </a:r>
          </a:p>
          <a:p>
            <a:pPr>
              <a:lnSpc>
                <a:spcPct val="110000"/>
              </a:lnSpc>
            </a:pPr>
            <a:r>
              <a:rPr lang="cs-CZ" altLang="cs-CZ" sz="2200" dirty="0">
                <a:solidFill>
                  <a:srgbClr val="002D5A"/>
                </a:solidFill>
              </a:rPr>
              <a:t>Otázkou je budoucnost národně konzervativních stran (FIDESZ, </a:t>
            </a:r>
            <a:r>
              <a:rPr lang="cs-CZ" altLang="cs-CZ" sz="2200" dirty="0" err="1">
                <a:solidFill>
                  <a:srgbClr val="002D5A"/>
                </a:solidFill>
              </a:rPr>
              <a:t>PiS</a:t>
            </a:r>
            <a:r>
              <a:rPr lang="cs-CZ" altLang="cs-CZ" sz="2200" dirty="0">
                <a:solidFill>
                  <a:srgbClr val="002D5A"/>
                </a:solidFill>
              </a:rPr>
              <a:t>…) a zejména krajní pravice</a:t>
            </a:r>
          </a:p>
          <a:p>
            <a:pPr>
              <a:lnSpc>
                <a:spcPct val="110000"/>
              </a:lnSpc>
            </a:pPr>
            <a:r>
              <a:rPr lang="cs-CZ" altLang="cs-CZ" sz="2200" dirty="0">
                <a:solidFill>
                  <a:srgbClr val="002D5A"/>
                </a:solidFill>
              </a:rPr>
              <a:t>Perspektivu mají i </a:t>
            </a:r>
            <a:r>
              <a:rPr lang="cs-CZ" altLang="cs-CZ" sz="2200" i="1" dirty="0">
                <a:solidFill>
                  <a:srgbClr val="002D5A"/>
                </a:solidFill>
              </a:rPr>
              <a:t>uskupení s generačním apelem </a:t>
            </a:r>
            <a:r>
              <a:rPr lang="cs-CZ" altLang="cs-CZ" sz="2200" dirty="0">
                <a:solidFill>
                  <a:srgbClr val="002D5A"/>
                </a:solidFill>
              </a:rPr>
              <a:t>- mladá generace nebo naopak senioři (resp. předdůchodový věk)</a:t>
            </a:r>
          </a:p>
          <a:p>
            <a:pPr>
              <a:lnSpc>
                <a:spcPct val="110000"/>
              </a:lnSpc>
            </a:pPr>
            <a:r>
              <a:rPr lang="cs-CZ" altLang="cs-CZ" sz="2200" dirty="0">
                <a:solidFill>
                  <a:srgbClr val="002D5A"/>
                </a:solidFill>
              </a:rPr>
              <a:t>Dá se očekávat </a:t>
            </a:r>
            <a:r>
              <a:rPr lang="cs-CZ" altLang="cs-CZ" sz="2200" i="1" dirty="0">
                <a:solidFill>
                  <a:srgbClr val="002D5A"/>
                </a:solidFill>
              </a:rPr>
              <a:t>úpadek sociálních demokratů</a:t>
            </a:r>
            <a:r>
              <a:rPr lang="cs-CZ" altLang="cs-CZ" sz="2200" dirty="0">
                <a:solidFill>
                  <a:srgbClr val="002D5A"/>
                </a:solidFill>
              </a:rPr>
              <a:t>, které budou střídat / doplňovat menší (krajně) levicové strany nebo nová levice; anebo budou podléhat populistickým a podnikatelským stranám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2B084BC-900C-49DA-8189-A3915AAF5EF9}"/>
              </a:ext>
            </a:extLst>
          </p:cNvPr>
          <p:cNvSpPr txBox="1"/>
          <p:nvPr/>
        </p:nvSpPr>
        <p:spPr>
          <a:xfrm>
            <a:off x="0" y="2484438"/>
            <a:ext cx="9144000" cy="2060575"/>
          </a:xfrm>
          <a:prstGeom prst="rect">
            <a:avLst/>
          </a:prstGeom>
          <a:noFill/>
        </p:spPr>
        <p:txBody>
          <a:bodyPr wrap="none" lIns="252000" tIns="0" rIns="252000" bIns="36000"/>
          <a:lstStyle/>
          <a:p>
            <a:pPr algn="ctr" eaLnBrk="1" hangingPunct="1">
              <a:defRPr/>
            </a:pPr>
            <a:r>
              <a:rPr lang="pl-PL" sz="4400" b="1" cap="all" dirty="0">
                <a:solidFill>
                  <a:srgbClr val="CA8A64"/>
                </a:solidFill>
                <a:latin typeface="+mj-lt"/>
                <a:cs typeface="Arial" charset="0"/>
              </a:rPr>
              <a:t>Studium stranických systémů </a:t>
            </a:r>
          </a:p>
          <a:p>
            <a:pPr algn="ctr" eaLnBrk="1" hangingPunct="1">
              <a:defRPr/>
            </a:pPr>
            <a:r>
              <a:rPr lang="pl-PL" sz="4400" b="1" cap="all" dirty="0">
                <a:solidFill>
                  <a:srgbClr val="CA8A64"/>
                </a:solidFill>
                <a:latin typeface="+mj-lt"/>
                <a:cs typeface="Arial" charset="0"/>
              </a:rPr>
              <a:t>v kontextu společenských </a:t>
            </a:r>
          </a:p>
          <a:p>
            <a:pPr algn="ctr" eaLnBrk="1" hangingPunct="1">
              <a:defRPr/>
            </a:pPr>
            <a:r>
              <a:rPr lang="pl-PL" sz="4400" b="1" cap="all" dirty="0">
                <a:solidFill>
                  <a:srgbClr val="CA8A64"/>
                </a:solidFill>
                <a:latin typeface="+mj-lt"/>
                <a:cs typeface="Arial" charset="0"/>
              </a:rPr>
              <a:t>změn v západních zemích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685800" y="5152680"/>
            <a:ext cx="7772400" cy="1020535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>
            <a:lvl1pPr algn="ctr" defTabSz="9142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>
                <a:solidFill>
                  <a:srgbClr val="002D5A"/>
                </a:solidFill>
              </a:rPr>
              <a:t>Strany, volby, vlády</a:t>
            </a:r>
            <a:br>
              <a:rPr lang="cs-CZ" sz="2800" b="1">
                <a:solidFill>
                  <a:srgbClr val="002D5A"/>
                </a:solidFill>
              </a:rPr>
            </a:br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sah 1">
            <a:extLst>
              <a:ext uri="{FF2B5EF4-FFF2-40B4-BE49-F238E27FC236}">
                <a16:creationId xmlns:a16="http://schemas.microsoft.com/office/drawing/2014/main" id="{0AFAFA40-79A2-4919-8BC2-43BD627F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1263"/>
            <a:ext cx="8229600" cy="49149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Počet stran - velikost soutěžního prostoru, hodnotová velikost, jednoduché schéma pro rozdělení </a:t>
            </a:r>
          </a:p>
          <a:p>
            <a:pPr>
              <a:spcBef>
                <a:spcPts val="18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Organizační uspořádání ve stranách - vnitřní diferenciace a vystupování navenek – soudržnost, stabilita, disciplína, </a:t>
            </a:r>
          </a:p>
          <a:p>
            <a:pPr>
              <a:spcBef>
                <a:spcPts val="18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Model opozice - střetávání mocenských sil mezi vládou a opozicí, souvisí s počtem a organizačním uspořádáním </a:t>
            </a:r>
          </a:p>
          <a:p>
            <a:pPr>
              <a:spcBef>
                <a:spcPts val="18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Síla, respektive velikost, politických stran -  souvisí s počtem stran, ale na rozdíl od něj velikost znázorňuje počet křesel a formální sílu jednotlivých stran – počtu klíčová proměnná </a:t>
            </a:r>
          </a:p>
          <a:p>
            <a:pPr>
              <a:spcBef>
                <a:spcPts val="18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Ideologie – souvisí se sociálním původem stran a prostorem -  koncept polarizace, neboli ideologické vzdálenosti mezi stranami (</a:t>
            </a:r>
            <a:r>
              <a:rPr lang="cs-CZ" altLang="cs-CZ" sz="2000" dirty="0" err="1">
                <a:solidFill>
                  <a:srgbClr val="002D5A"/>
                </a:solidFill>
              </a:rPr>
              <a:t>Sartori</a:t>
            </a:r>
            <a:r>
              <a:rPr lang="cs-CZ" altLang="cs-CZ" sz="2000" dirty="0">
                <a:solidFill>
                  <a:srgbClr val="002D5A"/>
                </a:solidFill>
              </a:rPr>
              <a:t>), odstředivé a dostředivé tendence stranické soutěže</a:t>
            </a:r>
          </a:p>
        </p:txBody>
      </p:sp>
      <p:sp>
        <p:nvSpPr>
          <p:cNvPr id="14339" name="Nadpis 2">
            <a:extLst>
              <a:ext uri="{FF2B5EF4-FFF2-40B4-BE49-F238E27FC236}">
                <a16:creationId xmlns:a16="http://schemas.microsoft.com/office/drawing/2014/main" id="{D859CEC9-DD89-4817-B27B-AE5A8B65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3" y="160338"/>
            <a:ext cx="8447087" cy="9509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/>
              <a:t>Proměnné stranických systémů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sah 1">
            <a:extLst>
              <a:ext uri="{FF2B5EF4-FFF2-40B4-BE49-F238E27FC236}">
                <a16:creationId xmlns:a16="http://schemas.microsoft.com/office/drawing/2014/main" id="{E4F8A6AE-D1AC-48DD-8781-1E278AF32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1088"/>
            <a:ext cx="8229600" cy="5330825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cs-CZ" altLang="cs-CZ" sz="2000" dirty="0">
                <a:solidFill>
                  <a:srgbClr val="002D5A"/>
                </a:solidFill>
              </a:rPr>
              <a:t>Souvisí s mnoha proměnnými: </a:t>
            </a:r>
          </a:p>
          <a:p>
            <a:pPr marL="741363" lvl="1" indent="-29527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volatilita voličů, 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frekvence klíčových voleb,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fragmentace stranického systému, 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efektivní počet stran, 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míra disproporcionality, 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úroveň stranické identifikace, 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kontinuita elit,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frekvence změny, 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alternace ve vládě, 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inovace či stálost vládních alternativ ,</a:t>
            </a:r>
          </a:p>
          <a:p>
            <a:pPr marL="742865" lvl="2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D5A"/>
                </a:solidFill>
              </a:rPr>
              <a:t>přístup k vládnutí – možnost všech stran podílet na vládě</a:t>
            </a:r>
          </a:p>
        </p:txBody>
      </p:sp>
      <p:sp>
        <p:nvSpPr>
          <p:cNvPr id="14339" name="Nadpis 2">
            <a:extLst>
              <a:ext uri="{FF2B5EF4-FFF2-40B4-BE49-F238E27FC236}">
                <a16:creationId xmlns:a16="http://schemas.microsoft.com/office/drawing/2014/main" id="{3305365A-EF39-4C33-A84F-28924AF2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3" y="136525"/>
            <a:ext cx="8447087" cy="9509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800" dirty="0"/>
              <a:t>Dynamika stranických systémů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1">
            <a:extLst>
              <a:ext uri="{FF2B5EF4-FFF2-40B4-BE49-F238E27FC236}">
                <a16:creationId xmlns:a16="http://schemas.microsoft.com/office/drawing/2014/main" id="{E57F44A3-4963-41F5-9578-37F9D474F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3375"/>
            <a:ext cx="8229600" cy="4522788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cs-CZ" altLang="cs-CZ" sz="2800">
                <a:solidFill>
                  <a:srgbClr val="002D5A"/>
                </a:solidFill>
              </a:rPr>
              <a:t>Strukturace</a:t>
            </a:r>
          </a:p>
          <a:p>
            <a:pPr>
              <a:spcBef>
                <a:spcPts val="3000"/>
              </a:spcBef>
            </a:pPr>
            <a:r>
              <a:rPr lang="cs-CZ" altLang="cs-CZ" sz="2800">
                <a:solidFill>
                  <a:srgbClr val="002D5A"/>
                </a:solidFill>
              </a:rPr>
              <a:t>Institucionalizace</a:t>
            </a:r>
          </a:p>
          <a:p>
            <a:pPr marL="457200" lvl="1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cs-CZ" altLang="cs-CZ" sz="2000">
              <a:solidFill>
                <a:srgbClr val="002D5A"/>
              </a:solidFill>
            </a:endParaRPr>
          </a:p>
        </p:txBody>
      </p:sp>
      <p:sp>
        <p:nvSpPr>
          <p:cNvPr id="14339" name="Nadpis 2">
            <a:extLst>
              <a:ext uri="{FF2B5EF4-FFF2-40B4-BE49-F238E27FC236}">
                <a16:creationId xmlns:a16="http://schemas.microsoft.com/office/drawing/2014/main" id="{65AECC48-255B-4C99-A72F-A99C3CC5A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3" y="136525"/>
            <a:ext cx="8447087" cy="9509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800" dirty="0"/>
              <a:t>Stabilita stranických systémů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9334A8BC-87E4-455C-A69C-5559627C7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3375"/>
            <a:ext cx="8229600" cy="4522788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  <a:defRPr/>
            </a:pPr>
            <a:r>
              <a:rPr lang="cs-CZ" sz="2500" dirty="0">
                <a:solidFill>
                  <a:srgbClr val="002D5A"/>
                </a:solidFill>
              </a:rPr>
              <a:t>Statická část (proměnná) – počet stran, neboli </a:t>
            </a:r>
            <a:r>
              <a:rPr lang="cs-CZ" sz="2500" b="1" cap="all" dirty="0">
                <a:solidFill>
                  <a:srgbClr val="002D5A"/>
                </a:solidFill>
              </a:rPr>
              <a:t>formát</a:t>
            </a:r>
          </a:p>
          <a:p>
            <a:pPr lvl="1">
              <a:spcBef>
                <a:spcPts val="3000"/>
              </a:spcBef>
              <a:buFont typeface="Arial" panose="020B0604020202020204" pitchFamily="34" charset="0"/>
              <a:buChar char="•"/>
              <a:defRPr/>
            </a:pPr>
            <a:r>
              <a:rPr lang="cs-CZ" sz="2100" i="1" dirty="0">
                <a:solidFill>
                  <a:srgbClr val="002D5A"/>
                </a:solidFill>
              </a:rPr>
              <a:t>Kolik relevantních jednotek se nachází uvnitř systému</a:t>
            </a:r>
          </a:p>
          <a:p>
            <a:pPr>
              <a:spcBef>
                <a:spcPts val="3000"/>
              </a:spcBef>
              <a:defRPr/>
            </a:pPr>
            <a:r>
              <a:rPr lang="cs-CZ" sz="2500" dirty="0">
                <a:solidFill>
                  <a:srgbClr val="002D5A"/>
                </a:solidFill>
              </a:rPr>
              <a:t>Dynamická část (proměnná) – polarizace, neboli </a:t>
            </a:r>
            <a:r>
              <a:rPr lang="cs-CZ" sz="2500" b="1" cap="all" dirty="0">
                <a:solidFill>
                  <a:srgbClr val="002D5A"/>
                </a:solidFill>
              </a:rPr>
              <a:t>mechanismus</a:t>
            </a:r>
            <a:r>
              <a:rPr lang="cs-CZ" sz="2500" dirty="0">
                <a:solidFill>
                  <a:srgbClr val="002D5A"/>
                </a:solidFill>
              </a:rPr>
              <a:t> </a:t>
            </a:r>
          </a:p>
          <a:p>
            <a:pPr lvl="1">
              <a:spcBef>
                <a:spcPts val="3000"/>
              </a:spcBef>
              <a:buFont typeface="Arial" panose="020B0604020202020204" pitchFamily="34" charset="0"/>
              <a:buChar char="•"/>
              <a:defRPr/>
            </a:pPr>
            <a:r>
              <a:rPr lang="cs-CZ" sz="2100" i="1" dirty="0">
                <a:solidFill>
                  <a:srgbClr val="002D5A"/>
                </a:solidFill>
              </a:rPr>
              <a:t>Mechanismus určuje pomocí kritéria ideologie a ideologické vzdálenosti, jak se strany v ideologickém prostoru chovají a jaké vzorce tvoří. </a:t>
            </a:r>
            <a:endParaRPr lang="cs-CZ" sz="2000" i="1" dirty="0">
              <a:solidFill>
                <a:srgbClr val="002D5A"/>
              </a:solidFill>
            </a:endParaRPr>
          </a:p>
        </p:txBody>
      </p:sp>
      <p:sp>
        <p:nvSpPr>
          <p:cNvPr id="14339" name="Nadpis 2">
            <a:extLst>
              <a:ext uri="{FF2B5EF4-FFF2-40B4-BE49-F238E27FC236}">
                <a16:creationId xmlns:a16="http://schemas.microsoft.com/office/drawing/2014/main" id="{DF0EF1F3-CDA9-4B23-8967-1E6D49B2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3" y="136525"/>
            <a:ext cx="8447087" cy="11096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800" dirty="0"/>
              <a:t>Giovanni </a:t>
            </a:r>
            <a:r>
              <a:rPr lang="cs-CZ" altLang="cs-CZ" sz="3800" dirty="0" err="1"/>
              <a:t>Sartori</a:t>
            </a:r>
            <a:r>
              <a:rPr lang="cs-CZ" altLang="cs-CZ" sz="3800" dirty="0"/>
              <a:t> a proměnné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DD242A-F4FE-41F8-B461-43E60EBA4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6188"/>
            <a:ext cx="8229600" cy="5207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dirty="0">
                <a:solidFill>
                  <a:srgbClr val="002D5A"/>
                </a:solidFill>
              </a:rPr>
              <a:t>proměnné pluralitních systémů: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dirty="0">
                <a:solidFill>
                  <a:srgbClr val="002D5A"/>
                </a:solidFill>
              </a:rPr>
              <a:t>počet stran 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dirty="0">
                <a:solidFill>
                  <a:srgbClr val="002D5A"/>
                </a:solidFill>
              </a:rPr>
              <a:t>disciplinovanost (rigidita) vs. nedisciplinovanost (flexibilita)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dirty="0">
                <a:solidFill>
                  <a:srgbClr val="002D5A"/>
                </a:solidFill>
              </a:rPr>
              <a:t>vzájemná závislost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dirty="0">
                <a:solidFill>
                  <a:srgbClr val="002D5A"/>
                </a:solidFill>
              </a:rPr>
              <a:t>strany zaměřeny </a:t>
            </a:r>
            <a:r>
              <a:rPr lang="cs-CZ" dirty="0" err="1">
                <a:solidFill>
                  <a:srgbClr val="002D5A"/>
                </a:solidFill>
              </a:rPr>
              <a:t>prakticko</a:t>
            </a:r>
            <a:r>
              <a:rPr lang="cs-CZ" dirty="0">
                <a:solidFill>
                  <a:srgbClr val="002D5A"/>
                </a:solidFill>
              </a:rPr>
              <a:t>-technicky X </a:t>
            </a:r>
            <a:r>
              <a:rPr lang="cs-CZ" dirty="0" err="1">
                <a:solidFill>
                  <a:srgbClr val="002D5A"/>
                </a:solidFill>
              </a:rPr>
              <a:t>teoreticko</a:t>
            </a:r>
            <a:r>
              <a:rPr lang="cs-CZ" dirty="0">
                <a:solidFill>
                  <a:srgbClr val="002D5A"/>
                </a:solidFill>
              </a:rPr>
              <a:t>-doktrinálně, tj. metafyzicky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dirty="0">
                <a:solidFill>
                  <a:srgbClr val="002D5A"/>
                </a:solidFill>
              </a:rPr>
              <a:t>strany fungují "dualisticky" neboli bipolárně 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dirty="0"/>
          </a:p>
        </p:txBody>
      </p:sp>
      <p:sp>
        <p:nvSpPr>
          <p:cNvPr id="15363" name="Nadpis 1">
            <a:extLst>
              <a:ext uri="{FF2B5EF4-FFF2-40B4-BE49-F238E27FC236}">
                <a16:creationId xmlns:a16="http://schemas.microsoft.com/office/drawing/2014/main" id="{1A234D1A-F7CD-4377-9EE5-8DC2DA4A7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300038"/>
            <a:ext cx="8447088" cy="4397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400" dirty="0" err="1"/>
              <a:t>Duvergerova</a:t>
            </a:r>
            <a:r>
              <a:rPr lang="cs-CZ" altLang="cs-CZ" sz="4400" dirty="0"/>
              <a:t> typologie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sah 1">
            <a:extLst>
              <a:ext uri="{FF2B5EF4-FFF2-40B4-BE49-F238E27FC236}">
                <a16:creationId xmlns:a16="http://schemas.microsoft.com/office/drawing/2014/main" id="{01AE3983-72CC-4DC0-8038-B1B76CE29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4488"/>
            <a:ext cx="8229600" cy="4679950"/>
          </a:xfrm>
        </p:spPr>
        <p:txBody>
          <a:bodyPr/>
          <a:lstStyle/>
          <a:p>
            <a:pPr marL="623888" indent="-514350">
              <a:spcBef>
                <a:spcPts val="1200"/>
              </a:spcBef>
            </a:pPr>
            <a:r>
              <a:rPr lang="cs-CZ" altLang="cs-CZ" sz="2500">
                <a:solidFill>
                  <a:srgbClr val="002D5A"/>
                </a:solidFill>
              </a:rPr>
              <a:t>bipartismus vs. multipartismus</a:t>
            </a:r>
          </a:p>
          <a:p>
            <a:pPr marL="623888" indent="-514350">
              <a:spcBef>
                <a:spcPts val="1200"/>
              </a:spcBef>
            </a:pPr>
            <a:r>
              <a:rPr lang="cs-CZ" altLang="cs-CZ" sz="2500">
                <a:solidFill>
                  <a:srgbClr val="002D5A"/>
                </a:solidFill>
              </a:rPr>
              <a:t>rigidní (disciplinované) vs. flexibilní (nedisciplinované) strany</a:t>
            </a:r>
          </a:p>
          <a:p>
            <a:pPr marL="623888" indent="-514350">
              <a:spcBef>
                <a:spcPts val="1200"/>
              </a:spcBef>
            </a:pPr>
            <a:r>
              <a:rPr lang="cs-CZ" altLang="cs-CZ" sz="2500">
                <a:solidFill>
                  <a:srgbClr val="002D5A"/>
                </a:solidFill>
              </a:rPr>
              <a:t>strany nezávislé vs. závislé</a:t>
            </a:r>
          </a:p>
          <a:p>
            <a:pPr marL="623888" indent="-514350">
              <a:spcBef>
                <a:spcPts val="1200"/>
              </a:spcBef>
            </a:pPr>
            <a:r>
              <a:rPr lang="cs-CZ" altLang="cs-CZ" sz="2500">
                <a:solidFill>
                  <a:srgbClr val="002D5A"/>
                </a:solidFill>
              </a:rPr>
              <a:t>systémy technické vs. metafyzické</a:t>
            </a:r>
          </a:p>
          <a:p>
            <a:pPr marL="623888" indent="-514350">
              <a:spcBef>
                <a:spcPts val="1200"/>
              </a:spcBef>
            </a:pPr>
            <a:r>
              <a:rPr lang="cs-CZ" altLang="cs-CZ" sz="2500">
                <a:solidFill>
                  <a:srgbClr val="002D5A"/>
                </a:solidFill>
              </a:rPr>
              <a:t>dualistické, tj. bipolární vs. multipolární systémy</a:t>
            </a:r>
          </a:p>
        </p:txBody>
      </p:sp>
      <p:sp>
        <p:nvSpPr>
          <p:cNvPr id="16387" name="Nadpis 2">
            <a:extLst>
              <a:ext uri="{FF2B5EF4-FFF2-40B4-BE49-F238E27FC236}">
                <a16:creationId xmlns:a16="http://schemas.microsoft.com/office/drawing/2014/main" id="{74F0D3C2-D3FB-4996-BBBF-96E11178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323850"/>
            <a:ext cx="8447088" cy="7334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 err="1"/>
              <a:t>Duverger</a:t>
            </a:r>
            <a:r>
              <a:rPr lang="cs-CZ" altLang="cs-CZ" sz="4000" dirty="0"/>
              <a:t> - hlavní rozdělení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sah 1">
            <a:extLst>
              <a:ext uri="{FF2B5EF4-FFF2-40B4-BE49-F238E27FC236}">
                <a16:creationId xmlns:a16="http://schemas.microsoft.com/office/drawing/2014/main" id="{60FFC8A0-0819-4AE8-A32E-AE8EE31E2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7863"/>
            <a:ext cx="8229600" cy="4178300"/>
          </a:xfrm>
        </p:spPr>
        <p:txBody>
          <a:bodyPr/>
          <a:lstStyle/>
          <a:p>
            <a:pPr marL="623888" indent="-514350">
              <a:spcBef>
                <a:spcPts val="1800"/>
              </a:spcBef>
            </a:pPr>
            <a:r>
              <a:rPr lang="cs-CZ" altLang="cs-CZ" sz="2500">
                <a:solidFill>
                  <a:srgbClr val="002D5A"/>
                </a:solidFill>
              </a:rPr>
              <a:t>Skutečný bipartismus </a:t>
            </a:r>
          </a:p>
          <a:p>
            <a:pPr marL="623888" indent="-514350">
              <a:spcBef>
                <a:spcPts val="1800"/>
              </a:spcBef>
            </a:pPr>
            <a:r>
              <a:rPr lang="cs-CZ" altLang="cs-CZ" sz="2500">
                <a:solidFill>
                  <a:srgbClr val="002D5A"/>
                </a:solidFill>
              </a:rPr>
              <a:t>Pseudobipartismus</a:t>
            </a:r>
          </a:p>
          <a:p>
            <a:pPr marL="623888" indent="-514350">
              <a:spcBef>
                <a:spcPts val="1800"/>
              </a:spcBef>
            </a:pPr>
            <a:r>
              <a:rPr lang="cs-CZ" altLang="cs-CZ" sz="2500">
                <a:solidFill>
                  <a:srgbClr val="002D5A"/>
                </a:solidFill>
              </a:rPr>
              <a:t>Zdánlivý (dualistický) multipartismus </a:t>
            </a:r>
          </a:p>
          <a:p>
            <a:pPr marL="623888" indent="-514350">
              <a:spcBef>
                <a:spcPts val="1800"/>
              </a:spcBef>
            </a:pPr>
            <a:r>
              <a:rPr lang="cs-CZ" altLang="cs-CZ" sz="2500">
                <a:solidFill>
                  <a:srgbClr val="002D5A"/>
                </a:solidFill>
              </a:rPr>
              <a:t>Skutečný (multipolární) multipartismus</a:t>
            </a:r>
          </a:p>
        </p:txBody>
      </p:sp>
      <p:sp>
        <p:nvSpPr>
          <p:cNvPr id="17411" name="Nadpis 2">
            <a:extLst>
              <a:ext uri="{FF2B5EF4-FFF2-40B4-BE49-F238E27FC236}">
                <a16:creationId xmlns:a16="http://schemas.microsoft.com/office/drawing/2014/main" id="{A04E8BF0-CF12-47EB-9079-F6E010AD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5" y="666750"/>
            <a:ext cx="8447088" cy="4397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400" dirty="0"/>
              <a:t>Základní typy stranických systémů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sah 1">
            <a:extLst>
              <a:ext uri="{FF2B5EF4-FFF2-40B4-BE49-F238E27FC236}">
                <a16:creationId xmlns:a16="http://schemas.microsoft.com/office/drawing/2014/main" id="{D8F7A7F3-37B5-4C0A-AFAE-0F3E5A6AA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buFont typeface="Arial" charset="0"/>
              <a:buChar char="•"/>
              <a:defRPr/>
            </a:pPr>
            <a:r>
              <a:rPr lang="cs-CZ" altLang="cs-CZ" sz="2400" b="1" dirty="0">
                <a:solidFill>
                  <a:srgbClr val="002D5A"/>
                </a:solidFill>
              </a:rPr>
              <a:t>Dualistické (bipolární) systémy</a:t>
            </a:r>
          </a:p>
          <a:p>
            <a:pPr lvl="1">
              <a:spcBef>
                <a:spcPts val="1800"/>
              </a:spcBef>
              <a:buFont typeface="Arial" charset="0"/>
              <a:buChar char="–"/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Skutečný bipartismus </a:t>
            </a:r>
          </a:p>
          <a:p>
            <a:pPr lvl="1">
              <a:spcBef>
                <a:spcPts val="1800"/>
              </a:spcBef>
              <a:buFont typeface="Arial" charset="0"/>
              <a:buChar char="–"/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Zdánlivý multipartismus </a:t>
            </a:r>
          </a:p>
          <a:p>
            <a:pPr marL="0" indent="0">
              <a:spcBef>
                <a:spcPts val="1800"/>
              </a:spcBef>
              <a:buFont typeface="Arial" charset="0"/>
              <a:buNone/>
              <a:defRPr/>
            </a:pPr>
            <a:endParaRPr lang="cs-CZ" altLang="cs-CZ" sz="2400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  <a:buFont typeface="Arial" charset="0"/>
              <a:buChar char="•"/>
              <a:defRPr/>
            </a:pPr>
            <a:r>
              <a:rPr lang="cs-CZ" altLang="cs-CZ" sz="2400" b="1" dirty="0">
                <a:solidFill>
                  <a:srgbClr val="002D5A"/>
                </a:solidFill>
              </a:rPr>
              <a:t>Multipolární systémy</a:t>
            </a:r>
          </a:p>
          <a:p>
            <a:pPr lvl="1">
              <a:spcBef>
                <a:spcPts val="1800"/>
              </a:spcBef>
              <a:buFont typeface="Arial" charset="0"/>
              <a:buChar char="–"/>
              <a:defRPr/>
            </a:pPr>
            <a:r>
              <a:rPr lang="cs-CZ" altLang="cs-CZ" sz="2400" dirty="0" err="1">
                <a:solidFill>
                  <a:srgbClr val="002D5A"/>
                </a:solidFill>
              </a:rPr>
              <a:t>Pseudobipartismus</a:t>
            </a:r>
            <a:r>
              <a:rPr lang="cs-CZ" altLang="cs-CZ" sz="2400" dirty="0">
                <a:solidFill>
                  <a:srgbClr val="002D5A"/>
                </a:solidFill>
              </a:rPr>
              <a:t> </a:t>
            </a:r>
          </a:p>
          <a:p>
            <a:pPr lvl="1">
              <a:spcBef>
                <a:spcPts val="1800"/>
              </a:spcBef>
              <a:buFont typeface="Arial" charset="0"/>
              <a:buChar char="–"/>
              <a:defRPr/>
            </a:pPr>
            <a:r>
              <a:rPr lang="cs-CZ" altLang="cs-CZ" sz="2400" dirty="0">
                <a:solidFill>
                  <a:srgbClr val="002D5A"/>
                </a:solidFill>
              </a:rPr>
              <a:t>Skutečný multipartismus</a:t>
            </a:r>
          </a:p>
        </p:txBody>
      </p:sp>
      <p:sp>
        <p:nvSpPr>
          <p:cNvPr id="18435" name="Nadpis 2">
            <a:extLst>
              <a:ext uri="{FF2B5EF4-FFF2-40B4-BE49-F238E27FC236}">
                <a16:creationId xmlns:a16="http://schemas.microsoft.com/office/drawing/2014/main" id="{0B998845-8241-4CDA-B409-61B6CD216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" y="666750"/>
            <a:ext cx="8447088" cy="4397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400" dirty="0"/>
              <a:t>Typy stranických systémů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33ACC21-FBF7-4CD1-91AF-05540A4D5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3838" y="301625"/>
            <a:ext cx="8447087" cy="4397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4400" dirty="0"/>
              <a:t>Politické strany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E6ED072-D307-4463-9BD9-547188F90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563" y="1077913"/>
            <a:ext cx="8270875" cy="5281612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Současná demokracie ve své podstatě není nic jiného než „soutěž mezi jednotlivci a zorganizovanými skupinami (primárně politickými stranami) o klíčové pozice v systému vládnutí, a to prostřednictvím regulérních voleb a s vyloučením použití násilí“. 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Česká ústava: „Politický systém je založen na svobodném a dobrovolném vzniku a volné soutěži politických stran.“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Pouze v diktaturách je pro vládnoucí elitu z pochopitelných důvodů politická soutěž nežádoucí. </a:t>
            </a:r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sah 1">
            <a:extLst>
              <a:ext uri="{FF2B5EF4-FFF2-40B4-BE49-F238E27FC236}">
                <a16:creationId xmlns:a16="http://schemas.microsoft.com/office/drawing/2014/main" id="{562F2DE6-D0D3-4C2A-BE2F-3564B0A1D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66738" lvl="1" indent="-457200">
              <a:spcBef>
                <a:spcPts val="1800"/>
              </a:spcBef>
              <a:buSzPct val="68000"/>
            </a:pPr>
            <a:r>
              <a:rPr lang="cs-CZ" altLang="cs-CZ" sz="2600">
                <a:solidFill>
                  <a:srgbClr val="002D5A"/>
                </a:solidFill>
              </a:rPr>
              <a:t>Polypartismus</a:t>
            </a:r>
          </a:p>
          <a:p>
            <a:pPr marL="566738" lvl="1" indent="-457200">
              <a:spcBef>
                <a:spcPts val="1800"/>
              </a:spcBef>
              <a:buSzPct val="68000"/>
            </a:pPr>
            <a:r>
              <a:rPr lang="cs-CZ" altLang="cs-CZ" sz="2600">
                <a:solidFill>
                  <a:srgbClr val="002D5A"/>
                </a:solidFill>
              </a:rPr>
              <a:t>Paradualistický systém = "systém dvou stran a půl“ (SRN, BEL, RAK -  v minulosti)</a:t>
            </a:r>
          </a:p>
        </p:txBody>
      </p:sp>
      <p:sp>
        <p:nvSpPr>
          <p:cNvPr id="19459" name="Nadpis 2">
            <a:extLst>
              <a:ext uri="{FF2B5EF4-FFF2-40B4-BE49-F238E27FC236}">
                <a16:creationId xmlns:a16="http://schemas.microsoft.com/office/drawing/2014/main" id="{E7CC5F94-697C-4302-B4F9-D75C6D387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560388"/>
            <a:ext cx="8447088" cy="4397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/>
              <a:t>Další typy stranických systémů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8F6E21EF-CF18-439A-9B00-D28AE123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5" y="307975"/>
            <a:ext cx="8447088" cy="390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400" dirty="0"/>
              <a:t>Jean Blondel (1968)</a:t>
            </a:r>
          </a:p>
        </p:txBody>
      </p:sp>
      <p:sp>
        <p:nvSpPr>
          <p:cNvPr id="53251" name="Zástupný symbol pro obsah 2">
            <a:extLst>
              <a:ext uri="{FF2B5EF4-FFF2-40B4-BE49-F238E27FC236}">
                <a16:creationId xmlns:a16="http://schemas.microsoft.com/office/drawing/2014/main" id="{00227777-C420-45A5-ADA7-68DEED011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7013"/>
            <a:ext cx="8229600" cy="462915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cs-CZ" altLang="cs-CZ" sz="2600" dirty="0" err="1">
                <a:solidFill>
                  <a:srgbClr val="002D5A"/>
                </a:solidFill>
              </a:rPr>
              <a:t>Dvoustranický</a:t>
            </a:r>
            <a:r>
              <a:rPr lang="cs-CZ" altLang="cs-CZ" sz="2600" dirty="0">
                <a:solidFill>
                  <a:srgbClr val="002D5A"/>
                </a:solidFill>
              </a:rPr>
              <a:t> systém - USA, UK, NZ, AUS</a:t>
            </a:r>
          </a:p>
          <a:p>
            <a:pPr>
              <a:spcBef>
                <a:spcPts val="2400"/>
              </a:spcBef>
            </a:pPr>
            <a:r>
              <a:rPr lang="cs-CZ" altLang="cs-CZ" sz="2600" dirty="0">
                <a:solidFill>
                  <a:srgbClr val="002D5A"/>
                </a:solidFill>
              </a:rPr>
              <a:t>Systém dvou a půl strany - SRN, BEL, IRL, CAN</a:t>
            </a:r>
          </a:p>
          <a:p>
            <a:pPr>
              <a:spcBef>
                <a:spcPts val="2400"/>
              </a:spcBef>
            </a:pPr>
            <a:r>
              <a:rPr lang="en-US" altLang="cs-CZ" sz="2600" dirty="0">
                <a:solidFill>
                  <a:srgbClr val="002D5A"/>
                </a:solidFill>
              </a:rPr>
              <a:t>Multipart</a:t>
            </a:r>
            <a:r>
              <a:rPr lang="cs-CZ" altLang="cs-CZ" sz="2600" dirty="0">
                <a:solidFill>
                  <a:srgbClr val="002D5A"/>
                </a:solidFill>
              </a:rPr>
              <a:t>ismus s dominantní stranou – SWE, ITA</a:t>
            </a:r>
          </a:p>
          <a:p>
            <a:pPr>
              <a:spcBef>
                <a:spcPts val="2400"/>
              </a:spcBef>
            </a:pPr>
            <a:r>
              <a:rPr lang="en-US" altLang="cs-CZ" sz="2600" dirty="0">
                <a:solidFill>
                  <a:srgbClr val="002D5A"/>
                </a:solidFill>
              </a:rPr>
              <a:t>Multipart</a:t>
            </a:r>
            <a:r>
              <a:rPr lang="cs-CZ" altLang="cs-CZ" sz="2600" dirty="0">
                <a:solidFill>
                  <a:srgbClr val="002D5A"/>
                </a:solidFill>
              </a:rPr>
              <a:t>ismus bez dominantní stranou – DEN, FIN, NOR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sah 1">
            <a:extLst>
              <a:ext uri="{FF2B5EF4-FFF2-40B4-BE49-F238E27FC236}">
                <a16:creationId xmlns:a16="http://schemas.microsoft.com/office/drawing/2014/main" id="{A68ED267-7F27-407B-A6FF-95B4E057D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6250"/>
            <a:ext cx="8229600" cy="4379913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cs-CZ" altLang="cs-CZ" sz="2500">
                <a:solidFill>
                  <a:srgbClr val="002D5A"/>
                </a:solidFill>
              </a:rPr>
              <a:t>Koaliční potenciál</a:t>
            </a:r>
          </a:p>
          <a:p>
            <a:pPr>
              <a:spcBef>
                <a:spcPts val="3000"/>
              </a:spcBef>
            </a:pPr>
            <a:r>
              <a:rPr lang="cs-CZ" altLang="cs-CZ" sz="2500">
                <a:solidFill>
                  <a:srgbClr val="002D5A"/>
                </a:solidFill>
              </a:rPr>
              <a:t>Vyděračský potenciál</a:t>
            </a:r>
          </a:p>
        </p:txBody>
      </p:sp>
      <p:sp>
        <p:nvSpPr>
          <p:cNvPr id="14339" name="Nadpis 2">
            <a:extLst>
              <a:ext uri="{FF2B5EF4-FFF2-40B4-BE49-F238E27FC236}">
                <a16:creationId xmlns:a16="http://schemas.microsoft.com/office/drawing/2014/main" id="{81C64253-83D3-4532-A85D-19F25EBA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3" y="136525"/>
            <a:ext cx="8447087" cy="1727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500" dirty="0"/>
              <a:t>Giovanni </a:t>
            </a:r>
            <a:r>
              <a:rPr lang="cs-CZ" altLang="cs-CZ" sz="3500" dirty="0" err="1"/>
              <a:t>Sartori</a:t>
            </a:r>
            <a:r>
              <a:rPr lang="cs-CZ" altLang="cs-CZ" sz="3500" dirty="0"/>
              <a:t> a „relevantní strany“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C830EC6-533E-467B-8B07-1FC8519E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13" y="396875"/>
            <a:ext cx="8447087" cy="390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 err="1"/>
              <a:t>Sartoriho</a:t>
            </a:r>
            <a:r>
              <a:rPr lang="cs-CZ" altLang="cs-CZ" sz="4000" dirty="0"/>
              <a:t> klasifikace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F1A4EA82-0344-4AA3-8782-C3BDB971B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275268"/>
              </p:ext>
            </p:extLst>
          </p:nvPr>
        </p:nvGraphicFramePr>
        <p:xfrm>
          <a:off x="350838" y="1323975"/>
          <a:ext cx="8615361" cy="4803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9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5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2410">
                <a:tc>
                  <a:txBody>
                    <a:bodyPr/>
                    <a:lstStyle/>
                    <a:p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marT="45729" marB="45729" anchor="ctr">
                    <a:solidFill>
                      <a:srgbClr val="002D5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Druh (formát)</a:t>
                      </a:r>
                    </a:p>
                  </a:txBody>
                  <a:tcPr marL="91442" marR="91442" marT="45729" marB="45729" anchor="ctr">
                    <a:solidFill>
                      <a:srgbClr val="002D5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Typ (mechanismus)</a:t>
                      </a:r>
                    </a:p>
                  </a:txBody>
                  <a:tcPr marL="91442" marR="91442" marT="45729" marB="45729" anchor="ctr">
                    <a:solidFill>
                      <a:srgbClr val="002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848">
                <a:tc rowSpan="2">
                  <a:txBody>
                    <a:bodyPr/>
                    <a:lstStyle/>
                    <a:p>
                      <a:r>
                        <a:rPr lang="cs-CZ" sz="2200" b="0" dirty="0">
                          <a:solidFill>
                            <a:srgbClr val="002D5A"/>
                          </a:solidFill>
                        </a:rPr>
                        <a:t>1</a:t>
                      </a:r>
                      <a:r>
                        <a:rPr lang="cs-CZ" sz="2200" b="0" baseline="0" dirty="0">
                          <a:solidFill>
                            <a:srgbClr val="002D5A"/>
                          </a:solidFill>
                        </a:rPr>
                        <a:t> strana</a:t>
                      </a:r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b="0" kern="1200" dirty="0">
                          <a:solidFill>
                            <a:srgbClr val="002D5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Systém jediné totalit. strany</a:t>
                      </a:r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0" dirty="0">
                          <a:solidFill>
                            <a:srgbClr val="002D5A"/>
                          </a:solidFill>
                        </a:rPr>
                        <a:t>-</a:t>
                      </a:r>
                    </a:p>
                  </a:txBody>
                  <a:tcPr marL="91442" marR="91442" marT="45729" marB="457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848">
                <a:tc vMerge="1">
                  <a:txBody>
                    <a:bodyPr/>
                    <a:lstStyle/>
                    <a:p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b="0" dirty="0">
                          <a:solidFill>
                            <a:srgbClr val="002D5A"/>
                          </a:solidFill>
                        </a:rPr>
                        <a:t>Systém</a:t>
                      </a:r>
                      <a:r>
                        <a:rPr lang="cs-CZ" sz="2200" b="0" baseline="0" dirty="0">
                          <a:solidFill>
                            <a:srgbClr val="002D5A"/>
                          </a:solidFill>
                        </a:rPr>
                        <a:t> hegemonické strany</a:t>
                      </a:r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200" b="0" dirty="0">
                          <a:solidFill>
                            <a:srgbClr val="002D5A"/>
                          </a:solidFill>
                        </a:rPr>
                        <a:t>-</a:t>
                      </a:r>
                    </a:p>
                  </a:txBody>
                  <a:tcPr marL="91442" marR="91442" marT="45729" marB="457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410">
                <a:tc>
                  <a:txBody>
                    <a:bodyPr/>
                    <a:lstStyle/>
                    <a:p>
                      <a:r>
                        <a:rPr lang="cs-CZ" sz="2200" b="0" dirty="0">
                          <a:solidFill>
                            <a:srgbClr val="002D5A"/>
                          </a:solidFill>
                        </a:rPr>
                        <a:t>2 strany</a:t>
                      </a: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b="0" kern="1200" dirty="0">
                          <a:solidFill>
                            <a:srgbClr val="002D5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Systém</a:t>
                      </a:r>
                      <a:r>
                        <a:rPr lang="cs-CZ" sz="2200" b="0" kern="1200" baseline="0" dirty="0">
                          <a:solidFill>
                            <a:srgbClr val="002D5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dvou stran</a:t>
                      </a:r>
                      <a:r>
                        <a:rPr lang="cs-CZ" sz="2200" b="0" kern="1200" dirty="0">
                          <a:solidFill>
                            <a:srgbClr val="002D5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b="0" kern="1200" dirty="0">
                          <a:solidFill>
                            <a:srgbClr val="002D5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Systém</a:t>
                      </a:r>
                      <a:r>
                        <a:rPr lang="cs-CZ" sz="2200" b="0" kern="1200" baseline="0" dirty="0">
                          <a:solidFill>
                            <a:srgbClr val="002D5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dvou stran</a:t>
                      </a:r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410">
                <a:tc>
                  <a:txBody>
                    <a:bodyPr/>
                    <a:lstStyle/>
                    <a:p>
                      <a:r>
                        <a:rPr lang="cs-CZ" sz="2200" b="0" dirty="0">
                          <a:solidFill>
                            <a:srgbClr val="002D5A"/>
                          </a:solidFill>
                        </a:rPr>
                        <a:t>3-5 stran</a:t>
                      </a: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b="0" kern="1200" dirty="0">
                          <a:solidFill>
                            <a:srgbClr val="002D5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Limitovaný pluralismus</a:t>
                      </a:r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b="0" kern="1200" dirty="0">
                          <a:solidFill>
                            <a:srgbClr val="002D5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Umírněný pluralismus</a:t>
                      </a:r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8848">
                <a:tc>
                  <a:txBody>
                    <a:bodyPr/>
                    <a:lstStyle/>
                    <a:p>
                      <a:r>
                        <a:rPr lang="cs-CZ" sz="2200" b="0" dirty="0">
                          <a:solidFill>
                            <a:srgbClr val="002D5A"/>
                          </a:solidFill>
                        </a:rPr>
                        <a:t>Více než 5 stran</a:t>
                      </a: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b="0" kern="1200" dirty="0">
                          <a:solidFill>
                            <a:srgbClr val="002D5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Extrémní pluralismus</a:t>
                      </a:r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b="0" dirty="0">
                          <a:solidFill>
                            <a:srgbClr val="002D5A"/>
                          </a:solidFill>
                        </a:rPr>
                        <a:t>Polarizovaný</a:t>
                      </a:r>
                      <a:r>
                        <a:rPr lang="cs-CZ" sz="2200" b="0" baseline="0" dirty="0">
                          <a:solidFill>
                            <a:srgbClr val="002D5A"/>
                          </a:solidFill>
                        </a:rPr>
                        <a:t> pluralismus</a:t>
                      </a:r>
                      <a:endParaRPr lang="cs-CZ" sz="2200" b="0" dirty="0">
                        <a:solidFill>
                          <a:srgbClr val="002D5A"/>
                        </a:solidFill>
                      </a:endParaRPr>
                    </a:p>
                  </a:txBody>
                  <a:tcPr marL="91442" marR="91442" marT="45729" marB="4572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FF0C853F-4C53-442B-BA92-C4B599445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908050"/>
            <a:ext cx="8447087" cy="390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800" dirty="0"/>
              <a:t>Systém dvou stran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54F000F6-954F-40FE-94DF-42064BB75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2316163"/>
            <a:ext cx="7867650" cy="3810000"/>
          </a:xfrm>
        </p:spPr>
        <p:txBody>
          <a:bodyPr/>
          <a:lstStyle/>
          <a:p>
            <a:pPr marL="623888" indent="-514350"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Jednobarevné většinové vlády</a:t>
            </a:r>
          </a:p>
          <a:p>
            <a:pPr marL="623888" indent="-514350"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Alternace u moci</a:t>
            </a:r>
          </a:p>
          <a:p>
            <a:pPr marL="623888" indent="-514350"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Dostředivé tendence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10DF19AE-0443-4009-9C91-0C3237A1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08050"/>
            <a:ext cx="8447088" cy="390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/>
              <a:t>Umírněný pluralismus</a:t>
            </a:r>
          </a:p>
        </p:txBody>
      </p:sp>
      <p:sp>
        <p:nvSpPr>
          <p:cNvPr id="59395" name="Zástupný symbol pro obsah 2">
            <a:extLst>
              <a:ext uri="{FF2B5EF4-FFF2-40B4-BE49-F238E27FC236}">
                <a16:creationId xmlns:a16="http://schemas.microsoft.com/office/drawing/2014/main" id="{D636C300-1614-4AD7-808D-4ED48910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76425"/>
            <a:ext cx="8229600" cy="42497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GB" altLang="cs-CZ" sz="2800">
                <a:solidFill>
                  <a:srgbClr val="002D5A"/>
                </a:solidFill>
              </a:rPr>
              <a:t>3-5 </a:t>
            </a:r>
            <a:r>
              <a:rPr lang="cs-CZ" altLang="cs-CZ" sz="2800">
                <a:solidFill>
                  <a:srgbClr val="002D5A"/>
                </a:solidFill>
              </a:rPr>
              <a:t>(6) stran</a:t>
            </a:r>
          </a:p>
          <a:p>
            <a:pPr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Dostředivé tendence</a:t>
            </a:r>
          </a:p>
          <a:p>
            <a:pPr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Nízká polarizace</a:t>
            </a:r>
          </a:p>
          <a:p>
            <a:pPr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Dva bloky stran</a:t>
            </a:r>
          </a:p>
          <a:p>
            <a:pPr>
              <a:spcBef>
                <a:spcPts val="1800"/>
              </a:spcBef>
            </a:pPr>
            <a:r>
              <a:rPr lang="cs-CZ" altLang="cs-CZ" sz="2800">
                <a:solidFill>
                  <a:srgbClr val="002D5A"/>
                </a:solidFill>
              </a:rPr>
              <a:t>Většinové vlády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280ED8E7-DC73-44F3-887E-CC8A9247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38" y="466725"/>
            <a:ext cx="8447087" cy="390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/>
              <a:t>Polarizovaný pluralismus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9D2F45AB-79B2-4362-93F0-1B65D66E4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cs-CZ" altLang="cs-CZ" sz="2500">
                <a:solidFill>
                  <a:srgbClr val="002D5A"/>
                </a:solidFill>
              </a:rPr>
              <a:t>Antisystémové strany</a:t>
            </a:r>
          </a:p>
          <a:p>
            <a:pPr>
              <a:spcBef>
                <a:spcPts val="1800"/>
              </a:spcBef>
            </a:pPr>
            <a:r>
              <a:rPr lang="en-US" altLang="cs-CZ" sz="2500">
                <a:solidFill>
                  <a:srgbClr val="002D5A"/>
                </a:solidFill>
              </a:rPr>
              <a:t>Bilater</a:t>
            </a:r>
            <a:r>
              <a:rPr lang="cs-CZ" altLang="cs-CZ" sz="2500">
                <a:solidFill>
                  <a:srgbClr val="002D5A"/>
                </a:solidFill>
              </a:rPr>
              <a:t>ální opozice</a:t>
            </a:r>
          </a:p>
          <a:p>
            <a:pPr>
              <a:spcBef>
                <a:spcPts val="1800"/>
              </a:spcBef>
            </a:pPr>
            <a:r>
              <a:rPr lang="cs-CZ" altLang="cs-CZ" sz="2500">
                <a:solidFill>
                  <a:srgbClr val="002D5A"/>
                </a:solidFill>
              </a:rPr>
              <a:t>Neodpovědná opozice</a:t>
            </a:r>
          </a:p>
          <a:p>
            <a:pPr>
              <a:spcBef>
                <a:spcPts val="1800"/>
              </a:spcBef>
            </a:pPr>
            <a:r>
              <a:rPr lang="cs-CZ" altLang="cs-CZ" sz="2500">
                <a:solidFill>
                  <a:srgbClr val="002D5A"/>
                </a:solidFill>
              </a:rPr>
              <a:t>Populismus, trumfování</a:t>
            </a:r>
          </a:p>
          <a:p>
            <a:pPr>
              <a:spcBef>
                <a:spcPts val="1800"/>
              </a:spcBef>
            </a:pPr>
            <a:r>
              <a:rPr lang="cs-CZ" altLang="cs-CZ" sz="2500">
                <a:solidFill>
                  <a:srgbClr val="002D5A"/>
                </a:solidFill>
              </a:rPr>
              <a:t>Vysoká polarizace</a:t>
            </a:r>
          </a:p>
          <a:p>
            <a:pPr>
              <a:spcBef>
                <a:spcPts val="1800"/>
              </a:spcBef>
            </a:pPr>
            <a:r>
              <a:rPr lang="cs-CZ" altLang="cs-CZ" sz="2500">
                <a:solidFill>
                  <a:srgbClr val="002D5A"/>
                </a:solidFill>
              </a:rPr>
              <a:t>Odstředivé tendence</a:t>
            </a:r>
          </a:p>
          <a:p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1">
            <a:extLst>
              <a:ext uri="{FF2B5EF4-FFF2-40B4-BE49-F238E27FC236}">
                <a16:creationId xmlns:a16="http://schemas.microsoft.com/office/drawing/2014/main" id="{438541B4-47E1-4F58-A7CB-6A16E09CF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cs-CZ" altLang="cs-CZ" sz="2500">
                <a:solidFill>
                  <a:srgbClr val="002D5A"/>
                </a:solidFill>
              </a:rPr>
              <a:t>Doplňková kategorie</a:t>
            </a:r>
          </a:p>
          <a:p>
            <a:pPr>
              <a:spcBef>
                <a:spcPts val="2400"/>
              </a:spcBef>
            </a:pPr>
            <a:r>
              <a:rPr lang="cs-CZ" altLang="cs-CZ" sz="2500">
                <a:solidFill>
                  <a:srgbClr val="002D5A"/>
                </a:solidFill>
              </a:rPr>
              <a:t>Východiskem Duvergerova „dominantní strana“</a:t>
            </a:r>
          </a:p>
          <a:p>
            <a:pPr>
              <a:spcBef>
                <a:spcPts val="2400"/>
              </a:spcBef>
            </a:pPr>
            <a:r>
              <a:rPr lang="cs-CZ" altLang="cs-CZ" sz="2500">
                <a:solidFill>
                  <a:srgbClr val="002D5A"/>
                </a:solidFill>
              </a:rPr>
              <a:t>50 % a více mandátů po cca 3 volební období</a:t>
            </a:r>
          </a:p>
        </p:txBody>
      </p:sp>
      <p:sp>
        <p:nvSpPr>
          <p:cNvPr id="31747" name="Nadpis 2">
            <a:extLst>
              <a:ext uri="{FF2B5EF4-FFF2-40B4-BE49-F238E27FC236}">
                <a16:creationId xmlns:a16="http://schemas.microsoft.com/office/drawing/2014/main" id="{E04414DB-FA6D-4D79-8DF0-4B2B0B3C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536575"/>
            <a:ext cx="8447087" cy="4397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dirty="0"/>
              <a:t>Systém </a:t>
            </a:r>
            <a:r>
              <a:rPr lang="cs-CZ" altLang="cs-CZ" sz="4000" dirty="0" err="1"/>
              <a:t>predominantní</a:t>
            </a:r>
            <a:r>
              <a:rPr lang="cs-CZ" altLang="cs-CZ" sz="4000" dirty="0"/>
              <a:t> strany</a:t>
            </a:r>
          </a:p>
        </p:txBody>
      </p:sp>
    </p:spTree>
    <p:extLst>
      <p:ext uri="{BB962C8B-B14F-4D97-AF65-F5344CB8AC3E}">
        <p14:creationId xmlns:p14="http://schemas.microsoft.com/office/powerpoint/2010/main" val="97703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1">
            <a:extLst>
              <a:ext uri="{FF2B5EF4-FFF2-40B4-BE49-F238E27FC236}">
                <a16:creationId xmlns:a16="http://schemas.microsoft.com/office/drawing/2014/main" id="{438541B4-47E1-4F58-A7CB-6A16E09C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7327"/>
            <a:ext cx="8229600" cy="499074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000" b="1" dirty="0">
                <a:solidFill>
                  <a:srgbClr val="002D5A"/>
                </a:solidFill>
              </a:rPr>
              <a:t>Vyšší míra fragmentace </a:t>
            </a:r>
            <a:r>
              <a:rPr lang="cs-CZ" altLang="cs-CZ" sz="2000" dirty="0">
                <a:solidFill>
                  <a:srgbClr val="002D5A"/>
                </a:solidFill>
              </a:rPr>
              <a:t>– v drtivé většině zemí se významně zvýšil počet relevantních (nebo </a:t>
            </a:r>
            <a:r>
              <a:rPr lang="cs-CZ" altLang="cs-CZ" sz="2000" dirty="0" err="1">
                <a:solidFill>
                  <a:srgbClr val="002D5A"/>
                </a:solidFill>
              </a:rPr>
              <a:t>semirelevantních</a:t>
            </a:r>
            <a:r>
              <a:rPr lang="cs-CZ" altLang="cs-CZ" sz="2000" dirty="0">
                <a:solidFill>
                  <a:srgbClr val="002D5A"/>
                </a:solidFill>
              </a:rPr>
              <a:t>) stran, a to z těchto důvodů: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1700" dirty="0">
                <a:solidFill>
                  <a:srgbClr val="002D5A"/>
                </a:solidFill>
              </a:rPr>
              <a:t>vyšší počet konfliktních linií, zpravidla však politických (tedy shora vnesených),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1700" dirty="0">
                <a:solidFill>
                  <a:srgbClr val="002D5A"/>
                </a:solidFill>
              </a:rPr>
              <a:t>sílící personifikace různého stupně (celostátní, regionální, lokální),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1700" dirty="0">
                <a:solidFill>
                  <a:srgbClr val="002D5A"/>
                </a:solidFill>
              </a:rPr>
              <a:t>sílící regionalizace,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1700" dirty="0">
                <a:solidFill>
                  <a:srgbClr val="002D5A"/>
                </a:solidFill>
              </a:rPr>
              <a:t>vyšší voličská volatilita, včetně nestálé volební participace.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000" b="1" dirty="0">
                <a:solidFill>
                  <a:srgbClr val="002D5A"/>
                </a:solidFill>
              </a:rPr>
              <a:t>Sílící polarizace společnosti </a:t>
            </a:r>
            <a:r>
              <a:rPr lang="cs-CZ" altLang="cs-CZ" sz="2000" dirty="0">
                <a:solidFill>
                  <a:srgbClr val="002D5A"/>
                </a:solidFill>
              </a:rPr>
              <a:t>– nikoli však na původních liniích, ale v důsledku: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střetu mezi zastánci liberální demokracie a autoritáři, resp. populisty,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nástupu nových agend a ideologií,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reálného i </a:t>
            </a:r>
            <a:r>
              <a:rPr lang="cs-CZ" altLang="cs-CZ" sz="1600">
                <a:solidFill>
                  <a:srgbClr val="002D5A"/>
                </a:solidFill>
              </a:rPr>
              <a:t>instrumentalizovaného</a:t>
            </a:r>
            <a:r>
              <a:rPr lang="cs-CZ" altLang="cs-CZ" sz="1600" dirty="0">
                <a:solidFill>
                  <a:srgbClr val="002D5A"/>
                </a:solidFill>
              </a:rPr>
              <a:t> rozdělení společnosti na elitu a masy, 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personifikace, která přivádí do popředí polarizující osobnosti,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1600" dirty="0">
                <a:solidFill>
                  <a:srgbClr val="002D5A"/>
                </a:solidFill>
              </a:rPr>
              <a:t>neuvážených ústavních a institucionálních experimentů: přímá volba prezidenta, nástroje přímé demokracie, nepřiměřené protikorupční akce a z nich vyplývající regulace…</a:t>
            </a:r>
          </a:p>
        </p:txBody>
      </p:sp>
      <p:sp>
        <p:nvSpPr>
          <p:cNvPr id="31747" name="Nadpis 2">
            <a:extLst>
              <a:ext uri="{FF2B5EF4-FFF2-40B4-BE49-F238E27FC236}">
                <a16:creationId xmlns:a16="http://schemas.microsoft.com/office/drawing/2014/main" id="{E04414DB-FA6D-4D79-8DF0-4B2B0B3C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536575"/>
            <a:ext cx="8447087" cy="2923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600" dirty="0"/>
              <a:t>Základní změny </a:t>
            </a:r>
            <a:br>
              <a:rPr lang="cs-CZ" altLang="cs-CZ" sz="3600" dirty="0"/>
            </a:br>
            <a:r>
              <a:rPr lang="cs-CZ" altLang="cs-CZ" sz="3600" dirty="0"/>
              <a:t>ve stranických systémech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3EAD3-9F9A-4066-855C-C0EAE08DC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5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sz="4000" dirty="0"/>
              <a:t>Volby 2019/20 a stranické rodiny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862FD26-5C5C-46EE-9F33-C192F9954E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5263" y="1852613"/>
          <a:ext cx="8640760" cy="4271965"/>
        </p:xfrm>
        <a:graphic>
          <a:graphicData uri="http://schemas.openxmlformats.org/drawingml/2006/table">
            <a:tbl>
              <a:tblPr/>
              <a:tblGrid>
                <a:gridCol w="144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30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7645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980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918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015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575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SPA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UK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IRL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SLK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NMC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LIT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5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komunisté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5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sociální demokraté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8+3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9+9+3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5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nová levice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25+3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5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zelení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14+2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3+1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13+8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6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křesť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demokraté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49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konzervativci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18+12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26+2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25+8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25+3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49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liberálové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29+23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23+9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7+6+6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9+7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5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agrárníci 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5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krajní pravice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8+3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57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regional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., autonom.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4,5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12+7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299" marR="6299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40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1312"/>
          </a:xfrm>
        </p:spPr>
        <p:txBody>
          <a:bodyPr>
            <a:normAutofit/>
          </a:bodyPr>
          <a:lstStyle/>
          <a:p>
            <a:r>
              <a:rPr lang="cs-CZ" sz="4000" dirty="0"/>
              <a:t>Definice politické strany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1312"/>
            <a:ext cx="8266922" cy="543747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cs-CZ" sz="2000" dirty="0" err="1">
                <a:solidFill>
                  <a:srgbClr val="002D5A"/>
                </a:solidFill>
              </a:rPr>
              <a:t>LaPalombara</a:t>
            </a:r>
            <a:r>
              <a:rPr lang="cs-CZ" sz="2000" dirty="0">
                <a:solidFill>
                  <a:srgbClr val="002D5A"/>
                </a:solidFill>
              </a:rPr>
              <a:t>, </a:t>
            </a:r>
            <a:r>
              <a:rPr lang="cs-CZ" sz="2000" dirty="0" err="1">
                <a:solidFill>
                  <a:srgbClr val="002D5A"/>
                </a:solidFill>
              </a:rPr>
              <a:t>Weiner</a:t>
            </a:r>
            <a:r>
              <a:rPr lang="cs-CZ" sz="2000" dirty="0">
                <a:solidFill>
                  <a:srgbClr val="002D5A"/>
                </a:solidFill>
              </a:rPr>
              <a:t> (1966)</a:t>
            </a:r>
          </a:p>
          <a:p>
            <a:pPr marL="857165" lvl="1" indent="-457200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trvalá organizace, tj. organizace, která pravděpodobná přežije své současné vůdce;</a:t>
            </a:r>
          </a:p>
          <a:p>
            <a:pPr marL="857165" lvl="1" indent="-457200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dobře zařízená a zjevně trvalá místní organizace, udržující pravidelné a rozmanité vztahy na celostátním měřítku;</a:t>
            </a:r>
          </a:p>
          <a:p>
            <a:pPr marL="857165" lvl="1" indent="-457200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rozhodná vůle celostátních a místních vůdců organizace dosáhnout a vykonávat moc, ať už sami nebo s jinými, a nikoli pouze moc ovlivňovat;</a:t>
            </a:r>
          </a:p>
          <a:p>
            <a:pPr marL="857165" lvl="1" indent="-457200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snaha vyhledávat lidovou podporu ve volbách nebo jiným způsobem.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 err="1">
                <a:solidFill>
                  <a:srgbClr val="002D5A"/>
                </a:solidFill>
              </a:rPr>
              <a:t>Sartori</a:t>
            </a:r>
            <a:r>
              <a:rPr lang="cs-CZ" sz="2000" dirty="0">
                <a:solidFill>
                  <a:srgbClr val="002D5A"/>
                </a:solidFill>
              </a:rPr>
              <a:t> (1976)</a:t>
            </a:r>
          </a:p>
          <a:p>
            <a:pPr lvl="1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strana je jakákoli politická skupina, která se představuje ve volbách a je schopna prostřednictvím voleb umístit kandidáty do veřejných úřadů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 err="1">
                <a:solidFill>
                  <a:srgbClr val="002D5A"/>
                </a:solidFill>
              </a:rPr>
              <a:t>Pedersen</a:t>
            </a:r>
            <a:r>
              <a:rPr lang="cs-CZ" sz="2000" dirty="0">
                <a:solidFill>
                  <a:srgbClr val="002D5A"/>
                </a:solidFill>
              </a:rPr>
              <a:t> (1982)</a:t>
            </a:r>
          </a:p>
          <a:p>
            <a:pPr lvl="1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organizace, jakkoli slabě či silně organizovaná, která buď nominuje kandidáty do veřejných funkcí, nebo která alespoň tento záměr deklaruje</a:t>
            </a:r>
          </a:p>
        </p:txBody>
      </p:sp>
    </p:spTree>
    <p:extLst>
      <p:ext uri="{BB962C8B-B14F-4D97-AF65-F5344CB8AC3E}">
        <p14:creationId xmlns:p14="http://schemas.microsoft.com/office/powerpoint/2010/main" val="377719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52E95-EAA1-42D8-AC7A-52F0E097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225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sz="4000" dirty="0"/>
              <a:t>Volby 2021 a stranické rodiny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A2C85E2-171F-47D2-8CD6-A83ED8F397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9724195"/>
              </p:ext>
            </p:extLst>
          </p:nvPr>
        </p:nvGraphicFramePr>
        <p:xfrm>
          <a:off x="268288" y="1200150"/>
          <a:ext cx="8607426" cy="4892675"/>
        </p:xfrm>
        <a:graphic>
          <a:graphicData uri="http://schemas.openxmlformats.org/drawingml/2006/table">
            <a:tbl>
              <a:tblPr/>
              <a:tblGrid>
                <a:gridCol w="220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53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37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37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44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84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36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4934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komunisté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sociální demokraté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49+7+2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10+4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nová levice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zelení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6+3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2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křesťanští demokraté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konzervativci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28+4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4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liberálové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11+6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22+15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agrárníci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17+5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krajní pravice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11+2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13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regionalisté, autonomisté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48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ostatní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24+5+13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27+</a:t>
                      </a:r>
                      <a:r>
                        <a:rPr lang="cs-CZ" sz="15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9+9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3+2+1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49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97707-9B26-460F-BAAE-75F50DEB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255" y="0"/>
            <a:ext cx="9382991" cy="633845"/>
          </a:xfrm>
        </p:spPr>
        <p:txBody>
          <a:bodyPr>
            <a:normAutofit/>
          </a:bodyPr>
          <a:lstStyle/>
          <a:p>
            <a:r>
              <a:rPr lang="cs-CZ" sz="2800" dirty="0"/>
              <a:t>Střední a východní Evropa (čl. státy EU)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A915275-2AF8-49F2-AB67-51389243A8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433809"/>
              </p:ext>
            </p:extLst>
          </p:nvPr>
        </p:nvGraphicFramePr>
        <p:xfrm>
          <a:off x="0" y="633845"/>
          <a:ext cx="9216735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879">
                  <a:extLst>
                    <a:ext uri="{9D8B030D-6E8A-4147-A177-3AD203B41FA5}">
                      <a16:colId xmlns:a16="http://schemas.microsoft.com/office/drawing/2014/main" val="2722856323"/>
                    </a:ext>
                  </a:extLst>
                </a:gridCol>
                <a:gridCol w="3739062">
                  <a:extLst>
                    <a:ext uri="{9D8B030D-6E8A-4147-A177-3AD203B41FA5}">
                      <a16:colId xmlns:a16="http://schemas.microsoft.com/office/drawing/2014/main" val="2185449504"/>
                    </a:ext>
                  </a:extLst>
                </a:gridCol>
                <a:gridCol w="1916662">
                  <a:extLst>
                    <a:ext uri="{9D8B030D-6E8A-4147-A177-3AD203B41FA5}">
                      <a16:colId xmlns:a16="http://schemas.microsoft.com/office/drawing/2014/main" val="3170744423"/>
                    </a:ext>
                  </a:extLst>
                </a:gridCol>
                <a:gridCol w="2325132">
                  <a:extLst>
                    <a:ext uri="{9D8B030D-6E8A-4147-A177-3AD203B41FA5}">
                      <a16:colId xmlns:a16="http://schemas.microsoft.com/office/drawing/2014/main" val="169850408"/>
                    </a:ext>
                  </a:extLst>
                </a:gridCol>
              </a:tblGrid>
              <a:tr h="297647">
                <a:tc>
                  <a:txBody>
                    <a:bodyPr/>
                    <a:lstStyle/>
                    <a:p>
                      <a:r>
                        <a:rPr lang="cs-CZ" dirty="0"/>
                        <a:t>Země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Hlavní KL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Formát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Mechanismus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5606540"/>
                  </a:ext>
                </a:extLst>
              </a:tr>
              <a:tr h="632171">
                <a:tc>
                  <a:txBody>
                    <a:bodyPr/>
                    <a:lstStyle/>
                    <a:p>
                      <a:r>
                        <a:rPr lang="cs-CZ" dirty="0"/>
                        <a:t>Bulharsko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korupce, populismus, vztah ke konkrétní osobě, centrum-periferie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extrémní multipartismus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polarizovaný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997963"/>
                  </a:ext>
                </a:extLst>
              </a:tr>
              <a:tr h="632171">
                <a:tc>
                  <a:txBody>
                    <a:bodyPr/>
                    <a:lstStyle/>
                    <a:p>
                      <a:r>
                        <a:rPr lang="cs-CZ" dirty="0"/>
                        <a:t>Česko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populismus, globalizace,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vztah ke konkrétní osobě, pravice-levice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multipartismus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semipolarizovaný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0802652"/>
                  </a:ext>
                </a:extLst>
              </a:tr>
              <a:tr h="355213">
                <a:tc>
                  <a:txBody>
                    <a:bodyPr/>
                    <a:lstStyle/>
                    <a:p>
                      <a:r>
                        <a:rPr lang="cs-CZ" dirty="0"/>
                        <a:t>Estonsko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centrum-periferie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1898702"/>
                  </a:ext>
                </a:extLst>
              </a:tr>
              <a:tr h="540006">
                <a:tc>
                  <a:txBody>
                    <a:bodyPr/>
                    <a:lstStyle/>
                    <a:p>
                      <a:r>
                        <a:rPr lang="cs-CZ" dirty="0"/>
                        <a:t>Chorvatsko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centrum-periferie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extrémní multipartismus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semipolarizovaný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7769572"/>
                  </a:ext>
                </a:extLst>
              </a:tr>
              <a:tr h="632171">
                <a:tc>
                  <a:txBody>
                    <a:bodyPr/>
                    <a:lstStyle/>
                    <a:p>
                      <a:r>
                        <a:rPr lang="cs-CZ" dirty="0"/>
                        <a:t>Litva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populismus, město-venkov, centrum-periferie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extrémní multipartismus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semipolarizovaný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781573"/>
                  </a:ext>
                </a:extLst>
              </a:tr>
              <a:tr h="361241">
                <a:tc>
                  <a:txBody>
                    <a:bodyPr/>
                    <a:lstStyle/>
                    <a:p>
                      <a:r>
                        <a:rPr lang="cs-CZ" dirty="0"/>
                        <a:t>Lotyšsko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centrum-periferie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01230"/>
                  </a:ext>
                </a:extLst>
              </a:tr>
              <a:tr h="632171">
                <a:tc>
                  <a:txBody>
                    <a:bodyPr/>
                    <a:lstStyle/>
                    <a:p>
                      <a:pPr marL="0" marR="0" lvl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Maďarsko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nár</a:t>
                      </a:r>
                      <a:r>
                        <a:rPr lang="cs-CZ" dirty="0"/>
                        <a:t>. </a:t>
                      </a:r>
                      <a:r>
                        <a:rPr lang="cs-CZ" dirty="0" err="1"/>
                        <a:t>konz</a:t>
                      </a:r>
                      <a:r>
                        <a:rPr lang="cs-CZ" dirty="0"/>
                        <a:t>. – kosmopolit. soc. lib., vztah ke konkrétní osobě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bipolární 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semipolarizovaný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4418607"/>
                  </a:ext>
                </a:extLst>
              </a:tr>
              <a:tr h="361241">
                <a:tc>
                  <a:txBody>
                    <a:bodyPr/>
                    <a:lstStyle/>
                    <a:p>
                      <a:r>
                        <a:rPr lang="cs-CZ" dirty="0"/>
                        <a:t>Polsko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nár</a:t>
                      </a:r>
                      <a:r>
                        <a:rPr lang="cs-CZ" dirty="0"/>
                        <a:t>. </a:t>
                      </a:r>
                      <a:r>
                        <a:rPr lang="cs-CZ" dirty="0" err="1"/>
                        <a:t>konz</a:t>
                      </a:r>
                      <a:r>
                        <a:rPr lang="cs-CZ" dirty="0"/>
                        <a:t>. – kosmopolit. soc. lib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semipolarizovaný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1914058"/>
                  </a:ext>
                </a:extLst>
              </a:tr>
              <a:tr h="361241">
                <a:tc>
                  <a:txBody>
                    <a:bodyPr/>
                    <a:lstStyle/>
                    <a:p>
                      <a:r>
                        <a:rPr lang="cs-CZ" dirty="0"/>
                        <a:t>Rumunsko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centrum-periferie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semipolarizovaný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767254"/>
                  </a:ext>
                </a:extLst>
              </a:tr>
              <a:tr h="632171">
                <a:tc>
                  <a:txBody>
                    <a:bodyPr/>
                    <a:lstStyle/>
                    <a:p>
                      <a:pPr marL="0" marR="0" lvl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Slovensko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centrum-periferie, vztah ke konkrétní osobě, populismus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extrémní multipartismus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polarizovaný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1114019"/>
                  </a:ext>
                </a:extLst>
              </a:tr>
              <a:tr h="624184">
                <a:tc>
                  <a:txBody>
                    <a:bodyPr/>
                    <a:lstStyle/>
                    <a:p>
                      <a:r>
                        <a:rPr lang="cs-CZ" dirty="0"/>
                        <a:t>Slovinsko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centrum-periferie</a:t>
                      </a:r>
                    </a:p>
                    <a:p>
                      <a:r>
                        <a:rPr lang="cs-CZ" dirty="0"/>
                        <a:t>populismus, generační linie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extrémní multipartismus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3413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88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97707-9B26-460F-BAAE-75F50DEB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255" y="1"/>
            <a:ext cx="9382991" cy="529838"/>
          </a:xfrm>
        </p:spPr>
        <p:txBody>
          <a:bodyPr>
            <a:normAutofit/>
          </a:bodyPr>
          <a:lstStyle/>
          <a:p>
            <a:r>
              <a:rPr lang="cs-CZ" sz="2800" dirty="0"/>
              <a:t>Západní a severní Evropa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A915275-2AF8-49F2-AB67-51389243A8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416003"/>
              </p:ext>
            </p:extLst>
          </p:nvPr>
        </p:nvGraphicFramePr>
        <p:xfrm>
          <a:off x="1" y="539886"/>
          <a:ext cx="9143999" cy="5679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53">
                  <a:extLst>
                    <a:ext uri="{9D8B030D-6E8A-4147-A177-3AD203B41FA5}">
                      <a16:colId xmlns:a16="http://schemas.microsoft.com/office/drawing/2014/main" val="2722856323"/>
                    </a:ext>
                  </a:extLst>
                </a:gridCol>
                <a:gridCol w="3663927">
                  <a:extLst>
                    <a:ext uri="{9D8B030D-6E8A-4147-A177-3AD203B41FA5}">
                      <a16:colId xmlns:a16="http://schemas.microsoft.com/office/drawing/2014/main" val="2185449504"/>
                    </a:ext>
                  </a:extLst>
                </a:gridCol>
                <a:gridCol w="1901537">
                  <a:extLst>
                    <a:ext uri="{9D8B030D-6E8A-4147-A177-3AD203B41FA5}">
                      <a16:colId xmlns:a16="http://schemas.microsoft.com/office/drawing/2014/main" val="3170744423"/>
                    </a:ext>
                  </a:extLst>
                </a:gridCol>
                <a:gridCol w="2306782">
                  <a:extLst>
                    <a:ext uri="{9D8B030D-6E8A-4147-A177-3AD203B41FA5}">
                      <a16:colId xmlns:a16="http://schemas.microsoft.com/office/drawing/2014/main" val="169850408"/>
                    </a:ext>
                  </a:extLst>
                </a:gridCol>
              </a:tblGrid>
              <a:tr h="403801">
                <a:tc>
                  <a:txBody>
                    <a:bodyPr/>
                    <a:lstStyle/>
                    <a:p>
                      <a:r>
                        <a:rPr lang="cs-CZ" sz="1700" dirty="0"/>
                        <a:t>Země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Hlavní KL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Formát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Mechanismus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5606540"/>
                  </a:ext>
                </a:extLst>
              </a:tr>
              <a:tr h="654140">
                <a:tc>
                  <a:txBody>
                    <a:bodyPr/>
                    <a:lstStyle/>
                    <a:p>
                      <a:r>
                        <a:rPr lang="cs-CZ" sz="1700" dirty="0"/>
                        <a:t>Belgie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centrum-periferie, populismus, pravice-levice</a:t>
                      </a:r>
                      <a:r>
                        <a:rPr lang="cs-CZ" sz="1700" baseline="0" dirty="0"/>
                        <a:t>, </a:t>
                      </a:r>
                      <a:r>
                        <a:rPr lang="cs-CZ" sz="1700" baseline="0" dirty="0" err="1"/>
                        <a:t>postmaterialismus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extrémní</a:t>
                      </a:r>
                      <a:r>
                        <a:rPr lang="cs-CZ" sz="1700" baseline="0" dirty="0"/>
                        <a:t> </a:t>
                      </a:r>
                      <a:r>
                        <a:rPr lang="cs-CZ" sz="1700" dirty="0"/>
                        <a:t>multipartismus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polarizovaný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997963"/>
                  </a:ext>
                </a:extLst>
              </a:tr>
              <a:tr h="594462">
                <a:tc>
                  <a:txBody>
                    <a:bodyPr/>
                    <a:lstStyle/>
                    <a:p>
                      <a:r>
                        <a:rPr lang="cs-CZ" sz="1700" dirty="0" err="1"/>
                        <a:t>Lucembur-sko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pravice-levice, </a:t>
                      </a:r>
                      <a:r>
                        <a:rPr lang="cs-CZ" sz="1700" dirty="0" err="1"/>
                        <a:t>postmaterialismus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/>
                        <a:t>multipartismus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0802652"/>
                  </a:ext>
                </a:extLst>
              </a:tr>
              <a:tr h="697476">
                <a:tc>
                  <a:txBody>
                    <a:bodyPr/>
                    <a:lstStyle/>
                    <a:p>
                      <a:r>
                        <a:rPr lang="cs-CZ" sz="1700" dirty="0"/>
                        <a:t>Nizozemsko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pravice-levice, populismus, stát-církev, centrum-periferie, </a:t>
                      </a:r>
                      <a:r>
                        <a:rPr lang="cs-CZ" sz="1700" dirty="0" err="1"/>
                        <a:t>postmaterialismus</a:t>
                      </a:r>
                      <a:r>
                        <a:rPr lang="cs-CZ" sz="1700" baseline="0" dirty="0"/>
                        <a:t>…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extrémní</a:t>
                      </a:r>
                      <a:r>
                        <a:rPr lang="cs-CZ" sz="1700" baseline="0" dirty="0"/>
                        <a:t> </a:t>
                      </a:r>
                      <a:r>
                        <a:rPr lang="cs-CZ" sz="1700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1898702"/>
                  </a:ext>
                </a:extLst>
              </a:tr>
              <a:tr h="697476">
                <a:tc>
                  <a:txBody>
                    <a:bodyPr/>
                    <a:lstStyle/>
                    <a:p>
                      <a:r>
                        <a:rPr lang="cs-CZ" sz="1700" dirty="0"/>
                        <a:t>Dánsko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pravice-levice, populismus, město-venkov, </a:t>
                      </a:r>
                      <a:r>
                        <a:rPr lang="cs-CZ" sz="1700" dirty="0" err="1"/>
                        <a:t>postmaterialismus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781573"/>
                  </a:ext>
                </a:extLst>
              </a:tr>
              <a:tr h="654140">
                <a:tc>
                  <a:txBody>
                    <a:bodyPr/>
                    <a:lstStyle/>
                    <a:p>
                      <a:r>
                        <a:rPr lang="cs-CZ" sz="1700" dirty="0"/>
                        <a:t>Norsko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pravice-levice, populismus, město-venkov, </a:t>
                      </a:r>
                      <a:r>
                        <a:rPr lang="cs-CZ" sz="1700" dirty="0" err="1"/>
                        <a:t>postmaterialismus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extrémní</a:t>
                      </a:r>
                      <a:r>
                        <a:rPr lang="cs-CZ" sz="1700" baseline="0" dirty="0"/>
                        <a:t> </a:t>
                      </a:r>
                      <a:r>
                        <a:rPr lang="cs-CZ" sz="1700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01230"/>
                  </a:ext>
                </a:extLst>
              </a:tr>
              <a:tr h="654587">
                <a:tc>
                  <a:txBody>
                    <a:bodyPr/>
                    <a:lstStyle/>
                    <a:p>
                      <a:pPr marL="0" marR="0" lvl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dirty="0"/>
                        <a:t>Švédsko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pravice-levice, populismus, město-venkov, </a:t>
                      </a:r>
                      <a:r>
                        <a:rPr lang="cs-CZ" sz="1700" dirty="0" err="1"/>
                        <a:t>postmaterialismus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4418607"/>
                  </a:ext>
                </a:extLst>
              </a:tr>
              <a:tr h="654140">
                <a:tc>
                  <a:txBody>
                    <a:bodyPr/>
                    <a:lstStyle/>
                    <a:p>
                      <a:r>
                        <a:rPr lang="cs-CZ" sz="1700" dirty="0"/>
                        <a:t>Finsko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pravice-levice, populismus, město-venkov, </a:t>
                      </a:r>
                      <a:r>
                        <a:rPr lang="cs-CZ" sz="1700" dirty="0" err="1"/>
                        <a:t>postmaterialismus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1914058"/>
                  </a:ext>
                </a:extLst>
              </a:tr>
              <a:tr h="654140">
                <a:tc>
                  <a:txBody>
                    <a:bodyPr/>
                    <a:lstStyle/>
                    <a:p>
                      <a:r>
                        <a:rPr lang="cs-CZ" sz="1700" dirty="0"/>
                        <a:t>Island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pravice-levice, populismus, město-venkov, </a:t>
                      </a:r>
                      <a:r>
                        <a:rPr lang="cs-CZ" sz="1700" dirty="0" err="1"/>
                        <a:t>postmaterialismus</a:t>
                      </a:r>
                      <a:endParaRPr lang="cs-CZ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extrémní 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 err="1"/>
                        <a:t>semipolarizovaný</a:t>
                      </a:r>
                      <a:endParaRPr lang="cs-CZ" sz="1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767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39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97707-9B26-460F-BAAE-75F50DEB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255" y="1"/>
            <a:ext cx="9382991" cy="700754"/>
          </a:xfrm>
        </p:spPr>
        <p:txBody>
          <a:bodyPr>
            <a:normAutofit/>
          </a:bodyPr>
          <a:lstStyle/>
          <a:p>
            <a:r>
              <a:rPr lang="cs-CZ" sz="2800" dirty="0"/>
              <a:t>Západní a severní Evropa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A915275-2AF8-49F2-AB67-51389243A8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1418"/>
              </p:ext>
            </p:extLst>
          </p:nvPr>
        </p:nvGraphicFramePr>
        <p:xfrm>
          <a:off x="-1" y="754989"/>
          <a:ext cx="9144001" cy="5437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53">
                  <a:extLst>
                    <a:ext uri="{9D8B030D-6E8A-4147-A177-3AD203B41FA5}">
                      <a16:colId xmlns:a16="http://schemas.microsoft.com/office/drawing/2014/main" val="2722856323"/>
                    </a:ext>
                  </a:extLst>
                </a:gridCol>
                <a:gridCol w="3663928">
                  <a:extLst>
                    <a:ext uri="{9D8B030D-6E8A-4147-A177-3AD203B41FA5}">
                      <a16:colId xmlns:a16="http://schemas.microsoft.com/office/drawing/2014/main" val="2185449504"/>
                    </a:ext>
                  </a:extLst>
                </a:gridCol>
                <a:gridCol w="1901537">
                  <a:extLst>
                    <a:ext uri="{9D8B030D-6E8A-4147-A177-3AD203B41FA5}">
                      <a16:colId xmlns:a16="http://schemas.microsoft.com/office/drawing/2014/main" val="3170744423"/>
                    </a:ext>
                  </a:extLst>
                </a:gridCol>
                <a:gridCol w="2306783">
                  <a:extLst>
                    <a:ext uri="{9D8B030D-6E8A-4147-A177-3AD203B41FA5}">
                      <a16:colId xmlns:a16="http://schemas.microsoft.com/office/drawing/2014/main" val="169850408"/>
                    </a:ext>
                  </a:extLst>
                </a:gridCol>
              </a:tblGrid>
              <a:tr h="545924">
                <a:tc>
                  <a:txBody>
                    <a:bodyPr/>
                    <a:lstStyle/>
                    <a:p>
                      <a:r>
                        <a:rPr lang="cs-CZ" sz="1600" dirty="0"/>
                        <a:t>Země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Hlavní KL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Formát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Mechanismus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5606540"/>
                  </a:ext>
                </a:extLst>
              </a:tr>
              <a:tr h="807232">
                <a:tc>
                  <a:txBody>
                    <a:bodyPr/>
                    <a:lstStyle/>
                    <a:p>
                      <a:pPr marL="0" marR="0" lvl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Švýcarsko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centrum-periferie,</a:t>
                      </a:r>
                      <a:r>
                        <a:rPr lang="cs-CZ" sz="1800" baseline="0" dirty="0"/>
                        <a:t> stát-církev, pravice-levice, </a:t>
                      </a:r>
                      <a:r>
                        <a:rPr lang="cs-CZ" sz="1800" baseline="0" dirty="0" err="1"/>
                        <a:t>postmaterialismus</a:t>
                      </a:r>
                      <a:r>
                        <a:rPr lang="cs-CZ" sz="1800" baseline="0" dirty="0"/>
                        <a:t>, populismus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extrémní</a:t>
                      </a:r>
                      <a:r>
                        <a:rPr lang="cs-CZ" sz="1800" baseline="0" dirty="0"/>
                        <a:t> multipartismus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semipolarizovaný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372">
                <a:tc>
                  <a:txBody>
                    <a:bodyPr/>
                    <a:lstStyle/>
                    <a:p>
                      <a:r>
                        <a:rPr lang="cs-CZ" sz="1800" dirty="0"/>
                        <a:t>Německo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pravice-levice, centrum-periferie, </a:t>
                      </a:r>
                      <a:r>
                        <a:rPr lang="cs-CZ" sz="1800" dirty="0" err="1"/>
                        <a:t>postmaterialismus</a:t>
                      </a:r>
                      <a:r>
                        <a:rPr lang="cs-CZ" sz="1800" dirty="0"/>
                        <a:t>,</a:t>
                      </a:r>
                      <a:r>
                        <a:rPr lang="cs-CZ" sz="1800" baseline="0" dirty="0"/>
                        <a:t> populismus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semipolarizovaný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4372">
                <a:tc>
                  <a:txBody>
                    <a:bodyPr/>
                    <a:lstStyle/>
                    <a:p>
                      <a:pPr marL="0" marR="0" lvl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Rakousko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pravice-levice, populismus, město-venkov, </a:t>
                      </a:r>
                      <a:r>
                        <a:rPr lang="cs-CZ" sz="1800" dirty="0" err="1"/>
                        <a:t>postmaterialismus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semipolarizovaný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1114019"/>
                  </a:ext>
                </a:extLst>
              </a:tr>
              <a:tr h="724676">
                <a:tc>
                  <a:txBody>
                    <a:bodyPr/>
                    <a:lstStyle/>
                    <a:p>
                      <a:r>
                        <a:rPr lang="cs-CZ" sz="1800" dirty="0"/>
                        <a:t>Francie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populismus, globalizace, pravice-levice,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postmaterialismus</a:t>
                      </a:r>
                      <a:r>
                        <a:rPr lang="cs-CZ" sz="1800" baseline="0" dirty="0"/>
                        <a:t>, personifikace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extrémní 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polarizovaný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667">
                <a:tc>
                  <a:txBody>
                    <a:bodyPr/>
                    <a:lstStyle/>
                    <a:p>
                      <a:r>
                        <a:rPr lang="cs-CZ" sz="1800" dirty="0"/>
                        <a:t>Irsko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centrum-periferie,</a:t>
                      </a:r>
                      <a:r>
                        <a:rPr lang="cs-CZ" sz="1800" baseline="0" dirty="0"/>
                        <a:t> pravice-levice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extrémní 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polarizovaný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884">
                <a:tc>
                  <a:txBody>
                    <a:bodyPr/>
                    <a:lstStyle/>
                    <a:p>
                      <a:r>
                        <a:rPr lang="cs-CZ" sz="1800" dirty="0"/>
                        <a:t>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pravice-levice, centrum-periferie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3413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15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97707-9B26-460F-BAAE-75F50DEB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255" y="0"/>
            <a:ext cx="9382991" cy="633845"/>
          </a:xfrm>
        </p:spPr>
        <p:txBody>
          <a:bodyPr>
            <a:normAutofit/>
          </a:bodyPr>
          <a:lstStyle/>
          <a:p>
            <a:r>
              <a:rPr lang="cs-CZ" sz="3200" dirty="0"/>
              <a:t>Středomoří a jižní Evropa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A915275-2AF8-49F2-AB67-51389243A8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750344"/>
              </p:ext>
            </p:extLst>
          </p:nvPr>
        </p:nvGraphicFramePr>
        <p:xfrm>
          <a:off x="0" y="723488"/>
          <a:ext cx="9144000" cy="529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126">
                  <a:extLst>
                    <a:ext uri="{9D8B030D-6E8A-4147-A177-3AD203B41FA5}">
                      <a16:colId xmlns:a16="http://schemas.microsoft.com/office/drawing/2014/main" val="2722856323"/>
                    </a:ext>
                  </a:extLst>
                </a:gridCol>
                <a:gridCol w="3709555">
                  <a:extLst>
                    <a:ext uri="{9D8B030D-6E8A-4147-A177-3AD203B41FA5}">
                      <a16:colId xmlns:a16="http://schemas.microsoft.com/office/drawing/2014/main" val="2185449504"/>
                    </a:ext>
                  </a:extLst>
                </a:gridCol>
                <a:gridCol w="1901536">
                  <a:extLst>
                    <a:ext uri="{9D8B030D-6E8A-4147-A177-3AD203B41FA5}">
                      <a16:colId xmlns:a16="http://schemas.microsoft.com/office/drawing/2014/main" val="3170744423"/>
                    </a:ext>
                  </a:extLst>
                </a:gridCol>
                <a:gridCol w="2306783">
                  <a:extLst>
                    <a:ext uri="{9D8B030D-6E8A-4147-A177-3AD203B41FA5}">
                      <a16:colId xmlns:a16="http://schemas.microsoft.com/office/drawing/2014/main" val="169850408"/>
                    </a:ext>
                  </a:extLst>
                </a:gridCol>
              </a:tblGrid>
              <a:tr h="464377">
                <a:tc>
                  <a:txBody>
                    <a:bodyPr/>
                    <a:lstStyle/>
                    <a:p>
                      <a:r>
                        <a:rPr lang="cs-CZ" dirty="0"/>
                        <a:t>Země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Hlavní KL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Formát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Mechanismus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5606540"/>
                  </a:ext>
                </a:extLst>
              </a:tr>
              <a:tr h="856141">
                <a:tc>
                  <a:txBody>
                    <a:bodyPr/>
                    <a:lstStyle/>
                    <a:p>
                      <a:r>
                        <a:rPr lang="cs-CZ" dirty="0"/>
                        <a:t>Portugal-</a:t>
                      </a:r>
                      <a:r>
                        <a:rPr lang="cs-CZ" dirty="0" err="1"/>
                        <a:t>sko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populismus, </a:t>
                      </a:r>
                      <a:r>
                        <a:rPr lang="cs-CZ" dirty="0" err="1"/>
                        <a:t>postmaterialismus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extrémní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multipartismus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997963"/>
                  </a:ext>
                </a:extLst>
              </a:tr>
              <a:tr h="856141">
                <a:tc>
                  <a:txBody>
                    <a:bodyPr/>
                    <a:lstStyle/>
                    <a:p>
                      <a:r>
                        <a:rPr lang="cs-CZ" dirty="0"/>
                        <a:t>Španělsko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centrum-periferie, populismus, globalizace,</a:t>
                      </a:r>
                      <a:r>
                        <a:rPr lang="cs-CZ" baseline="0" dirty="0"/>
                        <a:t> pravice-levice, 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extrémní 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polarizovaný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0802652"/>
                  </a:ext>
                </a:extLst>
              </a:tr>
              <a:tr h="877313">
                <a:tc>
                  <a:txBody>
                    <a:bodyPr/>
                    <a:lstStyle/>
                    <a:p>
                      <a:r>
                        <a:rPr lang="cs-CZ" dirty="0"/>
                        <a:t>Itálie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centrum-periferie, populismus, globalizace, pravice-levice, </a:t>
                      </a:r>
                      <a:r>
                        <a:rPr lang="cs-CZ" dirty="0" err="1"/>
                        <a:t>postmaterialismus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extrémní 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polarizovaný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7769572"/>
                  </a:ext>
                </a:extLst>
              </a:tr>
              <a:tr h="856141">
                <a:tc>
                  <a:txBody>
                    <a:bodyPr/>
                    <a:lstStyle/>
                    <a:p>
                      <a:r>
                        <a:rPr lang="cs-CZ" dirty="0"/>
                        <a:t>Řecko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populismus,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extrémní 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polarizovaný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781573"/>
                  </a:ext>
                </a:extLst>
              </a:tr>
              <a:tr h="489223">
                <a:tc>
                  <a:txBody>
                    <a:bodyPr/>
                    <a:lstStyle/>
                    <a:p>
                      <a:r>
                        <a:rPr lang="cs-CZ" dirty="0"/>
                        <a:t>Malta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bipartimus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umírněný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01230"/>
                  </a:ext>
                </a:extLst>
              </a:tr>
              <a:tr h="856141">
                <a:tc>
                  <a:txBody>
                    <a:bodyPr/>
                    <a:lstStyle/>
                    <a:p>
                      <a:pPr marL="0" marR="0" lvl="0" indent="0" algn="l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Kypr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pravice-levice, populismus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multipartismus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semipolarizovaný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4418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5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3732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Text na příště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https://www.politologickycasopis.cz/userfiles/file/2008/3/Polcas_2008_3_pp_183_205.pdf</a:t>
            </a:r>
            <a:endParaRPr lang="cs-CZ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str. 183-197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742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2B084BC-900C-49DA-8189-A3915AAF5EF9}"/>
              </a:ext>
            </a:extLst>
          </p:cNvPr>
          <p:cNvSpPr txBox="1"/>
          <p:nvPr/>
        </p:nvSpPr>
        <p:spPr>
          <a:xfrm>
            <a:off x="0" y="2272684"/>
            <a:ext cx="9144000" cy="2272330"/>
          </a:xfrm>
          <a:prstGeom prst="rect">
            <a:avLst/>
          </a:prstGeom>
          <a:noFill/>
        </p:spPr>
        <p:txBody>
          <a:bodyPr wrap="none" lIns="252000" tIns="0" rIns="252000" bIns="36000" anchor="ctr"/>
          <a:lstStyle/>
          <a:p>
            <a:pPr algn="ctr">
              <a:defRPr/>
            </a:pPr>
            <a:r>
              <a:rPr lang="pl-PL" sz="4400" b="1" cap="all" dirty="0">
                <a:solidFill>
                  <a:srgbClr val="CA8A64"/>
                </a:solidFill>
                <a:latin typeface="+mj-lt"/>
                <a:cs typeface="Arial" charset="0"/>
              </a:rPr>
              <a:t>Stranické systémy a vládnutí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685800" y="5152680"/>
            <a:ext cx="7772400" cy="1020535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>
            <a:lvl1pPr algn="ctr" defTabSz="9142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>
                <a:solidFill>
                  <a:srgbClr val="002D5A"/>
                </a:solidFill>
              </a:rPr>
              <a:t>Strany, volby, vlády</a:t>
            </a:r>
            <a:br>
              <a:rPr lang="cs-CZ" sz="2800" b="1">
                <a:solidFill>
                  <a:srgbClr val="002D5A"/>
                </a:solidFill>
              </a:rPr>
            </a:br>
            <a:endParaRPr lang="cs-CZ" sz="28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8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1">
            <a:extLst>
              <a:ext uri="{FF2B5EF4-FFF2-40B4-BE49-F238E27FC236}">
                <a16:creationId xmlns:a16="http://schemas.microsoft.com/office/drawing/2014/main" id="{438541B4-47E1-4F58-A7CB-6A16E09C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5345"/>
            <a:ext cx="8229600" cy="51527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Vládní systémy v Evropě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Monarchie / republika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Unitární / regionální / federace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Parlamentní / prezidentská / poloprezidentská (</a:t>
            </a:r>
            <a:r>
              <a:rPr lang="cs-CZ" altLang="cs-CZ" sz="2000" dirty="0" err="1">
                <a:solidFill>
                  <a:srgbClr val="002D5A"/>
                </a:solidFill>
              </a:rPr>
              <a:t>semiprezidentská</a:t>
            </a:r>
            <a:r>
              <a:rPr lang="cs-CZ" altLang="cs-CZ" sz="2000" dirty="0">
                <a:solidFill>
                  <a:srgbClr val="002D5A"/>
                </a:solidFill>
              </a:rPr>
              <a:t>) / direktoriální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2000" dirty="0" err="1">
                <a:solidFill>
                  <a:srgbClr val="002D5A"/>
                </a:solidFill>
              </a:rPr>
              <a:t>Unikamerální</a:t>
            </a:r>
            <a:r>
              <a:rPr lang="cs-CZ" altLang="cs-CZ" sz="2000" dirty="0">
                <a:solidFill>
                  <a:srgbClr val="002D5A"/>
                </a:solidFill>
              </a:rPr>
              <a:t> / bikamerální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Postavení premiéra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Typy vlád</a:t>
            </a:r>
          </a:p>
        </p:txBody>
      </p:sp>
      <p:sp>
        <p:nvSpPr>
          <p:cNvPr id="31747" name="Nadpis 2">
            <a:extLst>
              <a:ext uri="{FF2B5EF4-FFF2-40B4-BE49-F238E27FC236}">
                <a16:creationId xmlns:a16="http://schemas.microsoft.com/office/drawing/2014/main" id="{E04414DB-FA6D-4D79-8DF0-4B2B0B3C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86" y="115409"/>
            <a:ext cx="8447087" cy="7368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600" dirty="0"/>
              <a:t>Struktura přednášky</a:t>
            </a:r>
          </a:p>
        </p:txBody>
      </p:sp>
    </p:spTree>
    <p:extLst>
      <p:ext uri="{BB962C8B-B14F-4D97-AF65-F5344CB8AC3E}">
        <p14:creationId xmlns:p14="http://schemas.microsoft.com/office/powerpoint/2010/main" val="21939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9500" cy="752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52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112951-E802-4294-B02F-91AEEDFD9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804" y="2421083"/>
            <a:ext cx="3538196" cy="36160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44C0ACE-FC21-4A89-A248-C6EADC2D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692"/>
            <a:ext cx="9144000" cy="755363"/>
          </a:xfrm>
        </p:spPr>
        <p:txBody>
          <a:bodyPr>
            <a:normAutofit/>
          </a:bodyPr>
          <a:lstStyle/>
          <a:p>
            <a:r>
              <a:rPr lang="cs-CZ" sz="4000" dirty="0"/>
              <a:t>Postavení premiéra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41CA54-698A-4BD9-B30B-0B7EA3A8A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07918"/>
            <a:ext cx="8208819" cy="5413664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cs-CZ" sz="2100" dirty="0">
                <a:solidFill>
                  <a:srgbClr val="002D5A"/>
                </a:solidFill>
              </a:rPr>
              <a:t>Terminologie</a:t>
            </a:r>
          </a:p>
          <a:p>
            <a:pPr lvl="1">
              <a:spcBef>
                <a:spcPts val="1200"/>
              </a:spcBef>
            </a:pPr>
            <a:r>
              <a:rPr lang="cs-CZ" sz="1900" dirty="0">
                <a:solidFill>
                  <a:srgbClr val="002D5A"/>
                </a:solidFill>
              </a:rPr>
              <a:t>premiér, ministerský předseda, předseda vlády, (spolkový) kancléř, první ministr</a:t>
            </a:r>
          </a:p>
          <a:p>
            <a:pPr>
              <a:spcBef>
                <a:spcPts val="1200"/>
              </a:spcBef>
            </a:pPr>
            <a:r>
              <a:rPr lang="cs-CZ" sz="2100" dirty="0">
                <a:solidFill>
                  <a:srgbClr val="002D5A"/>
                </a:solidFill>
              </a:rPr>
              <a:t>Existence funkce:</a:t>
            </a:r>
          </a:p>
          <a:p>
            <a:pPr lvl="1">
              <a:spcBef>
                <a:spcPts val="1200"/>
              </a:spcBef>
            </a:pPr>
            <a:r>
              <a:rPr lang="cs-CZ" sz="1900" dirty="0">
                <a:solidFill>
                  <a:srgbClr val="002D5A"/>
                </a:solidFill>
              </a:rPr>
              <a:t>ano – parlamentní a poloprezidentský </a:t>
            </a:r>
          </a:p>
          <a:p>
            <a:pPr lvl="1">
              <a:spcBef>
                <a:spcPts val="1200"/>
              </a:spcBef>
            </a:pPr>
            <a:r>
              <a:rPr lang="cs-CZ" sz="1900" dirty="0">
                <a:solidFill>
                  <a:srgbClr val="002D5A"/>
                </a:solidFill>
              </a:rPr>
              <a:t>ne – prezidentský a direktoriální</a:t>
            </a:r>
          </a:p>
          <a:p>
            <a:pPr>
              <a:spcBef>
                <a:spcPts val="1200"/>
              </a:spcBef>
            </a:pPr>
            <a:r>
              <a:rPr lang="cs-CZ" sz="2100" dirty="0">
                <a:solidFill>
                  <a:srgbClr val="002D5A"/>
                </a:solidFill>
              </a:rPr>
              <a:t>Historický vznik</a:t>
            </a:r>
          </a:p>
          <a:p>
            <a:pPr>
              <a:spcBef>
                <a:spcPts val="1200"/>
              </a:spcBef>
            </a:pPr>
            <a:r>
              <a:rPr lang="cs-CZ" sz="2100" dirty="0">
                <a:solidFill>
                  <a:srgbClr val="002D5A"/>
                </a:solidFill>
              </a:rPr>
              <a:t>Faktory</a:t>
            </a:r>
          </a:p>
          <a:p>
            <a:pPr lvl="1">
              <a:spcBef>
                <a:spcPts val="1200"/>
              </a:spcBef>
            </a:pPr>
            <a:r>
              <a:rPr lang="cs-CZ" sz="1900" dirty="0">
                <a:solidFill>
                  <a:srgbClr val="002D5A"/>
                </a:solidFill>
              </a:rPr>
              <a:t>ústavní </a:t>
            </a:r>
          </a:p>
          <a:p>
            <a:pPr lvl="2">
              <a:spcBef>
                <a:spcPts val="1200"/>
              </a:spcBef>
            </a:pPr>
            <a:r>
              <a:rPr lang="cs-CZ" sz="1900" dirty="0">
                <a:solidFill>
                  <a:srgbClr val="002D5A"/>
                </a:solidFill>
              </a:rPr>
              <a:t>vztahy s hlavou státu</a:t>
            </a:r>
          </a:p>
          <a:p>
            <a:pPr lvl="2">
              <a:spcBef>
                <a:spcPts val="1200"/>
              </a:spcBef>
            </a:pPr>
            <a:r>
              <a:rPr lang="cs-CZ" sz="1900" dirty="0">
                <a:solidFill>
                  <a:srgbClr val="002D5A"/>
                </a:solidFill>
              </a:rPr>
              <a:t>vztahy s parlamentem</a:t>
            </a:r>
          </a:p>
          <a:p>
            <a:pPr lvl="2">
              <a:spcBef>
                <a:spcPts val="1200"/>
              </a:spcBef>
            </a:pPr>
            <a:r>
              <a:rPr lang="cs-CZ" sz="1900" dirty="0">
                <a:solidFill>
                  <a:srgbClr val="002D5A"/>
                </a:solidFill>
              </a:rPr>
              <a:t>vztahy uvnitř vlády</a:t>
            </a:r>
          </a:p>
          <a:p>
            <a:pPr lvl="1">
              <a:spcBef>
                <a:spcPts val="1200"/>
              </a:spcBef>
            </a:pPr>
            <a:r>
              <a:rPr lang="cs-CZ" sz="1900" dirty="0">
                <a:solidFill>
                  <a:srgbClr val="002D5A"/>
                </a:solidFill>
              </a:rPr>
              <a:t>zvykové</a:t>
            </a:r>
          </a:p>
          <a:p>
            <a:pPr lvl="1">
              <a:spcBef>
                <a:spcPts val="1200"/>
              </a:spcBef>
            </a:pPr>
            <a:r>
              <a:rPr lang="cs-CZ" sz="1900" dirty="0">
                <a:solidFill>
                  <a:srgbClr val="002D5A"/>
                </a:solidFill>
              </a:rPr>
              <a:t>stranicko-politické </a:t>
            </a:r>
          </a:p>
        </p:txBody>
      </p:sp>
    </p:spTree>
    <p:extLst>
      <p:ext uri="{BB962C8B-B14F-4D97-AF65-F5344CB8AC3E}">
        <p14:creationId xmlns:p14="http://schemas.microsoft.com/office/powerpoint/2010/main" val="36270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4BA6-6272-4BC2-A3B0-E5E5DCF6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1312"/>
          </a:xfrm>
        </p:spPr>
        <p:txBody>
          <a:bodyPr>
            <a:normAutofit/>
          </a:bodyPr>
          <a:lstStyle/>
          <a:p>
            <a:r>
              <a:rPr lang="cs-CZ" sz="4000" dirty="0"/>
              <a:t>Definice politické strany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36318A-2B83-411A-AA34-6F32D4B9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1312"/>
            <a:ext cx="8266922" cy="543747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cs-CZ" sz="2000" dirty="0" err="1">
                <a:solidFill>
                  <a:srgbClr val="002D5A"/>
                </a:solidFill>
              </a:rPr>
              <a:t>LaPalombara</a:t>
            </a:r>
            <a:r>
              <a:rPr lang="cs-CZ" sz="2000" dirty="0">
                <a:solidFill>
                  <a:srgbClr val="002D5A"/>
                </a:solidFill>
              </a:rPr>
              <a:t>, </a:t>
            </a:r>
            <a:r>
              <a:rPr lang="cs-CZ" sz="2000" dirty="0" err="1">
                <a:solidFill>
                  <a:srgbClr val="002D5A"/>
                </a:solidFill>
              </a:rPr>
              <a:t>Weiner</a:t>
            </a:r>
            <a:r>
              <a:rPr lang="cs-CZ" sz="2000" dirty="0">
                <a:solidFill>
                  <a:srgbClr val="002D5A"/>
                </a:solidFill>
              </a:rPr>
              <a:t> (1966)</a:t>
            </a:r>
          </a:p>
          <a:p>
            <a:pPr marL="857165" lvl="1" indent="-457200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trvalá organizace, tj. organizace, která pravděpodobná přežije své současné vůdce;</a:t>
            </a:r>
          </a:p>
          <a:p>
            <a:pPr marL="857165" lvl="1" indent="-457200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dobře zařízená a zjevně trvalá místní organizace, udržující pravidelné a rozmanité vztahy na celostátním měřítku;</a:t>
            </a:r>
          </a:p>
          <a:p>
            <a:pPr marL="857165" lvl="1" indent="-457200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rozhodná vůle celostátních a místních vůdců organizace dosáhnout a vykonávat moc, ať už sami nebo s jinými, a nikoli pouze moc ovlivňovat;</a:t>
            </a:r>
          </a:p>
          <a:p>
            <a:pPr marL="857165" lvl="1" indent="-457200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snaha vyhledávat lidovou podporu ve volbách nebo jiným způsobem.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 err="1">
                <a:solidFill>
                  <a:srgbClr val="002D5A"/>
                </a:solidFill>
              </a:rPr>
              <a:t>Sartori</a:t>
            </a:r>
            <a:r>
              <a:rPr lang="cs-CZ" sz="2000" dirty="0">
                <a:solidFill>
                  <a:srgbClr val="002D5A"/>
                </a:solidFill>
              </a:rPr>
              <a:t> (1976)</a:t>
            </a:r>
          </a:p>
          <a:p>
            <a:pPr lvl="1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strana je jakákoli politická skupina, která se představuje ve volbách a je schopna prostřednictvím voleb umístit kandidáty do veřejných úřadů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 err="1">
                <a:solidFill>
                  <a:srgbClr val="002D5A"/>
                </a:solidFill>
              </a:rPr>
              <a:t>Pedersen</a:t>
            </a:r>
            <a:r>
              <a:rPr lang="cs-CZ" sz="2000" dirty="0">
                <a:solidFill>
                  <a:srgbClr val="002D5A"/>
                </a:solidFill>
              </a:rPr>
              <a:t> (1982)</a:t>
            </a:r>
          </a:p>
          <a:p>
            <a:pPr lvl="1"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organizace, jakkoli slabě či silně organizovaná, která buď nominuje kandidáty do veřejných funkcí, nebo která alespoň tento záměr deklaruje</a:t>
            </a:r>
          </a:p>
        </p:txBody>
      </p:sp>
    </p:spTree>
    <p:extLst>
      <p:ext uri="{BB962C8B-B14F-4D97-AF65-F5344CB8AC3E}">
        <p14:creationId xmlns:p14="http://schemas.microsoft.com/office/powerpoint/2010/main" val="249343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4C0ACE-FC21-4A89-A248-C6EADC2D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692"/>
            <a:ext cx="9144000" cy="1170999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Postavení premiéra </a:t>
            </a:r>
            <a:br>
              <a:rPr lang="cs-CZ" sz="4000" dirty="0"/>
            </a:br>
            <a:r>
              <a:rPr lang="cs-CZ" sz="4000" dirty="0"/>
              <a:t>v parlamentarismu (</a:t>
            </a:r>
            <a:r>
              <a:rPr lang="cs-CZ" sz="4000" dirty="0" err="1"/>
              <a:t>Sartori</a:t>
            </a:r>
            <a:r>
              <a:rPr lang="cs-CZ" sz="40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41CA54-698A-4BD9-B30B-0B7EA3A8A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3164"/>
            <a:ext cx="8499764" cy="500841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sz="2100" dirty="0">
                <a:solidFill>
                  <a:srgbClr val="002D5A"/>
                </a:solidFill>
              </a:rPr>
              <a:t>první nad nerovnými</a:t>
            </a:r>
          </a:p>
          <a:p>
            <a:pPr lvl="1">
              <a:spcBef>
                <a:spcPts val="1200"/>
              </a:spcBef>
            </a:pPr>
            <a:r>
              <a:rPr lang="cs-CZ" sz="1700" dirty="0">
                <a:solidFill>
                  <a:srgbClr val="002D5A"/>
                </a:solidFill>
              </a:rPr>
              <a:t>je nejdůležitějším představitelem výkonné moci, vůdcem strany a téměř není možnost jej sesadit parlamentním hlasováním, protože dostatečná většina poslanců je jeho stranickými podřízenými, </a:t>
            </a:r>
          </a:p>
          <a:p>
            <a:pPr lvl="1">
              <a:spcBef>
                <a:spcPts val="1200"/>
              </a:spcBef>
            </a:pPr>
            <a:r>
              <a:rPr lang="cs-CZ" sz="1700" dirty="0">
                <a:solidFill>
                  <a:srgbClr val="002D5A"/>
                </a:solidFill>
              </a:rPr>
              <a:t>jmenuje a odvolává ministry na základě vlastní vůle</a:t>
            </a:r>
          </a:p>
          <a:p>
            <a:pPr>
              <a:spcBef>
                <a:spcPts val="1200"/>
              </a:spcBef>
            </a:pPr>
            <a:r>
              <a:rPr lang="cs-CZ" sz="2100" dirty="0">
                <a:solidFill>
                  <a:srgbClr val="002D5A"/>
                </a:solidFill>
              </a:rPr>
              <a:t>první mezi nerovnými</a:t>
            </a:r>
          </a:p>
          <a:p>
            <a:pPr lvl="1">
              <a:spcBef>
                <a:spcPts val="1200"/>
              </a:spcBef>
            </a:pPr>
            <a:r>
              <a:rPr lang="cs-CZ" sz="1700" dirty="0">
                <a:solidFill>
                  <a:srgbClr val="002D5A"/>
                </a:solidFill>
              </a:rPr>
              <a:t>nemusí být výlučně šéfem strany, přesto je parlamentem stěží sesaditelný – často z důvodu konstruktivního vyjádření nedůvěry</a:t>
            </a:r>
          </a:p>
          <a:p>
            <a:pPr lvl="1">
              <a:spcBef>
                <a:spcPts val="1200"/>
              </a:spcBef>
            </a:pPr>
            <a:r>
              <a:rPr lang="cs-CZ" sz="1700" dirty="0">
                <a:solidFill>
                  <a:srgbClr val="002D5A"/>
                </a:solidFill>
              </a:rPr>
              <a:t>může provádět změny členů vlády a sám zůstávat v úřadu</a:t>
            </a:r>
          </a:p>
          <a:p>
            <a:pPr>
              <a:spcBef>
                <a:spcPts val="1200"/>
              </a:spcBef>
            </a:pPr>
            <a:r>
              <a:rPr lang="cs-CZ" sz="2100" dirty="0">
                <a:solidFill>
                  <a:srgbClr val="002D5A"/>
                </a:solidFill>
              </a:rPr>
              <a:t>první mezi rovnými</a:t>
            </a:r>
          </a:p>
          <a:p>
            <a:pPr lvl="1">
              <a:spcBef>
                <a:spcPts val="1200"/>
              </a:spcBef>
            </a:pPr>
            <a:r>
              <a:rPr lang="cs-CZ" sz="1700" dirty="0">
                <a:solidFill>
                  <a:srgbClr val="002D5A"/>
                </a:solidFill>
              </a:rPr>
              <a:t>premiérova existence je spojena s jeho ministry, pokud rezignují oni, tak končí i on, </a:t>
            </a:r>
          </a:p>
          <a:p>
            <a:pPr lvl="1">
              <a:spcBef>
                <a:spcPts val="1200"/>
              </a:spcBef>
            </a:pPr>
            <a:r>
              <a:rPr lang="cs-CZ" sz="1700" dirty="0">
                <a:solidFill>
                  <a:srgbClr val="002D5A"/>
                </a:solidFill>
              </a:rPr>
              <a:t>má nad nimi malou moc a přijímá složení vlády, které je mu vnuceno.</a:t>
            </a:r>
            <a:endParaRPr lang="cs-CZ" sz="1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0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4C0ACE-FC21-4A89-A248-C6EADC2D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0944"/>
            <a:ext cx="9144000" cy="1205345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Postavení premiéra v </a:t>
            </a:r>
            <a:r>
              <a:rPr lang="cs-CZ" sz="4000" dirty="0" err="1"/>
              <a:t>poloprezidencialismu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41CA54-698A-4BD9-B30B-0B7EA3A8A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4499"/>
            <a:ext cx="8499764" cy="4707082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cs-CZ" sz="2000" dirty="0">
                <a:solidFill>
                  <a:srgbClr val="002D5A"/>
                </a:solidFill>
              </a:rPr>
              <a:t>Základním faktorem je vztah premiér x prezident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Období souhlasných většin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Převahu má zpravidla prezident, který je stranickým vůdcem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Vybírá si premiéra, který je loajální a nemůže mu konkurovat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Premiér se stává vykonavatelem prezidentovy vůle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Pokud premiér přestane hrát tuto roli, bude vyměněn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Období nesouhlasných většin (kohabitace)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Záleží na osobních vztazích P/P, postavení premiéra uvnitř strany (bloku) a soudržnosti vládní většiny</a:t>
            </a:r>
          </a:p>
          <a:p>
            <a:pPr lvl="1">
              <a:spcBef>
                <a:spcPts val="1200"/>
              </a:spcBef>
            </a:pPr>
            <a:r>
              <a:rPr lang="cs-CZ" sz="1600" dirty="0">
                <a:solidFill>
                  <a:srgbClr val="002D5A"/>
                </a:solidFill>
              </a:rPr>
              <a:t>Možná je jak rovnováha P/P, tak převaha premiéra</a:t>
            </a:r>
          </a:p>
        </p:txBody>
      </p:sp>
    </p:spTree>
    <p:extLst>
      <p:ext uri="{BB962C8B-B14F-4D97-AF65-F5344CB8AC3E}">
        <p14:creationId xmlns:p14="http://schemas.microsoft.com/office/powerpoint/2010/main" val="220709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776" y="226656"/>
            <a:ext cx="8447087" cy="110338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4000" dirty="0"/>
              <a:t>Typy vlád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836" y="1330037"/>
            <a:ext cx="8126963" cy="516501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defRPr/>
            </a:pPr>
            <a:r>
              <a:rPr lang="cs-CZ" sz="2200" dirty="0">
                <a:solidFill>
                  <a:srgbClr val="002D5A"/>
                </a:solidFill>
              </a:rPr>
              <a:t>dle síly v parlamentu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1800" dirty="0">
                <a:solidFill>
                  <a:srgbClr val="002D5A"/>
                </a:solidFill>
              </a:rPr>
              <a:t>většinové 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1800" dirty="0">
                <a:solidFill>
                  <a:srgbClr val="002D5A"/>
                </a:solidFill>
              </a:rPr>
              <a:t>menšinové  </a:t>
            </a:r>
          </a:p>
          <a:p>
            <a:pPr>
              <a:spcBef>
                <a:spcPts val="1800"/>
              </a:spcBef>
              <a:defRPr/>
            </a:pPr>
            <a:r>
              <a:rPr lang="cs-CZ" sz="2200" dirty="0">
                <a:solidFill>
                  <a:srgbClr val="002D5A"/>
                </a:solidFill>
              </a:rPr>
              <a:t>dle počtu partnerů 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1800" dirty="0">
                <a:solidFill>
                  <a:srgbClr val="002D5A"/>
                </a:solidFill>
              </a:rPr>
              <a:t>jeden – jednobarevná 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1800" dirty="0">
                <a:solidFill>
                  <a:srgbClr val="002D5A"/>
                </a:solidFill>
              </a:rPr>
              <a:t>více – koaliční vláda</a:t>
            </a:r>
          </a:p>
          <a:p>
            <a:pPr>
              <a:spcBef>
                <a:spcPts val="1800"/>
              </a:spcBef>
              <a:defRPr/>
            </a:pPr>
            <a:r>
              <a:rPr lang="cs-CZ" sz="2200" dirty="0">
                <a:solidFill>
                  <a:srgbClr val="002D5A"/>
                </a:solidFill>
              </a:rPr>
              <a:t>dle ideologické a programové vzdálenosti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1800" dirty="0">
                <a:solidFill>
                  <a:srgbClr val="002D5A"/>
                </a:solidFill>
              </a:rPr>
              <a:t>propojené 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1800" dirty="0">
                <a:solidFill>
                  <a:srgbClr val="002D5A"/>
                </a:solidFill>
              </a:rPr>
              <a:t>nepropojené</a:t>
            </a:r>
          </a:p>
          <a:p>
            <a:pPr lvl="2">
              <a:lnSpc>
                <a:spcPct val="120000"/>
              </a:lnSpc>
              <a:spcBef>
                <a:spcPts val="1200"/>
              </a:spcBef>
              <a:defRPr/>
            </a:pPr>
            <a:endParaRPr lang="cs-CZ" sz="16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1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ver/>
      </p:transition>
    </mc:Choice>
    <mc:Fallback>
      <p:transition spd="slow" advClick="0">
        <p:cover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776" y="226656"/>
            <a:ext cx="8447087" cy="4397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4000" dirty="0"/>
              <a:t>Teorie koalic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836" y="942393"/>
            <a:ext cx="8126963" cy="555265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400" dirty="0">
                <a:solidFill>
                  <a:srgbClr val="002D5A"/>
                </a:solidFill>
              </a:rPr>
              <a:t>koalice – partnerství 2 a více aktérů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400" dirty="0">
                <a:solidFill>
                  <a:srgbClr val="002D5A"/>
                </a:solidFill>
              </a:rPr>
              <a:t>formy koalic: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000" dirty="0">
                <a:solidFill>
                  <a:srgbClr val="002D5A"/>
                </a:solidFill>
              </a:rPr>
              <a:t>volební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000" dirty="0">
                <a:solidFill>
                  <a:srgbClr val="002D5A"/>
                </a:solidFill>
              </a:rPr>
              <a:t>legislativní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000" dirty="0">
                <a:solidFill>
                  <a:srgbClr val="002D5A"/>
                </a:solidFill>
              </a:rPr>
              <a:t>vládní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400" dirty="0">
                <a:solidFill>
                  <a:srgbClr val="002D5A"/>
                </a:solidFill>
              </a:rPr>
              <a:t>navazuje na teorii racionální volby a teorii her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400" dirty="0">
                <a:solidFill>
                  <a:srgbClr val="002D5A"/>
                </a:solidFill>
              </a:rPr>
              <a:t>co je racionální?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000" dirty="0">
                <a:solidFill>
                  <a:srgbClr val="002D5A"/>
                </a:solidFill>
              </a:rPr>
              <a:t>dosažení maxima cílů za vynaložení minima nákladů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000" dirty="0">
                <a:solidFill>
                  <a:srgbClr val="002D5A"/>
                </a:solidFill>
              </a:rPr>
              <a:t>cíle: peníze, moc, křesla v parlamentu, křesla ve vládě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000" dirty="0">
                <a:solidFill>
                  <a:srgbClr val="002D5A"/>
                </a:solidFill>
              </a:rPr>
              <a:t>náklady: úsilí, peníze, čas, kompromisy…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400" dirty="0">
                <a:solidFill>
                  <a:srgbClr val="002D5A"/>
                </a:solidFill>
              </a:rPr>
              <a:t>v teorii koalic - zajištění potřebné legislativní většiny k prosazení návrhů vlád</a:t>
            </a:r>
          </a:p>
        </p:txBody>
      </p:sp>
    </p:spTree>
    <p:extLst>
      <p:ext uri="{BB962C8B-B14F-4D97-AF65-F5344CB8AC3E}">
        <p14:creationId xmlns:p14="http://schemas.microsoft.com/office/powerpoint/2010/main" val="144648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ver/>
      </p:transition>
    </mc:Choice>
    <mc:Fallback>
      <p:transition spd="slow" advClick="0">
        <p:cover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776" y="226656"/>
            <a:ext cx="8447087" cy="4397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4000" dirty="0"/>
              <a:t>Teorie koalice (S. Balík)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836" y="1059873"/>
            <a:ext cx="8126963" cy="54351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000" dirty="0">
                <a:solidFill>
                  <a:srgbClr val="002D5A"/>
                </a:solidFill>
              </a:rPr>
              <a:t>Třídy koalic – počet politických a případně i mandátů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cs-CZ" sz="2000" dirty="0">
                <a:solidFill>
                  <a:srgbClr val="002D5A"/>
                </a:solidFill>
              </a:rPr>
              <a:t>Typy koalic – zohledňují ideologickou blízkost či vzdálenost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endParaRPr lang="cs-CZ" sz="2000" dirty="0">
              <a:solidFill>
                <a:srgbClr val="002D5A"/>
              </a:solidFill>
            </a:endParaRP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750E7247-35B5-4104-B86E-6DDD637981BC}"/>
              </a:ext>
            </a:extLst>
          </p:cNvPr>
          <p:cNvGraphicFramePr>
            <a:graphicFrameLocks noGrp="1"/>
          </p:cNvGraphicFramePr>
          <p:nvPr/>
        </p:nvGraphicFramePr>
        <p:xfrm>
          <a:off x="559836" y="2452253"/>
          <a:ext cx="8303609" cy="368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2916">
                  <a:extLst>
                    <a:ext uri="{9D8B030D-6E8A-4147-A177-3AD203B41FA5}">
                      <a16:colId xmlns:a16="http://schemas.microsoft.com/office/drawing/2014/main" val="1812510255"/>
                    </a:ext>
                  </a:extLst>
                </a:gridCol>
                <a:gridCol w="5270693">
                  <a:extLst>
                    <a:ext uri="{9D8B030D-6E8A-4147-A177-3AD203B41FA5}">
                      <a16:colId xmlns:a16="http://schemas.microsoft.com/office/drawing/2014/main" val="3123267269"/>
                    </a:ext>
                  </a:extLst>
                </a:gridCol>
              </a:tblGrid>
              <a:tr h="455239">
                <a:tc>
                  <a:txBody>
                    <a:bodyPr/>
                    <a:lstStyle/>
                    <a:p>
                      <a:r>
                        <a:rPr lang="cs-CZ" dirty="0"/>
                        <a:t>Třída koalic</a:t>
                      </a:r>
                    </a:p>
                  </a:txBody>
                  <a:tcPr anchor="ctr">
                    <a:solidFill>
                      <a:srgbClr val="CA8A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Typ koalice</a:t>
                      </a:r>
                    </a:p>
                  </a:txBody>
                  <a:tcPr anchor="ctr">
                    <a:solidFill>
                      <a:srgbClr val="CA8A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982504"/>
                  </a:ext>
                </a:extLst>
              </a:tr>
              <a:tr h="461562">
                <a:tc rowSpan="2">
                  <a:txBody>
                    <a:bodyPr/>
                    <a:lstStyle/>
                    <a:p>
                      <a:r>
                        <a:rPr lang="cs-CZ" dirty="0"/>
                        <a:t>Minimální vítězná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Minimální vítězná ideově propojená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60042"/>
                  </a:ext>
                </a:extLst>
              </a:tr>
              <a:tr h="46416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Minimálně vítězná ideově nepropojená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130145"/>
                  </a:ext>
                </a:extLst>
              </a:tr>
              <a:tr h="461562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Minimální vítězná i nadměrná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Velká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41051"/>
                  </a:ext>
                </a:extLst>
              </a:tr>
              <a:tr h="461562">
                <a:tc rowSpan="4"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Nadměrná</a:t>
                      </a:r>
                    </a:p>
                  </a:txBody>
                  <a:tcPr anchor="ctr">
                    <a:solidFill>
                      <a:srgbClr val="002D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Nadměrná ideově propojená</a:t>
                      </a:r>
                    </a:p>
                  </a:txBody>
                  <a:tcPr anchor="ctr">
                    <a:solidFill>
                      <a:srgbClr val="002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416512"/>
                  </a:ext>
                </a:extLst>
              </a:tr>
              <a:tr h="461562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Nadměrná ideově nepropojená</a:t>
                      </a:r>
                    </a:p>
                  </a:txBody>
                  <a:tcPr anchor="ctr">
                    <a:solidFill>
                      <a:srgbClr val="002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142239"/>
                  </a:ext>
                </a:extLst>
              </a:tr>
              <a:tr h="461562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Široká</a:t>
                      </a:r>
                    </a:p>
                  </a:txBody>
                  <a:tcPr anchor="ctr">
                    <a:solidFill>
                      <a:srgbClr val="002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366507"/>
                  </a:ext>
                </a:extLst>
              </a:tr>
              <a:tr h="461562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bg1"/>
                          </a:solidFill>
                        </a:rPr>
                        <a:t>Všestranická</a:t>
                      </a:r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solidFill>
                      <a:srgbClr val="002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047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14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ver/>
      </p:transition>
    </mc:Choice>
    <mc:Fallback>
      <p:transition spd="slow" advClick="0">
        <p:cover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2B084BC-900C-49DA-8189-A3915AAF5EF9}"/>
              </a:ext>
            </a:extLst>
          </p:cNvPr>
          <p:cNvSpPr txBox="1"/>
          <p:nvPr/>
        </p:nvSpPr>
        <p:spPr>
          <a:xfrm>
            <a:off x="0" y="2272684"/>
            <a:ext cx="9144000" cy="2272330"/>
          </a:xfrm>
          <a:prstGeom prst="rect">
            <a:avLst/>
          </a:prstGeom>
          <a:noFill/>
        </p:spPr>
        <p:txBody>
          <a:bodyPr wrap="none" lIns="252000" tIns="0" rIns="252000" bIns="36000" anchor="ctr"/>
          <a:lstStyle/>
          <a:p>
            <a:pPr algn="ctr">
              <a:defRPr/>
            </a:pPr>
            <a:r>
              <a:rPr lang="pl-PL" sz="4400" b="1" cap="all" dirty="0">
                <a:solidFill>
                  <a:srgbClr val="CA8A64"/>
                </a:solidFill>
                <a:latin typeface="+mj-lt"/>
                <a:cs typeface="Arial" charset="0"/>
              </a:rPr>
              <a:t>Struktura vlády </a:t>
            </a:r>
          </a:p>
          <a:p>
            <a:pPr algn="ctr">
              <a:defRPr/>
            </a:pPr>
            <a:r>
              <a:rPr lang="pl-PL" sz="4400" b="1" cap="all" dirty="0">
                <a:solidFill>
                  <a:srgbClr val="CA8A64"/>
                </a:solidFill>
                <a:latin typeface="+mj-lt"/>
                <a:cs typeface="Arial" charset="0"/>
              </a:rPr>
              <a:t>v parlamentním režimu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685800" y="5152680"/>
            <a:ext cx="7772400" cy="1020535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>
            <a:lvl1pPr algn="ctr" defTabSz="91420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>
                <a:solidFill>
                  <a:srgbClr val="002D5A"/>
                </a:solidFill>
              </a:rPr>
              <a:t>Strany, volby, vlády</a:t>
            </a:r>
            <a:br>
              <a:rPr lang="cs-CZ" sz="2800" b="1">
                <a:solidFill>
                  <a:srgbClr val="002D5A"/>
                </a:solidFill>
              </a:rPr>
            </a:br>
            <a:endParaRPr lang="cs-CZ" sz="28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1">
            <a:extLst>
              <a:ext uri="{FF2B5EF4-FFF2-40B4-BE49-F238E27FC236}">
                <a16:creationId xmlns:a16="http://schemas.microsoft.com/office/drawing/2014/main" id="{438541B4-47E1-4F58-A7CB-6A16E09C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4197"/>
            <a:ext cx="8229600" cy="548246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Záleží na celkovém charakteru – většinová/menšinová resp. jednobarevná/koaliční, příp. politická/úřednická či jiná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Poměr mezi ministry za jednotlivé strany (případně koalice – </a:t>
            </a:r>
            <a:r>
              <a:rPr lang="cs-CZ" altLang="cs-CZ" sz="2000" i="1" dirty="0">
                <a:solidFill>
                  <a:srgbClr val="002D5A"/>
                </a:solidFill>
              </a:rPr>
              <a:t>viz česká realita</a:t>
            </a:r>
            <a:r>
              <a:rPr lang="cs-CZ" altLang="cs-CZ" sz="2400" dirty="0">
                <a:solidFill>
                  <a:srgbClr val="002D5A"/>
                </a:solidFill>
              </a:rPr>
              <a:t>)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Poměr mezi klíčovými ministerskými posty: zahraniční věci, vnitro, obrana, finance, hospodářství…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Pro některé strany však mohou být klíčová i jiná ministerstva </a:t>
            </a:r>
            <a:r>
              <a:rPr lang="cs-CZ" altLang="cs-CZ" sz="2000" i="1" dirty="0">
                <a:solidFill>
                  <a:srgbClr val="002D5A"/>
                </a:solidFill>
              </a:rPr>
              <a:t>(zelení a ŽP, křesťanští demokraté a sociální politika, rodina, kultura, agrární strany a zemědělství aj.)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Nestraničtí ministři (odborníci)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cs-CZ" altLang="cs-CZ" sz="24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cs-CZ" altLang="cs-CZ" sz="2400" dirty="0">
              <a:solidFill>
                <a:srgbClr val="002D5A"/>
              </a:solidFill>
            </a:endParaRPr>
          </a:p>
        </p:txBody>
      </p:sp>
      <p:sp>
        <p:nvSpPr>
          <p:cNvPr id="31747" name="Nadpis 2">
            <a:extLst>
              <a:ext uri="{FF2B5EF4-FFF2-40B4-BE49-F238E27FC236}">
                <a16:creationId xmlns:a16="http://schemas.microsoft.com/office/drawing/2014/main" id="{E04414DB-FA6D-4D79-8DF0-4B2B0B3C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795543" cy="10741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600" dirty="0"/>
              <a:t>Složení vlády</a:t>
            </a:r>
          </a:p>
        </p:txBody>
      </p:sp>
    </p:spTree>
    <p:extLst>
      <p:ext uri="{BB962C8B-B14F-4D97-AF65-F5344CB8AC3E}">
        <p14:creationId xmlns:p14="http://schemas.microsoft.com/office/powerpoint/2010/main" val="152003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1">
            <a:extLst>
              <a:ext uri="{FF2B5EF4-FFF2-40B4-BE49-F238E27FC236}">
                <a16:creationId xmlns:a16="http://schemas.microsoft.com/office/drawing/2014/main" id="{438541B4-47E1-4F58-A7CB-6A16E09C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4197"/>
            <a:ext cx="8229600" cy="54824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Formálně zastupuje premiéra vlády v době jeho nepřítomnosti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Neformálně jde o „druhé“, „třetího“ a případně dalšího ministra v pořadí po premiérovi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Některé ústavy či další zákony přímo upravují počet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U jednobarevných vlád tuto funkci obvykle zastává druhý nejsilnější politik vládní strany </a:t>
            </a:r>
            <a:r>
              <a:rPr lang="cs-CZ" altLang="cs-CZ" sz="2400" i="1" dirty="0">
                <a:solidFill>
                  <a:srgbClr val="002D5A"/>
                </a:solidFill>
              </a:rPr>
              <a:t>– </a:t>
            </a:r>
            <a:r>
              <a:rPr lang="cs-CZ" altLang="cs-CZ" sz="1900" i="1" dirty="0">
                <a:solidFill>
                  <a:srgbClr val="002D5A"/>
                </a:solidFill>
              </a:rPr>
              <a:t>viz </a:t>
            </a:r>
            <a:r>
              <a:rPr lang="cs-CZ" altLang="cs-CZ" sz="1900" i="1" dirty="0" err="1">
                <a:solidFill>
                  <a:srgbClr val="002D5A"/>
                </a:solidFill>
              </a:rPr>
              <a:t>Deputy</a:t>
            </a:r>
            <a:r>
              <a:rPr lang="cs-CZ" altLang="cs-CZ" sz="1900" i="1" dirty="0">
                <a:solidFill>
                  <a:srgbClr val="002D5A"/>
                </a:solidFill>
              </a:rPr>
              <a:t> Prime </a:t>
            </a:r>
            <a:r>
              <a:rPr lang="cs-CZ" altLang="cs-CZ" sz="1900" i="1" dirty="0" err="1">
                <a:solidFill>
                  <a:srgbClr val="002D5A"/>
                </a:solidFill>
              </a:rPr>
              <a:t>Minister</a:t>
            </a:r>
            <a:r>
              <a:rPr lang="cs-CZ" altLang="cs-CZ" sz="1900" i="1" dirty="0">
                <a:solidFill>
                  <a:srgbClr val="002D5A"/>
                </a:solidFill>
              </a:rPr>
              <a:t> Dominic Raab (UK)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U koaličních vlád obvykle tuto pozici či pozice vykonávají zástupci (často předsedové) menších koaličních partnerů </a:t>
            </a:r>
            <a:r>
              <a:rPr lang="cs-CZ" altLang="cs-CZ" sz="1900" i="1" dirty="0">
                <a:solidFill>
                  <a:srgbClr val="002D5A"/>
                </a:solidFill>
              </a:rPr>
              <a:t>– viz Fialova vláda a její čtyři místopředsedové za čtyři koaliční strany nebo spolkový vicekancléř </a:t>
            </a:r>
            <a:r>
              <a:rPr lang="cs-CZ" altLang="cs-CZ" sz="1900" i="1" dirty="0" err="1">
                <a:solidFill>
                  <a:srgbClr val="002D5A"/>
                </a:solidFill>
              </a:rPr>
              <a:t>Habeck</a:t>
            </a:r>
            <a:r>
              <a:rPr lang="cs-CZ" altLang="cs-CZ" sz="1900" i="1" dirty="0">
                <a:solidFill>
                  <a:srgbClr val="002D5A"/>
                </a:solidFill>
              </a:rPr>
              <a:t> za Zelené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Pozice je často spjata s vedením konkrétního ministerstva nebo jiného speciálního vládního orgánu (rady, komise aj.)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Vztahy s premiérem závisejí na celé řadě okolností, především však na síle premiéra</a:t>
            </a:r>
          </a:p>
        </p:txBody>
      </p:sp>
      <p:sp>
        <p:nvSpPr>
          <p:cNvPr id="31747" name="Nadpis 2">
            <a:extLst>
              <a:ext uri="{FF2B5EF4-FFF2-40B4-BE49-F238E27FC236}">
                <a16:creationId xmlns:a16="http://schemas.microsoft.com/office/drawing/2014/main" id="{E04414DB-FA6D-4D79-8DF0-4B2B0B3C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86" y="115409"/>
            <a:ext cx="8447087" cy="7368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600" dirty="0"/>
              <a:t>Postavení vicepremiéra(ů)</a:t>
            </a:r>
          </a:p>
        </p:txBody>
      </p:sp>
    </p:spTree>
    <p:extLst>
      <p:ext uri="{BB962C8B-B14F-4D97-AF65-F5344CB8AC3E}">
        <p14:creationId xmlns:p14="http://schemas.microsoft.com/office/powerpoint/2010/main" val="289511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1">
            <a:extLst>
              <a:ext uri="{FF2B5EF4-FFF2-40B4-BE49-F238E27FC236}">
                <a16:creationId xmlns:a16="http://schemas.microsoft.com/office/drawing/2014/main" id="{438541B4-47E1-4F58-A7CB-6A16E09C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4197"/>
            <a:ext cx="8229600" cy="52838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Podřízené premiérovi, avšak záleží na politických souvislostech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cs-CZ" altLang="cs-CZ" sz="24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Ministři bez portfeje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cs-CZ" altLang="cs-CZ" sz="24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Řízení ministerstva pověřeným ministrem, případně přímo premiérem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cs-CZ" altLang="cs-CZ" sz="24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V některých případech může parlament vyslovit nedůvěru i jednotlivým ministrů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cs-CZ" altLang="cs-CZ" sz="24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cs-CZ" altLang="cs-CZ" sz="2400" dirty="0">
              <a:solidFill>
                <a:srgbClr val="002D5A"/>
              </a:solidFill>
            </a:endParaRPr>
          </a:p>
        </p:txBody>
      </p:sp>
      <p:sp>
        <p:nvSpPr>
          <p:cNvPr id="31747" name="Nadpis 2">
            <a:extLst>
              <a:ext uri="{FF2B5EF4-FFF2-40B4-BE49-F238E27FC236}">
                <a16:creationId xmlns:a16="http://schemas.microsoft.com/office/drawing/2014/main" id="{E04414DB-FA6D-4D79-8DF0-4B2B0B3C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86" y="115409"/>
            <a:ext cx="8447087" cy="7368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600" dirty="0"/>
              <a:t>Postavení ministrů</a:t>
            </a:r>
          </a:p>
        </p:txBody>
      </p:sp>
    </p:spTree>
    <p:extLst>
      <p:ext uri="{BB962C8B-B14F-4D97-AF65-F5344CB8AC3E}">
        <p14:creationId xmlns:p14="http://schemas.microsoft.com/office/powerpoint/2010/main" val="331090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1">
            <a:extLst>
              <a:ext uri="{FF2B5EF4-FFF2-40B4-BE49-F238E27FC236}">
                <a16:creationId xmlns:a16="http://schemas.microsoft.com/office/drawing/2014/main" id="{438541B4-47E1-4F58-A7CB-6A16E09C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4197"/>
            <a:ext cx="8229600" cy="528387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000"/>
              </a:spcBef>
              <a:buNone/>
            </a:pPr>
            <a:r>
              <a:rPr lang="cs-CZ" altLang="cs-CZ" sz="2400" dirty="0">
                <a:solidFill>
                  <a:srgbClr val="002D5A"/>
                </a:solidFill>
              </a:rPr>
              <a:t>Různé modely fungování úzkých vedení ministerstev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státní tajemníci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parlamentní státní tajemníci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první náměstci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náměstci </a:t>
            </a:r>
          </a:p>
          <a:p>
            <a:pPr lvl="2">
              <a:lnSpc>
                <a:spcPct val="120000"/>
              </a:lnSpc>
              <a:spcBef>
                <a:spcPts val="1000"/>
              </a:spcBef>
            </a:pPr>
            <a:r>
              <a:rPr lang="cs-CZ" altLang="cs-CZ" dirty="0">
                <a:solidFill>
                  <a:srgbClr val="002D5A"/>
                </a:solidFill>
              </a:rPr>
              <a:t>odborní</a:t>
            </a:r>
          </a:p>
          <a:p>
            <a:pPr lvl="2">
              <a:lnSpc>
                <a:spcPct val="120000"/>
              </a:lnSpc>
              <a:spcBef>
                <a:spcPts val="1000"/>
              </a:spcBef>
            </a:pPr>
            <a:r>
              <a:rPr lang="cs-CZ" altLang="cs-CZ" dirty="0">
                <a:solidFill>
                  <a:srgbClr val="002D5A"/>
                </a:solidFill>
              </a:rPr>
              <a:t>političtí </a:t>
            </a:r>
          </a:p>
        </p:txBody>
      </p:sp>
      <p:sp>
        <p:nvSpPr>
          <p:cNvPr id="31747" name="Nadpis 2">
            <a:extLst>
              <a:ext uri="{FF2B5EF4-FFF2-40B4-BE49-F238E27FC236}">
                <a16:creationId xmlns:a16="http://schemas.microsoft.com/office/drawing/2014/main" id="{E04414DB-FA6D-4D79-8DF0-4B2B0B3C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86" y="115409"/>
            <a:ext cx="8447087" cy="7368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3600" dirty="0"/>
              <a:t>Náměstci a státní tajemníci</a:t>
            </a:r>
          </a:p>
        </p:txBody>
      </p:sp>
    </p:spTree>
    <p:extLst>
      <p:ext uri="{BB962C8B-B14F-4D97-AF65-F5344CB8AC3E}">
        <p14:creationId xmlns:p14="http://schemas.microsoft.com/office/powerpoint/2010/main" val="368386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ver/>
      </p:transition>
    </mc:Choice>
    <mc:Fallback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4758</TotalTime>
  <Words>10809</Words>
  <Application>Microsoft Office PowerPoint</Application>
  <PresentationFormat>Předvádění na obrazovce (4:3)</PresentationFormat>
  <Paragraphs>2638</Paragraphs>
  <Slides>196</Slides>
  <Notes>22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196</vt:i4>
      </vt:variant>
    </vt:vector>
  </HeadingPairs>
  <TitlesOfParts>
    <vt:vector size="207" baseType="lpstr">
      <vt:lpstr>Arial</vt:lpstr>
      <vt:lpstr>Calibri</vt:lpstr>
      <vt:lpstr>MS Sans Serif</vt:lpstr>
      <vt:lpstr>Times New Roman</vt:lpstr>
      <vt:lpstr>Verdana</vt:lpstr>
      <vt:lpstr>Wingdings</vt:lpstr>
      <vt:lpstr>Motiv sady Office</vt:lpstr>
      <vt:lpstr>Objekt prostředí balíčkovače</vt:lpstr>
      <vt:lpstr>Graf</vt:lpstr>
      <vt:lpstr>Microsoft Excel Chart</vt:lpstr>
      <vt:lpstr>Microsoft Excel 97-2003 Worksheet</vt:lpstr>
      <vt:lpstr>Ladislav Mrklas</vt:lpstr>
      <vt:lpstr>Osnova předmětu</vt:lpstr>
      <vt:lpstr>Literatura</vt:lpstr>
      <vt:lpstr>Podmínky ke zkoušce</vt:lpstr>
      <vt:lpstr>Strany, volby, vlády </vt:lpstr>
      <vt:lpstr>Politické strany</vt:lpstr>
      <vt:lpstr>Politické strany</vt:lpstr>
      <vt:lpstr>Definice politické strany </vt:lpstr>
      <vt:lpstr>Definice politické strany </vt:lpstr>
      <vt:lpstr>Funkce politických stran</vt:lpstr>
      <vt:lpstr>Role politických stran </vt:lpstr>
      <vt:lpstr>Role českých a československých  politických stran </vt:lpstr>
      <vt:lpstr>Text na příště</vt:lpstr>
      <vt:lpstr>Strany, volby, vlády </vt:lpstr>
      <vt:lpstr>Klasifikace podle ideologie</vt:lpstr>
      <vt:lpstr>Klasifikace podle cílů  politické soupeření</vt:lpstr>
      <vt:lpstr>Klasifikace podle organizace</vt:lpstr>
      <vt:lpstr>Klasifikace podle historického vývoje</vt:lpstr>
      <vt:lpstr>Klasifikace podle původu –  institucionalistický přístup (M. Duverger)</vt:lpstr>
      <vt:lpstr>Klasifikace podle původu –  institucionalistický přístup (M. Duverger)</vt:lpstr>
      <vt:lpstr>Klasifikace podle původu –  sociální – strukturální přístup </vt:lpstr>
      <vt:lpstr>Koncept konfliktních linií (Rokkan/Lipset)</vt:lpstr>
      <vt:lpstr>Základní sociální konfliktní linie</vt:lpstr>
      <vt:lpstr>Typy stran vzniklé konfliktními liniemi</vt:lpstr>
      <vt:lpstr>Politické konfliktní linie</vt:lpstr>
      <vt:lpstr>Politické pozice v systému</vt:lpstr>
      <vt:lpstr>Monotematické strany</vt:lpstr>
      <vt:lpstr>Klasifikace politických stran  podle velikosti</vt:lpstr>
      <vt:lpstr>Malé strany</vt:lpstr>
      <vt:lpstr>Malé strany a jejich relevance</vt:lpstr>
      <vt:lpstr>Velké strany</vt:lpstr>
      <vt:lpstr>Texty na příště</vt:lpstr>
      <vt:lpstr>Strany, volby, vlády </vt:lpstr>
      <vt:lpstr>Zajímavé zdroje k tématu</vt:lpstr>
      <vt:lpstr>Základní fenomény</vt:lpstr>
      <vt:lpstr>Dealignment</vt:lpstr>
      <vt:lpstr>Příčiny fenoménu dealignment</vt:lpstr>
      <vt:lpstr>Příčiny fenoménu dealignment</vt:lpstr>
      <vt:lpstr>Populistické strany</vt:lpstr>
      <vt:lpstr>Definice populismu</vt:lpstr>
      <vt:lpstr>Lidé a elity = homogenní skupiny</vt:lpstr>
      <vt:lpstr>„Anti-political-establishment party“ (Andreas Schedler, 1996)</vt:lpstr>
      <vt:lpstr>Pojetí a typy populismu</vt:lpstr>
      <vt:lpstr>Od extrémní k populistické pravici</vt:lpstr>
      <vt:lpstr>Levicový populismus</vt:lpstr>
      <vt:lpstr>Levicový populismus</vt:lpstr>
      <vt:lpstr>Nové typy stran vzniklé  v souvislosti s populismem</vt:lpstr>
      <vt:lpstr>Nové typy stran dle  organizace a leadershipu</vt:lpstr>
      <vt:lpstr>Na příště podcast</vt:lpstr>
      <vt:lpstr>Strany, volby, vlády </vt:lpstr>
      <vt:lpstr>Struktura</vt:lpstr>
      <vt:lpstr>Prezentace aplikace PowerPoint</vt:lpstr>
      <vt:lpstr>Hloušek, Kopeček: Konfliktní demokracie</vt:lpstr>
      <vt:lpstr>Hloušek, Kopeček: Konfliktní demokracie</vt:lpstr>
      <vt:lpstr>Hloušek a Kopeček</vt:lpstr>
      <vt:lpstr>Další důležité momenty</vt:lpstr>
      <vt:lpstr>Fiala, Strmiska</vt:lpstr>
      <vt:lpstr>Strany a stranické rodiny - stav</vt:lpstr>
      <vt:lpstr>Prezentace aplikace PowerPoint</vt:lpstr>
      <vt:lpstr>Strany a stranické rodiny - perspektivy</vt:lpstr>
      <vt:lpstr>Prezentace aplikace PowerPoint</vt:lpstr>
      <vt:lpstr>Proměnné stranických systémů</vt:lpstr>
      <vt:lpstr>Dynamika stranických systémů</vt:lpstr>
      <vt:lpstr>Stabilita stranických systémů</vt:lpstr>
      <vt:lpstr>Giovanni Sartori a proměnné </vt:lpstr>
      <vt:lpstr>Duvergerova typologie</vt:lpstr>
      <vt:lpstr>Duverger - hlavní rozdělení</vt:lpstr>
      <vt:lpstr>Základní typy stranických systémů</vt:lpstr>
      <vt:lpstr>Typy stranických systémů</vt:lpstr>
      <vt:lpstr>Další typy stranických systémů</vt:lpstr>
      <vt:lpstr>Jean Blondel (1968)</vt:lpstr>
      <vt:lpstr>Giovanni Sartori a „relevantní strany“ </vt:lpstr>
      <vt:lpstr>Sartoriho klasifikace</vt:lpstr>
      <vt:lpstr>Systém dvou stran</vt:lpstr>
      <vt:lpstr>Umírněný pluralismus</vt:lpstr>
      <vt:lpstr>Polarizovaný pluralismus</vt:lpstr>
      <vt:lpstr>Systém predominantní strany</vt:lpstr>
      <vt:lpstr>Základní změny  ve stranických systémech</vt:lpstr>
      <vt:lpstr>Volby 2019/20 a stranické rodiny</vt:lpstr>
      <vt:lpstr>Volby 2021 a stranické rodiny</vt:lpstr>
      <vt:lpstr>Střední a východní Evropa (čl. státy EU)</vt:lpstr>
      <vt:lpstr>Západní a severní Evropa</vt:lpstr>
      <vt:lpstr>Západní a severní Evropa</vt:lpstr>
      <vt:lpstr>Středomoří a jižní Evropa</vt:lpstr>
      <vt:lpstr>Text na příště</vt:lpstr>
      <vt:lpstr>Prezentace aplikace PowerPoint</vt:lpstr>
      <vt:lpstr>Struktura přednášky</vt:lpstr>
      <vt:lpstr>Prezentace aplikace PowerPoint</vt:lpstr>
      <vt:lpstr>Postavení premiéra</vt:lpstr>
      <vt:lpstr>Postavení premiéra  v parlamentarismu (Sartori)</vt:lpstr>
      <vt:lpstr>Postavení premiéra v poloprezidencialismu</vt:lpstr>
      <vt:lpstr>Typy vlád</vt:lpstr>
      <vt:lpstr>Teorie koalic</vt:lpstr>
      <vt:lpstr>Teorie koalice (S. Balík)</vt:lpstr>
      <vt:lpstr>Prezentace aplikace PowerPoint</vt:lpstr>
      <vt:lpstr>Složení vlády</vt:lpstr>
      <vt:lpstr>Postavení vicepremiéra(ů)</vt:lpstr>
      <vt:lpstr>Postavení ministrů</vt:lpstr>
      <vt:lpstr>Náměstci a státní tajemníci</vt:lpstr>
      <vt:lpstr>Prezentace aplikace PowerPoint</vt:lpstr>
      <vt:lpstr>Německo</vt:lpstr>
      <vt:lpstr>Itálie</vt:lpstr>
      <vt:lpstr>Čtení na příště</vt:lpstr>
      <vt:lpstr>Prezentace aplikace PowerPoint</vt:lpstr>
      <vt:lpstr>Většinové volební systémy</vt:lpstr>
      <vt:lpstr>Volební systémy ve světě (2017)</vt:lpstr>
      <vt:lpstr>Většinové systémy </vt:lpstr>
      <vt:lpstr>Většinové systémy </vt:lpstr>
      <vt:lpstr>First past the post system (FPTP)</vt:lpstr>
      <vt:lpstr>Blokové hlasování (BV)</vt:lpstr>
      <vt:lpstr>Limitované hlasování (LV) /  jednojmenné nepřenosné hlasování (SNTV)</vt:lpstr>
      <vt:lpstr>Stranické blokové hlasování (PBV)</vt:lpstr>
      <vt:lpstr>Alternativní hlasování (AV) </vt:lpstr>
      <vt:lpstr>Účinky AV</vt:lpstr>
      <vt:lpstr>Doplňkové hlasování (SV) </vt:lpstr>
      <vt:lpstr>Bordovo hlasování/Borda count (BC) </vt:lpstr>
      <vt:lpstr>Kumulativní hlasování (CV)</vt:lpstr>
      <vt:lpstr>Dvoukolový systém s uzavřeným 2. kolem </vt:lpstr>
      <vt:lpstr>Dvoukolový systém s otevřeným 2. kolem </vt:lpstr>
      <vt:lpstr>Spojené Království</vt:lpstr>
      <vt:lpstr>Prezentace aplikace PowerPoint</vt:lpstr>
      <vt:lpstr>Prezentace aplikace PowerPoint</vt:lpstr>
      <vt:lpstr>„Maggie“</vt:lpstr>
      <vt:lpstr>Prezentace aplikace PowerPoint</vt:lpstr>
      <vt:lpstr>2019</vt:lpstr>
      <vt:lpstr>USA</vt:lpstr>
      <vt:lpstr>Kanada</vt:lpstr>
      <vt:lpstr>Kanada - volby do Sněmovny</vt:lpstr>
      <vt:lpstr>Kanada 2015</vt:lpstr>
      <vt:lpstr>Kanada 2019</vt:lpstr>
      <vt:lpstr>Francie</vt:lpstr>
      <vt:lpstr>Duverger: „dvojpólová čtverylka“ (quadrille bipolaire)</vt:lpstr>
      <vt:lpstr>Změny</vt:lpstr>
      <vt:lpstr>Volby v roce 2007</vt:lpstr>
      <vt:lpstr>Prezentace aplikace PowerPoint</vt:lpstr>
      <vt:lpstr>Prezentace aplikace PowerPoint</vt:lpstr>
      <vt:lpstr>Volby v roce 2012</vt:lpstr>
      <vt:lpstr>Prezentace aplikace PowerPoint</vt:lpstr>
      <vt:lpstr>Prezentace aplikace PowerPoint</vt:lpstr>
      <vt:lpstr>Francie 2017</vt:lpstr>
      <vt:lpstr>2017/1.</vt:lpstr>
      <vt:lpstr>Prezentace aplikace PowerPoint</vt:lpstr>
      <vt:lpstr>Australský AV v praxi</vt:lpstr>
      <vt:lpstr>Austrálie 2019</vt:lpstr>
      <vt:lpstr>Prezentace aplikace PowerPoint</vt:lpstr>
      <vt:lpstr>Prezidentské volební systémy</vt:lpstr>
      <vt:lpstr>Prezidentské volební systémy</vt:lpstr>
      <vt:lpstr>systémy poměrného zastoupení v Praxi</vt:lpstr>
      <vt:lpstr>Systémy poměrného zastoupení</vt:lpstr>
      <vt:lpstr>Velikost volebních obvodů</vt:lpstr>
      <vt:lpstr>Volební formule</vt:lpstr>
      <vt:lpstr>Volební kvóty</vt:lpstr>
      <vt:lpstr>Kvóty</vt:lpstr>
      <vt:lpstr>Volební kvóty</vt:lpstr>
      <vt:lpstr>Hagenbach-Bischoffova kvóta - příklad 1</vt:lpstr>
      <vt:lpstr>Hagenbach-Bischoffova kvóta - příklad 2</vt:lpstr>
      <vt:lpstr>Imperialiho kvóta - příklad 1</vt:lpstr>
      <vt:lpstr>Imperialiho kvóta - příklad 2</vt:lpstr>
      <vt:lpstr>Volební dělitelé </vt:lpstr>
      <vt:lpstr>Volební dělitelé </vt:lpstr>
      <vt:lpstr>D‘Hondtův dělitel - příklad 1</vt:lpstr>
      <vt:lpstr>D‘Hondtův dělitel - příklad 2</vt:lpstr>
      <vt:lpstr>Uzavírací klauzule</vt:lpstr>
      <vt:lpstr>Charakter kandidátních listin</vt:lpstr>
      <vt:lpstr>Nizozemsko</vt:lpstr>
      <vt:lpstr>Nizozemsko - rozdělení mandátů (1977-2006)</vt:lpstr>
      <vt:lpstr>Nizozemsko - volby 2006</vt:lpstr>
      <vt:lpstr>Porovnání podílu hlasů a mandátů 2006</vt:lpstr>
      <vt:lpstr>Nizozemsko - volby 2017</vt:lpstr>
      <vt:lpstr>Prezentace aplikace PowerPoint</vt:lpstr>
      <vt:lpstr>Španělsko</vt:lpstr>
      <vt:lpstr>Španělsko - volby do Sněmovny (v % hlasů)</vt:lpstr>
      <vt:lpstr>Sněmovna mandáty (v %)</vt:lpstr>
      <vt:lpstr>Španělsko - volby do Sněmovny 2011</vt:lpstr>
      <vt:lpstr>Španělsko - volby do Sněmovny 2015</vt:lpstr>
      <vt:lpstr>Španělsko – volby 2019</vt:lpstr>
      <vt:lpstr>Irsko - jednojmenné přenosné  hlasování </vt:lpstr>
      <vt:lpstr>Irsko - dolní komora - volby 2011</vt:lpstr>
      <vt:lpstr>smíšené volební systémy</vt:lpstr>
      <vt:lpstr>Smíšené volební systémy</vt:lpstr>
      <vt:lpstr>Typologie smíšených systémů</vt:lpstr>
      <vt:lpstr>Typologie na vstupu - vztah mezi složkami</vt:lpstr>
      <vt:lpstr>Příklad navrstvení - Litva</vt:lpstr>
      <vt:lpstr>Litva - volby 2012</vt:lpstr>
      <vt:lpstr>Litva 2012</vt:lpstr>
      <vt:lpstr>Příklad korekce - Itálie (1994-2001)</vt:lpstr>
      <vt:lpstr>Příklad podmíněného systému - Itálie od r. 2006 (Sněmovna)</vt:lpstr>
      <vt:lpstr>Itálie - příklad </vt:lpstr>
      <vt:lpstr>Německo - sporný klasifikační případ</vt:lpstr>
      <vt:lpstr>Německo - volby v roce 2009</vt:lpstr>
      <vt:lpstr>Německo 2013</vt:lpstr>
      <vt:lpstr>Německo - volby v roce 2013</vt:lpstr>
      <vt:lpstr>Vztah volebního a stranického systému a jejich vliv na vládnutí - shrnutí</vt:lpstr>
      <vt:lpstr>Vztah volebního a stranického systému</vt:lpstr>
      <vt:lpstr>Stranický systém a vládnutí</vt:lpstr>
      <vt:lpstr>Okruhy ke zkoušce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jmeno prijmeni</cp:lastModifiedBy>
  <cp:revision>298</cp:revision>
  <cp:lastPrinted>2015-09-30T07:58:45Z</cp:lastPrinted>
  <dcterms:created xsi:type="dcterms:W3CDTF">2015-06-02T07:24:49Z</dcterms:created>
  <dcterms:modified xsi:type="dcterms:W3CDTF">2022-05-09T18:59:16Z</dcterms:modified>
</cp:coreProperties>
</file>