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542" r:id="rId2"/>
    <p:sldId id="543" r:id="rId3"/>
    <p:sldId id="523" r:id="rId4"/>
    <p:sldId id="541" r:id="rId5"/>
    <p:sldId id="535" r:id="rId6"/>
    <p:sldId id="490" r:id="rId7"/>
    <p:sldId id="491" r:id="rId8"/>
    <p:sldId id="297" r:id="rId9"/>
    <p:sldId id="507" r:id="rId10"/>
    <p:sldId id="506" r:id="rId11"/>
    <p:sldId id="531" r:id="rId12"/>
    <p:sldId id="532" r:id="rId13"/>
    <p:sldId id="534" r:id="rId14"/>
    <p:sldId id="533" r:id="rId15"/>
    <p:sldId id="519" r:id="rId16"/>
    <p:sldId id="517" r:id="rId17"/>
    <p:sldId id="522" r:id="rId18"/>
    <p:sldId id="536" r:id="rId19"/>
    <p:sldId id="538" r:id="rId20"/>
    <p:sldId id="537" r:id="rId21"/>
    <p:sldId id="539" r:id="rId22"/>
    <p:sldId id="329" r:id="rId23"/>
    <p:sldId id="370" r:id="rId24"/>
    <p:sldId id="412" r:id="rId25"/>
    <p:sldId id="369" r:id="rId26"/>
    <p:sldId id="408" r:id="rId27"/>
    <p:sldId id="476" r:id="rId28"/>
    <p:sldId id="299" r:id="rId29"/>
    <p:sldId id="544" r:id="rId30"/>
    <p:sldId id="392" r:id="rId31"/>
    <p:sldId id="334" r:id="rId32"/>
    <p:sldId id="309" r:id="rId33"/>
    <p:sldId id="284" r:id="rId34"/>
    <p:sldId id="304" r:id="rId35"/>
    <p:sldId id="545" r:id="rId36"/>
    <p:sldId id="546" r:id="rId37"/>
    <p:sldId id="547" r:id="rId38"/>
    <p:sldId id="371" r:id="rId39"/>
    <p:sldId id="316" r:id="rId40"/>
  </p:sldIdLst>
  <p:sldSz cx="9144000" cy="6858000" type="screen4x3"/>
  <p:notesSz cx="7099300" cy="10234613"/>
  <p:defaultTextStyle>
    <a:defPPr>
      <a:defRPr lang="cs-CZ"/>
    </a:defPPr>
    <a:lvl1pPr marL="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6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9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1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4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7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2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2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362">
          <p15:clr>
            <a:srgbClr val="A4A3A4"/>
          </p15:clr>
        </p15:guide>
        <p15:guide id="5" orient="horz" pos="2812">
          <p15:clr>
            <a:srgbClr val="A4A3A4"/>
          </p15:clr>
        </p15:guide>
        <p15:guide id="6" orient="horz" pos="713">
          <p15:clr>
            <a:srgbClr val="A4A3A4"/>
          </p15:clr>
        </p15:guide>
        <p15:guide id="7" pos="2880">
          <p15:clr>
            <a:srgbClr val="A4A3A4"/>
          </p15:clr>
        </p15:guide>
        <p15:guide id="8" pos="36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A"/>
    <a:srgbClr val="CA8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700" autoAdjust="0"/>
  </p:normalViewPr>
  <p:slideViewPr>
    <p:cSldViewPr snapToGrid="0" showGuides="1">
      <p:cViewPr varScale="1">
        <p:scale>
          <a:sx n="114" d="100"/>
          <a:sy n="114" d="100"/>
        </p:scale>
        <p:origin x="1386" y="102"/>
      </p:cViewPr>
      <p:guideLst>
        <p:guide orient="horz" pos="944"/>
        <p:guide orient="horz" pos="2160"/>
        <p:guide orient="horz" pos="3974"/>
        <p:guide orient="horz" pos="362"/>
        <p:guide orient="horz" pos="2812"/>
        <p:guide orient="horz" pos="713"/>
        <p:guide pos="2880"/>
        <p:guide pos="36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Karel\Obr&#225;zky%20a%20grafy%20-%20politick&#233;\OECD%20z&#225;jem%20o%20politiku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Karel\Obr&#225;zky%20a%20grafy%20-%20politick&#233;\Graf%20presti&#382;%20povol&#225;n&#237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ACR%202014-2016\PUBLIKACE\SLON\GRAFY\GRAF%2017%20-%20Medi&#225;ln&#237;%20prostor%20v&#283;novan&#253;%20koment&#225;&#345;&#367;m%20a%20n&#225;zor&#367;m%20ob&#269;an&#367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ACR%202014-2016\DOTAZNIK%20Ipsos\vystup-srovnani%20Ond&#345;ej%20&#352;pa&#269;ek_prevazen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2984E-2"/>
          <c:y val="0.16456903281448543"/>
          <c:w val="0.76014185628372866"/>
          <c:h val="0.71217644260823365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List1!$A$3</c:f>
              <c:strCache>
                <c:ptCount val="1"/>
                <c:pt idx="0">
                  <c:v>Velmi nespokojen/a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E-4562-8199-E81DA0DDF87E}"/>
            </c:ext>
          </c:extLst>
        </c:ser>
        <c:ser>
          <c:idx val="5"/>
          <c:order val="1"/>
          <c:tx>
            <c:strRef>
              <c:f>List1!$A$4</c:f>
              <c:strCache>
                <c:ptCount val="1"/>
                <c:pt idx="0">
                  <c:v>Spíše nespokojen/a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General</c:formatCode>
                <c:ptCount val="4"/>
                <c:pt idx="0">
                  <c:v>0.70000000000000062</c:v>
                </c:pt>
                <c:pt idx="1">
                  <c:v>0.60000000000000064</c:v>
                </c:pt>
                <c:pt idx="2">
                  <c:v>0.5</c:v>
                </c:pt>
                <c:pt idx="3">
                  <c:v>1.0999999999999961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EE-4562-8199-E81DA0DDF87E}"/>
            </c:ext>
          </c:extLst>
        </c:ser>
        <c:ser>
          <c:idx val="6"/>
          <c:order val="2"/>
          <c:tx>
            <c:strRef>
              <c:f>List1!$A$5</c:f>
              <c:strCache>
                <c:ptCount val="1"/>
                <c:pt idx="0">
                  <c:v>Ani spokojen/a ani nespokojen/a</c:v>
                </c:pt>
              </c:strCache>
            </c:strRef>
          </c:tx>
          <c:spPr>
            <a:solidFill>
              <a:srgbClr val="A1C46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General</c:formatCode>
                <c:ptCount val="4"/>
                <c:pt idx="0">
                  <c:v>10.4</c:v>
                </c:pt>
                <c:pt idx="1">
                  <c:v>4.7</c:v>
                </c:pt>
                <c:pt idx="2">
                  <c:v>8.8000000000000025</c:v>
                </c:pt>
                <c:pt idx="3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EE-4562-8199-E81DA0DDF87E}"/>
            </c:ext>
          </c:extLst>
        </c:ser>
        <c:ser>
          <c:idx val="8"/>
          <c:order val="3"/>
          <c:tx>
            <c:strRef>
              <c:f>List1!$A$6</c:f>
              <c:strCache>
                <c:ptCount val="1"/>
                <c:pt idx="0">
                  <c:v>Spíše spokojen/a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General</c:formatCode>
                <c:ptCount val="4"/>
                <c:pt idx="0">
                  <c:v>49.9</c:v>
                </c:pt>
                <c:pt idx="1">
                  <c:v>44.2</c:v>
                </c:pt>
                <c:pt idx="2">
                  <c:v>54</c:v>
                </c:pt>
                <c:pt idx="3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EE-4562-8199-E81DA0DDF87E}"/>
            </c:ext>
          </c:extLst>
        </c:ser>
        <c:ser>
          <c:idx val="10"/>
          <c:order val="4"/>
          <c:tx>
            <c:strRef>
              <c:f>List1!$A$7</c:f>
              <c:strCache>
                <c:ptCount val="1"/>
                <c:pt idx="0">
                  <c:v>Velmi spokojen/a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General</c:formatCode>
                <c:ptCount val="4"/>
                <c:pt idx="0">
                  <c:v>38.9</c:v>
                </c:pt>
                <c:pt idx="1">
                  <c:v>50.6</c:v>
                </c:pt>
                <c:pt idx="2">
                  <c:v>36.700000000000003</c:v>
                </c:pt>
                <c:pt idx="3">
                  <c:v>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EE-4562-8199-E81DA0DDF87E}"/>
            </c:ext>
          </c:extLst>
        </c:ser>
        <c:ser>
          <c:idx val="12"/>
          <c:order val="5"/>
          <c:tx>
            <c:strRef>
              <c:f>List1!$A$8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List1!$B$8:$E$8</c:f>
              <c:numCache>
                <c:formatCode>General</c:formatCode>
                <c:ptCount val="4"/>
                <c:pt idx="0">
                  <c:v>88.8</c:v>
                </c:pt>
                <c:pt idx="1">
                  <c:v>94.800000000000011</c:v>
                </c:pt>
                <c:pt idx="2">
                  <c:v>90.7</c:v>
                </c:pt>
                <c:pt idx="3">
                  <c:v>81.599999999999994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EE-4562-8199-E81DA0DDF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75606016"/>
        <c:axId val="175634688"/>
      </c:barChart>
      <c:catAx>
        <c:axId val="175606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5634688"/>
        <c:crosses val="autoZero"/>
        <c:auto val="1"/>
        <c:lblAlgn val="ctr"/>
        <c:lblOffset val="100"/>
        <c:noMultiLvlLbl val="0"/>
      </c:catAx>
      <c:valAx>
        <c:axId val="175634688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75606016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100" b="1" i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84773625147250364"/>
          <c:y val="0.13504899664456521"/>
          <c:w val="0.14281492962985917"/>
          <c:h val="0.82122629659324364"/>
        </c:manualLayout>
      </c:layout>
      <c:overlay val="0"/>
      <c:txPr>
        <a:bodyPr/>
        <a:lstStyle/>
        <a:p>
          <a:pPr>
            <a:defRPr sz="11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399830520006746"/>
          <c:y val="0.15453032331466365"/>
          <c:w val="0.73014529507456705"/>
          <c:h val="0.701424742990044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11.242067089755214</c:v>
                </c:pt>
                <c:pt idx="1">
                  <c:v>11.647727272727273</c:v>
                </c:pt>
                <c:pt idx="2">
                  <c:v>11.733333333333333</c:v>
                </c:pt>
                <c:pt idx="3">
                  <c:v>10.37234042553192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DE-4255-9CE3-891885394971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13.055303717135086</c:v>
                </c:pt>
                <c:pt idx="1">
                  <c:v>3.4090909090909087</c:v>
                </c:pt>
                <c:pt idx="2">
                  <c:v>16</c:v>
                </c:pt>
                <c:pt idx="3">
                  <c:v>19.148936170212767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DE-4255-9CE3-891885394971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16.591115140525829</c:v>
                </c:pt>
                <c:pt idx="1">
                  <c:v>23.295454545454547</c:v>
                </c:pt>
                <c:pt idx="2">
                  <c:v>11.733333333333333</c:v>
                </c:pt>
                <c:pt idx="3">
                  <c:v>15.159574468085104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DE-4255-9CE3-891885394971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33.454215775158644</c:v>
                </c:pt>
                <c:pt idx="1">
                  <c:v>35.511363636363363</c:v>
                </c:pt>
                <c:pt idx="2">
                  <c:v>34.133333333333333</c:v>
                </c:pt>
                <c:pt idx="3">
                  <c:v>30.851063829787233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DE-4255-9CE3-891885394971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25.657298277425202</c:v>
                </c:pt>
                <c:pt idx="1">
                  <c:v>26.136363636363626</c:v>
                </c:pt>
                <c:pt idx="2">
                  <c:v>26.400000000000002</c:v>
                </c:pt>
                <c:pt idx="3">
                  <c:v>24.468085106382979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DE-4255-9CE3-891885394971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60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DE-4255-9CE3-89188539497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1" baseline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59.111514052583864</c:v>
                </c:pt>
                <c:pt idx="1">
                  <c:v>61.647727272727245</c:v>
                </c:pt>
                <c:pt idx="2">
                  <c:v>60.533333333333331</c:v>
                </c:pt>
                <c:pt idx="3">
                  <c:v>55.319148936170436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0DE-4255-9CE3-891885394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63214464"/>
        <c:axId val="163216000"/>
      </c:barChart>
      <c:catAx>
        <c:axId val="16321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63216000"/>
        <c:crosses val="autoZero"/>
        <c:auto val="1"/>
        <c:lblAlgn val="ctr"/>
        <c:lblOffset val="100"/>
        <c:noMultiLvlLbl val="0"/>
      </c:catAx>
      <c:valAx>
        <c:axId val="163216000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632144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329E-2"/>
          <c:y val="0.16456903281448587"/>
          <c:w val="0.65717789098114865"/>
          <c:h val="0.713132245752516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7.9162875341219294</c:v>
                </c:pt>
                <c:pt idx="1">
                  <c:v>10.857142857142966</c:v>
                </c:pt>
                <c:pt idx="2">
                  <c:v>6.9333333333333842</c:v>
                </c:pt>
                <c:pt idx="3">
                  <c:v>6.1497326203208553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E-459A-85B8-B754D06E6492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15.286624203821656</c:v>
                </c:pt>
                <c:pt idx="1">
                  <c:v>8.2857142857142865</c:v>
                </c:pt>
                <c:pt idx="2">
                  <c:v>17.600000000000001</c:v>
                </c:pt>
                <c:pt idx="3">
                  <c:v>19.518716577539902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DE-459A-85B8-B754D06E6492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26.660600545950789</c:v>
                </c:pt>
                <c:pt idx="1">
                  <c:v>24.857142857142829</c:v>
                </c:pt>
                <c:pt idx="2">
                  <c:v>27.466666666666669</c:v>
                </c:pt>
                <c:pt idx="3">
                  <c:v>27.540106951871589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DE-459A-85B8-B754D06E6492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36.305732484076437</c:v>
                </c:pt>
                <c:pt idx="1">
                  <c:v>38.857142857142463</c:v>
                </c:pt>
                <c:pt idx="2">
                  <c:v>36.533333333333331</c:v>
                </c:pt>
                <c:pt idx="3">
                  <c:v>33.689839572192227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DE-459A-85B8-B754D06E6492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13.830755232029126</c:v>
                </c:pt>
                <c:pt idx="1">
                  <c:v>17.142857142857231</c:v>
                </c:pt>
                <c:pt idx="2">
                  <c:v>11.466666666666748</c:v>
                </c:pt>
                <c:pt idx="3">
                  <c:v>13.101604278074866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DE-459A-85B8-B754D06E6492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1" baseline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50.136487716105556</c:v>
                </c:pt>
                <c:pt idx="1">
                  <c:v>56</c:v>
                </c:pt>
                <c:pt idx="2">
                  <c:v>48</c:v>
                </c:pt>
                <c:pt idx="3">
                  <c:v>46.79144385026715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DE-459A-85B8-B754D06E6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63357824"/>
        <c:axId val="163359360"/>
      </c:barChart>
      <c:catAx>
        <c:axId val="163357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2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63359360"/>
        <c:crosses val="autoZero"/>
        <c:auto val="1"/>
        <c:lblAlgn val="ctr"/>
        <c:lblOffset val="100"/>
        <c:noMultiLvlLbl val="0"/>
      </c:catAx>
      <c:valAx>
        <c:axId val="163359360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63357824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200" b="1" i="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76807586042352605"/>
          <c:y val="9.1196837389545968E-2"/>
          <c:w val="0.22199241067932396"/>
          <c:h val="0.86670051568085604"/>
        </c:manualLayout>
      </c:layout>
      <c:overlay val="0"/>
      <c:txPr>
        <a:bodyPr/>
        <a:lstStyle/>
        <a:p>
          <a:pPr>
            <a:defRPr sz="1200" b="1" i="0" baseline="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329E-2"/>
          <c:y val="0.16456903281448587"/>
          <c:w val="0.84012172869593182"/>
          <c:h val="0.71217644260823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7.8039927404718714</c:v>
                </c:pt>
                <c:pt idx="1">
                  <c:v>12</c:v>
                </c:pt>
                <c:pt idx="2">
                  <c:v>5.8355437665782475</c:v>
                </c:pt>
                <c:pt idx="3">
                  <c:v>5.8666666666666663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1-4574-ABB3-71AB56F1507C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19.691470054446611</c:v>
                </c:pt>
                <c:pt idx="1">
                  <c:v>20.285714285714075</c:v>
                </c:pt>
                <c:pt idx="2">
                  <c:v>17.506631299734689</c:v>
                </c:pt>
                <c:pt idx="3">
                  <c:v>21.333333333333144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1-4574-ABB3-71AB56F1507C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21.506352087114326</c:v>
                </c:pt>
                <c:pt idx="1">
                  <c:v>26.857142857142829</c:v>
                </c:pt>
                <c:pt idx="2">
                  <c:v>19.098143236074087</c:v>
                </c:pt>
                <c:pt idx="3">
                  <c:v>18.933333333333088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01-4574-ABB3-71AB56F1507C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27.767695099818535</c:v>
                </c:pt>
                <c:pt idx="1">
                  <c:v>33.142857142857153</c:v>
                </c:pt>
                <c:pt idx="2">
                  <c:v>27.320954907161806</c:v>
                </c:pt>
                <c:pt idx="3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01-4574-ABB3-71AB56F1507C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23.230490018148821</c:v>
                </c:pt>
                <c:pt idx="1">
                  <c:v>7.7142857142857055</c:v>
                </c:pt>
                <c:pt idx="2">
                  <c:v>30.238726790450929</c:v>
                </c:pt>
                <c:pt idx="3">
                  <c:v>30.666666666666671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01-4574-ABB3-71AB56F1507C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B01-4574-ABB3-71AB56F150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1" baseline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50.998185117967331</c:v>
                </c:pt>
                <c:pt idx="1">
                  <c:v>40.857142857142463</c:v>
                </c:pt>
                <c:pt idx="2">
                  <c:v>57.559681697612</c:v>
                </c:pt>
                <c:pt idx="3">
                  <c:v>53.866666666666127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01-4574-ABB3-71AB56F15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63464704"/>
        <c:axId val="163466240"/>
      </c:barChart>
      <c:catAx>
        <c:axId val="163464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2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63466240"/>
        <c:crosses val="autoZero"/>
        <c:auto val="1"/>
        <c:lblAlgn val="ctr"/>
        <c:lblOffset val="100"/>
        <c:noMultiLvlLbl val="0"/>
      </c:catAx>
      <c:valAx>
        <c:axId val="163466240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6346470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1819E-2"/>
          <c:y val="0.15575051846091176"/>
          <c:w val="0.76014185628372299"/>
          <c:h val="0.71217644260823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2.2706630336058127</c:v>
                </c:pt>
                <c:pt idx="1">
                  <c:v>6.2678062678062645</c:v>
                </c:pt>
                <c:pt idx="2">
                  <c:v>0.26525198938992056</c:v>
                </c:pt>
                <c:pt idx="3">
                  <c:v>0.53619302949061654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66-47AB-8157-478FAC9A0D5E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1 - Člověk nemůže být nikdy dost opatrný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20.435967302452315</c:v>
                </c:pt>
                <c:pt idx="1">
                  <c:v>34.188034188034187</c:v>
                </c:pt>
                <c:pt idx="2">
                  <c:v>11.405835543766582</c:v>
                </c:pt>
                <c:pt idx="3">
                  <c:v>16.621983914209121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66-47AB-8157-478FAC9A0D5E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19.709355131698466</c:v>
                </c:pt>
                <c:pt idx="1">
                  <c:v>20.797720797720789</c:v>
                </c:pt>
                <c:pt idx="2">
                  <c:v>18.832891246684351</c:v>
                </c:pt>
                <c:pt idx="3">
                  <c:v>19.571045576407506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66-47AB-8157-478FAC9A0D5E}"/>
            </c:ext>
          </c:extLst>
        </c:ser>
        <c:ser>
          <c:idx val="6"/>
          <c:order val="3"/>
          <c:tx>
            <c:strRef>
              <c:f>List1!$A$5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A1C46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32.606721162579483</c:v>
                </c:pt>
                <c:pt idx="1">
                  <c:v>35.327635327635328</c:v>
                </c:pt>
                <c:pt idx="2">
                  <c:v>30.238726790450929</c:v>
                </c:pt>
                <c:pt idx="3">
                  <c:v>32.439678284182307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66-47AB-8157-478FAC9A0D5E}"/>
            </c:ext>
          </c:extLst>
        </c:ser>
        <c:ser>
          <c:idx val="8"/>
          <c:order val="4"/>
          <c:tx>
            <c:strRef>
              <c:f>List1!$A$6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20.345140781108082</c:v>
                </c:pt>
                <c:pt idx="1">
                  <c:v>2.8490028490028481</c:v>
                </c:pt>
                <c:pt idx="2">
                  <c:v>31.299734748010611</c:v>
                </c:pt>
                <c:pt idx="3">
                  <c:v>25.737265415549604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66-47AB-8157-478FAC9A0D5E}"/>
            </c:ext>
          </c:extLst>
        </c:ser>
        <c:ser>
          <c:idx val="10"/>
          <c:order val="5"/>
          <c:tx>
            <c:strRef>
              <c:f>List1!$A$7</c:f>
              <c:strCache>
                <c:ptCount val="1"/>
                <c:pt idx="0">
                  <c:v>5 - Většině lidí se dá důvěřovat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4.6321525885558561</c:v>
                </c:pt>
                <c:pt idx="1">
                  <c:v>0.56980056980056959</c:v>
                </c:pt>
                <c:pt idx="2">
                  <c:v>7.957559681697612</c:v>
                </c:pt>
                <c:pt idx="3">
                  <c:v>5.0938337801608595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66-47AB-8157-478FAC9A0D5E}"/>
            </c:ext>
          </c:extLst>
        </c:ser>
        <c:ser>
          <c:idx val="12"/>
          <c:order val="6"/>
          <c:tx>
            <c:strRef>
              <c:f>List1!$A$8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List1!$B$8:$E$8</c:f>
              <c:numCache>
                <c:formatCode>0</c:formatCode>
                <c:ptCount val="4"/>
                <c:pt idx="0">
                  <c:v>24.977293369663933</c:v>
                </c:pt>
                <c:pt idx="1">
                  <c:v>3.4188034188034178</c:v>
                </c:pt>
                <c:pt idx="2">
                  <c:v>39.257294429708203</c:v>
                </c:pt>
                <c:pt idx="3">
                  <c:v>30.831099195710461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66-47AB-8157-478FAC9A0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30875136"/>
        <c:axId val="230876672"/>
      </c:barChart>
      <c:catAx>
        <c:axId val="230875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0876672"/>
        <c:crosses val="autoZero"/>
        <c:auto val="1"/>
        <c:lblAlgn val="ctr"/>
        <c:lblOffset val="100"/>
        <c:noMultiLvlLbl val="0"/>
      </c:catAx>
      <c:valAx>
        <c:axId val="230876672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0875136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100" b="1" i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82883861367722778"/>
          <c:y val="0.13504899664456521"/>
          <c:w val="0.1617125674251349"/>
          <c:h val="0.82122629659324342"/>
        </c:manualLayout>
      </c:layout>
      <c:overlay val="0"/>
      <c:txPr>
        <a:bodyPr/>
        <a:lstStyle/>
        <a:p>
          <a:pPr>
            <a:defRPr sz="11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6630913262263E-2"/>
          <c:y val="0.16360972270517288"/>
          <c:w val="0.72581895963791931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Politika je důležitá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52.770208900999229</c:v>
                </c:pt>
                <c:pt idx="1">
                  <c:v>56.125356125356163</c:v>
                </c:pt>
                <c:pt idx="2">
                  <c:v>49.468085106382979</c:v>
                </c:pt>
                <c:pt idx="3">
                  <c:v>52.941176470588225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A3-46ED-9C0C-2884CC01501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 politiky je lepší dát ruce pryč / politika je špinavá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47.229791099000913</c:v>
                </c:pt>
                <c:pt idx="1">
                  <c:v>43.874643874643667</c:v>
                </c:pt>
                <c:pt idx="2">
                  <c:v>50.531914893616914</c:v>
                </c:pt>
                <c:pt idx="3">
                  <c:v>47.058823529411754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A3-46ED-9C0C-2884CC0150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55260800"/>
        <c:axId val="155262336"/>
      </c:barChart>
      <c:catAx>
        <c:axId val="155260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55262336"/>
        <c:crosses val="autoZero"/>
        <c:auto val="1"/>
        <c:lblAlgn val="ctr"/>
        <c:lblOffset val="0"/>
        <c:tickLblSkip val="1"/>
        <c:noMultiLvlLbl val="0"/>
      </c:catAx>
      <c:valAx>
        <c:axId val="155262336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55260800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82052030504060958"/>
          <c:y val="0.14199528452814286"/>
          <c:w val="0.16368367536735068"/>
          <c:h val="0.75113382239480209"/>
        </c:manualLayout>
      </c:layout>
      <c:overlay val="0"/>
      <c:txPr>
        <a:bodyPr/>
        <a:lstStyle/>
        <a:p>
          <a:pPr>
            <a:defRPr sz="11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15-29 years old</c:v>
                </c:pt>
              </c:strCache>
            </c:strRef>
          </c:tx>
          <c:invertIfNegative val="0"/>
          <c:dLbls>
            <c:spPr>
              <a:ln>
                <a:solidFill>
                  <a:srgbClr val="0070C0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Lithuania</c:v>
                </c:pt>
                <c:pt idx="1">
                  <c:v>Czechia</c:v>
                </c:pt>
                <c:pt idx="2">
                  <c:v>Hungary</c:v>
                </c:pt>
                <c:pt idx="3">
                  <c:v>OECD</c:v>
                </c:pt>
                <c:pt idx="4">
                  <c:v>Finland</c:v>
                </c:pt>
                <c:pt idx="5">
                  <c:v>Germany</c:v>
                </c:pt>
                <c:pt idx="6">
                  <c:v>Denmark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59</c:v>
                </c:pt>
                <c:pt idx="1">
                  <c:v>57</c:v>
                </c:pt>
                <c:pt idx="2">
                  <c:v>49</c:v>
                </c:pt>
                <c:pt idx="3">
                  <c:v>26</c:v>
                </c:pt>
                <c:pt idx="4">
                  <c:v>13</c:v>
                </c:pt>
                <c:pt idx="5">
                  <c:v>8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A7-4BBA-884A-C2D61EE0171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dLbls>
            <c:numFmt formatCode="General" sourceLinked="0"/>
            <c:spPr>
              <a:effectLst>
                <a:innerShdw blurRad="1117600" dist="2349500" dir="21540000">
                  <a:prstClr val="black">
                    <a:alpha val="32000"/>
                  </a:prstClr>
                </a:inn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Lithuania</c:v>
                </c:pt>
                <c:pt idx="1">
                  <c:v>Czechia</c:v>
                </c:pt>
                <c:pt idx="2">
                  <c:v>Hungary</c:v>
                </c:pt>
                <c:pt idx="3">
                  <c:v>OECD</c:v>
                </c:pt>
                <c:pt idx="4">
                  <c:v>Finland</c:v>
                </c:pt>
                <c:pt idx="5">
                  <c:v>Germany</c:v>
                </c:pt>
                <c:pt idx="6">
                  <c:v>Denmark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  <c:pt idx="0">
                  <c:v>32</c:v>
                </c:pt>
                <c:pt idx="1">
                  <c:v>30</c:v>
                </c:pt>
                <c:pt idx="2">
                  <c:v>36</c:v>
                </c:pt>
                <c:pt idx="3">
                  <c:v>19</c:v>
                </c:pt>
                <c:pt idx="4">
                  <c:v>8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A7-4BBA-884A-C2D61EE01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629464"/>
        <c:axId val="205629856"/>
      </c:barChart>
      <c:catAx>
        <c:axId val="205629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prstClr val="black">
                <a:alpha val="0"/>
              </a:prstClr>
            </a:solidFill>
          </a:ln>
        </c:spPr>
        <c:crossAx val="205629856"/>
        <c:crosses val="autoZero"/>
        <c:auto val="1"/>
        <c:lblAlgn val="ctr"/>
        <c:lblOffset val="100"/>
        <c:noMultiLvlLbl val="0"/>
      </c:catAx>
      <c:valAx>
        <c:axId val="205629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rgbClr val="4F81BD">
                <a:alpha val="0"/>
              </a:srgbClr>
            </a:solidFill>
          </a:ln>
        </c:spPr>
        <c:crossAx val="205629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511653057256657"/>
          <c:y val="0.18068149203759551"/>
          <c:w val="0.29815507436570432"/>
          <c:h val="9.8212951888768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 i="0" baseline="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A4-41E6-95D9-EB7CEBE1E391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A4-41E6-95D9-EB7CEBE1E391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BA4-41E6-95D9-EB7CEBE1E391}"/>
              </c:ext>
            </c:extLst>
          </c:dPt>
          <c:cat>
            <c:strRef>
              <c:f>List1!$B$3:$B$28</c:f>
              <c:strCache>
                <c:ptCount val="26"/>
                <c:pt idx="0">
                  <c:v>Lékař</c:v>
                </c:pt>
                <c:pt idx="1">
                  <c:v>Vědec</c:v>
                </c:pt>
                <c:pt idx="2">
                  <c:v>Zdravotní sestra</c:v>
                </c:pt>
                <c:pt idx="3">
                  <c:v>Učitel na vysoké škole</c:v>
                </c:pt>
                <c:pt idx="4">
                  <c:v>Učitel na základní škole</c:v>
                </c:pt>
                <c:pt idx="5">
                  <c:v>Soudce</c:v>
                </c:pt>
                <c:pt idx="6">
                  <c:v>Projektant</c:v>
                </c:pt>
                <c:pt idx="7">
                  <c:v>Programátor</c:v>
                </c:pt>
                <c:pt idx="8">
                  <c:v>Soukromý zemědělec</c:v>
                </c:pt>
                <c:pt idx="9">
                  <c:v>Policista</c:v>
                </c:pt>
                <c:pt idx="10">
                  <c:v>Starosta</c:v>
                </c:pt>
                <c:pt idx="11">
                  <c:v>Voják z povolání</c:v>
                </c:pt>
                <c:pt idx="12">
                  <c:v>Truhlář</c:v>
                </c:pt>
                <c:pt idx="13">
                  <c:v>Účetní</c:v>
                </c:pt>
                <c:pt idx="14">
                  <c:v>Majitel malého obchodu</c:v>
                </c:pt>
                <c:pt idx="15">
                  <c:v>Profesionální sportovec</c:v>
                </c:pt>
                <c:pt idx="16">
                  <c:v>Manažer</c:v>
                </c:pt>
                <c:pt idx="17">
                  <c:v>Ministr</c:v>
                </c:pt>
                <c:pt idx="18">
                  <c:v>Stavební dělník</c:v>
                </c:pt>
                <c:pt idx="19">
                  <c:v>Bankovní úředník</c:v>
                </c:pt>
                <c:pt idx="20">
                  <c:v>Novinář</c:v>
                </c:pt>
                <c:pt idx="21">
                  <c:v>Kněz</c:v>
                </c:pt>
                <c:pt idx="22">
                  <c:v>Prodavač</c:v>
                </c:pt>
                <c:pt idx="23">
                  <c:v>Sekretářka</c:v>
                </c:pt>
                <c:pt idx="24">
                  <c:v>Poslanec</c:v>
                </c:pt>
                <c:pt idx="25">
                  <c:v>Uklízečka</c:v>
                </c:pt>
              </c:strCache>
            </c:strRef>
          </c:cat>
          <c:val>
            <c:numRef>
              <c:f>List1!$C$3:$C$28</c:f>
              <c:numCache>
                <c:formatCode>General</c:formatCode>
                <c:ptCount val="26"/>
                <c:pt idx="0">
                  <c:v>90.2</c:v>
                </c:pt>
                <c:pt idx="1">
                  <c:v>77.2</c:v>
                </c:pt>
                <c:pt idx="2">
                  <c:v>72.900000000000006</c:v>
                </c:pt>
                <c:pt idx="3">
                  <c:v>72.900000000000006</c:v>
                </c:pt>
                <c:pt idx="4">
                  <c:v>70.8</c:v>
                </c:pt>
                <c:pt idx="5">
                  <c:v>64</c:v>
                </c:pt>
                <c:pt idx="6">
                  <c:v>61.2</c:v>
                </c:pt>
                <c:pt idx="7">
                  <c:v>59.7</c:v>
                </c:pt>
                <c:pt idx="8">
                  <c:v>58.2</c:v>
                </c:pt>
                <c:pt idx="9">
                  <c:v>56.3</c:v>
                </c:pt>
                <c:pt idx="10">
                  <c:v>54.1</c:v>
                </c:pt>
                <c:pt idx="11">
                  <c:v>53.6</c:v>
                </c:pt>
                <c:pt idx="12">
                  <c:v>52</c:v>
                </c:pt>
                <c:pt idx="13">
                  <c:v>50.4</c:v>
                </c:pt>
                <c:pt idx="14">
                  <c:v>50.1</c:v>
                </c:pt>
                <c:pt idx="15">
                  <c:v>49.3</c:v>
                </c:pt>
                <c:pt idx="16">
                  <c:v>48.8</c:v>
                </c:pt>
                <c:pt idx="17">
                  <c:v>46.5</c:v>
                </c:pt>
                <c:pt idx="18">
                  <c:v>44</c:v>
                </c:pt>
                <c:pt idx="19">
                  <c:v>42.4</c:v>
                </c:pt>
                <c:pt idx="20">
                  <c:v>41.2</c:v>
                </c:pt>
                <c:pt idx="21">
                  <c:v>41.2</c:v>
                </c:pt>
                <c:pt idx="22">
                  <c:v>40.300000000000004</c:v>
                </c:pt>
                <c:pt idx="23">
                  <c:v>37.300000000000004</c:v>
                </c:pt>
                <c:pt idx="24">
                  <c:v>31.2</c:v>
                </c:pt>
                <c:pt idx="25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F-4BBD-BC50-967FC5D7A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069392"/>
        <c:axId val="136069784"/>
      </c:barChart>
      <c:catAx>
        <c:axId val="13606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6069784"/>
        <c:crosses val="autoZero"/>
        <c:auto val="1"/>
        <c:lblAlgn val="ctr"/>
        <c:lblOffset val="100"/>
        <c:noMultiLvlLbl val="0"/>
      </c:catAx>
      <c:valAx>
        <c:axId val="136069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606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dirty="0"/>
              <a:t>Mediální</a:t>
            </a:r>
            <a:r>
              <a:rPr lang="cs-CZ" sz="2400" baseline="0" dirty="0"/>
              <a:t> prostor věnovaný komentářům a názorům občanů</a:t>
            </a:r>
            <a:endParaRPr lang="cs-CZ" sz="2400" dirty="0"/>
          </a:p>
        </c:rich>
      </c:tx>
      <c:layout>
        <c:manualLayout>
          <c:xMode val="edge"/>
          <c:yMode val="edge"/>
          <c:x val="6.3695926898026667E-2"/>
          <c:y val="1.331449501195684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Černošice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List1!$B$2:$B$11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1485</c:v>
                </c:pt>
                <c:pt idx="7">
                  <c:v>1280</c:v>
                </c:pt>
                <c:pt idx="8">
                  <c:v>1760</c:v>
                </c:pt>
                <c:pt idx="9">
                  <c:v>740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58-4018-8894-6D4A83CDFF4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Hrádek nad Nisou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List1!$C$2:$C$11</c:f>
              <c:numCache>
                <c:formatCode>General</c:formatCode>
                <c:ptCount val="10"/>
                <c:pt idx="0">
                  <c:v>824</c:v>
                </c:pt>
                <c:pt idx="1">
                  <c:v>200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100</c:v>
                </c:pt>
                <c:pt idx="8">
                  <c:v>0</c:v>
                </c:pt>
                <c:pt idx="9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58-4018-8894-6D4A83CDFF4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Semily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List1!$D$2:$D$11</c:f>
              <c:numCache>
                <c:formatCode>General</c:formatCode>
                <c:ptCount val="10"/>
                <c:pt idx="0">
                  <c:v>500</c:v>
                </c:pt>
                <c:pt idx="1">
                  <c:v>1650</c:v>
                </c:pt>
                <c:pt idx="2">
                  <c:v>1825</c:v>
                </c:pt>
                <c:pt idx="3">
                  <c:v>1850</c:v>
                </c:pt>
                <c:pt idx="4">
                  <c:v>1900</c:v>
                </c:pt>
                <c:pt idx="5">
                  <c:v>1735</c:v>
                </c:pt>
                <c:pt idx="6">
                  <c:v>1320</c:v>
                </c:pt>
                <c:pt idx="7">
                  <c:v>1800</c:v>
                </c:pt>
                <c:pt idx="8">
                  <c:v>1740</c:v>
                </c:pt>
                <c:pt idx="9">
                  <c:v>1090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58-4018-8894-6D4A83CDF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407104"/>
        <c:axId val="91409024"/>
      </c:lineChart>
      <c:catAx>
        <c:axId val="9140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409024"/>
        <c:crosses val="autoZero"/>
        <c:auto val="1"/>
        <c:lblAlgn val="ctr"/>
        <c:lblOffset val="100"/>
        <c:noMultiLvlLbl val="0"/>
      </c:catAx>
      <c:valAx>
        <c:axId val="9140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Plocha</a:t>
                </a:r>
                <a:r>
                  <a:rPr lang="cs-CZ" baseline="0" dirty="0"/>
                  <a:t> v cm2</a:t>
                </a:r>
                <a:endParaRPr lang="cs-CZ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40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72104124676434E-2"/>
          <c:y val="5.7933921514165924E-2"/>
          <c:w val="0.51431644346006156"/>
          <c:h val="0.738314304951450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Ano, důkladně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22.636363636363626</c:v>
                </c:pt>
                <c:pt idx="1">
                  <c:v>26.210826210826209</c:v>
                </c:pt>
                <c:pt idx="2">
                  <c:v>19.680851063829795</c:v>
                </c:pt>
                <c:pt idx="3">
                  <c:v>22.25201072386059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3-415A-AF97-5F83017CFFA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Ano, ale jen je letmo prolistuji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38.272727272727273</c:v>
                </c:pt>
                <c:pt idx="1">
                  <c:v>41.880341880341874</c:v>
                </c:pt>
                <c:pt idx="2">
                  <c:v>36.968085106382979</c:v>
                </c:pt>
                <c:pt idx="3">
                  <c:v>36.193029490616453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3-415A-AF97-5F83017CFFA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35.818181818181863</c:v>
                </c:pt>
                <c:pt idx="1">
                  <c:v>27.635327635327577</c:v>
                </c:pt>
                <c:pt idx="2">
                  <c:v>40.691489361701997</c:v>
                </c:pt>
                <c:pt idx="3">
                  <c:v>38.605898123324401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D3-415A-AF97-5F83017CFFA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Ne, nevím, že nějaké vycházejí</c:v>
                </c:pt>
              </c:strCache>
            </c:strRef>
          </c:tx>
          <c:spPr>
            <a:solidFill>
              <a:srgbClr val="18922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3.2727272727272823</c:v>
                </c:pt>
                <c:pt idx="1">
                  <c:v>4.2735042735042725</c:v>
                </c:pt>
                <c:pt idx="2">
                  <c:v>2.6595744680851072</c:v>
                </c:pt>
                <c:pt idx="3">
                  <c:v>2.9490616621983916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D3-415A-AF97-5F83017CFF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54829568"/>
        <c:axId val="154831104"/>
      </c:barChart>
      <c:catAx>
        <c:axId val="154829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54831104"/>
        <c:crosses val="autoZero"/>
        <c:auto val="1"/>
        <c:lblAlgn val="ctr"/>
        <c:lblOffset val="0"/>
        <c:tickLblSkip val="1"/>
        <c:noMultiLvlLbl val="0"/>
      </c:catAx>
      <c:valAx>
        <c:axId val="154831104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54829568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62108434300301263"/>
          <c:y val="6.0010538199519084E-2"/>
          <c:w val="0.22144453933723199"/>
          <c:h val="0.82352893065659194"/>
        </c:manualLayout>
      </c:layout>
      <c:overlay val="0"/>
      <c:txPr>
        <a:bodyPr/>
        <a:lstStyle/>
        <a:p>
          <a:pPr>
            <a:defRPr sz="10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2943E-2"/>
          <c:y val="0.16456903281448529"/>
          <c:w val="0.44017948557905845"/>
          <c:h val="0.71217644260823365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List1!$A$2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3.1818181818181777</c:v>
                </c:pt>
                <c:pt idx="1">
                  <c:v>1.7094017094017093</c:v>
                </c:pt>
                <c:pt idx="2">
                  <c:v>3.4574468085106385</c:v>
                </c:pt>
                <c:pt idx="3">
                  <c:v>4.2895442359249332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D3-45E3-8CB5-F2CB83984B64}"/>
            </c:ext>
          </c:extLst>
        </c:ser>
        <c:ser>
          <c:idx val="5"/>
          <c:order val="1"/>
          <c:tx>
            <c:strRef>
              <c:f>List1!$A$3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24.72727272727273</c:v>
                </c:pt>
                <c:pt idx="1">
                  <c:v>25.071225071225072</c:v>
                </c:pt>
                <c:pt idx="2">
                  <c:v>22.87234042553186</c:v>
                </c:pt>
                <c:pt idx="3">
                  <c:v>26.27345844504023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D3-45E3-8CB5-F2CB83984B64}"/>
            </c:ext>
          </c:extLst>
        </c:ser>
        <c:ser>
          <c:idx val="8"/>
          <c:order val="2"/>
          <c:tx>
            <c:strRef>
              <c:f>List1!$A$4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57.727272727272762</c:v>
                </c:pt>
                <c:pt idx="1">
                  <c:v>55.555555555555557</c:v>
                </c:pt>
                <c:pt idx="2">
                  <c:v>60.638297872340395</c:v>
                </c:pt>
                <c:pt idx="3">
                  <c:v>56.836461126005354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D3-45E3-8CB5-F2CB83984B64}"/>
            </c:ext>
          </c:extLst>
        </c:ser>
        <c:ser>
          <c:idx val="10"/>
          <c:order val="3"/>
          <c:tx>
            <c:strRef>
              <c:f>List1!$A$5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14.363636363636406</c:v>
                </c:pt>
                <c:pt idx="1">
                  <c:v>17.663817663817721</c:v>
                </c:pt>
                <c:pt idx="2">
                  <c:v>13.031914893617023</c:v>
                </c:pt>
                <c:pt idx="3">
                  <c:v>12.600536193029525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D3-45E3-8CB5-F2CB83984B64}"/>
            </c:ext>
          </c:extLst>
        </c:ser>
        <c:ser>
          <c:idx val="12"/>
          <c:order val="4"/>
          <c:tx>
            <c:strRef>
              <c:f>List1!$A$6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72.090909090909093</c:v>
                </c:pt>
                <c:pt idx="1">
                  <c:v>73.219373219373225</c:v>
                </c:pt>
                <c:pt idx="2">
                  <c:v>73.670212765957444</c:v>
                </c:pt>
                <c:pt idx="3">
                  <c:v>69.436997319034788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D3-45E3-8CB5-F2CB83984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54774912"/>
        <c:axId val="154797184"/>
      </c:barChart>
      <c:catAx>
        <c:axId val="15477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5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54797184"/>
        <c:crosses val="autoZero"/>
        <c:auto val="1"/>
        <c:lblAlgn val="ctr"/>
        <c:lblOffset val="100"/>
        <c:noMultiLvlLbl val="0"/>
      </c:catAx>
      <c:valAx>
        <c:axId val="154797184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54774912"/>
        <c:crosses val="autoZero"/>
        <c:crossBetween val="between"/>
        <c:majorUnit val="1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7672828290152189"/>
          <c:y val="0.1658046936343307"/>
          <c:w val="0.26124331252283872"/>
          <c:h val="0.8341953063656693"/>
        </c:manualLayout>
      </c:layout>
      <c:overlay val="0"/>
      <c:txPr>
        <a:bodyPr/>
        <a:lstStyle/>
        <a:p>
          <a:pPr>
            <a:defRPr sz="105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'p8'!$A$5</c:f>
              <c:strCache>
                <c:ptCount val="1"/>
                <c:pt idx="0">
                  <c:v>Celkem (ČR)</c:v>
                </c:pt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'p8'!$B$5:$G$5</c:f>
              <c:numCache>
                <c:formatCode>0</c:formatCode>
                <c:ptCount val="6"/>
                <c:pt idx="0">
                  <c:v>26</c:v>
                </c:pt>
                <c:pt idx="1">
                  <c:v>15.000000000000002</c:v>
                </c:pt>
                <c:pt idx="2">
                  <c:v>10.000000000000009</c:v>
                </c:pt>
                <c:pt idx="3">
                  <c:v>3.0000000000000031</c:v>
                </c:pt>
                <c:pt idx="4">
                  <c:v>8.0000000000000071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14-4B5D-8F5F-359DE07A5351}"/>
            </c:ext>
          </c:extLst>
        </c:ser>
        <c:ser>
          <c:idx val="1"/>
          <c:order val="1"/>
          <c:tx>
            <c:strRef>
              <c:f>'p8'!$A$6</c:f>
              <c:strCache>
                <c:ptCount val="1"/>
                <c:pt idx="0">
                  <c:v>obce 5 000 - 14 999</c:v>
                </c:pt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'p8'!$B$6:$G$6</c:f>
              <c:numCache>
                <c:formatCode>0</c:formatCode>
                <c:ptCount val="6"/>
                <c:pt idx="0">
                  <c:v>31.000000000000007</c:v>
                </c:pt>
                <c:pt idx="1">
                  <c:v>17.999999999999989</c:v>
                </c:pt>
                <c:pt idx="2">
                  <c:v>7.0000000000000062</c:v>
                </c:pt>
                <c:pt idx="3">
                  <c:v>3.0000000000000031</c:v>
                </c:pt>
                <c:pt idx="4">
                  <c:v>6.0000000000000053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14-4B5D-8F5F-359DE07A5351}"/>
            </c:ext>
          </c:extLst>
        </c:ser>
        <c:ser>
          <c:idx val="2"/>
          <c:order val="2"/>
          <c:tx>
            <c:strRef>
              <c:f>'p8'!$A$7</c:f>
              <c:strCache>
                <c:ptCount val="1"/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3D14-4B5D-8F5F-359DE07A5351}"/>
            </c:ext>
          </c:extLst>
        </c:ser>
        <c:ser>
          <c:idx val="3"/>
          <c:order val="3"/>
          <c:tx>
            <c:strRef>
              <c:f>'p8'!$A$8</c:f>
              <c:strCache>
                <c:ptCount val="1"/>
                <c:pt idx="0">
                  <c:v>Černošice</c:v>
                </c:pt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'p8'!$B$8:$G$8</c:f>
              <c:numCache>
                <c:formatCode>0</c:formatCode>
                <c:ptCount val="6"/>
                <c:pt idx="0">
                  <c:v>27</c:v>
                </c:pt>
                <c:pt idx="1">
                  <c:v>25</c:v>
                </c:pt>
                <c:pt idx="2">
                  <c:v>19</c:v>
                </c:pt>
                <c:pt idx="3">
                  <c:v>16</c:v>
                </c:pt>
                <c:pt idx="4">
                  <c:v>20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14-4B5D-8F5F-359DE07A5351}"/>
            </c:ext>
          </c:extLst>
        </c:ser>
        <c:ser>
          <c:idx val="4"/>
          <c:order val="4"/>
          <c:tx>
            <c:strRef>
              <c:f>'p8'!$A$9</c:f>
              <c:strCache>
                <c:ptCount val="1"/>
                <c:pt idx="0">
                  <c:v>Hrádek nad Nisou</c:v>
                </c:pt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'p8'!$B$9:$G$9</c:f>
              <c:numCache>
                <c:formatCode>0</c:formatCode>
                <c:ptCount val="6"/>
                <c:pt idx="0">
                  <c:v>23</c:v>
                </c:pt>
                <c:pt idx="1">
                  <c:v>14</c:v>
                </c:pt>
                <c:pt idx="2">
                  <c:v>11.700000000000001</c:v>
                </c:pt>
                <c:pt idx="3">
                  <c:v>4</c:v>
                </c:pt>
                <c:pt idx="4">
                  <c:v>8</c:v>
                </c:pt>
                <c:pt idx="5">
                  <c:v>20.21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14-4B5D-8F5F-359DE07A5351}"/>
            </c:ext>
          </c:extLst>
        </c:ser>
        <c:ser>
          <c:idx val="5"/>
          <c:order val="5"/>
          <c:tx>
            <c:strRef>
              <c:f>'p8'!$A$10</c:f>
              <c:strCache>
                <c:ptCount val="1"/>
                <c:pt idx="0">
                  <c:v>Semily</c:v>
                </c:pt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'p8'!$B$10:$G$10</c:f>
              <c:numCache>
                <c:formatCode>0</c:formatCode>
                <c:ptCount val="6"/>
                <c:pt idx="0">
                  <c:v>14</c:v>
                </c:pt>
                <c:pt idx="1">
                  <c:v>10.16</c:v>
                </c:pt>
                <c:pt idx="2">
                  <c:v>4.55</c:v>
                </c:pt>
                <c:pt idx="3">
                  <c:v>0.53</c:v>
                </c:pt>
                <c:pt idx="4">
                  <c:v>0.8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14-4B5D-8F5F-359DE07A5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095424"/>
        <c:axId val="113096960"/>
      </c:barChart>
      <c:catAx>
        <c:axId val="11309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3096960"/>
        <c:crosses val="autoZero"/>
        <c:auto val="1"/>
        <c:lblAlgn val="ctr"/>
        <c:lblOffset val="100"/>
        <c:noMultiLvlLbl val="0"/>
      </c:catAx>
      <c:valAx>
        <c:axId val="11309696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13095424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4205450280379734"/>
          <c:y val="0.24945074612628126"/>
          <c:w val="0.14871877520472243"/>
          <c:h val="0.5510864564610523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329E-2"/>
          <c:y val="0.16456903281448587"/>
          <c:w val="0.66423715926090554"/>
          <c:h val="0.731607424852601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7.8039927404718714</c:v>
                </c:pt>
                <c:pt idx="1">
                  <c:v>9.3750000000000266</c:v>
                </c:pt>
                <c:pt idx="2">
                  <c:v>8</c:v>
                </c:pt>
                <c:pt idx="3">
                  <c:v>6.1333333333333524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FC-4037-B95C-1CA8632ECCA8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13.793103448275792</c:v>
                </c:pt>
                <c:pt idx="1">
                  <c:v>11.931818181818082</c:v>
                </c:pt>
                <c:pt idx="2">
                  <c:v>11.2</c:v>
                </c:pt>
                <c:pt idx="3">
                  <c:v>18.133333333333173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FC-4037-B95C-1CA8632ECCA8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22.232304900181489</c:v>
                </c:pt>
                <c:pt idx="1">
                  <c:v>17.045454545454547</c:v>
                </c:pt>
                <c:pt idx="2">
                  <c:v>25.333333333333144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FC-4037-B95C-1CA8632ECCA8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28.584392014519029</c:v>
                </c:pt>
                <c:pt idx="1">
                  <c:v>41.477272727272727</c:v>
                </c:pt>
                <c:pt idx="2">
                  <c:v>23.733333333333103</c:v>
                </c:pt>
                <c:pt idx="3">
                  <c:v>21.333333333333144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FC-4037-B95C-1CA8632ECCA8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27.58620689655157</c:v>
                </c:pt>
                <c:pt idx="1">
                  <c:v>20.170454545454668</c:v>
                </c:pt>
                <c:pt idx="2">
                  <c:v>31.733333333333103</c:v>
                </c:pt>
                <c:pt idx="3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FC-4037-B95C-1CA8632ECCA8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FFC-4037-B95C-1CA8632ECCA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61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FFC-4037-B95C-1CA8632ECCA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56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FFC-4037-B95C-1CA8632ECCA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51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FFC-4037-B95C-1CA8632ECC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1" baseline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56.170598911071124</c:v>
                </c:pt>
                <c:pt idx="1">
                  <c:v>61.647727272727245</c:v>
                </c:pt>
                <c:pt idx="2">
                  <c:v>55.466666666666164</c:v>
                </c:pt>
                <c:pt idx="3">
                  <c:v>51.733333333333363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FC-4037-B95C-1CA8632EC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62538624"/>
        <c:axId val="162540160"/>
      </c:barChart>
      <c:catAx>
        <c:axId val="162538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62540160"/>
        <c:crosses val="autoZero"/>
        <c:auto val="1"/>
        <c:lblAlgn val="ctr"/>
        <c:lblOffset val="100"/>
        <c:noMultiLvlLbl val="0"/>
      </c:catAx>
      <c:valAx>
        <c:axId val="162540160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62538624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300" b="1" i="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78339981717653728"/>
          <c:y val="7.9014826143877184E-2"/>
          <c:w val="0.21295522530604169"/>
          <c:h val="0.89454567311632893"/>
        </c:manualLayout>
      </c:layout>
      <c:overlay val="0"/>
      <c:txPr>
        <a:bodyPr/>
        <a:lstStyle/>
        <a:p>
          <a:pPr>
            <a:defRPr sz="1300" b="1" i="0" baseline="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C2C77-BC32-42B3-A6F0-6519B24667B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4641C3E-FE42-481A-81BD-5EEDC02BC44D}">
      <dgm:prSet phldrT="[Text]"/>
      <dgm:spPr/>
      <dgm:t>
        <a:bodyPr/>
        <a:lstStyle/>
        <a:p>
          <a:r>
            <a:rPr lang="cs-CZ" dirty="0"/>
            <a:t>Dobré</a:t>
          </a:r>
        </a:p>
      </dgm:t>
    </dgm:pt>
    <dgm:pt modelId="{F89BE67D-5833-4EC2-834F-7D9D8732B4D0}" type="parTrans" cxnId="{508D1BD7-EAF7-4068-955C-3C1A32999294}">
      <dgm:prSet/>
      <dgm:spPr/>
      <dgm:t>
        <a:bodyPr/>
        <a:lstStyle/>
        <a:p>
          <a:endParaRPr lang="cs-CZ"/>
        </a:p>
      </dgm:t>
    </dgm:pt>
    <dgm:pt modelId="{6FC834B3-588B-4045-8F49-E993CE00676E}" type="sibTrans" cxnId="{508D1BD7-EAF7-4068-955C-3C1A32999294}">
      <dgm:prSet/>
      <dgm:spPr/>
      <dgm:t>
        <a:bodyPr/>
        <a:lstStyle/>
        <a:p>
          <a:endParaRPr lang="cs-CZ"/>
        </a:p>
      </dgm:t>
    </dgm:pt>
    <dgm:pt modelId="{70E2BE2B-F9B0-4AB5-9AE8-5FB47B5361C1}">
      <dgm:prSet phldrT="[Text]"/>
      <dgm:spPr/>
      <dgm:t>
        <a:bodyPr/>
        <a:lstStyle/>
        <a:p>
          <a:r>
            <a:rPr lang="cs-CZ" dirty="0"/>
            <a:t>Etika</a:t>
          </a:r>
        </a:p>
      </dgm:t>
    </dgm:pt>
    <dgm:pt modelId="{17E3DBE3-890B-4B25-85C0-020EFB5BC7D8}" type="parTrans" cxnId="{4D63AD8C-63D1-42DC-A19E-96488B1CC27B}">
      <dgm:prSet/>
      <dgm:spPr/>
      <dgm:t>
        <a:bodyPr/>
        <a:lstStyle/>
        <a:p>
          <a:endParaRPr lang="cs-CZ"/>
        </a:p>
      </dgm:t>
    </dgm:pt>
    <dgm:pt modelId="{5043463D-2EC0-4508-8D88-647EDF0D57E4}" type="sibTrans" cxnId="{4D63AD8C-63D1-42DC-A19E-96488B1CC27B}">
      <dgm:prSet/>
      <dgm:spPr/>
      <dgm:t>
        <a:bodyPr/>
        <a:lstStyle/>
        <a:p>
          <a:endParaRPr lang="cs-CZ"/>
        </a:p>
      </dgm:t>
    </dgm:pt>
    <dgm:pt modelId="{A0C4F47A-D92E-43FC-9639-4C24B26269A2}">
      <dgm:prSet phldrT="[Text]"/>
      <dgm:spPr/>
      <dgm:t>
        <a:bodyPr/>
        <a:lstStyle/>
        <a:p>
          <a:r>
            <a:rPr lang="cs-CZ" dirty="0"/>
            <a:t>Morálka</a:t>
          </a:r>
        </a:p>
      </dgm:t>
    </dgm:pt>
    <dgm:pt modelId="{8A867E3D-98DB-40F9-AF9D-6A484AEE6283}" type="parTrans" cxnId="{76CCC4C3-8FBA-424A-AAFD-EDED2085BFB6}">
      <dgm:prSet/>
      <dgm:spPr/>
      <dgm:t>
        <a:bodyPr/>
        <a:lstStyle/>
        <a:p>
          <a:endParaRPr lang="cs-CZ"/>
        </a:p>
      </dgm:t>
    </dgm:pt>
    <dgm:pt modelId="{664AF42F-107A-429C-95CB-C97F529D97C4}" type="sibTrans" cxnId="{76CCC4C3-8FBA-424A-AAFD-EDED2085BFB6}">
      <dgm:prSet/>
      <dgm:spPr/>
      <dgm:t>
        <a:bodyPr/>
        <a:lstStyle/>
        <a:p>
          <a:endParaRPr lang="cs-CZ"/>
        </a:p>
      </dgm:t>
    </dgm:pt>
    <dgm:pt modelId="{95D8671B-A8AB-455D-8D6A-4AB9C15C069E}">
      <dgm:prSet phldrT="[Text]"/>
      <dgm:spPr/>
      <dgm:t>
        <a:bodyPr/>
        <a:lstStyle/>
        <a:p>
          <a:r>
            <a:rPr lang="cs-CZ" dirty="0"/>
            <a:t>Vládnutí</a:t>
          </a:r>
        </a:p>
      </dgm:t>
    </dgm:pt>
    <dgm:pt modelId="{B80DE46B-2C9B-43AA-BEFB-FCF5C478A6E0}" type="parTrans" cxnId="{E58CBF07-C1DE-4379-87DC-0E6147A98522}">
      <dgm:prSet/>
      <dgm:spPr/>
      <dgm:t>
        <a:bodyPr/>
        <a:lstStyle/>
        <a:p>
          <a:endParaRPr lang="cs-CZ"/>
        </a:p>
      </dgm:t>
    </dgm:pt>
    <dgm:pt modelId="{CFF6AF43-CFDF-4F01-895C-EC74E089C9F1}" type="sibTrans" cxnId="{E58CBF07-C1DE-4379-87DC-0E6147A98522}">
      <dgm:prSet/>
      <dgm:spPr/>
      <dgm:t>
        <a:bodyPr/>
        <a:lstStyle/>
        <a:p>
          <a:endParaRPr lang="cs-CZ"/>
        </a:p>
      </dgm:t>
    </dgm:pt>
    <dgm:pt modelId="{4D93EAC7-107A-4916-B4DE-7E824DD922B7}">
      <dgm:prSet phldrT="[Text]"/>
      <dgm:spPr/>
      <dgm:t>
        <a:bodyPr/>
        <a:lstStyle/>
        <a:p>
          <a:r>
            <a:rPr lang="cs-CZ" dirty="0"/>
            <a:t>Politika a rozhodování</a:t>
          </a:r>
        </a:p>
      </dgm:t>
    </dgm:pt>
    <dgm:pt modelId="{97D0C664-7127-4904-A2A8-307B6D9E8615}" type="parTrans" cxnId="{2E1ED7E6-6BF5-4E85-A545-306B612ADF10}">
      <dgm:prSet/>
      <dgm:spPr/>
      <dgm:t>
        <a:bodyPr/>
        <a:lstStyle/>
        <a:p>
          <a:endParaRPr lang="cs-CZ"/>
        </a:p>
      </dgm:t>
    </dgm:pt>
    <dgm:pt modelId="{BF2D45E3-C5C7-42A2-9690-64BAC5E7242A}" type="sibTrans" cxnId="{2E1ED7E6-6BF5-4E85-A545-306B612ADF10}">
      <dgm:prSet/>
      <dgm:spPr/>
      <dgm:t>
        <a:bodyPr/>
        <a:lstStyle/>
        <a:p>
          <a:endParaRPr lang="cs-CZ"/>
        </a:p>
      </dgm:t>
    </dgm:pt>
    <dgm:pt modelId="{C7B75166-88EE-4DA3-8BB5-63B9C6043E77}">
      <dgm:prSet phldrT="[Text]"/>
      <dgm:spPr/>
      <dgm:t>
        <a:bodyPr/>
        <a:lstStyle/>
        <a:p>
          <a:r>
            <a:rPr lang="cs-CZ"/>
            <a:t>Liberální demokracie</a:t>
          </a:r>
          <a:endParaRPr lang="cs-CZ" dirty="0"/>
        </a:p>
      </dgm:t>
    </dgm:pt>
    <dgm:pt modelId="{CA05F69E-9CB6-4075-97F8-6C42A6E33FFA}" type="parTrans" cxnId="{8DB2C56B-A740-43FF-8672-1FC35CA96603}">
      <dgm:prSet/>
      <dgm:spPr/>
      <dgm:t>
        <a:bodyPr/>
        <a:lstStyle/>
        <a:p>
          <a:endParaRPr lang="cs-CZ"/>
        </a:p>
      </dgm:t>
    </dgm:pt>
    <dgm:pt modelId="{D64E4F99-8D3C-41B7-81CF-AEB0FE48FF99}" type="sibTrans" cxnId="{8DB2C56B-A740-43FF-8672-1FC35CA96603}">
      <dgm:prSet/>
      <dgm:spPr/>
      <dgm:t>
        <a:bodyPr/>
        <a:lstStyle/>
        <a:p>
          <a:endParaRPr lang="cs-CZ"/>
        </a:p>
      </dgm:t>
    </dgm:pt>
    <dgm:pt modelId="{52BC74C1-3BA4-4C8C-BD43-B339D5A54652}">
      <dgm:prSet phldrT="[Text]"/>
      <dgm:spPr/>
      <dgm:t>
        <a:bodyPr/>
        <a:lstStyle/>
        <a:p>
          <a:r>
            <a:rPr lang="cs-CZ" dirty="0"/>
            <a:t>Občanské společnost</a:t>
          </a:r>
        </a:p>
      </dgm:t>
    </dgm:pt>
    <dgm:pt modelId="{3B939B6F-DB32-47A8-99B4-8B0F41B4130F}" type="parTrans" cxnId="{38BCB581-DFD0-4096-BB1F-721805DCAD01}">
      <dgm:prSet/>
      <dgm:spPr/>
      <dgm:t>
        <a:bodyPr/>
        <a:lstStyle/>
        <a:p>
          <a:endParaRPr lang="cs-CZ"/>
        </a:p>
      </dgm:t>
    </dgm:pt>
    <dgm:pt modelId="{67316C4A-7F03-4790-8BC8-2C2BE5988286}" type="sibTrans" cxnId="{38BCB581-DFD0-4096-BB1F-721805DCAD01}">
      <dgm:prSet/>
      <dgm:spPr/>
      <dgm:t>
        <a:bodyPr/>
        <a:lstStyle/>
        <a:p>
          <a:endParaRPr lang="cs-CZ"/>
        </a:p>
      </dgm:t>
    </dgm:pt>
    <dgm:pt modelId="{7D568B8E-753B-455C-941C-97CD785DD201}">
      <dgm:prSet phldrT="[Text]"/>
      <dgm:spPr/>
      <dgm:t>
        <a:bodyPr/>
        <a:lstStyle/>
        <a:p>
          <a:r>
            <a:rPr lang="cs-CZ" dirty="0"/>
            <a:t>Co je dobré? Poznání</a:t>
          </a:r>
        </a:p>
      </dgm:t>
    </dgm:pt>
    <dgm:pt modelId="{44B69F12-4624-4C47-9799-51FF32A046CA}" type="parTrans" cxnId="{F1475E2D-20FC-425F-BF96-8C56F2A6DD51}">
      <dgm:prSet/>
      <dgm:spPr/>
      <dgm:t>
        <a:bodyPr/>
        <a:lstStyle/>
        <a:p>
          <a:endParaRPr lang="cs-CZ"/>
        </a:p>
      </dgm:t>
    </dgm:pt>
    <dgm:pt modelId="{7EB7F8E3-AD22-4D07-81C3-5B4A2687DDCA}" type="sibTrans" cxnId="{F1475E2D-20FC-425F-BF96-8C56F2A6DD51}">
      <dgm:prSet/>
      <dgm:spPr/>
      <dgm:t>
        <a:bodyPr/>
        <a:lstStyle/>
        <a:p>
          <a:endParaRPr lang="cs-CZ"/>
        </a:p>
      </dgm:t>
    </dgm:pt>
    <dgm:pt modelId="{F7EA3E63-4296-4D70-8BF8-F2EBE9C66237}" type="pres">
      <dgm:prSet presAssocID="{EBDC2C77-BC32-42B3-A6F0-6519B24667BB}" presName="Name0" presStyleCnt="0">
        <dgm:presLayoutVars>
          <dgm:dir/>
          <dgm:animLvl val="lvl"/>
          <dgm:resizeHandles/>
        </dgm:presLayoutVars>
      </dgm:prSet>
      <dgm:spPr/>
    </dgm:pt>
    <dgm:pt modelId="{E36D8821-CFFE-494E-B513-1ECC5709ECBB}" type="pres">
      <dgm:prSet presAssocID="{94641C3E-FE42-481A-81BD-5EEDC02BC44D}" presName="linNode" presStyleCnt="0"/>
      <dgm:spPr/>
    </dgm:pt>
    <dgm:pt modelId="{98891B79-DDA4-41FE-B0B6-5B3031236EE7}" type="pres">
      <dgm:prSet presAssocID="{94641C3E-FE42-481A-81BD-5EEDC02BC44D}" presName="parentShp" presStyleLbl="node1" presStyleIdx="0" presStyleCnt="2">
        <dgm:presLayoutVars>
          <dgm:bulletEnabled val="1"/>
        </dgm:presLayoutVars>
      </dgm:prSet>
      <dgm:spPr/>
    </dgm:pt>
    <dgm:pt modelId="{DF31C94D-D3D8-4BC5-83EC-EA9B0A4EE452}" type="pres">
      <dgm:prSet presAssocID="{94641C3E-FE42-481A-81BD-5EEDC02BC44D}" presName="childShp" presStyleLbl="bgAccFollowNode1" presStyleIdx="0" presStyleCnt="2">
        <dgm:presLayoutVars>
          <dgm:bulletEnabled val="1"/>
        </dgm:presLayoutVars>
      </dgm:prSet>
      <dgm:spPr/>
    </dgm:pt>
    <dgm:pt modelId="{AE717A1A-4A9D-482E-AA61-E8CB87FD246B}" type="pres">
      <dgm:prSet presAssocID="{6FC834B3-588B-4045-8F49-E993CE00676E}" presName="spacing" presStyleCnt="0"/>
      <dgm:spPr/>
    </dgm:pt>
    <dgm:pt modelId="{52A0E34F-D3AB-42A3-B495-B87995E4E47B}" type="pres">
      <dgm:prSet presAssocID="{95D8671B-A8AB-455D-8D6A-4AB9C15C069E}" presName="linNode" presStyleCnt="0"/>
      <dgm:spPr/>
    </dgm:pt>
    <dgm:pt modelId="{022DBB3E-5DC3-4BC7-8A74-9C0BF15FFEBA}" type="pres">
      <dgm:prSet presAssocID="{95D8671B-A8AB-455D-8D6A-4AB9C15C069E}" presName="parentShp" presStyleLbl="node1" presStyleIdx="1" presStyleCnt="2">
        <dgm:presLayoutVars>
          <dgm:bulletEnabled val="1"/>
        </dgm:presLayoutVars>
      </dgm:prSet>
      <dgm:spPr/>
    </dgm:pt>
    <dgm:pt modelId="{CED69C33-DABD-47E4-A68B-40EADD485D9F}" type="pres">
      <dgm:prSet presAssocID="{95D8671B-A8AB-455D-8D6A-4AB9C15C069E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E58CBF07-C1DE-4379-87DC-0E6147A98522}" srcId="{EBDC2C77-BC32-42B3-A6F0-6519B24667BB}" destId="{95D8671B-A8AB-455D-8D6A-4AB9C15C069E}" srcOrd="1" destOrd="0" parTransId="{B80DE46B-2C9B-43AA-BEFB-FCF5C478A6E0}" sibTransId="{CFF6AF43-CFDF-4F01-895C-EC74E089C9F1}"/>
    <dgm:cxn modelId="{F1475E2D-20FC-425F-BF96-8C56F2A6DD51}" srcId="{94641C3E-FE42-481A-81BD-5EEDC02BC44D}" destId="{7D568B8E-753B-455C-941C-97CD785DD201}" srcOrd="2" destOrd="0" parTransId="{44B69F12-4624-4C47-9799-51FF32A046CA}" sibTransId="{7EB7F8E3-AD22-4D07-81C3-5B4A2687DDCA}"/>
    <dgm:cxn modelId="{E416512E-DDC3-4AD0-A400-19C08AF3E1D4}" type="presOf" srcId="{52BC74C1-3BA4-4C8C-BD43-B339D5A54652}" destId="{CED69C33-DABD-47E4-A68B-40EADD485D9F}" srcOrd="0" destOrd="2" presId="urn:microsoft.com/office/officeart/2005/8/layout/vList6"/>
    <dgm:cxn modelId="{E61D3B32-1AA3-483B-BCA7-1ECEA654C640}" type="presOf" srcId="{7D568B8E-753B-455C-941C-97CD785DD201}" destId="{DF31C94D-D3D8-4BC5-83EC-EA9B0A4EE452}" srcOrd="0" destOrd="2" presId="urn:microsoft.com/office/officeart/2005/8/layout/vList6"/>
    <dgm:cxn modelId="{E5879036-F0E7-4558-B4A1-14AF680171F9}" type="presOf" srcId="{C7B75166-88EE-4DA3-8BB5-63B9C6043E77}" destId="{CED69C33-DABD-47E4-A68B-40EADD485D9F}" srcOrd="0" destOrd="1" presId="urn:microsoft.com/office/officeart/2005/8/layout/vList6"/>
    <dgm:cxn modelId="{0E8BAE40-1CA4-4860-AFB0-900B7A774EE9}" type="presOf" srcId="{95D8671B-A8AB-455D-8D6A-4AB9C15C069E}" destId="{022DBB3E-5DC3-4BC7-8A74-9C0BF15FFEBA}" srcOrd="0" destOrd="0" presId="urn:microsoft.com/office/officeart/2005/8/layout/vList6"/>
    <dgm:cxn modelId="{31478845-2B9E-47A3-AC9D-913F1745AA0B}" type="presOf" srcId="{4D93EAC7-107A-4916-B4DE-7E824DD922B7}" destId="{CED69C33-DABD-47E4-A68B-40EADD485D9F}" srcOrd="0" destOrd="0" presId="urn:microsoft.com/office/officeart/2005/8/layout/vList6"/>
    <dgm:cxn modelId="{C3C22A67-08E2-4216-B824-64057CE62CA2}" type="presOf" srcId="{EBDC2C77-BC32-42B3-A6F0-6519B24667BB}" destId="{F7EA3E63-4296-4D70-8BF8-F2EBE9C66237}" srcOrd="0" destOrd="0" presId="urn:microsoft.com/office/officeart/2005/8/layout/vList6"/>
    <dgm:cxn modelId="{8DB2C56B-A740-43FF-8672-1FC35CA96603}" srcId="{95D8671B-A8AB-455D-8D6A-4AB9C15C069E}" destId="{C7B75166-88EE-4DA3-8BB5-63B9C6043E77}" srcOrd="1" destOrd="0" parTransId="{CA05F69E-9CB6-4075-97F8-6C42A6E33FFA}" sibTransId="{D64E4F99-8D3C-41B7-81CF-AEB0FE48FF99}"/>
    <dgm:cxn modelId="{9404F653-5DBF-4F20-AC57-9CE3AECE371C}" type="presOf" srcId="{A0C4F47A-D92E-43FC-9639-4C24B26269A2}" destId="{DF31C94D-D3D8-4BC5-83EC-EA9B0A4EE452}" srcOrd="0" destOrd="1" presId="urn:microsoft.com/office/officeart/2005/8/layout/vList6"/>
    <dgm:cxn modelId="{13EC3C7B-373E-4A51-BEF5-85EDEDDFE605}" type="presOf" srcId="{70E2BE2B-F9B0-4AB5-9AE8-5FB47B5361C1}" destId="{DF31C94D-D3D8-4BC5-83EC-EA9B0A4EE452}" srcOrd="0" destOrd="0" presId="urn:microsoft.com/office/officeart/2005/8/layout/vList6"/>
    <dgm:cxn modelId="{38BCB581-DFD0-4096-BB1F-721805DCAD01}" srcId="{95D8671B-A8AB-455D-8D6A-4AB9C15C069E}" destId="{52BC74C1-3BA4-4C8C-BD43-B339D5A54652}" srcOrd="2" destOrd="0" parTransId="{3B939B6F-DB32-47A8-99B4-8B0F41B4130F}" sibTransId="{67316C4A-7F03-4790-8BC8-2C2BE5988286}"/>
    <dgm:cxn modelId="{4D63AD8C-63D1-42DC-A19E-96488B1CC27B}" srcId="{94641C3E-FE42-481A-81BD-5EEDC02BC44D}" destId="{70E2BE2B-F9B0-4AB5-9AE8-5FB47B5361C1}" srcOrd="0" destOrd="0" parTransId="{17E3DBE3-890B-4B25-85C0-020EFB5BC7D8}" sibTransId="{5043463D-2EC0-4508-8D88-647EDF0D57E4}"/>
    <dgm:cxn modelId="{76CCC4C3-8FBA-424A-AAFD-EDED2085BFB6}" srcId="{94641C3E-FE42-481A-81BD-5EEDC02BC44D}" destId="{A0C4F47A-D92E-43FC-9639-4C24B26269A2}" srcOrd="1" destOrd="0" parTransId="{8A867E3D-98DB-40F9-AF9D-6A484AEE6283}" sibTransId="{664AF42F-107A-429C-95CB-C97F529D97C4}"/>
    <dgm:cxn modelId="{508D1BD7-EAF7-4068-955C-3C1A32999294}" srcId="{EBDC2C77-BC32-42B3-A6F0-6519B24667BB}" destId="{94641C3E-FE42-481A-81BD-5EEDC02BC44D}" srcOrd="0" destOrd="0" parTransId="{F89BE67D-5833-4EC2-834F-7D9D8732B4D0}" sibTransId="{6FC834B3-588B-4045-8F49-E993CE00676E}"/>
    <dgm:cxn modelId="{F8B83BE4-E397-4CB1-AE57-5CD7CF7B8A70}" type="presOf" srcId="{94641C3E-FE42-481A-81BD-5EEDC02BC44D}" destId="{98891B79-DDA4-41FE-B0B6-5B3031236EE7}" srcOrd="0" destOrd="0" presId="urn:microsoft.com/office/officeart/2005/8/layout/vList6"/>
    <dgm:cxn modelId="{2E1ED7E6-6BF5-4E85-A545-306B612ADF10}" srcId="{95D8671B-A8AB-455D-8D6A-4AB9C15C069E}" destId="{4D93EAC7-107A-4916-B4DE-7E824DD922B7}" srcOrd="0" destOrd="0" parTransId="{97D0C664-7127-4904-A2A8-307B6D9E8615}" sibTransId="{BF2D45E3-C5C7-42A2-9690-64BAC5E7242A}"/>
    <dgm:cxn modelId="{628F2A61-682A-4CC6-A25A-A2D8FA8AC7CA}" type="presParOf" srcId="{F7EA3E63-4296-4D70-8BF8-F2EBE9C66237}" destId="{E36D8821-CFFE-494E-B513-1ECC5709ECBB}" srcOrd="0" destOrd="0" presId="urn:microsoft.com/office/officeart/2005/8/layout/vList6"/>
    <dgm:cxn modelId="{0E4703A3-19EA-4994-824B-A5784135BE0A}" type="presParOf" srcId="{E36D8821-CFFE-494E-B513-1ECC5709ECBB}" destId="{98891B79-DDA4-41FE-B0B6-5B3031236EE7}" srcOrd="0" destOrd="0" presId="urn:microsoft.com/office/officeart/2005/8/layout/vList6"/>
    <dgm:cxn modelId="{FCD8BDB3-B53F-4485-8452-A7BEA9E7D247}" type="presParOf" srcId="{E36D8821-CFFE-494E-B513-1ECC5709ECBB}" destId="{DF31C94D-D3D8-4BC5-83EC-EA9B0A4EE452}" srcOrd="1" destOrd="0" presId="urn:microsoft.com/office/officeart/2005/8/layout/vList6"/>
    <dgm:cxn modelId="{4AC177E2-80C8-4D7D-9D19-0482C73A3CF5}" type="presParOf" srcId="{F7EA3E63-4296-4D70-8BF8-F2EBE9C66237}" destId="{AE717A1A-4A9D-482E-AA61-E8CB87FD246B}" srcOrd="1" destOrd="0" presId="urn:microsoft.com/office/officeart/2005/8/layout/vList6"/>
    <dgm:cxn modelId="{95FB1FDB-D14A-483E-9418-C33613676E95}" type="presParOf" srcId="{F7EA3E63-4296-4D70-8BF8-F2EBE9C66237}" destId="{52A0E34F-D3AB-42A3-B495-B87995E4E47B}" srcOrd="2" destOrd="0" presId="urn:microsoft.com/office/officeart/2005/8/layout/vList6"/>
    <dgm:cxn modelId="{3ED75CBA-5A4F-4546-A6EC-CA4C6FE2125D}" type="presParOf" srcId="{52A0E34F-D3AB-42A3-B495-B87995E4E47B}" destId="{022DBB3E-5DC3-4BC7-8A74-9C0BF15FFEBA}" srcOrd="0" destOrd="0" presId="urn:microsoft.com/office/officeart/2005/8/layout/vList6"/>
    <dgm:cxn modelId="{F043DB84-3F9F-4ED6-BF7D-BD85588D3510}" type="presParOf" srcId="{52A0E34F-D3AB-42A3-B495-B87995E4E47B}" destId="{CED69C33-DABD-47E4-A68B-40EADD485D9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CF6E09-560A-4D5E-BA7B-12B246262B1F}" type="doc">
      <dgm:prSet loTypeId="urn:microsoft.com/office/officeart/2005/8/layout/venn1" loCatId="relationship" qsTypeId="urn:microsoft.com/office/officeart/2005/8/quickstyle/simple1#1" qsCatId="simple" csTypeId="urn:microsoft.com/office/officeart/2005/8/colors/accent1_2#1" csCatId="accent1" phldr="1"/>
      <dgm:spPr/>
    </dgm:pt>
    <dgm:pt modelId="{6EA8DAA0-6FAE-4B16-84FA-5FD8A774DC05}">
      <dgm:prSet phldrT="[Text]"/>
      <dgm:spPr/>
      <dgm:t>
        <a:bodyPr/>
        <a:lstStyle/>
        <a:p>
          <a:r>
            <a:rPr lang="cs-CZ" dirty="0"/>
            <a:t>Politická moci (stát)  </a:t>
          </a:r>
          <a:r>
            <a:rPr lang="cs-CZ" b="1" i="1" dirty="0"/>
            <a:t>důvěryhodnost</a:t>
          </a:r>
        </a:p>
      </dgm:t>
    </dgm:pt>
    <dgm:pt modelId="{B3E3550A-04CD-4508-A257-F863D80A13A2}" type="parTrans" cxnId="{173C6A68-41DF-4F29-BAF6-56FC8546716A}">
      <dgm:prSet/>
      <dgm:spPr/>
      <dgm:t>
        <a:bodyPr/>
        <a:lstStyle/>
        <a:p>
          <a:endParaRPr lang="cs-CZ"/>
        </a:p>
      </dgm:t>
    </dgm:pt>
    <dgm:pt modelId="{00425C1E-B392-40F7-AB00-4F21AA46E9DC}" type="sibTrans" cxnId="{173C6A68-41DF-4F29-BAF6-56FC8546716A}">
      <dgm:prSet/>
      <dgm:spPr/>
      <dgm:t>
        <a:bodyPr/>
        <a:lstStyle/>
        <a:p>
          <a:endParaRPr lang="cs-CZ"/>
        </a:p>
      </dgm:t>
    </dgm:pt>
    <dgm:pt modelId="{51802530-7BB3-4EFA-B51C-D252D875C9AD}">
      <dgm:prSet phldrT="[Text]"/>
      <dgm:spPr/>
      <dgm:t>
        <a:bodyPr/>
        <a:lstStyle/>
        <a:p>
          <a:r>
            <a:rPr lang="cs-CZ" dirty="0"/>
            <a:t>Rodina a intimita </a:t>
          </a:r>
        </a:p>
        <a:p>
          <a:r>
            <a:rPr lang="cs-CZ" b="1" i="1" dirty="0"/>
            <a:t>láska</a:t>
          </a:r>
        </a:p>
      </dgm:t>
    </dgm:pt>
    <dgm:pt modelId="{4DAB84FB-4A95-4E40-8C14-E56EC7B8E8BD}" type="parTrans" cxnId="{38017407-3052-4309-9AF2-93502C7C9819}">
      <dgm:prSet/>
      <dgm:spPr/>
      <dgm:t>
        <a:bodyPr/>
        <a:lstStyle/>
        <a:p>
          <a:endParaRPr lang="cs-CZ"/>
        </a:p>
      </dgm:t>
    </dgm:pt>
    <dgm:pt modelId="{47794149-2A1C-492E-90C4-4310389E1FF9}" type="sibTrans" cxnId="{38017407-3052-4309-9AF2-93502C7C9819}">
      <dgm:prSet/>
      <dgm:spPr/>
      <dgm:t>
        <a:bodyPr/>
        <a:lstStyle/>
        <a:p>
          <a:endParaRPr lang="cs-CZ"/>
        </a:p>
      </dgm:t>
    </dgm:pt>
    <dgm:pt modelId="{F82DD707-62B5-461A-AD2A-734833DB5CAF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Veřejnost </a:t>
          </a:r>
          <a:r>
            <a:rPr lang="cs-CZ" b="1" i="1" dirty="0">
              <a:solidFill>
                <a:srgbClr val="FF0000"/>
              </a:solidFill>
            </a:rPr>
            <a:t>vědění</a:t>
          </a:r>
        </a:p>
      </dgm:t>
    </dgm:pt>
    <dgm:pt modelId="{DE57A175-56CE-4112-B627-DFEF177856C2}" type="parTrans" cxnId="{1F6020BF-0199-4250-9810-00CC0C5780CA}">
      <dgm:prSet/>
      <dgm:spPr/>
      <dgm:t>
        <a:bodyPr/>
        <a:lstStyle/>
        <a:p>
          <a:endParaRPr lang="cs-CZ"/>
        </a:p>
      </dgm:t>
    </dgm:pt>
    <dgm:pt modelId="{E605934D-AAAE-4617-8BA1-DD10E7587288}" type="sibTrans" cxnId="{1F6020BF-0199-4250-9810-00CC0C5780CA}">
      <dgm:prSet/>
      <dgm:spPr/>
      <dgm:t>
        <a:bodyPr/>
        <a:lstStyle/>
        <a:p>
          <a:endParaRPr lang="cs-CZ"/>
        </a:p>
      </dgm:t>
    </dgm:pt>
    <dgm:pt modelId="{46A4C596-ECD6-4E00-95F4-2A7139DC8A00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Trh</a:t>
          </a:r>
        </a:p>
        <a:p>
          <a:r>
            <a:rPr lang="cs-CZ" b="1" i="0" dirty="0">
              <a:solidFill>
                <a:srgbClr val="FF0000"/>
              </a:solidFill>
            </a:rPr>
            <a:t>peníze</a:t>
          </a:r>
        </a:p>
      </dgm:t>
    </dgm:pt>
    <dgm:pt modelId="{F9103A28-4F41-4B2E-BC39-C90C681D6029}" type="parTrans" cxnId="{B4E28FFB-B13A-4AFC-9531-988AB65B2317}">
      <dgm:prSet/>
      <dgm:spPr/>
      <dgm:t>
        <a:bodyPr/>
        <a:lstStyle/>
        <a:p>
          <a:endParaRPr lang="cs-CZ"/>
        </a:p>
      </dgm:t>
    </dgm:pt>
    <dgm:pt modelId="{5421C7AE-3E3D-4565-A0F5-470C56BA81DF}" type="sibTrans" cxnId="{B4E28FFB-B13A-4AFC-9531-988AB65B2317}">
      <dgm:prSet/>
      <dgm:spPr/>
      <dgm:t>
        <a:bodyPr/>
        <a:lstStyle/>
        <a:p>
          <a:endParaRPr lang="cs-CZ"/>
        </a:p>
      </dgm:t>
    </dgm:pt>
    <dgm:pt modelId="{CA8A9D64-6163-42CF-991B-73A67AE5306E}" type="pres">
      <dgm:prSet presAssocID="{5ECF6E09-560A-4D5E-BA7B-12B246262B1F}" presName="compositeShape" presStyleCnt="0">
        <dgm:presLayoutVars>
          <dgm:chMax val="7"/>
          <dgm:dir/>
          <dgm:resizeHandles val="exact"/>
        </dgm:presLayoutVars>
      </dgm:prSet>
      <dgm:spPr/>
    </dgm:pt>
    <dgm:pt modelId="{6F5F9CA2-563E-4754-8177-4D40F928DAAD}" type="pres">
      <dgm:prSet presAssocID="{6EA8DAA0-6FAE-4B16-84FA-5FD8A774DC05}" presName="circ1" presStyleLbl="vennNode1" presStyleIdx="0" presStyleCnt="4" custLinFactNeighborX="-814" custLinFactNeighborY="-1923"/>
      <dgm:spPr/>
    </dgm:pt>
    <dgm:pt modelId="{4666C468-3AE9-42B1-888F-068D0981B269}" type="pres">
      <dgm:prSet presAssocID="{6EA8DAA0-6FAE-4B16-84FA-5FD8A774DC0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CAA8A54-0872-4A3F-9DBF-B493E42FF604}" type="pres">
      <dgm:prSet presAssocID="{46A4C596-ECD6-4E00-95F4-2A7139DC8A00}" presName="circ2" presStyleLbl="vennNode1" presStyleIdx="1" presStyleCnt="4" custLinFactNeighborX="-6105"/>
      <dgm:spPr/>
    </dgm:pt>
    <dgm:pt modelId="{AF6B197F-1034-427B-92C0-063C1050084B}" type="pres">
      <dgm:prSet presAssocID="{46A4C596-ECD6-4E00-95F4-2A7139DC8A0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DCB87E8-A19C-46D0-BD70-17CD2E1897E6}" type="pres">
      <dgm:prSet presAssocID="{51802530-7BB3-4EFA-B51C-D252D875C9AD}" presName="circ3" presStyleLbl="vennNode1" presStyleIdx="2" presStyleCnt="4"/>
      <dgm:spPr/>
    </dgm:pt>
    <dgm:pt modelId="{AFE8AA75-9753-4702-AF5A-FAA88E977D4B}" type="pres">
      <dgm:prSet presAssocID="{51802530-7BB3-4EFA-B51C-D252D875C9A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BF2D7B5-013A-4723-B2B6-7D827FD7E4C0}" type="pres">
      <dgm:prSet presAssocID="{F82DD707-62B5-461A-AD2A-734833DB5CAF}" presName="circ4" presStyleLbl="vennNode1" presStyleIdx="3" presStyleCnt="4" custLinFactNeighborX="2849"/>
      <dgm:spPr/>
    </dgm:pt>
    <dgm:pt modelId="{70277418-AA22-4B43-8311-6AA6ACFF4F35}" type="pres">
      <dgm:prSet presAssocID="{F82DD707-62B5-461A-AD2A-734833DB5CA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8017407-3052-4309-9AF2-93502C7C9819}" srcId="{5ECF6E09-560A-4D5E-BA7B-12B246262B1F}" destId="{51802530-7BB3-4EFA-B51C-D252D875C9AD}" srcOrd="2" destOrd="0" parTransId="{4DAB84FB-4A95-4E40-8C14-E56EC7B8E8BD}" sibTransId="{47794149-2A1C-492E-90C4-4310389E1FF9}"/>
    <dgm:cxn modelId="{02A5DF25-1292-496C-BC96-9D12BD94C38F}" type="presOf" srcId="{6EA8DAA0-6FAE-4B16-84FA-5FD8A774DC05}" destId="{6F5F9CA2-563E-4754-8177-4D40F928DAAD}" srcOrd="0" destOrd="0" presId="urn:microsoft.com/office/officeart/2005/8/layout/venn1"/>
    <dgm:cxn modelId="{B9132640-3DC5-4801-90C9-90AAB1025B3C}" type="presOf" srcId="{46A4C596-ECD6-4E00-95F4-2A7139DC8A00}" destId="{AF6B197F-1034-427B-92C0-063C1050084B}" srcOrd="1" destOrd="0" presId="urn:microsoft.com/office/officeart/2005/8/layout/venn1"/>
    <dgm:cxn modelId="{FA89BD5B-FA6C-4D37-84B5-4D0FEC2E5A49}" type="presOf" srcId="{5ECF6E09-560A-4D5E-BA7B-12B246262B1F}" destId="{CA8A9D64-6163-42CF-991B-73A67AE5306E}" srcOrd="0" destOrd="0" presId="urn:microsoft.com/office/officeart/2005/8/layout/venn1"/>
    <dgm:cxn modelId="{13425167-D87D-4AD1-ABB9-6153BC434672}" type="presOf" srcId="{51802530-7BB3-4EFA-B51C-D252D875C9AD}" destId="{AFE8AA75-9753-4702-AF5A-FAA88E977D4B}" srcOrd="1" destOrd="0" presId="urn:microsoft.com/office/officeart/2005/8/layout/venn1"/>
    <dgm:cxn modelId="{173C6A68-41DF-4F29-BAF6-56FC8546716A}" srcId="{5ECF6E09-560A-4D5E-BA7B-12B246262B1F}" destId="{6EA8DAA0-6FAE-4B16-84FA-5FD8A774DC05}" srcOrd="0" destOrd="0" parTransId="{B3E3550A-04CD-4508-A257-F863D80A13A2}" sibTransId="{00425C1E-B392-40F7-AB00-4F21AA46E9DC}"/>
    <dgm:cxn modelId="{D2A59676-B3F1-4C88-A6C1-3B961CDF2ED8}" type="presOf" srcId="{F82DD707-62B5-461A-AD2A-734833DB5CAF}" destId="{70277418-AA22-4B43-8311-6AA6ACFF4F35}" srcOrd="1" destOrd="0" presId="urn:microsoft.com/office/officeart/2005/8/layout/venn1"/>
    <dgm:cxn modelId="{A5BDC6B4-8C29-424F-A6EC-76ABD3892458}" type="presOf" srcId="{F82DD707-62B5-461A-AD2A-734833DB5CAF}" destId="{DBF2D7B5-013A-4723-B2B6-7D827FD7E4C0}" srcOrd="0" destOrd="0" presId="urn:microsoft.com/office/officeart/2005/8/layout/venn1"/>
    <dgm:cxn modelId="{1F6020BF-0199-4250-9810-00CC0C5780CA}" srcId="{5ECF6E09-560A-4D5E-BA7B-12B246262B1F}" destId="{F82DD707-62B5-461A-AD2A-734833DB5CAF}" srcOrd="3" destOrd="0" parTransId="{DE57A175-56CE-4112-B627-DFEF177856C2}" sibTransId="{E605934D-AAAE-4617-8BA1-DD10E7587288}"/>
    <dgm:cxn modelId="{8A906DCF-1439-4F9D-A700-9EA7DFBF766A}" type="presOf" srcId="{46A4C596-ECD6-4E00-95F4-2A7139DC8A00}" destId="{CCAA8A54-0872-4A3F-9DBF-B493E42FF604}" srcOrd="0" destOrd="0" presId="urn:microsoft.com/office/officeart/2005/8/layout/venn1"/>
    <dgm:cxn modelId="{464D98E1-A488-4640-8B7F-A114CDB401C2}" type="presOf" srcId="{6EA8DAA0-6FAE-4B16-84FA-5FD8A774DC05}" destId="{4666C468-3AE9-42B1-888F-068D0981B269}" srcOrd="1" destOrd="0" presId="urn:microsoft.com/office/officeart/2005/8/layout/venn1"/>
    <dgm:cxn modelId="{B4E28FFB-B13A-4AFC-9531-988AB65B2317}" srcId="{5ECF6E09-560A-4D5E-BA7B-12B246262B1F}" destId="{46A4C596-ECD6-4E00-95F4-2A7139DC8A00}" srcOrd="1" destOrd="0" parTransId="{F9103A28-4F41-4B2E-BC39-C90C681D6029}" sibTransId="{5421C7AE-3E3D-4565-A0F5-470C56BA81DF}"/>
    <dgm:cxn modelId="{CE6133FD-D8D4-42E8-B202-57F8AA1FDF24}" type="presOf" srcId="{51802530-7BB3-4EFA-B51C-D252D875C9AD}" destId="{5DCB87E8-A19C-46D0-BD70-17CD2E1897E6}" srcOrd="0" destOrd="0" presId="urn:microsoft.com/office/officeart/2005/8/layout/venn1"/>
    <dgm:cxn modelId="{BCF4E264-706A-44FD-8A4A-BF7B7669157B}" type="presParOf" srcId="{CA8A9D64-6163-42CF-991B-73A67AE5306E}" destId="{6F5F9CA2-563E-4754-8177-4D40F928DAAD}" srcOrd="0" destOrd="0" presId="urn:microsoft.com/office/officeart/2005/8/layout/venn1"/>
    <dgm:cxn modelId="{2A960637-D211-434E-9EBC-0532580D243A}" type="presParOf" srcId="{CA8A9D64-6163-42CF-991B-73A67AE5306E}" destId="{4666C468-3AE9-42B1-888F-068D0981B269}" srcOrd="1" destOrd="0" presId="urn:microsoft.com/office/officeart/2005/8/layout/venn1"/>
    <dgm:cxn modelId="{8AB4E605-2BB8-41A8-8319-142352BBDFA6}" type="presParOf" srcId="{CA8A9D64-6163-42CF-991B-73A67AE5306E}" destId="{CCAA8A54-0872-4A3F-9DBF-B493E42FF604}" srcOrd="2" destOrd="0" presId="urn:microsoft.com/office/officeart/2005/8/layout/venn1"/>
    <dgm:cxn modelId="{952C6016-4887-4EF4-96AA-6C7CD8FA617C}" type="presParOf" srcId="{CA8A9D64-6163-42CF-991B-73A67AE5306E}" destId="{AF6B197F-1034-427B-92C0-063C1050084B}" srcOrd="3" destOrd="0" presId="urn:microsoft.com/office/officeart/2005/8/layout/venn1"/>
    <dgm:cxn modelId="{F3B83611-6B6E-4E12-A886-B58C85A89596}" type="presParOf" srcId="{CA8A9D64-6163-42CF-991B-73A67AE5306E}" destId="{5DCB87E8-A19C-46D0-BD70-17CD2E1897E6}" srcOrd="4" destOrd="0" presId="urn:microsoft.com/office/officeart/2005/8/layout/venn1"/>
    <dgm:cxn modelId="{0BBA9025-B1F1-4069-AE5E-2E2D96B5721D}" type="presParOf" srcId="{CA8A9D64-6163-42CF-991B-73A67AE5306E}" destId="{AFE8AA75-9753-4702-AF5A-FAA88E977D4B}" srcOrd="5" destOrd="0" presId="urn:microsoft.com/office/officeart/2005/8/layout/venn1"/>
    <dgm:cxn modelId="{C881873A-F0A3-4131-BF0A-B90C8A9762F6}" type="presParOf" srcId="{CA8A9D64-6163-42CF-991B-73A67AE5306E}" destId="{DBF2D7B5-013A-4723-B2B6-7D827FD7E4C0}" srcOrd="6" destOrd="0" presId="urn:microsoft.com/office/officeart/2005/8/layout/venn1"/>
    <dgm:cxn modelId="{73ABD358-C729-4A78-B330-C4DCD5BF891A}" type="presParOf" srcId="{CA8A9D64-6163-42CF-991B-73A67AE5306E}" destId="{70277418-AA22-4B43-8311-6AA6ACFF4F35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1C94D-D3D8-4BC5-83EC-EA9B0A4EE452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300" kern="1200" dirty="0"/>
            <a:t>Etika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300" kern="1200" dirty="0"/>
            <a:t>Morálka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300" kern="1200" dirty="0"/>
            <a:t>Co je dobré? Poznání</a:t>
          </a:r>
        </a:p>
      </dsp:txBody>
      <dsp:txXfrm>
        <a:off x="3291839" y="269889"/>
        <a:ext cx="4129750" cy="1616020"/>
      </dsp:txXfrm>
    </dsp:sp>
    <dsp:sp modelId="{98891B79-DDA4-41FE-B0B6-5B3031236EE7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800" kern="1200" dirty="0"/>
            <a:t>Dobré</a:t>
          </a:r>
        </a:p>
      </dsp:txBody>
      <dsp:txXfrm>
        <a:off x="105183" y="105735"/>
        <a:ext cx="3081474" cy="1944328"/>
      </dsp:txXfrm>
    </dsp:sp>
    <dsp:sp modelId="{CED69C33-DABD-47E4-A68B-40EADD485D9F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300" kern="1200" dirty="0"/>
            <a:t>Politika a rozhodování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300" kern="1200"/>
            <a:t>Liberální demokracie</a:t>
          </a:r>
          <a:endParaRPr lang="cs-CZ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300" kern="1200" dirty="0"/>
            <a:t>Občanské společnost</a:t>
          </a:r>
        </a:p>
      </dsp:txBody>
      <dsp:txXfrm>
        <a:off x="3291839" y="2640053"/>
        <a:ext cx="4129750" cy="1616020"/>
      </dsp:txXfrm>
    </dsp:sp>
    <dsp:sp modelId="{022DBB3E-5DC3-4BC7-8A74-9C0BF15FFEBA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800" kern="1200" dirty="0"/>
            <a:t>Vládnutí</a:t>
          </a:r>
        </a:p>
      </dsp:txBody>
      <dsp:txXfrm>
        <a:off x="105183" y="2475899"/>
        <a:ext cx="3081474" cy="1944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F9CA2-563E-4754-8177-4D40F928DAAD}">
      <dsp:nvSpPr>
        <dsp:cNvPr id="0" name=""/>
        <dsp:cNvSpPr/>
      </dsp:nvSpPr>
      <dsp:spPr>
        <a:xfrm>
          <a:off x="952169" y="189707"/>
          <a:ext cx="2100072" cy="21000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Politická moci (stát)  </a:t>
          </a:r>
          <a:r>
            <a:rPr lang="cs-CZ" sz="1600" b="1" i="1" kern="1200" dirty="0"/>
            <a:t>důvěryhodnost</a:t>
          </a:r>
        </a:p>
      </dsp:txBody>
      <dsp:txXfrm>
        <a:off x="1194485" y="472409"/>
        <a:ext cx="1615440" cy="666369"/>
      </dsp:txXfrm>
    </dsp:sp>
    <dsp:sp modelId="{CCAA8A54-0872-4A3F-9DBF-B493E42FF604}">
      <dsp:nvSpPr>
        <dsp:cNvPr id="0" name=""/>
        <dsp:cNvSpPr/>
      </dsp:nvSpPr>
      <dsp:spPr>
        <a:xfrm>
          <a:off x="1769932" y="1158969"/>
          <a:ext cx="2100072" cy="21000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FF0000"/>
              </a:solidFill>
            </a:rPr>
            <a:t>Trh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>
              <a:solidFill>
                <a:srgbClr val="FF0000"/>
              </a:solidFill>
            </a:rPr>
            <a:t>peníze</a:t>
          </a:r>
        </a:p>
      </dsp:txBody>
      <dsp:txXfrm>
        <a:off x="2900740" y="1401286"/>
        <a:ext cx="807720" cy="1615440"/>
      </dsp:txXfrm>
    </dsp:sp>
    <dsp:sp modelId="{5DCB87E8-A19C-46D0-BD70-17CD2E1897E6}">
      <dsp:nvSpPr>
        <dsp:cNvPr id="0" name=""/>
        <dsp:cNvSpPr/>
      </dsp:nvSpPr>
      <dsp:spPr>
        <a:xfrm>
          <a:off x="969263" y="2087848"/>
          <a:ext cx="2100072" cy="21000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Rodina a intimita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1" kern="1200" dirty="0"/>
            <a:t>láska</a:t>
          </a:r>
        </a:p>
      </dsp:txBody>
      <dsp:txXfrm>
        <a:off x="1211580" y="3238849"/>
        <a:ext cx="1615440" cy="666369"/>
      </dsp:txXfrm>
    </dsp:sp>
    <dsp:sp modelId="{DBF2D7B5-013A-4723-B2B6-7D827FD7E4C0}">
      <dsp:nvSpPr>
        <dsp:cNvPr id="0" name=""/>
        <dsp:cNvSpPr/>
      </dsp:nvSpPr>
      <dsp:spPr>
        <a:xfrm>
          <a:off x="100217" y="1158969"/>
          <a:ext cx="2100072" cy="21000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FF0000"/>
              </a:solidFill>
            </a:rPr>
            <a:t>Veřejnost </a:t>
          </a:r>
          <a:r>
            <a:rPr lang="cs-CZ" sz="1600" b="1" i="1" kern="1200" dirty="0">
              <a:solidFill>
                <a:srgbClr val="FF0000"/>
              </a:solidFill>
            </a:rPr>
            <a:t>vědění</a:t>
          </a:r>
        </a:p>
      </dsp:txBody>
      <dsp:txXfrm>
        <a:off x="261761" y="1401286"/>
        <a:ext cx="807720" cy="1615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C843B205-5F2E-431B-94EC-215C205723AE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80B2CEF8-4FD8-4A45-8902-8764F2597A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000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979" y="0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5B2EA291-8051-4A67-8B93-158A6AD6296B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761" y="4862015"/>
            <a:ext cx="5679778" cy="4605085"/>
          </a:xfrm>
          <a:prstGeom prst="rect">
            <a:avLst/>
          </a:prstGeom>
        </p:spPr>
        <p:txBody>
          <a:bodyPr vert="horz" lIns="95491" tIns="47745" rIns="95491" bIns="4774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979" y="9720755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083E0DFE-E2AE-45E2-AE1C-0C02FFD68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8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/>
          <p:nvPr userDrawn="1"/>
        </p:nvSpPr>
        <p:spPr>
          <a:xfrm>
            <a:off x="5395596" y="-1"/>
            <a:ext cx="3749252" cy="1131889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  <a:gd name="connsiteX0" fmla="*/ 0 w 3758141"/>
              <a:gd name="connsiteY0" fmla="*/ 1135380 h 1135380"/>
              <a:gd name="connsiteX1" fmla="*/ 2009457 w 3758141"/>
              <a:gd name="connsiteY1" fmla="*/ 0 h 1135380"/>
              <a:gd name="connsiteX2" fmla="*/ 3757294 w 3758141"/>
              <a:gd name="connsiteY2" fmla="*/ 0 h 1135380"/>
              <a:gd name="connsiteX3" fmla="*/ 3757294 w 3758141"/>
              <a:gd name="connsiteY3" fmla="*/ 574675 h 1135380"/>
              <a:gd name="connsiteX4" fmla="*/ 0 w 3758141"/>
              <a:gd name="connsiteY4" fmla="*/ 1135380 h 1135380"/>
              <a:gd name="connsiteX0" fmla="*/ 0 w 3758141"/>
              <a:gd name="connsiteY0" fmla="*/ 1135381 h 1135381"/>
              <a:gd name="connsiteX1" fmla="*/ 336233 w 3758141"/>
              <a:gd name="connsiteY1" fmla="*/ 0 h 1135381"/>
              <a:gd name="connsiteX2" fmla="*/ 3757294 w 3758141"/>
              <a:gd name="connsiteY2" fmla="*/ 1 h 1135381"/>
              <a:gd name="connsiteX3" fmla="*/ 3757294 w 3758141"/>
              <a:gd name="connsiteY3" fmla="*/ 574676 h 1135381"/>
              <a:gd name="connsiteX4" fmla="*/ 0 w 3758141"/>
              <a:gd name="connsiteY4" fmla="*/ 1135381 h 1135381"/>
              <a:gd name="connsiteX0" fmla="*/ 0 w 3575261"/>
              <a:gd name="connsiteY0" fmla="*/ 1131889 h 1131889"/>
              <a:gd name="connsiteX1" fmla="*/ 153353 w 3575261"/>
              <a:gd name="connsiteY1" fmla="*/ 0 h 1131889"/>
              <a:gd name="connsiteX2" fmla="*/ 3574414 w 3575261"/>
              <a:gd name="connsiteY2" fmla="*/ 1 h 1131889"/>
              <a:gd name="connsiteX3" fmla="*/ 3574414 w 3575261"/>
              <a:gd name="connsiteY3" fmla="*/ 574676 h 1131889"/>
              <a:gd name="connsiteX4" fmla="*/ 0 w 3575261"/>
              <a:gd name="connsiteY4" fmla="*/ 1131889 h 1131889"/>
              <a:gd name="connsiteX0" fmla="*/ 0 w 3695911"/>
              <a:gd name="connsiteY0" fmla="*/ 1131889 h 1131889"/>
              <a:gd name="connsiteX1" fmla="*/ 274003 w 3695911"/>
              <a:gd name="connsiteY1" fmla="*/ 0 h 1131889"/>
              <a:gd name="connsiteX2" fmla="*/ 3695064 w 3695911"/>
              <a:gd name="connsiteY2" fmla="*/ 1 h 1131889"/>
              <a:gd name="connsiteX3" fmla="*/ 3695064 w 3695911"/>
              <a:gd name="connsiteY3" fmla="*/ 574676 h 1131889"/>
              <a:gd name="connsiteX4" fmla="*/ 0 w 3695911"/>
              <a:gd name="connsiteY4" fmla="*/ 1131889 h 1131889"/>
              <a:gd name="connsiteX0" fmla="*/ 0 w 3748405"/>
              <a:gd name="connsiteY0" fmla="*/ 1131889 h 1131889"/>
              <a:gd name="connsiteX1" fmla="*/ 274003 w 3748405"/>
              <a:gd name="connsiteY1" fmla="*/ 0 h 1131889"/>
              <a:gd name="connsiteX2" fmla="*/ 3695064 w 3748405"/>
              <a:gd name="connsiteY2" fmla="*/ 1 h 1131889"/>
              <a:gd name="connsiteX3" fmla="*/ 3748405 w 3748405"/>
              <a:gd name="connsiteY3" fmla="*/ 1131889 h 1131889"/>
              <a:gd name="connsiteX4" fmla="*/ 0 w 3748405"/>
              <a:gd name="connsiteY4" fmla="*/ 1131889 h 1131889"/>
              <a:gd name="connsiteX0" fmla="*/ 0 w 3749252"/>
              <a:gd name="connsiteY0" fmla="*/ 1131889 h 1131889"/>
              <a:gd name="connsiteX1" fmla="*/ 274003 w 3749252"/>
              <a:gd name="connsiteY1" fmla="*/ 0 h 1131889"/>
              <a:gd name="connsiteX2" fmla="*/ 3748405 w 3749252"/>
              <a:gd name="connsiteY2" fmla="*/ 1 h 1131889"/>
              <a:gd name="connsiteX3" fmla="*/ 3748405 w 3749252"/>
              <a:gd name="connsiteY3" fmla="*/ 1131889 h 1131889"/>
              <a:gd name="connsiteX4" fmla="*/ 0 w 3749252"/>
              <a:gd name="connsiteY4" fmla="*/ 1131889 h 11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252" h="1131889">
                <a:moveTo>
                  <a:pt x="0" y="1131889"/>
                </a:moveTo>
                <a:lnTo>
                  <a:pt x="274003" y="0"/>
                </a:lnTo>
                <a:lnTo>
                  <a:pt x="3748405" y="1"/>
                </a:lnTo>
                <a:cubicBezTo>
                  <a:pt x="3749252" y="207434"/>
                  <a:pt x="3747558" y="924456"/>
                  <a:pt x="3748405" y="1131889"/>
                </a:cubicBezTo>
                <a:lnTo>
                  <a:pt x="0" y="1131889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35244" y="290218"/>
            <a:ext cx="2976981" cy="605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obsah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584" y="188640"/>
            <a:ext cx="7921130" cy="44884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83568" y="1340768"/>
            <a:ext cx="8065145" cy="482508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64000" y="764704"/>
            <a:ext cx="7884713" cy="344128"/>
          </a:xfr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0" y="6213600"/>
            <a:ext cx="7884713" cy="166712"/>
          </a:xfr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1300"/>
              </a:lnSpc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4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4674"/>
            <a:ext cx="9144000" cy="923926"/>
          </a:xfrm>
        </p:spPr>
        <p:txBody>
          <a:bodyPr lIns="252000" rIns="252000">
            <a:normAutofit/>
          </a:bodyPr>
          <a:lstStyle>
            <a:lvl1pPr algn="l">
              <a:defRPr sz="6600">
                <a:solidFill>
                  <a:srgbClr val="CA8A64"/>
                </a:solidFill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Volný tvar 6"/>
          <p:cNvSpPr/>
          <p:nvPr userDrawn="1"/>
        </p:nvSpPr>
        <p:spPr>
          <a:xfrm>
            <a:off x="7261225" y="0"/>
            <a:ext cx="1883621" cy="574675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621" h="574675">
                <a:moveTo>
                  <a:pt x="0" y="574675"/>
                </a:moveTo>
                <a:lnTo>
                  <a:pt x="134937" y="0"/>
                </a:lnTo>
                <a:lnTo>
                  <a:pt x="1882774" y="0"/>
                </a:lnTo>
                <a:cubicBezTo>
                  <a:pt x="1883621" y="207433"/>
                  <a:pt x="1881927" y="367242"/>
                  <a:pt x="1882774" y="574675"/>
                </a:cubicBezTo>
                <a:lnTo>
                  <a:pt x="0" y="574675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 userDrawn="1"/>
        </p:nvSpPr>
        <p:spPr>
          <a:xfrm>
            <a:off x="7114540" y="6308726"/>
            <a:ext cx="2030307" cy="549274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2030307"/>
              <a:gd name="connsiteY0" fmla="*/ 705485 h 705485"/>
              <a:gd name="connsiteX1" fmla="*/ 149225 w 2030307"/>
              <a:gd name="connsiteY1" fmla="*/ 76835 h 705485"/>
              <a:gd name="connsiteX2" fmla="*/ 2029460 w 2030307"/>
              <a:gd name="connsiteY2" fmla="*/ 0 h 705485"/>
              <a:gd name="connsiteX3" fmla="*/ 1968500 w 2030307"/>
              <a:gd name="connsiteY3" fmla="*/ 705485 h 705485"/>
              <a:gd name="connsiteX4" fmla="*/ 0 w 2030307"/>
              <a:gd name="connsiteY4" fmla="*/ 705485 h 705485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6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31031 h 631031"/>
              <a:gd name="connsiteX1" fmla="*/ 149225 w 2030307"/>
              <a:gd name="connsiteY1" fmla="*/ 2381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631031 h 631031"/>
              <a:gd name="connsiteX1" fmla="*/ 132556 w 2030307"/>
              <a:gd name="connsiteY1" fmla="*/ 81757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549274 h 549274"/>
              <a:gd name="connsiteX1" fmla="*/ 132556 w 2030307"/>
              <a:gd name="connsiteY1" fmla="*/ 0 h 549274"/>
              <a:gd name="connsiteX2" fmla="*/ 2029460 w 2030307"/>
              <a:gd name="connsiteY2" fmla="*/ 0 h 549274"/>
              <a:gd name="connsiteX3" fmla="*/ 2029460 w 2030307"/>
              <a:gd name="connsiteY3" fmla="*/ 549274 h 549274"/>
              <a:gd name="connsiteX4" fmla="*/ 0 w 2030307"/>
              <a:gd name="connsiteY4" fmla="*/ 549274 h 5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307" h="549274">
                <a:moveTo>
                  <a:pt x="0" y="549274"/>
                </a:moveTo>
                <a:lnTo>
                  <a:pt x="132556" y="0"/>
                </a:lnTo>
                <a:lnTo>
                  <a:pt x="2029460" y="0"/>
                </a:lnTo>
                <a:cubicBezTo>
                  <a:pt x="2030307" y="207433"/>
                  <a:pt x="2028613" y="341841"/>
                  <a:pt x="2029460" y="549274"/>
                </a:cubicBezTo>
                <a:lnTo>
                  <a:pt x="0" y="549274"/>
                </a:lnTo>
                <a:close/>
              </a:path>
            </a:pathLst>
          </a:custGeom>
          <a:solidFill>
            <a:srgbClr val="CA8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5789" y="150518"/>
            <a:ext cx="1474386" cy="299699"/>
          </a:xfrm>
          <a:prstGeom prst="rect">
            <a:avLst/>
          </a:prstGeom>
        </p:spPr>
      </p:pic>
      <p:pic>
        <p:nvPicPr>
          <p:cNvPr id="10" name="Obrázek 9" descr="CEVRO_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02865" y="6519270"/>
            <a:ext cx="1617310" cy="1625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17.03.2022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17.03.2022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17.03.2022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17.03.2022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17.03.2022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3" indent="0">
              <a:buNone/>
              <a:defRPr sz="2800"/>
            </a:lvl2pPr>
            <a:lvl3pPr marL="914206" indent="0">
              <a:buNone/>
              <a:defRPr sz="2400"/>
            </a:lvl3pPr>
            <a:lvl4pPr marL="1371309" indent="0">
              <a:buNone/>
              <a:defRPr sz="2000"/>
            </a:lvl4pPr>
            <a:lvl5pPr marL="1828411" indent="0">
              <a:buNone/>
              <a:defRPr sz="2000"/>
            </a:lvl5pPr>
            <a:lvl6pPr marL="2285514" indent="0">
              <a:buNone/>
              <a:defRPr sz="2000"/>
            </a:lvl6pPr>
            <a:lvl7pPr marL="2742617" indent="0">
              <a:buNone/>
              <a:defRPr sz="2000"/>
            </a:lvl7pPr>
            <a:lvl8pPr marL="3199720" indent="0">
              <a:buNone/>
              <a:defRPr sz="2000"/>
            </a:lvl8pPr>
            <a:lvl9pPr marL="3656823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17.03.2022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4174D-E7E7-45B3-A872-4B12C218382D}" type="datetimeFigureOut">
              <a:rPr lang="cs-CZ" smtClean="0"/>
              <a:pPr/>
              <a:t>17.03.2022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xStyles>
    <p:titleStyle>
      <a:lvl1pPr algn="ctr" defTabSz="9142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7" indent="-342827" algn="l" defTabSz="91420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2" indent="-285689" algn="l" defTabSz="9142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57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0" indent="-228552" algn="l" defTabSz="9142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63" indent="-228552" algn="l" defTabSz="91420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66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8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72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74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1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7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ainvalmistelu.finlex.fi/e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152680"/>
            <a:ext cx="7772400" cy="1020535"/>
          </a:xfrm>
        </p:spPr>
        <p:txBody>
          <a:bodyPr>
            <a:normAutofit fontScale="90000"/>
          </a:bodyPr>
          <a:lstStyle/>
          <a:p>
            <a:r>
              <a:rPr lang="cs-CZ" sz="2800" b="1" dirty="0">
                <a:solidFill>
                  <a:srgbClr val="002D5A"/>
                </a:solidFill>
              </a:rPr>
              <a:t>2. setkání, 18. 3. 2022</a:t>
            </a:r>
            <a:br>
              <a:rPr lang="cs-CZ" sz="2800" b="1" dirty="0">
                <a:solidFill>
                  <a:srgbClr val="002D5A"/>
                </a:solidFill>
              </a:rPr>
            </a:br>
            <a:r>
              <a:rPr lang="cs-CZ" sz="2800" b="1" dirty="0">
                <a:solidFill>
                  <a:srgbClr val="002D5A"/>
                </a:solidFill>
              </a:rPr>
              <a:t>Karel B. Müller</a:t>
            </a:r>
            <a:br>
              <a:rPr lang="cs-CZ" sz="2800" b="1" dirty="0">
                <a:solidFill>
                  <a:srgbClr val="002D5A"/>
                </a:solidFill>
              </a:rPr>
            </a:br>
            <a:r>
              <a:rPr lang="cs-CZ" sz="2800" b="1" dirty="0">
                <a:solidFill>
                  <a:srgbClr val="002D5A"/>
                </a:solidFill>
              </a:rPr>
              <a:t>www.karelmuller.eu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04965" y="2142700"/>
            <a:ext cx="8284191" cy="2402004"/>
          </a:xfrm>
          <a:prstGeom prst="rect">
            <a:avLst/>
          </a:prstGeom>
          <a:noFill/>
        </p:spPr>
        <p:txBody>
          <a:bodyPr wrap="none" lIns="252000" tIns="0" rIns="252000" bIns="36000" rtlCol="0" anchor="t" anchorCtr="0">
            <a:noAutofit/>
          </a:bodyPr>
          <a:lstStyle/>
          <a:p>
            <a:pPr algn="ctr"/>
            <a:r>
              <a:rPr lang="pl-PL" sz="5400" b="1" cap="all" dirty="0">
                <a:solidFill>
                  <a:srgbClr val="CA8A64"/>
                </a:solidFill>
                <a:latin typeface="+mj-lt"/>
              </a:rPr>
              <a:t>Dobré vládnutí </a:t>
            </a:r>
          </a:p>
          <a:p>
            <a:pPr algn="ctr"/>
            <a:r>
              <a:rPr lang="pl-PL" sz="5400" b="1" cap="all" dirty="0">
                <a:solidFill>
                  <a:srgbClr val="CA8A64"/>
                </a:solidFill>
                <a:latin typeface="+mj-lt"/>
              </a:rPr>
              <a:t>v teorii a praxi</a:t>
            </a:r>
            <a:endParaRPr lang="pl-PL" sz="2800" b="1" i="1" cap="all" dirty="0">
              <a:solidFill>
                <a:srgbClr val="CA8A64"/>
              </a:solidFill>
              <a:latin typeface="+mj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684785"/>
            <a:ext cx="4572000" cy="557213"/>
          </a:xfrm>
          <a:prstGeom prst="rect">
            <a:avLst/>
          </a:prstGeom>
          <a:noFill/>
        </p:spPr>
        <p:txBody>
          <a:bodyPr wrap="none" lIns="252000" tIns="0" rIns="252000" bIns="36000" rtlCol="0" anchor="t" anchorCtr="0">
            <a:noAutofit/>
          </a:bodyPr>
          <a:lstStyle/>
          <a:p>
            <a:endParaRPr lang="cs-CZ" sz="2800" b="1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F3D52-D5A5-4052-8A8D-DC10D9997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 fontScale="90000"/>
          </a:bodyPr>
          <a:lstStyle/>
          <a:p>
            <a:r>
              <a:rPr lang="cs-CZ" dirty="0"/>
              <a:t>Dobré vládnutí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A90BEA-526C-462E-8EBA-086A6FE15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6424"/>
            <a:ext cx="8229600" cy="5468112"/>
          </a:xfrm>
        </p:spPr>
        <p:txBody>
          <a:bodyPr>
            <a:normAutofit/>
          </a:bodyPr>
          <a:lstStyle/>
          <a:p>
            <a:r>
              <a:rPr lang="en-US" sz="5500" b="1" u="sng" dirty="0"/>
              <a:t>Environment of Trust (OECD</a:t>
            </a:r>
            <a:r>
              <a:rPr lang="cs-CZ" sz="5500" b="1" u="sng" dirty="0"/>
              <a:t>)</a:t>
            </a:r>
          </a:p>
          <a:p>
            <a:r>
              <a:rPr lang="cs-CZ" sz="5500" b="1" u="sng" dirty="0"/>
              <a:t>Stability and </a:t>
            </a:r>
            <a:r>
              <a:rPr lang="en-US" sz="5500" b="1" u="sng" dirty="0"/>
              <a:t>Absence of Violence </a:t>
            </a:r>
            <a:r>
              <a:rPr lang="cs-CZ" sz="5500" b="1" u="sng" dirty="0"/>
              <a:t>(WB)</a:t>
            </a:r>
          </a:p>
          <a:p>
            <a:endParaRPr lang="cs-CZ" sz="5100" b="1" u="sng" dirty="0"/>
          </a:p>
          <a:p>
            <a:endParaRPr lang="cs-CZ" dirty="0"/>
          </a:p>
        </p:txBody>
      </p:sp>
      <p:pic>
        <p:nvPicPr>
          <p:cNvPr id="4" name="Picture 8" descr="Image result for oecd logo">
            <a:extLst>
              <a:ext uri="{FF2B5EF4-FFF2-40B4-BE49-F238E27FC236}">
                <a16:creationId xmlns:a16="http://schemas.microsoft.com/office/drawing/2014/main" id="{0E8D8999-5FA0-4831-91E7-942671CBA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9" y="1297196"/>
            <a:ext cx="1294631" cy="133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world bank logo">
            <a:extLst>
              <a:ext uri="{FF2B5EF4-FFF2-40B4-BE49-F238E27FC236}">
                <a16:creationId xmlns:a16="http://schemas.microsoft.com/office/drawing/2014/main" id="{3E512C06-BAC3-4F9F-B2F0-9E543487F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80" y="3943093"/>
            <a:ext cx="1547620" cy="8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51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769D6-609D-4DBA-9B66-930F2868B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854" y="74481"/>
            <a:ext cx="9144000" cy="592269"/>
          </a:xfrm>
        </p:spPr>
        <p:txBody>
          <a:bodyPr>
            <a:noAutofit/>
          </a:bodyPr>
          <a:lstStyle/>
          <a:p>
            <a:r>
              <a:rPr lang="cs-CZ" sz="2800" b="1" dirty="0" err="1"/>
              <a:t>European</a:t>
            </a:r>
            <a:r>
              <a:rPr lang="cs-CZ" sz="2800" b="1" dirty="0"/>
              <a:t> </a:t>
            </a:r>
            <a:r>
              <a:rPr lang="cs-CZ" sz="2800" b="1" dirty="0" err="1"/>
              <a:t>Governance</a:t>
            </a:r>
            <a:r>
              <a:rPr lang="cs-CZ" sz="2800" b="1" dirty="0"/>
              <a:t>, </a:t>
            </a:r>
            <a:r>
              <a:rPr lang="cs-CZ" sz="2800" b="1" dirty="0" err="1"/>
              <a:t>White</a:t>
            </a:r>
            <a:r>
              <a:rPr lang="cs-CZ" sz="2800" b="1" dirty="0"/>
              <a:t> </a:t>
            </a:r>
            <a:r>
              <a:rPr lang="cs-CZ" sz="2800" b="1" dirty="0" err="1"/>
              <a:t>Paper</a:t>
            </a:r>
            <a:r>
              <a:rPr lang="cs-CZ" sz="2800" b="1" dirty="0"/>
              <a:t>, EC 2001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C5DE1D1-486D-4220-9F5E-922674C88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08" y="906593"/>
            <a:ext cx="8229600" cy="58769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i="0" u="none" strike="noStrike" baseline="0" dirty="0">
                <a:latin typeface="EUAlbertina-Bold"/>
              </a:rPr>
              <a:t>Openness</a:t>
            </a:r>
            <a:r>
              <a:rPr lang="cs-CZ" sz="2400" b="1" i="0" u="none" strike="noStrike" baseline="0" dirty="0">
                <a:latin typeface="EUAlbertina-Bold"/>
              </a:rPr>
              <a:t>:</a:t>
            </a:r>
            <a:r>
              <a:rPr lang="cs-CZ" sz="2000" b="1" i="0" u="none" strike="noStrike" baseline="0" dirty="0">
                <a:latin typeface="EUAlbertina-Bold"/>
              </a:rPr>
              <a:t> </a:t>
            </a:r>
            <a:r>
              <a:rPr lang="en-US" sz="2000" b="0" i="0" u="none" strike="noStrike" baseline="0" dirty="0">
                <a:latin typeface="EUAlbertina-Regu"/>
              </a:rPr>
              <a:t>The institutions should work in a </a:t>
            </a:r>
            <a:r>
              <a:rPr lang="en-US" sz="2000" b="0" i="0" u="sng" strike="noStrike" baseline="0" dirty="0">
                <a:latin typeface="EUAlbertina-Regu"/>
              </a:rPr>
              <a:t>more open manner</a:t>
            </a:r>
            <a:r>
              <a:rPr lang="en-US" sz="2000" b="0" i="0" u="none" strike="noStrike" baseline="0" dirty="0">
                <a:latin typeface="EUAlbertina-Regu"/>
              </a:rPr>
              <a:t>. Together with the Member States,</a:t>
            </a:r>
            <a:r>
              <a:rPr lang="cs-CZ" sz="2000" b="0" i="0" u="none" strike="noStrike" baseline="0" dirty="0">
                <a:latin typeface="EUAlbertina-Regu"/>
              </a:rPr>
              <a:t> </a:t>
            </a:r>
            <a:r>
              <a:rPr lang="en-US" sz="2000" b="0" i="0" u="none" strike="noStrike" baseline="0" dirty="0">
                <a:latin typeface="EUAlbertina-Regu"/>
              </a:rPr>
              <a:t>they should actively communicate what the EU does and the decisions it takes. They should use</a:t>
            </a:r>
            <a:r>
              <a:rPr lang="cs-CZ" sz="2000" b="0" i="0" u="none" strike="noStrike" baseline="0" dirty="0">
                <a:latin typeface="EUAlbertina-Regu"/>
              </a:rPr>
              <a:t> </a:t>
            </a:r>
            <a:r>
              <a:rPr lang="en-US" sz="2000" b="0" i="0" u="none" strike="noStrike" baseline="0" dirty="0">
                <a:latin typeface="EUAlbertina-Regu"/>
              </a:rPr>
              <a:t>language that is </a:t>
            </a:r>
            <a:r>
              <a:rPr lang="en-US" sz="2000" b="0" i="0" u="sng" strike="noStrike" baseline="0" dirty="0">
                <a:latin typeface="EUAlbertina-Regu"/>
              </a:rPr>
              <a:t>accessible and understandable </a:t>
            </a:r>
            <a:r>
              <a:rPr lang="en-US" sz="2000" b="0" i="0" u="none" strike="noStrike" baseline="0" dirty="0">
                <a:latin typeface="EUAlbertina-Regu"/>
              </a:rPr>
              <a:t>for the general public. This is of particular importance</a:t>
            </a:r>
            <a:r>
              <a:rPr lang="cs-CZ" sz="2000" b="0" i="0" u="none" strike="noStrike" baseline="0" dirty="0">
                <a:latin typeface="EUAlbertina-Regu"/>
              </a:rPr>
              <a:t> </a:t>
            </a:r>
            <a:r>
              <a:rPr lang="en-US" sz="2000" b="0" i="0" u="none" strike="noStrike" baseline="0" dirty="0">
                <a:latin typeface="EUAlbertina-Regu"/>
              </a:rPr>
              <a:t>in order to </a:t>
            </a:r>
            <a:r>
              <a:rPr lang="en-US" sz="2000" b="0" i="0" u="sng" strike="noStrike" baseline="0" dirty="0">
                <a:latin typeface="EUAlbertina-Regu"/>
              </a:rPr>
              <a:t>improve the confidence</a:t>
            </a:r>
            <a:r>
              <a:rPr lang="en-US" sz="2000" b="0" i="0" u="none" strike="noStrike" baseline="0" dirty="0">
                <a:latin typeface="EUAlbertina-Regu"/>
              </a:rPr>
              <a:t> in complex </a:t>
            </a:r>
            <a:r>
              <a:rPr lang="en-US" sz="2000" b="0" i="0" u="sng" strike="noStrike" baseline="0" dirty="0">
                <a:latin typeface="EUAlbertina-Regu"/>
              </a:rPr>
              <a:t>institutions</a:t>
            </a:r>
            <a:r>
              <a:rPr lang="en-US" sz="2000" b="0" i="0" u="none" strike="noStrike" baseline="0" dirty="0">
                <a:latin typeface="EUAlbertina-Regu"/>
              </a:rPr>
              <a:t>.</a:t>
            </a:r>
            <a:endParaRPr lang="cs-CZ" sz="2000" b="0" i="0" u="none" strike="noStrike" baseline="0" dirty="0">
              <a:latin typeface="EUAlbertina-Regu"/>
            </a:endParaRPr>
          </a:p>
          <a:p>
            <a:pPr marL="0" indent="0" algn="just">
              <a:buNone/>
            </a:pPr>
            <a:r>
              <a:rPr lang="en-US" sz="2400" b="1" i="0" u="none" strike="noStrike" baseline="0" dirty="0">
                <a:latin typeface="EUAlbertina-Bold"/>
              </a:rPr>
              <a:t>Participation</a:t>
            </a:r>
            <a:r>
              <a:rPr lang="cs-CZ" sz="2400" b="1" i="0" u="none" strike="noStrike" baseline="0" dirty="0">
                <a:latin typeface="EUAlbertina-Bold"/>
              </a:rPr>
              <a:t>: </a:t>
            </a:r>
            <a:r>
              <a:rPr lang="en-US" sz="2000" b="0" i="0" u="none" strike="noStrike" baseline="0" dirty="0">
                <a:latin typeface="EUAlbertina-Regu"/>
              </a:rPr>
              <a:t>The quality, relevance and effectiveness of EU policies depend on ensuring </a:t>
            </a:r>
            <a:r>
              <a:rPr lang="en-US" sz="2000" b="0" i="0" u="sng" strike="noStrike" baseline="0" dirty="0">
                <a:latin typeface="EUAlbertina-Regu"/>
              </a:rPr>
              <a:t>wide</a:t>
            </a:r>
            <a:r>
              <a:rPr lang="cs-CZ" sz="2000" b="0" i="0" u="sng" strike="noStrike" baseline="0" dirty="0">
                <a:latin typeface="EUAlbertina-Regu"/>
              </a:rPr>
              <a:t> </a:t>
            </a:r>
            <a:r>
              <a:rPr lang="en-US" sz="2000" b="0" i="0" u="sng" strike="noStrike" baseline="0" dirty="0">
                <a:latin typeface="EUAlbertina-Regu"/>
              </a:rPr>
              <a:t>participation throughout the policy chain </a:t>
            </a:r>
            <a:r>
              <a:rPr lang="en-US" sz="2000" b="0" i="0" u="none" strike="noStrike" baseline="0" dirty="0">
                <a:latin typeface="EUAlbertina-Regu"/>
              </a:rPr>
              <a:t>— from conception to implementation. Improved</a:t>
            </a:r>
            <a:r>
              <a:rPr lang="cs-CZ" sz="2000" b="0" i="0" u="none" strike="noStrike" baseline="0" dirty="0">
                <a:latin typeface="EUAlbertina-Regu"/>
              </a:rPr>
              <a:t> </a:t>
            </a:r>
            <a:r>
              <a:rPr lang="en-US" sz="2000" b="0" i="0" u="none" strike="noStrike" baseline="0" dirty="0">
                <a:latin typeface="EUAlbertina-Regu"/>
              </a:rPr>
              <a:t>participation is likely to create more </a:t>
            </a:r>
            <a:r>
              <a:rPr lang="en-US" sz="2000" b="0" i="0" u="sng" strike="noStrike" baseline="0" dirty="0">
                <a:latin typeface="EUAlbertina-Regu"/>
              </a:rPr>
              <a:t>confidence in the end result and in the institutions</a:t>
            </a:r>
            <a:r>
              <a:rPr lang="en-US" sz="2000" b="0" i="0" u="none" strike="noStrike" baseline="0" dirty="0">
                <a:latin typeface="EUAlbertina-Regu"/>
              </a:rPr>
              <a:t> which</a:t>
            </a:r>
            <a:r>
              <a:rPr lang="cs-CZ" sz="2000" b="0" i="0" u="none" strike="noStrike" baseline="0" dirty="0">
                <a:latin typeface="EUAlbertina-Regu"/>
              </a:rPr>
              <a:t> </a:t>
            </a:r>
            <a:r>
              <a:rPr lang="en-US" sz="2000" b="0" i="0" u="none" strike="noStrike" baseline="0" dirty="0">
                <a:latin typeface="EUAlbertina-Regu"/>
              </a:rPr>
              <a:t>deliver policies. Participation crucially depends on central governments following an inclusive</a:t>
            </a:r>
            <a:r>
              <a:rPr lang="cs-CZ" sz="2000" b="0" i="0" u="none" strike="noStrike" baseline="0" dirty="0">
                <a:latin typeface="EUAlbertina-Regu"/>
              </a:rPr>
              <a:t> </a:t>
            </a:r>
            <a:r>
              <a:rPr lang="en-US" sz="2000" b="0" i="0" u="none" strike="noStrike" baseline="0" dirty="0">
                <a:latin typeface="EUAlbertina-Regu"/>
              </a:rPr>
              <a:t>approach when developing and implementing EU policies.</a:t>
            </a:r>
            <a:r>
              <a:rPr lang="en-US" sz="2000" b="1" dirty="0">
                <a:latin typeface="EUAlbertina-Bold"/>
              </a:rPr>
              <a:t> </a:t>
            </a:r>
            <a:endParaRPr lang="cs-CZ" sz="2000" b="1" dirty="0">
              <a:latin typeface="EUAlbertina-Bold"/>
            </a:endParaRPr>
          </a:p>
          <a:p>
            <a:pPr marL="0" indent="0" algn="just">
              <a:buNone/>
            </a:pPr>
            <a:r>
              <a:rPr lang="en-US" sz="2400" b="1" dirty="0">
                <a:latin typeface="EUAlbertina-Bold"/>
              </a:rPr>
              <a:t>Accountability</a:t>
            </a:r>
            <a:r>
              <a:rPr lang="cs-CZ" sz="2400" b="1" dirty="0">
                <a:latin typeface="EUAlbertina-Bold"/>
              </a:rPr>
              <a:t>:</a:t>
            </a:r>
            <a:r>
              <a:rPr lang="en-US" sz="2000" dirty="0">
                <a:latin typeface="EUAlbertina-Regu"/>
              </a:rPr>
              <a:t> </a:t>
            </a:r>
            <a:r>
              <a:rPr lang="en-US" sz="2000" u="sng" dirty="0">
                <a:latin typeface="EUAlbertina-Regu"/>
              </a:rPr>
              <a:t>Roles in the legislative and executive processes </a:t>
            </a:r>
            <a:r>
              <a:rPr lang="en-US" sz="2000" dirty="0">
                <a:latin typeface="EUAlbertina-Regu"/>
              </a:rPr>
              <a:t>need to be </a:t>
            </a:r>
            <a:r>
              <a:rPr lang="en-US" sz="2000" u="sng" dirty="0">
                <a:latin typeface="EUAlbertina-Regu"/>
              </a:rPr>
              <a:t>clearer</a:t>
            </a:r>
            <a:r>
              <a:rPr lang="en-US" sz="2000" dirty="0">
                <a:latin typeface="EUAlbertina-Regu"/>
              </a:rPr>
              <a:t>. Each of the EU</a:t>
            </a:r>
            <a:r>
              <a:rPr lang="cs-CZ" sz="2000" dirty="0">
                <a:latin typeface="EUAlbertina-Regu"/>
              </a:rPr>
              <a:t> </a:t>
            </a:r>
            <a:r>
              <a:rPr lang="en-US" sz="2000" dirty="0">
                <a:latin typeface="EUAlbertina-Regu"/>
              </a:rPr>
              <a:t>institutions must explain and take responsibility for what it does in Europe. But there is also a need</a:t>
            </a:r>
            <a:r>
              <a:rPr lang="cs-CZ" sz="2000" dirty="0">
                <a:latin typeface="EUAlbertina-Regu"/>
              </a:rPr>
              <a:t> </a:t>
            </a:r>
            <a:r>
              <a:rPr lang="en-US" sz="2000" dirty="0">
                <a:latin typeface="EUAlbertina-Regu"/>
              </a:rPr>
              <a:t>for </a:t>
            </a:r>
            <a:r>
              <a:rPr lang="en-US" sz="2000" u="sng" dirty="0">
                <a:latin typeface="EUAlbertina-Regu"/>
              </a:rPr>
              <a:t>greater clarity and responsibility </a:t>
            </a:r>
            <a:r>
              <a:rPr lang="en-US" sz="2000" dirty="0">
                <a:latin typeface="EUAlbertina-Regu"/>
              </a:rPr>
              <a:t>from Member States and all those involved in developing and</a:t>
            </a:r>
            <a:r>
              <a:rPr lang="cs-CZ" sz="2000" dirty="0">
                <a:latin typeface="EUAlbertina-Regu"/>
              </a:rPr>
              <a:t> i</a:t>
            </a:r>
            <a:r>
              <a:rPr lang="en-US" sz="2000" dirty="0" err="1">
                <a:latin typeface="EUAlbertina-Regu"/>
              </a:rPr>
              <a:t>mplementing</a:t>
            </a:r>
            <a:r>
              <a:rPr lang="en-US" sz="2000" dirty="0">
                <a:latin typeface="EUAlbertina-Regu"/>
              </a:rPr>
              <a:t> EU policy at whatever level.</a:t>
            </a:r>
            <a:endParaRPr lang="cs-CZ" sz="2000" dirty="0">
              <a:latin typeface="EUAlbertina-Regu"/>
            </a:endParaRPr>
          </a:p>
          <a:p>
            <a:pPr marL="0" indent="0" algn="just">
              <a:buNone/>
            </a:pPr>
            <a:endParaRPr lang="en-US" sz="1800" b="0" i="0" u="none" strike="noStrike" baseline="0" dirty="0">
              <a:latin typeface="EUAlbertina-Regu"/>
            </a:endParaRP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2668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5573D4-2221-41BB-A5D7-A895B7425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EG in EC WP 2001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84D328-1DC1-418D-BE4C-DA93FBD78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47" y="1552576"/>
            <a:ext cx="8724550" cy="53054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i="0" u="none" strike="noStrike" baseline="0" dirty="0">
                <a:latin typeface="EUAlbertina-Bold"/>
              </a:rPr>
              <a:t>Effectiveness</a:t>
            </a:r>
            <a:r>
              <a:rPr lang="cs-CZ" sz="2400" b="1" i="0" u="none" strike="noStrike" baseline="0" dirty="0">
                <a:latin typeface="EUAlbertina-Bold"/>
              </a:rPr>
              <a:t>:</a:t>
            </a:r>
            <a:r>
              <a:rPr lang="en-US" sz="2400" b="0" i="0" u="none" strike="noStrike" baseline="0" dirty="0">
                <a:latin typeface="EUAlbertina-Regu"/>
              </a:rPr>
              <a:t> </a:t>
            </a:r>
            <a:r>
              <a:rPr lang="en-US" sz="2200" b="0" i="0" u="none" strike="noStrike" baseline="0" dirty="0">
                <a:latin typeface="EUAlbertina-Regu"/>
              </a:rPr>
              <a:t>Policies must be </a:t>
            </a:r>
            <a:r>
              <a:rPr lang="en-US" sz="2200" b="0" i="0" u="sng" strike="noStrike" baseline="0" dirty="0">
                <a:latin typeface="EUAlbertina-Regu"/>
              </a:rPr>
              <a:t>effective</a:t>
            </a:r>
            <a:r>
              <a:rPr lang="en-US" sz="2200" b="0" i="0" u="none" strike="noStrike" baseline="0" dirty="0">
                <a:latin typeface="EUAlbertina-Regu"/>
              </a:rPr>
              <a:t> and </a:t>
            </a:r>
            <a:r>
              <a:rPr lang="en-US" sz="2200" b="0" i="0" u="sng" strike="noStrike" baseline="0" dirty="0">
                <a:latin typeface="EUAlbertina-Regu"/>
              </a:rPr>
              <a:t>timely</a:t>
            </a:r>
            <a:r>
              <a:rPr lang="en-US" sz="2200" b="0" i="0" u="none" strike="noStrike" baseline="0" dirty="0">
                <a:latin typeface="EUAlbertina-Regu"/>
              </a:rPr>
              <a:t>, delivering what is needed on the basis of </a:t>
            </a:r>
            <a:r>
              <a:rPr lang="en-US" sz="2200" b="0" i="0" u="sng" strike="noStrike" baseline="0" dirty="0">
                <a:latin typeface="EUAlbertina-Regu"/>
              </a:rPr>
              <a:t>clear</a:t>
            </a:r>
            <a:r>
              <a:rPr lang="cs-CZ" sz="2200" b="0" i="0" u="sng" strike="noStrike" baseline="0" dirty="0">
                <a:latin typeface="EUAlbertina-Regu"/>
              </a:rPr>
              <a:t> </a:t>
            </a:r>
            <a:r>
              <a:rPr lang="en-US" sz="2200" b="0" i="0" u="sng" strike="noStrike" baseline="0" dirty="0">
                <a:latin typeface="EUAlbertina-Regu"/>
              </a:rPr>
              <a:t>objectives</a:t>
            </a:r>
            <a:r>
              <a:rPr lang="en-US" sz="2200" b="0" i="0" u="none" strike="noStrike" baseline="0" dirty="0">
                <a:latin typeface="EUAlbertina-Regu"/>
              </a:rPr>
              <a:t>, an </a:t>
            </a:r>
            <a:r>
              <a:rPr lang="en-US" sz="2200" b="0" i="0" u="sng" strike="noStrike" baseline="0" dirty="0">
                <a:latin typeface="EUAlbertina-Regu"/>
              </a:rPr>
              <a:t>evaluation of future impact and, where available, of past experience</a:t>
            </a:r>
            <a:r>
              <a:rPr lang="en-US" sz="2200" b="0" i="0" u="none" strike="noStrike" baseline="0" dirty="0">
                <a:latin typeface="EUAlbertina-Regu"/>
              </a:rPr>
              <a:t>. Effectiveness also</a:t>
            </a:r>
            <a:r>
              <a:rPr lang="cs-CZ" sz="2200" b="0" i="0" u="none" strike="noStrike" baseline="0" dirty="0">
                <a:latin typeface="EUAlbertina-Regu"/>
              </a:rPr>
              <a:t> </a:t>
            </a:r>
            <a:r>
              <a:rPr lang="en-US" sz="2200" b="0" i="0" u="none" strike="noStrike" baseline="0" dirty="0">
                <a:latin typeface="EUAlbertina-Regu"/>
              </a:rPr>
              <a:t>depends on implementing EU policies </a:t>
            </a:r>
            <a:r>
              <a:rPr lang="en-US" sz="2200" b="0" i="0" u="sng" strike="noStrike" baseline="0" dirty="0">
                <a:latin typeface="EUAlbertina-Regu"/>
              </a:rPr>
              <a:t>in a proportionate manner </a:t>
            </a:r>
            <a:r>
              <a:rPr lang="en-US" sz="2200" b="0" i="0" u="none" strike="noStrike" baseline="0" dirty="0">
                <a:latin typeface="EUAlbertina-Regu"/>
              </a:rPr>
              <a:t>and on </a:t>
            </a:r>
            <a:r>
              <a:rPr lang="en-US" sz="2200" b="0" i="0" u="sng" strike="noStrike" baseline="0" dirty="0">
                <a:latin typeface="EUAlbertina-Regu"/>
              </a:rPr>
              <a:t>taking decisions at the</a:t>
            </a:r>
            <a:r>
              <a:rPr lang="cs-CZ" sz="2200" b="0" i="0" u="sng" strike="noStrike" baseline="0" dirty="0">
                <a:latin typeface="EUAlbertina-Regu"/>
              </a:rPr>
              <a:t> most </a:t>
            </a:r>
            <a:r>
              <a:rPr lang="cs-CZ" sz="2200" b="0" i="0" u="sng" strike="noStrike" baseline="0" dirty="0" err="1">
                <a:latin typeface="EUAlbertina-Regu"/>
              </a:rPr>
              <a:t>appropriate</a:t>
            </a:r>
            <a:r>
              <a:rPr lang="cs-CZ" sz="2200" b="0" i="0" u="sng" strike="noStrike" baseline="0" dirty="0">
                <a:latin typeface="EUAlbertina-Regu"/>
              </a:rPr>
              <a:t> level</a:t>
            </a:r>
            <a:r>
              <a:rPr lang="cs-CZ" sz="2200" b="0" i="0" u="none" strike="noStrike" baseline="0" dirty="0">
                <a:latin typeface="EUAlbertina-Regu"/>
              </a:rPr>
              <a:t>.</a:t>
            </a:r>
            <a:r>
              <a:rPr lang="en-US" sz="2200" b="1" i="0" u="none" strike="noStrike" baseline="0" dirty="0">
                <a:latin typeface="EUAlbertina-Bold"/>
              </a:rPr>
              <a:t> </a:t>
            </a:r>
            <a:endParaRPr lang="cs-CZ" sz="2200" b="1" i="0" u="none" strike="noStrike" baseline="0" dirty="0">
              <a:latin typeface="EUAlbertina-Bold"/>
            </a:endParaRPr>
          </a:p>
          <a:p>
            <a:pPr marL="0" indent="0" algn="just">
              <a:buNone/>
            </a:pPr>
            <a:r>
              <a:rPr lang="en-US" sz="2400" b="1" i="0" u="none" strike="noStrike" baseline="0" dirty="0">
                <a:latin typeface="EUAlbertina-Bold"/>
              </a:rPr>
              <a:t>Coherence</a:t>
            </a:r>
            <a:r>
              <a:rPr lang="cs-CZ" sz="2400" b="1" i="0" u="none" strike="noStrike" baseline="0" dirty="0">
                <a:latin typeface="EUAlbertina-Bold"/>
              </a:rPr>
              <a:t>:</a:t>
            </a:r>
            <a:r>
              <a:rPr lang="en-US" sz="2200" b="0" i="0" u="none" strike="noStrike" baseline="0" dirty="0">
                <a:latin typeface="EUAlbertina-Regu"/>
              </a:rPr>
              <a:t> Policies and action must be </a:t>
            </a:r>
            <a:r>
              <a:rPr lang="en-US" sz="2200" b="0" i="0" u="sng" strike="noStrike" baseline="0" dirty="0">
                <a:latin typeface="EUAlbertina-Regu"/>
              </a:rPr>
              <a:t>coherent and easily understood</a:t>
            </a:r>
            <a:r>
              <a:rPr lang="en-US" sz="2200" b="0" i="0" u="none" strike="noStrike" baseline="0" dirty="0">
                <a:latin typeface="EUAlbertina-Regu"/>
              </a:rPr>
              <a:t>. The need for coherence in</a:t>
            </a:r>
            <a:r>
              <a:rPr lang="cs-CZ" sz="2200" b="0" i="0" u="none" strike="noStrike" baseline="0" dirty="0">
                <a:latin typeface="EUAlbertina-Regu"/>
              </a:rPr>
              <a:t> </a:t>
            </a:r>
            <a:r>
              <a:rPr lang="en-US" sz="2200" b="0" i="0" u="none" strike="noStrike" baseline="0" dirty="0">
                <a:latin typeface="EUAlbertina-Regu"/>
              </a:rPr>
              <a:t>the Union is increasing: the range of tasks has grown; </a:t>
            </a:r>
            <a:r>
              <a:rPr lang="cs-CZ" sz="2200" b="0" i="0" u="none" strike="noStrike" baseline="0" dirty="0">
                <a:latin typeface="EUAlbertina-Regu"/>
              </a:rPr>
              <a:t> e</a:t>
            </a:r>
            <a:r>
              <a:rPr lang="en-US" sz="2200" b="0" i="0" u="none" strike="noStrike" baseline="0" dirty="0" err="1">
                <a:latin typeface="EUAlbertina-Regu"/>
              </a:rPr>
              <a:t>nlargement</a:t>
            </a:r>
            <a:r>
              <a:rPr lang="en-US" sz="2200" b="0" i="0" u="none" strike="noStrike" baseline="0" dirty="0">
                <a:latin typeface="EUAlbertina-Regu"/>
              </a:rPr>
              <a:t> will increase diversity; challenges</a:t>
            </a:r>
            <a:r>
              <a:rPr lang="cs-CZ" sz="2200" b="0" i="0" u="none" strike="noStrike" baseline="0" dirty="0">
                <a:latin typeface="EUAlbertina-Regu"/>
              </a:rPr>
              <a:t> </a:t>
            </a:r>
            <a:r>
              <a:rPr lang="en-US" sz="2200" b="0" i="0" u="none" strike="noStrike" baseline="0" dirty="0">
                <a:latin typeface="EUAlbertina-Regu"/>
              </a:rPr>
              <a:t>such as climate and demographic change cross the boundaries of the sectoral policies on which the</a:t>
            </a:r>
            <a:r>
              <a:rPr lang="cs-CZ" sz="2200" b="0" i="0" u="none" strike="noStrike" baseline="0" dirty="0">
                <a:latin typeface="EUAlbertina-Regu"/>
              </a:rPr>
              <a:t> </a:t>
            </a:r>
            <a:r>
              <a:rPr lang="en-US" sz="2200" b="0" i="0" u="none" strike="noStrike" baseline="0" dirty="0">
                <a:latin typeface="EUAlbertina-Regu"/>
              </a:rPr>
              <a:t>Union has been built; </a:t>
            </a:r>
            <a:r>
              <a:rPr lang="en-US" sz="2200" b="0" i="0" u="sng" strike="noStrike" baseline="0" dirty="0">
                <a:latin typeface="EUAlbertina-Regu"/>
              </a:rPr>
              <a:t>regional and local authorities are increasingly involved </a:t>
            </a:r>
            <a:r>
              <a:rPr lang="en-US" sz="2200" b="0" i="0" u="none" strike="noStrike" baseline="0" dirty="0">
                <a:latin typeface="EUAlbertina-Regu"/>
              </a:rPr>
              <a:t>in EU policies.</a:t>
            </a:r>
            <a:r>
              <a:rPr lang="cs-CZ" sz="2200" b="0" i="0" u="none" strike="noStrike" baseline="0" dirty="0">
                <a:latin typeface="EUAlbertina-Regu"/>
              </a:rPr>
              <a:t> </a:t>
            </a:r>
            <a:r>
              <a:rPr lang="en-US" sz="2200" b="0" i="0" u="none" strike="noStrike" baseline="0" dirty="0">
                <a:latin typeface="EUAlbertina-Regu"/>
              </a:rPr>
              <a:t>Coherence requires </a:t>
            </a:r>
            <a:r>
              <a:rPr lang="en-US" sz="2200" b="0" i="0" u="sng" strike="noStrike" baseline="0" dirty="0">
                <a:latin typeface="EUAlbertina-Regu"/>
              </a:rPr>
              <a:t>political leadership and a strong responsibility </a:t>
            </a:r>
            <a:r>
              <a:rPr lang="en-US" sz="2200" b="0" i="0" u="none" strike="noStrike" baseline="0" dirty="0">
                <a:latin typeface="EUAlbertina-Regu"/>
              </a:rPr>
              <a:t>on the part of the institutions to</a:t>
            </a:r>
            <a:r>
              <a:rPr lang="cs-CZ" sz="2200" b="0" i="0" u="none" strike="noStrike" baseline="0" dirty="0">
                <a:latin typeface="EUAlbertina-Regu"/>
              </a:rPr>
              <a:t> </a:t>
            </a:r>
            <a:r>
              <a:rPr lang="en-US" sz="2200" b="0" i="0" u="none" strike="noStrike" baseline="0" dirty="0">
                <a:latin typeface="EUAlbertina-Regu"/>
              </a:rPr>
              <a:t>ensure a </a:t>
            </a:r>
            <a:r>
              <a:rPr lang="en-US" sz="2200" b="0" i="0" u="sng" strike="noStrike" baseline="0" dirty="0">
                <a:latin typeface="EUAlbertina-Regu"/>
              </a:rPr>
              <a:t>consistent</a:t>
            </a:r>
            <a:r>
              <a:rPr lang="en-US" sz="2200" b="0" i="0" u="none" strike="noStrike" baseline="0" dirty="0">
                <a:latin typeface="EUAlbertina-Regu"/>
              </a:rPr>
              <a:t> approach within a complex system.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638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Policy</a:t>
            </a:r>
            <a:r>
              <a:rPr lang="cs-CZ" dirty="0"/>
              <a:t> </a:t>
            </a:r>
            <a:r>
              <a:rPr lang="cs-CZ" dirty="0" err="1"/>
              <a:t>making</a:t>
            </a:r>
            <a:r>
              <a:rPr lang="cs-CZ" dirty="0"/>
              <a:t> </a:t>
            </a:r>
            <a:r>
              <a:rPr lang="cs-CZ" dirty="0" err="1"/>
              <a:t>process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Charles </a:t>
            </a:r>
            <a:r>
              <a:rPr lang="cs-CZ" dirty="0" err="1"/>
              <a:t>Lindblom</a:t>
            </a:r>
            <a:r>
              <a:rPr lang="cs-CZ" dirty="0"/>
              <a:t>, 1968</a:t>
            </a:r>
          </a:p>
          <a:p>
            <a:r>
              <a:rPr lang="cs-CZ" dirty="0"/>
              <a:t>Blanka </a:t>
            </a:r>
            <a:r>
              <a:rPr lang="cs-CZ" dirty="0" err="1"/>
              <a:t>Říchová</a:t>
            </a:r>
            <a:r>
              <a:rPr lang="cs-CZ" dirty="0"/>
              <a:t>, Arnošt Veselý</a:t>
            </a:r>
          </a:p>
          <a:p>
            <a:r>
              <a:rPr lang="cs-CZ" b="1" dirty="0"/>
              <a:t>Artikulace</a:t>
            </a:r>
            <a:r>
              <a:rPr lang="cs-CZ" dirty="0"/>
              <a:t> (iniciace), agenda </a:t>
            </a:r>
            <a:r>
              <a:rPr lang="cs-CZ" dirty="0" err="1"/>
              <a:t>setting</a:t>
            </a:r>
            <a:endParaRPr lang="cs-CZ" dirty="0"/>
          </a:p>
          <a:p>
            <a:r>
              <a:rPr lang="cs-CZ" b="1" dirty="0" err="1"/>
              <a:t>Estimace</a:t>
            </a:r>
            <a:r>
              <a:rPr lang="cs-CZ" b="1" dirty="0"/>
              <a:t>, selekce </a:t>
            </a:r>
            <a:r>
              <a:rPr lang="cs-CZ" dirty="0"/>
              <a:t>(formulace problému, postup řešení), RIA a priori</a:t>
            </a:r>
          </a:p>
          <a:p>
            <a:r>
              <a:rPr lang="cs-CZ" b="1" dirty="0"/>
              <a:t>Legitimizace</a:t>
            </a:r>
            <a:r>
              <a:rPr lang="cs-CZ" dirty="0"/>
              <a:t> (politicky a právně)</a:t>
            </a:r>
          </a:p>
          <a:p>
            <a:r>
              <a:rPr lang="cs-CZ" b="1" dirty="0"/>
              <a:t>Implementace</a:t>
            </a:r>
          </a:p>
          <a:p>
            <a:r>
              <a:rPr lang="cs-CZ" b="1" dirty="0"/>
              <a:t>Monitoring a</a:t>
            </a:r>
            <a:r>
              <a:rPr lang="cs-CZ" dirty="0"/>
              <a:t> </a:t>
            </a:r>
            <a:r>
              <a:rPr lang="cs-CZ" b="1" dirty="0"/>
              <a:t>re-evaluace</a:t>
            </a:r>
            <a:r>
              <a:rPr lang="cs-CZ" dirty="0"/>
              <a:t>, RIA a posteriori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90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3664" y="692697"/>
            <a:ext cx="8316664" cy="840053"/>
          </a:xfrm>
        </p:spPr>
        <p:txBody>
          <a:bodyPr/>
          <a:lstStyle/>
          <a:p>
            <a:r>
              <a:rPr lang="fi-FI" dirty="0" err="1"/>
              <a:t>Legislative</a:t>
            </a:r>
            <a:r>
              <a:rPr lang="fi-FI" dirty="0"/>
              <a:t> </a:t>
            </a:r>
            <a:r>
              <a:rPr lang="fi-FI" dirty="0" err="1"/>
              <a:t>Drafting</a:t>
            </a:r>
            <a:r>
              <a:rPr lang="fi-FI" dirty="0"/>
              <a:t> </a:t>
            </a:r>
            <a:r>
              <a:rPr lang="fi-FI" dirty="0" err="1"/>
              <a:t>Process</a:t>
            </a:r>
            <a:r>
              <a:rPr lang="fi-FI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19" y="1611784"/>
            <a:ext cx="8580953" cy="47525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11806" y="6165303"/>
            <a:ext cx="3258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3"/>
              </a:rPr>
              <a:t>http://lainvalmistelu.finlex.fi/en/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503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AC978-5E65-4DE6-B0D2-BA341553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i="1" dirty="0"/>
              <a:t>DOBRÉ VLÁDNUTÍ </a:t>
            </a:r>
            <a:br>
              <a:rPr lang="cs-CZ" sz="2800" i="1" dirty="0"/>
            </a:br>
            <a:r>
              <a:rPr lang="cs-CZ" sz="2800" i="1" dirty="0"/>
              <a:t>z </a:t>
            </a:r>
            <a:r>
              <a:rPr lang="cs-CZ" sz="2800" i="1" dirty="0" err="1"/>
              <a:t>Tocquevillovské</a:t>
            </a:r>
            <a:r>
              <a:rPr lang="cs-CZ" sz="2800" i="1" dirty="0"/>
              <a:t> perspektivy </a:t>
            </a:r>
            <a:r>
              <a:rPr lang="cs-CZ" sz="2800" b="1" u="sng" dirty="0"/>
              <a:t>občanské společnosti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53AB1CD-24AD-4258-9769-2CADC5A9C5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Funkce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A65CFD3-59A5-444A-B741-AFE2D6F45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Rizika (umenšovat)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FD443CE-308A-4A43-A491-CDAB8D915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2502679"/>
            <a:ext cx="4041775" cy="3951288"/>
          </a:xfrm>
        </p:spPr>
        <p:txBody>
          <a:bodyPr/>
          <a:lstStyle/>
          <a:p>
            <a:r>
              <a:rPr lang="cs-CZ" dirty="0"/>
              <a:t>Zneužívání moci, ale i slabý stát  …</a:t>
            </a:r>
          </a:p>
          <a:p>
            <a:r>
              <a:rPr lang="cs-CZ" dirty="0"/>
              <a:t>Pasivita, apatie, ale i nadbytek participace</a:t>
            </a:r>
          </a:p>
          <a:p>
            <a:r>
              <a:rPr lang="cs-CZ" dirty="0"/>
              <a:t>Krize důvěry, ale i nekritická důvěra</a:t>
            </a:r>
          </a:p>
          <a:p>
            <a:r>
              <a:rPr lang="cs-CZ" dirty="0"/>
              <a:t>Atomizace, anomie, ale i nacionalismus</a:t>
            </a:r>
          </a:p>
        </p:txBody>
      </p:sp>
      <p:pic>
        <p:nvPicPr>
          <p:cNvPr id="7" name="Picture 2" descr="C:\Karel\schemata\Scheme 1 final.jpg">
            <a:extLst>
              <a:ext uri="{FF2B5EF4-FFF2-40B4-BE49-F238E27FC236}">
                <a16:creationId xmlns:a16="http://schemas.microsoft.com/office/drawing/2014/main" id="{47DACDBF-8BD7-4ED3-9782-EB05B374573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46" y="2350813"/>
            <a:ext cx="4103154" cy="4103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696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93D27-AEB9-4C5A-8FB3-EE560A8B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zajistit dobré vládnutí?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2C27CE-7883-4909-80CA-FC5E619DF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40" y="1600200"/>
            <a:ext cx="844526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u="sng" dirty="0"/>
              <a:t>Ochranná funkce</a:t>
            </a:r>
          </a:p>
          <a:p>
            <a:pPr marL="457103" lvl="1" indent="0">
              <a:buNone/>
            </a:pPr>
            <a:r>
              <a:rPr lang="cs-CZ" i="1" dirty="0"/>
              <a:t>Férová pravidla, soutěž, dělba a omezování moci</a:t>
            </a:r>
          </a:p>
          <a:p>
            <a:pPr marL="457103" lvl="1" indent="0">
              <a:buNone/>
            </a:pPr>
            <a:r>
              <a:rPr lang="cs-CZ" i="1" dirty="0"/>
              <a:t>Ochrana, podpora opozice, kontrolní výbory, svoboda slova</a:t>
            </a:r>
          </a:p>
          <a:p>
            <a:pPr marL="457103" lvl="1" indent="0">
              <a:buNone/>
            </a:pPr>
            <a:r>
              <a:rPr lang="cs-CZ" i="1" dirty="0"/>
              <a:t>Média – pluralita zdrojů, nezávislá radniční periodika</a:t>
            </a:r>
          </a:p>
          <a:p>
            <a:pPr marL="457103" lvl="1" indent="0">
              <a:buNone/>
            </a:pPr>
            <a:r>
              <a:rPr lang="cs-CZ" i="1" dirty="0"/>
              <a:t>Péče o hodnoty právního státu a lidská práva</a:t>
            </a:r>
          </a:p>
          <a:p>
            <a:pPr marL="0" lvl="1" indent="0">
              <a:buNone/>
            </a:pPr>
            <a:r>
              <a:rPr lang="cs-CZ" sz="3200" u="sng" dirty="0"/>
              <a:t>Participační funkce</a:t>
            </a:r>
          </a:p>
          <a:p>
            <a:pPr marL="361950" lvl="1" indent="0">
              <a:buNone/>
            </a:pPr>
            <a:r>
              <a:rPr lang="cs-CZ" i="1" dirty="0"/>
              <a:t>Volební, nevolební; věcná, střídmá, smysluplná kampaň </a:t>
            </a:r>
          </a:p>
          <a:p>
            <a:pPr marL="361950" lvl="1" indent="0">
              <a:buNone/>
            </a:pPr>
            <a:r>
              <a:rPr lang="cs-CZ" i="1" dirty="0"/>
              <a:t>Struktura otevřených příležitostí (hodiny, kanceláře, informovanost, komise, výbory, přístup do médií)</a:t>
            </a:r>
          </a:p>
          <a:p>
            <a:pPr marL="361950" lvl="1" indent="0">
              <a:buNone/>
            </a:pPr>
            <a:r>
              <a:rPr lang="cs-CZ" i="1" dirty="0"/>
              <a:t>Participační inovace (rozpočet, </a:t>
            </a:r>
            <a:r>
              <a:rPr lang="cs-CZ" i="1" dirty="0" err="1"/>
              <a:t>deliberativní</a:t>
            </a:r>
            <a:r>
              <a:rPr lang="cs-CZ" i="1" dirty="0"/>
              <a:t> fóra, referenda)</a:t>
            </a:r>
          </a:p>
          <a:p>
            <a:pPr marL="361950" lvl="1" indent="0">
              <a:buNone/>
            </a:pPr>
            <a:r>
              <a:rPr lang="cs-CZ" i="1" dirty="0"/>
              <a:t>Výchova k aktivnímu občanství, gramotnost, </a:t>
            </a:r>
            <a:r>
              <a:rPr lang="cs-CZ" i="1" dirty="0" err="1"/>
              <a:t>skills</a:t>
            </a:r>
            <a:r>
              <a:rPr lang="cs-CZ" i="1" dirty="0"/>
              <a:t>/kompetence</a:t>
            </a:r>
          </a:p>
          <a:p>
            <a:pPr marL="361950" lvl="1" indent="0">
              <a:buNone/>
            </a:pPr>
            <a:r>
              <a:rPr lang="cs-CZ" i="1" dirty="0"/>
              <a:t>Právo na občanskou neposlušnost</a:t>
            </a:r>
          </a:p>
        </p:txBody>
      </p:sp>
    </p:spTree>
    <p:extLst>
      <p:ext uri="{BB962C8B-B14F-4D97-AF65-F5344CB8AC3E}">
        <p14:creationId xmlns:p14="http://schemas.microsoft.com/office/powerpoint/2010/main" val="11744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071EF1-59A1-42AE-ADC8-DECEBFA2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/>
          </a:bodyPr>
          <a:lstStyle/>
          <a:p>
            <a:r>
              <a:rPr lang="cs-CZ" sz="5400" dirty="0"/>
              <a:t>Jak zajistit dobré vládnutí?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5C0CB8-B899-49E5-B882-3998E0938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59" y="1037820"/>
            <a:ext cx="8229600" cy="57236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u="sng" dirty="0"/>
              <a:t>Legitimizační funkce (krize důvěry)</a:t>
            </a:r>
          </a:p>
          <a:p>
            <a:pPr marL="0" indent="0">
              <a:buNone/>
            </a:pPr>
            <a:r>
              <a:rPr lang="cs-CZ" dirty="0"/>
              <a:t>Volby, dělba a omezení moci</a:t>
            </a:r>
          </a:p>
          <a:p>
            <a:pPr marL="0" indent="0">
              <a:buNone/>
            </a:pPr>
            <a:r>
              <a:rPr lang="cs-CZ" i="1" dirty="0"/>
              <a:t>Včasná informovanost, konzultace (i opakované)</a:t>
            </a:r>
          </a:p>
          <a:p>
            <a:pPr marL="0" indent="0">
              <a:buNone/>
            </a:pPr>
            <a:r>
              <a:rPr lang="cs-CZ" i="1" dirty="0"/>
              <a:t>Transparentnost (</a:t>
            </a:r>
            <a:r>
              <a:rPr lang="cs-CZ" i="1" dirty="0" err="1"/>
              <a:t>rozklikávací</a:t>
            </a:r>
            <a:r>
              <a:rPr lang="cs-CZ" i="1" dirty="0"/>
              <a:t> rozpočet)</a:t>
            </a:r>
          </a:p>
          <a:p>
            <a:pPr marL="0" indent="0">
              <a:buNone/>
            </a:pPr>
            <a:r>
              <a:rPr lang="cs-CZ" i="1" dirty="0"/>
              <a:t>Přístupové body, vstřícná komunikace</a:t>
            </a:r>
          </a:p>
          <a:p>
            <a:pPr marL="0" indent="0">
              <a:buNone/>
            </a:pPr>
            <a:r>
              <a:rPr lang="cs-CZ" i="1" dirty="0"/>
              <a:t>Vyvarovat se arogance, přehlíživosti, vrchnostenství</a:t>
            </a:r>
          </a:p>
          <a:p>
            <a:pPr marL="0" indent="0">
              <a:buNone/>
            </a:pPr>
            <a:r>
              <a:rPr lang="cs-CZ" u="sng" dirty="0"/>
              <a:t>Integrační funkce (atomizace, anomie)</a:t>
            </a:r>
          </a:p>
          <a:p>
            <a:pPr marL="0" indent="0">
              <a:buNone/>
            </a:pPr>
            <a:r>
              <a:rPr lang="cs-CZ" i="1" dirty="0"/>
              <a:t>Rodinná politika, ontologické bezpečí a péče o děti, potírání domácího násilí… </a:t>
            </a:r>
          </a:p>
          <a:p>
            <a:pPr marL="0" indent="0">
              <a:buNone/>
            </a:pPr>
            <a:r>
              <a:rPr lang="cs-CZ" i="1" dirty="0"/>
              <a:t>Podpora škol a školek (finanční, materiální, symbolická)</a:t>
            </a:r>
          </a:p>
          <a:p>
            <a:pPr marL="0" indent="0">
              <a:buNone/>
            </a:pPr>
            <a:r>
              <a:rPr lang="cs-CZ" i="1" dirty="0"/>
              <a:t>Podpora spolkového života: legislativa, granty …</a:t>
            </a:r>
          </a:p>
          <a:p>
            <a:pPr marL="0" indent="0">
              <a:buNone/>
            </a:pPr>
            <a:r>
              <a:rPr lang="cs-CZ" i="1" dirty="0"/>
              <a:t>Péče o bezpečí, veřejný prostor, hřiště, parky …</a:t>
            </a:r>
          </a:p>
          <a:p>
            <a:pPr marL="0" indent="0">
              <a:buNone/>
            </a:pPr>
            <a:r>
              <a:rPr lang="cs-CZ" i="1" dirty="0"/>
              <a:t>Zajištění bezbariérovosti, podpora sociálně slabých, ohrožených, vylučovaných…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2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áhled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7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áhled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85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560C8-FD7F-40D2-97D4-97893673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Zdroje/atestace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3FF0877-2FDE-41C7-BAA5-1F74746DE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42" y="1498600"/>
            <a:ext cx="3681438" cy="478472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27C5E02-BCA0-4E88-96F4-0DBB6818AEA2}"/>
              </a:ext>
            </a:extLst>
          </p:cNvPr>
          <p:cNvSpPr/>
          <p:nvPr/>
        </p:nvSpPr>
        <p:spPr>
          <a:xfrm>
            <a:off x="521207" y="1968665"/>
            <a:ext cx="45146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Aktivní účast na přednáškách 10%</a:t>
            </a:r>
          </a:p>
          <a:p>
            <a:endParaRPr lang="cs-CZ" sz="2800" dirty="0"/>
          </a:p>
          <a:p>
            <a:r>
              <a:rPr lang="cs-CZ" sz="2800" dirty="0"/>
              <a:t>Seminární práce</a:t>
            </a:r>
          </a:p>
          <a:p>
            <a:r>
              <a:rPr lang="cs-CZ" sz="2800" dirty="0"/>
              <a:t>2-3 tisíce slov </a:t>
            </a:r>
          </a:p>
          <a:p>
            <a:r>
              <a:rPr lang="cs-CZ" sz="2800" dirty="0"/>
              <a:t>40% (není povinná)</a:t>
            </a:r>
          </a:p>
          <a:p>
            <a:endParaRPr lang="cs-CZ" sz="2800" dirty="0"/>
          </a:p>
          <a:p>
            <a:r>
              <a:rPr lang="cs-CZ" sz="2800" dirty="0"/>
              <a:t>Závěrečný test </a:t>
            </a:r>
          </a:p>
          <a:p>
            <a:r>
              <a:rPr lang="cs-CZ" sz="2800" dirty="0"/>
              <a:t>50%, resp. 90%</a:t>
            </a:r>
          </a:p>
        </p:txBody>
      </p:sp>
    </p:spTree>
    <p:extLst>
      <p:ext uri="{BB962C8B-B14F-4D97-AF65-F5344CB8AC3E}">
        <p14:creationId xmlns:p14="http://schemas.microsoft.com/office/powerpoint/2010/main" val="328967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áhled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62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áhled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áhled obrázk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6" y="0"/>
            <a:ext cx="5184774" cy="388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áhled obrázk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618" y="3429000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38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i="1" dirty="0"/>
              <a:t>DOBRÉ VLÁDNUTÍ </a:t>
            </a:r>
            <a:br>
              <a:rPr lang="cs-CZ" sz="2400" i="1" dirty="0"/>
            </a:br>
            <a:r>
              <a:rPr lang="cs-CZ" sz="2400" i="1" dirty="0"/>
              <a:t>z </a:t>
            </a:r>
            <a:r>
              <a:rPr lang="cs-CZ" sz="2400" i="1" dirty="0" err="1"/>
              <a:t>Luhmannovské</a:t>
            </a:r>
            <a:r>
              <a:rPr lang="cs-CZ" sz="2400" i="1" dirty="0"/>
              <a:t> perspektivy sociálních systémů</a:t>
            </a:r>
            <a:br>
              <a:rPr lang="cs-CZ" sz="2400" i="1" dirty="0"/>
            </a:br>
            <a:endParaRPr lang="cs-CZ" sz="1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35842" name="Picture 2" descr="C:\Karel\schemata\Scheme 1 f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960440" cy="4464496"/>
          </a:xfrm>
          <a:prstGeom prst="rect">
            <a:avLst/>
          </a:prstGeom>
          <a:noFill/>
        </p:spPr>
      </p:pic>
      <p:graphicFrame>
        <p:nvGraphicFramePr>
          <p:cNvPr id="7" name="Zástupný symbol pro obsah 5"/>
          <p:cNvGraphicFramePr>
            <a:graphicFrameLocks noGrp="1"/>
          </p:cNvGraphicFramePr>
          <p:nvPr>
            <p:ph sz="half" idx="2"/>
          </p:nvPr>
        </p:nvGraphicFramePr>
        <p:xfrm>
          <a:off x="4648200" y="1709738"/>
          <a:ext cx="4038600" cy="4418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084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034" y="0"/>
            <a:ext cx="8479766" cy="1233182"/>
          </a:xfrm>
        </p:spPr>
        <p:txBody>
          <a:bodyPr>
            <a:normAutofit/>
          </a:bodyPr>
          <a:lstStyle/>
          <a:p>
            <a:r>
              <a:rPr lang="cs-CZ" sz="4800" dirty="0"/>
              <a:t>Vědění jako médium moci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7034" y="1337094"/>
            <a:ext cx="8229600" cy="49860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dirty="0"/>
              <a:t>Vědecké vědění nahradí běžné vědění, poznání nahradí nevědomost, pravda vystrnadí omyl (A. </a:t>
            </a:r>
            <a:r>
              <a:rPr lang="cs-CZ" sz="2600" dirty="0" err="1"/>
              <a:t>Comte</a:t>
            </a:r>
            <a:r>
              <a:rPr lang="cs-CZ" sz="2600" dirty="0"/>
              <a:t>, †1857) </a:t>
            </a:r>
          </a:p>
          <a:p>
            <a:pPr marL="0" indent="0">
              <a:buNone/>
            </a:pPr>
            <a:r>
              <a:rPr lang="cs-CZ" sz="2600" dirty="0" err="1"/>
              <a:t>Scientia</a:t>
            </a:r>
            <a:r>
              <a:rPr lang="cs-CZ" sz="2600" dirty="0"/>
              <a:t> </a:t>
            </a:r>
            <a:r>
              <a:rPr lang="cs-CZ" sz="2600" dirty="0" err="1"/>
              <a:t>est</a:t>
            </a:r>
            <a:r>
              <a:rPr lang="cs-CZ" sz="2600" dirty="0"/>
              <a:t> </a:t>
            </a:r>
            <a:r>
              <a:rPr lang="cs-CZ" sz="2600" dirty="0" err="1"/>
              <a:t>potentia</a:t>
            </a:r>
            <a:r>
              <a:rPr lang="cs-CZ" sz="2600" dirty="0"/>
              <a:t> (Fr. Bacon, †1626)</a:t>
            </a:r>
          </a:p>
          <a:p>
            <a:pPr marL="0" indent="0">
              <a:buNone/>
            </a:pPr>
            <a:r>
              <a:rPr lang="cs-CZ" sz="2600" u="sng" dirty="0"/>
              <a:t>Alternativní média moci</a:t>
            </a:r>
            <a:r>
              <a:rPr lang="cs-CZ" sz="2600" dirty="0"/>
              <a:t>: peníze, důvěryhodnost, láska …</a:t>
            </a:r>
          </a:p>
          <a:p>
            <a:pPr marL="0" indent="0">
              <a:buNone/>
            </a:pPr>
            <a:r>
              <a:rPr lang="cs-CZ" sz="2600" dirty="0"/>
              <a:t>Omezení „vědění“ jako zdroje moci (mobilita, akumulace, institucionalizace, komodifikace, </a:t>
            </a:r>
            <a:r>
              <a:rPr lang="cs-CZ" sz="2600" u="sng" dirty="0"/>
              <a:t>vědění nejsou informace</a:t>
            </a:r>
            <a:r>
              <a:rPr lang="cs-CZ" sz="2600" dirty="0"/>
              <a:t>) </a:t>
            </a:r>
          </a:p>
          <a:p>
            <a:pPr marL="0" indent="0">
              <a:buNone/>
            </a:pPr>
            <a:r>
              <a:rPr lang="cs-CZ" sz="2600" u="sng" dirty="0"/>
              <a:t>Režimy pravdy</a:t>
            </a:r>
            <a:r>
              <a:rPr lang="cs-CZ" sz="2600" dirty="0"/>
              <a:t>/vědění/legitimity (J. </a:t>
            </a:r>
            <a:r>
              <a:rPr lang="cs-CZ" sz="2600" dirty="0" err="1"/>
              <a:t>Habermas</a:t>
            </a:r>
            <a:r>
              <a:rPr lang="cs-CZ" sz="2600" dirty="0"/>
              <a:t>)</a:t>
            </a:r>
          </a:p>
          <a:p>
            <a:r>
              <a:rPr lang="cs-CZ" sz="2600" dirty="0"/>
              <a:t>Faktické (atomizované vědění), vědecké, formální, explicitní, diskursivní</a:t>
            </a:r>
          </a:p>
          <a:p>
            <a:r>
              <a:rPr lang="cs-CZ" sz="2600" dirty="0"/>
              <a:t>Intersubjektivní (kolektivistické vědění), tradiční, sdílené, běžné, implicitní, rutina</a:t>
            </a:r>
          </a:p>
          <a:p>
            <a:r>
              <a:rPr lang="cs-CZ" sz="2600" dirty="0"/>
              <a:t>Kongruentní (charismatické, spasitelské vědění)</a:t>
            </a:r>
          </a:p>
          <a:p>
            <a:pPr marL="0" indent="0">
              <a:buNone/>
            </a:pPr>
            <a:r>
              <a:rPr lang="cs-CZ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53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832451-D05C-4A57-8FF7-32390F58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Ne/vědění a jednání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7C6347-B919-4612-8DB0-208ABE20A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085"/>
            <a:ext cx="8229600" cy="441801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Vědění je vztahový pojem, aktivita, receptory, komunikátory, popularizátory, média</a:t>
            </a:r>
          </a:p>
          <a:p>
            <a:r>
              <a:rPr lang="cs-CZ" dirty="0"/>
              <a:t>Šíření vědeckého vědění je omezené</a:t>
            </a:r>
          </a:p>
          <a:p>
            <a:r>
              <a:rPr lang="cs-CZ" dirty="0"/>
              <a:t>Informační přetíženost a úpadek vědění</a:t>
            </a:r>
          </a:p>
          <a:p>
            <a:r>
              <a:rPr lang="cs-CZ" dirty="0"/>
              <a:t>Meze vědění jsou dány omezením našeho jednání </a:t>
            </a:r>
          </a:p>
          <a:p>
            <a:r>
              <a:rPr lang="cs-CZ" dirty="0"/>
              <a:t>Jak vzbudit zájem o vědění? Nabídnou příležitosti k jednání! Role institucí a vzdělání </a:t>
            </a:r>
          </a:p>
          <a:p>
            <a:r>
              <a:rPr lang="cs-CZ" dirty="0"/>
              <a:t>Sociální funkce ignorance: dobrovolná, pohodlná, útěšná, tlumící, psycholog. ochrana</a:t>
            </a:r>
          </a:p>
          <a:p>
            <a:r>
              <a:rPr lang="cs-CZ" dirty="0"/>
              <a:t>Vědění (běžné a odborné) a vládnutí</a:t>
            </a:r>
          </a:p>
        </p:txBody>
      </p:sp>
    </p:spTree>
    <p:extLst>
      <p:ext uri="{BB962C8B-B14F-4D97-AF65-F5344CB8AC3E}">
        <p14:creationId xmlns:p14="http://schemas.microsoft.com/office/powerpoint/2010/main" val="418651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161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Prostý rozum</a:t>
            </a:r>
            <a:br>
              <a:rPr lang="cs-CZ" dirty="0"/>
            </a:br>
            <a:r>
              <a:rPr lang="cs-CZ" sz="3200" i="1" dirty="0"/>
              <a:t>reflexivita mezi rutinou a vědou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Běžné vědění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6684" y="2282400"/>
            <a:ext cx="4040188" cy="4368566"/>
          </a:xfrm>
        </p:spPr>
        <p:txBody>
          <a:bodyPr>
            <a:normAutofit/>
          </a:bodyPr>
          <a:lstStyle/>
          <a:p>
            <a:r>
              <a:rPr lang="cs-CZ" u="sng" dirty="0"/>
              <a:t>Počasí – tady a teď</a:t>
            </a:r>
          </a:p>
          <a:p>
            <a:r>
              <a:rPr lang="cs-CZ" dirty="0"/>
              <a:t>Orientace na smyslovost, konkrétní zkušenost</a:t>
            </a:r>
          </a:p>
          <a:p>
            <a:r>
              <a:rPr lang="cs-CZ" dirty="0"/>
              <a:t>Každodennost, rutina</a:t>
            </a:r>
          </a:p>
          <a:p>
            <a:r>
              <a:rPr lang="cs-CZ" dirty="0"/>
              <a:t>Samozřejmost, stereotypní</a:t>
            </a:r>
          </a:p>
          <a:p>
            <a:r>
              <a:rPr lang="cs-CZ" dirty="0"/>
              <a:t>Zaměřené k jednání, rozhodování </a:t>
            </a:r>
          </a:p>
          <a:p>
            <a:r>
              <a:rPr lang="cs-CZ" dirty="0"/>
              <a:t>Sdílené vědění, konformita</a:t>
            </a:r>
          </a:p>
          <a:p>
            <a:r>
              <a:rPr lang="cs-CZ" u="sng" dirty="0"/>
              <a:t>Snadno se šíří (netřeba ověřovat)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Odborné vědění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4"/>
            <a:ext cx="4041775" cy="4476091"/>
          </a:xfrm>
        </p:spPr>
        <p:txBody>
          <a:bodyPr>
            <a:normAutofit lnSpcReduction="10000"/>
          </a:bodyPr>
          <a:lstStyle/>
          <a:p>
            <a:r>
              <a:rPr lang="cs-CZ" u="sng" dirty="0"/>
              <a:t>Klima – univerzalita</a:t>
            </a:r>
          </a:p>
          <a:p>
            <a:r>
              <a:rPr lang="cs-CZ" dirty="0"/>
              <a:t>Abstraktní, vytržené z kontextu</a:t>
            </a:r>
          </a:p>
          <a:p>
            <a:r>
              <a:rPr lang="cs-CZ" dirty="0"/>
              <a:t>Pochybování, kritika</a:t>
            </a:r>
          </a:p>
          <a:p>
            <a:r>
              <a:rPr lang="cs-CZ" dirty="0"/>
              <a:t>Diskursivní proces, polemika</a:t>
            </a:r>
          </a:p>
          <a:p>
            <a:r>
              <a:rPr lang="cs-CZ" dirty="0"/>
              <a:t>Odtržené od běžné zkušenosti, porozumění</a:t>
            </a:r>
          </a:p>
          <a:p>
            <a:r>
              <a:rPr lang="cs-CZ" dirty="0"/>
              <a:t>Specializované, rozptýlené, nerovnoměrné</a:t>
            </a:r>
          </a:p>
          <a:p>
            <a:r>
              <a:rPr lang="cs-CZ" u="sng" dirty="0"/>
              <a:t>Omezené šíření (potřeba dvojí hermeneutiky)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75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E97A39-FD13-46E1-AC4E-E6A37FE2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 fontScale="90000"/>
          </a:bodyPr>
          <a:lstStyle/>
          <a:p>
            <a:r>
              <a:rPr lang="cs-CZ" dirty="0"/>
              <a:t>Vládnutí a vědění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30CBCA-37A7-49B3-8B79-F494CCE0C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305"/>
            <a:ext cx="8229600" cy="5579748"/>
          </a:xfrm>
        </p:spPr>
        <p:txBody>
          <a:bodyPr>
            <a:normAutofit fontScale="92500"/>
          </a:bodyPr>
          <a:lstStyle/>
          <a:p>
            <a:r>
              <a:rPr lang="cs-CZ" sz="2800" i="1" dirty="0"/>
              <a:t>Politika jako povolání </a:t>
            </a:r>
            <a:r>
              <a:rPr lang="cs-CZ" sz="2800" dirty="0"/>
              <a:t>(Max Weber, 1919)</a:t>
            </a:r>
          </a:p>
          <a:p>
            <a:r>
              <a:rPr lang="cs-CZ" sz="2800" dirty="0"/>
              <a:t>Politik stanovuje cíle/ideje, úředník postupy/metodu</a:t>
            </a:r>
          </a:p>
          <a:p>
            <a:r>
              <a:rPr lang="cs-CZ" sz="2800" dirty="0"/>
              <a:t>Racionalita hodnot (ideologie) x účelů (technokracie)</a:t>
            </a:r>
          </a:p>
          <a:p>
            <a:pPr marL="357188" indent="-357188"/>
            <a:r>
              <a:rPr lang="cs-CZ" sz="2800" dirty="0"/>
              <a:t>Byrokracie (nezávislá na veřejném mínění) zajišťuje </a:t>
            </a:r>
            <a:r>
              <a:rPr lang="cs-CZ" sz="2800" u="sng" dirty="0"/>
              <a:t>přenosy vědeckého vědění do rozhodování</a:t>
            </a:r>
          </a:p>
          <a:p>
            <a:r>
              <a:rPr lang="cs-CZ" sz="2800" dirty="0"/>
              <a:t>Politik pomáhá přenosům </a:t>
            </a:r>
            <a:r>
              <a:rPr lang="cs-CZ" sz="2800" u="sng" dirty="0"/>
              <a:t>odborného vědění do běžného vědění</a:t>
            </a:r>
            <a:r>
              <a:rPr lang="cs-CZ" sz="2800" dirty="0"/>
              <a:t>, zdůvodňuje politiky, síla symbolů </a:t>
            </a:r>
          </a:p>
          <a:p>
            <a:r>
              <a:rPr lang="cs-CZ" sz="2800" u="sng" dirty="0"/>
              <a:t>Deliberativní demokracie </a:t>
            </a:r>
          </a:p>
          <a:p>
            <a:pPr marL="0" indent="0">
              <a:buNone/>
            </a:pPr>
            <a:r>
              <a:rPr lang="cs-CZ" sz="2800" dirty="0"/>
              <a:t>(orientace na argumenty, na druhé, na budoucnost)</a:t>
            </a:r>
          </a:p>
          <a:p>
            <a:r>
              <a:rPr lang="cs-CZ" sz="2800" dirty="0"/>
              <a:t>K čemu je politika? Jak formovat leadership? </a:t>
            </a:r>
          </a:p>
          <a:p>
            <a:r>
              <a:rPr lang="cs-CZ" sz="2800" dirty="0"/>
              <a:t>Pohybnost (</a:t>
            </a:r>
            <a:r>
              <a:rPr lang="cs-CZ" sz="2800" dirty="0" err="1"/>
              <a:t>Popper</a:t>
            </a:r>
            <a:r>
              <a:rPr lang="cs-CZ" sz="2800" dirty="0"/>
              <a:t>) a zvládání rizik (</a:t>
            </a:r>
            <a:r>
              <a:rPr lang="cs-CZ" sz="2800" dirty="0" err="1"/>
              <a:t>Schmitt</a:t>
            </a:r>
            <a:r>
              <a:rPr lang="cs-CZ" sz="2800" dirty="0"/>
              <a:t>, Beck)</a:t>
            </a:r>
          </a:p>
          <a:p>
            <a:r>
              <a:rPr lang="cs-CZ" sz="2800" dirty="0"/>
              <a:t>Instituce: chránit a potlačovat, sloužit a povzbuzovat… </a:t>
            </a:r>
          </a:p>
        </p:txBody>
      </p:sp>
      <p:pic>
        <p:nvPicPr>
          <p:cNvPr id="4" name="Zástupný symbol pro obsah 8" descr="weber.jpg">
            <a:extLst>
              <a:ext uri="{FF2B5EF4-FFF2-40B4-BE49-F238E27FC236}">
                <a16:creationId xmlns:a16="http://schemas.microsoft.com/office/drawing/2014/main" id="{28A1A87C-142E-421C-84ED-3AB1FB1F83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9874" y="3909274"/>
            <a:ext cx="1484126" cy="192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bré vládnutí ve veřejném nezájmu">
            <a:extLst>
              <a:ext uri="{FF2B5EF4-FFF2-40B4-BE49-F238E27FC236}">
                <a16:creationId xmlns:a16="http://schemas.microsoft.com/office/drawing/2014/main" id="{FF88B95A-70CC-444A-858B-00896F122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2" y="632948"/>
            <a:ext cx="4591665" cy="594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Spokojenost se životem v místě bydliště </a:t>
            </a:r>
            <a:br>
              <a:rPr lang="cs-CZ" sz="3200" dirty="0"/>
            </a:br>
            <a:r>
              <a:rPr lang="cs-CZ" sz="2200" dirty="0"/>
              <a:t>ČR 2012 – 2015: 15,7 % velmi spokojených, zdroj CVVM a IPSOS </a:t>
            </a:r>
          </a:p>
        </p:txBody>
      </p:sp>
      <p:graphicFrame>
        <p:nvGraphicFramePr>
          <p:cNvPr id="4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465" y="275303"/>
            <a:ext cx="8424249" cy="1497513"/>
          </a:xfrm>
        </p:spPr>
        <p:txBody>
          <a:bodyPr>
            <a:normAutofit fontScale="90000"/>
          </a:bodyPr>
          <a:lstStyle/>
          <a:p>
            <a:pPr algn="l"/>
            <a:br>
              <a:rPr lang="cs-CZ" sz="2200" i="1" dirty="0">
                <a:solidFill>
                  <a:srgbClr val="FF0000"/>
                </a:solidFill>
              </a:rPr>
            </a:br>
            <a:r>
              <a:rPr lang="cs-CZ" dirty="0"/>
              <a:t>Vysoká stigmatizace politické činnosti </a:t>
            </a:r>
            <a:r>
              <a:rPr lang="cs-CZ" sz="2200" dirty="0"/>
              <a:t>IPSOS 2014 </a:t>
            </a:r>
            <a:br>
              <a:rPr lang="cs-CZ" dirty="0">
                <a:solidFill>
                  <a:srgbClr val="002060"/>
                </a:solidFill>
              </a:rPr>
            </a:br>
            <a:endParaRPr lang="cs-CZ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127819" y="2131046"/>
          <a:ext cx="8620894" cy="4525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864000" y="1988840"/>
            <a:ext cx="7884713" cy="190240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P5. Jaký je váš postoj k politice – k jakému z následujících výroků se přikláníte?</a:t>
            </a:r>
          </a:p>
        </p:txBody>
      </p:sp>
    </p:spTree>
    <p:extLst>
      <p:ext uri="{BB962C8B-B14F-4D97-AF65-F5344CB8AC3E}">
        <p14:creationId xmlns:p14="http://schemas.microsoft.com/office/powerpoint/2010/main" val="388505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D6061C-4297-4379-937B-32B05562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4674"/>
            <a:ext cx="9144000" cy="923926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cs-CZ" sz="4100" dirty="0"/>
              <a:t>Minule:</a:t>
            </a:r>
            <a:br>
              <a:rPr lang="cs-CZ" sz="4100" dirty="0"/>
            </a:br>
            <a:r>
              <a:rPr lang="cs-CZ" sz="4100" dirty="0"/>
              <a:t>dobré vládnutí ve vícejazyčném systému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F07F0F-B800-4A8A-8FB5-508CD1C94A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0941" y="1600200"/>
            <a:ext cx="3202118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2218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700" i="1" dirty="0"/>
              <a:t>„</a:t>
            </a:r>
            <a:r>
              <a:rPr lang="en-US" sz="2700" i="1" dirty="0"/>
              <a:t>Not at all interested in politics</a:t>
            </a:r>
            <a:r>
              <a:rPr lang="cs-CZ" sz="2700" i="1" dirty="0"/>
              <a:t>“ </a:t>
            </a:r>
            <a:br>
              <a:rPr lang="cs-CZ" sz="2700" dirty="0"/>
            </a:br>
            <a:r>
              <a:rPr lang="cs-CZ" sz="1350" i="1" dirty="0"/>
              <a:t>zdroj: OECD 2016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34224" y="1375795"/>
          <a:ext cx="8489659" cy="4689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683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Vocational Prestige (2004 – 2016)  (source: CVVM)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7FA066D-9FF3-43BC-8ACB-491E86DF41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1670" y="1498600"/>
          <a:ext cx="8892330" cy="493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75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206F794A-2D33-4ADE-AF56-DE31CF4881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404664"/>
          <a:ext cx="8229600" cy="572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491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91640"/>
            <a:ext cx="8497194" cy="974940"/>
          </a:xfrm>
        </p:spPr>
        <p:txBody>
          <a:bodyPr>
            <a:normAutofit fontScale="90000"/>
          </a:bodyPr>
          <a:lstStyle/>
          <a:p>
            <a:br>
              <a:rPr lang="cs-CZ" dirty="0">
                <a:latin typeface="+mj-lt"/>
              </a:rPr>
            </a:br>
            <a:br>
              <a:rPr lang="cs-CZ" sz="2200" i="1" dirty="0">
                <a:solidFill>
                  <a:srgbClr val="FF0000"/>
                </a:solidFill>
              </a:rPr>
            </a:br>
            <a:r>
              <a:rPr lang="cs-CZ" dirty="0"/>
              <a:t>Informovanost obyvatel o dění v obci</a:t>
            </a:r>
            <a:br>
              <a:rPr lang="cs-CZ" dirty="0"/>
            </a:br>
            <a:endParaRPr lang="cs-CZ" sz="2800" dirty="0">
              <a:latin typeface="+mj-lt"/>
            </a:endParaRPr>
          </a:p>
        </p:txBody>
      </p:sp>
      <p:graphicFrame>
        <p:nvGraphicFramePr>
          <p:cNvPr id="12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4572000" y="2172562"/>
          <a:ext cx="5327650" cy="189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107504" y="1880090"/>
            <a:ext cx="8065145" cy="209142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P16. Máte dostatek informací o politickém dění v obci?</a:t>
            </a:r>
          </a:p>
        </p:txBody>
      </p:sp>
      <p:sp>
        <p:nvSpPr>
          <p:cNvPr id="3" name="Obdélník 2"/>
          <p:cNvSpPr/>
          <p:nvPr/>
        </p:nvSpPr>
        <p:spPr>
          <a:xfrm>
            <a:off x="4860032" y="181724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P18. Čtete pravidelně radniční noviny / noviny, které vydává radnice?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347864" y="2132856"/>
            <a:ext cx="11839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003399"/>
                </a:solidFill>
              </a:rPr>
              <a:t>Rozhodně a spíše ano  </a:t>
            </a:r>
          </a:p>
        </p:txBody>
      </p:sp>
      <p:graphicFrame>
        <p:nvGraphicFramePr>
          <p:cNvPr id="11" name="Zástupný symbol pro obsah 5"/>
          <p:cNvGraphicFramePr>
            <a:graphicFrameLocks/>
          </p:cNvGraphicFramePr>
          <p:nvPr/>
        </p:nvGraphicFramePr>
        <p:xfrm>
          <a:off x="0" y="1994880"/>
          <a:ext cx="5544318" cy="2144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0" y="4437113"/>
          <a:ext cx="9144002" cy="24208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2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469">
                <a:tc>
                  <a:txBody>
                    <a:bodyPr/>
                    <a:lstStyle/>
                    <a:p>
                      <a:pPr algn="r"/>
                      <a:r>
                        <a:rPr lang="cs-CZ" sz="1050" dirty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err="1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  <a:r>
                        <a:rPr lang="cs-CZ" sz="1050" baseline="0" dirty="0">
                          <a:solidFill>
                            <a:schemeClr val="bg1"/>
                          </a:solidFill>
                          <a:latin typeface="+mn-lt"/>
                        </a:rPr>
                        <a:t> (n=1101)</a:t>
                      </a:r>
                      <a:endParaRPr lang="cs-CZ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>
                          <a:solidFill>
                            <a:schemeClr val="bg1"/>
                          </a:solidFill>
                          <a:latin typeface="+mn-lt"/>
                        </a:rPr>
                        <a:t>Černošice (n=351)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>
                          <a:solidFill>
                            <a:schemeClr val="bg1"/>
                          </a:solidFill>
                          <a:latin typeface="+mn-lt"/>
                        </a:rPr>
                        <a:t>Hrádek (n=376)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>
                          <a:solidFill>
                            <a:schemeClr val="bg1"/>
                          </a:solidFill>
                          <a:latin typeface="+mn-lt"/>
                        </a:rPr>
                        <a:t>Semily (n=374)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Rodinní příslušníci a příbuzní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Známí, přátelé, sousedi, spolupracovníci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Média (rozhlas, noviny, vývěsky apod.)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Schůze, různá shromáždění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Restaurace, kavárny, vinárny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15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Jiní, dobře informovaní lidé, kterým věříte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Členové městského či obecního zastupitelstva, úřadu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15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Návštěvy kulturních a společenských akcí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Politické strany či organizace, jichž jste členem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286000" y="418319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1050" b="0" i="0" u="none" strike="noStrike" kern="1200" baseline="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cs-CZ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P19. Vyberte prosím 3 nejdůležitější zdroje informací o dění ve Vaší obci.</a:t>
            </a:r>
          </a:p>
        </p:txBody>
      </p:sp>
    </p:spTree>
    <p:extLst>
      <p:ext uri="{BB962C8B-B14F-4D97-AF65-F5344CB8AC3E}">
        <p14:creationId xmlns:p14="http://schemas.microsoft.com/office/powerpoint/2010/main" val="1128024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Participace tří měst </a:t>
            </a:r>
            <a:br>
              <a:rPr lang="cs-CZ" dirty="0"/>
            </a:br>
            <a:r>
              <a:rPr lang="cs-CZ" sz="2000" dirty="0"/>
              <a:t>zdroj: CVVM a IPSOS, 2014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07504" y="1846263"/>
          <a:ext cx="8856984" cy="4319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250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l"/>
            <a:r>
              <a:rPr lang="cs-CZ" sz="4000" dirty="0"/>
              <a:t>Diskursivní kultura, veřejný zájem …</a:t>
            </a:r>
            <a:br>
              <a:rPr lang="cs-CZ" sz="4000" dirty="0"/>
            </a:br>
            <a:r>
              <a:rPr lang="cs-CZ" sz="2000" dirty="0"/>
              <a:t>IPSOS 2014</a:t>
            </a:r>
          </a:p>
        </p:txBody>
      </p:sp>
      <p:sp>
        <p:nvSpPr>
          <p:cNvPr id="9" name="Zástupný symbol pro text 8"/>
          <p:cNvSpPr txBox="1">
            <a:spLocks noGrp="1"/>
          </p:cNvSpPr>
          <p:nvPr>
            <p:ph type="body" idx="1"/>
          </p:nvPr>
        </p:nvSpPr>
        <p:spPr>
          <a:xfrm>
            <a:off x="575149" y="2136631"/>
            <a:ext cx="4040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„</a:t>
            </a:r>
            <a:r>
              <a:rPr lang="cs-CZ" sz="2000" b="1" i="1" dirty="0">
                <a:solidFill>
                  <a:srgbClr val="FF0000"/>
                </a:solidFill>
              </a:rPr>
              <a:t>Veřejná diskuze je dobrou cestou pro řešení obecních problémů</a:t>
            </a:r>
            <a:r>
              <a:rPr lang="cs-CZ" sz="2000" b="1" dirty="0">
                <a:solidFill>
                  <a:srgbClr val="FF0000"/>
                </a:solidFill>
              </a:rPr>
              <a:t>“</a:t>
            </a:r>
          </a:p>
        </p:txBody>
      </p:sp>
      <p:graphicFrame>
        <p:nvGraphicFramePr>
          <p:cNvPr id="7" name="Zástupný symbol pro obsah 5"/>
          <p:cNvGraphicFramePr>
            <a:graphicFrameLocks noGrp="1"/>
          </p:cNvGraphicFramePr>
          <p:nvPr>
            <p:ph sz="half" idx="2"/>
          </p:nvPr>
        </p:nvGraphicFramePr>
        <p:xfrm>
          <a:off x="457200" y="3062718"/>
          <a:ext cx="4690864" cy="379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ástupný symbol pro text 9"/>
          <p:cNvSpPr txBox="1">
            <a:spLocks noGrp="1"/>
          </p:cNvSpPr>
          <p:nvPr>
            <p:ph type="body" sz="quarter" idx="3"/>
          </p:nvPr>
        </p:nvSpPr>
        <p:spPr>
          <a:xfrm>
            <a:off x="4860032" y="1982742"/>
            <a:ext cx="4041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</a:rPr>
              <a:t>„</a:t>
            </a:r>
            <a:r>
              <a:rPr lang="cs-CZ" sz="2000" b="1" i="1" dirty="0">
                <a:solidFill>
                  <a:srgbClr val="FF0000"/>
                </a:solidFill>
              </a:rPr>
              <a:t>Pokud má člověk dobrý záměr, je dobré ho realizovat rovnou, bez dlouhého schůzování</a:t>
            </a:r>
            <a:r>
              <a:rPr lang="cs-CZ" sz="2000" b="1" dirty="0">
                <a:solidFill>
                  <a:srgbClr val="FF0000"/>
                </a:solidFill>
              </a:rPr>
              <a:t>“</a:t>
            </a:r>
          </a:p>
        </p:txBody>
      </p:sp>
      <p:graphicFrame>
        <p:nvGraphicFramePr>
          <p:cNvPr id="8" name="Zástupný symbol pro obsah 5"/>
          <p:cNvGraphicFramePr>
            <a:graphicFrameLocks noGrp="1"/>
          </p:cNvGraphicFramePr>
          <p:nvPr>
            <p:ph sz="quarter" idx="4"/>
          </p:nvPr>
        </p:nvGraphicFramePr>
        <p:xfrm>
          <a:off x="4960711" y="3062718"/>
          <a:ext cx="4041775" cy="379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l"/>
            <a:r>
              <a:rPr lang="cs-CZ" dirty="0"/>
              <a:t>Management konfliktnosti …</a:t>
            </a:r>
            <a:br>
              <a:rPr lang="cs-CZ" i="1" dirty="0"/>
            </a:br>
            <a:r>
              <a:rPr lang="cs-CZ" sz="2000" dirty="0"/>
              <a:t>IPSOS 2014</a:t>
            </a:r>
          </a:p>
        </p:txBody>
      </p:sp>
      <p:sp>
        <p:nvSpPr>
          <p:cNvPr id="9" name="Zástupný symbol pro text 8"/>
          <p:cNvSpPr txBox="1">
            <a:spLocks noGrp="1"/>
          </p:cNvSpPr>
          <p:nvPr>
            <p:ph type="body" idx="1"/>
          </p:nvPr>
        </p:nvSpPr>
        <p:spPr>
          <a:xfrm>
            <a:off x="323528" y="1927080"/>
            <a:ext cx="4040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>
                <a:solidFill>
                  <a:srgbClr val="FF0000"/>
                </a:solidFill>
              </a:rPr>
              <a:t>„Konfliktní diskuze je zásadní překážkou při pokusech řešit problémy“</a:t>
            </a:r>
          </a:p>
        </p:txBody>
      </p:sp>
      <p:graphicFrame>
        <p:nvGraphicFramePr>
          <p:cNvPr id="7" name="Zástupný symbol pro obsah 5"/>
          <p:cNvGraphicFramePr>
            <a:graphicFrameLocks noGrp="1"/>
          </p:cNvGraphicFramePr>
          <p:nvPr>
            <p:ph sz="half" idx="2"/>
          </p:nvPr>
        </p:nvGraphicFramePr>
        <p:xfrm>
          <a:off x="323528" y="2699792"/>
          <a:ext cx="4680520" cy="4158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Zástupný symbol pro text 11"/>
          <p:cNvSpPr txBox="1">
            <a:spLocks noGrp="1"/>
          </p:cNvSpPr>
          <p:nvPr>
            <p:ph type="body" sz="quarter" idx="3"/>
          </p:nvPr>
        </p:nvSpPr>
        <p:spPr>
          <a:xfrm>
            <a:off x="4860032" y="2080968"/>
            <a:ext cx="404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>
                <a:solidFill>
                  <a:srgbClr val="FF0000"/>
                </a:solidFill>
              </a:rPr>
              <a:t>„Jsou-li lidé slušní a rozumní, dojdou vždy k jednomyslnému stanovisku“</a:t>
            </a:r>
          </a:p>
        </p:txBody>
      </p:sp>
      <p:graphicFrame>
        <p:nvGraphicFramePr>
          <p:cNvPr id="8" name="Zástupný symbol pro obsah 5"/>
          <p:cNvGraphicFramePr>
            <a:graphicFrameLocks noGrp="1"/>
          </p:cNvGraphicFramePr>
          <p:nvPr>
            <p:ph sz="quarter" idx="4"/>
          </p:nvPr>
        </p:nvGraphicFramePr>
        <p:xfrm>
          <a:off x="5076056" y="2720696"/>
          <a:ext cx="4040188" cy="4137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5D00A1-A284-403B-B8A6-6F70001C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/>
              <a:t>Opozice jako veřejný statek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68E02D-5AF9-43B4-87D0-EB547A0FA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EEB90D-1107-4518-AF82-B21CCDF33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37" t="16401" r="17247" b="52402"/>
          <a:stretch/>
        </p:blipFill>
        <p:spPr>
          <a:xfrm>
            <a:off x="-10926" y="1713170"/>
            <a:ext cx="9154926" cy="4953000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15DBF9F-50D4-42A0-B1C0-17D0A8A6E28F}"/>
              </a:ext>
            </a:extLst>
          </p:cNvPr>
          <p:cNvCxnSpPr>
            <a:cxnSpLocks/>
          </p:cNvCxnSpPr>
          <p:nvPr/>
        </p:nvCxnSpPr>
        <p:spPr>
          <a:xfrm>
            <a:off x="7164288" y="2780928"/>
            <a:ext cx="0" cy="104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94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18" y="295420"/>
            <a:ext cx="7921130" cy="59752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latin typeface="+mj-lt"/>
              </a:rPr>
              <a:t>Míra důvěry při jednání </a:t>
            </a:r>
            <a:br>
              <a:rPr lang="cs-CZ" dirty="0">
                <a:latin typeface="+mj-lt"/>
              </a:rPr>
            </a:br>
            <a:r>
              <a:rPr lang="cs-CZ" dirty="0">
                <a:latin typeface="+mj-lt"/>
              </a:rPr>
              <a:t>s ostatními lidmi </a:t>
            </a:r>
            <a:endParaRPr lang="cs-CZ" sz="2800" dirty="0">
              <a:latin typeface="+mj-lt"/>
            </a:endParaRP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845791" y="1640672"/>
            <a:ext cx="7884713" cy="805793"/>
          </a:xfrm>
        </p:spPr>
        <p:txBody>
          <a:bodyPr/>
          <a:lstStyle/>
          <a:p>
            <a:r>
              <a:rPr lang="cs-CZ" sz="2000" b="1" cap="all" dirty="0"/>
              <a:t>G17B. </a:t>
            </a:r>
            <a:r>
              <a:rPr lang="cs-CZ" sz="2000" dirty="0"/>
              <a:t>Obecně vzato, řekl/a byste, že se většině lidí dá důvěřovat, nebo že nemůže být člověk při jednání s</a:t>
            </a:r>
            <a:r>
              <a:rPr lang="cs-CZ" sz="2000" cap="all" dirty="0"/>
              <a:t> </a:t>
            </a:r>
            <a:r>
              <a:rPr lang="cs-CZ" sz="2000" dirty="0"/>
              <a:t>lidmi nikdy dost opatrný?</a:t>
            </a:r>
          </a:p>
          <a:p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7645323" y="2820998"/>
            <a:ext cx="895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rgbClr val="003399"/>
                </a:solidFill>
              </a:rPr>
              <a:t>Důvěra – 5+4 na škále</a:t>
            </a:r>
          </a:p>
        </p:txBody>
      </p:sp>
      <p:graphicFrame>
        <p:nvGraphicFramePr>
          <p:cNvPr id="12" name="Zástupný symbol pro obsah 5"/>
          <p:cNvGraphicFramePr>
            <a:graphicFrameLocks noGrp="1"/>
          </p:cNvGraphicFramePr>
          <p:nvPr>
            <p:ph sz="quarter" idx="13"/>
          </p:nvPr>
        </p:nvGraphicFramePr>
        <p:xfrm>
          <a:off x="206748" y="2043568"/>
          <a:ext cx="8730503" cy="4582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2400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40377"/>
            <a:ext cx="9144000" cy="923926"/>
          </a:xfrm>
        </p:spPr>
        <p:txBody>
          <a:bodyPr>
            <a:normAutofit fontScale="90000"/>
          </a:bodyPr>
          <a:lstStyle/>
          <a:p>
            <a:r>
              <a:rPr lang="cs-CZ" dirty="0"/>
              <a:t>Depolitizace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33832"/>
            <a:ext cx="7658100" cy="5250426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Nezájem o politiku</a:t>
            </a:r>
          </a:p>
          <a:p>
            <a:pPr lvl="1"/>
            <a:r>
              <a:rPr lang="cs-CZ" sz="2100" dirty="0"/>
              <a:t>Omezený </a:t>
            </a:r>
            <a:r>
              <a:rPr lang="cs-CZ" sz="2100" dirty="0" err="1"/>
              <a:t>rekrutační</a:t>
            </a:r>
            <a:r>
              <a:rPr lang="cs-CZ" sz="2100" dirty="0"/>
              <a:t> rezervoár politických elit</a:t>
            </a:r>
          </a:p>
          <a:p>
            <a:pPr lvl="1"/>
            <a:r>
              <a:rPr lang="cs-CZ" sz="2100" dirty="0"/>
              <a:t>Slabá veřejná kontrola politických institucí</a:t>
            </a:r>
          </a:p>
          <a:p>
            <a:pPr lvl="1"/>
            <a:r>
              <a:rPr lang="cs-CZ" sz="2100" dirty="0"/>
              <a:t>Nedostatek (absence) zpětných vazeb</a:t>
            </a:r>
          </a:p>
          <a:p>
            <a:r>
              <a:rPr lang="cs-CZ" b="1" dirty="0"/>
              <a:t>Stigmatizace politiky</a:t>
            </a:r>
          </a:p>
          <a:p>
            <a:pPr lvl="1"/>
            <a:r>
              <a:rPr lang="cs-CZ" sz="2100" dirty="0"/>
              <a:t>Dominance negativních zpětných vazeb</a:t>
            </a:r>
          </a:p>
          <a:p>
            <a:pPr lvl="1"/>
            <a:r>
              <a:rPr lang="cs-CZ" sz="2100" dirty="0"/>
              <a:t>Obranný efekt uzavírání se, vyhoření, zcyničtění</a:t>
            </a:r>
          </a:p>
          <a:p>
            <a:pPr lvl="1"/>
            <a:r>
              <a:rPr lang="cs-CZ" sz="2100" dirty="0"/>
              <a:t>Začarovaný kruh stigmatizace, negativní selekce</a:t>
            </a:r>
          </a:p>
          <a:p>
            <a:r>
              <a:rPr lang="cs-CZ" b="1" dirty="0"/>
              <a:t>Despekt k diskusi a nerealistická očekávání</a:t>
            </a:r>
          </a:p>
          <a:p>
            <a:pPr lvl="1"/>
            <a:r>
              <a:rPr lang="cs-CZ" sz="2100" dirty="0"/>
              <a:t>Frustrace, deziluze na straně veřejnosti</a:t>
            </a:r>
          </a:p>
          <a:p>
            <a:pPr lvl="1"/>
            <a:r>
              <a:rPr lang="cs-CZ" sz="2100" dirty="0"/>
              <a:t>Omezená reflexivita, efektivita institucí</a:t>
            </a:r>
          </a:p>
          <a:p>
            <a:pPr lvl="1"/>
            <a:r>
              <a:rPr lang="cs-CZ" sz="2100" dirty="0"/>
              <a:t>Manipulativní, demonstrativní publicita, krize legitimity  </a:t>
            </a:r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885E8-92BB-4046-B66D-37BA5D55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71E8C6-2B35-4D0F-B54F-2FFF19F0E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zajistit dobré vládnutí?</a:t>
            </a:r>
          </a:p>
          <a:p>
            <a:r>
              <a:rPr lang="cs-CZ" dirty="0"/>
              <a:t>Jak udržet dobré vládnutí?</a:t>
            </a:r>
          </a:p>
          <a:p>
            <a:r>
              <a:rPr lang="cs-CZ" dirty="0"/>
              <a:t>Co je vlastně </a:t>
            </a:r>
            <a:r>
              <a:rPr lang="cs-CZ" b="1" dirty="0"/>
              <a:t>dobré</a:t>
            </a:r>
            <a:r>
              <a:rPr lang="cs-CZ" dirty="0"/>
              <a:t> vládnutí?</a:t>
            </a:r>
          </a:p>
          <a:p>
            <a:r>
              <a:rPr lang="cs-CZ" dirty="0"/>
              <a:t>Co je dobré, správné/dobro, spravedlnost?</a:t>
            </a:r>
          </a:p>
        </p:txBody>
      </p:sp>
    </p:spTree>
    <p:extLst>
      <p:ext uri="{BB962C8B-B14F-4D97-AF65-F5344CB8AC3E}">
        <p14:creationId xmlns:p14="http://schemas.microsoft.com/office/powerpoint/2010/main" val="329742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Tři principy „DOBRA“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Ctnost (Aristoteles)</a:t>
            </a:r>
          </a:p>
          <a:p>
            <a:r>
              <a:rPr lang="cs-CZ" dirty="0"/>
              <a:t>Mravní povinnost (I. Kant)</a:t>
            </a:r>
          </a:p>
          <a:p>
            <a:r>
              <a:rPr lang="cs-CZ" dirty="0"/>
              <a:t>Užitek (J. </a:t>
            </a:r>
            <a:r>
              <a:rPr lang="cs-CZ" dirty="0" err="1"/>
              <a:t>Bentham</a:t>
            </a:r>
            <a:r>
              <a:rPr lang="cs-CZ" dirty="0"/>
              <a:t>, J. S. </a:t>
            </a:r>
            <a:r>
              <a:rPr lang="cs-CZ" dirty="0" err="1"/>
              <a:t>Mill</a:t>
            </a:r>
            <a:r>
              <a:rPr lang="cs-CZ" dirty="0"/>
              <a:t>)</a:t>
            </a:r>
          </a:p>
        </p:txBody>
      </p:sp>
      <p:pic>
        <p:nvPicPr>
          <p:cNvPr id="4" name="Zástupný symbol pro obsah 7" descr="Aristote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53673"/>
            <a:ext cx="2236465" cy="29062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37" y="3997698"/>
            <a:ext cx="2297011" cy="28622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53" y="3975685"/>
            <a:ext cx="2108447" cy="286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7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C71730-F3AE-47BF-A783-61CF9DF59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0186"/>
            <a:ext cx="9144000" cy="923926"/>
          </a:xfrm>
        </p:spPr>
        <p:txBody>
          <a:bodyPr>
            <a:noAutofit/>
          </a:bodyPr>
          <a:lstStyle/>
          <a:p>
            <a:r>
              <a:rPr lang="cs-CZ" sz="4400" dirty="0"/>
              <a:t>Teorie (pohled) &amp; Praxe (jednání)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48E9C400-40D9-4A5D-B67C-C4E8762272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3697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097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535E14-1317-49E3-8489-9A7FCCEA0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1026" name="Picture 2" descr="Image result for UN logo">
            <a:extLst>
              <a:ext uri="{FF2B5EF4-FFF2-40B4-BE49-F238E27FC236}">
                <a16:creationId xmlns:a16="http://schemas.microsoft.com/office/drawing/2014/main" id="{C277B5DE-5663-4D72-AD65-F71DEBC876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67"/>
            <a:ext cx="4304729" cy="33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MF logo">
            <a:extLst>
              <a:ext uri="{FF2B5EF4-FFF2-40B4-BE49-F238E27FC236}">
                <a16:creationId xmlns:a16="http://schemas.microsoft.com/office/drawing/2014/main" id="{E65F3ECE-1C65-4141-942F-890C4E9AB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" y="3182112"/>
            <a:ext cx="3544158" cy="36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orld bank logo">
            <a:extLst>
              <a:ext uri="{FF2B5EF4-FFF2-40B4-BE49-F238E27FC236}">
                <a16:creationId xmlns:a16="http://schemas.microsoft.com/office/drawing/2014/main" id="{7FF8C0A5-6BFF-4C80-A222-57CAB1D0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09" y="3429000"/>
            <a:ext cx="4675140" cy="263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oecd logo">
            <a:extLst>
              <a:ext uri="{FF2B5EF4-FFF2-40B4-BE49-F238E27FC236}">
                <a16:creationId xmlns:a16="http://schemas.microsoft.com/office/drawing/2014/main" id="{F55C6A1F-7EA4-43C3-888E-797CCA2BA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729" y="0"/>
            <a:ext cx="2762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97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28" y="6911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/>
              <a:t>Cíle udržitelného rozvoje </a:t>
            </a:r>
            <a:br>
              <a:rPr lang="cs-CZ" sz="4000" b="1" dirty="0"/>
            </a:br>
            <a:r>
              <a:rPr lang="cs-CZ" sz="4000" b="1" dirty="0"/>
              <a:t>Agendy 2030, OSN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1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7666" r="5423" b="13373"/>
          <a:stretch/>
        </p:blipFill>
        <p:spPr bwMode="auto">
          <a:xfrm>
            <a:off x="845872" y="1748808"/>
            <a:ext cx="7677760" cy="4418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32722-77D1-459E-B83D-53A676439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4944"/>
          </a:xfrm>
        </p:spPr>
        <p:txBody>
          <a:bodyPr>
            <a:normAutofit fontScale="90000"/>
          </a:bodyPr>
          <a:lstStyle/>
          <a:p>
            <a:r>
              <a:rPr lang="cs-CZ" dirty="0"/>
              <a:t>Dobré vládnutí/UN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B46837F-8AF1-4263-990F-E53941102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93352"/>
            <a:ext cx="8229600" cy="6370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400" b="1" u="sng" dirty="0"/>
              <a:t>Politika: </a:t>
            </a:r>
            <a:r>
              <a:rPr lang="cs-CZ" sz="2400" b="1" u="sng" dirty="0" err="1"/>
              <a:t>Politics</a:t>
            </a:r>
            <a:r>
              <a:rPr lang="cs-CZ" sz="2400" b="1" u="sng" dirty="0"/>
              <a:t>/</a:t>
            </a:r>
            <a:r>
              <a:rPr lang="cs-CZ" sz="2400" b="1" u="sng" dirty="0" err="1"/>
              <a:t>Policy</a:t>
            </a:r>
            <a:r>
              <a:rPr lang="cs-CZ" sz="2400" b="1" u="sng" dirty="0"/>
              <a:t>/Polity (Polis)</a:t>
            </a:r>
          </a:p>
          <a:p>
            <a:pPr marL="0" indent="0">
              <a:buNone/>
            </a:pPr>
            <a:r>
              <a:rPr lang="cs-CZ" sz="2400" b="1" u="sng" dirty="0"/>
              <a:t>Lib dem: Institucionalizovaná pochybnost (</a:t>
            </a:r>
            <a:r>
              <a:rPr lang="cs-CZ" sz="2400" b="1" u="sng" dirty="0" err="1"/>
              <a:t>Popper</a:t>
            </a:r>
            <a:r>
              <a:rPr lang="cs-CZ" sz="2400" b="1" u="sng" dirty="0"/>
              <a:t>)</a:t>
            </a:r>
          </a:p>
          <a:p>
            <a:r>
              <a:rPr lang="en-US" sz="2400" b="1" u="sng" dirty="0"/>
              <a:t>Participation</a:t>
            </a:r>
            <a:r>
              <a:rPr lang="cs-CZ" sz="2400" b="1" u="sng" dirty="0"/>
              <a:t> (UN)</a:t>
            </a:r>
            <a:r>
              <a:rPr lang="en-US" sz="2400" u="sng" dirty="0"/>
              <a:t> </a:t>
            </a:r>
            <a:endParaRPr lang="cs-CZ" sz="2400" u="sng" dirty="0"/>
          </a:p>
          <a:p>
            <a:pPr marL="0" indent="0">
              <a:buNone/>
            </a:pPr>
            <a:r>
              <a:rPr lang="en-US" sz="800" dirty="0"/>
              <a:t>People should be able to voice their own opinions through legitimate immediate organizations or representatives.</a:t>
            </a:r>
          </a:p>
          <a:p>
            <a:r>
              <a:rPr lang="en-US" sz="2400" b="1" u="sng" dirty="0"/>
              <a:t>Rule of Law </a:t>
            </a:r>
            <a:r>
              <a:rPr lang="cs-CZ" sz="2400" b="1" u="sng" dirty="0"/>
              <a:t>(UN)</a:t>
            </a:r>
          </a:p>
          <a:p>
            <a:pPr marL="0" indent="0">
              <a:buNone/>
            </a:pPr>
            <a:r>
              <a:rPr lang="en-US" sz="800" dirty="0"/>
              <a:t>Legal framework should be enforced impartially, especially on human right laws</a:t>
            </a:r>
          </a:p>
          <a:p>
            <a:r>
              <a:rPr lang="en-US" sz="2400" b="1" u="sng" dirty="0"/>
              <a:t>Transparency</a:t>
            </a:r>
            <a:r>
              <a:rPr lang="cs-CZ" sz="2400" b="1" u="sng" dirty="0"/>
              <a:t> (UN)</a:t>
            </a:r>
          </a:p>
          <a:p>
            <a:pPr marL="0" indent="0">
              <a:buNone/>
            </a:pPr>
            <a:r>
              <a:rPr lang="en-US" sz="800" dirty="0"/>
              <a:t>Information should be accessible to the public and should be understandable and monitored.</a:t>
            </a:r>
          </a:p>
          <a:p>
            <a:r>
              <a:rPr lang="en-US" sz="2400" b="1" u="sng" dirty="0"/>
              <a:t>Consensus Oriented </a:t>
            </a:r>
            <a:r>
              <a:rPr lang="cs-CZ" sz="2400" b="1" u="sng" dirty="0"/>
              <a:t>(UN)</a:t>
            </a:r>
          </a:p>
          <a:p>
            <a:pPr marL="0" indent="0">
              <a:buNone/>
            </a:pPr>
            <a:r>
              <a:rPr lang="en-US" sz="800" dirty="0"/>
              <a:t>Mediates differing interests to meet the broad consensus on the best interests of a community.</a:t>
            </a:r>
          </a:p>
          <a:p>
            <a:r>
              <a:rPr lang="en-US" sz="2400" b="1" u="sng" dirty="0"/>
              <a:t>Equity and Inclusiveness </a:t>
            </a:r>
            <a:r>
              <a:rPr lang="cs-CZ" sz="2400" b="1" u="sng" dirty="0"/>
              <a:t>(UN)</a:t>
            </a:r>
          </a:p>
          <a:p>
            <a:pPr marL="0" indent="0">
              <a:buNone/>
            </a:pPr>
            <a:r>
              <a:rPr lang="en-US" sz="800" dirty="0"/>
              <a:t>People should have opportunities to improve or maintain their well-being.</a:t>
            </a:r>
          </a:p>
          <a:p>
            <a:r>
              <a:rPr lang="en-US" sz="2400" b="1" u="sng" dirty="0"/>
              <a:t>Effectiveness and Efficiency </a:t>
            </a:r>
            <a:r>
              <a:rPr lang="cs-CZ" sz="2400" b="1" u="sng" dirty="0"/>
              <a:t>(UN)</a:t>
            </a:r>
          </a:p>
          <a:p>
            <a:pPr marL="0" indent="0" algn="just">
              <a:buNone/>
            </a:pPr>
            <a:r>
              <a:rPr lang="en-US" sz="800" dirty="0"/>
              <a:t>Processes and institutions should be able to produce results that meet the needs of their community while making the best of their resources.</a:t>
            </a:r>
            <a:endParaRPr lang="cs-CZ" sz="800" dirty="0"/>
          </a:p>
          <a:p>
            <a:pPr marL="0" indent="0">
              <a:buNone/>
            </a:pPr>
            <a:r>
              <a:rPr lang="en-US" sz="800" i="1" dirty="0"/>
              <a:t>Being effective is about doing the right things, while being efficient is about doing things right.</a:t>
            </a:r>
          </a:p>
          <a:p>
            <a:r>
              <a:rPr lang="en-US" sz="2400" b="1" u="sng" dirty="0"/>
              <a:t>Accountability </a:t>
            </a:r>
            <a:r>
              <a:rPr lang="cs-CZ" sz="2400" b="1" u="sng" dirty="0"/>
              <a:t>(UN)</a:t>
            </a:r>
          </a:p>
          <a:p>
            <a:pPr marL="0" indent="0">
              <a:buNone/>
            </a:pPr>
            <a:r>
              <a:rPr lang="en-US" sz="800" dirty="0"/>
              <a:t>Governmental institutions, private sectors, and civil society organizations should be held accountable to the public and institutional stakeholders.</a:t>
            </a:r>
          </a:p>
          <a:p>
            <a:r>
              <a:rPr lang="en-US" sz="2400" b="1" u="sng" dirty="0"/>
              <a:t>Responsiveness </a:t>
            </a:r>
            <a:r>
              <a:rPr lang="cs-CZ" sz="2400" b="1" u="sng" dirty="0"/>
              <a:t>(UN)</a:t>
            </a:r>
          </a:p>
          <a:p>
            <a:pPr marL="0" indent="0">
              <a:buNone/>
            </a:pPr>
            <a:r>
              <a:rPr lang="en-US" sz="800" dirty="0"/>
              <a:t>Institutions and processes should serve all stakeholders.</a:t>
            </a:r>
            <a:endParaRPr lang="cs-CZ" sz="800" dirty="0"/>
          </a:p>
          <a:p>
            <a:endParaRPr lang="cs-CZ" dirty="0"/>
          </a:p>
        </p:txBody>
      </p:sp>
      <p:pic>
        <p:nvPicPr>
          <p:cNvPr id="5" name="Picture 2" descr="Image result for UN logo">
            <a:extLst>
              <a:ext uri="{FF2B5EF4-FFF2-40B4-BE49-F238E27FC236}">
                <a16:creationId xmlns:a16="http://schemas.microsoft.com/office/drawing/2014/main" id="{B914B9CA-F260-40A5-8361-C18BCF3A2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73" y="828159"/>
            <a:ext cx="1624453" cy="127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84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38.7|52.6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8144</TotalTime>
  <Words>1847</Words>
  <Application>Microsoft Office PowerPoint</Application>
  <PresentationFormat>Předvádění na obrazovce (4:3)</PresentationFormat>
  <Paragraphs>251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Calibri</vt:lpstr>
      <vt:lpstr>EUAlbertina-Bold</vt:lpstr>
      <vt:lpstr>EUAlbertina-Regu</vt:lpstr>
      <vt:lpstr>Motiv sady Office</vt:lpstr>
      <vt:lpstr>2. setkání, 18. 3. 2022 Karel B. Müller www.karelmuller.eu</vt:lpstr>
      <vt:lpstr>Zdroje/atestace</vt:lpstr>
      <vt:lpstr>Minule: dobré vládnutí ve vícejazyčném systému</vt:lpstr>
      <vt:lpstr>Otázky</vt:lpstr>
      <vt:lpstr>Tři principy „DOBRA“</vt:lpstr>
      <vt:lpstr>Teorie (pohled) &amp; Praxe (jednání)</vt:lpstr>
      <vt:lpstr>Prezentace aplikace PowerPoint</vt:lpstr>
      <vt:lpstr>Cíle udržitelného rozvoje  Agendy 2030, OSN </vt:lpstr>
      <vt:lpstr>Dobré vládnutí/UN</vt:lpstr>
      <vt:lpstr>Dobré vládnutí</vt:lpstr>
      <vt:lpstr>European Governance, White Paper, EC 2001</vt:lpstr>
      <vt:lpstr>EG in EC WP 2001</vt:lpstr>
      <vt:lpstr>Policy making process</vt:lpstr>
      <vt:lpstr>Legislative Drafting Process </vt:lpstr>
      <vt:lpstr>DOBRÉ VLÁDNUTÍ  z Tocquevillovské perspektivy občanské společnosti</vt:lpstr>
      <vt:lpstr>Jak zajistit dobré vládnutí?</vt:lpstr>
      <vt:lpstr>Jak zajistit dobré vládnutí?</vt:lpstr>
      <vt:lpstr>Prezentace aplikace PowerPoint</vt:lpstr>
      <vt:lpstr>Prezentace aplikace PowerPoint</vt:lpstr>
      <vt:lpstr>Prezentace aplikace PowerPoint</vt:lpstr>
      <vt:lpstr>Prezentace aplikace PowerPoint</vt:lpstr>
      <vt:lpstr>DOBRÉ VLÁDNUTÍ  z Luhmannovské perspektivy sociálních systémů </vt:lpstr>
      <vt:lpstr>Vědění jako médium moci</vt:lpstr>
      <vt:lpstr>Ne/vědění a jednání</vt:lpstr>
      <vt:lpstr>Prostý rozum reflexivita mezi rutinou a vědou</vt:lpstr>
      <vt:lpstr>Vládnutí a vědění</vt:lpstr>
      <vt:lpstr>Prezentace aplikace PowerPoint</vt:lpstr>
      <vt:lpstr>Spokojenost se životem v místě bydliště  ČR 2012 – 2015: 15,7 % velmi spokojených, zdroj CVVM a IPSOS </vt:lpstr>
      <vt:lpstr> Vysoká stigmatizace politické činnosti IPSOS 2014  </vt:lpstr>
      <vt:lpstr>„Not at all interested in politics“  zdroj: OECD 2016</vt:lpstr>
      <vt:lpstr>Vocational Prestige (2004 – 2016)  (source: CVVM)</vt:lpstr>
      <vt:lpstr>Prezentace aplikace PowerPoint</vt:lpstr>
      <vt:lpstr>  Informovanost obyvatel o dění v obci </vt:lpstr>
      <vt:lpstr>Participace tří měst  zdroj: CVVM a IPSOS, 2014</vt:lpstr>
      <vt:lpstr>Diskursivní kultura, veřejný zájem … IPSOS 2014</vt:lpstr>
      <vt:lpstr>Management konfliktnosti … IPSOS 2014</vt:lpstr>
      <vt:lpstr>Opozice jako veřejný statek</vt:lpstr>
      <vt:lpstr>Míra důvěry při jednání  s ostatními lidmi </vt:lpstr>
      <vt:lpstr>Depolitizace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xmas</dc:creator>
  <cp:lastModifiedBy>muller.karel@outlook.cz</cp:lastModifiedBy>
  <cp:revision>284</cp:revision>
  <cp:lastPrinted>2015-09-30T07:58:45Z</cp:lastPrinted>
  <dcterms:created xsi:type="dcterms:W3CDTF">2015-06-02T07:24:49Z</dcterms:created>
  <dcterms:modified xsi:type="dcterms:W3CDTF">2022-03-17T09:45:17Z</dcterms:modified>
</cp:coreProperties>
</file>