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489" r:id="rId3"/>
    <p:sldId id="523" r:id="rId4"/>
    <p:sldId id="488" r:id="rId5"/>
    <p:sldId id="484" r:id="rId6"/>
    <p:sldId id="485" r:id="rId7"/>
    <p:sldId id="524" r:id="rId8"/>
    <p:sldId id="492" r:id="rId9"/>
    <p:sldId id="530" r:id="rId10"/>
    <p:sldId id="486" r:id="rId11"/>
    <p:sldId id="487" r:id="rId12"/>
    <p:sldId id="527" r:id="rId13"/>
    <p:sldId id="477" r:id="rId14"/>
    <p:sldId id="526" r:id="rId15"/>
    <p:sldId id="525" r:id="rId16"/>
    <p:sldId id="528" r:id="rId17"/>
    <p:sldId id="529" r:id="rId18"/>
    <p:sldId id="374" r:id="rId19"/>
    <p:sldId id="760" r:id="rId20"/>
    <p:sldId id="314" r:id="rId21"/>
    <p:sldId id="316" r:id="rId22"/>
    <p:sldId id="330" r:id="rId23"/>
    <p:sldId id="754" r:id="rId24"/>
    <p:sldId id="332" r:id="rId25"/>
    <p:sldId id="331" r:id="rId26"/>
    <p:sldId id="757" r:id="rId27"/>
    <p:sldId id="755" r:id="rId28"/>
    <p:sldId id="335" r:id="rId29"/>
    <p:sldId id="490" r:id="rId30"/>
    <p:sldId id="503" r:id="rId31"/>
    <p:sldId id="495" r:id="rId32"/>
    <p:sldId id="491" r:id="rId33"/>
    <p:sldId id="504" r:id="rId34"/>
    <p:sldId id="297" r:id="rId35"/>
    <p:sldId id="531" r:id="rId36"/>
    <p:sldId id="532" r:id="rId37"/>
    <p:sldId id="506" r:id="rId38"/>
    <p:sldId id="507" r:id="rId39"/>
    <p:sldId id="317" r:id="rId40"/>
    <p:sldId id="521" r:id="rId41"/>
    <p:sldId id="519" r:id="rId42"/>
    <p:sldId id="517" r:id="rId43"/>
    <p:sldId id="522" r:id="rId44"/>
    <p:sldId id="323" r:id="rId45"/>
    <p:sldId id="324" r:id="rId46"/>
    <p:sldId id="514" r:id="rId47"/>
    <p:sldId id="502" r:id="rId48"/>
    <p:sldId id="516" r:id="rId49"/>
    <p:sldId id="515" r:id="rId50"/>
    <p:sldId id="313" r:id="rId51"/>
    <p:sldId id="509" r:id="rId52"/>
    <p:sldId id="306" r:id="rId53"/>
    <p:sldId id="310" r:id="rId54"/>
    <p:sldId id="307" r:id="rId55"/>
    <p:sldId id="308" r:id="rId56"/>
    <p:sldId id="309" r:id="rId57"/>
    <p:sldId id="329" r:id="rId58"/>
    <p:sldId id="376" r:id="rId59"/>
    <p:sldId id="370" r:id="rId60"/>
    <p:sldId id="369" r:id="rId61"/>
    <p:sldId id="412" r:id="rId62"/>
    <p:sldId id="408" r:id="rId63"/>
    <p:sldId id="510" r:id="rId64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700" autoAdjust="0"/>
  </p:normalViewPr>
  <p:slideViewPr>
    <p:cSldViewPr snapToGrid="0" showGuides="1">
      <p:cViewPr varScale="1">
        <p:scale>
          <a:sx n="114" d="100"/>
          <a:sy n="114" d="100"/>
        </p:scale>
        <p:origin x="1386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TO</a:t>
            </a:r>
            <a:r>
              <a:rPr lang="cs-CZ" baseline="0" dirty="0"/>
              <a:t> MASTER COUNTRY LANGUAGE</a:t>
            </a:r>
            <a:endParaRPr lang="cs-CZ" dirty="0"/>
          </a:p>
        </c:rich>
      </c:tx>
      <c:layout>
        <c:manualLayout>
          <c:xMode val="edge"/>
          <c:yMode val="edge"/>
          <c:x val="0.32891906396749038"/>
          <c:y val="1.948836145846600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160734404549394"/>
          <c:y val="0.10206377144295205"/>
          <c:w val="0.87563008737575576"/>
          <c:h val="0.89793622855704791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List1!$C$1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List1!$A$2:$A$29</c:f>
              <c:strCache>
                <c:ptCount val="28"/>
                <c:pt idx="0">
                  <c:v>Ireland</c:v>
                </c:pt>
                <c:pt idx="1">
                  <c:v>Portugal</c:v>
                </c:pt>
                <c:pt idx="2">
                  <c:v>Spain</c:v>
                </c:pt>
                <c:pt idx="3">
                  <c:v>Greece</c:v>
                </c:pt>
                <c:pt idx="4">
                  <c:v>Malta</c:v>
                </c:pt>
                <c:pt idx="5">
                  <c:v>Bulgaria</c:v>
                </c:pt>
                <c:pt idx="6">
                  <c:v>Cyprus</c:v>
                </c:pt>
                <c:pt idx="7">
                  <c:v>Italy</c:v>
                </c:pt>
                <c:pt idx="8">
                  <c:v>United Kingdom</c:v>
                </c:pt>
                <c:pt idx="9">
                  <c:v>Belgium</c:v>
                </c:pt>
                <c:pt idx="10">
                  <c:v>Romania</c:v>
                </c:pt>
                <c:pt idx="11">
                  <c:v>Hungary</c:v>
                </c:pt>
                <c:pt idx="12">
                  <c:v>Finland</c:v>
                </c:pt>
                <c:pt idx="13">
                  <c:v>Poland</c:v>
                </c:pt>
                <c:pt idx="14">
                  <c:v>EU 27 </c:v>
                </c:pt>
                <c:pt idx="15">
                  <c:v>Latvia</c:v>
                </c:pt>
                <c:pt idx="16">
                  <c:v>France</c:v>
                </c:pt>
                <c:pt idx="17">
                  <c:v>Slovenia</c:v>
                </c:pt>
                <c:pt idx="18">
                  <c:v>Czech Republic</c:v>
                </c:pt>
                <c:pt idx="19">
                  <c:v>Luxembourg</c:v>
                </c:pt>
                <c:pt idx="20">
                  <c:v>Sweden</c:v>
                </c:pt>
                <c:pt idx="21">
                  <c:v>Austria</c:v>
                </c:pt>
                <c:pt idx="22">
                  <c:v>Slovakia</c:v>
                </c:pt>
                <c:pt idx="23">
                  <c:v>Netherlands</c:v>
                </c:pt>
                <c:pt idx="24">
                  <c:v>Lithuania</c:v>
                </c:pt>
                <c:pt idx="25">
                  <c:v>Germany</c:v>
                </c:pt>
                <c:pt idx="26">
                  <c:v>Denmark</c:v>
                </c:pt>
                <c:pt idx="27">
                  <c:v>Estonia</c:v>
                </c:pt>
              </c:strCache>
            </c:strRef>
          </c:cat>
          <c:val>
            <c:numRef>
              <c:f>List1!$C$2:$C$29</c:f>
              <c:numCache>
                <c:formatCode>General</c:formatCode>
                <c:ptCount val="28"/>
              </c:numCache>
            </c:numRef>
          </c:val>
          <c:extLst>
            <c:ext xmlns:c16="http://schemas.microsoft.com/office/drawing/2014/chart" uri="{C3380CC4-5D6E-409C-BE32-E72D297353CC}">
              <c16:uniqueId val="{00000000-C285-4D5B-852D-39FDEE65D583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Sloupec2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List1!$A$2:$A$29</c:f>
              <c:strCache>
                <c:ptCount val="28"/>
                <c:pt idx="0">
                  <c:v>Ireland</c:v>
                </c:pt>
                <c:pt idx="1">
                  <c:v>Portugal</c:v>
                </c:pt>
                <c:pt idx="2">
                  <c:v>Spain</c:v>
                </c:pt>
                <c:pt idx="3">
                  <c:v>Greece</c:v>
                </c:pt>
                <c:pt idx="4">
                  <c:v>Malta</c:v>
                </c:pt>
                <c:pt idx="5">
                  <c:v>Bulgaria</c:v>
                </c:pt>
                <c:pt idx="6">
                  <c:v>Cyprus</c:v>
                </c:pt>
                <c:pt idx="7">
                  <c:v>Italy</c:v>
                </c:pt>
                <c:pt idx="8">
                  <c:v>United Kingdom</c:v>
                </c:pt>
                <c:pt idx="9">
                  <c:v>Belgium</c:v>
                </c:pt>
                <c:pt idx="10">
                  <c:v>Romania</c:v>
                </c:pt>
                <c:pt idx="11">
                  <c:v>Hungary</c:v>
                </c:pt>
                <c:pt idx="12">
                  <c:v>Finland</c:v>
                </c:pt>
                <c:pt idx="13">
                  <c:v>Poland</c:v>
                </c:pt>
                <c:pt idx="14">
                  <c:v>EU 27 </c:v>
                </c:pt>
                <c:pt idx="15">
                  <c:v>Latvia</c:v>
                </c:pt>
                <c:pt idx="16">
                  <c:v>France</c:v>
                </c:pt>
                <c:pt idx="17">
                  <c:v>Slovenia</c:v>
                </c:pt>
                <c:pt idx="18">
                  <c:v>Czech Republic</c:v>
                </c:pt>
                <c:pt idx="19">
                  <c:v>Luxembourg</c:v>
                </c:pt>
                <c:pt idx="20">
                  <c:v>Sweden</c:v>
                </c:pt>
                <c:pt idx="21">
                  <c:v>Austria</c:v>
                </c:pt>
                <c:pt idx="22">
                  <c:v>Slovakia</c:v>
                </c:pt>
                <c:pt idx="23">
                  <c:v>Netherlands</c:v>
                </c:pt>
                <c:pt idx="24">
                  <c:v>Lithuania</c:v>
                </c:pt>
                <c:pt idx="25">
                  <c:v>Germany</c:v>
                </c:pt>
                <c:pt idx="26">
                  <c:v>Denmark</c:v>
                </c:pt>
                <c:pt idx="27">
                  <c:v>Estonia</c:v>
                </c:pt>
              </c:strCache>
            </c:strRef>
          </c:cat>
          <c:val>
            <c:numRef>
              <c:f>List1!$D$2:$D$29</c:f>
              <c:numCache>
                <c:formatCode>General</c:formatCode>
                <c:ptCount val="28"/>
              </c:numCache>
            </c:numRef>
          </c:val>
          <c:extLst>
            <c:ext xmlns:c16="http://schemas.microsoft.com/office/drawing/2014/chart" uri="{C3380CC4-5D6E-409C-BE32-E72D297353CC}">
              <c16:uniqueId val="{00000001-C285-4D5B-852D-39FDEE65D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524064"/>
        <c:axId val="217524456"/>
      </c:barChar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85-4D5B-852D-39FDEE65D58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85-4D5B-852D-39FDEE65D58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85-4D5B-852D-39FDEE65D583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285-4D5B-852D-39FDEE65D583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285-4D5B-852D-39FDEE65D583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285-4D5B-852D-39FDEE65D583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285-4D5B-852D-39FDEE65D5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List1!$A$2:$A$29</c:f>
              <c:strCache>
                <c:ptCount val="28"/>
                <c:pt idx="0">
                  <c:v>Ireland</c:v>
                </c:pt>
                <c:pt idx="1">
                  <c:v>Portugal</c:v>
                </c:pt>
                <c:pt idx="2">
                  <c:v>Spain</c:v>
                </c:pt>
                <c:pt idx="3">
                  <c:v>Greece</c:v>
                </c:pt>
                <c:pt idx="4">
                  <c:v>Malta</c:v>
                </c:pt>
                <c:pt idx="5">
                  <c:v>Bulgaria</c:v>
                </c:pt>
                <c:pt idx="6">
                  <c:v>Cyprus</c:v>
                </c:pt>
                <c:pt idx="7">
                  <c:v>Italy</c:v>
                </c:pt>
                <c:pt idx="8">
                  <c:v>United Kingdom</c:v>
                </c:pt>
                <c:pt idx="9">
                  <c:v>Belgium</c:v>
                </c:pt>
                <c:pt idx="10">
                  <c:v>Romania</c:v>
                </c:pt>
                <c:pt idx="11">
                  <c:v>Hungary</c:v>
                </c:pt>
                <c:pt idx="12">
                  <c:v>Finland</c:v>
                </c:pt>
                <c:pt idx="13">
                  <c:v>Poland</c:v>
                </c:pt>
                <c:pt idx="14">
                  <c:v>EU 27 </c:v>
                </c:pt>
                <c:pt idx="15">
                  <c:v>Latvia</c:v>
                </c:pt>
                <c:pt idx="16">
                  <c:v>France</c:v>
                </c:pt>
                <c:pt idx="17">
                  <c:v>Slovenia</c:v>
                </c:pt>
                <c:pt idx="18">
                  <c:v>Czech Republic</c:v>
                </c:pt>
                <c:pt idx="19">
                  <c:v>Luxembourg</c:v>
                </c:pt>
                <c:pt idx="20">
                  <c:v>Sweden</c:v>
                </c:pt>
                <c:pt idx="21">
                  <c:v>Austria</c:v>
                </c:pt>
                <c:pt idx="22">
                  <c:v>Slovakia</c:v>
                </c:pt>
                <c:pt idx="23">
                  <c:v>Netherlands</c:v>
                </c:pt>
                <c:pt idx="24">
                  <c:v>Lithuania</c:v>
                </c:pt>
                <c:pt idx="25">
                  <c:v>Germany</c:v>
                </c:pt>
                <c:pt idx="26">
                  <c:v>Denmark</c:v>
                </c:pt>
                <c:pt idx="27">
                  <c:v>Estonia</c:v>
                </c:pt>
              </c:strCache>
            </c:strRef>
          </c:cat>
          <c:val>
            <c:numRef>
              <c:f>List1!$B$2:$B$29</c:f>
              <c:numCache>
                <c:formatCode>0%</c:formatCode>
                <c:ptCount val="28"/>
                <c:pt idx="0">
                  <c:v>0.03</c:v>
                </c:pt>
                <c:pt idx="1">
                  <c:v>0.04</c:v>
                </c:pt>
                <c:pt idx="2">
                  <c:v>0.08</c:v>
                </c:pt>
                <c:pt idx="3">
                  <c:v>0.12</c:v>
                </c:pt>
                <c:pt idx="4">
                  <c:v>0.13</c:v>
                </c:pt>
                <c:pt idx="5">
                  <c:v>0.15</c:v>
                </c:pt>
                <c:pt idx="6">
                  <c:v>0.16</c:v>
                </c:pt>
                <c:pt idx="7">
                  <c:v>0.19</c:v>
                </c:pt>
                <c:pt idx="8">
                  <c:v>0.22</c:v>
                </c:pt>
                <c:pt idx="9">
                  <c:v>0.28999999999999998</c:v>
                </c:pt>
                <c:pt idx="10">
                  <c:v>0.28999999999999998</c:v>
                </c:pt>
                <c:pt idx="11">
                  <c:v>0.3</c:v>
                </c:pt>
                <c:pt idx="12">
                  <c:v>0.31</c:v>
                </c:pt>
                <c:pt idx="13">
                  <c:v>0.32</c:v>
                </c:pt>
                <c:pt idx="14">
                  <c:v>0.34</c:v>
                </c:pt>
                <c:pt idx="15">
                  <c:v>0.37</c:v>
                </c:pt>
                <c:pt idx="16">
                  <c:v>0.43</c:v>
                </c:pt>
                <c:pt idx="17">
                  <c:v>0.46</c:v>
                </c:pt>
                <c:pt idx="18">
                  <c:v>0.49</c:v>
                </c:pt>
                <c:pt idx="19">
                  <c:v>0.51</c:v>
                </c:pt>
                <c:pt idx="20">
                  <c:v>0.52</c:v>
                </c:pt>
                <c:pt idx="21">
                  <c:v>0.53</c:v>
                </c:pt>
                <c:pt idx="22">
                  <c:v>0.53</c:v>
                </c:pt>
                <c:pt idx="23">
                  <c:v>0.57999999999999996</c:v>
                </c:pt>
                <c:pt idx="24">
                  <c:v>0.59</c:v>
                </c:pt>
                <c:pt idx="25">
                  <c:v>0.62</c:v>
                </c:pt>
                <c:pt idx="26">
                  <c:v>0.65</c:v>
                </c:pt>
                <c:pt idx="27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285-4D5B-852D-39FDEE65D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525240"/>
        <c:axId val="217524848"/>
      </c:barChart>
      <c:catAx>
        <c:axId val="217524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524456"/>
        <c:crosses val="autoZero"/>
        <c:auto val="1"/>
        <c:lblAlgn val="ctr"/>
        <c:lblOffset val="100"/>
        <c:tickLblSkip val="1"/>
        <c:noMultiLvlLbl val="0"/>
      </c:catAx>
      <c:valAx>
        <c:axId val="21752445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17524064"/>
        <c:crosses val="autoZero"/>
        <c:crossBetween val="between"/>
      </c:valAx>
      <c:valAx>
        <c:axId val="217524848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extTo"/>
        <c:crossAx val="217525240"/>
        <c:crosses val="max"/>
        <c:crossBetween val="between"/>
      </c:valAx>
      <c:catAx>
        <c:axId val="217525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7524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DC2C77-BC32-42B3-A6F0-6519B24667B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4641C3E-FE42-481A-81BD-5EEDC02BC44D}">
      <dgm:prSet phldrT="[Text]"/>
      <dgm:spPr/>
      <dgm:t>
        <a:bodyPr/>
        <a:lstStyle/>
        <a:p>
          <a:r>
            <a:rPr lang="cs-CZ" dirty="0"/>
            <a:t>Dobré</a:t>
          </a:r>
        </a:p>
      </dgm:t>
    </dgm:pt>
    <dgm:pt modelId="{F89BE67D-5833-4EC2-834F-7D9D8732B4D0}" type="parTrans" cxnId="{508D1BD7-EAF7-4068-955C-3C1A32999294}">
      <dgm:prSet/>
      <dgm:spPr/>
      <dgm:t>
        <a:bodyPr/>
        <a:lstStyle/>
        <a:p>
          <a:endParaRPr lang="cs-CZ"/>
        </a:p>
      </dgm:t>
    </dgm:pt>
    <dgm:pt modelId="{6FC834B3-588B-4045-8F49-E993CE00676E}" type="sibTrans" cxnId="{508D1BD7-EAF7-4068-955C-3C1A32999294}">
      <dgm:prSet/>
      <dgm:spPr/>
      <dgm:t>
        <a:bodyPr/>
        <a:lstStyle/>
        <a:p>
          <a:endParaRPr lang="cs-CZ"/>
        </a:p>
      </dgm:t>
    </dgm:pt>
    <dgm:pt modelId="{70E2BE2B-F9B0-4AB5-9AE8-5FB47B5361C1}">
      <dgm:prSet phldrT="[Text]"/>
      <dgm:spPr/>
      <dgm:t>
        <a:bodyPr/>
        <a:lstStyle/>
        <a:p>
          <a:r>
            <a:rPr lang="cs-CZ" dirty="0"/>
            <a:t>Etika</a:t>
          </a:r>
        </a:p>
      </dgm:t>
    </dgm:pt>
    <dgm:pt modelId="{17E3DBE3-890B-4B25-85C0-020EFB5BC7D8}" type="parTrans" cxnId="{4D63AD8C-63D1-42DC-A19E-96488B1CC27B}">
      <dgm:prSet/>
      <dgm:spPr/>
      <dgm:t>
        <a:bodyPr/>
        <a:lstStyle/>
        <a:p>
          <a:endParaRPr lang="cs-CZ"/>
        </a:p>
      </dgm:t>
    </dgm:pt>
    <dgm:pt modelId="{5043463D-2EC0-4508-8D88-647EDF0D57E4}" type="sibTrans" cxnId="{4D63AD8C-63D1-42DC-A19E-96488B1CC27B}">
      <dgm:prSet/>
      <dgm:spPr/>
      <dgm:t>
        <a:bodyPr/>
        <a:lstStyle/>
        <a:p>
          <a:endParaRPr lang="cs-CZ"/>
        </a:p>
      </dgm:t>
    </dgm:pt>
    <dgm:pt modelId="{A0C4F47A-D92E-43FC-9639-4C24B26269A2}">
      <dgm:prSet phldrT="[Text]"/>
      <dgm:spPr/>
      <dgm:t>
        <a:bodyPr/>
        <a:lstStyle/>
        <a:p>
          <a:r>
            <a:rPr lang="cs-CZ" dirty="0"/>
            <a:t>Morálka</a:t>
          </a:r>
        </a:p>
      </dgm:t>
    </dgm:pt>
    <dgm:pt modelId="{8A867E3D-98DB-40F9-AF9D-6A484AEE6283}" type="parTrans" cxnId="{76CCC4C3-8FBA-424A-AAFD-EDED2085BFB6}">
      <dgm:prSet/>
      <dgm:spPr/>
      <dgm:t>
        <a:bodyPr/>
        <a:lstStyle/>
        <a:p>
          <a:endParaRPr lang="cs-CZ"/>
        </a:p>
      </dgm:t>
    </dgm:pt>
    <dgm:pt modelId="{664AF42F-107A-429C-95CB-C97F529D97C4}" type="sibTrans" cxnId="{76CCC4C3-8FBA-424A-AAFD-EDED2085BFB6}">
      <dgm:prSet/>
      <dgm:spPr/>
      <dgm:t>
        <a:bodyPr/>
        <a:lstStyle/>
        <a:p>
          <a:endParaRPr lang="cs-CZ"/>
        </a:p>
      </dgm:t>
    </dgm:pt>
    <dgm:pt modelId="{95D8671B-A8AB-455D-8D6A-4AB9C15C069E}">
      <dgm:prSet phldrT="[Text]"/>
      <dgm:spPr/>
      <dgm:t>
        <a:bodyPr/>
        <a:lstStyle/>
        <a:p>
          <a:r>
            <a:rPr lang="cs-CZ" dirty="0"/>
            <a:t>Vládnutí</a:t>
          </a:r>
        </a:p>
      </dgm:t>
    </dgm:pt>
    <dgm:pt modelId="{B80DE46B-2C9B-43AA-BEFB-FCF5C478A6E0}" type="parTrans" cxnId="{E58CBF07-C1DE-4379-87DC-0E6147A98522}">
      <dgm:prSet/>
      <dgm:spPr/>
      <dgm:t>
        <a:bodyPr/>
        <a:lstStyle/>
        <a:p>
          <a:endParaRPr lang="cs-CZ"/>
        </a:p>
      </dgm:t>
    </dgm:pt>
    <dgm:pt modelId="{CFF6AF43-CFDF-4F01-895C-EC74E089C9F1}" type="sibTrans" cxnId="{E58CBF07-C1DE-4379-87DC-0E6147A98522}">
      <dgm:prSet/>
      <dgm:spPr/>
      <dgm:t>
        <a:bodyPr/>
        <a:lstStyle/>
        <a:p>
          <a:endParaRPr lang="cs-CZ"/>
        </a:p>
      </dgm:t>
    </dgm:pt>
    <dgm:pt modelId="{4D93EAC7-107A-4916-B4DE-7E824DD922B7}">
      <dgm:prSet phldrT="[Text]"/>
      <dgm:spPr/>
      <dgm:t>
        <a:bodyPr/>
        <a:lstStyle/>
        <a:p>
          <a:r>
            <a:rPr lang="cs-CZ" dirty="0"/>
            <a:t>Politika</a:t>
          </a:r>
        </a:p>
      </dgm:t>
    </dgm:pt>
    <dgm:pt modelId="{97D0C664-7127-4904-A2A8-307B6D9E8615}" type="parTrans" cxnId="{2E1ED7E6-6BF5-4E85-A545-306B612ADF10}">
      <dgm:prSet/>
      <dgm:spPr/>
      <dgm:t>
        <a:bodyPr/>
        <a:lstStyle/>
        <a:p>
          <a:endParaRPr lang="cs-CZ"/>
        </a:p>
      </dgm:t>
    </dgm:pt>
    <dgm:pt modelId="{BF2D45E3-C5C7-42A2-9690-64BAC5E7242A}" type="sibTrans" cxnId="{2E1ED7E6-6BF5-4E85-A545-306B612ADF10}">
      <dgm:prSet/>
      <dgm:spPr/>
      <dgm:t>
        <a:bodyPr/>
        <a:lstStyle/>
        <a:p>
          <a:endParaRPr lang="cs-CZ"/>
        </a:p>
      </dgm:t>
    </dgm:pt>
    <dgm:pt modelId="{C7B75166-88EE-4DA3-8BB5-63B9C6043E77}">
      <dgm:prSet phldrT="[Text]"/>
      <dgm:spPr/>
      <dgm:t>
        <a:bodyPr/>
        <a:lstStyle/>
        <a:p>
          <a:r>
            <a:rPr lang="cs-CZ" dirty="0"/>
            <a:t>Liberální demokracie</a:t>
          </a:r>
        </a:p>
      </dgm:t>
    </dgm:pt>
    <dgm:pt modelId="{CA05F69E-9CB6-4075-97F8-6C42A6E33FFA}" type="parTrans" cxnId="{8DB2C56B-A740-43FF-8672-1FC35CA96603}">
      <dgm:prSet/>
      <dgm:spPr/>
      <dgm:t>
        <a:bodyPr/>
        <a:lstStyle/>
        <a:p>
          <a:endParaRPr lang="cs-CZ"/>
        </a:p>
      </dgm:t>
    </dgm:pt>
    <dgm:pt modelId="{D64E4F99-8D3C-41B7-81CF-AEB0FE48FF99}" type="sibTrans" cxnId="{8DB2C56B-A740-43FF-8672-1FC35CA96603}">
      <dgm:prSet/>
      <dgm:spPr/>
      <dgm:t>
        <a:bodyPr/>
        <a:lstStyle/>
        <a:p>
          <a:endParaRPr lang="cs-CZ"/>
        </a:p>
      </dgm:t>
    </dgm:pt>
    <dgm:pt modelId="{52BC74C1-3BA4-4C8C-BD43-B339D5A54652}">
      <dgm:prSet phldrT="[Text]"/>
      <dgm:spPr/>
      <dgm:t>
        <a:bodyPr/>
        <a:lstStyle/>
        <a:p>
          <a:r>
            <a:rPr lang="cs-CZ" dirty="0"/>
            <a:t>Občanské kompetence</a:t>
          </a:r>
        </a:p>
      </dgm:t>
    </dgm:pt>
    <dgm:pt modelId="{3B939B6F-DB32-47A8-99B4-8B0F41B4130F}" type="parTrans" cxnId="{38BCB581-DFD0-4096-BB1F-721805DCAD01}">
      <dgm:prSet/>
      <dgm:spPr/>
      <dgm:t>
        <a:bodyPr/>
        <a:lstStyle/>
        <a:p>
          <a:endParaRPr lang="cs-CZ"/>
        </a:p>
      </dgm:t>
    </dgm:pt>
    <dgm:pt modelId="{67316C4A-7F03-4790-8BC8-2C2BE5988286}" type="sibTrans" cxnId="{38BCB581-DFD0-4096-BB1F-721805DCAD01}">
      <dgm:prSet/>
      <dgm:spPr/>
      <dgm:t>
        <a:bodyPr/>
        <a:lstStyle/>
        <a:p>
          <a:endParaRPr lang="cs-CZ"/>
        </a:p>
      </dgm:t>
    </dgm:pt>
    <dgm:pt modelId="{7D568B8E-753B-455C-941C-97CD785DD201}">
      <dgm:prSet phldrT="[Text]"/>
      <dgm:spPr/>
      <dgm:t>
        <a:bodyPr/>
        <a:lstStyle/>
        <a:p>
          <a:r>
            <a:rPr lang="cs-CZ" dirty="0"/>
            <a:t>Co je dobré?</a:t>
          </a:r>
        </a:p>
      </dgm:t>
    </dgm:pt>
    <dgm:pt modelId="{44B69F12-4624-4C47-9799-51FF32A046CA}" type="parTrans" cxnId="{F1475E2D-20FC-425F-BF96-8C56F2A6DD51}">
      <dgm:prSet/>
      <dgm:spPr/>
      <dgm:t>
        <a:bodyPr/>
        <a:lstStyle/>
        <a:p>
          <a:endParaRPr lang="cs-CZ"/>
        </a:p>
      </dgm:t>
    </dgm:pt>
    <dgm:pt modelId="{7EB7F8E3-AD22-4D07-81C3-5B4A2687DDCA}" type="sibTrans" cxnId="{F1475E2D-20FC-425F-BF96-8C56F2A6DD51}">
      <dgm:prSet/>
      <dgm:spPr/>
      <dgm:t>
        <a:bodyPr/>
        <a:lstStyle/>
        <a:p>
          <a:endParaRPr lang="cs-CZ"/>
        </a:p>
      </dgm:t>
    </dgm:pt>
    <dgm:pt modelId="{F7EA3E63-4296-4D70-8BF8-F2EBE9C66237}" type="pres">
      <dgm:prSet presAssocID="{EBDC2C77-BC32-42B3-A6F0-6519B24667BB}" presName="Name0" presStyleCnt="0">
        <dgm:presLayoutVars>
          <dgm:dir/>
          <dgm:animLvl val="lvl"/>
          <dgm:resizeHandles/>
        </dgm:presLayoutVars>
      </dgm:prSet>
      <dgm:spPr/>
    </dgm:pt>
    <dgm:pt modelId="{E36D8821-CFFE-494E-B513-1ECC5709ECBB}" type="pres">
      <dgm:prSet presAssocID="{94641C3E-FE42-481A-81BD-5EEDC02BC44D}" presName="linNode" presStyleCnt="0"/>
      <dgm:spPr/>
    </dgm:pt>
    <dgm:pt modelId="{98891B79-DDA4-41FE-B0B6-5B3031236EE7}" type="pres">
      <dgm:prSet presAssocID="{94641C3E-FE42-481A-81BD-5EEDC02BC44D}" presName="parentShp" presStyleLbl="node1" presStyleIdx="0" presStyleCnt="2">
        <dgm:presLayoutVars>
          <dgm:bulletEnabled val="1"/>
        </dgm:presLayoutVars>
      </dgm:prSet>
      <dgm:spPr/>
    </dgm:pt>
    <dgm:pt modelId="{DF31C94D-D3D8-4BC5-83EC-EA9B0A4EE452}" type="pres">
      <dgm:prSet presAssocID="{94641C3E-FE42-481A-81BD-5EEDC02BC44D}" presName="childShp" presStyleLbl="bgAccFollowNode1" presStyleIdx="0" presStyleCnt="2">
        <dgm:presLayoutVars>
          <dgm:bulletEnabled val="1"/>
        </dgm:presLayoutVars>
      </dgm:prSet>
      <dgm:spPr/>
    </dgm:pt>
    <dgm:pt modelId="{AE717A1A-4A9D-482E-AA61-E8CB87FD246B}" type="pres">
      <dgm:prSet presAssocID="{6FC834B3-588B-4045-8F49-E993CE00676E}" presName="spacing" presStyleCnt="0"/>
      <dgm:spPr/>
    </dgm:pt>
    <dgm:pt modelId="{52A0E34F-D3AB-42A3-B495-B87995E4E47B}" type="pres">
      <dgm:prSet presAssocID="{95D8671B-A8AB-455D-8D6A-4AB9C15C069E}" presName="linNode" presStyleCnt="0"/>
      <dgm:spPr/>
    </dgm:pt>
    <dgm:pt modelId="{022DBB3E-5DC3-4BC7-8A74-9C0BF15FFEBA}" type="pres">
      <dgm:prSet presAssocID="{95D8671B-A8AB-455D-8D6A-4AB9C15C069E}" presName="parentShp" presStyleLbl="node1" presStyleIdx="1" presStyleCnt="2">
        <dgm:presLayoutVars>
          <dgm:bulletEnabled val="1"/>
        </dgm:presLayoutVars>
      </dgm:prSet>
      <dgm:spPr/>
    </dgm:pt>
    <dgm:pt modelId="{CED69C33-DABD-47E4-A68B-40EADD485D9F}" type="pres">
      <dgm:prSet presAssocID="{95D8671B-A8AB-455D-8D6A-4AB9C15C069E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E58CBF07-C1DE-4379-87DC-0E6147A98522}" srcId="{EBDC2C77-BC32-42B3-A6F0-6519B24667BB}" destId="{95D8671B-A8AB-455D-8D6A-4AB9C15C069E}" srcOrd="1" destOrd="0" parTransId="{B80DE46B-2C9B-43AA-BEFB-FCF5C478A6E0}" sibTransId="{CFF6AF43-CFDF-4F01-895C-EC74E089C9F1}"/>
    <dgm:cxn modelId="{F1475E2D-20FC-425F-BF96-8C56F2A6DD51}" srcId="{94641C3E-FE42-481A-81BD-5EEDC02BC44D}" destId="{7D568B8E-753B-455C-941C-97CD785DD201}" srcOrd="2" destOrd="0" parTransId="{44B69F12-4624-4C47-9799-51FF32A046CA}" sibTransId="{7EB7F8E3-AD22-4D07-81C3-5B4A2687DDCA}"/>
    <dgm:cxn modelId="{E416512E-DDC3-4AD0-A400-19C08AF3E1D4}" type="presOf" srcId="{52BC74C1-3BA4-4C8C-BD43-B339D5A54652}" destId="{CED69C33-DABD-47E4-A68B-40EADD485D9F}" srcOrd="0" destOrd="2" presId="urn:microsoft.com/office/officeart/2005/8/layout/vList6"/>
    <dgm:cxn modelId="{E61D3B32-1AA3-483B-BCA7-1ECEA654C640}" type="presOf" srcId="{7D568B8E-753B-455C-941C-97CD785DD201}" destId="{DF31C94D-D3D8-4BC5-83EC-EA9B0A4EE452}" srcOrd="0" destOrd="2" presId="urn:microsoft.com/office/officeart/2005/8/layout/vList6"/>
    <dgm:cxn modelId="{E5879036-F0E7-4558-B4A1-14AF680171F9}" type="presOf" srcId="{C7B75166-88EE-4DA3-8BB5-63B9C6043E77}" destId="{CED69C33-DABD-47E4-A68B-40EADD485D9F}" srcOrd="0" destOrd="1" presId="urn:microsoft.com/office/officeart/2005/8/layout/vList6"/>
    <dgm:cxn modelId="{0E8BAE40-1CA4-4860-AFB0-900B7A774EE9}" type="presOf" srcId="{95D8671B-A8AB-455D-8D6A-4AB9C15C069E}" destId="{022DBB3E-5DC3-4BC7-8A74-9C0BF15FFEBA}" srcOrd="0" destOrd="0" presId="urn:microsoft.com/office/officeart/2005/8/layout/vList6"/>
    <dgm:cxn modelId="{31478845-2B9E-47A3-AC9D-913F1745AA0B}" type="presOf" srcId="{4D93EAC7-107A-4916-B4DE-7E824DD922B7}" destId="{CED69C33-DABD-47E4-A68B-40EADD485D9F}" srcOrd="0" destOrd="0" presId="urn:microsoft.com/office/officeart/2005/8/layout/vList6"/>
    <dgm:cxn modelId="{C3C22A67-08E2-4216-B824-64057CE62CA2}" type="presOf" srcId="{EBDC2C77-BC32-42B3-A6F0-6519B24667BB}" destId="{F7EA3E63-4296-4D70-8BF8-F2EBE9C66237}" srcOrd="0" destOrd="0" presId="urn:microsoft.com/office/officeart/2005/8/layout/vList6"/>
    <dgm:cxn modelId="{8DB2C56B-A740-43FF-8672-1FC35CA96603}" srcId="{95D8671B-A8AB-455D-8D6A-4AB9C15C069E}" destId="{C7B75166-88EE-4DA3-8BB5-63B9C6043E77}" srcOrd="1" destOrd="0" parTransId="{CA05F69E-9CB6-4075-97F8-6C42A6E33FFA}" sibTransId="{D64E4F99-8D3C-41B7-81CF-AEB0FE48FF99}"/>
    <dgm:cxn modelId="{9404F653-5DBF-4F20-AC57-9CE3AECE371C}" type="presOf" srcId="{A0C4F47A-D92E-43FC-9639-4C24B26269A2}" destId="{DF31C94D-D3D8-4BC5-83EC-EA9B0A4EE452}" srcOrd="0" destOrd="1" presId="urn:microsoft.com/office/officeart/2005/8/layout/vList6"/>
    <dgm:cxn modelId="{13EC3C7B-373E-4A51-BEF5-85EDEDDFE605}" type="presOf" srcId="{70E2BE2B-F9B0-4AB5-9AE8-5FB47B5361C1}" destId="{DF31C94D-D3D8-4BC5-83EC-EA9B0A4EE452}" srcOrd="0" destOrd="0" presId="urn:microsoft.com/office/officeart/2005/8/layout/vList6"/>
    <dgm:cxn modelId="{38BCB581-DFD0-4096-BB1F-721805DCAD01}" srcId="{95D8671B-A8AB-455D-8D6A-4AB9C15C069E}" destId="{52BC74C1-3BA4-4C8C-BD43-B339D5A54652}" srcOrd="2" destOrd="0" parTransId="{3B939B6F-DB32-47A8-99B4-8B0F41B4130F}" sibTransId="{67316C4A-7F03-4790-8BC8-2C2BE5988286}"/>
    <dgm:cxn modelId="{4D63AD8C-63D1-42DC-A19E-96488B1CC27B}" srcId="{94641C3E-FE42-481A-81BD-5EEDC02BC44D}" destId="{70E2BE2B-F9B0-4AB5-9AE8-5FB47B5361C1}" srcOrd="0" destOrd="0" parTransId="{17E3DBE3-890B-4B25-85C0-020EFB5BC7D8}" sibTransId="{5043463D-2EC0-4508-8D88-647EDF0D57E4}"/>
    <dgm:cxn modelId="{76CCC4C3-8FBA-424A-AAFD-EDED2085BFB6}" srcId="{94641C3E-FE42-481A-81BD-5EEDC02BC44D}" destId="{A0C4F47A-D92E-43FC-9639-4C24B26269A2}" srcOrd="1" destOrd="0" parTransId="{8A867E3D-98DB-40F9-AF9D-6A484AEE6283}" sibTransId="{664AF42F-107A-429C-95CB-C97F529D97C4}"/>
    <dgm:cxn modelId="{508D1BD7-EAF7-4068-955C-3C1A32999294}" srcId="{EBDC2C77-BC32-42B3-A6F0-6519B24667BB}" destId="{94641C3E-FE42-481A-81BD-5EEDC02BC44D}" srcOrd="0" destOrd="0" parTransId="{F89BE67D-5833-4EC2-834F-7D9D8732B4D0}" sibTransId="{6FC834B3-588B-4045-8F49-E993CE00676E}"/>
    <dgm:cxn modelId="{F8B83BE4-E397-4CB1-AE57-5CD7CF7B8A70}" type="presOf" srcId="{94641C3E-FE42-481A-81BD-5EEDC02BC44D}" destId="{98891B79-DDA4-41FE-B0B6-5B3031236EE7}" srcOrd="0" destOrd="0" presId="urn:microsoft.com/office/officeart/2005/8/layout/vList6"/>
    <dgm:cxn modelId="{2E1ED7E6-6BF5-4E85-A545-306B612ADF10}" srcId="{95D8671B-A8AB-455D-8D6A-4AB9C15C069E}" destId="{4D93EAC7-107A-4916-B4DE-7E824DD922B7}" srcOrd="0" destOrd="0" parTransId="{97D0C664-7127-4904-A2A8-307B6D9E8615}" sibTransId="{BF2D45E3-C5C7-42A2-9690-64BAC5E7242A}"/>
    <dgm:cxn modelId="{628F2A61-682A-4CC6-A25A-A2D8FA8AC7CA}" type="presParOf" srcId="{F7EA3E63-4296-4D70-8BF8-F2EBE9C66237}" destId="{E36D8821-CFFE-494E-B513-1ECC5709ECBB}" srcOrd="0" destOrd="0" presId="urn:microsoft.com/office/officeart/2005/8/layout/vList6"/>
    <dgm:cxn modelId="{0E4703A3-19EA-4994-824B-A5784135BE0A}" type="presParOf" srcId="{E36D8821-CFFE-494E-B513-1ECC5709ECBB}" destId="{98891B79-DDA4-41FE-B0B6-5B3031236EE7}" srcOrd="0" destOrd="0" presId="urn:microsoft.com/office/officeart/2005/8/layout/vList6"/>
    <dgm:cxn modelId="{FCD8BDB3-B53F-4485-8452-A7BEA9E7D247}" type="presParOf" srcId="{E36D8821-CFFE-494E-B513-1ECC5709ECBB}" destId="{DF31C94D-D3D8-4BC5-83EC-EA9B0A4EE452}" srcOrd="1" destOrd="0" presId="urn:microsoft.com/office/officeart/2005/8/layout/vList6"/>
    <dgm:cxn modelId="{4AC177E2-80C8-4D7D-9D19-0482C73A3CF5}" type="presParOf" srcId="{F7EA3E63-4296-4D70-8BF8-F2EBE9C66237}" destId="{AE717A1A-4A9D-482E-AA61-E8CB87FD246B}" srcOrd="1" destOrd="0" presId="urn:microsoft.com/office/officeart/2005/8/layout/vList6"/>
    <dgm:cxn modelId="{95FB1FDB-D14A-483E-9418-C33613676E95}" type="presParOf" srcId="{F7EA3E63-4296-4D70-8BF8-F2EBE9C66237}" destId="{52A0E34F-D3AB-42A3-B495-B87995E4E47B}" srcOrd="2" destOrd="0" presId="urn:microsoft.com/office/officeart/2005/8/layout/vList6"/>
    <dgm:cxn modelId="{3ED75CBA-5A4F-4546-A6EC-CA4C6FE2125D}" type="presParOf" srcId="{52A0E34F-D3AB-42A3-B495-B87995E4E47B}" destId="{022DBB3E-5DC3-4BC7-8A74-9C0BF15FFEBA}" srcOrd="0" destOrd="0" presId="urn:microsoft.com/office/officeart/2005/8/layout/vList6"/>
    <dgm:cxn modelId="{F043DB84-3F9F-4ED6-BF7D-BD85588D3510}" type="presParOf" srcId="{52A0E34F-D3AB-42A3-B495-B87995E4E47B}" destId="{CED69C33-DABD-47E4-A68B-40EADD485D9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ABD438-C28F-4E34-93A2-85BD195B01F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3ADD0E3-D017-40D3-9073-BA9AE6713DB3}">
      <dgm:prSet phldrT="[Text]"/>
      <dgm:spPr/>
      <dgm:t>
        <a:bodyPr/>
        <a:lstStyle/>
        <a:p>
          <a:r>
            <a:rPr lang="cs-CZ" dirty="0" err="1"/>
            <a:t>Government</a:t>
          </a:r>
          <a:endParaRPr lang="cs-CZ" dirty="0"/>
        </a:p>
      </dgm:t>
    </dgm:pt>
    <dgm:pt modelId="{0CC9F641-3673-4956-BB40-6D63F398E31E}" type="parTrans" cxnId="{681C454A-9EB1-400E-98AF-2B4BCB31BE2D}">
      <dgm:prSet/>
      <dgm:spPr/>
      <dgm:t>
        <a:bodyPr/>
        <a:lstStyle/>
        <a:p>
          <a:endParaRPr lang="cs-CZ"/>
        </a:p>
      </dgm:t>
    </dgm:pt>
    <dgm:pt modelId="{B5C82BC5-E11C-44AF-8A13-93EE8258180E}" type="sibTrans" cxnId="{681C454A-9EB1-400E-98AF-2B4BCB31BE2D}">
      <dgm:prSet/>
      <dgm:spPr/>
      <dgm:t>
        <a:bodyPr/>
        <a:lstStyle/>
        <a:p>
          <a:endParaRPr lang="cs-CZ"/>
        </a:p>
      </dgm:t>
    </dgm:pt>
    <dgm:pt modelId="{EE02A6AE-3BBF-4F15-97BB-D6EB42596A5C}">
      <dgm:prSet phldrT="[Text]" custT="1"/>
      <dgm:spPr/>
      <dgm:t>
        <a:bodyPr/>
        <a:lstStyle/>
        <a:p>
          <a:r>
            <a:rPr lang="cs-CZ" dirty="0"/>
            <a:t>Struktura, instituce</a:t>
          </a:r>
        </a:p>
      </dgm:t>
    </dgm:pt>
    <dgm:pt modelId="{3F8E2C00-ABCC-4EB9-9AAA-FFEC62DD4665}" type="parTrans" cxnId="{E569E667-A27E-44E5-9E05-83BC642B685D}">
      <dgm:prSet/>
      <dgm:spPr/>
      <dgm:t>
        <a:bodyPr/>
        <a:lstStyle/>
        <a:p>
          <a:endParaRPr lang="cs-CZ"/>
        </a:p>
      </dgm:t>
    </dgm:pt>
    <dgm:pt modelId="{308AED22-B444-4A54-BD2E-28DB74A9AF25}" type="sibTrans" cxnId="{E569E667-A27E-44E5-9E05-83BC642B685D}">
      <dgm:prSet/>
      <dgm:spPr/>
      <dgm:t>
        <a:bodyPr/>
        <a:lstStyle/>
        <a:p>
          <a:endParaRPr lang="cs-CZ"/>
        </a:p>
      </dgm:t>
    </dgm:pt>
    <dgm:pt modelId="{566956AB-7222-4E6D-B072-CDE9D132C358}">
      <dgm:prSet phldrT="[Text]"/>
      <dgm:spPr/>
      <dgm:t>
        <a:bodyPr/>
        <a:lstStyle/>
        <a:p>
          <a:r>
            <a:rPr lang="cs-CZ" dirty="0" err="1"/>
            <a:t>Governance</a:t>
          </a:r>
          <a:endParaRPr lang="cs-CZ" dirty="0"/>
        </a:p>
      </dgm:t>
    </dgm:pt>
    <dgm:pt modelId="{3B0F67F7-A4C3-4F5E-8C24-72F7AC235986}" type="parTrans" cxnId="{F40A035B-2019-43B9-AFD4-94A46CFCA0F2}">
      <dgm:prSet/>
      <dgm:spPr/>
      <dgm:t>
        <a:bodyPr/>
        <a:lstStyle/>
        <a:p>
          <a:endParaRPr lang="cs-CZ"/>
        </a:p>
      </dgm:t>
    </dgm:pt>
    <dgm:pt modelId="{14E82E7F-30C1-4DFA-84AD-0F11EE0F4465}" type="sibTrans" cxnId="{F40A035B-2019-43B9-AFD4-94A46CFCA0F2}">
      <dgm:prSet/>
      <dgm:spPr/>
      <dgm:t>
        <a:bodyPr/>
        <a:lstStyle/>
        <a:p>
          <a:endParaRPr lang="cs-CZ"/>
        </a:p>
      </dgm:t>
    </dgm:pt>
    <dgm:pt modelId="{9838229C-C948-405A-B2AF-9A5A39CED7A0}">
      <dgm:prSet phldrT="[Text]"/>
      <dgm:spPr/>
      <dgm:t>
        <a:bodyPr/>
        <a:lstStyle/>
        <a:p>
          <a:r>
            <a:rPr lang="cs-CZ" dirty="0"/>
            <a:t>Proces, politické vládnutí</a:t>
          </a:r>
        </a:p>
      </dgm:t>
    </dgm:pt>
    <dgm:pt modelId="{0F1C83B4-865F-43A8-9C56-3D45124B7707}" type="parTrans" cxnId="{71EA76AD-7A26-4276-8AE5-85523F28DE5E}">
      <dgm:prSet/>
      <dgm:spPr/>
      <dgm:t>
        <a:bodyPr/>
        <a:lstStyle/>
        <a:p>
          <a:endParaRPr lang="cs-CZ"/>
        </a:p>
      </dgm:t>
    </dgm:pt>
    <dgm:pt modelId="{08C12262-A41B-4A80-96D7-4C83500E31E6}" type="sibTrans" cxnId="{71EA76AD-7A26-4276-8AE5-85523F28DE5E}">
      <dgm:prSet/>
      <dgm:spPr/>
      <dgm:t>
        <a:bodyPr/>
        <a:lstStyle/>
        <a:p>
          <a:endParaRPr lang="cs-CZ"/>
        </a:p>
      </dgm:t>
    </dgm:pt>
    <dgm:pt modelId="{24B021C2-C3CB-47C5-9B5F-570573E1BEAB}">
      <dgm:prSet phldrT="[Text]"/>
      <dgm:spPr/>
      <dgm:t>
        <a:bodyPr/>
        <a:lstStyle/>
        <a:p>
          <a:r>
            <a:rPr lang="cs-CZ" dirty="0"/>
            <a:t>Vláda, opozice aj.</a:t>
          </a:r>
        </a:p>
      </dgm:t>
    </dgm:pt>
    <dgm:pt modelId="{CD157465-8A5E-4E41-AE02-72462DBA704A}" type="parTrans" cxnId="{3E580E96-BC04-4F0B-848F-5B262DDC4F19}">
      <dgm:prSet/>
      <dgm:spPr/>
      <dgm:t>
        <a:bodyPr/>
        <a:lstStyle/>
        <a:p>
          <a:endParaRPr lang="cs-CZ"/>
        </a:p>
      </dgm:t>
    </dgm:pt>
    <dgm:pt modelId="{5D6A8445-6C71-41C9-A0F7-3DF8A10A7575}" type="sibTrans" cxnId="{3E580E96-BC04-4F0B-848F-5B262DDC4F19}">
      <dgm:prSet/>
      <dgm:spPr/>
      <dgm:t>
        <a:bodyPr/>
        <a:lstStyle/>
        <a:p>
          <a:endParaRPr lang="cs-CZ"/>
        </a:p>
      </dgm:t>
    </dgm:pt>
    <dgm:pt modelId="{8906EF61-A082-44BB-9A52-842911CB2729}">
      <dgm:prSet phldrT="[Text]"/>
      <dgm:spPr/>
      <dgm:t>
        <a:bodyPr/>
        <a:lstStyle/>
        <a:p>
          <a:r>
            <a:rPr lang="cs-CZ" dirty="0"/>
            <a:t>Dělba moci</a:t>
          </a:r>
        </a:p>
      </dgm:t>
    </dgm:pt>
    <dgm:pt modelId="{678B4F59-E9B2-46C8-AE18-0412105471B9}" type="parTrans" cxnId="{B99670FE-3D1C-4D6C-BFF9-5B6C5F31141D}">
      <dgm:prSet/>
      <dgm:spPr/>
      <dgm:t>
        <a:bodyPr/>
        <a:lstStyle/>
        <a:p>
          <a:endParaRPr lang="cs-CZ"/>
        </a:p>
      </dgm:t>
    </dgm:pt>
    <dgm:pt modelId="{8C8C90CD-6E83-4B45-9634-AFBB2DE38B23}" type="sibTrans" cxnId="{B99670FE-3D1C-4D6C-BFF9-5B6C5F31141D}">
      <dgm:prSet/>
      <dgm:spPr/>
      <dgm:t>
        <a:bodyPr/>
        <a:lstStyle/>
        <a:p>
          <a:endParaRPr lang="cs-CZ"/>
        </a:p>
      </dgm:t>
    </dgm:pt>
    <dgm:pt modelId="{0B6D01FC-B4CF-4E81-B5A2-490274499288}">
      <dgm:prSet phldrT="[Text]"/>
      <dgm:spPr/>
      <dgm:t>
        <a:bodyPr/>
        <a:lstStyle/>
        <a:p>
          <a:r>
            <a:rPr lang="cs-CZ" dirty="0"/>
            <a:t>Korporátní, organizační …</a:t>
          </a:r>
        </a:p>
      </dgm:t>
    </dgm:pt>
    <dgm:pt modelId="{9D1EF937-483D-40C2-9E23-513A0AE549BB}" type="parTrans" cxnId="{21012348-3858-47E4-A105-8FE28D01D285}">
      <dgm:prSet/>
      <dgm:spPr/>
      <dgm:t>
        <a:bodyPr/>
        <a:lstStyle/>
        <a:p>
          <a:endParaRPr lang="cs-CZ"/>
        </a:p>
      </dgm:t>
    </dgm:pt>
    <dgm:pt modelId="{3B2B564E-5050-4F31-952D-E863AB83C20F}" type="sibTrans" cxnId="{21012348-3858-47E4-A105-8FE28D01D285}">
      <dgm:prSet/>
      <dgm:spPr/>
      <dgm:t>
        <a:bodyPr/>
        <a:lstStyle/>
        <a:p>
          <a:endParaRPr lang="cs-CZ"/>
        </a:p>
      </dgm:t>
    </dgm:pt>
    <dgm:pt modelId="{F59380BD-0860-4646-A418-366A23F6DE24}">
      <dgm:prSet phldrT="[Text]"/>
      <dgm:spPr/>
      <dgm:t>
        <a:bodyPr/>
        <a:lstStyle/>
        <a:p>
          <a:r>
            <a:rPr lang="cs-CZ" dirty="0"/>
            <a:t>Kultura, komunikace</a:t>
          </a:r>
        </a:p>
      </dgm:t>
    </dgm:pt>
    <dgm:pt modelId="{77359FD5-D187-4A3A-966D-414EAD77A13A}" type="parTrans" cxnId="{5F4F6516-1947-4D8A-A1F7-4C5AA375DD54}">
      <dgm:prSet/>
      <dgm:spPr/>
    </dgm:pt>
    <dgm:pt modelId="{6B8F73F6-70FC-4941-80A4-E9B457CF2C67}" type="sibTrans" cxnId="{5F4F6516-1947-4D8A-A1F7-4C5AA375DD54}">
      <dgm:prSet/>
      <dgm:spPr/>
    </dgm:pt>
    <dgm:pt modelId="{F4324250-1DBB-4F17-99AB-90EF926F544F}" type="pres">
      <dgm:prSet presAssocID="{39ABD438-C28F-4E34-93A2-85BD195B01F1}" presName="Name0" presStyleCnt="0">
        <dgm:presLayoutVars>
          <dgm:dir/>
          <dgm:animLvl val="lvl"/>
          <dgm:resizeHandles/>
        </dgm:presLayoutVars>
      </dgm:prSet>
      <dgm:spPr/>
    </dgm:pt>
    <dgm:pt modelId="{82F74620-BBED-4A2D-94EA-2FD8C3A4C957}" type="pres">
      <dgm:prSet presAssocID="{E3ADD0E3-D017-40D3-9073-BA9AE6713DB3}" presName="linNode" presStyleCnt="0"/>
      <dgm:spPr/>
    </dgm:pt>
    <dgm:pt modelId="{F4F5004B-8A1E-44E1-AADF-26F2F6CA64D7}" type="pres">
      <dgm:prSet presAssocID="{E3ADD0E3-D017-40D3-9073-BA9AE6713DB3}" presName="parentShp" presStyleLbl="node1" presStyleIdx="0" presStyleCnt="2">
        <dgm:presLayoutVars>
          <dgm:bulletEnabled val="1"/>
        </dgm:presLayoutVars>
      </dgm:prSet>
      <dgm:spPr/>
    </dgm:pt>
    <dgm:pt modelId="{FA33CFB0-5030-4FC6-B17E-0B4C443ECAD5}" type="pres">
      <dgm:prSet presAssocID="{E3ADD0E3-D017-40D3-9073-BA9AE6713DB3}" presName="childShp" presStyleLbl="bgAccFollowNode1" presStyleIdx="0" presStyleCnt="2">
        <dgm:presLayoutVars>
          <dgm:bulletEnabled val="1"/>
        </dgm:presLayoutVars>
      </dgm:prSet>
      <dgm:spPr/>
    </dgm:pt>
    <dgm:pt modelId="{B4D4A97D-0AE1-47C5-97DF-179EAF033F04}" type="pres">
      <dgm:prSet presAssocID="{B5C82BC5-E11C-44AF-8A13-93EE8258180E}" presName="spacing" presStyleCnt="0"/>
      <dgm:spPr/>
    </dgm:pt>
    <dgm:pt modelId="{A091DE6D-95D4-403E-B7C2-CE9B6EF5F3F1}" type="pres">
      <dgm:prSet presAssocID="{566956AB-7222-4E6D-B072-CDE9D132C358}" presName="linNode" presStyleCnt="0"/>
      <dgm:spPr/>
    </dgm:pt>
    <dgm:pt modelId="{28FCF493-128F-4AF3-BFAD-E281774D2064}" type="pres">
      <dgm:prSet presAssocID="{566956AB-7222-4E6D-B072-CDE9D132C358}" presName="parentShp" presStyleLbl="node1" presStyleIdx="1" presStyleCnt="2">
        <dgm:presLayoutVars>
          <dgm:bulletEnabled val="1"/>
        </dgm:presLayoutVars>
      </dgm:prSet>
      <dgm:spPr/>
    </dgm:pt>
    <dgm:pt modelId="{842B9049-6C96-4A62-AA43-8A1C235C1D99}" type="pres">
      <dgm:prSet presAssocID="{566956AB-7222-4E6D-B072-CDE9D132C358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155A550A-04BC-4766-A973-44B818E366C1}" type="presOf" srcId="{39ABD438-C28F-4E34-93A2-85BD195B01F1}" destId="{F4324250-1DBB-4F17-99AB-90EF926F544F}" srcOrd="0" destOrd="0" presId="urn:microsoft.com/office/officeart/2005/8/layout/vList6"/>
    <dgm:cxn modelId="{D92AEC10-F228-4406-A2D1-A6A314443C62}" type="presOf" srcId="{F59380BD-0860-4646-A418-366A23F6DE24}" destId="{842B9049-6C96-4A62-AA43-8A1C235C1D99}" srcOrd="0" destOrd="2" presId="urn:microsoft.com/office/officeart/2005/8/layout/vList6"/>
    <dgm:cxn modelId="{19D80412-A269-4894-AE0A-FEAD588B5107}" type="presOf" srcId="{8906EF61-A082-44BB-9A52-842911CB2729}" destId="{FA33CFB0-5030-4FC6-B17E-0B4C443ECAD5}" srcOrd="0" destOrd="2" presId="urn:microsoft.com/office/officeart/2005/8/layout/vList6"/>
    <dgm:cxn modelId="{5F4F6516-1947-4D8A-A1F7-4C5AA375DD54}" srcId="{566956AB-7222-4E6D-B072-CDE9D132C358}" destId="{F59380BD-0860-4646-A418-366A23F6DE24}" srcOrd="2" destOrd="0" parTransId="{77359FD5-D187-4A3A-966D-414EAD77A13A}" sibTransId="{6B8F73F6-70FC-4941-80A4-E9B457CF2C67}"/>
    <dgm:cxn modelId="{4AE06E1B-070D-4D14-B475-EB071E997E72}" type="presOf" srcId="{E3ADD0E3-D017-40D3-9073-BA9AE6713DB3}" destId="{F4F5004B-8A1E-44E1-AADF-26F2F6CA64D7}" srcOrd="0" destOrd="0" presId="urn:microsoft.com/office/officeart/2005/8/layout/vList6"/>
    <dgm:cxn modelId="{F40A035B-2019-43B9-AFD4-94A46CFCA0F2}" srcId="{39ABD438-C28F-4E34-93A2-85BD195B01F1}" destId="{566956AB-7222-4E6D-B072-CDE9D132C358}" srcOrd="1" destOrd="0" parTransId="{3B0F67F7-A4C3-4F5E-8C24-72F7AC235986}" sibTransId="{14E82E7F-30C1-4DFA-84AD-0F11EE0F4465}"/>
    <dgm:cxn modelId="{D3532B65-92DE-417F-8B2B-AAD54C54DC6D}" type="presOf" srcId="{0B6D01FC-B4CF-4E81-B5A2-490274499288}" destId="{842B9049-6C96-4A62-AA43-8A1C235C1D99}" srcOrd="0" destOrd="1" presId="urn:microsoft.com/office/officeart/2005/8/layout/vList6"/>
    <dgm:cxn modelId="{E569E667-A27E-44E5-9E05-83BC642B685D}" srcId="{E3ADD0E3-D017-40D3-9073-BA9AE6713DB3}" destId="{EE02A6AE-3BBF-4F15-97BB-D6EB42596A5C}" srcOrd="0" destOrd="0" parTransId="{3F8E2C00-ABCC-4EB9-9AAA-FFEC62DD4665}" sibTransId="{308AED22-B444-4A54-BD2E-28DB74A9AF25}"/>
    <dgm:cxn modelId="{21012348-3858-47E4-A105-8FE28D01D285}" srcId="{566956AB-7222-4E6D-B072-CDE9D132C358}" destId="{0B6D01FC-B4CF-4E81-B5A2-490274499288}" srcOrd="1" destOrd="0" parTransId="{9D1EF937-483D-40C2-9E23-513A0AE549BB}" sibTransId="{3B2B564E-5050-4F31-952D-E863AB83C20F}"/>
    <dgm:cxn modelId="{681C454A-9EB1-400E-98AF-2B4BCB31BE2D}" srcId="{39ABD438-C28F-4E34-93A2-85BD195B01F1}" destId="{E3ADD0E3-D017-40D3-9073-BA9AE6713DB3}" srcOrd="0" destOrd="0" parTransId="{0CC9F641-3673-4956-BB40-6D63F398E31E}" sibTransId="{B5C82BC5-E11C-44AF-8A13-93EE8258180E}"/>
    <dgm:cxn modelId="{ECF22350-0985-4C0F-9C91-090322C04485}" type="presOf" srcId="{9838229C-C948-405A-B2AF-9A5A39CED7A0}" destId="{842B9049-6C96-4A62-AA43-8A1C235C1D99}" srcOrd="0" destOrd="0" presId="urn:microsoft.com/office/officeart/2005/8/layout/vList6"/>
    <dgm:cxn modelId="{3E580E96-BC04-4F0B-848F-5B262DDC4F19}" srcId="{E3ADD0E3-D017-40D3-9073-BA9AE6713DB3}" destId="{24B021C2-C3CB-47C5-9B5F-570573E1BEAB}" srcOrd="1" destOrd="0" parTransId="{CD157465-8A5E-4E41-AE02-72462DBA704A}" sibTransId="{5D6A8445-6C71-41C9-A0F7-3DF8A10A7575}"/>
    <dgm:cxn modelId="{7BCF489F-8EF7-4B35-8600-8E932EAB22DF}" type="presOf" srcId="{24B021C2-C3CB-47C5-9B5F-570573E1BEAB}" destId="{FA33CFB0-5030-4FC6-B17E-0B4C443ECAD5}" srcOrd="0" destOrd="1" presId="urn:microsoft.com/office/officeart/2005/8/layout/vList6"/>
    <dgm:cxn modelId="{71EA76AD-7A26-4276-8AE5-85523F28DE5E}" srcId="{566956AB-7222-4E6D-B072-CDE9D132C358}" destId="{9838229C-C948-405A-B2AF-9A5A39CED7A0}" srcOrd="0" destOrd="0" parTransId="{0F1C83B4-865F-43A8-9C56-3D45124B7707}" sibTransId="{08C12262-A41B-4A80-96D7-4C83500E31E6}"/>
    <dgm:cxn modelId="{8CAD21D9-80A4-4496-9251-C5BB917311DC}" type="presOf" srcId="{566956AB-7222-4E6D-B072-CDE9D132C358}" destId="{28FCF493-128F-4AF3-BFAD-E281774D2064}" srcOrd="0" destOrd="0" presId="urn:microsoft.com/office/officeart/2005/8/layout/vList6"/>
    <dgm:cxn modelId="{5BB298D9-33E8-4E5A-94D7-AA0518FEFFA0}" type="presOf" srcId="{EE02A6AE-3BBF-4F15-97BB-D6EB42596A5C}" destId="{FA33CFB0-5030-4FC6-B17E-0B4C443ECAD5}" srcOrd="0" destOrd="0" presId="urn:microsoft.com/office/officeart/2005/8/layout/vList6"/>
    <dgm:cxn modelId="{B99670FE-3D1C-4D6C-BFF9-5B6C5F31141D}" srcId="{E3ADD0E3-D017-40D3-9073-BA9AE6713DB3}" destId="{8906EF61-A082-44BB-9A52-842911CB2729}" srcOrd="2" destOrd="0" parTransId="{678B4F59-E9B2-46C8-AE18-0412105471B9}" sibTransId="{8C8C90CD-6E83-4B45-9634-AFBB2DE38B23}"/>
    <dgm:cxn modelId="{7AF1A413-9EFB-4ABA-80C8-9319B3EC39E9}" type="presParOf" srcId="{F4324250-1DBB-4F17-99AB-90EF926F544F}" destId="{82F74620-BBED-4A2D-94EA-2FD8C3A4C957}" srcOrd="0" destOrd="0" presId="urn:microsoft.com/office/officeart/2005/8/layout/vList6"/>
    <dgm:cxn modelId="{E8502270-5FAA-484F-92D0-D4F39D3565A7}" type="presParOf" srcId="{82F74620-BBED-4A2D-94EA-2FD8C3A4C957}" destId="{F4F5004B-8A1E-44E1-AADF-26F2F6CA64D7}" srcOrd="0" destOrd="0" presId="urn:microsoft.com/office/officeart/2005/8/layout/vList6"/>
    <dgm:cxn modelId="{EFD22319-7E71-4B9E-A154-5F9632DE62EB}" type="presParOf" srcId="{82F74620-BBED-4A2D-94EA-2FD8C3A4C957}" destId="{FA33CFB0-5030-4FC6-B17E-0B4C443ECAD5}" srcOrd="1" destOrd="0" presId="urn:microsoft.com/office/officeart/2005/8/layout/vList6"/>
    <dgm:cxn modelId="{69A5727D-AFAC-4262-B8DA-A6F5B43DDEDA}" type="presParOf" srcId="{F4324250-1DBB-4F17-99AB-90EF926F544F}" destId="{B4D4A97D-0AE1-47C5-97DF-179EAF033F04}" srcOrd="1" destOrd="0" presId="urn:microsoft.com/office/officeart/2005/8/layout/vList6"/>
    <dgm:cxn modelId="{223421E5-D0F0-4224-999E-AB36C75AD141}" type="presParOf" srcId="{F4324250-1DBB-4F17-99AB-90EF926F544F}" destId="{A091DE6D-95D4-403E-B7C2-CE9B6EF5F3F1}" srcOrd="2" destOrd="0" presId="urn:microsoft.com/office/officeart/2005/8/layout/vList6"/>
    <dgm:cxn modelId="{9C3B09D7-AD4A-4A11-BC60-640AE9F00C81}" type="presParOf" srcId="{A091DE6D-95D4-403E-B7C2-CE9B6EF5F3F1}" destId="{28FCF493-128F-4AF3-BFAD-E281774D2064}" srcOrd="0" destOrd="0" presId="urn:microsoft.com/office/officeart/2005/8/layout/vList6"/>
    <dgm:cxn modelId="{4970EE19-9AE5-4E11-AA87-F18D923DF23C}" type="presParOf" srcId="{A091DE6D-95D4-403E-B7C2-CE9B6EF5F3F1}" destId="{842B9049-6C96-4A62-AA43-8A1C235C1D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E9D78A-937F-40C2-96C4-8B38BCAD2252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572DA064-2BC7-492B-A178-9554C74A5E79}">
      <dgm:prSet phldrT="[Text]" custT="1"/>
      <dgm:spPr/>
      <dgm:t>
        <a:bodyPr/>
        <a:lstStyle/>
        <a:p>
          <a:r>
            <a:rPr lang="cs-CZ" sz="1200" b="1" dirty="0"/>
            <a:t>Magistrála</a:t>
          </a:r>
        </a:p>
      </dgm:t>
    </dgm:pt>
    <dgm:pt modelId="{61A22D57-1235-41FA-ACE0-85B0BCEA1E94}" type="parTrans" cxnId="{476BB6A3-5BCC-42F2-BBB4-8348CEEBBA29}">
      <dgm:prSet/>
      <dgm:spPr/>
      <dgm:t>
        <a:bodyPr/>
        <a:lstStyle/>
        <a:p>
          <a:endParaRPr lang="cs-CZ"/>
        </a:p>
      </dgm:t>
    </dgm:pt>
    <dgm:pt modelId="{C1FB9D60-4A0D-442F-9305-A9FAF64AFC5E}" type="sibTrans" cxnId="{476BB6A3-5BCC-42F2-BBB4-8348CEEBBA29}">
      <dgm:prSet/>
      <dgm:spPr/>
      <dgm:t>
        <a:bodyPr/>
        <a:lstStyle/>
        <a:p>
          <a:endParaRPr lang="cs-CZ"/>
        </a:p>
      </dgm:t>
    </dgm:pt>
    <dgm:pt modelId="{A22917D6-D143-4DA6-83F1-F9F6C2BEBF54}">
      <dgm:prSet phldrT="[Text]" phldr="1"/>
      <dgm:spPr/>
      <dgm:t>
        <a:bodyPr/>
        <a:lstStyle/>
        <a:p>
          <a:endParaRPr lang="cs-CZ"/>
        </a:p>
      </dgm:t>
    </dgm:pt>
    <dgm:pt modelId="{81D158A1-FFDD-42ED-8D94-D641302763E5}" type="parTrans" cxnId="{77AF4044-E466-4CCA-8020-D50F6C9BE871}">
      <dgm:prSet/>
      <dgm:spPr/>
      <dgm:t>
        <a:bodyPr/>
        <a:lstStyle/>
        <a:p>
          <a:endParaRPr lang="cs-CZ"/>
        </a:p>
      </dgm:t>
    </dgm:pt>
    <dgm:pt modelId="{72A2A94F-AF15-4E35-85A9-67D73B16A334}" type="sibTrans" cxnId="{77AF4044-E466-4CCA-8020-D50F6C9BE871}">
      <dgm:prSet/>
      <dgm:spPr/>
      <dgm:t>
        <a:bodyPr/>
        <a:lstStyle/>
        <a:p>
          <a:endParaRPr lang="cs-CZ"/>
        </a:p>
      </dgm:t>
    </dgm:pt>
    <dgm:pt modelId="{461FBB4D-9A84-4AB5-B703-4430274E1F09}">
      <dgm:prSet phldrT="[Text]" phldr="1"/>
      <dgm:spPr/>
      <dgm:t>
        <a:bodyPr/>
        <a:lstStyle/>
        <a:p>
          <a:endParaRPr lang="cs-CZ" dirty="0"/>
        </a:p>
      </dgm:t>
    </dgm:pt>
    <dgm:pt modelId="{8B013740-DDFE-45DC-83B9-F538391069A3}" type="parTrans" cxnId="{1FD8364C-2F91-47D3-9E0A-35B1CBB990AA}">
      <dgm:prSet/>
      <dgm:spPr/>
      <dgm:t>
        <a:bodyPr/>
        <a:lstStyle/>
        <a:p>
          <a:endParaRPr lang="cs-CZ"/>
        </a:p>
      </dgm:t>
    </dgm:pt>
    <dgm:pt modelId="{B9C7275F-2977-4C5A-B64E-26F8C08C23CD}" type="sibTrans" cxnId="{1FD8364C-2F91-47D3-9E0A-35B1CBB990AA}">
      <dgm:prSet/>
      <dgm:spPr/>
      <dgm:t>
        <a:bodyPr/>
        <a:lstStyle/>
        <a:p>
          <a:endParaRPr lang="cs-CZ"/>
        </a:p>
      </dgm:t>
    </dgm:pt>
    <dgm:pt modelId="{2C142EB8-1920-4390-830A-90FAD42943C5}" type="pres">
      <dgm:prSet presAssocID="{6CE9D78A-937F-40C2-96C4-8B38BCAD2252}" presName="Name0" presStyleCnt="0">
        <dgm:presLayoutVars>
          <dgm:dir/>
          <dgm:animLvl val="lvl"/>
          <dgm:resizeHandles val="exact"/>
        </dgm:presLayoutVars>
      </dgm:prSet>
      <dgm:spPr/>
    </dgm:pt>
    <dgm:pt modelId="{EEA6ED45-153B-401C-9BF8-73D0E305FF51}" type="pres">
      <dgm:prSet presAssocID="{6CE9D78A-937F-40C2-96C4-8B38BCAD2252}" presName="dummy" presStyleCnt="0"/>
      <dgm:spPr/>
    </dgm:pt>
    <dgm:pt modelId="{C36F7F3C-BC5F-43AC-BC7D-51C243F169B6}" type="pres">
      <dgm:prSet presAssocID="{6CE9D78A-937F-40C2-96C4-8B38BCAD2252}" presName="linH" presStyleCnt="0"/>
      <dgm:spPr/>
    </dgm:pt>
    <dgm:pt modelId="{27A1CEC6-AFC8-433A-8419-80A4CF80EB6C}" type="pres">
      <dgm:prSet presAssocID="{6CE9D78A-937F-40C2-96C4-8B38BCAD2252}" presName="padding1" presStyleCnt="0"/>
      <dgm:spPr/>
    </dgm:pt>
    <dgm:pt modelId="{D13616A0-CE36-4755-9BA7-9437DACC89D8}" type="pres">
      <dgm:prSet presAssocID="{572DA064-2BC7-492B-A178-9554C74A5E79}" presName="linV" presStyleCnt="0"/>
      <dgm:spPr/>
    </dgm:pt>
    <dgm:pt modelId="{4A607E4A-03DA-479F-83D4-79738E987058}" type="pres">
      <dgm:prSet presAssocID="{572DA064-2BC7-492B-A178-9554C74A5E79}" presName="spVertical1" presStyleCnt="0"/>
      <dgm:spPr/>
    </dgm:pt>
    <dgm:pt modelId="{38FD6285-CC0D-42CE-BE06-B25EA7EE4028}" type="pres">
      <dgm:prSet presAssocID="{572DA064-2BC7-492B-A178-9554C74A5E79}" presName="parTx" presStyleLbl="revTx" presStyleIdx="0" presStyleCnt="3" custScaleX="288635" custLinFactNeighborX="98549" custLinFactNeighborY="33326">
        <dgm:presLayoutVars>
          <dgm:chMax val="0"/>
          <dgm:chPref val="0"/>
          <dgm:bulletEnabled val="1"/>
        </dgm:presLayoutVars>
      </dgm:prSet>
      <dgm:spPr/>
    </dgm:pt>
    <dgm:pt modelId="{115C6D59-45CA-485A-BA50-947D169B095C}" type="pres">
      <dgm:prSet presAssocID="{572DA064-2BC7-492B-A178-9554C74A5E79}" presName="spVertical2" presStyleCnt="0"/>
      <dgm:spPr/>
    </dgm:pt>
    <dgm:pt modelId="{0FDF122E-DA22-4618-B7A1-0AF52EC44597}" type="pres">
      <dgm:prSet presAssocID="{572DA064-2BC7-492B-A178-9554C74A5E79}" presName="spVertical3" presStyleCnt="0"/>
      <dgm:spPr/>
    </dgm:pt>
    <dgm:pt modelId="{FE301B7D-2046-4EB1-B928-F9168CB2476A}" type="pres">
      <dgm:prSet presAssocID="{C1FB9D60-4A0D-442F-9305-A9FAF64AFC5E}" presName="space" presStyleCnt="0"/>
      <dgm:spPr/>
    </dgm:pt>
    <dgm:pt modelId="{3AE967BA-2EE3-4AB3-A213-14C916989ADA}" type="pres">
      <dgm:prSet presAssocID="{A22917D6-D143-4DA6-83F1-F9F6C2BEBF54}" presName="linV" presStyleCnt="0"/>
      <dgm:spPr/>
    </dgm:pt>
    <dgm:pt modelId="{153C4C1C-4E85-4207-BA4A-027761CAFD2B}" type="pres">
      <dgm:prSet presAssocID="{A22917D6-D143-4DA6-83F1-F9F6C2BEBF54}" presName="spVertical1" presStyleCnt="0"/>
      <dgm:spPr/>
    </dgm:pt>
    <dgm:pt modelId="{DB128DC6-1194-4F9C-9724-F4B53FC7A75C}" type="pres">
      <dgm:prSet presAssocID="{A22917D6-D143-4DA6-83F1-F9F6C2BEBF54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C180D44-325A-4448-B909-573D3EB0C3D8}" type="pres">
      <dgm:prSet presAssocID="{A22917D6-D143-4DA6-83F1-F9F6C2BEBF54}" presName="spVertical2" presStyleCnt="0"/>
      <dgm:spPr/>
    </dgm:pt>
    <dgm:pt modelId="{2957412A-ACCA-4AC8-982E-BF375C93E8B2}" type="pres">
      <dgm:prSet presAssocID="{A22917D6-D143-4DA6-83F1-F9F6C2BEBF54}" presName="spVertical3" presStyleCnt="0"/>
      <dgm:spPr/>
    </dgm:pt>
    <dgm:pt modelId="{6502EAB5-1C8C-4B69-96CF-5A24CF91EFC0}" type="pres">
      <dgm:prSet presAssocID="{72A2A94F-AF15-4E35-85A9-67D73B16A334}" presName="space" presStyleCnt="0"/>
      <dgm:spPr/>
    </dgm:pt>
    <dgm:pt modelId="{1859FEB7-9AC0-48B6-824F-7FF74352A183}" type="pres">
      <dgm:prSet presAssocID="{461FBB4D-9A84-4AB5-B703-4430274E1F09}" presName="linV" presStyleCnt="0"/>
      <dgm:spPr/>
    </dgm:pt>
    <dgm:pt modelId="{212BAEB7-B4B3-49B6-BA98-AF78E16144E4}" type="pres">
      <dgm:prSet presAssocID="{461FBB4D-9A84-4AB5-B703-4430274E1F09}" presName="spVertical1" presStyleCnt="0"/>
      <dgm:spPr/>
    </dgm:pt>
    <dgm:pt modelId="{586F6951-581F-4B12-B906-5DF90CB3345D}" type="pres">
      <dgm:prSet presAssocID="{461FBB4D-9A84-4AB5-B703-4430274E1F09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1F9B2D9-C604-445A-A55B-47AFB4E15B08}" type="pres">
      <dgm:prSet presAssocID="{461FBB4D-9A84-4AB5-B703-4430274E1F09}" presName="spVertical2" presStyleCnt="0"/>
      <dgm:spPr/>
    </dgm:pt>
    <dgm:pt modelId="{C12E7BBD-D9E1-434C-9A70-BA9C9340F7D5}" type="pres">
      <dgm:prSet presAssocID="{461FBB4D-9A84-4AB5-B703-4430274E1F09}" presName="spVertical3" presStyleCnt="0"/>
      <dgm:spPr/>
    </dgm:pt>
    <dgm:pt modelId="{AA9E055A-4409-422B-93F5-EE918A199417}" type="pres">
      <dgm:prSet presAssocID="{6CE9D78A-937F-40C2-96C4-8B38BCAD2252}" presName="padding2" presStyleCnt="0"/>
      <dgm:spPr/>
    </dgm:pt>
    <dgm:pt modelId="{13904821-1332-41FE-BD0A-061B501BB8B2}" type="pres">
      <dgm:prSet presAssocID="{6CE9D78A-937F-40C2-96C4-8B38BCAD2252}" presName="negArrow" presStyleCnt="0"/>
      <dgm:spPr/>
    </dgm:pt>
    <dgm:pt modelId="{8D1C203E-3FB3-482C-B212-F5F214616B38}" type="pres">
      <dgm:prSet presAssocID="{6CE9D78A-937F-40C2-96C4-8B38BCAD2252}" presName="backgroundArrow" presStyleLbl="node1" presStyleIdx="0" presStyleCnt="1" custLinFactNeighborY="11534"/>
      <dgm:spPr/>
    </dgm:pt>
  </dgm:ptLst>
  <dgm:cxnLst>
    <dgm:cxn modelId="{77AF4044-E466-4CCA-8020-D50F6C9BE871}" srcId="{6CE9D78A-937F-40C2-96C4-8B38BCAD2252}" destId="{A22917D6-D143-4DA6-83F1-F9F6C2BEBF54}" srcOrd="1" destOrd="0" parTransId="{81D158A1-FFDD-42ED-8D94-D641302763E5}" sibTransId="{72A2A94F-AF15-4E35-85A9-67D73B16A334}"/>
    <dgm:cxn modelId="{1FD8364C-2F91-47D3-9E0A-35B1CBB990AA}" srcId="{6CE9D78A-937F-40C2-96C4-8B38BCAD2252}" destId="{461FBB4D-9A84-4AB5-B703-4430274E1F09}" srcOrd="2" destOrd="0" parTransId="{8B013740-DDFE-45DC-83B9-F538391069A3}" sibTransId="{B9C7275F-2977-4C5A-B64E-26F8C08C23CD}"/>
    <dgm:cxn modelId="{D6832D8A-47DB-468F-91C8-339204450475}" type="presOf" srcId="{A22917D6-D143-4DA6-83F1-F9F6C2BEBF54}" destId="{DB128DC6-1194-4F9C-9724-F4B53FC7A75C}" srcOrd="0" destOrd="0" presId="urn:microsoft.com/office/officeart/2005/8/layout/hProcess3"/>
    <dgm:cxn modelId="{F9AE9F94-E40D-4BC3-ADB1-661AD4A276BA}" type="presOf" srcId="{572DA064-2BC7-492B-A178-9554C74A5E79}" destId="{38FD6285-CC0D-42CE-BE06-B25EA7EE4028}" srcOrd="0" destOrd="0" presId="urn:microsoft.com/office/officeart/2005/8/layout/hProcess3"/>
    <dgm:cxn modelId="{476BB6A3-5BCC-42F2-BBB4-8348CEEBBA29}" srcId="{6CE9D78A-937F-40C2-96C4-8B38BCAD2252}" destId="{572DA064-2BC7-492B-A178-9554C74A5E79}" srcOrd="0" destOrd="0" parTransId="{61A22D57-1235-41FA-ACE0-85B0BCEA1E94}" sibTransId="{C1FB9D60-4A0D-442F-9305-A9FAF64AFC5E}"/>
    <dgm:cxn modelId="{E5D2A2A6-B6F1-434C-A0A6-FD0D3B4E36A0}" type="presOf" srcId="{461FBB4D-9A84-4AB5-B703-4430274E1F09}" destId="{586F6951-581F-4B12-B906-5DF90CB3345D}" srcOrd="0" destOrd="0" presId="urn:microsoft.com/office/officeart/2005/8/layout/hProcess3"/>
    <dgm:cxn modelId="{D86B34DE-E5BA-45BC-AEA5-2C4B1DB3C267}" type="presOf" srcId="{6CE9D78A-937F-40C2-96C4-8B38BCAD2252}" destId="{2C142EB8-1920-4390-830A-90FAD42943C5}" srcOrd="0" destOrd="0" presId="urn:microsoft.com/office/officeart/2005/8/layout/hProcess3"/>
    <dgm:cxn modelId="{26196C70-6BCB-4FAC-B238-74509350C333}" type="presParOf" srcId="{2C142EB8-1920-4390-830A-90FAD42943C5}" destId="{EEA6ED45-153B-401C-9BF8-73D0E305FF51}" srcOrd="0" destOrd="0" presId="urn:microsoft.com/office/officeart/2005/8/layout/hProcess3"/>
    <dgm:cxn modelId="{DF0D8DD6-41C3-44A7-9A5E-F70057BC4D74}" type="presParOf" srcId="{2C142EB8-1920-4390-830A-90FAD42943C5}" destId="{C36F7F3C-BC5F-43AC-BC7D-51C243F169B6}" srcOrd="1" destOrd="0" presId="urn:microsoft.com/office/officeart/2005/8/layout/hProcess3"/>
    <dgm:cxn modelId="{38AED660-560E-4DAA-834A-4382DD85899A}" type="presParOf" srcId="{C36F7F3C-BC5F-43AC-BC7D-51C243F169B6}" destId="{27A1CEC6-AFC8-433A-8419-80A4CF80EB6C}" srcOrd="0" destOrd="0" presId="urn:microsoft.com/office/officeart/2005/8/layout/hProcess3"/>
    <dgm:cxn modelId="{BF49AD89-129D-4392-8CAC-D21E91CBD0D9}" type="presParOf" srcId="{C36F7F3C-BC5F-43AC-BC7D-51C243F169B6}" destId="{D13616A0-CE36-4755-9BA7-9437DACC89D8}" srcOrd="1" destOrd="0" presId="urn:microsoft.com/office/officeart/2005/8/layout/hProcess3"/>
    <dgm:cxn modelId="{12019AF3-D397-4322-A655-3510253BC187}" type="presParOf" srcId="{D13616A0-CE36-4755-9BA7-9437DACC89D8}" destId="{4A607E4A-03DA-479F-83D4-79738E987058}" srcOrd="0" destOrd="0" presId="urn:microsoft.com/office/officeart/2005/8/layout/hProcess3"/>
    <dgm:cxn modelId="{24A7C69B-CDA0-4512-8DD3-128E9474A967}" type="presParOf" srcId="{D13616A0-CE36-4755-9BA7-9437DACC89D8}" destId="{38FD6285-CC0D-42CE-BE06-B25EA7EE4028}" srcOrd="1" destOrd="0" presId="urn:microsoft.com/office/officeart/2005/8/layout/hProcess3"/>
    <dgm:cxn modelId="{D0262E08-DDA1-4FB8-8C7F-A458959E0DE4}" type="presParOf" srcId="{D13616A0-CE36-4755-9BA7-9437DACC89D8}" destId="{115C6D59-45CA-485A-BA50-947D169B095C}" srcOrd="2" destOrd="0" presId="urn:microsoft.com/office/officeart/2005/8/layout/hProcess3"/>
    <dgm:cxn modelId="{1530E310-E8B8-4251-B2A4-8FE18E0451E3}" type="presParOf" srcId="{D13616A0-CE36-4755-9BA7-9437DACC89D8}" destId="{0FDF122E-DA22-4618-B7A1-0AF52EC44597}" srcOrd="3" destOrd="0" presId="urn:microsoft.com/office/officeart/2005/8/layout/hProcess3"/>
    <dgm:cxn modelId="{E6F60CAF-62D1-49C8-A3CE-D46EDD0D50A7}" type="presParOf" srcId="{C36F7F3C-BC5F-43AC-BC7D-51C243F169B6}" destId="{FE301B7D-2046-4EB1-B928-F9168CB2476A}" srcOrd="2" destOrd="0" presId="urn:microsoft.com/office/officeart/2005/8/layout/hProcess3"/>
    <dgm:cxn modelId="{424C356E-13EC-46A4-AE05-BA26E110E5A1}" type="presParOf" srcId="{C36F7F3C-BC5F-43AC-BC7D-51C243F169B6}" destId="{3AE967BA-2EE3-4AB3-A213-14C916989ADA}" srcOrd="3" destOrd="0" presId="urn:microsoft.com/office/officeart/2005/8/layout/hProcess3"/>
    <dgm:cxn modelId="{BA3D549B-F5EB-4184-95A9-AE0DFF8608FB}" type="presParOf" srcId="{3AE967BA-2EE3-4AB3-A213-14C916989ADA}" destId="{153C4C1C-4E85-4207-BA4A-027761CAFD2B}" srcOrd="0" destOrd="0" presId="urn:microsoft.com/office/officeart/2005/8/layout/hProcess3"/>
    <dgm:cxn modelId="{5EAFAB76-D72E-493E-BA69-67D8ED390053}" type="presParOf" srcId="{3AE967BA-2EE3-4AB3-A213-14C916989ADA}" destId="{DB128DC6-1194-4F9C-9724-F4B53FC7A75C}" srcOrd="1" destOrd="0" presId="urn:microsoft.com/office/officeart/2005/8/layout/hProcess3"/>
    <dgm:cxn modelId="{33F1351B-F35C-42ED-ACC6-DDC992FCC958}" type="presParOf" srcId="{3AE967BA-2EE3-4AB3-A213-14C916989ADA}" destId="{9C180D44-325A-4448-B909-573D3EB0C3D8}" srcOrd="2" destOrd="0" presId="urn:microsoft.com/office/officeart/2005/8/layout/hProcess3"/>
    <dgm:cxn modelId="{DD13C030-1757-4834-B8D2-B69A883E51E4}" type="presParOf" srcId="{3AE967BA-2EE3-4AB3-A213-14C916989ADA}" destId="{2957412A-ACCA-4AC8-982E-BF375C93E8B2}" srcOrd="3" destOrd="0" presId="urn:microsoft.com/office/officeart/2005/8/layout/hProcess3"/>
    <dgm:cxn modelId="{6FAF629A-04B7-4261-B80C-ADB6D33D633F}" type="presParOf" srcId="{C36F7F3C-BC5F-43AC-BC7D-51C243F169B6}" destId="{6502EAB5-1C8C-4B69-96CF-5A24CF91EFC0}" srcOrd="4" destOrd="0" presId="urn:microsoft.com/office/officeart/2005/8/layout/hProcess3"/>
    <dgm:cxn modelId="{4A3230E5-4719-4E24-BB25-FEEEE20EE0D2}" type="presParOf" srcId="{C36F7F3C-BC5F-43AC-BC7D-51C243F169B6}" destId="{1859FEB7-9AC0-48B6-824F-7FF74352A183}" srcOrd="5" destOrd="0" presId="urn:microsoft.com/office/officeart/2005/8/layout/hProcess3"/>
    <dgm:cxn modelId="{5492FE02-A7AC-4A71-AEC6-10BD11143414}" type="presParOf" srcId="{1859FEB7-9AC0-48B6-824F-7FF74352A183}" destId="{212BAEB7-B4B3-49B6-BA98-AF78E16144E4}" srcOrd="0" destOrd="0" presId="urn:microsoft.com/office/officeart/2005/8/layout/hProcess3"/>
    <dgm:cxn modelId="{3089238A-5754-4FEF-A5B3-DE594D49518A}" type="presParOf" srcId="{1859FEB7-9AC0-48B6-824F-7FF74352A183}" destId="{586F6951-581F-4B12-B906-5DF90CB3345D}" srcOrd="1" destOrd="0" presId="urn:microsoft.com/office/officeart/2005/8/layout/hProcess3"/>
    <dgm:cxn modelId="{A03D6F4E-219D-4F83-873E-953172C2C59B}" type="presParOf" srcId="{1859FEB7-9AC0-48B6-824F-7FF74352A183}" destId="{D1F9B2D9-C604-445A-A55B-47AFB4E15B08}" srcOrd="2" destOrd="0" presId="urn:microsoft.com/office/officeart/2005/8/layout/hProcess3"/>
    <dgm:cxn modelId="{765C15CC-F1BD-4619-AF92-8B56D5506E4F}" type="presParOf" srcId="{1859FEB7-9AC0-48B6-824F-7FF74352A183}" destId="{C12E7BBD-D9E1-434C-9A70-BA9C9340F7D5}" srcOrd="3" destOrd="0" presId="urn:microsoft.com/office/officeart/2005/8/layout/hProcess3"/>
    <dgm:cxn modelId="{DF164384-96CE-4B10-8A59-3F3B29D6B82E}" type="presParOf" srcId="{C36F7F3C-BC5F-43AC-BC7D-51C243F169B6}" destId="{AA9E055A-4409-422B-93F5-EE918A199417}" srcOrd="6" destOrd="0" presId="urn:microsoft.com/office/officeart/2005/8/layout/hProcess3"/>
    <dgm:cxn modelId="{EA25CA91-9A5C-4AED-933A-212C01F1BE57}" type="presParOf" srcId="{C36F7F3C-BC5F-43AC-BC7D-51C243F169B6}" destId="{13904821-1332-41FE-BD0A-061B501BB8B2}" srcOrd="7" destOrd="0" presId="urn:microsoft.com/office/officeart/2005/8/layout/hProcess3"/>
    <dgm:cxn modelId="{80DFEFE9-0E72-462E-BE36-C66EE59F31A7}" type="presParOf" srcId="{C36F7F3C-BC5F-43AC-BC7D-51C243F169B6}" destId="{8D1C203E-3FB3-482C-B212-F5F214616B38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Veřejnost </a:t>
          </a:r>
          <a:r>
            <a:rPr lang="cs-CZ" b="1" i="1" dirty="0">
              <a:solidFill>
                <a:srgbClr val="FF0000"/>
              </a:solidFill>
            </a:rPr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Trh</a:t>
          </a:r>
        </a:p>
        <a:p>
          <a:r>
            <a:rPr lang="cs-CZ" b="1" i="0" dirty="0">
              <a:solidFill>
                <a:srgbClr val="FF0000"/>
              </a:solidFill>
            </a:rPr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2A5DF25-1292-496C-BC96-9D12BD94C38F}" type="presOf" srcId="{6EA8DAA0-6FAE-4B16-84FA-5FD8A774DC05}" destId="{6F5F9CA2-563E-4754-8177-4D40F928DAAD}" srcOrd="0" destOrd="0" presId="urn:microsoft.com/office/officeart/2005/8/layout/venn1"/>
    <dgm:cxn modelId="{B9132640-3DC5-4801-90C9-90AAB1025B3C}" type="presOf" srcId="{46A4C596-ECD6-4E00-95F4-2A7139DC8A00}" destId="{AF6B197F-1034-427B-92C0-063C1050084B}" srcOrd="1" destOrd="0" presId="urn:microsoft.com/office/officeart/2005/8/layout/venn1"/>
    <dgm:cxn modelId="{FA89BD5B-FA6C-4D37-84B5-4D0FEC2E5A49}" type="presOf" srcId="{5ECF6E09-560A-4D5E-BA7B-12B246262B1F}" destId="{CA8A9D64-6163-42CF-991B-73A67AE5306E}" srcOrd="0" destOrd="0" presId="urn:microsoft.com/office/officeart/2005/8/layout/venn1"/>
    <dgm:cxn modelId="{13425167-D87D-4AD1-ABB9-6153BC434672}" type="presOf" srcId="{51802530-7BB3-4EFA-B51C-D252D875C9AD}" destId="{AFE8AA75-9753-4702-AF5A-FAA88E977D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D2A59676-B3F1-4C88-A6C1-3B961CDF2ED8}" type="presOf" srcId="{F82DD707-62B5-461A-AD2A-734833DB5CAF}" destId="{70277418-AA22-4B43-8311-6AA6ACFF4F35}" srcOrd="1" destOrd="0" presId="urn:microsoft.com/office/officeart/2005/8/layout/venn1"/>
    <dgm:cxn modelId="{A5BDC6B4-8C29-424F-A6EC-76ABD3892458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8A906DCF-1439-4F9D-A700-9EA7DFBF766A}" type="presOf" srcId="{46A4C596-ECD6-4E00-95F4-2A7139DC8A00}" destId="{CCAA8A54-0872-4A3F-9DBF-B493E42FF604}" srcOrd="0" destOrd="0" presId="urn:microsoft.com/office/officeart/2005/8/layout/venn1"/>
    <dgm:cxn modelId="{464D98E1-A488-4640-8B7F-A114CDB401C2}" type="presOf" srcId="{6EA8DAA0-6FAE-4B16-84FA-5FD8A774DC05}" destId="{4666C468-3AE9-42B1-888F-068D0981B269}" srcOrd="1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E6133FD-D8D4-42E8-B202-57F8AA1FDF24}" type="presOf" srcId="{51802530-7BB3-4EFA-B51C-D252D875C9AD}" destId="{5DCB87E8-A19C-46D0-BD70-17CD2E1897E6}" srcOrd="0" destOrd="0" presId="urn:microsoft.com/office/officeart/2005/8/layout/venn1"/>
    <dgm:cxn modelId="{BCF4E264-706A-44FD-8A4A-BF7B7669157B}" type="presParOf" srcId="{CA8A9D64-6163-42CF-991B-73A67AE5306E}" destId="{6F5F9CA2-563E-4754-8177-4D40F928DAAD}" srcOrd="0" destOrd="0" presId="urn:microsoft.com/office/officeart/2005/8/layout/venn1"/>
    <dgm:cxn modelId="{2A960637-D211-434E-9EBC-0532580D243A}" type="presParOf" srcId="{CA8A9D64-6163-42CF-991B-73A67AE5306E}" destId="{4666C468-3AE9-42B1-888F-068D0981B269}" srcOrd="1" destOrd="0" presId="urn:microsoft.com/office/officeart/2005/8/layout/venn1"/>
    <dgm:cxn modelId="{8AB4E605-2BB8-41A8-8319-142352BBDFA6}" type="presParOf" srcId="{CA8A9D64-6163-42CF-991B-73A67AE5306E}" destId="{CCAA8A54-0872-4A3F-9DBF-B493E42FF604}" srcOrd="2" destOrd="0" presId="urn:microsoft.com/office/officeart/2005/8/layout/venn1"/>
    <dgm:cxn modelId="{952C6016-4887-4EF4-96AA-6C7CD8FA617C}" type="presParOf" srcId="{CA8A9D64-6163-42CF-991B-73A67AE5306E}" destId="{AF6B197F-1034-427B-92C0-063C1050084B}" srcOrd="3" destOrd="0" presId="urn:microsoft.com/office/officeart/2005/8/layout/venn1"/>
    <dgm:cxn modelId="{F3B83611-6B6E-4E12-A886-B58C85A89596}" type="presParOf" srcId="{CA8A9D64-6163-42CF-991B-73A67AE5306E}" destId="{5DCB87E8-A19C-46D0-BD70-17CD2E1897E6}" srcOrd="4" destOrd="0" presId="urn:microsoft.com/office/officeart/2005/8/layout/venn1"/>
    <dgm:cxn modelId="{0BBA9025-B1F1-4069-AE5E-2E2D96B5721D}" type="presParOf" srcId="{CA8A9D64-6163-42CF-991B-73A67AE5306E}" destId="{AFE8AA75-9753-4702-AF5A-FAA88E977D4B}" srcOrd="5" destOrd="0" presId="urn:microsoft.com/office/officeart/2005/8/layout/venn1"/>
    <dgm:cxn modelId="{C881873A-F0A3-4131-BF0A-B90C8A9762F6}" type="presParOf" srcId="{CA8A9D64-6163-42CF-991B-73A67AE5306E}" destId="{DBF2D7B5-013A-4723-B2B6-7D827FD7E4C0}" srcOrd="6" destOrd="0" presId="urn:microsoft.com/office/officeart/2005/8/layout/venn1"/>
    <dgm:cxn modelId="{73ABD358-C729-4A78-B330-C4DCD5BF891A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1C94D-D3D8-4BC5-83EC-EA9B0A4EE452}">
      <dsp:nvSpPr>
        <dsp:cNvPr id="0" name=""/>
        <dsp:cNvSpPr/>
      </dsp:nvSpPr>
      <dsp:spPr>
        <a:xfrm>
          <a:off x="3291839" y="552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Etika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Morálka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Co je dobré?</a:t>
          </a:r>
        </a:p>
      </dsp:txBody>
      <dsp:txXfrm>
        <a:off x="3291839" y="269889"/>
        <a:ext cx="4129750" cy="1616020"/>
      </dsp:txXfrm>
    </dsp:sp>
    <dsp:sp modelId="{98891B79-DDA4-41FE-B0B6-5B3031236EE7}">
      <dsp:nvSpPr>
        <dsp:cNvPr id="0" name=""/>
        <dsp:cNvSpPr/>
      </dsp:nvSpPr>
      <dsp:spPr>
        <a:xfrm>
          <a:off x="0" y="552"/>
          <a:ext cx="3291840" cy="2154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Dobré</a:t>
          </a:r>
        </a:p>
      </dsp:txBody>
      <dsp:txXfrm>
        <a:off x="105183" y="105735"/>
        <a:ext cx="3081474" cy="1944328"/>
      </dsp:txXfrm>
    </dsp:sp>
    <dsp:sp modelId="{CED69C33-DABD-47E4-A68B-40EADD485D9F}">
      <dsp:nvSpPr>
        <dsp:cNvPr id="0" name=""/>
        <dsp:cNvSpPr/>
      </dsp:nvSpPr>
      <dsp:spPr>
        <a:xfrm>
          <a:off x="3291839" y="2370716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Politika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Liberální demokracie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200" kern="1200" dirty="0"/>
            <a:t>Občanské kompetence</a:t>
          </a:r>
        </a:p>
      </dsp:txBody>
      <dsp:txXfrm>
        <a:off x="3291839" y="2640053"/>
        <a:ext cx="4129750" cy="1616020"/>
      </dsp:txXfrm>
    </dsp:sp>
    <dsp:sp modelId="{022DBB3E-5DC3-4BC7-8A74-9C0BF15FFEBA}">
      <dsp:nvSpPr>
        <dsp:cNvPr id="0" name=""/>
        <dsp:cNvSpPr/>
      </dsp:nvSpPr>
      <dsp:spPr>
        <a:xfrm>
          <a:off x="0" y="2370716"/>
          <a:ext cx="3291840" cy="2154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Vládnutí</a:t>
          </a:r>
        </a:p>
      </dsp:txBody>
      <dsp:txXfrm>
        <a:off x="105183" y="2475899"/>
        <a:ext cx="3081474" cy="1944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3CFB0-5030-4FC6-B17E-0B4C443ECAD5}">
      <dsp:nvSpPr>
        <dsp:cNvPr id="0" name=""/>
        <dsp:cNvSpPr/>
      </dsp:nvSpPr>
      <dsp:spPr>
        <a:xfrm>
          <a:off x="3291839" y="552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600" kern="1200" dirty="0"/>
            <a:t>Struktura, instituce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600" kern="1200" dirty="0"/>
            <a:t>Vláda, opozice aj.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600" kern="1200" dirty="0"/>
            <a:t>Dělba moci</a:t>
          </a:r>
        </a:p>
      </dsp:txBody>
      <dsp:txXfrm>
        <a:off x="3291839" y="269889"/>
        <a:ext cx="4129750" cy="1616020"/>
      </dsp:txXfrm>
    </dsp:sp>
    <dsp:sp modelId="{F4F5004B-8A1E-44E1-AADF-26F2F6CA64D7}">
      <dsp:nvSpPr>
        <dsp:cNvPr id="0" name=""/>
        <dsp:cNvSpPr/>
      </dsp:nvSpPr>
      <dsp:spPr>
        <a:xfrm>
          <a:off x="0" y="552"/>
          <a:ext cx="3291840" cy="2154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 err="1"/>
            <a:t>Government</a:t>
          </a:r>
          <a:endParaRPr lang="cs-CZ" sz="4000" kern="1200" dirty="0"/>
        </a:p>
      </dsp:txBody>
      <dsp:txXfrm>
        <a:off x="105183" y="105735"/>
        <a:ext cx="3081474" cy="1944328"/>
      </dsp:txXfrm>
    </dsp:sp>
    <dsp:sp modelId="{842B9049-6C96-4A62-AA43-8A1C235C1D99}">
      <dsp:nvSpPr>
        <dsp:cNvPr id="0" name=""/>
        <dsp:cNvSpPr/>
      </dsp:nvSpPr>
      <dsp:spPr>
        <a:xfrm>
          <a:off x="3291839" y="2370716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 dirty="0"/>
            <a:t>Proces, politické vládnutí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 dirty="0"/>
            <a:t>Korporátní, organizační …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kern="1200" dirty="0"/>
            <a:t>Kultura, komunikace</a:t>
          </a:r>
        </a:p>
      </dsp:txBody>
      <dsp:txXfrm>
        <a:off x="3291839" y="2640053"/>
        <a:ext cx="4129750" cy="1616020"/>
      </dsp:txXfrm>
    </dsp:sp>
    <dsp:sp modelId="{28FCF493-128F-4AF3-BFAD-E281774D2064}">
      <dsp:nvSpPr>
        <dsp:cNvPr id="0" name=""/>
        <dsp:cNvSpPr/>
      </dsp:nvSpPr>
      <dsp:spPr>
        <a:xfrm>
          <a:off x="0" y="2370716"/>
          <a:ext cx="3291840" cy="2154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 err="1"/>
            <a:t>Governance</a:t>
          </a:r>
          <a:endParaRPr lang="cs-CZ" sz="4000" kern="1200" dirty="0"/>
        </a:p>
      </dsp:txBody>
      <dsp:txXfrm>
        <a:off x="105183" y="2475899"/>
        <a:ext cx="3081474" cy="1944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C203E-3FB3-482C-B212-F5F214616B38}">
      <dsp:nvSpPr>
        <dsp:cNvPr id="0" name=""/>
        <dsp:cNvSpPr/>
      </dsp:nvSpPr>
      <dsp:spPr>
        <a:xfrm>
          <a:off x="0" y="262388"/>
          <a:ext cx="1584175" cy="628263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F6951-581F-4B12-B906-5DF90CB3345D}">
      <dsp:nvSpPr>
        <dsp:cNvPr id="0" name=""/>
        <dsp:cNvSpPr/>
      </dsp:nvSpPr>
      <dsp:spPr>
        <a:xfrm>
          <a:off x="1180164" y="346990"/>
          <a:ext cx="245593" cy="314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kern="1200" dirty="0"/>
        </a:p>
      </dsp:txBody>
      <dsp:txXfrm>
        <a:off x="1180164" y="346990"/>
        <a:ext cx="245593" cy="314131"/>
      </dsp:txXfrm>
    </dsp:sp>
    <dsp:sp modelId="{DB128DC6-1194-4F9C-9724-F4B53FC7A75C}">
      <dsp:nvSpPr>
        <dsp:cNvPr id="0" name=""/>
        <dsp:cNvSpPr/>
      </dsp:nvSpPr>
      <dsp:spPr>
        <a:xfrm>
          <a:off x="885452" y="346990"/>
          <a:ext cx="245593" cy="314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kern="1200"/>
        </a:p>
      </dsp:txBody>
      <dsp:txXfrm>
        <a:off x="885452" y="346990"/>
        <a:ext cx="245593" cy="314131"/>
      </dsp:txXfrm>
    </dsp:sp>
    <dsp:sp modelId="{38FD6285-CC0D-42CE-BE06-B25EA7EE4028}">
      <dsp:nvSpPr>
        <dsp:cNvPr id="0" name=""/>
        <dsp:cNvSpPr/>
      </dsp:nvSpPr>
      <dsp:spPr>
        <a:xfrm>
          <a:off x="369494" y="399333"/>
          <a:ext cx="708869" cy="314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Magistrála</a:t>
          </a:r>
        </a:p>
      </dsp:txBody>
      <dsp:txXfrm>
        <a:off x="369494" y="399333"/>
        <a:ext cx="708869" cy="3141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769932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FF0000"/>
              </a:solidFill>
            </a:rPr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0" kern="1200" dirty="0">
              <a:solidFill>
                <a:srgbClr val="FF0000"/>
              </a:solidFill>
            </a:rPr>
            <a:t>peníze</a:t>
          </a:r>
        </a:p>
      </dsp:txBody>
      <dsp:txXfrm>
        <a:off x="2900740" y="1401286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11580" y="3238849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FF0000"/>
              </a:solidFill>
            </a:rPr>
            <a:t>Veřejnost </a:t>
          </a:r>
          <a:r>
            <a:rPr lang="cs-CZ" sz="1600" b="1" i="1" kern="1200" dirty="0">
              <a:solidFill>
                <a:srgbClr val="FF0000"/>
              </a:solidFill>
            </a:rPr>
            <a:t>vědění</a:t>
          </a:r>
        </a:p>
      </dsp:txBody>
      <dsp:txXfrm>
        <a:off x="261761" y="1401286"/>
        <a:ext cx="807720" cy="161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04.03.2022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Čty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0000"/>
            <a:ext cx="51984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99600" y="1710000"/>
            <a:ext cx="28800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sz="half" idx="13"/>
          </p:nvPr>
        </p:nvSpPr>
        <p:spPr>
          <a:xfrm>
            <a:off x="3488400" y="4021200"/>
            <a:ext cx="51984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obsah 3"/>
          <p:cNvSpPr>
            <a:spLocks noGrp="1"/>
          </p:cNvSpPr>
          <p:nvPr>
            <p:ph sz="half" idx="14"/>
          </p:nvPr>
        </p:nvSpPr>
        <p:spPr>
          <a:xfrm>
            <a:off x="457200" y="4021200"/>
            <a:ext cx="28800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79314-834E-4C40-A8F8-785DA682B135}" type="datetime1">
              <a:rPr lang="cs-CZ" smtClean="0"/>
              <a:t>04.03.2022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DE3C7-DA8F-4F76-9838-3AE5EB2780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14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04.03.2022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jpeg"/><Relationship Id="rId12" Type="http://schemas.microsoft.com/office/2007/relationships/diagramDrawing" Target="../diagrams/drawing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1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40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9.jpeg"/><Relationship Id="rId9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lainvalmistelu.finlex.fi/en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1. setkání, 4. 3. 2022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Dobré vládnutí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v teorii a praxi</a:t>
            </a:r>
            <a:endParaRPr lang="pl-PL" sz="2800" b="1" i="1" cap="all" dirty="0">
              <a:solidFill>
                <a:srgbClr val="CA8A64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511BF4-A2C5-4EFE-AB9F-F0FBBFE7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2" t="28166" r="70583" b="17638"/>
          <a:stretch/>
        </p:blipFill>
        <p:spPr>
          <a:xfrm>
            <a:off x="1171852" y="1409182"/>
            <a:ext cx="6924583" cy="48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28F3B8C-7672-4378-BEF4-7A5CE8AF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7" t="19198" r="71455" b="19018"/>
          <a:stretch/>
        </p:blipFill>
        <p:spPr>
          <a:xfrm>
            <a:off x="1278385" y="1052003"/>
            <a:ext cx="6889071" cy="58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7FFBD5CD-FA05-4B58-BACA-0BB3D078D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75" y="642938"/>
            <a:ext cx="4505050" cy="559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7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bsah obrázku mapa&#10;&#10;Popis byl vytvořen automaticky">
            <a:extLst>
              <a:ext uri="{FF2B5EF4-FFF2-40B4-BE49-F238E27FC236}">
                <a16:creationId xmlns:a16="http://schemas.microsoft.com/office/drawing/2014/main" id="{1A3DCA7A-8677-4858-A310-3C3E2D60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8" y="775201"/>
            <a:ext cx="8963025" cy="5332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585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E404FA53-7CD9-41C5-A768-33BC47DC8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5" y="642938"/>
            <a:ext cx="7438571" cy="559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5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38175DF1-CC7E-4554-9504-BBD692183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" y="642938"/>
            <a:ext cx="7245986" cy="559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19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965377ED-B713-4DDB-9273-F80BE0CD5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1380205"/>
            <a:ext cx="8963025" cy="4122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1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nga - Jakými jazyky se vlastně mluví v Indii? Mrkněte na tuto krásně  vypracovanou a poučnou mapku. Ovládáte některý z jazyků? | Facebook">
            <a:extLst>
              <a:ext uri="{FF2B5EF4-FFF2-40B4-BE49-F238E27FC236}">
                <a16:creationId xmlns:a16="http://schemas.microsoft.com/office/drawing/2014/main" id="{436D8062-86ED-43FB-AD44-CC86F20A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0" y="787472"/>
            <a:ext cx="4679558" cy="54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5" t="28119" r="66904" b="16064"/>
          <a:stretch>
            <a:fillRect/>
          </a:stretch>
        </p:blipFill>
        <p:spPr bwMode="auto">
          <a:xfrm>
            <a:off x="488578" y="968987"/>
            <a:ext cx="4150529" cy="565874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30776"/>
            <a:ext cx="7799357" cy="938211"/>
          </a:xfrm>
        </p:spPr>
        <p:txBody>
          <a:bodyPr>
            <a:normAutofit/>
          </a:bodyPr>
          <a:lstStyle/>
          <a:p>
            <a:pPr algn="l"/>
            <a:r>
              <a:rPr lang="cs-CZ" sz="2100" dirty="0"/>
              <a:t>	Source: EB, </a:t>
            </a:r>
            <a:r>
              <a:rPr lang="cs-CZ" sz="2100" dirty="0" err="1"/>
              <a:t>Spring</a:t>
            </a:r>
            <a:r>
              <a:rPr lang="cs-CZ" sz="21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9418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453564618"/>
              </p:ext>
            </p:extLst>
          </p:nvPr>
        </p:nvGraphicFramePr>
        <p:xfrm>
          <a:off x="58723" y="620786"/>
          <a:ext cx="9085277" cy="5939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26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560C8-FD7F-40D2-97D4-97893673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Zdroje/atestace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3FF0877-2FDE-41C7-BAA5-1F74746DE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42" y="1498600"/>
            <a:ext cx="3681438" cy="478472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27C5E02-BCA0-4E88-96F4-0DBB6818AEA2}"/>
              </a:ext>
            </a:extLst>
          </p:cNvPr>
          <p:cNvSpPr/>
          <p:nvPr/>
        </p:nvSpPr>
        <p:spPr>
          <a:xfrm>
            <a:off x="521207" y="1968665"/>
            <a:ext cx="45146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Aktivní účast na přednáškách 10%</a:t>
            </a:r>
          </a:p>
          <a:p>
            <a:endParaRPr lang="cs-CZ" sz="2800" dirty="0"/>
          </a:p>
          <a:p>
            <a:r>
              <a:rPr lang="cs-CZ" sz="2800" dirty="0"/>
              <a:t>Seminární práce</a:t>
            </a:r>
          </a:p>
          <a:p>
            <a:r>
              <a:rPr lang="cs-CZ" sz="2800" dirty="0"/>
              <a:t>2-3 tisíce slov </a:t>
            </a:r>
          </a:p>
          <a:p>
            <a:r>
              <a:rPr lang="cs-CZ" sz="2800" dirty="0"/>
              <a:t>40% (není povinná)</a:t>
            </a:r>
          </a:p>
          <a:p>
            <a:endParaRPr lang="cs-CZ" sz="2800" dirty="0"/>
          </a:p>
          <a:p>
            <a:r>
              <a:rPr lang="cs-CZ" sz="2800" dirty="0"/>
              <a:t>Závěrečný test </a:t>
            </a:r>
          </a:p>
          <a:p>
            <a:r>
              <a:rPr lang="cs-CZ" sz="2800" dirty="0"/>
              <a:t>50%, resp. 90%</a:t>
            </a:r>
          </a:p>
        </p:txBody>
      </p:sp>
    </p:spTree>
    <p:extLst>
      <p:ext uri="{BB962C8B-B14F-4D97-AF65-F5344CB8AC3E}">
        <p14:creationId xmlns:p14="http://schemas.microsoft.com/office/powerpoint/2010/main" val="26192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A46AA8F-9EA2-4B16-AE98-6A6A9DF83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09962"/>
            <a:ext cx="7854033" cy="390525"/>
          </a:xfrm>
        </p:spPr>
        <p:txBody>
          <a:bodyPr>
            <a:noAutofit/>
          </a:bodyPr>
          <a:lstStyle/>
          <a:p>
            <a:r>
              <a:rPr lang="cs-CZ" altLang="cs-CZ" sz="3600" dirty="0"/>
              <a:t>Kultura vzpomínání a kolektivní paměť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3CF2A8-700E-4AFA-88FF-BFC79D311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" y="1635854"/>
            <a:ext cx="9144000" cy="529011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dirty="0"/>
              <a:t>Sociální konstrukt, jak vzniká? </a:t>
            </a:r>
          </a:p>
          <a:p>
            <a:pPr lvl="1">
              <a:defRPr/>
            </a:pPr>
            <a:r>
              <a:rPr lang="cs-CZ" sz="2400" b="1" dirty="0"/>
              <a:t>Vzpomínáním, připomínám, zapomínáním …</a:t>
            </a:r>
          </a:p>
          <a:p>
            <a:pPr>
              <a:defRPr/>
            </a:pPr>
            <a:r>
              <a:rPr lang="cs-CZ" dirty="0"/>
              <a:t>Národní konstrukce kolektivní paměti jsou MONOLIGICKÉ</a:t>
            </a:r>
          </a:p>
          <a:p>
            <a:pPr>
              <a:defRPr/>
            </a:pPr>
            <a:r>
              <a:rPr lang="cs-CZ" dirty="0"/>
              <a:t>Národ=sdílený omyl v pohledu na vlastní dějiny (Karl </a:t>
            </a:r>
            <a:r>
              <a:rPr lang="cs-CZ" dirty="0" err="1"/>
              <a:t>Popper</a:t>
            </a:r>
            <a:r>
              <a:rPr lang="cs-CZ" dirty="0"/>
              <a:t>)</a:t>
            </a:r>
          </a:p>
          <a:p>
            <a:pPr>
              <a:defRPr/>
            </a:pPr>
            <a:r>
              <a:rPr lang="cs-CZ" dirty="0"/>
              <a:t>Logiku kolektivní paměti určuje nedostatek „prostoru“, vytěsňujeme utrpení způsobené druhým …</a:t>
            </a:r>
          </a:p>
          <a:p>
            <a:pPr>
              <a:defRPr/>
            </a:pPr>
            <a:r>
              <a:rPr lang="cs-CZ" dirty="0"/>
              <a:t>Nad/mezi/národní re/konstrukce kolektivní paměti DIALOGICKÉ</a:t>
            </a:r>
          </a:p>
          <a:p>
            <a:pPr>
              <a:defRPr/>
            </a:pPr>
            <a:r>
              <a:rPr lang="cs-CZ" dirty="0"/>
              <a:t>Historické kolektivní trauma (konstrukce)</a:t>
            </a:r>
          </a:p>
          <a:p>
            <a:pPr>
              <a:defRPr/>
            </a:pPr>
            <a:r>
              <a:rPr lang="cs-CZ" dirty="0"/>
              <a:t>Ve vztahu k traumatické minulosti existují pouze tři důstojné role, jež může kolektivní paměť přijmout (A. </a:t>
            </a:r>
            <a:r>
              <a:rPr lang="cs-CZ" dirty="0" err="1"/>
              <a:t>Assman</a:t>
            </a:r>
            <a:r>
              <a:rPr lang="cs-CZ" dirty="0"/>
              <a:t>): </a:t>
            </a:r>
          </a:p>
          <a:p>
            <a:pPr lvl="1">
              <a:defRPr/>
            </a:pPr>
            <a:r>
              <a:rPr lang="cs-CZ" sz="2400" b="1" dirty="0"/>
              <a:t>vítěz </a:t>
            </a:r>
          </a:p>
          <a:p>
            <a:pPr lvl="1">
              <a:defRPr/>
            </a:pPr>
            <a:r>
              <a:rPr lang="cs-CZ" sz="2400" b="1" dirty="0"/>
              <a:t>bojovník a mučedník </a:t>
            </a:r>
          </a:p>
          <a:p>
            <a:pPr lvl="1">
              <a:defRPr/>
            </a:pPr>
            <a:r>
              <a:rPr lang="cs-CZ" sz="2400" b="1" dirty="0"/>
              <a:t>oběť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D275C382-4F33-4FF6-B6EF-3A8655B68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dirty="0"/>
              <a:t>4 formy vypořádávání se s minulostí </a:t>
            </a:r>
            <a:br>
              <a:rPr lang="cs-CZ" altLang="cs-CZ" sz="3200" dirty="0"/>
            </a:br>
            <a:r>
              <a:rPr lang="cs-CZ" altLang="cs-CZ" sz="3200" dirty="0" err="1"/>
              <a:t>Aleida</a:t>
            </a:r>
            <a:r>
              <a:rPr lang="cs-CZ" altLang="cs-CZ" sz="3200" dirty="0"/>
              <a:t> </a:t>
            </a:r>
            <a:r>
              <a:rPr lang="cs-CZ" altLang="cs-CZ" sz="3200" dirty="0" err="1"/>
              <a:t>Assman</a:t>
            </a:r>
            <a:r>
              <a:rPr lang="cs-CZ" altLang="cs-CZ" sz="3200" dirty="0"/>
              <a:t> - holocaust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3872E8F6-D6F6-4378-9B1F-7BBC908E08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9400" y="1879134"/>
            <a:ext cx="8447088" cy="4194641"/>
          </a:xfrm>
        </p:spPr>
        <p:txBody>
          <a:bodyPr/>
          <a:lstStyle/>
          <a:p>
            <a:r>
              <a:rPr lang="cs-CZ" altLang="cs-CZ" sz="2100" u="sng" dirty="0"/>
              <a:t>Dialogické zapomnění</a:t>
            </a:r>
            <a:r>
              <a:rPr lang="cs-CZ" altLang="cs-CZ" sz="2100" dirty="0"/>
              <a:t>, ne-reflexivní (amnézie): přístup tlusté čáry, blažené, šťastné zapomnění, symetrické násilí, v minulosti běžné,  zvůle panovníka např. 1648 </a:t>
            </a:r>
          </a:p>
          <a:p>
            <a:r>
              <a:rPr lang="cs-CZ" altLang="cs-CZ" sz="2100" u="sng" dirty="0"/>
              <a:t>Vzpomínání jako překážka zapomnění</a:t>
            </a:r>
            <a:r>
              <a:rPr lang="cs-CZ" altLang="cs-CZ" sz="2100" dirty="0"/>
              <a:t>, monologické, ne-reflexivní (anamnéza): selektivní oživování paměti, tzv. poučení z minulosti, orientace na minulost, mít se na pozoru (my x oni)</a:t>
            </a:r>
          </a:p>
          <a:p>
            <a:r>
              <a:rPr lang="cs-CZ" altLang="cs-CZ" sz="2100" u="sng" dirty="0"/>
              <a:t>Vzpomínání jako vyrovnání se s minulostí</a:t>
            </a:r>
            <a:r>
              <a:rPr lang="cs-CZ" altLang="cs-CZ" sz="2100" dirty="0"/>
              <a:t>, monologický, reflexivní (katarze): objektivní posouzení historiky, potrestání viníků, odškodnění obětí, orientace na budoucnost, katarze, nový počátek</a:t>
            </a:r>
          </a:p>
          <a:p>
            <a:r>
              <a:rPr lang="cs-CZ" altLang="cs-CZ" sz="2100" u="sng" dirty="0"/>
              <a:t>Dialogické vzpomínání</a:t>
            </a:r>
            <a:r>
              <a:rPr lang="cs-CZ" altLang="cs-CZ" sz="2100" dirty="0"/>
              <a:t>, reflexivní (synkreze): uznání vzájemného podílu na traumatické minulosti, utrpení druhých součástí naší kolektivní paměti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2C2B7DDA-3380-4F79-BB19-56F4A2511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184" y="723536"/>
            <a:ext cx="8447087" cy="419100"/>
          </a:xfrm>
        </p:spPr>
        <p:txBody>
          <a:bodyPr>
            <a:noAutofit/>
          </a:bodyPr>
          <a:lstStyle/>
          <a:p>
            <a:r>
              <a:rPr lang="cs-CZ" altLang="cs-CZ" sz="4000" dirty="0"/>
              <a:t>Asymetrie jazyků </a:t>
            </a:r>
            <a:br>
              <a:rPr lang="cs-CZ" altLang="cs-CZ" sz="4000" dirty="0"/>
            </a:br>
            <a:r>
              <a:rPr lang="cs-CZ" altLang="cs-CZ" sz="4000" dirty="0"/>
              <a:t>a dolnorakouská ofenzíva</a:t>
            </a:r>
          </a:p>
        </p:txBody>
      </p:sp>
      <p:pic>
        <p:nvPicPr>
          <p:cNvPr id="43011" name="Zástupný symbol pro obsah 3">
            <a:extLst>
              <a:ext uri="{FF2B5EF4-FFF2-40B4-BE49-F238E27FC236}">
                <a16:creationId xmlns:a16="http://schemas.microsoft.com/office/drawing/2014/main" id="{CE480E0F-19FB-4B59-9D48-0FF699EF56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2" t="21635" r="21776" b="12047"/>
          <a:stretch>
            <a:fillRect/>
          </a:stretch>
        </p:blipFill>
        <p:spPr>
          <a:xfrm>
            <a:off x="0" y="1712913"/>
            <a:ext cx="4657725" cy="5357812"/>
          </a:xfrm>
        </p:spPr>
      </p:pic>
      <p:pic>
        <p:nvPicPr>
          <p:cNvPr id="43012" name="Obrázek 4">
            <a:extLst>
              <a:ext uri="{FF2B5EF4-FFF2-40B4-BE49-F238E27FC236}">
                <a16:creationId xmlns:a16="http://schemas.microsoft.com/office/drawing/2014/main" id="{11C7C9AF-CCA4-4520-8686-E11260A9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9" t="10387" r="16776" b="6223"/>
          <a:stretch>
            <a:fillRect/>
          </a:stretch>
        </p:blipFill>
        <p:spPr bwMode="auto">
          <a:xfrm>
            <a:off x="4657725" y="1712913"/>
            <a:ext cx="4564063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4F40BB5-9066-40A7-B3C8-B768C1482CF0}"/>
              </a:ext>
            </a:extLst>
          </p:cNvPr>
          <p:cNvSpPr/>
          <p:nvPr/>
        </p:nvSpPr>
        <p:spPr bwMode="auto">
          <a:xfrm>
            <a:off x="393700" y="4097338"/>
            <a:ext cx="18811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/>
          <a:p>
            <a:pPr eaLnBrk="1" hangingPunct="1">
              <a:defRPr/>
            </a:pPr>
            <a:endParaRPr lang="cs-CZ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A1C26D4-0DB9-458F-9521-7F81B1E4E86F}"/>
              </a:ext>
            </a:extLst>
          </p:cNvPr>
          <p:cNvSpPr/>
          <p:nvPr/>
        </p:nvSpPr>
        <p:spPr bwMode="auto">
          <a:xfrm>
            <a:off x="131763" y="4324350"/>
            <a:ext cx="1978025" cy="46513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/>
          <a:p>
            <a:pPr eaLnBrk="1" hangingPunct="1">
              <a:defRPr/>
            </a:pPr>
            <a:endParaRPr lang="cs-CZ">
              <a:ln w="12700">
                <a:solidFill>
                  <a:srgbClr val="92D05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A8A39F36-93D2-4537-90DB-EBC2710AB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altLang="cs-CZ"/>
          </a:p>
        </p:txBody>
      </p:sp>
      <p:pic>
        <p:nvPicPr>
          <p:cNvPr id="44035" name="Zástupný symbol pro obsah 3">
            <a:extLst>
              <a:ext uri="{FF2B5EF4-FFF2-40B4-BE49-F238E27FC236}">
                <a16:creationId xmlns:a16="http://schemas.microsoft.com/office/drawing/2014/main" id="{7DF32940-C445-4ACC-95EA-3802F7926CB5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1994" r="50465" b="51276"/>
          <a:stretch>
            <a:fillRect/>
          </a:stretch>
        </p:blipFill>
        <p:spPr>
          <a:xfrm>
            <a:off x="1177925" y="2203450"/>
            <a:ext cx="6650038" cy="40513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35FE3-B365-4E73-B701-571E62FD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084263"/>
            <a:ext cx="8447088" cy="4191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cs-CZ" dirty="0"/>
            </a:br>
            <a:r>
              <a:rPr lang="cs-CZ" dirty="0"/>
              <a:t>Zhořelec/</a:t>
            </a:r>
            <a:r>
              <a:rPr lang="cs-CZ" dirty="0" err="1"/>
              <a:t>Gorlitz</a:t>
            </a:r>
            <a:r>
              <a:rPr lang="cs-CZ" dirty="0"/>
              <a:t> (Sasko) </a:t>
            </a:r>
            <a:r>
              <a:rPr lang="cs-CZ" dirty="0" err="1"/>
              <a:t>LaNa</a:t>
            </a:r>
            <a:r>
              <a:rPr lang="cs-CZ" dirty="0"/>
              <a:t> (2014)</a:t>
            </a:r>
          </a:p>
        </p:txBody>
      </p:sp>
      <p:pic>
        <p:nvPicPr>
          <p:cNvPr id="45059" name="Zástupný symbol pro obsah 3">
            <a:extLst>
              <a:ext uri="{FF2B5EF4-FFF2-40B4-BE49-F238E27FC236}">
                <a16:creationId xmlns:a16="http://schemas.microsoft.com/office/drawing/2014/main" id="{6FA28978-0E9B-44FC-965F-99A349219A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0" t="6041" r="9250" b="19293"/>
          <a:stretch>
            <a:fillRect/>
          </a:stretch>
        </p:blipFill>
        <p:spPr>
          <a:xfrm>
            <a:off x="0" y="1728788"/>
            <a:ext cx="7613650" cy="50752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35D2ED88-759B-4C89-8A46-2B9D9A805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238" y="1154113"/>
            <a:ext cx="7543800" cy="388937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Jazyková imerze/koupel (58 MŠ, 2015)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D8B3E809-5763-46BC-9961-9C5F02B4BD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6084" name="Obrázek 3">
            <a:extLst>
              <a:ext uri="{FF2B5EF4-FFF2-40B4-BE49-F238E27FC236}">
                <a16:creationId xmlns:a16="http://schemas.microsoft.com/office/drawing/2014/main" id="{7EEA030A-0607-4D4B-88B0-D5C76D36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8" t="34120" r="14087" b="9784"/>
          <a:stretch>
            <a:fillRect/>
          </a:stretch>
        </p:blipFill>
        <p:spPr bwMode="auto">
          <a:xfrm>
            <a:off x="0" y="1817688"/>
            <a:ext cx="91440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696F1DD0-EB2B-4220-A127-D404DA02A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590" y="424970"/>
            <a:ext cx="8447088" cy="388937"/>
          </a:xfrm>
        </p:spPr>
        <p:txBody>
          <a:bodyPr>
            <a:noAutofit/>
          </a:bodyPr>
          <a:lstStyle/>
          <a:p>
            <a:r>
              <a:rPr lang="cs-CZ" altLang="cs-CZ" sz="4400" dirty="0"/>
              <a:t>75 MŠ (</a:t>
            </a:r>
            <a:r>
              <a:rPr lang="cs-CZ" altLang="cs-CZ" sz="4400" dirty="0" err="1"/>
              <a:t>LaNa</a:t>
            </a:r>
            <a:r>
              <a:rPr lang="cs-CZ" altLang="cs-CZ" sz="4400" dirty="0"/>
              <a:t>), prosinec 2021 </a:t>
            </a:r>
          </a:p>
        </p:txBody>
      </p:sp>
      <p:pic>
        <p:nvPicPr>
          <p:cNvPr id="47107" name="Picture 2" descr="Mapa školky Sasko, Polsko, Česká republika">
            <a:extLst>
              <a:ext uri="{FF2B5EF4-FFF2-40B4-BE49-F238E27FC236}">
                <a16:creationId xmlns:a16="http://schemas.microsoft.com/office/drawing/2014/main" id="{FE4AC90E-93D6-4164-93CF-9CD5147F95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662" y="3327400"/>
            <a:ext cx="5748338" cy="353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Obrázek 4">
            <a:extLst>
              <a:ext uri="{FF2B5EF4-FFF2-40B4-BE49-F238E27FC236}">
                <a16:creationId xmlns:a16="http://schemas.microsoft.com/office/drawing/2014/main" id="{527AA7E6-1EDE-417D-A825-927CB4E0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0" b="12962"/>
          <a:stretch>
            <a:fillRect/>
          </a:stretch>
        </p:blipFill>
        <p:spPr bwMode="auto">
          <a:xfrm>
            <a:off x="0" y="1232294"/>
            <a:ext cx="5316538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33BC10E4-E4BB-47CA-9CAB-3D6F4EF35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altLang="cs-CZ"/>
          </a:p>
        </p:txBody>
      </p:sp>
      <p:pic>
        <p:nvPicPr>
          <p:cNvPr id="48131" name="Zástupný symbol pro obsah 4">
            <a:extLst>
              <a:ext uri="{FF2B5EF4-FFF2-40B4-BE49-F238E27FC236}">
                <a16:creationId xmlns:a16="http://schemas.microsoft.com/office/drawing/2014/main" id="{5040EA8C-58A5-4589-8C1C-1EA1338B32C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0" t="18694" r="21033" b="8559"/>
          <a:stretch>
            <a:fillRect/>
          </a:stretch>
        </p:blipFill>
        <p:spPr>
          <a:xfrm>
            <a:off x="0" y="0"/>
            <a:ext cx="7235825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9D279D1F-940C-438E-A20C-D629AC28F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4763" cy="1450975"/>
          </a:xfrm>
        </p:spPr>
        <p:txBody>
          <a:bodyPr>
            <a:normAutofit/>
          </a:bodyPr>
          <a:lstStyle/>
          <a:p>
            <a:r>
              <a:rPr lang="cs-CZ" altLang="cs-CZ" sz="3200" dirty="0"/>
              <a:t>Jazykové kompetenční centrum</a:t>
            </a:r>
            <a:br>
              <a:rPr lang="cs-CZ" altLang="cs-CZ" sz="3200" dirty="0"/>
            </a:br>
            <a:r>
              <a:rPr lang="cs-CZ" altLang="cs-CZ" sz="3200" dirty="0" err="1"/>
              <a:t>Freyung</a:t>
            </a:r>
            <a:r>
              <a:rPr lang="cs-CZ" altLang="cs-CZ" sz="3200" dirty="0"/>
              <a:t> (2017–2019) </a:t>
            </a:r>
          </a:p>
        </p:txBody>
      </p:sp>
      <p:pic>
        <p:nvPicPr>
          <p:cNvPr id="49155" name="Zástupný symbol pro obsah 5">
            <a:extLst>
              <a:ext uri="{FF2B5EF4-FFF2-40B4-BE49-F238E27FC236}">
                <a16:creationId xmlns:a16="http://schemas.microsoft.com/office/drawing/2014/main" id="{268B71E1-AADF-4C55-9B90-310900C1C420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6" t="6963" r="6200"/>
          <a:stretch>
            <a:fillRect/>
          </a:stretch>
        </p:blipFill>
        <p:spPr>
          <a:xfrm>
            <a:off x="0" y="1828800"/>
            <a:ext cx="7623175" cy="51276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71730-F3AE-47BF-A783-61CF9DF59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186"/>
            <a:ext cx="9144000" cy="923926"/>
          </a:xfrm>
        </p:spPr>
        <p:txBody>
          <a:bodyPr>
            <a:noAutofit/>
          </a:bodyPr>
          <a:lstStyle/>
          <a:p>
            <a:r>
              <a:rPr lang="cs-CZ" sz="4400" dirty="0"/>
              <a:t>Teorie (pohled) &amp; Praxe (jednání)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8E9C400-40D9-4A5D-B67C-C4E8762272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09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6061C-4297-4379-937B-32B055622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/>
              <a:t>Dobré vládnutí ve vícejazyčném systému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F07F0F-B800-4A8A-8FB5-508CD1C94A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0941" y="1600200"/>
            <a:ext cx="3202118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218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BB7F5-CB93-4E92-ADCA-4FB26B77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Cíle předmětu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FE2D2-AE2B-4A70-9E56-9F3611A82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etická &amp; politická rovina</a:t>
            </a:r>
          </a:p>
          <a:p>
            <a:r>
              <a:rPr lang="cs-CZ" dirty="0"/>
              <a:t>teoretická, empirii &amp; praktická rovina</a:t>
            </a:r>
          </a:p>
          <a:p>
            <a:r>
              <a:rPr lang="cs-CZ" dirty="0"/>
              <a:t>praktická roviny: </a:t>
            </a:r>
          </a:p>
          <a:p>
            <a:pPr lvl="1"/>
            <a:r>
              <a:rPr lang="cs-CZ" dirty="0"/>
              <a:t>jak dobře vládnout? </a:t>
            </a:r>
          </a:p>
          <a:p>
            <a:pPr lvl="1"/>
            <a:r>
              <a:rPr lang="cs-CZ" dirty="0"/>
              <a:t>jak usilovat o dobré vládnutí?</a:t>
            </a:r>
          </a:p>
          <a:p>
            <a:pPr lvl="1"/>
            <a:r>
              <a:rPr lang="cs-CZ" dirty="0"/>
              <a:t>struktura &amp; činnost</a:t>
            </a:r>
          </a:p>
          <a:p>
            <a:pPr lvl="1"/>
            <a:r>
              <a:rPr lang="cs-CZ" dirty="0"/>
              <a:t>makro &amp; mikro úroveň</a:t>
            </a:r>
          </a:p>
          <a:p>
            <a:r>
              <a:rPr lang="cs-CZ" dirty="0"/>
              <a:t>ukázka výzkumu dobrého vládnutí (ne místní úrovni: Černošice, Semily, Hrádek nad Nisou)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05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FB8DB-0B3A-4B97-A446-E93CA7EF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Instituce &amp; proces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EA31B41-FF5E-4F8B-949A-26CBE5E4EB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97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35E14-1317-49E3-8489-9A7FCCEA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026" name="Picture 2" descr="Image result for UN logo">
            <a:extLst>
              <a:ext uri="{FF2B5EF4-FFF2-40B4-BE49-F238E27FC236}">
                <a16:creationId xmlns:a16="http://schemas.microsoft.com/office/drawing/2014/main" id="{C277B5DE-5663-4D72-AD65-F71DEBC876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67"/>
            <a:ext cx="4304729" cy="33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F logo">
            <a:extLst>
              <a:ext uri="{FF2B5EF4-FFF2-40B4-BE49-F238E27FC236}">
                <a16:creationId xmlns:a16="http://schemas.microsoft.com/office/drawing/2014/main" id="{E65F3ECE-1C65-4141-942F-890C4E9A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" y="3182112"/>
            <a:ext cx="3544158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orld bank logo">
            <a:extLst>
              <a:ext uri="{FF2B5EF4-FFF2-40B4-BE49-F238E27FC236}">
                <a16:creationId xmlns:a16="http://schemas.microsoft.com/office/drawing/2014/main" id="{7FF8C0A5-6BFF-4C80-A222-57CAB1D0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209" y="3429000"/>
            <a:ext cx="4675140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oecd logo">
            <a:extLst>
              <a:ext uri="{FF2B5EF4-FFF2-40B4-BE49-F238E27FC236}">
                <a16:creationId xmlns:a16="http://schemas.microsoft.com/office/drawing/2014/main" id="{F55C6A1F-7EA4-43C3-888E-797CCA2B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29" y="0"/>
            <a:ext cx="276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D7179-9317-4339-93C6-3D935773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DOBRÉ VLÁDNUTÍ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09DF69-0231-4C88-A635-BB53DD14B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9" y="1682496"/>
            <a:ext cx="8766428" cy="4791456"/>
          </a:xfrm>
        </p:spPr>
        <p:txBody>
          <a:bodyPr>
            <a:normAutofit/>
          </a:bodyPr>
          <a:lstStyle/>
          <a:p>
            <a:r>
              <a:rPr lang="cs-CZ" dirty="0"/>
              <a:t>Dobré pro koho? Pro ovládané? Pro daňové poplatníky …</a:t>
            </a:r>
          </a:p>
          <a:p>
            <a:r>
              <a:rPr lang="cs-CZ" dirty="0"/>
              <a:t>Liberální demokracie, hegemonie Západu</a:t>
            </a:r>
          </a:p>
          <a:p>
            <a:r>
              <a:rPr lang="cs-CZ" dirty="0"/>
              <a:t>Demokracie: vládnoucí = ovládaní</a:t>
            </a:r>
          </a:p>
          <a:p>
            <a:r>
              <a:rPr lang="cs-CZ" dirty="0"/>
              <a:t>Vláda spravedlnosti, práva</a:t>
            </a:r>
          </a:p>
          <a:p>
            <a:r>
              <a:rPr lang="cs-CZ" dirty="0"/>
              <a:t>Konsensuální paradigma</a:t>
            </a:r>
          </a:p>
          <a:p>
            <a:r>
              <a:rPr lang="cs-CZ" dirty="0"/>
              <a:t>Občanská veřejnost/společnost</a:t>
            </a:r>
          </a:p>
          <a:p>
            <a:r>
              <a:rPr lang="cs-CZ" dirty="0"/>
              <a:t>Politická kultura, kompetence, gramotnost</a:t>
            </a:r>
          </a:p>
          <a:p>
            <a:endParaRPr lang="cs-CZ" dirty="0"/>
          </a:p>
        </p:txBody>
      </p:sp>
      <p:pic>
        <p:nvPicPr>
          <p:cNvPr id="3074" name="Picture 2" descr="Image result for slepá spravedlnost">
            <a:extLst>
              <a:ext uri="{FF2B5EF4-FFF2-40B4-BE49-F238E27FC236}">
                <a16:creationId xmlns:a16="http://schemas.microsoft.com/office/drawing/2014/main" id="{8623FDA1-881F-4680-A4E1-3002CEA3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7" y="3461004"/>
            <a:ext cx="2609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28" y="6911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/>
              <a:t>Cíle udržitelného rozvoje </a:t>
            </a:r>
            <a:br>
              <a:rPr lang="cs-CZ" sz="4000" b="1" dirty="0"/>
            </a:br>
            <a:r>
              <a:rPr lang="cs-CZ" sz="4000" b="1" dirty="0"/>
              <a:t>Agendy 2030, OSN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1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7666" r="5423" b="13373"/>
          <a:stretch/>
        </p:blipFill>
        <p:spPr bwMode="auto">
          <a:xfrm>
            <a:off x="845872" y="1748808"/>
            <a:ext cx="7677760" cy="4418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769D6-609D-4DBA-9B66-930F2868B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279" y="188781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 err="1"/>
              <a:t>European</a:t>
            </a:r>
            <a:r>
              <a:rPr lang="cs-CZ" sz="4000" dirty="0"/>
              <a:t> </a:t>
            </a:r>
            <a:r>
              <a:rPr lang="cs-CZ" sz="4000" dirty="0" err="1"/>
              <a:t>Governance</a:t>
            </a:r>
            <a:r>
              <a:rPr lang="cs-CZ" sz="4000" dirty="0"/>
              <a:t>,</a:t>
            </a:r>
            <a:br>
              <a:rPr lang="cs-CZ" sz="4000" dirty="0"/>
            </a:br>
            <a:r>
              <a:rPr lang="cs-CZ" sz="4000" dirty="0" err="1"/>
              <a:t>White</a:t>
            </a:r>
            <a:r>
              <a:rPr lang="cs-CZ" sz="4000" dirty="0"/>
              <a:t> </a:t>
            </a:r>
            <a:r>
              <a:rPr lang="cs-CZ" sz="4000" dirty="0" err="1"/>
              <a:t>Paper</a:t>
            </a:r>
            <a:r>
              <a:rPr lang="cs-CZ" sz="4000" dirty="0"/>
              <a:t>, EC 2001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C5DE1D1-486D-4220-9F5E-922674C88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sz="3400" b="1" i="0" u="none" strike="noStrike" baseline="0" dirty="0">
                <a:latin typeface="EUAlbertina-Bold"/>
              </a:rPr>
              <a:t>Openness</a:t>
            </a:r>
            <a:r>
              <a:rPr lang="cs-CZ" sz="3400" b="1" i="0" u="none" strike="noStrike" baseline="0" dirty="0">
                <a:latin typeface="EUAlbertina-Bold"/>
              </a:rPr>
              <a:t>: </a:t>
            </a:r>
            <a:r>
              <a:rPr lang="en-US" sz="3400" b="0" i="0" u="none" strike="noStrike" baseline="0" dirty="0">
                <a:latin typeface="EUAlbertina-Regu"/>
              </a:rPr>
              <a:t>The institutions should work in a more open manner. Together with the Member States,</a:t>
            </a:r>
            <a:r>
              <a:rPr lang="cs-CZ" sz="3400" b="0" i="0" u="none" strike="noStrike" baseline="0" dirty="0">
                <a:latin typeface="EUAlbertina-Regu"/>
              </a:rPr>
              <a:t> </a:t>
            </a:r>
            <a:r>
              <a:rPr lang="en-US" sz="3400" b="0" i="0" u="none" strike="noStrike" baseline="0" dirty="0">
                <a:latin typeface="EUAlbertina-Regu"/>
              </a:rPr>
              <a:t>they should actively communicate what the EU does and the decisions it takes. They should use</a:t>
            </a:r>
            <a:r>
              <a:rPr lang="cs-CZ" sz="3400" b="0" i="0" u="none" strike="noStrike" baseline="0" dirty="0">
                <a:latin typeface="EUAlbertina-Regu"/>
              </a:rPr>
              <a:t> </a:t>
            </a:r>
            <a:r>
              <a:rPr lang="en-US" sz="3400" b="0" i="0" u="none" strike="noStrike" baseline="0" dirty="0">
                <a:latin typeface="EUAlbertina-Regu"/>
              </a:rPr>
              <a:t>language that is accessible and understandable for the general public. This is of particular importance</a:t>
            </a:r>
            <a:r>
              <a:rPr lang="cs-CZ" sz="3400" b="0" i="0" u="none" strike="noStrike" baseline="0" dirty="0">
                <a:latin typeface="EUAlbertina-Regu"/>
              </a:rPr>
              <a:t> </a:t>
            </a:r>
            <a:r>
              <a:rPr lang="en-US" sz="3400" b="0" i="0" u="none" strike="noStrike" baseline="0" dirty="0">
                <a:latin typeface="EUAlbertina-Regu"/>
              </a:rPr>
              <a:t>in order to improve the confidence in complex institutions.</a:t>
            </a:r>
            <a:endParaRPr lang="cs-CZ" sz="3400" b="0" i="0" u="none" strike="noStrike" baseline="0" dirty="0">
              <a:latin typeface="EUAlbertina-Regu"/>
            </a:endParaRPr>
          </a:p>
          <a:p>
            <a:pPr marL="0" indent="0" algn="l">
              <a:buNone/>
            </a:pPr>
            <a:endParaRPr lang="en-US" sz="3400" b="0" i="0" u="none" strike="noStrike" baseline="0" dirty="0">
              <a:latin typeface="EUAlbertina-Regu"/>
            </a:endParaRPr>
          </a:p>
          <a:p>
            <a:pPr marL="0" indent="0" algn="just">
              <a:buNone/>
            </a:pPr>
            <a:r>
              <a:rPr lang="en-US" sz="3400" b="1" i="0" u="none" strike="noStrike" baseline="0" dirty="0">
                <a:latin typeface="EUAlbertina-Bold"/>
              </a:rPr>
              <a:t>Participation</a:t>
            </a:r>
            <a:r>
              <a:rPr lang="cs-CZ" sz="3400" b="1" i="0" u="none" strike="noStrike" baseline="0" dirty="0">
                <a:latin typeface="EUAlbertina-Bold"/>
              </a:rPr>
              <a:t>:</a:t>
            </a:r>
            <a:r>
              <a:rPr lang="en-US" sz="3400" b="0" i="0" u="none" strike="noStrike" baseline="0" dirty="0">
                <a:latin typeface="EUAlbertina-Regu"/>
              </a:rPr>
              <a:t>The quality, relevance and effectiveness of EU policies depend on ensuring wide</a:t>
            </a:r>
            <a:r>
              <a:rPr lang="cs-CZ" sz="3400" b="0" i="0" u="none" strike="noStrike" baseline="0" dirty="0">
                <a:latin typeface="EUAlbertina-Regu"/>
              </a:rPr>
              <a:t> </a:t>
            </a:r>
            <a:r>
              <a:rPr lang="en-US" sz="3400" b="0" i="0" u="none" strike="noStrike" baseline="0" dirty="0">
                <a:latin typeface="EUAlbertina-Regu"/>
              </a:rPr>
              <a:t>participation throughout the policy chain — from conception to implementation. Improved</a:t>
            </a:r>
            <a:r>
              <a:rPr lang="cs-CZ" sz="3400" b="0" i="0" u="none" strike="noStrike" baseline="0" dirty="0">
                <a:latin typeface="EUAlbertina-Regu"/>
              </a:rPr>
              <a:t> </a:t>
            </a:r>
            <a:r>
              <a:rPr lang="en-US" sz="3400" b="0" i="0" u="none" strike="noStrike" baseline="0" dirty="0">
                <a:latin typeface="EUAlbertina-Regu"/>
              </a:rPr>
              <a:t>participation is likely to create more confidence in the end result and in the institutions which</a:t>
            </a:r>
            <a:r>
              <a:rPr lang="cs-CZ" sz="3400" b="0" i="0" u="none" strike="noStrike" baseline="0" dirty="0">
                <a:latin typeface="EUAlbertina-Regu"/>
              </a:rPr>
              <a:t> </a:t>
            </a:r>
            <a:r>
              <a:rPr lang="en-US" sz="3400" b="0" i="0" u="none" strike="noStrike" baseline="0" dirty="0">
                <a:latin typeface="EUAlbertina-Regu"/>
              </a:rPr>
              <a:t>deliver policies. Participation crucially depends on central governments following an </a:t>
            </a:r>
            <a:r>
              <a:rPr lang="en-US" sz="3400" b="0" i="0" u="none" strike="noStrike" baseline="0" dirty="0" err="1">
                <a:latin typeface="EUAlbertina-Regu"/>
              </a:rPr>
              <a:t>inklusive</a:t>
            </a:r>
            <a:r>
              <a:rPr lang="cs-CZ" sz="3400" b="0" i="0" u="none" strike="noStrike" baseline="0" dirty="0">
                <a:latin typeface="EUAlbertina-Regu"/>
              </a:rPr>
              <a:t> </a:t>
            </a:r>
            <a:r>
              <a:rPr lang="en-US" sz="3400" b="0" i="0" u="none" strike="noStrike" baseline="0" dirty="0">
                <a:latin typeface="EUAlbertina-Regu"/>
              </a:rPr>
              <a:t>approach when developing and implementing EU policies.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8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573D4-2221-41BB-A5D7-A895B742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84D328-1DC1-418D-BE4C-DA93FBD78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47" y="117446"/>
            <a:ext cx="8724550" cy="674055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200" b="1" i="0" u="none" strike="noStrike" baseline="0" dirty="0">
                <a:latin typeface="EUAlbertina-Bold"/>
              </a:rPr>
              <a:t>Accountability</a:t>
            </a:r>
            <a:r>
              <a:rPr lang="cs-CZ" sz="2200" b="1" i="0" u="none" strike="noStrike" baseline="0" dirty="0">
                <a:latin typeface="EUAlbertina-Bold"/>
              </a:rPr>
              <a:t>:</a:t>
            </a:r>
            <a:r>
              <a:rPr lang="en-US" sz="2200" b="0" i="0" u="none" strike="noStrike" baseline="0" dirty="0">
                <a:latin typeface="EUAlbertina-Regu"/>
              </a:rPr>
              <a:t> Roles in the legislative and executive processes need to be clearer. Each of the EU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institutions must explain and take responsibility for what it does in Europe. But there is also a need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for greater clarity and responsibility from Member States and all those involved in developing and</a:t>
            </a:r>
            <a:r>
              <a:rPr lang="cs-CZ" sz="2200" b="0" i="0" u="none" strike="noStrike" baseline="0" dirty="0">
                <a:latin typeface="EUAlbertina-Regu"/>
              </a:rPr>
              <a:t> i</a:t>
            </a:r>
            <a:r>
              <a:rPr lang="en-US" sz="2200" b="0" i="0" u="none" strike="noStrike" baseline="0" dirty="0" err="1">
                <a:latin typeface="EUAlbertina-Regu"/>
              </a:rPr>
              <a:t>mplementing</a:t>
            </a:r>
            <a:r>
              <a:rPr lang="en-US" sz="2200" b="0" i="0" u="none" strike="noStrike" baseline="0" dirty="0">
                <a:latin typeface="EUAlbertina-Regu"/>
              </a:rPr>
              <a:t> EU policy at whatever level.</a:t>
            </a:r>
            <a:endParaRPr lang="cs-CZ" sz="2200" b="0" i="0" u="none" strike="noStrike" baseline="0" dirty="0">
              <a:latin typeface="EUAlbertina-Regu"/>
            </a:endParaRPr>
          </a:p>
          <a:p>
            <a:pPr marL="0" indent="0" algn="l">
              <a:buNone/>
            </a:pPr>
            <a:r>
              <a:rPr lang="en-US" sz="2200" b="1" i="0" u="none" strike="noStrike" baseline="0" dirty="0">
                <a:latin typeface="EUAlbertina-Bold"/>
              </a:rPr>
              <a:t>Effectiveness</a:t>
            </a:r>
            <a:r>
              <a:rPr lang="en-US" sz="2200" b="0" i="0" u="none" strike="noStrike" baseline="0" dirty="0">
                <a:latin typeface="EUAlbertina-Regu"/>
              </a:rPr>
              <a:t>. Policies must be effective and timely, delivering what is needed on the basis of clear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objectives, an evaluation of future impact and, where available, of past experience. Effectiveness also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depends on implementing EU policies in a proportionate manner and on taking decisions at the</a:t>
            </a:r>
            <a:r>
              <a:rPr lang="cs-CZ" sz="2200" b="0" i="0" u="none" strike="noStrike" baseline="0" dirty="0">
                <a:latin typeface="EUAlbertina-Regu"/>
              </a:rPr>
              <a:t> most </a:t>
            </a:r>
            <a:r>
              <a:rPr lang="cs-CZ" sz="2200" b="0" i="0" u="none" strike="noStrike" baseline="0" dirty="0" err="1">
                <a:latin typeface="EUAlbertina-Regu"/>
              </a:rPr>
              <a:t>appropriate</a:t>
            </a:r>
            <a:r>
              <a:rPr lang="cs-CZ" sz="2200" b="0" i="0" u="none" strike="noStrike" baseline="0" dirty="0">
                <a:latin typeface="EUAlbertina-Regu"/>
              </a:rPr>
              <a:t> level.</a:t>
            </a:r>
            <a:r>
              <a:rPr lang="en-US" sz="2200" b="1" i="0" u="none" strike="noStrike" baseline="0" dirty="0">
                <a:latin typeface="EUAlbertina-Bold"/>
              </a:rPr>
              <a:t> </a:t>
            </a:r>
            <a:endParaRPr lang="cs-CZ" sz="2200" b="1" i="0" u="none" strike="noStrike" baseline="0" dirty="0">
              <a:latin typeface="EUAlbertina-Bold"/>
            </a:endParaRPr>
          </a:p>
          <a:p>
            <a:pPr marL="0" indent="0" algn="l">
              <a:buNone/>
            </a:pPr>
            <a:r>
              <a:rPr lang="en-US" sz="2200" b="1" i="0" u="none" strike="noStrike" baseline="0" dirty="0">
                <a:latin typeface="EUAlbertina-Bold"/>
              </a:rPr>
              <a:t>Coherence</a:t>
            </a:r>
            <a:r>
              <a:rPr lang="en-US" sz="2200" b="0" i="0" u="none" strike="noStrike" baseline="0" dirty="0">
                <a:latin typeface="EUAlbertina-Regu"/>
              </a:rPr>
              <a:t>. Policies and action must be coherent and easily understood. The need for coherence in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the Union is increasing: the range of tasks has grown; </a:t>
            </a:r>
            <a:r>
              <a:rPr lang="cs-CZ" sz="2200" b="0" i="0" u="none" strike="noStrike" baseline="0" dirty="0">
                <a:latin typeface="EUAlbertina-Regu"/>
              </a:rPr>
              <a:t> e</a:t>
            </a:r>
            <a:r>
              <a:rPr lang="en-US" sz="2200" b="0" i="0" u="none" strike="noStrike" baseline="0" dirty="0" err="1">
                <a:latin typeface="EUAlbertina-Regu"/>
              </a:rPr>
              <a:t>nlargement</a:t>
            </a:r>
            <a:r>
              <a:rPr lang="en-US" sz="2200" b="0" i="0" u="none" strike="noStrike" baseline="0" dirty="0">
                <a:latin typeface="EUAlbertina-Regu"/>
              </a:rPr>
              <a:t> will increase diversity; challenges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such as climate and demographic change cross the boundaries of the sectoral policies on which the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Union has been built; regional and local authorities are increasingly involved in EU policies.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Coherence requires political leadership and a strong responsibility on the part of the institutions to</a:t>
            </a:r>
            <a:r>
              <a:rPr lang="cs-CZ" sz="2200" b="0" i="0" u="none" strike="noStrike" baseline="0" dirty="0">
                <a:latin typeface="EUAlbertina-Regu"/>
              </a:rPr>
              <a:t> </a:t>
            </a:r>
            <a:r>
              <a:rPr lang="en-US" sz="2200" b="0" i="0" u="none" strike="noStrike" baseline="0" dirty="0">
                <a:latin typeface="EUAlbertina-Regu"/>
              </a:rPr>
              <a:t>ensure a consistent approach within a complex system.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638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F3D52-D5A5-4052-8A8D-DC10D999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Dobré vládnutí/UN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A90BEA-526C-462E-8EBA-086A6FE1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6424"/>
            <a:ext cx="8229600" cy="5468112"/>
          </a:xfrm>
        </p:spPr>
        <p:txBody>
          <a:bodyPr>
            <a:normAutofit fontScale="40000" lnSpcReduction="20000"/>
          </a:bodyPr>
          <a:lstStyle/>
          <a:p>
            <a:r>
              <a:rPr lang="en-US" sz="5500" b="1" u="sng" dirty="0"/>
              <a:t>Equity and Inclusiveness </a:t>
            </a:r>
            <a:r>
              <a:rPr lang="cs-CZ" sz="5500" b="1" u="sng" dirty="0"/>
              <a:t>(UN)</a:t>
            </a:r>
          </a:p>
          <a:p>
            <a:pPr marL="0" indent="0">
              <a:buNone/>
            </a:pPr>
            <a:r>
              <a:rPr lang="en-US" sz="5500" dirty="0"/>
              <a:t>People should have opportunities to improve or maintain their well-being.</a:t>
            </a:r>
          </a:p>
          <a:p>
            <a:r>
              <a:rPr lang="en-US" sz="5500" b="1" u="sng" dirty="0"/>
              <a:t>Effectiveness and Efficiency </a:t>
            </a:r>
            <a:r>
              <a:rPr lang="cs-CZ" sz="5500" b="1" u="sng" dirty="0"/>
              <a:t>(UN)</a:t>
            </a:r>
          </a:p>
          <a:p>
            <a:pPr marL="0" indent="0">
              <a:buNone/>
            </a:pPr>
            <a:r>
              <a:rPr lang="en-US" sz="5500" dirty="0"/>
              <a:t>Processes and institutions should be able to produce results that meet the needs of their community while making the best of their resources.</a:t>
            </a:r>
            <a:endParaRPr lang="cs-CZ" sz="5500" dirty="0"/>
          </a:p>
          <a:p>
            <a:pPr marL="0" indent="0">
              <a:buNone/>
            </a:pPr>
            <a:r>
              <a:rPr lang="en-US" sz="5500" i="1" dirty="0"/>
              <a:t>Being effective is about doing the right things, while being efficient is about doing things right.</a:t>
            </a:r>
          </a:p>
          <a:p>
            <a:r>
              <a:rPr lang="en-US" sz="5500" b="1" u="sng" dirty="0"/>
              <a:t>Accountability </a:t>
            </a:r>
            <a:r>
              <a:rPr lang="cs-CZ" sz="5500" b="1" u="sng" dirty="0"/>
              <a:t>(UN)</a:t>
            </a:r>
          </a:p>
          <a:p>
            <a:pPr marL="0" indent="0">
              <a:buNone/>
            </a:pPr>
            <a:r>
              <a:rPr lang="en-US" sz="5500" dirty="0"/>
              <a:t>Governmental institutions, private sectors, and civil society organizations should be held accountable to the public and institutional stakeholders.</a:t>
            </a:r>
          </a:p>
          <a:p>
            <a:r>
              <a:rPr lang="en-US" sz="5500" b="1" u="sng" dirty="0"/>
              <a:t>Responsiveness </a:t>
            </a:r>
            <a:r>
              <a:rPr lang="cs-CZ" sz="5500" b="1" u="sng" dirty="0"/>
              <a:t>(UN)</a:t>
            </a:r>
          </a:p>
          <a:p>
            <a:pPr marL="0" indent="0">
              <a:buNone/>
            </a:pPr>
            <a:r>
              <a:rPr lang="en-US" sz="5500" dirty="0"/>
              <a:t>Institutions and processes should serve all stakeholders.</a:t>
            </a:r>
            <a:endParaRPr lang="cs-CZ" sz="5500" dirty="0"/>
          </a:p>
          <a:p>
            <a:r>
              <a:rPr lang="en-US" sz="5500" b="1" u="sng" dirty="0"/>
              <a:t>Environment of Trust (OECD</a:t>
            </a:r>
            <a:r>
              <a:rPr lang="cs-CZ" sz="5500" b="1" u="sng" dirty="0"/>
              <a:t>)</a:t>
            </a:r>
          </a:p>
          <a:p>
            <a:r>
              <a:rPr lang="cs-CZ" sz="5500" b="1" u="sng" dirty="0"/>
              <a:t>Stability and </a:t>
            </a:r>
            <a:r>
              <a:rPr lang="en-US" sz="5500" b="1" u="sng" dirty="0"/>
              <a:t>Absence of Violence </a:t>
            </a:r>
            <a:r>
              <a:rPr lang="cs-CZ" sz="5500" b="1" u="sng" dirty="0"/>
              <a:t>(WB)</a:t>
            </a:r>
          </a:p>
          <a:p>
            <a:endParaRPr lang="cs-CZ" sz="5100" b="1" u="sng" dirty="0"/>
          </a:p>
          <a:p>
            <a:endParaRPr lang="cs-CZ" dirty="0"/>
          </a:p>
        </p:txBody>
      </p:sp>
      <p:pic>
        <p:nvPicPr>
          <p:cNvPr id="4" name="Picture 8" descr="Image result for oecd logo">
            <a:extLst>
              <a:ext uri="{FF2B5EF4-FFF2-40B4-BE49-F238E27FC236}">
                <a16:creationId xmlns:a16="http://schemas.microsoft.com/office/drawing/2014/main" id="{0E8D8999-5FA0-4831-91E7-942671CB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79" y="3688059"/>
            <a:ext cx="1294631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world bank logo">
            <a:extLst>
              <a:ext uri="{FF2B5EF4-FFF2-40B4-BE49-F238E27FC236}">
                <a16:creationId xmlns:a16="http://schemas.microsoft.com/office/drawing/2014/main" id="{3E512C06-BAC3-4F9F-B2F0-9E543487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90" y="5209830"/>
            <a:ext cx="1547620" cy="8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32722-77D1-459E-B83D-53A67643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4944"/>
          </a:xfrm>
        </p:spPr>
        <p:txBody>
          <a:bodyPr>
            <a:normAutofit fontScale="90000"/>
          </a:bodyPr>
          <a:lstStyle/>
          <a:p>
            <a:r>
              <a:rPr lang="cs-CZ" dirty="0"/>
              <a:t>Dobré vládnutí/UN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B46837F-8AF1-4263-990F-E53941102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93352"/>
            <a:ext cx="8229600" cy="6518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/>
              <a:t>Good</a:t>
            </a:r>
            <a:r>
              <a:rPr lang="cs-CZ" sz="2400" dirty="0"/>
              <a:t> </a:t>
            </a:r>
            <a:r>
              <a:rPr lang="cs-CZ" sz="2400" dirty="0" err="1"/>
              <a:t>Governance</a:t>
            </a:r>
            <a:r>
              <a:rPr lang="cs-CZ" sz="2400" dirty="0"/>
              <a:t>/</a:t>
            </a:r>
            <a:r>
              <a:rPr lang="cs-CZ" sz="2400" dirty="0" err="1"/>
              <a:t>Government</a:t>
            </a:r>
            <a:endParaRPr lang="cs-CZ" sz="2400" dirty="0"/>
          </a:p>
          <a:p>
            <a:r>
              <a:rPr lang="cs-CZ" sz="2400" dirty="0" err="1"/>
              <a:t>Politics</a:t>
            </a:r>
            <a:r>
              <a:rPr lang="cs-CZ" sz="2400" dirty="0"/>
              <a:t>/</a:t>
            </a:r>
            <a:r>
              <a:rPr lang="cs-CZ" sz="2400" dirty="0" err="1"/>
              <a:t>Policy</a:t>
            </a:r>
            <a:r>
              <a:rPr lang="cs-CZ" sz="2400" dirty="0"/>
              <a:t>/Polity/Polis</a:t>
            </a:r>
          </a:p>
          <a:p>
            <a:r>
              <a:rPr lang="en-US" sz="2400" b="1" u="sng" dirty="0"/>
              <a:t>Participation</a:t>
            </a:r>
            <a:r>
              <a:rPr lang="cs-CZ" sz="2400" b="1" u="sng" dirty="0"/>
              <a:t> (UN)</a:t>
            </a:r>
            <a:r>
              <a:rPr lang="en-US" sz="2400" u="sng" dirty="0"/>
              <a:t> </a:t>
            </a:r>
            <a:endParaRPr lang="cs-CZ" sz="2400" u="sng" dirty="0"/>
          </a:p>
          <a:p>
            <a:pPr marL="0" indent="0">
              <a:buNone/>
            </a:pPr>
            <a:r>
              <a:rPr lang="en-US" sz="2400" dirty="0"/>
              <a:t>People should be able to voice their own opinions through legitimate immediate organizations or representatives.</a:t>
            </a:r>
          </a:p>
          <a:p>
            <a:r>
              <a:rPr lang="en-US" sz="2400" b="1" u="sng" dirty="0"/>
              <a:t>Rule of Law </a:t>
            </a:r>
            <a:r>
              <a:rPr lang="cs-CZ" sz="2400" b="1" u="sng" dirty="0"/>
              <a:t>(UN)</a:t>
            </a:r>
          </a:p>
          <a:p>
            <a:pPr marL="0" indent="0">
              <a:buNone/>
            </a:pPr>
            <a:r>
              <a:rPr lang="en-US" sz="2400" dirty="0"/>
              <a:t>Legal framework should be enforced impartially, especially on human right laws</a:t>
            </a:r>
          </a:p>
          <a:p>
            <a:r>
              <a:rPr lang="en-US" sz="2400" b="1" u="sng" dirty="0"/>
              <a:t>Transparency</a:t>
            </a:r>
            <a:r>
              <a:rPr lang="cs-CZ" sz="2400" b="1" u="sng" dirty="0"/>
              <a:t> (UN)</a:t>
            </a:r>
          </a:p>
          <a:p>
            <a:pPr marL="0" indent="0">
              <a:buNone/>
            </a:pPr>
            <a:r>
              <a:rPr lang="en-US" sz="2400" dirty="0"/>
              <a:t>Information should be accessible to the public and should be understandable and monitored.</a:t>
            </a:r>
          </a:p>
          <a:p>
            <a:r>
              <a:rPr lang="en-US" sz="2400" b="1" u="sng" dirty="0"/>
              <a:t>Consensus Oriented </a:t>
            </a:r>
            <a:r>
              <a:rPr lang="cs-CZ" sz="2400" b="1" u="sng" dirty="0"/>
              <a:t>(UN)</a:t>
            </a:r>
          </a:p>
          <a:p>
            <a:pPr marL="0" indent="0">
              <a:buNone/>
            </a:pPr>
            <a:r>
              <a:rPr lang="en-US" sz="2400" dirty="0"/>
              <a:t>Mediates differing interests to meet the broad consensus on the best interests of a community.</a:t>
            </a:r>
          </a:p>
          <a:p>
            <a:endParaRPr lang="cs-CZ" dirty="0"/>
          </a:p>
        </p:txBody>
      </p:sp>
      <p:pic>
        <p:nvPicPr>
          <p:cNvPr id="5" name="Picture 2" descr="Image result for UN logo">
            <a:extLst>
              <a:ext uri="{FF2B5EF4-FFF2-40B4-BE49-F238E27FC236}">
                <a16:creationId xmlns:a16="http://schemas.microsoft.com/office/drawing/2014/main" id="{B914B9CA-F260-40A5-8361-C18BCF3A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73" y="828159"/>
            <a:ext cx="1624453" cy="12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Tři principy „DOBRA“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Ctnost (Aristoteles)</a:t>
            </a:r>
          </a:p>
          <a:p>
            <a:r>
              <a:rPr lang="cs-CZ" dirty="0"/>
              <a:t>Mravní povinnost (I. Kant)</a:t>
            </a:r>
          </a:p>
          <a:p>
            <a:r>
              <a:rPr lang="cs-CZ" dirty="0"/>
              <a:t>Užitek (J. </a:t>
            </a:r>
            <a:r>
              <a:rPr lang="cs-CZ" dirty="0" err="1"/>
              <a:t>Bentham</a:t>
            </a:r>
            <a:r>
              <a:rPr lang="cs-CZ" dirty="0"/>
              <a:t>, J. S. </a:t>
            </a:r>
            <a:r>
              <a:rPr lang="cs-CZ" dirty="0" err="1"/>
              <a:t>Mill</a:t>
            </a:r>
            <a:r>
              <a:rPr lang="cs-CZ" dirty="0"/>
              <a:t>)</a:t>
            </a:r>
          </a:p>
        </p:txBody>
      </p:sp>
      <p:pic>
        <p:nvPicPr>
          <p:cNvPr id="4" name="Zástupný symbol pro obsah 7" descr="Aristote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53673"/>
            <a:ext cx="2236465" cy="29062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37" y="3997698"/>
            <a:ext cx="2297011" cy="28622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53" y="3975685"/>
            <a:ext cx="2108447" cy="28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D7FCB-CDC5-4B1C-BEB9-D52B9B95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A9DEA1C-3892-41F5-BD78-B0FF0B6E5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73" t="31241" r="70496" b="28841"/>
          <a:stretch/>
        </p:blipFill>
        <p:spPr>
          <a:xfrm>
            <a:off x="-71044" y="1036637"/>
            <a:ext cx="9215044" cy="4633036"/>
          </a:xfrm>
        </p:spPr>
      </p:pic>
    </p:spTree>
    <p:extLst>
      <p:ext uri="{BB962C8B-B14F-4D97-AF65-F5344CB8AC3E}">
        <p14:creationId xmlns:p14="http://schemas.microsoft.com/office/powerpoint/2010/main" val="34809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BFD3B-9CFC-479F-B09B-B0939DD7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495485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Jak zajistit dobré vládnutí?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C6A9A2-0504-4F9B-9010-FC7CDBC3A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13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/>
              <a:t>DOBRÉ VLÁDNUTÍ </a:t>
            </a:r>
            <a:br>
              <a:rPr lang="cs-CZ" sz="2800" i="1" dirty="0"/>
            </a:br>
            <a:r>
              <a:rPr lang="cs-CZ" sz="2800" i="1" dirty="0"/>
              <a:t>z </a:t>
            </a:r>
            <a:r>
              <a:rPr lang="cs-CZ" sz="2800" i="1" dirty="0" err="1"/>
              <a:t>Tocquevillovské</a:t>
            </a:r>
            <a:r>
              <a:rPr lang="cs-CZ" sz="2800" i="1" dirty="0"/>
              <a:t> perspektivy </a:t>
            </a:r>
            <a:r>
              <a:rPr lang="cs-CZ" sz="2800" i="1" dirty="0">
                <a:solidFill>
                  <a:srgbClr val="FF0000"/>
                </a:solidFill>
              </a:rPr>
              <a:t>občanské</a:t>
            </a:r>
            <a:r>
              <a:rPr lang="cs-CZ" sz="2800" i="1" dirty="0"/>
              <a:t> </a:t>
            </a:r>
            <a:r>
              <a:rPr lang="cs-CZ" sz="2800" i="1" dirty="0">
                <a:solidFill>
                  <a:srgbClr val="FF0000"/>
                </a:solidFill>
              </a:rPr>
              <a:t>veřejnosti</a:t>
            </a:r>
            <a:endParaRPr lang="cs-CZ" sz="28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Rizika (umenšovat)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6" y="2502679"/>
            <a:ext cx="4041775" cy="3951288"/>
          </a:xfrm>
        </p:spPr>
        <p:txBody>
          <a:bodyPr/>
          <a:lstStyle/>
          <a:p>
            <a:r>
              <a:rPr lang="cs-CZ" dirty="0"/>
              <a:t>Zneužívání moci, ale i slabý stát  …</a:t>
            </a:r>
          </a:p>
          <a:p>
            <a:r>
              <a:rPr lang="cs-CZ" dirty="0"/>
              <a:t>Pasivita, apatie, ale i nadbytek participace</a:t>
            </a:r>
          </a:p>
          <a:p>
            <a:r>
              <a:rPr lang="cs-CZ" dirty="0"/>
              <a:t>Krize důvěry, ale i nekritická důvěra</a:t>
            </a:r>
          </a:p>
          <a:p>
            <a:r>
              <a:rPr lang="cs-CZ" dirty="0"/>
              <a:t>Atomizace, anomie, ale i nacionalismus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46" y="2350813"/>
            <a:ext cx="4103154" cy="4103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69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93D27-AEB9-4C5A-8FB3-EE560A8B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zajistit dobré vládnutí?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2C27CE-7883-4909-80CA-FC5E619DF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0" y="1600200"/>
            <a:ext cx="844526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/>
              <a:t>Ochranná funkce</a:t>
            </a:r>
          </a:p>
          <a:p>
            <a:pPr marL="457103" lvl="1" indent="0">
              <a:buNone/>
            </a:pPr>
            <a:r>
              <a:rPr lang="cs-CZ" i="1" dirty="0"/>
              <a:t>Férová soutěživost</a:t>
            </a:r>
          </a:p>
          <a:p>
            <a:pPr marL="457103" lvl="1" indent="0">
              <a:buNone/>
            </a:pPr>
            <a:r>
              <a:rPr lang="cs-CZ" i="1" dirty="0"/>
              <a:t>Ochrana, podpora opozice, kontrolní výbory</a:t>
            </a:r>
          </a:p>
          <a:p>
            <a:pPr marL="457103" lvl="1" indent="0">
              <a:buNone/>
            </a:pPr>
            <a:r>
              <a:rPr lang="cs-CZ" i="1" dirty="0"/>
              <a:t>Média – pluralita zdrojů, nezávislá radniční periodika</a:t>
            </a:r>
          </a:p>
          <a:p>
            <a:pPr marL="457103" lvl="1" indent="0">
              <a:buNone/>
            </a:pPr>
            <a:r>
              <a:rPr lang="cs-CZ" i="1" dirty="0"/>
              <a:t>Péče o hodnoty právního státu a lidská práva</a:t>
            </a:r>
          </a:p>
          <a:p>
            <a:pPr marL="0" lvl="1" indent="0">
              <a:buNone/>
            </a:pPr>
            <a:r>
              <a:rPr lang="cs-CZ" sz="3200" u="sng" dirty="0"/>
              <a:t>Participační funkce</a:t>
            </a:r>
          </a:p>
          <a:p>
            <a:pPr marL="361950" lvl="1" indent="0">
              <a:buNone/>
            </a:pPr>
            <a:r>
              <a:rPr lang="cs-CZ" i="1" dirty="0"/>
              <a:t>Struktura otevřených příležitostí (hodiny, kanceláře, informovanost, komise, výbory, přístup do médií)</a:t>
            </a:r>
          </a:p>
          <a:p>
            <a:pPr marL="361950" lvl="1" indent="0">
              <a:buNone/>
            </a:pPr>
            <a:r>
              <a:rPr lang="cs-CZ" i="1" dirty="0"/>
              <a:t>Participační inovace (rozpočet, </a:t>
            </a:r>
            <a:r>
              <a:rPr lang="cs-CZ" i="1" dirty="0" err="1"/>
              <a:t>deliberativní</a:t>
            </a:r>
            <a:r>
              <a:rPr lang="cs-CZ" i="1" dirty="0"/>
              <a:t> fóra, referenda)</a:t>
            </a:r>
          </a:p>
          <a:p>
            <a:pPr marL="361950" lvl="1" indent="0">
              <a:buNone/>
            </a:pPr>
            <a:r>
              <a:rPr lang="cs-CZ" i="1" dirty="0"/>
              <a:t>Výchova k aktivnímu občanství</a:t>
            </a:r>
          </a:p>
        </p:txBody>
      </p:sp>
    </p:spTree>
    <p:extLst>
      <p:ext uri="{BB962C8B-B14F-4D97-AF65-F5344CB8AC3E}">
        <p14:creationId xmlns:p14="http://schemas.microsoft.com/office/powerpoint/2010/main" val="11744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71EF1-59A1-42AE-ADC8-DECEBFA2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7419" y="-98186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Jak zajistit dobré vládnutí?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5C0CB8-B899-49E5-B882-3998E093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81" y="979097"/>
            <a:ext cx="8229600" cy="57236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/>
              <a:t>Legitimizační funkce (krize důvěry)</a:t>
            </a:r>
          </a:p>
          <a:p>
            <a:pPr marL="0" indent="0">
              <a:buNone/>
            </a:pPr>
            <a:r>
              <a:rPr lang="cs-CZ" i="1" dirty="0"/>
              <a:t>Včasná informovanost, konzultace (i opakované)</a:t>
            </a:r>
          </a:p>
          <a:p>
            <a:pPr marL="0" indent="0">
              <a:buNone/>
            </a:pPr>
            <a:r>
              <a:rPr lang="cs-CZ" i="1" dirty="0"/>
              <a:t>Transparentnost (</a:t>
            </a:r>
            <a:r>
              <a:rPr lang="cs-CZ" i="1" dirty="0" err="1"/>
              <a:t>rozklikávací</a:t>
            </a:r>
            <a:r>
              <a:rPr lang="cs-CZ" i="1" dirty="0"/>
              <a:t> rozpočet)</a:t>
            </a:r>
          </a:p>
          <a:p>
            <a:pPr marL="0" indent="0">
              <a:buNone/>
            </a:pPr>
            <a:r>
              <a:rPr lang="cs-CZ" i="1" dirty="0"/>
              <a:t>Přístupové body, vstřícná komunikace</a:t>
            </a:r>
          </a:p>
          <a:p>
            <a:pPr marL="0" indent="0">
              <a:buNone/>
            </a:pPr>
            <a:r>
              <a:rPr lang="cs-CZ" i="1" dirty="0"/>
              <a:t>Vyvarovat se arogance, přehlíživosti, vrchnostenství</a:t>
            </a:r>
          </a:p>
          <a:p>
            <a:pPr marL="0" indent="0">
              <a:buNone/>
            </a:pPr>
            <a:r>
              <a:rPr lang="cs-CZ" u="sng" dirty="0"/>
              <a:t>Integrační funkce (atomizace, anomie)</a:t>
            </a:r>
          </a:p>
          <a:p>
            <a:pPr marL="0" indent="0">
              <a:buNone/>
            </a:pPr>
            <a:r>
              <a:rPr lang="cs-CZ" i="1" dirty="0"/>
              <a:t>Podpora spolkového života, legislativa, granty …</a:t>
            </a:r>
          </a:p>
          <a:p>
            <a:pPr marL="0" indent="0">
              <a:buNone/>
            </a:pPr>
            <a:r>
              <a:rPr lang="cs-CZ" i="1" dirty="0"/>
              <a:t>Péče o bezpečí, veřejný prostor, hřiště, parky …</a:t>
            </a:r>
          </a:p>
          <a:p>
            <a:pPr marL="0" indent="0">
              <a:buNone/>
            </a:pPr>
            <a:r>
              <a:rPr lang="cs-CZ" i="1" dirty="0"/>
              <a:t>Podpora škol a školek (finanční, materiální, symbolická)</a:t>
            </a:r>
          </a:p>
          <a:p>
            <a:pPr marL="0" indent="0">
              <a:buNone/>
            </a:pPr>
            <a:r>
              <a:rPr lang="cs-CZ" i="1" dirty="0"/>
              <a:t>Zajištění bezbariérovosti, podpora sociálně slabých, ohrožených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2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595888"/>
          </a:xfrm>
        </p:spPr>
        <p:txBody>
          <a:bodyPr>
            <a:normAutofit/>
          </a:bodyPr>
          <a:lstStyle/>
          <a:p>
            <a:r>
              <a:rPr lang="cs-CZ" sz="5400" dirty="0"/>
              <a:t>Vládnutí, právo a morálka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2310" y="1728506"/>
            <a:ext cx="8229600" cy="4418012"/>
          </a:xfrm>
        </p:spPr>
        <p:txBody>
          <a:bodyPr>
            <a:normAutofit lnSpcReduction="10000"/>
          </a:bodyPr>
          <a:lstStyle/>
          <a:p>
            <a:r>
              <a:rPr lang="cs-CZ" sz="3600" dirty="0"/>
              <a:t>Co by bylo dobré vědět o právu a morálce?</a:t>
            </a:r>
          </a:p>
          <a:p>
            <a:r>
              <a:rPr lang="cs-CZ" sz="3600" dirty="0"/>
              <a:t>Legalita a legitimita</a:t>
            </a:r>
          </a:p>
          <a:p>
            <a:r>
              <a:rPr lang="cs-CZ" sz="3600" dirty="0"/>
              <a:t>Nedokonalost pravidel, práva i morálky </a:t>
            </a:r>
          </a:p>
          <a:p>
            <a:r>
              <a:rPr lang="cs-CZ" sz="3600" dirty="0"/>
              <a:t>Reciprocita práva (G. </a:t>
            </a:r>
            <a:r>
              <a:rPr lang="cs-CZ" sz="3600" dirty="0" err="1"/>
              <a:t>Simmels</a:t>
            </a:r>
            <a:r>
              <a:rPr lang="cs-CZ" sz="3600" dirty="0"/>
              <a:t>)</a:t>
            </a:r>
          </a:p>
          <a:p>
            <a:r>
              <a:rPr lang="cs-CZ" sz="3600" dirty="0"/>
              <a:t>Kolize práva a morálky: záleží na kontextu </a:t>
            </a:r>
          </a:p>
          <a:p>
            <a:r>
              <a:rPr lang="cs-CZ" sz="3600" dirty="0"/>
              <a:t>Občanská neposlušnost (lidská práva)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464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0"/>
            <a:ext cx="4546848" cy="114300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2400" dirty="0" err="1"/>
              <a:t>Extinction</a:t>
            </a:r>
            <a:r>
              <a:rPr lang="cs-CZ" sz="2400" dirty="0"/>
              <a:t> </a:t>
            </a:r>
            <a:r>
              <a:rPr lang="cs-CZ" sz="2400" dirty="0" err="1"/>
              <a:t>Rebellion</a:t>
            </a:r>
            <a:br>
              <a:rPr lang="cs-CZ" sz="2400" dirty="0"/>
            </a:br>
            <a:r>
              <a:rPr lang="cs-CZ" sz="2400" dirty="0"/>
              <a:t>Praha 12. 10. 2019</a:t>
            </a:r>
          </a:p>
        </p:txBody>
      </p:sp>
      <p:pic>
        <p:nvPicPr>
          <p:cNvPr id="7" name="Zástupný symbol pro obsah 6" descr="civil disobedience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252458"/>
            <a:ext cx="2987824" cy="4605542"/>
          </a:xfrm>
        </p:spPr>
      </p:pic>
      <p:pic>
        <p:nvPicPr>
          <p:cNvPr id="8" name="Zástupný symbol pro obsah 7" descr="civil-disobedience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695728" y="3076884"/>
            <a:ext cx="2448272" cy="3781116"/>
          </a:xfrm>
        </p:spPr>
      </p:pic>
      <p:pic>
        <p:nvPicPr>
          <p:cNvPr id="10" name="Zástupný symbol pro obsah 9" descr="IMG_3704.JPG"/>
          <p:cNvPicPr>
            <a:picLocks noGrp="1" noChangeAspect="1"/>
          </p:cNvPicPr>
          <p:nvPr>
            <p:ph sz="half" idx="13"/>
          </p:nvPr>
        </p:nvPicPr>
        <p:blipFill>
          <a:blip r:embed="rId6" cstate="print"/>
          <a:stretch>
            <a:fillRect/>
          </a:stretch>
        </p:blipFill>
        <p:spPr>
          <a:xfrm>
            <a:off x="5042413" y="0"/>
            <a:ext cx="4101587" cy="3076190"/>
          </a:xfrm>
        </p:spPr>
      </p:pic>
      <p:pic>
        <p:nvPicPr>
          <p:cNvPr id="9" name="Zástupný symbol pro obsah 8" descr="civil disobedience 3.jpg"/>
          <p:cNvPicPr>
            <a:picLocks noGrp="1" noChangeAspect="1"/>
          </p:cNvPicPr>
          <p:nvPr>
            <p:ph sz="half" idx="14"/>
          </p:nvPr>
        </p:nvPicPr>
        <p:blipFill>
          <a:blip r:embed="rId7" cstate="print"/>
          <a:stretch>
            <a:fillRect/>
          </a:stretch>
        </p:blipFill>
        <p:spPr>
          <a:xfrm>
            <a:off x="2915816" y="3241179"/>
            <a:ext cx="3616821" cy="3616821"/>
          </a:xfrm>
        </p:spPr>
      </p:pic>
      <p:graphicFrame>
        <p:nvGraphicFramePr>
          <p:cNvPr id="11" name="Diagram 10"/>
          <p:cNvGraphicFramePr/>
          <p:nvPr/>
        </p:nvGraphicFramePr>
        <p:xfrm>
          <a:off x="3419872" y="836712"/>
          <a:ext cx="158417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2E70E-B141-4071-A33A-C0BB66A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Vládnutí a 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E12F6C-E1EE-4E3C-B613-515B40BD9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u="sng" dirty="0"/>
              <a:t>Význam komunikace pro nalézání spravedlnosti, práva, odolné společnosti</a:t>
            </a:r>
          </a:p>
          <a:p>
            <a:r>
              <a:rPr lang="cs-CZ" dirty="0"/>
              <a:t>Morálka, právo: a posteriori </a:t>
            </a:r>
          </a:p>
          <a:p>
            <a:r>
              <a:rPr lang="cs-CZ" dirty="0"/>
              <a:t>Obec/stát – otevřená struktura</a:t>
            </a:r>
          </a:p>
          <a:p>
            <a:r>
              <a:rPr lang="cs-CZ" dirty="0"/>
              <a:t>Morálka jako „komunikační etika/racionalita“ </a:t>
            </a:r>
          </a:p>
          <a:p>
            <a:pPr lvl="1"/>
            <a:r>
              <a:rPr lang="cs-CZ" dirty="0"/>
              <a:t>společnost jako komunikační síť</a:t>
            </a:r>
          </a:p>
          <a:p>
            <a:r>
              <a:rPr lang="cs-CZ" dirty="0"/>
              <a:t>Význam/smysl komunikace (?) </a:t>
            </a:r>
          </a:p>
          <a:p>
            <a:pPr lvl="1"/>
            <a:r>
              <a:rPr lang="cs-CZ" dirty="0"/>
              <a:t>přenos informací, mobilizace, posilování sociální soudržnosti, označení nepřítele 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49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Jak udržet dobré vládnutí?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23926"/>
            <a:ext cx="8229600" cy="5490934"/>
          </a:xfrm>
        </p:spPr>
        <p:txBody>
          <a:bodyPr>
            <a:normAutofit/>
          </a:bodyPr>
          <a:lstStyle/>
          <a:p>
            <a:r>
              <a:rPr lang="cs-CZ" u="sng" dirty="0"/>
              <a:t>Důvěra</a:t>
            </a:r>
            <a:r>
              <a:rPr lang="cs-CZ" dirty="0"/>
              <a:t>: čím více mezilidské důvěry, tím více kolektivní akceschopnosti, blahobytu, bezpečí i svobody</a:t>
            </a:r>
          </a:p>
          <a:p>
            <a:r>
              <a:rPr lang="cs-CZ" u="sng" dirty="0"/>
              <a:t>Péče o veřejnou důvěru </a:t>
            </a:r>
            <a:r>
              <a:rPr lang="cs-CZ" dirty="0"/>
              <a:t>(přístupové body – profesionalita, předvídatelnost, transparent., laskavost, otevřenost, důslednost </a:t>
            </a:r>
          </a:p>
          <a:p>
            <a:pPr lvl="1"/>
            <a:r>
              <a:rPr lang="cs-CZ" dirty="0"/>
              <a:t>Rodina, rodiče/laskavá, milující důslednost(?)</a:t>
            </a:r>
          </a:p>
          <a:p>
            <a:r>
              <a:rPr lang="cs-CZ" u="sng" dirty="0"/>
              <a:t>Identita: </a:t>
            </a:r>
            <a:r>
              <a:rPr lang="cs-CZ" dirty="0"/>
              <a:t>veřejnost a komunikace</a:t>
            </a:r>
          </a:p>
          <a:p>
            <a:pPr lvl="1"/>
            <a:r>
              <a:rPr lang="cs-CZ" dirty="0"/>
              <a:t>Pozitivní identita: kompetence, sociální integrita</a:t>
            </a:r>
          </a:p>
        </p:txBody>
      </p:sp>
    </p:spTree>
    <p:extLst>
      <p:ext uri="{BB962C8B-B14F-4D97-AF65-F5344CB8AC3E}">
        <p14:creationId xmlns:p14="http://schemas.microsoft.com/office/powerpoint/2010/main" val="3948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LEGITIMITA / Důvěra</a:t>
            </a:r>
          </a:p>
        </p:txBody>
      </p:sp>
      <p:pic>
        <p:nvPicPr>
          <p:cNvPr id="3074" name="Picture 2" descr="C:\Karel\přednášky\POL MYŠ\leviatha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682" y="2000251"/>
            <a:ext cx="5562618" cy="34611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B8B65-D5CF-4217-986C-A1766E8D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Roviny 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E80355-1999-4837-B99F-E456FE73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Čtyři uši </a:t>
            </a:r>
          </a:p>
          <a:p>
            <a:pPr lvl="1"/>
            <a:r>
              <a:rPr lang="cs-CZ" dirty="0"/>
              <a:t>informace</a:t>
            </a:r>
          </a:p>
          <a:p>
            <a:pPr lvl="1"/>
            <a:r>
              <a:rPr lang="cs-CZ" dirty="0"/>
              <a:t>vztah</a:t>
            </a:r>
          </a:p>
          <a:p>
            <a:pPr lvl="1"/>
            <a:r>
              <a:rPr lang="cs-CZ" dirty="0"/>
              <a:t>sebevyjádření</a:t>
            </a:r>
          </a:p>
          <a:p>
            <a:pPr lvl="1"/>
            <a:r>
              <a:rPr lang="cs-CZ" dirty="0"/>
              <a:t>výzva</a:t>
            </a:r>
          </a:p>
          <a:p>
            <a:pPr marL="0" indent="0">
              <a:buNone/>
            </a:pPr>
            <a:r>
              <a:rPr lang="cs-CZ" dirty="0"/>
              <a:t>Emocionální inteligence </a:t>
            </a:r>
          </a:p>
          <a:p>
            <a:pPr marL="0" indent="0">
              <a:buNone/>
            </a:pPr>
            <a:r>
              <a:rPr lang="cs-CZ" dirty="0"/>
              <a:t>Multikulturní kompetence</a:t>
            </a:r>
          </a:p>
          <a:p>
            <a:pPr marL="0" indent="0">
              <a:buNone/>
            </a:pPr>
            <a:r>
              <a:rPr lang="cs-CZ" dirty="0"/>
              <a:t>Mediální gramotnost coby „branná povinnost“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05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9C801-E336-40ED-B2C1-2B645633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 err="1"/>
              <a:t>Ukraine</a:t>
            </a:r>
            <a:r>
              <a:rPr lang="cs-CZ" sz="5600" dirty="0"/>
              <a:t> Census 2001</a:t>
            </a:r>
          </a:p>
        </p:txBody>
      </p:sp>
      <p:pic>
        <p:nvPicPr>
          <p:cNvPr id="12290" name="Picture 2" descr="Obsah obrázku mapa&#10;&#10;Popis byl vytvořen automaticky">
            <a:extLst>
              <a:ext uri="{FF2B5EF4-FFF2-40B4-BE49-F238E27FC236}">
                <a16:creationId xmlns:a16="http://schemas.microsoft.com/office/drawing/2014/main" id="{677D413A-3428-448A-82FD-46D0884DD2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382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1323" b="13682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58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ýsledek obrázku pro zákon">
            <a:extLst>
              <a:ext uri="{FF2B5EF4-FFF2-40B4-BE49-F238E27FC236}">
                <a16:creationId xmlns:a16="http://schemas.microsoft.com/office/drawing/2014/main" id="{A55652EB-2307-48AA-9FBF-B676B27A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063944" cy="5417389"/>
          </a:xfrm>
          <a:prstGeom prst="rect">
            <a:avLst/>
          </a:prstGeom>
          <a:noFill/>
        </p:spPr>
      </p:pic>
      <p:pic>
        <p:nvPicPr>
          <p:cNvPr id="3" name="Picture 2" descr="Výsledek obrázku pro pranýř">
            <a:extLst>
              <a:ext uri="{FF2B5EF4-FFF2-40B4-BE49-F238E27FC236}">
                <a16:creationId xmlns:a16="http://schemas.microsoft.com/office/drawing/2014/main" id="{BBDF7ED6-CD50-4F70-80CD-373AECA8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62586"/>
            <a:ext cx="4077622" cy="459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Image result for role models">
            <a:extLst>
              <a:ext uri="{FF2B5EF4-FFF2-40B4-BE49-F238E27FC236}">
                <a16:creationId xmlns:a16="http://schemas.microsoft.com/office/drawing/2014/main" id="{C09C981F-AD8D-4F7A-B10E-54ED9F4E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7622" y="0"/>
            <a:ext cx="4928356" cy="687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3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57" y="548680"/>
            <a:ext cx="902400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79" y="404664"/>
            <a:ext cx="914517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256" y="476672"/>
            <a:ext cx="918051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48680"/>
            <a:ext cx="9180512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36104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i="1" dirty="0"/>
              <a:t>DOBRÉ VLÁDNUTÍ </a:t>
            </a:r>
            <a:br>
              <a:rPr lang="cs-CZ" sz="2400" i="1" dirty="0"/>
            </a:br>
            <a:r>
              <a:rPr lang="cs-CZ" sz="2400" i="1" dirty="0"/>
              <a:t>z </a:t>
            </a:r>
            <a:r>
              <a:rPr lang="cs-CZ" sz="2400" i="1" dirty="0" err="1"/>
              <a:t>Tocquevillovské</a:t>
            </a:r>
            <a:r>
              <a:rPr lang="cs-CZ" sz="2400" i="1" dirty="0"/>
              <a:t> perspektivy </a:t>
            </a:r>
            <a:r>
              <a:rPr lang="cs-CZ" sz="2400" i="1" dirty="0">
                <a:solidFill>
                  <a:srgbClr val="FF0000"/>
                </a:solidFill>
              </a:rPr>
              <a:t>občanské</a:t>
            </a:r>
            <a:r>
              <a:rPr lang="cs-CZ" sz="2400" i="1" dirty="0"/>
              <a:t> </a:t>
            </a:r>
            <a:r>
              <a:rPr lang="cs-CZ" sz="2400" i="1" dirty="0">
                <a:solidFill>
                  <a:srgbClr val="FF0000"/>
                </a:solidFill>
              </a:rPr>
              <a:t>veřejnosti</a:t>
            </a:r>
            <a:br>
              <a:rPr lang="cs-CZ" sz="2400" i="1" dirty="0"/>
            </a:br>
            <a:endParaRPr lang="cs-CZ" sz="1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5842" name="Picture 2" descr="C:\Karel\schemata\Scheme 1 fin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960440" cy="4464496"/>
          </a:xfrm>
          <a:prstGeom prst="rect">
            <a:avLst/>
          </a:prstGeom>
          <a:noFill/>
        </p:spPr>
      </p:pic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48200" y="1709738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08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  <a:t>Vládnutí a vědění</a:t>
            </a:r>
            <a:b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51162"/>
            <a:ext cx="8229600" cy="448573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sz="2800" u="sng" dirty="0"/>
              <a:t>Post-moderní podmínky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sz="2800" u="sng" dirty="0"/>
              <a:t>„Sekularizace“ vědy 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Uznání důkladné a konstitutivní </a:t>
            </a:r>
            <a:r>
              <a:rPr lang="cs-CZ" altLang="cs-CZ" sz="2800" u="sng" dirty="0">
                <a:solidFill>
                  <a:srgbClr val="000000"/>
                </a:solidFill>
              </a:rPr>
              <a:t>reflexivity vědění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u="sng" dirty="0">
                <a:solidFill>
                  <a:srgbClr val="000000"/>
                </a:solidFill>
              </a:rPr>
              <a:t>Komplexnost</a:t>
            </a:r>
            <a:r>
              <a:rPr lang="cs-CZ" altLang="cs-CZ" sz="2800" dirty="0">
                <a:solidFill>
                  <a:srgbClr val="000000"/>
                </a:solidFill>
              </a:rPr>
              <a:t>, nepřehlednost (rozsah a rychlost změn), vyvazující mechanismy a technická vyspělost 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Neurčitost, nejistota v jednání (sledování </a:t>
            </a:r>
            <a:r>
              <a:rPr lang="cs-CZ" altLang="cs-CZ" sz="2800" u="sng" dirty="0">
                <a:solidFill>
                  <a:srgbClr val="000000"/>
                </a:solidFill>
              </a:rPr>
              <a:t>nezamýšlených důsledků </a:t>
            </a:r>
            <a:r>
              <a:rPr lang="cs-CZ" altLang="cs-CZ" sz="2800" dirty="0">
                <a:solidFill>
                  <a:srgbClr val="000000"/>
                </a:solidFill>
              </a:rPr>
              <a:t>a rizik jednání)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Slábnutí úlohy/</a:t>
            </a:r>
            <a:r>
              <a:rPr lang="cs-CZ" altLang="cs-CZ" sz="2800" u="sng" dirty="0">
                <a:solidFill>
                  <a:srgbClr val="000000"/>
                </a:solidFill>
              </a:rPr>
              <a:t>krize institucí</a:t>
            </a:r>
            <a:r>
              <a:rPr lang="cs-CZ" altLang="cs-CZ" sz="2800" dirty="0">
                <a:solidFill>
                  <a:srgbClr val="000000"/>
                </a:solidFill>
              </a:rPr>
              <a:t> (sociální sítě, des-orientace, des-organizace, zahlcení veřejné sféry)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u="sng" dirty="0">
                <a:solidFill>
                  <a:srgbClr val="000000"/>
                </a:solidFill>
              </a:rPr>
              <a:t>Individualizace</a:t>
            </a:r>
            <a:r>
              <a:rPr lang="cs-CZ" altLang="cs-CZ" sz="2800" dirty="0">
                <a:solidFill>
                  <a:srgbClr val="000000"/>
                </a:solidFill>
              </a:rPr>
              <a:t> a </a:t>
            </a:r>
            <a:r>
              <a:rPr lang="cs-CZ" altLang="cs-CZ" sz="2800" dirty="0" err="1">
                <a:solidFill>
                  <a:srgbClr val="000000"/>
                </a:solidFill>
              </a:rPr>
              <a:t>pluralizace</a:t>
            </a:r>
            <a:r>
              <a:rPr lang="cs-CZ" altLang="cs-CZ" sz="2800" dirty="0">
                <a:solidFill>
                  <a:srgbClr val="000000"/>
                </a:solidFill>
              </a:rPr>
              <a:t> (rozpad sociálních struktur, různé režimy pravdy)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K čemu je dobrá věda? Jak vědecké vědění účelně využívat? Relativismus x </a:t>
            </a:r>
            <a:r>
              <a:rPr lang="cs-CZ" altLang="cs-CZ" sz="2800" u="sng" dirty="0">
                <a:solidFill>
                  <a:srgbClr val="000000"/>
                </a:solidFill>
              </a:rPr>
              <a:t>reflexivita/prostý rozum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94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15660" y="0"/>
            <a:ext cx="8902460" cy="1411040"/>
          </a:xfrm>
        </p:spPr>
        <p:txBody>
          <a:bodyPr>
            <a:normAutofit fontScale="90000"/>
          </a:bodyPr>
          <a:lstStyle/>
          <a:p>
            <a:r>
              <a:rPr lang="cs-CZ" dirty="0"/>
              <a:t>Vědění jako médium moci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034" y="1337094"/>
            <a:ext cx="8229600" cy="4986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600" dirty="0"/>
              <a:t>Vědecké vědění nahradí běžné vědění, poznání nahradí nevědomost, pravda vystrnadí omyl (A. </a:t>
            </a:r>
            <a:r>
              <a:rPr lang="cs-CZ" sz="2600" dirty="0" err="1"/>
              <a:t>Comte</a:t>
            </a:r>
            <a:r>
              <a:rPr lang="cs-CZ" sz="2600" dirty="0"/>
              <a:t>, †1857) </a:t>
            </a:r>
          </a:p>
          <a:p>
            <a:pPr marL="0" indent="0">
              <a:buNone/>
            </a:pPr>
            <a:r>
              <a:rPr lang="cs-CZ" sz="2600" dirty="0" err="1"/>
              <a:t>Scientia</a:t>
            </a:r>
            <a:r>
              <a:rPr lang="cs-CZ" sz="2600" dirty="0"/>
              <a:t> </a:t>
            </a:r>
            <a:r>
              <a:rPr lang="cs-CZ" sz="2600" dirty="0" err="1"/>
              <a:t>est</a:t>
            </a:r>
            <a:r>
              <a:rPr lang="cs-CZ" sz="2600" dirty="0"/>
              <a:t> </a:t>
            </a:r>
            <a:r>
              <a:rPr lang="cs-CZ" sz="2600" dirty="0" err="1"/>
              <a:t>potentia</a:t>
            </a:r>
            <a:r>
              <a:rPr lang="cs-CZ" sz="2600" dirty="0"/>
              <a:t> (Fr. Bacon, †1626)</a:t>
            </a:r>
          </a:p>
          <a:p>
            <a:pPr marL="0" indent="0">
              <a:buNone/>
            </a:pPr>
            <a:r>
              <a:rPr lang="cs-CZ" sz="2600" dirty="0"/>
              <a:t>Omezení „vědění“ jako zdroje moci (mobilita, akumulace, institucionalizace, </a:t>
            </a:r>
            <a:r>
              <a:rPr lang="cs-CZ" sz="2600" dirty="0" err="1"/>
              <a:t>komodifikace</a:t>
            </a:r>
            <a:r>
              <a:rPr lang="cs-CZ" sz="2600" dirty="0"/>
              <a:t>, </a:t>
            </a:r>
            <a:r>
              <a:rPr lang="cs-CZ" sz="2600" u="sng" dirty="0"/>
              <a:t>vědění nejsou informace</a:t>
            </a:r>
            <a:r>
              <a:rPr lang="cs-CZ" sz="2600" dirty="0"/>
              <a:t>) </a:t>
            </a:r>
          </a:p>
          <a:p>
            <a:pPr marL="0" indent="0">
              <a:buNone/>
            </a:pPr>
            <a:r>
              <a:rPr lang="cs-CZ" sz="2600" u="sng" dirty="0"/>
              <a:t>Alternativní média </a:t>
            </a:r>
            <a:r>
              <a:rPr lang="cs-CZ" sz="2600" dirty="0"/>
              <a:t>moci: peníze, důvěryhodnost, láska …</a:t>
            </a:r>
          </a:p>
          <a:p>
            <a:pPr marL="0" indent="0">
              <a:buNone/>
            </a:pPr>
            <a:r>
              <a:rPr lang="cs-CZ" sz="2600" u="sng" dirty="0"/>
              <a:t>Režimy pravdy</a:t>
            </a:r>
            <a:r>
              <a:rPr lang="cs-CZ" sz="2600" dirty="0"/>
              <a:t>/vědění/legitimity (J. </a:t>
            </a:r>
            <a:r>
              <a:rPr lang="cs-CZ" sz="2600" dirty="0" err="1"/>
              <a:t>Habermas</a:t>
            </a:r>
            <a:r>
              <a:rPr lang="cs-CZ" sz="2600" dirty="0"/>
              <a:t>)</a:t>
            </a:r>
          </a:p>
          <a:p>
            <a:r>
              <a:rPr lang="cs-CZ" sz="2600" dirty="0"/>
              <a:t>Faktické, (atomizované vědění), vědecké, formální, explicitní, diskursivní</a:t>
            </a:r>
          </a:p>
          <a:p>
            <a:r>
              <a:rPr lang="cs-CZ" sz="2600" dirty="0"/>
              <a:t>Intersubjektivní, (kolektivistické vědění), tradiční, sdílené, běžné, implicitní, rutina</a:t>
            </a:r>
          </a:p>
          <a:p>
            <a:r>
              <a:rPr lang="cs-CZ" sz="2600" dirty="0"/>
              <a:t>Kongruentní, (charismatické, spasitelské vědění)</a:t>
            </a:r>
          </a:p>
          <a:p>
            <a:pPr marL="0" indent="0">
              <a:buNone/>
            </a:pPr>
            <a:r>
              <a:rPr lang="cs-CZ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67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nguages of Ukraine - Wikipedia">
            <a:extLst>
              <a:ext uri="{FF2B5EF4-FFF2-40B4-BE49-F238E27FC236}">
                <a16:creationId xmlns:a16="http://schemas.microsoft.com/office/drawing/2014/main" id="{4BC9D168-8A8E-4A1E-BD17-FA51FAD1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74" y="642938"/>
            <a:ext cx="8141853" cy="55975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188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161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Prostý rozum</a:t>
            </a:r>
            <a:br>
              <a:rPr lang="cs-CZ" dirty="0"/>
            </a:br>
            <a:r>
              <a:rPr lang="cs-CZ" sz="3200" i="1" dirty="0"/>
              <a:t>reflexivita mezi rutinou a vědou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Běžné vědění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6684" y="2282400"/>
            <a:ext cx="4040188" cy="4368566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Počasí – tady a teď</a:t>
            </a:r>
          </a:p>
          <a:p>
            <a:r>
              <a:rPr lang="cs-CZ" dirty="0"/>
              <a:t>Orientace na smyslovost, konkrétní zkušenost</a:t>
            </a:r>
          </a:p>
          <a:p>
            <a:r>
              <a:rPr lang="cs-CZ" dirty="0"/>
              <a:t>Každodennost, rutina</a:t>
            </a:r>
          </a:p>
          <a:p>
            <a:r>
              <a:rPr lang="cs-CZ" dirty="0"/>
              <a:t>Samozřejmost, stereotypní</a:t>
            </a:r>
          </a:p>
          <a:p>
            <a:r>
              <a:rPr lang="cs-CZ" dirty="0"/>
              <a:t>Zaměřené k jednání, rozhodování </a:t>
            </a:r>
          </a:p>
          <a:p>
            <a:r>
              <a:rPr lang="cs-CZ" dirty="0"/>
              <a:t>Sdílené vědění, konformita</a:t>
            </a:r>
          </a:p>
          <a:p>
            <a:r>
              <a:rPr lang="cs-CZ" u="sng" dirty="0"/>
              <a:t>Snadno se šíří (netřeba ověřovat)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Odborné vědění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4"/>
            <a:ext cx="4041775" cy="4476091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Klima – univerzalita</a:t>
            </a:r>
          </a:p>
          <a:p>
            <a:r>
              <a:rPr lang="cs-CZ" dirty="0"/>
              <a:t>Abstraktní, vytržené z kontextu</a:t>
            </a:r>
          </a:p>
          <a:p>
            <a:r>
              <a:rPr lang="cs-CZ" dirty="0"/>
              <a:t>Pochybování, kritika</a:t>
            </a:r>
          </a:p>
          <a:p>
            <a:r>
              <a:rPr lang="cs-CZ" dirty="0"/>
              <a:t>Diskursivní proces, polemika</a:t>
            </a:r>
          </a:p>
          <a:p>
            <a:r>
              <a:rPr lang="cs-CZ" dirty="0"/>
              <a:t>Odtržené od běžné zkušenosti, porozumění</a:t>
            </a:r>
          </a:p>
          <a:p>
            <a:r>
              <a:rPr lang="cs-CZ" dirty="0"/>
              <a:t>Specializované, rozptýlené, nerovnoměrné</a:t>
            </a:r>
          </a:p>
          <a:p>
            <a:r>
              <a:rPr lang="cs-CZ" u="sng" dirty="0"/>
              <a:t>Omezené šíření (potřeba dvojí hermeneutiky)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69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832451-D05C-4A57-8FF7-32390F58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Ne/vědění a jednání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7C6347-B919-4612-8DB0-208ABE20A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5085"/>
            <a:ext cx="8229600" cy="441801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Šíření vědeckého vědění je omezené</a:t>
            </a:r>
          </a:p>
          <a:p>
            <a:r>
              <a:rPr lang="cs-CZ" dirty="0"/>
              <a:t>Vědění je vztahový pojem, aktivita, receptory, komunikátory, popularizátory, média</a:t>
            </a:r>
          </a:p>
          <a:p>
            <a:r>
              <a:rPr lang="cs-CZ" dirty="0"/>
              <a:t>Meze vědění jsou dány omezením našeho jednání </a:t>
            </a:r>
          </a:p>
          <a:p>
            <a:r>
              <a:rPr lang="cs-CZ" dirty="0"/>
              <a:t>Jak vzbudit zájem o vědění? Nabídnou příležitosti k jednání! Role institucí</a:t>
            </a:r>
          </a:p>
          <a:p>
            <a:r>
              <a:rPr lang="cs-CZ" dirty="0"/>
              <a:t>Sociální funkce ignorance: dobrovolná, pohodlná, útěšná, tlumící, psycholog. ochrana</a:t>
            </a:r>
          </a:p>
          <a:p>
            <a:r>
              <a:rPr lang="cs-CZ" dirty="0"/>
              <a:t>Vědění, důvěra a politika</a:t>
            </a:r>
          </a:p>
        </p:txBody>
      </p:sp>
    </p:spTree>
    <p:extLst>
      <p:ext uri="{BB962C8B-B14F-4D97-AF65-F5344CB8AC3E}">
        <p14:creationId xmlns:p14="http://schemas.microsoft.com/office/powerpoint/2010/main" val="38980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97A39-FD13-46E1-AC4E-E6A37FE2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Vládnutí a vědění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30CBCA-37A7-49B3-8B79-F494CCE0C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305"/>
            <a:ext cx="8229600" cy="5579748"/>
          </a:xfrm>
        </p:spPr>
        <p:txBody>
          <a:bodyPr>
            <a:normAutofit lnSpcReduction="10000"/>
          </a:bodyPr>
          <a:lstStyle/>
          <a:p>
            <a:r>
              <a:rPr lang="cs-CZ" sz="2800" i="1" dirty="0"/>
              <a:t>Politika jako povolání </a:t>
            </a:r>
            <a:r>
              <a:rPr lang="cs-CZ" sz="2800" dirty="0"/>
              <a:t>(Max Weber, 1919)</a:t>
            </a:r>
          </a:p>
          <a:p>
            <a:r>
              <a:rPr lang="cs-CZ" sz="2800" dirty="0"/>
              <a:t>Politik stanovuje cíle/ideje, úředník postupy/metodu</a:t>
            </a:r>
          </a:p>
          <a:p>
            <a:r>
              <a:rPr lang="cs-CZ" sz="2800" dirty="0"/>
              <a:t>Racionalita hodnot (ideologie) x účelů (technokracie)</a:t>
            </a:r>
          </a:p>
          <a:p>
            <a:pPr marL="357188" indent="-357188"/>
            <a:r>
              <a:rPr lang="cs-CZ" sz="2800" dirty="0"/>
              <a:t>Byrokracie (nezávislá na veřejném mínění) zajišťuje </a:t>
            </a:r>
            <a:r>
              <a:rPr lang="cs-CZ" sz="2800" u="sng" dirty="0"/>
              <a:t>přenosy vědeckého vědění do rozhodování</a:t>
            </a:r>
          </a:p>
          <a:p>
            <a:r>
              <a:rPr lang="cs-CZ" sz="2800" dirty="0"/>
              <a:t>Politik pomáhá přenosům </a:t>
            </a:r>
            <a:r>
              <a:rPr lang="cs-CZ" sz="2800" u="sng" dirty="0"/>
              <a:t>odborného vědění do běžného vědění</a:t>
            </a:r>
            <a:r>
              <a:rPr lang="cs-CZ" sz="2800" dirty="0"/>
              <a:t>, zdůvodňuje politiky, síla symbolů </a:t>
            </a:r>
          </a:p>
          <a:p>
            <a:r>
              <a:rPr lang="cs-CZ" sz="2800" u="sng" dirty="0" err="1"/>
              <a:t>Deliberativní</a:t>
            </a:r>
            <a:r>
              <a:rPr lang="cs-CZ" sz="2800" u="sng" dirty="0"/>
              <a:t> demokracie </a:t>
            </a:r>
            <a:r>
              <a:rPr lang="cs-CZ" sz="2800" dirty="0"/>
              <a:t>(orientace na argumenty, druhé, na budoucnost – C. </a:t>
            </a:r>
            <a:r>
              <a:rPr lang="cs-CZ" sz="2800" dirty="0" err="1"/>
              <a:t>Offe</a:t>
            </a:r>
            <a:r>
              <a:rPr lang="cs-CZ" sz="2800" dirty="0"/>
              <a:t>)</a:t>
            </a:r>
          </a:p>
          <a:p>
            <a:r>
              <a:rPr lang="cs-CZ" sz="2800" dirty="0"/>
              <a:t>Jak formovat </a:t>
            </a:r>
            <a:r>
              <a:rPr lang="cs-CZ" sz="2800" dirty="0" err="1"/>
              <a:t>leadership</a:t>
            </a:r>
            <a:r>
              <a:rPr lang="cs-CZ" sz="2800" dirty="0"/>
              <a:t>? K čemu je politika? </a:t>
            </a:r>
          </a:p>
          <a:p>
            <a:r>
              <a:rPr lang="cs-CZ" sz="2800" dirty="0"/>
              <a:t>Chránit, sloužit, povzbuzovat. Zvládání rizik: </a:t>
            </a:r>
            <a:r>
              <a:rPr lang="cs-CZ" sz="2800" dirty="0" err="1"/>
              <a:t>Schmitt</a:t>
            </a:r>
            <a:r>
              <a:rPr lang="cs-CZ" sz="2800" dirty="0"/>
              <a:t>, Beck</a:t>
            </a:r>
            <a:endParaRPr lang="cs-CZ" dirty="0"/>
          </a:p>
        </p:txBody>
      </p:sp>
      <p:pic>
        <p:nvPicPr>
          <p:cNvPr id="4" name="Zástupný symbol pro obsah 8" descr="weber.jpg">
            <a:extLst>
              <a:ext uri="{FF2B5EF4-FFF2-40B4-BE49-F238E27FC236}">
                <a16:creationId xmlns:a16="http://schemas.microsoft.com/office/drawing/2014/main" id="{28A1A87C-142E-421C-84ED-3AB1FB1F83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915" y="2586417"/>
            <a:ext cx="1675771" cy="21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3664" y="692697"/>
            <a:ext cx="8316664" cy="840053"/>
          </a:xfrm>
        </p:spPr>
        <p:txBody>
          <a:bodyPr/>
          <a:lstStyle/>
          <a:p>
            <a:r>
              <a:rPr lang="fi-FI" dirty="0" err="1"/>
              <a:t>Legislative</a:t>
            </a:r>
            <a:r>
              <a:rPr lang="fi-FI" dirty="0"/>
              <a:t> </a:t>
            </a:r>
            <a:r>
              <a:rPr lang="fi-FI" dirty="0" err="1"/>
              <a:t>Drafting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19" y="1611784"/>
            <a:ext cx="8580953" cy="47525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1806" y="6165303"/>
            <a:ext cx="325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3"/>
              </a:rPr>
              <a:t>http://lainvalmistelu.finlex.fi/en/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305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C103D-93CD-45D0-8557-17A58FC0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5100" dirty="0"/>
              <a:t>Estonia: 25</a:t>
            </a:r>
            <a:r>
              <a:rPr lang="cs-CZ" sz="5100" dirty="0"/>
              <a:t> </a:t>
            </a:r>
            <a:r>
              <a:rPr lang="en-AU" sz="5100" dirty="0"/>
              <a:t>per cent Russian 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66220BC-1D55-478C-A0C7-5E479B0C2D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829" y="1600200"/>
            <a:ext cx="6936342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667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8CD18-1F4C-460B-A0D8-02E119D3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err="1"/>
              <a:t>Latvia</a:t>
            </a:r>
            <a:r>
              <a:rPr lang="cs-CZ" sz="5600"/>
              <a:t>: 25 per cent </a:t>
            </a:r>
            <a:r>
              <a:rPr lang="cs-CZ" sz="5600" err="1"/>
              <a:t>Russian</a:t>
            </a:r>
            <a:endParaRPr lang="cs-CZ" sz="5600"/>
          </a:p>
        </p:txBody>
      </p:sp>
      <p:pic>
        <p:nvPicPr>
          <p:cNvPr id="4" name="Picture 2" descr="Languages | On Latvia">
            <a:extLst>
              <a:ext uri="{FF2B5EF4-FFF2-40B4-BE49-F238E27FC236}">
                <a16:creationId xmlns:a16="http://schemas.microsoft.com/office/drawing/2014/main" id="{AD0754E4-6938-4026-A1D4-F916CD9164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854" y="1600200"/>
            <a:ext cx="79402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1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ítejte v Gagauzsku, malinkém proto-státečku uvnitř malé země - ExtraStory">
            <a:extLst>
              <a:ext uri="{FF2B5EF4-FFF2-40B4-BE49-F238E27FC236}">
                <a16:creationId xmlns:a16="http://schemas.microsoft.com/office/drawing/2014/main" id="{96D98DE9-7822-4406-884C-8C43EEAFB9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068" y="642938"/>
            <a:ext cx="4827865" cy="55975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325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7941</TotalTime>
  <Words>1936</Words>
  <Application>Microsoft Office PowerPoint</Application>
  <PresentationFormat>Předvádění na obrazovce (4:3)</PresentationFormat>
  <Paragraphs>233</Paragraphs>
  <Slides>63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Calibri</vt:lpstr>
      <vt:lpstr>EUAlbertina-Bold</vt:lpstr>
      <vt:lpstr>EUAlbertina-Regu</vt:lpstr>
      <vt:lpstr>Motiv sady Office</vt:lpstr>
      <vt:lpstr>1. setkání, 4. 3. 2022 Karel B. Müller www.karelmuller.eu</vt:lpstr>
      <vt:lpstr>Zdroje/atestace</vt:lpstr>
      <vt:lpstr>Dobré vládnutí ve vícejazyčném systému</vt:lpstr>
      <vt:lpstr>Prezentace aplikace PowerPoint</vt:lpstr>
      <vt:lpstr>Ukraine Census 2001</vt:lpstr>
      <vt:lpstr>Prezentace aplikace PowerPoint</vt:lpstr>
      <vt:lpstr>Estonia: 25 per cent Russian </vt:lpstr>
      <vt:lpstr>Latvia: 25 per cent Russian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Source: EB, Spring 2019</vt:lpstr>
      <vt:lpstr>Prezentace aplikace PowerPoint</vt:lpstr>
      <vt:lpstr>Kultura vzpomínání a kolektivní paměť</vt:lpstr>
      <vt:lpstr>4 formy vypořádávání se s minulostí  Aleida Assman - holocaust</vt:lpstr>
      <vt:lpstr>Asymetrie jazyků  a dolnorakouská ofenzíva</vt:lpstr>
      <vt:lpstr>Prezentace aplikace PowerPoint</vt:lpstr>
      <vt:lpstr> Zhořelec/Gorlitz (Sasko) LaNa (2014)</vt:lpstr>
      <vt:lpstr>Jazyková imerze/koupel (58 MŠ, 2015)</vt:lpstr>
      <vt:lpstr>75 MŠ (LaNa), prosinec 2021 </vt:lpstr>
      <vt:lpstr>Prezentace aplikace PowerPoint</vt:lpstr>
      <vt:lpstr>Jazykové kompetenční centrum Freyung (2017–2019) </vt:lpstr>
      <vt:lpstr>Teorie (pohled) &amp; Praxe (jednání)</vt:lpstr>
      <vt:lpstr>Cíle předmětu</vt:lpstr>
      <vt:lpstr>Instituce &amp; proces</vt:lpstr>
      <vt:lpstr>Prezentace aplikace PowerPoint</vt:lpstr>
      <vt:lpstr>DOBRÉ VLÁDNUTÍ</vt:lpstr>
      <vt:lpstr>Cíle udržitelného rozvoje  Agendy 2030, OSN </vt:lpstr>
      <vt:lpstr>European Governance, White Paper, EC 2001</vt:lpstr>
      <vt:lpstr>Prezentace aplikace PowerPoint</vt:lpstr>
      <vt:lpstr>Dobré vládnutí/UN</vt:lpstr>
      <vt:lpstr>Dobré vládnutí/UN</vt:lpstr>
      <vt:lpstr>Tři principy „DOBRA“</vt:lpstr>
      <vt:lpstr>Jak zajistit dobré vládnutí? </vt:lpstr>
      <vt:lpstr>DOBRÉ VLÁDNUTÍ  z Tocquevillovské perspektivy občanské veřejnosti</vt:lpstr>
      <vt:lpstr>Jak zajistit dobré vládnutí?</vt:lpstr>
      <vt:lpstr>Jak zajistit dobré vládnutí?</vt:lpstr>
      <vt:lpstr>Vládnutí, právo a morálka</vt:lpstr>
      <vt:lpstr> Extinction Rebellion Praha 12. 10. 2019</vt:lpstr>
      <vt:lpstr>Vládnutí a komunikace</vt:lpstr>
      <vt:lpstr>Jak udržet dobré vládnutí?</vt:lpstr>
      <vt:lpstr>LEGITIMITA / Důvěra</vt:lpstr>
      <vt:lpstr>Roviny komunikace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DOBRÉ VLÁDNUTÍ  z Tocquevillovské perspektivy občanské veřejnosti </vt:lpstr>
      <vt:lpstr>Vládnutí a vědění </vt:lpstr>
      <vt:lpstr>Vědění jako médium moci</vt:lpstr>
      <vt:lpstr>Prostý rozum reflexivita mezi rutinou a vědou</vt:lpstr>
      <vt:lpstr>Ne/vědění a jednání</vt:lpstr>
      <vt:lpstr>Vládnutí a vědění</vt:lpstr>
      <vt:lpstr>Legislative Drafting Process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muller.karel@outlook.cz</cp:lastModifiedBy>
  <cp:revision>266</cp:revision>
  <cp:lastPrinted>2015-09-30T07:58:45Z</cp:lastPrinted>
  <dcterms:created xsi:type="dcterms:W3CDTF">2015-06-02T07:24:49Z</dcterms:created>
  <dcterms:modified xsi:type="dcterms:W3CDTF">2022-03-04T06:19:38Z</dcterms:modified>
</cp:coreProperties>
</file>