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466" r:id="rId3"/>
    <p:sldId id="467" r:id="rId4"/>
    <p:sldId id="477" r:id="rId5"/>
    <p:sldId id="478" r:id="rId6"/>
    <p:sldId id="479" r:id="rId7"/>
    <p:sldId id="364" r:id="rId8"/>
    <p:sldId id="365" r:id="rId9"/>
    <p:sldId id="366" r:id="rId10"/>
    <p:sldId id="367" r:id="rId11"/>
    <p:sldId id="468" r:id="rId12"/>
    <p:sldId id="389" r:id="rId13"/>
    <p:sldId id="469" r:id="rId14"/>
    <p:sldId id="470" r:id="rId15"/>
    <p:sldId id="471" r:id="rId16"/>
    <p:sldId id="476" r:id="rId17"/>
    <p:sldId id="307" r:id="rId18"/>
    <p:sldId id="348" r:id="rId19"/>
    <p:sldId id="397" r:id="rId20"/>
    <p:sldId id="382" r:id="rId21"/>
    <p:sldId id="472" r:id="rId22"/>
    <p:sldId id="313" r:id="rId23"/>
    <p:sldId id="381" r:id="rId24"/>
    <p:sldId id="338" r:id="rId25"/>
    <p:sldId id="349" r:id="rId26"/>
    <p:sldId id="350" r:id="rId27"/>
    <p:sldId id="333" r:id="rId28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>
        <p:scale>
          <a:sx n="118" d="100"/>
          <a:sy n="118" d="100"/>
        </p:scale>
        <p:origin x="-1434" y="19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28.jpeg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2947328"/>
        <c:axId val="132953216"/>
        <c:axId val="0"/>
      </c:bar3DChart>
      <c:catAx>
        <c:axId val="13294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32953216"/>
        <c:crosses val="autoZero"/>
        <c:auto val="1"/>
        <c:lblAlgn val="ctr"/>
        <c:lblOffset val="100"/>
        <c:noMultiLvlLbl val="0"/>
      </c:catAx>
      <c:valAx>
        <c:axId val="132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2947328"/>
        <c:crosses val="autoZero"/>
        <c:crossBetween val="between"/>
      </c:valAx>
    </c:plotArea>
    <c:legend>
      <c:legendPos val="b"/>
      <c:layout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08.04.2022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Občanská společnost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v transformaci</a:t>
            </a:r>
          </a:p>
          <a:p>
            <a:pPr algn="ctr"/>
            <a:r>
              <a:rPr lang="pl-PL" sz="2800" b="1" i="1" cap="all" dirty="0">
                <a:solidFill>
                  <a:srgbClr val="CA8A64"/>
                </a:solidFill>
                <a:latin typeface="+mj-lt"/>
              </a:rPr>
              <a:t>1. setkání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=""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=""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=""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=""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=""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=""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024" y="3466476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=""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=""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=""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4" y="0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FBB5C96-4F37-4D8A-9A4A-A80C9A11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6" y="879473"/>
            <a:ext cx="9144000" cy="369224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Občanská společnost  v CEE </a:t>
            </a:r>
            <a:br>
              <a:rPr lang="cs-CZ" sz="4400" dirty="0"/>
            </a:br>
            <a:r>
              <a:rPr lang="cs-CZ" sz="4400" dirty="0"/>
              <a:t/>
            </a:r>
            <a:br>
              <a:rPr lang="cs-CZ" sz="4400" dirty="0"/>
            </a:b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EE94B57-C82D-4C1E-96F5-395A8AC5D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Postkomunistická transformace (90. léta)</a:t>
            </a:r>
          </a:p>
          <a:p>
            <a:r>
              <a:rPr lang="cs-CZ" dirty="0"/>
              <a:t>Ralf </a:t>
            </a:r>
            <a:r>
              <a:rPr lang="cs-CZ" dirty="0" err="1"/>
              <a:t>Dahrendorf</a:t>
            </a:r>
            <a:r>
              <a:rPr lang="cs-CZ" dirty="0"/>
              <a:t> </a:t>
            </a:r>
          </a:p>
          <a:p>
            <a:pPr lvl="1"/>
            <a:r>
              <a:rPr lang="cs-CZ" sz="3200" dirty="0"/>
              <a:t>6 měsíců  (ústava)</a:t>
            </a:r>
          </a:p>
          <a:p>
            <a:pPr lvl="1"/>
            <a:r>
              <a:rPr lang="cs-CZ" sz="3200" dirty="0"/>
              <a:t>6 let (ekonomika)</a:t>
            </a:r>
          </a:p>
          <a:p>
            <a:pPr lvl="1"/>
            <a:r>
              <a:rPr lang="cs-CZ" sz="3200" dirty="0"/>
              <a:t>60 let (hodina občana)</a:t>
            </a:r>
          </a:p>
          <a:p>
            <a:r>
              <a:rPr lang="cs-CZ" dirty="0"/>
              <a:t>Poločas 30. let </a:t>
            </a:r>
          </a:p>
          <a:p>
            <a:r>
              <a:rPr lang="cs-CZ" dirty="0"/>
              <a:t>Optimistická predikce</a:t>
            </a:r>
          </a:p>
          <a:p>
            <a:r>
              <a:rPr lang="cs-CZ" dirty="0"/>
              <a:t>Důvěry ve formální pravidla (Alexander)</a:t>
            </a:r>
          </a:p>
        </p:txBody>
      </p:sp>
    </p:spTree>
    <p:extLst>
      <p:ext uri="{BB962C8B-B14F-4D97-AF65-F5344CB8AC3E}">
        <p14:creationId xmlns:p14="http://schemas.microsoft.com/office/powerpoint/2010/main" val="14400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společnost/veřejnost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608743"/>
            <a:ext cx="4001729" cy="552212"/>
          </a:xfrm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160449" y="2735758"/>
            <a:ext cx="4792476" cy="3623257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Občanská pasivita, ap</a:t>
            </a:r>
            <a:r>
              <a:rPr lang="cs-CZ" dirty="0"/>
              <a:t>atie --- </a:t>
            </a:r>
            <a:r>
              <a:rPr lang="cs-CZ" u="sng" dirty="0"/>
              <a:t>nadmíra občanské participace</a:t>
            </a:r>
          </a:p>
          <a:p>
            <a:r>
              <a:rPr lang="cs-CZ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dirty="0"/>
              <a:t> --- </a:t>
            </a:r>
            <a:r>
              <a:rPr lang="cs-CZ" u="sng" dirty="0"/>
              <a:t>slabý stát</a:t>
            </a:r>
          </a:p>
          <a:p>
            <a:r>
              <a:rPr lang="cs-CZ" dirty="0">
                <a:highlight>
                  <a:srgbClr val="FFFF00"/>
                </a:highlight>
              </a:rPr>
              <a:t>Krize legitimity institucí </a:t>
            </a:r>
            <a:r>
              <a:rPr lang="cs-CZ" dirty="0"/>
              <a:t>--- </a:t>
            </a:r>
            <a:r>
              <a:rPr lang="cs-CZ" u="sng" dirty="0"/>
              <a:t>nekritická důvěra</a:t>
            </a:r>
          </a:p>
          <a:p>
            <a:r>
              <a:rPr lang="cs-CZ" dirty="0">
                <a:highlight>
                  <a:srgbClr val="FFFF00"/>
                </a:highlight>
              </a:rPr>
              <a:t>Atomizace, anomie </a:t>
            </a:r>
            <a:r>
              <a:rPr lang="cs-CZ" dirty="0"/>
              <a:t>--- </a:t>
            </a:r>
            <a:r>
              <a:rPr lang="cs-CZ" u="sng" dirty="0"/>
              <a:t>nadměrná sociální soudržnost (nacionalismus, šovinismus)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1637584"/>
          </a:xfrm>
        </p:spPr>
        <p:txBody>
          <a:bodyPr>
            <a:normAutofit fontScale="90000"/>
          </a:bodyPr>
          <a:lstStyle/>
          <a:p>
            <a:r>
              <a:rPr lang="cs-CZ" dirty="0"/>
              <a:t>Občanská společnost</a:t>
            </a:r>
            <a:br>
              <a:rPr lang="cs-CZ" dirty="0"/>
            </a:br>
            <a:r>
              <a:rPr lang="cs-CZ" dirty="0"/>
              <a:t>Civil/</a:t>
            </a:r>
            <a:r>
              <a:rPr lang="cs-CZ" dirty="0" err="1"/>
              <a:t>Bürgerlich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Society/</a:t>
            </a:r>
            <a:r>
              <a:rPr lang="cs-CZ" dirty="0" err="1"/>
              <a:t>Gesellschaft</a:t>
            </a:r>
            <a:endParaRPr lang="cs-CZ" dirty="0"/>
          </a:p>
        </p:txBody>
      </p:sp>
      <p:pic>
        <p:nvPicPr>
          <p:cNvPr id="4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260" y="3429000"/>
            <a:ext cx="5000625" cy="2814638"/>
          </a:xfrm>
        </p:spPr>
      </p:pic>
    </p:spTree>
    <p:extLst>
      <p:ext uri="{BB962C8B-B14F-4D97-AF65-F5344CB8AC3E}">
        <p14:creationId xmlns:p14="http://schemas.microsoft.com/office/powerpoint/2010/main" val="375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50" dirty="0"/>
              <a:t>Moderní versus </a:t>
            </a:r>
            <a:r>
              <a:rPr lang="cs-CZ" sz="4950" dirty="0" smtClean="0"/>
              <a:t>tradiční</a:t>
            </a:r>
            <a:br>
              <a:rPr lang="cs-CZ" sz="4950" dirty="0" smtClean="0"/>
            </a:br>
            <a:r>
              <a:rPr lang="cs-CZ" sz="4950" dirty="0" err="1" smtClean="0"/>
              <a:t>Liberalimus</a:t>
            </a:r>
            <a:r>
              <a:rPr lang="cs-CZ" sz="4950" dirty="0" smtClean="0"/>
              <a:t> versus klientelismus</a:t>
            </a:r>
            <a:endParaRPr lang="cs-CZ" sz="4950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=""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=""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664A3E2-F687-40E2-AF7E-7193E38F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D8BCD7DF-631E-4878-9087-537CF8012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36" t="16173" r="71712" b="4705"/>
          <a:stretch/>
        </p:blipFill>
        <p:spPr>
          <a:xfrm>
            <a:off x="91440" y="1619039"/>
            <a:ext cx="3685032" cy="523896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3865DDCA-B8EB-4132-8FDA-81BC8EE10C66}"/>
              </a:ext>
            </a:extLst>
          </p:cNvPr>
          <p:cNvSpPr/>
          <p:nvPr/>
        </p:nvSpPr>
        <p:spPr>
          <a:xfrm>
            <a:off x="4828032" y="185957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/>
              <a:t>Podmínky splnění kurzu: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Závěrečný test: 70 %</a:t>
            </a:r>
            <a:br>
              <a:rPr lang="cs-CZ" sz="2000" dirty="0"/>
            </a:br>
            <a:r>
              <a:rPr lang="cs-CZ" sz="2000" dirty="0"/>
              <a:t>Aktivní účast na přednáškách: 10 %</a:t>
            </a:r>
            <a:br>
              <a:rPr lang="cs-CZ" sz="2000" dirty="0"/>
            </a:br>
            <a:r>
              <a:rPr lang="cs-CZ" sz="2000" dirty="0"/>
              <a:t>Seminární práce: 20 % (není povinná)</a:t>
            </a:r>
          </a:p>
          <a:p>
            <a:r>
              <a:rPr lang="cs-CZ" sz="2000" dirty="0"/>
              <a:t>2-3 tisíce slov </a:t>
            </a:r>
          </a:p>
        </p:txBody>
      </p:sp>
    </p:spTree>
    <p:extLst>
      <p:ext uri="{BB962C8B-B14F-4D97-AF65-F5344CB8AC3E}">
        <p14:creationId xmlns:p14="http://schemas.microsoft.com/office/powerpoint/2010/main" val="24125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-249720" y="2120202"/>
            <a:ext cx="9256909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234120189"/>
              </p:ext>
            </p:extLst>
          </p:nvPr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48221" y="1286189"/>
            <a:ext cx="8713942" cy="47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kvalitavs.cz/wp-content/uploads/2017/02/veliksotn%c3%ad-struk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35" y="144791"/>
            <a:ext cx="9020962" cy="621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4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7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0338" y="0"/>
            <a:ext cx="7682190" cy="1376624"/>
          </a:xfrm>
        </p:spPr>
        <p:txBody>
          <a:bodyPr>
            <a:normAutofit/>
          </a:bodyPr>
          <a:lstStyle/>
          <a:p>
            <a:r>
              <a:rPr lang="cs-CZ" sz="2100" dirty="0"/>
              <a:t>Šance pro zájmové skupiny, maminky na mateřské, místní podnikatelské skupiny, developery … (KV volby 2018)</a:t>
            </a:r>
            <a:br>
              <a:rPr lang="cs-CZ" sz="2100" dirty="0"/>
            </a:br>
            <a:r>
              <a:rPr lang="cs-CZ" sz="2100" dirty="0"/>
              <a:t>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7" t="6544" r="49265" b="14751"/>
          <a:stretch>
            <a:fillRect/>
          </a:stretch>
        </p:blipFill>
        <p:spPr bwMode="auto">
          <a:xfrm>
            <a:off x="-70339" y="882994"/>
            <a:ext cx="8661679" cy="59750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37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B5CAF296-CD60-4C94-B382-32934446F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4" t="18732" r="71073" b="6001"/>
          <a:stretch/>
        </p:blipFill>
        <p:spPr>
          <a:xfrm>
            <a:off x="484632" y="926593"/>
            <a:ext cx="3922776" cy="53186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9A065975-E09A-4FF4-ADF6-DBBA4738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16222" r="71800" b="5201"/>
          <a:stretch/>
        </p:blipFill>
        <p:spPr>
          <a:xfrm>
            <a:off x="4928616" y="1042416"/>
            <a:ext cx="3584448" cy="5388864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="" xmlns:a16="http://schemas.microsoft.com/office/drawing/2014/main" id="{EA79F949-91E7-447E-AF2C-BC41640EBB8E}"/>
              </a:ext>
            </a:extLst>
          </p:cNvPr>
          <p:cNvSpPr/>
          <p:nvPr/>
        </p:nvSpPr>
        <p:spPr>
          <a:xfrm>
            <a:off x="630936" y="2514600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="" xmlns:a16="http://schemas.microsoft.com/office/drawing/2014/main" id="{7AE6D8C6-69B2-45F1-ABEB-B59231EC400E}"/>
              </a:ext>
            </a:extLst>
          </p:cNvPr>
          <p:cNvSpPr/>
          <p:nvPr/>
        </p:nvSpPr>
        <p:spPr>
          <a:xfrm>
            <a:off x="630936" y="3736848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="" xmlns:a16="http://schemas.microsoft.com/office/drawing/2014/main" id="{822D1097-71BC-4FA4-AF34-33A5B4C01F4D}"/>
              </a:ext>
            </a:extLst>
          </p:cNvPr>
          <p:cNvSpPr/>
          <p:nvPr/>
        </p:nvSpPr>
        <p:spPr>
          <a:xfrm>
            <a:off x="630936" y="2785871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="" xmlns:a16="http://schemas.microsoft.com/office/drawing/2014/main" id="{0FC66DD6-995E-4BC9-8611-69B709199653}"/>
              </a:ext>
            </a:extLst>
          </p:cNvPr>
          <p:cNvSpPr/>
          <p:nvPr/>
        </p:nvSpPr>
        <p:spPr>
          <a:xfrm>
            <a:off x="4949190" y="3191256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9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8016" y="528954"/>
            <a:ext cx="7260336" cy="422022"/>
          </a:xfrm>
        </p:spPr>
        <p:txBody>
          <a:bodyPr>
            <a:noAutofit/>
          </a:bodyPr>
          <a:lstStyle/>
          <a:p>
            <a:r>
              <a:rPr lang="cs-CZ" sz="4400" dirty="0"/>
              <a:t>Problémy naší </a:t>
            </a:r>
            <a:r>
              <a:rPr lang="cs-CZ" sz="4400" dirty="0" smtClean="0"/>
              <a:t>demokracie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600200"/>
            <a:ext cx="8449056" cy="5129784"/>
          </a:xfrm>
        </p:spPr>
        <p:txBody>
          <a:bodyPr>
            <a:normAutofit/>
          </a:bodyPr>
          <a:lstStyle/>
          <a:p>
            <a:r>
              <a:rPr lang="cs-CZ" b="1" dirty="0" smtClean="0"/>
              <a:t>Oslabený vztah ke státu x etatismus</a:t>
            </a:r>
          </a:p>
          <a:p>
            <a:pPr lvl="1"/>
            <a:r>
              <a:rPr lang="cs-CZ" b="1" dirty="0" smtClean="0"/>
              <a:t>Nezájem </a:t>
            </a:r>
            <a:r>
              <a:rPr lang="cs-CZ" b="1" dirty="0"/>
              <a:t>o politiku </a:t>
            </a:r>
            <a:r>
              <a:rPr lang="cs-CZ" b="1" dirty="0" smtClean="0"/>
              <a:t>(</a:t>
            </a:r>
            <a:r>
              <a:rPr lang="cs-CZ" b="1" dirty="0"/>
              <a:t>de-politizace)</a:t>
            </a:r>
          </a:p>
          <a:p>
            <a:pPr lvl="2"/>
            <a:r>
              <a:rPr lang="cs-CZ" sz="1700" dirty="0"/>
              <a:t>Omezený </a:t>
            </a:r>
            <a:r>
              <a:rPr lang="cs-CZ" sz="1700" dirty="0" err="1"/>
              <a:t>rekrutační</a:t>
            </a:r>
            <a:r>
              <a:rPr lang="cs-CZ" sz="1700" dirty="0"/>
              <a:t> rezervoár politických elit</a:t>
            </a:r>
          </a:p>
          <a:p>
            <a:pPr lvl="2"/>
            <a:r>
              <a:rPr lang="cs-CZ" sz="1700" dirty="0"/>
              <a:t>Slabá veřejná kontrola politických institucí</a:t>
            </a:r>
          </a:p>
          <a:p>
            <a:pPr lvl="2"/>
            <a:r>
              <a:rPr lang="cs-CZ" sz="1700" dirty="0"/>
              <a:t>Nedostatek (absence) zpětných vazeb</a:t>
            </a:r>
          </a:p>
          <a:p>
            <a:pPr lvl="1"/>
            <a:r>
              <a:rPr lang="cs-CZ" b="1" dirty="0"/>
              <a:t>Stigmatizace politiky (politici x tzv. obyčejní lidé)</a:t>
            </a:r>
          </a:p>
          <a:p>
            <a:pPr lvl="2"/>
            <a:r>
              <a:rPr lang="cs-CZ" sz="1700" dirty="0"/>
              <a:t>Dominance negativních zpětných vazeb</a:t>
            </a:r>
          </a:p>
          <a:p>
            <a:pPr lvl="2"/>
            <a:r>
              <a:rPr lang="cs-CZ" sz="1700" dirty="0"/>
              <a:t>Obranný efekt uzavírání se, vyhoření, zcyničtění</a:t>
            </a:r>
          </a:p>
          <a:p>
            <a:pPr lvl="2"/>
            <a:r>
              <a:rPr lang="cs-CZ" sz="1700" dirty="0"/>
              <a:t>Začarovaný kruh stigmatizace, negativní selekce</a:t>
            </a:r>
          </a:p>
          <a:p>
            <a:pPr lvl="1"/>
            <a:r>
              <a:rPr lang="cs-CZ" b="1" dirty="0"/>
              <a:t>Despekt k diskusi a nerealistická očekávání</a:t>
            </a:r>
          </a:p>
          <a:p>
            <a:pPr lvl="2"/>
            <a:r>
              <a:rPr lang="cs-CZ" sz="1700" dirty="0"/>
              <a:t>Frustrace, deziluze na straně veřejnosti</a:t>
            </a:r>
          </a:p>
          <a:p>
            <a:pPr lvl="2"/>
            <a:r>
              <a:rPr lang="cs-CZ" sz="1700" dirty="0"/>
              <a:t>Omezená reflexivita, efektivita institucí</a:t>
            </a:r>
          </a:p>
          <a:p>
            <a:pPr lvl="2"/>
            <a:r>
              <a:rPr lang="cs-CZ" sz="1700" dirty="0"/>
              <a:t>Manipulativní, demonstrativní publicita, krize legitimity (př. pandemie) 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9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Etapizace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Současnost – Sametová revoluce (30 let)</a:t>
            </a:r>
          </a:p>
          <a:p>
            <a:r>
              <a:rPr lang="cs-CZ" dirty="0"/>
              <a:t>1989 – 1968 (normalizace)</a:t>
            </a:r>
          </a:p>
          <a:p>
            <a:r>
              <a:rPr lang="cs-CZ" dirty="0"/>
              <a:t>1948 – 1968 (kult osobnosti a uvolnění)</a:t>
            </a:r>
          </a:p>
          <a:p>
            <a:r>
              <a:rPr lang="cs-CZ" dirty="0"/>
              <a:t>1948 – 1938 (válka a její důsledky)</a:t>
            </a:r>
          </a:p>
          <a:p>
            <a:r>
              <a:rPr lang="cs-CZ" dirty="0"/>
              <a:t>1938 – 1918 (slavná 1. republika)</a:t>
            </a:r>
          </a:p>
          <a:p>
            <a:r>
              <a:rPr lang="cs-CZ" dirty="0"/>
              <a:t>1861 – 1918 (habsburský stát)</a:t>
            </a:r>
          </a:p>
          <a:p>
            <a:r>
              <a:rPr lang="cs-CZ" dirty="0"/>
              <a:t>1848 – 1860 (Bachův absolutismus)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9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90195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</a:t>
            </a:r>
            <a:r>
              <a:rPr lang="en-US" dirty="0" smtClean="0"/>
              <a:t>(</a:t>
            </a:r>
            <a:r>
              <a:rPr lang="cs-CZ" dirty="0" smtClean="0"/>
              <a:t>95 </a:t>
            </a:r>
            <a:r>
              <a:rPr lang="cs-CZ" dirty="0" err="1" smtClean="0"/>
              <a:t>years</a:t>
            </a:r>
            <a:r>
              <a:rPr lang="cs-CZ" dirty="0" smtClean="0"/>
              <a:t> </a:t>
            </a:r>
            <a:r>
              <a:rPr lang="cs-CZ" dirty="0" err="1" smtClean="0"/>
              <a:t>old</a:t>
            </a:r>
            <a:r>
              <a:rPr lang="cs-CZ" dirty="0" smtClean="0"/>
              <a:t>, </a:t>
            </a:r>
            <a:r>
              <a:rPr lang="en-US" dirty="0" err="1" smtClean="0"/>
              <a:t>Czechia</a:t>
            </a:r>
            <a:r>
              <a:rPr lang="en-US" dirty="0" smtClean="0"/>
              <a:t> </a:t>
            </a:r>
            <a:r>
              <a:rPr lang="en-US" dirty="0"/>
              <a:t>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5975680" y="4442272"/>
            <a:ext cx="3168320" cy="24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=""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=""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=""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537</Words>
  <Application>Microsoft Office PowerPoint</Application>
  <PresentationFormat>Předvádění na obrazovce (4:3)</PresentationFormat>
  <Paragraphs>72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sady Office</vt:lpstr>
      <vt:lpstr>Karel B. Müller www.karelmuller.eu</vt:lpstr>
      <vt:lpstr>Prezentace aplikace PowerPoint</vt:lpstr>
      <vt:lpstr>Prezentace aplikace PowerPoint</vt:lpstr>
      <vt:lpstr>Problémy naší demokracie</vt:lpstr>
      <vt:lpstr>Etapizace</vt:lpstr>
      <vt:lpstr>Aloisie Müllerová  (*1909 – †2011)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Občanská společnost  v CEE   </vt:lpstr>
      <vt:lpstr>Občanská společnost/veřejnost Tocquevillovsko-giddensovská perspektiva </vt:lpstr>
      <vt:lpstr>Občanská společnost Civil/Bürgerlich Society/Gesellschaft</vt:lpstr>
      <vt:lpstr>Moderní versus tradiční Liberalimus versus klientelismus</vt:lpstr>
      <vt:lpstr>Klientelismus x formální pravidla</vt:lpstr>
      <vt:lpstr>Prezentace aplikace PowerPoint</vt:lpstr>
      <vt:lpstr>Zdroj: Josef Lada, Bubáci a hastrmani, Albatros, 2010, s. 12 (vyšlo 1952)</vt:lpstr>
      <vt:lpstr>Role opozice </vt:lpstr>
      <vt:lpstr>Clientelism, oligarchization, state capture (from 2013 on) </vt:lpstr>
      <vt:lpstr>Prezentace aplikace PowerPoint</vt:lpstr>
      <vt:lpstr>Prezentace aplikace PowerPoint</vt:lpstr>
      <vt:lpstr>Šance pro zájmové skupiny, maminky na mateřské, místní podnikatelské skupiny, developery … (KV volby 2018)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204</cp:revision>
  <cp:lastPrinted>2015-09-30T07:58:45Z</cp:lastPrinted>
  <dcterms:created xsi:type="dcterms:W3CDTF">2015-06-02T07:24:49Z</dcterms:created>
  <dcterms:modified xsi:type="dcterms:W3CDTF">2022-04-08T12:07:35Z</dcterms:modified>
</cp:coreProperties>
</file>