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67" r:id="rId2"/>
    <p:sldId id="466" r:id="rId3"/>
    <p:sldId id="469" r:id="rId4"/>
    <p:sldId id="471" r:id="rId5"/>
    <p:sldId id="472" r:id="rId6"/>
    <p:sldId id="470" r:id="rId7"/>
    <p:sldId id="473" r:id="rId8"/>
    <p:sldId id="475" r:id="rId9"/>
    <p:sldId id="494" r:id="rId10"/>
    <p:sldId id="476" r:id="rId11"/>
    <p:sldId id="474" r:id="rId12"/>
    <p:sldId id="488" r:id="rId13"/>
    <p:sldId id="484" r:id="rId14"/>
    <p:sldId id="485" r:id="rId15"/>
    <p:sldId id="479" r:id="rId16"/>
    <p:sldId id="480" r:id="rId17"/>
    <p:sldId id="481" r:id="rId18"/>
    <p:sldId id="482" r:id="rId19"/>
    <p:sldId id="483" r:id="rId20"/>
    <p:sldId id="493" r:id="rId21"/>
    <p:sldId id="491" r:id="rId22"/>
    <p:sldId id="492" r:id="rId23"/>
    <p:sldId id="486" r:id="rId24"/>
    <p:sldId id="487" r:id="rId25"/>
    <p:sldId id="477" r:id="rId26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8" d="100"/>
          <a:sy n="108" d="100"/>
        </p:scale>
        <p:origin x="1302" y="10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01.03.2022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01.03.2022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01.03.2022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01.03.2022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01.03.2022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01.03.2022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01.03.2022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01.03.2022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01.03.2022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01.03.2022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425B8-AD80-4304-945E-900C9016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600" dirty="0"/>
              <a:t>Moscow: Great Patriotic War, December 2019</a:t>
            </a:r>
          </a:p>
        </p:txBody>
      </p:sp>
      <p:pic>
        <p:nvPicPr>
          <p:cNvPr id="4" name="Obrázek 3" descr="Obsah obrázku text, osoba, rámeček obrázku&#10;&#10;Popis byl vytvořen automaticky">
            <a:extLst>
              <a:ext uri="{FF2B5EF4-FFF2-40B4-BE49-F238E27FC236}">
                <a16:creationId xmlns:a16="http://schemas.microsoft.com/office/drawing/2014/main" id="{56EA3B35-B2CE-429D-BA37-3FE69BCB86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2226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78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5A4B90D-40E7-470F-BE84-B146D11B5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-1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004B373-AD7C-4D2E-BA5A-92657807D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r="7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D7FCB-CDC5-4B1C-BEB9-D52B9B95F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A9DEA1C-3892-41F5-BD78-B0FF0B6E5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73" t="31241" r="70496" b="28841"/>
          <a:stretch/>
        </p:blipFill>
        <p:spPr>
          <a:xfrm>
            <a:off x="-71044" y="1036637"/>
            <a:ext cx="9215044" cy="4633036"/>
          </a:xfrm>
        </p:spPr>
      </p:pic>
    </p:spTree>
    <p:extLst>
      <p:ext uri="{BB962C8B-B14F-4D97-AF65-F5344CB8AC3E}">
        <p14:creationId xmlns:p14="http://schemas.microsoft.com/office/powerpoint/2010/main" val="34809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9C801-E336-40ED-B2C1-2B645633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 err="1"/>
              <a:t>Ukraine</a:t>
            </a:r>
            <a:r>
              <a:rPr lang="cs-CZ" sz="5600" dirty="0"/>
              <a:t> Census 2001</a:t>
            </a:r>
          </a:p>
        </p:txBody>
      </p:sp>
      <p:pic>
        <p:nvPicPr>
          <p:cNvPr id="12290" name="Picture 2" descr="Obsah obrázku mapa&#10;&#10;Popis byl vytvořen automaticky">
            <a:extLst>
              <a:ext uri="{FF2B5EF4-FFF2-40B4-BE49-F238E27FC236}">
                <a16:creationId xmlns:a16="http://schemas.microsoft.com/office/drawing/2014/main" id="{677D413A-3428-448A-82FD-46D0884DD2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anguages of Ukraine - Wikipedia">
            <a:extLst>
              <a:ext uri="{FF2B5EF4-FFF2-40B4-BE49-F238E27FC236}">
                <a16:creationId xmlns:a16="http://schemas.microsoft.com/office/drawing/2014/main" id="{4BC9D168-8A8E-4A1E-BD17-FA51FAD1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074" y="642938"/>
            <a:ext cx="8141853" cy="559752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8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C24D1-A052-4640-9DE9-601D9666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Referendum on Independence 1991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0B60B89-EDCF-42A4-A193-E95176E2C2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04" y="1600200"/>
            <a:ext cx="684779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93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7426E1-9EB4-419A-ABA3-FC0252BB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Road to War in Ukraine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192CBB-C22A-4D7B-B9AE-C379B371C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6" y="1615320"/>
            <a:ext cx="8875643" cy="4991307"/>
          </a:xfrm>
        </p:spPr>
        <p:txBody>
          <a:bodyPr>
            <a:normAutofit fontScale="70000" lnSpcReduction="20000"/>
          </a:bodyPr>
          <a:lstStyle/>
          <a:p>
            <a:r>
              <a:rPr lang="en-AU" dirty="0"/>
              <a:t>Collapse of USSR 1991, Independent Ukraine (24. 8. 1991 – 90%)</a:t>
            </a:r>
          </a:p>
          <a:p>
            <a:r>
              <a:rPr lang="en-AU" dirty="0"/>
              <a:t>10 years of economic crisis, 2004 Orange revolution</a:t>
            </a:r>
          </a:p>
          <a:p>
            <a:r>
              <a:rPr lang="en-AU" dirty="0"/>
              <a:t>Viktor </a:t>
            </a:r>
            <a:r>
              <a:rPr lang="en-AU" dirty="0" err="1"/>
              <a:t>Juščenko</a:t>
            </a:r>
            <a:r>
              <a:rPr lang="en-AU" dirty="0"/>
              <a:t> (2005–2010, pro European, anti Russian)</a:t>
            </a:r>
          </a:p>
          <a:p>
            <a:r>
              <a:rPr lang="en-AU" dirty="0"/>
              <a:t>Viktor </a:t>
            </a:r>
            <a:r>
              <a:rPr lang="en-AU" dirty="0" err="1"/>
              <a:t>Janukovyč</a:t>
            </a:r>
            <a:r>
              <a:rPr lang="en-AU" dirty="0"/>
              <a:t> (2010–2014)</a:t>
            </a:r>
          </a:p>
          <a:p>
            <a:pPr lvl="1"/>
            <a:r>
              <a:rPr lang="en-AU" dirty="0"/>
              <a:t>Cancelled summit with the EU, November 2013</a:t>
            </a:r>
          </a:p>
          <a:p>
            <a:pPr lvl="1"/>
            <a:r>
              <a:rPr lang="en-AU" dirty="0"/>
              <a:t>Fled to Russia, February 2014 </a:t>
            </a:r>
          </a:p>
          <a:p>
            <a:pPr lvl="1"/>
            <a:r>
              <a:rPr lang="en-AU" dirty="0"/>
              <a:t>Euro &amp; Anti </a:t>
            </a:r>
            <a:r>
              <a:rPr lang="en-AU" dirty="0" err="1"/>
              <a:t>Majdan</a:t>
            </a:r>
            <a:r>
              <a:rPr lang="en-AU" dirty="0"/>
              <a:t> (39% x 37%, November 2013, Kiev Institute) </a:t>
            </a:r>
          </a:p>
          <a:p>
            <a:pPr lvl="1"/>
            <a:r>
              <a:rPr lang="en-AU" dirty="0"/>
              <a:t>Crimea Crisis, March 2014, referendum + annexation</a:t>
            </a:r>
          </a:p>
          <a:p>
            <a:r>
              <a:rPr lang="en-AU" dirty="0"/>
              <a:t>Russia established EAEU, May 2014 (5 </a:t>
            </a:r>
            <a:r>
              <a:rPr lang="en-AU" dirty="0" err="1"/>
              <a:t>postsoviet</a:t>
            </a:r>
            <a:r>
              <a:rPr lang="en-AU" dirty="0"/>
              <a:t> countries)</a:t>
            </a:r>
          </a:p>
          <a:p>
            <a:r>
              <a:rPr lang="en-AU" dirty="0"/>
              <a:t>Separatist Insurgency in </a:t>
            </a:r>
            <a:r>
              <a:rPr lang="en-AU" dirty="0" err="1"/>
              <a:t>Doneck</a:t>
            </a:r>
            <a:r>
              <a:rPr lang="en-AU" dirty="0"/>
              <a:t>, Luhansk, more than ½ ml. refugees for there in Ukraine (UN)</a:t>
            </a:r>
          </a:p>
          <a:p>
            <a:r>
              <a:rPr lang="en-AU" dirty="0"/>
              <a:t>Minsk Agreement, February 2015</a:t>
            </a:r>
          </a:p>
          <a:p>
            <a:r>
              <a:rPr lang="en-AU" dirty="0"/>
              <a:t>Petro </a:t>
            </a:r>
            <a:r>
              <a:rPr lang="en-AU" dirty="0" err="1"/>
              <a:t>Porošenko</a:t>
            </a:r>
            <a:r>
              <a:rPr lang="en-AU" dirty="0"/>
              <a:t> (2014–2019, pro European)</a:t>
            </a:r>
          </a:p>
          <a:p>
            <a:pPr lvl="1"/>
            <a:r>
              <a:rPr lang="en-AU" dirty="0"/>
              <a:t>Protection of Ukrainian language</a:t>
            </a:r>
          </a:p>
          <a:p>
            <a:r>
              <a:rPr lang="en-AU" dirty="0"/>
              <a:t>Volodymyr </a:t>
            </a:r>
            <a:r>
              <a:rPr lang="en-AU" dirty="0" err="1"/>
              <a:t>Zelenkyj</a:t>
            </a:r>
            <a:r>
              <a:rPr lang="en-AU" dirty="0"/>
              <a:t> (photo: Prague 2009)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2AAC4C4B-CCDA-4016-8D83-9AE1D27CB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44" y="5407281"/>
            <a:ext cx="2681055" cy="143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03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14ED47-3EBE-42F8-B4DE-8D79100EE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4600" dirty="0" err="1"/>
              <a:t>Euromajdan</a:t>
            </a:r>
            <a:r>
              <a:rPr lang="cs-CZ" sz="4600" dirty="0"/>
              <a:t>, </a:t>
            </a:r>
            <a:r>
              <a:rPr lang="cs-CZ" sz="4600" dirty="0" err="1"/>
              <a:t>December</a:t>
            </a:r>
            <a:r>
              <a:rPr lang="cs-CZ" sz="4600" dirty="0"/>
              <a:t> </a:t>
            </a:r>
            <a:r>
              <a:rPr lang="cs-CZ" sz="4600" dirty="0" err="1"/>
              <a:t>the</a:t>
            </a:r>
            <a:r>
              <a:rPr lang="cs-CZ" sz="4600" dirty="0"/>
              <a:t> 8th 2013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CAB7FFD-807B-4A51-A32C-0A8E6B9AFE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029F5B-8BB7-40BC-9E16-7D9FDF3C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err="1"/>
              <a:t>Jens</a:t>
            </a:r>
            <a:r>
              <a:rPr lang="cs-CZ" sz="3600"/>
              <a:t> </a:t>
            </a:r>
            <a:r>
              <a:rPr lang="cs-CZ" sz="3600" err="1"/>
              <a:t>Stoltenberg</a:t>
            </a:r>
            <a:r>
              <a:rPr lang="cs-CZ" sz="3600"/>
              <a:t> </a:t>
            </a:r>
            <a:r>
              <a:rPr lang="cs-CZ" sz="3600" err="1"/>
              <a:t>meets</a:t>
            </a:r>
            <a:r>
              <a:rPr lang="cs-CZ" sz="3600"/>
              <a:t> Petro </a:t>
            </a:r>
            <a:r>
              <a:rPr lang="cs-CZ" sz="3600" err="1"/>
              <a:t>Porošensko</a:t>
            </a:r>
            <a:endParaRPr lang="cs-CZ" sz="3600"/>
          </a:p>
        </p:txBody>
      </p:sp>
      <p:pic>
        <p:nvPicPr>
          <p:cNvPr id="10242" name="Picture 2" descr="Obsah obrázku osoba, exteriér, oblek, muž&#10;&#10;Popis byl vytvořen automaticky">
            <a:extLst>
              <a:ext uri="{FF2B5EF4-FFF2-40B4-BE49-F238E27FC236}">
                <a16:creationId xmlns:a16="http://schemas.microsoft.com/office/drawing/2014/main" id="{884A3CE0-CFBB-4817-9A1D-797E11D032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0"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2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CF980D-8155-4849-A9BC-74572ED7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 err="1"/>
              <a:t>Plošča</a:t>
            </a:r>
            <a:r>
              <a:rPr lang="cs-CZ" sz="5600" dirty="0"/>
              <a:t> Svobody, CHARKOV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2ABABDC-AB04-440C-A838-17A60F55C9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6"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51314-0CBF-434F-B7B6-C5F38601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 descr="Obsah obrázku osoba, interiér, strop&#10;&#10;Popis byl vytvořen automaticky">
            <a:extLst>
              <a:ext uri="{FF2B5EF4-FFF2-40B4-BE49-F238E27FC236}">
                <a16:creationId xmlns:a16="http://schemas.microsoft.com/office/drawing/2014/main" id="{73F381B0-5DC4-401A-B83D-747A3CA6E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1064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47510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0AD89957-A76F-4040-A5FE-F797198D2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8434" name="Picture 2" descr="Innovation and cooperation are crucial for Baltic Sea region – On War | On  Peace">
            <a:extLst>
              <a:ext uri="{FF2B5EF4-FFF2-40B4-BE49-F238E27FC236}">
                <a16:creationId xmlns:a16="http://schemas.microsoft.com/office/drawing/2014/main" id="{B65364F2-2C74-4D5F-AFF2-2E400016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9169" y="1600200"/>
            <a:ext cx="6465661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C103D-93CD-45D0-8557-17A58FC0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5100" dirty="0"/>
              <a:t>Estonia: 25</a:t>
            </a:r>
            <a:r>
              <a:rPr lang="cs-CZ" sz="5100" dirty="0"/>
              <a:t> </a:t>
            </a:r>
            <a:r>
              <a:rPr lang="en-AU" sz="5100" dirty="0"/>
              <a:t>per cent Russian 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66220BC-1D55-478C-A0C7-5E479B0C2D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829" y="1600200"/>
            <a:ext cx="6936342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8CD18-1F4C-460B-A0D8-02E119D3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err="1"/>
              <a:t>Latvia</a:t>
            </a:r>
            <a:r>
              <a:rPr lang="cs-CZ" sz="5600"/>
              <a:t>: 25 per cent </a:t>
            </a:r>
            <a:r>
              <a:rPr lang="cs-CZ" sz="5600" err="1"/>
              <a:t>Russian</a:t>
            </a:r>
            <a:endParaRPr lang="cs-CZ" sz="5600"/>
          </a:p>
        </p:txBody>
      </p:sp>
      <p:pic>
        <p:nvPicPr>
          <p:cNvPr id="4" name="Picture 2" descr="Languages | On Latvia">
            <a:extLst>
              <a:ext uri="{FF2B5EF4-FFF2-40B4-BE49-F238E27FC236}">
                <a16:creationId xmlns:a16="http://schemas.microsoft.com/office/drawing/2014/main" id="{AD0754E4-6938-4026-A1D4-F916CD9164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854" y="1600200"/>
            <a:ext cx="79402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1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9511BF4-A2C5-4EFE-AB9F-F0FBBFE7B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2" t="28166" r="70583" b="17638"/>
          <a:stretch/>
        </p:blipFill>
        <p:spPr>
          <a:xfrm>
            <a:off x="1171852" y="1409182"/>
            <a:ext cx="6924583" cy="48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28F3B8C-7672-4378-BEF4-7A5CE8AF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7" t="19198" r="71455" b="19018"/>
          <a:stretch/>
        </p:blipFill>
        <p:spPr>
          <a:xfrm>
            <a:off x="1278385" y="1052003"/>
            <a:ext cx="6889071" cy="580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bsah obrázku mapa&#10;&#10;Popis byl vytvořen automaticky">
            <a:extLst>
              <a:ext uri="{FF2B5EF4-FFF2-40B4-BE49-F238E27FC236}">
                <a16:creationId xmlns:a16="http://schemas.microsoft.com/office/drawing/2014/main" id="{1A3DCA7A-8677-4858-A310-3C3E2D60D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88" y="775201"/>
            <a:ext cx="8963025" cy="533299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trop&#10;&#10;Popis byl vytvořen automaticky">
            <a:extLst>
              <a:ext uri="{FF2B5EF4-FFF2-40B4-BE49-F238E27FC236}">
                <a16:creationId xmlns:a16="http://schemas.microsoft.com/office/drawing/2014/main" id="{E1DE87D5-669A-4DEF-98AF-2E120C6B8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60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DD2B3CAF-AACD-4474-A961-B88FC9259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" b="298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5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B392AC44-B5B6-41A4-9104-E7E8731EE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b="2916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03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6C607F07-3679-4148-8557-8EE71E040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" b="480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504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75F54E3-6813-4149-B3F1-008284ECB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" b="3563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3975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F19CA9B-19A5-4028-B647-84A346DE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88" y="1055295"/>
            <a:ext cx="8963025" cy="477281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87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50725C06-CB52-4F64-8A1A-8E966F7BF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13CD33-A369-48F7-B683-B7C081227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96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D6279C05-CE9D-417A-8770-02D404580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48468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3393</TotalTime>
  <Words>183</Words>
  <Application>Microsoft Office PowerPoint</Application>
  <PresentationFormat>Předvádění na obrazovce (4:3)</PresentationFormat>
  <Paragraphs>23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8" baseType="lpstr">
      <vt:lpstr>Arial</vt:lpstr>
      <vt:lpstr>Calibri</vt:lpstr>
      <vt:lpstr>Motiv sady Office</vt:lpstr>
      <vt:lpstr>Moscow: Great Patriotic War, December 2019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Ukraine Census 2001</vt:lpstr>
      <vt:lpstr>Prezentace aplikace PowerPoint</vt:lpstr>
      <vt:lpstr>Referendum on Independence 1991</vt:lpstr>
      <vt:lpstr>Road to War in Ukraine</vt:lpstr>
      <vt:lpstr>Euromajdan, December the 8th 2013</vt:lpstr>
      <vt:lpstr>Jens Stoltenberg meets Petro Porošensko</vt:lpstr>
      <vt:lpstr>Plošča Svobody, CHARKOV</vt:lpstr>
      <vt:lpstr>Prezentace aplikace PowerPoint</vt:lpstr>
      <vt:lpstr>Estonia: 25 per cent Russian </vt:lpstr>
      <vt:lpstr>Latvia: 25 per cent Russian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muller.karel@outlook.cz</cp:lastModifiedBy>
  <cp:revision>192</cp:revision>
  <cp:lastPrinted>2015-09-30T07:58:45Z</cp:lastPrinted>
  <dcterms:created xsi:type="dcterms:W3CDTF">2015-06-02T07:24:49Z</dcterms:created>
  <dcterms:modified xsi:type="dcterms:W3CDTF">2022-03-02T11:18:36Z</dcterms:modified>
</cp:coreProperties>
</file>