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67" r:id="rId4"/>
    <p:sldId id="268" r:id="rId5"/>
    <p:sldId id="269" r:id="rId6"/>
    <p:sldId id="289" r:id="rId7"/>
    <p:sldId id="259" r:id="rId8"/>
    <p:sldId id="287" r:id="rId9"/>
    <p:sldId id="266" r:id="rId10"/>
    <p:sldId id="284" r:id="rId11"/>
    <p:sldId id="290" r:id="rId12"/>
    <p:sldId id="292" r:id="rId13"/>
    <p:sldId id="293" r:id="rId14"/>
    <p:sldId id="296" r:id="rId15"/>
    <p:sldId id="295" r:id="rId16"/>
    <p:sldId id="279" r:id="rId17"/>
    <p:sldId id="302" r:id="rId18"/>
    <p:sldId id="304" r:id="rId19"/>
    <p:sldId id="303" r:id="rId20"/>
    <p:sldId id="305" r:id="rId21"/>
    <p:sldId id="306" r:id="rId22"/>
    <p:sldId id="307" r:id="rId23"/>
    <p:sldId id="308" r:id="rId24"/>
    <p:sldId id="312" r:id="rId25"/>
    <p:sldId id="313" r:id="rId26"/>
    <p:sldId id="314" r:id="rId27"/>
    <p:sldId id="298" r:id="rId28"/>
    <p:sldId id="29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77915"/>
  </p:normalViewPr>
  <p:slideViewPr>
    <p:cSldViewPr snapToGrid="0" snapToObjects="1">
      <p:cViewPr varScale="1">
        <p:scale>
          <a:sx n="97" d="100"/>
          <a:sy n="97" d="100"/>
        </p:scale>
        <p:origin x="17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D5D3B-61A9-423D-92A5-3F044EC4802F}"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6CE31F92-158C-411D-97C7-5887F76984E2}">
      <dgm:prSet/>
      <dgm:spPr/>
      <dgm:t>
        <a:bodyPr/>
        <a:lstStyle/>
        <a:p>
          <a:r>
            <a:rPr lang="cs-CZ" dirty="0">
              <a:latin typeface="Bookman Old Style" panose="02050604050505020204" pitchFamily="18" charset="0"/>
            </a:rPr>
            <a:t>1: Stát vystaven do role napadeného a vydíraného objektu</a:t>
          </a:r>
          <a:endParaRPr lang="en-US" dirty="0">
            <a:latin typeface="Bookman Old Style" panose="02050604050505020204" pitchFamily="18" charset="0"/>
          </a:endParaRPr>
        </a:p>
      </dgm:t>
    </dgm:pt>
    <dgm:pt modelId="{7AC954C0-990F-411C-8572-88243D43CB04}" type="parTrans" cxnId="{65820E8E-3649-45A9-900D-7C6A127693A9}">
      <dgm:prSet/>
      <dgm:spPr/>
      <dgm:t>
        <a:bodyPr/>
        <a:lstStyle/>
        <a:p>
          <a:endParaRPr lang="en-US"/>
        </a:p>
      </dgm:t>
    </dgm:pt>
    <dgm:pt modelId="{2F040639-9833-4250-82FF-DA23A5BFBFB7}" type="sibTrans" cxnId="{65820E8E-3649-45A9-900D-7C6A127693A9}">
      <dgm:prSet/>
      <dgm:spPr/>
      <dgm:t>
        <a:bodyPr/>
        <a:lstStyle/>
        <a:p>
          <a:endParaRPr lang="en-US"/>
        </a:p>
      </dgm:t>
    </dgm:pt>
    <dgm:pt modelId="{9240D992-1939-4EE0-9DD3-3E60D56D8D57}">
      <dgm:prSet/>
      <dgm:spPr/>
      <dgm:t>
        <a:bodyPr/>
        <a:lstStyle/>
        <a:p>
          <a:r>
            <a:rPr lang="cs-CZ" dirty="0">
              <a:latin typeface="Bookman Old Style" panose="02050604050505020204" pitchFamily="18" charset="0"/>
            </a:rPr>
            <a:t>2: manipulace obyvatelstva </a:t>
          </a:r>
          <a:endParaRPr lang="en-US" dirty="0">
            <a:latin typeface="Bookman Old Style" panose="02050604050505020204" pitchFamily="18" charset="0"/>
          </a:endParaRPr>
        </a:p>
      </dgm:t>
    </dgm:pt>
    <dgm:pt modelId="{D2BA5F69-B461-46BB-BE40-E2B96B3326C9}" type="parTrans" cxnId="{BCDBD286-DB28-412B-A034-F0B6C433896D}">
      <dgm:prSet/>
      <dgm:spPr/>
      <dgm:t>
        <a:bodyPr/>
        <a:lstStyle/>
        <a:p>
          <a:endParaRPr lang="en-US"/>
        </a:p>
      </dgm:t>
    </dgm:pt>
    <dgm:pt modelId="{667E4281-18A8-4F9D-9CE4-5976425EB243}" type="sibTrans" cxnId="{BCDBD286-DB28-412B-A034-F0B6C433896D}">
      <dgm:prSet/>
      <dgm:spPr/>
      <dgm:t>
        <a:bodyPr/>
        <a:lstStyle/>
        <a:p>
          <a:endParaRPr lang="en-US"/>
        </a:p>
      </dgm:t>
    </dgm:pt>
    <dgm:pt modelId="{E03FC025-BD95-44AB-B710-17E7A26F4E36}">
      <dgm:prSet/>
      <dgm:spPr/>
      <dgm:t>
        <a:bodyPr/>
        <a:lstStyle/>
        <a:p>
          <a:r>
            <a:rPr lang="cs-CZ" dirty="0">
              <a:latin typeface="Bookman Old Style" panose="02050604050505020204" pitchFamily="18" charset="0"/>
            </a:rPr>
            <a:t>3: jedná se o osoby žijící volně ve společnosti</a:t>
          </a:r>
          <a:endParaRPr lang="en-US" dirty="0">
            <a:latin typeface="Bookman Old Style" panose="02050604050505020204" pitchFamily="18" charset="0"/>
          </a:endParaRPr>
        </a:p>
      </dgm:t>
    </dgm:pt>
    <dgm:pt modelId="{9B0A93F0-041A-4DA8-8759-AFD9870EE4B3}" type="parTrans" cxnId="{148F1881-841C-4B62-A7B1-65C9C758A9E6}">
      <dgm:prSet/>
      <dgm:spPr/>
      <dgm:t>
        <a:bodyPr/>
        <a:lstStyle/>
        <a:p>
          <a:endParaRPr lang="en-US"/>
        </a:p>
      </dgm:t>
    </dgm:pt>
    <dgm:pt modelId="{698354BF-D6A0-4AF3-8CDE-5AA9A12E605B}" type="sibTrans" cxnId="{148F1881-841C-4B62-A7B1-65C9C758A9E6}">
      <dgm:prSet/>
      <dgm:spPr/>
      <dgm:t>
        <a:bodyPr/>
        <a:lstStyle/>
        <a:p>
          <a:endParaRPr lang="en-US"/>
        </a:p>
      </dgm:t>
    </dgm:pt>
    <dgm:pt modelId="{DC7DFD8B-A4CA-41A3-8463-47090F93FCCF}">
      <dgm:prSet/>
      <dgm:spPr/>
      <dgm:t>
        <a:bodyPr/>
        <a:lstStyle/>
        <a:p>
          <a:r>
            <a:rPr lang="cs-CZ" dirty="0">
              <a:latin typeface="Bookman Old Style" panose="02050604050505020204" pitchFamily="18" charset="0"/>
            </a:rPr>
            <a:t>4: Cílem je přilákání pozornosti, nastolení atmosféry strachu, destabilizace státu, změna vnitřní či zahraniční politiky atd.  </a:t>
          </a:r>
          <a:endParaRPr lang="en-US" dirty="0">
            <a:latin typeface="Bookman Old Style" panose="02050604050505020204" pitchFamily="18" charset="0"/>
          </a:endParaRPr>
        </a:p>
      </dgm:t>
    </dgm:pt>
    <dgm:pt modelId="{49D4C311-9BCF-470F-80CE-527576CE7F27}" type="parTrans" cxnId="{5F6A959A-2C7D-4111-BFAA-8D63252D5E29}">
      <dgm:prSet/>
      <dgm:spPr/>
      <dgm:t>
        <a:bodyPr/>
        <a:lstStyle/>
        <a:p>
          <a:endParaRPr lang="en-US"/>
        </a:p>
      </dgm:t>
    </dgm:pt>
    <dgm:pt modelId="{EF64AF97-2157-46D3-BF70-15CB0C724B87}" type="sibTrans" cxnId="{5F6A959A-2C7D-4111-BFAA-8D63252D5E29}">
      <dgm:prSet/>
      <dgm:spPr/>
      <dgm:t>
        <a:bodyPr/>
        <a:lstStyle/>
        <a:p>
          <a:endParaRPr lang="en-US"/>
        </a:p>
      </dgm:t>
    </dgm:pt>
    <dgm:pt modelId="{254C3787-48D0-3241-9C9E-7EA4EC94EA9D}" type="pres">
      <dgm:prSet presAssocID="{279D5D3B-61A9-423D-92A5-3F044EC4802F}" presName="vert0" presStyleCnt="0">
        <dgm:presLayoutVars>
          <dgm:dir/>
          <dgm:animOne val="branch"/>
          <dgm:animLvl val="lvl"/>
        </dgm:presLayoutVars>
      </dgm:prSet>
      <dgm:spPr/>
    </dgm:pt>
    <dgm:pt modelId="{657F3F83-AC5E-504C-82BC-580587CD2909}" type="pres">
      <dgm:prSet presAssocID="{6CE31F92-158C-411D-97C7-5887F76984E2}" presName="thickLine" presStyleLbl="alignNode1" presStyleIdx="0" presStyleCnt="4"/>
      <dgm:spPr/>
    </dgm:pt>
    <dgm:pt modelId="{03DCEA81-E4C4-284D-A1E5-3BA705E97CE1}" type="pres">
      <dgm:prSet presAssocID="{6CE31F92-158C-411D-97C7-5887F76984E2}" presName="horz1" presStyleCnt="0"/>
      <dgm:spPr/>
    </dgm:pt>
    <dgm:pt modelId="{2FFDC3D6-FFE4-914D-85A5-694EB7D192B2}" type="pres">
      <dgm:prSet presAssocID="{6CE31F92-158C-411D-97C7-5887F76984E2}" presName="tx1" presStyleLbl="revTx" presStyleIdx="0" presStyleCnt="4"/>
      <dgm:spPr/>
    </dgm:pt>
    <dgm:pt modelId="{C30C95CB-5F60-0F4C-A3F7-4329FC1B604D}" type="pres">
      <dgm:prSet presAssocID="{6CE31F92-158C-411D-97C7-5887F76984E2}" presName="vert1" presStyleCnt="0"/>
      <dgm:spPr/>
    </dgm:pt>
    <dgm:pt modelId="{6A8CFE6D-8698-2C46-B1E1-B25CDF9A3ECE}" type="pres">
      <dgm:prSet presAssocID="{9240D992-1939-4EE0-9DD3-3E60D56D8D57}" presName="thickLine" presStyleLbl="alignNode1" presStyleIdx="1" presStyleCnt="4"/>
      <dgm:spPr/>
    </dgm:pt>
    <dgm:pt modelId="{E3AA32C6-6BA5-9641-BAE9-FF83A7CC756D}" type="pres">
      <dgm:prSet presAssocID="{9240D992-1939-4EE0-9DD3-3E60D56D8D57}" presName="horz1" presStyleCnt="0"/>
      <dgm:spPr/>
    </dgm:pt>
    <dgm:pt modelId="{FA334784-B422-034E-943E-9847B24FD139}" type="pres">
      <dgm:prSet presAssocID="{9240D992-1939-4EE0-9DD3-3E60D56D8D57}" presName="tx1" presStyleLbl="revTx" presStyleIdx="1" presStyleCnt="4"/>
      <dgm:spPr/>
    </dgm:pt>
    <dgm:pt modelId="{B8A40F44-AA5C-1842-BF73-A16968FA6315}" type="pres">
      <dgm:prSet presAssocID="{9240D992-1939-4EE0-9DD3-3E60D56D8D57}" presName="vert1" presStyleCnt="0"/>
      <dgm:spPr/>
    </dgm:pt>
    <dgm:pt modelId="{BABDCFC6-E45B-C545-BC38-55A4B0631B45}" type="pres">
      <dgm:prSet presAssocID="{E03FC025-BD95-44AB-B710-17E7A26F4E36}" presName="thickLine" presStyleLbl="alignNode1" presStyleIdx="2" presStyleCnt="4"/>
      <dgm:spPr/>
    </dgm:pt>
    <dgm:pt modelId="{13459538-00F1-B54A-8E15-F20B9C3C2E16}" type="pres">
      <dgm:prSet presAssocID="{E03FC025-BD95-44AB-B710-17E7A26F4E36}" presName="horz1" presStyleCnt="0"/>
      <dgm:spPr/>
    </dgm:pt>
    <dgm:pt modelId="{0DCCE30A-308A-3147-80FD-DE3DBB7E0AFD}" type="pres">
      <dgm:prSet presAssocID="{E03FC025-BD95-44AB-B710-17E7A26F4E36}" presName="tx1" presStyleLbl="revTx" presStyleIdx="2" presStyleCnt="4"/>
      <dgm:spPr/>
    </dgm:pt>
    <dgm:pt modelId="{4FA9A32B-9D9A-6E43-A606-A44EC0CA55A0}" type="pres">
      <dgm:prSet presAssocID="{E03FC025-BD95-44AB-B710-17E7A26F4E36}" presName="vert1" presStyleCnt="0"/>
      <dgm:spPr/>
    </dgm:pt>
    <dgm:pt modelId="{E9FB3DF6-47FF-9946-8C8F-75EBD9C56CBC}" type="pres">
      <dgm:prSet presAssocID="{DC7DFD8B-A4CA-41A3-8463-47090F93FCCF}" presName="thickLine" presStyleLbl="alignNode1" presStyleIdx="3" presStyleCnt="4"/>
      <dgm:spPr/>
    </dgm:pt>
    <dgm:pt modelId="{459E7DC0-7B23-294A-94F5-9C0B56F4AE6A}" type="pres">
      <dgm:prSet presAssocID="{DC7DFD8B-A4CA-41A3-8463-47090F93FCCF}" presName="horz1" presStyleCnt="0"/>
      <dgm:spPr/>
    </dgm:pt>
    <dgm:pt modelId="{7DFCB65B-6C9C-3F45-83F5-955BF02FE0C9}" type="pres">
      <dgm:prSet presAssocID="{DC7DFD8B-A4CA-41A3-8463-47090F93FCCF}" presName="tx1" presStyleLbl="revTx" presStyleIdx="3" presStyleCnt="4"/>
      <dgm:spPr/>
    </dgm:pt>
    <dgm:pt modelId="{EBFB4EED-DFB1-974A-95D6-BEFB19521406}" type="pres">
      <dgm:prSet presAssocID="{DC7DFD8B-A4CA-41A3-8463-47090F93FCCF}" presName="vert1" presStyleCnt="0"/>
      <dgm:spPr/>
    </dgm:pt>
  </dgm:ptLst>
  <dgm:cxnLst>
    <dgm:cxn modelId="{2C3DD57B-A18C-8546-9C81-93353A26B9C3}" type="presOf" srcId="{279D5D3B-61A9-423D-92A5-3F044EC4802F}" destId="{254C3787-48D0-3241-9C9E-7EA4EC94EA9D}" srcOrd="0" destOrd="0" presId="urn:microsoft.com/office/officeart/2008/layout/LinedList"/>
    <dgm:cxn modelId="{148F1881-841C-4B62-A7B1-65C9C758A9E6}" srcId="{279D5D3B-61A9-423D-92A5-3F044EC4802F}" destId="{E03FC025-BD95-44AB-B710-17E7A26F4E36}" srcOrd="2" destOrd="0" parTransId="{9B0A93F0-041A-4DA8-8759-AFD9870EE4B3}" sibTransId="{698354BF-D6A0-4AF3-8CDE-5AA9A12E605B}"/>
    <dgm:cxn modelId="{BCDBD286-DB28-412B-A034-F0B6C433896D}" srcId="{279D5D3B-61A9-423D-92A5-3F044EC4802F}" destId="{9240D992-1939-4EE0-9DD3-3E60D56D8D57}" srcOrd="1" destOrd="0" parTransId="{D2BA5F69-B461-46BB-BE40-E2B96B3326C9}" sibTransId="{667E4281-18A8-4F9D-9CE4-5976425EB243}"/>
    <dgm:cxn modelId="{65820E8E-3649-45A9-900D-7C6A127693A9}" srcId="{279D5D3B-61A9-423D-92A5-3F044EC4802F}" destId="{6CE31F92-158C-411D-97C7-5887F76984E2}" srcOrd="0" destOrd="0" parTransId="{7AC954C0-990F-411C-8572-88243D43CB04}" sibTransId="{2F040639-9833-4250-82FF-DA23A5BFBFB7}"/>
    <dgm:cxn modelId="{A52A0094-3DDF-1F40-8AFC-B625BB8CFC46}" type="presOf" srcId="{E03FC025-BD95-44AB-B710-17E7A26F4E36}" destId="{0DCCE30A-308A-3147-80FD-DE3DBB7E0AFD}" srcOrd="0" destOrd="0" presId="urn:microsoft.com/office/officeart/2008/layout/LinedList"/>
    <dgm:cxn modelId="{5F6A959A-2C7D-4111-BFAA-8D63252D5E29}" srcId="{279D5D3B-61A9-423D-92A5-3F044EC4802F}" destId="{DC7DFD8B-A4CA-41A3-8463-47090F93FCCF}" srcOrd="3" destOrd="0" parTransId="{49D4C311-9BCF-470F-80CE-527576CE7F27}" sibTransId="{EF64AF97-2157-46D3-BF70-15CB0C724B87}"/>
    <dgm:cxn modelId="{11207BC5-ACDE-A04C-86A7-0EA6EFF0ACB6}" type="presOf" srcId="{6CE31F92-158C-411D-97C7-5887F76984E2}" destId="{2FFDC3D6-FFE4-914D-85A5-694EB7D192B2}" srcOrd="0" destOrd="0" presId="urn:microsoft.com/office/officeart/2008/layout/LinedList"/>
    <dgm:cxn modelId="{BE3AE2C5-D710-C240-BFFD-E07927BC56AA}" type="presOf" srcId="{9240D992-1939-4EE0-9DD3-3E60D56D8D57}" destId="{FA334784-B422-034E-943E-9847B24FD139}" srcOrd="0" destOrd="0" presId="urn:microsoft.com/office/officeart/2008/layout/LinedList"/>
    <dgm:cxn modelId="{CAD827F5-CE2D-5A43-B4C8-5FE4D880E96B}" type="presOf" srcId="{DC7DFD8B-A4CA-41A3-8463-47090F93FCCF}" destId="{7DFCB65B-6C9C-3F45-83F5-955BF02FE0C9}" srcOrd="0" destOrd="0" presId="urn:microsoft.com/office/officeart/2008/layout/LinedList"/>
    <dgm:cxn modelId="{D28807E0-2DD4-F243-B20E-9D12C2B18884}" type="presParOf" srcId="{254C3787-48D0-3241-9C9E-7EA4EC94EA9D}" destId="{657F3F83-AC5E-504C-82BC-580587CD2909}" srcOrd="0" destOrd="0" presId="urn:microsoft.com/office/officeart/2008/layout/LinedList"/>
    <dgm:cxn modelId="{453FACEF-2B72-DD42-9371-EB04DFD490BA}" type="presParOf" srcId="{254C3787-48D0-3241-9C9E-7EA4EC94EA9D}" destId="{03DCEA81-E4C4-284D-A1E5-3BA705E97CE1}" srcOrd="1" destOrd="0" presId="urn:microsoft.com/office/officeart/2008/layout/LinedList"/>
    <dgm:cxn modelId="{FE3D052D-11B7-AB48-A7A2-579FC5F773B6}" type="presParOf" srcId="{03DCEA81-E4C4-284D-A1E5-3BA705E97CE1}" destId="{2FFDC3D6-FFE4-914D-85A5-694EB7D192B2}" srcOrd="0" destOrd="0" presId="urn:microsoft.com/office/officeart/2008/layout/LinedList"/>
    <dgm:cxn modelId="{016B1ADA-4C46-ED42-9915-A098BC9F6029}" type="presParOf" srcId="{03DCEA81-E4C4-284D-A1E5-3BA705E97CE1}" destId="{C30C95CB-5F60-0F4C-A3F7-4329FC1B604D}" srcOrd="1" destOrd="0" presId="urn:microsoft.com/office/officeart/2008/layout/LinedList"/>
    <dgm:cxn modelId="{7CE23D7F-29BA-4C41-8393-8931C82B806D}" type="presParOf" srcId="{254C3787-48D0-3241-9C9E-7EA4EC94EA9D}" destId="{6A8CFE6D-8698-2C46-B1E1-B25CDF9A3ECE}" srcOrd="2" destOrd="0" presId="urn:microsoft.com/office/officeart/2008/layout/LinedList"/>
    <dgm:cxn modelId="{7EC1F3AE-A890-F04B-B730-F9ADA287DA4B}" type="presParOf" srcId="{254C3787-48D0-3241-9C9E-7EA4EC94EA9D}" destId="{E3AA32C6-6BA5-9641-BAE9-FF83A7CC756D}" srcOrd="3" destOrd="0" presId="urn:microsoft.com/office/officeart/2008/layout/LinedList"/>
    <dgm:cxn modelId="{BE562235-43F5-144F-AC05-1966D64DE59E}" type="presParOf" srcId="{E3AA32C6-6BA5-9641-BAE9-FF83A7CC756D}" destId="{FA334784-B422-034E-943E-9847B24FD139}" srcOrd="0" destOrd="0" presId="urn:microsoft.com/office/officeart/2008/layout/LinedList"/>
    <dgm:cxn modelId="{10372FE6-EEE5-DF48-858B-DD598EC44B27}" type="presParOf" srcId="{E3AA32C6-6BA5-9641-BAE9-FF83A7CC756D}" destId="{B8A40F44-AA5C-1842-BF73-A16968FA6315}" srcOrd="1" destOrd="0" presId="urn:microsoft.com/office/officeart/2008/layout/LinedList"/>
    <dgm:cxn modelId="{46EEAD86-8D81-6844-BCDD-A9131FDE2FCC}" type="presParOf" srcId="{254C3787-48D0-3241-9C9E-7EA4EC94EA9D}" destId="{BABDCFC6-E45B-C545-BC38-55A4B0631B45}" srcOrd="4" destOrd="0" presId="urn:microsoft.com/office/officeart/2008/layout/LinedList"/>
    <dgm:cxn modelId="{5D84B35F-52C1-8F41-B6B1-D0AADE45E5C6}" type="presParOf" srcId="{254C3787-48D0-3241-9C9E-7EA4EC94EA9D}" destId="{13459538-00F1-B54A-8E15-F20B9C3C2E16}" srcOrd="5" destOrd="0" presId="urn:microsoft.com/office/officeart/2008/layout/LinedList"/>
    <dgm:cxn modelId="{69D66308-FFA3-AF40-B497-60BA00D72E12}" type="presParOf" srcId="{13459538-00F1-B54A-8E15-F20B9C3C2E16}" destId="{0DCCE30A-308A-3147-80FD-DE3DBB7E0AFD}" srcOrd="0" destOrd="0" presId="urn:microsoft.com/office/officeart/2008/layout/LinedList"/>
    <dgm:cxn modelId="{D70745BE-6D56-E545-ABE0-9305CAE9BE31}" type="presParOf" srcId="{13459538-00F1-B54A-8E15-F20B9C3C2E16}" destId="{4FA9A32B-9D9A-6E43-A606-A44EC0CA55A0}" srcOrd="1" destOrd="0" presId="urn:microsoft.com/office/officeart/2008/layout/LinedList"/>
    <dgm:cxn modelId="{976E2F8F-D6B1-0645-A165-35D4567D6F5E}" type="presParOf" srcId="{254C3787-48D0-3241-9C9E-7EA4EC94EA9D}" destId="{E9FB3DF6-47FF-9946-8C8F-75EBD9C56CBC}" srcOrd="6" destOrd="0" presId="urn:microsoft.com/office/officeart/2008/layout/LinedList"/>
    <dgm:cxn modelId="{903511BA-4316-AD41-8E3C-4712A5E4ADFB}" type="presParOf" srcId="{254C3787-48D0-3241-9C9E-7EA4EC94EA9D}" destId="{459E7DC0-7B23-294A-94F5-9C0B56F4AE6A}" srcOrd="7" destOrd="0" presId="urn:microsoft.com/office/officeart/2008/layout/LinedList"/>
    <dgm:cxn modelId="{9344F97A-438D-674D-9049-27ECBFB2C510}" type="presParOf" srcId="{459E7DC0-7B23-294A-94F5-9C0B56F4AE6A}" destId="{7DFCB65B-6C9C-3F45-83F5-955BF02FE0C9}" srcOrd="0" destOrd="0" presId="urn:microsoft.com/office/officeart/2008/layout/LinedList"/>
    <dgm:cxn modelId="{71D31184-4B03-C34A-B24C-5F64057745B3}" type="presParOf" srcId="{459E7DC0-7B23-294A-94F5-9C0B56F4AE6A}" destId="{EBFB4EED-DFB1-974A-95D6-BEFB195214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EF4D3-8C68-42BD-9E60-82C3AB06813F}"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62A867C2-1B66-4C22-BDAF-579C1D5C6EBF}">
      <dgm:prSet/>
      <dgm:spPr/>
      <dgm:t>
        <a:bodyPr/>
        <a:lstStyle/>
        <a:p>
          <a:r>
            <a:rPr lang="cs-CZ" dirty="0">
              <a:latin typeface="Bookman Old Style" panose="02050604050505020204" pitchFamily="18" charset="0"/>
            </a:rPr>
            <a:t>útok bez předchozího varování (rozdíl oproti válce)</a:t>
          </a:r>
          <a:endParaRPr lang="en-US" dirty="0">
            <a:latin typeface="Bookman Old Style" panose="02050604050505020204" pitchFamily="18" charset="0"/>
          </a:endParaRPr>
        </a:p>
      </dgm:t>
    </dgm:pt>
    <dgm:pt modelId="{A4989E62-1673-4057-8350-AFE37B3C942B}" type="parTrans" cxnId="{73FC4C80-4662-4316-848E-AD65F4F5B66A}">
      <dgm:prSet/>
      <dgm:spPr/>
      <dgm:t>
        <a:bodyPr/>
        <a:lstStyle/>
        <a:p>
          <a:endParaRPr lang="en-US"/>
        </a:p>
      </dgm:t>
    </dgm:pt>
    <dgm:pt modelId="{68AAFAD1-FE4B-4200-A521-D6E8AC12E9F9}" type="sibTrans" cxnId="{73FC4C80-4662-4316-848E-AD65F4F5B66A}">
      <dgm:prSet/>
      <dgm:spPr/>
      <dgm:t>
        <a:bodyPr/>
        <a:lstStyle/>
        <a:p>
          <a:endParaRPr lang="en-US"/>
        </a:p>
      </dgm:t>
    </dgm:pt>
    <dgm:pt modelId="{21F7AE6D-2A7A-49B0-A800-FF3EFC975864}">
      <dgm:prSet/>
      <dgm:spPr/>
      <dgm:t>
        <a:bodyPr/>
        <a:lstStyle/>
        <a:p>
          <a:r>
            <a:rPr lang="cs-CZ" dirty="0">
              <a:latin typeface="Bookman Old Style" panose="02050604050505020204" pitchFamily="18" charset="0"/>
            </a:rPr>
            <a:t>skryté přípravy na útok</a:t>
          </a:r>
          <a:endParaRPr lang="en-US" dirty="0">
            <a:latin typeface="Bookman Old Style" panose="02050604050505020204" pitchFamily="18" charset="0"/>
          </a:endParaRPr>
        </a:p>
      </dgm:t>
    </dgm:pt>
    <dgm:pt modelId="{13DEB444-DFCB-4EC5-9301-163210A6713E}" type="parTrans" cxnId="{F6332F8E-E75A-47BC-8B17-023FE776290B}">
      <dgm:prSet/>
      <dgm:spPr/>
      <dgm:t>
        <a:bodyPr/>
        <a:lstStyle/>
        <a:p>
          <a:endParaRPr lang="en-US"/>
        </a:p>
      </dgm:t>
    </dgm:pt>
    <dgm:pt modelId="{34699BC7-A287-4581-9649-7349C9EAC833}" type="sibTrans" cxnId="{F6332F8E-E75A-47BC-8B17-023FE776290B}">
      <dgm:prSet/>
      <dgm:spPr/>
      <dgm:t>
        <a:bodyPr/>
        <a:lstStyle/>
        <a:p>
          <a:endParaRPr lang="en-US"/>
        </a:p>
      </dgm:t>
    </dgm:pt>
    <dgm:pt modelId="{E4B10280-E252-4B81-9ABE-605EBEAD5EEB}">
      <dgm:prSet/>
      <dgm:spPr/>
      <dgm:t>
        <a:bodyPr/>
        <a:lstStyle/>
        <a:p>
          <a:r>
            <a:rPr lang="cs-CZ" dirty="0">
              <a:latin typeface="Bookman Old Style" panose="02050604050505020204" pitchFamily="18" charset="0"/>
            </a:rPr>
            <a:t>státy i jejich obyvatelstvo bývají tímto útokem zaskočeni – více prostoru pro další působení teroristické organizace </a:t>
          </a:r>
          <a:endParaRPr lang="en-US" dirty="0">
            <a:latin typeface="Bookman Old Style" panose="02050604050505020204" pitchFamily="18" charset="0"/>
          </a:endParaRPr>
        </a:p>
      </dgm:t>
    </dgm:pt>
    <dgm:pt modelId="{6367E10E-8AF1-4240-8B52-700C46D86C8D}" type="parTrans" cxnId="{020F51DE-BED8-40D7-B79C-D20B1F6D163C}">
      <dgm:prSet/>
      <dgm:spPr/>
      <dgm:t>
        <a:bodyPr/>
        <a:lstStyle/>
        <a:p>
          <a:endParaRPr lang="en-US"/>
        </a:p>
      </dgm:t>
    </dgm:pt>
    <dgm:pt modelId="{02B0D035-744F-44A3-8F64-3776AB8089A0}" type="sibTrans" cxnId="{020F51DE-BED8-40D7-B79C-D20B1F6D163C}">
      <dgm:prSet/>
      <dgm:spPr/>
      <dgm:t>
        <a:bodyPr/>
        <a:lstStyle/>
        <a:p>
          <a:endParaRPr lang="en-US"/>
        </a:p>
      </dgm:t>
    </dgm:pt>
    <dgm:pt modelId="{110FEFEB-ADC7-44E0-AF3F-ED0D79658846}">
      <dgm:prSet/>
      <dgm:spPr/>
      <dgm:t>
        <a:bodyPr/>
        <a:lstStyle/>
        <a:p>
          <a:r>
            <a:rPr lang="cs-CZ" dirty="0">
              <a:latin typeface="Bookman Old Style" panose="02050604050505020204" pitchFamily="18" charset="0"/>
            </a:rPr>
            <a:t>Uplatňována nepřímá strategie</a:t>
          </a:r>
          <a:endParaRPr lang="en-US" dirty="0">
            <a:latin typeface="Bookman Old Style" panose="02050604050505020204" pitchFamily="18" charset="0"/>
          </a:endParaRPr>
        </a:p>
      </dgm:t>
    </dgm:pt>
    <dgm:pt modelId="{589DC349-BEDA-4F2E-996E-569BB665D7B6}" type="parTrans" cxnId="{74771E40-E3CD-4654-9531-20CD28BF3716}">
      <dgm:prSet/>
      <dgm:spPr/>
      <dgm:t>
        <a:bodyPr/>
        <a:lstStyle/>
        <a:p>
          <a:endParaRPr lang="en-US"/>
        </a:p>
      </dgm:t>
    </dgm:pt>
    <dgm:pt modelId="{C620409C-BE71-4FF8-94E9-4A1F791AFD9C}" type="sibTrans" cxnId="{74771E40-E3CD-4654-9531-20CD28BF3716}">
      <dgm:prSet/>
      <dgm:spPr/>
      <dgm:t>
        <a:bodyPr/>
        <a:lstStyle/>
        <a:p>
          <a:endParaRPr lang="en-US"/>
        </a:p>
      </dgm:t>
    </dgm:pt>
    <dgm:pt modelId="{1CAB1507-AE23-4D6F-8F34-54B37C4E7E8B}">
      <dgm:prSet/>
      <dgm:spPr/>
      <dgm:t>
        <a:bodyPr/>
        <a:lstStyle/>
        <a:p>
          <a:r>
            <a:rPr lang="cs-CZ" dirty="0">
              <a:latin typeface="Bookman Old Style" panose="02050604050505020204" pitchFamily="18" charset="0"/>
            </a:rPr>
            <a:t>státy nejsou v danou chvíli schopny obrany </a:t>
          </a:r>
          <a:endParaRPr lang="en-US" dirty="0">
            <a:latin typeface="Bookman Old Style" panose="02050604050505020204" pitchFamily="18" charset="0"/>
          </a:endParaRPr>
        </a:p>
      </dgm:t>
    </dgm:pt>
    <dgm:pt modelId="{54D59DE5-55DE-4E1C-8E23-545C8C8E5007}" type="parTrans" cxnId="{E7C8C99D-8C1D-466F-935F-0A2E7599A796}">
      <dgm:prSet/>
      <dgm:spPr/>
      <dgm:t>
        <a:bodyPr/>
        <a:lstStyle/>
        <a:p>
          <a:endParaRPr lang="en-US"/>
        </a:p>
      </dgm:t>
    </dgm:pt>
    <dgm:pt modelId="{BCFF06CB-863C-4A93-BFFD-4B4C50C5991B}" type="sibTrans" cxnId="{E7C8C99D-8C1D-466F-935F-0A2E7599A796}">
      <dgm:prSet/>
      <dgm:spPr/>
      <dgm:t>
        <a:bodyPr/>
        <a:lstStyle/>
        <a:p>
          <a:endParaRPr lang="en-US"/>
        </a:p>
      </dgm:t>
    </dgm:pt>
    <dgm:pt modelId="{17E9DDAB-78B8-44F4-81AD-C3FC22130CE0}">
      <dgm:prSet/>
      <dgm:spPr/>
      <dgm:t>
        <a:bodyPr/>
        <a:lstStyle/>
        <a:p>
          <a:r>
            <a:rPr lang="cs-CZ" dirty="0">
              <a:latin typeface="Bookman Old Style" panose="02050604050505020204" pitchFamily="18" charset="0"/>
            </a:rPr>
            <a:t>využití psychologické války </a:t>
          </a:r>
          <a:endParaRPr lang="en-US" dirty="0">
            <a:latin typeface="Bookman Old Style" panose="02050604050505020204" pitchFamily="18" charset="0"/>
          </a:endParaRPr>
        </a:p>
      </dgm:t>
    </dgm:pt>
    <dgm:pt modelId="{9B8E31FE-36E4-48C8-B1F9-B41AED3AC2C4}" type="parTrans" cxnId="{77E5F47B-A823-42AC-AE05-40ECD0EA0738}">
      <dgm:prSet/>
      <dgm:spPr/>
      <dgm:t>
        <a:bodyPr/>
        <a:lstStyle/>
        <a:p>
          <a:endParaRPr lang="en-US"/>
        </a:p>
      </dgm:t>
    </dgm:pt>
    <dgm:pt modelId="{7A22503C-BF2F-4AF1-A84C-08EA19D1E3A4}" type="sibTrans" cxnId="{77E5F47B-A823-42AC-AE05-40ECD0EA0738}">
      <dgm:prSet/>
      <dgm:spPr/>
      <dgm:t>
        <a:bodyPr/>
        <a:lstStyle/>
        <a:p>
          <a:endParaRPr lang="en-US"/>
        </a:p>
      </dgm:t>
    </dgm:pt>
    <dgm:pt modelId="{55B42D9F-3D3A-2242-B95E-9D9B70CADC8D}" type="pres">
      <dgm:prSet presAssocID="{0FCEF4D3-8C68-42BD-9E60-82C3AB06813F}" presName="diagram" presStyleCnt="0">
        <dgm:presLayoutVars>
          <dgm:dir/>
          <dgm:resizeHandles val="exact"/>
        </dgm:presLayoutVars>
      </dgm:prSet>
      <dgm:spPr/>
    </dgm:pt>
    <dgm:pt modelId="{52501B62-0B53-CB42-8943-570816DCBF5F}" type="pres">
      <dgm:prSet presAssocID="{62A867C2-1B66-4C22-BDAF-579C1D5C6EBF}" presName="node" presStyleLbl="node1" presStyleIdx="0" presStyleCnt="6">
        <dgm:presLayoutVars>
          <dgm:bulletEnabled val="1"/>
        </dgm:presLayoutVars>
      </dgm:prSet>
      <dgm:spPr/>
    </dgm:pt>
    <dgm:pt modelId="{42D1FFDD-6F28-0A4E-ABCA-5CC06F20AF03}" type="pres">
      <dgm:prSet presAssocID="{68AAFAD1-FE4B-4200-A521-D6E8AC12E9F9}" presName="sibTrans" presStyleCnt="0"/>
      <dgm:spPr/>
    </dgm:pt>
    <dgm:pt modelId="{CF030077-EAC6-074D-9629-016D26FDB215}" type="pres">
      <dgm:prSet presAssocID="{21F7AE6D-2A7A-49B0-A800-FF3EFC975864}" presName="node" presStyleLbl="node1" presStyleIdx="1" presStyleCnt="6">
        <dgm:presLayoutVars>
          <dgm:bulletEnabled val="1"/>
        </dgm:presLayoutVars>
      </dgm:prSet>
      <dgm:spPr/>
    </dgm:pt>
    <dgm:pt modelId="{38A1022A-7E10-D443-9553-1126A06A72BC}" type="pres">
      <dgm:prSet presAssocID="{34699BC7-A287-4581-9649-7349C9EAC833}" presName="sibTrans" presStyleCnt="0"/>
      <dgm:spPr/>
    </dgm:pt>
    <dgm:pt modelId="{62C935B0-6FA7-B141-92D5-D132031CEDD7}" type="pres">
      <dgm:prSet presAssocID="{E4B10280-E252-4B81-9ABE-605EBEAD5EEB}" presName="node" presStyleLbl="node1" presStyleIdx="2" presStyleCnt="6">
        <dgm:presLayoutVars>
          <dgm:bulletEnabled val="1"/>
        </dgm:presLayoutVars>
      </dgm:prSet>
      <dgm:spPr/>
    </dgm:pt>
    <dgm:pt modelId="{9B25583E-3463-1842-95B2-79279434D2CC}" type="pres">
      <dgm:prSet presAssocID="{02B0D035-744F-44A3-8F64-3776AB8089A0}" presName="sibTrans" presStyleCnt="0"/>
      <dgm:spPr/>
    </dgm:pt>
    <dgm:pt modelId="{65D02896-D6EC-F64F-8B74-8FAB31313BE0}" type="pres">
      <dgm:prSet presAssocID="{110FEFEB-ADC7-44E0-AF3F-ED0D79658846}" presName="node" presStyleLbl="node1" presStyleIdx="3" presStyleCnt="6">
        <dgm:presLayoutVars>
          <dgm:bulletEnabled val="1"/>
        </dgm:presLayoutVars>
      </dgm:prSet>
      <dgm:spPr/>
    </dgm:pt>
    <dgm:pt modelId="{7EAA3604-556C-D34C-B713-7EA5E34131D2}" type="pres">
      <dgm:prSet presAssocID="{C620409C-BE71-4FF8-94E9-4A1F791AFD9C}" presName="sibTrans" presStyleCnt="0"/>
      <dgm:spPr/>
    </dgm:pt>
    <dgm:pt modelId="{696DA1C9-7642-274C-98E1-A18AF43D5567}" type="pres">
      <dgm:prSet presAssocID="{1CAB1507-AE23-4D6F-8F34-54B37C4E7E8B}" presName="node" presStyleLbl="node1" presStyleIdx="4" presStyleCnt="6">
        <dgm:presLayoutVars>
          <dgm:bulletEnabled val="1"/>
        </dgm:presLayoutVars>
      </dgm:prSet>
      <dgm:spPr/>
    </dgm:pt>
    <dgm:pt modelId="{45E64DE6-565C-0049-B24A-0080EB8551A5}" type="pres">
      <dgm:prSet presAssocID="{BCFF06CB-863C-4A93-BFFD-4B4C50C5991B}" presName="sibTrans" presStyleCnt="0"/>
      <dgm:spPr/>
    </dgm:pt>
    <dgm:pt modelId="{C7DCFAE6-418C-804A-9C34-D2F5C901BE38}" type="pres">
      <dgm:prSet presAssocID="{17E9DDAB-78B8-44F4-81AD-C3FC22130CE0}" presName="node" presStyleLbl="node1" presStyleIdx="5" presStyleCnt="6">
        <dgm:presLayoutVars>
          <dgm:bulletEnabled val="1"/>
        </dgm:presLayoutVars>
      </dgm:prSet>
      <dgm:spPr/>
    </dgm:pt>
  </dgm:ptLst>
  <dgm:cxnLst>
    <dgm:cxn modelId="{3B02990C-38E5-3C40-B18A-F228ADFFA61A}" type="presOf" srcId="{E4B10280-E252-4B81-9ABE-605EBEAD5EEB}" destId="{62C935B0-6FA7-B141-92D5-D132031CEDD7}" srcOrd="0" destOrd="0" presId="urn:microsoft.com/office/officeart/2005/8/layout/default"/>
    <dgm:cxn modelId="{109F0112-BF1D-4343-AF40-37E530D8E976}" type="presOf" srcId="{17E9DDAB-78B8-44F4-81AD-C3FC22130CE0}" destId="{C7DCFAE6-418C-804A-9C34-D2F5C901BE38}" srcOrd="0" destOrd="0" presId="urn:microsoft.com/office/officeart/2005/8/layout/default"/>
    <dgm:cxn modelId="{74771E40-E3CD-4654-9531-20CD28BF3716}" srcId="{0FCEF4D3-8C68-42BD-9E60-82C3AB06813F}" destId="{110FEFEB-ADC7-44E0-AF3F-ED0D79658846}" srcOrd="3" destOrd="0" parTransId="{589DC349-BEDA-4F2E-996E-569BB665D7B6}" sibTransId="{C620409C-BE71-4FF8-94E9-4A1F791AFD9C}"/>
    <dgm:cxn modelId="{73B91548-78EF-A244-8B33-D753F2D180BC}" type="presOf" srcId="{0FCEF4D3-8C68-42BD-9E60-82C3AB06813F}" destId="{55B42D9F-3D3A-2242-B95E-9D9B70CADC8D}" srcOrd="0" destOrd="0" presId="urn:microsoft.com/office/officeart/2005/8/layout/default"/>
    <dgm:cxn modelId="{61FEF478-6920-2645-BDF4-6791C23B80A8}" type="presOf" srcId="{62A867C2-1B66-4C22-BDAF-579C1D5C6EBF}" destId="{52501B62-0B53-CB42-8943-570816DCBF5F}" srcOrd="0" destOrd="0" presId="urn:microsoft.com/office/officeart/2005/8/layout/default"/>
    <dgm:cxn modelId="{77E5F47B-A823-42AC-AE05-40ECD0EA0738}" srcId="{0FCEF4D3-8C68-42BD-9E60-82C3AB06813F}" destId="{17E9DDAB-78B8-44F4-81AD-C3FC22130CE0}" srcOrd="5" destOrd="0" parTransId="{9B8E31FE-36E4-48C8-B1F9-B41AED3AC2C4}" sibTransId="{7A22503C-BF2F-4AF1-A84C-08EA19D1E3A4}"/>
    <dgm:cxn modelId="{73FC4C80-4662-4316-848E-AD65F4F5B66A}" srcId="{0FCEF4D3-8C68-42BD-9E60-82C3AB06813F}" destId="{62A867C2-1B66-4C22-BDAF-579C1D5C6EBF}" srcOrd="0" destOrd="0" parTransId="{A4989E62-1673-4057-8350-AFE37B3C942B}" sibTransId="{68AAFAD1-FE4B-4200-A521-D6E8AC12E9F9}"/>
    <dgm:cxn modelId="{AE28B386-D125-7F43-8DA1-94139DFB90CF}" type="presOf" srcId="{21F7AE6D-2A7A-49B0-A800-FF3EFC975864}" destId="{CF030077-EAC6-074D-9629-016D26FDB215}" srcOrd="0" destOrd="0" presId="urn:microsoft.com/office/officeart/2005/8/layout/default"/>
    <dgm:cxn modelId="{F6332F8E-E75A-47BC-8B17-023FE776290B}" srcId="{0FCEF4D3-8C68-42BD-9E60-82C3AB06813F}" destId="{21F7AE6D-2A7A-49B0-A800-FF3EFC975864}" srcOrd="1" destOrd="0" parTransId="{13DEB444-DFCB-4EC5-9301-163210A6713E}" sibTransId="{34699BC7-A287-4581-9649-7349C9EAC833}"/>
    <dgm:cxn modelId="{E7C8C99D-8C1D-466F-935F-0A2E7599A796}" srcId="{0FCEF4D3-8C68-42BD-9E60-82C3AB06813F}" destId="{1CAB1507-AE23-4D6F-8F34-54B37C4E7E8B}" srcOrd="4" destOrd="0" parTransId="{54D59DE5-55DE-4E1C-8E23-545C8C8E5007}" sibTransId="{BCFF06CB-863C-4A93-BFFD-4B4C50C5991B}"/>
    <dgm:cxn modelId="{3CBF5BC5-9383-6043-A708-FD9FFC641512}" type="presOf" srcId="{1CAB1507-AE23-4D6F-8F34-54B37C4E7E8B}" destId="{696DA1C9-7642-274C-98E1-A18AF43D5567}" srcOrd="0" destOrd="0" presId="urn:microsoft.com/office/officeart/2005/8/layout/default"/>
    <dgm:cxn modelId="{020F51DE-BED8-40D7-B79C-D20B1F6D163C}" srcId="{0FCEF4D3-8C68-42BD-9E60-82C3AB06813F}" destId="{E4B10280-E252-4B81-9ABE-605EBEAD5EEB}" srcOrd="2" destOrd="0" parTransId="{6367E10E-8AF1-4240-8B52-700C46D86C8D}" sibTransId="{02B0D035-744F-44A3-8F64-3776AB8089A0}"/>
    <dgm:cxn modelId="{92185DEF-4926-5748-BE19-02337AAF7748}" type="presOf" srcId="{110FEFEB-ADC7-44E0-AF3F-ED0D79658846}" destId="{65D02896-D6EC-F64F-8B74-8FAB31313BE0}" srcOrd="0" destOrd="0" presId="urn:microsoft.com/office/officeart/2005/8/layout/default"/>
    <dgm:cxn modelId="{95555AB8-DB76-6841-8EE6-10A4909DE3CA}" type="presParOf" srcId="{55B42D9F-3D3A-2242-B95E-9D9B70CADC8D}" destId="{52501B62-0B53-CB42-8943-570816DCBF5F}" srcOrd="0" destOrd="0" presId="urn:microsoft.com/office/officeart/2005/8/layout/default"/>
    <dgm:cxn modelId="{62157639-CDB9-C947-9657-EFB452629DF9}" type="presParOf" srcId="{55B42D9F-3D3A-2242-B95E-9D9B70CADC8D}" destId="{42D1FFDD-6F28-0A4E-ABCA-5CC06F20AF03}" srcOrd="1" destOrd="0" presId="urn:microsoft.com/office/officeart/2005/8/layout/default"/>
    <dgm:cxn modelId="{11A31A25-A42E-A241-8F6D-93B5AB294BBE}" type="presParOf" srcId="{55B42D9F-3D3A-2242-B95E-9D9B70CADC8D}" destId="{CF030077-EAC6-074D-9629-016D26FDB215}" srcOrd="2" destOrd="0" presId="urn:microsoft.com/office/officeart/2005/8/layout/default"/>
    <dgm:cxn modelId="{96F7776F-1FB4-F546-98BD-4E7D3D8688BB}" type="presParOf" srcId="{55B42D9F-3D3A-2242-B95E-9D9B70CADC8D}" destId="{38A1022A-7E10-D443-9553-1126A06A72BC}" srcOrd="3" destOrd="0" presId="urn:microsoft.com/office/officeart/2005/8/layout/default"/>
    <dgm:cxn modelId="{2F074E66-0CC6-2C4F-B1A8-9C684B506CF4}" type="presParOf" srcId="{55B42D9F-3D3A-2242-B95E-9D9B70CADC8D}" destId="{62C935B0-6FA7-B141-92D5-D132031CEDD7}" srcOrd="4" destOrd="0" presId="urn:microsoft.com/office/officeart/2005/8/layout/default"/>
    <dgm:cxn modelId="{951FB404-DEE6-D940-BEF0-4AF08F9CF683}" type="presParOf" srcId="{55B42D9F-3D3A-2242-B95E-9D9B70CADC8D}" destId="{9B25583E-3463-1842-95B2-79279434D2CC}" srcOrd="5" destOrd="0" presId="urn:microsoft.com/office/officeart/2005/8/layout/default"/>
    <dgm:cxn modelId="{7CBF0615-41ED-0948-84D6-E116E9EE8170}" type="presParOf" srcId="{55B42D9F-3D3A-2242-B95E-9D9B70CADC8D}" destId="{65D02896-D6EC-F64F-8B74-8FAB31313BE0}" srcOrd="6" destOrd="0" presId="urn:microsoft.com/office/officeart/2005/8/layout/default"/>
    <dgm:cxn modelId="{C6DD18A0-D3AD-DA4E-B795-39636E25AB55}" type="presParOf" srcId="{55B42D9F-3D3A-2242-B95E-9D9B70CADC8D}" destId="{7EAA3604-556C-D34C-B713-7EA5E34131D2}" srcOrd="7" destOrd="0" presId="urn:microsoft.com/office/officeart/2005/8/layout/default"/>
    <dgm:cxn modelId="{AC194109-022C-354C-A4CA-4C287AB8AFB3}" type="presParOf" srcId="{55B42D9F-3D3A-2242-B95E-9D9B70CADC8D}" destId="{696DA1C9-7642-274C-98E1-A18AF43D5567}" srcOrd="8" destOrd="0" presId="urn:microsoft.com/office/officeart/2005/8/layout/default"/>
    <dgm:cxn modelId="{9E4AEF1A-54D5-4942-9742-FE695FCFA770}" type="presParOf" srcId="{55B42D9F-3D3A-2242-B95E-9D9B70CADC8D}" destId="{45E64DE6-565C-0049-B24A-0080EB8551A5}" srcOrd="9" destOrd="0" presId="urn:microsoft.com/office/officeart/2005/8/layout/default"/>
    <dgm:cxn modelId="{383CFB92-6FF4-644B-A320-A22A7E0AD9B1}" type="presParOf" srcId="{55B42D9F-3D3A-2242-B95E-9D9B70CADC8D}" destId="{C7DCFAE6-418C-804A-9C34-D2F5C901BE3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183E7-9863-4ACC-82C2-CD92CCC7B3C1}"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79CA7E32-F470-46C6-B658-15C40F57C03C}">
      <dgm:prSet/>
      <dgm:spPr/>
      <dgm:t>
        <a:bodyPr/>
        <a:lstStyle/>
        <a:p>
          <a:pPr algn="just"/>
          <a:r>
            <a:rPr lang="cs-CZ" u="sng" dirty="0">
              <a:latin typeface="Bookman Old Style" panose="02050604050505020204" pitchFamily="18" charset="0"/>
            </a:rPr>
            <a:t>Národní terorismus</a:t>
          </a:r>
          <a:r>
            <a:rPr lang="cs-CZ" dirty="0">
              <a:latin typeface="Bookman Old Style" panose="02050604050505020204" pitchFamily="18" charset="0"/>
            </a:rPr>
            <a:t>: vynucuje si změny ve vnitřní politice </a:t>
          </a:r>
          <a:endParaRPr lang="en-US" dirty="0">
            <a:latin typeface="Bookman Old Style" panose="02050604050505020204" pitchFamily="18" charset="0"/>
          </a:endParaRPr>
        </a:p>
      </dgm:t>
    </dgm:pt>
    <dgm:pt modelId="{C76BFCE8-DF83-4689-9A67-DFA38203CFB9}" type="parTrans" cxnId="{30655A36-57B4-49D3-B4D3-D30152E44A2C}">
      <dgm:prSet/>
      <dgm:spPr/>
      <dgm:t>
        <a:bodyPr/>
        <a:lstStyle/>
        <a:p>
          <a:endParaRPr lang="en-US"/>
        </a:p>
      </dgm:t>
    </dgm:pt>
    <dgm:pt modelId="{5A4AFA49-848D-4880-8293-E84B7AF22657}" type="sibTrans" cxnId="{30655A36-57B4-49D3-B4D3-D30152E44A2C}">
      <dgm:prSet/>
      <dgm:spPr/>
      <dgm:t>
        <a:bodyPr/>
        <a:lstStyle/>
        <a:p>
          <a:endParaRPr lang="en-US"/>
        </a:p>
      </dgm:t>
    </dgm:pt>
    <dgm:pt modelId="{F526EEE9-0BAF-4E95-BB0E-57B667F6EE96}">
      <dgm:prSet/>
      <dgm:spPr/>
      <dgm:t>
        <a:bodyPr/>
        <a:lstStyle/>
        <a:p>
          <a:r>
            <a:rPr lang="cs-CZ" u="sng" dirty="0">
              <a:latin typeface="Bookman Old Style" panose="02050604050505020204" pitchFamily="18" charset="0"/>
            </a:rPr>
            <a:t>Mezinárodní terorismus</a:t>
          </a:r>
          <a:r>
            <a:rPr lang="cs-CZ" dirty="0">
              <a:latin typeface="Bookman Old Style" panose="02050604050505020204" pitchFamily="18" charset="0"/>
            </a:rPr>
            <a:t>: vynucuje si změny v zahraniční politice států </a:t>
          </a:r>
          <a:endParaRPr lang="en-US" dirty="0">
            <a:latin typeface="Bookman Old Style" panose="02050604050505020204" pitchFamily="18" charset="0"/>
          </a:endParaRPr>
        </a:p>
      </dgm:t>
    </dgm:pt>
    <dgm:pt modelId="{63F2109E-0FA2-4891-A106-CCDFDEE8D806}" type="parTrans" cxnId="{7D7D732C-B9FF-49A8-8D9A-AE087027F31C}">
      <dgm:prSet/>
      <dgm:spPr/>
      <dgm:t>
        <a:bodyPr/>
        <a:lstStyle/>
        <a:p>
          <a:endParaRPr lang="en-US"/>
        </a:p>
      </dgm:t>
    </dgm:pt>
    <dgm:pt modelId="{3B9D0B85-C45D-4B1B-B068-A0128B7F066B}" type="sibTrans" cxnId="{7D7D732C-B9FF-49A8-8D9A-AE087027F31C}">
      <dgm:prSet/>
      <dgm:spPr/>
      <dgm:t>
        <a:bodyPr/>
        <a:lstStyle/>
        <a:p>
          <a:endParaRPr lang="en-US"/>
        </a:p>
      </dgm:t>
    </dgm:pt>
    <dgm:pt modelId="{390E4830-1684-4D17-BB8C-9FD9A548C560}">
      <dgm:prSet/>
      <dgm:spPr/>
      <dgm:t>
        <a:bodyPr/>
        <a:lstStyle/>
        <a:p>
          <a:pPr algn="just"/>
          <a:r>
            <a:rPr lang="cs-CZ" u="sng" dirty="0">
              <a:latin typeface="Bookman Old Style" panose="02050604050505020204" pitchFamily="18" charset="0"/>
            </a:rPr>
            <a:t>Globální terorismus:</a:t>
          </a:r>
          <a:r>
            <a:rPr lang="cs-CZ" u="none" dirty="0">
              <a:latin typeface="Bookman Old Style" panose="02050604050505020204" pitchFamily="18" charset="0"/>
            </a:rPr>
            <a:t> </a:t>
          </a:r>
          <a:r>
            <a:rPr lang="cs-CZ" dirty="0">
              <a:latin typeface="Bookman Old Style" panose="02050604050505020204" pitchFamily="18" charset="0"/>
            </a:rPr>
            <a:t>od 11. září 2001, snaží se prosadit změny v mezinárodních vztazích na globální úrovni, stává se globálním problémem </a:t>
          </a:r>
          <a:endParaRPr lang="en-US" dirty="0">
            <a:latin typeface="Bookman Old Style" panose="02050604050505020204" pitchFamily="18" charset="0"/>
          </a:endParaRPr>
        </a:p>
      </dgm:t>
    </dgm:pt>
    <dgm:pt modelId="{B44C2201-CE72-4A9C-BBDD-1A4DA230DC5F}" type="parTrans" cxnId="{BE063FA8-AE04-43D2-87CB-B2BE0E547FAA}">
      <dgm:prSet/>
      <dgm:spPr/>
      <dgm:t>
        <a:bodyPr/>
        <a:lstStyle/>
        <a:p>
          <a:endParaRPr lang="en-US"/>
        </a:p>
      </dgm:t>
    </dgm:pt>
    <dgm:pt modelId="{0419D68C-E9F2-4245-A38C-573B53EDB843}" type="sibTrans" cxnId="{BE063FA8-AE04-43D2-87CB-B2BE0E547FAA}">
      <dgm:prSet/>
      <dgm:spPr/>
      <dgm:t>
        <a:bodyPr/>
        <a:lstStyle/>
        <a:p>
          <a:endParaRPr lang="en-US"/>
        </a:p>
      </dgm:t>
    </dgm:pt>
    <dgm:pt modelId="{0C0BA8B9-EBC0-5140-B979-3F29E65930F7}" type="pres">
      <dgm:prSet presAssocID="{AE1183E7-9863-4ACC-82C2-CD92CCC7B3C1}" presName="linear" presStyleCnt="0">
        <dgm:presLayoutVars>
          <dgm:animLvl val="lvl"/>
          <dgm:resizeHandles val="exact"/>
        </dgm:presLayoutVars>
      </dgm:prSet>
      <dgm:spPr/>
    </dgm:pt>
    <dgm:pt modelId="{5C68BCB6-087B-0549-9D25-C66CC38D1C2A}" type="pres">
      <dgm:prSet presAssocID="{79CA7E32-F470-46C6-B658-15C40F57C03C}" presName="parentText" presStyleLbl="node1" presStyleIdx="0" presStyleCnt="3">
        <dgm:presLayoutVars>
          <dgm:chMax val="0"/>
          <dgm:bulletEnabled val="1"/>
        </dgm:presLayoutVars>
      </dgm:prSet>
      <dgm:spPr/>
    </dgm:pt>
    <dgm:pt modelId="{2CF89D44-28DE-BA45-84D5-26B2688A49CD}" type="pres">
      <dgm:prSet presAssocID="{5A4AFA49-848D-4880-8293-E84B7AF22657}" presName="spacer" presStyleCnt="0"/>
      <dgm:spPr/>
    </dgm:pt>
    <dgm:pt modelId="{58E9450C-EFC6-D34D-942B-D6CB16DD2B97}" type="pres">
      <dgm:prSet presAssocID="{F526EEE9-0BAF-4E95-BB0E-57B667F6EE96}" presName="parentText" presStyleLbl="node1" presStyleIdx="1" presStyleCnt="3">
        <dgm:presLayoutVars>
          <dgm:chMax val="0"/>
          <dgm:bulletEnabled val="1"/>
        </dgm:presLayoutVars>
      </dgm:prSet>
      <dgm:spPr/>
    </dgm:pt>
    <dgm:pt modelId="{CDF6D50C-3B9A-4647-B331-9660985EFBD5}" type="pres">
      <dgm:prSet presAssocID="{3B9D0B85-C45D-4B1B-B068-A0128B7F066B}" presName="spacer" presStyleCnt="0"/>
      <dgm:spPr/>
    </dgm:pt>
    <dgm:pt modelId="{3A552D3F-7AAA-7541-9A42-5AC501567C46}" type="pres">
      <dgm:prSet presAssocID="{390E4830-1684-4D17-BB8C-9FD9A548C560}" presName="parentText" presStyleLbl="node1" presStyleIdx="2" presStyleCnt="3">
        <dgm:presLayoutVars>
          <dgm:chMax val="0"/>
          <dgm:bulletEnabled val="1"/>
        </dgm:presLayoutVars>
      </dgm:prSet>
      <dgm:spPr/>
    </dgm:pt>
  </dgm:ptLst>
  <dgm:cxnLst>
    <dgm:cxn modelId="{7D7D732C-B9FF-49A8-8D9A-AE087027F31C}" srcId="{AE1183E7-9863-4ACC-82C2-CD92CCC7B3C1}" destId="{F526EEE9-0BAF-4E95-BB0E-57B667F6EE96}" srcOrd="1" destOrd="0" parTransId="{63F2109E-0FA2-4891-A106-CCDFDEE8D806}" sibTransId="{3B9D0B85-C45D-4B1B-B068-A0128B7F066B}"/>
    <dgm:cxn modelId="{30655A36-57B4-49D3-B4D3-D30152E44A2C}" srcId="{AE1183E7-9863-4ACC-82C2-CD92CCC7B3C1}" destId="{79CA7E32-F470-46C6-B658-15C40F57C03C}" srcOrd="0" destOrd="0" parTransId="{C76BFCE8-DF83-4689-9A67-DFA38203CFB9}" sibTransId="{5A4AFA49-848D-4880-8293-E84B7AF22657}"/>
    <dgm:cxn modelId="{D5CBA989-A0AF-A546-834B-E185DA8C499A}" type="presOf" srcId="{390E4830-1684-4D17-BB8C-9FD9A548C560}" destId="{3A552D3F-7AAA-7541-9A42-5AC501567C46}" srcOrd="0" destOrd="0" presId="urn:microsoft.com/office/officeart/2005/8/layout/vList2"/>
    <dgm:cxn modelId="{BE063FA8-AE04-43D2-87CB-B2BE0E547FAA}" srcId="{AE1183E7-9863-4ACC-82C2-CD92CCC7B3C1}" destId="{390E4830-1684-4D17-BB8C-9FD9A548C560}" srcOrd="2" destOrd="0" parTransId="{B44C2201-CE72-4A9C-BBDD-1A4DA230DC5F}" sibTransId="{0419D68C-E9F2-4245-A38C-573B53EDB843}"/>
    <dgm:cxn modelId="{16660EB4-C4E5-8A49-B6B8-88381ACB2B1A}" type="presOf" srcId="{F526EEE9-0BAF-4E95-BB0E-57B667F6EE96}" destId="{58E9450C-EFC6-D34D-942B-D6CB16DD2B97}" srcOrd="0" destOrd="0" presId="urn:microsoft.com/office/officeart/2005/8/layout/vList2"/>
    <dgm:cxn modelId="{C2D495DC-509E-B644-8643-99A71FAC1417}" type="presOf" srcId="{AE1183E7-9863-4ACC-82C2-CD92CCC7B3C1}" destId="{0C0BA8B9-EBC0-5140-B979-3F29E65930F7}" srcOrd="0" destOrd="0" presId="urn:microsoft.com/office/officeart/2005/8/layout/vList2"/>
    <dgm:cxn modelId="{311337E1-00CA-A24D-8B96-4EAD50EEFCF5}" type="presOf" srcId="{79CA7E32-F470-46C6-B658-15C40F57C03C}" destId="{5C68BCB6-087B-0549-9D25-C66CC38D1C2A}" srcOrd="0" destOrd="0" presId="urn:microsoft.com/office/officeart/2005/8/layout/vList2"/>
    <dgm:cxn modelId="{62BE85E4-1E1F-964A-A1CD-557E8E1E94FC}" type="presParOf" srcId="{0C0BA8B9-EBC0-5140-B979-3F29E65930F7}" destId="{5C68BCB6-087B-0549-9D25-C66CC38D1C2A}" srcOrd="0" destOrd="0" presId="urn:microsoft.com/office/officeart/2005/8/layout/vList2"/>
    <dgm:cxn modelId="{4EE0E9BC-426A-AC49-BCA7-CB345D2871E3}" type="presParOf" srcId="{0C0BA8B9-EBC0-5140-B979-3F29E65930F7}" destId="{2CF89D44-28DE-BA45-84D5-26B2688A49CD}" srcOrd="1" destOrd="0" presId="urn:microsoft.com/office/officeart/2005/8/layout/vList2"/>
    <dgm:cxn modelId="{FA99EB56-ACAE-BD4E-B0A7-AAC5DC26BE25}" type="presParOf" srcId="{0C0BA8B9-EBC0-5140-B979-3F29E65930F7}" destId="{58E9450C-EFC6-D34D-942B-D6CB16DD2B97}" srcOrd="2" destOrd="0" presId="urn:microsoft.com/office/officeart/2005/8/layout/vList2"/>
    <dgm:cxn modelId="{6F605361-8605-C34A-95D9-0BF7E7539A10}" type="presParOf" srcId="{0C0BA8B9-EBC0-5140-B979-3F29E65930F7}" destId="{CDF6D50C-3B9A-4647-B331-9660985EFBD5}" srcOrd="3" destOrd="0" presId="urn:microsoft.com/office/officeart/2005/8/layout/vList2"/>
    <dgm:cxn modelId="{D2EBD860-0E92-894B-8747-FD43C6473415}" type="presParOf" srcId="{0C0BA8B9-EBC0-5140-B979-3F29E65930F7}" destId="{3A552D3F-7AAA-7541-9A42-5AC501567C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13410-4A31-4471-8727-9C04B213C76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9866402-F4E6-44B2-90D9-5BDBDD08207A}">
      <dgm:prSet/>
      <dgm:spPr/>
      <dgm:t>
        <a:bodyPr/>
        <a:lstStyle/>
        <a:p>
          <a:pPr algn="just"/>
          <a:r>
            <a:rPr lang="cs-CZ" u="sng" dirty="0">
              <a:latin typeface="Bookman Old Style" panose="02050604050505020204" pitchFamily="18" charset="0"/>
            </a:rPr>
            <a:t>Demonstrativní:</a:t>
          </a:r>
          <a:r>
            <a:rPr lang="cs-CZ" dirty="0">
              <a:latin typeface="Bookman Old Style" panose="02050604050505020204" pitchFamily="18" charset="0"/>
            </a:rPr>
            <a:t> více se zaměřuje na politické soupeření než na násilí. Cílem je přilákat, co největší pozornost veřejnosti – př. braní rukojmí, únosy letadel, výbuchy. Snaha o co nejmenší počet obětí na životech. Například španělská ETA </a:t>
          </a:r>
          <a:endParaRPr lang="en-US" dirty="0">
            <a:latin typeface="Bookman Old Style" panose="02050604050505020204" pitchFamily="18" charset="0"/>
          </a:endParaRPr>
        </a:p>
      </dgm:t>
    </dgm:pt>
    <dgm:pt modelId="{6A4F657A-B7AF-431A-96B0-30E89135E235}" type="parTrans" cxnId="{19FD964C-31DD-46DE-A851-D434BBF131AA}">
      <dgm:prSet/>
      <dgm:spPr/>
      <dgm:t>
        <a:bodyPr/>
        <a:lstStyle/>
        <a:p>
          <a:endParaRPr lang="en-US"/>
        </a:p>
      </dgm:t>
    </dgm:pt>
    <dgm:pt modelId="{3A45560B-C48D-4F45-8590-8BFEF77107A3}" type="sibTrans" cxnId="{19FD964C-31DD-46DE-A851-D434BBF131AA}">
      <dgm:prSet/>
      <dgm:spPr/>
      <dgm:t>
        <a:bodyPr/>
        <a:lstStyle/>
        <a:p>
          <a:endParaRPr lang="en-US"/>
        </a:p>
      </dgm:t>
    </dgm:pt>
    <dgm:pt modelId="{C1BD2300-EDE2-4188-A1F4-32513F41BF2E}">
      <dgm:prSet/>
      <dgm:spPr/>
      <dgm:t>
        <a:bodyPr/>
        <a:lstStyle/>
        <a:p>
          <a:pPr algn="just"/>
          <a:r>
            <a:rPr lang="cs-CZ" u="sng" dirty="0">
              <a:latin typeface="Bookman Old Style" panose="02050604050505020204" pitchFamily="18" charset="0"/>
            </a:rPr>
            <a:t>Destruktivní:</a:t>
          </a:r>
          <a:r>
            <a:rPr lang="cs-CZ" dirty="0">
              <a:latin typeface="Bookman Old Style" panose="02050604050505020204" pitchFamily="18" charset="0"/>
            </a:rPr>
            <a:t> agresivnější činnost, při které dochází k zabíjení vytypovaných osob. Nejčastěji se jednalo o vysoce postavené a pro stát důležité osoby. Například IRA. </a:t>
          </a:r>
          <a:endParaRPr lang="en-US" dirty="0">
            <a:latin typeface="Bookman Old Style" panose="02050604050505020204" pitchFamily="18" charset="0"/>
          </a:endParaRPr>
        </a:p>
      </dgm:t>
    </dgm:pt>
    <dgm:pt modelId="{9A4BFF10-36C5-476F-A339-C18BACF1F77A}" type="parTrans" cxnId="{E137CCAA-F6BB-4A8E-B65C-C54DFF1E1B0D}">
      <dgm:prSet/>
      <dgm:spPr/>
      <dgm:t>
        <a:bodyPr/>
        <a:lstStyle/>
        <a:p>
          <a:endParaRPr lang="en-US"/>
        </a:p>
      </dgm:t>
    </dgm:pt>
    <dgm:pt modelId="{1AD76A1D-482F-4095-840F-89F2561EA449}" type="sibTrans" cxnId="{E137CCAA-F6BB-4A8E-B65C-C54DFF1E1B0D}">
      <dgm:prSet/>
      <dgm:spPr/>
      <dgm:t>
        <a:bodyPr/>
        <a:lstStyle/>
        <a:p>
          <a:endParaRPr lang="en-US"/>
        </a:p>
      </dgm:t>
    </dgm:pt>
    <dgm:pt modelId="{6FA0862D-DC43-4B20-A6EF-ADC8CEDA3044}">
      <dgm:prSet/>
      <dgm:spPr/>
      <dgm:t>
        <a:bodyPr/>
        <a:lstStyle/>
        <a:p>
          <a:pPr algn="just"/>
          <a:r>
            <a:rPr lang="cs-CZ" u="sng" dirty="0">
              <a:latin typeface="Bookman Old Style" panose="02050604050505020204" pitchFamily="18" charset="0"/>
            </a:rPr>
            <a:t>Sebevražedný:</a:t>
          </a:r>
          <a:r>
            <a:rPr lang="cs-CZ" dirty="0">
              <a:latin typeface="Bookman Old Style" panose="02050604050505020204" pitchFamily="18" charset="0"/>
            </a:rPr>
            <a:t> také jde o přilákání pozornosti veřejnosti. Ale jedná se o necílené zabíjení, jehož cílem se usmrtit co nejvíce lidí, i když se ví, že jsou nevinní </a:t>
          </a:r>
          <a:r>
            <a:rPr lang="cs-CZ" dirty="0">
              <a:latin typeface="Bookman Old Style" panose="02050604050505020204" pitchFamily="18" charset="0"/>
              <a:sym typeface="Wingdings" panose="05000000000000000000" pitchFamily="2" charset="2"/>
            </a:rPr>
            <a:t></a:t>
          </a:r>
          <a:r>
            <a:rPr lang="cs-CZ" dirty="0">
              <a:latin typeface="Bookman Old Style" panose="02050604050505020204" pitchFamily="18" charset="0"/>
            </a:rPr>
            <a:t> nejbrutálnější a zároveň dominující podoba v 21. století </a:t>
          </a:r>
          <a:endParaRPr lang="en-US" dirty="0">
            <a:latin typeface="Bookman Old Style" panose="02050604050505020204" pitchFamily="18" charset="0"/>
          </a:endParaRPr>
        </a:p>
      </dgm:t>
    </dgm:pt>
    <dgm:pt modelId="{A2C96E0D-D48C-4FD9-965B-C1B869AAF30F}" type="parTrans" cxnId="{D4FA64D8-3749-4311-B4BB-1CB4A0C6B98D}">
      <dgm:prSet/>
      <dgm:spPr/>
      <dgm:t>
        <a:bodyPr/>
        <a:lstStyle/>
        <a:p>
          <a:endParaRPr lang="en-US"/>
        </a:p>
      </dgm:t>
    </dgm:pt>
    <dgm:pt modelId="{B1F1FFA8-70F8-47B2-8E72-C5AC2CAEFFCE}" type="sibTrans" cxnId="{D4FA64D8-3749-4311-B4BB-1CB4A0C6B98D}">
      <dgm:prSet/>
      <dgm:spPr/>
      <dgm:t>
        <a:bodyPr/>
        <a:lstStyle/>
        <a:p>
          <a:endParaRPr lang="en-US"/>
        </a:p>
      </dgm:t>
    </dgm:pt>
    <dgm:pt modelId="{74A48EF0-0F97-7946-9E6E-5AEB3E88A3FC}" type="pres">
      <dgm:prSet presAssocID="{C5A13410-4A31-4471-8727-9C04B213C76D}" presName="vert0" presStyleCnt="0">
        <dgm:presLayoutVars>
          <dgm:dir/>
          <dgm:animOne val="branch"/>
          <dgm:animLvl val="lvl"/>
        </dgm:presLayoutVars>
      </dgm:prSet>
      <dgm:spPr/>
    </dgm:pt>
    <dgm:pt modelId="{248F7B18-10DA-2146-9428-978D0468F401}" type="pres">
      <dgm:prSet presAssocID="{B9866402-F4E6-44B2-90D9-5BDBDD08207A}" presName="thickLine" presStyleLbl="alignNode1" presStyleIdx="0" presStyleCnt="3"/>
      <dgm:spPr/>
    </dgm:pt>
    <dgm:pt modelId="{2CE613F9-2452-C749-AD12-33535C8B7FB2}" type="pres">
      <dgm:prSet presAssocID="{B9866402-F4E6-44B2-90D9-5BDBDD08207A}" presName="horz1" presStyleCnt="0"/>
      <dgm:spPr/>
    </dgm:pt>
    <dgm:pt modelId="{D8A3FD67-CD46-394B-AE8E-1E1DB25F6D5C}" type="pres">
      <dgm:prSet presAssocID="{B9866402-F4E6-44B2-90D9-5BDBDD08207A}" presName="tx1" presStyleLbl="revTx" presStyleIdx="0" presStyleCnt="3"/>
      <dgm:spPr/>
    </dgm:pt>
    <dgm:pt modelId="{57142542-75CE-E94E-97F2-0EA9FDEC5BEB}" type="pres">
      <dgm:prSet presAssocID="{B9866402-F4E6-44B2-90D9-5BDBDD08207A}" presName="vert1" presStyleCnt="0"/>
      <dgm:spPr/>
    </dgm:pt>
    <dgm:pt modelId="{B3F767EB-562A-0F4F-89B2-D60C2788E155}" type="pres">
      <dgm:prSet presAssocID="{C1BD2300-EDE2-4188-A1F4-32513F41BF2E}" presName="thickLine" presStyleLbl="alignNode1" presStyleIdx="1" presStyleCnt="3"/>
      <dgm:spPr/>
    </dgm:pt>
    <dgm:pt modelId="{721A3A9F-A5F4-D046-B00D-1D41DE858D67}" type="pres">
      <dgm:prSet presAssocID="{C1BD2300-EDE2-4188-A1F4-32513F41BF2E}" presName="horz1" presStyleCnt="0"/>
      <dgm:spPr/>
    </dgm:pt>
    <dgm:pt modelId="{480C1BDC-521E-5C4C-A7A9-B4E4E3AD2EFD}" type="pres">
      <dgm:prSet presAssocID="{C1BD2300-EDE2-4188-A1F4-32513F41BF2E}" presName="tx1" presStyleLbl="revTx" presStyleIdx="1" presStyleCnt="3"/>
      <dgm:spPr/>
    </dgm:pt>
    <dgm:pt modelId="{DD11B643-08E5-0443-AD75-6040E8C556B9}" type="pres">
      <dgm:prSet presAssocID="{C1BD2300-EDE2-4188-A1F4-32513F41BF2E}" presName="vert1" presStyleCnt="0"/>
      <dgm:spPr/>
    </dgm:pt>
    <dgm:pt modelId="{8BBFF634-330F-F444-BCEC-935A34CD31FA}" type="pres">
      <dgm:prSet presAssocID="{6FA0862D-DC43-4B20-A6EF-ADC8CEDA3044}" presName="thickLine" presStyleLbl="alignNode1" presStyleIdx="2" presStyleCnt="3"/>
      <dgm:spPr/>
    </dgm:pt>
    <dgm:pt modelId="{5C2F673A-FDC2-AD49-9DE6-F43698CCB98F}" type="pres">
      <dgm:prSet presAssocID="{6FA0862D-DC43-4B20-A6EF-ADC8CEDA3044}" presName="horz1" presStyleCnt="0"/>
      <dgm:spPr/>
    </dgm:pt>
    <dgm:pt modelId="{19364721-50E6-7149-A3C2-003A3D204777}" type="pres">
      <dgm:prSet presAssocID="{6FA0862D-DC43-4B20-A6EF-ADC8CEDA3044}" presName="tx1" presStyleLbl="revTx" presStyleIdx="2" presStyleCnt="3"/>
      <dgm:spPr/>
    </dgm:pt>
    <dgm:pt modelId="{AD7C75B6-82AE-9B4A-8625-468E88C975A0}" type="pres">
      <dgm:prSet presAssocID="{6FA0862D-DC43-4B20-A6EF-ADC8CEDA3044}" presName="vert1" presStyleCnt="0"/>
      <dgm:spPr/>
    </dgm:pt>
  </dgm:ptLst>
  <dgm:cxnLst>
    <dgm:cxn modelId="{B6916348-E020-BC44-91A3-3ADC766554CF}" type="presOf" srcId="{6FA0862D-DC43-4B20-A6EF-ADC8CEDA3044}" destId="{19364721-50E6-7149-A3C2-003A3D204777}" srcOrd="0" destOrd="0" presId="urn:microsoft.com/office/officeart/2008/layout/LinedList"/>
    <dgm:cxn modelId="{19FD964C-31DD-46DE-A851-D434BBF131AA}" srcId="{C5A13410-4A31-4471-8727-9C04B213C76D}" destId="{B9866402-F4E6-44B2-90D9-5BDBDD08207A}" srcOrd="0" destOrd="0" parTransId="{6A4F657A-B7AF-431A-96B0-30E89135E235}" sibTransId="{3A45560B-C48D-4F45-8590-8BFEF77107A3}"/>
    <dgm:cxn modelId="{AA445659-AB31-5349-95A8-7921A975F56D}" type="presOf" srcId="{C1BD2300-EDE2-4188-A1F4-32513F41BF2E}" destId="{480C1BDC-521E-5C4C-A7A9-B4E4E3AD2EFD}" srcOrd="0" destOrd="0" presId="urn:microsoft.com/office/officeart/2008/layout/LinedList"/>
    <dgm:cxn modelId="{E137CCAA-F6BB-4A8E-B65C-C54DFF1E1B0D}" srcId="{C5A13410-4A31-4471-8727-9C04B213C76D}" destId="{C1BD2300-EDE2-4188-A1F4-32513F41BF2E}" srcOrd="1" destOrd="0" parTransId="{9A4BFF10-36C5-476F-A339-C18BACF1F77A}" sibTransId="{1AD76A1D-482F-4095-840F-89F2561EA449}"/>
    <dgm:cxn modelId="{AB7F02AD-24E3-DC41-8057-E78029418055}" type="presOf" srcId="{C5A13410-4A31-4471-8727-9C04B213C76D}" destId="{74A48EF0-0F97-7946-9E6E-5AEB3E88A3FC}" srcOrd="0" destOrd="0" presId="urn:microsoft.com/office/officeart/2008/layout/LinedList"/>
    <dgm:cxn modelId="{9E2BD7D6-5E1C-C141-BFD9-0AE7898D83CF}" type="presOf" srcId="{B9866402-F4E6-44B2-90D9-5BDBDD08207A}" destId="{D8A3FD67-CD46-394B-AE8E-1E1DB25F6D5C}" srcOrd="0" destOrd="0" presId="urn:microsoft.com/office/officeart/2008/layout/LinedList"/>
    <dgm:cxn modelId="{D4FA64D8-3749-4311-B4BB-1CB4A0C6B98D}" srcId="{C5A13410-4A31-4471-8727-9C04B213C76D}" destId="{6FA0862D-DC43-4B20-A6EF-ADC8CEDA3044}" srcOrd="2" destOrd="0" parTransId="{A2C96E0D-D48C-4FD9-965B-C1B869AAF30F}" sibTransId="{B1F1FFA8-70F8-47B2-8E72-C5AC2CAEFFCE}"/>
    <dgm:cxn modelId="{E2C523F5-8F0B-CB43-9AC0-84F2F58BC08F}" type="presParOf" srcId="{74A48EF0-0F97-7946-9E6E-5AEB3E88A3FC}" destId="{248F7B18-10DA-2146-9428-978D0468F401}" srcOrd="0" destOrd="0" presId="urn:microsoft.com/office/officeart/2008/layout/LinedList"/>
    <dgm:cxn modelId="{15A4DC18-A3F2-0E4F-A94B-7D8CF60D9EEF}" type="presParOf" srcId="{74A48EF0-0F97-7946-9E6E-5AEB3E88A3FC}" destId="{2CE613F9-2452-C749-AD12-33535C8B7FB2}" srcOrd="1" destOrd="0" presId="urn:microsoft.com/office/officeart/2008/layout/LinedList"/>
    <dgm:cxn modelId="{F6248B08-3EE2-324E-A30C-E390121B22A4}" type="presParOf" srcId="{2CE613F9-2452-C749-AD12-33535C8B7FB2}" destId="{D8A3FD67-CD46-394B-AE8E-1E1DB25F6D5C}" srcOrd="0" destOrd="0" presId="urn:microsoft.com/office/officeart/2008/layout/LinedList"/>
    <dgm:cxn modelId="{33EDAD32-D13D-D94E-A052-3688FB2A1B79}" type="presParOf" srcId="{2CE613F9-2452-C749-AD12-33535C8B7FB2}" destId="{57142542-75CE-E94E-97F2-0EA9FDEC5BEB}" srcOrd="1" destOrd="0" presId="urn:microsoft.com/office/officeart/2008/layout/LinedList"/>
    <dgm:cxn modelId="{CA7609C6-47EE-DB4E-826C-B084C56512F2}" type="presParOf" srcId="{74A48EF0-0F97-7946-9E6E-5AEB3E88A3FC}" destId="{B3F767EB-562A-0F4F-89B2-D60C2788E155}" srcOrd="2" destOrd="0" presId="urn:microsoft.com/office/officeart/2008/layout/LinedList"/>
    <dgm:cxn modelId="{A2146EE4-877B-474F-BF2D-DC231251DF23}" type="presParOf" srcId="{74A48EF0-0F97-7946-9E6E-5AEB3E88A3FC}" destId="{721A3A9F-A5F4-D046-B00D-1D41DE858D67}" srcOrd="3" destOrd="0" presId="urn:microsoft.com/office/officeart/2008/layout/LinedList"/>
    <dgm:cxn modelId="{028229F2-68A5-DA49-957F-9B5B79A2A6D8}" type="presParOf" srcId="{721A3A9F-A5F4-D046-B00D-1D41DE858D67}" destId="{480C1BDC-521E-5C4C-A7A9-B4E4E3AD2EFD}" srcOrd="0" destOrd="0" presId="urn:microsoft.com/office/officeart/2008/layout/LinedList"/>
    <dgm:cxn modelId="{0DC96C40-8120-5B40-9880-5D00DC11602E}" type="presParOf" srcId="{721A3A9F-A5F4-D046-B00D-1D41DE858D67}" destId="{DD11B643-08E5-0443-AD75-6040E8C556B9}" srcOrd="1" destOrd="0" presId="urn:microsoft.com/office/officeart/2008/layout/LinedList"/>
    <dgm:cxn modelId="{573B56BB-01D4-9B44-A7FD-57EADD984DE1}" type="presParOf" srcId="{74A48EF0-0F97-7946-9E6E-5AEB3E88A3FC}" destId="{8BBFF634-330F-F444-BCEC-935A34CD31FA}" srcOrd="4" destOrd="0" presId="urn:microsoft.com/office/officeart/2008/layout/LinedList"/>
    <dgm:cxn modelId="{79909C4F-6C6C-5A4A-A6B2-EA2DD373FA0D}" type="presParOf" srcId="{74A48EF0-0F97-7946-9E6E-5AEB3E88A3FC}" destId="{5C2F673A-FDC2-AD49-9DE6-F43698CCB98F}" srcOrd="5" destOrd="0" presId="urn:microsoft.com/office/officeart/2008/layout/LinedList"/>
    <dgm:cxn modelId="{74EF6F1E-7D38-9F40-B408-F1DFEFD42FA1}" type="presParOf" srcId="{5C2F673A-FDC2-AD49-9DE6-F43698CCB98F}" destId="{19364721-50E6-7149-A3C2-003A3D204777}" srcOrd="0" destOrd="0" presId="urn:microsoft.com/office/officeart/2008/layout/LinedList"/>
    <dgm:cxn modelId="{060026F5-D63D-4346-91FC-57FA0E4655F1}" type="presParOf" srcId="{5C2F673A-FDC2-AD49-9DE6-F43698CCB98F}" destId="{AD7C75B6-82AE-9B4A-8625-468E88C975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74C3E-4D2F-4007-B82C-0CD1E2D6154E}"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DA903724-E2BE-43A2-BF03-40A1A4AF0ED3}">
      <dgm:prSet custT="1"/>
      <dgm:spPr/>
      <dgm:t>
        <a:bodyPr/>
        <a:lstStyle/>
        <a:p>
          <a:r>
            <a:rPr lang="cs-CZ" sz="1600" u="sng" dirty="0">
              <a:latin typeface="Bookman Old Style" panose="02050604050505020204" pitchFamily="18" charset="0"/>
            </a:rPr>
            <a:t>1. Politický přístup </a:t>
          </a:r>
          <a:r>
            <a:rPr lang="cs-CZ" sz="1600" dirty="0">
              <a:latin typeface="Bookman Old Style" panose="02050604050505020204" pitchFamily="18" charset="0"/>
            </a:rPr>
            <a:t>– náboženské a politické konflikty, které vedou ke vzniku násilí </a:t>
          </a:r>
          <a:endParaRPr lang="en-US" sz="1600" dirty="0">
            <a:latin typeface="Bookman Old Style" panose="02050604050505020204" pitchFamily="18" charset="0"/>
          </a:endParaRPr>
        </a:p>
      </dgm:t>
    </dgm:pt>
    <dgm:pt modelId="{07FFBD28-E4F6-4A3C-8D10-080321091FB2}" type="parTrans" cxnId="{5F26024A-93AC-492E-A0FA-39411CEA6836}">
      <dgm:prSet/>
      <dgm:spPr/>
      <dgm:t>
        <a:bodyPr/>
        <a:lstStyle/>
        <a:p>
          <a:endParaRPr lang="en-US"/>
        </a:p>
      </dgm:t>
    </dgm:pt>
    <dgm:pt modelId="{28B15A3F-7898-449E-8931-C2039683B3E9}" type="sibTrans" cxnId="{5F26024A-93AC-492E-A0FA-39411CEA6836}">
      <dgm:prSet/>
      <dgm:spPr/>
      <dgm:t>
        <a:bodyPr/>
        <a:lstStyle/>
        <a:p>
          <a:endParaRPr lang="en-US"/>
        </a:p>
      </dgm:t>
    </dgm:pt>
    <dgm:pt modelId="{DE9CB60E-684C-4143-8DE2-075977539979}">
      <dgm:prSet custT="1"/>
      <dgm:spPr/>
      <dgm:t>
        <a:bodyPr/>
        <a:lstStyle/>
        <a:p>
          <a:pPr algn="just"/>
          <a:r>
            <a:rPr lang="cs-CZ" sz="1600" u="sng" dirty="0">
              <a:latin typeface="Bookman Old Style" panose="02050604050505020204" pitchFamily="18" charset="0"/>
            </a:rPr>
            <a:t>2. fyziologický přístup </a:t>
          </a:r>
          <a:r>
            <a:rPr lang="cs-CZ" sz="1600" dirty="0">
              <a:latin typeface="Bookman Old Style" panose="02050604050505020204" pitchFamily="18" charset="0"/>
            </a:rPr>
            <a:t>– hlavní roli hrají média – rychlé šíření informací o terorismu – negativní vliv na další teroristické organizace – inspirace pro další útoky, napodobování praktik. Zároveň do toho přístupu můžeme zařadit pocit potěšení, které terorista aktem získá </a:t>
          </a:r>
          <a:endParaRPr lang="en-US" sz="1600" dirty="0">
            <a:latin typeface="Bookman Old Style" panose="02050604050505020204" pitchFamily="18" charset="0"/>
          </a:endParaRPr>
        </a:p>
      </dgm:t>
    </dgm:pt>
    <dgm:pt modelId="{1CACE6B8-1EF1-4E9A-B004-35E97B4D6B78}" type="parTrans" cxnId="{7E341DA1-FD86-49BC-A42F-DBC8BCBBCF5A}">
      <dgm:prSet/>
      <dgm:spPr/>
      <dgm:t>
        <a:bodyPr/>
        <a:lstStyle/>
        <a:p>
          <a:endParaRPr lang="en-US"/>
        </a:p>
      </dgm:t>
    </dgm:pt>
    <dgm:pt modelId="{B318EF54-269A-4C46-8D38-FF7E1E097947}" type="sibTrans" cxnId="{7E341DA1-FD86-49BC-A42F-DBC8BCBBCF5A}">
      <dgm:prSet/>
      <dgm:spPr/>
      <dgm:t>
        <a:bodyPr/>
        <a:lstStyle/>
        <a:p>
          <a:endParaRPr lang="en-US"/>
        </a:p>
      </dgm:t>
    </dgm:pt>
    <dgm:pt modelId="{C60B6283-DF4F-4524-9AE1-BE2494A130E8}">
      <dgm:prSet custT="1"/>
      <dgm:spPr/>
      <dgm:t>
        <a:bodyPr/>
        <a:lstStyle/>
        <a:p>
          <a:pPr algn="l"/>
          <a:r>
            <a:rPr lang="cs-CZ" sz="1600" u="sng" dirty="0">
              <a:latin typeface="Bookman Old Style" panose="02050604050505020204" pitchFamily="18" charset="0"/>
            </a:rPr>
            <a:t>3. psychologický přístup </a:t>
          </a:r>
          <a:r>
            <a:rPr lang="cs-CZ" sz="1600" dirty="0">
              <a:latin typeface="Bookman Old Style" panose="02050604050505020204" pitchFamily="18" charset="0"/>
            </a:rPr>
            <a:t>– řeší osobnost teroristy, myšlení, motivaci atd. Hypotézy, proč se z člověka stává terorista: </a:t>
          </a:r>
          <a:br>
            <a:rPr lang="cs-CZ" sz="1600" dirty="0">
              <a:latin typeface="Bookman Old Style" panose="02050604050505020204" pitchFamily="18" charset="0"/>
            </a:rPr>
          </a:br>
          <a:r>
            <a:rPr lang="cs-CZ" sz="1600" b="1" dirty="0">
              <a:latin typeface="Bookman Old Style" panose="02050604050505020204" pitchFamily="18" charset="0"/>
            </a:rPr>
            <a:t>a) frustrace </a:t>
          </a:r>
          <a:r>
            <a:rPr lang="cs-CZ" sz="1600" dirty="0">
              <a:latin typeface="Bookman Old Style" panose="02050604050505020204" pitchFamily="18" charset="0"/>
            </a:rPr>
            <a:t>– skupina lidí se cítí být utlačována, pociťují nespravedlnost vůči státu, kultuře, náboženství atd. </a:t>
          </a:r>
          <a:br>
            <a:rPr lang="cs-CZ" sz="1600" dirty="0">
              <a:latin typeface="Bookman Old Style" panose="02050604050505020204" pitchFamily="18" charset="0"/>
            </a:rPr>
          </a:br>
          <a:r>
            <a:rPr lang="cs-CZ" sz="1600" b="1" dirty="0">
              <a:latin typeface="Bookman Old Style" panose="02050604050505020204" pitchFamily="18" charset="0"/>
            </a:rPr>
            <a:t>b) hypotéza záporné identity </a:t>
          </a:r>
          <a:r>
            <a:rPr lang="cs-CZ" sz="1600" dirty="0">
              <a:latin typeface="Bookman Old Style" panose="02050604050505020204" pitchFamily="18" charset="0"/>
            </a:rPr>
            <a:t>– jedinec nechce být obyčejným člověkem, cítí v sobě rebela </a:t>
          </a:r>
          <a:br>
            <a:rPr lang="cs-CZ" sz="1600" dirty="0">
              <a:latin typeface="Bookman Old Style" panose="02050604050505020204" pitchFamily="18" charset="0"/>
            </a:rPr>
          </a:br>
          <a:r>
            <a:rPr lang="cs-CZ" sz="1600" b="1" dirty="0">
              <a:latin typeface="Bookman Old Style" panose="02050604050505020204" pitchFamily="18" charset="0"/>
            </a:rPr>
            <a:t>c) narcisovská hypotéza vzteku </a:t>
          </a:r>
          <a:r>
            <a:rPr lang="cs-CZ" sz="1600" dirty="0">
              <a:latin typeface="Bookman Old Style" panose="02050604050505020204" pitchFamily="18" charset="0"/>
            </a:rPr>
            <a:t>– deviantní jedinec, sociopat, který je vnitřně zraněn a vybíjí si svou agresi </a:t>
          </a:r>
          <a:endParaRPr lang="en-US" sz="1600" dirty="0">
            <a:latin typeface="Bookman Old Style" panose="02050604050505020204" pitchFamily="18" charset="0"/>
          </a:endParaRPr>
        </a:p>
      </dgm:t>
    </dgm:pt>
    <dgm:pt modelId="{31558011-7ED0-4F70-8AE7-726E5EBF9B25}" type="parTrans" cxnId="{0C5515A8-9739-447B-8C53-9B30A993907D}">
      <dgm:prSet/>
      <dgm:spPr/>
      <dgm:t>
        <a:bodyPr/>
        <a:lstStyle/>
        <a:p>
          <a:endParaRPr lang="en-US"/>
        </a:p>
      </dgm:t>
    </dgm:pt>
    <dgm:pt modelId="{86974C18-87AA-4C26-8575-16D4BFEDBBFF}" type="sibTrans" cxnId="{0C5515A8-9739-447B-8C53-9B30A993907D}">
      <dgm:prSet/>
      <dgm:spPr/>
      <dgm:t>
        <a:bodyPr/>
        <a:lstStyle/>
        <a:p>
          <a:endParaRPr lang="en-US"/>
        </a:p>
      </dgm:t>
    </dgm:pt>
    <dgm:pt modelId="{2F15389E-E80F-104C-8EB9-C36F3EE7DB99}" type="pres">
      <dgm:prSet presAssocID="{64074C3E-4D2F-4007-B82C-0CD1E2D6154E}" presName="vert0" presStyleCnt="0">
        <dgm:presLayoutVars>
          <dgm:dir/>
          <dgm:animOne val="branch"/>
          <dgm:animLvl val="lvl"/>
        </dgm:presLayoutVars>
      </dgm:prSet>
      <dgm:spPr/>
    </dgm:pt>
    <dgm:pt modelId="{FFEC15E2-3176-0146-AEA4-172606EAABF8}" type="pres">
      <dgm:prSet presAssocID="{DA903724-E2BE-43A2-BF03-40A1A4AF0ED3}" presName="thickLine" presStyleLbl="alignNode1" presStyleIdx="0" presStyleCnt="3"/>
      <dgm:spPr/>
    </dgm:pt>
    <dgm:pt modelId="{C7A75D2F-05FC-E640-BC0C-C67562FA6EB3}" type="pres">
      <dgm:prSet presAssocID="{DA903724-E2BE-43A2-BF03-40A1A4AF0ED3}" presName="horz1" presStyleCnt="0"/>
      <dgm:spPr/>
    </dgm:pt>
    <dgm:pt modelId="{51B5B12F-7242-F84F-A68A-F21D8D1013BC}" type="pres">
      <dgm:prSet presAssocID="{DA903724-E2BE-43A2-BF03-40A1A4AF0ED3}" presName="tx1" presStyleLbl="revTx" presStyleIdx="0" presStyleCnt="3"/>
      <dgm:spPr/>
    </dgm:pt>
    <dgm:pt modelId="{008CC790-E4E2-7042-BD6B-9850064100AA}" type="pres">
      <dgm:prSet presAssocID="{DA903724-E2BE-43A2-BF03-40A1A4AF0ED3}" presName="vert1" presStyleCnt="0"/>
      <dgm:spPr/>
    </dgm:pt>
    <dgm:pt modelId="{2662EC04-A382-1044-9F0C-B70A780EB84F}" type="pres">
      <dgm:prSet presAssocID="{DE9CB60E-684C-4143-8DE2-075977539979}" presName="thickLine" presStyleLbl="alignNode1" presStyleIdx="1" presStyleCnt="3"/>
      <dgm:spPr/>
    </dgm:pt>
    <dgm:pt modelId="{26B0DED4-D962-E448-B587-AE9CA4F5A66A}" type="pres">
      <dgm:prSet presAssocID="{DE9CB60E-684C-4143-8DE2-075977539979}" presName="horz1" presStyleCnt="0"/>
      <dgm:spPr/>
    </dgm:pt>
    <dgm:pt modelId="{A07A1999-4044-8D42-AD67-1AA532CF2D9F}" type="pres">
      <dgm:prSet presAssocID="{DE9CB60E-684C-4143-8DE2-075977539979}" presName="tx1" presStyleLbl="revTx" presStyleIdx="1" presStyleCnt="3" custScaleY="158116"/>
      <dgm:spPr/>
    </dgm:pt>
    <dgm:pt modelId="{FE2906CF-5E09-5249-8C5B-3E14C8BC7B17}" type="pres">
      <dgm:prSet presAssocID="{DE9CB60E-684C-4143-8DE2-075977539979}" presName="vert1" presStyleCnt="0"/>
      <dgm:spPr/>
    </dgm:pt>
    <dgm:pt modelId="{4FDE4B93-C2A5-FB4F-A46F-747D47AC23D2}" type="pres">
      <dgm:prSet presAssocID="{C60B6283-DF4F-4524-9AE1-BE2494A130E8}" presName="thickLine" presStyleLbl="alignNode1" presStyleIdx="2" presStyleCnt="3"/>
      <dgm:spPr/>
    </dgm:pt>
    <dgm:pt modelId="{D4A4286B-15F3-6744-83FD-8861B014EB2B}" type="pres">
      <dgm:prSet presAssocID="{C60B6283-DF4F-4524-9AE1-BE2494A130E8}" presName="horz1" presStyleCnt="0"/>
      <dgm:spPr/>
    </dgm:pt>
    <dgm:pt modelId="{C33F3BF3-FB9F-D04A-97ED-0830B3ECF49F}" type="pres">
      <dgm:prSet presAssocID="{C60B6283-DF4F-4524-9AE1-BE2494A130E8}" presName="tx1" presStyleLbl="revTx" presStyleIdx="2" presStyleCnt="3" custScaleY="209314" custLinFactNeighborX="-354" custLinFactNeighborY="143"/>
      <dgm:spPr/>
    </dgm:pt>
    <dgm:pt modelId="{E86D681D-FBD2-4A4E-89D7-D69419E64698}" type="pres">
      <dgm:prSet presAssocID="{C60B6283-DF4F-4524-9AE1-BE2494A130E8}" presName="vert1" presStyleCnt="0"/>
      <dgm:spPr/>
    </dgm:pt>
  </dgm:ptLst>
  <dgm:cxnLst>
    <dgm:cxn modelId="{5F26024A-93AC-492E-A0FA-39411CEA6836}" srcId="{64074C3E-4D2F-4007-B82C-0CD1E2D6154E}" destId="{DA903724-E2BE-43A2-BF03-40A1A4AF0ED3}" srcOrd="0" destOrd="0" parTransId="{07FFBD28-E4F6-4A3C-8D10-080321091FB2}" sibTransId="{28B15A3F-7898-449E-8931-C2039683B3E9}"/>
    <dgm:cxn modelId="{46485155-4E0A-FA40-B25F-416403A76A5B}" type="presOf" srcId="{64074C3E-4D2F-4007-B82C-0CD1E2D6154E}" destId="{2F15389E-E80F-104C-8EB9-C36F3EE7DB99}" srcOrd="0" destOrd="0" presId="urn:microsoft.com/office/officeart/2008/layout/LinedList"/>
    <dgm:cxn modelId="{7E341DA1-FD86-49BC-A42F-DBC8BCBBCF5A}" srcId="{64074C3E-4D2F-4007-B82C-0CD1E2D6154E}" destId="{DE9CB60E-684C-4143-8DE2-075977539979}" srcOrd="1" destOrd="0" parTransId="{1CACE6B8-1EF1-4E9A-B004-35E97B4D6B78}" sibTransId="{B318EF54-269A-4C46-8D38-FF7E1E097947}"/>
    <dgm:cxn modelId="{E33636A7-2720-E449-8999-0E6196A0C776}" type="presOf" srcId="{DE9CB60E-684C-4143-8DE2-075977539979}" destId="{A07A1999-4044-8D42-AD67-1AA532CF2D9F}" srcOrd="0" destOrd="0" presId="urn:microsoft.com/office/officeart/2008/layout/LinedList"/>
    <dgm:cxn modelId="{0C5515A8-9739-447B-8C53-9B30A993907D}" srcId="{64074C3E-4D2F-4007-B82C-0CD1E2D6154E}" destId="{C60B6283-DF4F-4524-9AE1-BE2494A130E8}" srcOrd="2" destOrd="0" parTransId="{31558011-7ED0-4F70-8AE7-726E5EBF9B25}" sibTransId="{86974C18-87AA-4C26-8575-16D4BFEDBBFF}"/>
    <dgm:cxn modelId="{A82A85AA-E095-F24A-87D1-8930F287A4C0}" type="presOf" srcId="{C60B6283-DF4F-4524-9AE1-BE2494A130E8}" destId="{C33F3BF3-FB9F-D04A-97ED-0830B3ECF49F}" srcOrd="0" destOrd="0" presId="urn:microsoft.com/office/officeart/2008/layout/LinedList"/>
    <dgm:cxn modelId="{253A01F7-237B-464A-8B6D-EB9F54BB1087}" type="presOf" srcId="{DA903724-E2BE-43A2-BF03-40A1A4AF0ED3}" destId="{51B5B12F-7242-F84F-A68A-F21D8D1013BC}" srcOrd="0" destOrd="0" presId="urn:microsoft.com/office/officeart/2008/layout/LinedList"/>
    <dgm:cxn modelId="{EFA5551D-89A0-D64A-9AFE-7C96AC0C8794}" type="presParOf" srcId="{2F15389E-E80F-104C-8EB9-C36F3EE7DB99}" destId="{FFEC15E2-3176-0146-AEA4-172606EAABF8}" srcOrd="0" destOrd="0" presId="urn:microsoft.com/office/officeart/2008/layout/LinedList"/>
    <dgm:cxn modelId="{E4B5830B-CC9D-5440-ACC3-19545C60CAB9}" type="presParOf" srcId="{2F15389E-E80F-104C-8EB9-C36F3EE7DB99}" destId="{C7A75D2F-05FC-E640-BC0C-C67562FA6EB3}" srcOrd="1" destOrd="0" presId="urn:microsoft.com/office/officeart/2008/layout/LinedList"/>
    <dgm:cxn modelId="{A316789B-B8FC-FB43-B2EF-4F427843FF62}" type="presParOf" srcId="{C7A75D2F-05FC-E640-BC0C-C67562FA6EB3}" destId="{51B5B12F-7242-F84F-A68A-F21D8D1013BC}" srcOrd="0" destOrd="0" presId="urn:microsoft.com/office/officeart/2008/layout/LinedList"/>
    <dgm:cxn modelId="{491622E0-D76E-B149-9CF1-67F08FD9F218}" type="presParOf" srcId="{C7A75D2F-05FC-E640-BC0C-C67562FA6EB3}" destId="{008CC790-E4E2-7042-BD6B-9850064100AA}" srcOrd="1" destOrd="0" presId="urn:microsoft.com/office/officeart/2008/layout/LinedList"/>
    <dgm:cxn modelId="{D3A319AA-2085-5445-AFB7-3EF758F532BD}" type="presParOf" srcId="{2F15389E-E80F-104C-8EB9-C36F3EE7DB99}" destId="{2662EC04-A382-1044-9F0C-B70A780EB84F}" srcOrd="2" destOrd="0" presId="urn:microsoft.com/office/officeart/2008/layout/LinedList"/>
    <dgm:cxn modelId="{5436F28F-14E0-2949-8122-E37BB416672A}" type="presParOf" srcId="{2F15389E-E80F-104C-8EB9-C36F3EE7DB99}" destId="{26B0DED4-D962-E448-B587-AE9CA4F5A66A}" srcOrd="3" destOrd="0" presId="urn:microsoft.com/office/officeart/2008/layout/LinedList"/>
    <dgm:cxn modelId="{61CBF7D7-73AB-5040-A224-F7F1CB52A00B}" type="presParOf" srcId="{26B0DED4-D962-E448-B587-AE9CA4F5A66A}" destId="{A07A1999-4044-8D42-AD67-1AA532CF2D9F}" srcOrd="0" destOrd="0" presId="urn:microsoft.com/office/officeart/2008/layout/LinedList"/>
    <dgm:cxn modelId="{48665F47-F5B4-5948-BBBB-7177DF37A49A}" type="presParOf" srcId="{26B0DED4-D962-E448-B587-AE9CA4F5A66A}" destId="{FE2906CF-5E09-5249-8C5B-3E14C8BC7B17}" srcOrd="1" destOrd="0" presId="urn:microsoft.com/office/officeart/2008/layout/LinedList"/>
    <dgm:cxn modelId="{BF8777C1-78DC-EC44-9874-0ECC8902A09F}" type="presParOf" srcId="{2F15389E-E80F-104C-8EB9-C36F3EE7DB99}" destId="{4FDE4B93-C2A5-FB4F-A46F-747D47AC23D2}" srcOrd="4" destOrd="0" presId="urn:microsoft.com/office/officeart/2008/layout/LinedList"/>
    <dgm:cxn modelId="{D9E40624-638C-4643-A096-C830CE20A929}" type="presParOf" srcId="{2F15389E-E80F-104C-8EB9-C36F3EE7DB99}" destId="{D4A4286B-15F3-6744-83FD-8861B014EB2B}" srcOrd="5" destOrd="0" presId="urn:microsoft.com/office/officeart/2008/layout/LinedList"/>
    <dgm:cxn modelId="{8A800F7A-7C49-0E40-AAD2-A2754EABDD71}" type="presParOf" srcId="{D4A4286B-15F3-6744-83FD-8861B014EB2B}" destId="{C33F3BF3-FB9F-D04A-97ED-0830B3ECF49F}" srcOrd="0" destOrd="0" presId="urn:microsoft.com/office/officeart/2008/layout/LinedList"/>
    <dgm:cxn modelId="{95874DDF-E168-BE49-A7B7-28E63ADB92ED}" type="presParOf" srcId="{D4A4286B-15F3-6744-83FD-8861B014EB2B}" destId="{E86D681D-FBD2-4A4E-89D7-D69419E646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D90FF0-07D2-4CFC-AF4C-E3D785D1D0FE}" type="doc">
      <dgm:prSet loTypeId="urn:microsoft.com/office/officeart/2005/8/layout/hierarchy1" loCatId="hierarchy" qsTypeId="urn:microsoft.com/office/officeart/2005/8/quickstyle/simple1" qsCatId="simple" csTypeId="urn:microsoft.com/office/officeart/2005/8/colors/accent3_1" csCatId="accent3"/>
      <dgm:spPr/>
      <dgm:t>
        <a:bodyPr/>
        <a:lstStyle/>
        <a:p>
          <a:endParaRPr lang="en-US"/>
        </a:p>
      </dgm:t>
    </dgm:pt>
    <dgm:pt modelId="{CF165E07-B616-4E87-AB63-569C8A8E3C4F}">
      <dgm:prSet/>
      <dgm:spPr/>
      <dgm:t>
        <a:bodyPr/>
        <a:lstStyle/>
        <a:p>
          <a:r>
            <a:rPr lang="cs-CZ" dirty="0">
              <a:latin typeface="Bookman Old Style" panose="02050604050505020204" pitchFamily="18" charset="0"/>
            </a:rPr>
            <a:t>Domníváte se, že je možné ze společnosti terorismus na trvalo odstranit? Pokud ne, proč?</a:t>
          </a:r>
          <a:r>
            <a:rPr lang="cs-CZ" dirty="0"/>
            <a:t> </a:t>
          </a:r>
          <a:endParaRPr lang="en-US" dirty="0"/>
        </a:p>
      </dgm:t>
    </dgm:pt>
    <dgm:pt modelId="{6BFE0171-8550-458B-AF85-EC3A13AB7103}" type="parTrans" cxnId="{6FF8C5BC-392B-4711-86F0-FE0F6DA55CA6}">
      <dgm:prSet/>
      <dgm:spPr/>
      <dgm:t>
        <a:bodyPr/>
        <a:lstStyle/>
        <a:p>
          <a:endParaRPr lang="en-US"/>
        </a:p>
      </dgm:t>
    </dgm:pt>
    <dgm:pt modelId="{627C8BF6-DA8A-46B7-8C1E-0CB5CF44A61F}" type="sibTrans" cxnId="{6FF8C5BC-392B-4711-86F0-FE0F6DA55CA6}">
      <dgm:prSet/>
      <dgm:spPr/>
      <dgm:t>
        <a:bodyPr/>
        <a:lstStyle/>
        <a:p>
          <a:endParaRPr lang="en-US"/>
        </a:p>
      </dgm:t>
    </dgm:pt>
    <dgm:pt modelId="{018A2C3B-4E11-409A-A514-9A38E1DB2D4D}">
      <dgm:prSet/>
      <dgm:spPr/>
      <dgm:t>
        <a:bodyPr/>
        <a:lstStyle/>
        <a:p>
          <a:r>
            <a:rPr lang="cs-CZ" dirty="0">
              <a:latin typeface="Bookman Old Style" panose="02050604050505020204" pitchFamily="18" charset="0"/>
            </a:rPr>
            <a:t>Proč si myslíte, že se stále zvyšuje počet členů v teroristických skupinách? </a:t>
          </a:r>
          <a:endParaRPr lang="en-US" dirty="0">
            <a:latin typeface="Bookman Old Style" panose="02050604050505020204" pitchFamily="18" charset="0"/>
          </a:endParaRPr>
        </a:p>
      </dgm:t>
    </dgm:pt>
    <dgm:pt modelId="{F874FB75-B7DC-43BC-AE77-19407A1EBBB2}" type="parTrans" cxnId="{682B74DA-A95E-42C3-AF7A-5174C36E512C}">
      <dgm:prSet/>
      <dgm:spPr/>
      <dgm:t>
        <a:bodyPr/>
        <a:lstStyle/>
        <a:p>
          <a:endParaRPr lang="en-US"/>
        </a:p>
      </dgm:t>
    </dgm:pt>
    <dgm:pt modelId="{0F867010-1144-498F-B732-3562B2D408BC}" type="sibTrans" cxnId="{682B74DA-A95E-42C3-AF7A-5174C36E512C}">
      <dgm:prSet/>
      <dgm:spPr/>
      <dgm:t>
        <a:bodyPr/>
        <a:lstStyle/>
        <a:p>
          <a:endParaRPr lang="en-US"/>
        </a:p>
      </dgm:t>
    </dgm:pt>
    <dgm:pt modelId="{0EA966CB-01EA-904F-90E5-6F081696CF49}" type="pres">
      <dgm:prSet presAssocID="{41D90FF0-07D2-4CFC-AF4C-E3D785D1D0FE}" presName="hierChild1" presStyleCnt="0">
        <dgm:presLayoutVars>
          <dgm:chPref val="1"/>
          <dgm:dir/>
          <dgm:animOne val="branch"/>
          <dgm:animLvl val="lvl"/>
          <dgm:resizeHandles/>
        </dgm:presLayoutVars>
      </dgm:prSet>
      <dgm:spPr/>
    </dgm:pt>
    <dgm:pt modelId="{79E093CA-76F1-CB43-BE88-AFBE8678C513}" type="pres">
      <dgm:prSet presAssocID="{CF165E07-B616-4E87-AB63-569C8A8E3C4F}" presName="hierRoot1" presStyleCnt="0"/>
      <dgm:spPr/>
    </dgm:pt>
    <dgm:pt modelId="{D4BB9976-6C83-324D-B4CA-9D1E4A60ACC6}" type="pres">
      <dgm:prSet presAssocID="{CF165E07-B616-4E87-AB63-569C8A8E3C4F}" presName="composite" presStyleCnt="0"/>
      <dgm:spPr/>
    </dgm:pt>
    <dgm:pt modelId="{B8C45D26-226E-584F-9A8A-D1CB7676D7E0}" type="pres">
      <dgm:prSet presAssocID="{CF165E07-B616-4E87-AB63-569C8A8E3C4F}" presName="background" presStyleLbl="node0" presStyleIdx="0" presStyleCnt="2"/>
      <dgm:spPr/>
    </dgm:pt>
    <dgm:pt modelId="{606BFECE-5C77-7F44-AC65-735D46F57F1C}" type="pres">
      <dgm:prSet presAssocID="{CF165E07-B616-4E87-AB63-569C8A8E3C4F}" presName="text" presStyleLbl="fgAcc0" presStyleIdx="0" presStyleCnt="2">
        <dgm:presLayoutVars>
          <dgm:chPref val="3"/>
        </dgm:presLayoutVars>
      </dgm:prSet>
      <dgm:spPr/>
    </dgm:pt>
    <dgm:pt modelId="{EB93206B-31D7-654E-B022-70D80E9B4439}" type="pres">
      <dgm:prSet presAssocID="{CF165E07-B616-4E87-AB63-569C8A8E3C4F}" presName="hierChild2" presStyleCnt="0"/>
      <dgm:spPr/>
    </dgm:pt>
    <dgm:pt modelId="{74C247B1-B2AB-CE41-8A17-314C1478AA8A}" type="pres">
      <dgm:prSet presAssocID="{018A2C3B-4E11-409A-A514-9A38E1DB2D4D}" presName="hierRoot1" presStyleCnt="0"/>
      <dgm:spPr/>
    </dgm:pt>
    <dgm:pt modelId="{7FBB0687-2B56-444F-82E2-7F267982139E}" type="pres">
      <dgm:prSet presAssocID="{018A2C3B-4E11-409A-A514-9A38E1DB2D4D}" presName="composite" presStyleCnt="0"/>
      <dgm:spPr/>
    </dgm:pt>
    <dgm:pt modelId="{C1CEB5F4-5C20-AD4D-99C9-FD2279D75682}" type="pres">
      <dgm:prSet presAssocID="{018A2C3B-4E11-409A-A514-9A38E1DB2D4D}" presName="background" presStyleLbl="node0" presStyleIdx="1" presStyleCnt="2"/>
      <dgm:spPr/>
    </dgm:pt>
    <dgm:pt modelId="{882D1ABA-0AD2-634B-96D4-7024FF6F39B7}" type="pres">
      <dgm:prSet presAssocID="{018A2C3B-4E11-409A-A514-9A38E1DB2D4D}" presName="text" presStyleLbl="fgAcc0" presStyleIdx="1" presStyleCnt="2">
        <dgm:presLayoutVars>
          <dgm:chPref val="3"/>
        </dgm:presLayoutVars>
      </dgm:prSet>
      <dgm:spPr/>
    </dgm:pt>
    <dgm:pt modelId="{D54BE9BD-D34E-324E-86C1-416409F5F6CB}" type="pres">
      <dgm:prSet presAssocID="{018A2C3B-4E11-409A-A514-9A38E1DB2D4D}" presName="hierChild2" presStyleCnt="0"/>
      <dgm:spPr/>
    </dgm:pt>
  </dgm:ptLst>
  <dgm:cxnLst>
    <dgm:cxn modelId="{A61B8718-C2C5-044E-A282-1E76D7CCD4E9}" type="presOf" srcId="{018A2C3B-4E11-409A-A514-9A38E1DB2D4D}" destId="{882D1ABA-0AD2-634B-96D4-7024FF6F39B7}" srcOrd="0" destOrd="0" presId="urn:microsoft.com/office/officeart/2005/8/layout/hierarchy1"/>
    <dgm:cxn modelId="{6FF8C5BC-392B-4711-86F0-FE0F6DA55CA6}" srcId="{41D90FF0-07D2-4CFC-AF4C-E3D785D1D0FE}" destId="{CF165E07-B616-4E87-AB63-569C8A8E3C4F}" srcOrd="0" destOrd="0" parTransId="{6BFE0171-8550-458B-AF85-EC3A13AB7103}" sibTransId="{627C8BF6-DA8A-46B7-8C1E-0CB5CF44A61F}"/>
    <dgm:cxn modelId="{F1E3CED7-0057-084E-8E5B-6FD08CC49188}" type="presOf" srcId="{41D90FF0-07D2-4CFC-AF4C-E3D785D1D0FE}" destId="{0EA966CB-01EA-904F-90E5-6F081696CF49}" srcOrd="0" destOrd="0" presId="urn:microsoft.com/office/officeart/2005/8/layout/hierarchy1"/>
    <dgm:cxn modelId="{682B74DA-A95E-42C3-AF7A-5174C36E512C}" srcId="{41D90FF0-07D2-4CFC-AF4C-E3D785D1D0FE}" destId="{018A2C3B-4E11-409A-A514-9A38E1DB2D4D}" srcOrd="1" destOrd="0" parTransId="{F874FB75-B7DC-43BC-AE77-19407A1EBBB2}" sibTransId="{0F867010-1144-498F-B732-3562B2D408BC}"/>
    <dgm:cxn modelId="{7A30DAE0-4125-2542-ADA7-5AF87D7FB53D}" type="presOf" srcId="{CF165E07-B616-4E87-AB63-569C8A8E3C4F}" destId="{606BFECE-5C77-7F44-AC65-735D46F57F1C}" srcOrd="0" destOrd="0" presId="urn:microsoft.com/office/officeart/2005/8/layout/hierarchy1"/>
    <dgm:cxn modelId="{77299EBD-54AD-434D-8CCB-32EF2D61036E}" type="presParOf" srcId="{0EA966CB-01EA-904F-90E5-6F081696CF49}" destId="{79E093CA-76F1-CB43-BE88-AFBE8678C513}" srcOrd="0" destOrd="0" presId="urn:microsoft.com/office/officeart/2005/8/layout/hierarchy1"/>
    <dgm:cxn modelId="{46593FEC-8D4E-2244-9A47-834690014A89}" type="presParOf" srcId="{79E093CA-76F1-CB43-BE88-AFBE8678C513}" destId="{D4BB9976-6C83-324D-B4CA-9D1E4A60ACC6}" srcOrd="0" destOrd="0" presId="urn:microsoft.com/office/officeart/2005/8/layout/hierarchy1"/>
    <dgm:cxn modelId="{AF8F12DB-AAA6-3E41-81E2-363F2521D343}" type="presParOf" srcId="{D4BB9976-6C83-324D-B4CA-9D1E4A60ACC6}" destId="{B8C45D26-226E-584F-9A8A-D1CB7676D7E0}" srcOrd="0" destOrd="0" presId="urn:microsoft.com/office/officeart/2005/8/layout/hierarchy1"/>
    <dgm:cxn modelId="{490EB93C-E819-6544-A2B1-161AFBD2ABC9}" type="presParOf" srcId="{D4BB9976-6C83-324D-B4CA-9D1E4A60ACC6}" destId="{606BFECE-5C77-7F44-AC65-735D46F57F1C}" srcOrd="1" destOrd="0" presId="urn:microsoft.com/office/officeart/2005/8/layout/hierarchy1"/>
    <dgm:cxn modelId="{1E6D7A53-E457-994D-BE5A-D340FA14C9DF}" type="presParOf" srcId="{79E093CA-76F1-CB43-BE88-AFBE8678C513}" destId="{EB93206B-31D7-654E-B022-70D80E9B4439}" srcOrd="1" destOrd="0" presId="urn:microsoft.com/office/officeart/2005/8/layout/hierarchy1"/>
    <dgm:cxn modelId="{284A6B4C-0233-DA40-A2CD-738105871320}" type="presParOf" srcId="{0EA966CB-01EA-904F-90E5-6F081696CF49}" destId="{74C247B1-B2AB-CE41-8A17-314C1478AA8A}" srcOrd="1" destOrd="0" presId="urn:microsoft.com/office/officeart/2005/8/layout/hierarchy1"/>
    <dgm:cxn modelId="{0D7917C9-5404-4F4A-A518-30617159CCDB}" type="presParOf" srcId="{74C247B1-B2AB-CE41-8A17-314C1478AA8A}" destId="{7FBB0687-2B56-444F-82E2-7F267982139E}" srcOrd="0" destOrd="0" presId="urn:microsoft.com/office/officeart/2005/8/layout/hierarchy1"/>
    <dgm:cxn modelId="{B5B6D212-DF08-2B40-8348-CF97B4948193}" type="presParOf" srcId="{7FBB0687-2B56-444F-82E2-7F267982139E}" destId="{C1CEB5F4-5C20-AD4D-99C9-FD2279D75682}" srcOrd="0" destOrd="0" presId="urn:microsoft.com/office/officeart/2005/8/layout/hierarchy1"/>
    <dgm:cxn modelId="{98796CBF-35F9-C540-9840-7470A8F15030}" type="presParOf" srcId="{7FBB0687-2B56-444F-82E2-7F267982139E}" destId="{882D1ABA-0AD2-634B-96D4-7024FF6F39B7}" srcOrd="1" destOrd="0" presId="urn:microsoft.com/office/officeart/2005/8/layout/hierarchy1"/>
    <dgm:cxn modelId="{A99C111D-1B85-6543-BC4B-D2484F0F70F3}" type="presParOf" srcId="{74C247B1-B2AB-CE41-8A17-314C1478AA8A}" destId="{D54BE9BD-D34E-324E-86C1-416409F5F6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F3F83-AC5E-504C-82BC-580587CD2909}">
      <dsp:nvSpPr>
        <dsp:cNvPr id="0" name=""/>
        <dsp:cNvSpPr/>
      </dsp:nvSpPr>
      <dsp:spPr>
        <a:xfrm>
          <a:off x="0" y="0"/>
          <a:ext cx="8959892"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DC3D6-FFE4-914D-85A5-694EB7D192B2}">
      <dsp:nvSpPr>
        <dsp:cNvPr id="0" name=""/>
        <dsp:cNvSpPr/>
      </dsp:nvSpPr>
      <dsp:spPr>
        <a:xfrm>
          <a:off x="0" y="0"/>
          <a:ext cx="8959892" cy="79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latin typeface="Bookman Old Style" panose="02050604050505020204" pitchFamily="18" charset="0"/>
            </a:rPr>
            <a:t>1: Stát vystaven do role napadeného a vydíraného objektu</a:t>
          </a:r>
          <a:endParaRPr lang="en-US" sz="2300" kern="1200" dirty="0">
            <a:latin typeface="Bookman Old Style" panose="02050604050505020204" pitchFamily="18" charset="0"/>
          </a:endParaRPr>
        </a:p>
      </dsp:txBody>
      <dsp:txXfrm>
        <a:off x="0" y="0"/>
        <a:ext cx="8959892" cy="792370"/>
      </dsp:txXfrm>
    </dsp:sp>
    <dsp:sp modelId="{6A8CFE6D-8698-2C46-B1E1-B25CDF9A3ECE}">
      <dsp:nvSpPr>
        <dsp:cNvPr id="0" name=""/>
        <dsp:cNvSpPr/>
      </dsp:nvSpPr>
      <dsp:spPr>
        <a:xfrm>
          <a:off x="0" y="792370"/>
          <a:ext cx="8959892" cy="0"/>
        </a:xfrm>
        <a:prstGeom prst="line">
          <a:avLst/>
        </a:prstGeom>
        <a:solidFill>
          <a:schemeClr val="accent2">
            <a:shade val="50000"/>
            <a:hueOff val="-295587"/>
            <a:satOff val="3892"/>
            <a:lumOff val="23309"/>
            <a:alphaOff val="0"/>
          </a:schemeClr>
        </a:solidFill>
        <a:ln w="12700" cap="flat" cmpd="sng" algn="ctr">
          <a:solidFill>
            <a:schemeClr val="accent2">
              <a:shade val="50000"/>
              <a:hueOff val="-295587"/>
              <a:satOff val="3892"/>
              <a:lumOff val="233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4784-B422-034E-943E-9847B24FD139}">
      <dsp:nvSpPr>
        <dsp:cNvPr id="0" name=""/>
        <dsp:cNvSpPr/>
      </dsp:nvSpPr>
      <dsp:spPr>
        <a:xfrm>
          <a:off x="0" y="792370"/>
          <a:ext cx="8959892" cy="79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latin typeface="Bookman Old Style" panose="02050604050505020204" pitchFamily="18" charset="0"/>
            </a:rPr>
            <a:t>2: manipulace obyvatelstva </a:t>
          </a:r>
          <a:endParaRPr lang="en-US" sz="2300" kern="1200" dirty="0">
            <a:latin typeface="Bookman Old Style" panose="02050604050505020204" pitchFamily="18" charset="0"/>
          </a:endParaRPr>
        </a:p>
      </dsp:txBody>
      <dsp:txXfrm>
        <a:off x="0" y="792370"/>
        <a:ext cx="8959892" cy="792370"/>
      </dsp:txXfrm>
    </dsp:sp>
    <dsp:sp modelId="{BABDCFC6-E45B-C545-BC38-55A4B0631B45}">
      <dsp:nvSpPr>
        <dsp:cNvPr id="0" name=""/>
        <dsp:cNvSpPr/>
      </dsp:nvSpPr>
      <dsp:spPr>
        <a:xfrm>
          <a:off x="0" y="1584741"/>
          <a:ext cx="8959892" cy="0"/>
        </a:xfrm>
        <a:prstGeom prst="line">
          <a:avLst/>
        </a:prstGeom>
        <a:solidFill>
          <a:schemeClr val="accent2">
            <a:shade val="50000"/>
            <a:hueOff val="-591173"/>
            <a:satOff val="7783"/>
            <a:lumOff val="46617"/>
            <a:alphaOff val="0"/>
          </a:schemeClr>
        </a:solidFill>
        <a:ln w="12700" cap="flat" cmpd="sng" algn="ctr">
          <a:solidFill>
            <a:schemeClr val="accent2">
              <a:shade val="50000"/>
              <a:hueOff val="-591173"/>
              <a:satOff val="7783"/>
              <a:lumOff val="46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CE30A-308A-3147-80FD-DE3DBB7E0AFD}">
      <dsp:nvSpPr>
        <dsp:cNvPr id="0" name=""/>
        <dsp:cNvSpPr/>
      </dsp:nvSpPr>
      <dsp:spPr>
        <a:xfrm>
          <a:off x="0" y="1584741"/>
          <a:ext cx="8959892" cy="79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latin typeface="Bookman Old Style" panose="02050604050505020204" pitchFamily="18" charset="0"/>
            </a:rPr>
            <a:t>3: jedná se o osoby žijící volně ve společnosti</a:t>
          </a:r>
          <a:endParaRPr lang="en-US" sz="2300" kern="1200" dirty="0">
            <a:latin typeface="Bookman Old Style" panose="02050604050505020204" pitchFamily="18" charset="0"/>
          </a:endParaRPr>
        </a:p>
      </dsp:txBody>
      <dsp:txXfrm>
        <a:off x="0" y="1584741"/>
        <a:ext cx="8959892" cy="792370"/>
      </dsp:txXfrm>
    </dsp:sp>
    <dsp:sp modelId="{E9FB3DF6-47FF-9946-8C8F-75EBD9C56CBC}">
      <dsp:nvSpPr>
        <dsp:cNvPr id="0" name=""/>
        <dsp:cNvSpPr/>
      </dsp:nvSpPr>
      <dsp:spPr>
        <a:xfrm>
          <a:off x="0" y="2377111"/>
          <a:ext cx="8959892" cy="0"/>
        </a:xfrm>
        <a:prstGeom prst="line">
          <a:avLst/>
        </a:prstGeom>
        <a:solidFill>
          <a:schemeClr val="accent2">
            <a:shade val="50000"/>
            <a:hueOff val="-295587"/>
            <a:satOff val="3892"/>
            <a:lumOff val="23309"/>
            <a:alphaOff val="0"/>
          </a:schemeClr>
        </a:solidFill>
        <a:ln w="12700" cap="flat" cmpd="sng" algn="ctr">
          <a:solidFill>
            <a:schemeClr val="accent2">
              <a:shade val="50000"/>
              <a:hueOff val="-295587"/>
              <a:satOff val="3892"/>
              <a:lumOff val="233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CB65B-6C9C-3F45-83F5-955BF02FE0C9}">
      <dsp:nvSpPr>
        <dsp:cNvPr id="0" name=""/>
        <dsp:cNvSpPr/>
      </dsp:nvSpPr>
      <dsp:spPr>
        <a:xfrm>
          <a:off x="0" y="2377111"/>
          <a:ext cx="8959892" cy="79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latin typeface="Bookman Old Style" panose="02050604050505020204" pitchFamily="18" charset="0"/>
            </a:rPr>
            <a:t>4: Cílem je přilákání pozornosti, nastolení atmosféry strachu, destabilizace státu, změna vnitřní či zahraniční politiky atd.  </a:t>
          </a:r>
          <a:endParaRPr lang="en-US" sz="2300" kern="1200" dirty="0">
            <a:latin typeface="Bookman Old Style" panose="02050604050505020204" pitchFamily="18" charset="0"/>
          </a:endParaRPr>
        </a:p>
      </dsp:txBody>
      <dsp:txXfrm>
        <a:off x="0" y="2377111"/>
        <a:ext cx="8959892" cy="792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01B62-0B53-CB42-8943-570816DCBF5F}">
      <dsp:nvSpPr>
        <dsp:cNvPr id="0" name=""/>
        <dsp:cNvSpPr/>
      </dsp:nvSpPr>
      <dsp:spPr>
        <a:xfrm>
          <a:off x="580992" y="791"/>
          <a:ext cx="2436845" cy="14621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Bookman Old Style" panose="02050604050505020204" pitchFamily="18" charset="0"/>
            </a:rPr>
            <a:t>útok bez předchozího varování (rozdíl oproti válce)</a:t>
          </a:r>
          <a:endParaRPr lang="en-US" sz="1500" kern="1200" dirty="0">
            <a:latin typeface="Bookman Old Style" panose="02050604050505020204" pitchFamily="18" charset="0"/>
          </a:endParaRPr>
        </a:p>
      </dsp:txBody>
      <dsp:txXfrm>
        <a:off x="580992" y="791"/>
        <a:ext cx="2436845" cy="1462107"/>
      </dsp:txXfrm>
    </dsp:sp>
    <dsp:sp modelId="{CF030077-EAC6-074D-9629-016D26FDB215}">
      <dsp:nvSpPr>
        <dsp:cNvPr id="0" name=""/>
        <dsp:cNvSpPr/>
      </dsp:nvSpPr>
      <dsp:spPr>
        <a:xfrm>
          <a:off x="3261523" y="791"/>
          <a:ext cx="2436845" cy="14621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Bookman Old Style" panose="02050604050505020204" pitchFamily="18" charset="0"/>
            </a:rPr>
            <a:t>skryté přípravy na útok</a:t>
          </a:r>
          <a:endParaRPr lang="en-US" sz="1500" kern="1200" dirty="0">
            <a:latin typeface="Bookman Old Style" panose="02050604050505020204" pitchFamily="18" charset="0"/>
          </a:endParaRPr>
        </a:p>
      </dsp:txBody>
      <dsp:txXfrm>
        <a:off x="3261523" y="791"/>
        <a:ext cx="2436845" cy="1462107"/>
      </dsp:txXfrm>
    </dsp:sp>
    <dsp:sp modelId="{62C935B0-6FA7-B141-92D5-D132031CEDD7}">
      <dsp:nvSpPr>
        <dsp:cNvPr id="0" name=""/>
        <dsp:cNvSpPr/>
      </dsp:nvSpPr>
      <dsp:spPr>
        <a:xfrm>
          <a:off x="5942053" y="791"/>
          <a:ext cx="2436845" cy="14621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Bookman Old Style" panose="02050604050505020204" pitchFamily="18" charset="0"/>
            </a:rPr>
            <a:t>státy i jejich obyvatelstvo bývají tímto útokem zaskočeni – více prostoru pro další působení teroristické organizace </a:t>
          </a:r>
          <a:endParaRPr lang="en-US" sz="1500" kern="1200" dirty="0">
            <a:latin typeface="Bookman Old Style" panose="02050604050505020204" pitchFamily="18" charset="0"/>
          </a:endParaRPr>
        </a:p>
      </dsp:txBody>
      <dsp:txXfrm>
        <a:off x="5942053" y="791"/>
        <a:ext cx="2436845" cy="1462107"/>
      </dsp:txXfrm>
    </dsp:sp>
    <dsp:sp modelId="{65D02896-D6EC-F64F-8B74-8FAB31313BE0}">
      <dsp:nvSpPr>
        <dsp:cNvPr id="0" name=""/>
        <dsp:cNvSpPr/>
      </dsp:nvSpPr>
      <dsp:spPr>
        <a:xfrm>
          <a:off x="580992" y="1706583"/>
          <a:ext cx="2436845" cy="14621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Bookman Old Style" panose="02050604050505020204" pitchFamily="18" charset="0"/>
            </a:rPr>
            <a:t>Uplatňována nepřímá strategie</a:t>
          </a:r>
          <a:endParaRPr lang="en-US" sz="1500" kern="1200" dirty="0">
            <a:latin typeface="Bookman Old Style" panose="02050604050505020204" pitchFamily="18" charset="0"/>
          </a:endParaRPr>
        </a:p>
      </dsp:txBody>
      <dsp:txXfrm>
        <a:off x="580992" y="1706583"/>
        <a:ext cx="2436845" cy="1462107"/>
      </dsp:txXfrm>
    </dsp:sp>
    <dsp:sp modelId="{696DA1C9-7642-274C-98E1-A18AF43D5567}">
      <dsp:nvSpPr>
        <dsp:cNvPr id="0" name=""/>
        <dsp:cNvSpPr/>
      </dsp:nvSpPr>
      <dsp:spPr>
        <a:xfrm>
          <a:off x="3261523" y="1706583"/>
          <a:ext cx="2436845" cy="14621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Bookman Old Style" panose="02050604050505020204" pitchFamily="18" charset="0"/>
            </a:rPr>
            <a:t>státy nejsou v danou chvíli schopny obrany </a:t>
          </a:r>
          <a:endParaRPr lang="en-US" sz="1500" kern="1200" dirty="0">
            <a:latin typeface="Bookman Old Style" panose="02050604050505020204" pitchFamily="18" charset="0"/>
          </a:endParaRPr>
        </a:p>
      </dsp:txBody>
      <dsp:txXfrm>
        <a:off x="3261523" y="1706583"/>
        <a:ext cx="2436845" cy="1462107"/>
      </dsp:txXfrm>
    </dsp:sp>
    <dsp:sp modelId="{C7DCFAE6-418C-804A-9C34-D2F5C901BE38}">
      <dsp:nvSpPr>
        <dsp:cNvPr id="0" name=""/>
        <dsp:cNvSpPr/>
      </dsp:nvSpPr>
      <dsp:spPr>
        <a:xfrm>
          <a:off x="5942053" y="1706583"/>
          <a:ext cx="2436845" cy="14621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Bookman Old Style" panose="02050604050505020204" pitchFamily="18" charset="0"/>
            </a:rPr>
            <a:t>využití psychologické války </a:t>
          </a:r>
          <a:endParaRPr lang="en-US" sz="1500" kern="1200" dirty="0">
            <a:latin typeface="Bookman Old Style" panose="02050604050505020204" pitchFamily="18" charset="0"/>
          </a:endParaRPr>
        </a:p>
      </dsp:txBody>
      <dsp:txXfrm>
        <a:off x="5942053" y="1706583"/>
        <a:ext cx="2436845" cy="1462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BCB6-087B-0549-9D25-C66CC38D1C2A}">
      <dsp:nvSpPr>
        <dsp:cNvPr id="0" name=""/>
        <dsp:cNvSpPr/>
      </dsp:nvSpPr>
      <dsp:spPr>
        <a:xfrm>
          <a:off x="0" y="336664"/>
          <a:ext cx="9846276" cy="77512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cs-CZ" sz="2000" u="sng" kern="1200" dirty="0">
              <a:latin typeface="Bookman Old Style" panose="02050604050505020204" pitchFamily="18" charset="0"/>
            </a:rPr>
            <a:t>Národní terorismus</a:t>
          </a:r>
          <a:r>
            <a:rPr lang="cs-CZ" sz="2000" kern="1200" dirty="0">
              <a:latin typeface="Bookman Old Style" panose="02050604050505020204" pitchFamily="18" charset="0"/>
            </a:rPr>
            <a:t>: vynucuje si změny ve vnitřní politice </a:t>
          </a:r>
          <a:endParaRPr lang="en-US" sz="2000" kern="1200" dirty="0">
            <a:latin typeface="Bookman Old Style" panose="02050604050505020204" pitchFamily="18" charset="0"/>
          </a:endParaRPr>
        </a:p>
      </dsp:txBody>
      <dsp:txXfrm>
        <a:off x="37838" y="374502"/>
        <a:ext cx="9770600" cy="699449"/>
      </dsp:txXfrm>
    </dsp:sp>
    <dsp:sp modelId="{58E9450C-EFC6-D34D-942B-D6CB16DD2B97}">
      <dsp:nvSpPr>
        <dsp:cNvPr id="0" name=""/>
        <dsp:cNvSpPr/>
      </dsp:nvSpPr>
      <dsp:spPr>
        <a:xfrm>
          <a:off x="0" y="1169389"/>
          <a:ext cx="9846276" cy="77512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u="sng" kern="1200" dirty="0">
              <a:latin typeface="Bookman Old Style" panose="02050604050505020204" pitchFamily="18" charset="0"/>
            </a:rPr>
            <a:t>Mezinárodní terorismus</a:t>
          </a:r>
          <a:r>
            <a:rPr lang="cs-CZ" sz="2000" kern="1200" dirty="0">
              <a:latin typeface="Bookman Old Style" panose="02050604050505020204" pitchFamily="18" charset="0"/>
            </a:rPr>
            <a:t>: vynucuje si změny v zahraniční politice států </a:t>
          </a:r>
          <a:endParaRPr lang="en-US" sz="2000" kern="1200" dirty="0">
            <a:latin typeface="Bookman Old Style" panose="02050604050505020204" pitchFamily="18" charset="0"/>
          </a:endParaRPr>
        </a:p>
      </dsp:txBody>
      <dsp:txXfrm>
        <a:off x="37838" y="1207227"/>
        <a:ext cx="9770600" cy="699449"/>
      </dsp:txXfrm>
    </dsp:sp>
    <dsp:sp modelId="{3A552D3F-7AAA-7541-9A42-5AC501567C46}">
      <dsp:nvSpPr>
        <dsp:cNvPr id="0" name=""/>
        <dsp:cNvSpPr/>
      </dsp:nvSpPr>
      <dsp:spPr>
        <a:xfrm>
          <a:off x="0" y="2002114"/>
          <a:ext cx="9846276" cy="77512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cs-CZ" sz="2000" u="sng" kern="1200" dirty="0">
              <a:latin typeface="Bookman Old Style" panose="02050604050505020204" pitchFamily="18" charset="0"/>
            </a:rPr>
            <a:t>Globální terorismus:</a:t>
          </a:r>
          <a:r>
            <a:rPr lang="cs-CZ" sz="2000" u="none" kern="1200" dirty="0">
              <a:latin typeface="Bookman Old Style" panose="02050604050505020204" pitchFamily="18" charset="0"/>
            </a:rPr>
            <a:t> </a:t>
          </a:r>
          <a:r>
            <a:rPr lang="cs-CZ" sz="2000" kern="1200" dirty="0">
              <a:latin typeface="Bookman Old Style" panose="02050604050505020204" pitchFamily="18" charset="0"/>
            </a:rPr>
            <a:t>od 11. září 2001, snaží se prosadit změny v mezinárodních vztazích na globální úrovni, stává se globálním problémem </a:t>
          </a:r>
          <a:endParaRPr lang="en-US" sz="2000" kern="1200" dirty="0">
            <a:latin typeface="Bookman Old Style" panose="02050604050505020204" pitchFamily="18" charset="0"/>
          </a:endParaRPr>
        </a:p>
      </dsp:txBody>
      <dsp:txXfrm>
        <a:off x="37838" y="2039952"/>
        <a:ext cx="9770600" cy="699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F7B18-10DA-2146-9428-978D0468F401}">
      <dsp:nvSpPr>
        <dsp:cNvPr id="0" name=""/>
        <dsp:cNvSpPr/>
      </dsp:nvSpPr>
      <dsp:spPr>
        <a:xfrm>
          <a:off x="0" y="1547"/>
          <a:ext cx="89598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3FD67-CD46-394B-AE8E-1E1DB25F6D5C}">
      <dsp:nvSpPr>
        <dsp:cNvPr id="0" name=""/>
        <dsp:cNvSpPr/>
      </dsp:nvSpPr>
      <dsp:spPr>
        <a:xfrm>
          <a:off x="0" y="1547"/>
          <a:ext cx="8959892" cy="105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cs-CZ" sz="1700" u="sng" kern="1200" dirty="0">
              <a:latin typeface="Bookman Old Style" panose="02050604050505020204" pitchFamily="18" charset="0"/>
            </a:rPr>
            <a:t>Demonstrativní:</a:t>
          </a:r>
          <a:r>
            <a:rPr lang="cs-CZ" sz="1700" kern="1200" dirty="0">
              <a:latin typeface="Bookman Old Style" panose="02050604050505020204" pitchFamily="18" charset="0"/>
            </a:rPr>
            <a:t> více se zaměřuje na politické soupeření než na násilí. Cílem je přilákat, co největší pozornost veřejnosti – př. braní rukojmí, únosy letadel, výbuchy. Snaha o co nejmenší počet obětí na životech. Například španělská ETA </a:t>
          </a:r>
          <a:endParaRPr lang="en-US" sz="1700" kern="1200" dirty="0">
            <a:latin typeface="Bookman Old Style" panose="02050604050505020204" pitchFamily="18" charset="0"/>
          </a:endParaRPr>
        </a:p>
      </dsp:txBody>
      <dsp:txXfrm>
        <a:off x="0" y="1547"/>
        <a:ext cx="8959892" cy="1055462"/>
      </dsp:txXfrm>
    </dsp:sp>
    <dsp:sp modelId="{B3F767EB-562A-0F4F-89B2-D60C2788E155}">
      <dsp:nvSpPr>
        <dsp:cNvPr id="0" name=""/>
        <dsp:cNvSpPr/>
      </dsp:nvSpPr>
      <dsp:spPr>
        <a:xfrm>
          <a:off x="0" y="1057009"/>
          <a:ext cx="89598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C1BDC-521E-5C4C-A7A9-B4E4E3AD2EFD}">
      <dsp:nvSpPr>
        <dsp:cNvPr id="0" name=""/>
        <dsp:cNvSpPr/>
      </dsp:nvSpPr>
      <dsp:spPr>
        <a:xfrm>
          <a:off x="0" y="1057009"/>
          <a:ext cx="8959892" cy="105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cs-CZ" sz="1700" u="sng" kern="1200" dirty="0">
              <a:latin typeface="Bookman Old Style" panose="02050604050505020204" pitchFamily="18" charset="0"/>
            </a:rPr>
            <a:t>Destruktivní:</a:t>
          </a:r>
          <a:r>
            <a:rPr lang="cs-CZ" sz="1700" kern="1200" dirty="0">
              <a:latin typeface="Bookman Old Style" panose="02050604050505020204" pitchFamily="18" charset="0"/>
            </a:rPr>
            <a:t> agresivnější činnost, při které dochází k zabíjení vytypovaných osob. Nejčastěji se jednalo o vysoce postavené a pro stát důležité osoby. Například IRA. </a:t>
          </a:r>
          <a:endParaRPr lang="en-US" sz="1700" kern="1200" dirty="0">
            <a:latin typeface="Bookman Old Style" panose="02050604050505020204" pitchFamily="18" charset="0"/>
          </a:endParaRPr>
        </a:p>
      </dsp:txBody>
      <dsp:txXfrm>
        <a:off x="0" y="1057009"/>
        <a:ext cx="8959892" cy="1055462"/>
      </dsp:txXfrm>
    </dsp:sp>
    <dsp:sp modelId="{8BBFF634-330F-F444-BCEC-935A34CD31FA}">
      <dsp:nvSpPr>
        <dsp:cNvPr id="0" name=""/>
        <dsp:cNvSpPr/>
      </dsp:nvSpPr>
      <dsp:spPr>
        <a:xfrm>
          <a:off x="0" y="2112472"/>
          <a:ext cx="89598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4721-50E6-7149-A3C2-003A3D204777}">
      <dsp:nvSpPr>
        <dsp:cNvPr id="0" name=""/>
        <dsp:cNvSpPr/>
      </dsp:nvSpPr>
      <dsp:spPr>
        <a:xfrm>
          <a:off x="0" y="2112472"/>
          <a:ext cx="8959892" cy="105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cs-CZ" sz="1700" u="sng" kern="1200" dirty="0">
              <a:latin typeface="Bookman Old Style" panose="02050604050505020204" pitchFamily="18" charset="0"/>
            </a:rPr>
            <a:t>Sebevražedný:</a:t>
          </a:r>
          <a:r>
            <a:rPr lang="cs-CZ" sz="1700" kern="1200" dirty="0">
              <a:latin typeface="Bookman Old Style" panose="02050604050505020204" pitchFamily="18" charset="0"/>
            </a:rPr>
            <a:t> také jde o přilákání pozornosti veřejnosti. Ale jedná se o necílené zabíjení, jehož cílem se usmrtit co nejvíce lidí, i když se ví, že jsou nevinní </a:t>
          </a:r>
          <a:r>
            <a:rPr lang="cs-CZ" sz="1700" kern="1200" dirty="0">
              <a:latin typeface="Bookman Old Style" panose="02050604050505020204" pitchFamily="18" charset="0"/>
              <a:sym typeface="Wingdings" panose="05000000000000000000" pitchFamily="2" charset="2"/>
            </a:rPr>
            <a:t></a:t>
          </a:r>
          <a:r>
            <a:rPr lang="cs-CZ" sz="1700" kern="1200" dirty="0">
              <a:latin typeface="Bookman Old Style" panose="02050604050505020204" pitchFamily="18" charset="0"/>
            </a:rPr>
            <a:t> nejbrutálnější a zároveň dominující podoba v 21. století </a:t>
          </a:r>
          <a:endParaRPr lang="en-US" sz="1700" kern="1200" dirty="0">
            <a:latin typeface="Bookman Old Style" panose="02050604050505020204" pitchFamily="18" charset="0"/>
          </a:endParaRPr>
        </a:p>
      </dsp:txBody>
      <dsp:txXfrm>
        <a:off x="0" y="2112472"/>
        <a:ext cx="8959892" cy="1055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15E2-3176-0146-AEA4-172606EAABF8}">
      <dsp:nvSpPr>
        <dsp:cNvPr id="0" name=""/>
        <dsp:cNvSpPr/>
      </dsp:nvSpPr>
      <dsp:spPr>
        <a:xfrm>
          <a:off x="0" y="508"/>
          <a:ext cx="895989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5B12F-7242-F84F-A68A-F21D8D1013BC}">
      <dsp:nvSpPr>
        <dsp:cNvPr id="0" name=""/>
        <dsp:cNvSpPr/>
      </dsp:nvSpPr>
      <dsp:spPr>
        <a:xfrm>
          <a:off x="0" y="508"/>
          <a:ext cx="8959892" cy="677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u="sng" kern="1200" dirty="0">
              <a:latin typeface="Bookman Old Style" panose="02050604050505020204" pitchFamily="18" charset="0"/>
            </a:rPr>
            <a:t>1. Politický přístup </a:t>
          </a:r>
          <a:r>
            <a:rPr lang="cs-CZ" sz="1600" kern="1200" dirty="0">
              <a:latin typeface="Bookman Old Style" panose="02050604050505020204" pitchFamily="18" charset="0"/>
            </a:rPr>
            <a:t>– náboženské a politické konflikty, které vedou ke vzniku násilí </a:t>
          </a:r>
          <a:endParaRPr lang="en-US" sz="1600" kern="1200" dirty="0">
            <a:latin typeface="Bookman Old Style" panose="02050604050505020204" pitchFamily="18" charset="0"/>
          </a:endParaRPr>
        </a:p>
      </dsp:txBody>
      <dsp:txXfrm>
        <a:off x="0" y="508"/>
        <a:ext cx="8959892" cy="677848"/>
      </dsp:txXfrm>
    </dsp:sp>
    <dsp:sp modelId="{2662EC04-A382-1044-9F0C-B70A780EB84F}">
      <dsp:nvSpPr>
        <dsp:cNvPr id="0" name=""/>
        <dsp:cNvSpPr/>
      </dsp:nvSpPr>
      <dsp:spPr>
        <a:xfrm>
          <a:off x="0" y="678356"/>
          <a:ext cx="895989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A1999-4044-8D42-AD67-1AA532CF2D9F}">
      <dsp:nvSpPr>
        <dsp:cNvPr id="0" name=""/>
        <dsp:cNvSpPr/>
      </dsp:nvSpPr>
      <dsp:spPr>
        <a:xfrm>
          <a:off x="0" y="678356"/>
          <a:ext cx="8951142" cy="107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cs-CZ" sz="1600" u="sng" kern="1200" dirty="0">
              <a:latin typeface="Bookman Old Style" panose="02050604050505020204" pitchFamily="18" charset="0"/>
            </a:rPr>
            <a:t>2. fyziologický přístup </a:t>
          </a:r>
          <a:r>
            <a:rPr lang="cs-CZ" sz="1600" kern="1200" dirty="0">
              <a:latin typeface="Bookman Old Style" panose="02050604050505020204" pitchFamily="18" charset="0"/>
            </a:rPr>
            <a:t>– hlavní roli hrají média – rychlé šíření informací o terorismu – negativní vliv na další teroristické organizace – inspirace pro další útoky, napodobování praktik. Zároveň do toho přístupu můžeme zařadit pocit potěšení, které terorista aktem získá </a:t>
          </a:r>
          <a:endParaRPr lang="en-US" sz="1600" kern="1200" dirty="0">
            <a:latin typeface="Bookman Old Style" panose="02050604050505020204" pitchFamily="18" charset="0"/>
          </a:endParaRPr>
        </a:p>
      </dsp:txBody>
      <dsp:txXfrm>
        <a:off x="0" y="678356"/>
        <a:ext cx="8951142" cy="1071786"/>
      </dsp:txXfrm>
    </dsp:sp>
    <dsp:sp modelId="{4FDE4B93-C2A5-FB4F-A46F-747D47AC23D2}">
      <dsp:nvSpPr>
        <dsp:cNvPr id="0" name=""/>
        <dsp:cNvSpPr/>
      </dsp:nvSpPr>
      <dsp:spPr>
        <a:xfrm>
          <a:off x="0" y="1750142"/>
          <a:ext cx="895989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F3BF3-FB9F-D04A-97ED-0830B3ECF49F}">
      <dsp:nvSpPr>
        <dsp:cNvPr id="0" name=""/>
        <dsp:cNvSpPr/>
      </dsp:nvSpPr>
      <dsp:spPr>
        <a:xfrm>
          <a:off x="0" y="1750650"/>
          <a:ext cx="8951142" cy="14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u="sng" kern="1200" dirty="0">
              <a:latin typeface="Bookman Old Style" panose="02050604050505020204" pitchFamily="18" charset="0"/>
            </a:rPr>
            <a:t>3. psychologický přístup </a:t>
          </a:r>
          <a:r>
            <a:rPr lang="cs-CZ" sz="1600" kern="1200" dirty="0">
              <a:latin typeface="Bookman Old Style" panose="02050604050505020204" pitchFamily="18" charset="0"/>
            </a:rPr>
            <a:t>– řeší osobnost teroristy, myšlení, motivaci atd. Hypotézy, proč se z člověka stává terorista: </a:t>
          </a:r>
          <a:br>
            <a:rPr lang="cs-CZ" sz="1600" kern="1200" dirty="0">
              <a:latin typeface="Bookman Old Style" panose="02050604050505020204" pitchFamily="18" charset="0"/>
            </a:rPr>
          </a:br>
          <a:r>
            <a:rPr lang="cs-CZ" sz="1600" b="1" kern="1200" dirty="0">
              <a:latin typeface="Bookman Old Style" panose="02050604050505020204" pitchFamily="18" charset="0"/>
            </a:rPr>
            <a:t>a) frustrace </a:t>
          </a:r>
          <a:r>
            <a:rPr lang="cs-CZ" sz="1600" kern="1200" dirty="0">
              <a:latin typeface="Bookman Old Style" panose="02050604050505020204" pitchFamily="18" charset="0"/>
            </a:rPr>
            <a:t>– skupina lidí se cítí být utlačována, pociťují nespravedlnost vůči státu, kultuře, náboženství atd. </a:t>
          </a:r>
          <a:br>
            <a:rPr lang="cs-CZ" sz="1600" kern="1200" dirty="0">
              <a:latin typeface="Bookman Old Style" panose="02050604050505020204" pitchFamily="18" charset="0"/>
            </a:rPr>
          </a:br>
          <a:r>
            <a:rPr lang="cs-CZ" sz="1600" b="1" kern="1200" dirty="0">
              <a:latin typeface="Bookman Old Style" panose="02050604050505020204" pitchFamily="18" charset="0"/>
            </a:rPr>
            <a:t>b) hypotéza záporné identity </a:t>
          </a:r>
          <a:r>
            <a:rPr lang="cs-CZ" sz="1600" kern="1200" dirty="0">
              <a:latin typeface="Bookman Old Style" panose="02050604050505020204" pitchFamily="18" charset="0"/>
            </a:rPr>
            <a:t>– jedinec nechce být obyčejným člověkem, cítí v sobě rebela </a:t>
          </a:r>
          <a:br>
            <a:rPr lang="cs-CZ" sz="1600" kern="1200" dirty="0">
              <a:latin typeface="Bookman Old Style" panose="02050604050505020204" pitchFamily="18" charset="0"/>
            </a:rPr>
          </a:br>
          <a:r>
            <a:rPr lang="cs-CZ" sz="1600" b="1" kern="1200" dirty="0">
              <a:latin typeface="Bookman Old Style" panose="02050604050505020204" pitchFamily="18" charset="0"/>
            </a:rPr>
            <a:t>c) narcisovská hypotéza vzteku </a:t>
          </a:r>
          <a:r>
            <a:rPr lang="cs-CZ" sz="1600" kern="1200" dirty="0">
              <a:latin typeface="Bookman Old Style" panose="02050604050505020204" pitchFamily="18" charset="0"/>
            </a:rPr>
            <a:t>– deviantní jedinec, sociopat, který je vnitřně zraněn a vybíjí si svou agresi </a:t>
          </a:r>
          <a:endParaRPr lang="en-US" sz="1600" kern="1200" dirty="0">
            <a:latin typeface="Bookman Old Style" panose="02050604050505020204" pitchFamily="18" charset="0"/>
          </a:endParaRPr>
        </a:p>
      </dsp:txBody>
      <dsp:txXfrm>
        <a:off x="0" y="1750650"/>
        <a:ext cx="8951142" cy="1418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45D26-226E-584F-9A8A-D1CB7676D7E0}">
      <dsp:nvSpPr>
        <dsp:cNvPr id="0" name=""/>
        <dsp:cNvSpPr/>
      </dsp:nvSpPr>
      <dsp:spPr>
        <a:xfrm>
          <a:off x="1093" y="163238"/>
          <a:ext cx="3839016" cy="243777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BFECE-5C77-7F44-AC65-735D46F57F1C}">
      <dsp:nvSpPr>
        <dsp:cNvPr id="0" name=""/>
        <dsp:cNvSpPr/>
      </dsp:nvSpPr>
      <dsp:spPr>
        <a:xfrm>
          <a:off x="427651" y="568468"/>
          <a:ext cx="3839016" cy="243777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latin typeface="Bookman Old Style" panose="02050604050505020204" pitchFamily="18" charset="0"/>
            </a:rPr>
            <a:t>Domníváte se, že je možné ze společnosti terorismus na trvalo odstranit? Pokud ne, proč?</a:t>
          </a:r>
          <a:r>
            <a:rPr lang="cs-CZ" sz="2600" kern="1200" dirty="0"/>
            <a:t> </a:t>
          </a:r>
          <a:endParaRPr lang="en-US" sz="2600" kern="1200" dirty="0"/>
        </a:p>
      </dsp:txBody>
      <dsp:txXfrm>
        <a:off x="499051" y="639868"/>
        <a:ext cx="3696216" cy="2294975"/>
      </dsp:txXfrm>
    </dsp:sp>
    <dsp:sp modelId="{C1CEB5F4-5C20-AD4D-99C9-FD2279D75682}">
      <dsp:nvSpPr>
        <dsp:cNvPr id="0" name=""/>
        <dsp:cNvSpPr/>
      </dsp:nvSpPr>
      <dsp:spPr>
        <a:xfrm>
          <a:off x="4693224" y="163238"/>
          <a:ext cx="3839016" cy="243777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D1ABA-0AD2-634B-96D4-7024FF6F39B7}">
      <dsp:nvSpPr>
        <dsp:cNvPr id="0" name=""/>
        <dsp:cNvSpPr/>
      </dsp:nvSpPr>
      <dsp:spPr>
        <a:xfrm>
          <a:off x="5119782" y="568468"/>
          <a:ext cx="3839016" cy="243777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latin typeface="Bookman Old Style" panose="02050604050505020204" pitchFamily="18" charset="0"/>
            </a:rPr>
            <a:t>Proč si myslíte, že se stále zvyšuje počet členů v teroristických skupinách? </a:t>
          </a:r>
          <a:endParaRPr lang="en-US" sz="2600" kern="1200" dirty="0">
            <a:latin typeface="Bookman Old Style" panose="02050604050505020204" pitchFamily="18" charset="0"/>
          </a:endParaRPr>
        </a:p>
      </dsp:txBody>
      <dsp:txXfrm>
        <a:off x="5191182" y="639868"/>
        <a:ext cx="3696216" cy="22949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5CFC-9533-1C49-BB4C-7784A9646E99}" type="datetimeFigureOut">
              <a:rPr lang="cs-CZ" smtClean="0"/>
              <a:t>06.03.2022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EE068-B2DA-7145-8E29-251A788486C0}" type="slidenum">
              <a:rPr lang="cs-CZ" smtClean="0"/>
              <a:t>‹#›</a:t>
            </a:fld>
            <a:endParaRPr lang="cs-CZ"/>
          </a:p>
        </p:txBody>
      </p:sp>
    </p:spTree>
    <p:extLst>
      <p:ext uri="{BB962C8B-B14F-4D97-AF65-F5344CB8AC3E}">
        <p14:creationId xmlns:p14="http://schemas.microsoft.com/office/powerpoint/2010/main" val="172586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Připravila jsem si pro vás prezentaci na téma terorismus a vybrané teroristické organizace. Přesto, že jsem chtěla popsat, co nejvíce teroristických skupin, jejich problematika je velmi podrobná, a protože můj čas je omezený musela jsem svůj výběr značně zmenšit. V počátku prezentace si povíme obecné informace o terorismu a v druhé části prezentace se vám pokusím popsat dvě vybrané teroristické organizace a to sice hnutí </a:t>
            </a:r>
            <a:r>
              <a:rPr lang="cs-CZ" dirty="0" err="1"/>
              <a:t>Hamás</a:t>
            </a:r>
            <a:r>
              <a:rPr lang="cs-CZ" dirty="0"/>
              <a:t> a Al-Káida.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a:t>
            </a:fld>
            <a:endParaRPr lang="cs-CZ"/>
          </a:p>
        </p:txBody>
      </p:sp>
    </p:spTree>
    <p:extLst>
      <p:ext uri="{BB962C8B-B14F-4D97-AF65-F5344CB8AC3E}">
        <p14:creationId xmlns:p14="http://schemas.microsoft.com/office/powerpoint/2010/main" val="403254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V roce 1987 začíná probíhat také první intifáda, neboli povstání Palestinců proti Izraeli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11</a:t>
            </a:fld>
            <a:endParaRPr lang="cs-CZ"/>
          </a:p>
        </p:txBody>
      </p:sp>
    </p:spTree>
    <p:extLst>
      <p:ext uri="{BB962C8B-B14F-4D97-AF65-F5344CB8AC3E}">
        <p14:creationId xmlns:p14="http://schemas.microsoft.com/office/powerpoint/2010/main" val="387247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12</a:t>
            </a:fld>
            <a:endParaRPr lang="cs-CZ"/>
          </a:p>
        </p:txBody>
      </p:sp>
    </p:spTree>
    <p:extLst>
      <p:ext uri="{BB962C8B-B14F-4D97-AF65-F5344CB8AC3E}">
        <p14:creationId xmlns:p14="http://schemas.microsoft.com/office/powerpoint/2010/main" val="145079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13</a:t>
            </a:fld>
            <a:endParaRPr lang="cs-CZ"/>
          </a:p>
        </p:txBody>
      </p:sp>
    </p:spTree>
    <p:extLst>
      <p:ext uri="{BB962C8B-B14F-4D97-AF65-F5344CB8AC3E}">
        <p14:creationId xmlns:p14="http://schemas.microsoft.com/office/powerpoint/2010/main" val="214426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rituální večeře během svátku </a:t>
            </a:r>
            <a:r>
              <a:rPr lang="cs-CZ" dirty="0" err="1"/>
              <a:t>pesah</a:t>
            </a:r>
            <a:r>
              <a:rPr lang="cs-CZ" dirty="0"/>
              <a:t> </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14</a:t>
            </a:fld>
            <a:endParaRPr lang="cs-CZ"/>
          </a:p>
        </p:txBody>
      </p:sp>
    </p:spTree>
    <p:extLst>
      <p:ext uri="{BB962C8B-B14F-4D97-AF65-F5344CB8AC3E}">
        <p14:creationId xmlns:p14="http://schemas.microsoft.com/office/powerpoint/2010/main" val="235839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15</a:t>
            </a:fld>
            <a:endParaRPr lang="cs-CZ"/>
          </a:p>
        </p:txBody>
      </p:sp>
    </p:spTree>
    <p:extLst>
      <p:ext uri="{BB962C8B-B14F-4D97-AF65-F5344CB8AC3E}">
        <p14:creationId xmlns:p14="http://schemas.microsoft.com/office/powerpoint/2010/main" val="126698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Tato databáze obsahovala složky s tisíci jmény bojovníků, ochotných bojovat proti SSSR v Afghánistánu </a:t>
            </a:r>
          </a:p>
          <a:p>
            <a:pPr marL="171450" indent="-171450">
              <a:buFontTx/>
              <a:buChar char="-"/>
            </a:pPr>
            <a:r>
              <a:rPr lang="cs-CZ" dirty="0"/>
              <a:t>válka v Perském zálivu přinesla do Saudské Arábie, která poskytla USA základny pro útok na Irák spoustu ateistů, načež saudský král odmítl bin Ládinovu nabídku, že jeho muži budou bránit zemi proti případné irácké invazi. Po tomto kroku se bin Ládin přesunul do Afghánistánu a největším nepřítelem se pro něj i jeho muže stalo právě USA především z důvodu, že chtělo zabrat území bohaté na ropu</a:t>
            </a:r>
          </a:p>
          <a:p>
            <a:pPr marL="171450" indent="-171450">
              <a:buFontTx/>
              <a:buChar char="-"/>
            </a:pPr>
            <a:endParaRPr lang="cs-CZ" dirty="0"/>
          </a:p>
          <a:p>
            <a:pPr marL="171450" indent="-171450">
              <a:buFontTx/>
              <a:buChar char="-"/>
            </a:pPr>
            <a:r>
              <a:rPr lang="cs-CZ" dirty="0"/>
              <a:t>Při této operaci se bin Ládinova organizace zapojila do protiamerických akcí. Výsledkem byla smrt 18 amerických vojáků </a:t>
            </a:r>
          </a:p>
          <a:p>
            <a:pPr marL="171450" indent="-171450">
              <a:buFontTx/>
              <a:buChar char="-"/>
            </a:pPr>
            <a:endParaRPr lang="cs-CZ" dirty="0"/>
          </a:p>
          <a:p>
            <a:pPr marL="171450" indent="-171450">
              <a:buFontTx/>
              <a:buChar char="-"/>
            </a:pPr>
            <a:r>
              <a:rPr lang="cs-CZ" dirty="0"/>
              <a:t>V roce 1998 vydala dokument s názvem Světová islámská fronta za džihád proti Židům a křižákům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16</a:t>
            </a:fld>
            <a:endParaRPr lang="cs-CZ"/>
          </a:p>
        </p:txBody>
      </p:sp>
    </p:spTree>
    <p:extLst>
      <p:ext uri="{BB962C8B-B14F-4D97-AF65-F5344CB8AC3E}">
        <p14:creationId xmlns:p14="http://schemas.microsoft.com/office/powerpoint/2010/main" val="299664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Pokud se veliteli podaří uniknout stopa tam končí </a:t>
            </a:r>
          </a:p>
          <a:p>
            <a:pPr marL="171450" indent="-171450">
              <a:buFontTx/>
              <a:buChar char="-"/>
            </a:pPr>
            <a:endParaRPr lang="cs-CZ" dirty="0"/>
          </a:p>
          <a:p>
            <a:pPr marL="171450" indent="-171450">
              <a:buFontTx/>
              <a:buChar char="-"/>
            </a:pPr>
            <a:endParaRPr lang="cs-CZ" dirty="0"/>
          </a:p>
          <a:p>
            <a:pPr marL="171450" indent="-171450">
              <a:buFontTx/>
              <a:buChar char="-"/>
            </a:pPr>
            <a:r>
              <a:rPr lang="cs-CZ" dirty="0"/>
              <a:t>Na obrázku můžete vidět profil zveřejněný na stránkách FBI. Ministerstvo zahraničí USA nabízí odměnu až 25 milionů dolarů za informace vedoucí přímo k dopadení nebo odsouzení </a:t>
            </a:r>
            <a:r>
              <a:rPr lang="cs-CZ" dirty="0" err="1"/>
              <a:t>Zawahiriho</a:t>
            </a:r>
            <a:r>
              <a:rPr lang="cs-CZ" dirty="0"/>
              <a:t>. Dále zde stojí, že byl obžalován za svou údajnou roli při bombových útocích na velvyslanectví Spojených států v Tanzanii a Keni v roce 1998. Je ozbrojený a nebezpečný. </a:t>
            </a:r>
          </a:p>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17</a:t>
            </a:fld>
            <a:endParaRPr lang="cs-CZ"/>
          </a:p>
        </p:txBody>
      </p:sp>
    </p:spTree>
    <p:extLst>
      <p:ext uri="{BB962C8B-B14F-4D97-AF65-F5344CB8AC3E}">
        <p14:creationId xmlns:p14="http://schemas.microsoft.com/office/powerpoint/2010/main" val="175669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V roce 1994 když bin Ládin rozšířil infrastrukturu své skupiny v Súdánu a vycvičil islámské militanty, aby se účastnili konfliktů po celém světě mu Saúdská Arábie odebrala občanství a zmrazila jeho majetek, což ho přinutilo spoléhat se na vnější zdroje financování. Následně byl vyhoštěn a vrátil se do Afghánistánu, kde získal ochranu od vládnoucích Talibánu</a:t>
            </a:r>
          </a:p>
          <a:p>
            <a:pPr marL="171450" indent="-171450">
              <a:buFontTx/>
              <a:buChar char="-"/>
            </a:pPr>
            <a:endParaRPr lang="cs-CZ" dirty="0"/>
          </a:p>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18</a:t>
            </a:fld>
            <a:endParaRPr lang="cs-CZ"/>
          </a:p>
        </p:txBody>
      </p:sp>
    </p:spTree>
    <p:extLst>
      <p:ext uri="{BB962C8B-B14F-4D97-AF65-F5344CB8AC3E}">
        <p14:creationId xmlns:p14="http://schemas.microsoft.com/office/powerpoint/2010/main" val="4081208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19</a:t>
            </a:fld>
            <a:endParaRPr lang="cs-CZ"/>
          </a:p>
        </p:txBody>
      </p:sp>
    </p:spTree>
    <p:extLst>
      <p:ext uri="{BB962C8B-B14F-4D97-AF65-F5344CB8AC3E}">
        <p14:creationId xmlns:p14="http://schemas.microsoft.com/office/powerpoint/2010/main" val="68069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20</a:t>
            </a:fld>
            <a:endParaRPr lang="cs-CZ"/>
          </a:p>
        </p:txBody>
      </p:sp>
    </p:spTree>
    <p:extLst>
      <p:ext uri="{BB962C8B-B14F-4D97-AF65-F5344CB8AC3E}">
        <p14:creationId xmlns:p14="http://schemas.microsoft.com/office/powerpoint/2010/main" val="33701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solidFill>
                  <a:schemeClr val="tx1">
                    <a:lumMod val="65000"/>
                    <a:lumOff val="35000"/>
                  </a:schemeClr>
                </a:solidFill>
              </a:rPr>
              <a:t>- Ještě na počátku 90. let nebyl terorismus považován za hrozbu </a:t>
            </a:r>
            <a:r>
              <a:rPr lang="cs-CZ" sz="1200" dirty="0">
                <a:solidFill>
                  <a:schemeClr val="tx1">
                    <a:lumMod val="65000"/>
                    <a:lumOff val="35000"/>
                  </a:schemeClr>
                </a:solidFill>
                <a:sym typeface="Wingdings" pitchFamily="2" charset="2"/>
              </a:rPr>
              <a:t> změna především důsledkem teroristických útoků z 11. září 2001 </a:t>
            </a:r>
          </a:p>
          <a:p>
            <a:pPr marL="171450" indent="-171450">
              <a:buFontTx/>
              <a:buChar char="-"/>
            </a:pPr>
            <a:r>
              <a:rPr lang="cs-CZ" sz="1200" dirty="0">
                <a:solidFill>
                  <a:schemeClr val="tx1">
                    <a:lumMod val="65000"/>
                    <a:lumOff val="35000"/>
                  </a:schemeClr>
                </a:solidFill>
                <a:sym typeface="Wingdings" pitchFamily="2" charset="2"/>
              </a:rPr>
              <a:t>Následně USA zavádí do praxe pojem válka proti terorismu a terorismus je vnímán jako velký problém, proti kterému je třeba se bránit </a:t>
            </a:r>
          </a:p>
          <a:p>
            <a:pPr marL="171450" indent="-171450">
              <a:buFontTx/>
              <a:buChar char="-"/>
            </a:pPr>
            <a:r>
              <a:rPr lang="cs-CZ" sz="1200" dirty="0">
                <a:solidFill>
                  <a:schemeClr val="tx1">
                    <a:lumMod val="65000"/>
                    <a:lumOff val="35000"/>
                  </a:schemeClr>
                </a:solidFill>
                <a:sym typeface="Wingdings" pitchFamily="2" charset="2"/>
              </a:rPr>
              <a:t>Terorismus můžeme dle MV definovat jako: </a:t>
            </a:r>
            <a:r>
              <a:rPr lang="cs-CZ" sz="1200" b="0" i="0" u="none" strike="noStrike" kern="1200" dirty="0">
                <a:solidFill>
                  <a:schemeClr val="tx1"/>
                </a:solidFill>
                <a:effectLst/>
                <a:latin typeface="+mn-lt"/>
                <a:ea typeface="+mn-ea"/>
                <a:cs typeface="+mn-cs"/>
              </a:rPr>
              <a:t>plánované, promyšlené a politicky motivované násilí, zaměřené proti nezúčastněným osobám, sloužící k dosažení vytčených cílů.</a:t>
            </a:r>
            <a:endParaRPr lang="cs-CZ" sz="1200" dirty="0">
              <a:solidFill>
                <a:schemeClr val="tx1">
                  <a:lumMod val="65000"/>
                  <a:lumOff val="35000"/>
                </a:schemeClr>
              </a:solidFill>
              <a:sym typeface="Wingdings" pitchFamily="2" charset="2"/>
            </a:endParaRPr>
          </a:p>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a:t>
            </a:fld>
            <a:endParaRPr lang="cs-CZ"/>
          </a:p>
        </p:txBody>
      </p:sp>
    </p:spTree>
    <p:extLst>
      <p:ext uri="{BB962C8B-B14F-4D97-AF65-F5344CB8AC3E}">
        <p14:creationId xmlns:p14="http://schemas.microsoft.com/office/powerpoint/2010/main" val="2324905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ETA – separatistická organizace, která působila právě ve Španělsku. Její násilné tažení si během 30 let působení vyžádalo životy nejméně 800 lidí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21</a:t>
            </a:fld>
            <a:endParaRPr lang="cs-CZ"/>
          </a:p>
        </p:txBody>
      </p:sp>
    </p:spTree>
    <p:extLst>
      <p:ext uri="{BB962C8B-B14F-4D97-AF65-F5344CB8AC3E}">
        <p14:creationId xmlns:p14="http://schemas.microsoft.com/office/powerpoint/2010/main" val="3977742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22</a:t>
            </a:fld>
            <a:endParaRPr lang="cs-CZ"/>
          </a:p>
        </p:txBody>
      </p:sp>
    </p:spTree>
    <p:extLst>
      <p:ext uri="{BB962C8B-B14F-4D97-AF65-F5344CB8AC3E}">
        <p14:creationId xmlns:p14="http://schemas.microsoft.com/office/powerpoint/2010/main" val="3648447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24</a:t>
            </a:fld>
            <a:endParaRPr lang="cs-CZ"/>
          </a:p>
        </p:txBody>
      </p:sp>
    </p:spTree>
    <p:extLst>
      <p:ext uri="{BB962C8B-B14F-4D97-AF65-F5344CB8AC3E}">
        <p14:creationId xmlns:p14="http://schemas.microsoft.com/office/powerpoint/2010/main" val="1512404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25</a:t>
            </a:fld>
            <a:endParaRPr lang="cs-CZ"/>
          </a:p>
        </p:txBody>
      </p:sp>
    </p:spTree>
    <p:extLst>
      <p:ext uri="{BB962C8B-B14F-4D97-AF65-F5344CB8AC3E}">
        <p14:creationId xmlns:p14="http://schemas.microsoft.com/office/powerpoint/2010/main" val="142238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28</a:t>
            </a:fld>
            <a:endParaRPr lang="cs-CZ"/>
          </a:p>
        </p:txBody>
      </p:sp>
    </p:spTree>
    <p:extLst>
      <p:ext uri="{BB962C8B-B14F-4D97-AF65-F5344CB8AC3E}">
        <p14:creationId xmlns:p14="http://schemas.microsoft.com/office/powerpoint/2010/main" val="80999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s-CZ" dirty="0"/>
              <a:t>Nepřímá strategie boje - vyhýbají se přímému, čelnímu souboji - cílem je napadnut zákeřně a nečekaně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s-CZ" dirty="0"/>
              <a:t>Tím, že jsou útoky nečekané, se státy v danou chvíli nemohou bránit, i když na to mají dostatek prostředků</a:t>
            </a:r>
          </a:p>
          <a:p>
            <a:r>
              <a:rPr lang="cs-CZ" dirty="0"/>
              <a:t>- Teroristé velmi často využívají psychologické války s cílem ovlivnit názory společnosti ve svůj prospěch – k tomu slouží i šíření strachu, kdy atmosféru strachu velmi umocnili již zmíněné teroristické útoky z 11. září – př. Dva týdny po tomto útoku si téměř 46% Američanů myslelo, že se jejich firma stane dalším terčem útoku. Teroristické útoky mají tedy za následek velké psychologické problémy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3</a:t>
            </a:fld>
            <a:endParaRPr lang="cs-CZ"/>
          </a:p>
        </p:txBody>
      </p:sp>
    </p:spTree>
    <p:extLst>
      <p:ext uri="{BB962C8B-B14F-4D97-AF65-F5344CB8AC3E}">
        <p14:creationId xmlns:p14="http://schemas.microsoft.com/office/powerpoint/2010/main" val="24686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přesto, že terorismus začal být vnímán jako problém primárně až od útoků z 11. září z historického hlediska ho známe již spousty let </a:t>
            </a:r>
          </a:p>
          <a:p>
            <a:pPr marL="171450" indent="-171450">
              <a:buFontTx/>
              <a:buChar char="-"/>
            </a:pPr>
            <a:r>
              <a:rPr lang="cs-CZ" dirty="0"/>
              <a:t>Proto jeho vývoj můžeme rozdělit od několika etap: národní terorismus, mezinárodní terorismus a globální terorismus </a:t>
            </a:r>
          </a:p>
          <a:p>
            <a:pPr marL="171450" indent="-171450">
              <a:buFontTx/>
              <a:buChar char="-"/>
            </a:pPr>
            <a:endParaRPr lang="cs-CZ" dirty="0"/>
          </a:p>
          <a:p>
            <a:pPr marL="171450" indent="-171450">
              <a:buFontTx/>
              <a:buChar char="-"/>
            </a:pPr>
            <a:r>
              <a:rPr lang="cs-CZ" dirty="0"/>
              <a:t>Důležitými body pro vývoj mezinárodnímu terorismu byl: 1. rozmach osobní letecké dopravy, kdy se začaly objevovat únosy dopravních letadel s vysokým počtem cestujících a také 2. vysoké mediální a televizní pokrytí únosů a dalších teroristických činů – to že politici mohli vidět tváře unesených i zavražděných jen napomohlo k jejich polevení.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4</a:t>
            </a:fld>
            <a:endParaRPr lang="cs-CZ"/>
          </a:p>
        </p:txBody>
      </p:sp>
    </p:spTree>
    <p:extLst>
      <p:ext uri="{BB962C8B-B14F-4D97-AF65-F5344CB8AC3E}">
        <p14:creationId xmlns:p14="http://schemas.microsoft.com/office/powerpoint/2010/main" val="56481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ETA - separatistická organizace, která působila právě ve Španělsku. Její násilné tažení si během 30 let působení vyžádalo životy nejméně 800 lidí </a:t>
            </a:r>
          </a:p>
          <a:p>
            <a:r>
              <a:rPr lang="cs-CZ" dirty="0"/>
              <a:t>- IRA – irská republikánská armáda likvidovala vybrané představitele státní správy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5</a:t>
            </a:fld>
            <a:endParaRPr lang="cs-CZ"/>
          </a:p>
        </p:txBody>
      </p:sp>
    </p:spTree>
    <p:extLst>
      <p:ext uri="{BB962C8B-B14F-4D97-AF65-F5344CB8AC3E}">
        <p14:creationId xmlns:p14="http://schemas.microsoft.com/office/powerpoint/2010/main" val="27760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Nyní už můžeme přistoupit k příčinám terorismu. Než se dostanu k samotným hlavním důvodům, které dle mého názoru stojí za teroristickými útoky rozhodla jsem se zařadit tento </a:t>
            </a:r>
            <a:r>
              <a:rPr lang="cs-CZ" dirty="0" err="1"/>
              <a:t>slide</a:t>
            </a:r>
            <a:r>
              <a:rPr lang="cs-CZ" dirty="0"/>
              <a:t>, který nám umožní představit si, jak situaci vnímají samotní teroristé </a:t>
            </a:r>
          </a:p>
          <a:p>
            <a:pPr marL="171450" indent="-171450">
              <a:buFontTx/>
              <a:buChar char="-"/>
            </a:pPr>
            <a:r>
              <a:rPr lang="cs-CZ" dirty="0"/>
              <a:t>Autor knihy o terorismu, ze které jsem tyto řádky čerpala Marian Brzobohatý uvádí, že někteří teroristé tvrdí, že příčiny terorismu jsou spíše z politických a ekonomických důvodů než z náboženských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6</a:t>
            </a:fld>
            <a:endParaRPr lang="cs-CZ"/>
          </a:p>
        </p:txBody>
      </p:sp>
    </p:spTree>
    <p:extLst>
      <p:ext uri="{BB962C8B-B14F-4D97-AF65-F5344CB8AC3E}">
        <p14:creationId xmlns:p14="http://schemas.microsoft.com/office/powerpoint/2010/main" val="414638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Z mého pohledu dnes můžeme pozorovat především tři důvodu vzniku teroristického nátlaku </a:t>
            </a:r>
          </a:p>
          <a:p>
            <a:pPr marL="171450" indent="-171450">
              <a:buFontTx/>
              <a:buChar char="-"/>
            </a:pPr>
            <a:r>
              <a:rPr lang="cs-CZ" dirty="0"/>
              <a:t>Důležité je ale říci, že tyto příčiny jsou navzájem propojeny a v jednom státě se mohou vyskytovat klidně i všechny naráz </a:t>
            </a:r>
          </a:p>
          <a:p>
            <a:pPr marL="171450" indent="-171450">
              <a:buFontTx/>
              <a:buChar char="-"/>
            </a:pPr>
            <a:r>
              <a:rPr lang="cs-CZ" dirty="0"/>
              <a:t>Pro vysvětlení si vezmeme příklad Nigérie </a:t>
            </a:r>
          </a:p>
          <a:p>
            <a:pPr marL="171450" indent="-171450">
              <a:buFontTx/>
              <a:buChar char="-"/>
            </a:pPr>
            <a:r>
              <a:rPr lang="cs-CZ" dirty="0"/>
              <a:t>Tato země má přibližně 250 etnických skupin, kdy nejpočetnější jsou </a:t>
            </a:r>
            <a:r>
              <a:rPr lang="cs-CZ" dirty="0" err="1"/>
              <a:t>Hausové</a:t>
            </a:r>
            <a:r>
              <a:rPr lang="cs-CZ" dirty="0"/>
              <a:t> (muslimové na severu), </a:t>
            </a:r>
            <a:r>
              <a:rPr lang="cs-CZ" dirty="0" err="1"/>
              <a:t>Jorubové</a:t>
            </a:r>
            <a:r>
              <a:rPr lang="cs-CZ" dirty="0"/>
              <a:t> (křesťané) a </a:t>
            </a:r>
            <a:r>
              <a:rPr lang="cs-CZ" dirty="0" err="1"/>
              <a:t>Igbové</a:t>
            </a:r>
            <a:r>
              <a:rPr lang="cs-CZ" dirty="0"/>
              <a:t> (křesťané). Dominujícím náboženstvím je islám, který přichází do střetu s křesťanstvím. To má za následek mnoho konfliktů o moc a území napříč historií země. Zároveň má Nigérie velká naleziště ropy a je největším producentem ropy a zemního plynu v Africe. Současně působí v Nigérii od roku 2002 teroristická skupina Boko </a:t>
            </a:r>
            <a:r>
              <a:rPr lang="cs-CZ" dirty="0" err="1"/>
              <a:t>Haram</a:t>
            </a:r>
            <a:r>
              <a:rPr lang="cs-CZ" dirty="0"/>
              <a:t>, kterou můžeme volně přeložit jako „západní učení je hřích“. skupina je známá pro své brutální činy a šíření strachu a jejím cílem je šíření islámu</a:t>
            </a:r>
          </a:p>
          <a:p>
            <a:pPr marL="171450" indent="-171450">
              <a:buFontTx/>
              <a:buChar char="-"/>
            </a:pPr>
            <a:r>
              <a:rPr lang="cs-CZ" dirty="0"/>
              <a:t>Na příkladu této země můžeme vidět, že není jen jeden důvod proč teroristické organizace vznikají, ale bohužel se jedná o spojení hned několika faktorů. Tyto důvody jsou tak silné, že se obávám, že není možné dojít k míru a probudit se jednou do dne, kdy terorismus nebude existovat </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7</a:t>
            </a:fld>
            <a:endParaRPr lang="cs-CZ"/>
          </a:p>
        </p:txBody>
      </p:sp>
    </p:spTree>
    <p:extLst>
      <p:ext uri="{BB962C8B-B14F-4D97-AF65-F5344CB8AC3E}">
        <p14:creationId xmlns:p14="http://schemas.microsoft.com/office/powerpoint/2010/main" val="282443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GTI je složené měřítko složené ze čtyř ukazatelů: nehody, smrtelné úrazy, zranění a škody na majetku. K měření dopadu terorismu se používá pětiletý vážený průměr.</a:t>
            </a:r>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8</a:t>
            </a:fld>
            <a:endParaRPr lang="cs-CZ"/>
          </a:p>
        </p:txBody>
      </p:sp>
    </p:spTree>
    <p:extLst>
      <p:ext uri="{BB962C8B-B14F-4D97-AF65-F5344CB8AC3E}">
        <p14:creationId xmlns:p14="http://schemas.microsoft.com/office/powerpoint/2010/main" val="336242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Šaríe – islámské právo, které dává základ pro společenskou strukturu dané země </a:t>
            </a:r>
          </a:p>
          <a:p>
            <a:pPr marL="171450" indent="-171450">
              <a:buFontTx/>
              <a:buChar char="-"/>
            </a:pPr>
            <a:r>
              <a:rPr lang="cs-CZ" dirty="0" err="1"/>
              <a:t>Šaháda</a:t>
            </a:r>
            <a:r>
              <a:rPr lang="cs-CZ" dirty="0"/>
              <a:t> - </a:t>
            </a:r>
            <a:r>
              <a:rPr lang="cs-CZ" sz="1200" kern="1200" dirty="0">
                <a:solidFill>
                  <a:schemeClr val="tx1"/>
                </a:solidFill>
                <a:effectLst/>
                <a:latin typeface="+mn-lt"/>
                <a:ea typeface="+mn-ea"/>
                <a:cs typeface="+mn-cs"/>
              </a:rPr>
              <a:t>vyznání víry. Jedná se o vyslovení věty: „Není božstva kromě Alláha a Muhammad je posel Alláhův“. Tato teze provází muslimy po celý jejich život a je to klíčové vyjádření pohledu na svět. Navíc je stanoveno, že kdokoliv vysloví tuto formulaci (i neupřímně) stává se de facto muslimem.</a:t>
            </a:r>
            <a:r>
              <a:rPr lang="cs-CZ" dirty="0">
                <a:effectLst/>
              </a:rPr>
              <a:t> </a:t>
            </a:r>
          </a:p>
          <a:p>
            <a:pPr marL="171450" indent="-171450">
              <a:buFontTx/>
              <a:buChar char="-"/>
            </a:pPr>
            <a:r>
              <a:rPr lang="cs-CZ" dirty="0">
                <a:effectLst/>
              </a:rPr>
              <a:t>Salát - </a:t>
            </a:r>
            <a:r>
              <a:rPr lang="cs-CZ" sz="1200" kern="1200" dirty="0">
                <a:solidFill>
                  <a:schemeClr val="tx1"/>
                </a:solidFill>
                <a:effectLst/>
                <a:latin typeface="+mn-lt"/>
                <a:ea typeface="+mn-ea"/>
                <a:cs typeface="+mn-cs"/>
              </a:rPr>
              <a:t>neboli rituální modlitba. Tato modlitba je projevem úcty, pokory a odevzdanosti. Pokud není naplňována je to dle právní normy pokládáno za odklon od víry. </a:t>
            </a:r>
          </a:p>
          <a:p>
            <a:pPr marL="171450" indent="-171450">
              <a:buFontTx/>
              <a:buChar char="-"/>
            </a:pPr>
            <a:r>
              <a:rPr lang="cs-CZ" sz="1200" kern="1200" dirty="0" err="1">
                <a:solidFill>
                  <a:schemeClr val="tx1"/>
                </a:solidFill>
                <a:effectLst/>
                <a:latin typeface="+mn-lt"/>
                <a:ea typeface="+mn-ea"/>
                <a:cs typeface="+mn-cs"/>
              </a:rPr>
              <a:t>Saum</a:t>
            </a:r>
            <a:r>
              <a:rPr lang="cs-CZ" sz="1200" kern="1200" dirty="0">
                <a:solidFill>
                  <a:schemeClr val="tx1"/>
                </a:solidFill>
                <a:effectLst/>
                <a:latin typeface="+mn-lt"/>
                <a:ea typeface="+mn-ea"/>
                <a:cs typeface="+mn-cs"/>
              </a:rPr>
              <a:t> - neboli půst během měsíce ramadán (devátý měsíc islámského lunárního kalendáře). Je pokládán za jeden z nejtěžších obřadů, kdy věřící po celý tento měsíc dodržují půst. Tento obřad se týká každého dospělého člověka, který je mentálně zdráv. Výjimka je udělena nemocným a ženám ve stavu zákonné nečistoty (menstruace, těhotenství, šestinedělí). Tento půst však začíná za úsvitu, a končí se západem slunce.</a:t>
            </a:r>
            <a:r>
              <a:rPr lang="cs-CZ" dirty="0">
                <a:effectLst/>
              </a:rPr>
              <a:t> </a:t>
            </a:r>
          </a:p>
          <a:p>
            <a:pPr marL="171450" indent="-171450">
              <a:buFontTx/>
              <a:buChar char="-"/>
            </a:pPr>
            <a:r>
              <a:rPr lang="cs-CZ" sz="1200" kern="1200" dirty="0" err="1">
                <a:solidFill>
                  <a:schemeClr val="tx1"/>
                </a:solidFill>
                <a:effectLst/>
                <a:latin typeface="+mn-lt"/>
                <a:ea typeface="+mn-ea"/>
                <a:cs typeface="+mn-cs"/>
              </a:rPr>
              <a:t>Zakát</a:t>
            </a:r>
            <a:r>
              <a:rPr lang="cs-CZ" sz="1200" kern="1200" dirty="0">
                <a:solidFill>
                  <a:schemeClr val="tx1"/>
                </a:solidFill>
                <a:effectLst/>
                <a:latin typeface="+mn-lt"/>
                <a:ea typeface="+mn-ea"/>
                <a:cs typeface="+mn-cs"/>
              </a:rPr>
              <a:t> - ustanovení zákonné almužny. Objevuje se zde myšlenka toho, že jsou lidé hříšní a přisvojují si více než by měli. V islámské víře je almužna pokládána za vrácení části majetku, který Alláh umožnil lidem získat. To se týká každého dospělého muslima, jehož majetek přesahuje jasně stanovené minimum. </a:t>
            </a:r>
          </a:p>
          <a:p>
            <a:pPr marL="171450" indent="-171450">
              <a:buFontTx/>
              <a:buChar char="-"/>
            </a:pPr>
            <a:r>
              <a:rPr lang="cs-CZ" sz="1200" kern="1200" dirty="0">
                <a:solidFill>
                  <a:schemeClr val="tx1"/>
                </a:solidFill>
                <a:effectLst/>
                <a:latin typeface="+mn-lt"/>
                <a:ea typeface="+mn-ea"/>
                <a:cs typeface="+mn-cs"/>
              </a:rPr>
              <a:t>Pouť do Mekky - Ten to sloup víry hovoří o tom, že by každý dospělý a duševně zdravý muslim měl alespoň jednou vykonat pouť do Mekky. </a:t>
            </a:r>
          </a:p>
          <a:p>
            <a:pPr marL="171450" indent="-171450">
              <a:buFontTx/>
              <a:buChar char="-"/>
            </a:pPr>
            <a:endParaRPr lang="cs-CZ" dirty="0">
              <a:effectLst/>
            </a:endParaRPr>
          </a:p>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507EE068-B2DA-7145-8E29-251A788486C0}" type="slidenum">
              <a:rPr lang="cs-CZ" smtClean="0"/>
              <a:t>10</a:t>
            </a:fld>
            <a:endParaRPr lang="cs-CZ"/>
          </a:p>
        </p:txBody>
      </p:sp>
    </p:spTree>
    <p:extLst>
      <p:ext uri="{BB962C8B-B14F-4D97-AF65-F5344CB8AC3E}">
        <p14:creationId xmlns:p14="http://schemas.microsoft.com/office/powerpoint/2010/main" val="367286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061F25-A5B2-644D-8ADE-E2C6FA1267E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E95539D-C650-B248-988F-155B433AD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5F91F22-C085-4749-B866-9287C1902F85}"/>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5" name="Zástupný symbol pro zápatí 4">
            <a:extLst>
              <a:ext uri="{FF2B5EF4-FFF2-40B4-BE49-F238E27FC236}">
                <a16:creationId xmlns:a16="http://schemas.microsoft.com/office/drawing/2014/main" id="{E97F7772-D017-F048-AEFE-8EB448DFD9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B9D8BD6-4A82-064D-926D-5C955243E514}"/>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7412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4C796-5CB2-8A4B-9F57-336A9B16DB5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EBCC7ED-999D-4146-ABB2-23F644317F7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42062D1-08B0-8D4E-8E86-407E5E7233C3}"/>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5" name="Zástupný symbol pro zápatí 4">
            <a:extLst>
              <a:ext uri="{FF2B5EF4-FFF2-40B4-BE49-F238E27FC236}">
                <a16:creationId xmlns:a16="http://schemas.microsoft.com/office/drawing/2014/main" id="{37537487-DB53-BF4C-954C-090424BC9B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F6EE4B6-6246-FC41-99DE-F89FA664B8E0}"/>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373719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A4F5357-B1CA-424A-B14C-3BC30B6AE5F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3850BFF-F3BA-DD4B-A68E-9CDEDD4B86D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DD9A572-1DA0-2740-B33D-2288516635EF}"/>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5" name="Zástupný symbol pro zápatí 4">
            <a:extLst>
              <a:ext uri="{FF2B5EF4-FFF2-40B4-BE49-F238E27FC236}">
                <a16:creationId xmlns:a16="http://schemas.microsoft.com/office/drawing/2014/main" id="{BD661EC4-A456-AC47-A075-9EE117EF28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262AF0B-D0CC-BF44-9720-5310D70D2318}"/>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242106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9907B-BBDF-B547-81DD-153DCF26AE4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DF63CD1-7BB9-2343-874F-E1F67764700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47B3E7-8C7E-F845-AE95-D31312DBE0C9}"/>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5" name="Zástupný symbol pro zápatí 4">
            <a:extLst>
              <a:ext uri="{FF2B5EF4-FFF2-40B4-BE49-F238E27FC236}">
                <a16:creationId xmlns:a16="http://schemas.microsoft.com/office/drawing/2014/main" id="{87437436-8F15-D54D-827E-43189D8E3A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D01E05-CB2F-E54A-A897-D959FF8AB1C1}"/>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255434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1474A4-CD4B-624A-BBFB-ADB488D9B0F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5C4548C-06D3-AB48-A6FC-6D15B2BEA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EA54CBC-5F3A-B446-A810-C4E21FBC0D71}"/>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5" name="Zástupný symbol pro zápatí 4">
            <a:extLst>
              <a:ext uri="{FF2B5EF4-FFF2-40B4-BE49-F238E27FC236}">
                <a16:creationId xmlns:a16="http://schemas.microsoft.com/office/drawing/2014/main" id="{427D86F8-048C-2443-8172-6A76301BC00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325177-7D2B-6345-B7DC-3D22BC392B09}"/>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13102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FD0ADD-B386-1F4C-BAC5-4C90C97360F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450A0A2-E772-3840-8989-21354E27EE6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E82858A-D5AE-7942-9BA2-F42DDE7E1BD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AED1438-C7A0-A945-BA4A-72C9F45784CC}"/>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6" name="Zástupný symbol pro zápatí 5">
            <a:extLst>
              <a:ext uri="{FF2B5EF4-FFF2-40B4-BE49-F238E27FC236}">
                <a16:creationId xmlns:a16="http://schemas.microsoft.com/office/drawing/2014/main" id="{83CA5437-3A08-7F48-A165-5CBFFCE28FF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518D5F-871D-6D41-B791-9630F68F773C}"/>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2255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332D2-F43C-7040-9BA7-5982F2081ED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FD9D333-9ACC-E04C-B933-4341E3081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167AFD1-CA5D-3240-BBE0-A52D14412BE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FB48B32-6F0B-5146-AEA8-954888B9E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7E42FF6-74A0-A845-AD95-FAFB4F3517D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FEBBC56-0256-8646-9865-4A7F0D839468}"/>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8" name="Zástupný symbol pro zápatí 7">
            <a:extLst>
              <a:ext uri="{FF2B5EF4-FFF2-40B4-BE49-F238E27FC236}">
                <a16:creationId xmlns:a16="http://schemas.microsoft.com/office/drawing/2014/main" id="{33D44C80-DF67-8742-B3D3-C61B81C0B5E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99A6B79-AAA9-F842-A5DC-299D6DDA310C}"/>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31871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87BC95-6581-2344-8D88-B2E020E28DF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C46BDBE-73D0-1F45-A9C9-77F2C2E007C6}"/>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4" name="Zástupný symbol pro zápatí 3">
            <a:extLst>
              <a:ext uri="{FF2B5EF4-FFF2-40B4-BE49-F238E27FC236}">
                <a16:creationId xmlns:a16="http://schemas.microsoft.com/office/drawing/2014/main" id="{7BAC08CB-0DEE-5142-9A81-F5187DB3C36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049C93C-B5D3-6D4D-A313-88754F46CD20}"/>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109298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0BEDF40-3794-7946-AF49-45B620D3749C}"/>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3" name="Zástupný symbol pro zápatí 2">
            <a:extLst>
              <a:ext uri="{FF2B5EF4-FFF2-40B4-BE49-F238E27FC236}">
                <a16:creationId xmlns:a16="http://schemas.microsoft.com/office/drawing/2014/main" id="{4A0CDD27-972E-9749-8C8D-6D4250F1DAE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F55D013-800B-F542-8090-CFA474DE8559}"/>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156158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C803A6-EC8C-094D-91BD-2019D9CCC44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1B8E9C3-6CD2-0F49-B664-7197BB4BF1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37D8B3A-F364-224F-9382-3C09D0762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A2654F8-CACE-214A-9298-40CC32024B9D}"/>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6" name="Zástupný symbol pro zápatí 5">
            <a:extLst>
              <a:ext uri="{FF2B5EF4-FFF2-40B4-BE49-F238E27FC236}">
                <a16:creationId xmlns:a16="http://schemas.microsoft.com/office/drawing/2014/main" id="{0682C2DD-A19F-9F42-8BDA-81A1C0C63EE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9800093-7514-B644-B511-B2721E14ED80}"/>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319119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E6469-BE01-594C-B993-2C1D48592E6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A6C3E4B-F1CA-4D4D-BB05-2402BF787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A8E29B3-82CC-3245-BCA8-1E7FD4E8C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2EBF0AC-A231-2246-A302-1876E39CEB17}"/>
              </a:ext>
            </a:extLst>
          </p:cNvPr>
          <p:cNvSpPr>
            <a:spLocks noGrp="1"/>
          </p:cNvSpPr>
          <p:nvPr>
            <p:ph type="dt" sz="half" idx="10"/>
          </p:nvPr>
        </p:nvSpPr>
        <p:spPr/>
        <p:txBody>
          <a:bodyPr/>
          <a:lstStyle/>
          <a:p>
            <a:fld id="{1A54AB7A-4FFB-EF42-A999-C594FD2C8C2B}" type="datetimeFigureOut">
              <a:rPr lang="cs-CZ" smtClean="0"/>
              <a:t>06.03.2022</a:t>
            </a:fld>
            <a:endParaRPr lang="cs-CZ"/>
          </a:p>
        </p:txBody>
      </p:sp>
      <p:sp>
        <p:nvSpPr>
          <p:cNvPr id="6" name="Zástupný symbol pro zápatí 5">
            <a:extLst>
              <a:ext uri="{FF2B5EF4-FFF2-40B4-BE49-F238E27FC236}">
                <a16:creationId xmlns:a16="http://schemas.microsoft.com/office/drawing/2014/main" id="{C409B478-5CE9-A04A-8EEB-11BB0AA2DFC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98D5619-D983-2443-834B-397C745232EA}"/>
              </a:ext>
            </a:extLst>
          </p:cNvPr>
          <p:cNvSpPr>
            <a:spLocks noGrp="1"/>
          </p:cNvSpPr>
          <p:nvPr>
            <p:ph type="sldNum" sz="quarter" idx="12"/>
          </p:nvPr>
        </p:nvSpPr>
        <p:spPr/>
        <p:txBody>
          <a:bodyPr/>
          <a:lstStyle/>
          <a:p>
            <a:fld id="{D4FE5531-5241-D049-9581-ADA86F7C704C}" type="slidenum">
              <a:rPr lang="cs-CZ" smtClean="0"/>
              <a:t>‹#›</a:t>
            </a:fld>
            <a:endParaRPr lang="cs-CZ"/>
          </a:p>
        </p:txBody>
      </p:sp>
    </p:spTree>
    <p:extLst>
      <p:ext uri="{BB962C8B-B14F-4D97-AF65-F5344CB8AC3E}">
        <p14:creationId xmlns:p14="http://schemas.microsoft.com/office/powerpoint/2010/main" val="164693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7A08446-1443-8C48-9148-99C0EB73E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CF42B6E-9133-9A4B-A63A-D7AD99826B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288F8C-FDE2-9643-8C13-7FEA62356C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4AB7A-4FFB-EF42-A999-C594FD2C8C2B}" type="datetimeFigureOut">
              <a:rPr lang="cs-CZ" smtClean="0"/>
              <a:t>06.03.2022</a:t>
            </a:fld>
            <a:endParaRPr lang="cs-CZ"/>
          </a:p>
        </p:txBody>
      </p:sp>
      <p:sp>
        <p:nvSpPr>
          <p:cNvPr id="5" name="Zástupný symbol pro zápatí 4">
            <a:extLst>
              <a:ext uri="{FF2B5EF4-FFF2-40B4-BE49-F238E27FC236}">
                <a16:creationId xmlns:a16="http://schemas.microsoft.com/office/drawing/2014/main" id="{3FC3845E-3741-294D-A665-6AAD9D0DB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1EEE2EE-CCE9-D545-9A28-AE7BEEBD3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E5531-5241-D049-9581-ADA86F7C704C}" type="slidenum">
              <a:rPr lang="cs-CZ" smtClean="0"/>
              <a:t>‹#›</a:t>
            </a:fld>
            <a:endParaRPr lang="cs-CZ"/>
          </a:p>
        </p:txBody>
      </p:sp>
    </p:spTree>
    <p:extLst>
      <p:ext uri="{BB962C8B-B14F-4D97-AF65-F5344CB8AC3E}">
        <p14:creationId xmlns:p14="http://schemas.microsoft.com/office/powerpoint/2010/main" val="100486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ream.cz/embed/index?id=15098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stream.cz/embed/index?id=15098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hyperlink" Target="https://is.muni.cz/th/k2qt4/Diplomova_prace_Terorismus.pdf" TargetMode="External"/><Relationship Id="rId13" Type="http://schemas.openxmlformats.org/officeDocument/2006/relationships/hyperlink" Target="https://www.britannica.com/event/Madrid-train-bombings-of-2004" TargetMode="External"/><Relationship Id="rId3" Type="http://schemas.openxmlformats.org/officeDocument/2006/relationships/hyperlink" Target="https://www.britannica.com/topic/Hamas" TargetMode="External"/><Relationship Id="rId7" Type="http://schemas.openxmlformats.org/officeDocument/2006/relationships/hyperlink" Target="https://www.aljazeera.com/news/2022/1/2/israel-strikes-gaza-after-rocket-attacks-army" TargetMode="External"/><Relationship Id="rId12" Type="http://schemas.openxmlformats.org/officeDocument/2006/relationships/hyperlink" Target="https://www.bbc.com/news/world-us-canada-3165238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timesofisrael.com/ten-years-after-passover-bombing-survivors-return-to-netanyas-park-hotel/" TargetMode="External"/><Relationship Id="rId11" Type="http://schemas.openxmlformats.org/officeDocument/2006/relationships/hyperlink" Target="https://www.fbi.gov/history/famous-cases/east-african-embassy-bombings" TargetMode="External"/><Relationship Id="rId5" Type="http://schemas.openxmlformats.org/officeDocument/2006/relationships/hyperlink" Target="https://www.cfr.org/backgrounder/what-hamas" TargetMode="External"/><Relationship Id="rId10" Type="http://schemas.openxmlformats.org/officeDocument/2006/relationships/hyperlink" Target="https://www.stream.cz/slavnedny/den-kdy-byl-zabit-usama-bin-ladin-2-kveten-152607" TargetMode="External"/><Relationship Id="rId4" Type="http://schemas.openxmlformats.org/officeDocument/2006/relationships/hyperlink" Target="https://www.visionofhumanity.org/maps/global-terrorism-index/#/" TargetMode="External"/><Relationship Id="rId9" Type="http://schemas.openxmlformats.org/officeDocument/2006/relationships/hyperlink" Target="https://www.fbi.gov/wanted/wanted_terrorists/ayman-al-zawahiri" TargetMode="External"/><Relationship Id="rId14" Type="http://schemas.openxmlformats.org/officeDocument/2006/relationships/hyperlink" Target="https://www.britannica.com/event/London-bombings-of-2005"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obloha, exteriér, osoba, lidé&#10;&#10;Popis byl vytvořen automaticky">
            <a:extLst>
              <a:ext uri="{FF2B5EF4-FFF2-40B4-BE49-F238E27FC236}">
                <a16:creationId xmlns:a16="http://schemas.microsoft.com/office/drawing/2014/main" id="{A890F707-67A3-CC4A-A004-F96A3237832A}"/>
              </a:ext>
            </a:extLst>
          </p:cNvPr>
          <p:cNvPicPr>
            <a:picLocks noChangeAspect="1"/>
          </p:cNvPicPr>
          <p:nvPr/>
        </p:nvPicPr>
        <p:blipFill rotWithShape="1">
          <a:blip r:embed="rId3"/>
          <a:srcRect t="15141" b="273"/>
          <a:stretch/>
        </p:blipFill>
        <p:spPr>
          <a:xfrm>
            <a:off x="20" y="10"/>
            <a:ext cx="12191980" cy="6857990"/>
          </a:xfrm>
          <a:prstGeom prst="rect">
            <a:avLst/>
          </a:prstGeom>
        </p:spPr>
      </p:pic>
      <p:sp>
        <p:nvSpPr>
          <p:cNvPr id="30" name="Freeform: Shape 29">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odnadpis 2">
            <a:extLst>
              <a:ext uri="{FF2B5EF4-FFF2-40B4-BE49-F238E27FC236}">
                <a16:creationId xmlns:a16="http://schemas.microsoft.com/office/drawing/2014/main" id="{3B985F02-5E06-7F49-A525-8400C566287A}"/>
              </a:ext>
            </a:extLst>
          </p:cNvPr>
          <p:cNvSpPr>
            <a:spLocks noGrp="1"/>
          </p:cNvSpPr>
          <p:nvPr>
            <p:ph type="subTitle" idx="1"/>
          </p:nvPr>
        </p:nvSpPr>
        <p:spPr>
          <a:xfrm>
            <a:off x="841249" y="5543643"/>
            <a:ext cx="8856058" cy="479701"/>
          </a:xfrm>
        </p:spPr>
        <p:txBody>
          <a:bodyPr>
            <a:normAutofit fontScale="25000" lnSpcReduction="20000"/>
          </a:bodyPr>
          <a:lstStyle/>
          <a:p>
            <a:pPr algn="l"/>
            <a:endParaRPr lang="cs-CZ" sz="500" dirty="0">
              <a:solidFill>
                <a:srgbClr val="FFFFFF"/>
              </a:solidFill>
            </a:endParaRPr>
          </a:p>
          <a:p>
            <a:pPr algn="l"/>
            <a:endParaRPr lang="cs-CZ" sz="500" dirty="0">
              <a:solidFill>
                <a:srgbClr val="FFFFFF"/>
              </a:solidFill>
            </a:endParaRPr>
          </a:p>
          <a:p>
            <a:pPr algn="l"/>
            <a:r>
              <a:rPr lang="cs-CZ" sz="6400" dirty="0">
                <a:solidFill>
                  <a:srgbClr val="FFFFFF"/>
                </a:solidFill>
                <a:latin typeface="Bookman Old Style" panose="02050604050505020204" pitchFamily="18" charset="0"/>
              </a:rPr>
              <a:t>Vypracovala: Tereza Židková</a:t>
            </a:r>
          </a:p>
        </p:txBody>
      </p:sp>
      <p:sp>
        <p:nvSpPr>
          <p:cNvPr id="2" name="Nadpis 1">
            <a:extLst>
              <a:ext uri="{FF2B5EF4-FFF2-40B4-BE49-F238E27FC236}">
                <a16:creationId xmlns:a16="http://schemas.microsoft.com/office/drawing/2014/main" id="{AF744C4E-0EB4-9E46-9A64-A2B896651FC9}"/>
              </a:ext>
            </a:extLst>
          </p:cNvPr>
          <p:cNvSpPr>
            <a:spLocks noGrp="1"/>
          </p:cNvSpPr>
          <p:nvPr>
            <p:ph type="ctrTitle"/>
          </p:nvPr>
        </p:nvSpPr>
        <p:spPr>
          <a:xfrm>
            <a:off x="841248" y="4199861"/>
            <a:ext cx="8856059" cy="1336826"/>
          </a:xfrm>
        </p:spPr>
        <p:txBody>
          <a:bodyPr>
            <a:normAutofit/>
          </a:bodyPr>
          <a:lstStyle/>
          <a:p>
            <a:pPr algn="l"/>
            <a:r>
              <a:rPr lang="cs-CZ" sz="3000" b="1" dirty="0">
                <a:solidFill>
                  <a:srgbClr val="FFFFFF"/>
                </a:solidFill>
                <a:latin typeface="Bookman Old Style" panose="02050604050505020204" pitchFamily="18" charset="0"/>
              </a:rPr>
              <a:t>Příčiny vzniku terorismu a hlavní teroristické organizace ve vybraném regionu</a:t>
            </a:r>
          </a:p>
        </p:txBody>
      </p:sp>
    </p:spTree>
    <p:extLst>
      <p:ext uri="{BB962C8B-B14F-4D97-AF65-F5344CB8AC3E}">
        <p14:creationId xmlns:p14="http://schemas.microsoft.com/office/powerpoint/2010/main" val="66577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642A14-10BB-CA40-8CB1-7DA8A4040544}"/>
              </a:ext>
            </a:extLst>
          </p:cNvPr>
          <p:cNvSpPr>
            <a:spLocks noGrp="1"/>
          </p:cNvSpPr>
          <p:nvPr>
            <p:ph type="title"/>
          </p:nvPr>
        </p:nvSpPr>
        <p:spPr>
          <a:xfrm>
            <a:off x="1616053" y="853223"/>
            <a:ext cx="8959893" cy="888360"/>
          </a:xfrm>
        </p:spPr>
        <p:txBody>
          <a:bodyPr anchor="b">
            <a:normAutofit/>
          </a:bodyPr>
          <a:lstStyle/>
          <a:p>
            <a:pPr algn="ctr"/>
            <a:r>
              <a:rPr lang="cs-CZ" sz="3200" b="1" dirty="0">
                <a:solidFill>
                  <a:schemeClr val="tx1">
                    <a:lumMod val="65000"/>
                    <a:lumOff val="35000"/>
                  </a:schemeClr>
                </a:solidFill>
                <a:latin typeface="Bookman Old Style" panose="02050604050505020204" pitchFamily="18" charset="0"/>
              </a:rPr>
              <a:t>Islám</a:t>
            </a:r>
          </a:p>
        </p:txBody>
      </p:sp>
      <p:sp>
        <p:nvSpPr>
          <p:cNvPr id="3" name="Zástupný obsah 2">
            <a:extLst>
              <a:ext uri="{FF2B5EF4-FFF2-40B4-BE49-F238E27FC236}">
                <a16:creationId xmlns:a16="http://schemas.microsoft.com/office/drawing/2014/main" id="{BE9461F1-3140-244F-B034-B7648CCCA74B}"/>
              </a:ext>
            </a:extLst>
          </p:cNvPr>
          <p:cNvSpPr>
            <a:spLocks noGrp="1"/>
          </p:cNvSpPr>
          <p:nvPr>
            <p:ph idx="1"/>
          </p:nvPr>
        </p:nvSpPr>
        <p:spPr>
          <a:xfrm>
            <a:off x="1397748" y="1786887"/>
            <a:ext cx="9588304" cy="4217889"/>
          </a:xfrm>
        </p:spPr>
        <p:txBody>
          <a:bodyPr anchor="t">
            <a:normAutofit fontScale="92500" lnSpcReduction="20000"/>
          </a:bodyPr>
          <a:lstStyle/>
          <a:p>
            <a:r>
              <a:rPr lang="cs-CZ" sz="2000" dirty="0">
                <a:solidFill>
                  <a:schemeClr val="tx1">
                    <a:lumMod val="65000"/>
                    <a:lumOff val="35000"/>
                  </a:schemeClr>
                </a:solidFill>
                <a:latin typeface="Bookman Old Style" panose="02050604050505020204" pitchFamily="18" charset="0"/>
              </a:rPr>
              <a:t>Druhé nejrozšířenější náboženství na světě </a:t>
            </a:r>
          </a:p>
          <a:p>
            <a:r>
              <a:rPr lang="cs-CZ" sz="2000" dirty="0">
                <a:solidFill>
                  <a:schemeClr val="tx1">
                    <a:lumMod val="65000"/>
                    <a:lumOff val="35000"/>
                  </a:schemeClr>
                </a:solidFill>
                <a:latin typeface="Bookman Old Style" panose="02050604050505020204" pitchFamily="18" charset="0"/>
              </a:rPr>
              <a:t>Učení vychází z Koránu a dalších zdrojů šaríe</a:t>
            </a:r>
          </a:p>
          <a:p>
            <a:r>
              <a:rPr lang="cs-CZ" sz="2000" dirty="0">
                <a:solidFill>
                  <a:schemeClr val="tx1">
                    <a:lumMod val="65000"/>
                    <a:lumOff val="35000"/>
                  </a:schemeClr>
                </a:solidFill>
                <a:latin typeface="Bookman Old Style" panose="02050604050505020204" pitchFamily="18" charset="0"/>
              </a:rPr>
              <a:t>Pět sloupů víry: 1. </a:t>
            </a:r>
            <a:r>
              <a:rPr lang="cs-CZ" sz="2000" dirty="0" err="1">
                <a:solidFill>
                  <a:schemeClr val="tx1">
                    <a:lumMod val="65000"/>
                    <a:lumOff val="35000"/>
                  </a:schemeClr>
                </a:solidFill>
                <a:latin typeface="Bookman Old Style" panose="02050604050505020204" pitchFamily="18" charset="0"/>
              </a:rPr>
              <a:t>šaháda</a:t>
            </a:r>
            <a:r>
              <a:rPr lang="cs-CZ" sz="2000" dirty="0">
                <a:solidFill>
                  <a:schemeClr val="tx1">
                    <a:lumMod val="65000"/>
                    <a:lumOff val="35000"/>
                  </a:schemeClr>
                </a:solidFill>
                <a:latin typeface="Bookman Old Style" panose="02050604050505020204" pitchFamily="18" charset="0"/>
              </a:rPr>
              <a:t>, 2. salát, 3. </a:t>
            </a:r>
            <a:r>
              <a:rPr lang="cs-CZ" sz="2000" dirty="0" err="1">
                <a:solidFill>
                  <a:schemeClr val="tx1">
                    <a:lumMod val="65000"/>
                    <a:lumOff val="35000"/>
                  </a:schemeClr>
                </a:solidFill>
                <a:latin typeface="Bookman Old Style" panose="02050604050505020204" pitchFamily="18" charset="0"/>
              </a:rPr>
              <a:t>saum</a:t>
            </a:r>
            <a:r>
              <a:rPr lang="cs-CZ" sz="2000" dirty="0">
                <a:solidFill>
                  <a:schemeClr val="tx1">
                    <a:lumMod val="65000"/>
                    <a:lumOff val="35000"/>
                  </a:schemeClr>
                </a:solidFill>
                <a:latin typeface="Bookman Old Style" panose="02050604050505020204" pitchFamily="18" charset="0"/>
              </a:rPr>
              <a:t>, 4. </a:t>
            </a:r>
            <a:r>
              <a:rPr lang="cs-CZ" sz="2000" dirty="0" err="1">
                <a:solidFill>
                  <a:schemeClr val="tx1">
                    <a:lumMod val="65000"/>
                    <a:lumOff val="35000"/>
                  </a:schemeClr>
                </a:solidFill>
                <a:latin typeface="Bookman Old Style" panose="02050604050505020204" pitchFamily="18" charset="0"/>
              </a:rPr>
              <a:t>zakát</a:t>
            </a:r>
            <a:r>
              <a:rPr lang="cs-CZ" sz="2000" dirty="0">
                <a:solidFill>
                  <a:schemeClr val="tx1">
                    <a:lumMod val="65000"/>
                    <a:lumOff val="35000"/>
                  </a:schemeClr>
                </a:solidFill>
                <a:latin typeface="Bookman Old Style" panose="02050604050505020204" pitchFamily="18" charset="0"/>
              </a:rPr>
              <a:t>, 5. pouť do Mekky</a:t>
            </a:r>
          </a:p>
          <a:p>
            <a:r>
              <a:rPr lang="cs-CZ" sz="2000" b="1" dirty="0">
                <a:solidFill>
                  <a:schemeClr val="tx1">
                    <a:lumMod val="65000"/>
                    <a:lumOff val="35000"/>
                  </a:schemeClr>
                </a:solidFill>
                <a:latin typeface="Bookman Old Style" panose="02050604050505020204" pitchFamily="18" charset="0"/>
              </a:rPr>
              <a:t>Islámský fundamentalismus </a:t>
            </a:r>
          </a:p>
          <a:p>
            <a:pPr lvl="1"/>
            <a:r>
              <a:rPr lang="cs-CZ" sz="2000" dirty="0">
                <a:solidFill>
                  <a:schemeClr val="tx1">
                    <a:lumMod val="65000"/>
                    <a:lumOff val="35000"/>
                  </a:schemeClr>
                </a:solidFill>
                <a:latin typeface="Bookman Old Style" panose="02050604050505020204" pitchFamily="18" charset="0"/>
              </a:rPr>
              <a:t>Současný vývojový proud islámu </a:t>
            </a:r>
          </a:p>
          <a:p>
            <a:pPr lvl="1"/>
            <a:r>
              <a:rPr lang="cs-CZ" sz="2000" dirty="0">
                <a:solidFill>
                  <a:schemeClr val="tx1">
                    <a:lumMod val="65000"/>
                    <a:lumOff val="35000"/>
                  </a:schemeClr>
                </a:solidFill>
                <a:latin typeface="Bookman Old Style" panose="02050604050505020204" pitchFamily="18" charset="0"/>
              </a:rPr>
              <a:t>Stal se východiskem islámské revoluce v Íránu </a:t>
            </a:r>
          </a:p>
          <a:p>
            <a:pPr lvl="1"/>
            <a:r>
              <a:rPr lang="cs-CZ" sz="2000" dirty="0">
                <a:solidFill>
                  <a:schemeClr val="tx1">
                    <a:lumMod val="65000"/>
                    <a:lumOff val="35000"/>
                  </a:schemeClr>
                </a:solidFill>
                <a:latin typeface="Bookman Old Style" panose="02050604050505020204" pitchFamily="18" charset="0"/>
              </a:rPr>
              <a:t>Hlásá a prakticky uplatňuje návrat k základu islámského náboženství a ke Koránu </a:t>
            </a:r>
          </a:p>
          <a:p>
            <a:pPr lvl="1"/>
            <a:r>
              <a:rPr lang="cs-CZ" sz="2000" dirty="0">
                <a:solidFill>
                  <a:schemeClr val="tx1">
                    <a:lumMod val="65000"/>
                    <a:lumOff val="35000"/>
                  </a:schemeClr>
                </a:solidFill>
                <a:latin typeface="Bookman Old Style" panose="02050604050505020204" pitchFamily="18" charset="0"/>
              </a:rPr>
              <a:t>Požaduje obnovu čistoty islámu, islámské kultury a posílení islamizace </a:t>
            </a:r>
          </a:p>
          <a:p>
            <a:r>
              <a:rPr lang="cs-CZ" sz="2000" b="1" dirty="0">
                <a:solidFill>
                  <a:schemeClr val="tx1">
                    <a:lumMod val="65000"/>
                    <a:lumOff val="35000"/>
                  </a:schemeClr>
                </a:solidFill>
                <a:latin typeface="Bookman Old Style" panose="02050604050505020204" pitchFamily="18" charset="0"/>
              </a:rPr>
              <a:t>Sunnité</a:t>
            </a:r>
            <a:r>
              <a:rPr lang="cs-CZ" sz="2000" dirty="0">
                <a:solidFill>
                  <a:schemeClr val="tx1">
                    <a:lumMod val="65000"/>
                    <a:lumOff val="35000"/>
                  </a:schemeClr>
                </a:solidFill>
                <a:latin typeface="Bookman Old Style" panose="02050604050505020204" pitchFamily="18" charset="0"/>
              </a:rPr>
              <a:t> = od slova sunna, tedy obyčej/tradice. Hlásí se k dodržování tradic prvních muslimů, ti dali při volbách nástupců Mohammeda přednost jiným před Alím – cca 90% muslimů jsou sunnité</a:t>
            </a:r>
          </a:p>
          <a:p>
            <a:r>
              <a:rPr lang="cs-CZ" sz="2000" b="1" dirty="0">
                <a:solidFill>
                  <a:schemeClr val="tx1">
                    <a:lumMod val="65000"/>
                    <a:lumOff val="35000"/>
                  </a:schemeClr>
                </a:solidFill>
                <a:latin typeface="Bookman Old Style" panose="02050604050505020204" pitchFamily="18" charset="0"/>
              </a:rPr>
              <a:t>Šíité</a:t>
            </a:r>
            <a:r>
              <a:rPr lang="cs-CZ" sz="2000" dirty="0">
                <a:solidFill>
                  <a:schemeClr val="tx1">
                    <a:lumMod val="65000"/>
                    <a:lumOff val="35000"/>
                  </a:schemeClr>
                </a:solidFill>
                <a:latin typeface="Bookman Old Style" panose="02050604050505020204" pitchFamily="18" charset="0"/>
              </a:rPr>
              <a:t> = kladou důraz na pokrevní nástupnictví po Mohammedovi. Menšina a vyznavači jsou často pronásledováni. </a:t>
            </a:r>
          </a:p>
          <a:p>
            <a:endParaRPr lang="cs-CZ" sz="1400" dirty="0">
              <a:solidFill>
                <a:schemeClr val="tx1">
                  <a:lumMod val="65000"/>
                  <a:lumOff val="35000"/>
                </a:schemeClr>
              </a:solidFill>
            </a:endParaRPr>
          </a:p>
          <a:p>
            <a:endParaRPr lang="cs-CZ" sz="1400" dirty="0">
              <a:solidFill>
                <a:schemeClr val="tx1">
                  <a:lumMod val="65000"/>
                  <a:lumOff val="35000"/>
                </a:schemeClr>
              </a:solidFill>
            </a:endParaRPr>
          </a:p>
        </p:txBody>
      </p:sp>
      <p:pic>
        <p:nvPicPr>
          <p:cNvPr id="7" name="Google Shape;168;p18">
            <a:extLst>
              <a:ext uri="{FF2B5EF4-FFF2-40B4-BE49-F238E27FC236}">
                <a16:creationId xmlns:a16="http://schemas.microsoft.com/office/drawing/2014/main" id="{46F39812-B594-144F-AE29-326CD72465C0}"/>
              </a:ext>
            </a:extLst>
          </p:cNvPr>
          <p:cNvPicPr preferRelativeResize="0"/>
          <p:nvPr/>
        </p:nvPicPr>
        <p:blipFill>
          <a:blip r:embed="rId3">
            <a:alphaModFix amt="19000"/>
          </a:blip>
          <a:stretch>
            <a:fillRect/>
          </a:stretch>
        </p:blipFill>
        <p:spPr>
          <a:xfrm>
            <a:off x="8531992" y="853223"/>
            <a:ext cx="2610150" cy="2575777"/>
          </a:xfrm>
          <a:prstGeom prst="rect">
            <a:avLst/>
          </a:prstGeom>
          <a:noFill/>
          <a:ln>
            <a:noFill/>
          </a:ln>
          <a:effectLst>
            <a:outerShdw blurRad="57150" dist="19050" dir="5400000" algn="bl" rotWithShape="0">
              <a:srgbClr val="000000">
                <a:alpha val="18000"/>
              </a:srgbClr>
            </a:outerShdw>
          </a:effectLst>
        </p:spPr>
      </p:pic>
    </p:spTree>
    <p:extLst>
      <p:ext uri="{BB962C8B-B14F-4D97-AF65-F5344CB8AC3E}">
        <p14:creationId xmlns:p14="http://schemas.microsoft.com/office/powerpoint/2010/main" val="19358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871442" y="666922"/>
            <a:ext cx="4353116" cy="795492"/>
          </a:xfrm>
        </p:spPr>
        <p:txBody>
          <a:bodyPr vert="horz" lIns="91440" tIns="45720" rIns="91440" bIns="45720" rtlCol="0" anchor="b">
            <a:normAutofit/>
          </a:bodyPr>
          <a:lstStyle/>
          <a:p>
            <a:pPr algn="ctr"/>
            <a:r>
              <a:rPr lang="en-US" sz="3200" b="1" kern="1200" dirty="0" err="1">
                <a:solidFill>
                  <a:srgbClr val="595959"/>
                </a:solidFill>
                <a:latin typeface="Bookman Old Style" panose="02050604050505020204" pitchFamily="18" charset="0"/>
              </a:rPr>
              <a:t>Hamás</a:t>
            </a:r>
            <a:r>
              <a:rPr lang="en-US" sz="3200" kern="1200" dirty="0">
                <a:solidFill>
                  <a:srgbClr val="595959"/>
                </a:solidFill>
                <a:latin typeface="+mj-lt"/>
                <a:ea typeface="+mj-ea"/>
                <a:cs typeface="+mj-cs"/>
              </a:rPr>
              <a:t> </a:t>
            </a: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288234" y="1720736"/>
            <a:ext cx="5519531" cy="4878941"/>
          </a:xfrm>
        </p:spPr>
        <p:txBody>
          <a:bodyPr vert="horz" lIns="91440" tIns="45720" rIns="91440" bIns="45720" rtlCol="0" anchor="t">
            <a:normAutofit/>
          </a:bodyPr>
          <a:lstStyle/>
          <a:p>
            <a:pPr algn="just"/>
            <a:r>
              <a:rPr lang="en-US" sz="2000" dirty="0" err="1">
                <a:latin typeface="Bookman Old Style" panose="02050604050505020204" pitchFamily="18" charset="0"/>
              </a:rPr>
              <a:t>Sunnitská</a:t>
            </a:r>
            <a:r>
              <a:rPr lang="en-US" sz="2000" dirty="0">
                <a:latin typeface="Bookman Old Style" panose="02050604050505020204" pitchFamily="18" charset="0"/>
              </a:rPr>
              <a:t> </a:t>
            </a:r>
            <a:r>
              <a:rPr lang="en-US" sz="2000" dirty="0" err="1">
                <a:latin typeface="Bookman Old Style" panose="02050604050505020204" pitchFamily="18" charset="0"/>
              </a:rPr>
              <a:t>organizace</a:t>
            </a:r>
            <a:r>
              <a:rPr lang="en-US" sz="2000" dirty="0">
                <a:latin typeface="Bookman Old Style" panose="02050604050505020204" pitchFamily="18" charset="0"/>
              </a:rPr>
              <a:t> z </a:t>
            </a:r>
            <a:r>
              <a:rPr lang="en-US" sz="2000" dirty="0" err="1">
                <a:latin typeface="Bookman Old Style" panose="02050604050505020204" pitchFamily="18" charset="0"/>
              </a:rPr>
              <a:t>Palestiny</a:t>
            </a:r>
            <a:r>
              <a:rPr lang="en-US" sz="2000" dirty="0">
                <a:latin typeface="Bookman Old Style" panose="02050604050505020204" pitchFamily="18" charset="0"/>
              </a:rPr>
              <a:t> </a:t>
            </a:r>
          </a:p>
          <a:p>
            <a:pPr algn="just"/>
            <a:r>
              <a:rPr lang="en-US" sz="2000" dirty="0" err="1">
                <a:latin typeface="Bookman Old Style" panose="02050604050505020204" pitchFamily="18" charset="0"/>
              </a:rPr>
              <a:t>Ovládá</a:t>
            </a:r>
            <a:r>
              <a:rPr lang="en-US" sz="2000" dirty="0">
                <a:latin typeface="Bookman Old Style" panose="02050604050505020204" pitchFamily="18" charset="0"/>
              </a:rPr>
              <a:t> </a:t>
            </a:r>
            <a:r>
              <a:rPr lang="en-US" sz="2000" dirty="0" err="1">
                <a:latin typeface="Bookman Old Style" panose="02050604050505020204" pitchFamily="18" charset="0"/>
              </a:rPr>
              <a:t>Pásmo</a:t>
            </a:r>
            <a:r>
              <a:rPr lang="en-US" sz="2000" dirty="0">
                <a:latin typeface="Bookman Old Style" panose="02050604050505020204" pitchFamily="18" charset="0"/>
              </a:rPr>
              <a:t> </a:t>
            </a:r>
            <a:r>
              <a:rPr lang="en-US" sz="2000" dirty="0" err="1">
                <a:latin typeface="Bookman Old Style" panose="02050604050505020204" pitchFamily="18" charset="0"/>
              </a:rPr>
              <a:t>Gazy</a:t>
            </a:r>
            <a:r>
              <a:rPr lang="en-US" sz="2000" dirty="0">
                <a:latin typeface="Bookman Old Style" panose="02050604050505020204" pitchFamily="18" charset="0"/>
              </a:rPr>
              <a:t> </a:t>
            </a:r>
          </a:p>
          <a:p>
            <a:pPr algn="just"/>
            <a:r>
              <a:rPr lang="en-US" sz="2000" dirty="0" err="1">
                <a:latin typeface="Bookman Old Style" panose="02050604050505020204" pitchFamily="18" charset="0"/>
              </a:rPr>
              <a:t>Vznik</a:t>
            </a:r>
            <a:r>
              <a:rPr lang="en-US" sz="2000" dirty="0">
                <a:latin typeface="Bookman Old Style" panose="02050604050505020204" pitchFamily="18" charset="0"/>
              </a:rPr>
              <a:t> v </a:t>
            </a:r>
            <a:r>
              <a:rPr lang="en-US" sz="2000" dirty="0" err="1">
                <a:latin typeface="Bookman Old Style" panose="02050604050505020204" pitchFamily="18" charset="0"/>
              </a:rPr>
              <a:t>roce</a:t>
            </a:r>
            <a:r>
              <a:rPr lang="en-US" sz="2000" dirty="0">
                <a:latin typeface="Bookman Old Style" panose="02050604050505020204" pitchFamily="18" charset="0"/>
              </a:rPr>
              <a:t> 1987 </a:t>
            </a:r>
            <a:r>
              <a:rPr lang="en-US" sz="2000" dirty="0" err="1">
                <a:latin typeface="Bookman Old Style" panose="02050604050505020204" pitchFamily="18" charset="0"/>
              </a:rPr>
              <a:t>jako</a:t>
            </a:r>
            <a:r>
              <a:rPr lang="en-US" sz="2000" dirty="0">
                <a:latin typeface="Bookman Old Style" panose="02050604050505020204" pitchFamily="18" charset="0"/>
              </a:rPr>
              <a:t> </a:t>
            </a:r>
            <a:r>
              <a:rPr lang="en-US" sz="2000" dirty="0" err="1">
                <a:latin typeface="Bookman Old Style" panose="02050604050505020204" pitchFamily="18" charset="0"/>
              </a:rPr>
              <a:t>odnož</a:t>
            </a:r>
            <a:r>
              <a:rPr lang="en-US" sz="2000" dirty="0">
                <a:latin typeface="Bookman Old Style" panose="02050604050505020204" pitchFamily="18" charset="0"/>
              </a:rPr>
              <a:t> </a:t>
            </a:r>
            <a:r>
              <a:rPr lang="en-US" sz="2000" dirty="0" err="1">
                <a:latin typeface="Bookman Old Style" panose="02050604050505020204" pitchFamily="18" charset="0"/>
              </a:rPr>
              <a:t>Muslimského</a:t>
            </a:r>
            <a:r>
              <a:rPr lang="en-US" sz="2000" dirty="0">
                <a:latin typeface="Bookman Old Style" panose="02050604050505020204" pitchFamily="18" charset="0"/>
              </a:rPr>
              <a:t> </a:t>
            </a:r>
            <a:r>
              <a:rPr lang="en-US" sz="2000" dirty="0" err="1">
                <a:latin typeface="Bookman Old Style" panose="02050604050505020204" pitchFamily="18" charset="0"/>
              </a:rPr>
              <a:t>bratrstva</a:t>
            </a:r>
            <a:r>
              <a:rPr lang="en-US" sz="2000" dirty="0">
                <a:latin typeface="Bookman Old Style" panose="02050604050505020204" pitchFamily="18" charset="0"/>
              </a:rPr>
              <a:t> </a:t>
            </a:r>
            <a:r>
              <a:rPr lang="en-US" sz="2000" dirty="0">
                <a:latin typeface="Bookman Old Style" panose="02050604050505020204" pitchFamily="18" charset="0"/>
                <a:sym typeface="Wingdings" pitchFamily="2" charset="2"/>
              </a:rPr>
              <a:t> </a:t>
            </a:r>
            <a:r>
              <a:rPr lang="en-US" sz="2000" dirty="0" err="1">
                <a:latin typeface="Bookman Old Style" panose="02050604050505020204" pitchFamily="18" charset="0"/>
                <a:sym typeface="Wingdings" pitchFamily="2" charset="2"/>
              </a:rPr>
              <a:t>požaduje</a:t>
            </a:r>
            <a:r>
              <a:rPr lang="en-US" sz="2000" dirty="0">
                <a:latin typeface="Bookman Old Style" panose="02050604050505020204" pitchFamily="18" charset="0"/>
                <a:sym typeface="Wingdings" pitchFamily="2" charset="2"/>
              </a:rPr>
              <a:t> </a:t>
            </a:r>
            <a:r>
              <a:rPr lang="en-US" sz="2000" dirty="0" err="1">
                <a:latin typeface="Bookman Old Style" panose="02050604050505020204" pitchFamily="18" charset="0"/>
                <a:sym typeface="Wingdings" pitchFamily="2" charset="2"/>
              </a:rPr>
              <a:t>návrat</a:t>
            </a:r>
            <a:r>
              <a:rPr lang="en-US" sz="2000" dirty="0">
                <a:latin typeface="Bookman Old Style" panose="02050604050505020204" pitchFamily="18" charset="0"/>
                <a:sym typeface="Wingdings" pitchFamily="2" charset="2"/>
              </a:rPr>
              <a:t> </a:t>
            </a:r>
            <a:r>
              <a:rPr lang="en-US" sz="2000" dirty="0" err="1">
                <a:latin typeface="Bookman Old Style" panose="02050604050505020204" pitchFamily="18" charset="0"/>
                <a:sym typeface="Wingdings" pitchFamily="2" charset="2"/>
              </a:rPr>
              <a:t>ke</a:t>
            </a:r>
            <a:r>
              <a:rPr lang="en-US" sz="2000" dirty="0">
                <a:latin typeface="Bookman Old Style" panose="02050604050505020204" pitchFamily="18" charset="0"/>
                <a:sym typeface="Wingdings" pitchFamily="2" charset="2"/>
              </a:rPr>
              <a:t> </a:t>
            </a:r>
            <a:r>
              <a:rPr lang="en-US" sz="2000" dirty="0" err="1">
                <a:latin typeface="Bookman Old Style" panose="02050604050505020204" pitchFamily="18" charset="0"/>
                <a:sym typeface="Wingdings" pitchFamily="2" charset="2"/>
              </a:rPr>
              <a:t>kořenům</a:t>
            </a:r>
            <a:r>
              <a:rPr lang="en-US" sz="2000" dirty="0">
                <a:latin typeface="Bookman Old Style" panose="02050604050505020204" pitchFamily="18" charset="0"/>
                <a:sym typeface="Wingdings" pitchFamily="2" charset="2"/>
              </a:rPr>
              <a:t> </a:t>
            </a:r>
            <a:r>
              <a:rPr lang="en-US" sz="2000" dirty="0" err="1">
                <a:latin typeface="Bookman Old Style" panose="02050604050505020204" pitchFamily="18" charset="0"/>
                <a:sym typeface="Wingdings" pitchFamily="2" charset="2"/>
              </a:rPr>
              <a:t>islámu</a:t>
            </a:r>
            <a:r>
              <a:rPr lang="en-US" sz="2000" dirty="0">
                <a:latin typeface="Bookman Old Style" panose="02050604050505020204" pitchFamily="18" charset="0"/>
                <a:sym typeface="Wingdings" pitchFamily="2" charset="2"/>
              </a:rPr>
              <a:t> </a:t>
            </a:r>
            <a:endParaRPr lang="en-US" sz="2000" dirty="0">
              <a:latin typeface="Bookman Old Style" panose="02050604050505020204" pitchFamily="18" charset="0"/>
            </a:endParaRPr>
          </a:p>
          <a:p>
            <a:pPr algn="just"/>
            <a:r>
              <a:rPr lang="en-US" sz="2000" dirty="0" err="1">
                <a:latin typeface="Bookman Old Style" panose="02050604050505020204" pitchFamily="18" charset="0"/>
              </a:rPr>
              <a:t>vznikla</a:t>
            </a:r>
            <a:r>
              <a:rPr lang="en-US" sz="2000" dirty="0">
                <a:latin typeface="Bookman Old Style" panose="02050604050505020204" pitchFamily="18" charset="0"/>
              </a:rPr>
              <a:t> za </a:t>
            </a:r>
            <a:r>
              <a:rPr lang="en-US" sz="2000" dirty="0" err="1">
                <a:latin typeface="Bookman Old Style" panose="02050604050505020204" pitchFamily="18" charset="0"/>
              </a:rPr>
              <a:t>účelem</a:t>
            </a:r>
            <a:r>
              <a:rPr lang="en-US" sz="2000" dirty="0">
                <a:latin typeface="Bookman Old Style" panose="02050604050505020204" pitchFamily="18" charset="0"/>
              </a:rPr>
              <a:t> </a:t>
            </a:r>
            <a:r>
              <a:rPr lang="en-US" sz="2000" dirty="0" err="1">
                <a:latin typeface="Bookman Old Style" panose="02050604050505020204" pitchFamily="18" charset="0"/>
              </a:rPr>
              <a:t>boje</a:t>
            </a:r>
            <a:r>
              <a:rPr lang="en-US" sz="2000" dirty="0">
                <a:latin typeface="Bookman Old Style" panose="02050604050505020204" pitchFamily="18" charset="0"/>
              </a:rPr>
              <a:t> </a:t>
            </a:r>
            <a:r>
              <a:rPr lang="en-US" sz="2000" dirty="0" err="1">
                <a:latin typeface="Bookman Old Style" panose="02050604050505020204" pitchFamily="18" charset="0"/>
              </a:rPr>
              <a:t>proti</a:t>
            </a:r>
            <a:r>
              <a:rPr lang="en-US" sz="2000" dirty="0">
                <a:latin typeface="Bookman Old Style" panose="02050604050505020204" pitchFamily="18" charset="0"/>
              </a:rPr>
              <a:t> </a:t>
            </a:r>
            <a:r>
              <a:rPr lang="en-US" sz="2000" dirty="0" err="1">
                <a:latin typeface="Bookman Old Style" panose="02050604050505020204" pitchFamily="18" charset="0"/>
              </a:rPr>
              <a:t>Izraeli</a:t>
            </a:r>
            <a:r>
              <a:rPr lang="en-US" sz="2000" dirty="0">
                <a:latin typeface="Bookman Old Style" panose="02050604050505020204" pitchFamily="18" charset="0"/>
              </a:rPr>
              <a:t> a </a:t>
            </a:r>
            <a:r>
              <a:rPr lang="en-US" sz="2000" dirty="0" err="1">
                <a:latin typeface="Bookman Old Style" panose="02050604050505020204" pitchFamily="18" charset="0"/>
              </a:rPr>
              <a:t>získání</a:t>
            </a:r>
            <a:r>
              <a:rPr lang="en-US" sz="2000" dirty="0">
                <a:latin typeface="Bookman Old Style" panose="02050604050505020204" pitchFamily="18" charset="0"/>
              </a:rPr>
              <a:t> </a:t>
            </a:r>
            <a:r>
              <a:rPr lang="en-US" sz="2000" dirty="0" err="1">
                <a:latin typeface="Bookman Old Style" panose="02050604050505020204" pitchFamily="18" charset="0"/>
              </a:rPr>
              <a:t>Palestiny</a:t>
            </a:r>
            <a:endParaRPr lang="en-US" sz="2000" dirty="0">
              <a:latin typeface="Bookman Old Style" panose="02050604050505020204" pitchFamily="18" charset="0"/>
            </a:endParaRPr>
          </a:p>
          <a:p>
            <a:pPr algn="just"/>
            <a:r>
              <a:rPr lang="en-US" sz="2000" dirty="0" err="1">
                <a:latin typeface="Bookman Old Style" panose="02050604050505020204" pitchFamily="18" charset="0"/>
              </a:rPr>
              <a:t>Organizace</a:t>
            </a:r>
            <a:r>
              <a:rPr lang="en-US" sz="2000" dirty="0">
                <a:latin typeface="Bookman Old Style" panose="02050604050505020204" pitchFamily="18" charset="0"/>
              </a:rPr>
              <a:t> </a:t>
            </a:r>
            <a:r>
              <a:rPr lang="en-US" sz="2000" dirty="0" err="1">
                <a:latin typeface="Bookman Old Style" panose="02050604050505020204" pitchFamily="18" charset="0"/>
              </a:rPr>
              <a:t>známá</a:t>
            </a:r>
            <a:r>
              <a:rPr lang="en-US" sz="2000" dirty="0">
                <a:latin typeface="Bookman Old Style" panose="02050604050505020204" pitchFamily="18" charset="0"/>
              </a:rPr>
              <a:t> pro </a:t>
            </a:r>
            <a:r>
              <a:rPr lang="en-US" sz="2000" dirty="0" err="1">
                <a:latin typeface="Bookman Old Style" panose="02050604050505020204" pitchFamily="18" charset="0"/>
              </a:rPr>
              <a:t>sebevražedné</a:t>
            </a:r>
            <a:r>
              <a:rPr lang="en-US" sz="2000" dirty="0">
                <a:latin typeface="Bookman Old Style" panose="02050604050505020204" pitchFamily="18" charset="0"/>
              </a:rPr>
              <a:t> </a:t>
            </a:r>
            <a:r>
              <a:rPr lang="en-US" sz="2000" dirty="0" err="1">
                <a:latin typeface="Bookman Old Style" panose="02050604050505020204" pitchFamily="18" charset="0"/>
              </a:rPr>
              <a:t>atentáty</a:t>
            </a:r>
            <a:r>
              <a:rPr lang="en-US" sz="2000" dirty="0">
                <a:latin typeface="Bookman Old Style" panose="02050604050505020204" pitchFamily="18" charset="0"/>
              </a:rPr>
              <a:t>, </a:t>
            </a:r>
            <a:r>
              <a:rPr lang="en-US" sz="2000" dirty="0" err="1">
                <a:latin typeface="Bookman Old Style" panose="02050604050505020204" pitchFamily="18" charset="0"/>
              </a:rPr>
              <a:t>únosy</a:t>
            </a:r>
            <a:r>
              <a:rPr lang="en-US" sz="2000" dirty="0">
                <a:latin typeface="Bookman Old Style" panose="02050604050505020204" pitchFamily="18" charset="0"/>
              </a:rPr>
              <a:t> </a:t>
            </a:r>
            <a:r>
              <a:rPr lang="en-US" sz="2000" dirty="0" err="1">
                <a:latin typeface="Bookman Old Style" panose="02050604050505020204" pitchFamily="18" charset="0"/>
              </a:rPr>
              <a:t>letadel</a:t>
            </a:r>
            <a:r>
              <a:rPr lang="en-US" sz="2000" dirty="0">
                <a:latin typeface="Bookman Old Style" panose="02050604050505020204" pitchFamily="18" charset="0"/>
              </a:rPr>
              <a:t>, </a:t>
            </a:r>
            <a:r>
              <a:rPr lang="en-US" sz="2000" dirty="0" err="1">
                <a:latin typeface="Bookman Old Style" panose="02050604050505020204" pitchFamily="18" charset="0"/>
              </a:rPr>
              <a:t>rukojmí</a:t>
            </a:r>
            <a:endParaRPr lang="en-US" sz="2000" dirty="0">
              <a:latin typeface="Bookman Old Style" panose="02050604050505020204" pitchFamily="18" charset="0"/>
            </a:endParaRPr>
          </a:p>
          <a:p>
            <a:pPr algn="just"/>
            <a:r>
              <a:rPr lang="en-US" sz="2000" dirty="0" err="1">
                <a:latin typeface="Bookman Old Style" panose="02050604050505020204" pitchFamily="18" charset="0"/>
              </a:rPr>
              <a:t>Cíl</a:t>
            </a:r>
            <a:r>
              <a:rPr lang="en-US" sz="2000" dirty="0">
                <a:latin typeface="Bookman Old Style" panose="02050604050505020204" pitchFamily="18" charset="0"/>
              </a:rPr>
              <a:t> </a:t>
            </a:r>
            <a:r>
              <a:rPr lang="en-US" sz="2000" dirty="0" err="1">
                <a:latin typeface="Bookman Old Style" panose="02050604050505020204" pitchFamily="18" charset="0"/>
              </a:rPr>
              <a:t>aktivit</a:t>
            </a:r>
            <a:r>
              <a:rPr lang="en-US" sz="2000" dirty="0">
                <a:latin typeface="Bookman Old Style" panose="02050604050505020204" pitchFamily="18" charset="0"/>
              </a:rPr>
              <a:t>: </a:t>
            </a:r>
            <a:r>
              <a:rPr lang="en-US" sz="2000" dirty="0" err="1">
                <a:latin typeface="Bookman Old Style" panose="02050604050505020204" pitchFamily="18" charset="0"/>
              </a:rPr>
              <a:t>nabírání</a:t>
            </a:r>
            <a:r>
              <a:rPr lang="en-US" sz="2000" dirty="0">
                <a:latin typeface="Bookman Old Style" panose="02050604050505020204" pitchFamily="18" charset="0"/>
              </a:rPr>
              <a:t> </a:t>
            </a:r>
            <a:r>
              <a:rPr lang="en-US" sz="2000" dirty="0" err="1">
                <a:latin typeface="Bookman Old Style" panose="02050604050505020204" pitchFamily="18" charset="0"/>
              </a:rPr>
              <a:t>nových</a:t>
            </a:r>
            <a:r>
              <a:rPr lang="en-US" sz="2000" dirty="0">
                <a:latin typeface="Bookman Old Style" panose="02050604050505020204" pitchFamily="18" charset="0"/>
              </a:rPr>
              <a:t> </a:t>
            </a:r>
            <a:r>
              <a:rPr lang="en-US" sz="2000" dirty="0" err="1">
                <a:latin typeface="Bookman Old Style" panose="02050604050505020204" pitchFamily="18" charset="0"/>
              </a:rPr>
              <a:t>členů</a:t>
            </a:r>
            <a:r>
              <a:rPr lang="en-US" sz="2000" dirty="0">
                <a:latin typeface="Bookman Old Style" panose="02050604050505020204" pitchFamily="18" charset="0"/>
              </a:rPr>
              <a:t>, </a:t>
            </a:r>
            <a:r>
              <a:rPr lang="en-US" sz="2000" dirty="0" err="1">
                <a:latin typeface="Bookman Old Style" panose="02050604050505020204" pitchFamily="18" charset="0"/>
              </a:rPr>
              <a:t>shánění</a:t>
            </a:r>
            <a:r>
              <a:rPr lang="en-US" sz="2000" dirty="0">
                <a:latin typeface="Bookman Old Style" panose="02050604050505020204" pitchFamily="18" charset="0"/>
              </a:rPr>
              <a:t> </a:t>
            </a:r>
            <a:r>
              <a:rPr lang="en-US" sz="2000" dirty="0" err="1">
                <a:latin typeface="Bookman Old Style" panose="02050604050505020204" pitchFamily="18" charset="0"/>
              </a:rPr>
              <a:t>peněz</a:t>
            </a:r>
            <a:r>
              <a:rPr lang="en-US" sz="2000" dirty="0">
                <a:latin typeface="Bookman Old Style" panose="02050604050505020204" pitchFamily="18" charset="0"/>
              </a:rPr>
              <a:t>, </a:t>
            </a:r>
            <a:r>
              <a:rPr lang="en-US" sz="2000" dirty="0" err="1">
                <a:latin typeface="Bookman Old Style" panose="02050604050505020204" pitchFamily="18" charset="0"/>
              </a:rPr>
              <a:t>šíření</a:t>
            </a:r>
            <a:r>
              <a:rPr lang="en-US" sz="2000" dirty="0">
                <a:latin typeface="Bookman Old Style" panose="02050604050505020204" pitchFamily="18" charset="0"/>
              </a:rPr>
              <a:t> </a:t>
            </a:r>
            <a:r>
              <a:rPr lang="en-US" sz="2000" dirty="0" err="1">
                <a:latin typeface="Bookman Old Style" panose="02050604050505020204" pitchFamily="18" charset="0"/>
              </a:rPr>
              <a:t>propagandy</a:t>
            </a:r>
            <a:r>
              <a:rPr lang="en-US" sz="2000" dirty="0">
                <a:latin typeface="Bookman Old Style" panose="02050604050505020204" pitchFamily="18" charset="0"/>
              </a:rPr>
              <a:t> </a:t>
            </a:r>
          </a:p>
        </p:txBody>
      </p:sp>
      <p:pic>
        <p:nvPicPr>
          <p:cNvPr id="5" name="Zástupný obsah 4">
            <a:extLst>
              <a:ext uri="{FF2B5EF4-FFF2-40B4-BE49-F238E27FC236}">
                <a16:creationId xmlns:a16="http://schemas.microsoft.com/office/drawing/2014/main" id="{80A68988-9E62-A644-B08E-B0662D31A6B2}"/>
              </a:ext>
            </a:extLst>
          </p:cNvPr>
          <p:cNvPicPr>
            <a:picLocks noGrp="1" noChangeAspect="1"/>
          </p:cNvPicPr>
          <p:nvPr>
            <p:ph sz="half" idx="2"/>
          </p:nvPr>
        </p:nvPicPr>
        <p:blipFill rotWithShape="1">
          <a:blip r:embed="rId3"/>
          <a:srcRect t="5151" r="-4" b="-4"/>
          <a:stretch/>
        </p:blipFill>
        <p:spPr>
          <a:xfrm>
            <a:off x="6781801" y="958650"/>
            <a:ext cx="4797056" cy="4986269"/>
          </a:xfrm>
          <a:prstGeom prst="rect">
            <a:avLst/>
          </a:prstGeom>
        </p:spPr>
      </p:pic>
    </p:spTree>
    <p:extLst>
      <p:ext uri="{BB962C8B-B14F-4D97-AF65-F5344CB8AC3E}">
        <p14:creationId xmlns:p14="http://schemas.microsoft.com/office/powerpoint/2010/main" val="227083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457200" y="587494"/>
            <a:ext cx="3939098" cy="795492"/>
          </a:xfrm>
        </p:spPr>
        <p:txBody>
          <a:bodyPr vert="horz" lIns="91440" tIns="45720" rIns="91440" bIns="45720" rtlCol="0" anchor="b">
            <a:normAutofit fontScale="90000"/>
          </a:bodyPr>
          <a:lstStyle/>
          <a:p>
            <a:r>
              <a:rPr lang="cs-CZ" sz="3200" b="1" dirty="0">
                <a:solidFill>
                  <a:schemeClr val="bg2">
                    <a:lumMod val="50000"/>
                  </a:schemeClr>
                </a:solidFill>
                <a:latin typeface="Bookman Old Style" panose="02050604050505020204" pitchFamily="18" charset="0"/>
              </a:rPr>
              <a:t>Struktura hnutí – dvě hlavní složky:</a:t>
            </a:r>
            <a:endParaRPr lang="en-US" sz="3200" b="1" kern="1200" dirty="0">
              <a:solidFill>
                <a:schemeClr val="bg2">
                  <a:lumMod val="50000"/>
                </a:schemeClr>
              </a:solidFill>
              <a:latin typeface="+mj-lt"/>
              <a:ea typeface="+mj-ea"/>
              <a:cs typeface="+mj-cs"/>
            </a:endParaRP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457200" y="1731942"/>
            <a:ext cx="5519531" cy="4878941"/>
          </a:xfrm>
        </p:spPr>
        <p:txBody>
          <a:bodyPr vert="horz" lIns="91440" tIns="45720" rIns="91440" bIns="45720" rtlCol="0" anchor="t">
            <a:normAutofit/>
          </a:bodyPr>
          <a:lstStyle/>
          <a:p>
            <a:pPr marL="457200" indent="-457200">
              <a:buAutoNum type="arabicPeriod"/>
            </a:pPr>
            <a:r>
              <a:rPr lang="en-US" sz="2000" b="1" dirty="0" err="1">
                <a:latin typeface="Bookman Old Style" panose="02050604050505020204" pitchFamily="18" charset="0"/>
              </a:rPr>
              <a:t>civilní</a:t>
            </a:r>
            <a:r>
              <a:rPr lang="en-US" sz="2000" b="1" dirty="0">
                <a:latin typeface="Bookman Old Style" panose="02050604050505020204" pitchFamily="18" charset="0"/>
              </a:rPr>
              <a:t> </a:t>
            </a:r>
            <a:r>
              <a:rPr lang="en-US" sz="2000" b="1" dirty="0" err="1">
                <a:latin typeface="Bookman Old Style" panose="02050604050505020204" pitchFamily="18" charset="0"/>
              </a:rPr>
              <a:t>politické</a:t>
            </a:r>
            <a:r>
              <a:rPr lang="en-US" sz="2000" b="1" dirty="0">
                <a:latin typeface="Bookman Old Style" panose="02050604050505020204" pitchFamily="18" charset="0"/>
              </a:rPr>
              <a:t> </a:t>
            </a:r>
            <a:r>
              <a:rPr lang="en-US" sz="2000" b="1" dirty="0" err="1">
                <a:latin typeface="Bookman Old Style" panose="02050604050505020204" pitchFamily="18" charset="0"/>
              </a:rPr>
              <a:t>křídlo</a:t>
            </a:r>
            <a:endParaRPr lang="en-US" sz="2000" b="1" dirty="0">
              <a:latin typeface="Bookman Old Style" panose="02050604050505020204" pitchFamily="18" charset="0"/>
            </a:endParaRPr>
          </a:p>
          <a:p>
            <a:r>
              <a:rPr lang="en-US" sz="2000" b="1" dirty="0">
                <a:latin typeface="Bookman Old Style" panose="02050604050505020204" pitchFamily="18" charset="0"/>
              </a:rPr>
              <a:t> </a:t>
            </a:r>
            <a:r>
              <a:rPr lang="en-US" sz="2000" dirty="0" err="1">
                <a:latin typeface="Bookman Old Style" panose="02050604050505020204" pitchFamily="18" charset="0"/>
              </a:rPr>
              <a:t>podporuje</a:t>
            </a:r>
            <a:r>
              <a:rPr lang="en-US" sz="2000" dirty="0">
                <a:latin typeface="Bookman Old Style" panose="02050604050505020204" pitchFamily="18" charset="0"/>
              </a:rPr>
              <a:t> </a:t>
            </a:r>
            <a:r>
              <a:rPr lang="en-US" sz="2000" dirty="0" err="1">
                <a:latin typeface="Bookman Old Style" panose="02050604050505020204" pitchFamily="18" charset="0"/>
              </a:rPr>
              <a:t>chudé</a:t>
            </a:r>
            <a:r>
              <a:rPr lang="en-US" sz="2000" dirty="0">
                <a:latin typeface="Bookman Old Style" panose="02050604050505020204" pitchFamily="18" charset="0"/>
              </a:rPr>
              <a:t> </a:t>
            </a:r>
            <a:r>
              <a:rPr lang="en-US" sz="2000" dirty="0" err="1">
                <a:latin typeface="Bookman Old Style" panose="02050604050505020204" pitchFamily="18" charset="0"/>
              </a:rPr>
              <a:t>palestinské</a:t>
            </a:r>
            <a:r>
              <a:rPr lang="en-US" sz="2000" dirty="0">
                <a:latin typeface="Bookman Old Style" panose="02050604050505020204" pitchFamily="18" charset="0"/>
              </a:rPr>
              <a:t> </a:t>
            </a:r>
            <a:r>
              <a:rPr lang="en-US" sz="2000" dirty="0" err="1">
                <a:latin typeface="Bookman Old Style" panose="02050604050505020204" pitchFamily="18" charset="0"/>
              </a:rPr>
              <a:t>obyvatelstvo</a:t>
            </a:r>
            <a:r>
              <a:rPr lang="en-US" sz="2000" dirty="0">
                <a:latin typeface="Bookman Old Style" panose="02050604050505020204" pitchFamily="18" charset="0"/>
              </a:rPr>
              <a:t>, </a:t>
            </a:r>
            <a:r>
              <a:rPr lang="en-US" sz="2000" dirty="0" err="1">
                <a:latin typeface="Bookman Old Style" panose="02050604050505020204" pitchFamily="18" charset="0"/>
              </a:rPr>
              <a:t>organizuje</a:t>
            </a:r>
            <a:r>
              <a:rPr lang="en-US" sz="2000" dirty="0">
                <a:latin typeface="Bookman Old Style" panose="02050604050505020204" pitchFamily="18" charset="0"/>
              </a:rPr>
              <a:t> </a:t>
            </a:r>
            <a:r>
              <a:rPr lang="en-US" sz="2000" dirty="0" err="1">
                <a:latin typeface="Bookman Old Style" panose="02050604050505020204" pitchFamily="18" charset="0"/>
              </a:rPr>
              <a:t>charitativní</a:t>
            </a:r>
            <a:r>
              <a:rPr lang="en-US" sz="2000" dirty="0">
                <a:latin typeface="Bookman Old Style" panose="02050604050505020204" pitchFamily="18" charset="0"/>
              </a:rPr>
              <a:t> </a:t>
            </a:r>
            <a:r>
              <a:rPr lang="en-US" sz="2000" dirty="0" err="1">
                <a:latin typeface="Bookman Old Style" panose="02050604050505020204" pitchFamily="18" charset="0"/>
              </a:rPr>
              <a:t>aktivity</a:t>
            </a:r>
            <a:r>
              <a:rPr lang="en-US" sz="2000" dirty="0">
                <a:latin typeface="Bookman Old Style" panose="02050604050505020204" pitchFamily="18" charset="0"/>
              </a:rPr>
              <a:t> </a:t>
            </a:r>
          </a:p>
          <a:p>
            <a:r>
              <a:rPr lang="en-US" sz="2000" dirty="0">
                <a:latin typeface="Bookman Old Style" panose="02050604050505020204" pitchFamily="18" charset="0"/>
              </a:rPr>
              <a:t>V </a:t>
            </a:r>
            <a:r>
              <a:rPr lang="en-US" sz="2000" dirty="0" err="1">
                <a:latin typeface="Bookman Old Style" panose="02050604050505020204" pitchFamily="18" charset="0"/>
              </a:rPr>
              <a:t>praxi</a:t>
            </a:r>
            <a:r>
              <a:rPr lang="en-US" sz="2000" dirty="0">
                <a:latin typeface="Bookman Old Style" panose="02050604050505020204" pitchFamily="18" charset="0"/>
              </a:rPr>
              <a:t> se </a:t>
            </a:r>
            <a:r>
              <a:rPr lang="en-US" sz="2000" dirty="0" err="1">
                <a:latin typeface="Bookman Old Style" panose="02050604050505020204" pitchFamily="18" charset="0"/>
              </a:rPr>
              <a:t>jedná</a:t>
            </a:r>
            <a:r>
              <a:rPr lang="en-US" sz="2000" dirty="0">
                <a:latin typeface="Bookman Old Style" panose="02050604050505020204" pitchFamily="18" charset="0"/>
              </a:rPr>
              <a:t> o </a:t>
            </a:r>
            <a:r>
              <a:rPr lang="en-US" sz="2000" dirty="0" err="1">
                <a:latin typeface="Bookman Old Style" panose="02050604050505020204" pitchFamily="18" charset="0"/>
              </a:rPr>
              <a:t>shromažďování</a:t>
            </a:r>
            <a:r>
              <a:rPr lang="en-US" sz="2000" dirty="0">
                <a:latin typeface="Bookman Old Style" panose="02050604050505020204" pitchFamily="18" charset="0"/>
              </a:rPr>
              <a:t> </a:t>
            </a:r>
            <a:r>
              <a:rPr lang="en-US" sz="2000" dirty="0" err="1">
                <a:latin typeface="Bookman Old Style" panose="02050604050505020204" pitchFamily="18" charset="0"/>
              </a:rPr>
              <a:t>příspěvků</a:t>
            </a:r>
            <a:r>
              <a:rPr lang="en-US" sz="2000" dirty="0">
                <a:latin typeface="Bookman Old Style" panose="02050604050505020204" pitchFamily="18" charset="0"/>
              </a:rPr>
              <a:t> </a:t>
            </a:r>
            <a:r>
              <a:rPr lang="en-US" sz="2000" dirty="0" err="1">
                <a:latin typeface="Bookman Old Style" panose="02050604050505020204" pitchFamily="18" charset="0"/>
              </a:rPr>
              <a:t>na</a:t>
            </a:r>
            <a:r>
              <a:rPr lang="en-US" sz="2000" dirty="0">
                <a:latin typeface="Bookman Old Style" panose="02050604050505020204" pitchFamily="18" charset="0"/>
              </a:rPr>
              <a:t> </a:t>
            </a:r>
            <a:r>
              <a:rPr lang="en-US" sz="2000" dirty="0" err="1">
                <a:latin typeface="Bookman Old Style" panose="02050604050505020204" pitchFamily="18" charset="0"/>
              </a:rPr>
              <a:t>vdělávání</a:t>
            </a:r>
            <a:r>
              <a:rPr lang="en-US" sz="2000" dirty="0">
                <a:latin typeface="Bookman Old Style" panose="02050604050505020204" pitchFamily="18" charset="0"/>
              </a:rPr>
              <a:t>, </a:t>
            </a:r>
            <a:r>
              <a:rPr lang="en-US" sz="2000" dirty="0" err="1">
                <a:latin typeface="Bookman Old Style" panose="02050604050505020204" pitchFamily="18" charset="0"/>
              </a:rPr>
              <a:t>výstavbu</a:t>
            </a:r>
            <a:r>
              <a:rPr lang="en-US" sz="2000" dirty="0">
                <a:latin typeface="Bookman Old Style" panose="02050604050505020204" pitchFamily="18" charset="0"/>
              </a:rPr>
              <a:t> </a:t>
            </a:r>
            <a:r>
              <a:rPr lang="en-US" sz="2000" dirty="0" err="1">
                <a:latin typeface="Bookman Old Style" panose="02050604050505020204" pitchFamily="18" charset="0"/>
              </a:rPr>
              <a:t>nových</a:t>
            </a:r>
            <a:r>
              <a:rPr lang="en-US" sz="2000" dirty="0">
                <a:latin typeface="Bookman Old Style" panose="02050604050505020204" pitchFamily="18" charset="0"/>
              </a:rPr>
              <a:t> </a:t>
            </a:r>
            <a:r>
              <a:rPr lang="en-US" sz="2000" dirty="0" err="1">
                <a:latin typeface="Bookman Old Style" panose="02050604050505020204" pitchFamily="18" charset="0"/>
              </a:rPr>
              <a:t>mešit</a:t>
            </a:r>
            <a:r>
              <a:rPr lang="en-US" sz="2000" dirty="0">
                <a:latin typeface="Bookman Old Style" panose="02050604050505020204" pitchFamily="18" charset="0"/>
              </a:rPr>
              <a:t>, </a:t>
            </a:r>
            <a:r>
              <a:rPr lang="en-US" sz="2000" dirty="0" err="1">
                <a:latin typeface="Bookman Old Style" panose="02050604050505020204" pitchFamily="18" charset="0"/>
              </a:rPr>
              <a:t>zdravotně</a:t>
            </a:r>
            <a:r>
              <a:rPr lang="en-US" sz="2000" dirty="0">
                <a:latin typeface="Bookman Old Style" panose="02050604050505020204" pitchFamily="18" charset="0"/>
              </a:rPr>
              <a:t> </a:t>
            </a:r>
            <a:r>
              <a:rPr lang="en-US" sz="2000" dirty="0" err="1">
                <a:latin typeface="Bookman Old Style" panose="02050604050505020204" pitchFamily="18" charset="0"/>
              </a:rPr>
              <a:t>sociální</a:t>
            </a:r>
            <a:r>
              <a:rPr lang="en-US" sz="2000" dirty="0">
                <a:latin typeface="Bookman Old Style" panose="02050604050505020204" pitchFamily="18" charset="0"/>
              </a:rPr>
              <a:t> </a:t>
            </a:r>
            <a:r>
              <a:rPr lang="en-US" sz="2000" dirty="0" err="1">
                <a:latin typeface="Bookman Old Style" panose="02050604050505020204" pitchFamily="18" charset="0"/>
              </a:rPr>
              <a:t>zařízení</a:t>
            </a:r>
            <a:r>
              <a:rPr lang="en-US" sz="2000" dirty="0">
                <a:latin typeface="Bookman Old Style" panose="02050604050505020204" pitchFamily="18" charset="0"/>
              </a:rPr>
              <a:t>, … </a:t>
            </a:r>
          </a:p>
          <a:p>
            <a:r>
              <a:rPr lang="en-US" sz="2000" dirty="0" err="1">
                <a:latin typeface="Bookman Old Style" panose="02050604050505020204" pitchFamily="18" charset="0"/>
              </a:rPr>
              <a:t>Tím</a:t>
            </a:r>
            <a:r>
              <a:rPr lang="en-US" sz="2000" dirty="0">
                <a:latin typeface="Bookman Old Style" panose="02050604050505020204" pitchFamily="18" charset="0"/>
              </a:rPr>
              <a:t>, </a:t>
            </a:r>
            <a:r>
              <a:rPr lang="en-US" sz="2000" dirty="0" err="1">
                <a:latin typeface="Bookman Old Style" panose="02050604050505020204" pitchFamily="18" charset="0"/>
              </a:rPr>
              <a:t>že</a:t>
            </a:r>
            <a:r>
              <a:rPr lang="en-US" sz="2000" dirty="0">
                <a:latin typeface="Bookman Old Style" panose="02050604050505020204" pitchFamily="18" charset="0"/>
              </a:rPr>
              <a:t> </a:t>
            </a:r>
            <a:r>
              <a:rPr lang="en-US" sz="2000" dirty="0" err="1">
                <a:latin typeface="Bookman Old Style" panose="02050604050505020204" pitchFamily="18" charset="0"/>
              </a:rPr>
              <a:t>získává</a:t>
            </a:r>
            <a:r>
              <a:rPr lang="en-US" sz="2000" dirty="0">
                <a:latin typeface="Bookman Old Style" panose="02050604050505020204" pitchFamily="18" charset="0"/>
              </a:rPr>
              <a:t> </a:t>
            </a:r>
            <a:r>
              <a:rPr lang="en-US" sz="2000" dirty="0" err="1">
                <a:latin typeface="Bookman Old Style" panose="02050604050505020204" pitchFamily="18" charset="0"/>
              </a:rPr>
              <a:t>popularitu</a:t>
            </a:r>
            <a:r>
              <a:rPr lang="en-US" sz="2000" dirty="0">
                <a:latin typeface="Bookman Old Style" panose="02050604050505020204" pitchFamily="18" charset="0"/>
              </a:rPr>
              <a:t> </a:t>
            </a:r>
            <a:r>
              <a:rPr lang="en-US" sz="2000" dirty="0" err="1">
                <a:latin typeface="Bookman Old Style" panose="02050604050505020204" pitchFamily="18" charset="0"/>
              </a:rPr>
              <a:t>mezi</a:t>
            </a:r>
            <a:r>
              <a:rPr lang="en-US" sz="2000" dirty="0">
                <a:latin typeface="Bookman Old Style" panose="02050604050505020204" pitchFamily="18" charset="0"/>
              </a:rPr>
              <a:t> </a:t>
            </a:r>
            <a:r>
              <a:rPr lang="en-US" sz="2000" dirty="0" err="1">
                <a:latin typeface="Bookman Old Style" panose="02050604050505020204" pitchFamily="18" charset="0"/>
              </a:rPr>
              <a:t>obyvatelstvem</a:t>
            </a:r>
            <a:r>
              <a:rPr lang="en-US" sz="2000" dirty="0">
                <a:latin typeface="Bookman Old Style" panose="02050604050505020204" pitchFamily="18" charset="0"/>
              </a:rPr>
              <a:t> a </a:t>
            </a:r>
            <a:r>
              <a:rPr lang="en-US" sz="2000" dirty="0" err="1">
                <a:latin typeface="Bookman Old Style" panose="02050604050505020204" pitchFamily="18" charset="0"/>
              </a:rPr>
              <a:t>zřizuje</a:t>
            </a:r>
            <a:r>
              <a:rPr lang="en-US" sz="2000" dirty="0">
                <a:latin typeface="Bookman Old Style" panose="02050604050505020204" pitchFamily="18" charset="0"/>
              </a:rPr>
              <a:t> </a:t>
            </a:r>
            <a:r>
              <a:rPr lang="en-US" sz="2000" dirty="0" err="1">
                <a:latin typeface="Bookman Old Style" panose="02050604050505020204" pitchFamily="18" charset="0"/>
              </a:rPr>
              <a:t>vzdělávací</a:t>
            </a:r>
            <a:r>
              <a:rPr lang="en-US" sz="2000" dirty="0">
                <a:latin typeface="Bookman Old Style" panose="02050604050505020204" pitchFamily="18" charset="0"/>
              </a:rPr>
              <a:t> </a:t>
            </a:r>
            <a:r>
              <a:rPr lang="en-US" sz="2000" dirty="0" err="1">
                <a:latin typeface="Bookman Old Style" panose="02050604050505020204" pitchFamily="18" charset="0"/>
              </a:rPr>
              <a:t>instituce</a:t>
            </a:r>
            <a:r>
              <a:rPr lang="en-US" sz="2000" dirty="0">
                <a:latin typeface="Bookman Old Style" panose="02050604050505020204" pitchFamily="18" charset="0"/>
              </a:rPr>
              <a:t> </a:t>
            </a:r>
            <a:r>
              <a:rPr lang="en-US" sz="2000" dirty="0" err="1">
                <a:latin typeface="Bookman Old Style" panose="02050604050505020204" pitchFamily="18" charset="0"/>
              </a:rPr>
              <a:t>velmi</a:t>
            </a:r>
            <a:r>
              <a:rPr lang="en-US" sz="2000" dirty="0">
                <a:latin typeface="Bookman Old Style" panose="02050604050505020204" pitchFamily="18" charset="0"/>
              </a:rPr>
              <a:t> </a:t>
            </a:r>
            <a:r>
              <a:rPr lang="en-US" sz="2000" dirty="0" err="1">
                <a:latin typeface="Bookman Old Style" panose="02050604050505020204" pitchFamily="18" charset="0"/>
              </a:rPr>
              <a:t>ovlivňuje</a:t>
            </a:r>
            <a:r>
              <a:rPr lang="en-US" sz="2000" dirty="0">
                <a:latin typeface="Bookman Old Style" panose="02050604050505020204" pitchFamily="18" charset="0"/>
              </a:rPr>
              <a:t> </a:t>
            </a:r>
            <a:r>
              <a:rPr lang="en-US" sz="2000" dirty="0" err="1">
                <a:latin typeface="Bookman Old Style" panose="02050604050505020204" pitchFamily="18" charset="0"/>
              </a:rPr>
              <a:t>myšlení</a:t>
            </a:r>
            <a:r>
              <a:rPr lang="en-US" sz="2000" dirty="0">
                <a:latin typeface="Bookman Old Style" panose="02050604050505020204" pitchFamily="18" charset="0"/>
              </a:rPr>
              <a:t> </a:t>
            </a:r>
            <a:r>
              <a:rPr lang="en-US" sz="2000" dirty="0" err="1">
                <a:latin typeface="Bookman Old Style" panose="02050604050505020204" pitchFamily="18" charset="0"/>
              </a:rPr>
              <a:t>mladých</a:t>
            </a:r>
            <a:r>
              <a:rPr lang="en-US" sz="2000" dirty="0">
                <a:latin typeface="Bookman Old Style" panose="02050604050505020204" pitchFamily="18" charset="0"/>
              </a:rPr>
              <a:t> </a:t>
            </a:r>
            <a:r>
              <a:rPr lang="en-US" sz="2000" dirty="0" err="1">
                <a:latin typeface="Bookman Old Style" panose="02050604050505020204" pitchFamily="18" charset="0"/>
              </a:rPr>
              <a:t>lidí</a:t>
            </a:r>
            <a:r>
              <a:rPr lang="en-US" sz="2000" dirty="0">
                <a:latin typeface="Bookman Old Style" panose="02050604050505020204" pitchFamily="18" charset="0"/>
              </a:rPr>
              <a:t>, </a:t>
            </a:r>
            <a:r>
              <a:rPr lang="en-US" sz="2000" dirty="0" err="1">
                <a:latin typeface="Bookman Old Style" panose="02050604050505020204" pitchFamily="18" charset="0"/>
              </a:rPr>
              <a:t>které</a:t>
            </a:r>
            <a:r>
              <a:rPr lang="en-US" sz="2000" dirty="0">
                <a:latin typeface="Bookman Old Style" panose="02050604050505020204" pitchFamily="18" charset="0"/>
              </a:rPr>
              <a:t> </a:t>
            </a:r>
            <a:r>
              <a:rPr lang="en-US" sz="2000" dirty="0" err="1">
                <a:latin typeface="Bookman Old Style" panose="02050604050505020204" pitchFamily="18" charset="0"/>
              </a:rPr>
              <a:t>může</a:t>
            </a:r>
            <a:r>
              <a:rPr lang="en-US" sz="2000" dirty="0">
                <a:latin typeface="Bookman Old Style" panose="02050604050505020204" pitchFamily="18" charset="0"/>
              </a:rPr>
              <a:t> </a:t>
            </a:r>
            <a:r>
              <a:rPr lang="en-US" sz="2000" dirty="0" err="1">
                <a:latin typeface="Bookman Old Style" panose="02050604050505020204" pitchFamily="18" charset="0"/>
              </a:rPr>
              <a:t>později</a:t>
            </a:r>
            <a:r>
              <a:rPr lang="en-US" sz="2000" dirty="0">
                <a:latin typeface="Bookman Old Style" panose="02050604050505020204" pitchFamily="18" charset="0"/>
              </a:rPr>
              <a:t> </a:t>
            </a:r>
            <a:r>
              <a:rPr lang="en-US" sz="2000" dirty="0" err="1">
                <a:latin typeface="Bookman Old Style" panose="02050604050505020204" pitchFamily="18" charset="0"/>
              </a:rPr>
              <a:t>rekrutovat</a:t>
            </a:r>
            <a:r>
              <a:rPr lang="en-US" sz="2000" dirty="0">
                <a:latin typeface="Bookman Old Style" panose="02050604050505020204" pitchFamily="18" charset="0"/>
              </a:rPr>
              <a:t> </a:t>
            </a:r>
          </a:p>
          <a:p>
            <a:pPr algn="just"/>
            <a:endParaRPr lang="en-US" sz="2000" dirty="0">
              <a:solidFill>
                <a:srgbClr val="595959"/>
              </a:solidFill>
              <a:latin typeface="Bookman Old Style" panose="02050604050505020204" pitchFamily="18" charset="0"/>
            </a:endParaRPr>
          </a:p>
        </p:txBody>
      </p:sp>
      <p:sp>
        <p:nvSpPr>
          <p:cNvPr id="6" name="Zástupný obsah 5">
            <a:extLst>
              <a:ext uri="{FF2B5EF4-FFF2-40B4-BE49-F238E27FC236}">
                <a16:creationId xmlns:a16="http://schemas.microsoft.com/office/drawing/2014/main" id="{8DBB249E-5ACB-B345-9C47-DF22598EFB42}"/>
              </a:ext>
            </a:extLst>
          </p:cNvPr>
          <p:cNvSpPr>
            <a:spLocks noGrp="1"/>
          </p:cNvSpPr>
          <p:nvPr>
            <p:ph sz="half" idx="2"/>
          </p:nvPr>
        </p:nvSpPr>
        <p:spPr>
          <a:xfrm>
            <a:off x="6553200" y="1745194"/>
            <a:ext cx="5181600" cy="4351338"/>
          </a:xfrm>
        </p:spPr>
        <p:txBody>
          <a:bodyPr/>
          <a:lstStyle/>
          <a:p>
            <a:pPr marL="0" indent="0">
              <a:buNone/>
            </a:pPr>
            <a:r>
              <a:rPr lang="en-US" sz="2000" b="1" dirty="0">
                <a:latin typeface="Bookman Old Style" panose="02050604050505020204" pitchFamily="18" charset="0"/>
              </a:rPr>
              <a:t>2. </a:t>
            </a:r>
            <a:r>
              <a:rPr lang="en-US" sz="2000" b="1" dirty="0" err="1">
                <a:latin typeface="Bookman Old Style" panose="02050604050505020204" pitchFamily="18" charset="0"/>
              </a:rPr>
              <a:t>militantní</a:t>
            </a:r>
            <a:r>
              <a:rPr lang="en-US" sz="2000" b="1" dirty="0">
                <a:latin typeface="Bookman Old Style" panose="02050604050505020204" pitchFamily="18" charset="0"/>
              </a:rPr>
              <a:t> </a:t>
            </a:r>
            <a:r>
              <a:rPr lang="en-US" sz="2000" b="1" dirty="0" err="1">
                <a:latin typeface="Bookman Old Style" panose="02050604050505020204" pitchFamily="18" charset="0"/>
              </a:rPr>
              <a:t>křídlo</a:t>
            </a:r>
            <a:endParaRPr lang="en-US" sz="2000" b="1" dirty="0">
              <a:latin typeface="Bookman Old Style" panose="02050604050505020204" pitchFamily="18" charset="0"/>
            </a:endParaRPr>
          </a:p>
          <a:p>
            <a:r>
              <a:rPr lang="en-US" sz="2000" dirty="0" err="1">
                <a:latin typeface="Bookman Old Style" panose="02050604050505020204" pitchFamily="18" charset="0"/>
              </a:rPr>
              <a:t>funguje</a:t>
            </a:r>
            <a:r>
              <a:rPr lang="en-US" sz="2000" dirty="0">
                <a:latin typeface="Bookman Old Style" panose="02050604050505020204" pitchFamily="18" charset="0"/>
              </a:rPr>
              <a:t> v </a:t>
            </a:r>
            <a:r>
              <a:rPr lang="en-US" sz="2000" dirty="0" err="1">
                <a:latin typeface="Bookman Old Style" panose="02050604050505020204" pitchFamily="18" charset="0"/>
              </a:rPr>
              <a:t>utajení</a:t>
            </a:r>
            <a:endParaRPr lang="en-US" sz="2000" dirty="0">
              <a:latin typeface="Bookman Old Style" panose="02050604050505020204" pitchFamily="18" charset="0"/>
            </a:endParaRPr>
          </a:p>
          <a:p>
            <a:r>
              <a:rPr lang="en-US" sz="2000" dirty="0" err="1">
                <a:latin typeface="Bookman Old Style" panose="02050604050505020204" pitchFamily="18" charset="0"/>
              </a:rPr>
              <a:t>provádí</a:t>
            </a:r>
            <a:r>
              <a:rPr lang="en-US" sz="2000" dirty="0">
                <a:latin typeface="Bookman Old Style" panose="02050604050505020204" pitchFamily="18" charset="0"/>
              </a:rPr>
              <a:t> </a:t>
            </a:r>
            <a:r>
              <a:rPr lang="en-US" sz="2000" dirty="0" err="1">
                <a:latin typeface="Bookman Old Style" panose="02050604050505020204" pitchFamily="18" charset="0"/>
              </a:rPr>
              <a:t>sebevraždené</a:t>
            </a:r>
            <a:r>
              <a:rPr lang="en-US" sz="2000" dirty="0">
                <a:latin typeface="Bookman Old Style" panose="02050604050505020204" pitchFamily="18" charset="0"/>
              </a:rPr>
              <a:t> </a:t>
            </a:r>
            <a:r>
              <a:rPr lang="en-US" sz="2000" dirty="0" err="1">
                <a:latin typeface="Bookman Old Style" panose="02050604050505020204" pitchFamily="18" charset="0"/>
              </a:rPr>
              <a:t>útoky</a:t>
            </a:r>
            <a:r>
              <a:rPr lang="en-US" sz="2000" dirty="0">
                <a:latin typeface="Bookman Old Style" panose="02050604050505020204" pitchFamily="18" charset="0"/>
              </a:rPr>
              <a:t> </a:t>
            </a:r>
          </a:p>
          <a:p>
            <a:r>
              <a:rPr lang="en-US" sz="2000" dirty="0" err="1">
                <a:latin typeface="Bookman Old Style" panose="02050604050505020204" pitchFamily="18" charset="0"/>
              </a:rPr>
              <a:t>Díky</a:t>
            </a:r>
            <a:r>
              <a:rPr lang="en-US" sz="2000" dirty="0">
                <a:latin typeface="Bookman Old Style" panose="02050604050505020204" pitchFamily="18" charset="0"/>
              </a:rPr>
              <a:t> </a:t>
            </a:r>
            <a:r>
              <a:rPr lang="en-US" sz="2000" dirty="0" err="1">
                <a:latin typeface="Bookman Old Style" panose="02050604050505020204" pitchFamily="18" charset="0"/>
              </a:rPr>
              <a:t>tomuto</a:t>
            </a:r>
            <a:r>
              <a:rPr lang="en-US" sz="2000" dirty="0">
                <a:latin typeface="Bookman Old Style" panose="02050604050505020204" pitchFamily="18" charset="0"/>
              </a:rPr>
              <a:t> </a:t>
            </a:r>
            <a:r>
              <a:rPr lang="en-US" sz="2000" dirty="0" err="1">
                <a:latin typeface="Bookman Old Style" panose="02050604050505020204" pitchFamily="18" charset="0"/>
              </a:rPr>
              <a:t>křídlu</a:t>
            </a:r>
            <a:r>
              <a:rPr lang="en-US" sz="2000" dirty="0">
                <a:latin typeface="Bookman Old Style" panose="02050604050505020204" pitchFamily="18" charset="0"/>
              </a:rPr>
              <a:t> </a:t>
            </a:r>
            <a:r>
              <a:rPr lang="en-US" sz="2000" dirty="0" err="1">
                <a:latin typeface="Bookman Old Style" panose="02050604050505020204" pitchFamily="18" charset="0"/>
              </a:rPr>
              <a:t>zařazeno</a:t>
            </a:r>
            <a:r>
              <a:rPr lang="en-US" sz="2000" dirty="0">
                <a:latin typeface="Bookman Old Style" panose="02050604050505020204" pitchFamily="18" charset="0"/>
              </a:rPr>
              <a:t> USA </a:t>
            </a:r>
            <a:r>
              <a:rPr lang="en-US" sz="2000" dirty="0" err="1">
                <a:latin typeface="Bookman Old Style" panose="02050604050505020204" pitchFamily="18" charset="0"/>
              </a:rPr>
              <a:t>na</a:t>
            </a:r>
            <a:r>
              <a:rPr lang="en-US" sz="2000" dirty="0">
                <a:latin typeface="Bookman Old Style" panose="02050604050505020204" pitchFamily="18" charset="0"/>
              </a:rPr>
              <a:t> </a:t>
            </a:r>
            <a:r>
              <a:rPr lang="en-US" sz="2000" dirty="0" err="1">
                <a:latin typeface="Bookman Old Style" panose="02050604050505020204" pitchFamily="18" charset="0"/>
              </a:rPr>
              <a:t>seznam</a:t>
            </a:r>
            <a:r>
              <a:rPr lang="en-US" sz="2000" dirty="0">
                <a:latin typeface="Bookman Old Style" panose="02050604050505020204" pitchFamily="18" charset="0"/>
              </a:rPr>
              <a:t> </a:t>
            </a:r>
            <a:r>
              <a:rPr lang="en-US" sz="2000" dirty="0" err="1">
                <a:latin typeface="Bookman Old Style" panose="02050604050505020204" pitchFamily="18" charset="0"/>
              </a:rPr>
              <a:t>teroristických</a:t>
            </a:r>
            <a:r>
              <a:rPr lang="en-US" sz="2000" dirty="0">
                <a:latin typeface="Bookman Old Style" panose="02050604050505020204" pitchFamily="18" charset="0"/>
              </a:rPr>
              <a:t> </a:t>
            </a:r>
            <a:r>
              <a:rPr lang="en-US" sz="2000" dirty="0" err="1">
                <a:latin typeface="Bookman Old Style" panose="02050604050505020204" pitchFamily="18" charset="0"/>
              </a:rPr>
              <a:t>skupin</a:t>
            </a:r>
            <a:r>
              <a:rPr lang="en-US" sz="2000" dirty="0">
                <a:latin typeface="Bookman Old Style" panose="02050604050505020204" pitchFamily="18" charset="0"/>
              </a:rPr>
              <a:t> </a:t>
            </a:r>
          </a:p>
          <a:p>
            <a:r>
              <a:rPr lang="en-US" sz="2000" dirty="0" err="1">
                <a:latin typeface="Bookman Old Style" panose="02050604050505020204" pitchFamily="18" charset="0"/>
              </a:rPr>
              <a:t>Dvě</a:t>
            </a:r>
            <a:r>
              <a:rPr lang="en-US" sz="2000" dirty="0">
                <a:latin typeface="Bookman Old Style" panose="02050604050505020204" pitchFamily="18" charset="0"/>
              </a:rPr>
              <a:t> </a:t>
            </a:r>
            <a:r>
              <a:rPr lang="en-US" sz="2000" dirty="0" err="1">
                <a:latin typeface="Bookman Old Style" panose="02050604050505020204" pitchFamily="18" charset="0"/>
              </a:rPr>
              <a:t>složky</a:t>
            </a:r>
            <a:r>
              <a:rPr lang="en-US" sz="2000" dirty="0">
                <a:latin typeface="Bookman Old Style" panose="02050604050505020204" pitchFamily="18" charset="0"/>
              </a:rPr>
              <a:t>: </a:t>
            </a:r>
          </a:p>
          <a:p>
            <a:pPr lvl="1"/>
            <a:r>
              <a:rPr lang="en-US" sz="2000" u="sng" dirty="0" err="1">
                <a:latin typeface="Bookman Old Style" panose="02050604050505020204" pitchFamily="18" charset="0"/>
              </a:rPr>
              <a:t>Tzv</a:t>
            </a:r>
            <a:r>
              <a:rPr lang="en-US" sz="2000" u="sng" dirty="0">
                <a:latin typeface="Bookman Old Style" panose="02050604050505020204" pitchFamily="18" charset="0"/>
              </a:rPr>
              <a:t>. </a:t>
            </a:r>
            <a:r>
              <a:rPr lang="en-US" sz="2000" u="sng" dirty="0" err="1">
                <a:latin typeface="Bookman Old Style" panose="02050604050505020204" pitchFamily="18" charset="0"/>
              </a:rPr>
              <a:t>Svatí</a:t>
            </a:r>
            <a:r>
              <a:rPr lang="en-US" sz="2000" u="sng" dirty="0">
                <a:latin typeface="Bookman Old Style" panose="02050604050505020204" pitchFamily="18" charset="0"/>
              </a:rPr>
              <a:t> </a:t>
            </a:r>
            <a:r>
              <a:rPr lang="en-US" sz="2000" u="sng" dirty="0" err="1">
                <a:latin typeface="Bookman Old Style" panose="02050604050505020204" pitchFamily="18" charset="0"/>
              </a:rPr>
              <a:t>bojovníci</a:t>
            </a:r>
            <a:r>
              <a:rPr lang="en-US" sz="2000" u="sng" dirty="0">
                <a:latin typeface="Bookman Old Style" panose="02050604050505020204" pitchFamily="18" charset="0"/>
              </a:rPr>
              <a:t> </a:t>
            </a:r>
            <a:r>
              <a:rPr lang="en-US" sz="2000" u="sng" dirty="0" err="1">
                <a:latin typeface="Bookman Old Style" panose="02050604050505020204" pitchFamily="18" charset="0"/>
              </a:rPr>
              <a:t>Palestiny</a:t>
            </a:r>
            <a:r>
              <a:rPr lang="en-US" sz="2000" u="sng" dirty="0">
                <a:latin typeface="Bookman Old Style" panose="02050604050505020204" pitchFamily="18" charset="0"/>
              </a:rPr>
              <a:t> </a:t>
            </a:r>
            <a:r>
              <a:rPr lang="en-US" sz="2000" dirty="0">
                <a:latin typeface="Bookman Old Style" panose="02050604050505020204" pitchFamily="18" charset="0"/>
              </a:rPr>
              <a:t>– od </a:t>
            </a:r>
            <a:r>
              <a:rPr lang="en-US" sz="2000" dirty="0" err="1">
                <a:latin typeface="Bookman Old Style" panose="02050604050505020204" pitchFamily="18" charset="0"/>
              </a:rPr>
              <a:t>roku</a:t>
            </a:r>
            <a:r>
              <a:rPr lang="en-US" sz="2000" dirty="0">
                <a:latin typeface="Bookman Old Style" panose="02050604050505020204" pitchFamily="18" charset="0"/>
              </a:rPr>
              <a:t> 1982 za </a:t>
            </a:r>
            <a:r>
              <a:rPr lang="en-US" sz="2000" dirty="0" err="1">
                <a:latin typeface="Bookman Old Style" panose="02050604050505020204" pitchFamily="18" charset="0"/>
              </a:rPr>
              <a:t>účelem</a:t>
            </a:r>
            <a:r>
              <a:rPr lang="en-US" sz="2000" dirty="0">
                <a:latin typeface="Bookman Old Style" panose="02050604050505020204" pitchFamily="18" charset="0"/>
              </a:rPr>
              <a:t> </a:t>
            </a:r>
            <a:r>
              <a:rPr lang="en-US" sz="2000" dirty="0" err="1">
                <a:latin typeface="Bookman Old Style" panose="02050604050505020204" pitchFamily="18" charset="0"/>
              </a:rPr>
              <a:t>útoků</a:t>
            </a:r>
            <a:endParaRPr lang="en-US" sz="2000" dirty="0">
              <a:latin typeface="Bookman Old Style" panose="02050604050505020204" pitchFamily="18" charset="0"/>
            </a:endParaRPr>
          </a:p>
          <a:p>
            <a:pPr lvl="1"/>
            <a:r>
              <a:rPr lang="en-US" sz="2000" u="sng" dirty="0" err="1">
                <a:latin typeface="Bookman Old Style" panose="02050604050505020204" pitchFamily="18" charset="0"/>
              </a:rPr>
              <a:t>Tzv</a:t>
            </a:r>
            <a:r>
              <a:rPr lang="en-US" sz="2000" u="sng" dirty="0">
                <a:latin typeface="Bookman Old Style" panose="02050604050505020204" pitchFamily="18" charset="0"/>
              </a:rPr>
              <a:t>. </a:t>
            </a:r>
            <a:r>
              <a:rPr lang="en-US" sz="2000" u="sng" dirty="0" err="1">
                <a:latin typeface="Bookman Old Style" panose="02050604050505020204" pitchFamily="18" charset="0"/>
              </a:rPr>
              <a:t>Bezpečnostní</a:t>
            </a:r>
            <a:r>
              <a:rPr lang="en-US" sz="2000" u="sng" dirty="0">
                <a:latin typeface="Bookman Old Style" panose="02050604050505020204" pitchFamily="18" charset="0"/>
              </a:rPr>
              <a:t> </a:t>
            </a:r>
            <a:r>
              <a:rPr lang="en-US" sz="2000" u="sng" dirty="0" err="1">
                <a:latin typeface="Bookman Old Style" panose="02050604050505020204" pitchFamily="18" charset="0"/>
              </a:rPr>
              <a:t>sekce</a:t>
            </a:r>
            <a:r>
              <a:rPr lang="en-US" sz="2000" u="sng" dirty="0">
                <a:latin typeface="Bookman Old Style" panose="02050604050505020204" pitchFamily="18" charset="0"/>
              </a:rPr>
              <a:t> </a:t>
            </a:r>
            <a:r>
              <a:rPr lang="en-US" sz="2000" dirty="0">
                <a:latin typeface="Bookman Old Style" panose="02050604050505020204" pitchFamily="18" charset="0"/>
              </a:rPr>
              <a:t>– </a:t>
            </a:r>
            <a:r>
              <a:rPr lang="en-US" sz="2000" dirty="0" err="1">
                <a:latin typeface="Bookman Old Style" panose="02050604050505020204" pitchFamily="18" charset="0"/>
              </a:rPr>
              <a:t>založena</a:t>
            </a:r>
            <a:r>
              <a:rPr lang="en-US" sz="2000" dirty="0">
                <a:latin typeface="Bookman Old Style" panose="02050604050505020204" pitchFamily="18" charset="0"/>
              </a:rPr>
              <a:t> 1983, </a:t>
            </a:r>
            <a:r>
              <a:rPr lang="en-US" sz="2000" dirty="0" err="1">
                <a:latin typeface="Bookman Old Style" panose="02050604050505020204" pitchFamily="18" charset="0"/>
              </a:rPr>
              <a:t>úkolem</a:t>
            </a:r>
            <a:r>
              <a:rPr lang="en-US" sz="2000" dirty="0">
                <a:latin typeface="Bookman Old Style" panose="02050604050505020204" pitchFamily="18" charset="0"/>
              </a:rPr>
              <a:t> </a:t>
            </a:r>
            <a:r>
              <a:rPr lang="en-US" sz="2000" dirty="0" err="1">
                <a:latin typeface="Bookman Old Style" panose="02050604050505020204" pitchFamily="18" charset="0"/>
              </a:rPr>
              <a:t>shromažďovat</a:t>
            </a:r>
            <a:r>
              <a:rPr lang="en-US" sz="2000" dirty="0">
                <a:latin typeface="Bookman Old Style" panose="02050604050505020204" pitchFamily="18" charset="0"/>
              </a:rPr>
              <a:t> info o </a:t>
            </a:r>
            <a:r>
              <a:rPr lang="en-US" sz="2000" dirty="0" err="1">
                <a:latin typeface="Bookman Old Style" panose="02050604050505020204" pitchFamily="18" charset="0"/>
              </a:rPr>
              <a:t>osobách</a:t>
            </a:r>
            <a:r>
              <a:rPr lang="en-US" sz="2000" dirty="0">
                <a:latin typeface="Bookman Old Style" panose="02050604050505020204" pitchFamily="18" charset="0"/>
              </a:rPr>
              <a:t>, </a:t>
            </a:r>
            <a:r>
              <a:rPr lang="en-US" sz="2000" dirty="0" err="1">
                <a:latin typeface="Bookman Old Style" panose="02050604050505020204" pitchFamily="18" charset="0"/>
              </a:rPr>
              <a:t>které</a:t>
            </a:r>
            <a:r>
              <a:rPr lang="en-US" sz="2000" dirty="0">
                <a:latin typeface="Bookman Old Style" panose="02050604050505020204" pitchFamily="18" charset="0"/>
              </a:rPr>
              <a:t> by </a:t>
            </a:r>
            <a:r>
              <a:rPr lang="en-US" sz="2000" dirty="0" err="1">
                <a:latin typeface="Bookman Old Style" panose="02050604050505020204" pitchFamily="18" charset="0"/>
              </a:rPr>
              <a:t>mohli</a:t>
            </a:r>
            <a:r>
              <a:rPr lang="en-US" sz="2000" dirty="0">
                <a:latin typeface="Bookman Old Style" panose="02050604050505020204" pitchFamily="18" charset="0"/>
              </a:rPr>
              <a:t> </a:t>
            </a:r>
            <a:r>
              <a:rPr lang="en-US" sz="2000" dirty="0" err="1">
                <a:latin typeface="Bookman Old Style" panose="02050604050505020204" pitchFamily="18" charset="0"/>
              </a:rPr>
              <a:t>být</a:t>
            </a:r>
            <a:r>
              <a:rPr lang="en-US" sz="2000" dirty="0">
                <a:latin typeface="Bookman Old Style" panose="02050604050505020204" pitchFamily="18" charset="0"/>
              </a:rPr>
              <a:t> </a:t>
            </a:r>
            <a:r>
              <a:rPr lang="en-US" sz="2000" dirty="0" err="1">
                <a:latin typeface="Bookman Old Style" panose="02050604050505020204" pitchFamily="18" charset="0"/>
              </a:rPr>
              <a:t>hrozbou</a:t>
            </a:r>
            <a:r>
              <a:rPr lang="en-US" sz="2000" dirty="0">
                <a:latin typeface="Bookman Old Style" panose="02050604050505020204" pitchFamily="18" charset="0"/>
              </a:rPr>
              <a:t> </a:t>
            </a:r>
          </a:p>
          <a:p>
            <a:endParaRPr lang="cs-CZ" dirty="0"/>
          </a:p>
        </p:txBody>
      </p:sp>
      <p:pic>
        <p:nvPicPr>
          <p:cNvPr id="9" name="Zástupný obsah 4">
            <a:extLst>
              <a:ext uri="{FF2B5EF4-FFF2-40B4-BE49-F238E27FC236}">
                <a16:creationId xmlns:a16="http://schemas.microsoft.com/office/drawing/2014/main" id="{E16B3D0F-A3CF-7641-A857-09BD3B51D52E}"/>
              </a:ext>
            </a:extLst>
          </p:cNvPr>
          <p:cNvPicPr>
            <a:picLocks noChangeAspect="1"/>
          </p:cNvPicPr>
          <p:nvPr/>
        </p:nvPicPr>
        <p:blipFill rotWithShape="1">
          <a:blip r:embed="rId3"/>
          <a:srcRect t="5151" r="-4" b="-4"/>
          <a:stretch/>
        </p:blipFill>
        <p:spPr>
          <a:xfrm>
            <a:off x="9978887" y="197117"/>
            <a:ext cx="1755913" cy="1825172"/>
          </a:xfrm>
          <a:prstGeom prst="rect">
            <a:avLst/>
          </a:prstGeom>
        </p:spPr>
      </p:pic>
    </p:spTree>
    <p:extLst>
      <p:ext uri="{BB962C8B-B14F-4D97-AF65-F5344CB8AC3E}">
        <p14:creationId xmlns:p14="http://schemas.microsoft.com/office/powerpoint/2010/main" val="17735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B3FFCA-0DD6-4340-95DA-E0CB6F2AAC85}"/>
              </a:ext>
            </a:extLst>
          </p:cNvPr>
          <p:cNvSpPr>
            <a:spLocks noGrp="1"/>
          </p:cNvSpPr>
          <p:nvPr>
            <p:ph type="title"/>
          </p:nvPr>
        </p:nvSpPr>
        <p:spPr>
          <a:xfrm>
            <a:off x="695513" y="538014"/>
            <a:ext cx="8959893" cy="678506"/>
          </a:xfrm>
        </p:spPr>
        <p:txBody>
          <a:bodyPr anchor="b">
            <a:normAutofit/>
          </a:bodyPr>
          <a:lstStyle/>
          <a:p>
            <a:r>
              <a:rPr lang="cs-CZ" sz="3200" b="1" dirty="0">
                <a:solidFill>
                  <a:schemeClr val="bg2">
                    <a:lumMod val="50000"/>
                  </a:schemeClr>
                </a:solidFill>
                <a:latin typeface="Bookman Old Style" panose="02050604050505020204" pitchFamily="18" charset="0"/>
              </a:rPr>
              <a:t>Vůdce: Ismail </a:t>
            </a:r>
            <a:r>
              <a:rPr lang="cs-CZ" sz="3200" b="1" dirty="0" err="1">
                <a:solidFill>
                  <a:schemeClr val="bg2">
                    <a:lumMod val="50000"/>
                  </a:schemeClr>
                </a:solidFill>
                <a:latin typeface="Bookman Old Style" panose="02050604050505020204" pitchFamily="18" charset="0"/>
              </a:rPr>
              <a:t>Haniya</a:t>
            </a:r>
            <a:r>
              <a:rPr lang="cs-CZ" sz="3200" b="1" dirty="0">
                <a:solidFill>
                  <a:schemeClr val="bg2">
                    <a:lumMod val="50000"/>
                  </a:schemeClr>
                </a:solidFill>
                <a:latin typeface="Bookman Old Style" panose="02050604050505020204" pitchFamily="18" charset="0"/>
              </a:rPr>
              <a:t> </a:t>
            </a:r>
          </a:p>
        </p:txBody>
      </p:sp>
      <p:sp>
        <p:nvSpPr>
          <p:cNvPr id="4" name="Zástupný obsah 3">
            <a:extLst>
              <a:ext uri="{FF2B5EF4-FFF2-40B4-BE49-F238E27FC236}">
                <a16:creationId xmlns:a16="http://schemas.microsoft.com/office/drawing/2014/main" id="{E2784AD2-E81B-C142-9ACD-05A0E7730298}"/>
              </a:ext>
            </a:extLst>
          </p:cNvPr>
          <p:cNvSpPr>
            <a:spLocks noGrp="1"/>
          </p:cNvSpPr>
          <p:nvPr>
            <p:ph idx="1"/>
          </p:nvPr>
        </p:nvSpPr>
        <p:spPr>
          <a:xfrm>
            <a:off x="695513" y="1388985"/>
            <a:ext cx="6984867" cy="4749954"/>
          </a:xfrm>
        </p:spPr>
        <p:txBody>
          <a:bodyPr>
            <a:normAutofit fontScale="70000" lnSpcReduction="20000"/>
          </a:bodyPr>
          <a:lstStyle/>
          <a:p>
            <a:r>
              <a:rPr lang="cs-CZ" dirty="0">
                <a:latin typeface="Bookman Old Style" panose="02050604050505020204" pitchFamily="18" charset="0"/>
              </a:rPr>
              <a:t>Narozen: </a:t>
            </a:r>
            <a:r>
              <a:rPr lang="cs-CZ" b="1" dirty="0">
                <a:latin typeface="Bookman Old Style" panose="02050604050505020204" pitchFamily="18" charset="0"/>
              </a:rPr>
              <a:t>29. ledna 1962 </a:t>
            </a:r>
            <a:r>
              <a:rPr lang="cs-CZ" dirty="0">
                <a:latin typeface="Bookman Old Style" panose="02050604050505020204" pitchFamily="18" charset="0"/>
              </a:rPr>
              <a:t>v uprchlickém táboře v Pásmu Gazy </a:t>
            </a:r>
          </a:p>
          <a:p>
            <a:r>
              <a:rPr lang="cs-CZ" dirty="0">
                <a:latin typeface="Bookman Old Style" panose="02050604050505020204" pitchFamily="18" charset="0"/>
              </a:rPr>
              <a:t>Vystudoval arabskou literaturu a následně se začal zapojovat do činnosti </a:t>
            </a:r>
            <a:r>
              <a:rPr lang="cs-CZ" dirty="0" err="1">
                <a:latin typeface="Bookman Old Style" panose="02050604050505020204" pitchFamily="18" charset="0"/>
              </a:rPr>
              <a:t>Hamásu</a:t>
            </a:r>
            <a:endParaRPr lang="cs-CZ" dirty="0">
              <a:latin typeface="Bookman Old Style" panose="02050604050505020204" pitchFamily="18" charset="0"/>
            </a:endParaRPr>
          </a:p>
          <a:p>
            <a:r>
              <a:rPr lang="cs-CZ" dirty="0">
                <a:latin typeface="Bookman Old Style" panose="02050604050505020204" pitchFamily="18" charset="0"/>
              </a:rPr>
              <a:t>v letech 1985 – 1986 byl předsedou studentské rady Muslimského bratrstva </a:t>
            </a:r>
          </a:p>
          <a:p>
            <a:r>
              <a:rPr lang="cs-CZ" dirty="0">
                <a:latin typeface="Bookman Old Style" panose="02050604050505020204" pitchFamily="18" charset="0"/>
              </a:rPr>
              <a:t>Během první intifády se účastnil protestů – vězení</a:t>
            </a:r>
          </a:p>
          <a:p>
            <a:r>
              <a:rPr lang="cs-CZ" dirty="0">
                <a:latin typeface="Bookman Old Style" panose="02050604050505020204" pitchFamily="18" charset="0"/>
              </a:rPr>
              <a:t>V roce 1992 s dalšími představiteli </a:t>
            </a:r>
            <a:r>
              <a:rPr lang="cs-CZ" dirty="0" err="1">
                <a:latin typeface="Bookman Old Style" panose="02050604050505020204" pitchFamily="18" charset="0"/>
              </a:rPr>
              <a:t>Hamásu</a:t>
            </a:r>
            <a:r>
              <a:rPr lang="cs-CZ" dirty="0">
                <a:latin typeface="Bookman Old Style" panose="02050604050505020204" pitchFamily="18" charset="0"/>
              </a:rPr>
              <a:t> deportován do Libanonu </a:t>
            </a:r>
          </a:p>
          <a:p>
            <a:r>
              <a:rPr lang="cs-CZ" dirty="0">
                <a:latin typeface="Bookman Old Style" panose="02050604050505020204" pitchFamily="18" charset="0"/>
              </a:rPr>
              <a:t>Poté, co se vrátil do Gazy tak se stal děkanem Islámské univerzity – jeho pozice v organizaci stále posilovala</a:t>
            </a:r>
          </a:p>
          <a:p>
            <a:r>
              <a:rPr lang="cs-CZ" dirty="0">
                <a:latin typeface="Bookman Old Style" panose="02050604050505020204" pitchFamily="18" charset="0"/>
              </a:rPr>
              <a:t>V roce 2006 jmenován předsedou vlády na základě vítězství </a:t>
            </a:r>
            <a:r>
              <a:rPr lang="cs-CZ" dirty="0" err="1">
                <a:latin typeface="Bookman Old Style" panose="02050604050505020204" pitchFamily="18" charset="0"/>
              </a:rPr>
              <a:t>Hamásu</a:t>
            </a:r>
            <a:r>
              <a:rPr lang="cs-CZ" dirty="0">
                <a:latin typeface="Bookman Old Style" panose="02050604050505020204" pitchFamily="18" charset="0"/>
              </a:rPr>
              <a:t> v parlamentních volbách </a:t>
            </a:r>
          </a:p>
          <a:p>
            <a:r>
              <a:rPr lang="cs-CZ" b="1" dirty="0">
                <a:latin typeface="Bookman Old Style" panose="02050604050505020204" pitchFamily="18" charset="0"/>
              </a:rPr>
              <a:t>Šéf </a:t>
            </a:r>
            <a:r>
              <a:rPr lang="cs-CZ" b="1" dirty="0" err="1">
                <a:latin typeface="Bookman Old Style" panose="02050604050505020204" pitchFamily="18" charset="0"/>
              </a:rPr>
              <a:t>Hamásu</a:t>
            </a:r>
            <a:r>
              <a:rPr lang="cs-CZ" b="1" dirty="0">
                <a:latin typeface="Bookman Old Style" panose="02050604050505020204" pitchFamily="18" charset="0"/>
              </a:rPr>
              <a:t> od roku 2017</a:t>
            </a:r>
          </a:p>
          <a:p>
            <a:r>
              <a:rPr lang="cs-CZ" dirty="0">
                <a:latin typeface="Bookman Old Style" panose="02050604050505020204" pitchFamily="18" charset="0"/>
              </a:rPr>
              <a:t>V roce 2021 znovuzvolen na nové funkční období (4 roky)</a:t>
            </a:r>
          </a:p>
          <a:p>
            <a:endParaRPr lang="cs-CZ" dirty="0"/>
          </a:p>
        </p:txBody>
      </p:sp>
      <p:pic>
        <p:nvPicPr>
          <p:cNvPr id="6" name="Obrázek 5" descr="Obsah obrázku osoba, muž, interiér&#10;&#10;Popis byl vytvořen automaticky">
            <a:extLst>
              <a:ext uri="{FF2B5EF4-FFF2-40B4-BE49-F238E27FC236}">
                <a16:creationId xmlns:a16="http://schemas.microsoft.com/office/drawing/2014/main" id="{437F6623-7827-B142-AB01-4DAE219FD702}"/>
              </a:ext>
            </a:extLst>
          </p:cNvPr>
          <p:cNvPicPr>
            <a:picLocks noChangeAspect="1"/>
          </p:cNvPicPr>
          <p:nvPr/>
        </p:nvPicPr>
        <p:blipFill>
          <a:blip r:embed="rId3"/>
          <a:stretch>
            <a:fillRect/>
          </a:stretch>
        </p:blipFill>
        <p:spPr>
          <a:xfrm>
            <a:off x="7864237" y="982317"/>
            <a:ext cx="3448391" cy="4893365"/>
          </a:xfrm>
          <a:prstGeom prst="rect">
            <a:avLst/>
          </a:prstGeom>
        </p:spPr>
      </p:pic>
    </p:spTree>
    <p:extLst>
      <p:ext uri="{BB962C8B-B14F-4D97-AF65-F5344CB8AC3E}">
        <p14:creationId xmlns:p14="http://schemas.microsoft.com/office/powerpoint/2010/main" val="157634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C7FDBD1-6375-854D-9794-B71ADEB05338}"/>
              </a:ext>
            </a:extLst>
          </p:cNvPr>
          <p:cNvSpPr>
            <a:spLocks noGrp="1"/>
          </p:cNvSpPr>
          <p:nvPr>
            <p:ph type="title"/>
          </p:nvPr>
        </p:nvSpPr>
        <p:spPr>
          <a:xfrm>
            <a:off x="871442" y="235331"/>
            <a:ext cx="4353116" cy="1474666"/>
          </a:xfrm>
        </p:spPr>
        <p:txBody>
          <a:bodyPr anchor="b">
            <a:normAutofit/>
          </a:bodyPr>
          <a:lstStyle/>
          <a:p>
            <a:pPr algn="ctr"/>
            <a:r>
              <a:rPr lang="cs-CZ" sz="3200" b="1" dirty="0">
                <a:solidFill>
                  <a:srgbClr val="595959"/>
                </a:solidFill>
                <a:latin typeface="Bookman Old Style" panose="02050604050505020204" pitchFamily="18" charset="0"/>
              </a:rPr>
              <a:t>Pesachový masakr </a:t>
            </a:r>
          </a:p>
        </p:txBody>
      </p:sp>
      <p:sp>
        <p:nvSpPr>
          <p:cNvPr id="3" name="Zástupný obsah 2">
            <a:extLst>
              <a:ext uri="{FF2B5EF4-FFF2-40B4-BE49-F238E27FC236}">
                <a16:creationId xmlns:a16="http://schemas.microsoft.com/office/drawing/2014/main" id="{48DF1988-05D5-0341-A55E-C0B0E0695E4E}"/>
              </a:ext>
            </a:extLst>
          </p:cNvPr>
          <p:cNvSpPr>
            <a:spLocks noGrp="1"/>
          </p:cNvSpPr>
          <p:nvPr>
            <p:ph idx="1"/>
          </p:nvPr>
        </p:nvSpPr>
        <p:spPr>
          <a:xfrm>
            <a:off x="613142" y="2102779"/>
            <a:ext cx="5297327" cy="4218507"/>
          </a:xfrm>
        </p:spPr>
        <p:txBody>
          <a:bodyPr anchor="t">
            <a:normAutofit/>
          </a:bodyPr>
          <a:lstStyle/>
          <a:p>
            <a:r>
              <a:rPr lang="cs-CZ" sz="2000" dirty="0">
                <a:latin typeface="Bookman Old Style" panose="02050604050505020204" pitchFamily="18" charset="0"/>
              </a:rPr>
              <a:t>27. března 2002</a:t>
            </a:r>
          </a:p>
          <a:p>
            <a:r>
              <a:rPr lang="cs-CZ" sz="2000" dirty="0">
                <a:latin typeface="Bookman Old Style" panose="02050604050505020204" pitchFamily="18" charset="0"/>
              </a:rPr>
              <a:t>Sebevražedný teroristický útok – 25letý terorista </a:t>
            </a:r>
          </a:p>
          <a:p>
            <a:r>
              <a:rPr lang="cs-CZ" sz="2000" dirty="0">
                <a:latin typeface="Bookman Old Style" panose="02050604050505020204" pitchFamily="18" charset="0"/>
              </a:rPr>
              <a:t>Hotel Park Izrael </a:t>
            </a:r>
          </a:p>
          <a:p>
            <a:r>
              <a:rPr lang="cs-CZ" sz="2000" dirty="0">
                <a:latin typeface="Bookman Old Style" panose="02050604050505020204" pitchFamily="18" charset="0"/>
              </a:rPr>
              <a:t>Proběhl během pesachového sederu </a:t>
            </a:r>
          </a:p>
          <a:p>
            <a:r>
              <a:rPr lang="cs-CZ" sz="2000" dirty="0">
                <a:latin typeface="Bookman Old Style" panose="02050604050505020204" pitchFamily="18" charset="0"/>
              </a:rPr>
              <a:t>Jídelna hotelu byla plná hostů, kteří oslavovali </a:t>
            </a:r>
          </a:p>
          <a:p>
            <a:r>
              <a:rPr lang="cs-CZ" sz="2000" dirty="0">
                <a:latin typeface="Bookman Old Style" panose="02050604050505020204" pitchFamily="18" charset="0"/>
              </a:rPr>
              <a:t>Odpálena silná bomba – zabito 30 lidí a 140 dalších zraněno </a:t>
            </a:r>
          </a:p>
          <a:p>
            <a:r>
              <a:rPr lang="cs-CZ" sz="2000" dirty="0">
                <a:latin typeface="Bookman Old Style" panose="02050604050505020204" pitchFamily="18" charset="0"/>
              </a:rPr>
              <a:t>Tento útok brán jako jeden z nejhorších v historii </a:t>
            </a:r>
          </a:p>
          <a:p>
            <a:endParaRPr lang="cs-CZ" sz="1900" dirty="0">
              <a:solidFill>
                <a:srgbClr val="595959"/>
              </a:solidFill>
            </a:endParaRPr>
          </a:p>
        </p:txBody>
      </p:sp>
      <p:pic>
        <p:nvPicPr>
          <p:cNvPr id="5" name="Obrázek 4" descr="Obsah obrázku osoba, vaření&#10;&#10;Popis byl vytvořen automaticky">
            <a:extLst>
              <a:ext uri="{FF2B5EF4-FFF2-40B4-BE49-F238E27FC236}">
                <a16:creationId xmlns:a16="http://schemas.microsoft.com/office/drawing/2014/main" id="{2AAC6DA4-2CCB-1944-AEAE-1949E02DA3F8}"/>
              </a:ext>
            </a:extLst>
          </p:cNvPr>
          <p:cNvPicPr>
            <a:picLocks noChangeAspect="1"/>
          </p:cNvPicPr>
          <p:nvPr/>
        </p:nvPicPr>
        <p:blipFill>
          <a:blip r:embed="rId3"/>
          <a:stretch>
            <a:fillRect/>
          </a:stretch>
        </p:blipFill>
        <p:spPr>
          <a:xfrm>
            <a:off x="6228521" y="210577"/>
            <a:ext cx="4488992" cy="3259863"/>
          </a:xfrm>
          <a:prstGeom prst="rect">
            <a:avLst/>
          </a:prstGeom>
        </p:spPr>
      </p:pic>
      <p:pic>
        <p:nvPicPr>
          <p:cNvPr id="7" name="Obrázek 6" descr="Obsah obrázku text, stůl, jídelní stůl, několik&#10;&#10;Popis byl vytvořen automaticky">
            <a:extLst>
              <a:ext uri="{FF2B5EF4-FFF2-40B4-BE49-F238E27FC236}">
                <a16:creationId xmlns:a16="http://schemas.microsoft.com/office/drawing/2014/main" id="{11D0736C-0EFA-C542-8362-3D19B9F11B04}"/>
              </a:ext>
            </a:extLst>
          </p:cNvPr>
          <p:cNvPicPr>
            <a:picLocks noChangeAspect="1"/>
          </p:cNvPicPr>
          <p:nvPr/>
        </p:nvPicPr>
        <p:blipFill>
          <a:blip r:embed="rId4"/>
          <a:stretch>
            <a:fillRect/>
          </a:stretch>
        </p:blipFill>
        <p:spPr>
          <a:xfrm>
            <a:off x="7568094" y="3681017"/>
            <a:ext cx="4478131" cy="2966406"/>
          </a:xfrm>
          <a:prstGeom prst="rect">
            <a:avLst/>
          </a:prstGeom>
        </p:spPr>
      </p:pic>
    </p:spTree>
    <p:extLst>
      <p:ext uri="{BB962C8B-B14F-4D97-AF65-F5344CB8AC3E}">
        <p14:creationId xmlns:p14="http://schemas.microsoft.com/office/powerpoint/2010/main" val="257070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457200" y="472653"/>
            <a:ext cx="11449878" cy="786637"/>
          </a:xfrm>
        </p:spPr>
        <p:txBody>
          <a:bodyPr vert="horz" lIns="91440" tIns="45720" rIns="91440" bIns="45720" rtlCol="0" anchor="b">
            <a:noAutofit/>
          </a:bodyPr>
          <a:lstStyle/>
          <a:p>
            <a:r>
              <a:rPr lang="cs-CZ" sz="2800" b="1" dirty="0">
                <a:solidFill>
                  <a:schemeClr val="bg2">
                    <a:lumMod val="50000"/>
                  </a:schemeClr>
                </a:solidFill>
                <a:latin typeface="Bookman Old Style" panose="02050604050505020204" pitchFamily="18" charset="0"/>
              </a:rPr>
              <a:t>Poslední zaznamenaná informace ve spojitosti s </a:t>
            </a:r>
            <a:r>
              <a:rPr lang="cs-CZ" sz="2800" b="1" dirty="0" err="1">
                <a:solidFill>
                  <a:schemeClr val="bg2">
                    <a:lumMod val="50000"/>
                  </a:schemeClr>
                </a:solidFill>
                <a:latin typeface="Bookman Old Style" panose="02050604050505020204" pitchFamily="18" charset="0"/>
              </a:rPr>
              <a:t>Hamásem</a:t>
            </a:r>
            <a:r>
              <a:rPr lang="cs-CZ" sz="2800" b="1" dirty="0">
                <a:solidFill>
                  <a:schemeClr val="bg2">
                    <a:lumMod val="50000"/>
                  </a:schemeClr>
                </a:solidFill>
                <a:latin typeface="Bookman Old Style" panose="02050604050505020204" pitchFamily="18" charset="0"/>
              </a:rPr>
              <a:t> </a:t>
            </a:r>
            <a:endParaRPr lang="en-US" sz="2800" b="1" kern="1200" dirty="0">
              <a:solidFill>
                <a:schemeClr val="bg2">
                  <a:lumMod val="50000"/>
                </a:schemeClr>
              </a:solidFill>
              <a:latin typeface="Bookman Old Style" panose="02050604050505020204" pitchFamily="18" charset="0"/>
            </a:endParaRP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457200" y="1506406"/>
            <a:ext cx="5519531" cy="4878941"/>
          </a:xfrm>
        </p:spPr>
        <p:txBody>
          <a:bodyPr vert="horz" lIns="91440" tIns="45720" rIns="91440" bIns="45720" rtlCol="0" anchor="t">
            <a:normAutofit/>
          </a:bodyPr>
          <a:lstStyle/>
          <a:p>
            <a:r>
              <a:rPr lang="cs-CZ" sz="2000" dirty="0">
                <a:latin typeface="Bookman Old Style" panose="02050604050505020204" pitchFamily="18" charset="0"/>
              </a:rPr>
              <a:t>Z 2.1.2022 – </a:t>
            </a:r>
            <a:r>
              <a:rPr lang="cs-CZ" sz="2000" dirty="0" err="1">
                <a:latin typeface="Bookman Old Style" panose="02050604050505020204" pitchFamily="18" charset="0"/>
              </a:rPr>
              <a:t>aljazeera</a:t>
            </a:r>
            <a:endParaRPr lang="cs-CZ" sz="2000" dirty="0">
              <a:latin typeface="Bookman Old Style" panose="02050604050505020204" pitchFamily="18" charset="0"/>
            </a:endParaRPr>
          </a:p>
          <a:p>
            <a:r>
              <a:rPr lang="cs-CZ" sz="2000" dirty="0">
                <a:latin typeface="Bookman Old Style" panose="02050604050505020204" pitchFamily="18" charset="0"/>
              </a:rPr>
              <a:t>V reakci na rakety vypálené z Gazy směrem k Izraeli </a:t>
            </a:r>
          </a:p>
          <a:p>
            <a:r>
              <a:rPr lang="cs-CZ" sz="2000" dirty="0">
                <a:latin typeface="Bookman Old Style" panose="02050604050505020204" pitchFamily="18" charset="0"/>
              </a:rPr>
              <a:t>Izraelská armáda zahájila letecké útoky na pozice </a:t>
            </a:r>
            <a:r>
              <a:rPr lang="cs-CZ" sz="2000" dirty="0" err="1">
                <a:latin typeface="Bookman Old Style" panose="02050604050505020204" pitchFamily="18" charset="0"/>
              </a:rPr>
              <a:t>Hamásu</a:t>
            </a:r>
            <a:r>
              <a:rPr lang="cs-CZ" sz="2000" dirty="0">
                <a:latin typeface="Bookman Old Style" panose="02050604050505020204" pitchFamily="18" charset="0"/>
              </a:rPr>
              <a:t> v Pásmu Gazy včetně továrny na výrobu raket a vojenská stanoviště </a:t>
            </a:r>
          </a:p>
          <a:p>
            <a:r>
              <a:rPr lang="cs-CZ" sz="2000" dirty="0">
                <a:latin typeface="Bookman Old Style" panose="02050604050505020204" pitchFamily="18" charset="0"/>
              </a:rPr>
              <a:t>Mluvčí </a:t>
            </a:r>
            <a:r>
              <a:rPr lang="cs-CZ" sz="2000" dirty="0" err="1">
                <a:latin typeface="Bookman Old Style" panose="02050604050505020204" pitchFamily="18" charset="0"/>
              </a:rPr>
              <a:t>Hamásu</a:t>
            </a:r>
            <a:r>
              <a:rPr lang="cs-CZ" sz="2000" dirty="0">
                <a:latin typeface="Bookman Old Style" panose="02050604050505020204" pitchFamily="18" charset="0"/>
              </a:rPr>
              <a:t> na tento útok řekl, že se i nadále budou bránit, aby osvobodili zemi </a:t>
            </a:r>
          </a:p>
          <a:p>
            <a:r>
              <a:rPr lang="cs-CZ" sz="2000" dirty="0">
                <a:latin typeface="Bookman Old Style" panose="02050604050505020204" pitchFamily="18" charset="0"/>
              </a:rPr>
              <a:t>Nebyly hlášeny žádné oběti </a:t>
            </a:r>
          </a:p>
          <a:p>
            <a:r>
              <a:rPr lang="cs-CZ" sz="2000" dirty="0">
                <a:latin typeface="Bookman Old Style" panose="02050604050505020204" pitchFamily="18" charset="0"/>
              </a:rPr>
              <a:t>Kromě jediného incidentu v září nedošlo k žádné přeshraniční raketové palbě od května, kdy příměří ukončilo 11denní válku mezi Izraelem a </a:t>
            </a:r>
            <a:r>
              <a:rPr lang="cs-CZ" sz="2000" dirty="0" err="1">
                <a:latin typeface="Bookman Old Style" panose="02050604050505020204" pitchFamily="18" charset="0"/>
              </a:rPr>
              <a:t>Hamásem</a:t>
            </a:r>
            <a:r>
              <a:rPr lang="cs-CZ" sz="2000" dirty="0">
                <a:latin typeface="Bookman Old Style" panose="02050604050505020204" pitchFamily="18" charset="0"/>
              </a:rPr>
              <a:t> </a:t>
            </a:r>
          </a:p>
          <a:p>
            <a:pPr algn="just"/>
            <a:endParaRPr lang="en-US" sz="2000" dirty="0">
              <a:solidFill>
                <a:srgbClr val="595959"/>
              </a:solidFill>
              <a:latin typeface="Bookman Old Style" panose="02050604050505020204" pitchFamily="18" charset="0"/>
            </a:endParaRPr>
          </a:p>
        </p:txBody>
      </p:sp>
      <p:pic>
        <p:nvPicPr>
          <p:cNvPr id="8" name="Zástupný obsah 5" descr="Obsah obrázku kouř, exteriér, příchod, tmavé&#10;&#10;Popis byl vytvořen automaticky">
            <a:extLst>
              <a:ext uri="{FF2B5EF4-FFF2-40B4-BE49-F238E27FC236}">
                <a16:creationId xmlns:a16="http://schemas.microsoft.com/office/drawing/2014/main" id="{88607C52-FA8A-AC42-A129-68DB4C6CA97E}"/>
              </a:ext>
            </a:extLst>
          </p:cNvPr>
          <p:cNvPicPr>
            <a:picLocks noGrp="1" noChangeAspect="1"/>
          </p:cNvPicPr>
          <p:nvPr>
            <p:ph sz="half" idx="2"/>
          </p:nvPr>
        </p:nvPicPr>
        <p:blipFill>
          <a:blip r:embed="rId3"/>
          <a:stretch>
            <a:fillRect/>
          </a:stretch>
        </p:blipFill>
        <p:spPr>
          <a:xfrm>
            <a:off x="6443534" y="1934818"/>
            <a:ext cx="5291266" cy="3518348"/>
          </a:xfrm>
        </p:spPr>
      </p:pic>
    </p:spTree>
    <p:extLst>
      <p:ext uri="{BB962C8B-B14F-4D97-AF65-F5344CB8AC3E}">
        <p14:creationId xmlns:p14="http://schemas.microsoft.com/office/powerpoint/2010/main" val="158366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0EC72F1-122B-CC41-B6B5-4420BBD40F49}"/>
              </a:ext>
            </a:extLst>
          </p:cNvPr>
          <p:cNvSpPr>
            <a:spLocks noGrp="1"/>
          </p:cNvSpPr>
          <p:nvPr>
            <p:ph type="title"/>
          </p:nvPr>
        </p:nvSpPr>
        <p:spPr>
          <a:xfrm>
            <a:off x="1616054" y="1261137"/>
            <a:ext cx="8959893" cy="888360"/>
          </a:xfrm>
        </p:spPr>
        <p:txBody>
          <a:bodyPr anchor="b">
            <a:normAutofit/>
          </a:bodyPr>
          <a:lstStyle/>
          <a:p>
            <a:pPr algn="ctr"/>
            <a:r>
              <a:rPr lang="cs-CZ" sz="3200" b="1" dirty="0">
                <a:solidFill>
                  <a:schemeClr val="tx1">
                    <a:lumMod val="65000"/>
                    <a:lumOff val="35000"/>
                  </a:schemeClr>
                </a:solidFill>
                <a:latin typeface="Bookman Old Style" panose="02050604050505020204" pitchFamily="18" charset="0"/>
              </a:rPr>
              <a:t>Al-Káida</a:t>
            </a:r>
          </a:p>
        </p:txBody>
      </p:sp>
      <p:sp>
        <p:nvSpPr>
          <p:cNvPr id="3" name="Zástupný obsah 2">
            <a:extLst>
              <a:ext uri="{FF2B5EF4-FFF2-40B4-BE49-F238E27FC236}">
                <a16:creationId xmlns:a16="http://schemas.microsoft.com/office/drawing/2014/main" id="{0FA9A291-5BD0-CD4D-8A63-396289CD2103}"/>
              </a:ext>
            </a:extLst>
          </p:cNvPr>
          <p:cNvSpPr>
            <a:spLocks noGrp="1"/>
          </p:cNvSpPr>
          <p:nvPr>
            <p:ph idx="1"/>
          </p:nvPr>
        </p:nvSpPr>
        <p:spPr>
          <a:xfrm>
            <a:off x="1334110" y="2453887"/>
            <a:ext cx="9805723" cy="3595980"/>
          </a:xfrm>
        </p:spPr>
        <p:txBody>
          <a:bodyPr anchor="t">
            <a:normAutofit fontScale="70000" lnSpcReduction="20000"/>
          </a:bodyPr>
          <a:lstStyle/>
          <a:p>
            <a:r>
              <a:rPr lang="cs-CZ" sz="2400" dirty="0">
                <a:latin typeface="Bookman Old Style" panose="02050604050505020204" pitchFamily="18" charset="0"/>
              </a:rPr>
              <a:t>Vytvořena v roce 1988 Usámou bin Ládinem</a:t>
            </a:r>
          </a:p>
          <a:p>
            <a:r>
              <a:rPr lang="cs-CZ" sz="2400" dirty="0">
                <a:latin typeface="Bookman Old Style" panose="02050604050505020204" pitchFamily="18" charset="0"/>
              </a:rPr>
              <a:t>Sunnitská organizace  </a:t>
            </a:r>
          </a:p>
          <a:p>
            <a:r>
              <a:rPr lang="cs-CZ" sz="2400" dirty="0">
                <a:latin typeface="Bookman Old Style" panose="02050604050505020204" pitchFamily="18" charset="0"/>
              </a:rPr>
              <a:t>jako soukromá teroristická síť, operující po celém světě a zaměřující se především na americké cíle </a:t>
            </a:r>
          </a:p>
          <a:p>
            <a:r>
              <a:rPr lang="cs-CZ" sz="2400" dirty="0">
                <a:latin typeface="Bookman Old Style" panose="02050604050505020204" pitchFamily="18" charset="0"/>
              </a:rPr>
              <a:t>Původně znamenala Al-Káida počítačovou databázi, vytvořenou bin Ládinem</a:t>
            </a:r>
          </a:p>
          <a:p>
            <a:r>
              <a:rPr lang="cs-CZ" sz="2400" dirty="0">
                <a:latin typeface="Bookman Old Style" panose="02050604050505020204" pitchFamily="18" charset="0"/>
              </a:rPr>
              <a:t>Největším nepřítelem USA </a:t>
            </a:r>
            <a:r>
              <a:rPr lang="cs-CZ" sz="2400" dirty="0">
                <a:latin typeface="Bookman Old Style" panose="02050604050505020204" pitchFamily="18" charset="0"/>
                <a:sym typeface="Wingdings" pitchFamily="2" charset="2"/>
              </a:rPr>
              <a:t> první střet v Somálsku během operace OSN v roce 1993 </a:t>
            </a:r>
          </a:p>
          <a:p>
            <a:r>
              <a:rPr lang="cs-CZ" sz="2400" dirty="0">
                <a:latin typeface="Bookman Old Style" panose="02050604050505020204" pitchFamily="18" charset="0"/>
                <a:sym typeface="Wingdings" pitchFamily="2" charset="2"/>
              </a:rPr>
              <a:t>V roce 1998 vydala dokument, ve kterém vyhlásila povinnost všech muslimů vraždit Američany, civilisty i vojáky po celém světě </a:t>
            </a:r>
          </a:p>
          <a:p>
            <a:r>
              <a:rPr lang="cs-CZ" sz="2400" dirty="0">
                <a:latin typeface="Bookman Old Style" panose="02050604050505020204" pitchFamily="18" charset="0"/>
                <a:sym typeface="Wingdings" pitchFamily="2" charset="2"/>
              </a:rPr>
              <a:t>Důvody pro vraždění podle tohoto dokumentu: americká podpora Izraele, přítomnost amerických vojsk v islámských zemích atd. </a:t>
            </a:r>
          </a:p>
          <a:p>
            <a:r>
              <a:rPr lang="cs-CZ" sz="2400" dirty="0">
                <a:latin typeface="Bookman Old Style" panose="02050604050505020204" pitchFamily="18" charset="0"/>
                <a:sym typeface="Wingdings" pitchFamily="2" charset="2"/>
              </a:rPr>
              <a:t>Cílem Al-Káidy je především vytvořit ryze muslimské režimy ve státech na Arabském poloostrově a dalších zemích </a:t>
            </a:r>
          </a:p>
          <a:p>
            <a:endParaRPr lang="cs-CZ" sz="1600" dirty="0">
              <a:solidFill>
                <a:schemeClr val="tx1">
                  <a:lumMod val="65000"/>
                  <a:lumOff val="35000"/>
                </a:schemeClr>
              </a:solidFill>
            </a:endParaRPr>
          </a:p>
          <a:p>
            <a:endParaRPr lang="cs-CZ" sz="1600" dirty="0">
              <a:solidFill>
                <a:schemeClr val="tx1">
                  <a:lumMod val="65000"/>
                  <a:lumOff val="35000"/>
                </a:schemeClr>
              </a:solidFill>
            </a:endParaRPr>
          </a:p>
        </p:txBody>
      </p:sp>
      <p:pic>
        <p:nvPicPr>
          <p:cNvPr id="5" name="Obrázek 4" descr="Obsah obrázku text, obloha, exteriér, podepsat&#10;&#10;Popis byl vytvořen automaticky">
            <a:extLst>
              <a:ext uri="{FF2B5EF4-FFF2-40B4-BE49-F238E27FC236}">
                <a16:creationId xmlns:a16="http://schemas.microsoft.com/office/drawing/2014/main" id="{6951FFEF-E6A9-C747-A8AA-54E06B96F31D}"/>
              </a:ext>
            </a:extLst>
          </p:cNvPr>
          <p:cNvPicPr>
            <a:picLocks noChangeAspect="1"/>
          </p:cNvPicPr>
          <p:nvPr/>
        </p:nvPicPr>
        <p:blipFill>
          <a:blip r:embed="rId3"/>
          <a:stretch>
            <a:fillRect/>
          </a:stretch>
        </p:blipFill>
        <p:spPr>
          <a:xfrm>
            <a:off x="7545733" y="808133"/>
            <a:ext cx="3594100" cy="1866900"/>
          </a:xfrm>
          <a:prstGeom prst="rect">
            <a:avLst/>
          </a:prstGeom>
        </p:spPr>
      </p:pic>
    </p:spTree>
    <p:extLst>
      <p:ext uri="{BB962C8B-B14F-4D97-AF65-F5344CB8AC3E}">
        <p14:creationId xmlns:p14="http://schemas.microsoft.com/office/powerpoint/2010/main" val="287830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457200" y="587494"/>
            <a:ext cx="3939098" cy="795492"/>
          </a:xfrm>
        </p:spPr>
        <p:txBody>
          <a:bodyPr vert="horz" lIns="91440" tIns="45720" rIns="91440" bIns="45720" rtlCol="0" anchor="b">
            <a:normAutofit/>
          </a:bodyPr>
          <a:lstStyle/>
          <a:p>
            <a:r>
              <a:rPr lang="cs-CZ" sz="3200" b="1" dirty="0">
                <a:solidFill>
                  <a:schemeClr val="tx1">
                    <a:lumMod val="65000"/>
                    <a:lumOff val="35000"/>
                  </a:schemeClr>
                </a:solidFill>
                <a:latin typeface="Bookman Old Style" panose="02050604050505020204" pitchFamily="18" charset="0"/>
              </a:rPr>
              <a:t>Al-Káida </a:t>
            </a:r>
            <a:endParaRPr lang="en-US" sz="3200" b="1" kern="1200" dirty="0">
              <a:solidFill>
                <a:schemeClr val="bg2">
                  <a:lumMod val="50000"/>
                </a:schemeClr>
              </a:solidFill>
              <a:latin typeface="Bookman Old Style" panose="02050604050505020204" pitchFamily="18" charset="0"/>
            </a:endParaRP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457200" y="1731942"/>
            <a:ext cx="5519531" cy="4878941"/>
          </a:xfrm>
        </p:spPr>
        <p:txBody>
          <a:bodyPr vert="horz" lIns="91440" tIns="45720" rIns="91440" bIns="45720" rtlCol="0" anchor="t">
            <a:normAutofit/>
          </a:bodyPr>
          <a:lstStyle/>
          <a:p>
            <a:r>
              <a:rPr lang="cs-CZ" sz="2000" dirty="0">
                <a:latin typeface="Bookman Old Style" panose="02050604050505020204" pitchFamily="18" charset="0"/>
              </a:rPr>
              <a:t>Velmi propracovaná struktura organizace </a:t>
            </a:r>
          </a:p>
          <a:p>
            <a:r>
              <a:rPr lang="cs-CZ" sz="2000" dirty="0">
                <a:latin typeface="Bookman Old Style" panose="02050604050505020204" pitchFamily="18" charset="0"/>
              </a:rPr>
              <a:t>Tříčlenné skupiny nad sebou mají velitele </a:t>
            </a:r>
          </a:p>
          <a:p>
            <a:r>
              <a:rPr lang="cs-CZ" sz="2000" dirty="0">
                <a:latin typeface="Bookman Old Style" panose="02050604050505020204" pitchFamily="18" charset="0"/>
              </a:rPr>
              <a:t>Výhodou malých skupin je téměř nemožná infiltrace nepřítele </a:t>
            </a:r>
          </a:p>
          <a:p>
            <a:r>
              <a:rPr lang="cs-CZ" sz="2000" dirty="0">
                <a:latin typeface="Bookman Old Style" panose="02050604050505020204" pitchFamily="18" charset="0"/>
              </a:rPr>
              <a:t>Další malé skupiny je, že v případě zadržení se navzájem kryjí (mohou prozradit pouze svého přímého velitele) </a:t>
            </a:r>
          </a:p>
          <a:p>
            <a:r>
              <a:rPr lang="cs-CZ" sz="2000" dirty="0">
                <a:latin typeface="Bookman Old Style" panose="02050604050505020204" pitchFamily="18" charset="0"/>
              </a:rPr>
              <a:t>Svou práci vykonávají pouze v případě, že jsou povoláni </a:t>
            </a:r>
          </a:p>
          <a:p>
            <a:endParaRPr lang="cs-CZ" sz="2000" dirty="0">
              <a:latin typeface="Bookman Old Style" panose="02050604050505020204" pitchFamily="18" charset="0"/>
            </a:endParaRPr>
          </a:p>
          <a:p>
            <a:r>
              <a:rPr lang="cs-CZ" sz="2000" dirty="0">
                <a:latin typeface="Bookman Old Style" panose="02050604050505020204" pitchFamily="18" charset="0"/>
              </a:rPr>
              <a:t>Nynější vůdce: </a:t>
            </a:r>
            <a:r>
              <a:rPr lang="cs-CZ" sz="2000" dirty="0" err="1">
                <a:latin typeface="Bookman Old Style" panose="02050604050505020204" pitchFamily="18" charset="0"/>
              </a:rPr>
              <a:t>Ayman</a:t>
            </a:r>
            <a:r>
              <a:rPr lang="cs-CZ" sz="2000" dirty="0">
                <a:latin typeface="Bookman Old Style" panose="02050604050505020204" pitchFamily="18" charset="0"/>
              </a:rPr>
              <a:t> Al-</a:t>
            </a:r>
            <a:r>
              <a:rPr lang="cs-CZ" sz="2000" dirty="0" err="1">
                <a:latin typeface="Bookman Old Style" panose="02050604050505020204" pitchFamily="18" charset="0"/>
              </a:rPr>
              <a:t>Zawahiri</a:t>
            </a:r>
            <a:r>
              <a:rPr lang="cs-CZ" sz="2000" dirty="0">
                <a:latin typeface="Bookman Old Style" panose="02050604050505020204" pitchFamily="18" charset="0"/>
              </a:rPr>
              <a:t> </a:t>
            </a:r>
          </a:p>
          <a:p>
            <a:pPr marL="0" indent="0" algn="just">
              <a:buNone/>
            </a:pPr>
            <a:endParaRPr lang="en-US" sz="2000" dirty="0">
              <a:solidFill>
                <a:srgbClr val="595959"/>
              </a:solidFill>
              <a:latin typeface="Bookman Old Style" panose="02050604050505020204" pitchFamily="18" charset="0"/>
            </a:endParaRPr>
          </a:p>
        </p:txBody>
      </p:sp>
      <p:pic>
        <p:nvPicPr>
          <p:cNvPr id="8" name="Zástupný obsah 7" descr="Obsah obrázku text&#10;&#10;Popis byl vytvořen automaticky">
            <a:extLst>
              <a:ext uri="{FF2B5EF4-FFF2-40B4-BE49-F238E27FC236}">
                <a16:creationId xmlns:a16="http://schemas.microsoft.com/office/drawing/2014/main" id="{AB618660-2726-8E47-8317-B22362FF5E10}"/>
              </a:ext>
            </a:extLst>
          </p:cNvPr>
          <p:cNvPicPr>
            <a:picLocks noGrp="1" noChangeAspect="1"/>
          </p:cNvPicPr>
          <p:nvPr>
            <p:ph sz="half" idx="2"/>
          </p:nvPr>
        </p:nvPicPr>
        <p:blipFill>
          <a:blip r:embed="rId3"/>
          <a:stretch>
            <a:fillRect/>
          </a:stretch>
        </p:blipFill>
        <p:spPr>
          <a:xfrm>
            <a:off x="6278433" y="82498"/>
            <a:ext cx="5731134" cy="6693003"/>
          </a:xfrm>
          <a:prstGeom prst="rect">
            <a:avLst/>
          </a:prstGeom>
        </p:spPr>
      </p:pic>
    </p:spTree>
    <p:extLst>
      <p:ext uri="{BB962C8B-B14F-4D97-AF65-F5344CB8AC3E}">
        <p14:creationId xmlns:p14="http://schemas.microsoft.com/office/powerpoint/2010/main" val="239269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243939" y="132281"/>
            <a:ext cx="5700886" cy="795492"/>
          </a:xfrm>
        </p:spPr>
        <p:txBody>
          <a:bodyPr vert="horz" lIns="91440" tIns="45720" rIns="91440" bIns="45720" rtlCol="0" anchor="b">
            <a:normAutofit fontScale="90000"/>
          </a:bodyPr>
          <a:lstStyle/>
          <a:p>
            <a:r>
              <a:rPr lang="en-US" sz="3200" b="1" kern="1200">
                <a:solidFill>
                  <a:schemeClr val="bg2">
                    <a:lumMod val="50000"/>
                  </a:schemeClr>
                </a:solidFill>
                <a:latin typeface="Bookman Old Style" panose="02050604050505020204" pitchFamily="18" charset="0"/>
              </a:rPr>
              <a:t>Zakladatel</a:t>
            </a:r>
            <a:r>
              <a:rPr lang="en-US" sz="3200" b="1">
                <a:solidFill>
                  <a:schemeClr val="bg2">
                    <a:lumMod val="50000"/>
                  </a:schemeClr>
                </a:solidFill>
                <a:latin typeface="Bookman Old Style" panose="02050604050505020204" pitchFamily="18" charset="0"/>
              </a:rPr>
              <a:t>: Usáma bin Ládin</a:t>
            </a:r>
            <a:endParaRPr lang="en-US" sz="3200" b="1" kern="1200" dirty="0">
              <a:solidFill>
                <a:schemeClr val="bg2">
                  <a:lumMod val="50000"/>
                </a:schemeClr>
              </a:solidFill>
              <a:latin typeface="Bookman Old Style" panose="02050604050505020204" pitchFamily="18" charset="0"/>
            </a:endParaRP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0" y="927773"/>
            <a:ext cx="6188765" cy="5978542"/>
          </a:xfrm>
        </p:spPr>
        <p:txBody>
          <a:bodyPr vert="horz" lIns="91440" tIns="45720" rIns="91440" bIns="45720" rtlCol="0" anchor="t">
            <a:normAutofit fontScale="92500" lnSpcReduction="20000"/>
          </a:bodyPr>
          <a:lstStyle/>
          <a:p>
            <a:r>
              <a:rPr lang="cs-CZ" sz="2000" dirty="0">
                <a:latin typeface="Bookman Old Style" panose="02050604050505020204" pitchFamily="18" charset="0"/>
              </a:rPr>
              <a:t>Narozen 1957, jako 17 dítě </a:t>
            </a:r>
          </a:p>
          <a:p>
            <a:r>
              <a:rPr lang="cs-CZ" sz="2000" dirty="0">
                <a:latin typeface="Bookman Old Style" panose="02050604050505020204" pitchFamily="18" charset="0"/>
              </a:rPr>
              <a:t>Jeho otec řídil velké stavební projekty pro saúdskou královskou rodinu </a:t>
            </a:r>
          </a:p>
          <a:p>
            <a:r>
              <a:rPr lang="cs-CZ" sz="2000" dirty="0">
                <a:latin typeface="Bookman Old Style" panose="02050604050505020204" pitchFamily="18" charset="0"/>
              </a:rPr>
              <a:t>Vystudoval obchodní administrativu a vzdělával se také v oblasti náboženských studií – tato doba na univerzitě byla klíčová pro jeho roli v Al-Káidě </a:t>
            </a:r>
          </a:p>
          <a:p>
            <a:r>
              <a:rPr lang="cs-CZ" sz="2000" dirty="0">
                <a:latin typeface="Bookman Old Style" panose="02050604050505020204" pitchFamily="18" charset="0"/>
              </a:rPr>
              <a:t>Poté, co SSSR napadlo Afghánistán začal cestovat, aby jednal o možnostech odboje </a:t>
            </a:r>
          </a:p>
          <a:p>
            <a:r>
              <a:rPr lang="cs-CZ" sz="2000" dirty="0">
                <a:latin typeface="Bookman Old Style" panose="02050604050505020204" pitchFamily="18" charset="0"/>
              </a:rPr>
              <a:t>Vzhledem k jeho finančním zdrojům a pověsti byl velmi oblíbený </a:t>
            </a:r>
          </a:p>
          <a:p>
            <a:r>
              <a:rPr lang="cs-CZ" sz="2000" dirty="0">
                <a:latin typeface="Bookman Old Style" panose="02050604050505020204" pitchFamily="18" charset="0"/>
              </a:rPr>
              <a:t>Následně vytváří počítačovou síť Al-Káida </a:t>
            </a:r>
          </a:p>
          <a:p>
            <a:r>
              <a:rPr lang="cs-CZ" sz="2000" dirty="0">
                <a:latin typeface="Bookman Old Style" panose="02050604050505020204" pitchFamily="18" charset="0"/>
              </a:rPr>
              <a:t>Zlomový rok 1990 </a:t>
            </a:r>
            <a:r>
              <a:rPr lang="cs-CZ" sz="2000" dirty="0">
                <a:latin typeface="Bookman Old Style" panose="02050604050505020204" pitchFamily="18" charset="0"/>
                <a:sym typeface="Wingdings" pitchFamily="2" charset="2"/>
              </a:rPr>
              <a:t> přesun do Afghánistánu </a:t>
            </a:r>
          </a:p>
          <a:p>
            <a:r>
              <a:rPr lang="cs-CZ" sz="2000" dirty="0">
                <a:latin typeface="Bookman Old Style" panose="02050604050505020204" pitchFamily="18" charset="0"/>
                <a:sym typeface="Wingdings" pitchFamily="2" charset="2"/>
              </a:rPr>
              <a:t>V následujících letech začala jeho síť vytvářet program násilného boje proti americké hrozbě </a:t>
            </a:r>
          </a:p>
          <a:p>
            <a:r>
              <a:rPr lang="cs-CZ" sz="2000" dirty="0">
                <a:latin typeface="Bookman Old Style" panose="02050604050505020204" pitchFamily="18" charset="0"/>
                <a:sym typeface="Wingdings" pitchFamily="2" charset="2"/>
              </a:rPr>
              <a:t>V roce 1994 mu Saúdská Arábie odebrala občanství a zmrazila jeho majetek </a:t>
            </a:r>
          </a:p>
          <a:p>
            <a:r>
              <a:rPr lang="cs-CZ" sz="2000" dirty="0">
                <a:latin typeface="Bookman Old Style" panose="02050604050505020204" pitchFamily="18" charset="0"/>
                <a:sym typeface="Wingdings" pitchFamily="2" charset="2"/>
              </a:rPr>
              <a:t>Následovala řada teroristických útoků pod jeho vládou </a:t>
            </a:r>
          </a:p>
          <a:p>
            <a:r>
              <a:rPr lang="cs-CZ" sz="2000" dirty="0">
                <a:latin typeface="Bookman Old Style" panose="02050604050505020204" pitchFamily="18" charset="0"/>
                <a:sym typeface="Wingdings" pitchFamily="2" charset="2"/>
              </a:rPr>
              <a:t>Dne 2. května 2011 oznámil tehdejší prezident USA Barack Obama, že byl v rámci operace Spojených států bin Ládin zabit ve svém domě </a:t>
            </a:r>
            <a:endParaRPr lang="cs-CZ" sz="2000" dirty="0">
              <a:latin typeface="Bookman Old Style" panose="02050604050505020204" pitchFamily="18" charset="0"/>
            </a:endParaRPr>
          </a:p>
          <a:p>
            <a:pPr marL="0" indent="0" algn="just">
              <a:buNone/>
            </a:pPr>
            <a:endParaRPr lang="en-US" sz="2000" dirty="0">
              <a:solidFill>
                <a:srgbClr val="595959"/>
              </a:solidFill>
              <a:latin typeface="Bookman Old Style" panose="02050604050505020204" pitchFamily="18" charset="0"/>
            </a:endParaRPr>
          </a:p>
        </p:txBody>
      </p:sp>
      <p:pic>
        <p:nvPicPr>
          <p:cNvPr id="7" name="Zástupný obsah 6" descr="Obsah obrázku osoba, muž, čelenka, čepice&#10;&#10;Popis byl vytvořen automaticky">
            <a:extLst>
              <a:ext uri="{FF2B5EF4-FFF2-40B4-BE49-F238E27FC236}">
                <a16:creationId xmlns:a16="http://schemas.microsoft.com/office/drawing/2014/main" id="{65C8F73E-E162-6C47-BC28-0B284FE6C217}"/>
              </a:ext>
            </a:extLst>
          </p:cNvPr>
          <p:cNvPicPr>
            <a:picLocks noGrp="1" noChangeAspect="1"/>
          </p:cNvPicPr>
          <p:nvPr>
            <p:ph sz="half" idx="2"/>
          </p:nvPr>
        </p:nvPicPr>
        <p:blipFill>
          <a:blip r:embed="rId3"/>
          <a:stretch>
            <a:fillRect/>
          </a:stretch>
        </p:blipFill>
        <p:spPr>
          <a:xfrm>
            <a:off x="6615286" y="637190"/>
            <a:ext cx="5119514" cy="5589469"/>
          </a:xfrm>
        </p:spPr>
      </p:pic>
    </p:spTree>
    <p:extLst>
      <p:ext uri="{BB962C8B-B14F-4D97-AF65-F5344CB8AC3E}">
        <p14:creationId xmlns:p14="http://schemas.microsoft.com/office/powerpoint/2010/main" val="307721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836401-40DD-884E-BF9D-C34339C8D94C}"/>
              </a:ext>
            </a:extLst>
          </p:cNvPr>
          <p:cNvSpPr>
            <a:spLocks noGrp="1"/>
          </p:cNvSpPr>
          <p:nvPr>
            <p:ph type="title"/>
          </p:nvPr>
        </p:nvSpPr>
        <p:spPr>
          <a:xfrm>
            <a:off x="1616054" y="1261137"/>
            <a:ext cx="8959893" cy="888360"/>
          </a:xfrm>
        </p:spPr>
        <p:txBody>
          <a:bodyPr anchor="b">
            <a:normAutofit/>
          </a:bodyPr>
          <a:lstStyle/>
          <a:p>
            <a:pPr algn="ctr"/>
            <a:r>
              <a:rPr lang="cs-CZ" sz="2700">
                <a:solidFill>
                  <a:schemeClr val="tx1">
                    <a:lumMod val="65000"/>
                    <a:lumOff val="35000"/>
                  </a:schemeClr>
                </a:solidFill>
                <a:latin typeface="Bookman Old Style" panose="02050604050505020204" pitchFamily="18" charset="0"/>
              </a:rPr>
              <a:t>Den teroristických útoků na USA: 11. září 2001</a:t>
            </a:r>
          </a:p>
        </p:txBody>
      </p:sp>
      <p:sp>
        <p:nvSpPr>
          <p:cNvPr id="3" name="Zástupný obsah 2">
            <a:extLst>
              <a:ext uri="{FF2B5EF4-FFF2-40B4-BE49-F238E27FC236}">
                <a16:creationId xmlns:a16="http://schemas.microsoft.com/office/drawing/2014/main" id="{90451CB4-CE52-4F4A-A4CE-C1274D9431D5}"/>
              </a:ext>
            </a:extLst>
          </p:cNvPr>
          <p:cNvSpPr>
            <a:spLocks noGrp="1"/>
          </p:cNvSpPr>
          <p:nvPr>
            <p:ph idx="1"/>
          </p:nvPr>
        </p:nvSpPr>
        <p:spPr>
          <a:xfrm>
            <a:off x="1616054" y="2427383"/>
            <a:ext cx="8959892" cy="3169482"/>
          </a:xfrm>
        </p:spPr>
        <p:txBody>
          <a:bodyPr anchor="t">
            <a:normAutofit/>
          </a:bodyPr>
          <a:lstStyle/>
          <a:p>
            <a:pPr marL="0" indent="0">
              <a:buNone/>
            </a:pPr>
            <a:endParaRPr lang="cs-CZ" sz="2000" dirty="0">
              <a:solidFill>
                <a:schemeClr val="tx1">
                  <a:lumMod val="65000"/>
                  <a:lumOff val="35000"/>
                </a:schemeClr>
              </a:solidFill>
              <a:hlinkClick r:id="rId3"/>
            </a:endParaRPr>
          </a:p>
          <a:p>
            <a:pPr marL="0" indent="0">
              <a:buNone/>
            </a:pPr>
            <a:endParaRPr lang="cs-CZ" sz="2000" dirty="0">
              <a:solidFill>
                <a:schemeClr val="tx1">
                  <a:lumMod val="65000"/>
                  <a:lumOff val="35000"/>
                </a:schemeClr>
              </a:solidFill>
              <a:hlinkClick r:id="rId3"/>
            </a:endParaRPr>
          </a:p>
          <a:p>
            <a:pPr marL="0" indent="0">
              <a:buNone/>
            </a:pPr>
            <a:endParaRPr lang="cs-CZ" sz="2000" dirty="0">
              <a:solidFill>
                <a:schemeClr val="tx1">
                  <a:lumMod val="65000"/>
                  <a:lumOff val="35000"/>
                </a:schemeClr>
              </a:solidFill>
              <a:hlinkClick r:id="rId3"/>
            </a:endParaRPr>
          </a:p>
          <a:p>
            <a:pPr marL="0" indent="0" algn="ctr">
              <a:buNone/>
            </a:pPr>
            <a:r>
              <a:rPr lang="cs-CZ" sz="2000" dirty="0">
                <a:solidFill>
                  <a:schemeClr val="tx1">
                    <a:lumMod val="65000"/>
                    <a:lumOff val="35000"/>
                  </a:schemeClr>
                </a:solidFill>
                <a:hlinkClick r:id="rId3"/>
              </a:rPr>
              <a:t>https://www.stream.cz/embed/index?id=150982</a:t>
            </a:r>
            <a:r>
              <a:rPr lang="cs-CZ" sz="2000" dirty="0">
                <a:solidFill>
                  <a:schemeClr val="tx1">
                    <a:lumMod val="65000"/>
                    <a:lumOff val="35000"/>
                  </a:schemeClr>
                </a:solidFill>
              </a:rPr>
              <a:t> </a:t>
            </a:r>
          </a:p>
        </p:txBody>
      </p:sp>
    </p:spTree>
    <p:extLst>
      <p:ext uri="{BB962C8B-B14F-4D97-AF65-F5344CB8AC3E}">
        <p14:creationId xmlns:p14="http://schemas.microsoft.com/office/powerpoint/2010/main" val="222511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0C4DED0-D03A-2649-945D-AE0139AC6D5D}"/>
              </a:ext>
            </a:extLst>
          </p:cNvPr>
          <p:cNvSpPr>
            <a:spLocks noGrp="1"/>
          </p:cNvSpPr>
          <p:nvPr>
            <p:ph type="title"/>
          </p:nvPr>
        </p:nvSpPr>
        <p:spPr>
          <a:xfrm>
            <a:off x="1616054" y="1261137"/>
            <a:ext cx="8959893" cy="888360"/>
          </a:xfrm>
        </p:spPr>
        <p:txBody>
          <a:bodyPr anchor="b">
            <a:normAutofit/>
          </a:bodyPr>
          <a:lstStyle/>
          <a:p>
            <a:pPr algn="ctr"/>
            <a:r>
              <a:rPr lang="cs-CZ" sz="3200" dirty="0">
                <a:solidFill>
                  <a:schemeClr val="tx1">
                    <a:lumMod val="65000"/>
                    <a:lumOff val="35000"/>
                  </a:schemeClr>
                </a:solidFill>
                <a:latin typeface="Bookman Old Style" panose="02050604050505020204" pitchFamily="18" charset="0"/>
              </a:rPr>
              <a:t>Charakteristika terorismu</a:t>
            </a:r>
          </a:p>
        </p:txBody>
      </p:sp>
      <p:graphicFrame>
        <p:nvGraphicFramePr>
          <p:cNvPr id="14" name="Zástupný obsah 2">
            <a:extLst>
              <a:ext uri="{FF2B5EF4-FFF2-40B4-BE49-F238E27FC236}">
                <a16:creationId xmlns:a16="http://schemas.microsoft.com/office/drawing/2014/main" id="{559DF383-C728-48A3-8E2E-4EE4451819BA}"/>
              </a:ext>
            </a:extLst>
          </p:cNvPr>
          <p:cNvGraphicFramePr>
            <a:graphicFrameLocks noGrp="1"/>
          </p:cNvGraphicFramePr>
          <p:nvPr>
            <p:ph idx="1"/>
            <p:extLst>
              <p:ext uri="{D42A27DB-BD31-4B8C-83A1-F6EECF244321}">
                <p14:modId xmlns:p14="http://schemas.microsoft.com/office/powerpoint/2010/main" val="791340624"/>
              </p:ext>
            </p:extLst>
          </p:nvPr>
        </p:nvGraphicFramePr>
        <p:xfrm>
          <a:off x="1616054" y="2427383"/>
          <a:ext cx="8959892" cy="316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23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špinavé&#10;&#10;Popis byl vytvořen automaticky">
            <a:extLst>
              <a:ext uri="{FF2B5EF4-FFF2-40B4-BE49-F238E27FC236}">
                <a16:creationId xmlns:a16="http://schemas.microsoft.com/office/drawing/2014/main" id="{A8AC0D93-C47F-3D47-8200-A744E37D59D5}"/>
              </a:ext>
            </a:extLst>
          </p:cNvPr>
          <p:cNvPicPr>
            <a:picLocks noChangeAspect="1"/>
          </p:cNvPicPr>
          <p:nvPr/>
        </p:nvPicPr>
        <p:blipFill rotWithShape="1">
          <a:blip r:embed="rId3"/>
          <a:srcRect l="596"/>
          <a:stretch/>
        </p:blipFill>
        <p:spPr>
          <a:xfrm>
            <a:off x="2519309"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95836401-40DD-884E-BF9D-C34339C8D94C}"/>
              </a:ext>
            </a:extLst>
          </p:cNvPr>
          <p:cNvSpPr>
            <a:spLocks noGrp="1"/>
          </p:cNvSpPr>
          <p:nvPr>
            <p:ph type="title"/>
          </p:nvPr>
        </p:nvSpPr>
        <p:spPr>
          <a:xfrm>
            <a:off x="605165" y="391629"/>
            <a:ext cx="3184958" cy="1529936"/>
          </a:xfrm>
        </p:spPr>
        <p:txBody>
          <a:bodyPr>
            <a:normAutofit/>
          </a:bodyPr>
          <a:lstStyle/>
          <a:p>
            <a:r>
              <a:rPr lang="cs-CZ" sz="3600" b="1" dirty="0">
                <a:solidFill>
                  <a:schemeClr val="bg2">
                    <a:lumMod val="75000"/>
                  </a:schemeClr>
                </a:solidFill>
                <a:latin typeface="Bookman Old Style" panose="02050604050505020204" pitchFamily="18" charset="0"/>
              </a:rPr>
              <a:t>Další útoky Al-Káidy</a:t>
            </a:r>
          </a:p>
        </p:txBody>
      </p:sp>
      <p:sp>
        <p:nvSpPr>
          <p:cNvPr id="3" name="Zástupný obsah 2">
            <a:extLst>
              <a:ext uri="{FF2B5EF4-FFF2-40B4-BE49-F238E27FC236}">
                <a16:creationId xmlns:a16="http://schemas.microsoft.com/office/drawing/2014/main" id="{90451CB4-CE52-4F4A-A4CE-C1274D9431D5}"/>
              </a:ext>
            </a:extLst>
          </p:cNvPr>
          <p:cNvSpPr>
            <a:spLocks noGrp="1"/>
          </p:cNvSpPr>
          <p:nvPr>
            <p:ph idx="1"/>
          </p:nvPr>
        </p:nvSpPr>
        <p:spPr>
          <a:xfrm>
            <a:off x="605165" y="1921565"/>
            <a:ext cx="4315832" cy="4361415"/>
          </a:xfrm>
        </p:spPr>
        <p:txBody>
          <a:bodyPr>
            <a:normAutofit/>
          </a:bodyPr>
          <a:lstStyle/>
          <a:p>
            <a:pPr marL="0" indent="0">
              <a:buNone/>
            </a:pPr>
            <a:r>
              <a:rPr lang="cs-CZ" sz="1700" b="1" dirty="0">
                <a:latin typeface="Bookman Old Style" panose="02050604050505020204" pitchFamily="18" charset="0"/>
              </a:rPr>
              <a:t>Bombové útoky na americké velvyslanectví v Keni a v </a:t>
            </a:r>
            <a:r>
              <a:rPr lang="cs-CZ" sz="1700" b="1" dirty="0" err="1">
                <a:latin typeface="Bookman Old Style" panose="02050604050505020204" pitchFamily="18" charset="0"/>
              </a:rPr>
              <a:t>Tanzánii</a:t>
            </a:r>
            <a:r>
              <a:rPr lang="cs-CZ" sz="1700" b="1" dirty="0">
                <a:latin typeface="Bookman Old Style" panose="02050604050505020204" pitchFamily="18" charset="0"/>
              </a:rPr>
              <a:t> </a:t>
            </a:r>
          </a:p>
          <a:p>
            <a:r>
              <a:rPr lang="cs-CZ" sz="1700" dirty="0">
                <a:latin typeface="Bookman Old Style" panose="02050604050505020204" pitchFamily="18" charset="0"/>
              </a:rPr>
              <a:t>7. 8. 1998</a:t>
            </a:r>
          </a:p>
          <a:p>
            <a:r>
              <a:rPr lang="cs-CZ" sz="1700" dirty="0">
                <a:latin typeface="Bookman Old Style" panose="02050604050505020204" pitchFamily="18" charset="0"/>
              </a:rPr>
              <a:t>Při explozích zemřelo 224 lidí (z toho 12 Američanů) a více než 4500 bylo zraněno</a:t>
            </a:r>
          </a:p>
          <a:p>
            <a:r>
              <a:rPr lang="cs-CZ" sz="1700" dirty="0">
                <a:latin typeface="Bookman Old Style" panose="02050604050505020204" pitchFamily="18" charset="0"/>
              </a:rPr>
              <a:t>V souvislosti s těmito útoky bylo obviněno více než 20 lidí, několik z nich bylo zabito, nebo si odpykávají doživotní trest ve vězení </a:t>
            </a:r>
          </a:p>
          <a:p>
            <a:r>
              <a:rPr lang="cs-CZ" sz="1700" dirty="0">
                <a:latin typeface="Bookman Old Style" panose="02050604050505020204" pitchFamily="18" charset="0"/>
              </a:rPr>
              <a:t>Tento útok byl vyšetřován ze strany FBI – v té době největší nasazení v historii úřadu </a:t>
            </a:r>
          </a:p>
          <a:p>
            <a:pPr marL="0" indent="0">
              <a:buNone/>
            </a:pPr>
            <a:endParaRPr lang="cs-CZ" sz="1700" dirty="0">
              <a:latin typeface="Bookman Old Style" panose="02050604050505020204" pitchFamily="18" charset="0"/>
              <a:hlinkClick r:id="rId4"/>
            </a:endParaRPr>
          </a:p>
          <a:p>
            <a:pPr marL="0" indent="0">
              <a:buNone/>
            </a:pPr>
            <a:endParaRPr lang="cs-CZ" sz="1700" dirty="0">
              <a:latin typeface="Bookman Old Style" panose="02050604050505020204" pitchFamily="18" charset="0"/>
              <a:hlinkClick r:id="rId4"/>
            </a:endParaRPr>
          </a:p>
          <a:p>
            <a:pPr marL="0" indent="0">
              <a:buNone/>
            </a:pPr>
            <a:endParaRPr lang="cs-CZ" sz="1700" dirty="0">
              <a:hlinkClick r:id="rId4"/>
            </a:endParaRPr>
          </a:p>
        </p:txBody>
      </p:sp>
    </p:spTree>
    <p:extLst>
      <p:ext uri="{BB962C8B-B14F-4D97-AF65-F5344CB8AC3E}">
        <p14:creationId xmlns:p14="http://schemas.microsoft.com/office/powerpoint/2010/main" val="133925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exteriér, lidé&#10;&#10;Popis byl vytvořen automaticky">
            <a:extLst>
              <a:ext uri="{FF2B5EF4-FFF2-40B4-BE49-F238E27FC236}">
                <a16:creationId xmlns:a16="http://schemas.microsoft.com/office/drawing/2014/main" id="{CA79D4C7-795E-F84B-AFB8-FB60CFCCB3FA}"/>
              </a:ext>
            </a:extLst>
          </p:cNvPr>
          <p:cNvPicPr>
            <a:picLocks noChangeAspect="1"/>
          </p:cNvPicPr>
          <p:nvPr/>
        </p:nvPicPr>
        <p:blipFill rotWithShape="1">
          <a:blip r:embed="rId3"/>
          <a:srcRect t="183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6EC273A4-99EC-4443-8CEC-5C8620F94A4A}"/>
              </a:ext>
            </a:extLst>
          </p:cNvPr>
          <p:cNvSpPr>
            <a:spLocks noGrp="1"/>
          </p:cNvSpPr>
          <p:nvPr>
            <p:ph type="title"/>
          </p:nvPr>
        </p:nvSpPr>
        <p:spPr>
          <a:xfrm>
            <a:off x="268351" y="139148"/>
            <a:ext cx="3822189" cy="284922"/>
          </a:xfrm>
        </p:spPr>
        <p:txBody>
          <a:bodyPr>
            <a:normAutofit fontScale="90000"/>
          </a:bodyPr>
          <a:lstStyle/>
          <a:p>
            <a:endParaRPr lang="cs-CZ" sz="3200" b="1" dirty="0">
              <a:solidFill>
                <a:schemeClr val="bg2">
                  <a:lumMod val="75000"/>
                </a:schemeClr>
              </a:solidFill>
              <a:latin typeface="Bookman Old Style" panose="02050604050505020204" pitchFamily="18" charset="0"/>
            </a:endParaRPr>
          </a:p>
        </p:txBody>
      </p:sp>
      <p:sp>
        <p:nvSpPr>
          <p:cNvPr id="3" name="Zástupný obsah 2">
            <a:extLst>
              <a:ext uri="{FF2B5EF4-FFF2-40B4-BE49-F238E27FC236}">
                <a16:creationId xmlns:a16="http://schemas.microsoft.com/office/drawing/2014/main" id="{E2BE1344-955B-684A-B756-289A46F1B59F}"/>
              </a:ext>
            </a:extLst>
          </p:cNvPr>
          <p:cNvSpPr>
            <a:spLocks noGrp="1"/>
          </p:cNvSpPr>
          <p:nvPr>
            <p:ph idx="1"/>
          </p:nvPr>
        </p:nvSpPr>
        <p:spPr>
          <a:xfrm>
            <a:off x="238008" y="997226"/>
            <a:ext cx="4568689" cy="5287617"/>
          </a:xfrm>
        </p:spPr>
        <p:txBody>
          <a:bodyPr>
            <a:normAutofit/>
          </a:bodyPr>
          <a:lstStyle/>
          <a:p>
            <a:pPr marL="0" indent="0">
              <a:buNone/>
            </a:pPr>
            <a:r>
              <a:rPr lang="cs-CZ" sz="1800" b="1" dirty="0">
                <a:latin typeface="Bookman Old Style" panose="02050604050505020204" pitchFamily="18" charset="0"/>
              </a:rPr>
              <a:t>Bombové útoky v Madridu (2004)</a:t>
            </a:r>
          </a:p>
          <a:p>
            <a:r>
              <a:rPr lang="cs-CZ" sz="1800" dirty="0">
                <a:latin typeface="Bookman Old Style" panose="02050604050505020204" pitchFamily="18" charset="0"/>
              </a:rPr>
              <a:t>Exploze 10 bomb na čtyřech vlacích </a:t>
            </a:r>
          </a:p>
          <a:p>
            <a:r>
              <a:rPr lang="cs-CZ" sz="1800" dirty="0">
                <a:latin typeface="Bookman Old Style" panose="02050604050505020204" pitchFamily="18" charset="0"/>
              </a:rPr>
              <a:t>191 mrtvých a více než 1800 zraněných </a:t>
            </a:r>
          </a:p>
          <a:p>
            <a:r>
              <a:rPr lang="cs-CZ" sz="1800" dirty="0">
                <a:latin typeface="Bookman Old Style" panose="02050604050505020204" pitchFamily="18" charset="0"/>
              </a:rPr>
              <a:t>K útokům došlo jen tři dny před volbami a měly velké politické důsledky </a:t>
            </a:r>
          </a:p>
          <a:p>
            <a:r>
              <a:rPr lang="cs-CZ" sz="1800" dirty="0">
                <a:latin typeface="Bookman Old Style" panose="02050604050505020204" pitchFamily="18" charset="0"/>
              </a:rPr>
              <a:t>Útok byl okamžitě připsán ETA </a:t>
            </a:r>
          </a:p>
          <a:p>
            <a:r>
              <a:rPr lang="cs-CZ" sz="1800" dirty="0">
                <a:latin typeface="Bookman Old Style" panose="02050604050505020204" pitchFamily="18" charset="0"/>
              </a:rPr>
              <a:t>Nicméně policisté začali směřovat vyšetřování vůči Al-Káidě </a:t>
            </a:r>
          </a:p>
          <a:p>
            <a:r>
              <a:rPr lang="cs-CZ" sz="1800" dirty="0">
                <a:latin typeface="Bookman Old Style" panose="02050604050505020204" pitchFamily="18" charset="0"/>
              </a:rPr>
              <a:t>V roce 2007 bylo odsouzeno 18 islámských útočníků a 3 španělští spolupracovníci </a:t>
            </a:r>
          </a:p>
          <a:p>
            <a:r>
              <a:rPr lang="cs-CZ" sz="1800" dirty="0">
                <a:latin typeface="Bookman Old Style" panose="02050604050505020204" pitchFamily="18" charset="0"/>
              </a:rPr>
              <a:t>za bombové útoky, které byly jedním z nejsmrtelnějších teroristických útoků v Evropě od konce 2 SV</a:t>
            </a:r>
          </a:p>
          <a:p>
            <a:endParaRPr lang="cs-CZ" sz="1600" dirty="0"/>
          </a:p>
        </p:txBody>
      </p:sp>
    </p:spTree>
    <p:extLst>
      <p:ext uri="{BB962C8B-B14F-4D97-AF65-F5344CB8AC3E}">
        <p14:creationId xmlns:p14="http://schemas.microsoft.com/office/powerpoint/2010/main" val="217274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trom, exteriér, silnice, ulice&#10;&#10;Popis byl vytvořen automaticky">
            <a:extLst>
              <a:ext uri="{FF2B5EF4-FFF2-40B4-BE49-F238E27FC236}">
                <a16:creationId xmlns:a16="http://schemas.microsoft.com/office/drawing/2014/main" id="{7A5E2DCA-F397-F847-9E37-3570D391AC19}"/>
              </a:ext>
            </a:extLst>
          </p:cNvPr>
          <p:cNvPicPr>
            <a:picLocks noChangeAspect="1"/>
          </p:cNvPicPr>
          <p:nvPr/>
        </p:nvPicPr>
        <p:blipFill rotWithShape="1">
          <a:blip r:embed="rId3"/>
          <a:srcRect l="4858" r="4552" b="1"/>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55BCB0B8-BF28-E64A-86CC-0BF886EFD3FA}"/>
              </a:ext>
            </a:extLst>
          </p:cNvPr>
          <p:cNvSpPr>
            <a:spLocks noGrp="1"/>
          </p:cNvSpPr>
          <p:nvPr>
            <p:ph idx="1"/>
          </p:nvPr>
        </p:nvSpPr>
        <p:spPr>
          <a:xfrm>
            <a:off x="242979" y="596346"/>
            <a:ext cx="4951873" cy="6009852"/>
          </a:xfrm>
        </p:spPr>
        <p:txBody>
          <a:bodyPr>
            <a:normAutofit lnSpcReduction="10000"/>
          </a:bodyPr>
          <a:lstStyle/>
          <a:p>
            <a:pPr marL="0" indent="0">
              <a:buNone/>
            </a:pPr>
            <a:r>
              <a:rPr lang="cs-CZ" sz="1800" b="1" dirty="0">
                <a:latin typeface="Bookman Old Style" panose="02050604050505020204" pitchFamily="18" charset="0"/>
              </a:rPr>
              <a:t>Bombové útoky Londýn </a:t>
            </a:r>
          </a:p>
          <a:p>
            <a:r>
              <a:rPr lang="cs-CZ" sz="1800" dirty="0">
                <a:latin typeface="Bookman Old Style" panose="02050604050505020204" pitchFamily="18" charset="0"/>
              </a:rPr>
              <a:t>7. července 2005</a:t>
            </a:r>
          </a:p>
          <a:p>
            <a:r>
              <a:rPr lang="cs-CZ" sz="1800" dirty="0">
                <a:latin typeface="Bookman Old Style" panose="02050604050505020204" pitchFamily="18" charset="0"/>
              </a:rPr>
              <a:t>Sebevražedné bombové útoky na londýnskou hromadnou dopravu </a:t>
            </a:r>
          </a:p>
          <a:p>
            <a:r>
              <a:rPr lang="cs-CZ" sz="1800" dirty="0">
                <a:latin typeface="Bookman Old Style" panose="02050604050505020204" pitchFamily="18" charset="0"/>
              </a:rPr>
              <a:t>Exploze protrhly tři soupravy londýnského metra a zabily 39 lidí</a:t>
            </a:r>
          </a:p>
          <a:p>
            <a:r>
              <a:rPr lang="cs-CZ" sz="1800" dirty="0">
                <a:latin typeface="Bookman Old Style" panose="02050604050505020204" pitchFamily="18" charset="0"/>
              </a:rPr>
              <a:t>Následně bylo zabito 13 lidí při výbuchu bomby na horní palubě autobusu </a:t>
            </a:r>
          </a:p>
          <a:p>
            <a:r>
              <a:rPr lang="cs-CZ" sz="1800" dirty="0">
                <a:latin typeface="Bookman Old Style" panose="02050604050505020204" pitchFamily="18" charset="0"/>
              </a:rPr>
              <a:t>Při čtyřech útocích bylo zraněno více než 700 lidí </a:t>
            </a:r>
          </a:p>
          <a:p>
            <a:r>
              <a:rPr lang="cs-CZ" sz="1800" dirty="0">
                <a:latin typeface="Bookman Old Style" panose="02050604050505020204" pitchFamily="18" charset="0"/>
              </a:rPr>
              <a:t>Čtyři atentátníci (britští občané) – kteří k útoku použily levné a snadno dostupné materiály – došlo ke změně britské protiteroristické politiky, která byla předtím zaměřena pouze na zahraniční hrozby </a:t>
            </a:r>
          </a:p>
          <a:p>
            <a:r>
              <a:rPr lang="cs-CZ" sz="1800" dirty="0">
                <a:latin typeface="Bookman Old Style" panose="02050604050505020204" pitchFamily="18" charset="0"/>
              </a:rPr>
              <a:t>Během útoků byli všichni útočníky zabiti </a:t>
            </a:r>
          </a:p>
          <a:p>
            <a:r>
              <a:rPr lang="cs-CZ" sz="1800" dirty="0">
                <a:latin typeface="Bookman Old Style" panose="02050604050505020204" pitchFamily="18" charset="0"/>
              </a:rPr>
              <a:t>V září 2005 se Al-Káida přihlásila k částečné odpovědnosti za útoky </a:t>
            </a:r>
          </a:p>
          <a:p>
            <a:endParaRPr lang="cs-CZ" sz="1100" dirty="0"/>
          </a:p>
        </p:txBody>
      </p:sp>
    </p:spTree>
    <p:extLst>
      <p:ext uri="{BB962C8B-B14F-4D97-AF65-F5344CB8AC3E}">
        <p14:creationId xmlns:p14="http://schemas.microsoft.com/office/powerpoint/2010/main" val="107177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075186-96EF-CE4E-BD55-0A2F816FFC32}"/>
              </a:ext>
            </a:extLst>
          </p:cNvPr>
          <p:cNvSpPr>
            <a:spLocks noGrp="1"/>
          </p:cNvSpPr>
          <p:nvPr>
            <p:ph type="title"/>
          </p:nvPr>
        </p:nvSpPr>
        <p:spPr>
          <a:xfrm>
            <a:off x="1616054" y="1261137"/>
            <a:ext cx="8959893" cy="888360"/>
          </a:xfrm>
        </p:spPr>
        <p:txBody>
          <a:bodyPr anchor="b">
            <a:normAutofit/>
          </a:bodyPr>
          <a:lstStyle/>
          <a:p>
            <a:pPr algn="ctr"/>
            <a:r>
              <a:rPr lang="cs-CZ" sz="3200" b="1" dirty="0">
                <a:solidFill>
                  <a:schemeClr val="tx1">
                    <a:lumMod val="65000"/>
                    <a:lumOff val="35000"/>
                  </a:schemeClr>
                </a:solidFill>
                <a:latin typeface="Bookman Old Style" panose="02050604050505020204" pitchFamily="18" charset="0"/>
              </a:rPr>
              <a:t>Islámský stát</a:t>
            </a:r>
          </a:p>
        </p:txBody>
      </p:sp>
      <p:sp>
        <p:nvSpPr>
          <p:cNvPr id="3" name="Zástupný obsah 2">
            <a:extLst>
              <a:ext uri="{FF2B5EF4-FFF2-40B4-BE49-F238E27FC236}">
                <a16:creationId xmlns:a16="http://schemas.microsoft.com/office/drawing/2014/main" id="{07E992D2-4849-2E49-A07D-C4F3C89FAAAD}"/>
              </a:ext>
            </a:extLst>
          </p:cNvPr>
          <p:cNvSpPr>
            <a:spLocks noGrp="1"/>
          </p:cNvSpPr>
          <p:nvPr>
            <p:ph idx="1"/>
          </p:nvPr>
        </p:nvSpPr>
        <p:spPr>
          <a:xfrm>
            <a:off x="1616054" y="2427383"/>
            <a:ext cx="8959892" cy="3169482"/>
          </a:xfrm>
        </p:spPr>
        <p:txBody>
          <a:bodyPr anchor="t">
            <a:normAutofit/>
          </a:bodyPr>
          <a:lstStyle/>
          <a:p>
            <a:r>
              <a:rPr lang="cs-CZ" sz="2000" dirty="0">
                <a:solidFill>
                  <a:schemeClr val="tx1">
                    <a:lumMod val="65000"/>
                    <a:lumOff val="35000"/>
                  </a:schemeClr>
                </a:solidFill>
                <a:latin typeface="Bookman Old Style" panose="02050604050505020204" pitchFamily="18" charset="0"/>
              </a:rPr>
              <a:t>Vniká na přelomu 20. a 21. století na území Iráku a Sýrie</a:t>
            </a:r>
          </a:p>
          <a:p>
            <a:r>
              <a:rPr lang="cs-CZ" sz="2000" dirty="0">
                <a:solidFill>
                  <a:schemeClr val="tx1">
                    <a:lumMod val="65000"/>
                    <a:lumOff val="35000"/>
                  </a:schemeClr>
                </a:solidFill>
                <a:latin typeface="Bookman Old Style" panose="02050604050505020204" pitchFamily="18" charset="0"/>
              </a:rPr>
              <a:t>Dnes ji známe především jako organizaci páchající teroristické útoky v Evropě </a:t>
            </a:r>
          </a:p>
          <a:p>
            <a:r>
              <a:rPr lang="cs-CZ" sz="2000" dirty="0">
                <a:solidFill>
                  <a:schemeClr val="tx1">
                    <a:lumMod val="65000"/>
                    <a:lumOff val="35000"/>
                  </a:schemeClr>
                </a:solidFill>
                <a:latin typeface="Bookman Old Style" panose="02050604050505020204" pitchFamily="18" charset="0"/>
              </a:rPr>
              <a:t>Představitelé IS vyznávají islamismus:</a:t>
            </a:r>
          </a:p>
          <a:p>
            <a:pPr lvl="1"/>
            <a:r>
              <a:rPr lang="cs-CZ" sz="2000" dirty="0">
                <a:solidFill>
                  <a:schemeClr val="tx1">
                    <a:lumMod val="65000"/>
                    <a:lumOff val="35000"/>
                  </a:schemeClr>
                </a:solidFill>
                <a:latin typeface="Bookman Old Style" panose="02050604050505020204" pitchFamily="18" charset="0"/>
              </a:rPr>
              <a:t>Výraznější prolínání islámu s politikou </a:t>
            </a:r>
          </a:p>
          <a:p>
            <a:pPr lvl="1"/>
            <a:r>
              <a:rPr lang="cs-CZ" sz="2000" dirty="0">
                <a:solidFill>
                  <a:schemeClr val="tx1">
                    <a:lumMod val="65000"/>
                    <a:lumOff val="35000"/>
                  </a:schemeClr>
                </a:solidFill>
                <a:latin typeface="Bookman Old Style" panose="02050604050505020204" pitchFamily="18" charset="0"/>
              </a:rPr>
              <a:t>Forma islámského fundamentalismu</a:t>
            </a:r>
          </a:p>
          <a:p>
            <a:pPr lvl="1"/>
            <a:r>
              <a:rPr lang="cs-CZ" sz="2000" dirty="0">
                <a:solidFill>
                  <a:schemeClr val="tx1">
                    <a:lumMod val="65000"/>
                    <a:lumOff val="35000"/>
                  </a:schemeClr>
                </a:solidFill>
                <a:latin typeface="Bookman Old Style" panose="02050604050505020204" pitchFamily="18" charset="0"/>
              </a:rPr>
              <a:t>Rozšiřování islamismu teroristickými útoky </a:t>
            </a:r>
          </a:p>
          <a:p>
            <a:pPr lvl="1"/>
            <a:endParaRPr lang="cs-CZ" sz="2000" dirty="0">
              <a:solidFill>
                <a:schemeClr val="tx1">
                  <a:lumMod val="65000"/>
                  <a:lumOff val="35000"/>
                </a:schemeClr>
              </a:solidFill>
              <a:latin typeface="Bookman Old Style" panose="02050604050505020204" pitchFamily="18" charset="0"/>
            </a:endParaRPr>
          </a:p>
          <a:p>
            <a:pPr marL="457200" lvl="1" indent="0">
              <a:buNone/>
            </a:pPr>
            <a:r>
              <a:rPr lang="cs-CZ" sz="2000" dirty="0">
                <a:solidFill>
                  <a:schemeClr val="tx1">
                    <a:lumMod val="65000"/>
                    <a:lumOff val="35000"/>
                  </a:schemeClr>
                </a:solidFill>
                <a:latin typeface="Bookman Old Style" panose="02050604050505020204" pitchFamily="18" charset="0"/>
              </a:rPr>
              <a:t>  </a:t>
            </a:r>
          </a:p>
        </p:txBody>
      </p:sp>
    </p:spTree>
    <p:extLst>
      <p:ext uri="{BB962C8B-B14F-4D97-AF65-F5344CB8AC3E}">
        <p14:creationId xmlns:p14="http://schemas.microsoft.com/office/powerpoint/2010/main" val="293253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583207" y="666921"/>
            <a:ext cx="5224558" cy="795492"/>
          </a:xfrm>
        </p:spPr>
        <p:txBody>
          <a:bodyPr vert="horz" lIns="91440" tIns="45720" rIns="91440" bIns="45720" rtlCol="0" anchor="b">
            <a:normAutofit fontScale="90000"/>
          </a:bodyPr>
          <a:lstStyle/>
          <a:p>
            <a:r>
              <a:rPr lang="cs-CZ" sz="3200" b="1" dirty="0">
                <a:latin typeface="Bookman Old Style" panose="02050604050505020204" pitchFamily="18" charset="0"/>
              </a:rPr>
              <a:t>Zabití vůdce </a:t>
            </a:r>
            <a:r>
              <a:rPr lang="cs-CZ" sz="3200" b="1" dirty="0" err="1">
                <a:latin typeface="Bookman Old Style" panose="02050604050505020204" pitchFamily="18" charset="0"/>
              </a:rPr>
              <a:t>Ibráhíma</a:t>
            </a:r>
            <a:r>
              <a:rPr lang="cs-CZ" sz="3200" b="1" dirty="0">
                <a:latin typeface="Bookman Old Style" panose="02050604050505020204" pitchFamily="18" charset="0"/>
              </a:rPr>
              <a:t> </a:t>
            </a:r>
            <a:r>
              <a:rPr lang="cs-CZ" sz="3200" b="1" dirty="0" err="1">
                <a:latin typeface="Bookman Old Style" panose="02050604050505020204" pitchFamily="18" charset="0"/>
              </a:rPr>
              <a:t>Hášimího</a:t>
            </a:r>
            <a:r>
              <a:rPr lang="cs-CZ" sz="3200" b="1" dirty="0">
                <a:latin typeface="Bookman Old Style" panose="02050604050505020204" pitchFamily="18" charset="0"/>
              </a:rPr>
              <a:t> </a:t>
            </a:r>
            <a:r>
              <a:rPr lang="cs-CZ" sz="3200" b="1" dirty="0" err="1">
                <a:latin typeface="Bookman Old Style" panose="02050604050505020204" pitchFamily="18" charset="0"/>
              </a:rPr>
              <a:t>Kurajšího</a:t>
            </a:r>
            <a:endParaRPr lang="en-US" sz="3200" kern="1200" dirty="0">
              <a:solidFill>
                <a:srgbClr val="595959"/>
              </a:solidFill>
              <a:latin typeface="+mj-lt"/>
              <a:ea typeface="+mj-ea"/>
              <a:cs typeface="+mj-cs"/>
            </a:endParaRP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288234" y="1720736"/>
            <a:ext cx="5519531" cy="4878941"/>
          </a:xfrm>
        </p:spPr>
        <p:txBody>
          <a:bodyPr vert="horz" lIns="91440" tIns="45720" rIns="91440" bIns="45720" rtlCol="0" anchor="t">
            <a:normAutofit fontScale="92500" lnSpcReduction="10000"/>
          </a:bodyPr>
          <a:lstStyle/>
          <a:p>
            <a:r>
              <a:rPr lang="cs-CZ" sz="2000" dirty="0">
                <a:latin typeface="Bookman Old Style" panose="02050604050505020204" pitchFamily="18" charset="0"/>
              </a:rPr>
              <a:t>Zpráva z 3. února 2022</a:t>
            </a:r>
          </a:p>
          <a:p>
            <a:r>
              <a:rPr lang="cs-CZ" sz="2000" dirty="0">
                <a:latin typeface="Bookman Old Style" panose="02050604050505020204" pitchFamily="18" charset="0"/>
              </a:rPr>
              <a:t>Americké speciální jednotky na severu Sýrie zabily nového vůdce IS </a:t>
            </a:r>
            <a:r>
              <a:rPr lang="cs-CZ" sz="2000" dirty="0" err="1">
                <a:latin typeface="Bookman Old Style" panose="02050604050505020204" pitchFamily="18" charset="0"/>
              </a:rPr>
              <a:t>Ibráhíma</a:t>
            </a:r>
            <a:r>
              <a:rPr lang="cs-CZ" sz="2000" dirty="0">
                <a:latin typeface="Bookman Old Style" panose="02050604050505020204" pitchFamily="18" charset="0"/>
              </a:rPr>
              <a:t> </a:t>
            </a:r>
            <a:r>
              <a:rPr lang="cs-CZ" sz="2000" dirty="0" err="1">
                <a:latin typeface="Bookman Old Style" panose="02050604050505020204" pitchFamily="18" charset="0"/>
              </a:rPr>
              <a:t>Hášimího</a:t>
            </a:r>
            <a:r>
              <a:rPr lang="cs-CZ" sz="2000" dirty="0">
                <a:latin typeface="Bookman Old Style" panose="02050604050505020204" pitchFamily="18" charset="0"/>
              </a:rPr>
              <a:t> </a:t>
            </a:r>
            <a:r>
              <a:rPr lang="cs-CZ" sz="2000" dirty="0" err="1">
                <a:latin typeface="Bookman Old Style" panose="02050604050505020204" pitchFamily="18" charset="0"/>
              </a:rPr>
              <a:t>Kurajšího</a:t>
            </a:r>
            <a:r>
              <a:rPr lang="cs-CZ" sz="2000" dirty="0">
                <a:latin typeface="Bookman Old Style" panose="02050604050505020204" pitchFamily="18" charset="0"/>
              </a:rPr>
              <a:t> </a:t>
            </a:r>
          </a:p>
          <a:p>
            <a:r>
              <a:rPr lang="cs-CZ" sz="2000" dirty="0">
                <a:latin typeface="Bookman Old Style" panose="02050604050505020204" pitchFamily="18" charset="0"/>
              </a:rPr>
              <a:t>Tuto informaci oznámil americký prezident </a:t>
            </a:r>
            <a:r>
              <a:rPr lang="cs-CZ" sz="2000" dirty="0" err="1">
                <a:latin typeface="Bookman Old Style" panose="02050604050505020204" pitchFamily="18" charset="0"/>
              </a:rPr>
              <a:t>Joe</a:t>
            </a:r>
            <a:r>
              <a:rPr lang="cs-CZ" sz="2000" dirty="0">
                <a:latin typeface="Bookman Old Style" panose="02050604050505020204" pitchFamily="18" charset="0"/>
              </a:rPr>
              <a:t> </a:t>
            </a:r>
            <a:r>
              <a:rPr lang="cs-CZ" sz="2000" dirty="0" err="1">
                <a:latin typeface="Bookman Old Style" panose="02050604050505020204" pitchFamily="18" charset="0"/>
              </a:rPr>
              <a:t>Biden</a:t>
            </a:r>
            <a:r>
              <a:rPr lang="cs-CZ" sz="2000" dirty="0">
                <a:latin typeface="Bookman Old Style" panose="02050604050505020204" pitchFamily="18" charset="0"/>
              </a:rPr>
              <a:t> </a:t>
            </a:r>
          </a:p>
          <a:p>
            <a:r>
              <a:rPr lang="cs-CZ" sz="2000" dirty="0">
                <a:latin typeface="Bookman Old Style" panose="02050604050505020204" pitchFamily="18" charset="0"/>
              </a:rPr>
              <a:t>Největší zásah amerických speciálních jednotek za poslední dva roky </a:t>
            </a:r>
          </a:p>
          <a:p>
            <a:r>
              <a:rPr lang="cs-CZ" sz="2000" dirty="0">
                <a:latin typeface="Bookman Old Style" panose="02050604050505020204" pitchFamily="18" charset="0"/>
              </a:rPr>
              <a:t>Při útoku zahynulo celkem 13 lidí – ženy i děti </a:t>
            </a:r>
          </a:p>
          <a:p>
            <a:r>
              <a:rPr lang="cs-CZ" sz="2000" dirty="0" err="1">
                <a:latin typeface="Bookman Old Style" panose="02050604050505020204" pitchFamily="18" charset="0"/>
              </a:rPr>
              <a:t>Kurajší</a:t>
            </a:r>
            <a:r>
              <a:rPr lang="cs-CZ" sz="2000" dirty="0">
                <a:latin typeface="Bookman Old Style" panose="02050604050505020204" pitchFamily="18" charset="0"/>
              </a:rPr>
              <a:t> zemřel hned na začátku operace poté, co odpálil nálož, která zabila jeho i členy rodiny </a:t>
            </a:r>
          </a:p>
          <a:p>
            <a:pPr marL="0" indent="0">
              <a:buNone/>
            </a:pPr>
            <a:endParaRPr lang="cs-CZ" sz="2000" dirty="0">
              <a:latin typeface="Bookman Old Style" panose="02050604050505020204" pitchFamily="18" charset="0"/>
            </a:endParaRPr>
          </a:p>
          <a:p>
            <a:pPr marL="0" indent="0" algn="ctr">
              <a:buNone/>
            </a:pPr>
            <a:r>
              <a:rPr lang="cs-CZ" sz="2000" dirty="0">
                <a:latin typeface="Bookman Old Style" panose="02050604050505020204" pitchFamily="18" charset="0"/>
              </a:rPr>
              <a:t>??? Můžeme tedy přepokládat reakci na tento útok ze strany IS ???</a:t>
            </a:r>
          </a:p>
          <a:p>
            <a:pPr algn="just"/>
            <a:endParaRPr lang="en-US" sz="2000" dirty="0">
              <a:latin typeface="Bookman Old Style" panose="02050604050505020204" pitchFamily="18" charset="0"/>
            </a:endParaRPr>
          </a:p>
        </p:txBody>
      </p:sp>
      <p:pic>
        <p:nvPicPr>
          <p:cNvPr id="9" name="Zástupný obsah 8" descr="Obsah obrázku text&#10;&#10;Popis byl vytvořen automaticky">
            <a:extLst>
              <a:ext uri="{FF2B5EF4-FFF2-40B4-BE49-F238E27FC236}">
                <a16:creationId xmlns:a16="http://schemas.microsoft.com/office/drawing/2014/main" id="{60D8C5B2-4904-544D-B792-032B633E39C1}"/>
              </a:ext>
            </a:extLst>
          </p:cNvPr>
          <p:cNvPicPr>
            <a:picLocks noGrp="1" noChangeAspect="1"/>
          </p:cNvPicPr>
          <p:nvPr>
            <p:ph sz="half" idx="2"/>
          </p:nvPr>
        </p:nvPicPr>
        <p:blipFill>
          <a:blip r:embed="rId3"/>
          <a:stretch>
            <a:fillRect/>
          </a:stretch>
        </p:blipFill>
        <p:spPr>
          <a:xfrm>
            <a:off x="6248399" y="198453"/>
            <a:ext cx="5420591" cy="3044565"/>
          </a:xfrm>
          <a:prstGeom prst="rect">
            <a:avLst/>
          </a:prstGeom>
        </p:spPr>
      </p:pic>
      <p:pic>
        <p:nvPicPr>
          <p:cNvPr id="8" name="Obrázek 7" descr="Obsah obrázku exteriér, obloha, příroda, skála&#10;&#10;Popis byl vytvořen automaticky">
            <a:extLst>
              <a:ext uri="{FF2B5EF4-FFF2-40B4-BE49-F238E27FC236}">
                <a16:creationId xmlns:a16="http://schemas.microsoft.com/office/drawing/2014/main" id="{40339D5F-41D8-A74A-8E94-AA6E69DC89F2}"/>
              </a:ext>
            </a:extLst>
          </p:cNvPr>
          <p:cNvPicPr>
            <a:picLocks noChangeAspect="1"/>
          </p:cNvPicPr>
          <p:nvPr/>
        </p:nvPicPr>
        <p:blipFill>
          <a:blip r:embed="rId4"/>
          <a:stretch>
            <a:fillRect/>
          </a:stretch>
        </p:blipFill>
        <p:spPr>
          <a:xfrm>
            <a:off x="7434469" y="3312703"/>
            <a:ext cx="4641575" cy="3475612"/>
          </a:xfrm>
          <a:prstGeom prst="rect">
            <a:avLst/>
          </a:prstGeom>
        </p:spPr>
      </p:pic>
    </p:spTree>
    <p:extLst>
      <p:ext uri="{BB962C8B-B14F-4D97-AF65-F5344CB8AC3E}">
        <p14:creationId xmlns:p14="http://schemas.microsoft.com/office/powerpoint/2010/main" val="120545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CF338A-94DA-C542-8CA5-9B1FB0EDC0D4}"/>
              </a:ext>
            </a:extLst>
          </p:cNvPr>
          <p:cNvSpPr>
            <a:spLocks noGrp="1"/>
          </p:cNvSpPr>
          <p:nvPr>
            <p:ph type="title"/>
          </p:nvPr>
        </p:nvSpPr>
        <p:spPr>
          <a:xfrm>
            <a:off x="288234" y="666921"/>
            <a:ext cx="5224558" cy="795492"/>
          </a:xfrm>
        </p:spPr>
        <p:txBody>
          <a:bodyPr vert="horz" lIns="91440" tIns="45720" rIns="91440" bIns="45720" rtlCol="0" anchor="b">
            <a:normAutofit/>
          </a:bodyPr>
          <a:lstStyle/>
          <a:p>
            <a:r>
              <a:rPr lang="cs-CZ" sz="3200" b="1" dirty="0">
                <a:solidFill>
                  <a:schemeClr val="bg2">
                    <a:lumMod val="50000"/>
                  </a:schemeClr>
                </a:solidFill>
                <a:latin typeface="Bookman Old Style" panose="02050604050505020204" pitchFamily="18" charset="0"/>
              </a:rPr>
              <a:t>IS: příklady útoků</a:t>
            </a:r>
            <a:endParaRPr lang="en-US" sz="3200" b="1" kern="1200" dirty="0">
              <a:solidFill>
                <a:schemeClr val="bg2">
                  <a:lumMod val="50000"/>
                </a:schemeClr>
              </a:solidFill>
              <a:latin typeface="+mj-lt"/>
              <a:ea typeface="+mj-ea"/>
              <a:cs typeface="+mj-cs"/>
            </a:endParaRPr>
          </a:p>
        </p:txBody>
      </p:sp>
      <p:sp>
        <p:nvSpPr>
          <p:cNvPr id="3" name="Zástupný obsah 2">
            <a:extLst>
              <a:ext uri="{FF2B5EF4-FFF2-40B4-BE49-F238E27FC236}">
                <a16:creationId xmlns:a16="http://schemas.microsoft.com/office/drawing/2014/main" id="{E673B048-1375-DB41-B65C-446F84F1FD1B}"/>
              </a:ext>
            </a:extLst>
          </p:cNvPr>
          <p:cNvSpPr>
            <a:spLocks noGrp="1"/>
          </p:cNvSpPr>
          <p:nvPr>
            <p:ph sz="half" idx="1"/>
          </p:nvPr>
        </p:nvSpPr>
        <p:spPr>
          <a:xfrm>
            <a:off x="288234" y="1720736"/>
            <a:ext cx="5519531" cy="4878941"/>
          </a:xfrm>
        </p:spPr>
        <p:txBody>
          <a:bodyPr vert="horz" lIns="91440" tIns="45720" rIns="91440" bIns="45720" rtlCol="0" anchor="t">
            <a:normAutofit lnSpcReduction="10000"/>
          </a:bodyPr>
          <a:lstStyle/>
          <a:p>
            <a:pPr marL="0" indent="0">
              <a:buNone/>
            </a:pPr>
            <a:r>
              <a:rPr lang="cs-CZ" sz="2000" b="1" dirty="0">
                <a:latin typeface="Bookman Old Style" panose="02050604050505020204" pitchFamily="18" charset="0"/>
              </a:rPr>
              <a:t>Francie </a:t>
            </a:r>
          </a:p>
          <a:p>
            <a:r>
              <a:rPr lang="cs-CZ" sz="2000" dirty="0">
                <a:latin typeface="Bookman Old Style" panose="02050604050505020204" pitchFamily="18" charset="0"/>
              </a:rPr>
              <a:t>Leden 2015: útok na redakci Charlie </a:t>
            </a:r>
            <a:r>
              <a:rPr lang="cs-CZ" sz="2000" dirty="0" err="1">
                <a:latin typeface="Bookman Old Style" panose="02050604050505020204" pitchFamily="18" charset="0"/>
              </a:rPr>
              <a:t>Hedbo</a:t>
            </a:r>
            <a:r>
              <a:rPr lang="cs-CZ" sz="2000" dirty="0">
                <a:latin typeface="Bookman Old Style" panose="02050604050505020204" pitchFamily="18" charset="0"/>
              </a:rPr>
              <a:t> – 17 mrtvých. Tři útočníci zastřeleni policisty.</a:t>
            </a:r>
          </a:p>
          <a:p>
            <a:r>
              <a:rPr lang="cs-CZ" sz="2000" dirty="0">
                <a:latin typeface="Bookman Old Style" panose="02050604050505020204" pitchFamily="18" charset="0"/>
              </a:rPr>
              <a:t>Listopad 2015: šest teroristických útoků během jednoho dne – zabito 129 lidí a více než 350 bylo zraněno. Sedm útočníků, kteří stříleli z pušek, bylo zabito. </a:t>
            </a:r>
          </a:p>
          <a:p>
            <a:r>
              <a:rPr lang="cs-CZ" sz="2000" dirty="0">
                <a:latin typeface="Bookman Old Style" panose="02050604050505020204" pitchFamily="18" charset="0"/>
              </a:rPr>
              <a:t>Červenec 2016: útok dvou francouzských muslimů v kostele v Normandii, kde byl usmrcen kněz. Útočníci zabiti poté, co IS zveřejnil video, kde přísahají věrnost IS. </a:t>
            </a:r>
          </a:p>
          <a:p>
            <a:r>
              <a:rPr lang="cs-CZ" sz="2000" dirty="0">
                <a:latin typeface="Bookman Old Style" panose="02050604050505020204" pitchFamily="18" charset="0"/>
              </a:rPr>
              <a:t>Červenec 2016: řidič kamionu zavraždil přes 80 lidí </a:t>
            </a:r>
          </a:p>
          <a:p>
            <a:pPr algn="just"/>
            <a:endParaRPr lang="en-US" sz="2000" dirty="0">
              <a:latin typeface="Bookman Old Style" panose="02050604050505020204" pitchFamily="18" charset="0"/>
            </a:endParaRPr>
          </a:p>
        </p:txBody>
      </p:sp>
      <p:pic>
        <p:nvPicPr>
          <p:cNvPr id="10" name="Zástupný obsah 9" descr="Obsah obrázku exteriér, silnice, ulice, tržiště&#10;&#10;Popis byl vytvořen automaticky">
            <a:extLst>
              <a:ext uri="{FF2B5EF4-FFF2-40B4-BE49-F238E27FC236}">
                <a16:creationId xmlns:a16="http://schemas.microsoft.com/office/drawing/2014/main" id="{3EBED6A2-F0D7-5B42-9522-9273BA57D77B}"/>
              </a:ext>
            </a:extLst>
          </p:cNvPr>
          <p:cNvPicPr>
            <a:picLocks noGrp="1" noChangeAspect="1"/>
          </p:cNvPicPr>
          <p:nvPr>
            <p:ph sz="half" idx="2"/>
          </p:nvPr>
        </p:nvPicPr>
        <p:blipFill>
          <a:blip r:embed="rId3"/>
          <a:stretch>
            <a:fillRect/>
          </a:stretch>
        </p:blipFill>
        <p:spPr>
          <a:xfrm>
            <a:off x="6238461" y="114890"/>
            <a:ext cx="5181600" cy="3451472"/>
          </a:xfrm>
          <a:prstGeom prst="rect">
            <a:avLst/>
          </a:prstGeom>
        </p:spPr>
      </p:pic>
      <p:pic>
        <p:nvPicPr>
          <p:cNvPr id="7" name="Obrázek 6" descr="Obsah obrázku budova, exteriér, ulice, město&#10;&#10;Popis byl vytvořen automaticky">
            <a:extLst>
              <a:ext uri="{FF2B5EF4-FFF2-40B4-BE49-F238E27FC236}">
                <a16:creationId xmlns:a16="http://schemas.microsoft.com/office/drawing/2014/main" id="{D4934523-DEBF-064E-B90C-EE44F2325108}"/>
              </a:ext>
            </a:extLst>
          </p:cNvPr>
          <p:cNvPicPr>
            <a:picLocks noChangeAspect="1"/>
          </p:cNvPicPr>
          <p:nvPr/>
        </p:nvPicPr>
        <p:blipFill>
          <a:blip r:embed="rId4"/>
          <a:stretch>
            <a:fillRect/>
          </a:stretch>
        </p:blipFill>
        <p:spPr>
          <a:xfrm>
            <a:off x="6728790" y="3681251"/>
            <a:ext cx="5344479" cy="3004245"/>
          </a:xfrm>
          <a:prstGeom prst="rect">
            <a:avLst/>
          </a:prstGeom>
        </p:spPr>
      </p:pic>
    </p:spTree>
    <p:extLst>
      <p:ext uri="{BB962C8B-B14F-4D97-AF65-F5344CB8AC3E}">
        <p14:creationId xmlns:p14="http://schemas.microsoft.com/office/powerpoint/2010/main" val="62886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4A58718-8ED6-C34E-972D-E397E5D75EFE}"/>
              </a:ext>
            </a:extLst>
          </p:cNvPr>
          <p:cNvSpPr>
            <a:spLocks noGrp="1"/>
          </p:cNvSpPr>
          <p:nvPr>
            <p:ph type="title"/>
          </p:nvPr>
        </p:nvSpPr>
        <p:spPr>
          <a:xfrm>
            <a:off x="1616054" y="751943"/>
            <a:ext cx="8959893" cy="888360"/>
          </a:xfrm>
        </p:spPr>
        <p:txBody>
          <a:bodyPr anchor="b">
            <a:normAutofit/>
          </a:bodyPr>
          <a:lstStyle/>
          <a:p>
            <a:pPr algn="ctr"/>
            <a:r>
              <a:rPr lang="cs-CZ" sz="3200" dirty="0">
                <a:solidFill>
                  <a:schemeClr val="tx1">
                    <a:lumMod val="65000"/>
                    <a:lumOff val="35000"/>
                  </a:schemeClr>
                </a:solidFill>
                <a:latin typeface="Bookman Old Style" panose="02050604050505020204" pitchFamily="18" charset="0"/>
              </a:rPr>
              <a:t>IS: příklady dalších útoků </a:t>
            </a:r>
          </a:p>
        </p:txBody>
      </p:sp>
      <p:sp>
        <p:nvSpPr>
          <p:cNvPr id="3" name="Zástupný obsah 2">
            <a:extLst>
              <a:ext uri="{FF2B5EF4-FFF2-40B4-BE49-F238E27FC236}">
                <a16:creationId xmlns:a16="http://schemas.microsoft.com/office/drawing/2014/main" id="{0BAB1467-BE9D-9F42-8850-AEC3B0255EF7}"/>
              </a:ext>
            </a:extLst>
          </p:cNvPr>
          <p:cNvSpPr>
            <a:spLocks noGrp="1"/>
          </p:cNvSpPr>
          <p:nvPr>
            <p:ph idx="1"/>
          </p:nvPr>
        </p:nvSpPr>
        <p:spPr>
          <a:xfrm>
            <a:off x="1616053" y="2001078"/>
            <a:ext cx="9118207" cy="3949148"/>
          </a:xfrm>
        </p:spPr>
        <p:txBody>
          <a:bodyPr anchor="t">
            <a:normAutofit/>
          </a:bodyPr>
          <a:lstStyle/>
          <a:p>
            <a:r>
              <a:rPr lang="cs-CZ" sz="1900" b="1" dirty="0">
                <a:solidFill>
                  <a:schemeClr val="tx1">
                    <a:lumMod val="65000"/>
                    <a:lumOff val="35000"/>
                  </a:schemeClr>
                </a:solidFill>
                <a:latin typeface="Bookman Old Style" panose="02050604050505020204" pitchFamily="18" charset="0"/>
              </a:rPr>
              <a:t>Únor 2015, Dánsko </a:t>
            </a:r>
            <a:r>
              <a:rPr lang="cs-CZ" sz="1900" dirty="0">
                <a:solidFill>
                  <a:schemeClr val="tx1">
                    <a:lumMod val="65000"/>
                    <a:lumOff val="35000"/>
                  </a:schemeClr>
                </a:solidFill>
                <a:latin typeface="Bookman Old Style" panose="02050604050505020204" pitchFamily="18" charset="0"/>
              </a:rPr>
              <a:t>– Střelba během debaty o svobodu slova (1 mrtvý), poté útočník zabil druhou osobu před synagogou v Kodani. Pachatel zastřelen policisty.</a:t>
            </a:r>
          </a:p>
          <a:p>
            <a:r>
              <a:rPr lang="cs-CZ" sz="1900" b="1" dirty="0">
                <a:solidFill>
                  <a:schemeClr val="tx1">
                    <a:lumMod val="65000"/>
                    <a:lumOff val="35000"/>
                  </a:schemeClr>
                </a:solidFill>
                <a:latin typeface="Bookman Old Style" panose="02050604050505020204" pitchFamily="18" charset="0"/>
              </a:rPr>
              <a:t>Prosinec 2016, Německo </a:t>
            </a:r>
            <a:r>
              <a:rPr lang="cs-CZ" sz="1900" dirty="0">
                <a:solidFill>
                  <a:schemeClr val="tx1">
                    <a:lumMod val="65000"/>
                    <a:lumOff val="35000"/>
                  </a:schemeClr>
                </a:solidFill>
                <a:latin typeface="Bookman Old Style" panose="02050604050505020204" pitchFamily="18" charset="0"/>
              </a:rPr>
              <a:t>– útok na trzích v Berlíně, kdy muž autem najel do lidí a 12 z nich usmrtil, z toho byla 1 Češka. </a:t>
            </a:r>
          </a:p>
          <a:p>
            <a:r>
              <a:rPr lang="cs-CZ" sz="1900" b="1" dirty="0">
                <a:solidFill>
                  <a:schemeClr val="tx1">
                    <a:lumMod val="65000"/>
                    <a:lumOff val="35000"/>
                  </a:schemeClr>
                </a:solidFill>
                <a:latin typeface="Bookman Old Style" panose="02050604050505020204" pitchFamily="18" charset="0"/>
              </a:rPr>
              <a:t>Květen 2017, Británie </a:t>
            </a:r>
            <a:r>
              <a:rPr lang="cs-CZ" sz="1900" dirty="0">
                <a:solidFill>
                  <a:schemeClr val="tx1">
                    <a:lumMod val="65000"/>
                    <a:lumOff val="35000"/>
                  </a:schemeClr>
                </a:solidFill>
                <a:latin typeface="Bookman Old Style" panose="02050604050505020204" pitchFamily="18" charset="0"/>
              </a:rPr>
              <a:t>– sebevražedný atentát na koncertu Ariany Grande, kdy se útočník odpálil společně s bombou. Zraněno 116 osob, zabito 22. </a:t>
            </a:r>
          </a:p>
          <a:p>
            <a:r>
              <a:rPr lang="cs-CZ" sz="1900" b="1" dirty="0">
                <a:solidFill>
                  <a:schemeClr val="tx1">
                    <a:lumMod val="65000"/>
                    <a:lumOff val="35000"/>
                  </a:schemeClr>
                </a:solidFill>
                <a:latin typeface="Bookman Old Style" panose="02050604050505020204" pitchFamily="18" charset="0"/>
              </a:rPr>
              <a:t>Srpen 2017, Španělsko </a:t>
            </a:r>
            <a:r>
              <a:rPr lang="cs-CZ" sz="1900" dirty="0">
                <a:solidFill>
                  <a:schemeClr val="tx1">
                    <a:lumMod val="65000"/>
                    <a:lumOff val="35000"/>
                  </a:schemeClr>
                </a:solidFill>
                <a:latin typeface="Bookman Old Style" panose="02050604050505020204" pitchFamily="18" charset="0"/>
              </a:rPr>
              <a:t>– V Barceloně najel muž dodávkou do lidí, usmrtil 13 osob a více než 50 zranil. Pachatel byl policií zastřelen nedaleko Barcelony. </a:t>
            </a:r>
            <a:endParaRPr lang="cs-CZ" sz="1900" dirty="0">
              <a:solidFill>
                <a:schemeClr val="tx1">
                  <a:lumMod val="65000"/>
                  <a:lumOff val="35000"/>
                </a:schemeClr>
              </a:solidFill>
            </a:endParaRPr>
          </a:p>
        </p:txBody>
      </p:sp>
    </p:spTree>
    <p:extLst>
      <p:ext uri="{BB962C8B-B14F-4D97-AF65-F5344CB8AC3E}">
        <p14:creationId xmlns:p14="http://schemas.microsoft.com/office/powerpoint/2010/main" val="374043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B85AE46-4A67-4545-ACBF-A9013DDEBCFA}"/>
              </a:ext>
            </a:extLst>
          </p:cNvPr>
          <p:cNvSpPr>
            <a:spLocks noGrp="1"/>
          </p:cNvSpPr>
          <p:nvPr>
            <p:ph type="title"/>
          </p:nvPr>
        </p:nvSpPr>
        <p:spPr>
          <a:xfrm>
            <a:off x="1616054" y="1261137"/>
            <a:ext cx="8959893" cy="888360"/>
          </a:xfrm>
        </p:spPr>
        <p:txBody>
          <a:bodyPr anchor="b">
            <a:normAutofit/>
          </a:bodyPr>
          <a:lstStyle/>
          <a:p>
            <a:pPr algn="ctr"/>
            <a:r>
              <a:rPr lang="cs-CZ" sz="3200" b="1" dirty="0">
                <a:solidFill>
                  <a:schemeClr val="tx1">
                    <a:lumMod val="65000"/>
                    <a:lumOff val="35000"/>
                  </a:schemeClr>
                </a:solidFill>
                <a:latin typeface="Bookman Old Style" panose="02050604050505020204" pitchFamily="18" charset="0"/>
              </a:rPr>
              <a:t>Otázky k debatě</a:t>
            </a:r>
          </a:p>
        </p:txBody>
      </p:sp>
      <p:graphicFrame>
        <p:nvGraphicFramePr>
          <p:cNvPr id="14" name="Zástupný obsah 2">
            <a:extLst>
              <a:ext uri="{FF2B5EF4-FFF2-40B4-BE49-F238E27FC236}">
                <a16:creationId xmlns:a16="http://schemas.microsoft.com/office/drawing/2014/main" id="{9159321A-D40F-4470-9EE9-D4085FD3764F}"/>
              </a:ext>
            </a:extLst>
          </p:cNvPr>
          <p:cNvGraphicFramePr>
            <a:graphicFrameLocks noGrp="1"/>
          </p:cNvGraphicFramePr>
          <p:nvPr>
            <p:ph idx="1"/>
            <p:extLst>
              <p:ext uri="{D42A27DB-BD31-4B8C-83A1-F6EECF244321}">
                <p14:modId xmlns:p14="http://schemas.microsoft.com/office/powerpoint/2010/main" val="587105288"/>
              </p:ext>
            </p:extLst>
          </p:nvPr>
        </p:nvGraphicFramePr>
        <p:xfrm>
          <a:off x="1616054" y="2427383"/>
          <a:ext cx="8959892" cy="3169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995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ECDE618-4189-8F46-86AA-D1197A3ABC96}"/>
              </a:ext>
            </a:extLst>
          </p:cNvPr>
          <p:cNvSpPr>
            <a:spLocks noGrp="1"/>
          </p:cNvSpPr>
          <p:nvPr>
            <p:ph type="title"/>
          </p:nvPr>
        </p:nvSpPr>
        <p:spPr>
          <a:xfrm>
            <a:off x="940903" y="414710"/>
            <a:ext cx="8959893" cy="888360"/>
          </a:xfrm>
        </p:spPr>
        <p:txBody>
          <a:bodyPr anchor="b">
            <a:normAutofit/>
          </a:bodyPr>
          <a:lstStyle/>
          <a:p>
            <a:r>
              <a:rPr lang="cs-CZ" sz="3200" dirty="0">
                <a:solidFill>
                  <a:schemeClr val="tx1">
                    <a:lumMod val="65000"/>
                    <a:lumOff val="35000"/>
                  </a:schemeClr>
                </a:solidFill>
                <a:latin typeface="Bookman Old Style" panose="02050604050505020204" pitchFamily="18" charset="0"/>
              </a:rPr>
              <a:t>Zdroje: </a:t>
            </a:r>
          </a:p>
        </p:txBody>
      </p:sp>
      <p:sp>
        <p:nvSpPr>
          <p:cNvPr id="3" name="Zástupný obsah 2">
            <a:extLst>
              <a:ext uri="{FF2B5EF4-FFF2-40B4-BE49-F238E27FC236}">
                <a16:creationId xmlns:a16="http://schemas.microsoft.com/office/drawing/2014/main" id="{6FA66D60-074F-0642-AC59-010CBDB511F9}"/>
              </a:ext>
            </a:extLst>
          </p:cNvPr>
          <p:cNvSpPr>
            <a:spLocks noGrp="1"/>
          </p:cNvSpPr>
          <p:nvPr>
            <p:ph idx="1"/>
          </p:nvPr>
        </p:nvSpPr>
        <p:spPr>
          <a:xfrm>
            <a:off x="940903" y="1303070"/>
            <a:ext cx="10555583" cy="4869130"/>
          </a:xfrm>
        </p:spPr>
        <p:txBody>
          <a:bodyPr anchor="t">
            <a:normAutofit fontScale="85000" lnSpcReduction="20000"/>
          </a:bodyPr>
          <a:lstStyle/>
          <a:p>
            <a:r>
              <a:rPr lang="cs-CZ" sz="1800" dirty="0">
                <a:solidFill>
                  <a:schemeClr val="tx1">
                    <a:lumMod val="65000"/>
                    <a:lumOff val="35000"/>
                  </a:schemeClr>
                </a:solidFill>
                <a:latin typeface="Bookman Old Style" panose="02050604050505020204" pitchFamily="18" charset="0"/>
              </a:rPr>
              <a:t>EICHLER, Jan. </a:t>
            </a:r>
            <a:r>
              <a:rPr lang="cs-CZ" sz="1800" i="1" dirty="0">
                <a:solidFill>
                  <a:schemeClr val="tx1">
                    <a:lumMod val="65000"/>
                    <a:lumOff val="35000"/>
                  </a:schemeClr>
                </a:solidFill>
                <a:latin typeface="Bookman Old Style" panose="02050604050505020204" pitchFamily="18" charset="0"/>
              </a:rPr>
              <a:t>Terorismus a války v době globalizace</a:t>
            </a:r>
            <a:r>
              <a:rPr lang="cs-CZ" sz="1800" dirty="0">
                <a:solidFill>
                  <a:schemeClr val="tx1">
                    <a:lumMod val="65000"/>
                    <a:lumOff val="35000"/>
                  </a:schemeClr>
                </a:solidFill>
                <a:latin typeface="Bookman Old Style" panose="02050604050505020204" pitchFamily="18" charset="0"/>
              </a:rPr>
              <a:t>. 2., dopl. vyd. Praha: Karolinum, 2010. ISBN 978-80-246-1790-9.</a:t>
            </a:r>
          </a:p>
          <a:p>
            <a:r>
              <a:rPr lang="cs-CZ" sz="1800" dirty="0">
                <a:solidFill>
                  <a:schemeClr val="tx1">
                    <a:lumMod val="65000"/>
                    <a:lumOff val="35000"/>
                  </a:schemeClr>
                </a:solidFill>
                <a:latin typeface="Bookman Old Style" panose="02050604050505020204" pitchFamily="18" charset="0"/>
              </a:rPr>
              <a:t>INTROVIGNE, </a:t>
            </a:r>
            <a:r>
              <a:rPr lang="cs-CZ" sz="1800" dirty="0" err="1">
                <a:solidFill>
                  <a:schemeClr val="tx1">
                    <a:lumMod val="65000"/>
                    <a:lumOff val="35000"/>
                  </a:schemeClr>
                </a:solidFill>
                <a:latin typeface="Bookman Old Style" panose="02050604050505020204" pitchFamily="18" charset="0"/>
              </a:rPr>
              <a:t>Massimo</a:t>
            </a:r>
            <a:r>
              <a:rPr lang="cs-CZ" sz="1800" dirty="0">
                <a:solidFill>
                  <a:schemeClr val="tx1">
                    <a:lumMod val="65000"/>
                    <a:lumOff val="35000"/>
                  </a:schemeClr>
                </a:solidFill>
                <a:latin typeface="Bookman Old Style" panose="02050604050505020204" pitchFamily="18" charset="0"/>
              </a:rPr>
              <a:t>. </a:t>
            </a:r>
            <a:r>
              <a:rPr lang="cs-CZ" sz="1800" i="1" dirty="0" err="1">
                <a:solidFill>
                  <a:schemeClr val="tx1">
                    <a:lumMod val="65000"/>
                    <a:lumOff val="35000"/>
                  </a:schemeClr>
                </a:solidFill>
                <a:latin typeface="Bookman Old Style" panose="02050604050505020204" pitchFamily="18" charset="0"/>
              </a:rPr>
              <a:t>Hamás</a:t>
            </a:r>
            <a:r>
              <a:rPr lang="cs-CZ" sz="1800" i="1" dirty="0">
                <a:solidFill>
                  <a:schemeClr val="tx1">
                    <a:lumMod val="65000"/>
                    <a:lumOff val="35000"/>
                  </a:schemeClr>
                </a:solidFill>
                <a:latin typeface="Bookman Old Style" panose="02050604050505020204" pitchFamily="18" charset="0"/>
              </a:rPr>
              <a:t>: islámský terorismus ve Svaté zemi</a:t>
            </a:r>
            <a:r>
              <a:rPr lang="cs-CZ" sz="1800" dirty="0">
                <a:solidFill>
                  <a:schemeClr val="tx1">
                    <a:lumMod val="65000"/>
                    <a:lumOff val="35000"/>
                  </a:schemeClr>
                </a:solidFill>
                <a:latin typeface="Bookman Old Style" panose="02050604050505020204" pitchFamily="18" charset="0"/>
              </a:rPr>
              <a:t>. Praha: Vyšehrad, 2003. Moderní dějiny (Vyšehrad). ISBN 80-7021-659-X.</a:t>
            </a:r>
          </a:p>
          <a:p>
            <a:r>
              <a:rPr lang="cs-CZ" sz="1800" dirty="0">
                <a:solidFill>
                  <a:schemeClr val="tx1">
                    <a:lumMod val="65000"/>
                    <a:lumOff val="35000"/>
                  </a:schemeClr>
                </a:solidFill>
                <a:latin typeface="Bookman Old Style" panose="02050604050505020204" pitchFamily="18" charset="0"/>
                <a:hlinkClick r:id="rId3"/>
              </a:rPr>
              <a:t>https://encyklopedie.soc.cas.cz/w/Fundamentalismus_islámský </a:t>
            </a:r>
          </a:p>
          <a:p>
            <a:r>
              <a:rPr lang="cs-CZ" sz="1800" dirty="0">
                <a:hlinkClick r:id="rId4"/>
              </a:rPr>
              <a:t>https://www.visionofhumanity.org/maps/global-terrorism-index/#/</a:t>
            </a:r>
            <a:r>
              <a:rPr lang="cs-CZ" sz="1800" dirty="0"/>
              <a:t> </a:t>
            </a:r>
            <a:endParaRPr lang="cs-CZ" sz="1800" dirty="0">
              <a:solidFill>
                <a:schemeClr val="tx1">
                  <a:lumMod val="65000"/>
                  <a:lumOff val="35000"/>
                </a:schemeClr>
              </a:solidFill>
              <a:latin typeface="Bookman Old Style" panose="02050604050505020204" pitchFamily="18" charset="0"/>
              <a:hlinkClick r:id="rId3"/>
            </a:endParaRPr>
          </a:p>
          <a:p>
            <a:r>
              <a:rPr lang="cs-CZ" sz="1800" dirty="0">
                <a:solidFill>
                  <a:schemeClr val="tx1">
                    <a:lumMod val="65000"/>
                    <a:lumOff val="35000"/>
                  </a:schemeClr>
                </a:solidFill>
                <a:hlinkClick r:id="rId3"/>
              </a:rPr>
              <a:t>https://www.britannica.com/topic/Hamas</a:t>
            </a:r>
            <a:r>
              <a:rPr lang="cs-CZ" sz="1800" dirty="0">
                <a:solidFill>
                  <a:schemeClr val="tx1">
                    <a:lumMod val="65000"/>
                    <a:lumOff val="35000"/>
                  </a:schemeClr>
                </a:solidFill>
              </a:rPr>
              <a:t> </a:t>
            </a:r>
          </a:p>
          <a:p>
            <a:r>
              <a:rPr lang="cs-CZ" sz="1800" dirty="0">
                <a:solidFill>
                  <a:schemeClr val="tx1">
                    <a:lumMod val="65000"/>
                    <a:lumOff val="35000"/>
                  </a:schemeClr>
                </a:solidFill>
                <a:hlinkClick r:id="rId5"/>
              </a:rPr>
              <a:t>https://www.cfr.org/backgrounder/what-hamas</a:t>
            </a:r>
            <a:endParaRPr lang="cs-CZ" sz="1800" dirty="0">
              <a:solidFill>
                <a:schemeClr val="tx1">
                  <a:lumMod val="65000"/>
                  <a:lumOff val="35000"/>
                </a:schemeClr>
              </a:solidFill>
            </a:endParaRPr>
          </a:p>
          <a:p>
            <a:r>
              <a:rPr lang="cs-CZ" sz="1800" dirty="0">
                <a:solidFill>
                  <a:schemeClr val="tx1">
                    <a:lumMod val="65000"/>
                    <a:lumOff val="35000"/>
                  </a:schemeClr>
                </a:solidFill>
                <a:hlinkClick r:id="rId6"/>
              </a:rPr>
              <a:t>https://www.timesofisrael.com/ten-years-after-passover-bombing-survivors-return-to-netanyas-park-hotel/</a:t>
            </a:r>
            <a:r>
              <a:rPr lang="cs-CZ" sz="1800" dirty="0">
                <a:solidFill>
                  <a:schemeClr val="tx1">
                    <a:lumMod val="65000"/>
                    <a:lumOff val="35000"/>
                  </a:schemeClr>
                </a:solidFill>
              </a:rPr>
              <a:t> </a:t>
            </a:r>
          </a:p>
          <a:p>
            <a:r>
              <a:rPr lang="cs-CZ" sz="1800" dirty="0">
                <a:solidFill>
                  <a:schemeClr val="tx1">
                    <a:lumMod val="65000"/>
                    <a:lumOff val="35000"/>
                  </a:schemeClr>
                </a:solidFill>
              </a:rPr>
              <a:t> </a:t>
            </a:r>
            <a:r>
              <a:rPr lang="cs-CZ" sz="1800" dirty="0">
                <a:solidFill>
                  <a:schemeClr val="tx1">
                    <a:lumMod val="65000"/>
                    <a:lumOff val="35000"/>
                  </a:schemeClr>
                </a:solidFill>
                <a:hlinkClick r:id="rId7"/>
              </a:rPr>
              <a:t>https://www.aljazeera.com/news/2022/1/2/israel-strikes-gaza-after-rocket-attacks-army</a:t>
            </a:r>
            <a:r>
              <a:rPr lang="cs-CZ" sz="1800" dirty="0">
                <a:solidFill>
                  <a:schemeClr val="tx1">
                    <a:lumMod val="65000"/>
                    <a:lumOff val="35000"/>
                  </a:schemeClr>
                </a:solidFill>
              </a:rPr>
              <a:t> </a:t>
            </a:r>
          </a:p>
          <a:p>
            <a:r>
              <a:rPr lang="cs-CZ" sz="1800" dirty="0">
                <a:solidFill>
                  <a:schemeClr val="tx1">
                    <a:lumMod val="65000"/>
                    <a:lumOff val="35000"/>
                  </a:schemeClr>
                </a:solidFill>
                <a:hlinkClick r:id="rId8"/>
              </a:rPr>
              <a:t>https://is.muni.cz/th/k2qt4/Diplomova_prace_Terorismus.pdf</a:t>
            </a:r>
            <a:endParaRPr lang="cs-CZ" sz="1800" dirty="0">
              <a:solidFill>
                <a:schemeClr val="tx1">
                  <a:lumMod val="65000"/>
                  <a:lumOff val="35000"/>
                </a:schemeClr>
              </a:solidFill>
            </a:endParaRPr>
          </a:p>
          <a:p>
            <a:r>
              <a:rPr lang="cs-CZ" sz="1800" dirty="0">
                <a:solidFill>
                  <a:schemeClr val="tx1">
                    <a:lumMod val="65000"/>
                    <a:lumOff val="35000"/>
                  </a:schemeClr>
                </a:solidFill>
                <a:hlinkClick r:id="rId9"/>
              </a:rPr>
              <a:t>https://www.fbi.gov/wanted/wanted_terrorists/ayman-al-zawahiri</a:t>
            </a:r>
            <a:r>
              <a:rPr lang="cs-CZ" sz="1800" dirty="0">
                <a:solidFill>
                  <a:schemeClr val="tx1">
                    <a:lumMod val="65000"/>
                    <a:lumOff val="35000"/>
                  </a:schemeClr>
                </a:solidFill>
              </a:rPr>
              <a:t> </a:t>
            </a:r>
          </a:p>
          <a:p>
            <a:r>
              <a:rPr lang="cs-CZ" sz="1800" dirty="0">
                <a:solidFill>
                  <a:schemeClr val="tx1">
                    <a:lumMod val="65000"/>
                    <a:lumOff val="35000"/>
                  </a:schemeClr>
                </a:solidFill>
                <a:hlinkClick r:id="rId10"/>
              </a:rPr>
              <a:t>https://www.stream.cz/slavnedny/den-kdy-byl-zabit-usama-bin-ladin-2-kveten-152607</a:t>
            </a:r>
            <a:r>
              <a:rPr lang="cs-CZ" sz="1800" dirty="0">
                <a:solidFill>
                  <a:schemeClr val="tx1">
                    <a:lumMod val="65000"/>
                    <a:lumOff val="35000"/>
                  </a:schemeClr>
                </a:solidFill>
              </a:rPr>
              <a:t> </a:t>
            </a:r>
          </a:p>
          <a:p>
            <a:r>
              <a:rPr lang="cs-CZ" sz="1800" dirty="0">
                <a:solidFill>
                  <a:schemeClr val="tx1">
                    <a:lumMod val="65000"/>
                    <a:lumOff val="35000"/>
                  </a:schemeClr>
                </a:solidFill>
                <a:hlinkClick r:id="rId11"/>
              </a:rPr>
              <a:t>https://www.fbi.gov/history/famous-cases/east-african-embassy-bombings</a:t>
            </a:r>
            <a:endParaRPr lang="cs-CZ" sz="1800" dirty="0">
              <a:solidFill>
                <a:schemeClr val="tx1">
                  <a:lumMod val="65000"/>
                  <a:lumOff val="35000"/>
                </a:schemeClr>
              </a:solidFill>
            </a:endParaRPr>
          </a:p>
          <a:p>
            <a:r>
              <a:rPr lang="cs-CZ" sz="1800" dirty="0">
                <a:solidFill>
                  <a:schemeClr val="tx1">
                    <a:lumMod val="65000"/>
                    <a:lumOff val="35000"/>
                  </a:schemeClr>
                </a:solidFill>
                <a:hlinkClick r:id="rId12"/>
              </a:rPr>
              <a:t>https://www.bbc.com/news/world-us-canada-31652380</a:t>
            </a:r>
            <a:endParaRPr lang="cs-CZ" sz="1800" dirty="0">
              <a:solidFill>
                <a:schemeClr val="tx1">
                  <a:lumMod val="65000"/>
                  <a:lumOff val="35000"/>
                </a:schemeClr>
              </a:solidFill>
            </a:endParaRPr>
          </a:p>
          <a:p>
            <a:r>
              <a:rPr lang="cs-CZ" sz="1800" dirty="0">
                <a:solidFill>
                  <a:schemeClr val="tx1">
                    <a:lumMod val="65000"/>
                    <a:lumOff val="35000"/>
                  </a:schemeClr>
                </a:solidFill>
              </a:rPr>
              <a:t> </a:t>
            </a:r>
            <a:r>
              <a:rPr lang="cs-CZ" sz="1800" dirty="0">
                <a:solidFill>
                  <a:schemeClr val="tx1">
                    <a:lumMod val="65000"/>
                    <a:lumOff val="35000"/>
                  </a:schemeClr>
                </a:solidFill>
                <a:hlinkClick r:id="rId13"/>
              </a:rPr>
              <a:t>https://www.britannica.com/event/Madrid-train-bombings-of-2004</a:t>
            </a:r>
            <a:r>
              <a:rPr lang="cs-CZ" sz="1800" dirty="0">
                <a:solidFill>
                  <a:schemeClr val="tx1">
                    <a:lumMod val="65000"/>
                    <a:lumOff val="35000"/>
                  </a:schemeClr>
                </a:solidFill>
              </a:rPr>
              <a:t> </a:t>
            </a:r>
          </a:p>
          <a:p>
            <a:r>
              <a:rPr lang="cs-CZ" sz="1800" dirty="0">
                <a:solidFill>
                  <a:schemeClr val="tx1">
                    <a:lumMod val="65000"/>
                    <a:lumOff val="35000"/>
                  </a:schemeClr>
                </a:solidFill>
                <a:hlinkClick r:id="rId14"/>
              </a:rPr>
              <a:t>https://www.britannica.com/event/London-bombings-of-2005</a:t>
            </a:r>
            <a:r>
              <a:rPr lang="cs-CZ" sz="1800" dirty="0">
                <a:solidFill>
                  <a:schemeClr val="tx1">
                    <a:lumMod val="65000"/>
                    <a:lumOff val="35000"/>
                  </a:schemeClr>
                </a:solidFill>
              </a:rPr>
              <a:t>  </a:t>
            </a:r>
          </a:p>
          <a:p>
            <a:pPr marL="0" indent="0">
              <a:buNone/>
            </a:pPr>
            <a:endParaRPr lang="cs-CZ" sz="800" dirty="0">
              <a:solidFill>
                <a:schemeClr val="tx1">
                  <a:lumMod val="65000"/>
                  <a:lumOff val="35000"/>
                </a:schemeClr>
              </a:solidFill>
            </a:endParaRPr>
          </a:p>
          <a:p>
            <a:endParaRPr lang="cs-CZ" sz="800" dirty="0">
              <a:solidFill>
                <a:schemeClr val="tx1">
                  <a:lumMod val="65000"/>
                  <a:lumOff val="35000"/>
                </a:schemeClr>
              </a:solidFill>
            </a:endParaRPr>
          </a:p>
          <a:p>
            <a:endParaRPr lang="cs-CZ" sz="800" dirty="0">
              <a:solidFill>
                <a:schemeClr val="tx1">
                  <a:lumMod val="65000"/>
                  <a:lumOff val="35000"/>
                </a:schemeClr>
              </a:solidFill>
            </a:endParaRPr>
          </a:p>
          <a:p>
            <a:endParaRPr lang="cs-CZ" sz="800" dirty="0">
              <a:solidFill>
                <a:schemeClr val="tx1">
                  <a:lumMod val="65000"/>
                  <a:lumOff val="35000"/>
                </a:schemeClr>
              </a:solidFill>
            </a:endParaRPr>
          </a:p>
          <a:p>
            <a:endParaRPr lang="cs-CZ" sz="800" dirty="0">
              <a:solidFill>
                <a:schemeClr val="tx1">
                  <a:lumMod val="65000"/>
                  <a:lumOff val="35000"/>
                </a:schemeClr>
              </a:solidFill>
            </a:endParaRPr>
          </a:p>
          <a:p>
            <a:endParaRPr lang="cs-CZ" sz="800" b="1" dirty="0">
              <a:solidFill>
                <a:schemeClr val="tx1">
                  <a:lumMod val="65000"/>
                  <a:lumOff val="35000"/>
                </a:schemeClr>
              </a:solidFill>
            </a:endParaRPr>
          </a:p>
        </p:txBody>
      </p:sp>
    </p:spTree>
    <p:extLst>
      <p:ext uri="{BB962C8B-B14F-4D97-AF65-F5344CB8AC3E}">
        <p14:creationId xmlns:p14="http://schemas.microsoft.com/office/powerpoint/2010/main" val="159386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0459862-2C17-7549-9CCE-44D21DAC1C0C}"/>
              </a:ext>
            </a:extLst>
          </p:cNvPr>
          <p:cNvSpPr>
            <a:spLocks noGrp="1"/>
          </p:cNvSpPr>
          <p:nvPr>
            <p:ph type="title"/>
          </p:nvPr>
        </p:nvSpPr>
        <p:spPr>
          <a:xfrm>
            <a:off x="1616054" y="1261137"/>
            <a:ext cx="8959893" cy="888360"/>
          </a:xfrm>
        </p:spPr>
        <p:txBody>
          <a:bodyPr anchor="b">
            <a:normAutofit/>
          </a:bodyPr>
          <a:lstStyle/>
          <a:p>
            <a:pPr algn="ctr"/>
            <a:r>
              <a:rPr lang="cs-CZ" sz="3200" dirty="0">
                <a:solidFill>
                  <a:schemeClr val="tx1">
                    <a:lumMod val="65000"/>
                    <a:lumOff val="35000"/>
                  </a:schemeClr>
                </a:solidFill>
                <a:latin typeface="Bookman Old Style" panose="02050604050505020204" pitchFamily="18" charset="0"/>
              </a:rPr>
              <a:t>Hlavní rysy a taktiky </a:t>
            </a:r>
          </a:p>
        </p:txBody>
      </p:sp>
      <p:graphicFrame>
        <p:nvGraphicFramePr>
          <p:cNvPr id="14" name="Zástupný obsah 2">
            <a:extLst>
              <a:ext uri="{FF2B5EF4-FFF2-40B4-BE49-F238E27FC236}">
                <a16:creationId xmlns:a16="http://schemas.microsoft.com/office/drawing/2014/main" id="{663EF67B-5E3B-42C7-96D1-970E13CF0298}"/>
              </a:ext>
            </a:extLst>
          </p:cNvPr>
          <p:cNvGraphicFramePr>
            <a:graphicFrameLocks noGrp="1"/>
          </p:cNvGraphicFramePr>
          <p:nvPr>
            <p:ph idx="1"/>
            <p:extLst>
              <p:ext uri="{D42A27DB-BD31-4B8C-83A1-F6EECF244321}">
                <p14:modId xmlns:p14="http://schemas.microsoft.com/office/powerpoint/2010/main" val="2577484609"/>
              </p:ext>
            </p:extLst>
          </p:nvPr>
        </p:nvGraphicFramePr>
        <p:xfrm>
          <a:off x="1616054" y="2427383"/>
          <a:ext cx="8959892" cy="316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67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9D0A2A-10E6-DA4C-8E04-53BE7D233D66}"/>
              </a:ext>
            </a:extLst>
          </p:cNvPr>
          <p:cNvSpPr>
            <a:spLocks noGrp="1"/>
          </p:cNvSpPr>
          <p:nvPr>
            <p:ph type="title"/>
          </p:nvPr>
        </p:nvSpPr>
        <p:spPr>
          <a:xfrm>
            <a:off x="1616054" y="1261137"/>
            <a:ext cx="8959893" cy="888360"/>
          </a:xfrm>
        </p:spPr>
        <p:txBody>
          <a:bodyPr anchor="b">
            <a:normAutofit/>
          </a:bodyPr>
          <a:lstStyle/>
          <a:p>
            <a:pPr algn="ctr"/>
            <a:r>
              <a:rPr lang="cs-CZ" sz="3200" dirty="0">
                <a:solidFill>
                  <a:schemeClr val="tx1">
                    <a:lumMod val="65000"/>
                    <a:lumOff val="35000"/>
                  </a:schemeClr>
                </a:solidFill>
                <a:latin typeface="Bookman Old Style" panose="02050604050505020204" pitchFamily="18" charset="0"/>
              </a:rPr>
              <a:t>Vývoj terorismu </a:t>
            </a:r>
          </a:p>
        </p:txBody>
      </p:sp>
      <p:graphicFrame>
        <p:nvGraphicFramePr>
          <p:cNvPr id="14" name="Zástupný obsah 6">
            <a:extLst>
              <a:ext uri="{FF2B5EF4-FFF2-40B4-BE49-F238E27FC236}">
                <a16:creationId xmlns:a16="http://schemas.microsoft.com/office/drawing/2014/main" id="{46AC014F-F901-4EAB-AB24-E8E3B0F9610E}"/>
              </a:ext>
            </a:extLst>
          </p:cNvPr>
          <p:cNvGraphicFramePr>
            <a:graphicFrameLocks noGrp="1"/>
          </p:cNvGraphicFramePr>
          <p:nvPr>
            <p:ph idx="1"/>
            <p:extLst>
              <p:ext uri="{D42A27DB-BD31-4B8C-83A1-F6EECF244321}">
                <p14:modId xmlns:p14="http://schemas.microsoft.com/office/powerpoint/2010/main" val="3813581561"/>
              </p:ext>
            </p:extLst>
          </p:nvPr>
        </p:nvGraphicFramePr>
        <p:xfrm>
          <a:off x="1172862" y="2273642"/>
          <a:ext cx="9846276" cy="311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18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2A95431-4018-2145-8BF5-8A7E5B6D7240}"/>
              </a:ext>
            </a:extLst>
          </p:cNvPr>
          <p:cNvSpPr>
            <a:spLocks noGrp="1"/>
          </p:cNvSpPr>
          <p:nvPr>
            <p:ph type="title"/>
          </p:nvPr>
        </p:nvSpPr>
        <p:spPr>
          <a:xfrm>
            <a:off x="1616054" y="1261137"/>
            <a:ext cx="8959893" cy="888360"/>
          </a:xfrm>
        </p:spPr>
        <p:txBody>
          <a:bodyPr anchor="b">
            <a:normAutofit/>
          </a:bodyPr>
          <a:lstStyle/>
          <a:p>
            <a:pPr algn="ctr"/>
            <a:r>
              <a:rPr lang="cs-CZ" sz="3200" dirty="0">
                <a:solidFill>
                  <a:schemeClr val="tx1">
                    <a:lumMod val="65000"/>
                    <a:lumOff val="35000"/>
                  </a:schemeClr>
                </a:solidFill>
                <a:latin typeface="Bookman Old Style" panose="02050604050505020204" pitchFamily="18" charset="0"/>
              </a:rPr>
              <a:t>Typy terorismu </a:t>
            </a:r>
          </a:p>
        </p:txBody>
      </p:sp>
      <p:graphicFrame>
        <p:nvGraphicFramePr>
          <p:cNvPr id="14" name="Zástupný obsah 2">
            <a:extLst>
              <a:ext uri="{FF2B5EF4-FFF2-40B4-BE49-F238E27FC236}">
                <a16:creationId xmlns:a16="http://schemas.microsoft.com/office/drawing/2014/main" id="{A0AB215A-5420-47F7-A61C-56C8B8D4EE69}"/>
              </a:ext>
            </a:extLst>
          </p:cNvPr>
          <p:cNvGraphicFramePr>
            <a:graphicFrameLocks noGrp="1"/>
          </p:cNvGraphicFramePr>
          <p:nvPr>
            <p:ph idx="1"/>
            <p:extLst>
              <p:ext uri="{D42A27DB-BD31-4B8C-83A1-F6EECF244321}">
                <p14:modId xmlns:p14="http://schemas.microsoft.com/office/powerpoint/2010/main" val="1970289925"/>
              </p:ext>
            </p:extLst>
          </p:nvPr>
        </p:nvGraphicFramePr>
        <p:xfrm>
          <a:off x="1616054" y="2427383"/>
          <a:ext cx="8959892" cy="316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0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B3FFCA-0DD6-4340-95DA-E0CB6F2AAC85}"/>
              </a:ext>
            </a:extLst>
          </p:cNvPr>
          <p:cNvSpPr>
            <a:spLocks noGrp="1"/>
          </p:cNvSpPr>
          <p:nvPr>
            <p:ph type="title"/>
          </p:nvPr>
        </p:nvSpPr>
        <p:spPr>
          <a:xfrm>
            <a:off x="1616053" y="1063077"/>
            <a:ext cx="8959893" cy="678506"/>
          </a:xfrm>
        </p:spPr>
        <p:txBody>
          <a:bodyPr anchor="b">
            <a:normAutofit fontScale="90000"/>
          </a:bodyPr>
          <a:lstStyle/>
          <a:p>
            <a:pPr algn="ctr"/>
            <a:r>
              <a:rPr lang="cs-CZ" sz="3200" dirty="0">
                <a:solidFill>
                  <a:schemeClr val="tx1">
                    <a:lumMod val="65000"/>
                    <a:lumOff val="35000"/>
                  </a:schemeClr>
                </a:solidFill>
                <a:latin typeface="Bookman Old Style" panose="02050604050505020204" pitchFamily="18" charset="0"/>
              </a:rPr>
              <a:t>Příčiny terorismu – vnímání z pohledu teroristů </a:t>
            </a:r>
          </a:p>
        </p:txBody>
      </p:sp>
      <p:graphicFrame>
        <p:nvGraphicFramePr>
          <p:cNvPr id="14" name="Zástupný obsah 2">
            <a:extLst>
              <a:ext uri="{FF2B5EF4-FFF2-40B4-BE49-F238E27FC236}">
                <a16:creationId xmlns:a16="http://schemas.microsoft.com/office/drawing/2014/main" id="{BF9F3CEC-547A-4BFC-AEC4-50B5E4F29F0D}"/>
              </a:ext>
            </a:extLst>
          </p:cNvPr>
          <p:cNvGraphicFramePr>
            <a:graphicFrameLocks noGrp="1"/>
          </p:cNvGraphicFramePr>
          <p:nvPr>
            <p:ph idx="1"/>
            <p:extLst>
              <p:ext uri="{D42A27DB-BD31-4B8C-83A1-F6EECF244321}">
                <p14:modId xmlns:p14="http://schemas.microsoft.com/office/powerpoint/2010/main" val="2770483981"/>
              </p:ext>
            </p:extLst>
          </p:nvPr>
        </p:nvGraphicFramePr>
        <p:xfrm>
          <a:off x="1616054" y="2105619"/>
          <a:ext cx="8959892" cy="316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57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167E10A-9602-1241-9F72-D32CE5960B09}"/>
              </a:ext>
            </a:extLst>
          </p:cNvPr>
          <p:cNvSpPr>
            <a:spLocks noGrp="1"/>
          </p:cNvSpPr>
          <p:nvPr>
            <p:ph type="title"/>
          </p:nvPr>
        </p:nvSpPr>
        <p:spPr>
          <a:xfrm>
            <a:off x="1616054" y="685800"/>
            <a:ext cx="8959893" cy="888360"/>
          </a:xfrm>
        </p:spPr>
        <p:txBody>
          <a:bodyPr anchor="b">
            <a:normAutofit/>
          </a:bodyPr>
          <a:lstStyle/>
          <a:p>
            <a:pPr algn="ctr"/>
            <a:r>
              <a:rPr lang="cs-CZ" sz="3200" dirty="0">
                <a:solidFill>
                  <a:schemeClr val="tx1">
                    <a:lumMod val="65000"/>
                    <a:lumOff val="35000"/>
                  </a:schemeClr>
                </a:solidFill>
                <a:latin typeface="Bookman Old Style" panose="02050604050505020204" pitchFamily="18" charset="0"/>
              </a:rPr>
              <a:t>Příčiny vzniku terorismu </a:t>
            </a:r>
          </a:p>
        </p:txBody>
      </p:sp>
      <p:sp>
        <p:nvSpPr>
          <p:cNvPr id="3" name="Zástupný obsah 2">
            <a:extLst>
              <a:ext uri="{FF2B5EF4-FFF2-40B4-BE49-F238E27FC236}">
                <a16:creationId xmlns:a16="http://schemas.microsoft.com/office/drawing/2014/main" id="{9823CA91-CBCD-B146-8D86-4C0C532EF487}"/>
              </a:ext>
            </a:extLst>
          </p:cNvPr>
          <p:cNvSpPr>
            <a:spLocks noGrp="1"/>
          </p:cNvSpPr>
          <p:nvPr>
            <p:ph idx="1"/>
          </p:nvPr>
        </p:nvSpPr>
        <p:spPr>
          <a:xfrm>
            <a:off x="956468" y="1653808"/>
            <a:ext cx="3054420" cy="450061"/>
          </a:xfrm>
        </p:spPr>
        <p:txBody>
          <a:bodyPr anchor="t">
            <a:normAutofit/>
          </a:bodyPr>
          <a:lstStyle/>
          <a:p>
            <a:pPr marL="0" indent="0" algn="ctr">
              <a:buNone/>
            </a:pPr>
            <a:r>
              <a:rPr lang="cs-CZ" sz="2000" dirty="0">
                <a:latin typeface="Bookman Old Style" panose="02050604050505020204" pitchFamily="18" charset="0"/>
              </a:rPr>
              <a:t>Boje o území/moc </a:t>
            </a:r>
          </a:p>
        </p:txBody>
      </p:sp>
      <p:pic>
        <p:nvPicPr>
          <p:cNvPr id="5" name="Obrázek 4" descr="Obsah obrázku mapa&#10;&#10;Popis byl vytvořen automaticky">
            <a:extLst>
              <a:ext uri="{FF2B5EF4-FFF2-40B4-BE49-F238E27FC236}">
                <a16:creationId xmlns:a16="http://schemas.microsoft.com/office/drawing/2014/main" id="{2DAD29EF-42E3-D54A-A1E4-8C41D05CBEA6}"/>
              </a:ext>
            </a:extLst>
          </p:cNvPr>
          <p:cNvPicPr>
            <a:picLocks noChangeAspect="1"/>
          </p:cNvPicPr>
          <p:nvPr/>
        </p:nvPicPr>
        <p:blipFill>
          <a:blip r:embed="rId3"/>
          <a:stretch>
            <a:fillRect/>
          </a:stretch>
        </p:blipFill>
        <p:spPr>
          <a:xfrm>
            <a:off x="847703" y="1989175"/>
            <a:ext cx="3458096" cy="1945179"/>
          </a:xfrm>
          <a:prstGeom prst="rect">
            <a:avLst/>
          </a:prstGeom>
        </p:spPr>
      </p:pic>
      <p:sp>
        <p:nvSpPr>
          <p:cNvPr id="6" name="TextovéPole 5">
            <a:extLst>
              <a:ext uri="{FF2B5EF4-FFF2-40B4-BE49-F238E27FC236}">
                <a16:creationId xmlns:a16="http://schemas.microsoft.com/office/drawing/2014/main" id="{B5697B17-5AE4-5C4D-AC54-BD131D66009D}"/>
              </a:ext>
            </a:extLst>
          </p:cNvPr>
          <p:cNvSpPr txBox="1"/>
          <p:nvPr/>
        </p:nvSpPr>
        <p:spPr>
          <a:xfrm>
            <a:off x="4457988" y="2992841"/>
            <a:ext cx="3054420" cy="984885"/>
          </a:xfrm>
          <a:prstGeom prst="rect">
            <a:avLst/>
          </a:prstGeom>
          <a:noFill/>
        </p:spPr>
        <p:txBody>
          <a:bodyPr wrap="square" rtlCol="0">
            <a:spAutoFit/>
          </a:bodyPr>
          <a:lstStyle/>
          <a:p>
            <a:pPr algn="ctr"/>
            <a:r>
              <a:rPr lang="cs-CZ" sz="2000" dirty="0">
                <a:latin typeface="Bookman Old Style" panose="02050604050505020204" pitchFamily="18" charset="0"/>
              </a:rPr>
              <a:t>Náboženské/etnické konflikty </a:t>
            </a:r>
          </a:p>
          <a:p>
            <a:endParaRPr lang="cs-CZ" dirty="0"/>
          </a:p>
        </p:txBody>
      </p:sp>
      <p:pic>
        <p:nvPicPr>
          <p:cNvPr id="9" name="Obrázek 8" descr="Obsah obrázku text&#10;&#10;Popis byl vytvořen automaticky">
            <a:extLst>
              <a:ext uri="{FF2B5EF4-FFF2-40B4-BE49-F238E27FC236}">
                <a16:creationId xmlns:a16="http://schemas.microsoft.com/office/drawing/2014/main" id="{E1986614-A16D-F142-BB97-4C250D0D4A21}"/>
              </a:ext>
            </a:extLst>
          </p:cNvPr>
          <p:cNvPicPr>
            <a:picLocks noChangeAspect="1"/>
          </p:cNvPicPr>
          <p:nvPr/>
        </p:nvPicPr>
        <p:blipFill>
          <a:blip r:embed="rId4"/>
          <a:stretch>
            <a:fillRect/>
          </a:stretch>
        </p:blipFill>
        <p:spPr>
          <a:xfrm>
            <a:off x="4413910" y="3740415"/>
            <a:ext cx="3184862" cy="2126158"/>
          </a:xfrm>
          <a:prstGeom prst="rect">
            <a:avLst/>
          </a:prstGeom>
        </p:spPr>
      </p:pic>
      <p:sp>
        <p:nvSpPr>
          <p:cNvPr id="11" name="TextovéPole 10">
            <a:extLst>
              <a:ext uri="{FF2B5EF4-FFF2-40B4-BE49-F238E27FC236}">
                <a16:creationId xmlns:a16="http://schemas.microsoft.com/office/drawing/2014/main" id="{61F9483B-D620-2041-88F4-EA5DB13D4A94}"/>
              </a:ext>
            </a:extLst>
          </p:cNvPr>
          <p:cNvSpPr txBox="1"/>
          <p:nvPr/>
        </p:nvSpPr>
        <p:spPr>
          <a:xfrm>
            <a:off x="8441531" y="1589065"/>
            <a:ext cx="2500313" cy="400110"/>
          </a:xfrm>
          <a:prstGeom prst="rect">
            <a:avLst/>
          </a:prstGeom>
          <a:noFill/>
        </p:spPr>
        <p:txBody>
          <a:bodyPr wrap="square" rtlCol="0">
            <a:spAutoFit/>
          </a:bodyPr>
          <a:lstStyle/>
          <a:p>
            <a:r>
              <a:rPr lang="cs-CZ" sz="2000" dirty="0">
                <a:latin typeface="Bookman Old Style" panose="02050604050505020204" pitchFamily="18" charset="0"/>
              </a:rPr>
              <a:t>Surovinové zdroje </a:t>
            </a:r>
          </a:p>
        </p:txBody>
      </p:sp>
      <p:pic>
        <p:nvPicPr>
          <p:cNvPr id="14" name="Obrázek 13" descr="Obsah obrázku západ slunce, obloha, exteriér, slunce&#10;&#10;Popis byl vytvořen automaticky">
            <a:extLst>
              <a:ext uri="{FF2B5EF4-FFF2-40B4-BE49-F238E27FC236}">
                <a16:creationId xmlns:a16="http://schemas.microsoft.com/office/drawing/2014/main" id="{CAD5F23A-541A-1F45-8999-10341FCDBD37}"/>
              </a:ext>
            </a:extLst>
          </p:cNvPr>
          <p:cNvPicPr>
            <a:picLocks noChangeAspect="1"/>
          </p:cNvPicPr>
          <p:nvPr/>
        </p:nvPicPr>
        <p:blipFill>
          <a:blip r:embed="rId5"/>
          <a:stretch>
            <a:fillRect/>
          </a:stretch>
        </p:blipFill>
        <p:spPr>
          <a:xfrm>
            <a:off x="7706883" y="1989175"/>
            <a:ext cx="3647194" cy="2041395"/>
          </a:xfrm>
          <a:prstGeom prst="rect">
            <a:avLst/>
          </a:prstGeom>
        </p:spPr>
      </p:pic>
      <p:sp>
        <p:nvSpPr>
          <p:cNvPr id="15" name="TextovéPole 14">
            <a:extLst>
              <a:ext uri="{FF2B5EF4-FFF2-40B4-BE49-F238E27FC236}">
                <a16:creationId xmlns:a16="http://schemas.microsoft.com/office/drawing/2014/main" id="{004B3526-676A-FC47-9F1B-7A761C5F730B}"/>
              </a:ext>
            </a:extLst>
          </p:cNvPr>
          <p:cNvSpPr txBox="1"/>
          <p:nvPr/>
        </p:nvSpPr>
        <p:spPr>
          <a:xfrm>
            <a:off x="1941443" y="6187105"/>
            <a:ext cx="8309113" cy="646331"/>
          </a:xfrm>
          <a:prstGeom prst="rect">
            <a:avLst/>
          </a:prstGeom>
          <a:noFill/>
        </p:spPr>
        <p:txBody>
          <a:bodyPr wrap="square" rtlCol="0">
            <a:spAutoFit/>
          </a:bodyPr>
          <a:lstStyle/>
          <a:p>
            <a:pPr algn="ctr"/>
            <a:r>
              <a:rPr lang="cs-CZ" dirty="0">
                <a:latin typeface="Bookman Old Style" panose="02050604050505020204" pitchFamily="18" charset="0"/>
                <a:sym typeface="Wingdings" pitchFamily="2" charset="2"/>
              </a:rPr>
              <a:t></a:t>
            </a:r>
            <a:r>
              <a:rPr lang="cs-CZ" dirty="0">
                <a:latin typeface="Bookman Old Style" panose="02050604050505020204" pitchFamily="18" charset="0"/>
              </a:rPr>
              <a:t> Příčiny jsou často propojené a vzájemně spolu souvisí. Tuto skutečnost si vysvětlíme na příkladu Nigérie  </a:t>
            </a:r>
          </a:p>
        </p:txBody>
      </p:sp>
    </p:spTree>
    <p:extLst>
      <p:ext uri="{BB962C8B-B14F-4D97-AF65-F5344CB8AC3E}">
        <p14:creationId xmlns:p14="http://schemas.microsoft.com/office/powerpoint/2010/main" val="40947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Zástupný obsah 6">
            <a:extLst>
              <a:ext uri="{FF2B5EF4-FFF2-40B4-BE49-F238E27FC236}">
                <a16:creationId xmlns:a16="http://schemas.microsoft.com/office/drawing/2014/main" id="{5947F0A8-032B-7B4A-B4EF-6B7BF38D7165}"/>
              </a:ext>
            </a:extLst>
          </p:cNvPr>
          <p:cNvPicPr>
            <a:picLocks noGrp="1" noChangeAspect="1"/>
          </p:cNvPicPr>
          <p:nvPr>
            <p:ph idx="1"/>
          </p:nvPr>
        </p:nvPicPr>
        <p:blipFill>
          <a:blip r:embed="rId3"/>
          <a:stretch>
            <a:fillRect/>
          </a:stretch>
        </p:blipFill>
        <p:spPr>
          <a:xfrm>
            <a:off x="209162" y="169621"/>
            <a:ext cx="11773676" cy="6518758"/>
          </a:xfrm>
        </p:spPr>
      </p:pic>
      <p:sp>
        <p:nvSpPr>
          <p:cNvPr id="2" name="Nadpis 1">
            <a:extLst>
              <a:ext uri="{FF2B5EF4-FFF2-40B4-BE49-F238E27FC236}">
                <a16:creationId xmlns:a16="http://schemas.microsoft.com/office/drawing/2014/main" id="{92EA55E8-71F0-7346-8A6E-C7DA645EA4C3}"/>
              </a:ext>
            </a:extLst>
          </p:cNvPr>
          <p:cNvSpPr>
            <a:spLocks noGrp="1"/>
          </p:cNvSpPr>
          <p:nvPr>
            <p:ph type="title"/>
          </p:nvPr>
        </p:nvSpPr>
        <p:spPr>
          <a:xfrm>
            <a:off x="397772" y="5953856"/>
            <a:ext cx="11210925" cy="744836"/>
          </a:xfrm>
        </p:spPr>
        <p:txBody>
          <a:bodyPr vert="horz" lIns="91440" tIns="45720" rIns="91440" bIns="45720" rtlCol="0" anchor="ctr">
            <a:normAutofit/>
          </a:bodyPr>
          <a:lstStyle/>
          <a:p>
            <a:pPr algn="ctr"/>
            <a:r>
              <a:rPr lang="en-US" sz="3200" dirty="0">
                <a:solidFill>
                  <a:schemeClr val="tx1">
                    <a:lumMod val="85000"/>
                    <a:lumOff val="15000"/>
                  </a:schemeClr>
                </a:solidFill>
                <a:latin typeface="Bookman Old Style" panose="02050604050505020204" pitchFamily="18" charset="0"/>
              </a:rPr>
              <a:t>Global Terrorism Index </a:t>
            </a:r>
          </a:p>
        </p:txBody>
      </p:sp>
    </p:spTree>
    <p:extLst>
      <p:ext uri="{BB962C8B-B14F-4D97-AF65-F5344CB8AC3E}">
        <p14:creationId xmlns:p14="http://schemas.microsoft.com/office/powerpoint/2010/main" val="160129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93B361-3212-074D-BACD-719CAE309A5A}"/>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r>
              <a:rPr lang="en-US" sz="3200" b="1" kern="1200" dirty="0" err="1">
                <a:solidFill>
                  <a:schemeClr val="tx1">
                    <a:lumMod val="65000"/>
                    <a:lumOff val="35000"/>
                  </a:schemeClr>
                </a:solidFill>
                <a:latin typeface="Bookman Old Style" panose="02050604050505020204" pitchFamily="18" charset="0"/>
              </a:rPr>
              <a:t>Islámský</a:t>
            </a:r>
            <a:r>
              <a:rPr lang="en-US" sz="3200" b="1" kern="1200" dirty="0">
                <a:solidFill>
                  <a:schemeClr val="tx1">
                    <a:lumMod val="65000"/>
                    <a:lumOff val="35000"/>
                  </a:schemeClr>
                </a:solidFill>
                <a:latin typeface="Bookman Old Style" panose="02050604050505020204" pitchFamily="18" charset="0"/>
              </a:rPr>
              <a:t> </a:t>
            </a:r>
            <a:r>
              <a:rPr lang="en-US" sz="3200" b="1" kern="1200" dirty="0" err="1">
                <a:solidFill>
                  <a:schemeClr val="tx1">
                    <a:lumMod val="65000"/>
                    <a:lumOff val="35000"/>
                  </a:schemeClr>
                </a:solidFill>
                <a:latin typeface="Bookman Old Style" panose="02050604050505020204" pitchFamily="18" charset="0"/>
              </a:rPr>
              <a:t>terorismus</a:t>
            </a:r>
            <a:r>
              <a:rPr lang="en-US" sz="3200" b="1" kern="1200" dirty="0">
                <a:solidFill>
                  <a:schemeClr val="tx1">
                    <a:lumMod val="65000"/>
                    <a:lumOff val="35000"/>
                  </a:schemeClr>
                </a:solidFill>
                <a:latin typeface="Bookman Old Style" panose="02050604050505020204" pitchFamily="18" charset="0"/>
              </a:rPr>
              <a:t> </a:t>
            </a:r>
          </a:p>
        </p:txBody>
      </p:sp>
      <p:sp>
        <p:nvSpPr>
          <p:cNvPr id="3" name="Zástupný text 2">
            <a:extLst>
              <a:ext uri="{FF2B5EF4-FFF2-40B4-BE49-F238E27FC236}">
                <a16:creationId xmlns:a16="http://schemas.microsoft.com/office/drawing/2014/main" id="{42A58566-EB92-0E4B-B087-9AC4284206AF}"/>
              </a:ext>
            </a:extLst>
          </p:cNvPr>
          <p:cNvSpPr>
            <a:spLocks noGrp="1"/>
          </p:cNvSpPr>
          <p:nvPr>
            <p:ph type="body" idx="1"/>
          </p:nvPr>
        </p:nvSpPr>
        <p:spPr>
          <a:xfrm>
            <a:off x="3048000" y="3948056"/>
            <a:ext cx="6096000" cy="830134"/>
          </a:xfrm>
        </p:spPr>
        <p:txBody>
          <a:bodyPr vert="horz" lIns="91440" tIns="45720" rIns="91440" bIns="45720" rtlCol="0" anchor="t">
            <a:normAutofit/>
          </a:bodyPr>
          <a:lstStyle/>
          <a:p>
            <a:pPr algn="ctr"/>
            <a:endParaRPr lang="en-US" sz="1400" kern="120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103093577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3407</Words>
  <Application>Microsoft Macintosh PowerPoint</Application>
  <PresentationFormat>Širokoúhlá obrazovka</PresentationFormat>
  <Paragraphs>266</Paragraphs>
  <Slides>28</Slides>
  <Notes>24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Bookman Old Style</vt:lpstr>
      <vt:lpstr>Calibri</vt:lpstr>
      <vt:lpstr>Calibri Light</vt:lpstr>
      <vt:lpstr>Motiv Office</vt:lpstr>
      <vt:lpstr>Příčiny vzniku terorismu a hlavní teroristické organizace ve vybraném regionu</vt:lpstr>
      <vt:lpstr>Charakteristika terorismu</vt:lpstr>
      <vt:lpstr>Hlavní rysy a taktiky </vt:lpstr>
      <vt:lpstr>Vývoj terorismu </vt:lpstr>
      <vt:lpstr>Typy terorismu </vt:lpstr>
      <vt:lpstr>Příčiny terorismu – vnímání z pohledu teroristů </vt:lpstr>
      <vt:lpstr>Příčiny vzniku terorismu </vt:lpstr>
      <vt:lpstr>Global Terrorism Index </vt:lpstr>
      <vt:lpstr>Islámský terorismus </vt:lpstr>
      <vt:lpstr>Islám</vt:lpstr>
      <vt:lpstr>Hamás </vt:lpstr>
      <vt:lpstr>Struktura hnutí – dvě hlavní složky:</vt:lpstr>
      <vt:lpstr>Vůdce: Ismail Haniya </vt:lpstr>
      <vt:lpstr>Pesachový masakr </vt:lpstr>
      <vt:lpstr>Poslední zaznamenaná informace ve spojitosti s Hamásem </vt:lpstr>
      <vt:lpstr>Al-Káida</vt:lpstr>
      <vt:lpstr>Al-Káida </vt:lpstr>
      <vt:lpstr>Zakladatel: Usáma bin Ládin</vt:lpstr>
      <vt:lpstr>Den teroristických útoků na USA: 11. září 2001</vt:lpstr>
      <vt:lpstr>Další útoky Al-Káidy</vt:lpstr>
      <vt:lpstr>Prezentace aplikace PowerPoint</vt:lpstr>
      <vt:lpstr>Prezentace aplikace PowerPoint</vt:lpstr>
      <vt:lpstr>Islámský stát</vt:lpstr>
      <vt:lpstr>Zabití vůdce Ibráhíma Hášimího Kurajšího</vt:lpstr>
      <vt:lpstr>IS: příklady útoků</vt:lpstr>
      <vt:lpstr>IS: příklady dalších útoků </vt:lpstr>
      <vt:lpstr>Otázky k debatě</vt:lpstr>
      <vt:lpstr>Zdroje: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Příčiny vzniku terorismu a hlavní teroristické organizace ve vybraném regionu</dc:title>
  <dc:creator>Ba9011</dc:creator>
  <cp:lastModifiedBy>Ba9011</cp:lastModifiedBy>
  <cp:revision>44</cp:revision>
  <dcterms:created xsi:type="dcterms:W3CDTF">2022-02-26T08:59:57Z</dcterms:created>
  <dcterms:modified xsi:type="dcterms:W3CDTF">2022-03-06T19:38:50Z</dcterms:modified>
</cp:coreProperties>
</file>