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8" r:id="rId15"/>
    <p:sldId id="277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4" r:id="rId24"/>
    <p:sldId id="280" r:id="rId25"/>
    <p:sldId id="281" r:id="rId26"/>
    <p:sldId id="282" r:id="rId27"/>
    <p:sldId id="285" r:id="rId28"/>
    <p:sldId id="283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65838-906D-CEBA-1DD3-301B41BBDB47}" v="327" dt="2022-03-30T18:12:44.888"/>
    <p1510:client id="{26471259-A497-F1BA-A04A-3632FA31153C}" v="163" dt="2022-03-31T19:57:10.967"/>
    <p1510:client id="{3EAFE852-0762-8E2C-19BC-21B62BE68BA5}" v="404" dt="2022-03-30T20:28:41.807"/>
    <p1510:client id="{6360A4AD-D9DD-4FE3-9FEF-6BA400567420}" v="348" dt="2022-03-25T15:58:52.128"/>
    <p1510:client id="{6C18349F-8489-2AA1-75B1-690F84D4120E}" v="444" dt="2022-04-03T23:34:56.262"/>
    <p1510:client id="{6F901552-8B81-2C58-8E18-5428970FBFD7}" v="315" dt="2022-03-27T01:06:14.772"/>
    <p1510:client id="{944EF3B6-4BE1-66BA-3CB1-8F1073E426F8}" v="546" dt="2022-03-31T19:08:29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5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4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3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0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8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8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5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5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0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1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857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PMCgxU7hK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.cz/zahranicni-1240695-1/konflikt-vjihocinskem-mori-usa-prijdou-na-pomoc-filipinam-63851193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4A031F-2E70-4517-9ADF-E1E647D5A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b="1" dirty="0">
                <a:ea typeface="+mj-lt"/>
                <a:cs typeface="+mj-lt"/>
              </a:rPr>
              <a:t>Konflikt v Jihočínském moři</a:t>
            </a:r>
          </a:p>
          <a:p>
            <a:endParaRPr lang="cs-CZ" sz="5200" b="1" dirty="0"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37EC7C-50BF-64BC-0679-CF1713E2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cs typeface="Calibri Light"/>
              </a:rPr>
              <a:t>90. léta 20. století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95A6D-F516-9070-782B-319922E8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1992 v Číně prosazen „Zákon o teritoriálních vodách a jejich přilehlých zónách“    - celé území devíti čárkované linie prohlášeno za výhradní území Číny (zcela proti principům Úmluvy)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1995 Čína začala na území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Spartleyho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ostrovů stavět předsunuté základny, což vyvolalo potyčku s Filipínci</a:t>
            </a:r>
          </a:p>
        </p:txBody>
      </p:sp>
    </p:spTree>
    <p:extLst>
      <p:ext uri="{BB962C8B-B14F-4D97-AF65-F5344CB8AC3E}">
        <p14:creationId xmlns:p14="http://schemas.microsoft.com/office/powerpoint/2010/main" val="3541814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354FA9-4BC0-4DDA-E628-2DFB1E53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cs typeface="Calibri Light"/>
              </a:rPr>
              <a:t>Současný vývoj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F7DBA-AA38-B32C-AF16-B085FC6E0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2002 podepsána 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Deklarace o způsobech chování v Jihočínském moři v rámci organizace ASEAN - státy prohlašují, že se zdrží jakýchkoliv agresivních konfliktů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Čína toto ale nedodržela a spustila další ofenzívu s cílem získat strategická území především na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Spratleyho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ostrovech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2009 navrhli Vietnam a Malajsie Komisi pro hranice kontinentálního šelfu rozšíření jejich VEZ za linii 200 mil od pobřeží (za účelem získání jižních částí Jihočínského moře) - nelibost ostatních států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2013 po obsazení mělčiny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Scarborough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Čínou podaly Filipíny žalobu k mezinárodnímu tribunálu v Haagu - čínské aktivity na území filipínské VEZ označeny jako nezákonné</a:t>
            </a:r>
          </a:p>
        </p:txBody>
      </p:sp>
    </p:spTree>
    <p:extLst>
      <p:ext uri="{BB962C8B-B14F-4D97-AF65-F5344CB8AC3E}">
        <p14:creationId xmlns:p14="http://schemas.microsoft.com/office/powerpoint/2010/main" val="649768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326412-1F78-AC99-59A1-EA45030EF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2014 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Čína zavedla ropný vrt do země vzdálené zhruba 120 námořních mil od vietnamského pobřeží - konflikt vietnamských a čínských lodí, potopena jedna vietnamská rybářská loď</a:t>
            </a:r>
          </a:p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2016 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arbitráž Stálého rozhodčího soudu v Haagu omezila čínské nároky v oblasti - Peking však uvedl, že arbitráž neuznává</a:t>
            </a:r>
            <a:endParaRPr lang="cs-CZ"/>
          </a:p>
          <a:p>
            <a:r>
              <a:rPr lang="cs-CZ" sz="2400" dirty="0">
                <a:ea typeface="+mn-lt"/>
                <a:cs typeface="+mn-lt"/>
                <a:hlinkClick r:id="rId2"/>
              </a:rPr>
              <a:t>https://www.youtube.com/watch?v=gPMCgxU7hKs</a:t>
            </a:r>
            <a:endParaRPr lang="cs-CZ" sz="2400" dirty="0">
              <a:ea typeface="+mn-lt"/>
              <a:cs typeface="+mn-lt"/>
              <a:hlinkClick r:id="rId2"/>
            </a:endParaRPr>
          </a:p>
          <a:p>
            <a:endParaRPr lang="cs-CZ" sz="2400" dirty="0">
              <a:ea typeface="+mn-lt"/>
              <a:cs typeface="+mn-lt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50330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C9B928-1C76-81DE-FD71-B3423762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cs typeface="Calibri Light"/>
              </a:rPr>
              <a:t>Hlavní příčiny konfliktu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34AB71-869D-47EA-8CA3-C166214CD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>
                <a:solidFill>
                  <a:srgbClr val="FFFFFF"/>
                </a:solidFill>
                <a:cs typeface="Calibri"/>
              </a:rPr>
              <a:t>Jednotlivé </a:t>
            </a:r>
            <a:r>
              <a:rPr lang="cs-CZ" sz="2400">
                <a:solidFill>
                  <a:srgbClr val="FFFFFF"/>
                </a:solidFill>
                <a:ea typeface="+mn-lt"/>
                <a:cs typeface="+mn-lt"/>
              </a:rPr>
              <a:t>výlučné ekonomické zóny se kříží a státy se nemohou shodnout na stejných požadavcích</a:t>
            </a:r>
          </a:p>
          <a:p>
            <a:r>
              <a:rPr lang="cs-CZ" sz="2400">
                <a:solidFill>
                  <a:srgbClr val="FFFFFF"/>
                </a:solidFill>
                <a:cs typeface="Calibri"/>
              </a:rPr>
              <a:t>Zájem o </a:t>
            </a:r>
            <a:r>
              <a:rPr lang="cs-CZ" sz="2400">
                <a:solidFill>
                  <a:srgbClr val="FFFFFF"/>
                </a:solidFill>
                <a:ea typeface="+mn-lt"/>
                <a:cs typeface="+mn-lt"/>
              </a:rPr>
              <a:t>nerostné suroviny a bohatá loviště</a:t>
            </a:r>
          </a:p>
          <a:p>
            <a:r>
              <a:rPr lang="cs-CZ" sz="2400">
                <a:solidFill>
                  <a:srgbClr val="FFFFFF"/>
                </a:solidFill>
                <a:ea typeface="+mn-lt"/>
                <a:cs typeface="+mn-lt"/>
              </a:rPr>
              <a:t>Touha po dominanci v oblasti a nacionální cítění jednotlivých států</a:t>
            </a:r>
          </a:p>
        </p:txBody>
      </p:sp>
    </p:spTree>
    <p:extLst>
      <p:ext uri="{BB962C8B-B14F-4D97-AF65-F5344CB8AC3E}">
        <p14:creationId xmlns:p14="http://schemas.microsoft.com/office/powerpoint/2010/main" val="3981974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A70DA-45A9-318D-23BD-56172F84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cs-CZ" dirty="0">
                <a:latin typeface="Calibri"/>
                <a:ea typeface="+mj-lt"/>
                <a:cs typeface="+mj-lt"/>
              </a:rPr>
              <a:t>Nároky jednotlivých států</a:t>
            </a:r>
          </a:p>
          <a:p>
            <a:endParaRPr lang="cs-CZ" dirty="0">
              <a:latin typeface="Calibri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28F20-95BA-31A4-EAD0-545BAE8D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3701" y="1200708"/>
            <a:ext cx="4179944" cy="49212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>
                <a:ea typeface="+mn-lt"/>
                <a:cs typeface="+mn-lt"/>
              </a:rPr>
              <a:t>Čína, Taiwan a Vietnam si nárokují celé souostroví na základě historických práv</a:t>
            </a:r>
            <a:endParaRPr lang="en-US" sz="2400" dirty="0">
              <a:ea typeface="+mn-lt"/>
              <a:cs typeface="+mn-lt"/>
            </a:endParaRPr>
          </a:p>
          <a:p>
            <a:r>
              <a:rPr lang="cs-CZ" sz="2400" dirty="0">
                <a:ea typeface="+mn-lt"/>
                <a:cs typeface="+mn-lt"/>
              </a:rPr>
              <a:t>Filipíny, Malajsie a Brunej si nárokují pouze určité ostrovy na základě geografické blízkosti</a:t>
            </a:r>
            <a:endParaRPr lang="cs-CZ" sz="2400" dirty="0">
              <a:cs typeface="Calibri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A8FD1135-0641-6923-43D4-E23D52345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9" r="6083" b="1"/>
          <a:stretch/>
        </p:blipFill>
        <p:spPr>
          <a:xfrm>
            <a:off x="343541" y="1670279"/>
            <a:ext cx="7174438" cy="48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11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ECDC1B-019A-936E-A733-573E59A5C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cs typeface="Calibri"/>
              </a:rPr>
              <a:t>Čína</a:t>
            </a:r>
            <a:endParaRPr lang="cs-CZ">
              <a:solidFill>
                <a:srgbClr val="FFFFFF"/>
              </a:solidFill>
              <a:cs typeface="Calibri Light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D142A2-6320-7EFC-B082-D3F039F76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>
                <a:solidFill>
                  <a:srgbClr val="FFFFFF"/>
                </a:solidFill>
                <a:cs typeface="Calibri"/>
              </a:rPr>
              <a:t>Nárok na základě historického objevu a obsazení již ve starověku</a:t>
            </a:r>
            <a:endParaRPr lang="en-US" sz="24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>
                <a:solidFill>
                  <a:srgbClr val="FFFFFF"/>
                </a:solidFill>
                <a:cs typeface="Calibri"/>
              </a:rPr>
              <a:t>První kdo před 2000 lety objevil Paracelské a Spratleyho ostrovy </a:t>
            </a:r>
            <a:endParaRPr lang="en-US" sz="24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>
                <a:solidFill>
                  <a:srgbClr val="FFFFFF"/>
                </a:solidFill>
                <a:cs typeface="Calibri"/>
              </a:rPr>
              <a:t>Nárokuje si veškerá území v rámci Devíti pomlčkové linie (celé Paracelské a Spratleyho ostrovy) </a:t>
            </a:r>
            <a:endParaRPr lang="en-US" sz="24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>
                <a:solidFill>
                  <a:srgbClr val="FFFFFF"/>
                </a:solidFill>
                <a:cs typeface="Calibri"/>
              </a:rPr>
              <a:t>Ze Spratleyho ostrovů (230 územních celků) si nárokuje všechny, ale fakticky jich ovládá pouze 8</a:t>
            </a:r>
            <a:endParaRPr lang="en-US" sz="24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>
                <a:solidFill>
                  <a:srgbClr val="FFFFFF"/>
                </a:solidFill>
                <a:cs typeface="Calibri"/>
              </a:rPr>
              <a:t>V současnosti se snaží o budování umělých ostrovů za účelem kontroly tamějších oblastí</a:t>
            </a:r>
            <a:endParaRPr lang="cs-CZ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98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FB70B5-6D70-1024-D460-FF5FEA35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Vietnam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238B6E-851E-F87A-1DA3-18A62A01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Nárokuje celé území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Paracelských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ostrovů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Na základě historických důkazů – správy vietnamských císařů v 17.-19. stol. a koloniálního dědictví po Francii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V 70. letech obsadil třináct ostrovů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1989 další tři a začlenil souostroví do svých oficiálních map jako vietnamské území 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Vietnam v současné době zaujímá největší počet 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Spratlyho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 ostrovů</a:t>
            </a:r>
            <a:endParaRPr lang="cs-CZ" sz="24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52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A5F2FE-2A99-F219-69EC-2387FF96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Taiwan </a:t>
            </a:r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AF2A33-A1BD-97A2-0C77-AD958032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Nárokuje si totožná území jako pevninská Čína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Fakticky ovládá pouze jeden ostrov ze </a:t>
            </a:r>
            <a:r>
              <a:rPr lang="cs-CZ" sz="2400">
                <a:solidFill>
                  <a:srgbClr val="FFFFFF"/>
                </a:solidFill>
                <a:ea typeface="+mn-lt"/>
                <a:cs typeface="+mn-lt"/>
              </a:rPr>
              <a:t>Spratleyho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ostrovů, a to ten největší Itu </a:t>
            </a:r>
            <a:r>
              <a:rPr lang="cs-CZ" sz="2400">
                <a:solidFill>
                  <a:srgbClr val="FFFFFF"/>
                </a:solidFill>
                <a:ea typeface="+mn-lt"/>
                <a:cs typeface="+mn-lt"/>
              </a:rPr>
              <a:t>Aba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S Čínou o ostatní ostrovy soupeří na diplomatické půdě a nepodniká žádné aktivní kroky k obsazování dalších území</a:t>
            </a:r>
            <a:endParaRPr lang="cs-CZ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cs-CZ" sz="240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0693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Jasně modré moře a pláž shora">
            <a:extLst>
              <a:ext uri="{FF2B5EF4-FFF2-40B4-BE49-F238E27FC236}">
                <a16:creationId xmlns:a16="http://schemas.microsoft.com/office/drawing/2014/main" id="{966BBB0A-341E-B7A4-A00A-D19E16430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4" r="13783" b="3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052B9B-8997-0704-B712-BD29612E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cs-CZ">
                <a:latin typeface="Calibri"/>
                <a:ea typeface="+mj-lt"/>
                <a:cs typeface="+mj-lt"/>
              </a:rPr>
              <a:t>Filipíny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4AFDD1-A4EC-4994-8945-0EC87385F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56" y="1506408"/>
            <a:ext cx="4838692" cy="46705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500" dirty="0">
                <a:ea typeface="+mn-lt"/>
                <a:cs typeface="+mn-lt"/>
              </a:rPr>
              <a:t>Nárok na základě geografické blízkosti jejich kontinentálního šelfu a zároveň VEZ</a:t>
            </a:r>
          </a:p>
          <a:p>
            <a:r>
              <a:rPr lang="cs-CZ" sz="2500" dirty="0">
                <a:ea typeface="+mn-lt"/>
                <a:cs typeface="+mn-lt"/>
              </a:rPr>
              <a:t>Na rozdíl od předchozích si nárokuje 53 částí </a:t>
            </a:r>
            <a:r>
              <a:rPr lang="cs-CZ" sz="2500" dirty="0" err="1">
                <a:ea typeface="+mn-lt"/>
                <a:cs typeface="+mn-lt"/>
              </a:rPr>
              <a:t>Spratleyho</a:t>
            </a:r>
            <a:r>
              <a:rPr lang="cs-CZ" sz="2500" dirty="0">
                <a:ea typeface="+mn-lt"/>
                <a:cs typeface="+mn-lt"/>
              </a:rPr>
              <a:t> ostrovů, z čehož fakticky ovládá 7</a:t>
            </a:r>
          </a:p>
          <a:p>
            <a:r>
              <a:rPr lang="cs-CZ" sz="2500" dirty="0">
                <a:ea typeface="+mn-lt"/>
                <a:cs typeface="+mn-lt"/>
              </a:rPr>
              <a:t>S Čínou probíhá spor o mělčinu </a:t>
            </a:r>
            <a:r>
              <a:rPr lang="cs-CZ" sz="2500" dirty="0" err="1">
                <a:ea typeface="+mn-lt"/>
                <a:cs typeface="+mn-lt"/>
              </a:rPr>
              <a:t>Scarborough</a:t>
            </a:r>
            <a:r>
              <a:rPr lang="cs-CZ" sz="2500" dirty="0">
                <a:ea typeface="+mn-lt"/>
                <a:cs typeface="+mn-lt"/>
              </a:rPr>
              <a:t>, která je sice ve výlučné ekonomické zóně Filipín, ale je okupována Čínou </a:t>
            </a:r>
            <a:endParaRPr lang="cs-CZ" sz="25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759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ři ptáci plující pod oceánem">
            <a:extLst>
              <a:ext uri="{FF2B5EF4-FFF2-40B4-BE49-F238E27FC236}">
                <a16:creationId xmlns:a16="http://schemas.microsoft.com/office/drawing/2014/main" id="{D946B89D-89D5-2387-1D74-8417D7EEA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r="-2" b="156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BAA952-577E-0ABB-F690-395904D4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/>
                <a:ea typeface="+mj-lt"/>
                <a:cs typeface="+mj-lt"/>
              </a:rPr>
              <a:t>Malajsie</a:t>
            </a:r>
            <a:endParaRPr lang="cs-CZ" dirty="0"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B30AC-DECA-6FB8-90F0-DA3EA10D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Nároky vychází výhradně z její VEZ a hranic kontinentálního šelfu</a:t>
            </a:r>
          </a:p>
          <a:p>
            <a:r>
              <a:rPr lang="cs-CZ" dirty="0">
                <a:ea typeface="+mn-lt"/>
                <a:cs typeface="+mn-lt"/>
              </a:rPr>
              <a:t>Nárokuje si 12 části </a:t>
            </a:r>
            <a:r>
              <a:rPr lang="cs-CZ" dirty="0" err="1">
                <a:ea typeface="+mn-lt"/>
                <a:cs typeface="+mn-lt"/>
              </a:rPr>
              <a:t>Spratleyho</a:t>
            </a:r>
            <a:r>
              <a:rPr lang="cs-CZ" dirty="0">
                <a:ea typeface="+mn-lt"/>
                <a:cs typeface="+mn-lt"/>
              </a:rPr>
              <a:t> ostrovů, fakticky jich ovládá 5</a:t>
            </a:r>
          </a:p>
          <a:p>
            <a:r>
              <a:rPr lang="cs-CZ" dirty="0">
                <a:ea typeface="+mn-lt"/>
                <a:cs typeface="+mn-lt"/>
              </a:rPr>
              <a:t>Jedná se především o sporná území mezi Čínou, Filipínami a Vietnamem</a:t>
            </a:r>
          </a:p>
          <a:p>
            <a:r>
              <a:rPr lang="cs-CZ" dirty="0">
                <a:ea typeface="+mn-lt"/>
                <a:cs typeface="+mn-lt"/>
              </a:rPr>
              <a:t>S Brunejí mají neslučitelná vymezení mezi svými námořními hranicemi kolem útesu Louisa </a:t>
            </a:r>
            <a:r>
              <a:rPr lang="cs-CZ" dirty="0" err="1">
                <a:ea typeface="+mn-lt"/>
                <a:cs typeface="+mn-lt"/>
              </a:rPr>
              <a:t>Reef</a:t>
            </a:r>
            <a:endParaRPr lang="en-US" dirty="0" err="1">
              <a:ea typeface="+mn-lt"/>
              <a:cs typeface="+mn-lt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802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487D9A75-37FE-F0AF-C6D7-174E42D1C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C6A9F3-EDB8-2011-F5EB-6B2BA64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-175649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Calibri"/>
                <a:cs typeface="Calibri Light"/>
              </a:rPr>
              <a:t>Jihočínské moře</a:t>
            </a:r>
            <a:endParaRPr lang="cs-CZ" sz="4000"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B4B67-75B0-0D71-1BFC-04E8DF0C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418" y="1205170"/>
            <a:ext cx="5026639" cy="5389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ea typeface="+mn-lt"/>
                <a:cs typeface="+mn-lt"/>
              </a:rPr>
              <a:t>Část Tichého oceánu o rozloze přibližně 3,5 milionů km2</a:t>
            </a:r>
          </a:p>
          <a:p>
            <a:r>
              <a:rPr lang="cs-CZ" sz="2400" dirty="0">
                <a:ea typeface="+mn-lt"/>
                <a:cs typeface="+mn-lt"/>
              </a:rPr>
              <a:t>Mezi Malackým průlivem na jihozápadě a Tchajwanským průlivem na severovýchodě</a:t>
            </a:r>
            <a:endParaRPr lang="cs-CZ" sz="2400" dirty="0">
              <a:cs typeface="Calibri"/>
            </a:endParaRPr>
          </a:p>
          <a:p>
            <a:r>
              <a:rPr lang="cs-CZ" sz="2400" dirty="0">
                <a:ea typeface="+mn-lt"/>
                <a:cs typeface="+mn-lt"/>
              </a:rPr>
              <a:t>Jeho součástí je mnoho ostrovů či zátok, nejvýznamnější: </a:t>
            </a:r>
            <a:r>
              <a:rPr lang="cs-CZ" sz="2400" dirty="0" err="1">
                <a:ea typeface="+mn-lt"/>
                <a:cs typeface="+mn-lt"/>
              </a:rPr>
              <a:t>Paracelské</a:t>
            </a:r>
            <a:r>
              <a:rPr lang="cs-CZ" sz="2400" dirty="0">
                <a:ea typeface="+mn-lt"/>
                <a:cs typeface="+mn-lt"/>
              </a:rPr>
              <a:t> a </a:t>
            </a:r>
            <a:r>
              <a:rPr lang="cs-CZ" sz="2400" dirty="0" err="1">
                <a:ea typeface="+mn-lt"/>
                <a:cs typeface="+mn-lt"/>
              </a:rPr>
              <a:t>Spratleyho</a:t>
            </a:r>
            <a:r>
              <a:rPr lang="cs-CZ" sz="2400" dirty="0">
                <a:ea typeface="+mn-lt"/>
                <a:cs typeface="+mn-lt"/>
              </a:rPr>
              <a:t> ostrovy</a:t>
            </a:r>
            <a:endParaRPr lang="cs-CZ" sz="2400" dirty="0">
              <a:cs typeface="Calibri"/>
            </a:endParaRPr>
          </a:p>
          <a:p>
            <a:r>
              <a:rPr lang="cs-CZ" sz="2400" dirty="0">
                <a:ea typeface="+mn-lt"/>
                <a:cs typeface="+mn-lt"/>
              </a:rPr>
              <a:t>Území moře je rozděleno mezi několik států: Brunej, Vietnam, Čínu, Taiwan, Malajsii, Filipíny, Kambodžu, Thajsko a Indonésii</a:t>
            </a:r>
            <a:endParaRPr lang="cs-CZ" sz="2400" dirty="0">
              <a:cs typeface="Calibri"/>
            </a:endParaRPr>
          </a:p>
          <a:p>
            <a:endParaRPr lang="cs-CZ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89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9BC4E-C6B0-A049-F24C-FF498E3B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Brunej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A4E5E9-ED2E-18D8-57A2-7F46A7F46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Vznáší nároky na poměrně malé území v rámci její VEZ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Stejně jako Malajsie si na základě geografické blízkosti a ustanovení UNCLOS nárokuje Louisa 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Reef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, což je přirozeně ponořená formace v souostroví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Jediní bez přítomnosti na souostroví 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Spratly</a:t>
            </a:r>
            <a:endParaRPr lang="cs-CZ" sz="24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Konflikt především s Čínou a její devíti pomlčkovou linií</a:t>
            </a:r>
          </a:p>
        </p:txBody>
      </p:sp>
    </p:spTree>
    <p:extLst>
      <p:ext uri="{BB962C8B-B14F-4D97-AF65-F5344CB8AC3E}">
        <p14:creationId xmlns:p14="http://schemas.microsoft.com/office/powerpoint/2010/main" val="173215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EC56D-9F96-3FEA-47DC-FD6CEAA3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527913"/>
            <a:ext cx="10410524" cy="119353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ea typeface="+mj-lt"/>
                <a:cs typeface="+mj-lt"/>
              </a:rPr>
              <a:t>Kritika nároků</a:t>
            </a:r>
          </a:p>
          <a:p>
            <a:endParaRPr lang="cs-CZ">
              <a:solidFill>
                <a:srgbClr val="FFFFFF"/>
              </a:solidFill>
              <a:ea typeface="+mj-lt"/>
              <a:cs typeface="+mj-lt"/>
            </a:endParaRPr>
          </a:p>
          <a:p>
            <a:endParaRPr lang="cs-CZ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88F2A-5214-12AD-85BE-1DF93879E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21" y="882601"/>
            <a:ext cx="10644040" cy="46675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Čína nedisponuje důkazy o nepřetržité svrchované kontrole souostroví. Účinná kontrola Číny nad některými ostrovy je evidentní až od roku 1988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Taiwan kontroluje ostrov Itu 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Aba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 a dle mezinárodního práva se jeho nárok na jiné ostrovy nevztahuje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V případě Vietnamu mezinárodní právo neuznává pouhá historická tvrzení bez trvalého osídlení a ani právo na koloniální dědictví Francouzů, neboť Francie neměla  na souostroví zákonný nárok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Filipíny tvrdí, že se jedná o jejich ekonomickou zónu, avšak ostatní státy toto popírají a považují je za svá území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Podle Malajsie se jedná o prodloužení jejich pevniny, to však nelze aplikovat na ostrovy a skály stoupající nad hladinu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Brunej má oprávněný nárok na Louisa 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Reef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, ten však ovládá Malajsie, která jej odmítá vydat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endParaRPr lang="cs-CZ" sz="2400" dirty="0">
              <a:solidFill>
                <a:srgbClr val="FFFFFF"/>
              </a:solidFill>
              <a:ea typeface="+mn-lt"/>
              <a:cs typeface="+mn-lt"/>
            </a:endParaRPr>
          </a:p>
          <a:p>
            <a:endParaRPr lang="cs-CZ" sz="24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298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DD90B9-E36A-E1DA-9E53-A861365C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cs typeface="Calibri Light"/>
              </a:rPr>
              <a:t>Postoj USA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97FBAAA2-10AE-AC35-212D-EB1892E7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Oficiálně na žádné straně, avšak mají spojenectví či strategické partnerství s Filipínami, Malajsií a Vietnamem</a:t>
            </a:r>
          </a:p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Stojí o řešení především mírovou cestou</a:t>
            </a:r>
          </a:p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Stěžejní je pro ně zachovaní bezpečné plavby a obchodu v Jihočínském moři</a:t>
            </a:r>
          </a:p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Neuznávají uzemní požadavky Číny dle Devíti pomlčkové linie</a:t>
            </a:r>
          </a:p>
          <a:p>
            <a:r>
              <a:rPr lang="cs-CZ" sz="2400" dirty="0">
                <a:solidFill>
                  <a:srgbClr val="FFFFFF"/>
                </a:solidFill>
                <a:cs typeface="Calibri"/>
              </a:rPr>
              <a:t>Svoji vojenskou přítomností v oblasti se snaží o zachovaní stability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V současnosti aplikují politiku „status quo“ (zachování současného stavu)</a:t>
            </a:r>
          </a:p>
          <a:p>
            <a:r>
              <a:rPr lang="cs-CZ" sz="2400" dirty="0">
                <a:ea typeface="+mn-lt"/>
                <a:cs typeface="+mn-lt"/>
                <a:hlinkClick r:id="rId2"/>
              </a:rPr>
              <a:t>https://www.stream.cz/zahranicni-1240695-1/konflikt-vjihocinskem-mori-usa-prijdou-na-pomoc-filipinam-63851193</a:t>
            </a:r>
            <a:endParaRPr lang="cs-CZ" sz="2400" dirty="0">
              <a:ea typeface="+mn-lt"/>
              <a:cs typeface="+mn-lt"/>
            </a:endParaRPr>
          </a:p>
          <a:p>
            <a:endParaRPr lang="cs-CZ" sz="24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65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06AFDE-4BBF-9257-5837-9D632247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cs-CZ" sz="37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Role Sdružení národů jihovýchodní Asie (ASEAN)</a:t>
            </a:r>
            <a:endParaRPr lang="cs-CZ" sz="3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2E62C-2E95-7281-45E5-A1A531677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536" y="1718927"/>
            <a:ext cx="10500573" cy="4684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Hlavní role v tomto konfliktu jako protiváha Číny</a:t>
            </a:r>
          </a:p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S důrazem na zabránění použití síly mezi jednotlivými státy</a:t>
            </a:r>
          </a:p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Hlavním prostředkem </a:t>
            </a:r>
            <a:r>
              <a:rPr 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ASEANu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pro zajišťování bezpečnosti v regionu jsou regionální fóra</a:t>
            </a:r>
          </a:p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Jejich cílem je demonstrování jednotné síly a snaha zapojit do jednání Čínu, která se proti multilaterálnímu přístupu vymezuje a upřednostňuje spíše bilaterální jednání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E01D9-A605-2E6D-807E-A9F3BA26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/>
                <a:ea typeface="+mj-lt"/>
                <a:cs typeface="+mj-lt"/>
              </a:rPr>
              <a:t>Potencionální možnosti řešení sporů</a:t>
            </a:r>
          </a:p>
          <a:p>
            <a:endParaRPr lang="cs-CZ" dirty="0">
              <a:latin typeface="Calibri"/>
              <a:cs typeface="Calibri Ligh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BD32FE-B7E5-2915-7CD9-1C23FC7BB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ea typeface="+mn-lt"/>
                <a:cs typeface="+mn-lt"/>
              </a:rPr>
              <a:t>Mnohostranné diplomatické iniciativy</a:t>
            </a:r>
            <a:endParaRPr lang="cs-CZ" b="0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8C643A-9474-A10D-DF91-7695DB7FB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265" y="2505075"/>
            <a:ext cx="547431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V roce 2002 ASEAN a Čína podepsaly Deklaraci, kterou se zavázaly o vyřešení sporů mírovými prostředky, především prostřednictvím diplomatického vyjednávání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027486C-02BC-DF38-B83C-D39C0C7D6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>
                <a:ea typeface="+mn-lt"/>
                <a:cs typeface="+mn-lt"/>
              </a:rPr>
              <a:t>Mezinárodní přístup společné komise</a:t>
            </a:r>
            <a:endParaRPr lang="cs-CZ" b="0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C949DB-2548-533F-21F9-BF6855659EB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Vytvoření mezinárodní smíšené komise prostřednictvím účasti stejného počtu zástupců z každé sporné strany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46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ADB09-C4F7-23E4-2887-3EC53859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/>
                <a:cs typeface="Calibri Light"/>
              </a:rPr>
              <a:t>Potencionální možnosti řešení sporů</a:t>
            </a:r>
            <a:endParaRPr lang="en-US">
              <a:latin typeface="Calibri"/>
              <a:ea typeface="+mj-lt"/>
              <a:cs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ED37EB-4AD9-9080-42A5-165BB52E7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ea typeface="+mn-lt"/>
                <a:cs typeface="+mn-lt"/>
              </a:rPr>
              <a:t>Schéma vzájemného rozvoje</a:t>
            </a:r>
            <a:endParaRPr lang="cs-CZ" b="0" dirty="0">
              <a:ea typeface="+mn-lt"/>
              <a:cs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AB006-DA52-0345-17E5-782C6CE644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ea typeface="+mn-lt"/>
                <a:cs typeface="+mn-lt"/>
              </a:rPr>
              <a:t>Strany sporu by opustili své nároky na svrchovanost a prohlásily území za „polouzavřené moře“, aby tak mohly vzájemně těžit ze společného využívání zdrojů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F80B7D-04FB-73E3-B8A3-0CBF29A8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>
                <a:ea typeface="+mn-lt"/>
                <a:cs typeface="+mn-lt"/>
              </a:rPr>
              <a:t>Mnohostranný park mořského míru</a:t>
            </a:r>
            <a:endParaRPr lang="cs-CZ" b="0" dirty="0">
              <a:ea typeface="+mn-lt"/>
              <a:cs typeface="+mn-lt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FCE2F1-9D31-9867-C4E9-559C336148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ea typeface="+mn-lt"/>
                <a:cs typeface="+mn-lt"/>
              </a:rPr>
              <a:t>Přeshraniční chráněná území, která se formálně věnují ochraně a zachování biologické rozmanitosti, přírodních a kulturních zdrojů, podpoře míru a spolupráce</a:t>
            </a:r>
            <a:endParaRPr lang="en-US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V praxi dočasné pozastavení územních nároků na sporné ostrovy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3601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037C67-DF21-3100-288A-A54DBE061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cs typeface="Calibri Light"/>
              </a:rPr>
              <a:t>Závěr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578EEC-21F1-CEA3-B519-87F2075C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V tomto konfliktu se jedná především o přístup k obchodním cestám, strategickým bodům (ostrovům, mělčinám, zálivům), nerostným surovinám a také o práva k rybolovu ve sporných oblastech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Existuje mnoho protichůdných stran a nároků, a proto není snadné dosáhnout dohody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Úspěšné řešení závisí na vzájemné dohodě mezi všemi stranami</a:t>
            </a:r>
            <a:endParaRPr lang="en-US" sz="24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Spor pravděpodobně zůstane nadále vyhrocený, ale zároveň latentní kvůli tomu, že státy jsou si vědomy, jaký vliv by měl na situaci ozbrojený konflikt - zejména oslabení obchodních vztahů mezi státy a narušení jejich ekonomiky</a:t>
            </a:r>
            <a:endParaRPr lang="cs-CZ" sz="2400" dirty="0">
              <a:solidFill>
                <a:srgbClr val="FFFFFF"/>
              </a:solidFill>
              <a:cs typeface="Calibri"/>
            </a:endParaRPr>
          </a:p>
          <a:p>
            <a:endParaRPr lang="cs-CZ" sz="2400">
              <a:solidFill>
                <a:srgbClr val="FFFFFF"/>
              </a:solidFill>
              <a:cs typeface="Calibri"/>
            </a:endParaRPr>
          </a:p>
          <a:p>
            <a:endParaRPr lang="cs-CZ" sz="24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49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660F11-1D67-C068-8A17-6AFD1996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  <a:ea typeface="Calibri Light"/>
                <a:cs typeface="Calibri Light"/>
              </a:rPr>
              <a:t>Otázka k diskusi</a:t>
            </a:r>
            <a:endParaRPr lang="cs-CZ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D99F9-59A2-DBD5-F19E-44E35FA5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793" y="1497700"/>
            <a:ext cx="8276026" cy="33200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Jakým způsobem by se podle Vás měl tento konflikt vyřešit nebo jak myslíte, že se do budoucna bude vyvíjet 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61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6F8583-A336-1D83-45D4-7AF82061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ea typeface="+mj-lt"/>
                <a:cs typeface="+mj-lt"/>
              </a:rPr>
              <a:t>Zdroje</a:t>
            </a:r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8FF593-0AC9-CBCB-5127-D3600E390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1500" dirty="0">
                <a:solidFill>
                  <a:srgbClr val="FFFFFF"/>
                </a:solidFill>
                <a:ea typeface="+mn-lt"/>
                <a:cs typeface="+mn-lt"/>
              </a:rPr>
              <a:t>http://journal.yiil.org/home/pdf/publications/2019_12_1_pdf/jeail_v12n1_08.pdf</a:t>
            </a:r>
          </a:p>
          <a:p>
            <a:r>
              <a:rPr lang="cs-CZ" sz="1500" dirty="0">
                <a:ea typeface="+mn-lt"/>
                <a:cs typeface="+mn-lt"/>
              </a:rPr>
              <a:t>THIM, Michal. </a:t>
            </a:r>
            <a:r>
              <a:rPr lang="cs-CZ" sz="1500" i="1" dirty="0">
                <a:ea typeface="+mn-lt"/>
                <a:cs typeface="+mn-lt"/>
              </a:rPr>
              <a:t>Jádro sporu: Jihočínské moře</a:t>
            </a:r>
            <a:r>
              <a:rPr lang="cs-CZ" sz="1500" dirty="0">
                <a:ea typeface="+mn-lt"/>
                <a:cs typeface="+mn-lt"/>
              </a:rPr>
              <a:t> [online]. 18. 3. 2016 [cit. 2022-04-03]. Dostupné z: https://www.amo.cz/jadro-sporu-jihocinske-more/</a:t>
            </a:r>
          </a:p>
          <a:p>
            <a:r>
              <a:rPr lang="cs-CZ" sz="1500" dirty="0">
                <a:solidFill>
                  <a:srgbClr val="FFFFFF"/>
                </a:solidFill>
                <a:ea typeface="+mn-lt"/>
                <a:cs typeface="+mn-lt"/>
              </a:rPr>
              <a:t>https://otik.zcu.cz/bitstream/11025/27187/1/Bakalarkska%20prace%20Kostkova.pdf</a:t>
            </a:r>
          </a:p>
          <a:p>
            <a:r>
              <a:rPr lang="cs-CZ" sz="1500" dirty="0">
                <a:ea typeface="+mn-lt"/>
                <a:cs typeface="+mn-lt"/>
              </a:rPr>
              <a:t>LOUDA, Petr. </a:t>
            </a:r>
            <a:r>
              <a:rPr lang="cs-CZ" sz="1500" i="1" dirty="0">
                <a:ea typeface="+mn-lt"/>
                <a:cs typeface="+mn-lt"/>
              </a:rPr>
              <a:t>Konflikt v Jihočínském moři</a:t>
            </a:r>
            <a:r>
              <a:rPr lang="cs-CZ" sz="1500" dirty="0">
                <a:ea typeface="+mn-lt"/>
                <a:cs typeface="+mn-lt"/>
              </a:rPr>
              <a:t> [online]. Centrum politických studií, z. s, 2017 [cit. 2022-04-03]. Dostupné z: https://americkykongres.cz/wp-content/uploads/Konflikt-v-Jiho%C4%8D%C3%ADnsk%C3%A9m-mo%C5%99i-VZK.pdf</a:t>
            </a:r>
            <a:endParaRPr lang="cs-CZ" dirty="0">
              <a:ea typeface="+mn-lt"/>
              <a:cs typeface="+mn-lt"/>
            </a:endParaRPr>
          </a:p>
          <a:p>
            <a:r>
              <a:rPr lang="cs-CZ" sz="1500" dirty="0">
                <a:ea typeface="+mn-lt"/>
                <a:cs typeface="+mn-lt"/>
              </a:rPr>
              <a:t>KOSTKOVÁ, Martina. </a:t>
            </a:r>
            <a:r>
              <a:rPr lang="cs-CZ" sz="1500" i="1" dirty="0">
                <a:ea typeface="+mn-lt"/>
                <a:cs typeface="+mn-lt"/>
              </a:rPr>
              <a:t>Čínská politika v Jihočínském moři</a:t>
            </a:r>
            <a:r>
              <a:rPr lang="cs-CZ" sz="1500" dirty="0">
                <a:ea typeface="+mn-lt"/>
                <a:cs typeface="+mn-lt"/>
              </a:rPr>
              <a:t> [online]. Plzeň, 2017 [cit. 2022-04-03]. Dostupné z: https://otik.zcu.cz/bitstream/11025/27187/1/Bakalarkska%20prace%20Kostkova.pdf. Bakalářská práce. Západočeská univerzita v Plzni.</a:t>
            </a:r>
            <a:endParaRPr lang="cs-CZ" sz="1500" dirty="0">
              <a:solidFill>
                <a:srgbClr val="FFFFFF"/>
              </a:solidFill>
              <a:cs typeface="Calibri"/>
            </a:endParaRPr>
          </a:p>
          <a:p>
            <a:r>
              <a:rPr lang="cs-CZ" sz="1500" dirty="0">
                <a:solidFill>
                  <a:srgbClr val="FFFFFF"/>
                </a:solidFill>
                <a:ea typeface="+mn-lt"/>
                <a:cs typeface="+mn-lt"/>
              </a:rPr>
              <a:t>https://www.novinky.cz/zahranicni/svet/clanek/cina-a-filipiny-se-pohadaly-o-jihocinske-more-40378737</a:t>
            </a:r>
            <a:endParaRPr lang="cs-CZ" sz="1500" dirty="0">
              <a:solidFill>
                <a:srgbClr val="FFFFFF"/>
              </a:solidFill>
              <a:cs typeface="Calibri"/>
            </a:endParaRPr>
          </a:p>
          <a:p>
            <a:r>
              <a:rPr lang="cs-CZ" sz="1500" dirty="0">
                <a:solidFill>
                  <a:srgbClr val="FFFFFF"/>
                </a:solidFill>
                <a:ea typeface="+mn-lt"/>
                <a:cs typeface="+mn-lt"/>
              </a:rPr>
              <a:t>https://www.google.com/search?q=spratlyho+ostrovy&amp;sxsrf=AOaemvJw0omdMtyh3u-kiExTQO-YOuvYXw:1633887456135&amp;source=lnms&amp;tbm=isch&amp;sa=X&amp;ved=2ahUKEwi1w7OLscDzAhVE5eAKHWRvD-sQ_AUoAnoECAEQBA&amp;biw=1231&amp;bih=551&amp;dpr=1.56#imgrc=XooEFgDXDElXAM</a:t>
            </a:r>
            <a:endParaRPr lang="en-US" sz="15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1500" dirty="0">
                <a:solidFill>
                  <a:srgbClr val="FFFFFF"/>
                </a:solidFill>
                <a:ea typeface="+mn-lt"/>
                <a:cs typeface="+mn-lt"/>
              </a:rPr>
              <a:t>https://www.google.cz/url?sa=i&amp;url=https%3A%2F%2Fph.news.yahoo.com%2Fint-l-maritime-experts-downplay-china-nine-dash-210009658.html&amp;psig=AOvVaw3nS21usl45tDSWrA5e4gFO&amp;ust=1648839930477000&amp;source=images&amp;cd=vfe&amp;ved=0CAsQjRxqFwoTCJDQtsqF8fYCFQAAAAAdAAAAABA9</a:t>
            </a:r>
            <a:endParaRPr lang="cs-CZ" sz="1500" dirty="0">
              <a:solidFill>
                <a:srgbClr val="FFFFFF"/>
              </a:solidFill>
              <a:cs typeface="Calibri"/>
            </a:endParaRPr>
          </a:p>
          <a:p>
            <a:endParaRPr lang="cs-CZ" sz="1500">
              <a:solidFill>
                <a:srgbClr val="FFFFFF"/>
              </a:solidFill>
              <a:cs typeface="Calibri"/>
            </a:endParaRPr>
          </a:p>
          <a:p>
            <a:endParaRPr lang="cs-CZ" sz="1500">
              <a:solidFill>
                <a:srgbClr val="FFFFFF"/>
              </a:solidFill>
              <a:cs typeface="Calibri"/>
            </a:endParaRPr>
          </a:p>
          <a:p>
            <a:endParaRPr lang="cs-CZ" sz="15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554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Hlubinná modrá voda">
            <a:extLst>
              <a:ext uri="{FF2B5EF4-FFF2-40B4-BE49-F238E27FC236}">
                <a16:creationId xmlns:a16="http://schemas.microsoft.com/office/drawing/2014/main" id="{0A0EFDC4-F235-85C1-539D-645A7A28B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667" b="120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8457EE-CAFD-D25C-2009-D0534A50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58" y="610931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Jihočínské moře</a:t>
            </a:r>
          </a:p>
          <a:p>
            <a:endParaRPr lang="cs-CZ" dirty="0">
              <a:solidFill>
                <a:srgbClr val="FFFFFF"/>
              </a:solidFill>
              <a:latin typeface="Calibri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A070C-27FC-52AD-6D20-E61938A6D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Strategické území, významné zejména z hlediska mezinárodního obchodu, rybolovu a zásob nerostných surovin</a:t>
            </a:r>
          </a:p>
          <a:p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Až 1/3 celosvětové námořní dopravy prochází touto oblastí = jeden z nejvýznamnějších dopravních uzlů světa</a:t>
            </a:r>
          </a:p>
          <a:p>
            <a:r>
              <a:rPr lang="cs-CZ" dirty="0">
                <a:solidFill>
                  <a:srgbClr val="FFFFFF"/>
                </a:solidFill>
                <a:cs typeface="Calibri"/>
              </a:rPr>
              <a:t>Nachází se zde velmi bohatá loviště, díky čemuž se stalo centrem rybolovu JV Asie, zajišťující důležitý zdroj potravin a ekonomických příjmů </a:t>
            </a:r>
          </a:p>
          <a:p>
            <a:r>
              <a:rPr lang="cs-CZ" dirty="0">
                <a:solidFill>
                  <a:srgbClr val="FFFFFF"/>
                </a:solidFill>
                <a:cs typeface="Calibri"/>
              </a:rPr>
              <a:t>Dle odhadů se pod tamním mořským dnem skrývají značné zásoby ropy a zemního plynu</a:t>
            </a:r>
          </a:p>
        </p:txBody>
      </p:sp>
    </p:spTree>
    <p:extLst>
      <p:ext uri="{BB962C8B-B14F-4D97-AF65-F5344CB8AC3E}">
        <p14:creationId xmlns:p14="http://schemas.microsoft.com/office/powerpoint/2010/main" val="831498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43E30-FED3-2A16-A21A-8869261E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861" y="-73349"/>
            <a:ext cx="5154168" cy="1197864"/>
          </a:xfrm>
        </p:spPr>
        <p:txBody>
          <a:bodyPr>
            <a:normAutofit/>
          </a:bodyPr>
          <a:lstStyle/>
          <a:p>
            <a:r>
              <a:rPr lang="cs-CZ" sz="3200" dirty="0" err="1">
                <a:latin typeface="Calibri"/>
                <a:ea typeface="+mj-lt"/>
                <a:cs typeface="+mj-lt"/>
              </a:rPr>
              <a:t>Spratlyho</a:t>
            </a:r>
            <a:r>
              <a:rPr lang="cs-CZ" sz="3200" dirty="0">
                <a:latin typeface="Calibri"/>
                <a:ea typeface="+mj-lt"/>
                <a:cs typeface="+mj-lt"/>
              </a:rPr>
              <a:t> ostrovy</a:t>
            </a:r>
            <a:endParaRPr lang="cs-CZ" sz="3200">
              <a:latin typeface="Calibri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237BE6-2773-7C04-4545-7C8C8DC61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539" y="1114192"/>
            <a:ext cx="6588543" cy="54267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ea typeface="+mn-lt"/>
                <a:cs typeface="+mn-lt"/>
              </a:rPr>
              <a:t>Skupina </a:t>
            </a:r>
            <a:r>
              <a:rPr lang="en-US" sz="2400" dirty="0" err="1">
                <a:ea typeface="+mn-lt"/>
                <a:cs typeface="+mn-lt"/>
              </a:rPr>
              <a:t>ostrovů</a:t>
            </a:r>
            <a:r>
              <a:rPr lang="en-US" sz="2400" dirty="0">
                <a:ea typeface="+mn-lt"/>
                <a:cs typeface="+mn-lt"/>
              </a:rPr>
              <a:t>, </a:t>
            </a:r>
            <a:r>
              <a:rPr lang="en-US" sz="2400" dirty="0" err="1">
                <a:ea typeface="+mn-lt"/>
                <a:cs typeface="+mn-lt"/>
              </a:rPr>
              <a:t>ostrůvků</a:t>
            </a:r>
            <a:r>
              <a:rPr lang="en-US" sz="2400" dirty="0">
                <a:ea typeface="+mn-lt"/>
                <a:cs typeface="+mn-lt"/>
              </a:rPr>
              <a:t> a </a:t>
            </a:r>
            <a:r>
              <a:rPr lang="en-US" sz="2400" dirty="0" err="1">
                <a:ea typeface="+mn-lt"/>
                <a:cs typeface="+mn-lt"/>
              </a:rPr>
              <a:t>ponořených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atolů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cs-CZ" sz="2400" dirty="0">
                <a:ea typeface="+mn-lt"/>
                <a:cs typeface="+mn-lt"/>
              </a:rPr>
              <a:t>ve východní části Jihočínského moře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 err="1">
                <a:ea typeface="+mn-lt"/>
                <a:cs typeface="+mn-lt"/>
              </a:rPr>
              <a:t>Necelé</a:t>
            </a:r>
            <a:r>
              <a:rPr lang="en-US" sz="2400" dirty="0">
                <a:ea typeface="+mn-lt"/>
                <a:cs typeface="+mn-lt"/>
              </a:rPr>
              <a:t> 2 km2 </a:t>
            </a:r>
            <a:r>
              <a:rPr lang="en-US" sz="2400" dirty="0" err="1">
                <a:ea typeface="+mn-lt"/>
                <a:cs typeface="+mn-lt"/>
              </a:rPr>
              <a:t>půdy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ploše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více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než</a:t>
            </a:r>
            <a:r>
              <a:rPr lang="en-US" sz="2400" dirty="0">
                <a:ea typeface="+mn-lt"/>
                <a:cs typeface="+mn-lt"/>
              </a:rPr>
              <a:t> 425000 km2</a:t>
            </a:r>
          </a:p>
          <a:p>
            <a:r>
              <a:rPr lang="en-US" sz="2400" dirty="0">
                <a:ea typeface="+mn-lt"/>
                <a:cs typeface="+mn-lt"/>
              </a:rPr>
              <a:t>U </a:t>
            </a:r>
            <a:r>
              <a:rPr lang="en-US" sz="2400" dirty="0" err="1">
                <a:ea typeface="+mn-lt"/>
                <a:cs typeface="+mn-lt"/>
              </a:rPr>
              <a:t>pobřeží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Filipín</a:t>
            </a:r>
            <a:r>
              <a:rPr lang="en-US" sz="2400" dirty="0">
                <a:ea typeface="+mn-lt"/>
                <a:cs typeface="+mn-lt"/>
              </a:rPr>
              <a:t>, </a:t>
            </a:r>
            <a:r>
              <a:rPr lang="en-US" sz="2400" dirty="0" err="1">
                <a:ea typeface="+mn-lt"/>
                <a:cs typeface="+mn-lt"/>
              </a:rPr>
              <a:t>Malajsie</a:t>
            </a:r>
            <a:r>
              <a:rPr lang="en-US" sz="2400" dirty="0">
                <a:ea typeface="+mn-lt"/>
                <a:cs typeface="+mn-lt"/>
              </a:rPr>
              <a:t> a </a:t>
            </a:r>
            <a:r>
              <a:rPr lang="en-US" sz="2400" dirty="0" err="1">
                <a:ea typeface="+mn-lt"/>
                <a:cs typeface="+mn-lt"/>
              </a:rPr>
              <a:t>jižního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Vietnamu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 err="1">
                <a:ea typeface="+mn-lt"/>
                <a:cs typeface="+mn-lt"/>
              </a:rPr>
              <a:t>Všechny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Spratlyho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ostrovy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nárokuje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Čína</a:t>
            </a:r>
            <a:r>
              <a:rPr lang="en-US" sz="2400" dirty="0">
                <a:ea typeface="+mn-lt"/>
                <a:cs typeface="+mn-lt"/>
              </a:rPr>
              <a:t>, Taiwan a Vietnam</a:t>
            </a:r>
          </a:p>
          <a:p>
            <a:r>
              <a:rPr lang="en-US" sz="2400" dirty="0" err="1">
                <a:ea typeface="+mn-lt"/>
                <a:cs typeface="+mn-lt"/>
              </a:rPr>
              <a:t>Podle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britského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velrybářského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kapitána</a:t>
            </a:r>
            <a:r>
              <a:rPr lang="en-US" sz="2400" dirty="0">
                <a:ea typeface="+mn-lt"/>
                <a:cs typeface="+mn-lt"/>
              </a:rPr>
              <a:t> Richarda </a:t>
            </a:r>
            <a:r>
              <a:rPr lang="en-US" sz="2400" dirty="0" err="1">
                <a:ea typeface="+mn-lt"/>
                <a:cs typeface="+mn-lt"/>
              </a:rPr>
              <a:t>Spratlyho</a:t>
            </a:r>
            <a:r>
              <a:rPr lang="en-US" sz="2400" dirty="0">
                <a:ea typeface="+mn-lt"/>
                <a:cs typeface="+mn-lt"/>
              </a:rPr>
              <a:t> r. 1843</a:t>
            </a:r>
          </a:p>
          <a:p>
            <a:r>
              <a:rPr lang="en-US" sz="2400" dirty="0">
                <a:ea typeface="+mn-lt"/>
                <a:cs typeface="+mn-lt"/>
              </a:rPr>
              <a:t>Největším </a:t>
            </a:r>
            <a:r>
              <a:rPr lang="en-US" sz="2400" dirty="0" err="1">
                <a:ea typeface="+mn-lt"/>
                <a:cs typeface="+mn-lt"/>
              </a:rPr>
              <a:t>ostrovem</a:t>
            </a:r>
            <a:r>
              <a:rPr lang="en-US" sz="2400" dirty="0">
                <a:ea typeface="+mn-lt"/>
                <a:cs typeface="+mn-lt"/>
              </a:rPr>
              <a:t> je Itu Aba </a:t>
            </a:r>
            <a:endParaRPr lang="en-US" sz="2400" dirty="0">
              <a:cs typeface="Calibri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483691CF-54EA-1812-FEE2-E1347052F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5" b="-1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60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A7ADC6-4944-D2AF-6E86-9C2080FE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cs-CZ" dirty="0" err="1">
                <a:latin typeface="Calibri"/>
                <a:ea typeface="+mj-lt"/>
                <a:cs typeface="+mj-lt"/>
              </a:rPr>
              <a:t>Paracelské</a:t>
            </a:r>
            <a:r>
              <a:rPr lang="cs-CZ" dirty="0">
                <a:latin typeface="Calibri"/>
                <a:ea typeface="+mj-lt"/>
                <a:cs typeface="+mj-lt"/>
              </a:rPr>
              <a:t> ostrovy</a:t>
            </a:r>
            <a:endParaRPr lang="cs-CZ" dirty="0">
              <a:latin typeface="Calibri"/>
              <a:cs typeface="Calibri"/>
            </a:endParaRPr>
          </a:p>
        </p:txBody>
      </p:sp>
      <p:sp>
        <p:nvSpPr>
          <p:cNvPr id="8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A1C1C597-18C4-12F9-7A70-FCC0B7DB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6" r="-3" b="12302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99B68-29B1-B3F2-61A4-963709FA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734" y="831998"/>
            <a:ext cx="4782169" cy="53268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>
                <a:ea typeface="+mn-lt"/>
                <a:cs typeface="+mn-lt"/>
              </a:rPr>
              <a:t>V severovýchodní části Jihočínského moře přibližně ve stejné vzdálenosti od pobřeží Vietnamu a čínského ostrova Hainan</a:t>
            </a:r>
          </a:p>
          <a:p>
            <a:r>
              <a:rPr lang="cs-CZ" sz="2400" dirty="0">
                <a:ea typeface="+mn-lt"/>
                <a:cs typeface="+mn-lt"/>
              </a:rPr>
              <a:t>Skládají se zhruba z 35 ostrůvků a útesů na ploše 15 000 km2 </a:t>
            </a:r>
          </a:p>
          <a:p>
            <a:r>
              <a:rPr lang="cs-CZ" sz="2400" dirty="0">
                <a:ea typeface="+mn-lt"/>
                <a:cs typeface="+mn-lt"/>
              </a:rPr>
              <a:t>Největším ostrovem je Woody Island</a:t>
            </a:r>
            <a:endParaRPr lang="cs-CZ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732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9E34F-ADEC-2003-6067-92BE2BE9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ea typeface="Calibri Light"/>
                <a:cs typeface="Calibri Light"/>
              </a:rPr>
              <a:t>Vývoj konfliktu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838749-8FF0-58A6-9C50-EAFDF0EAF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  <a:ea typeface="Calibri"/>
                <a:cs typeface="Calibri"/>
              </a:rPr>
              <a:t>Před dekolonizací byla oblast Jihočínského moře pod kontrolou 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Velké Británie, Francie, USA a Japonska</a:t>
            </a:r>
          </a:p>
          <a:p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Před 2. sv. válkou byly </a:t>
            </a:r>
            <a:r>
              <a:rPr lang="cs-CZ" sz="2200" dirty="0" err="1">
                <a:solidFill>
                  <a:srgbClr val="FFFFFF"/>
                </a:solidFill>
                <a:ea typeface="+mn-lt"/>
                <a:cs typeface="+mn-lt"/>
              </a:rPr>
              <a:t>Paracelské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 a </a:t>
            </a:r>
            <a:r>
              <a:rPr lang="cs-CZ" sz="2200" dirty="0" err="1">
                <a:solidFill>
                  <a:srgbClr val="FFFFFF"/>
                </a:solidFill>
                <a:ea typeface="+mn-lt"/>
                <a:cs typeface="+mn-lt"/>
              </a:rPr>
              <a:t>Spratleyho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 ostrovy nejspornější částí Jihočínského moře, ovšem nikdo se neangažoval v posílení vlivu v této oblasti</a:t>
            </a:r>
          </a:p>
          <a:p>
            <a:r>
              <a:rPr lang="cs-CZ" sz="2200" dirty="0">
                <a:solidFill>
                  <a:srgbClr val="FFFFFF"/>
                </a:solidFill>
                <a:ea typeface="Calibri"/>
                <a:cs typeface="Calibri"/>
              </a:rPr>
              <a:t>Po konci války 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osídlila Čína některá území </a:t>
            </a:r>
            <a:r>
              <a:rPr lang="cs-CZ" sz="2200" dirty="0" err="1">
                <a:solidFill>
                  <a:srgbClr val="FFFFFF"/>
                </a:solidFill>
                <a:ea typeface="+mn-lt"/>
                <a:cs typeface="+mn-lt"/>
              </a:rPr>
              <a:t>Spratleyho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 ostrovů a také Woody Island (součást </a:t>
            </a:r>
            <a:r>
              <a:rPr lang="cs-CZ" sz="2200" dirty="0" err="1">
                <a:solidFill>
                  <a:srgbClr val="FFFFFF"/>
                </a:solidFill>
                <a:ea typeface="+mn-lt"/>
                <a:cs typeface="+mn-lt"/>
              </a:rPr>
              <a:t>Paracelských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 ostrovů)</a:t>
            </a:r>
          </a:p>
          <a:p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Vietnam zamýšlel to samé, avšak obsadil pouze jeden z hlavních </a:t>
            </a:r>
            <a:r>
              <a:rPr lang="cs-CZ" sz="2200" dirty="0" err="1">
                <a:solidFill>
                  <a:srgbClr val="FFFFFF"/>
                </a:solidFill>
                <a:ea typeface="+mn-lt"/>
                <a:cs typeface="+mn-lt"/>
              </a:rPr>
              <a:t>Paracelských</a:t>
            </a:r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 ostrovů</a:t>
            </a:r>
          </a:p>
          <a:p>
            <a:r>
              <a:rPr lang="cs-CZ" sz="2200" dirty="0">
                <a:solidFill>
                  <a:srgbClr val="FFFFFF"/>
                </a:solidFill>
                <a:ea typeface="+mn-lt"/>
                <a:cs typeface="+mn-lt"/>
              </a:rPr>
              <a:t>Porážka Japonska a postupná dekolonizace znamenala vznik nových států a vznesení jejich nároků na území ostrovů</a:t>
            </a:r>
            <a:endParaRPr lang="cs-CZ" sz="2200" dirty="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29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EF2B88BE-0CD3-77E9-413F-DEECC3DD7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28"/>
          <a:stretch/>
        </p:blipFill>
        <p:spPr>
          <a:xfrm>
            <a:off x="2267524" y="320040"/>
            <a:ext cx="7653904" cy="430529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5934E-54EC-69C6-94C9-5A75AB6CC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0429" y="4851139"/>
            <a:ext cx="7726580" cy="168829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100" dirty="0">
                <a:ea typeface="Calibri"/>
                <a:cs typeface="Calibri"/>
              </a:rPr>
              <a:t>V roce 1947 byla </a:t>
            </a:r>
            <a:r>
              <a:rPr lang="cs-CZ" sz="2100" dirty="0">
                <a:ea typeface="+mn-lt"/>
                <a:cs typeface="+mn-lt"/>
              </a:rPr>
              <a:t>načrtnuta tzv. Devíti pomlčková demarkační linie, díky které si Čína nárokovala přibližně 90 % území Jihočínského moře</a:t>
            </a:r>
          </a:p>
          <a:p>
            <a:r>
              <a:rPr lang="cs-CZ" sz="2100" dirty="0">
                <a:ea typeface="+mn-lt"/>
                <a:cs typeface="+mn-lt"/>
              </a:rPr>
              <a:t>Po vzniku Úmluvy OSN o mořském právu se tato linie dostala do rozporu s výlučnými ekonomickými zónami nově vznikajících států</a:t>
            </a:r>
            <a:endParaRPr lang="cs-CZ" sz="21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04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2DA58D-619F-CE36-D5D0-F7CB4136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70. léta 20. století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F1CCF8-DCE0-25D4-B830-C820BA8BB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Na počátku 70. let 20. století bylo vydáno prohlášení o možném výskytu ropy a zemního plynu v oblasti Jihočínského moře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Čína tak začala postupně obsazovat klíčové ostrovy na území celého moře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Filipíny prohlásily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Spratleyho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ostrovy za „res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nullius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“ (zemi nikoho) s tím, že mají právo ostrovy osidlovat  stejně jako ostatní státy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1978 prohlášeno za nedílnou součást filipínského území</a:t>
            </a:r>
          </a:p>
          <a:p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Jižní Vietnam začal obsazovat </a:t>
            </a:r>
            <a:r>
              <a:rPr lang="cs-CZ" sz="2400" dirty="0" err="1">
                <a:solidFill>
                  <a:srgbClr val="FFFFFF"/>
                </a:solidFill>
                <a:ea typeface="+mn-lt"/>
                <a:cs typeface="+mn-lt"/>
              </a:rPr>
              <a:t>Paracelské</a:t>
            </a:r>
            <a:r>
              <a:rPr lang="cs-CZ" sz="2400" dirty="0">
                <a:solidFill>
                  <a:srgbClr val="FFFFFF"/>
                </a:solidFill>
                <a:ea typeface="+mn-lt"/>
                <a:cs typeface="+mn-lt"/>
              </a:rPr>
              <a:t> ostrovy - první ozbrojený konflikt mezi Čínou a Vietnamem (vítězí Čína)</a:t>
            </a:r>
            <a:endParaRPr lang="cs-CZ" sz="2400" dirty="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83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9996C-784F-B57A-F7CE-6366C405A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3D9C15-9BBB-F2FD-5EB3-60DD5AE4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Calibri"/>
                <a:cs typeface="Calibri"/>
              </a:rPr>
              <a:t>80. </a:t>
            </a:r>
            <a:r>
              <a:rPr lang="en-US" kern="1200" dirty="0" err="1">
                <a:solidFill>
                  <a:srgbClr val="FFFFFF"/>
                </a:solidFill>
                <a:latin typeface="Calibri"/>
                <a:cs typeface="Calibri"/>
              </a:rPr>
              <a:t>léta</a:t>
            </a:r>
            <a:r>
              <a:rPr lang="en-US" kern="1200" dirty="0">
                <a:solidFill>
                  <a:srgbClr val="FFFFFF"/>
                </a:solidFill>
                <a:latin typeface="Calibri"/>
                <a:cs typeface="Calibri"/>
              </a:rPr>
              <a:t> 20. </a:t>
            </a:r>
            <a:r>
              <a:rPr lang="en-US" kern="1200" dirty="0" err="1">
                <a:solidFill>
                  <a:srgbClr val="FFFFFF"/>
                </a:solidFill>
                <a:latin typeface="Calibri"/>
                <a:cs typeface="Calibri"/>
              </a:rPr>
              <a:t>století</a:t>
            </a:r>
            <a:endParaRPr lang="en-US" kern="120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17177-96F0-7803-6146-515F53699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1982 </a:t>
            </a:r>
            <a:r>
              <a:rPr lang="en-US" dirty="0" err="1">
                <a:solidFill>
                  <a:srgbClr val="FFFFFF"/>
                </a:solidFill>
              </a:rPr>
              <a:t>Úmluva</a:t>
            </a:r>
            <a:r>
              <a:rPr lang="en-US" dirty="0">
                <a:solidFill>
                  <a:srgbClr val="FFFFFF"/>
                </a:solidFill>
              </a:rPr>
              <a:t> OSN o </a:t>
            </a:r>
            <a:r>
              <a:rPr lang="en-US" dirty="0" err="1">
                <a:solidFill>
                  <a:srgbClr val="FFFFFF"/>
                </a:solidFill>
              </a:rPr>
              <a:t>mořském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právu</a:t>
            </a:r>
            <a:r>
              <a:rPr lang="en-US" dirty="0">
                <a:solidFill>
                  <a:srgbClr val="FFFFFF"/>
                </a:solidFill>
              </a:rPr>
              <a:t> (UNCLOS)</a:t>
            </a:r>
          </a:p>
          <a:p>
            <a:r>
              <a:rPr lang="en-US" dirty="0" err="1">
                <a:solidFill>
                  <a:srgbClr val="FFFFFF"/>
                </a:solidFill>
              </a:rPr>
              <a:t>Definuje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výlučné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ekonomické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zóny</a:t>
            </a:r>
            <a:r>
              <a:rPr lang="en-US" dirty="0">
                <a:solidFill>
                  <a:srgbClr val="FFFFFF"/>
                </a:solidFill>
              </a:rPr>
              <a:t> - </a:t>
            </a:r>
            <a:r>
              <a:rPr lang="en-US" dirty="0" err="1">
                <a:solidFill>
                  <a:srgbClr val="FFFFFF"/>
                </a:solidFill>
              </a:rPr>
              <a:t>tedy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právo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států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území</a:t>
            </a:r>
            <a:r>
              <a:rPr lang="en-US" dirty="0">
                <a:solidFill>
                  <a:srgbClr val="FFFFFF"/>
                </a:solidFill>
              </a:rPr>
              <a:t> 200 </a:t>
            </a:r>
            <a:r>
              <a:rPr lang="en-US" dirty="0" err="1">
                <a:solidFill>
                  <a:srgbClr val="FFFFFF"/>
                </a:solidFill>
              </a:rPr>
              <a:t>námořních</a:t>
            </a:r>
            <a:r>
              <a:rPr lang="en-US" dirty="0">
                <a:solidFill>
                  <a:srgbClr val="FFFFFF"/>
                </a:solidFill>
              </a:rPr>
              <a:t> mil od </a:t>
            </a:r>
            <a:r>
              <a:rPr lang="en-US" dirty="0" err="1">
                <a:solidFill>
                  <a:srgbClr val="FFFFFF"/>
                </a:solidFill>
              </a:rPr>
              <a:t>jejich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pobřeží</a:t>
            </a:r>
            <a:endParaRPr lang="en-US" dirty="0" err="1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</a:rPr>
              <a:t>Zóna </a:t>
            </a:r>
            <a:r>
              <a:rPr lang="en-US" dirty="0" err="1">
                <a:solidFill>
                  <a:srgbClr val="FFFFFF"/>
                </a:solidFill>
              </a:rPr>
              <a:t>umožňuje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státu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využívat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všechny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živé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neživé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zdroje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nacházející</a:t>
            </a:r>
            <a:r>
              <a:rPr lang="en-US" dirty="0">
                <a:solidFill>
                  <a:srgbClr val="FFFFFF"/>
                </a:solidFill>
              </a:rPr>
              <a:t> se </a:t>
            </a:r>
            <a:r>
              <a:rPr lang="en-US" dirty="0" err="1">
                <a:solidFill>
                  <a:srgbClr val="FFFFFF"/>
                </a:solidFill>
              </a:rPr>
              <a:t>ve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vodách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mořském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dně</a:t>
            </a:r>
            <a:r>
              <a:rPr lang="en-US" dirty="0">
                <a:solidFill>
                  <a:srgbClr val="FFFFFF"/>
                </a:solidFill>
              </a:rPr>
              <a:t> a v </a:t>
            </a:r>
            <a:r>
              <a:rPr lang="en-US" dirty="0" err="1">
                <a:solidFill>
                  <a:srgbClr val="FFFFFF"/>
                </a:solidFill>
              </a:rPr>
              <a:t>podloží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dané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oblasti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nepřesahující</a:t>
            </a:r>
            <a:r>
              <a:rPr lang="en-US" dirty="0">
                <a:solidFill>
                  <a:srgbClr val="FFFFFF"/>
                </a:solidFill>
              </a:rPr>
              <a:t> 200 </a:t>
            </a:r>
            <a:r>
              <a:rPr lang="en-US" dirty="0" err="1">
                <a:solidFill>
                  <a:srgbClr val="FFFFFF"/>
                </a:solidFill>
              </a:rPr>
              <a:t>námořních</a:t>
            </a:r>
            <a:r>
              <a:rPr lang="en-US" dirty="0">
                <a:solidFill>
                  <a:srgbClr val="FFFFFF"/>
                </a:solidFill>
              </a:rPr>
              <a:t> mil od </a:t>
            </a:r>
            <a:r>
              <a:rPr lang="en-US" dirty="0" err="1">
                <a:solidFill>
                  <a:srgbClr val="FFFFFF"/>
                </a:solidFill>
              </a:rPr>
              <a:t>pobřeží</a:t>
            </a:r>
            <a:endParaRPr lang="en-US" dirty="0" err="1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Pokud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státy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obhájí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tvrzení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že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jejich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kontinentální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šelf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sahá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dále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než</a:t>
            </a:r>
            <a:r>
              <a:rPr lang="en-US" dirty="0">
                <a:solidFill>
                  <a:srgbClr val="FFFFFF"/>
                </a:solidFill>
              </a:rPr>
              <a:t> 200 </a:t>
            </a:r>
            <a:r>
              <a:rPr lang="en-US" dirty="0" err="1">
                <a:solidFill>
                  <a:srgbClr val="FFFFFF"/>
                </a:solidFill>
              </a:rPr>
              <a:t>námořních</a:t>
            </a:r>
            <a:r>
              <a:rPr lang="en-US" dirty="0">
                <a:solidFill>
                  <a:srgbClr val="FFFFFF"/>
                </a:solidFill>
              </a:rPr>
              <a:t> mil, </a:t>
            </a:r>
            <a:r>
              <a:rPr lang="en-US" dirty="0" err="1">
                <a:solidFill>
                  <a:srgbClr val="FFFFFF"/>
                </a:solidFill>
              </a:rPr>
              <a:t>mají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právo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využívat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mořské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dno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až</a:t>
            </a:r>
            <a:r>
              <a:rPr lang="en-US" dirty="0">
                <a:solidFill>
                  <a:srgbClr val="FFFFFF"/>
                </a:solidFill>
              </a:rPr>
              <a:t> do </a:t>
            </a:r>
            <a:r>
              <a:rPr lang="en-US" dirty="0" err="1">
                <a:solidFill>
                  <a:srgbClr val="FFFFFF"/>
                </a:solidFill>
              </a:rPr>
              <a:t>vzdálenosti</a:t>
            </a:r>
            <a:r>
              <a:rPr lang="en-US" dirty="0">
                <a:solidFill>
                  <a:srgbClr val="FFFFFF"/>
                </a:solidFill>
              </a:rPr>
              <a:t> 350 </a:t>
            </a:r>
            <a:r>
              <a:rPr lang="en-US" dirty="0" err="1">
                <a:solidFill>
                  <a:srgbClr val="FFFFFF"/>
                </a:solidFill>
              </a:rPr>
              <a:t>námořních</a:t>
            </a:r>
            <a:r>
              <a:rPr lang="en-US" dirty="0">
                <a:solidFill>
                  <a:srgbClr val="FFFFFF"/>
                </a:solidFill>
              </a:rPr>
              <a:t> mil</a:t>
            </a:r>
            <a:endParaRPr lang="en-US" dirty="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61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Office Theme</vt:lpstr>
      <vt:lpstr>Konflikt v Jihočínském moři </vt:lpstr>
      <vt:lpstr>Jihočínské moře</vt:lpstr>
      <vt:lpstr>Jihočínské moře </vt:lpstr>
      <vt:lpstr>Spratlyho ostrovy</vt:lpstr>
      <vt:lpstr>Paracelské ostrovy</vt:lpstr>
      <vt:lpstr>Vývoj konfliktu</vt:lpstr>
      <vt:lpstr>Prezentace aplikace PowerPoint</vt:lpstr>
      <vt:lpstr>70. léta 20. století</vt:lpstr>
      <vt:lpstr>80. léta 20. století</vt:lpstr>
      <vt:lpstr>90. léta 20. století</vt:lpstr>
      <vt:lpstr>Současný vývoj</vt:lpstr>
      <vt:lpstr>Prezentace aplikace PowerPoint</vt:lpstr>
      <vt:lpstr>Hlavní příčiny konfliktu</vt:lpstr>
      <vt:lpstr>Nároky jednotlivých států </vt:lpstr>
      <vt:lpstr>Čína</vt:lpstr>
      <vt:lpstr>Vietnam</vt:lpstr>
      <vt:lpstr>Taiwan </vt:lpstr>
      <vt:lpstr>Filipíny</vt:lpstr>
      <vt:lpstr>Malajsie</vt:lpstr>
      <vt:lpstr>Brunej</vt:lpstr>
      <vt:lpstr>Kritika nároků  </vt:lpstr>
      <vt:lpstr>Postoj USA</vt:lpstr>
      <vt:lpstr>Role Sdružení národů jihovýchodní Asie (ASEAN)</vt:lpstr>
      <vt:lpstr>Potencionální možnosti řešení sporů </vt:lpstr>
      <vt:lpstr>Potencionální možnosti řešení sporů</vt:lpstr>
      <vt:lpstr>Závěr</vt:lpstr>
      <vt:lpstr>Otázka k diskusi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1047</cp:revision>
  <dcterms:created xsi:type="dcterms:W3CDTF">2022-03-25T14:00:02Z</dcterms:created>
  <dcterms:modified xsi:type="dcterms:W3CDTF">2022-04-03T23:37:26Z</dcterms:modified>
</cp:coreProperties>
</file>