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slides/slide293.xml" ContentType="application/vnd.openxmlformats-officedocument.presentationml.slide+xml"/>
  <Override PartName="/ppt/slides/slide294.xml" ContentType="application/vnd.openxmlformats-officedocument.presentationml.slide+xml"/>
  <Override PartName="/ppt/slides/slide295.xml" ContentType="application/vnd.openxmlformats-officedocument.presentationml.slide+xml"/>
  <Override PartName="/ppt/slides/slide296.xml" ContentType="application/vnd.openxmlformats-officedocument.presentationml.slide+xml"/>
  <Override PartName="/ppt/slides/slide297.xml" ContentType="application/vnd.openxmlformats-officedocument.presentationml.slide+xml"/>
  <Override PartName="/ppt/slides/slide298.xml" ContentType="application/vnd.openxmlformats-officedocument.presentationml.slide+xml"/>
  <Override PartName="/ppt/slides/slide299.xml" ContentType="application/vnd.openxmlformats-officedocument.presentationml.slide+xml"/>
  <Override PartName="/ppt/slides/slide300.xml" ContentType="application/vnd.openxmlformats-officedocument.presentationml.slide+xml"/>
  <Override PartName="/ppt/slides/slide301.xml" ContentType="application/vnd.openxmlformats-officedocument.presentationml.slide+xml"/>
  <Override PartName="/ppt/slides/slide302.xml" ContentType="application/vnd.openxmlformats-officedocument.presentationml.slide+xml"/>
  <Override PartName="/ppt/slides/slide303.xml" ContentType="application/vnd.openxmlformats-officedocument.presentationml.slide+xml"/>
  <Override PartName="/ppt/slides/slide304.xml" ContentType="application/vnd.openxmlformats-officedocument.presentationml.slide+xml"/>
  <Override PartName="/ppt/slides/slide305.xml" ContentType="application/vnd.openxmlformats-officedocument.presentationml.slide+xml"/>
  <Override PartName="/ppt/slides/slide306.xml" ContentType="application/vnd.openxmlformats-officedocument.presentationml.slide+xml"/>
  <Override PartName="/ppt/slides/slide307.xml" ContentType="application/vnd.openxmlformats-officedocument.presentationml.slide+xml"/>
  <Override PartName="/ppt/slides/slide308.xml" ContentType="application/vnd.openxmlformats-officedocument.presentationml.slide+xml"/>
  <Override PartName="/ppt/slides/slide309.xml" ContentType="application/vnd.openxmlformats-officedocument.presentationml.slide+xml"/>
  <Override PartName="/ppt/slides/slide310.xml" ContentType="application/vnd.openxmlformats-officedocument.presentationml.slide+xml"/>
  <Override PartName="/ppt/slides/slide311.xml" ContentType="application/vnd.openxmlformats-officedocument.presentationml.slide+xml"/>
  <Override PartName="/ppt/slides/slide312.xml" ContentType="application/vnd.openxmlformats-officedocument.presentationml.slide+xml"/>
  <Override PartName="/ppt/slides/slide313.xml" ContentType="application/vnd.openxmlformats-officedocument.presentationml.slide+xml"/>
  <Override PartName="/ppt/slides/slide314.xml" ContentType="application/vnd.openxmlformats-officedocument.presentationml.slide+xml"/>
  <Override PartName="/ppt/slides/slide315.xml" ContentType="application/vnd.openxmlformats-officedocument.presentationml.slide+xml"/>
  <Override PartName="/ppt/slides/slide316.xml" ContentType="application/vnd.openxmlformats-officedocument.presentationml.slide+xml"/>
  <Override PartName="/ppt/slides/slide317.xml" ContentType="application/vnd.openxmlformats-officedocument.presentationml.slide+xml"/>
  <Override PartName="/ppt/slides/slide318.xml" ContentType="application/vnd.openxmlformats-officedocument.presentationml.slide+xml"/>
  <Override PartName="/ppt/slides/slide319.xml" ContentType="application/vnd.openxmlformats-officedocument.presentationml.slide+xml"/>
  <Override PartName="/ppt/slides/slide320.xml" ContentType="application/vnd.openxmlformats-officedocument.presentationml.slide+xml"/>
  <Override PartName="/ppt/slides/slide321.xml" ContentType="application/vnd.openxmlformats-officedocument.presentationml.slide+xml"/>
  <Override PartName="/ppt/slides/slide322.xml" ContentType="application/vnd.openxmlformats-officedocument.presentationml.slide+xml"/>
  <Override PartName="/ppt/slides/slide323.xml" ContentType="application/vnd.openxmlformats-officedocument.presentationml.slide+xml"/>
  <Override PartName="/ppt/slides/slide324.xml" ContentType="application/vnd.openxmlformats-officedocument.presentationml.slide+xml"/>
  <Override PartName="/ppt/slides/slide325.xml" ContentType="application/vnd.openxmlformats-officedocument.presentationml.slide+xml"/>
  <Override PartName="/ppt/slides/slide326.xml" ContentType="application/vnd.openxmlformats-officedocument.presentationml.slide+xml"/>
  <Override PartName="/ppt/slides/slide327.xml" ContentType="application/vnd.openxmlformats-officedocument.presentationml.slide+xml"/>
  <Override PartName="/ppt/slides/slide328.xml" ContentType="application/vnd.openxmlformats-officedocument.presentationml.slide+xml"/>
  <Override PartName="/ppt/slides/slide329.xml" ContentType="application/vnd.openxmlformats-officedocument.presentationml.slide+xml"/>
  <Override PartName="/ppt/slides/slide330.xml" ContentType="application/vnd.openxmlformats-officedocument.presentationml.slide+xml"/>
  <Override PartName="/ppt/slides/slide331.xml" ContentType="application/vnd.openxmlformats-officedocument.presentationml.slide+xml"/>
  <Override PartName="/ppt/slides/slide332.xml" ContentType="application/vnd.openxmlformats-officedocument.presentationml.slide+xml"/>
  <Override PartName="/ppt/slides/slide333.xml" ContentType="application/vnd.openxmlformats-officedocument.presentationml.slide+xml"/>
  <Override PartName="/ppt/slides/slide334.xml" ContentType="application/vnd.openxmlformats-officedocument.presentationml.slide+xml"/>
  <Override PartName="/ppt/slides/slide335.xml" ContentType="application/vnd.openxmlformats-officedocument.presentationml.slide+xml"/>
  <Override PartName="/ppt/slides/slide336.xml" ContentType="application/vnd.openxmlformats-officedocument.presentationml.slide+xml"/>
  <Override PartName="/ppt/slides/slide337.xml" ContentType="application/vnd.openxmlformats-officedocument.presentationml.slide+xml"/>
  <Override PartName="/ppt/slides/slide338.xml" ContentType="application/vnd.openxmlformats-officedocument.presentationml.slide+xml"/>
  <Override PartName="/ppt/slides/slide339.xml" ContentType="application/vnd.openxmlformats-officedocument.presentationml.slide+xml"/>
  <Override PartName="/ppt/slides/slide340.xml" ContentType="application/vnd.openxmlformats-officedocument.presentationml.slide+xml"/>
  <Override PartName="/ppt/slides/slide341.xml" ContentType="application/vnd.openxmlformats-officedocument.presentationml.slide+xml"/>
  <Override PartName="/ppt/slides/slide342.xml" ContentType="application/vnd.openxmlformats-officedocument.presentationml.slide+xml"/>
  <Override PartName="/ppt/slides/slide343.xml" ContentType="application/vnd.openxmlformats-officedocument.presentationml.slide+xml"/>
  <Override PartName="/ppt/slides/slide344.xml" ContentType="application/vnd.openxmlformats-officedocument.presentationml.slide+xml"/>
  <Override PartName="/ppt/slides/slide345.xml" ContentType="application/vnd.openxmlformats-officedocument.presentationml.slide+xml"/>
  <Override PartName="/ppt/slides/slide346.xml" ContentType="application/vnd.openxmlformats-officedocument.presentationml.slide+xml"/>
  <Override PartName="/ppt/slides/slide347.xml" ContentType="application/vnd.openxmlformats-officedocument.presentationml.slide+xml"/>
  <Override PartName="/ppt/slides/slide348.xml" ContentType="application/vnd.openxmlformats-officedocument.presentationml.slide+xml"/>
  <Override PartName="/ppt/slides/slide349.xml" ContentType="application/vnd.openxmlformats-officedocument.presentationml.slide+xml"/>
  <Override PartName="/ppt/slides/slide350.xml" ContentType="application/vnd.openxmlformats-officedocument.presentationml.slide+xml"/>
  <Override PartName="/ppt/slides/slide351.xml" ContentType="application/vnd.openxmlformats-officedocument.presentationml.slide+xml"/>
  <Override PartName="/ppt/slides/slide352.xml" ContentType="application/vnd.openxmlformats-officedocument.presentationml.slide+xml"/>
  <Override PartName="/ppt/slides/slide353.xml" ContentType="application/vnd.openxmlformats-officedocument.presentationml.slide+xml"/>
  <Override PartName="/ppt/slides/slide354.xml" ContentType="application/vnd.openxmlformats-officedocument.presentationml.slide+xml"/>
  <Override PartName="/ppt/slides/slide355.xml" ContentType="application/vnd.openxmlformats-officedocument.presentationml.slide+xml"/>
  <Override PartName="/ppt/slides/slide356.xml" ContentType="application/vnd.openxmlformats-officedocument.presentationml.slide+xml"/>
  <Override PartName="/ppt/slides/slide357.xml" ContentType="application/vnd.openxmlformats-officedocument.presentationml.slide+xml"/>
  <Override PartName="/ppt/slides/slide358.xml" ContentType="application/vnd.openxmlformats-officedocument.presentationml.slide+xml"/>
  <Override PartName="/ppt/slides/slide359.xml" ContentType="application/vnd.openxmlformats-officedocument.presentationml.slide+xml"/>
  <Override PartName="/ppt/slides/slide360.xml" ContentType="application/vnd.openxmlformats-officedocument.presentationml.slide+xml"/>
  <Override PartName="/ppt/slides/slide361.xml" ContentType="application/vnd.openxmlformats-officedocument.presentationml.slide+xml"/>
  <Override PartName="/ppt/slides/slide362.xml" ContentType="application/vnd.openxmlformats-officedocument.presentationml.slide+xml"/>
  <Override PartName="/ppt/slides/slide363.xml" ContentType="application/vnd.openxmlformats-officedocument.presentationml.slide+xml"/>
  <Override PartName="/ppt/slides/slide364.xml" ContentType="application/vnd.openxmlformats-officedocument.presentationml.slide+xml"/>
  <Override PartName="/ppt/slides/slide365.xml" ContentType="application/vnd.openxmlformats-officedocument.presentationml.slide+xml"/>
  <Override PartName="/ppt/slides/slide366.xml" ContentType="application/vnd.openxmlformats-officedocument.presentationml.slide+xml"/>
  <Override PartName="/ppt/slides/slide367.xml" ContentType="application/vnd.openxmlformats-officedocument.presentationml.slide+xml"/>
  <Override PartName="/ppt/slides/slide368.xml" ContentType="application/vnd.openxmlformats-officedocument.presentationml.slide+xml"/>
  <Override PartName="/ppt/slides/slide369.xml" ContentType="application/vnd.openxmlformats-officedocument.presentationml.slide+xml"/>
  <Override PartName="/ppt/slides/slide370.xml" ContentType="application/vnd.openxmlformats-officedocument.presentationml.slide+xml"/>
  <Override PartName="/ppt/slides/slide371.xml" ContentType="application/vnd.openxmlformats-officedocument.presentationml.slide+xml"/>
  <Override PartName="/ppt/slides/slide372.xml" ContentType="application/vnd.openxmlformats-officedocument.presentationml.slide+xml"/>
  <Override PartName="/ppt/slides/slide373.xml" ContentType="application/vnd.openxmlformats-officedocument.presentationml.slide+xml"/>
  <Override PartName="/ppt/slides/slide374.xml" ContentType="application/vnd.openxmlformats-officedocument.presentationml.slide+xml"/>
  <Override PartName="/ppt/slides/slide375.xml" ContentType="application/vnd.openxmlformats-officedocument.presentationml.slide+xml"/>
  <Override PartName="/ppt/slides/slide376.xml" ContentType="application/vnd.openxmlformats-officedocument.presentationml.slide+xml"/>
  <Override PartName="/ppt/slides/slide377.xml" ContentType="application/vnd.openxmlformats-officedocument.presentationml.slide+xml"/>
  <Override PartName="/ppt/slides/slide378.xml" ContentType="application/vnd.openxmlformats-officedocument.presentationml.slide+xml"/>
  <Override PartName="/ppt/slides/slide379.xml" ContentType="application/vnd.openxmlformats-officedocument.presentationml.slide+xml"/>
  <Override PartName="/ppt/slides/slide380.xml" ContentType="application/vnd.openxmlformats-officedocument.presentationml.slide+xml"/>
  <Override PartName="/ppt/slides/slide381.xml" ContentType="application/vnd.openxmlformats-officedocument.presentationml.slide+xml"/>
  <Override PartName="/ppt/slides/slide382.xml" ContentType="application/vnd.openxmlformats-officedocument.presentationml.slide+xml"/>
  <Override PartName="/ppt/slides/slide383.xml" ContentType="application/vnd.openxmlformats-officedocument.presentationml.slide+xml"/>
  <Override PartName="/ppt/slides/slide384.xml" ContentType="application/vnd.openxmlformats-officedocument.presentationml.slide+xml"/>
  <Override PartName="/ppt/slides/slide385.xml" ContentType="application/vnd.openxmlformats-officedocument.presentationml.slide+xml"/>
  <Override PartName="/ppt/slides/slide386.xml" ContentType="application/vnd.openxmlformats-officedocument.presentationml.slide+xml"/>
  <Override PartName="/ppt/slides/slide387.xml" ContentType="application/vnd.openxmlformats-officedocument.presentationml.slide+xml"/>
  <Override PartName="/ppt/slides/slide388.xml" ContentType="application/vnd.openxmlformats-officedocument.presentationml.slide+xml"/>
  <Override PartName="/ppt/slides/slide389.xml" ContentType="application/vnd.openxmlformats-officedocument.presentationml.slide+xml"/>
  <Override PartName="/ppt/slides/slide390.xml" ContentType="application/vnd.openxmlformats-officedocument.presentationml.slide+xml"/>
  <Override PartName="/ppt/slides/slide391.xml" ContentType="application/vnd.openxmlformats-officedocument.presentationml.slide+xml"/>
  <Override PartName="/ppt/slides/slide392.xml" ContentType="application/vnd.openxmlformats-officedocument.presentationml.slide+xml"/>
  <Override PartName="/ppt/slides/slide393.xml" ContentType="application/vnd.openxmlformats-officedocument.presentationml.slide+xml"/>
  <Override PartName="/ppt/slides/slide394.xml" ContentType="application/vnd.openxmlformats-officedocument.presentationml.slide+xml"/>
  <Override PartName="/ppt/slides/slide395.xml" ContentType="application/vnd.openxmlformats-officedocument.presentationml.slide+xml"/>
  <Override PartName="/ppt/slides/slide396.xml" ContentType="application/vnd.openxmlformats-officedocument.presentationml.slide+xml"/>
  <Override PartName="/ppt/slides/slide397.xml" ContentType="application/vnd.openxmlformats-officedocument.presentationml.slide+xml"/>
  <Override PartName="/ppt/slides/slide398.xml" ContentType="application/vnd.openxmlformats-officedocument.presentationml.slide+xml"/>
  <Override PartName="/ppt/slides/slide399.xml" ContentType="application/vnd.openxmlformats-officedocument.presentationml.slide+xml"/>
  <Override PartName="/ppt/slides/slide400.xml" ContentType="application/vnd.openxmlformats-officedocument.presentationml.slide+xml"/>
  <Override PartName="/ppt/slides/slide401.xml" ContentType="application/vnd.openxmlformats-officedocument.presentationml.slide+xml"/>
  <Override PartName="/ppt/slides/slide402.xml" ContentType="application/vnd.openxmlformats-officedocument.presentationml.slide+xml"/>
  <Override PartName="/ppt/slides/slide403.xml" ContentType="application/vnd.openxmlformats-officedocument.presentationml.slide+xml"/>
  <Override PartName="/ppt/slides/slide404.xml" ContentType="application/vnd.openxmlformats-officedocument.presentationml.slide+xml"/>
  <Override PartName="/ppt/slides/slide405.xml" ContentType="application/vnd.openxmlformats-officedocument.presentationml.slide+xml"/>
  <Override PartName="/ppt/slides/slide406.xml" ContentType="application/vnd.openxmlformats-officedocument.presentationml.slide+xml"/>
  <Override PartName="/ppt/slides/slide407.xml" ContentType="application/vnd.openxmlformats-officedocument.presentationml.slide+xml"/>
  <Override PartName="/ppt/slides/slide408.xml" ContentType="application/vnd.openxmlformats-officedocument.presentationml.slide+xml"/>
  <Override PartName="/ppt/slides/slide409.xml" ContentType="application/vnd.openxmlformats-officedocument.presentationml.slide+xml"/>
  <Override PartName="/ppt/slides/slide410.xml" ContentType="application/vnd.openxmlformats-officedocument.presentationml.slide+xml"/>
  <Override PartName="/ppt/slides/slide411.xml" ContentType="application/vnd.openxmlformats-officedocument.presentationml.slide+xml"/>
  <Override PartName="/ppt/slides/slide412.xml" ContentType="application/vnd.openxmlformats-officedocument.presentationml.slide+xml"/>
  <Override PartName="/ppt/slides/slide413.xml" ContentType="application/vnd.openxmlformats-officedocument.presentationml.slide+xml"/>
  <Override PartName="/ppt/slides/slide414.xml" ContentType="application/vnd.openxmlformats-officedocument.presentationml.slide+xml"/>
  <Override PartName="/ppt/slides/slide415.xml" ContentType="application/vnd.openxmlformats-officedocument.presentationml.slide+xml"/>
  <Override PartName="/ppt/slides/slide416.xml" ContentType="application/vnd.openxmlformats-officedocument.presentationml.slide+xml"/>
  <Override PartName="/ppt/slides/slide417.xml" ContentType="application/vnd.openxmlformats-officedocument.presentationml.slide+xml"/>
  <Override PartName="/ppt/slides/slide418.xml" ContentType="application/vnd.openxmlformats-officedocument.presentationml.slide+xml"/>
  <Override PartName="/ppt/slides/slide419.xml" ContentType="application/vnd.openxmlformats-officedocument.presentationml.slide+xml"/>
  <Override PartName="/ppt/slides/slide420.xml" ContentType="application/vnd.openxmlformats-officedocument.presentationml.slide+xml"/>
  <Override PartName="/ppt/slides/slide421.xml" ContentType="application/vnd.openxmlformats-officedocument.presentationml.slide+xml"/>
  <Override PartName="/ppt/slides/slide422.xml" ContentType="application/vnd.openxmlformats-officedocument.presentationml.slide+xml"/>
  <Override PartName="/ppt/slides/slide423.xml" ContentType="application/vnd.openxmlformats-officedocument.presentationml.slide+xml"/>
  <Override PartName="/ppt/slides/slide424.xml" ContentType="application/vnd.openxmlformats-officedocument.presentationml.slide+xml"/>
  <Override PartName="/ppt/slides/slide425.xml" ContentType="application/vnd.openxmlformats-officedocument.presentationml.slide+xml"/>
  <Override PartName="/ppt/slides/slide426.xml" ContentType="application/vnd.openxmlformats-officedocument.presentationml.slide+xml"/>
  <Override PartName="/ppt/slides/slide427.xml" ContentType="application/vnd.openxmlformats-officedocument.presentationml.slide+xml"/>
  <Override PartName="/ppt/slides/slide428.xml" ContentType="application/vnd.openxmlformats-officedocument.presentationml.slide+xml"/>
  <Override PartName="/ppt/slides/slide429.xml" ContentType="application/vnd.openxmlformats-officedocument.presentationml.slide+xml"/>
  <Override PartName="/ppt/slides/slide430.xml" ContentType="application/vnd.openxmlformats-officedocument.presentationml.slide+xml"/>
  <Override PartName="/ppt/slides/slide431.xml" ContentType="application/vnd.openxmlformats-officedocument.presentationml.slide+xml"/>
  <Override PartName="/ppt/slides/slide432.xml" ContentType="application/vnd.openxmlformats-officedocument.presentationml.slide+xml"/>
  <Override PartName="/ppt/slides/slide433.xml" ContentType="application/vnd.openxmlformats-officedocument.presentationml.slide+xml"/>
  <Override PartName="/ppt/slides/slide4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36"/>
  </p:notesMasterIdLst>
  <p:sldIdLst>
    <p:sldId id="740" r:id="rId2"/>
    <p:sldId id="741" r:id="rId3"/>
    <p:sldId id="256" r:id="rId4"/>
    <p:sldId id="742" r:id="rId5"/>
    <p:sldId id="743" r:id="rId6"/>
    <p:sldId id="257" r:id="rId7"/>
    <p:sldId id="258" r:id="rId8"/>
    <p:sldId id="259" r:id="rId9"/>
    <p:sldId id="260" r:id="rId10"/>
    <p:sldId id="261" r:id="rId11"/>
    <p:sldId id="652" r:id="rId12"/>
    <p:sldId id="653" r:id="rId13"/>
    <p:sldId id="654" r:id="rId14"/>
    <p:sldId id="655" r:id="rId15"/>
    <p:sldId id="262" r:id="rId16"/>
    <p:sldId id="559" r:id="rId17"/>
    <p:sldId id="560" r:id="rId18"/>
    <p:sldId id="263" r:id="rId19"/>
    <p:sldId id="561" r:id="rId20"/>
    <p:sldId id="562" r:id="rId21"/>
    <p:sldId id="564" r:id="rId22"/>
    <p:sldId id="563" r:id="rId23"/>
    <p:sldId id="264" r:id="rId24"/>
    <p:sldId id="265" r:id="rId25"/>
    <p:sldId id="744" r:id="rId26"/>
    <p:sldId id="745" r:id="rId27"/>
    <p:sldId id="266" r:id="rId28"/>
    <p:sldId id="267" r:id="rId29"/>
    <p:sldId id="268" r:id="rId30"/>
    <p:sldId id="269" r:id="rId31"/>
    <p:sldId id="270" r:id="rId32"/>
    <p:sldId id="271" r:id="rId33"/>
    <p:sldId id="272" r:id="rId34"/>
    <p:sldId id="693" r:id="rId35"/>
    <p:sldId id="694" r:id="rId36"/>
    <p:sldId id="695" r:id="rId37"/>
    <p:sldId id="696" r:id="rId38"/>
    <p:sldId id="697" r:id="rId39"/>
    <p:sldId id="698" r:id="rId40"/>
    <p:sldId id="699" r:id="rId41"/>
    <p:sldId id="273" r:id="rId42"/>
    <p:sldId id="274" r:id="rId43"/>
    <p:sldId id="275" r:id="rId44"/>
    <p:sldId id="276" r:id="rId45"/>
    <p:sldId id="277" r:id="rId46"/>
    <p:sldId id="278" r:id="rId47"/>
    <p:sldId id="279" r:id="rId48"/>
    <p:sldId id="280" r:id="rId49"/>
    <p:sldId id="281" r:id="rId50"/>
    <p:sldId id="282" r:id="rId51"/>
    <p:sldId id="283" r:id="rId52"/>
    <p:sldId id="284" r:id="rId53"/>
    <p:sldId id="285" r:id="rId54"/>
    <p:sldId id="286" r:id="rId55"/>
    <p:sldId id="287" r:id="rId56"/>
    <p:sldId id="288" r:id="rId57"/>
    <p:sldId id="289" r:id="rId58"/>
    <p:sldId id="290" r:id="rId59"/>
    <p:sldId id="291" r:id="rId60"/>
    <p:sldId id="292" r:id="rId61"/>
    <p:sldId id="293" r:id="rId62"/>
    <p:sldId id="294" r:id="rId63"/>
    <p:sldId id="295" r:id="rId64"/>
    <p:sldId id="296" r:id="rId65"/>
    <p:sldId id="297" r:id="rId66"/>
    <p:sldId id="597" r:id="rId67"/>
    <p:sldId id="298" r:id="rId68"/>
    <p:sldId id="671" r:id="rId69"/>
    <p:sldId id="672" r:id="rId70"/>
    <p:sldId id="673" r:id="rId71"/>
    <p:sldId id="674" r:id="rId72"/>
    <p:sldId id="675" r:id="rId73"/>
    <p:sldId id="676" r:id="rId74"/>
    <p:sldId id="677" r:id="rId75"/>
    <p:sldId id="678" r:id="rId76"/>
    <p:sldId id="679" r:id="rId77"/>
    <p:sldId id="680" r:id="rId78"/>
    <p:sldId id="681" r:id="rId79"/>
    <p:sldId id="682" r:id="rId80"/>
    <p:sldId id="683" r:id="rId81"/>
    <p:sldId id="684" r:id="rId82"/>
    <p:sldId id="685" r:id="rId83"/>
    <p:sldId id="686" r:id="rId84"/>
    <p:sldId id="687" r:id="rId85"/>
    <p:sldId id="688" r:id="rId86"/>
    <p:sldId id="689" r:id="rId87"/>
    <p:sldId id="690" r:id="rId88"/>
    <p:sldId id="691" r:id="rId89"/>
    <p:sldId id="692" r:id="rId90"/>
    <p:sldId id="599" r:id="rId91"/>
    <p:sldId id="600" r:id="rId92"/>
    <p:sldId id="601" r:id="rId93"/>
    <p:sldId id="602" r:id="rId94"/>
    <p:sldId id="614" r:id="rId95"/>
    <p:sldId id="615" r:id="rId96"/>
    <p:sldId id="616" r:id="rId97"/>
    <p:sldId id="621" r:id="rId98"/>
    <p:sldId id="622" r:id="rId99"/>
    <p:sldId id="623" r:id="rId100"/>
    <p:sldId id="624" r:id="rId101"/>
    <p:sldId id="625" r:id="rId102"/>
    <p:sldId id="626" r:id="rId103"/>
    <p:sldId id="627" r:id="rId104"/>
    <p:sldId id="628" r:id="rId105"/>
    <p:sldId id="629" r:id="rId106"/>
    <p:sldId id="630" r:id="rId107"/>
    <p:sldId id="631" r:id="rId108"/>
    <p:sldId id="632" r:id="rId109"/>
    <p:sldId id="308" r:id="rId110"/>
    <p:sldId id="312" r:id="rId111"/>
    <p:sldId id="633" r:id="rId112"/>
    <p:sldId id="314" r:id="rId113"/>
    <p:sldId id="315" r:id="rId114"/>
    <p:sldId id="316" r:id="rId115"/>
    <p:sldId id="317" r:id="rId116"/>
    <p:sldId id="318" r:id="rId117"/>
    <p:sldId id="319" r:id="rId118"/>
    <p:sldId id="320" r:id="rId119"/>
    <p:sldId id="321" r:id="rId120"/>
    <p:sldId id="322" r:id="rId121"/>
    <p:sldId id="323" r:id="rId122"/>
    <p:sldId id="324" r:id="rId123"/>
    <p:sldId id="325" r:id="rId124"/>
    <p:sldId id="326" r:id="rId125"/>
    <p:sldId id="593" r:id="rId126"/>
    <p:sldId id="327" r:id="rId127"/>
    <p:sldId id="328" r:id="rId128"/>
    <p:sldId id="519" r:id="rId129"/>
    <p:sldId id="518" r:id="rId130"/>
    <p:sldId id="515" r:id="rId131"/>
    <p:sldId id="517" r:id="rId132"/>
    <p:sldId id="594" r:id="rId133"/>
    <p:sldId id="592" r:id="rId134"/>
    <p:sldId id="516" r:id="rId135"/>
    <p:sldId id="578" r:id="rId136"/>
    <p:sldId id="579" r:id="rId137"/>
    <p:sldId id="580" r:id="rId138"/>
    <p:sldId id="581" r:id="rId139"/>
    <p:sldId id="582" r:id="rId140"/>
    <p:sldId id="583" r:id="rId141"/>
    <p:sldId id="584" r:id="rId142"/>
    <p:sldId id="585" r:id="rId143"/>
    <p:sldId id="586" r:id="rId144"/>
    <p:sldId id="587" r:id="rId145"/>
    <p:sldId id="588" r:id="rId146"/>
    <p:sldId id="589" r:id="rId147"/>
    <p:sldId id="590" r:id="rId148"/>
    <p:sldId id="591" r:id="rId149"/>
    <p:sldId id="595" r:id="rId150"/>
    <p:sldId id="333" r:id="rId151"/>
    <p:sldId id="334" r:id="rId152"/>
    <p:sldId id="335" r:id="rId153"/>
    <p:sldId id="336" r:id="rId154"/>
    <p:sldId id="337" r:id="rId155"/>
    <p:sldId id="522" r:id="rId156"/>
    <p:sldId id="338" r:id="rId157"/>
    <p:sldId id="339" r:id="rId158"/>
    <p:sldId id="340" r:id="rId159"/>
    <p:sldId id="524" r:id="rId160"/>
    <p:sldId id="596" r:id="rId161"/>
    <p:sldId id="635" r:id="rId162"/>
    <p:sldId id="341" r:id="rId163"/>
    <p:sldId id="342" r:id="rId164"/>
    <p:sldId id="649" r:id="rId165"/>
    <p:sldId id="523" r:id="rId166"/>
    <p:sldId id="343" r:id="rId167"/>
    <p:sldId id="344" r:id="rId168"/>
    <p:sldId id="701" r:id="rId169"/>
    <p:sldId id="702" r:id="rId170"/>
    <p:sldId id="703" r:id="rId171"/>
    <p:sldId id="739" r:id="rId172"/>
    <p:sldId id="704" r:id="rId173"/>
    <p:sldId id="705" r:id="rId174"/>
    <p:sldId id="566" r:id="rId175"/>
    <p:sldId id="706" r:id="rId176"/>
    <p:sldId id="707" r:id="rId177"/>
    <p:sldId id="708" r:id="rId178"/>
    <p:sldId id="710" r:id="rId179"/>
    <p:sldId id="711" r:id="rId180"/>
    <p:sldId id="712" r:id="rId181"/>
    <p:sldId id="713" r:id="rId182"/>
    <p:sldId id="714" r:id="rId183"/>
    <p:sldId id="715" r:id="rId184"/>
    <p:sldId id="576" r:id="rId185"/>
    <p:sldId id="716" r:id="rId186"/>
    <p:sldId id="717" r:id="rId187"/>
    <p:sldId id="718" r:id="rId188"/>
    <p:sldId id="719" r:id="rId189"/>
    <p:sldId id="720" r:id="rId190"/>
    <p:sldId id="646" r:id="rId191"/>
    <p:sldId id="636" r:id="rId192"/>
    <p:sldId id="648" r:id="rId193"/>
    <p:sldId id="638" r:id="rId194"/>
    <p:sldId id="639" r:id="rId195"/>
    <p:sldId id="640" r:id="rId196"/>
    <p:sldId id="642" r:id="rId197"/>
    <p:sldId id="643" r:id="rId198"/>
    <p:sldId id="644" r:id="rId199"/>
    <p:sldId id="645" r:id="rId200"/>
    <p:sldId id="641" r:id="rId201"/>
    <p:sldId id="650" r:id="rId202"/>
    <p:sldId id="651" r:id="rId203"/>
    <p:sldId id="637" r:id="rId204"/>
    <p:sldId id="647" r:id="rId205"/>
    <p:sldId id="721" r:id="rId206"/>
    <p:sldId id="345" r:id="rId207"/>
    <p:sldId id="346" r:id="rId208"/>
    <p:sldId id="347" r:id="rId209"/>
    <p:sldId id="348" r:id="rId210"/>
    <p:sldId id="349" r:id="rId211"/>
    <p:sldId id="350" r:id="rId212"/>
    <p:sldId id="351" r:id="rId213"/>
    <p:sldId id="352" r:id="rId214"/>
    <p:sldId id="353" r:id="rId215"/>
    <p:sldId id="354" r:id="rId216"/>
    <p:sldId id="355" r:id="rId217"/>
    <p:sldId id="356" r:id="rId218"/>
    <p:sldId id="357" r:id="rId219"/>
    <p:sldId id="358" r:id="rId220"/>
    <p:sldId id="359" r:id="rId221"/>
    <p:sldId id="360" r:id="rId222"/>
    <p:sldId id="361" r:id="rId223"/>
    <p:sldId id="362" r:id="rId224"/>
    <p:sldId id="363" r:id="rId225"/>
    <p:sldId id="364" r:id="rId226"/>
    <p:sldId id="365" r:id="rId227"/>
    <p:sldId id="366" r:id="rId228"/>
    <p:sldId id="367" r:id="rId229"/>
    <p:sldId id="368" r:id="rId230"/>
    <p:sldId id="369" r:id="rId231"/>
    <p:sldId id="722" r:id="rId232"/>
    <p:sldId id="723" r:id="rId233"/>
    <p:sldId id="724" r:id="rId234"/>
    <p:sldId id="725" r:id="rId235"/>
    <p:sldId id="726" r:id="rId236"/>
    <p:sldId id="727" r:id="rId237"/>
    <p:sldId id="728" r:id="rId238"/>
    <p:sldId id="729" r:id="rId239"/>
    <p:sldId id="730" r:id="rId240"/>
    <p:sldId id="731" r:id="rId241"/>
    <p:sldId id="732" r:id="rId242"/>
    <p:sldId id="733" r:id="rId243"/>
    <p:sldId id="734" r:id="rId244"/>
    <p:sldId id="735" r:id="rId245"/>
    <p:sldId id="736" r:id="rId246"/>
    <p:sldId id="737" r:id="rId247"/>
    <p:sldId id="738" r:id="rId248"/>
    <p:sldId id="370" r:id="rId249"/>
    <p:sldId id="371" r:id="rId250"/>
    <p:sldId id="372" r:id="rId251"/>
    <p:sldId id="373" r:id="rId252"/>
    <p:sldId id="374" r:id="rId253"/>
    <p:sldId id="375" r:id="rId254"/>
    <p:sldId id="376" r:id="rId255"/>
    <p:sldId id="377" r:id="rId256"/>
    <p:sldId id="378" r:id="rId257"/>
    <p:sldId id="379" r:id="rId258"/>
    <p:sldId id="380" r:id="rId259"/>
    <p:sldId id="381" r:id="rId260"/>
    <p:sldId id="382" r:id="rId261"/>
    <p:sldId id="383" r:id="rId262"/>
    <p:sldId id="384" r:id="rId263"/>
    <p:sldId id="385" r:id="rId264"/>
    <p:sldId id="386" r:id="rId265"/>
    <p:sldId id="387" r:id="rId266"/>
    <p:sldId id="388" r:id="rId267"/>
    <p:sldId id="413" r:id="rId268"/>
    <p:sldId id="414" r:id="rId269"/>
    <p:sldId id="410" r:id="rId270"/>
    <p:sldId id="411" r:id="rId271"/>
    <p:sldId id="412" r:id="rId272"/>
    <p:sldId id="490" r:id="rId273"/>
    <p:sldId id="491" r:id="rId274"/>
    <p:sldId id="492" r:id="rId275"/>
    <p:sldId id="415" r:id="rId276"/>
    <p:sldId id="416" r:id="rId277"/>
    <p:sldId id="417" r:id="rId278"/>
    <p:sldId id="418" r:id="rId279"/>
    <p:sldId id="419" r:id="rId280"/>
    <p:sldId id="420" r:id="rId281"/>
    <p:sldId id="421" r:id="rId282"/>
    <p:sldId id="422" r:id="rId283"/>
    <p:sldId id="423" r:id="rId284"/>
    <p:sldId id="424" r:id="rId285"/>
    <p:sldId id="425" r:id="rId286"/>
    <p:sldId id="426" r:id="rId287"/>
    <p:sldId id="427" r:id="rId288"/>
    <p:sldId id="428" r:id="rId289"/>
    <p:sldId id="429" r:id="rId290"/>
    <p:sldId id="430" r:id="rId291"/>
    <p:sldId id="431" r:id="rId292"/>
    <p:sldId id="432" r:id="rId293"/>
    <p:sldId id="433" r:id="rId294"/>
    <p:sldId id="434" r:id="rId295"/>
    <p:sldId id="435" r:id="rId296"/>
    <p:sldId id="436" r:id="rId297"/>
    <p:sldId id="437" r:id="rId298"/>
    <p:sldId id="438" r:id="rId299"/>
    <p:sldId id="443" r:id="rId300"/>
    <p:sldId id="442" r:id="rId301"/>
    <p:sldId id="439" r:id="rId302"/>
    <p:sldId id="500" r:id="rId303"/>
    <p:sldId id="483" r:id="rId304"/>
    <p:sldId id="501" r:id="rId305"/>
    <p:sldId id="502" r:id="rId306"/>
    <p:sldId id="503" r:id="rId307"/>
    <p:sldId id="504" r:id="rId308"/>
    <p:sldId id="440" r:id="rId309"/>
    <p:sldId id="441" r:id="rId310"/>
    <p:sldId id="444" r:id="rId311"/>
    <p:sldId id="446" r:id="rId312"/>
    <p:sldId id="447" r:id="rId313"/>
    <p:sldId id="445" r:id="rId314"/>
    <p:sldId id="448" r:id="rId315"/>
    <p:sldId id="462" r:id="rId316"/>
    <p:sldId id="463" r:id="rId317"/>
    <p:sldId id="449" r:id="rId318"/>
    <p:sldId id="450" r:id="rId319"/>
    <p:sldId id="453" r:id="rId320"/>
    <p:sldId id="454" r:id="rId321"/>
    <p:sldId id="451" r:id="rId322"/>
    <p:sldId id="455" r:id="rId323"/>
    <p:sldId id="456" r:id="rId324"/>
    <p:sldId id="457" r:id="rId325"/>
    <p:sldId id="452" r:id="rId326"/>
    <p:sldId id="458" r:id="rId327"/>
    <p:sldId id="459" r:id="rId328"/>
    <p:sldId id="460" r:id="rId329"/>
    <p:sldId id="461" r:id="rId330"/>
    <p:sldId id="464" r:id="rId331"/>
    <p:sldId id="465" r:id="rId332"/>
    <p:sldId id="466" r:id="rId333"/>
    <p:sldId id="467" r:id="rId334"/>
    <p:sldId id="468" r:id="rId335"/>
    <p:sldId id="469" r:id="rId336"/>
    <p:sldId id="470" r:id="rId337"/>
    <p:sldId id="471" r:id="rId338"/>
    <p:sldId id="472" r:id="rId339"/>
    <p:sldId id="473" r:id="rId340"/>
    <p:sldId id="474" r:id="rId341"/>
    <p:sldId id="475" r:id="rId342"/>
    <p:sldId id="476" r:id="rId343"/>
    <p:sldId id="477" r:id="rId344"/>
    <p:sldId id="478" r:id="rId345"/>
    <p:sldId id="479" r:id="rId346"/>
    <p:sldId id="480" r:id="rId347"/>
    <p:sldId id="481" r:id="rId348"/>
    <p:sldId id="482" r:id="rId349"/>
    <p:sldId id="484" r:id="rId350"/>
    <p:sldId id="485" r:id="rId351"/>
    <p:sldId id="486" r:id="rId352"/>
    <p:sldId id="487" r:id="rId353"/>
    <p:sldId id="488" r:id="rId354"/>
    <p:sldId id="489" r:id="rId355"/>
    <p:sldId id="505" r:id="rId356"/>
    <p:sldId id="506" r:id="rId357"/>
    <p:sldId id="493" r:id="rId358"/>
    <p:sldId id="494" r:id="rId359"/>
    <p:sldId id="495" r:id="rId360"/>
    <p:sldId id="496" r:id="rId361"/>
    <p:sldId id="497" r:id="rId362"/>
    <p:sldId id="498" r:id="rId363"/>
    <p:sldId id="499" r:id="rId364"/>
    <p:sldId id="507" r:id="rId365"/>
    <p:sldId id="508" r:id="rId366"/>
    <p:sldId id="509" r:id="rId367"/>
    <p:sldId id="510" r:id="rId368"/>
    <p:sldId id="511" r:id="rId369"/>
    <p:sldId id="512" r:id="rId370"/>
    <p:sldId id="513" r:id="rId371"/>
    <p:sldId id="514" r:id="rId372"/>
    <p:sldId id="389" r:id="rId373"/>
    <p:sldId id="390" r:id="rId374"/>
    <p:sldId id="391" r:id="rId375"/>
    <p:sldId id="392" r:id="rId376"/>
    <p:sldId id="393" r:id="rId377"/>
    <p:sldId id="394" r:id="rId378"/>
    <p:sldId id="395" r:id="rId379"/>
    <p:sldId id="396" r:id="rId380"/>
    <p:sldId id="397" r:id="rId381"/>
    <p:sldId id="398" r:id="rId382"/>
    <p:sldId id="399" r:id="rId383"/>
    <p:sldId id="401" r:id="rId384"/>
    <p:sldId id="402" r:id="rId385"/>
    <p:sldId id="567" r:id="rId386"/>
    <p:sldId id="405" r:id="rId387"/>
    <p:sldId id="525" r:id="rId388"/>
    <p:sldId id="403" r:id="rId389"/>
    <p:sldId id="404" r:id="rId390"/>
    <p:sldId id="568" r:id="rId391"/>
    <p:sldId id="528" r:id="rId392"/>
    <p:sldId id="406" r:id="rId393"/>
    <p:sldId id="407" r:id="rId394"/>
    <p:sldId id="526" r:id="rId395"/>
    <p:sldId id="527" r:id="rId396"/>
    <p:sldId id="409" r:id="rId397"/>
    <p:sldId id="529" r:id="rId398"/>
    <p:sldId id="530" r:id="rId399"/>
    <p:sldId id="531" r:id="rId400"/>
    <p:sldId id="532" r:id="rId401"/>
    <p:sldId id="533" r:id="rId402"/>
    <p:sldId id="534" r:id="rId403"/>
    <p:sldId id="535" r:id="rId404"/>
    <p:sldId id="536" r:id="rId405"/>
    <p:sldId id="537" r:id="rId406"/>
    <p:sldId id="538" r:id="rId407"/>
    <p:sldId id="539" r:id="rId408"/>
    <p:sldId id="540" r:id="rId409"/>
    <p:sldId id="541" r:id="rId410"/>
    <p:sldId id="542" r:id="rId411"/>
    <p:sldId id="543" r:id="rId412"/>
    <p:sldId id="544" r:id="rId413"/>
    <p:sldId id="545" r:id="rId414"/>
    <p:sldId id="546" r:id="rId415"/>
    <p:sldId id="547" r:id="rId416"/>
    <p:sldId id="548" r:id="rId417"/>
    <p:sldId id="549" r:id="rId418"/>
    <p:sldId id="550" r:id="rId419"/>
    <p:sldId id="551" r:id="rId420"/>
    <p:sldId id="569" r:id="rId421"/>
    <p:sldId id="570" r:id="rId422"/>
    <p:sldId id="571" r:id="rId423"/>
    <p:sldId id="572" r:id="rId424"/>
    <p:sldId id="573" r:id="rId425"/>
    <p:sldId id="574" r:id="rId426"/>
    <p:sldId id="575" r:id="rId427"/>
    <p:sldId id="577" r:id="rId428"/>
    <p:sldId id="552" r:id="rId429"/>
    <p:sldId id="558" r:id="rId430"/>
    <p:sldId id="553" r:id="rId431"/>
    <p:sldId id="554" r:id="rId432"/>
    <p:sldId id="555" r:id="rId433"/>
    <p:sldId id="556" r:id="rId434"/>
    <p:sldId id="557" r:id="rId435"/>
  </p:sldIdLst>
  <p:sldSz cx="10080625" cy="7559675"/>
  <p:notesSz cx="7559675" cy="10691813"/>
  <p:defaultTextStyle>
    <a:defPPr>
      <a:defRPr lang="en-GB"/>
    </a:defPPr>
    <a:lvl1pPr algn="l" defTabSz="449263" rtl="0" fontAlgn="base" hangingPunct="0">
      <a:lnSpc>
        <a:spcPct val="93000"/>
      </a:lnSpc>
      <a:spcBef>
        <a:spcPct val="0"/>
      </a:spcBef>
      <a:spcAft>
        <a:spcPct val="0"/>
      </a:spcAft>
      <a:buClr>
        <a:srgbClr val="000000"/>
      </a:buClr>
      <a:buSzPct val="100000"/>
      <a:buFont typeface="Times New Roman" charset="0"/>
      <a:defRPr kern="1200">
        <a:solidFill>
          <a:schemeClr val="tx1"/>
        </a:solidFill>
        <a:latin typeface="Arial" charset="0"/>
        <a:ea typeface="SimSun" charset="0"/>
        <a:cs typeface="SimSun" charset="0"/>
      </a:defRPr>
    </a:lvl1pPr>
    <a:lvl2pPr marL="742950" indent="-285750" algn="l" defTabSz="449263" rtl="0" fontAlgn="base" hangingPunct="0">
      <a:lnSpc>
        <a:spcPct val="93000"/>
      </a:lnSpc>
      <a:spcBef>
        <a:spcPct val="0"/>
      </a:spcBef>
      <a:spcAft>
        <a:spcPct val="0"/>
      </a:spcAft>
      <a:buClr>
        <a:srgbClr val="000000"/>
      </a:buClr>
      <a:buSzPct val="100000"/>
      <a:buFont typeface="Times New Roman" charset="0"/>
      <a:defRPr kern="1200">
        <a:solidFill>
          <a:schemeClr val="tx1"/>
        </a:solidFill>
        <a:latin typeface="Arial" charset="0"/>
        <a:ea typeface="SimSun" charset="0"/>
        <a:cs typeface="SimSun" charset="0"/>
      </a:defRPr>
    </a:lvl2pPr>
    <a:lvl3pPr marL="1143000" indent="-228600" algn="l" defTabSz="449263" rtl="0" fontAlgn="base" hangingPunct="0">
      <a:lnSpc>
        <a:spcPct val="93000"/>
      </a:lnSpc>
      <a:spcBef>
        <a:spcPct val="0"/>
      </a:spcBef>
      <a:spcAft>
        <a:spcPct val="0"/>
      </a:spcAft>
      <a:buClr>
        <a:srgbClr val="000000"/>
      </a:buClr>
      <a:buSzPct val="100000"/>
      <a:buFont typeface="Times New Roman" charset="0"/>
      <a:defRPr kern="1200">
        <a:solidFill>
          <a:schemeClr val="tx1"/>
        </a:solidFill>
        <a:latin typeface="Arial" charset="0"/>
        <a:ea typeface="SimSun" charset="0"/>
        <a:cs typeface="SimSun" charset="0"/>
      </a:defRPr>
    </a:lvl3pPr>
    <a:lvl4pPr marL="1600200" indent="-228600" algn="l" defTabSz="449263" rtl="0" fontAlgn="base" hangingPunct="0">
      <a:lnSpc>
        <a:spcPct val="93000"/>
      </a:lnSpc>
      <a:spcBef>
        <a:spcPct val="0"/>
      </a:spcBef>
      <a:spcAft>
        <a:spcPct val="0"/>
      </a:spcAft>
      <a:buClr>
        <a:srgbClr val="000000"/>
      </a:buClr>
      <a:buSzPct val="100000"/>
      <a:buFont typeface="Times New Roman" charset="0"/>
      <a:defRPr kern="1200">
        <a:solidFill>
          <a:schemeClr val="tx1"/>
        </a:solidFill>
        <a:latin typeface="Arial" charset="0"/>
        <a:ea typeface="SimSun" charset="0"/>
        <a:cs typeface="SimSun" charset="0"/>
      </a:defRPr>
    </a:lvl4pPr>
    <a:lvl5pPr marL="2057400" indent="-228600" algn="l" defTabSz="449263" rtl="0" fontAlgn="base" hangingPunct="0">
      <a:lnSpc>
        <a:spcPct val="93000"/>
      </a:lnSpc>
      <a:spcBef>
        <a:spcPct val="0"/>
      </a:spcBef>
      <a:spcAft>
        <a:spcPct val="0"/>
      </a:spcAft>
      <a:buClr>
        <a:srgbClr val="000000"/>
      </a:buClr>
      <a:buSzPct val="100000"/>
      <a:buFont typeface="Times New Roman" charset="0"/>
      <a:defRPr kern="1200">
        <a:solidFill>
          <a:schemeClr val="tx1"/>
        </a:solidFill>
        <a:latin typeface="Arial" charset="0"/>
        <a:ea typeface="SimSun" charset="0"/>
        <a:cs typeface="SimSun" charset="0"/>
      </a:defRPr>
    </a:lvl5pPr>
    <a:lvl6pPr marL="2286000" algn="l" defTabSz="457200" rtl="0" eaLnBrk="1" latinLnBrk="0" hangingPunct="1">
      <a:defRPr kern="1200">
        <a:solidFill>
          <a:schemeClr val="tx1"/>
        </a:solidFill>
        <a:latin typeface="Arial" charset="0"/>
        <a:ea typeface="SimSun" charset="0"/>
        <a:cs typeface="SimSun" charset="0"/>
      </a:defRPr>
    </a:lvl6pPr>
    <a:lvl7pPr marL="2743200" algn="l" defTabSz="457200" rtl="0" eaLnBrk="1" latinLnBrk="0" hangingPunct="1">
      <a:defRPr kern="1200">
        <a:solidFill>
          <a:schemeClr val="tx1"/>
        </a:solidFill>
        <a:latin typeface="Arial" charset="0"/>
        <a:ea typeface="SimSun" charset="0"/>
        <a:cs typeface="SimSun" charset="0"/>
      </a:defRPr>
    </a:lvl7pPr>
    <a:lvl8pPr marL="3200400" algn="l" defTabSz="457200" rtl="0" eaLnBrk="1" latinLnBrk="0" hangingPunct="1">
      <a:defRPr kern="1200">
        <a:solidFill>
          <a:schemeClr val="tx1"/>
        </a:solidFill>
        <a:latin typeface="Arial" charset="0"/>
        <a:ea typeface="SimSun" charset="0"/>
        <a:cs typeface="SimSun" charset="0"/>
      </a:defRPr>
    </a:lvl8pPr>
    <a:lvl9pPr marL="3657600" algn="l" defTabSz="457200" rtl="0" eaLnBrk="1" latinLnBrk="0" hangingPunct="1">
      <a:defRPr kern="1200">
        <a:solidFill>
          <a:schemeClr val="tx1"/>
        </a:solidFill>
        <a:latin typeface="Arial" charset="0"/>
        <a:ea typeface="SimSun" charset="0"/>
        <a:cs typeface="SimSun"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57"/>
    <p:restoredTop sz="93664"/>
  </p:normalViewPr>
  <p:slideViewPr>
    <p:cSldViewPr>
      <p:cViewPr varScale="1">
        <p:scale>
          <a:sx n="107" d="100"/>
          <a:sy n="107" d="100"/>
        </p:scale>
        <p:origin x="1736" y="17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99" Type="http://schemas.openxmlformats.org/officeDocument/2006/relationships/slide" Target="slides/slide298.xml"/><Relationship Id="rId21" Type="http://schemas.openxmlformats.org/officeDocument/2006/relationships/slide" Target="slides/slide20.xml"/><Relationship Id="rId63" Type="http://schemas.openxmlformats.org/officeDocument/2006/relationships/slide" Target="slides/slide62.xml"/><Relationship Id="rId159" Type="http://schemas.openxmlformats.org/officeDocument/2006/relationships/slide" Target="slides/slide158.xml"/><Relationship Id="rId324" Type="http://schemas.openxmlformats.org/officeDocument/2006/relationships/slide" Target="slides/slide323.xml"/><Relationship Id="rId366" Type="http://schemas.openxmlformats.org/officeDocument/2006/relationships/slide" Target="slides/slide365.xml"/><Relationship Id="rId170" Type="http://schemas.openxmlformats.org/officeDocument/2006/relationships/slide" Target="slides/slide169.xml"/><Relationship Id="rId226" Type="http://schemas.openxmlformats.org/officeDocument/2006/relationships/slide" Target="slides/slide225.xml"/><Relationship Id="rId433" Type="http://schemas.openxmlformats.org/officeDocument/2006/relationships/slide" Target="slides/slide432.xml"/><Relationship Id="rId268" Type="http://schemas.openxmlformats.org/officeDocument/2006/relationships/slide" Target="slides/slide267.xml"/><Relationship Id="rId32" Type="http://schemas.openxmlformats.org/officeDocument/2006/relationships/slide" Target="slides/slide31.xml"/><Relationship Id="rId74" Type="http://schemas.openxmlformats.org/officeDocument/2006/relationships/slide" Target="slides/slide73.xml"/><Relationship Id="rId128" Type="http://schemas.openxmlformats.org/officeDocument/2006/relationships/slide" Target="slides/slide127.xml"/><Relationship Id="rId335" Type="http://schemas.openxmlformats.org/officeDocument/2006/relationships/slide" Target="slides/slide334.xml"/><Relationship Id="rId377" Type="http://schemas.openxmlformats.org/officeDocument/2006/relationships/slide" Target="slides/slide376.xml"/><Relationship Id="rId5" Type="http://schemas.openxmlformats.org/officeDocument/2006/relationships/slide" Target="slides/slide4.xml"/><Relationship Id="rId181" Type="http://schemas.openxmlformats.org/officeDocument/2006/relationships/slide" Target="slides/slide180.xml"/><Relationship Id="rId237" Type="http://schemas.openxmlformats.org/officeDocument/2006/relationships/slide" Target="slides/slide236.xml"/><Relationship Id="rId402" Type="http://schemas.openxmlformats.org/officeDocument/2006/relationships/slide" Target="slides/slide401.xml"/><Relationship Id="rId279" Type="http://schemas.openxmlformats.org/officeDocument/2006/relationships/slide" Target="slides/slide278.xml"/><Relationship Id="rId43" Type="http://schemas.openxmlformats.org/officeDocument/2006/relationships/slide" Target="slides/slide42.xml"/><Relationship Id="rId139" Type="http://schemas.openxmlformats.org/officeDocument/2006/relationships/slide" Target="slides/slide138.xml"/><Relationship Id="rId290" Type="http://schemas.openxmlformats.org/officeDocument/2006/relationships/slide" Target="slides/slide289.xml"/><Relationship Id="rId304" Type="http://schemas.openxmlformats.org/officeDocument/2006/relationships/slide" Target="slides/slide303.xml"/><Relationship Id="rId346" Type="http://schemas.openxmlformats.org/officeDocument/2006/relationships/slide" Target="slides/slide345.xml"/><Relationship Id="rId388" Type="http://schemas.openxmlformats.org/officeDocument/2006/relationships/slide" Target="slides/slide387.xml"/><Relationship Id="rId85" Type="http://schemas.openxmlformats.org/officeDocument/2006/relationships/slide" Target="slides/slide84.xml"/><Relationship Id="rId150" Type="http://schemas.openxmlformats.org/officeDocument/2006/relationships/slide" Target="slides/slide149.xml"/><Relationship Id="rId192" Type="http://schemas.openxmlformats.org/officeDocument/2006/relationships/slide" Target="slides/slide191.xml"/><Relationship Id="rId206" Type="http://schemas.openxmlformats.org/officeDocument/2006/relationships/slide" Target="slides/slide205.xml"/><Relationship Id="rId413" Type="http://schemas.openxmlformats.org/officeDocument/2006/relationships/slide" Target="slides/slide412.xml"/><Relationship Id="rId248" Type="http://schemas.openxmlformats.org/officeDocument/2006/relationships/slide" Target="slides/slide247.xml"/><Relationship Id="rId12" Type="http://schemas.openxmlformats.org/officeDocument/2006/relationships/slide" Target="slides/slide11.xml"/><Relationship Id="rId108" Type="http://schemas.openxmlformats.org/officeDocument/2006/relationships/slide" Target="slides/slide107.xml"/><Relationship Id="rId315" Type="http://schemas.openxmlformats.org/officeDocument/2006/relationships/slide" Target="slides/slide314.xml"/><Relationship Id="rId357" Type="http://schemas.openxmlformats.org/officeDocument/2006/relationships/slide" Target="slides/slide356.xml"/><Relationship Id="rId54" Type="http://schemas.openxmlformats.org/officeDocument/2006/relationships/slide" Target="slides/slide53.xml"/><Relationship Id="rId96" Type="http://schemas.openxmlformats.org/officeDocument/2006/relationships/slide" Target="slides/slide95.xml"/><Relationship Id="rId161" Type="http://schemas.openxmlformats.org/officeDocument/2006/relationships/slide" Target="slides/slide160.xml"/><Relationship Id="rId217" Type="http://schemas.openxmlformats.org/officeDocument/2006/relationships/slide" Target="slides/slide216.xml"/><Relationship Id="rId399" Type="http://schemas.openxmlformats.org/officeDocument/2006/relationships/slide" Target="slides/slide398.xml"/><Relationship Id="rId259" Type="http://schemas.openxmlformats.org/officeDocument/2006/relationships/slide" Target="slides/slide258.xml"/><Relationship Id="rId424" Type="http://schemas.openxmlformats.org/officeDocument/2006/relationships/slide" Target="slides/slide423.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slide" Target="slides/slide269.xml"/><Relationship Id="rId326" Type="http://schemas.openxmlformats.org/officeDocument/2006/relationships/slide" Target="slides/slide325.xml"/><Relationship Id="rId65" Type="http://schemas.openxmlformats.org/officeDocument/2006/relationships/slide" Target="slides/slide64.xml"/><Relationship Id="rId130" Type="http://schemas.openxmlformats.org/officeDocument/2006/relationships/slide" Target="slides/slide129.xml"/><Relationship Id="rId368" Type="http://schemas.openxmlformats.org/officeDocument/2006/relationships/slide" Target="slides/slide367.xml"/><Relationship Id="rId172" Type="http://schemas.openxmlformats.org/officeDocument/2006/relationships/slide" Target="slides/slide171.xml"/><Relationship Id="rId228" Type="http://schemas.openxmlformats.org/officeDocument/2006/relationships/slide" Target="slides/slide227.xml"/><Relationship Id="rId435" Type="http://schemas.openxmlformats.org/officeDocument/2006/relationships/slide" Target="slides/slide434.xml"/><Relationship Id="rId281" Type="http://schemas.openxmlformats.org/officeDocument/2006/relationships/slide" Target="slides/slide280.xml"/><Relationship Id="rId337" Type="http://schemas.openxmlformats.org/officeDocument/2006/relationships/slide" Target="slides/slide336.xml"/><Relationship Id="rId34" Type="http://schemas.openxmlformats.org/officeDocument/2006/relationships/slide" Target="slides/slide33.xml"/><Relationship Id="rId76" Type="http://schemas.openxmlformats.org/officeDocument/2006/relationships/slide" Target="slides/slide75.xml"/><Relationship Id="rId141" Type="http://schemas.openxmlformats.org/officeDocument/2006/relationships/slide" Target="slides/slide140.xml"/><Relationship Id="rId379" Type="http://schemas.openxmlformats.org/officeDocument/2006/relationships/slide" Target="slides/slide378.xml"/><Relationship Id="rId7" Type="http://schemas.openxmlformats.org/officeDocument/2006/relationships/slide" Target="slides/slide6.xml"/><Relationship Id="rId183" Type="http://schemas.openxmlformats.org/officeDocument/2006/relationships/slide" Target="slides/slide182.xml"/><Relationship Id="rId239" Type="http://schemas.openxmlformats.org/officeDocument/2006/relationships/slide" Target="slides/slide238.xml"/><Relationship Id="rId390" Type="http://schemas.openxmlformats.org/officeDocument/2006/relationships/slide" Target="slides/slide389.xml"/><Relationship Id="rId404" Type="http://schemas.openxmlformats.org/officeDocument/2006/relationships/slide" Target="slides/slide403.xml"/><Relationship Id="rId250" Type="http://schemas.openxmlformats.org/officeDocument/2006/relationships/slide" Target="slides/slide249.xml"/><Relationship Id="rId292" Type="http://schemas.openxmlformats.org/officeDocument/2006/relationships/slide" Target="slides/slide291.xml"/><Relationship Id="rId306" Type="http://schemas.openxmlformats.org/officeDocument/2006/relationships/slide" Target="slides/slide305.xml"/><Relationship Id="rId45" Type="http://schemas.openxmlformats.org/officeDocument/2006/relationships/slide" Target="slides/slide44.xml"/><Relationship Id="rId87" Type="http://schemas.openxmlformats.org/officeDocument/2006/relationships/slide" Target="slides/slide86.xml"/><Relationship Id="rId110" Type="http://schemas.openxmlformats.org/officeDocument/2006/relationships/slide" Target="slides/slide109.xml"/><Relationship Id="rId348" Type="http://schemas.openxmlformats.org/officeDocument/2006/relationships/slide" Target="slides/slide347.xml"/><Relationship Id="rId152" Type="http://schemas.openxmlformats.org/officeDocument/2006/relationships/slide" Target="slides/slide151.xml"/><Relationship Id="rId194" Type="http://schemas.openxmlformats.org/officeDocument/2006/relationships/slide" Target="slides/slide193.xml"/><Relationship Id="rId208" Type="http://schemas.openxmlformats.org/officeDocument/2006/relationships/slide" Target="slides/slide207.xml"/><Relationship Id="rId415" Type="http://schemas.openxmlformats.org/officeDocument/2006/relationships/slide" Target="slides/slide414.xml"/><Relationship Id="rId261" Type="http://schemas.openxmlformats.org/officeDocument/2006/relationships/slide" Target="slides/slide260.xml"/><Relationship Id="rId14" Type="http://schemas.openxmlformats.org/officeDocument/2006/relationships/slide" Target="slides/slide13.xml"/><Relationship Id="rId56" Type="http://schemas.openxmlformats.org/officeDocument/2006/relationships/slide" Target="slides/slide55.xml"/><Relationship Id="rId317" Type="http://schemas.openxmlformats.org/officeDocument/2006/relationships/slide" Target="slides/slide316.xml"/><Relationship Id="rId359" Type="http://schemas.openxmlformats.org/officeDocument/2006/relationships/slide" Target="slides/slide358.xml"/><Relationship Id="rId98" Type="http://schemas.openxmlformats.org/officeDocument/2006/relationships/slide" Target="slides/slide97.xml"/><Relationship Id="rId121" Type="http://schemas.openxmlformats.org/officeDocument/2006/relationships/slide" Target="slides/slide120.xml"/><Relationship Id="rId163" Type="http://schemas.openxmlformats.org/officeDocument/2006/relationships/slide" Target="slides/slide162.xml"/><Relationship Id="rId219" Type="http://schemas.openxmlformats.org/officeDocument/2006/relationships/slide" Target="slides/slide218.xml"/><Relationship Id="rId370" Type="http://schemas.openxmlformats.org/officeDocument/2006/relationships/slide" Target="slides/slide369.xml"/><Relationship Id="rId426" Type="http://schemas.openxmlformats.org/officeDocument/2006/relationships/slide" Target="slides/slide425.xml"/><Relationship Id="rId230" Type="http://schemas.openxmlformats.org/officeDocument/2006/relationships/slide" Target="slides/slide229.xml"/><Relationship Id="rId25" Type="http://schemas.openxmlformats.org/officeDocument/2006/relationships/slide" Target="slides/slide24.xml"/><Relationship Id="rId67" Type="http://schemas.openxmlformats.org/officeDocument/2006/relationships/slide" Target="slides/slide66.xml"/><Relationship Id="rId272" Type="http://schemas.openxmlformats.org/officeDocument/2006/relationships/slide" Target="slides/slide271.xml"/><Relationship Id="rId328" Type="http://schemas.openxmlformats.org/officeDocument/2006/relationships/slide" Target="slides/slide327.xml"/><Relationship Id="rId132" Type="http://schemas.openxmlformats.org/officeDocument/2006/relationships/slide" Target="slides/slide131.xml"/><Relationship Id="rId174" Type="http://schemas.openxmlformats.org/officeDocument/2006/relationships/slide" Target="slides/slide173.xml"/><Relationship Id="rId381" Type="http://schemas.openxmlformats.org/officeDocument/2006/relationships/slide" Target="slides/slide380.xml"/><Relationship Id="rId241" Type="http://schemas.openxmlformats.org/officeDocument/2006/relationships/slide" Target="slides/slide240.xml"/><Relationship Id="rId437" Type="http://schemas.openxmlformats.org/officeDocument/2006/relationships/presProps" Target="presProps.xml"/><Relationship Id="rId36" Type="http://schemas.openxmlformats.org/officeDocument/2006/relationships/slide" Target="slides/slide35.xml"/><Relationship Id="rId283" Type="http://schemas.openxmlformats.org/officeDocument/2006/relationships/slide" Target="slides/slide282.xml"/><Relationship Id="rId339" Type="http://schemas.openxmlformats.org/officeDocument/2006/relationships/slide" Target="slides/slide338.xml"/><Relationship Id="rId78" Type="http://schemas.openxmlformats.org/officeDocument/2006/relationships/slide" Target="slides/slide77.xml"/><Relationship Id="rId101" Type="http://schemas.openxmlformats.org/officeDocument/2006/relationships/slide" Target="slides/slide100.xml"/><Relationship Id="rId143" Type="http://schemas.openxmlformats.org/officeDocument/2006/relationships/slide" Target="slides/slide142.xml"/><Relationship Id="rId185" Type="http://schemas.openxmlformats.org/officeDocument/2006/relationships/slide" Target="slides/slide184.xml"/><Relationship Id="rId350" Type="http://schemas.openxmlformats.org/officeDocument/2006/relationships/slide" Target="slides/slide349.xml"/><Relationship Id="rId406" Type="http://schemas.openxmlformats.org/officeDocument/2006/relationships/slide" Target="slides/slide405.xml"/><Relationship Id="rId9" Type="http://schemas.openxmlformats.org/officeDocument/2006/relationships/slide" Target="slides/slide8.xml"/><Relationship Id="rId210" Type="http://schemas.openxmlformats.org/officeDocument/2006/relationships/slide" Target="slides/slide209.xml"/><Relationship Id="rId392" Type="http://schemas.openxmlformats.org/officeDocument/2006/relationships/slide" Target="slides/slide391.xml"/><Relationship Id="rId252" Type="http://schemas.openxmlformats.org/officeDocument/2006/relationships/slide" Target="slides/slide251.xml"/><Relationship Id="rId294" Type="http://schemas.openxmlformats.org/officeDocument/2006/relationships/slide" Target="slides/slide293.xml"/><Relationship Id="rId308" Type="http://schemas.openxmlformats.org/officeDocument/2006/relationships/slide" Target="slides/slide307.xml"/><Relationship Id="rId47" Type="http://schemas.openxmlformats.org/officeDocument/2006/relationships/slide" Target="slides/slide46.xml"/><Relationship Id="rId89" Type="http://schemas.openxmlformats.org/officeDocument/2006/relationships/slide" Target="slides/slide88.xml"/><Relationship Id="rId112" Type="http://schemas.openxmlformats.org/officeDocument/2006/relationships/slide" Target="slides/slide111.xml"/><Relationship Id="rId154" Type="http://schemas.openxmlformats.org/officeDocument/2006/relationships/slide" Target="slides/slide153.xml"/><Relationship Id="rId361" Type="http://schemas.openxmlformats.org/officeDocument/2006/relationships/slide" Target="slides/slide360.xml"/><Relationship Id="rId196" Type="http://schemas.openxmlformats.org/officeDocument/2006/relationships/slide" Target="slides/slide195.xml"/><Relationship Id="rId417" Type="http://schemas.openxmlformats.org/officeDocument/2006/relationships/slide" Target="slides/slide416.xml"/><Relationship Id="rId16" Type="http://schemas.openxmlformats.org/officeDocument/2006/relationships/slide" Target="slides/slide15.xml"/><Relationship Id="rId221" Type="http://schemas.openxmlformats.org/officeDocument/2006/relationships/slide" Target="slides/slide220.xml"/><Relationship Id="rId263" Type="http://schemas.openxmlformats.org/officeDocument/2006/relationships/slide" Target="slides/slide262.xml"/><Relationship Id="rId319" Type="http://schemas.openxmlformats.org/officeDocument/2006/relationships/slide" Target="slides/slide318.xml"/><Relationship Id="rId58" Type="http://schemas.openxmlformats.org/officeDocument/2006/relationships/slide" Target="slides/slide57.xml"/><Relationship Id="rId123" Type="http://schemas.openxmlformats.org/officeDocument/2006/relationships/slide" Target="slides/slide122.xml"/><Relationship Id="rId330" Type="http://schemas.openxmlformats.org/officeDocument/2006/relationships/slide" Target="slides/slide329.xml"/><Relationship Id="rId165" Type="http://schemas.openxmlformats.org/officeDocument/2006/relationships/slide" Target="slides/slide164.xml"/><Relationship Id="rId372" Type="http://schemas.openxmlformats.org/officeDocument/2006/relationships/slide" Target="slides/slide371.xml"/><Relationship Id="rId428" Type="http://schemas.openxmlformats.org/officeDocument/2006/relationships/slide" Target="slides/slide427.xml"/><Relationship Id="rId232" Type="http://schemas.openxmlformats.org/officeDocument/2006/relationships/slide" Target="slides/slide231.xml"/><Relationship Id="rId274" Type="http://schemas.openxmlformats.org/officeDocument/2006/relationships/slide" Target="slides/slide273.xml"/><Relationship Id="rId27" Type="http://schemas.openxmlformats.org/officeDocument/2006/relationships/slide" Target="slides/slide26.xml"/><Relationship Id="rId69" Type="http://schemas.openxmlformats.org/officeDocument/2006/relationships/slide" Target="slides/slide68.xml"/><Relationship Id="rId134" Type="http://schemas.openxmlformats.org/officeDocument/2006/relationships/slide" Target="slides/slide133.xml"/><Relationship Id="rId80" Type="http://schemas.openxmlformats.org/officeDocument/2006/relationships/slide" Target="slides/slide79.xml"/><Relationship Id="rId176" Type="http://schemas.openxmlformats.org/officeDocument/2006/relationships/slide" Target="slides/slide175.xml"/><Relationship Id="rId341" Type="http://schemas.openxmlformats.org/officeDocument/2006/relationships/slide" Target="slides/slide340.xml"/><Relationship Id="rId383" Type="http://schemas.openxmlformats.org/officeDocument/2006/relationships/slide" Target="slides/slide382.xml"/><Relationship Id="rId439" Type="http://schemas.openxmlformats.org/officeDocument/2006/relationships/theme" Target="theme/theme1.xml"/><Relationship Id="rId201" Type="http://schemas.openxmlformats.org/officeDocument/2006/relationships/slide" Target="slides/slide200.xml"/><Relationship Id="rId243" Type="http://schemas.openxmlformats.org/officeDocument/2006/relationships/slide" Target="slides/slide242.xml"/><Relationship Id="rId285" Type="http://schemas.openxmlformats.org/officeDocument/2006/relationships/slide" Target="slides/slide284.xml"/><Relationship Id="rId38" Type="http://schemas.openxmlformats.org/officeDocument/2006/relationships/slide" Target="slides/slide37.xml"/><Relationship Id="rId103" Type="http://schemas.openxmlformats.org/officeDocument/2006/relationships/slide" Target="slides/slide102.xml"/><Relationship Id="rId310" Type="http://schemas.openxmlformats.org/officeDocument/2006/relationships/slide" Target="slides/slide309.xml"/><Relationship Id="rId91" Type="http://schemas.openxmlformats.org/officeDocument/2006/relationships/slide" Target="slides/slide90.xml"/><Relationship Id="rId145" Type="http://schemas.openxmlformats.org/officeDocument/2006/relationships/slide" Target="slides/slide144.xml"/><Relationship Id="rId187" Type="http://schemas.openxmlformats.org/officeDocument/2006/relationships/slide" Target="slides/slide186.xml"/><Relationship Id="rId352" Type="http://schemas.openxmlformats.org/officeDocument/2006/relationships/slide" Target="slides/slide351.xml"/><Relationship Id="rId394" Type="http://schemas.openxmlformats.org/officeDocument/2006/relationships/slide" Target="slides/slide393.xml"/><Relationship Id="rId408" Type="http://schemas.openxmlformats.org/officeDocument/2006/relationships/slide" Target="slides/slide407.xml"/><Relationship Id="rId212" Type="http://schemas.openxmlformats.org/officeDocument/2006/relationships/slide" Target="slides/slide211.xml"/><Relationship Id="rId254" Type="http://schemas.openxmlformats.org/officeDocument/2006/relationships/slide" Target="slides/slide253.xml"/><Relationship Id="rId49" Type="http://schemas.openxmlformats.org/officeDocument/2006/relationships/slide" Target="slides/slide48.xml"/><Relationship Id="rId114" Type="http://schemas.openxmlformats.org/officeDocument/2006/relationships/slide" Target="slides/slide113.xml"/><Relationship Id="rId296" Type="http://schemas.openxmlformats.org/officeDocument/2006/relationships/slide" Target="slides/slide295.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321" Type="http://schemas.openxmlformats.org/officeDocument/2006/relationships/slide" Target="slides/slide320.xml"/><Relationship Id="rId342" Type="http://schemas.openxmlformats.org/officeDocument/2006/relationships/slide" Target="slides/slide341.xml"/><Relationship Id="rId363" Type="http://schemas.openxmlformats.org/officeDocument/2006/relationships/slide" Target="slides/slide362.xml"/><Relationship Id="rId384" Type="http://schemas.openxmlformats.org/officeDocument/2006/relationships/slide" Target="slides/slide383.xml"/><Relationship Id="rId419" Type="http://schemas.openxmlformats.org/officeDocument/2006/relationships/slide" Target="slides/slide418.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430" Type="http://schemas.openxmlformats.org/officeDocument/2006/relationships/slide" Target="slides/slide429.xml"/><Relationship Id="rId18" Type="http://schemas.openxmlformats.org/officeDocument/2006/relationships/slide" Target="slides/slide17.xml"/><Relationship Id="rId39" Type="http://schemas.openxmlformats.org/officeDocument/2006/relationships/slide" Target="slides/slide38.xml"/><Relationship Id="rId265" Type="http://schemas.openxmlformats.org/officeDocument/2006/relationships/slide" Target="slides/slide264.xml"/><Relationship Id="rId286" Type="http://schemas.openxmlformats.org/officeDocument/2006/relationships/slide" Target="slides/slide285.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311" Type="http://schemas.openxmlformats.org/officeDocument/2006/relationships/slide" Target="slides/slide310.xml"/><Relationship Id="rId332" Type="http://schemas.openxmlformats.org/officeDocument/2006/relationships/slide" Target="slides/slide331.xml"/><Relationship Id="rId353" Type="http://schemas.openxmlformats.org/officeDocument/2006/relationships/slide" Target="slides/slide352.xml"/><Relationship Id="rId374" Type="http://schemas.openxmlformats.org/officeDocument/2006/relationships/slide" Target="slides/slide373.xml"/><Relationship Id="rId395" Type="http://schemas.openxmlformats.org/officeDocument/2006/relationships/slide" Target="slides/slide394.xml"/><Relationship Id="rId409" Type="http://schemas.openxmlformats.org/officeDocument/2006/relationships/slide" Target="slides/slide408.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420" Type="http://schemas.openxmlformats.org/officeDocument/2006/relationships/slide" Target="slides/slide419.xml"/><Relationship Id="rId2" Type="http://schemas.openxmlformats.org/officeDocument/2006/relationships/slide" Target="slides/slide1.xml"/><Relationship Id="rId29" Type="http://schemas.openxmlformats.org/officeDocument/2006/relationships/slide" Target="slides/slide28.xml"/><Relationship Id="rId255" Type="http://schemas.openxmlformats.org/officeDocument/2006/relationships/slide" Target="slides/slide254.xml"/><Relationship Id="rId276" Type="http://schemas.openxmlformats.org/officeDocument/2006/relationships/slide" Target="slides/slide275.xml"/><Relationship Id="rId297" Type="http://schemas.openxmlformats.org/officeDocument/2006/relationships/slide" Target="slides/slide296.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301" Type="http://schemas.openxmlformats.org/officeDocument/2006/relationships/slide" Target="slides/slide300.xml"/><Relationship Id="rId322" Type="http://schemas.openxmlformats.org/officeDocument/2006/relationships/slide" Target="slides/slide321.xml"/><Relationship Id="rId343" Type="http://schemas.openxmlformats.org/officeDocument/2006/relationships/slide" Target="slides/slide342.xml"/><Relationship Id="rId364" Type="http://schemas.openxmlformats.org/officeDocument/2006/relationships/slide" Target="slides/slide363.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385" Type="http://schemas.openxmlformats.org/officeDocument/2006/relationships/slide" Target="slides/slide384.xml"/><Relationship Id="rId19" Type="http://schemas.openxmlformats.org/officeDocument/2006/relationships/slide" Target="slides/slide18.xml"/><Relationship Id="rId224" Type="http://schemas.openxmlformats.org/officeDocument/2006/relationships/slide" Target="slides/slide223.xml"/><Relationship Id="rId245" Type="http://schemas.openxmlformats.org/officeDocument/2006/relationships/slide" Target="slides/slide244.xml"/><Relationship Id="rId266" Type="http://schemas.openxmlformats.org/officeDocument/2006/relationships/slide" Target="slides/slide265.xml"/><Relationship Id="rId287" Type="http://schemas.openxmlformats.org/officeDocument/2006/relationships/slide" Target="slides/slide286.xml"/><Relationship Id="rId410" Type="http://schemas.openxmlformats.org/officeDocument/2006/relationships/slide" Target="slides/slide409.xml"/><Relationship Id="rId431" Type="http://schemas.openxmlformats.org/officeDocument/2006/relationships/slide" Target="slides/slide430.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312" Type="http://schemas.openxmlformats.org/officeDocument/2006/relationships/slide" Target="slides/slide311.xml"/><Relationship Id="rId333" Type="http://schemas.openxmlformats.org/officeDocument/2006/relationships/slide" Target="slides/slide332.xml"/><Relationship Id="rId354" Type="http://schemas.openxmlformats.org/officeDocument/2006/relationships/slide" Target="slides/slide353.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75" Type="http://schemas.openxmlformats.org/officeDocument/2006/relationships/slide" Target="slides/slide374.xml"/><Relationship Id="rId396" Type="http://schemas.openxmlformats.org/officeDocument/2006/relationships/slide" Target="slides/slide395.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slide" Target="slides/slide234.xml"/><Relationship Id="rId256" Type="http://schemas.openxmlformats.org/officeDocument/2006/relationships/slide" Target="slides/slide255.xml"/><Relationship Id="rId277" Type="http://schemas.openxmlformats.org/officeDocument/2006/relationships/slide" Target="slides/slide276.xml"/><Relationship Id="rId298" Type="http://schemas.openxmlformats.org/officeDocument/2006/relationships/slide" Target="slides/slide297.xml"/><Relationship Id="rId400" Type="http://schemas.openxmlformats.org/officeDocument/2006/relationships/slide" Target="slides/slide399.xml"/><Relationship Id="rId421" Type="http://schemas.openxmlformats.org/officeDocument/2006/relationships/slide" Target="slides/slide420.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302" Type="http://schemas.openxmlformats.org/officeDocument/2006/relationships/slide" Target="slides/slide301.xml"/><Relationship Id="rId323" Type="http://schemas.openxmlformats.org/officeDocument/2006/relationships/slide" Target="slides/slide322.xml"/><Relationship Id="rId344" Type="http://schemas.openxmlformats.org/officeDocument/2006/relationships/slide" Target="slides/slide343.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 Id="rId365" Type="http://schemas.openxmlformats.org/officeDocument/2006/relationships/slide" Target="slides/slide364.xml"/><Relationship Id="rId386" Type="http://schemas.openxmlformats.org/officeDocument/2006/relationships/slide" Target="slides/slide385.xml"/><Relationship Id="rId190" Type="http://schemas.openxmlformats.org/officeDocument/2006/relationships/slide" Target="slides/slide189.xml"/><Relationship Id="rId204" Type="http://schemas.openxmlformats.org/officeDocument/2006/relationships/slide" Target="slides/slide203.xml"/><Relationship Id="rId225" Type="http://schemas.openxmlformats.org/officeDocument/2006/relationships/slide" Target="slides/slide224.xml"/><Relationship Id="rId246" Type="http://schemas.openxmlformats.org/officeDocument/2006/relationships/slide" Target="slides/slide245.xml"/><Relationship Id="rId267" Type="http://schemas.openxmlformats.org/officeDocument/2006/relationships/slide" Target="slides/slide266.xml"/><Relationship Id="rId288" Type="http://schemas.openxmlformats.org/officeDocument/2006/relationships/slide" Target="slides/slide287.xml"/><Relationship Id="rId411" Type="http://schemas.openxmlformats.org/officeDocument/2006/relationships/slide" Target="slides/slide410.xml"/><Relationship Id="rId432" Type="http://schemas.openxmlformats.org/officeDocument/2006/relationships/slide" Target="slides/slide431.xml"/><Relationship Id="rId106" Type="http://schemas.openxmlformats.org/officeDocument/2006/relationships/slide" Target="slides/slide105.xml"/><Relationship Id="rId127" Type="http://schemas.openxmlformats.org/officeDocument/2006/relationships/slide" Target="slides/slide126.xml"/><Relationship Id="rId313" Type="http://schemas.openxmlformats.org/officeDocument/2006/relationships/slide" Target="slides/slide312.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94" Type="http://schemas.openxmlformats.org/officeDocument/2006/relationships/slide" Target="slides/slide93.xml"/><Relationship Id="rId148" Type="http://schemas.openxmlformats.org/officeDocument/2006/relationships/slide" Target="slides/slide147.xml"/><Relationship Id="rId169" Type="http://schemas.openxmlformats.org/officeDocument/2006/relationships/slide" Target="slides/slide168.xml"/><Relationship Id="rId334" Type="http://schemas.openxmlformats.org/officeDocument/2006/relationships/slide" Target="slides/slide333.xml"/><Relationship Id="rId355" Type="http://schemas.openxmlformats.org/officeDocument/2006/relationships/slide" Target="slides/slide354.xml"/><Relationship Id="rId376" Type="http://schemas.openxmlformats.org/officeDocument/2006/relationships/slide" Target="slides/slide375.xml"/><Relationship Id="rId397" Type="http://schemas.openxmlformats.org/officeDocument/2006/relationships/slide" Target="slides/slide396.xml"/><Relationship Id="rId4" Type="http://schemas.openxmlformats.org/officeDocument/2006/relationships/slide" Target="slides/slide3.xml"/><Relationship Id="rId180" Type="http://schemas.openxmlformats.org/officeDocument/2006/relationships/slide" Target="slides/slide17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78" Type="http://schemas.openxmlformats.org/officeDocument/2006/relationships/slide" Target="slides/slide277.xml"/><Relationship Id="rId401" Type="http://schemas.openxmlformats.org/officeDocument/2006/relationships/slide" Target="slides/slide400.xml"/><Relationship Id="rId422" Type="http://schemas.openxmlformats.org/officeDocument/2006/relationships/slide" Target="slides/slide421.xml"/><Relationship Id="rId303" Type="http://schemas.openxmlformats.org/officeDocument/2006/relationships/slide" Target="slides/slide302.xml"/><Relationship Id="rId42" Type="http://schemas.openxmlformats.org/officeDocument/2006/relationships/slide" Target="slides/slide41.xml"/><Relationship Id="rId84" Type="http://schemas.openxmlformats.org/officeDocument/2006/relationships/slide" Target="slides/slide83.xml"/><Relationship Id="rId138" Type="http://schemas.openxmlformats.org/officeDocument/2006/relationships/slide" Target="slides/slide137.xml"/><Relationship Id="rId345" Type="http://schemas.openxmlformats.org/officeDocument/2006/relationships/slide" Target="slides/slide344.xml"/><Relationship Id="rId387" Type="http://schemas.openxmlformats.org/officeDocument/2006/relationships/slide" Target="slides/slide386.xml"/><Relationship Id="rId191" Type="http://schemas.openxmlformats.org/officeDocument/2006/relationships/slide" Target="slides/slide190.xml"/><Relationship Id="rId205" Type="http://schemas.openxmlformats.org/officeDocument/2006/relationships/slide" Target="slides/slide204.xml"/><Relationship Id="rId247" Type="http://schemas.openxmlformats.org/officeDocument/2006/relationships/slide" Target="slides/slide246.xml"/><Relationship Id="rId412" Type="http://schemas.openxmlformats.org/officeDocument/2006/relationships/slide" Target="slides/slide411.xml"/><Relationship Id="rId107" Type="http://schemas.openxmlformats.org/officeDocument/2006/relationships/slide" Target="slides/slide106.xml"/><Relationship Id="rId289" Type="http://schemas.openxmlformats.org/officeDocument/2006/relationships/slide" Target="slides/slide288.xml"/><Relationship Id="rId11" Type="http://schemas.openxmlformats.org/officeDocument/2006/relationships/slide" Target="slides/slide10.xml"/><Relationship Id="rId53" Type="http://schemas.openxmlformats.org/officeDocument/2006/relationships/slide" Target="slides/slide52.xml"/><Relationship Id="rId149" Type="http://schemas.openxmlformats.org/officeDocument/2006/relationships/slide" Target="slides/slide148.xml"/><Relationship Id="rId314" Type="http://schemas.openxmlformats.org/officeDocument/2006/relationships/slide" Target="slides/slide313.xml"/><Relationship Id="rId356" Type="http://schemas.openxmlformats.org/officeDocument/2006/relationships/slide" Target="slides/slide355.xml"/><Relationship Id="rId398" Type="http://schemas.openxmlformats.org/officeDocument/2006/relationships/slide" Target="slides/slide397.xml"/><Relationship Id="rId95" Type="http://schemas.openxmlformats.org/officeDocument/2006/relationships/slide" Target="slides/slide94.xml"/><Relationship Id="rId160" Type="http://schemas.openxmlformats.org/officeDocument/2006/relationships/slide" Target="slides/slide159.xml"/><Relationship Id="rId216" Type="http://schemas.openxmlformats.org/officeDocument/2006/relationships/slide" Target="slides/slide215.xml"/><Relationship Id="rId423" Type="http://schemas.openxmlformats.org/officeDocument/2006/relationships/slide" Target="slides/slide422.xml"/><Relationship Id="rId258" Type="http://schemas.openxmlformats.org/officeDocument/2006/relationships/slide" Target="slides/slide257.xml"/><Relationship Id="rId22" Type="http://schemas.openxmlformats.org/officeDocument/2006/relationships/slide" Target="slides/slide21.xml"/><Relationship Id="rId64" Type="http://schemas.openxmlformats.org/officeDocument/2006/relationships/slide" Target="slides/slide63.xml"/><Relationship Id="rId118" Type="http://schemas.openxmlformats.org/officeDocument/2006/relationships/slide" Target="slides/slide117.xml"/><Relationship Id="rId325" Type="http://schemas.openxmlformats.org/officeDocument/2006/relationships/slide" Target="slides/slide324.xml"/><Relationship Id="rId367" Type="http://schemas.openxmlformats.org/officeDocument/2006/relationships/slide" Target="slides/slide366.xml"/><Relationship Id="rId171" Type="http://schemas.openxmlformats.org/officeDocument/2006/relationships/slide" Target="slides/slide170.xml"/><Relationship Id="rId227" Type="http://schemas.openxmlformats.org/officeDocument/2006/relationships/slide" Target="slides/slide226.xml"/><Relationship Id="rId269" Type="http://schemas.openxmlformats.org/officeDocument/2006/relationships/slide" Target="slides/slide268.xml"/><Relationship Id="rId434" Type="http://schemas.openxmlformats.org/officeDocument/2006/relationships/slide" Target="slides/slide433.xml"/><Relationship Id="rId33" Type="http://schemas.openxmlformats.org/officeDocument/2006/relationships/slide" Target="slides/slide32.xml"/><Relationship Id="rId129" Type="http://schemas.openxmlformats.org/officeDocument/2006/relationships/slide" Target="slides/slide128.xml"/><Relationship Id="rId280" Type="http://schemas.openxmlformats.org/officeDocument/2006/relationships/slide" Target="slides/slide279.xml"/><Relationship Id="rId336" Type="http://schemas.openxmlformats.org/officeDocument/2006/relationships/slide" Target="slides/slide335.xml"/><Relationship Id="rId75" Type="http://schemas.openxmlformats.org/officeDocument/2006/relationships/slide" Target="slides/slide74.xml"/><Relationship Id="rId140" Type="http://schemas.openxmlformats.org/officeDocument/2006/relationships/slide" Target="slides/slide139.xml"/><Relationship Id="rId182" Type="http://schemas.openxmlformats.org/officeDocument/2006/relationships/slide" Target="slides/slide181.xml"/><Relationship Id="rId378" Type="http://schemas.openxmlformats.org/officeDocument/2006/relationships/slide" Target="slides/slide377.xml"/><Relationship Id="rId403" Type="http://schemas.openxmlformats.org/officeDocument/2006/relationships/slide" Target="slides/slide402.xml"/><Relationship Id="rId6" Type="http://schemas.openxmlformats.org/officeDocument/2006/relationships/slide" Target="slides/slide5.xml"/><Relationship Id="rId238" Type="http://schemas.openxmlformats.org/officeDocument/2006/relationships/slide" Target="slides/slide237.xml"/><Relationship Id="rId291" Type="http://schemas.openxmlformats.org/officeDocument/2006/relationships/slide" Target="slides/slide290.xml"/><Relationship Id="rId305" Type="http://schemas.openxmlformats.org/officeDocument/2006/relationships/slide" Target="slides/slide304.xml"/><Relationship Id="rId347" Type="http://schemas.openxmlformats.org/officeDocument/2006/relationships/slide" Target="slides/slide346.xml"/><Relationship Id="rId44" Type="http://schemas.openxmlformats.org/officeDocument/2006/relationships/slide" Target="slides/slide43.xml"/><Relationship Id="rId86" Type="http://schemas.openxmlformats.org/officeDocument/2006/relationships/slide" Target="slides/slide85.xml"/><Relationship Id="rId151" Type="http://schemas.openxmlformats.org/officeDocument/2006/relationships/slide" Target="slides/slide150.xml"/><Relationship Id="rId389" Type="http://schemas.openxmlformats.org/officeDocument/2006/relationships/slide" Target="slides/slide388.xml"/><Relationship Id="rId193" Type="http://schemas.openxmlformats.org/officeDocument/2006/relationships/slide" Target="slides/slide192.xml"/><Relationship Id="rId207" Type="http://schemas.openxmlformats.org/officeDocument/2006/relationships/slide" Target="slides/slide206.xml"/><Relationship Id="rId249" Type="http://schemas.openxmlformats.org/officeDocument/2006/relationships/slide" Target="slides/slide248.xml"/><Relationship Id="rId414" Type="http://schemas.openxmlformats.org/officeDocument/2006/relationships/slide" Target="slides/slide413.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slide" Target="slides/slide259.xml"/><Relationship Id="rId316" Type="http://schemas.openxmlformats.org/officeDocument/2006/relationships/slide" Target="slides/slide315.xml"/><Relationship Id="rId55" Type="http://schemas.openxmlformats.org/officeDocument/2006/relationships/slide" Target="slides/slide54.xml"/><Relationship Id="rId97" Type="http://schemas.openxmlformats.org/officeDocument/2006/relationships/slide" Target="slides/slide96.xml"/><Relationship Id="rId120" Type="http://schemas.openxmlformats.org/officeDocument/2006/relationships/slide" Target="slides/slide119.xml"/><Relationship Id="rId358" Type="http://schemas.openxmlformats.org/officeDocument/2006/relationships/slide" Target="slides/slide357.xml"/><Relationship Id="rId162" Type="http://schemas.openxmlformats.org/officeDocument/2006/relationships/slide" Target="slides/slide161.xml"/><Relationship Id="rId218" Type="http://schemas.openxmlformats.org/officeDocument/2006/relationships/slide" Target="slides/slide217.xml"/><Relationship Id="rId425" Type="http://schemas.openxmlformats.org/officeDocument/2006/relationships/slide" Target="slides/slide424.xml"/><Relationship Id="rId271" Type="http://schemas.openxmlformats.org/officeDocument/2006/relationships/slide" Target="slides/slide270.xml"/><Relationship Id="rId24" Type="http://schemas.openxmlformats.org/officeDocument/2006/relationships/slide" Target="slides/slide23.xml"/><Relationship Id="rId66" Type="http://schemas.openxmlformats.org/officeDocument/2006/relationships/slide" Target="slides/slide65.xml"/><Relationship Id="rId131" Type="http://schemas.openxmlformats.org/officeDocument/2006/relationships/slide" Target="slides/slide130.xml"/><Relationship Id="rId327" Type="http://schemas.openxmlformats.org/officeDocument/2006/relationships/slide" Target="slides/slide326.xml"/><Relationship Id="rId369" Type="http://schemas.openxmlformats.org/officeDocument/2006/relationships/slide" Target="slides/slide368.xml"/><Relationship Id="rId173" Type="http://schemas.openxmlformats.org/officeDocument/2006/relationships/slide" Target="slides/slide172.xml"/><Relationship Id="rId229" Type="http://schemas.openxmlformats.org/officeDocument/2006/relationships/slide" Target="slides/slide228.xml"/><Relationship Id="rId380" Type="http://schemas.openxmlformats.org/officeDocument/2006/relationships/slide" Target="slides/slide379.xml"/><Relationship Id="rId436" Type="http://schemas.openxmlformats.org/officeDocument/2006/relationships/notesMaster" Target="notesMasters/notesMaster1.xml"/><Relationship Id="rId240" Type="http://schemas.openxmlformats.org/officeDocument/2006/relationships/slide" Target="slides/slide239.xml"/><Relationship Id="rId35" Type="http://schemas.openxmlformats.org/officeDocument/2006/relationships/slide" Target="slides/slide34.xml"/><Relationship Id="rId77" Type="http://schemas.openxmlformats.org/officeDocument/2006/relationships/slide" Target="slides/slide76.xml"/><Relationship Id="rId100" Type="http://schemas.openxmlformats.org/officeDocument/2006/relationships/slide" Target="slides/slide99.xml"/><Relationship Id="rId282" Type="http://schemas.openxmlformats.org/officeDocument/2006/relationships/slide" Target="slides/slide281.xml"/><Relationship Id="rId338" Type="http://schemas.openxmlformats.org/officeDocument/2006/relationships/slide" Target="slides/slide337.xml"/><Relationship Id="rId8" Type="http://schemas.openxmlformats.org/officeDocument/2006/relationships/slide" Target="slides/slide7.xml"/><Relationship Id="rId142" Type="http://schemas.openxmlformats.org/officeDocument/2006/relationships/slide" Target="slides/slide141.xml"/><Relationship Id="rId184" Type="http://schemas.openxmlformats.org/officeDocument/2006/relationships/slide" Target="slides/slide183.xml"/><Relationship Id="rId391" Type="http://schemas.openxmlformats.org/officeDocument/2006/relationships/slide" Target="slides/slide390.xml"/><Relationship Id="rId405" Type="http://schemas.openxmlformats.org/officeDocument/2006/relationships/slide" Target="slides/slide404.xml"/><Relationship Id="rId251" Type="http://schemas.openxmlformats.org/officeDocument/2006/relationships/slide" Target="slides/slide250.xml"/><Relationship Id="rId46" Type="http://schemas.openxmlformats.org/officeDocument/2006/relationships/slide" Target="slides/slide45.xml"/><Relationship Id="rId293" Type="http://schemas.openxmlformats.org/officeDocument/2006/relationships/slide" Target="slides/slide292.xml"/><Relationship Id="rId307" Type="http://schemas.openxmlformats.org/officeDocument/2006/relationships/slide" Target="slides/slide306.xml"/><Relationship Id="rId349" Type="http://schemas.openxmlformats.org/officeDocument/2006/relationships/slide" Target="slides/slide348.xml"/><Relationship Id="rId88" Type="http://schemas.openxmlformats.org/officeDocument/2006/relationships/slide" Target="slides/slide87.xml"/><Relationship Id="rId111" Type="http://schemas.openxmlformats.org/officeDocument/2006/relationships/slide" Target="slides/slide110.xml"/><Relationship Id="rId153" Type="http://schemas.openxmlformats.org/officeDocument/2006/relationships/slide" Target="slides/slide152.xml"/><Relationship Id="rId195" Type="http://schemas.openxmlformats.org/officeDocument/2006/relationships/slide" Target="slides/slide194.xml"/><Relationship Id="rId209" Type="http://schemas.openxmlformats.org/officeDocument/2006/relationships/slide" Target="slides/slide208.xml"/><Relationship Id="rId360" Type="http://schemas.openxmlformats.org/officeDocument/2006/relationships/slide" Target="slides/slide359.xml"/><Relationship Id="rId416" Type="http://schemas.openxmlformats.org/officeDocument/2006/relationships/slide" Target="slides/slide415.xml"/><Relationship Id="rId220" Type="http://schemas.openxmlformats.org/officeDocument/2006/relationships/slide" Target="slides/slide219.xml"/><Relationship Id="rId15" Type="http://schemas.openxmlformats.org/officeDocument/2006/relationships/slide" Target="slides/slide14.xml"/><Relationship Id="rId57" Type="http://schemas.openxmlformats.org/officeDocument/2006/relationships/slide" Target="slides/slide56.xml"/><Relationship Id="rId262" Type="http://schemas.openxmlformats.org/officeDocument/2006/relationships/slide" Target="slides/slide261.xml"/><Relationship Id="rId318" Type="http://schemas.openxmlformats.org/officeDocument/2006/relationships/slide" Target="slides/slide317.xml"/><Relationship Id="rId99" Type="http://schemas.openxmlformats.org/officeDocument/2006/relationships/slide" Target="slides/slide98.xml"/><Relationship Id="rId122" Type="http://schemas.openxmlformats.org/officeDocument/2006/relationships/slide" Target="slides/slide121.xml"/><Relationship Id="rId164" Type="http://schemas.openxmlformats.org/officeDocument/2006/relationships/slide" Target="slides/slide163.xml"/><Relationship Id="rId371" Type="http://schemas.openxmlformats.org/officeDocument/2006/relationships/slide" Target="slides/slide370.xml"/><Relationship Id="rId427" Type="http://schemas.openxmlformats.org/officeDocument/2006/relationships/slide" Target="slides/slide426.xml"/><Relationship Id="rId26" Type="http://schemas.openxmlformats.org/officeDocument/2006/relationships/slide" Target="slides/slide25.xml"/><Relationship Id="rId231" Type="http://schemas.openxmlformats.org/officeDocument/2006/relationships/slide" Target="slides/slide230.xml"/><Relationship Id="rId273" Type="http://schemas.openxmlformats.org/officeDocument/2006/relationships/slide" Target="slides/slide272.xml"/><Relationship Id="rId329" Type="http://schemas.openxmlformats.org/officeDocument/2006/relationships/slide" Target="slides/slide328.xml"/><Relationship Id="rId68" Type="http://schemas.openxmlformats.org/officeDocument/2006/relationships/slide" Target="slides/slide67.xml"/><Relationship Id="rId133" Type="http://schemas.openxmlformats.org/officeDocument/2006/relationships/slide" Target="slides/slide132.xml"/><Relationship Id="rId175" Type="http://schemas.openxmlformats.org/officeDocument/2006/relationships/slide" Target="slides/slide174.xml"/><Relationship Id="rId340" Type="http://schemas.openxmlformats.org/officeDocument/2006/relationships/slide" Target="slides/slide339.xml"/><Relationship Id="rId200" Type="http://schemas.openxmlformats.org/officeDocument/2006/relationships/slide" Target="slides/slide199.xml"/><Relationship Id="rId382" Type="http://schemas.openxmlformats.org/officeDocument/2006/relationships/slide" Target="slides/slide381.xml"/><Relationship Id="rId438" Type="http://schemas.openxmlformats.org/officeDocument/2006/relationships/viewProps" Target="viewProps.xml"/><Relationship Id="rId242" Type="http://schemas.openxmlformats.org/officeDocument/2006/relationships/slide" Target="slides/slide241.xml"/><Relationship Id="rId284" Type="http://schemas.openxmlformats.org/officeDocument/2006/relationships/slide" Target="slides/slide283.xml"/><Relationship Id="rId37" Type="http://schemas.openxmlformats.org/officeDocument/2006/relationships/slide" Target="slides/slide36.xml"/><Relationship Id="rId79" Type="http://schemas.openxmlformats.org/officeDocument/2006/relationships/slide" Target="slides/slide78.xml"/><Relationship Id="rId102" Type="http://schemas.openxmlformats.org/officeDocument/2006/relationships/slide" Target="slides/slide101.xml"/><Relationship Id="rId144" Type="http://schemas.openxmlformats.org/officeDocument/2006/relationships/slide" Target="slides/slide143.xml"/><Relationship Id="rId90" Type="http://schemas.openxmlformats.org/officeDocument/2006/relationships/slide" Target="slides/slide89.xml"/><Relationship Id="rId186" Type="http://schemas.openxmlformats.org/officeDocument/2006/relationships/slide" Target="slides/slide185.xml"/><Relationship Id="rId351" Type="http://schemas.openxmlformats.org/officeDocument/2006/relationships/slide" Target="slides/slide350.xml"/><Relationship Id="rId393" Type="http://schemas.openxmlformats.org/officeDocument/2006/relationships/slide" Target="slides/slide392.xml"/><Relationship Id="rId407" Type="http://schemas.openxmlformats.org/officeDocument/2006/relationships/slide" Target="slides/slide406.xml"/><Relationship Id="rId211" Type="http://schemas.openxmlformats.org/officeDocument/2006/relationships/slide" Target="slides/slide210.xml"/><Relationship Id="rId253" Type="http://schemas.openxmlformats.org/officeDocument/2006/relationships/slide" Target="slides/slide252.xml"/><Relationship Id="rId295" Type="http://schemas.openxmlformats.org/officeDocument/2006/relationships/slide" Target="slides/slide294.xml"/><Relationship Id="rId309" Type="http://schemas.openxmlformats.org/officeDocument/2006/relationships/slide" Target="slides/slide308.xml"/><Relationship Id="rId48" Type="http://schemas.openxmlformats.org/officeDocument/2006/relationships/slide" Target="slides/slide47.xml"/><Relationship Id="rId113" Type="http://schemas.openxmlformats.org/officeDocument/2006/relationships/slide" Target="slides/slide112.xml"/><Relationship Id="rId320" Type="http://schemas.openxmlformats.org/officeDocument/2006/relationships/slide" Target="slides/slide319.xml"/><Relationship Id="rId155" Type="http://schemas.openxmlformats.org/officeDocument/2006/relationships/slide" Target="slides/slide154.xml"/><Relationship Id="rId197" Type="http://schemas.openxmlformats.org/officeDocument/2006/relationships/slide" Target="slides/slide196.xml"/><Relationship Id="rId362" Type="http://schemas.openxmlformats.org/officeDocument/2006/relationships/slide" Target="slides/slide361.xml"/><Relationship Id="rId418" Type="http://schemas.openxmlformats.org/officeDocument/2006/relationships/slide" Target="slides/slide417.xml"/><Relationship Id="rId222" Type="http://schemas.openxmlformats.org/officeDocument/2006/relationships/slide" Target="slides/slide221.xml"/><Relationship Id="rId264" Type="http://schemas.openxmlformats.org/officeDocument/2006/relationships/slide" Target="slides/slide263.xml"/><Relationship Id="rId17" Type="http://schemas.openxmlformats.org/officeDocument/2006/relationships/slide" Target="slides/slide16.xml"/><Relationship Id="rId59" Type="http://schemas.openxmlformats.org/officeDocument/2006/relationships/slide" Target="slides/slide58.xml"/><Relationship Id="rId124" Type="http://schemas.openxmlformats.org/officeDocument/2006/relationships/slide" Target="slides/slide123.xml"/><Relationship Id="rId70" Type="http://schemas.openxmlformats.org/officeDocument/2006/relationships/slide" Target="slides/slide69.xml"/><Relationship Id="rId166" Type="http://schemas.openxmlformats.org/officeDocument/2006/relationships/slide" Target="slides/slide165.xml"/><Relationship Id="rId331" Type="http://schemas.openxmlformats.org/officeDocument/2006/relationships/slide" Target="slides/slide330.xml"/><Relationship Id="rId373" Type="http://schemas.openxmlformats.org/officeDocument/2006/relationships/slide" Target="slides/slide372.xml"/><Relationship Id="rId429" Type="http://schemas.openxmlformats.org/officeDocument/2006/relationships/slide" Target="slides/slide428.xml"/><Relationship Id="rId1" Type="http://schemas.openxmlformats.org/officeDocument/2006/relationships/slideMaster" Target="slideMasters/slideMaster1.xml"/><Relationship Id="rId233" Type="http://schemas.openxmlformats.org/officeDocument/2006/relationships/slide" Target="slides/slide232.xml"/><Relationship Id="rId440" Type="http://schemas.openxmlformats.org/officeDocument/2006/relationships/tableStyles" Target="tableStyles.xml"/><Relationship Id="rId28" Type="http://schemas.openxmlformats.org/officeDocument/2006/relationships/slide" Target="slides/slide27.xml"/><Relationship Id="rId275" Type="http://schemas.openxmlformats.org/officeDocument/2006/relationships/slide" Target="slides/slide274.xml"/><Relationship Id="rId300" Type="http://schemas.openxmlformats.org/officeDocument/2006/relationships/slide" Target="slides/slide29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1106488" y="812800"/>
            <a:ext cx="5343525" cy="400685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p>
      <p:sp>
        <p:nvSpPr>
          <p:cNvPr id="2050" name="Rectangle 2"/>
          <p:cNvSpPr>
            <a:spLocks noGrp="1" noChangeArrowheads="1"/>
          </p:cNvSpPr>
          <p:nvPr>
            <p:ph type="body"/>
          </p:nvPr>
        </p:nvSpPr>
        <p:spPr bwMode="auto">
          <a:xfrm>
            <a:off x="755650" y="5078413"/>
            <a:ext cx="6046788" cy="4810125"/>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p>
            <a:pPr lvl="0"/>
            <a:endParaRPr lang="en-US"/>
          </a:p>
        </p:txBody>
      </p:sp>
      <p:sp>
        <p:nvSpPr>
          <p:cNvPr id="2051" name="Rectangle 3"/>
          <p:cNvSpPr>
            <a:spLocks noGrp="1" noChangeArrowheads="1"/>
          </p:cNvSpPr>
          <p:nvPr>
            <p:ph type="hdr"/>
          </p:nvPr>
        </p:nvSpPr>
        <p:spPr bwMode="auto">
          <a:xfrm>
            <a:off x="0" y="0"/>
            <a:ext cx="3279775"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charset="0"/>
                <a:cs typeface="Arial Unicode MS" charset="0"/>
              </a:defRPr>
            </a:lvl1pPr>
          </a:lstStyle>
          <a:p>
            <a:endParaRPr lang="cs-CZ"/>
          </a:p>
        </p:txBody>
      </p:sp>
      <p:sp>
        <p:nvSpPr>
          <p:cNvPr id="2052" name="Rectangle 4"/>
          <p:cNvSpPr>
            <a:spLocks noGrp="1" noChangeArrowheads="1"/>
          </p:cNvSpPr>
          <p:nvPr>
            <p:ph type="dt"/>
          </p:nvPr>
        </p:nvSpPr>
        <p:spPr bwMode="auto">
          <a:xfrm>
            <a:off x="4278313" y="0"/>
            <a:ext cx="3279775"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charset="0"/>
                <a:cs typeface="Arial Unicode MS" charset="0"/>
              </a:defRPr>
            </a:lvl1pPr>
          </a:lstStyle>
          <a:p>
            <a:endParaRPr lang="cs-CZ"/>
          </a:p>
        </p:txBody>
      </p:sp>
      <p:sp>
        <p:nvSpPr>
          <p:cNvPr id="2053" name="Rectangle 5"/>
          <p:cNvSpPr>
            <a:spLocks noGrp="1" noChangeArrowheads="1"/>
          </p:cNvSpPr>
          <p:nvPr>
            <p:ph type="ftr"/>
          </p:nvPr>
        </p:nvSpPr>
        <p:spPr bwMode="auto">
          <a:xfrm>
            <a:off x="0" y="10156825"/>
            <a:ext cx="3279775"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charset="0"/>
                <a:cs typeface="Arial Unicode MS" charset="0"/>
              </a:defRPr>
            </a:lvl1pPr>
          </a:lstStyle>
          <a:p>
            <a:endParaRPr lang="cs-CZ"/>
          </a:p>
        </p:txBody>
      </p:sp>
      <p:sp>
        <p:nvSpPr>
          <p:cNvPr id="2054" name="Rectangle 6"/>
          <p:cNvSpPr>
            <a:spLocks noGrp="1" noChangeArrowheads="1"/>
          </p:cNvSpPr>
          <p:nvPr>
            <p:ph type="sldNum"/>
          </p:nvPr>
        </p:nvSpPr>
        <p:spPr bwMode="auto">
          <a:xfrm>
            <a:off x="4278313" y="10156825"/>
            <a:ext cx="3279775"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charset="0"/>
                <a:cs typeface="Arial Unicode MS" charset="0"/>
              </a:defRPr>
            </a:lvl1pPr>
          </a:lstStyle>
          <a:p>
            <a:fld id="{D05B4AD5-F349-A042-9210-92EDE8B59941}" type="slidenum">
              <a:rPr lang="cs-CZ"/>
              <a:pPr/>
              <a:t>‹#›</a:t>
            </a:fld>
            <a:endParaRPr lang="cs-CZ"/>
          </a:p>
        </p:txBody>
      </p:sp>
    </p:spTree>
    <p:extLst>
      <p:ext uri="{BB962C8B-B14F-4D97-AF65-F5344CB8AC3E}">
        <p14:creationId xmlns:p14="http://schemas.microsoft.com/office/powerpoint/2010/main" val="2193547432"/>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248.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249.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250.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251.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252.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253.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254.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255.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256.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25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258.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259.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260.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261.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262.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263.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264.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265.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266.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37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373.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374.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375.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376.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377.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378.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379.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380.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381.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38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383.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384.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386.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38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38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392.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39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20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20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20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20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2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21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21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21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21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21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21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21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21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21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2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22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22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22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22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22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22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22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22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22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2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p:nvPr>
        </p:nvSpPr>
        <p:spPr/>
        <p:txBody>
          <a:bodyPr/>
          <a:lstStyle/>
          <a:p>
            <a:fld id="{D05B4AD5-F349-A042-9210-92EDE8B59941}" type="slidenum">
              <a:rPr lang="cs-CZ" smtClean="0"/>
              <a:pPr/>
              <a:t>1</a:t>
            </a:fld>
            <a:endParaRPr lang="cs-CZ"/>
          </a:p>
        </p:txBody>
      </p:sp>
    </p:spTree>
    <p:extLst>
      <p:ext uri="{BB962C8B-B14F-4D97-AF65-F5344CB8AC3E}">
        <p14:creationId xmlns:p14="http://schemas.microsoft.com/office/powerpoint/2010/main" val="33452333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483EE5C-D206-BB4B-906A-B963EFF2BEF1}" type="slidenum">
              <a:rPr lang="cs-CZ"/>
              <a:pPr/>
              <a:t>23</a:t>
            </a:fld>
            <a:endParaRPr lang="cs-CZ"/>
          </a:p>
        </p:txBody>
      </p:sp>
      <p:sp>
        <p:nvSpPr>
          <p:cNvPr id="16896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6896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8ED12F3-3CD9-B043-A154-2FEAFEAA396E}" type="slidenum">
              <a:rPr lang="cs-CZ"/>
              <a:pPr/>
              <a:t>248</a:t>
            </a:fld>
            <a:endParaRPr lang="cs-CZ"/>
          </a:p>
        </p:txBody>
      </p:sp>
      <p:sp>
        <p:nvSpPr>
          <p:cNvPr id="27750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7750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D2D9357-D87A-8044-BED5-BFCAF47352F9}" type="slidenum">
              <a:rPr lang="cs-CZ"/>
              <a:pPr/>
              <a:t>249</a:t>
            </a:fld>
            <a:endParaRPr lang="cs-CZ"/>
          </a:p>
        </p:txBody>
      </p:sp>
      <p:sp>
        <p:nvSpPr>
          <p:cNvPr id="27852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7853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62117D6-94B3-AA4B-A1E2-CA0450050441}" type="slidenum">
              <a:rPr lang="cs-CZ"/>
              <a:pPr/>
              <a:t>250</a:t>
            </a:fld>
            <a:endParaRPr lang="cs-CZ"/>
          </a:p>
        </p:txBody>
      </p:sp>
      <p:sp>
        <p:nvSpPr>
          <p:cNvPr id="27955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7955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76268E4-A3C5-264A-8112-BEC4FF84E186}" type="slidenum">
              <a:rPr lang="cs-CZ"/>
              <a:pPr/>
              <a:t>251</a:t>
            </a:fld>
            <a:endParaRPr lang="cs-CZ"/>
          </a:p>
        </p:txBody>
      </p:sp>
      <p:sp>
        <p:nvSpPr>
          <p:cNvPr id="28057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8057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AA0FD24-291D-984B-8A78-D16CA5439B44}" type="slidenum">
              <a:rPr lang="cs-CZ"/>
              <a:pPr/>
              <a:t>252</a:t>
            </a:fld>
            <a:endParaRPr lang="cs-CZ"/>
          </a:p>
        </p:txBody>
      </p:sp>
      <p:sp>
        <p:nvSpPr>
          <p:cNvPr id="28160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8160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C353FB6-84C4-9444-8596-444CEEFE3C52}" type="slidenum">
              <a:rPr lang="cs-CZ"/>
              <a:pPr/>
              <a:t>253</a:t>
            </a:fld>
            <a:endParaRPr lang="cs-CZ"/>
          </a:p>
        </p:txBody>
      </p:sp>
      <p:sp>
        <p:nvSpPr>
          <p:cNvPr id="28262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8262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9F60334-7298-6843-9197-BD9971292F96}" type="slidenum">
              <a:rPr lang="cs-CZ"/>
              <a:pPr/>
              <a:t>254</a:t>
            </a:fld>
            <a:endParaRPr lang="cs-CZ"/>
          </a:p>
        </p:txBody>
      </p:sp>
      <p:sp>
        <p:nvSpPr>
          <p:cNvPr id="28364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8365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507B9B6-E40F-534D-842E-253841CC18A8}" type="slidenum">
              <a:rPr lang="cs-CZ"/>
              <a:pPr/>
              <a:t>255</a:t>
            </a:fld>
            <a:endParaRPr lang="cs-CZ"/>
          </a:p>
        </p:txBody>
      </p:sp>
      <p:sp>
        <p:nvSpPr>
          <p:cNvPr id="28467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8467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E5A0F83-3760-9A44-9964-D8B723A717D6}" type="slidenum">
              <a:rPr lang="cs-CZ"/>
              <a:pPr/>
              <a:t>256</a:t>
            </a:fld>
            <a:endParaRPr lang="cs-CZ"/>
          </a:p>
        </p:txBody>
      </p:sp>
      <p:sp>
        <p:nvSpPr>
          <p:cNvPr id="28569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8569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CB5FE9B-E4DC-C647-9581-70B0C06A7960}" type="slidenum">
              <a:rPr lang="cs-CZ"/>
              <a:pPr/>
              <a:t>257</a:t>
            </a:fld>
            <a:endParaRPr lang="cs-CZ"/>
          </a:p>
        </p:txBody>
      </p:sp>
      <p:sp>
        <p:nvSpPr>
          <p:cNvPr id="28672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8672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1E3571D-AB95-5B49-8730-EF2987208E96}" type="slidenum">
              <a:rPr lang="cs-CZ"/>
              <a:pPr/>
              <a:t>24</a:t>
            </a:fld>
            <a:endParaRPr lang="cs-CZ"/>
          </a:p>
        </p:txBody>
      </p:sp>
      <p:sp>
        <p:nvSpPr>
          <p:cNvPr id="16998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6998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074DD6C-6AE9-F547-A779-6C8592D6CD05}" type="slidenum">
              <a:rPr lang="cs-CZ"/>
              <a:pPr/>
              <a:t>258</a:t>
            </a:fld>
            <a:endParaRPr lang="cs-CZ"/>
          </a:p>
        </p:txBody>
      </p:sp>
      <p:sp>
        <p:nvSpPr>
          <p:cNvPr id="28774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8774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7EB784C-6483-9A40-843B-4D40F752A62E}" type="slidenum">
              <a:rPr lang="cs-CZ"/>
              <a:pPr/>
              <a:t>259</a:t>
            </a:fld>
            <a:endParaRPr lang="cs-CZ"/>
          </a:p>
        </p:txBody>
      </p:sp>
      <p:sp>
        <p:nvSpPr>
          <p:cNvPr id="28876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8877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C400607-361A-9D42-80E9-6000305F0F7A}" type="slidenum">
              <a:rPr lang="cs-CZ"/>
              <a:pPr/>
              <a:t>260</a:t>
            </a:fld>
            <a:endParaRPr lang="cs-CZ"/>
          </a:p>
        </p:txBody>
      </p:sp>
      <p:sp>
        <p:nvSpPr>
          <p:cNvPr id="28979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8979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0B0D57F-E7F5-BE44-8220-26DEA40639A0}" type="slidenum">
              <a:rPr lang="cs-CZ"/>
              <a:pPr/>
              <a:t>261</a:t>
            </a:fld>
            <a:endParaRPr lang="cs-CZ"/>
          </a:p>
        </p:txBody>
      </p:sp>
      <p:sp>
        <p:nvSpPr>
          <p:cNvPr id="29081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9081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4C6BD40-F358-AE4E-AC0A-81CB04C18C6B}" type="slidenum">
              <a:rPr lang="cs-CZ"/>
              <a:pPr/>
              <a:t>262</a:t>
            </a:fld>
            <a:endParaRPr lang="cs-CZ"/>
          </a:p>
        </p:txBody>
      </p:sp>
      <p:sp>
        <p:nvSpPr>
          <p:cNvPr id="29184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9184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3310272-AB61-4B47-9AA0-05A049C15A06}" type="slidenum">
              <a:rPr lang="cs-CZ"/>
              <a:pPr/>
              <a:t>263</a:t>
            </a:fld>
            <a:endParaRPr lang="cs-CZ"/>
          </a:p>
        </p:txBody>
      </p:sp>
      <p:sp>
        <p:nvSpPr>
          <p:cNvPr id="29286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9286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65894BA-96B1-7248-AC14-03A6A5272791}" type="slidenum">
              <a:rPr lang="cs-CZ"/>
              <a:pPr/>
              <a:t>264</a:t>
            </a:fld>
            <a:endParaRPr lang="cs-CZ"/>
          </a:p>
        </p:txBody>
      </p:sp>
      <p:sp>
        <p:nvSpPr>
          <p:cNvPr id="29388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9389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F06200A-A563-1D45-A92A-860CFC0FEC91}" type="slidenum">
              <a:rPr lang="cs-CZ"/>
              <a:pPr/>
              <a:t>265</a:t>
            </a:fld>
            <a:endParaRPr lang="cs-CZ"/>
          </a:p>
        </p:txBody>
      </p:sp>
      <p:sp>
        <p:nvSpPr>
          <p:cNvPr id="29491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9491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1E3D394-8A83-7341-B9E7-12BC30E94A1C}" type="slidenum">
              <a:rPr lang="cs-CZ"/>
              <a:pPr/>
              <a:t>266</a:t>
            </a:fld>
            <a:endParaRPr lang="cs-CZ"/>
          </a:p>
        </p:txBody>
      </p:sp>
      <p:sp>
        <p:nvSpPr>
          <p:cNvPr id="29593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9593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2590A8E-D9C6-5E47-9FA4-BB137EB2C107}" type="slidenum">
              <a:rPr lang="cs-CZ"/>
              <a:pPr/>
              <a:t>372</a:t>
            </a:fld>
            <a:endParaRPr lang="cs-CZ"/>
          </a:p>
        </p:txBody>
      </p:sp>
      <p:sp>
        <p:nvSpPr>
          <p:cNvPr id="29696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9696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21F3F93-FEAA-3C4C-BDF0-50DBB16D0AD0}" type="slidenum">
              <a:rPr lang="cs-CZ"/>
              <a:pPr/>
              <a:t>27</a:t>
            </a:fld>
            <a:endParaRPr lang="cs-CZ"/>
          </a:p>
        </p:txBody>
      </p:sp>
      <p:sp>
        <p:nvSpPr>
          <p:cNvPr id="17100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7101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F5B07B7-691D-204D-A527-6C28058B7510}" type="slidenum">
              <a:rPr lang="cs-CZ"/>
              <a:pPr/>
              <a:t>373</a:t>
            </a:fld>
            <a:endParaRPr lang="cs-CZ"/>
          </a:p>
        </p:txBody>
      </p:sp>
      <p:sp>
        <p:nvSpPr>
          <p:cNvPr id="29798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9798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DECF2AC-113B-324E-9790-2A7E1F308AC0}" type="slidenum">
              <a:rPr lang="cs-CZ"/>
              <a:pPr/>
              <a:t>374</a:t>
            </a:fld>
            <a:endParaRPr lang="cs-CZ"/>
          </a:p>
        </p:txBody>
      </p:sp>
      <p:sp>
        <p:nvSpPr>
          <p:cNvPr id="29900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9901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7A8EB68-80D8-184A-87C6-5FD62C99ECDA}" type="slidenum">
              <a:rPr lang="cs-CZ"/>
              <a:pPr/>
              <a:t>375</a:t>
            </a:fld>
            <a:endParaRPr lang="cs-CZ"/>
          </a:p>
        </p:txBody>
      </p:sp>
      <p:sp>
        <p:nvSpPr>
          <p:cNvPr id="30003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0003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2D1072D-0860-EF40-961E-933E1A4D99F6}" type="slidenum">
              <a:rPr lang="cs-CZ"/>
              <a:pPr/>
              <a:t>376</a:t>
            </a:fld>
            <a:endParaRPr lang="cs-CZ"/>
          </a:p>
        </p:txBody>
      </p:sp>
      <p:sp>
        <p:nvSpPr>
          <p:cNvPr id="30105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0105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1FB6007-FA21-C04F-8707-852FD1920AF2}" type="slidenum">
              <a:rPr lang="cs-CZ"/>
              <a:pPr/>
              <a:t>377</a:t>
            </a:fld>
            <a:endParaRPr lang="cs-CZ"/>
          </a:p>
        </p:txBody>
      </p:sp>
      <p:sp>
        <p:nvSpPr>
          <p:cNvPr id="30208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0208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C4F55F2-E443-F94E-A120-CF3A0DA35593}" type="slidenum">
              <a:rPr lang="cs-CZ"/>
              <a:pPr/>
              <a:t>378</a:t>
            </a:fld>
            <a:endParaRPr lang="cs-CZ"/>
          </a:p>
        </p:txBody>
      </p:sp>
      <p:sp>
        <p:nvSpPr>
          <p:cNvPr id="30310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0310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86AD4A7-9158-694F-B1ED-8E25042AA187}" type="slidenum">
              <a:rPr lang="cs-CZ"/>
              <a:pPr/>
              <a:t>379</a:t>
            </a:fld>
            <a:endParaRPr lang="cs-CZ"/>
          </a:p>
        </p:txBody>
      </p:sp>
      <p:sp>
        <p:nvSpPr>
          <p:cNvPr id="30412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0413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E9652F2-AFE6-9E4D-BE6D-B521B1CB0B76}" type="slidenum">
              <a:rPr lang="cs-CZ"/>
              <a:pPr/>
              <a:t>380</a:t>
            </a:fld>
            <a:endParaRPr lang="cs-CZ"/>
          </a:p>
        </p:txBody>
      </p:sp>
      <p:sp>
        <p:nvSpPr>
          <p:cNvPr id="30515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0515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8F84A70-A775-4D49-AFB8-2793C9A47C5D}" type="slidenum">
              <a:rPr lang="cs-CZ"/>
              <a:pPr/>
              <a:t>381</a:t>
            </a:fld>
            <a:endParaRPr lang="cs-CZ"/>
          </a:p>
        </p:txBody>
      </p:sp>
      <p:sp>
        <p:nvSpPr>
          <p:cNvPr id="30617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0617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8B1E529-AC51-E44D-A09C-8BBA8FC76528}" type="slidenum">
              <a:rPr lang="cs-CZ"/>
              <a:pPr/>
              <a:t>382</a:t>
            </a:fld>
            <a:endParaRPr lang="cs-CZ"/>
          </a:p>
        </p:txBody>
      </p:sp>
      <p:sp>
        <p:nvSpPr>
          <p:cNvPr id="30720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0720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5FBCBDC-0509-D14A-B049-AD0B6F1FB224}" type="slidenum">
              <a:rPr lang="cs-CZ"/>
              <a:pPr/>
              <a:t>28</a:t>
            </a:fld>
            <a:endParaRPr lang="cs-CZ"/>
          </a:p>
        </p:txBody>
      </p:sp>
      <p:sp>
        <p:nvSpPr>
          <p:cNvPr id="17203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7203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F63E8BF-93D6-A245-AA10-4779D51DD7AB}" type="slidenum">
              <a:rPr lang="cs-CZ"/>
              <a:pPr/>
              <a:t>383</a:t>
            </a:fld>
            <a:endParaRPr lang="cs-CZ"/>
          </a:p>
        </p:txBody>
      </p:sp>
      <p:sp>
        <p:nvSpPr>
          <p:cNvPr id="30924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0925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FD7C090-1917-DA41-9289-FBCF20AD0F16}" type="slidenum">
              <a:rPr lang="cs-CZ"/>
              <a:pPr/>
              <a:t>384</a:t>
            </a:fld>
            <a:endParaRPr lang="cs-CZ"/>
          </a:p>
        </p:txBody>
      </p:sp>
      <p:sp>
        <p:nvSpPr>
          <p:cNvPr id="31027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1027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06E2C44-7B92-4542-984D-10B79884B21E}" type="slidenum">
              <a:rPr lang="cs-CZ"/>
              <a:pPr/>
              <a:t>386</a:t>
            </a:fld>
            <a:endParaRPr lang="cs-CZ"/>
          </a:p>
        </p:txBody>
      </p:sp>
      <p:sp>
        <p:nvSpPr>
          <p:cNvPr id="31334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1334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B6E9FB4-63E5-3745-A325-0AA9CFA9FCA0}" type="slidenum">
              <a:rPr lang="cs-CZ"/>
              <a:pPr/>
              <a:t>388</a:t>
            </a:fld>
            <a:endParaRPr lang="cs-CZ"/>
          </a:p>
        </p:txBody>
      </p:sp>
      <p:sp>
        <p:nvSpPr>
          <p:cNvPr id="31129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1129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F8B76D3-F9D8-0448-8406-3233D3AC9DAE}" type="slidenum">
              <a:rPr lang="cs-CZ"/>
              <a:pPr/>
              <a:t>389</a:t>
            </a:fld>
            <a:endParaRPr lang="cs-CZ"/>
          </a:p>
        </p:txBody>
      </p:sp>
      <p:sp>
        <p:nvSpPr>
          <p:cNvPr id="31232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1232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C98A82C-66F0-8243-A7CA-188D5EC95B75}" type="slidenum">
              <a:rPr lang="cs-CZ"/>
              <a:pPr/>
              <a:t>392</a:t>
            </a:fld>
            <a:endParaRPr lang="cs-CZ"/>
          </a:p>
        </p:txBody>
      </p:sp>
      <p:sp>
        <p:nvSpPr>
          <p:cNvPr id="31436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1437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3081EFF-692C-A145-9246-62F782AB06C4}" type="slidenum">
              <a:rPr lang="cs-CZ"/>
              <a:pPr/>
              <a:t>393</a:t>
            </a:fld>
            <a:endParaRPr lang="cs-CZ"/>
          </a:p>
        </p:txBody>
      </p:sp>
      <p:sp>
        <p:nvSpPr>
          <p:cNvPr id="31539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31539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9C41B94-F3DB-8D40-A575-FDC18AD6EA39}" type="slidenum">
              <a:rPr lang="cs-CZ"/>
              <a:pPr/>
              <a:t>29</a:t>
            </a:fld>
            <a:endParaRPr lang="cs-CZ"/>
          </a:p>
        </p:txBody>
      </p:sp>
      <p:sp>
        <p:nvSpPr>
          <p:cNvPr id="17305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7305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0428FAA-6517-0849-BE0C-671E59306B01}" type="slidenum">
              <a:rPr lang="cs-CZ"/>
              <a:pPr/>
              <a:t>30</a:t>
            </a:fld>
            <a:endParaRPr lang="cs-CZ"/>
          </a:p>
        </p:txBody>
      </p:sp>
      <p:sp>
        <p:nvSpPr>
          <p:cNvPr id="17408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7408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FD2D2C5-95B7-9046-B4DB-18D15878A236}" type="slidenum">
              <a:rPr lang="cs-CZ"/>
              <a:pPr/>
              <a:t>31</a:t>
            </a:fld>
            <a:endParaRPr lang="cs-CZ"/>
          </a:p>
        </p:txBody>
      </p:sp>
      <p:sp>
        <p:nvSpPr>
          <p:cNvPr id="17510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7510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B0DD545-D248-614A-89F9-9BE608464AA1}" type="slidenum">
              <a:rPr lang="cs-CZ"/>
              <a:pPr/>
              <a:t>32</a:t>
            </a:fld>
            <a:endParaRPr lang="cs-CZ"/>
          </a:p>
        </p:txBody>
      </p:sp>
      <p:sp>
        <p:nvSpPr>
          <p:cNvPr id="17612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7613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3EAB44B-331B-3F4F-94C3-A3AD3A543C06}" type="slidenum">
              <a:rPr lang="cs-CZ"/>
              <a:pPr/>
              <a:t>33</a:t>
            </a:fld>
            <a:endParaRPr lang="cs-CZ"/>
          </a:p>
        </p:txBody>
      </p:sp>
      <p:sp>
        <p:nvSpPr>
          <p:cNvPr id="17715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7715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9E730E3-1D06-304E-B58A-B5CC78848AE9}" type="slidenum">
              <a:rPr lang="cs-CZ"/>
              <a:pPr/>
              <a:t>41</a:t>
            </a:fld>
            <a:endParaRPr lang="cs-CZ"/>
          </a:p>
        </p:txBody>
      </p:sp>
      <p:sp>
        <p:nvSpPr>
          <p:cNvPr id="17817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7817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1DB8DB1-2CFC-0248-B0C7-26B70514BD87}" type="slidenum">
              <a:rPr lang="cs-CZ"/>
              <a:pPr/>
              <a:t>3</a:t>
            </a:fld>
            <a:endParaRPr lang="cs-CZ"/>
          </a:p>
        </p:txBody>
      </p:sp>
      <p:sp>
        <p:nvSpPr>
          <p:cNvPr id="16076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60770" name="Text Box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7636D6A-31E0-6A49-8F62-4C500F9EF348}" type="slidenum">
              <a:rPr lang="cs-CZ"/>
              <a:pPr/>
              <a:t>42</a:t>
            </a:fld>
            <a:endParaRPr lang="cs-CZ"/>
          </a:p>
        </p:txBody>
      </p:sp>
      <p:sp>
        <p:nvSpPr>
          <p:cNvPr id="17920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7920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E3CADDF-B6CC-C245-92FD-F78806A5AE9C}" type="slidenum">
              <a:rPr lang="cs-CZ"/>
              <a:pPr/>
              <a:t>43</a:t>
            </a:fld>
            <a:endParaRPr lang="cs-CZ"/>
          </a:p>
        </p:txBody>
      </p:sp>
      <p:sp>
        <p:nvSpPr>
          <p:cNvPr id="18022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8022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A439510-8D2A-6C45-B128-1AE0E6FF6DE9}" type="slidenum">
              <a:rPr lang="cs-CZ"/>
              <a:pPr/>
              <a:t>44</a:t>
            </a:fld>
            <a:endParaRPr lang="cs-CZ"/>
          </a:p>
        </p:txBody>
      </p:sp>
      <p:sp>
        <p:nvSpPr>
          <p:cNvPr id="18124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8125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C74A3B6-AECE-0A42-989C-C06D4620B822}" type="slidenum">
              <a:rPr lang="cs-CZ"/>
              <a:pPr/>
              <a:t>45</a:t>
            </a:fld>
            <a:endParaRPr lang="cs-CZ"/>
          </a:p>
        </p:txBody>
      </p:sp>
      <p:sp>
        <p:nvSpPr>
          <p:cNvPr id="18227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8227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2055DA8-A343-4344-84FB-C6C488B8F59A}" type="slidenum">
              <a:rPr lang="cs-CZ"/>
              <a:pPr/>
              <a:t>46</a:t>
            </a:fld>
            <a:endParaRPr lang="cs-CZ"/>
          </a:p>
        </p:txBody>
      </p:sp>
      <p:sp>
        <p:nvSpPr>
          <p:cNvPr id="18329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8329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BED6285-0B22-7F44-8156-4D20224BDD1D}" type="slidenum">
              <a:rPr lang="cs-CZ"/>
              <a:pPr/>
              <a:t>47</a:t>
            </a:fld>
            <a:endParaRPr lang="cs-CZ"/>
          </a:p>
        </p:txBody>
      </p:sp>
      <p:sp>
        <p:nvSpPr>
          <p:cNvPr id="18432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8432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59CFAB7-D28F-4449-B961-3F0B43BCF72E}" type="slidenum">
              <a:rPr lang="cs-CZ"/>
              <a:pPr/>
              <a:t>48</a:t>
            </a:fld>
            <a:endParaRPr lang="cs-CZ"/>
          </a:p>
        </p:txBody>
      </p:sp>
      <p:sp>
        <p:nvSpPr>
          <p:cNvPr id="18534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8534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53057D5-1192-EE42-BF08-F52E4EC35845}" type="slidenum">
              <a:rPr lang="cs-CZ"/>
              <a:pPr/>
              <a:t>49</a:t>
            </a:fld>
            <a:endParaRPr lang="cs-CZ"/>
          </a:p>
        </p:txBody>
      </p:sp>
      <p:sp>
        <p:nvSpPr>
          <p:cNvPr id="18636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8637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A99C140-A711-864E-9C7D-51484CB31C7E}" type="slidenum">
              <a:rPr lang="cs-CZ"/>
              <a:pPr/>
              <a:t>50</a:t>
            </a:fld>
            <a:endParaRPr lang="cs-CZ"/>
          </a:p>
        </p:txBody>
      </p:sp>
      <p:sp>
        <p:nvSpPr>
          <p:cNvPr id="18739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8739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B5CC533-D928-0548-9262-4C68B8B209B4}" type="slidenum">
              <a:rPr lang="cs-CZ"/>
              <a:pPr/>
              <a:t>51</a:t>
            </a:fld>
            <a:endParaRPr lang="cs-CZ"/>
          </a:p>
        </p:txBody>
      </p:sp>
      <p:sp>
        <p:nvSpPr>
          <p:cNvPr id="18841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8841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2D97A43-7D95-B04C-82C6-42A7DEE5BD86}" type="slidenum">
              <a:rPr lang="cs-CZ"/>
              <a:pPr/>
              <a:t>6</a:t>
            </a:fld>
            <a:endParaRPr lang="cs-CZ"/>
          </a:p>
        </p:txBody>
      </p:sp>
      <p:sp>
        <p:nvSpPr>
          <p:cNvPr id="16179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6179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4CD5531-CF96-EE43-A73E-1A03843F09C2}" type="slidenum">
              <a:rPr lang="cs-CZ"/>
              <a:pPr/>
              <a:t>52</a:t>
            </a:fld>
            <a:endParaRPr lang="cs-CZ"/>
          </a:p>
        </p:txBody>
      </p:sp>
      <p:sp>
        <p:nvSpPr>
          <p:cNvPr id="18944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8944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B2AEF1D-5FF5-2F44-B5C6-9772AF33465F}" type="slidenum">
              <a:rPr lang="cs-CZ"/>
              <a:pPr/>
              <a:t>53</a:t>
            </a:fld>
            <a:endParaRPr lang="cs-CZ"/>
          </a:p>
        </p:txBody>
      </p:sp>
      <p:sp>
        <p:nvSpPr>
          <p:cNvPr id="19046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9046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621357F-2A80-4143-8CF5-A8CB740FDBD2}" type="slidenum">
              <a:rPr lang="cs-CZ"/>
              <a:pPr/>
              <a:t>54</a:t>
            </a:fld>
            <a:endParaRPr lang="cs-CZ"/>
          </a:p>
        </p:txBody>
      </p:sp>
      <p:sp>
        <p:nvSpPr>
          <p:cNvPr id="19148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9149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FDF4D3F-BCE0-C445-82EF-2D0650577E37}" type="slidenum">
              <a:rPr lang="cs-CZ"/>
              <a:pPr/>
              <a:t>55</a:t>
            </a:fld>
            <a:endParaRPr lang="cs-CZ"/>
          </a:p>
        </p:txBody>
      </p:sp>
      <p:sp>
        <p:nvSpPr>
          <p:cNvPr id="19251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9251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C05C2F8-7EB9-BF46-9F0C-70ECF64A2262}" type="slidenum">
              <a:rPr lang="cs-CZ"/>
              <a:pPr/>
              <a:t>56</a:t>
            </a:fld>
            <a:endParaRPr lang="cs-CZ"/>
          </a:p>
        </p:txBody>
      </p:sp>
      <p:sp>
        <p:nvSpPr>
          <p:cNvPr id="19353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9353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718502F-C57E-1C48-B7F7-6D753A45CF00}" type="slidenum">
              <a:rPr lang="cs-CZ"/>
              <a:pPr/>
              <a:t>57</a:t>
            </a:fld>
            <a:endParaRPr lang="cs-CZ"/>
          </a:p>
        </p:txBody>
      </p:sp>
      <p:sp>
        <p:nvSpPr>
          <p:cNvPr id="19456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9456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4969AA6-F501-7B4E-A02E-76C43A8B7C4A}" type="slidenum">
              <a:rPr lang="cs-CZ"/>
              <a:pPr/>
              <a:t>58</a:t>
            </a:fld>
            <a:endParaRPr lang="cs-CZ"/>
          </a:p>
        </p:txBody>
      </p:sp>
      <p:sp>
        <p:nvSpPr>
          <p:cNvPr id="19558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9558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B967475-A4DA-5345-870D-7D8A74E47273}" type="slidenum">
              <a:rPr lang="cs-CZ"/>
              <a:pPr/>
              <a:t>59</a:t>
            </a:fld>
            <a:endParaRPr lang="cs-CZ"/>
          </a:p>
        </p:txBody>
      </p:sp>
      <p:sp>
        <p:nvSpPr>
          <p:cNvPr id="19660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9661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F2C8BE2-0D75-954D-8043-F1E8A4C5F1B0}" type="slidenum">
              <a:rPr lang="cs-CZ"/>
              <a:pPr/>
              <a:t>60</a:t>
            </a:fld>
            <a:endParaRPr lang="cs-CZ"/>
          </a:p>
        </p:txBody>
      </p:sp>
      <p:sp>
        <p:nvSpPr>
          <p:cNvPr id="19763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9763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7870CC9-2426-E944-A05A-1FE068455657}" type="slidenum">
              <a:rPr lang="cs-CZ"/>
              <a:pPr/>
              <a:t>61</a:t>
            </a:fld>
            <a:endParaRPr lang="cs-CZ"/>
          </a:p>
        </p:txBody>
      </p:sp>
      <p:sp>
        <p:nvSpPr>
          <p:cNvPr id="19865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9865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A1B4CCF-3BE0-404E-A996-5082BD3884B0}" type="slidenum">
              <a:rPr lang="cs-CZ"/>
              <a:pPr/>
              <a:t>7</a:t>
            </a:fld>
            <a:endParaRPr lang="cs-CZ"/>
          </a:p>
        </p:txBody>
      </p:sp>
      <p:sp>
        <p:nvSpPr>
          <p:cNvPr id="16281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6281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D38E8F9-3677-A44C-B4DA-3221ECCFF2FA}" type="slidenum">
              <a:rPr lang="cs-CZ"/>
              <a:pPr/>
              <a:t>62</a:t>
            </a:fld>
            <a:endParaRPr lang="cs-CZ"/>
          </a:p>
        </p:txBody>
      </p:sp>
      <p:sp>
        <p:nvSpPr>
          <p:cNvPr id="19968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9968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C2B8A43-C1CC-2D44-8A38-EFB4983D4F8F}" type="slidenum">
              <a:rPr lang="cs-CZ"/>
              <a:pPr/>
              <a:t>63</a:t>
            </a:fld>
            <a:endParaRPr lang="cs-CZ"/>
          </a:p>
        </p:txBody>
      </p:sp>
      <p:sp>
        <p:nvSpPr>
          <p:cNvPr id="20070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0070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EDF65E3-1E07-BA48-A993-A467B02D5DF5}" type="slidenum">
              <a:rPr lang="cs-CZ"/>
              <a:pPr/>
              <a:t>64</a:t>
            </a:fld>
            <a:endParaRPr lang="cs-CZ"/>
          </a:p>
        </p:txBody>
      </p:sp>
      <p:sp>
        <p:nvSpPr>
          <p:cNvPr id="20172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0173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2273B6B-6710-634A-913C-21DF3E0DBDD1}" type="slidenum">
              <a:rPr lang="cs-CZ"/>
              <a:pPr/>
              <a:t>65</a:t>
            </a:fld>
            <a:endParaRPr lang="cs-CZ"/>
          </a:p>
        </p:txBody>
      </p:sp>
      <p:sp>
        <p:nvSpPr>
          <p:cNvPr id="20275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0275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4F6C0A1-2E30-D846-9462-C2FF3D84225E}" type="slidenum">
              <a:rPr lang="cs-CZ"/>
              <a:pPr/>
              <a:t>67</a:t>
            </a:fld>
            <a:endParaRPr lang="cs-CZ"/>
          </a:p>
        </p:txBody>
      </p:sp>
      <p:sp>
        <p:nvSpPr>
          <p:cNvPr id="20377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0377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09C58F4-157C-3147-AD56-3A5015FD5208}" type="slidenum">
              <a:rPr lang="cs-CZ"/>
              <a:pPr/>
              <a:t>109</a:t>
            </a:fld>
            <a:endParaRPr lang="cs-CZ"/>
          </a:p>
        </p:txBody>
      </p:sp>
      <p:sp>
        <p:nvSpPr>
          <p:cNvPr id="21401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1401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4C23332-EBCE-5D4D-B29C-193DD38E2DE0}" type="slidenum">
              <a:rPr lang="cs-CZ"/>
              <a:pPr/>
              <a:t>110</a:t>
            </a:fld>
            <a:endParaRPr lang="cs-CZ"/>
          </a:p>
        </p:txBody>
      </p:sp>
      <p:sp>
        <p:nvSpPr>
          <p:cNvPr id="21811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1811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3603373-4E18-F84D-A3E6-AE6562207F40}" type="slidenum">
              <a:rPr lang="cs-CZ"/>
              <a:pPr/>
              <a:t>112</a:t>
            </a:fld>
            <a:endParaRPr lang="cs-CZ"/>
          </a:p>
        </p:txBody>
      </p:sp>
      <p:sp>
        <p:nvSpPr>
          <p:cNvPr id="22016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2016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877B9EA-BDD2-8342-8AB9-4ABBD64AFADF}" type="slidenum">
              <a:rPr lang="cs-CZ"/>
              <a:pPr/>
              <a:t>113</a:t>
            </a:fld>
            <a:endParaRPr lang="cs-CZ"/>
          </a:p>
        </p:txBody>
      </p:sp>
      <p:sp>
        <p:nvSpPr>
          <p:cNvPr id="22118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2118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2869452-9119-5343-9116-A35D039CDEC6}" type="slidenum">
              <a:rPr lang="cs-CZ"/>
              <a:pPr/>
              <a:t>114</a:t>
            </a:fld>
            <a:endParaRPr lang="cs-CZ"/>
          </a:p>
        </p:txBody>
      </p:sp>
      <p:sp>
        <p:nvSpPr>
          <p:cNvPr id="22220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2221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A2C21AD-C311-B243-B5A2-BE006A24C78F}" type="slidenum">
              <a:rPr lang="cs-CZ"/>
              <a:pPr/>
              <a:t>8</a:t>
            </a:fld>
            <a:endParaRPr lang="cs-CZ"/>
          </a:p>
        </p:txBody>
      </p:sp>
      <p:sp>
        <p:nvSpPr>
          <p:cNvPr id="16384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6384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FB0BA39-B23D-EF4B-9F05-ECE737A8E5BF}" type="slidenum">
              <a:rPr lang="cs-CZ"/>
              <a:pPr/>
              <a:t>115</a:t>
            </a:fld>
            <a:endParaRPr lang="cs-CZ"/>
          </a:p>
        </p:txBody>
      </p:sp>
      <p:sp>
        <p:nvSpPr>
          <p:cNvPr id="22323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2323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2F5675E-7C41-C94F-BDD8-B1C0A11ECA0E}" type="slidenum">
              <a:rPr lang="cs-CZ"/>
              <a:pPr/>
              <a:t>116</a:t>
            </a:fld>
            <a:endParaRPr lang="cs-CZ"/>
          </a:p>
        </p:txBody>
      </p:sp>
      <p:sp>
        <p:nvSpPr>
          <p:cNvPr id="22425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2425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89024D3-F970-B542-B19D-CCBB38E52863}" type="slidenum">
              <a:rPr lang="cs-CZ"/>
              <a:pPr/>
              <a:t>117</a:t>
            </a:fld>
            <a:endParaRPr lang="cs-CZ"/>
          </a:p>
        </p:txBody>
      </p:sp>
      <p:sp>
        <p:nvSpPr>
          <p:cNvPr id="22528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2528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8A9E752-1305-3749-820F-6D0232D4B95A}" type="slidenum">
              <a:rPr lang="cs-CZ"/>
              <a:pPr/>
              <a:t>118</a:t>
            </a:fld>
            <a:endParaRPr lang="cs-CZ"/>
          </a:p>
        </p:txBody>
      </p:sp>
      <p:sp>
        <p:nvSpPr>
          <p:cNvPr id="22630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2630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D4D1041-CB1E-F64E-83A5-0A25AFEBDD9A}" type="slidenum">
              <a:rPr lang="cs-CZ"/>
              <a:pPr/>
              <a:t>119</a:t>
            </a:fld>
            <a:endParaRPr lang="cs-CZ"/>
          </a:p>
        </p:txBody>
      </p:sp>
      <p:sp>
        <p:nvSpPr>
          <p:cNvPr id="22732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2733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554B8AA-58D0-A643-A33C-ACC51A1B318E}" type="slidenum">
              <a:rPr lang="cs-CZ"/>
              <a:pPr/>
              <a:t>120</a:t>
            </a:fld>
            <a:endParaRPr lang="cs-CZ"/>
          </a:p>
        </p:txBody>
      </p:sp>
      <p:sp>
        <p:nvSpPr>
          <p:cNvPr id="22835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2835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64FF8A0-AB61-D341-9206-025FEAD3816F}" type="slidenum">
              <a:rPr lang="cs-CZ"/>
              <a:pPr/>
              <a:t>121</a:t>
            </a:fld>
            <a:endParaRPr lang="cs-CZ"/>
          </a:p>
        </p:txBody>
      </p:sp>
      <p:sp>
        <p:nvSpPr>
          <p:cNvPr id="22937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2937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16A4542-24B7-794E-8A2D-30CC97219009}" type="slidenum">
              <a:rPr lang="cs-CZ"/>
              <a:pPr/>
              <a:t>122</a:t>
            </a:fld>
            <a:endParaRPr lang="cs-CZ"/>
          </a:p>
        </p:txBody>
      </p:sp>
      <p:sp>
        <p:nvSpPr>
          <p:cNvPr id="23040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3040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0109B5D-5334-834D-9C2A-2BA972FD4362}" type="slidenum">
              <a:rPr lang="cs-CZ"/>
              <a:pPr/>
              <a:t>123</a:t>
            </a:fld>
            <a:endParaRPr lang="cs-CZ"/>
          </a:p>
        </p:txBody>
      </p:sp>
      <p:sp>
        <p:nvSpPr>
          <p:cNvPr id="23142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3142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CE53FCC-69DF-2547-B3CC-06FDF338F8E3}" type="slidenum">
              <a:rPr lang="cs-CZ"/>
              <a:pPr/>
              <a:t>124</a:t>
            </a:fld>
            <a:endParaRPr lang="cs-CZ"/>
          </a:p>
        </p:txBody>
      </p:sp>
      <p:sp>
        <p:nvSpPr>
          <p:cNvPr id="23244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3245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ABE0902-864F-FD4F-B5D4-8B28164AC6A6}" type="slidenum">
              <a:rPr lang="cs-CZ"/>
              <a:pPr/>
              <a:t>9</a:t>
            </a:fld>
            <a:endParaRPr lang="cs-CZ"/>
          </a:p>
        </p:txBody>
      </p:sp>
      <p:sp>
        <p:nvSpPr>
          <p:cNvPr id="16486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6486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0902C3C-FCB0-6A48-8D56-21890283B0FA}" type="slidenum">
              <a:rPr lang="cs-CZ"/>
              <a:pPr/>
              <a:t>126</a:t>
            </a:fld>
            <a:endParaRPr lang="cs-CZ"/>
          </a:p>
        </p:txBody>
      </p:sp>
      <p:sp>
        <p:nvSpPr>
          <p:cNvPr id="23347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3347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0138E59-49D2-5446-9B36-5D5722027ED9}" type="slidenum">
              <a:rPr lang="cs-CZ"/>
              <a:pPr/>
              <a:t>127</a:t>
            </a:fld>
            <a:endParaRPr lang="cs-CZ"/>
          </a:p>
        </p:txBody>
      </p:sp>
      <p:sp>
        <p:nvSpPr>
          <p:cNvPr id="23449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3449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00607FA-2307-114D-9916-91389FC51EF9}" type="slidenum">
              <a:rPr lang="cs-CZ"/>
              <a:pPr/>
              <a:t>150</a:t>
            </a:fld>
            <a:endParaRPr lang="cs-CZ"/>
          </a:p>
        </p:txBody>
      </p:sp>
      <p:sp>
        <p:nvSpPr>
          <p:cNvPr id="23961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3961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112E160-22B0-0942-8DE5-923E2026CD8B}" type="slidenum">
              <a:rPr lang="cs-CZ"/>
              <a:pPr/>
              <a:t>151</a:t>
            </a:fld>
            <a:endParaRPr lang="cs-CZ"/>
          </a:p>
        </p:txBody>
      </p:sp>
      <p:sp>
        <p:nvSpPr>
          <p:cNvPr id="24064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4064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051FADB-0890-DB4A-926E-20D4F39FDDE7}" type="slidenum">
              <a:rPr lang="cs-CZ"/>
              <a:pPr/>
              <a:t>152</a:t>
            </a:fld>
            <a:endParaRPr lang="cs-CZ"/>
          </a:p>
        </p:txBody>
      </p:sp>
      <p:sp>
        <p:nvSpPr>
          <p:cNvPr id="24166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4166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B7354D1-FA6C-6841-A581-AA1711A510C1}" type="slidenum">
              <a:rPr lang="cs-CZ"/>
              <a:pPr/>
              <a:t>153</a:t>
            </a:fld>
            <a:endParaRPr lang="cs-CZ"/>
          </a:p>
        </p:txBody>
      </p:sp>
      <p:sp>
        <p:nvSpPr>
          <p:cNvPr id="24268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4269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FD671AF-1540-4F4F-AFCE-770064210EF3}" type="slidenum">
              <a:rPr lang="cs-CZ"/>
              <a:pPr/>
              <a:t>154</a:t>
            </a:fld>
            <a:endParaRPr lang="cs-CZ"/>
          </a:p>
        </p:txBody>
      </p:sp>
      <p:sp>
        <p:nvSpPr>
          <p:cNvPr id="24371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4371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88298CD-7395-5941-BBC4-E1C93F6C47FE}" type="slidenum">
              <a:rPr lang="cs-CZ"/>
              <a:pPr/>
              <a:t>156</a:t>
            </a:fld>
            <a:endParaRPr lang="cs-CZ"/>
          </a:p>
        </p:txBody>
      </p:sp>
      <p:sp>
        <p:nvSpPr>
          <p:cNvPr id="24473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4473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8EEAA2C-9FE2-1645-9BBA-C16E1E229EC8}" type="slidenum">
              <a:rPr lang="cs-CZ"/>
              <a:pPr/>
              <a:t>157</a:t>
            </a:fld>
            <a:endParaRPr lang="cs-CZ"/>
          </a:p>
        </p:txBody>
      </p:sp>
      <p:sp>
        <p:nvSpPr>
          <p:cNvPr id="24576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4576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D712E68-BD4F-6242-9AE0-213894D2576F}" type="slidenum">
              <a:rPr lang="cs-CZ"/>
              <a:pPr/>
              <a:t>158</a:t>
            </a:fld>
            <a:endParaRPr lang="cs-CZ"/>
          </a:p>
        </p:txBody>
      </p:sp>
      <p:sp>
        <p:nvSpPr>
          <p:cNvPr id="24678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4678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3C834B7-2669-CE49-B76E-4987F1FE36AC}" type="slidenum">
              <a:rPr lang="cs-CZ"/>
              <a:pPr/>
              <a:t>10</a:t>
            </a:fld>
            <a:endParaRPr lang="cs-CZ"/>
          </a:p>
        </p:txBody>
      </p:sp>
      <p:sp>
        <p:nvSpPr>
          <p:cNvPr id="16588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6589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C46720F-4D69-444B-8A15-24378FDF30F2}" type="slidenum">
              <a:rPr lang="cs-CZ"/>
              <a:pPr/>
              <a:t>162</a:t>
            </a:fld>
            <a:endParaRPr lang="cs-CZ"/>
          </a:p>
        </p:txBody>
      </p:sp>
      <p:sp>
        <p:nvSpPr>
          <p:cNvPr id="24780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4781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F6B2142-1A5F-C949-A611-6AF7058A3ADA}" type="slidenum">
              <a:rPr lang="cs-CZ"/>
              <a:pPr/>
              <a:t>163</a:t>
            </a:fld>
            <a:endParaRPr lang="cs-CZ"/>
          </a:p>
        </p:txBody>
      </p:sp>
      <p:sp>
        <p:nvSpPr>
          <p:cNvPr id="24883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4883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26D4EB6-AE31-7249-A839-999C1A1E647C}" type="slidenum">
              <a:rPr lang="cs-CZ"/>
              <a:pPr/>
              <a:t>166</a:t>
            </a:fld>
            <a:endParaRPr lang="cs-CZ"/>
          </a:p>
        </p:txBody>
      </p:sp>
      <p:sp>
        <p:nvSpPr>
          <p:cNvPr id="24985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4985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77D3CD4-E782-F442-82F3-544E5F9F23ED}" type="slidenum">
              <a:rPr lang="cs-CZ"/>
              <a:pPr/>
              <a:t>167</a:t>
            </a:fld>
            <a:endParaRPr lang="cs-CZ"/>
          </a:p>
        </p:txBody>
      </p:sp>
      <p:sp>
        <p:nvSpPr>
          <p:cNvPr id="25088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5088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p:nvPr>
        </p:nvSpPr>
        <p:spPr/>
        <p:txBody>
          <a:bodyPr/>
          <a:lstStyle/>
          <a:p>
            <a:fld id="{D05B4AD5-F349-A042-9210-92EDE8B59941}" type="slidenum">
              <a:rPr lang="cs-CZ" smtClean="0"/>
              <a:pPr/>
              <a:t>178</a:t>
            </a:fld>
            <a:endParaRPr lang="cs-CZ"/>
          </a:p>
        </p:txBody>
      </p:sp>
    </p:spTree>
    <p:extLst>
      <p:ext uri="{BB962C8B-B14F-4D97-AF65-F5344CB8AC3E}">
        <p14:creationId xmlns:p14="http://schemas.microsoft.com/office/powerpoint/2010/main" val="298407640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47CB41F-DCE4-F24F-8271-A89185B49C87}" type="slidenum">
              <a:rPr lang="cs-CZ"/>
              <a:pPr/>
              <a:t>206</a:t>
            </a:fld>
            <a:endParaRPr lang="cs-CZ"/>
          </a:p>
        </p:txBody>
      </p:sp>
      <p:sp>
        <p:nvSpPr>
          <p:cNvPr id="25190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5190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3A340D7-6B6C-C045-962A-DCDA7CE55F2B}" type="slidenum">
              <a:rPr lang="cs-CZ"/>
              <a:pPr/>
              <a:t>207</a:t>
            </a:fld>
            <a:endParaRPr lang="cs-CZ"/>
          </a:p>
        </p:txBody>
      </p:sp>
      <p:sp>
        <p:nvSpPr>
          <p:cNvPr id="25292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5293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99BE6AA-78F4-5541-B936-05B95BC65AE9}" type="slidenum">
              <a:rPr lang="cs-CZ"/>
              <a:pPr/>
              <a:t>208</a:t>
            </a:fld>
            <a:endParaRPr lang="cs-CZ"/>
          </a:p>
        </p:txBody>
      </p:sp>
      <p:sp>
        <p:nvSpPr>
          <p:cNvPr id="25395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5395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DBAD53C-7119-5C47-9926-5F86BAAF96F5}" type="slidenum">
              <a:rPr lang="cs-CZ"/>
              <a:pPr/>
              <a:t>209</a:t>
            </a:fld>
            <a:endParaRPr lang="cs-CZ"/>
          </a:p>
        </p:txBody>
      </p:sp>
      <p:sp>
        <p:nvSpPr>
          <p:cNvPr id="25497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5497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2B3A17E-DCB2-0F46-A57E-04053C1C8AF8}" type="slidenum">
              <a:rPr lang="cs-CZ"/>
              <a:pPr/>
              <a:t>210</a:t>
            </a:fld>
            <a:endParaRPr lang="cs-CZ"/>
          </a:p>
        </p:txBody>
      </p:sp>
      <p:sp>
        <p:nvSpPr>
          <p:cNvPr id="25600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5600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02AC3EE-99EF-B641-BE8C-B9F46BFE5FB2}" type="slidenum">
              <a:rPr lang="cs-CZ"/>
              <a:pPr/>
              <a:t>15</a:t>
            </a:fld>
            <a:endParaRPr lang="cs-CZ"/>
          </a:p>
        </p:txBody>
      </p:sp>
      <p:sp>
        <p:nvSpPr>
          <p:cNvPr id="16691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6691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6D7BDBD-A920-A049-93DF-17D8FF02E066}" type="slidenum">
              <a:rPr lang="cs-CZ"/>
              <a:pPr/>
              <a:t>211</a:t>
            </a:fld>
            <a:endParaRPr lang="cs-CZ"/>
          </a:p>
        </p:txBody>
      </p:sp>
      <p:sp>
        <p:nvSpPr>
          <p:cNvPr id="25702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5702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6535817-D32D-324C-876C-BFCE58E402B6}" type="slidenum">
              <a:rPr lang="cs-CZ"/>
              <a:pPr/>
              <a:t>212</a:t>
            </a:fld>
            <a:endParaRPr lang="cs-CZ"/>
          </a:p>
        </p:txBody>
      </p:sp>
      <p:sp>
        <p:nvSpPr>
          <p:cNvPr id="25804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5805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A89BC74-A259-754D-B6B1-4968AAD3BB18}" type="slidenum">
              <a:rPr lang="cs-CZ"/>
              <a:pPr/>
              <a:t>213</a:t>
            </a:fld>
            <a:endParaRPr lang="cs-CZ"/>
          </a:p>
        </p:txBody>
      </p:sp>
      <p:sp>
        <p:nvSpPr>
          <p:cNvPr id="25907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5907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29D5790-AB33-034A-8D66-5325E79C0239}" type="slidenum">
              <a:rPr lang="cs-CZ"/>
              <a:pPr/>
              <a:t>214</a:t>
            </a:fld>
            <a:endParaRPr lang="cs-CZ"/>
          </a:p>
        </p:txBody>
      </p:sp>
      <p:sp>
        <p:nvSpPr>
          <p:cNvPr id="26009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6009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5B08CF8-3E65-334F-AC78-D5AB01BF4591}" type="slidenum">
              <a:rPr lang="cs-CZ"/>
              <a:pPr/>
              <a:t>215</a:t>
            </a:fld>
            <a:endParaRPr lang="cs-CZ"/>
          </a:p>
        </p:txBody>
      </p:sp>
      <p:sp>
        <p:nvSpPr>
          <p:cNvPr id="26112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6112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3B68E41-2D05-4D48-ABEB-42D4414A5BBC}" type="slidenum">
              <a:rPr lang="cs-CZ"/>
              <a:pPr/>
              <a:t>216</a:t>
            </a:fld>
            <a:endParaRPr lang="cs-CZ"/>
          </a:p>
        </p:txBody>
      </p:sp>
      <p:sp>
        <p:nvSpPr>
          <p:cNvPr id="26214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6214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FA0169E-6B1E-D948-871D-6639BC5B72D2}" type="slidenum">
              <a:rPr lang="cs-CZ"/>
              <a:pPr/>
              <a:t>217</a:t>
            </a:fld>
            <a:endParaRPr lang="cs-CZ"/>
          </a:p>
        </p:txBody>
      </p:sp>
      <p:sp>
        <p:nvSpPr>
          <p:cNvPr id="26316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6317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A63D8BB-E4FF-C949-A0EA-1DB01E55EC51}" type="slidenum">
              <a:rPr lang="cs-CZ"/>
              <a:pPr/>
              <a:t>218</a:t>
            </a:fld>
            <a:endParaRPr lang="cs-CZ"/>
          </a:p>
        </p:txBody>
      </p:sp>
      <p:sp>
        <p:nvSpPr>
          <p:cNvPr id="26419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6419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4C93AEC-6919-BB46-BAC3-A2768494B35C}" type="slidenum">
              <a:rPr lang="cs-CZ"/>
              <a:pPr/>
              <a:t>219</a:t>
            </a:fld>
            <a:endParaRPr lang="cs-CZ"/>
          </a:p>
        </p:txBody>
      </p:sp>
      <p:sp>
        <p:nvSpPr>
          <p:cNvPr id="26521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6521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EB32224-0CFD-4E45-ADA0-E9B94CB67101}" type="slidenum">
              <a:rPr lang="cs-CZ"/>
              <a:pPr/>
              <a:t>220</a:t>
            </a:fld>
            <a:endParaRPr lang="cs-CZ"/>
          </a:p>
        </p:txBody>
      </p:sp>
      <p:sp>
        <p:nvSpPr>
          <p:cNvPr id="26624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6624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EAC6C7F-BA43-EB4B-80F4-351511F5BE2B}" type="slidenum">
              <a:rPr lang="cs-CZ"/>
              <a:pPr/>
              <a:t>18</a:t>
            </a:fld>
            <a:endParaRPr lang="cs-CZ"/>
          </a:p>
        </p:txBody>
      </p:sp>
      <p:sp>
        <p:nvSpPr>
          <p:cNvPr id="16793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16793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CFFD198-64D4-0143-8A39-2643915C53E3}" type="slidenum">
              <a:rPr lang="cs-CZ"/>
              <a:pPr/>
              <a:t>221</a:t>
            </a:fld>
            <a:endParaRPr lang="cs-CZ"/>
          </a:p>
        </p:txBody>
      </p:sp>
      <p:sp>
        <p:nvSpPr>
          <p:cNvPr id="26726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6726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48D302B-F09A-9B45-96C7-9BC3AC19D4C6}" type="slidenum">
              <a:rPr lang="cs-CZ"/>
              <a:pPr/>
              <a:t>222</a:t>
            </a:fld>
            <a:endParaRPr lang="cs-CZ"/>
          </a:p>
        </p:txBody>
      </p:sp>
      <p:sp>
        <p:nvSpPr>
          <p:cNvPr id="26828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6829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1ED619F-27F5-2649-BE67-04E97CCF76B4}" type="slidenum">
              <a:rPr lang="cs-CZ"/>
              <a:pPr/>
              <a:t>223</a:t>
            </a:fld>
            <a:endParaRPr lang="cs-CZ"/>
          </a:p>
        </p:txBody>
      </p:sp>
      <p:sp>
        <p:nvSpPr>
          <p:cNvPr id="26931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6931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2D8F9AD-D73C-C04C-9A8E-47897280DB36}" type="slidenum">
              <a:rPr lang="cs-CZ"/>
              <a:pPr/>
              <a:t>224</a:t>
            </a:fld>
            <a:endParaRPr lang="cs-CZ"/>
          </a:p>
        </p:txBody>
      </p:sp>
      <p:sp>
        <p:nvSpPr>
          <p:cNvPr id="27033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7033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65D0E28-47FF-6446-8845-AC789F79DDE2}" type="slidenum">
              <a:rPr lang="cs-CZ"/>
              <a:pPr/>
              <a:t>225</a:t>
            </a:fld>
            <a:endParaRPr lang="cs-CZ"/>
          </a:p>
        </p:txBody>
      </p:sp>
      <p:sp>
        <p:nvSpPr>
          <p:cNvPr id="27136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7136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86489E6-EEB3-014E-9BBB-8A4ABBA55058}" type="slidenum">
              <a:rPr lang="cs-CZ"/>
              <a:pPr/>
              <a:t>226</a:t>
            </a:fld>
            <a:endParaRPr lang="cs-CZ"/>
          </a:p>
        </p:txBody>
      </p:sp>
      <p:sp>
        <p:nvSpPr>
          <p:cNvPr id="272385"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72386"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BDC8EFF-10E5-7947-9801-C6EE89658AC0}" type="slidenum">
              <a:rPr lang="cs-CZ"/>
              <a:pPr/>
              <a:t>227</a:t>
            </a:fld>
            <a:endParaRPr lang="cs-CZ"/>
          </a:p>
        </p:txBody>
      </p:sp>
      <p:sp>
        <p:nvSpPr>
          <p:cNvPr id="273409"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73410"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C5804C7-BA9A-404C-9B2D-CF69B1FC0407}" type="slidenum">
              <a:rPr lang="cs-CZ"/>
              <a:pPr/>
              <a:t>228</a:t>
            </a:fld>
            <a:endParaRPr lang="cs-CZ"/>
          </a:p>
        </p:txBody>
      </p:sp>
      <p:sp>
        <p:nvSpPr>
          <p:cNvPr id="274433"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74434"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1F0BEFD-3736-6849-AFA9-9B3D85184A9E}" type="slidenum">
              <a:rPr lang="cs-CZ"/>
              <a:pPr/>
              <a:t>229</a:t>
            </a:fld>
            <a:endParaRPr lang="cs-CZ"/>
          </a:p>
        </p:txBody>
      </p:sp>
      <p:sp>
        <p:nvSpPr>
          <p:cNvPr id="275457"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75458"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983CEE0-C6CB-BB41-B07E-13ACA35ECC57}" type="slidenum">
              <a:rPr lang="cs-CZ"/>
              <a:pPr/>
              <a:t>230</a:t>
            </a:fld>
            <a:endParaRPr lang="cs-CZ"/>
          </a:p>
        </p:txBody>
      </p:sp>
      <p:sp>
        <p:nvSpPr>
          <p:cNvPr id="276481" name="Text Box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sp>
      <p:sp>
        <p:nvSpPr>
          <p:cNvPr id="276482" name="Text Box 2"/>
          <p:cNvSpPr txBox="1">
            <a:spLocks noGrp="1" noChangeArrowheads="1"/>
          </p:cNvSpPr>
          <p:nvPr>
            <p:ph type="body" idx="1"/>
          </p:nvPr>
        </p:nvSpPr>
        <p:spPr bwMode="auto">
          <a:xfrm>
            <a:off x="755650" y="5078413"/>
            <a:ext cx="6048375" cy="4721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cs-CZ"/>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cs-CZ"/>
          </a:p>
        </p:txBody>
      </p:sp>
      <p:sp>
        <p:nvSpPr>
          <p:cNvPr id="5" name="Footer Placeholder 4"/>
          <p:cNvSpPr>
            <a:spLocks noGrp="1"/>
          </p:cNvSpPr>
          <p:nvPr>
            <p:ph type="ftr" idx="11"/>
          </p:nvPr>
        </p:nvSpPr>
        <p:spPr/>
        <p:txBody>
          <a:bodyPr/>
          <a:lstStyle>
            <a:lvl1pPr>
              <a:defRPr/>
            </a:lvl1pPr>
          </a:lstStyle>
          <a:p>
            <a:endParaRPr lang="cs-CZ"/>
          </a:p>
        </p:txBody>
      </p:sp>
      <p:sp>
        <p:nvSpPr>
          <p:cNvPr id="6" name="Slide Number Placeholder 5"/>
          <p:cNvSpPr>
            <a:spLocks noGrp="1"/>
          </p:cNvSpPr>
          <p:nvPr>
            <p:ph type="sldNum" idx="12"/>
          </p:nvPr>
        </p:nvSpPr>
        <p:spPr/>
        <p:txBody>
          <a:bodyPr/>
          <a:lstStyle>
            <a:lvl1pPr>
              <a:defRPr/>
            </a:lvl1pPr>
          </a:lstStyle>
          <a:p>
            <a:fld id="{97A9386E-FC04-B148-B471-DEECE79F9391}" type="slidenum">
              <a:rPr lang="cs-CZ"/>
              <a:pPr/>
              <a:t>‹#›</a:t>
            </a:fld>
            <a:endParaRPr lang="cs-CZ"/>
          </a:p>
        </p:txBody>
      </p:sp>
    </p:spTree>
    <p:extLst>
      <p:ext uri="{BB962C8B-B14F-4D97-AF65-F5344CB8AC3E}">
        <p14:creationId xmlns:p14="http://schemas.microsoft.com/office/powerpoint/2010/main" val="1244574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idx="10"/>
          </p:nvPr>
        </p:nvSpPr>
        <p:spPr/>
        <p:txBody>
          <a:bodyPr/>
          <a:lstStyle>
            <a:lvl1pPr>
              <a:defRPr/>
            </a:lvl1pPr>
          </a:lstStyle>
          <a:p>
            <a:endParaRPr lang="cs-CZ"/>
          </a:p>
        </p:txBody>
      </p:sp>
      <p:sp>
        <p:nvSpPr>
          <p:cNvPr id="5" name="Footer Placeholder 4"/>
          <p:cNvSpPr>
            <a:spLocks noGrp="1"/>
          </p:cNvSpPr>
          <p:nvPr>
            <p:ph type="ftr" idx="11"/>
          </p:nvPr>
        </p:nvSpPr>
        <p:spPr/>
        <p:txBody>
          <a:bodyPr/>
          <a:lstStyle>
            <a:lvl1pPr>
              <a:defRPr/>
            </a:lvl1pPr>
          </a:lstStyle>
          <a:p>
            <a:endParaRPr lang="cs-CZ"/>
          </a:p>
        </p:txBody>
      </p:sp>
      <p:sp>
        <p:nvSpPr>
          <p:cNvPr id="6" name="Slide Number Placeholder 5"/>
          <p:cNvSpPr>
            <a:spLocks noGrp="1"/>
          </p:cNvSpPr>
          <p:nvPr>
            <p:ph type="sldNum" idx="12"/>
          </p:nvPr>
        </p:nvSpPr>
        <p:spPr/>
        <p:txBody>
          <a:bodyPr/>
          <a:lstStyle>
            <a:lvl1pPr>
              <a:defRPr/>
            </a:lvl1pPr>
          </a:lstStyle>
          <a:p>
            <a:fld id="{7967DAFD-45E5-9A45-94D6-0E039D95A028}" type="slidenum">
              <a:rPr lang="cs-CZ"/>
              <a:pPr/>
              <a:t>‹#›</a:t>
            </a:fld>
            <a:endParaRPr lang="cs-CZ"/>
          </a:p>
        </p:txBody>
      </p:sp>
    </p:spTree>
    <p:extLst>
      <p:ext uri="{BB962C8B-B14F-4D97-AF65-F5344CB8AC3E}">
        <p14:creationId xmlns:p14="http://schemas.microsoft.com/office/powerpoint/2010/main" val="2767154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5675" y="301625"/>
            <a:ext cx="2266950" cy="645477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503238" y="301625"/>
            <a:ext cx="6650037" cy="645477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idx="10"/>
          </p:nvPr>
        </p:nvSpPr>
        <p:spPr/>
        <p:txBody>
          <a:bodyPr/>
          <a:lstStyle>
            <a:lvl1pPr>
              <a:defRPr/>
            </a:lvl1pPr>
          </a:lstStyle>
          <a:p>
            <a:endParaRPr lang="cs-CZ"/>
          </a:p>
        </p:txBody>
      </p:sp>
      <p:sp>
        <p:nvSpPr>
          <p:cNvPr id="5" name="Footer Placeholder 4"/>
          <p:cNvSpPr>
            <a:spLocks noGrp="1"/>
          </p:cNvSpPr>
          <p:nvPr>
            <p:ph type="ftr" idx="11"/>
          </p:nvPr>
        </p:nvSpPr>
        <p:spPr/>
        <p:txBody>
          <a:bodyPr/>
          <a:lstStyle>
            <a:lvl1pPr>
              <a:defRPr/>
            </a:lvl1pPr>
          </a:lstStyle>
          <a:p>
            <a:endParaRPr lang="cs-CZ"/>
          </a:p>
        </p:txBody>
      </p:sp>
      <p:sp>
        <p:nvSpPr>
          <p:cNvPr id="6" name="Slide Number Placeholder 5"/>
          <p:cNvSpPr>
            <a:spLocks noGrp="1"/>
          </p:cNvSpPr>
          <p:nvPr>
            <p:ph type="sldNum" idx="12"/>
          </p:nvPr>
        </p:nvSpPr>
        <p:spPr/>
        <p:txBody>
          <a:bodyPr/>
          <a:lstStyle>
            <a:lvl1pPr>
              <a:defRPr/>
            </a:lvl1pPr>
          </a:lstStyle>
          <a:p>
            <a:fld id="{10CF2D2E-8AD0-6B49-8578-080F43D2ECCA}" type="slidenum">
              <a:rPr lang="cs-CZ"/>
              <a:pPr/>
              <a:t>‹#›</a:t>
            </a:fld>
            <a:endParaRPr lang="cs-CZ"/>
          </a:p>
        </p:txBody>
      </p:sp>
    </p:spTree>
    <p:extLst>
      <p:ext uri="{BB962C8B-B14F-4D97-AF65-F5344CB8AC3E}">
        <p14:creationId xmlns:p14="http://schemas.microsoft.com/office/powerpoint/2010/main" val="527826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9387" cy="1260475"/>
          </a:xfrm>
        </p:spPr>
        <p:txBody>
          <a:bodyPr/>
          <a:lstStyle/>
          <a:p>
            <a:r>
              <a:rPr lang="cs-CZ"/>
              <a:t>Click to edit Master title style</a:t>
            </a:r>
            <a:endParaRPr lang="en-US"/>
          </a:p>
        </p:txBody>
      </p:sp>
      <p:sp>
        <p:nvSpPr>
          <p:cNvPr id="3" name="Date Placeholder 2"/>
          <p:cNvSpPr>
            <a:spLocks noGrp="1"/>
          </p:cNvSpPr>
          <p:nvPr>
            <p:ph type="dt" idx="10"/>
          </p:nvPr>
        </p:nvSpPr>
        <p:spPr>
          <a:xfrm>
            <a:off x="503238" y="6886575"/>
            <a:ext cx="2346325" cy="519113"/>
          </a:xfrm>
        </p:spPr>
        <p:txBody>
          <a:bodyPr/>
          <a:lstStyle>
            <a:lvl1pPr>
              <a:defRPr/>
            </a:lvl1pPr>
          </a:lstStyle>
          <a:p>
            <a:endParaRPr lang="cs-CZ"/>
          </a:p>
        </p:txBody>
      </p:sp>
      <p:sp>
        <p:nvSpPr>
          <p:cNvPr id="4" name="Footer Placeholder 3"/>
          <p:cNvSpPr>
            <a:spLocks noGrp="1"/>
          </p:cNvSpPr>
          <p:nvPr>
            <p:ph type="ftr" idx="11"/>
          </p:nvPr>
        </p:nvSpPr>
        <p:spPr>
          <a:xfrm>
            <a:off x="3448050" y="6886575"/>
            <a:ext cx="3194050" cy="519113"/>
          </a:xfrm>
        </p:spPr>
        <p:txBody>
          <a:bodyPr/>
          <a:lstStyle>
            <a:lvl1pPr>
              <a:defRPr/>
            </a:lvl1pPr>
          </a:lstStyle>
          <a:p>
            <a:endParaRPr lang="cs-CZ"/>
          </a:p>
        </p:txBody>
      </p:sp>
      <p:sp>
        <p:nvSpPr>
          <p:cNvPr id="5" name="Slide Number Placeholder 4"/>
          <p:cNvSpPr>
            <a:spLocks noGrp="1"/>
          </p:cNvSpPr>
          <p:nvPr>
            <p:ph type="sldNum" idx="12"/>
          </p:nvPr>
        </p:nvSpPr>
        <p:spPr>
          <a:xfrm>
            <a:off x="7227888" y="6886575"/>
            <a:ext cx="2346325" cy="519113"/>
          </a:xfrm>
        </p:spPr>
        <p:txBody>
          <a:bodyPr/>
          <a:lstStyle>
            <a:lvl1pPr>
              <a:defRPr/>
            </a:lvl1pPr>
          </a:lstStyle>
          <a:p>
            <a:fld id="{9E4869DD-1BA4-5B41-B60D-EFBD1B056DED}" type="slidenum">
              <a:rPr lang="cs-CZ"/>
              <a:pPr/>
              <a:t>‹#›</a:t>
            </a:fld>
            <a:endParaRPr lang="cs-CZ"/>
          </a:p>
        </p:txBody>
      </p:sp>
    </p:spTree>
    <p:extLst>
      <p:ext uri="{BB962C8B-B14F-4D97-AF65-F5344CB8AC3E}">
        <p14:creationId xmlns:p14="http://schemas.microsoft.com/office/powerpoint/2010/main" val="2345130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idx="10"/>
          </p:nvPr>
        </p:nvSpPr>
        <p:spPr/>
        <p:txBody>
          <a:bodyPr/>
          <a:lstStyle>
            <a:lvl1pPr>
              <a:defRPr/>
            </a:lvl1pPr>
          </a:lstStyle>
          <a:p>
            <a:endParaRPr lang="cs-CZ"/>
          </a:p>
        </p:txBody>
      </p:sp>
      <p:sp>
        <p:nvSpPr>
          <p:cNvPr id="5" name="Footer Placeholder 4"/>
          <p:cNvSpPr>
            <a:spLocks noGrp="1"/>
          </p:cNvSpPr>
          <p:nvPr>
            <p:ph type="ftr" idx="11"/>
          </p:nvPr>
        </p:nvSpPr>
        <p:spPr/>
        <p:txBody>
          <a:bodyPr/>
          <a:lstStyle>
            <a:lvl1pPr>
              <a:defRPr/>
            </a:lvl1pPr>
          </a:lstStyle>
          <a:p>
            <a:endParaRPr lang="cs-CZ"/>
          </a:p>
        </p:txBody>
      </p:sp>
      <p:sp>
        <p:nvSpPr>
          <p:cNvPr id="6" name="Slide Number Placeholder 5"/>
          <p:cNvSpPr>
            <a:spLocks noGrp="1"/>
          </p:cNvSpPr>
          <p:nvPr>
            <p:ph type="sldNum" idx="12"/>
          </p:nvPr>
        </p:nvSpPr>
        <p:spPr/>
        <p:txBody>
          <a:bodyPr/>
          <a:lstStyle>
            <a:lvl1pPr>
              <a:defRPr/>
            </a:lvl1pPr>
          </a:lstStyle>
          <a:p>
            <a:fld id="{32A00EAB-B542-884C-91B5-48D228A4133F}" type="slidenum">
              <a:rPr lang="cs-CZ"/>
              <a:pPr/>
              <a:t>‹#›</a:t>
            </a:fld>
            <a:endParaRPr lang="cs-CZ"/>
          </a:p>
        </p:txBody>
      </p:sp>
    </p:spTree>
    <p:extLst>
      <p:ext uri="{BB962C8B-B14F-4D97-AF65-F5344CB8AC3E}">
        <p14:creationId xmlns:p14="http://schemas.microsoft.com/office/powerpoint/2010/main" val="162914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Click to edit Master text styles</a:t>
            </a:r>
          </a:p>
        </p:txBody>
      </p:sp>
      <p:sp>
        <p:nvSpPr>
          <p:cNvPr id="4" name="Date Placeholder 3"/>
          <p:cNvSpPr>
            <a:spLocks noGrp="1"/>
          </p:cNvSpPr>
          <p:nvPr>
            <p:ph type="dt" idx="10"/>
          </p:nvPr>
        </p:nvSpPr>
        <p:spPr/>
        <p:txBody>
          <a:bodyPr/>
          <a:lstStyle>
            <a:lvl1pPr>
              <a:defRPr/>
            </a:lvl1pPr>
          </a:lstStyle>
          <a:p>
            <a:endParaRPr lang="cs-CZ"/>
          </a:p>
        </p:txBody>
      </p:sp>
      <p:sp>
        <p:nvSpPr>
          <p:cNvPr id="5" name="Footer Placeholder 4"/>
          <p:cNvSpPr>
            <a:spLocks noGrp="1"/>
          </p:cNvSpPr>
          <p:nvPr>
            <p:ph type="ftr" idx="11"/>
          </p:nvPr>
        </p:nvSpPr>
        <p:spPr/>
        <p:txBody>
          <a:bodyPr/>
          <a:lstStyle>
            <a:lvl1pPr>
              <a:defRPr/>
            </a:lvl1pPr>
          </a:lstStyle>
          <a:p>
            <a:endParaRPr lang="cs-CZ"/>
          </a:p>
        </p:txBody>
      </p:sp>
      <p:sp>
        <p:nvSpPr>
          <p:cNvPr id="6" name="Slide Number Placeholder 5"/>
          <p:cNvSpPr>
            <a:spLocks noGrp="1"/>
          </p:cNvSpPr>
          <p:nvPr>
            <p:ph type="sldNum" idx="12"/>
          </p:nvPr>
        </p:nvSpPr>
        <p:spPr/>
        <p:txBody>
          <a:bodyPr/>
          <a:lstStyle>
            <a:lvl1pPr>
              <a:defRPr/>
            </a:lvl1pPr>
          </a:lstStyle>
          <a:p>
            <a:fld id="{DD8A54BA-9274-5347-827D-70EA8ACC8BAD}" type="slidenum">
              <a:rPr lang="cs-CZ"/>
              <a:pPr/>
              <a:t>‹#›</a:t>
            </a:fld>
            <a:endParaRPr lang="cs-CZ"/>
          </a:p>
        </p:txBody>
      </p:sp>
    </p:spTree>
    <p:extLst>
      <p:ext uri="{BB962C8B-B14F-4D97-AF65-F5344CB8AC3E}">
        <p14:creationId xmlns:p14="http://schemas.microsoft.com/office/powerpoint/2010/main" val="356999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503238" y="1768475"/>
            <a:ext cx="4457700"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5113338" y="1768475"/>
            <a:ext cx="4459287"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idx="10"/>
          </p:nvPr>
        </p:nvSpPr>
        <p:spPr/>
        <p:txBody>
          <a:bodyPr/>
          <a:lstStyle>
            <a:lvl1pPr>
              <a:defRPr/>
            </a:lvl1pPr>
          </a:lstStyle>
          <a:p>
            <a:endParaRPr lang="cs-CZ"/>
          </a:p>
        </p:txBody>
      </p:sp>
      <p:sp>
        <p:nvSpPr>
          <p:cNvPr id="6" name="Footer Placeholder 5"/>
          <p:cNvSpPr>
            <a:spLocks noGrp="1"/>
          </p:cNvSpPr>
          <p:nvPr>
            <p:ph type="ftr" idx="11"/>
          </p:nvPr>
        </p:nvSpPr>
        <p:spPr/>
        <p:txBody>
          <a:bodyPr/>
          <a:lstStyle>
            <a:lvl1pPr>
              <a:defRPr/>
            </a:lvl1pPr>
          </a:lstStyle>
          <a:p>
            <a:endParaRPr lang="cs-CZ"/>
          </a:p>
        </p:txBody>
      </p:sp>
      <p:sp>
        <p:nvSpPr>
          <p:cNvPr id="7" name="Slide Number Placeholder 6"/>
          <p:cNvSpPr>
            <a:spLocks noGrp="1"/>
          </p:cNvSpPr>
          <p:nvPr>
            <p:ph type="sldNum" idx="12"/>
          </p:nvPr>
        </p:nvSpPr>
        <p:spPr/>
        <p:txBody>
          <a:bodyPr/>
          <a:lstStyle>
            <a:lvl1pPr>
              <a:defRPr/>
            </a:lvl1pPr>
          </a:lstStyle>
          <a:p>
            <a:fld id="{ED36B0CA-F017-4444-8030-FB09B0B3BDA2}" type="slidenum">
              <a:rPr lang="cs-CZ"/>
              <a:pPr/>
              <a:t>‹#›</a:t>
            </a:fld>
            <a:endParaRPr lang="cs-CZ"/>
          </a:p>
        </p:txBody>
      </p:sp>
    </p:spTree>
    <p:extLst>
      <p:ext uri="{BB962C8B-B14F-4D97-AF65-F5344CB8AC3E}">
        <p14:creationId xmlns:p14="http://schemas.microsoft.com/office/powerpoint/2010/main" val="1727439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idx="10"/>
          </p:nvPr>
        </p:nvSpPr>
        <p:spPr/>
        <p:txBody>
          <a:bodyPr/>
          <a:lstStyle>
            <a:lvl1pPr>
              <a:defRPr/>
            </a:lvl1pPr>
          </a:lstStyle>
          <a:p>
            <a:endParaRPr lang="cs-CZ"/>
          </a:p>
        </p:txBody>
      </p:sp>
      <p:sp>
        <p:nvSpPr>
          <p:cNvPr id="8" name="Footer Placeholder 7"/>
          <p:cNvSpPr>
            <a:spLocks noGrp="1"/>
          </p:cNvSpPr>
          <p:nvPr>
            <p:ph type="ftr" idx="11"/>
          </p:nvPr>
        </p:nvSpPr>
        <p:spPr/>
        <p:txBody>
          <a:bodyPr/>
          <a:lstStyle>
            <a:lvl1pPr>
              <a:defRPr/>
            </a:lvl1pPr>
          </a:lstStyle>
          <a:p>
            <a:endParaRPr lang="cs-CZ"/>
          </a:p>
        </p:txBody>
      </p:sp>
      <p:sp>
        <p:nvSpPr>
          <p:cNvPr id="9" name="Slide Number Placeholder 8"/>
          <p:cNvSpPr>
            <a:spLocks noGrp="1"/>
          </p:cNvSpPr>
          <p:nvPr>
            <p:ph type="sldNum" idx="12"/>
          </p:nvPr>
        </p:nvSpPr>
        <p:spPr/>
        <p:txBody>
          <a:bodyPr/>
          <a:lstStyle>
            <a:lvl1pPr>
              <a:defRPr/>
            </a:lvl1pPr>
          </a:lstStyle>
          <a:p>
            <a:fld id="{DB4F98AA-869F-FF47-9D06-AFEB05C6F55B}" type="slidenum">
              <a:rPr lang="cs-CZ"/>
              <a:pPr/>
              <a:t>‹#›</a:t>
            </a:fld>
            <a:endParaRPr lang="cs-CZ"/>
          </a:p>
        </p:txBody>
      </p:sp>
    </p:spTree>
    <p:extLst>
      <p:ext uri="{BB962C8B-B14F-4D97-AF65-F5344CB8AC3E}">
        <p14:creationId xmlns:p14="http://schemas.microsoft.com/office/powerpoint/2010/main" val="709262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cs-CZ"/>
          </a:p>
        </p:txBody>
      </p:sp>
      <p:sp>
        <p:nvSpPr>
          <p:cNvPr id="4" name="Footer Placeholder 3"/>
          <p:cNvSpPr>
            <a:spLocks noGrp="1"/>
          </p:cNvSpPr>
          <p:nvPr>
            <p:ph type="ftr" idx="11"/>
          </p:nvPr>
        </p:nvSpPr>
        <p:spPr/>
        <p:txBody>
          <a:bodyPr/>
          <a:lstStyle>
            <a:lvl1pPr>
              <a:defRPr/>
            </a:lvl1pPr>
          </a:lstStyle>
          <a:p>
            <a:endParaRPr lang="cs-CZ"/>
          </a:p>
        </p:txBody>
      </p:sp>
      <p:sp>
        <p:nvSpPr>
          <p:cNvPr id="5" name="Slide Number Placeholder 4"/>
          <p:cNvSpPr>
            <a:spLocks noGrp="1"/>
          </p:cNvSpPr>
          <p:nvPr>
            <p:ph type="sldNum" idx="12"/>
          </p:nvPr>
        </p:nvSpPr>
        <p:spPr/>
        <p:txBody>
          <a:bodyPr/>
          <a:lstStyle>
            <a:lvl1pPr>
              <a:defRPr/>
            </a:lvl1pPr>
          </a:lstStyle>
          <a:p>
            <a:fld id="{E241CB95-7B24-444A-8865-C1E4407DC323}" type="slidenum">
              <a:rPr lang="cs-CZ"/>
              <a:pPr/>
              <a:t>‹#›</a:t>
            </a:fld>
            <a:endParaRPr lang="cs-CZ"/>
          </a:p>
        </p:txBody>
      </p:sp>
    </p:spTree>
    <p:extLst>
      <p:ext uri="{BB962C8B-B14F-4D97-AF65-F5344CB8AC3E}">
        <p14:creationId xmlns:p14="http://schemas.microsoft.com/office/powerpoint/2010/main" val="639368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cs-CZ"/>
          </a:p>
        </p:txBody>
      </p:sp>
      <p:sp>
        <p:nvSpPr>
          <p:cNvPr id="3" name="Footer Placeholder 2"/>
          <p:cNvSpPr>
            <a:spLocks noGrp="1"/>
          </p:cNvSpPr>
          <p:nvPr>
            <p:ph type="ftr" idx="11"/>
          </p:nvPr>
        </p:nvSpPr>
        <p:spPr/>
        <p:txBody>
          <a:bodyPr/>
          <a:lstStyle>
            <a:lvl1pPr>
              <a:defRPr/>
            </a:lvl1pPr>
          </a:lstStyle>
          <a:p>
            <a:endParaRPr lang="cs-CZ"/>
          </a:p>
        </p:txBody>
      </p:sp>
      <p:sp>
        <p:nvSpPr>
          <p:cNvPr id="4" name="Slide Number Placeholder 3"/>
          <p:cNvSpPr>
            <a:spLocks noGrp="1"/>
          </p:cNvSpPr>
          <p:nvPr>
            <p:ph type="sldNum" idx="12"/>
          </p:nvPr>
        </p:nvSpPr>
        <p:spPr/>
        <p:txBody>
          <a:bodyPr/>
          <a:lstStyle>
            <a:lvl1pPr>
              <a:defRPr/>
            </a:lvl1pPr>
          </a:lstStyle>
          <a:p>
            <a:fld id="{7D1F3009-AFEA-A142-B742-DA6EF39FD439}" type="slidenum">
              <a:rPr lang="cs-CZ"/>
              <a:pPr/>
              <a:t>‹#›</a:t>
            </a:fld>
            <a:endParaRPr lang="cs-CZ"/>
          </a:p>
        </p:txBody>
      </p:sp>
    </p:spTree>
    <p:extLst>
      <p:ext uri="{BB962C8B-B14F-4D97-AF65-F5344CB8AC3E}">
        <p14:creationId xmlns:p14="http://schemas.microsoft.com/office/powerpoint/2010/main" val="453516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idx="10"/>
          </p:nvPr>
        </p:nvSpPr>
        <p:spPr/>
        <p:txBody>
          <a:bodyPr/>
          <a:lstStyle>
            <a:lvl1pPr>
              <a:defRPr/>
            </a:lvl1pPr>
          </a:lstStyle>
          <a:p>
            <a:endParaRPr lang="cs-CZ"/>
          </a:p>
        </p:txBody>
      </p:sp>
      <p:sp>
        <p:nvSpPr>
          <p:cNvPr id="6" name="Footer Placeholder 5"/>
          <p:cNvSpPr>
            <a:spLocks noGrp="1"/>
          </p:cNvSpPr>
          <p:nvPr>
            <p:ph type="ftr" idx="11"/>
          </p:nvPr>
        </p:nvSpPr>
        <p:spPr/>
        <p:txBody>
          <a:bodyPr/>
          <a:lstStyle>
            <a:lvl1pPr>
              <a:defRPr/>
            </a:lvl1pPr>
          </a:lstStyle>
          <a:p>
            <a:endParaRPr lang="cs-CZ"/>
          </a:p>
        </p:txBody>
      </p:sp>
      <p:sp>
        <p:nvSpPr>
          <p:cNvPr id="7" name="Slide Number Placeholder 6"/>
          <p:cNvSpPr>
            <a:spLocks noGrp="1"/>
          </p:cNvSpPr>
          <p:nvPr>
            <p:ph type="sldNum" idx="12"/>
          </p:nvPr>
        </p:nvSpPr>
        <p:spPr/>
        <p:txBody>
          <a:bodyPr/>
          <a:lstStyle>
            <a:lvl1pPr>
              <a:defRPr/>
            </a:lvl1pPr>
          </a:lstStyle>
          <a:p>
            <a:fld id="{A9F7815C-2F92-FB41-B1D3-F570E7F90A7C}" type="slidenum">
              <a:rPr lang="cs-CZ"/>
              <a:pPr/>
              <a:t>‹#›</a:t>
            </a:fld>
            <a:endParaRPr lang="cs-CZ"/>
          </a:p>
        </p:txBody>
      </p:sp>
    </p:spTree>
    <p:extLst>
      <p:ext uri="{BB962C8B-B14F-4D97-AF65-F5344CB8AC3E}">
        <p14:creationId xmlns:p14="http://schemas.microsoft.com/office/powerpoint/2010/main" val="1117198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idx="10"/>
          </p:nvPr>
        </p:nvSpPr>
        <p:spPr/>
        <p:txBody>
          <a:bodyPr/>
          <a:lstStyle>
            <a:lvl1pPr>
              <a:defRPr/>
            </a:lvl1pPr>
          </a:lstStyle>
          <a:p>
            <a:endParaRPr lang="cs-CZ"/>
          </a:p>
        </p:txBody>
      </p:sp>
      <p:sp>
        <p:nvSpPr>
          <p:cNvPr id="6" name="Footer Placeholder 5"/>
          <p:cNvSpPr>
            <a:spLocks noGrp="1"/>
          </p:cNvSpPr>
          <p:nvPr>
            <p:ph type="ftr" idx="11"/>
          </p:nvPr>
        </p:nvSpPr>
        <p:spPr/>
        <p:txBody>
          <a:bodyPr/>
          <a:lstStyle>
            <a:lvl1pPr>
              <a:defRPr/>
            </a:lvl1pPr>
          </a:lstStyle>
          <a:p>
            <a:endParaRPr lang="cs-CZ"/>
          </a:p>
        </p:txBody>
      </p:sp>
      <p:sp>
        <p:nvSpPr>
          <p:cNvPr id="7" name="Slide Number Placeholder 6"/>
          <p:cNvSpPr>
            <a:spLocks noGrp="1"/>
          </p:cNvSpPr>
          <p:nvPr>
            <p:ph type="sldNum" idx="12"/>
          </p:nvPr>
        </p:nvSpPr>
        <p:spPr/>
        <p:txBody>
          <a:bodyPr/>
          <a:lstStyle>
            <a:lvl1pPr>
              <a:defRPr/>
            </a:lvl1pPr>
          </a:lstStyle>
          <a:p>
            <a:fld id="{E67EA0C4-6D1E-FC4B-A821-664FD62DEAAC}" type="slidenum">
              <a:rPr lang="cs-CZ"/>
              <a:pPr/>
              <a:t>‹#›</a:t>
            </a:fld>
            <a:endParaRPr lang="cs-CZ"/>
          </a:p>
        </p:txBody>
      </p:sp>
    </p:spTree>
    <p:extLst>
      <p:ext uri="{BB962C8B-B14F-4D97-AF65-F5344CB8AC3E}">
        <p14:creationId xmlns:p14="http://schemas.microsoft.com/office/powerpoint/2010/main" val="3953085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503238" y="301625"/>
            <a:ext cx="9069387" cy="1260475"/>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0" rIns="0" bIns="0" numCol="1" anchor="ctr" anchorCtr="0" compatLnSpc="1">
            <a:prstTxWarp prst="textNoShape">
              <a:avLst/>
            </a:prstTxWarp>
          </a:bodyPr>
          <a:lstStyle/>
          <a:p>
            <a:pPr lvl="0"/>
            <a:r>
              <a:rPr lang="en-GB"/>
              <a:t>Klepněte pro úpravu formátu titulního textu</a:t>
            </a:r>
          </a:p>
        </p:txBody>
      </p:sp>
      <p:sp>
        <p:nvSpPr>
          <p:cNvPr id="1026" name="Rectangle 2"/>
          <p:cNvSpPr>
            <a:spLocks noGrp="1" noChangeArrowheads="1"/>
          </p:cNvSpPr>
          <p:nvPr>
            <p:ph type="body" idx="1"/>
          </p:nvPr>
        </p:nvSpPr>
        <p:spPr bwMode="auto">
          <a:xfrm>
            <a:off x="503238" y="1768475"/>
            <a:ext cx="9069387" cy="4987925"/>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28224" rIns="0" bIns="0" numCol="1" anchor="t" anchorCtr="0" compatLnSpc="1">
            <a:prstTxWarp prst="textNoShape">
              <a:avLst/>
            </a:prstTxWarp>
          </a:bodyPr>
          <a:lstStyle/>
          <a:p>
            <a:pPr lvl="0"/>
            <a:r>
              <a:rPr lang="en-GB"/>
              <a:t>Klepněte pro úpravu formátu textu osnovy</a:t>
            </a:r>
          </a:p>
          <a:p>
            <a:pPr lvl="1"/>
            <a:r>
              <a:rPr lang="en-GB"/>
              <a:t>Druhá úroveň</a:t>
            </a:r>
          </a:p>
          <a:p>
            <a:pPr lvl="2"/>
            <a:r>
              <a:rPr lang="en-GB"/>
              <a:t>Třetí úroveň</a:t>
            </a:r>
          </a:p>
          <a:p>
            <a:pPr lvl="3"/>
            <a:r>
              <a:rPr lang="en-GB"/>
              <a:t>Čtvrtá úroveň osnovy</a:t>
            </a:r>
          </a:p>
          <a:p>
            <a:pPr lvl="4"/>
            <a:r>
              <a:rPr lang="en-GB"/>
              <a:t>Pátá úroveň osnovy</a:t>
            </a:r>
          </a:p>
          <a:p>
            <a:pPr lvl="4"/>
            <a:r>
              <a:rPr lang="en-GB"/>
              <a:t>Šestá úroveň</a:t>
            </a:r>
          </a:p>
          <a:p>
            <a:pPr lvl="4"/>
            <a:r>
              <a:rPr lang="en-GB"/>
              <a:t>Sedmá úroveň</a:t>
            </a:r>
          </a:p>
          <a:p>
            <a:pPr lvl="4"/>
            <a:r>
              <a:rPr lang="en-GB"/>
              <a:t>Osmá úroveň textu</a:t>
            </a:r>
          </a:p>
          <a:p>
            <a:pPr lvl="4"/>
            <a:r>
              <a:rPr lang="en-GB"/>
              <a:t>Devátá úroveň</a:t>
            </a:r>
          </a:p>
        </p:txBody>
      </p:sp>
      <p:sp>
        <p:nvSpPr>
          <p:cNvPr id="1027" name="Rectangle 3"/>
          <p:cNvSpPr>
            <a:spLocks noGrp="1" noChangeArrowheads="1"/>
          </p:cNvSpPr>
          <p:nvPr>
            <p:ph type="dt"/>
          </p:nvPr>
        </p:nvSpPr>
        <p:spPr bwMode="auto">
          <a:xfrm>
            <a:off x="503238" y="6886575"/>
            <a:ext cx="2346325" cy="519113"/>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Lst>
              <a:defRPr sz="1400">
                <a:solidFill>
                  <a:srgbClr val="000000"/>
                </a:solidFill>
                <a:latin typeface="Times New Roman" charset="0"/>
                <a:cs typeface="Arial Unicode MS" charset="0"/>
              </a:defRPr>
            </a:lvl1pPr>
          </a:lstStyle>
          <a:p>
            <a:endParaRPr lang="cs-CZ"/>
          </a:p>
        </p:txBody>
      </p:sp>
      <p:sp>
        <p:nvSpPr>
          <p:cNvPr id="1028" name="Rectangle 4"/>
          <p:cNvSpPr>
            <a:spLocks noGrp="1" noChangeArrowheads="1"/>
          </p:cNvSpPr>
          <p:nvPr>
            <p:ph type="ftr"/>
          </p:nvPr>
        </p:nvSpPr>
        <p:spPr bwMode="auto">
          <a:xfrm>
            <a:off x="3448050" y="6886575"/>
            <a:ext cx="3194050" cy="519113"/>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lvl1pPr algn="ctr">
              <a:lnSpc>
                <a:spcPct val="95000"/>
              </a:lnSpc>
              <a:tabLst>
                <a:tab pos="723900" algn="l"/>
                <a:tab pos="1447800" algn="l"/>
                <a:tab pos="2171700" algn="l"/>
                <a:tab pos="2895600" algn="l"/>
              </a:tabLst>
              <a:defRPr sz="1400">
                <a:solidFill>
                  <a:srgbClr val="000000"/>
                </a:solidFill>
                <a:latin typeface="Times New Roman" charset="0"/>
                <a:cs typeface="Arial Unicode MS" charset="0"/>
              </a:defRPr>
            </a:lvl1pPr>
          </a:lstStyle>
          <a:p>
            <a:endParaRPr lang="cs-CZ"/>
          </a:p>
        </p:txBody>
      </p:sp>
      <p:sp>
        <p:nvSpPr>
          <p:cNvPr id="1029" name="Rectangle 5"/>
          <p:cNvSpPr>
            <a:spLocks noGrp="1" noChangeArrowheads="1"/>
          </p:cNvSpPr>
          <p:nvPr>
            <p:ph type="sldNum"/>
          </p:nvPr>
        </p:nvSpPr>
        <p:spPr bwMode="auto">
          <a:xfrm>
            <a:off x="7227888" y="6886575"/>
            <a:ext cx="2346325" cy="519113"/>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Lst>
              <a:defRPr sz="1400">
                <a:solidFill>
                  <a:srgbClr val="000000"/>
                </a:solidFill>
                <a:latin typeface="Times New Roman" charset="0"/>
                <a:cs typeface="Arial Unicode MS" charset="0"/>
              </a:defRPr>
            </a:lvl1pPr>
          </a:lstStyle>
          <a:p>
            <a:fld id="{41C1DB59-C40A-EB4E-829F-3CFF5755CECE}" type="slidenum">
              <a:rPr lang="cs-CZ"/>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mj-lt"/>
          <a:ea typeface="+mj-ea"/>
          <a:cs typeface="+mj-cs"/>
        </a:defRPr>
      </a:lvl1pPr>
      <a:lvl2pPr marL="742950" indent="-28575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2pPr>
      <a:lvl3pPr marL="11430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3pPr>
      <a:lvl4pPr marL="16002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4pPr>
      <a:lvl5pPr marL="20574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charset="0"/>
        <a:defRPr sz="4400">
          <a:solidFill>
            <a:srgbClr val="000000"/>
          </a:solidFill>
          <a:latin typeface="Arial" charset="0"/>
          <a:ea typeface="SimSun" charset="0"/>
          <a:cs typeface="SimSun" charset="0"/>
        </a:defRPr>
      </a:lvl9pPr>
    </p:titleStyle>
    <p:bodyStyle>
      <a:lvl1pPr marL="342900" indent="-342900" algn="l" defTabSz="449263" rtl="0" fontAlgn="base" hangingPunct="0">
        <a:lnSpc>
          <a:spcPct val="93000"/>
        </a:lnSpc>
        <a:spcBef>
          <a:spcPct val="0"/>
        </a:spcBef>
        <a:spcAft>
          <a:spcPts val="1425"/>
        </a:spcAft>
        <a:buClr>
          <a:srgbClr val="000000"/>
        </a:buClr>
        <a:buSzPct val="100000"/>
        <a:buFont typeface="Times New Roman" charset="0"/>
        <a:defRPr sz="3200">
          <a:solidFill>
            <a:srgbClr val="000000"/>
          </a:solidFill>
          <a:latin typeface="+mn-lt"/>
          <a:ea typeface="+mn-ea"/>
          <a:cs typeface="+mn-cs"/>
        </a:defRPr>
      </a:lvl1pPr>
      <a:lvl2pPr marL="742950" indent="-285750" algn="l" defTabSz="449263" rtl="0" fontAlgn="base" hangingPunct="0">
        <a:lnSpc>
          <a:spcPct val="93000"/>
        </a:lnSpc>
        <a:spcBef>
          <a:spcPct val="0"/>
        </a:spcBef>
        <a:spcAft>
          <a:spcPts val="1138"/>
        </a:spcAft>
        <a:buClr>
          <a:srgbClr val="000000"/>
        </a:buClr>
        <a:buSzPct val="100000"/>
        <a:buFont typeface="Times New Roman" charset="0"/>
        <a:defRPr sz="2800">
          <a:solidFill>
            <a:srgbClr val="000000"/>
          </a:solidFill>
          <a:latin typeface="+mn-lt"/>
          <a:ea typeface="+mn-ea"/>
          <a:cs typeface="+mn-cs"/>
        </a:defRPr>
      </a:lvl2pPr>
      <a:lvl3pPr marL="1143000" indent="-228600" algn="l" defTabSz="449263" rtl="0" fontAlgn="base" hangingPunct="0">
        <a:lnSpc>
          <a:spcPct val="93000"/>
        </a:lnSpc>
        <a:spcBef>
          <a:spcPct val="0"/>
        </a:spcBef>
        <a:spcAft>
          <a:spcPts val="850"/>
        </a:spcAft>
        <a:buClr>
          <a:srgbClr val="000000"/>
        </a:buClr>
        <a:buSzPct val="100000"/>
        <a:buFont typeface="Times New Roman" charset="0"/>
        <a:defRPr sz="2400">
          <a:solidFill>
            <a:srgbClr val="000000"/>
          </a:solidFill>
          <a:latin typeface="+mn-lt"/>
          <a:ea typeface="+mn-ea"/>
          <a:cs typeface="+mn-cs"/>
        </a:defRPr>
      </a:lvl3pPr>
      <a:lvl4pPr marL="1600200" indent="-228600" algn="l" defTabSz="449263" rtl="0" fontAlgn="base" hangingPunct="0">
        <a:lnSpc>
          <a:spcPct val="93000"/>
        </a:lnSpc>
        <a:spcBef>
          <a:spcPct val="0"/>
        </a:spcBef>
        <a:spcAft>
          <a:spcPts val="575"/>
        </a:spcAft>
        <a:buClr>
          <a:srgbClr val="000000"/>
        </a:buClr>
        <a:buSzPct val="100000"/>
        <a:buFont typeface="Times New Roman" charset="0"/>
        <a:defRPr sz="2000">
          <a:solidFill>
            <a:srgbClr val="000000"/>
          </a:solidFill>
          <a:latin typeface="+mn-lt"/>
          <a:ea typeface="+mn-ea"/>
          <a:cs typeface="+mn-cs"/>
        </a:defRPr>
      </a:lvl4pPr>
      <a:lvl5pPr marL="20574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000000"/>
          </a:solidFill>
          <a:latin typeface="+mn-lt"/>
          <a:ea typeface="+mn-ea"/>
          <a:cs typeface="+mn-cs"/>
        </a:defRPr>
      </a:lvl5pPr>
      <a:lvl6pPr marL="25146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2.xml"/></Relationships>
</file>

<file path=ppt/slides/_rels/slide20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2.xml"/></Relationships>
</file>

<file path=ppt/slides/_rels/slide20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2.xml"/></Relationships>
</file>

<file path=ppt/slides/_rels/slide20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2.xml"/></Relationships>
</file>

<file path=ppt/slides/_rels/slide21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2.xml"/></Relationships>
</file>

<file path=ppt/slides/_rels/slide21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2.xml"/></Relationships>
</file>

<file path=ppt/slides/_rels/slide21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2.xml"/></Relationships>
</file>

<file path=ppt/slides/_rels/slide21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2.xml"/></Relationships>
</file>

<file path=ppt/slides/_rels/slide21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2.xml"/></Relationships>
</file>

<file path=ppt/slides/_rels/slide21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2.xml"/></Relationships>
</file>

<file path=ppt/slides/_rels/slide21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2.xml"/></Relationships>
</file>

<file path=ppt/slides/_rels/slide21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2.xml"/></Relationships>
</file>

<file path=ppt/slides/_rels/slide21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2.xml"/></Relationships>
</file>

<file path=ppt/slides/_rels/slide22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2.xml"/></Relationships>
</file>

<file path=ppt/slides/_rels/slide22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2.xml"/></Relationships>
</file>

<file path=ppt/slides/_rels/slide22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2.xml"/></Relationships>
</file>

<file path=ppt/slides/_rels/slide22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2.xml"/></Relationships>
</file>

<file path=ppt/slides/_rels/slide22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2.xml"/></Relationships>
</file>

<file path=ppt/slides/_rels/slide22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2.xml"/></Relationships>
</file>

<file path=ppt/slides/_rels/slide22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2.xml"/></Relationships>
</file>

<file path=ppt/slides/_rels/slide22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2.xml"/></Relationships>
</file>

<file path=ppt/slides/_rels/slide22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2.xml"/></Relationships>
</file>

<file path=ppt/slides/_rels/slide249.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2.xml"/></Relationships>
</file>

<file path=ppt/slides/_rels/slide251.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2.xml"/></Relationships>
</file>

<file path=ppt/slides/_rels/slide252.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2.xml"/></Relationships>
</file>

<file path=ppt/slides/_rels/slide253.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2.xml"/></Relationships>
</file>

<file path=ppt/slides/_rels/slide254.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2.xml"/></Relationships>
</file>

<file path=ppt/slides/_rels/slide255.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2.xml"/></Relationships>
</file>

<file path=ppt/slides/_rels/slide256.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2.xml"/></Relationships>
</file>

<file path=ppt/slides/_rels/slide257.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2.xml"/></Relationships>
</file>

<file path=ppt/slides/_rels/slide258.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2.xml"/></Relationships>
</file>

<file path=ppt/slides/_rels/slide259.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2.xml"/></Relationships>
</file>

<file path=ppt/slides/_rels/slide261.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2.xml"/></Relationships>
</file>

<file path=ppt/slides/_rels/slide262.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2.xml"/></Relationships>
</file>

<file path=ppt/slides/_rels/slide263.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2.xml"/></Relationships>
</file>

<file path=ppt/slides/_rels/slide264.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2.xml"/></Relationships>
</file>

<file path=ppt/slides/_rels/slide265.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2.xml"/></Relationships>
</file>

<file path=ppt/slides/_rels/slide266.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2.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2.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2.xml"/></Relationships>
</file>

<file path=ppt/slides/_rels/slide373.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2.xml"/></Relationships>
</file>

<file path=ppt/slides/_rels/slide374.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12.xml"/></Relationships>
</file>

<file path=ppt/slides/_rels/slide375.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12.xml"/></Relationships>
</file>

<file path=ppt/slides/_rels/slide376.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12.xml"/></Relationships>
</file>

<file path=ppt/slides/_rels/slide377.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12.xml"/></Relationships>
</file>

<file path=ppt/slides/_rels/slide378.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12.xml"/></Relationships>
</file>

<file path=ppt/slides/_rels/slide379.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0.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12.xml"/></Relationships>
</file>

<file path=ppt/slides/_rels/slide381.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12.xml"/></Relationships>
</file>

<file path=ppt/slides/_rels/slide382.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12.xml"/></Relationships>
</file>

<file path=ppt/slides/_rels/slide383.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12.xml"/></Relationships>
</file>

<file path=ppt/slides/_rels/slide384.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12.xml"/></Relationships>
</file>

<file path=ppt/slides/_rels/slide3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6.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12.xml"/></Relationships>
</file>

<file path=ppt/slides/_rels/slide3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12.xml"/></Relationships>
</file>

<file path=ppt/slides/_rels/slide38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2.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12.xml"/></Relationships>
</file>

<file path=ppt/slides/_rels/slide393.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12.xml"/></Relationships>
</file>

<file path=ppt/slides/_rels/slide3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59B185-2FC6-F341-9F30-034FEFE7541F}"/>
              </a:ext>
            </a:extLst>
          </p:cNvPr>
          <p:cNvSpPr>
            <a:spLocks noGrp="1"/>
          </p:cNvSpPr>
          <p:nvPr>
            <p:ph type="title"/>
          </p:nvPr>
        </p:nvSpPr>
        <p:spPr/>
        <p:txBody>
          <a:bodyPr/>
          <a:lstStyle/>
          <a:p>
            <a:r>
              <a:rPr lang="cs-CZ" dirty="0"/>
              <a:t>Clevelandská  dohoda</a:t>
            </a:r>
          </a:p>
        </p:txBody>
      </p:sp>
      <p:sp>
        <p:nvSpPr>
          <p:cNvPr id="3" name="Zástupný symbol pro obsah 2">
            <a:extLst>
              <a:ext uri="{FF2B5EF4-FFF2-40B4-BE49-F238E27FC236}">
                <a16:creationId xmlns:a16="http://schemas.microsoft.com/office/drawing/2014/main" id="{19282879-6EE3-E241-A68C-03CCD68E9C1D}"/>
              </a:ext>
            </a:extLst>
          </p:cNvPr>
          <p:cNvSpPr>
            <a:spLocks noGrp="1"/>
          </p:cNvSpPr>
          <p:nvPr>
            <p:ph idx="1"/>
          </p:nvPr>
        </p:nvSpPr>
        <p:spPr/>
        <p:txBody>
          <a:bodyPr/>
          <a:lstStyle/>
          <a:p>
            <a:r>
              <a:rPr lang="cs-CZ" sz="1800" dirty="0" err="1"/>
              <a:t>Samostatnosť</a:t>
            </a:r>
            <a:r>
              <a:rPr lang="cs-CZ" sz="1800" dirty="0"/>
              <a:t> Českých zemí a Slovenska.</a:t>
            </a:r>
          </a:p>
          <a:p>
            <a:r>
              <a:rPr lang="cs-CZ" sz="1800" dirty="0" err="1"/>
              <a:t>Spojenie</a:t>
            </a:r>
            <a:r>
              <a:rPr lang="cs-CZ" sz="1800" dirty="0"/>
              <a:t> Českého a Slovenského národa </a:t>
            </a:r>
            <a:r>
              <a:rPr lang="cs-CZ" sz="1800" dirty="0" err="1"/>
              <a:t>vo</a:t>
            </a:r>
            <a:r>
              <a:rPr lang="cs-CZ" sz="1800" dirty="0"/>
              <a:t> </a:t>
            </a:r>
            <a:r>
              <a:rPr lang="cs-CZ" sz="1800" dirty="0" err="1"/>
              <a:t>federatívnom</a:t>
            </a:r>
            <a:r>
              <a:rPr lang="cs-CZ" sz="1800" dirty="0"/>
              <a:t> </a:t>
            </a:r>
            <a:r>
              <a:rPr lang="cs-CZ" sz="1800" dirty="0" err="1"/>
              <a:t>zväzku</a:t>
            </a:r>
            <a:r>
              <a:rPr lang="cs-CZ" sz="1800" dirty="0"/>
              <a:t> </a:t>
            </a:r>
            <a:r>
              <a:rPr lang="cs-CZ" sz="1800" dirty="0" err="1"/>
              <a:t>štátov</a:t>
            </a:r>
            <a:r>
              <a:rPr lang="cs-CZ" sz="1800" dirty="0"/>
              <a:t> s úplnou </a:t>
            </a:r>
            <a:r>
              <a:rPr lang="cs-CZ" sz="1800" dirty="0" err="1"/>
              <a:t>národnou</a:t>
            </a:r>
            <a:r>
              <a:rPr lang="cs-CZ" sz="1800" dirty="0"/>
              <a:t> </a:t>
            </a:r>
            <a:r>
              <a:rPr lang="cs-CZ" sz="1800" dirty="0" err="1"/>
              <a:t>autonómiou</a:t>
            </a:r>
            <a:r>
              <a:rPr lang="cs-CZ" sz="1800" dirty="0"/>
              <a:t> Slovenska, s </a:t>
            </a:r>
            <a:r>
              <a:rPr lang="cs-CZ" sz="1800" dirty="0" err="1"/>
              <a:t>vlastným</a:t>
            </a:r>
            <a:r>
              <a:rPr lang="cs-CZ" sz="1800" dirty="0"/>
              <a:t> </a:t>
            </a:r>
            <a:r>
              <a:rPr lang="cs-CZ" sz="1800" dirty="0" err="1"/>
              <a:t>snemom</a:t>
            </a:r>
            <a:r>
              <a:rPr lang="cs-CZ" sz="1800" dirty="0"/>
              <a:t>, s </a:t>
            </a:r>
            <a:r>
              <a:rPr lang="cs-CZ" sz="1800" dirty="0" err="1"/>
              <a:t>vlastnou</a:t>
            </a:r>
            <a:r>
              <a:rPr lang="cs-CZ" sz="1800" dirty="0"/>
              <a:t> </a:t>
            </a:r>
            <a:r>
              <a:rPr lang="cs-CZ" sz="1800" dirty="0" err="1"/>
              <a:t>štátnou</a:t>
            </a:r>
            <a:r>
              <a:rPr lang="cs-CZ" sz="1800" dirty="0"/>
              <a:t> správou, úplnou </a:t>
            </a:r>
            <a:r>
              <a:rPr lang="cs-CZ" sz="1800" dirty="0" err="1"/>
              <a:t>kultúrnou</a:t>
            </a:r>
            <a:r>
              <a:rPr lang="cs-CZ" sz="1800" dirty="0"/>
              <a:t> </a:t>
            </a:r>
            <a:r>
              <a:rPr lang="cs-CZ" sz="1800" dirty="0" err="1"/>
              <a:t>slobodou</a:t>
            </a:r>
            <a:r>
              <a:rPr lang="cs-CZ" sz="1800" dirty="0"/>
              <a:t>, teda i s úplným užíváním jazyka slovenského, </a:t>
            </a:r>
            <a:r>
              <a:rPr lang="cs-CZ" sz="1800" dirty="0" err="1"/>
              <a:t>vlastnou</a:t>
            </a:r>
            <a:r>
              <a:rPr lang="cs-CZ" sz="1800" dirty="0"/>
              <a:t> správou </a:t>
            </a:r>
            <a:r>
              <a:rPr lang="cs-CZ" sz="1800" dirty="0" err="1"/>
              <a:t>finančnou</a:t>
            </a:r>
            <a:r>
              <a:rPr lang="cs-CZ" sz="1800" dirty="0"/>
              <a:t> a politickou, so </a:t>
            </a:r>
            <a:r>
              <a:rPr lang="cs-CZ" sz="1800" dirty="0" err="1"/>
              <a:t>štátnym</a:t>
            </a:r>
            <a:r>
              <a:rPr lang="cs-CZ" sz="1800" dirty="0"/>
              <a:t> </a:t>
            </a:r>
            <a:r>
              <a:rPr lang="cs-CZ" sz="1800" dirty="0" err="1"/>
              <a:t>jazykom</a:t>
            </a:r>
            <a:r>
              <a:rPr lang="cs-CZ" sz="1800" dirty="0"/>
              <a:t> slovenským.</a:t>
            </a:r>
          </a:p>
          <a:p>
            <a:r>
              <a:rPr lang="cs-CZ" sz="1800" dirty="0" err="1"/>
              <a:t>Volebné</a:t>
            </a:r>
            <a:r>
              <a:rPr lang="cs-CZ" sz="1800" dirty="0"/>
              <a:t> právo: všeobecné, </a:t>
            </a:r>
            <a:r>
              <a:rPr lang="cs-CZ" sz="1800" dirty="0" err="1"/>
              <a:t>tajne</a:t>
            </a:r>
            <a:r>
              <a:rPr lang="cs-CZ" sz="1800" dirty="0"/>
              <a:t> a </a:t>
            </a:r>
            <a:r>
              <a:rPr lang="cs-CZ" sz="1800" dirty="0" err="1"/>
              <a:t>priame</a:t>
            </a:r>
            <a:r>
              <a:rPr lang="cs-CZ" sz="1800" dirty="0"/>
              <a:t>.</a:t>
            </a:r>
          </a:p>
          <a:p>
            <a:r>
              <a:rPr lang="cs-CZ" sz="1800" dirty="0"/>
              <a:t>Formy vlády: </a:t>
            </a:r>
            <a:r>
              <a:rPr lang="cs-CZ" sz="1800" dirty="0" err="1"/>
              <a:t>personálna</a:t>
            </a:r>
            <a:r>
              <a:rPr lang="cs-CZ" sz="1800" dirty="0"/>
              <a:t> </a:t>
            </a:r>
            <a:r>
              <a:rPr lang="cs-CZ" sz="1800" dirty="0" err="1"/>
              <a:t>únia</a:t>
            </a:r>
            <a:r>
              <a:rPr lang="cs-CZ" sz="1800" dirty="0"/>
              <a:t> s demokratickým </a:t>
            </a:r>
            <a:r>
              <a:rPr lang="cs-CZ" sz="1800" dirty="0" err="1"/>
              <a:t>zriadením</a:t>
            </a:r>
            <a:r>
              <a:rPr lang="cs-CZ" sz="1800" dirty="0"/>
              <a:t> </a:t>
            </a:r>
            <a:r>
              <a:rPr lang="cs-CZ" sz="1800" dirty="0" err="1"/>
              <a:t>štátu</a:t>
            </a:r>
            <a:r>
              <a:rPr lang="cs-CZ" sz="1800" dirty="0"/>
              <a:t>, </a:t>
            </a:r>
            <a:r>
              <a:rPr lang="cs-CZ" sz="1800" dirty="0" err="1"/>
              <a:t>podobne</a:t>
            </a:r>
            <a:r>
              <a:rPr lang="cs-CZ" sz="1800" dirty="0"/>
              <a:t> </a:t>
            </a:r>
            <a:r>
              <a:rPr lang="cs-CZ" sz="1800" dirty="0" err="1"/>
              <a:t>ako</a:t>
            </a:r>
            <a:r>
              <a:rPr lang="cs-CZ" sz="1800" dirty="0"/>
              <a:t> v Anglicku.</a:t>
            </a:r>
          </a:p>
          <a:p>
            <a:r>
              <a:rPr lang="cs-CZ" sz="1800" dirty="0" err="1"/>
              <a:t>Tieto</a:t>
            </a:r>
            <a:r>
              <a:rPr lang="cs-CZ" sz="1800" dirty="0"/>
              <a:t> body </a:t>
            </a:r>
            <a:r>
              <a:rPr lang="cs-CZ" sz="1800" dirty="0" err="1"/>
              <a:t>tvoria</a:t>
            </a:r>
            <a:r>
              <a:rPr lang="cs-CZ" sz="1800" dirty="0"/>
              <a:t> základ </a:t>
            </a:r>
            <a:r>
              <a:rPr lang="cs-CZ" sz="1800" dirty="0" err="1"/>
              <a:t>obapolnej</a:t>
            </a:r>
            <a:r>
              <a:rPr lang="cs-CZ" sz="1800" dirty="0"/>
              <a:t> dohody a </a:t>
            </a:r>
            <a:r>
              <a:rPr lang="cs-CZ" sz="1800" dirty="0" err="1"/>
              <a:t>môžu</a:t>
            </a:r>
            <a:r>
              <a:rPr lang="cs-CZ" sz="1800" dirty="0"/>
              <a:t> byť </a:t>
            </a:r>
            <a:r>
              <a:rPr lang="cs-CZ" sz="1800" dirty="0" err="1"/>
              <a:t>doplnené</a:t>
            </a:r>
            <a:r>
              <a:rPr lang="cs-CZ" sz="1800" dirty="0"/>
              <a:t>, </a:t>
            </a:r>
            <a:r>
              <a:rPr lang="cs-CZ" sz="1800" dirty="0" err="1"/>
              <a:t>poťažne</a:t>
            </a:r>
            <a:r>
              <a:rPr lang="cs-CZ" sz="1800" dirty="0"/>
              <a:t> </a:t>
            </a:r>
            <a:r>
              <a:rPr lang="cs-CZ" sz="1800" dirty="0" err="1"/>
              <a:t>rozšírené</a:t>
            </a:r>
            <a:r>
              <a:rPr lang="cs-CZ" sz="1800" dirty="0"/>
              <a:t> len na základe </a:t>
            </a:r>
            <a:r>
              <a:rPr lang="cs-CZ" sz="1800" dirty="0" err="1"/>
              <a:t>dorozumenia</a:t>
            </a:r>
            <a:r>
              <a:rPr lang="cs-CZ" sz="1800" dirty="0"/>
              <a:t> </a:t>
            </a:r>
            <a:r>
              <a:rPr lang="cs-CZ" sz="1800" dirty="0" err="1"/>
              <a:t>sa</a:t>
            </a:r>
            <a:r>
              <a:rPr lang="cs-CZ" sz="1800" dirty="0"/>
              <a:t> </a:t>
            </a:r>
            <a:r>
              <a:rPr lang="cs-CZ" sz="1800" dirty="0" err="1"/>
              <a:t>oboch</a:t>
            </a:r>
            <a:r>
              <a:rPr lang="cs-CZ" sz="1800" dirty="0"/>
              <a:t> </a:t>
            </a:r>
            <a:r>
              <a:rPr lang="cs-CZ" sz="1800" dirty="0" err="1"/>
              <a:t>stránok</a:t>
            </a:r>
            <a:r>
              <a:rPr lang="cs-CZ" sz="1800" dirty="0"/>
              <a:t>.</a:t>
            </a:r>
          </a:p>
          <a:p>
            <a:r>
              <a:rPr lang="cs-CZ" sz="1800" dirty="0"/>
              <a:t>České </a:t>
            </a:r>
            <a:r>
              <a:rPr lang="cs-CZ" sz="1800" dirty="0" err="1"/>
              <a:t>národné</a:t>
            </a:r>
            <a:r>
              <a:rPr lang="cs-CZ" sz="1800" dirty="0"/>
              <a:t> </a:t>
            </a:r>
            <a:r>
              <a:rPr lang="cs-CZ" sz="1800" dirty="0" err="1"/>
              <a:t>združenie</a:t>
            </a:r>
            <a:r>
              <a:rPr lang="cs-CZ" sz="1800" dirty="0"/>
              <a:t> podržuje si právo </a:t>
            </a:r>
            <a:r>
              <a:rPr lang="cs-CZ" sz="1800" dirty="0" err="1"/>
              <a:t>prípadnej</a:t>
            </a:r>
            <a:r>
              <a:rPr lang="cs-CZ" sz="1800" dirty="0"/>
              <a:t> </a:t>
            </a:r>
            <a:r>
              <a:rPr lang="cs-CZ" sz="1800" dirty="0" err="1"/>
              <a:t>zmeny</a:t>
            </a:r>
            <a:r>
              <a:rPr lang="cs-CZ" sz="1800" dirty="0"/>
              <a:t> a to samé právo má aj Slovenská liga.</a:t>
            </a:r>
          </a:p>
          <a:p>
            <a:r>
              <a:rPr lang="cs-CZ" sz="1800" dirty="0"/>
              <a:t>Cleveland, Ohio, </a:t>
            </a:r>
            <a:r>
              <a:rPr lang="cs-CZ" sz="1800" dirty="0" err="1"/>
              <a:t>dňa</a:t>
            </a:r>
            <a:r>
              <a:rPr lang="cs-CZ" sz="1800" dirty="0"/>
              <a:t> 22. </a:t>
            </a:r>
            <a:r>
              <a:rPr lang="cs-CZ" sz="1800" dirty="0" err="1"/>
              <a:t>októbra</a:t>
            </a:r>
            <a:r>
              <a:rPr lang="cs-CZ" sz="1800" dirty="0"/>
              <a:t> 1915</a:t>
            </a:r>
          </a:p>
          <a:p>
            <a:endParaRPr lang="cs-CZ" dirty="0"/>
          </a:p>
        </p:txBody>
      </p:sp>
    </p:spTree>
    <p:extLst>
      <p:ext uri="{BB962C8B-B14F-4D97-AF65-F5344CB8AC3E}">
        <p14:creationId xmlns:p14="http://schemas.microsoft.com/office/powerpoint/2010/main" val="1100469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Československá ústava z roku 1920</a:t>
            </a:r>
          </a:p>
        </p:txBody>
      </p:sp>
      <p:sp>
        <p:nvSpPr>
          <p:cNvPr id="8194" name="Rectangle 2"/>
          <p:cNvSpPr>
            <a:spLocks noGrp="1" noChangeArrowheads="1"/>
          </p:cNvSpPr>
          <p:nvPr>
            <p:ph type="body" idx="1"/>
          </p:nvPr>
        </p:nvSpPr>
        <p:spPr>
          <a:xfrm>
            <a:off x="503238" y="1768475"/>
            <a:ext cx="9070975" cy="5278438"/>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Parlament : </a:t>
            </a:r>
            <a:r>
              <a:rPr lang="cs-CZ">
                <a:solidFill>
                  <a:srgbClr val="2300DC"/>
                </a:solidFill>
              </a:rPr>
              <a:t>Národní shromáždění</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 Poslanecká sněmovna </a:t>
            </a:r>
            <a:r>
              <a:rPr lang="cs-CZ"/>
              <a:t> 300 členů, právo volit v 21 letech , právo být volen 30. let, volební období 6 let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Senát</a:t>
            </a:r>
            <a:r>
              <a:rPr lang="cs-CZ"/>
              <a:t>  150 členů, právo volit 26 let právo být volen 45 let, volební období 8 let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Prezident republiky</a:t>
            </a:r>
            <a:r>
              <a:rPr lang="cs-CZ"/>
              <a:t> volen Národním shormážeěním na 7 let, nejvíce dvakrát za sebou (neplatilo pro Masaryka)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420E"/>
                </a:solidFill>
              </a:rPr>
              <a:t>Vláda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Projednání státního rozpočtu</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Návrh zákona o státním rozpočtu a návrh státního závěrečného účtu podává vláda.</a:t>
            </a:r>
          </a:p>
          <a:p>
            <a:pPr marL="457200" indent="-457200">
              <a:buFont typeface="Arial" charset="0"/>
              <a:buChar char="•"/>
            </a:pPr>
            <a:r>
              <a:rPr lang="cs-CZ" dirty="0"/>
              <a:t>Tyto návrhy projednává na veřejné schůzi a usnáší se o nich jen Poslanecká sněmovna.</a:t>
            </a:r>
          </a:p>
        </p:txBody>
      </p:sp>
    </p:spTree>
    <p:extLst>
      <p:ext uri="{BB962C8B-B14F-4D97-AF65-F5344CB8AC3E}">
        <p14:creationId xmlns:p14="http://schemas.microsoft.com/office/powerpoint/2010/main" val="205005117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fontAlgn="ctr"/>
            <a:r>
              <a:rPr lang="cs-CZ" b="1" dirty="0"/>
              <a:t>Projednávání návrhu zákona o státním rozpočtu </a:t>
            </a:r>
            <a:br>
              <a:rPr lang="cs-CZ" b="1" dirty="0"/>
            </a:br>
            <a:endParaRPr lang="cs-CZ" dirty="0"/>
          </a:p>
        </p:txBody>
      </p:sp>
      <p:sp>
        <p:nvSpPr>
          <p:cNvPr id="3" name="Zástupný symbol pro obsah 2"/>
          <p:cNvSpPr>
            <a:spLocks noGrp="1"/>
          </p:cNvSpPr>
          <p:nvPr>
            <p:ph idx="1"/>
          </p:nvPr>
        </p:nvSpPr>
        <p:spPr/>
        <p:txBody>
          <a:bodyPr/>
          <a:lstStyle/>
          <a:p>
            <a:pPr marL="457200" indent="-457200">
              <a:buFont typeface="Arial" charset="0"/>
              <a:buChar char="•"/>
            </a:pPr>
            <a:r>
              <a:rPr lang="cs-CZ" dirty="0"/>
              <a:t>Vláda předloží návrh zákona o státním rozpočtu předsedovi Sněmovny nejpozději tři měsíce před začátkem rozpočtového roku. </a:t>
            </a:r>
          </a:p>
          <a:p>
            <a:pPr marL="457200" indent="-457200">
              <a:buFont typeface="Arial" charset="0"/>
              <a:buChar char="•"/>
            </a:pPr>
            <a:r>
              <a:rPr lang="cs-CZ" dirty="0"/>
              <a:t>Předseda přikáže návrh zákona o státním rozpočtu k projednání rozpočtovému výboru.</a:t>
            </a:r>
          </a:p>
          <a:p>
            <a:pPr marL="457200" indent="-457200">
              <a:buFont typeface="Arial" charset="0"/>
              <a:buChar char="•"/>
            </a:pPr>
            <a:r>
              <a:rPr lang="cs-CZ" dirty="0"/>
              <a:t>Součástí zákona o státním rozpočtu nemohou být změny, doplnění nebo zrušení jiných zákonů.</a:t>
            </a:r>
          </a:p>
        </p:txBody>
      </p:sp>
    </p:spTree>
    <p:extLst>
      <p:ext uri="{BB962C8B-B14F-4D97-AF65-F5344CB8AC3E}">
        <p14:creationId xmlns:p14="http://schemas.microsoft.com/office/powerpoint/2010/main" val="98253298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fontAlgn="ctr"/>
            <a:r>
              <a:rPr lang="cs-CZ" b="1" dirty="0"/>
              <a:t>Prvé čtení návrhu zákona o státním rozpočtu</a:t>
            </a:r>
            <a:br>
              <a:rPr lang="cs-CZ" b="1" dirty="0"/>
            </a:br>
            <a:endParaRPr lang="cs-CZ" dirty="0"/>
          </a:p>
        </p:txBody>
      </p:sp>
      <p:sp>
        <p:nvSpPr>
          <p:cNvPr id="3" name="Zástupný symbol pro obsah 2"/>
          <p:cNvSpPr>
            <a:spLocks noGrp="1"/>
          </p:cNvSpPr>
          <p:nvPr>
            <p:ph idx="1"/>
          </p:nvPr>
        </p:nvSpPr>
        <p:spPr/>
        <p:txBody>
          <a:bodyPr>
            <a:normAutofit fontScale="77500" lnSpcReduction="20000"/>
          </a:bodyPr>
          <a:lstStyle/>
          <a:p>
            <a:pPr marL="457200" indent="-457200">
              <a:buFont typeface="Arial" charset="0"/>
              <a:buChar char="•"/>
            </a:pPr>
            <a:r>
              <a:rPr lang="cs-CZ" dirty="0"/>
              <a:t>Návrh zákona o státním rozpočtu uvede navrhovatel; po něm vystoupí zpravodaj rozpočtového výboru.</a:t>
            </a:r>
          </a:p>
          <a:p>
            <a:pPr marL="457200" indent="-457200">
              <a:buFont typeface="Arial" charset="0"/>
              <a:buChar char="•"/>
            </a:pPr>
            <a:r>
              <a:rPr lang="cs-CZ" dirty="0"/>
              <a:t>Sněmovna v obecné rozpravě projedná v prvém čtení základní údaje návrhu zákona o státním rozpočtu, kterými jsou výše příjmů a výdajů, saldo, způsob vypořádání salda, celkový vztah k rozpočtům vyšších územních samosprávných celků a obcí a rozsah zmocnění výkonných orgánů.</a:t>
            </a:r>
          </a:p>
          <a:p>
            <a:pPr marL="457200" indent="-457200">
              <a:buFont typeface="Arial" charset="0"/>
              <a:buChar char="•"/>
            </a:pPr>
            <a:r>
              <a:rPr lang="cs-CZ" dirty="0"/>
              <a:t>Sněmovna základní údaje návrhu zákona o státním rozpočtu schválí nebo doporučí vládě jejich změny a stanoví termín pro předložení nového návrhu. </a:t>
            </a:r>
          </a:p>
          <a:p>
            <a:pPr marL="457200" indent="-457200">
              <a:buFont typeface="Arial" charset="0"/>
              <a:buChar char="•"/>
            </a:pPr>
            <a:r>
              <a:rPr lang="cs-CZ" dirty="0"/>
              <a:t>Schválí-li Sněmovna základní údaje návrhu zákona o státním rozpočtu, nelze je během jeho dalšího projednávání měnit. Sněmovna se současně usnese na přikázání jednotlivých kapitol návrhu zákona o státním rozpočtu výborům</a:t>
            </a:r>
          </a:p>
        </p:txBody>
      </p:sp>
    </p:spTree>
    <p:extLst>
      <p:ext uri="{BB962C8B-B14F-4D97-AF65-F5344CB8AC3E}">
        <p14:creationId xmlns:p14="http://schemas.microsoft.com/office/powerpoint/2010/main" val="143011711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fontAlgn="ctr"/>
            <a:r>
              <a:rPr lang="cs-CZ" b="1" dirty="0"/>
              <a:t>Druhé čtení návrhu zákona o státním rozpočtu</a:t>
            </a:r>
            <a:br>
              <a:rPr lang="cs-CZ" b="1" dirty="0"/>
            </a:br>
            <a:endParaRPr lang="cs-CZ" dirty="0"/>
          </a:p>
        </p:txBody>
      </p:sp>
      <p:sp>
        <p:nvSpPr>
          <p:cNvPr id="3" name="Zástupný symbol pro obsah 2"/>
          <p:cNvSpPr>
            <a:spLocks noGrp="1"/>
          </p:cNvSpPr>
          <p:nvPr>
            <p:ph idx="1"/>
          </p:nvPr>
        </p:nvSpPr>
        <p:spPr/>
        <p:txBody>
          <a:bodyPr/>
          <a:lstStyle/>
          <a:p>
            <a:pPr marL="457200" indent="-457200">
              <a:buFont typeface="Arial" charset="0"/>
              <a:buChar char="•"/>
            </a:pPr>
            <a:r>
              <a:rPr lang="cs-CZ" dirty="0"/>
              <a:t>V druhém čtení uvede návrh zákona o státním rozpočtu navrhovatel. Po navrhovateli vystoupí zpravodaj</a:t>
            </a:r>
          </a:p>
          <a:p>
            <a:pPr marL="457200" indent="-457200">
              <a:buFont typeface="Arial" charset="0"/>
              <a:buChar char="•"/>
            </a:pPr>
            <a:r>
              <a:rPr lang="cs-CZ" dirty="0"/>
              <a:t>O návrhu zákona o státním rozpočtu a usnesení rozpočtového výboru k němu se koná podrobná rozprava, v níž se předkládají pozměňovací, popřípadě jiné návrhy rozpočtového výboru</a:t>
            </a:r>
          </a:p>
        </p:txBody>
      </p:sp>
    </p:spTree>
    <p:extLst>
      <p:ext uri="{BB962C8B-B14F-4D97-AF65-F5344CB8AC3E}">
        <p14:creationId xmlns:p14="http://schemas.microsoft.com/office/powerpoint/2010/main" val="134132416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fontAlgn="ctr"/>
            <a:r>
              <a:rPr lang="cs-CZ" b="1" dirty="0"/>
              <a:t> Třetí čtení návrhu zákona o státním rozpočtu</a:t>
            </a:r>
            <a:br>
              <a:rPr lang="cs-CZ" b="1" dirty="0"/>
            </a:br>
            <a:endParaRPr lang="cs-CZ" dirty="0"/>
          </a:p>
        </p:txBody>
      </p:sp>
      <p:sp>
        <p:nvSpPr>
          <p:cNvPr id="3" name="Zástupný symbol pro obsah 2"/>
          <p:cNvSpPr>
            <a:spLocks noGrp="1"/>
          </p:cNvSpPr>
          <p:nvPr>
            <p:ph idx="1"/>
          </p:nvPr>
        </p:nvSpPr>
        <p:spPr/>
        <p:txBody>
          <a:bodyPr/>
          <a:lstStyle/>
          <a:p>
            <a:pPr marL="0" indent="0"/>
            <a:r>
              <a:rPr lang="cs-CZ" sz="2800" dirty="0"/>
              <a:t>Ve třetím čtení se koná rozprava, ve které lze: </a:t>
            </a:r>
          </a:p>
          <a:p>
            <a:pPr marL="425265" indent="-425265">
              <a:buFont typeface="+mj-lt"/>
              <a:buAutoNum type="arabicPeriod"/>
            </a:pPr>
            <a:r>
              <a:rPr lang="cs-CZ" sz="2800" dirty="0"/>
              <a:t>navrhnout pouze opravu legislativně technických chyb, gramatických chyb, chyb písemných nebo tiskových, úpravy, které logicky vyplývají z přednesených pozměňovacích návrhů, popřípadě </a:t>
            </a:r>
          </a:p>
          <a:p>
            <a:pPr marL="425265" indent="-425265">
              <a:buFont typeface="+mj-lt"/>
              <a:buAutoNum type="arabicPeriod"/>
            </a:pPr>
            <a:r>
              <a:rPr lang="cs-CZ" sz="2800" dirty="0"/>
              <a:t>podat návrh na opakování druhého čtení.</a:t>
            </a:r>
          </a:p>
          <a:p>
            <a:pPr marL="0" indent="0"/>
            <a:r>
              <a:rPr lang="cs-CZ" sz="2800" dirty="0"/>
              <a:t>Na závěr třetího čtení Sněmovna hlasuje o pozměňovacích, popřípadě jiných návrzích. </a:t>
            </a:r>
          </a:p>
          <a:p>
            <a:pPr marL="0" indent="0"/>
            <a:r>
              <a:rPr lang="cs-CZ" sz="2800" dirty="0"/>
              <a:t>Poté se Sněmovna usnese, zda s návrhem zákona o státním rozpočtu vyslovuje souhlas.</a:t>
            </a:r>
          </a:p>
        </p:txBody>
      </p:sp>
    </p:spTree>
    <p:extLst>
      <p:ext uri="{BB962C8B-B14F-4D97-AF65-F5344CB8AC3E}">
        <p14:creationId xmlns:p14="http://schemas.microsoft.com/office/powerpoint/2010/main" val="149931456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fontAlgn="ctr"/>
            <a:r>
              <a:rPr lang="cs-CZ" b="1" dirty="0"/>
              <a:t>Jednání o mezinárodních smlouvách</a:t>
            </a:r>
            <a:br>
              <a:rPr lang="cs-CZ" b="1" dirty="0"/>
            </a:br>
            <a:endParaRPr lang="cs-CZ" dirty="0"/>
          </a:p>
        </p:txBody>
      </p:sp>
      <p:sp>
        <p:nvSpPr>
          <p:cNvPr id="3" name="Zástupný symbol pro obsah 2"/>
          <p:cNvSpPr>
            <a:spLocks noGrp="1"/>
          </p:cNvSpPr>
          <p:nvPr>
            <p:ph idx="1"/>
          </p:nvPr>
        </p:nvSpPr>
        <p:spPr/>
        <p:txBody>
          <a:bodyPr>
            <a:normAutofit/>
          </a:bodyPr>
          <a:lstStyle/>
          <a:p>
            <a:pPr marL="457200" indent="-457200">
              <a:buFont typeface="Arial" charset="0"/>
              <a:buChar char="•"/>
            </a:pPr>
            <a:r>
              <a:rPr lang="cs-CZ" dirty="0"/>
              <a:t>Sněmovna  jedná o mezinárodních smlouvách, pokud je třeba jejího souhlasu k ratifikaci</a:t>
            </a:r>
          </a:p>
          <a:p>
            <a:pPr marL="457200" indent="-457200">
              <a:buFont typeface="Arial" charset="0"/>
              <a:buChar char="•"/>
            </a:pPr>
            <a:r>
              <a:rPr lang="cs-CZ" dirty="0"/>
              <a:t>O mezinárodní smlouvě a návrhu výboru se koná rozprava. Po jejím skončení Sněmovna rozhodne, zda vyslovuje s ratifikací souhlas.</a:t>
            </a:r>
          </a:p>
          <a:p>
            <a:pPr marL="457200" indent="-457200">
              <a:buFont typeface="Arial" charset="0"/>
              <a:buChar char="•"/>
            </a:pPr>
            <a:r>
              <a:rPr lang="cs-CZ" dirty="0"/>
              <a:t>Se smlouvou musí vyslovit souhlas i Senát  </a:t>
            </a:r>
          </a:p>
        </p:txBody>
      </p:sp>
    </p:spTree>
    <p:extLst>
      <p:ext uri="{BB962C8B-B14F-4D97-AF65-F5344CB8AC3E}">
        <p14:creationId xmlns:p14="http://schemas.microsoft.com/office/powerpoint/2010/main" val="40671282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Zkrácené jednání o návrzích zákonů</a:t>
            </a:r>
          </a:p>
        </p:txBody>
      </p:sp>
      <p:sp>
        <p:nvSpPr>
          <p:cNvPr id="3" name="Zástupný symbol pro obsah 2"/>
          <p:cNvSpPr>
            <a:spLocks noGrp="1"/>
          </p:cNvSpPr>
          <p:nvPr>
            <p:ph idx="1"/>
          </p:nvPr>
        </p:nvSpPr>
        <p:spPr/>
        <p:txBody>
          <a:bodyPr/>
          <a:lstStyle/>
          <a:p>
            <a:pPr>
              <a:buFont typeface="Arial" charset="0"/>
              <a:buChar char="•"/>
            </a:pPr>
            <a:r>
              <a:rPr lang="cs-CZ" sz="2400" dirty="0"/>
              <a:t>Po dobu stavu ohrožení státu nebo válečného stavu může vláda požadovat, aby Parlament projednal vládní návrh zákona ve zkráceném jednání.</a:t>
            </a:r>
          </a:p>
          <a:p>
            <a:pPr>
              <a:buFont typeface="Arial" charset="0"/>
              <a:buChar char="•"/>
            </a:pPr>
            <a:r>
              <a:rPr lang="cs-CZ" sz="2400" dirty="0"/>
              <a:t>O takovém návrhu se Poslanecká sněmovna usnese do 72 hodin od jeho podání a Senát do 24 hodin od jeho postoupení Poslaneckou sněmovnou. Jestliže se Senát v této lhůtě nevyjádří, platí, že je návrh zákona přijat.</a:t>
            </a:r>
          </a:p>
          <a:p>
            <a:pPr>
              <a:buFont typeface="Arial" charset="0"/>
              <a:buChar char="•"/>
            </a:pPr>
            <a:r>
              <a:rPr lang="cs-CZ" sz="2400" dirty="0"/>
              <a:t>Po dobu stavu ohrožení státu nebo válečného stavu prezident republiky nemá právo vracet zákon přijatý ve zkráceném jednání</a:t>
            </a:r>
          </a:p>
          <a:p>
            <a:pPr>
              <a:buFont typeface="Arial" charset="0"/>
              <a:buChar char="•"/>
            </a:pPr>
            <a:r>
              <a:rPr lang="cs-CZ" sz="2400" dirty="0"/>
              <a:t>Ve zkráceném jednání nemůže vláda předložit návrh ústavního zákona</a:t>
            </a:r>
          </a:p>
        </p:txBody>
      </p:sp>
    </p:spTree>
    <p:extLst>
      <p:ext uri="{BB962C8B-B14F-4D97-AF65-F5344CB8AC3E}">
        <p14:creationId xmlns:p14="http://schemas.microsoft.com/office/powerpoint/2010/main" val="18206860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Podpis a vyhlášení  zákona</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dirty="0"/>
              <a:t>Přijaté zákony podepisuje předseda Poslanecké sněmovny, prezident republiky a předseda vlády.</a:t>
            </a:r>
          </a:p>
          <a:p>
            <a:pPr marL="457200" indent="-457200" fontAlgn="ctr">
              <a:buFont typeface="Arial" charset="0"/>
              <a:buChar char="•"/>
            </a:pPr>
            <a:r>
              <a:rPr lang="cs-CZ" dirty="0"/>
              <a:t>K platnosti zákona je třeba, aby byl vyhlášen.</a:t>
            </a:r>
          </a:p>
        </p:txBody>
      </p:sp>
    </p:spTree>
    <p:extLst>
      <p:ext uri="{BB962C8B-B14F-4D97-AF65-F5344CB8AC3E}">
        <p14:creationId xmlns:p14="http://schemas.microsoft.com/office/powerpoint/2010/main" val="201028048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Podzákonné normy</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K provedení zákona a v jeho mezích je vláda oprávněna vydávat nařízení. Nařízení podepisuje předseda vlády a příslušný člen vlády.</a:t>
            </a:r>
          </a:p>
          <a:p>
            <a:pPr marL="457200" indent="-457200">
              <a:buFont typeface="Arial" charset="0"/>
              <a:buChar char="•"/>
            </a:pPr>
            <a:r>
              <a:rPr lang="cs-CZ" dirty="0"/>
              <a:t>Ministerstva, jiné správní úřady a orgány územní samosprávy mohou na základě a v mezích zákona vydávat právní předpisy, jsou-li k tomu zákonem zmocněny.</a:t>
            </a:r>
          </a:p>
        </p:txBody>
      </p:sp>
    </p:spTree>
    <p:extLst>
      <p:ext uri="{BB962C8B-B14F-4D97-AF65-F5344CB8AC3E}">
        <p14:creationId xmlns:p14="http://schemas.microsoft.com/office/powerpoint/2010/main" val="42390995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Návrhy zákonů, které musejí být přijaty v obou komorách Parlamentu</a:t>
            </a:r>
          </a:p>
        </p:txBody>
      </p:sp>
      <p:sp>
        <p:nvSpPr>
          <p:cNvPr id="5632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 přijetí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1.</a:t>
            </a:r>
            <a:r>
              <a:rPr lang="cs-CZ">
                <a:solidFill>
                  <a:srgbClr val="280099"/>
                </a:solidFill>
              </a:rPr>
              <a:t>ústavního zákona </a:t>
            </a:r>
            <a:r>
              <a:rPr lang="cs-CZ"/>
              <a:t>3/5 většina všech poslanců a 3/5 všech senátorů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2. </a:t>
            </a:r>
            <a:r>
              <a:rPr lang="cs-CZ">
                <a:solidFill>
                  <a:srgbClr val="4700B8"/>
                </a:solidFill>
              </a:rPr>
              <a:t>volebního zákona</a:t>
            </a:r>
            <a:r>
              <a:rPr lang="cs-CZ"/>
              <a:t> 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a:t>
            </a:r>
            <a:r>
              <a:rPr lang="cs-CZ">
                <a:solidFill>
                  <a:srgbClr val="2300DC"/>
                </a:solidFill>
              </a:rPr>
              <a:t> zákona o zásadách jednání a styku obou komor mezi sebou, jakož i navenek</a:t>
            </a:r>
            <a:r>
              <a:rPr lang="cs-CZ"/>
              <a:t> a</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4.  </a:t>
            </a:r>
            <a:r>
              <a:rPr lang="cs-CZ">
                <a:solidFill>
                  <a:srgbClr val="2323DC"/>
                </a:solidFill>
              </a:rPr>
              <a:t>zákona o jednacím řádu Senátu</a:t>
            </a:r>
            <a:r>
              <a:rPr lang="cs-CZ"/>
              <a:t>  je třeba, aby byl </a:t>
            </a:r>
            <a:r>
              <a:rPr lang="cs-CZ">
                <a:solidFill>
                  <a:srgbClr val="FF0000"/>
                </a:solidFill>
              </a:rPr>
              <a:t>schválen Poslaneckou sněmovnou a Senátem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7EB6E5-291C-0B4C-9FA3-89C920C1BDDC}"/>
              </a:ext>
            </a:extLst>
          </p:cNvPr>
          <p:cNvSpPr>
            <a:spLocks noGrp="1"/>
          </p:cNvSpPr>
          <p:nvPr>
            <p:ph type="title"/>
          </p:nvPr>
        </p:nvSpPr>
        <p:spPr/>
        <p:txBody>
          <a:bodyPr/>
          <a:lstStyle/>
          <a:p>
            <a:r>
              <a:rPr lang="cs-CZ" dirty="0"/>
              <a:t>Ústavní dekret 2/1940 (20/1945)</a:t>
            </a:r>
          </a:p>
        </p:txBody>
      </p:sp>
      <p:sp>
        <p:nvSpPr>
          <p:cNvPr id="3" name="Zástupný symbol pro obsah 2">
            <a:extLst>
              <a:ext uri="{FF2B5EF4-FFF2-40B4-BE49-F238E27FC236}">
                <a16:creationId xmlns:a16="http://schemas.microsoft.com/office/drawing/2014/main" id="{769E8C90-6DBB-4A43-A160-200DE5394DC3}"/>
              </a:ext>
            </a:extLst>
          </p:cNvPr>
          <p:cNvSpPr>
            <a:spLocks noGrp="1"/>
          </p:cNvSpPr>
          <p:nvPr>
            <p:ph idx="1"/>
          </p:nvPr>
        </p:nvSpPr>
        <p:spPr/>
        <p:txBody>
          <a:bodyPr/>
          <a:lstStyle/>
          <a:p>
            <a:br>
              <a:rPr lang="cs-CZ" sz="1800" b="1" i="1" dirty="0"/>
            </a:br>
            <a:r>
              <a:rPr lang="cs-CZ" sz="1800" dirty="0"/>
              <a:t>K návrhu vlády ustanovuji:</a:t>
            </a:r>
          </a:p>
          <a:p>
            <a:pPr>
              <a:buFont typeface="Arial" panose="020B0604020202020204" pitchFamily="34" charset="0"/>
              <a:buChar char="•"/>
            </a:pPr>
            <a:r>
              <a:rPr lang="cs-CZ" sz="1800" dirty="0"/>
              <a:t>Dokud nebude možné prováděti ustanovení hlavy druhé ústavní listiny z 29. února 1920 o moci zákonodárné, bude prezident republiky úkony, které mu ukládá úst. listina, pokud k nim </a:t>
            </a:r>
            <a:r>
              <a:rPr lang="cs-CZ" sz="1800" dirty="0">
                <a:solidFill>
                  <a:srgbClr val="FF0000"/>
                </a:solidFill>
              </a:rPr>
              <a:t>je zapotřebí souhlasu Národního shromáždění</a:t>
            </a:r>
            <a:r>
              <a:rPr lang="cs-CZ" sz="1800" dirty="0"/>
              <a:t>, vykonávat se </a:t>
            </a:r>
            <a:r>
              <a:rPr lang="cs-CZ" sz="1800" dirty="0">
                <a:solidFill>
                  <a:srgbClr val="FF0000"/>
                </a:solidFill>
              </a:rPr>
              <a:t>souhlasem vlády</a:t>
            </a:r>
            <a:r>
              <a:rPr lang="cs-CZ" sz="1800" dirty="0"/>
              <a:t>.</a:t>
            </a:r>
          </a:p>
          <a:p>
            <a:pPr>
              <a:buFont typeface="Arial" panose="020B0604020202020204" pitchFamily="34" charset="0"/>
              <a:buChar char="•"/>
            </a:pPr>
            <a:r>
              <a:rPr lang="cs-CZ" sz="1800" dirty="0"/>
              <a:t>Předpisy, jimiž se mění, ruší nebo nově vydávají zákony, budou vydávány po dobu platnosti zatímního státního zřízení v nezbytných případech prezidentem republiky k návrhu vlády </a:t>
            </a:r>
            <a:r>
              <a:rPr lang="cs-CZ" sz="1800" dirty="0">
                <a:solidFill>
                  <a:srgbClr val="FF0000"/>
                </a:solidFill>
              </a:rPr>
              <a:t>ve formě dekretů</a:t>
            </a:r>
            <a:r>
              <a:rPr lang="cs-CZ" sz="1800" dirty="0"/>
              <a:t>, které </a:t>
            </a:r>
            <a:r>
              <a:rPr lang="cs-CZ" sz="1800" dirty="0">
                <a:solidFill>
                  <a:srgbClr val="FF0000"/>
                </a:solidFill>
              </a:rPr>
              <a:t>spolupodepíše předseda vlády, respektive členové vlády pověření jejich výkony</a:t>
            </a:r>
          </a:p>
          <a:p>
            <a:pPr>
              <a:buFont typeface="Arial" panose="020B0604020202020204" pitchFamily="34" charset="0"/>
              <a:buChar char="•"/>
            </a:pPr>
            <a:r>
              <a:rPr lang="cs-CZ" sz="1800" dirty="0"/>
              <a:t>Výkonem tohoto dekretu, který nabude </a:t>
            </a:r>
            <a:r>
              <a:rPr lang="cs-CZ" sz="1800" dirty="0">
                <a:solidFill>
                  <a:srgbClr val="FF0000"/>
                </a:solidFill>
              </a:rPr>
              <a:t>účinnosti dnem jeho podepsání prezidentem republiky</a:t>
            </a:r>
            <a:r>
              <a:rPr lang="cs-CZ" sz="1800" dirty="0"/>
              <a:t>, se pověřuje celá vláda.</a:t>
            </a:r>
          </a:p>
          <a:p>
            <a:r>
              <a:rPr lang="cs-CZ" sz="1800" dirty="0"/>
              <a:t> Podepsáno v Londýně, dne 15. října 1940</a:t>
            </a:r>
          </a:p>
          <a:p>
            <a:endParaRPr lang="cs-CZ" sz="1800" dirty="0"/>
          </a:p>
        </p:txBody>
      </p:sp>
    </p:spTree>
    <p:extLst>
      <p:ext uri="{BB962C8B-B14F-4D97-AF65-F5344CB8AC3E}">
        <p14:creationId xmlns:p14="http://schemas.microsoft.com/office/powerpoint/2010/main" val="333651240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Zákonné opatření Senátu</a:t>
            </a:r>
          </a:p>
        </p:txBody>
      </p:sp>
      <p:sp>
        <p:nvSpPr>
          <p:cNvPr id="60418" name="Rectangle 2"/>
          <p:cNvSpPr>
            <a:spLocks noGrp="1" noChangeArrowheads="1"/>
          </p:cNvSpPr>
          <p:nvPr>
            <p:ph type="subTitle" idx="4294967295"/>
          </p:nvPr>
        </p:nvSpPr>
        <p:spPr bwMode="auto">
          <a:xfrm>
            <a:off x="539750" y="1800225"/>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 Dojde-li k </a:t>
            </a:r>
            <a:r>
              <a:rPr lang="cs-CZ" sz="2600">
                <a:solidFill>
                  <a:srgbClr val="FF00FF"/>
                </a:solidFill>
              </a:rPr>
              <a:t>rozpuštění Poslanecké sněmovny</a:t>
            </a:r>
            <a:r>
              <a:rPr lang="cs-CZ" sz="2600"/>
              <a:t>, přísluší Senátu  přijímat </a:t>
            </a:r>
            <a:r>
              <a:rPr lang="cs-CZ" sz="2600">
                <a:solidFill>
                  <a:srgbClr val="B84747"/>
                </a:solidFill>
              </a:rPr>
              <a:t>zákonná opatření ve věcech, které nesnesou odkladu a vyžadovaly by jinak přijetí zákona.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Kromě </a:t>
            </a:r>
            <a:r>
              <a:rPr lang="cs-CZ" sz="2600">
                <a:solidFill>
                  <a:srgbClr val="9999CC"/>
                </a:solidFill>
              </a:rPr>
              <a:t>Ústavy, státního rozpočtu, státního závěrečného účtu, volebního zákona a mezinárodních smluv.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Zákonné opatření může Senátu  </a:t>
            </a:r>
            <a:r>
              <a:rPr lang="cs-CZ" sz="2600">
                <a:solidFill>
                  <a:srgbClr val="FF3366"/>
                </a:solidFill>
              </a:rPr>
              <a:t>navrhnout jen vláda</a:t>
            </a:r>
            <a:r>
              <a:rPr lang="cs-CZ" sz="260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Zákonné opatření Senátu  </a:t>
            </a:r>
            <a:r>
              <a:rPr lang="cs-CZ" sz="2600">
                <a:solidFill>
                  <a:srgbClr val="00CCCC"/>
                </a:solidFill>
              </a:rPr>
              <a:t>musí být schváleno Poslaneckou sněmovnou na její první schůzi.</a:t>
            </a:r>
            <a:r>
              <a:rPr lang="cs-CZ" sz="2600"/>
              <a:t> Neschválí-li je Poslanecká sněmovna, pozbývá další platnost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a:t>Mandát poslance</a:t>
            </a:r>
          </a:p>
        </p:txBody>
      </p:sp>
    </p:spTree>
    <p:extLst>
      <p:ext uri="{BB962C8B-B14F-4D97-AF65-F5344CB8AC3E}">
        <p14:creationId xmlns:p14="http://schemas.microsoft.com/office/powerpoint/2010/main" val="171437581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Ochrana výkonu mandátu</a:t>
            </a:r>
          </a:p>
        </p:txBody>
      </p:sp>
      <p:sp>
        <p:nvSpPr>
          <p:cNvPr id="6246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Mandát poslance a senátora  je volný, nepatří žádné politické straně nebo hnutí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Poslanci a senátoři vykonávají svůj mandát </a:t>
            </a:r>
            <a:r>
              <a:rPr lang="cs-CZ">
                <a:solidFill>
                  <a:srgbClr val="FF0000"/>
                </a:solidFill>
              </a:rPr>
              <a:t>osobně v souladu se svým slibem</a:t>
            </a:r>
            <a:r>
              <a:rPr lang="cs-CZ"/>
              <a:t> a </a:t>
            </a:r>
            <a:r>
              <a:rPr lang="cs-CZ">
                <a:solidFill>
                  <a:srgbClr val="94006B"/>
                </a:solidFill>
              </a:rPr>
              <a:t>nejsou přitom vázáni žádnými příkazy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Práva a povinnosti člena Parlamentu</a:t>
            </a:r>
          </a:p>
        </p:txBody>
      </p:sp>
      <p:sp>
        <p:nvSpPr>
          <p:cNvPr id="63490" name="Rectangle 2"/>
          <p:cNvSpPr>
            <a:spLocks noGrp="1" noChangeArrowheads="1"/>
          </p:cNvSpPr>
          <p:nvPr>
            <p:ph type="subTitle" idx="4294967295"/>
          </p:nvPr>
        </p:nvSpPr>
        <p:spPr bwMode="auto">
          <a:xfrm>
            <a:off x="503238" y="1812925"/>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Poslanec a senátor  mají </a:t>
            </a:r>
            <a:r>
              <a:rPr lang="cs-CZ" sz="2600">
                <a:solidFill>
                  <a:srgbClr val="FF0000"/>
                </a:solidFill>
              </a:rPr>
              <a:t>právo a povinnost účastnit se</a:t>
            </a:r>
            <a:r>
              <a:rPr lang="cs-CZ" sz="2600"/>
              <a:t> jednání a rozhodování komory a orgánů komory, do kterých byli zvoleni.</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280099"/>
                </a:solidFill>
              </a:rPr>
              <a:t>Poslanec  má právo interpelovat vládu nebo její členy</a:t>
            </a:r>
            <a:r>
              <a:rPr lang="cs-CZ" sz="2600"/>
              <a:t> ve věcech</a:t>
            </a:r>
            <a:r>
              <a:rPr lang="cs-CZ" sz="2600">
                <a:solidFill>
                  <a:srgbClr val="C5000B"/>
                </a:solidFill>
              </a:rPr>
              <a:t> jejich působnosti.</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Interpelace se podávají </a:t>
            </a:r>
            <a:r>
              <a:rPr lang="cs-CZ" sz="2600">
                <a:solidFill>
                  <a:srgbClr val="808019"/>
                </a:solidFill>
              </a:rPr>
              <a:t>ústně nebo písmně</a:t>
            </a:r>
            <a:r>
              <a:rPr lang="cs-CZ" sz="2600">
                <a:solidFill>
                  <a:srgbClr val="333333"/>
                </a:solidFill>
              </a:rPr>
              <a:t>.</a:t>
            </a:r>
            <a:r>
              <a:rPr lang="cs-CZ" sz="2600"/>
              <a:t> Na obojí lze odpovědět  na schůzi sněmovny, jinak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interpelovaní členové vlády  na  písemnou interpelaci odpovědí písemně  </a:t>
            </a:r>
            <a:r>
              <a:rPr lang="cs-CZ" sz="2600">
                <a:solidFill>
                  <a:srgbClr val="B3B300"/>
                </a:solidFill>
              </a:rPr>
              <a:t> do třiceti dnů ode dne jejího podání.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Další práva poslance</a:t>
            </a:r>
          </a:p>
        </p:txBody>
      </p:sp>
      <p:sp>
        <p:nvSpPr>
          <p:cNvPr id="6451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Poslanec je oprávněn požadovat od členů vlády a vedoucích správních úřadů informace a vysvětlení </a:t>
            </a:r>
            <a:r>
              <a:rPr lang="cs-CZ">
                <a:solidFill>
                  <a:srgbClr val="FF3333"/>
                </a:solidFill>
              </a:rPr>
              <a:t>potřebná pro výkon jeho funkce.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Informace a vysvětlení jsou členové vlády a vedoucí správních úřadů povinni poskytnout poslanci do 30 dnů, pokud jejich poskytnutí nebrání zákony upravující mlčenlivost anebo zákaz jejich zveřejnění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Další práva senátora</a:t>
            </a:r>
          </a:p>
        </p:txBody>
      </p:sp>
      <p:sp>
        <p:nvSpPr>
          <p:cNvPr id="65538"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Senátor je oprávněn požadovat </a:t>
            </a:r>
            <a:r>
              <a:rPr lang="cs-CZ">
                <a:solidFill>
                  <a:srgbClr val="99284C"/>
                </a:solidFill>
              </a:rPr>
              <a:t>od členů vlády, vedoucích správních úřadů </a:t>
            </a:r>
            <a:r>
              <a:rPr lang="cs-CZ"/>
              <a:t>a </a:t>
            </a:r>
            <a:r>
              <a:rPr lang="cs-CZ">
                <a:solidFill>
                  <a:srgbClr val="7E0021"/>
                </a:solidFill>
              </a:rPr>
              <a:t>orgánů územní samosprávy</a:t>
            </a:r>
            <a:r>
              <a:rPr lang="cs-CZ"/>
              <a:t> informace a vysvětlení potřebná pro výkon své funkce.</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Informace a vysvětlení jsou členové vlády, vedoucí správních úřadů a orgánů územní samosprávy povinni poskytnout senátorovi nejpozději do 30 dnů, pokud jejich poskytnutí nebrání zákony upravující mlčenlivost anebo zákaz jejich zveřejnění.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Imunita - indemnita</a:t>
            </a:r>
          </a:p>
        </p:txBody>
      </p:sp>
      <p:sp>
        <p:nvSpPr>
          <p:cNvPr id="66562" name="Rectangle 2"/>
          <p:cNvSpPr>
            <a:spLocks noGrp="1" noChangeArrowheads="1"/>
          </p:cNvSpPr>
          <p:nvPr>
            <p:ph type="subTitle" idx="4294967295"/>
          </p:nvPr>
        </p:nvSpPr>
        <p:spPr bwMode="auto">
          <a:xfrm>
            <a:off x="503238" y="1301750"/>
            <a:ext cx="9070975" cy="592455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Člen parlamentu požívá během výkonu své funkce imunitu (překážku v přestupkovém či trestním postihu).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a) </a:t>
            </a:r>
            <a:r>
              <a:rPr lang="cs-CZ">
                <a:solidFill>
                  <a:srgbClr val="B80047"/>
                </a:solidFill>
              </a:rPr>
              <a:t> absolutní (idemnita),</a:t>
            </a:r>
            <a:r>
              <a:rPr lang="cs-CZ"/>
              <a:t> kdy poslance nelze (nikdy a nijak) postihnout pro hlasování v Poslanecké sněmovně nebo senátora v Senátu nebo jejich o rgánech,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 </a:t>
            </a:r>
            <a:r>
              <a:rPr lang="cs-CZ">
                <a:solidFill>
                  <a:srgbClr val="666600"/>
                </a:solidFill>
              </a:rPr>
              <a:t> vlastní imunita.</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Imunita (projevy)</a:t>
            </a:r>
          </a:p>
        </p:txBody>
      </p:sp>
      <p:sp>
        <p:nvSpPr>
          <p:cNvPr id="6758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Za projevy</a:t>
            </a:r>
            <a:r>
              <a:rPr lang="cs-CZ"/>
              <a:t> učiněné v Poslanecké sněmovně nebo Senátu  nebo v jejich orgánech nelze poslance  nebo senátora  trestně stíhat. Poslanec  nebo senátor  podléhá jen </a:t>
            </a:r>
            <a:r>
              <a:rPr lang="cs-CZ">
                <a:solidFill>
                  <a:srgbClr val="B80047"/>
                </a:solidFill>
              </a:rPr>
              <a:t>disciplinární pravomoci  komory, jejímž je členem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Imunita (přestupky)</a:t>
            </a:r>
          </a:p>
        </p:txBody>
      </p:sp>
      <p:sp>
        <p:nvSpPr>
          <p:cNvPr id="6861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Za přestupky  poslanec  nebo senátor  podléhá </a:t>
            </a:r>
            <a:r>
              <a:rPr lang="cs-CZ">
                <a:solidFill>
                  <a:srgbClr val="FF8080"/>
                </a:solidFill>
              </a:rPr>
              <a:t>jen disciplinární pravomoci  komory</a:t>
            </a:r>
            <a:r>
              <a:rPr lang="cs-CZ"/>
              <a:t>, jejímž je členem, pokud </a:t>
            </a:r>
            <a:r>
              <a:rPr lang="cs-CZ">
                <a:solidFill>
                  <a:srgbClr val="0000FF"/>
                </a:solidFill>
              </a:rPr>
              <a:t>zákon nestanoví jinak.</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Disciplinární řízení se zavede proti poslanci nebo senátorovi, který se dopustí přestupku </a:t>
            </a:r>
            <a:r>
              <a:rPr lang="cs-CZ">
                <a:solidFill>
                  <a:srgbClr val="FF00FF"/>
                </a:solidFill>
              </a:rPr>
              <a:t> a požádá orgán příslušný k projednání přestupku </a:t>
            </a:r>
            <a:r>
              <a:rPr lang="cs-CZ"/>
              <a:t> o projednání přestupku  v disciplinárním řízení.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Imunita (trestní)</a:t>
            </a:r>
          </a:p>
        </p:txBody>
      </p:sp>
      <p:sp>
        <p:nvSpPr>
          <p:cNvPr id="6963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dirty="0"/>
              <a:t>Poslance ani senátora </a:t>
            </a:r>
            <a:r>
              <a:rPr lang="cs-CZ" sz="2600" dirty="0">
                <a:solidFill>
                  <a:srgbClr val="FF0000"/>
                </a:solidFill>
              </a:rPr>
              <a:t>nelze trestně stíhat bez souhlasu komory,</a:t>
            </a:r>
            <a:r>
              <a:rPr lang="cs-CZ" sz="2600" dirty="0"/>
              <a:t> jejímž je členem. </a:t>
            </a:r>
            <a:r>
              <a:rPr lang="cs-CZ" sz="2600"/>
              <a:t>Odepře-li komora souhlas, je trestní stíhán</a:t>
            </a:r>
            <a:r>
              <a:rPr lang="cs-CZ" sz="2600">
                <a:solidFill>
                  <a:srgbClr val="FF420E"/>
                </a:solidFill>
              </a:rPr>
              <a:t> vyloučeno po dobu trvání mandátu.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dirty="0"/>
              <a:t>Poslance nebo senátora lze </a:t>
            </a:r>
            <a:r>
              <a:rPr lang="cs-CZ" sz="2600" dirty="0">
                <a:solidFill>
                  <a:srgbClr val="FF0000"/>
                </a:solidFill>
              </a:rPr>
              <a:t>zadržet, jen byl-li dopaden při spáchání trestného činu nebo bezprostředně poté.</a:t>
            </a:r>
            <a:r>
              <a:rPr lang="cs-CZ" sz="2600" dirty="0"/>
              <a:t> Příslušný orgán je povinen zadržení ihned oznámit předsedovi komory, jejímž je zadržený členem; </a:t>
            </a:r>
            <a:r>
              <a:rPr lang="cs-CZ" sz="2600" dirty="0">
                <a:solidFill>
                  <a:srgbClr val="0000FF"/>
                </a:solidFill>
              </a:rPr>
              <a:t>nedá-li předseda komory do 24 hodin od zadržení souhlas k odevzdání zadrženého soudu, je příslušný orgán povinen ho propustit.</a:t>
            </a:r>
            <a:r>
              <a:rPr lang="cs-CZ" sz="2600" dirty="0"/>
              <a:t> Na své</a:t>
            </a:r>
            <a:r>
              <a:rPr lang="cs-CZ" sz="2600" dirty="0">
                <a:solidFill>
                  <a:srgbClr val="008000"/>
                </a:solidFill>
              </a:rPr>
              <a:t> první následující schůzi komora rozhodne o přípustnosti stíhání s konečnou platností</a:t>
            </a:r>
            <a:r>
              <a:rPr lang="cs-CZ" dirty="0">
                <a:solidFill>
                  <a:srgbClr val="008000"/>
                </a:solidFill>
              </a:rPr>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5A4111-7660-1844-8403-0E023DA49C75}"/>
              </a:ext>
            </a:extLst>
          </p:cNvPr>
          <p:cNvSpPr>
            <a:spLocks noGrp="1"/>
          </p:cNvSpPr>
          <p:nvPr>
            <p:ph type="title"/>
          </p:nvPr>
        </p:nvSpPr>
        <p:spPr/>
        <p:txBody>
          <a:bodyPr/>
          <a:lstStyle/>
          <a:p>
            <a:r>
              <a:rPr lang="cs-CZ" dirty="0"/>
              <a:t>Dekrety po roce1945</a:t>
            </a:r>
          </a:p>
        </p:txBody>
      </p:sp>
      <p:sp>
        <p:nvSpPr>
          <p:cNvPr id="3" name="Zástupný symbol pro obsah 2">
            <a:extLst>
              <a:ext uri="{FF2B5EF4-FFF2-40B4-BE49-F238E27FC236}">
                <a16:creationId xmlns:a16="http://schemas.microsoft.com/office/drawing/2014/main" id="{10CD010A-D01E-E14C-9211-690BB5F40F34}"/>
              </a:ext>
            </a:extLst>
          </p:cNvPr>
          <p:cNvSpPr>
            <a:spLocks noGrp="1"/>
          </p:cNvSpPr>
          <p:nvPr>
            <p:ph idx="1"/>
          </p:nvPr>
        </p:nvSpPr>
        <p:spPr/>
        <p:txBody>
          <a:bodyPr/>
          <a:lstStyle/>
          <a:p>
            <a:r>
              <a:rPr lang="cs-CZ" dirty="0"/>
              <a:t>Celkový počet  dekretů prezidenta republiky 143</a:t>
            </a:r>
          </a:p>
        </p:txBody>
      </p:sp>
    </p:spTree>
    <p:extLst>
      <p:ext uri="{BB962C8B-B14F-4D97-AF65-F5344CB8AC3E}">
        <p14:creationId xmlns:p14="http://schemas.microsoft.com/office/powerpoint/2010/main" val="410576013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odepřít svědectví</a:t>
            </a:r>
          </a:p>
        </p:txBody>
      </p:sp>
      <p:sp>
        <p:nvSpPr>
          <p:cNvPr id="7065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Poslanec i senátor má právo odepřít svědectví o skutečnostech, které se </a:t>
            </a:r>
            <a:r>
              <a:rPr lang="cs-CZ">
                <a:solidFill>
                  <a:srgbClr val="FF00FF"/>
                </a:solidFill>
              </a:rPr>
              <a:t>dozvěděl v souvislosti s výkonem svého mandátu,</a:t>
            </a:r>
            <a:r>
              <a:rPr lang="cs-CZ"/>
              <a:t> a to i poté, kdy přestal být poslancem  nebo senátorem.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Inkompabilita</a:t>
            </a:r>
            <a:br>
              <a:rPr lang="cs-CZ"/>
            </a:br>
            <a:endParaRPr lang="cs-CZ"/>
          </a:p>
        </p:txBody>
      </p:sp>
      <p:sp>
        <p:nvSpPr>
          <p:cNvPr id="7168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Poslanec nebo senátor, který je členem </a:t>
            </a:r>
            <a:r>
              <a:rPr lang="cs-CZ">
                <a:solidFill>
                  <a:srgbClr val="FF0000"/>
                </a:solidFill>
              </a:rPr>
              <a:t>vlády,</a:t>
            </a:r>
            <a:r>
              <a:rPr lang="cs-CZ"/>
              <a:t> nemůže být předsedou či místopředsedou Poslanecké sněmovny nebo Senátu  ani členem parlamentních výborů, vyšetřovací komise nebo komisí.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Veřejný funkcinář – střet zájmů </a:t>
            </a:r>
          </a:p>
        </p:txBody>
      </p:sp>
      <p:sp>
        <p:nvSpPr>
          <p:cNvPr id="7270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4695"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Pro účely tohoto zákona o střetu zájmů se </a:t>
            </a:r>
            <a:r>
              <a:rPr lang="cs-CZ" sz="2800">
                <a:solidFill>
                  <a:srgbClr val="FF0000"/>
                </a:solidFill>
              </a:rPr>
              <a:t>veřejným funkcionářem</a:t>
            </a:r>
            <a:r>
              <a:rPr lang="cs-CZ" sz="2800"/>
              <a:t> rozumí	též </a:t>
            </a:r>
            <a:r>
              <a:rPr lang="cs-CZ" sz="2800">
                <a:solidFill>
                  <a:srgbClr val="804C19"/>
                </a:solidFill>
              </a:rPr>
              <a:t>poslanec a senátor</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Dojde-li ke střetu </a:t>
            </a:r>
            <a:r>
              <a:rPr lang="cs-CZ" sz="2800">
                <a:solidFill>
                  <a:srgbClr val="0000FF"/>
                </a:solidFill>
              </a:rPr>
              <a:t>veřejného zájmu  se zájmem osobním,</a:t>
            </a:r>
            <a:r>
              <a:rPr lang="cs-CZ" sz="2800"/>
              <a:t> nesmí veřejný funkcionář upřednostňovat svůj osobní zájem před zájmy, </a:t>
            </a:r>
            <a:r>
              <a:rPr lang="cs-CZ" sz="2800">
                <a:solidFill>
                  <a:srgbClr val="B80047"/>
                </a:solidFill>
              </a:rPr>
              <a:t>které je jako veřejný funkcionář povinen prosazovat a hájit.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950E"/>
                </a:solidFill>
              </a:rPr>
              <a:t>Osobním zájmem </a:t>
            </a:r>
            <a:r>
              <a:rPr lang="cs-CZ" sz="2800"/>
              <a:t>se pro účely tohoto zákona rozumí takový zájem, který přináší veřejnému funkcionář</a:t>
            </a:r>
            <a:r>
              <a:rPr lang="cs-CZ" sz="2800">
                <a:solidFill>
                  <a:srgbClr val="804C19"/>
                </a:solidFill>
              </a:rPr>
              <a:t>i osobní výhodu nebo zamezuje vzniku případného snížení majetkového nebo jiného prospěchu.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Povinnosti veřejného funkcionáře</a:t>
            </a:r>
          </a:p>
        </p:txBody>
      </p:sp>
      <p:sp>
        <p:nvSpPr>
          <p:cNvPr id="73730" name="Rectangle 2"/>
          <p:cNvSpPr>
            <a:spLocks noGrp="1" noChangeArrowheads="1"/>
          </p:cNvSpPr>
          <p:nvPr>
            <p:ph type="subTitle" idx="4294967295"/>
          </p:nvPr>
        </p:nvSpPr>
        <p:spPr bwMode="auto">
          <a:xfrm>
            <a:off x="503238" y="1812925"/>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Veřejný funkcionář nesmí ohrozit veřejný zájem  tím, že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a)	</a:t>
            </a:r>
            <a:r>
              <a:rPr lang="cs-CZ" sz="2600">
                <a:solidFill>
                  <a:srgbClr val="FF0000"/>
                </a:solidFill>
              </a:rPr>
              <a:t>využije</a:t>
            </a:r>
            <a:r>
              <a:rPr lang="cs-CZ" sz="2600"/>
              <a:t> svého postavení, pravomoci  nebo informací  získaných při výkonu své funkce k získání majetkového nebo jiného prospěchu nebo výhody pro sebe nebo jinou osobu,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b)	</a:t>
            </a:r>
            <a:r>
              <a:rPr lang="cs-CZ" sz="2600">
                <a:solidFill>
                  <a:srgbClr val="C5000B"/>
                </a:solidFill>
              </a:rPr>
              <a:t>se bude odvolávat na svou funkci </a:t>
            </a:r>
            <a:r>
              <a:rPr lang="cs-CZ" sz="2600"/>
              <a:t>v záležitostech, které souvisejí s jeho osobními zájmy, zejména s jeho povoláním, zaměstnáním nebo podnikáním, nebo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c)	</a:t>
            </a:r>
            <a:r>
              <a:rPr lang="cs-CZ" sz="2600">
                <a:solidFill>
                  <a:srgbClr val="99284C"/>
                </a:solidFill>
              </a:rPr>
              <a:t>dá za úplatu nebo jinou výhodu ke komerčním reklamním účelům svolení</a:t>
            </a:r>
            <a:r>
              <a:rPr lang="cs-CZ" sz="2600"/>
              <a:t> k uvedení svého jména, popřípadě jmen a příjmení nebo svolení ke svému vyobrazení ve spojení s vykonávanou funkcí.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Omezení práv poslance a senátora</a:t>
            </a:r>
          </a:p>
        </p:txBody>
      </p:sp>
      <p:sp>
        <p:nvSpPr>
          <p:cNvPr id="7475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94476B"/>
                </a:solidFill>
              </a:rPr>
              <a:t>Poslanci nebo senátorovi, který zastupuje stát</a:t>
            </a:r>
            <a:r>
              <a:rPr lang="cs-CZ"/>
              <a:t> v řídících, dozorčích nebo kontrolních orgánech podnikající právnické osoby, pokud v ní má </a:t>
            </a:r>
            <a:r>
              <a:rPr lang="cs-CZ">
                <a:solidFill>
                  <a:srgbClr val="FF3366"/>
                </a:solidFill>
              </a:rPr>
              <a:t>stát, jím ovládané právnické osoby, Česká národní banka,</a:t>
            </a:r>
            <a:r>
              <a:rPr lang="cs-CZ"/>
              <a:t> nebo všechny tyto osoby společně, </a:t>
            </a:r>
            <a:r>
              <a:rPr lang="cs-CZ">
                <a:solidFill>
                  <a:srgbClr val="0000FF"/>
                </a:solidFill>
              </a:rPr>
              <a:t>podíl nebo hlasovací práva,</a:t>
            </a:r>
            <a:r>
              <a:rPr lang="cs-CZ">
                <a:solidFill>
                  <a:srgbClr val="4C1900"/>
                </a:solidFill>
              </a:rPr>
              <a:t> nenáleží za tuto činnost odměna.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a:t>Volba prezidenta republiky</a:t>
            </a:r>
          </a:p>
        </p:txBody>
      </p:sp>
    </p:spTree>
    <p:extLst>
      <p:ext uri="{BB962C8B-B14F-4D97-AF65-F5344CB8AC3E}">
        <p14:creationId xmlns:p14="http://schemas.microsoft.com/office/powerpoint/2010/main" val="83704622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Prezident republiky</a:t>
            </a:r>
          </a:p>
        </p:txBody>
      </p:sp>
      <p:sp>
        <p:nvSpPr>
          <p:cNvPr id="7577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Je zařazen jako součást moci výkonné, jeho  pravomoci přesahují výkonnou moc:</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Prezident republiky je</a:t>
            </a:r>
            <a:r>
              <a:rPr lang="cs-CZ" dirty="0">
                <a:solidFill>
                  <a:srgbClr val="FF0000"/>
                </a:solidFill>
              </a:rPr>
              <a:t> hlavou státu.</a:t>
            </a:r>
            <a:r>
              <a:rPr lang="cs-CZ" dirty="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Prezident republiky je </a:t>
            </a:r>
            <a:r>
              <a:rPr lang="cs-CZ" dirty="0">
                <a:solidFill>
                  <a:srgbClr val="FF6600"/>
                </a:solidFill>
              </a:rPr>
              <a:t>volen v přímých volbách</a:t>
            </a:r>
            <a:r>
              <a:rPr lang="cs-CZ" dirty="0"/>
              <a:t>.</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Prezident republiky </a:t>
            </a:r>
            <a:r>
              <a:rPr lang="cs-CZ" dirty="0">
                <a:solidFill>
                  <a:srgbClr val="FF00FF"/>
                </a:solidFill>
              </a:rPr>
              <a:t>není z výkonu své funkce odpovědný. </a:t>
            </a:r>
            <a:r>
              <a:rPr lang="cs-CZ" dirty="0"/>
              <a:t>(odpovědnost nese vláda jako celek)</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Volební období prezidenta republiky</a:t>
            </a:r>
          </a:p>
        </p:txBody>
      </p:sp>
      <p:sp>
        <p:nvSpPr>
          <p:cNvPr id="76802" name="Rectangle 2"/>
          <p:cNvSpPr>
            <a:spLocks noGrp="1" noChangeArrowheads="1"/>
          </p:cNvSpPr>
          <p:nvPr>
            <p:ph type="subTitle" idx="4294967295"/>
          </p:nvPr>
        </p:nvSpPr>
        <p:spPr bwMode="auto">
          <a:xfrm>
            <a:off x="647700" y="1800225"/>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dirty="0"/>
              <a:t>Prezident republiky se ujímá úřadu </a:t>
            </a:r>
            <a:r>
              <a:rPr lang="cs-CZ" sz="2600" dirty="0">
                <a:solidFill>
                  <a:srgbClr val="FF0000"/>
                </a:solidFill>
              </a:rPr>
              <a:t>složením slibu.</a:t>
            </a:r>
            <a:r>
              <a:rPr lang="cs-CZ" sz="2600" dirty="0"/>
              <a:t> Volební období prezidenta republiky  trvá </a:t>
            </a:r>
            <a:r>
              <a:rPr lang="cs-CZ" sz="2600" dirty="0">
                <a:solidFill>
                  <a:srgbClr val="B84747"/>
                </a:solidFill>
              </a:rPr>
              <a:t>pět let</a:t>
            </a:r>
            <a:r>
              <a:rPr lang="cs-CZ" sz="2600" dirty="0"/>
              <a:t> a začíná dnem složení slibu.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dirty="0"/>
              <a:t>Slib do rukou předsedy </a:t>
            </a:r>
            <a:r>
              <a:rPr lang="cs-CZ" sz="2600" dirty="0">
                <a:solidFill>
                  <a:srgbClr val="FF00FF"/>
                </a:solidFill>
              </a:rPr>
              <a:t>Senátu</a:t>
            </a:r>
            <a:r>
              <a:rPr lang="cs-CZ" sz="2600" dirty="0"/>
              <a:t> na společné schůzi obou komor.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dirty="0"/>
              <a:t>Slib zní: „Slibuji věrnost České republice. Slibuji, že budu zachovávat její Ústavu a zákony. Slibuji na svou čest, že svůj úřad budu zastávat v zájmu všeho lidu a podle svého nejlepšího vědomí a svědomí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dirty="0">
                <a:solidFill>
                  <a:srgbClr val="FF3333"/>
                </a:solidFill>
              </a:rPr>
              <a:t>Odmítne-li</a:t>
            </a:r>
            <a:r>
              <a:rPr lang="cs-CZ" sz="2600" dirty="0"/>
              <a:t> prezident republiky  složit slib nebo složí-li slib</a:t>
            </a:r>
            <a:r>
              <a:rPr lang="cs-CZ" sz="2600" dirty="0">
                <a:solidFill>
                  <a:srgbClr val="B84747"/>
                </a:solidFill>
              </a:rPr>
              <a:t> s výhradou</a:t>
            </a:r>
            <a:r>
              <a:rPr lang="cs-CZ" sz="2600" dirty="0"/>
              <a:t>, hledí se na něho, jako by</a:t>
            </a:r>
            <a:r>
              <a:rPr lang="cs-CZ" sz="2600" dirty="0">
                <a:solidFill>
                  <a:srgbClr val="EB613D"/>
                </a:solidFill>
              </a:rPr>
              <a:t> nebyl zvolen</a:t>
            </a:r>
            <a:r>
              <a:rPr lang="cs-CZ" sz="2600" dirty="0"/>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Vyhlašování</a:t>
            </a:r>
            <a:r>
              <a:rPr lang="en-US" dirty="0"/>
              <a:t> </a:t>
            </a:r>
            <a:r>
              <a:rPr lang="en-US" dirty="0" err="1"/>
              <a:t>volby</a:t>
            </a:r>
            <a:endParaRPr lang="en-US" dirty="0"/>
          </a:p>
        </p:txBody>
      </p:sp>
      <p:sp>
        <p:nvSpPr>
          <p:cNvPr id="3" name="Content Placeholder 2"/>
          <p:cNvSpPr>
            <a:spLocks noGrp="1"/>
          </p:cNvSpPr>
          <p:nvPr>
            <p:ph idx="1"/>
          </p:nvPr>
        </p:nvSpPr>
        <p:spPr/>
        <p:txBody>
          <a:bodyPr/>
          <a:lstStyle/>
          <a:p>
            <a:pPr marL="457200" indent="-457200">
              <a:buFont typeface="Arial" charset="0"/>
              <a:buChar char="•"/>
            </a:pPr>
            <a:r>
              <a:rPr lang="en-US" dirty="0" err="1"/>
              <a:t>Volbu</a:t>
            </a:r>
            <a:r>
              <a:rPr lang="en-US" dirty="0"/>
              <a:t> </a:t>
            </a:r>
            <a:r>
              <a:rPr lang="en-US" dirty="0" err="1"/>
              <a:t>prezidenta</a:t>
            </a:r>
            <a:r>
              <a:rPr lang="en-US" dirty="0"/>
              <a:t> </a:t>
            </a:r>
            <a:r>
              <a:rPr lang="en-US" dirty="0" err="1"/>
              <a:t>republiky</a:t>
            </a:r>
            <a:r>
              <a:rPr lang="en-US" dirty="0"/>
              <a:t> </a:t>
            </a:r>
            <a:r>
              <a:rPr lang="en-US" dirty="0" err="1"/>
              <a:t>vyhlašuje</a:t>
            </a:r>
            <a:r>
              <a:rPr lang="en-US" dirty="0"/>
              <a:t> </a:t>
            </a:r>
            <a:r>
              <a:rPr lang="en-US" dirty="0" err="1">
                <a:solidFill>
                  <a:srgbClr val="FF6600"/>
                </a:solidFill>
              </a:rPr>
              <a:t>předseda</a:t>
            </a:r>
            <a:r>
              <a:rPr lang="en-US" dirty="0">
                <a:solidFill>
                  <a:srgbClr val="FF6600"/>
                </a:solidFill>
              </a:rPr>
              <a:t> </a:t>
            </a:r>
            <a:r>
              <a:rPr lang="en-US" dirty="0" err="1">
                <a:solidFill>
                  <a:srgbClr val="FF6600"/>
                </a:solidFill>
              </a:rPr>
              <a:t>Senátu</a:t>
            </a:r>
            <a:r>
              <a:rPr lang="en-US" dirty="0">
                <a:solidFill>
                  <a:srgbClr val="FF6600"/>
                </a:solidFill>
              </a:rPr>
              <a:t> </a:t>
            </a:r>
            <a:r>
              <a:rPr lang="en-US" dirty="0" err="1"/>
              <a:t>nejpozději</a:t>
            </a:r>
            <a:r>
              <a:rPr lang="en-US" dirty="0"/>
              <a:t> </a:t>
            </a:r>
            <a:r>
              <a:rPr lang="en-US" dirty="0" err="1">
                <a:solidFill>
                  <a:srgbClr val="660066"/>
                </a:solidFill>
              </a:rPr>
              <a:t>devadesát</a:t>
            </a:r>
            <a:r>
              <a:rPr lang="en-US" dirty="0">
                <a:solidFill>
                  <a:srgbClr val="660066"/>
                </a:solidFill>
              </a:rPr>
              <a:t> </a:t>
            </a:r>
            <a:r>
              <a:rPr lang="en-US" dirty="0" err="1">
                <a:solidFill>
                  <a:srgbClr val="660066"/>
                </a:solidFill>
              </a:rPr>
              <a:t>dnů</a:t>
            </a:r>
            <a:r>
              <a:rPr lang="en-US" dirty="0">
                <a:solidFill>
                  <a:srgbClr val="660066"/>
                </a:solidFill>
              </a:rPr>
              <a:t> </a:t>
            </a:r>
            <a:r>
              <a:rPr lang="en-US" dirty="0" err="1"/>
              <a:t>před</a:t>
            </a:r>
            <a:r>
              <a:rPr lang="en-US" dirty="0"/>
              <a:t> </a:t>
            </a:r>
            <a:r>
              <a:rPr lang="en-US" dirty="0" err="1"/>
              <a:t>jejím</a:t>
            </a:r>
            <a:r>
              <a:rPr lang="en-US" dirty="0"/>
              <a:t> </a:t>
            </a:r>
            <a:r>
              <a:rPr lang="en-US" dirty="0" err="1"/>
              <a:t>konáním</a:t>
            </a:r>
            <a:r>
              <a:rPr lang="en-US" dirty="0"/>
              <a:t>. </a:t>
            </a:r>
          </a:p>
          <a:p>
            <a:pPr marL="457200" indent="-457200">
              <a:buFont typeface="Arial" charset="0"/>
              <a:buChar char="•"/>
            </a:pPr>
            <a:r>
              <a:rPr lang="en-US" dirty="0" err="1"/>
              <a:t>Uvolní</a:t>
            </a:r>
            <a:r>
              <a:rPr lang="en-US" dirty="0"/>
              <a:t>-li se </a:t>
            </a:r>
            <a:r>
              <a:rPr lang="en-US" dirty="0" err="1"/>
              <a:t>úřad</a:t>
            </a:r>
            <a:r>
              <a:rPr lang="en-US" dirty="0"/>
              <a:t> </a:t>
            </a:r>
            <a:r>
              <a:rPr lang="en-US" dirty="0" err="1"/>
              <a:t>prezidenta</a:t>
            </a:r>
            <a:r>
              <a:rPr lang="en-US" dirty="0"/>
              <a:t> </a:t>
            </a:r>
            <a:r>
              <a:rPr lang="en-US" dirty="0" err="1"/>
              <a:t>republiky</a:t>
            </a:r>
            <a:r>
              <a:rPr lang="en-US" dirty="0"/>
              <a:t>, </a:t>
            </a:r>
            <a:r>
              <a:rPr lang="en-US" dirty="0" err="1"/>
              <a:t>vyhlásí</a:t>
            </a:r>
            <a:r>
              <a:rPr lang="en-US" dirty="0"/>
              <a:t> </a:t>
            </a:r>
            <a:r>
              <a:rPr lang="en-US" dirty="0" err="1"/>
              <a:t>předseda</a:t>
            </a:r>
            <a:r>
              <a:rPr lang="en-US" dirty="0"/>
              <a:t> </a:t>
            </a:r>
            <a:r>
              <a:rPr lang="en-US" dirty="0" err="1"/>
              <a:t>Senátu</a:t>
            </a:r>
            <a:r>
              <a:rPr lang="en-US" dirty="0"/>
              <a:t> </a:t>
            </a:r>
            <a:r>
              <a:rPr lang="en-US" dirty="0" err="1"/>
              <a:t>volbu</a:t>
            </a:r>
            <a:r>
              <a:rPr lang="en-US" dirty="0"/>
              <a:t> </a:t>
            </a:r>
            <a:r>
              <a:rPr lang="en-US" dirty="0" err="1"/>
              <a:t>prezidenta</a:t>
            </a:r>
            <a:r>
              <a:rPr lang="en-US" dirty="0"/>
              <a:t> </a:t>
            </a:r>
            <a:r>
              <a:rPr lang="en-US" dirty="0" err="1"/>
              <a:t>republiky</a:t>
            </a:r>
            <a:r>
              <a:rPr lang="en-US" dirty="0"/>
              <a:t> </a:t>
            </a:r>
            <a:r>
              <a:rPr lang="en-US" dirty="0" err="1"/>
              <a:t>nejpozději</a:t>
            </a:r>
            <a:r>
              <a:rPr lang="en-US" dirty="0"/>
              <a:t> do </a:t>
            </a:r>
            <a:r>
              <a:rPr lang="en-US" dirty="0" err="1">
                <a:solidFill>
                  <a:srgbClr val="800000"/>
                </a:solidFill>
              </a:rPr>
              <a:t>deseti</a:t>
            </a:r>
            <a:r>
              <a:rPr lang="en-US" dirty="0">
                <a:solidFill>
                  <a:srgbClr val="800000"/>
                </a:solidFill>
              </a:rPr>
              <a:t> </a:t>
            </a:r>
            <a:r>
              <a:rPr lang="en-US" dirty="0" err="1">
                <a:solidFill>
                  <a:srgbClr val="800000"/>
                </a:solidFill>
              </a:rPr>
              <a:t>dnů</a:t>
            </a:r>
            <a:r>
              <a:rPr lang="en-US" dirty="0">
                <a:solidFill>
                  <a:srgbClr val="800000"/>
                </a:solidFill>
              </a:rPr>
              <a:t> </a:t>
            </a:r>
            <a:r>
              <a:rPr lang="en-US" dirty="0" err="1"/>
              <a:t>poté</a:t>
            </a:r>
            <a:r>
              <a:rPr lang="en-US" dirty="0"/>
              <a:t> a </a:t>
            </a:r>
            <a:r>
              <a:rPr lang="en-US" dirty="0" err="1"/>
              <a:t>zároveň</a:t>
            </a:r>
            <a:r>
              <a:rPr lang="en-US" dirty="0"/>
              <a:t> </a:t>
            </a:r>
            <a:r>
              <a:rPr lang="en-US" dirty="0" err="1"/>
              <a:t>nejpozději</a:t>
            </a:r>
            <a:r>
              <a:rPr lang="en-US" dirty="0"/>
              <a:t> </a:t>
            </a:r>
            <a:r>
              <a:rPr lang="en-US" dirty="0" err="1"/>
              <a:t>osmdesát</a:t>
            </a:r>
            <a:r>
              <a:rPr lang="en-US" dirty="0"/>
              <a:t> </a:t>
            </a:r>
            <a:r>
              <a:rPr lang="en-US" dirty="0" err="1"/>
              <a:t>dnů</a:t>
            </a:r>
            <a:r>
              <a:rPr lang="en-US" dirty="0"/>
              <a:t> </a:t>
            </a:r>
            <a:r>
              <a:rPr lang="en-US" dirty="0" err="1"/>
              <a:t>před</a:t>
            </a:r>
            <a:r>
              <a:rPr lang="en-US" dirty="0"/>
              <a:t> </a:t>
            </a:r>
            <a:r>
              <a:rPr lang="en-US" dirty="0" err="1"/>
              <a:t>jejím</a:t>
            </a:r>
            <a:r>
              <a:rPr lang="en-US" dirty="0"/>
              <a:t> </a:t>
            </a:r>
            <a:r>
              <a:rPr lang="en-US" dirty="0" err="1"/>
              <a:t>konáním</a:t>
            </a:r>
            <a:r>
              <a:rPr lang="en-US" dirty="0"/>
              <a:t>.</a:t>
            </a:r>
          </a:p>
          <a:p>
            <a:pPr marL="457200" indent="-457200">
              <a:buFont typeface="Arial" charset="0"/>
              <a:buChar char="•"/>
            </a:pPr>
            <a:r>
              <a:rPr lang="en-US" dirty="0" err="1"/>
              <a:t>Není</a:t>
            </a:r>
            <a:r>
              <a:rPr lang="en-US" dirty="0"/>
              <a:t>-li </a:t>
            </a:r>
            <a:r>
              <a:rPr lang="en-US" dirty="0" err="1"/>
              <a:t>funkce</a:t>
            </a:r>
            <a:r>
              <a:rPr lang="en-US" dirty="0"/>
              <a:t> </a:t>
            </a:r>
            <a:r>
              <a:rPr lang="en-US" dirty="0" err="1"/>
              <a:t>předsedy</a:t>
            </a:r>
            <a:r>
              <a:rPr lang="en-US" dirty="0"/>
              <a:t> </a:t>
            </a:r>
            <a:r>
              <a:rPr lang="en-US" dirty="0" err="1"/>
              <a:t>Senátu</a:t>
            </a:r>
            <a:r>
              <a:rPr lang="en-US" dirty="0"/>
              <a:t> </a:t>
            </a:r>
            <a:r>
              <a:rPr lang="en-US" dirty="0" err="1"/>
              <a:t>obsazena</a:t>
            </a:r>
            <a:r>
              <a:rPr lang="en-US" dirty="0"/>
              <a:t>, </a:t>
            </a:r>
            <a:r>
              <a:rPr lang="en-US" dirty="0" err="1"/>
              <a:t>vyhlašuje</a:t>
            </a:r>
            <a:r>
              <a:rPr lang="en-US" dirty="0"/>
              <a:t> </a:t>
            </a:r>
            <a:r>
              <a:rPr lang="en-US" dirty="0" err="1"/>
              <a:t>volbu</a:t>
            </a:r>
            <a:r>
              <a:rPr lang="en-US" dirty="0"/>
              <a:t> </a:t>
            </a:r>
            <a:r>
              <a:rPr lang="en-US" dirty="0" err="1"/>
              <a:t>prezidenta</a:t>
            </a:r>
            <a:r>
              <a:rPr lang="en-US" dirty="0"/>
              <a:t> </a:t>
            </a:r>
            <a:r>
              <a:rPr lang="en-US" dirty="0" err="1"/>
              <a:t>republiky</a:t>
            </a:r>
            <a:r>
              <a:rPr lang="en-US" dirty="0"/>
              <a:t> </a:t>
            </a:r>
            <a:r>
              <a:rPr lang="en-US" dirty="0" err="1">
                <a:solidFill>
                  <a:schemeClr val="accent6">
                    <a:lumMod val="60000"/>
                    <a:lumOff val="40000"/>
                  </a:schemeClr>
                </a:solidFill>
              </a:rPr>
              <a:t>předseda</a:t>
            </a:r>
            <a:r>
              <a:rPr lang="en-US" dirty="0">
                <a:solidFill>
                  <a:schemeClr val="accent6">
                    <a:lumMod val="60000"/>
                    <a:lumOff val="40000"/>
                  </a:schemeClr>
                </a:solidFill>
              </a:rPr>
              <a:t> </a:t>
            </a:r>
            <a:r>
              <a:rPr lang="en-US" dirty="0" err="1">
                <a:solidFill>
                  <a:schemeClr val="accent6">
                    <a:lumMod val="60000"/>
                    <a:lumOff val="40000"/>
                  </a:schemeClr>
                </a:solidFill>
              </a:rPr>
              <a:t>Poslanecké</a:t>
            </a:r>
            <a:r>
              <a:rPr lang="en-US" dirty="0">
                <a:solidFill>
                  <a:schemeClr val="accent6">
                    <a:lumMod val="60000"/>
                    <a:lumOff val="40000"/>
                  </a:schemeClr>
                </a:solidFill>
              </a:rPr>
              <a:t> </a:t>
            </a:r>
            <a:r>
              <a:rPr lang="en-US" dirty="0" err="1">
                <a:solidFill>
                  <a:schemeClr val="accent6">
                    <a:lumMod val="60000"/>
                    <a:lumOff val="40000"/>
                  </a:schemeClr>
                </a:solidFill>
              </a:rPr>
              <a:t>sněmovny</a:t>
            </a:r>
            <a:endParaRPr lang="en-US" dirty="0">
              <a:solidFill>
                <a:schemeClr val="accent6">
                  <a:lumMod val="60000"/>
                  <a:lumOff val="40000"/>
                </a:schemeClr>
              </a:solidFill>
            </a:endParaRPr>
          </a:p>
        </p:txBody>
      </p:sp>
    </p:spTree>
    <p:extLst>
      <p:ext uri="{BB962C8B-B14F-4D97-AF65-F5344CB8AC3E}">
        <p14:creationId xmlns:p14="http://schemas.microsoft.com/office/powerpoint/2010/main" val="278286688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Konání</a:t>
            </a:r>
            <a:r>
              <a:rPr lang="en-US" dirty="0"/>
              <a:t> </a:t>
            </a:r>
            <a:r>
              <a:rPr lang="en-US" dirty="0" err="1"/>
              <a:t>voleb</a:t>
            </a:r>
            <a:endParaRPr lang="en-US" dirty="0"/>
          </a:p>
        </p:txBody>
      </p:sp>
      <p:sp>
        <p:nvSpPr>
          <p:cNvPr id="3" name="Content Placeholder 2"/>
          <p:cNvSpPr>
            <a:spLocks noGrp="1"/>
          </p:cNvSpPr>
          <p:nvPr>
            <p:ph idx="1"/>
          </p:nvPr>
        </p:nvSpPr>
        <p:spPr/>
        <p:txBody>
          <a:bodyPr/>
          <a:lstStyle/>
          <a:p>
            <a:pPr marL="457200" indent="-457200">
              <a:buFont typeface="Arial" charset="0"/>
              <a:buChar char="•"/>
            </a:pPr>
            <a:r>
              <a:rPr lang="en-US" dirty="0" err="1"/>
              <a:t>Volba</a:t>
            </a:r>
            <a:r>
              <a:rPr lang="en-US" dirty="0"/>
              <a:t> </a:t>
            </a:r>
            <a:r>
              <a:rPr lang="en-US" dirty="0" err="1"/>
              <a:t>prezidenta</a:t>
            </a:r>
            <a:r>
              <a:rPr lang="en-US" dirty="0"/>
              <a:t> </a:t>
            </a:r>
            <a:r>
              <a:rPr lang="en-US" dirty="0" err="1"/>
              <a:t>republiky</a:t>
            </a:r>
            <a:r>
              <a:rPr lang="en-US" dirty="0"/>
              <a:t> se </a:t>
            </a:r>
            <a:r>
              <a:rPr lang="en-US" dirty="0" err="1"/>
              <a:t>koná</a:t>
            </a:r>
            <a:r>
              <a:rPr lang="en-US" dirty="0"/>
              <a:t> v </a:t>
            </a:r>
            <a:r>
              <a:rPr lang="en-US" dirty="0" err="1"/>
              <a:t>posledních</a:t>
            </a:r>
            <a:r>
              <a:rPr lang="en-US" dirty="0"/>
              <a:t> </a:t>
            </a:r>
            <a:r>
              <a:rPr lang="en-US" dirty="0" err="1">
                <a:solidFill>
                  <a:srgbClr val="FF6600"/>
                </a:solidFill>
              </a:rPr>
              <a:t>šedesáti</a:t>
            </a:r>
            <a:r>
              <a:rPr lang="en-US" dirty="0">
                <a:solidFill>
                  <a:srgbClr val="FF6600"/>
                </a:solidFill>
              </a:rPr>
              <a:t> </a:t>
            </a:r>
            <a:r>
              <a:rPr lang="en-US" dirty="0" err="1">
                <a:solidFill>
                  <a:srgbClr val="FF6600"/>
                </a:solidFill>
              </a:rPr>
              <a:t>dnech</a:t>
            </a:r>
            <a:r>
              <a:rPr lang="en-US" dirty="0">
                <a:solidFill>
                  <a:srgbClr val="FF6600"/>
                </a:solidFill>
              </a:rPr>
              <a:t> </a:t>
            </a:r>
            <a:r>
              <a:rPr lang="en-US" dirty="0" err="1"/>
              <a:t>volebního</a:t>
            </a:r>
            <a:r>
              <a:rPr lang="en-US" dirty="0"/>
              <a:t> </a:t>
            </a:r>
            <a:r>
              <a:rPr lang="en-US" dirty="0" err="1"/>
              <a:t>období</a:t>
            </a:r>
            <a:r>
              <a:rPr lang="en-US" dirty="0"/>
              <a:t> </a:t>
            </a:r>
            <a:r>
              <a:rPr lang="en-US" dirty="0" err="1"/>
              <a:t>úřadujícího</a:t>
            </a:r>
            <a:r>
              <a:rPr lang="en-US" dirty="0"/>
              <a:t> </a:t>
            </a:r>
            <a:r>
              <a:rPr lang="en-US" dirty="0" err="1"/>
              <a:t>prezidenta</a:t>
            </a:r>
            <a:r>
              <a:rPr lang="en-US" dirty="0"/>
              <a:t> </a:t>
            </a:r>
            <a:r>
              <a:rPr lang="en-US" dirty="0" err="1"/>
              <a:t>republiky</a:t>
            </a:r>
            <a:r>
              <a:rPr lang="en-US" dirty="0"/>
              <a:t>, </a:t>
            </a:r>
            <a:r>
              <a:rPr lang="en-US" dirty="0" err="1"/>
              <a:t>nejpozději</a:t>
            </a:r>
            <a:r>
              <a:rPr lang="en-US" dirty="0"/>
              <a:t> </a:t>
            </a:r>
            <a:r>
              <a:rPr lang="en-US" dirty="0" err="1"/>
              <a:t>však</a:t>
            </a:r>
            <a:r>
              <a:rPr lang="en-US" dirty="0"/>
              <a:t> </a:t>
            </a:r>
            <a:r>
              <a:rPr lang="en-US" dirty="0" err="1">
                <a:solidFill>
                  <a:srgbClr val="FF6600"/>
                </a:solidFill>
              </a:rPr>
              <a:t>třicet</a:t>
            </a:r>
            <a:r>
              <a:rPr lang="en-US" dirty="0">
                <a:solidFill>
                  <a:srgbClr val="FF6600"/>
                </a:solidFill>
              </a:rPr>
              <a:t> </a:t>
            </a:r>
            <a:r>
              <a:rPr lang="en-US" dirty="0" err="1">
                <a:solidFill>
                  <a:srgbClr val="FF6600"/>
                </a:solidFill>
              </a:rPr>
              <a:t>dnů</a:t>
            </a:r>
            <a:r>
              <a:rPr lang="en-US" dirty="0">
                <a:solidFill>
                  <a:srgbClr val="FF6600"/>
                </a:solidFill>
              </a:rPr>
              <a:t> </a:t>
            </a:r>
            <a:r>
              <a:rPr lang="en-US" dirty="0" err="1"/>
              <a:t>před</a:t>
            </a:r>
            <a:r>
              <a:rPr lang="en-US" dirty="0"/>
              <a:t> </a:t>
            </a:r>
            <a:r>
              <a:rPr lang="en-US" dirty="0" err="1"/>
              <a:t>uplynutím</a:t>
            </a:r>
            <a:r>
              <a:rPr lang="en-US" dirty="0"/>
              <a:t> </a:t>
            </a:r>
            <a:r>
              <a:rPr lang="en-US" dirty="0" err="1"/>
              <a:t>volebního</a:t>
            </a:r>
            <a:r>
              <a:rPr lang="en-US" dirty="0"/>
              <a:t> </a:t>
            </a:r>
            <a:r>
              <a:rPr lang="en-US" dirty="0" err="1"/>
              <a:t>období</a:t>
            </a:r>
            <a:r>
              <a:rPr lang="en-US" dirty="0"/>
              <a:t> </a:t>
            </a:r>
            <a:r>
              <a:rPr lang="en-US" dirty="0" err="1"/>
              <a:t>úřadujícího</a:t>
            </a:r>
            <a:r>
              <a:rPr lang="en-US" dirty="0"/>
              <a:t> </a:t>
            </a:r>
            <a:r>
              <a:rPr lang="en-US" dirty="0" err="1"/>
              <a:t>prezidenta</a:t>
            </a:r>
            <a:r>
              <a:rPr lang="en-US" dirty="0"/>
              <a:t> </a:t>
            </a:r>
            <a:r>
              <a:rPr lang="en-US" dirty="0" err="1"/>
              <a:t>republiky</a:t>
            </a:r>
            <a:r>
              <a:rPr lang="en-US" dirty="0"/>
              <a:t>. </a:t>
            </a:r>
          </a:p>
          <a:p>
            <a:pPr marL="457200" indent="-457200">
              <a:buFont typeface="Arial" charset="0"/>
              <a:buChar char="•"/>
            </a:pPr>
            <a:endParaRPr lang="en-US" dirty="0"/>
          </a:p>
          <a:p>
            <a:pPr marL="457200" indent="-457200">
              <a:buFont typeface="Arial" charset="0"/>
              <a:buChar char="•"/>
            </a:pPr>
            <a:r>
              <a:rPr lang="en-US" dirty="0" err="1"/>
              <a:t>Uvolní</a:t>
            </a:r>
            <a:r>
              <a:rPr lang="en-US" dirty="0"/>
              <a:t>-li se </a:t>
            </a:r>
            <a:r>
              <a:rPr lang="en-US" dirty="0" err="1"/>
              <a:t>úřad</a:t>
            </a:r>
            <a:r>
              <a:rPr lang="en-US" dirty="0"/>
              <a:t> </a:t>
            </a:r>
            <a:r>
              <a:rPr lang="en-US" dirty="0" err="1"/>
              <a:t>prezidenta</a:t>
            </a:r>
            <a:r>
              <a:rPr lang="en-US" dirty="0"/>
              <a:t> </a:t>
            </a:r>
            <a:r>
              <a:rPr lang="en-US" dirty="0" err="1"/>
              <a:t>republiky</a:t>
            </a:r>
            <a:r>
              <a:rPr lang="en-US" dirty="0"/>
              <a:t>, </a:t>
            </a:r>
            <a:r>
              <a:rPr lang="en-US" dirty="0" err="1"/>
              <a:t>koná</a:t>
            </a:r>
            <a:r>
              <a:rPr lang="en-US" dirty="0"/>
              <a:t> se </a:t>
            </a:r>
            <a:r>
              <a:rPr lang="en-US" dirty="0" err="1"/>
              <a:t>volba</a:t>
            </a:r>
            <a:r>
              <a:rPr lang="en-US" dirty="0"/>
              <a:t> </a:t>
            </a:r>
            <a:r>
              <a:rPr lang="en-US" dirty="0" err="1"/>
              <a:t>prezidenta</a:t>
            </a:r>
            <a:r>
              <a:rPr lang="en-US" dirty="0"/>
              <a:t> </a:t>
            </a:r>
            <a:r>
              <a:rPr lang="en-US" dirty="0" err="1"/>
              <a:t>republiky</a:t>
            </a:r>
            <a:r>
              <a:rPr lang="en-US" dirty="0"/>
              <a:t> do </a:t>
            </a:r>
            <a:r>
              <a:rPr lang="en-US" dirty="0" err="1">
                <a:solidFill>
                  <a:srgbClr val="008000"/>
                </a:solidFill>
              </a:rPr>
              <a:t>devadesáti</a:t>
            </a:r>
            <a:r>
              <a:rPr lang="en-US" dirty="0">
                <a:solidFill>
                  <a:srgbClr val="008000"/>
                </a:solidFill>
              </a:rPr>
              <a:t> </a:t>
            </a:r>
            <a:r>
              <a:rPr lang="en-US" dirty="0" err="1">
                <a:solidFill>
                  <a:srgbClr val="008000"/>
                </a:solidFill>
              </a:rPr>
              <a:t>dnů</a:t>
            </a:r>
            <a:endParaRPr lang="en-US" dirty="0">
              <a:solidFill>
                <a:srgbClr val="008000"/>
              </a:solidFill>
            </a:endParaRPr>
          </a:p>
        </p:txBody>
      </p:sp>
    </p:spTree>
    <p:extLst>
      <p:ext uri="{BB962C8B-B14F-4D97-AF65-F5344CB8AC3E}">
        <p14:creationId xmlns:p14="http://schemas.microsoft.com/office/powerpoint/2010/main" val="2049463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2D0957-F75D-7142-8AA5-4E874D959760}"/>
              </a:ext>
            </a:extLst>
          </p:cNvPr>
          <p:cNvSpPr>
            <a:spLocks noGrp="1"/>
          </p:cNvSpPr>
          <p:nvPr>
            <p:ph type="title"/>
          </p:nvPr>
        </p:nvSpPr>
        <p:spPr/>
        <p:txBody>
          <a:bodyPr/>
          <a:lstStyle/>
          <a:p>
            <a:br>
              <a:rPr lang="cs-CZ" sz="2400" dirty="0"/>
            </a:br>
            <a:r>
              <a:rPr lang="cs-CZ" sz="2400" dirty="0"/>
              <a:t>Ústavní  zákon (28. 3. 1946), kterým se schvalují a prohlašují za zákon dekrety presidenta republiky (57/1946)</a:t>
            </a:r>
            <a:br>
              <a:rPr lang="cs-CZ" dirty="0"/>
            </a:br>
            <a:endParaRPr lang="cs-CZ" dirty="0"/>
          </a:p>
        </p:txBody>
      </p:sp>
      <p:sp>
        <p:nvSpPr>
          <p:cNvPr id="3" name="Zástupný symbol pro obsah 2">
            <a:extLst>
              <a:ext uri="{FF2B5EF4-FFF2-40B4-BE49-F238E27FC236}">
                <a16:creationId xmlns:a16="http://schemas.microsoft.com/office/drawing/2014/main" id="{BC87A632-CFB9-5A49-85BF-17A4A533B137}"/>
              </a:ext>
            </a:extLst>
          </p:cNvPr>
          <p:cNvSpPr>
            <a:spLocks noGrp="1"/>
          </p:cNvSpPr>
          <p:nvPr>
            <p:ph idx="1"/>
          </p:nvPr>
        </p:nvSpPr>
        <p:spPr/>
        <p:txBody>
          <a:bodyPr/>
          <a:lstStyle/>
          <a:p>
            <a:pPr marL="457200" indent="-457200">
              <a:buFont typeface="Arial" panose="020B0604020202020204" pitchFamily="34" charset="0"/>
              <a:buChar char="•"/>
            </a:pPr>
            <a:r>
              <a:rPr lang="cs-CZ" b="1" dirty="0">
                <a:solidFill>
                  <a:srgbClr val="FF0000"/>
                </a:solidFill>
              </a:rPr>
              <a:t>Veškeré</a:t>
            </a:r>
            <a:r>
              <a:rPr lang="cs-CZ" dirty="0"/>
              <a:t> dekrety presidenta republiky jest považovati od jich počátku </a:t>
            </a:r>
            <a:r>
              <a:rPr lang="cs-CZ" dirty="0">
                <a:solidFill>
                  <a:srgbClr val="FF0000"/>
                </a:solidFill>
              </a:rPr>
              <a:t>za zákon</a:t>
            </a:r>
            <a:r>
              <a:rPr lang="cs-CZ" dirty="0"/>
              <a:t>; </a:t>
            </a:r>
            <a:r>
              <a:rPr lang="cs-CZ" b="1" dirty="0">
                <a:solidFill>
                  <a:srgbClr val="FF0000"/>
                </a:solidFill>
              </a:rPr>
              <a:t>ústavní dekrety</a:t>
            </a:r>
            <a:r>
              <a:rPr lang="cs-CZ" dirty="0"/>
              <a:t> </a:t>
            </a:r>
            <a:r>
              <a:rPr lang="cs-CZ" dirty="0" err="1"/>
              <a:t>buďtež</a:t>
            </a:r>
            <a:r>
              <a:rPr lang="cs-CZ" dirty="0"/>
              <a:t> považovány za </a:t>
            </a:r>
            <a:r>
              <a:rPr lang="cs-CZ" dirty="0">
                <a:solidFill>
                  <a:srgbClr val="FF0000"/>
                </a:solidFill>
              </a:rPr>
              <a:t>zákon ústavní</a:t>
            </a:r>
            <a:r>
              <a:rPr lang="cs-CZ" dirty="0"/>
              <a:t>.</a:t>
            </a:r>
          </a:p>
          <a:p>
            <a:pPr marL="457200" indent="-457200">
              <a:buFont typeface="Arial" panose="020B0604020202020204" pitchFamily="34" charset="0"/>
              <a:buChar char="•"/>
            </a:pPr>
            <a:r>
              <a:rPr lang="cs-CZ" dirty="0"/>
              <a:t>Územní a časová platnost předpisů v předcházejících odstavcích uvedených zůstává beze změny</a:t>
            </a:r>
          </a:p>
        </p:txBody>
      </p:sp>
    </p:spTree>
    <p:extLst>
      <p:ext uri="{BB962C8B-B14F-4D97-AF65-F5344CB8AC3E}">
        <p14:creationId xmlns:p14="http://schemas.microsoft.com/office/powerpoint/2010/main" val="3527830354"/>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Volba</a:t>
            </a:r>
            <a:r>
              <a:rPr lang="en-US" dirty="0"/>
              <a:t> </a:t>
            </a:r>
            <a:r>
              <a:rPr lang="en-US" dirty="0" err="1"/>
              <a:t>prezidenta</a:t>
            </a:r>
            <a:r>
              <a:rPr lang="en-US" dirty="0"/>
              <a:t> </a:t>
            </a:r>
            <a:r>
              <a:rPr lang="en-US" dirty="0" err="1"/>
              <a:t>republiky</a:t>
            </a:r>
            <a:endParaRPr lang="en-US" dirty="0"/>
          </a:p>
        </p:txBody>
      </p:sp>
      <p:sp>
        <p:nvSpPr>
          <p:cNvPr id="4" name="Content Placeholder 3"/>
          <p:cNvSpPr>
            <a:spLocks noGrp="1"/>
          </p:cNvSpPr>
          <p:nvPr>
            <p:ph idx="1"/>
          </p:nvPr>
        </p:nvSpPr>
        <p:spPr>
          <a:xfrm>
            <a:off x="517762" y="1530050"/>
            <a:ext cx="9069387" cy="4987925"/>
          </a:xfrm>
        </p:spPr>
        <p:txBody>
          <a:bodyPr/>
          <a:lstStyle/>
          <a:p>
            <a:r>
              <a:rPr lang="en-US" sz="2800" dirty="0"/>
              <a:t> </a:t>
            </a:r>
          </a:p>
          <a:p>
            <a:r>
              <a:rPr lang="en-US" sz="2800" dirty="0" err="1"/>
              <a:t>Volba</a:t>
            </a:r>
            <a:r>
              <a:rPr lang="en-US" sz="2800" dirty="0"/>
              <a:t> </a:t>
            </a:r>
            <a:r>
              <a:rPr lang="en-US" sz="2800" dirty="0" err="1"/>
              <a:t>prezidenta</a:t>
            </a:r>
            <a:r>
              <a:rPr lang="en-US" sz="2800" dirty="0"/>
              <a:t> </a:t>
            </a:r>
            <a:r>
              <a:rPr lang="en-US" sz="2800" dirty="0" err="1"/>
              <a:t>republiky</a:t>
            </a:r>
            <a:r>
              <a:rPr lang="en-US" sz="2800" dirty="0"/>
              <a:t> se </a:t>
            </a:r>
            <a:r>
              <a:rPr lang="en-US" sz="2800" dirty="0" err="1">
                <a:solidFill>
                  <a:srgbClr val="FF6600"/>
                </a:solidFill>
              </a:rPr>
              <a:t>koná</a:t>
            </a:r>
            <a:r>
              <a:rPr lang="en-US" sz="2800" dirty="0">
                <a:solidFill>
                  <a:srgbClr val="FF6600"/>
                </a:solidFill>
              </a:rPr>
              <a:t> </a:t>
            </a:r>
            <a:r>
              <a:rPr lang="en-US" sz="2800" dirty="0" err="1">
                <a:solidFill>
                  <a:srgbClr val="FF6600"/>
                </a:solidFill>
              </a:rPr>
              <a:t>tajným</a:t>
            </a:r>
            <a:endParaRPr lang="en-US" sz="2800" dirty="0">
              <a:solidFill>
                <a:srgbClr val="FF6600"/>
              </a:solidFill>
            </a:endParaRPr>
          </a:p>
          <a:p>
            <a:r>
              <a:rPr lang="en-US" sz="2800" dirty="0" err="1">
                <a:solidFill>
                  <a:srgbClr val="FF6600"/>
                </a:solidFill>
              </a:rPr>
              <a:t>hlasováním</a:t>
            </a:r>
            <a:r>
              <a:rPr lang="en-US" sz="2800" dirty="0">
                <a:solidFill>
                  <a:srgbClr val="FF6600"/>
                </a:solidFill>
              </a:rPr>
              <a:t> </a:t>
            </a:r>
            <a:r>
              <a:rPr lang="en-US" sz="2800" dirty="0" err="1"/>
              <a:t>na</a:t>
            </a:r>
            <a:r>
              <a:rPr lang="en-US" sz="2800" dirty="0"/>
              <a:t> </a:t>
            </a:r>
            <a:r>
              <a:rPr lang="en-US" sz="2800" dirty="0" err="1"/>
              <a:t>základě</a:t>
            </a:r>
            <a:endParaRPr lang="en-US" sz="2800" dirty="0"/>
          </a:p>
          <a:p>
            <a:pPr marL="514350" indent="-514350">
              <a:buFont typeface="+mj-lt"/>
              <a:buAutoNum type="arabicPeriod"/>
            </a:pPr>
            <a:r>
              <a:rPr lang="en-US" sz="2800" dirty="0" err="1"/>
              <a:t>všeobecného</a:t>
            </a:r>
            <a:r>
              <a:rPr lang="en-US" sz="2800" dirty="0"/>
              <a:t>, </a:t>
            </a:r>
          </a:p>
          <a:p>
            <a:pPr marL="514350" indent="-514350">
              <a:buFont typeface="+mj-lt"/>
              <a:buAutoNum type="arabicPeriod"/>
            </a:pPr>
            <a:r>
              <a:rPr lang="en-US" sz="2800" dirty="0" err="1"/>
              <a:t>rovného</a:t>
            </a:r>
            <a:r>
              <a:rPr lang="en-US" sz="2800" dirty="0"/>
              <a:t> a </a:t>
            </a:r>
          </a:p>
          <a:p>
            <a:pPr marL="514350" indent="-514350">
              <a:buFont typeface="+mj-lt"/>
              <a:buAutoNum type="arabicPeriod"/>
            </a:pPr>
            <a:r>
              <a:rPr lang="en-US" sz="2800" dirty="0" err="1"/>
              <a:t>přímého</a:t>
            </a:r>
            <a:r>
              <a:rPr lang="en-US" sz="2800" dirty="0"/>
              <a:t> </a:t>
            </a:r>
            <a:r>
              <a:rPr lang="en-US" sz="2800" dirty="0" err="1"/>
              <a:t>volebního</a:t>
            </a:r>
            <a:r>
              <a:rPr lang="en-US" sz="2800" dirty="0"/>
              <a:t> </a:t>
            </a:r>
            <a:r>
              <a:rPr lang="en-US" sz="2800" dirty="0" err="1"/>
              <a:t>práva</a:t>
            </a:r>
            <a:endParaRPr lang="en-US" sz="2800" dirty="0"/>
          </a:p>
          <a:p>
            <a:pPr marL="0" indent="0"/>
            <a:r>
              <a:rPr lang="en-US" sz="2800" dirty="0" err="1"/>
              <a:t>Prezidentem</a:t>
            </a:r>
            <a:r>
              <a:rPr lang="en-US" sz="2800" dirty="0"/>
              <a:t> </a:t>
            </a:r>
            <a:r>
              <a:rPr lang="en-US" sz="2800" dirty="0" err="1"/>
              <a:t>republiky</a:t>
            </a:r>
            <a:r>
              <a:rPr lang="en-US" sz="2800" dirty="0"/>
              <a:t> </a:t>
            </a:r>
            <a:r>
              <a:rPr lang="en-US" sz="2800" dirty="0" err="1"/>
              <a:t>může</a:t>
            </a:r>
            <a:r>
              <a:rPr lang="en-US" sz="2800" dirty="0"/>
              <a:t> </a:t>
            </a:r>
            <a:r>
              <a:rPr lang="en-US" sz="2800" dirty="0" err="1"/>
              <a:t>být</a:t>
            </a:r>
            <a:r>
              <a:rPr lang="en-US" sz="2800" dirty="0"/>
              <a:t> </a:t>
            </a:r>
            <a:r>
              <a:rPr lang="en-US" sz="2800" dirty="0" err="1"/>
              <a:t>zvolen</a:t>
            </a:r>
            <a:r>
              <a:rPr lang="en-US" sz="2800" dirty="0"/>
              <a:t> </a:t>
            </a:r>
            <a:r>
              <a:rPr lang="en-US" sz="2800" dirty="0" err="1"/>
              <a:t>každý</a:t>
            </a:r>
            <a:r>
              <a:rPr lang="en-US" sz="2800" dirty="0"/>
              <a:t> </a:t>
            </a:r>
            <a:r>
              <a:rPr lang="en-US" sz="2800" b="1" dirty="0" err="1">
                <a:solidFill>
                  <a:srgbClr val="C00000"/>
                </a:solidFill>
              </a:rPr>
              <a:t>občan</a:t>
            </a:r>
            <a:r>
              <a:rPr lang="en-US" sz="2800" dirty="0"/>
              <a:t> </a:t>
            </a:r>
            <a:r>
              <a:rPr lang="en-US" sz="2800" dirty="0" err="1"/>
              <a:t>České</a:t>
            </a:r>
            <a:r>
              <a:rPr lang="en-US" sz="2800" dirty="0"/>
              <a:t> </a:t>
            </a:r>
            <a:r>
              <a:rPr lang="en-US" sz="2800" dirty="0" err="1"/>
              <a:t>republiky</a:t>
            </a:r>
            <a:r>
              <a:rPr lang="en-US" sz="2800" dirty="0"/>
              <a:t>, </a:t>
            </a:r>
            <a:r>
              <a:rPr lang="en-US" sz="2800" dirty="0" err="1"/>
              <a:t>který</a:t>
            </a:r>
            <a:r>
              <a:rPr lang="en-US" sz="2800" dirty="0"/>
              <a:t> </a:t>
            </a:r>
            <a:r>
              <a:rPr lang="en-US" sz="2800" b="1" dirty="0" err="1">
                <a:solidFill>
                  <a:srgbClr val="C00000"/>
                </a:solidFill>
              </a:rPr>
              <a:t>má</a:t>
            </a:r>
            <a:r>
              <a:rPr lang="en-US" sz="2800" b="1" dirty="0">
                <a:solidFill>
                  <a:srgbClr val="C00000"/>
                </a:solidFill>
              </a:rPr>
              <a:t> </a:t>
            </a:r>
            <a:r>
              <a:rPr lang="en-US" sz="2800" b="1" dirty="0" err="1">
                <a:solidFill>
                  <a:srgbClr val="C00000"/>
                </a:solidFill>
              </a:rPr>
              <a:t>právo</a:t>
            </a:r>
            <a:r>
              <a:rPr lang="en-US" sz="2800" b="1" dirty="0">
                <a:solidFill>
                  <a:srgbClr val="C00000"/>
                </a:solidFill>
              </a:rPr>
              <a:t> </a:t>
            </a:r>
            <a:r>
              <a:rPr lang="en-US" sz="2800" b="1" dirty="0" err="1">
                <a:solidFill>
                  <a:srgbClr val="C00000"/>
                </a:solidFill>
              </a:rPr>
              <a:t>volit</a:t>
            </a:r>
            <a:r>
              <a:rPr lang="en-US" sz="2800" b="1" dirty="0">
                <a:solidFill>
                  <a:srgbClr val="C00000"/>
                </a:solidFill>
              </a:rPr>
              <a:t> </a:t>
            </a:r>
            <a:r>
              <a:rPr lang="en-US" sz="2800" dirty="0"/>
              <a:t>a </a:t>
            </a:r>
            <a:r>
              <a:rPr lang="en-US" sz="2800" dirty="0" err="1"/>
              <a:t>dosáhl</a:t>
            </a:r>
            <a:r>
              <a:rPr lang="en-US" sz="2800" dirty="0"/>
              <a:t> </a:t>
            </a:r>
            <a:r>
              <a:rPr lang="en-US" sz="2800" dirty="0" err="1"/>
              <a:t>věku</a:t>
            </a:r>
            <a:r>
              <a:rPr lang="en-US" sz="2800" dirty="0"/>
              <a:t> </a:t>
            </a:r>
            <a:r>
              <a:rPr lang="en-US" sz="2800" b="1" dirty="0">
                <a:solidFill>
                  <a:srgbClr val="C00000"/>
                </a:solidFill>
              </a:rPr>
              <a:t>40 let  </a:t>
            </a:r>
            <a:r>
              <a:rPr lang="en-US" sz="2800" dirty="0">
                <a:solidFill>
                  <a:srgbClr val="C00000"/>
                </a:solidFill>
              </a:rPr>
              <a:t>(v </a:t>
            </a:r>
            <a:r>
              <a:rPr lang="en-US" sz="2800" dirty="0" err="1">
                <a:solidFill>
                  <a:srgbClr val="C00000"/>
                </a:solidFill>
              </a:rPr>
              <a:t>druhý</a:t>
            </a:r>
            <a:r>
              <a:rPr lang="en-US" sz="2800" dirty="0">
                <a:solidFill>
                  <a:srgbClr val="C00000"/>
                </a:solidFill>
              </a:rPr>
              <a:t> den </a:t>
            </a:r>
            <a:r>
              <a:rPr lang="en-US" sz="2800" dirty="0" err="1">
                <a:solidFill>
                  <a:srgbClr val="C00000"/>
                </a:solidFill>
              </a:rPr>
              <a:t>prvního</a:t>
            </a:r>
            <a:r>
              <a:rPr lang="en-US" sz="2800" dirty="0">
                <a:solidFill>
                  <a:srgbClr val="C00000"/>
                </a:solidFill>
              </a:rPr>
              <a:t> kola </a:t>
            </a:r>
            <a:r>
              <a:rPr lang="en-US" sz="2800" dirty="0" err="1">
                <a:solidFill>
                  <a:srgbClr val="C00000"/>
                </a:solidFill>
              </a:rPr>
              <a:t>voleb</a:t>
            </a:r>
            <a:r>
              <a:rPr lang="en-US" sz="2800" dirty="0">
                <a:solidFill>
                  <a:srgbClr val="C00000"/>
                </a:solidFill>
              </a:rPr>
              <a:t>)</a:t>
            </a:r>
          </a:p>
        </p:txBody>
      </p:sp>
    </p:spTree>
    <p:extLst>
      <p:ext uri="{BB962C8B-B14F-4D97-AF65-F5344CB8AC3E}">
        <p14:creationId xmlns:p14="http://schemas.microsoft.com/office/powerpoint/2010/main" val="133274017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Aktivní</a:t>
            </a:r>
            <a:r>
              <a:rPr lang="en-US" dirty="0"/>
              <a:t> </a:t>
            </a:r>
            <a:r>
              <a:rPr lang="en-US" dirty="0" err="1"/>
              <a:t>volební</a:t>
            </a:r>
            <a:r>
              <a:rPr lang="en-US" dirty="0"/>
              <a:t> </a:t>
            </a:r>
            <a:r>
              <a:rPr lang="en-US" dirty="0" err="1"/>
              <a:t>právo</a:t>
            </a:r>
            <a:endParaRPr lang="en-US" dirty="0"/>
          </a:p>
        </p:txBody>
      </p:sp>
      <p:sp>
        <p:nvSpPr>
          <p:cNvPr id="4" name="Content Placeholder 3"/>
          <p:cNvSpPr>
            <a:spLocks noGrp="1"/>
          </p:cNvSpPr>
          <p:nvPr>
            <p:ph idx="1"/>
          </p:nvPr>
        </p:nvSpPr>
        <p:spPr/>
        <p:txBody>
          <a:bodyPr/>
          <a:lstStyle/>
          <a:p>
            <a:endParaRPr lang="en-US" dirty="0"/>
          </a:p>
          <a:p>
            <a:pPr marL="0" indent="0"/>
            <a:r>
              <a:rPr lang="en-US" dirty="0" err="1"/>
              <a:t>Právo</a:t>
            </a:r>
            <a:r>
              <a:rPr lang="en-US" dirty="0"/>
              <a:t> </a:t>
            </a:r>
            <a:r>
              <a:rPr lang="en-US" dirty="0" err="1"/>
              <a:t>volit</a:t>
            </a:r>
            <a:r>
              <a:rPr lang="en-US" dirty="0"/>
              <a:t> </a:t>
            </a:r>
            <a:r>
              <a:rPr lang="en-US" dirty="0" err="1"/>
              <a:t>má</a:t>
            </a:r>
            <a:r>
              <a:rPr lang="en-US" dirty="0"/>
              <a:t> </a:t>
            </a:r>
            <a:r>
              <a:rPr lang="en-US" dirty="0" err="1"/>
              <a:t>každý</a:t>
            </a:r>
            <a:r>
              <a:rPr lang="en-US" dirty="0"/>
              <a:t> </a:t>
            </a:r>
            <a:r>
              <a:rPr lang="en-US" dirty="0" err="1"/>
              <a:t>občan</a:t>
            </a:r>
            <a:r>
              <a:rPr lang="en-US" dirty="0"/>
              <a:t> </a:t>
            </a:r>
            <a:r>
              <a:rPr lang="en-US" dirty="0" err="1">
                <a:solidFill>
                  <a:srgbClr val="0000FF"/>
                </a:solidFill>
              </a:rPr>
              <a:t>České</a:t>
            </a:r>
            <a:r>
              <a:rPr lang="en-US" dirty="0">
                <a:solidFill>
                  <a:srgbClr val="0000FF"/>
                </a:solidFill>
              </a:rPr>
              <a:t> </a:t>
            </a:r>
            <a:r>
              <a:rPr lang="en-US" dirty="0" err="1">
                <a:solidFill>
                  <a:srgbClr val="0000FF"/>
                </a:solidFill>
              </a:rPr>
              <a:t>republiky</a:t>
            </a:r>
            <a:r>
              <a:rPr lang="en-US" dirty="0">
                <a:solidFill>
                  <a:srgbClr val="0000FF"/>
                </a:solidFill>
              </a:rPr>
              <a:t>, </a:t>
            </a:r>
            <a:r>
              <a:rPr lang="en-US" dirty="0" err="1">
                <a:solidFill>
                  <a:srgbClr val="0000FF"/>
                </a:solidFill>
              </a:rPr>
              <a:t>který</a:t>
            </a:r>
            <a:r>
              <a:rPr lang="en-US" dirty="0">
                <a:solidFill>
                  <a:srgbClr val="0000FF"/>
                </a:solidFill>
              </a:rPr>
              <a:t> </a:t>
            </a:r>
            <a:r>
              <a:rPr lang="en-US" dirty="0" err="1">
                <a:solidFill>
                  <a:srgbClr val="0000FF"/>
                </a:solidFill>
              </a:rPr>
              <a:t>dosáhl</a:t>
            </a:r>
            <a:r>
              <a:rPr lang="en-US" dirty="0">
                <a:solidFill>
                  <a:srgbClr val="0000FF"/>
                </a:solidFill>
              </a:rPr>
              <a:t> </a:t>
            </a:r>
            <a:r>
              <a:rPr lang="en-US" dirty="0" err="1">
                <a:solidFill>
                  <a:srgbClr val="0000FF"/>
                </a:solidFill>
              </a:rPr>
              <a:t>věku</a:t>
            </a:r>
            <a:r>
              <a:rPr lang="en-US" dirty="0">
                <a:solidFill>
                  <a:srgbClr val="0000FF"/>
                </a:solidFill>
              </a:rPr>
              <a:t> 18 let.</a:t>
            </a:r>
          </a:p>
        </p:txBody>
      </p:sp>
    </p:spTree>
    <p:extLst>
      <p:ext uri="{BB962C8B-B14F-4D97-AF65-F5344CB8AC3E}">
        <p14:creationId xmlns:p14="http://schemas.microsoft.com/office/powerpoint/2010/main" val="1820506550"/>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Pasivní volební právo</a:t>
            </a:r>
          </a:p>
        </p:txBody>
      </p:sp>
      <p:sp>
        <p:nvSpPr>
          <p:cNvPr id="3" name="Zástupný symbol pro obsah 2"/>
          <p:cNvSpPr>
            <a:spLocks noGrp="1"/>
          </p:cNvSpPr>
          <p:nvPr>
            <p:ph idx="1"/>
          </p:nvPr>
        </p:nvSpPr>
        <p:spPr/>
        <p:txBody>
          <a:bodyP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Prezidentem republiky může být zvolen </a:t>
            </a:r>
            <a:r>
              <a:rPr lang="cs-CZ" dirty="0">
                <a:solidFill>
                  <a:srgbClr val="CC6633"/>
                </a:solidFill>
              </a:rPr>
              <a:t>občan,</a:t>
            </a:r>
            <a:r>
              <a:rPr lang="cs-CZ" dirty="0"/>
              <a:t> který je volitelný</a:t>
            </a:r>
            <a:r>
              <a:rPr lang="cs-CZ" dirty="0">
                <a:solidFill>
                  <a:srgbClr val="FF00FF"/>
                </a:solidFill>
              </a:rPr>
              <a:t> do Senátu.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Nikdo nemůže být zvolen více než</a:t>
            </a:r>
            <a:r>
              <a:rPr lang="cs-CZ" dirty="0">
                <a:solidFill>
                  <a:srgbClr val="0000FF"/>
                </a:solidFill>
              </a:rPr>
              <a:t> dvakrát za sebou.</a:t>
            </a:r>
          </a:p>
          <a:p>
            <a:pPr marL="514350" indent="-514350">
              <a:buAutoNum type="arabicPeriod"/>
            </a:pPr>
            <a:endParaRPr lang="cs-CZ" dirty="0"/>
          </a:p>
          <a:p>
            <a:pPr marL="514350" indent="-514350">
              <a:buAutoNum type="arabicPeriod"/>
            </a:pPr>
            <a:endParaRPr lang="cs-CZ" dirty="0"/>
          </a:p>
        </p:txBody>
      </p:sp>
    </p:spTree>
    <p:extLst>
      <p:ext uri="{BB962C8B-B14F-4D97-AF65-F5344CB8AC3E}">
        <p14:creationId xmlns:p14="http://schemas.microsoft.com/office/powerpoint/2010/main" val="1718860558"/>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Překážka volebního práva </a:t>
            </a:r>
          </a:p>
        </p:txBody>
      </p:sp>
      <p:sp>
        <p:nvSpPr>
          <p:cNvPr id="3" name="Zástupný symbol pro obsah 2"/>
          <p:cNvSpPr>
            <a:spLocks noGrp="1"/>
          </p:cNvSpPr>
          <p:nvPr>
            <p:ph idx="1"/>
          </p:nvPr>
        </p:nvSpPr>
        <p:spPr/>
        <p:txBody>
          <a:bodyPr/>
          <a:lstStyle/>
          <a:p>
            <a:pPr marL="514350" indent="-514350">
              <a:buFont typeface="+mj-lt"/>
              <a:buAutoNum type="arabicPeriod"/>
            </a:pPr>
            <a:r>
              <a:rPr lang="cs-CZ" dirty="0"/>
              <a:t>zákonem stanovené </a:t>
            </a:r>
            <a:r>
              <a:rPr lang="cs-CZ" b="1" dirty="0">
                <a:solidFill>
                  <a:srgbClr val="C00000"/>
                </a:solidFill>
              </a:rPr>
              <a:t>omezení osobní svobody </a:t>
            </a:r>
            <a:r>
              <a:rPr lang="cs-CZ" dirty="0"/>
              <a:t>z důvodu ochrany zdraví lidu (zabezpečovací detence)</a:t>
            </a:r>
          </a:p>
          <a:p>
            <a:pPr marL="514350" indent="-514350">
              <a:buFont typeface="+mj-lt"/>
              <a:buAutoNum type="arabicPeriod"/>
            </a:pPr>
            <a:r>
              <a:rPr lang="cs-CZ" b="1" dirty="0">
                <a:solidFill>
                  <a:srgbClr val="C00000"/>
                </a:solidFill>
              </a:rPr>
              <a:t>omezení svéprávnosti </a:t>
            </a:r>
            <a:r>
              <a:rPr lang="cs-CZ" dirty="0"/>
              <a:t>k výkonu volebního práva</a:t>
            </a:r>
          </a:p>
        </p:txBody>
      </p:sp>
    </p:spTree>
    <p:extLst>
      <p:ext uri="{BB962C8B-B14F-4D97-AF65-F5344CB8AC3E}">
        <p14:creationId xmlns:p14="http://schemas.microsoft.com/office/powerpoint/2010/main" val="1910953981"/>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Návrh</a:t>
            </a:r>
            <a:r>
              <a:rPr lang="en-US" dirty="0"/>
              <a:t> </a:t>
            </a:r>
            <a:r>
              <a:rPr lang="en-US" dirty="0" err="1"/>
              <a:t>kandidáta</a:t>
            </a:r>
            <a:r>
              <a:rPr lang="en-US" dirty="0"/>
              <a:t> </a:t>
            </a:r>
          </a:p>
        </p:txBody>
      </p:sp>
      <p:sp>
        <p:nvSpPr>
          <p:cNvPr id="5" name="Content Placeholder 4"/>
          <p:cNvSpPr>
            <a:spLocks noGrp="1"/>
          </p:cNvSpPr>
          <p:nvPr>
            <p:ph idx="1"/>
          </p:nvPr>
        </p:nvSpPr>
        <p:spPr/>
        <p:txBody>
          <a:bodyPr/>
          <a:lstStyle/>
          <a:p>
            <a:r>
              <a:rPr lang="en-US" sz="2400" dirty="0" err="1"/>
              <a:t>Navrhovat</a:t>
            </a:r>
            <a:r>
              <a:rPr lang="en-US" sz="2400" dirty="0"/>
              <a:t> </a:t>
            </a:r>
            <a:r>
              <a:rPr lang="en-US" sz="2400" dirty="0" err="1"/>
              <a:t>kandidáta</a:t>
            </a:r>
            <a:r>
              <a:rPr lang="en-US" sz="2400" dirty="0"/>
              <a:t> je </a:t>
            </a:r>
            <a:r>
              <a:rPr lang="en-US" sz="2400" dirty="0" err="1"/>
              <a:t>oprávněn</a:t>
            </a:r>
            <a:r>
              <a:rPr lang="en-US" sz="2400" dirty="0"/>
              <a:t>:</a:t>
            </a:r>
          </a:p>
          <a:p>
            <a:pPr marL="514350" indent="-514350">
              <a:buAutoNum type="arabicPeriod"/>
            </a:pPr>
            <a:r>
              <a:rPr lang="en-US" sz="2400" dirty="0" err="1">
                <a:solidFill>
                  <a:srgbClr val="FF6600"/>
                </a:solidFill>
              </a:rPr>
              <a:t>každý</a:t>
            </a:r>
            <a:r>
              <a:rPr lang="en-US" sz="2400" dirty="0">
                <a:solidFill>
                  <a:srgbClr val="FF6600"/>
                </a:solidFill>
              </a:rPr>
              <a:t> </a:t>
            </a:r>
            <a:r>
              <a:rPr lang="en-US" sz="2400" dirty="0" err="1">
                <a:solidFill>
                  <a:srgbClr val="FF6600"/>
                </a:solidFill>
              </a:rPr>
              <a:t>občan</a:t>
            </a:r>
            <a:r>
              <a:rPr lang="en-US" sz="2400" dirty="0">
                <a:solidFill>
                  <a:srgbClr val="FF6600"/>
                </a:solidFill>
              </a:rPr>
              <a:t> </a:t>
            </a:r>
            <a:r>
              <a:rPr lang="en-US" sz="2400" dirty="0" err="1"/>
              <a:t>České</a:t>
            </a:r>
            <a:r>
              <a:rPr lang="en-US" sz="2400" dirty="0"/>
              <a:t> </a:t>
            </a:r>
            <a:r>
              <a:rPr lang="en-US" sz="2400" dirty="0" err="1"/>
              <a:t>republiky</a:t>
            </a:r>
            <a:r>
              <a:rPr lang="en-US" sz="2400" dirty="0"/>
              <a:t>, </a:t>
            </a:r>
            <a:r>
              <a:rPr lang="en-US" sz="2400" dirty="0" err="1"/>
              <a:t>který</a:t>
            </a:r>
            <a:r>
              <a:rPr lang="en-US" sz="2400" dirty="0"/>
              <a:t> </a:t>
            </a:r>
            <a:r>
              <a:rPr lang="en-US" sz="2400" dirty="0" err="1"/>
              <a:t>dosáhl</a:t>
            </a:r>
            <a:r>
              <a:rPr lang="en-US" sz="2400" dirty="0"/>
              <a:t> </a:t>
            </a:r>
            <a:r>
              <a:rPr lang="en-US" sz="2400" dirty="0" err="1"/>
              <a:t>věku</a:t>
            </a:r>
            <a:r>
              <a:rPr lang="en-US" sz="2400" dirty="0"/>
              <a:t> 18 let, </a:t>
            </a:r>
            <a:r>
              <a:rPr lang="en-US" sz="2400" dirty="0" err="1"/>
              <a:t>podpoří</a:t>
            </a:r>
            <a:r>
              <a:rPr lang="en-US" sz="2400" dirty="0"/>
              <a:t>-li </a:t>
            </a:r>
            <a:r>
              <a:rPr lang="en-US" sz="2400" dirty="0" err="1"/>
              <a:t>jeho</a:t>
            </a:r>
            <a:r>
              <a:rPr lang="en-US" sz="2400" dirty="0"/>
              <a:t> </a:t>
            </a:r>
            <a:r>
              <a:rPr lang="en-US" sz="2400" dirty="0" err="1"/>
              <a:t>návrh</a:t>
            </a:r>
            <a:r>
              <a:rPr lang="en-US" sz="2400" dirty="0"/>
              <a:t> </a:t>
            </a:r>
            <a:r>
              <a:rPr lang="en-US" sz="2400" dirty="0" err="1"/>
              <a:t>petice</a:t>
            </a:r>
            <a:r>
              <a:rPr lang="en-US" sz="2400" dirty="0"/>
              <a:t> </a:t>
            </a:r>
            <a:r>
              <a:rPr lang="en-US" sz="2400" dirty="0" err="1"/>
              <a:t>podepsaná</a:t>
            </a:r>
            <a:r>
              <a:rPr lang="en-US" sz="2400" dirty="0"/>
              <a:t> </a:t>
            </a:r>
            <a:r>
              <a:rPr lang="en-US" sz="2400" dirty="0" err="1"/>
              <a:t>nejméně</a:t>
            </a:r>
            <a:r>
              <a:rPr lang="en-US" sz="2400" dirty="0"/>
              <a:t> </a:t>
            </a:r>
            <a:r>
              <a:rPr lang="en-US" sz="2400" dirty="0">
                <a:solidFill>
                  <a:srgbClr val="FF6600"/>
                </a:solidFill>
              </a:rPr>
              <a:t>50 000 </a:t>
            </a:r>
            <a:r>
              <a:rPr lang="en-US" sz="2400" dirty="0" err="1"/>
              <a:t>občany</a:t>
            </a:r>
            <a:r>
              <a:rPr lang="en-US" sz="2400" dirty="0"/>
              <a:t> </a:t>
            </a:r>
            <a:r>
              <a:rPr lang="en-US" sz="2400" dirty="0" err="1"/>
              <a:t>České</a:t>
            </a:r>
            <a:r>
              <a:rPr lang="en-US" sz="2400" dirty="0"/>
              <a:t> </a:t>
            </a:r>
            <a:r>
              <a:rPr lang="en-US" sz="2400" dirty="0" err="1"/>
              <a:t>republiky</a:t>
            </a:r>
            <a:r>
              <a:rPr lang="en-US" sz="2400" dirty="0"/>
              <a:t> </a:t>
            </a:r>
            <a:r>
              <a:rPr lang="en-US" sz="2400" dirty="0" err="1"/>
              <a:t>oprávněnými</a:t>
            </a:r>
            <a:r>
              <a:rPr lang="en-US" sz="2400" dirty="0"/>
              <a:t> </a:t>
            </a:r>
            <a:r>
              <a:rPr lang="en-US" sz="2400" dirty="0" err="1"/>
              <a:t>volit</a:t>
            </a:r>
            <a:r>
              <a:rPr lang="en-US" sz="2400" dirty="0"/>
              <a:t> </a:t>
            </a:r>
            <a:r>
              <a:rPr lang="en-US" sz="2400" dirty="0" err="1"/>
              <a:t>prezidenta</a:t>
            </a:r>
            <a:r>
              <a:rPr lang="en-US" sz="2400" dirty="0"/>
              <a:t> </a:t>
            </a:r>
            <a:r>
              <a:rPr lang="en-US" sz="2400" dirty="0" err="1"/>
              <a:t>republiky</a:t>
            </a:r>
            <a:r>
              <a:rPr lang="en-US" sz="2400" dirty="0"/>
              <a:t>, </a:t>
            </a:r>
          </a:p>
          <a:p>
            <a:pPr marL="514350" indent="-514350">
              <a:buAutoNum type="arabicPeriod"/>
            </a:pPr>
            <a:r>
              <a:rPr lang="en-US" sz="2400" dirty="0" err="1"/>
              <a:t>nejméně</a:t>
            </a:r>
            <a:r>
              <a:rPr lang="en-US" sz="2400" dirty="0"/>
              <a:t> </a:t>
            </a:r>
            <a:r>
              <a:rPr lang="en-US" sz="2400" dirty="0" err="1">
                <a:solidFill>
                  <a:srgbClr val="FF6600"/>
                </a:solidFill>
              </a:rPr>
              <a:t>dvacet</a:t>
            </a:r>
            <a:r>
              <a:rPr lang="en-US" sz="2400" dirty="0">
                <a:solidFill>
                  <a:srgbClr val="FF6600"/>
                </a:solidFill>
              </a:rPr>
              <a:t> </a:t>
            </a:r>
            <a:r>
              <a:rPr lang="en-US" sz="2400" dirty="0" err="1">
                <a:solidFill>
                  <a:srgbClr val="FF6600"/>
                </a:solidFill>
              </a:rPr>
              <a:t>poslanců</a:t>
            </a:r>
            <a:r>
              <a:rPr lang="en-US" sz="2400" dirty="0">
                <a:solidFill>
                  <a:srgbClr val="FF6600"/>
                </a:solidFill>
              </a:rPr>
              <a:t> </a:t>
            </a:r>
            <a:r>
              <a:rPr lang="en-US" sz="2400" dirty="0" err="1"/>
              <a:t>nebo</a:t>
            </a:r>
            <a:r>
              <a:rPr lang="en-US" sz="2400" dirty="0"/>
              <a:t> </a:t>
            </a:r>
          </a:p>
          <a:p>
            <a:pPr marL="514350" indent="-514350">
              <a:buAutoNum type="arabicPeriod"/>
            </a:pPr>
            <a:r>
              <a:rPr lang="en-US" sz="2400" dirty="0" err="1"/>
              <a:t>nejméně</a:t>
            </a:r>
            <a:r>
              <a:rPr lang="en-US" sz="2400" dirty="0"/>
              <a:t> </a:t>
            </a:r>
            <a:r>
              <a:rPr lang="en-US" sz="2400" dirty="0" err="1">
                <a:solidFill>
                  <a:srgbClr val="FF6600"/>
                </a:solidFill>
              </a:rPr>
              <a:t>deset</a:t>
            </a:r>
            <a:r>
              <a:rPr lang="en-US" sz="2400" dirty="0">
                <a:solidFill>
                  <a:srgbClr val="FF6600"/>
                </a:solidFill>
              </a:rPr>
              <a:t> </a:t>
            </a:r>
            <a:r>
              <a:rPr lang="en-US" sz="2400" dirty="0" err="1">
                <a:solidFill>
                  <a:srgbClr val="FF6600"/>
                </a:solidFill>
              </a:rPr>
              <a:t>senátorů</a:t>
            </a:r>
            <a:r>
              <a:rPr lang="en-US" sz="2400" dirty="0"/>
              <a:t>.</a:t>
            </a:r>
          </a:p>
          <a:p>
            <a:pPr marL="0" indent="0"/>
            <a:r>
              <a:rPr lang="en-US" sz="2400" dirty="0" err="1"/>
              <a:t>Navrhující</a:t>
            </a:r>
            <a:r>
              <a:rPr lang="en-US" sz="2400" dirty="0"/>
              <a:t> </a:t>
            </a:r>
            <a:r>
              <a:rPr lang="en-US" sz="2400" b="1" dirty="0" err="1">
                <a:solidFill>
                  <a:srgbClr val="FF0000"/>
                </a:solidFill>
              </a:rPr>
              <a:t>poslanci</a:t>
            </a:r>
            <a:r>
              <a:rPr lang="en-US" sz="2400" dirty="0"/>
              <a:t>, </a:t>
            </a:r>
            <a:r>
              <a:rPr lang="en-US" sz="2400" dirty="0" err="1"/>
              <a:t>navrhující</a:t>
            </a:r>
            <a:r>
              <a:rPr lang="en-US" sz="2400" dirty="0"/>
              <a:t> </a:t>
            </a:r>
            <a:r>
              <a:rPr lang="en-US" sz="2400" b="1" dirty="0" err="1">
                <a:solidFill>
                  <a:srgbClr val="FF0000"/>
                </a:solidFill>
              </a:rPr>
              <a:t>senátoři</a:t>
            </a:r>
            <a:r>
              <a:rPr lang="en-US" sz="2400" dirty="0"/>
              <a:t> </a:t>
            </a:r>
            <a:r>
              <a:rPr lang="en-US" sz="2400" dirty="0" err="1"/>
              <a:t>nebo</a:t>
            </a:r>
            <a:r>
              <a:rPr lang="en-US" sz="2400" dirty="0"/>
              <a:t> </a:t>
            </a:r>
            <a:r>
              <a:rPr lang="en-US" sz="2400" b="1" dirty="0" err="1">
                <a:solidFill>
                  <a:srgbClr val="C00000"/>
                </a:solidFill>
              </a:rPr>
              <a:t>navrhující</a:t>
            </a:r>
            <a:r>
              <a:rPr lang="en-US" sz="2400" b="1" dirty="0">
                <a:solidFill>
                  <a:srgbClr val="C00000"/>
                </a:solidFill>
              </a:rPr>
              <a:t> </a:t>
            </a:r>
            <a:r>
              <a:rPr lang="en-US" sz="2400" b="1" dirty="0" err="1">
                <a:solidFill>
                  <a:srgbClr val="C00000"/>
                </a:solidFill>
              </a:rPr>
              <a:t>občan</a:t>
            </a:r>
            <a:r>
              <a:rPr lang="en-US" sz="2400" b="1" dirty="0">
                <a:solidFill>
                  <a:srgbClr val="C00000"/>
                </a:solidFill>
              </a:rPr>
              <a:t> </a:t>
            </a:r>
            <a:r>
              <a:rPr lang="en-US" sz="2400" dirty="0" err="1"/>
              <a:t>mohou</a:t>
            </a:r>
            <a:r>
              <a:rPr lang="en-US" sz="2400" dirty="0"/>
              <a:t> </a:t>
            </a:r>
            <a:r>
              <a:rPr lang="en-US" sz="2400" dirty="0" err="1"/>
              <a:t>podat</a:t>
            </a:r>
            <a:r>
              <a:rPr lang="en-US" sz="2400" dirty="0"/>
              <a:t> </a:t>
            </a:r>
            <a:r>
              <a:rPr lang="en-US" sz="2400" b="1" dirty="0" err="1">
                <a:solidFill>
                  <a:srgbClr val="C00000"/>
                </a:solidFill>
              </a:rPr>
              <a:t>pouze</a:t>
            </a:r>
            <a:r>
              <a:rPr lang="en-US" sz="2400" b="1" dirty="0">
                <a:solidFill>
                  <a:srgbClr val="C00000"/>
                </a:solidFill>
              </a:rPr>
              <a:t> </a:t>
            </a:r>
            <a:r>
              <a:rPr lang="en-US" sz="2400" b="1" dirty="0" err="1">
                <a:solidFill>
                  <a:srgbClr val="C00000"/>
                </a:solidFill>
              </a:rPr>
              <a:t>jednu</a:t>
            </a:r>
            <a:r>
              <a:rPr lang="en-US" sz="2400" b="1" dirty="0">
                <a:solidFill>
                  <a:srgbClr val="C00000"/>
                </a:solidFill>
              </a:rPr>
              <a:t> </a:t>
            </a:r>
            <a:r>
              <a:rPr lang="en-US" sz="2400" b="1" dirty="0" err="1">
                <a:solidFill>
                  <a:srgbClr val="C00000"/>
                </a:solidFill>
              </a:rPr>
              <a:t>kandidátní</a:t>
            </a:r>
            <a:r>
              <a:rPr lang="en-US" sz="2400" b="1" dirty="0">
                <a:solidFill>
                  <a:srgbClr val="C00000"/>
                </a:solidFill>
              </a:rPr>
              <a:t> </a:t>
            </a:r>
            <a:r>
              <a:rPr lang="en-US" sz="2400" b="1" dirty="0" err="1">
                <a:solidFill>
                  <a:srgbClr val="C00000"/>
                </a:solidFill>
              </a:rPr>
              <a:t>listinu</a:t>
            </a:r>
            <a:r>
              <a:rPr lang="en-US" sz="2400" dirty="0"/>
              <a:t>. </a:t>
            </a:r>
          </a:p>
          <a:p>
            <a:pPr marL="0" indent="0"/>
            <a:r>
              <a:rPr lang="en-US" sz="2400" dirty="0" err="1"/>
              <a:t>Kandidát</a:t>
            </a:r>
            <a:r>
              <a:rPr lang="en-US" sz="2400" dirty="0"/>
              <a:t> </a:t>
            </a:r>
            <a:r>
              <a:rPr lang="en-US" sz="2400" dirty="0" err="1"/>
              <a:t>může</a:t>
            </a:r>
            <a:r>
              <a:rPr lang="en-US" sz="2400" dirty="0"/>
              <a:t> </a:t>
            </a:r>
            <a:r>
              <a:rPr lang="en-US" sz="2400" dirty="0" err="1"/>
              <a:t>být</a:t>
            </a:r>
            <a:r>
              <a:rPr lang="en-US" sz="2400" dirty="0"/>
              <a:t> </a:t>
            </a:r>
            <a:r>
              <a:rPr lang="en-US" sz="2400" dirty="0" err="1"/>
              <a:t>uveden</a:t>
            </a:r>
            <a:r>
              <a:rPr lang="en-US" sz="2400" dirty="0"/>
              <a:t> </a:t>
            </a:r>
            <a:r>
              <a:rPr lang="en-US" sz="2400" b="1" dirty="0" err="1">
                <a:solidFill>
                  <a:srgbClr val="C00000"/>
                </a:solidFill>
              </a:rPr>
              <a:t>pouze</a:t>
            </a:r>
            <a:r>
              <a:rPr lang="en-US" sz="2400" b="1" dirty="0">
                <a:solidFill>
                  <a:srgbClr val="C00000"/>
                </a:solidFill>
              </a:rPr>
              <a:t> </a:t>
            </a:r>
            <a:r>
              <a:rPr lang="en-US" sz="2400" b="1" dirty="0" err="1">
                <a:solidFill>
                  <a:srgbClr val="C00000"/>
                </a:solidFill>
              </a:rPr>
              <a:t>na</a:t>
            </a:r>
            <a:r>
              <a:rPr lang="en-US" sz="2400" b="1" dirty="0">
                <a:solidFill>
                  <a:srgbClr val="C00000"/>
                </a:solidFill>
              </a:rPr>
              <a:t> </a:t>
            </a:r>
            <a:r>
              <a:rPr lang="en-US" sz="2400" b="1" dirty="0" err="1">
                <a:solidFill>
                  <a:srgbClr val="C00000"/>
                </a:solidFill>
              </a:rPr>
              <a:t>jedné</a:t>
            </a:r>
            <a:r>
              <a:rPr lang="en-US" sz="2400" b="1" dirty="0">
                <a:solidFill>
                  <a:srgbClr val="C00000"/>
                </a:solidFill>
              </a:rPr>
              <a:t> </a:t>
            </a:r>
            <a:r>
              <a:rPr lang="en-US" sz="2400" b="1" dirty="0" err="1">
                <a:solidFill>
                  <a:srgbClr val="C00000"/>
                </a:solidFill>
              </a:rPr>
              <a:t>kandidátní</a:t>
            </a:r>
            <a:r>
              <a:rPr lang="en-US" sz="2400" b="1" dirty="0">
                <a:solidFill>
                  <a:srgbClr val="C00000"/>
                </a:solidFill>
              </a:rPr>
              <a:t> </a:t>
            </a:r>
            <a:r>
              <a:rPr lang="en-US" sz="2400" b="1" dirty="0" err="1">
                <a:solidFill>
                  <a:srgbClr val="C00000"/>
                </a:solidFill>
              </a:rPr>
              <a:t>listině</a:t>
            </a:r>
            <a:r>
              <a:rPr lang="en-US" sz="2400" dirty="0"/>
              <a:t>.</a:t>
            </a:r>
          </a:p>
        </p:txBody>
      </p:sp>
    </p:spTree>
    <p:extLst>
      <p:ext uri="{BB962C8B-B14F-4D97-AF65-F5344CB8AC3E}">
        <p14:creationId xmlns:p14="http://schemas.microsoft.com/office/powerpoint/2010/main" val="68994390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Podání kandidátní listiny</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Kandidátní listina se podává nejpozději </a:t>
            </a:r>
            <a:r>
              <a:rPr lang="cs-CZ" b="1" dirty="0">
                <a:solidFill>
                  <a:srgbClr val="C00000"/>
                </a:solidFill>
              </a:rPr>
              <a:t>66 dnů </a:t>
            </a:r>
            <a:r>
              <a:rPr lang="cs-CZ" dirty="0"/>
              <a:t>přede dnem volby prezidenta Ministerstvu vnitra.</a:t>
            </a:r>
          </a:p>
        </p:txBody>
      </p:sp>
    </p:spTree>
    <p:extLst>
      <p:ext uri="{BB962C8B-B14F-4D97-AF65-F5344CB8AC3E}">
        <p14:creationId xmlns:p14="http://schemas.microsoft.com/office/powerpoint/2010/main" val="425130280"/>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Volební účet</a:t>
            </a:r>
          </a:p>
        </p:txBody>
      </p:sp>
      <p:sp>
        <p:nvSpPr>
          <p:cNvPr id="3" name="Zástupný symbol pro obsah 2"/>
          <p:cNvSpPr>
            <a:spLocks noGrp="1"/>
          </p:cNvSpPr>
          <p:nvPr>
            <p:ph idx="1"/>
          </p:nvPr>
        </p:nvSpPr>
        <p:spPr/>
        <p:txBody>
          <a:bodyPr/>
          <a:lstStyle/>
          <a:p>
            <a:pPr marL="0" indent="0"/>
            <a:r>
              <a:rPr lang="cs-CZ" sz="2800" dirty="0"/>
              <a:t>Každý kandidát na funkci prezidenta republiky je povinen si pro financování </a:t>
            </a:r>
            <a:r>
              <a:rPr lang="cs-CZ" sz="2800" dirty="0">
                <a:solidFill>
                  <a:srgbClr val="C00000"/>
                </a:solidFill>
              </a:rPr>
              <a:t>volební kampaně </a:t>
            </a:r>
            <a:r>
              <a:rPr lang="cs-CZ" sz="2800" dirty="0"/>
              <a:t>nejpozději do </a:t>
            </a:r>
            <a:r>
              <a:rPr lang="cs-CZ" sz="2800" b="1" dirty="0">
                <a:solidFill>
                  <a:srgbClr val="C00000"/>
                </a:solidFill>
              </a:rPr>
              <a:t>5 dnů ode dne vyhlášení volby </a:t>
            </a:r>
            <a:r>
              <a:rPr lang="cs-CZ" sz="2800" dirty="0"/>
              <a:t>zřídit  </a:t>
            </a:r>
            <a:r>
              <a:rPr lang="cs-CZ" sz="2800" b="1" dirty="0">
                <a:solidFill>
                  <a:srgbClr val="C00000"/>
                </a:solidFill>
              </a:rPr>
              <a:t>volební účet </a:t>
            </a:r>
            <a:r>
              <a:rPr lang="cs-CZ" sz="2800" dirty="0"/>
              <a:t>umožňující:</a:t>
            </a:r>
          </a:p>
          <a:p>
            <a:pPr marL="514350" indent="-514350">
              <a:buFont typeface="+mj-lt"/>
              <a:buAutoNum type="alphaLcParenR"/>
            </a:pPr>
            <a:r>
              <a:rPr lang="cs-CZ" sz="2800" dirty="0"/>
              <a:t> bezplatný a </a:t>
            </a:r>
          </a:p>
          <a:p>
            <a:pPr marL="514350" indent="-514350">
              <a:buFont typeface="+mj-lt"/>
              <a:buAutoNum type="alphaLcParenR"/>
            </a:pPr>
            <a:r>
              <a:rPr lang="cs-CZ" sz="2800" dirty="0"/>
              <a:t>nepřetržitý </a:t>
            </a:r>
          </a:p>
          <a:p>
            <a:pPr marL="0" indent="0"/>
            <a:r>
              <a:rPr lang="cs-CZ" sz="2800" b="1" dirty="0">
                <a:solidFill>
                  <a:srgbClr val="C00000"/>
                </a:solidFill>
              </a:rPr>
              <a:t>přístup třetích osob </a:t>
            </a:r>
            <a:r>
              <a:rPr lang="cs-CZ" sz="2800" dirty="0"/>
              <a:t>k zobrazování přehledu platebních transakcí  na tomto účtu. ( Banka, spořitelní a úvěrní družstvo nebo u zahraniční banka, která má pobočku umístěnu na území České republiky.)</a:t>
            </a:r>
          </a:p>
          <a:p>
            <a:pPr marL="0" indent="0"/>
            <a:endParaRPr lang="cs-CZ" dirty="0"/>
          </a:p>
        </p:txBody>
      </p:sp>
    </p:spTree>
    <p:extLst>
      <p:ext uri="{BB962C8B-B14F-4D97-AF65-F5344CB8AC3E}">
        <p14:creationId xmlns:p14="http://schemas.microsoft.com/office/powerpoint/2010/main" val="5784077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Náležitosti kandidátní listiny - kandidáta</a:t>
            </a:r>
          </a:p>
        </p:txBody>
      </p:sp>
      <p:sp>
        <p:nvSpPr>
          <p:cNvPr id="3" name="Zástupný symbol pro obsah 2"/>
          <p:cNvSpPr>
            <a:spLocks noGrp="1"/>
          </p:cNvSpPr>
          <p:nvPr>
            <p:ph idx="1"/>
          </p:nvPr>
        </p:nvSpPr>
        <p:spPr/>
        <p:txBody>
          <a:bodyPr/>
          <a:lstStyle/>
          <a:p>
            <a:pPr marL="457200" indent="-457200">
              <a:buFont typeface="Arial" charset="0"/>
              <a:buChar char="•"/>
            </a:pPr>
            <a:r>
              <a:rPr lang="cs-CZ" dirty="0">
                <a:solidFill>
                  <a:srgbClr val="C00000"/>
                </a:solidFill>
              </a:rPr>
              <a:t>Jméno a příjmení </a:t>
            </a:r>
            <a:r>
              <a:rPr lang="cs-CZ" dirty="0"/>
              <a:t>kandidáta, pohlaví, </a:t>
            </a:r>
            <a:r>
              <a:rPr lang="cs-CZ" b="1" dirty="0">
                <a:solidFill>
                  <a:srgbClr val="C00000"/>
                </a:solidFill>
              </a:rPr>
              <a:t>věk ke druhému dni volby prezidenta</a:t>
            </a:r>
            <a:r>
              <a:rPr lang="cs-CZ" dirty="0"/>
              <a:t>, zaměstnání nebo povolání, případně jeho akademický nebo jiný titul, obec, kde je kandidát přihlášen k trvalému pobytu.</a:t>
            </a:r>
          </a:p>
          <a:p>
            <a:pPr marL="457200" indent="-457200">
              <a:buFont typeface="Arial" charset="0"/>
              <a:buChar char="•"/>
            </a:pPr>
            <a:r>
              <a:rPr lang="cs-CZ" dirty="0"/>
              <a:t>Příslušnost kandidáta k politické straně nebo politickému hnutí, nebo údaj, že kandidát není členem žádné politické strany nebo politického hnutí </a:t>
            </a:r>
          </a:p>
        </p:txBody>
      </p:sp>
    </p:spTree>
    <p:extLst>
      <p:ext uri="{BB962C8B-B14F-4D97-AF65-F5344CB8AC3E}">
        <p14:creationId xmlns:p14="http://schemas.microsoft.com/office/powerpoint/2010/main" val="642681478"/>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59792" y="323453"/>
            <a:ext cx="9069387" cy="1260475"/>
          </a:xfrm>
        </p:spPr>
        <p:txBody>
          <a:bodyPr/>
          <a:lstStyle/>
          <a:p>
            <a:r>
              <a:rPr lang="cs-CZ" sz="3600" dirty="0"/>
              <a:t>Náležitosti kandidátní listiny </a:t>
            </a:r>
            <a:r>
              <a:rPr lang="mr-IN" sz="3600" dirty="0"/>
              <a:t>–</a:t>
            </a:r>
            <a:r>
              <a:rPr lang="cs-CZ" sz="3600" dirty="0"/>
              <a:t> kandidujících </a:t>
            </a:r>
            <a:r>
              <a:rPr lang="cs-CZ" sz="3600" dirty="0">
                <a:solidFill>
                  <a:schemeClr val="tx1"/>
                </a:solidFill>
              </a:rPr>
              <a:t>poslanců nebo senátorů</a:t>
            </a:r>
          </a:p>
        </p:txBody>
      </p:sp>
      <p:sp>
        <p:nvSpPr>
          <p:cNvPr id="3" name="Zástupný symbol pro obsah 2"/>
          <p:cNvSpPr>
            <a:spLocks noGrp="1"/>
          </p:cNvSpPr>
          <p:nvPr>
            <p:ph idx="1"/>
          </p:nvPr>
        </p:nvSpPr>
        <p:spPr/>
        <p:txBody>
          <a:bodyPr/>
          <a:lstStyle/>
          <a:p>
            <a:pPr marL="457200" indent="-457200">
              <a:buFont typeface="Arial" charset="0"/>
              <a:buChar char="•"/>
            </a:pPr>
            <a:r>
              <a:rPr lang="cs-CZ" b="1" dirty="0">
                <a:solidFill>
                  <a:srgbClr val="C00000"/>
                </a:solidFill>
              </a:rPr>
              <a:t>Jména a příjmení navrhujících poslanců </a:t>
            </a:r>
            <a:r>
              <a:rPr lang="cs-CZ" dirty="0"/>
              <a:t>nebo navrhujících senátorů s uvedením údaje, že se jedná o poslance nebo senátora, a jejich podpisy, anebo jméno, příjmení a datum narození navrhujícího občana s uvedením adresy místa jeho trvalého pobytu a jeho podpis.</a:t>
            </a:r>
          </a:p>
        </p:txBody>
      </p:sp>
    </p:spTree>
    <p:extLst>
      <p:ext uri="{BB962C8B-B14F-4D97-AF65-F5344CB8AC3E}">
        <p14:creationId xmlns:p14="http://schemas.microsoft.com/office/powerpoint/2010/main" val="1453233152"/>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Prohlášení kandidáta</a:t>
            </a:r>
          </a:p>
        </p:txBody>
      </p:sp>
      <p:sp>
        <p:nvSpPr>
          <p:cNvPr id="3" name="Zástupný symbol pro obsah 2"/>
          <p:cNvSpPr>
            <a:spLocks noGrp="1"/>
          </p:cNvSpPr>
          <p:nvPr>
            <p:ph idx="1"/>
          </p:nvPr>
        </p:nvSpPr>
        <p:spPr/>
        <p:txBody>
          <a:bodyPr/>
          <a:lstStyle/>
          <a:p>
            <a:pPr marL="0" indent="0"/>
            <a:r>
              <a:rPr lang="cs-CZ" sz="2400" dirty="0"/>
              <a:t>Vlastnoručně podepsané prohlášení kandidáta, že: </a:t>
            </a:r>
          </a:p>
          <a:p>
            <a:pPr marL="514350" indent="-514350">
              <a:buFont typeface="+mj-lt"/>
              <a:buAutoNum type="arabicPeriod"/>
            </a:pPr>
            <a:r>
              <a:rPr lang="cs-CZ" sz="2400" dirty="0">
                <a:solidFill>
                  <a:srgbClr val="C00000"/>
                </a:solidFill>
              </a:rPr>
              <a:t>souhlasí se </a:t>
            </a:r>
            <a:r>
              <a:rPr lang="cs-CZ" sz="2400" dirty="0"/>
              <a:t>svou kandidaturou, </a:t>
            </a:r>
          </a:p>
          <a:p>
            <a:pPr marL="514350" indent="-514350">
              <a:buFont typeface="+mj-lt"/>
              <a:buAutoNum type="arabicPeriod"/>
            </a:pPr>
            <a:r>
              <a:rPr lang="cs-CZ" sz="2400" dirty="0"/>
              <a:t>mu není známa </a:t>
            </a:r>
            <a:r>
              <a:rPr lang="cs-CZ" sz="2400" dirty="0">
                <a:solidFill>
                  <a:srgbClr val="C00000"/>
                </a:solidFill>
              </a:rPr>
              <a:t>překážka volitelnosti</a:t>
            </a:r>
            <a:r>
              <a:rPr lang="cs-CZ" sz="2400" dirty="0"/>
              <a:t>, popřípadě tato pomine ke dni volby prezidenta, </a:t>
            </a:r>
          </a:p>
          <a:p>
            <a:pPr marL="514350" indent="-514350">
              <a:buFont typeface="+mj-lt"/>
              <a:buAutoNum type="arabicPeriod"/>
            </a:pPr>
            <a:r>
              <a:rPr lang="cs-CZ" sz="2400" dirty="0">
                <a:solidFill>
                  <a:srgbClr val="C00000"/>
                </a:solidFill>
              </a:rPr>
              <a:t>nedal souhlas </a:t>
            </a:r>
            <a:r>
              <a:rPr lang="cs-CZ" sz="2400" dirty="0"/>
              <a:t>k tomu, aby byl uveden </a:t>
            </a:r>
            <a:r>
              <a:rPr lang="cs-CZ" sz="2400" dirty="0">
                <a:solidFill>
                  <a:srgbClr val="C00000"/>
                </a:solidFill>
              </a:rPr>
              <a:t>na jiné kandidátní listině</a:t>
            </a:r>
            <a:r>
              <a:rPr lang="cs-CZ" sz="2400" dirty="0"/>
              <a:t>, a</a:t>
            </a:r>
          </a:p>
          <a:p>
            <a:pPr marL="514350" indent="-514350">
              <a:buFont typeface="+mj-lt"/>
              <a:buAutoNum type="arabicPeriod"/>
            </a:pPr>
            <a:r>
              <a:rPr lang="cs-CZ" sz="2400" dirty="0"/>
              <a:t>údaje uvedené na kandidátní listině vztahující se k jeho osobě jsou </a:t>
            </a:r>
            <a:r>
              <a:rPr lang="cs-CZ" sz="2400" dirty="0">
                <a:solidFill>
                  <a:srgbClr val="C00000"/>
                </a:solidFill>
              </a:rPr>
              <a:t>pravdivé</a:t>
            </a:r>
            <a:r>
              <a:rPr lang="cs-CZ" sz="2400" dirty="0"/>
              <a:t>.</a:t>
            </a:r>
          </a:p>
          <a:p>
            <a:pPr marL="0" indent="0"/>
            <a:r>
              <a:rPr lang="cs-CZ" sz="2400" dirty="0"/>
              <a:t>V prohlášení kandidát dále uvede adresu místa trvalého pobytu a datum narození</a:t>
            </a:r>
          </a:p>
        </p:txBody>
      </p:sp>
    </p:spTree>
    <p:extLst>
      <p:ext uri="{BB962C8B-B14F-4D97-AF65-F5344CB8AC3E}">
        <p14:creationId xmlns:p14="http://schemas.microsoft.com/office/powerpoint/2010/main" val="272702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0AAFA6-DC39-F642-B802-A7CB1E2AD9C3}"/>
              </a:ext>
            </a:extLst>
          </p:cNvPr>
          <p:cNvSpPr>
            <a:spLocks noGrp="1"/>
          </p:cNvSpPr>
          <p:nvPr>
            <p:ph type="title"/>
          </p:nvPr>
        </p:nvSpPr>
        <p:spPr/>
        <p:txBody>
          <a:bodyPr/>
          <a:lstStyle/>
          <a:p>
            <a:r>
              <a:rPr lang="cs-CZ" sz="2400" dirty="0"/>
              <a:t>Zákon č.115/1946 o právnosti jednání souvisících s bojem o znovudobytí svobody Čechů a Slováků (8.5.1946)</a:t>
            </a:r>
            <a:br>
              <a:rPr lang="cs-CZ" sz="2400" dirty="0"/>
            </a:br>
            <a:endParaRPr lang="cs-CZ" sz="2400" dirty="0"/>
          </a:p>
        </p:txBody>
      </p:sp>
      <p:sp>
        <p:nvSpPr>
          <p:cNvPr id="3" name="Zástupný symbol pro obsah 2">
            <a:extLst>
              <a:ext uri="{FF2B5EF4-FFF2-40B4-BE49-F238E27FC236}">
                <a16:creationId xmlns:a16="http://schemas.microsoft.com/office/drawing/2014/main" id="{01587AD1-5923-2D4D-B6E5-8FE66246107A}"/>
              </a:ext>
            </a:extLst>
          </p:cNvPr>
          <p:cNvSpPr>
            <a:spLocks noGrp="1"/>
          </p:cNvSpPr>
          <p:nvPr>
            <p:ph idx="1"/>
          </p:nvPr>
        </p:nvSpPr>
        <p:spPr/>
        <p:txBody>
          <a:bodyPr/>
          <a:lstStyle/>
          <a:p>
            <a:pPr marL="457200" indent="-457200">
              <a:buFont typeface="Arial" panose="020B0604020202020204" pitchFamily="34" charset="0"/>
              <a:buChar char="•"/>
            </a:pPr>
            <a:r>
              <a:rPr lang="cs-CZ" dirty="0"/>
              <a:t>Jednání, k němuž došlo v době </a:t>
            </a:r>
            <a:r>
              <a:rPr lang="cs-CZ" dirty="0">
                <a:solidFill>
                  <a:srgbClr val="FF0000"/>
                </a:solidFill>
              </a:rPr>
              <a:t>od 30․ září 1938 do 28. října 1945 </a:t>
            </a:r>
            <a:r>
              <a:rPr lang="cs-CZ" dirty="0"/>
              <a:t>a jehož účelem bylo přispěti k boji o znovunabytí svobody Čechů a Slováků nebo které směřovalo ke spravedlivé odplatě za činy okupantů nebo jejich pomahačů, </a:t>
            </a:r>
            <a:r>
              <a:rPr lang="cs-CZ" b="1" dirty="0">
                <a:solidFill>
                  <a:srgbClr val="FF0000"/>
                </a:solidFill>
              </a:rPr>
              <a:t>není bezprávné ani tehdy, bylo-li by jinak podle platných předpisů trestné</a:t>
            </a:r>
          </a:p>
          <a:p>
            <a:pPr marL="457200" indent="-457200">
              <a:buFont typeface="Arial" panose="020B0604020202020204" pitchFamily="34" charset="0"/>
              <a:buChar char="•"/>
            </a:pPr>
            <a:r>
              <a:rPr lang="cs-CZ" dirty="0"/>
              <a:t>Byl-li někdo pro takový trestný čin již odsouzen, budiž postupováno podle předpisů o obnově trestního řízení.</a:t>
            </a:r>
          </a:p>
        </p:txBody>
      </p:sp>
    </p:spTree>
    <p:extLst>
      <p:ext uri="{BB962C8B-B14F-4D97-AF65-F5344CB8AC3E}">
        <p14:creationId xmlns:p14="http://schemas.microsoft.com/office/powerpoint/2010/main" val="2399570021"/>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Podpisy občanů</a:t>
            </a:r>
          </a:p>
        </p:txBody>
      </p:sp>
      <p:sp>
        <p:nvSpPr>
          <p:cNvPr id="3" name="Zástupný symbol pro obsah 2"/>
          <p:cNvSpPr>
            <a:spLocks noGrp="1"/>
          </p:cNvSpPr>
          <p:nvPr>
            <p:ph idx="1"/>
          </p:nvPr>
        </p:nvSpPr>
        <p:spPr/>
        <p:txBody>
          <a:bodyPr/>
          <a:lstStyle/>
          <a:p>
            <a:pPr marL="0" indent="0"/>
            <a:r>
              <a:rPr lang="cs-CZ" dirty="0"/>
              <a:t>Každý občan, podporující kandidaturu kandidáta, uvede na podpisový arch:</a:t>
            </a:r>
          </a:p>
          <a:p>
            <a:pPr marL="514350" indent="-514350">
              <a:buFont typeface="+mj-lt"/>
              <a:buAutoNum type="arabicPeriod"/>
            </a:pPr>
            <a:r>
              <a:rPr lang="cs-CZ" dirty="0"/>
              <a:t>své </a:t>
            </a:r>
            <a:r>
              <a:rPr lang="cs-CZ" dirty="0">
                <a:solidFill>
                  <a:srgbClr val="C00000"/>
                </a:solidFill>
              </a:rPr>
              <a:t>jméno, příjmení</a:t>
            </a:r>
            <a:r>
              <a:rPr lang="cs-CZ" dirty="0"/>
              <a:t>, </a:t>
            </a:r>
          </a:p>
          <a:p>
            <a:pPr marL="514350" indent="-514350">
              <a:buFont typeface="+mj-lt"/>
              <a:buAutoNum type="arabicPeriod"/>
            </a:pPr>
            <a:r>
              <a:rPr lang="cs-CZ" dirty="0">
                <a:solidFill>
                  <a:srgbClr val="C00000"/>
                </a:solidFill>
              </a:rPr>
              <a:t>datum narození </a:t>
            </a:r>
            <a:r>
              <a:rPr lang="cs-CZ" dirty="0"/>
              <a:t>a </a:t>
            </a:r>
          </a:p>
          <a:p>
            <a:pPr marL="514350" indent="-514350">
              <a:buFont typeface="+mj-lt"/>
              <a:buAutoNum type="arabicPeriod"/>
            </a:pPr>
            <a:r>
              <a:rPr lang="cs-CZ" dirty="0"/>
              <a:t>adresu místa </a:t>
            </a:r>
            <a:r>
              <a:rPr lang="cs-CZ" dirty="0">
                <a:solidFill>
                  <a:srgbClr val="C00000"/>
                </a:solidFill>
              </a:rPr>
              <a:t>trvalého pobytu </a:t>
            </a:r>
            <a:r>
              <a:rPr lang="cs-CZ" dirty="0"/>
              <a:t>a </a:t>
            </a:r>
          </a:p>
          <a:p>
            <a:pPr marL="514350" indent="-514350">
              <a:buFont typeface="+mj-lt"/>
              <a:buAutoNum type="arabicPeriod"/>
            </a:pPr>
            <a:r>
              <a:rPr lang="cs-CZ" dirty="0"/>
              <a:t>připojí </a:t>
            </a:r>
            <a:r>
              <a:rPr lang="cs-CZ" dirty="0">
                <a:solidFill>
                  <a:srgbClr val="C00000"/>
                </a:solidFill>
              </a:rPr>
              <a:t>vlastnoruční podpis</a:t>
            </a:r>
            <a:r>
              <a:rPr lang="cs-CZ" dirty="0"/>
              <a:t>.</a:t>
            </a:r>
          </a:p>
        </p:txBody>
      </p:sp>
    </p:spTree>
    <p:extLst>
      <p:ext uri="{BB962C8B-B14F-4D97-AF65-F5344CB8AC3E}">
        <p14:creationId xmlns:p14="http://schemas.microsoft.com/office/powerpoint/2010/main" val="132345992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Kontrola ministerstva vnitra</a:t>
            </a:r>
          </a:p>
        </p:txBody>
      </p:sp>
      <p:sp>
        <p:nvSpPr>
          <p:cNvPr id="3" name="Zástupný symbol pro obsah 2"/>
          <p:cNvSpPr>
            <a:spLocks noGrp="1"/>
          </p:cNvSpPr>
          <p:nvPr>
            <p:ph idx="1"/>
          </p:nvPr>
        </p:nvSpPr>
        <p:spPr/>
        <p:txBody>
          <a:bodyPr/>
          <a:lstStyle/>
          <a:p>
            <a:pPr marL="0" indent="0"/>
            <a:r>
              <a:rPr lang="cs-CZ" sz="2800" dirty="0"/>
              <a:t>Ministerstvo vnitra ověří správnost údajů na peticích namátkově na náhodně vybraném vzorku údajů u </a:t>
            </a:r>
            <a:r>
              <a:rPr lang="cs-CZ" sz="2800" dirty="0">
                <a:solidFill>
                  <a:srgbClr val="C00000"/>
                </a:solidFill>
              </a:rPr>
              <a:t>8 500 občanů </a:t>
            </a:r>
            <a:r>
              <a:rPr lang="cs-CZ" sz="2800" dirty="0"/>
              <a:t>podepsaných na každé petici. Zjistí-li nesprávné údaje </a:t>
            </a:r>
            <a:r>
              <a:rPr lang="cs-CZ" sz="2800" dirty="0">
                <a:solidFill>
                  <a:srgbClr val="C00000"/>
                </a:solidFill>
              </a:rPr>
              <a:t>u </a:t>
            </a:r>
            <a:r>
              <a:rPr lang="cs-CZ" sz="2800" b="1" dirty="0">
                <a:solidFill>
                  <a:srgbClr val="C00000"/>
                </a:solidFill>
              </a:rPr>
              <a:t>méně než 3 % </a:t>
            </a:r>
            <a:r>
              <a:rPr lang="cs-CZ" sz="2800" dirty="0">
                <a:solidFill>
                  <a:srgbClr val="C00000"/>
                </a:solidFill>
              </a:rPr>
              <a:t>podepsaných občanů, nezapočítá </a:t>
            </a:r>
            <a:r>
              <a:rPr lang="cs-CZ" sz="2800" dirty="0"/>
              <a:t>Ministerstvo vnitra tyto občany do celkového počtu občanů podepsaných na petici.</a:t>
            </a:r>
          </a:p>
          <a:p>
            <a:pPr marL="0" indent="0"/>
            <a:r>
              <a:rPr lang="cs-CZ" sz="2800" dirty="0"/>
              <a:t>Je-li chybovost u u dalších dvou vzorků, odečte ministerstvo  z </a:t>
            </a:r>
            <a:r>
              <a:rPr lang="cs-CZ" sz="2800" b="1" dirty="0"/>
              <a:t>celkového počtu občanů </a:t>
            </a:r>
            <a:r>
              <a:rPr lang="cs-CZ" sz="2800" dirty="0"/>
              <a:t>podepsaných na petici počet občanů, </a:t>
            </a:r>
            <a:r>
              <a:rPr lang="cs-CZ" sz="2800" dirty="0">
                <a:solidFill>
                  <a:srgbClr val="C00000"/>
                </a:solidFill>
              </a:rPr>
              <a:t>který procentuálně odpovídá chybovosti v obou kontrolních vzorcích.</a:t>
            </a:r>
            <a:endParaRPr lang="cs-CZ" sz="2800" b="1" dirty="0">
              <a:solidFill>
                <a:srgbClr val="C00000"/>
              </a:solidFill>
            </a:endParaRPr>
          </a:p>
        </p:txBody>
      </p:sp>
    </p:spTree>
    <p:extLst>
      <p:ext uri="{BB962C8B-B14F-4D97-AF65-F5344CB8AC3E}">
        <p14:creationId xmlns:p14="http://schemas.microsoft.com/office/powerpoint/2010/main" val="51690536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Rozhodnutí ministerstva o registraci</a:t>
            </a:r>
          </a:p>
        </p:txBody>
      </p:sp>
      <p:sp>
        <p:nvSpPr>
          <p:cNvPr id="3" name="Zástupný symbol pro obsah 2"/>
          <p:cNvSpPr>
            <a:spLocks noGrp="1"/>
          </p:cNvSpPr>
          <p:nvPr>
            <p:ph idx="1"/>
          </p:nvPr>
        </p:nvSpPr>
        <p:spPr/>
        <p:txBody>
          <a:bodyPr/>
          <a:lstStyle/>
          <a:p>
            <a:pPr marL="0" indent="0"/>
            <a:r>
              <a:rPr lang="cs-CZ" sz="2800" dirty="0"/>
              <a:t>Ministerstvo vnitra přezkoumá ve </a:t>
            </a:r>
            <a:r>
              <a:rPr lang="cs-CZ" sz="2800" dirty="0">
                <a:solidFill>
                  <a:srgbClr val="C00000"/>
                </a:solidFill>
              </a:rPr>
              <a:t>lhůtě od 66 do 60 dnů</a:t>
            </a:r>
            <a:r>
              <a:rPr lang="cs-CZ" sz="2800" dirty="0"/>
              <a:t> přede dnem volby prezidenta podané kandidátní listiny. </a:t>
            </a:r>
          </a:p>
          <a:p>
            <a:pPr marL="0" indent="0"/>
            <a:r>
              <a:rPr lang="cs-CZ" sz="2800" dirty="0"/>
              <a:t>Rozhodnutí o registraci nebo o odmítnutí kandidátní listiny musí obsahovat výrok, odůvodnění a poučení o opravném prostředku.</a:t>
            </a:r>
          </a:p>
          <a:p>
            <a:pPr marL="0" indent="0"/>
            <a:r>
              <a:rPr lang="cs-CZ" sz="2800" dirty="0"/>
              <a:t>O opravném prostředku rozhoduje  soud ve správním řízení soudním</a:t>
            </a:r>
          </a:p>
          <a:p>
            <a:pPr marL="0" indent="0"/>
            <a:r>
              <a:rPr lang="cs-CZ" sz="2800" b="1" dirty="0">
                <a:solidFill>
                  <a:srgbClr val="C00000"/>
                </a:solidFill>
              </a:rPr>
              <a:t>Registrace je podmínkou </a:t>
            </a:r>
            <a:r>
              <a:rPr lang="cs-CZ" sz="2800" dirty="0"/>
              <a:t>pro </a:t>
            </a:r>
            <a:r>
              <a:rPr lang="cs-CZ" sz="2800" dirty="0">
                <a:solidFill>
                  <a:srgbClr val="C00000"/>
                </a:solidFill>
              </a:rPr>
              <a:t>vytištění hlasovacích lístků</a:t>
            </a:r>
          </a:p>
        </p:txBody>
      </p:sp>
    </p:spTree>
    <p:extLst>
      <p:ext uri="{BB962C8B-B14F-4D97-AF65-F5344CB8AC3E}">
        <p14:creationId xmlns:p14="http://schemas.microsoft.com/office/powerpoint/2010/main" val="108341338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Zánik kandidatury</a:t>
            </a:r>
          </a:p>
        </p:txBody>
      </p:sp>
      <p:sp>
        <p:nvSpPr>
          <p:cNvPr id="3" name="Zástupný symbol pro obsah 2"/>
          <p:cNvSpPr>
            <a:spLocks noGrp="1"/>
          </p:cNvSpPr>
          <p:nvPr>
            <p:ph idx="1"/>
          </p:nvPr>
        </p:nvSpPr>
        <p:spPr/>
        <p:txBody>
          <a:bodyPr/>
          <a:lstStyle/>
          <a:p>
            <a:pPr marL="457200" indent="-457200">
              <a:buFont typeface="Arial" charset="0"/>
              <a:buChar char="•"/>
            </a:pPr>
            <a:r>
              <a:rPr lang="cs-CZ" sz="2800" b="1" dirty="0">
                <a:solidFill>
                  <a:srgbClr val="C00000"/>
                </a:solidFill>
              </a:rPr>
              <a:t>Kandidát se může do 24 hodin </a:t>
            </a:r>
            <a:r>
              <a:rPr lang="cs-CZ" sz="2800" dirty="0"/>
              <a:t>před zahájením volby prezidenta</a:t>
            </a:r>
            <a:r>
              <a:rPr lang="cs-CZ" sz="2800" b="1" dirty="0">
                <a:solidFill>
                  <a:srgbClr val="C00000"/>
                </a:solidFill>
              </a:rPr>
              <a:t> vzdát své kandidatury.</a:t>
            </a:r>
          </a:p>
          <a:p>
            <a:pPr marL="457200" indent="-457200">
              <a:buFont typeface="Arial" charset="0"/>
              <a:buChar char="•"/>
            </a:pPr>
            <a:r>
              <a:rPr lang="cs-CZ" sz="2800" dirty="0"/>
              <a:t>Toto prohlášení </a:t>
            </a:r>
            <a:r>
              <a:rPr lang="cs-CZ" sz="2800" b="1" dirty="0">
                <a:solidFill>
                  <a:srgbClr val="C00000"/>
                </a:solidFill>
              </a:rPr>
              <a:t>nelze vzít zpět.</a:t>
            </a:r>
          </a:p>
          <a:p>
            <a:pPr marL="457200" indent="-457200">
              <a:buFont typeface="Arial" charset="0"/>
              <a:buChar char="•"/>
            </a:pPr>
            <a:r>
              <a:rPr lang="cs-CZ" sz="2800" b="1" dirty="0">
                <a:solidFill>
                  <a:srgbClr val="C00000"/>
                </a:solidFill>
              </a:rPr>
              <a:t>Ztráta volitelnosti</a:t>
            </a:r>
          </a:p>
        </p:txBody>
      </p:sp>
    </p:spTree>
    <p:extLst>
      <p:ext uri="{BB962C8B-B14F-4D97-AF65-F5344CB8AC3E}">
        <p14:creationId xmlns:p14="http://schemas.microsoft.com/office/powerpoint/2010/main" val="154138311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Volební kampaň</a:t>
            </a:r>
          </a:p>
        </p:txBody>
      </p:sp>
      <p:sp>
        <p:nvSpPr>
          <p:cNvPr id="3" name="Zástupný symbol pro obsah 2"/>
          <p:cNvSpPr>
            <a:spLocks noGrp="1"/>
          </p:cNvSpPr>
          <p:nvPr>
            <p:ph idx="1"/>
          </p:nvPr>
        </p:nvSpPr>
        <p:spPr/>
        <p:txBody>
          <a:bodyPr/>
          <a:lstStyle/>
          <a:p>
            <a:pPr marL="514350" indent="-514350">
              <a:buFont typeface="+mj-lt"/>
              <a:buAutoNum type="arabicPeriod"/>
            </a:pPr>
            <a:r>
              <a:rPr lang="cs-CZ" sz="2400" dirty="0"/>
              <a:t>Volební kampaní se rozumí </a:t>
            </a:r>
            <a:r>
              <a:rPr lang="cs-CZ" sz="2400" b="1" dirty="0">
                <a:solidFill>
                  <a:srgbClr val="C00000"/>
                </a:solidFill>
              </a:rPr>
              <a:t>jakákoli propagace </a:t>
            </a:r>
            <a:r>
              <a:rPr lang="cs-CZ" sz="2400" dirty="0"/>
              <a:t>kandidáta na funkci prezidenta republiky nebo volební agitace v jeho prospěch, zejména veřejné oznámení určené na jeho podporu nebo sloužící v jeho prospěch, včetně jakékoli doprovodné akce, za které se poskytne nebo obvykle poskytuje úplata. </a:t>
            </a:r>
          </a:p>
          <a:p>
            <a:pPr marL="514350" indent="-514350">
              <a:buFont typeface="+mj-lt"/>
              <a:buAutoNum type="arabicPeriod"/>
            </a:pPr>
            <a:r>
              <a:rPr lang="cs-CZ" sz="2400" dirty="0"/>
              <a:t>Za volební kampaň se považuje i sdělení </a:t>
            </a:r>
            <a:r>
              <a:rPr lang="cs-CZ" sz="2400" b="1" dirty="0">
                <a:solidFill>
                  <a:srgbClr val="C00000"/>
                </a:solidFill>
              </a:rPr>
              <a:t>v neprospěch jiného kandidáta </a:t>
            </a:r>
            <a:r>
              <a:rPr lang="cs-CZ" sz="2400" dirty="0"/>
              <a:t>na funkci prezidenta republiky</a:t>
            </a:r>
          </a:p>
          <a:p>
            <a:pPr marL="514350" indent="-514350">
              <a:buFont typeface="+mj-lt"/>
              <a:buAutoNum type="arabicPeriod"/>
            </a:pPr>
            <a:r>
              <a:rPr lang="cs-CZ" sz="2400" dirty="0">
                <a:solidFill>
                  <a:srgbClr val="C00000"/>
                </a:solidFill>
              </a:rPr>
              <a:t>Fyzická nebo právnická osoba, </a:t>
            </a:r>
            <a:r>
              <a:rPr lang="cs-CZ" sz="2400" dirty="0"/>
              <a:t>která se hodlá účastnit volební kampaně bez vědomí kandidáta, je povinna se před vstupem do volební kampaně registrovat jako </a:t>
            </a:r>
            <a:r>
              <a:rPr lang="cs-CZ" sz="2400" b="1" dirty="0">
                <a:solidFill>
                  <a:srgbClr val="C00000"/>
                </a:solidFill>
              </a:rPr>
              <a:t>registrovaná třetí osoba </a:t>
            </a:r>
            <a:r>
              <a:rPr lang="cs-CZ" sz="2400" dirty="0"/>
              <a:t>u </a:t>
            </a:r>
            <a:r>
              <a:rPr lang="cs-CZ" sz="2400" dirty="0">
                <a:solidFill>
                  <a:srgbClr val="C00000"/>
                </a:solidFill>
              </a:rPr>
              <a:t>Úřadu pro dohled nad hospodařením politických stran a politických hnutí</a:t>
            </a:r>
          </a:p>
          <a:p>
            <a:pPr marL="514350" indent="-514350">
              <a:buFont typeface="+mj-lt"/>
              <a:buAutoNum type="arabicPeriod"/>
            </a:pPr>
            <a:endParaRPr lang="cs-CZ" sz="2800" dirty="0"/>
          </a:p>
        </p:txBody>
      </p:sp>
    </p:spTree>
    <p:extLst>
      <p:ext uri="{BB962C8B-B14F-4D97-AF65-F5344CB8AC3E}">
        <p14:creationId xmlns:p14="http://schemas.microsoft.com/office/powerpoint/2010/main" val="87898097"/>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Zvolení kandidáta</a:t>
            </a:r>
          </a:p>
        </p:txBody>
      </p:sp>
      <p:sp>
        <p:nvSpPr>
          <p:cNvPr id="3" name="Zástupný symbol pro obsah 2"/>
          <p:cNvSpPr>
            <a:spLocks noGrp="1"/>
          </p:cNvSpPr>
          <p:nvPr>
            <p:ph idx="1"/>
          </p:nvPr>
        </p:nvSpPr>
        <p:spPr/>
        <p:txBody>
          <a:bodyPr/>
          <a:lstStyle/>
          <a:p>
            <a:pPr marL="0" indent="0"/>
            <a:r>
              <a:rPr lang="cs-CZ" dirty="0"/>
              <a:t>Prezidentem republiky je zvolen ten kandidát, který získal nadpoloviční většinu z celkového počtu platných hlasů </a:t>
            </a:r>
            <a:r>
              <a:rPr lang="cs-CZ" b="1" dirty="0">
                <a:solidFill>
                  <a:srgbClr val="C00000"/>
                </a:solidFill>
              </a:rPr>
              <a:t>oprávněných voličů</a:t>
            </a:r>
            <a:r>
              <a:rPr lang="cs-CZ" dirty="0"/>
              <a:t>, kteří se:</a:t>
            </a:r>
          </a:p>
          <a:p>
            <a:pPr marL="514350" indent="-514350">
              <a:buFont typeface="+mj-lt"/>
              <a:buAutoNum type="arabicPeriod"/>
            </a:pPr>
            <a:r>
              <a:rPr lang="cs-CZ" dirty="0"/>
              <a:t>voleb zúčastnili a </a:t>
            </a:r>
          </a:p>
          <a:p>
            <a:pPr marL="514350" indent="-514350">
              <a:buFont typeface="+mj-lt"/>
              <a:buAutoNum type="arabicPeriod"/>
            </a:pPr>
            <a:r>
              <a:rPr lang="cs-CZ" dirty="0"/>
              <a:t>odevzdali platný hlas.</a:t>
            </a:r>
          </a:p>
        </p:txBody>
      </p:sp>
    </p:spTree>
    <p:extLst>
      <p:ext uri="{BB962C8B-B14F-4D97-AF65-F5344CB8AC3E}">
        <p14:creationId xmlns:p14="http://schemas.microsoft.com/office/powerpoint/2010/main" val="78388908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fontAlgn="ctr"/>
            <a:br>
              <a:rPr lang="cs-CZ" b="1" dirty="0"/>
            </a:br>
            <a:r>
              <a:rPr lang="cs-CZ" sz="3600" dirty="0"/>
              <a:t>Druhé kolo volby prezidenta republiky</a:t>
            </a:r>
          </a:p>
        </p:txBody>
      </p:sp>
      <p:sp>
        <p:nvSpPr>
          <p:cNvPr id="3" name="Zástupný symbol pro obsah 2"/>
          <p:cNvSpPr>
            <a:spLocks noGrp="1"/>
          </p:cNvSpPr>
          <p:nvPr>
            <p:ph idx="1"/>
          </p:nvPr>
        </p:nvSpPr>
        <p:spPr/>
        <p:txBody>
          <a:bodyPr/>
          <a:lstStyle/>
          <a:p>
            <a:pPr marL="0" indent="0"/>
            <a:r>
              <a:rPr lang="cs-CZ" dirty="0"/>
              <a:t>V případě, že žádný z kandidátů nezíská počet hlasů potřebný ke zvolení, zajistí Ministerstvo vnitra, aby se </a:t>
            </a:r>
            <a:r>
              <a:rPr lang="cs-CZ" dirty="0">
                <a:solidFill>
                  <a:srgbClr val="C00000"/>
                </a:solidFill>
              </a:rPr>
              <a:t>druhé kolo volby prezidenta </a:t>
            </a:r>
            <a:r>
              <a:rPr lang="cs-CZ" dirty="0"/>
              <a:t>konalo </a:t>
            </a:r>
            <a:r>
              <a:rPr lang="cs-CZ" b="1" dirty="0">
                <a:solidFill>
                  <a:srgbClr val="C00000"/>
                </a:solidFill>
              </a:rPr>
              <a:t>za 14 dnů </a:t>
            </a:r>
            <a:r>
              <a:rPr lang="cs-CZ" dirty="0"/>
              <a:t>po začátku prvního kola volby prezidenta.</a:t>
            </a:r>
          </a:p>
        </p:txBody>
      </p:sp>
    </p:spTree>
    <p:extLst>
      <p:ext uri="{BB962C8B-B14F-4D97-AF65-F5344CB8AC3E}">
        <p14:creationId xmlns:p14="http://schemas.microsoft.com/office/powerpoint/2010/main" val="174611228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Postup do druhého kola volby</a:t>
            </a:r>
          </a:p>
        </p:txBody>
      </p:sp>
      <p:sp>
        <p:nvSpPr>
          <p:cNvPr id="3" name="Zástupný symbol pro obsah 2"/>
          <p:cNvSpPr>
            <a:spLocks noGrp="1"/>
          </p:cNvSpPr>
          <p:nvPr>
            <p:ph idx="1"/>
          </p:nvPr>
        </p:nvSpPr>
        <p:spPr/>
        <p:txBody>
          <a:bodyPr/>
          <a:lstStyle/>
          <a:p>
            <a:pPr marL="514350" indent="-514350">
              <a:buFont typeface="+mj-lt"/>
              <a:buAutoNum type="arabicPeriod"/>
            </a:pPr>
            <a:r>
              <a:rPr lang="cs-CZ" sz="2400" dirty="0"/>
              <a:t>Do druhého kola volby  </a:t>
            </a:r>
            <a:r>
              <a:rPr lang="cs-CZ" sz="2400" dirty="0">
                <a:solidFill>
                  <a:srgbClr val="C00000"/>
                </a:solidFill>
              </a:rPr>
              <a:t>postupují 2 kandidáti</a:t>
            </a:r>
            <a:r>
              <a:rPr lang="cs-CZ" sz="2400" dirty="0"/>
              <a:t>, kteří obdrželi v prvním kole nejvíce odevzdaných platných hlasů oprávněných voličů. </a:t>
            </a:r>
          </a:p>
          <a:p>
            <a:pPr marL="514350" indent="-514350">
              <a:buFont typeface="+mj-lt"/>
              <a:buAutoNum type="arabicPeriod"/>
            </a:pPr>
            <a:r>
              <a:rPr lang="cs-CZ" sz="2400" dirty="0"/>
              <a:t>Pokud se na </a:t>
            </a:r>
            <a:r>
              <a:rPr lang="cs-CZ" sz="2400" b="1" dirty="0">
                <a:solidFill>
                  <a:srgbClr val="C00000"/>
                </a:solidFill>
              </a:rPr>
              <a:t>prvním místě </a:t>
            </a:r>
            <a:r>
              <a:rPr lang="cs-CZ" sz="2400" dirty="0"/>
              <a:t>umístilo </a:t>
            </a:r>
            <a:r>
              <a:rPr lang="cs-CZ" sz="2400" dirty="0">
                <a:solidFill>
                  <a:srgbClr val="C00000"/>
                </a:solidFill>
              </a:rPr>
              <a:t>více kandidátů </a:t>
            </a:r>
            <a:r>
              <a:rPr lang="cs-CZ" sz="2400" dirty="0"/>
              <a:t>se stejným počtem odevzdaných platných hlasů, postupují do druhého kola všichni </a:t>
            </a:r>
            <a:r>
              <a:rPr lang="cs-CZ" sz="2400" b="1" dirty="0">
                <a:solidFill>
                  <a:srgbClr val="C00000"/>
                </a:solidFill>
              </a:rPr>
              <a:t>tito kandidáti pouze z prvního místa. </a:t>
            </a:r>
          </a:p>
          <a:p>
            <a:pPr marL="514350" indent="-514350">
              <a:buFont typeface="+mj-lt"/>
              <a:buAutoNum type="arabicPeriod"/>
            </a:pPr>
            <a:r>
              <a:rPr lang="cs-CZ" sz="2400" dirty="0"/>
              <a:t>Pokud dojde </a:t>
            </a:r>
            <a:r>
              <a:rPr lang="cs-CZ" sz="2400" dirty="0">
                <a:solidFill>
                  <a:srgbClr val="C00000"/>
                </a:solidFill>
              </a:rPr>
              <a:t>ke shodě </a:t>
            </a:r>
            <a:r>
              <a:rPr lang="cs-CZ" sz="2400" dirty="0"/>
              <a:t>v počtu odevzdaných platných hlasů  u kandidátů, kteří se umístili </a:t>
            </a:r>
            <a:r>
              <a:rPr lang="cs-CZ" sz="2400" dirty="0">
                <a:solidFill>
                  <a:srgbClr val="C00000"/>
                </a:solidFill>
              </a:rPr>
              <a:t>na druhém místě</a:t>
            </a:r>
            <a:r>
              <a:rPr lang="cs-CZ" sz="2400" dirty="0"/>
              <a:t>, postupují do druhého kola volby prezidenta kandidát z </a:t>
            </a:r>
            <a:r>
              <a:rPr lang="cs-CZ" sz="2400" b="1" dirty="0">
                <a:solidFill>
                  <a:srgbClr val="C00000"/>
                </a:solidFill>
              </a:rPr>
              <a:t>prvního místa a všichni kandidáti z druhého místa</a:t>
            </a:r>
            <a:r>
              <a:rPr lang="cs-CZ" sz="2400" dirty="0"/>
              <a:t>.</a:t>
            </a:r>
          </a:p>
        </p:txBody>
      </p:sp>
    </p:spTree>
    <p:extLst>
      <p:ext uri="{BB962C8B-B14F-4D97-AF65-F5344CB8AC3E}">
        <p14:creationId xmlns:p14="http://schemas.microsoft.com/office/powerpoint/2010/main" val="754197664"/>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Ztráta volitelnosti v druhém kolem</a:t>
            </a:r>
          </a:p>
        </p:txBody>
      </p:sp>
      <p:sp>
        <p:nvSpPr>
          <p:cNvPr id="3" name="Zástupný symbol pro obsah 2"/>
          <p:cNvSpPr>
            <a:spLocks noGrp="1"/>
          </p:cNvSpPr>
          <p:nvPr>
            <p:ph idx="1"/>
          </p:nvPr>
        </p:nvSpPr>
        <p:spPr/>
        <p:txBody>
          <a:bodyPr/>
          <a:lstStyle/>
          <a:p>
            <a:pPr marL="0" indent="0"/>
            <a:r>
              <a:rPr lang="cs-CZ" dirty="0"/>
              <a:t>Pokud kandidát, který postoupil do druhého kola volby prezidenta:</a:t>
            </a:r>
          </a:p>
          <a:p>
            <a:pPr marL="514350" indent="-514350">
              <a:buFont typeface="+mj-lt"/>
              <a:buAutoNum type="arabicPeriod"/>
            </a:pPr>
            <a:r>
              <a:rPr lang="cs-CZ" dirty="0">
                <a:solidFill>
                  <a:srgbClr val="C00000"/>
                </a:solidFill>
              </a:rPr>
              <a:t>přestane být volitelný </a:t>
            </a:r>
            <a:r>
              <a:rPr lang="cs-CZ" dirty="0"/>
              <a:t>za prezidenta republiky před druhým kolem volby prezidenta anebo </a:t>
            </a:r>
          </a:p>
          <a:p>
            <a:pPr marL="514350" indent="-514350">
              <a:buFont typeface="+mj-lt"/>
              <a:buAutoNum type="arabicPeriod"/>
            </a:pPr>
            <a:r>
              <a:rPr lang="cs-CZ" dirty="0"/>
              <a:t>se práva kandidovat </a:t>
            </a:r>
            <a:r>
              <a:rPr lang="cs-CZ" dirty="0">
                <a:solidFill>
                  <a:srgbClr val="C00000"/>
                </a:solidFill>
              </a:rPr>
              <a:t>vzdá</a:t>
            </a:r>
            <a:r>
              <a:rPr lang="cs-CZ" dirty="0"/>
              <a:t>,</a:t>
            </a:r>
          </a:p>
          <a:p>
            <a:pPr marL="0" indent="0"/>
            <a:r>
              <a:rPr lang="cs-CZ" dirty="0"/>
              <a:t>postupuje do druhého kola volby prezidenta kandidát, který v prvním kole volby prezidenta získal další nejvyšší počet platných hlasů oprávněných voličů.</a:t>
            </a:r>
          </a:p>
        </p:txBody>
      </p:sp>
    </p:spTree>
    <p:extLst>
      <p:ext uri="{BB962C8B-B14F-4D97-AF65-F5344CB8AC3E}">
        <p14:creationId xmlns:p14="http://schemas.microsoft.com/office/powerpoint/2010/main" val="151426936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a:t>Postavení prezidenta republiky</a:t>
            </a:r>
          </a:p>
        </p:txBody>
      </p:sp>
    </p:spTree>
    <p:extLst>
      <p:ext uri="{BB962C8B-B14F-4D97-AF65-F5344CB8AC3E}">
        <p14:creationId xmlns:p14="http://schemas.microsoft.com/office/powerpoint/2010/main" val="178852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Ústava  9. května 1948</a:t>
            </a:r>
          </a:p>
        </p:txBody>
      </p:sp>
      <p:sp>
        <p:nvSpPr>
          <p:cNvPr id="9218" name="Rectangle 2"/>
          <p:cNvSpPr>
            <a:spLocks noGrp="1" noChangeArrowheads="1"/>
          </p:cNvSpPr>
          <p:nvPr>
            <p:ph type="body" idx="1"/>
          </p:nvPr>
        </p:nvSpPr>
        <p:spPr>
          <a:xfrm>
            <a:off x="647700" y="1681163"/>
            <a:ext cx="9070975" cy="5338762"/>
          </a:xfrm>
          <a:ln/>
        </p:spPr>
        <p:txBody>
          <a:bodyPr tIns="21168"/>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000" dirty="0"/>
              <a:t>Unitární stát – </a:t>
            </a:r>
            <a:r>
              <a:rPr lang="cs-CZ" sz="2000" dirty="0">
                <a:solidFill>
                  <a:srgbClr val="FF6633"/>
                </a:solidFill>
              </a:rPr>
              <a:t> lid československý</a:t>
            </a:r>
            <a:r>
              <a:rPr lang="cs-CZ" sz="2000" dirty="0"/>
              <a:t> </a:t>
            </a:r>
            <a:r>
              <a:rPr lang="cs-CZ" sz="2000" dirty="0">
                <a:solidFill>
                  <a:srgbClr val="B84747"/>
                </a:solidFill>
              </a:rPr>
              <a:t>dva národy</a:t>
            </a:r>
            <a:r>
              <a:rPr lang="cs-CZ" sz="2000" dirty="0"/>
              <a:t> : Češi a Slováci</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000" dirty="0"/>
              <a:t> Československý stát je lidově demokratická republika.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000" dirty="0"/>
              <a:t>V čele státu je president republiky, volený Národním shromážděním na dobu sedmi let.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000" dirty="0" err="1">
                <a:solidFill>
                  <a:srgbClr val="004586"/>
                </a:solidFill>
              </a:rPr>
              <a:t>Narodní</a:t>
            </a:r>
            <a:r>
              <a:rPr lang="cs-CZ" sz="2000" dirty="0">
                <a:solidFill>
                  <a:srgbClr val="004586"/>
                </a:solidFill>
              </a:rPr>
              <a:t> shromáždění </a:t>
            </a:r>
            <a:r>
              <a:rPr lang="cs-CZ" sz="2000" dirty="0"/>
              <a:t>– jednokomorový parlament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000" dirty="0">
                <a:solidFill>
                  <a:srgbClr val="33CC66"/>
                </a:solidFill>
              </a:rPr>
              <a:t>Slovenská národní rada</a:t>
            </a:r>
            <a:r>
              <a:rPr lang="cs-CZ" sz="2000" dirty="0"/>
              <a:t> – </a:t>
            </a:r>
            <a:r>
              <a:rPr lang="cs-CZ" sz="2000" dirty="0" err="1"/>
              <a:t>schaluje</a:t>
            </a:r>
            <a:r>
              <a:rPr lang="cs-CZ" sz="2000" dirty="0"/>
              <a:t> jen to, co připustí NS</a:t>
            </a:r>
          </a:p>
          <a:p>
            <a:r>
              <a:rPr lang="cs-CZ" sz="2000" dirty="0">
                <a:solidFill>
                  <a:srgbClr val="B80047"/>
                </a:solidFill>
              </a:rPr>
              <a:t>Sbor pověřenců odpovědný SNR a Vládě</a:t>
            </a:r>
            <a:r>
              <a:rPr lang="cs-CZ" sz="2000" dirty="0"/>
              <a:t> – výkonný orgán </a:t>
            </a:r>
          </a:p>
          <a:p>
            <a:r>
              <a:rPr lang="cs-CZ" sz="2000" dirty="0"/>
              <a:t>Soukromé vlastnictví lze omezit jen zákonem:</a:t>
            </a:r>
          </a:p>
          <a:p>
            <a:pPr>
              <a:buFont typeface="Arial" charset="0"/>
              <a:buChar char="•"/>
            </a:pPr>
            <a:r>
              <a:rPr lang="cs-CZ" sz="2000" dirty="0"/>
              <a:t> Vyvlastnění je možné jen na základě zákona a za náhradu, není-li nebo nebude-li zákonem stanoveno, že se náhrada dávat nemá.</a:t>
            </a:r>
          </a:p>
          <a:p>
            <a:pPr>
              <a:buFont typeface="Arial" charset="0"/>
              <a:buChar char="•"/>
            </a:pPr>
            <a:r>
              <a:rPr lang="cs-CZ" sz="2000" dirty="0"/>
              <a:t>Nikdo nesmí zneužívat vlastnického práva ke škodě celku.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0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Indemnita Prezidenta republiky</a:t>
            </a:r>
          </a:p>
        </p:txBody>
      </p:sp>
      <p:sp>
        <p:nvSpPr>
          <p:cNvPr id="81922"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chemeClr val="tx1"/>
                </a:solidFill>
              </a:rPr>
              <a:t>Prezidenta republiky </a:t>
            </a:r>
            <a:r>
              <a:rPr lang="cs-CZ" dirty="0">
                <a:solidFill>
                  <a:srgbClr val="FF9966"/>
                </a:solidFill>
              </a:rPr>
              <a:t>nelze po </a:t>
            </a:r>
            <a:r>
              <a:rPr lang="cs-CZ" dirty="0">
                <a:solidFill>
                  <a:srgbClr val="3366FF"/>
                </a:solidFill>
              </a:rPr>
              <a:t>dobu výkonu </a:t>
            </a:r>
            <a:r>
              <a:rPr lang="cs-CZ" dirty="0">
                <a:solidFill>
                  <a:srgbClr val="FF9966"/>
                </a:solidFill>
              </a:rPr>
              <a:t>jeho funkce: </a:t>
            </a:r>
          </a:p>
          <a:p>
            <a:pPr marL="514350" indent="-514350" algn="just">
              <a:spcAft>
                <a:spcPct val="0"/>
              </a:spcAft>
              <a:buFont typeface="+mj-l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FF9966"/>
                </a:solidFill>
              </a:rPr>
              <a:t>zadržet, </a:t>
            </a:r>
          </a:p>
          <a:p>
            <a:pPr marL="514350" indent="-514350" algn="just">
              <a:spcAft>
                <a:spcPct val="0"/>
              </a:spcAft>
              <a:buFont typeface="+mj-l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FF9966"/>
                </a:solidFill>
              </a:rPr>
              <a:t>trestně stíhat ani </a:t>
            </a:r>
          </a:p>
          <a:p>
            <a:pPr marL="514350" indent="-514350" algn="just">
              <a:spcAft>
                <a:spcPct val="0"/>
              </a:spcAft>
              <a:buFont typeface="+mj-l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FF9966"/>
                </a:solidFill>
              </a:rPr>
              <a:t>stíhat pro přestupek nebo jiný správní delikt.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Žaloba proti Prezidentu republiky</a:t>
            </a:r>
          </a:p>
        </p:txBody>
      </p:sp>
      <p:sp>
        <p:nvSpPr>
          <p:cNvPr id="82946" name="Rectangle 2"/>
          <p:cNvSpPr>
            <a:spLocks noGrp="1" noChangeArrowheads="1"/>
          </p:cNvSpPr>
          <p:nvPr>
            <p:ph type="subTitle" idx="4294967295"/>
          </p:nvPr>
        </p:nvSpPr>
        <p:spPr bwMode="auto">
          <a:xfrm>
            <a:off x="503238" y="1311275"/>
            <a:ext cx="9070975" cy="5903913"/>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dirty="0">
                <a:solidFill>
                  <a:srgbClr val="FF6600"/>
                </a:solidFill>
              </a:rPr>
              <a:t>Senát</a:t>
            </a:r>
            <a:r>
              <a:rPr lang="cs-CZ" sz="2600" dirty="0"/>
              <a:t> může se </a:t>
            </a:r>
            <a:r>
              <a:rPr lang="cs-CZ" sz="2600" dirty="0">
                <a:solidFill>
                  <a:srgbClr val="FF0000"/>
                </a:solidFill>
              </a:rPr>
              <a:t>souhlasem Poslanecké sněmovny </a:t>
            </a:r>
            <a:r>
              <a:rPr lang="cs-CZ" sz="2600" dirty="0"/>
              <a:t>podat ústavní žalobu proti prezidentu republiky k Ústavnímu soudu, a to pro:</a:t>
            </a:r>
          </a:p>
          <a:p>
            <a:pPr marL="514350" indent="-514350" algn="just">
              <a:spcAft>
                <a:spcPct val="0"/>
              </a:spcAf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dirty="0"/>
              <a:t>velezradu nebo </a:t>
            </a:r>
          </a:p>
          <a:p>
            <a:pPr marL="514350" indent="-514350" algn="just">
              <a:spcAft>
                <a:spcPct val="0"/>
              </a:spcAf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dirty="0"/>
              <a:t>pro hrubé porušení Ústavy nebo jiné součásti ústavního pořádku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Velezrada</a:t>
            </a:r>
          </a:p>
        </p:txBody>
      </p:sp>
      <p:sp>
        <p:nvSpPr>
          <p:cNvPr id="8397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Velezradou se rozumí jednání prezidenta republiky směřující proti </a:t>
            </a:r>
            <a:r>
              <a:rPr lang="cs-CZ" dirty="0">
                <a:solidFill>
                  <a:srgbClr val="FF6600"/>
                </a:solidFill>
              </a:rPr>
              <a:t>svrchovanosti a celistvosti republiky, jakož i proti jejímu demokratickému řádu.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Rozhodnutí Ústavního soudu</a:t>
            </a:r>
          </a:p>
        </p:txBody>
      </p:sp>
      <p:sp>
        <p:nvSpPr>
          <p:cNvPr id="8499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0047FF"/>
                </a:solidFill>
              </a:rPr>
              <a:t>Ústavní soud může na základě ústavní žaloby Senátu rozhodnout o tom, že </a:t>
            </a:r>
            <a:r>
              <a:rPr lang="cs-CZ" dirty="0">
                <a:solidFill>
                  <a:srgbClr val="FF0000"/>
                </a:solidFill>
              </a:rPr>
              <a:t>prezident republiky ztrácí prezidentský úřad a způsobilost jej znovu nabýt.“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Vlastizrada</a:t>
            </a:r>
          </a:p>
        </p:txBody>
      </p:sp>
      <p:sp>
        <p:nvSpPr>
          <p:cNvPr id="8601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AECF00"/>
                </a:solidFill>
              </a:rPr>
              <a:t>Vlastizrada – trestný čin</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Občan České republiky, který ve </a:t>
            </a:r>
            <a:r>
              <a:rPr lang="cs-CZ" dirty="0">
                <a:solidFill>
                  <a:srgbClr val="FF0000"/>
                </a:solidFill>
              </a:rPr>
              <a:t>spojení s cizí mocí</a:t>
            </a:r>
            <a:r>
              <a:rPr lang="cs-CZ" dirty="0"/>
              <a:t> nebo s </a:t>
            </a:r>
            <a:r>
              <a:rPr lang="cs-CZ" dirty="0">
                <a:solidFill>
                  <a:srgbClr val="FF3333"/>
                </a:solidFill>
              </a:rPr>
              <a:t>cizím činitelem</a:t>
            </a:r>
            <a:r>
              <a:rPr lang="cs-CZ" dirty="0"/>
              <a:t> spáchá trestný čin</a:t>
            </a:r>
            <a:r>
              <a:rPr lang="cs-CZ" dirty="0">
                <a:solidFill>
                  <a:srgbClr val="FF420E"/>
                </a:solidFill>
              </a:rPr>
              <a:t> rozvracení republiky, teroristického útoku, teroru  nebo sabotáže</a:t>
            </a:r>
            <a:r>
              <a:rPr lang="cs-CZ" dirty="0"/>
              <a:t>, bude potrestán odnětím svobody na patnáct až dvacet let, popřípadě vedle tohoto trestu též propadnutím majetku, nebo výjimečným trestem.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Podmínky</a:t>
            </a:r>
            <a:r>
              <a:rPr lang="en-US" dirty="0"/>
              <a:t> </a:t>
            </a:r>
            <a:r>
              <a:rPr lang="en-US" dirty="0" err="1"/>
              <a:t>podání</a:t>
            </a:r>
            <a:r>
              <a:rPr lang="en-US" dirty="0"/>
              <a:t> </a:t>
            </a:r>
            <a:r>
              <a:rPr lang="en-US" dirty="0" err="1"/>
              <a:t>návrhu</a:t>
            </a:r>
            <a:endParaRPr lang="en-US" dirty="0"/>
          </a:p>
        </p:txBody>
      </p:sp>
      <p:sp>
        <p:nvSpPr>
          <p:cNvPr id="4" name="Content Placeholder 3"/>
          <p:cNvSpPr>
            <a:spLocks noGrp="1"/>
          </p:cNvSpPr>
          <p:nvPr>
            <p:ph idx="1"/>
          </p:nvPr>
        </p:nvSpPr>
        <p:spPr/>
        <p:txBody>
          <a:bodyPr/>
          <a:lstStyle/>
          <a:p>
            <a:r>
              <a:rPr lang="en-US" dirty="0"/>
              <a:t> K </a:t>
            </a:r>
            <a:r>
              <a:rPr lang="en-US" dirty="0" err="1"/>
              <a:t>přijetí</a:t>
            </a:r>
            <a:r>
              <a:rPr lang="en-US" dirty="0"/>
              <a:t> </a:t>
            </a:r>
            <a:r>
              <a:rPr lang="en-US" dirty="0" err="1"/>
              <a:t>návrhu</a:t>
            </a:r>
            <a:r>
              <a:rPr lang="en-US" dirty="0"/>
              <a:t> </a:t>
            </a:r>
            <a:r>
              <a:rPr lang="en-US" dirty="0" err="1"/>
              <a:t>ústavní</a:t>
            </a:r>
            <a:r>
              <a:rPr lang="en-US" dirty="0"/>
              <a:t> </a:t>
            </a:r>
            <a:r>
              <a:rPr lang="en-US" dirty="0" err="1"/>
              <a:t>žaloby</a:t>
            </a:r>
            <a:r>
              <a:rPr lang="en-US" dirty="0"/>
              <a:t> </a:t>
            </a:r>
            <a:r>
              <a:rPr lang="en-US" dirty="0" err="1"/>
              <a:t>Senátem</a:t>
            </a:r>
            <a:r>
              <a:rPr lang="en-US" dirty="0"/>
              <a:t> je </a:t>
            </a:r>
            <a:r>
              <a:rPr lang="en-US" dirty="0" err="1"/>
              <a:t>třeba</a:t>
            </a:r>
            <a:r>
              <a:rPr lang="en-US" dirty="0"/>
              <a:t> </a:t>
            </a:r>
            <a:r>
              <a:rPr lang="en-US" dirty="0" err="1"/>
              <a:t>souhlasu</a:t>
            </a:r>
            <a:r>
              <a:rPr lang="en-US" dirty="0"/>
              <a:t> </a:t>
            </a:r>
            <a:r>
              <a:rPr lang="en-US" dirty="0" err="1">
                <a:solidFill>
                  <a:srgbClr val="FF6600"/>
                </a:solidFill>
              </a:rPr>
              <a:t>třípětinové</a:t>
            </a:r>
            <a:r>
              <a:rPr lang="en-US" dirty="0">
                <a:solidFill>
                  <a:srgbClr val="FF6600"/>
                </a:solidFill>
              </a:rPr>
              <a:t> </a:t>
            </a:r>
            <a:r>
              <a:rPr lang="en-US" dirty="0" err="1">
                <a:solidFill>
                  <a:srgbClr val="FF6600"/>
                </a:solidFill>
              </a:rPr>
              <a:t>většiny</a:t>
            </a:r>
            <a:r>
              <a:rPr lang="en-US" dirty="0">
                <a:solidFill>
                  <a:srgbClr val="FF6600"/>
                </a:solidFill>
              </a:rPr>
              <a:t> </a:t>
            </a:r>
            <a:r>
              <a:rPr lang="en-US" dirty="0" err="1">
                <a:solidFill>
                  <a:srgbClr val="FF6600"/>
                </a:solidFill>
              </a:rPr>
              <a:t>přítomných</a:t>
            </a:r>
            <a:r>
              <a:rPr lang="en-US" dirty="0">
                <a:solidFill>
                  <a:srgbClr val="FF6600"/>
                </a:solidFill>
              </a:rPr>
              <a:t> </a:t>
            </a:r>
            <a:r>
              <a:rPr lang="en-US" dirty="0" err="1">
                <a:solidFill>
                  <a:srgbClr val="FF6600"/>
                </a:solidFill>
              </a:rPr>
              <a:t>senátorů</a:t>
            </a:r>
            <a:r>
              <a:rPr lang="en-US" dirty="0"/>
              <a:t>. </a:t>
            </a:r>
          </a:p>
          <a:p>
            <a:r>
              <a:rPr lang="en-US" dirty="0"/>
              <a:t>K </a:t>
            </a:r>
            <a:r>
              <a:rPr lang="en-US" dirty="0" err="1"/>
              <a:t>přijetí</a:t>
            </a:r>
            <a:r>
              <a:rPr lang="en-US" dirty="0"/>
              <a:t> </a:t>
            </a:r>
            <a:r>
              <a:rPr lang="en-US" dirty="0" err="1"/>
              <a:t>souhlasu</a:t>
            </a:r>
            <a:r>
              <a:rPr lang="en-US" dirty="0"/>
              <a:t> </a:t>
            </a:r>
            <a:r>
              <a:rPr lang="en-US" dirty="0" err="1"/>
              <a:t>Poslanecké</a:t>
            </a:r>
            <a:r>
              <a:rPr lang="en-US" dirty="0"/>
              <a:t> </a:t>
            </a:r>
            <a:r>
              <a:rPr lang="en-US" dirty="0" err="1"/>
              <a:t>sněmovny</a:t>
            </a:r>
            <a:r>
              <a:rPr lang="en-US" dirty="0"/>
              <a:t> s </a:t>
            </a:r>
            <a:r>
              <a:rPr lang="en-US" dirty="0" err="1"/>
              <a:t>podáním</a:t>
            </a:r>
            <a:r>
              <a:rPr lang="en-US" dirty="0"/>
              <a:t> </a:t>
            </a:r>
            <a:r>
              <a:rPr lang="en-US" dirty="0" err="1"/>
              <a:t>ústavní</a:t>
            </a:r>
            <a:r>
              <a:rPr lang="en-US" dirty="0"/>
              <a:t> </a:t>
            </a:r>
            <a:r>
              <a:rPr lang="en-US" dirty="0" err="1"/>
              <a:t>žaloby</a:t>
            </a:r>
            <a:r>
              <a:rPr lang="en-US" dirty="0"/>
              <a:t> je </a:t>
            </a:r>
            <a:r>
              <a:rPr lang="en-US" dirty="0" err="1"/>
              <a:t>třeba</a:t>
            </a:r>
            <a:r>
              <a:rPr lang="en-US" dirty="0"/>
              <a:t> </a:t>
            </a:r>
            <a:r>
              <a:rPr lang="en-US" dirty="0" err="1"/>
              <a:t>souhlasu</a:t>
            </a:r>
            <a:r>
              <a:rPr lang="en-US" dirty="0"/>
              <a:t> </a:t>
            </a:r>
            <a:r>
              <a:rPr lang="en-US" dirty="0" err="1">
                <a:solidFill>
                  <a:srgbClr val="FF0000"/>
                </a:solidFill>
              </a:rPr>
              <a:t>třípětinové</a:t>
            </a:r>
            <a:r>
              <a:rPr lang="en-US" dirty="0">
                <a:solidFill>
                  <a:srgbClr val="FF0000"/>
                </a:solidFill>
              </a:rPr>
              <a:t> </a:t>
            </a:r>
            <a:r>
              <a:rPr lang="en-US" dirty="0" err="1">
                <a:solidFill>
                  <a:srgbClr val="FF0000"/>
                </a:solidFill>
              </a:rPr>
              <a:t>většiny</a:t>
            </a:r>
            <a:r>
              <a:rPr lang="en-US" dirty="0">
                <a:solidFill>
                  <a:srgbClr val="FF0000"/>
                </a:solidFill>
              </a:rPr>
              <a:t> </a:t>
            </a:r>
            <a:r>
              <a:rPr lang="en-US" dirty="0" err="1">
                <a:solidFill>
                  <a:srgbClr val="FF0000"/>
                </a:solidFill>
              </a:rPr>
              <a:t>všech</a:t>
            </a:r>
            <a:r>
              <a:rPr lang="en-US" dirty="0">
                <a:solidFill>
                  <a:srgbClr val="FF0000"/>
                </a:solidFill>
              </a:rPr>
              <a:t> </a:t>
            </a:r>
            <a:r>
              <a:rPr lang="en-US" dirty="0" err="1">
                <a:solidFill>
                  <a:srgbClr val="FF0000"/>
                </a:solidFill>
              </a:rPr>
              <a:t>poslanců</a:t>
            </a:r>
            <a:r>
              <a:rPr lang="en-US" dirty="0"/>
              <a:t>; </a:t>
            </a:r>
            <a:r>
              <a:rPr lang="en-US" dirty="0" err="1"/>
              <a:t>nevysloví</a:t>
            </a:r>
            <a:r>
              <a:rPr lang="en-US" dirty="0"/>
              <a:t>-li </a:t>
            </a:r>
          </a:p>
          <a:p>
            <a:r>
              <a:rPr lang="en-US" dirty="0" err="1"/>
              <a:t>Poslanecká</a:t>
            </a:r>
            <a:r>
              <a:rPr lang="en-US" dirty="0"/>
              <a:t> </a:t>
            </a:r>
            <a:r>
              <a:rPr lang="en-US" dirty="0" err="1"/>
              <a:t>sněmovna</a:t>
            </a:r>
            <a:r>
              <a:rPr lang="en-US" dirty="0"/>
              <a:t> </a:t>
            </a:r>
            <a:r>
              <a:rPr lang="en-US" dirty="0" err="1"/>
              <a:t>souhlas</a:t>
            </a:r>
            <a:r>
              <a:rPr lang="en-US" dirty="0"/>
              <a:t> </a:t>
            </a:r>
            <a:r>
              <a:rPr lang="en-US" dirty="0">
                <a:solidFill>
                  <a:srgbClr val="3366FF"/>
                </a:solidFill>
              </a:rPr>
              <a:t>do </a:t>
            </a:r>
            <a:r>
              <a:rPr lang="en-US" dirty="0" err="1">
                <a:solidFill>
                  <a:srgbClr val="3366FF"/>
                </a:solidFill>
              </a:rPr>
              <a:t>tří</a:t>
            </a:r>
            <a:r>
              <a:rPr lang="en-US" dirty="0">
                <a:solidFill>
                  <a:srgbClr val="3366FF"/>
                </a:solidFill>
              </a:rPr>
              <a:t> </a:t>
            </a:r>
            <a:r>
              <a:rPr lang="en-US" dirty="0" err="1">
                <a:solidFill>
                  <a:srgbClr val="3366FF"/>
                </a:solidFill>
              </a:rPr>
              <a:t>měsíců</a:t>
            </a:r>
            <a:r>
              <a:rPr lang="en-US" dirty="0">
                <a:solidFill>
                  <a:srgbClr val="3366FF"/>
                </a:solidFill>
              </a:rPr>
              <a:t> </a:t>
            </a:r>
            <a:r>
              <a:rPr lang="en-US" dirty="0"/>
              <a:t>ode </a:t>
            </a:r>
            <a:r>
              <a:rPr lang="en-US" dirty="0" err="1"/>
              <a:t>dne</a:t>
            </a:r>
            <a:r>
              <a:rPr lang="en-US" dirty="0"/>
              <a:t>, </a:t>
            </a:r>
            <a:r>
              <a:rPr lang="en-US" dirty="0" err="1"/>
              <a:t>kdy</a:t>
            </a:r>
            <a:r>
              <a:rPr lang="en-US" dirty="0"/>
              <a:t> o </a:t>
            </a:r>
            <a:r>
              <a:rPr lang="en-US" dirty="0" err="1"/>
              <a:t>něj</a:t>
            </a:r>
            <a:r>
              <a:rPr lang="en-US" dirty="0"/>
              <a:t> </a:t>
            </a:r>
            <a:r>
              <a:rPr lang="en-US" dirty="0" err="1"/>
              <a:t>Senát</a:t>
            </a:r>
            <a:r>
              <a:rPr lang="en-US" dirty="0"/>
              <a:t> </a:t>
            </a:r>
            <a:r>
              <a:rPr lang="en-US" dirty="0" err="1"/>
              <a:t>požádal</a:t>
            </a:r>
            <a:r>
              <a:rPr lang="en-US" dirty="0"/>
              <a:t>, </a:t>
            </a:r>
            <a:r>
              <a:rPr lang="en-US" dirty="0" err="1"/>
              <a:t>platí</a:t>
            </a:r>
            <a:r>
              <a:rPr lang="en-US" dirty="0"/>
              <a:t>, </a:t>
            </a:r>
            <a:r>
              <a:rPr lang="en-US" dirty="0" err="1"/>
              <a:t>že</a:t>
            </a:r>
            <a:r>
              <a:rPr lang="en-US" dirty="0"/>
              <a:t> </a:t>
            </a:r>
            <a:r>
              <a:rPr lang="en-US" dirty="0" err="1"/>
              <a:t>souhlas</a:t>
            </a:r>
            <a:r>
              <a:rPr lang="en-US" dirty="0"/>
              <a:t> </a:t>
            </a:r>
            <a:r>
              <a:rPr lang="en-US" dirty="0" err="1">
                <a:solidFill>
                  <a:srgbClr val="660066"/>
                </a:solidFill>
              </a:rPr>
              <a:t>nebyl</a:t>
            </a:r>
            <a:r>
              <a:rPr lang="en-US" dirty="0">
                <a:solidFill>
                  <a:srgbClr val="660066"/>
                </a:solidFill>
              </a:rPr>
              <a:t> </a:t>
            </a:r>
            <a:r>
              <a:rPr lang="en-US" dirty="0" err="1">
                <a:solidFill>
                  <a:srgbClr val="660066"/>
                </a:solidFill>
              </a:rPr>
              <a:t>dán</a:t>
            </a:r>
            <a:r>
              <a:rPr lang="en-US" dirty="0"/>
              <a:t>.“.</a:t>
            </a:r>
          </a:p>
        </p:txBody>
      </p:sp>
    </p:spTree>
    <p:extLst>
      <p:ext uri="{BB962C8B-B14F-4D97-AF65-F5344CB8AC3E}">
        <p14:creationId xmlns:p14="http://schemas.microsoft.com/office/powerpoint/2010/main" val="3885056856"/>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Podmínky rozhodnutí Ústavního soudu</a:t>
            </a:r>
          </a:p>
        </p:txBody>
      </p:sp>
      <p:sp>
        <p:nvSpPr>
          <p:cNvPr id="87042" name="Rectangle 2"/>
          <p:cNvSpPr>
            <a:spLocks noGrp="1" noChangeArrowheads="1"/>
          </p:cNvSpPr>
          <p:nvPr>
            <p:ph type="subTitle" idx="4294967295"/>
          </p:nvPr>
        </p:nvSpPr>
        <p:spPr bwMode="auto">
          <a:xfrm>
            <a:off x="720725" y="1760538"/>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4695"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dirty="0"/>
              <a:t>Jestliže bylo Ústavnímu soudu, dříve než se odebral k závěrečné poradě, doručeno</a:t>
            </a:r>
            <a:r>
              <a:rPr lang="cs-CZ" sz="2800" dirty="0">
                <a:solidFill>
                  <a:srgbClr val="FF00FF"/>
                </a:solidFill>
              </a:rPr>
              <a:t> usnesení Senátu</a:t>
            </a:r>
            <a:r>
              <a:rPr lang="cs-CZ" sz="2800" dirty="0"/>
              <a:t>, kterým ústavní žalobu  </a:t>
            </a:r>
            <a:r>
              <a:rPr lang="cs-CZ" sz="2800" dirty="0">
                <a:solidFill>
                  <a:srgbClr val="808000"/>
                </a:solidFill>
              </a:rPr>
              <a:t>odvolává,</a:t>
            </a:r>
            <a:r>
              <a:rPr lang="cs-CZ" sz="2800" dirty="0"/>
              <a:t> Ústavní soud  </a:t>
            </a:r>
            <a:r>
              <a:rPr lang="cs-CZ" sz="2800" dirty="0">
                <a:solidFill>
                  <a:srgbClr val="996633"/>
                </a:solidFill>
              </a:rPr>
              <a:t>řízení zastav</a:t>
            </a:r>
            <a:r>
              <a:rPr lang="cs-CZ" sz="2800" dirty="0"/>
              <a:t>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800"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dirty="0"/>
              <a:t>Ústavní soud řízení zastaví také tehdy, jestliže </a:t>
            </a:r>
            <a:r>
              <a:rPr lang="cs-CZ" sz="2800" dirty="0">
                <a:solidFill>
                  <a:srgbClr val="9999CC"/>
                </a:solidFill>
              </a:rPr>
              <a:t>prezident republiky  po jeho zahájení zemřel.</a:t>
            </a:r>
            <a:r>
              <a:rPr lang="cs-CZ" sz="2800" dirty="0"/>
              <a:t> Požádá-li o pokračování řízení manžel nebo příbuzný v řadě přímé do jednoho měsíce od úmrtí, v řízení se pokračuje.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800"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dirty="0"/>
              <a:t>Okolnost, že se prezident republiky  po zahájení řízení </a:t>
            </a:r>
            <a:r>
              <a:rPr lang="cs-CZ" sz="2800" dirty="0">
                <a:solidFill>
                  <a:srgbClr val="FF3333"/>
                </a:solidFill>
              </a:rPr>
              <a:t>vzdal svého úřadu, není důvodem k zastavení řízení.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Rozhodnutí Ústavního soudu</a:t>
            </a:r>
          </a:p>
        </p:txBody>
      </p:sp>
      <p:sp>
        <p:nvSpPr>
          <p:cNvPr id="88066" name="Rectangle 2"/>
          <p:cNvSpPr>
            <a:spLocks noGrp="1" noChangeArrowheads="1"/>
          </p:cNvSpPr>
          <p:nvPr>
            <p:ph type="subTitle" idx="4294967295"/>
          </p:nvPr>
        </p:nvSpPr>
        <p:spPr bwMode="auto">
          <a:xfrm>
            <a:off x="468313" y="2160588"/>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4695"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Po ukončení ústního jednání Ústavní soud  buď ústavní žalobě  </a:t>
            </a:r>
            <a:r>
              <a:rPr lang="cs-CZ" sz="2800">
                <a:solidFill>
                  <a:srgbClr val="FF0000"/>
                </a:solidFill>
              </a:rPr>
              <a:t>vyhoví a rozhodne, že se prezident republiky  dopustil velezrady</a:t>
            </a:r>
            <a:r>
              <a:rPr lang="cs-CZ" sz="2800"/>
              <a:t>, anebo ho </a:t>
            </a:r>
            <a:r>
              <a:rPr lang="cs-CZ" sz="2800">
                <a:solidFill>
                  <a:srgbClr val="0000FF"/>
                </a:solidFill>
              </a:rPr>
              <a:t>ústavní žaloby  zprostí.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8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Jakmile byl nález, kterým bylo ústavní žalobě  vyhověno, vyhlášen,</a:t>
            </a:r>
            <a:r>
              <a:rPr lang="cs-CZ" sz="2800">
                <a:solidFill>
                  <a:srgbClr val="FF6633"/>
                </a:solidFill>
              </a:rPr>
              <a:t> ztrácí prezident republiky  prezidentský úřad a způsobilost jej znovu nabýt. </a:t>
            </a:r>
            <a:r>
              <a:rPr lang="cs-CZ" sz="2800"/>
              <a:t>Nárok na prezidentský plat a další požitky po skončení výkonu funkce podle zvláštního zákona mu nenáleží.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Obnova řízení</a:t>
            </a:r>
          </a:p>
        </p:txBody>
      </p:sp>
      <p:sp>
        <p:nvSpPr>
          <p:cNvPr id="89090" name="Rectangle 2"/>
          <p:cNvSpPr>
            <a:spLocks noGrp="1" noChangeArrowheads="1"/>
          </p:cNvSpPr>
          <p:nvPr>
            <p:ph type="subTitle" idx="4294967295"/>
          </p:nvPr>
        </p:nvSpPr>
        <p:spPr bwMode="auto">
          <a:xfrm>
            <a:off x="503238" y="1812925"/>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Ten, kdo se podle nálezu Ústavního soudu  dopustil velezrady, může požádat Ústavního soud, aby řízení o ústavní žalobě bylo </a:t>
            </a:r>
            <a:r>
              <a:rPr lang="cs-CZ" sz="2600">
                <a:solidFill>
                  <a:srgbClr val="DC2300"/>
                </a:solidFill>
              </a:rPr>
              <a:t>obnoveno za podmínek, které stanoví  zákon.</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Byla-li taková osoba v obnoveném řízení ústavní žaloby  zproštěna,</a:t>
            </a:r>
            <a:r>
              <a:rPr lang="cs-CZ" sz="2600">
                <a:solidFill>
                  <a:srgbClr val="000080"/>
                </a:solidFill>
              </a:rPr>
              <a:t> nenabývá ztraceného prezidentského úřadu.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Náhradní</a:t>
            </a:r>
            <a:r>
              <a:rPr lang="en-US" dirty="0"/>
              <a:t> </a:t>
            </a:r>
            <a:r>
              <a:rPr lang="en-US" dirty="0" err="1"/>
              <a:t>výkon</a:t>
            </a:r>
            <a:r>
              <a:rPr lang="en-US" dirty="0"/>
              <a:t> </a:t>
            </a:r>
            <a:r>
              <a:rPr lang="en-US" dirty="0" err="1"/>
              <a:t>funkcí</a:t>
            </a:r>
            <a:r>
              <a:rPr lang="en-US" dirty="0"/>
              <a:t> PR</a:t>
            </a:r>
          </a:p>
        </p:txBody>
      </p:sp>
      <p:sp>
        <p:nvSpPr>
          <p:cNvPr id="4" name="Content Placeholder 3"/>
          <p:cNvSpPr>
            <a:spLocks noGrp="1"/>
          </p:cNvSpPr>
          <p:nvPr>
            <p:ph idx="1"/>
          </p:nvPr>
        </p:nvSpPr>
        <p:spPr/>
        <p:txBody>
          <a:bodyPr/>
          <a:lstStyle/>
          <a:p>
            <a:r>
              <a:rPr lang="en-US" dirty="0">
                <a:solidFill>
                  <a:srgbClr val="FF6600"/>
                </a:solidFill>
              </a:rPr>
              <a:t>1.Uvolní-li se </a:t>
            </a:r>
            <a:r>
              <a:rPr lang="en-US" dirty="0" err="1">
                <a:solidFill>
                  <a:srgbClr val="FF6600"/>
                </a:solidFill>
              </a:rPr>
              <a:t>úřad</a:t>
            </a:r>
            <a:r>
              <a:rPr lang="en-US" dirty="0">
                <a:solidFill>
                  <a:srgbClr val="FF6600"/>
                </a:solidFill>
              </a:rPr>
              <a:t> </a:t>
            </a:r>
            <a:r>
              <a:rPr lang="en-US" dirty="0" err="1">
                <a:solidFill>
                  <a:srgbClr val="FF6600"/>
                </a:solidFill>
              </a:rPr>
              <a:t>prezidenta</a:t>
            </a:r>
            <a:r>
              <a:rPr lang="en-US" dirty="0">
                <a:solidFill>
                  <a:srgbClr val="FF6600"/>
                </a:solidFill>
              </a:rPr>
              <a:t> </a:t>
            </a:r>
            <a:r>
              <a:rPr lang="en-US" dirty="0" err="1">
                <a:solidFill>
                  <a:srgbClr val="FF6600"/>
                </a:solidFill>
              </a:rPr>
              <a:t>republiky</a:t>
            </a:r>
            <a:r>
              <a:rPr lang="en-US" dirty="0">
                <a:solidFill>
                  <a:srgbClr val="FF6600"/>
                </a:solidFill>
              </a:rPr>
              <a:t>  a </a:t>
            </a:r>
            <a:r>
              <a:rPr lang="en-US" dirty="0" err="1">
                <a:solidFill>
                  <a:srgbClr val="FF6600"/>
                </a:solidFill>
              </a:rPr>
              <a:t>nový</a:t>
            </a:r>
            <a:r>
              <a:rPr lang="en-US" dirty="0">
                <a:solidFill>
                  <a:srgbClr val="FF6600"/>
                </a:solidFill>
              </a:rPr>
              <a:t> </a:t>
            </a:r>
            <a:r>
              <a:rPr lang="en-US" dirty="0" err="1">
                <a:solidFill>
                  <a:srgbClr val="FF6600"/>
                </a:solidFill>
              </a:rPr>
              <a:t>prezident</a:t>
            </a:r>
            <a:r>
              <a:rPr lang="en-US" dirty="0">
                <a:solidFill>
                  <a:srgbClr val="FF6600"/>
                </a:solidFill>
              </a:rPr>
              <a:t> </a:t>
            </a:r>
            <a:r>
              <a:rPr lang="en-US" dirty="0" err="1">
                <a:solidFill>
                  <a:srgbClr val="FF6600"/>
                </a:solidFill>
              </a:rPr>
              <a:t>republiky</a:t>
            </a:r>
            <a:r>
              <a:rPr lang="en-US" dirty="0">
                <a:solidFill>
                  <a:srgbClr val="FF6600"/>
                </a:solidFill>
              </a:rPr>
              <a:t>  </a:t>
            </a:r>
            <a:r>
              <a:rPr lang="en-US" dirty="0" err="1">
                <a:solidFill>
                  <a:srgbClr val="FF6600"/>
                </a:solidFill>
              </a:rPr>
              <a:t>ještě</a:t>
            </a:r>
            <a:r>
              <a:rPr lang="en-US" dirty="0">
                <a:solidFill>
                  <a:srgbClr val="FF6600"/>
                </a:solidFill>
              </a:rPr>
              <a:t> </a:t>
            </a:r>
            <a:r>
              <a:rPr lang="en-US" dirty="0" err="1">
                <a:solidFill>
                  <a:srgbClr val="FF6600"/>
                </a:solidFill>
              </a:rPr>
              <a:t>není</a:t>
            </a:r>
            <a:r>
              <a:rPr lang="en-US" dirty="0">
                <a:solidFill>
                  <a:srgbClr val="FF6600"/>
                </a:solidFill>
              </a:rPr>
              <a:t> </a:t>
            </a:r>
            <a:r>
              <a:rPr lang="en-US" dirty="0" err="1">
                <a:solidFill>
                  <a:srgbClr val="FF6600"/>
                </a:solidFill>
              </a:rPr>
              <a:t>zvolen</a:t>
            </a:r>
            <a:r>
              <a:rPr lang="en-US" dirty="0">
                <a:solidFill>
                  <a:srgbClr val="FF6600"/>
                </a:solidFill>
              </a:rPr>
              <a:t> </a:t>
            </a:r>
            <a:r>
              <a:rPr lang="en-US" dirty="0" err="1">
                <a:solidFill>
                  <a:srgbClr val="FF6600"/>
                </a:solidFill>
              </a:rPr>
              <a:t>nebo</a:t>
            </a:r>
            <a:endParaRPr lang="en-US" dirty="0">
              <a:solidFill>
                <a:srgbClr val="FF6600"/>
              </a:solidFill>
            </a:endParaRPr>
          </a:p>
          <a:p>
            <a:r>
              <a:rPr lang="en-US" dirty="0">
                <a:solidFill>
                  <a:srgbClr val="FF6600"/>
                </a:solidFill>
              </a:rPr>
              <a:t>2. </a:t>
            </a:r>
            <a:r>
              <a:rPr lang="en-US" dirty="0" err="1">
                <a:solidFill>
                  <a:srgbClr val="FF6600"/>
                </a:solidFill>
              </a:rPr>
              <a:t>nesložil</a:t>
            </a:r>
            <a:r>
              <a:rPr lang="en-US" dirty="0">
                <a:solidFill>
                  <a:srgbClr val="FF6600"/>
                </a:solidFill>
              </a:rPr>
              <a:t> </a:t>
            </a:r>
            <a:r>
              <a:rPr lang="en-US" dirty="0" err="1">
                <a:solidFill>
                  <a:srgbClr val="FF6600"/>
                </a:solidFill>
              </a:rPr>
              <a:t>slib</a:t>
            </a:r>
            <a:r>
              <a:rPr lang="en-US" dirty="0">
                <a:solidFill>
                  <a:srgbClr val="FF6600"/>
                </a:solidFill>
              </a:rPr>
              <a:t>, </a:t>
            </a:r>
            <a:r>
              <a:rPr lang="en-US" dirty="0" err="1">
                <a:solidFill>
                  <a:srgbClr val="FF6600"/>
                </a:solidFill>
              </a:rPr>
              <a:t>rovněž</a:t>
            </a:r>
            <a:r>
              <a:rPr lang="en-US" dirty="0">
                <a:solidFill>
                  <a:srgbClr val="FF6600"/>
                </a:solidFill>
              </a:rPr>
              <a:t> </a:t>
            </a:r>
          </a:p>
          <a:p>
            <a:r>
              <a:rPr lang="en-US" dirty="0">
                <a:solidFill>
                  <a:srgbClr val="FF6600"/>
                </a:solidFill>
              </a:rPr>
              <a:t>3. </a:t>
            </a:r>
            <a:r>
              <a:rPr lang="en-US" dirty="0" err="1">
                <a:solidFill>
                  <a:srgbClr val="FF6600"/>
                </a:solidFill>
              </a:rPr>
              <a:t>nemůže</a:t>
            </a:r>
            <a:r>
              <a:rPr lang="en-US" dirty="0">
                <a:solidFill>
                  <a:srgbClr val="FF6600"/>
                </a:solidFill>
              </a:rPr>
              <a:t>-li </a:t>
            </a:r>
            <a:r>
              <a:rPr lang="en-US" dirty="0" err="1">
                <a:solidFill>
                  <a:srgbClr val="FF6600"/>
                </a:solidFill>
              </a:rPr>
              <a:t>prezident</a:t>
            </a:r>
            <a:r>
              <a:rPr lang="en-US" dirty="0">
                <a:solidFill>
                  <a:srgbClr val="FF6600"/>
                </a:solidFill>
              </a:rPr>
              <a:t> </a:t>
            </a:r>
            <a:r>
              <a:rPr lang="en-US" dirty="0" err="1">
                <a:solidFill>
                  <a:srgbClr val="FF6600"/>
                </a:solidFill>
              </a:rPr>
              <a:t>republiky</a:t>
            </a:r>
            <a:r>
              <a:rPr lang="en-US" dirty="0">
                <a:solidFill>
                  <a:srgbClr val="FF6600"/>
                </a:solidFill>
              </a:rPr>
              <a:t>  </a:t>
            </a:r>
            <a:r>
              <a:rPr lang="en-US" dirty="0" err="1">
                <a:solidFill>
                  <a:srgbClr val="FF6600"/>
                </a:solidFill>
              </a:rPr>
              <a:t>svůj</a:t>
            </a:r>
            <a:r>
              <a:rPr lang="en-US" dirty="0">
                <a:solidFill>
                  <a:srgbClr val="FF6600"/>
                </a:solidFill>
              </a:rPr>
              <a:t> </a:t>
            </a:r>
            <a:r>
              <a:rPr lang="en-US" dirty="0" err="1">
                <a:solidFill>
                  <a:srgbClr val="FF6600"/>
                </a:solidFill>
              </a:rPr>
              <a:t>úřad</a:t>
            </a:r>
            <a:r>
              <a:rPr lang="en-US" dirty="0">
                <a:solidFill>
                  <a:srgbClr val="FF6600"/>
                </a:solidFill>
              </a:rPr>
              <a:t> </a:t>
            </a:r>
            <a:r>
              <a:rPr lang="en-US" dirty="0" err="1">
                <a:solidFill>
                  <a:srgbClr val="FF6600"/>
                </a:solidFill>
              </a:rPr>
              <a:t>ze</a:t>
            </a:r>
            <a:r>
              <a:rPr lang="en-US" dirty="0">
                <a:solidFill>
                  <a:srgbClr val="FF6600"/>
                </a:solidFill>
              </a:rPr>
              <a:t> </a:t>
            </a:r>
            <a:r>
              <a:rPr lang="en-US" dirty="0" err="1">
                <a:solidFill>
                  <a:srgbClr val="FF6600"/>
                </a:solidFill>
              </a:rPr>
              <a:t>závažných</a:t>
            </a:r>
            <a:r>
              <a:rPr lang="en-US" dirty="0">
                <a:solidFill>
                  <a:srgbClr val="FF6600"/>
                </a:solidFill>
              </a:rPr>
              <a:t> </a:t>
            </a:r>
            <a:r>
              <a:rPr lang="en-US" dirty="0" err="1">
                <a:solidFill>
                  <a:srgbClr val="FF6600"/>
                </a:solidFill>
              </a:rPr>
              <a:t>důvodů</a:t>
            </a:r>
            <a:r>
              <a:rPr lang="en-US" dirty="0">
                <a:solidFill>
                  <a:srgbClr val="FF6600"/>
                </a:solidFill>
              </a:rPr>
              <a:t> </a:t>
            </a:r>
            <a:r>
              <a:rPr lang="en-US" dirty="0" err="1">
                <a:solidFill>
                  <a:srgbClr val="FF6600"/>
                </a:solidFill>
              </a:rPr>
              <a:t>vykonávat</a:t>
            </a:r>
            <a:r>
              <a:rPr lang="en-US" dirty="0">
                <a:solidFill>
                  <a:srgbClr val="FF6600"/>
                </a:solidFill>
              </a:rPr>
              <a:t> a </a:t>
            </a:r>
          </a:p>
          <a:p>
            <a:r>
              <a:rPr lang="en-US" dirty="0" err="1"/>
              <a:t>usnese</a:t>
            </a:r>
            <a:r>
              <a:rPr lang="en-US" dirty="0"/>
              <a:t>-li se </a:t>
            </a:r>
            <a:r>
              <a:rPr lang="en-US" dirty="0" err="1"/>
              <a:t>na</a:t>
            </a:r>
            <a:r>
              <a:rPr lang="en-US" dirty="0"/>
              <a:t> tom </a:t>
            </a:r>
            <a:r>
              <a:rPr lang="en-US" dirty="0" err="1"/>
              <a:t>Poslanecká</a:t>
            </a:r>
            <a:r>
              <a:rPr lang="en-US" dirty="0"/>
              <a:t> </a:t>
            </a:r>
            <a:r>
              <a:rPr lang="en-US" dirty="0" err="1"/>
              <a:t>sněmovna</a:t>
            </a:r>
            <a:r>
              <a:rPr lang="en-US" dirty="0"/>
              <a:t> a </a:t>
            </a:r>
            <a:r>
              <a:rPr lang="en-US" dirty="0" err="1"/>
              <a:t>Senát</a:t>
            </a:r>
            <a:r>
              <a:rPr lang="en-US" dirty="0"/>
              <a:t>, </a:t>
            </a:r>
            <a:r>
              <a:rPr lang="en-US" dirty="0" err="1"/>
              <a:t>přísluší</a:t>
            </a:r>
            <a:r>
              <a:rPr lang="en-US" dirty="0"/>
              <a:t> </a:t>
            </a:r>
            <a:r>
              <a:rPr lang="en-US" dirty="0" err="1"/>
              <a:t>výkon</a:t>
            </a:r>
            <a:r>
              <a:rPr lang="en-US" dirty="0"/>
              <a:t> </a:t>
            </a:r>
            <a:r>
              <a:rPr lang="en-US" dirty="0" err="1"/>
              <a:t>funkcí</a:t>
            </a:r>
            <a:r>
              <a:rPr lang="en-US" dirty="0"/>
              <a:t> </a:t>
            </a:r>
            <a:r>
              <a:rPr lang="en-US" dirty="0" err="1"/>
              <a:t>rozděleně</a:t>
            </a:r>
            <a:r>
              <a:rPr lang="en-US" dirty="0"/>
              <a:t>  </a:t>
            </a:r>
            <a:r>
              <a:rPr lang="en-US" dirty="0" err="1"/>
              <a:t>předsedovi</a:t>
            </a:r>
            <a:r>
              <a:rPr lang="en-US" dirty="0"/>
              <a:t>  </a:t>
            </a:r>
            <a:r>
              <a:rPr lang="en-US" dirty="0" err="1"/>
              <a:t>Poslabecké</a:t>
            </a:r>
            <a:r>
              <a:rPr lang="en-US" dirty="0"/>
              <a:t> </a:t>
            </a:r>
            <a:r>
              <a:rPr lang="en-US" dirty="0" err="1"/>
              <a:t>sněmovny</a:t>
            </a:r>
            <a:r>
              <a:rPr lang="en-US" dirty="0"/>
              <a:t>, </a:t>
            </a:r>
            <a:r>
              <a:rPr lang="en-US" dirty="0" err="1"/>
              <a:t>předsedovi</a:t>
            </a:r>
            <a:r>
              <a:rPr lang="en-US" dirty="0"/>
              <a:t> </a:t>
            </a:r>
            <a:r>
              <a:rPr lang="en-US" dirty="0" err="1"/>
              <a:t>Senátu</a:t>
            </a:r>
            <a:r>
              <a:rPr lang="en-US" dirty="0"/>
              <a:t> a </a:t>
            </a:r>
            <a:r>
              <a:rPr lang="en-US" dirty="0" err="1"/>
              <a:t>předsedovi</a:t>
            </a:r>
            <a:r>
              <a:rPr lang="en-US" dirty="0"/>
              <a:t> </a:t>
            </a:r>
            <a:r>
              <a:rPr lang="en-US" dirty="0" err="1"/>
              <a:t>vlády</a:t>
            </a:r>
            <a:endParaRPr lang="en-US" dirty="0"/>
          </a:p>
        </p:txBody>
      </p:sp>
    </p:spTree>
    <p:extLst>
      <p:ext uri="{BB962C8B-B14F-4D97-AF65-F5344CB8AC3E}">
        <p14:creationId xmlns:p14="http://schemas.microsoft.com/office/powerpoint/2010/main" val="97283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Charakter  státu</a:t>
            </a:r>
          </a:p>
        </p:txBody>
      </p:sp>
      <p:sp>
        <p:nvSpPr>
          <p:cNvPr id="3" name="Zástupný symbol pro obsah 2"/>
          <p:cNvSpPr>
            <a:spLocks noGrp="1"/>
          </p:cNvSpPr>
          <p:nvPr>
            <p:ph idx="1"/>
          </p:nvPr>
        </p:nvSpPr>
        <p:spPr/>
        <p:txBody>
          <a:bodyPr/>
          <a:lstStyle/>
          <a:p>
            <a:pPr marL="457200" indent="-457200">
              <a:buFont typeface="Arial" charset="0"/>
              <a:buChar char="•"/>
            </a:pPr>
            <a:r>
              <a:rPr lang="cs-CZ" sz="2400" dirty="0"/>
              <a:t>Lidově demokratická republika neuznává výsad. Práce ve prospěch celku a účast na obraně státu je obecnou povinností.</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Hospodářská soustava je založena: </a:t>
            </a:r>
          </a:p>
          <a:p>
            <a:pPr marL="565150" indent="-457200">
              <a:buSzPct val="45000"/>
              <a:buFont typeface="+mj-l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na </a:t>
            </a:r>
            <a:r>
              <a:rPr lang="cs-CZ" sz="2400" dirty="0">
                <a:solidFill>
                  <a:srgbClr val="000080"/>
                </a:solidFill>
              </a:rPr>
              <a:t>znárodnění </a:t>
            </a:r>
            <a:r>
              <a:rPr lang="cs-CZ" sz="2400" dirty="0"/>
              <a:t>nerostného bohatství, průmyslu, velkoobchodu a peněžnictví; </a:t>
            </a:r>
          </a:p>
          <a:p>
            <a:pPr marL="565150" indent="-457200">
              <a:buSzPct val="45000"/>
              <a:buFont typeface="+mj-l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na vlastnictví půdy podle zásady </a:t>
            </a:r>
            <a:r>
              <a:rPr lang="cs-CZ" sz="2400" dirty="0">
                <a:solidFill>
                  <a:srgbClr val="FF3333"/>
                </a:solidFill>
              </a:rPr>
              <a:t>"půda patří tomu, kdo na ní pracuje";</a:t>
            </a:r>
          </a:p>
          <a:p>
            <a:pPr marL="565150" indent="-457200">
              <a:buSzPct val="45000"/>
              <a:buFont typeface="+mj-lt"/>
              <a:buAutoNum type="arabi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na </a:t>
            </a:r>
            <a:r>
              <a:rPr lang="cs-CZ" sz="2400" dirty="0">
                <a:solidFill>
                  <a:srgbClr val="FF00FF"/>
                </a:solidFill>
              </a:rPr>
              <a:t>ochraně drobného a středního podnikání</a:t>
            </a:r>
            <a:r>
              <a:rPr lang="cs-CZ" sz="2400" dirty="0"/>
              <a:t> a na </a:t>
            </a:r>
            <a:r>
              <a:rPr lang="cs-CZ" sz="2400" dirty="0">
                <a:solidFill>
                  <a:srgbClr val="B84747"/>
                </a:solidFill>
              </a:rPr>
              <a:t>nedotknutelnosti osobního majetku</a:t>
            </a:r>
            <a:r>
              <a:rPr lang="cs-CZ" sz="2400" dirty="0"/>
              <a:t> – soukromé vlastnictví bez ochrany </a:t>
            </a:r>
            <a:endParaRPr lang="cs-CZ" dirty="0"/>
          </a:p>
          <a:p>
            <a:br>
              <a:rPr lang="cs-CZ" dirty="0"/>
            </a:br>
            <a:endParaRPr lang="cs-CZ" dirty="0"/>
          </a:p>
        </p:txBody>
      </p:sp>
    </p:spTree>
    <p:extLst>
      <p:ext uri="{BB962C8B-B14F-4D97-AF65-F5344CB8AC3E}">
        <p14:creationId xmlns:p14="http://schemas.microsoft.com/office/powerpoint/2010/main" val="1231557693"/>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a:t>Pravomoci prezidenta republiky</a:t>
            </a:r>
          </a:p>
        </p:txBody>
      </p:sp>
    </p:spTree>
    <p:extLst>
      <p:ext uri="{BB962C8B-B14F-4D97-AF65-F5344CB8AC3E}">
        <p14:creationId xmlns:p14="http://schemas.microsoft.com/office/powerpoint/2010/main" val="1482300580"/>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1AFAD598-781F-1745-B59E-FF719AF08871}"/>
              </a:ext>
            </a:extLst>
          </p:cNvPr>
          <p:cNvSpPr>
            <a:spLocks noGrp="1"/>
          </p:cNvSpPr>
          <p:nvPr>
            <p:ph type="title"/>
          </p:nvPr>
        </p:nvSpPr>
        <p:spPr/>
        <p:txBody>
          <a:bodyPr/>
          <a:lstStyle/>
          <a:p>
            <a:r>
              <a:rPr lang="cs-CZ" dirty="0"/>
              <a:t>Postavení prezidenta republiky</a:t>
            </a:r>
          </a:p>
        </p:txBody>
      </p:sp>
      <p:sp>
        <p:nvSpPr>
          <p:cNvPr id="4" name="Zástupný symbol pro obsah 3">
            <a:extLst>
              <a:ext uri="{FF2B5EF4-FFF2-40B4-BE49-F238E27FC236}">
                <a16:creationId xmlns:a16="http://schemas.microsoft.com/office/drawing/2014/main" id="{B3F8FCD2-E710-1E46-8CF5-D26A903ED3C0}"/>
              </a:ext>
            </a:extLst>
          </p:cNvPr>
          <p:cNvSpPr>
            <a:spLocks noGrp="1"/>
          </p:cNvSpPr>
          <p:nvPr>
            <p:ph idx="1"/>
          </p:nvPr>
        </p:nvSpPr>
        <p:spPr/>
        <p:txBody>
          <a:bodyPr/>
          <a:lstStyle/>
          <a:p>
            <a:pPr marL="457200" indent="-457200">
              <a:buFont typeface="Arial" panose="020B0604020202020204" pitchFamily="34" charset="0"/>
              <a:buChar char="•"/>
            </a:pPr>
            <a:r>
              <a:rPr lang="cs-CZ" dirty="0"/>
              <a:t>Prezident republiky je hlavou státu.</a:t>
            </a:r>
          </a:p>
          <a:p>
            <a:pPr marL="457200" indent="-457200">
              <a:buFont typeface="Arial" panose="020B0604020202020204" pitchFamily="34" charset="0"/>
              <a:buChar char="•"/>
            </a:pPr>
            <a:r>
              <a:rPr lang="cs-CZ" dirty="0"/>
              <a:t>Prezident republiky není z výkonu své funkce odpovědný.</a:t>
            </a:r>
          </a:p>
        </p:txBody>
      </p:sp>
    </p:spTree>
    <p:extLst>
      <p:ext uri="{BB962C8B-B14F-4D97-AF65-F5344CB8AC3E}">
        <p14:creationId xmlns:p14="http://schemas.microsoft.com/office/powerpoint/2010/main" val="2850267487"/>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Základní pravomoci prezidenta republiky</a:t>
            </a:r>
          </a:p>
        </p:txBody>
      </p:sp>
      <p:sp>
        <p:nvSpPr>
          <p:cNvPr id="90114" name="Rectangle 2"/>
          <p:cNvSpPr>
            <a:spLocks noGrp="1" noChangeArrowheads="1"/>
          </p:cNvSpPr>
          <p:nvPr>
            <p:ph type="subTitle" idx="4294967295"/>
          </p:nvPr>
        </p:nvSpPr>
        <p:spPr bwMode="auto">
          <a:xfrm>
            <a:off x="288925" y="1079500"/>
            <a:ext cx="9070975" cy="6221413"/>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1940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200"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200"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dirty="0"/>
              <a:t>a)	jmenuje </a:t>
            </a:r>
            <a:r>
              <a:rPr lang="cs-CZ" sz="2200" dirty="0">
                <a:solidFill>
                  <a:srgbClr val="9999CC"/>
                </a:solidFill>
              </a:rPr>
              <a:t>předsedu a další členy vlády a přijímá jejich demisi, odvolává vládu a přijímá její demisi,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dirty="0"/>
              <a:t>b)	</a:t>
            </a:r>
            <a:r>
              <a:rPr lang="cs-CZ" sz="2200" dirty="0">
                <a:solidFill>
                  <a:srgbClr val="008000"/>
                </a:solidFill>
              </a:rPr>
              <a:t>svolává zasedání Poslanecké sněmovny,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dirty="0"/>
              <a:t>c)	</a:t>
            </a:r>
            <a:r>
              <a:rPr lang="cs-CZ" sz="2200" dirty="0">
                <a:solidFill>
                  <a:srgbClr val="FF3333"/>
                </a:solidFill>
              </a:rPr>
              <a:t>rozpouští Poslaneckou sněmovnu,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dirty="0"/>
              <a:t>d)	</a:t>
            </a:r>
            <a:r>
              <a:rPr lang="cs-CZ" sz="2200" dirty="0">
                <a:solidFill>
                  <a:srgbClr val="FF3333"/>
                </a:solidFill>
              </a:rPr>
              <a:t>pověřuje vládu, jejíž demisi  přijal nebo kterou odvolal, vykonáváním jejích funkcí prozatímně až do jmenování nové vlády,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dirty="0"/>
              <a:t>e)</a:t>
            </a:r>
            <a:r>
              <a:rPr lang="cs-CZ" sz="2200" dirty="0">
                <a:solidFill>
                  <a:srgbClr val="FF00FF"/>
                </a:solidFill>
              </a:rPr>
              <a:t>	jmenuje soudce Ústavního soudu, jeho předsedu a místopředsedy,</a:t>
            </a:r>
            <a:r>
              <a:rPr lang="cs-CZ" sz="2200" dirty="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dirty="0"/>
              <a:t>f)	</a:t>
            </a:r>
            <a:r>
              <a:rPr lang="cs-CZ" sz="2200" dirty="0">
                <a:solidFill>
                  <a:srgbClr val="B84747"/>
                </a:solidFill>
              </a:rPr>
              <a:t>jmenuje ze soudců předsedu a místopředsedy Nejvyššího soudu,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dirty="0"/>
              <a:t>g)	</a:t>
            </a:r>
            <a:r>
              <a:rPr lang="cs-CZ" sz="2200" dirty="0">
                <a:solidFill>
                  <a:srgbClr val="0000FF"/>
                </a:solidFill>
              </a:rPr>
              <a:t>odpouští a zmírňuje tresty uložené soudem a zahlazuje odsouzení</a:t>
            </a:r>
            <a:endParaRPr lang="cs-CZ" sz="2200"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dirty="0"/>
              <a:t>h)	</a:t>
            </a:r>
            <a:r>
              <a:rPr lang="cs-CZ" sz="2200" dirty="0">
                <a:solidFill>
                  <a:srgbClr val="FF3333"/>
                </a:solidFill>
              </a:rPr>
              <a:t>má právo vrátit Parlamentu přijatý zákon s výjimkou zákona ústavního,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dirty="0">
                <a:solidFill>
                  <a:srgbClr val="FF3333"/>
                </a:solidFill>
              </a:rPr>
              <a:t>i)	podepisuje zákony,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dirty="0"/>
              <a:t>j)	</a:t>
            </a:r>
            <a:r>
              <a:rPr lang="cs-CZ" sz="2200" dirty="0">
                <a:solidFill>
                  <a:srgbClr val="FF6633"/>
                </a:solidFill>
              </a:rPr>
              <a:t>jmenuje prezidenta a viceprezidenta Nejvyššího kontrolního úřadu</a:t>
            </a:r>
            <a:r>
              <a:rPr lang="cs-CZ" sz="2200" dirty="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dirty="0"/>
              <a:t>k)	</a:t>
            </a:r>
            <a:r>
              <a:rPr lang="cs-CZ" sz="2200" dirty="0">
                <a:solidFill>
                  <a:srgbClr val="23FF23"/>
                </a:solidFill>
              </a:rPr>
              <a:t>jmenuje členy Bankovní rady  České národní banky ,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200" dirty="0"/>
              <a:t>l)</a:t>
            </a:r>
            <a:r>
              <a:rPr lang="cs-CZ" sz="2200" dirty="0">
                <a:solidFill>
                  <a:srgbClr val="94006B"/>
                </a:solidFill>
              </a:rPr>
              <a:t>	vyhlašuje referendum o přistoupení České republiky k Evropské unii a jeho výsledek.</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Další pravomoci Prezidenta republiky</a:t>
            </a:r>
          </a:p>
        </p:txBody>
      </p:sp>
      <p:sp>
        <p:nvSpPr>
          <p:cNvPr id="91138" name="Rectangle 2"/>
          <p:cNvSpPr>
            <a:spLocks noGrp="1" noChangeArrowheads="1"/>
          </p:cNvSpPr>
          <p:nvPr>
            <p:ph type="subTitle" idx="4294967295"/>
          </p:nvPr>
        </p:nvSpPr>
        <p:spPr bwMode="auto">
          <a:xfrm>
            <a:off x="539750" y="1601788"/>
            <a:ext cx="9070975" cy="5776912"/>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1168"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a)	</a:t>
            </a:r>
            <a:r>
              <a:rPr lang="cs-CZ" sz="2400" dirty="0">
                <a:solidFill>
                  <a:srgbClr val="94006B"/>
                </a:solidFill>
              </a:rPr>
              <a:t>zastupuje stát navenek,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b)	</a:t>
            </a:r>
            <a:r>
              <a:rPr lang="cs-CZ" sz="2400" dirty="0">
                <a:solidFill>
                  <a:srgbClr val="FF3333"/>
                </a:solidFill>
              </a:rPr>
              <a:t>sjednává </a:t>
            </a:r>
            <a:r>
              <a:rPr lang="cs-CZ" sz="2400" dirty="0"/>
              <a:t>a </a:t>
            </a:r>
            <a:r>
              <a:rPr lang="cs-CZ" sz="2400" dirty="0">
                <a:solidFill>
                  <a:srgbClr val="FFFF66"/>
                </a:solidFill>
              </a:rPr>
              <a:t>ratifikuje </a:t>
            </a:r>
            <a:r>
              <a:rPr lang="cs-CZ" sz="2400" dirty="0"/>
              <a:t>mezinárodní smlouvy; sjednávání mezinárodních smluv může přenést na vládu nebo s jejím souhlasem na její jednotlivé členy,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c)	je</a:t>
            </a:r>
            <a:r>
              <a:rPr lang="cs-CZ" sz="2400" dirty="0">
                <a:solidFill>
                  <a:srgbClr val="DC2300"/>
                </a:solidFill>
              </a:rPr>
              <a:t> vrchním velitelem ozbrojených sil,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d)	</a:t>
            </a:r>
            <a:r>
              <a:rPr lang="cs-CZ" sz="2400" dirty="0">
                <a:solidFill>
                  <a:srgbClr val="FF00FF"/>
                </a:solidFill>
              </a:rPr>
              <a:t>přijímá vedoucí zastupitelských misí,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e)	</a:t>
            </a:r>
            <a:r>
              <a:rPr lang="cs-CZ" sz="2400" dirty="0">
                <a:solidFill>
                  <a:srgbClr val="FF3333"/>
                </a:solidFill>
              </a:rPr>
              <a:t>pověřuje a odvolává vedoucí zastupitelských misí,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f)	vyhlašuje volby do Poslanecké sněmovny a do Senátu,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g)	</a:t>
            </a:r>
            <a:r>
              <a:rPr lang="cs-CZ" sz="2400" dirty="0">
                <a:solidFill>
                  <a:srgbClr val="5C8526"/>
                </a:solidFill>
              </a:rPr>
              <a:t>jmenuje a povyšuje generály</a:t>
            </a:r>
            <a:r>
              <a:rPr lang="cs-CZ" sz="2400" dirty="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h)	</a:t>
            </a:r>
            <a:r>
              <a:rPr lang="cs-CZ" sz="2400" dirty="0">
                <a:solidFill>
                  <a:srgbClr val="00DCFF"/>
                </a:solidFill>
              </a:rPr>
              <a:t>propůjčuje a uděluje státní vyznamenání, nezmocní-li k tomu jiný orgán,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t>i)	</a:t>
            </a:r>
            <a:r>
              <a:rPr lang="cs-CZ" sz="2400" dirty="0">
                <a:solidFill>
                  <a:srgbClr val="0047FF"/>
                </a:solidFill>
              </a:rPr>
              <a:t>jmenuje soudce, </a:t>
            </a:r>
          </a:p>
          <a:p>
            <a:pPr marL="457200" indent="-457200" algn="just">
              <a:spcAft>
                <a:spcPct val="0"/>
              </a:spcAft>
              <a:buAutoNum type="alphaLcParenR" startAt="1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solidFill>
                  <a:srgbClr val="FF00FF"/>
                </a:solidFill>
              </a:rPr>
              <a:t>má právo udělovat amnestii. </a:t>
            </a:r>
          </a:p>
          <a:p>
            <a:pPr marL="457200" indent="-457200" algn="just">
              <a:spcAft>
                <a:spcPct val="0"/>
              </a:spcAft>
              <a:buAutoNum type="alphaLcParenR" startAt="1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dirty="0">
                <a:solidFill>
                  <a:srgbClr val="0000FF"/>
                </a:solidFill>
              </a:rPr>
              <a:t>nařizuje, aby se trestní řízení nezahajovalo, a bylo-li zahájeno, aby se v něm nepokračovalo,</a:t>
            </a:r>
            <a:endParaRPr lang="cs-CZ" sz="2400" dirty="0">
              <a:solidFill>
                <a:srgbClr val="FF00FF"/>
              </a:solidFill>
            </a:endParaRP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DB7DE0-DE99-1446-A6AC-AD1AD59C9C58}"/>
              </a:ext>
            </a:extLst>
          </p:cNvPr>
          <p:cNvSpPr>
            <a:spLocks noGrp="1"/>
          </p:cNvSpPr>
          <p:nvPr>
            <p:ph type="title"/>
          </p:nvPr>
        </p:nvSpPr>
        <p:spPr/>
        <p:txBody>
          <a:bodyPr/>
          <a:lstStyle/>
          <a:p>
            <a:r>
              <a:rPr lang="cs-CZ" dirty="0"/>
              <a:t>Prezidentské smlouvy</a:t>
            </a:r>
          </a:p>
        </p:txBody>
      </p:sp>
      <p:sp>
        <p:nvSpPr>
          <p:cNvPr id="3" name="Zástupný symbol pro obsah 2">
            <a:extLst>
              <a:ext uri="{FF2B5EF4-FFF2-40B4-BE49-F238E27FC236}">
                <a16:creationId xmlns:a16="http://schemas.microsoft.com/office/drawing/2014/main" id="{1A476E19-1BE0-BC4A-BC7E-B8F15E9297DF}"/>
              </a:ext>
            </a:extLst>
          </p:cNvPr>
          <p:cNvSpPr>
            <a:spLocks noGrp="1"/>
          </p:cNvSpPr>
          <p:nvPr>
            <p:ph idx="1"/>
          </p:nvPr>
        </p:nvSpPr>
        <p:spPr/>
        <p:txBody>
          <a:bodyPr/>
          <a:lstStyle/>
          <a:p>
            <a:pPr marL="0" indent="0"/>
            <a:r>
              <a:rPr lang="cs-CZ" sz="2800" dirty="0"/>
              <a:t>Prezidentskou smlouvou je smlouva, k jejíž ratifikaci prezidentem republiky je třeba </a:t>
            </a:r>
            <a:r>
              <a:rPr lang="cs-CZ" sz="2800" dirty="0">
                <a:solidFill>
                  <a:srgbClr val="FF0000"/>
                </a:solidFill>
              </a:rPr>
              <a:t>souhlasu obou komor </a:t>
            </a:r>
            <a:r>
              <a:rPr lang="cs-CZ" sz="2800" dirty="0"/>
              <a:t>Parlamentu nebo souhlasu daného v referendu:</a:t>
            </a:r>
          </a:p>
          <a:p>
            <a:pPr marL="514350" indent="-514350">
              <a:buFont typeface="+mj-lt"/>
              <a:buAutoNum type="arabicPeriod"/>
            </a:pPr>
            <a:r>
              <a:rPr lang="cs-CZ" sz="2800" dirty="0"/>
              <a:t>upravujících </a:t>
            </a:r>
            <a:r>
              <a:rPr lang="cs-CZ" sz="2800" dirty="0">
                <a:solidFill>
                  <a:srgbClr val="FF0000"/>
                </a:solidFill>
              </a:rPr>
              <a:t>práva a povinnosti osob</a:t>
            </a:r>
            <a:r>
              <a:rPr lang="cs-CZ" sz="2800" dirty="0"/>
              <a:t>,</a:t>
            </a:r>
          </a:p>
          <a:p>
            <a:pPr marL="514350" indent="-514350">
              <a:buFont typeface="+mj-lt"/>
              <a:buAutoNum type="arabicPeriod"/>
            </a:pPr>
            <a:r>
              <a:rPr lang="cs-CZ" sz="2800" dirty="0">
                <a:solidFill>
                  <a:srgbClr val="FF0000"/>
                </a:solidFill>
              </a:rPr>
              <a:t>spojeneckých, mírových a jiných politických</a:t>
            </a:r>
            <a:r>
              <a:rPr lang="cs-CZ" sz="2800" dirty="0"/>
              <a:t>,</a:t>
            </a:r>
          </a:p>
          <a:p>
            <a:pPr marL="514350" indent="-514350">
              <a:buFont typeface="+mj-lt"/>
              <a:buAutoNum type="arabicPeriod"/>
            </a:pPr>
            <a:r>
              <a:rPr lang="cs-CZ" sz="2800" dirty="0"/>
              <a:t>z nichž </a:t>
            </a:r>
            <a:r>
              <a:rPr lang="cs-CZ" sz="2800" dirty="0">
                <a:solidFill>
                  <a:srgbClr val="FF0000"/>
                </a:solidFill>
              </a:rPr>
              <a:t>vzniká členství </a:t>
            </a:r>
            <a:r>
              <a:rPr lang="cs-CZ" sz="2800" dirty="0"/>
              <a:t>České republiky v mezinárodní organizaci,</a:t>
            </a:r>
          </a:p>
          <a:p>
            <a:pPr marL="514350" indent="-514350">
              <a:buFont typeface="+mj-lt"/>
              <a:buAutoNum type="arabicPeriod"/>
            </a:pPr>
            <a:r>
              <a:rPr lang="cs-CZ" sz="2800" dirty="0"/>
              <a:t>hospodářských, jež jsou </a:t>
            </a:r>
            <a:r>
              <a:rPr lang="cs-CZ" sz="2800" dirty="0">
                <a:solidFill>
                  <a:srgbClr val="FF0000"/>
                </a:solidFill>
              </a:rPr>
              <a:t>všeobecné povahy</a:t>
            </a:r>
            <a:r>
              <a:rPr lang="cs-CZ" sz="2800" dirty="0"/>
              <a:t>,</a:t>
            </a:r>
          </a:p>
          <a:p>
            <a:pPr marL="514350" indent="-514350">
              <a:buFont typeface="+mj-lt"/>
              <a:buAutoNum type="arabicPeriod"/>
            </a:pPr>
            <a:r>
              <a:rPr lang="cs-CZ" sz="2800" dirty="0"/>
              <a:t>o dalších věcech, jejichž </a:t>
            </a:r>
            <a:r>
              <a:rPr lang="cs-CZ" sz="2800" dirty="0">
                <a:solidFill>
                  <a:srgbClr val="FF0000"/>
                </a:solidFill>
              </a:rPr>
              <a:t>úprava je vyhrazena zákonu</a:t>
            </a:r>
            <a:r>
              <a:rPr lang="cs-CZ" sz="2800" dirty="0"/>
              <a:t>,</a:t>
            </a:r>
          </a:p>
          <a:p>
            <a:pPr marL="457200" indent="-457200">
              <a:buFont typeface="Arial" panose="020B0604020202020204" pitchFamily="34" charset="0"/>
              <a:buChar char="•"/>
            </a:pPr>
            <a:endParaRPr lang="cs-CZ" dirty="0"/>
          </a:p>
        </p:txBody>
      </p:sp>
    </p:spTree>
    <p:extLst>
      <p:ext uri="{BB962C8B-B14F-4D97-AF65-F5344CB8AC3E}">
        <p14:creationId xmlns:p14="http://schemas.microsoft.com/office/powerpoint/2010/main" val="902452276"/>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Odkaz</a:t>
            </a:r>
            <a:r>
              <a:rPr lang="en-US" dirty="0"/>
              <a:t> </a:t>
            </a:r>
            <a:r>
              <a:rPr lang="en-US" dirty="0" err="1"/>
              <a:t>na</a:t>
            </a:r>
            <a:r>
              <a:rPr lang="en-US" dirty="0"/>
              <a:t> </a:t>
            </a:r>
            <a:r>
              <a:rPr lang="en-US" dirty="0" err="1"/>
              <a:t>zákon</a:t>
            </a:r>
            <a:endParaRPr lang="en-US" dirty="0"/>
          </a:p>
        </p:txBody>
      </p:sp>
      <p:sp>
        <p:nvSpPr>
          <p:cNvPr id="3" name="Content Placeholder 2"/>
          <p:cNvSpPr>
            <a:spLocks noGrp="1"/>
          </p:cNvSpPr>
          <p:nvPr>
            <p:ph idx="1"/>
          </p:nvPr>
        </p:nvSpPr>
        <p:spPr>
          <a:xfrm>
            <a:off x="503808" y="1691605"/>
            <a:ext cx="9069387" cy="4987925"/>
          </a:xfrm>
        </p:spPr>
        <p:txBody>
          <a:bodyPr/>
          <a:lstStyle/>
          <a:p>
            <a:pPr marL="0" indent="0"/>
            <a:r>
              <a:rPr lang="cs-CZ" dirty="0"/>
              <a:t>Prezidentovi republiky přísluší vykonávat i pravomoci, které nejsou výslovně v ústavním zákoně uvedeny, </a:t>
            </a:r>
            <a:r>
              <a:rPr lang="cs-CZ" dirty="0">
                <a:solidFill>
                  <a:srgbClr val="FF6600"/>
                </a:solidFill>
              </a:rPr>
              <a:t>stanoví-li tak zákon.</a:t>
            </a:r>
          </a:p>
          <a:p>
            <a:pPr marL="0" indent="0"/>
            <a:r>
              <a:rPr lang="cs-CZ" dirty="0">
                <a:solidFill>
                  <a:srgbClr val="FF6600"/>
                </a:solidFill>
              </a:rPr>
              <a:t>(například: </a:t>
            </a:r>
            <a:r>
              <a:rPr lang="cs-CZ" dirty="0"/>
              <a:t>Profesorem pro určitý obor jmenuje prezident republiky toho, kdo byl na jmenování profesorem navržen vědeckou nebo uměleckou radou vysoké školy, § 73 zákona č. 111/1998 Sb., o vysokých školách)</a:t>
            </a:r>
            <a:endParaRPr lang="cs-CZ" dirty="0">
              <a:solidFill>
                <a:srgbClr val="FF6600"/>
              </a:solidFill>
            </a:endParaRPr>
          </a:p>
          <a:p>
            <a:pPr marL="0" indent="0"/>
            <a:endParaRPr lang="en-US" dirty="0"/>
          </a:p>
        </p:txBody>
      </p:sp>
    </p:spTree>
    <p:extLst>
      <p:ext uri="{BB962C8B-B14F-4D97-AF65-F5344CB8AC3E}">
        <p14:creationId xmlns:p14="http://schemas.microsoft.com/office/powerpoint/2010/main" val="4246200737"/>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účastnit se jednání</a:t>
            </a:r>
          </a:p>
        </p:txBody>
      </p:sp>
      <p:sp>
        <p:nvSpPr>
          <p:cNvPr id="9216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Prezident republiky má právo účastnit se </a:t>
            </a:r>
            <a:r>
              <a:rPr lang="cs-CZ">
                <a:solidFill>
                  <a:srgbClr val="2300DC"/>
                </a:solidFill>
              </a:rPr>
              <a:t>schůzí obou komor Parlamentu</a:t>
            </a:r>
            <a:r>
              <a:rPr lang="cs-CZ"/>
              <a:t>, jejich výborů a komisí. Udělí se mu slovo, kdykoliv o to požádá.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Prezident republiky má právo účastnit se </a:t>
            </a:r>
            <a:r>
              <a:rPr lang="cs-CZ">
                <a:solidFill>
                  <a:srgbClr val="FF0000"/>
                </a:solidFill>
              </a:rPr>
              <a:t>schůzí vlády,</a:t>
            </a:r>
            <a:r>
              <a:rPr lang="cs-CZ"/>
              <a:t> </a:t>
            </a:r>
            <a:r>
              <a:rPr lang="cs-CZ">
                <a:solidFill>
                  <a:srgbClr val="B3B300"/>
                </a:solidFill>
              </a:rPr>
              <a:t>vyžádat si od vlády a jejích členů zprávy a projednávat s vládou nebo s jejími členy otázky, které patří do jejich působnosti.</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Omezení  základních pravomocí</a:t>
            </a:r>
          </a:p>
        </p:txBody>
      </p:sp>
      <p:sp>
        <p:nvSpPr>
          <p:cNvPr id="9318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a) souhlas Senátu s jemnováním soudce Ústavního soudu,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 návrh Poslanecké sněmovny na Prezidenta a Viceprezidenta NKÚ</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9705E83D-AF1E-2C4B-9D0F-F1F86403C4EC}"/>
              </a:ext>
            </a:extLst>
          </p:cNvPr>
          <p:cNvSpPr>
            <a:spLocks noGrp="1"/>
          </p:cNvSpPr>
          <p:nvPr>
            <p:ph type="title"/>
          </p:nvPr>
        </p:nvSpPr>
        <p:spPr/>
        <p:txBody>
          <a:bodyPr/>
          <a:lstStyle/>
          <a:p>
            <a:r>
              <a:rPr lang="cs-CZ" dirty="0"/>
              <a:t>Vláda </a:t>
            </a:r>
          </a:p>
        </p:txBody>
      </p:sp>
      <p:sp>
        <p:nvSpPr>
          <p:cNvPr id="4" name="Zástupný symbol pro obsah 3">
            <a:extLst>
              <a:ext uri="{FF2B5EF4-FFF2-40B4-BE49-F238E27FC236}">
                <a16:creationId xmlns:a16="http://schemas.microsoft.com/office/drawing/2014/main" id="{D83056E9-74FE-FB4C-98D7-AB54D9775FD7}"/>
              </a:ext>
            </a:extLst>
          </p:cNvPr>
          <p:cNvSpPr>
            <a:spLocks noGrp="1"/>
          </p:cNvSpPr>
          <p:nvPr>
            <p:ph idx="1"/>
          </p:nvPr>
        </p:nvSpPr>
        <p:spPr/>
        <p:txBody>
          <a:bodyPr/>
          <a:lstStyle/>
          <a:p>
            <a:pPr marL="457200" indent="-457200">
              <a:buFont typeface="Arial" panose="020B0604020202020204" pitchFamily="34" charset="0"/>
              <a:buChar char="•"/>
            </a:pPr>
            <a:r>
              <a:rPr lang="cs-CZ" sz="2800" dirty="0"/>
              <a:t>Vláda je </a:t>
            </a:r>
            <a:r>
              <a:rPr lang="cs-CZ" sz="2800" dirty="0">
                <a:solidFill>
                  <a:srgbClr val="FF0000"/>
                </a:solidFill>
              </a:rPr>
              <a:t>vrcholným orgánem </a:t>
            </a:r>
            <a:r>
              <a:rPr lang="cs-CZ" sz="2800" dirty="0"/>
              <a:t>výkonné moci.</a:t>
            </a:r>
          </a:p>
          <a:p>
            <a:pPr marL="457200" indent="-457200">
              <a:buFont typeface="Arial" panose="020B0604020202020204" pitchFamily="34" charset="0"/>
              <a:buChar char="•"/>
            </a:pPr>
            <a:r>
              <a:rPr lang="cs-CZ" sz="2800" dirty="0"/>
              <a:t>Vláda se skládá z předsedy vlády, místopředsedů vlády a ministrů.</a:t>
            </a:r>
          </a:p>
          <a:p>
            <a:pPr marL="457200" indent="-457200">
              <a:buFont typeface="Arial" panose="020B0604020202020204" pitchFamily="34" charset="0"/>
              <a:buChar char="•"/>
            </a:pPr>
            <a:r>
              <a:rPr lang="cs-CZ" sz="2800" dirty="0"/>
              <a:t>Předsedu vlády jmenuje </a:t>
            </a:r>
            <a:r>
              <a:rPr lang="cs-CZ" sz="2800" b="1" dirty="0"/>
              <a:t>prezident republiky </a:t>
            </a:r>
            <a:r>
              <a:rPr lang="cs-CZ" sz="2800" dirty="0"/>
              <a:t>a na  </a:t>
            </a:r>
            <a:r>
              <a:rPr lang="cs-CZ" sz="2800" b="1" dirty="0"/>
              <a:t>návrh předsedy vlády </a:t>
            </a:r>
            <a:r>
              <a:rPr lang="cs-CZ" sz="2800" dirty="0">
                <a:solidFill>
                  <a:srgbClr val="FF0000"/>
                </a:solidFill>
              </a:rPr>
              <a:t>jmenuje</a:t>
            </a:r>
            <a:r>
              <a:rPr lang="cs-CZ" sz="2800" dirty="0"/>
              <a:t> ostatní členy vlády a </a:t>
            </a:r>
            <a:r>
              <a:rPr lang="cs-CZ" sz="2800" dirty="0">
                <a:solidFill>
                  <a:srgbClr val="FF0000"/>
                </a:solidFill>
              </a:rPr>
              <a:t>pověřuje</a:t>
            </a:r>
            <a:r>
              <a:rPr lang="cs-CZ" sz="2800" dirty="0"/>
              <a:t> je řízením ministerstev nebo jiných úřadů</a:t>
            </a:r>
          </a:p>
          <a:p>
            <a:pPr marL="457200" indent="-457200">
              <a:buFont typeface="Arial" panose="020B0604020202020204" pitchFamily="34" charset="0"/>
              <a:buChar char="•"/>
            </a:pPr>
            <a:r>
              <a:rPr lang="cs-CZ" sz="2800" dirty="0"/>
              <a:t>Prezident republiky odvolá člena vlády, jestliže to navrhne předseda vlády.</a:t>
            </a:r>
          </a:p>
          <a:p>
            <a:pPr marL="457200" indent="-457200">
              <a:buFont typeface="Arial" panose="020B0604020202020204" pitchFamily="34" charset="0"/>
              <a:buChar char="•"/>
            </a:pPr>
            <a:r>
              <a:rPr lang="cs-CZ" sz="2800" dirty="0"/>
              <a:t>Prezident republiky odvolá vládu, která nepodala demisi, ačkoliv ji byla povinna podat</a:t>
            </a:r>
          </a:p>
          <a:p>
            <a:pPr marL="457200" indent="-457200">
              <a:buFont typeface="Arial" panose="020B0604020202020204" pitchFamily="34" charset="0"/>
              <a:buChar char="•"/>
            </a:pPr>
            <a:endParaRPr lang="cs-CZ" dirty="0"/>
          </a:p>
        </p:txBody>
      </p:sp>
    </p:spTree>
    <p:extLst>
      <p:ext uri="{BB962C8B-B14F-4D97-AF65-F5344CB8AC3E}">
        <p14:creationId xmlns:p14="http://schemas.microsoft.com/office/powerpoint/2010/main" val="4157406864"/>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9A9095-433B-D943-8B96-2E4A913801B7}"/>
              </a:ext>
            </a:extLst>
          </p:cNvPr>
          <p:cNvSpPr>
            <a:spLocks noGrp="1"/>
          </p:cNvSpPr>
          <p:nvPr>
            <p:ph type="title"/>
          </p:nvPr>
        </p:nvSpPr>
        <p:spPr/>
        <p:txBody>
          <a:bodyPr/>
          <a:lstStyle/>
          <a:p>
            <a:r>
              <a:rPr lang="cs-CZ" dirty="0"/>
              <a:t>Odpovědnost vlády</a:t>
            </a:r>
          </a:p>
        </p:txBody>
      </p:sp>
      <p:sp>
        <p:nvSpPr>
          <p:cNvPr id="3" name="Zástupný symbol pro obsah 2">
            <a:extLst>
              <a:ext uri="{FF2B5EF4-FFF2-40B4-BE49-F238E27FC236}">
                <a16:creationId xmlns:a16="http://schemas.microsoft.com/office/drawing/2014/main" id="{F7F41CE9-C61D-464B-A355-30232063BA6A}"/>
              </a:ext>
            </a:extLst>
          </p:cNvPr>
          <p:cNvSpPr>
            <a:spLocks noGrp="1"/>
          </p:cNvSpPr>
          <p:nvPr>
            <p:ph idx="1"/>
          </p:nvPr>
        </p:nvSpPr>
        <p:spPr/>
        <p:txBody>
          <a:bodyPr/>
          <a:lstStyle/>
          <a:p>
            <a:pPr marL="457200" indent="-457200">
              <a:buFont typeface="Arial" panose="020B0604020202020204" pitchFamily="34" charset="0"/>
              <a:buChar char="•"/>
            </a:pPr>
            <a:r>
              <a:rPr lang="cs-CZ" dirty="0"/>
              <a:t>Vláda předstoupí do třiceti dnů po svém jmenování před Poslaneckou sněmovnu a požádá ji o vyslovení důvěry</a:t>
            </a:r>
          </a:p>
          <a:p>
            <a:pPr marL="457200" indent="-457200">
              <a:buFont typeface="Arial" panose="020B0604020202020204" pitchFamily="34" charset="0"/>
              <a:buChar char="•"/>
            </a:pPr>
            <a:r>
              <a:rPr lang="cs-CZ" dirty="0"/>
              <a:t>Vláda může požádat o vyslovení důvěry kdykoliv</a:t>
            </a:r>
          </a:p>
          <a:p>
            <a:pPr marL="457200" indent="-457200">
              <a:buFont typeface="Arial" panose="020B0604020202020204" pitchFamily="34" charset="0"/>
              <a:buChar char="•"/>
            </a:pPr>
            <a:r>
              <a:rPr lang="cs-CZ" dirty="0"/>
              <a:t>Vyslovit </a:t>
            </a:r>
            <a:r>
              <a:rPr lang="cs-CZ" b="1" dirty="0"/>
              <a:t>nedůvěru</a:t>
            </a:r>
            <a:r>
              <a:rPr lang="cs-CZ" dirty="0"/>
              <a:t> vládě může Poslanecká sněmovna (50 podpisů), většinou nejméně 101 poslance </a:t>
            </a:r>
          </a:p>
        </p:txBody>
      </p:sp>
    </p:spTree>
    <p:extLst>
      <p:ext uri="{BB962C8B-B14F-4D97-AF65-F5344CB8AC3E}">
        <p14:creationId xmlns:p14="http://schemas.microsoft.com/office/powerpoint/2010/main" val="3250228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Základní povinnosti</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Každý občan je povinen být Československé republice</a:t>
            </a:r>
            <a:r>
              <a:rPr lang="cs-CZ" dirty="0">
                <a:solidFill>
                  <a:srgbClr val="FF0000"/>
                </a:solidFill>
              </a:rPr>
              <a:t> věrný</a:t>
            </a:r>
            <a:r>
              <a:rPr lang="cs-CZ" dirty="0"/>
              <a:t>, zachovávat ústavu i zákony a ve všem svém jednání </a:t>
            </a:r>
            <a:r>
              <a:rPr lang="cs-CZ" dirty="0">
                <a:solidFill>
                  <a:srgbClr val="FF0000"/>
                </a:solidFill>
              </a:rPr>
              <a:t>dbát zájmů státu.</a:t>
            </a:r>
          </a:p>
          <a:p>
            <a:pPr marL="457200" indent="-457200">
              <a:buFont typeface="Arial" charset="0"/>
              <a:buChar char="•"/>
            </a:pPr>
            <a:r>
              <a:rPr lang="cs-CZ" dirty="0"/>
              <a:t>Zejména je vlasteneckou povinností každého občana podporovat </a:t>
            </a:r>
            <a:r>
              <a:rPr lang="cs-CZ" dirty="0">
                <a:solidFill>
                  <a:srgbClr val="FF0000"/>
                </a:solidFill>
              </a:rPr>
              <a:t>udržování a zvelebování národního majetku </a:t>
            </a:r>
            <a:r>
              <a:rPr lang="cs-CZ" dirty="0"/>
              <a:t>a dbát o to, aby </a:t>
            </a:r>
            <a:r>
              <a:rPr lang="cs-CZ" dirty="0">
                <a:solidFill>
                  <a:srgbClr val="FF0000"/>
                </a:solidFill>
              </a:rPr>
              <a:t>národní majetek nebyl zkracován a poškozován</a:t>
            </a:r>
            <a:r>
              <a:rPr lang="cs-CZ" dirty="0"/>
              <a:t>.</a:t>
            </a:r>
          </a:p>
          <a:p>
            <a:pPr marL="457200" indent="-457200">
              <a:buFont typeface="Arial" charset="0"/>
              <a:buChar char="•"/>
            </a:pPr>
            <a:r>
              <a:rPr lang="cs-CZ" dirty="0"/>
              <a:t>Každý občan je </a:t>
            </a:r>
            <a:r>
              <a:rPr lang="cs-CZ" dirty="0">
                <a:solidFill>
                  <a:srgbClr val="C00000"/>
                </a:solidFill>
              </a:rPr>
              <a:t>povinen pracovat </a:t>
            </a:r>
            <a:r>
              <a:rPr lang="cs-CZ" dirty="0"/>
              <a:t>podle svých schopností a svou prací </a:t>
            </a:r>
            <a:r>
              <a:rPr lang="cs-CZ" dirty="0">
                <a:solidFill>
                  <a:srgbClr val="C00000"/>
                </a:solidFill>
              </a:rPr>
              <a:t>přispívat k prospěchu celku</a:t>
            </a:r>
          </a:p>
          <a:p>
            <a:br>
              <a:rPr lang="cs-CZ" dirty="0"/>
            </a:br>
            <a:endParaRPr lang="cs-CZ" dirty="0"/>
          </a:p>
        </p:txBody>
      </p:sp>
    </p:spTree>
    <p:extLst>
      <p:ext uri="{BB962C8B-B14F-4D97-AF65-F5344CB8AC3E}">
        <p14:creationId xmlns:p14="http://schemas.microsoft.com/office/powerpoint/2010/main" val="1996012289"/>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C1C40E-F0F4-2949-BE8D-5A61C344E255}"/>
              </a:ext>
            </a:extLst>
          </p:cNvPr>
          <p:cNvSpPr>
            <a:spLocks noGrp="1"/>
          </p:cNvSpPr>
          <p:nvPr>
            <p:ph type="title"/>
          </p:nvPr>
        </p:nvSpPr>
        <p:spPr/>
        <p:txBody>
          <a:bodyPr/>
          <a:lstStyle/>
          <a:p>
            <a:r>
              <a:rPr lang="cs-CZ" dirty="0"/>
              <a:t>Demise </a:t>
            </a:r>
          </a:p>
        </p:txBody>
      </p:sp>
      <p:sp>
        <p:nvSpPr>
          <p:cNvPr id="3" name="Zástupný symbol pro obsah 2">
            <a:extLst>
              <a:ext uri="{FF2B5EF4-FFF2-40B4-BE49-F238E27FC236}">
                <a16:creationId xmlns:a16="http://schemas.microsoft.com/office/drawing/2014/main" id="{56EB0A54-E279-1F49-89D2-0F8BC71D2623}"/>
              </a:ext>
            </a:extLst>
          </p:cNvPr>
          <p:cNvSpPr>
            <a:spLocks noGrp="1"/>
          </p:cNvSpPr>
          <p:nvPr>
            <p:ph idx="1"/>
          </p:nvPr>
        </p:nvSpPr>
        <p:spPr/>
        <p:txBody>
          <a:bodyPr/>
          <a:lstStyle/>
          <a:p>
            <a:pPr marL="457200" indent="-457200">
              <a:buFont typeface="Arial" panose="020B0604020202020204" pitchFamily="34" charset="0"/>
              <a:buChar char="•"/>
            </a:pPr>
            <a:r>
              <a:rPr lang="cs-CZ" dirty="0"/>
              <a:t>Předseda vlády podává demisi do rukou prezidenta republiky. </a:t>
            </a:r>
          </a:p>
          <a:p>
            <a:pPr marL="457200" indent="-457200">
              <a:buFont typeface="Arial" panose="020B0604020202020204" pitchFamily="34" charset="0"/>
              <a:buChar char="•"/>
            </a:pPr>
            <a:r>
              <a:rPr lang="cs-CZ" dirty="0"/>
              <a:t>Ostatní členové vlády podávají demisi do rukou prezidenta republiky prostřednictvím předsedy vlády</a:t>
            </a:r>
          </a:p>
          <a:p>
            <a:pPr marL="457200" indent="-457200">
              <a:buFont typeface="Arial" panose="020B0604020202020204" pitchFamily="34" charset="0"/>
              <a:buChar char="•"/>
            </a:pPr>
            <a:r>
              <a:rPr lang="cs-CZ" dirty="0"/>
              <a:t>Demise předsedy vlády – vede k demisi celé vlády</a:t>
            </a:r>
          </a:p>
        </p:txBody>
      </p:sp>
    </p:spTree>
    <p:extLst>
      <p:ext uri="{BB962C8B-B14F-4D97-AF65-F5344CB8AC3E}">
        <p14:creationId xmlns:p14="http://schemas.microsoft.com/office/powerpoint/2010/main" val="383014836"/>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A41F7AA-776B-3B40-B0F5-ABB8DAC0CC12}"/>
              </a:ext>
            </a:extLst>
          </p:cNvPr>
          <p:cNvSpPr>
            <a:spLocks noGrp="1"/>
          </p:cNvSpPr>
          <p:nvPr>
            <p:ph type="title"/>
          </p:nvPr>
        </p:nvSpPr>
        <p:spPr/>
        <p:txBody>
          <a:bodyPr/>
          <a:lstStyle/>
          <a:p>
            <a:r>
              <a:rPr lang="cs-CZ" dirty="0"/>
              <a:t>Dopady podání demise předsedy vlády</a:t>
            </a:r>
          </a:p>
        </p:txBody>
      </p:sp>
      <p:sp>
        <p:nvSpPr>
          <p:cNvPr id="3" name="Zástupný symbol pro obsah 2">
            <a:extLst>
              <a:ext uri="{FF2B5EF4-FFF2-40B4-BE49-F238E27FC236}">
                <a16:creationId xmlns:a16="http://schemas.microsoft.com/office/drawing/2014/main" id="{40BAF7D7-2800-BB45-B310-2B16A925AF8A}"/>
              </a:ext>
            </a:extLst>
          </p:cNvPr>
          <p:cNvSpPr>
            <a:spLocks noGrp="1"/>
          </p:cNvSpPr>
          <p:nvPr>
            <p:ph idx="1"/>
          </p:nvPr>
        </p:nvSpPr>
        <p:spPr/>
        <p:txBody>
          <a:bodyPr/>
          <a:lstStyle/>
          <a:p>
            <a:pPr marL="457200" indent="-457200">
              <a:buFont typeface="Arial" panose="020B0604020202020204" pitchFamily="34" charset="0"/>
              <a:buChar char="•"/>
            </a:pPr>
            <a:r>
              <a:rPr lang="cs-CZ" dirty="0"/>
              <a:t>Dne 30.11.1997 předal Václav Klaus prezidentu republiky Václavu Havlovi svou demisi. Na svou demisi obdržel odpověď prezidenta republiky, že přijímá demisi celé vlády.</a:t>
            </a:r>
          </a:p>
          <a:p>
            <a:pPr marL="457200" indent="-457200">
              <a:buFont typeface="Arial" panose="020B0604020202020204" pitchFamily="34" charset="0"/>
              <a:buChar char="•"/>
            </a:pPr>
            <a:r>
              <a:rPr lang="cs-CZ" dirty="0"/>
              <a:t>Dne 17. 6. 2O13 předal Petr Nečas prezidentu republiky Miloši Zemanovi svou demisi. Na svou demisi obdržel odpověď prezidenta republiky, že přijímá demisi celé vlády.</a:t>
            </a:r>
          </a:p>
          <a:p>
            <a:pPr marL="0" indent="0"/>
            <a:r>
              <a:rPr lang="cs-CZ" dirty="0"/>
              <a:t>Vláda následně nepřijala žádné usnesení o podání </a:t>
            </a:r>
            <a:r>
              <a:rPr lang="cs-CZ"/>
              <a:t>své demise.</a:t>
            </a:r>
            <a:endParaRPr lang="cs-CZ" dirty="0"/>
          </a:p>
          <a:p>
            <a:endParaRPr lang="cs-CZ" dirty="0"/>
          </a:p>
        </p:txBody>
      </p:sp>
    </p:spTree>
    <p:extLst>
      <p:ext uri="{BB962C8B-B14F-4D97-AF65-F5344CB8AC3E}">
        <p14:creationId xmlns:p14="http://schemas.microsoft.com/office/powerpoint/2010/main" val="2970171006"/>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4F4C49-7931-3549-8D48-1C02AC0DCED2}"/>
              </a:ext>
            </a:extLst>
          </p:cNvPr>
          <p:cNvSpPr>
            <a:spLocks noGrp="1"/>
          </p:cNvSpPr>
          <p:nvPr>
            <p:ph type="title"/>
          </p:nvPr>
        </p:nvSpPr>
        <p:spPr/>
        <p:txBody>
          <a:bodyPr/>
          <a:lstStyle/>
          <a:p>
            <a:r>
              <a:rPr lang="cs-CZ" dirty="0"/>
              <a:t>Rozhodování vlády</a:t>
            </a:r>
          </a:p>
        </p:txBody>
      </p:sp>
      <p:sp>
        <p:nvSpPr>
          <p:cNvPr id="3" name="Zástupný symbol pro obsah 2">
            <a:extLst>
              <a:ext uri="{FF2B5EF4-FFF2-40B4-BE49-F238E27FC236}">
                <a16:creationId xmlns:a16="http://schemas.microsoft.com/office/drawing/2014/main" id="{079AD080-608E-4844-82EF-5A5072A16C11}"/>
              </a:ext>
            </a:extLst>
          </p:cNvPr>
          <p:cNvSpPr>
            <a:spLocks noGrp="1"/>
          </p:cNvSpPr>
          <p:nvPr>
            <p:ph idx="1"/>
          </p:nvPr>
        </p:nvSpPr>
        <p:spPr/>
        <p:txBody>
          <a:bodyPr/>
          <a:lstStyle/>
          <a:p>
            <a:pPr marL="457200" indent="-457200">
              <a:buFont typeface="Arial" panose="020B0604020202020204" pitchFamily="34" charset="0"/>
              <a:buChar char="•"/>
            </a:pPr>
            <a:r>
              <a:rPr lang="cs-CZ" dirty="0"/>
              <a:t>Vláda rozhoduje </a:t>
            </a:r>
            <a:r>
              <a:rPr lang="cs-CZ" dirty="0">
                <a:solidFill>
                  <a:srgbClr val="FF0000"/>
                </a:solidFill>
              </a:rPr>
              <a:t>ve sboru</a:t>
            </a:r>
            <a:r>
              <a:rPr lang="cs-CZ" dirty="0"/>
              <a:t>.</a:t>
            </a:r>
          </a:p>
          <a:p>
            <a:pPr marL="457200" indent="-457200">
              <a:buFont typeface="Arial" panose="020B0604020202020204" pitchFamily="34" charset="0"/>
              <a:buChar char="•"/>
            </a:pPr>
            <a:r>
              <a:rPr lang="cs-CZ" dirty="0"/>
              <a:t>K přijetí usnesení vlády je třeba souhlasu nadpoloviční </a:t>
            </a:r>
            <a:r>
              <a:rPr lang="cs-CZ" dirty="0">
                <a:solidFill>
                  <a:srgbClr val="FF0000"/>
                </a:solidFill>
              </a:rPr>
              <a:t>většiny všech jejích členů</a:t>
            </a:r>
            <a:r>
              <a:rPr lang="cs-CZ" dirty="0"/>
              <a:t>.</a:t>
            </a:r>
          </a:p>
          <a:p>
            <a:pPr marL="457200" indent="-457200">
              <a:buFont typeface="Arial" panose="020B0604020202020204" pitchFamily="34" charset="0"/>
              <a:buChar char="•"/>
            </a:pPr>
            <a:r>
              <a:rPr lang="cs-CZ" dirty="0"/>
              <a:t>Předseda vlády organizuje činnost vlády, řídí její schůze, vystupuje jejím jménem a vykonává další činnosti, které jsou mu svěřeny Ústavou nebo jinými zákony.</a:t>
            </a:r>
          </a:p>
        </p:txBody>
      </p:sp>
    </p:spTree>
    <p:extLst>
      <p:ext uri="{BB962C8B-B14F-4D97-AF65-F5344CB8AC3E}">
        <p14:creationId xmlns:p14="http://schemas.microsoft.com/office/powerpoint/2010/main" val="3647739217"/>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F0E7FD-DDC0-F847-A4F1-E1EFB5F01B8F}"/>
              </a:ext>
            </a:extLst>
          </p:cNvPr>
          <p:cNvSpPr>
            <a:spLocks noGrp="1"/>
          </p:cNvSpPr>
          <p:nvPr>
            <p:ph type="title"/>
          </p:nvPr>
        </p:nvSpPr>
        <p:spPr/>
        <p:txBody>
          <a:bodyPr/>
          <a:lstStyle/>
          <a:p>
            <a:r>
              <a:rPr lang="cs-CZ" dirty="0"/>
              <a:t>Konflikt zájmů </a:t>
            </a:r>
          </a:p>
        </p:txBody>
      </p:sp>
      <p:sp>
        <p:nvSpPr>
          <p:cNvPr id="3" name="Zástupný symbol pro obsah 2">
            <a:extLst>
              <a:ext uri="{FF2B5EF4-FFF2-40B4-BE49-F238E27FC236}">
                <a16:creationId xmlns:a16="http://schemas.microsoft.com/office/drawing/2014/main" id="{11D15289-852C-E044-85BA-6845D0481B7F}"/>
              </a:ext>
            </a:extLst>
          </p:cNvPr>
          <p:cNvSpPr>
            <a:spLocks noGrp="1"/>
          </p:cNvSpPr>
          <p:nvPr>
            <p:ph idx="1"/>
          </p:nvPr>
        </p:nvSpPr>
        <p:spPr/>
        <p:txBody>
          <a:bodyPr/>
          <a:lstStyle/>
          <a:p>
            <a:pPr marL="457200" indent="-457200">
              <a:buFont typeface="Arial" panose="020B0604020202020204" pitchFamily="34" charset="0"/>
              <a:buChar char="•"/>
            </a:pPr>
            <a:r>
              <a:rPr lang="cs-CZ" dirty="0"/>
              <a:t>Člen vlády nesmí vykonávat činnosti, jejichž povaha odporuje výkonu jeho funkce. Podrobnosti stanoví zákon.</a:t>
            </a:r>
          </a:p>
        </p:txBody>
      </p:sp>
    </p:spTree>
    <p:extLst>
      <p:ext uri="{BB962C8B-B14F-4D97-AF65-F5344CB8AC3E}">
        <p14:creationId xmlns:p14="http://schemas.microsoft.com/office/powerpoint/2010/main" val="4008336095"/>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4B5753-C3B7-3148-856D-19DFD277B1C2}"/>
              </a:ext>
            </a:extLst>
          </p:cNvPr>
          <p:cNvSpPr>
            <a:spLocks noGrp="1"/>
          </p:cNvSpPr>
          <p:nvPr>
            <p:ph type="title"/>
          </p:nvPr>
        </p:nvSpPr>
        <p:spPr/>
        <p:txBody>
          <a:bodyPr/>
          <a:lstStyle/>
          <a:p>
            <a:pPr algn="ctr"/>
            <a:r>
              <a:rPr lang="cs-CZ" dirty="0"/>
              <a:t>Zákon o střetu zájmů upravuje (159/2006 Sb.)</a:t>
            </a:r>
          </a:p>
        </p:txBody>
      </p:sp>
      <p:sp>
        <p:nvSpPr>
          <p:cNvPr id="3" name="Zástupný symbol pro obsah 2">
            <a:extLst>
              <a:ext uri="{FF2B5EF4-FFF2-40B4-BE49-F238E27FC236}">
                <a16:creationId xmlns:a16="http://schemas.microsoft.com/office/drawing/2014/main" id="{28C477AD-991A-064D-92B0-31E694F8F820}"/>
              </a:ext>
            </a:extLst>
          </p:cNvPr>
          <p:cNvSpPr>
            <a:spLocks noGrp="1"/>
          </p:cNvSpPr>
          <p:nvPr>
            <p:ph idx="1"/>
          </p:nvPr>
        </p:nvSpPr>
        <p:spPr/>
        <p:txBody>
          <a:bodyPr>
            <a:normAutofit fontScale="70000" lnSpcReduction="20000"/>
          </a:bodyPr>
          <a:lstStyle/>
          <a:p>
            <a:pPr marL="425265" indent="-425265">
              <a:buFont typeface="+mj-lt"/>
              <a:buAutoNum type="arabicPeriod"/>
            </a:pPr>
            <a:r>
              <a:rPr lang="cs-CZ" dirty="0"/>
              <a:t>povinnost veřejných funkcionářů vykonávat svoji funkci tak, aby nedocházelo ke střetu mezi jejich osobními zájmy a zájmy, které jsou povinni z titulu své funkce prosazovat nebo hájit,</a:t>
            </a:r>
          </a:p>
          <a:p>
            <a:pPr marL="425265" indent="-425265">
              <a:buFont typeface="+mj-lt"/>
              <a:buAutoNum type="arabicPeriod"/>
            </a:pPr>
            <a:r>
              <a:rPr lang="cs-CZ" dirty="0"/>
              <a:t>povinnost veřejných funkcionářů oznamovat skutečnosti, které umožňují veřejnou kontrolu jejich činností konaných vedle výkonu funkce veřejného funkcionáře, veřejnou kontrolu majetku nabytého za dobu výkonu funkce a dalších příjmů, darů nebo jiného prospěchu, získaných za dobu výkonu funkce, popřípadě závazků, které veřejný funkcionář má</a:t>
            </a:r>
          </a:p>
          <a:p>
            <a:pPr marL="425265" indent="-425265">
              <a:buFont typeface="+mj-lt"/>
              <a:buAutoNum type="arabicPeriod"/>
            </a:pPr>
            <a:r>
              <a:rPr lang="cs-CZ" dirty="0"/>
              <a:t>omezení některých činností veřejných funkcionářů a neslučitelnost výkonu funkce veřejného funkcionáře s jinými funkcemi</a:t>
            </a:r>
          </a:p>
          <a:p>
            <a:pPr marL="425265" indent="-425265">
              <a:buFont typeface="+mj-lt"/>
              <a:buAutoNum type="arabicPeriod"/>
            </a:pPr>
            <a:r>
              <a:rPr lang="cs-CZ" dirty="0"/>
              <a:t>odpovědnost veřejných funkcionářů za porušení povinností stanovených tímto zákonem, včetně správních trestů, které lze veřejnému funkcionáři za porušení těchto povinností uložit</a:t>
            </a:r>
          </a:p>
        </p:txBody>
      </p:sp>
    </p:spTree>
    <p:extLst>
      <p:ext uri="{BB962C8B-B14F-4D97-AF65-F5344CB8AC3E}">
        <p14:creationId xmlns:p14="http://schemas.microsoft.com/office/powerpoint/2010/main" val="4091570541"/>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955FCE-B496-3443-A284-6DEB57C20B7D}"/>
              </a:ext>
            </a:extLst>
          </p:cNvPr>
          <p:cNvSpPr>
            <a:spLocks noGrp="1"/>
          </p:cNvSpPr>
          <p:nvPr>
            <p:ph type="title"/>
          </p:nvPr>
        </p:nvSpPr>
        <p:spPr/>
        <p:txBody>
          <a:bodyPr/>
          <a:lstStyle/>
          <a:p>
            <a:pPr algn="ctr"/>
            <a:r>
              <a:rPr lang="cs-CZ" dirty="0"/>
              <a:t>Veřejný funkcionář</a:t>
            </a:r>
          </a:p>
        </p:txBody>
      </p:sp>
      <p:sp>
        <p:nvSpPr>
          <p:cNvPr id="3" name="Zástupný symbol pro obsah 2">
            <a:extLst>
              <a:ext uri="{FF2B5EF4-FFF2-40B4-BE49-F238E27FC236}">
                <a16:creationId xmlns:a16="http://schemas.microsoft.com/office/drawing/2014/main" id="{F5519D15-08A3-264B-8097-44D1F4B8B2A4}"/>
              </a:ext>
            </a:extLst>
          </p:cNvPr>
          <p:cNvSpPr>
            <a:spLocks noGrp="1"/>
          </p:cNvSpPr>
          <p:nvPr>
            <p:ph idx="1"/>
          </p:nvPr>
        </p:nvSpPr>
        <p:spPr/>
        <p:txBody>
          <a:bodyPr>
            <a:normAutofit fontScale="77500" lnSpcReduction="20000"/>
          </a:bodyPr>
          <a:lstStyle/>
          <a:p>
            <a:pPr marL="0" indent="0"/>
            <a:r>
              <a:rPr lang="cs-CZ" dirty="0"/>
              <a:t>Veřejný funkcionář je mimo jiné:</a:t>
            </a:r>
          </a:p>
          <a:p>
            <a:r>
              <a:rPr lang="cs-CZ" dirty="0"/>
              <a:t>člen vlády nebo vedoucí jiného ústředního správního úřadu, v jehož čele není člen vlády,</a:t>
            </a:r>
          </a:p>
          <a:p>
            <a:r>
              <a:rPr lang="cs-CZ" dirty="0"/>
              <a:t>náměstek člena vlády nebo náměstek ministra vnitra pro státní službu,</a:t>
            </a:r>
          </a:p>
          <a:p>
            <a:r>
              <a:rPr lang="cs-CZ" dirty="0"/>
              <a:t>prezident, viceprezident a člen Nejvyššího kontrolního úřadu,</a:t>
            </a:r>
          </a:p>
          <a:p>
            <a:r>
              <a:rPr lang="cs-CZ" dirty="0"/>
              <a:t>veřejný ochránce práv a jeho zástupce,</a:t>
            </a:r>
          </a:p>
          <a:p>
            <a:r>
              <a:rPr lang="cs-CZ" dirty="0"/>
              <a:t>ředitel bezpečnostního sboru a vedoucí příslušník bezpečnostního  s výjimkou příslušníků zpravodajských služeb,</a:t>
            </a:r>
          </a:p>
          <a:p>
            <a:r>
              <a:rPr lang="cs-CZ" dirty="0"/>
              <a:t>Soudce</a:t>
            </a:r>
          </a:p>
          <a:p>
            <a:r>
              <a:rPr lang="cs-CZ" dirty="0"/>
              <a:t>Státní zástupce….</a:t>
            </a:r>
          </a:p>
        </p:txBody>
      </p:sp>
    </p:spTree>
    <p:extLst>
      <p:ext uri="{BB962C8B-B14F-4D97-AF65-F5344CB8AC3E}">
        <p14:creationId xmlns:p14="http://schemas.microsoft.com/office/powerpoint/2010/main" val="3359919802"/>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4E85F8-6F6C-3944-929F-DCD429FDA401}"/>
              </a:ext>
            </a:extLst>
          </p:cNvPr>
          <p:cNvSpPr>
            <a:spLocks noGrp="1"/>
          </p:cNvSpPr>
          <p:nvPr>
            <p:ph type="title"/>
          </p:nvPr>
        </p:nvSpPr>
        <p:spPr/>
        <p:txBody>
          <a:bodyPr/>
          <a:lstStyle/>
          <a:p>
            <a:pPr algn="ctr"/>
            <a:r>
              <a:rPr lang="cs-CZ" dirty="0"/>
              <a:t>Střet zájmů</a:t>
            </a:r>
          </a:p>
        </p:txBody>
      </p:sp>
      <p:sp>
        <p:nvSpPr>
          <p:cNvPr id="3" name="Zástupný symbol pro obsah 2">
            <a:extLst>
              <a:ext uri="{FF2B5EF4-FFF2-40B4-BE49-F238E27FC236}">
                <a16:creationId xmlns:a16="http://schemas.microsoft.com/office/drawing/2014/main" id="{E3D6763D-194A-1649-8711-6F7ACEE55CEE}"/>
              </a:ext>
            </a:extLst>
          </p:cNvPr>
          <p:cNvSpPr>
            <a:spLocks noGrp="1"/>
          </p:cNvSpPr>
          <p:nvPr>
            <p:ph idx="1"/>
          </p:nvPr>
        </p:nvSpPr>
        <p:spPr/>
        <p:txBody>
          <a:bodyPr/>
          <a:lstStyle/>
          <a:p>
            <a:pPr marL="457200" indent="-457200">
              <a:buFont typeface="Arial" panose="020B0604020202020204" pitchFamily="34" charset="0"/>
              <a:buChar char="•"/>
            </a:pPr>
            <a:r>
              <a:rPr lang="cs-CZ" sz="2800" dirty="0"/>
              <a:t>Veřejný funkcionář je povinen zdržet se každého jednání, při kterém mohou jeho osobní zájmy ovlivnit výkon jeho funkce. </a:t>
            </a:r>
          </a:p>
          <a:p>
            <a:pPr marL="457200" indent="-457200">
              <a:buFont typeface="Arial" panose="020B0604020202020204" pitchFamily="34" charset="0"/>
              <a:buChar char="•"/>
            </a:pPr>
            <a:r>
              <a:rPr lang="cs-CZ" sz="2800" dirty="0"/>
              <a:t>Osobním zájmem se pro účely tohoto zákona rozumí takový zájem, který přináší veřejnému funkcionáři, osobě blízké veřejného funkcionáře, právnické osobě ovládané veřejným funkcionářem nebo osobou blízkou veřejného funkcionáře zvýšení majetku, majetkového nebo jiného prospěchu, zamezení vzniku případného snížení majetkového nebo jiného prospěchu nebo jinou výhodu</a:t>
            </a:r>
          </a:p>
        </p:txBody>
      </p:sp>
    </p:spTree>
    <p:extLst>
      <p:ext uri="{BB962C8B-B14F-4D97-AF65-F5344CB8AC3E}">
        <p14:creationId xmlns:p14="http://schemas.microsoft.com/office/powerpoint/2010/main" val="3720954142"/>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BEAF1B-E4A8-7E49-B41A-2224775F7F53}"/>
              </a:ext>
            </a:extLst>
          </p:cNvPr>
          <p:cNvSpPr>
            <a:spLocks noGrp="1"/>
          </p:cNvSpPr>
          <p:nvPr>
            <p:ph type="title"/>
          </p:nvPr>
        </p:nvSpPr>
        <p:spPr/>
        <p:txBody>
          <a:bodyPr/>
          <a:lstStyle/>
          <a:p>
            <a:pPr algn="ctr"/>
            <a:r>
              <a:rPr lang="cs-CZ" dirty="0"/>
              <a:t>Obecná povinnost</a:t>
            </a:r>
          </a:p>
        </p:txBody>
      </p:sp>
      <p:sp>
        <p:nvSpPr>
          <p:cNvPr id="3" name="Zástupný symbol pro obsah 2">
            <a:extLst>
              <a:ext uri="{FF2B5EF4-FFF2-40B4-BE49-F238E27FC236}">
                <a16:creationId xmlns:a16="http://schemas.microsoft.com/office/drawing/2014/main" id="{F1E2AF99-F790-A649-98D2-8F19500AC34A}"/>
              </a:ext>
            </a:extLst>
          </p:cNvPr>
          <p:cNvSpPr>
            <a:spLocks noGrp="1"/>
          </p:cNvSpPr>
          <p:nvPr>
            <p:ph idx="1"/>
          </p:nvPr>
        </p:nvSpPr>
        <p:spPr/>
        <p:txBody>
          <a:bodyPr/>
          <a:lstStyle/>
          <a:p>
            <a:r>
              <a:rPr lang="cs-CZ" dirty="0"/>
              <a:t>Dojde-li ke střetu řádného výkonu funkce ve veřejném zájmu se zájmem osobním, nesmí veřejný funkcionář upřednostňovat svůj osobní zájem před zájmy, které je jako veřejný funkcionář povinen prosazovat a háji</a:t>
            </a:r>
          </a:p>
        </p:txBody>
      </p:sp>
    </p:spTree>
    <p:extLst>
      <p:ext uri="{BB962C8B-B14F-4D97-AF65-F5344CB8AC3E}">
        <p14:creationId xmlns:p14="http://schemas.microsoft.com/office/powerpoint/2010/main" val="2262211416"/>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381187-2A32-D644-B923-FED2609D879B}"/>
              </a:ext>
            </a:extLst>
          </p:cNvPr>
          <p:cNvSpPr>
            <a:spLocks noGrp="1"/>
          </p:cNvSpPr>
          <p:nvPr>
            <p:ph type="title"/>
          </p:nvPr>
        </p:nvSpPr>
        <p:spPr/>
        <p:txBody>
          <a:bodyPr/>
          <a:lstStyle/>
          <a:p>
            <a:pPr algn="ctr"/>
            <a:r>
              <a:rPr lang="cs-CZ" dirty="0"/>
              <a:t>Povinnost veřejného funkcionáře</a:t>
            </a:r>
          </a:p>
        </p:txBody>
      </p:sp>
      <p:sp>
        <p:nvSpPr>
          <p:cNvPr id="3" name="Zástupný symbol pro obsah 2">
            <a:extLst>
              <a:ext uri="{FF2B5EF4-FFF2-40B4-BE49-F238E27FC236}">
                <a16:creationId xmlns:a16="http://schemas.microsoft.com/office/drawing/2014/main" id="{37340F36-9BF8-BB41-A7DB-F8CFB875A3E4}"/>
              </a:ext>
            </a:extLst>
          </p:cNvPr>
          <p:cNvSpPr>
            <a:spLocks noGrp="1"/>
          </p:cNvSpPr>
          <p:nvPr>
            <p:ph idx="1"/>
          </p:nvPr>
        </p:nvSpPr>
        <p:spPr/>
        <p:txBody>
          <a:bodyPr/>
          <a:lstStyle/>
          <a:p>
            <a:pPr marL="0" indent="0"/>
            <a:r>
              <a:rPr lang="cs-CZ" sz="2400" dirty="0"/>
              <a:t>Veřejný funkcionář </a:t>
            </a:r>
            <a:r>
              <a:rPr lang="cs-CZ" sz="2400" b="1" dirty="0"/>
              <a:t>nesmí ohrozit veřejný zájem </a:t>
            </a:r>
            <a:r>
              <a:rPr lang="cs-CZ" sz="2400" dirty="0"/>
              <a:t>tím, že:</a:t>
            </a:r>
          </a:p>
          <a:p>
            <a:pPr marL="425265" indent="-425265">
              <a:buFont typeface="+mj-lt"/>
              <a:buAutoNum type="arabicPeriod"/>
            </a:pPr>
            <a:r>
              <a:rPr lang="cs-CZ" sz="2400" dirty="0"/>
              <a:t>využije svého </a:t>
            </a:r>
            <a:r>
              <a:rPr lang="cs-CZ" sz="2400" b="1" dirty="0"/>
              <a:t>postavení</a:t>
            </a:r>
            <a:r>
              <a:rPr lang="cs-CZ" sz="2400" dirty="0"/>
              <a:t>, </a:t>
            </a:r>
            <a:r>
              <a:rPr lang="cs-CZ" sz="2400" b="1" dirty="0"/>
              <a:t>pravomoci</a:t>
            </a:r>
            <a:r>
              <a:rPr lang="cs-CZ" sz="2400" dirty="0"/>
              <a:t> nebo </a:t>
            </a:r>
            <a:r>
              <a:rPr lang="cs-CZ" sz="2400" b="1" dirty="0"/>
              <a:t>informací</a:t>
            </a:r>
            <a:r>
              <a:rPr lang="cs-CZ" sz="2400" dirty="0"/>
              <a:t> získaných při výkonu své funkce k získání majetkového nebo jiného </a:t>
            </a:r>
            <a:r>
              <a:rPr lang="cs-CZ" sz="2400" b="1" dirty="0"/>
              <a:t>prospěchu</a:t>
            </a:r>
            <a:r>
              <a:rPr lang="cs-CZ" sz="2400" dirty="0"/>
              <a:t> nebo výhody pro </a:t>
            </a:r>
            <a:r>
              <a:rPr lang="cs-CZ" sz="2400" b="1" dirty="0"/>
              <a:t>sebe </a:t>
            </a:r>
            <a:r>
              <a:rPr lang="cs-CZ" sz="2400" dirty="0"/>
              <a:t>nebo </a:t>
            </a:r>
            <a:r>
              <a:rPr lang="cs-CZ" sz="2400" b="1" dirty="0"/>
              <a:t>jinou osobu</a:t>
            </a:r>
          </a:p>
          <a:p>
            <a:pPr marL="425265" indent="-425265">
              <a:buFont typeface="+mj-lt"/>
              <a:buAutoNum type="arabicPeriod"/>
            </a:pPr>
            <a:r>
              <a:rPr lang="cs-CZ" sz="2400" dirty="0"/>
              <a:t>se bude </a:t>
            </a:r>
            <a:r>
              <a:rPr lang="cs-CZ" sz="2400" b="1" dirty="0"/>
              <a:t>odvolávat na svou funkci </a:t>
            </a:r>
            <a:r>
              <a:rPr lang="cs-CZ" sz="2400" dirty="0"/>
              <a:t>v záležitostech, které souvisejí s jeho osobními zájmy, zejména s jeho povoláním, zaměstnáním nebo podnikáním, nebo</a:t>
            </a:r>
          </a:p>
          <a:p>
            <a:pPr marL="425265" indent="-425265">
              <a:buFont typeface="+mj-lt"/>
              <a:buAutoNum type="arabicPeriod"/>
            </a:pPr>
            <a:r>
              <a:rPr lang="cs-CZ" sz="2400" dirty="0"/>
              <a:t>dá </a:t>
            </a:r>
            <a:r>
              <a:rPr lang="cs-CZ" sz="2400" b="1" dirty="0"/>
              <a:t>za úplatu </a:t>
            </a:r>
            <a:r>
              <a:rPr lang="cs-CZ" sz="2400" dirty="0"/>
              <a:t>nebo </a:t>
            </a:r>
            <a:r>
              <a:rPr lang="cs-CZ" sz="2400" b="1" dirty="0"/>
              <a:t>jinou výhodu </a:t>
            </a:r>
            <a:r>
              <a:rPr lang="cs-CZ" sz="2400" dirty="0"/>
              <a:t>ke </a:t>
            </a:r>
            <a:r>
              <a:rPr lang="cs-CZ" sz="2400" b="1" dirty="0"/>
              <a:t>komerčním reklamním účelům </a:t>
            </a:r>
            <a:r>
              <a:rPr lang="cs-CZ" sz="2400" dirty="0"/>
              <a:t>svolení k uvedení svého jména, popřípadě jmen a příjmení nebo svolení ke svému vyobrazení ve spojení s vykonávanou funkcí</a:t>
            </a:r>
          </a:p>
        </p:txBody>
      </p:sp>
    </p:spTree>
    <p:extLst>
      <p:ext uri="{BB962C8B-B14F-4D97-AF65-F5344CB8AC3E}">
        <p14:creationId xmlns:p14="http://schemas.microsoft.com/office/powerpoint/2010/main" val="686499369"/>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4EBA61-A0B4-4D48-8A5E-53817B8880D5}"/>
              </a:ext>
            </a:extLst>
          </p:cNvPr>
          <p:cNvSpPr>
            <a:spLocks noGrp="1"/>
          </p:cNvSpPr>
          <p:nvPr>
            <p:ph type="title"/>
          </p:nvPr>
        </p:nvSpPr>
        <p:spPr/>
        <p:txBody>
          <a:bodyPr/>
          <a:lstStyle/>
          <a:p>
            <a:pPr algn="ctr"/>
            <a:r>
              <a:rPr lang="cs-CZ" dirty="0"/>
              <a:t>Zákazy pro veřejného funkcionáře</a:t>
            </a:r>
          </a:p>
        </p:txBody>
      </p:sp>
      <p:sp>
        <p:nvSpPr>
          <p:cNvPr id="3" name="Zástupný symbol pro obsah 2">
            <a:extLst>
              <a:ext uri="{FF2B5EF4-FFF2-40B4-BE49-F238E27FC236}">
                <a16:creationId xmlns:a16="http://schemas.microsoft.com/office/drawing/2014/main" id="{ED13FBC0-9B1E-F741-8194-7E34DE94BC8C}"/>
              </a:ext>
            </a:extLst>
          </p:cNvPr>
          <p:cNvSpPr>
            <a:spLocks noGrp="1"/>
          </p:cNvSpPr>
          <p:nvPr>
            <p:ph idx="1"/>
          </p:nvPr>
        </p:nvSpPr>
        <p:spPr/>
        <p:txBody>
          <a:bodyPr>
            <a:normAutofit fontScale="85000" lnSpcReduction="20000"/>
          </a:bodyPr>
          <a:lstStyle/>
          <a:p>
            <a:pPr marL="0" indent="0"/>
            <a:r>
              <a:rPr lang="cs-CZ" dirty="0"/>
              <a:t>Veřejný funkcionář, až na výjimky (poslanec, senátor) nesmí:</a:t>
            </a:r>
          </a:p>
          <a:p>
            <a:pPr marL="425265" indent="-425265">
              <a:buFont typeface="+mj-lt"/>
              <a:buAutoNum type="arabicPeriod"/>
            </a:pPr>
            <a:r>
              <a:rPr lang="cs-CZ" b="1" dirty="0"/>
              <a:t>podnikat</a:t>
            </a:r>
            <a:r>
              <a:rPr lang="cs-CZ" dirty="0"/>
              <a:t> nebo provozovat jinou samostatnou výdělečnou činnost,</a:t>
            </a:r>
          </a:p>
          <a:p>
            <a:pPr marL="425265" indent="-425265">
              <a:buFont typeface="+mj-lt"/>
              <a:buAutoNum type="arabicPeriod"/>
            </a:pPr>
            <a:r>
              <a:rPr lang="cs-CZ" dirty="0"/>
              <a:t>být členem </a:t>
            </a:r>
            <a:r>
              <a:rPr lang="cs-CZ" b="1" dirty="0"/>
              <a:t>statutárního</a:t>
            </a:r>
            <a:r>
              <a:rPr lang="cs-CZ" dirty="0"/>
              <a:t> orgánu, členem </a:t>
            </a:r>
            <a:r>
              <a:rPr lang="cs-CZ" b="1" dirty="0"/>
              <a:t>řídícího</a:t>
            </a:r>
            <a:r>
              <a:rPr lang="cs-CZ" dirty="0"/>
              <a:t>, </a:t>
            </a:r>
            <a:r>
              <a:rPr lang="cs-CZ" b="1" dirty="0"/>
              <a:t>dozorčího </a:t>
            </a:r>
            <a:r>
              <a:rPr lang="cs-CZ" dirty="0"/>
              <a:t>nebo </a:t>
            </a:r>
            <a:r>
              <a:rPr lang="cs-CZ" b="1" dirty="0"/>
              <a:t>kontrolního</a:t>
            </a:r>
            <a:r>
              <a:rPr lang="cs-CZ" dirty="0"/>
              <a:t> orgánu právnické osoby, která </a:t>
            </a:r>
            <a:r>
              <a:rPr lang="cs-CZ" b="1" dirty="0"/>
              <a:t>podniká</a:t>
            </a:r>
            <a:r>
              <a:rPr lang="cs-CZ" dirty="0"/>
              <a:t>,</a:t>
            </a:r>
          </a:p>
          <a:p>
            <a:pPr marL="425265" indent="-425265">
              <a:buFont typeface="+mj-lt"/>
              <a:buAutoNum type="arabicPeriod"/>
            </a:pPr>
            <a:r>
              <a:rPr lang="cs-CZ" dirty="0"/>
              <a:t>být v </a:t>
            </a:r>
            <a:r>
              <a:rPr lang="cs-CZ" b="1" dirty="0"/>
              <a:t>pracovněprávním</a:t>
            </a:r>
            <a:r>
              <a:rPr lang="cs-CZ" dirty="0"/>
              <a:t> nebo obdobném vztahu nebo ve služebním poměru, nejde-li o vztah nebo poměr, v němž </a:t>
            </a:r>
            <a:r>
              <a:rPr lang="cs-CZ" b="1" dirty="0"/>
              <a:t>působí jako veřejný funkcionář</a:t>
            </a:r>
          </a:p>
          <a:p>
            <a:pPr marL="0" indent="0"/>
            <a:r>
              <a:rPr lang="cs-CZ" dirty="0"/>
              <a:t>Omezení podle  se nevztahuje na </a:t>
            </a:r>
            <a:r>
              <a:rPr lang="cs-CZ" b="1" dirty="0"/>
              <a:t>správu vlastního majetku </a:t>
            </a:r>
            <a:r>
              <a:rPr lang="cs-CZ" dirty="0"/>
              <a:t>a na činnost </a:t>
            </a:r>
            <a:r>
              <a:rPr lang="cs-CZ" b="1" dirty="0"/>
              <a:t>vědeckou, pedagogickou, publicistickou, literární, uměleckou nebo sportovní</a:t>
            </a:r>
            <a:r>
              <a:rPr lang="cs-CZ" dirty="0"/>
              <a:t>, nejde-li o vlastní podnikání v těchto oborech</a:t>
            </a:r>
            <a:endParaRPr lang="cs-CZ" b="1" dirty="0"/>
          </a:p>
        </p:txBody>
      </p:sp>
    </p:spTree>
    <p:extLst>
      <p:ext uri="{BB962C8B-B14F-4D97-AF65-F5344CB8AC3E}">
        <p14:creationId xmlns:p14="http://schemas.microsoft.com/office/powerpoint/2010/main" val="2993879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Socialistická ústava 1960</a:t>
            </a:r>
          </a:p>
        </p:txBody>
      </p:sp>
      <p:sp>
        <p:nvSpPr>
          <p:cNvPr id="10242" name="Rectangle 2"/>
          <p:cNvSpPr>
            <a:spLocks noGrp="1" noChangeArrowheads="1"/>
          </p:cNvSpPr>
          <p:nvPr>
            <p:ph type="body" idx="1"/>
          </p:nvPr>
        </p:nvSpPr>
        <p:spPr>
          <a:xfrm>
            <a:off x="503238" y="1768475"/>
            <a:ext cx="9070975" cy="4899025"/>
          </a:xfrm>
          <a:ln/>
        </p:spPr>
        <p:txBody>
          <a:bodyPr/>
          <a:lstStyle/>
          <a:p>
            <a:pPr marL="457200" indent="-457200">
              <a:buFont typeface="Arial" charset="0"/>
              <a:buChar char="•"/>
            </a:pPr>
            <a:r>
              <a:rPr lang="cs-CZ" dirty="0"/>
              <a:t>Společenské zřízení, za které bojovaly celé generace našich dělníků i ostatních pracujících a které měly od vítězství </a:t>
            </a:r>
            <a:r>
              <a:rPr lang="cs-CZ" dirty="0">
                <a:solidFill>
                  <a:srgbClr val="C00000"/>
                </a:solidFill>
              </a:rPr>
              <a:t>Velké říjnové socialistické revoluce před očima jako vzor</a:t>
            </a:r>
            <a:r>
              <a:rPr lang="cs-CZ" dirty="0"/>
              <a:t>, stalo se pod vedením Komunistické strany Československa skutečností i u nás.</a:t>
            </a:r>
            <a:endParaRPr lang="cs-CZ" dirty="0">
              <a:solidFill>
                <a:srgbClr val="3DEB3D"/>
              </a:solidFill>
            </a:endParaRP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3DEB3D"/>
                </a:solidFill>
              </a:rPr>
              <a:t>Socialismus v naší vlasti zvítězil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44386C-8560-F949-9D12-F53EC2D2B9B1}"/>
              </a:ext>
            </a:extLst>
          </p:cNvPr>
          <p:cNvSpPr>
            <a:spLocks noGrp="1"/>
          </p:cNvSpPr>
          <p:nvPr>
            <p:ph type="title"/>
          </p:nvPr>
        </p:nvSpPr>
        <p:spPr/>
        <p:txBody>
          <a:bodyPr/>
          <a:lstStyle/>
          <a:p>
            <a:pPr algn="ctr"/>
            <a:r>
              <a:rPr lang="cs-CZ" dirty="0"/>
              <a:t>Omezení v mediálním trhu</a:t>
            </a:r>
          </a:p>
        </p:txBody>
      </p:sp>
      <p:sp>
        <p:nvSpPr>
          <p:cNvPr id="3" name="Zástupný symbol pro obsah 2">
            <a:extLst>
              <a:ext uri="{FF2B5EF4-FFF2-40B4-BE49-F238E27FC236}">
                <a16:creationId xmlns:a16="http://schemas.microsoft.com/office/drawing/2014/main" id="{4DAF585E-167E-1F4B-8D26-B5CF7F5A7EEE}"/>
              </a:ext>
            </a:extLst>
          </p:cNvPr>
          <p:cNvSpPr>
            <a:spLocks noGrp="1"/>
          </p:cNvSpPr>
          <p:nvPr>
            <p:ph idx="1"/>
          </p:nvPr>
        </p:nvSpPr>
        <p:spPr/>
        <p:txBody>
          <a:bodyPr/>
          <a:lstStyle/>
          <a:p>
            <a:pPr algn="just"/>
            <a:r>
              <a:rPr lang="cs-CZ" dirty="0"/>
              <a:t>Veřejný funkcionář nesmí být </a:t>
            </a:r>
            <a:r>
              <a:rPr lang="cs-CZ" b="1" dirty="0"/>
              <a:t>provozovatelem</a:t>
            </a:r>
            <a:r>
              <a:rPr lang="cs-CZ" dirty="0"/>
              <a:t> rozhlasového nebo televizního vysílání nebo </a:t>
            </a:r>
            <a:r>
              <a:rPr lang="cs-CZ" b="1" dirty="0"/>
              <a:t>vydavatelem</a:t>
            </a:r>
            <a:r>
              <a:rPr lang="cs-CZ" dirty="0"/>
              <a:t> periodického tisku ani společníkem, členem nebo ovládající osobou právnické osoby, která je provozovatelem rozhlasového nebo televizního vysílání nebo vydavatelem periodického tisku</a:t>
            </a:r>
          </a:p>
        </p:txBody>
      </p:sp>
    </p:spTree>
    <p:extLst>
      <p:ext uri="{BB962C8B-B14F-4D97-AF65-F5344CB8AC3E}">
        <p14:creationId xmlns:p14="http://schemas.microsoft.com/office/powerpoint/2010/main" val="2493405859"/>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912DE5-495B-134E-A6E4-6C4B35E3CDA0}"/>
              </a:ext>
            </a:extLst>
          </p:cNvPr>
          <p:cNvSpPr>
            <a:spLocks noGrp="1"/>
          </p:cNvSpPr>
          <p:nvPr>
            <p:ph type="title"/>
          </p:nvPr>
        </p:nvSpPr>
        <p:spPr/>
        <p:txBody>
          <a:bodyPr/>
          <a:lstStyle/>
          <a:p>
            <a:pPr algn="ctr"/>
            <a:r>
              <a:rPr lang="cs-CZ" dirty="0"/>
              <a:t>Omezení ve veřejných zakázkách</a:t>
            </a:r>
          </a:p>
        </p:txBody>
      </p:sp>
      <p:sp>
        <p:nvSpPr>
          <p:cNvPr id="3" name="Zástupný symbol pro obsah 2">
            <a:extLst>
              <a:ext uri="{FF2B5EF4-FFF2-40B4-BE49-F238E27FC236}">
                <a16:creationId xmlns:a16="http://schemas.microsoft.com/office/drawing/2014/main" id="{DF0EA2D5-D306-2A4A-99AA-598F317EB40D}"/>
              </a:ext>
            </a:extLst>
          </p:cNvPr>
          <p:cNvSpPr>
            <a:spLocks noGrp="1"/>
          </p:cNvSpPr>
          <p:nvPr>
            <p:ph idx="1"/>
          </p:nvPr>
        </p:nvSpPr>
        <p:spPr/>
        <p:txBody>
          <a:bodyPr>
            <a:normAutofit fontScale="85000" lnSpcReduction="10000"/>
          </a:bodyPr>
          <a:lstStyle/>
          <a:p>
            <a:pPr algn="just"/>
            <a:r>
              <a:rPr lang="cs-CZ" b="1" dirty="0"/>
              <a:t>Obchodní společnost</a:t>
            </a:r>
            <a:r>
              <a:rPr lang="cs-CZ" dirty="0"/>
              <a:t>, ve </a:t>
            </a:r>
            <a:r>
              <a:rPr lang="cs-CZ" b="1" dirty="0"/>
              <a:t>které člen vlády nebo vedoucí jiného ústředního správního úřadu, v jehož čele není člen vlády</a:t>
            </a:r>
            <a:r>
              <a:rPr lang="cs-CZ" dirty="0"/>
              <a:t>, nebo jím ovládaná osoba vlastní podíl představující </a:t>
            </a:r>
            <a:r>
              <a:rPr lang="cs-CZ" b="1" dirty="0"/>
              <a:t>alespoň 25 % účasti </a:t>
            </a:r>
            <a:r>
              <a:rPr lang="cs-CZ" dirty="0"/>
              <a:t>společníka v obchodní společnosti, </a:t>
            </a:r>
            <a:r>
              <a:rPr lang="cs-CZ" b="1" dirty="0"/>
              <a:t>se nesmí účastnit zadávacích řízení podle zákona upravujícího zadávání veřejných zakázek </a:t>
            </a:r>
            <a:r>
              <a:rPr lang="cs-CZ" dirty="0"/>
              <a:t>jako účastník nebo poddodavatel, prostřednictvím kterého dodavatel prokazuje kvalifikaci. </a:t>
            </a:r>
          </a:p>
          <a:p>
            <a:pPr algn="just"/>
            <a:r>
              <a:rPr lang="cs-CZ" dirty="0"/>
              <a:t>Zadavatel je povinen takovou obchodní společnost </a:t>
            </a:r>
            <a:r>
              <a:rPr lang="cs-CZ" b="1" dirty="0"/>
              <a:t>vyloučit</a:t>
            </a:r>
            <a:r>
              <a:rPr lang="cs-CZ" dirty="0"/>
              <a:t> ze zadávacího řízení. </a:t>
            </a:r>
          </a:p>
          <a:p>
            <a:pPr algn="just"/>
            <a:r>
              <a:rPr lang="cs-CZ" dirty="0"/>
              <a:t>Zadavatel nesmí  takové obchodní společnosti zadat veřejnou zakázku </a:t>
            </a:r>
            <a:r>
              <a:rPr lang="cs-CZ" b="1" dirty="0"/>
              <a:t>malého rozsahu</a:t>
            </a:r>
            <a:r>
              <a:rPr lang="cs-CZ" dirty="0"/>
              <a:t>, takové jednání je neplatné.</a:t>
            </a:r>
          </a:p>
        </p:txBody>
      </p:sp>
    </p:spTree>
    <p:extLst>
      <p:ext uri="{BB962C8B-B14F-4D97-AF65-F5344CB8AC3E}">
        <p14:creationId xmlns:p14="http://schemas.microsoft.com/office/powerpoint/2010/main" val="2852969902"/>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E38BAB-8F1E-DF46-927F-77D7F469E585}"/>
              </a:ext>
            </a:extLst>
          </p:cNvPr>
          <p:cNvSpPr>
            <a:spLocks noGrp="1"/>
          </p:cNvSpPr>
          <p:nvPr>
            <p:ph type="title"/>
          </p:nvPr>
        </p:nvSpPr>
        <p:spPr/>
        <p:txBody>
          <a:bodyPr/>
          <a:lstStyle/>
          <a:p>
            <a:pPr algn="ctr"/>
            <a:r>
              <a:rPr lang="cs-CZ" dirty="0"/>
              <a:t>Zákaz dotací</a:t>
            </a:r>
          </a:p>
        </p:txBody>
      </p:sp>
      <p:sp>
        <p:nvSpPr>
          <p:cNvPr id="3" name="Zástupný symbol pro obsah 2">
            <a:extLst>
              <a:ext uri="{FF2B5EF4-FFF2-40B4-BE49-F238E27FC236}">
                <a16:creationId xmlns:a16="http://schemas.microsoft.com/office/drawing/2014/main" id="{8BED7201-934F-CF47-B3C9-1FBF71B3BD13}"/>
              </a:ext>
            </a:extLst>
          </p:cNvPr>
          <p:cNvSpPr>
            <a:spLocks noGrp="1"/>
          </p:cNvSpPr>
          <p:nvPr>
            <p:ph idx="1"/>
          </p:nvPr>
        </p:nvSpPr>
        <p:spPr/>
        <p:txBody>
          <a:bodyPr/>
          <a:lstStyle/>
          <a:p>
            <a:pPr marL="0" indent="0" algn="just"/>
            <a:r>
              <a:rPr lang="cs-CZ" dirty="0"/>
              <a:t>Je zakázáno </a:t>
            </a:r>
            <a:r>
              <a:rPr lang="cs-CZ" b="1" dirty="0"/>
              <a:t>poskytnout dotaci </a:t>
            </a:r>
            <a:r>
              <a:rPr lang="cs-CZ" dirty="0"/>
              <a:t>podle právního předpisu upravujícího rozpočtová pravidla nebo investiční pobídku podle právního předpisu upravujícího investiční pobídky</a:t>
            </a:r>
            <a:r>
              <a:rPr lang="cs-CZ" baseline="30000" dirty="0"/>
              <a:t> </a:t>
            </a:r>
            <a:r>
              <a:rPr lang="cs-CZ" dirty="0"/>
              <a:t>obchodní společnosti, ve které </a:t>
            </a:r>
            <a:r>
              <a:rPr lang="cs-CZ" b="1" dirty="0"/>
              <a:t>člen vlády nebo vedoucí jiného ústředního správního úřadu, v jehož čele není člen vlády </a:t>
            </a:r>
            <a:r>
              <a:rPr lang="cs-CZ" dirty="0"/>
              <a:t>nebo jím ovládaná osoba vlastní podíl představující alespoň 25 % účasti společníka v obchodní společnosti</a:t>
            </a:r>
          </a:p>
        </p:txBody>
      </p:sp>
    </p:spTree>
    <p:extLst>
      <p:ext uri="{BB962C8B-B14F-4D97-AF65-F5344CB8AC3E}">
        <p14:creationId xmlns:p14="http://schemas.microsoft.com/office/powerpoint/2010/main" val="2336466535"/>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FD08C2-B828-5848-A717-4A973D12AEF4}"/>
              </a:ext>
            </a:extLst>
          </p:cNvPr>
          <p:cNvSpPr>
            <a:spLocks noGrp="1"/>
          </p:cNvSpPr>
          <p:nvPr>
            <p:ph type="title"/>
          </p:nvPr>
        </p:nvSpPr>
        <p:spPr/>
        <p:txBody>
          <a:bodyPr/>
          <a:lstStyle/>
          <a:p>
            <a:pPr algn="ctr"/>
            <a:r>
              <a:rPr lang="cs-CZ" dirty="0"/>
              <a:t>Čestné prohlášení</a:t>
            </a:r>
          </a:p>
        </p:txBody>
      </p:sp>
      <p:sp>
        <p:nvSpPr>
          <p:cNvPr id="3" name="Zástupný symbol pro obsah 2">
            <a:extLst>
              <a:ext uri="{FF2B5EF4-FFF2-40B4-BE49-F238E27FC236}">
                <a16:creationId xmlns:a16="http://schemas.microsoft.com/office/drawing/2014/main" id="{84A9FE7C-A1AF-CF42-99D2-58AACCCC1AA1}"/>
              </a:ext>
            </a:extLst>
          </p:cNvPr>
          <p:cNvSpPr>
            <a:spLocks noGrp="1"/>
          </p:cNvSpPr>
          <p:nvPr>
            <p:ph idx="1"/>
          </p:nvPr>
        </p:nvSpPr>
        <p:spPr/>
        <p:txBody>
          <a:bodyPr/>
          <a:lstStyle/>
          <a:p>
            <a:pPr marL="0" indent="0"/>
            <a:r>
              <a:rPr lang="cs-CZ" dirty="0"/>
              <a:t>Veřejný funkcionář podává formou čestného prohlášení oznámení o:</a:t>
            </a:r>
          </a:p>
          <a:p>
            <a:pPr marL="425265" indent="-425265">
              <a:buFont typeface="+mj-lt"/>
              <a:buAutoNum type="alphaLcParenR"/>
            </a:pPr>
            <a:r>
              <a:rPr lang="cs-CZ" dirty="0"/>
              <a:t>osobním zájmu,</a:t>
            </a:r>
          </a:p>
          <a:p>
            <a:pPr marL="425265" indent="-425265">
              <a:buFont typeface="+mj-lt"/>
              <a:buAutoNum type="alphaLcParenR"/>
            </a:pPr>
            <a:r>
              <a:rPr lang="cs-CZ" dirty="0"/>
              <a:t>jiných vykonávaných činnostech,</a:t>
            </a:r>
          </a:p>
          <a:p>
            <a:pPr marL="425265" indent="-425265">
              <a:buFont typeface="+mj-lt"/>
              <a:buAutoNum type="alphaLcParenR"/>
            </a:pPr>
            <a:r>
              <a:rPr lang="cs-CZ" dirty="0"/>
              <a:t>majetku, který vlastní ke dni předcházejícímu dni zahájení výkonu funkce, a majetku nabytém v průběhu výkonu funkce,</a:t>
            </a:r>
          </a:p>
          <a:p>
            <a:pPr marL="425265" indent="-425265">
              <a:buFont typeface="+mj-lt"/>
              <a:buAutoNum type="alphaLcParenR"/>
            </a:pPr>
            <a:r>
              <a:rPr lang="cs-CZ" dirty="0"/>
              <a:t>příjmech, darech a závazcích</a:t>
            </a:r>
          </a:p>
          <a:p>
            <a:pPr marL="0" indent="0"/>
            <a:r>
              <a:rPr lang="cs-CZ" dirty="0"/>
              <a:t>Prohlášení se činí do </a:t>
            </a:r>
            <a:r>
              <a:rPr lang="cs-CZ" b="1" dirty="0"/>
              <a:t>registru oznámení</a:t>
            </a:r>
            <a:r>
              <a:rPr lang="cs-CZ" dirty="0"/>
              <a:t>, který vede ministerstvo spravedlnosti. </a:t>
            </a:r>
          </a:p>
          <a:p>
            <a:pPr marL="425265" indent="-425265">
              <a:buFont typeface="+mj-lt"/>
              <a:buAutoNum type="alphaLcParenR"/>
            </a:pPr>
            <a:endParaRPr lang="cs-CZ" dirty="0"/>
          </a:p>
        </p:txBody>
      </p:sp>
    </p:spTree>
    <p:extLst>
      <p:ext uri="{BB962C8B-B14F-4D97-AF65-F5344CB8AC3E}">
        <p14:creationId xmlns:p14="http://schemas.microsoft.com/office/powerpoint/2010/main" val="2034623082"/>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3C3406-9FB3-9D48-9F5E-89ECBA90BC1D}"/>
              </a:ext>
            </a:extLst>
          </p:cNvPr>
          <p:cNvSpPr>
            <a:spLocks noGrp="1"/>
          </p:cNvSpPr>
          <p:nvPr>
            <p:ph type="title"/>
          </p:nvPr>
        </p:nvSpPr>
        <p:spPr/>
        <p:txBody>
          <a:bodyPr/>
          <a:lstStyle/>
          <a:p>
            <a:pPr algn="ctr"/>
            <a:r>
              <a:rPr lang="cs-CZ" dirty="0"/>
              <a:t>Registr oznámení</a:t>
            </a:r>
          </a:p>
        </p:txBody>
      </p:sp>
      <p:sp>
        <p:nvSpPr>
          <p:cNvPr id="3" name="Zástupný symbol pro obsah 2">
            <a:extLst>
              <a:ext uri="{FF2B5EF4-FFF2-40B4-BE49-F238E27FC236}">
                <a16:creationId xmlns:a16="http://schemas.microsoft.com/office/drawing/2014/main" id="{D4DE885C-EF54-2646-A083-76BA42DD8690}"/>
              </a:ext>
            </a:extLst>
          </p:cNvPr>
          <p:cNvSpPr>
            <a:spLocks noGrp="1"/>
          </p:cNvSpPr>
          <p:nvPr>
            <p:ph idx="1"/>
          </p:nvPr>
        </p:nvSpPr>
        <p:spPr/>
        <p:txBody>
          <a:bodyPr/>
          <a:lstStyle/>
          <a:p>
            <a:pPr marL="0" indent="0"/>
            <a:r>
              <a:rPr lang="cs-CZ" dirty="0"/>
              <a:t>Prohlášení se činí do </a:t>
            </a:r>
            <a:r>
              <a:rPr lang="cs-CZ" b="1" dirty="0"/>
              <a:t>registru oznámení</a:t>
            </a:r>
            <a:r>
              <a:rPr lang="cs-CZ" dirty="0"/>
              <a:t>, který vede ministerstvo spravedlnosti. </a:t>
            </a:r>
          </a:p>
          <a:p>
            <a:r>
              <a:rPr lang="cs-CZ" dirty="0"/>
              <a:t>Oznámení se podávají ke dni  zahájení výkonu funkce veřejného funkcionáře</a:t>
            </a:r>
          </a:p>
          <a:p>
            <a:r>
              <a:rPr lang="cs-CZ" dirty="0"/>
              <a:t> Dále pak nejpozději </a:t>
            </a:r>
            <a:r>
              <a:rPr lang="cs-CZ" b="1" dirty="0"/>
              <a:t>30. června </a:t>
            </a:r>
            <a:r>
              <a:rPr lang="cs-CZ" dirty="0"/>
              <a:t>následujícího kalendářního roku po celou dobu výkonu funkce.</a:t>
            </a:r>
          </a:p>
        </p:txBody>
      </p:sp>
    </p:spTree>
    <p:extLst>
      <p:ext uri="{BB962C8B-B14F-4D97-AF65-F5344CB8AC3E}">
        <p14:creationId xmlns:p14="http://schemas.microsoft.com/office/powerpoint/2010/main" val="387395661"/>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C98E8F-2DB1-2B45-BEF4-6EEDFA29516F}"/>
              </a:ext>
            </a:extLst>
          </p:cNvPr>
          <p:cNvSpPr>
            <a:spLocks noGrp="1"/>
          </p:cNvSpPr>
          <p:nvPr>
            <p:ph type="title"/>
          </p:nvPr>
        </p:nvSpPr>
        <p:spPr/>
        <p:txBody>
          <a:bodyPr/>
          <a:lstStyle/>
          <a:p>
            <a:pPr algn="ctr"/>
            <a:r>
              <a:rPr lang="cs-CZ" dirty="0"/>
              <a:t>Nahlížení do registru oznámení</a:t>
            </a:r>
          </a:p>
        </p:txBody>
      </p:sp>
      <p:sp>
        <p:nvSpPr>
          <p:cNvPr id="3" name="Zástupný symbol pro obsah 2">
            <a:extLst>
              <a:ext uri="{FF2B5EF4-FFF2-40B4-BE49-F238E27FC236}">
                <a16:creationId xmlns:a16="http://schemas.microsoft.com/office/drawing/2014/main" id="{201EB43C-2899-D946-A19A-FAD4C0D528AA}"/>
              </a:ext>
            </a:extLst>
          </p:cNvPr>
          <p:cNvSpPr>
            <a:spLocks noGrp="1"/>
          </p:cNvSpPr>
          <p:nvPr>
            <p:ph idx="1"/>
          </p:nvPr>
        </p:nvSpPr>
        <p:spPr/>
        <p:txBody>
          <a:bodyPr>
            <a:normAutofit fontScale="85000" lnSpcReduction="20000"/>
          </a:bodyPr>
          <a:lstStyle/>
          <a:p>
            <a:r>
              <a:rPr lang="cs-CZ" dirty="0"/>
              <a:t>Každý má právo bezplatně nahlížet prostřednictvím veřejné datové sítě v rozsahu stanoveném  zákonem do registru oznámení.</a:t>
            </a:r>
          </a:p>
          <a:p>
            <a:r>
              <a:rPr lang="cs-CZ" dirty="0"/>
              <a:t>Žádost musí obsahovat v případě </a:t>
            </a:r>
            <a:r>
              <a:rPr lang="cs-CZ" b="1" dirty="0"/>
              <a:t>fyzické osoby </a:t>
            </a:r>
            <a:r>
              <a:rPr lang="cs-CZ" dirty="0"/>
              <a:t>jméno, popřípadě jména, příjmení, datum narození, trvalý pobyt a adresu pro doručování žadatele a v </a:t>
            </a:r>
            <a:r>
              <a:rPr lang="cs-CZ" b="1" dirty="0"/>
              <a:t>případě právnické osoby </a:t>
            </a:r>
            <a:r>
              <a:rPr lang="cs-CZ" dirty="0"/>
              <a:t>obchodní firmu nebo název, identifikační číslo osoby a sídlo, a údaje o fyzické osobě, která jedná v zastoupení právnické osoby, a její oprávnění jednat v zastoupení právnické osoby. </a:t>
            </a:r>
          </a:p>
          <a:p>
            <a:r>
              <a:rPr lang="cs-CZ" dirty="0"/>
              <a:t>Žádost musí dále obsahovat </a:t>
            </a:r>
            <a:r>
              <a:rPr lang="cs-CZ" b="1" dirty="0"/>
              <a:t>jméno, popřípadě jména a příjmení veřejného funkcionáře</a:t>
            </a:r>
            <a:r>
              <a:rPr lang="cs-CZ" dirty="0"/>
              <a:t>, nebo </a:t>
            </a:r>
            <a:r>
              <a:rPr lang="cs-CZ" b="1" dirty="0"/>
              <a:t>funkci </a:t>
            </a:r>
            <a:r>
              <a:rPr lang="cs-CZ" dirty="0"/>
              <a:t>veřejného funkcionáře a právnickou osobu nebo její orgán nebo organizační složku, ve které veřejný funkcionář působí.</a:t>
            </a:r>
          </a:p>
        </p:txBody>
      </p:sp>
    </p:spTree>
    <p:extLst>
      <p:ext uri="{BB962C8B-B14F-4D97-AF65-F5344CB8AC3E}">
        <p14:creationId xmlns:p14="http://schemas.microsoft.com/office/powerpoint/2010/main" val="1622549988"/>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2B0BF5-62C9-3A4F-81F6-6AEF7D27183E}"/>
              </a:ext>
            </a:extLst>
          </p:cNvPr>
          <p:cNvSpPr>
            <a:spLocks noGrp="1"/>
          </p:cNvSpPr>
          <p:nvPr>
            <p:ph type="title"/>
          </p:nvPr>
        </p:nvSpPr>
        <p:spPr/>
        <p:txBody>
          <a:bodyPr/>
          <a:lstStyle/>
          <a:p>
            <a:r>
              <a:rPr lang="cs-CZ" dirty="0"/>
              <a:t>Podzákonná normotvorba</a:t>
            </a:r>
          </a:p>
        </p:txBody>
      </p:sp>
      <p:sp>
        <p:nvSpPr>
          <p:cNvPr id="3" name="Zástupný symbol pro obsah 2">
            <a:extLst>
              <a:ext uri="{FF2B5EF4-FFF2-40B4-BE49-F238E27FC236}">
                <a16:creationId xmlns:a16="http://schemas.microsoft.com/office/drawing/2014/main" id="{7D525FAA-2A58-144E-B700-6B4BD4F64C14}"/>
              </a:ext>
            </a:extLst>
          </p:cNvPr>
          <p:cNvSpPr>
            <a:spLocks noGrp="1"/>
          </p:cNvSpPr>
          <p:nvPr>
            <p:ph idx="1"/>
          </p:nvPr>
        </p:nvSpPr>
        <p:spPr/>
        <p:txBody>
          <a:bodyPr/>
          <a:lstStyle/>
          <a:p>
            <a:pPr marL="457200" indent="-457200">
              <a:buFont typeface="Arial" panose="020B0604020202020204" pitchFamily="34" charset="0"/>
              <a:buChar char="•"/>
            </a:pPr>
            <a:r>
              <a:rPr lang="cs-CZ" dirty="0"/>
              <a:t>K provedení zákona a v jeho mezích je </a:t>
            </a:r>
            <a:r>
              <a:rPr lang="cs-CZ" dirty="0">
                <a:solidFill>
                  <a:srgbClr val="FF0000"/>
                </a:solidFill>
              </a:rPr>
              <a:t>vláda</a:t>
            </a:r>
            <a:r>
              <a:rPr lang="cs-CZ" dirty="0"/>
              <a:t> oprávněna vydávat </a:t>
            </a:r>
            <a:r>
              <a:rPr lang="cs-CZ" dirty="0">
                <a:solidFill>
                  <a:srgbClr val="FF0000"/>
                </a:solidFill>
              </a:rPr>
              <a:t>nařízení</a:t>
            </a:r>
            <a:r>
              <a:rPr lang="cs-CZ" dirty="0"/>
              <a:t>. </a:t>
            </a:r>
          </a:p>
          <a:p>
            <a:pPr marL="457200" indent="-457200">
              <a:buFont typeface="Arial" panose="020B0604020202020204" pitchFamily="34" charset="0"/>
              <a:buChar char="•"/>
            </a:pPr>
            <a:r>
              <a:rPr lang="cs-CZ" dirty="0"/>
              <a:t>Nařízení podepisuje předseda vlády a příslušný člen vlády.</a:t>
            </a:r>
          </a:p>
          <a:p>
            <a:pPr marL="457200" indent="-457200">
              <a:buFont typeface="Arial" panose="020B0604020202020204" pitchFamily="34" charset="0"/>
              <a:buChar char="•"/>
            </a:pPr>
            <a:r>
              <a:rPr lang="cs-CZ" b="1" dirty="0"/>
              <a:t>Ministerstva, jiné správní úřady a orgány územní samosprávy </a:t>
            </a:r>
            <a:r>
              <a:rPr lang="cs-CZ" dirty="0"/>
              <a:t>mohou na základě a v mezích zákona vydávat právní předpisy, jsou-li k tomu </a:t>
            </a:r>
            <a:r>
              <a:rPr lang="cs-CZ" dirty="0">
                <a:solidFill>
                  <a:srgbClr val="FF0000"/>
                </a:solidFill>
              </a:rPr>
              <a:t>zákonem zmocněny</a:t>
            </a:r>
            <a:r>
              <a:rPr lang="cs-CZ" dirty="0"/>
              <a:t>.</a:t>
            </a:r>
          </a:p>
        </p:txBody>
      </p:sp>
    </p:spTree>
    <p:extLst>
      <p:ext uri="{BB962C8B-B14F-4D97-AF65-F5344CB8AC3E}">
        <p14:creationId xmlns:p14="http://schemas.microsoft.com/office/powerpoint/2010/main" val="733368394"/>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509DBF-2723-9749-9115-771B516B9767}"/>
              </a:ext>
            </a:extLst>
          </p:cNvPr>
          <p:cNvSpPr>
            <a:spLocks noGrp="1"/>
          </p:cNvSpPr>
          <p:nvPr>
            <p:ph type="title"/>
          </p:nvPr>
        </p:nvSpPr>
        <p:spPr/>
        <p:txBody>
          <a:bodyPr/>
          <a:lstStyle/>
          <a:p>
            <a:r>
              <a:rPr lang="cs-CZ" dirty="0"/>
              <a:t>Ministerstva </a:t>
            </a:r>
          </a:p>
        </p:txBody>
      </p:sp>
      <p:sp>
        <p:nvSpPr>
          <p:cNvPr id="3" name="Zástupný symbol pro obsah 2">
            <a:extLst>
              <a:ext uri="{FF2B5EF4-FFF2-40B4-BE49-F238E27FC236}">
                <a16:creationId xmlns:a16="http://schemas.microsoft.com/office/drawing/2014/main" id="{9824C740-341A-CE4C-BD86-16CC5E2E671B}"/>
              </a:ext>
            </a:extLst>
          </p:cNvPr>
          <p:cNvSpPr>
            <a:spLocks noGrp="1"/>
          </p:cNvSpPr>
          <p:nvPr>
            <p:ph idx="1"/>
          </p:nvPr>
        </p:nvSpPr>
        <p:spPr/>
        <p:txBody>
          <a:bodyPr/>
          <a:lstStyle/>
          <a:p>
            <a:pPr marL="457200" indent="-457200">
              <a:buFont typeface="Arial" panose="020B0604020202020204" pitchFamily="34" charset="0"/>
              <a:buChar char="•"/>
            </a:pPr>
            <a:r>
              <a:rPr lang="cs-CZ" dirty="0"/>
              <a:t>Ministerstva a jiné správní úřady lze zřídit a jejich působnost stanovit pouze zákonem.</a:t>
            </a:r>
          </a:p>
          <a:p>
            <a:pPr marL="457200" indent="-457200">
              <a:buFont typeface="Arial" panose="020B0604020202020204" pitchFamily="34" charset="0"/>
              <a:buChar char="•"/>
            </a:pPr>
            <a:r>
              <a:rPr lang="cs-CZ" dirty="0"/>
              <a:t>Právní poměry státních zaměstnanců v ministerstvech a jiných správních úřadech upravuje zákon.</a:t>
            </a:r>
          </a:p>
          <a:p>
            <a:pPr marL="457200" indent="-457200">
              <a:buFont typeface="Arial" panose="020B0604020202020204" pitchFamily="34" charset="0"/>
              <a:buChar char="•"/>
            </a:pPr>
            <a:r>
              <a:rPr lang="cs-CZ" dirty="0"/>
              <a:t>V ČR 14 ministerstev a 17 dalších ústředních orgánů státní správy (z. č. 2/1969 Sb.. Kompetenční zákon)</a:t>
            </a:r>
          </a:p>
        </p:txBody>
      </p:sp>
    </p:spTree>
    <p:extLst>
      <p:ext uri="{BB962C8B-B14F-4D97-AF65-F5344CB8AC3E}">
        <p14:creationId xmlns:p14="http://schemas.microsoft.com/office/powerpoint/2010/main" val="2841263181"/>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6195A2A-2D75-1340-88C1-C52D53642BEC}"/>
              </a:ext>
            </a:extLst>
          </p:cNvPr>
          <p:cNvSpPr>
            <a:spLocks noGrp="1"/>
          </p:cNvSpPr>
          <p:nvPr>
            <p:ph type="title"/>
          </p:nvPr>
        </p:nvSpPr>
        <p:spPr/>
        <p:txBody>
          <a:bodyPr/>
          <a:lstStyle/>
          <a:p>
            <a:r>
              <a:rPr lang="cs-CZ" dirty="0"/>
              <a:t>Další orgány státní moci</a:t>
            </a:r>
          </a:p>
        </p:txBody>
      </p:sp>
      <p:sp>
        <p:nvSpPr>
          <p:cNvPr id="5" name="Zástupný symbol pro obsah 4">
            <a:extLst>
              <a:ext uri="{FF2B5EF4-FFF2-40B4-BE49-F238E27FC236}">
                <a16:creationId xmlns:a16="http://schemas.microsoft.com/office/drawing/2014/main" id="{3C153863-AA7C-BC45-A984-1948DCEA6975}"/>
              </a:ext>
            </a:extLst>
          </p:cNvPr>
          <p:cNvSpPr>
            <a:spLocks noGrp="1"/>
          </p:cNvSpPr>
          <p:nvPr>
            <p:ph idx="1"/>
          </p:nvPr>
        </p:nvSpPr>
        <p:spPr/>
        <p:txBody>
          <a:bodyPr/>
          <a:lstStyle/>
          <a:p>
            <a:pPr marL="457200" indent="-457200">
              <a:buFont typeface="Arial" panose="020B0604020202020204" pitchFamily="34" charset="0"/>
              <a:buChar char="•"/>
            </a:pPr>
            <a:r>
              <a:rPr lang="cs-CZ" sz="2400" b="1" dirty="0">
                <a:solidFill>
                  <a:srgbClr val="FF0000"/>
                </a:solidFill>
              </a:rPr>
              <a:t>Státní zastupitelství </a:t>
            </a:r>
            <a:r>
              <a:rPr lang="cs-CZ" sz="2400" dirty="0"/>
              <a:t>zastupuje veřejnou žalobu v trestním řízení; vykonává i další úkoly, stanoví-li tak zákon.</a:t>
            </a:r>
          </a:p>
          <a:p>
            <a:pPr marL="457200" indent="-457200">
              <a:buFont typeface="Arial" panose="020B0604020202020204" pitchFamily="34" charset="0"/>
              <a:buChar char="•"/>
            </a:pPr>
            <a:r>
              <a:rPr lang="cs-CZ" sz="2400" b="1" dirty="0">
                <a:solidFill>
                  <a:srgbClr val="FF0000"/>
                </a:solidFill>
              </a:rPr>
              <a:t>Česká národní banka </a:t>
            </a:r>
            <a:r>
              <a:rPr lang="cs-CZ" sz="2400" dirty="0"/>
              <a:t>je ústřední bankou státu. Hlavním cílem její činnosti je péče o cenovou stabilitu; do její činnosti lze zasahovat pouze na základě zákona.</a:t>
            </a:r>
          </a:p>
          <a:p>
            <a:pPr marL="457200" indent="-457200">
              <a:buFont typeface="Arial" panose="020B0604020202020204" pitchFamily="34" charset="0"/>
              <a:buChar char="•"/>
            </a:pPr>
            <a:r>
              <a:rPr lang="cs-CZ" sz="2400" b="1" dirty="0">
                <a:solidFill>
                  <a:srgbClr val="FF0000"/>
                </a:solidFill>
              </a:rPr>
              <a:t>Nejvyšší kontrolní úřad </a:t>
            </a:r>
            <a:r>
              <a:rPr lang="cs-CZ" sz="2400" dirty="0"/>
              <a:t>je nezávislý orgán. Vykonává kontrolu hospodaření se státním majetkem a plnění státního rozpočtu.</a:t>
            </a:r>
          </a:p>
          <a:p>
            <a:pPr marL="457200" indent="-457200">
              <a:buFont typeface="Arial" panose="020B0604020202020204" pitchFamily="34" charset="0"/>
              <a:buChar char="•"/>
            </a:pPr>
            <a:r>
              <a:rPr lang="cs-CZ" sz="2400" dirty="0"/>
              <a:t>Prezidenta a viceprezidenta Nejvyššího kontrolního úřadu jmenuje prezident republiky na návrh Poslanecké sněmovny.</a:t>
            </a:r>
          </a:p>
        </p:txBody>
      </p:sp>
    </p:spTree>
    <p:extLst>
      <p:ext uri="{BB962C8B-B14F-4D97-AF65-F5344CB8AC3E}">
        <p14:creationId xmlns:p14="http://schemas.microsoft.com/office/powerpoint/2010/main" val="208164240"/>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31CE91A-EC45-7F4D-AEF1-C160F6E8EE9B}"/>
              </a:ext>
            </a:extLst>
          </p:cNvPr>
          <p:cNvSpPr>
            <a:spLocks noGrp="1"/>
          </p:cNvSpPr>
          <p:nvPr>
            <p:ph type="title"/>
          </p:nvPr>
        </p:nvSpPr>
        <p:spPr/>
        <p:txBody>
          <a:bodyPr/>
          <a:lstStyle/>
          <a:p>
            <a:r>
              <a:rPr lang="cs-CZ" dirty="0"/>
              <a:t>Soudní moc</a:t>
            </a:r>
          </a:p>
        </p:txBody>
      </p:sp>
    </p:spTree>
    <p:extLst>
      <p:ext uri="{BB962C8B-B14F-4D97-AF65-F5344CB8AC3E}">
        <p14:creationId xmlns:p14="http://schemas.microsoft.com/office/powerpoint/2010/main" val="28929307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Společenské zřízení</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Československá socialistická republika je socialistický stát, založený na pevném</a:t>
            </a:r>
            <a:r>
              <a:rPr lang="cs-CZ" dirty="0">
                <a:solidFill>
                  <a:srgbClr val="C00000"/>
                </a:solidFill>
              </a:rPr>
              <a:t> svazku dělníků, rolníků a inteligence</a:t>
            </a:r>
            <a:r>
              <a:rPr lang="cs-CZ" dirty="0"/>
              <a:t>, v jehož čele je </a:t>
            </a:r>
            <a:r>
              <a:rPr lang="cs-CZ" dirty="0">
                <a:solidFill>
                  <a:srgbClr val="C00000"/>
                </a:solidFill>
              </a:rPr>
              <a:t>dělnická třída</a:t>
            </a:r>
            <a:r>
              <a:rPr lang="cs-CZ" dirty="0"/>
              <a:t>.</a:t>
            </a:r>
          </a:p>
          <a:p>
            <a:pPr marL="457200" indent="-457200">
              <a:buFont typeface="Arial" charset="0"/>
              <a:buChar char="•"/>
            </a:pPr>
            <a:r>
              <a:rPr lang="cs-CZ" dirty="0"/>
              <a:t>Vedoucí silou ve společnosti i ve státě je předvoj dělnické třídy, </a:t>
            </a:r>
            <a:r>
              <a:rPr lang="cs-CZ" dirty="0">
                <a:solidFill>
                  <a:srgbClr val="C00000"/>
                </a:solidFill>
              </a:rPr>
              <a:t>Komunistická strana Československa, </a:t>
            </a:r>
            <a:r>
              <a:rPr lang="cs-CZ" dirty="0"/>
              <a:t>dobrovolný bojový svazek nejaktivnějších a nejuvědomělejších občanů z řad dělníků, rolníků a inteligence.</a:t>
            </a:r>
          </a:p>
          <a:p>
            <a:br>
              <a:rPr lang="cs-CZ" dirty="0"/>
            </a:br>
            <a:endParaRPr lang="cs-CZ" dirty="0"/>
          </a:p>
        </p:txBody>
      </p:sp>
    </p:spTree>
    <p:extLst>
      <p:ext uri="{BB962C8B-B14F-4D97-AF65-F5344CB8AC3E}">
        <p14:creationId xmlns:p14="http://schemas.microsoft.com/office/powerpoint/2010/main" val="1046894686"/>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6E241F-0390-B74E-8654-B5BA3DCCA302}"/>
              </a:ext>
            </a:extLst>
          </p:cNvPr>
          <p:cNvSpPr>
            <a:spLocks noGrp="1"/>
          </p:cNvSpPr>
          <p:nvPr>
            <p:ph type="title"/>
          </p:nvPr>
        </p:nvSpPr>
        <p:spPr/>
        <p:txBody>
          <a:bodyPr/>
          <a:lstStyle/>
          <a:p>
            <a:r>
              <a:rPr lang="cs-CZ" dirty="0"/>
              <a:t>Zřízení ministerstev</a:t>
            </a:r>
          </a:p>
        </p:txBody>
      </p:sp>
      <p:sp>
        <p:nvSpPr>
          <p:cNvPr id="3" name="Zástupný symbol pro obsah 2">
            <a:extLst>
              <a:ext uri="{FF2B5EF4-FFF2-40B4-BE49-F238E27FC236}">
                <a16:creationId xmlns:a16="http://schemas.microsoft.com/office/drawing/2014/main" id="{787ADE2A-ADF6-854B-9CB7-E1BB5346A3F5}"/>
              </a:ext>
            </a:extLst>
          </p:cNvPr>
          <p:cNvSpPr>
            <a:spLocks noGrp="1"/>
          </p:cNvSpPr>
          <p:nvPr>
            <p:ph idx="1"/>
          </p:nvPr>
        </p:nvSpPr>
        <p:spPr/>
        <p:txBody>
          <a:bodyPr/>
          <a:lstStyle/>
          <a:p>
            <a:pPr marL="457200" indent="-457200">
              <a:buFont typeface="Arial" panose="020B0604020202020204" pitchFamily="34" charset="0"/>
              <a:buChar char="•"/>
            </a:pPr>
            <a:r>
              <a:rPr lang="cs-CZ" dirty="0"/>
              <a:t>Ministerstva a jiné správní úřady lze zřídit a jejich působnost stanovit </a:t>
            </a:r>
            <a:r>
              <a:rPr lang="cs-CZ" dirty="0">
                <a:solidFill>
                  <a:srgbClr val="FF0000"/>
                </a:solidFill>
              </a:rPr>
              <a:t>pouze zákonem</a:t>
            </a:r>
            <a:r>
              <a:rPr lang="cs-CZ" dirty="0"/>
              <a:t>.</a:t>
            </a:r>
          </a:p>
          <a:p>
            <a:pPr marL="457200" indent="-457200">
              <a:buFont typeface="Arial" panose="020B0604020202020204" pitchFamily="34" charset="0"/>
              <a:buChar char="•"/>
            </a:pPr>
            <a:r>
              <a:rPr lang="cs-CZ" dirty="0"/>
              <a:t>Právní poměry státních zaměstnanců v ministerstvech a jiných správních úřadech upravuje zákon.</a:t>
            </a:r>
          </a:p>
          <a:p>
            <a:pPr marL="457200" indent="-457200">
              <a:buFont typeface="Arial" panose="020B0604020202020204" pitchFamily="34" charset="0"/>
              <a:buChar char="•"/>
            </a:pPr>
            <a:r>
              <a:rPr lang="cs-CZ" dirty="0"/>
              <a:t>Ministerstva, jiné správní úřady a orgány územní samosprávy mohou na základě a v mezích zákona vydávat </a:t>
            </a:r>
            <a:r>
              <a:rPr lang="cs-CZ" dirty="0">
                <a:solidFill>
                  <a:srgbClr val="FF0000"/>
                </a:solidFill>
              </a:rPr>
              <a:t>právní předpisy</a:t>
            </a:r>
            <a:r>
              <a:rPr lang="cs-CZ" dirty="0"/>
              <a:t>, jsou-li k tomu </a:t>
            </a:r>
            <a:r>
              <a:rPr lang="cs-CZ" dirty="0">
                <a:solidFill>
                  <a:srgbClr val="FF0000"/>
                </a:solidFill>
              </a:rPr>
              <a:t>zákonem zmocněny</a:t>
            </a:r>
            <a:r>
              <a:rPr lang="cs-CZ" dirty="0"/>
              <a:t>.</a:t>
            </a:r>
          </a:p>
        </p:txBody>
      </p:sp>
    </p:spTree>
    <p:extLst>
      <p:ext uri="{BB962C8B-B14F-4D97-AF65-F5344CB8AC3E}">
        <p14:creationId xmlns:p14="http://schemas.microsoft.com/office/powerpoint/2010/main" val="2711912652"/>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BB6476-91DA-D34F-B5C8-D19C183F009A}"/>
              </a:ext>
            </a:extLst>
          </p:cNvPr>
          <p:cNvSpPr>
            <a:spLocks noGrp="1"/>
          </p:cNvSpPr>
          <p:nvPr>
            <p:ph type="title"/>
          </p:nvPr>
        </p:nvSpPr>
        <p:spPr/>
        <p:txBody>
          <a:bodyPr/>
          <a:lstStyle/>
          <a:p>
            <a:r>
              <a:rPr lang="cs-CZ" dirty="0"/>
              <a:t>Ministerstva </a:t>
            </a:r>
          </a:p>
        </p:txBody>
      </p:sp>
      <p:sp>
        <p:nvSpPr>
          <p:cNvPr id="3" name="Zástupný symbol pro obsah 2">
            <a:extLst>
              <a:ext uri="{FF2B5EF4-FFF2-40B4-BE49-F238E27FC236}">
                <a16:creationId xmlns:a16="http://schemas.microsoft.com/office/drawing/2014/main" id="{7BE42533-06DF-8A4B-BC70-2043CC627A00}"/>
              </a:ext>
            </a:extLst>
          </p:cNvPr>
          <p:cNvSpPr>
            <a:spLocks noGrp="1"/>
          </p:cNvSpPr>
          <p:nvPr>
            <p:ph idx="1"/>
          </p:nvPr>
        </p:nvSpPr>
        <p:spPr/>
        <p:txBody>
          <a:bodyPr/>
          <a:lstStyle/>
          <a:p>
            <a:r>
              <a:rPr lang="cs-CZ" sz="2800" dirty="0"/>
              <a:t>V České republice působí:</a:t>
            </a:r>
          </a:p>
          <a:p>
            <a:pPr marL="514350" indent="-514350">
              <a:buFont typeface="+mj-lt"/>
              <a:buAutoNum type="arabicPeriod"/>
            </a:pPr>
            <a:r>
              <a:rPr lang="cs-CZ" sz="2800" dirty="0"/>
              <a:t> 14 ústředních orgánů státní správy </a:t>
            </a:r>
            <a:r>
              <a:rPr lang="cs-CZ" sz="2800" dirty="0">
                <a:solidFill>
                  <a:srgbClr val="FF0000"/>
                </a:solidFill>
              </a:rPr>
              <a:t>(ministerstev), </a:t>
            </a:r>
            <a:r>
              <a:rPr lang="cs-CZ" sz="2800" dirty="0"/>
              <a:t>v jejichž čele je člen vlády, dále </a:t>
            </a:r>
          </a:p>
          <a:p>
            <a:pPr marL="514350" indent="-514350">
              <a:buFont typeface="+mj-lt"/>
              <a:buAutoNum type="arabicPeriod"/>
            </a:pPr>
            <a:r>
              <a:rPr lang="cs-CZ" sz="2800" dirty="0"/>
              <a:t>16 </a:t>
            </a:r>
            <a:r>
              <a:rPr lang="cs-CZ" sz="2800" dirty="0">
                <a:solidFill>
                  <a:srgbClr val="FF0000"/>
                </a:solidFill>
              </a:rPr>
              <a:t>dalších ústředních orgánů </a:t>
            </a:r>
            <a:r>
              <a:rPr lang="cs-CZ" sz="2800" dirty="0"/>
              <a:t>státní správy, v jejichž čele není (nemusí být) ministr</a:t>
            </a:r>
          </a:p>
          <a:p>
            <a:pPr marL="514350" indent="-514350">
              <a:buFont typeface="+mj-lt"/>
              <a:buAutoNum type="arabicPeriod"/>
            </a:pPr>
            <a:r>
              <a:rPr lang="cs-CZ" sz="2800" dirty="0"/>
              <a:t>Činnost ministerstev řídí, </a:t>
            </a:r>
            <a:r>
              <a:rPr lang="cs-CZ" sz="2800" b="1" dirty="0"/>
              <a:t>kontroluje a sjednocuje</a:t>
            </a:r>
            <a:r>
              <a:rPr lang="cs-CZ" sz="2800" dirty="0"/>
              <a:t> vláda České republiky</a:t>
            </a:r>
          </a:p>
          <a:p>
            <a:pPr marL="514350" indent="-514350">
              <a:buFont typeface="+mj-lt"/>
              <a:buAutoNum type="arabicPeriod"/>
            </a:pPr>
            <a:r>
              <a:rPr lang="cs-CZ" sz="2800" dirty="0"/>
              <a:t>Ministerstva se ve veškeré své činnosti řídí ústavními a ostatními </a:t>
            </a:r>
            <a:r>
              <a:rPr lang="cs-CZ" sz="2800" dirty="0">
                <a:solidFill>
                  <a:srgbClr val="FF0000"/>
                </a:solidFill>
              </a:rPr>
              <a:t>zákony</a:t>
            </a:r>
            <a:r>
              <a:rPr lang="cs-CZ" sz="2800" dirty="0"/>
              <a:t> a </a:t>
            </a:r>
            <a:r>
              <a:rPr lang="cs-CZ" sz="2800" dirty="0">
                <a:solidFill>
                  <a:srgbClr val="FF0000"/>
                </a:solidFill>
              </a:rPr>
              <a:t>usneseními vlády.</a:t>
            </a:r>
          </a:p>
        </p:txBody>
      </p:sp>
    </p:spTree>
    <p:extLst>
      <p:ext uri="{BB962C8B-B14F-4D97-AF65-F5344CB8AC3E}">
        <p14:creationId xmlns:p14="http://schemas.microsoft.com/office/powerpoint/2010/main" val="1072680621"/>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A3BF0F-BE4F-B240-B8C8-6844DBFF5A7F}"/>
              </a:ext>
            </a:extLst>
          </p:cNvPr>
          <p:cNvSpPr>
            <a:spLocks noGrp="1"/>
          </p:cNvSpPr>
          <p:nvPr>
            <p:ph type="title"/>
          </p:nvPr>
        </p:nvSpPr>
        <p:spPr/>
        <p:txBody>
          <a:bodyPr/>
          <a:lstStyle/>
          <a:p>
            <a:r>
              <a:rPr lang="cs-CZ" dirty="0"/>
              <a:t>Přenesená pravomoc</a:t>
            </a:r>
          </a:p>
        </p:txBody>
      </p:sp>
      <p:sp>
        <p:nvSpPr>
          <p:cNvPr id="3" name="Zástupný symbol pro obsah 2">
            <a:extLst>
              <a:ext uri="{FF2B5EF4-FFF2-40B4-BE49-F238E27FC236}">
                <a16:creationId xmlns:a16="http://schemas.microsoft.com/office/drawing/2014/main" id="{9FE578F2-7431-184E-9C50-C335221512EE}"/>
              </a:ext>
            </a:extLst>
          </p:cNvPr>
          <p:cNvSpPr>
            <a:spLocks noGrp="1"/>
          </p:cNvSpPr>
          <p:nvPr>
            <p:ph idx="1"/>
          </p:nvPr>
        </p:nvSpPr>
        <p:spPr/>
        <p:txBody>
          <a:bodyPr/>
          <a:lstStyle/>
          <a:p>
            <a:pPr marL="514350" indent="-514350">
              <a:buFont typeface="+mj-lt"/>
              <a:buAutoNum type="arabicPeriod"/>
            </a:pPr>
            <a:r>
              <a:rPr lang="cs-CZ" sz="2400" dirty="0">
                <a:solidFill>
                  <a:srgbClr val="FF0000"/>
                </a:solidFill>
              </a:rPr>
              <a:t>sjednávání a schvalování </a:t>
            </a:r>
            <a:r>
              <a:rPr lang="cs-CZ" sz="2400" dirty="0"/>
              <a:t>mezinárodních smluv dvoustranných a mezinárodních smluv mnohostranných, které </a:t>
            </a:r>
            <a:r>
              <a:rPr lang="cs-CZ" sz="2400" dirty="0">
                <a:solidFill>
                  <a:srgbClr val="FF0000"/>
                </a:solidFill>
              </a:rPr>
              <a:t>nevyžadují souhlas Parlamentu</a:t>
            </a:r>
            <a:r>
              <a:rPr lang="cs-CZ" sz="2400" dirty="0"/>
              <a:t>, přístup k nim a jejich přijetí, </a:t>
            </a:r>
            <a:r>
              <a:rPr lang="cs-CZ" sz="2400" dirty="0">
                <a:solidFill>
                  <a:srgbClr val="FF0000"/>
                </a:solidFill>
              </a:rPr>
              <a:t>na vládu</a:t>
            </a:r>
            <a:r>
              <a:rPr lang="cs-CZ" sz="2400" dirty="0"/>
              <a:t>,</a:t>
            </a:r>
          </a:p>
          <a:p>
            <a:pPr marL="514350" indent="-514350">
              <a:buFont typeface="+mj-lt"/>
              <a:buAutoNum type="arabicPeriod"/>
            </a:pPr>
            <a:r>
              <a:rPr lang="cs-CZ" sz="2400" dirty="0"/>
              <a:t>sjednávání a schvalování mezinárodních smluv dvoustranných a mezinárodních smluv mnohostranných, které svým významem </a:t>
            </a:r>
            <a:r>
              <a:rPr lang="cs-CZ" sz="2400" dirty="0">
                <a:solidFill>
                  <a:srgbClr val="FF0000"/>
                </a:solidFill>
              </a:rPr>
              <a:t>nepřesahují rámec působnosti ústředních orgánů státní správy</a:t>
            </a:r>
            <a:r>
              <a:rPr lang="cs-CZ" sz="2400" dirty="0"/>
              <a:t>, přístup k nim a jejich přijetí, na </a:t>
            </a:r>
            <a:r>
              <a:rPr lang="cs-CZ" sz="2400" dirty="0">
                <a:solidFill>
                  <a:srgbClr val="FF0000"/>
                </a:solidFill>
              </a:rPr>
              <a:t>člena vlády</a:t>
            </a:r>
            <a:r>
              <a:rPr lang="cs-CZ" sz="2400" dirty="0"/>
              <a:t>, pověřeného řízením příslušného ministerstva nebo jiného ústředního orgánu státní správy</a:t>
            </a:r>
          </a:p>
          <a:p>
            <a:pPr marL="0" indent="0"/>
            <a:r>
              <a:rPr lang="cs-CZ" sz="2400" dirty="0"/>
              <a:t>Rozhodnutí prezidenta republiky 144/1993 Sb.</a:t>
            </a:r>
          </a:p>
        </p:txBody>
      </p:sp>
    </p:spTree>
    <p:extLst>
      <p:ext uri="{BB962C8B-B14F-4D97-AF65-F5344CB8AC3E}">
        <p14:creationId xmlns:p14="http://schemas.microsoft.com/office/powerpoint/2010/main" val="1657325932"/>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7E0C41-AC25-5249-9D50-D55A6B0D23F6}"/>
              </a:ext>
            </a:extLst>
          </p:cNvPr>
          <p:cNvSpPr>
            <a:spLocks noGrp="1"/>
          </p:cNvSpPr>
          <p:nvPr>
            <p:ph type="title"/>
          </p:nvPr>
        </p:nvSpPr>
        <p:spPr/>
        <p:txBody>
          <a:bodyPr/>
          <a:lstStyle/>
          <a:p>
            <a:r>
              <a:rPr lang="cs-CZ" dirty="0"/>
              <a:t>LRV a RHSD</a:t>
            </a:r>
          </a:p>
        </p:txBody>
      </p:sp>
      <p:sp>
        <p:nvSpPr>
          <p:cNvPr id="3" name="Zástupný symbol pro obsah 2">
            <a:extLst>
              <a:ext uri="{FF2B5EF4-FFF2-40B4-BE49-F238E27FC236}">
                <a16:creationId xmlns:a16="http://schemas.microsoft.com/office/drawing/2014/main" id="{FFAA77C2-E0D3-3341-92D9-14548A00BC92}"/>
              </a:ext>
            </a:extLst>
          </p:cNvPr>
          <p:cNvSpPr>
            <a:spLocks noGrp="1"/>
          </p:cNvSpPr>
          <p:nvPr>
            <p:ph idx="1"/>
          </p:nvPr>
        </p:nvSpPr>
        <p:spPr/>
        <p:txBody>
          <a:bodyPr/>
          <a:lstStyle/>
          <a:p>
            <a:pPr marL="514350" indent="-514350">
              <a:buFont typeface="+mj-lt"/>
              <a:buAutoNum type="arabicPeriod"/>
            </a:pPr>
            <a:r>
              <a:rPr lang="cs-CZ" dirty="0"/>
              <a:t>Vláda může zřídit jako svůj poradní orgán </a:t>
            </a:r>
            <a:r>
              <a:rPr lang="cs-CZ" dirty="0">
                <a:solidFill>
                  <a:srgbClr val="FF0000"/>
                </a:solidFill>
              </a:rPr>
              <a:t>Legislativní radu</a:t>
            </a:r>
            <a:r>
              <a:rPr lang="cs-CZ" dirty="0"/>
              <a:t>. V jejím čele stojí </a:t>
            </a:r>
            <a:r>
              <a:rPr lang="cs-CZ" dirty="0">
                <a:solidFill>
                  <a:srgbClr val="FF0000"/>
                </a:solidFill>
              </a:rPr>
              <a:t>člen vlády</a:t>
            </a:r>
            <a:r>
              <a:rPr lang="cs-CZ" dirty="0"/>
              <a:t>. </a:t>
            </a:r>
          </a:p>
          <a:p>
            <a:pPr marL="514350" indent="-514350">
              <a:buFont typeface="+mj-lt"/>
              <a:buAutoNum type="arabicPeriod"/>
            </a:pPr>
            <a:r>
              <a:rPr lang="cs-CZ" dirty="0"/>
              <a:t>Vláda může jako svůj poradní orgán zřídit rovněž </a:t>
            </a:r>
            <a:r>
              <a:rPr lang="cs-CZ" dirty="0">
                <a:solidFill>
                  <a:srgbClr val="FF0000"/>
                </a:solidFill>
              </a:rPr>
              <a:t>Radu hospodářské a sociální dohody</a:t>
            </a:r>
            <a:r>
              <a:rPr lang="cs-CZ" dirty="0"/>
              <a:t>; v jejím čele stojí </a:t>
            </a:r>
            <a:r>
              <a:rPr lang="cs-CZ" dirty="0">
                <a:solidFill>
                  <a:srgbClr val="FF0000"/>
                </a:solidFill>
              </a:rPr>
              <a:t>předseda vlády</a:t>
            </a:r>
            <a:r>
              <a:rPr lang="cs-CZ" dirty="0"/>
              <a:t>.</a:t>
            </a:r>
          </a:p>
        </p:txBody>
      </p:sp>
    </p:spTree>
    <p:extLst>
      <p:ext uri="{BB962C8B-B14F-4D97-AF65-F5344CB8AC3E}">
        <p14:creationId xmlns:p14="http://schemas.microsoft.com/office/powerpoint/2010/main" val="3308015819"/>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418557-ED62-1040-9207-F70FB922E66D}"/>
              </a:ext>
            </a:extLst>
          </p:cNvPr>
          <p:cNvSpPr>
            <a:spLocks noGrp="1"/>
          </p:cNvSpPr>
          <p:nvPr>
            <p:ph type="title"/>
          </p:nvPr>
        </p:nvSpPr>
        <p:spPr/>
        <p:txBody>
          <a:bodyPr/>
          <a:lstStyle/>
          <a:p>
            <a:r>
              <a:rPr lang="cs-CZ" dirty="0"/>
              <a:t>Odpovědnost vlády</a:t>
            </a:r>
          </a:p>
        </p:txBody>
      </p:sp>
      <p:sp>
        <p:nvSpPr>
          <p:cNvPr id="3" name="Zástupný symbol pro obsah 2">
            <a:extLst>
              <a:ext uri="{FF2B5EF4-FFF2-40B4-BE49-F238E27FC236}">
                <a16:creationId xmlns:a16="http://schemas.microsoft.com/office/drawing/2014/main" id="{BED1FAE4-D4BA-854D-876D-634B764392A3}"/>
              </a:ext>
            </a:extLst>
          </p:cNvPr>
          <p:cNvSpPr>
            <a:spLocks noGrp="1"/>
          </p:cNvSpPr>
          <p:nvPr>
            <p:ph idx="1"/>
          </p:nvPr>
        </p:nvSpPr>
        <p:spPr/>
        <p:txBody>
          <a:bodyPr/>
          <a:lstStyle/>
          <a:p>
            <a:pPr marL="457200" indent="-457200">
              <a:buFont typeface="Arial" panose="020B0604020202020204" pitchFamily="34" charset="0"/>
              <a:buChar char="•"/>
            </a:pPr>
            <a:r>
              <a:rPr lang="cs-CZ" sz="2800" dirty="0"/>
              <a:t>Vláda je odpovědna </a:t>
            </a:r>
            <a:r>
              <a:rPr lang="cs-CZ" sz="2800" dirty="0">
                <a:solidFill>
                  <a:srgbClr val="FF0000"/>
                </a:solidFill>
              </a:rPr>
              <a:t>Poslanecké sněmovně</a:t>
            </a:r>
          </a:p>
          <a:p>
            <a:pPr marL="457200" indent="-457200">
              <a:buFont typeface="Arial" panose="020B0604020202020204" pitchFamily="34" charset="0"/>
              <a:buChar char="•"/>
            </a:pPr>
            <a:r>
              <a:rPr lang="cs-CZ" sz="2800" dirty="0"/>
              <a:t>Vláda předstoupí do </a:t>
            </a:r>
            <a:r>
              <a:rPr lang="cs-CZ" sz="2800" dirty="0">
                <a:solidFill>
                  <a:srgbClr val="FF0000"/>
                </a:solidFill>
              </a:rPr>
              <a:t>třiceti dnů </a:t>
            </a:r>
            <a:r>
              <a:rPr lang="cs-CZ" sz="2800" dirty="0"/>
              <a:t>po svém jmenování před Poslaneckou sněmovnu a požádá ji o </a:t>
            </a:r>
            <a:r>
              <a:rPr lang="cs-CZ" sz="2800" dirty="0">
                <a:solidFill>
                  <a:srgbClr val="FF0000"/>
                </a:solidFill>
              </a:rPr>
              <a:t>vyslovení důvěry.</a:t>
            </a:r>
          </a:p>
          <a:p>
            <a:pPr marL="457200" indent="-457200">
              <a:buFont typeface="Arial" panose="020B0604020202020204" pitchFamily="34" charset="0"/>
              <a:buChar char="•"/>
            </a:pPr>
            <a:r>
              <a:rPr lang="cs-CZ" sz="2800" dirty="0"/>
              <a:t>Pokud nově jmenovaná vláda nezíská v Poslanecké sněmovně důvěru, prezident republiky jmenuje novou vládu. </a:t>
            </a:r>
          </a:p>
          <a:p>
            <a:pPr marL="457200" indent="-457200">
              <a:buFont typeface="Arial" panose="020B0604020202020204" pitchFamily="34" charset="0"/>
              <a:buChar char="•"/>
            </a:pPr>
            <a:r>
              <a:rPr lang="cs-CZ" sz="2800" dirty="0"/>
              <a:t>Jestliže ani takto jmenovaná vláda nezíská důvěru Poslanecké sněmovny, jmenuje prezident republiky předsedu vlády na </a:t>
            </a:r>
            <a:r>
              <a:rPr lang="cs-CZ" sz="2800" dirty="0">
                <a:solidFill>
                  <a:srgbClr val="FF0000"/>
                </a:solidFill>
              </a:rPr>
              <a:t>návrh předsedy Poslanecké sněmovny.</a:t>
            </a:r>
          </a:p>
        </p:txBody>
      </p:sp>
    </p:spTree>
    <p:extLst>
      <p:ext uri="{BB962C8B-B14F-4D97-AF65-F5344CB8AC3E}">
        <p14:creationId xmlns:p14="http://schemas.microsoft.com/office/powerpoint/2010/main" val="3766138443"/>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3E25B4-290C-7B44-94D0-434D7EAAE898}"/>
              </a:ext>
            </a:extLst>
          </p:cNvPr>
          <p:cNvSpPr>
            <a:spLocks noGrp="1"/>
          </p:cNvSpPr>
          <p:nvPr>
            <p:ph type="title"/>
          </p:nvPr>
        </p:nvSpPr>
        <p:spPr/>
        <p:txBody>
          <a:bodyPr/>
          <a:lstStyle/>
          <a:p>
            <a:r>
              <a:rPr lang="cs-CZ" dirty="0"/>
              <a:t>Žádost o vyslovení důvěry</a:t>
            </a:r>
          </a:p>
        </p:txBody>
      </p:sp>
      <p:sp>
        <p:nvSpPr>
          <p:cNvPr id="3" name="Zástupný symbol pro obsah 2">
            <a:extLst>
              <a:ext uri="{FF2B5EF4-FFF2-40B4-BE49-F238E27FC236}">
                <a16:creationId xmlns:a16="http://schemas.microsoft.com/office/drawing/2014/main" id="{456F6C6E-E430-F843-9358-502B6B4FB97E}"/>
              </a:ext>
            </a:extLst>
          </p:cNvPr>
          <p:cNvSpPr>
            <a:spLocks noGrp="1"/>
          </p:cNvSpPr>
          <p:nvPr>
            <p:ph idx="1"/>
          </p:nvPr>
        </p:nvSpPr>
        <p:spPr/>
        <p:txBody>
          <a:bodyPr/>
          <a:lstStyle/>
          <a:p>
            <a:pPr marL="457200" indent="-457200">
              <a:buFont typeface="Arial" panose="020B0604020202020204" pitchFamily="34" charset="0"/>
              <a:buChar char="•"/>
            </a:pPr>
            <a:r>
              <a:rPr lang="cs-CZ" dirty="0"/>
              <a:t>Vláda může předložit Poslanecké sněmovně žádost o </a:t>
            </a:r>
            <a:r>
              <a:rPr lang="cs-CZ" dirty="0">
                <a:solidFill>
                  <a:srgbClr val="FF0000"/>
                </a:solidFill>
              </a:rPr>
              <a:t>vyslovení důvěry</a:t>
            </a:r>
            <a:r>
              <a:rPr lang="cs-CZ" dirty="0"/>
              <a:t>.</a:t>
            </a:r>
          </a:p>
        </p:txBody>
      </p:sp>
    </p:spTree>
    <p:extLst>
      <p:ext uri="{BB962C8B-B14F-4D97-AF65-F5344CB8AC3E}">
        <p14:creationId xmlns:p14="http://schemas.microsoft.com/office/powerpoint/2010/main" val="475759257"/>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81D2B7-0B57-7E46-ACF4-E1A8AF5657C2}"/>
              </a:ext>
            </a:extLst>
          </p:cNvPr>
          <p:cNvSpPr>
            <a:spLocks noGrp="1"/>
          </p:cNvSpPr>
          <p:nvPr>
            <p:ph type="title"/>
          </p:nvPr>
        </p:nvSpPr>
        <p:spPr/>
        <p:txBody>
          <a:bodyPr/>
          <a:lstStyle/>
          <a:p>
            <a:r>
              <a:rPr lang="cs-CZ" dirty="0"/>
              <a:t>Vyslovení nedůvěry</a:t>
            </a:r>
          </a:p>
        </p:txBody>
      </p:sp>
      <p:sp>
        <p:nvSpPr>
          <p:cNvPr id="3" name="Zástupný symbol pro obsah 2">
            <a:extLst>
              <a:ext uri="{FF2B5EF4-FFF2-40B4-BE49-F238E27FC236}">
                <a16:creationId xmlns:a16="http://schemas.microsoft.com/office/drawing/2014/main" id="{3BCAD845-515F-6840-8F4F-BF5022B373C8}"/>
              </a:ext>
            </a:extLst>
          </p:cNvPr>
          <p:cNvSpPr>
            <a:spLocks noGrp="1"/>
          </p:cNvSpPr>
          <p:nvPr>
            <p:ph idx="1"/>
          </p:nvPr>
        </p:nvSpPr>
        <p:spPr/>
        <p:txBody>
          <a:bodyPr/>
          <a:lstStyle/>
          <a:p>
            <a:pPr marL="457200" indent="-457200">
              <a:buFont typeface="Arial" panose="020B0604020202020204" pitchFamily="34" charset="0"/>
              <a:buChar char="•"/>
            </a:pPr>
            <a:r>
              <a:rPr lang="cs-CZ" dirty="0"/>
              <a:t>Poslanecká sněmovna může vyslovit vládě nedůvěru.</a:t>
            </a:r>
          </a:p>
          <a:p>
            <a:pPr marL="457200" indent="-457200">
              <a:buFont typeface="Arial" panose="020B0604020202020204" pitchFamily="34" charset="0"/>
              <a:buChar char="•"/>
            </a:pPr>
            <a:r>
              <a:rPr lang="cs-CZ" dirty="0"/>
              <a:t>Návrh na vyslovení nedůvěry vládě projedná Poslanecká sněmovna, jen je-li podán písemně nejméně </a:t>
            </a:r>
            <a:r>
              <a:rPr lang="cs-CZ" dirty="0">
                <a:solidFill>
                  <a:srgbClr val="FF0000"/>
                </a:solidFill>
              </a:rPr>
              <a:t>padesáti poslanci</a:t>
            </a:r>
            <a:r>
              <a:rPr lang="cs-CZ" dirty="0"/>
              <a:t>. K přijetí návrhu je třeba souhlasu </a:t>
            </a:r>
            <a:r>
              <a:rPr lang="cs-CZ" dirty="0">
                <a:solidFill>
                  <a:srgbClr val="FF0000"/>
                </a:solidFill>
              </a:rPr>
              <a:t>nadpoloviční většiny všech poslanců (101).</a:t>
            </a:r>
          </a:p>
        </p:txBody>
      </p:sp>
    </p:spTree>
    <p:extLst>
      <p:ext uri="{BB962C8B-B14F-4D97-AF65-F5344CB8AC3E}">
        <p14:creationId xmlns:p14="http://schemas.microsoft.com/office/powerpoint/2010/main" val="2989076263"/>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A02AC0-EEAA-FC45-9ED0-5A6FD5C5B322}"/>
              </a:ext>
            </a:extLst>
          </p:cNvPr>
          <p:cNvSpPr>
            <a:spLocks noGrp="1"/>
          </p:cNvSpPr>
          <p:nvPr>
            <p:ph type="title"/>
          </p:nvPr>
        </p:nvSpPr>
        <p:spPr/>
        <p:txBody>
          <a:bodyPr/>
          <a:lstStyle/>
          <a:p>
            <a:r>
              <a:rPr lang="cs-CZ" dirty="0"/>
              <a:t>Odvolání člena vlády</a:t>
            </a:r>
          </a:p>
        </p:txBody>
      </p:sp>
      <p:sp>
        <p:nvSpPr>
          <p:cNvPr id="3" name="Zástupný symbol pro obsah 2">
            <a:extLst>
              <a:ext uri="{FF2B5EF4-FFF2-40B4-BE49-F238E27FC236}">
                <a16:creationId xmlns:a16="http://schemas.microsoft.com/office/drawing/2014/main" id="{8B13138B-6AEB-5E42-A4BC-4645113EE9EF}"/>
              </a:ext>
            </a:extLst>
          </p:cNvPr>
          <p:cNvSpPr>
            <a:spLocks noGrp="1"/>
          </p:cNvSpPr>
          <p:nvPr>
            <p:ph idx="1"/>
          </p:nvPr>
        </p:nvSpPr>
        <p:spPr/>
        <p:txBody>
          <a:bodyPr/>
          <a:lstStyle/>
          <a:p>
            <a:pPr marL="457200" indent="-457200">
              <a:buFont typeface="Arial" panose="020B0604020202020204" pitchFamily="34" charset="0"/>
              <a:buChar char="•"/>
            </a:pPr>
            <a:r>
              <a:rPr lang="cs-CZ" dirty="0"/>
              <a:t>Prezident republiky </a:t>
            </a:r>
            <a:r>
              <a:rPr lang="cs-CZ" dirty="0">
                <a:solidFill>
                  <a:srgbClr val="FF0000"/>
                </a:solidFill>
              </a:rPr>
              <a:t>odvolá člena vlády</a:t>
            </a:r>
            <a:r>
              <a:rPr lang="cs-CZ" dirty="0"/>
              <a:t>, jestliže to navrhne předseda vlády.</a:t>
            </a:r>
          </a:p>
          <a:p>
            <a:pPr marL="457200" indent="-457200">
              <a:buFont typeface="Arial" panose="020B0604020202020204" pitchFamily="34" charset="0"/>
              <a:buChar char="•"/>
            </a:pPr>
            <a:r>
              <a:rPr lang="cs-CZ" dirty="0"/>
              <a:t>Prezident republiky </a:t>
            </a:r>
            <a:r>
              <a:rPr lang="cs-CZ" dirty="0">
                <a:solidFill>
                  <a:srgbClr val="FF0000"/>
                </a:solidFill>
              </a:rPr>
              <a:t>odvolá vládu</a:t>
            </a:r>
            <a:r>
              <a:rPr lang="cs-CZ" dirty="0"/>
              <a:t>, která nepodala demisi, ačkoliv ji byla povinna podat. </a:t>
            </a:r>
          </a:p>
        </p:txBody>
      </p:sp>
    </p:spTree>
    <p:extLst>
      <p:ext uri="{BB962C8B-B14F-4D97-AF65-F5344CB8AC3E}">
        <p14:creationId xmlns:p14="http://schemas.microsoft.com/office/powerpoint/2010/main" val="308936417"/>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8FCD14-BD4F-0047-93CB-83958E721652}"/>
              </a:ext>
            </a:extLst>
          </p:cNvPr>
          <p:cNvSpPr>
            <a:spLocks noGrp="1"/>
          </p:cNvSpPr>
          <p:nvPr>
            <p:ph type="title"/>
          </p:nvPr>
        </p:nvSpPr>
        <p:spPr/>
        <p:txBody>
          <a:bodyPr/>
          <a:lstStyle/>
          <a:p>
            <a:r>
              <a:rPr lang="cs-CZ" dirty="0"/>
              <a:t>Rozhodování vlády</a:t>
            </a:r>
          </a:p>
        </p:txBody>
      </p:sp>
      <p:sp>
        <p:nvSpPr>
          <p:cNvPr id="3" name="Zástupný symbol pro obsah 2">
            <a:extLst>
              <a:ext uri="{FF2B5EF4-FFF2-40B4-BE49-F238E27FC236}">
                <a16:creationId xmlns:a16="http://schemas.microsoft.com/office/drawing/2014/main" id="{3B9E7108-F764-0E44-A7F1-4036CDEEC60F}"/>
              </a:ext>
            </a:extLst>
          </p:cNvPr>
          <p:cNvSpPr>
            <a:spLocks noGrp="1"/>
          </p:cNvSpPr>
          <p:nvPr>
            <p:ph idx="1"/>
          </p:nvPr>
        </p:nvSpPr>
        <p:spPr/>
        <p:txBody>
          <a:bodyPr/>
          <a:lstStyle/>
          <a:p>
            <a:pPr marL="457200" indent="-457200">
              <a:buFont typeface="Arial" panose="020B0604020202020204" pitchFamily="34" charset="0"/>
              <a:buChar char="•"/>
            </a:pPr>
            <a:r>
              <a:rPr lang="cs-CZ" dirty="0"/>
              <a:t>Vláda rozhoduje </a:t>
            </a:r>
            <a:r>
              <a:rPr lang="cs-CZ" dirty="0">
                <a:solidFill>
                  <a:srgbClr val="FF0000"/>
                </a:solidFill>
              </a:rPr>
              <a:t>ve sboru</a:t>
            </a:r>
            <a:r>
              <a:rPr lang="cs-CZ" dirty="0"/>
              <a:t>.</a:t>
            </a:r>
          </a:p>
          <a:p>
            <a:pPr marL="457200" indent="-457200">
              <a:buFont typeface="Arial" panose="020B0604020202020204" pitchFamily="34" charset="0"/>
              <a:buChar char="•"/>
            </a:pPr>
            <a:r>
              <a:rPr lang="cs-CZ" dirty="0"/>
              <a:t>K přijetí usnesení vlády je třeba souhlasu nadpoloviční </a:t>
            </a:r>
            <a:r>
              <a:rPr lang="cs-CZ" dirty="0">
                <a:solidFill>
                  <a:srgbClr val="FF0000"/>
                </a:solidFill>
              </a:rPr>
              <a:t>většiny všech jejích členů</a:t>
            </a:r>
            <a:r>
              <a:rPr lang="cs-CZ" dirty="0"/>
              <a:t>.</a:t>
            </a:r>
          </a:p>
          <a:p>
            <a:pPr marL="457200" indent="-457200">
              <a:buFont typeface="Arial" panose="020B0604020202020204" pitchFamily="34" charset="0"/>
              <a:buChar char="•"/>
            </a:pPr>
            <a:r>
              <a:rPr lang="cs-CZ" dirty="0">
                <a:solidFill>
                  <a:srgbClr val="FF0000"/>
                </a:solidFill>
              </a:rPr>
              <a:t>Předseda vlády </a:t>
            </a:r>
            <a:r>
              <a:rPr lang="cs-CZ" dirty="0"/>
              <a:t>organizuje činnost vlády, řídí její schůze, vystupuje jejím jménem a vykonává další činnosti, které jsou mu svěřeny Ústavou nebo jinými zákony.</a:t>
            </a:r>
          </a:p>
          <a:p>
            <a:pPr marL="457200" indent="-457200">
              <a:buFont typeface="Arial" panose="020B0604020202020204" pitchFamily="34" charset="0"/>
              <a:buChar char="•"/>
            </a:pPr>
            <a:r>
              <a:rPr lang="cs-CZ" dirty="0"/>
              <a:t>Předsedu vlády zastupuje místopředseda vlády nebo jiný pověřený člen vlády.</a:t>
            </a:r>
          </a:p>
          <a:p>
            <a:endParaRPr lang="cs-CZ" dirty="0"/>
          </a:p>
        </p:txBody>
      </p:sp>
    </p:spTree>
    <p:extLst>
      <p:ext uri="{BB962C8B-B14F-4D97-AF65-F5344CB8AC3E}">
        <p14:creationId xmlns:p14="http://schemas.microsoft.com/office/powerpoint/2010/main" val="1967667273"/>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AA7494-90EC-B84A-AC78-EDFBB1DFBD92}"/>
              </a:ext>
            </a:extLst>
          </p:cNvPr>
          <p:cNvSpPr>
            <a:spLocks noGrp="1"/>
          </p:cNvSpPr>
          <p:nvPr>
            <p:ph type="title"/>
          </p:nvPr>
        </p:nvSpPr>
        <p:spPr/>
        <p:txBody>
          <a:bodyPr/>
          <a:lstStyle/>
          <a:p>
            <a:r>
              <a:rPr lang="cs-CZ" dirty="0"/>
              <a:t>Nařízení vlády</a:t>
            </a:r>
          </a:p>
        </p:txBody>
      </p:sp>
      <p:sp>
        <p:nvSpPr>
          <p:cNvPr id="3" name="Zástupný symbol pro obsah 2">
            <a:extLst>
              <a:ext uri="{FF2B5EF4-FFF2-40B4-BE49-F238E27FC236}">
                <a16:creationId xmlns:a16="http://schemas.microsoft.com/office/drawing/2014/main" id="{28F9417C-8BC4-3146-A14F-2ADB3139A285}"/>
              </a:ext>
            </a:extLst>
          </p:cNvPr>
          <p:cNvSpPr>
            <a:spLocks noGrp="1"/>
          </p:cNvSpPr>
          <p:nvPr>
            <p:ph idx="1"/>
          </p:nvPr>
        </p:nvSpPr>
        <p:spPr/>
        <p:txBody>
          <a:bodyPr/>
          <a:lstStyle/>
          <a:p>
            <a:pPr marL="457200" indent="-457200">
              <a:buFont typeface="Arial" panose="020B0604020202020204" pitchFamily="34" charset="0"/>
              <a:buChar char="•"/>
            </a:pPr>
            <a:r>
              <a:rPr lang="cs-CZ" dirty="0"/>
              <a:t>K provedení zákona a v jeho mezích je vláda oprávněna </a:t>
            </a:r>
            <a:r>
              <a:rPr lang="cs-CZ" dirty="0">
                <a:solidFill>
                  <a:srgbClr val="FF0000"/>
                </a:solidFill>
              </a:rPr>
              <a:t>vydávat nařízení</a:t>
            </a:r>
            <a:r>
              <a:rPr lang="cs-CZ" dirty="0"/>
              <a:t>. </a:t>
            </a:r>
          </a:p>
          <a:p>
            <a:pPr marL="457200" indent="-457200">
              <a:buFont typeface="Arial" panose="020B0604020202020204" pitchFamily="34" charset="0"/>
              <a:buChar char="•"/>
            </a:pPr>
            <a:r>
              <a:rPr lang="cs-CZ" dirty="0"/>
              <a:t>Nařízení podepisuje předseda vlády a příslušný člen vlády.</a:t>
            </a:r>
          </a:p>
        </p:txBody>
      </p:sp>
    </p:spTree>
    <p:extLst>
      <p:ext uri="{BB962C8B-B14F-4D97-AF65-F5344CB8AC3E}">
        <p14:creationId xmlns:p14="http://schemas.microsoft.com/office/powerpoint/2010/main" val="701597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8A8EA9-88F3-A34D-8404-F9138ED5E5B1}"/>
              </a:ext>
            </a:extLst>
          </p:cNvPr>
          <p:cNvSpPr>
            <a:spLocks noGrp="1"/>
          </p:cNvSpPr>
          <p:nvPr>
            <p:ph type="title"/>
          </p:nvPr>
        </p:nvSpPr>
        <p:spPr/>
        <p:txBody>
          <a:bodyPr/>
          <a:lstStyle/>
          <a:p>
            <a:r>
              <a:rPr lang="cs-CZ" dirty="0"/>
              <a:t>Česko-Slovenská Dohoda,   Pittsburgh 1918</a:t>
            </a:r>
          </a:p>
        </p:txBody>
      </p:sp>
      <p:sp>
        <p:nvSpPr>
          <p:cNvPr id="3" name="Zástupný symbol pro obsah 2">
            <a:extLst>
              <a:ext uri="{FF2B5EF4-FFF2-40B4-BE49-F238E27FC236}">
                <a16:creationId xmlns:a16="http://schemas.microsoft.com/office/drawing/2014/main" id="{32100BEB-8D90-7746-89D2-D4E0FD8EBF4E}"/>
              </a:ext>
            </a:extLst>
          </p:cNvPr>
          <p:cNvSpPr>
            <a:spLocks noGrp="1"/>
          </p:cNvSpPr>
          <p:nvPr>
            <p:ph idx="1"/>
          </p:nvPr>
        </p:nvSpPr>
        <p:spPr/>
        <p:txBody>
          <a:bodyPr/>
          <a:lstStyle/>
          <a:p>
            <a:r>
              <a:rPr lang="cs-CZ" sz="1800" dirty="0"/>
              <a:t> Pa., </a:t>
            </a:r>
            <a:r>
              <a:rPr lang="cs-CZ" sz="1800" dirty="0" err="1"/>
              <a:t>dňa</a:t>
            </a:r>
            <a:r>
              <a:rPr lang="cs-CZ" sz="1800" dirty="0"/>
              <a:t> 30. </a:t>
            </a:r>
            <a:r>
              <a:rPr lang="cs-CZ" sz="1800" dirty="0" err="1"/>
              <a:t>mája</a:t>
            </a:r>
            <a:r>
              <a:rPr lang="cs-CZ" sz="1800" dirty="0"/>
              <a:t> 1918.</a:t>
            </a:r>
          </a:p>
          <a:p>
            <a:r>
              <a:rPr lang="cs-CZ" sz="1800" dirty="0" err="1"/>
              <a:t>Predstavitelia</a:t>
            </a:r>
            <a:r>
              <a:rPr lang="cs-CZ" sz="1800" dirty="0"/>
              <a:t> slovenských a českých </a:t>
            </a:r>
            <a:r>
              <a:rPr lang="cs-CZ" sz="1800" dirty="0" err="1"/>
              <a:t>organisácií</a:t>
            </a:r>
            <a:r>
              <a:rPr lang="cs-CZ" sz="1800" dirty="0"/>
              <a:t> </a:t>
            </a:r>
            <a:r>
              <a:rPr lang="cs-CZ" sz="1800" dirty="0" err="1"/>
              <a:t>vo</a:t>
            </a:r>
            <a:r>
              <a:rPr lang="cs-CZ" sz="1800" dirty="0"/>
              <a:t> Spoj. </a:t>
            </a:r>
            <a:r>
              <a:rPr lang="cs-CZ" sz="1800" dirty="0" err="1"/>
              <a:t>Štátoch</a:t>
            </a:r>
            <a:r>
              <a:rPr lang="cs-CZ" sz="1800" dirty="0"/>
              <a:t>, </a:t>
            </a:r>
            <a:r>
              <a:rPr lang="cs-CZ" sz="1800" dirty="0" err="1"/>
              <a:t>Slovenskej</a:t>
            </a:r>
            <a:r>
              <a:rPr lang="cs-CZ" sz="1800" dirty="0"/>
              <a:t> Ligy, Českého </a:t>
            </a:r>
            <a:r>
              <a:rPr lang="cs-CZ" sz="1800" dirty="0" err="1"/>
              <a:t>Národného</a:t>
            </a:r>
            <a:r>
              <a:rPr lang="cs-CZ" sz="1800" dirty="0"/>
              <a:t> </a:t>
            </a:r>
            <a:r>
              <a:rPr lang="cs-CZ" sz="1800" dirty="0" err="1"/>
              <a:t>Sdruženia</a:t>
            </a:r>
            <a:r>
              <a:rPr lang="cs-CZ" sz="1800" dirty="0"/>
              <a:t> a </a:t>
            </a:r>
            <a:r>
              <a:rPr lang="cs-CZ" sz="1800" dirty="0" err="1"/>
              <a:t>Sväzu</a:t>
            </a:r>
            <a:r>
              <a:rPr lang="cs-CZ" sz="1800" dirty="0"/>
              <a:t> Českých </a:t>
            </a:r>
            <a:r>
              <a:rPr lang="cs-CZ" sz="1800" dirty="0" err="1"/>
              <a:t>Katolíkov</a:t>
            </a:r>
            <a:r>
              <a:rPr lang="cs-CZ" sz="1800" dirty="0"/>
              <a:t>, porokovali za </a:t>
            </a:r>
            <a:r>
              <a:rPr lang="cs-CZ" sz="1800" dirty="0" err="1"/>
              <a:t>prítomnosti</a:t>
            </a:r>
            <a:r>
              <a:rPr lang="cs-CZ" sz="1800" dirty="0"/>
              <a:t> </a:t>
            </a:r>
            <a:r>
              <a:rPr lang="cs-CZ" sz="1800" dirty="0" err="1"/>
              <a:t>predsedu</a:t>
            </a:r>
            <a:r>
              <a:rPr lang="cs-CZ" sz="1800" dirty="0"/>
              <a:t> Česko-</a:t>
            </a:r>
            <a:r>
              <a:rPr lang="cs-CZ" sz="1800" dirty="0" err="1"/>
              <a:t>Slovenskej</a:t>
            </a:r>
            <a:r>
              <a:rPr lang="cs-CZ" sz="1800" dirty="0"/>
              <a:t> </a:t>
            </a:r>
            <a:r>
              <a:rPr lang="cs-CZ" sz="1800" dirty="0" err="1"/>
              <a:t>Národnej</a:t>
            </a:r>
            <a:r>
              <a:rPr lang="cs-CZ" sz="1800" dirty="0"/>
              <a:t> Rady profesora Masaryka, o česko-</a:t>
            </a:r>
            <a:r>
              <a:rPr lang="cs-CZ" sz="1800" dirty="0" err="1"/>
              <a:t>slovenskej</a:t>
            </a:r>
            <a:r>
              <a:rPr lang="cs-CZ" sz="1800" dirty="0"/>
              <a:t> </a:t>
            </a:r>
            <a:r>
              <a:rPr lang="cs-CZ" sz="1800" dirty="0" err="1"/>
              <a:t>otázke</a:t>
            </a:r>
            <a:r>
              <a:rPr lang="cs-CZ" sz="1800" dirty="0"/>
              <a:t> a o našich </a:t>
            </a:r>
            <a:r>
              <a:rPr lang="cs-CZ" sz="1800" dirty="0" err="1"/>
              <a:t>posavádnych</a:t>
            </a:r>
            <a:r>
              <a:rPr lang="cs-CZ" sz="1800" dirty="0"/>
              <a:t> programových </a:t>
            </a:r>
            <a:r>
              <a:rPr lang="cs-CZ" sz="1800" dirty="0" err="1"/>
              <a:t>prejavoch</a:t>
            </a:r>
            <a:r>
              <a:rPr lang="cs-CZ" sz="1800" dirty="0"/>
              <a:t> a </a:t>
            </a:r>
            <a:r>
              <a:rPr lang="cs-CZ" sz="1800" dirty="0" err="1"/>
              <a:t>usniesli</a:t>
            </a:r>
            <a:r>
              <a:rPr lang="cs-CZ" sz="1800" dirty="0"/>
              <a:t> </a:t>
            </a:r>
            <a:r>
              <a:rPr lang="cs-CZ" sz="1800" dirty="0" err="1"/>
              <a:t>sa</a:t>
            </a:r>
            <a:r>
              <a:rPr lang="cs-CZ" sz="1800" dirty="0"/>
              <a:t> </a:t>
            </a:r>
            <a:r>
              <a:rPr lang="cs-CZ" sz="1800" dirty="0" err="1"/>
              <a:t>nasledovne</a:t>
            </a:r>
            <a:r>
              <a:rPr lang="cs-CZ" sz="1800" dirty="0"/>
              <a:t>:</a:t>
            </a:r>
          </a:p>
          <a:p>
            <a:r>
              <a:rPr lang="cs-CZ" sz="1800" dirty="0" err="1"/>
              <a:t>Schvaľujeme</a:t>
            </a:r>
            <a:r>
              <a:rPr lang="cs-CZ" sz="1800" dirty="0"/>
              <a:t> politický program </a:t>
            </a:r>
            <a:r>
              <a:rPr lang="cs-CZ" sz="1800" dirty="0" err="1"/>
              <a:t>usilujúci</a:t>
            </a:r>
            <a:r>
              <a:rPr lang="cs-CZ" sz="1800" dirty="0"/>
              <a:t> </a:t>
            </a:r>
            <a:r>
              <a:rPr lang="cs-CZ" sz="1800" dirty="0" err="1"/>
              <a:t>sa</a:t>
            </a:r>
            <a:r>
              <a:rPr lang="cs-CZ" sz="1800" dirty="0"/>
              <a:t> o </a:t>
            </a:r>
            <a:r>
              <a:rPr lang="cs-CZ" sz="1800" dirty="0" err="1"/>
              <a:t>Spojenie</a:t>
            </a:r>
            <a:r>
              <a:rPr lang="cs-CZ" sz="1800" dirty="0"/>
              <a:t> Čechov a </a:t>
            </a:r>
            <a:r>
              <a:rPr lang="cs-CZ" sz="1800" dirty="0" err="1"/>
              <a:t>Slovákov</a:t>
            </a:r>
            <a:r>
              <a:rPr lang="cs-CZ" sz="1800" dirty="0"/>
              <a:t> v </a:t>
            </a:r>
            <a:r>
              <a:rPr lang="cs-CZ" sz="1800" dirty="0" err="1"/>
              <a:t>samostatnom</a:t>
            </a:r>
            <a:r>
              <a:rPr lang="cs-CZ" sz="1800" dirty="0"/>
              <a:t> </a:t>
            </a:r>
            <a:r>
              <a:rPr lang="cs-CZ" sz="1800" dirty="0" err="1"/>
              <a:t>štáte</a:t>
            </a:r>
            <a:r>
              <a:rPr lang="cs-CZ" sz="1800" dirty="0"/>
              <a:t> z Českých Zemí a Slovenska.</a:t>
            </a:r>
          </a:p>
          <a:p>
            <a:r>
              <a:rPr lang="cs-CZ" sz="1800" dirty="0"/>
              <a:t>Slovensko bude mať </a:t>
            </a:r>
            <a:r>
              <a:rPr lang="cs-CZ" sz="1800" dirty="0" err="1"/>
              <a:t>svoju</a:t>
            </a:r>
            <a:r>
              <a:rPr lang="cs-CZ" sz="1800" dirty="0"/>
              <a:t> </a:t>
            </a:r>
            <a:r>
              <a:rPr lang="cs-CZ" sz="1800" dirty="0" err="1"/>
              <a:t>vlastnú</a:t>
            </a:r>
            <a:r>
              <a:rPr lang="cs-CZ" sz="1800" dirty="0"/>
              <a:t> </a:t>
            </a:r>
            <a:r>
              <a:rPr lang="cs-CZ" sz="1800" dirty="0" err="1"/>
              <a:t>administratívu</a:t>
            </a:r>
            <a:r>
              <a:rPr lang="cs-CZ" sz="1800" dirty="0"/>
              <a:t>, </a:t>
            </a:r>
            <a:r>
              <a:rPr lang="cs-CZ" sz="1800" dirty="0" err="1"/>
              <a:t>svoj</a:t>
            </a:r>
            <a:r>
              <a:rPr lang="cs-CZ" sz="1800" dirty="0"/>
              <a:t> snem a svoje </a:t>
            </a:r>
            <a:r>
              <a:rPr lang="cs-CZ" sz="1800" dirty="0" err="1"/>
              <a:t>súdy</a:t>
            </a:r>
            <a:r>
              <a:rPr lang="cs-CZ" sz="1800" dirty="0"/>
              <a:t>.</a:t>
            </a:r>
          </a:p>
          <a:p>
            <a:r>
              <a:rPr lang="cs-CZ" sz="1800" dirty="0"/>
              <a:t>Slovenčina bude </a:t>
            </a:r>
            <a:r>
              <a:rPr lang="cs-CZ" sz="1800" dirty="0" err="1"/>
              <a:t>úradným</a:t>
            </a:r>
            <a:r>
              <a:rPr lang="cs-CZ" sz="1800" dirty="0"/>
              <a:t> </a:t>
            </a:r>
            <a:r>
              <a:rPr lang="cs-CZ" sz="1800" dirty="0" err="1"/>
              <a:t>jazykom</a:t>
            </a:r>
            <a:r>
              <a:rPr lang="cs-CZ" sz="1800" dirty="0"/>
              <a:t> v škole, v </a:t>
            </a:r>
            <a:r>
              <a:rPr lang="cs-CZ" sz="1800" dirty="0" err="1"/>
              <a:t>úrade</a:t>
            </a:r>
            <a:r>
              <a:rPr lang="cs-CZ" sz="1800" dirty="0"/>
              <a:t> a </a:t>
            </a:r>
            <a:r>
              <a:rPr lang="cs-CZ" sz="1800" dirty="0" err="1"/>
              <a:t>vo</a:t>
            </a:r>
            <a:r>
              <a:rPr lang="cs-CZ" sz="1800" dirty="0"/>
              <a:t> </a:t>
            </a:r>
            <a:r>
              <a:rPr lang="cs-CZ" sz="1800" dirty="0" err="1"/>
              <a:t>verejnom</a:t>
            </a:r>
            <a:r>
              <a:rPr lang="cs-CZ" sz="1800" dirty="0"/>
              <a:t> živote </a:t>
            </a:r>
            <a:r>
              <a:rPr lang="cs-CZ" sz="1800" dirty="0" err="1"/>
              <a:t>vôbec</a:t>
            </a:r>
            <a:r>
              <a:rPr lang="cs-CZ" sz="1800" dirty="0"/>
              <a:t>.</a:t>
            </a:r>
          </a:p>
          <a:p>
            <a:r>
              <a:rPr lang="cs-CZ" sz="1800" dirty="0"/>
              <a:t>Česko-slovenský </a:t>
            </a:r>
            <a:r>
              <a:rPr lang="cs-CZ" sz="1800" dirty="0" err="1"/>
              <a:t>štát</a:t>
            </a:r>
            <a:r>
              <a:rPr lang="cs-CZ" sz="1800" dirty="0"/>
              <a:t> bude republikou. Jeho </a:t>
            </a:r>
            <a:r>
              <a:rPr lang="cs-CZ" sz="1800" dirty="0" err="1"/>
              <a:t>Konštitúcia</a:t>
            </a:r>
            <a:r>
              <a:rPr lang="cs-CZ" sz="1800" dirty="0"/>
              <a:t> bude demokratická.</a:t>
            </a:r>
          </a:p>
          <a:p>
            <a:r>
              <a:rPr lang="cs-CZ" sz="1800" dirty="0" err="1"/>
              <a:t>Organizácia</a:t>
            </a:r>
            <a:r>
              <a:rPr lang="cs-CZ" sz="1800" dirty="0"/>
              <a:t> spolupráce Čechov a </a:t>
            </a:r>
            <a:r>
              <a:rPr lang="cs-CZ" sz="1800" dirty="0" err="1"/>
              <a:t>Slovákov</a:t>
            </a:r>
            <a:r>
              <a:rPr lang="cs-CZ" sz="1800" dirty="0"/>
              <a:t> </a:t>
            </a:r>
            <a:r>
              <a:rPr lang="cs-CZ" sz="1800" dirty="0" err="1"/>
              <a:t>vo</a:t>
            </a:r>
            <a:r>
              <a:rPr lang="cs-CZ" sz="1800" dirty="0"/>
              <a:t> Spojených </a:t>
            </a:r>
            <a:r>
              <a:rPr lang="cs-CZ" sz="1800" dirty="0" err="1"/>
              <a:t>Štátoch</a:t>
            </a:r>
            <a:r>
              <a:rPr lang="cs-CZ" sz="1800" dirty="0"/>
              <a:t> bude </a:t>
            </a:r>
            <a:r>
              <a:rPr lang="cs-CZ" sz="1800" dirty="0" err="1"/>
              <a:t>podľa</a:t>
            </a:r>
            <a:r>
              <a:rPr lang="cs-CZ" sz="1800" dirty="0"/>
              <a:t> </a:t>
            </a:r>
            <a:r>
              <a:rPr lang="cs-CZ" sz="1800" dirty="0" err="1"/>
              <a:t>potreby</a:t>
            </a:r>
            <a:r>
              <a:rPr lang="cs-CZ" sz="1800" dirty="0"/>
              <a:t> a </a:t>
            </a:r>
            <a:r>
              <a:rPr lang="cs-CZ" sz="1800" dirty="0" err="1"/>
              <a:t>meniacej</a:t>
            </a:r>
            <a:r>
              <a:rPr lang="cs-CZ" sz="1800" dirty="0"/>
              <a:t> </a:t>
            </a:r>
            <a:r>
              <a:rPr lang="cs-CZ" sz="1800" dirty="0" err="1"/>
              <a:t>sa</a:t>
            </a:r>
            <a:r>
              <a:rPr lang="cs-CZ" sz="1800" dirty="0"/>
              <a:t> </a:t>
            </a:r>
            <a:r>
              <a:rPr lang="cs-CZ" sz="1800" dirty="0" err="1"/>
              <a:t>situácie</a:t>
            </a:r>
            <a:r>
              <a:rPr lang="cs-CZ" sz="1800" dirty="0"/>
              <a:t>, </a:t>
            </a:r>
            <a:r>
              <a:rPr lang="cs-CZ" sz="1800" dirty="0" err="1"/>
              <a:t>pri</a:t>
            </a:r>
            <a:r>
              <a:rPr lang="cs-CZ" sz="1800" dirty="0"/>
              <a:t> </a:t>
            </a:r>
            <a:r>
              <a:rPr lang="cs-CZ" sz="1800" dirty="0" err="1"/>
              <a:t>spoločnom</a:t>
            </a:r>
            <a:r>
              <a:rPr lang="cs-CZ" sz="1800" dirty="0"/>
              <a:t> </a:t>
            </a:r>
            <a:r>
              <a:rPr lang="cs-CZ" sz="1800" dirty="0" err="1"/>
              <a:t>dorozumení</a:t>
            </a:r>
            <a:r>
              <a:rPr lang="cs-CZ" sz="1800" dirty="0"/>
              <a:t>, </a:t>
            </a:r>
            <a:r>
              <a:rPr lang="cs-CZ" sz="1800" dirty="0" err="1"/>
              <a:t>prehĺbená</a:t>
            </a:r>
            <a:r>
              <a:rPr lang="cs-CZ" sz="1800" dirty="0"/>
              <a:t> a upravená.</a:t>
            </a:r>
          </a:p>
          <a:p>
            <a:r>
              <a:rPr lang="cs-CZ" sz="1800" dirty="0"/>
              <a:t>Podrobné </a:t>
            </a:r>
            <a:r>
              <a:rPr lang="cs-CZ" sz="1800" dirty="0" err="1"/>
              <a:t>ustanovenia</a:t>
            </a:r>
            <a:r>
              <a:rPr lang="cs-CZ" sz="1800" dirty="0"/>
              <a:t> o </a:t>
            </a:r>
            <a:r>
              <a:rPr lang="cs-CZ" sz="1800" dirty="0" err="1"/>
              <a:t>zariadení</a:t>
            </a:r>
            <a:r>
              <a:rPr lang="cs-CZ" sz="1800" dirty="0"/>
              <a:t> česko-slovenského </a:t>
            </a:r>
            <a:r>
              <a:rPr lang="cs-CZ" sz="1800" dirty="0" err="1"/>
              <a:t>štátu</a:t>
            </a:r>
            <a:r>
              <a:rPr lang="cs-CZ" sz="1800" dirty="0"/>
              <a:t> </a:t>
            </a:r>
            <a:r>
              <a:rPr lang="cs-CZ" sz="1800" dirty="0" err="1"/>
              <a:t>ponechávajú</a:t>
            </a:r>
            <a:r>
              <a:rPr lang="cs-CZ" sz="1800" dirty="0"/>
              <a:t> </a:t>
            </a:r>
            <a:r>
              <a:rPr lang="cs-CZ" sz="1800" dirty="0" err="1"/>
              <a:t>sa</a:t>
            </a:r>
            <a:r>
              <a:rPr lang="cs-CZ" sz="1800" dirty="0"/>
              <a:t> </a:t>
            </a:r>
            <a:r>
              <a:rPr lang="cs-CZ" sz="1800" dirty="0" err="1"/>
              <a:t>osvobodeným</a:t>
            </a:r>
            <a:r>
              <a:rPr lang="cs-CZ" sz="1800" dirty="0"/>
              <a:t> </a:t>
            </a:r>
            <a:r>
              <a:rPr lang="cs-CZ" sz="1800" dirty="0" err="1"/>
              <a:t>Čechom</a:t>
            </a:r>
            <a:r>
              <a:rPr lang="cs-CZ" sz="1800" dirty="0"/>
              <a:t> a </a:t>
            </a:r>
            <a:r>
              <a:rPr lang="cs-CZ" sz="1800" dirty="0" err="1"/>
              <a:t>Slovákom</a:t>
            </a:r>
            <a:r>
              <a:rPr lang="cs-CZ" sz="1800" dirty="0"/>
              <a:t> a </a:t>
            </a:r>
            <a:r>
              <a:rPr lang="cs-CZ" sz="1800" dirty="0" err="1"/>
              <a:t>ich</a:t>
            </a:r>
            <a:r>
              <a:rPr lang="cs-CZ" sz="1800" dirty="0"/>
              <a:t> právoplatným </a:t>
            </a:r>
            <a:r>
              <a:rPr lang="cs-CZ" sz="1800" dirty="0" err="1"/>
              <a:t>predstaviteľom</a:t>
            </a:r>
            <a:r>
              <a:rPr lang="cs-CZ" sz="1800" dirty="0"/>
              <a:t>.</a:t>
            </a:r>
          </a:p>
          <a:p>
            <a:endParaRPr lang="cs-CZ" dirty="0"/>
          </a:p>
        </p:txBody>
      </p:sp>
    </p:spTree>
    <p:extLst>
      <p:ext uri="{BB962C8B-B14F-4D97-AF65-F5344CB8AC3E}">
        <p14:creationId xmlns:p14="http://schemas.microsoft.com/office/powerpoint/2010/main" val="4091218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Národní fronta</a:t>
            </a:r>
          </a:p>
        </p:txBody>
      </p:sp>
      <p:sp>
        <p:nvSpPr>
          <p:cNvPr id="3" name="Zástupný symbol pro obsah 2"/>
          <p:cNvSpPr>
            <a:spLocks noGrp="1"/>
          </p:cNvSpPr>
          <p:nvPr>
            <p:ph idx="1"/>
          </p:nvPr>
        </p:nvSpPr>
        <p:spPr>
          <a:xfrm>
            <a:off x="215776" y="1475581"/>
            <a:ext cx="9069387" cy="4987925"/>
          </a:xfrm>
        </p:spPr>
        <p:txBody>
          <a:bodyPr/>
          <a:lstStyle/>
          <a:p>
            <a:pPr marL="457200" indent="-457200">
              <a:buFont typeface="Arial" charset="0"/>
              <a:buChar char="•"/>
            </a:pPr>
            <a:r>
              <a:rPr lang="cs-CZ" dirty="0"/>
              <a:t>Národní fronta Čechů a Slováků, v níž jsou </a:t>
            </a:r>
            <a:r>
              <a:rPr lang="cs-CZ" b="1" dirty="0"/>
              <a:t>sdruženy</a:t>
            </a:r>
            <a:r>
              <a:rPr lang="cs-CZ" dirty="0"/>
              <a:t> </a:t>
            </a:r>
            <a:r>
              <a:rPr lang="cs-CZ" dirty="0">
                <a:solidFill>
                  <a:srgbClr val="FF0000"/>
                </a:solidFill>
              </a:rPr>
              <a:t>společenské organizace</a:t>
            </a:r>
            <a:r>
              <a:rPr lang="cs-CZ" dirty="0"/>
              <a:t>, je politickým výrazem svazku pracujících měst a venkova, vedeného Komunistickou stranou Československa.</a:t>
            </a:r>
          </a:p>
          <a:p>
            <a:endParaRPr lang="cs-CZ" dirty="0"/>
          </a:p>
        </p:txBody>
      </p:sp>
    </p:spTree>
    <p:extLst>
      <p:ext uri="{BB962C8B-B14F-4D97-AF65-F5344CB8AC3E}">
        <p14:creationId xmlns:p14="http://schemas.microsoft.com/office/powerpoint/2010/main" val="128870093"/>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88A49B-66E8-6549-BC36-9B6B01E40CF6}"/>
              </a:ext>
            </a:extLst>
          </p:cNvPr>
          <p:cNvSpPr>
            <a:spLocks noGrp="1"/>
          </p:cNvSpPr>
          <p:nvPr>
            <p:ph type="title"/>
          </p:nvPr>
        </p:nvSpPr>
        <p:spPr/>
        <p:txBody>
          <a:bodyPr/>
          <a:lstStyle/>
          <a:p>
            <a:r>
              <a:rPr lang="cs-CZ" dirty="0" err="1"/>
              <a:t>Inkompabilita</a:t>
            </a:r>
            <a:r>
              <a:rPr lang="cs-CZ" dirty="0"/>
              <a:t> </a:t>
            </a:r>
          </a:p>
        </p:txBody>
      </p:sp>
      <p:sp>
        <p:nvSpPr>
          <p:cNvPr id="3" name="Zástupný symbol pro obsah 2">
            <a:extLst>
              <a:ext uri="{FF2B5EF4-FFF2-40B4-BE49-F238E27FC236}">
                <a16:creationId xmlns:a16="http://schemas.microsoft.com/office/drawing/2014/main" id="{87417A1C-25A6-AB49-9793-B1DFC7199B26}"/>
              </a:ext>
            </a:extLst>
          </p:cNvPr>
          <p:cNvSpPr>
            <a:spLocks noGrp="1"/>
          </p:cNvSpPr>
          <p:nvPr>
            <p:ph idx="1"/>
          </p:nvPr>
        </p:nvSpPr>
        <p:spPr/>
        <p:txBody>
          <a:bodyPr/>
          <a:lstStyle/>
          <a:p>
            <a:pPr marL="0" indent="0"/>
            <a:r>
              <a:rPr lang="cs-CZ" dirty="0"/>
              <a:t>Člen vlády </a:t>
            </a:r>
            <a:r>
              <a:rPr lang="cs-CZ" dirty="0">
                <a:solidFill>
                  <a:srgbClr val="FF0000"/>
                </a:solidFill>
              </a:rPr>
              <a:t>nesmí vykonávat činnosti</a:t>
            </a:r>
            <a:r>
              <a:rPr lang="cs-CZ" dirty="0"/>
              <a:t>, jejichž povaha </a:t>
            </a:r>
            <a:r>
              <a:rPr lang="cs-CZ" b="1" dirty="0"/>
              <a:t>odporuje výkonu jeho funkce</a:t>
            </a:r>
            <a:r>
              <a:rPr lang="cs-CZ" dirty="0"/>
              <a:t>. Podrobnosti stanoví zákon. (zákon o střetu zájmů č. 156/2006 Sb.)</a:t>
            </a:r>
          </a:p>
          <a:p>
            <a:pPr marL="0" indent="0"/>
            <a:r>
              <a:rPr lang="cs-CZ" dirty="0"/>
              <a:t>Člen vlády nebo vedoucí jiného ústředního správního úřadu, v jehož čele není člen vlády  je </a:t>
            </a:r>
            <a:r>
              <a:rPr lang="cs-CZ" b="1" dirty="0"/>
              <a:t>veřejný funkcionář.</a:t>
            </a:r>
          </a:p>
        </p:txBody>
      </p:sp>
    </p:spTree>
    <p:extLst>
      <p:ext uri="{BB962C8B-B14F-4D97-AF65-F5344CB8AC3E}">
        <p14:creationId xmlns:p14="http://schemas.microsoft.com/office/powerpoint/2010/main" val="2210340339"/>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97D399-8939-FC47-A25C-2C4BCC0C7A1B}"/>
              </a:ext>
            </a:extLst>
          </p:cNvPr>
          <p:cNvSpPr>
            <a:spLocks noGrp="1"/>
          </p:cNvSpPr>
          <p:nvPr>
            <p:ph type="title"/>
          </p:nvPr>
        </p:nvSpPr>
        <p:spPr/>
        <p:txBody>
          <a:bodyPr/>
          <a:lstStyle/>
          <a:p>
            <a:r>
              <a:rPr lang="cs-CZ" dirty="0"/>
              <a:t>Některá omezení</a:t>
            </a:r>
          </a:p>
        </p:txBody>
      </p:sp>
      <p:sp>
        <p:nvSpPr>
          <p:cNvPr id="3" name="Zástupný symbol pro obsah 2">
            <a:extLst>
              <a:ext uri="{FF2B5EF4-FFF2-40B4-BE49-F238E27FC236}">
                <a16:creationId xmlns:a16="http://schemas.microsoft.com/office/drawing/2014/main" id="{6921140E-48AE-F34D-B77E-F4C62F15C728}"/>
              </a:ext>
            </a:extLst>
          </p:cNvPr>
          <p:cNvSpPr>
            <a:spLocks noGrp="1"/>
          </p:cNvSpPr>
          <p:nvPr>
            <p:ph idx="1"/>
          </p:nvPr>
        </p:nvSpPr>
        <p:spPr/>
        <p:txBody>
          <a:bodyPr/>
          <a:lstStyle/>
          <a:p>
            <a:pPr marL="457200" indent="-457200">
              <a:buFont typeface="Arial" panose="020B0604020202020204" pitchFamily="34" charset="0"/>
              <a:buChar char="•"/>
            </a:pPr>
            <a:r>
              <a:rPr lang="cs-CZ" sz="2400" dirty="0"/>
              <a:t>Veřejný funkcionář  nesmí být </a:t>
            </a:r>
            <a:r>
              <a:rPr lang="cs-CZ" sz="2400" dirty="0">
                <a:solidFill>
                  <a:srgbClr val="FF0000"/>
                </a:solidFill>
              </a:rPr>
              <a:t>provozovatelem rozhlasového nebo televizního vysílání nebo vydavatelem periodického tisku </a:t>
            </a:r>
            <a:r>
              <a:rPr lang="cs-CZ" sz="2400" dirty="0"/>
              <a:t>ani společníkem, členem nebo ovládající osobou právnické osoby, která je provozovatelem rozhlasového nebo televizního vysílání nebo vydavatelem periodického tisku.</a:t>
            </a:r>
          </a:p>
          <a:p>
            <a:pPr marL="457200" indent="-457200">
              <a:buFont typeface="Arial" panose="020B0604020202020204" pitchFamily="34" charset="0"/>
              <a:buChar char="•"/>
            </a:pPr>
            <a:r>
              <a:rPr lang="cs-CZ" sz="2400" dirty="0"/>
              <a:t>Obchodní společnost, ve které veřejný funkcionář nebo jím ovládaná osoba vlastní podíl představující </a:t>
            </a:r>
            <a:r>
              <a:rPr lang="cs-CZ" sz="2400" dirty="0">
                <a:solidFill>
                  <a:srgbClr val="FF0000"/>
                </a:solidFill>
              </a:rPr>
              <a:t>alespoň 25 % účasti společníka </a:t>
            </a:r>
            <a:r>
              <a:rPr lang="cs-CZ" sz="2400" dirty="0"/>
              <a:t>v obchodní společnosti, se nesmí účastnit zadávacích řízení podle zákona upravujícího zadávání </a:t>
            </a:r>
            <a:r>
              <a:rPr lang="cs-CZ" sz="2400" dirty="0">
                <a:solidFill>
                  <a:srgbClr val="FF0000"/>
                </a:solidFill>
              </a:rPr>
              <a:t>veřejných zakázek </a:t>
            </a:r>
            <a:r>
              <a:rPr lang="cs-CZ" sz="2400" dirty="0"/>
              <a:t>jako účastník nebo poddodavatel, prostřednictvím kterého dodavatel prokazuje kvalifikaci.</a:t>
            </a:r>
          </a:p>
        </p:txBody>
      </p:sp>
    </p:spTree>
    <p:extLst>
      <p:ext uri="{BB962C8B-B14F-4D97-AF65-F5344CB8AC3E}">
        <p14:creationId xmlns:p14="http://schemas.microsoft.com/office/powerpoint/2010/main" val="2261258828"/>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9E9D0B-E19F-844B-8AAE-015E8160B76B}"/>
              </a:ext>
            </a:extLst>
          </p:cNvPr>
          <p:cNvSpPr>
            <a:spLocks noGrp="1"/>
          </p:cNvSpPr>
          <p:nvPr>
            <p:ph type="title"/>
          </p:nvPr>
        </p:nvSpPr>
        <p:spPr/>
        <p:txBody>
          <a:bodyPr/>
          <a:lstStyle/>
          <a:p>
            <a:r>
              <a:rPr lang="cs-CZ" dirty="0"/>
              <a:t>Obecné pravidlo</a:t>
            </a:r>
          </a:p>
        </p:txBody>
      </p:sp>
      <p:sp>
        <p:nvSpPr>
          <p:cNvPr id="3" name="Zástupný symbol pro obsah 2">
            <a:extLst>
              <a:ext uri="{FF2B5EF4-FFF2-40B4-BE49-F238E27FC236}">
                <a16:creationId xmlns:a16="http://schemas.microsoft.com/office/drawing/2014/main" id="{64352DE7-BBBE-0A4F-BC66-3CB6982B0E84}"/>
              </a:ext>
            </a:extLst>
          </p:cNvPr>
          <p:cNvSpPr>
            <a:spLocks noGrp="1"/>
          </p:cNvSpPr>
          <p:nvPr>
            <p:ph idx="1"/>
          </p:nvPr>
        </p:nvSpPr>
        <p:spPr/>
        <p:txBody>
          <a:bodyPr/>
          <a:lstStyle/>
          <a:p>
            <a:pPr marL="0" indent="0"/>
            <a:r>
              <a:rPr lang="cs-CZ" sz="2800" dirty="0"/>
              <a:t>Veřejný funkcionář je povinen zdržet se </a:t>
            </a:r>
            <a:r>
              <a:rPr lang="cs-CZ" sz="2800" dirty="0">
                <a:solidFill>
                  <a:srgbClr val="FF0000"/>
                </a:solidFill>
              </a:rPr>
              <a:t>každého jednání</a:t>
            </a:r>
            <a:r>
              <a:rPr lang="cs-CZ" sz="2800" dirty="0"/>
              <a:t>, při kterém mohou jeho </a:t>
            </a:r>
            <a:r>
              <a:rPr lang="cs-CZ" sz="2800" dirty="0">
                <a:solidFill>
                  <a:srgbClr val="FF0000"/>
                </a:solidFill>
              </a:rPr>
              <a:t>osobní zájmy </a:t>
            </a:r>
            <a:r>
              <a:rPr lang="cs-CZ" sz="2800" dirty="0"/>
              <a:t>ovlivnit výkon jeho funkce. Osobním zájmem se pro účely tohoto zákona rozumí takový zájem, který </a:t>
            </a:r>
            <a:r>
              <a:rPr lang="cs-CZ" sz="2800" dirty="0">
                <a:solidFill>
                  <a:srgbClr val="FF0000"/>
                </a:solidFill>
              </a:rPr>
              <a:t>přináší veřejnému funkcionáři, osobě blízké veřejného funkcionáře, právnické osobě ovládané veřejným funkcionářem nebo osobou blízkou veřejného funkcionáře </a:t>
            </a:r>
            <a:r>
              <a:rPr lang="cs-CZ" sz="2800" b="1" dirty="0"/>
              <a:t>zvýšení majetku</a:t>
            </a:r>
            <a:r>
              <a:rPr lang="cs-CZ" sz="2800" dirty="0"/>
              <a:t>, majetkového nebo jiného prospěchu, zamezení vzniku případného snížení majetkového nebo jiného prospěchu nebo jinou výhodu.</a:t>
            </a:r>
            <a:endParaRPr lang="cs-CZ" dirty="0"/>
          </a:p>
        </p:txBody>
      </p:sp>
    </p:spTree>
    <p:extLst>
      <p:ext uri="{BB962C8B-B14F-4D97-AF65-F5344CB8AC3E}">
        <p14:creationId xmlns:p14="http://schemas.microsoft.com/office/powerpoint/2010/main" val="2042476532"/>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E165B8-E781-264A-B453-29DF4D006A52}"/>
              </a:ext>
            </a:extLst>
          </p:cNvPr>
          <p:cNvSpPr>
            <a:spLocks noGrp="1"/>
          </p:cNvSpPr>
          <p:nvPr>
            <p:ph type="title"/>
          </p:nvPr>
        </p:nvSpPr>
        <p:spPr/>
        <p:txBody>
          <a:bodyPr/>
          <a:lstStyle/>
          <a:p>
            <a:r>
              <a:rPr lang="cs-CZ" dirty="0"/>
              <a:t>Působnost ministerstev</a:t>
            </a:r>
          </a:p>
        </p:txBody>
      </p:sp>
      <p:sp>
        <p:nvSpPr>
          <p:cNvPr id="3" name="Zástupný symbol pro obsah 2">
            <a:extLst>
              <a:ext uri="{FF2B5EF4-FFF2-40B4-BE49-F238E27FC236}">
                <a16:creationId xmlns:a16="http://schemas.microsoft.com/office/drawing/2014/main" id="{61FB9762-1114-D545-B505-150B7E53CB2F}"/>
              </a:ext>
            </a:extLst>
          </p:cNvPr>
          <p:cNvSpPr>
            <a:spLocks noGrp="1"/>
          </p:cNvSpPr>
          <p:nvPr>
            <p:ph idx="1"/>
          </p:nvPr>
        </p:nvSpPr>
        <p:spPr/>
        <p:txBody>
          <a:bodyPr/>
          <a:lstStyle/>
          <a:p>
            <a:pPr marL="457200" indent="-457200">
              <a:buFont typeface="Arial" panose="020B0604020202020204" pitchFamily="34" charset="0"/>
              <a:buChar char="•"/>
            </a:pPr>
            <a:r>
              <a:rPr lang="cs-CZ" dirty="0"/>
              <a:t>Ministerstva zabezpečují ve své působnosti úkoly související se </a:t>
            </a:r>
            <a:r>
              <a:rPr lang="cs-CZ" dirty="0">
                <a:solidFill>
                  <a:srgbClr val="FF0000"/>
                </a:solidFill>
              </a:rPr>
              <a:t>sjednáváním mezinárodních smluv</a:t>
            </a:r>
            <a:r>
              <a:rPr lang="cs-CZ" dirty="0"/>
              <a:t>, s rozvojem mezistátních styků a mezinárodní spolupráce. </a:t>
            </a:r>
          </a:p>
          <a:p>
            <a:pPr marL="457200" indent="-457200">
              <a:buFont typeface="Arial" panose="020B0604020202020204" pitchFamily="34" charset="0"/>
              <a:buChar char="•"/>
            </a:pPr>
            <a:r>
              <a:rPr lang="cs-CZ" dirty="0">
                <a:solidFill>
                  <a:srgbClr val="FF0000"/>
                </a:solidFill>
              </a:rPr>
              <a:t>Zabezpečují ve své působnosti úkoly</a:t>
            </a:r>
            <a:r>
              <a:rPr lang="cs-CZ" dirty="0"/>
              <a:t>, které vyplývají pro Českou republiku z mezinárodních smluv, jakož i z členství v mezinárodních organizacích</a:t>
            </a:r>
          </a:p>
        </p:txBody>
      </p:sp>
    </p:spTree>
    <p:extLst>
      <p:ext uri="{BB962C8B-B14F-4D97-AF65-F5344CB8AC3E}">
        <p14:creationId xmlns:p14="http://schemas.microsoft.com/office/powerpoint/2010/main" val="1876732496"/>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43C92C-8C0C-1F46-B0C6-AF53EFC3398A}"/>
              </a:ext>
            </a:extLst>
          </p:cNvPr>
          <p:cNvSpPr>
            <a:spLocks noGrp="1"/>
          </p:cNvSpPr>
          <p:nvPr>
            <p:ph type="title"/>
          </p:nvPr>
        </p:nvSpPr>
        <p:spPr/>
        <p:txBody>
          <a:bodyPr/>
          <a:lstStyle/>
          <a:p>
            <a:r>
              <a:rPr lang="cs-CZ" dirty="0"/>
              <a:t>Státní zastupitelství</a:t>
            </a:r>
          </a:p>
        </p:txBody>
      </p:sp>
      <p:sp>
        <p:nvSpPr>
          <p:cNvPr id="3" name="Zástupný symbol pro obsah 2">
            <a:extLst>
              <a:ext uri="{FF2B5EF4-FFF2-40B4-BE49-F238E27FC236}">
                <a16:creationId xmlns:a16="http://schemas.microsoft.com/office/drawing/2014/main" id="{51BA59B5-8AAD-E846-87BA-6272E5463B48}"/>
              </a:ext>
            </a:extLst>
          </p:cNvPr>
          <p:cNvSpPr>
            <a:spLocks noGrp="1"/>
          </p:cNvSpPr>
          <p:nvPr>
            <p:ph idx="1"/>
          </p:nvPr>
        </p:nvSpPr>
        <p:spPr/>
        <p:txBody>
          <a:bodyPr/>
          <a:lstStyle/>
          <a:p>
            <a:pPr marL="457200" indent="-457200">
              <a:buFont typeface="Arial" panose="020B0604020202020204" pitchFamily="34" charset="0"/>
              <a:buChar char="•"/>
            </a:pPr>
            <a:r>
              <a:rPr lang="cs-CZ" b="1" dirty="0">
                <a:solidFill>
                  <a:srgbClr val="FF0000"/>
                </a:solidFill>
              </a:rPr>
              <a:t>Státní zastupitelství </a:t>
            </a:r>
            <a:r>
              <a:rPr lang="cs-CZ" dirty="0"/>
              <a:t>zastupuje veřejnou žalobu v trestním řízení; vykonává i další úkoly, stanoví-li tak zákon.</a:t>
            </a:r>
          </a:p>
        </p:txBody>
      </p:sp>
    </p:spTree>
    <p:extLst>
      <p:ext uri="{BB962C8B-B14F-4D97-AF65-F5344CB8AC3E}">
        <p14:creationId xmlns:p14="http://schemas.microsoft.com/office/powerpoint/2010/main" val="4234487135"/>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D84FDC-8FE3-2743-A642-7D81E9D1FF59}"/>
              </a:ext>
            </a:extLst>
          </p:cNvPr>
          <p:cNvSpPr>
            <a:spLocks noGrp="1"/>
          </p:cNvSpPr>
          <p:nvPr>
            <p:ph type="title"/>
          </p:nvPr>
        </p:nvSpPr>
        <p:spPr/>
        <p:txBody>
          <a:bodyPr/>
          <a:lstStyle/>
          <a:p>
            <a:r>
              <a:rPr lang="cs-CZ" dirty="0"/>
              <a:t>Další orgány státní moci</a:t>
            </a:r>
          </a:p>
        </p:txBody>
      </p:sp>
      <p:sp>
        <p:nvSpPr>
          <p:cNvPr id="3" name="Zástupný symbol pro obsah 2">
            <a:extLst>
              <a:ext uri="{FF2B5EF4-FFF2-40B4-BE49-F238E27FC236}">
                <a16:creationId xmlns:a16="http://schemas.microsoft.com/office/drawing/2014/main" id="{18ABBF66-DEB7-8148-986C-58B6F3A4C85E}"/>
              </a:ext>
            </a:extLst>
          </p:cNvPr>
          <p:cNvSpPr>
            <a:spLocks noGrp="1"/>
          </p:cNvSpPr>
          <p:nvPr>
            <p:ph idx="1"/>
          </p:nvPr>
        </p:nvSpPr>
        <p:spPr/>
        <p:txBody>
          <a:bodyPr/>
          <a:lstStyle/>
          <a:p>
            <a:pPr marL="457200" indent="-457200">
              <a:buFont typeface="Arial" panose="020B0604020202020204" pitchFamily="34" charset="0"/>
              <a:buChar char="•"/>
            </a:pPr>
            <a:r>
              <a:rPr lang="cs-CZ" b="1" dirty="0">
                <a:solidFill>
                  <a:srgbClr val="FF0000"/>
                </a:solidFill>
              </a:rPr>
              <a:t>Česká národní banka </a:t>
            </a:r>
            <a:r>
              <a:rPr lang="cs-CZ" dirty="0"/>
              <a:t>je ústřední bankou státu. Hlavním cílem její činnosti je péče o cenovou stabilitu; do její činnosti lze zasahovat pouze na základě zákona.</a:t>
            </a:r>
          </a:p>
          <a:p>
            <a:pPr marL="457200" indent="-457200">
              <a:buFont typeface="Arial" panose="020B0604020202020204" pitchFamily="34" charset="0"/>
              <a:buChar char="•"/>
            </a:pPr>
            <a:r>
              <a:rPr lang="cs-CZ" b="1" dirty="0">
                <a:solidFill>
                  <a:srgbClr val="FF0000"/>
                </a:solidFill>
              </a:rPr>
              <a:t>Nejvyšší kontrolní úřad </a:t>
            </a:r>
            <a:r>
              <a:rPr lang="cs-CZ" dirty="0"/>
              <a:t>je nezávislý orgán. Vykonává kontrolu hospodaření se státním majetkem a plnění státního rozpočtu.</a:t>
            </a:r>
          </a:p>
          <a:p>
            <a:pPr marL="457200" indent="-457200">
              <a:buFont typeface="Arial" panose="020B0604020202020204" pitchFamily="34" charset="0"/>
              <a:buChar char="•"/>
            </a:pPr>
            <a:r>
              <a:rPr lang="cs-CZ" dirty="0"/>
              <a:t>Prezidenta a viceprezidenta Nejvyššího kontrolního úřadu jmenuje prezident republiky na návrh Poslanecké sněmovny.</a:t>
            </a:r>
          </a:p>
          <a:p>
            <a:endParaRPr lang="cs-CZ" dirty="0"/>
          </a:p>
        </p:txBody>
      </p:sp>
    </p:spTree>
    <p:extLst>
      <p:ext uri="{BB962C8B-B14F-4D97-AF65-F5344CB8AC3E}">
        <p14:creationId xmlns:p14="http://schemas.microsoft.com/office/powerpoint/2010/main" val="1279957223"/>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Soudní moc</a:t>
            </a:r>
          </a:p>
        </p:txBody>
      </p:sp>
      <p:sp>
        <p:nvSpPr>
          <p:cNvPr id="9421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Soudní moc vykonávají </a:t>
            </a:r>
            <a:r>
              <a:rPr lang="cs-CZ">
                <a:solidFill>
                  <a:srgbClr val="FF0000"/>
                </a:solidFill>
              </a:rPr>
              <a:t>jménem republiky nezávislé soudy.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se může domáhat stanoveným postupem svého práva u nezávislého a nestranného soudu a ve stanovených případech u jiného orgánu.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Základní principy výkonu soudní moci</a:t>
            </a:r>
          </a:p>
        </p:txBody>
      </p:sp>
      <p:sp>
        <p:nvSpPr>
          <p:cNvPr id="9523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Nikdo nesmí být odňat svému </a:t>
            </a:r>
            <a:r>
              <a:rPr lang="cs-CZ">
                <a:solidFill>
                  <a:srgbClr val="CC6633"/>
                </a:solidFill>
              </a:rPr>
              <a:t>zákonnému soudci.</a:t>
            </a:r>
            <a:r>
              <a:rPr lang="cs-CZ"/>
              <a:t> Příslušnost soudu i soudce stanoví zákon.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má právo, aby jeho věc byla projednána </a:t>
            </a:r>
            <a:r>
              <a:rPr lang="cs-CZ">
                <a:solidFill>
                  <a:srgbClr val="EB613D"/>
                </a:solidFill>
              </a:rPr>
              <a:t>veřejně</a:t>
            </a:r>
            <a:r>
              <a:rPr lang="cs-CZ"/>
              <a:t>, bez </a:t>
            </a:r>
            <a:r>
              <a:rPr lang="cs-CZ">
                <a:solidFill>
                  <a:srgbClr val="FF9966"/>
                </a:solidFill>
              </a:rPr>
              <a:t>zbytečných průtahů</a:t>
            </a:r>
            <a:r>
              <a:rPr lang="cs-CZ"/>
              <a:t> a v jeho </a:t>
            </a:r>
            <a:r>
              <a:rPr lang="cs-CZ">
                <a:solidFill>
                  <a:srgbClr val="9999CC"/>
                </a:solidFill>
              </a:rPr>
              <a:t>přítomnosti</a:t>
            </a:r>
            <a:r>
              <a:rPr lang="cs-CZ"/>
              <a:t> a aby se mohl</a:t>
            </a:r>
            <a:r>
              <a:rPr lang="cs-CZ">
                <a:solidFill>
                  <a:srgbClr val="660066"/>
                </a:solidFill>
              </a:rPr>
              <a:t> vyjádřit</a:t>
            </a:r>
            <a:r>
              <a:rPr lang="cs-CZ"/>
              <a:t> ke všem prováděným důkazům.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Veřejnost  může být vyloučena jen v případech stanovených zákonem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Další zásady  výkonu soudní moci</a:t>
            </a:r>
          </a:p>
        </p:txBody>
      </p:sp>
      <p:sp>
        <p:nvSpPr>
          <p:cNvPr id="96258" name="Rectangle 2"/>
          <p:cNvSpPr>
            <a:spLocks noGrp="1" noChangeArrowheads="1"/>
          </p:cNvSpPr>
          <p:nvPr>
            <p:ph type="subTitle" idx="4294967295"/>
          </p:nvPr>
        </p:nvSpPr>
        <p:spPr bwMode="auto">
          <a:xfrm>
            <a:off x="539750" y="1800225"/>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má právo </a:t>
            </a:r>
            <a:r>
              <a:rPr lang="cs-CZ">
                <a:solidFill>
                  <a:srgbClr val="0047FF"/>
                </a:solidFill>
              </a:rPr>
              <a:t>odepřít výpověď</a:t>
            </a:r>
            <a:r>
              <a:rPr lang="cs-CZ"/>
              <a:t>, jestliže by jí způsobil nebezpečí trestního stíhání  sobě nebo osobě blízké.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má právo na</a:t>
            </a:r>
            <a:r>
              <a:rPr lang="cs-CZ">
                <a:solidFill>
                  <a:srgbClr val="FF6633"/>
                </a:solidFill>
              </a:rPr>
              <a:t> právní pomoc</a:t>
            </a:r>
            <a:r>
              <a:rPr lang="cs-CZ"/>
              <a:t> v řízení před soudy, jinými státními orgány či orgány veřejné správy, a to od počátku řízení.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Všichni účastníci jsou si v</a:t>
            </a:r>
            <a:r>
              <a:rPr lang="cs-CZ">
                <a:solidFill>
                  <a:srgbClr val="FF00FF"/>
                </a:solidFill>
              </a:rPr>
              <a:t> řízení rovni.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Kdo prohlásí, že neovládá jazyk, jímž se vede jednání, má právo na tlumočníka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Zásady výkonu soudní moci</a:t>
            </a:r>
          </a:p>
        </p:txBody>
      </p:sp>
      <p:sp>
        <p:nvSpPr>
          <p:cNvPr id="97282" name="Rectangle 2"/>
          <p:cNvSpPr>
            <a:spLocks noGrp="1" noChangeArrowheads="1"/>
          </p:cNvSpPr>
          <p:nvPr>
            <p:ph type="subTitle" idx="4294967295"/>
          </p:nvPr>
        </p:nvSpPr>
        <p:spPr bwMode="auto">
          <a:xfrm>
            <a:off x="503238" y="1204913"/>
            <a:ext cx="9070975" cy="61182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1168"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Jen </a:t>
            </a:r>
            <a:r>
              <a:rPr lang="cs-CZ" sz="2400">
                <a:solidFill>
                  <a:srgbClr val="FF00FF"/>
                </a:solidFill>
              </a:rPr>
              <a:t>soud</a:t>
            </a:r>
            <a:r>
              <a:rPr lang="cs-CZ" sz="2400"/>
              <a:t> rozhoduje o vině a trestu za trestné činy.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Každý, proti němuž je vedeno trestní řízení, je považován za nevinného, pokud pravomocným odsuzujícím rozsudkem soudu nebyla jeho vina vyslovena. </a:t>
            </a:r>
            <a:r>
              <a:rPr lang="cs-CZ" sz="2400">
                <a:solidFill>
                  <a:srgbClr val="00AE00"/>
                </a:solidFill>
              </a:rPr>
              <a:t>(presumce neviny)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Obviněný má právo, aby mu byl poskytnut čas a možnost k přípravě obhajoby  a aby se mohl hájit sám nebo prostřednictvím obhájce. </a:t>
            </a:r>
            <a:r>
              <a:rPr lang="cs-CZ" sz="2400">
                <a:solidFill>
                  <a:srgbClr val="33CC66"/>
                </a:solidFill>
              </a:rPr>
              <a:t>(právo na obhajobu)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Obviněný má právo </a:t>
            </a:r>
            <a:r>
              <a:rPr lang="cs-CZ" sz="2400">
                <a:solidFill>
                  <a:srgbClr val="B3B3B3"/>
                </a:solidFill>
              </a:rPr>
              <a:t>odepřít výpověď</a:t>
            </a:r>
            <a:r>
              <a:rPr lang="cs-CZ" sz="2400"/>
              <a:t>; tohoto práva nesmí být žádným způsobem zbaven.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Nikdo nemůže být trestně stíhán za čin, pro který již byl pravomocně odsouzen nebo zproštěn obžaloby.</a:t>
            </a:r>
            <a:r>
              <a:rPr lang="cs-CZ" sz="2400">
                <a:solidFill>
                  <a:srgbClr val="99284C"/>
                </a:solidFill>
              </a:rPr>
              <a:t> (ne bis idem)</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Trestnost činu se posuzuje a trest se ukládá podle zákona účinného v době, kdy byl čin spáchán. Pozdějšího zákona se použije, jestliže je to pro pachatele příznivější. </a:t>
            </a:r>
            <a:r>
              <a:rPr lang="cs-CZ" sz="2400">
                <a:solidFill>
                  <a:srgbClr val="008000"/>
                </a:solidFill>
              </a:rPr>
              <a:t>(zákaz retroaktivity)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Povinnosti </a:t>
            </a:r>
          </a:p>
        </p:txBody>
      </p:sp>
      <p:sp>
        <p:nvSpPr>
          <p:cNvPr id="3" name="Zástupný symbol pro obsah 2"/>
          <p:cNvSpPr>
            <a:spLocks noGrp="1"/>
          </p:cNvSpPr>
          <p:nvPr>
            <p:ph idx="1"/>
          </p:nvPr>
        </p:nvSpPr>
        <p:spPr>
          <a:xfrm>
            <a:off x="575816" y="1691605"/>
            <a:ext cx="9069387" cy="4987925"/>
          </a:xfrm>
        </p:spPr>
        <p:txBody>
          <a:bodyPr/>
          <a:lstStyle/>
          <a:p>
            <a:pPr marL="457200" indent="-457200">
              <a:buFont typeface="Arial" charset="0"/>
              <a:buChar char="•"/>
            </a:pPr>
            <a:r>
              <a:rPr lang="cs-CZ" sz="2000" dirty="0"/>
              <a:t>Ve společnosti pracujících může jednotlivec dospět k plnému rozvinutí svých schopností a k uplatnění svých oprávněných zájmů jen aktivní účastí na rozvoji celé společnosti, především náležitým podílem na společenské práci. </a:t>
            </a:r>
            <a:r>
              <a:rPr lang="cs-CZ" sz="2000" dirty="0">
                <a:solidFill>
                  <a:srgbClr val="C00000"/>
                </a:solidFill>
              </a:rPr>
              <a:t>Proto je práce ve prospěch celku přední povinností a právo na práci předním právem každého občana</a:t>
            </a:r>
            <a:r>
              <a:rPr lang="cs-CZ" sz="2000" dirty="0"/>
              <a:t>.</a:t>
            </a:r>
          </a:p>
          <a:p>
            <a:pPr marL="457200" indent="-457200">
              <a:buFont typeface="Arial" charset="0"/>
              <a:buChar char="•"/>
            </a:pPr>
            <a:r>
              <a:rPr lang="cs-CZ" sz="2000" dirty="0"/>
              <a:t>Občané jsou povinni zachovávat ústavu i ostatní zákony a dbát ve všem svém </a:t>
            </a:r>
            <a:r>
              <a:rPr lang="cs-CZ" sz="2000" dirty="0">
                <a:solidFill>
                  <a:srgbClr val="C00000"/>
                </a:solidFill>
              </a:rPr>
              <a:t>konání zájmů socialistického státu a společnosti pracujících</a:t>
            </a:r>
            <a:r>
              <a:rPr lang="cs-CZ" sz="2000" dirty="0"/>
              <a:t>.</a:t>
            </a:r>
          </a:p>
          <a:p>
            <a:pPr marL="457200" indent="-457200">
              <a:buFont typeface="Arial" charset="0"/>
              <a:buChar char="•"/>
            </a:pPr>
            <a:r>
              <a:rPr lang="cs-CZ" sz="2000" dirty="0"/>
              <a:t>Občané jsou povinni </a:t>
            </a:r>
            <a:r>
              <a:rPr lang="cs-CZ" sz="2000" dirty="0">
                <a:solidFill>
                  <a:srgbClr val="C00000"/>
                </a:solidFill>
              </a:rPr>
              <a:t>chránit a upevňovat socialistické vlastnictví </a:t>
            </a:r>
            <a:r>
              <a:rPr lang="cs-CZ" sz="2000" dirty="0"/>
              <a:t>jako nedotknutelný základ socialistického zřízení a zdroj blahobytu pracujícího lidu, bohatství a síly vlasti</a:t>
            </a:r>
          </a:p>
          <a:p>
            <a:pPr marL="457200" indent="-457200">
              <a:buFont typeface="Arial" charset="0"/>
              <a:buChar char="•"/>
            </a:pPr>
            <a:r>
              <a:rPr lang="cs-CZ" sz="2000" dirty="0"/>
              <a:t>Vrcholnou povinností a věcí cti každého občana je </a:t>
            </a:r>
            <a:r>
              <a:rPr lang="cs-CZ" sz="2000" dirty="0">
                <a:solidFill>
                  <a:srgbClr val="C00000"/>
                </a:solidFill>
              </a:rPr>
              <a:t>ochrana vlasti a jejího socialistického zřízení.</a:t>
            </a:r>
          </a:p>
          <a:p>
            <a:br>
              <a:rPr lang="cs-CZ" sz="2000" dirty="0"/>
            </a:br>
            <a:endParaRPr lang="cs-CZ" sz="2000" dirty="0"/>
          </a:p>
          <a:p>
            <a:br>
              <a:rPr lang="cs-CZ" dirty="0"/>
            </a:br>
            <a:endParaRPr lang="cs-CZ" dirty="0"/>
          </a:p>
        </p:txBody>
      </p:sp>
    </p:spTree>
    <p:extLst>
      <p:ext uri="{BB962C8B-B14F-4D97-AF65-F5344CB8AC3E}">
        <p14:creationId xmlns:p14="http://schemas.microsoft.com/office/powerpoint/2010/main" val="1366946865"/>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Přezkum správních rozhodnutí</a:t>
            </a:r>
          </a:p>
        </p:txBody>
      </p:sp>
      <p:sp>
        <p:nvSpPr>
          <p:cNvPr id="9830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Kdo tvrdí, že byl na svých právech zkrácen rozhodnutím </a:t>
            </a:r>
            <a:r>
              <a:rPr lang="cs-CZ">
                <a:solidFill>
                  <a:srgbClr val="33A3A3"/>
                </a:solidFill>
              </a:rPr>
              <a:t>orgánu veřejné správy,</a:t>
            </a:r>
            <a:r>
              <a:rPr lang="cs-CZ"/>
              <a:t> může se obrátit na soud, aby přezkoumal zákonnost takového rozhodnutí, nestanoví-li zákon jinak. Z pravomoci soudu však nesmí být vyloučeno přezkoumávání rozhodnutí</a:t>
            </a:r>
            <a:r>
              <a:rPr lang="cs-CZ">
                <a:solidFill>
                  <a:srgbClr val="FF0000"/>
                </a:solidFill>
              </a:rPr>
              <a:t> týkajících se základních práv a svobod podle Listiny.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Odpovědnost veřejné moci</a:t>
            </a:r>
          </a:p>
        </p:txBody>
      </p:sp>
      <p:sp>
        <p:nvSpPr>
          <p:cNvPr id="99330" name="Rectangle 2"/>
          <p:cNvSpPr>
            <a:spLocks noGrp="1" noChangeArrowheads="1"/>
          </p:cNvSpPr>
          <p:nvPr>
            <p:ph type="subTitle" idx="4294967295"/>
          </p:nvPr>
        </p:nvSpPr>
        <p:spPr bwMode="auto">
          <a:xfrm>
            <a:off x="539750" y="1673225"/>
            <a:ext cx="9070975" cy="51657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Každý má právo na náhradu škody způsobené mu nezákonným rozhodnutím soudu, jiného státního orgánu či orgánu veřejné správy nebo nesprávným úředním postupem.</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Stát odpovídá  za škodu způsobenou při výkonu státní moci.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Územní samosprávné celky odpovídají za podmínek stanovených tímto zákonem za škodu způsobenou při výkonu veřejné moci svěřené jim zákonem v rámci samostatné působnosti.</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Stát a územní celky v samostatné působnosti hradí za podmínek stanovených zákonem též vzniklou nemajetkovou újmu.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Tresnost jednání</a:t>
            </a:r>
          </a:p>
        </p:txBody>
      </p:sp>
      <p:sp>
        <p:nvSpPr>
          <p:cNvPr id="10035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Jen zákon stanoví, které jednání je</a:t>
            </a:r>
            <a:r>
              <a:rPr lang="cs-CZ">
                <a:solidFill>
                  <a:srgbClr val="FF00FF"/>
                </a:solidFill>
              </a:rPr>
              <a:t> trestným činem a jaký trest,</a:t>
            </a:r>
            <a:r>
              <a:rPr lang="cs-CZ"/>
              <a:t> jakož i jaké jiné újmy na právech nebo majetku, lze za jeho spáchání uložit.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Nezávislost soudců</a:t>
            </a:r>
          </a:p>
        </p:txBody>
      </p:sp>
      <p:sp>
        <p:nvSpPr>
          <p:cNvPr id="101378" name="Rectangle 2"/>
          <p:cNvSpPr>
            <a:spLocks noGrp="1" noChangeArrowheads="1"/>
          </p:cNvSpPr>
          <p:nvPr>
            <p:ph type="subTitle" idx="4294967295"/>
          </p:nvPr>
        </p:nvSpPr>
        <p:spPr bwMode="auto">
          <a:xfrm>
            <a:off x="503238" y="1528763"/>
            <a:ext cx="9070975" cy="5468937"/>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Soudci jsou při výkonu své funkce nezávislí. Jejich nestrannost </a:t>
            </a:r>
            <a:r>
              <a:rPr lang="cs-CZ">
                <a:solidFill>
                  <a:srgbClr val="B80047"/>
                </a:solidFill>
              </a:rPr>
              <a:t>nesmí nikdo ohrožovat.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 nelze proti jeho vůli  odvolat nebo přeložit k jinému soudu; výjimky vyplývající zejména z kárné odpovědnosti stanoví zákon.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Funkce soudce </a:t>
            </a:r>
            <a:r>
              <a:rPr lang="cs-CZ">
                <a:solidFill>
                  <a:srgbClr val="FF0000"/>
                </a:solidFill>
              </a:rPr>
              <a:t>není slučitelná</a:t>
            </a:r>
            <a:r>
              <a:rPr lang="cs-CZ"/>
              <a:t> s funkcí prezidenta republiky, člena Parlamentu ani s jakoukoli funkcí ve veřejné správě; zákon stanoví, se kterými dalšími činnostmi je výkon soudcovské funkce neslučitelný.</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Imunita soudce</a:t>
            </a:r>
          </a:p>
        </p:txBody>
      </p:sp>
      <p:sp>
        <p:nvSpPr>
          <p:cNvPr id="10240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Pro činy spáchané při výkonu funkce soudce nebo v souvislosti s výkonem této funkce lze soudce trestně stíhat nebo vzít do vazby  jen se </a:t>
            </a:r>
            <a:r>
              <a:rPr lang="cs-CZ">
                <a:solidFill>
                  <a:srgbClr val="FF0000"/>
                </a:solidFill>
              </a:rPr>
              <a:t>souhlasem prezidenta republiky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Povinnost soudce</a:t>
            </a:r>
          </a:p>
        </p:txBody>
      </p:sp>
      <p:sp>
        <p:nvSpPr>
          <p:cNvPr id="10342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 je povinen vykonávat svědomitě svou funkci a při </a:t>
            </a:r>
            <a:r>
              <a:rPr lang="cs-CZ">
                <a:solidFill>
                  <a:srgbClr val="008080"/>
                </a:solidFill>
              </a:rPr>
              <a:t>výkonu funkce a v občanském životě</a:t>
            </a:r>
            <a:r>
              <a:rPr lang="cs-CZ"/>
              <a:t> se zdržet všeho, co by mohlo narušit důstojnost soudcovské funkce nebo </a:t>
            </a:r>
            <a:r>
              <a:rPr lang="cs-CZ">
                <a:solidFill>
                  <a:srgbClr val="FF00FF"/>
                </a:solidFill>
              </a:rPr>
              <a:t>ohrozit důvěru</a:t>
            </a:r>
            <a:r>
              <a:rPr lang="cs-CZ"/>
              <a:t> v nezávislé, nestranné a spravedlivé rozhodování soudů.</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Předpoklad výkonu funkce soudce</a:t>
            </a:r>
          </a:p>
        </p:txBody>
      </p:sp>
      <p:sp>
        <p:nvSpPr>
          <p:cNvPr id="104450" name="Rectangle 2"/>
          <p:cNvSpPr>
            <a:spLocks noGrp="1" noChangeArrowheads="1"/>
          </p:cNvSpPr>
          <p:nvPr>
            <p:ph type="subTitle" idx="4294967295"/>
          </p:nvPr>
        </p:nvSpPr>
        <p:spPr bwMode="auto">
          <a:xfrm>
            <a:off x="468313" y="1882775"/>
            <a:ext cx="9070975" cy="50133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Soudce je jmenován </a:t>
            </a:r>
            <a:r>
              <a:rPr lang="cs-CZ" dirty="0">
                <a:solidFill>
                  <a:srgbClr val="FF00FF"/>
                </a:solidFill>
              </a:rPr>
              <a:t>bez časového omezení.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Ujímá se funkce složením </a:t>
            </a:r>
            <a:r>
              <a:rPr lang="cs-CZ" dirty="0">
                <a:solidFill>
                  <a:srgbClr val="579D1C"/>
                </a:solidFill>
              </a:rPr>
              <a:t>slibu.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Musí: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1. být bezúhonný</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2. vysokoškolské právnické vzdělání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3. absolvovat justiční praxi a složit justiční zkoušku,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4. věk minimálně 30 let</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5. souhlas s ustavením za soudce a přidělením  určitému soudu.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Složení soudů při rozhodování</a:t>
            </a:r>
          </a:p>
        </p:txBody>
      </p:sp>
      <p:sp>
        <p:nvSpPr>
          <p:cNvPr id="10547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stanoví případy, kdy soudci rozhodují v </a:t>
            </a:r>
            <a:r>
              <a:rPr lang="cs-CZ">
                <a:solidFill>
                  <a:srgbClr val="FF3333"/>
                </a:solidFill>
              </a:rPr>
              <a:t>senátu</a:t>
            </a:r>
            <a:r>
              <a:rPr lang="cs-CZ"/>
              <a:t> a jaké je jeho složení. V ostatních případech rozhodují jako </a:t>
            </a:r>
            <a:r>
              <a:rPr lang="cs-CZ">
                <a:solidFill>
                  <a:srgbClr val="EB613D"/>
                </a:solidFill>
              </a:rPr>
              <a:t>samosoudci.</a:t>
            </a: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může stanovit, ve kterých věcech a jakým způsobem se na rozhodování soudů podílejí vedle soudců i další občané – </a:t>
            </a:r>
            <a:r>
              <a:rPr lang="cs-CZ">
                <a:solidFill>
                  <a:srgbClr val="FF0000"/>
                </a:solidFill>
              </a:rPr>
              <a:t>přísedící.</a:t>
            </a:r>
            <a:r>
              <a:rPr lang="cs-CZ"/>
              <a:t> Je volí zastupitestva měst a obcí – bezúhonní občané starší 30 let.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Soustava soudů</a:t>
            </a:r>
          </a:p>
        </p:txBody>
      </p:sp>
      <p:sp>
        <p:nvSpPr>
          <p:cNvPr id="10649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Soustavu soudů tvoří: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Nejvyšší soud,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Nejvyšší správní soud,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vrchní,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krajské 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okresní soudy. Zákon může stanovit jejich jiné označení.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Působnost a organizaci soudů stanoví zákon.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Nejvyšší soud</a:t>
            </a:r>
          </a:p>
        </p:txBody>
      </p:sp>
      <p:sp>
        <p:nvSpPr>
          <p:cNvPr id="10752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Nejvyšší soud je vrcholným soudním orgánem ve věcech patřících do pravomoci  soudů s výjimkou záležitostí, o nichž rozhoduje Ústavní soud  nebo Nejvyšší správní soud</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Obecné soudnictví (neexistují specializované soudy – např. Vojenské, správní, pracovní)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Hospodářská soustava</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Socialistická hospodářská soustava, v níž jsou </a:t>
            </a:r>
            <a:r>
              <a:rPr lang="cs-CZ" dirty="0">
                <a:solidFill>
                  <a:srgbClr val="C00000"/>
                </a:solidFill>
              </a:rPr>
              <a:t>výrobní prostředky zespolečenštěny </a:t>
            </a:r>
            <a:r>
              <a:rPr lang="cs-CZ" dirty="0"/>
              <a:t>a veškeré národní hospodářství je plánovitě řízeno, zabezpečuje za uvědomělé spolupráce všech občanů mohutný rozvoj výroby a neustálý vzestup životní úrovně pracujících.</a:t>
            </a:r>
          </a:p>
        </p:txBody>
      </p:sp>
    </p:spTree>
    <p:extLst>
      <p:ext uri="{BB962C8B-B14F-4D97-AF65-F5344CB8AC3E}">
        <p14:creationId xmlns:p14="http://schemas.microsoft.com/office/powerpoint/2010/main" val="1980260150"/>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Vázanost zákonem</a:t>
            </a:r>
          </a:p>
        </p:txBody>
      </p:sp>
      <p:sp>
        <p:nvSpPr>
          <p:cNvPr id="108546" name="Rectangle 2"/>
          <p:cNvSpPr>
            <a:spLocks noGrp="1" noChangeArrowheads="1"/>
          </p:cNvSpPr>
          <p:nvPr>
            <p:ph type="subTitle" idx="4294967295"/>
          </p:nvPr>
        </p:nvSpPr>
        <p:spPr bwMode="auto">
          <a:xfrm>
            <a:off x="468313" y="1800225"/>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 je při rozhodování vázán </a:t>
            </a:r>
            <a:r>
              <a:rPr lang="cs-CZ">
                <a:solidFill>
                  <a:srgbClr val="FF3366"/>
                </a:solidFill>
              </a:rPr>
              <a:t>zákonem</a:t>
            </a:r>
            <a:r>
              <a:rPr lang="cs-CZ"/>
              <a:t> a mezinárodní smlouvou, která je součástí právního řádu; je oprávněn posoudit soulad </a:t>
            </a:r>
            <a:r>
              <a:rPr lang="cs-CZ">
                <a:solidFill>
                  <a:srgbClr val="008080"/>
                </a:solidFill>
              </a:rPr>
              <a:t>jiného právního předpisu  se zákonem nebo s takovou mezinárodní smlouvou.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Dojde-li soud k závěru, že</a:t>
            </a:r>
            <a:r>
              <a:rPr lang="cs-CZ">
                <a:solidFill>
                  <a:srgbClr val="FFD320"/>
                </a:solidFill>
              </a:rPr>
              <a:t> zákon,</a:t>
            </a:r>
            <a:r>
              <a:rPr lang="cs-CZ"/>
              <a:t> jehož má být při řešení věci použito, je </a:t>
            </a:r>
            <a:r>
              <a:rPr lang="cs-CZ">
                <a:solidFill>
                  <a:srgbClr val="FFD320"/>
                </a:solidFill>
              </a:rPr>
              <a:t>v rozporu s ústavním pořádkem, předloží věc Ústavnímu soudu.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Ústavní soud</a:t>
            </a:r>
          </a:p>
        </p:txBody>
      </p:sp>
      <p:sp>
        <p:nvSpPr>
          <p:cNvPr id="109570"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Ústavní soud je soudním </a:t>
            </a:r>
            <a:r>
              <a:rPr lang="cs-CZ">
                <a:solidFill>
                  <a:srgbClr val="FF3366"/>
                </a:solidFill>
              </a:rPr>
              <a:t>orgánem ochrany ústavnosti.</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Ústavní soud se skládá z </a:t>
            </a:r>
            <a:r>
              <a:rPr lang="cs-CZ">
                <a:solidFill>
                  <a:srgbClr val="EB613D"/>
                </a:solidFill>
              </a:rPr>
              <a:t>15 soudců</a:t>
            </a:r>
            <a:r>
              <a:rPr lang="cs-CZ"/>
              <a:t>, kteří jsou jmenováni na dobu</a:t>
            </a:r>
            <a:r>
              <a:rPr lang="cs-CZ">
                <a:solidFill>
                  <a:srgbClr val="FFCC99"/>
                </a:solidFill>
              </a:rPr>
              <a:t> deseti let</a:t>
            </a: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 Ústavního soudu </a:t>
            </a:r>
            <a:r>
              <a:rPr lang="cs-CZ">
                <a:solidFill>
                  <a:srgbClr val="FF3333"/>
                </a:solidFill>
              </a:rPr>
              <a:t> jmenuje prezident republiky  se souhlasem Senátu.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Soudcem Ústavního soudu  může být jmenován bezúhonný občan, který je volitelný do Senátu, má vysokoškolské právnické vzdělání a byl nejméně</a:t>
            </a:r>
            <a:r>
              <a:rPr lang="cs-CZ">
                <a:solidFill>
                  <a:srgbClr val="FF00FF"/>
                </a:solidFill>
              </a:rPr>
              <a:t> deset let činný v právnickém povolán</a:t>
            </a:r>
            <a:r>
              <a:rPr lang="cs-CZ"/>
              <a:t>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1"/>
          <p:cNvSpPr>
            <a:spLocks noGrp="1" noChangeArrowheads="1"/>
          </p:cNvSpPr>
          <p:nvPr>
            <p:ph type="title"/>
          </p:nvPr>
        </p:nvSpPr>
        <p:spPr>
          <a:xfrm>
            <a:off x="468313" y="360363"/>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Vznik  funkce ústavního soudce</a:t>
            </a:r>
          </a:p>
        </p:txBody>
      </p:sp>
      <p:sp>
        <p:nvSpPr>
          <p:cNvPr id="110594"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Složením </a:t>
            </a:r>
            <a:r>
              <a:rPr lang="cs-CZ">
                <a:solidFill>
                  <a:srgbClr val="FFD320"/>
                </a:solidFill>
              </a:rPr>
              <a:t>slibu do rukou prezidenta republiky</a:t>
            </a:r>
            <a:r>
              <a:rPr lang="cs-CZ"/>
              <a:t>  se soudce Ústavního soudu  ujímá své funkce.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Slib soudce Ústavního soudu  zní: „Slibuji na svou čest a svědomí, že budu chránit neporušitelnost přirozených práv člověka a práv občana, řídit se ústavními zákony  a rozhodovat podle svého nejlepšího přesvědčení nezávisle a nestranně.“.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Odmítne-li soudce složit slib nebo složí-li slib s výhradou, hledí se na něho, jako by nebyl jmenován.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Imunita ústavního soudce</a:t>
            </a:r>
          </a:p>
        </p:txBody>
      </p:sp>
      <p:sp>
        <p:nvSpPr>
          <p:cNvPr id="111618" name="Rectangle 2"/>
          <p:cNvSpPr>
            <a:spLocks noGrp="1" noChangeArrowheads="1"/>
          </p:cNvSpPr>
          <p:nvPr>
            <p:ph type="subTitle" idx="4294967295"/>
          </p:nvPr>
        </p:nvSpPr>
        <p:spPr bwMode="auto">
          <a:xfrm>
            <a:off x="503238" y="1714500"/>
            <a:ext cx="9070975" cy="5097463"/>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1168"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Soudce Ústavního soudu  </a:t>
            </a:r>
            <a:r>
              <a:rPr lang="cs-CZ" sz="2400">
                <a:solidFill>
                  <a:srgbClr val="FF0000"/>
                </a:solidFill>
              </a:rPr>
              <a:t>nelze trestně stíhat bez souhlasu Senátu.</a:t>
            </a:r>
            <a:r>
              <a:rPr lang="cs-CZ" sz="2400"/>
              <a:t> Odepře-li Senát  souhlas, je trestní stíhání navždy vyloučeno.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Soudce Ústavního soudu  lze zadržet jen, byl-li dopaden při spáchání trestného činu, anebo bezprostředně poté. Příslušný orgán je povinen zadržení ihned oznámit předsedovi Senátu.  Nedá-li </a:t>
            </a:r>
            <a:r>
              <a:rPr lang="cs-CZ" sz="2400">
                <a:solidFill>
                  <a:srgbClr val="FF00FF"/>
                </a:solidFill>
              </a:rPr>
              <a:t>předseda Senátu</a:t>
            </a:r>
            <a:r>
              <a:rPr lang="cs-CZ" sz="2400"/>
              <a:t>  do 24 hodin od zadržení souhlas k odevzdání zadrženého soudu, je příslušný orgán povinen ho propustit. Na své první následující schůzi Senát  rozhodne o přípustnosti trestního stíhání  s konečnou platností.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Soudce Ústavního soudu  má právo odepřít svědectví o skutečnostech, které se dozvěděl v souvislosti s výkonem své funkce, a to i poté, kdy přestal být soudcem Ústavního soudu.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Věcná působnost  I</a:t>
            </a:r>
          </a:p>
        </p:txBody>
      </p:sp>
      <p:sp>
        <p:nvSpPr>
          <p:cNvPr id="112642" name="Rectangle 2"/>
          <p:cNvSpPr>
            <a:spLocks noGrp="1" noChangeArrowheads="1"/>
          </p:cNvSpPr>
          <p:nvPr>
            <p:ph type="subTitle" idx="4294967295"/>
          </p:nvPr>
        </p:nvSpPr>
        <p:spPr bwMode="auto">
          <a:xfrm>
            <a:off x="503238" y="1679575"/>
            <a:ext cx="9070975" cy="51657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a)	o zrušení zákonů nebo jejich jednotlivých ustanovení, jsou-li v rozporu s ústavním pořádkem,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b)	o zrušení jiných právních předpisů  nebo jejich jednotlivých ustanovení, jsou-li v rozporu s ústavním pořádkem nebo zákonem,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c)	o ústavní stížnosti orgánů územní samosprávy  proti nezákonnému zásahu státu,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d)	o ústavní stížnosti proti pravomocnému rozhodnutí a jinému zásahu orgánů veřejné moci do ústavně zaručených základních práv a svobod,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e)	o opravném prostředku proti rozhodnutí ve věci ověření volby poslance  nebo senátora,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f)	v pochybnostech o ztrátě volitelnosti a o neslučitelnosti výkonu funkcí poslance  nebo senátora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Věcná působnost II </a:t>
            </a:r>
          </a:p>
        </p:txBody>
      </p:sp>
      <p:sp>
        <p:nvSpPr>
          <p:cNvPr id="11366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1168"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g)	o ústavní žalobě Senátu  proti prezidentu republiky (velezrada)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4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h)	o tom, zda rozhodnutí o rozpuštění politické strany nebo jiné rozhodnutí týkající se činnosti politické strany je ve shodě s ústavními nebo jinými zákony,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ch) spory o rozsah kompetencí státních orgánů a orgánů územní samosprávy, nepřísluší-li podle zákona jinému orgánu ,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i)	o opravném prostředku proti rozhodnutí prezidenta republiky, že referendum o přistoupení České republiky k Evropské unii nevyhlásí,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400"/>
              <a:t>j)	o tom, zda postup při provádění referenda o přistoupení České republiky k Evropské unii je v souladu s ústavním zákonem o referendu o přistoupení České republiky k Evropské unii a se zákonem vydaným k jeho provedení.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Omezení práva podat návrh k US</a:t>
            </a:r>
          </a:p>
        </p:txBody>
      </p:sp>
      <p:sp>
        <p:nvSpPr>
          <p:cNvPr id="11469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stanoví, </a:t>
            </a:r>
            <a:r>
              <a:rPr lang="cs-CZ">
                <a:solidFill>
                  <a:srgbClr val="9966CC"/>
                </a:solidFill>
              </a:rPr>
              <a:t>kdo a za jakých podmínek</a:t>
            </a:r>
            <a:r>
              <a:rPr lang="cs-CZ"/>
              <a:t> je oprávněn podat návrh na zahájení řízení a další pravidla o řízení před Ústavním soudem.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Soudci Ústavního soudu  jsou při svém rozhodování vázáni pouze ústavním pořádkem a zákonem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Návrh na zrušení zákona</a:t>
            </a:r>
          </a:p>
        </p:txBody>
      </p:sp>
      <p:sp>
        <p:nvSpPr>
          <p:cNvPr id="11571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1. prezident republiky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2. skupina nejméně 41 poslanců nebo nejméně 17 senátorů</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 senát US</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4. za určitých podmínek vláda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Návrh na zrušení jiného právního předpisu</a:t>
            </a:r>
          </a:p>
        </p:txBody>
      </p:sp>
      <p:sp>
        <p:nvSpPr>
          <p:cNvPr id="11673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1. vláda</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2. skupina nejméně 25 poslanců ne nejméně 10 senátorů</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 senát US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Vykonatelnost  rozhodnutí US</a:t>
            </a:r>
          </a:p>
        </p:txBody>
      </p:sp>
      <p:sp>
        <p:nvSpPr>
          <p:cNvPr id="117762" name="Rectangle 2"/>
          <p:cNvSpPr>
            <a:spLocks noGrp="1" noChangeArrowheads="1"/>
          </p:cNvSpPr>
          <p:nvPr>
            <p:ph type="subTitle" idx="4294967295"/>
          </p:nvPr>
        </p:nvSpPr>
        <p:spPr bwMode="auto">
          <a:xfrm>
            <a:off x="503238" y="1528763"/>
            <a:ext cx="9070975" cy="5468937"/>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Rozhodnutí Ústavního soudu  je </a:t>
            </a:r>
            <a:r>
              <a:rPr lang="cs-CZ">
                <a:solidFill>
                  <a:srgbClr val="0000FF"/>
                </a:solidFill>
              </a:rPr>
              <a:t>vykonatelné, jakmile bylo vyhlášeno </a:t>
            </a:r>
            <a:r>
              <a:rPr lang="cs-CZ"/>
              <a:t>způsobem stanoveným zákonem, pokud Ústavní soud  o jeho vykonatelnosti </a:t>
            </a:r>
            <a:r>
              <a:rPr lang="cs-CZ">
                <a:solidFill>
                  <a:srgbClr val="004A4A"/>
                </a:solidFill>
              </a:rPr>
              <a:t>nerozhodl jinak.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solidFill>
                <a:srgbClr val="004A4A"/>
              </a:solidFill>
            </a:endParaRP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Vykonatelná rozhodnutí Ústavního soudu  jsou </a:t>
            </a:r>
            <a:r>
              <a:rPr lang="cs-CZ">
                <a:solidFill>
                  <a:srgbClr val="9999CC"/>
                </a:solidFill>
              </a:rPr>
              <a:t>závazná pro všechny orgány i osoby.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Rozhodnutí Ústavního soudu, kterým byl vysloven nesoulad mezinárodní smlouvy s ústavním pořádkem, </a:t>
            </a:r>
            <a:r>
              <a:rPr lang="cs-CZ">
                <a:solidFill>
                  <a:srgbClr val="5E11A6"/>
                </a:solidFill>
              </a:rPr>
              <a:t>brání ratifikaci smlouvy do doby, než bude nesoulad odstraněn.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Československá federace</a:t>
            </a:r>
          </a:p>
        </p:txBody>
      </p:sp>
      <p:sp>
        <p:nvSpPr>
          <p:cNvPr id="11266" name="Rectangle 2"/>
          <p:cNvSpPr>
            <a:spLocks noGrp="1" noChangeArrowheads="1"/>
          </p:cNvSpPr>
          <p:nvPr>
            <p:ph type="body" idx="1"/>
          </p:nvPr>
        </p:nvSpPr>
        <p:spPr>
          <a:xfrm>
            <a:off x="468313" y="1800225"/>
            <a:ext cx="9070975" cy="4949825"/>
          </a:xfrm>
          <a:ln/>
        </p:spPr>
        <p:txBody>
          <a:bodyPr tIns="22932"/>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Ústavní zákon č. 143/1968 Sb. : ČSSR</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Vznik </a:t>
            </a:r>
            <a:r>
              <a:rPr lang="cs-CZ" sz="2600">
                <a:solidFill>
                  <a:srgbClr val="B84747"/>
                </a:solidFill>
              </a:rPr>
              <a:t>ČSR a SSR</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EB613D"/>
                </a:solidFill>
              </a:rPr>
              <a:t>Federální shromáždění</a:t>
            </a:r>
            <a:r>
              <a:rPr lang="cs-CZ" sz="2600"/>
              <a:t>  zákonodárným sborem federace.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 </a:t>
            </a:r>
            <a:r>
              <a:rPr lang="cs-CZ" sz="2600">
                <a:solidFill>
                  <a:srgbClr val="FF8080"/>
                </a:solidFill>
              </a:rPr>
              <a:t>Sněmovny lidu</a:t>
            </a:r>
            <a:r>
              <a:rPr lang="cs-CZ" sz="2600"/>
              <a:t> 200 poslanců  poměr dvě ku jedné ČSR a SSR podle obyvatel v celé federaci</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3DEB3D"/>
                </a:solidFill>
              </a:rPr>
              <a:t>Sněmovny národů</a:t>
            </a:r>
            <a:r>
              <a:rPr lang="cs-CZ" sz="2600"/>
              <a:t> 150 poslanců 75 ČSR a 75 SSR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FF0000"/>
                </a:solidFill>
              </a:rPr>
              <a:t>Zákaz majorizace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008000"/>
                </a:solidFill>
              </a:rPr>
              <a:t>ČNR a SNR – </a:t>
            </a:r>
            <a:r>
              <a:rPr lang="cs-CZ" sz="2600"/>
              <a:t>národní parlamenty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FF00FF"/>
                </a:solidFill>
              </a:rPr>
              <a:t>Ústavní soud</a:t>
            </a:r>
            <a:r>
              <a:rPr lang="cs-CZ" sz="2600"/>
              <a:t> – nikdy nebyl vytvořen, zůstal jen v textu ústavního zákona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Orgány  Ústavního soudu</a:t>
            </a:r>
          </a:p>
        </p:txBody>
      </p:sp>
      <p:sp>
        <p:nvSpPr>
          <p:cNvPr id="11878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Předseda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Místopředsedové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Plénum  (rušení právních  předpisů,  ustavní žaloba proti PR,  soulad mezinárodní smlouvy s ústavním pořádkem, rozpuštění politické strany...)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Senáty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Soudce zpravodaj</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Kárný senát</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F9ACC57-503D-D04B-9E40-C30DB2B90BF7}"/>
              </a:ext>
            </a:extLst>
          </p:cNvPr>
          <p:cNvSpPr>
            <a:spLocks noGrp="1"/>
          </p:cNvSpPr>
          <p:nvPr>
            <p:ph type="title"/>
          </p:nvPr>
        </p:nvSpPr>
        <p:spPr/>
        <p:txBody>
          <a:bodyPr/>
          <a:lstStyle/>
          <a:p>
            <a:pPr algn="ctr"/>
            <a:r>
              <a:rPr lang="cs-CZ" dirty="0"/>
              <a:t>Nejvyšší kontrolní úřad</a:t>
            </a:r>
          </a:p>
        </p:txBody>
      </p:sp>
    </p:spTree>
    <p:extLst>
      <p:ext uri="{BB962C8B-B14F-4D97-AF65-F5344CB8AC3E}">
        <p14:creationId xmlns:p14="http://schemas.microsoft.com/office/powerpoint/2010/main" val="2394922465"/>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5BE08693-293C-004A-B588-65B19A823ACF}"/>
              </a:ext>
            </a:extLst>
          </p:cNvPr>
          <p:cNvSpPr>
            <a:spLocks noGrp="1"/>
          </p:cNvSpPr>
          <p:nvPr>
            <p:ph type="title"/>
          </p:nvPr>
        </p:nvSpPr>
        <p:spPr/>
        <p:txBody>
          <a:bodyPr/>
          <a:lstStyle/>
          <a:p>
            <a:pPr algn="ctr"/>
            <a:r>
              <a:rPr lang="cs-CZ" dirty="0"/>
              <a:t>Ústavní vymezení NKÚ</a:t>
            </a:r>
          </a:p>
        </p:txBody>
      </p:sp>
      <p:sp>
        <p:nvSpPr>
          <p:cNvPr id="4" name="Zástupný symbol pro obsah 3">
            <a:extLst>
              <a:ext uri="{FF2B5EF4-FFF2-40B4-BE49-F238E27FC236}">
                <a16:creationId xmlns:a16="http://schemas.microsoft.com/office/drawing/2014/main" id="{5141A890-F1FD-2F4F-97EB-222A3B8CA326}"/>
              </a:ext>
            </a:extLst>
          </p:cNvPr>
          <p:cNvSpPr>
            <a:spLocks noGrp="1"/>
          </p:cNvSpPr>
          <p:nvPr>
            <p:ph idx="1"/>
          </p:nvPr>
        </p:nvSpPr>
        <p:spPr/>
        <p:txBody>
          <a:bodyPr/>
          <a:lstStyle/>
          <a:p>
            <a:pPr marL="425265" indent="-425265">
              <a:buFont typeface="+mj-lt"/>
              <a:buAutoNum type="arabicPeriod"/>
            </a:pPr>
            <a:r>
              <a:rPr lang="cs-CZ" dirty="0"/>
              <a:t>Nejvyšší kontrolní úřad je nezávislý orgán. Vykonává kontrolu hospodaření se </a:t>
            </a:r>
            <a:r>
              <a:rPr lang="cs-CZ" b="1" dirty="0"/>
              <a:t>státním majetkem </a:t>
            </a:r>
            <a:r>
              <a:rPr lang="cs-CZ" dirty="0"/>
              <a:t>a </a:t>
            </a:r>
            <a:r>
              <a:rPr lang="cs-CZ" b="1" dirty="0"/>
              <a:t>plnění státního rozpočtu</a:t>
            </a:r>
            <a:r>
              <a:rPr lang="cs-CZ" dirty="0"/>
              <a:t>.</a:t>
            </a:r>
          </a:p>
          <a:p>
            <a:pPr marL="425265" indent="-425265">
              <a:buFont typeface="+mj-lt"/>
              <a:buAutoNum type="arabicPeriod"/>
            </a:pPr>
            <a:r>
              <a:rPr lang="cs-CZ" b="1" dirty="0"/>
              <a:t>Prezidenta a viceprezidenta </a:t>
            </a:r>
            <a:r>
              <a:rPr lang="cs-CZ" dirty="0"/>
              <a:t>Nejvyššího kontrolního úřadu jmenuje </a:t>
            </a:r>
            <a:r>
              <a:rPr lang="cs-CZ" b="1" dirty="0"/>
              <a:t>prezident republiky </a:t>
            </a:r>
            <a:r>
              <a:rPr lang="cs-CZ" dirty="0"/>
              <a:t>na návrh Poslanecké sněmovny.</a:t>
            </a:r>
          </a:p>
          <a:p>
            <a:pPr marL="425265" indent="-425265">
              <a:buFont typeface="+mj-lt"/>
              <a:buAutoNum type="arabicPeriod"/>
            </a:pPr>
            <a:r>
              <a:rPr lang="cs-CZ" dirty="0"/>
              <a:t>Postavení, působnost, organizační strukturu a další podrobnosti stanoví zákon č. 166/1993 Sb., o NKÚ</a:t>
            </a:r>
          </a:p>
        </p:txBody>
      </p:sp>
    </p:spTree>
    <p:extLst>
      <p:ext uri="{BB962C8B-B14F-4D97-AF65-F5344CB8AC3E}">
        <p14:creationId xmlns:p14="http://schemas.microsoft.com/office/powerpoint/2010/main" val="137435196"/>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DF4174-CE08-D64F-8041-92BDDCB68163}"/>
              </a:ext>
            </a:extLst>
          </p:cNvPr>
          <p:cNvSpPr>
            <a:spLocks noGrp="1"/>
          </p:cNvSpPr>
          <p:nvPr>
            <p:ph type="title"/>
          </p:nvPr>
        </p:nvSpPr>
        <p:spPr/>
        <p:txBody>
          <a:bodyPr/>
          <a:lstStyle/>
          <a:p>
            <a:pPr algn="ctr"/>
            <a:r>
              <a:rPr lang="cs-CZ" dirty="0"/>
              <a:t>Působnost NKÚ</a:t>
            </a:r>
          </a:p>
        </p:txBody>
      </p:sp>
      <p:sp>
        <p:nvSpPr>
          <p:cNvPr id="3" name="Zástupný symbol pro obsah 2">
            <a:extLst>
              <a:ext uri="{FF2B5EF4-FFF2-40B4-BE49-F238E27FC236}">
                <a16:creationId xmlns:a16="http://schemas.microsoft.com/office/drawing/2014/main" id="{2B969E39-5E64-D646-A0C7-5AF78A1F6DC9}"/>
              </a:ext>
            </a:extLst>
          </p:cNvPr>
          <p:cNvSpPr>
            <a:spLocks noGrp="1"/>
          </p:cNvSpPr>
          <p:nvPr>
            <p:ph idx="1"/>
          </p:nvPr>
        </p:nvSpPr>
        <p:spPr/>
        <p:txBody>
          <a:bodyPr>
            <a:normAutofit fontScale="92500" lnSpcReduction="20000"/>
          </a:bodyPr>
          <a:lstStyle/>
          <a:p>
            <a:pPr marL="0" indent="0"/>
            <a:r>
              <a:rPr lang="cs-CZ" dirty="0"/>
              <a:t>Úřad vykonává kontrolu:</a:t>
            </a:r>
          </a:p>
          <a:p>
            <a:pPr marL="425265" indent="-425265">
              <a:buFont typeface="+mj-lt"/>
              <a:buAutoNum type="arabicParenR"/>
            </a:pPr>
            <a:r>
              <a:rPr lang="cs-CZ" dirty="0"/>
              <a:t>hospodaření se </a:t>
            </a:r>
            <a:r>
              <a:rPr lang="cs-CZ" b="1" dirty="0"/>
              <a:t>státním majetkem </a:t>
            </a:r>
            <a:r>
              <a:rPr lang="cs-CZ" dirty="0"/>
              <a:t>a finančními prostředky vybíranými na základě zákona ve prospěch právnických osob s </a:t>
            </a:r>
            <a:r>
              <a:rPr lang="cs-CZ" b="1" dirty="0"/>
              <a:t>výjimkou</a:t>
            </a:r>
            <a:r>
              <a:rPr lang="cs-CZ" dirty="0"/>
              <a:t> prostředků vybíraných obcemi nebo kraji v jejich </a:t>
            </a:r>
            <a:r>
              <a:rPr lang="cs-CZ" b="1" dirty="0"/>
              <a:t>samostatné působnosti</a:t>
            </a:r>
            <a:r>
              <a:rPr lang="cs-CZ" dirty="0"/>
              <a:t>,</a:t>
            </a:r>
          </a:p>
          <a:p>
            <a:pPr marL="425265" indent="-425265">
              <a:buFont typeface="+mj-lt"/>
              <a:buAutoNum type="arabicParenR"/>
            </a:pPr>
            <a:r>
              <a:rPr lang="cs-CZ" dirty="0"/>
              <a:t>státního </a:t>
            </a:r>
            <a:r>
              <a:rPr lang="cs-CZ" b="1" dirty="0"/>
              <a:t>závěrečného účtu</a:t>
            </a:r>
            <a:r>
              <a:rPr lang="cs-CZ" dirty="0"/>
              <a:t>,</a:t>
            </a:r>
          </a:p>
          <a:p>
            <a:pPr marL="425265" indent="-425265">
              <a:buFont typeface="+mj-lt"/>
              <a:buAutoNum type="arabicParenR"/>
            </a:pPr>
            <a:r>
              <a:rPr lang="cs-CZ" dirty="0"/>
              <a:t>hospodaření s prostředky, poskytnutými České republice </a:t>
            </a:r>
            <a:r>
              <a:rPr lang="cs-CZ" b="1" dirty="0"/>
              <a:t>ze zahraničí</a:t>
            </a:r>
            <a:r>
              <a:rPr lang="cs-CZ" dirty="0"/>
              <a:t>, a s prostředky, za něž převzal </a:t>
            </a:r>
            <a:r>
              <a:rPr lang="cs-CZ" b="1" dirty="0"/>
              <a:t>stát záruky</a:t>
            </a:r>
            <a:r>
              <a:rPr lang="cs-CZ" dirty="0"/>
              <a:t>,</a:t>
            </a:r>
          </a:p>
          <a:p>
            <a:pPr marL="425265" indent="-425265">
              <a:buFont typeface="+mj-lt"/>
              <a:buAutoNum type="arabicParenR"/>
            </a:pPr>
            <a:r>
              <a:rPr lang="cs-CZ" b="1" dirty="0"/>
              <a:t>vydávání</a:t>
            </a:r>
            <a:r>
              <a:rPr lang="cs-CZ" dirty="0"/>
              <a:t> a </a:t>
            </a:r>
            <a:r>
              <a:rPr lang="cs-CZ" b="1" dirty="0"/>
              <a:t>umořování</a:t>
            </a:r>
            <a:r>
              <a:rPr lang="cs-CZ" dirty="0"/>
              <a:t> státních cenných papírů,</a:t>
            </a:r>
          </a:p>
          <a:p>
            <a:pPr marL="425265" indent="-425265">
              <a:buFont typeface="+mj-lt"/>
              <a:buAutoNum type="arabicParenR"/>
            </a:pPr>
            <a:r>
              <a:rPr lang="cs-CZ" dirty="0"/>
              <a:t>zadávání </a:t>
            </a:r>
            <a:r>
              <a:rPr lang="cs-CZ" b="1" dirty="0"/>
              <a:t>státních zakázek</a:t>
            </a:r>
            <a:r>
              <a:rPr lang="cs-CZ" dirty="0"/>
              <a:t>.</a:t>
            </a:r>
          </a:p>
        </p:txBody>
      </p:sp>
    </p:spTree>
    <p:extLst>
      <p:ext uri="{BB962C8B-B14F-4D97-AF65-F5344CB8AC3E}">
        <p14:creationId xmlns:p14="http://schemas.microsoft.com/office/powerpoint/2010/main" val="2503989852"/>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9816CB-4DF4-B448-ACD0-F139F1CDD7C2}"/>
              </a:ext>
            </a:extLst>
          </p:cNvPr>
          <p:cNvSpPr>
            <a:spLocks noGrp="1"/>
          </p:cNvSpPr>
          <p:nvPr>
            <p:ph type="title"/>
          </p:nvPr>
        </p:nvSpPr>
        <p:spPr/>
        <p:txBody>
          <a:bodyPr/>
          <a:lstStyle/>
          <a:p>
            <a:pPr algn="ctr"/>
            <a:r>
              <a:rPr lang="cs-CZ" dirty="0"/>
              <a:t>Kontrolované subjekty</a:t>
            </a:r>
          </a:p>
        </p:txBody>
      </p:sp>
      <p:sp>
        <p:nvSpPr>
          <p:cNvPr id="3" name="Zástupný symbol pro obsah 2">
            <a:extLst>
              <a:ext uri="{FF2B5EF4-FFF2-40B4-BE49-F238E27FC236}">
                <a16:creationId xmlns:a16="http://schemas.microsoft.com/office/drawing/2014/main" id="{A3F6B584-B235-5741-979C-6E3A2249CF8D}"/>
              </a:ext>
            </a:extLst>
          </p:cNvPr>
          <p:cNvSpPr>
            <a:spLocks noGrp="1"/>
          </p:cNvSpPr>
          <p:nvPr>
            <p:ph idx="1"/>
          </p:nvPr>
        </p:nvSpPr>
        <p:spPr/>
        <p:txBody>
          <a:bodyPr/>
          <a:lstStyle/>
          <a:p>
            <a:pPr marL="0" indent="0"/>
            <a:r>
              <a:rPr lang="cs-CZ" dirty="0"/>
              <a:t>NKÚ vykonává kontrolu u :</a:t>
            </a:r>
          </a:p>
          <a:p>
            <a:pPr marL="425265" indent="-425265">
              <a:buFont typeface="+mj-lt"/>
              <a:buAutoNum type="arabicPeriod"/>
            </a:pPr>
            <a:r>
              <a:rPr lang="cs-CZ" b="1" dirty="0"/>
              <a:t>organizačních složek státu</a:t>
            </a:r>
            <a:r>
              <a:rPr lang="cs-CZ" dirty="0"/>
              <a:t>,</a:t>
            </a:r>
          </a:p>
          <a:p>
            <a:pPr marL="425265" indent="-425265">
              <a:buFont typeface="+mj-lt"/>
              <a:buAutoNum type="arabicPeriod"/>
            </a:pPr>
            <a:r>
              <a:rPr lang="cs-CZ" b="1" dirty="0"/>
              <a:t>právnických</a:t>
            </a:r>
            <a:r>
              <a:rPr lang="cs-CZ" dirty="0"/>
              <a:t> a </a:t>
            </a:r>
            <a:r>
              <a:rPr lang="cs-CZ" b="1" dirty="0"/>
              <a:t>fyzických</a:t>
            </a:r>
            <a:r>
              <a:rPr lang="cs-CZ" dirty="0"/>
              <a:t> osob,</a:t>
            </a:r>
          </a:p>
          <a:p>
            <a:pPr marL="425265" indent="-425265">
              <a:buFont typeface="+mj-lt"/>
              <a:buAutoNum type="arabicPeriod"/>
            </a:pPr>
            <a:r>
              <a:rPr lang="cs-CZ" b="1" dirty="0"/>
              <a:t>hospodaření ČNB </a:t>
            </a:r>
            <a:r>
              <a:rPr lang="cs-CZ" dirty="0"/>
              <a:t>v oblasti výdajů na pořízení majetku a výdajů na provoz ČNB.</a:t>
            </a:r>
          </a:p>
        </p:txBody>
      </p:sp>
    </p:spTree>
    <p:extLst>
      <p:ext uri="{BB962C8B-B14F-4D97-AF65-F5344CB8AC3E}">
        <p14:creationId xmlns:p14="http://schemas.microsoft.com/office/powerpoint/2010/main" val="760990121"/>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C0E79A-7E5D-DC4C-82C8-086CC2F8DB7A}"/>
              </a:ext>
            </a:extLst>
          </p:cNvPr>
          <p:cNvSpPr>
            <a:spLocks noGrp="1"/>
          </p:cNvSpPr>
          <p:nvPr>
            <p:ph type="title"/>
          </p:nvPr>
        </p:nvSpPr>
        <p:spPr/>
        <p:txBody>
          <a:bodyPr/>
          <a:lstStyle/>
          <a:p>
            <a:pPr algn="ctr"/>
            <a:r>
              <a:rPr lang="cs-CZ" dirty="0"/>
              <a:t>Kontrolní činnost</a:t>
            </a:r>
          </a:p>
        </p:txBody>
      </p:sp>
      <p:sp>
        <p:nvSpPr>
          <p:cNvPr id="3" name="Zástupný symbol pro obsah 2">
            <a:extLst>
              <a:ext uri="{FF2B5EF4-FFF2-40B4-BE49-F238E27FC236}">
                <a16:creationId xmlns:a16="http://schemas.microsoft.com/office/drawing/2014/main" id="{0A1A4C7E-7D8A-FB4F-897E-F392797FBC5C}"/>
              </a:ext>
            </a:extLst>
          </p:cNvPr>
          <p:cNvSpPr>
            <a:spLocks noGrp="1"/>
          </p:cNvSpPr>
          <p:nvPr>
            <p:ph idx="1"/>
          </p:nvPr>
        </p:nvSpPr>
        <p:spPr/>
        <p:txBody>
          <a:bodyPr/>
          <a:lstStyle/>
          <a:p>
            <a:pPr marL="0" indent="0"/>
            <a:r>
              <a:rPr lang="cs-CZ" dirty="0"/>
              <a:t>Při kontrole NKÚ prověřuje:</a:t>
            </a:r>
          </a:p>
          <a:p>
            <a:pPr marL="425265" indent="-425265">
              <a:buFont typeface="+mj-lt"/>
              <a:buAutoNum type="arabicPeriod"/>
            </a:pPr>
            <a:r>
              <a:rPr lang="cs-CZ" dirty="0"/>
              <a:t>zda kontrolované činnosti jsou v souladu s </a:t>
            </a:r>
            <a:r>
              <a:rPr lang="cs-CZ" b="1" dirty="0"/>
              <a:t>právními předpisy</a:t>
            </a:r>
            <a:r>
              <a:rPr lang="cs-CZ" dirty="0"/>
              <a:t>, </a:t>
            </a:r>
          </a:p>
          <a:p>
            <a:pPr marL="425265" indent="-425265">
              <a:buFont typeface="+mj-lt"/>
              <a:buAutoNum type="arabicPeriod"/>
            </a:pPr>
            <a:r>
              <a:rPr lang="cs-CZ" dirty="0"/>
              <a:t>přezkoumává jejich </a:t>
            </a:r>
            <a:r>
              <a:rPr lang="cs-CZ" b="1" dirty="0"/>
              <a:t>věcnou a formální </a:t>
            </a:r>
            <a:r>
              <a:rPr lang="cs-CZ" dirty="0"/>
              <a:t>správnost a </a:t>
            </a:r>
          </a:p>
          <a:p>
            <a:pPr marL="425265" indent="-425265">
              <a:buFont typeface="+mj-lt"/>
              <a:buAutoNum type="arabicPeriod"/>
            </a:pPr>
            <a:r>
              <a:rPr lang="cs-CZ" dirty="0"/>
              <a:t>posuzuje, zda jsou </a:t>
            </a:r>
            <a:r>
              <a:rPr lang="cs-CZ" b="1" dirty="0"/>
              <a:t>účelné, hospodárné a efektivní</a:t>
            </a:r>
            <a:r>
              <a:rPr lang="cs-CZ" dirty="0"/>
              <a:t>.</a:t>
            </a:r>
          </a:p>
          <a:p>
            <a:pPr marL="425265" indent="-425265">
              <a:buFont typeface="+mj-lt"/>
              <a:buAutoNum type="arabicPeriod"/>
            </a:pPr>
            <a:endParaRPr lang="cs-CZ" dirty="0"/>
          </a:p>
          <a:p>
            <a:pPr marL="0" indent="0"/>
            <a:r>
              <a:rPr lang="cs-CZ" dirty="0"/>
              <a:t>Zjišťované skutečnosti podléhají kontrole NKÚ bez ohledu na druh a stupeň utajení.</a:t>
            </a:r>
          </a:p>
        </p:txBody>
      </p:sp>
    </p:spTree>
    <p:extLst>
      <p:ext uri="{BB962C8B-B14F-4D97-AF65-F5344CB8AC3E}">
        <p14:creationId xmlns:p14="http://schemas.microsoft.com/office/powerpoint/2010/main" val="435324494"/>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35C367-4EFE-7545-9011-81C127AAD43A}"/>
              </a:ext>
            </a:extLst>
          </p:cNvPr>
          <p:cNvSpPr>
            <a:spLocks noGrp="1"/>
          </p:cNvSpPr>
          <p:nvPr>
            <p:ph type="title"/>
          </p:nvPr>
        </p:nvSpPr>
        <p:spPr/>
        <p:txBody>
          <a:bodyPr/>
          <a:lstStyle/>
          <a:p>
            <a:pPr algn="ctr"/>
            <a:r>
              <a:rPr lang="cs-CZ" dirty="0"/>
              <a:t>Zpráva poslanecké sněmovně a senátu</a:t>
            </a:r>
          </a:p>
        </p:txBody>
      </p:sp>
      <p:sp>
        <p:nvSpPr>
          <p:cNvPr id="3" name="Zástupný symbol pro obsah 2">
            <a:extLst>
              <a:ext uri="{FF2B5EF4-FFF2-40B4-BE49-F238E27FC236}">
                <a16:creationId xmlns:a16="http://schemas.microsoft.com/office/drawing/2014/main" id="{A770F5D4-EEDF-9E4D-990C-F9F4051C3439}"/>
              </a:ext>
            </a:extLst>
          </p:cNvPr>
          <p:cNvSpPr>
            <a:spLocks noGrp="1"/>
          </p:cNvSpPr>
          <p:nvPr>
            <p:ph idx="1"/>
          </p:nvPr>
        </p:nvSpPr>
        <p:spPr/>
        <p:txBody>
          <a:bodyPr>
            <a:normAutofit fontScale="85000" lnSpcReduction="20000"/>
          </a:bodyPr>
          <a:lstStyle/>
          <a:p>
            <a:r>
              <a:rPr lang="cs-CZ" dirty="0"/>
              <a:t>NKÚ zpracovává a předkládá Poslanecké sněmovně stanovisko ke zprávě o </a:t>
            </a:r>
            <a:r>
              <a:rPr lang="cs-CZ" b="1" dirty="0"/>
              <a:t>vývoji ekonomiky </a:t>
            </a:r>
            <a:r>
              <a:rPr lang="cs-CZ" dirty="0"/>
              <a:t>a </a:t>
            </a:r>
            <a:r>
              <a:rPr lang="cs-CZ" b="1" dirty="0"/>
              <a:t>plnění státního rozpočtu </a:t>
            </a:r>
            <a:r>
              <a:rPr lang="cs-CZ" dirty="0"/>
              <a:t>a k návrhu </a:t>
            </a:r>
            <a:r>
              <a:rPr lang="cs-CZ" b="1" dirty="0"/>
              <a:t>státního závěrečného účtu</a:t>
            </a:r>
            <a:r>
              <a:rPr lang="cs-CZ" dirty="0"/>
              <a:t>, včetně seznamu kontrolních závěrů, které byly podkladem pro toto stanovisko.</a:t>
            </a:r>
          </a:p>
          <a:p>
            <a:r>
              <a:rPr lang="cs-CZ" dirty="0"/>
              <a:t>NKÚ na vyžádání Poslanecké sněmovny nebo Senátu a jejich orgánů zpracuje v dohodnutém termínu </a:t>
            </a:r>
            <a:r>
              <a:rPr lang="cs-CZ" b="1" dirty="0"/>
              <a:t>stanovisko k návrhům právních předpisů</a:t>
            </a:r>
            <a:r>
              <a:rPr lang="cs-CZ" dirty="0"/>
              <a:t>, týkajících se rozpočtového hospodaření, účetnictví, státní statistiky a výkonu kontrolní, dozorové a inspekční činnosti.</a:t>
            </a:r>
          </a:p>
          <a:p>
            <a:r>
              <a:rPr lang="cs-CZ" dirty="0"/>
              <a:t>NKÚ </a:t>
            </a:r>
            <a:r>
              <a:rPr lang="cs-CZ" b="1" dirty="0"/>
              <a:t>na vyžádání </a:t>
            </a:r>
            <a:r>
              <a:rPr lang="cs-CZ" dirty="0"/>
              <a:t>Poslanecké sněmovny nebo Senátu a jejich orgánů zpracuje v dohodnutém termínu </a:t>
            </a:r>
            <a:r>
              <a:rPr lang="cs-CZ" b="1" dirty="0"/>
              <a:t>stanovisko k návrhům právních předpisů</a:t>
            </a:r>
            <a:r>
              <a:rPr lang="cs-CZ" dirty="0"/>
              <a:t>, týkajících se rozpočtového hospodaření, účetnictví, státní statistiky a výkonu kontrolní, dozorové a inspekční činnosti.</a:t>
            </a:r>
          </a:p>
        </p:txBody>
      </p:sp>
    </p:spTree>
    <p:extLst>
      <p:ext uri="{BB962C8B-B14F-4D97-AF65-F5344CB8AC3E}">
        <p14:creationId xmlns:p14="http://schemas.microsoft.com/office/powerpoint/2010/main" val="3476764834"/>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46A82E-D0E6-EA4E-89D4-F2F83ECEC76E}"/>
              </a:ext>
            </a:extLst>
          </p:cNvPr>
          <p:cNvSpPr>
            <a:spLocks noGrp="1"/>
          </p:cNvSpPr>
          <p:nvPr>
            <p:ph type="title"/>
          </p:nvPr>
        </p:nvSpPr>
        <p:spPr/>
        <p:txBody>
          <a:bodyPr/>
          <a:lstStyle/>
          <a:p>
            <a:pPr algn="ctr"/>
            <a:r>
              <a:rPr lang="cs-CZ" dirty="0"/>
              <a:t>Orgány NKÚ</a:t>
            </a:r>
          </a:p>
        </p:txBody>
      </p:sp>
      <p:sp>
        <p:nvSpPr>
          <p:cNvPr id="3" name="Zástupný symbol pro obsah 2">
            <a:extLst>
              <a:ext uri="{FF2B5EF4-FFF2-40B4-BE49-F238E27FC236}">
                <a16:creationId xmlns:a16="http://schemas.microsoft.com/office/drawing/2014/main" id="{C6838ED4-8608-D448-815F-4EE544FF3E68}"/>
              </a:ext>
            </a:extLst>
          </p:cNvPr>
          <p:cNvSpPr>
            <a:spLocks noGrp="1"/>
          </p:cNvSpPr>
          <p:nvPr>
            <p:ph idx="1"/>
          </p:nvPr>
        </p:nvSpPr>
        <p:spPr/>
        <p:txBody>
          <a:bodyPr/>
          <a:lstStyle/>
          <a:p>
            <a:pPr marL="0" indent="0"/>
            <a:r>
              <a:rPr lang="cs-CZ" dirty="0"/>
              <a:t>Orgány NKÚ jsou:</a:t>
            </a:r>
          </a:p>
          <a:p>
            <a:pPr marL="425265" indent="-425265">
              <a:buFont typeface="+mj-lt"/>
              <a:buAutoNum type="arabicPeriod"/>
            </a:pPr>
            <a:r>
              <a:rPr lang="cs-CZ" dirty="0"/>
              <a:t>prezident, </a:t>
            </a:r>
          </a:p>
          <a:p>
            <a:pPr marL="425265" indent="-425265">
              <a:buFont typeface="+mj-lt"/>
              <a:buAutoNum type="arabicPeriod"/>
            </a:pPr>
            <a:r>
              <a:rPr lang="cs-CZ" dirty="0"/>
              <a:t>viceprezident, </a:t>
            </a:r>
          </a:p>
          <a:p>
            <a:pPr marL="425265" indent="-425265">
              <a:buFont typeface="+mj-lt"/>
              <a:buAutoNum type="arabicPeriod"/>
            </a:pPr>
            <a:r>
              <a:rPr lang="cs-CZ" dirty="0"/>
              <a:t>Kolegium, </a:t>
            </a:r>
          </a:p>
          <a:p>
            <a:pPr marL="425265" indent="-425265">
              <a:buFont typeface="+mj-lt"/>
              <a:buAutoNum type="arabicPeriod"/>
            </a:pPr>
            <a:r>
              <a:rPr lang="cs-CZ" dirty="0"/>
              <a:t>senáty a </a:t>
            </a:r>
          </a:p>
          <a:p>
            <a:pPr marL="425265" indent="-425265">
              <a:buFont typeface="+mj-lt"/>
              <a:buAutoNum type="arabicPeriod"/>
            </a:pPr>
            <a:r>
              <a:rPr lang="cs-CZ" dirty="0"/>
              <a:t>Kárná komora․</a:t>
            </a:r>
          </a:p>
        </p:txBody>
      </p:sp>
    </p:spTree>
    <p:extLst>
      <p:ext uri="{BB962C8B-B14F-4D97-AF65-F5344CB8AC3E}">
        <p14:creationId xmlns:p14="http://schemas.microsoft.com/office/powerpoint/2010/main" val="153448848"/>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ACE8AA-B401-514E-8FEC-04003F42786C}"/>
              </a:ext>
            </a:extLst>
          </p:cNvPr>
          <p:cNvSpPr>
            <a:spLocks noGrp="1"/>
          </p:cNvSpPr>
          <p:nvPr>
            <p:ph type="title"/>
          </p:nvPr>
        </p:nvSpPr>
        <p:spPr/>
        <p:txBody>
          <a:bodyPr/>
          <a:lstStyle/>
          <a:p>
            <a:pPr algn="ctr"/>
            <a:r>
              <a:rPr lang="cs-CZ" dirty="0"/>
              <a:t>Prezident NKÚ</a:t>
            </a:r>
          </a:p>
        </p:txBody>
      </p:sp>
      <p:sp>
        <p:nvSpPr>
          <p:cNvPr id="3" name="Zástupný symbol pro obsah 2">
            <a:extLst>
              <a:ext uri="{FF2B5EF4-FFF2-40B4-BE49-F238E27FC236}">
                <a16:creationId xmlns:a16="http://schemas.microsoft.com/office/drawing/2014/main" id="{25A925F3-B318-D142-BDF8-7217D67B5665}"/>
              </a:ext>
            </a:extLst>
          </p:cNvPr>
          <p:cNvSpPr>
            <a:spLocks noGrp="1"/>
          </p:cNvSpPr>
          <p:nvPr>
            <p:ph idx="1"/>
          </p:nvPr>
        </p:nvSpPr>
        <p:spPr/>
        <p:txBody>
          <a:bodyPr/>
          <a:lstStyle/>
          <a:p>
            <a:r>
              <a:rPr lang="cs-CZ" dirty="0"/>
              <a:t>Prezident NKÚ řídí NKÚ a jedná jeho jménem navenek, předsedá Kolegiu NKÚ a Kárné komoře NKÚ.</a:t>
            </a:r>
          </a:p>
          <a:p>
            <a:r>
              <a:rPr lang="cs-CZ" dirty="0"/>
              <a:t>Viceprezident NKÚ zastupuje prezidenta NKÚ</a:t>
            </a:r>
          </a:p>
        </p:txBody>
      </p:sp>
    </p:spTree>
    <p:extLst>
      <p:ext uri="{BB962C8B-B14F-4D97-AF65-F5344CB8AC3E}">
        <p14:creationId xmlns:p14="http://schemas.microsoft.com/office/powerpoint/2010/main" val="3202223213"/>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FA5813-CE65-144A-9659-0A45C49B263E}"/>
              </a:ext>
            </a:extLst>
          </p:cNvPr>
          <p:cNvSpPr>
            <a:spLocks noGrp="1"/>
          </p:cNvSpPr>
          <p:nvPr>
            <p:ph type="title"/>
          </p:nvPr>
        </p:nvSpPr>
        <p:spPr/>
        <p:txBody>
          <a:bodyPr/>
          <a:lstStyle/>
          <a:p>
            <a:pPr algn="ctr"/>
            <a:r>
              <a:rPr lang="cs-CZ" dirty="0"/>
              <a:t>Členové NKÚ</a:t>
            </a:r>
          </a:p>
        </p:txBody>
      </p:sp>
      <p:sp>
        <p:nvSpPr>
          <p:cNvPr id="3" name="Zástupný symbol pro obsah 2">
            <a:extLst>
              <a:ext uri="{FF2B5EF4-FFF2-40B4-BE49-F238E27FC236}">
                <a16:creationId xmlns:a16="http://schemas.microsoft.com/office/drawing/2014/main" id="{05202E1B-B827-C74B-B9CB-D9EE9F588458}"/>
              </a:ext>
            </a:extLst>
          </p:cNvPr>
          <p:cNvSpPr>
            <a:spLocks noGrp="1"/>
          </p:cNvSpPr>
          <p:nvPr>
            <p:ph idx="1"/>
          </p:nvPr>
        </p:nvSpPr>
        <p:spPr/>
        <p:txBody>
          <a:bodyPr/>
          <a:lstStyle/>
          <a:p>
            <a:r>
              <a:rPr lang="cs-CZ" dirty="0"/>
              <a:t>Poslanecká sněmovna </a:t>
            </a:r>
            <a:r>
              <a:rPr lang="cs-CZ" b="1" dirty="0"/>
              <a:t>volí 15 členů NKÚ </a:t>
            </a:r>
            <a:r>
              <a:rPr lang="cs-CZ" dirty="0"/>
              <a:t>na návrh </a:t>
            </a:r>
            <a:r>
              <a:rPr lang="cs-CZ" b="1" dirty="0"/>
              <a:t>prezidenta NKÚ</a:t>
            </a:r>
          </a:p>
          <a:p>
            <a:r>
              <a:rPr lang="cs-CZ" dirty="0"/>
              <a:t>Člen Úřadu vykonává kontrolu, řídí kontrolní činnost a vypracovává kontrolní závěry podle plánu kontrolní činnosti, účastní se činnosti senátů Úřadu a Kolegia Úřadu.</a:t>
            </a:r>
          </a:p>
          <a:p>
            <a:r>
              <a:rPr lang="cs-CZ" dirty="0"/>
              <a:t>Člen Úřadu, který vypracovává kontrolní závěr, rozhoduje o námitce podjatosti, pokud ji vznesla kontrolovaná osoba proti kontrolorovi.</a:t>
            </a:r>
          </a:p>
          <a:p>
            <a:r>
              <a:rPr lang="cs-CZ" dirty="0"/>
              <a:t>Prezident NKÚ, viceprezident NKÚ a členové NKÚ tvoří kolegium NKÚ, celkem kolegium tvoří 17 členů.</a:t>
            </a:r>
          </a:p>
          <a:p>
            <a:endParaRPr lang="cs-CZ" dirty="0"/>
          </a:p>
        </p:txBody>
      </p:sp>
    </p:spTree>
    <p:extLst>
      <p:ext uri="{BB962C8B-B14F-4D97-AF65-F5344CB8AC3E}">
        <p14:creationId xmlns:p14="http://schemas.microsoft.com/office/powerpoint/2010/main" val="12403224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Ústavní zákon o referndu </a:t>
            </a:r>
          </a:p>
        </p:txBody>
      </p:sp>
      <p:sp>
        <p:nvSpPr>
          <p:cNvPr id="12290" name="Rectangle 2"/>
          <p:cNvSpPr>
            <a:spLocks noGrp="1" noChangeArrowheads="1"/>
          </p:cNvSpPr>
          <p:nvPr>
            <p:ph type="body" idx="1"/>
          </p:nvPr>
        </p:nvSpPr>
        <p:spPr>
          <a:xfrm>
            <a:off x="503238" y="1768475"/>
            <a:ext cx="9070975" cy="555307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č. 327/1991 Sb.</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 referendu mohou být předloženy občanům České a Slovenské Federativní Republiky k rozhodnutí </a:t>
            </a:r>
            <a:r>
              <a:rPr lang="cs-CZ">
                <a:solidFill>
                  <a:srgbClr val="FF8080"/>
                </a:solidFill>
              </a:rPr>
              <a:t>zásadní otázky </a:t>
            </a:r>
            <a:r>
              <a:rPr lang="cs-CZ">
                <a:solidFill>
                  <a:srgbClr val="280099"/>
                </a:solidFill>
              </a:rPr>
              <a:t>formy státoprávního uspořádání</a:t>
            </a:r>
            <a:r>
              <a:rPr lang="cs-CZ">
                <a:solidFill>
                  <a:srgbClr val="FF8080"/>
                </a:solidFill>
              </a:rPr>
              <a:t> České a Slovenské Federativní Republiky.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O návrhu na </a:t>
            </a:r>
            <a:r>
              <a:rPr lang="cs-CZ">
                <a:solidFill>
                  <a:srgbClr val="83CAFF"/>
                </a:solidFill>
              </a:rPr>
              <a:t>vystoupení</a:t>
            </a:r>
            <a:r>
              <a:rPr lang="cs-CZ">
                <a:solidFill>
                  <a:srgbClr val="B84747"/>
                </a:solidFill>
              </a:rPr>
              <a:t> České republiky nebo Slovenské republiky z České a Slovenské Federativní Republiky lze rozhodnout </a:t>
            </a:r>
            <a:r>
              <a:rPr lang="cs-CZ">
                <a:solidFill>
                  <a:srgbClr val="83CAFF"/>
                </a:solidFill>
              </a:rPr>
              <a:t>jen referendem. </a:t>
            </a:r>
          </a:p>
          <a:p>
            <a:pPr marL="431800" indent="-323850">
              <a:buSzPct val="45000"/>
              <a:buFont typeface="Wingding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AE5CE6-EFAC-4242-B65D-AC79321355A9}"/>
              </a:ext>
            </a:extLst>
          </p:cNvPr>
          <p:cNvSpPr>
            <a:spLocks noGrp="1"/>
          </p:cNvSpPr>
          <p:nvPr>
            <p:ph type="title"/>
          </p:nvPr>
        </p:nvSpPr>
        <p:spPr/>
        <p:txBody>
          <a:bodyPr/>
          <a:lstStyle/>
          <a:p>
            <a:pPr algn="ctr"/>
            <a:r>
              <a:rPr lang="cs-CZ" dirty="0"/>
              <a:t>Stanovisko kontrolované osoby</a:t>
            </a:r>
          </a:p>
        </p:txBody>
      </p:sp>
      <p:sp>
        <p:nvSpPr>
          <p:cNvPr id="3" name="Zástupný symbol pro obsah 2">
            <a:extLst>
              <a:ext uri="{FF2B5EF4-FFF2-40B4-BE49-F238E27FC236}">
                <a16:creationId xmlns:a16="http://schemas.microsoft.com/office/drawing/2014/main" id="{F04A4842-F1C3-184F-BDC1-890748FEEF0E}"/>
              </a:ext>
            </a:extLst>
          </p:cNvPr>
          <p:cNvSpPr>
            <a:spLocks noGrp="1"/>
          </p:cNvSpPr>
          <p:nvPr>
            <p:ph idx="1"/>
          </p:nvPr>
        </p:nvSpPr>
        <p:spPr/>
        <p:txBody>
          <a:bodyPr/>
          <a:lstStyle/>
          <a:p>
            <a:r>
              <a:rPr lang="cs-CZ" dirty="0"/>
              <a:t>Kontrolovaná osoba, případně zodpovědné ministerstvo, zpracuje jako podklad pro jednání vlády stanovisko ke kontrolnímu závěru, v němž navrhne opatření k nápravě nedostatků zjištěných kontrolní akcí NKÚ.</a:t>
            </a:r>
          </a:p>
        </p:txBody>
      </p:sp>
    </p:spTree>
    <p:extLst>
      <p:ext uri="{BB962C8B-B14F-4D97-AF65-F5344CB8AC3E}">
        <p14:creationId xmlns:p14="http://schemas.microsoft.com/office/powerpoint/2010/main" val="364473855"/>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58AC47-20A5-AA4D-906F-E33C47C576A6}"/>
              </a:ext>
            </a:extLst>
          </p:cNvPr>
          <p:cNvSpPr>
            <a:spLocks noGrp="1"/>
          </p:cNvSpPr>
          <p:nvPr>
            <p:ph type="title"/>
          </p:nvPr>
        </p:nvSpPr>
        <p:spPr/>
        <p:txBody>
          <a:bodyPr/>
          <a:lstStyle/>
          <a:p>
            <a:pPr algn="ctr"/>
            <a:r>
              <a:rPr lang="cs-CZ" dirty="0"/>
              <a:t>Publikace </a:t>
            </a:r>
          </a:p>
        </p:txBody>
      </p:sp>
      <p:sp>
        <p:nvSpPr>
          <p:cNvPr id="3" name="Zástupný symbol pro obsah 2">
            <a:extLst>
              <a:ext uri="{FF2B5EF4-FFF2-40B4-BE49-F238E27FC236}">
                <a16:creationId xmlns:a16="http://schemas.microsoft.com/office/drawing/2014/main" id="{AF4717BA-194E-7045-95B2-634C09C530B1}"/>
              </a:ext>
            </a:extLst>
          </p:cNvPr>
          <p:cNvSpPr>
            <a:spLocks noGrp="1"/>
          </p:cNvSpPr>
          <p:nvPr>
            <p:ph idx="1"/>
          </p:nvPr>
        </p:nvSpPr>
        <p:spPr/>
        <p:txBody>
          <a:bodyPr/>
          <a:lstStyle/>
          <a:p>
            <a:pPr marL="0" indent="0"/>
            <a:r>
              <a:rPr lang="cs-CZ" dirty="0"/>
              <a:t>Všechny schválené kontrolní závěry:</a:t>
            </a:r>
          </a:p>
          <a:p>
            <a:pPr marL="425265" indent="-425265">
              <a:buFont typeface="+mj-lt"/>
              <a:buAutoNum type="arabicPeriod"/>
            </a:pPr>
            <a:r>
              <a:rPr lang="cs-CZ" dirty="0"/>
              <a:t>zveřejňuje prezident NKÚ ve Věstníku NKÚ a </a:t>
            </a:r>
          </a:p>
          <a:p>
            <a:pPr marL="425265" indent="-425265">
              <a:buFont typeface="+mj-lt"/>
              <a:buAutoNum type="arabicPeriod"/>
            </a:pPr>
            <a:r>
              <a:rPr lang="cs-CZ" dirty="0"/>
              <a:t>zasílá je Poslanecké sněmovně, Senátu a vládě.</a:t>
            </a:r>
          </a:p>
        </p:txBody>
      </p:sp>
    </p:spTree>
    <p:extLst>
      <p:ext uri="{BB962C8B-B14F-4D97-AF65-F5344CB8AC3E}">
        <p14:creationId xmlns:p14="http://schemas.microsoft.com/office/powerpoint/2010/main" val="2796864402"/>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7DE90A-CEDA-6B44-B300-549256CBF998}"/>
              </a:ext>
            </a:extLst>
          </p:cNvPr>
          <p:cNvSpPr>
            <a:spLocks noGrp="1"/>
          </p:cNvSpPr>
          <p:nvPr>
            <p:ph type="title"/>
          </p:nvPr>
        </p:nvSpPr>
        <p:spPr/>
        <p:txBody>
          <a:bodyPr/>
          <a:lstStyle/>
          <a:p>
            <a:pPr algn="ctr"/>
            <a:r>
              <a:rPr lang="cs-CZ" dirty="0"/>
              <a:t>Senáty NKÚ</a:t>
            </a:r>
          </a:p>
        </p:txBody>
      </p:sp>
      <p:sp>
        <p:nvSpPr>
          <p:cNvPr id="3" name="Zástupný symbol pro obsah 2">
            <a:extLst>
              <a:ext uri="{FF2B5EF4-FFF2-40B4-BE49-F238E27FC236}">
                <a16:creationId xmlns:a16="http://schemas.microsoft.com/office/drawing/2014/main" id="{D821FE3E-54D2-9E44-831C-7140B3F4515D}"/>
              </a:ext>
            </a:extLst>
          </p:cNvPr>
          <p:cNvSpPr>
            <a:spLocks noGrp="1"/>
          </p:cNvSpPr>
          <p:nvPr>
            <p:ph idx="1"/>
          </p:nvPr>
        </p:nvSpPr>
        <p:spPr/>
        <p:txBody>
          <a:bodyPr/>
          <a:lstStyle/>
          <a:p>
            <a:r>
              <a:rPr lang="cs-CZ" dirty="0"/>
              <a:t>Senáty NKÚ jsou kolektivní orgány složené ze tří a více členů NKÚ.</a:t>
            </a:r>
          </a:p>
          <a:p>
            <a:r>
              <a:rPr lang="cs-CZ" dirty="0"/>
              <a:t>Rozhodují hlasováním za účasti všech svých členů; rozhodnutí je přijato, vyjádří-li s ním souhlas nadpoloviční počet členů senátu NKÚ. </a:t>
            </a:r>
          </a:p>
          <a:p>
            <a:r>
              <a:rPr lang="cs-CZ" dirty="0"/>
              <a:t>Jednání senátů NKÚ se řídí jednacím řádem, který zejména obsahuje formu rozhodování, způsob hlasování a způsob zveřejnění opačného názoru.</a:t>
            </a:r>
          </a:p>
        </p:txBody>
      </p:sp>
    </p:spTree>
    <p:extLst>
      <p:ext uri="{BB962C8B-B14F-4D97-AF65-F5344CB8AC3E}">
        <p14:creationId xmlns:p14="http://schemas.microsoft.com/office/powerpoint/2010/main" val="2256119958"/>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09DC86-D3B8-ED41-918C-D3A723D9F055}"/>
              </a:ext>
            </a:extLst>
          </p:cNvPr>
          <p:cNvSpPr>
            <a:spLocks noGrp="1"/>
          </p:cNvSpPr>
          <p:nvPr>
            <p:ph type="title"/>
          </p:nvPr>
        </p:nvSpPr>
        <p:spPr/>
        <p:txBody>
          <a:bodyPr/>
          <a:lstStyle/>
          <a:p>
            <a:pPr algn="ctr"/>
            <a:r>
              <a:rPr lang="cs-CZ" dirty="0"/>
              <a:t>Výsledek kontrolní činnosti</a:t>
            </a:r>
          </a:p>
        </p:txBody>
      </p:sp>
      <p:sp>
        <p:nvSpPr>
          <p:cNvPr id="3" name="Zástupný symbol pro obsah 2">
            <a:extLst>
              <a:ext uri="{FF2B5EF4-FFF2-40B4-BE49-F238E27FC236}">
                <a16:creationId xmlns:a16="http://schemas.microsoft.com/office/drawing/2014/main" id="{A9452EC2-A28E-B047-9DBC-1619D0297C1B}"/>
              </a:ext>
            </a:extLst>
          </p:cNvPr>
          <p:cNvSpPr>
            <a:spLocks noGrp="1"/>
          </p:cNvSpPr>
          <p:nvPr>
            <p:ph idx="1"/>
          </p:nvPr>
        </p:nvSpPr>
        <p:spPr/>
        <p:txBody>
          <a:bodyPr/>
          <a:lstStyle/>
          <a:p>
            <a:pPr marL="0" indent="0"/>
            <a:r>
              <a:rPr lang="cs-CZ" dirty="0"/>
              <a:t>Výsledkem kontrolní činnosti NKÚ jsou </a:t>
            </a:r>
            <a:r>
              <a:rPr lang="cs-CZ" b="1" dirty="0"/>
              <a:t>kontrolní závěry</a:t>
            </a:r>
            <a:r>
              <a:rPr lang="cs-CZ" dirty="0"/>
              <a:t>. </a:t>
            </a:r>
          </a:p>
          <a:p>
            <a:pPr marL="0" indent="0"/>
            <a:r>
              <a:rPr lang="cs-CZ" dirty="0"/>
              <a:t>Kontrolním závěrem se rozumí písemná zpráva obsahující shrnutí a vyhodnocení skutečností zjištěných při kontrole podle  zákona</a:t>
            </a:r>
          </a:p>
        </p:txBody>
      </p:sp>
    </p:spTree>
    <p:extLst>
      <p:ext uri="{BB962C8B-B14F-4D97-AF65-F5344CB8AC3E}">
        <p14:creationId xmlns:p14="http://schemas.microsoft.com/office/powerpoint/2010/main" val="3925102573"/>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8C2F5F-EFAA-0D48-86FF-37E05BCED5F6}"/>
              </a:ext>
            </a:extLst>
          </p:cNvPr>
          <p:cNvSpPr>
            <a:spLocks noGrp="1"/>
          </p:cNvSpPr>
          <p:nvPr>
            <p:ph type="title"/>
          </p:nvPr>
        </p:nvSpPr>
        <p:spPr/>
        <p:txBody>
          <a:bodyPr/>
          <a:lstStyle/>
          <a:p>
            <a:pPr algn="ctr"/>
            <a:r>
              <a:rPr lang="cs-CZ" dirty="0"/>
              <a:t>Kontrolní protokol</a:t>
            </a:r>
          </a:p>
        </p:txBody>
      </p:sp>
      <p:sp>
        <p:nvSpPr>
          <p:cNvPr id="3" name="Zástupný symbol pro obsah 2">
            <a:extLst>
              <a:ext uri="{FF2B5EF4-FFF2-40B4-BE49-F238E27FC236}">
                <a16:creationId xmlns:a16="http://schemas.microsoft.com/office/drawing/2014/main" id="{6446068F-72E5-F346-81B6-D9C78C500BF0}"/>
              </a:ext>
            </a:extLst>
          </p:cNvPr>
          <p:cNvSpPr>
            <a:spLocks noGrp="1"/>
          </p:cNvSpPr>
          <p:nvPr>
            <p:ph idx="1"/>
          </p:nvPr>
        </p:nvSpPr>
        <p:spPr/>
        <p:txBody>
          <a:bodyPr/>
          <a:lstStyle/>
          <a:p>
            <a:r>
              <a:rPr lang="cs-CZ" dirty="0"/>
              <a:t>O kontrole se pořizuje kontrolní protokol, který obsahuje zejména popis zjištěných skutečností s uvedením nedostatků a označení ustanovení právních předpisů, které byly porušeny.</a:t>
            </a:r>
          </a:p>
          <a:p>
            <a:r>
              <a:rPr lang="cs-CZ" dirty="0"/>
              <a:t>Povinností kontrolujících je seznámit kontrolované osoby s obsahem kontrolního protokolu a předat jim jeho stejnopis.</a:t>
            </a:r>
          </a:p>
          <a:p>
            <a:r>
              <a:rPr lang="cs-CZ" dirty="0"/>
              <a:t>Proti kontrolnímu protokolu může kontrolovaná osoba podat námitky vedoucímu skupiny kontrolujících, a to ve lhůtě pěti pracovních dnů ode dne seznámení s kontrolním protokolem, nestanoví-li kontrolující lhůtu delší. Námitky je nutno podat písemně a musí být zdůvodněny.</a:t>
            </a:r>
          </a:p>
        </p:txBody>
      </p:sp>
    </p:spTree>
    <p:extLst>
      <p:ext uri="{BB962C8B-B14F-4D97-AF65-F5344CB8AC3E}">
        <p14:creationId xmlns:p14="http://schemas.microsoft.com/office/powerpoint/2010/main" val="651617536"/>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0451E5-6158-F24F-B730-EBFB8C750ABF}"/>
              </a:ext>
            </a:extLst>
          </p:cNvPr>
          <p:cNvSpPr>
            <a:spLocks noGrp="1"/>
          </p:cNvSpPr>
          <p:nvPr>
            <p:ph type="title"/>
          </p:nvPr>
        </p:nvSpPr>
        <p:spPr/>
        <p:txBody>
          <a:bodyPr/>
          <a:lstStyle/>
          <a:p>
            <a:pPr algn="ctr"/>
            <a:r>
              <a:rPr lang="cs-CZ" dirty="0"/>
              <a:t>Kontrolní závěr</a:t>
            </a:r>
          </a:p>
        </p:txBody>
      </p:sp>
      <p:sp>
        <p:nvSpPr>
          <p:cNvPr id="3" name="Zástupný symbol pro obsah 2">
            <a:extLst>
              <a:ext uri="{FF2B5EF4-FFF2-40B4-BE49-F238E27FC236}">
                <a16:creationId xmlns:a16="http://schemas.microsoft.com/office/drawing/2014/main" id="{7AFFC700-F92E-4848-9A57-C5F4A9F722BC}"/>
              </a:ext>
            </a:extLst>
          </p:cNvPr>
          <p:cNvSpPr>
            <a:spLocks noGrp="1"/>
          </p:cNvSpPr>
          <p:nvPr>
            <p:ph idx="1"/>
          </p:nvPr>
        </p:nvSpPr>
        <p:spPr/>
        <p:txBody>
          <a:bodyPr/>
          <a:lstStyle/>
          <a:p>
            <a:r>
              <a:rPr lang="cs-CZ" dirty="0"/>
              <a:t>Kontrolní závěr vypracovává člen NKÚ, který danou kontrolu řídí. Obvykle s ním spolupracují dva kontroloři. Zpracování kontrolního závěru trvá v průměru 12 týdnů.</a:t>
            </a:r>
          </a:p>
        </p:txBody>
      </p:sp>
    </p:spTree>
    <p:extLst>
      <p:ext uri="{BB962C8B-B14F-4D97-AF65-F5344CB8AC3E}">
        <p14:creationId xmlns:p14="http://schemas.microsoft.com/office/powerpoint/2010/main" val="1393168009"/>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66E1D5-CB81-8842-9155-AB9F2FBBFA68}"/>
              </a:ext>
            </a:extLst>
          </p:cNvPr>
          <p:cNvSpPr>
            <a:spLocks noGrp="1"/>
          </p:cNvSpPr>
          <p:nvPr>
            <p:ph type="title"/>
          </p:nvPr>
        </p:nvSpPr>
        <p:spPr/>
        <p:txBody>
          <a:bodyPr/>
          <a:lstStyle/>
          <a:p>
            <a:pPr algn="ctr"/>
            <a:r>
              <a:rPr lang="cs-CZ" dirty="0"/>
              <a:t>Návrh kontrolního závěru</a:t>
            </a:r>
          </a:p>
        </p:txBody>
      </p:sp>
      <p:sp>
        <p:nvSpPr>
          <p:cNvPr id="3" name="Zástupný symbol pro obsah 2">
            <a:extLst>
              <a:ext uri="{FF2B5EF4-FFF2-40B4-BE49-F238E27FC236}">
                <a16:creationId xmlns:a16="http://schemas.microsoft.com/office/drawing/2014/main" id="{0B5BADBC-F0A2-B84A-BD23-666C3EC6BEBB}"/>
              </a:ext>
            </a:extLst>
          </p:cNvPr>
          <p:cNvSpPr>
            <a:spLocks noGrp="1"/>
          </p:cNvSpPr>
          <p:nvPr>
            <p:ph idx="1"/>
          </p:nvPr>
        </p:nvSpPr>
        <p:spPr/>
        <p:txBody>
          <a:bodyPr/>
          <a:lstStyle/>
          <a:p>
            <a:r>
              <a:rPr lang="cs-CZ" dirty="0"/>
              <a:t>Na základě zjištění z kontroly vypracuje člen NKÚ, který danou kontrolu řídí, ve spolupráci s gestorem kontroly návrh kontrolního závěru. </a:t>
            </a:r>
          </a:p>
          <a:p>
            <a:r>
              <a:rPr lang="cs-CZ" dirty="0"/>
              <a:t>Kontrolní závěr shrnuje, vyhodnocuje a zobecňuje poznatky, které kontroloři během kontroly shromáždili. </a:t>
            </a:r>
          </a:p>
          <a:p>
            <a:r>
              <a:rPr lang="cs-CZ" dirty="0"/>
              <a:t>Návrh kontrolního závěru prochází připomínkovým řízením, v jehož rámci se k němu vyjadřují jednotlivé odbory kontrolní sekce i ostatní členové Kolegia a právní odbor NKÚ. Jejich připomínky musí vypořádat člen řídící danou kontrolu.</a:t>
            </a:r>
          </a:p>
        </p:txBody>
      </p:sp>
    </p:spTree>
    <p:extLst>
      <p:ext uri="{BB962C8B-B14F-4D97-AF65-F5344CB8AC3E}">
        <p14:creationId xmlns:p14="http://schemas.microsoft.com/office/powerpoint/2010/main" val="689713724"/>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760048-D5E2-EA4A-8ACF-F7330F3F4153}"/>
              </a:ext>
            </a:extLst>
          </p:cNvPr>
          <p:cNvSpPr>
            <a:spLocks noGrp="1"/>
          </p:cNvSpPr>
          <p:nvPr>
            <p:ph type="title"/>
          </p:nvPr>
        </p:nvSpPr>
        <p:spPr/>
        <p:txBody>
          <a:bodyPr/>
          <a:lstStyle/>
          <a:p>
            <a:pPr algn="ctr"/>
            <a:r>
              <a:rPr lang="cs-CZ" dirty="0"/>
              <a:t>Kontrolní závěr</a:t>
            </a:r>
          </a:p>
        </p:txBody>
      </p:sp>
      <p:sp>
        <p:nvSpPr>
          <p:cNvPr id="3" name="Zástupný symbol pro obsah 2">
            <a:extLst>
              <a:ext uri="{FF2B5EF4-FFF2-40B4-BE49-F238E27FC236}">
                <a16:creationId xmlns:a16="http://schemas.microsoft.com/office/drawing/2014/main" id="{C03C2BE1-B2F6-6B47-96F1-71E8914AB2A3}"/>
              </a:ext>
            </a:extLst>
          </p:cNvPr>
          <p:cNvSpPr>
            <a:spLocks noGrp="1"/>
          </p:cNvSpPr>
          <p:nvPr>
            <p:ph idx="1"/>
          </p:nvPr>
        </p:nvSpPr>
        <p:spPr/>
        <p:txBody>
          <a:bodyPr/>
          <a:lstStyle/>
          <a:p>
            <a:r>
              <a:rPr lang="cs-CZ" dirty="0"/>
              <a:t>Návrh kontrolního závěru, který prošel připomínkovým řízením, projedná Kolegium NKÚ, které rozhoduje o jeho schválení. </a:t>
            </a:r>
          </a:p>
          <a:p>
            <a:r>
              <a:rPr lang="cs-CZ" dirty="0"/>
              <a:t>Ke schválení kontrolního závěru je nezbytné získat </a:t>
            </a:r>
            <a:r>
              <a:rPr lang="cs-CZ" b="1" dirty="0"/>
              <a:t>nadpoloviční většinu hlasů </a:t>
            </a:r>
            <a:r>
              <a:rPr lang="cs-CZ" dirty="0"/>
              <a:t>ze sedmnáctičlenného Kolegia NKÚ, tvořeného patnácti členy NKÚ, prezidentem a viceprezidentem NKÚ. </a:t>
            </a:r>
          </a:p>
          <a:p>
            <a:r>
              <a:rPr lang="cs-CZ" dirty="0"/>
              <a:t>Kontrolní závěr je na rozdíl od kontrolních protokolů</a:t>
            </a:r>
            <a:r>
              <a:rPr lang="cs-CZ" b="1" dirty="0"/>
              <a:t> veřejný</a:t>
            </a:r>
            <a:r>
              <a:rPr lang="cs-CZ" dirty="0"/>
              <a:t>. Neexistuje vůči němu opravný prostředek. </a:t>
            </a:r>
          </a:p>
          <a:p>
            <a:r>
              <a:rPr lang="cs-CZ" dirty="0"/>
              <a:t>NKÚ je orgánem </a:t>
            </a:r>
            <a:r>
              <a:rPr lang="cs-CZ" b="1" dirty="0"/>
              <a:t>nalézacím, neukládá</a:t>
            </a:r>
            <a:r>
              <a:rPr lang="cs-CZ" dirty="0"/>
              <a:t> tedy kontrolovaným osobám za zjištěné nedostatky žádné </a:t>
            </a:r>
            <a:r>
              <a:rPr lang="cs-CZ" b="1" dirty="0"/>
              <a:t>sankce</a:t>
            </a:r>
            <a:r>
              <a:rPr lang="cs-CZ" dirty="0"/>
              <a:t>.</a:t>
            </a:r>
          </a:p>
        </p:txBody>
      </p:sp>
    </p:spTree>
    <p:extLst>
      <p:ext uri="{BB962C8B-B14F-4D97-AF65-F5344CB8AC3E}">
        <p14:creationId xmlns:p14="http://schemas.microsoft.com/office/powerpoint/2010/main" val="1337953608"/>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Samospráva</a:t>
            </a:r>
            <a:br>
              <a:rPr lang="cs-CZ"/>
            </a:br>
            <a:endParaRPr lang="cs-CZ"/>
          </a:p>
        </p:txBody>
      </p:sp>
      <p:sp>
        <p:nvSpPr>
          <p:cNvPr id="11981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Samostanost, samosprávnost a nezávislost  územní samosprávy na moci výkonné je garantována Ústavou.</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Česká republika se člení na:</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FF0000"/>
                </a:solidFill>
              </a:rPr>
              <a:t>obce</a:t>
            </a:r>
            <a:r>
              <a:rPr lang="cs-CZ" dirty="0"/>
              <a:t>, které jsou </a:t>
            </a:r>
            <a:r>
              <a:rPr lang="cs-CZ" dirty="0">
                <a:solidFill>
                  <a:srgbClr val="FF3333"/>
                </a:solidFill>
              </a:rPr>
              <a:t>základními</a:t>
            </a:r>
            <a:r>
              <a:rPr lang="cs-CZ" dirty="0"/>
              <a:t> územními samosprávnými celky (celkem 6.244) , 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004586"/>
                </a:solidFill>
              </a:rPr>
              <a:t>kraje</a:t>
            </a:r>
            <a:r>
              <a:rPr lang="cs-CZ" dirty="0"/>
              <a:t>, které jsou </a:t>
            </a:r>
            <a:r>
              <a:rPr lang="cs-CZ" dirty="0">
                <a:solidFill>
                  <a:srgbClr val="000080"/>
                </a:solidFill>
              </a:rPr>
              <a:t>vyššími</a:t>
            </a:r>
            <a:r>
              <a:rPr lang="cs-CZ" dirty="0"/>
              <a:t> územními samosprávnými celky ( celkem 14).</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Obsah samosprávy </a:t>
            </a:r>
          </a:p>
        </p:txBody>
      </p:sp>
      <p:sp>
        <p:nvSpPr>
          <p:cNvPr id="120834" name="Rectangle 2"/>
          <p:cNvSpPr>
            <a:spLocks noGrp="1" noChangeArrowheads="1"/>
          </p:cNvSpPr>
          <p:nvPr>
            <p:ph type="subTitle" idx="4294967295"/>
          </p:nvPr>
        </p:nvSpPr>
        <p:spPr bwMode="auto">
          <a:xfrm>
            <a:off x="539750" y="1941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1. </a:t>
            </a:r>
            <a:r>
              <a:rPr lang="cs-CZ" dirty="0">
                <a:solidFill>
                  <a:srgbClr val="0084D1"/>
                </a:solidFill>
              </a:rPr>
              <a:t>ekonomická</a:t>
            </a:r>
            <a:r>
              <a:rPr lang="cs-CZ" dirty="0"/>
              <a:t> – např. vlastní rozpočet, hospodaření s vlastním majetkem, zakládání právnických osob,</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2. </a:t>
            </a:r>
            <a:r>
              <a:rPr lang="cs-CZ" dirty="0">
                <a:solidFill>
                  <a:srgbClr val="0084D1"/>
                </a:solidFill>
              </a:rPr>
              <a:t>sociální</a:t>
            </a:r>
            <a:r>
              <a:rPr lang="cs-CZ" dirty="0"/>
              <a:t> –  např. zakládání škol, zdravotnických zařízení, pečovatelských  a kulturních  zařízení,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3. </a:t>
            </a:r>
            <a:r>
              <a:rPr lang="cs-CZ" dirty="0">
                <a:solidFill>
                  <a:srgbClr val="0084D1"/>
                </a:solidFill>
              </a:rPr>
              <a:t>politická</a:t>
            </a:r>
            <a:r>
              <a:rPr lang="cs-CZ" dirty="0"/>
              <a:t> – např.slučování a rozdělování na základě místního referenda,</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4. </a:t>
            </a:r>
            <a:r>
              <a:rPr lang="cs-CZ" dirty="0">
                <a:solidFill>
                  <a:srgbClr val="0084D1"/>
                </a:solidFill>
              </a:rPr>
              <a:t>normotvorná</a:t>
            </a:r>
            <a:r>
              <a:rPr lang="cs-CZ" dirty="0"/>
              <a:t>  - vydávání obecně závazných vyhlášek</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5. </a:t>
            </a:r>
            <a:r>
              <a:rPr lang="cs-CZ" dirty="0">
                <a:solidFill>
                  <a:srgbClr val="0084D1"/>
                </a:solidFill>
              </a:rPr>
              <a:t>správní </a:t>
            </a:r>
            <a:r>
              <a:rPr lang="cs-CZ" dirty="0"/>
              <a:t>– organizace života,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698AB2-3A15-E44E-8CD1-9F1815EEEEB3}"/>
              </a:ext>
            </a:extLst>
          </p:cNvPr>
          <p:cNvSpPr>
            <a:spLocks noGrp="1"/>
          </p:cNvSpPr>
          <p:nvPr>
            <p:ph type="title"/>
          </p:nvPr>
        </p:nvSpPr>
        <p:spPr/>
        <p:txBody>
          <a:bodyPr/>
          <a:lstStyle/>
          <a:p>
            <a:r>
              <a:rPr lang="cs-CZ" dirty="0"/>
              <a:t>Konec společného státu</a:t>
            </a:r>
          </a:p>
        </p:txBody>
      </p:sp>
      <p:sp>
        <p:nvSpPr>
          <p:cNvPr id="3" name="Zástupný symbol pro obsah 2">
            <a:extLst>
              <a:ext uri="{FF2B5EF4-FFF2-40B4-BE49-F238E27FC236}">
                <a16:creationId xmlns:a16="http://schemas.microsoft.com/office/drawing/2014/main" id="{20454681-AE4B-CB4F-892E-BB8DDFB18A08}"/>
              </a:ext>
            </a:extLst>
          </p:cNvPr>
          <p:cNvSpPr>
            <a:spLocks noGrp="1"/>
          </p:cNvSpPr>
          <p:nvPr>
            <p:ph idx="1"/>
          </p:nvPr>
        </p:nvSpPr>
        <p:spPr/>
        <p:txBody>
          <a:bodyPr/>
          <a:lstStyle/>
          <a:p>
            <a:pPr marL="457200" indent="-457200">
              <a:buFont typeface="Arial" panose="020B0604020202020204" pitchFamily="34" charset="0"/>
              <a:buChar char="•"/>
            </a:pPr>
            <a:r>
              <a:rPr lang="cs-CZ" dirty="0"/>
              <a:t>President ČSFR byl volen na období pěti let.  Funkční období prezidenta, zvoleného po svobodných demokratických volbách do FS v roce 1990  bylo omezeni na  24 měsíce.</a:t>
            </a:r>
          </a:p>
          <a:p>
            <a:pPr marL="457200" indent="-457200">
              <a:buFont typeface="Arial" panose="020B0604020202020204" pitchFamily="34" charset="0"/>
              <a:buChar char="•"/>
            </a:pPr>
            <a:r>
              <a:rPr lang="cs-CZ" dirty="0"/>
              <a:t>Volby  5.-6. června 1992 V ČR vyhrála koalice ODS-KDS a na Slovensku HZDS</a:t>
            </a:r>
          </a:p>
          <a:p>
            <a:pPr marL="457200" indent="-457200">
              <a:buFont typeface="Arial" panose="020B0604020202020204" pitchFamily="34" charset="0"/>
              <a:buChar char="•"/>
            </a:pPr>
            <a:r>
              <a:rPr lang="cs-CZ"/>
              <a:t>Neúspěšná </a:t>
            </a:r>
            <a:r>
              <a:rPr lang="cs-CZ" dirty="0"/>
              <a:t>volba prezidenta ČSFR 3.7.1992</a:t>
            </a:r>
          </a:p>
          <a:p>
            <a:pPr marL="457200" indent="-457200">
              <a:buFont typeface="Arial" panose="020B0604020202020204" pitchFamily="34" charset="0"/>
              <a:buChar char="•"/>
            </a:pPr>
            <a:r>
              <a:rPr lang="cs-CZ" dirty="0"/>
              <a:t>20.7.1992  podal demisi Václav Havel, poslední prezident ČSFR</a:t>
            </a:r>
          </a:p>
          <a:p>
            <a:pPr marL="457200" indent="-457200">
              <a:buFont typeface="Arial" panose="020B0604020202020204" pitchFamily="34" charset="0"/>
              <a:buChar char="•"/>
            </a:pPr>
            <a:endParaRPr lang="cs-CZ" dirty="0"/>
          </a:p>
          <a:p>
            <a:pPr marL="457200" indent="-457200">
              <a:buFont typeface="Arial" panose="020B0604020202020204" pitchFamily="34" charset="0"/>
              <a:buChar char="•"/>
            </a:pPr>
            <a:endParaRPr lang="cs-CZ" dirty="0"/>
          </a:p>
        </p:txBody>
      </p:sp>
    </p:spTree>
    <p:extLst>
      <p:ext uri="{BB962C8B-B14F-4D97-AF65-F5344CB8AC3E}">
        <p14:creationId xmlns:p14="http://schemas.microsoft.com/office/powerpoint/2010/main" val="4085141498"/>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Právo na samosprávu</a:t>
            </a:r>
          </a:p>
        </p:txBody>
      </p:sp>
      <p:sp>
        <p:nvSpPr>
          <p:cNvPr id="121858" name="Rectangle 2"/>
          <p:cNvSpPr>
            <a:spLocks noGrp="1" noChangeArrowheads="1"/>
          </p:cNvSpPr>
          <p:nvPr>
            <p:ph type="subTitle" idx="4294967295"/>
          </p:nvPr>
        </p:nvSpPr>
        <p:spPr bwMode="auto">
          <a:xfrm>
            <a:off x="468313" y="1941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Územní samosprávné celky jsou územními </a:t>
            </a:r>
            <a:r>
              <a:rPr lang="cs-CZ">
                <a:solidFill>
                  <a:srgbClr val="FF3333"/>
                </a:solidFill>
              </a:rPr>
              <a:t>společenstvími občanů</a:t>
            </a:r>
            <a:r>
              <a:rPr lang="cs-CZ"/>
              <a:t>, která mají právo na </a:t>
            </a:r>
            <a:r>
              <a:rPr lang="cs-CZ">
                <a:solidFill>
                  <a:srgbClr val="CCCC00"/>
                </a:solidFill>
              </a:rPr>
              <a:t>samosprávu</a:t>
            </a:r>
            <a:r>
              <a:rPr lang="cs-CZ"/>
              <a:t>.</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Obec je vždy součástí vyššího územního samosprávného celku.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Vytvořit nebo zrušit vyšší územní samosprávný celek lze jen ústavním zákonem.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Záruka smosprávy</a:t>
            </a:r>
          </a:p>
        </p:txBody>
      </p:sp>
      <p:sp>
        <p:nvSpPr>
          <p:cNvPr id="122882" name="Rectangle 2"/>
          <p:cNvSpPr>
            <a:spLocks noGrp="1" noChangeArrowheads="1"/>
          </p:cNvSpPr>
          <p:nvPr>
            <p:ph type="subTitle" idx="4294967295"/>
          </p:nvPr>
        </p:nvSpPr>
        <p:spPr bwMode="auto">
          <a:xfrm>
            <a:off x="503238" y="1528763"/>
            <a:ext cx="9070975" cy="5468937"/>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Obec i kraj  je </a:t>
            </a:r>
            <a:r>
              <a:rPr lang="cs-CZ">
                <a:solidFill>
                  <a:srgbClr val="0099FF"/>
                </a:solidFill>
              </a:rPr>
              <a:t>samostatně spravována zastupitelstvem.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Územní samosprávné celky jsou </a:t>
            </a:r>
            <a:r>
              <a:rPr lang="cs-CZ">
                <a:solidFill>
                  <a:srgbClr val="FF0000"/>
                </a:solidFill>
              </a:rPr>
              <a:t>veřejnoprávními korporacemi,</a:t>
            </a:r>
            <a:r>
              <a:rPr lang="cs-CZ"/>
              <a:t> které mohou mít vlastní majetek a hospodaří podle vlastního rozpočtu.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 </a:t>
            </a:r>
            <a:r>
              <a:rPr lang="cs-CZ">
                <a:solidFill>
                  <a:srgbClr val="CCCC00"/>
                </a:solidFill>
              </a:rPr>
              <a:t>právních vztazích</a:t>
            </a:r>
            <a:r>
              <a:rPr lang="cs-CZ"/>
              <a:t> vystupují </a:t>
            </a:r>
            <a:r>
              <a:rPr lang="cs-CZ">
                <a:solidFill>
                  <a:srgbClr val="999999"/>
                </a:solidFill>
              </a:rPr>
              <a:t>svým jménem</a:t>
            </a:r>
            <a:r>
              <a:rPr lang="cs-CZ"/>
              <a:t> a nese odpovědnost z toho vyplývající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6633"/>
                </a:solidFill>
              </a:rPr>
              <a:t>Stát </a:t>
            </a:r>
            <a:r>
              <a:rPr lang="cs-CZ"/>
              <a:t>může zasahovat do činnosti územních samosprávných celků, </a:t>
            </a:r>
            <a:r>
              <a:rPr lang="cs-CZ">
                <a:solidFill>
                  <a:srgbClr val="FF6633"/>
                </a:solidFill>
              </a:rPr>
              <a:t>jen vyžaduje-li to ochrana zákona, a jen způsobem stanoveným zákonem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Složení zastupitelstva</a:t>
            </a:r>
          </a:p>
        </p:txBody>
      </p:sp>
      <p:sp>
        <p:nvSpPr>
          <p:cNvPr id="12390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Zastupitelstvo je</a:t>
            </a:r>
            <a:r>
              <a:rPr lang="cs-CZ">
                <a:solidFill>
                  <a:srgbClr val="FFCC99"/>
                </a:solidFill>
              </a:rPr>
              <a:t> vrcholným orgánem</a:t>
            </a:r>
            <a:r>
              <a:rPr lang="cs-CZ"/>
              <a:t> samosprávy.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Členové zastupitelstev  jsou voleni tajným hlasováním na základě </a:t>
            </a:r>
            <a:r>
              <a:rPr lang="cs-CZ">
                <a:solidFill>
                  <a:srgbClr val="0000FF"/>
                </a:solidFill>
              </a:rPr>
              <a:t>všeobecného, rovného a přímého volebního práva podle zásad poměrného zastoupení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Funkční období zastupitelstva  je</a:t>
            </a:r>
            <a:r>
              <a:rPr lang="cs-CZ">
                <a:solidFill>
                  <a:srgbClr val="23FF23"/>
                </a:solidFill>
              </a:rPr>
              <a:t> čtyřleté</a:t>
            </a:r>
            <a:r>
              <a:rPr lang="cs-CZ"/>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volit do obecního zastupitelstva</a:t>
            </a:r>
          </a:p>
        </p:txBody>
      </p:sp>
      <p:sp>
        <p:nvSpPr>
          <p:cNvPr id="124930" name="Rectangle 2"/>
          <p:cNvSpPr>
            <a:spLocks noGrp="1" noChangeArrowheads="1"/>
          </p:cNvSpPr>
          <p:nvPr>
            <p:ph type="subTitle" idx="4294967295"/>
          </p:nvPr>
        </p:nvSpPr>
        <p:spPr bwMode="auto">
          <a:xfrm>
            <a:off x="539750" y="1800225"/>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volit do zastupitelstva  obce  má občan obce  za předpokladu, že jde o</a:t>
            </a:r>
            <a:r>
              <a:rPr lang="cs-CZ">
                <a:solidFill>
                  <a:srgbClr val="6B2394"/>
                </a:solidFill>
              </a:rPr>
              <a:t> státního občana</a:t>
            </a:r>
            <a:r>
              <a:rPr lang="cs-CZ"/>
              <a:t> České republiky, který alespoň v den voleb dosáhl věku nejméně </a:t>
            </a:r>
            <a:r>
              <a:rPr lang="cs-CZ">
                <a:solidFill>
                  <a:srgbClr val="B84747"/>
                </a:solidFill>
              </a:rPr>
              <a:t>18 let a je v den voleb v této obci, přihlášen k trvalému pobytu,</a:t>
            </a:r>
            <a:r>
              <a:rPr lang="cs-CZ"/>
              <a:t>   a dále </a:t>
            </a:r>
            <a:r>
              <a:rPr lang="cs-CZ">
                <a:solidFill>
                  <a:srgbClr val="0000FF"/>
                </a:solidFill>
              </a:rPr>
              <a:t>státní občan jiného státu</a:t>
            </a:r>
            <a:r>
              <a:rPr lang="cs-CZ"/>
              <a:t>, který v den voleb dosáhl věku nejméně 18 let, je v den voleb v této obci přihlášen k trvalému pobytu a jemuž právo volit </a:t>
            </a:r>
            <a:r>
              <a:rPr lang="cs-CZ">
                <a:solidFill>
                  <a:srgbClr val="B3B300"/>
                </a:solidFill>
              </a:rPr>
              <a:t>přiznává mezinárodní úmluva, kterou je Česká republika vázána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být volen do obecního zastupitelstva</a:t>
            </a:r>
          </a:p>
        </p:txBody>
      </p:sp>
      <p:sp>
        <p:nvSpPr>
          <p:cNvPr id="125954" name="Rectangle 2"/>
          <p:cNvSpPr>
            <a:spLocks noGrp="1" noChangeArrowheads="1"/>
          </p:cNvSpPr>
          <p:nvPr>
            <p:ph type="subTitle" idx="4294967295"/>
          </p:nvPr>
        </p:nvSpPr>
        <p:spPr bwMode="auto">
          <a:xfrm>
            <a:off x="647700" y="1800225"/>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ctr">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být volen má každý, </a:t>
            </a:r>
            <a:r>
              <a:rPr lang="cs-CZ">
                <a:solidFill>
                  <a:srgbClr val="B84747"/>
                </a:solidFill>
              </a:rPr>
              <a:t>kdo má  právo volit</a:t>
            </a:r>
            <a:r>
              <a:rPr lang="cs-CZ"/>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volit do zastupitelstva kraje</a:t>
            </a:r>
          </a:p>
        </p:txBody>
      </p:sp>
      <p:sp>
        <p:nvSpPr>
          <p:cNvPr id="12697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volit do zastupitelstva  kraje  </a:t>
            </a:r>
            <a:r>
              <a:rPr lang="cs-CZ">
                <a:solidFill>
                  <a:srgbClr val="EB613D"/>
                </a:solidFill>
              </a:rPr>
              <a:t>má státní občan České republiky,</a:t>
            </a:r>
            <a:r>
              <a:rPr lang="cs-CZ"/>
              <a:t> který alespoň ve druhý den  voleb dosáhl věku nejméně 18 let a je přihlášen k</a:t>
            </a:r>
            <a:r>
              <a:rPr lang="cs-CZ">
                <a:solidFill>
                  <a:srgbClr val="00CCCC"/>
                </a:solidFill>
              </a:rPr>
              <a:t> trvalému pobytu v obci,  která náleží do územního obvodu kraje.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být volen do zastupitelstva kraje</a:t>
            </a:r>
          </a:p>
        </p:txBody>
      </p:sp>
      <p:sp>
        <p:nvSpPr>
          <p:cNvPr id="12800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Členem zastupitelstva  kraje  může být zvolen každý volič.</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Působnost zastupitelstva</a:t>
            </a:r>
          </a:p>
        </p:txBody>
      </p:sp>
      <p:sp>
        <p:nvSpPr>
          <p:cNvPr id="12902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DC2300"/>
                </a:solidFill>
              </a:rPr>
              <a:t>Působnost</a:t>
            </a:r>
            <a:r>
              <a:rPr lang="cs-CZ"/>
              <a:t> zastupitelstev  může být stanovena jen </a:t>
            </a:r>
            <a:r>
              <a:rPr lang="cs-CZ">
                <a:solidFill>
                  <a:srgbClr val="FF8080"/>
                </a:solidFill>
              </a:rPr>
              <a:t>zákonem.</a:t>
            </a: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Zastupitelstvo obce</a:t>
            </a:r>
            <a:r>
              <a:rPr lang="cs-CZ"/>
              <a:t> rozhoduje ve věcech samosprávy, pokud nejsou zákonem svěřeny zastupitelstvu  kraje.</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Zastupitelstva mohou v mezích své působnosti vydávat</a:t>
            </a:r>
            <a:r>
              <a:rPr lang="cs-CZ">
                <a:solidFill>
                  <a:srgbClr val="9966CC"/>
                </a:solidFill>
              </a:rPr>
              <a:t> obecně závazné vyhlášky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Orgány samosprávy</a:t>
            </a:r>
          </a:p>
        </p:txBody>
      </p:sp>
      <p:sp>
        <p:nvSpPr>
          <p:cNvPr id="13005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1. zastupitelstvo</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2. primátor, starosta, hejtman – je volen zastupitelstvem</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 obecní (městská) krajská rada – výkonný orgán v samostatné působnosti – je volena zstupitelstvem</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3. obecní (městský) úřad, magistrát, krajský úřad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Bezpečnost země</a:t>
            </a:r>
          </a:p>
        </p:txBody>
      </p:sp>
      <p:sp>
        <p:nvSpPr>
          <p:cNvPr id="13107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Zajištění: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1.svrchovanosti,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2. územní celistvosti České republiky,</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3. ochrana jejích demokratických základů,</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4.ochrana životů, zdraví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5. majetkových hodnot</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solidFill>
                <a:srgbClr val="FF0000"/>
              </a:solidFill>
            </a:endParaRP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FF0000"/>
                </a:solidFill>
              </a:rPr>
              <a:t> je základní povinností státu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4C5A13-B8AE-D347-9023-6DB8ED7E78C5}"/>
              </a:ext>
            </a:extLst>
          </p:cNvPr>
          <p:cNvSpPr>
            <a:spLocks noGrp="1"/>
          </p:cNvSpPr>
          <p:nvPr>
            <p:ph type="title"/>
          </p:nvPr>
        </p:nvSpPr>
        <p:spPr/>
        <p:txBody>
          <a:bodyPr/>
          <a:lstStyle/>
          <a:p>
            <a:r>
              <a:rPr lang="cs-CZ" dirty="0"/>
              <a:t>Deklarace Slovenské národní rady o svrchovanosti Slovenské republiky </a:t>
            </a:r>
          </a:p>
        </p:txBody>
      </p:sp>
      <p:sp>
        <p:nvSpPr>
          <p:cNvPr id="3" name="Zástupný symbol pro obsah 2">
            <a:extLst>
              <a:ext uri="{FF2B5EF4-FFF2-40B4-BE49-F238E27FC236}">
                <a16:creationId xmlns:a16="http://schemas.microsoft.com/office/drawing/2014/main" id="{24B8114C-40E0-9042-B00D-CE38E111960D}"/>
              </a:ext>
            </a:extLst>
          </p:cNvPr>
          <p:cNvSpPr>
            <a:spLocks noGrp="1"/>
          </p:cNvSpPr>
          <p:nvPr>
            <p:ph idx="1"/>
          </p:nvPr>
        </p:nvSpPr>
        <p:spPr/>
        <p:txBody>
          <a:bodyPr/>
          <a:lstStyle/>
          <a:p>
            <a:pPr marL="0" indent="0"/>
            <a:r>
              <a:rPr lang="cs-CZ" dirty="0"/>
              <a:t>Deklarace Slovenské národní rady o svrchovanosti Slovenské republiky je usnesení SNR dne 17. července 1992 </a:t>
            </a:r>
          </a:p>
          <a:p>
            <a:pPr marL="0" indent="0"/>
            <a:r>
              <a:rPr lang="cs-CZ" dirty="0"/>
              <a:t>Poslanci SNR v ní vyslovili požadavek samostatnosti Slovenska.</a:t>
            </a:r>
          </a:p>
        </p:txBody>
      </p:sp>
    </p:spTree>
    <p:extLst>
      <p:ext uri="{BB962C8B-B14F-4D97-AF65-F5344CB8AC3E}">
        <p14:creationId xmlns:p14="http://schemas.microsoft.com/office/powerpoint/2010/main" val="737928166"/>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Ohrožení bezpečnosti nebo plnění spojeneckých závazků</a:t>
            </a:r>
          </a:p>
        </p:txBody>
      </p:sp>
      <p:sp>
        <p:nvSpPr>
          <p:cNvPr id="13209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Může být vyhlášen podle intenzity, územního rozsahu a charakteru situace: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3366"/>
                </a:solidFill>
              </a:rPr>
              <a:t>nouzový stav,</a:t>
            </a: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3333"/>
                </a:solidFill>
              </a:rPr>
              <a:t>stav ohrožení státu</a:t>
            </a:r>
            <a:r>
              <a:rPr lang="cs-CZ"/>
              <a:t> nebo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válečný stav</a:t>
            </a: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00FF"/>
                </a:solidFill>
              </a:rPr>
              <a:t>Nouzový stav a stav ohrožení státu</a:t>
            </a:r>
            <a:r>
              <a:rPr lang="cs-CZ"/>
              <a:t> se vyhlašuje pro </a:t>
            </a:r>
            <a:r>
              <a:rPr lang="cs-CZ">
                <a:solidFill>
                  <a:srgbClr val="999999"/>
                </a:solidFill>
              </a:rPr>
              <a:t>omezené nebo pro celé území státu</a:t>
            </a:r>
            <a:r>
              <a:rPr lang="cs-CZ"/>
              <a:t>, </a:t>
            </a:r>
            <a:r>
              <a:rPr lang="cs-CZ">
                <a:solidFill>
                  <a:srgbClr val="B3B300"/>
                </a:solidFill>
              </a:rPr>
              <a:t>válečný stav  se vyhlašuje pro celé území státu.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Nouzový stav</a:t>
            </a:r>
          </a:p>
        </p:txBody>
      </p:sp>
      <p:sp>
        <p:nvSpPr>
          <p:cNvPr id="133122" name="Rectangle 2"/>
          <p:cNvSpPr>
            <a:spLocks noGrp="1" noChangeArrowheads="1"/>
          </p:cNvSpPr>
          <p:nvPr>
            <p:ph type="subTitle" idx="4294967295"/>
          </p:nvPr>
        </p:nvSpPr>
        <p:spPr bwMode="auto">
          <a:xfrm>
            <a:off x="539750" y="1800225"/>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0047FF"/>
                </a:solidFill>
              </a:rPr>
              <a:t>Vláda</a:t>
            </a:r>
            <a:r>
              <a:rPr lang="cs-CZ" sz="2600"/>
              <a:t> může vyhlásit nouzový stav  v případě </a:t>
            </a:r>
            <a:r>
              <a:rPr lang="cs-CZ" sz="2600">
                <a:solidFill>
                  <a:srgbClr val="999999"/>
                </a:solidFill>
              </a:rPr>
              <a:t>živelních pohrom, ekologických nebo průmyslových havárií, nehod nebo jiného nebezpečí, které ve značném rozsahu ohrožují životy, zdraví nebo majetkové hodnoty anebo vnitřní pořádek a bezpečnost.</a:t>
            </a:r>
            <a:r>
              <a:rPr lang="cs-CZ" sz="260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Nouzový stav </a:t>
            </a:r>
            <a:r>
              <a:rPr lang="cs-CZ" sz="2600">
                <a:solidFill>
                  <a:srgbClr val="00CCCC"/>
                </a:solidFill>
              </a:rPr>
              <a:t>nemůže být vyhlášen z důvodu stávky </a:t>
            </a:r>
            <a:r>
              <a:rPr lang="cs-CZ" sz="2600"/>
              <a:t> vedené na ochranu práv a oprávněných hospodářských a sociálních zájmů.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Je-li nebezpečí z prodlení, může vyhlásit nouzový stav  </a:t>
            </a:r>
            <a:r>
              <a:rPr lang="cs-CZ" sz="2600">
                <a:solidFill>
                  <a:srgbClr val="FFCC99"/>
                </a:solidFill>
              </a:rPr>
              <a:t>předseda vlády</a:t>
            </a:r>
            <a:r>
              <a:rPr lang="cs-CZ" sz="2600"/>
              <a:t>. Jeho rozhodnutí vláda</a:t>
            </a:r>
            <a:r>
              <a:rPr lang="cs-CZ" sz="2600">
                <a:solidFill>
                  <a:srgbClr val="B3B300"/>
                </a:solidFill>
              </a:rPr>
              <a:t> do 24 hodin od vyhlášení schválí nebo zruší.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Vláda o vyhlášení nouzového stavu neprodleně informuje </a:t>
            </a:r>
            <a:r>
              <a:rPr lang="cs-CZ" sz="2600">
                <a:solidFill>
                  <a:srgbClr val="6B0094"/>
                </a:solidFill>
              </a:rPr>
              <a:t>Poslaneckou sněmovnu</a:t>
            </a:r>
            <a:r>
              <a:rPr lang="cs-CZ" sz="2600">
                <a:solidFill>
                  <a:srgbClr val="314004"/>
                </a:solidFill>
              </a:rPr>
              <a:t>,</a:t>
            </a:r>
            <a:r>
              <a:rPr lang="cs-CZ" sz="2600"/>
              <a:t> která může vyhlášení zrušit.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Rozsah nouzového stavu</a:t>
            </a:r>
          </a:p>
        </p:txBody>
      </p:sp>
      <p:sp>
        <p:nvSpPr>
          <p:cNvPr id="134146" name="Rectangle 2"/>
          <p:cNvSpPr>
            <a:spLocks noGrp="1" noChangeArrowheads="1"/>
          </p:cNvSpPr>
          <p:nvPr>
            <p:ph type="subTitle" idx="4294967295"/>
          </p:nvPr>
        </p:nvSpPr>
        <p:spPr bwMode="auto">
          <a:xfrm>
            <a:off x="539750" y="1673225"/>
            <a:ext cx="9070975" cy="51657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 Nouzový stav se může vyhlásit jen </a:t>
            </a:r>
            <a:r>
              <a:rPr lang="cs-CZ" sz="2600">
                <a:solidFill>
                  <a:srgbClr val="FF0000"/>
                </a:solidFill>
              </a:rPr>
              <a:t>s uvedením důvodů na určitou dobu a pro určité území.</a:t>
            </a:r>
            <a:r>
              <a:rPr lang="cs-CZ" sz="2600"/>
              <a:t> Současně s vyhlášením nouzového stavu</a:t>
            </a:r>
            <a:r>
              <a:rPr lang="cs-CZ" sz="2600">
                <a:solidFill>
                  <a:srgbClr val="99CCFF"/>
                </a:solidFill>
              </a:rPr>
              <a:t> musí vláda vymezit, která práva stanovená ve zvláštním zákoně a v jakém rozsahu se v souladu s Listinou základních práv a svobod omezují a které povinnosti a v jakém rozsahu se ukládají</a:t>
            </a:r>
            <a:r>
              <a:rPr lang="cs-CZ" sz="2600"/>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Nouzový stav se může vyhlásit </a:t>
            </a:r>
            <a:r>
              <a:rPr lang="cs-CZ" sz="2600">
                <a:solidFill>
                  <a:srgbClr val="AECF00"/>
                </a:solidFill>
              </a:rPr>
              <a:t>nejdéle na dobu 30 dnů.</a:t>
            </a:r>
            <a:r>
              <a:rPr lang="cs-CZ" sz="2600"/>
              <a:t> Uvedená doba se může </a:t>
            </a:r>
            <a:r>
              <a:rPr lang="cs-CZ" sz="2600">
                <a:solidFill>
                  <a:srgbClr val="FFCC99"/>
                </a:solidFill>
              </a:rPr>
              <a:t>prodloužit jen po předchozím souhlasu Poslanecké sněmovny.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Nouzový stav končí uplynutím doby, na kterou byl vyhlášen, pokud vláda nebo Poslanecká sněmovna nerozhodnou o jeho zrušení před uplynutím této doby.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Ohrožení státu</a:t>
            </a:r>
          </a:p>
        </p:txBody>
      </p:sp>
      <p:sp>
        <p:nvSpPr>
          <p:cNvPr id="13517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B8FF"/>
                </a:solidFill>
              </a:rPr>
              <a:t>Parlament</a:t>
            </a:r>
            <a:r>
              <a:rPr lang="cs-CZ"/>
              <a:t> může na </a:t>
            </a:r>
            <a:r>
              <a:rPr lang="cs-CZ">
                <a:solidFill>
                  <a:srgbClr val="B84747"/>
                </a:solidFill>
              </a:rPr>
              <a:t>návrh vlády</a:t>
            </a:r>
            <a:r>
              <a:rPr lang="cs-CZ"/>
              <a:t> vyhlásit </a:t>
            </a:r>
            <a:r>
              <a:rPr lang="cs-CZ">
                <a:solidFill>
                  <a:srgbClr val="9999CC"/>
                </a:solidFill>
              </a:rPr>
              <a:t>stav ohrožení státu</a:t>
            </a:r>
            <a:r>
              <a:rPr lang="cs-CZ"/>
              <a:t>, je-li bezprostředně ohrožena svrchovanost státu  nebo územní celistvost státu anebo jeho demokratické základy.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 přijetí usnesení o vyhlášení stavu ohrožení státu  je třeba souhlasu</a:t>
            </a:r>
            <a:r>
              <a:rPr lang="cs-CZ">
                <a:solidFill>
                  <a:srgbClr val="C5000B"/>
                </a:solidFill>
              </a:rPr>
              <a:t> nadpoloviční většiny všech poslanců  a souhlasu nadpoloviční většiny všech senátorů.</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1"/>
          <p:cNvSpPr>
            <a:spLocks noGrp="1" noChangeArrowheads="1"/>
          </p:cNvSpPr>
          <p:nvPr>
            <p:ph type="title"/>
          </p:nvPr>
        </p:nvSpPr>
        <p:spPr>
          <a:xfrm>
            <a:off x="539750" y="360363"/>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Válečný stav</a:t>
            </a:r>
          </a:p>
        </p:txBody>
      </p:sp>
      <p:sp>
        <p:nvSpPr>
          <p:cNvPr id="136194"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00FF"/>
                </a:solidFill>
              </a:rPr>
              <a:t>Parlament</a:t>
            </a:r>
            <a:r>
              <a:rPr lang="cs-CZ"/>
              <a:t> rozhoduje o vyhlášení válečného stavu jen,</a:t>
            </a:r>
            <a:r>
              <a:rPr lang="cs-CZ">
                <a:solidFill>
                  <a:srgbClr val="EB613D"/>
                </a:solidFill>
              </a:rPr>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EB613D"/>
                </a:solidFill>
              </a:rPr>
              <a:t>1. je-li Česká republika napadena, nebo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EB613D"/>
                </a:solidFill>
              </a:rPr>
              <a:t>2. je-li třeba plnit mezinárodní smluvní závazky o společné obraně proti napadení.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 přijetí usnesení o vyhlášení válečného stavu   je třeba souhlasu </a:t>
            </a:r>
            <a:r>
              <a:rPr lang="cs-CZ">
                <a:solidFill>
                  <a:srgbClr val="B84747"/>
                </a:solidFill>
              </a:rPr>
              <a:t>nadpoloviční většiny všech poslanců  a nadpoloviční většiny všech senátorů.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solidFill>
                <a:srgbClr val="B84747"/>
              </a:solidFill>
            </a:endParaRP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1"/>
          <p:cNvSpPr>
            <a:spLocks noGrp="1" noChangeArrowheads="1"/>
          </p:cNvSpPr>
          <p:nvPr>
            <p:ph type="title"/>
          </p:nvPr>
        </p:nvSpPr>
        <p:spPr>
          <a:xfrm>
            <a:off x="503238" y="-4763"/>
            <a:ext cx="9070975" cy="1874838"/>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Legislativní proces ve stavu ohrožení státu nebo válečného stavu</a:t>
            </a:r>
          </a:p>
        </p:txBody>
      </p:sp>
      <p:sp>
        <p:nvSpPr>
          <p:cNvPr id="137218" name="Rectangle 2"/>
          <p:cNvSpPr>
            <a:spLocks noGrp="1" noChangeArrowheads="1"/>
          </p:cNvSpPr>
          <p:nvPr>
            <p:ph type="subTitle" idx="4294967295"/>
          </p:nvPr>
        </p:nvSpPr>
        <p:spPr bwMode="auto">
          <a:xfrm>
            <a:off x="539750" y="1687513"/>
            <a:ext cx="9070975" cy="513397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4695"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Vláda  může požadovat, aby Parlament projednal vládní návrh zákona ve </a:t>
            </a:r>
            <a:r>
              <a:rPr lang="cs-CZ" sz="2800">
                <a:solidFill>
                  <a:srgbClr val="33CC66"/>
                </a:solidFill>
              </a:rPr>
              <a:t>zkráceném jednání.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8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O takovém návrhu se Poslanecká sněmovna usnese do </a:t>
            </a:r>
            <a:r>
              <a:rPr lang="cs-CZ" sz="2800">
                <a:solidFill>
                  <a:srgbClr val="FFD320"/>
                </a:solidFill>
              </a:rPr>
              <a:t>72 hodin</a:t>
            </a:r>
            <a:r>
              <a:rPr lang="cs-CZ" sz="2800"/>
              <a:t> od jeho podání a Senát </a:t>
            </a:r>
            <a:r>
              <a:rPr lang="cs-CZ" sz="2800">
                <a:solidFill>
                  <a:srgbClr val="B3B300"/>
                </a:solidFill>
              </a:rPr>
              <a:t>do 24 hodin</a:t>
            </a:r>
            <a:r>
              <a:rPr lang="cs-CZ" sz="2800"/>
              <a:t> od jeho postoupení Poslaneckou sněmovnou. Jestliže se Senát  v této lhůtě nevyjádří, platí, že je návrh zákona přijat.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800">
              <a:solidFill>
                <a:srgbClr val="94BD5E"/>
              </a:solidFill>
            </a:endParaRP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94BD5E"/>
                </a:solidFill>
              </a:rPr>
              <a:t>Prezident republiky  nemá právo vracet zákon přijatý ve zkráceném jednání.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8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Ve zkráceném jednání nemůže vláda předložit návrh </a:t>
            </a:r>
            <a:r>
              <a:rPr lang="cs-CZ" sz="2800">
                <a:solidFill>
                  <a:srgbClr val="B84747"/>
                </a:solidFill>
              </a:rPr>
              <a:t>ústavního zákona.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Bezpečnostní rada státu</a:t>
            </a:r>
          </a:p>
        </p:txBody>
      </p:sp>
      <p:sp>
        <p:nvSpPr>
          <p:cNvPr id="138242" name="Rectangle 2"/>
          <p:cNvSpPr>
            <a:spLocks noGrp="1" noChangeArrowheads="1"/>
          </p:cNvSpPr>
          <p:nvPr>
            <p:ph type="subTitle" idx="4294967295"/>
          </p:nvPr>
        </p:nvSpPr>
        <p:spPr bwMode="auto">
          <a:xfrm>
            <a:off x="468313" y="1439863"/>
            <a:ext cx="9070975" cy="5468937"/>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Bezpečnostní radu státu tvoří </a:t>
            </a:r>
            <a:r>
              <a:rPr lang="cs-CZ">
                <a:solidFill>
                  <a:srgbClr val="5E11A6"/>
                </a:solidFill>
              </a:rPr>
              <a:t>předseda vlády a další členové vlády podle rozhodnutí vlády.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Bezpečnostní rada státu v rozsahu pověření, které stanovila vláda, připravuje vládě návrhy opatření k zajišťování bezpečnosti České republiky.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EB613D"/>
                </a:solidFill>
              </a:rPr>
              <a:t>Prezident republiky</a:t>
            </a:r>
            <a:r>
              <a:rPr lang="cs-CZ"/>
              <a:t> má právo </a:t>
            </a:r>
            <a:r>
              <a:rPr lang="cs-CZ">
                <a:solidFill>
                  <a:srgbClr val="5C8526"/>
                </a:solidFill>
              </a:rPr>
              <a:t>účastnit se</a:t>
            </a:r>
            <a:r>
              <a:rPr lang="cs-CZ"/>
              <a:t> schůzí Bezpečnostní rady státu, </a:t>
            </a:r>
            <a:r>
              <a:rPr lang="cs-CZ">
                <a:solidFill>
                  <a:srgbClr val="FF3333"/>
                </a:solidFill>
              </a:rPr>
              <a:t>vyžadovat od ní a jejích členů zprávy a projednávat s ní nebo s jejími členy otázky, které patří do jejich působnosti.</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Vláda</a:t>
            </a:r>
            <a:r>
              <a:rPr lang="en-US" dirty="0"/>
              <a:t> v </a:t>
            </a:r>
            <a:r>
              <a:rPr lang="en-US" dirty="0" err="1"/>
              <a:t>době</a:t>
            </a:r>
            <a:r>
              <a:rPr lang="en-US" dirty="0"/>
              <a:t> </a:t>
            </a:r>
            <a:r>
              <a:rPr lang="en-US" dirty="0" err="1"/>
              <a:t>míru</a:t>
            </a:r>
            <a:endParaRPr lang="en-US" dirty="0"/>
          </a:p>
        </p:txBody>
      </p:sp>
      <p:sp>
        <p:nvSpPr>
          <p:cNvPr id="3" name="Content Placeholder 2"/>
          <p:cNvSpPr>
            <a:spLocks noGrp="1"/>
          </p:cNvSpPr>
          <p:nvPr>
            <p:ph idx="1"/>
          </p:nvPr>
        </p:nvSpPr>
        <p:spPr>
          <a:xfrm>
            <a:off x="503238" y="1691605"/>
            <a:ext cx="9069387" cy="4987925"/>
          </a:xfrm>
        </p:spPr>
        <p:txBody>
          <a:bodyPr/>
          <a:lstStyle/>
          <a:p>
            <a:pPr marL="514350" indent="-514350">
              <a:buAutoNum type="alphaLcParenR"/>
            </a:pPr>
            <a:r>
              <a:rPr lang="en-US" sz="2400" dirty="0" err="1">
                <a:solidFill>
                  <a:srgbClr val="FF0000"/>
                </a:solidFill>
              </a:rPr>
              <a:t>vyhodnocuje</a:t>
            </a:r>
            <a:r>
              <a:rPr lang="en-US" sz="2400" dirty="0"/>
              <a:t> </a:t>
            </a:r>
            <a:r>
              <a:rPr lang="en-US" sz="2400" dirty="0" err="1"/>
              <a:t>rizika</a:t>
            </a:r>
            <a:r>
              <a:rPr lang="en-US" sz="2400" dirty="0"/>
              <a:t> </a:t>
            </a:r>
            <a:r>
              <a:rPr lang="en-US" sz="2400" dirty="0" err="1"/>
              <a:t>ohrožení</a:t>
            </a:r>
            <a:r>
              <a:rPr lang="en-US" sz="2400" dirty="0"/>
              <a:t> </a:t>
            </a:r>
            <a:r>
              <a:rPr lang="en-US" sz="2400" dirty="0" err="1"/>
              <a:t>státu</a:t>
            </a:r>
            <a:r>
              <a:rPr lang="en-US" sz="2400" dirty="0"/>
              <a:t>, </a:t>
            </a:r>
            <a:r>
              <a:rPr lang="en-US" sz="2400" dirty="0" err="1"/>
              <a:t>která</a:t>
            </a:r>
            <a:r>
              <a:rPr lang="en-US" sz="2400" dirty="0"/>
              <a:t> </a:t>
            </a:r>
            <a:r>
              <a:rPr lang="en-US" sz="2400" dirty="0" err="1"/>
              <a:t>mohou</a:t>
            </a:r>
            <a:r>
              <a:rPr lang="en-US" sz="2400" dirty="0"/>
              <a:t> </a:t>
            </a:r>
            <a:r>
              <a:rPr lang="en-US" sz="2400" dirty="0" err="1"/>
              <a:t>být</a:t>
            </a:r>
            <a:r>
              <a:rPr lang="en-US" sz="2400" dirty="0"/>
              <a:t> </a:t>
            </a:r>
            <a:r>
              <a:rPr lang="en-US" sz="2400" dirty="0" err="1"/>
              <a:t>příčinou</a:t>
            </a:r>
            <a:r>
              <a:rPr lang="en-US" sz="2400" dirty="0"/>
              <a:t> </a:t>
            </a:r>
            <a:r>
              <a:rPr lang="en-US" sz="2400" dirty="0" err="1"/>
              <a:t>ozbrojeného</a:t>
            </a:r>
            <a:r>
              <a:rPr lang="en-US" sz="2400" dirty="0"/>
              <a:t> </a:t>
            </a:r>
            <a:r>
              <a:rPr lang="en-US" sz="2400" dirty="0" err="1"/>
              <a:t>konfliktu</a:t>
            </a:r>
            <a:r>
              <a:rPr lang="en-US" sz="2400" dirty="0"/>
              <a:t>, a </a:t>
            </a:r>
            <a:r>
              <a:rPr lang="en-US" sz="2400" dirty="0" err="1">
                <a:solidFill>
                  <a:srgbClr val="FF0000"/>
                </a:solidFill>
              </a:rPr>
              <a:t>činí</a:t>
            </a:r>
            <a:r>
              <a:rPr lang="en-US" sz="2400" dirty="0">
                <a:solidFill>
                  <a:srgbClr val="FF0000"/>
                </a:solidFill>
              </a:rPr>
              <a:t> </a:t>
            </a:r>
            <a:r>
              <a:rPr lang="en-US" sz="2400" dirty="0" err="1">
                <a:solidFill>
                  <a:srgbClr val="FF0000"/>
                </a:solidFill>
              </a:rPr>
              <a:t>nezbytná</a:t>
            </a:r>
            <a:r>
              <a:rPr lang="en-US" sz="2400" dirty="0">
                <a:solidFill>
                  <a:srgbClr val="FF0000"/>
                </a:solidFill>
              </a:rPr>
              <a:t> </a:t>
            </a:r>
            <a:r>
              <a:rPr lang="en-US" sz="2400" dirty="0" err="1">
                <a:solidFill>
                  <a:srgbClr val="FF0000"/>
                </a:solidFill>
              </a:rPr>
              <a:t>opatření</a:t>
            </a:r>
            <a:r>
              <a:rPr lang="en-US" sz="2400" dirty="0">
                <a:solidFill>
                  <a:srgbClr val="FF0000"/>
                </a:solidFill>
              </a:rPr>
              <a:t> </a:t>
            </a:r>
            <a:r>
              <a:rPr lang="en-US" sz="2400" dirty="0" err="1"/>
              <a:t>ke</a:t>
            </a:r>
            <a:r>
              <a:rPr lang="en-US" sz="2400" dirty="0"/>
              <a:t> </a:t>
            </a:r>
            <a:r>
              <a:rPr lang="en-US" sz="2400" dirty="0" err="1"/>
              <a:t>snížení</a:t>
            </a:r>
            <a:r>
              <a:rPr lang="en-US" sz="2400" dirty="0"/>
              <a:t>, </a:t>
            </a:r>
            <a:r>
              <a:rPr lang="en-US" sz="2400" dirty="0" err="1"/>
              <a:t>popřípadě</a:t>
            </a:r>
            <a:r>
              <a:rPr lang="en-US" sz="2400" dirty="0"/>
              <a:t> </a:t>
            </a:r>
            <a:r>
              <a:rPr lang="en-US" sz="2400" dirty="0" err="1"/>
              <a:t>vyloučení</a:t>
            </a:r>
            <a:r>
              <a:rPr lang="en-US" sz="2400" dirty="0"/>
              <a:t> </a:t>
            </a:r>
            <a:r>
              <a:rPr lang="en-US" sz="2400" dirty="0" err="1"/>
              <a:t>těchto</a:t>
            </a:r>
            <a:r>
              <a:rPr lang="en-US" sz="2400" dirty="0"/>
              <a:t> </a:t>
            </a:r>
            <a:r>
              <a:rPr lang="en-US" sz="2400" dirty="0" err="1"/>
              <a:t>rizik</a:t>
            </a:r>
            <a:r>
              <a:rPr lang="en-US" sz="2400" dirty="0"/>
              <a:t>,</a:t>
            </a:r>
          </a:p>
          <a:p>
            <a:pPr marL="514350" indent="-514350">
              <a:buAutoNum type="alphaLcParenR"/>
            </a:pPr>
            <a:r>
              <a:rPr lang="en-US" sz="2400" dirty="0" err="1"/>
              <a:t>schvaluje</a:t>
            </a:r>
            <a:r>
              <a:rPr lang="en-US" sz="2400" dirty="0"/>
              <a:t> </a:t>
            </a:r>
            <a:r>
              <a:rPr lang="en-US" sz="2400" dirty="0" err="1">
                <a:solidFill>
                  <a:srgbClr val="FF0000"/>
                </a:solidFill>
              </a:rPr>
              <a:t>strategickou</a:t>
            </a:r>
            <a:r>
              <a:rPr lang="en-US" sz="2400" dirty="0">
                <a:solidFill>
                  <a:srgbClr val="FF0000"/>
                </a:solidFill>
              </a:rPr>
              <a:t> </a:t>
            </a:r>
            <a:r>
              <a:rPr lang="en-US" sz="2400" dirty="0" err="1">
                <a:solidFill>
                  <a:srgbClr val="FF0000"/>
                </a:solidFill>
              </a:rPr>
              <a:t>koncepci</a:t>
            </a:r>
            <a:r>
              <a:rPr lang="en-US" sz="2400" dirty="0">
                <a:solidFill>
                  <a:srgbClr val="FF0000"/>
                </a:solidFill>
              </a:rPr>
              <a:t> </a:t>
            </a:r>
            <a:r>
              <a:rPr lang="en-US" sz="2400" dirty="0" err="1">
                <a:solidFill>
                  <a:srgbClr val="FF0000"/>
                </a:solidFill>
              </a:rPr>
              <a:t>obrany</a:t>
            </a:r>
            <a:r>
              <a:rPr lang="en-US" sz="2400" dirty="0">
                <a:solidFill>
                  <a:srgbClr val="FF0000"/>
                </a:solidFill>
              </a:rPr>
              <a:t> </a:t>
            </a:r>
            <a:r>
              <a:rPr lang="en-US" sz="2400" dirty="0" err="1">
                <a:solidFill>
                  <a:srgbClr val="FF0000"/>
                </a:solidFill>
              </a:rPr>
              <a:t>státu</a:t>
            </a:r>
            <a:r>
              <a:rPr lang="en-US" sz="2400" dirty="0">
                <a:solidFill>
                  <a:srgbClr val="FF0000"/>
                </a:solidFill>
              </a:rPr>
              <a:t>, </a:t>
            </a:r>
          </a:p>
          <a:p>
            <a:r>
              <a:rPr lang="en-US" sz="2400" dirty="0"/>
              <a:t>c)	 </a:t>
            </a:r>
            <a:r>
              <a:rPr lang="en-US" sz="2400" dirty="0" err="1"/>
              <a:t>řídí</a:t>
            </a:r>
            <a:r>
              <a:rPr lang="en-US" sz="2400" dirty="0"/>
              <a:t> </a:t>
            </a:r>
            <a:r>
              <a:rPr lang="en-US" sz="2400" dirty="0" err="1"/>
              <a:t>plánování</a:t>
            </a:r>
            <a:r>
              <a:rPr lang="en-US" sz="2400" dirty="0"/>
              <a:t> </a:t>
            </a:r>
            <a:r>
              <a:rPr lang="en-US" sz="2400" dirty="0" err="1"/>
              <a:t>obrany</a:t>
            </a:r>
            <a:r>
              <a:rPr lang="en-US" sz="2400" dirty="0"/>
              <a:t> </a:t>
            </a:r>
            <a:r>
              <a:rPr lang="en-US" sz="2400" dirty="0" err="1"/>
              <a:t>státu</a:t>
            </a:r>
            <a:r>
              <a:rPr lang="en-US" sz="2400" dirty="0"/>
              <a:t>, </a:t>
            </a:r>
          </a:p>
          <a:p>
            <a:pPr marL="514350" indent="-514350">
              <a:buAutoNum type="alphaLcParenR" startAt="4"/>
            </a:pPr>
            <a:r>
              <a:rPr lang="en-US" sz="2400" dirty="0" err="1"/>
              <a:t>rozhoduje</a:t>
            </a:r>
            <a:r>
              <a:rPr lang="en-US" sz="2400" dirty="0"/>
              <a:t> o </a:t>
            </a:r>
            <a:r>
              <a:rPr lang="en-US" sz="2400" dirty="0" err="1"/>
              <a:t>základních</a:t>
            </a:r>
            <a:r>
              <a:rPr lang="en-US" sz="2400" dirty="0"/>
              <a:t> </a:t>
            </a:r>
            <a:r>
              <a:rPr lang="en-US" sz="2400" dirty="0" err="1"/>
              <a:t>opatřeních</a:t>
            </a:r>
            <a:r>
              <a:rPr lang="en-US" sz="2400" dirty="0"/>
              <a:t> </a:t>
            </a:r>
            <a:r>
              <a:rPr lang="en-US" sz="2400" dirty="0" err="1"/>
              <a:t>přípravy</a:t>
            </a:r>
            <a:r>
              <a:rPr lang="en-US" sz="2400" dirty="0"/>
              <a:t> </a:t>
            </a:r>
            <a:r>
              <a:rPr lang="en-US" sz="2400" dirty="0" err="1"/>
              <a:t>státu</a:t>
            </a:r>
            <a:r>
              <a:rPr lang="en-US" sz="2400" dirty="0"/>
              <a:t> k </a:t>
            </a:r>
            <a:r>
              <a:rPr lang="en-US" sz="2400" dirty="0" err="1"/>
              <a:t>obraně</a:t>
            </a:r>
            <a:r>
              <a:rPr lang="en-US" sz="2400" dirty="0"/>
              <a:t> a </a:t>
            </a:r>
            <a:r>
              <a:rPr lang="en-US" sz="2400" dirty="0" err="1"/>
              <a:t>jejím</a:t>
            </a:r>
            <a:r>
              <a:rPr lang="en-US" sz="2400" dirty="0"/>
              <a:t> </a:t>
            </a:r>
            <a:r>
              <a:rPr lang="en-US" sz="2400" dirty="0" err="1"/>
              <a:t>organizování</a:t>
            </a:r>
            <a:r>
              <a:rPr lang="en-US" sz="2400" dirty="0"/>
              <a:t>,</a:t>
            </a:r>
          </a:p>
          <a:p>
            <a:pPr marL="514350" indent="-514350">
              <a:buAutoNum type="alphaLcParenR" startAt="4"/>
            </a:pPr>
            <a:r>
              <a:rPr lang="en-US" sz="2400" dirty="0" err="1"/>
              <a:t>schvaluje</a:t>
            </a:r>
            <a:r>
              <a:rPr lang="en-US" sz="2400" dirty="0"/>
              <a:t> </a:t>
            </a:r>
            <a:r>
              <a:rPr lang="en-US" sz="2400" dirty="0" err="1">
                <a:solidFill>
                  <a:srgbClr val="FF0000"/>
                </a:solidFill>
              </a:rPr>
              <a:t>koncepci</a:t>
            </a:r>
            <a:r>
              <a:rPr lang="en-US" sz="2400" dirty="0">
                <a:solidFill>
                  <a:srgbClr val="FF0000"/>
                </a:solidFill>
              </a:rPr>
              <a:t> </a:t>
            </a:r>
            <a:r>
              <a:rPr lang="en-US" sz="2400" dirty="0" err="1">
                <a:solidFill>
                  <a:srgbClr val="FF0000"/>
                </a:solidFill>
              </a:rPr>
              <a:t>mobilizace</a:t>
            </a:r>
            <a:r>
              <a:rPr lang="en-US" sz="2400" dirty="0">
                <a:solidFill>
                  <a:srgbClr val="FF0000"/>
                </a:solidFill>
              </a:rPr>
              <a:t> </a:t>
            </a:r>
            <a:r>
              <a:rPr lang="en-US" sz="2400" dirty="0" err="1">
                <a:solidFill>
                  <a:srgbClr val="FF0000"/>
                </a:solidFill>
              </a:rPr>
              <a:t>ozbrojených</a:t>
            </a:r>
            <a:r>
              <a:rPr lang="en-US" sz="2400" dirty="0">
                <a:solidFill>
                  <a:srgbClr val="FF0000"/>
                </a:solidFill>
              </a:rPr>
              <a:t> </a:t>
            </a:r>
            <a:r>
              <a:rPr lang="en-US" sz="2400" dirty="0" err="1">
                <a:solidFill>
                  <a:srgbClr val="FF0000"/>
                </a:solidFill>
              </a:rPr>
              <a:t>sil</a:t>
            </a:r>
            <a:r>
              <a:rPr lang="en-US" sz="2400" dirty="0"/>
              <a:t>,</a:t>
            </a:r>
          </a:p>
          <a:p>
            <a:pPr marL="514350" indent="-514350">
              <a:buAutoNum type="alphaLcParenR" startAt="4"/>
            </a:pPr>
            <a:r>
              <a:rPr lang="en-US" sz="2400" dirty="0" err="1"/>
              <a:t>schvaluje</a:t>
            </a:r>
            <a:r>
              <a:rPr lang="en-US" sz="2400" dirty="0"/>
              <a:t> </a:t>
            </a:r>
            <a:r>
              <a:rPr lang="en-US" sz="2400" dirty="0" err="1">
                <a:solidFill>
                  <a:srgbClr val="FF0000"/>
                </a:solidFill>
              </a:rPr>
              <a:t>koncepci</a:t>
            </a:r>
            <a:r>
              <a:rPr lang="en-US" sz="2400" dirty="0">
                <a:solidFill>
                  <a:srgbClr val="FF0000"/>
                </a:solidFill>
              </a:rPr>
              <a:t> </a:t>
            </a:r>
            <a:r>
              <a:rPr lang="en-US" sz="2400" dirty="0" err="1">
                <a:solidFill>
                  <a:srgbClr val="FF0000"/>
                </a:solidFill>
              </a:rPr>
              <a:t>přípravy</a:t>
            </a:r>
            <a:r>
              <a:rPr lang="en-US" sz="2400" dirty="0">
                <a:solidFill>
                  <a:srgbClr val="FF0000"/>
                </a:solidFill>
              </a:rPr>
              <a:t> </a:t>
            </a:r>
            <a:r>
              <a:rPr lang="en-US" sz="2400" dirty="0" err="1">
                <a:solidFill>
                  <a:srgbClr val="FF0000"/>
                </a:solidFill>
              </a:rPr>
              <a:t>občanů</a:t>
            </a:r>
            <a:r>
              <a:rPr lang="en-US" sz="2400" dirty="0">
                <a:solidFill>
                  <a:srgbClr val="FF0000"/>
                </a:solidFill>
              </a:rPr>
              <a:t> k </a:t>
            </a:r>
            <a:r>
              <a:rPr lang="en-US" sz="2400" dirty="0" err="1">
                <a:solidFill>
                  <a:srgbClr val="FF0000"/>
                </a:solidFill>
              </a:rPr>
              <a:t>obraně</a:t>
            </a:r>
            <a:r>
              <a:rPr lang="en-US" sz="2400" dirty="0">
                <a:solidFill>
                  <a:srgbClr val="FF0000"/>
                </a:solidFill>
              </a:rPr>
              <a:t> </a:t>
            </a:r>
            <a:r>
              <a:rPr lang="en-US" sz="2400" dirty="0" err="1">
                <a:solidFill>
                  <a:srgbClr val="FF0000"/>
                </a:solidFill>
              </a:rPr>
              <a:t>státu</a:t>
            </a:r>
            <a:r>
              <a:rPr lang="en-US" sz="2400" dirty="0">
                <a:solidFill>
                  <a:srgbClr val="FF0000"/>
                </a:solidFill>
              </a:rPr>
              <a:t>, </a:t>
            </a:r>
          </a:p>
          <a:p>
            <a:pPr marL="514350" indent="-514350">
              <a:buAutoNum type="alphaLcParenR" startAt="4"/>
            </a:pPr>
            <a:r>
              <a:rPr lang="en-US" sz="2400" dirty="0" err="1"/>
              <a:t>rozhoduje</a:t>
            </a:r>
            <a:r>
              <a:rPr lang="en-US" sz="2400" dirty="0"/>
              <a:t> o </a:t>
            </a:r>
            <a:r>
              <a:rPr lang="en-US" sz="2400" dirty="0" err="1"/>
              <a:t>dalších</a:t>
            </a:r>
            <a:r>
              <a:rPr lang="en-US" sz="2400" dirty="0"/>
              <a:t> </a:t>
            </a:r>
            <a:r>
              <a:rPr lang="en-US" sz="2400" dirty="0" err="1"/>
              <a:t>nepředvídatelných</a:t>
            </a:r>
            <a:r>
              <a:rPr lang="en-US" sz="2400" dirty="0"/>
              <a:t> </a:t>
            </a:r>
            <a:r>
              <a:rPr lang="en-US" sz="2400" dirty="0" err="1"/>
              <a:t>úkolech</a:t>
            </a:r>
            <a:r>
              <a:rPr lang="en-US" sz="2400" dirty="0"/>
              <a:t> </a:t>
            </a:r>
            <a:r>
              <a:rPr lang="en-US" sz="2400" dirty="0" err="1"/>
              <a:t>nezbytných</a:t>
            </a:r>
            <a:r>
              <a:rPr lang="en-US" sz="2400" dirty="0"/>
              <a:t> k </a:t>
            </a:r>
            <a:r>
              <a:rPr lang="en-US" sz="2400" dirty="0" err="1"/>
              <a:t>zajišťování</a:t>
            </a:r>
            <a:r>
              <a:rPr lang="en-US" sz="2400" dirty="0"/>
              <a:t> </a:t>
            </a:r>
            <a:r>
              <a:rPr lang="en-US" sz="2400" dirty="0" err="1"/>
              <a:t>obrany</a:t>
            </a:r>
            <a:r>
              <a:rPr lang="en-US" sz="2400" dirty="0"/>
              <a:t> </a:t>
            </a:r>
            <a:r>
              <a:rPr lang="en-US" sz="2400" dirty="0" err="1"/>
              <a:t>státu.a</a:t>
            </a:r>
            <a:endParaRPr lang="en-US" sz="2400" dirty="0"/>
          </a:p>
        </p:txBody>
      </p:sp>
    </p:spTree>
    <p:extLst>
      <p:ext uri="{BB962C8B-B14F-4D97-AF65-F5344CB8AC3E}">
        <p14:creationId xmlns:p14="http://schemas.microsoft.com/office/powerpoint/2010/main" val="1693121792"/>
      </p:ext>
    </p:extLst>
  </p:cSld>
  <p:clrMapOvr>
    <a:masterClrMapping/>
  </p:clrMapOvr>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Vláda</a:t>
            </a:r>
            <a:r>
              <a:rPr lang="en-US" dirty="0"/>
              <a:t> </a:t>
            </a:r>
            <a:r>
              <a:rPr lang="en-US" dirty="0" err="1"/>
              <a:t>za</a:t>
            </a:r>
            <a:r>
              <a:rPr lang="en-US" dirty="0"/>
              <a:t> </a:t>
            </a:r>
            <a:r>
              <a:rPr lang="en-US" dirty="0" err="1"/>
              <a:t>stavu</a:t>
            </a:r>
            <a:r>
              <a:rPr lang="en-US" dirty="0"/>
              <a:t> </a:t>
            </a:r>
            <a:r>
              <a:rPr lang="en-US" dirty="0" err="1"/>
              <a:t>ohrožení</a:t>
            </a:r>
            <a:r>
              <a:rPr lang="en-US" dirty="0"/>
              <a:t> </a:t>
            </a:r>
            <a:r>
              <a:rPr lang="en-US" dirty="0" err="1"/>
              <a:t>státu</a:t>
            </a:r>
            <a:endParaRPr lang="en-US" dirty="0"/>
          </a:p>
        </p:txBody>
      </p:sp>
      <p:sp>
        <p:nvSpPr>
          <p:cNvPr id="3" name="Content Placeholder 2"/>
          <p:cNvSpPr>
            <a:spLocks noGrp="1"/>
          </p:cNvSpPr>
          <p:nvPr>
            <p:ph idx="1"/>
          </p:nvPr>
        </p:nvSpPr>
        <p:spPr/>
        <p:txBody>
          <a:bodyPr/>
          <a:lstStyle/>
          <a:p>
            <a:r>
              <a:rPr lang="en-US" sz="2800" dirty="0"/>
              <a:t>a)	</a:t>
            </a:r>
            <a:r>
              <a:rPr lang="en-US" sz="2800" dirty="0" err="1">
                <a:solidFill>
                  <a:srgbClr val="FF0000"/>
                </a:solidFill>
              </a:rPr>
              <a:t>vyhodnocuje</a:t>
            </a:r>
            <a:r>
              <a:rPr lang="en-US" sz="2800" dirty="0">
                <a:solidFill>
                  <a:srgbClr val="FF0000"/>
                </a:solidFill>
              </a:rPr>
              <a:t> </a:t>
            </a:r>
            <a:r>
              <a:rPr lang="en-US" sz="2800" dirty="0" err="1">
                <a:solidFill>
                  <a:srgbClr val="FF0000"/>
                </a:solidFill>
              </a:rPr>
              <a:t>mezinárodní</a:t>
            </a:r>
            <a:r>
              <a:rPr lang="en-US" sz="2800" dirty="0">
                <a:solidFill>
                  <a:srgbClr val="FF0000"/>
                </a:solidFill>
              </a:rPr>
              <a:t> </a:t>
            </a:r>
            <a:r>
              <a:rPr lang="en-US" sz="2800" dirty="0" err="1">
                <a:solidFill>
                  <a:srgbClr val="FF0000"/>
                </a:solidFill>
              </a:rPr>
              <a:t>vztahy</a:t>
            </a:r>
            <a:r>
              <a:rPr lang="en-US" sz="2800" dirty="0">
                <a:solidFill>
                  <a:srgbClr val="FF0000"/>
                </a:solidFill>
              </a:rPr>
              <a:t> a </a:t>
            </a:r>
            <a:r>
              <a:rPr lang="en-US" sz="2800" dirty="0" err="1">
                <a:solidFill>
                  <a:srgbClr val="FF0000"/>
                </a:solidFill>
              </a:rPr>
              <a:t>rozhoduje</a:t>
            </a:r>
            <a:r>
              <a:rPr lang="en-US" sz="2800" dirty="0">
                <a:solidFill>
                  <a:srgbClr val="FF0000"/>
                </a:solidFill>
              </a:rPr>
              <a:t> o </a:t>
            </a:r>
            <a:r>
              <a:rPr lang="en-US" sz="2800" dirty="0" err="1">
                <a:solidFill>
                  <a:srgbClr val="FF0000"/>
                </a:solidFill>
              </a:rPr>
              <a:t>realizaci</a:t>
            </a:r>
            <a:r>
              <a:rPr lang="en-US" sz="2800" dirty="0">
                <a:solidFill>
                  <a:srgbClr val="FF0000"/>
                </a:solidFill>
              </a:rPr>
              <a:t>  </a:t>
            </a:r>
            <a:r>
              <a:rPr lang="en-US" sz="2800" dirty="0" err="1">
                <a:solidFill>
                  <a:srgbClr val="FF0000"/>
                </a:solidFill>
              </a:rPr>
              <a:t>opatření</a:t>
            </a:r>
            <a:r>
              <a:rPr lang="en-US" sz="2800" dirty="0">
                <a:solidFill>
                  <a:srgbClr val="FF0000"/>
                </a:solidFill>
              </a:rPr>
              <a:t> </a:t>
            </a:r>
            <a:r>
              <a:rPr lang="en-US" sz="2800" dirty="0"/>
              <a:t>k </a:t>
            </a:r>
            <a:r>
              <a:rPr lang="en-US" sz="2800" dirty="0" err="1"/>
              <a:t>odvrácení</a:t>
            </a:r>
            <a:r>
              <a:rPr lang="en-US" sz="2800" dirty="0"/>
              <a:t> </a:t>
            </a:r>
            <a:r>
              <a:rPr lang="en-US" sz="2800" dirty="0" err="1"/>
              <a:t>ozbrojeného</a:t>
            </a:r>
            <a:r>
              <a:rPr lang="en-US" sz="2800" dirty="0"/>
              <a:t> </a:t>
            </a:r>
            <a:r>
              <a:rPr lang="en-US" sz="2800" dirty="0" err="1"/>
              <a:t>konfliktu</a:t>
            </a:r>
            <a:r>
              <a:rPr lang="en-US" sz="2800" dirty="0"/>
              <a:t> a </a:t>
            </a:r>
            <a:r>
              <a:rPr lang="en-US" sz="2800" dirty="0" err="1"/>
              <a:t>ke</a:t>
            </a:r>
            <a:r>
              <a:rPr lang="en-US" sz="2800" dirty="0"/>
              <a:t> </a:t>
            </a:r>
            <a:r>
              <a:rPr lang="en-US" sz="2800" dirty="0" err="1"/>
              <a:t>zvýšení</a:t>
            </a:r>
            <a:r>
              <a:rPr lang="en-US" sz="2800" dirty="0"/>
              <a:t> </a:t>
            </a:r>
            <a:r>
              <a:rPr lang="en-US" sz="2800" dirty="0" err="1"/>
              <a:t>připravenosti</a:t>
            </a:r>
            <a:r>
              <a:rPr lang="en-US" sz="2800" dirty="0"/>
              <a:t> k </a:t>
            </a:r>
            <a:r>
              <a:rPr lang="en-US" sz="2800" dirty="0" err="1"/>
              <a:t>obraně</a:t>
            </a:r>
            <a:r>
              <a:rPr lang="en-US" sz="2800" dirty="0"/>
              <a:t> </a:t>
            </a:r>
            <a:r>
              <a:rPr lang="en-US" sz="2800" dirty="0" err="1"/>
              <a:t>státu</a:t>
            </a:r>
            <a:r>
              <a:rPr lang="en-US" sz="2800" dirty="0"/>
              <a:t>, </a:t>
            </a:r>
          </a:p>
          <a:p>
            <a:r>
              <a:rPr lang="en-US" sz="2800" dirty="0"/>
              <a:t>b)	</a:t>
            </a:r>
            <a:r>
              <a:rPr lang="en-US" sz="2800" dirty="0" err="1"/>
              <a:t>rozhoduje</a:t>
            </a:r>
            <a:r>
              <a:rPr lang="en-US" sz="2800" dirty="0"/>
              <a:t> o </a:t>
            </a:r>
            <a:r>
              <a:rPr lang="en-US" sz="2800" dirty="0" err="1"/>
              <a:t>opatřeních</a:t>
            </a:r>
            <a:r>
              <a:rPr lang="en-US" sz="2800" dirty="0"/>
              <a:t> </a:t>
            </a:r>
            <a:r>
              <a:rPr lang="en-US" sz="2800" dirty="0" err="1"/>
              <a:t>účinnému</a:t>
            </a:r>
            <a:r>
              <a:rPr lang="en-US" sz="2800" dirty="0"/>
              <a:t> </a:t>
            </a:r>
            <a:r>
              <a:rPr lang="en-US" sz="2800" dirty="0" err="1">
                <a:solidFill>
                  <a:srgbClr val="FF0000"/>
                </a:solidFill>
              </a:rPr>
              <a:t>fungování</a:t>
            </a:r>
            <a:r>
              <a:rPr lang="en-US" sz="2800" dirty="0">
                <a:solidFill>
                  <a:srgbClr val="FF0000"/>
                </a:solidFill>
              </a:rPr>
              <a:t> </a:t>
            </a:r>
            <a:r>
              <a:rPr lang="en-US" sz="2800" dirty="0" err="1">
                <a:solidFill>
                  <a:srgbClr val="FF0000"/>
                </a:solidFill>
              </a:rPr>
              <a:t>systému</a:t>
            </a:r>
            <a:r>
              <a:rPr lang="en-US" sz="2800" dirty="0">
                <a:solidFill>
                  <a:srgbClr val="FF0000"/>
                </a:solidFill>
              </a:rPr>
              <a:t> </a:t>
            </a:r>
            <a:r>
              <a:rPr lang="en-US" sz="2800" dirty="0" err="1">
                <a:solidFill>
                  <a:srgbClr val="FF0000"/>
                </a:solidFill>
              </a:rPr>
              <a:t>obrany</a:t>
            </a:r>
            <a:r>
              <a:rPr lang="en-US" sz="2800" dirty="0">
                <a:solidFill>
                  <a:srgbClr val="FF0000"/>
                </a:solidFill>
              </a:rPr>
              <a:t> </a:t>
            </a:r>
            <a:r>
              <a:rPr lang="en-US" sz="2800" dirty="0" err="1">
                <a:solidFill>
                  <a:srgbClr val="FF0000"/>
                </a:solidFill>
              </a:rPr>
              <a:t>státu</a:t>
            </a:r>
            <a:r>
              <a:rPr lang="en-US" sz="2800" dirty="0">
                <a:solidFill>
                  <a:srgbClr val="FF0000"/>
                </a:solidFill>
              </a:rPr>
              <a:t>, </a:t>
            </a:r>
          </a:p>
          <a:p>
            <a:r>
              <a:rPr lang="en-US" sz="2800" dirty="0"/>
              <a:t>c)	</a:t>
            </a:r>
            <a:r>
              <a:rPr lang="en-US" sz="2800" dirty="0" err="1"/>
              <a:t>rozhoduje</a:t>
            </a:r>
            <a:r>
              <a:rPr lang="en-US" sz="2800" dirty="0"/>
              <a:t> o </a:t>
            </a:r>
            <a:r>
              <a:rPr lang="en-US" sz="2800" dirty="0" err="1"/>
              <a:t>prioritách</a:t>
            </a:r>
            <a:r>
              <a:rPr lang="en-US" sz="2800" dirty="0"/>
              <a:t> </a:t>
            </a:r>
            <a:r>
              <a:rPr lang="en-US" sz="2800" dirty="0" err="1"/>
              <a:t>plnění</a:t>
            </a:r>
            <a:r>
              <a:rPr lang="en-US" sz="2800" dirty="0"/>
              <a:t> </a:t>
            </a:r>
            <a:r>
              <a:rPr lang="en-US" sz="2800" dirty="0" err="1"/>
              <a:t>úkolů</a:t>
            </a:r>
            <a:r>
              <a:rPr lang="en-US" sz="2800" dirty="0"/>
              <a:t>, </a:t>
            </a:r>
            <a:r>
              <a:rPr lang="en-US" sz="2800" dirty="0" err="1"/>
              <a:t>které</a:t>
            </a:r>
            <a:r>
              <a:rPr lang="en-US" sz="2800" dirty="0"/>
              <a:t> </a:t>
            </a:r>
            <a:r>
              <a:rPr lang="en-US" sz="2800" dirty="0" err="1"/>
              <a:t>souvisejí</a:t>
            </a:r>
            <a:r>
              <a:rPr lang="en-US" sz="2800" dirty="0"/>
              <a:t> se </a:t>
            </a:r>
            <a:r>
              <a:rPr lang="en-US" sz="2800" dirty="0" err="1"/>
              <a:t>zajišťováním</a:t>
            </a:r>
            <a:r>
              <a:rPr lang="en-US" sz="2800" dirty="0"/>
              <a:t> </a:t>
            </a:r>
            <a:r>
              <a:rPr lang="en-US" sz="2800" dirty="0" err="1"/>
              <a:t>obrany</a:t>
            </a:r>
            <a:r>
              <a:rPr lang="en-US" sz="2800" dirty="0"/>
              <a:t> </a:t>
            </a:r>
            <a:r>
              <a:rPr lang="en-US" sz="2800" dirty="0" err="1"/>
              <a:t>státu</a:t>
            </a:r>
            <a:r>
              <a:rPr lang="en-US" sz="2800" dirty="0"/>
              <a:t>, </a:t>
            </a:r>
          </a:p>
          <a:p>
            <a:r>
              <a:rPr lang="en-US" sz="2800" dirty="0"/>
              <a:t>d)	</a:t>
            </a:r>
            <a:r>
              <a:rPr lang="en-US" sz="2800" dirty="0" err="1"/>
              <a:t>rozhoduje</a:t>
            </a:r>
            <a:r>
              <a:rPr lang="en-US" sz="2800" dirty="0"/>
              <a:t> o </a:t>
            </a:r>
            <a:r>
              <a:rPr lang="en-US" sz="2800" dirty="0" err="1">
                <a:solidFill>
                  <a:srgbClr val="FF0000"/>
                </a:solidFill>
              </a:rPr>
              <a:t>opatřeních</a:t>
            </a:r>
            <a:r>
              <a:rPr lang="en-US" sz="2800" dirty="0">
                <a:solidFill>
                  <a:srgbClr val="FF0000"/>
                </a:solidFill>
              </a:rPr>
              <a:t> </a:t>
            </a:r>
            <a:r>
              <a:rPr lang="en-US" sz="2800" dirty="0" err="1">
                <a:solidFill>
                  <a:srgbClr val="FF0000"/>
                </a:solidFill>
              </a:rPr>
              <a:t>potřebných</a:t>
            </a:r>
            <a:r>
              <a:rPr lang="en-US" sz="2800" dirty="0">
                <a:solidFill>
                  <a:srgbClr val="FF0000"/>
                </a:solidFill>
              </a:rPr>
              <a:t> pro </a:t>
            </a:r>
            <a:r>
              <a:rPr lang="en-US" sz="2800" dirty="0" err="1">
                <a:solidFill>
                  <a:srgbClr val="FF0000"/>
                </a:solidFill>
              </a:rPr>
              <a:t>vedení</a:t>
            </a:r>
            <a:r>
              <a:rPr lang="en-US" sz="2800" dirty="0">
                <a:solidFill>
                  <a:srgbClr val="FF0000"/>
                </a:solidFill>
              </a:rPr>
              <a:t> </a:t>
            </a:r>
            <a:r>
              <a:rPr lang="en-US" sz="2800" dirty="0" err="1">
                <a:solidFill>
                  <a:srgbClr val="FF0000"/>
                </a:solidFill>
              </a:rPr>
              <a:t>války</a:t>
            </a:r>
            <a:r>
              <a:rPr lang="en-US" sz="2800" dirty="0">
                <a:solidFill>
                  <a:srgbClr val="FF0000"/>
                </a:solidFill>
              </a:rPr>
              <a:t> </a:t>
            </a:r>
            <a:r>
              <a:rPr lang="en-US" sz="2800" dirty="0"/>
              <a:t>, </a:t>
            </a:r>
          </a:p>
          <a:p>
            <a:r>
              <a:rPr lang="en-US" sz="2800" dirty="0"/>
              <a:t>e)	k </a:t>
            </a:r>
            <a:r>
              <a:rPr lang="en-US" sz="2800" dirty="0" err="1"/>
              <a:t>plnění</a:t>
            </a:r>
            <a:r>
              <a:rPr lang="en-US" sz="2800" dirty="0"/>
              <a:t> </a:t>
            </a:r>
            <a:r>
              <a:rPr lang="en-US" sz="2800" dirty="0" err="1"/>
              <a:t>úkolů</a:t>
            </a:r>
            <a:r>
              <a:rPr lang="en-US" sz="2800" dirty="0"/>
              <a:t> </a:t>
            </a:r>
            <a:r>
              <a:rPr lang="en-US" sz="2800" dirty="0" err="1"/>
              <a:t>při</a:t>
            </a:r>
            <a:r>
              <a:rPr lang="en-US" sz="2800" dirty="0"/>
              <a:t> </a:t>
            </a:r>
            <a:r>
              <a:rPr lang="en-US" sz="2800" dirty="0" err="1"/>
              <a:t>zajišťování</a:t>
            </a:r>
            <a:r>
              <a:rPr lang="en-US" sz="2800" dirty="0"/>
              <a:t> </a:t>
            </a:r>
            <a:r>
              <a:rPr lang="en-US" sz="2800" dirty="0" err="1"/>
              <a:t>obrany</a:t>
            </a:r>
            <a:r>
              <a:rPr lang="en-US" sz="2800" dirty="0"/>
              <a:t> </a:t>
            </a:r>
            <a:r>
              <a:rPr lang="en-US" sz="2800" dirty="0" err="1"/>
              <a:t>státu</a:t>
            </a:r>
            <a:r>
              <a:rPr lang="en-US" sz="2800" dirty="0"/>
              <a:t> </a:t>
            </a:r>
            <a:r>
              <a:rPr lang="en-US" sz="2800" dirty="0" err="1"/>
              <a:t>využívá</a:t>
            </a:r>
            <a:r>
              <a:rPr lang="en-US" sz="2800" dirty="0"/>
              <a:t> </a:t>
            </a:r>
            <a:r>
              <a:rPr lang="en-US" sz="2800" dirty="0" err="1">
                <a:solidFill>
                  <a:srgbClr val="FF0000"/>
                </a:solidFill>
              </a:rPr>
              <a:t>Ústřední</a:t>
            </a:r>
            <a:r>
              <a:rPr lang="en-US" sz="2800" dirty="0">
                <a:solidFill>
                  <a:srgbClr val="FF0000"/>
                </a:solidFill>
              </a:rPr>
              <a:t> </a:t>
            </a:r>
            <a:r>
              <a:rPr lang="en-US" sz="2800" dirty="0" err="1">
                <a:solidFill>
                  <a:srgbClr val="FF0000"/>
                </a:solidFill>
              </a:rPr>
              <a:t>krizový</a:t>
            </a:r>
            <a:r>
              <a:rPr lang="en-US" sz="2800" dirty="0">
                <a:solidFill>
                  <a:srgbClr val="FF0000"/>
                </a:solidFill>
              </a:rPr>
              <a:t> </a:t>
            </a:r>
            <a:r>
              <a:rPr lang="en-US" sz="2800" dirty="0" err="1">
                <a:solidFill>
                  <a:srgbClr val="FF0000"/>
                </a:solidFill>
              </a:rPr>
              <a:t>štáb</a:t>
            </a:r>
            <a:r>
              <a:rPr lang="en-US" sz="2800" dirty="0">
                <a:solidFill>
                  <a:srgbClr val="FF0000"/>
                </a:solidFill>
              </a:rPr>
              <a:t> </a:t>
            </a:r>
            <a:r>
              <a:rPr lang="en-US" sz="2800" dirty="0" err="1"/>
              <a:t>zřízený</a:t>
            </a:r>
            <a:r>
              <a:rPr lang="en-US" sz="2800" dirty="0"/>
              <a:t> </a:t>
            </a:r>
            <a:r>
              <a:rPr lang="en-US" sz="2800" dirty="0" err="1"/>
              <a:t>podle</a:t>
            </a:r>
            <a:r>
              <a:rPr lang="en-US" sz="2800" dirty="0"/>
              <a:t> </a:t>
            </a:r>
            <a:r>
              <a:rPr lang="en-US" sz="2800" dirty="0" err="1"/>
              <a:t>zvláštního</a:t>
            </a:r>
            <a:r>
              <a:rPr lang="en-US" sz="2800" dirty="0"/>
              <a:t> </a:t>
            </a:r>
            <a:r>
              <a:rPr lang="en-US" sz="2800" dirty="0" err="1"/>
              <a:t>právního</a:t>
            </a:r>
            <a:r>
              <a:rPr lang="en-US" sz="2800" dirty="0"/>
              <a:t> </a:t>
            </a:r>
            <a:r>
              <a:rPr lang="en-US" sz="2800" dirty="0" err="1"/>
              <a:t>předpisu</a:t>
            </a:r>
            <a:r>
              <a:rPr lang="en-US" sz="2800" dirty="0"/>
              <a:t>.</a:t>
            </a:r>
          </a:p>
        </p:txBody>
      </p:sp>
    </p:spTree>
    <p:extLst>
      <p:ext uri="{BB962C8B-B14F-4D97-AF65-F5344CB8AC3E}">
        <p14:creationId xmlns:p14="http://schemas.microsoft.com/office/powerpoint/2010/main" val="1394967273"/>
      </p:ext>
    </p:extLst>
  </p:cSld>
  <p:clrMapOvr>
    <a:masterClrMapping/>
  </p:clrMapOvr>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Ministerstvo</a:t>
            </a:r>
            <a:r>
              <a:rPr lang="en-US" dirty="0"/>
              <a:t> </a:t>
            </a:r>
            <a:r>
              <a:rPr lang="en-US" dirty="0" err="1"/>
              <a:t>vnitra</a:t>
            </a:r>
            <a:endParaRPr lang="en-US" dirty="0"/>
          </a:p>
        </p:txBody>
      </p:sp>
      <p:sp>
        <p:nvSpPr>
          <p:cNvPr id="3" name="Content Placeholder 2"/>
          <p:cNvSpPr>
            <a:spLocks noGrp="1"/>
          </p:cNvSpPr>
          <p:nvPr>
            <p:ph idx="1"/>
          </p:nvPr>
        </p:nvSpPr>
        <p:spPr/>
        <p:txBody>
          <a:bodyPr/>
          <a:lstStyle/>
          <a:p>
            <a:r>
              <a:rPr lang="en-US" dirty="0"/>
              <a:t>Je </a:t>
            </a:r>
            <a:r>
              <a:rPr lang="en-US" dirty="0" err="1"/>
              <a:t>ústředním</a:t>
            </a:r>
            <a:r>
              <a:rPr lang="en-US" dirty="0"/>
              <a:t> </a:t>
            </a:r>
            <a:r>
              <a:rPr lang="en-US" dirty="0" err="1"/>
              <a:t>orgánem</a:t>
            </a:r>
            <a:r>
              <a:rPr lang="en-US" dirty="0"/>
              <a:t> </a:t>
            </a:r>
            <a:r>
              <a:rPr lang="en-US" dirty="0" err="1"/>
              <a:t>státní</a:t>
            </a:r>
            <a:r>
              <a:rPr lang="en-US" dirty="0"/>
              <a:t> </a:t>
            </a:r>
            <a:r>
              <a:rPr lang="en-US" dirty="0" err="1"/>
              <a:t>správy</a:t>
            </a:r>
            <a:r>
              <a:rPr lang="en-US" dirty="0"/>
              <a:t>  pro </a:t>
            </a:r>
            <a:r>
              <a:rPr lang="en-US" dirty="0" err="1"/>
              <a:t>vnitřní</a:t>
            </a:r>
            <a:r>
              <a:rPr lang="en-US" dirty="0"/>
              <a:t> </a:t>
            </a:r>
            <a:r>
              <a:rPr lang="en-US" dirty="0" err="1"/>
              <a:t>věci</a:t>
            </a:r>
            <a:r>
              <a:rPr lang="en-US" dirty="0"/>
              <a:t>, </a:t>
            </a:r>
            <a:r>
              <a:rPr lang="en-US" dirty="0" err="1"/>
              <a:t>zejména</a:t>
            </a:r>
            <a:r>
              <a:rPr lang="en-US" dirty="0"/>
              <a:t> pro </a:t>
            </a:r>
          </a:p>
          <a:p>
            <a:pPr marL="514350" indent="-514350">
              <a:buAutoNum type="alphaLcParenR"/>
            </a:pPr>
            <a:r>
              <a:rPr lang="en-US" dirty="0" err="1"/>
              <a:t>veřejný</a:t>
            </a:r>
            <a:r>
              <a:rPr lang="en-US" dirty="0"/>
              <a:t> </a:t>
            </a:r>
            <a:r>
              <a:rPr lang="en-US" dirty="0" err="1"/>
              <a:t>pořádek</a:t>
            </a:r>
            <a:r>
              <a:rPr lang="en-US" dirty="0"/>
              <a:t> a </a:t>
            </a:r>
            <a:r>
              <a:rPr lang="en-US" dirty="0" err="1"/>
              <a:t>další</a:t>
            </a:r>
            <a:r>
              <a:rPr lang="en-US" dirty="0"/>
              <a:t> </a:t>
            </a:r>
            <a:r>
              <a:rPr lang="en-US" dirty="0" err="1"/>
              <a:t>věci</a:t>
            </a:r>
            <a:r>
              <a:rPr lang="en-US" dirty="0"/>
              <a:t> </a:t>
            </a:r>
            <a:r>
              <a:rPr lang="en-US" dirty="0" err="1"/>
              <a:t>vnitřního</a:t>
            </a:r>
            <a:r>
              <a:rPr lang="en-US" dirty="0"/>
              <a:t> </a:t>
            </a:r>
            <a:r>
              <a:rPr lang="en-US" dirty="0" err="1"/>
              <a:t>pořádku</a:t>
            </a:r>
            <a:r>
              <a:rPr lang="en-US" dirty="0"/>
              <a:t> a </a:t>
            </a:r>
            <a:r>
              <a:rPr lang="en-US" dirty="0" err="1"/>
              <a:t>bezpečnosti</a:t>
            </a:r>
            <a:r>
              <a:rPr lang="en-US" dirty="0"/>
              <a:t> </a:t>
            </a:r>
            <a:r>
              <a:rPr lang="en-US" dirty="0" err="1"/>
              <a:t>ve</a:t>
            </a:r>
            <a:r>
              <a:rPr lang="en-US" dirty="0"/>
              <a:t> </a:t>
            </a:r>
            <a:r>
              <a:rPr lang="en-US" dirty="0" err="1"/>
              <a:t>vymezeném</a:t>
            </a:r>
            <a:r>
              <a:rPr lang="en-US" dirty="0"/>
              <a:t> </a:t>
            </a:r>
            <a:r>
              <a:rPr lang="en-US" dirty="0" err="1"/>
              <a:t>rozsahu</a:t>
            </a:r>
            <a:r>
              <a:rPr lang="en-US" dirty="0"/>
              <a:t>, </a:t>
            </a:r>
          </a:p>
          <a:p>
            <a:pPr marL="514350" indent="-514350">
              <a:buAutoNum type="alphaLcParenR"/>
            </a:pPr>
            <a:r>
              <a:rPr lang="en-US" dirty="0" err="1">
                <a:solidFill>
                  <a:srgbClr val="FF0000"/>
                </a:solidFill>
              </a:rPr>
              <a:t>krizové</a:t>
            </a:r>
            <a:r>
              <a:rPr lang="en-US" dirty="0">
                <a:solidFill>
                  <a:srgbClr val="FF0000"/>
                </a:solidFill>
              </a:rPr>
              <a:t> </a:t>
            </a:r>
            <a:r>
              <a:rPr lang="en-US" dirty="0" err="1">
                <a:solidFill>
                  <a:srgbClr val="FF0000"/>
                </a:solidFill>
              </a:rPr>
              <a:t>řízení</a:t>
            </a:r>
            <a:r>
              <a:rPr lang="en-US" dirty="0">
                <a:solidFill>
                  <a:srgbClr val="FF0000"/>
                </a:solidFill>
              </a:rPr>
              <a:t>, </a:t>
            </a:r>
            <a:r>
              <a:rPr lang="en-US" dirty="0" err="1">
                <a:solidFill>
                  <a:srgbClr val="FF0000"/>
                </a:solidFill>
              </a:rPr>
              <a:t>civilní</a:t>
            </a:r>
            <a:r>
              <a:rPr lang="en-US" dirty="0">
                <a:solidFill>
                  <a:srgbClr val="FF0000"/>
                </a:solidFill>
              </a:rPr>
              <a:t> </a:t>
            </a:r>
            <a:r>
              <a:rPr lang="en-US" dirty="0" err="1">
                <a:solidFill>
                  <a:srgbClr val="FF0000"/>
                </a:solidFill>
              </a:rPr>
              <a:t>nouzové</a:t>
            </a:r>
            <a:r>
              <a:rPr lang="en-US" dirty="0">
                <a:solidFill>
                  <a:srgbClr val="FF0000"/>
                </a:solidFill>
              </a:rPr>
              <a:t> </a:t>
            </a:r>
            <a:r>
              <a:rPr lang="en-US" dirty="0" err="1">
                <a:solidFill>
                  <a:srgbClr val="FF0000"/>
                </a:solidFill>
              </a:rPr>
              <a:t>plánování</a:t>
            </a:r>
            <a:r>
              <a:rPr lang="en-US" dirty="0">
                <a:solidFill>
                  <a:srgbClr val="FF0000"/>
                </a:solidFill>
              </a:rPr>
              <a:t>, </a:t>
            </a:r>
            <a:r>
              <a:rPr lang="en-US" dirty="0" err="1">
                <a:solidFill>
                  <a:srgbClr val="FF0000"/>
                </a:solidFill>
              </a:rPr>
              <a:t>ochranu</a:t>
            </a:r>
            <a:r>
              <a:rPr lang="en-US" dirty="0">
                <a:solidFill>
                  <a:srgbClr val="FF0000"/>
                </a:solidFill>
              </a:rPr>
              <a:t> </a:t>
            </a:r>
            <a:r>
              <a:rPr lang="en-US" dirty="0" err="1">
                <a:solidFill>
                  <a:srgbClr val="FF0000"/>
                </a:solidFill>
              </a:rPr>
              <a:t>obyvatelstva</a:t>
            </a:r>
            <a:r>
              <a:rPr lang="en-US" dirty="0">
                <a:solidFill>
                  <a:srgbClr val="FF0000"/>
                </a:solidFill>
              </a:rPr>
              <a:t> a </a:t>
            </a:r>
            <a:r>
              <a:rPr lang="en-US" dirty="0" err="1">
                <a:solidFill>
                  <a:srgbClr val="FF0000"/>
                </a:solidFill>
              </a:rPr>
              <a:t>integrovaný</a:t>
            </a:r>
            <a:r>
              <a:rPr lang="en-US" dirty="0">
                <a:solidFill>
                  <a:srgbClr val="FF0000"/>
                </a:solidFill>
              </a:rPr>
              <a:t> </a:t>
            </a:r>
            <a:r>
              <a:rPr lang="en-US" dirty="0" err="1">
                <a:solidFill>
                  <a:srgbClr val="FF0000"/>
                </a:solidFill>
              </a:rPr>
              <a:t>záchranný</a:t>
            </a:r>
            <a:r>
              <a:rPr lang="en-US" dirty="0">
                <a:solidFill>
                  <a:srgbClr val="FF0000"/>
                </a:solidFill>
              </a:rPr>
              <a:t> </a:t>
            </a:r>
            <a:r>
              <a:rPr lang="en-US" dirty="0" err="1">
                <a:solidFill>
                  <a:srgbClr val="FF0000"/>
                </a:solidFill>
              </a:rPr>
              <a:t>systém</a:t>
            </a:r>
            <a:r>
              <a:rPr lang="en-US" dirty="0">
                <a:solidFill>
                  <a:srgbClr val="FF0000"/>
                </a:solidFill>
              </a:rPr>
              <a:t> ,</a:t>
            </a:r>
          </a:p>
        </p:txBody>
      </p:sp>
    </p:spTree>
    <p:extLst>
      <p:ext uri="{BB962C8B-B14F-4D97-AF65-F5344CB8AC3E}">
        <p14:creationId xmlns:p14="http://schemas.microsoft.com/office/powerpoint/2010/main" val="29941422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Zánik federace ČSFR</a:t>
            </a:r>
          </a:p>
        </p:txBody>
      </p:sp>
      <p:sp>
        <p:nvSpPr>
          <p:cNvPr id="13314" name="Rectangle 2"/>
          <p:cNvSpPr>
            <a:spLocks noGrp="1" noChangeArrowheads="1"/>
          </p:cNvSpPr>
          <p:nvPr>
            <p:ph type="body" idx="1"/>
          </p:nvPr>
        </p:nvSpPr>
        <p:spPr>
          <a:xfrm>
            <a:off x="468313" y="1800225"/>
            <a:ext cx="9070975" cy="4899025"/>
          </a:xfrm>
          <a:ln/>
        </p:spPr>
        <p:txBody>
          <a:bodyPr tIns="24695"/>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Ústavní zákon o zániku ČSFR č. 542/1992 Sb</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Uplynutím dne 31. prosince 1992 </a:t>
            </a:r>
            <a:r>
              <a:rPr lang="cs-CZ" sz="2800"/>
              <a:t>zaniká Česká a Slovenská Federativní Republika.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99284C"/>
                </a:solidFill>
              </a:rPr>
              <a:t>Nástupnickými státy </a:t>
            </a:r>
            <a:r>
              <a:rPr lang="cs-CZ" sz="2800"/>
              <a:t>České a Slovenské Federativní Republiky jsou Česká republika a Slovenská republika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Zákonodárná moc v České republice zákonodárnému sboru složenému z </a:t>
            </a:r>
            <a:r>
              <a:rPr lang="cs-CZ" sz="2800">
                <a:solidFill>
                  <a:srgbClr val="2300DC"/>
                </a:solidFill>
              </a:rPr>
              <a:t>poslanců zvolených ve volbách v roce 1992 v České republice do Federálního shromáždění České a Slovenské Federativní Republiky a do České národní rady.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Ministerstvo</a:t>
            </a:r>
            <a:r>
              <a:rPr lang="en-US" dirty="0"/>
              <a:t> </a:t>
            </a:r>
            <a:r>
              <a:rPr lang="en-US" dirty="0" err="1"/>
              <a:t>obrany</a:t>
            </a:r>
            <a:endParaRPr lang="en-US" dirty="0"/>
          </a:p>
        </p:txBody>
      </p:sp>
      <p:sp>
        <p:nvSpPr>
          <p:cNvPr id="3" name="Content Placeholder 2"/>
          <p:cNvSpPr>
            <a:spLocks noGrp="1"/>
          </p:cNvSpPr>
          <p:nvPr>
            <p:ph idx="1"/>
          </p:nvPr>
        </p:nvSpPr>
        <p:spPr>
          <a:xfrm>
            <a:off x="503238" y="1816248"/>
            <a:ext cx="9069387" cy="4987925"/>
          </a:xfrm>
        </p:spPr>
        <p:txBody>
          <a:bodyPr/>
          <a:lstStyle/>
          <a:p>
            <a:r>
              <a:rPr lang="en-US" sz="2800" dirty="0"/>
              <a:t>je </a:t>
            </a:r>
            <a:r>
              <a:rPr lang="en-US" sz="2800" dirty="0" err="1"/>
              <a:t>ústředním</a:t>
            </a:r>
            <a:r>
              <a:rPr lang="en-US" sz="2800" dirty="0"/>
              <a:t> </a:t>
            </a:r>
            <a:r>
              <a:rPr lang="en-US" sz="2800" dirty="0" err="1"/>
              <a:t>orgánem</a:t>
            </a:r>
            <a:r>
              <a:rPr lang="en-US" sz="2800" dirty="0"/>
              <a:t> </a:t>
            </a:r>
            <a:r>
              <a:rPr lang="en-US" sz="2800" dirty="0" err="1"/>
              <a:t>státní</a:t>
            </a:r>
            <a:r>
              <a:rPr lang="en-US" sz="2800" dirty="0"/>
              <a:t> </a:t>
            </a:r>
            <a:r>
              <a:rPr lang="en-US" sz="2800" dirty="0" err="1"/>
              <a:t>správy</a:t>
            </a:r>
            <a:r>
              <a:rPr lang="en-US" sz="2800" dirty="0"/>
              <a:t> pro </a:t>
            </a:r>
            <a:r>
              <a:rPr lang="en-US" sz="2800" dirty="0" err="1"/>
              <a:t>obranu</a:t>
            </a:r>
            <a:r>
              <a:rPr lang="en-US" sz="2800" dirty="0"/>
              <a:t> </a:t>
            </a:r>
            <a:r>
              <a:rPr lang="en-US" sz="2800" dirty="0" err="1"/>
              <a:t>země</a:t>
            </a:r>
            <a:r>
              <a:rPr lang="en-US" sz="2800" dirty="0"/>
              <a:t>:</a:t>
            </a:r>
          </a:p>
          <a:p>
            <a:pPr marL="514350" indent="-514350">
              <a:buAutoNum type="alphaLcParenR"/>
            </a:pPr>
            <a:r>
              <a:rPr lang="en-US" sz="2800" dirty="0">
                <a:solidFill>
                  <a:srgbClr val="FF0000"/>
                </a:solidFill>
              </a:rPr>
              <a:t>se </a:t>
            </a:r>
            <a:r>
              <a:rPr lang="en-US" sz="2800" dirty="0" err="1">
                <a:solidFill>
                  <a:srgbClr val="FF0000"/>
                </a:solidFill>
              </a:rPr>
              <a:t>podílí</a:t>
            </a:r>
            <a:r>
              <a:rPr lang="en-US" sz="2800" dirty="0">
                <a:solidFill>
                  <a:srgbClr val="FF0000"/>
                </a:solidFill>
              </a:rPr>
              <a:t> </a:t>
            </a:r>
            <a:r>
              <a:rPr lang="en-US" sz="2800" dirty="0" err="1">
                <a:solidFill>
                  <a:srgbClr val="FF0000"/>
                </a:solidFill>
              </a:rPr>
              <a:t>na</a:t>
            </a:r>
            <a:r>
              <a:rPr lang="en-US" sz="2800" dirty="0">
                <a:solidFill>
                  <a:srgbClr val="FF0000"/>
                </a:solidFill>
              </a:rPr>
              <a:t> </a:t>
            </a:r>
            <a:r>
              <a:rPr lang="en-US" sz="2800" dirty="0" err="1">
                <a:solidFill>
                  <a:srgbClr val="FF0000"/>
                </a:solidFill>
              </a:rPr>
              <a:t>zpracování</a:t>
            </a:r>
            <a:r>
              <a:rPr lang="en-US" sz="2800" dirty="0">
                <a:solidFill>
                  <a:srgbClr val="FF0000"/>
                </a:solidFill>
              </a:rPr>
              <a:t> </a:t>
            </a:r>
            <a:r>
              <a:rPr lang="en-US" sz="2800" dirty="0" err="1">
                <a:solidFill>
                  <a:srgbClr val="FF0000"/>
                </a:solidFill>
              </a:rPr>
              <a:t>návrhu</a:t>
            </a:r>
            <a:r>
              <a:rPr lang="en-US" sz="2800" dirty="0">
                <a:solidFill>
                  <a:srgbClr val="FF0000"/>
                </a:solidFill>
              </a:rPr>
              <a:t> </a:t>
            </a:r>
            <a:r>
              <a:rPr lang="en-US" sz="2800" dirty="0" err="1">
                <a:solidFill>
                  <a:srgbClr val="FF0000"/>
                </a:solidFill>
              </a:rPr>
              <a:t>vojenské</a:t>
            </a:r>
            <a:r>
              <a:rPr lang="en-US" sz="2800" dirty="0">
                <a:solidFill>
                  <a:srgbClr val="FF0000"/>
                </a:solidFill>
              </a:rPr>
              <a:t> </a:t>
            </a:r>
            <a:r>
              <a:rPr lang="en-US" sz="2800" dirty="0" err="1">
                <a:solidFill>
                  <a:srgbClr val="FF0000"/>
                </a:solidFill>
              </a:rPr>
              <a:t>obranné</a:t>
            </a:r>
            <a:r>
              <a:rPr lang="en-US" sz="2800" dirty="0">
                <a:solidFill>
                  <a:srgbClr val="FF0000"/>
                </a:solidFill>
              </a:rPr>
              <a:t> </a:t>
            </a:r>
            <a:r>
              <a:rPr lang="en-US" sz="2800" dirty="0" err="1">
                <a:solidFill>
                  <a:srgbClr val="FF0000"/>
                </a:solidFill>
              </a:rPr>
              <a:t>politiky</a:t>
            </a:r>
            <a:r>
              <a:rPr lang="en-US" sz="2800" dirty="0">
                <a:solidFill>
                  <a:srgbClr val="FF0000"/>
                </a:solidFill>
              </a:rPr>
              <a:t> </a:t>
            </a:r>
            <a:r>
              <a:rPr lang="en-US" sz="2800" dirty="0" err="1">
                <a:solidFill>
                  <a:srgbClr val="FF0000"/>
                </a:solidFill>
              </a:rPr>
              <a:t>státu</a:t>
            </a:r>
            <a:r>
              <a:rPr lang="en-US" sz="2800" dirty="0">
                <a:solidFill>
                  <a:srgbClr val="FF0000"/>
                </a:solidFill>
              </a:rPr>
              <a:t>, </a:t>
            </a:r>
          </a:p>
          <a:p>
            <a:pPr marL="514350" indent="-514350">
              <a:buAutoNum type="alphaLcParenR"/>
            </a:pPr>
            <a:r>
              <a:rPr lang="en-US" sz="2800" dirty="0" err="1"/>
              <a:t>navrhuje</a:t>
            </a:r>
            <a:r>
              <a:rPr lang="en-US" sz="2800" dirty="0"/>
              <a:t> </a:t>
            </a:r>
            <a:r>
              <a:rPr lang="en-US" sz="2800" dirty="0" err="1"/>
              <a:t>potřebná</a:t>
            </a:r>
            <a:r>
              <a:rPr lang="en-US" sz="2800" dirty="0"/>
              <a:t> </a:t>
            </a:r>
            <a:r>
              <a:rPr lang="en-US" sz="2800" dirty="0" err="1"/>
              <a:t>opatření</a:t>
            </a:r>
            <a:r>
              <a:rPr lang="en-US" sz="2800" dirty="0"/>
              <a:t> k </a:t>
            </a:r>
            <a:r>
              <a:rPr lang="en-US" sz="2800" dirty="0" err="1"/>
              <a:t>zajištění</a:t>
            </a:r>
            <a:r>
              <a:rPr lang="en-US" sz="2800" dirty="0"/>
              <a:t> </a:t>
            </a:r>
            <a:r>
              <a:rPr lang="en-US" sz="2800" dirty="0" err="1"/>
              <a:t>obrany</a:t>
            </a:r>
            <a:r>
              <a:rPr lang="en-US" sz="2800" dirty="0"/>
              <a:t> </a:t>
            </a:r>
            <a:r>
              <a:rPr lang="en-US" sz="2800" dirty="0" err="1"/>
              <a:t>státu</a:t>
            </a:r>
            <a:r>
              <a:rPr lang="en-US" sz="2800" dirty="0"/>
              <a:t> </a:t>
            </a:r>
            <a:r>
              <a:rPr lang="en-US" sz="2800" dirty="0" err="1"/>
              <a:t>vládě</a:t>
            </a:r>
            <a:r>
              <a:rPr lang="en-US" sz="2800" dirty="0"/>
              <a:t> </a:t>
            </a:r>
            <a:r>
              <a:rPr lang="en-US" sz="2800" dirty="0" err="1"/>
              <a:t>České</a:t>
            </a:r>
            <a:r>
              <a:rPr lang="en-US" sz="2800" dirty="0"/>
              <a:t> </a:t>
            </a:r>
            <a:r>
              <a:rPr lang="en-US" sz="2800" dirty="0" err="1"/>
              <a:t>republiky</a:t>
            </a:r>
            <a:r>
              <a:rPr lang="en-US" sz="2800" dirty="0"/>
              <a:t>, </a:t>
            </a:r>
            <a:r>
              <a:rPr lang="en-US" sz="2800" dirty="0" err="1">
                <a:solidFill>
                  <a:srgbClr val="FF0000"/>
                </a:solidFill>
              </a:rPr>
              <a:t>Radě</a:t>
            </a:r>
            <a:r>
              <a:rPr lang="en-US" sz="2800" dirty="0">
                <a:solidFill>
                  <a:srgbClr val="FF0000"/>
                </a:solidFill>
              </a:rPr>
              <a:t> </a:t>
            </a:r>
            <a:r>
              <a:rPr lang="en-US" sz="2800" dirty="0" err="1">
                <a:solidFill>
                  <a:srgbClr val="FF0000"/>
                </a:solidFill>
              </a:rPr>
              <a:t>obrany</a:t>
            </a:r>
            <a:r>
              <a:rPr lang="en-US" sz="2800" dirty="0">
                <a:solidFill>
                  <a:srgbClr val="FF0000"/>
                </a:solidFill>
              </a:rPr>
              <a:t> </a:t>
            </a:r>
            <a:r>
              <a:rPr lang="en-US" sz="2800" dirty="0" err="1">
                <a:solidFill>
                  <a:srgbClr val="FF0000"/>
                </a:solidFill>
              </a:rPr>
              <a:t>České</a:t>
            </a:r>
            <a:r>
              <a:rPr lang="en-US" sz="2800" dirty="0">
                <a:solidFill>
                  <a:srgbClr val="FF0000"/>
                </a:solidFill>
              </a:rPr>
              <a:t> </a:t>
            </a:r>
            <a:r>
              <a:rPr lang="en-US" sz="2800" dirty="0" err="1">
                <a:solidFill>
                  <a:srgbClr val="FF0000"/>
                </a:solidFill>
              </a:rPr>
              <a:t>republiky</a:t>
            </a:r>
            <a:r>
              <a:rPr lang="en-US" sz="2800" dirty="0">
                <a:solidFill>
                  <a:srgbClr val="FF0000"/>
                </a:solidFill>
              </a:rPr>
              <a:t> a </a:t>
            </a:r>
            <a:r>
              <a:rPr lang="en-US" sz="2800" dirty="0" err="1">
                <a:solidFill>
                  <a:srgbClr val="FF0000"/>
                </a:solidFill>
              </a:rPr>
              <a:t>Prezidentu</a:t>
            </a:r>
            <a:r>
              <a:rPr lang="en-US" sz="2800" dirty="0">
                <a:solidFill>
                  <a:srgbClr val="FF0000"/>
                </a:solidFill>
              </a:rPr>
              <a:t> </a:t>
            </a:r>
            <a:r>
              <a:rPr lang="en-US" sz="2800" dirty="0" err="1">
                <a:solidFill>
                  <a:srgbClr val="FF0000"/>
                </a:solidFill>
              </a:rPr>
              <a:t>republiky</a:t>
            </a:r>
            <a:r>
              <a:rPr lang="en-US" sz="2800" dirty="0">
                <a:solidFill>
                  <a:srgbClr val="FF0000"/>
                </a:solidFill>
              </a:rPr>
              <a:t>, </a:t>
            </a:r>
          </a:p>
          <a:p>
            <a:pPr marL="514350" indent="-514350">
              <a:buAutoNum type="alphaLcParenR"/>
            </a:pPr>
            <a:r>
              <a:rPr lang="en-US" sz="2800" dirty="0" err="1">
                <a:solidFill>
                  <a:srgbClr val="FF0000"/>
                </a:solidFill>
              </a:rPr>
              <a:t>koordinuje</a:t>
            </a:r>
            <a:r>
              <a:rPr lang="en-US" sz="2800" dirty="0">
                <a:solidFill>
                  <a:srgbClr val="FF0000"/>
                </a:solidFill>
              </a:rPr>
              <a:t> </a:t>
            </a:r>
            <a:r>
              <a:rPr lang="en-US" sz="2800" dirty="0" err="1">
                <a:solidFill>
                  <a:srgbClr val="FF0000"/>
                </a:solidFill>
              </a:rPr>
              <a:t>činnost</a:t>
            </a:r>
            <a:r>
              <a:rPr lang="en-US" sz="2800" dirty="0">
                <a:solidFill>
                  <a:srgbClr val="FF0000"/>
                </a:solidFill>
              </a:rPr>
              <a:t> </a:t>
            </a:r>
            <a:r>
              <a:rPr lang="en-US" sz="2800" dirty="0" err="1"/>
              <a:t>ústředních</a:t>
            </a:r>
            <a:r>
              <a:rPr lang="en-US" sz="2800" dirty="0"/>
              <a:t> </a:t>
            </a:r>
            <a:r>
              <a:rPr lang="en-US" sz="2800" dirty="0" err="1"/>
              <a:t>orgánů</a:t>
            </a:r>
            <a:r>
              <a:rPr lang="en-US" sz="2800" dirty="0"/>
              <a:t>, </a:t>
            </a:r>
            <a:r>
              <a:rPr lang="en-US" sz="2800" dirty="0" err="1"/>
              <a:t>správních</a:t>
            </a:r>
            <a:r>
              <a:rPr lang="en-US" sz="2800" dirty="0"/>
              <a:t> </a:t>
            </a:r>
            <a:r>
              <a:rPr lang="en-US" sz="2800" dirty="0" err="1"/>
              <a:t>orgánů</a:t>
            </a:r>
            <a:r>
              <a:rPr lang="en-US" sz="2800" dirty="0"/>
              <a:t>  a </a:t>
            </a:r>
            <a:r>
              <a:rPr lang="en-US" sz="2800" dirty="0" err="1"/>
              <a:t>orgánů</a:t>
            </a:r>
            <a:r>
              <a:rPr lang="en-US" sz="2800" dirty="0"/>
              <a:t> </a:t>
            </a:r>
            <a:r>
              <a:rPr lang="en-US" sz="2800" dirty="0" err="1"/>
              <a:t>samosprávy</a:t>
            </a:r>
            <a:r>
              <a:rPr lang="en-US" sz="2800" dirty="0"/>
              <a:t> a </a:t>
            </a:r>
            <a:r>
              <a:rPr lang="en-US" sz="2800" dirty="0" err="1"/>
              <a:t>právnických</a:t>
            </a:r>
            <a:r>
              <a:rPr lang="en-US" sz="2800" dirty="0"/>
              <a:t> </a:t>
            </a:r>
            <a:r>
              <a:rPr lang="en-US" sz="2800" dirty="0" err="1"/>
              <a:t>osob</a:t>
            </a:r>
            <a:r>
              <a:rPr lang="en-US" sz="2800" dirty="0"/>
              <a:t> </a:t>
            </a:r>
            <a:r>
              <a:rPr lang="en-US" sz="2800" dirty="0" err="1"/>
              <a:t>důležitých</a:t>
            </a:r>
            <a:r>
              <a:rPr lang="en-US" sz="2800" dirty="0"/>
              <a:t> </a:t>
            </a:r>
            <a:r>
              <a:rPr lang="en-US" sz="2800" dirty="0">
                <a:solidFill>
                  <a:srgbClr val="FF0000"/>
                </a:solidFill>
              </a:rPr>
              <a:t>pro </a:t>
            </a:r>
            <a:r>
              <a:rPr lang="en-US" sz="2800" dirty="0" err="1">
                <a:solidFill>
                  <a:srgbClr val="FF0000"/>
                </a:solidFill>
              </a:rPr>
              <a:t>obranu</a:t>
            </a:r>
            <a:r>
              <a:rPr lang="en-US" sz="2800" dirty="0">
                <a:solidFill>
                  <a:srgbClr val="FF0000"/>
                </a:solidFill>
              </a:rPr>
              <a:t> </a:t>
            </a:r>
            <a:r>
              <a:rPr lang="en-US" sz="2800" dirty="0" err="1">
                <a:solidFill>
                  <a:srgbClr val="FF0000"/>
                </a:solidFill>
              </a:rPr>
              <a:t>státu</a:t>
            </a:r>
            <a:r>
              <a:rPr lang="en-US" sz="2800" dirty="0">
                <a:solidFill>
                  <a:srgbClr val="FF0000"/>
                </a:solidFill>
              </a:rPr>
              <a:t> </a:t>
            </a:r>
            <a:r>
              <a:rPr lang="en-US" sz="2800" dirty="0" err="1">
                <a:solidFill>
                  <a:srgbClr val="FF0000"/>
                </a:solidFill>
              </a:rPr>
              <a:t>při</a:t>
            </a:r>
            <a:r>
              <a:rPr lang="en-US" sz="2800" dirty="0">
                <a:solidFill>
                  <a:srgbClr val="FF0000"/>
                </a:solidFill>
              </a:rPr>
              <a:t> </a:t>
            </a:r>
            <a:r>
              <a:rPr lang="en-US" sz="2800" dirty="0" err="1">
                <a:solidFill>
                  <a:srgbClr val="FF0000"/>
                </a:solidFill>
              </a:rPr>
              <a:t>přípravě</a:t>
            </a:r>
            <a:r>
              <a:rPr lang="en-US" sz="2800" dirty="0">
                <a:solidFill>
                  <a:srgbClr val="FF0000"/>
                </a:solidFill>
              </a:rPr>
              <a:t> k </a:t>
            </a:r>
            <a:r>
              <a:rPr lang="en-US" sz="2800" dirty="0" err="1">
                <a:solidFill>
                  <a:srgbClr val="FF0000"/>
                </a:solidFill>
              </a:rPr>
              <a:t>obraně</a:t>
            </a:r>
            <a:r>
              <a:rPr lang="en-US" sz="2800" dirty="0"/>
              <a:t>, </a:t>
            </a:r>
          </a:p>
          <a:p>
            <a:endParaRPr lang="en-US" sz="2800" dirty="0"/>
          </a:p>
        </p:txBody>
      </p:sp>
    </p:spTree>
    <p:extLst>
      <p:ext uri="{BB962C8B-B14F-4D97-AF65-F5344CB8AC3E}">
        <p14:creationId xmlns:p14="http://schemas.microsoft.com/office/powerpoint/2010/main" val="1988176826"/>
      </p:ext>
    </p:extLst>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Ministerstvo</a:t>
            </a:r>
            <a:r>
              <a:rPr lang="en-US" dirty="0"/>
              <a:t> </a:t>
            </a:r>
            <a:r>
              <a:rPr lang="en-US" dirty="0" err="1"/>
              <a:t>obrany</a:t>
            </a:r>
            <a:r>
              <a:rPr lang="en-US" dirty="0"/>
              <a:t> </a:t>
            </a:r>
            <a:r>
              <a:rPr lang="en-US" dirty="0" err="1"/>
              <a:t>dále</a:t>
            </a:r>
            <a:endParaRPr lang="en-US" dirty="0"/>
          </a:p>
        </p:txBody>
      </p:sp>
      <p:sp>
        <p:nvSpPr>
          <p:cNvPr id="3" name="Content Placeholder 2"/>
          <p:cNvSpPr>
            <a:spLocks noGrp="1"/>
          </p:cNvSpPr>
          <p:nvPr>
            <p:ph idx="1"/>
          </p:nvPr>
        </p:nvSpPr>
        <p:spPr/>
        <p:txBody>
          <a:bodyPr/>
          <a:lstStyle/>
          <a:p>
            <a:r>
              <a:rPr lang="en-US" dirty="0" err="1"/>
              <a:t>organizuje</a:t>
            </a:r>
            <a:r>
              <a:rPr lang="en-US" dirty="0"/>
              <a:t> a </a:t>
            </a:r>
            <a:r>
              <a:rPr lang="en-US" dirty="0" err="1"/>
              <a:t>provádí</a:t>
            </a:r>
            <a:r>
              <a:rPr lang="en-US" dirty="0"/>
              <a:t> </a:t>
            </a:r>
            <a:r>
              <a:rPr lang="en-US" dirty="0" err="1"/>
              <a:t>opatření</a:t>
            </a:r>
            <a:r>
              <a:rPr lang="en-US" dirty="0"/>
              <a:t>:</a:t>
            </a:r>
          </a:p>
          <a:p>
            <a:pPr marL="514350" indent="-514350">
              <a:buAutoNum type="alphaLcParenR"/>
            </a:pPr>
            <a:r>
              <a:rPr lang="en-US" dirty="0"/>
              <a:t>k </a:t>
            </a:r>
            <a:r>
              <a:rPr lang="en-US" dirty="0" err="1">
                <a:solidFill>
                  <a:srgbClr val="FF0000"/>
                </a:solidFill>
              </a:rPr>
              <a:t>mobilizaci</a:t>
            </a:r>
            <a:r>
              <a:rPr lang="en-US" dirty="0"/>
              <a:t> </a:t>
            </a:r>
            <a:r>
              <a:rPr lang="en-US" dirty="0" err="1"/>
              <a:t>Armády</a:t>
            </a:r>
            <a:r>
              <a:rPr lang="en-US" dirty="0"/>
              <a:t> </a:t>
            </a:r>
            <a:r>
              <a:rPr lang="en-US" dirty="0" err="1"/>
              <a:t>České</a:t>
            </a:r>
            <a:r>
              <a:rPr lang="en-US" dirty="0"/>
              <a:t> </a:t>
            </a:r>
            <a:r>
              <a:rPr lang="en-US" dirty="0" err="1"/>
              <a:t>republiky</a:t>
            </a:r>
            <a:r>
              <a:rPr lang="en-US" dirty="0"/>
              <a:t>, k </a:t>
            </a:r>
            <a:r>
              <a:rPr lang="en-US" dirty="0" err="1"/>
              <a:t>vedení</a:t>
            </a:r>
            <a:r>
              <a:rPr lang="en-US" dirty="0"/>
              <a:t> evidence </a:t>
            </a:r>
            <a:r>
              <a:rPr lang="en-US" dirty="0" err="1"/>
              <a:t>občanů</a:t>
            </a:r>
            <a:r>
              <a:rPr lang="en-US" dirty="0"/>
              <a:t> </a:t>
            </a:r>
            <a:r>
              <a:rPr lang="en-US" dirty="0" err="1"/>
              <a:t>podléhajících</a:t>
            </a:r>
            <a:r>
              <a:rPr lang="en-US" dirty="0"/>
              <a:t> </a:t>
            </a:r>
            <a:r>
              <a:rPr lang="en-US" dirty="0" err="1"/>
              <a:t>branné</a:t>
            </a:r>
            <a:r>
              <a:rPr lang="en-US" dirty="0"/>
              <a:t> </a:t>
            </a:r>
            <a:r>
              <a:rPr lang="en-US" dirty="0" err="1"/>
              <a:t>povinnosti</a:t>
            </a:r>
            <a:r>
              <a:rPr lang="en-US" dirty="0"/>
              <a:t>  </a:t>
            </a:r>
          </a:p>
          <a:p>
            <a:pPr marL="514350" indent="-514350">
              <a:buAutoNum type="alphaLcParenR"/>
            </a:pPr>
            <a:r>
              <a:rPr lang="en-US" dirty="0">
                <a:solidFill>
                  <a:srgbClr val="FF0000"/>
                </a:solidFill>
              </a:rPr>
              <a:t>k </a:t>
            </a:r>
            <a:r>
              <a:rPr lang="en-US" dirty="0" err="1">
                <a:solidFill>
                  <a:srgbClr val="FF0000"/>
                </a:solidFill>
              </a:rPr>
              <a:t>vedení</a:t>
            </a:r>
            <a:r>
              <a:rPr lang="en-US" dirty="0">
                <a:solidFill>
                  <a:srgbClr val="FF0000"/>
                </a:solidFill>
              </a:rPr>
              <a:t> evidence </a:t>
            </a:r>
            <a:r>
              <a:rPr lang="en-US" dirty="0" err="1">
                <a:solidFill>
                  <a:srgbClr val="FF0000"/>
                </a:solidFill>
              </a:rPr>
              <a:t>věcných</a:t>
            </a:r>
            <a:r>
              <a:rPr lang="en-US" dirty="0">
                <a:solidFill>
                  <a:srgbClr val="FF0000"/>
                </a:solidFill>
              </a:rPr>
              <a:t> </a:t>
            </a:r>
            <a:r>
              <a:rPr lang="en-US" dirty="0" err="1">
                <a:solidFill>
                  <a:srgbClr val="FF0000"/>
                </a:solidFill>
              </a:rPr>
              <a:t>prostředků</a:t>
            </a:r>
            <a:r>
              <a:rPr lang="en-US" dirty="0">
                <a:solidFill>
                  <a:srgbClr val="FF0000"/>
                </a:solidFill>
              </a:rPr>
              <a:t>, </a:t>
            </a:r>
            <a:r>
              <a:rPr lang="en-US" dirty="0" err="1"/>
              <a:t>které</a:t>
            </a:r>
            <a:r>
              <a:rPr lang="en-US" dirty="0"/>
              <a:t> </a:t>
            </a:r>
            <a:r>
              <a:rPr lang="en-US" dirty="0" err="1"/>
              <a:t>budou</a:t>
            </a:r>
            <a:r>
              <a:rPr lang="en-US" dirty="0"/>
              <a:t> </a:t>
            </a:r>
            <a:r>
              <a:rPr lang="en-US" dirty="0" err="1"/>
              <a:t>za</a:t>
            </a:r>
            <a:r>
              <a:rPr lang="en-US" dirty="0"/>
              <a:t> </a:t>
            </a:r>
            <a:r>
              <a:rPr lang="en-US" dirty="0" err="1"/>
              <a:t>branné</a:t>
            </a:r>
            <a:r>
              <a:rPr lang="en-US" dirty="0"/>
              <a:t> </a:t>
            </a:r>
            <a:r>
              <a:rPr lang="en-US" dirty="0" err="1"/>
              <a:t>pohotovosti</a:t>
            </a:r>
            <a:r>
              <a:rPr lang="en-US" dirty="0"/>
              <a:t> </a:t>
            </a:r>
            <a:r>
              <a:rPr lang="en-US" dirty="0" err="1"/>
              <a:t>poskytnuty</a:t>
            </a:r>
            <a:r>
              <a:rPr lang="en-US" dirty="0"/>
              <a:t> pro </a:t>
            </a:r>
            <a:r>
              <a:rPr lang="en-US" dirty="0" err="1"/>
              <a:t>potřeby</a:t>
            </a:r>
            <a:r>
              <a:rPr lang="en-US" dirty="0"/>
              <a:t> </a:t>
            </a:r>
            <a:r>
              <a:rPr lang="en-US" dirty="0" err="1"/>
              <a:t>Armády</a:t>
            </a:r>
            <a:r>
              <a:rPr lang="en-US" dirty="0"/>
              <a:t> </a:t>
            </a:r>
            <a:r>
              <a:rPr lang="en-US" dirty="0" err="1"/>
              <a:t>České</a:t>
            </a:r>
            <a:r>
              <a:rPr lang="en-US" dirty="0"/>
              <a:t> </a:t>
            </a:r>
            <a:r>
              <a:rPr lang="en-US" dirty="0" err="1"/>
              <a:t>republiky</a:t>
            </a:r>
            <a:r>
              <a:rPr lang="en-US" dirty="0"/>
              <a:t>, </a:t>
            </a:r>
          </a:p>
          <a:p>
            <a:pPr marL="514350" indent="-514350">
              <a:buAutoNum type="alphaLcParenR"/>
            </a:pPr>
            <a:r>
              <a:rPr lang="en-US" dirty="0" err="1">
                <a:solidFill>
                  <a:srgbClr val="FF0000"/>
                </a:solidFill>
              </a:rPr>
              <a:t>povolává</a:t>
            </a:r>
            <a:r>
              <a:rPr lang="en-US" dirty="0">
                <a:solidFill>
                  <a:srgbClr val="FF0000"/>
                </a:solidFill>
              </a:rPr>
              <a:t> </a:t>
            </a:r>
            <a:r>
              <a:rPr lang="en-US" dirty="0" err="1">
                <a:solidFill>
                  <a:srgbClr val="FF0000"/>
                </a:solidFill>
              </a:rPr>
              <a:t>občany</a:t>
            </a:r>
            <a:r>
              <a:rPr lang="en-US" dirty="0">
                <a:solidFill>
                  <a:srgbClr val="FF0000"/>
                </a:solidFill>
              </a:rPr>
              <a:t> </a:t>
            </a:r>
            <a:r>
              <a:rPr lang="en-US" dirty="0" err="1">
                <a:solidFill>
                  <a:srgbClr val="FF0000"/>
                </a:solidFill>
              </a:rPr>
              <a:t>České</a:t>
            </a:r>
            <a:r>
              <a:rPr lang="en-US" dirty="0">
                <a:solidFill>
                  <a:srgbClr val="FF0000"/>
                </a:solidFill>
              </a:rPr>
              <a:t> </a:t>
            </a:r>
            <a:r>
              <a:rPr lang="en-US" dirty="0" err="1">
                <a:solidFill>
                  <a:srgbClr val="FF0000"/>
                </a:solidFill>
              </a:rPr>
              <a:t>republiky</a:t>
            </a:r>
            <a:r>
              <a:rPr lang="en-US" dirty="0">
                <a:solidFill>
                  <a:srgbClr val="FF0000"/>
                </a:solidFill>
              </a:rPr>
              <a:t> k </a:t>
            </a:r>
            <a:r>
              <a:rPr lang="en-US" dirty="0" err="1">
                <a:solidFill>
                  <a:srgbClr val="FF0000"/>
                </a:solidFill>
              </a:rPr>
              <a:t>plnění</a:t>
            </a:r>
            <a:r>
              <a:rPr lang="en-US" dirty="0">
                <a:solidFill>
                  <a:srgbClr val="FF0000"/>
                </a:solidFill>
              </a:rPr>
              <a:t> </a:t>
            </a:r>
            <a:r>
              <a:rPr lang="en-US" dirty="0" err="1">
                <a:solidFill>
                  <a:srgbClr val="FF0000"/>
                </a:solidFill>
              </a:rPr>
              <a:t>branné</a:t>
            </a:r>
            <a:r>
              <a:rPr lang="en-US" dirty="0">
                <a:solidFill>
                  <a:srgbClr val="FF0000"/>
                </a:solidFill>
              </a:rPr>
              <a:t> </a:t>
            </a:r>
            <a:r>
              <a:rPr lang="en-US" dirty="0" err="1">
                <a:solidFill>
                  <a:srgbClr val="FF0000"/>
                </a:solidFill>
              </a:rPr>
              <a:t>povinnosti</a:t>
            </a:r>
            <a:r>
              <a:rPr lang="en-US" dirty="0"/>
              <a:t>.</a:t>
            </a:r>
          </a:p>
        </p:txBody>
      </p:sp>
    </p:spTree>
    <p:extLst>
      <p:ext uri="{BB962C8B-B14F-4D97-AF65-F5344CB8AC3E}">
        <p14:creationId xmlns:p14="http://schemas.microsoft.com/office/powerpoint/2010/main" val="311237300"/>
      </p:ext>
    </p:extLst>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Plán</a:t>
            </a:r>
            <a:r>
              <a:rPr lang="en-US" dirty="0"/>
              <a:t> </a:t>
            </a:r>
            <a:r>
              <a:rPr lang="en-US" dirty="0" err="1"/>
              <a:t>obrany</a:t>
            </a:r>
            <a:r>
              <a:rPr lang="en-US" dirty="0"/>
              <a:t> </a:t>
            </a:r>
            <a:r>
              <a:rPr lang="en-US" dirty="0" err="1"/>
              <a:t>státu</a:t>
            </a:r>
            <a:endParaRPr lang="en-US" dirty="0"/>
          </a:p>
        </p:txBody>
      </p:sp>
      <p:sp>
        <p:nvSpPr>
          <p:cNvPr id="3" name="Content Placeholder 2"/>
          <p:cNvSpPr>
            <a:spLocks noGrp="1"/>
          </p:cNvSpPr>
          <p:nvPr>
            <p:ph idx="1"/>
          </p:nvPr>
        </p:nvSpPr>
        <p:spPr/>
        <p:txBody>
          <a:bodyPr/>
          <a:lstStyle/>
          <a:p>
            <a:r>
              <a:rPr lang="en-US" dirty="0" err="1"/>
              <a:t>Základní</a:t>
            </a:r>
            <a:r>
              <a:rPr lang="en-US" dirty="0"/>
              <a:t> </a:t>
            </a:r>
            <a:r>
              <a:rPr lang="en-US" dirty="0" err="1"/>
              <a:t>plánovací</a:t>
            </a:r>
            <a:r>
              <a:rPr lang="en-US" dirty="0"/>
              <a:t> </a:t>
            </a:r>
            <a:r>
              <a:rPr lang="en-US" dirty="0" err="1"/>
              <a:t>dokument</a:t>
            </a:r>
            <a:r>
              <a:rPr lang="en-US" dirty="0"/>
              <a:t> pro </a:t>
            </a:r>
            <a:r>
              <a:rPr lang="en-US" dirty="0" err="1"/>
              <a:t>řízení</a:t>
            </a:r>
            <a:r>
              <a:rPr lang="en-US" dirty="0"/>
              <a:t> a </a:t>
            </a:r>
            <a:r>
              <a:rPr lang="en-US" dirty="0" err="1"/>
              <a:t>organizaci</a:t>
            </a:r>
            <a:r>
              <a:rPr lang="en-US" dirty="0"/>
              <a:t> </a:t>
            </a:r>
            <a:r>
              <a:rPr lang="en-US" dirty="0" err="1"/>
              <a:t>zajišťování</a:t>
            </a:r>
            <a:r>
              <a:rPr lang="en-US" dirty="0"/>
              <a:t> </a:t>
            </a:r>
            <a:r>
              <a:rPr lang="en-US" dirty="0" err="1"/>
              <a:t>obrany</a:t>
            </a:r>
            <a:r>
              <a:rPr lang="en-US" dirty="0"/>
              <a:t> </a:t>
            </a:r>
            <a:r>
              <a:rPr lang="en-US" dirty="0" err="1"/>
              <a:t>státu</a:t>
            </a:r>
            <a:r>
              <a:rPr lang="en-US" dirty="0"/>
              <a:t>.</a:t>
            </a:r>
          </a:p>
          <a:p>
            <a:r>
              <a:rPr lang="en-US" dirty="0"/>
              <a:t> </a:t>
            </a:r>
            <a:r>
              <a:rPr lang="en-US" dirty="0" err="1">
                <a:solidFill>
                  <a:srgbClr val="800000"/>
                </a:solidFill>
              </a:rPr>
              <a:t>Jeho</a:t>
            </a:r>
            <a:r>
              <a:rPr lang="en-US" dirty="0">
                <a:solidFill>
                  <a:srgbClr val="800000"/>
                </a:solidFill>
              </a:rPr>
              <a:t> </a:t>
            </a:r>
            <a:r>
              <a:rPr lang="en-US" dirty="0" err="1">
                <a:solidFill>
                  <a:srgbClr val="800000"/>
                </a:solidFill>
              </a:rPr>
              <a:t>návrh</a:t>
            </a:r>
            <a:r>
              <a:rPr lang="en-US" dirty="0">
                <a:solidFill>
                  <a:srgbClr val="800000"/>
                </a:solidFill>
              </a:rPr>
              <a:t>, </a:t>
            </a:r>
            <a:r>
              <a:rPr lang="en-US" dirty="0" err="1">
                <a:solidFill>
                  <a:srgbClr val="800000"/>
                </a:solidFill>
              </a:rPr>
              <a:t>jakož</a:t>
            </a:r>
            <a:r>
              <a:rPr lang="en-US" dirty="0">
                <a:solidFill>
                  <a:srgbClr val="800000"/>
                </a:solidFill>
              </a:rPr>
              <a:t> </a:t>
            </a:r>
            <a:r>
              <a:rPr lang="en-US" dirty="0" err="1">
                <a:solidFill>
                  <a:srgbClr val="800000"/>
                </a:solidFill>
              </a:rPr>
              <a:t>i</a:t>
            </a:r>
            <a:r>
              <a:rPr lang="en-US" dirty="0">
                <a:solidFill>
                  <a:srgbClr val="800000"/>
                </a:solidFill>
              </a:rPr>
              <a:t> </a:t>
            </a:r>
            <a:r>
              <a:rPr lang="en-US" dirty="0" err="1">
                <a:solidFill>
                  <a:srgbClr val="800000"/>
                </a:solidFill>
              </a:rPr>
              <a:t>jeho</a:t>
            </a:r>
            <a:r>
              <a:rPr lang="en-US" dirty="0">
                <a:solidFill>
                  <a:srgbClr val="800000"/>
                </a:solidFill>
              </a:rPr>
              <a:t> </a:t>
            </a:r>
            <a:r>
              <a:rPr lang="en-US" dirty="0" err="1">
                <a:solidFill>
                  <a:srgbClr val="800000"/>
                </a:solidFill>
              </a:rPr>
              <a:t>aktualizaci</a:t>
            </a:r>
            <a:r>
              <a:rPr lang="en-US" dirty="0">
                <a:solidFill>
                  <a:srgbClr val="800000"/>
                </a:solidFill>
              </a:rPr>
              <a:t> </a:t>
            </a:r>
            <a:r>
              <a:rPr lang="en-US" dirty="0" err="1">
                <a:solidFill>
                  <a:srgbClr val="800000"/>
                </a:solidFill>
              </a:rPr>
              <a:t>zpracovává</a:t>
            </a:r>
            <a:r>
              <a:rPr lang="en-US" dirty="0">
                <a:solidFill>
                  <a:srgbClr val="800000"/>
                </a:solidFill>
              </a:rPr>
              <a:t> </a:t>
            </a:r>
            <a:r>
              <a:rPr lang="en-US" dirty="0" err="1">
                <a:solidFill>
                  <a:srgbClr val="800000"/>
                </a:solidFill>
              </a:rPr>
              <a:t>Ministerstvo</a:t>
            </a:r>
            <a:r>
              <a:rPr lang="en-US" dirty="0">
                <a:solidFill>
                  <a:srgbClr val="800000"/>
                </a:solidFill>
              </a:rPr>
              <a:t>  </a:t>
            </a:r>
            <a:r>
              <a:rPr lang="en-US" dirty="0" err="1">
                <a:solidFill>
                  <a:srgbClr val="800000"/>
                </a:solidFill>
              </a:rPr>
              <a:t>obrany</a:t>
            </a:r>
            <a:r>
              <a:rPr lang="en-US" dirty="0">
                <a:solidFill>
                  <a:srgbClr val="800000"/>
                </a:solidFill>
              </a:rPr>
              <a:t>  </a:t>
            </a:r>
            <a:r>
              <a:rPr lang="en-US" dirty="0"/>
              <a:t>a</a:t>
            </a:r>
          </a:p>
          <a:p>
            <a:endParaRPr lang="en-US" dirty="0"/>
          </a:p>
          <a:p>
            <a:r>
              <a:rPr lang="en-US" dirty="0"/>
              <a:t> </a:t>
            </a:r>
            <a:r>
              <a:rPr lang="en-US" dirty="0" err="1"/>
              <a:t>předkládá</a:t>
            </a:r>
            <a:r>
              <a:rPr lang="en-US" dirty="0"/>
              <a:t> je </a:t>
            </a:r>
            <a:r>
              <a:rPr lang="en-US" dirty="0" err="1">
                <a:solidFill>
                  <a:srgbClr val="FF0000"/>
                </a:solidFill>
              </a:rPr>
              <a:t>vládě</a:t>
            </a:r>
            <a:r>
              <a:rPr lang="en-US" dirty="0">
                <a:solidFill>
                  <a:srgbClr val="FF0000"/>
                </a:solidFill>
              </a:rPr>
              <a:t> </a:t>
            </a:r>
            <a:r>
              <a:rPr lang="en-US" dirty="0" err="1">
                <a:solidFill>
                  <a:srgbClr val="FF0000"/>
                </a:solidFill>
              </a:rPr>
              <a:t>ke</a:t>
            </a:r>
            <a:r>
              <a:rPr lang="en-US" dirty="0">
                <a:solidFill>
                  <a:srgbClr val="FF0000"/>
                </a:solidFill>
              </a:rPr>
              <a:t> </a:t>
            </a:r>
            <a:r>
              <a:rPr lang="en-US" dirty="0" err="1">
                <a:solidFill>
                  <a:srgbClr val="FF0000"/>
                </a:solidFill>
              </a:rPr>
              <a:t>schválení</a:t>
            </a:r>
            <a:endParaRPr lang="en-US" dirty="0">
              <a:solidFill>
                <a:srgbClr val="FF0000"/>
              </a:solidFill>
            </a:endParaRPr>
          </a:p>
        </p:txBody>
      </p:sp>
    </p:spTree>
    <p:extLst>
      <p:ext uri="{BB962C8B-B14F-4D97-AF65-F5344CB8AC3E}">
        <p14:creationId xmlns:p14="http://schemas.microsoft.com/office/powerpoint/2010/main" val="1563318909"/>
      </p:ext>
    </p:extLst>
  </p:cSld>
  <p:clrMapOvr>
    <a:masterClrMapping/>
  </p:clrMapOvr>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Obsah</a:t>
            </a:r>
            <a:r>
              <a:rPr lang="en-US" dirty="0"/>
              <a:t> </a:t>
            </a:r>
            <a:r>
              <a:rPr lang="en-US" dirty="0" err="1"/>
              <a:t>plánu</a:t>
            </a:r>
            <a:r>
              <a:rPr lang="en-US" dirty="0"/>
              <a:t> </a:t>
            </a:r>
            <a:r>
              <a:rPr lang="en-US" dirty="0" err="1"/>
              <a:t>obrany</a:t>
            </a:r>
            <a:r>
              <a:rPr lang="en-US" dirty="0"/>
              <a:t> </a:t>
            </a:r>
            <a:r>
              <a:rPr lang="en-US" dirty="0" err="1"/>
              <a:t>státu</a:t>
            </a:r>
            <a:r>
              <a:rPr lang="en-US" dirty="0"/>
              <a:t> (</a:t>
            </a:r>
            <a:r>
              <a:rPr lang="en-US" dirty="0" err="1"/>
              <a:t>zejména</a:t>
            </a:r>
            <a:r>
              <a:rPr lang="en-US" dirty="0"/>
              <a:t>)</a:t>
            </a:r>
          </a:p>
        </p:txBody>
      </p:sp>
      <p:sp>
        <p:nvSpPr>
          <p:cNvPr id="3" name="Content Placeholder 2"/>
          <p:cNvSpPr>
            <a:spLocks noGrp="1"/>
          </p:cNvSpPr>
          <p:nvPr>
            <p:ph idx="1"/>
          </p:nvPr>
        </p:nvSpPr>
        <p:spPr/>
        <p:txBody>
          <a:bodyPr/>
          <a:lstStyle/>
          <a:p>
            <a:r>
              <a:rPr lang="en-US" sz="2800" dirty="0"/>
              <a:t>a)	</a:t>
            </a:r>
            <a:r>
              <a:rPr lang="en-US" sz="2800" dirty="0" err="1"/>
              <a:t>plány</a:t>
            </a:r>
            <a:r>
              <a:rPr lang="en-US" sz="2800" dirty="0"/>
              <a:t> </a:t>
            </a:r>
            <a:r>
              <a:rPr lang="en-US" sz="2800" dirty="0" err="1"/>
              <a:t>činností</a:t>
            </a:r>
            <a:r>
              <a:rPr lang="en-US" sz="2800" dirty="0"/>
              <a:t> </a:t>
            </a:r>
            <a:r>
              <a:rPr lang="en-US" sz="2800" dirty="0" err="1"/>
              <a:t>státu</a:t>
            </a:r>
            <a:r>
              <a:rPr lang="en-US" sz="2800" dirty="0"/>
              <a:t> </a:t>
            </a:r>
            <a:r>
              <a:rPr lang="en-US" sz="2800" dirty="0" err="1"/>
              <a:t>při</a:t>
            </a:r>
            <a:r>
              <a:rPr lang="en-US" sz="2800" dirty="0"/>
              <a:t> </a:t>
            </a:r>
            <a:r>
              <a:rPr lang="en-US" sz="2800" dirty="0" err="1"/>
              <a:t>zajišťování</a:t>
            </a:r>
            <a:r>
              <a:rPr lang="en-US" sz="2800" dirty="0"/>
              <a:t> </a:t>
            </a:r>
            <a:r>
              <a:rPr lang="en-US" sz="2800" dirty="0" err="1"/>
              <a:t>obrany</a:t>
            </a:r>
            <a:r>
              <a:rPr lang="en-US" sz="2800" dirty="0"/>
              <a:t> </a:t>
            </a:r>
            <a:r>
              <a:rPr lang="en-US" sz="2800" dirty="0" err="1"/>
              <a:t>České</a:t>
            </a:r>
            <a:r>
              <a:rPr lang="en-US" sz="2800" dirty="0"/>
              <a:t> </a:t>
            </a:r>
            <a:r>
              <a:rPr lang="en-US" sz="2800" dirty="0" err="1"/>
              <a:t>republiky</a:t>
            </a:r>
            <a:r>
              <a:rPr lang="en-US" sz="2800" dirty="0"/>
              <a:t> </a:t>
            </a:r>
            <a:r>
              <a:rPr lang="en-US" sz="2800" dirty="0" err="1"/>
              <a:t>před</a:t>
            </a:r>
            <a:r>
              <a:rPr lang="en-US" sz="2800" dirty="0"/>
              <a:t> </a:t>
            </a:r>
            <a:r>
              <a:rPr lang="en-US" sz="2800" dirty="0" err="1"/>
              <a:t>vnějším</a:t>
            </a:r>
            <a:r>
              <a:rPr lang="en-US" sz="2800" dirty="0"/>
              <a:t> </a:t>
            </a:r>
            <a:r>
              <a:rPr lang="en-US" sz="2800" dirty="0" err="1"/>
              <a:t>napadením</a:t>
            </a:r>
            <a:r>
              <a:rPr lang="en-US" sz="2800" dirty="0"/>
              <a:t>, </a:t>
            </a:r>
            <a:r>
              <a:rPr lang="en-US" sz="2800" dirty="0" err="1"/>
              <a:t>nebo</a:t>
            </a:r>
            <a:r>
              <a:rPr lang="en-US" sz="2800" dirty="0"/>
              <a:t> je-li </a:t>
            </a:r>
            <a:r>
              <a:rPr lang="en-US" sz="2800" dirty="0" err="1"/>
              <a:t>třeba</a:t>
            </a:r>
            <a:r>
              <a:rPr lang="en-US" sz="2800" dirty="0"/>
              <a:t> </a:t>
            </a:r>
            <a:r>
              <a:rPr lang="en-US" sz="2800" dirty="0" err="1"/>
              <a:t>plnit</a:t>
            </a:r>
            <a:r>
              <a:rPr lang="en-US" sz="2800" dirty="0"/>
              <a:t> </a:t>
            </a:r>
            <a:r>
              <a:rPr lang="en-US" sz="2800" dirty="0" err="1"/>
              <a:t>mezinárodní</a:t>
            </a:r>
            <a:r>
              <a:rPr lang="en-US" sz="2800" dirty="0"/>
              <a:t> </a:t>
            </a:r>
            <a:r>
              <a:rPr lang="en-US" sz="2800" dirty="0" err="1"/>
              <a:t>smluvní</a:t>
            </a:r>
            <a:r>
              <a:rPr lang="en-US" sz="2800" dirty="0"/>
              <a:t> </a:t>
            </a:r>
            <a:r>
              <a:rPr lang="en-US" sz="2800" dirty="0" err="1"/>
              <a:t>závazky</a:t>
            </a:r>
            <a:r>
              <a:rPr lang="en-US" sz="2800" dirty="0"/>
              <a:t> o </a:t>
            </a:r>
            <a:r>
              <a:rPr lang="en-US" sz="2800" dirty="0" err="1"/>
              <a:t>společné</a:t>
            </a:r>
            <a:r>
              <a:rPr lang="en-US" sz="2800" dirty="0"/>
              <a:t> </a:t>
            </a:r>
            <a:r>
              <a:rPr lang="en-US" sz="2800" dirty="0" err="1"/>
              <a:t>obraně</a:t>
            </a:r>
            <a:r>
              <a:rPr lang="en-US" sz="2800" dirty="0"/>
              <a:t> </a:t>
            </a:r>
            <a:r>
              <a:rPr lang="en-US" sz="2800" dirty="0" err="1"/>
              <a:t>proti</a:t>
            </a:r>
            <a:r>
              <a:rPr lang="en-US" sz="2800" dirty="0"/>
              <a:t> </a:t>
            </a:r>
            <a:r>
              <a:rPr lang="en-US" sz="2800" dirty="0" err="1"/>
              <a:t>napadení</a:t>
            </a:r>
            <a:r>
              <a:rPr lang="en-US" sz="2800" dirty="0"/>
              <a:t>, </a:t>
            </a:r>
          </a:p>
          <a:p>
            <a:r>
              <a:rPr lang="en-US" sz="2800" dirty="0"/>
              <a:t>b)	</a:t>
            </a:r>
            <a:r>
              <a:rPr lang="en-US" sz="2800" dirty="0" err="1"/>
              <a:t>přehled</a:t>
            </a:r>
            <a:r>
              <a:rPr lang="en-US" sz="2800" dirty="0"/>
              <a:t> </a:t>
            </a:r>
            <a:r>
              <a:rPr lang="en-US" sz="2800" dirty="0" err="1"/>
              <a:t>sil</a:t>
            </a:r>
            <a:r>
              <a:rPr lang="en-US" sz="2800" dirty="0"/>
              <a:t> a </a:t>
            </a:r>
            <a:r>
              <a:rPr lang="en-US" sz="2800" dirty="0" err="1"/>
              <a:t>prostředků</a:t>
            </a:r>
            <a:r>
              <a:rPr lang="en-US" sz="2800" dirty="0"/>
              <a:t> a </a:t>
            </a:r>
            <a:r>
              <a:rPr lang="en-US" sz="2800" dirty="0" err="1"/>
              <a:t>plán</a:t>
            </a:r>
            <a:r>
              <a:rPr lang="en-US" sz="2800" dirty="0"/>
              <a:t> </a:t>
            </a:r>
            <a:r>
              <a:rPr lang="en-US" sz="2800" dirty="0" err="1"/>
              <a:t>jejich</a:t>
            </a:r>
            <a:r>
              <a:rPr lang="en-US" sz="2800" dirty="0"/>
              <a:t> </a:t>
            </a:r>
            <a:r>
              <a:rPr lang="en-US" sz="2800" dirty="0" err="1"/>
              <a:t>doplňování</a:t>
            </a:r>
            <a:r>
              <a:rPr lang="en-US" sz="2800" dirty="0"/>
              <a:t>, </a:t>
            </a:r>
          </a:p>
          <a:p>
            <a:r>
              <a:rPr lang="en-US" sz="2800" dirty="0"/>
              <a:t>c)	</a:t>
            </a:r>
            <a:r>
              <a:rPr lang="en-US" sz="2800" dirty="0" err="1"/>
              <a:t>plán</a:t>
            </a:r>
            <a:r>
              <a:rPr lang="en-US" sz="2800" dirty="0"/>
              <a:t> </a:t>
            </a:r>
            <a:r>
              <a:rPr lang="en-US" sz="2800" dirty="0" err="1"/>
              <a:t>hospodářské</a:t>
            </a:r>
            <a:r>
              <a:rPr lang="en-US" sz="2800" dirty="0"/>
              <a:t> </a:t>
            </a:r>
            <a:r>
              <a:rPr lang="en-US" sz="2800" dirty="0" err="1"/>
              <a:t>mobilizace</a:t>
            </a:r>
            <a:r>
              <a:rPr lang="en-US" sz="2800" dirty="0"/>
              <a:t>,  </a:t>
            </a:r>
          </a:p>
          <a:p>
            <a:r>
              <a:rPr lang="en-US" sz="2800" dirty="0"/>
              <a:t>d)	</a:t>
            </a:r>
            <a:r>
              <a:rPr lang="en-US" sz="2800" dirty="0" err="1"/>
              <a:t>plán</a:t>
            </a:r>
            <a:r>
              <a:rPr lang="en-US" sz="2800" dirty="0"/>
              <a:t> </a:t>
            </a:r>
            <a:r>
              <a:rPr lang="en-US" sz="2800" dirty="0" err="1"/>
              <a:t>nezbytných</a:t>
            </a:r>
            <a:r>
              <a:rPr lang="en-US" sz="2800" dirty="0"/>
              <a:t> </a:t>
            </a:r>
            <a:r>
              <a:rPr lang="en-US" sz="2800" dirty="0" err="1"/>
              <a:t>dodávek</a:t>
            </a:r>
            <a:r>
              <a:rPr lang="en-US" sz="2800" dirty="0"/>
              <a:t>, </a:t>
            </a:r>
          </a:p>
          <a:p>
            <a:r>
              <a:rPr lang="en-US" sz="2800" dirty="0"/>
              <a:t>e)	</a:t>
            </a:r>
            <a:r>
              <a:rPr lang="en-US" sz="2800" dirty="0" err="1"/>
              <a:t>plán</a:t>
            </a:r>
            <a:r>
              <a:rPr lang="en-US" sz="2800" dirty="0"/>
              <a:t> </a:t>
            </a:r>
            <a:r>
              <a:rPr lang="en-US" sz="2800" dirty="0" err="1"/>
              <a:t>operační</a:t>
            </a:r>
            <a:r>
              <a:rPr lang="en-US" sz="2800" dirty="0"/>
              <a:t> </a:t>
            </a:r>
            <a:r>
              <a:rPr lang="en-US" sz="2800" dirty="0" err="1"/>
              <a:t>přípravy</a:t>
            </a:r>
            <a:r>
              <a:rPr lang="en-US" sz="2800" dirty="0"/>
              <a:t> </a:t>
            </a:r>
            <a:r>
              <a:rPr lang="en-US" sz="2800" dirty="0" err="1"/>
              <a:t>státního</a:t>
            </a:r>
            <a:r>
              <a:rPr lang="en-US" sz="2800" dirty="0"/>
              <a:t> </a:t>
            </a:r>
            <a:r>
              <a:rPr lang="en-US" sz="2800" dirty="0" err="1"/>
              <a:t>území</a:t>
            </a:r>
            <a:r>
              <a:rPr lang="en-US" sz="2800" dirty="0"/>
              <a:t>, </a:t>
            </a:r>
          </a:p>
          <a:p>
            <a:r>
              <a:rPr lang="en-US" sz="2800" dirty="0"/>
              <a:t>f)	</a:t>
            </a:r>
            <a:r>
              <a:rPr lang="en-US" sz="2800" dirty="0" err="1"/>
              <a:t>manuál</a:t>
            </a:r>
            <a:r>
              <a:rPr lang="en-US" sz="2800" dirty="0"/>
              <a:t> </a:t>
            </a:r>
            <a:r>
              <a:rPr lang="en-US" sz="2800" dirty="0" err="1"/>
              <a:t>systému</a:t>
            </a:r>
            <a:r>
              <a:rPr lang="en-US" sz="2800" dirty="0"/>
              <a:t> </a:t>
            </a:r>
            <a:r>
              <a:rPr lang="en-US" sz="2800" dirty="0" err="1"/>
              <a:t>reakce</a:t>
            </a:r>
            <a:r>
              <a:rPr lang="en-US" sz="2800" dirty="0"/>
              <a:t> </a:t>
            </a:r>
            <a:r>
              <a:rPr lang="en-US" sz="2800" dirty="0" err="1"/>
              <a:t>na</a:t>
            </a:r>
            <a:r>
              <a:rPr lang="en-US" sz="2800" dirty="0"/>
              <a:t> </a:t>
            </a:r>
            <a:r>
              <a:rPr lang="en-US" sz="2800" dirty="0" err="1"/>
              <a:t>krize</a:t>
            </a:r>
            <a:r>
              <a:rPr lang="en-US" sz="2800" dirty="0"/>
              <a:t> </a:t>
            </a:r>
          </a:p>
        </p:txBody>
      </p:sp>
    </p:spTree>
    <p:extLst>
      <p:ext uri="{BB962C8B-B14F-4D97-AF65-F5344CB8AC3E}">
        <p14:creationId xmlns:p14="http://schemas.microsoft.com/office/powerpoint/2010/main" val="2420115382"/>
      </p:ext>
    </p:extLst>
  </p:cSld>
  <p:clrMapOvr>
    <a:masterClrMapping/>
  </p:clrMapOvr>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Povinnost</a:t>
            </a:r>
            <a:r>
              <a:rPr lang="en-US" dirty="0"/>
              <a:t>  </a:t>
            </a:r>
            <a:r>
              <a:rPr lang="en-US" dirty="0" err="1"/>
              <a:t>subjektů</a:t>
            </a:r>
            <a:r>
              <a:rPr lang="en-US" dirty="0"/>
              <a:t> </a:t>
            </a:r>
            <a:r>
              <a:rPr lang="en-US" dirty="0" err="1"/>
              <a:t>veřejné</a:t>
            </a:r>
            <a:r>
              <a:rPr lang="en-US" dirty="0"/>
              <a:t> </a:t>
            </a:r>
            <a:r>
              <a:rPr lang="en-US" dirty="0" err="1"/>
              <a:t>moci</a:t>
            </a:r>
            <a:endParaRPr lang="en-US" dirty="0"/>
          </a:p>
        </p:txBody>
      </p:sp>
      <p:sp>
        <p:nvSpPr>
          <p:cNvPr id="3" name="Content Placeholder 2"/>
          <p:cNvSpPr>
            <a:spLocks noGrp="1"/>
          </p:cNvSpPr>
          <p:nvPr>
            <p:ph idx="1"/>
          </p:nvPr>
        </p:nvSpPr>
        <p:spPr/>
        <p:txBody>
          <a:bodyPr/>
          <a:lstStyle/>
          <a:p>
            <a:r>
              <a:rPr lang="en-US" dirty="0" err="1"/>
              <a:t>Ministerstva</a:t>
            </a:r>
            <a:r>
              <a:rPr lang="en-US" dirty="0"/>
              <a:t>, </a:t>
            </a:r>
            <a:r>
              <a:rPr lang="en-US" dirty="0" err="1"/>
              <a:t>další</a:t>
            </a:r>
            <a:r>
              <a:rPr lang="en-US" dirty="0"/>
              <a:t> </a:t>
            </a:r>
            <a:r>
              <a:rPr lang="en-US" dirty="0" err="1"/>
              <a:t>ústřední</a:t>
            </a:r>
            <a:r>
              <a:rPr lang="en-US" dirty="0"/>
              <a:t> </a:t>
            </a:r>
            <a:r>
              <a:rPr lang="en-US" dirty="0" err="1"/>
              <a:t>správní</a:t>
            </a:r>
            <a:r>
              <a:rPr lang="en-US" dirty="0"/>
              <a:t> </a:t>
            </a:r>
            <a:r>
              <a:rPr lang="en-US" dirty="0" err="1"/>
              <a:t>úřady</a:t>
            </a:r>
            <a:r>
              <a:rPr lang="en-US" dirty="0"/>
              <a:t>, </a:t>
            </a:r>
            <a:r>
              <a:rPr lang="en-US" dirty="0" err="1"/>
              <a:t>Česká</a:t>
            </a:r>
            <a:r>
              <a:rPr lang="en-US" dirty="0"/>
              <a:t> </a:t>
            </a:r>
            <a:r>
              <a:rPr lang="en-US" dirty="0" err="1"/>
              <a:t>národní</a:t>
            </a:r>
            <a:r>
              <a:rPr lang="en-US" dirty="0"/>
              <a:t> </a:t>
            </a:r>
            <a:r>
              <a:rPr lang="en-US" dirty="0" err="1"/>
              <a:t>banka</a:t>
            </a:r>
            <a:r>
              <a:rPr lang="en-US" dirty="0"/>
              <a:t>, </a:t>
            </a:r>
            <a:r>
              <a:rPr lang="en-US" dirty="0" err="1"/>
              <a:t>Český</a:t>
            </a:r>
            <a:r>
              <a:rPr lang="en-US" dirty="0"/>
              <a:t> </a:t>
            </a:r>
            <a:r>
              <a:rPr lang="en-US" dirty="0" err="1"/>
              <a:t>telekomunikační</a:t>
            </a:r>
            <a:r>
              <a:rPr lang="en-US" dirty="0"/>
              <a:t> </a:t>
            </a:r>
            <a:r>
              <a:rPr lang="en-US" dirty="0" err="1"/>
              <a:t>úřad</a:t>
            </a:r>
            <a:r>
              <a:rPr lang="en-US" dirty="0"/>
              <a:t>  a </a:t>
            </a:r>
            <a:r>
              <a:rPr lang="en-US" dirty="0" err="1"/>
              <a:t>krajské</a:t>
            </a:r>
            <a:r>
              <a:rPr lang="en-US" dirty="0"/>
              <a:t> </a:t>
            </a:r>
            <a:r>
              <a:rPr lang="en-US" dirty="0" err="1"/>
              <a:t>úřady</a:t>
            </a:r>
            <a:r>
              <a:rPr lang="en-US" dirty="0"/>
              <a:t> </a:t>
            </a:r>
            <a:r>
              <a:rPr lang="en-US" dirty="0" err="1"/>
              <a:t>zpracovávají</a:t>
            </a:r>
            <a:r>
              <a:rPr lang="en-US" dirty="0"/>
              <a:t> </a:t>
            </a:r>
            <a:r>
              <a:rPr lang="en-US" dirty="0" err="1"/>
              <a:t>za</a:t>
            </a:r>
            <a:r>
              <a:rPr lang="en-US" dirty="0"/>
              <a:t> oblast </a:t>
            </a:r>
            <a:r>
              <a:rPr lang="en-US" dirty="0" err="1"/>
              <a:t>své</a:t>
            </a:r>
            <a:r>
              <a:rPr lang="en-US" dirty="0"/>
              <a:t> </a:t>
            </a:r>
            <a:r>
              <a:rPr lang="en-US" dirty="0" err="1"/>
              <a:t>působnosti</a:t>
            </a:r>
            <a:r>
              <a:rPr lang="en-US" dirty="0"/>
              <a:t> </a:t>
            </a:r>
            <a:r>
              <a:rPr lang="en-US" dirty="0" err="1">
                <a:solidFill>
                  <a:srgbClr val="FF0000"/>
                </a:solidFill>
              </a:rPr>
              <a:t>podklady</a:t>
            </a:r>
            <a:r>
              <a:rPr lang="en-US" dirty="0">
                <a:solidFill>
                  <a:srgbClr val="FF0000"/>
                </a:solidFill>
              </a:rPr>
              <a:t> pro </a:t>
            </a:r>
            <a:r>
              <a:rPr lang="en-US" dirty="0" err="1">
                <a:solidFill>
                  <a:srgbClr val="FF0000"/>
                </a:solidFill>
              </a:rPr>
              <a:t>tvorbu</a:t>
            </a:r>
            <a:r>
              <a:rPr lang="en-US" dirty="0">
                <a:solidFill>
                  <a:srgbClr val="FF0000"/>
                </a:solidFill>
              </a:rPr>
              <a:t> </a:t>
            </a:r>
            <a:r>
              <a:rPr lang="en-US" dirty="0" err="1">
                <a:solidFill>
                  <a:srgbClr val="FF0000"/>
                </a:solidFill>
              </a:rPr>
              <a:t>plánu</a:t>
            </a:r>
            <a:r>
              <a:rPr lang="en-US" dirty="0">
                <a:solidFill>
                  <a:srgbClr val="FF0000"/>
                </a:solidFill>
              </a:rPr>
              <a:t> </a:t>
            </a:r>
            <a:r>
              <a:rPr lang="en-US" dirty="0" err="1">
                <a:solidFill>
                  <a:srgbClr val="FF0000"/>
                </a:solidFill>
              </a:rPr>
              <a:t>obrany</a:t>
            </a:r>
            <a:r>
              <a:rPr lang="en-US" dirty="0"/>
              <a:t>, pro </a:t>
            </a:r>
            <a:r>
              <a:rPr lang="en-US" dirty="0" err="1"/>
              <a:t>splnění</a:t>
            </a:r>
            <a:r>
              <a:rPr lang="en-US" dirty="0"/>
              <a:t> </a:t>
            </a:r>
            <a:r>
              <a:rPr lang="en-US" dirty="0" err="1"/>
              <a:t>úkolů</a:t>
            </a:r>
            <a:r>
              <a:rPr lang="en-US" dirty="0"/>
              <a:t> </a:t>
            </a:r>
            <a:r>
              <a:rPr lang="en-US" dirty="0">
                <a:solidFill>
                  <a:srgbClr val="FF6600"/>
                </a:solidFill>
              </a:rPr>
              <a:t>v </a:t>
            </a:r>
            <a:r>
              <a:rPr lang="en-US" dirty="0" err="1">
                <a:solidFill>
                  <a:srgbClr val="FF6600"/>
                </a:solidFill>
              </a:rPr>
              <a:t>míru</a:t>
            </a:r>
            <a:r>
              <a:rPr lang="en-US" dirty="0">
                <a:solidFill>
                  <a:srgbClr val="FF6600"/>
                </a:solidFill>
              </a:rPr>
              <a:t>, </a:t>
            </a:r>
            <a:r>
              <a:rPr lang="en-US" dirty="0" err="1">
                <a:solidFill>
                  <a:srgbClr val="FF6600"/>
                </a:solidFill>
              </a:rPr>
              <a:t>za</a:t>
            </a:r>
            <a:r>
              <a:rPr lang="en-US" dirty="0">
                <a:solidFill>
                  <a:srgbClr val="FF6600"/>
                </a:solidFill>
              </a:rPr>
              <a:t> </a:t>
            </a:r>
            <a:r>
              <a:rPr lang="en-US" dirty="0" err="1">
                <a:solidFill>
                  <a:srgbClr val="FF6600"/>
                </a:solidFill>
              </a:rPr>
              <a:t>stavu</a:t>
            </a:r>
            <a:r>
              <a:rPr lang="en-US" dirty="0">
                <a:solidFill>
                  <a:srgbClr val="FF6600"/>
                </a:solidFill>
              </a:rPr>
              <a:t> </a:t>
            </a:r>
            <a:r>
              <a:rPr lang="en-US" dirty="0" err="1">
                <a:solidFill>
                  <a:srgbClr val="FF6600"/>
                </a:solidFill>
              </a:rPr>
              <a:t>ohrožení</a:t>
            </a:r>
            <a:r>
              <a:rPr lang="en-US" dirty="0">
                <a:solidFill>
                  <a:srgbClr val="FF6600"/>
                </a:solidFill>
              </a:rPr>
              <a:t> </a:t>
            </a:r>
            <a:r>
              <a:rPr lang="en-US" dirty="0" err="1">
                <a:solidFill>
                  <a:srgbClr val="FF6600"/>
                </a:solidFill>
              </a:rPr>
              <a:t>státu</a:t>
            </a:r>
            <a:r>
              <a:rPr lang="en-US" dirty="0">
                <a:solidFill>
                  <a:srgbClr val="FF6600"/>
                </a:solidFill>
              </a:rPr>
              <a:t>  </a:t>
            </a:r>
            <a:r>
              <a:rPr lang="en-US" dirty="0" err="1">
                <a:solidFill>
                  <a:srgbClr val="FF6600"/>
                </a:solidFill>
              </a:rPr>
              <a:t>nebo</a:t>
            </a:r>
            <a:r>
              <a:rPr lang="en-US" dirty="0">
                <a:solidFill>
                  <a:srgbClr val="FF6600"/>
                </a:solidFill>
              </a:rPr>
              <a:t> </a:t>
            </a:r>
            <a:r>
              <a:rPr lang="en-US" dirty="0" err="1">
                <a:solidFill>
                  <a:srgbClr val="FF6600"/>
                </a:solidFill>
              </a:rPr>
              <a:t>za</a:t>
            </a:r>
            <a:r>
              <a:rPr lang="en-US" dirty="0">
                <a:solidFill>
                  <a:srgbClr val="FF6600"/>
                </a:solidFill>
              </a:rPr>
              <a:t> </a:t>
            </a:r>
            <a:r>
              <a:rPr lang="en-US" dirty="0" err="1">
                <a:solidFill>
                  <a:srgbClr val="FF6600"/>
                </a:solidFill>
              </a:rPr>
              <a:t>válečného</a:t>
            </a:r>
            <a:r>
              <a:rPr lang="en-US" dirty="0">
                <a:solidFill>
                  <a:srgbClr val="FF6600"/>
                </a:solidFill>
              </a:rPr>
              <a:t> </a:t>
            </a:r>
            <a:r>
              <a:rPr lang="en-US" dirty="0" err="1">
                <a:solidFill>
                  <a:srgbClr val="FF6600"/>
                </a:solidFill>
              </a:rPr>
              <a:t>stavu</a:t>
            </a:r>
            <a:r>
              <a:rPr lang="en-US" dirty="0">
                <a:solidFill>
                  <a:srgbClr val="FF6600"/>
                </a:solidFill>
              </a:rPr>
              <a:t>, </a:t>
            </a:r>
            <a:r>
              <a:rPr lang="en-US" dirty="0" err="1"/>
              <a:t>požadavky</a:t>
            </a:r>
            <a:r>
              <a:rPr lang="en-US" dirty="0"/>
              <a:t> </a:t>
            </a:r>
            <a:r>
              <a:rPr lang="en-US" dirty="0" err="1"/>
              <a:t>na</a:t>
            </a:r>
            <a:r>
              <a:rPr lang="en-US" dirty="0"/>
              <a:t> </a:t>
            </a:r>
            <a:r>
              <a:rPr lang="en-US" dirty="0" err="1"/>
              <a:t>určení</a:t>
            </a:r>
            <a:r>
              <a:rPr lang="en-US" dirty="0"/>
              <a:t> </a:t>
            </a:r>
            <a:r>
              <a:rPr lang="en-US" dirty="0" err="1">
                <a:solidFill>
                  <a:srgbClr val="008000"/>
                </a:solidFill>
              </a:rPr>
              <a:t>věcných</a:t>
            </a:r>
            <a:r>
              <a:rPr lang="en-US" dirty="0">
                <a:solidFill>
                  <a:srgbClr val="008000"/>
                </a:solidFill>
              </a:rPr>
              <a:t> </a:t>
            </a:r>
            <a:r>
              <a:rPr lang="en-US" dirty="0" err="1">
                <a:solidFill>
                  <a:srgbClr val="008000"/>
                </a:solidFill>
              </a:rPr>
              <a:t>prostředků</a:t>
            </a:r>
            <a:r>
              <a:rPr lang="en-US" dirty="0">
                <a:solidFill>
                  <a:srgbClr val="008000"/>
                </a:solidFill>
              </a:rPr>
              <a:t> </a:t>
            </a:r>
            <a:r>
              <a:rPr lang="en-US" dirty="0"/>
              <a:t>a </a:t>
            </a:r>
            <a:r>
              <a:rPr lang="en-US" dirty="0" err="1"/>
              <a:t>požadavky</a:t>
            </a:r>
            <a:r>
              <a:rPr lang="en-US" dirty="0"/>
              <a:t> </a:t>
            </a:r>
            <a:r>
              <a:rPr lang="en-US" dirty="0" err="1"/>
              <a:t>na</a:t>
            </a:r>
            <a:r>
              <a:rPr lang="en-US" dirty="0"/>
              <a:t> </a:t>
            </a:r>
            <a:r>
              <a:rPr lang="en-US" dirty="0" err="1"/>
              <a:t>určení</a:t>
            </a:r>
            <a:r>
              <a:rPr lang="en-US" dirty="0"/>
              <a:t> </a:t>
            </a:r>
            <a:r>
              <a:rPr lang="en-US" dirty="0" err="1">
                <a:solidFill>
                  <a:srgbClr val="0000FF"/>
                </a:solidFill>
              </a:rPr>
              <a:t>osob</a:t>
            </a:r>
            <a:r>
              <a:rPr lang="en-US" dirty="0">
                <a:solidFill>
                  <a:srgbClr val="0000FF"/>
                </a:solidFill>
              </a:rPr>
              <a:t> k </a:t>
            </a:r>
            <a:r>
              <a:rPr lang="en-US" dirty="0" err="1">
                <a:solidFill>
                  <a:srgbClr val="0000FF"/>
                </a:solidFill>
              </a:rPr>
              <a:t>pracovní</a:t>
            </a:r>
            <a:r>
              <a:rPr lang="en-US" dirty="0">
                <a:solidFill>
                  <a:srgbClr val="0000FF"/>
                </a:solidFill>
              </a:rPr>
              <a:t> </a:t>
            </a:r>
            <a:r>
              <a:rPr lang="en-US" dirty="0" err="1">
                <a:solidFill>
                  <a:srgbClr val="0000FF"/>
                </a:solidFill>
              </a:rPr>
              <a:t>povinnosti</a:t>
            </a:r>
            <a:r>
              <a:rPr lang="en-US" dirty="0">
                <a:solidFill>
                  <a:srgbClr val="0000FF"/>
                </a:solidFill>
              </a:rPr>
              <a:t> </a:t>
            </a:r>
            <a:r>
              <a:rPr lang="en-US" dirty="0" err="1"/>
              <a:t>nebo</a:t>
            </a:r>
            <a:r>
              <a:rPr lang="en-US" dirty="0"/>
              <a:t> </a:t>
            </a:r>
            <a:r>
              <a:rPr lang="en-US" dirty="0" err="1"/>
              <a:t>pracovní</a:t>
            </a:r>
            <a:r>
              <a:rPr lang="en-US" dirty="0"/>
              <a:t> </a:t>
            </a:r>
            <a:r>
              <a:rPr lang="en-US" dirty="0" err="1"/>
              <a:t>výpomoci</a:t>
            </a:r>
            <a:r>
              <a:rPr lang="en-US" dirty="0"/>
              <a:t> </a:t>
            </a:r>
            <a:r>
              <a:rPr lang="en-US" dirty="0" err="1"/>
              <a:t>za</a:t>
            </a:r>
            <a:r>
              <a:rPr lang="en-US" dirty="0"/>
              <a:t> </a:t>
            </a:r>
            <a:r>
              <a:rPr lang="en-US" dirty="0" err="1"/>
              <a:t>stavu</a:t>
            </a:r>
            <a:r>
              <a:rPr lang="en-US" dirty="0"/>
              <a:t> </a:t>
            </a:r>
            <a:r>
              <a:rPr lang="en-US" dirty="0" err="1">
                <a:solidFill>
                  <a:srgbClr val="660066"/>
                </a:solidFill>
              </a:rPr>
              <a:t>ohrožení</a:t>
            </a:r>
            <a:r>
              <a:rPr lang="en-US" dirty="0">
                <a:solidFill>
                  <a:srgbClr val="660066"/>
                </a:solidFill>
              </a:rPr>
              <a:t> </a:t>
            </a:r>
            <a:r>
              <a:rPr lang="en-US" dirty="0" err="1">
                <a:solidFill>
                  <a:srgbClr val="660066"/>
                </a:solidFill>
              </a:rPr>
              <a:t>státu</a:t>
            </a:r>
            <a:r>
              <a:rPr lang="en-US" dirty="0">
                <a:solidFill>
                  <a:srgbClr val="660066"/>
                </a:solidFill>
              </a:rPr>
              <a:t>  </a:t>
            </a:r>
            <a:r>
              <a:rPr lang="en-US" dirty="0" err="1">
                <a:solidFill>
                  <a:srgbClr val="660066"/>
                </a:solidFill>
              </a:rPr>
              <a:t>nebo</a:t>
            </a:r>
            <a:r>
              <a:rPr lang="en-US" dirty="0">
                <a:solidFill>
                  <a:srgbClr val="660066"/>
                </a:solidFill>
              </a:rPr>
              <a:t> </a:t>
            </a:r>
            <a:r>
              <a:rPr lang="en-US" dirty="0" err="1">
                <a:solidFill>
                  <a:srgbClr val="660066"/>
                </a:solidFill>
              </a:rPr>
              <a:t>válečného</a:t>
            </a:r>
            <a:r>
              <a:rPr lang="en-US" dirty="0">
                <a:solidFill>
                  <a:srgbClr val="660066"/>
                </a:solidFill>
              </a:rPr>
              <a:t> </a:t>
            </a:r>
            <a:r>
              <a:rPr lang="en-US" dirty="0" err="1">
                <a:solidFill>
                  <a:srgbClr val="660066"/>
                </a:solidFill>
              </a:rPr>
              <a:t>stav</a:t>
            </a:r>
            <a:endParaRPr lang="en-US" dirty="0">
              <a:solidFill>
                <a:srgbClr val="660066"/>
              </a:solidFill>
            </a:endParaRPr>
          </a:p>
        </p:txBody>
      </p:sp>
    </p:spTree>
    <p:extLst>
      <p:ext uri="{BB962C8B-B14F-4D97-AF65-F5344CB8AC3E}">
        <p14:creationId xmlns:p14="http://schemas.microsoft.com/office/powerpoint/2010/main" val="2377842392"/>
      </p:ext>
    </p:extLst>
  </p:cSld>
  <p:clrMapOvr>
    <a:masterClrMapping/>
  </p:clrMapOvr>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Ministerstvo</a:t>
            </a:r>
            <a:r>
              <a:rPr lang="en-US" dirty="0"/>
              <a:t> </a:t>
            </a:r>
            <a:r>
              <a:rPr lang="en-US" dirty="0" err="1"/>
              <a:t>obrany</a:t>
            </a:r>
            <a:r>
              <a:rPr lang="en-US" dirty="0"/>
              <a:t>  je </a:t>
            </a:r>
            <a:r>
              <a:rPr lang="en-US" dirty="0" err="1"/>
              <a:t>oprávněno</a:t>
            </a:r>
            <a:endParaRPr lang="en-US" dirty="0"/>
          </a:p>
        </p:txBody>
      </p:sp>
      <p:sp>
        <p:nvSpPr>
          <p:cNvPr id="3" name="Content Placeholder 2"/>
          <p:cNvSpPr>
            <a:spLocks noGrp="1"/>
          </p:cNvSpPr>
          <p:nvPr>
            <p:ph idx="1"/>
          </p:nvPr>
        </p:nvSpPr>
        <p:spPr/>
        <p:txBody>
          <a:bodyPr/>
          <a:lstStyle/>
          <a:p>
            <a:r>
              <a:rPr lang="en-US" dirty="0" err="1"/>
              <a:t>Vyžadovat</a:t>
            </a:r>
            <a:r>
              <a:rPr lang="en-US" dirty="0"/>
              <a:t>  </a:t>
            </a:r>
            <a:r>
              <a:rPr lang="en-US" dirty="0" err="1">
                <a:solidFill>
                  <a:srgbClr val="FF0000"/>
                </a:solidFill>
              </a:rPr>
              <a:t>za</a:t>
            </a:r>
            <a:r>
              <a:rPr lang="en-US" dirty="0">
                <a:solidFill>
                  <a:srgbClr val="FF0000"/>
                </a:solidFill>
              </a:rPr>
              <a:t> </a:t>
            </a:r>
            <a:r>
              <a:rPr lang="en-US" dirty="0" err="1">
                <a:solidFill>
                  <a:srgbClr val="FF0000"/>
                </a:solidFill>
              </a:rPr>
              <a:t>účelem</a:t>
            </a:r>
            <a:r>
              <a:rPr lang="en-US" dirty="0"/>
              <a:t>:</a:t>
            </a:r>
          </a:p>
          <a:p>
            <a:pPr marL="514350" indent="-514350">
              <a:buAutoNum type="alphaLcParenR"/>
            </a:pPr>
            <a:r>
              <a:rPr lang="en-US" dirty="0" err="1">
                <a:solidFill>
                  <a:srgbClr val="3366FF"/>
                </a:solidFill>
              </a:rPr>
              <a:t>plánování</a:t>
            </a:r>
            <a:r>
              <a:rPr lang="en-US" dirty="0">
                <a:solidFill>
                  <a:srgbClr val="3366FF"/>
                </a:solidFill>
              </a:rPr>
              <a:t> </a:t>
            </a:r>
            <a:r>
              <a:rPr lang="en-US" dirty="0" err="1">
                <a:solidFill>
                  <a:srgbClr val="3366FF"/>
                </a:solidFill>
              </a:rPr>
              <a:t>obrany</a:t>
            </a:r>
            <a:r>
              <a:rPr lang="en-US" dirty="0">
                <a:solidFill>
                  <a:srgbClr val="3366FF"/>
                </a:solidFill>
              </a:rPr>
              <a:t> </a:t>
            </a:r>
            <a:r>
              <a:rPr lang="en-US" dirty="0" err="1">
                <a:solidFill>
                  <a:srgbClr val="3366FF"/>
                </a:solidFill>
              </a:rPr>
              <a:t>státu</a:t>
            </a:r>
            <a:r>
              <a:rPr lang="en-US" dirty="0">
                <a:solidFill>
                  <a:srgbClr val="3366FF"/>
                </a:solidFill>
              </a:rPr>
              <a:t>,</a:t>
            </a:r>
          </a:p>
          <a:p>
            <a:pPr marL="514350" indent="-514350">
              <a:buAutoNum type="alphaLcParenR"/>
            </a:pPr>
            <a:r>
              <a:rPr lang="en-US" dirty="0" err="1">
                <a:solidFill>
                  <a:srgbClr val="3366FF"/>
                </a:solidFill>
              </a:rPr>
              <a:t>zajištění</a:t>
            </a:r>
            <a:r>
              <a:rPr lang="en-US" dirty="0">
                <a:solidFill>
                  <a:srgbClr val="3366FF"/>
                </a:solidFill>
              </a:rPr>
              <a:t> </a:t>
            </a:r>
            <a:r>
              <a:rPr lang="en-US" dirty="0" err="1">
                <a:solidFill>
                  <a:srgbClr val="3366FF"/>
                </a:solidFill>
              </a:rPr>
              <a:t>mobilizace</a:t>
            </a:r>
            <a:endParaRPr lang="en-US" dirty="0">
              <a:solidFill>
                <a:srgbClr val="3366FF"/>
              </a:solidFill>
            </a:endParaRPr>
          </a:p>
          <a:p>
            <a:pPr marL="514350" indent="-514350">
              <a:buAutoNum type="alphaLcParenR"/>
            </a:pPr>
            <a:endParaRPr lang="en-US" dirty="0"/>
          </a:p>
          <a:p>
            <a:pPr marL="0" indent="0"/>
            <a:r>
              <a:rPr lang="en-US" dirty="0"/>
              <a:t>od </a:t>
            </a:r>
            <a:r>
              <a:rPr lang="en-US" dirty="0" err="1"/>
              <a:t>příslušných</a:t>
            </a:r>
            <a:r>
              <a:rPr lang="en-US" dirty="0"/>
              <a:t> </a:t>
            </a:r>
            <a:r>
              <a:rPr lang="en-US" dirty="0" err="1"/>
              <a:t>ministerstev</a:t>
            </a:r>
            <a:r>
              <a:rPr lang="en-US" dirty="0"/>
              <a:t>, </a:t>
            </a:r>
            <a:r>
              <a:rPr lang="en-US" dirty="0" err="1"/>
              <a:t>jiných</a:t>
            </a:r>
            <a:r>
              <a:rPr lang="en-US" dirty="0"/>
              <a:t> </a:t>
            </a:r>
            <a:r>
              <a:rPr lang="en-US" dirty="0" err="1"/>
              <a:t>správních</a:t>
            </a:r>
            <a:r>
              <a:rPr lang="en-US" dirty="0"/>
              <a:t> </a:t>
            </a:r>
            <a:r>
              <a:rPr lang="en-US" dirty="0" err="1"/>
              <a:t>úřadů</a:t>
            </a:r>
            <a:r>
              <a:rPr lang="en-US" dirty="0"/>
              <a:t> a </a:t>
            </a:r>
            <a:r>
              <a:rPr lang="en-US" dirty="0" err="1"/>
              <a:t>obcí</a:t>
            </a:r>
            <a:r>
              <a:rPr lang="en-US" dirty="0"/>
              <a:t> </a:t>
            </a:r>
            <a:r>
              <a:rPr lang="en-US" dirty="0" err="1">
                <a:solidFill>
                  <a:srgbClr val="FF0000"/>
                </a:solidFill>
              </a:rPr>
              <a:t>podkladové</a:t>
            </a:r>
            <a:r>
              <a:rPr lang="en-US" dirty="0">
                <a:solidFill>
                  <a:srgbClr val="FF0000"/>
                </a:solidFill>
              </a:rPr>
              <a:t> </a:t>
            </a:r>
            <a:r>
              <a:rPr lang="en-US" dirty="0" err="1">
                <a:solidFill>
                  <a:srgbClr val="FF0000"/>
                </a:solidFill>
              </a:rPr>
              <a:t>materiály</a:t>
            </a:r>
            <a:r>
              <a:rPr lang="en-US" dirty="0"/>
              <a:t>; </a:t>
            </a:r>
            <a:r>
              <a:rPr lang="en-US" dirty="0" err="1"/>
              <a:t>ministerstva</a:t>
            </a:r>
            <a:r>
              <a:rPr lang="en-US" dirty="0"/>
              <a:t>, </a:t>
            </a:r>
            <a:r>
              <a:rPr lang="en-US" dirty="0" err="1"/>
              <a:t>jiné</a:t>
            </a:r>
            <a:r>
              <a:rPr lang="en-US" dirty="0"/>
              <a:t> </a:t>
            </a:r>
            <a:r>
              <a:rPr lang="en-US" dirty="0" err="1"/>
              <a:t>správní</a:t>
            </a:r>
            <a:r>
              <a:rPr lang="en-US" dirty="0"/>
              <a:t> </a:t>
            </a:r>
            <a:r>
              <a:rPr lang="en-US" dirty="0" err="1"/>
              <a:t>úřady</a:t>
            </a:r>
            <a:r>
              <a:rPr lang="en-US" dirty="0"/>
              <a:t> a </a:t>
            </a:r>
            <a:r>
              <a:rPr lang="en-US" dirty="0" err="1"/>
              <a:t>obce</a:t>
            </a:r>
            <a:r>
              <a:rPr lang="en-US" dirty="0"/>
              <a:t> </a:t>
            </a:r>
            <a:r>
              <a:rPr lang="en-US" dirty="0" err="1"/>
              <a:t>jsou</a:t>
            </a:r>
            <a:r>
              <a:rPr lang="en-US" dirty="0"/>
              <a:t> </a:t>
            </a:r>
            <a:r>
              <a:rPr lang="en-US" dirty="0" err="1"/>
              <a:t>povinny</a:t>
            </a:r>
            <a:r>
              <a:rPr lang="en-US" dirty="0"/>
              <a:t> </a:t>
            </a:r>
            <a:r>
              <a:rPr lang="en-US" dirty="0" err="1"/>
              <a:t>požadavkům</a:t>
            </a:r>
            <a:r>
              <a:rPr lang="en-US" dirty="0"/>
              <a:t> </a:t>
            </a:r>
            <a:r>
              <a:rPr lang="en-US" dirty="0" err="1"/>
              <a:t>vyhovět</a:t>
            </a:r>
            <a:r>
              <a:rPr lang="en-US" dirty="0"/>
              <a:t>, </a:t>
            </a:r>
          </a:p>
          <a:p>
            <a:endParaRPr lang="en-US" dirty="0"/>
          </a:p>
        </p:txBody>
      </p:sp>
    </p:spTree>
    <p:extLst>
      <p:ext uri="{BB962C8B-B14F-4D97-AF65-F5344CB8AC3E}">
        <p14:creationId xmlns:p14="http://schemas.microsoft.com/office/powerpoint/2010/main" val="1893596399"/>
      </p:ext>
    </p:extLst>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Krajské</a:t>
            </a:r>
            <a:r>
              <a:rPr lang="en-US" dirty="0"/>
              <a:t> </a:t>
            </a:r>
            <a:r>
              <a:rPr lang="en-US" dirty="0" err="1"/>
              <a:t>úřady</a:t>
            </a:r>
            <a:endParaRPr lang="en-US" dirty="0"/>
          </a:p>
        </p:txBody>
      </p:sp>
      <p:sp>
        <p:nvSpPr>
          <p:cNvPr id="3" name="Content Placeholder 2"/>
          <p:cNvSpPr>
            <a:spLocks noGrp="1"/>
          </p:cNvSpPr>
          <p:nvPr>
            <p:ph idx="1"/>
          </p:nvPr>
        </p:nvSpPr>
        <p:spPr/>
        <p:txBody>
          <a:bodyPr/>
          <a:lstStyle/>
          <a:p>
            <a:pPr marL="514350" indent="-514350">
              <a:buAutoNum type="alphaLcParenR"/>
            </a:pPr>
            <a:r>
              <a:rPr lang="en-US" dirty="0" err="1"/>
              <a:t>vyhodnocují</a:t>
            </a:r>
            <a:r>
              <a:rPr lang="en-US" dirty="0"/>
              <a:t> </a:t>
            </a:r>
            <a:r>
              <a:rPr lang="en-US" dirty="0" err="1">
                <a:solidFill>
                  <a:srgbClr val="3366FF"/>
                </a:solidFill>
              </a:rPr>
              <a:t>objekty</a:t>
            </a:r>
            <a:r>
              <a:rPr lang="en-US" dirty="0"/>
              <a:t>, </a:t>
            </a:r>
            <a:r>
              <a:rPr lang="en-US" dirty="0" err="1"/>
              <a:t>které</a:t>
            </a:r>
            <a:r>
              <a:rPr lang="en-US" dirty="0"/>
              <a:t> </a:t>
            </a:r>
            <a:r>
              <a:rPr lang="en-US" dirty="0" err="1"/>
              <a:t>za</a:t>
            </a:r>
            <a:r>
              <a:rPr lang="en-US" dirty="0"/>
              <a:t> </a:t>
            </a:r>
            <a:r>
              <a:rPr lang="en-US" dirty="0" err="1"/>
              <a:t>stavu</a:t>
            </a:r>
            <a:r>
              <a:rPr lang="en-US" dirty="0"/>
              <a:t> </a:t>
            </a:r>
            <a:r>
              <a:rPr lang="en-US" dirty="0" err="1"/>
              <a:t>ohrožení</a:t>
            </a:r>
            <a:r>
              <a:rPr lang="en-US" dirty="0"/>
              <a:t> </a:t>
            </a:r>
            <a:r>
              <a:rPr lang="en-US" dirty="0" err="1"/>
              <a:t>státu</a:t>
            </a:r>
            <a:r>
              <a:rPr lang="en-US" dirty="0"/>
              <a:t>  </a:t>
            </a:r>
            <a:r>
              <a:rPr lang="en-US" dirty="0" err="1"/>
              <a:t>nebo</a:t>
            </a:r>
            <a:r>
              <a:rPr lang="en-US" dirty="0"/>
              <a:t> </a:t>
            </a:r>
            <a:r>
              <a:rPr lang="en-US" dirty="0" err="1"/>
              <a:t>za</a:t>
            </a:r>
            <a:r>
              <a:rPr lang="en-US" dirty="0"/>
              <a:t> </a:t>
            </a:r>
            <a:r>
              <a:rPr lang="en-US" dirty="0" err="1"/>
              <a:t>válečného</a:t>
            </a:r>
            <a:r>
              <a:rPr lang="en-US" dirty="0"/>
              <a:t> </a:t>
            </a:r>
            <a:r>
              <a:rPr lang="en-US" dirty="0" err="1"/>
              <a:t>stavu</a:t>
            </a:r>
            <a:r>
              <a:rPr lang="en-US" dirty="0"/>
              <a:t> </a:t>
            </a:r>
            <a:r>
              <a:rPr lang="en-US" dirty="0" err="1"/>
              <a:t>mohou</a:t>
            </a:r>
            <a:r>
              <a:rPr lang="en-US" dirty="0"/>
              <a:t> </a:t>
            </a:r>
            <a:r>
              <a:rPr lang="en-US" dirty="0" err="1"/>
              <a:t>být</a:t>
            </a:r>
            <a:r>
              <a:rPr lang="en-US" dirty="0"/>
              <a:t> </a:t>
            </a:r>
            <a:r>
              <a:rPr lang="en-US" dirty="0" err="1">
                <a:solidFill>
                  <a:srgbClr val="3366FF"/>
                </a:solidFill>
              </a:rPr>
              <a:t>napadeny</a:t>
            </a:r>
            <a:r>
              <a:rPr lang="en-US" dirty="0"/>
              <a:t>, a </a:t>
            </a:r>
            <a:r>
              <a:rPr lang="en-US" dirty="0" err="1"/>
              <a:t>navrhují</a:t>
            </a:r>
            <a:r>
              <a:rPr lang="en-US" dirty="0"/>
              <a:t> </a:t>
            </a:r>
            <a:r>
              <a:rPr lang="en-US" dirty="0" err="1"/>
              <a:t>vládě</a:t>
            </a:r>
            <a:r>
              <a:rPr lang="en-US" dirty="0"/>
              <a:t>, </a:t>
            </a:r>
            <a:r>
              <a:rPr lang="en-US" dirty="0" err="1"/>
              <a:t>cestou</a:t>
            </a:r>
            <a:r>
              <a:rPr lang="en-US" dirty="0"/>
              <a:t> </a:t>
            </a:r>
            <a:r>
              <a:rPr lang="en-US" dirty="0" err="1"/>
              <a:t>ministerstva</a:t>
            </a:r>
            <a:r>
              <a:rPr lang="en-US" dirty="0"/>
              <a:t>, </a:t>
            </a:r>
            <a:r>
              <a:rPr lang="en-US" dirty="0" err="1"/>
              <a:t>způsob</a:t>
            </a:r>
            <a:r>
              <a:rPr lang="en-US" dirty="0"/>
              <a:t> </a:t>
            </a:r>
            <a:r>
              <a:rPr lang="en-US" dirty="0" err="1"/>
              <a:t>jejich</a:t>
            </a:r>
            <a:r>
              <a:rPr lang="en-US" dirty="0"/>
              <a:t> </a:t>
            </a:r>
            <a:r>
              <a:rPr lang="en-US" dirty="0" err="1"/>
              <a:t>ochrany</a:t>
            </a:r>
            <a:r>
              <a:rPr lang="en-US" dirty="0"/>
              <a:t>;</a:t>
            </a:r>
          </a:p>
          <a:p>
            <a:pPr marL="514350" indent="-514350">
              <a:buAutoNum type="alphaLcParenR"/>
            </a:pPr>
            <a:r>
              <a:rPr lang="en-US" dirty="0" err="1"/>
              <a:t>stanovují</a:t>
            </a:r>
            <a:r>
              <a:rPr lang="en-US" dirty="0"/>
              <a:t> a </a:t>
            </a:r>
            <a:r>
              <a:rPr lang="en-US" dirty="0" err="1"/>
              <a:t>realizují</a:t>
            </a:r>
            <a:r>
              <a:rPr lang="en-US" dirty="0"/>
              <a:t> </a:t>
            </a:r>
            <a:r>
              <a:rPr lang="en-US" dirty="0" err="1">
                <a:solidFill>
                  <a:schemeClr val="accent5">
                    <a:lumMod val="50000"/>
                  </a:schemeClr>
                </a:solidFill>
              </a:rPr>
              <a:t>opatření</a:t>
            </a:r>
            <a:r>
              <a:rPr lang="en-US" dirty="0">
                <a:solidFill>
                  <a:schemeClr val="accent5">
                    <a:lumMod val="50000"/>
                  </a:schemeClr>
                </a:solidFill>
              </a:rPr>
              <a:t> k </a:t>
            </a:r>
            <a:r>
              <a:rPr lang="en-US" dirty="0" err="1">
                <a:solidFill>
                  <a:schemeClr val="accent5">
                    <a:lumMod val="50000"/>
                  </a:schemeClr>
                </a:solidFill>
              </a:rPr>
              <a:t>zabezpečení</a:t>
            </a:r>
            <a:r>
              <a:rPr lang="en-US" dirty="0">
                <a:solidFill>
                  <a:schemeClr val="accent5">
                    <a:lumMod val="50000"/>
                  </a:schemeClr>
                </a:solidFill>
              </a:rPr>
              <a:t> </a:t>
            </a:r>
            <a:r>
              <a:rPr lang="en-US" dirty="0" err="1">
                <a:solidFill>
                  <a:schemeClr val="accent5">
                    <a:lumMod val="50000"/>
                  </a:schemeClr>
                </a:solidFill>
              </a:rPr>
              <a:t>mobilizace</a:t>
            </a:r>
            <a:r>
              <a:rPr lang="en-US" dirty="0">
                <a:solidFill>
                  <a:schemeClr val="accent5">
                    <a:lumMod val="50000"/>
                  </a:schemeClr>
                </a:solidFill>
              </a:rPr>
              <a:t> </a:t>
            </a:r>
            <a:r>
              <a:rPr lang="en-US" dirty="0" err="1">
                <a:solidFill>
                  <a:schemeClr val="accent5">
                    <a:lumMod val="50000"/>
                  </a:schemeClr>
                </a:solidFill>
              </a:rPr>
              <a:t>ozbrojených</a:t>
            </a:r>
            <a:r>
              <a:rPr lang="en-US" dirty="0">
                <a:solidFill>
                  <a:schemeClr val="accent5">
                    <a:lumMod val="50000"/>
                  </a:schemeClr>
                </a:solidFill>
              </a:rPr>
              <a:t> </a:t>
            </a:r>
            <a:r>
              <a:rPr lang="en-US" dirty="0" err="1">
                <a:solidFill>
                  <a:schemeClr val="accent5">
                    <a:lumMod val="50000"/>
                  </a:schemeClr>
                </a:solidFill>
              </a:rPr>
              <a:t>sil</a:t>
            </a:r>
            <a:r>
              <a:rPr lang="en-US" dirty="0">
                <a:solidFill>
                  <a:schemeClr val="accent5">
                    <a:lumMod val="50000"/>
                  </a:schemeClr>
                </a:solidFill>
              </a:rPr>
              <a:t> </a:t>
            </a:r>
            <a:r>
              <a:rPr lang="en-US" dirty="0" err="1">
                <a:solidFill>
                  <a:schemeClr val="accent5">
                    <a:lumMod val="50000"/>
                  </a:schemeClr>
                </a:solidFill>
              </a:rPr>
              <a:t>podle</a:t>
            </a:r>
            <a:r>
              <a:rPr lang="en-US" dirty="0">
                <a:solidFill>
                  <a:schemeClr val="accent5">
                    <a:lumMod val="50000"/>
                  </a:schemeClr>
                </a:solidFill>
              </a:rPr>
              <a:t> </a:t>
            </a:r>
            <a:r>
              <a:rPr lang="en-US" dirty="0" err="1">
                <a:solidFill>
                  <a:schemeClr val="accent5">
                    <a:lumMod val="50000"/>
                  </a:schemeClr>
                </a:solidFill>
              </a:rPr>
              <a:t>rozhodnutí</a:t>
            </a:r>
            <a:r>
              <a:rPr lang="en-US" dirty="0">
                <a:solidFill>
                  <a:schemeClr val="accent5">
                    <a:lumMod val="50000"/>
                  </a:schemeClr>
                </a:solidFill>
              </a:rPr>
              <a:t> </a:t>
            </a:r>
            <a:r>
              <a:rPr lang="en-US" dirty="0" err="1">
                <a:solidFill>
                  <a:schemeClr val="accent5">
                    <a:lumMod val="50000"/>
                  </a:schemeClr>
                </a:solidFill>
              </a:rPr>
              <a:t>ministerstva</a:t>
            </a:r>
            <a:r>
              <a:rPr lang="en-US" dirty="0"/>
              <a:t> a </a:t>
            </a:r>
            <a:r>
              <a:rPr lang="en-US" dirty="0" err="1"/>
              <a:t>plní</a:t>
            </a:r>
            <a:r>
              <a:rPr lang="en-US" dirty="0"/>
              <a:t> </a:t>
            </a:r>
            <a:r>
              <a:rPr lang="en-US" dirty="0" err="1"/>
              <a:t>další</a:t>
            </a:r>
            <a:r>
              <a:rPr lang="en-US" dirty="0"/>
              <a:t> </a:t>
            </a:r>
            <a:r>
              <a:rPr lang="en-US" dirty="0" err="1"/>
              <a:t>nezbytná</a:t>
            </a:r>
            <a:r>
              <a:rPr lang="en-US" dirty="0"/>
              <a:t> </a:t>
            </a:r>
            <a:r>
              <a:rPr lang="en-US" dirty="0" err="1"/>
              <a:t>opatření</a:t>
            </a:r>
            <a:r>
              <a:rPr lang="en-US" dirty="0"/>
              <a:t> k </a:t>
            </a:r>
            <a:r>
              <a:rPr lang="en-US" dirty="0" err="1"/>
              <a:t>obraně</a:t>
            </a:r>
            <a:r>
              <a:rPr lang="en-US" dirty="0"/>
              <a:t> </a:t>
            </a:r>
            <a:r>
              <a:rPr lang="en-US" dirty="0" err="1"/>
              <a:t>státu</a:t>
            </a:r>
            <a:r>
              <a:rPr lang="en-US" dirty="0"/>
              <a:t>, </a:t>
            </a:r>
          </a:p>
          <a:p>
            <a:pPr marL="514350" indent="-514350">
              <a:buAutoNum type="alphaLcParenR"/>
            </a:pPr>
            <a:r>
              <a:rPr lang="en-US" dirty="0" err="1">
                <a:solidFill>
                  <a:srgbClr val="800000"/>
                </a:solidFill>
              </a:rPr>
              <a:t>řídí</a:t>
            </a:r>
            <a:r>
              <a:rPr lang="en-US" dirty="0">
                <a:solidFill>
                  <a:srgbClr val="800000"/>
                </a:solidFill>
              </a:rPr>
              <a:t> </a:t>
            </a:r>
            <a:r>
              <a:rPr lang="en-US" dirty="0" err="1">
                <a:solidFill>
                  <a:srgbClr val="800000"/>
                </a:solidFill>
              </a:rPr>
              <a:t>evakuaci</a:t>
            </a:r>
            <a:r>
              <a:rPr lang="en-US" dirty="0">
                <a:solidFill>
                  <a:srgbClr val="800000"/>
                </a:solidFill>
              </a:rPr>
              <a:t> </a:t>
            </a:r>
            <a:r>
              <a:rPr lang="en-US" dirty="0" err="1">
                <a:solidFill>
                  <a:srgbClr val="800000"/>
                </a:solidFill>
              </a:rPr>
              <a:t>obyvatel</a:t>
            </a:r>
            <a:r>
              <a:rPr lang="en-US" dirty="0">
                <a:solidFill>
                  <a:srgbClr val="800000"/>
                </a:solidFill>
              </a:rPr>
              <a:t> a </a:t>
            </a:r>
            <a:r>
              <a:rPr lang="en-US" dirty="0" err="1">
                <a:solidFill>
                  <a:srgbClr val="800000"/>
                </a:solidFill>
              </a:rPr>
              <a:t>zabezpečují</a:t>
            </a:r>
            <a:r>
              <a:rPr lang="en-US" dirty="0">
                <a:solidFill>
                  <a:srgbClr val="800000"/>
                </a:solidFill>
              </a:rPr>
              <a:t> </a:t>
            </a:r>
            <a:r>
              <a:rPr lang="en-US" dirty="0" err="1">
                <a:solidFill>
                  <a:srgbClr val="800000"/>
                </a:solidFill>
              </a:rPr>
              <a:t>jejich</a:t>
            </a:r>
            <a:r>
              <a:rPr lang="en-US" dirty="0">
                <a:solidFill>
                  <a:srgbClr val="800000"/>
                </a:solidFill>
              </a:rPr>
              <a:t> </a:t>
            </a:r>
            <a:r>
              <a:rPr lang="en-US" dirty="0" err="1">
                <a:solidFill>
                  <a:srgbClr val="800000"/>
                </a:solidFill>
              </a:rPr>
              <a:t>nezbytné</a:t>
            </a:r>
            <a:r>
              <a:rPr lang="en-US" dirty="0">
                <a:solidFill>
                  <a:srgbClr val="800000"/>
                </a:solidFill>
              </a:rPr>
              <a:t> </a:t>
            </a:r>
            <a:r>
              <a:rPr lang="en-US" dirty="0" err="1">
                <a:solidFill>
                  <a:srgbClr val="800000"/>
                </a:solidFill>
              </a:rPr>
              <a:t>životní</a:t>
            </a:r>
            <a:r>
              <a:rPr lang="en-US" dirty="0">
                <a:solidFill>
                  <a:srgbClr val="800000"/>
                </a:solidFill>
              </a:rPr>
              <a:t> </a:t>
            </a:r>
            <a:r>
              <a:rPr lang="en-US" dirty="0" err="1">
                <a:solidFill>
                  <a:srgbClr val="800000"/>
                </a:solidFill>
              </a:rPr>
              <a:t>potřeby</a:t>
            </a:r>
            <a:r>
              <a:rPr lang="en-US" dirty="0">
                <a:solidFill>
                  <a:srgbClr val="800000"/>
                </a:solidFill>
              </a:rPr>
              <a:t>,</a:t>
            </a:r>
          </a:p>
        </p:txBody>
      </p:sp>
    </p:spTree>
    <p:extLst>
      <p:ext uri="{BB962C8B-B14F-4D97-AF65-F5344CB8AC3E}">
        <p14:creationId xmlns:p14="http://schemas.microsoft.com/office/powerpoint/2010/main" val="3717024616"/>
      </p:ext>
    </p:extLst>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Povinnost</a:t>
            </a:r>
            <a:r>
              <a:rPr lang="en-US" dirty="0"/>
              <a:t> </a:t>
            </a:r>
            <a:r>
              <a:rPr lang="en-US" dirty="0" err="1"/>
              <a:t>právnických</a:t>
            </a:r>
            <a:r>
              <a:rPr lang="en-US" dirty="0"/>
              <a:t> </a:t>
            </a:r>
            <a:r>
              <a:rPr lang="en-US" dirty="0" err="1"/>
              <a:t>osob</a:t>
            </a:r>
            <a:r>
              <a:rPr lang="en-US" dirty="0"/>
              <a:t>  </a:t>
            </a:r>
            <a:r>
              <a:rPr lang="en-US" dirty="0" err="1"/>
              <a:t>součinnosti</a:t>
            </a:r>
            <a:endParaRPr lang="en-US" dirty="0"/>
          </a:p>
        </p:txBody>
      </p:sp>
      <p:sp>
        <p:nvSpPr>
          <p:cNvPr id="3" name="Content Placeholder 2"/>
          <p:cNvSpPr>
            <a:spLocks noGrp="1"/>
          </p:cNvSpPr>
          <p:nvPr>
            <p:ph idx="1"/>
          </p:nvPr>
        </p:nvSpPr>
        <p:spPr/>
        <p:txBody>
          <a:bodyPr/>
          <a:lstStyle/>
          <a:p>
            <a:r>
              <a:rPr lang="en-US" dirty="0" err="1"/>
              <a:t>Právnické</a:t>
            </a:r>
            <a:r>
              <a:rPr lang="en-US" dirty="0"/>
              <a:t> </a:t>
            </a:r>
            <a:r>
              <a:rPr lang="en-US" dirty="0" err="1"/>
              <a:t>osoby</a:t>
            </a:r>
            <a:r>
              <a:rPr lang="en-US" dirty="0"/>
              <a:t>  </a:t>
            </a:r>
            <a:r>
              <a:rPr lang="en-US" dirty="0" err="1"/>
              <a:t>jsou</a:t>
            </a:r>
            <a:r>
              <a:rPr lang="en-US" dirty="0"/>
              <a:t> </a:t>
            </a:r>
            <a:r>
              <a:rPr lang="en-US" dirty="0" err="1"/>
              <a:t>povinny</a:t>
            </a:r>
            <a:r>
              <a:rPr lang="en-US" dirty="0"/>
              <a:t> </a:t>
            </a:r>
            <a:r>
              <a:rPr lang="en-US" dirty="0" err="1"/>
              <a:t>poskytovat</a:t>
            </a:r>
            <a:r>
              <a:rPr lang="en-US" dirty="0"/>
              <a:t> </a:t>
            </a:r>
            <a:r>
              <a:rPr lang="en-US" dirty="0" err="1"/>
              <a:t>podle</a:t>
            </a:r>
            <a:r>
              <a:rPr lang="en-US" dirty="0"/>
              <a:t> </a:t>
            </a:r>
            <a:r>
              <a:rPr lang="en-US" dirty="0" err="1"/>
              <a:t>rozhodnutí</a:t>
            </a:r>
            <a:r>
              <a:rPr lang="en-US" dirty="0"/>
              <a:t>: </a:t>
            </a:r>
          </a:p>
          <a:p>
            <a:pPr marL="514350" indent="-514350">
              <a:buAutoNum type="alphaLcParenR"/>
            </a:pPr>
            <a:r>
              <a:rPr lang="en-US" dirty="0" err="1">
                <a:solidFill>
                  <a:srgbClr val="3366FF"/>
                </a:solidFill>
              </a:rPr>
              <a:t>obecního</a:t>
            </a:r>
            <a:r>
              <a:rPr lang="en-US" dirty="0">
                <a:solidFill>
                  <a:srgbClr val="3366FF"/>
                </a:solidFill>
              </a:rPr>
              <a:t> </a:t>
            </a:r>
            <a:r>
              <a:rPr lang="en-US" dirty="0" err="1">
                <a:solidFill>
                  <a:srgbClr val="3366FF"/>
                </a:solidFill>
              </a:rPr>
              <a:t>úřadu</a:t>
            </a:r>
            <a:r>
              <a:rPr lang="en-US" dirty="0">
                <a:solidFill>
                  <a:srgbClr val="3366FF"/>
                </a:solidFill>
              </a:rPr>
              <a:t> </a:t>
            </a:r>
            <a:r>
              <a:rPr lang="en-US" dirty="0" err="1">
                <a:solidFill>
                  <a:srgbClr val="3366FF"/>
                </a:solidFill>
              </a:rPr>
              <a:t>obce</a:t>
            </a:r>
            <a:r>
              <a:rPr lang="en-US" dirty="0">
                <a:solidFill>
                  <a:srgbClr val="3366FF"/>
                </a:solidFill>
              </a:rPr>
              <a:t> s </a:t>
            </a:r>
            <a:r>
              <a:rPr lang="en-US" dirty="0" err="1">
                <a:solidFill>
                  <a:srgbClr val="3366FF"/>
                </a:solidFill>
              </a:rPr>
              <a:t>rozšířenou</a:t>
            </a:r>
            <a:r>
              <a:rPr lang="en-US" dirty="0">
                <a:solidFill>
                  <a:srgbClr val="3366FF"/>
                </a:solidFill>
              </a:rPr>
              <a:t> </a:t>
            </a:r>
            <a:r>
              <a:rPr lang="en-US" dirty="0" err="1">
                <a:solidFill>
                  <a:srgbClr val="3366FF"/>
                </a:solidFill>
              </a:rPr>
              <a:t>působností</a:t>
            </a:r>
            <a:r>
              <a:rPr lang="en-US" dirty="0">
                <a:solidFill>
                  <a:srgbClr val="3366FF"/>
                </a:solidFill>
              </a:rPr>
              <a:t>  </a:t>
            </a:r>
            <a:r>
              <a:rPr lang="en-US" dirty="0" err="1">
                <a:solidFill>
                  <a:srgbClr val="3366FF"/>
                </a:solidFill>
              </a:rPr>
              <a:t>nebo</a:t>
            </a:r>
            <a:r>
              <a:rPr lang="en-US" dirty="0"/>
              <a:t> </a:t>
            </a:r>
            <a:r>
              <a:rPr lang="en-US" dirty="0" err="1"/>
              <a:t>na</a:t>
            </a:r>
            <a:r>
              <a:rPr lang="en-US" dirty="0"/>
              <a:t> </a:t>
            </a:r>
          </a:p>
          <a:p>
            <a:pPr marL="514350" indent="-514350">
              <a:buAutoNum type="alphaLcParenR"/>
            </a:pPr>
            <a:r>
              <a:rPr lang="en-US" dirty="0" err="1">
                <a:solidFill>
                  <a:srgbClr val="660066"/>
                </a:solidFill>
              </a:rPr>
              <a:t>výzvu</a:t>
            </a:r>
            <a:r>
              <a:rPr lang="en-US" dirty="0">
                <a:solidFill>
                  <a:srgbClr val="660066"/>
                </a:solidFill>
              </a:rPr>
              <a:t> </a:t>
            </a:r>
            <a:r>
              <a:rPr lang="en-US" dirty="0" err="1">
                <a:solidFill>
                  <a:srgbClr val="660066"/>
                </a:solidFill>
              </a:rPr>
              <a:t>územní</a:t>
            </a:r>
            <a:r>
              <a:rPr lang="en-US" dirty="0">
                <a:solidFill>
                  <a:srgbClr val="660066"/>
                </a:solidFill>
              </a:rPr>
              <a:t> </a:t>
            </a:r>
            <a:r>
              <a:rPr lang="en-US" dirty="0" err="1">
                <a:solidFill>
                  <a:srgbClr val="660066"/>
                </a:solidFill>
              </a:rPr>
              <a:t>vojenské</a:t>
            </a:r>
            <a:r>
              <a:rPr lang="en-US" dirty="0">
                <a:solidFill>
                  <a:srgbClr val="660066"/>
                </a:solidFill>
              </a:rPr>
              <a:t> </a:t>
            </a:r>
            <a:r>
              <a:rPr lang="en-US" dirty="0" err="1">
                <a:solidFill>
                  <a:srgbClr val="660066"/>
                </a:solidFill>
              </a:rPr>
              <a:t>správy</a:t>
            </a:r>
            <a:r>
              <a:rPr lang="en-US" dirty="0">
                <a:solidFill>
                  <a:srgbClr val="660066"/>
                </a:solidFill>
              </a:rPr>
              <a:t> </a:t>
            </a:r>
          </a:p>
          <a:p>
            <a:pPr marL="514350" indent="-514350">
              <a:buAutoNum type="alphaLcParenR"/>
            </a:pPr>
            <a:endParaRPr lang="en-US" dirty="0"/>
          </a:p>
          <a:p>
            <a:pPr marL="0" indent="0"/>
            <a:r>
              <a:rPr lang="en-US" dirty="0" err="1"/>
              <a:t>určené</a:t>
            </a:r>
            <a:r>
              <a:rPr lang="en-US" dirty="0"/>
              <a:t> </a:t>
            </a:r>
            <a:r>
              <a:rPr lang="en-US" dirty="0" err="1">
                <a:solidFill>
                  <a:schemeClr val="accent6">
                    <a:lumMod val="75000"/>
                  </a:schemeClr>
                </a:solidFill>
              </a:rPr>
              <a:t>věcné</a:t>
            </a:r>
            <a:r>
              <a:rPr lang="en-US" dirty="0">
                <a:solidFill>
                  <a:schemeClr val="accent6">
                    <a:lumMod val="75000"/>
                  </a:schemeClr>
                </a:solidFill>
              </a:rPr>
              <a:t> </a:t>
            </a:r>
            <a:r>
              <a:rPr lang="en-US" dirty="0" err="1">
                <a:solidFill>
                  <a:schemeClr val="accent6">
                    <a:lumMod val="75000"/>
                  </a:schemeClr>
                </a:solidFill>
              </a:rPr>
              <a:t>prostředky</a:t>
            </a:r>
            <a:r>
              <a:rPr lang="en-US" dirty="0">
                <a:solidFill>
                  <a:schemeClr val="accent6">
                    <a:lumMod val="75000"/>
                  </a:schemeClr>
                </a:solidFill>
              </a:rPr>
              <a:t> </a:t>
            </a:r>
            <a:r>
              <a:rPr lang="en-US" dirty="0"/>
              <a:t>pro </a:t>
            </a:r>
            <a:r>
              <a:rPr lang="en-US" dirty="0" err="1"/>
              <a:t>potřeby</a:t>
            </a:r>
            <a:r>
              <a:rPr lang="en-US" dirty="0"/>
              <a:t> </a:t>
            </a:r>
            <a:r>
              <a:rPr lang="en-US" dirty="0" err="1"/>
              <a:t>zajišťování</a:t>
            </a:r>
            <a:r>
              <a:rPr lang="en-US" dirty="0"/>
              <a:t> </a:t>
            </a:r>
            <a:r>
              <a:rPr lang="en-US" dirty="0" err="1"/>
              <a:t>obrany</a:t>
            </a:r>
            <a:r>
              <a:rPr lang="en-US" dirty="0"/>
              <a:t> </a:t>
            </a:r>
            <a:r>
              <a:rPr lang="en-US" dirty="0" err="1"/>
              <a:t>státu</a:t>
            </a:r>
            <a:r>
              <a:rPr lang="en-US" dirty="0"/>
              <a:t>, </a:t>
            </a:r>
            <a:r>
              <a:rPr lang="en-US" dirty="0" err="1"/>
              <a:t>které</a:t>
            </a:r>
            <a:r>
              <a:rPr lang="en-US" dirty="0"/>
              <a:t> </a:t>
            </a:r>
            <a:r>
              <a:rPr lang="en-US" dirty="0" err="1"/>
              <a:t>vlastní</a:t>
            </a:r>
            <a:r>
              <a:rPr lang="en-US" dirty="0"/>
              <a:t>.</a:t>
            </a:r>
          </a:p>
        </p:txBody>
      </p:sp>
    </p:spTree>
    <p:extLst>
      <p:ext uri="{BB962C8B-B14F-4D97-AF65-F5344CB8AC3E}">
        <p14:creationId xmlns:p14="http://schemas.microsoft.com/office/powerpoint/2010/main" val="503854451"/>
      </p:ext>
    </p:extLst>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Povinnost</a:t>
            </a:r>
            <a:r>
              <a:rPr lang="en-US" dirty="0"/>
              <a:t> </a:t>
            </a:r>
            <a:r>
              <a:rPr lang="en-US" dirty="0" err="1"/>
              <a:t>právnických</a:t>
            </a:r>
            <a:r>
              <a:rPr lang="en-US" dirty="0"/>
              <a:t> </a:t>
            </a:r>
            <a:r>
              <a:rPr lang="en-US" dirty="0" err="1"/>
              <a:t>osob</a:t>
            </a:r>
            <a:r>
              <a:rPr lang="en-US" dirty="0"/>
              <a:t> </a:t>
            </a:r>
            <a:r>
              <a:rPr lang="en-US" dirty="0" err="1"/>
              <a:t>strpět</a:t>
            </a:r>
            <a:r>
              <a:rPr lang="en-US" dirty="0"/>
              <a:t> </a:t>
            </a:r>
          </a:p>
        </p:txBody>
      </p:sp>
      <p:sp>
        <p:nvSpPr>
          <p:cNvPr id="3" name="Content Placeholder 2"/>
          <p:cNvSpPr>
            <a:spLocks noGrp="1"/>
          </p:cNvSpPr>
          <p:nvPr>
            <p:ph idx="1"/>
          </p:nvPr>
        </p:nvSpPr>
        <p:spPr/>
        <p:txBody>
          <a:bodyPr/>
          <a:lstStyle/>
          <a:p>
            <a:r>
              <a:rPr lang="en-US" sz="2800" dirty="0"/>
              <a:t> a) </a:t>
            </a:r>
            <a:r>
              <a:rPr lang="en-US" sz="2800" dirty="0" err="1"/>
              <a:t>činnosti</a:t>
            </a:r>
            <a:r>
              <a:rPr lang="en-US" sz="2800" dirty="0"/>
              <a:t> </a:t>
            </a:r>
            <a:r>
              <a:rPr lang="en-US" sz="2800" dirty="0" err="1"/>
              <a:t>spojené</a:t>
            </a:r>
            <a:r>
              <a:rPr lang="en-US" sz="2800" dirty="0"/>
              <a:t> s</a:t>
            </a:r>
            <a:r>
              <a:rPr lang="en-US" sz="2800" dirty="0">
                <a:solidFill>
                  <a:srgbClr val="FF0000"/>
                </a:solidFill>
              </a:rPr>
              <a:t> </a:t>
            </a:r>
            <a:r>
              <a:rPr lang="en-US" sz="2800" dirty="0" err="1">
                <a:solidFill>
                  <a:srgbClr val="FF0000"/>
                </a:solidFill>
              </a:rPr>
              <a:t>výběrem</a:t>
            </a:r>
            <a:r>
              <a:rPr lang="en-US" sz="2800" dirty="0">
                <a:solidFill>
                  <a:srgbClr val="FF0000"/>
                </a:solidFill>
              </a:rPr>
              <a:t>, </a:t>
            </a:r>
            <a:r>
              <a:rPr lang="en-US" sz="2800" dirty="0" err="1">
                <a:solidFill>
                  <a:srgbClr val="FF0000"/>
                </a:solidFill>
              </a:rPr>
              <a:t>evidencí</a:t>
            </a:r>
            <a:r>
              <a:rPr lang="en-US" sz="2800" dirty="0">
                <a:solidFill>
                  <a:srgbClr val="FF0000"/>
                </a:solidFill>
              </a:rPr>
              <a:t>, </a:t>
            </a:r>
            <a:r>
              <a:rPr lang="en-US" sz="2800" dirty="0" err="1">
                <a:solidFill>
                  <a:srgbClr val="FF0000"/>
                </a:solidFill>
              </a:rPr>
              <a:t>určením</a:t>
            </a:r>
            <a:r>
              <a:rPr lang="en-US" sz="2800" dirty="0">
                <a:solidFill>
                  <a:srgbClr val="FF0000"/>
                </a:solidFill>
              </a:rPr>
              <a:t> a </a:t>
            </a:r>
            <a:r>
              <a:rPr lang="en-US" sz="2800" dirty="0" err="1">
                <a:solidFill>
                  <a:srgbClr val="FF0000"/>
                </a:solidFill>
              </a:rPr>
              <a:t>dodáváním</a:t>
            </a:r>
            <a:r>
              <a:rPr lang="en-US" sz="2800" dirty="0">
                <a:solidFill>
                  <a:srgbClr val="FF0000"/>
                </a:solidFill>
              </a:rPr>
              <a:t> </a:t>
            </a:r>
            <a:r>
              <a:rPr lang="en-US" sz="2800" dirty="0" err="1">
                <a:solidFill>
                  <a:srgbClr val="FF0000"/>
                </a:solidFill>
              </a:rPr>
              <a:t>věcných</a:t>
            </a:r>
            <a:r>
              <a:rPr lang="en-US" sz="2800" dirty="0">
                <a:solidFill>
                  <a:srgbClr val="FF0000"/>
                </a:solidFill>
              </a:rPr>
              <a:t> </a:t>
            </a:r>
            <a:r>
              <a:rPr lang="en-US" sz="2800" dirty="0" err="1">
                <a:solidFill>
                  <a:srgbClr val="FF0000"/>
                </a:solidFill>
              </a:rPr>
              <a:t>prostředků</a:t>
            </a:r>
            <a:r>
              <a:rPr lang="en-US" sz="2800" dirty="0">
                <a:solidFill>
                  <a:srgbClr val="FF0000"/>
                </a:solidFill>
              </a:rPr>
              <a:t> </a:t>
            </a:r>
            <a:r>
              <a:rPr lang="en-US" sz="2800" dirty="0"/>
              <a:t>pro </a:t>
            </a:r>
            <a:r>
              <a:rPr lang="en-US" sz="2800" dirty="0" err="1"/>
              <a:t>potřeby</a:t>
            </a:r>
            <a:r>
              <a:rPr lang="en-US" sz="2800" dirty="0"/>
              <a:t> </a:t>
            </a:r>
            <a:r>
              <a:rPr lang="en-US" sz="2800" dirty="0" err="1"/>
              <a:t>zajišťování</a:t>
            </a:r>
            <a:r>
              <a:rPr lang="en-US" sz="2800" dirty="0"/>
              <a:t> </a:t>
            </a:r>
            <a:r>
              <a:rPr lang="en-US" sz="2800" dirty="0" err="1"/>
              <a:t>obrany</a:t>
            </a:r>
            <a:r>
              <a:rPr lang="en-US" sz="2800" dirty="0"/>
              <a:t> </a:t>
            </a:r>
            <a:r>
              <a:rPr lang="en-US" sz="2800" dirty="0" err="1"/>
              <a:t>státu</a:t>
            </a:r>
            <a:r>
              <a:rPr lang="en-US" sz="2800" dirty="0"/>
              <a:t> </a:t>
            </a:r>
            <a:r>
              <a:rPr lang="en-US" sz="2800" dirty="0" err="1"/>
              <a:t>nebo</a:t>
            </a:r>
            <a:r>
              <a:rPr lang="en-US" sz="2800" dirty="0"/>
              <a:t> </a:t>
            </a:r>
            <a:r>
              <a:rPr lang="en-US" sz="2800" dirty="0">
                <a:solidFill>
                  <a:srgbClr val="FF0000"/>
                </a:solidFill>
              </a:rPr>
              <a:t>s </a:t>
            </a:r>
            <a:r>
              <a:rPr lang="en-US" sz="2800" dirty="0" err="1">
                <a:solidFill>
                  <a:srgbClr val="FF0000"/>
                </a:solidFill>
              </a:rPr>
              <a:t>jejich</a:t>
            </a:r>
            <a:r>
              <a:rPr lang="en-US" sz="2800" dirty="0">
                <a:solidFill>
                  <a:srgbClr val="FF0000"/>
                </a:solidFill>
              </a:rPr>
              <a:t> </a:t>
            </a:r>
            <a:r>
              <a:rPr lang="en-US" sz="2800" dirty="0" err="1">
                <a:solidFill>
                  <a:srgbClr val="FF0000"/>
                </a:solidFill>
              </a:rPr>
              <a:t>kontrolou</a:t>
            </a:r>
            <a:r>
              <a:rPr lang="en-US" sz="2800" dirty="0"/>
              <a:t>,</a:t>
            </a:r>
          </a:p>
          <a:p>
            <a:r>
              <a:rPr lang="en-US" sz="2800" dirty="0"/>
              <a:t>b) </a:t>
            </a:r>
            <a:r>
              <a:rPr lang="en-US" sz="2800" dirty="0" err="1">
                <a:solidFill>
                  <a:srgbClr val="3366FF"/>
                </a:solidFill>
              </a:rPr>
              <a:t>vstup</a:t>
            </a:r>
            <a:r>
              <a:rPr lang="en-US" sz="2800" dirty="0">
                <a:solidFill>
                  <a:srgbClr val="3366FF"/>
                </a:solidFill>
              </a:rPr>
              <a:t> </a:t>
            </a:r>
            <a:r>
              <a:rPr lang="en-US" sz="2800" dirty="0" err="1">
                <a:solidFill>
                  <a:srgbClr val="3366FF"/>
                </a:solidFill>
              </a:rPr>
              <a:t>pověřených</a:t>
            </a:r>
            <a:r>
              <a:rPr lang="en-US" sz="2800" dirty="0">
                <a:solidFill>
                  <a:srgbClr val="3366FF"/>
                </a:solidFill>
              </a:rPr>
              <a:t> </a:t>
            </a:r>
            <a:r>
              <a:rPr lang="en-US" sz="2800" dirty="0" err="1">
                <a:solidFill>
                  <a:srgbClr val="3366FF"/>
                </a:solidFill>
              </a:rPr>
              <a:t>zaměstnanců</a:t>
            </a:r>
            <a:r>
              <a:rPr lang="en-US" sz="2800" dirty="0">
                <a:solidFill>
                  <a:srgbClr val="3366FF"/>
                </a:solidFill>
              </a:rPr>
              <a:t> </a:t>
            </a:r>
            <a:r>
              <a:rPr lang="en-US" sz="2800" dirty="0" err="1"/>
              <a:t>obce</a:t>
            </a:r>
            <a:r>
              <a:rPr lang="en-US" sz="2800" dirty="0"/>
              <a:t> s </a:t>
            </a:r>
            <a:r>
              <a:rPr lang="en-US" sz="2800" dirty="0" err="1"/>
              <a:t>rozšířenou</a:t>
            </a:r>
            <a:r>
              <a:rPr lang="en-US" sz="2800" dirty="0"/>
              <a:t> </a:t>
            </a:r>
            <a:r>
              <a:rPr lang="en-US" sz="2800" dirty="0" err="1"/>
              <a:t>působností</a:t>
            </a:r>
            <a:r>
              <a:rPr lang="en-US" sz="2800" dirty="0"/>
              <a:t> </a:t>
            </a:r>
            <a:r>
              <a:rPr lang="en-US" sz="2800" dirty="0" err="1"/>
              <a:t>zařazených</a:t>
            </a:r>
            <a:r>
              <a:rPr lang="en-US" sz="2800" dirty="0"/>
              <a:t> do </a:t>
            </a:r>
            <a:r>
              <a:rPr lang="en-US" sz="2800" dirty="0" err="1"/>
              <a:t>obecního</a:t>
            </a:r>
            <a:r>
              <a:rPr lang="en-US" sz="2800" dirty="0"/>
              <a:t> </a:t>
            </a:r>
            <a:r>
              <a:rPr lang="en-US" sz="2800" dirty="0" err="1"/>
              <a:t>úřadu</a:t>
            </a:r>
            <a:r>
              <a:rPr lang="en-US" sz="2800" dirty="0"/>
              <a:t> , </a:t>
            </a:r>
            <a:r>
              <a:rPr lang="en-US" sz="2800" dirty="0" err="1"/>
              <a:t>ministerstva</a:t>
            </a:r>
            <a:r>
              <a:rPr lang="en-US" sz="2800" dirty="0"/>
              <a:t>  a </a:t>
            </a:r>
            <a:r>
              <a:rPr lang="en-US" sz="2800" dirty="0" err="1"/>
              <a:t>jiných</a:t>
            </a:r>
            <a:r>
              <a:rPr lang="en-US" sz="2800" dirty="0"/>
              <a:t> </a:t>
            </a:r>
            <a:r>
              <a:rPr lang="en-US" sz="2800" dirty="0" err="1"/>
              <a:t>správních</a:t>
            </a:r>
            <a:r>
              <a:rPr lang="en-US" sz="2800" dirty="0"/>
              <a:t> </a:t>
            </a:r>
            <a:r>
              <a:rPr lang="en-US" sz="2800" dirty="0" err="1"/>
              <a:t>úřadů</a:t>
            </a:r>
            <a:r>
              <a:rPr lang="en-US" sz="2800" dirty="0"/>
              <a:t>, </a:t>
            </a:r>
            <a:r>
              <a:rPr lang="en-US" sz="2800" dirty="0" err="1"/>
              <a:t>pokud</a:t>
            </a:r>
            <a:r>
              <a:rPr lang="en-US" sz="2800" dirty="0"/>
              <a:t> o </a:t>
            </a:r>
            <a:r>
              <a:rPr lang="en-US" sz="2800" dirty="0" err="1"/>
              <a:t>věcné</a:t>
            </a:r>
            <a:r>
              <a:rPr lang="en-US" sz="2800" dirty="0"/>
              <a:t> </a:t>
            </a:r>
            <a:r>
              <a:rPr lang="en-US" sz="2800" dirty="0" err="1"/>
              <a:t>prostředky</a:t>
            </a:r>
            <a:r>
              <a:rPr lang="en-US" sz="2800" dirty="0"/>
              <a:t> </a:t>
            </a:r>
            <a:r>
              <a:rPr lang="en-US" sz="2800" dirty="0" err="1"/>
              <a:t>požádaly</a:t>
            </a:r>
            <a:r>
              <a:rPr lang="en-US" sz="2800" dirty="0"/>
              <a:t>, do  </a:t>
            </a:r>
            <a:r>
              <a:rPr lang="en-US" sz="2800" dirty="0" err="1"/>
              <a:t>svých</a:t>
            </a:r>
            <a:r>
              <a:rPr lang="en-US" sz="2800" dirty="0"/>
              <a:t> </a:t>
            </a:r>
            <a:r>
              <a:rPr lang="en-US" sz="2800" dirty="0" err="1"/>
              <a:t>objektů</a:t>
            </a:r>
            <a:r>
              <a:rPr lang="en-US" sz="2800" dirty="0"/>
              <a:t>, </a:t>
            </a:r>
          </a:p>
          <a:p>
            <a:r>
              <a:rPr lang="en-US" sz="2800" dirty="0"/>
              <a:t>c) </a:t>
            </a:r>
            <a:r>
              <a:rPr lang="en-US" sz="2800" dirty="0" err="1">
                <a:solidFill>
                  <a:srgbClr val="660066"/>
                </a:solidFill>
              </a:rPr>
              <a:t>uposlechnout</a:t>
            </a:r>
            <a:r>
              <a:rPr lang="en-US" sz="2800" dirty="0">
                <a:solidFill>
                  <a:srgbClr val="660066"/>
                </a:solidFill>
              </a:rPr>
              <a:t> </a:t>
            </a:r>
            <a:r>
              <a:rPr lang="en-US" sz="2800" dirty="0" err="1">
                <a:solidFill>
                  <a:srgbClr val="660066"/>
                </a:solidFill>
              </a:rPr>
              <a:t>výzvy</a:t>
            </a:r>
            <a:r>
              <a:rPr lang="en-US" sz="2800" dirty="0">
                <a:solidFill>
                  <a:srgbClr val="660066"/>
                </a:solidFill>
              </a:rPr>
              <a:t> </a:t>
            </a:r>
            <a:r>
              <a:rPr lang="en-US" sz="2800" dirty="0"/>
              <a:t>k </a:t>
            </a:r>
            <a:r>
              <a:rPr lang="en-US" sz="2800" dirty="0" err="1"/>
              <a:t>dodání</a:t>
            </a:r>
            <a:r>
              <a:rPr lang="en-US" sz="2800" dirty="0"/>
              <a:t> </a:t>
            </a:r>
            <a:r>
              <a:rPr lang="en-US" sz="2800" dirty="0" err="1"/>
              <a:t>věcných</a:t>
            </a:r>
            <a:r>
              <a:rPr lang="en-US" sz="2800" dirty="0"/>
              <a:t> </a:t>
            </a:r>
            <a:r>
              <a:rPr lang="en-US" sz="2800" dirty="0" err="1"/>
              <a:t>prostředků</a:t>
            </a:r>
            <a:r>
              <a:rPr lang="en-US" sz="2800" dirty="0"/>
              <a:t> k </a:t>
            </a:r>
            <a:r>
              <a:rPr lang="en-US" sz="2800" dirty="0" err="1"/>
              <a:t>prověření</a:t>
            </a:r>
            <a:r>
              <a:rPr lang="en-US" sz="2800" dirty="0"/>
              <a:t> </a:t>
            </a:r>
            <a:r>
              <a:rPr lang="en-US" sz="2800" dirty="0" err="1"/>
              <a:t>opatření</a:t>
            </a:r>
            <a:r>
              <a:rPr lang="en-US" sz="2800" dirty="0"/>
              <a:t> pro </a:t>
            </a:r>
            <a:r>
              <a:rPr lang="en-US" sz="2800" dirty="0" err="1"/>
              <a:t>zabezpečení</a:t>
            </a:r>
            <a:r>
              <a:rPr lang="en-US" sz="2800" dirty="0"/>
              <a:t> </a:t>
            </a:r>
            <a:r>
              <a:rPr lang="en-US" sz="2800" dirty="0" err="1"/>
              <a:t>obrany</a:t>
            </a:r>
            <a:r>
              <a:rPr lang="en-US" sz="2800" dirty="0"/>
              <a:t> </a:t>
            </a:r>
            <a:r>
              <a:rPr lang="en-US" sz="2800" dirty="0" err="1"/>
              <a:t>státu</a:t>
            </a:r>
            <a:endParaRPr lang="en-US" sz="2800" dirty="0"/>
          </a:p>
        </p:txBody>
      </p:sp>
    </p:spTree>
    <p:extLst>
      <p:ext uri="{BB962C8B-B14F-4D97-AF65-F5344CB8AC3E}">
        <p14:creationId xmlns:p14="http://schemas.microsoft.com/office/powerpoint/2010/main" val="3342987378"/>
      </p:ext>
    </p:extLst>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Povinnost</a:t>
            </a:r>
            <a:r>
              <a:rPr lang="en-US" dirty="0"/>
              <a:t> </a:t>
            </a:r>
            <a:r>
              <a:rPr lang="en-US" dirty="0" err="1"/>
              <a:t>právnických</a:t>
            </a:r>
            <a:r>
              <a:rPr lang="en-US" dirty="0"/>
              <a:t> </a:t>
            </a:r>
            <a:r>
              <a:rPr lang="en-US" dirty="0" err="1"/>
              <a:t>osob</a:t>
            </a:r>
            <a:r>
              <a:rPr lang="en-US" dirty="0"/>
              <a:t> </a:t>
            </a:r>
            <a:r>
              <a:rPr lang="en-US" dirty="0" err="1"/>
              <a:t>oznamovací</a:t>
            </a:r>
            <a:endParaRPr lang="en-US" dirty="0"/>
          </a:p>
        </p:txBody>
      </p:sp>
      <p:sp>
        <p:nvSpPr>
          <p:cNvPr id="3" name="Content Placeholder 2"/>
          <p:cNvSpPr>
            <a:spLocks noGrp="1"/>
          </p:cNvSpPr>
          <p:nvPr>
            <p:ph idx="1"/>
          </p:nvPr>
        </p:nvSpPr>
        <p:spPr/>
        <p:txBody>
          <a:bodyPr/>
          <a:lstStyle/>
          <a:p>
            <a:pPr marL="514350" indent="-514350">
              <a:buAutoNum type="alphaLcParenR"/>
            </a:pPr>
            <a:r>
              <a:rPr lang="en-US" dirty="0" err="1"/>
              <a:t>bezodkladně</a:t>
            </a:r>
            <a:r>
              <a:rPr lang="en-US" dirty="0"/>
              <a:t> </a:t>
            </a:r>
            <a:r>
              <a:rPr lang="en-US" dirty="0" err="1"/>
              <a:t>oznamovat</a:t>
            </a:r>
            <a:r>
              <a:rPr lang="en-US" dirty="0"/>
              <a:t> </a:t>
            </a:r>
            <a:r>
              <a:rPr lang="en-US" dirty="0" err="1"/>
              <a:t>příslušnému</a:t>
            </a:r>
            <a:r>
              <a:rPr lang="en-US" dirty="0"/>
              <a:t> </a:t>
            </a:r>
            <a:r>
              <a:rPr lang="en-US" dirty="0" err="1"/>
              <a:t>obecnímu</a:t>
            </a:r>
            <a:r>
              <a:rPr lang="en-US" dirty="0"/>
              <a:t> </a:t>
            </a:r>
            <a:r>
              <a:rPr lang="en-US" dirty="0" err="1"/>
              <a:t>úřadu</a:t>
            </a:r>
            <a:r>
              <a:rPr lang="en-US" dirty="0"/>
              <a:t> </a:t>
            </a:r>
            <a:r>
              <a:rPr lang="en-US" dirty="0" err="1"/>
              <a:t>obce</a:t>
            </a:r>
            <a:r>
              <a:rPr lang="en-US" dirty="0"/>
              <a:t> s </a:t>
            </a:r>
            <a:r>
              <a:rPr lang="en-US" dirty="0" err="1"/>
              <a:t>rozšířenou</a:t>
            </a:r>
            <a:r>
              <a:rPr lang="en-US" dirty="0"/>
              <a:t> </a:t>
            </a:r>
            <a:r>
              <a:rPr lang="en-US" dirty="0" err="1"/>
              <a:t>působností</a:t>
            </a:r>
            <a:r>
              <a:rPr lang="en-US" dirty="0"/>
              <a:t>  </a:t>
            </a:r>
            <a:r>
              <a:rPr lang="en-US" dirty="0" err="1">
                <a:solidFill>
                  <a:srgbClr val="008000"/>
                </a:solidFill>
              </a:rPr>
              <a:t>podstatné</a:t>
            </a:r>
            <a:r>
              <a:rPr lang="en-US" dirty="0">
                <a:solidFill>
                  <a:srgbClr val="008000"/>
                </a:solidFill>
              </a:rPr>
              <a:t> </a:t>
            </a:r>
            <a:r>
              <a:rPr lang="en-US" dirty="0" err="1">
                <a:solidFill>
                  <a:srgbClr val="008000"/>
                </a:solidFill>
              </a:rPr>
              <a:t>změny</a:t>
            </a:r>
            <a:r>
              <a:rPr lang="en-US" dirty="0">
                <a:solidFill>
                  <a:srgbClr val="008000"/>
                </a:solidFill>
              </a:rPr>
              <a:t> </a:t>
            </a:r>
            <a:r>
              <a:rPr lang="en-US" dirty="0" err="1"/>
              <a:t>určených</a:t>
            </a:r>
            <a:r>
              <a:rPr lang="en-US" dirty="0"/>
              <a:t> </a:t>
            </a:r>
            <a:r>
              <a:rPr lang="en-US" dirty="0" err="1"/>
              <a:t>věcných</a:t>
            </a:r>
            <a:r>
              <a:rPr lang="en-US" dirty="0"/>
              <a:t> </a:t>
            </a:r>
            <a:r>
              <a:rPr lang="en-US" dirty="0" err="1"/>
              <a:t>prostředků</a:t>
            </a:r>
            <a:r>
              <a:rPr lang="en-US" dirty="0"/>
              <a:t>, </a:t>
            </a:r>
            <a:r>
              <a:rPr lang="en-US" dirty="0" err="1"/>
              <a:t>které</a:t>
            </a:r>
            <a:r>
              <a:rPr lang="en-US" dirty="0"/>
              <a:t> </a:t>
            </a:r>
            <a:r>
              <a:rPr lang="en-US" dirty="0" err="1"/>
              <a:t>mají</a:t>
            </a:r>
            <a:r>
              <a:rPr lang="en-US" dirty="0"/>
              <a:t> </a:t>
            </a:r>
            <a:r>
              <a:rPr lang="en-US" dirty="0" err="1"/>
              <a:t>význam</a:t>
            </a:r>
            <a:r>
              <a:rPr lang="en-US" dirty="0"/>
              <a:t> pro </a:t>
            </a:r>
            <a:r>
              <a:rPr lang="en-US" dirty="0" err="1"/>
              <a:t>jejich</a:t>
            </a:r>
            <a:r>
              <a:rPr lang="en-US" dirty="0"/>
              <a:t> </a:t>
            </a:r>
            <a:r>
              <a:rPr lang="en-US" dirty="0" err="1"/>
              <a:t>využitelnost</a:t>
            </a:r>
            <a:r>
              <a:rPr lang="en-US" dirty="0"/>
              <a:t>, </a:t>
            </a:r>
          </a:p>
          <a:p>
            <a:pPr marL="514350" indent="-514350">
              <a:buAutoNum type="alphaLcParenR"/>
            </a:pPr>
            <a:r>
              <a:rPr lang="en-US" dirty="0" err="1">
                <a:solidFill>
                  <a:srgbClr val="FF6600"/>
                </a:solidFill>
              </a:rPr>
              <a:t>poskytovat</a:t>
            </a:r>
            <a:r>
              <a:rPr lang="en-US" dirty="0">
                <a:solidFill>
                  <a:srgbClr val="FF6600"/>
                </a:solidFill>
              </a:rPr>
              <a:t> </a:t>
            </a:r>
            <a:r>
              <a:rPr lang="en-US" dirty="0" err="1">
                <a:solidFill>
                  <a:srgbClr val="FF6600"/>
                </a:solidFill>
              </a:rPr>
              <a:t>na</a:t>
            </a:r>
            <a:r>
              <a:rPr lang="en-US" dirty="0">
                <a:solidFill>
                  <a:srgbClr val="FF6600"/>
                </a:solidFill>
              </a:rPr>
              <a:t> </a:t>
            </a:r>
            <a:r>
              <a:rPr lang="en-US" dirty="0" err="1">
                <a:solidFill>
                  <a:srgbClr val="FF6600"/>
                </a:solidFill>
              </a:rPr>
              <a:t>žádost</a:t>
            </a:r>
            <a:r>
              <a:rPr lang="en-US" dirty="0">
                <a:solidFill>
                  <a:srgbClr val="FF6600"/>
                </a:solidFill>
              </a:rPr>
              <a:t> </a:t>
            </a:r>
            <a:r>
              <a:rPr lang="en-US" dirty="0" err="1">
                <a:solidFill>
                  <a:srgbClr val="FF6600"/>
                </a:solidFill>
              </a:rPr>
              <a:t>příslušných</a:t>
            </a:r>
            <a:r>
              <a:rPr lang="en-US" dirty="0">
                <a:solidFill>
                  <a:srgbClr val="FF6600"/>
                </a:solidFill>
              </a:rPr>
              <a:t> </a:t>
            </a:r>
            <a:r>
              <a:rPr lang="en-US" dirty="0" err="1">
                <a:solidFill>
                  <a:srgbClr val="FF6600"/>
                </a:solidFill>
              </a:rPr>
              <a:t>správních</a:t>
            </a:r>
            <a:r>
              <a:rPr lang="en-US" dirty="0">
                <a:solidFill>
                  <a:srgbClr val="FF6600"/>
                </a:solidFill>
              </a:rPr>
              <a:t> </a:t>
            </a:r>
            <a:r>
              <a:rPr lang="en-US" dirty="0" err="1">
                <a:solidFill>
                  <a:srgbClr val="FF6600"/>
                </a:solidFill>
              </a:rPr>
              <a:t>úřadů</a:t>
            </a:r>
            <a:r>
              <a:rPr lang="en-US" dirty="0">
                <a:solidFill>
                  <a:srgbClr val="FF6600"/>
                </a:solidFill>
              </a:rPr>
              <a:t> </a:t>
            </a:r>
            <a:r>
              <a:rPr lang="en-US" dirty="0" err="1">
                <a:solidFill>
                  <a:srgbClr val="FF6600"/>
                </a:solidFill>
              </a:rPr>
              <a:t>údaje</a:t>
            </a:r>
            <a:r>
              <a:rPr lang="en-US" dirty="0">
                <a:solidFill>
                  <a:srgbClr val="FF6600"/>
                </a:solidFill>
              </a:rPr>
              <a:t> a </a:t>
            </a:r>
            <a:r>
              <a:rPr lang="en-US" dirty="0" err="1">
                <a:solidFill>
                  <a:srgbClr val="FF6600"/>
                </a:solidFill>
              </a:rPr>
              <a:t>informace</a:t>
            </a:r>
            <a:r>
              <a:rPr lang="en-US" dirty="0">
                <a:solidFill>
                  <a:srgbClr val="FF6600"/>
                </a:solidFill>
              </a:rPr>
              <a:t> </a:t>
            </a:r>
            <a:r>
              <a:rPr lang="en-US" dirty="0"/>
              <a:t>v </a:t>
            </a:r>
            <a:r>
              <a:rPr lang="en-US" dirty="0" err="1"/>
              <a:t>nezbytně</a:t>
            </a:r>
            <a:r>
              <a:rPr lang="en-US" dirty="0"/>
              <a:t> </a:t>
            </a:r>
            <a:r>
              <a:rPr lang="en-US" dirty="0" err="1"/>
              <a:t>nutném</a:t>
            </a:r>
            <a:r>
              <a:rPr lang="en-US" dirty="0"/>
              <a:t> </a:t>
            </a:r>
            <a:r>
              <a:rPr lang="en-US" dirty="0" err="1"/>
              <a:t>rozsahu</a:t>
            </a:r>
            <a:r>
              <a:rPr lang="en-US" dirty="0"/>
              <a:t> pro </a:t>
            </a:r>
            <a:r>
              <a:rPr lang="en-US" dirty="0" err="1"/>
              <a:t>potřeby</a:t>
            </a:r>
            <a:r>
              <a:rPr lang="en-US" dirty="0"/>
              <a:t> </a:t>
            </a:r>
            <a:r>
              <a:rPr lang="en-US" dirty="0" err="1"/>
              <a:t>přípravy</a:t>
            </a:r>
            <a:r>
              <a:rPr lang="en-US" dirty="0"/>
              <a:t> a </a:t>
            </a:r>
            <a:r>
              <a:rPr lang="en-US" dirty="0" err="1"/>
              <a:t>realizace</a:t>
            </a:r>
            <a:r>
              <a:rPr lang="en-US" dirty="0"/>
              <a:t> </a:t>
            </a:r>
            <a:r>
              <a:rPr lang="en-US" dirty="0" err="1"/>
              <a:t>opatření</a:t>
            </a:r>
            <a:r>
              <a:rPr lang="en-US" dirty="0"/>
              <a:t> v </a:t>
            </a:r>
            <a:r>
              <a:rPr lang="en-US" dirty="0" err="1"/>
              <a:t>zájmu</a:t>
            </a:r>
            <a:r>
              <a:rPr lang="en-US" dirty="0"/>
              <a:t> </a:t>
            </a:r>
            <a:r>
              <a:rPr lang="en-US" dirty="0" err="1"/>
              <a:t>zajišťování</a:t>
            </a:r>
            <a:r>
              <a:rPr lang="en-US" dirty="0"/>
              <a:t> </a:t>
            </a:r>
            <a:r>
              <a:rPr lang="en-US" dirty="0" err="1"/>
              <a:t>obrany</a:t>
            </a:r>
            <a:r>
              <a:rPr lang="en-US" dirty="0"/>
              <a:t> </a:t>
            </a:r>
            <a:r>
              <a:rPr lang="en-US" dirty="0" err="1"/>
              <a:t>státu</a:t>
            </a:r>
            <a:r>
              <a:rPr lang="en-US" dirty="0"/>
              <a:t>.</a:t>
            </a:r>
          </a:p>
        </p:txBody>
      </p:sp>
    </p:spTree>
    <p:extLst>
      <p:ext uri="{BB962C8B-B14F-4D97-AF65-F5344CB8AC3E}">
        <p14:creationId xmlns:p14="http://schemas.microsoft.com/office/powerpoint/2010/main" val="41103145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Dělení majetku  federace</a:t>
            </a:r>
          </a:p>
        </p:txBody>
      </p:sp>
      <p:sp>
        <p:nvSpPr>
          <p:cNvPr id="14338" name="Rectangle 2"/>
          <p:cNvSpPr>
            <a:spLocks noGrp="1" noChangeArrowheads="1"/>
          </p:cNvSpPr>
          <p:nvPr>
            <p:ph type="body" idx="1"/>
          </p:nvPr>
        </p:nvSpPr>
        <p:spPr>
          <a:xfrm>
            <a:off x="503238" y="1768475"/>
            <a:ext cx="9070975" cy="4899025"/>
          </a:xfrm>
          <a:ln/>
        </p:spPr>
        <p:txBody>
          <a:bodyPr tIns="24695"/>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nemovité a movité věci </a:t>
            </a:r>
            <a:r>
              <a:rPr lang="cs-CZ" sz="2800"/>
              <a:t>ve vlastnictví České a Slovenské Federativní Republiky,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státní finanční aktiva a pasiva </a:t>
            </a:r>
            <a:r>
              <a:rPr lang="cs-CZ" sz="2800"/>
              <a:t>České a Slovenské Federativní Republiky,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měnová aktiva, pasiva a rezervy České a Slovenské Federativní Republiky,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jiná majetková práva a závazky náležející České a Slovenské Federativní Republice a státním organizacím v působnosti České a Slovenské Federativní Republiky, nacházející se na území České a Slovenské Federativní Republiky</a:t>
            </a:r>
            <a:r>
              <a:rPr lang="cs-CZ" sz="2800">
                <a:solidFill>
                  <a:srgbClr val="FF00FF"/>
                </a:solidFill>
              </a:rPr>
              <a:t> i mimo toto území</a:t>
            </a:r>
            <a:r>
              <a:rPr lang="cs-CZ" sz="2800"/>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Povinnost</a:t>
            </a:r>
            <a:r>
              <a:rPr lang="en-US" dirty="0"/>
              <a:t> </a:t>
            </a:r>
            <a:r>
              <a:rPr lang="en-US" dirty="0" err="1"/>
              <a:t>fyzických</a:t>
            </a:r>
            <a:r>
              <a:rPr lang="en-US" dirty="0"/>
              <a:t> </a:t>
            </a:r>
            <a:r>
              <a:rPr lang="en-US" dirty="0" err="1"/>
              <a:t>osob</a:t>
            </a:r>
            <a:endParaRPr lang="en-US" dirty="0"/>
          </a:p>
        </p:txBody>
      </p:sp>
      <p:sp>
        <p:nvSpPr>
          <p:cNvPr id="3" name="Content Placeholder 2"/>
          <p:cNvSpPr>
            <a:spLocks noGrp="1"/>
          </p:cNvSpPr>
          <p:nvPr>
            <p:ph idx="1"/>
          </p:nvPr>
        </p:nvSpPr>
        <p:spPr/>
        <p:txBody>
          <a:bodyPr/>
          <a:lstStyle/>
          <a:p>
            <a:r>
              <a:rPr lang="en-US" dirty="0" err="1"/>
              <a:t>Fyzické</a:t>
            </a:r>
            <a:r>
              <a:rPr lang="en-US" dirty="0"/>
              <a:t> </a:t>
            </a:r>
            <a:r>
              <a:rPr lang="en-US" dirty="0" err="1"/>
              <a:t>osoby</a:t>
            </a:r>
            <a:r>
              <a:rPr lang="en-US" dirty="0"/>
              <a:t>, </a:t>
            </a:r>
            <a:r>
              <a:rPr lang="en-US" dirty="0" err="1"/>
              <a:t>pokud</a:t>
            </a:r>
            <a:r>
              <a:rPr lang="en-US" dirty="0"/>
              <a:t> </a:t>
            </a:r>
            <a:r>
              <a:rPr lang="en-US" dirty="0" err="1"/>
              <a:t>jde</a:t>
            </a:r>
            <a:r>
              <a:rPr lang="en-US" dirty="0"/>
              <a:t> </a:t>
            </a:r>
            <a:r>
              <a:rPr lang="en-US" dirty="0">
                <a:solidFill>
                  <a:srgbClr val="FF6600"/>
                </a:solidFill>
              </a:rPr>
              <a:t>o </a:t>
            </a:r>
            <a:r>
              <a:rPr lang="en-US" dirty="0" err="1">
                <a:solidFill>
                  <a:srgbClr val="FF6600"/>
                </a:solidFill>
              </a:rPr>
              <a:t>věcné</a:t>
            </a:r>
            <a:r>
              <a:rPr lang="en-US" dirty="0">
                <a:solidFill>
                  <a:srgbClr val="FF6600"/>
                </a:solidFill>
              </a:rPr>
              <a:t> </a:t>
            </a:r>
            <a:r>
              <a:rPr lang="en-US" dirty="0" err="1">
                <a:solidFill>
                  <a:srgbClr val="FF6600"/>
                </a:solidFill>
              </a:rPr>
              <a:t>prostředky</a:t>
            </a:r>
            <a:r>
              <a:rPr lang="en-US" dirty="0">
                <a:solidFill>
                  <a:srgbClr val="FF6600"/>
                </a:solidFill>
              </a:rPr>
              <a:t>, </a:t>
            </a:r>
            <a:r>
              <a:rPr lang="en-US" dirty="0" err="1">
                <a:solidFill>
                  <a:srgbClr val="FF6600"/>
                </a:solidFill>
              </a:rPr>
              <a:t>mají</a:t>
            </a:r>
            <a:r>
              <a:rPr lang="en-US" dirty="0">
                <a:solidFill>
                  <a:srgbClr val="FF6600"/>
                </a:solidFill>
              </a:rPr>
              <a:t> </a:t>
            </a:r>
            <a:r>
              <a:rPr lang="en-US" dirty="0" err="1">
                <a:solidFill>
                  <a:srgbClr val="FF6600"/>
                </a:solidFill>
              </a:rPr>
              <a:t>stejné</a:t>
            </a:r>
            <a:r>
              <a:rPr lang="en-US" dirty="0">
                <a:solidFill>
                  <a:srgbClr val="FF6600"/>
                </a:solidFill>
              </a:rPr>
              <a:t> </a:t>
            </a:r>
            <a:r>
              <a:rPr lang="en-US" dirty="0" err="1">
                <a:solidFill>
                  <a:srgbClr val="FF6600"/>
                </a:solidFill>
              </a:rPr>
              <a:t>povinnosti</a:t>
            </a:r>
            <a:r>
              <a:rPr lang="en-US" dirty="0">
                <a:solidFill>
                  <a:srgbClr val="FF6600"/>
                </a:solidFill>
              </a:rPr>
              <a:t>, </a:t>
            </a:r>
            <a:r>
              <a:rPr lang="en-US" dirty="0" err="1">
                <a:solidFill>
                  <a:srgbClr val="FF6600"/>
                </a:solidFill>
              </a:rPr>
              <a:t>jaké</a:t>
            </a:r>
            <a:r>
              <a:rPr lang="en-US" dirty="0">
                <a:solidFill>
                  <a:srgbClr val="FF6600"/>
                </a:solidFill>
              </a:rPr>
              <a:t> </a:t>
            </a:r>
            <a:r>
              <a:rPr lang="en-US" dirty="0" err="1">
                <a:solidFill>
                  <a:srgbClr val="FF6600"/>
                </a:solidFill>
              </a:rPr>
              <a:t>mají</a:t>
            </a:r>
            <a:r>
              <a:rPr lang="en-US" dirty="0">
                <a:solidFill>
                  <a:srgbClr val="FF6600"/>
                </a:solidFill>
              </a:rPr>
              <a:t> </a:t>
            </a:r>
            <a:r>
              <a:rPr lang="en-US" dirty="0" err="1">
                <a:solidFill>
                  <a:srgbClr val="FF6600"/>
                </a:solidFill>
              </a:rPr>
              <a:t>právnické</a:t>
            </a:r>
            <a:r>
              <a:rPr lang="en-US" dirty="0">
                <a:solidFill>
                  <a:srgbClr val="FF6600"/>
                </a:solidFill>
              </a:rPr>
              <a:t> </a:t>
            </a:r>
            <a:r>
              <a:rPr lang="en-US" dirty="0" err="1">
                <a:solidFill>
                  <a:srgbClr val="FF6600"/>
                </a:solidFill>
              </a:rPr>
              <a:t>osoby</a:t>
            </a:r>
            <a:r>
              <a:rPr lang="en-US" dirty="0">
                <a:solidFill>
                  <a:srgbClr val="FF6600"/>
                </a:solidFill>
              </a:rPr>
              <a:t>. </a:t>
            </a:r>
          </a:p>
          <a:p>
            <a:r>
              <a:rPr lang="en-US" dirty="0" err="1">
                <a:solidFill>
                  <a:srgbClr val="3366FF"/>
                </a:solidFill>
              </a:rPr>
              <a:t>Nevyužívá</a:t>
            </a:r>
            <a:r>
              <a:rPr lang="en-US" dirty="0">
                <a:solidFill>
                  <a:srgbClr val="3366FF"/>
                </a:solidFill>
              </a:rPr>
              <a:t>-li </a:t>
            </a:r>
            <a:r>
              <a:rPr lang="en-US" dirty="0" err="1">
                <a:solidFill>
                  <a:srgbClr val="3366FF"/>
                </a:solidFill>
              </a:rPr>
              <a:t>fyzická</a:t>
            </a:r>
            <a:r>
              <a:rPr lang="en-US" dirty="0">
                <a:solidFill>
                  <a:srgbClr val="3366FF"/>
                </a:solidFill>
              </a:rPr>
              <a:t> </a:t>
            </a:r>
            <a:r>
              <a:rPr lang="en-US" dirty="0" err="1">
                <a:solidFill>
                  <a:srgbClr val="3366FF"/>
                </a:solidFill>
              </a:rPr>
              <a:t>osoba</a:t>
            </a:r>
            <a:r>
              <a:rPr lang="en-US" dirty="0">
                <a:solidFill>
                  <a:srgbClr val="3366FF"/>
                </a:solidFill>
              </a:rPr>
              <a:t> </a:t>
            </a:r>
            <a:r>
              <a:rPr lang="en-US" dirty="0" err="1">
                <a:solidFill>
                  <a:srgbClr val="3366FF"/>
                </a:solidFill>
              </a:rPr>
              <a:t>své</a:t>
            </a:r>
            <a:r>
              <a:rPr lang="en-US" dirty="0">
                <a:solidFill>
                  <a:srgbClr val="3366FF"/>
                </a:solidFill>
              </a:rPr>
              <a:t> </a:t>
            </a:r>
            <a:r>
              <a:rPr lang="en-US" dirty="0" err="1">
                <a:solidFill>
                  <a:srgbClr val="3366FF"/>
                </a:solidFill>
              </a:rPr>
              <a:t>obydlí</a:t>
            </a:r>
            <a:r>
              <a:rPr lang="en-US" dirty="0">
                <a:solidFill>
                  <a:srgbClr val="3366FF"/>
                </a:solidFill>
              </a:rPr>
              <a:t> pro </a:t>
            </a:r>
            <a:r>
              <a:rPr lang="en-US" dirty="0" err="1">
                <a:solidFill>
                  <a:srgbClr val="3366FF"/>
                </a:solidFill>
              </a:rPr>
              <a:t>podnikání</a:t>
            </a:r>
            <a:r>
              <a:rPr lang="en-US" dirty="0">
                <a:solidFill>
                  <a:srgbClr val="3366FF"/>
                </a:solidFill>
              </a:rPr>
              <a:t> </a:t>
            </a:r>
            <a:r>
              <a:rPr lang="en-US" dirty="0" err="1">
                <a:solidFill>
                  <a:srgbClr val="3366FF"/>
                </a:solidFill>
              </a:rPr>
              <a:t>nebo</a:t>
            </a:r>
            <a:r>
              <a:rPr lang="en-US" dirty="0">
                <a:solidFill>
                  <a:srgbClr val="3366FF"/>
                </a:solidFill>
              </a:rPr>
              <a:t> </a:t>
            </a:r>
            <a:r>
              <a:rPr lang="en-US" dirty="0" err="1">
                <a:solidFill>
                  <a:srgbClr val="3366FF"/>
                </a:solidFill>
              </a:rPr>
              <a:t>provozování</a:t>
            </a:r>
            <a:r>
              <a:rPr lang="en-US" dirty="0">
                <a:solidFill>
                  <a:srgbClr val="3366FF"/>
                </a:solidFill>
              </a:rPr>
              <a:t> </a:t>
            </a:r>
            <a:r>
              <a:rPr lang="en-US" dirty="0" err="1">
                <a:solidFill>
                  <a:srgbClr val="3366FF"/>
                </a:solidFill>
              </a:rPr>
              <a:t>jiné</a:t>
            </a:r>
            <a:r>
              <a:rPr lang="en-US" dirty="0">
                <a:solidFill>
                  <a:srgbClr val="3366FF"/>
                </a:solidFill>
              </a:rPr>
              <a:t> </a:t>
            </a:r>
            <a:r>
              <a:rPr lang="en-US" dirty="0" err="1">
                <a:solidFill>
                  <a:srgbClr val="3366FF"/>
                </a:solidFill>
              </a:rPr>
              <a:t>hospodářské</a:t>
            </a:r>
            <a:r>
              <a:rPr lang="en-US" dirty="0">
                <a:solidFill>
                  <a:srgbClr val="3366FF"/>
                </a:solidFill>
              </a:rPr>
              <a:t> </a:t>
            </a:r>
            <a:r>
              <a:rPr lang="en-US" dirty="0" err="1">
                <a:solidFill>
                  <a:srgbClr val="3366FF"/>
                </a:solidFill>
              </a:rPr>
              <a:t>činnosti</a:t>
            </a:r>
            <a:r>
              <a:rPr lang="en-US" dirty="0">
                <a:solidFill>
                  <a:srgbClr val="3366FF"/>
                </a:solidFill>
              </a:rPr>
              <a:t>, </a:t>
            </a:r>
            <a:r>
              <a:rPr lang="en-US" dirty="0" err="1">
                <a:solidFill>
                  <a:srgbClr val="3366FF"/>
                </a:solidFill>
              </a:rPr>
              <a:t>mohou</a:t>
            </a:r>
            <a:r>
              <a:rPr lang="en-US" dirty="0">
                <a:solidFill>
                  <a:srgbClr val="3366FF"/>
                </a:solidFill>
              </a:rPr>
              <a:t> </a:t>
            </a:r>
            <a:r>
              <a:rPr lang="en-US" dirty="0" err="1">
                <a:solidFill>
                  <a:srgbClr val="3366FF"/>
                </a:solidFill>
              </a:rPr>
              <a:t>pověření</a:t>
            </a:r>
            <a:r>
              <a:rPr lang="en-US" dirty="0">
                <a:solidFill>
                  <a:srgbClr val="3366FF"/>
                </a:solidFill>
              </a:rPr>
              <a:t> </a:t>
            </a:r>
            <a:r>
              <a:rPr lang="en-US" dirty="0" err="1">
                <a:solidFill>
                  <a:srgbClr val="3366FF"/>
                </a:solidFill>
              </a:rPr>
              <a:t>pracovníci</a:t>
            </a:r>
            <a:r>
              <a:rPr lang="en-US" dirty="0">
                <a:solidFill>
                  <a:srgbClr val="3366FF"/>
                </a:solidFill>
              </a:rPr>
              <a:t> </a:t>
            </a:r>
            <a:r>
              <a:rPr lang="en-US" dirty="0" err="1">
                <a:solidFill>
                  <a:srgbClr val="3366FF"/>
                </a:solidFill>
              </a:rPr>
              <a:t>vstupovat</a:t>
            </a:r>
            <a:r>
              <a:rPr lang="en-US" dirty="0">
                <a:solidFill>
                  <a:srgbClr val="3366FF"/>
                </a:solidFill>
              </a:rPr>
              <a:t> do </a:t>
            </a:r>
            <a:r>
              <a:rPr lang="en-US" dirty="0" err="1">
                <a:solidFill>
                  <a:srgbClr val="3366FF"/>
                </a:solidFill>
              </a:rPr>
              <a:t>jejího</a:t>
            </a:r>
            <a:r>
              <a:rPr lang="en-US" dirty="0">
                <a:solidFill>
                  <a:srgbClr val="3366FF"/>
                </a:solidFill>
              </a:rPr>
              <a:t> </a:t>
            </a:r>
            <a:r>
              <a:rPr lang="en-US" dirty="0" err="1">
                <a:solidFill>
                  <a:srgbClr val="3366FF"/>
                </a:solidFill>
              </a:rPr>
              <a:t>obydlí</a:t>
            </a:r>
            <a:r>
              <a:rPr lang="en-US" dirty="0">
                <a:solidFill>
                  <a:srgbClr val="3366FF"/>
                </a:solidFill>
              </a:rPr>
              <a:t> </a:t>
            </a:r>
            <a:r>
              <a:rPr lang="en-US" dirty="0" err="1">
                <a:solidFill>
                  <a:srgbClr val="3366FF"/>
                </a:solidFill>
              </a:rPr>
              <a:t>jen</a:t>
            </a:r>
            <a:r>
              <a:rPr lang="en-US" dirty="0">
                <a:solidFill>
                  <a:srgbClr val="3366FF"/>
                </a:solidFill>
              </a:rPr>
              <a:t> s </a:t>
            </a:r>
            <a:r>
              <a:rPr lang="en-US" dirty="0" err="1">
                <a:solidFill>
                  <a:srgbClr val="3366FF"/>
                </a:solidFill>
              </a:rPr>
              <a:t>jejím</a:t>
            </a:r>
            <a:r>
              <a:rPr lang="en-US" dirty="0">
                <a:solidFill>
                  <a:srgbClr val="3366FF"/>
                </a:solidFill>
              </a:rPr>
              <a:t> </a:t>
            </a:r>
            <a:r>
              <a:rPr lang="en-US" dirty="0" err="1">
                <a:solidFill>
                  <a:srgbClr val="3366FF"/>
                </a:solidFill>
              </a:rPr>
              <a:t>souhlasem</a:t>
            </a:r>
            <a:r>
              <a:rPr lang="en-US" dirty="0">
                <a:solidFill>
                  <a:srgbClr val="3366FF"/>
                </a:solidFill>
              </a:rPr>
              <a:t>, </a:t>
            </a:r>
            <a:r>
              <a:rPr lang="en-US" dirty="0"/>
              <a:t>a to </a:t>
            </a:r>
            <a:r>
              <a:rPr lang="en-US" dirty="0" err="1"/>
              <a:t>za</a:t>
            </a:r>
            <a:r>
              <a:rPr lang="en-US" dirty="0"/>
              <a:t> </a:t>
            </a:r>
            <a:r>
              <a:rPr lang="en-US" dirty="0" err="1"/>
              <a:t>účelem</a:t>
            </a:r>
            <a:r>
              <a:rPr lang="en-US" dirty="0"/>
              <a:t> </a:t>
            </a:r>
            <a:r>
              <a:rPr lang="en-US" dirty="0" err="1">
                <a:solidFill>
                  <a:srgbClr val="FF0000"/>
                </a:solidFill>
              </a:rPr>
              <a:t>výběru</a:t>
            </a:r>
            <a:r>
              <a:rPr lang="en-US" dirty="0">
                <a:solidFill>
                  <a:srgbClr val="FF0000"/>
                </a:solidFill>
              </a:rPr>
              <a:t>, evidence, </a:t>
            </a:r>
            <a:r>
              <a:rPr lang="en-US" dirty="0" err="1">
                <a:solidFill>
                  <a:srgbClr val="FF0000"/>
                </a:solidFill>
              </a:rPr>
              <a:t>určení</a:t>
            </a:r>
            <a:r>
              <a:rPr lang="en-US" dirty="0">
                <a:solidFill>
                  <a:srgbClr val="FF0000"/>
                </a:solidFill>
              </a:rPr>
              <a:t> a </a:t>
            </a:r>
            <a:r>
              <a:rPr lang="en-US" dirty="0" err="1">
                <a:solidFill>
                  <a:srgbClr val="FF0000"/>
                </a:solidFill>
              </a:rPr>
              <a:t>dodání</a:t>
            </a:r>
            <a:r>
              <a:rPr lang="en-US" dirty="0">
                <a:solidFill>
                  <a:srgbClr val="FF0000"/>
                </a:solidFill>
              </a:rPr>
              <a:t> </a:t>
            </a:r>
            <a:r>
              <a:rPr lang="en-US" dirty="0" err="1">
                <a:solidFill>
                  <a:srgbClr val="FF0000"/>
                </a:solidFill>
              </a:rPr>
              <a:t>věcných</a:t>
            </a:r>
            <a:r>
              <a:rPr lang="en-US" dirty="0">
                <a:solidFill>
                  <a:srgbClr val="FF0000"/>
                </a:solidFill>
              </a:rPr>
              <a:t> </a:t>
            </a:r>
            <a:r>
              <a:rPr lang="en-US" dirty="0" err="1">
                <a:solidFill>
                  <a:srgbClr val="FF0000"/>
                </a:solidFill>
              </a:rPr>
              <a:t>prostředků</a:t>
            </a:r>
            <a:r>
              <a:rPr lang="en-US" dirty="0">
                <a:solidFill>
                  <a:srgbClr val="FF0000"/>
                </a:solidFill>
              </a:rPr>
              <a:t> </a:t>
            </a:r>
            <a:r>
              <a:rPr lang="en-US" dirty="0" err="1">
                <a:solidFill>
                  <a:srgbClr val="FF0000"/>
                </a:solidFill>
              </a:rPr>
              <a:t>nebo</a:t>
            </a:r>
            <a:r>
              <a:rPr lang="en-US" dirty="0">
                <a:solidFill>
                  <a:srgbClr val="FF0000"/>
                </a:solidFill>
              </a:rPr>
              <a:t> </a:t>
            </a:r>
            <a:r>
              <a:rPr lang="en-US" dirty="0" err="1">
                <a:solidFill>
                  <a:srgbClr val="FF0000"/>
                </a:solidFill>
              </a:rPr>
              <a:t>jejich</a:t>
            </a:r>
            <a:r>
              <a:rPr lang="en-US" dirty="0">
                <a:solidFill>
                  <a:srgbClr val="FF0000"/>
                </a:solidFill>
              </a:rPr>
              <a:t> </a:t>
            </a:r>
            <a:r>
              <a:rPr lang="en-US" dirty="0" err="1">
                <a:solidFill>
                  <a:srgbClr val="FF0000"/>
                </a:solidFill>
              </a:rPr>
              <a:t>kontroly</a:t>
            </a:r>
            <a:r>
              <a:rPr lang="en-US" dirty="0">
                <a:solidFill>
                  <a:srgbClr val="FF0000"/>
                </a:solidFill>
              </a:rPr>
              <a:t>.</a:t>
            </a:r>
          </a:p>
        </p:txBody>
      </p:sp>
    </p:spTree>
    <p:extLst>
      <p:ext uri="{BB962C8B-B14F-4D97-AF65-F5344CB8AC3E}">
        <p14:creationId xmlns:p14="http://schemas.microsoft.com/office/powerpoint/2010/main" val="1613490371"/>
      </p:ext>
    </p:extLst>
  </p:cSld>
  <p:clrMapOvr>
    <a:masterClrMapping/>
  </p:clrMapOvr>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Věcné</a:t>
            </a:r>
            <a:r>
              <a:rPr lang="en-US" dirty="0"/>
              <a:t> </a:t>
            </a:r>
            <a:r>
              <a:rPr lang="en-US" dirty="0" err="1"/>
              <a:t>státní</a:t>
            </a:r>
            <a:r>
              <a:rPr lang="en-US" dirty="0"/>
              <a:t> </a:t>
            </a:r>
            <a:r>
              <a:rPr lang="en-US" dirty="0" err="1"/>
              <a:t>prostředky</a:t>
            </a:r>
            <a:r>
              <a:rPr lang="en-US" dirty="0"/>
              <a:t> </a:t>
            </a:r>
            <a:r>
              <a:rPr lang="en-US" dirty="0" err="1"/>
              <a:t>určené</a:t>
            </a:r>
            <a:r>
              <a:rPr lang="en-US" dirty="0"/>
              <a:t> k </a:t>
            </a:r>
            <a:r>
              <a:rPr lang="en-US" dirty="0" err="1"/>
              <a:t>obraně</a:t>
            </a:r>
            <a:endParaRPr lang="en-US" dirty="0"/>
          </a:p>
        </p:txBody>
      </p:sp>
      <p:sp>
        <p:nvSpPr>
          <p:cNvPr id="3" name="Content Placeholder 2"/>
          <p:cNvSpPr>
            <a:spLocks noGrp="1"/>
          </p:cNvSpPr>
          <p:nvPr>
            <p:ph idx="1"/>
          </p:nvPr>
        </p:nvSpPr>
        <p:spPr/>
        <p:txBody>
          <a:bodyPr/>
          <a:lstStyle/>
          <a:p>
            <a:r>
              <a:rPr lang="en-US" dirty="0" err="1"/>
              <a:t>Za</a:t>
            </a:r>
            <a:r>
              <a:rPr lang="en-US" dirty="0"/>
              <a:t> </a:t>
            </a:r>
            <a:r>
              <a:rPr lang="en-US" dirty="0" err="1"/>
              <a:t>stavu</a:t>
            </a:r>
            <a:r>
              <a:rPr lang="en-US" dirty="0"/>
              <a:t> </a:t>
            </a:r>
            <a:r>
              <a:rPr lang="en-US" dirty="0" err="1"/>
              <a:t>ohrožení</a:t>
            </a:r>
            <a:r>
              <a:rPr lang="en-US" dirty="0"/>
              <a:t> </a:t>
            </a:r>
            <a:r>
              <a:rPr lang="en-US" dirty="0" err="1"/>
              <a:t>státu</a:t>
            </a:r>
            <a:r>
              <a:rPr lang="en-US" dirty="0"/>
              <a:t>  </a:t>
            </a:r>
            <a:r>
              <a:rPr lang="en-US" dirty="0" err="1"/>
              <a:t>nebo</a:t>
            </a:r>
            <a:r>
              <a:rPr lang="en-US" dirty="0"/>
              <a:t> </a:t>
            </a:r>
            <a:r>
              <a:rPr lang="en-US" dirty="0" err="1"/>
              <a:t>za</a:t>
            </a:r>
            <a:r>
              <a:rPr lang="en-US" dirty="0"/>
              <a:t> </a:t>
            </a:r>
            <a:r>
              <a:rPr lang="en-US" dirty="0" err="1"/>
              <a:t>válečného</a:t>
            </a:r>
            <a:r>
              <a:rPr lang="en-US" dirty="0"/>
              <a:t> </a:t>
            </a:r>
            <a:r>
              <a:rPr lang="en-US" dirty="0" err="1"/>
              <a:t>stavu</a:t>
            </a:r>
            <a:r>
              <a:rPr lang="en-US" dirty="0"/>
              <a:t> </a:t>
            </a:r>
            <a:r>
              <a:rPr lang="en-US" dirty="0" err="1"/>
              <a:t>stát</a:t>
            </a:r>
            <a:r>
              <a:rPr lang="en-US" dirty="0"/>
              <a:t> </a:t>
            </a:r>
            <a:r>
              <a:rPr lang="en-US" dirty="0" err="1"/>
              <a:t>zajišťuje</a:t>
            </a:r>
            <a:r>
              <a:rPr lang="en-US" dirty="0"/>
              <a:t> </a:t>
            </a:r>
            <a:r>
              <a:rPr lang="en-US" dirty="0" err="1"/>
              <a:t>obranu</a:t>
            </a:r>
            <a:r>
              <a:rPr lang="en-US" dirty="0"/>
              <a:t> </a:t>
            </a:r>
            <a:r>
              <a:rPr lang="en-US" dirty="0" err="1"/>
              <a:t>především</a:t>
            </a:r>
            <a:r>
              <a:rPr lang="en-US" dirty="0"/>
              <a:t> </a:t>
            </a:r>
            <a:r>
              <a:rPr lang="en-US" dirty="0" err="1">
                <a:solidFill>
                  <a:srgbClr val="000090"/>
                </a:solidFill>
              </a:rPr>
              <a:t>vlastními</a:t>
            </a:r>
            <a:r>
              <a:rPr lang="en-US" dirty="0">
                <a:solidFill>
                  <a:srgbClr val="000090"/>
                </a:solidFill>
              </a:rPr>
              <a:t> </a:t>
            </a:r>
            <a:r>
              <a:rPr lang="en-US" dirty="0" err="1">
                <a:solidFill>
                  <a:srgbClr val="000090"/>
                </a:solidFill>
              </a:rPr>
              <a:t>věcnými</a:t>
            </a:r>
            <a:r>
              <a:rPr lang="en-US" dirty="0">
                <a:solidFill>
                  <a:srgbClr val="000090"/>
                </a:solidFill>
              </a:rPr>
              <a:t> </a:t>
            </a:r>
            <a:r>
              <a:rPr lang="en-US" dirty="0" err="1">
                <a:solidFill>
                  <a:srgbClr val="000090"/>
                </a:solidFill>
              </a:rPr>
              <a:t>prostředky</a:t>
            </a:r>
            <a:r>
              <a:rPr lang="en-US" dirty="0">
                <a:solidFill>
                  <a:srgbClr val="000090"/>
                </a:solidFill>
              </a:rPr>
              <a:t>.</a:t>
            </a:r>
          </a:p>
        </p:txBody>
      </p:sp>
    </p:spTree>
    <p:extLst>
      <p:ext uri="{BB962C8B-B14F-4D97-AF65-F5344CB8AC3E}">
        <p14:creationId xmlns:p14="http://schemas.microsoft.com/office/powerpoint/2010/main" val="1920867254"/>
      </p:ext>
    </p:extLst>
  </p:cSld>
  <p:clrMapOvr>
    <a:masterClrMapping/>
  </p:clrMapOvr>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Věcné</a:t>
            </a:r>
            <a:r>
              <a:rPr lang="en-US" dirty="0"/>
              <a:t> </a:t>
            </a:r>
            <a:r>
              <a:rPr lang="en-US" dirty="0" err="1"/>
              <a:t>jiné</a:t>
            </a:r>
            <a:r>
              <a:rPr lang="en-US" dirty="0"/>
              <a:t> </a:t>
            </a:r>
            <a:r>
              <a:rPr lang="en-US" dirty="0" err="1"/>
              <a:t>prostředky</a:t>
            </a:r>
            <a:r>
              <a:rPr lang="en-US" dirty="0"/>
              <a:t> k </a:t>
            </a:r>
            <a:r>
              <a:rPr lang="en-US" dirty="0" err="1"/>
              <a:t>obraně</a:t>
            </a:r>
            <a:endParaRPr lang="en-US" dirty="0"/>
          </a:p>
        </p:txBody>
      </p:sp>
      <p:sp>
        <p:nvSpPr>
          <p:cNvPr id="3" name="Content Placeholder 2"/>
          <p:cNvSpPr>
            <a:spLocks noGrp="1"/>
          </p:cNvSpPr>
          <p:nvPr>
            <p:ph idx="1"/>
          </p:nvPr>
        </p:nvSpPr>
        <p:spPr/>
        <p:txBody>
          <a:bodyPr/>
          <a:lstStyle/>
          <a:p>
            <a:r>
              <a:rPr lang="en-US" dirty="0" err="1"/>
              <a:t>Nepostačují</a:t>
            </a:r>
            <a:r>
              <a:rPr lang="en-US" dirty="0"/>
              <a:t>-li </a:t>
            </a:r>
            <a:r>
              <a:rPr lang="en-US" dirty="0" err="1"/>
              <a:t>věcné</a:t>
            </a:r>
            <a:r>
              <a:rPr lang="en-US" dirty="0"/>
              <a:t> </a:t>
            </a:r>
            <a:r>
              <a:rPr lang="en-US" dirty="0" err="1"/>
              <a:t>prostředky</a:t>
            </a:r>
            <a:r>
              <a:rPr lang="en-US" dirty="0"/>
              <a:t> </a:t>
            </a:r>
            <a:r>
              <a:rPr lang="en-US" dirty="0" err="1"/>
              <a:t>státu</a:t>
            </a:r>
            <a:r>
              <a:rPr lang="en-US" dirty="0"/>
              <a:t>, </a:t>
            </a:r>
            <a:r>
              <a:rPr lang="en-US" dirty="0" err="1"/>
              <a:t>může</a:t>
            </a:r>
            <a:r>
              <a:rPr lang="en-US" dirty="0"/>
              <a:t> </a:t>
            </a:r>
            <a:r>
              <a:rPr lang="en-US" dirty="0" err="1"/>
              <a:t>obecní</a:t>
            </a:r>
            <a:r>
              <a:rPr lang="en-US" dirty="0"/>
              <a:t> </a:t>
            </a:r>
            <a:r>
              <a:rPr lang="en-US" dirty="0" err="1"/>
              <a:t>úřad</a:t>
            </a:r>
            <a:r>
              <a:rPr lang="en-US" dirty="0"/>
              <a:t> </a:t>
            </a:r>
            <a:r>
              <a:rPr lang="en-US" dirty="0" err="1"/>
              <a:t>obce</a:t>
            </a:r>
            <a:r>
              <a:rPr lang="en-US" dirty="0"/>
              <a:t> s </a:t>
            </a:r>
            <a:r>
              <a:rPr lang="en-US" dirty="0" err="1"/>
              <a:t>rozšířenou</a:t>
            </a:r>
            <a:r>
              <a:rPr lang="en-US" dirty="0"/>
              <a:t> </a:t>
            </a:r>
            <a:r>
              <a:rPr lang="en-US" dirty="0" err="1"/>
              <a:t>působností</a:t>
            </a:r>
            <a:r>
              <a:rPr lang="en-US" dirty="0"/>
              <a:t> :</a:t>
            </a:r>
          </a:p>
          <a:p>
            <a:pPr marL="514350" indent="-514350">
              <a:buAutoNum type="alphaLcParenR"/>
            </a:pPr>
            <a:r>
              <a:rPr lang="en-US" dirty="0" err="1">
                <a:solidFill>
                  <a:srgbClr val="660066"/>
                </a:solidFill>
              </a:rPr>
              <a:t>právnické</a:t>
            </a:r>
            <a:r>
              <a:rPr lang="en-US" dirty="0">
                <a:solidFill>
                  <a:srgbClr val="660066"/>
                </a:solidFill>
              </a:rPr>
              <a:t> </a:t>
            </a:r>
            <a:r>
              <a:rPr lang="en-US" dirty="0" err="1">
                <a:solidFill>
                  <a:srgbClr val="660066"/>
                </a:solidFill>
              </a:rPr>
              <a:t>nebo</a:t>
            </a:r>
            <a:r>
              <a:rPr lang="en-US" dirty="0">
                <a:solidFill>
                  <a:srgbClr val="660066"/>
                </a:solidFill>
              </a:rPr>
              <a:t> </a:t>
            </a:r>
          </a:p>
          <a:p>
            <a:pPr marL="514350" indent="-514350">
              <a:buAutoNum type="alphaLcParenR"/>
            </a:pPr>
            <a:r>
              <a:rPr lang="en-US" dirty="0" err="1">
                <a:solidFill>
                  <a:srgbClr val="660066"/>
                </a:solidFill>
              </a:rPr>
              <a:t>fyzické</a:t>
            </a:r>
            <a:r>
              <a:rPr lang="en-US" dirty="0">
                <a:solidFill>
                  <a:srgbClr val="660066"/>
                </a:solidFill>
              </a:rPr>
              <a:t> </a:t>
            </a:r>
            <a:r>
              <a:rPr lang="en-US" dirty="0" err="1">
                <a:solidFill>
                  <a:srgbClr val="660066"/>
                </a:solidFill>
              </a:rPr>
              <a:t>osobě</a:t>
            </a:r>
            <a:r>
              <a:rPr lang="en-US" dirty="0">
                <a:solidFill>
                  <a:srgbClr val="660066"/>
                </a:solidFill>
              </a:rPr>
              <a:t>,</a:t>
            </a:r>
          </a:p>
          <a:p>
            <a:pPr marL="514350" indent="-514350">
              <a:buAutoNum type="alphaLcParenR"/>
            </a:pPr>
            <a:endParaRPr lang="en-US" dirty="0"/>
          </a:p>
          <a:p>
            <a:pPr marL="0" indent="0"/>
            <a:r>
              <a:rPr lang="en-US" dirty="0" err="1"/>
              <a:t>která</a:t>
            </a:r>
            <a:r>
              <a:rPr lang="en-US" dirty="0"/>
              <a:t> </a:t>
            </a:r>
            <a:r>
              <a:rPr lang="en-US" dirty="0" err="1"/>
              <a:t>má</a:t>
            </a:r>
            <a:r>
              <a:rPr lang="en-US" dirty="0"/>
              <a:t> </a:t>
            </a:r>
            <a:r>
              <a:rPr lang="en-US" dirty="0" err="1"/>
              <a:t>věcné</a:t>
            </a:r>
            <a:r>
              <a:rPr lang="en-US" dirty="0"/>
              <a:t> </a:t>
            </a:r>
            <a:r>
              <a:rPr lang="en-US" dirty="0" err="1"/>
              <a:t>prostředky</a:t>
            </a:r>
            <a:r>
              <a:rPr lang="en-US" dirty="0"/>
              <a:t> </a:t>
            </a:r>
            <a:r>
              <a:rPr lang="en-US" dirty="0" err="1"/>
              <a:t>potřebné</a:t>
            </a:r>
            <a:r>
              <a:rPr lang="en-US" dirty="0"/>
              <a:t> k </a:t>
            </a:r>
            <a:r>
              <a:rPr lang="en-US" dirty="0" err="1"/>
              <a:t>zajišťování</a:t>
            </a:r>
            <a:r>
              <a:rPr lang="en-US" dirty="0"/>
              <a:t> </a:t>
            </a:r>
            <a:r>
              <a:rPr lang="en-US" dirty="0" err="1"/>
              <a:t>obrany</a:t>
            </a:r>
            <a:r>
              <a:rPr lang="en-US" dirty="0"/>
              <a:t> </a:t>
            </a:r>
            <a:r>
              <a:rPr lang="en-US" dirty="0" err="1"/>
              <a:t>státu</a:t>
            </a:r>
            <a:r>
              <a:rPr lang="en-US" dirty="0"/>
              <a:t> </a:t>
            </a:r>
            <a:r>
              <a:rPr lang="en-US" dirty="0" err="1">
                <a:solidFill>
                  <a:srgbClr val="008000"/>
                </a:solidFill>
              </a:rPr>
              <a:t>uložit</a:t>
            </a:r>
            <a:r>
              <a:rPr lang="en-US" dirty="0">
                <a:solidFill>
                  <a:srgbClr val="008000"/>
                </a:solidFill>
              </a:rPr>
              <a:t> </a:t>
            </a:r>
            <a:r>
              <a:rPr lang="en-US" dirty="0" err="1">
                <a:solidFill>
                  <a:srgbClr val="008000"/>
                </a:solidFill>
              </a:rPr>
              <a:t>povinnost</a:t>
            </a:r>
            <a:r>
              <a:rPr lang="en-US" dirty="0">
                <a:solidFill>
                  <a:srgbClr val="008000"/>
                </a:solidFill>
              </a:rPr>
              <a:t> </a:t>
            </a:r>
            <a:r>
              <a:rPr lang="en-US" dirty="0" err="1">
                <a:solidFill>
                  <a:srgbClr val="008000"/>
                </a:solidFill>
              </a:rPr>
              <a:t>tyto</a:t>
            </a:r>
            <a:r>
              <a:rPr lang="en-US" dirty="0">
                <a:solidFill>
                  <a:srgbClr val="008000"/>
                </a:solidFill>
              </a:rPr>
              <a:t> </a:t>
            </a:r>
            <a:r>
              <a:rPr lang="en-US" dirty="0" err="1">
                <a:solidFill>
                  <a:srgbClr val="008000"/>
                </a:solidFill>
              </a:rPr>
              <a:t>prostředky</a:t>
            </a:r>
            <a:r>
              <a:rPr lang="en-US" dirty="0">
                <a:solidFill>
                  <a:srgbClr val="008000"/>
                </a:solidFill>
              </a:rPr>
              <a:t> pro </a:t>
            </a:r>
            <a:r>
              <a:rPr lang="en-US" dirty="0" err="1">
                <a:solidFill>
                  <a:srgbClr val="008000"/>
                </a:solidFill>
              </a:rPr>
              <a:t>obranu</a:t>
            </a:r>
            <a:r>
              <a:rPr lang="en-US" dirty="0">
                <a:solidFill>
                  <a:srgbClr val="008000"/>
                </a:solidFill>
              </a:rPr>
              <a:t> </a:t>
            </a:r>
            <a:r>
              <a:rPr lang="en-US" dirty="0" err="1">
                <a:solidFill>
                  <a:srgbClr val="008000"/>
                </a:solidFill>
              </a:rPr>
              <a:t>státu</a:t>
            </a:r>
            <a:r>
              <a:rPr lang="en-US" dirty="0">
                <a:solidFill>
                  <a:srgbClr val="008000"/>
                </a:solidFill>
              </a:rPr>
              <a:t> </a:t>
            </a:r>
            <a:r>
              <a:rPr lang="en-US" dirty="0" err="1">
                <a:solidFill>
                  <a:srgbClr val="008000"/>
                </a:solidFill>
              </a:rPr>
              <a:t>poskytnout</a:t>
            </a:r>
            <a:r>
              <a:rPr lang="en-US" dirty="0"/>
              <a:t>.</a:t>
            </a:r>
          </a:p>
        </p:txBody>
      </p:sp>
    </p:spTree>
    <p:extLst>
      <p:ext uri="{BB962C8B-B14F-4D97-AF65-F5344CB8AC3E}">
        <p14:creationId xmlns:p14="http://schemas.microsoft.com/office/powerpoint/2010/main" val="2399312082"/>
      </p:ext>
    </p:extLst>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Povinnost</a:t>
            </a:r>
            <a:r>
              <a:rPr lang="en-US" dirty="0"/>
              <a:t> </a:t>
            </a:r>
            <a:r>
              <a:rPr lang="en-US" dirty="0" err="1"/>
              <a:t>poskytnout</a:t>
            </a:r>
            <a:r>
              <a:rPr lang="en-US" dirty="0"/>
              <a:t> </a:t>
            </a:r>
            <a:r>
              <a:rPr lang="en-US" dirty="0" err="1"/>
              <a:t>věcné</a:t>
            </a:r>
            <a:r>
              <a:rPr lang="en-US" dirty="0"/>
              <a:t> </a:t>
            </a:r>
            <a:r>
              <a:rPr lang="en-US" dirty="0" err="1"/>
              <a:t>prostředky</a:t>
            </a:r>
            <a:endParaRPr lang="en-US" dirty="0"/>
          </a:p>
        </p:txBody>
      </p:sp>
      <p:sp>
        <p:nvSpPr>
          <p:cNvPr id="3" name="Content Placeholder 2"/>
          <p:cNvSpPr>
            <a:spLocks noGrp="1"/>
          </p:cNvSpPr>
          <p:nvPr>
            <p:ph idx="1"/>
          </p:nvPr>
        </p:nvSpPr>
        <p:spPr/>
        <p:txBody>
          <a:bodyPr/>
          <a:lstStyle/>
          <a:p>
            <a:r>
              <a:rPr lang="en-US" dirty="0"/>
              <a:t>Na </a:t>
            </a:r>
            <a:r>
              <a:rPr lang="en-US" dirty="0" err="1"/>
              <a:t>základě</a:t>
            </a:r>
            <a:r>
              <a:rPr lang="en-US" dirty="0"/>
              <a:t> </a:t>
            </a:r>
            <a:r>
              <a:rPr lang="en-US" dirty="0" err="1"/>
              <a:t>rozhodnutí</a:t>
            </a:r>
            <a:r>
              <a:rPr lang="en-US" dirty="0"/>
              <a:t> </a:t>
            </a:r>
            <a:r>
              <a:rPr lang="en-US" dirty="0" err="1"/>
              <a:t>příslušného</a:t>
            </a:r>
            <a:r>
              <a:rPr lang="en-US" dirty="0"/>
              <a:t> </a:t>
            </a:r>
            <a:r>
              <a:rPr lang="en-US" dirty="0" err="1"/>
              <a:t>obecního</a:t>
            </a:r>
            <a:r>
              <a:rPr lang="en-US" dirty="0"/>
              <a:t> </a:t>
            </a:r>
            <a:r>
              <a:rPr lang="en-US" dirty="0" err="1"/>
              <a:t>úřadu</a:t>
            </a:r>
            <a:r>
              <a:rPr lang="en-US" dirty="0"/>
              <a:t> </a:t>
            </a:r>
            <a:r>
              <a:rPr lang="en-US" dirty="0" err="1"/>
              <a:t>obce</a:t>
            </a:r>
            <a:r>
              <a:rPr lang="en-US" dirty="0"/>
              <a:t> s </a:t>
            </a:r>
            <a:r>
              <a:rPr lang="en-US" dirty="0" err="1"/>
              <a:t>rozšířenou</a:t>
            </a:r>
            <a:r>
              <a:rPr lang="en-US" dirty="0"/>
              <a:t> </a:t>
            </a:r>
            <a:r>
              <a:rPr lang="en-US" dirty="0" err="1"/>
              <a:t>působností</a:t>
            </a:r>
            <a:r>
              <a:rPr lang="en-US" dirty="0"/>
              <a:t>  je </a:t>
            </a:r>
            <a:r>
              <a:rPr lang="en-US" dirty="0" err="1">
                <a:solidFill>
                  <a:srgbClr val="FF0000"/>
                </a:solidFill>
              </a:rPr>
              <a:t>vlastník</a:t>
            </a:r>
            <a:r>
              <a:rPr lang="en-US" dirty="0"/>
              <a:t> </a:t>
            </a:r>
            <a:r>
              <a:rPr lang="en-US" dirty="0" err="1"/>
              <a:t>věcných</a:t>
            </a:r>
            <a:r>
              <a:rPr lang="en-US" dirty="0"/>
              <a:t> </a:t>
            </a:r>
            <a:r>
              <a:rPr lang="en-US" dirty="0" err="1"/>
              <a:t>prostředků</a:t>
            </a:r>
            <a:r>
              <a:rPr lang="en-US" dirty="0"/>
              <a:t> </a:t>
            </a:r>
            <a:r>
              <a:rPr lang="en-US" dirty="0" err="1"/>
              <a:t>povinen</a:t>
            </a:r>
            <a:r>
              <a:rPr lang="en-US" dirty="0"/>
              <a:t> </a:t>
            </a:r>
            <a:r>
              <a:rPr lang="en-US" dirty="0" err="1"/>
              <a:t>tyto</a:t>
            </a:r>
            <a:r>
              <a:rPr lang="en-US" dirty="0"/>
              <a:t> </a:t>
            </a:r>
            <a:r>
              <a:rPr lang="en-US" dirty="0" err="1"/>
              <a:t>věcné</a:t>
            </a:r>
            <a:r>
              <a:rPr lang="en-US" dirty="0"/>
              <a:t> </a:t>
            </a:r>
            <a:r>
              <a:rPr lang="en-US" dirty="0" err="1"/>
              <a:t>prostředky</a:t>
            </a:r>
            <a:r>
              <a:rPr lang="en-US" dirty="0"/>
              <a:t>: </a:t>
            </a:r>
          </a:p>
          <a:p>
            <a:pPr marL="514350" indent="-514350">
              <a:buAutoNum type="alphaLcParenR"/>
            </a:pPr>
            <a:r>
              <a:rPr lang="en-US" dirty="0" err="1">
                <a:solidFill>
                  <a:srgbClr val="FF6600"/>
                </a:solidFill>
              </a:rPr>
              <a:t>odevzdat</a:t>
            </a:r>
            <a:r>
              <a:rPr lang="en-US" dirty="0">
                <a:solidFill>
                  <a:srgbClr val="FF6600"/>
                </a:solidFill>
              </a:rPr>
              <a:t> </a:t>
            </a:r>
            <a:r>
              <a:rPr lang="en-US" dirty="0" err="1">
                <a:solidFill>
                  <a:srgbClr val="FF6600"/>
                </a:solidFill>
              </a:rPr>
              <a:t>nebo</a:t>
            </a:r>
            <a:r>
              <a:rPr lang="en-US" dirty="0">
                <a:solidFill>
                  <a:srgbClr val="FF6600"/>
                </a:solidFill>
              </a:rPr>
              <a:t> </a:t>
            </a:r>
          </a:p>
          <a:p>
            <a:pPr marL="514350" indent="-514350">
              <a:buAutoNum type="alphaLcParenR"/>
            </a:pPr>
            <a:r>
              <a:rPr lang="en-US" dirty="0" err="1">
                <a:solidFill>
                  <a:srgbClr val="FF6600"/>
                </a:solidFill>
              </a:rPr>
              <a:t>poskytnout</a:t>
            </a:r>
            <a:r>
              <a:rPr lang="en-US" dirty="0">
                <a:solidFill>
                  <a:srgbClr val="FF6600"/>
                </a:solidFill>
              </a:rPr>
              <a:t> a </a:t>
            </a:r>
          </a:p>
          <a:p>
            <a:pPr marL="514350" indent="-514350">
              <a:buAutoNum type="alphaLcParenR"/>
            </a:pPr>
            <a:r>
              <a:rPr lang="en-US" dirty="0" err="1">
                <a:solidFill>
                  <a:srgbClr val="FF6600"/>
                </a:solidFill>
              </a:rPr>
              <a:t>strpět</a:t>
            </a:r>
            <a:r>
              <a:rPr lang="en-US" dirty="0">
                <a:solidFill>
                  <a:srgbClr val="FF6600"/>
                </a:solidFill>
              </a:rPr>
              <a:t>, </a:t>
            </a:r>
            <a:r>
              <a:rPr lang="en-US" dirty="0" err="1">
                <a:solidFill>
                  <a:srgbClr val="FF6600"/>
                </a:solidFill>
              </a:rPr>
              <a:t>aby</a:t>
            </a:r>
            <a:r>
              <a:rPr lang="en-US" dirty="0">
                <a:solidFill>
                  <a:srgbClr val="FF6600"/>
                </a:solidFill>
              </a:rPr>
              <a:t> s </a:t>
            </a:r>
            <a:r>
              <a:rPr lang="en-US" dirty="0" err="1">
                <a:solidFill>
                  <a:srgbClr val="FF6600"/>
                </a:solidFill>
              </a:rPr>
              <a:t>nimi</a:t>
            </a:r>
            <a:r>
              <a:rPr lang="en-US" dirty="0">
                <a:solidFill>
                  <a:srgbClr val="FF6600"/>
                </a:solidFill>
              </a:rPr>
              <a:t> </a:t>
            </a:r>
            <a:r>
              <a:rPr lang="en-US" dirty="0" err="1">
                <a:solidFill>
                  <a:srgbClr val="FF6600"/>
                </a:solidFill>
              </a:rPr>
              <a:t>bylo</a:t>
            </a:r>
            <a:r>
              <a:rPr lang="en-US" dirty="0">
                <a:solidFill>
                  <a:srgbClr val="FF6600"/>
                </a:solidFill>
              </a:rPr>
              <a:t> </a:t>
            </a:r>
            <a:r>
              <a:rPr lang="en-US" dirty="0" err="1">
                <a:solidFill>
                  <a:srgbClr val="FF6600"/>
                </a:solidFill>
              </a:rPr>
              <a:t>naloženo</a:t>
            </a:r>
            <a:r>
              <a:rPr lang="en-US" dirty="0">
                <a:solidFill>
                  <a:srgbClr val="FF6600"/>
                </a:solidFill>
              </a:rPr>
              <a:t> </a:t>
            </a:r>
            <a:r>
              <a:rPr lang="en-US" dirty="0" err="1">
                <a:solidFill>
                  <a:srgbClr val="FF6600"/>
                </a:solidFill>
              </a:rPr>
              <a:t>určeným</a:t>
            </a:r>
            <a:r>
              <a:rPr lang="en-US" dirty="0">
                <a:solidFill>
                  <a:srgbClr val="FF6600"/>
                </a:solidFill>
              </a:rPr>
              <a:t> </a:t>
            </a:r>
            <a:r>
              <a:rPr lang="en-US" dirty="0" err="1">
                <a:solidFill>
                  <a:srgbClr val="FF6600"/>
                </a:solidFill>
              </a:rPr>
              <a:t>způsobem</a:t>
            </a:r>
            <a:r>
              <a:rPr lang="en-US" dirty="0">
                <a:solidFill>
                  <a:srgbClr val="FF6600"/>
                </a:solidFill>
              </a:rPr>
              <a:t>.</a:t>
            </a:r>
          </a:p>
        </p:txBody>
      </p:sp>
    </p:spTree>
    <p:extLst>
      <p:ext uri="{BB962C8B-B14F-4D97-AF65-F5344CB8AC3E}">
        <p14:creationId xmlns:p14="http://schemas.microsoft.com/office/powerpoint/2010/main" val="567086556"/>
      </p:ext>
    </p:extLst>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Rozhodování</a:t>
            </a:r>
            <a:r>
              <a:rPr lang="en-US" dirty="0"/>
              <a:t> OÚ s </a:t>
            </a:r>
            <a:r>
              <a:rPr lang="en-US" dirty="0" err="1"/>
              <a:t>rozšířenou</a:t>
            </a:r>
            <a:r>
              <a:rPr lang="en-US" dirty="0"/>
              <a:t> </a:t>
            </a:r>
            <a:r>
              <a:rPr lang="en-US" dirty="0" err="1"/>
              <a:t>působností</a:t>
            </a:r>
            <a:endParaRPr lang="en-US" dirty="0"/>
          </a:p>
        </p:txBody>
      </p:sp>
      <p:sp>
        <p:nvSpPr>
          <p:cNvPr id="3" name="Content Placeholder 2"/>
          <p:cNvSpPr>
            <a:spLocks noGrp="1"/>
          </p:cNvSpPr>
          <p:nvPr>
            <p:ph idx="1"/>
          </p:nvPr>
        </p:nvSpPr>
        <p:spPr/>
        <p:txBody>
          <a:bodyPr/>
          <a:lstStyle/>
          <a:p>
            <a:pPr marL="457200" indent="-457200">
              <a:buFontTx/>
              <a:buChar char="•"/>
            </a:pPr>
            <a:r>
              <a:rPr lang="en-US" dirty="0" err="1"/>
              <a:t>povinnosti</a:t>
            </a:r>
            <a:r>
              <a:rPr lang="en-US" dirty="0"/>
              <a:t> </a:t>
            </a:r>
            <a:r>
              <a:rPr lang="en-US" dirty="0" err="1"/>
              <a:t>poskytnout</a:t>
            </a:r>
            <a:r>
              <a:rPr lang="en-US" dirty="0"/>
              <a:t> </a:t>
            </a:r>
            <a:r>
              <a:rPr lang="en-US" dirty="0" err="1"/>
              <a:t>věcné</a:t>
            </a:r>
            <a:r>
              <a:rPr lang="en-US" dirty="0"/>
              <a:t> </a:t>
            </a:r>
            <a:r>
              <a:rPr lang="en-US" dirty="0" err="1"/>
              <a:t>prostředky</a:t>
            </a:r>
            <a:r>
              <a:rPr lang="en-US" dirty="0"/>
              <a:t> </a:t>
            </a:r>
            <a:r>
              <a:rPr lang="en-US" dirty="0" err="1">
                <a:solidFill>
                  <a:srgbClr val="008000"/>
                </a:solidFill>
              </a:rPr>
              <a:t>ve</a:t>
            </a:r>
            <a:r>
              <a:rPr lang="en-US" dirty="0">
                <a:solidFill>
                  <a:srgbClr val="008000"/>
                </a:solidFill>
              </a:rPr>
              <a:t> </a:t>
            </a:r>
            <a:r>
              <a:rPr lang="en-US" dirty="0" err="1">
                <a:solidFill>
                  <a:srgbClr val="008000"/>
                </a:solidFill>
              </a:rPr>
              <a:t>prospěch</a:t>
            </a:r>
            <a:r>
              <a:rPr lang="en-US" dirty="0">
                <a:solidFill>
                  <a:srgbClr val="008000"/>
                </a:solidFill>
              </a:rPr>
              <a:t> </a:t>
            </a:r>
            <a:r>
              <a:rPr lang="en-US" dirty="0" err="1">
                <a:solidFill>
                  <a:srgbClr val="008000"/>
                </a:solidFill>
              </a:rPr>
              <a:t>zajišťování</a:t>
            </a:r>
            <a:r>
              <a:rPr lang="en-US" dirty="0">
                <a:solidFill>
                  <a:srgbClr val="008000"/>
                </a:solidFill>
              </a:rPr>
              <a:t> </a:t>
            </a:r>
            <a:r>
              <a:rPr lang="en-US" dirty="0" err="1">
                <a:solidFill>
                  <a:srgbClr val="008000"/>
                </a:solidFill>
              </a:rPr>
              <a:t>obrany</a:t>
            </a:r>
            <a:r>
              <a:rPr lang="en-US" dirty="0">
                <a:solidFill>
                  <a:srgbClr val="008000"/>
                </a:solidFill>
              </a:rPr>
              <a:t> </a:t>
            </a:r>
            <a:r>
              <a:rPr lang="en-US" dirty="0" err="1">
                <a:solidFill>
                  <a:srgbClr val="008000"/>
                </a:solidFill>
              </a:rPr>
              <a:t>státu</a:t>
            </a:r>
            <a:r>
              <a:rPr lang="en-US" dirty="0"/>
              <a:t> </a:t>
            </a:r>
            <a:r>
              <a:rPr lang="en-US" dirty="0" err="1"/>
              <a:t>rozhoduje</a:t>
            </a:r>
            <a:r>
              <a:rPr lang="en-US" dirty="0"/>
              <a:t> </a:t>
            </a:r>
            <a:r>
              <a:rPr lang="en-US" dirty="0" err="1"/>
              <a:t>příslušný</a:t>
            </a:r>
            <a:r>
              <a:rPr lang="en-US" dirty="0"/>
              <a:t> </a:t>
            </a:r>
            <a:r>
              <a:rPr lang="en-US" dirty="0" err="1">
                <a:solidFill>
                  <a:srgbClr val="3366FF"/>
                </a:solidFill>
              </a:rPr>
              <a:t>obecní</a:t>
            </a:r>
            <a:r>
              <a:rPr lang="en-US" dirty="0">
                <a:solidFill>
                  <a:srgbClr val="3366FF"/>
                </a:solidFill>
              </a:rPr>
              <a:t> </a:t>
            </a:r>
            <a:r>
              <a:rPr lang="en-US" dirty="0" err="1">
                <a:solidFill>
                  <a:srgbClr val="3366FF"/>
                </a:solidFill>
              </a:rPr>
              <a:t>úřad</a:t>
            </a:r>
            <a:r>
              <a:rPr lang="en-US" dirty="0">
                <a:solidFill>
                  <a:srgbClr val="3366FF"/>
                </a:solidFill>
              </a:rPr>
              <a:t> </a:t>
            </a:r>
            <a:r>
              <a:rPr lang="en-US" dirty="0" err="1">
                <a:solidFill>
                  <a:srgbClr val="3366FF"/>
                </a:solidFill>
              </a:rPr>
              <a:t>obce</a:t>
            </a:r>
            <a:r>
              <a:rPr lang="en-US" dirty="0">
                <a:solidFill>
                  <a:srgbClr val="3366FF"/>
                </a:solidFill>
              </a:rPr>
              <a:t> s </a:t>
            </a:r>
            <a:r>
              <a:rPr lang="en-US" dirty="0" err="1">
                <a:solidFill>
                  <a:srgbClr val="3366FF"/>
                </a:solidFill>
              </a:rPr>
              <a:t>rozšířenou</a:t>
            </a:r>
            <a:r>
              <a:rPr lang="en-US" dirty="0">
                <a:solidFill>
                  <a:srgbClr val="3366FF"/>
                </a:solidFill>
              </a:rPr>
              <a:t> </a:t>
            </a:r>
            <a:r>
              <a:rPr lang="en-US" dirty="0" err="1">
                <a:solidFill>
                  <a:srgbClr val="3366FF"/>
                </a:solidFill>
              </a:rPr>
              <a:t>působností</a:t>
            </a:r>
            <a:r>
              <a:rPr lang="en-US" dirty="0">
                <a:solidFill>
                  <a:srgbClr val="3366FF"/>
                </a:solidFill>
              </a:rPr>
              <a:t> </a:t>
            </a:r>
            <a:r>
              <a:rPr lang="en-US" dirty="0" err="1">
                <a:solidFill>
                  <a:srgbClr val="FF0000"/>
                </a:solidFill>
              </a:rPr>
              <a:t>dodávacím</a:t>
            </a:r>
            <a:r>
              <a:rPr lang="en-US" dirty="0">
                <a:solidFill>
                  <a:srgbClr val="FF0000"/>
                </a:solidFill>
              </a:rPr>
              <a:t> </a:t>
            </a:r>
            <a:r>
              <a:rPr lang="en-US" dirty="0" err="1">
                <a:solidFill>
                  <a:srgbClr val="FF0000"/>
                </a:solidFill>
              </a:rPr>
              <a:t>příkazem</a:t>
            </a:r>
            <a:r>
              <a:rPr lang="en-US" dirty="0"/>
              <a:t>,</a:t>
            </a:r>
          </a:p>
          <a:p>
            <a:pPr marL="457200" indent="-457200">
              <a:buFontTx/>
              <a:buChar char="•"/>
            </a:pPr>
            <a:r>
              <a:rPr lang="en-US" dirty="0" err="1"/>
              <a:t>povinnosti</a:t>
            </a:r>
            <a:r>
              <a:rPr lang="en-US" dirty="0"/>
              <a:t> </a:t>
            </a:r>
            <a:r>
              <a:rPr lang="en-US" dirty="0" err="1"/>
              <a:t>poskytnout</a:t>
            </a:r>
            <a:r>
              <a:rPr lang="en-US" dirty="0"/>
              <a:t> </a:t>
            </a:r>
            <a:r>
              <a:rPr lang="en-US" dirty="0" err="1"/>
              <a:t>věcné</a:t>
            </a:r>
            <a:r>
              <a:rPr lang="en-US" dirty="0"/>
              <a:t> </a:t>
            </a:r>
            <a:r>
              <a:rPr lang="en-US" dirty="0" err="1"/>
              <a:t>prostředky</a:t>
            </a:r>
            <a:r>
              <a:rPr lang="en-US" dirty="0"/>
              <a:t> pro </a:t>
            </a:r>
            <a:r>
              <a:rPr lang="en-US" dirty="0" err="1">
                <a:solidFill>
                  <a:srgbClr val="FF6600"/>
                </a:solidFill>
              </a:rPr>
              <a:t>potřeby</a:t>
            </a:r>
            <a:r>
              <a:rPr lang="en-US" dirty="0">
                <a:solidFill>
                  <a:srgbClr val="FF6600"/>
                </a:solidFill>
              </a:rPr>
              <a:t> </a:t>
            </a:r>
            <a:r>
              <a:rPr lang="en-US" dirty="0" err="1">
                <a:solidFill>
                  <a:srgbClr val="FF6600"/>
                </a:solidFill>
              </a:rPr>
              <a:t>ozbrojených</a:t>
            </a:r>
            <a:r>
              <a:rPr lang="en-US" dirty="0">
                <a:solidFill>
                  <a:srgbClr val="FF6600"/>
                </a:solidFill>
              </a:rPr>
              <a:t> </a:t>
            </a:r>
            <a:r>
              <a:rPr lang="en-US" dirty="0" err="1">
                <a:solidFill>
                  <a:srgbClr val="FF6600"/>
                </a:solidFill>
              </a:rPr>
              <a:t>sil</a:t>
            </a:r>
            <a:r>
              <a:rPr lang="en-US" dirty="0">
                <a:solidFill>
                  <a:srgbClr val="FF6600"/>
                </a:solidFill>
              </a:rPr>
              <a:t> </a:t>
            </a:r>
            <a:r>
              <a:rPr lang="en-US" dirty="0" err="1"/>
              <a:t>rozhoduje</a:t>
            </a:r>
            <a:r>
              <a:rPr lang="en-US" dirty="0"/>
              <a:t> </a:t>
            </a:r>
            <a:r>
              <a:rPr lang="en-US" dirty="0" err="1"/>
              <a:t>příslušný</a:t>
            </a:r>
            <a:r>
              <a:rPr lang="en-US" dirty="0"/>
              <a:t> </a:t>
            </a:r>
            <a:r>
              <a:rPr lang="en-US" dirty="0" err="1"/>
              <a:t>obecní</a:t>
            </a:r>
            <a:r>
              <a:rPr lang="en-US" dirty="0"/>
              <a:t> </a:t>
            </a:r>
            <a:r>
              <a:rPr lang="en-US" dirty="0" err="1"/>
              <a:t>úřad</a:t>
            </a:r>
            <a:r>
              <a:rPr lang="en-US" dirty="0"/>
              <a:t> </a:t>
            </a:r>
            <a:r>
              <a:rPr lang="en-US" dirty="0" err="1"/>
              <a:t>obce</a:t>
            </a:r>
            <a:r>
              <a:rPr lang="en-US" dirty="0"/>
              <a:t> s </a:t>
            </a:r>
            <a:r>
              <a:rPr lang="en-US" dirty="0" err="1"/>
              <a:t>rozšířenou</a:t>
            </a:r>
            <a:r>
              <a:rPr lang="en-US" dirty="0"/>
              <a:t> </a:t>
            </a:r>
            <a:r>
              <a:rPr lang="en-US" dirty="0" err="1"/>
              <a:t>působností</a:t>
            </a:r>
            <a:r>
              <a:rPr lang="en-US" dirty="0"/>
              <a:t>  v </a:t>
            </a:r>
            <a:r>
              <a:rPr lang="en-US" dirty="0" err="1"/>
              <a:t>souladu</a:t>
            </a:r>
            <a:r>
              <a:rPr lang="en-US" dirty="0"/>
              <a:t> s </a:t>
            </a:r>
            <a:r>
              <a:rPr lang="en-US" dirty="0" err="1">
                <a:solidFill>
                  <a:srgbClr val="660066"/>
                </a:solidFill>
              </a:rPr>
              <a:t>návrhem</a:t>
            </a:r>
            <a:r>
              <a:rPr lang="en-US" dirty="0">
                <a:solidFill>
                  <a:srgbClr val="660066"/>
                </a:solidFill>
              </a:rPr>
              <a:t> </a:t>
            </a:r>
            <a:r>
              <a:rPr lang="en-US" dirty="0" err="1">
                <a:solidFill>
                  <a:srgbClr val="660066"/>
                </a:solidFill>
              </a:rPr>
              <a:t>příslušné</a:t>
            </a:r>
            <a:r>
              <a:rPr lang="en-US" dirty="0">
                <a:solidFill>
                  <a:srgbClr val="660066"/>
                </a:solidFill>
              </a:rPr>
              <a:t> </a:t>
            </a:r>
            <a:r>
              <a:rPr lang="en-US" dirty="0" err="1">
                <a:solidFill>
                  <a:srgbClr val="660066"/>
                </a:solidFill>
              </a:rPr>
              <a:t>územní</a:t>
            </a:r>
            <a:r>
              <a:rPr lang="en-US" dirty="0">
                <a:solidFill>
                  <a:srgbClr val="660066"/>
                </a:solidFill>
              </a:rPr>
              <a:t> </a:t>
            </a:r>
            <a:r>
              <a:rPr lang="en-US" dirty="0" err="1">
                <a:solidFill>
                  <a:srgbClr val="660066"/>
                </a:solidFill>
              </a:rPr>
              <a:t>vojenské</a:t>
            </a:r>
            <a:r>
              <a:rPr lang="en-US" dirty="0">
                <a:solidFill>
                  <a:srgbClr val="660066"/>
                </a:solidFill>
              </a:rPr>
              <a:t> </a:t>
            </a:r>
            <a:r>
              <a:rPr lang="en-US" dirty="0" err="1">
                <a:solidFill>
                  <a:srgbClr val="660066"/>
                </a:solidFill>
              </a:rPr>
              <a:t>správy</a:t>
            </a:r>
            <a:r>
              <a:rPr lang="en-US" dirty="0">
                <a:solidFill>
                  <a:srgbClr val="660066"/>
                </a:solidFill>
              </a:rPr>
              <a:t>.</a:t>
            </a:r>
          </a:p>
        </p:txBody>
      </p:sp>
    </p:spTree>
    <p:extLst>
      <p:ext uri="{BB962C8B-B14F-4D97-AF65-F5344CB8AC3E}">
        <p14:creationId xmlns:p14="http://schemas.microsoft.com/office/powerpoint/2010/main" val="3084618711"/>
      </p:ext>
    </p:extLst>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Obsah</a:t>
            </a:r>
            <a:r>
              <a:rPr lang="en-US" dirty="0"/>
              <a:t> </a:t>
            </a:r>
            <a:r>
              <a:rPr lang="en-US" dirty="0" err="1"/>
              <a:t>dodávacího</a:t>
            </a:r>
            <a:r>
              <a:rPr lang="en-US" dirty="0"/>
              <a:t> </a:t>
            </a:r>
            <a:r>
              <a:rPr lang="en-US" dirty="0" err="1"/>
              <a:t>příkazu</a:t>
            </a:r>
            <a:endParaRPr lang="en-US" dirty="0"/>
          </a:p>
        </p:txBody>
      </p:sp>
      <p:sp>
        <p:nvSpPr>
          <p:cNvPr id="3" name="Content Placeholder 2"/>
          <p:cNvSpPr>
            <a:spLocks noGrp="1"/>
          </p:cNvSpPr>
          <p:nvPr>
            <p:ph idx="1"/>
          </p:nvPr>
        </p:nvSpPr>
        <p:spPr/>
        <p:txBody>
          <a:bodyPr/>
          <a:lstStyle/>
          <a:p>
            <a:r>
              <a:rPr lang="en-US" dirty="0"/>
              <a:t>a)	</a:t>
            </a:r>
            <a:r>
              <a:rPr lang="en-US" dirty="0" err="1"/>
              <a:t>část</a:t>
            </a:r>
            <a:r>
              <a:rPr lang="en-US" dirty="0"/>
              <a:t> "A.</a:t>
            </a:r>
            <a:r>
              <a:rPr lang="en-US" dirty="0">
                <a:solidFill>
                  <a:srgbClr val="FF0000"/>
                </a:solidFill>
              </a:rPr>
              <a:t> </a:t>
            </a:r>
            <a:r>
              <a:rPr lang="en-US" dirty="0" err="1">
                <a:solidFill>
                  <a:srgbClr val="FF0000"/>
                </a:solidFill>
              </a:rPr>
              <a:t>Rozhodnutí</a:t>
            </a:r>
            <a:r>
              <a:rPr lang="en-US" dirty="0">
                <a:solidFill>
                  <a:srgbClr val="FF0000"/>
                </a:solidFill>
              </a:rPr>
              <a:t> o </a:t>
            </a:r>
            <a:r>
              <a:rPr lang="en-US" dirty="0" err="1">
                <a:solidFill>
                  <a:srgbClr val="FF0000"/>
                </a:solidFill>
              </a:rPr>
              <a:t>dodání</a:t>
            </a:r>
            <a:r>
              <a:rPr lang="en-US" dirty="0">
                <a:solidFill>
                  <a:srgbClr val="FF0000"/>
                </a:solidFill>
              </a:rPr>
              <a:t> </a:t>
            </a:r>
            <a:r>
              <a:rPr lang="en-US" dirty="0" err="1">
                <a:solidFill>
                  <a:srgbClr val="FF0000"/>
                </a:solidFill>
              </a:rPr>
              <a:t>věcného</a:t>
            </a:r>
            <a:r>
              <a:rPr lang="en-US" dirty="0">
                <a:solidFill>
                  <a:srgbClr val="FF0000"/>
                </a:solidFill>
              </a:rPr>
              <a:t> </a:t>
            </a:r>
            <a:r>
              <a:rPr lang="en-US" dirty="0" err="1">
                <a:solidFill>
                  <a:srgbClr val="FF0000"/>
                </a:solidFill>
              </a:rPr>
              <a:t>prostředku</a:t>
            </a:r>
            <a:r>
              <a:rPr lang="en-US" dirty="0">
                <a:solidFill>
                  <a:srgbClr val="FF0000"/>
                </a:solidFill>
              </a:rPr>
              <a:t>” </a:t>
            </a:r>
          </a:p>
          <a:p>
            <a:pPr marL="514350" indent="-514350">
              <a:buAutoNum type="alphaLcParenR" startAt="2"/>
            </a:pPr>
            <a:r>
              <a:rPr lang="en-US" dirty="0" err="1"/>
              <a:t>část</a:t>
            </a:r>
            <a:r>
              <a:rPr lang="en-US" dirty="0"/>
              <a:t> "B. </a:t>
            </a:r>
            <a:r>
              <a:rPr lang="en-US" dirty="0" err="1">
                <a:solidFill>
                  <a:srgbClr val="FF6600"/>
                </a:solidFill>
              </a:rPr>
              <a:t>Výzva</a:t>
            </a:r>
            <a:r>
              <a:rPr lang="en-US" dirty="0">
                <a:solidFill>
                  <a:srgbClr val="FF6600"/>
                </a:solidFill>
              </a:rPr>
              <a:t> k </a:t>
            </a:r>
            <a:r>
              <a:rPr lang="en-US" dirty="0" err="1">
                <a:solidFill>
                  <a:srgbClr val="FF6600"/>
                </a:solidFill>
              </a:rPr>
              <a:t>dodání</a:t>
            </a:r>
            <a:r>
              <a:rPr lang="en-US" dirty="0">
                <a:solidFill>
                  <a:srgbClr val="FF6600"/>
                </a:solidFill>
              </a:rPr>
              <a:t> </a:t>
            </a:r>
            <a:r>
              <a:rPr lang="en-US" dirty="0" err="1">
                <a:solidFill>
                  <a:srgbClr val="FF6600"/>
                </a:solidFill>
              </a:rPr>
              <a:t>věcného</a:t>
            </a:r>
            <a:r>
              <a:rPr lang="en-US" dirty="0">
                <a:solidFill>
                  <a:srgbClr val="FF6600"/>
                </a:solidFill>
              </a:rPr>
              <a:t> </a:t>
            </a:r>
            <a:r>
              <a:rPr lang="en-US" dirty="0" err="1">
                <a:solidFill>
                  <a:srgbClr val="FF6600"/>
                </a:solidFill>
              </a:rPr>
              <a:t>prostředku</a:t>
            </a:r>
            <a:r>
              <a:rPr lang="en-US" dirty="0"/>
              <a:t>” </a:t>
            </a:r>
          </a:p>
          <a:p>
            <a:pPr marL="514350" indent="-514350">
              <a:buAutoNum type="alphaLcParenR" startAt="2"/>
            </a:pPr>
            <a:r>
              <a:rPr lang="en-US" dirty="0" err="1"/>
              <a:t>část</a:t>
            </a:r>
            <a:r>
              <a:rPr lang="en-US" dirty="0"/>
              <a:t> "C. </a:t>
            </a:r>
            <a:r>
              <a:rPr lang="en-US" dirty="0" err="1">
                <a:solidFill>
                  <a:srgbClr val="3366FF"/>
                </a:solidFill>
              </a:rPr>
              <a:t>Potvrzení</a:t>
            </a:r>
            <a:r>
              <a:rPr lang="en-US" dirty="0">
                <a:solidFill>
                  <a:srgbClr val="3366FF"/>
                </a:solidFill>
              </a:rPr>
              <a:t> o </a:t>
            </a:r>
            <a:r>
              <a:rPr lang="en-US" dirty="0" err="1">
                <a:solidFill>
                  <a:srgbClr val="3366FF"/>
                </a:solidFill>
              </a:rPr>
              <a:t>doručení</a:t>
            </a:r>
            <a:r>
              <a:rPr lang="en-US" dirty="0">
                <a:solidFill>
                  <a:srgbClr val="3366FF"/>
                </a:solidFill>
              </a:rPr>
              <a:t> </a:t>
            </a:r>
            <a:r>
              <a:rPr lang="en-US" dirty="0" err="1">
                <a:solidFill>
                  <a:srgbClr val="3366FF"/>
                </a:solidFill>
              </a:rPr>
              <a:t>výzvy</a:t>
            </a:r>
            <a:r>
              <a:rPr lang="en-US" dirty="0">
                <a:solidFill>
                  <a:srgbClr val="3366FF"/>
                </a:solidFill>
              </a:rPr>
              <a:t> k </a:t>
            </a:r>
            <a:r>
              <a:rPr lang="en-US" dirty="0" err="1">
                <a:solidFill>
                  <a:srgbClr val="3366FF"/>
                </a:solidFill>
              </a:rPr>
              <a:t>dodání</a:t>
            </a:r>
            <a:r>
              <a:rPr lang="en-US" dirty="0">
                <a:solidFill>
                  <a:srgbClr val="3366FF"/>
                </a:solidFill>
              </a:rPr>
              <a:t> </a:t>
            </a:r>
            <a:r>
              <a:rPr lang="en-US" dirty="0" err="1">
                <a:solidFill>
                  <a:srgbClr val="3366FF"/>
                </a:solidFill>
              </a:rPr>
              <a:t>věcného</a:t>
            </a:r>
            <a:r>
              <a:rPr lang="en-US" dirty="0">
                <a:solidFill>
                  <a:srgbClr val="3366FF"/>
                </a:solidFill>
              </a:rPr>
              <a:t> </a:t>
            </a:r>
            <a:r>
              <a:rPr lang="en-US" dirty="0" err="1">
                <a:solidFill>
                  <a:srgbClr val="3366FF"/>
                </a:solidFill>
              </a:rPr>
              <a:t>prostředku</a:t>
            </a:r>
            <a:r>
              <a:rPr lang="en-US" dirty="0">
                <a:solidFill>
                  <a:srgbClr val="3366FF"/>
                </a:solidFill>
              </a:rPr>
              <a:t>” </a:t>
            </a:r>
          </a:p>
        </p:txBody>
      </p:sp>
    </p:spTree>
    <p:extLst>
      <p:ext uri="{BB962C8B-B14F-4D97-AF65-F5344CB8AC3E}">
        <p14:creationId xmlns:p14="http://schemas.microsoft.com/office/powerpoint/2010/main" val="76320996"/>
      </p:ext>
    </p:extLst>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err="1"/>
              <a:t>Rozhodnutí</a:t>
            </a:r>
            <a:r>
              <a:rPr lang="en-US" dirty="0"/>
              <a:t> o </a:t>
            </a:r>
            <a:r>
              <a:rPr lang="en-US" dirty="0" err="1"/>
              <a:t>dodání</a:t>
            </a:r>
            <a:r>
              <a:rPr lang="en-US" dirty="0"/>
              <a:t> </a:t>
            </a:r>
            <a:r>
              <a:rPr lang="en-US" dirty="0" err="1"/>
              <a:t>věcného</a:t>
            </a:r>
            <a:r>
              <a:rPr lang="en-US" dirty="0"/>
              <a:t> </a:t>
            </a:r>
            <a:r>
              <a:rPr lang="en-US" dirty="0" err="1"/>
              <a:t>prostředku</a:t>
            </a:r>
            <a:endParaRPr lang="en-US" dirty="0"/>
          </a:p>
        </p:txBody>
      </p:sp>
      <p:sp>
        <p:nvSpPr>
          <p:cNvPr id="3" name="Content Placeholder 2"/>
          <p:cNvSpPr>
            <a:spLocks noGrp="1"/>
          </p:cNvSpPr>
          <p:nvPr>
            <p:ph idx="1"/>
          </p:nvPr>
        </p:nvSpPr>
        <p:spPr/>
        <p:txBody>
          <a:bodyPr/>
          <a:lstStyle/>
          <a:p>
            <a:r>
              <a:rPr lang="en-US" dirty="0"/>
              <a:t> </a:t>
            </a:r>
            <a:r>
              <a:rPr lang="en-US" dirty="0" err="1"/>
              <a:t>obsahuje</a:t>
            </a:r>
            <a:r>
              <a:rPr lang="en-US" dirty="0"/>
              <a:t> </a:t>
            </a:r>
            <a:r>
              <a:rPr lang="en-US" dirty="0" err="1"/>
              <a:t>zejména</a:t>
            </a:r>
            <a:r>
              <a:rPr lang="en-US" dirty="0"/>
              <a:t>: </a:t>
            </a:r>
          </a:p>
          <a:p>
            <a:pPr marL="514350" indent="-514350">
              <a:buAutoNum type="alphaLcParenR"/>
            </a:pPr>
            <a:r>
              <a:rPr lang="en-US" dirty="0" err="1"/>
              <a:t>název</a:t>
            </a:r>
            <a:r>
              <a:rPr lang="en-US" dirty="0"/>
              <a:t> a </a:t>
            </a:r>
            <a:r>
              <a:rPr lang="en-US" dirty="0" err="1"/>
              <a:t>identifikační</a:t>
            </a:r>
            <a:r>
              <a:rPr lang="en-US" dirty="0"/>
              <a:t> </a:t>
            </a:r>
            <a:r>
              <a:rPr lang="en-US" dirty="0" err="1">
                <a:solidFill>
                  <a:srgbClr val="FF6600"/>
                </a:solidFill>
              </a:rPr>
              <a:t>údaje</a:t>
            </a:r>
            <a:r>
              <a:rPr lang="en-US" dirty="0">
                <a:solidFill>
                  <a:srgbClr val="FF6600"/>
                </a:solidFill>
              </a:rPr>
              <a:t> </a:t>
            </a:r>
            <a:r>
              <a:rPr lang="en-US" dirty="0" err="1">
                <a:solidFill>
                  <a:srgbClr val="FF6600"/>
                </a:solidFill>
              </a:rPr>
              <a:t>věcného</a:t>
            </a:r>
            <a:r>
              <a:rPr lang="en-US" dirty="0">
                <a:solidFill>
                  <a:srgbClr val="FF6600"/>
                </a:solidFill>
              </a:rPr>
              <a:t> </a:t>
            </a:r>
            <a:r>
              <a:rPr lang="en-US" dirty="0" err="1">
                <a:solidFill>
                  <a:srgbClr val="FF6600"/>
                </a:solidFill>
              </a:rPr>
              <a:t>prostředku</a:t>
            </a:r>
            <a:r>
              <a:rPr lang="en-US" dirty="0">
                <a:solidFill>
                  <a:srgbClr val="FF6600"/>
                </a:solidFill>
              </a:rPr>
              <a:t>,</a:t>
            </a:r>
            <a:r>
              <a:rPr lang="en-US" dirty="0"/>
              <a:t> </a:t>
            </a:r>
            <a:r>
              <a:rPr lang="en-US" dirty="0" err="1"/>
              <a:t>údaje</a:t>
            </a:r>
            <a:r>
              <a:rPr lang="en-US" dirty="0"/>
              <a:t> o </a:t>
            </a:r>
            <a:r>
              <a:rPr lang="en-US" dirty="0" err="1">
                <a:solidFill>
                  <a:srgbClr val="3366FF"/>
                </a:solidFill>
              </a:rPr>
              <a:t>vlastníkovi</a:t>
            </a:r>
            <a:r>
              <a:rPr lang="en-US" dirty="0"/>
              <a:t> </a:t>
            </a:r>
            <a:r>
              <a:rPr lang="en-US" dirty="0" err="1"/>
              <a:t>věcného</a:t>
            </a:r>
            <a:r>
              <a:rPr lang="en-US" dirty="0"/>
              <a:t> </a:t>
            </a:r>
            <a:r>
              <a:rPr lang="en-US" dirty="0" err="1"/>
              <a:t>prostředku</a:t>
            </a:r>
            <a:r>
              <a:rPr lang="en-US" dirty="0"/>
              <a:t>, </a:t>
            </a:r>
          </a:p>
          <a:p>
            <a:pPr marL="514350" indent="-514350">
              <a:buAutoNum type="alphaLcParenR"/>
            </a:pPr>
            <a:r>
              <a:rPr lang="en-US" dirty="0" err="1"/>
              <a:t>osobní</a:t>
            </a:r>
            <a:r>
              <a:rPr lang="en-US" dirty="0"/>
              <a:t> </a:t>
            </a:r>
            <a:r>
              <a:rPr lang="en-US" dirty="0" err="1"/>
              <a:t>údaje</a:t>
            </a:r>
            <a:r>
              <a:rPr lang="en-US" dirty="0"/>
              <a:t>  </a:t>
            </a:r>
            <a:r>
              <a:rPr lang="en-US" dirty="0">
                <a:solidFill>
                  <a:srgbClr val="660066"/>
                </a:solidFill>
              </a:rPr>
              <a:t>o </a:t>
            </a:r>
            <a:r>
              <a:rPr lang="en-US" dirty="0" err="1">
                <a:solidFill>
                  <a:srgbClr val="660066"/>
                </a:solidFill>
              </a:rPr>
              <a:t>osobě</a:t>
            </a:r>
            <a:r>
              <a:rPr lang="en-US" dirty="0">
                <a:solidFill>
                  <a:srgbClr val="660066"/>
                </a:solidFill>
              </a:rPr>
              <a:t> </a:t>
            </a:r>
            <a:r>
              <a:rPr lang="en-US" dirty="0" err="1">
                <a:solidFill>
                  <a:srgbClr val="660066"/>
                </a:solidFill>
              </a:rPr>
              <a:t>odpovědné</a:t>
            </a:r>
            <a:r>
              <a:rPr lang="en-US" dirty="0">
                <a:solidFill>
                  <a:srgbClr val="660066"/>
                </a:solidFill>
              </a:rPr>
              <a:t> </a:t>
            </a:r>
            <a:r>
              <a:rPr lang="en-US" dirty="0" err="1">
                <a:solidFill>
                  <a:srgbClr val="660066"/>
                </a:solidFill>
              </a:rPr>
              <a:t>za</a:t>
            </a:r>
            <a:r>
              <a:rPr lang="en-US" dirty="0">
                <a:solidFill>
                  <a:srgbClr val="660066"/>
                </a:solidFill>
              </a:rPr>
              <a:t> </a:t>
            </a:r>
            <a:r>
              <a:rPr lang="en-US" dirty="0" err="1">
                <a:solidFill>
                  <a:srgbClr val="660066"/>
                </a:solidFill>
              </a:rPr>
              <a:t>dodání</a:t>
            </a:r>
            <a:r>
              <a:rPr lang="en-US" dirty="0">
                <a:solidFill>
                  <a:srgbClr val="660066"/>
                </a:solidFill>
              </a:rPr>
              <a:t> </a:t>
            </a:r>
            <a:r>
              <a:rPr lang="en-US" dirty="0" err="1">
                <a:solidFill>
                  <a:srgbClr val="660066"/>
                </a:solidFill>
              </a:rPr>
              <a:t>věcného</a:t>
            </a:r>
            <a:r>
              <a:rPr lang="en-US" dirty="0">
                <a:solidFill>
                  <a:srgbClr val="660066"/>
                </a:solidFill>
              </a:rPr>
              <a:t> </a:t>
            </a:r>
            <a:r>
              <a:rPr lang="en-US" dirty="0" err="1">
                <a:solidFill>
                  <a:srgbClr val="660066"/>
                </a:solidFill>
              </a:rPr>
              <a:t>prostředku</a:t>
            </a:r>
            <a:r>
              <a:rPr lang="en-US" dirty="0"/>
              <a:t>, </a:t>
            </a:r>
            <a:r>
              <a:rPr lang="en-US" dirty="0" err="1"/>
              <a:t>kterou</a:t>
            </a:r>
            <a:r>
              <a:rPr lang="en-US" dirty="0"/>
              <a:t> </a:t>
            </a:r>
            <a:r>
              <a:rPr lang="en-US" dirty="0" err="1"/>
              <a:t>vlastník</a:t>
            </a:r>
            <a:r>
              <a:rPr lang="en-US" dirty="0"/>
              <a:t> </a:t>
            </a:r>
            <a:r>
              <a:rPr lang="en-US" dirty="0" err="1"/>
              <a:t>určí</a:t>
            </a:r>
            <a:r>
              <a:rPr lang="en-US" dirty="0"/>
              <a:t>, </a:t>
            </a:r>
            <a:r>
              <a:rPr lang="en-US" dirty="0" err="1"/>
              <a:t>poučení</a:t>
            </a:r>
            <a:r>
              <a:rPr lang="en-US" dirty="0"/>
              <a:t>, a </a:t>
            </a:r>
          </a:p>
          <a:p>
            <a:pPr marL="514350" indent="-514350">
              <a:buAutoNum type="alphaLcParenR"/>
            </a:pPr>
            <a:r>
              <a:rPr lang="en-US" dirty="0" err="1"/>
              <a:t>označení</a:t>
            </a:r>
            <a:r>
              <a:rPr lang="en-US" dirty="0"/>
              <a:t> </a:t>
            </a:r>
            <a:r>
              <a:rPr lang="en-US" dirty="0" err="1">
                <a:solidFill>
                  <a:srgbClr val="008000"/>
                </a:solidFill>
              </a:rPr>
              <a:t>správního</a:t>
            </a:r>
            <a:r>
              <a:rPr lang="en-US" dirty="0">
                <a:solidFill>
                  <a:srgbClr val="008000"/>
                </a:solidFill>
              </a:rPr>
              <a:t> </a:t>
            </a:r>
            <a:r>
              <a:rPr lang="en-US" dirty="0" err="1">
                <a:solidFill>
                  <a:srgbClr val="008000"/>
                </a:solidFill>
              </a:rPr>
              <a:t>úřadu</a:t>
            </a:r>
            <a:r>
              <a:rPr lang="en-US" dirty="0"/>
              <a:t>, </a:t>
            </a:r>
            <a:r>
              <a:rPr lang="en-US" dirty="0" err="1"/>
              <a:t>který</a:t>
            </a:r>
            <a:r>
              <a:rPr lang="en-US" dirty="0"/>
              <a:t> je </a:t>
            </a:r>
            <a:r>
              <a:rPr lang="en-US" dirty="0" err="1"/>
              <a:t>vydal</a:t>
            </a:r>
            <a:r>
              <a:rPr lang="en-US" dirty="0"/>
              <a:t>,</a:t>
            </a:r>
          </a:p>
        </p:txBody>
      </p:sp>
    </p:spTree>
    <p:extLst>
      <p:ext uri="{BB962C8B-B14F-4D97-AF65-F5344CB8AC3E}">
        <p14:creationId xmlns:p14="http://schemas.microsoft.com/office/powerpoint/2010/main" val="2689413264"/>
      </p:ext>
    </p:extLst>
  </p:cSld>
  <p:clrMapOvr>
    <a:masterClrMapping/>
  </p:clrMapOvr>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Výzva</a:t>
            </a:r>
            <a:r>
              <a:rPr lang="en-US" dirty="0"/>
              <a:t> k </a:t>
            </a:r>
            <a:r>
              <a:rPr lang="en-US" dirty="0" err="1"/>
              <a:t>dodání</a:t>
            </a:r>
            <a:r>
              <a:rPr lang="en-US" dirty="0"/>
              <a:t> </a:t>
            </a:r>
            <a:r>
              <a:rPr lang="en-US" dirty="0" err="1"/>
              <a:t>věcného</a:t>
            </a:r>
            <a:r>
              <a:rPr lang="en-US" dirty="0"/>
              <a:t> </a:t>
            </a:r>
            <a:r>
              <a:rPr lang="en-US" dirty="0" err="1"/>
              <a:t>prostředku</a:t>
            </a:r>
            <a:endParaRPr lang="en-US" dirty="0"/>
          </a:p>
        </p:txBody>
      </p:sp>
      <p:sp>
        <p:nvSpPr>
          <p:cNvPr id="3" name="Content Placeholder 2"/>
          <p:cNvSpPr>
            <a:spLocks noGrp="1"/>
          </p:cNvSpPr>
          <p:nvPr>
            <p:ph idx="1"/>
          </p:nvPr>
        </p:nvSpPr>
        <p:spPr/>
        <p:txBody>
          <a:bodyPr/>
          <a:lstStyle/>
          <a:p>
            <a:r>
              <a:rPr lang="en-US" dirty="0"/>
              <a:t> </a:t>
            </a:r>
            <a:r>
              <a:rPr lang="en-US" dirty="0" err="1"/>
              <a:t>obsahuje</a:t>
            </a:r>
            <a:r>
              <a:rPr lang="en-US" dirty="0"/>
              <a:t> </a:t>
            </a:r>
            <a:r>
              <a:rPr lang="en-US" dirty="0" err="1"/>
              <a:t>zejména</a:t>
            </a:r>
            <a:r>
              <a:rPr lang="en-US" dirty="0"/>
              <a:t>: </a:t>
            </a:r>
          </a:p>
          <a:p>
            <a:pPr marL="514350" indent="-514350">
              <a:buAutoNum type="alphaLcParenR"/>
            </a:pPr>
            <a:r>
              <a:rPr lang="en-US" dirty="0" err="1">
                <a:solidFill>
                  <a:srgbClr val="3366FF"/>
                </a:solidFill>
              </a:rPr>
              <a:t>způsob</a:t>
            </a:r>
            <a:r>
              <a:rPr lang="en-US" dirty="0">
                <a:solidFill>
                  <a:srgbClr val="3366FF"/>
                </a:solidFill>
              </a:rPr>
              <a:t>, </a:t>
            </a:r>
          </a:p>
          <a:p>
            <a:pPr marL="514350" indent="-514350">
              <a:buAutoNum type="alphaLcParenR"/>
            </a:pPr>
            <a:r>
              <a:rPr lang="en-US" dirty="0" err="1">
                <a:solidFill>
                  <a:srgbClr val="3366FF"/>
                </a:solidFill>
              </a:rPr>
              <a:t>místo</a:t>
            </a:r>
            <a:r>
              <a:rPr lang="en-US" dirty="0">
                <a:solidFill>
                  <a:srgbClr val="3366FF"/>
                </a:solidFill>
              </a:rPr>
              <a:t> a </a:t>
            </a:r>
          </a:p>
          <a:p>
            <a:pPr marL="514350" indent="-514350">
              <a:buAutoNum type="alphaLcParenR"/>
            </a:pPr>
            <a:r>
              <a:rPr lang="en-US" dirty="0" err="1">
                <a:solidFill>
                  <a:srgbClr val="3366FF"/>
                </a:solidFill>
              </a:rPr>
              <a:t>dobu</a:t>
            </a:r>
            <a:r>
              <a:rPr lang="en-US" dirty="0">
                <a:solidFill>
                  <a:srgbClr val="3366FF"/>
                </a:solidFill>
              </a:rPr>
              <a:t> </a:t>
            </a:r>
            <a:r>
              <a:rPr lang="en-US" dirty="0" err="1">
                <a:solidFill>
                  <a:srgbClr val="3366FF"/>
                </a:solidFill>
              </a:rPr>
              <a:t>předání</a:t>
            </a:r>
            <a:r>
              <a:rPr lang="en-US" dirty="0">
                <a:solidFill>
                  <a:srgbClr val="3366FF"/>
                </a:solidFill>
              </a:rPr>
              <a:t> </a:t>
            </a:r>
            <a:r>
              <a:rPr lang="en-US" dirty="0" err="1">
                <a:solidFill>
                  <a:srgbClr val="3366FF"/>
                </a:solidFill>
              </a:rPr>
              <a:t>věcného</a:t>
            </a:r>
            <a:r>
              <a:rPr lang="en-US" dirty="0">
                <a:solidFill>
                  <a:srgbClr val="3366FF"/>
                </a:solidFill>
              </a:rPr>
              <a:t> </a:t>
            </a:r>
            <a:r>
              <a:rPr lang="en-US" dirty="0" err="1">
                <a:solidFill>
                  <a:srgbClr val="3366FF"/>
                </a:solidFill>
              </a:rPr>
              <a:t>prostředku</a:t>
            </a:r>
            <a:r>
              <a:rPr lang="en-US" dirty="0">
                <a:solidFill>
                  <a:srgbClr val="3366FF"/>
                </a:solidFill>
              </a:rPr>
              <a:t>, </a:t>
            </a:r>
          </a:p>
          <a:p>
            <a:pPr marL="514350" indent="-514350">
              <a:buAutoNum type="alphaLcParenR"/>
            </a:pPr>
            <a:r>
              <a:rPr lang="en-US" dirty="0" err="1">
                <a:solidFill>
                  <a:srgbClr val="3366FF"/>
                </a:solidFill>
              </a:rPr>
              <a:t>poučení</a:t>
            </a:r>
            <a:r>
              <a:rPr lang="en-US" dirty="0">
                <a:solidFill>
                  <a:srgbClr val="3366FF"/>
                </a:solidFill>
              </a:rPr>
              <a:t> a </a:t>
            </a:r>
            <a:r>
              <a:rPr lang="en-US" dirty="0" err="1">
                <a:solidFill>
                  <a:srgbClr val="3366FF"/>
                </a:solidFill>
              </a:rPr>
              <a:t>označení</a:t>
            </a:r>
            <a:r>
              <a:rPr lang="en-US" dirty="0">
                <a:solidFill>
                  <a:srgbClr val="3366FF"/>
                </a:solidFill>
              </a:rPr>
              <a:t> </a:t>
            </a:r>
            <a:r>
              <a:rPr lang="en-US" dirty="0" err="1">
                <a:solidFill>
                  <a:srgbClr val="3366FF"/>
                </a:solidFill>
              </a:rPr>
              <a:t>správního</a:t>
            </a:r>
            <a:r>
              <a:rPr lang="en-US" dirty="0">
                <a:solidFill>
                  <a:srgbClr val="3366FF"/>
                </a:solidFill>
              </a:rPr>
              <a:t> </a:t>
            </a:r>
            <a:r>
              <a:rPr lang="en-US" dirty="0" err="1">
                <a:solidFill>
                  <a:srgbClr val="3366FF"/>
                </a:solidFill>
              </a:rPr>
              <a:t>úřadu</a:t>
            </a:r>
            <a:r>
              <a:rPr lang="en-US" dirty="0">
                <a:solidFill>
                  <a:srgbClr val="3366FF"/>
                </a:solidFill>
              </a:rPr>
              <a:t>, </a:t>
            </a:r>
            <a:r>
              <a:rPr lang="en-US" dirty="0" err="1"/>
              <a:t>který</a:t>
            </a:r>
            <a:r>
              <a:rPr lang="en-US" dirty="0"/>
              <a:t> </a:t>
            </a:r>
            <a:r>
              <a:rPr lang="en-US" dirty="0" err="1"/>
              <a:t>výzvu</a:t>
            </a:r>
            <a:r>
              <a:rPr lang="en-US" dirty="0"/>
              <a:t> </a:t>
            </a:r>
            <a:r>
              <a:rPr lang="en-US" dirty="0" err="1"/>
              <a:t>učinil</a:t>
            </a:r>
            <a:endParaRPr lang="en-US" dirty="0"/>
          </a:p>
        </p:txBody>
      </p:sp>
    </p:spTree>
    <p:extLst>
      <p:ext uri="{BB962C8B-B14F-4D97-AF65-F5344CB8AC3E}">
        <p14:creationId xmlns:p14="http://schemas.microsoft.com/office/powerpoint/2010/main" val="3554688911"/>
      </p:ext>
    </p:extLst>
  </p:cSld>
  <p:clrMapOvr>
    <a:masterClrMapping/>
  </p:clrMapOvr>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Potvrzení</a:t>
            </a:r>
            <a:r>
              <a:rPr lang="en-US" dirty="0"/>
              <a:t> o </a:t>
            </a:r>
            <a:r>
              <a:rPr lang="en-US" dirty="0" err="1"/>
              <a:t>doručení</a:t>
            </a:r>
            <a:r>
              <a:rPr lang="en-US" dirty="0"/>
              <a:t> </a:t>
            </a:r>
            <a:r>
              <a:rPr lang="en-US" dirty="0" err="1"/>
              <a:t>výzvy</a:t>
            </a:r>
            <a:r>
              <a:rPr lang="en-US" dirty="0"/>
              <a:t> k </a:t>
            </a:r>
            <a:r>
              <a:rPr lang="en-US" dirty="0" err="1"/>
              <a:t>dodání</a:t>
            </a:r>
            <a:r>
              <a:rPr lang="en-US" dirty="0"/>
              <a:t> </a:t>
            </a:r>
            <a:r>
              <a:rPr lang="en-US" dirty="0" err="1"/>
              <a:t>věcného</a:t>
            </a:r>
            <a:r>
              <a:rPr lang="en-US" dirty="0"/>
              <a:t> </a:t>
            </a:r>
            <a:r>
              <a:rPr lang="en-US" dirty="0" err="1"/>
              <a:t>prostředku</a:t>
            </a:r>
            <a:endParaRPr lang="en-US" dirty="0"/>
          </a:p>
        </p:txBody>
      </p:sp>
      <p:sp>
        <p:nvSpPr>
          <p:cNvPr id="3" name="Content Placeholder 2"/>
          <p:cNvSpPr>
            <a:spLocks noGrp="1"/>
          </p:cNvSpPr>
          <p:nvPr>
            <p:ph idx="1"/>
          </p:nvPr>
        </p:nvSpPr>
        <p:spPr/>
        <p:txBody>
          <a:bodyPr/>
          <a:lstStyle/>
          <a:p>
            <a:r>
              <a:rPr lang="en-US" dirty="0" err="1"/>
              <a:t>obsahuje</a:t>
            </a:r>
            <a:r>
              <a:rPr lang="en-US" dirty="0"/>
              <a:t> </a:t>
            </a:r>
            <a:r>
              <a:rPr lang="en-US" dirty="0" err="1"/>
              <a:t>zejména</a:t>
            </a:r>
            <a:r>
              <a:rPr lang="en-US" dirty="0"/>
              <a:t>: </a:t>
            </a:r>
          </a:p>
          <a:p>
            <a:pPr marL="514350" indent="-514350">
              <a:buAutoNum type="alphaLcParenR"/>
            </a:pPr>
            <a:r>
              <a:rPr lang="en-US" dirty="0" err="1"/>
              <a:t>název</a:t>
            </a:r>
            <a:r>
              <a:rPr lang="en-US" dirty="0"/>
              <a:t> a </a:t>
            </a:r>
            <a:r>
              <a:rPr lang="en-US" dirty="0" err="1"/>
              <a:t>identifikační</a:t>
            </a:r>
            <a:r>
              <a:rPr lang="en-US" dirty="0"/>
              <a:t> </a:t>
            </a:r>
            <a:r>
              <a:rPr lang="en-US" dirty="0" err="1"/>
              <a:t>údaje</a:t>
            </a:r>
            <a:r>
              <a:rPr lang="en-US" dirty="0"/>
              <a:t> </a:t>
            </a:r>
            <a:r>
              <a:rPr lang="en-US" dirty="0" err="1">
                <a:solidFill>
                  <a:srgbClr val="FF0000"/>
                </a:solidFill>
              </a:rPr>
              <a:t>věcného</a:t>
            </a:r>
            <a:r>
              <a:rPr lang="en-US" dirty="0">
                <a:solidFill>
                  <a:srgbClr val="FF0000"/>
                </a:solidFill>
              </a:rPr>
              <a:t> </a:t>
            </a:r>
            <a:r>
              <a:rPr lang="en-US" dirty="0" err="1">
                <a:solidFill>
                  <a:srgbClr val="FF0000"/>
                </a:solidFill>
              </a:rPr>
              <a:t>prostředku</a:t>
            </a:r>
            <a:r>
              <a:rPr lang="en-US" dirty="0">
                <a:solidFill>
                  <a:srgbClr val="FF0000"/>
                </a:solidFill>
              </a:rPr>
              <a:t>, </a:t>
            </a:r>
            <a:r>
              <a:rPr lang="en-US" dirty="0" err="1"/>
              <a:t>na</a:t>
            </a:r>
            <a:r>
              <a:rPr lang="en-US" dirty="0"/>
              <a:t> </a:t>
            </a:r>
            <a:r>
              <a:rPr lang="en-US" dirty="0" err="1"/>
              <a:t>který</a:t>
            </a:r>
            <a:r>
              <a:rPr lang="en-US" dirty="0"/>
              <a:t> </a:t>
            </a:r>
            <a:r>
              <a:rPr lang="en-US" dirty="0" err="1"/>
              <a:t>byl</a:t>
            </a:r>
            <a:r>
              <a:rPr lang="en-US" dirty="0"/>
              <a:t> </a:t>
            </a:r>
            <a:r>
              <a:rPr lang="en-US" dirty="0" err="1"/>
              <a:t>dodávací</a:t>
            </a:r>
            <a:r>
              <a:rPr lang="en-US" dirty="0"/>
              <a:t> </a:t>
            </a:r>
            <a:r>
              <a:rPr lang="en-US" dirty="0" err="1"/>
              <a:t>příkaz</a:t>
            </a:r>
            <a:r>
              <a:rPr lang="en-US" dirty="0"/>
              <a:t> </a:t>
            </a:r>
            <a:r>
              <a:rPr lang="en-US" dirty="0" err="1"/>
              <a:t>vydán</a:t>
            </a:r>
            <a:r>
              <a:rPr lang="en-US" dirty="0"/>
              <a:t>, </a:t>
            </a:r>
          </a:p>
          <a:p>
            <a:pPr marL="514350" indent="-514350">
              <a:buAutoNum type="alphaLcParenR"/>
            </a:pPr>
            <a:r>
              <a:rPr lang="en-US" dirty="0" err="1"/>
              <a:t>údaje</a:t>
            </a:r>
            <a:r>
              <a:rPr lang="en-US" dirty="0"/>
              <a:t> o </a:t>
            </a:r>
            <a:r>
              <a:rPr lang="en-US" dirty="0" err="1">
                <a:solidFill>
                  <a:srgbClr val="3366FF"/>
                </a:solidFill>
              </a:rPr>
              <a:t>vlastníkov</a:t>
            </a:r>
            <a:r>
              <a:rPr lang="en-US" dirty="0" err="1"/>
              <a:t>i</a:t>
            </a:r>
            <a:r>
              <a:rPr lang="en-US" dirty="0"/>
              <a:t> </a:t>
            </a:r>
            <a:r>
              <a:rPr lang="en-US" dirty="0" err="1"/>
              <a:t>věcného</a:t>
            </a:r>
            <a:r>
              <a:rPr lang="en-US" dirty="0"/>
              <a:t> </a:t>
            </a:r>
            <a:r>
              <a:rPr lang="en-US" dirty="0" err="1"/>
              <a:t>prostředku</a:t>
            </a:r>
            <a:r>
              <a:rPr lang="en-US" dirty="0"/>
              <a:t>, </a:t>
            </a:r>
          </a:p>
          <a:p>
            <a:pPr marL="514350" indent="-514350">
              <a:buAutoNum type="alphaLcParenR"/>
            </a:pPr>
            <a:r>
              <a:rPr lang="en-US" dirty="0" err="1"/>
              <a:t>údaje</a:t>
            </a:r>
            <a:r>
              <a:rPr lang="en-US" dirty="0"/>
              <a:t> </a:t>
            </a:r>
            <a:r>
              <a:rPr lang="en-US" dirty="0">
                <a:solidFill>
                  <a:srgbClr val="3366FF"/>
                </a:solidFill>
              </a:rPr>
              <a:t>o </a:t>
            </a:r>
            <a:r>
              <a:rPr lang="en-US" dirty="0" err="1">
                <a:solidFill>
                  <a:srgbClr val="3366FF"/>
                </a:solidFill>
              </a:rPr>
              <a:t>doručení</a:t>
            </a:r>
            <a:r>
              <a:rPr lang="en-US" dirty="0">
                <a:solidFill>
                  <a:srgbClr val="3366FF"/>
                </a:solidFill>
              </a:rPr>
              <a:t> </a:t>
            </a:r>
            <a:r>
              <a:rPr lang="en-US" dirty="0" err="1">
                <a:solidFill>
                  <a:srgbClr val="3366FF"/>
                </a:solidFill>
              </a:rPr>
              <a:t>dodávacího</a:t>
            </a:r>
            <a:r>
              <a:rPr lang="en-US" dirty="0">
                <a:solidFill>
                  <a:srgbClr val="3366FF"/>
                </a:solidFill>
              </a:rPr>
              <a:t> </a:t>
            </a:r>
            <a:r>
              <a:rPr lang="en-US" dirty="0" err="1">
                <a:solidFill>
                  <a:srgbClr val="3366FF"/>
                </a:solidFill>
              </a:rPr>
              <a:t>příkazu</a:t>
            </a:r>
            <a:r>
              <a:rPr lang="en-US" dirty="0">
                <a:solidFill>
                  <a:srgbClr val="3366FF"/>
                </a:solidFill>
              </a:rPr>
              <a:t> </a:t>
            </a:r>
            <a:r>
              <a:rPr lang="en-US" dirty="0" err="1">
                <a:solidFill>
                  <a:srgbClr val="3366FF"/>
                </a:solidFill>
              </a:rPr>
              <a:t>potvrzené</a:t>
            </a:r>
            <a:r>
              <a:rPr lang="en-US" dirty="0">
                <a:solidFill>
                  <a:srgbClr val="3366FF"/>
                </a:solidFill>
              </a:rPr>
              <a:t> </a:t>
            </a:r>
            <a:r>
              <a:rPr lang="en-US" dirty="0" err="1">
                <a:solidFill>
                  <a:srgbClr val="3366FF"/>
                </a:solidFill>
              </a:rPr>
              <a:t>podpisem</a:t>
            </a:r>
            <a:r>
              <a:rPr lang="en-US" dirty="0">
                <a:solidFill>
                  <a:srgbClr val="3366FF"/>
                </a:solidFill>
              </a:rPr>
              <a:t> </a:t>
            </a:r>
            <a:r>
              <a:rPr lang="en-US" dirty="0" err="1">
                <a:solidFill>
                  <a:srgbClr val="3366FF"/>
                </a:solidFill>
              </a:rPr>
              <a:t>vlastníka</a:t>
            </a:r>
            <a:r>
              <a:rPr lang="en-US" dirty="0">
                <a:solidFill>
                  <a:srgbClr val="3366FF"/>
                </a:solidFill>
              </a:rPr>
              <a:t> </a:t>
            </a:r>
            <a:r>
              <a:rPr lang="en-US" dirty="0" err="1">
                <a:solidFill>
                  <a:srgbClr val="3366FF"/>
                </a:solidFill>
              </a:rPr>
              <a:t>nebo</a:t>
            </a:r>
            <a:r>
              <a:rPr lang="en-US" dirty="0">
                <a:solidFill>
                  <a:srgbClr val="3366FF"/>
                </a:solidFill>
              </a:rPr>
              <a:t> </a:t>
            </a:r>
            <a:r>
              <a:rPr lang="en-US" dirty="0" err="1">
                <a:solidFill>
                  <a:srgbClr val="3366FF"/>
                </a:solidFill>
              </a:rPr>
              <a:t>osoby</a:t>
            </a:r>
            <a:r>
              <a:rPr lang="en-US" dirty="0">
                <a:solidFill>
                  <a:srgbClr val="3366FF"/>
                </a:solidFill>
              </a:rPr>
              <a:t> </a:t>
            </a:r>
            <a:r>
              <a:rPr lang="en-US" dirty="0" err="1">
                <a:solidFill>
                  <a:srgbClr val="3366FF"/>
                </a:solidFill>
              </a:rPr>
              <a:t>odpovědné</a:t>
            </a:r>
            <a:r>
              <a:rPr lang="en-US" dirty="0">
                <a:solidFill>
                  <a:srgbClr val="3366FF"/>
                </a:solidFill>
              </a:rPr>
              <a:t> </a:t>
            </a:r>
            <a:r>
              <a:rPr lang="en-US" dirty="0" err="1">
                <a:solidFill>
                  <a:srgbClr val="3366FF"/>
                </a:solidFill>
              </a:rPr>
              <a:t>za</a:t>
            </a:r>
            <a:r>
              <a:rPr lang="en-US" dirty="0">
                <a:solidFill>
                  <a:srgbClr val="3366FF"/>
                </a:solidFill>
              </a:rPr>
              <a:t> </a:t>
            </a:r>
            <a:r>
              <a:rPr lang="en-US" dirty="0" err="1">
                <a:solidFill>
                  <a:srgbClr val="3366FF"/>
                </a:solidFill>
              </a:rPr>
              <a:t>doručení</a:t>
            </a:r>
            <a:r>
              <a:rPr lang="en-US" dirty="0">
                <a:solidFill>
                  <a:srgbClr val="3366FF"/>
                </a:solidFill>
              </a:rPr>
              <a:t> </a:t>
            </a:r>
            <a:r>
              <a:rPr lang="en-US" dirty="0" err="1">
                <a:solidFill>
                  <a:srgbClr val="3366FF"/>
                </a:solidFill>
              </a:rPr>
              <a:t>výzvy</a:t>
            </a:r>
            <a:endParaRPr lang="en-US" dirty="0">
              <a:solidFill>
                <a:srgbClr val="3366FF"/>
              </a:solidFill>
            </a:endParaRPr>
          </a:p>
        </p:txBody>
      </p:sp>
    </p:spTree>
    <p:extLst>
      <p:ext uri="{BB962C8B-B14F-4D97-AF65-F5344CB8AC3E}">
        <p14:creationId xmlns:p14="http://schemas.microsoft.com/office/powerpoint/2010/main" val="544405495"/>
      </p:ext>
    </p:extLst>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Osvobození</a:t>
            </a:r>
            <a:r>
              <a:rPr lang="en-US" dirty="0"/>
              <a:t> od </a:t>
            </a:r>
            <a:r>
              <a:rPr lang="en-US" dirty="0" err="1"/>
              <a:t>povinnosti</a:t>
            </a:r>
            <a:r>
              <a:rPr lang="en-US" dirty="0"/>
              <a:t>  </a:t>
            </a:r>
            <a:r>
              <a:rPr lang="en-US" dirty="0" err="1"/>
              <a:t>poskytnout</a:t>
            </a:r>
            <a:r>
              <a:rPr lang="en-US" dirty="0"/>
              <a:t>  </a:t>
            </a:r>
            <a:r>
              <a:rPr lang="en-US" dirty="0" err="1"/>
              <a:t>prostředky</a:t>
            </a:r>
            <a:endParaRPr lang="en-US" dirty="0"/>
          </a:p>
        </p:txBody>
      </p:sp>
      <p:sp>
        <p:nvSpPr>
          <p:cNvPr id="3" name="Content Placeholder 2"/>
          <p:cNvSpPr>
            <a:spLocks noGrp="1"/>
          </p:cNvSpPr>
          <p:nvPr>
            <p:ph idx="1"/>
          </p:nvPr>
        </p:nvSpPr>
        <p:spPr/>
        <p:txBody>
          <a:bodyPr/>
          <a:lstStyle/>
          <a:p>
            <a:pPr marL="514350" indent="-514350">
              <a:buAutoNum type="alphaLcParenR"/>
            </a:pPr>
            <a:r>
              <a:rPr lang="en-US" sz="2800" dirty="0" err="1">
                <a:solidFill>
                  <a:srgbClr val="FF6600"/>
                </a:solidFill>
              </a:rPr>
              <a:t>osvobozeny</a:t>
            </a:r>
            <a:r>
              <a:rPr lang="en-US" sz="2800" dirty="0">
                <a:solidFill>
                  <a:srgbClr val="FF6600"/>
                </a:solidFill>
              </a:rPr>
              <a:t> </a:t>
            </a:r>
            <a:r>
              <a:rPr lang="en-US" sz="2800" dirty="0" err="1">
                <a:solidFill>
                  <a:srgbClr val="FF6600"/>
                </a:solidFill>
              </a:rPr>
              <a:t>obce</a:t>
            </a:r>
            <a:r>
              <a:rPr lang="en-US" sz="2800" dirty="0">
                <a:solidFill>
                  <a:srgbClr val="FF6600"/>
                </a:solidFill>
              </a:rPr>
              <a:t>, </a:t>
            </a:r>
            <a:r>
              <a:rPr lang="en-US" sz="2800" dirty="0" err="1">
                <a:solidFill>
                  <a:srgbClr val="FF6600"/>
                </a:solidFill>
              </a:rPr>
              <a:t>subjekty</a:t>
            </a:r>
            <a:r>
              <a:rPr lang="en-US" sz="2800" dirty="0">
                <a:solidFill>
                  <a:srgbClr val="FF6600"/>
                </a:solidFill>
              </a:rPr>
              <a:t> </a:t>
            </a:r>
            <a:r>
              <a:rPr lang="en-US" sz="2800" dirty="0" err="1">
                <a:solidFill>
                  <a:srgbClr val="FF6600"/>
                </a:solidFill>
              </a:rPr>
              <a:t>hospodářské</a:t>
            </a:r>
            <a:r>
              <a:rPr lang="en-US" sz="2800" dirty="0">
                <a:solidFill>
                  <a:srgbClr val="FF6600"/>
                </a:solidFill>
              </a:rPr>
              <a:t> </a:t>
            </a:r>
            <a:r>
              <a:rPr lang="en-US" sz="2800" dirty="0" err="1">
                <a:solidFill>
                  <a:srgbClr val="FF6600"/>
                </a:solidFill>
              </a:rPr>
              <a:t>mobilizace</a:t>
            </a:r>
            <a:r>
              <a:rPr lang="en-US" sz="2800" dirty="0">
                <a:solidFill>
                  <a:srgbClr val="FF6600"/>
                </a:solidFill>
              </a:rPr>
              <a:t> a </a:t>
            </a:r>
            <a:r>
              <a:rPr lang="en-US" sz="2800" dirty="0" err="1">
                <a:solidFill>
                  <a:srgbClr val="FF6600"/>
                </a:solidFill>
              </a:rPr>
              <a:t>zdravotnická</a:t>
            </a:r>
            <a:r>
              <a:rPr lang="en-US" sz="2800" dirty="0">
                <a:solidFill>
                  <a:srgbClr val="FF6600"/>
                </a:solidFill>
              </a:rPr>
              <a:t> </a:t>
            </a:r>
            <a:r>
              <a:rPr lang="en-US" sz="2800" dirty="0" err="1">
                <a:solidFill>
                  <a:srgbClr val="FF6600"/>
                </a:solidFill>
              </a:rPr>
              <a:t>záchranná</a:t>
            </a:r>
            <a:r>
              <a:rPr lang="en-US" sz="2800" dirty="0">
                <a:solidFill>
                  <a:srgbClr val="FF6600"/>
                </a:solidFill>
              </a:rPr>
              <a:t> </a:t>
            </a:r>
            <a:r>
              <a:rPr lang="en-US" sz="2800" dirty="0" err="1">
                <a:solidFill>
                  <a:srgbClr val="FF6600"/>
                </a:solidFill>
              </a:rPr>
              <a:t>služba</a:t>
            </a:r>
            <a:r>
              <a:rPr lang="en-US" sz="2800" dirty="0"/>
              <a:t>,</a:t>
            </a:r>
          </a:p>
          <a:p>
            <a:pPr marL="514350" indent="-514350">
              <a:buAutoNum type="alphaLcParenR"/>
            </a:pPr>
            <a:r>
              <a:rPr lang="en-US" sz="2800" dirty="0"/>
              <a:t> </a:t>
            </a:r>
            <a:r>
              <a:rPr lang="en-US" sz="2800" dirty="0" err="1">
                <a:solidFill>
                  <a:srgbClr val="660066"/>
                </a:solidFill>
              </a:rPr>
              <a:t>fyzické</a:t>
            </a:r>
            <a:r>
              <a:rPr lang="en-US" sz="2800" dirty="0">
                <a:solidFill>
                  <a:srgbClr val="660066"/>
                </a:solidFill>
              </a:rPr>
              <a:t> </a:t>
            </a:r>
            <a:r>
              <a:rPr lang="en-US" sz="2800" dirty="0" err="1">
                <a:solidFill>
                  <a:srgbClr val="660066"/>
                </a:solidFill>
              </a:rPr>
              <a:t>osoby</a:t>
            </a:r>
            <a:r>
              <a:rPr lang="en-US" sz="2800" dirty="0">
                <a:solidFill>
                  <a:srgbClr val="660066"/>
                </a:solidFill>
              </a:rPr>
              <a:t> se </a:t>
            </a:r>
            <a:r>
              <a:rPr lang="en-US" sz="2800" dirty="0" err="1">
                <a:solidFill>
                  <a:srgbClr val="660066"/>
                </a:solidFill>
              </a:rPr>
              <a:t>zdravotním</a:t>
            </a:r>
            <a:r>
              <a:rPr lang="en-US" sz="2800" dirty="0">
                <a:solidFill>
                  <a:srgbClr val="660066"/>
                </a:solidFill>
              </a:rPr>
              <a:t> </a:t>
            </a:r>
            <a:r>
              <a:rPr lang="en-US" sz="2800" dirty="0" err="1">
                <a:solidFill>
                  <a:srgbClr val="660066"/>
                </a:solidFill>
              </a:rPr>
              <a:t>postižením</a:t>
            </a:r>
            <a:r>
              <a:rPr lang="en-US" sz="2800" dirty="0">
                <a:solidFill>
                  <a:srgbClr val="660066"/>
                </a:solidFill>
              </a:rPr>
              <a:t> 3  </a:t>
            </a:r>
            <a:r>
              <a:rPr lang="en-US" sz="2800" dirty="0"/>
              <a:t>v </a:t>
            </a:r>
            <a:r>
              <a:rPr lang="en-US" sz="2800" dirty="0" err="1"/>
              <a:t>takovém</a:t>
            </a:r>
            <a:r>
              <a:rPr lang="en-US" sz="2800" dirty="0"/>
              <a:t> </a:t>
            </a:r>
            <a:r>
              <a:rPr lang="en-US" sz="2800" dirty="0" err="1"/>
              <a:t>rozsahu</a:t>
            </a:r>
            <a:r>
              <a:rPr lang="en-US" sz="2800" dirty="0"/>
              <a:t>, </a:t>
            </a:r>
            <a:r>
              <a:rPr lang="en-US" sz="2800" dirty="0" err="1"/>
              <a:t>aby</a:t>
            </a:r>
            <a:r>
              <a:rPr lang="en-US" sz="2800" dirty="0"/>
              <a:t> </a:t>
            </a:r>
            <a:r>
              <a:rPr lang="en-US" sz="2800" dirty="0" err="1"/>
              <a:t>poskytnutí</a:t>
            </a:r>
            <a:r>
              <a:rPr lang="en-US" sz="2800" dirty="0"/>
              <a:t> </a:t>
            </a:r>
            <a:r>
              <a:rPr lang="en-US" sz="2800" dirty="0" err="1"/>
              <a:t>věcných</a:t>
            </a:r>
            <a:r>
              <a:rPr lang="en-US" sz="2800" dirty="0"/>
              <a:t> </a:t>
            </a:r>
            <a:r>
              <a:rPr lang="en-US" sz="2800" dirty="0" err="1"/>
              <a:t>prostředků</a:t>
            </a:r>
            <a:r>
              <a:rPr lang="en-US" sz="2800" dirty="0"/>
              <a:t> </a:t>
            </a:r>
            <a:r>
              <a:rPr lang="en-US" sz="2800" dirty="0" err="1"/>
              <a:t>nezpůsobilo</a:t>
            </a:r>
            <a:r>
              <a:rPr lang="en-US" sz="2800" dirty="0"/>
              <a:t> </a:t>
            </a:r>
            <a:r>
              <a:rPr lang="en-US" sz="2800" dirty="0" err="1"/>
              <a:t>újmu</a:t>
            </a:r>
            <a:r>
              <a:rPr lang="en-US" sz="2800" dirty="0"/>
              <a:t> </a:t>
            </a:r>
            <a:r>
              <a:rPr lang="en-US" sz="2800" dirty="0" err="1"/>
              <a:t>na</a:t>
            </a:r>
            <a:r>
              <a:rPr lang="en-US" sz="2800" dirty="0"/>
              <a:t> </a:t>
            </a:r>
            <a:r>
              <a:rPr lang="en-US" sz="2800" dirty="0" err="1"/>
              <a:t>jejich</a:t>
            </a:r>
            <a:r>
              <a:rPr lang="en-US" sz="2800" dirty="0"/>
              <a:t> </a:t>
            </a:r>
            <a:r>
              <a:rPr lang="en-US" sz="2800" dirty="0" err="1"/>
              <a:t>zdraví</a:t>
            </a:r>
            <a:endParaRPr lang="en-US" sz="2800" dirty="0"/>
          </a:p>
          <a:p>
            <a:pPr marL="514350" indent="-514350">
              <a:buAutoNum type="alphaLcParenR"/>
            </a:pPr>
            <a:r>
              <a:rPr lang="en-US" sz="2800" dirty="0"/>
              <a:t> </a:t>
            </a:r>
            <a:r>
              <a:rPr lang="en-US" sz="2800" dirty="0" err="1">
                <a:solidFill>
                  <a:srgbClr val="3366FF"/>
                </a:solidFill>
              </a:rPr>
              <a:t>zastupitelské</a:t>
            </a:r>
            <a:r>
              <a:rPr lang="en-US" sz="2800" dirty="0">
                <a:solidFill>
                  <a:srgbClr val="3366FF"/>
                </a:solidFill>
              </a:rPr>
              <a:t> </a:t>
            </a:r>
            <a:r>
              <a:rPr lang="en-US" sz="2800" dirty="0" err="1">
                <a:solidFill>
                  <a:srgbClr val="3366FF"/>
                </a:solidFill>
              </a:rPr>
              <a:t>úřady</a:t>
            </a:r>
            <a:r>
              <a:rPr lang="en-US" sz="2800" dirty="0">
                <a:solidFill>
                  <a:srgbClr val="3366FF"/>
                </a:solidFill>
              </a:rPr>
              <a:t> </a:t>
            </a:r>
            <a:r>
              <a:rPr lang="en-US" sz="2800" dirty="0"/>
              <a:t>s </a:t>
            </a:r>
            <a:r>
              <a:rPr lang="en-US" sz="2800" dirty="0" err="1"/>
              <a:t>výsadami</a:t>
            </a:r>
            <a:r>
              <a:rPr lang="en-US" sz="2800" dirty="0"/>
              <a:t> a </a:t>
            </a:r>
            <a:r>
              <a:rPr lang="en-US" sz="2800" dirty="0" err="1"/>
              <a:t>imunitami</a:t>
            </a:r>
            <a:r>
              <a:rPr lang="en-US" sz="2800" dirty="0"/>
              <a:t>.</a:t>
            </a:r>
          </a:p>
          <a:p>
            <a:pPr marL="514350" indent="-514350">
              <a:buAutoNum type="alphaLcParenR"/>
            </a:pPr>
            <a:r>
              <a:rPr lang="en-US" sz="2800" dirty="0" err="1"/>
              <a:t>Obecní</a:t>
            </a:r>
            <a:r>
              <a:rPr lang="en-US" sz="2800" dirty="0"/>
              <a:t> </a:t>
            </a:r>
            <a:r>
              <a:rPr lang="en-US" sz="2800" dirty="0" err="1"/>
              <a:t>úřad</a:t>
            </a:r>
            <a:r>
              <a:rPr lang="en-US" sz="2800" dirty="0"/>
              <a:t> </a:t>
            </a:r>
            <a:r>
              <a:rPr lang="en-US" sz="2800" dirty="0" err="1"/>
              <a:t>obce</a:t>
            </a:r>
            <a:r>
              <a:rPr lang="en-US" sz="2800" dirty="0"/>
              <a:t> s </a:t>
            </a:r>
            <a:r>
              <a:rPr lang="en-US" sz="2800" dirty="0" err="1"/>
              <a:t>rozšířenou</a:t>
            </a:r>
            <a:r>
              <a:rPr lang="en-US" sz="2800" dirty="0"/>
              <a:t> </a:t>
            </a:r>
            <a:r>
              <a:rPr lang="en-US" sz="2800" dirty="0" err="1"/>
              <a:t>působností</a:t>
            </a:r>
            <a:r>
              <a:rPr lang="en-US" sz="2800" dirty="0"/>
              <a:t>  </a:t>
            </a:r>
            <a:r>
              <a:rPr lang="en-US" sz="2800" dirty="0" err="1"/>
              <a:t>může</a:t>
            </a:r>
            <a:r>
              <a:rPr lang="en-US" sz="2800" dirty="0"/>
              <a:t> </a:t>
            </a:r>
            <a:r>
              <a:rPr lang="en-US" sz="2800" dirty="0" err="1"/>
              <a:t>zprostit</a:t>
            </a:r>
            <a:r>
              <a:rPr lang="en-US" sz="2800" dirty="0"/>
              <a:t> </a:t>
            </a:r>
            <a:r>
              <a:rPr lang="en-US" sz="2800" dirty="0" err="1"/>
              <a:t>fyzické</a:t>
            </a:r>
            <a:r>
              <a:rPr lang="en-US" sz="2800" dirty="0"/>
              <a:t> </a:t>
            </a:r>
            <a:r>
              <a:rPr lang="en-US" sz="2800" dirty="0" err="1"/>
              <a:t>osoby</a:t>
            </a:r>
            <a:r>
              <a:rPr lang="en-US" sz="2800" dirty="0"/>
              <a:t> </a:t>
            </a:r>
            <a:r>
              <a:rPr lang="en-US" sz="2800" dirty="0" err="1"/>
              <a:t>povinnosti</a:t>
            </a:r>
            <a:r>
              <a:rPr lang="en-US" sz="2800" dirty="0"/>
              <a:t> </a:t>
            </a:r>
            <a:r>
              <a:rPr lang="en-US" sz="2800" dirty="0" err="1"/>
              <a:t>poskytnout</a:t>
            </a:r>
            <a:r>
              <a:rPr lang="en-US" sz="2800" dirty="0"/>
              <a:t> </a:t>
            </a:r>
            <a:r>
              <a:rPr lang="en-US" sz="2800" dirty="0" err="1"/>
              <a:t>věcné</a:t>
            </a:r>
            <a:r>
              <a:rPr lang="en-US" sz="2800" dirty="0"/>
              <a:t> </a:t>
            </a:r>
            <a:r>
              <a:rPr lang="en-US" sz="2800" dirty="0" err="1"/>
              <a:t>prostředky</a:t>
            </a:r>
            <a:r>
              <a:rPr lang="en-US" sz="2800" dirty="0"/>
              <a:t>, </a:t>
            </a:r>
            <a:r>
              <a:rPr lang="en-US" sz="2800" dirty="0" err="1"/>
              <a:t>byla</a:t>
            </a:r>
            <a:r>
              <a:rPr lang="en-US" sz="2800" dirty="0"/>
              <a:t>-li by </a:t>
            </a:r>
            <a:r>
              <a:rPr lang="en-US" sz="2800" dirty="0" err="1">
                <a:solidFill>
                  <a:srgbClr val="000090"/>
                </a:solidFill>
              </a:rPr>
              <a:t>ohrožena</a:t>
            </a:r>
            <a:r>
              <a:rPr lang="en-US" sz="2800" dirty="0">
                <a:solidFill>
                  <a:srgbClr val="000090"/>
                </a:solidFill>
              </a:rPr>
              <a:t> </a:t>
            </a:r>
            <a:r>
              <a:rPr lang="en-US" sz="2800" dirty="0" err="1">
                <a:solidFill>
                  <a:srgbClr val="000090"/>
                </a:solidFill>
              </a:rPr>
              <a:t>výživa</a:t>
            </a:r>
            <a:r>
              <a:rPr lang="en-US" sz="2800" dirty="0">
                <a:solidFill>
                  <a:srgbClr val="000090"/>
                </a:solidFill>
              </a:rPr>
              <a:t> </a:t>
            </a:r>
            <a:r>
              <a:rPr lang="en-US" sz="2800" dirty="0" err="1">
                <a:solidFill>
                  <a:srgbClr val="000090"/>
                </a:solidFill>
              </a:rPr>
              <a:t>vlastníka</a:t>
            </a:r>
            <a:r>
              <a:rPr lang="en-US" sz="2800" dirty="0">
                <a:solidFill>
                  <a:srgbClr val="000090"/>
                </a:solidFill>
              </a:rPr>
              <a:t> </a:t>
            </a:r>
            <a:r>
              <a:rPr lang="en-US" sz="2800" dirty="0" err="1">
                <a:solidFill>
                  <a:srgbClr val="000090"/>
                </a:solidFill>
              </a:rPr>
              <a:t>věcného</a:t>
            </a:r>
            <a:r>
              <a:rPr lang="en-US" sz="2800" dirty="0">
                <a:solidFill>
                  <a:srgbClr val="000090"/>
                </a:solidFill>
              </a:rPr>
              <a:t> </a:t>
            </a:r>
            <a:r>
              <a:rPr lang="en-US" sz="2800" dirty="0" err="1">
                <a:solidFill>
                  <a:srgbClr val="000090"/>
                </a:solidFill>
              </a:rPr>
              <a:t>prostředku</a:t>
            </a:r>
            <a:r>
              <a:rPr lang="en-US" sz="2800" dirty="0">
                <a:solidFill>
                  <a:srgbClr val="000090"/>
                </a:solidFill>
              </a:rPr>
              <a:t> </a:t>
            </a:r>
            <a:r>
              <a:rPr lang="en-US" sz="2800" dirty="0" err="1">
                <a:solidFill>
                  <a:srgbClr val="000090"/>
                </a:solidFill>
              </a:rPr>
              <a:t>nebo</a:t>
            </a:r>
            <a:r>
              <a:rPr lang="en-US" sz="2800" dirty="0">
                <a:solidFill>
                  <a:srgbClr val="000090"/>
                </a:solidFill>
              </a:rPr>
              <a:t> </a:t>
            </a:r>
            <a:r>
              <a:rPr lang="en-US" sz="2800" dirty="0" err="1">
                <a:solidFill>
                  <a:srgbClr val="000090"/>
                </a:solidFill>
              </a:rPr>
              <a:t>bylo</a:t>
            </a:r>
            <a:r>
              <a:rPr lang="en-US" sz="2800" dirty="0">
                <a:solidFill>
                  <a:srgbClr val="000090"/>
                </a:solidFill>
              </a:rPr>
              <a:t>-li by </a:t>
            </a:r>
            <a:r>
              <a:rPr lang="en-US" sz="2800" dirty="0" err="1">
                <a:solidFill>
                  <a:srgbClr val="000090"/>
                </a:solidFill>
              </a:rPr>
              <a:t>ohroženo</a:t>
            </a:r>
            <a:r>
              <a:rPr lang="en-US" sz="2800" dirty="0">
                <a:solidFill>
                  <a:srgbClr val="000090"/>
                </a:solidFill>
              </a:rPr>
              <a:t> </a:t>
            </a:r>
            <a:r>
              <a:rPr lang="en-US" sz="2800" dirty="0" err="1">
                <a:solidFill>
                  <a:srgbClr val="000090"/>
                </a:solidFill>
              </a:rPr>
              <a:t>plnění</a:t>
            </a:r>
            <a:r>
              <a:rPr lang="en-US" sz="2800" dirty="0">
                <a:solidFill>
                  <a:srgbClr val="000090"/>
                </a:solidFill>
              </a:rPr>
              <a:t> </a:t>
            </a:r>
            <a:r>
              <a:rPr lang="en-US" sz="2800" dirty="0" err="1">
                <a:solidFill>
                  <a:srgbClr val="000090"/>
                </a:solidFill>
              </a:rPr>
              <a:t>vyživovací</a:t>
            </a:r>
            <a:r>
              <a:rPr lang="en-US" sz="2800" dirty="0">
                <a:solidFill>
                  <a:srgbClr val="000090"/>
                </a:solidFill>
              </a:rPr>
              <a:t> </a:t>
            </a:r>
            <a:r>
              <a:rPr lang="en-US" sz="2800" dirty="0" err="1">
                <a:solidFill>
                  <a:srgbClr val="000090"/>
                </a:solidFill>
              </a:rPr>
              <a:t>povinnosti</a:t>
            </a:r>
            <a:r>
              <a:rPr lang="en-US" sz="2800" dirty="0">
                <a:solidFill>
                  <a:srgbClr val="000090"/>
                </a:solidFill>
              </a:rPr>
              <a:t> </a:t>
            </a:r>
            <a:r>
              <a:rPr lang="en-US" sz="2800" dirty="0" err="1">
                <a:solidFill>
                  <a:srgbClr val="000090"/>
                </a:solidFill>
              </a:rPr>
              <a:t>vlastníka</a:t>
            </a:r>
            <a:r>
              <a:rPr lang="en-US" sz="2800" dirty="0">
                <a:solidFill>
                  <a:srgbClr val="000090"/>
                </a:solidFill>
              </a:rPr>
              <a:t> </a:t>
            </a:r>
            <a:r>
              <a:rPr lang="en-US" sz="2800" dirty="0" err="1">
                <a:solidFill>
                  <a:srgbClr val="000090"/>
                </a:solidFill>
              </a:rPr>
              <a:t>věcného</a:t>
            </a:r>
            <a:r>
              <a:rPr lang="en-US" sz="2800" dirty="0">
                <a:solidFill>
                  <a:srgbClr val="000090"/>
                </a:solidFill>
              </a:rPr>
              <a:t> </a:t>
            </a:r>
            <a:r>
              <a:rPr lang="en-US" sz="2800" dirty="0" err="1">
                <a:solidFill>
                  <a:srgbClr val="000090"/>
                </a:solidFill>
              </a:rPr>
              <a:t>prostředku</a:t>
            </a:r>
            <a:endParaRPr lang="en-US" sz="2800" dirty="0">
              <a:solidFill>
                <a:srgbClr val="000090"/>
              </a:solidFill>
            </a:endParaRPr>
          </a:p>
        </p:txBody>
      </p:sp>
    </p:spTree>
    <p:extLst>
      <p:ext uri="{BB962C8B-B14F-4D97-AF65-F5344CB8AC3E}">
        <p14:creationId xmlns:p14="http://schemas.microsoft.com/office/powerpoint/2010/main" val="32168716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Princip dělení majetku</a:t>
            </a:r>
          </a:p>
        </p:txBody>
      </p:sp>
      <p:sp>
        <p:nvSpPr>
          <p:cNvPr id="15362" name="Rectangle 2"/>
          <p:cNvSpPr>
            <a:spLocks noGrp="1" noChangeArrowheads="1"/>
          </p:cNvSpPr>
          <p:nvPr>
            <p:ph type="body" idx="1"/>
          </p:nvPr>
        </p:nvSpPr>
        <p:spPr>
          <a:xfrm>
            <a:off x="503238" y="1768475"/>
            <a:ext cx="9070975" cy="5649913"/>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3366"/>
                </a:solidFill>
              </a:rPr>
              <a:t>územní princip</a:t>
            </a:r>
            <a:r>
              <a:rPr lang="cs-CZ"/>
              <a:t>, podle něhož přechází majetek na ten nástupnický stát, na jehož území se nachází; pro nemovitosti na území České republiky a Slovenské republiky se použije tento princip vždy, pro věci movité se použije v případech, kdy tyto věci vzhledem k jejich určení, účelu použití, popřípadě povaze tvoří příslušenství nemovité věci,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princip podílu počtu obyvatel</a:t>
            </a:r>
            <a:r>
              <a:rPr lang="cs-CZ"/>
              <a:t> České republiky a obyvatel Slovenské republiky, podle něhož přechází majetek na Českou republiku a Slovenskou republiku v poměru </a:t>
            </a:r>
            <a:r>
              <a:rPr lang="cs-CZ">
                <a:solidFill>
                  <a:srgbClr val="FF0000"/>
                </a:solidFill>
              </a:rPr>
              <a:t>dva ku jedné;</a:t>
            </a:r>
            <a:r>
              <a:rPr lang="cs-CZ"/>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Vrácení</a:t>
            </a:r>
            <a:r>
              <a:rPr lang="en-US" dirty="0"/>
              <a:t> </a:t>
            </a:r>
            <a:r>
              <a:rPr lang="en-US" dirty="0" err="1"/>
              <a:t>věcných</a:t>
            </a:r>
            <a:r>
              <a:rPr lang="en-US" dirty="0"/>
              <a:t>   </a:t>
            </a:r>
            <a:r>
              <a:rPr lang="en-US" dirty="0" err="1"/>
              <a:t>prostředků</a:t>
            </a:r>
            <a:endParaRPr lang="en-US" dirty="0"/>
          </a:p>
        </p:txBody>
      </p:sp>
      <p:sp>
        <p:nvSpPr>
          <p:cNvPr id="3" name="Content Placeholder 2"/>
          <p:cNvSpPr>
            <a:spLocks noGrp="1"/>
          </p:cNvSpPr>
          <p:nvPr>
            <p:ph idx="1"/>
          </p:nvPr>
        </p:nvSpPr>
        <p:spPr/>
        <p:txBody>
          <a:bodyPr/>
          <a:lstStyle/>
          <a:p>
            <a:r>
              <a:rPr lang="en-US" sz="2400" dirty="0" err="1"/>
              <a:t>Poskytnuté</a:t>
            </a:r>
            <a:r>
              <a:rPr lang="en-US" sz="2400" dirty="0"/>
              <a:t> </a:t>
            </a:r>
            <a:r>
              <a:rPr lang="en-US" sz="2400" dirty="0" err="1"/>
              <a:t>věcné</a:t>
            </a:r>
            <a:r>
              <a:rPr lang="en-US" sz="2400" dirty="0"/>
              <a:t> </a:t>
            </a:r>
            <a:r>
              <a:rPr lang="en-US" sz="2400" dirty="0" err="1"/>
              <a:t>prostředky</a:t>
            </a:r>
            <a:r>
              <a:rPr lang="en-US" sz="2400" dirty="0"/>
              <a:t> se </a:t>
            </a:r>
            <a:r>
              <a:rPr lang="en-US" sz="2400" dirty="0" err="1">
                <a:solidFill>
                  <a:srgbClr val="FF6600"/>
                </a:solidFill>
              </a:rPr>
              <a:t>bezprostředně</a:t>
            </a:r>
            <a:r>
              <a:rPr lang="en-US" sz="2400" dirty="0">
                <a:solidFill>
                  <a:srgbClr val="FF6600"/>
                </a:solidFill>
              </a:rPr>
              <a:t> </a:t>
            </a:r>
            <a:r>
              <a:rPr lang="en-US" sz="2400" dirty="0" err="1">
                <a:solidFill>
                  <a:srgbClr val="FF6600"/>
                </a:solidFill>
              </a:rPr>
              <a:t>po</a:t>
            </a:r>
            <a:r>
              <a:rPr lang="en-US" sz="2400" dirty="0">
                <a:solidFill>
                  <a:srgbClr val="FF6600"/>
                </a:solidFill>
              </a:rPr>
              <a:t> </a:t>
            </a:r>
            <a:r>
              <a:rPr lang="en-US" sz="2400" dirty="0" err="1">
                <a:solidFill>
                  <a:srgbClr val="FF6600"/>
                </a:solidFill>
              </a:rPr>
              <a:t>zániku</a:t>
            </a:r>
            <a:r>
              <a:rPr lang="en-US" sz="2400" dirty="0">
                <a:solidFill>
                  <a:srgbClr val="FF6600"/>
                </a:solidFill>
              </a:rPr>
              <a:t> </a:t>
            </a:r>
            <a:r>
              <a:rPr lang="en-US" sz="2400" dirty="0" err="1">
                <a:solidFill>
                  <a:srgbClr val="FF6600"/>
                </a:solidFill>
              </a:rPr>
              <a:t>důvodů</a:t>
            </a:r>
            <a:r>
              <a:rPr lang="en-US" sz="2400" dirty="0">
                <a:solidFill>
                  <a:srgbClr val="FF6600"/>
                </a:solidFill>
              </a:rPr>
              <a:t>, pro </a:t>
            </a:r>
            <a:r>
              <a:rPr lang="en-US" sz="2400" dirty="0" err="1">
                <a:solidFill>
                  <a:srgbClr val="FF6600"/>
                </a:solidFill>
              </a:rPr>
              <a:t>které</a:t>
            </a:r>
            <a:r>
              <a:rPr lang="en-US" sz="2400" dirty="0">
                <a:solidFill>
                  <a:srgbClr val="FF6600"/>
                </a:solidFill>
              </a:rPr>
              <a:t> </a:t>
            </a:r>
            <a:r>
              <a:rPr lang="en-US" sz="2400" dirty="0" err="1">
                <a:solidFill>
                  <a:srgbClr val="FF6600"/>
                </a:solidFill>
              </a:rPr>
              <a:t>byly</a:t>
            </a:r>
            <a:r>
              <a:rPr lang="en-US" sz="2400" dirty="0">
                <a:solidFill>
                  <a:srgbClr val="FF6600"/>
                </a:solidFill>
              </a:rPr>
              <a:t> </a:t>
            </a:r>
            <a:r>
              <a:rPr lang="en-US" sz="2400" dirty="0" err="1">
                <a:solidFill>
                  <a:srgbClr val="FF6600"/>
                </a:solidFill>
              </a:rPr>
              <a:t>poskytnuty</a:t>
            </a:r>
            <a:r>
              <a:rPr lang="en-US" sz="2400" dirty="0">
                <a:solidFill>
                  <a:srgbClr val="FF6600"/>
                </a:solidFill>
              </a:rPr>
              <a:t>, </a:t>
            </a:r>
            <a:r>
              <a:rPr lang="en-US" sz="2400" dirty="0" err="1">
                <a:solidFill>
                  <a:srgbClr val="FF6600"/>
                </a:solidFill>
              </a:rPr>
              <a:t>vrátí</a:t>
            </a:r>
            <a:r>
              <a:rPr lang="en-US" sz="2400" dirty="0">
                <a:solidFill>
                  <a:srgbClr val="FF6600"/>
                </a:solidFill>
              </a:rPr>
              <a:t> </a:t>
            </a:r>
            <a:r>
              <a:rPr lang="en-US" sz="2400" dirty="0" err="1">
                <a:solidFill>
                  <a:srgbClr val="FF6600"/>
                </a:solidFill>
              </a:rPr>
              <a:t>vlastníkovi</a:t>
            </a:r>
            <a:r>
              <a:rPr lang="en-US" sz="2400" dirty="0">
                <a:solidFill>
                  <a:srgbClr val="FF6600"/>
                </a:solidFill>
              </a:rPr>
              <a:t>.</a:t>
            </a:r>
          </a:p>
          <a:p>
            <a:r>
              <a:rPr lang="en-US" sz="2400" dirty="0"/>
              <a:t>K </a:t>
            </a:r>
            <a:r>
              <a:rPr lang="en-US" sz="2400" dirty="0" err="1"/>
              <a:t>převzetí</a:t>
            </a:r>
            <a:r>
              <a:rPr lang="en-US" sz="2400" dirty="0"/>
              <a:t> </a:t>
            </a:r>
            <a:r>
              <a:rPr lang="en-US" sz="2400" dirty="0" err="1"/>
              <a:t>věcného</a:t>
            </a:r>
            <a:r>
              <a:rPr lang="en-US" sz="2400" dirty="0"/>
              <a:t> </a:t>
            </a:r>
            <a:r>
              <a:rPr lang="en-US" sz="2400" dirty="0" err="1"/>
              <a:t>prostředku</a:t>
            </a:r>
            <a:r>
              <a:rPr lang="en-US" sz="2400" dirty="0"/>
              <a:t> </a:t>
            </a:r>
            <a:r>
              <a:rPr lang="en-US" sz="2400" dirty="0" err="1"/>
              <a:t>za</a:t>
            </a:r>
            <a:r>
              <a:rPr lang="en-US" sz="2400" dirty="0"/>
              <a:t> </a:t>
            </a:r>
            <a:r>
              <a:rPr lang="en-US" sz="2400" dirty="0" err="1"/>
              <a:t>účelem</a:t>
            </a:r>
            <a:r>
              <a:rPr lang="en-US" sz="2400" dirty="0"/>
              <a:t> </a:t>
            </a:r>
            <a:r>
              <a:rPr lang="en-US" sz="2400" dirty="0" err="1"/>
              <a:t>jeho</a:t>
            </a:r>
            <a:r>
              <a:rPr lang="en-US" sz="2400" dirty="0"/>
              <a:t> </a:t>
            </a:r>
            <a:r>
              <a:rPr lang="en-US" sz="2400" dirty="0" err="1"/>
              <a:t>vrácení</a:t>
            </a:r>
            <a:r>
              <a:rPr lang="en-US" sz="2400" dirty="0"/>
              <a:t> </a:t>
            </a:r>
            <a:r>
              <a:rPr lang="en-US" sz="2400" dirty="0" err="1"/>
              <a:t>obecní</a:t>
            </a:r>
            <a:r>
              <a:rPr lang="en-US" sz="2400" dirty="0"/>
              <a:t> </a:t>
            </a:r>
            <a:r>
              <a:rPr lang="en-US" sz="2400" dirty="0" err="1"/>
              <a:t>úřad</a:t>
            </a:r>
            <a:r>
              <a:rPr lang="en-US" sz="2400" dirty="0"/>
              <a:t> </a:t>
            </a:r>
            <a:r>
              <a:rPr lang="en-US" sz="2400" dirty="0" err="1"/>
              <a:t>obce</a:t>
            </a:r>
            <a:r>
              <a:rPr lang="en-US" sz="2400" dirty="0"/>
              <a:t> s </a:t>
            </a:r>
            <a:r>
              <a:rPr lang="en-US" sz="2400" dirty="0" err="1"/>
              <a:t>rozšířenou</a:t>
            </a:r>
            <a:r>
              <a:rPr lang="en-US" sz="2400" dirty="0"/>
              <a:t> </a:t>
            </a:r>
            <a:r>
              <a:rPr lang="en-US" sz="2400" dirty="0" err="1"/>
              <a:t>působností</a:t>
            </a:r>
            <a:r>
              <a:rPr lang="en-US" sz="2400" dirty="0"/>
              <a:t>  </a:t>
            </a:r>
            <a:r>
              <a:rPr lang="en-US" sz="2400" dirty="0" err="1">
                <a:solidFill>
                  <a:srgbClr val="008000"/>
                </a:solidFill>
              </a:rPr>
              <a:t>písemně</a:t>
            </a:r>
            <a:r>
              <a:rPr lang="en-US" sz="2400" dirty="0">
                <a:solidFill>
                  <a:srgbClr val="008000"/>
                </a:solidFill>
              </a:rPr>
              <a:t> </a:t>
            </a:r>
            <a:r>
              <a:rPr lang="en-US" sz="2400" dirty="0" err="1">
                <a:solidFill>
                  <a:srgbClr val="008000"/>
                </a:solidFill>
              </a:rPr>
              <a:t>vyzve</a:t>
            </a:r>
            <a:r>
              <a:rPr lang="en-US" sz="2400" dirty="0">
                <a:solidFill>
                  <a:srgbClr val="008000"/>
                </a:solidFill>
              </a:rPr>
              <a:t> </a:t>
            </a:r>
            <a:r>
              <a:rPr lang="en-US" sz="2400" dirty="0" err="1">
                <a:solidFill>
                  <a:srgbClr val="008000"/>
                </a:solidFill>
              </a:rPr>
              <a:t>vlastníka</a:t>
            </a:r>
            <a:r>
              <a:rPr lang="en-US" sz="2400" dirty="0">
                <a:solidFill>
                  <a:srgbClr val="008000"/>
                </a:solidFill>
              </a:rPr>
              <a:t> </a:t>
            </a:r>
            <a:r>
              <a:rPr lang="en-US" sz="2400" dirty="0" err="1">
                <a:solidFill>
                  <a:srgbClr val="008000"/>
                </a:solidFill>
              </a:rPr>
              <a:t>věcného</a:t>
            </a:r>
            <a:r>
              <a:rPr lang="en-US" sz="2400" dirty="0">
                <a:solidFill>
                  <a:srgbClr val="008000"/>
                </a:solidFill>
              </a:rPr>
              <a:t> </a:t>
            </a:r>
            <a:r>
              <a:rPr lang="en-US" sz="2400" dirty="0" err="1">
                <a:solidFill>
                  <a:srgbClr val="008000"/>
                </a:solidFill>
              </a:rPr>
              <a:t>prostředku</a:t>
            </a:r>
            <a:r>
              <a:rPr lang="en-US" sz="2400" dirty="0">
                <a:solidFill>
                  <a:srgbClr val="008000"/>
                </a:solidFill>
              </a:rPr>
              <a:t>. </a:t>
            </a:r>
          </a:p>
          <a:p>
            <a:r>
              <a:rPr lang="en-US" sz="2400" dirty="0" err="1"/>
              <a:t>Nepřihlásí</a:t>
            </a:r>
            <a:r>
              <a:rPr lang="en-US" sz="2400" dirty="0"/>
              <a:t>-li se </a:t>
            </a:r>
            <a:r>
              <a:rPr lang="en-US" sz="2400" dirty="0" err="1"/>
              <a:t>vlastník</a:t>
            </a:r>
            <a:r>
              <a:rPr lang="en-US" sz="2400" dirty="0"/>
              <a:t> o </a:t>
            </a:r>
            <a:r>
              <a:rPr lang="en-US" sz="2400" dirty="0" err="1"/>
              <a:t>vydání</a:t>
            </a:r>
            <a:r>
              <a:rPr lang="en-US" sz="2400" dirty="0"/>
              <a:t> </a:t>
            </a:r>
            <a:r>
              <a:rPr lang="en-US" sz="2400" dirty="0" err="1"/>
              <a:t>věcného</a:t>
            </a:r>
            <a:r>
              <a:rPr lang="en-US" sz="2400" dirty="0"/>
              <a:t> </a:t>
            </a:r>
            <a:r>
              <a:rPr lang="en-US" sz="2400" dirty="0" err="1"/>
              <a:t>prostředku</a:t>
            </a:r>
            <a:r>
              <a:rPr lang="en-US" sz="2400" dirty="0"/>
              <a:t> </a:t>
            </a:r>
            <a:r>
              <a:rPr lang="en-US" sz="2400" dirty="0">
                <a:solidFill>
                  <a:srgbClr val="3366FF"/>
                </a:solidFill>
              </a:rPr>
              <a:t>do 12 </a:t>
            </a:r>
            <a:r>
              <a:rPr lang="en-US" sz="2400" dirty="0" err="1">
                <a:solidFill>
                  <a:srgbClr val="3366FF"/>
                </a:solidFill>
              </a:rPr>
              <a:t>měsíců</a:t>
            </a:r>
            <a:r>
              <a:rPr lang="en-US" sz="2400" dirty="0">
                <a:solidFill>
                  <a:srgbClr val="3366FF"/>
                </a:solidFill>
              </a:rPr>
              <a:t> ode </a:t>
            </a:r>
            <a:r>
              <a:rPr lang="en-US" sz="2400" dirty="0" err="1">
                <a:solidFill>
                  <a:srgbClr val="3366FF"/>
                </a:solidFill>
              </a:rPr>
              <a:t>dne</a:t>
            </a:r>
            <a:r>
              <a:rPr lang="en-US" sz="2400" dirty="0">
                <a:solidFill>
                  <a:srgbClr val="3366FF"/>
                </a:solidFill>
              </a:rPr>
              <a:t> </a:t>
            </a:r>
            <a:r>
              <a:rPr lang="en-US" sz="2400" dirty="0" err="1">
                <a:solidFill>
                  <a:srgbClr val="3366FF"/>
                </a:solidFill>
              </a:rPr>
              <a:t>doručení</a:t>
            </a:r>
            <a:r>
              <a:rPr lang="en-US" sz="2400" dirty="0">
                <a:solidFill>
                  <a:srgbClr val="3366FF"/>
                </a:solidFill>
              </a:rPr>
              <a:t> </a:t>
            </a:r>
            <a:r>
              <a:rPr lang="en-US" sz="2400" dirty="0" err="1">
                <a:solidFill>
                  <a:srgbClr val="3366FF"/>
                </a:solidFill>
              </a:rPr>
              <a:t>písemné</a:t>
            </a:r>
            <a:r>
              <a:rPr lang="en-US" sz="2400" dirty="0">
                <a:solidFill>
                  <a:srgbClr val="3366FF"/>
                </a:solidFill>
              </a:rPr>
              <a:t> </a:t>
            </a:r>
            <a:r>
              <a:rPr lang="en-US" sz="2400" dirty="0" err="1">
                <a:solidFill>
                  <a:srgbClr val="3366FF"/>
                </a:solidFill>
              </a:rPr>
              <a:t>výzvy</a:t>
            </a:r>
            <a:r>
              <a:rPr lang="en-US" sz="2400" dirty="0">
                <a:solidFill>
                  <a:srgbClr val="3366FF"/>
                </a:solidFill>
              </a:rPr>
              <a:t> </a:t>
            </a:r>
            <a:r>
              <a:rPr lang="en-US" sz="2400" dirty="0" err="1">
                <a:solidFill>
                  <a:srgbClr val="3366FF"/>
                </a:solidFill>
              </a:rPr>
              <a:t>obecnímu</a:t>
            </a:r>
            <a:r>
              <a:rPr lang="en-US" sz="2400" dirty="0">
                <a:solidFill>
                  <a:srgbClr val="3366FF"/>
                </a:solidFill>
              </a:rPr>
              <a:t> </a:t>
            </a:r>
            <a:r>
              <a:rPr lang="en-US" sz="2400" dirty="0" err="1">
                <a:solidFill>
                  <a:srgbClr val="3366FF"/>
                </a:solidFill>
              </a:rPr>
              <a:t>úřadu</a:t>
            </a:r>
            <a:r>
              <a:rPr lang="en-US" sz="2400" dirty="0">
                <a:solidFill>
                  <a:srgbClr val="3366FF"/>
                </a:solidFill>
              </a:rPr>
              <a:t> </a:t>
            </a:r>
            <a:r>
              <a:rPr lang="en-US" sz="2400" dirty="0" err="1">
                <a:solidFill>
                  <a:srgbClr val="3366FF"/>
                </a:solidFill>
              </a:rPr>
              <a:t>obce</a:t>
            </a:r>
            <a:r>
              <a:rPr lang="en-US" sz="2400" dirty="0">
                <a:solidFill>
                  <a:srgbClr val="3366FF"/>
                </a:solidFill>
              </a:rPr>
              <a:t> s </a:t>
            </a:r>
            <a:r>
              <a:rPr lang="en-US" sz="2400" dirty="0" err="1">
                <a:solidFill>
                  <a:srgbClr val="3366FF"/>
                </a:solidFill>
              </a:rPr>
              <a:t>rozšířenou</a:t>
            </a:r>
            <a:r>
              <a:rPr lang="en-US" sz="2400" dirty="0">
                <a:solidFill>
                  <a:srgbClr val="3366FF"/>
                </a:solidFill>
              </a:rPr>
              <a:t> </a:t>
            </a:r>
            <a:r>
              <a:rPr lang="en-US" sz="2400" dirty="0" err="1">
                <a:solidFill>
                  <a:srgbClr val="3366FF"/>
                </a:solidFill>
              </a:rPr>
              <a:t>působností</a:t>
            </a:r>
            <a:r>
              <a:rPr lang="en-US" sz="2400" dirty="0">
                <a:solidFill>
                  <a:srgbClr val="3366FF"/>
                </a:solidFill>
              </a:rPr>
              <a:t> , </a:t>
            </a:r>
            <a:r>
              <a:rPr lang="en-US" sz="2400" dirty="0" err="1">
                <a:solidFill>
                  <a:srgbClr val="3366FF"/>
                </a:solidFill>
              </a:rPr>
              <a:t>prodá</a:t>
            </a:r>
            <a:r>
              <a:rPr lang="en-US" sz="2400" dirty="0">
                <a:solidFill>
                  <a:srgbClr val="3366FF"/>
                </a:solidFill>
              </a:rPr>
              <a:t> se </a:t>
            </a:r>
            <a:r>
              <a:rPr lang="en-US" sz="2400" dirty="0" err="1">
                <a:solidFill>
                  <a:srgbClr val="3366FF"/>
                </a:solidFill>
              </a:rPr>
              <a:t>věcný</a:t>
            </a:r>
            <a:r>
              <a:rPr lang="en-US" sz="2400" dirty="0">
                <a:solidFill>
                  <a:srgbClr val="3366FF"/>
                </a:solidFill>
              </a:rPr>
              <a:t> </a:t>
            </a:r>
            <a:r>
              <a:rPr lang="en-US" sz="2400" dirty="0" err="1">
                <a:solidFill>
                  <a:srgbClr val="3366FF"/>
                </a:solidFill>
              </a:rPr>
              <a:t>prostředek</a:t>
            </a:r>
            <a:r>
              <a:rPr lang="en-US" sz="2400" dirty="0">
                <a:solidFill>
                  <a:srgbClr val="3366FF"/>
                </a:solidFill>
              </a:rPr>
              <a:t> </a:t>
            </a:r>
            <a:r>
              <a:rPr lang="en-US" sz="2400" dirty="0" err="1">
                <a:solidFill>
                  <a:srgbClr val="3366FF"/>
                </a:solidFill>
              </a:rPr>
              <a:t>ve</a:t>
            </a:r>
            <a:r>
              <a:rPr lang="en-US" sz="2400" dirty="0">
                <a:solidFill>
                  <a:srgbClr val="3366FF"/>
                </a:solidFill>
              </a:rPr>
              <a:t> </a:t>
            </a:r>
            <a:r>
              <a:rPr lang="en-US" sz="2400" dirty="0" err="1">
                <a:solidFill>
                  <a:srgbClr val="3366FF"/>
                </a:solidFill>
              </a:rPr>
              <a:t>veřejné</a:t>
            </a:r>
            <a:r>
              <a:rPr lang="en-US" sz="2400" dirty="0">
                <a:solidFill>
                  <a:srgbClr val="3366FF"/>
                </a:solidFill>
              </a:rPr>
              <a:t> </a:t>
            </a:r>
            <a:r>
              <a:rPr lang="en-US" sz="2400" dirty="0" err="1">
                <a:solidFill>
                  <a:srgbClr val="3366FF"/>
                </a:solidFill>
              </a:rPr>
              <a:t>dražbě</a:t>
            </a:r>
            <a:endParaRPr lang="en-US" sz="2400" dirty="0">
              <a:solidFill>
                <a:srgbClr val="3366FF"/>
              </a:solidFill>
            </a:endParaRPr>
          </a:p>
          <a:p>
            <a:r>
              <a:rPr lang="en-US" sz="2400" dirty="0" err="1">
                <a:solidFill>
                  <a:srgbClr val="FF6600"/>
                </a:solidFill>
              </a:rPr>
              <a:t>Výtěžek</a:t>
            </a:r>
            <a:r>
              <a:rPr lang="en-US" sz="2400" dirty="0">
                <a:solidFill>
                  <a:srgbClr val="FF6600"/>
                </a:solidFill>
              </a:rPr>
              <a:t> z </a:t>
            </a:r>
            <a:r>
              <a:rPr lang="en-US" sz="2400" dirty="0" err="1">
                <a:solidFill>
                  <a:srgbClr val="FF6600"/>
                </a:solidFill>
              </a:rPr>
              <a:t>dražby</a:t>
            </a:r>
            <a:r>
              <a:rPr lang="en-US" sz="2400" dirty="0">
                <a:solidFill>
                  <a:srgbClr val="FF6600"/>
                </a:solidFill>
              </a:rPr>
              <a:t> se </a:t>
            </a:r>
            <a:r>
              <a:rPr lang="en-US" sz="2400" dirty="0" err="1">
                <a:solidFill>
                  <a:srgbClr val="FF6600"/>
                </a:solidFill>
              </a:rPr>
              <a:t>použije</a:t>
            </a:r>
            <a:r>
              <a:rPr lang="en-US" sz="2400" dirty="0">
                <a:solidFill>
                  <a:srgbClr val="FF6600"/>
                </a:solidFill>
              </a:rPr>
              <a:t> k </a:t>
            </a:r>
            <a:r>
              <a:rPr lang="en-US" sz="2400" dirty="0" err="1">
                <a:solidFill>
                  <a:srgbClr val="FF6600"/>
                </a:solidFill>
              </a:rPr>
              <a:t>úhradě</a:t>
            </a:r>
            <a:r>
              <a:rPr lang="en-US" sz="2400" dirty="0">
                <a:solidFill>
                  <a:srgbClr val="FF6600"/>
                </a:solidFill>
              </a:rPr>
              <a:t> </a:t>
            </a:r>
            <a:r>
              <a:rPr lang="en-US" sz="2400" dirty="0" err="1">
                <a:solidFill>
                  <a:srgbClr val="FF6600"/>
                </a:solidFill>
              </a:rPr>
              <a:t>nákladů</a:t>
            </a:r>
            <a:r>
              <a:rPr lang="en-US" sz="2400" dirty="0">
                <a:solidFill>
                  <a:srgbClr val="FF6600"/>
                </a:solidFill>
              </a:rPr>
              <a:t> </a:t>
            </a:r>
            <a:r>
              <a:rPr lang="en-US" sz="2400" dirty="0" err="1">
                <a:solidFill>
                  <a:srgbClr val="FF6600"/>
                </a:solidFill>
              </a:rPr>
              <a:t>za</a:t>
            </a:r>
            <a:r>
              <a:rPr lang="en-US" sz="2400" dirty="0">
                <a:solidFill>
                  <a:srgbClr val="FF6600"/>
                </a:solidFill>
              </a:rPr>
              <a:t> </a:t>
            </a:r>
            <a:r>
              <a:rPr lang="en-US" sz="2400" dirty="0" err="1">
                <a:solidFill>
                  <a:srgbClr val="FF6600"/>
                </a:solidFill>
              </a:rPr>
              <a:t>dražbu</a:t>
            </a:r>
            <a:r>
              <a:rPr lang="en-US" sz="2400" dirty="0">
                <a:solidFill>
                  <a:srgbClr val="FF6600"/>
                </a:solidFill>
              </a:rPr>
              <a:t>  a </a:t>
            </a:r>
            <a:r>
              <a:rPr lang="en-US" sz="2400" dirty="0" err="1">
                <a:solidFill>
                  <a:srgbClr val="FF6600"/>
                </a:solidFill>
              </a:rPr>
              <a:t>úschovu</a:t>
            </a:r>
            <a:r>
              <a:rPr lang="en-US" sz="2400" dirty="0">
                <a:solidFill>
                  <a:srgbClr val="FF6600"/>
                </a:solidFill>
              </a:rPr>
              <a:t> </a:t>
            </a:r>
            <a:r>
              <a:rPr lang="en-US" sz="2400" dirty="0" err="1">
                <a:solidFill>
                  <a:srgbClr val="FF6600"/>
                </a:solidFill>
              </a:rPr>
              <a:t>věcného</a:t>
            </a:r>
            <a:r>
              <a:rPr lang="en-US" sz="2400" dirty="0">
                <a:solidFill>
                  <a:srgbClr val="FF6600"/>
                </a:solidFill>
              </a:rPr>
              <a:t> </a:t>
            </a:r>
            <a:r>
              <a:rPr lang="en-US" sz="2400" dirty="0" err="1">
                <a:solidFill>
                  <a:srgbClr val="FF6600"/>
                </a:solidFill>
              </a:rPr>
              <a:t>prostředku</a:t>
            </a:r>
            <a:r>
              <a:rPr lang="en-US" sz="2400" dirty="0"/>
              <a:t>; </a:t>
            </a:r>
            <a:r>
              <a:rPr lang="en-US" sz="2400" dirty="0" err="1"/>
              <a:t>zbytek</a:t>
            </a:r>
            <a:r>
              <a:rPr lang="en-US" sz="2400" dirty="0"/>
              <a:t> </a:t>
            </a:r>
            <a:r>
              <a:rPr lang="en-US" sz="2400" dirty="0" err="1"/>
              <a:t>výtěžku</a:t>
            </a:r>
            <a:r>
              <a:rPr lang="en-US" sz="2400" dirty="0"/>
              <a:t> </a:t>
            </a:r>
            <a:r>
              <a:rPr lang="en-US" sz="2400" dirty="0" err="1"/>
              <a:t>náleží</a:t>
            </a:r>
            <a:r>
              <a:rPr lang="en-US" sz="2400" dirty="0"/>
              <a:t> </a:t>
            </a:r>
            <a:r>
              <a:rPr lang="en-US" sz="2400" dirty="0" err="1"/>
              <a:t>vlastníkovi</a:t>
            </a:r>
            <a:r>
              <a:rPr lang="en-US" sz="2400" dirty="0"/>
              <a:t>.</a:t>
            </a:r>
          </a:p>
        </p:txBody>
      </p:sp>
    </p:spTree>
    <p:extLst>
      <p:ext uri="{BB962C8B-B14F-4D97-AF65-F5344CB8AC3E}">
        <p14:creationId xmlns:p14="http://schemas.microsoft.com/office/powerpoint/2010/main" val="2973277198"/>
      </p:ext>
    </p:extLst>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Pracovní</a:t>
            </a:r>
            <a:r>
              <a:rPr lang="en-US" dirty="0"/>
              <a:t> </a:t>
            </a:r>
            <a:r>
              <a:rPr lang="en-US" dirty="0" err="1"/>
              <a:t>povinnost</a:t>
            </a:r>
            <a:r>
              <a:rPr lang="en-US" dirty="0"/>
              <a:t> </a:t>
            </a:r>
            <a:r>
              <a:rPr lang="en-US" dirty="0" err="1"/>
              <a:t>uložená</a:t>
            </a:r>
            <a:r>
              <a:rPr lang="en-US" dirty="0"/>
              <a:t> </a:t>
            </a:r>
            <a:r>
              <a:rPr lang="en-US" dirty="0" err="1"/>
              <a:t>rozhodnutím</a:t>
            </a:r>
            <a:endParaRPr lang="en-US" dirty="0"/>
          </a:p>
        </p:txBody>
      </p:sp>
      <p:sp>
        <p:nvSpPr>
          <p:cNvPr id="3" name="Content Placeholder 2"/>
          <p:cNvSpPr>
            <a:spLocks noGrp="1"/>
          </p:cNvSpPr>
          <p:nvPr>
            <p:ph idx="1"/>
          </p:nvPr>
        </p:nvSpPr>
        <p:spPr/>
        <p:txBody>
          <a:bodyPr/>
          <a:lstStyle/>
          <a:p>
            <a:r>
              <a:rPr lang="en-US" dirty="0" err="1"/>
              <a:t>Pracovní</a:t>
            </a:r>
            <a:r>
              <a:rPr lang="en-US" dirty="0"/>
              <a:t> </a:t>
            </a:r>
            <a:r>
              <a:rPr lang="en-US" dirty="0" err="1"/>
              <a:t>povinnost</a:t>
            </a:r>
            <a:r>
              <a:rPr lang="en-US" dirty="0"/>
              <a:t>:</a:t>
            </a:r>
          </a:p>
          <a:p>
            <a:r>
              <a:rPr lang="en-US" dirty="0"/>
              <a:t> a)</a:t>
            </a:r>
            <a:r>
              <a:rPr lang="en-US" dirty="0">
                <a:solidFill>
                  <a:srgbClr val="008000"/>
                </a:solidFill>
              </a:rPr>
              <a:t> </a:t>
            </a:r>
            <a:r>
              <a:rPr lang="en-US" dirty="0" err="1">
                <a:solidFill>
                  <a:srgbClr val="008000"/>
                </a:solidFill>
              </a:rPr>
              <a:t>za</a:t>
            </a:r>
            <a:r>
              <a:rPr lang="en-US" dirty="0">
                <a:solidFill>
                  <a:srgbClr val="008000"/>
                </a:solidFill>
              </a:rPr>
              <a:t> </a:t>
            </a:r>
            <a:r>
              <a:rPr lang="en-US" dirty="0" err="1">
                <a:solidFill>
                  <a:srgbClr val="008000"/>
                </a:solidFill>
              </a:rPr>
              <a:t>stavu</a:t>
            </a:r>
            <a:r>
              <a:rPr lang="en-US" dirty="0">
                <a:solidFill>
                  <a:srgbClr val="008000"/>
                </a:solidFill>
              </a:rPr>
              <a:t> </a:t>
            </a:r>
            <a:r>
              <a:rPr lang="en-US" dirty="0" err="1">
                <a:solidFill>
                  <a:srgbClr val="008000"/>
                </a:solidFill>
              </a:rPr>
              <a:t>ohrožení</a:t>
            </a:r>
            <a:r>
              <a:rPr lang="en-US" dirty="0">
                <a:solidFill>
                  <a:srgbClr val="008000"/>
                </a:solidFill>
              </a:rPr>
              <a:t> </a:t>
            </a:r>
            <a:r>
              <a:rPr lang="en-US" dirty="0" err="1">
                <a:solidFill>
                  <a:srgbClr val="008000"/>
                </a:solidFill>
              </a:rPr>
              <a:t>státu</a:t>
            </a:r>
            <a:r>
              <a:rPr lang="en-US" dirty="0">
                <a:solidFill>
                  <a:srgbClr val="008000"/>
                </a:solidFill>
              </a:rPr>
              <a:t>  </a:t>
            </a:r>
            <a:r>
              <a:rPr lang="en-US" dirty="0" err="1">
                <a:solidFill>
                  <a:srgbClr val="008000"/>
                </a:solidFill>
              </a:rPr>
              <a:t>nebo</a:t>
            </a:r>
            <a:endParaRPr lang="en-US" dirty="0">
              <a:solidFill>
                <a:srgbClr val="008000"/>
              </a:solidFill>
            </a:endParaRPr>
          </a:p>
          <a:p>
            <a:r>
              <a:rPr lang="en-US" dirty="0">
                <a:solidFill>
                  <a:schemeClr val="tx1">
                    <a:lumMod val="95000"/>
                    <a:lumOff val="5000"/>
                  </a:schemeClr>
                </a:solidFill>
              </a:rPr>
              <a:t> b) </a:t>
            </a:r>
            <a:r>
              <a:rPr lang="en-US" dirty="0" err="1">
                <a:solidFill>
                  <a:srgbClr val="008000"/>
                </a:solidFill>
              </a:rPr>
              <a:t>za</a:t>
            </a:r>
            <a:r>
              <a:rPr lang="en-US" dirty="0">
                <a:solidFill>
                  <a:srgbClr val="008000"/>
                </a:solidFill>
              </a:rPr>
              <a:t> </a:t>
            </a:r>
            <a:r>
              <a:rPr lang="en-US" dirty="0" err="1">
                <a:solidFill>
                  <a:srgbClr val="008000"/>
                </a:solidFill>
              </a:rPr>
              <a:t>válečného</a:t>
            </a:r>
            <a:r>
              <a:rPr lang="en-US" dirty="0">
                <a:solidFill>
                  <a:srgbClr val="008000"/>
                </a:solidFill>
              </a:rPr>
              <a:t> </a:t>
            </a:r>
            <a:r>
              <a:rPr lang="en-US" dirty="0" err="1">
                <a:solidFill>
                  <a:srgbClr val="008000"/>
                </a:solidFill>
              </a:rPr>
              <a:t>stavu</a:t>
            </a:r>
            <a:r>
              <a:rPr lang="en-US" dirty="0">
                <a:solidFill>
                  <a:srgbClr val="008000"/>
                </a:solidFill>
              </a:rPr>
              <a:t> </a:t>
            </a:r>
          </a:p>
          <a:p>
            <a:r>
              <a:rPr lang="en-US" dirty="0">
                <a:solidFill>
                  <a:schemeClr val="tx1"/>
                </a:solidFill>
              </a:rPr>
              <a:t> c) </a:t>
            </a:r>
            <a:r>
              <a:rPr lang="en-US" dirty="0" err="1">
                <a:solidFill>
                  <a:srgbClr val="008000"/>
                </a:solidFill>
              </a:rPr>
              <a:t>nouzovém</a:t>
            </a:r>
            <a:r>
              <a:rPr lang="en-US" dirty="0">
                <a:solidFill>
                  <a:srgbClr val="008000"/>
                </a:solidFill>
              </a:rPr>
              <a:t> </a:t>
            </a:r>
            <a:r>
              <a:rPr lang="en-US" dirty="0" err="1">
                <a:solidFill>
                  <a:srgbClr val="008000"/>
                </a:solidFill>
              </a:rPr>
              <a:t>stavu</a:t>
            </a:r>
            <a:r>
              <a:rPr lang="en-US" dirty="0">
                <a:solidFill>
                  <a:srgbClr val="008000"/>
                </a:solidFill>
              </a:rPr>
              <a:t>  </a:t>
            </a:r>
            <a:r>
              <a:rPr lang="en-US" dirty="0" err="1"/>
              <a:t>může</a:t>
            </a:r>
            <a:r>
              <a:rPr lang="en-US" dirty="0"/>
              <a:t> </a:t>
            </a:r>
            <a:r>
              <a:rPr lang="en-US" dirty="0" err="1"/>
              <a:t>být</a:t>
            </a:r>
            <a:r>
              <a:rPr lang="en-US" dirty="0"/>
              <a:t> </a:t>
            </a:r>
            <a:r>
              <a:rPr lang="en-US" dirty="0" err="1"/>
              <a:t>uložena</a:t>
            </a:r>
            <a:r>
              <a:rPr lang="en-US" dirty="0"/>
              <a:t>  </a:t>
            </a:r>
            <a:r>
              <a:rPr lang="en-US" dirty="0" err="1">
                <a:solidFill>
                  <a:srgbClr val="FF0000"/>
                </a:solidFill>
              </a:rPr>
              <a:t>fyzickým</a:t>
            </a:r>
            <a:r>
              <a:rPr lang="en-US" dirty="0">
                <a:solidFill>
                  <a:srgbClr val="FF0000"/>
                </a:solidFill>
              </a:rPr>
              <a:t> </a:t>
            </a:r>
            <a:r>
              <a:rPr lang="en-US" dirty="0" err="1">
                <a:solidFill>
                  <a:srgbClr val="FF0000"/>
                </a:solidFill>
              </a:rPr>
              <a:t>osobám</a:t>
            </a:r>
            <a:r>
              <a:rPr lang="en-US" dirty="0"/>
              <a:t>.  </a:t>
            </a:r>
          </a:p>
          <a:p>
            <a:r>
              <a:rPr lang="en-US" dirty="0"/>
              <a:t>Toto </a:t>
            </a:r>
            <a:r>
              <a:rPr lang="en-US" dirty="0" err="1"/>
              <a:t>oprávnění</a:t>
            </a:r>
            <a:r>
              <a:rPr lang="en-US" dirty="0"/>
              <a:t> </a:t>
            </a:r>
            <a:r>
              <a:rPr lang="en-US" dirty="0" err="1"/>
              <a:t>mají</a:t>
            </a:r>
            <a:r>
              <a:rPr lang="en-US" dirty="0"/>
              <a:t> </a:t>
            </a:r>
            <a:r>
              <a:rPr lang="en-US" dirty="0" err="1"/>
              <a:t>vláda</a:t>
            </a:r>
            <a:r>
              <a:rPr lang="en-US" dirty="0"/>
              <a:t> a </a:t>
            </a:r>
            <a:r>
              <a:rPr lang="en-US" dirty="0" err="1"/>
              <a:t>hejtman</a:t>
            </a:r>
            <a:endParaRPr lang="en-US" dirty="0"/>
          </a:p>
          <a:p>
            <a:r>
              <a:rPr lang="en-US" dirty="0" err="1"/>
              <a:t>Pracovní</a:t>
            </a:r>
            <a:r>
              <a:rPr lang="en-US" dirty="0"/>
              <a:t> </a:t>
            </a:r>
            <a:r>
              <a:rPr lang="en-US" dirty="0" err="1"/>
              <a:t>povinnost</a:t>
            </a:r>
            <a:r>
              <a:rPr lang="en-US" dirty="0"/>
              <a:t> se </a:t>
            </a:r>
            <a:r>
              <a:rPr lang="en-US" dirty="0" err="1"/>
              <a:t>vykonává</a:t>
            </a:r>
            <a:r>
              <a:rPr lang="en-US" dirty="0"/>
              <a:t> </a:t>
            </a:r>
            <a:r>
              <a:rPr lang="en-US" dirty="0" err="1"/>
              <a:t>zejména</a:t>
            </a:r>
            <a:r>
              <a:rPr lang="en-US" dirty="0"/>
              <a:t> v </a:t>
            </a:r>
            <a:r>
              <a:rPr lang="en-US" dirty="0" err="1"/>
              <a:t>těch</a:t>
            </a:r>
            <a:r>
              <a:rPr lang="en-US" dirty="0"/>
              <a:t> </a:t>
            </a:r>
            <a:r>
              <a:rPr lang="en-US" dirty="0" err="1"/>
              <a:t>oborech</a:t>
            </a:r>
            <a:r>
              <a:rPr lang="en-US" dirty="0"/>
              <a:t> </a:t>
            </a:r>
            <a:r>
              <a:rPr lang="en-US" dirty="0" err="1"/>
              <a:t>práce</a:t>
            </a:r>
            <a:r>
              <a:rPr lang="en-US" dirty="0"/>
              <a:t>, </a:t>
            </a:r>
            <a:r>
              <a:rPr lang="en-US" dirty="0" err="1"/>
              <a:t>které</a:t>
            </a:r>
            <a:r>
              <a:rPr lang="en-US" dirty="0"/>
              <a:t> </a:t>
            </a:r>
            <a:r>
              <a:rPr lang="en-US" dirty="0" err="1"/>
              <a:t>jsou</a:t>
            </a:r>
            <a:r>
              <a:rPr lang="en-US" dirty="0"/>
              <a:t> </a:t>
            </a:r>
            <a:r>
              <a:rPr lang="en-US" dirty="0" err="1"/>
              <a:t>nevyhnutelné</a:t>
            </a:r>
            <a:r>
              <a:rPr lang="en-US" dirty="0"/>
              <a:t> k </a:t>
            </a:r>
            <a:r>
              <a:rPr lang="en-US" dirty="0" err="1"/>
              <a:t>zajišťování</a:t>
            </a:r>
            <a:r>
              <a:rPr lang="en-US" dirty="0"/>
              <a:t> </a:t>
            </a:r>
            <a:r>
              <a:rPr lang="en-US" dirty="0" err="1"/>
              <a:t>životně</a:t>
            </a:r>
            <a:r>
              <a:rPr lang="en-US" dirty="0"/>
              <a:t> </a:t>
            </a:r>
            <a:r>
              <a:rPr lang="en-US" dirty="0" err="1"/>
              <a:t>důležitých</a:t>
            </a:r>
            <a:r>
              <a:rPr lang="en-US" dirty="0"/>
              <a:t> </a:t>
            </a:r>
            <a:r>
              <a:rPr lang="en-US" dirty="0" err="1"/>
              <a:t>funkcí</a:t>
            </a:r>
            <a:r>
              <a:rPr lang="en-US" dirty="0"/>
              <a:t> </a:t>
            </a:r>
            <a:r>
              <a:rPr lang="en-US" dirty="0" err="1"/>
              <a:t>státu</a:t>
            </a:r>
            <a:r>
              <a:rPr lang="en-US" dirty="0"/>
              <a:t> </a:t>
            </a:r>
            <a:r>
              <a:rPr lang="en-US" dirty="0" err="1"/>
              <a:t>nebo</a:t>
            </a:r>
            <a:r>
              <a:rPr lang="en-US" dirty="0"/>
              <a:t> k </a:t>
            </a:r>
            <a:r>
              <a:rPr lang="en-US" dirty="0" err="1"/>
              <a:t>zabezpečení</a:t>
            </a:r>
            <a:r>
              <a:rPr lang="en-US" dirty="0"/>
              <a:t> </a:t>
            </a:r>
            <a:r>
              <a:rPr lang="en-US" dirty="0" err="1"/>
              <a:t>ozbrojených</a:t>
            </a:r>
            <a:r>
              <a:rPr lang="en-US" dirty="0"/>
              <a:t> </a:t>
            </a:r>
            <a:r>
              <a:rPr lang="en-US" dirty="0" err="1"/>
              <a:t>sil</a:t>
            </a:r>
            <a:r>
              <a:rPr lang="en-US" dirty="0"/>
              <a:t>.</a:t>
            </a:r>
          </a:p>
        </p:txBody>
      </p:sp>
    </p:spTree>
    <p:extLst>
      <p:ext uri="{BB962C8B-B14F-4D97-AF65-F5344CB8AC3E}">
        <p14:creationId xmlns:p14="http://schemas.microsoft.com/office/powerpoint/2010/main" val="2102109735"/>
      </p:ext>
    </p:extLst>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Pracovní</a:t>
            </a:r>
            <a:r>
              <a:rPr lang="en-US" dirty="0"/>
              <a:t> </a:t>
            </a:r>
            <a:r>
              <a:rPr lang="en-US" dirty="0" err="1"/>
              <a:t>povinnost</a:t>
            </a:r>
            <a:r>
              <a:rPr lang="en-US" dirty="0"/>
              <a:t> </a:t>
            </a:r>
            <a:r>
              <a:rPr lang="en-US" dirty="0" err="1"/>
              <a:t>ze</a:t>
            </a:r>
            <a:r>
              <a:rPr lang="en-US" dirty="0"/>
              <a:t> </a:t>
            </a:r>
            <a:r>
              <a:rPr lang="en-US" dirty="0" err="1"/>
              <a:t>zákona</a:t>
            </a:r>
            <a:endParaRPr lang="en-US" dirty="0"/>
          </a:p>
        </p:txBody>
      </p:sp>
      <p:sp>
        <p:nvSpPr>
          <p:cNvPr id="3" name="Content Placeholder 2"/>
          <p:cNvSpPr>
            <a:spLocks noGrp="1"/>
          </p:cNvSpPr>
          <p:nvPr>
            <p:ph idx="1"/>
          </p:nvPr>
        </p:nvSpPr>
        <p:spPr/>
        <p:txBody>
          <a:bodyPr/>
          <a:lstStyle/>
          <a:p>
            <a:r>
              <a:rPr lang="en-US" dirty="0" err="1"/>
              <a:t>Dnem</a:t>
            </a:r>
            <a:r>
              <a:rPr lang="en-US" dirty="0"/>
              <a:t> </a:t>
            </a:r>
            <a:r>
              <a:rPr lang="en-US" dirty="0" err="1"/>
              <a:t>vyhlášení</a:t>
            </a:r>
            <a:r>
              <a:rPr lang="en-US" dirty="0"/>
              <a:t> </a:t>
            </a:r>
            <a:r>
              <a:rPr lang="en-US" dirty="0" err="1"/>
              <a:t>stavu</a:t>
            </a:r>
            <a:r>
              <a:rPr lang="en-US" dirty="0"/>
              <a:t> </a:t>
            </a:r>
            <a:r>
              <a:rPr lang="en-US" dirty="0" err="1"/>
              <a:t>o</a:t>
            </a:r>
            <a:r>
              <a:rPr lang="en-US" dirty="0" err="1">
                <a:solidFill>
                  <a:srgbClr val="FF6600"/>
                </a:solidFill>
              </a:rPr>
              <a:t>hrožení</a:t>
            </a:r>
            <a:r>
              <a:rPr lang="en-US" dirty="0">
                <a:solidFill>
                  <a:srgbClr val="FF6600"/>
                </a:solidFill>
              </a:rPr>
              <a:t> </a:t>
            </a:r>
            <a:r>
              <a:rPr lang="en-US" dirty="0" err="1">
                <a:solidFill>
                  <a:srgbClr val="FF6600"/>
                </a:solidFill>
              </a:rPr>
              <a:t>státu</a:t>
            </a:r>
            <a:r>
              <a:rPr lang="en-US" dirty="0">
                <a:solidFill>
                  <a:srgbClr val="FF6600"/>
                </a:solidFill>
              </a:rPr>
              <a:t>  </a:t>
            </a:r>
            <a:r>
              <a:rPr lang="en-US" dirty="0" err="1">
                <a:solidFill>
                  <a:srgbClr val="FF6600"/>
                </a:solidFill>
              </a:rPr>
              <a:t>nebo</a:t>
            </a:r>
            <a:r>
              <a:rPr lang="en-US" dirty="0">
                <a:solidFill>
                  <a:srgbClr val="FF6600"/>
                </a:solidFill>
              </a:rPr>
              <a:t> </a:t>
            </a:r>
            <a:r>
              <a:rPr lang="en-US" dirty="0" err="1">
                <a:solidFill>
                  <a:srgbClr val="FF6600"/>
                </a:solidFill>
              </a:rPr>
              <a:t>válečného</a:t>
            </a:r>
            <a:r>
              <a:rPr lang="en-US" dirty="0">
                <a:solidFill>
                  <a:srgbClr val="FF6600"/>
                </a:solidFill>
              </a:rPr>
              <a:t> </a:t>
            </a:r>
            <a:r>
              <a:rPr lang="en-US" dirty="0" err="1">
                <a:solidFill>
                  <a:srgbClr val="FF6600"/>
                </a:solidFill>
              </a:rPr>
              <a:t>stavu</a:t>
            </a:r>
            <a:r>
              <a:rPr lang="en-US" dirty="0">
                <a:solidFill>
                  <a:srgbClr val="FF6600"/>
                </a:solidFill>
              </a:rPr>
              <a:t> </a:t>
            </a:r>
            <a:r>
              <a:rPr lang="en-US" dirty="0" err="1"/>
              <a:t>mají</a:t>
            </a:r>
            <a:r>
              <a:rPr lang="en-US" dirty="0"/>
              <a:t> </a:t>
            </a:r>
            <a:r>
              <a:rPr lang="en-US" dirty="0" err="1"/>
              <a:t>p</a:t>
            </a:r>
            <a:r>
              <a:rPr lang="en-US" dirty="0" err="1">
                <a:solidFill>
                  <a:srgbClr val="008000"/>
                </a:solidFill>
              </a:rPr>
              <a:t>racovní</a:t>
            </a:r>
            <a:r>
              <a:rPr lang="en-US" dirty="0">
                <a:solidFill>
                  <a:srgbClr val="008000"/>
                </a:solidFill>
              </a:rPr>
              <a:t> </a:t>
            </a:r>
            <a:r>
              <a:rPr lang="en-US" dirty="0" err="1">
                <a:solidFill>
                  <a:srgbClr val="008000"/>
                </a:solidFill>
              </a:rPr>
              <a:t>povinnost</a:t>
            </a:r>
            <a:r>
              <a:rPr lang="en-US" dirty="0">
                <a:solidFill>
                  <a:srgbClr val="008000"/>
                </a:solidFill>
              </a:rPr>
              <a:t> </a:t>
            </a:r>
            <a:r>
              <a:rPr lang="en-US" dirty="0" err="1">
                <a:solidFill>
                  <a:srgbClr val="008000"/>
                </a:solidFill>
              </a:rPr>
              <a:t>podle</a:t>
            </a:r>
            <a:r>
              <a:rPr lang="en-US" dirty="0">
                <a:solidFill>
                  <a:srgbClr val="008000"/>
                </a:solidFill>
              </a:rPr>
              <a:t> </a:t>
            </a:r>
            <a:r>
              <a:rPr lang="en-US" dirty="0" err="1">
                <a:solidFill>
                  <a:srgbClr val="008000"/>
                </a:solidFill>
              </a:rPr>
              <a:t>tohoto</a:t>
            </a:r>
            <a:r>
              <a:rPr lang="en-US" dirty="0">
                <a:solidFill>
                  <a:srgbClr val="008000"/>
                </a:solidFill>
              </a:rPr>
              <a:t> </a:t>
            </a:r>
            <a:r>
              <a:rPr lang="en-US" dirty="0" err="1">
                <a:solidFill>
                  <a:srgbClr val="008000"/>
                </a:solidFill>
              </a:rPr>
              <a:t>zákona</a:t>
            </a:r>
            <a:r>
              <a:rPr lang="en-US" dirty="0">
                <a:solidFill>
                  <a:srgbClr val="008000"/>
                </a:solidFill>
              </a:rPr>
              <a:t> </a:t>
            </a:r>
            <a:r>
              <a:rPr lang="en-US" dirty="0" err="1">
                <a:solidFill>
                  <a:srgbClr val="008000"/>
                </a:solidFill>
              </a:rPr>
              <a:t>fyzické</a:t>
            </a:r>
            <a:r>
              <a:rPr lang="en-US" dirty="0">
                <a:solidFill>
                  <a:srgbClr val="008000"/>
                </a:solidFill>
              </a:rPr>
              <a:t> </a:t>
            </a:r>
            <a:r>
              <a:rPr lang="en-US" dirty="0" err="1">
                <a:solidFill>
                  <a:srgbClr val="008000"/>
                </a:solidFill>
              </a:rPr>
              <a:t>osoby</a:t>
            </a:r>
            <a:r>
              <a:rPr lang="en-US" dirty="0"/>
              <a:t>, </a:t>
            </a:r>
            <a:r>
              <a:rPr lang="en-US" dirty="0" err="1"/>
              <a:t>které</a:t>
            </a:r>
            <a:r>
              <a:rPr lang="en-US" dirty="0"/>
              <a:t> </a:t>
            </a:r>
            <a:r>
              <a:rPr lang="en-US" dirty="0" err="1"/>
              <a:t>po</a:t>
            </a:r>
            <a:r>
              <a:rPr lang="en-US" dirty="0"/>
              <a:t> </a:t>
            </a:r>
            <a:r>
              <a:rPr lang="en-US" dirty="0" err="1"/>
              <a:t>stanovenou</a:t>
            </a:r>
            <a:r>
              <a:rPr lang="en-US" dirty="0"/>
              <a:t> </a:t>
            </a:r>
            <a:r>
              <a:rPr lang="en-US" dirty="0" err="1"/>
              <a:t>týdenní</a:t>
            </a:r>
            <a:r>
              <a:rPr lang="en-US" dirty="0"/>
              <a:t> </a:t>
            </a:r>
            <a:r>
              <a:rPr lang="en-US" dirty="0" err="1"/>
              <a:t>pracovní</a:t>
            </a:r>
            <a:r>
              <a:rPr lang="en-US" dirty="0"/>
              <a:t> </a:t>
            </a:r>
            <a:r>
              <a:rPr lang="en-US" dirty="0" err="1"/>
              <a:t>dobu</a:t>
            </a:r>
            <a:r>
              <a:rPr lang="en-US" dirty="0"/>
              <a:t>  </a:t>
            </a:r>
            <a:r>
              <a:rPr lang="en-US" dirty="0" err="1"/>
              <a:t>vykonávají</a:t>
            </a:r>
            <a:r>
              <a:rPr lang="en-US" dirty="0"/>
              <a:t> </a:t>
            </a:r>
            <a:r>
              <a:rPr lang="en-US" dirty="0" err="1"/>
              <a:t>práci</a:t>
            </a:r>
            <a:r>
              <a:rPr lang="en-US" dirty="0"/>
              <a:t> </a:t>
            </a:r>
            <a:r>
              <a:rPr lang="en-US" dirty="0" err="1"/>
              <a:t>na</a:t>
            </a:r>
            <a:r>
              <a:rPr lang="en-US" dirty="0"/>
              <a:t> </a:t>
            </a:r>
            <a:r>
              <a:rPr lang="en-US" dirty="0" err="1"/>
              <a:t>základě</a:t>
            </a:r>
            <a:r>
              <a:rPr lang="en-US" dirty="0"/>
              <a:t> </a:t>
            </a:r>
            <a:r>
              <a:rPr lang="en-US" dirty="0" err="1"/>
              <a:t>pracovního</a:t>
            </a:r>
            <a:r>
              <a:rPr lang="en-US" dirty="0"/>
              <a:t> </a:t>
            </a:r>
            <a:r>
              <a:rPr lang="en-US" dirty="0" err="1"/>
              <a:t>poměru</a:t>
            </a:r>
            <a:r>
              <a:rPr lang="en-US" dirty="0"/>
              <a:t> k </a:t>
            </a:r>
            <a:r>
              <a:rPr lang="en-US" dirty="0" err="1"/>
              <a:t>orgánům</a:t>
            </a:r>
            <a:r>
              <a:rPr lang="en-US" dirty="0"/>
              <a:t> </a:t>
            </a:r>
            <a:r>
              <a:rPr lang="en-US" dirty="0" err="1"/>
              <a:t>státu</a:t>
            </a:r>
            <a:r>
              <a:rPr lang="en-US" dirty="0"/>
              <a:t>, </a:t>
            </a:r>
            <a:r>
              <a:rPr lang="en-US" dirty="0" err="1"/>
              <a:t>uvedeným</a:t>
            </a:r>
            <a:r>
              <a:rPr lang="en-US" dirty="0"/>
              <a:t> v </a:t>
            </a:r>
            <a:r>
              <a:rPr lang="en-US" dirty="0" err="1"/>
              <a:t>zákoně</a:t>
            </a:r>
            <a:r>
              <a:rPr lang="en-US" dirty="0"/>
              <a:t> (</a:t>
            </a:r>
            <a:r>
              <a:rPr lang="en-US" dirty="0" err="1"/>
              <a:t>např</a:t>
            </a:r>
            <a:r>
              <a:rPr lang="en-US" dirty="0"/>
              <a:t>. </a:t>
            </a:r>
            <a:r>
              <a:rPr lang="en-US" dirty="0" err="1"/>
              <a:t>Kancelář</a:t>
            </a:r>
            <a:r>
              <a:rPr lang="en-US" dirty="0"/>
              <a:t> </a:t>
            </a:r>
            <a:r>
              <a:rPr lang="en-US" dirty="0" err="1"/>
              <a:t>Prezidenta</a:t>
            </a:r>
            <a:r>
              <a:rPr lang="en-US" dirty="0"/>
              <a:t> </a:t>
            </a:r>
            <a:r>
              <a:rPr lang="en-US" dirty="0" err="1"/>
              <a:t>republiky</a:t>
            </a:r>
            <a:r>
              <a:rPr lang="en-US" dirty="0"/>
              <a:t>, </a:t>
            </a:r>
            <a:r>
              <a:rPr lang="en-US" dirty="0" err="1"/>
              <a:t>Úřad</a:t>
            </a:r>
            <a:r>
              <a:rPr lang="en-US" dirty="0"/>
              <a:t> </a:t>
            </a:r>
            <a:r>
              <a:rPr lang="en-US" dirty="0" err="1"/>
              <a:t>vlády</a:t>
            </a:r>
            <a:r>
              <a:rPr lang="en-US" dirty="0"/>
              <a:t> )</a:t>
            </a:r>
          </a:p>
        </p:txBody>
      </p:sp>
    </p:spTree>
    <p:extLst>
      <p:ext uri="{BB962C8B-B14F-4D97-AF65-F5344CB8AC3E}">
        <p14:creationId xmlns:p14="http://schemas.microsoft.com/office/powerpoint/2010/main" val="2738964373"/>
      </p:ext>
    </p:extLst>
  </p:cSld>
  <p:clrMapOvr>
    <a:masterClrMapping/>
  </p:clrMapOvr>
</p:sld>
</file>

<file path=ppt/slides/slide2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Ozbrojené</a:t>
            </a:r>
            <a:r>
              <a:rPr lang="en-US" dirty="0"/>
              <a:t> </a:t>
            </a:r>
            <a:r>
              <a:rPr lang="en-US" dirty="0" err="1"/>
              <a:t>síly</a:t>
            </a:r>
            <a:endParaRPr lang="en-US" dirty="0"/>
          </a:p>
        </p:txBody>
      </p:sp>
      <p:sp>
        <p:nvSpPr>
          <p:cNvPr id="3" name="Content Placeholder 2"/>
          <p:cNvSpPr>
            <a:spLocks noGrp="1"/>
          </p:cNvSpPr>
          <p:nvPr>
            <p:ph idx="1"/>
          </p:nvPr>
        </p:nvSpPr>
        <p:spPr/>
        <p:txBody>
          <a:bodyPr/>
          <a:lstStyle/>
          <a:p>
            <a:r>
              <a:rPr lang="en-US" dirty="0" err="1"/>
              <a:t>Ozbrojené</a:t>
            </a:r>
            <a:r>
              <a:rPr lang="en-US" dirty="0"/>
              <a:t> </a:t>
            </a:r>
            <a:r>
              <a:rPr lang="en-US" dirty="0" err="1"/>
              <a:t>síly</a:t>
            </a:r>
            <a:r>
              <a:rPr lang="en-US" dirty="0"/>
              <a:t> se </a:t>
            </a:r>
            <a:r>
              <a:rPr lang="en-US" dirty="0" err="1"/>
              <a:t>člení</a:t>
            </a:r>
            <a:r>
              <a:rPr lang="en-US" dirty="0"/>
              <a:t>:</a:t>
            </a:r>
          </a:p>
          <a:p>
            <a:pPr marL="514350" indent="-514350">
              <a:buAutoNum type="alphaLcParenR"/>
            </a:pPr>
            <a:r>
              <a:rPr lang="en-US" dirty="0">
                <a:solidFill>
                  <a:srgbClr val="0000FF"/>
                </a:solidFill>
              </a:rPr>
              <a:t>Na </a:t>
            </a:r>
            <a:r>
              <a:rPr lang="en-US" dirty="0" err="1">
                <a:solidFill>
                  <a:srgbClr val="0000FF"/>
                </a:solidFill>
              </a:rPr>
              <a:t>Armádu</a:t>
            </a:r>
            <a:r>
              <a:rPr lang="en-US" dirty="0">
                <a:solidFill>
                  <a:srgbClr val="0000FF"/>
                </a:solidFill>
              </a:rPr>
              <a:t>, </a:t>
            </a:r>
          </a:p>
          <a:p>
            <a:pPr marL="514350" indent="-514350">
              <a:buAutoNum type="alphaLcParenR"/>
            </a:pPr>
            <a:r>
              <a:rPr lang="en-US" dirty="0" err="1">
                <a:solidFill>
                  <a:srgbClr val="0000FF"/>
                </a:solidFill>
              </a:rPr>
              <a:t>Vojenskou</a:t>
            </a:r>
            <a:r>
              <a:rPr lang="en-US" dirty="0">
                <a:solidFill>
                  <a:srgbClr val="0000FF"/>
                </a:solidFill>
              </a:rPr>
              <a:t> </a:t>
            </a:r>
            <a:r>
              <a:rPr lang="en-US" dirty="0" err="1">
                <a:solidFill>
                  <a:srgbClr val="0000FF"/>
                </a:solidFill>
              </a:rPr>
              <a:t>kancelář</a:t>
            </a:r>
            <a:r>
              <a:rPr lang="en-US" dirty="0">
                <a:solidFill>
                  <a:srgbClr val="0000FF"/>
                </a:solidFill>
              </a:rPr>
              <a:t> </a:t>
            </a:r>
            <a:r>
              <a:rPr lang="en-US" dirty="0" err="1">
                <a:solidFill>
                  <a:srgbClr val="0000FF"/>
                </a:solidFill>
              </a:rPr>
              <a:t>prezidenta</a:t>
            </a:r>
            <a:r>
              <a:rPr lang="en-US" dirty="0">
                <a:solidFill>
                  <a:srgbClr val="0000FF"/>
                </a:solidFill>
              </a:rPr>
              <a:t> </a:t>
            </a:r>
            <a:r>
              <a:rPr lang="en-US" dirty="0" err="1">
                <a:solidFill>
                  <a:srgbClr val="0000FF"/>
                </a:solidFill>
              </a:rPr>
              <a:t>republiky</a:t>
            </a:r>
            <a:r>
              <a:rPr lang="en-US" dirty="0">
                <a:solidFill>
                  <a:srgbClr val="0000FF"/>
                </a:solidFill>
              </a:rPr>
              <a:t>  a</a:t>
            </a:r>
          </a:p>
          <a:p>
            <a:pPr marL="514350" indent="-514350">
              <a:buAutoNum type="alphaLcParenR"/>
            </a:pPr>
            <a:r>
              <a:rPr lang="en-US" dirty="0" err="1">
                <a:solidFill>
                  <a:srgbClr val="0000FF"/>
                </a:solidFill>
              </a:rPr>
              <a:t>Hradní</a:t>
            </a:r>
            <a:r>
              <a:rPr lang="en-US" dirty="0">
                <a:solidFill>
                  <a:srgbClr val="0000FF"/>
                </a:solidFill>
              </a:rPr>
              <a:t> </a:t>
            </a:r>
            <a:r>
              <a:rPr lang="en-US" dirty="0" err="1">
                <a:solidFill>
                  <a:srgbClr val="0000FF"/>
                </a:solidFill>
              </a:rPr>
              <a:t>stráž</a:t>
            </a:r>
            <a:r>
              <a:rPr lang="en-US" dirty="0">
                <a:solidFill>
                  <a:srgbClr val="0000FF"/>
                </a:solidFill>
              </a:rPr>
              <a:t>. </a:t>
            </a:r>
          </a:p>
          <a:p>
            <a:r>
              <a:rPr lang="en-US" dirty="0" err="1"/>
              <a:t>Ozbrojené</a:t>
            </a:r>
            <a:r>
              <a:rPr lang="en-US" dirty="0"/>
              <a:t> </a:t>
            </a:r>
            <a:r>
              <a:rPr lang="en-US" dirty="0" err="1"/>
              <a:t>síly</a:t>
            </a:r>
            <a:r>
              <a:rPr lang="en-US" dirty="0"/>
              <a:t> </a:t>
            </a:r>
            <a:r>
              <a:rPr lang="en-US" dirty="0" err="1"/>
              <a:t>tvoří</a:t>
            </a:r>
            <a:r>
              <a:rPr lang="en-US" dirty="0"/>
              <a:t> </a:t>
            </a:r>
            <a:r>
              <a:rPr lang="en-US" dirty="0" err="1">
                <a:solidFill>
                  <a:srgbClr val="FF0000"/>
                </a:solidFill>
              </a:rPr>
              <a:t>vojáci</a:t>
            </a:r>
            <a:r>
              <a:rPr lang="en-US" dirty="0">
                <a:solidFill>
                  <a:srgbClr val="FF0000"/>
                </a:solidFill>
              </a:rPr>
              <a:t> v </a:t>
            </a:r>
            <a:r>
              <a:rPr lang="en-US" dirty="0" err="1">
                <a:solidFill>
                  <a:srgbClr val="FF0000"/>
                </a:solidFill>
              </a:rPr>
              <a:t>činné</a:t>
            </a:r>
            <a:r>
              <a:rPr lang="en-US" dirty="0">
                <a:solidFill>
                  <a:srgbClr val="FF0000"/>
                </a:solidFill>
              </a:rPr>
              <a:t> </a:t>
            </a:r>
            <a:r>
              <a:rPr lang="en-US" dirty="0" err="1">
                <a:solidFill>
                  <a:srgbClr val="FF0000"/>
                </a:solidFill>
              </a:rPr>
              <a:t>službě</a:t>
            </a:r>
            <a:r>
              <a:rPr lang="en-US" dirty="0">
                <a:solidFill>
                  <a:srgbClr val="FF0000"/>
                </a:solidFill>
              </a:rPr>
              <a:t> v </a:t>
            </a:r>
            <a:r>
              <a:rPr lang="en-US" dirty="0" err="1">
                <a:solidFill>
                  <a:srgbClr val="FF0000"/>
                </a:solidFill>
              </a:rPr>
              <a:t>služebněprávním</a:t>
            </a:r>
            <a:r>
              <a:rPr lang="en-US" dirty="0">
                <a:solidFill>
                  <a:srgbClr val="FF0000"/>
                </a:solidFill>
              </a:rPr>
              <a:t> </a:t>
            </a:r>
            <a:r>
              <a:rPr lang="en-US" dirty="0" err="1">
                <a:solidFill>
                  <a:srgbClr val="FF0000"/>
                </a:solidFill>
              </a:rPr>
              <a:t>vztahu-profesionální</a:t>
            </a:r>
            <a:r>
              <a:rPr lang="en-US" dirty="0">
                <a:solidFill>
                  <a:srgbClr val="FF0000"/>
                </a:solidFill>
              </a:rPr>
              <a:t> </a:t>
            </a:r>
            <a:r>
              <a:rPr lang="en-US" dirty="0" err="1">
                <a:solidFill>
                  <a:srgbClr val="FF0000"/>
                </a:solidFill>
              </a:rPr>
              <a:t>armáda</a:t>
            </a:r>
            <a:endParaRPr lang="en-US" dirty="0">
              <a:solidFill>
                <a:srgbClr val="FF0000"/>
              </a:solidFill>
            </a:endParaRPr>
          </a:p>
          <a:p>
            <a:r>
              <a:rPr lang="en-US" dirty="0"/>
              <a:t>V </a:t>
            </a:r>
            <a:r>
              <a:rPr lang="en-US" dirty="0" err="1"/>
              <a:t>ozbrojených</a:t>
            </a:r>
            <a:r>
              <a:rPr lang="en-US" dirty="0"/>
              <a:t> </a:t>
            </a:r>
            <a:r>
              <a:rPr lang="en-US" dirty="0" err="1"/>
              <a:t>silách</a:t>
            </a:r>
            <a:r>
              <a:rPr lang="en-US" dirty="0"/>
              <a:t> se </a:t>
            </a:r>
            <a:r>
              <a:rPr lang="en-US" dirty="0" err="1"/>
              <a:t>uplatňují</a:t>
            </a:r>
            <a:r>
              <a:rPr lang="en-US" dirty="0"/>
              <a:t> </a:t>
            </a:r>
            <a:r>
              <a:rPr lang="en-US" dirty="0" err="1"/>
              <a:t>vztahy</a:t>
            </a:r>
            <a:r>
              <a:rPr lang="en-US" dirty="0"/>
              <a:t> </a:t>
            </a:r>
            <a:r>
              <a:rPr lang="en-US" dirty="0" err="1"/>
              <a:t>nadřízenosti</a:t>
            </a:r>
            <a:r>
              <a:rPr lang="en-US" dirty="0"/>
              <a:t> a </a:t>
            </a:r>
            <a:r>
              <a:rPr lang="en-US" dirty="0" err="1"/>
              <a:t>podřízenosti</a:t>
            </a:r>
            <a:r>
              <a:rPr lang="en-US" dirty="0"/>
              <a:t>.</a:t>
            </a:r>
          </a:p>
        </p:txBody>
      </p:sp>
    </p:spTree>
    <p:extLst>
      <p:ext uri="{BB962C8B-B14F-4D97-AF65-F5344CB8AC3E}">
        <p14:creationId xmlns:p14="http://schemas.microsoft.com/office/powerpoint/2010/main" val="675586014"/>
      </p:ext>
    </p:extLst>
  </p:cSld>
  <p:clrMapOvr>
    <a:masterClrMapping/>
  </p:clrMapOvr>
</p:sld>
</file>

<file path=ppt/slides/slide2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Omezení</a:t>
            </a:r>
            <a:r>
              <a:rPr lang="en-US" dirty="0"/>
              <a:t> </a:t>
            </a:r>
            <a:r>
              <a:rPr lang="en-US" dirty="0" err="1"/>
              <a:t>sdružovacího</a:t>
            </a:r>
            <a:r>
              <a:rPr lang="en-US" dirty="0"/>
              <a:t> </a:t>
            </a:r>
            <a:r>
              <a:rPr lang="en-US" dirty="0" err="1"/>
              <a:t>práva</a:t>
            </a:r>
            <a:r>
              <a:rPr lang="en-US" dirty="0"/>
              <a:t> v </a:t>
            </a:r>
            <a:r>
              <a:rPr lang="en-US" dirty="0" err="1"/>
              <a:t>ozbrojených</a:t>
            </a:r>
            <a:r>
              <a:rPr lang="en-US" dirty="0"/>
              <a:t> </a:t>
            </a:r>
            <a:r>
              <a:rPr lang="en-US" dirty="0" err="1"/>
              <a:t>silách</a:t>
            </a:r>
            <a:endParaRPr lang="en-US" dirty="0"/>
          </a:p>
        </p:txBody>
      </p:sp>
      <p:sp>
        <p:nvSpPr>
          <p:cNvPr id="3" name="Content Placeholder 2"/>
          <p:cNvSpPr>
            <a:spLocks noGrp="1"/>
          </p:cNvSpPr>
          <p:nvPr>
            <p:ph idx="1"/>
          </p:nvPr>
        </p:nvSpPr>
        <p:spPr/>
        <p:txBody>
          <a:bodyPr/>
          <a:lstStyle/>
          <a:p>
            <a:endParaRPr lang="en-US" dirty="0">
              <a:solidFill>
                <a:srgbClr val="FF6600"/>
              </a:solidFill>
            </a:endParaRPr>
          </a:p>
          <a:p>
            <a:r>
              <a:rPr lang="en-US" dirty="0" err="1">
                <a:solidFill>
                  <a:srgbClr val="FF6600"/>
                </a:solidFill>
              </a:rPr>
              <a:t>Politické</a:t>
            </a:r>
            <a:r>
              <a:rPr lang="en-US" dirty="0">
                <a:solidFill>
                  <a:srgbClr val="FF6600"/>
                </a:solidFill>
              </a:rPr>
              <a:t> </a:t>
            </a:r>
            <a:r>
              <a:rPr lang="en-US" dirty="0" err="1">
                <a:solidFill>
                  <a:srgbClr val="FF6600"/>
                </a:solidFill>
              </a:rPr>
              <a:t>strany</a:t>
            </a:r>
            <a:r>
              <a:rPr lang="en-US" dirty="0">
                <a:solidFill>
                  <a:srgbClr val="FF6600"/>
                </a:solidFill>
              </a:rPr>
              <a:t> a </a:t>
            </a:r>
            <a:r>
              <a:rPr lang="en-US" dirty="0" err="1">
                <a:solidFill>
                  <a:srgbClr val="FF6600"/>
                </a:solidFill>
              </a:rPr>
              <a:t>politická</a:t>
            </a:r>
            <a:r>
              <a:rPr lang="en-US" dirty="0">
                <a:solidFill>
                  <a:srgbClr val="FF6600"/>
                </a:solidFill>
              </a:rPr>
              <a:t> </a:t>
            </a:r>
            <a:r>
              <a:rPr lang="en-US" dirty="0" err="1">
                <a:solidFill>
                  <a:srgbClr val="FF6600"/>
                </a:solidFill>
              </a:rPr>
              <a:t>hnutí</a:t>
            </a:r>
            <a:r>
              <a:rPr lang="en-US" dirty="0">
                <a:solidFill>
                  <a:srgbClr val="FF6600"/>
                </a:solidFill>
              </a:rPr>
              <a:t> </a:t>
            </a:r>
            <a:r>
              <a:rPr lang="en-US" dirty="0" err="1"/>
              <a:t>nelze</a:t>
            </a:r>
            <a:r>
              <a:rPr lang="en-US" dirty="0"/>
              <a:t> v </a:t>
            </a:r>
            <a:r>
              <a:rPr lang="en-US" dirty="0" err="1"/>
              <a:t>ozbrojených</a:t>
            </a:r>
            <a:r>
              <a:rPr lang="en-US" dirty="0"/>
              <a:t> </a:t>
            </a:r>
            <a:r>
              <a:rPr lang="en-US" dirty="0" err="1"/>
              <a:t>silách</a:t>
            </a:r>
            <a:r>
              <a:rPr lang="en-US" dirty="0"/>
              <a:t>:</a:t>
            </a:r>
          </a:p>
          <a:p>
            <a:pPr marL="514350" indent="-514350">
              <a:buAutoNum type="alphaLcParenR"/>
            </a:pPr>
            <a:r>
              <a:rPr lang="en-US" dirty="0" err="1">
                <a:solidFill>
                  <a:srgbClr val="000090"/>
                </a:solidFill>
              </a:rPr>
              <a:t>zakládat</a:t>
            </a:r>
            <a:r>
              <a:rPr lang="en-US" dirty="0">
                <a:solidFill>
                  <a:srgbClr val="000090"/>
                </a:solidFill>
              </a:rPr>
              <a:t> </a:t>
            </a:r>
            <a:r>
              <a:rPr lang="en-US" dirty="0" err="1">
                <a:solidFill>
                  <a:srgbClr val="000090"/>
                </a:solidFill>
              </a:rPr>
              <a:t>ani</a:t>
            </a:r>
            <a:endParaRPr lang="en-US" dirty="0">
              <a:solidFill>
                <a:srgbClr val="000090"/>
              </a:solidFill>
            </a:endParaRPr>
          </a:p>
          <a:p>
            <a:pPr marL="514350" indent="-514350">
              <a:buAutoNum type="alphaLcParenR"/>
            </a:pPr>
            <a:r>
              <a:rPr lang="en-US" dirty="0">
                <a:solidFill>
                  <a:srgbClr val="000090"/>
                </a:solidFill>
              </a:rPr>
              <a:t> </a:t>
            </a:r>
            <a:r>
              <a:rPr lang="en-US" dirty="0" err="1">
                <a:solidFill>
                  <a:srgbClr val="000090"/>
                </a:solidFill>
              </a:rPr>
              <a:t>zřizovat</a:t>
            </a:r>
            <a:r>
              <a:rPr lang="en-US" dirty="0">
                <a:solidFill>
                  <a:srgbClr val="000090"/>
                </a:solidFill>
              </a:rPr>
              <a:t> </a:t>
            </a:r>
            <a:r>
              <a:rPr lang="en-US" dirty="0" err="1">
                <a:solidFill>
                  <a:srgbClr val="000090"/>
                </a:solidFill>
              </a:rPr>
              <a:t>jejich</a:t>
            </a:r>
            <a:r>
              <a:rPr lang="en-US" dirty="0">
                <a:solidFill>
                  <a:srgbClr val="000090"/>
                </a:solidFill>
              </a:rPr>
              <a:t> </a:t>
            </a:r>
            <a:r>
              <a:rPr lang="en-US" dirty="0" err="1">
                <a:solidFill>
                  <a:srgbClr val="000090"/>
                </a:solidFill>
              </a:rPr>
              <a:t>organizační</a:t>
            </a:r>
            <a:r>
              <a:rPr lang="en-US" dirty="0">
                <a:solidFill>
                  <a:srgbClr val="000090"/>
                </a:solidFill>
              </a:rPr>
              <a:t> </a:t>
            </a:r>
            <a:r>
              <a:rPr lang="en-US" dirty="0" err="1">
                <a:solidFill>
                  <a:srgbClr val="000090"/>
                </a:solidFill>
              </a:rPr>
              <a:t>jednotky</a:t>
            </a:r>
            <a:r>
              <a:rPr lang="en-US" dirty="0"/>
              <a:t>. </a:t>
            </a:r>
          </a:p>
          <a:p>
            <a:pPr marL="514350" indent="-514350">
              <a:buAutoNum type="alphaLcParenR"/>
            </a:pPr>
            <a:endParaRPr lang="en-US" dirty="0"/>
          </a:p>
          <a:p>
            <a:pPr marL="0" indent="0"/>
            <a:r>
              <a:rPr lang="en-US" dirty="0" err="1"/>
              <a:t>Politické</a:t>
            </a:r>
            <a:r>
              <a:rPr lang="en-US" dirty="0"/>
              <a:t> </a:t>
            </a:r>
            <a:r>
              <a:rPr lang="en-US" dirty="0" err="1"/>
              <a:t>strany</a:t>
            </a:r>
            <a:r>
              <a:rPr lang="en-US" dirty="0"/>
              <a:t> a </a:t>
            </a:r>
            <a:r>
              <a:rPr lang="en-US" dirty="0" err="1"/>
              <a:t>politická</a:t>
            </a:r>
            <a:r>
              <a:rPr lang="en-US" dirty="0"/>
              <a:t> </a:t>
            </a:r>
            <a:r>
              <a:rPr lang="en-US" dirty="0" err="1"/>
              <a:t>hnutí</a:t>
            </a:r>
            <a:r>
              <a:rPr lang="en-US" dirty="0"/>
              <a:t> </a:t>
            </a:r>
            <a:r>
              <a:rPr lang="en-US" dirty="0" err="1"/>
              <a:t>nemohou</a:t>
            </a:r>
            <a:r>
              <a:rPr lang="en-US" dirty="0"/>
              <a:t> v </a:t>
            </a:r>
            <a:r>
              <a:rPr lang="en-US" dirty="0" err="1"/>
              <a:t>ozbrojených</a:t>
            </a:r>
            <a:r>
              <a:rPr lang="en-US" dirty="0"/>
              <a:t> </a:t>
            </a:r>
            <a:r>
              <a:rPr lang="en-US" dirty="0" err="1"/>
              <a:t>silách</a:t>
            </a:r>
            <a:r>
              <a:rPr lang="en-US" dirty="0"/>
              <a:t> </a:t>
            </a:r>
            <a:r>
              <a:rPr lang="en-US" dirty="0" err="1"/>
              <a:t>působit</a:t>
            </a:r>
            <a:r>
              <a:rPr lang="en-US" dirty="0"/>
              <a:t>.</a:t>
            </a:r>
          </a:p>
        </p:txBody>
      </p:sp>
    </p:spTree>
    <p:extLst>
      <p:ext uri="{BB962C8B-B14F-4D97-AF65-F5344CB8AC3E}">
        <p14:creationId xmlns:p14="http://schemas.microsoft.com/office/powerpoint/2010/main" val="2608871108"/>
      </p:ext>
    </p:extLst>
  </p:cSld>
  <p:clrMapOvr>
    <a:masterClrMapping/>
  </p:clrMapOvr>
</p:sld>
</file>

<file path=ppt/slides/slide2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Prezident</a:t>
            </a:r>
            <a:r>
              <a:rPr lang="en-US" dirty="0"/>
              <a:t> </a:t>
            </a:r>
            <a:r>
              <a:rPr lang="en-US" dirty="0" err="1"/>
              <a:t>republiky</a:t>
            </a:r>
            <a:r>
              <a:rPr lang="en-US" dirty="0"/>
              <a:t> </a:t>
            </a:r>
            <a:r>
              <a:rPr lang="en-US" dirty="0" err="1"/>
              <a:t>jako</a:t>
            </a:r>
            <a:r>
              <a:rPr lang="en-US" dirty="0"/>
              <a:t> </a:t>
            </a:r>
            <a:r>
              <a:rPr lang="en-US" dirty="0" err="1"/>
              <a:t>vrchní</a:t>
            </a:r>
            <a:r>
              <a:rPr lang="en-US" dirty="0"/>
              <a:t> </a:t>
            </a:r>
            <a:r>
              <a:rPr lang="en-US" dirty="0" err="1"/>
              <a:t>velitel</a:t>
            </a:r>
            <a:r>
              <a:rPr lang="en-US" dirty="0"/>
              <a:t> </a:t>
            </a:r>
            <a:r>
              <a:rPr lang="en-US" dirty="0" err="1"/>
              <a:t>ozbrojených</a:t>
            </a:r>
            <a:r>
              <a:rPr lang="en-US" dirty="0"/>
              <a:t> </a:t>
            </a:r>
            <a:r>
              <a:rPr lang="en-US" dirty="0" err="1"/>
              <a:t>sil</a:t>
            </a:r>
            <a:endParaRPr lang="en-US" dirty="0"/>
          </a:p>
        </p:txBody>
      </p:sp>
      <p:sp>
        <p:nvSpPr>
          <p:cNvPr id="3" name="Content Placeholder 2"/>
          <p:cNvSpPr>
            <a:spLocks noGrp="1"/>
          </p:cNvSpPr>
          <p:nvPr>
            <p:ph idx="1"/>
          </p:nvPr>
        </p:nvSpPr>
        <p:spPr/>
        <p:txBody>
          <a:bodyPr/>
          <a:lstStyle/>
          <a:p>
            <a:r>
              <a:rPr lang="en-US" dirty="0"/>
              <a:t>a) </a:t>
            </a:r>
            <a:r>
              <a:rPr lang="en-US" dirty="0" err="1"/>
              <a:t>schvaluje</a:t>
            </a:r>
            <a:r>
              <a:rPr lang="en-US" dirty="0"/>
              <a:t> </a:t>
            </a:r>
            <a:r>
              <a:rPr lang="en-US" dirty="0" err="1">
                <a:solidFill>
                  <a:srgbClr val="FF6600"/>
                </a:solidFill>
              </a:rPr>
              <a:t>základní</a:t>
            </a:r>
            <a:r>
              <a:rPr lang="en-US" dirty="0">
                <a:solidFill>
                  <a:srgbClr val="FF6600"/>
                </a:solidFill>
              </a:rPr>
              <a:t> </a:t>
            </a:r>
            <a:r>
              <a:rPr lang="en-US" dirty="0" err="1">
                <a:solidFill>
                  <a:srgbClr val="FF6600"/>
                </a:solidFill>
              </a:rPr>
              <a:t>vojenské</a:t>
            </a:r>
            <a:r>
              <a:rPr lang="en-US" dirty="0">
                <a:solidFill>
                  <a:srgbClr val="FF6600"/>
                </a:solidFill>
              </a:rPr>
              <a:t> </a:t>
            </a:r>
            <a:r>
              <a:rPr lang="en-US" dirty="0" err="1">
                <a:solidFill>
                  <a:srgbClr val="FF6600"/>
                </a:solidFill>
              </a:rPr>
              <a:t>řády</a:t>
            </a:r>
            <a:r>
              <a:rPr lang="en-US" dirty="0"/>
              <a:t>, </a:t>
            </a:r>
          </a:p>
          <a:p>
            <a:r>
              <a:rPr lang="en-US" dirty="0"/>
              <a:t>b)	</a:t>
            </a:r>
            <a:r>
              <a:rPr lang="en-US" dirty="0" err="1"/>
              <a:t>jmenuje</a:t>
            </a:r>
            <a:r>
              <a:rPr lang="en-US" dirty="0"/>
              <a:t> a </a:t>
            </a:r>
            <a:r>
              <a:rPr lang="en-US" dirty="0" err="1"/>
              <a:t>odvolává</a:t>
            </a:r>
            <a:r>
              <a:rPr lang="en-US" dirty="0"/>
              <a:t> </a:t>
            </a:r>
            <a:r>
              <a:rPr lang="en-US" dirty="0" err="1"/>
              <a:t>náčelníka</a:t>
            </a:r>
            <a:r>
              <a:rPr lang="en-US" dirty="0"/>
              <a:t> </a:t>
            </a:r>
            <a:r>
              <a:rPr lang="en-US" dirty="0" err="1">
                <a:solidFill>
                  <a:srgbClr val="FF0000"/>
                </a:solidFill>
              </a:rPr>
              <a:t>Vojenské</a:t>
            </a:r>
            <a:r>
              <a:rPr lang="en-US" dirty="0">
                <a:solidFill>
                  <a:srgbClr val="FF0000"/>
                </a:solidFill>
              </a:rPr>
              <a:t> </a:t>
            </a:r>
            <a:r>
              <a:rPr lang="en-US" dirty="0" err="1">
                <a:solidFill>
                  <a:srgbClr val="FF0000"/>
                </a:solidFill>
              </a:rPr>
              <a:t>kanceláře</a:t>
            </a:r>
            <a:r>
              <a:rPr lang="en-US" dirty="0">
                <a:solidFill>
                  <a:srgbClr val="FF0000"/>
                </a:solidFill>
              </a:rPr>
              <a:t> </a:t>
            </a:r>
            <a:r>
              <a:rPr lang="en-US" dirty="0" err="1">
                <a:solidFill>
                  <a:srgbClr val="FF0000"/>
                </a:solidFill>
              </a:rPr>
              <a:t>prezidenta</a:t>
            </a:r>
            <a:r>
              <a:rPr lang="en-US" dirty="0">
                <a:solidFill>
                  <a:srgbClr val="FF0000"/>
                </a:solidFill>
              </a:rPr>
              <a:t> </a:t>
            </a:r>
            <a:r>
              <a:rPr lang="en-US" dirty="0" err="1">
                <a:solidFill>
                  <a:srgbClr val="FF0000"/>
                </a:solidFill>
              </a:rPr>
              <a:t>republiky</a:t>
            </a:r>
            <a:r>
              <a:rPr lang="en-US" dirty="0">
                <a:solidFill>
                  <a:srgbClr val="FF0000"/>
                </a:solidFill>
              </a:rPr>
              <a:t>, </a:t>
            </a:r>
          </a:p>
          <a:p>
            <a:r>
              <a:rPr lang="en-US" dirty="0"/>
              <a:t>c) 	</a:t>
            </a:r>
            <a:r>
              <a:rPr lang="en-US" dirty="0" err="1">
                <a:solidFill>
                  <a:srgbClr val="3366FF"/>
                </a:solidFill>
              </a:rPr>
              <a:t>propůjčuje</a:t>
            </a:r>
            <a:r>
              <a:rPr lang="en-US" dirty="0">
                <a:solidFill>
                  <a:srgbClr val="3366FF"/>
                </a:solidFill>
              </a:rPr>
              <a:t> </a:t>
            </a:r>
            <a:r>
              <a:rPr lang="en-US" dirty="0" err="1">
                <a:solidFill>
                  <a:srgbClr val="3366FF"/>
                </a:solidFill>
              </a:rPr>
              <a:t>čestné</a:t>
            </a:r>
            <a:r>
              <a:rPr lang="en-US" dirty="0">
                <a:solidFill>
                  <a:srgbClr val="3366FF"/>
                </a:solidFill>
              </a:rPr>
              <a:t> </a:t>
            </a:r>
            <a:r>
              <a:rPr lang="en-US" dirty="0" err="1">
                <a:solidFill>
                  <a:srgbClr val="3366FF"/>
                </a:solidFill>
              </a:rPr>
              <a:t>nebo</a:t>
            </a:r>
            <a:r>
              <a:rPr lang="en-US" dirty="0">
                <a:solidFill>
                  <a:srgbClr val="3366FF"/>
                </a:solidFill>
              </a:rPr>
              <a:t> </a:t>
            </a:r>
            <a:r>
              <a:rPr lang="en-US" dirty="0" err="1">
                <a:solidFill>
                  <a:srgbClr val="3366FF"/>
                </a:solidFill>
              </a:rPr>
              <a:t>historické</a:t>
            </a:r>
            <a:r>
              <a:rPr lang="en-US" dirty="0">
                <a:solidFill>
                  <a:srgbClr val="3366FF"/>
                </a:solidFill>
              </a:rPr>
              <a:t> </a:t>
            </a:r>
            <a:r>
              <a:rPr lang="en-US" dirty="0" err="1">
                <a:solidFill>
                  <a:srgbClr val="3366FF"/>
                </a:solidFill>
              </a:rPr>
              <a:t>názvy</a:t>
            </a:r>
            <a:r>
              <a:rPr lang="en-US" dirty="0">
                <a:solidFill>
                  <a:srgbClr val="3366FF"/>
                </a:solidFill>
              </a:rPr>
              <a:t> </a:t>
            </a:r>
            <a:r>
              <a:rPr lang="en-US" dirty="0" err="1">
                <a:solidFill>
                  <a:srgbClr val="3366FF"/>
                </a:solidFill>
              </a:rPr>
              <a:t>vojenským</a:t>
            </a:r>
            <a:r>
              <a:rPr lang="en-US" dirty="0">
                <a:solidFill>
                  <a:srgbClr val="3366FF"/>
                </a:solidFill>
              </a:rPr>
              <a:t> </a:t>
            </a:r>
            <a:r>
              <a:rPr lang="en-US" dirty="0" err="1">
                <a:solidFill>
                  <a:srgbClr val="3366FF"/>
                </a:solidFill>
              </a:rPr>
              <a:t>útvarům</a:t>
            </a:r>
            <a:r>
              <a:rPr lang="en-US" dirty="0"/>
              <a:t>, </a:t>
            </a:r>
            <a:r>
              <a:rPr lang="en-US" dirty="0" err="1"/>
              <a:t>vojenským</a:t>
            </a:r>
            <a:r>
              <a:rPr lang="en-US" dirty="0"/>
              <a:t> </a:t>
            </a:r>
            <a:r>
              <a:rPr lang="en-US" dirty="0" err="1"/>
              <a:t>zařízením</a:t>
            </a:r>
            <a:r>
              <a:rPr lang="en-US" dirty="0"/>
              <a:t> a </a:t>
            </a:r>
            <a:r>
              <a:rPr lang="en-US" dirty="0" err="1"/>
              <a:t>vojenským</a:t>
            </a:r>
            <a:r>
              <a:rPr lang="en-US" dirty="0"/>
              <a:t> </a:t>
            </a:r>
            <a:r>
              <a:rPr lang="en-US" dirty="0" err="1"/>
              <a:t>záchranným</a:t>
            </a:r>
            <a:r>
              <a:rPr lang="en-US" dirty="0"/>
              <a:t> </a:t>
            </a:r>
            <a:r>
              <a:rPr lang="en-US" dirty="0" err="1"/>
              <a:t>útvarům</a:t>
            </a:r>
            <a:r>
              <a:rPr lang="en-US" dirty="0"/>
              <a:t>, </a:t>
            </a:r>
          </a:p>
          <a:p>
            <a:r>
              <a:rPr lang="en-US" dirty="0"/>
              <a:t>d)	</a:t>
            </a:r>
            <a:r>
              <a:rPr lang="en-US" dirty="0" err="1"/>
              <a:t>propůjčuje</a:t>
            </a:r>
            <a:r>
              <a:rPr lang="en-US" dirty="0"/>
              <a:t> </a:t>
            </a:r>
            <a:r>
              <a:rPr lang="en-US" dirty="0" err="1"/>
              <a:t>bojové</a:t>
            </a:r>
            <a:r>
              <a:rPr lang="en-US" dirty="0"/>
              <a:t> </a:t>
            </a:r>
            <a:r>
              <a:rPr lang="en-US" dirty="0" err="1"/>
              <a:t>prapory</a:t>
            </a:r>
            <a:r>
              <a:rPr lang="en-US" dirty="0"/>
              <a:t> </a:t>
            </a:r>
            <a:r>
              <a:rPr lang="en-US" dirty="0" err="1"/>
              <a:t>vojenským</a:t>
            </a:r>
            <a:r>
              <a:rPr lang="en-US" dirty="0"/>
              <a:t> </a:t>
            </a:r>
            <a:r>
              <a:rPr lang="en-US" dirty="0" err="1"/>
              <a:t>útvarům</a:t>
            </a:r>
            <a:r>
              <a:rPr lang="en-US" dirty="0"/>
              <a:t>, </a:t>
            </a:r>
            <a:r>
              <a:rPr lang="en-US" dirty="0" err="1"/>
              <a:t>vojenským</a:t>
            </a:r>
            <a:r>
              <a:rPr lang="en-US" dirty="0"/>
              <a:t> </a:t>
            </a:r>
            <a:r>
              <a:rPr lang="en-US" dirty="0" err="1"/>
              <a:t>zařízením</a:t>
            </a:r>
            <a:r>
              <a:rPr lang="en-US" dirty="0"/>
              <a:t> a </a:t>
            </a:r>
            <a:r>
              <a:rPr lang="en-US" dirty="0" err="1"/>
              <a:t>vojenským</a:t>
            </a:r>
            <a:r>
              <a:rPr lang="en-US" dirty="0"/>
              <a:t> </a:t>
            </a:r>
            <a:r>
              <a:rPr lang="en-US" dirty="0" err="1"/>
              <a:t>záchranným</a:t>
            </a:r>
            <a:r>
              <a:rPr lang="en-US" dirty="0"/>
              <a:t> </a:t>
            </a:r>
            <a:r>
              <a:rPr lang="en-US" dirty="0" err="1"/>
              <a:t>útvarům</a:t>
            </a:r>
            <a:endParaRPr lang="en-US" dirty="0"/>
          </a:p>
        </p:txBody>
      </p:sp>
    </p:spTree>
    <p:extLst>
      <p:ext uri="{BB962C8B-B14F-4D97-AF65-F5344CB8AC3E}">
        <p14:creationId xmlns:p14="http://schemas.microsoft.com/office/powerpoint/2010/main" val="2186254017"/>
      </p:ext>
    </p:extLst>
  </p:cSld>
  <p:clrMapOvr>
    <a:masterClrMapping/>
  </p:clrMapOvr>
</p:sld>
</file>

<file path=ppt/slides/slide2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Vláda</a:t>
            </a:r>
            <a:r>
              <a:rPr lang="en-US" dirty="0"/>
              <a:t> </a:t>
            </a:r>
          </a:p>
        </p:txBody>
      </p:sp>
      <p:sp>
        <p:nvSpPr>
          <p:cNvPr id="3" name="Content Placeholder 2"/>
          <p:cNvSpPr>
            <a:spLocks noGrp="1"/>
          </p:cNvSpPr>
          <p:nvPr>
            <p:ph idx="1"/>
          </p:nvPr>
        </p:nvSpPr>
        <p:spPr/>
        <p:txBody>
          <a:bodyPr/>
          <a:lstStyle/>
          <a:p>
            <a:r>
              <a:rPr lang="en-US" sz="2800" dirty="0" err="1"/>
              <a:t>Vláda</a:t>
            </a:r>
            <a:r>
              <a:rPr lang="en-US" sz="2800" dirty="0"/>
              <a:t> </a:t>
            </a:r>
            <a:r>
              <a:rPr lang="en-US" sz="2800" dirty="0" err="1"/>
              <a:t>na</a:t>
            </a:r>
            <a:r>
              <a:rPr lang="en-US" sz="2800" dirty="0"/>
              <a:t> </a:t>
            </a:r>
            <a:r>
              <a:rPr lang="en-US" sz="2800" dirty="0" err="1"/>
              <a:t>návrh</a:t>
            </a:r>
            <a:r>
              <a:rPr lang="en-US" sz="2800" dirty="0"/>
              <a:t> </a:t>
            </a:r>
            <a:r>
              <a:rPr lang="en-US" sz="2800" dirty="0" err="1"/>
              <a:t>ministra</a:t>
            </a:r>
            <a:r>
              <a:rPr lang="en-US" sz="2800" dirty="0"/>
              <a:t> </a:t>
            </a:r>
          </a:p>
          <a:p>
            <a:r>
              <a:rPr lang="en-US" sz="2800" dirty="0"/>
              <a:t>a)	</a:t>
            </a:r>
            <a:r>
              <a:rPr lang="en-US" sz="2800" dirty="0" err="1"/>
              <a:t>schvaluje</a:t>
            </a:r>
            <a:r>
              <a:rPr lang="en-US" sz="2800" dirty="0"/>
              <a:t> </a:t>
            </a:r>
            <a:r>
              <a:rPr lang="en-US" sz="2800" dirty="0" err="1">
                <a:solidFill>
                  <a:srgbClr val="FF0000"/>
                </a:solidFill>
              </a:rPr>
              <a:t>operační</a:t>
            </a:r>
            <a:r>
              <a:rPr lang="en-US" sz="2800" dirty="0">
                <a:solidFill>
                  <a:srgbClr val="FF0000"/>
                </a:solidFill>
              </a:rPr>
              <a:t> </a:t>
            </a:r>
            <a:r>
              <a:rPr lang="en-US" sz="2800" dirty="0" err="1">
                <a:solidFill>
                  <a:srgbClr val="FF0000"/>
                </a:solidFill>
              </a:rPr>
              <a:t>plány</a:t>
            </a:r>
            <a:r>
              <a:rPr lang="en-US" sz="2800" dirty="0">
                <a:solidFill>
                  <a:srgbClr val="FF0000"/>
                </a:solidFill>
              </a:rPr>
              <a:t> </a:t>
            </a:r>
            <a:r>
              <a:rPr lang="en-US" sz="2800" dirty="0" err="1">
                <a:solidFill>
                  <a:srgbClr val="FF0000"/>
                </a:solidFill>
              </a:rPr>
              <a:t>použití</a:t>
            </a:r>
            <a:r>
              <a:rPr lang="en-US" sz="2800" dirty="0">
                <a:solidFill>
                  <a:srgbClr val="FF0000"/>
                </a:solidFill>
              </a:rPr>
              <a:t> </a:t>
            </a:r>
            <a:r>
              <a:rPr lang="en-US" sz="2800" dirty="0" err="1">
                <a:solidFill>
                  <a:srgbClr val="FF0000"/>
                </a:solidFill>
              </a:rPr>
              <a:t>ozbrojených</a:t>
            </a:r>
            <a:r>
              <a:rPr lang="en-US" sz="2800" dirty="0">
                <a:solidFill>
                  <a:srgbClr val="FF0000"/>
                </a:solidFill>
              </a:rPr>
              <a:t> </a:t>
            </a:r>
            <a:r>
              <a:rPr lang="en-US" sz="2800" dirty="0" err="1"/>
              <a:t>sil</a:t>
            </a:r>
            <a:r>
              <a:rPr lang="en-US" sz="2800" dirty="0"/>
              <a:t> pro </a:t>
            </a:r>
            <a:r>
              <a:rPr lang="en-US" sz="2800" dirty="0" err="1"/>
              <a:t>stav</a:t>
            </a:r>
            <a:r>
              <a:rPr lang="en-US" sz="2800" dirty="0"/>
              <a:t> </a:t>
            </a:r>
            <a:r>
              <a:rPr lang="en-US" sz="2800" dirty="0" err="1">
                <a:solidFill>
                  <a:srgbClr val="660066"/>
                </a:solidFill>
              </a:rPr>
              <a:t>ohrožení</a:t>
            </a:r>
            <a:r>
              <a:rPr lang="en-US" sz="2800" dirty="0">
                <a:solidFill>
                  <a:srgbClr val="660066"/>
                </a:solidFill>
              </a:rPr>
              <a:t> </a:t>
            </a:r>
            <a:r>
              <a:rPr lang="en-US" sz="2800" dirty="0" err="1">
                <a:solidFill>
                  <a:srgbClr val="660066"/>
                </a:solidFill>
              </a:rPr>
              <a:t>státu</a:t>
            </a:r>
            <a:r>
              <a:rPr lang="en-US" sz="2800" dirty="0">
                <a:solidFill>
                  <a:srgbClr val="660066"/>
                </a:solidFill>
              </a:rPr>
              <a:t> a pro </a:t>
            </a:r>
            <a:r>
              <a:rPr lang="en-US" sz="2800" dirty="0" err="1">
                <a:solidFill>
                  <a:srgbClr val="660066"/>
                </a:solidFill>
              </a:rPr>
              <a:t>válečný</a:t>
            </a:r>
            <a:r>
              <a:rPr lang="en-US" sz="2800" dirty="0">
                <a:solidFill>
                  <a:srgbClr val="660066"/>
                </a:solidFill>
              </a:rPr>
              <a:t> </a:t>
            </a:r>
            <a:r>
              <a:rPr lang="en-US" sz="2800" dirty="0" err="1">
                <a:solidFill>
                  <a:srgbClr val="660066"/>
                </a:solidFill>
              </a:rPr>
              <a:t>stav</a:t>
            </a:r>
            <a:r>
              <a:rPr lang="en-US" sz="2800" dirty="0">
                <a:solidFill>
                  <a:srgbClr val="660066"/>
                </a:solidFill>
              </a:rPr>
              <a:t>,</a:t>
            </a:r>
            <a:r>
              <a:rPr lang="en-US" sz="2800" dirty="0"/>
              <a:t> </a:t>
            </a:r>
          </a:p>
          <a:p>
            <a:r>
              <a:rPr lang="en-US" sz="2800" dirty="0"/>
              <a:t>b)	</a:t>
            </a:r>
            <a:r>
              <a:rPr lang="en-US" sz="2800" dirty="0" err="1"/>
              <a:t>schvaluje</a:t>
            </a:r>
            <a:r>
              <a:rPr lang="en-US" sz="2800" dirty="0"/>
              <a:t> </a:t>
            </a:r>
            <a:r>
              <a:rPr lang="en-US" sz="2800" dirty="0" err="1">
                <a:solidFill>
                  <a:srgbClr val="FF6600"/>
                </a:solidFill>
              </a:rPr>
              <a:t>strukturu</a:t>
            </a:r>
            <a:r>
              <a:rPr lang="en-US" sz="2800" dirty="0">
                <a:solidFill>
                  <a:srgbClr val="FF6600"/>
                </a:solidFill>
              </a:rPr>
              <a:t> </a:t>
            </a:r>
            <a:r>
              <a:rPr lang="en-US" sz="2800" dirty="0" err="1">
                <a:solidFill>
                  <a:srgbClr val="FF6600"/>
                </a:solidFill>
              </a:rPr>
              <a:t>armády</a:t>
            </a:r>
            <a:r>
              <a:rPr lang="en-US" sz="2800" dirty="0"/>
              <a:t>, </a:t>
            </a:r>
          </a:p>
          <a:p>
            <a:r>
              <a:rPr lang="en-US" sz="2800" dirty="0"/>
              <a:t>c)	</a:t>
            </a:r>
            <a:r>
              <a:rPr lang="en-US" sz="2800" dirty="0" err="1"/>
              <a:t>stanoví</a:t>
            </a:r>
            <a:r>
              <a:rPr lang="en-US" sz="2800" dirty="0"/>
              <a:t> </a:t>
            </a:r>
            <a:r>
              <a:rPr lang="en-US" sz="2800" dirty="0" err="1">
                <a:solidFill>
                  <a:srgbClr val="FF6600"/>
                </a:solidFill>
              </a:rPr>
              <a:t>celkové</a:t>
            </a:r>
            <a:r>
              <a:rPr lang="en-US" sz="2800" dirty="0">
                <a:solidFill>
                  <a:srgbClr val="FF6600"/>
                </a:solidFill>
              </a:rPr>
              <a:t> </a:t>
            </a:r>
            <a:r>
              <a:rPr lang="en-US" sz="2800" dirty="0" err="1">
                <a:solidFill>
                  <a:srgbClr val="FF6600"/>
                </a:solidFill>
              </a:rPr>
              <a:t>počty</a:t>
            </a:r>
            <a:r>
              <a:rPr lang="en-US" sz="2800" dirty="0">
                <a:solidFill>
                  <a:srgbClr val="FF6600"/>
                </a:solidFill>
              </a:rPr>
              <a:t> </a:t>
            </a:r>
            <a:r>
              <a:rPr lang="en-US" sz="2800" dirty="0" err="1"/>
              <a:t>vojáků</a:t>
            </a:r>
            <a:r>
              <a:rPr lang="en-US" sz="2800" dirty="0"/>
              <a:t> </a:t>
            </a:r>
            <a:r>
              <a:rPr lang="en-US" sz="2800" dirty="0" err="1"/>
              <a:t>ozbrojených</a:t>
            </a:r>
            <a:r>
              <a:rPr lang="en-US" sz="2800" dirty="0"/>
              <a:t> </a:t>
            </a:r>
            <a:r>
              <a:rPr lang="en-US" sz="2800" dirty="0" err="1"/>
              <a:t>sil</a:t>
            </a:r>
            <a:r>
              <a:rPr lang="en-US" sz="2800" dirty="0"/>
              <a:t>; </a:t>
            </a:r>
            <a:r>
              <a:rPr lang="en-US" sz="2800" dirty="0" err="1"/>
              <a:t>jde</a:t>
            </a:r>
            <a:r>
              <a:rPr lang="en-US" sz="2800" dirty="0"/>
              <a:t>-li o </a:t>
            </a:r>
            <a:r>
              <a:rPr lang="en-US" sz="2800" dirty="0" err="1"/>
              <a:t>počty</a:t>
            </a:r>
            <a:r>
              <a:rPr lang="en-US" sz="2800" dirty="0"/>
              <a:t> </a:t>
            </a:r>
            <a:r>
              <a:rPr lang="en-US" sz="2800" dirty="0" err="1"/>
              <a:t>vojáků</a:t>
            </a:r>
            <a:r>
              <a:rPr lang="en-US" sz="2800" dirty="0"/>
              <a:t> </a:t>
            </a:r>
            <a:r>
              <a:rPr lang="en-US" sz="2800" dirty="0" err="1"/>
              <a:t>Vojenské</a:t>
            </a:r>
            <a:r>
              <a:rPr lang="en-US" sz="2800" dirty="0"/>
              <a:t> </a:t>
            </a:r>
            <a:r>
              <a:rPr lang="en-US" sz="2800" dirty="0" err="1"/>
              <a:t>kanceláře</a:t>
            </a:r>
            <a:r>
              <a:rPr lang="en-US" sz="2800" dirty="0"/>
              <a:t> </a:t>
            </a:r>
            <a:r>
              <a:rPr lang="en-US" sz="2800" dirty="0" err="1"/>
              <a:t>prezidenta</a:t>
            </a:r>
            <a:r>
              <a:rPr lang="en-US" sz="2800" dirty="0"/>
              <a:t> </a:t>
            </a:r>
            <a:r>
              <a:rPr lang="en-US" sz="2800" dirty="0" err="1"/>
              <a:t>republiky</a:t>
            </a:r>
            <a:r>
              <a:rPr lang="en-US" sz="2800" dirty="0"/>
              <a:t>  a </a:t>
            </a:r>
            <a:r>
              <a:rPr lang="en-US" sz="2800" dirty="0" err="1"/>
              <a:t>Hradní</a:t>
            </a:r>
            <a:r>
              <a:rPr lang="en-US" sz="2800" dirty="0"/>
              <a:t> </a:t>
            </a:r>
            <a:r>
              <a:rPr lang="en-US" sz="2800" dirty="0" err="1"/>
              <a:t>stráže</a:t>
            </a:r>
            <a:r>
              <a:rPr lang="en-US" sz="2800" dirty="0"/>
              <a:t>, </a:t>
            </a:r>
            <a:r>
              <a:rPr lang="en-US" sz="2800" dirty="0" err="1"/>
              <a:t>předkládá</a:t>
            </a:r>
            <a:r>
              <a:rPr lang="en-US" sz="2800" dirty="0"/>
              <a:t> </a:t>
            </a:r>
            <a:r>
              <a:rPr lang="en-US" sz="2800" dirty="0" err="1"/>
              <a:t>návrh</a:t>
            </a:r>
            <a:r>
              <a:rPr lang="en-US" sz="2800" dirty="0"/>
              <a:t> </a:t>
            </a:r>
            <a:r>
              <a:rPr lang="en-US" sz="2800" dirty="0" err="1"/>
              <a:t>ministr</a:t>
            </a:r>
            <a:r>
              <a:rPr lang="en-US" sz="2800" dirty="0"/>
              <a:t> v </a:t>
            </a:r>
            <a:r>
              <a:rPr lang="en-US" sz="2800" dirty="0" err="1"/>
              <a:t>dohodě</a:t>
            </a:r>
            <a:r>
              <a:rPr lang="en-US" sz="2800" dirty="0"/>
              <a:t> s </a:t>
            </a:r>
            <a:r>
              <a:rPr lang="en-US" sz="2800" dirty="0" err="1"/>
              <a:t>náčelníkem</a:t>
            </a:r>
            <a:r>
              <a:rPr lang="en-US" sz="2800" dirty="0"/>
              <a:t> </a:t>
            </a:r>
            <a:r>
              <a:rPr lang="en-US" sz="2800" dirty="0" err="1"/>
              <a:t>Vojenské</a:t>
            </a:r>
            <a:r>
              <a:rPr lang="en-US" sz="2800" dirty="0"/>
              <a:t> </a:t>
            </a:r>
            <a:r>
              <a:rPr lang="en-US" sz="2800" dirty="0" err="1"/>
              <a:t>kanceláře</a:t>
            </a:r>
            <a:r>
              <a:rPr lang="en-US" sz="2800" dirty="0"/>
              <a:t> </a:t>
            </a:r>
            <a:r>
              <a:rPr lang="en-US" sz="2800" dirty="0" err="1"/>
              <a:t>prezidenta</a:t>
            </a:r>
            <a:r>
              <a:rPr lang="en-US" sz="2800" dirty="0"/>
              <a:t> </a:t>
            </a:r>
            <a:r>
              <a:rPr lang="en-US" sz="2800" dirty="0" err="1"/>
              <a:t>republiky</a:t>
            </a:r>
            <a:r>
              <a:rPr lang="en-US" sz="2800" dirty="0"/>
              <a:t>, </a:t>
            </a:r>
          </a:p>
          <a:p>
            <a:r>
              <a:rPr lang="en-US" sz="2800" dirty="0"/>
              <a:t>d)	</a:t>
            </a:r>
            <a:r>
              <a:rPr lang="en-US" sz="2800" dirty="0" err="1">
                <a:solidFill>
                  <a:srgbClr val="3366FF"/>
                </a:solidFill>
              </a:rPr>
              <a:t>schvaluje</a:t>
            </a:r>
            <a:r>
              <a:rPr lang="en-US" sz="2800" dirty="0">
                <a:solidFill>
                  <a:srgbClr val="3366FF"/>
                </a:solidFill>
              </a:rPr>
              <a:t> </a:t>
            </a:r>
            <a:r>
              <a:rPr lang="en-US" sz="2800" dirty="0" err="1">
                <a:solidFill>
                  <a:srgbClr val="3366FF"/>
                </a:solidFill>
              </a:rPr>
              <a:t>koncepci</a:t>
            </a:r>
            <a:r>
              <a:rPr lang="en-US" sz="2800" dirty="0">
                <a:solidFill>
                  <a:srgbClr val="3366FF"/>
                </a:solidFill>
              </a:rPr>
              <a:t> </a:t>
            </a:r>
            <a:r>
              <a:rPr lang="en-US" sz="2800" dirty="0" err="1">
                <a:solidFill>
                  <a:srgbClr val="3366FF"/>
                </a:solidFill>
              </a:rPr>
              <a:t>výstavby</a:t>
            </a:r>
            <a:r>
              <a:rPr lang="en-US" sz="2800" dirty="0">
                <a:solidFill>
                  <a:srgbClr val="3366FF"/>
                </a:solidFill>
              </a:rPr>
              <a:t> </a:t>
            </a:r>
            <a:r>
              <a:rPr lang="en-US" sz="2800" dirty="0" err="1">
                <a:solidFill>
                  <a:srgbClr val="3366FF"/>
                </a:solidFill>
              </a:rPr>
              <a:t>armády</a:t>
            </a:r>
            <a:endParaRPr lang="en-US" sz="2800" dirty="0">
              <a:solidFill>
                <a:srgbClr val="3366FF"/>
              </a:solidFill>
            </a:endParaRPr>
          </a:p>
        </p:txBody>
      </p:sp>
    </p:spTree>
    <p:extLst>
      <p:ext uri="{BB962C8B-B14F-4D97-AF65-F5344CB8AC3E}">
        <p14:creationId xmlns:p14="http://schemas.microsoft.com/office/powerpoint/2010/main" val="647521488"/>
      </p:ext>
    </p:extLst>
  </p:cSld>
  <p:clrMapOvr>
    <a:masterClrMapping/>
  </p:clrMapOvr>
</p:sld>
</file>

<file path=ppt/slides/slide2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Ministerstvo</a:t>
            </a:r>
            <a:r>
              <a:rPr lang="en-US" dirty="0"/>
              <a:t> </a:t>
            </a:r>
            <a:r>
              <a:rPr lang="en-US" dirty="0" err="1"/>
              <a:t>obrany</a:t>
            </a:r>
            <a:endParaRPr lang="en-US" dirty="0"/>
          </a:p>
        </p:txBody>
      </p:sp>
      <p:sp>
        <p:nvSpPr>
          <p:cNvPr id="3" name="Content Placeholder 2"/>
          <p:cNvSpPr>
            <a:spLocks noGrp="1"/>
          </p:cNvSpPr>
          <p:nvPr>
            <p:ph idx="1"/>
          </p:nvPr>
        </p:nvSpPr>
        <p:spPr/>
        <p:txBody>
          <a:bodyPr/>
          <a:lstStyle/>
          <a:p>
            <a:r>
              <a:rPr lang="en-US" dirty="0"/>
              <a:t>a)	</a:t>
            </a:r>
            <a:r>
              <a:rPr lang="en-US" dirty="0" err="1"/>
              <a:t>stanoví</a:t>
            </a:r>
            <a:r>
              <a:rPr lang="en-US" dirty="0"/>
              <a:t> a </a:t>
            </a:r>
            <a:r>
              <a:rPr lang="en-US" dirty="0" err="1"/>
              <a:t>realizuje</a:t>
            </a:r>
            <a:r>
              <a:rPr lang="en-US" dirty="0"/>
              <a:t> </a:t>
            </a:r>
            <a:r>
              <a:rPr lang="en-US" dirty="0" err="1"/>
              <a:t>opatření</a:t>
            </a:r>
            <a:r>
              <a:rPr lang="en-US" dirty="0"/>
              <a:t> k </a:t>
            </a:r>
            <a:r>
              <a:rPr lang="en-US" dirty="0" err="1"/>
              <a:t>rozvoji</a:t>
            </a:r>
            <a:r>
              <a:rPr lang="en-US" dirty="0"/>
              <a:t> </a:t>
            </a:r>
            <a:r>
              <a:rPr lang="en-US" dirty="0" err="1"/>
              <a:t>armády</a:t>
            </a:r>
            <a:r>
              <a:rPr lang="en-US" dirty="0"/>
              <a:t>, </a:t>
            </a:r>
          </a:p>
          <a:p>
            <a:r>
              <a:rPr lang="en-US" dirty="0"/>
              <a:t>b)	</a:t>
            </a:r>
            <a:r>
              <a:rPr lang="en-US" dirty="0" err="1">
                <a:solidFill>
                  <a:srgbClr val="008000"/>
                </a:solidFill>
              </a:rPr>
              <a:t>zřizuje</a:t>
            </a:r>
            <a:r>
              <a:rPr lang="en-US" dirty="0">
                <a:solidFill>
                  <a:srgbClr val="008000"/>
                </a:solidFill>
              </a:rPr>
              <a:t> a </a:t>
            </a:r>
            <a:r>
              <a:rPr lang="en-US" dirty="0" err="1">
                <a:solidFill>
                  <a:srgbClr val="008000"/>
                </a:solidFill>
              </a:rPr>
              <a:t>ruší</a:t>
            </a:r>
            <a:r>
              <a:rPr lang="en-US" dirty="0">
                <a:solidFill>
                  <a:srgbClr val="008000"/>
                </a:solidFill>
              </a:rPr>
              <a:t> </a:t>
            </a:r>
            <a:r>
              <a:rPr lang="en-US" dirty="0" err="1">
                <a:solidFill>
                  <a:srgbClr val="008000"/>
                </a:solidFill>
              </a:rPr>
              <a:t>vojenské</a:t>
            </a:r>
            <a:r>
              <a:rPr lang="en-US" dirty="0">
                <a:solidFill>
                  <a:srgbClr val="008000"/>
                </a:solidFill>
              </a:rPr>
              <a:t> </a:t>
            </a:r>
            <a:r>
              <a:rPr lang="en-US" dirty="0" err="1">
                <a:solidFill>
                  <a:srgbClr val="008000"/>
                </a:solidFill>
              </a:rPr>
              <a:t>útvary</a:t>
            </a:r>
            <a:r>
              <a:rPr lang="en-US" dirty="0">
                <a:solidFill>
                  <a:srgbClr val="008000"/>
                </a:solidFill>
              </a:rPr>
              <a:t>, </a:t>
            </a:r>
            <a:r>
              <a:rPr lang="en-US" dirty="0" err="1">
                <a:solidFill>
                  <a:srgbClr val="008000"/>
                </a:solidFill>
              </a:rPr>
              <a:t>vojenská</a:t>
            </a:r>
            <a:r>
              <a:rPr lang="en-US" dirty="0">
                <a:solidFill>
                  <a:srgbClr val="008000"/>
                </a:solidFill>
              </a:rPr>
              <a:t> </a:t>
            </a:r>
            <a:r>
              <a:rPr lang="en-US" dirty="0" err="1">
                <a:solidFill>
                  <a:srgbClr val="008000"/>
                </a:solidFill>
              </a:rPr>
              <a:t>zařízení</a:t>
            </a:r>
            <a:r>
              <a:rPr lang="en-US" dirty="0">
                <a:solidFill>
                  <a:srgbClr val="008000"/>
                </a:solidFill>
              </a:rPr>
              <a:t> a </a:t>
            </a:r>
            <a:r>
              <a:rPr lang="en-US" dirty="0" err="1">
                <a:solidFill>
                  <a:srgbClr val="008000"/>
                </a:solidFill>
              </a:rPr>
              <a:t>vojenské</a:t>
            </a:r>
            <a:r>
              <a:rPr lang="en-US" dirty="0">
                <a:solidFill>
                  <a:srgbClr val="008000"/>
                </a:solidFill>
              </a:rPr>
              <a:t> </a:t>
            </a:r>
            <a:r>
              <a:rPr lang="en-US" dirty="0" err="1">
                <a:solidFill>
                  <a:srgbClr val="008000"/>
                </a:solidFill>
              </a:rPr>
              <a:t>záchranné</a:t>
            </a:r>
            <a:r>
              <a:rPr lang="en-US" dirty="0">
                <a:solidFill>
                  <a:srgbClr val="008000"/>
                </a:solidFill>
              </a:rPr>
              <a:t> </a:t>
            </a:r>
            <a:r>
              <a:rPr lang="en-US" dirty="0" err="1">
                <a:solidFill>
                  <a:srgbClr val="008000"/>
                </a:solidFill>
              </a:rPr>
              <a:t>útvary</a:t>
            </a:r>
            <a:r>
              <a:rPr lang="en-US" dirty="0">
                <a:solidFill>
                  <a:srgbClr val="008000"/>
                </a:solidFill>
              </a:rPr>
              <a:t>, </a:t>
            </a:r>
          </a:p>
          <a:p>
            <a:r>
              <a:rPr lang="en-US" dirty="0"/>
              <a:t>c)	</a:t>
            </a:r>
            <a:r>
              <a:rPr lang="en-US" dirty="0" err="1"/>
              <a:t>provádí</a:t>
            </a:r>
            <a:r>
              <a:rPr lang="en-US" dirty="0"/>
              <a:t> </a:t>
            </a:r>
            <a:r>
              <a:rPr lang="en-US" dirty="0" err="1"/>
              <a:t>kontrolu</a:t>
            </a:r>
            <a:r>
              <a:rPr lang="en-US" dirty="0"/>
              <a:t> </a:t>
            </a:r>
            <a:r>
              <a:rPr lang="en-US" dirty="0" err="1"/>
              <a:t>armády</a:t>
            </a:r>
            <a:r>
              <a:rPr lang="en-US" dirty="0"/>
              <a:t>, </a:t>
            </a:r>
          </a:p>
          <a:p>
            <a:pPr marL="514350" indent="-514350">
              <a:buAutoNum type="alphaLcParenR" startAt="4"/>
            </a:pPr>
            <a:r>
              <a:rPr lang="en-US" dirty="0" err="1"/>
              <a:t>provádí</a:t>
            </a:r>
            <a:r>
              <a:rPr lang="en-US" dirty="0"/>
              <a:t> </a:t>
            </a:r>
            <a:r>
              <a:rPr lang="en-US" dirty="0" err="1">
                <a:solidFill>
                  <a:srgbClr val="3366FF"/>
                </a:solidFill>
              </a:rPr>
              <a:t>státní</a:t>
            </a:r>
            <a:r>
              <a:rPr lang="en-US" dirty="0">
                <a:solidFill>
                  <a:srgbClr val="3366FF"/>
                </a:solidFill>
              </a:rPr>
              <a:t> </a:t>
            </a:r>
            <a:r>
              <a:rPr lang="en-US" dirty="0" err="1">
                <a:solidFill>
                  <a:srgbClr val="3366FF"/>
                </a:solidFill>
              </a:rPr>
              <a:t>odborný</a:t>
            </a:r>
            <a:r>
              <a:rPr lang="en-US" dirty="0">
                <a:solidFill>
                  <a:srgbClr val="3366FF"/>
                </a:solidFill>
              </a:rPr>
              <a:t> </a:t>
            </a:r>
            <a:r>
              <a:rPr lang="en-US" dirty="0" err="1">
                <a:solidFill>
                  <a:srgbClr val="3366FF"/>
                </a:solidFill>
              </a:rPr>
              <a:t>dozor</a:t>
            </a:r>
            <a:endParaRPr lang="en-US" dirty="0">
              <a:solidFill>
                <a:srgbClr val="3366FF"/>
              </a:solidFill>
            </a:endParaRPr>
          </a:p>
          <a:p>
            <a:pPr marL="514350" indent="-514350">
              <a:buAutoNum type="alphaLcParenR" startAt="4"/>
            </a:pPr>
            <a:r>
              <a:rPr lang="en-US" dirty="0" err="1"/>
              <a:t>zřizuje</a:t>
            </a:r>
            <a:r>
              <a:rPr lang="en-US" dirty="0"/>
              <a:t> </a:t>
            </a:r>
            <a:r>
              <a:rPr lang="en-US" dirty="0" err="1"/>
              <a:t>vojenská</a:t>
            </a:r>
            <a:r>
              <a:rPr lang="en-US" dirty="0"/>
              <a:t> </a:t>
            </a:r>
            <a:r>
              <a:rPr lang="en-US" dirty="0" err="1"/>
              <a:t>vyznamenání</a:t>
            </a:r>
            <a:r>
              <a:rPr lang="en-US" dirty="0"/>
              <a:t>.</a:t>
            </a:r>
          </a:p>
        </p:txBody>
      </p:sp>
    </p:spTree>
    <p:extLst>
      <p:ext uri="{BB962C8B-B14F-4D97-AF65-F5344CB8AC3E}">
        <p14:creationId xmlns:p14="http://schemas.microsoft.com/office/powerpoint/2010/main" val="617180135"/>
      </p:ext>
    </p:extLst>
  </p:cSld>
  <p:clrMapOvr>
    <a:masterClrMapping/>
  </p:clrMapOvr>
</p:sld>
</file>

<file path=ppt/slides/slide2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Náčelní</a:t>
            </a:r>
            <a:r>
              <a:rPr lang="en-US" dirty="0"/>
              <a:t> </a:t>
            </a:r>
            <a:r>
              <a:rPr lang="en-US" dirty="0" err="1"/>
              <a:t>Vojenské</a:t>
            </a:r>
            <a:r>
              <a:rPr lang="en-US" dirty="0"/>
              <a:t> </a:t>
            </a:r>
            <a:r>
              <a:rPr lang="en-US" dirty="0" err="1"/>
              <a:t>kanceláře</a:t>
            </a:r>
            <a:endParaRPr lang="en-US" dirty="0"/>
          </a:p>
        </p:txBody>
      </p:sp>
      <p:sp>
        <p:nvSpPr>
          <p:cNvPr id="3" name="Content Placeholder 2"/>
          <p:cNvSpPr>
            <a:spLocks noGrp="1"/>
          </p:cNvSpPr>
          <p:nvPr>
            <p:ph idx="1"/>
          </p:nvPr>
        </p:nvSpPr>
        <p:spPr>
          <a:xfrm>
            <a:off x="431800" y="1768475"/>
            <a:ext cx="9069387" cy="4987925"/>
          </a:xfrm>
        </p:spPr>
        <p:txBody>
          <a:bodyPr/>
          <a:lstStyle/>
          <a:p>
            <a:r>
              <a:rPr lang="en-US" dirty="0"/>
              <a:t>a) </a:t>
            </a:r>
            <a:r>
              <a:rPr lang="en-US" dirty="0" err="1">
                <a:solidFill>
                  <a:srgbClr val="FF6600"/>
                </a:solidFill>
              </a:rPr>
              <a:t>jmenuje</a:t>
            </a:r>
            <a:r>
              <a:rPr lang="en-US" dirty="0">
                <a:solidFill>
                  <a:srgbClr val="FF6600"/>
                </a:solidFill>
              </a:rPr>
              <a:t> a </a:t>
            </a:r>
            <a:r>
              <a:rPr lang="en-US" dirty="0" err="1">
                <a:solidFill>
                  <a:srgbClr val="FF6600"/>
                </a:solidFill>
              </a:rPr>
              <a:t>odvolává</a:t>
            </a:r>
            <a:r>
              <a:rPr lang="en-US" dirty="0">
                <a:solidFill>
                  <a:srgbClr val="FF6600"/>
                </a:solidFill>
              </a:rPr>
              <a:t> </a:t>
            </a:r>
            <a:r>
              <a:rPr lang="en-US" dirty="0" err="1"/>
              <a:t>velitele</a:t>
            </a:r>
            <a:r>
              <a:rPr lang="en-US" dirty="0"/>
              <a:t> </a:t>
            </a:r>
            <a:r>
              <a:rPr lang="en-US" dirty="0" err="1"/>
              <a:t>Hradní</a:t>
            </a:r>
            <a:r>
              <a:rPr lang="en-US" dirty="0"/>
              <a:t> </a:t>
            </a:r>
            <a:r>
              <a:rPr lang="en-US" dirty="0" err="1"/>
              <a:t>stráže</a:t>
            </a:r>
            <a:r>
              <a:rPr lang="en-US" dirty="0"/>
              <a:t>, </a:t>
            </a:r>
          </a:p>
          <a:p>
            <a:pPr marL="514350" indent="-514350">
              <a:buAutoNum type="alphaLcParenR" startAt="2"/>
            </a:pPr>
            <a:r>
              <a:rPr lang="en-US" dirty="0" err="1"/>
              <a:t>má</a:t>
            </a:r>
            <a:r>
              <a:rPr lang="en-US" dirty="0"/>
              <a:t> </a:t>
            </a:r>
            <a:r>
              <a:rPr lang="en-US" dirty="0" err="1"/>
              <a:t>vůči</a:t>
            </a:r>
            <a:r>
              <a:rPr lang="en-US" dirty="0"/>
              <a:t> </a:t>
            </a:r>
            <a:r>
              <a:rPr lang="en-US" dirty="0" err="1"/>
              <a:t>vojákům</a:t>
            </a:r>
            <a:r>
              <a:rPr lang="en-US" dirty="0"/>
              <a:t> </a:t>
            </a:r>
            <a:r>
              <a:rPr lang="en-US" dirty="0" err="1"/>
              <a:t>Vojenské</a:t>
            </a:r>
            <a:r>
              <a:rPr lang="en-US" dirty="0"/>
              <a:t> </a:t>
            </a:r>
            <a:r>
              <a:rPr lang="en-US" dirty="0" err="1"/>
              <a:t>kanceláře</a:t>
            </a:r>
            <a:r>
              <a:rPr lang="en-US" dirty="0"/>
              <a:t> </a:t>
            </a:r>
            <a:r>
              <a:rPr lang="en-US" dirty="0" err="1"/>
              <a:t>prezidenta</a:t>
            </a:r>
            <a:r>
              <a:rPr lang="en-US" dirty="0"/>
              <a:t> </a:t>
            </a:r>
            <a:r>
              <a:rPr lang="en-US" dirty="0" err="1"/>
              <a:t>republiky</a:t>
            </a:r>
            <a:r>
              <a:rPr lang="en-US" dirty="0"/>
              <a:t>  a </a:t>
            </a:r>
            <a:r>
              <a:rPr lang="en-US" dirty="0" err="1"/>
              <a:t>vojákům</a:t>
            </a:r>
            <a:r>
              <a:rPr lang="en-US" dirty="0"/>
              <a:t> </a:t>
            </a:r>
            <a:r>
              <a:rPr lang="en-US" dirty="0" err="1"/>
              <a:t>Hradní</a:t>
            </a:r>
            <a:r>
              <a:rPr lang="en-US" dirty="0"/>
              <a:t> </a:t>
            </a:r>
            <a:r>
              <a:rPr lang="en-US" dirty="0" err="1"/>
              <a:t>stráže</a:t>
            </a:r>
            <a:r>
              <a:rPr lang="en-US" dirty="0"/>
              <a:t> </a:t>
            </a:r>
            <a:r>
              <a:rPr lang="en-US" dirty="0" err="1">
                <a:solidFill>
                  <a:srgbClr val="FF6600"/>
                </a:solidFill>
              </a:rPr>
              <a:t>oprávnění</a:t>
            </a:r>
            <a:r>
              <a:rPr lang="en-US" dirty="0">
                <a:solidFill>
                  <a:srgbClr val="FF6600"/>
                </a:solidFill>
              </a:rPr>
              <a:t> </a:t>
            </a:r>
            <a:r>
              <a:rPr lang="en-US" dirty="0" err="1">
                <a:solidFill>
                  <a:srgbClr val="FF6600"/>
                </a:solidFill>
              </a:rPr>
              <a:t>jako</a:t>
            </a:r>
            <a:r>
              <a:rPr lang="en-US" dirty="0">
                <a:solidFill>
                  <a:srgbClr val="FF6600"/>
                </a:solidFill>
              </a:rPr>
              <a:t> </a:t>
            </a:r>
            <a:r>
              <a:rPr lang="en-US" dirty="0" err="1">
                <a:solidFill>
                  <a:srgbClr val="FF6600"/>
                </a:solidFill>
              </a:rPr>
              <a:t>ministr</a:t>
            </a:r>
            <a:r>
              <a:rPr lang="en-US" dirty="0">
                <a:solidFill>
                  <a:srgbClr val="FF6600"/>
                </a:solidFill>
              </a:rPr>
              <a:t> </a:t>
            </a:r>
          </a:p>
          <a:p>
            <a:pPr marL="514350" indent="-514350">
              <a:buAutoNum type="alphaLcParenR" startAt="2"/>
            </a:pPr>
            <a:r>
              <a:rPr lang="en-US" dirty="0" err="1">
                <a:solidFill>
                  <a:srgbClr val="FF6600"/>
                </a:solidFill>
              </a:rPr>
              <a:t>Hradní</a:t>
            </a:r>
            <a:r>
              <a:rPr lang="en-US" dirty="0">
                <a:solidFill>
                  <a:srgbClr val="FF6600"/>
                </a:solidFill>
              </a:rPr>
              <a:t> </a:t>
            </a:r>
            <a:r>
              <a:rPr lang="en-US" dirty="0" err="1">
                <a:solidFill>
                  <a:srgbClr val="FF6600"/>
                </a:solidFill>
              </a:rPr>
              <a:t>stráž</a:t>
            </a:r>
            <a:r>
              <a:rPr lang="en-US" dirty="0">
                <a:solidFill>
                  <a:srgbClr val="FF6600"/>
                </a:solidFill>
              </a:rPr>
              <a:t> je </a:t>
            </a:r>
            <a:r>
              <a:rPr lang="en-US" dirty="0" err="1">
                <a:solidFill>
                  <a:srgbClr val="FF6600"/>
                </a:solidFill>
              </a:rPr>
              <a:t>podřízena</a:t>
            </a:r>
            <a:r>
              <a:rPr lang="en-US" dirty="0">
                <a:solidFill>
                  <a:srgbClr val="FF6600"/>
                </a:solidFill>
              </a:rPr>
              <a:t> </a:t>
            </a:r>
            <a:r>
              <a:rPr lang="en-US" dirty="0" err="1"/>
              <a:t>náčelníkovi</a:t>
            </a:r>
            <a:r>
              <a:rPr lang="en-US" dirty="0"/>
              <a:t> </a:t>
            </a:r>
            <a:r>
              <a:rPr lang="en-US" dirty="0" err="1"/>
              <a:t>Vojenské</a:t>
            </a:r>
            <a:r>
              <a:rPr lang="en-US" dirty="0"/>
              <a:t> </a:t>
            </a:r>
            <a:r>
              <a:rPr lang="en-US" dirty="0" err="1"/>
              <a:t>kanceláře</a:t>
            </a:r>
            <a:r>
              <a:rPr lang="en-US" dirty="0"/>
              <a:t> </a:t>
            </a:r>
            <a:r>
              <a:rPr lang="en-US" dirty="0" err="1"/>
              <a:t>prezidenta</a:t>
            </a:r>
            <a:r>
              <a:rPr lang="en-US" dirty="0"/>
              <a:t> </a:t>
            </a:r>
            <a:r>
              <a:rPr lang="en-US" dirty="0" err="1"/>
              <a:t>republiky</a:t>
            </a:r>
            <a:r>
              <a:rPr lang="en-US" dirty="0"/>
              <a:t>.</a:t>
            </a:r>
          </a:p>
        </p:txBody>
      </p:sp>
    </p:spTree>
    <p:extLst>
      <p:ext uri="{BB962C8B-B14F-4D97-AF65-F5344CB8AC3E}">
        <p14:creationId xmlns:p14="http://schemas.microsoft.com/office/powerpoint/2010/main" val="665137771"/>
      </p:ext>
    </p:extLst>
  </p:cSld>
  <p:clrMapOvr>
    <a:masterClrMapping/>
  </p:clrMapOvr>
</p:sld>
</file>

<file path=ppt/slides/slide2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Úkoly</a:t>
            </a:r>
            <a:r>
              <a:rPr lang="en-US" dirty="0"/>
              <a:t>  </a:t>
            </a:r>
            <a:r>
              <a:rPr lang="en-US" dirty="0" err="1"/>
              <a:t>Hradní</a:t>
            </a:r>
            <a:r>
              <a:rPr lang="en-US" dirty="0"/>
              <a:t> </a:t>
            </a:r>
            <a:r>
              <a:rPr lang="en-US" dirty="0" err="1"/>
              <a:t>stráže</a:t>
            </a:r>
            <a:endParaRPr lang="en-US" dirty="0"/>
          </a:p>
        </p:txBody>
      </p:sp>
      <p:sp>
        <p:nvSpPr>
          <p:cNvPr id="3" name="Content Placeholder 2"/>
          <p:cNvSpPr>
            <a:spLocks noGrp="1"/>
          </p:cNvSpPr>
          <p:nvPr>
            <p:ph idx="1"/>
          </p:nvPr>
        </p:nvSpPr>
        <p:spPr/>
        <p:txBody>
          <a:bodyPr/>
          <a:lstStyle/>
          <a:p>
            <a:r>
              <a:rPr lang="en-US" sz="2800" dirty="0" err="1"/>
              <a:t>Hradní</a:t>
            </a:r>
            <a:r>
              <a:rPr lang="en-US" sz="2800" dirty="0"/>
              <a:t> </a:t>
            </a:r>
            <a:r>
              <a:rPr lang="en-US" sz="2800" dirty="0" err="1"/>
              <a:t>stráž</a:t>
            </a:r>
            <a:r>
              <a:rPr lang="en-US" sz="2800" dirty="0"/>
              <a:t>:	</a:t>
            </a:r>
          </a:p>
          <a:p>
            <a:pPr marL="514350" indent="-514350">
              <a:buAutoNum type="alphaLcParenR"/>
            </a:pPr>
            <a:r>
              <a:rPr lang="en-US" sz="2800" dirty="0" err="1"/>
              <a:t>provádí</a:t>
            </a:r>
            <a:r>
              <a:rPr lang="en-US" sz="2800" dirty="0"/>
              <a:t> </a:t>
            </a:r>
            <a:r>
              <a:rPr lang="en-US" sz="2800" dirty="0" err="1">
                <a:solidFill>
                  <a:srgbClr val="3366FF"/>
                </a:solidFill>
              </a:rPr>
              <a:t>vnější</a:t>
            </a:r>
            <a:r>
              <a:rPr lang="en-US" sz="2800" dirty="0">
                <a:solidFill>
                  <a:srgbClr val="3366FF"/>
                </a:solidFill>
              </a:rPr>
              <a:t> </a:t>
            </a:r>
            <a:r>
              <a:rPr lang="en-US" sz="2800" dirty="0" err="1">
                <a:solidFill>
                  <a:srgbClr val="3366FF"/>
                </a:solidFill>
              </a:rPr>
              <a:t>ostrahu</a:t>
            </a:r>
            <a:r>
              <a:rPr lang="en-US" sz="2800" dirty="0">
                <a:solidFill>
                  <a:srgbClr val="3366FF"/>
                </a:solidFill>
              </a:rPr>
              <a:t> </a:t>
            </a:r>
            <a:r>
              <a:rPr lang="en-US" sz="2800" dirty="0" err="1"/>
              <a:t>areálu</a:t>
            </a:r>
            <a:r>
              <a:rPr lang="en-US" sz="2800" dirty="0"/>
              <a:t> </a:t>
            </a:r>
            <a:r>
              <a:rPr lang="en-US" sz="2800" dirty="0" err="1">
                <a:solidFill>
                  <a:srgbClr val="008000"/>
                </a:solidFill>
              </a:rPr>
              <a:t>Pražského</a:t>
            </a:r>
            <a:r>
              <a:rPr lang="en-US" sz="2800" dirty="0">
                <a:solidFill>
                  <a:srgbClr val="008000"/>
                </a:solidFill>
              </a:rPr>
              <a:t> </a:t>
            </a:r>
            <a:r>
              <a:rPr lang="en-US" sz="2800" dirty="0" err="1">
                <a:solidFill>
                  <a:srgbClr val="008000"/>
                </a:solidFill>
              </a:rPr>
              <a:t>hradu</a:t>
            </a:r>
            <a:r>
              <a:rPr lang="en-US" sz="2800" dirty="0">
                <a:solidFill>
                  <a:srgbClr val="008000"/>
                </a:solidFill>
              </a:rPr>
              <a:t>, </a:t>
            </a:r>
            <a:r>
              <a:rPr lang="en-US" sz="2800" dirty="0" err="1">
                <a:solidFill>
                  <a:srgbClr val="008000"/>
                </a:solidFill>
              </a:rPr>
              <a:t>zabezpečuje</a:t>
            </a:r>
            <a:r>
              <a:rPr lang="en-US" sz="2800" dirty="0">
                <a:solidFill>
                  <a:srgbClr val="008000"/>
                </a:solidFill>
              </a:rPr>
              <a:t> </a:t>
            </a:r>
            <a:r>
              <a:rPr lang="en-US" sz="2800" dirty="0" err="1">
                <a:solidFill>
                  <a:srgbClr val="008000"/>
                </a:solidFill>
              </a:rPr>
              <a:t>jeho</a:t>
            </a:r>
            <a:r>
              <a:rPr lang="en-US" sz="2800" dirty="0">
                <a:solidFill>
                  <a:srgbClr val="008000"/>
                </a:solidFill>
              </a:rPr>
              <a:t> </a:t>
            </a:r>
            <a:r>
              <a:rPr lang="en-US" sz="2800" dirty="0" err="1">
                <a:solidFill>
                  <a:srgbClr val="008000"/>
                </a:solidFill>
              </a:rPr>
              <a:t>obranu</a:t>
            </a:r>
            <a:r>
              <a:rPr lang="en-US" sz="2800" dirty="0">
                <a:solidFill>
                  <a:srgbClr val="008000"/>
                </a:solidFill>
              </a:rPr>
              <a:t> a </a:t>
            </a:r>
            <a:r>
              <a:rPr lang="en-US" sz="2800" dirty="0" err="1">
                <a:solidFill>
                  <a:srgbClr val="008000"/>
                </a:solidFill>
              </a:rPr>
              <a:t>provádí</a:t>
            </a:r>
            <a:r>
              <a:rPr lang="en-US" sz="2800" dirty="0">
                <a:solidFill>
                  <a:srgbClr val="008000"/>
                </a:solidFill>
              </a:rPr>
              <a:t> </a:t>
            </a:r>
            <a:r>
              <a:rPr lang="en-US" sz="2800" dirty="0" err="1">
                <a:solidFill>
                  <a:srgbClr val="008000"/>
                </a:solidFill>
              </a:rPr>
              <a:t>vnější</a:t>
            </a:r>
            <a:r>
              <a:rPr lang="en-US" sz="2800" dirty="0">
                <a:solidFill>
                  <a:srgbClr val="008000"/>
                </a:solidFill>
              </a:rPr>
              <a:t> </a:t>
            </a:r>
            <a:r>
              <a:rPr lang="en-US" sz="2800" dirty="0" err="1">
                <a:solidFill>
                  <a:srgbClr val="008000"/>
                </a:solidFill>
              </a:rPr>
              <a:t>ostrahu</a:t>
            </a:r>
            <a:r>
              <a:rPr lang="en-US" sz="2800" dirty="0">
                <a:solidFill>
                  <a:srgbClr val="008000"/>
                </a:solidFill>
              </a:rPr>
              <a:t> a </a:t>
            </a:r>
            <a:r>
              <a:rPr lang="en-US" sz="2800" dirty="0" err="1">
                <a:solidFill>
                  <a:srgbClr val="008000"/>
                </a:solidFill>
              </a:rPr>
              <a:t>obranu</a:t>
            </a:r>
            <a:r>
              <a:rPr lang="en-US" sz="2800" dirty="0">
                <a:solidFill>
                  <a:srgbClr val="008000"/>
                </a:solidFill>
              </a:rPr>
              <a:t> </a:t>
            </a:r>
            <a:r>
              <a:rPr lang="en-US" sz="2800" dirty="0" err="1">
                <a:solidFill>
                  <a:srgbClr val="008000"/>
                </a:solidFill>
              </a:rPr>
              <a:t>objektů</a:t>
            </a:r>
            <a:r>
              <a:rPr lang="en-US" sz="2800" dirty="0">
                <a:solidFill>
                  <a:srgbClr val="008000"/>
                </a:solidFill>
              </a:rPr>
              <a:t>, </a:t>
            </a:r>
            <a:r>
              <a:rPr lang="en-US" sz="2800" dirty="0" err="1">
                <a:solidFill>
                  <a:srgbClr val="008000"/>
                </a:solidFill>
              </a:rPr>
              <a:t>které</a:t>
            </a:r>
            <a:r>
              <a:rPr lang="en-US" sz="2800" dirty="0">
                <a:solidFill>
                  <a:srgbClr val="008000"/>
                </a:solidFill>
              </a:rPr>
              <a:t> </a:t>
            </a:r>
            <a:r>
              <a:rPr lang="en-US" sz="2800" dirty="0" err="1">
                <a:solidFill>
                  <a:srgbClr val="008000"/>
                </a:solidFill>
              </a:rPr>
              <a:t>jsou</a:t>
            </a:r>
            <a:r>
              <a:rPr lang="en-US" sz="2800" dirty="0">
                <a:solidFill>
                  <a:srgbClr val="008000"/>
                </a:solidFill>
              </a:rPr>
              <a:t> </a:t>
            </a:r>
            <a:r>
              <a:rPr lang="en-US" sz="2800" dirty="0" err="1">
                <a:solidFill>
                  <a:srgbClr val="008000"/>
                </a:solidFill>
              </a:rPr>
              <a:t>dočasným</a:t>
            </a:r>
            <a:r>
              <a:rPr lang="en-US" sz="2800" dirty="0">
                <a:solidFill>
                  <a:srgbClr val="008000"/>
                </a:solidFill>
              </a:rPr>
              <a:t> </a:t>
            </a:r>
            <a:r>
              <a:rPr lang="en-US" sz="2800" dirty="0" err="1">
                <a:solidFill>
                  <a:srgbClr val="008000"/>
                </a:solidFill>
              </a:rPr>
              <a:t>sídlem</a:t>
            </a:r>
            <a:r>
              <a:rPr lang="en-US" sz="2800" dirty="0">
                <a:solidFill>
                  <a:srgbClr val="008000"/>
                </a:solidFill>
              </a:rPr>
              <a:t> </a:t>
            </a:r>
            <a:r>
              <a:rPr lang="en-US" sz="2800" dirty="0" err="1">
                <a:solidFill>
                  <a:srgbClr val="008000"/>
                </a:solidFill>
              </a:rPr>
              <a:t>Prezidenta</a:t>
            </a:r>
            <a:r>
              <a:rPr lang="en-US" sz="2800" dirty="0">
                <a:solidFill>
                  <a:srgbClr val="008000"/>
                </a:solidFill>
              </a:rPr>
              <a:t> </a:t>
            </a:r>
            <a:r>
              <a:rPr lang="en-US" sz="2800" dirty="0" err="1">
                <a:solidFill>
                  <a:srgbClr val="008000"/>
                </a:solidFill>
              </a:rPr>
              <a:t>republiky</a:t>
            </a:r>
            <a:r>
              <a:rPr lang="en-US" sz="2800" dirty="0">
                <a:solidFill>
                  <a:srgbClr val="008000"/>
                </a:solidFill>
              </a:rPr>
              <a:t> a </a:t>
            </a:r>
            <a:r>
              <a:rPr lang="en-US" sz="2800" dirty="0" err="1">
                <a:solidFill>
                  <a:srgbClr val="008000"/>
                </a:solidFill>
              </a:rPr>
              <a:t>jeho</a:t>
            </a:r>
            <a:r>
              <a:rPr lang="en-US" sz="2800" dirty="0">
                <a:solidFill>
                  <a:srgbClr val="008000"/>
                </a:solidFill>
              </a:rPr>
              <a:t> </a:t>
            </a:r>
            <a:r>
              <a:rPr lang="en-US" sz="2800" dirty="0" err="1">
                <a:solidFill>
                  <a:srgbClr val="008000"/>
                </a:solidFill>
              </a:rPr>
              <a:t>hostů</a:t>
            </a:r>
            <a:r>
              <a:rPr lang="en-US" sz="2800" dirty="0">
                <a:solidFill>
                  <a:srgbClr val="008000"/>
                </a:solidFill>
              </a:rPr>
              <a:t>, </a:t>
            </a:r>
          </a:p>
          <a:p>
            <a:pPr marL="514350" indent="-514350">
              <a:buAutoNum type="alphaLcParenR"/>
            </a:pPr>
            <a:r>
              <a:rPr lang="en-US" sz="2800" dirty="0" err="1"/>
              <a:t>organizuje</a:t>
            </a:r>
            <a:r>
              <a:rPr lang="en-US" sz="2800" dirty="0"/>
              <a:t> a </a:t>
            </a:r>
            <a:r>
              <a:rPr lang="en-US" sz="2800" dirty="0" err="1"/>
              <a:t>zajišťuje</a:t>
            </a:r>
            <a:r>
              <a:rPr lang="en-US" sz="2800" dirty="0"/>
              <a:t> </a:t>
            </a:r>
            <a:r>
              <a:rPr lang="en-US" sz="2800" dirty="0" err="1">
                <a:solidFill>
                  <a:srgbClr val="800000"/>
                </a:solidFill>
              </a:rPr>
              <a:t>vojenské</a:t>
            </a:r>
            <a:r>
              <a:rPr lang="en-US" sz="2800" dirty="0">
                <a:solidFill>
                  <a:srgbClr val="800000"/>
                </a:solidFill>
              </a:rPr>
              <a:t> </a:t>
            </a:r>
            <a:r>
              <a:rPr lang="en-US" sz="2800" dirty="0" err="1">
                <a:solidFill>
                  <a:srgbClr val="800000"/>
                </a:solidFill>
              </a:rPr>
              <a:t>pocty</a:t>
            </a:r>
            <a:r>
              <a:rPr lang="en-US" sz="2800" dirty="0"/>
              <a:t>, </a:t>
            </a:r>
            <a:r>
              <a:rPr lang="en-US" sz="2800" dirty="0" err="1"/>
              <a:t>zejména</a:t>
            </a:r>
            <a:r>
              <a:rPr lang="en-US" sz="2800" dirty="0"/>
              <a:t> </a:t>
            </a:r>
            <a:r>
              <a:rPr lang="en-US" sz="2800" dirty="0" err="1"/>
              <a:t>při</a:t>
            </a:r>
            <a:r>
              <a:rPr lang="en-US" sz="2800" dirty="0"/>
              <a:t> </a:t>
            </a:r>
            <a:r>
              <a:rPr lang="en-US" sz="2800" dirty="0" err="1"/>
              <a:t>oficiálních</a:t>
            </a:r>
            <a:r>
              <a:rPr lang="en-US" sz="2800" dirty="0"/>
              <a:t> </a:t>
            </a:r>
            <a:r>
              <a:rPr lang="en-US" sz="2800" dirty="0" err="1"/>
              <a:t>návštěvách</a:t>
            </a:r>
            <a:r>
              <a:rPr lang="en-US" sz="2800" dirty="0"/>
              <a:t> </a:t>
            </a:r>
            <a:r>
              <a:rPr lang="en-US" sz="2800" dirty="0" err="1"/>
              <a:t>představitelů</a:t>
            </a:r>
            <a:r>
              <a:rPr lang="en-US" sz="2800" dirty="0"/>
              <a:t> </a:t>
            </a:r>
            <a:r>
              <a:rPr lang="en-US" sz="2800" dirty="0" err="1"/>
              <a:t>jiných</a:t>
            </a:r>
            <a:r>
              <a:rPr lang="en-US" sz="2800" dirty="0"/>
              <a:t> </a:t>
            </a:r>
            <a:r>
              <a:rPr lang="en-US" sz="2800" dirty="0" err="1"/>
              <a:t>států</a:t>
            </a:r>
            <a:r>
              <a:rPr lang="en-US" sz="2800" dirty="0"/>
              <a:t> a </a:t>
            </a:r>
            <a:r>
              <a:rPr lang="en-US" sz="2800" dirty="0" err="1"/>
              <a:t>při</a:t>
            </a:r>
            <a:r>
              <a:rPr lang="en-US" sz="2800" dirty="0"/>
              <a:t> </a:t>
            </a:r>
            <a:r>
              <a:rPr lang="en-US" sz="2800" dirty="0" err="1"/>
              <a:t>přijetí</a:t>
            </a:r>
            <a:r>
              <a:rPr lang="en-US" sz="2800" dirty="0"/>
              <a:t> </a:t>
            </a:r>
            <a:r>
              <a:rPr lang="en-US" sz="2800" dirty="0" err="1"/>
              <a:t>vedoucích</a:t>
            </a:r>
            <a:r>
              <a:rPr lang="en-US" sz="2800" dirty="0"/>
              <a:t> </a:t>
            </a:r>
            <a:r>
              <a:rPr lang="en-US" sz="2800" dirty="0" err="1"/>
              <a:t>zastupitelských</a:t>
            </a:r>
            <a:r>
              <a:rPr lang="en-US" sz="2800" dirty="0"/>
              <a:t> </a:t>
            </a:r>
            <a:r>
              <a:rPr lang="en-US" sz="2800" dirty="0" err="1"/>
              <a:t>misí</a:t>
            </a:r>
            <a:r>
              <a:rPr lang="en-US" sz="2800" dirty="0"/>
              <a:t> u </a:t>
            </a:r>
            <a:r>
              <a:rPr lang="en-US" sz="2800" dirty="0" err="1"/>
              <a:t>Prezidenta</a:t>
            </a:r>
            <a:r>
              <a:rPr lang="en-US" sz="2800" dirty="0"/>
              <a:t> </a:t>
            </a:r>
            <a:r>
              <a:rPr lang="en-US" sz="2800" dirty="0" err="1"/>
              <a:t>republiky</a:t>
            </a:r>
            <a:r>
              <a:rPr lang="en-US" sz="2800" dirty="0"/>
              <a:t>. </a:t>
            </a:r>
          </a:p>
          <a:p>
            <a:pPr marL="514350" indent="-514350">
              <a:buAutoNum type="alphaLcParenR"/>
            </a:pPr>
            <a:r>
              <a:rPr lang="en-US" sz="2800" dirty="0" err="1"/>
              <a:t>Hradní</a:t>
            </a:r>
            <a:r>
              <a:rPr lang="en-US" sz="2800" dirty="0"/>
              <a:t> </a:t>
            </a:r>
            <a:r>
              <a:rPr lang="en-US" sz="2800" dirty="0" err="1"/>
              <a:t>stráž</a:t>
            </a:r>
            <a:r>
              <a:rPr lang="en-US" sz="2800" dirty="0"/>
              <a:t> </a:t>
            </a:r>
            <a:r>
              <a:rPr lang="en-US" sz="2800" dirty="0" err="1"/>
              <a:t>nesmí</a:t>
            </a:r>
            <a:r>
              <a:rPr lang="en-US" sz="2800" dirty="0"/>
              <a:t> </a:t>
            </a:r>
            <a:r>
              <a:rPr lang="en-US" sz="2800" dirty="0" err="1"/>
              <a:t>být</a:t>
            </a:r>
            <a:r>
              <a:rPr lang="en-US" sz="2800" dirty="0"/>
              <a:t> </a:t>
            </a:r>
            <a:r>
              <a:rPr lang="en-US" sz="2800" dirty="0" err="1"/>
              <a:t>použita</a:t>
            </a:r>
            <a:r>
              <a:rPr lang="en-US" sz="2800" dirty="0"/>
              <a:t> k </a:t>
            </a:r>
            <a:r>
              <a:rPr lang="en-US" sz="2800" dirty="0" err="1"/>
              <a:t>plnění</a:t>
            </a:r>
            <a:r>
              <a:rPr lang="en-US" sz="2800" dirty="0"/>
              <a:t> </a:t>
            </a:r>
            <a:r>
              <a:rPr lang="en-US" sz="2800" dirty="0" err="1"/>
              <a:t>jiných</a:t>
            </a:r>
            <a:r>
              <a:rPr lang="en-US" sz="2800" dirty="0"/>
              <a:t> </a:t>
            </a:r>
            <a:r>
              <a:rPr lang="en-US" sz="2800" dirty="0" err="1"/>
              <a:t>úkolů</a:t>
            </a:r>
            <a:r>
              <a:rPr lang="en-US" sz="2800" dirty="0"/>
              <a:t>, </a:t>
            </a:r>
            <a:r>
              <a:rPr lang="en-US" sz="2800" dirty="0" err="1"/>
              <a:t>bez</a:t>
            </a:r>
            <a:r>
              <a:rPr lang="en-US" sz="2800" dirty="0"/>
              <a:t> </a:t>
            </a:r>
            <a:r>
              <a:rPr lang="en-US" sz="2800" dirty="0" err="1"/>
              <a:t>souhlasu</a:t>
            </a:r>
            <a:r>
              <a:rPr lang="en-US" sz="2800" dirty="0"/>
              <a:t> </a:t>
            </a:r>
            <a:r>
              <a:rPr lang="en-US" sz="2800" dirty="0" err="1"/>
              <a:t>Prezidenta</a:t>
            </a:r>
            <a:r>
              <a:rPr lang="en-US" sz="2800" dirty="0"/>
              <a:t> </a:t>
            </a:r>
            <a:r>
              <a:rPr lang="en-US" sz="2800" dirty="0" err="1"/>
              <a:t>republiky</a:t>
            </a:r>
            <a:r>
              <a:rPr lang="en-US" sz="2800" dirty="0"/>
              <a:t>.</a:t>
            </a:r>
          </a:p>
        </p:txBody>
      </p:sp>
    </p:spTree>
    <p:extLst>
      <p:ext uri="{BB962C8B-B14F-4D97-AF65-F5344CB8AC3E}">
        <p14:creationId xmlns:p14="http://schemas.microsoft.com/office/powerpoint/2010/main" val="836551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Vznik  samostatného státu</a:t>
            </a:r>
          </a:p>
        </p:txBody>
      </p:sp>
      <p:sp>
        <p:nvSpPr>
          <p:cNvPr id="3074"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FF0000"/>
                </a:solidFill>
              </a:rPr>
              <a:t>Provolání  Národního výboru</a:t>
            </a:r>
            <a:r>
              <a:rPr lang="cs-CZ" dirty="0"/>
              <a:t> 28. 10. 1918 – princip jednoty moci zákonodárné a výkonné</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FF0000"/>
                </a:solidFill>
              </a:rPr>
              <a:t>Prohlášení </a:t>
            </a:r>
            <a:r>
              <a:rPr lang="cs-CZ" dirty="0" err="1">
                <a:solidFill>
                  <a:srgbClr val="FF0000"/>
                </a:solidFill>
              </a:rPr>
              <a:t>prozatimní</a:t>
            </a:r>
            <a:r>
              <a:rPr lang="cs-CZ" dirty="0">
                <a:solidFill>
                  <a:srgbClr val="FF0000"/>
                </a:solidFill>
              </a:rPr>
              <a:t> vlády</a:t>
            </a:r>
            <a:r>
              <a:rPr lang="cs-CZ" dirty="0"/>
              <a:t>  (Masaryk Beneš, Štefánik) Prohlášení nezávislosti československého národa 16. 10. 1918</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Recepční norma – zákon č. 11/1918 Sb., - materiální právní kontinuita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Zákon č. 61/1918 </a:t>
            </a:r>
            <a:r>
              <a:rPr lang="cs-CZ" dirty="0">
                <a:solidFill>
                  <a:srgbClr val="FF0000"/>
                </a:solidFill>
              </a:rPr>
              <a:t>o zrušení šlechtických titulů a řádů</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Ústavní zákon  o opatření v souvislosti se zánikem ČSFR</a:t>
            </a:r>
          </a:p>
        </p:txBody>
      </p:sp>
      <p:sp>
        <p:nvSpPr>
          <p:cNvPr id="16386" name="Rectangle 2"/>
          <p:cNvSpPr>
            <a:spLocks noGrp="1" noChangeArrowheads="1"/>
          </p:cNvSpPr>
          <p:nvPr>
            <p:ph type="body" idx="1"/>
          </p:nvPr>
        </p:nvSpPr>
        <p:spPr>
          <a:xfrm>
            <a:off x="503238" y="1768475"/>
            <a:ext cx="9070975" cy="5278438"/>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Ústavní zákony, zákony a ostatní právní předpisy</a:t>
            </a:r>
            <a:r>
              <a:rPr lang="cs-CZ"/>
              <a:t> ČSFR v den zániku ČSFR na území České republiky </a:t>
            </a:r>
            <a:r>
              <a:rPr lang="cs-CZ">
                <a:solidFill>
                  <a:srgbClr val="FF420E"/>
                </a:solidFill>
              </a:rPr>
              <a:t>zůstávají nadále v platnosti.</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Nelze je použít, jsou-li vázány jen na ČSFR</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Působnost vlády ČSFR přechází na vládu ČR</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7DA647"/>
                </a:solidFill>
              </a:rPr>
              <a:t>Působnost FS přechází na  ČNR a její předsednictvo</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Působnost federálních úřadů  přecházejí na orgány ČR, které jsou </a:t>
            </a:r>
            <a:r>
              <a:rPr lang="cs-CZ">
                <a:solidFill>
                  <a:srgbClr val="0047FF"/>
                </a:solidFill>
              </a:rPr>
              <a:t> povahou své působnosti nejbližší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Základní</a:t>
            </a:r>
            <a:r>
              <a:rPr lang="en-US" dirty="0"/>
              <a:t> </a:t>
            </a:r>
            <a:r>
              <a:rPr lang="en-US" dirty="0" err="1"/>
              <a:t>úkoly</a:t>
            </a:r>
            <a:r>
              <a:rPr lang="en-US" dirty="0"/>
              <a:t> </a:t>
            </a:r>
            <a:r>
              <a:rPr lang="en-US" dirty="0" err="1"/>
              <a:t>armády</a:t>
            </a:r>
            <a:endParaRPr lang="en-US" dirty="0"/>
          </a:p>
        </p:txBody>
      </p:sp>
      <p:sp>
        <p:nvSpPr>
          <p:cNvPr id="3" name="Content Placeholder 2"/>
          <p:cNvSpPr>
            <a:spLocks noGrp="1"/>
          </p:cNvSpPr>
          <p:nvPr>
            <p:ph idx="1"/>
          </p:nvPr>
        </p:nvSpPr>
        <p:spPr/>
        <p:txBody>
          <a:bodyPr/>
          <a:lstStyle/>
          <a:p>
            <a:r>
              <a:rPr lang="en-US" sz="2800" dirty="0"/>
              <a:t>1) </a:t>
            </a:r>
            <a:r>
              <a:rPr lang="en-US" sz="2800" dirty="0" err="1"/>
              <a:t>Základním</a:t>
            </a:r>
            <a:r>
              <a:rPr lang="en-US" sz="2800" dirty="0"/>
              <a:t> </a:t>
            </a:r>
            <a:r>
              <a:rPr lang="en-US" sz="2800" dirty="0" err="1"/>
              <a:t>úkolem</a:t>
            </a:r>
            <a:r>
              <a:rPr lang="en-US" sz="2800" dirty="0"/>
              <a:t> </a:t>
            </a:r>
            <a:r>
              <a:rPr lang="en-US" sz="2800" dirty="0" err="1"/>
              <a:t>ozbrojených</a:t>
            </a:r>
            <a:r>
              <a:rPr lang="en-US" sz="2800" dirty="0"/>
              <a:t> </a:t>
            </a:r>
            <a:r>
              <a:rPr lang="en-US" sz="2800" dirty="0" err="1"/>
              <a:t>sil</a:t>
            </a:r>
            <a:r>
              <a:rPr lang="en-US" sz="2800" dirty="0"/>
              <a:t> </a:t>
            </a:r>
            <a:r>
              <a:rPr lang="en-US" sz="2800" dirty="0">
                <a:solidFill>
                  <a:srgbClr val="FFFF00"/>
                </a:solidFill>
              </a:rPr>
              <a:t>je </a:t>
            </a:r>
            <a:r>
              <a:rPr lang="en-US" sz="2800" dirty="0" err="1">
                <a:solidFill>
                  <a:srgbClr val="FFFF00"/>
                </a:solidFill>
              </a:rPr>
              <a:t>připravovat</a:t>
            </a:r>
            <a:r>
              <a:rPr lang="en-US" sz="2800" dirty="0">
                <a:solidFill>
                  <a:srgbClr val="FFFF00"/>
                </a:solidFill>
              </a:rPr>
              <a:t> se k </a:t>
            </a:r>
            <a:r>
              <a:rPr lang="en-US" sz="2800" dirty="0" err="1">
                <a:solidFill>
                  <a:srgbClr val="FFFF00"/>
                </a:solidFill>
              </a:rPr>
              <a:t>obraně</a:t>
            </a:r>
            <a:r>
              <a:rPr lang="en-US" sz="2800" dirty="0">
                <a:solidFill>
                  <a:srgbClr val="FFFF00"/>
                </a:solidFill>
              </a:rPr>
              <a:t> </a:t>
            </a:r>
            <a:r>
              <a:rPr lang="en-US" sz="2800" dirty="0" err="1">
                <a:solidFill>
                  <a:srgbClr val="FFFF00"/>
                </a:solidFill>
              </a:rPr>
              <a:t>České</a:t>
            </a:r>
            <a:r>
              <a:rPr lang="en-US" sz="2800" dirty="0">
                <a:solidFill>
                  <a:srgbClr val="FFFF00"/>
                </a:solidFill>
              </a:rPr>
              <a:t> </a:t>
            </a:r>
            <a:r>
              <a:rPr lang="en-US" sz="2800" dirty="0" err="1">
                <a:solidFill>
                  <a:srgbClr val="FFFF00"/>
                </a:solidFill>
              </a:rPr>
              <a:t>republiky</a:t>
            </a:r>
            <a:r>
              <a:rPr lang="en-US" sz="2800" dirty="0">
                <a:solidFill>
                  <a:srgbClr val="FFFF00"/>
                </a:solidFill>
              </a:rPr>
              <a:t> a </a:t>
            </a:r>
            <a:r>
              <a:rPr lang="en-US" sz="2800" dirty="0" err="1">
                <a:solidFill>
                  <a:srgbClr val="FFFF00"/>
                </a:solidFill>
              </a:rPr>
              <a:t>bránit</a:t>
            </a:r>
            <a:r>
              <a:rPr lang="en-US" sz="2800" dirty="0">
                <a:solidFill>
                  <a:srgbClr val="FFFF00"/>
                </a:solidFill>
              </a:rPr>
              <a:t> </a:t>
            </a:r>
            <a:r>
              <a:rPr lang="en-US" sz="2800" dirty="0" err="1">
                <a:solidFill>
                  <a:srgbClr val="FFFF00"/>
                </a:solidFill>
              </a:rPr>
              <a:t>ji</a:t>
            </a:r>
            <a:r>
              <a:rPr lang="en-US" sz="2800" dirty="0">
                <a:solidFill>
                  <a:srgbClr val="FFFF00"/>
                </a:solidFill>
              </a:rPr>
              <a:t> </a:t>
            </a:r>
            <a:r>
              <a:rPr lang="en-US" sz="2800" dirty="0" err="1">
                <a:solidFill>
                  <a:srgbClr val="FFFF00"/>
                </a:solidFill>
              </a:rPr>
              <a:t>proti</a:t>
            </a:r>
            <a:r>
              <a:rPr lang="en-US" sz="2800" dirty="0">
                <a:solidFill>
                  <a:srgbClr val="FFFF00"/>
                </a:solidFill>
              </a:rPr>
              <a:t> </a:t>
            </a:r>
            <a:r>
              <a:rPr lang="en-US" sz="2800" dirty="0" err="1">
                <a:solidFill>
                  <a:srgbClr val="FFFF00"/>
                </a:solidFill>
              </a:rPr>
              <a:t>vnějšímu</a:t>
            </a:r>
            <a:r>
              <a:rPr lang="en-US" sz="2800" dirty="0">
                <a:solidFill>
                  <a:srgbClr val="FFFF00"/>
                </a:solidFill>
              </a:rPr>
              <a:t> </a:t>
            </a:r>
            <a:r>
              <a:rPr lang="en-US" sz="2800" dirty="0" err="1">
                <a:solidFill>
                  <a:srgbClr val="FFFF00"/>
                </a:solidFill>
              </a:rPr>
              <a:t>napadení</a:t>
            </a:r>
            <a:r>
              <a:rPr lang="en-US" sz="2800" dirty="0">
                <a:solidFill>
                  <a:srgbClr val="FFFF00"/>
                </a:solidFill>
              </a:rPr>
              <a:t>. </a:t>
            </a:r>
          </a:p>
          <a:p>
            <a:endParaRPr lang="en-US" sz="2800" dirty="0"/>
          </a:p>
          <a:p>
            <a:r>
              <a:rPr lang="en-US" sz="2800" dirty="0"/>
              <a:t>(2) </a:t>
            </a:r>
            <a:r>
              <a:rPr lang="en-US" sz="2800" dirty="0" err="1"/>
              <a:t>Ozbrojené</a:t>
            </a:r>
            <a:r>
              <a:rPr lang="en-US" sz="2800" dirty="0"/>
              <a:t> </a:t>
            </a:r>
            <a:r>
              <a:rPr lang="en-US" sz="2800" dirty="0" err="1"/>
              <a:t>síly</a:t>
            </a:r>
            <a:r>
              <a:rPr lang="en-US" sz="2800" dirty="0"/>
              <a:t> </a:t>
            </a:r>
            <a:r>
              <a:rPr lang="en-US" sz="2800" dirty="0" err="1"/>
              <a:t>plní</a:t>
            </a:r>
            <a:r>
              <a:rPr lang="en-US" sz="2800" dirty="0"/>
              <a:t> </a:t>
            </a:r>
            <a:r>
              <a:rPr lang="en-US" sz="2800" dirty="0" err="1"/>
              <a:t>též</a:t>
            </a:r>
            <a:r>
              <a:rPr lang="en-US" sz="2800" dirty="0"/>
              <a:t> </a:t>
            </a:r>
            <a:r>
              <a:rPr lang="en-US" sz="2800" dirty="0" err="1"/>
              <a:t>úkoly</a:t>
            </a:r>
            <a:r>
              <a:rPr lang="en-US" sz="2800" dirty="0"/>
              <a:t>, </a:t>
            </a:r>
            <a:r>
              <a:rPr lang="en-US" sz="2800" dirty="0" err="1"/>
              <a:t>které</a:t>
            </a:r>
            <a:r>
              <a:rPr lang="en-US" sz="2800" dirty="0"/>
              <a:t> </a:t>
            </a:r>
            <a:r>
              <a:rPr lang="en-US" sz="2800" dirty="0" err="1"/>
              <a:t>vyplývají</a:t>
            </a:r>
            <a:r>
              <a:rPr lang="en-US" sz="2800" dirty="0"/>
              <a:t> z </a:t>
            </a:r>
            <a:r>
              <a:rPr lang="en-US" sz="2800" dirty="0" err="1">
                <a:solidFill>
                  <a:srgbClr val="008000"/>
                </a:solidFill>
              </a:rPr>
              <a:t>mezinárodních</a:t>
            </a:r>
            <a:r>
              <a:rPr lang="en-US" sz="2800" dirty="0">
                <a:solidFill>
                  <a:srgbClr val="008000"/>
                </a:solidFill>
              </a:rPr>
              <a:t> </a:t>
            </a:r>
            <a:r>
              <a:rPr lang="en-US" sz="2800" dirty="0" err="1">
                <a:solidFill>
                  <a:srgbClr val="008000"/>
                </a:solidFill>
              </a:rPr>
              <a:t>smluvních</a:t>
            </a:r>
            <a:r>
              <a:rPr lang="en-US" sz="2800" dirty="0">
                <a:solidFill>
                  <a:srgbClr val="008000"/>
                </a:solidFill>
              </a:rPr>
              <a:t> </a:t>
            </a:r>
            <a:r>
              <a:rPr lang="en-US" sz="2800" dirty="0" err="1">
                <a:solidFill>
                  <a:srgbClr val="008000"/>
                </a:solidFill>
              </a:rPr>
              <a:t>závazků</a:t>
            </a:r>
            <a:r>
              <a:rPr lang="en-US" sz="2800" dirty="0">
                <a:solidFill>
                  <a:srgbClr val="008000"/>
                </a:solidFill>
              </a:rPr>
              <a:t> </a:t>
            </a:r>
            <a:r>
              <a:rPr lang="en-US" sz="2800" dirty="0" err="1"/>
              <a:t>České</a:t>
            </a:r>
            <a:r>
              <a:rPr lang="en-US" sz="2800" dirty="0"/>
              <a:t> </a:t>
            </a:r>
            <a:r>
              <a:rPr lang="en-US" sz="2800" dirty="0" err="1"/>
              <a:t>republiky</a:t>
            </a:r>
            <a:r>
              <a:rPr lang="en-US" sz="2800" dirty="0"/>
              <a:t> o </a:t>
            </a:r>
            <a:r>
              <a:rPr lang="en-US" sz="2800" dirty="0" err="1"/>
              <a:t>společné</a:t>
            </a:r>
            <a:r>
              <a:rPr lang="en-US" sz="2800" dirty="0"/>
              <a:t> </a:t>
            </a:r>
            <a:r>
              <a:rPr lang="en-US" sz="2800" dirty="0" err="1"/>
              <a:t>obraně</a:t>
            </a:r>
            <a:r>
              <a:rPr lang="en-US" sz="2800" dirty="0"/>
              <a:t> </a:t>
            </a:r>
            <a:r>
              <a:rPr lang="en-US" sz="2800" dirty="0" err="1"/>
              <a:t>proti</a:t>
            </a:r>
            <a:r>
              <a:rPr lang="en-US" sz="2800" dirty="0"/>
              <a:t> </a:t>
            </a:r>
            <a:r>
              <a:rPr lang="en-US" sz="2800" dirty="0" err="1"/>
              <a:t>napadení</a:t>
            </a:r>
            <a:r>
              <a:rPr lang="en-US" sz="2800" dirty="0"/>
              <a:t>. </a:t>
            </a:r>
          </a:p>
          <a:p>
            <a:endParaRPr lang="en-US" sz="2800" dirty="0"/>
          </a:p>
          <a:p>
            <a:r>
              <a:rPr lang="en-US" sz="2800" dirty="0"/>
              <a:t>(3) </a:t>
            </a:r>
            <a:r>
              <a:rPr lang="en-US" sz="2800" dirty="0" err="1"/>
              <a:t>Další</a:t>
            </a:r>
            <a:r>
              <a:rPr lang="en-US" sz="2800" dirty="0"/>
              <a:t> </a:t>
            </a:r>
            <a:r>
              <a:rPr lang="en-US" sz="2800" dirty="0" err="1"/>
              <a:t>úkoly</a:t>
            </a:r>
            <a:r>
              <a:rPr lang="en-US" sz="2800" dirty="0"/>
              <a:t> </a:t>
            </a:r>
            <a:r>
              <a:rPr lang="en-US" sz="2800" dirty="0" err="1"/>
              <a:t>armády</a:t>
            </a:r>
            <a:r>
              <a:rPr lang="en-US" sz="2800" dirty="0"/>
              <a:t>, </a:t>
            </a:r>
            <a:r>
              <a:rPr lang="en-US" sz="2800" dirty="0" err="1"/>
              <a:t>Vojenské</a:t>
            </a:r>
            <a:r>
              <a:rPr lang="en-US" sz="2800" dirty="0"/>
              <a:t> </a:t>
            </a:r>
            <a:r>
              <a:rPr lang="en-US" sz="2800" dirty="0" err="1"/>
              <a:t>kanceláře</a:t>
            </a:r>
            <a:r>
              <a:rPr lang="en-US" sz="2800" dirty="0"/>
              <a:t> </a:t>
            </a:r>
            <a:r>
              <a:rPr lang="en-US" sz="2800" dirty="0" err="1"/>
              <a:t>prezidenta</a:t>
            </a:r>
            <a:r>
              <a:rPr lang="en-US" sz="2800" dirty="0"/>
              <a:t> </a:t>
            </a:r>
            <a:r>
              <a:rPr lang="en-US" sz="2800" dirty="0" err="1"/>
              <a:t>republiky</a:t>
            </a:r>
            <a:r>
              <a:rPr lang="en-US" sz="2800" dirty="0"/>
              <a:t>  a </a:t>
            </a:r>
            <a:r>
              <a:rPr lang="en-US" sz="2800" dirty="0" err="1"/>
              <a:t>Hradní</a:t>
            </a:r>
            <a:r>
              <a:rPr lang="en-US" sz="2800" dirty="0"/>
              <a:t> </a:t>
            </a:r>
            <a:r>
              <a:rPr lang="en-US" sz="2800" dirty="0" err="1"/>
              <a:t>stráže</a:t>
            </a:r>
            <a:r>
              <a:rPr lang="en-US" sz="2800" dirty="0"/>
              <a:t> </a:t>
            </a:r>
            <a:r>
              <a:rPr lang="en-US" sz="2800" dirty="0" err="1"/>
              <a:t>jsou</a:t>
            </a:r>
            <a:r>
              <a:rPr lang="en-US" sz="2800" dirty="0"/>
              <a:t> </a:t>
            </a:r>
            <a:r>
              <a:rPr lang="en-US" sz="2800" dirty="0" err="1"/>
              <a:t>stanoveny</a:t>
            </a:r>
            <a:r>
              <a:rPr lang="en-US" sz="2800" dirty="0"/>
              <a:t> </a:t>
            </a:r>
            <a:r>
              <a:rPr lang="en-US" sz="2800" dirty="0" err="1"/>
              <a:t>zákonem</a:t>
            </a:r>
            <a:endParaRPr lang="en-US" sz="2800" dirty="0"/>
          </a:p>
        </p:txBody>
      </p:sp>
    </p:spTree>
    <p:extLst>
      <p:ext uri="{BB962C8B-B14F-4D97-AF65-F5344CB8AC3E}">
        <p14:creationId xmlns:p14="http://schemas.microsoft.com/office/powerpoint/2010/main" val="2381165751"/>
      </p:ext>
    </p:extLst>
  </p:cSld>
  <p:clrMapOvr>
    <a:masterClrMapping/>
  </p:clrMapOvr>
</p:sld>
</file>

<file path=ppt/slides/slide3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Mezinárodní</a:t>
            </a:r>
            <a:r>
              <a:rPr lang="en-US" dirty="0"/>
              <a:t> </a:t>
            </a:r>
            <a:r>
              <a:rPr lang="en-US" dirty="0" err="1"/>
              <a:t>spolupráce</a:t>
            </a:r>
            <a:endParaRPr lang="en-US" dirty="0"/>
          </a:p>
        </p:txBody>
      </p:sp>
      <p:sp>
        <p:nvSpPr>
          <p:cNvPr id="3" name="Content Placeholder 2"/>
          <p:cNvSpPr>
            <a:spLocks noGrp="1"/>
          </p:cNvSpPr>
          <p:nvPr>
            <p:ph idx="1"/>
          </p:nvPr>
        </p:nvSpPr>
        <p:spPr/>
        <p:txBody>
          <a:bodyPr/>
          <a:lstStyle/>
          <a:p>
            <a:r>
              <a:rPr lang="en-US" sz="2800" dirty="0" err="1"/>
              <a:t>Ozbrojené</a:t>
            </a:r>
            <a:r>
              <a:rPr lang="en-US" sz="2800" dirty="0"/>
              <a:t> </a:t>
            </a:r>
            <a:r>
              <a:rPr lang="en-US" sz="2800" dirty="0" err="1"/>
              <a:t>síly</a:t>
            </a:r>
            <a:r>
              <a:rPr lang="en-US" sz="2800" dirty="0"/>
              <a:t> </a:t>
            </a:r>
            <a:r>
              <a:rPr lang="en-US" sz="2800" dirty="0" err="1">
                <a:solidFill>
                  <a:srgbClr val="FF6600"/>
                </a:solidFill>
              </a:rPr>
              <a:t>spolupracují</a:t>
            </a:r>
            <a:r>
              <a:rPr lang="en-US" sz="2800" dirty="0">
                <a:solidFill>
                  <a:srgbClr val="FF6600"/>
                </a:solidFill>
              </a:rPr>
              <a:t> s </a:t>
            </a:r>
            <a:r>
              <a:rPr lang="en-US" sz="2800" dirty="0" err="1">
                <a:solidFill>
                  <a:srgbClr val="FF6600"/>
                </a:solidFill>
              </a:rPr>
              <a:t>cizími</a:t>
            </a:r>
            <a:r>
              <a:rPr lang="en-US" sz="2800" dirty="0">
                <a:solidFill>
                  <a:srgbClr val="FF6600"/>
                </a:solidFill>
              </a:rPr>
              <a:t> </a:t>
            </a:r>
            <a:r>
              <a:rPr lang="en-US" sz="2800" dirty="0" err="1">
                <a:solidFill>
                  <a:srgbClr val="FF6600"/>
                </a:solidFill>
              </a:rPr>
              <a:t>ozbrojenými</a:t>
            </a:r>
            <a:r>
              <a:rPr lang="en-US" sz="2800" dirty="0">
                <a:solidFill>
                  <a:srgbClr val="FF6600"/>
                </a:solidFill>
              </a:rPr>
              <a:t> </a:t>
            </a:r>
            <a:r>
              <a:rPr lang="en-US" sz="2800" dirty="0" err="1">
                <a:solidFill>
                  <a:srgbClr val="FF6600"/>
                </a:solidFill>
              </a:rPr>
              <a:t>silami</a:t>
            </a:r>
            <a:r>
              <a:rPr lang="en-US" sz="2800" dirty="0">
                <a:solidFill>
                  <a:srgbClr val="FF6600"/>
                </a:solidFill>
              </a:rPr>
              <a:t> </a:t>
            </a:r>
            <a:r>
              <a:rPr lang="en-US" sz="2800" dirty="0" err="1">
                <a:solidFill>
                  <a:srgbClr val="FF6600"/>
                </a:solidFill>
              </a:rPr>
              <a:t>na</a:t>
            </a:r>
            <a:r>
              <a:rPr lang="en-US" sz="2800" dirty="0">
                <a:solidFill>
                  <a:srgbClr val="FF6600"/>
                </a:solidFill>
              </a:rPr>
              <a:t> </a:t>
            </a:r>
            <a:r>
              <a:rPr lang="en-US" sz="2800" dirty="0" err="1">
                <a:solidFill>
                  <a:srgbClr val="FF6600"/>
                </a:solidFill>
              </a:rPr>
              <a:t>základě</a:t>
            </a:r>
            <a:r>
              <a:rPr lang="en-US" sz="2800" dirty="0">
                <a:solidFill>
                  <a:srgbClr val="FF6600"/>
                </a:solidFill>
              </a:rPr>
              <a:t> </a:t>
            </a:r>
            <a:r>
              <a:rPr lang="en-US" sz="2800" dirty="0" err="1">
                <a:solidFill>
                  <a:srgbClr val="FF6600"/>
                </a:solidFill>
              </a:rPr>
              <a:t>mezinárodních</a:t>
            </a:r>
            <a:r>
              <a:rPr lang="en-US" sz="2800" dirty="0">
                <a:solidFill>
                  <a:srgbClr val="FF6600"/>
                </a:solidFill>
              </a:rPr>
              <a:t> </a:t>
            </a:r>
            <a:r>
              <a:rPr lang="en-US" sz="2800" dirty="0" err="1">
                <a:solidFill>
                  <a:srgbClr val="FF6600"/>
                </a:solidFill>
              </a:rPr>
              <a:t>smluv</a:t>
            </a:r>
            <a:r>
              <a:rPr lang="en-US" sz="2800" dirty="0">
                <a:solidFill>
                  <a:srgbClr val="FF6600"/>
                </a:solidFill>
              </a:rPr>
              <a:t>.</a:t>
            </a:r>
          </a:p>
          <a:p>
            <a:r>
              <a:rPr lang="en-US" sz="2800" dirty="0" err="1"/>
              <a:t>Ozbrojené</a:t>
            </a:r>
            <a:r>
              <a:rPr lang="en-US" sz="2800" dirty="0"/>
              <a:t> </a:t>
            </a:r>
            <a:r>
              <a:rPr lang="en-US" sz="2800" dirty="0" err="1"/>
              <a:t>síly</a:t>
            </a:r>
            <a:r>
              <a:rPr lang="en-US" sz="2800" dirty="0"/>
              <a:t> se </a:t>
            </a:r>
            <a:r>
              <a:rPr lang="en-US" sz="2800" dirty="0" err="1"/>
              <a:t>podílejí</a:t>
            </a:r>
            <a:r>
              <a:rPr lang="en-US" sz="2800" dirty="0"/>
              <a:t> </a:t>
            </a:r>
            <a:r>
              <a:rPr lang="en-US" sz="2800" dirty="0" err="1"/>
              <a:t>na</a:t>
            </a:r>
            <a:r>
              <a:rPr lang="en-US" sz="2800" dirty="0"/>
              <a:t> </a:t>
            </a:r>
            <a:r>
              <a:rPr lang="en-US" sz="2800" dirty="0" err="1"/>
              <a:t>činnostech</a:t>
            </a:r>
            <a:r>
              <a:rPr lang="en-US" sz="2800" dirty="0"/>
              <a:t> </a:t>
            </a:r>
            <a:r>
              <a:rPr lang="en-US" sz="2800" dirty="0" err="1"/>
              <a:t>ve</a:t>
            </a:r>
            <a:r>
              <a:rPr lang="en-US" sz="2800" dirty="0"/>
              <a:t> </a:t>
            </a:r>
            <a:r>
              <a:rPr lang="en-US" sz="2800" dirty="0" err="1"/>
              <a:t>prospěch</a:t>
            </a:r>
            <a:r>
              <a:rPr lang="en-US" sz="2800" dirty="0"/>
              <a:t> </a:t>
            </a:r>
            <a:r>
              <a:rPr lang="en-US" sz="2800" dirty="0" err="1"/>
              <a:t>míru</a:t>
            </a:r>
            <a:r>
              <a:rPr lang="en-US" sz="2800" dirty="0"/>
              <a:t> a </a:t>
            </a:r>
            <a:r>
              <a:rPr lang="en-US" sz="2800" dirty="0" err="1"/>
              <a:t>bezpečnosti</a:t>
            </a:r>
            <a:r>
              <a:rPr lang="en-US" sz="2800" dirty="0"/>
              <a:t>, a to </a:t>
            </a:r>
            <a:r>
              <a:rPr lang="en-US" sz="2800" dirty="0" err="1"/>
              <a:t>zejména</a:t>
            </a:r>
            <a:r>
              <a:rPr lang="en-US" sz="2800" dirty="0"/>
              <a:t> </a:t>
            </a:r>
            <a:r>
              <a:rPr lang="en-US" sz="2800" dirty="0" err="1"/>
              <a:t>účastí</a:t>
            </a:r>
            <a:r>
              <a:rPr lang="en-US" sz="2800" dirty="0"/>
              <a:t> </a:t>
            </a:r>
            <a:r>
              <a:rPr lang="en-US" sz="2800" dirty="0" err="1">
                <a:solidFill>
                  <a:srgbClr val="FF6600"/>
                </a:solidFill>
              </a:rPr>
              <a:t>na</a:t>
            </a:r>
            <a:r>
              <a:rPr lang="en-US" sz="2800" dirty="0">
                <a:solidFill>
                  <a:srgbClr val="FF6600"/>
                </a:solidFill>
              </a:rPr>
              <a:t> </a:t>
            </a:r>
            <a:r>
              <a:rPr lang="en-US" sz="2800" dirty="0" err="1">
                <a:solidFill>
                  <a:srgbClr val="FF6600"/>
                </a:solidFill>
              </a:rPr>
              <a:t>operacích</a:t>
            </a:r>
            <a:r>
              <a:rPr lang="en-US" sz="2800" dirty="0">
                <a:solidFill>
                  <a:srgbClr val="FF6600"/>
                </a:solidFill>
              </a:rPr>
              <a:t> </a:t>
            </a:r>
            <a:r>
              <a:rPr lang="en-US" sz="2800" dirty="0" err="1">
                <a:solidFill>
                  <a:srgbClr val="FF6600"/>
                </a:solidFill>
              </a:rPr>
              <a:t>na</a:t>
            </a:r>
            <a:r>
              <a:rPr lang="en-US" sz="2800" dirty="0">
                <a:solidFill>
                  <a:srgbClr val="FF6600"/>
                </a:solidFill>
              </a:rPr>
              <a:t> </a:t>
            </a:r>
            <a:r>
              <a:rPr lang="en-US" sz="2800" dirty="0" err="1">
                <a:solidFill>
                  <a:srgbClr val="FF6600"/>
                </a:solidFill>
              </a:rPr>
              <a:t>podporu</a:t>
            </a:r>
            <a:r>
              <a:rPr lang="en-US" sz="2800" dirty="0">
                <a:solidFill>
                  <a:srgbClr val="FF6600"/>
                </a:solidFill>
              </a:rPr>
              <a:t> a </a:t>
            </a:r>
            <a:r>
              <a:rPr lang="en-US" sz="2800" dirty="0" err="1">
                <a:solidFill>
                  <a:srgbClr val="FF6600"/>
                </a:solidFill>
              </a:rPr>
              <a:t>udržení</a:t>
            </a:r>
            <a:r>
              <a:rPr lang="en-US" sz="2800" dirty="0">
                <a:solidFill>
                  <a:srgbClr val="FF6600"/>
                </a:solidFill>
              </a:rPr>
              <a:t> </a:t>
            </a:r>
            <a:r>
              <a:rPr lang="en-US" sz="2800" dirty="0" err="1">
                <a:solidFill>
                  <a:srgbClr val="FF6600"/>
                </a:solidFill>
              </a:rPr>
              <a:t>míru</a:t>
            </a:r>
            <a:r>
              <a:rPr lang="en-US" sz="2800" dirty="0">
                <a:solidFill>
                  <a:srgbClr val="FF6600"/>
                </a:solidFill>
              </a:rPr>
              <a:t>, </a:t>
            </a:r>
            <a:r>
              <a:rPr lang="en-US" sz="2800" dirty="0" err="1">
                <a:solidFill>
                  <a:srgbClr val="FF6600"/>
                </a:solidFill>
              </a:rPr>
              <a:t>záchranných</a:t>
            </a:r>
            <a:r>
              <a:rPr lang="en-US" sz="2800" dirty="0">
                <a:solidFill>
                  <a:srgbClr val="FF6600"/>
                </a:solidFill>
              </a:rPr>
              <a:t> a </a:t>
            </a:r>
            <a:r>
              <a:rPr lang="en-US" sz="2800" dirty="0" err="1">
                <a:solidFill>
                  <a:srgbClr val="FF6600"/>
                </a:solidFill>
              </a:rPr>
              <a:t>humanitárních</a:t>
            </a:r>
            <a:r>
              <a:rPr lang="en-US" sz="2800" dirty="0">
                <a:solidFill>
                  <a:srgbClr val="FF6600"/>
                </a:solidFill>
              </a:rPr>
              <a:t> </a:t>
            </a:r>
            <a:r>
              <a:rPr lang="en-US" sz="2800" dirty="0" err="1">
                <a:solidFill>
                  <a:srgbClr val="FF6600"/>
                </a:solidFill>
              </a:rPr>
              <a:t>akcích</a:t>
            </a:r>
            <a:r>
              <a:rPr lang="en-US" sz="2800" dirty="0">
                <a:solidFill>
                  <a:srgbClr val="FF6600"/>
                </a:solidFill>
              </a:rPr>
              <a:t>; do </a:t>
            </a:r>
            <a:r>
              <a:rPr lang="en-US" sz="2800" dirty="0" err="1">
                <a:solidFill>
                  <a:srgbClr val="FF6600"/>
                </a:solidFill>
              </a:rPr>
              <a:t>těchto</a:t>
            </a:r>
            <a:r>
              <a:rPr lang="en-US" sz="2800" dirty="0">
                <a:solidFill>
                  <a:srgbClr val="FF6600"/>
                </a:solidFill>
              </a:rPr>
              <a:t> </a:t>
            </a:r>
            <a:r>
              <a:rPr lang="en-US" sz="2800" dirty="0" err="1">
                <a:solidFill>
                  <a:srgbClr val="FF6600"/>
                </a:solidFill>
              </a:rPr>
              <a:t>operací</a:t>
            </a:r>
            <a:r>
              <a:rPr lang="en-US" sz="2800" dirty="0">
                <a:solidFill>
                  <a:srgbClr val="FF6600"/>
                </a:solidFill>
              </a:rPr>
              <a:t> a </a:t>
            </a:r>
            <a:r>
              <a:rPr lang="en-US" sz="2800" dirty="0" err="1">
                <a:solidFill>
                  <a:srgbClr val="FF6600"/>
                </a:solidFill>
              </a:rPr>
              <a:t>akcí</a:t>
            </a:r>
            <a:r>
              <a:rPr lang="en-US" sz="2800" dirty="0">
                <a:solidFill>
                  <a:srgbClr val="FF6600"/>
                </a:solidFill>
              </a:rPr>
              <a:t> se </a:t>
            </a:r>
            <a:r>
              <a:rPr lang="en-US" sz="2800" dirty="0" err="1">
                <a:solidFill>
                  <a:srgbClr val="FF6600"/>
                </a:solidFill>
              </a:rPr>
              <a:t>mohou</a:t>
            </a:r>
            <a:r>
              <a:rPr lang="en-US" sz="2800" dirty="0">
                <a:solidFill>
                  <a:srgbClr val="FF6600"/>
                </a:solidFill>
              </a:rPr>
              <a:t> </a:t>
            </a:r>
            <a:r>
              <a:rPr lang="en-US" sz="2800" dirty="0" err="1">
                <a:solidFill>
                  <a:srgbClr val="FF6600"/>
                </a:solidFill>
              </a:rPr>
              <a:t>vojáci</a:t>
            </a:r>
            <a:r>
              <a:rPr lang="en-US" sz="2800" dirty="0">
                <a:solidFill>
                  <a:srgbClr val="FF6600"/>
                </a:solidFill>
              </a:rPr>
              <a:t> z </a:t>
            </a:r>
            <a:r>
              <a:rPr lang="en-US" sz="2800" dirty="0" err="1">
                <a:solidFill>
                  <a:srgbClr val="FF6600"/>
                </a:solidFill>
              </a:rPr>
              <a:t>povolání</a:t>
            </a:r>
            <a:r>
              <a:rPr lang="en-US" sz="2800" dirty="0">
                <a:solidFill>
                  <a:srgbClr val="FF6600"/>
                </a:solidFill>
              </a:rPr>
              <a:t> </a:t>
            </a:r>
            <a:r>
              <a:rPr lang="en-US" sz="2800" dirty="0" err="1">
                <a:solidFill>
                  <a:srgbClr val="FF6600"/>
                </a:solidFill>
              </a:rPr>
              <a:t>vysílat</a:t>
            </a:r>
            <a:r>
              <a:rPr lang="en-US" sz="2800" dirty="0">
                <a:solidFill>
                  <a:srgbClr val="FF6600"/>
                </a:solidFill>
              </a:rPr>
              <a:t> </a:t>
            </a:r>
            <a:r>
              <a:rPr lang="en-US" sz="2800" dirty="0" err="1">
                <a:solidFill>
                  <a:srgbClr val="FF6600"/>
                </a:solidFill>
              </a:rPr>
              <a:t>i</a:t>
            </a:r>
            <a:r>
              <a:rPr lang="en-US" sz="2800" dirty="0">
                <a:solidFill>
                  <a:srgbClr val="FF6600"/>
                </a:solidFill>
              </a:rPr>
              <a:t> </a:t>
            </a:r>
            <a:r>
              <a:rPr lang="en-US" sz="2800" dirty="0" err="1">
                <a:solidFill>
                  <a:srgbClr val="FF6600"/>
                </a:solidFill>
              </a:rPr>
              <a:t>jako</a:t>
            </a:r>
            <a:r>
              <a:rPr lang="en-US" sz="2800" dirty="0">
                <a:solidFill>
                  <a:srgbClr val="FF6600"/>
                </a:solidFill>
              </a:rPr>
              <a:t> </a:t>
            </a:r>
            <a:r>
              <a:rPr lang="en-US" sz="2800" dirty="0" err="1">
                <a:solidFill>
                  <a:srgbClr val="FF6600"/>
                </a:solidFill>
              </a:rPr>
              <a:t>jednotlivci</a:t>
            </a:r>
            <a:r>
              <a:rPr lang="en-US" sz="2800" dirty="0">
                <a:solidFill>
                  <a:srgbClr val="FF6600"/>
                </a:solidFill>
              </a:rPr>
              <a:t>. </a:t>
            </a:r>
          </a:p>
          <a:p>
            <a:r>
              <a:rPr lang="en-US" sz="2800" dirty="0" err="1"/>
              <a:t>Ozbrojené</a:t>
            </a:r>
            <a:r>
              <a:rPr lang="en-US" sz="2800" dirty="0"/>
              <a:t> </a:t>
            </a:r>
            <a:r>
              <a:rPr lang="en-US" sz="2800" dirty="0" err="1"/>
              <a:t>síly</a:t>
            </a:r>
            <a:r>
              <a:rPr lang="en-US" sz="2800" dirty="0"/>
              <a:t> se </a:t>
            </a:r>
            <a:r>
              <a:rPr lang="en-US" sz="2800" dirty="0" err="1"/>
              <a:t>mohou</a:t>
            </a:r>
            <a:r>
              <a:rPr lang="en-US" sz="2800" dirty="0"/>
              <a:t> </a:t>
            </a:r>
            <a:r>
              <a:rPr lang="en-US" sz="2800" dirty="0" err="1"/>
              <a:t>zúčastňovat</a:t>
            </a:r>
            <a:r>
              <a:rPr lang="en-US" sz="2800" dirty="0"/>
              <a:t> </a:t>
            </a:r>
            <a:r>
              <a:rPr lang="en-US" sz="2800" dirty="0" err="1"/>
              <a:t>vojenských</a:t>
            </a:r>
            <a:r>
              <a:rPr lang="en-US" sz="2800" dirty="0"/>
              <a:t> </a:t>
            </a:r>
            <a:r>
              <a:rPr lang="en-US" sz="2800" dirty="0" err="1"/>
              <a:t>cvičení</a:t>
            </a:r>
            <a:r>
              <a:rPr lang="en-US" sz="2800" dirty="0"/>
              <a:t> </a:t>
            </a:r>
            <a:r>
              <a:rPr lang="en-US" sz="2800" dirty="0" err="1"/>
              <a:t>spolu</a:t>
            </a:r>
            <a:r>
              <a:rPr lang="en-US" sz="2800" dirty="0"/>
              <a:t> s </a:t>
            </a:r>
            <a:r>
              <a:rPr lang="en-US" sz="2800" dirty="0" err="1"/>
              <a:t>cizími</a:t>
            </a:r>
            <a:r>
              <a:rPr lang="en-US" sz="2800" dirty="0"/>
              <a:t> </a:t>
            </a:r>
            <a:r>
              <a:rPr lang="en-US" sz="2800" dirty="0" err="1"/>
              <a:t>ozbrojenými</a:t>
            </a:r>
            <a:r>
              <a:rPr lang="en-US" sz="2800" dirty="0"/>
              <a:t> </a:t>
            </a:r>
            <a:r>
              <a:rPr lang="en-US" sz="2800" dirty="0" err="1"/>
              <a:t>silami</a:t>
            </a:r>
            <a:r>
              <a:rPr lang="en-US" sz="2800" dirty="0"/>
              <a:t> </a:t>
            </a:r>
            <a:r>
              <a:rPr lang="en-US" sz="2800" dirty="0" err="1"/>
              <a:t>na</a:t>
            </a:r>
            <a:r>
              <a:rPr lang="en-US" sz="2800" dirty="0"/>
              <a:t> </a:t>
            </a:r>
            <a:r>
              <a:rPr lang="en-US" sz="2800" dirty="0" err="1"/>
              <a:t>území</a:t>
            </a:r>
            <a:r>
              <a:rPr lang="en-US" sz="2800" dirty="0"/>
              <a:t> </a:t>
            </a:r>
            <a:r>
              <a:rPr lang="en-US" sz="2800" dirty="0" err="1"/>
              <a:t>České</a:t>
            </a:r>
            <a:r>
              <a:rPr lang="en-US" sz="2800" dirty="0"/>
              <a:t> </a:t>
            </a:r>
            <a:r>
              <a:rPr lang="en-US" sz="2800" dirty="0" err="1"/>
              <a:t>republiky</a:t>
            </a:r>
            <a:r>
              <a:rPr lang="en-US" sz="2800" dirty="0"/>
              <a:t> </a:t>
            </a:r>
            <a:r>
              <a:rPr lang="en-US" sz="2800" dirty="0" err="1"/>
              <a:t>nebo</a:t>
            </a:r>
            <a:r>
              <a:rPr lang="en-US" sz="2800" dirty="0"/>
              <a:t> v </a:t>
            </a:r>
            <a:r>
              <a:rPr lang="en-US" sz="2800" dirty="0" err="1"/>
              <a:t>zahraničí</a:t>
            </a:r>
            <a:r>
              <a:rPr lang="en-US" sz="2800" dirty="0"/>
              <a:t>. </a:t>
            </a:r>
          </a:p>
          <a:p>
            <a:endParaRPr lang="en-US" sz="2800" dirty="0"/>
          </a:p>
          <a:p>
            <a:r>
              <a:rPr lang="en-US" sz="2800" dirty="0"/>
              <a:t> </a:t>
            </a:r>
          </a:p>
          <a:p>
            <a:endParaRPr lang="en-US" sz="2800" dirty="0"/>
          </a:p>
          <a:p>
            <a:endParaRPr lang="en-US" sz="2800" dirty="0"/>
          </a:p>
          <a:p>
            <a:endParaRPr lang="en-US" sz="2800" dirty="0"/>
          </a:p>
          <a:p>
            <a:r>
              <a:rPr lang="en-US" sz="2800" dirty="0"/>
              <a:t> </a:t>
            </a:r>
          </a:p>
          <a:p>
            <a:endParaRPr lang="en-US" sz="2800" dirty="0"/>
          </a:p>
        </p:txBody>
      </p:sp>
    </p:spTree>
    <p:extLst>
      <p:ext uri="{BB962C8B-B14F-4D97-AF65-F5344CB8AC3E}">
        <p14:creationId xmlns:p14="http://schemas.microsoft.com/office/powerpoint/2010/main" val="3536357268"/>
      </p:ext>
    </p:extLst>
  </p:cSld>
  <p:clrMapOvr>
    <a:masterClrMapping/>
  </p:clrMapOvr>
</p:sld>
</file>

<file path=ppt/slides/slide3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Pravomoc</a:t>
            </a:r>
            <a:r>
              <a:rPr lang="en-US" dirty="0"/>
              <a:t> </a:t>
            </a:r>
            <a:r>
              <a:rPr lang="en-US" dirty="0" err="1"/>
              <a:t>vlády</a:t>
            </a:r>
            <a:endParaRPr lang="en-US" dirty="0"/>
          </a:p>
        </p:txBody>
      </p:sp>
      <p:sp>
        <p:nvSpPr>
          <p:cNvPr id="3" name="Content Placeholder 2"/>
          <p:cNvSpPr>
            <a:spLocks noGrp="1"/>
          </p:cNvSpPr>
          <p:nvPr>
            <p:ph idx="1"/>
          </p:nvPr>
        </p:nvSpPr>
        <p:spPr/>
        <p:txBody>
          <a:bodyPr/>
          <a:lstStyle/>
          <a:p>
            <a:r>
              <a:rPr lang="en-US" sz="2800" dirty="0"/>
              <a:t> </a:t>
            </a:r>
            <a:r>
              <a:rPr lang="en-US" sz="2800" dirty="0" err="1">
                <a:solidFill>
                  <a:srgbClr val="FF0000"/>
                </a:solidFill>
              </a:rPr>
              <a:t>Vláda</a:t>
            </a:r>
            <a:r>
              <a:rPr lang="en-US" sz="2800" dirty="0"/>
              <a:t> </a:t>
            </a:r>
            <a:r>
              <a:rPr lang="en-US" sz="2800" dirty="0" err="1"/>
              <a:t>rozhoduje</a:t>
            </a:r>
            <a:r>
              <a:rPr lang="en-US" sz="2800" dirty="0"/>
              <a:t> </a:t>
            </a:r>
            <a:r>
              <a:rPr lang="en-US" sz="2800" dirty="0">
                <a:solidFill>
                  <a:srgbClr val="0000FF"/>
                </a:solidFill>
              </a:rPr>
              <a:t>o </a:t>
            </a:r>
            <a:r>
              <a:rPr lang="en-US" sz="2800" dirty="0" err="1">
                <a:solidFill>
                  <a:srgbClr val="0000FF"/>
                </a:solidFill>
              </a:rPr>
              <a:t>vyslání</a:t>
            </a:r>
            <a:r>
              <a:rPr lang="en-US" sz="2800" dirty="0">
                <a:solidFill>
                  <a:srgbClr val="0000FF"/>
                </a:solidFill>
              </a:rPr>
              <a:t> </a:t>
            </a:r>
            <a:r>
              <a:rPr lang="en-US" sz="2800" dirty="0" err="1">
                <a:solidFill>
                  <a:srgbClr val="0000FF"/>
                </a:solidFill>
              </a:rPr>
              <a:t>ozbrojených</a:t>
            </a:r>
            <a:r>
              <a:rPr lang="en-US" sz="2800" dirty="0">
                <a:solidFill>
                  <a:srgbClr val="0000FF"/>
                </a:solidFill>
              </a:rPr>
              <a:t> </a:t>
            </a:r>
            <a:r>
              <a:rPr lang="en-US" sz="2800" dirty="0" err="1">
                <a:solidFill>
                  <a:srgbClr val="0000FF"/>
                </a:solidFill>
              </a:rPr>
              <a:t>sil</a:t>
            </a:r>
            <a:r>
              <a:rPr lang="en-US" sz="2800" dirty="0">
                <a:solidFill>
                  <a:srgbClr val="0000FF"/>
                </a:solidFill>
              </a:rPr>
              <a:t> </a:t>
            </a:r>
            <a:r>
              <a:rPr lang="en-US" sz="2800" dirty="0" err="1">
                <a:solidFill>
                  <a:srgbClr val="0000FF"/>
                </a:solidFill>
              </a:rPr>
              <a:t>České</a:t>
            </a:r>
            <a:r>
              <a:rPr lang="en-US" sz="2800" dirty="0">
                <a:solidFill>
                  <a:srgbClr val="0000FF"/>
                </a:solidFill>
              </a:rPr>
              <a:t> </a:t>
            </a:r>
            <a:r>
              <a:rPr lang="en-US" sz="2800" dirty="0" err="1">
                <a:solidFill>
                  <a:srgbClr val="0000FF"/>
                </a:solidFill>
              </a:rPr>
              <a:t>republiky</a:t>
            </a:r>
            <a:r>
              <a:rPr lang="en-US" sz="2800" dirty="0">
                <a:solidFill>
                  <a:srgbClr val="0000FF"/>
                </a:solidFill>
              </a:rPr>
              <a:t> </a:t>
            </a:r>
            <a:r>
              <a:rPr lang="en-US" sz="2800" dirty="0" err="1">
                <a:solidFill>
                  <a:srgbClr val="0000FF"/>
                </a:solidFill>
              </a:rPr>
              <a:t>mimo</a:t>
            </a:r>
            <a:r>
              <a:rPr lang="en-US" sz="2800" dirty="0">
                <a:solidFill>
                  <a:srgbClr val="0000FF"/>
                </a:solidFill>
              </a:rPr>
              <a:t> </a:t>
            </a:r>
            <a:r>
              <a:rPr lang="en-US" sz="2800" dirty="0" err="1">
                <a:solidFill>
                  <a:srgbClr val="0000FF"/>
                </a:solidFill>
              </a:rPr>
              <a:t>území</a:t>
            </a:r>
            <a:r>
              <a:rPr lang="en-US" sz="2800" dirty="0">
                <a:solidFill>
                  <a:srgbClr val="0000FF"/>
                </a:solidFill>
              </a:rPr>
              <a:t> </a:t>
            </a:r>
            <a:r>
              <a:rPr lang="en-US" sz="2800" dirty="0" err="1">
                <a:solidFill>
                  <a:srgbClr val="0000FF"/>
                </a:solidFill>
              </a:rPr>
              <a:t>České</a:t>
            </a:r>
            <a:r>
              <a:rPr lang="en-US" sz="2800" dirty="0">
                <a:solidFill>
                  <a:srgbClr val="0000FF"/>
                </a:solidFill>
              </a:rPr>
              <a:t> </a:t>
            </a:r>
            <a:r>
              <a:rPr lang="en-US" sz="2800" dirty="0" err="1">
                <a:solidFill>
                  <a:srgbClr val="0000FF"/>
                </a:solidFill>
              </a:rPr>
              <a:t>republiky</a:t>
            </a:r>
            <a:r>
              <a:rPr lang="en-US" sz="2800" dirty="0">
                <a:solidFill>
                  <a:srgbClr val="0000FF"/>
                </a:solidFill>
              </a:rPr>
              <a:t> </a:t>
            </a:r>
            <a:r>
              <a:rPr lang="en-US" sz="2800" dirty="0"/>
              <a:t>a o </a:t>
            </a:r>
            <a:r>
              <a:rPr lang="en-US" sz="2800" dirty="0" err="1">
                <a:solidFill>
                  <a:srgbClr val="FF6600"/>
                </a:solidFill>
              </a:rPr>
              <a:t>pobytu</a:t>
            </a:r>
            <a:r>
              <a:rPr lang="en-US" sz="2800" dirty="0">
                <a:solidFill>
                  <a:srgbClr val="FF6600"/>
                </a:solidFill>
              </a:rPr>
              <a:t> </a:t>
            </a:r>
            <a:r>
              <a:rPr lang="en-US" sz="2800" dirty="0" err="1">
                <a:solidFill>
                  <a:srgbClr val="FF6600"/>
                </a:solidFill>
              </a:rPr>
              <a:t>ozbrojených</a:t>
            </a:r>
            <a:r>
              <a:rPr lang="en-US" sz="2800" dirty="0">
                <a:solidFill>
                  <a:srgbClr val="FF6600"/>
                </a:solidFill>
              </a:rPr>
              <a:t> </a:t>
            </a:r>
            <a:r>
              <a:rPr lang="en-US" sz="2800" dirty="0" err="1">
                <a:solidFill>
                  <a:srgbClr val="FF6600"/>
                </a:solidFill>
              </a:rPr>
              <a:t>sil</a:t>
            </a:r>
            <a:r>
              <a:rPr lang="en-US" sz="2800" dirty="0">
                <a:solidFill>
                  <a:srgbClr val="FF6600"/>
                </a:solidFill>
              </a:rPr>
              <a:t> </a:t>
            </a:r>
            <a:r>
              <a:rPr lang="en-US" sz="2800" dirty="0" err="1">
                <a:solidFill>
                  <a:srgbClr val="FF6600"/>
                </a:solidFill>
              </a:rPr>
              <a:t>jiných</a:t>
            </a:r>
            <a:r>
              <a:rPr lang="en-US" sz="2800" dirty="0">
                <a:solidFill>
                  <a:srgbClr val="FF6600"/>
                </a:solidFill>
              </a:rPr>
              <a:t> </a:t>
            </a:r>
            <a:r>
              <a:rPr lang="en-US" sz="2800" dirty="0" err="1">
                <a:solidFill>
                  <a:srgbClr val="FF6600"/>
                </a:solidFill>
              </a:rPr>
              <a:t>států</a:t>
            </a:r>
            <a:r>
              <a:rPr lang="en-US" sz="2800" dirty="0">
                <a:solidFill>
                  <a:srgbClr val="FF6600"/>
                </a:solidFill>
              </a:rPr>
              <a:t> </a:t>
            </a:r>
            <a:r>
              <a:rPr lang="en-US" sz="2800" dirty="0" err="1">
                <a:solidFill>
                  <a:srgbClr val="FF6600"/>
                </a:solidFill>
              </a:rPr>
              <a:t>na</a:t>
            </a:r>
            <a:r>
              <a:rPr lang="en-US" sz="2800" dirty="0">
                <a:solidFill>
                  <a:srgbClr val="FF6600"/>
                </a:solidFill>
              </a:rPr>
              <a:t> </a:t>
            </a:r>
            <a:r>
              <a:rPr lang="en-US" sz="2800" dirty="0" err="1">
                <a:solidFill>
                  <a:srgbClr val="FF6600"/>
                </a:solidFill>
              </a:rPr>
              <a:t>území</a:t>
            </a:r>
            <a:r>
              <a:rPr lang="en-US" sz="2800" dirty="0">
                <a:solidFill>
                  <a:srgbClr val="FF6600"/>
                </a:solidFill>
              </a:rPr>
              <a:t> </a:t>
            </a:r>
            <a:r>
              <a:rPr lang="en-US" sz="2800" dirty="0" err="1">
                <a:solidFill>
                  <a:srgbClr val="FF6600"/>
                </a:solidFill>
              </a:rPr>
              <a:t>České</a:t>
            </a:r>
            <a:r>
              <a:rPr lang="en-US" sz="2800" dirty="0">
                <a:solidFill>
                  <a:srgbClr val="FF6600"/>
                </a:solidFill>
              </a:rPr>
              <a:t> </a:t>
            </a:r>
            <a:r>
              <a:rPr lang="en-US" sz="2800" dirty="0" err="1">
                <a:solidFill>
                  <a:srgbClr val="FF6600"/>
                </a:solidFill>
              </a:rPr>
              <a:t>republiky</a:t>
            </a:r>
            <a:r>
              <a:rPr lang="en-US" sz="2800" dirty="0"/>
              <a:t>, a to </a:t>
            </a:r>
            <a:r>
              <a:rPr lang="en-US" sz="2800" dirty="0" err="1"/>
              <a:t>nejdéle</a:t>
            </a:r>
            <a:r>
              <a:rPr lang="en-US" sz="2800" dirty="0"/>
              <a:t> </a:t>
            </a:r>
            <a:r>
              <a:rPr lang="en-US" sz="2800" dirty="0" err="1"/>
              <a:t>na</a:t>
            </a:r>
            <a:r>
              <a:rPr lang="en-US" sz="2800" dirty="0"/>
              <a:t> </a:t>
            </a:r>
            <a:r>
              <a:rPr lang="en-US" sz="2800" dirty="0" err="1"/>
              <a:t>dobu</a:t>
            </a:r>
            <a:r>
              <a:rPr lang="en-US" sz="2800" dirty="0"/>
              <a:t> </a:t>
            </a:r>
            <a:r>
              <a:rPr lang="en-US" sz="2800" dirty="0">
                <a:solidFill>
                  <a:srgbClr val="FF6600"/>
                </a:solidFill>
              </a:rPr>
              <a:t>60 </a:t>
            </a:r>
            <a:r>
              <a:rPr lang="en-US" sz="2800" dirty="0" err="1">
                <a:solidFill>
                  <a:srgbClr val="FF6600"/>
                </a:solidFill>
              </a:rPr>
              <a:t>dnů</a:t>
            </a:r>
            <a:r>
              <a:rPr lang="en-US" sz="2800" dirty="0"/>
              <a:t>, </a:t>
            </a:r>
            <a:r>
              <a:rPr lang="en-US" sz="2800" dirty="0" err="1"/>
              <a:t>jde</a:t>
            </a:r>
            <a:r>
              <a:rPr lang="en-US" sz="2800" dirty="0"/>
              <a:t>-li o:</a:t>
            </a:r>
          </a:p>
          <a:p>
            <a:r>
              <a:rPr lang="en-US" sz="2800" dirty="0"/>
              <a:t> a) </a:t>
            </a:r>
            <a:r>
              <a:rPr lang="en-US" sz="2800" dirty="0" err="1">
                <a:solidFill>
                  <a:srgbClr val="FF0000"/>
                </a:solidFill>
              </a:rPr>
              <a:t>plnění</a:t>
            </a:r>
            <a:r>
              <a:rPr lang="en-US" sz="2800" dirty="0">
                <a:solidFill>
                  <a:srgbClr val="FF0000"/>
                </a:solidFill>
              </a:rPr>
              <a:t> </a:t>
            </a:r>
            <a:r>
              <a:rPr lang="en-US" sz="2800" dirty="0" err="1">
                <a:solidFill>
                  <a:srgbClr val="FF0000"/>
                </a:solidFill>
              </a:rPr>
              <a:t>závazků</a:t>
            </a:r>
            <a:r>
              <a:rPr lang="en-US" sz="2800" dirty="0">
                <a:solidFill>
                  <a:srgbClr val="FF0000"/>
                </a:solidFill>
              </a:rPr>
              <a:t> </a:t>
            </a:r>
            <a:r>
              <a:rPr lang="en-US" sz="2800" dirty="0"/>
              <a:t>z </a:t>
            </a:r>
            <a:r>
              <a:rPr lang="en-US" sz="2800" dirty="0" err="1"/>
              <a:t>mezinárodních</a:t>
            </a:r>
            <a:r>
              <a:rPr lang="en-US" sz="2800" dirty="0"/>
              <a:t> </a:t>
            </a:r>
            <a:r>
              <a:rPr lang="en-US" sz="2800" dirty="0" err="1"/>
              <a:t>smluv</a:t>
            </a:r>
            <a:r>
              <a:rPr lang="en-US" sz="2800" dirty="0"/>
              <a:t> o </a:t>
            </a:r>
            <a:r>
              <a:rPr lang="en-US" sz="2800" dirty="0" err="1"/>
              <a:t>společné</a:t>
            </a:r>
            <a:r>
              <a:rPr lang="en-US" sz="2800" dirty="0"/>
              <a:t> </a:t>
            </a:r>
            <a:r>
              <a:rPr lang="en-US" sz="2800" dirty="0" err="1"/>
              <a:t>obraně</a:t>
            </a:r>
            <a:r>
              <a:rPr lang="en-US" sz="2800" dirty="0"/>
              <a:t> </a:t>
            </a:r>
            <a:r>
              <a:rPr lang="en-US" sz="2800" dirty="0" err="1"/>
              <a:t>proti</a:t>
            </a:r>
            <a:r>
              <a:rPr lang="en-US" sz="2800" dirty="0"/>
              <a:t> </a:t>
            </a:r>
            <a:r>
              <a:rPr lang="en-US" sz="2800" dirty="0" err="1"/>
              <a:t>napadení</a:t>
            </a:r>
            <a:r>
              <a:rPr lang="en-US" sz="2800" dirty="0"/>
              <a:t>, </a:t>
            </a:r>
          </a:p>
          <a:p>
            <a:r>
              <a:rPr lang="en-US" sz="2800" dirty="0"/>
              <a:t>b)	</a:t>
            </a:r>
            <a:r>
              <a:rPr lang="en-US" sz="2800" dirty="0" err="1"/>
              <a:t>účast</a:t>
            </a:r>
            <a:r>
              <a:rPr lang="en-US" sz="2800" dirty="0"/>
              <a:t> </a:t>
            </a:r>
            <a:r>
              <a:rPr lang="en-US" sz="2800" dirty="0" err="1">
                <a:solidFill>
                  <a:srgbClr val="3366FF"/>
                </a:solidFill>
              </a:rPr>
              <a:t>na</a:t>
            </a:r>
            <a:r>
              <a:rPr lang="en-US" sz="2800" dirty="0">
                <a:solidFill>
                  <a:srgbClr val="3366FF"/>
                </a:solidFill>
              </a:rPr>
              <a:t> </a:t>
            </a:r>
            <a:r>
              <a:rPr lang="en-US" sz="2800" dirty="0" err="1">
                <a:solidFill>
                  <a:srgbClr val="3366FF"/>
                </a:solidFill>
              </a:rPr>
              <a:t>mírových</a:t>
            </a:r>
            <a:r>
              <a:rPr lang="en-US" sz="2800" dirty="0">
                <a:solidFill>
                  <a:srgbClr val="3366FF"/>
                </a:solidFill>
              </a:rPr>
              <a:t> </a:t>
            </a:r>
            <a:r>
              <a:rPr lang="en-US" sz="2800" dirty="0" err="1">
                <a:solidFill>
                  <a:srgbClr val="3366FF"/>
                </a:solidFill>
              </a:rPr>
              <a:t>operacích</a:t>
            </a:r>
            <a:r>
              <a:rPr lang="en-US" sz="2800" dirty="0">
                <a:solidFill>
                  <a:srgbClr val="3366FF"/>
                </a:solidFill>
              </a:rPr>
              <a:t> </a:t>
            </a:r>
            <a:r>
              <a:rPr lang="en-US" sz="2800" dirty="0" err="1"/>
              <a:t>podle</a:t>
            </a:r>
            <a:r>
              <a:rPr lang="en-US" sz="2800" dirty="0"/>
              <a:t> </a:t>
            </a:r>
            <a:r>
              <a:rPr lang="en-US" sz="2800" dirty="0" err="1"/>
              <a:t>rozhodnutí</a:t>
            </a:r>
            <a:r>
              <a:rPr lang="en-US" sz="2800" dirty="0"/>
              <a:t> </a:t>
            </a:r>
            <a:r>
              <a:rPr lang="en-US" sz="2800" dirty="0" err="1"/>
              <a:t>mezinárodní</a:t>
            </a:r>
            <a:r>
              <a:rPr lang="en-US" sz="2800" dirty="0"/>
              <a:t> </a:t>
            </a:r>
            <a:r>
              <a:rPr lang="en-US" sz="2800" dirty="0" err="1"/>
              <a:t>organizace</a:t>
            </a:r>
            <a:r>
              <a:rPr lang="en-US" sz="2800" dirty="0"/>
              <a:t>, </a:t>
            </a:r>
            <a:r>
              <a:rPr lang="en-US" sz="2800" dirty="0" err="1"/>
              <a:t>jíž</a:t>
            </a:r>
            <a:r>
              <a:rPr lang="en-US" sz="2800" dirty="0"/>
              <a:t> je </a:t>
            </a:r>
            <a:r>
              <a:rPr lang="en-US" sz="2800" dirty="0" err="1"/>
              <a:t>Česká</a:t>
            </a:r>
            <a:r>
              <a:rPr lang="en-US" sz="2800" dirty="0"/>
              <a:t> </a:t>
            </a:r>
            <a:r>
              <a:rPr lang="en-US" sz="2800" dirty="0" err="1"/>
              <a:t>republika</a:t>
            </a:r>
            <a:r>
              <a:rPr lang="en-US" sz="2800" dirty="0"/>
              <a:t> </a:t>
            </a:r>
            <a:r>
              <a:rPr lang="en-US" sz="2800" dirty="0" err="1"/>
              <a:t>členem</a:t>
            </a:r>
            <a:r>
              <a:rPr lang="en-US" sz="2800" dirty="0"/>
              <a:t>, a to se </a:t>
            </a:r>
            <a:r>
              <a:rPr lang="en-US" sz="2800" dirty="0" err="1">
                <a:solidFill>
                  <a:srgbClr val="0000FF"/>
                </a:solidFill>
              </a:rPr>
              <a:t>souhlasem</a:t>
            </a:r>
            <a:r>
              <a:rPr lang="en-US" sz="2800" dirty="0">
                <a:solidFill>
                  <a:srgbClr val="0000FF"/>
                </a:solidFill>
              </a:rPr>
              <a:t> </a:t>
            </a:r>
            <a:r>
              <a:rPr lang="en-US" sz="2800" dirty="0" err="1">
                <a:solidFill>
                  <a:srgbClr val="0000FF"/>
                </a:solidFill>
              </a:rPr>
              <a:t>přijímajícího</a:t>
            </a:r>
            <a:r>
              <a:rPr lang="en-US" sz="2800" dirty="0">
                <a:solidFill>
                  <a:srgbClr val="0000FF"/>
                </a:solidFill>
              </a:rPr>
              <a:t> </a:t>
            </a:r>
            <a:r>
              <a:rPr lang="en-US" sz="2800" dirty="0" err="1">
                <a:solidFill>
                  <a:srgbClr val="0000FF"/>
                </a:solidFill>
              </a:rPr>
              <a:t>státu</a:t>
            </a:r>
            <a:r>
              <a:rPr lang="en-US" sz="2800" dirty="0"/>
              <a:t>, </a:t>
            </a:r>
          </a:p>
          <a:p>
            <a:r>
              <a:rPr lang="en-US" sz="2800" dirty="0"/>
              <a:t>c)	</a:t>
            </a:r>
            <a:r>
              <a:rPr lang="en-US" sz="2800" dirty="0" err="1"/>
              <a:t>účast</a:t>
            </a:r>
            <a:r>
              <a:rPr lang="en-US" sz="2800" dirty="0"/>
              <a:t> </a:t>
            </a:r>
            <a:r>
              <a:rPr lang="en-US" sz="2800" dirty="0" err="1">
                <a:solidFill>
                  <a:srgbClr val="FF6600"/>
                </a:solidFill>
              </a:rPr>
              <a:t>na</a:t>
            </a:r>
            <a:r>
              <a:rPr lang="en-US" sz="2800" dirty="0">
                <a:solidFill>
                  <a:srgbClr val="FF6600"/>
                </a:solidFill>
              </a:rPr>
              <a:t> </a:t>
            </a:r>
            <a:r>
              <a:rPr lang="en-US" sz="2800" dirty="0" err="1">
                <a:solidFill>
                  <a:srgbClr val="FF6600"/>
                </a:solidFill>
              </a:rPr>
              <a:t>záchranných</a:t>
            </a:r>
            <a:r>
              <a:rPr lang="en-US" sz="2800" dirty="0">
                <a:solidFill>
                  <a:srgbClr val="FF6600"/>
                </a:solidFill>
              </a:rPr>
              <a:t> </a:t>
            </a:r>
            <a:r>
              <a:rPr lang="en-US" sz="2800" dirty="0" err="1">
                <a:solidFill>
                  <a:srgbClr val="FF6600"/>
                </a:solidFill>
              </a:rPr>
              <a:t>pracích</a:t>
            </a:r>
            <a:r>
              <a:rPr lang="en-US" sz="2800" dirty="0">
                <a:solidFill>
                  <a:srgbClr val="FF6600"/>
                </a:solidFill>
              </a:rPr>
              <a:t> </a:t>
            </a:r>
            <a:r>
              <a:rPr lang="en-US" sz="2800" dirty="0" err="1"/>
              <a:t>při</a:t>
            </a:r>
            <a:r>
              <a:rPr lang="en-US" sz="2800" dirty="0"/>
              <a:t> </a:t>
            </a:r>
            <a:r>
              <a:rPr lang="en-US" sz="2800" dirty="0" err="1"/>
              <a:t>živelních</a:t>
            </a:r>
            <a:r>
              <a:rPr lang="en-US" sz="2800" dirty="0"/>
              <a:t> </a:t>
            </a:r>
            <a:r>
              <a:rPr lang="en-US" sz="2800" dirty="0" err="1"/>
              <a:t>pohromách</a:t>
            </a:r>
            <a:r>
              <a:rPr lang="en-US" sz="2800" dirty="0"/>
              <a:t>, </a:t>
            </a:r>
            <a:r>
              <a:rPr lang="en-US" sz="2800" dirty="0" err="1"/>
              <a:t>průmyslových</a:t>
            </a:r>
            <a:r>
              <a:rPr lang="en-US" sz="2800" dirty="0"/>
              <a:t> </a:t>
            </a:r>
            <a:r>
              <a:rPr lang="en-US" sz="2800" dirty="0" err="1"/>
              <a:t>nebo</a:t>
            </a:r>
            <a:r>
              <a:rPr lang="en-US" sz="2800" dirty="0"/>
              <a:t> </a:t>
            </a:r>
            <a:r>
              <a:rPr lang="en-US" sz="2800" dirty="0" err="1"/>
              <a:t>ekologických</a:t>
            </a:r>
            <a:r>
              <a:rPr lang="en-US" sz="2800" dirty="0"/>
              <a:t> </a:t>
            </a:r>
            <a:r>
              <a:rPr lang="en-US" sz="2800" dirty="0" err="1"/>
              <a:t>haváriích</a:t>
            </a:r>
            <a:r>
              <a:rPr lang="en-US" sz="2800" dirty="0"/>
              <a:t>.</a:t>
            </a:r>
          </a:p>
        </p:txBody>
      </p:sp>
    </p:spTree>
    <p:extLst>
      <p:ext uri="{BB962C8B-B14F-4D97-AF65-F5344CB8AC3E}">
        <p14:creationId xmlns:p14="http://schemas.microsoft.com/office/powerpoint/2010/main" val="2551274982"/>
      </p:ext>
    </p:extLst>
  </p:cSld>
  <p:clrMapOvr>
    <a:masterClrMapping/>
  </p:clrMapOvr>
</p:sld>
</file>

<file path=ppt/slides/slide3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Mezinárodní</a:t>
            </a:r>
            <a:r>
              <a:rPr lang="en-US" dirty="0"/>
              <a:t> </a:t>
            </a:r>
            <a:r>
              <a:rPr lang="en-US" dirty="0" err="1"/>
              <a:t>mise</a:t>
            </a:r>
            <a:endParaRPr lang="en-US" dirty="0"/>
          </a:p>
        </p:txBody>
      </p:sp>
      <p:sp>
        <p:nvSpPr>
          <p:cNvPr id="3" name="Content Placeholder 2"/>
          <p:cNvSpPr>
            <a:spLocks noGrp="1"/>
          </p:cNvSpPr>
          <p:nvPr>
            <p:ph idx="1"/>
          </p:nvPr>
        </p:nvSpPr>
        <p:spPr/>
        <p:txBody>
          <a:bodyPr/>
          <a:lstStyle/>
          <a:p>
            <a:r>
              <a:rPr lang="en-US" dirty="0">
                <a:solidFill>
                  <a:srgbClr val="FF6600"/>
                </a:solidFill>
              </a:rPr>
              <a:t>ISAF</a:t>
            </a:r>
            <a:r>
              <a:rPr lang="en-US" dirty="0"/>
              <a:t> – International Security Assistance Force od </a:t>
            </a:r>
            <a:r>
              <a:rPr lang="en-US" dirty="0" err="1"/>
              <a:t>roku</a:t>
            </a:r>
            <a:r>
              <a:rPr lang="en-US" dirty="0"/>
              <a:t> 2001 – </a:t>
            </a:r>
            <a:r>
              <a:rPr lang="en-US" dirty="0" err="1"/>
              <a:t>Afganistán</a:t>
            </a:r>
            <a:r>
              <a:rPr lang="en-US" dirty="0"/>
              <a:t>,</a:t>
            </a:r>
          </a:p>
          <a:p>
            <a:r>
              <a:rPr lang="en-US" dirty="0">
                <a:solidFill>
                  <a:srgbClr val="FF6600"/>
                </a:solidFill>
              </a:rPr>
              <a:t>ATHEA</a:t>
            </a:r>
            <a:r>
              <a:rPr lang="en-US" dirty="0"/>
              <a:t> – </a:t>
            </a:r>
            <a:r>
              <a:rPr lang="en-US" dirty="0" err="1"/>
              <a:t>Bosna</a:t>
            </a:r>
            <a:r>
              <a:rPr lang="en-US" dirty="0"/>
              <a:t> a </a:t>
            </a:r>
            <a:r>
              <a:rPr lang="en-US" dirty="0" err="1"/>
              <a:t>Hercegovina</a:t>
            </a:r>
            <a:endParaRPr lang="en-US" dirty="0"/>
          </a:p>
          <a:p>
            <a:r>
              <a:rPr lang="en-US" dirty="0" err="1"/>
              <a:t>Operace</a:t>
            </a:r>
            <a:r>
              <a:rPr lang="en-US" dirty="0"/>
              <a:t> </a:t>
            </a:r>
            <a:r>
              <a:rPr lang="en-US" dirty="0">
                <a:solidFill>
                  <a:srgbClr val="FF6600"/>
                </a:solidFill>
              </a:rPr>
              <a:t>MNF</a:t>
            </a:r>
            <a:r>
              <a:rPr lang="en-US" dirty="0"/>
              <a:t> – </a:t>
            </a:r>
            <a:r>
              <a:rPr lang="en-US" dirty="0" err="1"/>
              <a:t>Irák</a:t>
            </a:r>
            <a:r>
              <a:rPr lang="en-US" dirty="0"/>
              <a:t>  (</a:t>
            </a:r>
            <a:r>
              <a:rPr lang="en-US" dirty="0" err="1"/>
              <a:t>Vojenští</a:t>
            </a:r>
            <a:r>
              <a:rPr lang="en-US" dirty="0"/>
              <a:t> </a:t>
            </a:r>
            <a:r>
              <a:rPr lang="en-US" dirty="0" err="1"/>
              <a:t>policisté</a:t>
            </a:r>
            <a:r>
              <a:rPr lang="en-US" dirty="0"/>
              <a:t> </a:t>
            </a:r>
            <a:r>
              <a:rPr lang="en-US" dirty="0" err="1"/>
              <a:t>vystřídali</a:t>
            </a:r>
            <a:r>
              <a:rPr lang="en-US" dirty="0"/>
              <a:t> v </a:t>
            </a:r>
            <a:r>
              <a:rPr lang="en-US" dirty="0" err="1"/>
              <a:t>prosinci</a:t>
            </a:r>
            <a:r>
              <a:rPr lang="en-US" dirty="0"/>
              <a:t> 2003 – 7. </a:t>
            </a:r>
            <a:r>
              <a:rPr lang="en-US" dirty="0" err="1"/>
              <a:t>polní</a:t>
            </a:r>
            <a:r>
              <a:rPr lang="en-US" dirty="0"/>
              <a:t> </a:t>
            </a:r>
            <a:r>
              <a:rPr lang="en-US" dirty="0" err="1"/>
              <a:t>nemocnici</a:t>
            </a:r>
            <a:r>
              <a:rPr lang="en-US" dirty="0"/>
              <a:t>)</a:t>
            </a:r>
          </a:p>
          <a:p>
            <a:endParaRPr lang="en-US" dirty="0">
              <a:solidFill>
                <a:srgbClr val="FF6600"/>
              </a:solidFill>
            </a:endParaRPr>
          </a:p>
          <a:p>
            <a:r>
              <a:rPr lang="en-US" dirty="0">
                <a:solidFill>
                  <a:srgbClr val="FF6600"/>
                </a:solidFill>
              </a:rPr>
              <a:t>JOINT ENTERPRISE </a:t>
            </a:r>
            <a:r>
              <a:rPr lang="en-US" dirty="0"/>
              <a:t>- Kosovo</a:t>
            </a:r>
          </a:p>
          <a:p>
            <a:endParaRPr lang="en-US" dirty="0"/>
          </a:p>
        </p:txBody>
      </p:sp>
    </p:spTree>
    <p:extLst>
      <p:ext uri="{BB962C8B-B14F-4D97-AF65-F5344CB8AC3E}">
        <p14:creationId xmlns:p14="http://schemas.microsoft.com/office/powerpoint/2010/main" val="3228377451"/>
      </p:ext>
    </p:extLst>
  </p:cSld>
  <p:clrMapOvr>
    <a:masterClrMapping/>
  </p:clrMapOvr>
</p:sld>
</file>

<file path=ppt/slides/slide3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ISAF (</a:t>
            </a:r>
            <a:r>
              <a:rPr lang="en-US" dirty="0" err="1"/>
              <a:t>bezpečnost</a:t>
            </a:r>
            <a:r>
              <a:rPr lang="en-US" dirty="0"/>
              <a:t>)</a:t>
            </a:r>
          </a:p>
        </p:txBody>
      </p:sp>
      <p:sp>
        <p:nvSpPr>
          <p:cNvPr id="3" name="Content Placeholder 2"/>
          <p:cNvSpPr>
            <a:spLocks noGrp="1"/>
          </p:cNvSpPr>
          <p:nvPr>
            <p:ph idx="1"/>
          </p:nvPr>
        </p:nvSpPr>
        <p:spPr/>
        <p:txBody>
          <a:bodyPr/>
          <a:lstStyle/>
          <a:p>
            <a:r>
              <a:rPr lang="en-US" sz="2800" dirty="0"/>
              <a:t>International Security Assistance Force</a:t>
            </a:r>
          </a:p>
          <a:p>
            <a:r>
              <a:rPr lang="en-US" sz="2800" dirty="0" err="1"/>
              <a:t>Mise</a:t>
            </a:r>
            <a:r>
              <a:rPr lang="en-US" sz="2800" dirty="0"/>
              <a:t> ISAF </a:t>
            </a:r>
            <a:r>
              <a:rPr lang="en-US" sz="2800" dirty="0" err="1"/>
              <a:t>zahrnuje</a:t>
            </a:r>
            <a:endParaRPr lang="en-US" sz="2800" dirty="0"/>
          </a:p>
          <a:p>
            <a:r>
              <a:rPr lang="en-US" sz="2800" dirty="0" err="1"/>
              <a:t>Bezpečnost</a:t>
            </a:r>
            <a:endParaRPr lang="en-US" sz="2800" dirty="0"/>
          </a:p>
          <a:p>
            <a:r>
              <a:rPr lang="en-US" sz="2800" dirty="0"/>
              <a:t>ISAF a </a:t>
            </a:r>
            <a:r>
              <a:rPr lang="en-US" sz="2800" dirty="0" err="1"/>
              <a:t>Afghanští</a:t>
            </a:r>
            <a:r>
              <a:rPr lang="en-US" sz="2800" dirty="0"/>
              <a:t> </a:t>
            </a:r>
            <a:r>
              <a:rPr lang="en-US" sz="2800" dirty="0" err="1"/>
              <a:t>vojáci</a:t>
            </a:r>
            <a:r>
              <a:rPr lang="en-US" sz="2800" dirty="0"/>
              <a:t>  </a:t>
            </a:r>
            <a:r>
              <a:rPr lang="en-US" sz="2800" dirty="0" err="1"/>
              <a:t>spolupracují</a:t>
            </a:r>
            <a:r>
              <a:rPr lang="en-US" sz="2800" dirty="0"/>
              <a:t> s </a:t>
            </a:r>
            <a:r>
              <a:rPr lang="en-US" sz="2800" dirty="0" err="1"/>
              <a:t>civilisty</a:t>
            </a:r>
            <a:r>
              <a:rPr lang="en-US" sz="2800" dirty="0"/>
              <a:t>  </a:t>
            </a:r>
          </a:p>
          <a:p>
            <a:r>
              <a:rPr lang="en-US" sz="2800" dirty="0" err="1"/>
              <a:t>Vedení</a:t>
            </a:r>
            <a:r>
              <a:rPr lang="en-US" sz="2800" dirty="0"/>
              <a:t> </a:t>
            </a:r>
            <a:r>
              <a:rPr lang="en-US" sz="2800" dirty="0" err="1"/>
              <a:t>operace</a:t>
            </a:r>
            <a:r>
              <a:rPr lang="en-US" sz="2800" dirty="0"/>
              <a:t> pro </a:t>
            </a:r>
            <a:r>
              <a:rPr lang="en-US" sz="2800" dirty="0" err="1"/>
              <a:t>bezpečnost</a:t>
            </a:r>
            <a:r>
              <a:rPr lang="en-US" sz="2800" dirty="0"/>
              <a:t> a </a:t>
            </a:r>
            <a:r>
              <a:rPr lang="en-US" sz="2800" dirty="0" err="1"/>
              <a:t>stabilitu</a:t>
            </a:r>
            <a:endParaRPr lang="en-US" sz="2800" dirty="0"/>
          </a:p>
          <a:p>
            <a:r>
              <a:rPr lang="en-US" sz="2800" dirty="0" err="1"/>
              <a:t>Podpora</a:t>
            </a:r>
            <a:r>
              <a:rPr lang="en-US" sz="2800" dirty="0"/>
              <a:t> </a:t>
            </a:r>
            <a:r>
              <a:rPr lang="en-US" sz="2800" dirty="0" err="1"/>
              <a:t>Afgánské</a:t>
            </a:r>
            <a:r>
              <a:rPr lang="en-US" sz="2800" dirty="0"/>
              <a:t> </a:t>
            </a:r>
            <a:r>
              <a:rPr lang="en-US" sz="2800" dirty="0" err="1"/>
              <a:t>národní</a:t>
            </a:r>
            <a:r>
              <a:rPr lang="en-US" sz="2800" dirty="0"/>
              <a:t> </a:t>
            </a:r>
            <a:r>
              <a:rPr lang="en-US" sz="2800" dirty="0" err="1"/>
              <a:t>armády</a:t>
            </a:r>
            <a:endParaRPr lang="en-US" sz="2800" dirty="0"/>
          </a:p>
          <a:p>
            <a:r>
              <a:rPr lang="en-US" sz="2800" dirty="0" err="1"/>
              <a:t>Podpora</a:t>
            </a:r>
            <a:r>
              <a:rPr lang="en-US" sz="2800" dirty="0"/>
              <a:t> </a:t>
            </a:r>
            <a:r>
              <a:rPr lang="en-US" sz="2800" dirty="0" err="1"/>
              <a:t>Afgánské</a:t>
            </a:r>
            <a:r>
              <a:rPr lang="en-US" sz="2800" dirty="0"/>
              <a:t> </a:t>
            </a:r>
            <a:r>
              <a:rPr lang="en-US" sz="2800" dirty="0" err="1"/>
              <a:t>národní</a:t>
            </a:r>
            <a:r>
              <a:rPr lang="en-US" sz="2800" dirty="0"/>
              <a:t> </a:t>
            </a:r>
            <a:r>
              <a:rPr lang="en-US" sz="2800" dirty="0" err="1"/>
              <a:t>policie</a:t>
            </a:r>
            <a:endParaRPr lang="en-US" sz="2800" dirty="0"/>
          </a:p>
          <a:p>
            <a:r>
              <a:rPr lang="en-US" sz="2800" dirty="0" err="1"/>
              <a:t>Odzbrojení</a:t>
            </a:r>
            <a:r>
              <a:rPr lang="en-US" sz="2800" dirty="0"/>
              <a:t> </a:t>
            </a:r>
            <a:r>
              <a:rPr lang="en-US" sz="2800" dirty="0" err="1"/>
              <a:t>nelegálních</a:t>
            </a:r>
            <a:r>
              <a:rPr lang="en-US" sz="2800" dirty="0"/>
              <a:t> </a:t>
            </a:r>
            <a:r>
              <a:rPr lang="en-US" sz="2800" dirty="0" err="1"/>
              <a:t>ozbrojených</a:t>
            </a:r>
            <a:r>
              <a:rPr lang="en-US" sz="2800" dirty="0"/>
              <a:t> </a:t>
            </a:r>
            <a:r>
              <a:rPr lang="en-US" sz="2800" dirty="0" err="1"/>
              <a:t>skupin</a:t>
            </a:r>
            <a:endParaRPr lang="en-US" sz="2800" dirty="0"/>
          </a:p>
          <a:p>
            <a:r>
              <a:rPr lang="en-US" sz="2800" dirty="0" err="1"/>
              <a:t>Vedení</a:t>
            </a:r>
            <a:r>
              <a:rPr lang="en-US" sz="2800" dirty="0"/>
              <a:t> </a:t>
            </a:r>
            <a:r>
              <a:rPr lang="en-US" sz="2800" dirty="0" err="1"/>
              <a:t>skladů</a:t>
            </a:r>
            <a:r>
              <a:rPr lang="en-US" sz="2800" dirty="0"/>
              <a:t> </a:t>
            </a:r>
            <a:r>
              <a:rPr lang="en-US" sz="2800" dirty="0" err="1"/>
              <a:t>zbraní</a:t>
            </a:r>
            <a:endParaRPr lang="en-US" sz="2800" dirty="0"/>
          </a:p>
          <a:p>
            <a:endParaRPr lang="en-US" dirty="0"/>
          </a:p>
        </p:txBody>
      </p:sp>
    </p:spTree>
    <p:extLst>
      <p:ext uri="{BB962C8B-B14F-4D97-AF65-F5344CB8AC3E}">
        <p14:creationId xmlns:p14="http://schemas.microsoft.com/office/powerpoint/2010/main" val="3352604838"/>
      </p:ext>
    </p:extLst>
  </p:cSld>
  <p:clrMapOvr>
    <a:masterClrMapping/>
  </p:clrMapOvr>
</p:sld>
</file>

<file path=ppt/slides/slide3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ISAF </a:t>
            </a:r>
            <a:r>
              <a:rPr lang="en-US" dirty="0" err="1"/>
              <a:t>obnova</a:t>
            </a:r>
            <a:r>
              <a:rPr lang="en-US" dirty="0"/>
              <a:t> a </a:t>
            </a:r>
            <a:r>
              <a:rPr lang="en-US" dirty="0" err="1"/>
              <a:t>rekonstrukce</a:t>
            </a:r>
            <a:endParaRPr lang="en-US" dirty="0"/>
          </a:p>
        </p:txBody>
      </p:sp>
      <p:sp>
        <p:nvSpPr>
          <p:cNvPr id="3" name="Content Placeholder 2"/>
          <p:cNvSpPr>
            <a:spLocks noGrp="1"/>
          </p:cNvSpPr>
          <p:nvPr>
            <p:ph idx="1"/>
          </p:nvPr>
        </p:nvSpPr>
        <p:spPr/>
        <p:txBody>
          <a:bodyPr/>
          <a:lstStyle/>
          <a:p>
            <a:r>
              <a:rPr lang="en-US" dirty="0" err="1"/>
              <a:t>Vedení</a:t>
            </a:r>
            <a:r>
              <a:rPr lang="en-US" dirty="0"/>
              <a:t>  </a:t>
            </a:r>
            <a:r>
              <a:rPr lang="en-US" dirty="0" err="1"/>
              <a:t>po</a:t>
            </a:r>
            <a:r>
              <a:rPr lang="en-US" dirty="0"/>
              <a:t> </a:t>
            </a:r>
            <a:r>
              <a:rPr lang="en-US" dirty="0" err="1"/>
              <a:t>opereční</a:t>
            </a:r>
            <a:r>
              <a:rPr lang="en-US" dirty="0"/>
              <a:t> </a:t>
            </a:r>
            <a:r>
              <a:rPr lang="en-US" dirty="0" err="1"/>
              <a:t>pomoci</a:t>
            </a:r>
            <a:endParaRPr lang="en-US" dirty="0"/>
          </a:p>
          <a:p>
            <a:r>
              <a:rPr lang="en-US" dirty="0" err="1"/>
              <a:t>Rekonstrukce</a:t>
            </a:r>
            <a:r>
              <a:rPr lang="en-US" dirty="0"/>
              <a:t> a </a:t>
            </a:r>
            <a:r>
              <a:rPr lang="en-US" dirty="0" err="1"/>
              <a:t>rozvoj</a:t>
            </a:r>
            <a:endParaRPr lang="en-US" dirty="0"/>
          </a:p>
          <a:p>
            <a:r>
              <a:rPr lang="en-US" dirty="0" err="1"/>
              <a:t>Zajišťování</a:t>
            </a:r>
            <a:r>
              <a:rPr lang="en-US" dirty="0"/>
              <a:t> </a:t>
            </a:r>
            <a:r>
              <a:rPr lang="en-US" dirty="0" err="1"/>
              <a:t>bezpečnosti</a:t>
            </a:r>
            <a:r>
              <a:rPr lang="en-US" dirty="0"/>
              <a:t> </a:t>
            </a:r>
            <a:r>
              <a:rPr lang="en-US" dirty="0" err="1"/>
              <a:t>dovolující</a:t>
            </a:r>
            <a:r>
              <a:rPr lang="en-US" dirty="0"/>
              <a:t> </a:t>
            </a:r>
            <a:r>
              <a:rPr lang="en-US" dirty="0" err="1"/>
              <a:t>rekonstrukci</a:t>
            </a:r>
            <a:endParaRPr lang="en-US" dirty="0"/>
          </a:p>
          <a:p>
            <a:r>
              <a:rPr lang="en-US" dirty="0" err="1"/>
              <a:t>Humantární</a:t>
            </a:r>
            <a:r>
              <a:rPr lang="en-US" dirty="0"/>
              <a:t> </a:t>
            </a:r>
            <a:r>
              <a:rPr lang="en-US" dirty="0" err="1"/>
              <a:t>pomoc</a:t>
            </a:r>
            <a:endParaRPr lang="en-US" dirty="0"/>
          </a:p>
          <a:p>
            <a:r>
              <a:rPr lang="en-US" dirty="0" err="1"/>
              <a:t>Vládnutí</a:t>
            </a:r>
            <a:endParaRPr lang="en-US" dirty="0"/>
          </a:p>
          <a:p>
            <a:r>
              <a:rPr lang="en-US" dirty="0" err="1"/>
              <a:t>Zabraňování</a:t>
            </a:r>
            <a:r>
              <a:rPr lang="en-US" dirty="0"/>
              <a:t> </a:t>
            </a:r>
            <a:r>
              <a:rPr lang="en-US" dirty="0" err="1"/>
              <a:t>drogám</a:t>
            </a:r>
            <a:endParaRPr lang="en-US" dirty="0"/>
          </a:p>
        </p:txBody>
      </p:sp>
    </p:spTree>
    <p:extLst>
      <p:ext uri="{BB962C8B-B14F-4D97-AF65-F5344CB8AC3E}">
        <p14:creationId xmlns:p14="http://schemas.microsoft.com/office/powerpoint/2010/main" val="3568323594"/>
      </p:ext>
    </p:extLst>
  </p:cSld>
  <p:clrMapOvr>
    <a:masterClrMapping/>
  </p:clrMapOvr>
</p:sld>
</file>

<file path=ppt/slides/slide3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Althea</a:t>
            </a:r>
          </a:p>
        </p:txBody>
      </p:sp>
      <p:sp>
        <p:nvSpPr>
          <p:cNvPr id="3" name="Content Placeholder 2"/>
          <p:cNvSpPr>
            <a:spLocks noGrp="1"/>
          </p:cNvSpPr>
          <p:nvPr>
            <p:ph idx="1"/>
          </p:nvPr>
        </p:nvSpPr>
        <p:spPr/>
        <p:txBody>
          <a:bodyPr/>
          <a:lstStyle/>
          <a:p>
            <a:r>
              <a:rPr lang="en-US" dirty="0" err="1"/>
              <a:t>Vnější</a:t>
            </a:r>
            <a:r>
              <a:rPr lang="en-US" dirty="0"/>
              <a:t> </a:t>
            </a:r>
            <a:r>
              <a:rPr lang="en-US" dirty="0" err="1"/>
              <a:t>akce</a:t>
            </a:r>
            <a:r>
              <a:rPr lang="en-US" dirty="0"/>
              <a:t> EU, </a:t>
            </a:r>
            <a:r>
              <a:rPr lang="en-US" dirty="0" err="1"/>
              <a:t>prejekt</a:t>
            </a:r>
            <a:r>
              <a:rPr lang="en-US" dirty="0"/>
              <a:t> </a:t>
            </a:r>
            <a:r>
              <a:rPr lang="en-US" dirty="0" err="1"/>
              <a:t>společné</a:t>
            </a:r>
            <a:r>
              <a:rPr lang="en-US" dirty="0"/>
              <a:t> </a:t>
            </a:r>
            <a:r>
              <a:rPr lang="en-US" dirty="0" err="1"/>
              <a:t>bezpečností</a:t>
            </a:r>
            <a:r>
              <a:rPr lang="en-US" dirty="0"/>
              <a:t> a </a:t>
            </a:r>
            <a:r>
              <a:rPr lang="en-US" dirty="0" err="1"/>
              <a:t>zahraniční</a:t>
            </a:r>
            <a:r>
              <a:rPr lang="en-US" dirty="0"/>
              <a:t> </a:t>
            </a:r>
            <a:r>
              <a:rPr lang="en-US" dirty="0" err="1"/>
              <a:t>politiky</a:t>
            </a:r>
            <a:r>
              <a:rPr lang="en-US" dirty="0"/>
              <a:t> . </a:t>
            </a:r>
            <a:r>
              <a:rPr lang="en-US" dirty="0" err="1"/>
              <a:t>Cílem</a:t>
            </a:r>
            <a:r>
              <a:rPr lang="en-US" dirty="0"/>
              <a:t> je </a:t>
            </a:r>
            <a:r>
              <a:rPr lang="en-US" dirty="0" err="1"/>
              <a:t>stabilita</a:t>
            </a:r>
            <a:r>
              <a:rPr lang="en-US" dirty="0"/>
              <a:t> a  </a:t>
            </a:r>
            <a:r>
              <a:rPr lang="en-US" dirty="0" err="1"/>
              <a:t>podorra</a:t>
            </a:r>
            <a:r>
              <a:rPr lang="en-US" dirty="0"/>
              <a:t> </a:t>
            </a:r>
            <a:r>
              <a:rPr lang="en-US" dirty="0" err="1"/>
              <a:t>integračního</a:t>
            </a:r>
            <a:r>
              <a:rPr lang="en-US" dirty="0"/>
              <a:t> </a:t>
            </a:r>
            <a:r>
              <a:rPr lang="en-US" dirty="0" err="1"/>
              <a:t>procesu</a:t>
            </a:r>
            <a:r>
              <a:rPr lang="en-US" dirty="0"/>
              <a:t> </a:t>
            </a:r>
            <a:r>
              <a:rPr lang="en-US" dirty="0" err="1"/>
              <a:t>Bosny</a:t>
            </a:r>
            <a:r>
              <a:rPr lang="en-US" dirty="0"/>
              <a:t> a </a:t>
            </a:r>
            <a:r>
              <a:rPr lang="en-US" dirty="0" err="1"/>
              <a:t>Hercegoviny</a:t>
            </a:r>
            <a:r>
              <a:rPr lang="en-US" dirty="0"/>
              <a:t> </a:t>
            </a:r>
          </a:p>
          <a:p>
            <a:endParaRPr lang="en-US" dirty="0"/>
          </a:p>
        </p:txBody>
      </p:sp>
    </p:spTree>
    <p:extLst>
      <p:ext uri="{BB962C8B-B14F-4D97-AF65-F5344CB8AC3E}">
        <p14:creationId xmlns:p14="http://schemas.microsoft.com/office/powerpoint/2010/main" val="4026983073"/>
      </p:ext>
    </p:extLst>
  </p:cSld>
  <p:clrMapOvr>
    <a:masterClrMapping/>
  </p:clrMapOvr>
</p:sld>
</file>

<file path=ppt/slides/slide3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Multinational Force</a:t>
            </a:r>
          </a:p>
        </p:txBody>
      </p:sp>
      <p:sp>
        <p:nvSpPr>
          <p:cNvPr id="3" name="Content Placeholder 2"/>
          <p:cNvSpPr>
            <a:spLocks noGrp="1"/>
          </p:cNvSpPr>
          <p:nvPr>
            <p:ph idx="1"/>
          </p:nvPr>
        </p:nvSpPr>
        <p:spPr/>
        <p:txBody>
          <a:bodyPr/>
          <a:lstStyle/>
          <a:p>
            <a:r>
              <a:rPr lang="en-US" sz="2800" dirty="0"/>
              <a:t> ( MNF - Iraqi Freedom) a </a:t>
            </a:r>
            <a:r>
              <a:rPr lang="en-US" sz="2800" dirty="0" err="1"/>
              <a:t>Výcviková</a:t>
            </a:r>
            <a:r>
              <a:rPr lang="en-US" sz="2800" dirty="0"/>
              <a:t>  </a:t>
            </a:r>
            <a:r>
              <a:rPr lang="en-US" sz="2800" dirty="0" err="1"/>
              <a:t>mise</a:t>
            </a:r>
            <a:r>
              <a:rPr lang="en-US" sz="2800" dirty="0"/>
              <a:t> NATO v </a:t>
            </a:r>
            <a:r>
              <a:rPr lang="en-US" sz="2800" dirty="0" err="1"/>
              <a:t>Iráku</a:t>
            </a:r>
            <a:r>
              <a:rPr lang="en-US" sz="2800" dirty="0"/>
              <a:t> (NATO Training Mission-Iraq, NTM-I).</a:t>
            </a:r>
          </a:p>
          <a:p>
            <a:r>
              <a:rPr lang="en-US" sz="2800" dirty="0"/>
              <a:t>Na </a:t>
            </a:r>
            <a:r>
              <a:rPr lang="en-US" sz="2800" dirty="0" err="1"/>
              <a:t>Velitelství</a:t>
            </a:r>
            <a:r>
              <a:rPr lang="en-US" sz="2800" dirty="0"/>
              <a:t> </a:t>
            </a:r>
            <a:r>
              <a:rPr lang="en-US" sz="2800" dirty="0">
                <a:solidFill>
                  <a:srgbClr val="FF6600"/>
                </a:solidFill>
              </a:rPr>
              <a:t>NATO Training Mission-Iraq </a:t>
            </a:r>
            <a:r>
              <a:rPr lang="en-US" sz="2800" dirty="0" err="1"/>
              <a:t>byla</a:t>
            </a:r>
            <a:r>
              <a:rPr lang="en-US" sz="2800" dirty="0"/>
              <a:t> ČR </a:t>
            </a:r>
            <a:r>
              <a:rPr lang="en-US" sz="2800" dirty="0" err="1"/>
              <a:t>zastoupena</a:t>
            </a:r>
            <a:r>
              <a:rPr lang="en-US" sz="2800" dirty="0"/>
              <a:t> </a:t>
            </a:r>
            <a:r>
              <a:rPr lang="en-US" sz="2800" dirty="0" err="1">
                <a:solidFill>
                  <a:srgbClr val="3366FF"/>
                </a:solidFill>
              </a:rPr>
              <a:t>dvěma</a:t>
            </a:r>
            <a:r>
              <a:rPr lang="en-US" sz="2800" dirty="0">
                <a:solidFill>
                  <a:srgbClr val="3366FF"/>
                </a:solidFill>
              </a:rPr>
              <a:t> </a:t>
            </a:r>
            <a:r>
              <a:rPr lang="en-US" sz="2800" dirty="0" err="1">
                <a:solidFill>
                  <a:srgbClr val="3366FF"/>
                </a:solidFill>
              </a:rPr>
              <a:t>důstojníky</a:t>
            </a:r>
            <a:r>
              <a:rPr lang="en-US" sz="2800" dirty="0">
                <a:solidFill>
                  <a:srgbClr val="3366FF"/>
                </a:solidFill>
              </a:rPr>
              <a:t> a </a:t>
            </a:r>
            <a:r>
              <a:rPr lang="en-US" sz="2800" dirty="0" err="1">
                <a:solidFill>
                  <a:srgbClr val="3366FF"/>
                </a:solidFill>
              </a:rPr>
              <a:t>jedním</a:t>
            </a:r>
            <a:r>
              <a:rPr lang="en-US" sz="2800" dirty="0">
                <a:solidFill>
                  <a:srgbClr val="3366FF"/>
                </a:solidFill>
              </a:rPr>
              <a:t> </a:t>
            </a:r>
            <a:r>
              <a:rPr lang="en-US" sz="2800" dirty="0" err="1">
                <a:solidFill>
                  <a:srgbClr val="3366FF"/>
                </a:solidFill>
              </a:rPr>
              <a:t>praporčíkem</a:t>
            </a:r>
            <a:r>
              <a:rPr lang="en-US" sz="2800" dirty="0"/>
              <a:t>.</a:t>
            </a:r>
          </a:p>
          <a:p>
            <a:r>
              <a:rPr lang="en-US" sz="2800" dirty="0">
                <a:solidFill>
                  <a:srgbClr val="0000FF"/>
                </a:solidFill>
              </a:rPr>
              <a:t>MNF </a:t>
            </a:r>
            <a:r>
              <a:rPr lang="en-US" sz="2800" dirty="0" err="1">
                <a:solidFill>
                  <a:srgbClr val="0000FF"/>
                </a:solidFill>
              </a:rPr>
              <a:t>působily</a:t>
            </a:r>
            <a:r>
              <a:rPr lang="en-US" sz="2800" dirty="0">
                <a:solidFill>
                  <a:srgbClr val="0000FF"/>
                </a:solidFill>
              </a:rPr>
              <a:t> v </a:t>
            </a:r>
            <a:r>
              <a:rPr lang="en-US" sz="2800" dirty="0" err="1">
                <a:solidFill>
                  <a:srgbClr val="0000FF"/>
                </a:solidFill>
              </a:rPr>
              <a:t>Iráku</a:t>
            </a:r>
            <a:r>
              <a:rPr lang="en-US" sz="2800" dirty="0">
                <a:solidFill>
                  <a:srgbClr val="0000FF"/>
                </a:solidFill>
              </a:rPr>
              <a:t> od </a:t>
            </a:r>
            <a:r>
              <a:rPr lang="en-US" sz="2800" dirty="0" err="1">
                <a:solidFill>
                  <a:srgbClr val="0000FF"/>
                </a:solidFill>
              </a:rPr>
              <a:t>března</a:t>
            </a:r>
            <a:r>
              <a:rPr lang="en-US" sz="2800" dirty="0">
                <a:solidFill>
                  <a:srgbClr val="0000FF"/>
                </a:solidFill>
              </a:rPr>
              <a:t> 2003</a:t>
            </a:r>
            <a:r>
              <a:rPr lang="en-US" sz="2800" dirty="0"/>
              <a:t>, </a:t>
            </a:r>
            <a:r>
              <a:rPr lang="en-US" sz="2800" dirty="0" err="1"/>
              <a:t>kdy</a:t>
            </a:r>
            <a:r>
              <a:rPr lang="en-US" sz="2800" dirty="0"/>
              <a:t> </a:t>
            </a:r>
            <a:r>
              <a:rPr lang="en-US" sz="2800" dirty="0" err="1"/>
              <a:t>byla</a:t>
            </a:r>
            <a:r>
              <a:rPr lang="en-US" sz="2800" dirty="0"/>
              <a:t> </a:t>
            </a:r>
            <a:r>
              <a:rPr lang="en-US" sz="2800" dirty="0" err="1"/>
              <a:t>zahájena</a:t>
            </a:r>
            <a:r>
              <a:rPr lang="en-US" sz="2800" dirty="0"/>
              <a:t> </a:t>
            </a:r>
            <a:r>
              <a:rPr lang="en-US" sz="2800" dirty="0" err="1"/>
              <a:t>operace</a:t>
            </a:r>
            <a:r>
              <a:rPr lang="en-US" sz="2800" dirty="0"/>
              <a:t> </a:t>
            </a:r>
            <a:r>
              <a:rPr lang="en-US" sz="2800" dirty="0" err="1"/>
              <a:t>Irácká</a:t>
            </a:r>
            <a:r>
              <a:rPr lang="en-US" sz="2800" dirty="0"/>
              <a:t> </a:t>
            </a:r>
            <a:r>
              <a:rPr lang="en-US" sz="2800" dirty="0" err="1"/>
              <a:t>svoboda</a:t>
            </a:r>
            <a:r>
              <a:rPr lang="en-US" sz="2800" dirty="0"/>
              <a:t> (IRAQI FREEDOM). </a:t>
            </a:r>
            <a:r>
              <a:rPr lang="en-US" sz="2800" dirty="0" err="1"/>
              <a:t>Hlavním</a:t>
            </a:r>
            <a:r>
              <a:rPr lang="en-US" sz="2800" dirty="0"/>
              <a:t> </a:t>
            </a:r>
            <a:r>
              <a:rPr lang="en-US" sz="2800" dirty="0" err="1"/>
              <a:t>úkolem</a:t>
            </a:r>
            <a:r>
              <a:rPr lang="en-US" sz="2800" dirty="0"/>
              <a:t> MNF v </a:t>
            </a:r>
            <a:r>
              <a:rPr lang="en-US" sz="2800" dirty="0" err="1"/>
              <a:t>Iráku</a:t>
            </a:r>
            <a:r>
              <a:rPr lang="en-US" sz="2800" dirty="0"/>
              <a:t> </a:t>
            </a:r>
            <a:r>
              <a:rPr lang="en-US" sz="2800" dirty="0" err="1">
                <a:solidFill>
                  <a:srgbClr val="800000"/>
                </a:solidFill>
              </a:rPr>
              <a:t>byla</a:t>
            </a:r>
            <a:r>
              <a:rPr lang="en-US" sz="2800" dirty="0">
                <a:solidFill>
                  <a:srgbClr val="800000"/>
                </a:solidFill>
              </a:rPr>
              <a:t> </a:t>
            </a:r>
            <a:r>
              <a:rPr lang="en-US" sz="2800" dirty="0" err="1">
                <a:solidFill>
                  <a:srgbClr val="800000"/>
                </a:solidFill>
              </a:rPr>
              <a:t>stabilizace</a:t>
            </a:r>
            <a:r>
              <a:rPr lang="en-US" sz="2800" dirty="0">
                <a:solidFill>
                  <a:srgbClr val="800000"/>
                </a:solidFill>
              </a:rPr>
              <a:t> </a:t>
            </a:r>
            <a:r>
              <a:rPr lang="en-US" sz="2800" dirty="0" err="1">
                <a:solidFill>
                  <a:srgbClr val="800000"/>
                </a:solidFill>
              </a:rPr>
              <a:t>bezpečnostní</a:t>
            </a:r>
            <a:r>
              <a:rPr lang="en-US" sz="2800" dirty="0">
                <a:solidFill>
                  <a:srgbClr val="800000"/>
                </a:solidFill>
              </a:rPr>
              <a:t> </a:t>
            </a:r>
            <a:r>
              <a:rPr lang="en-US" sz="2800" dirty="0" err="1">
                <a:solidFill>
                  <a:srgbClr val="800000"/>
                </a:solidFill>
              </a:rPr>
              <a:t>situace</a:t>
            </a:r>
            <a:r>
              <a:rPr lang="en-US" sz="2800" dirty="0">
                <a:solidFill>
                  <a:srgbClr val="800000"/>
                </a:solidFill>
              </a:rPr>
              <a:t>, </a:t>
            </a:r>
            <a:r>
              <a:rPr lang="en-US" sz="2800" dirty="0" err="1">
                <a:solidFill>
                  <a:srgbClr val="800000"/>
                </a:solidFill>
              </a:rPr>
              <a:t>obnova</a:t>
            </a:r>
            <a:r>
              <a:rPr lang="en-US" sz="2800" dirty="0">
                <a:solidFill>
                  <a:srgbClr val="800000"/>
                </a:solidFill>
              </a:rPr>
              <a:t> </a:t>
            </a:r>
            <a:r>
              <a:rPr lang="en-US" sz="2800" dirty="0" err="1">
                <a:solidFill>
                  <a:srgbClr val="800000"/>
                </a:solidFill>
              </a:rPr>
              <a:t>bezpečnostního</a:t>
            </a:r>
            <a:r>
              <a:rPr lang="en-US" sz="2800" dirty="0">
                <a:solidFill>
                  <a:srgbClr val="800000"/>
                </a:solidFill>
              </a:rPr>
              <a:t> </a:t>
            </a:r>
            <a:r>
              <a:rPr lang="en-US" sz="2800" dirty="0" err="1">
                <a:solidFill>
                  <a:srgbClr val="800000"/>
                </a:solidFill>
              </a:rPr>
              <a:t>sektoru</a:t>
            </a:r>
            <a:r>
              <a:rPr lang="en-US" sz="2800" dirty="0">
                <a:solidFill>
                  <a:srgbClr val="800000"/>
                </a:solidFill>
              </a:rPr>
              <a:t> a </a:t>
            </a:r>
            <a:r>
              <a:rPr lang="en-US" sz="2800" dirty="0" err="1">
                <a:solidFill>
                  <a:srgbClr val="800000"/>
                </a:solidFill>
              </a:rPr>
              <a:t>základních</a:t>
            </a:r>
            <a:r>
              <a:rPr lang="en-US" sz="2800" dirty="0">
                <a:solidFill>
                  <a:srgbClr val="800000"/>
                </a:solidFill>
              </a:rPr>
              <a:t> </a:t>
            </a:r>
            <a:r>
              <a:rPr lang="en-US" sz="2800" dirty="0" err="1">
                <a:solidFill>
                  <a:srgbClr val="800000"/>
                </a:solidFill>
              </a:rPr>
              <a:t>správních</a:t>
            </a:r>
            <a:r>
              <a:rPr lang="en-US" sz="2800" dirty="0">
                <a:solidFill>
                  <a:srgbClr val="800000"/>
                </a:solidFill>
              </a:rPr>
              <a:t> </a:t>
            </a:r>
            <a:r>
              <a:rPr lang="en-US" sz="2800" dirty="0" err="1">
                <a:solidFill>
                  <a:srgbClr val="800000"/>
                </a:solidFill>
              </a:rPr>
              <a:t>funkcí</a:t>
            </a:r>
            <a:r>
              <a:rPr lang="en-US" sz="2800" dirty="0">
                <a:solidFill>
                  <a:srgbClr val="800000"/>
                </a:solidFill>
              </a:rPr>
              <a:t> </a:t>
            </a:r>
            <a:r>
              <a:rPr lang="en-US" sz="2800" dirty="0" err="1">
                <a:solidFill>
                  <a:srgbClr val="800000"/>
                </a:solidFill>
              </a:rPr>
              <a:t>země</a:t>
            </a:r>
            <a:r>
              <a:rPr lang="en-US" sz="2800" dirty="0">
                <a:solidFill>
                  <a:srgbClr val="800000"/>
                </a:solidFill>
              </a:rPr>
              <a:t>.</a:t>
            </a:r>
            <a:r>
              <a:rPr lang="en-US" sz="2800" dirty="0"/>
              <a:t> </a:t>
            </a:r>
            <a:r>
              <a:rPr lang="en-US" sz="2800" dirty="0" err="1"/>
              <a:t>Mandát</a:t>
            </a:r>
            <a:r>
              <a:rPr lang="en-US" sz="2800" dirty="0"/>
              <a:t> pro </a:t>
            </a:r>
            <a:r>
              <a:rPr lang="en-US" sz="2800" dirty="0" err="1"/>
              <a:t>působení</a:t>
            </a:r>
            <a:r>
              <a:rPr lang="en-US" sz="2800" dirty="0"/>
              <a:t> MNF </a:t>
            </a:r>
            <a:r>
              <a:rPr lang="en-US" sz="2800" dirty="0" err="1"/>
              <a:t>na</a:t>
            </a:r>
            <a:r>
              <a:rPr lang="en-US" sz="2800" dirty="0"/>
              <a:t> </a:t>
            </a:r>
            <a:r>
              <a:rPr lang="en-US" sz="2800" dirty="0" err="1"/>
              <a:t>území</a:t>
            </a:r>
            <a:r>
              <a:rPr lang="en-US" sz="2800" dirty="0"/>
              <a:t> </a:t>
            </a:r>
            <a:r>
              <a:rPr lang="en-US" sz="2800" dirty="0" err="1"/>
              <a:t>Iráku</a:t>
            </a:r>
            <a:r>
              <a:rPr lang="en-US" sz="2800" dirty="0"/>
              <a:t> </a:t>
            </a:r>
            <a:r>
              <a:rPr lang="en-US" sz="2800" dirty="0" err="1"/>
              <a:t>poskytovala</a:t>
            </a:r>
            <a:r>
              <a:rPr lang="en-US" sz="2800" dirty="0"/>
              <a:t> </a:t>
            </a:r>
            <a:r>
              <a:rPr lang="en-US" sz="2800" dirty="0" err="1"/>
              <a:t>rezoluce</a:t>
            </a:r>
            <a:r>
              <a:rPr lang="en-US" sz="2800" dirty="0"/>
              <a:t> RB OSN </a:t>
            </a:r>
            <a:r>
              <a:rPr lang="en-US" sz="2800" dirty="0" err="1"/>
              <a:t>č</a:t>
            </a:r>
            <a:r>
              <a:rPr lang="en-US" sz="2800" dirty="0"/>
              <a:t>. 1637 </a:t>
            </a:r>
            <a:r>
              <a:rPr lang="en-US" sz="2800" dirty="0" err="1"/>
              <a:t>ze</a:t>
            </a:r>
            <a:r>
              <a:rPr lang="en-US" sz="2800" dirty="0"/>
              <a:t> </a:t>
            </a:r>
            <a:r>
              <a:rPr lang="en-US" sz="2800" dirty="0" err="1"/>
              <a:t>dne</a:t>
            </a:r>
            <a:r>
              <a:rPr lang="en-US" sz="2800" dirty="0"/>
              <a:t> 8. </a:t>
            </a:r>
            <a:r>
              <a:rPr lang="en-US" sz="2800" dirty="0" err="1"/>
              <a:t>listopadu</a:t>
            </a:r>
            <a:r>
              <a:rPr lang="en-US" sz="2800" dirty="0"/>
              <a:t> 2005.</a:t>
            </a:r>
          </a:p>
        </p:txBody>
      </p:sp>
    </p:spTree>
    <p:extLst>
      <p:ext uri="{BB962C8B-B14F-4D97-AF65-F5344CB8AC3E}">
        <p14:creationId xmlns:p14="http://schemas.microsoft.com/office/powerpoint/2010/main" val="600145440"/>
      </p:ext>
    </p:extLst>
  </p:cSld>
  <p:clrMapOvr>
    <a:masterClrMapping/>
  </p:clrMapOvr>
</p:sld>
</file>

<file path=ppt/slides/slide3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Zákaz</a:t>
            </a:r>
            <a:r>
              <a:rPr lang="en-US" dirty="0"/>
              <a:t> </a:t>
            </a:r>
            <a:r>
              <a:rPr lang="en-US" dirty="0" err="1"/>
              <a:t>zneužití</a:t>
            </a:r>
            <a:r>
              <a:rPr lang="en-US" dirty="0"/>
              <a:t> </a:t>
            </a:r>
            <a:r>
              <a:rPr lang="en-US" dirty="0" err="1"/>
              <a:t>ozbrojených</a:t>
            </a:r>
            <a:r>
              <a:rPr lang="en-US" dirty="0"/>
              <a:t> </a:t>
            </a:r>
            <a:r>
              <a:rPr lang="en-US" dirty="0" err="1"/>
              <a:t>sil</a:t>
            </a:r>
            <a:endParaRPr lang="en-US" dirty="0"/>
          </a:p>
        </p:txBody>
      </p:sp>
      <p:sp>
        <p:nvSpPr>
          <p:cNvPr id="5" name="Content Placeholder 4"/>
          <p:cNvSpPr>
            <a:spLocks noGrp="1"/>
          </p:cNvSpPr>
          <p:nvPr>
            <p:ph idx="1"/>
          </p:nvPr>
        </p:nvSpPr>
        <p:spPr/>
        <p:txBody>
          <a:bodyPr/>
          <a:lstStyle/>
          <a:p>
            <a:r>
              <a:rPr lang="en-US" dirty="0" err="1"/>
              <a:t>Ozbrojené</a:t>
            </a:r>
            <a:r>
              <a:rPr lang="en-US" dirty="0"/>
              <a:t> </a:t>
            </a:r>
            <a:r>
              <a:rPr lang="en-US" dirty="0" err="1"/>
              <a:t>síly</a:t>
            </a:r>
            <a:r>
              <a:rPr lang="en-US" dirty="0"/>
              <a:t> </a:t>
            </a:r>
            <a:r>
              <a:rPr lang="en-US" dirty="0" err="1"/>
              <a:t>nelze</a:t>
            </a:r>
            <a:r>
              <a:rPr lang="en-US" dirty="0"/>
              <a:t> </a:t>
            </a:r>
            <a:r>
              <a:rPr lang="en-US" dirty="0" err="1"/>
              <a:t>použít</a:t>
            </a:r>
            <a:r>
              <a:rPr lang="en-US" dirty="0"/>
              <a:t> k </a:t>
            </a:r>
            <a:r>
              <a:rPr lang="en-US" dirty="0" err="1">
                <a:solidFill>
                  <a:srgbClr val="800000"/>
                </a:solidFill>
              </a:rPr>
              <a:t>přímému</a:t>
            </a:r>
            <a:r>
              <a:rPr lang="en-US" dirty="0">
                <a:solidFill>
                  <a:srgbClr val="800000"/>
                </a:solidFill>
              </a:rPr>
              <a:t> </a:t>
            </a:r>
            <a:r>
              <a:rPr lang="en-US" dirty="0" err="1">
                <a:solidFill>
                  <a:srgbClr val="800000"/>
                </a:solidFill>
              </a:rPr>
              <a:t>zásahu</a:t>
            </a:r>
            <a:r>
              <a:rPr lang="en-US" dirty="0">
                <a:solidFill>
                  <a:srgbClr val="800000"/>
                </a:solidFill>
              </a:rPr>
              <a:t> </a:t>
            </a:r>
            <a:r>
              <a:rPr lang="en-US" dirty="0" err="1">
                <a:solidFill>
                  <a:srgbClr val="800000"/>
                </a:solidFill>
              </a:rPr>
              <a:t>proti</a:t>
            </a:r>
            <a:r>
              <a:rPr lang="en-US" dirty="0">
                <a:solidFill>
                  <a:srgbClr val="800000"/>
                </a:solidFill>
              </a:rPr>
              <a:t> </a:t>
            </a:r>
            <a:r>
              <a:rPr lang="en-US" dirty="0" err="1">
                <a:solidFill>
                  <a:srgbClr val="800000"/>
                </a:solidFill>
              </a:rPr>
              <a:t>účastníkům</a:t>
            </a:r>
            <a:r>
              <a:rPr lang="en-US" dirty="0">
                <a:solidFill>
                  <a:srgbClr val="800000"/>
                </a:solidFill>
              </a:rPr>
              <a:t> </a:t>
            </a:r>
            <a:r>
              <a:rPr lang="en-US" dirty="0" err="1">
                <a:solidFill>
                  <a:srgbClr val="800000"/>
                </a:solidFill>
              </a:rPr>
              <a:t>stávky</a:t>
            </a:r>
            <a:r>
              <a:rPr lang="en-US" dirty="0">
                <a:solidFill>
                  <a:srgbClr val="800000"/>
                </a:solidFill>
              </a:rPr>
              <a:t>  </a:t>
            </a:r>
            <a:r>
              <a:rPr lang="en-US" dirty="0" err="1">
                <a:solidFill>
                  <a:srgbClr val="800000"/>
                </a:solidFill>
              </a:rPr>
              <a:t>vedené</a:t>
            </a:r>
            <a:r>
              <a:rPr lang="en-US" dirty="0">
                <a:solidFill>
                  <a:srgbClr val="800000"/>
                </a:solidFill>
              </a:rPr>
              <a:t> </a:t>
            </a:r>
            <a:r>
              <a:rPr lang="en-US" dirty="0" err="1">
                <a:solidFill>
                  <a:srgbClr val="800000"/>
                </a:solidFill>
              </a:rPr>
              <a:t>na</a:t>
            </a:r>
            <a:r>
              <a:rPr lang="en-US" dirty="0">
                <a:solidFill>
                  <a:srgbClr val="800000"/>
                </a:solidFill>
              </a:rPr>
              <a:t> </a:t>
            </a:r>
            <a:r>
              <a:rPr lang="en-US" dirty="0" err="1">
                <a:solidFill>
                  <a:srgbClr val="800000"/>
                </a:solidFill>
              </a:rPr>
              <a:t>ochranu</a:t>
            </a:r>
            <a:r>
              <a:rPr lang="en-US" dirty="0">
                <a:solidFill>
                  <a:srgbClr val="800000"/>
                </a:solidFill>
              </a:rPr>
              <a:t> </a:t>
            </a:r>
            <a:r>
              <a:rPr lang="en-US" dirty="0" err="1">
                <a:solidFill>
                  <a:srgbClr val="800000"/>
                </a:solidFill>
              </a:rPr>
              <a:t>práv</a:t>
            </a:r>
            <a:r>
              <a:rPr lang="en-US" dirty="0">
                <a:solidFill>
                  <a:srgbClr val="800000"/>
                </a:solidFill>
              </a:rPr>
              <a:t> a </a:t>
            </a:r>
            <a:r>
              <a:rPr lang="en-US" dirty="0" err="1">
                <a:solidFill>
                  <a:srgbClr val="800000"/>
                </a:solidFill>
              </a:rPr>
              <a:t>oprávněných</a:t>
            </a:r>
            <a:r>
              <a:rPr lang="en-US" dirty="0">
                <a:solidFill>
                  <a:srgbClr val="800000"/>
                </a:solidFill>
              </a:rPr>
              <a:t> </a:t>
            </a:r>
            <a:r>
              <a:rPr lang="en-US" dirty="0" err="1">
                <a:solidFill>
                  <a:srgbClr val="800000"/>
                </a:solidFill>
              </a:rPr>
              <a:t>hospodářských</a:t>
            </a:r>
            <a:r>
              <a:rPr lang="en-US" dirty="0">
                <a:solidFill>
                  <a:srgbClr val="800000"/>
                </a:solidFill>
              </a:rPr>
              <a:t> a </a:t>
            </a:r>
            <a:r>
              <a:rPr lang="en-US" dirty="0" err="1">
                <a:solidFill>
                  <a:srgbClr val="800000"/>
                </a:solidFill>
              </a:rPr>
              <a:t>sociálních</a:t>
            </a:r>
            <a:r>
              <a:rPr lang="en-US" dirty="0">
                <a:solidFill>
                  <a:srgbClr val="800000"/>
                </a:solidFill>
              </a:rPr>
              <a:t> </a:t>
            </a:r>
            <a:r>
              <a:rPr lang="en-US" dirty="0" err="1">
                <a:solidFill>
                  <a:srgbClr val="800000"/>
                </a:solidFill>
              </a:rPr>
              <a:t>zájmů</a:t>
            </a:r>
            <a:r>
              <a:rPr lang="en-US" dirty="0">
                <a:solidFill>
                  <a:srgbClr val="800000"/>
                </a:solidFill>
              </a:rPr>
              <a:t> </a:t>
            </a:r>
            <a:r>
              <a:rPr lang="en-US" dirty="0" err="1">
                <a:solidFill>
                  <a:srgbClr val="800000"/>
                </a:solidFill>
              </a:rPr>
              <a:t>zaměstnanců</a:t>
            </a:r>
            <a:r>
              <a:rPr lang="en-US" dirty="0">
                <a:solidFill>
                  <a:srgbClr val="800000"/>
                </a:solidFill>
              </a:rPr>
              <a:t>.</a:t>
            </a:r>
          </a:p>
        </p:txBody>
      </p:sp>
    </p:spTree>
    <p:extLst>
      <p:ext uri="{BB962C8B-B14F-4D97-AF65-F5344CB8AC3E}">
        <p14:creationId xmlns:p14="http://schemas.microsoft.com/office/powerpoint/2010/main" val="2896465684"/>
      </p:ext>
    </p:extLst>
  </p:cSld>
  <p:clrMapOvr>
    <a:masterClrMapping/>
  </p:clrMapOvr>
</p:sld>
</file>

<file path=ppt/slides/slide3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Armáda</a:t>
            </a:r>
            <a:endParaRPr lang="en-US" dirty="0"/>
          </a:p>
        </p:txBody>
      </p:sp>
      <p:sp>
        <p:nvSpPr>
          <p:cNvPr id="3" name="Content Placeholder 2"/>
          <p:cNvSpPr>
            <a:spLocks noGrp="1"/>
          </p:cNvSpPr>
          <p:nvPr>
            <p:ph idx="1"/>
          </p:nvPr>
        </p:nvSpPr>
        <p:spPr/>
        <p:txBody>
          <a:bodyPr/>
          <a:lstStyle/>
          <a:p>
            <a:r>
              <a:rPr lang="en-US" dirty="0" err="1"/>
              <a:t>Armáda</a:t>
            </a:r>
            <a:r>
              <a:rPr lang="en-US" dirty="0"/>
              <a:t> je </a:t>
            </a:r>
            <a:r>
              <a:rPr lang="en-US" dirty="0" err="1"/>
              <a:t>základem</a:t>
            </a:r>
            <a:r>
              <a:rPr lang="en-US" dirty="0"/>
              <a:t> </a:t>
            </a:r>
            <a:r>
              <a:rPr lang="en-US" dirty="0" err="1"/>
              <a:t>ozbrojených</a:t>
            </a:r>
            <a:r>
              <a:rPr lang="en-US" dirty="0"/>
              <a:t> </a:t>
            </a:r>
            <a:r>
              <a:rPr lang="en-US" dirty="0" err="1"/>
              <a:t>sil</a:t>
            </a:r>
            <a:r>
              <a:rPr lang="en-US" dirty="0"/>
              <a:t> a </a:t>
            </a:r>
            <a:r>
              <a:rPr lang="en-US" dirty="0" err="1"/>
              <a:t>organizačně</a:t>
            </a:r>
            <a:r>
              <a:rPr lang="en-US" dirty="0"/>
              <a:t> se </a:t>
            </a:r>
            <a:r>
              <a:rPr lang="en-US" dirty="0" err="1"/>
              <a:t>člení</a:t>
            </a:r>
            <a:r>
              <a:rPr lang="en-US" dirty="0"/>
              <a:t> </a:t>
            </a:r>
            <a:r>
              <a:rPr lang="en-US" dirty="0" err="1"/>
              <a:t>na</a:t>
            </a:r>
            <a:r>
              <a:rPr lang="en-US" dirty="0"/>
              <a:t>: </a:t>
            </a:r>
          </a:p>
          <a:p>
            <a:pPr marL="514350" indent="-514350">
              <a:buAutoNum type="alphaLcParenR"/>
            </a:pPr>
            <a:r>
              <a:rPr lang="en-US" dirty="0" err="1">
                <a:solidFill>
                  <a:srgbClr val="660066"/>
                </a:solidFill>
              </a:rPr>
              <a:t>vojenské</a:t>
            </a:r>
            <a:r>
              <a:rPr lang="en-US" dirty="0">
                <a:solidFill>
                  <a:srgbClr val="660066"/>
                </a:solidFill>
              </a:rPr>
              <a:t> </a:t>
            </a:r>
            <a:r>
              <a:rPr lang="en-US" dirty="0" err="1">
                <a:solidFill>
                  <a:srgbClr val="660066"/>
                </a:solidFill>
              </a:rPr>
              <a:t>útvary</a:t>
            </a:r>
            <a:r>
              <a:rPr lang="en-US" dirty="0">
                <a:solidFill>
                  <a:srgbClr val="660066"/>
                </a:solidFill>
              </a:rPr>
              <a:t>, </a:t>
            </a:r>
          </a:p>
          <a:p>
            <a:pPr marL="514350" indent="-514350">
              <a:buAutoNum type="alphaLcParenR"/>
            </a:pPr>
            <a:r>
              <a:rPr lang="en-US" dirty="0" err="1">
                <a:solidFill>
                  <a:srgbClr val="660066"/>
                </a:solidFill>
              </a:rPr>
              <a:t>vojenská</a:t>
            </a:r>
            <a:r>
              <a:rPr lang="en-US" dirty="0">
                <a:solidFill>
                  <a:srgbClr val="660066"/>
                </a:solidFill>
              </a:rPr>
              <a:t> </a:t>
            </a:r>
            <a:r>
              <a:rPr lang="en-US" dirty="0" err="1">
                <a:solidFill>
                  <a:srgbClr val="660066"/>
                </a:solidFill>
              </a:rPr>
              <a:t>zařízení</a:t>
            </a:r>
            <a:r>
              <a:rPr lang="en-US" dirty="0">
                <a:solidFill>
                  <a:srgbClr val="660066"/>
                </a:solidFill>
              </a:rPr>
              <a:t> a </a:t>
            </a:r>
          </a:p>
          <a:p>
            <a:pPr marL="514350" indent="-514350">
              <a:buAutoNum type="alphaLcParenR"/>
            </a:pPr>
            <a:r>
              <a:rPr lang="en-US" dirty="0" err="1">
                <a:solidFill>
                  <a:srgbClr val="660066"/>
                </a:solidFill>
              </a:rPr>
              <a:t>vojenské</a:t>
            </a:r>
            <a:r>
              <a:rPr lang="en-US" dirty="0">
                <a:solidFill>
                  <a:srgbClr val="660066"/>
                </a:solidFill>
              </a:rPr>
              <a:t> </a:t>
            </a:r>
            <a:r>
              <a:rPr lang="en-US" dirty="0" err="1">
                <a:solidFill>
                  <a:srgbClr val="660066"/>
                </a:solidFill>
              </a:rPr>
              <a:t>záchranné</a:t>
            </a:r>
            <a:r>
              <a:rPr lang="en-US" dirty="0">
                <a:solidFill>
                  <a:srgbClr val="660066"/>
                </a:solidFill>
              </a:rPr>
              <a:t> </a:t>
            </a:r>
            <a:r>
              <a:rPr lang="en-US" dirty="0" err="1">
                <a:solidFill>
                  <a:srgbClr val="660066"/>
                </a:solidFill>
              </a:rPr>
              <a:t>útvary</a:t>
            </a:r>
            <a:r>
              <a:rPr lang="en-US" dirty="0">
                <a:solidFill>
                  <a:srgbClr val="660066"/>
                </a:solidFill>
              </a:rPr>
              <a:t>, </a:t>
            </a:r>
            <a:r>
              <a:rPr lang="en-US" dirty="0" err="1">
                <a:solidFill>
                  <a:srgbClr val="660066"/>
                </a:solidFill>
              </a:rPr>
              <a:t>které</a:t>
            </a:r>
            <a:r>
              <a:rPr lang="en-US" dirty="0">
                <a:solidFill>
                  <a:srgbClr val="660066"/>
                </a:solidFill>
              </a:rPr>
              <a:t> se </a:t>
            </a:r>
            <a:r>
              <a:rPr lang="en-US" dirty="0" err="1">
                <a:solidFill>
                  <a:srgbClr val="660066"/>
                </a:solidFill>
              </a:rPr>
              <a:t>mohou</a:t>
            </a:r>
            <a:r>
              <a:rPr lang="en-US" dirty="0">
                <a:solidFill>
                  <a:srgbClr val="660066"/>
                </a:solidFill>
              </a:rPr>
              <a:t> </a:t>
            </a:r>
            <a:r>
              <a:rPr lang="en-US" dirty="0" err="1">
                <a:solidFill>
                  <a:srgbClr val="660066"/>
                </a:solidFill>
              </a:rPr>
              <a:t>slučovat</a:t>
            </a:r>
            <a:r>
              <a:rPr lang="en-US" dirty="0">
                <a:solidFill>
                  <a:srgbClr val="660066"/>
                </a:solidFill>
              </a:rPr>
              <a:t> do </a:t>
            </a:r>
            <a:r>
              <a:rPr lang="en-US" dirty="0" err="1">
                <a:solidFill>
                  <a:srgbClr val="660066"/>
                </a:solidFill>
              </a:rPr>
              <a:t>větších</a:t>
            </a:r>
            <a:r>
              <a:rPr lang="en-US" dirty="0">
                <a:solidFill>
                  <a:srgbClr val="660066"/>
                </a:solidFill>
              </a:rPr>
              <a:t> </a:t>
            </a:r>
            <a:r>
              <a:rPr lang="en-US" dirty="0" err="1">
                <a:solidFill>
                  <a:srgbClr val="660066"/>
                </a:solidFill>
              </a:rPr>
              <a:t>organizačních</a:t>
            </a:r>
            <a:r>
              <a:rPr lang="en-US" dirty="0">
                <a:solidFill>
                  <a:srgbClr val="660066"/>
                </a:solidFill>
              </a:rPr>
              <a:t> </a:t>
            </a:r>
            <a:r>
              <a:rPr lang="en-US" dirty="0" err="1">
                <a:solidFill>
                  <a:srgbClr val="660066"/>
                </a:solidFill>
              </a:rPr>
              <a:t>celků</a:t>
            </a:r>
            <a:endParaRPr lang="en-US" dirty="0">
              <a:solidFill>
                <a:srgbClr val="660066"/>
              </a:solidFill>
            </a:endParaRPr>
          </a:p>
        </p:txBody>
      </p:sp>
    </p:spTree>
    <p:extLst>
      <p:ext uri="{BB962C8B-B14F-4D97-AF65-F5344CB8AC3E}">
        <p14:creationId xmlns:p14="http://schemas.microsoft.com/office/powerpoint/2010/main" val="23528202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Ústavní pořádek  ČR</a:t>
            </a:r>
          </a:p>
        </p:txBody>
      </p:sp>
      <p:sp>
        <p:nvSpPr>
          <p:cNvPr id="17410" name="Rectangle 2"/>
          <p:cNvSpPr>
            <a:spLocks noGrp="1" noChangeArrowheads="1"/>
          </p:cNvSpPr>
          <p:nvPr>
            <p:ph type="body" idx="1"/>
          </p:nvPr>
        </p:nvSpPr>
        <p:spPr>
          <a:xfrm>
            <a:off x="539750" y="1593850"/>
            <a:ext cx="9070975" cy="54578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Pojem zavedený Ústavou  v článku 112</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Jde o </a:t>
            </a:r>
            <a:r>
              <a:rPr lang="cs-CZ">
                <a:solidFill>
                  <a:srgbClr val="FFD320"/>
                </a:solidFill>
              </a:rPr>
              <a:t>neuzavřený soubor</a:t>
            </a:r>
            <a:r>
              <a:rPr lang="cs-CZ"/>
              <a:t> všech platných ústavních zákon</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Všechny tvoří  ústavu České republiky v širším smyslu</a:t>
            </a:r>
          </a:p>
          <a:p>
            <a:pPr marL="431800" indent="-323850">
              <a:buSzPct val="45000"/>
              <a:buFont typeface="Wingding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00FF"/>
                </a:solidFill>
              </a:rPr>
              <a:t>Přímo uvedené </a:t>
            </a:r>
            <a:r>
              <a:rPr lang="cs-CZ"/>
              <a:t>ústavní zákony: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CCCC"/>
                </a:solidFill>
              </a:rPr>
              <a:t>Ústava, Listina základních práv a svobod</a:t>
            </a:r>
            <a:r>
              <a:rPr lang="cs-CZ"/>
              <a: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420E"/>
                </a:solidFill>
              </a:rPr>
              <a:t>Nepřímo zmíněné ústavní</a:t>
            </a:r>
            <a:r>
              <a:rPr lang="cs-CZ"/>
              <a:t> zákony upravující  </a:t>
            </a:r>
            <a:r>
              <a:rPr lang="cs-CZ">
                <a:solidFill>
                  <a:srgbClr val="FF950E"/>
                </a:solidFill>
              </a:rPr>
              <a:t>státní hranice</a:t>
            </a:r>
            <a:r>
              <a:rPr lang="cs-CZ"/>
              <a:t> a ústavní zákony přijaté</a:t>
            </a:r>
            <a:r>
              <a:rPr lang="cs-CZ">
                <a:solidFill>
                  <a:srgbClr val="666699"/>
                </a:solidFill>
              </a:rPr>
              <a:t> ČNR po 6. 6. 1992</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Branná</a:t>
            </a:r>
            <a:r>
              <a:rPr lang="en-US" dirty="0"/>
              <a:t> </a:t>
            </a:r>
            <a:r>
              <a:rPr lang="en-US" dirty="0" err="1"/>
              <a:t>povinnost</a:t>
            </a:r>
            <a:endParaRPr lang="en-US" dirty="0"/>
          </a:p>
        </p:txBody>
      </p:sp>
      <p:sp>
        <p:nvSpPr>
          <p:cNvPr id="3" name="Content Placeholder 2"/>
          <p:cNvSpPr>
            <a:spLocks noGrp="1"/>
          </p:cNvSpPr>
          <p:nvPr>
            <p:ph idx="1"/>
          </p:nvPr>
        </p:nvSpPr>
        <p:spPr>
          <a:xfrm>
            <a:off x="503808" y="1907629"/>
            <a:ext cx="9069387" cy="4987925"/>
          </a:xfrm>
        </p:spPr>
        <p:txBody>
          <a:bodyPr/>
          <a:lstStyle/>
          <a:p>
            <a:r>
              <a:rPr lang="en-US" dirty="0" err="1"/>
              <a:t>Branná</a:t>
            </a:r>
            <a:r>
              <a:rPr lang="en-US" dirty="0"/>
              <a:t> </a:t>
            </a:r>
            <a:r>
              <a:rPr lang="en-US" dirty="0" err="1"/>
              <a:t>povinnost</a:t>
            </a:r>
            <a:r>
              <a:rPr lang="en-US" dirty="0"/>
              <a:t> je </a:t>
            </a:r>
            <a:r>
              <a:rPr lang="en-US" dirty="0" err="1"/>
              <a:t>povinnost</a:t>
            </a:r>
            <a:r>
              <a:rPr lang="en-US" dirty="0"/>
              <a:t> </a:t>
            </a:r>
            <a:r>
              <a:rPr lang="en-US" dirty="0" err="1"/>
              <a:t>státního</a:t>
            </a:r>
            <a:r>
              <a:rPr lang="en-US" dirty="0"/>
              <a:t> </a:t>
            </a:r>
            <a:r>
              <a:rPr lang="en-US" dirty="0" err="1"/>
              <a:t>občana</a:t>
            </a:r>
            <a:r>
              <a:rPr lang="en-US" dirty="0"/>
              <a:t> </a:t>
            </a:r>
            <a:r>
              <a:rPr lang="en-US" dirty="0" err="1"/>
              <a:t>České</a:t>
            </a:r>
            <a:r>
              <a:rPr lang="en-US" dirty="0"/>
              <a:t> </a:t>
            </a:r>
            <a:r>
              <a:rPr lang="en-US" dirty="0" err="1"/>
              <a:t>republiky</a:t>
            </a:r>
            <a:r>
              <a:rPr lang="en-US" dirty="0"/>
              <a:t>  </a:t>
            </a:r>
            <a:r>
              <a:rPr lang="en-US" dirty="0" err="1">
                <a:solidFill>
                  <a:srgbClr val="FF0000"/>
                </a:solidFill>
              </a:rPr>
              <a:t>plnit</a:t>
            </a:r>
            <a:r>
              <a:rPr lang="en-US" dirty="0">
                <a:solidFill>
                  <a:srgbClr val="FF0000"/>
                </a:solidFill>
              </a:rPr>
              <a:t> </a:t>
            </a:r>
            <a:r>
              <a:rPr lang="en-US" dirty="0" err="1">
                <a:solidFill>
                  <a:srgbClr val="FF0000"/>
                </a:solidFill>
              </a:rPr>
              <a:t>úkoly</a:t>
            </a:r>
            <a:r>
              <a:rPr lang="en-US" dirty="0">
                <a:solidFill>
                  <a:srgbClr val="FF0000"/>
                </a:solidFill>
              </a:rPr>
              <a:t> </a:t>
            </a:r>
            <a:r>
              <a:rPr lang="en-US" dirty="0" err="1">
                <a:solidFill>
                  <a:srgbClr val="FF0000"/>
                </a:solidFill>
              </a:rPr>
              <a:t>ozbrojených</a:t>
            </a:r>
            <a:r>
              <a:rPr lang="en-US" dirty="0">
                <a:solidFill>
                  <a:srgbClr val="FF0000"/>
                </a:solidFill>
              </a:rPr>
              <a:t> </a:t>
            </a:r>
            <a:r>
              <a:rPr lang="en-US" dirty="0" err="1">
                <a:solidFill>
                  <a:srgbClr val="FF0000"/>
                </a:solidFill>
              </a:rPr>
              <a:t>sil</a:t>
            </a:r>
            <a:r>
              <a:rPr lang="en-US" dirty="0">
                <a:solidFill>
                  <a:srgbClr val="FF0000"/>
                </a:solidFill>
              </a:rPr>
              <a:t> </a:t>
            </a:r>
            <a:r>
              <a:rPr lang="en-US" dirty="0" err="1">
                <a:solidFill>
                  <a:srgbClr val="FF0000"/>
                </a:solidFill>
              </a:rPr>
              <a:t>České</a:t>
            </a:r>
            <a:r>
              <a:rPr lang="en-US" dirty="0">
                <a:solidFill>
                  <a:srgbClr val="FF0000"/>
                </a:solidFill>
              </a:rPr>
              <a:t> </a:t>
            </a:r>
            <a:r>
              <a:rPr lang="en-US" dirty="0" err="1">
                <a:solidFill>
                  <a:srgbClr val="FF0000"/>
                </a:solidFill>
              </a:rPr>
              <a:t>republiky</a:t>
            </a:r>
            <a:r>
              <a:rPr lang="en-US" dirty="0"/>
              <a:t>; </a:t>
            </a:r>
            <a:r>
              <a:rPr lang="en-US" dirty="0" err="1"/>
              <a:t>zahrnuje</a:t>
            </a:r>
            <a:r>
              <a:rPr lang="en-US" dirty="0"/>
              <a:t> </a:t>
            </a:r>
            <a:r>
              <a:rPr lang="en-US" dirty="0" err="1"/>
              <a:t>povinnost</a:t>
            </a:r>
            <a:r>
              <a:rPr lang="en-US" dirty="0"/>
              <a:t> </a:t>
            </a:r>
            <a:r>
              <a:rPr lang="en-US" dirty="0" err="1"/>
              <a:t>občana</a:t>
            </a:r>
            <a:r>
              <a:rPr lang="en-US" dirty="0"/>
              <a:t>: </a:t>
            </a:r>
          </a:p>
          <a:p>
            <a:pPr marL="514350" indent="-514350">
              <a:buAutoNum type="alphaLcParenR"/>
            </a:pPr>
            <a:r>
              <a:rPr lang="en-US" dirty="0" err="1"/>
              <a:t>podrobit</a:t>
            </a:r>
            <a:r>
              <a:rPr lang="en-US" dirty="0"/>
              <a:t> se </a:t>
            </a:r>
            <a:r>
              <a:rPr lang="en-US" dirty="0" err="1">
                <a:solidFill>
                  <a:srgbClr val="FF6600"/>
                </a:solidFill>
              </a:rPr>
              <a:t>odvodnímu</a:t>
            </a:r>
            <a:r>
              <a:rPr lang="en-US" dirty="0">
                <a:solidFill>
                  <a:srgbClr val="FF6600"/>
                </a:solidFill>
              </a:rPr>
              <a:t> </a:t>
            </a:r>
            <a:r>
              <a:rPr lang="en-US" dirty="0" err="1">
                <a:solidFill>
                  <a:srgbClr val="FF6600"/>
                </a:solidFill>
              </a:rPr>
              <a:t>řízení</a:t>
            </a:r>
            <a:r>
              <a:rPr lang="en-US" dirty="0"/>
              <a:t>, </a:t>
            </a:r>
          </a:p>
          <a:p>
            <a:pPr marL="514350" indent="-514350">
              <a:buAutoNum type="alphaLcParenR"/>
            </a:pPr>
            <a:r>
              <a:rPr lang="en-US" dirty="0" err="1"/>
              <a:t>vykonávat</a:t>
            </a:r>
            <a:r>
              <a:rPr lang="en-US" dirty="0"/>
              <a:t> </a:t>
            </a:r>
            <a:r>
              <a:rPr lang="en-US" dirty="0" err="1">
                <a:solidFill>
                  <a:srgbClr val="FF6600"/>
                </a:solidFill>
              </a:rPr>
              <a:t>vojenskou</a:t>
            </a:r>
            <a:r>
              <a:rPr lang="en-US" dirty="0">
                <a:solidFill>
                  <a:srgbClr val="FF6600"/>
                </a:solidFill>
              </a:rPr>
              <a:t> </a:t>
            </a:r>
            <a:r>
              <a:rPr lang="en-US" dirty="0" err="1">
                <a:solidFill>
                  <a:srgbClr val="FF6600"/>
                </a:solidFill>
              </a:rPr>
              <a:t>činnou</a:t>
            </a:r>
            <a:r>
              <a:rPr lang="en-US" dirty="0">
                <a:solidFill>
                  <a:srgbClr val="FF6600"/>
                </a:solidFill>
              </a:rPr>
              <a:t> </a:t>
            </a:r>
            <a:r>
              <a:rPr lang="en-US" dirty="0" err="1">
                <a:solidFill>
                  <a:srgbClr val="FF6600"/>
                </a:solidFill>
              </a:rPr>
              <a:t>službu</a:t>
            </a:r>
            <a:r>
              <a:rPr lang="en-US" dirty="0">
                <a:solidFill>
                  <a:srgbClr val="FF6600"/>
                </a:solidFill>
              </a:rPr>
              <a:t> </a:t>
            </a:r>
            <a:r>
              <a:rPr lang="en-US" dirty="0"/>
              <a:t>a </a:t>
            </a:r>
          </a:p>
          <a:p>
            <a:pPr marL="514350" indent="-514350">
              <a:buAutoNum type="alphaLcParenR"/>
            </a:pPr>
            <a:r>
              <a:rPr lang="en-US" dirty="0" err="1"/>
              <a:t>plnit</a:t>
            </a:r>
            <a:r>
              <a:rPr lang="en-US" dirty="0"/>
              <a:t> </a:t>
            </a:r>
            <a:r>
              <a:rPr lang="en-US" dirty="0" err="1"/>
              <a:t>další</a:t>
            </a:r>
            <a:r>
              <a:rPr lang="en-US" dirty="0"/>
              <a:t> </a:t>
            </a:r>
            <a:r>
              <a:rPr lang="en-US" dirty="0" err="1"/>
              <a:t>povinnosti</a:t>
            </a:r>
            <a:r>
              <a:rPr lang="en-US" dirty="0"/>
              <a:t> </a:t>
            </a:r>
            <a:r>
              <a:rPr lang="en-US" dirty="0" err="1"/>
              <a:t>stanovené</a:t>
            </a:r>
            <a:r>
              <a:rPr lang="en-US" dirty="0"/>
              <a:t> </a:t>
            </a:r>
            <a:r>
              <a:rPr lang="en-US" dirty="0" err="1"/>
              <a:t>tímto</a:t>
            </a:r>
            <a:r>
              <a:rPr lang="en-US" dirty="0"/>
              <a:t> </a:t>
            </a:r>
            <a:r>
              <a:rPr lang="en-US" dirty="0" err="1"/>
              <a:t>zákonem</a:t>
            </a:r>
            <a:r>
              <a:rPr lang="en-US" dirty="0"/>
              <a:t>.</a:t>
            </a:r>
          </a:p>
        </p:txBody>
      </p:sp>
    </p:spTree>
    <p:extLst>
      <p:ext uri="{BB962C8B-B14F-4D97-AF65-F5344CB8AC3E}">
        <p14:creationId xmlns:p14="http://schemas.microsoft.com/office/powerpoint/2010/main" val="1888459319"/>
      </p:ext>
    </p:extLst>
  </p:cSld>
  <p:clrMapOvr>
    <a:masterClrMapping/>
  </p:clrMapOvr>
</p:sld>
</file>

<file path=ppt/slides/slide3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Trvání</a:t>
            </a:r>
            <a:r>
              <a:rPr lang="en-US" dirty="0"/>
              <a:t> </a:t>
            </a:r>
            <a:r>
              <a:rPr lang="en-US" dirty="0" err="1"/>
              <a:t>branné</a:t>
            </a:r>
            <a:r>
              <a:rPr lang="en-US" dirty="0"/>
              <a:t> </a:t>
            </a:r>
            <a:r>
              <a:rPr lang="en-US" dirty="0" err="1"/>
              <a:t>povinnosti</a:t>
            </a:r>
            <a:endParaRPr lang="en-US" dirty="0"/>
          </a:p>
        </p:txBody>
      </p:sp>
      <p:sp>
        <p:nvSpPr>
          <p:cNvPr id="3" name="Content Placeholder 2"/>
          <p:cNvSpPr>
            <a:spLocks noGrp="1"/>
          </p:cNvSpPr>
          <p:nvPr>
            <p:ph idx="1"/>
          </p:nvPr>
        </p:nvSpPr>
        <p:spPr/>
        <p:txBody>
          <a:bodyPr/>
          <a:lstStyle/>
          <a:p>
            <a:pPr marL="514350" indent="-514350">
              <a:buAutoNum type="arabicParenR"/>
            </a:pPr>
            <a:r>
              <a:rPr lang="en-US" dirty="0" err="1"/>
              <a:t>Branná</a:t>
            </a:r>
            <a:r>
              <a:rPr lang="en-US" dirty="0"/>
              <a:t> </a:t>
            </a:r>
            <a:r>
              <a:rPr lang="en-US" dirty="0" err="1"/>
              <a:t>povinnost</a:t>
            </a:r>
            <a:r>
              <a:rPr lang="en-US" dirty="0"/>
              <a:t> </a:t>
            </a:r>
            <a:r>
              <a:rPr lang="en-US" dirty="0" err="1"/>
              <a:t>vzniká</a:t>
            </a:r>
            <a:r>
              <a:rPr lang="en-US" dirty="0"/>
              <a:t> </a:t>
            </a:r>
            <a:r>
              <a:rPr lang="en-US" dirty="0" err="1"/>
              <a:t>občanovi</a:t>
            </a:r>
            <a:r>
              <a:rPr lang="en-US" dirty="0"/>
              <a:t> </a:t>
            </a:r>
            <a:r>
              <a:rPr lang="en-US" dirty="0" err="1"/>
              <a:t>dnem</a:t>
            </a:r>
            <a:r>
              <a:rPr lang="en-US" dirty="0"/>
              <a:t> </a:t>
            </a:r>
            <a:r>
              <a:rPr lang="en-US" dirty="0" err="1"/>
              <a:t>následujícím</a:t>
            </a:r>
            <a:r>
              <a:rPr lang="en-US" dirty="0"/>
              <a:t> </a:t>
            </a:r>
            <a:r>
              <a:rPr lang="en-US" dirty="0" err="1"/>
              <a:t>po</a:t>
            </a:r>
            <a:r>
              <a:rPr lang="en-US" dirty="0"/>
              <a:t> </a:t>
            </a:r>
            <a:r>
              <a:rPr lang="en-US" dirty="0" err="1"/>
              <a:t>dni</a:t>
            </a:r>
            <a:r>
              <a:rPr lang="en-US" dirty="0"/>
              <a:t>, </a:t>
            </a:r>
            <a:r>
              <a:rPr lang="en-US" dirty="0">
                <a:solidFill>
                  <a:srgbClr val="FF6600"/>
                </a:solidFill>
              </a:rPr>
              <a:t>v </a:t>
            </a:r>
            <a:r>
              <a:rPr lang="en-US" dirty="0" err="1">
                <a:solidFill>
                  <a:srgbClr val="FF6600"/>
                </a:solidFill>
              </a:rPr>
              <a:t>němž</a:t>
            </a:r>
            <a:r>
              <a:rPr lang="en-US" dirty="0">
                <a:solidFill>
                  <a:srgbClr val="FF6600"/>
                </a:solidFill>
              </a:rPr>
              <a:t> </a:t>
            </a:r>
            <a:r>
              <a:rPr lang="en-US" dirty="0" err="1">
                <a:solidFill>
                  <a:srgbClr val="FF6600"/>
                </a:solidFill>
              </a:rPr>
              <a:t>dosáhne</a:t>
            </a:r>
            <a:r>
              <a:rPr lang="en-US" dirty="0">
                <a:solidFill>
                  <a:srgbClr val="FF6600"/>
                </a:solidFill>
              </a:rPr>
              <a:t> </a:t>
            </a:r>
            <a:r>
              <a:rPr lang="en-US" dirty="0" err="1">
                <a:solidFill>
                  <a:srgbClr val="FF6600"/>
                </a:solidFill>
              </a:rPr>
              <a:t>věku</a:t>
            </a:r>
            <a:r>
              <a:rPr lang="en-US" dirty="0">
                <a:solidFill>
                  <a:srgbClr val="FF6600"/>
                </a:solidFill>
              </a:rPr>
              <a:t> 18 let, a </a:t>
            </a:r>
            <a:r>
              <a:rPr lang="en-US" dirty="0" err="1">
                <a:solidFill>
                  <a:srgbClr val="FF6600"/>
                </a:solidFill>
              </a:rPr>
              <a:t>zaniká</a:t>
            </a:r>
            <a:r>
              <a:rPr lang="en-US" dirty="0">
                <a:solidFill>
                  <a:srgbClr val="FF6600"/>
                </a:solidFill>
              </a:rPr>
              <a:t> </a:t>
            </a:r>
            <a:r>
              <a:rPr lang="en-US" dirty="0" err="1">
                <a:solidFill>
                  <a:srgbClr val="FF6600"/>
                </a:solidFill>
              </a:rPr>
              <a:t>dnem</a:t>
            </a:r>
            <a:r>
              <a:rPr lang="en-US" dirty="0">
                <a:solidFill>
                  <a:srgbClr val="FF6600"/>
                </a:solidFill>
              </a:rPr>
              <a:t> </a:t>
            </a:r>
            <a:r>
              <a:rPr lang="en-US" dirty="0" err="1">
                <a:solidFill>
                  <a:srgbClr val="FF6600"/>
                </a:solidFill>
              </a:rPr>
              <a:t>dosažení</a:t>
            </a:r>
            <a:r>
              <a:rPr lang="en-US" dirty="0">
                <a:solidFill>
                  <a:srgbClr val="FF6600"/>
                </a:solidFill>
              </a:rPr>
              <a:t> </a:t>
            </a:r>
            <a:r>
              <a:rPr lang="en-US" dirty="0" err="1">
                <a:solidFill>
                  <a:srgbClr val="FF6600"/>
                </a:solidFill>
              </a:rPr>
              <a:t>věku</a:t>
            </a:r>
            <a:r>
              <a:rPr lang="en-US" dirty="0">
                <a:solidFill>
                  <a:srgbClr val="FF6600"/>
                </a:solidFill>
              </a:rPr>
              <a:t> 60 let</a:t>
            </a:r>
            <a:r>
              <a:rPr lang="en-US" dirty="0"/>
              <a:t>. </a:t>
            </a:r>
            <a:r>
              <a:rPr lang="en-US" dirty="0" err="1"/>
              <a:t>Občan</a:t>
            </a:r>
            <a:r>
              <a:rPr lang="en-US" dirty="0"/>
              <a:t> </a:t>
            </a:r>
            <a:r>
              <a:rPr lang="en-US" dirty="0" err="1"/>
              <a:t>brannou</a:t>
            </a:r>
            <a:r>
              <a:rPr lang="en-US" dirty="0"/>
              <a:t> </a:t>
            </a:r>
            <a:r>
              <a:rPr lang="en-US" dirty="0" err="1"/>
              <a:t>povinnost</a:t>
            </a:r>
            <a:r>
              <a:rPr lang="en-US" dirty="0"/>
              <a:t>  </a:t>
            </a:r>
            <a:r>
              <a:rPr lang="en-US" dirty="0" err="1"/>
              <a:t>plní</a:t>
            </a:r>
            <a:r>
              <a:rPr lang="en-US" dirty="0"/>
              <a:t> </a:t>
            </a:r>
            <a:r>
              <a:rPr lang="en-US" dirty="0" err="1">
                <a:solidFill>
                  <a:srgbClr val="008000"/>
                </a:solidFill>
              </a:rPr>
              <a:t>za</a:t>
            </a:r>
            <a:r>
              <a:rPr lang="en-US" dirty="0">
                <a:solidFill>
                  <a:srgbClr val="008000"/>
                </a:solidFill>
              </a:rPr>
              <a:t> </a:t>
            </a:r>
            <a:r>
              <a:rPr lang="en-US" dirty="0" err="1">
                <a:solidFill>
                  <a:srgbClr val="008000"/>
                </a:solidFill>
              </a:rPr>
              <a:t>stavu</a:t>
            </a:r>
            <a:r>
              <a:rPr lang="en-US" dirty="0">
                <a:solidFill>
                  <a:srgbClr val="008000"/>
                </a:solidFill>
              </a:rPr>
              <a:t> </a:t>
            </a:r>
            <a:r>
              <a:rPr lang="en-US" dirty="0" err="1">
                <a:solidFill>
                  <a:srgbClr val="008000"/>
                </a:solidFill>
              </a:rPr>
              <a:t>ohrožení</a:t>
            </a:r>
            <a:r>
              <a:rPr lang="en-US" dirty="0">
                <a:solidFill>
                  <a:srgbClr val="008000"/>
                </a:solidFill>
              </a:rPr>
              <a:t> </a:t>
            </a:r>
            <a:r>
              <a:rPr lang="en-US" dirty="0" err="1">
                <a:solidFill>
                  <a:srgbClr val="008000"/>
                </a:solidFill>
              </a:rPr>
              <a:t>státu</a:t>
            </a:r>
            <a:r>
              <a:rPr lang="en-US" dirty="0">
                <a:solidFill>
                  <a:srgbClr val="008000"/>
                </a:solidFill>
              </a:rPr>
              <a:t>  </a:t>
            </a:r>
            <a:r>
              <a:rPr lang="en-US" dirty="0" err="1">
                <a:solidFill>
                  <a:srgbClr val="008000"/>
                </a:solidFill>
              </a:rPr>
              <a:t>nebo</a:t>
            </a:r>
            <a:r>
              <a:rPr lang="en-US" dirty="0">
                <a:solidFill>
                  <a:srgbClr val="008000"/>
                </a:solidFill>
              </a:rPr>
              <a:t> </a:t>
            </a:r>
            <a:r>
              <a:rPr lang="en-US" dirty="0" err="1">
                <a:solidFill>
                  <a:srgbClr val="008000"/>
                </a:solidFill>
              </a:rPr>
              <a:t>za</a:t>
            </a:r>
            <a:r>
              <a:rPr lang="en-US" dirty="0">
                <a:solidFill>
                  <a:srgbClr val="008000"/>
                </a:solidFill>
              </a:rPr>
              <a:t> </a:t>
            </a:r>
            <a:r>
              <a:rPr lang="en-US" dirty="0" err="1">
                <a:solidFill>
                  <a:srgbClr val="008000"/>
                </a:solidFill>
              </a:rPr>
              <a:t>válečného</a:t>
            </a:r>
            <a:r>
              <a:rPr lang="en-US" dirty="0">
                <a:solidFill>
                  <a:srgbClr val="008000"/>
                </a:solidFill>
              </a:rPr>
              <a:t> </a:t>
            </a:r>
            <a:r>
              <a:rPr lang="en-US" dirty="0" err="1">
                <a:solidFill>
                  <a:srgbClr val="008000"/>
                </a:solidFill>
              </a:rPr>
              <a:t>stavu</a:t>
            </a:r>
            <a:r>
              <a:rPr lang="en-US" dirty="0">
                <a:solidFill>
                  <a:srgbClr val="008000"/>
                </a:solidFill>
              </a:rPr>
              <a:t>, </a:t>
            </a:r>
            <a:r>
              <a:rPr lang="en-US" dirty="0" err="1">
                <a:solidFill>
                  <a:srgbClr val="008000"/>
                </a:solidFill>
              </a:rPr>
              <a:t>pokud</a:t>
            </a:r>
            <a:r>
              <a:rPr lang="en-US" dirty="0">
                <a:solidFill>
                  <a:srgbClr val="008000"/>
                </a:solidFill>
              </a:rPr>
              <a:t> </a:t>
            </a:r>
            <a:r>
              <a:rPr lang="en-US" dirty="0"/>
              <a:t> </a:t>
            </a:r>
            <a:r>
              <a:rPr lang="en-US" dirty="0" err="1"/>
              <a:t>zákon</a:t>
            </a:r>
            <a:r>
              <a:rPr lang="en-US" dirty="0"/>
              <a:t> </a:t>
            </a:r>
            <a:r>
              <a:rPr lang="en-US" dirty="0" err="1"/>
              <a:t>nestanoví</a:t>
            </a:r>
            <a:r>
              <a:rPr lang="en-US" dirty="0"/>
              <a:t> </a:t>
            </a:r>
            <a:r>
              <a:rPr lang="en-US" dirty="0" err="1"/>
              <a:t>jinak</a:t>
            </a:r>
            <a:r>
              <a:rPr lang="en-US" dirty="0"/>
              <a:t>. </a:t>
            </a:r>
          </a:p>
          <a:p>
            <a:pPr marL="514350" indent="-514350">
              <a:buAutoNum type="arabicParenR"/>
            </a:pPr>
            <a:r>
              <a:rPr lang="en-US" dirty="0"/>
              <a:t> </a:t>
            </a:r>
            <a:r>
              <a:rPr lang="en-US" dirty="0" err="1"/>
              <a:t>Voják</a:t>
            </a:r>
            <a:r>
              <a:rPr lang="en-US" dirty="0"/>
              <a:t> z </a:t>
            </a:r>
            <a:r>
              <a:rPr lang="en-US" dirty="0" err="1"/>
              <a:t>povolání</a:t>
            </a:r>
            <a:r>
              <a:rPr lang="en-US" dirty="0"/>
              <a:t> </a:t>
            </a:r>
            <a:r>
              <a:rPr lang="en-US" dirty="0" err="1">
                <a:solidFill>
                  <a:srgbClr val="FF6600"/>
                </a:solidFill>
              </a:rPr>
              <a:t>starší</a:t>
            </a:r>
            <a:r>
              <a:rPr lang="en-US" dirty="0">
                <a:solidFill>
                  <a:srgbClr val="FF6600"/>
                </a:solidFill>
              </a:rPr>
              <a:t> 60 let </a:t>
            </a:r>
            <a:r>
              <a:rPr lang="en-US" dirty="0" err="1">
                <a:solidFill>
                  <a:srgbClr val="FF6600"/>
                </a:solidFill>
              </a:rPr>
              <a:t>má</a:t>
            </a:r>
            <a:r>
              <a:rPr lang="en-US" dirty="0">
                <a:solidFill>
                  <a:srgbClr val="FF6600"/>
                </a:solidFill>
              </a:rPr>
              <a:t> </a:t>
            </a:r>
            <a:r>
              <a:rPr lang="en-US" dirty="0" err="1">
                <a:solidFill>
                  <a:srgbClr val="FF6600"/>
                </a:solidFill>
              </a:rPr>
              <a:t>brannou</a:t>
            </a:r>
            <a:r>
              <a:rPr lang="en-US" dirty="0">
                <a:solidFill>
                  <a:srgbClr val="FF6600"/>
                </a:solidFill>
              </a:rPr>
              <a:t> </a:t>
            </a:r>
            <a:r>
              <a:rPr lang="en-US" dirty="0" err="1">
                <a:solidFill>
                  <a:srgbClr val="FF6600"/>
                </a:solidFill>
              </a:rPr>
              <a:t>povinnost</a:t>
            </a:r>
            <a:r>
              <a:rPr lang="en-US" dirty="0">
                <a:solidFill>
                  <a:srgbClr val="FF6600"/>
                </a:solidFill>
              </a:rPr>
              <a:t>  do </a:t>
            </a:r>
            <a:r>
              <a:rPr lang="en-US" dirty="0" err="1">
                <a:solidFill>
                  <a:srgbClr val="FF6600"/>
                </a:solidFill>
              </a:rPr>
              <a:t>dne</a:t>
            </a:r>
            <a:r>
              <a:rPr lang="en-US" dirty="0">
                <a:solidFill>
                  <a:srgbClr val="FF6600"/>
                </a:solidFill>
              </a:rPr>
              <a:t> </a:t>
            </a:r>
            <a:r>
              <a:rPr lang="en-US" dirty="0" err="1">
                <a:solidFill>
                  <a:srgbClr val="FF6600"/>
                </a:solidFill>
              </a:rPr>
              <a:t>propuštění</a:t>
            </a:r>
            <a:r>
              <a:rPr lang="en-US" dirty="0">
                <a:solidFill>
                  <a:srgbClr val="FF6600"/>
                </a:solidFill>
              </a:rPr>
              <a:t> </a:t>
            </a:r>
            <a:r>
              <a:rPr lang="en-US" dirty="0" err="1">
                <a:solidFill>
                  <a:srgbClr val="FF6600"/>
                </a:solidFill>
              </a:rPr>
              <a:t>ze</a:t>
            </a:r>
            <a:r>
              <a:rPr lang="en-US" dirty="0">
                <a:solidFill>
                  <a:srgbClr val="FF6600"/>
                </a:solidFill>
              </a:rPr>
              <a:t> </a:t>
            </a:r>
            <a:r>
              <a:rPr lang="en-US" dirty="0" err="1">
                <a:solidFill>
                  <a:srgbClr val="FF6600"/>
                </a:solidFill>
              </a:rPr>
              <a:t>služebního</a:t>
            </a:r>
            <a:r>
              <a:rPr lang="en-US" dirty="0">
                <a:solidFill>
                  <a:srgbClr val="FF6600"/>
                </a:solidFill>
              </a:rPr>
              <a:t> </a:t>
            </a:r>
            <a:r>
              <a:rPr lang="en-US" dirty="0" err="1">
                <a:solidFill>
                  <a:srgbClr val="FF6600"/>
                </a:solidFill>
              </a:rPr>
              <a:t>poměru</a:t>
            </a:r>
            <a:r>
              <a:rPr lang="en-US" dirty="0"/>
              <a:t> </a:t>
            </a:r>
            <a:r>
              <a:rPr lang="en-US" dirty="0" err="1"/>
              <a:t>podle</a:t>
            </a:r>
            <a:r>
              <a:rPr lang="en-US" dirty="0"/>
              <a:t> </a:t>
            </a:r>
            <a:r>
              <a:rPr lang="en-US" dirty="0" err="1"/>
              <a:t>zvláštního</a:t>
            </a:r>
            <a:r>
              <a:rPr lang="en-US" dirty="0"/>
              <a:t> </a:t>
            </a:r>
            <a:r>
              <a:rPr lang="en-US" dirty="0" err="1"/>
              <a:t>právního</a:t>
            </a:r>
            <a:r>
              <a:rPr lang="en-US" dirty="0"/>
              <a:t> </a:t>
            </a:r>
            <a:r>
              <a:rPr lang="en-US" dirty="0" err="1"/>
              <a:t>předpisu</a:t>
            </a:r>
            <a:endParaRPr lang="en-US" dirty="0"/>
          </a:p>
        </p:txBody>
      </p:sp>
    </p:spTree>
    <p:extLst>
      <p:ext uri="{BB962C8B-B14F-4D97-AF65-F5344CB8AC3E}">
        <p14:creationId xmlns:p14="http://schemas.microsoft.com/office/powerpoint/2010/main" val="3763999166"/>
      </p:ext>
    </p:extLst>
  </p:cSld>
  <p:clrMapOvr>
    <a:masterClrMapping/>
  </p:clrMapOvr>
</p:sld>
</file>

<file path=ppt/slides/slide3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Výhrada</a:t>
            </a:r>
            <a:r>
              <a:rPr lang="en-US" dirty="0"/>
              <a:t> </a:t>
            </a:r>
            <a:r>
              <a:rPr lang="en-US" dirty="0" err="1"/>
              <a:t>svědomí</a:t>
            </a:r>
            <a:r>
              <a:rPr lang="en-US" dirty="0"/>
              <a:t> a </a:t>
            </a:r>
            <a:r>
              <a:rPr lang="en-US" dirty="0" err="1"/>
              <a:t>náboženského</a:t>
            </a:r>
            <a:r>
              <a:rPr lang="en-US" dirty="0"/>
              <a:t> </a:t>
            </a:r>
            <a:r>
              <a:rPr lang="en-US" dirty="0" err="1"/>
              <a:t>vyznání</a:t>
            </a:r>
            <a:endParaRPr lang="en-US" dirty="0"/>
          </a:p>
        </p:txBody>
      </p:sp>
      <p:sp>
        <p:nvSpPr>
          <p:cNvPr id="3" name="Content Placeholder 2"/>
          <p:cNvSpPr>
            <a:spLocks noGrp="1"/>
          </p:cNvSpPr>
          <p:nvPr>
            <p:ph idx="1"/>
          </p:nvPr>
        </p:nvSpPr>
        <p:spPr/>
        <p:txBody>
          <a:bodyPr/>
          <a:lstStyle/>
          <a:p>
            <a:r>
              <a:rPr lang="en-US" sz="2800" dirty="0" err="1"/>
              <a:t>Voják</a:t>
            </a:r>
            <a:r>
              <a:rPr lang="en-US" sz="2800" dirty="0"/>
              <a:t> v </a:t>
            </a:r>
            <a:r>
              <a:rPr lang="en-US" sz="2800" dirty="0" err="1"/>
              <a:t>záloze</a:t>
            </a:r>
            <a:r>
              <a:rPr lang="en-US" sz="2800" dirty="0"/>
              <a:t> </a:t>
            </a:r>
            <a:r>
              <a:rPr lang="en-US" sz="2800" dirty="0" err="1">
                <a:solidFill>
                  <a:srgbClr val="FF6600"/>
                </a:solidFill>
              </a:rPr>
              <a:t>může</a:t>
            </a:r>
            <a:r>
              <a:rPr lang="en-US" sz="2800" dirty="0">
                <a:solidFill>
                  <a:srgbClr val="FF6600"/>
                </a:solidFill>
              </a:rPr>
              <a:t> </a:t>
            </a:r>
            <a:r>
              <a:rPr lang="en-US" sz="2800" dirty="0" err="1">
                <a:solidFill>
                  <a:srgbClr val="FF6600"/>
                </a:solidFill>
              </a:rPr>
              <a:t>odmítnout</a:t>
            </a:r>
            <a:r>
              <a:rPr lang="en-US" sz="2800" dirty="0">
                <a:solidFill>
                  <a:srgbClr val="FF6600"/>
                </a:solidFill>
              </a:rPr>
              <a:t> </a:t>
            </a:r>
            <a:r>
              <a:rPr lang="en-US" sz="2800" dirty="0" err="1">
                <a:solidFill>
                  <a:srgbClr val="FF6600"/>
                </a:solidFill>
              </a:rPr>
              <a:t>vykonávat</a:t>
            </a:r>
            <a:r>
              <a:rPr lang="en-US" sz="2800" dirty="0">
                <a:solidFill>
                  <a:srgbClr val="FF6600"/>
                </a:solidFill>
              </a:rPr>
              <a:t> </a:t>
            </a:r>
            <a:r>
              <a:rPr lang="en-US" sz="2800" dirty="0" err="1">
                <a:solidFill>
                  <a:srgbClr val="FF6600"/>
                </a:solidFill>
              </a:rPr>
              <a:t>mimořádnou</a:t>
            </a:r>
            <a:r>
              <a:rPr lang="en-US" sz="2800" dirty="0">
                <a:solidFill>
                  <a:srgbClr val="FF6600"/>
                </a:solidFill>
              </a:rPr>
              <a:t> </a:t>
            </a:r>
            <a:r>
              <a:rPr lang="en-US" sz="2800" dirty="0" err="1">
                <a:solidFill>
                  <a:srgbClr val="FF6600"/>
                </a:solidFill>
              </a:rPr>
              <a:t>službu</a:t>
            </a:r>
            <a:r>
              <a:rPr lang="en-US" sz="2800" dirty="0">
                <a:solidFill>
                  <a:srgbClr val="FF6600"/>
                </a:solidFill>
              </a:rPr>
              <a:t> z </a:t>
            </a:r>
            <a:r>
              <a:rPr lang="en-US" sz="2800" dirty="0" err="1">
                <a:solidFill>
                  <a:srgbClr val="FF6600"/>
                </a:solidFill>
              </a:rPr>
              <a:t>důvodu</a:t>
            </a:r>
            <a:r>
              <a:rPr lang="en-US" sz="2800" dirty="0">
                <a:solidFill>
                  <a:srgbClr val="FF6600"/>
                </a:solidFill>
              </a:rPr>
              <a:t> </a:t>
            </a:r>
            <a:r>
              <a:rPr lang="en-US" sz="2800" dirty="0" err="1">
                <a:solidFill>
                  <a:srgbClr val="FF6600"/>
                </a:solidFill>
              </a:rPr>
              <a:t>svědomí</a:t>
            </a:r>
            <a:r>
              <a:rPr lang="en-US" sz="2800" dirty="0">
                <a:solidFill>
                  <a:srgbClr val="FF6600"/>
                </a:solidFill>
              </a:rPr>
              <a:t> </a:t>
            </a:r>
            <a:r>
              <a:rPr lang="en-US" sz="2800" dirty="0" err="1">
                <a:solidFill>
                  <a:srgbClr val="FF6600"/>
                </a:solidFill>
              </a:rPr>
              <a:t>nebo</a:t>
            </a:r>
            <a:r>
              <a:rPr lang="en-US" sz="2800" dirty="0">
                <a:solidFill>
                  <a:srgbClr val="FF6600"/>
                </a:solidFill>
              </a:rPr>
              <a:t> </a:t>
            </a:r>
            <a:r>
              <a:rPr lang="en-US" sz="2800" dirty="0" err="1">
                <a:solidFill>
                  <a:srgbClr val="FF6600"/>
                </a:solidFill>
              </a:rPr>
              <a:t>náboženského</a:t>
            </a:r>
            <a:r>
              <a:rPr lang="en-US" sz="2800" dirty="0">
                <a:solidFill>
                  <a:srgbClr val="FF6600"/>
                </a:solidFill>
              </a:rPr>
              <a:t> </a:t>
            </a:r>
            <a:r>
              <a:rPr lang="en-US" sz="2800" dirty="0" err="1">
                <a:solidFill>
                  <a:srgbClr val="FF6600"/>
                </a:solidFill>
              </a:rPr>
              <a:t>vyznání</a:t>
            </a:r>
            <a:r>
              <a:rPr lang="en-US" sz="2800" dirty="0">
                <a:solidFill>
                  <a:srgbClr val="FF6600"/>
                </a:solidFill>
              </a:rPr>
              <a:t>: </a:t>
            </a:r>
          </a:p>
          <a:p>
            <a:r>
              <a:rPr lang="en-US" sz="2800" dirty="0"/>
              <a:t>a) do 15 </a:t>
            </a:r>
            <a:r>
              <a:rPr lang="en-US" sz="2800" dirty="0" err="1"/>
              <a:t>dnů</a:t>
            </a:r>
            <a:r>
              <a:rPr lang="en-US" sz="2800" dirty="0"/>
              <a:t> ode </a:t>
            </a:r>
            <a:r>
              <a:rPr lang="en-US" sz="2800" dirty="0" err="1"/>
              <a:t>dne</a:t>
            </a:r>
            <a:r>
              <a:rPr lang="en-US" sz="2800" dirty="0"/>
              <a:t> </a:t>
            </a:r>
            <a:r>
              <a:rPr lang="en-US" sz="2800" dirty="0" err="1"/>
              <a:t>předání</a:t>
            </a:r>
            <a:r>
              <a:rPr lang="en-US" sz="2800" dirty="0"/>
              <a:t> </a:t>
            </a:r>
            <a:r>
              <a:rPr lang="en-US" sz="2800" dirty="0" err="1"/>
              <a:t>rozhodnutí</a:t>
            </a:r>
            <a:r>
              <a:rPr lang="en-US" sz="2800" dirty="0"/>
              <a:t> o </a:t>
            </a:r>
            <a:r>
              <a:rPr lang="en-US" sz="2800" dirty="0" err="1"/>
              <a:t>schopnosti</a:t>
            </a:r>
            <a:r>
              <a:rPr lang="en-US" sz="2800" dirty="0"/>
              <a:t> </a:t>
            </a:r>
            <a:r>
              <a:rPr lang="en-US" sz="2800" dirty="0" err="1"/>
              <a:t>občana</a:t>
            </a:r>
            <a:r>
              <a:rPr lang="en-US" sz="2800" dirty="0"/>
              <a:t> </a:t>
            </a:r>
            <a:r>
              <a:rPr lang="en-US" sz="2800" dirty="0" err="1"/>
              <a:t>vykonávat</a:t>
            </a:r>
            <a:r>
              <a:rPr lang="en-US" sz="2800" dirty="0"/>
              <a:t> </a:t>
            </a:r>
            <a:r>
              <a:rPr lang="en-US" sz="2800" dirty="0" err="1"/>
              <a:t>vojenskou</a:t>
            </a:r>
            <a:r>
              <a:rPr lang="en-US" sz="2800" dirty="0"/>
              <a:t> </a:t>
            </a:r>
            <a:r>
              <a:rPr lang="en-US" sz="2800" dirty="0" err="1"/>
              <a:t>činnou</a:t>
            </a:r>
            <a:r>
              <a:rPr lang="en-US" sz="2800" dirty="0"/>
              <a:t> </a:t>
            </a:r>
            <a:r>
              <a:rPr lang="en-US" sz="2800" dirty="0" err="1"/>
              <a:t>službu</a:t>
            </a:r>
            <a:r>
              <a:rPr lang="en-US" sz="2800" dirty="0"/>
              <a:t> </a:t>
            </a:r>
            <a:r>
              <a:rPr lang="en-US" sz="2800" dirty="0" err="1"/>
              <a:t>vydaného</a:t>
            </a:r>
            <a:r>
              <a:rPr lang="en-US" sz="2800" dirty="0"/>
              <a:t> </a:t>
            </a:r>
            <a:r>
              <a:rPr lang="en-US" sz="2800" dirty="0" err="1"/>
              <a:t>při</a:t>
            </a:r>
            <a:r>
              <a:rPr lang="en-US" sz="2800" dirty="0"/>
              <a:t> </a:t>
            </a:r>
            <a:r>
              <a:rPr lang="en-US" sz="2800" dirty="0" err="1"/>
              <a:t>odvodním</a:t>
            </a:r>
            <a:r>
              <a:rPr lang="en-US" sz="2800" dirty="0"/>
              <a:t> </a:t>
            </a:r>
            <a:r>
              <a:rPr lang="en-US" sz="2800" dirty="0" err="1"/>
              <a:t>řízení</a:t>
            </a:r>
            <a:r>
              <a:rPr lang="en-US" sz="2800" dirty="0"/>
              <a:t>, </a:t>
            </a:r>
          </a:p>
          <a:p>
            <a:pPr marL="514350" indent="-514350">
              <a:buAutoNum type="alphaLcParenR" startAt="2"/>
            </a:pPr>
            <a:r>
              <a:rPr lang="en-US" sz="2800" dirty="0"/>
              <a:t>do 15 </a:t>
            </a:r>
            <a:r>
              <a:rPr lang="en-US" sz="2800" dirty="0" err="1"/>
              <a:t>dnů</a:t>
            </a:r>
            <a:r>
              <a:rPr lang="en-US" sz="2800" dirty="0"/>
              <a:t> ode </a:t>
            </a:r>
            <a:r>
              <a:rPr lang="en-US" sz="2800" dirty="0" err="1"/>
              <a:t>dne</a:t>
            </a:r>
            <a:r>
              <a:rPr lang="en-US" sz="2800" dirty="0"/>
              <a:t> </a:t>
            </a:r>
            <a:r>
              <a:rPr lang="en-US" sz="2800" dirty="0" err="1"/>
              <a:t>účinnosti</a:t>
            </a:r>
            <a:r>
              <a:rPr lang="en-US" sz="2800" dirty="0"/>
              <a:t> </a:t>
            </a:r>
            <a:r>
              <a:rPr lang="en-US" sz="2800" dirty="0" err="1"/>
              <a:t>vyhlášení</a:t>
            </a:r>
            <a:r>
              <a:rPr lang="en-US" sz="2800" dirty="0"/>
              <a:t> </a:t>
            </a:r>
            <a:r>
              <a:rPr lang="en-US" sz="2800" dirty="0" err="1"/>
              <a:t>stavu</a:t>
            </a:r>
            <a:r>
              <a:rPr lang="en-US" sz="2800" dirty="0"/>
              <a:t> </a:t>
            </a:r>
            <a:r>
              <a:rPr lang="en-US" sz="2800" dirty="0" err="1"/>
              <a:t>ohrožení</a:t>
            </a:r>
            <a:r>
              <a:rPr lang="en-US" sz="2800" dirty="0"/>
              <a:t> </a:t>
            </a:r>
            <a:r>
              <a:rPr lang="en-US" sz="2800" dirty="0" err="1"/>
              <a:t>státu</a:t>
            </a:r>
            <a:r>
              <a:rPr lang="en-US" sz="2800" dirty="0"/>
              <a:t>  </a:t>
            </a:r>
            <a:r>
              <a:rPr lang="en-US" sz="2800" dirty="0" err="1"/>
              <a:t>nebo</a:t>
            </a:r>
            <a:r>
              <a:rPr lang="en-US" sz="2800" dirty="0"/>
              <a:t> </a:t>
            </a:r>
            <a:r>
              <a:rPr lang="en-US" sz="2800" dirty="0" err="1"/>
              <a:t>válečného</a:t>
            </a:r>
            <a:r>
              <a:rPr lang="en-US" sz="2800" dirty="0"/>
              <a:t> </a:t>
            </a:r>
            <a:r>
              <a:rPr lang="en-US" sz="2800" dirty="0" err="1"/>
              <a:t>stavu</a:t>
            </a:r>
            <a:r>
              <a:rPr lang="en-US" sz="2800" dirty="0"/>
              <a:t>.</a:t>
            </a:r>
          </a:p>
          <a:p>
            <a:pPr marL="514350" indent="-514350">
              <a:buAutoNum type="alphaLcParenR" startAt="2"/>
            </a:pPr>
            <a:r>
              <a:rPr lang="en-US" sz="2800" dirty="0" err="1"/>
              <a:t>Odůvodněné</a:t>
            </a:r>
            <a:r>
              <a:rPr lang="en-US" sz="2800" dirty="0"/>
              <a:t> </a:t>
            </a:r>
            <a:r>
              <a:rPr lang="en-US" sz="2800" dirty="0" err="1"/>
              <a:t>prohlášení</a:t>
            </a:r>
            <a:r>
              <a:rPr lang="en-US" sz="2800" dirty="0"/>
              <a:t> o </a:t>
            </a:r>
            <a:r>
              <a:rPr lang="en-US" sz="2800" dirty="0" err="1"/>
              <a:t>odmítnutí</a:t>
            </a:r>
            <a:r>
              <a:rPr lang="en-US" sz="2800" dirty="0"/>
              <a:t> </a:t>
            </a:r>
            <a:r>
              <a:rPr lang="en-US" sz="2800" dirty="0" err="1"/>
              <a:t>výkonu</a:t>
            </a:r>
            <a:r>
              <a:rPr lang="en-US" sz="2800" dirty="0"/>
              <a:t> </a:t>
            </a:r>
            <a:r>
              <a:rPr lang="en-US" sz="2800" dirty="0" err="1"/>
              <a:t>mimořádné</a:t>
            </a:r>
            <a:r>
              <a:rPr lang="en-US" sz="2800" dirty="0"/>
              <a:t> </a:t>
            </a:r>
            <a:r>
              <a:rPr lang="en-US" sz="2800" dirty="0" err="1"/>
              <a:t>služby</a:t>
            </a:r>
            <a:r>
              <a:rPr lang="en-US" sz="2800" dirty="0"/>
              <a:t> se </a:t>
            </a:r>
            <a:r>
              <a:rPr lang="en-US" sz="2800" dirty="0" err="1"/>
              <a:t>podává</a:t>
            </a:r>
            <a:r>
              <a:rPr lang="en-US" sz="2800" dirty="0"/>
              <a:t> </a:t>
            </a:r>
            <a:r>
              <a:rPr lang="en-US" sz="2800" dirty="0" err="1"/>
              <a:t>písemně</a:t>
            </a:r>
            <a:r>
              <a:rPr lang="en-US" sz="2800" dirty="0"/>
              <a:t> </a:t>
            </a:r>
            <a:r>
              <a:rPr lang="en-US" sz="2800" dirty="0" err="1"/>
              <a:t>příslušnému</a:t>
            </a:r>
            <a:r>
              <a:rPr lang="en-US" sz="2800" dirty="0"/>
              <a:t> </a:t>
            </a:r>
            <a:r>
              <a:rPr lang="en-US" sz="2800" dirty="0" err="1"/>
              <a:t>krajskému</a:t>
            </a:r>
            <a:r>
              <a:rPr lang="en-US" sz="2800" dirty="0"/>
              <a:t> </a:t>
            </a:r>
            <a:r>
              <a:rPr lang="en-US" sz="2800" dirty="0" err="1"/>
              <a:t>vojenskému</a:t>
            </a:r>
            <a:r>
              <a:rPr lang="en-US" sz="2800" dirty="0"/>
              <a:t> </a:t>
            </a:r>
            <a:r>
              <a:rPr lang="en-US" sz="2800" dirty="0" err="1"/>
              <a:t>velitelství</a:t>
            </a:r>
            <a:r>
              <a:rPr lang="en-US" sz="2800" dirty="0"/>
              <a:t>. </a:t>
            </a:r>
          </a:p>
        </p:txBody>
      </p:sp>
    </p:spTree>
    <p:extLst>
      <p:ext uri="{BB962C8B-B14F-4D97-AF65-F5344CB8AC3E}">
        <p14:creationId xmlns:p14="http://schemas.microsoft.com/office/powerpoint/2010/main" val="1190687147"/>
      </p:ext>
    </p:extLst>
  </p:cSld>
  <p:clrMapOvr>
    <a:masterClrMapping/>
  </p:clrMapOvr>
</p:sld>
</file>

<file path=ppt/slides/slide3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Vojenská</a:t>
            </a:r>
            <a:r>
              <a:rPr lang="en-US" dirty="0"/>
              <a:t> </a:t>
            </a:r>
            <a:r>
              <a:rPr lang="en-US" dirty="0" err="1"/>
              <a:t>činnost</a:t>
            </a:r>
            <a:endParaRPr lang="en-US" dirty="0"/>
          </a:p>
        </p:txBody>
      </p:sp>
      <p:sp>
        <p:nvSpPr>
          <p:cNvPr id="3" name="Content Placeholder 2"/>
          <p:cNvSpPr>
            <a:spLocks noGrp="1"/>
          </p:cNvSpPr>
          <p:nvPr>
            <p:ph idx="1"/>
          </p:nvPr>
        </p:nvSpPr>
        <p:spPr/>
        <p:txBody>
          <a:bodyPr/>
          <a:lstStyle/>
          <a:p>
            <a:r>
              <a:rPr lang="en-US" sz="2800" dirty="0"/>
              <a:t> </a:t>
            </a:r>
            <a:r>
              <a:rPr lang="en-US" sz="2800" dirty="0" err="1">
                <a:solidFill>
                  <a:srgbClr val="FF6600"/>
                </a:solidFill>
              </a:rPr>
              <a:t>Vojenskou</a:t>
            </a:r>
            <a:r>
              <a:rPr lang="en-US" sz="2800" dirty="0">
                <a:solidFill>
                  <a:srgbClr val="FF6600"/>
                </a:solidFill>
              </a:rPr>
              <a:t> </a:t>
            </a:r>
            <a:r>
              <a:rPr lang="en-US" sz="2800" dirty="0" err="1">
                <a:solidFill>
                  <a:srgbClr val="FF6600"/>
                </a:solidFill>
              </a:rPr>
              <a:t>činnou</a:t>
            </a:r>
            <a:r>
              <a:rPr lang="en-US" sz="2800" dirty="0">
                <a:solidFill>
                  <a:srgbClr val="FF6600"/>
                </a:solidFill>
              </a:rPr>
              <a:t> </a:t>
            </a:r>
            <a:r>
              <a:rPr lang="en-US" sz="2800" dirty="0" err="1">
                <a:solidFill>
                  <a:srgbClr val="FF6600"/>
                </a:solidFill>
              </a:rPr>
              <a:t>službou</a:t>
            </a:r>
            <a:r>
              <a:rPr lang="en-US" sz="2800" dirty="0">
                <a:solidFill>
                  <a:srgbClr val="FF6600"/>
                </a:solidFill>
              </a:rPr>
              <a:t> </a:t>
            </a:r>
            <a:r>
              <a:rPr lang="en-US" sz="2800" dirty="0" err="1"/>
              <a:t>mimo</a:t>
            </a:r>
            <a:r>
              <a:rPr lang="en-US" sz="2800" dirty="0"/>
              <a:t> </a:t>
            </a:r>
            <a:r>
              <a:rPr lang="en-US" sz="2800" dirty="0" err="1"/>
              <a:t>stav</a:t>
            </a:r>
            <a:r>
              <a:rPr lang="en-US" sz="2800" dirty="0"/>
              <a:t> </a:t>
            </a:r>
            <a:r>
              <a:rPr lang="en-US" sz="2800" dirty="0" err="1"/>
              <a:t>ohrožení</a:t>
            </a:r>
            <a:r>
              <a:rPr lang="en-US" sz="2800" dirty="0"/>
              <a:t> </a:t>
            </a:r>
            <a:r>
              <a:rPr lang="en-US" sz="2800" dirty="0" err="1"/>
              <a:t>státu</a:t>
            </a:r>
            <a:r>
              <a:rPr lang="en-US" sz="2800" dirty="0"/>
              <a:t> </a:t>
            </a:r>
            <a:r>
              <a:rPr lang="en-US" sz="2800" dirty="0" err="1"/>
              <a:t>nebo</a:t>
            </a:r>
            <a:r>
              <a:rPr lang="en-US" sz="2800" dirty="0"/>
              <a:t> </a:t>
            </a:r>
            <a:r>
              <a:rPr lang="en-US" sz="2800" dirty="0" err="1"/>
              <a:t>mimo</a:t>
            </a:r>
            <a:r>
              <a:rPr lang="en-US" sz="2800" dirty="0"/>
              <a:t> </a:t>
            </a:r>
            <a:r>
              <a:rPr lang="en-US" sz="2800" dirty="0" err="1"/>
              <a:t>válečný</a:t>
            </a:r>
            <a:r>
              <a:rPr lang="en-US" sz="2800" dirty="0"/>
              <a:t> </a:t>
            </a:r>
            <a:r>
              <a:rPr lang="en-US" sz="2800" dirty="0" err="1"/>
              <a:t>stav</a:t>
            </a:r>
            <a:r>
              <a:rPr lang="en-US" sz="2800" dirty="0"/>
              <a:t>  </a:t>
            </a:r>
            <a:r>
              <a:rPr lang="en-US" sz="2800" dirty="0">
                <a:solidFill>
                  <a:srgbClr val="FF6600"/>
                </a:solidFill>
              </a:rPr>
              <a:t>je </a:t>
            </a:r>
            <a:r>
              <a:rPr lang="en-US" sz="2800" dirty="0" err="1">
                <a:solidFill>
                  <a:srgbClr val="FF6600"/>
                </a:solidFill>
              </a:rPr>
              <a:t>služba</a:t>
            </a:r>
            <a:r>
              <a:rPr lang="en-US" sz="2800" dirty="0">
                <a:solidFill>
                  <a:srgbClr val="FF6600"/>
                </a:solidFill>
              </a:rPr>
              <a:t> </a:t>
            </a:r>
            <a:r>
              <a:rPr lang="en-US" sz="2800" dirty="0" err="1">
                <a:solidFill>
                  <a:srgbClr val="FF6600"/>
                </a:solidFill>
              </a:rPr>
              <a:t>vojáka</a:t>
            </a:r>
            <a:r>
              <a:rPr lang="en-US" sz="2800" dirty="0">
                <a:solidFill>
                  <a:srgbClr val="FF6600"/>
                </a:solidFill>
              </a:rPr>
              <a:t> z </a:t>
            </a:r>
            <a:r>
              <a:rPr lang="en-US" sz="2800" dirty="0" err="1">
                <a:solidFill>
                  <a:srgbClr val="FF6600"/>
                </a:solidFill>
              </a:rPr>
              <a:t>povolání</a:t>
            </a:r>
            <a:r>
              <a:rPr lang="en-US" sz="2800" dirty="0">
                <a:solidFill>
                  <a:srgbClr val="FF6600"/>
                </a:solidFill>
              </a:rPr>
              <a:t> </a:t>
            </a:r>
            <a:r>
              <a:rPr lang="en-US" sz="2800" dirty="0" err="1">
                <a:solidFill>
                  <a:srgbClr val="FF6600"/>
                </a:solidFill>
              </a:rPr>
              <a:t>ve</a:t>
            </a:r>
            <a:r>
              <a:rPr lang="en-US" sz="2800" dirty="0">
                <a:solidFill>
                  <a:srgbClr val="FF6600"/>
                </a:solidFill>
              </a:rPr>
              <a:t> </a:t>
            </a:r>
            <a:r>
              <a:rPr lang="en-US" sz="2800" dirty="0" err="1">
                <a:solidFill>
                  <a:srgbClr val="FF6600"/>
                </a:solidFill>
              </a:rPr>
              <a:t>služebním</a:t>
            </a:r>
            <a:r>
              <a:rPr lang="en-US" sz="2800" dirty="0">
                <a:solidFill>
                  <a:srgbClr val="FF6600"/>
                </a:solidFill>
              </a:rPr>
              <a:t> </a:t>
            </a:r>
            <a:r>
              <a:rPr lang="en-US" sz="2800" dirty="0" err="1">
                <a:solidFill>
                  <a:srgbClr val="FF6600"/>
                </a:solidFill>
              </a:rPr>
              <a:t>poměru</a:t>
            </a:r>
            <a:r>
              <a:rPr lang="en-US" sz="2800" dirty="0">
                <a:solidFill>
                  <a:srgbClr val="FF6600"/>
                </a:solidFill>
              </a:rPr>
              <a:t> a </a:t>
            </a:r>
            <a:r>
              <a:rPr lang="en-US" sz="2800" dirty="0" err="1">
                <a:solidFill>
                  <a:srgbClr val="FF6600"/>
                </a:solidFill>
              </a:rPr>
              <a:t>vojenské</a:t>
            </a:r>
            <a:r>
              <a:rPr lang="en-US" sz="2800" dirty="0">
                <a:solidFill>
                  <a:srgbClr val="FF6600"/>
                </a:solidFill>
              </a:rPr>
              <a:t> </a:t>
            </a:r>
            <a:r>
              <a:rPr lang="en-US" sz="2800" dirty="0" err="1">
                <a:solidFill>
                  <a:srgbClr val="FF6600"/>
                </a:solidFill>
              </a:rPr>
              <a:t>cvičení</a:t>
            </a:r>
            <a:r>
              <a:rPr lang="en-US" sz="2800" dirty="0">
                <a:solidFill>
                  <a:srgbClr val="FF6600"/>
                </a:solidFill>
              </a:rPr>
              <a:t> </a:t>
            </a:r>
            <a:r>
              <a:rPr lang="en-US" sz="2800" dirty="0" err="1">
                <a:solidFill>
                  <a:srgbClr val="FF6600"/>
                </a:solidFill>
              </a:rPr>
              <a:t>nebo</a:t>
            </a:r>
            <a:r>
              <a:rPr lang="en-US" sz="2800" dirty="0">
                <a:solidFill>
                  <a:srgbClr val="FF6600"/>
                </a:solidFill>
              </a:rPr>
              <a:t> </a:t>
            </a:r>
            <a:r>
              <a:rPr lang="en-US" sz="2800" dirty="0" err="1">
                <a:solidFill>
                  <a:srgbClr val="FF6600"/>
                </a:solidFill>
              </a:rPr>
              <a:t>výjimečné</a:t>
            </a:r>
            <a:r>
              <a:rPr lang="en-US" sz="2800" dirty="0">
                <a:solidFill>
                  <a:srgbClr val="FF6600"/>
                </a:solidFill>
              </a:rPr>
              <a:t> </a:t>
            </a:r>
            <a:r>
              <a:rPr lang="en-US" sz="2800" dirty="0" err="1">
                <a:solidFill>
                  <a:srgbClr val="FF6600"/>
                </a:solidFill>
              </a:rPr>
              <a:t>vojenské</a:t>
            </a:r>
            <a:r>
              <a:rPr lang="en-US" sz="2800" dirty="0">
                <a:solidFill>
                  <a:srgbClr val="FF6600"/>
                </a:solidFill>
              </a:rPr>
              <a:t> </a:t>
            </a:r>
            <a:r>
              <a:rPr lang="en-US" sz="2800" dirty="0" err="1">
                <a:solidFill>
                  <a:srgbClr val="FF6600"/>
                </a:solidFill>
              </a:rPr>
              <a:t>cvičení</a:t>
            </a:r>
            <a:r>
              <a:rPr lang="en-US" sz="2800" dirty="0">
                <a:solidFill>
                  <a:srgbClr val="FF6600"/>
                </a:solidFill>
              </a:rPr>
              <a:t>. </a:t>
            </a:r>
          </a:p>
          <a:p>
            <a:r>
              <a:rPr lang="en-US" sz="2800" dirty="0" err="1"/>
              <a:t>Vojenskou</a:t>
            </a:r>
            <a:r>
              <a:rPr lang="en-US" sz="2800" dirty="0"/>
              <a:t> </a:t>
            </a:r>
            <a:r>
              <a:rPr lang="en-US" sz="2800" dirty="0" err="1"/>
              <a:t>činnou</a:t>
            </a:r>
            <a:r>
              <a:rPr lang="en-US" sz="2800" dirty="0"/>
              <a:t> </a:t>
            </a:r>
            <a:r>
              <a:rPr lang="en-US" sz="2800" dirty="0" err="1"/>
              <a:t>službou</a:t>
            </a:r>
            <a:r>
              <a:rPr lang="en-US" sz="2800" dirty="0"/>
              <a:t> </a:t>
            </a:r>
            <a:r>
              <a:rPr lang="en-US" sz="2800" dirty="0" err="1"/>
              <a:t>za</a:t>
            </a:r>
            <a:r>
              <a:rPr lang="en-US" sz="2800" dirty="0"/>
              <a:t> </a:t>
            </a:r>
            <a:r>
              <a:rPr lang="en-US" sz="2800" dirty="0" err="1"/>
              <a:t>stavu</a:t>
            </a:r>
            <a:r>
              <a:rPr lang="en-US" sz="2800" dirty="0"/>
              <a:t> </a:t>
            </a:r>
            <a:r>
              <a:rPr lang="en-US" sz="2800" dirty="0" err="1">
                <a:solidFill>
                  <a:srgbClr val="008000"/>
                </a:solidFill>
              </a:rPr>
              <a:t>ohrožení</a:t>
            </a:r>
            <a:r>
              <a:rPr lang="en-US" sz="2800" dirty="0">
                <a:solidFill>
                  <a:srgbClr val="008000"/>
                </a:solidFill>
              </a:rPr>
              <a:t> </a:t>
            </a:r>
            <a:r>
              <a:rPr lang="en-US" sz="2800" dirty="0" err="1">
                <a:solidFill>
                  <a:srgbClr val="008000"/>
                </a:solidFill>
              </a:rPr>
              <a:t>státu</a:t>
            </a:r>
            <a:r>
              <a:rPr lang="en-US" sz="2800" dirty="0">
                <a:solidFill>
                  <a:srgbClr val="008000"/>
                </a:solidFill>
              </a:rPr>
              <a:t>  </a:t>
            </a:r>
            <a:r>
              <a:rPr lang="en-US" sz="2800" dirty="0" err="1"/>
              <a:t>nebo</a:t>
            </a:r>
            <a:r>
              <a:rPr lang="en-US" sz="2800" dirty="0"/>
              <a:t> </a:t>
            </a:r>
            <a:r>
              <a:rPr lang="en-US" sz="2800" dirty="0" err="1">
                <a:solidFill>
                  <a:srgbClr val="FF0000"/>
                </a:solidFill>
              </a:rPr>
              <a:t>válečného</a:t>
            </a:r>
            <a:r>
              <a:rPr lang="en-US" sz="2800" dirty="0">
                <a:solidFill>
                  <a:srgbClr val="FF0000"/>
                </a:solidFill>
              </a:rPr>
              <a:t> </a:t>
            </a:r>
            <a:r>
              <a:rPr lang="en-US" sz="2800" dirty="0" err="1">
                <a:solidFill>
                  <a:srgbClr val="FF0000"/>
                </a:solidFill>
              </a:rPr>
              <a:t>stavu</a:t>
            </a:r>
            <a:r>
              <a:rPr lang="en-US" sz="2800" dirty="0">
                <a:solidFill>
                  <a:srgbClr val="FF0000"/>
                </a:solidFill>
              </a:rPr>
              <a:t> </a:t>
            </a:r>
            <a:r>
              <a:rPr lang="en-US" sz="2800" dirty="0"/>
              <a:t>je </a:t>
            </a:r>
            <a:r>
              <a:rPr lang="en-US" sz="2800" dirty="0" err="1">
                <a:solidFill>
                  <a:srgbClr val="3366FF"/>
                </a:solidFill>
              </a:rPr>
              <a:t>mimořádná</a:t>
            </a:r>
            <a:r>
              <a:rPr lang="en-US" sz="2800" dirty="0">
                <a:solidFill>
                  <a:srgbClr val="3366FF"/>
                </a:solidFill>
              </a:rPr>
              <a:t> </a:t>
            </a:r>
            <a:r>
              <a:rPr lang="en-US" sz="2800" dirty="0" err="1">
                <a:solidFill>
                  <a:srgbClr val="3366FF"/>
                </a:solidFill>
              </a:rPr>
              <a:t>služba</a:t>
            </a:r>
            <a:r>
              <a:rPr lang="en-US" sz="2800" dirty="0">
                <a:solidFill>
                  <a:srgbClr val="3366FF"/>
                </a:solidFill>
              </a:rPr>
              <a:t>. </a:t>
            </a:r>
          </a:p>
          <a:p>
            <a:r>
              <a:rPr lang="en-US" sz="2800" dirty="0" err="1"/>
              <a:t>Dnem</a:t>
            </a:r>
            <a:r>
              <a:rPr lang="en-US" sz="2800" dirty="0"/>
              <a:t> </a:t>
            </a:r>
            <a:r>
              <a:rPr lang="en-US" sz="2800" dirty="0" err="1"/>
              <a:t>právní</a:t>
            </a:r>
            <a:r>
              <a:rPr lang="en-US" sz="2800" dirty="0"/>
              <a:t> </a:t>
            </a:r>
            <a:r>
              <a:rPr lang="en-US" sz="2800" dirty="0" err="1"/>
              <a:t>moci</a:t>
            </a:r>
            <a:r>
              <a:rPr lang="en-US" sz="2800" dirty="0"/>
              <a:t> </a:t>
            </a:r>
            <a:r>
              <a:rPr lang="en-US" sz="2800" dirty="0" err="1">
                <a:solidFill>
                  <a:srgbClr val="FF6600"/>
                </a:solidFill>
              </a:rPr>
              <a:t>rozhodnutí</a:t>
            </a:r>
            <a:r>
              <a:rPr lang="en-US" sz="2800" dirty="0">
                <a:solidFill>
                  <a:srgbClr val="FF6600"/>
                </a:solidFill>
              </a:rPr>
              <a:t> o </a:t>
            </a:r>
            <a:r>
              <a:rPr lang="en-US" sz="2800" dirty="0" err="1">
                <a:solidFill>
                  <a:srgbClr val="FF6600"/>
                </a:solidFill>
              </a:rPr>
              <a:t>schopnosti</a:t>
            </a:r>
            <a:r>
              <a:rPr lang="en-US" sz="2800" dirty="0">
                <a:solidFill>
                  <a:srgbClr val="FF6600"/>
                </a:solidFill>
              </a:rPr>
              <a:t> </a:t>
            </a:r>
            <a:r>
              <a:rPr lang="en-US" sz="2800" dirty="0" err="1">
                <a:solidFill>
                  <a:srgbClr val="FF6600"/>
                </a:solidFill>
              </a:rPr>
              <a:t>občana</a:t>
            </a:r>
            <a:r>
              <a:rPr lang="en-US" sz="2800" dirty="0">
                <a:solidFill>
                  <a:srgbClr val="FF6600"/>
                </a:solidFill>
              </a:rPr>
              <a:t> </a:t>
            </a:r>
            <a:r>
              <a:rPr lang="en-US" sz="2800" dirty="0" err="1">
                <a:solidFill>
                  <a:srgbClr val="FF6600"/>
                </a:solidFill>
              </a:rPr>
              <a:t>vykonávat</a:t>
            </a:r>
            <a:r>
              <a:rPr lang="en-US" sz="2800" dirty="0">
                <a:solidFill>
                  <a:srgbClr val="FF6600"/>
                </a:solidFill>
              </a:rPr>
              <a:t> </a:t>
            </a:r>
            <a:r>
              <a:rPr lang="en-US" sz="2800" dirty="0" err="1">
                <a:solidFill>
                  <a:srgbClr val="FF6600"/>
                </a:solidFill>
              </a:rPr>
              <a:t>vojenskou</a:t>
            </a:r>
            <a:r>
              <a:rPr lang="en-US" sz="2800" dirty="0">
                <a:solidFill>
                  <a:srgbClr val="FF6600"/>
                </a:solidFill>
              </a:rPr>
              <a:t> </a:t>
            </a:r>
            <a:r>
              <a:rPr lang="en-US" sz="2800" dirty="0" err="1">
                <a:solidFill>
                  <a:srgbClr val="FF6600"/>
                </a:solidFill>
              </a:rPr>
              <a:t>činnou</a:t>
            </a:r>
            <a:r>
              <a:rPr lang="en-US" sz="2800" dirty="0">
                <a:solidFill>
                  <a:srgbClr val="FF6600"/>
                </a:solidFill>
              </a:rPr>
              <a:t> </a:t>
            </a:r>
            <a:r>
              <a:rPr lang="en-US" sz="2800" dirty="0" err="1">
                <a:solidFill>
                  <a:srgbClr val="FF6600"/>
                </a:solidFill>
              </a:rPr>
              <a:t>službu</a:t>
            </a:r>
            <a:r>
              <a:rPr lang="en-US" sz="2800" dirty="0">
                <a:solidFill>
                  <a:srgbClr val="FF6600"/>
                </a:solidFill>
              </a:rPr>
              <a:t> </a:t>
            </a:r>
            <a:r>
              <a:rPr lang="en-US" sz="2800" dirty="0" err="1"/>
              <a:t>vydaným</a:t>
            </a:r>
            <a:r>
              <a:rPr lang="en-US" sz="2800" dirty="0"/>
              <a:t> </a:t>
            </a:r>
            <a:r>
              <a:rPr lang="en-US" sz="2800" dirty="0" err="1"/>
              <a:t>při</a:t>
            </a:r>
            <a:r>
              <a:rPr lang="en-US" sz="2800" dirty="0"/>
              <a:t> </a:t>
            </a:r>
            <a:r>
              <a:rPr lang="en-US" sz="2800" dirty="0" err="1"/>
              <a:t>odvodním</a:t>
            </a:r>
            <a:r>
              <a:rPr lang="en-US" sz="2800" dirty="0"/>
              <a:t> </a:t>
            </a:r>
            <a:r>
              <a:rPr lang="en-US" sz="2800" dirty="0" err="1"/>
              <a:t>řízení</a:t>
            </a:r>
            <a:r>
              <a:rPr lang="en-US" sz="2800" dirty="0"/>
              <a:t> se </a:t>
            </a:r>
            <a:r>
              <a:rPr lang="en-US" sz="2800" dirty="0" err="1"/>
              <a:t>občan</a:t>
            </a:r>
            <a:r>
              <a:rPr lang="en-US" sz="2800" dirty="0"/>
              <a:t> </a:t>
            </a:r>
            <a:r>
              <a:rPr lang="en-US" sz="2800" dirty="0" err="1"/>
              <a:t>stává</a:t>
            </a:r>
            <a:r>
              <a:rPr lang="en-US" sz="2800" dirty="0"/>
              <a:t> </a:t>
            </a:r>
            <a:r>
              <a:rPr lang="en-US" sz="2800" dirty="0" err="1"/>
              <a:t>vojákem</a:t>
            </a:r>
            <a:r>
              <a:rPr lang="en-US" sz="2800" dirty="0"/>
              <a:t>. </a:t>
            </a:r>
            <a:r>
              <a:rPr lang="en-US" sz="2800" dirty="0" err="1">
                <a:solidFill>
                  <a:srgbClr val="660066"/>
                </a:solidFill>
              </a:rPr>
              <a:t>Voják</a:t>
            </a:r>
            <a:r>
              <a:rPr lang="en-US" sz="2800" dirty="0">
                <a:solidFill>
                  <a:srgbClr val="660066"/>
                </a:solidFill>
              </a:rPr>
              <a:t> je </a:t>
            </a:r>
            <a:r>
              <a:rPr lang="en-US" sz="2800" dirty="0" err="1">
                <a:solidFill>
                  <a:srgbClr val="660066"/>
                </a:solidFill>
              </a:rPr>
              <a:t>povinen</a:t>
            </a:r>
            <a:r>
              <a:rPr lang="en-US" sz="2800" dirty="0">
                <a:solidFill>
                  <a:srgbClr val="660066"/>
                </a:solidFill>
              </a:rPr>
              <a:t> </a:t>
            </a:r>
            <a:r>
              <a:rPr lang="en-US" sz="2800" dirty="0" err="1">
                <a:solidFill>
                  <a:srgbClr val="660066"/>
                </a:solidFill>
              </a:rPr>
              <a:t>vojenskou</a:t>
            </a:r>
            <a:r>
              <a:rPr lang="en-US" sz="2800" dirty="0">
                <a:solidFill>
                  <a:srgbClr val="660066"/>
                </a:solidFill>
              </a:rPr>
              <a:t> </a:t>
            </a:r>
            <a:r>
              <a:rPr lang="en-US" sz="2800" dirty="0" err="1">
                <a:solidFill>
                  <a:srgbClr val="660066"/>
                </a:solidFill>
              </a:rPr>
              <a:t>činnou</a:t>
            </a:r>
            <a:r>
              <a:rPr lang="en-US" sz="2800" dirty="0">
                <a:solidFill>
                  <a:srgbClr val="660066"/>
                </a:solidFill>
              </a:rPr>
              <a:t> </a:t>
            </a:r>
            <a:r>
              <a:rPr lang="en-US" sz="2800" dirty="0" err="1">
                <a:solidFill>
                  <a:srgbClr val="660066"/>
                </a:solidFill>
              </a:rPr>
              <a:t>službu</a:t>
            </a:r>
            <a:r>
              <a:rPr lang="en-US" sz="2800" dirty="0">
                <a:solidFill>
                  <a:srgbClr val="660066"/>
                </a:solidFill>
              </a:rPr>
              <a:t> </a:t>
            </a:r>
            <a:r>
              <a:rPr lang="en-US" sz="2800" dirty="0" err="1">
                <a:solidFill>
                  <a:srgbClr val="660066"/>
                </a:solidFill>
              </a:rPr>
              <a:t>včas</a:t>
            </a:r>
            <a:r>
              <a:rPr lang="en-US" sz="2800" dirty="0">
                <a:solidFill>
                  <a:srgbClr val="660066"/>
                </a:solidFill>
              </a:rPr>
              <a:t> </a:t>
            </a:r>
            <a:r>
              <a:rPr lang="en-US" sz="2800" dirty="0" err="1">
                <a:solidFill>
                  <a:srgbClr val="660066"/>
                </a:solidFill>
              </a:rPr>
              <a:t>nastoupit</a:t>
            </a:r>
            <a:r>
              <a:rPr lang="en-US" sz="2800" dirty="0">
                <a:solidFill>
                  <a:srgbClr val="660066"/>
                </a:solidFill>
              </a:rPr>
              <a:t> a </a:t>
            </a:r>
            <a:r>
              <a:rPr lang="en-US" sz="2800" dirty="0" err="1">
                <a:solidFill>
                  <a:srgbClr val="660066"/>
                </a:solidFill>
              </a:rPr>
              <a:t>osobně</a:t>
            </a:r>
            <a:r>
              <a:rPr lang="en-US" sz="2800" dirty="0">
                <a:solidFill>
                  <a:srgbClr val="660066"/>
                </a:solidFill>
              </a:rPr>
              <a:t> </a:t>
            </a:r>
            <a:r>
              <a:rPr lang="en-US" sz="2800" dirty="0" err="1">
                <a:solidFill>
                  <a:srgbClr val="660066"/>
                </a:solidFill>
              </a:rPr>
              <a:t>vykonávat</a:t>
            </a:r>
            <a:r>
              <a:rPr lang="en-US" sz="2800" dirty="0">
                <a:solidFill>
                  <a:srgbClr val="660066"/>
                </a:solidFill>
              </a:rPr>
              <a:t>. </a:t>
            </a:r>
          </a:p>
        </p:txBody>
      </p:sp>
    </p:spTree>
    <p:extLst>
      <p:ext uri="{BB962C8B-B14F-4D97-AF65-F5344CB8AC3E}">
        <p14:creationId xmlns:p14="http://schemas.microsoft.com/office/powerpoint/2010/main" val="1742854334"/>
      </p:ext>
    </p:extLst>
  </p:cSld>
  <p:clrMapOvr>
    <a:masterClrMapping/>
  </p:clrMapOvr>
</p:sld>
</file>

<file path=ppt/slides/slide3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Policie</a:t>
            </a:r>
            <a:r>
              <a:rPr lang="en-US" dirty="0"/>
              <a:t> </a:t>
            </a:r>
            <a:r>
              <a:rPr lang="en-US" dirty="0" err="1"/>
              <a:t>České</a:t>
            </a:r>
            <a:r>
              <a:rPr lang="en-US" dirty="0"/>
              <a:t> </a:t>
            </a:r>
            <a:r>
              <a:rPr lang="en-US" dirty="0" err="1"/>
              <a:t>republiky</a:t>
            </a:r>
            <a:endParaRPr lang="en-US" dirty="0"/>
          </a:p>
        </p:txBody>
      </p:sp>
      <p:sp>
        <p:nvSpPr>
          <p:cNvPr id="3" name="Content Placeholder 2"/>
          <p:cNvSpPr>
            <a:spLocks noGrp="1"/>
          </p:cNvSpPr>
          <p:nvPr>
            <p:ph idx="1"/>
          </p:nvPr>
        </p:nvSpPr>
        <p:spPr/>
        <p:txBody>
          <a:bodyPr/>
          <a:lstStyle/>
          <a:p>
            <a:r>
              <a:rPr lang="en-US" dirty="0" err="1"/>
              <a:t>Policie</a:t>
            </a:r>
            <a:r>
              <a:rPr lang="en-US" dirty="0"/>
              <a:t> </a:t>
            </a:r>
            <a:r>
              <a:rPr lang="en-US" dirty="0" err="1"/>
              <a:t>České</a:t>
            </a:r>
            <a:r>
              <a:rPr lang="en-US" dirty="0"/>
              <a:t> </a:t>
            </a:r>
            <a:r>
              <a:rPr lang="en-US" dirty="0" err="1">
                <a:solidFill>
                  <a:srgbClr val="800000"/>
                </a:solidFill>
              </a:rPr>
              <a:t>republiky</a:t>
            </a:r>
            <a:r>
              <a:rPr lang="en-US" dirty="0">
                <a:solidFill>
                  <a:srgbClr val="800000"/>
                </a:solidFill>
              </a:rPr>
              <a:t>  je </a:t>
            </a:r>
            <a:r>
              <a:rPr lang="en-US" dirty="0" err="1">
                <a:solidFill>
                  <a:srgbClr val="800000"/>
                </a:solidFill>
              </a:rPr>
              <a:t>jednotný</a:t>
            </a:r>
            <a:r>
              <a:rPr lang="en-US" dirty="0">
                <a:solidFill>
                  <a:srgbClr val="800000"/>
                </a:solidFill>
              </a:rPr>
              <a:t> </a:t>
            </a:r>
            <a:r>
              <a:rPr lang="en-US" dirty="0" err="1">
                <a:solidFill>
                  <a:srgbClr val="800000"/>
                </a:solidFill>
              </a:rPr>
              <a:t>ozbrojený</a:t>
            </a:r>
            <a:r>
              <a:rPr lang="en-US" dirty="0">
                <a:solidFill>
                  <a:srgbClr val="800000"/>
                </a:solidFill>
              </a:rPr>
              <a:t> </a:t>
            </a:r>
            <a:r>
              <a:rPr lang="en-US" dirty="0" err="1">
                <a:solidFill>
                  <a:srgbClr val="800000"/>
                </a:solidFill>
              </a:rPr>
              <a:t>bezpečnostní</a:t>
            </a:r>
            <a:r>
              <a:rPr lang="en-US" dirty="0">
                <a:solidFill>
                  <a:srgbClr val="800000"/>
                </a:solidFill>
              </a:rPr>
              <a:t> </a:t>
            </a:r>
            <a:r>
              <a:rPr lang="en-US" dirty="0" err="1">
                <a:solidFill>
                  <a:srgbClr val="800000"/>
                </a:solidFill>
              </a:rPr>
              <a:t>sbor</a:t>
            </a:r>
            <a:r>
              <a:rPr lang="en-US" dirty="0">
                <a:solidFill>
                  <a:srgbClr val="800000"/>
                </a:solidFill>
              </a:rPr>
              <a:t>.</a:t>
            </a:r>
          </a:p>
          <a:p>
            <a:r>
              <a:rPr lang="en-US" dirty="0" err="1"/>
              <a:t>Policie</a:t>
            </a:r>
            <a:r>
              <a:rPr lang="en-US" dirty="0"/>
              <a:t> </a:t>
            </a:r>
            <a:r>
              <a:rPr lang="en-US" dirty="0" err="1"/>
              <a:t>slouží</a:t>
            </a:r>
            <a:r>
              <a:rPr lang="en-US" dirty="0"/>
              <a:t> </a:t>
            </a:r>
            <a:r>
              <a:rPr lang="en-US" dirty="0" err="1"/>
              <a:t>veřejnosti</a:t>
            </a:r>
            <a:r>
              <a:rPr lang="en-US" dirty="0"/>
              <a:t>. </a:t>
            </a:r>
            <a:r>
              <a:rPr lang="en-US" dirty="0" err="1"/>
              <a:t>Jejím</a:t>
            </a:r>
            <a:r>
              <a:rPr lang="en-US" dirty="0"/>
              <a:t> </a:t>
            </a:r>
            <a:r>
              <a:rPr lang="en-US" dirty="0" err="1"/>
              <a:t>úkolem</a:t>
            </a:r>
            <a:r>
              <a:rPr lang="en-US" dirty="0"/>
              <a:t> je</a:t>
            </a:r>
            <a:r>
              <a:rPr lang="en-US" dirty="0">
                <a:solidFill>
                  <a:srgbClr val="3366FF"/>
                </a:solidFill>
              </a:rPr>
              <a:t> </a:t>
            </a:r>
            <a:r>
              <a:rPr lang="en-US" dirty="0" err="1">
                <a:solidFill>
                  <a:srgbClr val="3366FF"/>
                </a:solidFill>
              </a:rPr>
              <a:t>chránit</a:t>
            </a:r>
            <a:r>
              <a:rPr lang="en-US" dirty="0">
                <a:solidFill>
                  <a:srgbClr val="3366FF"/>
                </a:solidFill>
              </a:rPr>
              <a:t> </a:t>
            </a:r>
            <a:r>
              <a:rPr lang="en-US" dirty="0" err="1">
                <a:solidFill>
                  <a:srgbClr val="3366FF"/>
                </a:solidFill>
              </a:rPr>
              <a:t>bezpečnost</a:t>
            </a:r>
            <a:r>
              <a:rPr lang="en-US" dirty="0">
                <a:solidFill>
                  <a:srgbClr val="3366FF"/>
                </a:solidFill>
              </a:rPr>
              <a:t> </a:t>
            </a:r>
            <a:r>
              <a:rPr lang="en-US" dirty="0" err="1">
                <a:solidFill>
                  <a:srgbClr val="3366FF"/>
                </a:solidFill>
              </a:rPr>
              <a:t>osob</a:t>
            </a:r>
            <a:r>
              <a:rPr lang="en-US" dirty="0">
                <a:solidFill>
                  <a:srgbClr val="3366FF"/>
                </a:solidFill>
              </a:rPr>
              <a:t> a </a:t>
            </a:r>
            <a:r>
              <a:rPr lang="en-US" dirty="0" err="1">
                <a:solidFill>
                  <a:srgbClr val="3366FF"/>
                </a:solidFill>
              </a:rPr>
              <a:t>majetku,a</a:t>
            </a:r>
            <a:r>
              <a:rPr lang="en-US" dirty="0">
                <a:solidFill>
                  <a:srgbClr val="3366FF"/>
                </a:solidFill>
              </a:rPr>
              <a:t> </a:t>
            </a:r>
            <a:r>
              <a:rPr lang="en-US" dirty="0" err="1">
                <a:solidFill>
                  <a:srgbClr val="3366FF"/>
                </a:solidFill>
              </a:rPr>
              <a:t>veřejný</a:t>
            </a:r>
            <a:r>
              <a:rPr lang="en-US" dirty="0">
                <a:solidFill>
                  <a:srgbClr val="3366FF"/>
                </a:solidFill>
              </a:rPr>
              <a:t> </a:t>
            </a:r>
            <a:r>
              <a:rPr lang="en-US" dirty="0" err="1">
                <a:solidFill>
                  <a:srgbClr val="3366FF"/>
                </a:solidFill>
              </a:rPr>
              <a:t>pořádek</a:t>
            </a:r>
            <a:r>
              <a:rPr lang="en-US" dirty="0">
                <a:solidFill>
                  <a:srgbClr val="3366FF"/>
                </a:solidFill>
              </a:rPr>
              <a:t>, </a:t>
            </a:r>
            <a:r>
              <a:rPr lang="en-US" dirty="0" err="1">
                <a:solidFill>
                  <a:srgbClr val="3366FF"/>
                </a:solidFill>
              </a:rPr>
              <a:t>předcházet</a:t>
            </a:r>
            <a:r>
              <a:rPr lang="en-US" dirty="0">
                <a:solidFill>
                  <a:srgbClr val="3366FF"/>
                </a:solidFill>
              </a:rPr>
              <a:t> </a:t>
            </a:r>
            <a:r>
              <a:rPr lang="en-US" dirty="0" err="1">
                <a:solidFill>
                  <a:srgbClr val="3366FF"/>
                </a:solidFill>
              </a:rPr>
              <a:t>trestné</a:t>
            </a:r>
            <a:r>
              <a:rPr lang="en-US" dirty="0">
                <a:solidFill>
                  <a:srgbClr val="3366FF"/>
                </a:solidFill>
              </a:rPr>
              <a:t> </a:t>
            </a:r>
            <a:r>
              <a:rPr lang="en-US" dirty="0" err="1">
                <a:solidFill>
                  <a:srgbClr val="3366FF"/>
                </a:solidFill>
              </a:rPr>
              <a:t>činnosti</a:t>
            </a:r>
            <a:r>
              <a:rPr lang="en-US" dirty="0">
                <a:solidFill>
                  <a:srgbClr val="3366FF"/>
                </a:solidFill>
              </a:rPr>
              <a:t>, </a:t>
            </a:r>
            <a:r>
              <a:rPr lang="en-US" dirty="0" err="1"/>
              <a:t>plnit</a:t>
            </a:r>
            <a:r>
              <a:rPr lang="en-US" dirty="0"/>
              <a:t> </a:t>
            </a:r>
            <a:r>
              <a:rPr lang="en-US" dirty="0" err="1"/>
              <a:t>úkoly</a:t>
            </a:r>
            <a:r>
              <a:rPr lang="en-US" dirty="0"/>
              <a:t> </a:t>
            </a:r>
            <a:r>
              <a:rPr lang="en-US" dirty="0" err="1"/>
              <a:t>podle</a:t>
            </a:r>
            <a:r>
              <a:rPr lang="en-US" dirty="0"/>
              <a:t> </a:t>
            </a:r>
            <a:r>
              <a:rPr lang="en-US" dirty="0" err="1"/>
              <a:t>trestního</a:t>
            </a:r>
            <a:r>
              <a:rPr lang="en-US" dirty="0"/>
              <a:t> </a:t>
            </a:r>
            <a:r>
              <a:rPr lang="en-US" dirty="0" err="1"/>
              <a:t>řádu</a:t>
            </a:r>
            <a:r>
              <a:rPr lang="en-US" dirty="0"/>
              <a:t>  a </a:t>
            </a:r>
            <a:r>
              <a:rPr lang="en-US" dirty="0" err="1"/>
              <a:t>další</a:t>
            </a:r>
            <a:r>
              <a:rPr lang="en-US" dirty="0"/>
              <a:t> </a:t>
            </a:r>
            <a:r>
              <a:rPr lang="en-US" dirty="0" err="1"/>
              <a:t>úkoly</a:t>
            </a:r>
            <a:r>
              <a:rPr lang="en-US" dirty="0"/>
              <a:t> </a:t>
            </a:r>
            <a:r>
              <a:rPr lang="en-US" dirty="0" err="1"/>
              <a:t>na</a:t>
            </a:r>
            <a:r>
              <a:rPr lang="en-US" dirty="0"/>
              <a:t> </a:t>
            </a:r>
            <a:r>
              <a:rPr lang="en-US" dirty="0" err="1"/>
              <a:t>úseku</a:t>
            </a:r>
            <a:r>
              <a:rPr lang="en-US" dirty="0"/>
              <a:t> </a:t>
            </a:r>
            <a:r>
              <a:rPr lang="en-US" dirty="0" err="1"/>
              <a:t>vnitřního</a:t>
            </a:r>
            <a:r>
              <a:rPr lang="en-US" dirty="0"/>
              <a:t> </a:t>
            </a:r>
            <a:r>
              <a:rPr lang="en-US" dirty="0" err="1"/>
              <a:t>pořádku</a:t>
            </a:r>
            <a:r>
              <a:rPr lang="en-US" dirty="0"/>
              <a:t> a </a:t>
            </a:r>
            <a:r>
              <a:rPr lang="en-US" dirty="0" err="1"/>
              <a:t>bezpečnosti</a:t>
            </a:r>
            <a:r>
              <a:rPr lang="en-US" dirty="0"/>
              <a:t> </a:t>
            </a:r>
            <a:r>
              <a:rPr lang="en-US" dirty="0" err="1"/>
              <a:t>svěřené</a:t>
            </a:r>
            <a:r>
              <a:rPr lang="en-US" dirty="0"/>
              <a:t> </a:t>
            </a:r>
            <a:r>
              <a:rPr lang="en-US" dirty="0" err="1"/>
              <a:t>jí</a:t>
            </a:r>
            <a:r>
              <a:rPr lang="en-US" dirty="0"/>
              <a:t> </a:t>
            </a:r>
            <a:r>
              <a:rPr lang="en-US" dirty="0" err="1"/>
              <a:t>zákony</a:t>
            </a:r>
            <a:r>
              <a:rPr lang="en-US" dirty="0"/>
              <a:t>, </a:t>
            </a:r>
            <a:r>
              <a:rPr lang="en-US" dirty="0" err="1"/>
              <a:t>přímo</a:t>
            </a:r>
            <a:r>
              <a:rPr lang="en-US" dirty="0"/>
              <a:t> </a:t>
            </a:r>
            <a:r>
              <a:rPr lang="en-US" dirty="0" err="1"/>
              <a:t>použitelnými</a:t>
            </a:r>
            <a:r>
              <a:rPr lang="en-US" dirty="0"/>
              <a:t> </a:t>
            </a:r>
            <a:r>
              <a:rPr lang="en-US" dirty="0" err="1"/>
              <a:t>předpisy</a:t>
            </a:r>
            <a:r>
              <a:rPr lang="en-US" dirty="0"/>
              <a:t> </a:t>
            </a:r>
            <a:r>
              <a:rPr lang="en-US" dirty="0" err="1"/>
              <a:t>Evropské</a:t>
            </a:r>
            <a:r>
              <a:rPr lang="en-US" dirty="0"/>
              <a:t> </a:t>
            </a:r>
            <a:r>
              <a:rPr lang="en-US" dirty="0" err="1"/>
              <a:t>unie</a:t>
            </a:r>
            <a:r>
              <a:rPr lang="en-US" dirty="0"/>
              <a:t>  </a:t>
            </a:r>
            <a:r>
              <a:rPr lang="en-US" dirty="0" err="1"/>
              <a:t>nebo</a:t>
            </a:r>
            <a:r>
              <a:rPr lang="en-US" dirty="0"/>
              <a:t> </a:t>
            </a:r>
            <a:r>
              <a:rPr lang="en-US" dirty="0" err="1"/>
              <a:t>mezinárodními</a:t>
            </a:r>
            <a:r>
              <a:rPr lang="en-US" dirty="0"/>
              <a:t> </a:t>
            </a:r>
            <a:r>
              <a:rPr lang="en-US" dirty="0" err="1"/>
              <a:t>smlouvami</a:t>
            </a:r>
            <a:endParaRPr lang="en-US" dirty="0"/>
          </a:p>
        </p:txBody>
      </p:sp>
    </p:spTree>
    <p:extLst>
      <p:ext uri="{BB962C8B-B14F-4D97-AF65-F5344CB8AC3E}">
        <p14:creationId xmlns:p14="http://schemas.microsoft.com/office/powerpoint/2010/main" val="1057414036"/>
      </p:ext>
    </p:extLst>
  </p:cSld>
  <p:clrMapOvr>
    <a:masterClrMapping/>
  </p:clrMapOvr>
</p:sld>
</file>

<file path=ppt/slides/slide3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Organizace</a:t>
            </a:r>
            <a:r>
              <a:rPr lang="en-US" dirty="0"/>
              <a:t>  </a:t>
            </a:r>
            <a:r>
              <a:rPr lang="en-US" dirty="0" err="1"/>
              <a:t>policie</a:t>
            </a:r>
            <a:endParaRPr lang="en-US" dirty="0"/>
          </a:p>
        </p:txBody>
      </p:sp>
      <p:sp>
        <p:nvSpPr>
          <p:cNvPr id="3" name="Content Placeholder 2"/>
          <p:cNvSpPr>
            <a:spLocks noGrp="1"/>
          </p:cNvSpPr>
          <p:nvPr>
            <p:ph idx="1"/>
          </p:nvPr>
        </p:nvSpPr>
        <p:spPr/>
        <p:txBody>
          <a:bodyPr/>
          <a:lstStyle/>
          <a:p>
            <a:r>
              <a:rPr lang="en-US" dirty="0" err="1">
                <a:solidFill>
                  <a:srgbClr val="000090"/>
                </a:solidFill>
              </a:rPr>
              <a:t>Policie</a:t>
            </a:r>
            <a:r>
              <a:rPr lang="en-US" dirty="0">
                <a:solidFill>
                  <a:srgbClr val="000090"/>
                </a:solidFill>
              </a:rPr>
              <a:t> je </a:t>
            </a:r>
            <a:r>
              <a:rPr lang="en-US" dirty="0" err="1">
                <a:solidFill>
                  <a:srgbClr val="000090"/>
                </a:solidFill>
              </a:rPr>
              <a:t>podřízena</a:t>
            </a:r>
            <a:r>
              <a:rPr lang="en-US" dirty="0">
                <a:solidFill>
                  <a:srgbClr val="000090"/>
                </a:solidFill>
              </a:rPr>
              <a:t> </a:t>
            </a:r>
            <a:r>
              <a:rPr lang="en-US" dirty="0" err="1">
                <a:solidFill>
                  <a:srgbClr val="000090"/>
                </a:solidFill>
              </a:rPr>
              <a:t>ministerstvu</a:t>
            </a:r>
            <a:r>
              <a:rPr lang="en-US" dirty="0">
                <a:solidFill>
                  <a:srgbClr val="000090"/>
                </a:solidFill>
              </a:rPr>
              <a:t> </a:t>
            </a:r>
            <a:r>
              <a:rPr lang="en-US" dirty="0" err="1">
                <a:solidFill>
                  <a:srgbClr val="000090"/>
                </a:solidFill>
              </a:rPr>
              <a:t>vnitra</a:t>
            </a:r>
            <a:r>
              <a:rPr lang="en-US" dirty="0">
                <a:solidFill>
                  <a:srgbClr val="000090"/>
                </a:solidFill>
              </a:rPr>
              <a:t>. </a:t>
            </a:r>
          </a:p>
          <a:p>
            <a:r>
              <a:rPr lang="en-US" dirty="0" err="1"/>
              <a:t>Ministerstvo</a:t>
            </a:r>
            <a:r>
              <a:rPr lang="en-US" dirty="0"/>
              <a:t> </a:t>
            </a:r>
            <a:r>
              <a:rPr lang="en-US" dirty="0" err="1"/>
              <a:t>vytváří</a:t>
            </a:r>
            <a:r>
              <a:rPr lang="en-US" dirty="0"/>
              <a:t> </a:t>
            </a:r>
            <a:r>
              <a:rPr lang="en-US" dirty="0" err="1"/>
              <a:t>podmínky</a:t>
            </a:r>
            <a:r>
              <a:rPr lang="en-US" dirty="0"/>
              <a:t> pro </a:t>
            </a:r>
            <a:r>
              <a:rPr lang="en-US" dirty="0" err="1"/>
              <a:t>plnění</a:t>
            </a:r>
            <a:r>
              <a:rPr lang="en-US" dirty="0"/>
              <a:t> </a:t>
            </a:r>
            <a:r>
              <a:rPr lang="en-US" dirty="0" err="1"/>
              <a:t>úkolů</a:t>
            </a:r>
            <a:r>
              <a:rPr lang="en-US" dirty="0"/>
              <a:t> </a:t>
            </a:r>
            <a:r>
              <a:rPr lang="en-US" dirty="0" err="1"/>
              <a:t>policie</a:t>
            </a:r>
            <a:r>
              <a:rPr lang="en-US" dirty="0"/>
              <a:t>. </a:t>
            </a:r>
          </a:p>
          <a:p>
            <a:r>
              <a:rPr lang="en-US" dirty="0" err="1">
                <a:solidFill>
                  <a:schemeClr val="accent6">
                    <a:lumMod val="60000"/>
                    <a:lumOff val="40000"/>
                  </a:schemeClr>
                </a:solidFill>
              </a:rPr>
              <a:t>Policejní</a:t>
            </a:r>
            <a:r>
              <a:rPr lang="en-US" dirty="0">
                <a:solidFill>
                  <a:schemeClr val="accent6">
                    <a:lumMod val="60000"/>
                    <a:lumOff val="40000"/>
                  </a:schemeClr>
                </a:solidFill>
              </a:rPr>
              <a:t> </a:t>
            </a:r>
            <a:r>
              <a:rPr lang="en-US" dirty="0" err="1">
                <a:solidFill>
                  <a:schemeClr val="accent6">
                    <a:lumMod val="60000"/>
                    <a:lumOff val="40000"/>
                  </a:schemeClr>
                </a:solidFill>
              </a:rPr>
              <a:t>prezident</a:t>
            </a:r>
            <a:r>
              <a:rPr lang="en-US" dirty="0">
                <a:solidFill>
                  <a:schemeClr val="accent6">
                    <a:lumMod val="60000"/>
                    <a:lumOff val="40000"/>
                  </a:schemeClr>
                </a:solidFill>
              </a:rPr>
              <a:t> </a:t>
            </a:r>
            <a:r>
              <a:rPr lang="en-US" dirty="0" err="1">
                <a:solidFill>
                  <a:schemeClr val="accent6">
                    <a:lumMod val="60000"/>
                    <a:lumOff val="40000"/>
                  </a:schemeClr>
                </a:solidFill>
              </a:rPr>
              <a:t>odpovídá</a:t>
            </a:r>
            <a:r>
              <a:rPr lang="en-US" dirty="0">
                <a:solidFill>
                  <a:schemeClr val="accent6">
                    <a:lumMod val="60000"/>
                    <a:lumOff val="40000"/>
                  </a:schemeClr>
                </a:solidFill>
              </a:rPr>
              <a:t> </a:t>
            </a:r>
            <a:r>
              <a:rPr lang="en-US" dirty="0" err="1">
                <a:solidFill>
                  <a:schemeClr val="accent6">
                    <a:lumMod val="60000"/>
                    <a:lumOff val="40000"/>
                  </a:schemeClr>
                </a:solidFill>
              </a:rPr>
              <a:t>za</a:t>
            </a:r>
            <a:r>
              <a:rPr lang="en-US" dirty="0">
                <a:solidFill>
                  <a:schemeClr val="accent6">
                    <a:lumMod val="60000"/>
                    <a:lumOff val="40000"/>
                  </a:schemeClr>
                </a:solidFill>
              </a:rPr>
              <a:t> </a:t>
            </a:r>
            <a:r>
              <a:rPr lang="en-US" dirty="0" err="1">
                <a:solidFill>
                  <a:schemeClr val="accent6">
                    <a:lumMod val="60000"/>
                    <a:lumOff val="40000"/>
                  </a:schemeClr>
                </a:solidFill>
              </a:rPr>
              <a:t>činnost</a:t>
            </a:r>
            <a:r>
              <a:rPr lang="en-US" dirty="0">
                <a:solidFill>
                  <a:schemeClr val="accent6">
                    <a:lumMod val="60000"/>
                    <a:lumOff val="40000"/>
                  </a:schemeClr>
                </a:solidFill>
              </a:rPr>
              <a:t> </a:t>
            </a:r>
            <a:r>
              <a:rPr lang="en-US" dirty="0" err="1">
                <a:solidFill>
                  <a:schemeClr val="accent6">
                    <a:lumMod val="60000"/>
                    <a:lumOff val="40000"/>
                  </a:schemeClr>
                </a:solidFill>
              </a:rPr>
              <a:t>policie</a:t>
            </a:r>
            <a:r>
              <a:rPr lang="en-US" dirty="0">
                <a:solidFill>
                  <a:schemeClr val="accent6">
                    <a:lumMod val="60000"/>
                    <a:lumOff val="40000"/>
                  </a:schemeClr>
                </a:solidFill>
              </a:rPr>
              <a:t> </a:t>
            </a:r>
            <a:r>
              <a:rPr lang="en-US" dirty="0" err="1">
                <a:solidFill>
                  <a:schemeClr val="accent6">
                    <a:lumMod val="60000"/>
                    <a:lumOff val="40000"/>
                  </a:schemeClr>
                </a:solidFill>
              </a:rPr>
              <a:t>ministrovi</a:t>
            </a:r>
            <a:r>
              <a:rPr lang="en-US" dirty="0">
                <a:solidFill>
                  <a:schemeClr val="accent6">
                    <a:lumMod val="60000"/>
                    <a:lumOff val="40000"/>
                  </a:schemeClr>
                </a:solidFill>
              </a:rPr>
              <a:t>.</a:t>
            </a:r>
          </a:p>
          <a:p>
            <a:r>
              <a:rPr lang="en-US" dirty="0" err="1"/>
              <a:t>Policie</a:t>
            </a:r>
            <a:r>
              <a:rPr lang="en-US" dirty="0"/>
              <a:t> </a:t>
            </a:r>
            <a:r>
              <a:rPr lang="en-US" dirty="0" err="1"/>
              <a:t>působí</a:t>
            </a:r>
            <a:r>
              <a:rPr lang="en-US" dirty="0"/>
              <a:t> </a:t>
            </a:r>
            <a:r>
              <a:rPr lang="en-US" dirty="0" err="1"/>
              <a:t>na</a:t>
            </a:r>
            <a:r>
              <a:rPr lang="en-US" dirty="0"/>
              <a:t> </a:t>
            </a:r>
            <a:r>
              <a:rPr lang="en-US" dirty="0" err="1"/>
              <a:t>území</a:t>
            </a:r>
            <a:r>
              <a:rPr lang="en-US" dirty="0"/>
              <a:t> </a:t>
            </a:r>
            <a:r>
              <a:rPr lang="en-US" dirty="0" err="1"/>
              <a:t>České</a:t>
            </a:r>
            <a:r>
              <a:rPr lang="en-US" dirty="0"/>
              <a:t> </a:t>
            </a:r>
            <a:r>
              <a:rPr lang="en-US" dirty="0" err="1"/>
              <a:t>republiky</a:t>
            </a:r>
            <a:r>
              <a:rPr lang="en-US" dirty="0"/>
              <a:t>, </a:t>
            </a:r>
            <a:r>
              <a:rPr lang="en-US" dirty="0" err="1"/>
              <a:t>nestanoví</a:t>
            </a:r>
            <a:r>
              <a:rPr lang="en-US" dirty="0"/>
              <a:t>-li </a:t>
            </a:r>
            <a:r>
              <a:rPr lang="en-US" dirty="0" err="1"/>
              <a:t>tento</a:t>
            </a:r>
            <a:r>
              <a:rPr lang="en-US" dirty="0"/>
              <a:t> </a:t>
            </a:r>
            <a:r>
              <a:rPr lang="en-US" dirty="0" err="1"/>
              <a:t>zákon</a:t>
            </a:r>
            <a:r>
              <a:rPr lang="en-US" dirty="0"/>
              <a:t> </a:t>
            </a:r>
            <a:r>
              <a:rPr lang="en-US" dirty="0" err="1"/>
              <a:t>nebo</a:t>
            </a:r>
            <a:r>
              <a:rPr lang="en-US" dirty="0"/>
              <a:t> </a:t>
            </a:r>
            <a:r>
              <a:rPr lang="en-US" dirty="0" err="1"/>
              <a:t>jiný</a:t>
            </a:r>
            <a:r>
              <a:rPr lang="en-US" dirty="0"/>
              <a:t> </a:t>
            </a:r>
            <a:r>
              <a:rPr lang="en-US" dirty="0" err="1"/>
              <a:t>právní</a:t>
            </a:r>
            <a:r>
              <a:rPr lang="en-US" dirty="0"/>
              <a:t> </a:t>
            </a:r>
            <a:r>
              <a:rPr lang="en-US" dirty="0" err="1"/>
              <a:t>předpis</a:t>
            </a:r>
            <a:r>
              <a:rPr lang="en-US" dirty="0"/>
              <a:t>  </a:t>
            </a:r>
            <a:r>
              <a:rPr lang="en-US" dirty="0" err="1"/>
              <a:t>jinak</a:t>
            </a:r>
            <a:r>
              <a:rPr lang="en-US" dirty="0"/>
              <a:t>.</a:t>
            </a:r>
          </a:p>
        </p:txBody>
      </p:sp>
    </p:spTree>
    <p:extLst>
      <p:ext uri="{BB962C8B-B14F-4D97-AF65-F5344CB8AC3E}">
        <p14:creationId xmlns:p14="http://schemas.microsoft.com/office/powerpoint/2010/main" val="3695674702"/>
      </p:ext>
    </p:extLst>
  </p:cSld>
  <p:clrMapOvr>
    <a:masterClrMapping/>
  </p:clrMapOvr>
</p:sld>
</file>

<file path=ppt/slides/slide3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Úkoly</a:t>
            </a:r>
            <a:r>
              <a:rPr lang="en-US" dirty="0"/>
              <a:t> </a:t>
            </a:r>
            <a:r>
              <a:rPr lang="en-US" dirty="0" err="1"/>
              <a:t>policie</a:t>
            </a:r>
            <a:endParaRPr lang="en-US" dirty="0"/>
          </a:p>
        </p:txBody>
      </p:sp>
      <p:sp>
        <p:nvSpPr>
          <p:cNvPr id="3" name="Content Placeholder 2"/>
          <p:cNvSpPr>
            <a:spLocks noGrp="1"/>
          </p:cNvSpPr>
          <p:nvPr>
            <p:ph idx="1"/>
          </p:nvPr>
        </p:nvSpPr>
        <p:spPr/>
        <p:txBody>
          <a:bodyPr/>
          <a:lstStyle/>
          <a:p>
            <a:r>
              <a:rPr lang="en-US" dirty="0" err="1"/>
              <a:t>Úkoly</a:t>
            </a:r>
            <a:r>
              <a:rPr lang="en-US" dirty="0"/>
              <a:t> </a:t>
            </a:r>
            <a:r>
              <a:rPr lang="en-US" dirty="0" err="1"/>
              <a:t>policie</a:t>
            </a:r>
            <a:r>
              <a:rPr lang="en-US" dirty="0"/>
              <a:t> </a:t>
            </a:r>
            <a:r>
              <a:rPr lang="en-US" dirty="0" err="1"/>
              <a:t>vykonávají</a:t>
            </a:r>
            <a:r>
              <a:rPr lang="en-US" dirty="0"/>
              <a:t> </a:t>
            </a:r>
            <a:r>
              <a:rPr lang="en-US" dirty="0" err="1">
                <a:solidFill>
                  <a:srgbClr val="FF0000"/>
                </a:solidFill>
              </a:rPr>
              <a:t>příslušníci</a:t>
            </a:r>
            <a:r>
              <a:rPr lang="en-US" dirty="0">
                <a:solidFill>
                  <a:srgbClr val="FF0000"/>
                </a:solidFill>
              </a:rPr>
              <a:t> </a:t>
            </a:r>
            <a:r>
              <a:rPr lang="en-US" dirty="0" err="1">
                <a:solidFill>
                  <a:srgbClr val="FF0000"/>
                </a:solidFill>
              </a:rPr>
              <a:t>policie</a:t>
            </a:r>
            <a:r>
              <a:rPr lang="en-US" dirty="0">
                <a:solidFill>
                  <a:srgbClr val="FF0000"/>
                </a:solidFill>
              </a:rPr>
              <a:t> a </a:t>
            </a:r>
            <a:r>
              <a:rPr lang="en-US" dirty="0" err="1">
                <a:solidFill>
                  <a:srgbClr val="FF0000"/>
                </a:solidFill>
              </a:rPr>
              <a:t>zaměstnanci</a:t>
            </a:r>
            <a:r>
              <a:rPr lang="en-US" dirty="0">
                <a:solidFill>
                  <a:srgbClr val="FF0000"/>
                </a:solidFill>
              </a:rPr>
              <a:t> </a:t>
            </a:r>
            <a:r>
              <a:rPr lang="en-US" dirty="0" err="1">
                <a:solidFill>
                  <a:srgbClr val="FF0000"/>
                </a:solidFill>
              </a:rPr>
              <a:t>zařazeni</a:t>
            </a:r>
            <a:r>
              <a:rPr lang="en-US" dirty="0">
                <a:solidFill>
                  <a:srgbClr val="FF0000"/>
                </a:solidFill>
              </a:rPr>
              <a:t> v </a:t>
            </a:r>
            <a:r>
              <a:rPr lang="en-US" dirty="0" err="1">
                <a:solidFill>
                  <a:srgbClr val="FF0000"/>
                </a:solidFill>
              </a:rPr>
              <a:t>policii</a:t>
            </a:r>
            <a:r>
              <a:rPr lang="en-US" dirty="0">
                <a:solidFill>
                  <a:srgbClr val="FF0000"/>
                </a:solidFill>
              </a:rPr>
              <a:t>. </a:t>
            </a:r>
          </a:p>
          <a:p>
            <a:r>
              <a:rPr lang="en-US" dirty="0" err="1"/>
              <a:t>Ministr</a:t>
            </a:r>
            <a:r>
              <a:rPr lang="en-US" dirty="0"/>
              <a:t> </a:t>
            </a:r>
            <a:r>
              <a:rPr lang="en-US" dirty="0" err="1"/>
              <a:t>vnitra</a:t>
            </a:r>
            <a:r>
              <a:rPr lang="en-US" dirty="0"/>
              <a:t> </a:t>
            </a:r>
            <a:r>
              <a:rPr lang="en-US" dirty="0" err="1"/>
              <a:t>může</a:t>
            </a:r>
            <a:r>
              <a:rPr lang="en-US" dirty="0"/>
              <a:t> </a:t>
            </a:r>
            <a:r>
              <a:rPr lang="en-US" dirty="0" err="1"/>
              <a:t>povolat</a:t>
            </a:r>
            <a:r>
              <a:rPr lang="en-US" dirty="0"/>
              <a:t> </a:t>
            </a:r>
            <a:r>
              <a:rPr lang="en-US" dirty="0" err="1"/>
              <a:t>policisty</a:t>
            </a:r>
            <a:r>
              <a:rPr lang="en-US" dirty="0"/>
              <a:t> k </a:t>
            </a:r>
            <a:r>
              <a:rPr lang="en-US" dirty="0" err="1"/>
              <a:t>plnění</a:t>
            </a:r>
            <a:r>
              <a:rPr lang="en-US" dirty="0"/>
              <a:t> </a:t>
            </a:r>
            <a:r>
              <a:rPr lang="en-US" dirty="0" err="1"/>
              <a:t>úkolů</a:t>
            </a:r>
            <a:r>
              <a:rPr lang="en-US" dirty="0"/>
              <a:t>: </a:t>
            </a:r>
          </a:p>
          <a:p>
            <a:r>
              <a:rPr lang="en-US" dirty="0"/>
              <a:t>a)	</a:t>
            </a:r>
            <a:r>
              <a:rPr lang="en-US" dirty="0" err="1"/>
              <a:t>Ministerstva</a:t>
            </a:r>
            <a:r>
              <a:rPr lang="en-US" dirty="0"/>
              <a:t> </a:t>
            </a:r>
            <a:r>
              <a:rPr lang="en-US" dirty="0" err="1"/>
              <a:t>vnitra</a:t>
            </a:r>
            <a:r>
              <a:rPr lang="en-US" dirty="0"/>
              <a:t> (</a:t>
            </a:r>
            <a:r>
              <a:rPr lang="en-US" dirty="0" err="1"/>
              <a:t>dále</a:t>
            </a:r>
            <a:r>
              <a:rPr lang="en-US" dirty="0"/>
              <a:t> </a:t>
            </a:r>
            <a:r>
              <a:rPr lang="en-US" dirty="0" err="1"/>
              <a:t>jen</a:t>
            </a:r>
            <a:r>
              <a:rPr lang="en-US" dirty="0"/>
              <a:t> „</a:t>
            </a:r>
            <a:r>
              <a:rPr lang="en-US" dirty="0" err="1"/>
              <a:t>ministerstvo</a:t>
            </a:r>
            <a:r>
              <a:rPr lang="en-US" dirty="0"/>
              <a:t>“), </a:t>
            </a:r>
          </a:p>
          <a:p>
            <a:r>
              <a:rPr lang="en-US" dirty="0"/>
              <a:t>b)	v </a:t>
            </a:r>
            <a:r>
              <a:rPr lang="en-US" dirty="0" err="1"/>
              <a:t>Policejní</a:t>
            </a:r>
            <a:r>
              <a:rPr lang="en-US" dirty="0"/>
              <a:t> </a:t>
            </a:r>
            <a:r>
              <a:rPr lang="en-US" dirty="0" err="1"/>
              <a:t>akademii</a:t>
            </a:r>
            <a:r>
              <a:rPr lang="en-US" dirty="0"/>
              <a:t> </a:t>
            </a:r>
            <a:r>
              <a:rPr lang="en-US" dirty="0" err="1"/>
              <a:t>České</a:t>
            </a:r>
            <a:r>
              <a:rPr lang="en-US" dirty="0"/>
              <a:t> </a:t>
            </a:r>
            <a:r>
              <a:rPr lang="en-US" dirty="0" err="1"/>
              <a:t>republiky</a:t>
            </a:r>
            <a:r>
              <a:rPr lang="en-US" dirty="0"/>
              <a:t>, </a:t>
            </a:r>
            <a:r>
              <a:rPr lang="en-US" dirty="0" err="1"/>
              <a:t>nebo</a:t>
            </a:r>
            <a:r>
              <a:rPr lang="en-US" dirty="0"/>
              <a:t> </a:t>
            </a:r>
          </a:p>
          <a:p>
            <a:r>
              <a:rPr lang="en-US" dirty="0"/>
              <a:t>c)	</a:t>
            </a:r>
            <a:r>
              <a:rPr lang="en-US" dirty="0" err="1"/>
              <a:t>ve</a:t>
            </a:r>
            <a:r>
              <a:rPr lang="en-US" dirty="0"/>
              <a:t> </a:t>
            </a:r>
            <a:r>
              <a:rPr lang="en-US" dirty="0" err="1"/>
              <a:t>škole</a:t>
            </a:r>
            <a:r>
              <a:rPr lang="en-US" dirty="0"/>
              <a:t> </a:t>
            </a:r>
            <a:r>
              <a:rPr lang="en-US" dirty="0" err="1"/>
              <a:t>anebo</a:t>
            </a:r>
            <a:r>
              <a:rPr lang="en-US" dirty="0"/>
              <a:t> </a:t>
            </a:r>
            <a:r>
              <a:rPr lang="en-US" dirty="0" err="1"/>
              <a:t>školském</a:t>
            </a:r>
            <a:r>
              <a:rPr lang="en-US" dirty="0"/>
              <a:t> </a:t>
            </a:r>
            <a:r>
              <a:rPr lang="en-US" dirty="0" err="1"/>
              <a:t>zařízení</a:t>
            </a:r>
            <a:r>
              <a:rPr lang="en-US" dirty="0"/>
              <a:t>, </a:t>
            </a:r>
            <a:r>
              <a:rPr lang="en-US" dirty="0" err="1"/>
              <a:t>které</a:t>
            </a:r>
            <a:r>
              <a:rPr lang="en-US" dirty="0"/>
              <a:t> </a:t>
            </a:r>
            <a:r>
              <a:rPr lang="en-US" dirty="0" err="1"/>
              <a:t>nejsou</a:t>
            </a:r>
            <a:r>
              <a:rPr lang="en-US" dirty="0"/>
              <a:t> </a:t>
            </a:r>
            <a:r>
              <a:rPr lang="en-US" dirty="0" err="1"/>
              <a:t>organizační</a:t>
            </a:r>
            <a:r>
              <a:rPr lang="en-US" dirty="0"/>
              <a:t> </a:t>
            </a:r>
            <a:r>
              <a:rPr lang="en-US" dirty="0" err="1"/>
              <a:t>částí</a:t>
            </a:r>
            <a:r>
              <a:rPr lang="en-US" dirty="0"/>
              <a:t> </a:t>
            </a:r>
            <a:r>
              <a:rPr lang="en-US" dirty="0" err="1"/>
              <a:t>policie</a:t>
            </a:r>
            <a:r>
              <a:rPr lang="en-US" dirty="0"/>
              <a:t>.</a:t>
            </a:r>
          </a:p>
        </p:txBody>
      </p:sp>
    </p:spTree>
    <p:extLst>
      <p:ext uri="{BB962C8B-B14F-4D97-AF65-F5344CB8AC3E}">
        <p14:creationId xmlns:p14="http://schemas.microsoft.com/office/powerpoint/2010/main" val="3822062747"/>
      </p:ext>
    </p:extLst>
  </p:cSld>
  <p:clrMapOvr>
    <a:masterClrMapping/>
  </p:clrMapOvr>
</p:sld>
</file>

<file path=ppt/slides/slide3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Úkoly</a:t>
            </a:r>
            <a:r>
              <a:rPr lang="en-US" dirty="0"/>
              <a:t> </a:t>
            </a:r>
            <a:r>
              <a:rPr lang="en-US" dirty="0" err="1"/>
              <a:t>policisty</a:t>
            </a:r>
            <a:endParaRPr lang="en-US" dirty="0"/>
          </a:p>
        </p:txBody>
      </p:sp>
      <p:sp>
        <p:nvSpPr>
          <p:cNvPr id="3" name="Content Placeholder 2"/>
          <p:cNvSpPr>
            <a:spLocks noGrp="1"/>
          </p:cNvSpPr>
          <p:nvPr>
            <p:ph idx="1"/>
          </p:nvPr>
        </p:nvSpPr>
        <p:spPr>
          <a:xfrm>
            <a:off x="363413" y="1768475"/>
            <a:ext cx="9069387" cy="4987925"/>
          </a:xfrm>
        </p:spPr>
        <p:txBody>
          <a:bodyPr/>
          <a:lstStyle/>
          <a:p>
            <a:r>
              <a:rPr lang="en-US" sz="2800" dirty="0"/>
              <a:t> </a:t>
            </a:r>
          </a:p>
          <a:p>
            <a:r>
              <a:rPr lang="en-US" sz="2800" dirty="0"/>
              <a:t> </a:t>
            </a:r>
            <a:r>
              <a:rPr lang="en-US" sz="2800" dirty="0" err="1"/>
              <a:t>Policista</a:t>
            </a:r>
            <a:r>
              <a:rPr lang="en-US" sz="2800" dirty="0"/>
              <a:t> a </a:t>
            </a:r>
            <a:r>
              <a:rPr lang="en-US" sz="2800" dirty="0" err="1"/>
              <a:t>zaměstnanec</a:t>
            </a:r>
            <a:r>
              <a:rPr lang="en-US" sz="2800" dirty="0"/>
              <a:t> </a:t>
            </a:r>
            <a:r>
              <a:rPr lang="en-US" sz="2800" dirty="0" err="1"/>
              <a:t>policie</a:t>
            </a:r>
            <a:r>
              <a:rPr lang="en-US" sz="2800" dirty="0"/>
              <a:t> </a:t>
            </a:r>
            <a:r>
              <a:rPr lang="en-US" sz="2800" dirty="0" err="1"/>
              <a:t>jsou</a:t>
            </a:r>
            <a:r>
              <a:rPr lang="en-US" sz="2800" dirty="0"/>
              <a:t> </a:t>
            </a:r>
            <a:r>
              <a:rPr lang="en-US" sz="2800" dirty="0" err="1"/>
              <a:t>při</a:t>
            </a:r>
            <a:r>
              <a:rPr lang="en-US" sz="2800" dirty="0"/>
              <a:t> </a:t>
            </a:r>
            <a:r>
              <a:rPr lang="en-US" sz="2800" dirty="0" err="1"/>
              <a:t>plnění</a:t>
            </a:r>
            <a:r>
              <a:rPr lang="en-US" sz="2800" dirty="0"/>
              <a:t> </a:t>
            </a:r>
            <a:r>
              <a:rPr lang="en-US" sz="2800" dirty="0" err="1"/>
              <a:t>úkolů</a:t>
            </a:r>
            <a:r>
              <a:rPr lang="en-US" sz="2800" dirty="0"/>
              <a:t> </a:t>
            </a:r>
            <a:r>
              <a:rPr lang="en-US" sz="2800" dirty="0" err="1"/>
              <a:t>policie</a:t>
            </a:r>
            <a:r>
              <a:rPr lang="en-US" sz="2800" dirty="0"/>
              <a:t> </a:t>
            </a:r>
            <a:r>
              <a:rPr lang="en-US" sz="2800" dirty="0" err="1"/>
              <a:t>povinni</a:t>
            </a:r>
            <a:r>
              <a:rPr lang="en-US" sz="2800" dirty="0"/>
              <a:t>: </a:t>
            </a:r>
          </a:p>
          <a:p>
            <a:pPr marL="514350" indent="-514350">
              <a:buAutoNum type="alphaLcParenR"/>
            </a:pPr>
            <a:r>
              <a:rPr lang="en-US" sz="2800" dirty="0" err="1">
                <a:solidFill>
                  <a:srgbClr val="3366FF"/>
                </a:solidFill>
              </a:rPr>
              <a:t>dodržovat</a:t>
            </a:r>
            <a:r>
              <a:rPr lang="en-US" sz="2800" dirty="0">
                <a:solidFill>
                  <a:srgbClr val="3366FF"/>
                </a:solidFill>
              </a:rPr>
              <a:t> </a:t>
            </a:r>
            <a:r>
              <a:rPr lang="en-US" sz="2800" dirty="0" err="1">
                <a:solidFill>
                  <a:srgbClr val="3366FF"/>
                </a:solidFill>
              </a:rPr>
              <a:t>pravidla</a:t>
            </a:r>
            <a:r>
              <a:rPr lang="en-US" sz="2800" dirty="0">
                <a:solidFill>
                  <a:srgbClr val="3366FF"/>
                </a:solidFill>
              </a:rPr>
              <a:t> </a:t>
            </a:r>
            <a:r>
              <a:rPr lang="en-US" sz="2800" dirty="0" err="1">
                <a:solidFill>
                  <a:srgbClr val="3366FF"/>
                </a:solidFill>
              </a:rPr>
              <a:t>zdvořilosti</a:t>
            </a:r>
            <a:r>
              <a:rPr lang="en-US" sz="2800" dirty="0">
                <a:solidFill>
                  <a:srgbClr val="3366FF"/>
                </a:solidFill>
              </a:rPr>
              <a:t> a </a:t>
            </a:r>
          </a:p>
          <a:p>
            <a:pPr marL="514350" indent="-514350">
              <a:buAutoNum type="alphaLcParenR"/>
            </a:pPr>
            <a:r>
              <a:rPr lang="en-US" sz="2800" dirty="0" err="1">
                <a:solidFill>
                  <a:srgbClr val="3366FF"/>
                </a:solidFill>
              </a:rPr>
              <a:t>dbát</a:t>
            </a:r>
            <a:r>
              <a:rPr lang="en-US" sz="2800" dirty="0">
                <a:solidFill>
                  <a:srgbClr val="3366FF"/>
                </a:solidFill>
              </a:rPr>
              <a:t> </a:t>
            </a:r>
            <a:r>
              <a:rPr lang="en-US" sz="2800" dirty="0" err="1">
                <a:solidFill>
                  <a:srgbClr val="3366FF"/>
                </a:solidFill>
              </a:rPr>
              <a:t>cti</a:t>
            </a:r>
            <a:r>
              <a:rPr lang="en-US" sz="2800" dirty="0">
                <a:solidFill>
                  <a:srgbClr val="3366FF"/>
                </a:solidFill>
              </a:rPr>
              <a:t>, </a:t>
            </a:r>
            <a:r>
              <a:rPr lang="en-US" sz="2800" dirty="0" err="1">
                <a:solidFill>
                  <a:srgbClr val="3366FF"/>
                </a:solidFill>
              </a:rPr>
              <a:t>vážnosti</a:t>
            </a:r>
            <a:r>
              <a:rPr lang="en-US" sz="2800" dirty="0">
                <a:solidFill>
                  <a:srgbClr val="3366FF"/>
                </a:solidFill>
              </a:rPr>
              <a:t> a </a:t>
            </a:r>
          </a:p>
          <a:p>
            <a:pPr marL="514350" indent="-514350">
              <a:buAutoNum type="alphaLcParenR"/>
            </a:pPr>
            <a:r>
              <a:rPr lang="en-US" sz="2800" dirty="0" err="1">
                <a:solidFill>
                  <a:srgbClr val="3366FF"/>
                </a:solidFill>
              </a:rPr>
              <a:t>důstojnosti</a:t>
            </a:r>
            <a:r>
              <a:rPr lang="en-US" sz="2800" dirty="0">
                <a:solidFill>
                  <a:srgbClr val="3366FF"/>
                </a:solidFill>
              </a:rPr>
              <a:t> </a:t>
            </a:r>
            <a:r>
              <a:rPr lang="en-US" sz="2800" dirty="0" err="1">
                <a:solidFill>
                  <a:srgbClr val="3366FF"/>
                </a:solidFill>
              </a:rPr>
              <a:t>osob</a:t>
            </a:r>
            <a:r>
              <a:rPr lang="en-US" sz="2800" dirty="0">
                <a:solidFill>
                  <a:srgbClr val="3366FF"/>
                </a:solidFill>
              </a:rPr>
              <a:t> </a:t>
            </a:r>
            <a:r>
              <a:rPr lang="en-US" sz="2800" dirty="0" err="1">
                <a:solidFill>
                  <a:srgbClr val="3366FF"/>
                </a:solidFill>
              </a:rPr>
              <a:t>i</a:t>
            </a:r>
            <a:r>
              <a:rPr lang="en-US" sz="2800" dirty="0">
                <a:solidFill>
                  <a:srgbClr val="3366FF"/>
                </a:solidFill>
              </a:rPr>
              <a:t> </a:t>
            </a:r>
            <a:r>
              <a:rPr lang="en-US" sz="2800" dirty="0" err="1">
                <a:solidFill>
                  <a:srgbClr val="3366FF"/>
                </a:solidFill>
              </a:rPr>
              <a:t>své</a:t>
            </a:r>
            <a:r>
              <a:rPr lang="en-US" sz="2800" dirty="0">
                <a:solidFill>
                  <a:srgbClr val="3366FF"/>
                </a:solidFill>
              </a:rPr>
              <a:t> </a:t>
            </a:r>
            <a:r>
              <a:rPr lang="en-US" sz="2800" dirty="0" err="1">
                <a:solidFill>
                  <a:srgbClr val="3366FF"/>
                </a:solidFill>
              </a:rPr>
              <a:t>vlastní</a:t>
            </a:r>
            <a:r>
              <a:rPr lang="en-US" sz="2800" dirty="0">
                <a:solidFill>
                  <a:srgbClr val="3366FF"/>
                </a:solidFill>
              </a:rPr>
              <a:t>.</a:t>
            </a:r>
          </a:p>
          <a:p>
            <a:endParaRPr lang="en-US" sz="2800" dirty="0"/>
          </a:p>
        </p:txBody>
      </p:sp>
    </p:spTree>
    <p:extLst>
      <p:ext uri="{BB962C8B-B14F-4D97-AF65-F5344CB8AC3E}">
        <p14:creationId xmlns:p14="http://schemas.microsoft.com/office/powerpoint/2010/main" val="1578381085"/>
      </p:ext>
    </p:extLst>
  </p:cSld>
  <p:clrMapOvr>
    <a:masterClrMapping/>
  </p:clrMapOvr>
</p:sld>
</file>

<file path=ppt/slides/slide3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Zvláštní</a:t>
            </a:r>
            <a:r>
              <a:rPr lang="en-US" dirty="0"/>
              <a:t>  </a:t>
            </a:r>
            <a:r>
              <a:rPr lang="en-US" dirty="0" err="1"/>
              <a:t>úkoly</a:t>
            </a:r>
            <a:r>
              <a:rPr lang="en-US" dirty="0"/>
              <a:t> </a:t>
            </a:r>
            <a:r>
              <a:rPr lang="en-US" dirty="0" err="1"/>
              <a:t>policie</a:t>
            </a:r>
            <a:endParaRPr lang="en-US" dirty="0"/>
          </a:p>
        </p:txBody>
      </p:sp>
      <p:sp>
        <p:nvSpPr>
          <p:cNvPr id="3" name="Content Placeholder 2"/>
          <p:cNvSpPr>
            <a:spLocks noGrp="1"/>
          </p:cNvSpPr>
          <p:nvPr>
            <p:ph idx="1"/>
          </p:nvPr>
        </p:nvSpPr>
        <p:spPr/>
        <p:txBody>
          <a:bodyPr/>
          <a:lstStyle/>
          <a:p>
            <a:endParaRPr lang="en-US" dirty="0"/>
          </a:p>
          <a:p>
            <a:endParaRPr lang="en-US" dirty="0"/>
          </a:p>
          <a:p>
            <a:r>
              <a:rPr lang="en-US" dirty="0" err="1"/>
              <a:t>Policie</a:t>
            </a:r>
            <a:r>
              <a:rPr lang="en-US" dirty="0"/>
              <a:t> </a:t>
            </a:r>
            <a:r>
              <a:rPr lang="en-US" dirty="0" err="1"/>
              <a:t>plní</a:t>
            </a:r>
            <a:r>
              <a:rPr lang="en-US" dirty="0"/>
              <a:t> </a:t>
            </a:r>
            <a:r>
              <a:rPr lang="en-US" dirty="0" err="1"/>
              <a:t>rovněž</a:t>
            </a:r>
            <a:r>
              <a:rPr lang="en-US" dirty="0">
                <a:solidFill>
                  <a:srgbClr val="FF0000"/>
                </a:solidFill>
              </a:rPr>
              <a:t> </a:t>
            </a:r>
            <a:r>
              <a:rPr lang="en-US" dirty="0" err="1">
                <a:solidFill>
                  <a:srgbClr val="FF0000"/>
                </a:solidFill>
              </a:rPr>
              <a:t>úkoly</a:t>
            </a:r>
            <a:r>
              <a:rPr lang="en-US" dirty="0">
                <a:solidFill>
                  <a:srgbClr val="FF0000"/>
                </a:solidFill>
              </a:rPr>
              <a:t> </a:t>
            </a:r>
            <a:r>
              <a:rPr lang="en-US" dirty="0" err="1">
                <a:solidFill>
                  <a:srgbClr val="FF0000"/>
                </a:solidFill>
              </a:rPr>
              <a:t>při</a:t>
            </a:r>
            <a:r>
              <a:rPr lang="en-US" dirty="0">
                <a:solidFill>
                  <a:srgbClr val="FF0000"/>
                </a:solidFill>
              </a:rPr>
              <a:t> </a:t>
            </a:r>
            <a:r>
              <a:rPr lang="en-US" dirty="0" err="1">
                <a:solidFill>
                  <a:srgbClr val="FF0000"/>
                </a:solidFill>
              </a:rPr>
              <a:t>zabezpečování</a:t>
            </a:r>
            <a:r>
              <a:rPr lang="en-US" dirty="0">
                <a:solidFill>
                  <a:srgbClr val="FF0000"/>
                </a:solidFill>
              </a:rPr>
              <a:t> </a:t>
            </a:r>
            <a:r>
              <a:rPr lang="en-US" dirty="0" err="1">
                <a:solidFill>
                  <a:srgbClr val="FF0000"/>
                </a:solidFill>
              </a:rPr>
              <a:t>místních</a:t>
            </a:r>
            <a:r>
              <a:rPr lang="en-US" dirty="0">
                <a:solidFill>
                  <a:srgbClr val="FF0000"/>
                </a:solidFill>
              </a:rPr>
              <a:t> </a:t>
            </a:r>
            <a:r>
              <a:rPr lang="en-US" dirty="0" err="1">
                <a:solidFill>
                  <a:srgbClr val="FF0000"/>
                </a:solidFill>
              </a:rPr>
              <a:t>záležitostí</a:t>
            </a:r>
            <a:r>
              <a:rPr lang="en-US" dirty="0">
                <a:solidFill>
                  <a:srgbClr val="FF0000"/>
                </a:solidFill>
              </a:rPr>
              <a:t> </a:t>
            </a:r>
            <a:r>
              <a:rPr lang="en-US" dirty="0" err="1">
                <a:solidFill>
                  <a:srgbClr val="FF0000"/>
                </a:solidFill>
              </a:rPr>
              <a:t>veřejného</a:t>
            </a:r>
            <a:r>
              <a:rPr lang="en-US" dirty="0">
                <a:solidFill>
                  <a:srgbClr val="FF0000"/>
                </a:solidFill>
              </a:rPr>
              <a:t> </a:t>
            </a:r>
            <a:r>
              <a:rPr lang="en-US" dirty="0" err="1">
                <a:solidFill>
                  <a:srgbClr val="FF0000"/>
                </a:solidFill>
              </a:rPr>
              <a:t>pořádku</a:t>
            </a:r>
            <a:r>
              <a:rPr lang="en-US" dirty="0">
                <a:solidFill>
                  <a:srgbClr val="FF0000"/>
                </a:solidFill>
              </a:rPr>
              <a:t>, </a:t>
            </a:r>
            <a:r>
              <a:rPr lang="en-US" dirty="0" err="1"/>
              <a:t>které</a:t>
            </a:r>
            <a:r>
              <a:rPr lang="en-US" dirty="0"/>
              <a:t> </a:t>
            </a:r>
            <a:r>
              <a:rPr lang="en-US" dirty="0" err="1"/>
              <a:t>jí</a:t>
            </a:r>
            <a:r>
              <a:rPr lang="en-US" dirty="0"/>
              <a:t> </a:t>
            </a:r>
            <a:r>
              <a:rPr lang="en-US" dirty="0" err="1"/>
              <a:t>ukládají</a:t>
            </a:r>
            <a:r>
              <a:rPr lang="en-US" dirty="0"/>
              <a:t> </a:t>
            </a:r>
            <a:r>
              <a:rPr lang="en-US" dirty="0" err="1"/>
              <a:t>příslušné</a:t>
            </a:r>
            <a:r>
              <a:rPr lang="en-US" dirty="0"/>
              <a:t> </a:t>
            </a:r>
            <a:r>
              <a:rPr lang="en-US" dirty="0" err="1"/>
              <a:t>orgány</a:t>
            </a:r>
            <a:r>
              <a:rPr lang="en-US" dirty="0"/>
              <a:t> </a:t>
            </a:r>
            <a:r>
              <a:rPr lang="en-US" dirty="0" err="1"/>
              <a:t>obcí</a:t>
            </a:r>
            <a:r>
              <a:rPr lang="en-US" dirty="0"/>
              <a:t> </a:t>
            </a:r>
            <a:r>
              <a:rPr lang="en-US" dirty="0" err="1"/>
              <a:t>za</a:t>
            </a:r>
            <a:r>
              <a:rPr lang="en-US" dirty="0"/>
              <a:t> </a:t>
            </a:r>
            <a:r>
              <a:rPr lang="en-US" dirty="0" err="1"/>
              <a:t>podmínek</a:t>
            </a:r>
            <a:r>
              <a:rPr lang="en-US" dirty="0"/>
              <a:t> </a:t>
            </a:r>
            <a:r>
              <a:rPr lang="en-US" dirty="0" err="1"/>
              <a:t>stanovených</a:t>
            </a:r>
            <a:r>
              <a:rPr lang="en-US" dirty="0"/>
              <a:t> </a:t>
            </a:r>
            <a:r>
              <a:rPr lang="en-US" dirty="0" err="1"/>
              <a:t>zvláštními</a:t>
            </a:r>
            <a:r>
              <a:rPr lang="en-US" dirty="0"/>
              <a:t> </a:t>
            </a:r>
            <a:r>
              <a:rPr lang="en-US" dirty="0" err="1"/>
              <a:t>předpis</a:t>
            </a:r>
            <a:endParaRPr lang="en-US" dirty="0"/>
          </a:p>
        </p:txBody>
      </p:sp>
    </p:spTree>
    <p:extLst>
      <p:ext uri="{BB962C8B-B14F-4D97-AF65-F5344CB8AC3E}">
        <p14:creationId xmlns:p14="http://schemas.microsoft.com/office/powerpoint/2010/main" val="3490016266"/>
      </p:ext>
    </p:extLst>
  </p:cSld>
  <p:clrMapOvr>
    <a:masterClrMapping/>
  </p:clrMapOvr>
</p:sld>
</file>

<file path=ppt/slides/slide3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Iniciativa</a:t>
            </a:r>
            <a:endParaRPr lang="en-US" dirty="0"/>
          </a:p>
        </p:txBody>
      </p:sp>
      <p:sp>
        <p:nvSpPr>
          <p:cNvPr id="3" name="Content Placeholder 2"/>
          <p:cNvSpPr>
            <a:spLocks noGrp="1"/>
          </p:cNvSpPr>
          <p:nvPr>
            <p:ph idx="1"/>
          </p:nvPr>
        </p:nvSpPr>
        <p:spPr/>
        <p:txBody>
          <a:bodyPr/>
          <a:lstStyle/>
          <a:p>
            <a:r>
              <a:rPr lang="en-US" sz="2800" dirty="0"/>
              <a:t> V </a:t>
            </a:r>
            <a:r>
              <a:rPr lang="en-US" sz="2800" dirty="0" err="1"/>
              <a:t>případě</a:t>
            </a:r>
            <a:r>
              <a:rPr lang="en-US" sz="2800" dirty="0"/>
              <a:t> </a:t>
            </a:r>
            <a:r>
              <a:rPr lang="en-US" sz="2800" dirty="0" err="1">
                <a:solidFill>
                  <a:srgbClr val="FF6600"/>
                </a:solidFill>
              </a:rPr>
              <a:t>ohrožení</a:t>
            </a:r>
            <a:r>
              <a:rPr lang="en-US" sz="2800" dirty="0">
                <a:solidFill>
                  <a:srgbClr val="FF6600"/>
                </a:solidFill>
              </a:rPr>
              <a:t> </a:t>
            </a:r>
            <a:r>
              <a:rPr lang="en-US" sz="2800" dirty="0" err="1">
                <a:solidFill>
                  <a:srgbClr val="FF6600"/>
                </a:solidFill>
              </a:rPr>
              <a:t>nebo</a:t>
            </a:r>
            <a:r>
              <a:rPr lang="en-US" sz="2800" dirty="0">
                <a:solidFill>
                  <a:srgbClr val="FF6600"/>
                </a:solidFill>
              </a:rPr>
              <a:t> </a:t>
            </a:r>
            <a:r>
              <a:rPr lang="en-US" sz="2800" dirty="0" err="1">
                <a:solidFill>
                  <a:srgbClr val="FF6600"/>
                </a:solidFill>
              </a:rPr>
              <a:t>porušení</a:t>
            </a:r>
            <a:r>
              <a:rPr lang="en-US" sz="2800" dirty="0">
                <a:solidFill>
                  <a:srgbClr val="FF6600"/>
                </a:solidFill>
              </a:rPr>
              <a:t> </a:t>
            </a:r>
            <a:r>
              <a:rPr lang="en-US" sz="2800" dirty="0" err="1">
                <a:solidFill>
                  <a:srgbClr val="FF6600"/>
                </a:solidFill>
              </a:rPr>
              <a:t>vnitřního</a:t>
            </a:r>
            <a:r>
              <a:rPr lang="en-US" sz="2800" dirty="0">
                <a:solidFill>
                  <a:srgbClr val="FF6600"/>
                </a:solidFill>
              </a:rPr>
              <a:t> </a:t>
            </a:r>
            <a:r>
              <a:rPr lang="en-US" sz="2800" dirty="0" err="1">
                <a:solidFill>
                  <a:srgbClr val="FF6600"/>
                </a:solidFill>
              </a:rPr>
              <a:t>pořádku</a:t>
            </a:r>
            <a:r>
              <a:rPr lang="en-US" sz="2800" dirty="0">
                <a:solidFill>
                  <a:srgbClr val="FF6600"/>
                </a:solidFill>
              </a:rPr>
              <a:t> a </a:t>
            </a:r>
            <a:r>
              <a:rPr lang="en-US" sz="2800" dirty="0" err="1">
                <a:solidFill>
                  <a:srgbClr val="FF6600"/>
                </a:solidFill>
              </a:rPr>
              <a:t>bezpečnosti</a:t>
            </a:r>
            <a:r>
              <a:rPr lang="en-US" sz="2800" dirty="0">
                <a:solidFill>
                  <a:srgbClr val="FF6600"/>
                </a:solidFill>
              </a:rPr>
              <a:t>, </a:t>
            </a:r>
            <a:r>
              <a:rPr lang="en-US" sz="2800" dirty="0" err="1"/>
              <a:t>jehož</a:t>
            </a:r>
            <a:r>
              <a:rPr lang="en-US" sz="2800" dirty="0"/>
              <a:t> </a:t>
            </a:r>
            <a:r>
              <a:rPr lang="en-US" sz="2800" dirty="0" err="1"/>
              <a:t>odstranění</a:t>
            </a:r>
            <a:r>
              <a:rPr lang="en-US" sz="2800" dirty="0"/>
              <a:t> </a:t>
            </a:r>
            <a:r>
              <a:rPr lang="en-US" sz="2800" dirty="0" err="1"/>
              <a:t>spadá</a:t>
            </a:r>
            <a:r>
              <a:rPr lang="en-US" sz="2800" dirty="0"/>
              <a:t> do </a:t>
            </a:r>
            <a:r>
              <a:rPr lang="en-US" sz="2800" dirty="0" err="1"/>
              <a:t>úkolů</a:t>
            </a:r>
            <a:r>
              <a:rPr lang="en-US" sz="2800" dirty="0"/>
              <a:t> </a:t>
            </a:r>
            <a:r>
              <a:rPr lang="en-US" sz="2800" dirty="0" err="1"/>
              <a:t>policie</a:t>
            </a:r>
            <a:r>
              <a:rPr lang="en-US" sz="2800" dirty="0"/>
              <a:t>, je </a:t>
            </a:r>
            <a:r>
              <a:rPr lang="en-US" sz="2800" dirty="0" err="1"/>
              <a:t>policista</a:t>
            </a:r>
            <a:r>
              <a:rPr lang="en-US" sz="2800" dirty="0"/>
              <a:t> </a:t>
            </a:r>
            <a:r>
              <a:rPr lang="en-US" sz="2800" dirty="0" err="1"/>
              <a:t>ve</a:t>
            </a:r>
            <a:r>
              <a:rPr lang="en-US" sz="2800" dirty="0"/>
              <a:t> </a:t>
            </a:r>
            <a:r>
              <a:rPr lang="en-US" sz="2800" dirty="0" err="1"/>
              <a:t>službě</a:t>
            </a:r>
            <a:r>
              <a:rPr lang="en-US" sz="2800" dirty="0"/>
              <a:t> </a:t>
            </a:r>
            <a:r>
              <a:rPr lang="en-US" sz="2800" dirty="0" err="1"/>
              <a:t>nebo</a:t>
            </a:r>
            <a:r>
              <a:rPr lang="en-US" sz="2800" dirty="0"/>
              <a:t> </a:t>
            </a:r>
            <a:r>
              <a:rPr lang="en-US" sz="2800" dirty="0" err="1"/>
              <a:t>zaměstnanec</a:t>
            </a:r>
            <a:r>
              <a:rPr lang="en-US" sz="2800" dirty="0"/>
              <a:t> </a:t>
            </a:r>
            <a:r>
              <a:rPr lang="en-US" sz="2800" dirty="0" err="1"/>
              <a:t>policie</a:t>
            </a:r>
            <a:r>
              <a:rPr lang="en-US" sz="2800" dirty="0"/>
              <a:t> v </a:t>
            </a:r>
            <a:r>
              <a:rPr lang="en-US" sz="2800" dirty="0" err="1"/>
              <a:t>pracovní</a:t>
            </a:r>
            <a:r>
              <a:rPr lang="en-US" sz="2800" dirty="0"/>
              <a:t> </a:t>
            </a:r>
            <a:r>
              <a:rPr lang="en-US" sz="2800" dirty="0" err="1"/>
              <a:t>době</a:t>
            </a:r>
            <a:r>
              <a:rPr lang="en-US" sz="2800" dirty="0"/>
              <a:t> </a:t>
            </a:r>
            <a:r>
              <a:rPr lang="en-US" sz="2800" dirty="0" err="1"/>
              <a:t>povinen</a:t>
            </a:r>
            <a:r>
              <a:rPr lang="en-US" sz="2800" dirty="0"/>
              <a:t> </a:t>
            </a:r>
            <a:r>
              <a:rPr lang="en-US" sz="2800" dirty="0" err="1"/>
              <a:t>provést</a:t>
            </a:r>
            <a:r>
              <a:rPr lang="en-US" sz="2800" dirty="0"/>
              <a:t> </a:t>
            </a:r>
            <a:r>
              <a:rPr lang="en-US" sz="2800" dirty="0" err="1"/>
              <a:t>úkon</a:t>
            </a:r>
            <a:r>
              <a:rPr lang="en-US" sz="2800" dirty="0"/>
              <a:t> v </a:t>
            </a:r>
            <a:r>
              <a:rPr lang="en-US" sz="2800" dirty="0" err="1"/>
              <a:t>rámci</a:t>
            </a:r>
            <a:r>
              <a:rPr lang="en-US" sz="2800" dirty="0"/>
              <a:t> </a:t>
            </a:r>
            <a:r>
              <a:rPr lang="en-US" sz="2800" dirty="0" err="1"/>
              <a:t>své</a:t>
            </a:r>
            <a:r>
              <a:rPr lang="en-US" sz="2800" dirty="0"/>
              <a:t> </a:t>
            </a:r>
            <a:r>
              <a:rPr lang="en-US" sz="2800" dirty="0" err="1"/>
              <a:t>pravomoci</a:t>
            </a:r>
            <a:r>
              <a:rPr lang="en-US" sz="2800" dirty="0"/>
              <a:t>  </a:t>
            </a:r>
            <a:r>
              <a:rPr lang="en-US" sz="2800" dirty="0" err="1"/>
              <a:t>nebo</a:t>
            </a:r>
            <a:r>
              <a:rPr lang="en-US" sz="2800" dirty="0"/>
              <a:t> </a:t>
            </a:r>
            <a:r>
              <a:rPr lang="en-US" sz="2800" dirty="0" err="1"/>
              <a:t>přijmout</a:t>
            </a:r>
            <a:r>
              <a:rPr lang="en-US" sz="2800" dirty="0"/>
              <a:t> </a:t>
            </a:r>
            <a:r>
              <a:rPr lang="en-US" sz="2800" dirty="0" err="1"/>
              <a:t>jiné</a:t>
            </a:r>
            <a:r>
              <a:rPr lang="en-US" sz="2800" dirty="0"/>
              <a:t> </a:t>
            </a:r>
            <a:r>
              <a:rPr lang="en-US" sz="2800" dirty="0" err="1"/>
              <a:t>opatření</a:t>
            </a:r>
            <a:r>
              <a:rPr lang="en-US" sz="2800" dirty="0"/>
              <a:t>, </a:t>
            </a:r>
            <a:r>
              <a:rPr lang="en-US" sz="2800" dirty="0" err="1"/>
              <a:t>aby</a:t>
            </a:r>
            <a:r>
              <a:rPr lang="en-US" sz="2800" dirty="0"/>
              <a:t> </a:t>
            </a:r>
            <a:r>
              <a:rPr lang="en-US" sz="2800" dirty="0" err="1"/>
              <a:t>ohrožení</a:t>
            </a:r>
            <a:r>
              <a:rPr lang="en-US" sz="2800" dirty="0"/>
              <a:t> </a:t>
            </a:r>
            <a:r>
              <a:rPr lang="en-US" sz="2800" dirty="0" err="1"/>
              <a:t>nebo</a:t>
            </a:r>
            <a:r>
              <a:rPr lang="en-US" sz="2800" dirty="0"/>
              <a:t> </a:t>
            </a:r>
            <a:r>
              <a:rPr lang="en-US" sz="2800" dirty="0" err="1"/>
              <a:t>porušení</a:t>
            </a:r>
            <a:r>
              <a:rPr lang="en-US" sz="2800" dirty="0"/>
              <a:t> </a:t>
            </a:r>
            <a:r>
              <a:rPr lang="en-US" sz="2800" dirty="0" err="1"/>
              <a:t>odstranil</a:t>
            </a:r>
            <a:r>
              <a:rPr lang="en-US" sz="2800" dirty="0"/>
              <a:t>. </a:t>
            </a:r>
          </a:p>
          <a:p>
            <a:r>
              <a:rPr lang="en-US" sz="2800" dirty="0" err="1"/>
              <a:t>Policista</a:t>
            </a:r>
            <a:r>
              <a:rPr lang="en-US" sz="2800" dirty="0"/>
              <a:t> </a:t>
            </a:r>
            <a:r>
              <a:rPr lang="en-US" sz="2800" dirty="0" err="1"/>
              <a:t>má</a:t>
            </a:r>
            <a:r>
              <a:rPr lang="en-US" sz="2800" dirty="0"/>
              <a:t> </a:t>
            </a:r>
            <a:r>
              <a:rPr lang="en-US" sz="2800" dirty="0" err="1"/>
              <a:t>povinnost</a:t>
            </a:r>
            <a:r>
              <a:rPr lang="en-US" sz="2800" dirty="0"/>
              <a:t> </a:t>
            </a:r>
            <a:r>
              <a:rPr lang="en-US" sz="2800" dirty="0" err="1"/>
              <a:t>i</a:t>
            </a:r>
            <a:r>
              <a:rPr lang="en-US" sz="2800" dirty="0"/>
              <a:t> </a:t>
            </a:r>
            <a:r>
              <a:rPr lang="en-US" sz="2800" dirty="0">
                <a:solidFill>
                  <a:srgbClr val="FFFF00"/>
                </a:solidFill>
              </a:rPr>
              <a:t>v </a:t>
            </a:r>
            <a:r>
              <a:rPr lang="en-US" sz="2800" dirty="0" err="1">
                <a:solidFill>
                  <a:srgbClr val="FFFF00"/>
                </a:solidFill>
              </a:rPr>
              <a:t>době</a:t>
            </a:r>
            <a:r>
              <a:rPr lang="en-US" sz="2800" dirty="0">
                <a:solidFill>
                  <a:srgbClr val="FFFF00"/>
                </a:solidFill>
              </a:rPr>
              <a:t> </a:t>
            </a:r>
            <a:r>
              <a:rPr lang="en-US" sz="2800" dirty="0" err="1">
                <a:solidFill>
                  <a:srgbClr val="FFFF00"/>
                </a:solidFill>
              </a:rPr>
              <a:t>mimo</a:t>
            </a:r>
            <a:r>
              <a:rPr lang="en-US" sz="2800" dirty="0">
                <a:solidFill>
                  <a:srgbClr val="FFFF00"/>
                </a:solidFill>
              </a:rPr>
              <a:t> </a:t>
            </a:r>
            <a:r>
              <a:rPr lang="en-US" sz="2800" dirty="0" err="1">
                <a:solidFill>
                  <a:srgbClr val="FFFF00"/>
                </a:solidFill>
              </a:rPr>
              <a:t>službu</a:t>
            </a:r>
            <a:r>
              <a:rPr lang="en-US" sz="2800" dirty="0">
                <a:solidFill>
                  <a:srgbClr val="FFFF00"/>
                </a:solidFill>
              </a:rPr>
              <a:t>, je-li </a:t>
            </a:r>
            <a:r>
              <a:rPr lang="en-US" sz="2800" dirty="0" err="1">
                <a:solidFill>
                  <a:srgbClr val="FFFF00"/>
                </a:solidFill>
              </a:rPr>
              <a:t>bezprostředně</a:t>
            </a:r>
            <a:r>
              <a:rPr lang="en-US" sz="2800" dirty="0">
                <a:solidFill>
                  <a:srgbClr val="FFFF00"/>
                </a:solidFill>
              </a:rPr>
              <a:t> </a:t>
            </a:r>
            <a:r>
              <a:rPr lang="en-US" sz="2800" dirty="0" err="1">
                <a:solidFill>
                  <a:srgbClr val="FFFF00"/>
                </a:solidFill>
              </a:rPr>
              <a:t>ohrožen</a:t>
            </a:r>
            <a:r>
              <a:rPr lang="en-US" sz="2800" dirty="0">
                <a:solidFill>
                  <a:srgbClr val="FFFF00"/>
                </a:solidFill>
              </a:rPr>
              <a:t> </a:t>
            </a:r>
            <a:r>
              <a:rPr lang="en-US" sz="2800" dirty="0" err="1">
                <a:solidFill>
                  <a:srgbClr val="FFFF00"/>
                </a:solidFill>
              </a:rPr>
              <a:t>život</a:t>
            </a:r>
            <a:r>
              <a:rPr lang="en-US" sz="2800" dirty="0">
                <a:solidFill>
                  <a:srgbClr val="FFFF00"/>
                </a:solidFill>
              </a:rPr>
              <a:t>, </a:t>
            </a:r>
            <a:r>
              <a:rPr lang="en-US" sz="2800" dirty="0" err="1">
                <a:solidFill>
                  <a:srgbClr val="FFFF00"/>
                </a:solidFill>
              </a:rPr>
              <a:t>zdraví</a:t>
            </a:r>
            <a:r>
              <a:rPr lang="en-US" sz="2800" dirty="0">
                <a:solidFill>
                  <a:srgbClr val="FFFF00"/>
                </a:solidFill>
              </a:rPr>
              <a:t> </a:t>
            </a:r>
            <a:r>
              <a:rPr lang="en-US" sz="2800" dirty="0" err="1">
                <a:solidFill>
                  <a:srgbClr val="FFFF00"/>
                </a:solidFill>
              </a:rPr>
              <a:t>nebo</a:t>
            </a:r>
            <a:r>
              <a:rPr lang="en-US" sz="2800" dirty="0">
                <a:solidFill>
                  <a:srgbClr val="FFFF00"/>
                </a:solidFill>
              </a:rPr>
              <a:t> </a:t>
            </a:r>
            <a:r>
              <a:rPr lang="en-US" sz="2800" dirty="0" err="1">
                <a:solidFill>
                  <a:srgbClr val="FFFF00"/>
                </a:solidFill>
              </a:rPr>
              <a:t>svoboda</a:t>
            </a:r>
            <a:r>
              <a:rPr lang="en-US" sz="2800" dirty="0">
                <a:solidFill>
                  <a:srgbClr val="FFFF00"/>
                </a:solidFill>
              </a:rPr>
              <a:t> </a:t>
            </a:r>
            <a:r>
              <a:rPr lang="en-US" sz="2800" dirty="0" err="1">
                <a:solidFill>
                  <a:srgbClr val="FFFF00"/>
                </a:solidFill>
              </a:rPr>
              <a:t>osob</a:t>
            </a:r>
            <a:r>
              <a:rPr lang="en-US" sz="2800" dirty="0">
                <a:solidFill>
                  <a:srgbClr val="FFFF00"/>
                </a:solidFill>
              </a:rPr>
              <a:t> </a:t>
            </a:r>
            <a:r>
              <a:rPr lang="en-US" sz="2800" dirty="0" err="1">
                <a:solidFill>
                  <a:srgbClr val="FFFF00"/>
                </a:solidFill>
              </a:rPr>
              <a:t>anebo</a:t>
            </a:r>
            <a:r>
              <a:rPr lang="en-US" sz="2800" dirty="0">
                <a:solidFill>
                  <a:srgbClr val="FFFF00"/>
                </a:solidFill>
              </a:rPr>
              <a:t> </a:t>
            </a:r>
            <a:r>
              <a:rPr lang="en-US" sz="2800" dirty="0" err="1">
                <a:solidFill>
                  <a:srgbClr val="FFFF00"/>
                </a:solidFill>
              </a:rPr>
              <a:t>majetek</a:t>
            </a:r>
            <a:r>
              <a:rPr lang="en-US" sz="2800" dirty="0">
                <a:solidFill>
                  <a:srgbClr val="FFFF00"/>
                </a:solidFill>
              </a:rPr>
              <a:t> </a:t>
            </a:r>
            <a:r>
              <a:rPr lang="en-US" sz="2800" dirty="0" err="1">
                <a:solidFill>
                  <a:srgbClr val="FFFF00"/>
                </a:solidFill>
              </a:rPr>
              <a:t>nebo</a:t>
            </a:r>
            <a:r>
              <a:rPr lang="en-US" sz="2800" dirty="0">
                <a:solidFill>
                  <a:srgbClr val="FFFF00"/>
                </a:solidFill>
              </a:rPr>
              <a:t> </a:t>
            </a:r>
            <a:r>
              <a:rPr lang="en-US" sz="2800" dirty="0" err="1">
                <a:solidFill>
                  <a:srgbClr val="FFFF00"/>
                </a:solidFill>
              </a:rPr>
              <a:t>došlo</a:t>
            </a:r>
            <a:r>
              <a:rPr lang="en-US" sz="2800" dirty="0">
                <a:solidFill>
                  <a:srgbClr val="FFFF00"/>
                </a:solidFill>
              </a:rPr>
              <a:t>-li k </a:t>
            </a:r>
            <a:r>
              <a:rPr lang="en-US" sz="2800" dirty="0" err="1">
                <a:solidFill>
                  <a:srgbClr val="FFFF00"/>
                </a:solidFill>
              </a:rPr>
              <a:t>útoku</a:t>
            </a:r>
            <a:r>
              <a:rPr lang="en-US" sz="2800" dirty="0">
                <a:solidFill>
                  <a:srgbClr val="FFFF00"/>
                </a:solidFill>
              </a:rPr>
              <a:t> </a:t>
            </a:r>
            <a:r>
              <a:rPr lang="en-US" sz="2800" dirty="0" err="1">
                <a:solidFill>
                  <a:srgbClr val="FFFF00"/>
                </a:solidFill>
              </a:rPr>
              <a:t>na</a:t>
            </a:r>
            <a:r>
              <a:rPr lang="en-US" sz="2800" dirty="0">
                <a:solidFill>
                  <a:srgbClr val="FFFF00"/>
                </a:solidFill>
              </a:rPr>
              <a:t> </a:t>
            </a:r>
            <a:r>
              <a:rPr lang="en-US" sz="2800" dirty="0" err="1">
                <a:solidFill>
                  <a:srgbClr val="FFFF00"/>
                </a:solidFill>
              </a:rPr>
              <a:t>tyto</a:t>
            </a:r>
            <a:r>
              <a:rPr lang="en-US" sz="2800" dirty="0">
                <a:solidFill>
                  <a:srgbClr val="FFFF00"/>
                </a:solidFill>
              </a:rPr>
              <a:t> </a:t>
            </a:r>
            <a:r>
              <a:rPr lang="en-US" sz="2800" dirty="0" err="1">
                <a:solidFill>
                  <a:srgbClr val="FFFF00"/>
                </a:solidFill>
              </a:rPr>
              <a:t>hodnoty</a:t>
            </a:r>
            <a:endParaRPr lang="en-US" sz="2800" dirty="0">
              <a:solidFill>
                <a:srgbClr val="FFFF00"/>
              </a:solidFill>
            </a:endParaRPr>
          </a:p>
        </p:txBody>
      </p:sp>
    </p:spTree>
    <p:extLst>
      <p:ext uri="{BB962C8B-B14F-4D97-AF65-F5344CB8AC3E}">
        <p14:creationId xmlns:p14="http://schemas.microsoft.com/office/powerpoint/2010/main" val="16987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Mezinárodní uznání suverenity  ČR</a:t>
            </a:r>
          </a:p>
        </p:txBody>
      </p:sp>
      <p:sp>
        <p:nvSpPr>
          <p:cNvPr id="18434" name="Rectangle 2"/>
          <p:cNvSpPr>
            <a:spLocks noGrp="1" noChangeArrowheads="1"/>
          </p:cNvSpPr>
          <p:nvPr>
            <p:ph type="body" idx="1"/>
          </p:nvPr>
        </p:nvSpPr>
        <p:spPr>
          <a:xfrm>
            <a:off x="503238" y="1768475"/>
            <a:ext cx="9070975" cy="4899025"/>
          </a:xfrm>
          <a:ln/>
        </p:spPr>
        <p:txBody>
          <a:bodyPr/>
          <a:lstStyle/>
          <a:p>
            <a:pPr marL="457200" indent="-457200">
              <a:buFont typeface="Arial" panose="020B0604020202020204" pitchFamily="34" charset="0"/>
              <a:buChar char="•"/>
            </a:pPr>
            <a:r>
              <a:rPr lang="cs-CZ" dirty="0"/>
              <a:t>Montevidejská konvence stanoví </a:t>
            </a:r>
            <a:r>
              <a:rPr lang="cs-CZ" b="1" dirty="0"/>
              <a:t>4 základní kritéria </a:t>
            </a:r>
            <a:r>
              <a:rPr lang="cs-CZ" b="1" dirty="0">
                <a:solidFill>
                  <a:srgbClr val="FF0000"/>
                </a:solidFill>
              </a:rPr>
              <a:t>státu</a:t>
            </a:r>
            <a:r>
              <a:rPr lang="cs-CZ" dirty="0">
                <a:solidFill>
                  <a:srgbClr val="FF0000"/>
                </a:solidFill>
              </a:rPr>
              <a:t> </a:t>
            </a:r>
            <a:r>
              <a:rPr lang="cs-CZ" dirty="0"/>
              <a:t>jako právnické osoby v mezinárodním právu. </a:t>
            </a:r>
          </a:p>
          <a:p>
            <a:pPr marL="514350" indent="-514350">
              <a:buFont typeface="+mj-lt"/>
              <a:buAutoNum type="arabicPeriod"/>
            </a:pPr>
            <a:r>
              <a:rPr lang="cs-CZ" i="1" dirty="0"/>
              <a:t>stálé obyvatelstvo</a:t>
            </a:r>
            <a:endParaRPr lang="cs-CZ" dirty="0"/>
          </a:p>
          <a:p>
            <a:pPr marL="514350" indent="-514350">
              <a:buFont typeface="+mj-lt"/>
              <a:buAutoNum type="arabicPeriod"/>
            </a:pPr>
            <a:r>
              <a:rPr lang="cs-CZ" i="1" dirty="0"/>
              <a:t>definované teritorium</a:t>
            </a:r>
            <a:endParaRPr lang="cs-CZ" dirty="0"/>
          </a:p>
          <a:p>
            <a:pPr marL="514350" indent="-514350">
              <a:buFont typeface="+mj-lt"/>
              <a:buAutoNum type="arabicPeriod"/>
            </a:pPr>
            <a:r>
              <a:rPr lang="cs-CZ" i="1" dirty="0"/>
              <a:t>vláda</a:t>
            </a:r>
            <a:endParaRPr lang="cs-CZ" dirty="0"/>
          </a:p>
          <a:p>
            <a:pPr marL="514350" indent="-514350">
              <a:buFont typeface="+mj-lt"/>
              <a:buAutoNum type="arabicPeriod"/>
            </a:pPr>
            <a:r>
              <a:rPr lang="cs-CZ" i="1" dirty="0"/>
              <a:t>kapacita vstoupit do diplomatických vztahů s jinými státy (mezinárodní uznání)</a:t>
            </a:r>
            <a:endParaRPr lang="cs-CZ" dirty="0"/>
          </a:p>
          <a:p>
            <a:pPr marL="431800" indent="-323850">
              <a:buSzPct val="45000"/>
              <a:buFont typeface="Wingding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Přimeřenost</a:t>
            </a:r>
            <a:r>
              <a:rPr lang="en-US" dirty="0"/>
              <a:t> </a:t>
            </a:r>
            <a:r>
              <a:rPr lang="en-US" dirty="0" err="1"/>
              <a:t>postupu</a:t>
            </a:r>
            <a:endParaRPr lang="en-US" dirty="0"/>
          </a:p>
        </p:txBody>
      </p:sp>
      <p:sp>
        <p:nvSpPr>
          <p:cNvPr id="3" name="Content Placeholder 2"/>
          <p:cNvSpPr>
            <a:spLocks noGrp="1"/>
          </p:cNvSpPr>
          <p:nvPr>
            <p:ph idx="1"/>
          </p:nvPr>
        </p:nvSpPr>
        <p:spPr/>
        <p:txBody>
          <a:bodyPr/>
          <a:lstStyle/>
          <a:p>
            <a:r>
              <a:rPr lang="en-US" sz="2800" dirty="0" err="1"/>
              <a:t>Policista</a:t>
            </a:r>
            <a:r>
              <a:rPr lang="en-US" sz="2800" dirty="0"/>
              <a:t> a </a:t>
            </a:r>
            <a:r>
              <a:rPr lang="en-US" sz="2800" dirty="0" err="1"/>
              <a:t>zaměstnanec</a:t>
            </a:r>
            <a:r>
              <a:rPr lang="en-US" sz="2800" dirty="0"/>
              <a:t> </a:t>
            </a:r>
            <a:r>
              <a:rPr lang="en-US" sz="2800" dirty="0" err="1"/>
              <a:t>policie</a:t>
            </a:r>
            <a:r>
              <a:rPr lang="en-US" sz="2800" dirty="0"/>
              <a:t> </a:t>
            </a:r>
            <a:r>
              <a:rPr lang="en-US" sz="2800" dirty="0" err="1"/>
              <a:t>jsou</a:t>
            </a:r>
            <a:r>
              <a:rPr lang="en-US" sz="2800" dirty="0"/>
              <a:t> </a:t>
            </a:r>
            <a:r>
              <a:rPr lang="en-US" sz="2800" dirty="0" err="1"/>
              <a:t>povinni</a:t>
            </a:r>
            <a:r>
              <a:rPr lang="en-US" sz="2800" dirty="0"/>
              <a:t> </a:t>
            </a:r>
          </a:p>
          <a:p>
            <a:r>
              <a:rPr lang="en-US" sz="2800" dirty="0"/>
              <a:t>a)	</a:t>
            </a:r>
            <a:r>
              <a:rPr lang="en-US" sz="2800" dirty="0" err="1"/>
              <a:t>dbát</a:t>
            </a:r>
            <a:r>
              <a:rPr lang="en-US" sz="2800" dirty="0"/>
              <a:t>, </a:t>
            </a:r>
            <a:r>
              <a:rPr lang="en-US" sz="2800" dirty="0" err="1"/>
              <a:t>aby</a:t>
            </a:r>
            <a:r>
              <a:rPr lang="en-US" sz="2800" dirty="0"/>
              <a:t> </a:t>
            </a:r>
            <a:r>
              <a:rPr lang="en-US" sz="2800" dirty="0" err="1"/>
              <a:t>žádné</a:t>
            </a:r>
            <a:r>
              <a:rPr lang="en-US" sz="2800" dirty="0"/>
              <a:t> </a:t>
            </a:r>
            <a:r>
              <a:rPr lang="en-US" sz="2800" dirty="0" err="1"/>
              <a:t>osobě</a:t>
            </a:r>
            <a:r>
              <a:rPr lang="en-US" sz="2800" dirty="0"/>
              <a:t> v </a:t>
            </a:r>
            <a:r>
              <a:rPr lang="en-US" sz="2800" dirty="0" err="1"/>
              <a:t>důsledku</a:t>
            </a:r>
            <a:r>
              <a:rPr lang="en-US" sz="2800" dirty="0"/>
              <a:t> </a:t>
            </a:r>
            <a:r>
              <a:rPr lang="en-US" sz="2800" dirty="0" err="1"/>
              <a:t>jejich</a:t>
            </a:r>
            <a:r>
              <a:rPr lang="en-US" sz="2800" dirty="0"/>
              <a:t> </a:t>
            </a:r>
            <a:r>
              <a:rPr lang="en-US" sz="2800" dirty="0" err="1"/>
              <a:t>postupu</a:t>
            </a:r>
            <a:r>
              <a:rPr lang="en-US" sz="2800" dirty="0"/>
              <a:t> </a:t>
            </a:r>
            <a:r>
              <a:rPr lang="en-US" sz="2800" dirty="0" err="1">
                <a:solidFill>
                  <a:srgbClr val="008000"/>
                </a:solidFill>
              </a:rPr>
              <a:t>nevznikla</a:t>
            </a:r>
            <a:r>
              <a:rPr lang="en-US" sz="2800" dirty="0">
                <a:solidFill>
                  <a:srgbClr val="008000"/>
                </a:solidFill>
              </a:rPr>
              <a:t> </a:t>
            </a:r>
            <a:r>
              <a:rPr lang="en-US" sz="2800" dirty="0" err="1">
                <a:solidFill>
                  <a:srgbClr val="008000"/>
                </a:solidFill>
              </a:rPr>
              <a:t>bezdůvodná</a:t>
            </a:r>
            <a:r>
              <a:rPr lang="en-US" sz="2800" dirty="0">
                <a:solidFill>
                  <a:srgbClr val="008000"/>
                </a:solidFill>
              </a:rPr>
              <a:t> </a:t>
            </a:r>
            <a:r>
              <a:rPr lang="en-US" sz="2800" dirty="0" err="1">
                <a:solidFill>
                  <a:srgbClr val="008000"/>
                </a:solidFill>
              </a:rPr>
              <a:t>újma</a:t>
            </a:r>
            <a:r>
              <a:rPr lang="en-US" sz="2800" dirty="0">
                <a:solidFill>
                  <a:srgbClr val="008000"/>
                </a:solidFill>
              </a:rPr>
              <a:t>, </a:t>
            </a:r>
          </a:p>
          <a:p>
            <a:r>
              <a:rPr lang="en-US" sz="2800" dirty="0"/>
              <a:t>b)	</a:t>
            </a:r>
            <a:r>
              <a:rPr lang="en-US" sz="2800" dirty="0" err="1"/>
              <a:t>dbát</a:t>
            </a:r>
            <a:r>
              <a:rPr lang="en-US" sz="2800" dirty="0"/>
              <a:t>, </a:t>
            </a:r>
            <a:r>
              <a:rPr lang="en-US" sz="2800" dirty="0" err="1"/>
              <a:t>aby</a:t>
            </a:r>
            <a:r>
              <a:rPr lang="en-US" sz="2800" dirty="0"/>
              <a:t> </a:t>
            </a:r>
            <a:r>
              <a:rPr lang="en-US" sz="2800" dirty="0" err="1">
                <a:solidFill>
                  <a:srgbClr val="660066"/>
                </a:solidFill>
              </a:rPr>
              <a:t>jejich</a:t>
            </a:r>
            <a:r>
              <a:rPr lang="en-US" sz="2800" dirty="0">
                <a:solidFill>
                  <a:srgbClr val="660066"/>
                </a:solidFill>
              </a:rPr>
              <a:t> </a:t>
            </a:r>
            <a:r>
              <a:rPr lang="en-US" sz="2800" dirty="0" err="1">
                <a:solidFill>
                  <a:srgbClr val="660066"/>
                </a:solidFill>
              </a:rPr>
              <a:t>rozhodnutím</a:t>
            </a:r>
            <a:r>
              <a:rPr lang="en-US" sz="2800" dirty="0">
                <a:solidFill>
                  <a:srgbClr val="660066"/>
                </a:solidFill>
              </a:rPr>
              <a:t> </a:t>
            </a:r>
            <a:r>
              <a:rPr lang="en-US" sz="2800" dirty="0" err="1">
                <a:solidFill>
                  <a:srgbClr val="660066"/>
                </a:solidFill>
              </a:rPr>
              <a:t>neprovést</a:t>
            </a:r>
            <a:r>
              <a:rPr lang="en-US" sz="2800" dirty="0">
                <a:solidFill>
                  <a:srgbClr val="660066"/>
                </a:solidFill>
              </a:rPr>
              <a:t> </a:t>
            </a:r>
            <a:r>
              <a:rPr lang="en-US" sz="2800" dirty="0" err="1">
                <a:solidFill>
                  <a:srgbClr val="660066"/>
                </a:solidFill>
              </a:rPr>
              <a:t>úkon</a:t>
            </a:r>
            <a:r>
              <a:rPr lang="en-US" sz="2800" dirty="0">
                <a:solidFill>
                  <a:srgbClr val="660066"/>
                </a:solidFill>
              </a:rPr>
              <a:t> </a:t>
            </a:r>
            <a:r>
              <a:rPr lang="en-US" sz="2800" dirty="0" err="1">
                <a:solidFill>
                  <a:srgbClr val="660066"/>
                </a:solidFill>
              </a:rPr>
              <a:t>nevznikla</a:t>
            </a:r>
            <a:r>
              <a:rPr lang="en-US" sz="2800" dirty="0">
                <a:solidFill>
                  <a:srgbClr val="660066"/>
                </a:solidFill>
              </a:rPr>
              <a:t> </a:t>
            </a:r>
            <a:r>
              <a:rPr lang="en-US" sz="2800" dirty="0" err="1">
                <a:solidFill>
                  <a:srgbClr val="660066"/>
                </a:solidFill>
              </a:rPr>
              <a:t>osobám</a:t>
            </a:r>
            <a:r>
              <a:rPr lang="en-US" sz="2800" dirty="0">
                <a:solidFill>
                  <a:srgbClr val="660066"/>
                </a:solidFill>
              </a:rPr>
              <a:t>, </a:t>
            </a:r>
            <a:r>
              <a:rPr lang="en-US" sz="2800" dirty="0" err="1">
                <a:solidFill>
                  <a:srgbClr val="660066"/>
                </a:solidFill>
              </a:rPr>
              <a:t>jejichž</a:t>
            </a:r>
            <a:r>
              <a:rPr lang="en-US" sz="2800" dirty="0">
                <a:solidFill>
                  <a:srgbClr val="660066"/>
                </a:solidFill>
              </a:rPr>
              <a:t> </a:t>
            </a:r>
            <a:r>
              <a:rPr lang="en-US" sz="2800" dirty="0" err="1">
                <a:solidFill>
                  <a:srgbClr val="660066"/>
                </a:solidFill>
              </a:rPr>
              <a:t>bezpečnost</a:t>
            </a:r>
            <a:r>
              <a:rPr lang="en-US" sz="2800" dirty="0">
                <a:solidFill>
                  <a:srgbClr val="660066"/>
                </a:solidFill>
              </a:rPr>
              <a:t> je </a:t>
            </a:r>
            <a:r>
              <a:rPr lang="en-US" sz="2800" dirty="0" err="1">
                <a:solidFill>
                  <a:srgbClr val="660066"/>
                </a:solidFill>
              </a:rPr>
              <a:t>ohrožena</a:t>
            </a:r>
            <a:r>
              <a:rPr lang="en-US" sz="2800" dirty="0">
                <a:solidFill>
                  <a:srgbClr val="660066"/>
                </a:solidFill>
              </a:rPr>
              <a:t>, </a:t>
            </a:r>
            <a:r>
              <a:rPr lang="en-US" sz="2800" dirty="0" err="1">
                <a:solidFill>
                  <a:srgbClr val="660066"/>
                </a:solidFill>
              </a:rPr>
              <a:t>bezdůvodná</a:t>
            </a:r>
            <a:r>
              <a:rPr lang="en-US" sz="2800" dirty="0">
                <a:solidFill>
                  <a:srgbClr val="660066"/>
                </a:solidFill>
              </a:rPr>
              <a:t> </a:t>
            </a:r>
            <a:r>
              <a:rPr lang="en-US" sz="2800" dirty="0" err="1">
                <a:solidFill>
                  <a:srgbClr val="660066"/>
                </a:solidFill>
              </a:rPr>
              <a:t>újma</a:t>
            </a:r>
            <a:r>
              <a:rPr lang="en-US" sz="2800" dirty="0">
                <a:solidFill>
                  <a:srgbClr val="660066"/>
                </a:solidFill>
              </a:rPr>
              <a:t>, </a:t>
            </a:r>
          </a:p>
          <a:p>
            <a:r>
              <a:rPr lang="en-US" sz="2800" dirty="0"/>
              <a:t>c)	</a:t>
            </a:r>
            <a:r>
              <a:rPr lang="en-US" sz="2800" dirty="0" err="1"/>
              <a:t>postupovat</a:t>
            </a:r>
            <a:r>
              <a:rPr lang="en-US" sz="2800" dirty="0"/>
              <a:t> </a:t>
            </a:r>
            <a:r>
              <a:rPr lang="en-US" sz="2800" dirty="0" err="1"/>
              <a:t>tak</a:t>
            </a:r>
            <a:r>
              <a:rPr lang="en-US" sz="2800" dirty="0"/>
              <a:t>, </a:t>
            </a:r>
            <a:r>
              <a:rPr lang="en-US" sz="2800" dirty="0" err="1"/>
              <a:t>aby</a:t>
            </a:r>
            <a:r>
              <a:rPr lang="en-US" sz="2800" dirty="0"/>
              <a:t> </a:t>
            </a:r>
            <a:r>
              <a:rPr lang="en-US" sz="2800" dirty="0" err="1"/>
              <a:t>případný</a:t>
            </a:r>
            <a:r>
              <a:rPr lang="en-US" sz="2800" dirty="0"/>
              <a:t> </a:t>
            </a:r>
            <a:r>
              <a:rPr lang="en-US" sz="2800" dirty="0" err="1"/>
              <a:t>zásah</a:t>
            </a:r>
            <a:r>
              <a:rPr lang="en-US" sz="2800" dirty="0"/>
              <a:t> do </a:t>
            </a:r>
            <a:r>
              <a:rPr lang="en-US" sz="2800" dirty="0" err="1"/>
              <a:t>práv</a:t>
            </a:r>
            <a:r>
              <a:rPr lang="en-US" sz="2800" dirty="0"/>
              <a:t> a </a:t>
            </a:r>
            <a:r>
              <a:rPr lang="en-US" sz="2800" dirty="0" err="1"/>
              <a:t>svobod</a:t>
            </a:r>
            <a:r>
              <a:rPr lang="en-US" sz="2800" dirty="0"/>
              <a:t> </a:t>
            </a:r>
            <a:r>
              <a:rPr lang="en-US" sz="2800" dirty="0" err="1"/>
              <a:t>osob</a:t>
            </a:r>
            <a:r>
              <a:rPr lang="en-US" sz="2800" dirty="0"/>
              <a:t>, </a:t>
            </a:r>
            <a:r>
              <a:rPr lang="en-US" sz="2800" dirty="0" err="1"/>
              <a:t>vůči</a:t>
            </a:r>
            <a:r>
              <a:rPr lang="en-US" sz="2800" dirty="0"/>
              <a:t> </a:t>
            </a:r>
            <a:r>
              <a:rPr lang="en-US" sz="2800" dirty="0" err="1"/>
              <a:t>nimž</a:t>
            </a:r>
            <a:r>
              <a:rPr lang="en-US" sz="2800" dirty="0"/>
              <a:t> </a:t>
            </a:r>
            <a:r>
              <a:rPr lang="en-US" sz="2800" dirty="0" err="1"/>
              <a:t>směřuje</a:t>
            </a:r>
            <a:r>
              <a:rPr lang="en-US" sz="2800" dirty="0"/>
              <a:t> </a:t>
            </a:r>
            <a:r>
              <a:rPr lang="en-US" sz="2800" dirty="0" err="1"/>
              <a:t>úkon</a:t>
            </a:r>
            <a:r>
              <a:rPr lang="en-US" sz="2800" dirty="0"/>
              <a:t>, </a:t>
            </a:r>
            <a:r>
              <a:rPr lang="en-US" sz="2800" dirty="0" err="1"/>
              <a:t>nebo</a:t>
            </a:r>
            <a:r>
              <a:rPr lang="en-US" sz="2800" dirty="0"/>
              <a:t> </a:t>
            </a:r>
            <a:r>
              <a:rPr lang="en-US" sz="2800" dirty="0" err="1"/>
              <a:t>osob</a:t>
            </a:r>
            <a:r>
              <a:rPr lang="en-US" sz="2800" dirty="0"/>
              <a:t> </a:t>
            </a:r>
            <a:r>
              <a:rPr lang="en-US" sz="2800" dirty="0" err="1"/>
              <a:t>nezúčastněných</a:t>
            </a:r>
            <a:r>
              <a:rPr lang="en-US" sz="2800" dirty="0"/>
              <a:t> </a:t>
            </a:r>
            <a:r>
              <a:rPr lang="en-US" sz="2800" dirty="0" err="1">
                <a:solidFill>
                  <a:srgbClr val="0000FF"/>
                </a:solidFill>
              </a:rPr>
              <a:t>nepřekročil</a:t>
            </a:r>
            <a:r>
              <a:rPr lang="en-US" sz="2800" dirty="0">
                <a:solidFill>
                  <a:srgbClr val="0000FF"/>
                </a:solidFill>
              </a:rPr>
              <a:t> </a:t>
            </a:r>
            <a:r>
              <a:rPr lang="en-US" sz="2800" dirty="0" err="1">
                <a:solidFill>
                  <a:srgbClr val="0000FF"/>
                </a:solidFill>
              </a:rPr>
              <a:t>míru</a:t>
            </a:r>
            <a:r>
              <a:rPr lang="en-US" sz="2800" dirty="0">
                <a:solidFill>
                  <a:srgbClr val="0000FF"/>
                </a:solidFill>
              </a:rPr>
              <a:t> </a:t>
            </a:r>
            <a:r>
              <a:rPr lang="en-US" sz="2800" dirty="0" err="1">
                <a:solidFill>
                  <a:srgbClr val="0000FF"/>
                </a:solidFill>
              </a:rPr>
              <a:t>nezbytnou</a:t>
            </a:r>
            <a:r>
              <a:rPr lang="en-US" sz="2800" dirty="0">
                <a:solidFill>
                  <a:srgbClr val="0000FF"/>
                </a:solidFill>
              </a:rPr>
              <a:t> k </a:t>
            </a:r>
            <a:r>
              <a:rPr lang="en-US" sz="2800" dirty="0" err="1">
                <a:solidFill>
                  <a:srgbClr val="0000FF"/>
                </a:solidFill>
              </a:rPr>
              <a:t>dosažení</a:t>
            </a:r>
            <a:r>
              <a:rPr lang="en-US" sz="2800" dirty="0">
                <a:solidFill>
                  <a:srgbClr val="0000FF"/>
                </a:solidFill>
              </a:rPr>
              <a:t> </a:t>
            </a:r>
            <a:r>
              <a:rPr lang="en-US" sz="2800" dirty="0" err="1">
                <a:solidFill>
                  <a:srgbClr val="0000FF"/>
                </a:solidFill>
              </a:rPr>
              <a:t>účelu</a:t>
            </a:r>
            <a:r>
              <a:rPr lang="en-US" sz="2800" dirty="0">
                <a:solidFill>
                  <a:srgbClr val="0000FF"/>
                </a:solidFill>
              </a:rPr>
              <a:t> </a:t>
            </a:r>
            <a:r>
              <a:rPr lang="en-US" sz="2800" dirty="0" err="1">
                <a:solidFill>
                  <a:srgbClr val="0000FF"/>
                </a:solidFill>
              </a:rPr>
              <a:t>sledovaného</a:t>
            </a:r>
            <a:r>
              <a:rPr lang="en-US" sz="2800" dirty="0">
                <a:solidFill>
                  <a:srgbClr val="0000FF"/>
                </a:solidFill>
              </a:rPr>
              <a:t> </a:t>
            </a:r>
            <a:r>
              <a:rPr lang="en-US" sz="2800" dirty="0" err="1">
                <a:solidFill>
                  <a:srgbClr val="0000FF"/>
                </a:solidFill>
              </a:rPr>
              <a:t>úkonem</a:t>
            </a:r>
            <a:endParaRPr lang="en-US" sz="2800" dirty="0">
              <a:solidFill>
                <a:srgbClr val="0000FF"/>
              </a:solidFill>
            </a:endParaRPr>
          </a:p>
        </p:txBody>
      </p:sp>
    </p:spTree>
    <p:extLst>
      <p:ext uri="{BB962C8B-B14F-4D97-AF65-F5344CB8AC3E}">
        <p14:creationId xmlns:p14="http://schemas.microsoft.com/office/powerpoint/2010/main" val="3003087990"/>
      </p:ext>
    </p:extLst>
  </p:cSld>
  <p:clrMapOvr>
    <a:masterClrMapping/>
  </p:clrMapOvr>
</p:sld>
</file>

<file path=ppt/slides/slide3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Povinnost</a:t>
            </a:r>
            <a:r>
              <a:rPr lang="en-US" dirty="0"/>
              <a:t> </a:t>
            </a:r>
            <a:r>
              <a:rPr lang="en-US" dirty="0" err="1"/>
              <a:t>prokázat</a:t>
            </a:r>
            <a:r>
              <a:rPr lang="en-US" dirty="0"/>
              <a:t> </a:t>
            </a:r>
            <a:r>
              <a:rPr lang="en-US" dirty="0" err="1"/>
              <a:t>totožnost</a:t>
            </a:r>
            <a:endParaRPr lang="en-US" dirty="0"/>
          </a:p>
        </p:txBody>
      </p:sp>
      <p:sp>
        <p:nvSpPr>
          <p:cNvPr id="3" name="Content Placeholder 2"/>
          <p:cNvSpPr>
            <a:spLocks noGrp="1"/>
          </p:cNvSpPr>
          <p:nvPr>
            <p:ph idx="1"/>
          </p:nvPr>
        </p:nvSpPr>
        <p:spPr/>
        <p:txBody>
          <a:bodyPr/>
          <a:lstStyle/>
          <a:p>
            <a:r>
              <a:rPr lang="en-US" dirty="0" err="1"/>
              <a:t>Při</a:t>
            </a:r>
            <a:r>
              <a:rPr lang="en-US" dirty="0"/>
              <a:t> </a:t>
            </a:r>
            <a:r>
              <a:rPr lang="en-US" dirty="0" err="1"/>
              <a:t>provádění</a:t>
            </a:r>
            <a:r>
              <a:rPr lang="en-US" dirty="0"/>
              <a:t> </a:t>
            </a:r>
            <a:r>
              <a:rPr lang="en-US" dirty="0" err="1"/>
              <a:t>úkonu</a:t>
            </a:r>
            <a:r>
              <a:rPr lang="en-US" dirty="0"/>
              <a:t> je </a:t>
            </a:r>
            <a:r>
              <a:rPr lang="en-US" dirty="0" err="1"/>
              <a:t>policista</a:t>
            </a:r>
            <a:r>
              <a:rPr lang="en-US" dirty="0"/>
              <a:t> </a:t>
            </a:r>
            <a:r>
              <a:rPr lang="en-US" dirty="0" err="1"/>
              <a:t>povinen</a:t>
            </a:r>
            <a:r>
              <a:rPr lang="en-US" dirty="0"/>
              <a:t> </a:t>
            </a:r>
            <a:r>
              <a:rPr lang="en-US" dirty="0" err="1"/>
              <a:t>prokázat</a:t>
            </a:r>
            <a:r>
              <a:rPr lang="en-US" dirty="0"/>
              <a:t> </a:t>
            </a:r>
            <a:r>
              <a:rPr lang="en-US" dirty="0" err="1"/>
              <a:t>svou</a:t>
            </a:r>
            <a:r>
              <a:rPr lang="en-US" dirty="0"/>
              <a:t> </a:t>
            </a:r>
            <a:r>
              <a:rPr lang="en-US" dirty="0" err="1"/>
              <a:t>příslušnost</a:t>
            </a:r>
            <a:r>
              <a:rPr lang="en-US" dirty="0"/>
              <a:t> k </a:t>
            </a:r>
            <a:r>
              <a:rPr lang="en-US" dirty="0" err="1"/>
              <a:t>policii</a:t>
            </a:r>
            <a:r>
              <a:rPr lang="en-US" dirty="0"/>
              <a:t>:</a:t>
            </a:r>
          </a:p>
          <a:p>
            <a:r>
              <a:rPr lang="en-US" dirty="0">
                <a:solidFill>
                  <a:srgbClr val="008000"/>
                </a:solidFill>
              </a:rPr>
              <a:t>a) </a:t>
            </a:r>
            <a:r>
              <a:rPr lang="en-US" dirty="0" err="1">
                <a:solidFill>
                  <a:srgbClr val="008000"/>
                </a:solidFill>
              </a:rPr>
              <a:t>služebním</a:t>
            </a:r>
            <a:r>
              <a:rPr lang="en-US" dirty="0">
                <a:solidFill>
                  <a:srgbClr val="008000"/>
                </a:solidFill>
              </a:rPr>
              <a:t> </a:t>
            </a:r>
            <a:r>
              <a:rPr lang="en-US" dirty="0" err="1">
                <a:solidFill>
                  <a:srgbClr val="008000"/>
                </a:solidFill>
              </a:rPr>
              <a:t>stejnokrojem</a:t>
            </a:r>
            <a:r>
              <a:rPr lang="en-US" dirty="0">
                <a:solidFill>
                  <a:srgbClr val="008000"/>
                </a:solidFill>
              </a:rPr>
              <a:t>, </a:t>
            </a:r>
          </a:p>
          <a:p>
            <a:r>
              <a:rPr lang="en-US" dirty="0">
                <a:solidFill>
                  <a:srgbClr val="008000"/>
                </a:solidFill>
              </a:rPr>
              <a:t>b) </a:t>
            </a:r>
            <a:r>
              <a:rPr lang="en-US" dirty="0" err="1">
                <a:solidFill>
                  <a:srgbClr val="008000"/>
                </a:solidFill>
              </a:rPr>
              <a:t>služebním</a:t>
            </a:r>
            <a:r>
              <a:rPr lang="en-US" dirty="0">
                <a:solidFill>
                  <a:srgbClr val="008000"/>
                </a:solidFill>
              </a:rPr>
              <a:t> </a:t>
            </a:r>
            <a:r>
              <a:rPr lang="en-US" dirty="0" err="1">
                <a:solidFill>
                  <a:srgbClr val="008000"/>
                </a:solidFill>
              </a:rPr>
              <a:t>průkazem</a:t>
            </a:r>
            <a:r>
              <a:rPr lang="en-US" dirty="0">
                <a:solidFill>
                  <a:srgbClr val="008000"/>
                </a:solidFill>
              </a:rPr>
              <a:t> </a:t>
            </a:r>
            <a:r>
              <a:rPr lang="en-US" dirty="0" err="1">
                <a:solidFill>
                  <a:srgbClr val="008000"/>
                </a:solidFill>
              </a:rPr>
              <a:t>nebo</a:t>
            </a:r>
            <a:r>
              <a:rPr lang="en-US" dirty="0">
                <a:solidFill>
                  <a:srgbClr val="008000"/>
                </a:solidFill>
              </a:rPr>
              <a:t> </a:t>
            </a:r>
            <a:r>
              <a:rPr lang="en-US" dirty="0" err="1">
                <a:solidFill>
                  <a:srgbClr val="008000"/>
                </a:solidFill>
              </a:rPr>
              <a:t>odznakem</a:t>
            </a:r>
            <a:r>
              <a:rPr lang="en-US" dirty="0">
                <a:solidFill>
                  <a:srgbClr val="008000"/>
                </a:solidFill>
              </a:rPr>
              <a:t> </a:t>
            </a:r>
            <a:r>
              <a:rPr lang="en-US" dirty="0" err="1">
                <a:solidFill>
                  <a:srgbClr val="008000"/>
                </a:solidFill>
              </a:rPr>
              <a:t>policie</a:t>
            </a:r>
            <a:r>
              <a:rPr lang="en-US" dirty="0">
                <a:solidFill>
                  <a:srgbClr val="008000"/>
                </a:solidFill>
              </a:rPr>
              <a:t>, </a:t>
            </a:r>
            <a:r>
              <a:rPr lang="en-US" dirty="0" err="1">
                <a:solidFill>
                  <a:srgbClr val="008000"/>
                </a:solidFill>
              </a:rPr>
              <a:t>na</a:t>
            </a:r>
            <a:r>
              <a:rPr lang="en-US" dirty="0">
                <a:solidFill>
                  <a:srgbClr val="008000"/>
                </a:solidFill>
              </a:rPr>
              <a:t> </a:t>
            </a:r>
            <a:r>
              <a:rPr lang="en-US" dirty="0" err="1">
                <a:solidFill>
                  <a:srgbClr val="008000"/>
                </a:solidFill>
              </a:rPr>
              <a:t>kterých</a:t>
            </a:r>
            <a:r>
              <a:rPr lang="en-US" dirty="0">
                <a:solidFill>
                  <a:srgbClr val="008000"/>
                </a:solidFill>
              </a:rPr>
              <a:t> </a:t>
            </a:r>
            <a:r>
              <a:rPr lang="en-US" dirty="0" err="1">
                <a:solidFill>
                  <a:srgbClr val="008000"/>
                </a:solidFill>
              </a:rPr>
              <a:t>musí</a:t>
            </a:r>
            <a:r>
              <a:rPr lang="en-US" dirty="0">
                <a:solidFill>
                  <a:srgbClr val="008000"/>
                </a:solidFill>
              </a:rPr>
              <a:t> </a:t>
            </a:r>
            <a:r>
              <a:rPr lang="en-US" dirty="0" err="1">
                <a:solidFill>
                  <a:srgbClr val="008000"/>
                </a:solidFill>
              </a:rPr>
              <a:t>být</a:t>
            </a:r>
            <a:r>
              <a:rPr lang="en-US" dirty="0">
                <a:solidFill>
                  <a:srgbClr val="008000"/>
                </a:solidFill>
              </a:rPr>
              <a:t> </a:t>
            </a:r>
            <a:r>
              <a:rPr lang="en-US" dirty="0" err="1">
                <a:solidFill>
                  <a:srgbClr val="008000"/>
                </a:solidFill>
              </a:rPr>
              <a:t>zřetelně</a:t>
            </a:r>
            <a:r>
              <a:rPr lang="en-US" dirty="0">
                <a:solidFill>
                  <a:srgbClr val="008000"/>
                </a:solidFill>
              </a:rPr>
              <a:t> </a:t>
            </a:r>
            <a:r>
              <a:rPr lang="en-US" dirty="0" err="1">
                <a:solidFill>
                  <a:srgbClr val="008000"/>
                </a:solidFill>
              </a:rPr>
              <a:t>viditelné</a:t>
            </a:r>
            <a:r>
              <a:rPr lang="en-US" dirty="0">
                <a:solidFill>
                  <a:srgbClr val="008000"/>
                </a:solidFill>
              </a:rPr>
              <a:t> </a:t>
            </a:r>
            <a:r>
              <a:rPr lang="en-US" dirty="0" err="1">
                <a:solidFill>
                  <a:srgbClr val="008000"/>
                </a:solidFill>
              </a:rPr>
              <a:t>identifikační</a:t>
            </a:r>
            <a:r>
              <a:rPr lang="en-US" dirty="0">
                <a:solidFill>
                  <a:srgbClr val="008000"/>
                </a:solidFill>
              </a:rPr>
              <a:t> </a:t>
            </a:r>
            <a:r>
              <a:rPr lang="en-US" dirty="0" err="1">
                <a:solidFill>
                  <a:srgbClr val="008000"/>
                </a:solidFill>
              </a:rPr>
              <a:t>číslo</a:t>
            </a:r>
            <a:endParaRPr lang="en-US" dirty="0">
              <a:solidFill>
                <a:srgbClr val="008000"/>
              </a:solidFill>
            </a:endParaRPr>
          </a:p>
          <a:p>
            <a:r>
              <a:rPr lang="en-US" dirty="0" err="1"/>
              <a:t>Podle</a:t>
            </a:r>
            <a:r>
              <a:rPr lang="en-US" dirty="0"/>
              <a:t>  </a:t>
            </a:r>
            <a:r>
              <a:rPr lang="en-US" dirty="0" err="1"/>
              <a:t>povahy</a:t>
            </a:r>
            <a:r>
              <a:rPr lang="en-US" dirty="0"/>
              <a:t> </a:t>
            </a:r>
            <a:r>
              <a:rPr lang="en-US" dirty="0" err="1"/>
              <a:t>nebo</a:t>
            </a:r>
            <a:r>
              <a:rPr lang="en-US" dirty="0"/>
              <a:t> </a:t>
            </a:r>
            <a:r>
              <a:rPr lang="en-US" dirty="0" err="1"/>
              <a:t>okolností</a:t>
            </a:r>
            <a:r>
              <a:rPr lang="en-US" dirty="0"/>
              <a:t> </a:t>
            </a:r>
            <a:r>
              <a:rPr lang="en-US" dirty="0" err="1"/>
              <a:t>úkonu</a:t>
            </a:r>
            <a:r>
              <a:rPr lang="en-US" dirty="0"/>
              <a:t> </a:t>
            </a:r>
            <a:r>
              <a:rPr lang="en-US" dirty="0" err="1"/>
              <a:t>může</a:t>
            </a:r>
            <a:r>
              <a:rPr lang="en-US" dirty="0"/>
              <a:t> </a:t>
            </a:r>
            <a:r>
              <a:rPr lang="en-US" dirty="0" err="1"/>
              <a:t>policista</a:t>
            </a:r>
            <a:r>
              <a:rPr lang="en-US" dirty="0"/>
              <a:t> </a:t>
            </a:r>
            <a:r>
              <a:rPr lang="en-US" dirty="0" err="1"/>
              <a:t>prokázat</a:t>
            </a:r>
            <a:r>
              <a:rPr lang="en-US" dirty="0"/>
              <a:t> </a:t>
            </a:r>
            <a:r>
              <a:rPr lang="en-US" dirty="0" err="1"/>
              <a:t>svou</a:t>
            </a:r>
            <a:r>
              <a:rPr lang="en-US" dirty="0"/>
              <a:t> </a:t>
            </a:r>
            <a:r>
              <a:rPr lang="en-US" dirty="0" err="1"/>
              <a:t>příslušnost</a:t>
            </a:r>
            <a:r>
              <a:rPr lang="en-US" dirty="0"/>
              <a:t> k </a:t>
            </a:r>
            <a:r>
              <a:rPr lang="en-US" dirty="0" err="1"/>
              <a:t>policii</a:t>
            </a:r>
            <a:r>
              <a:rPr lang="en-US" dirty="0"/>
              <a:t> </a:t>
            </a:r>
            <a:r>
              <a:rPr lang="en-US" dirty="0" err="1"/>
              <a:t>ústním</a:t>
            </a:r>
            <a:r>
              <a:rPr lang="en-US" dirty="0"/>
              <a:t> </a:t>
            </a:r>
            <a:r>
              <a:rPr lang="en-US" dirty="0" err="1"/>
              <a:t>prohlášením</a:t>
            </a:r>
            <a:r>
              <a:rPr lang="en-US" dirty="0"/>
              <a:t> „</a:t>
            </a:r>
            <a:r>
              <a:rPr lang="en-US" dirty="0" err="1"/>
              <a:t>policie</a:t>
            </a:r>
            <a:r>
              <a:rPr lang="en-US" dirty="0"/>
              <a:t>“; </a:t>
            </a:r>
          </a:p>
        </p:txBody>
      </p:sp>
    </p:spTree>
    <p:extLst>
      <p:ext uri="{BB962C8B-B14F-4D97-AF65-F5344CB8AC3E}">
        <p14:creationId xmlns:p14="http://schemas.microsoft.com/office/powerpoint/2010/main" val="441372168"/>
      </p:ext>
    </p:extLst>
  </p:cSld>
  <p:clrMapOvr>
    <a:masterClrMapping/>
  </p:clrMapOvr>
</p:sld>
</file>

<file path=ppt/slides/slide3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Poučovací</a:t>
            </a:r>
            <a:r>
              <a:rPr lang="en-US" dirty="0"/>
              <a:t> </a:t>
            </a:r>
            <a:r>
              <a:rPr lang="en-US" dirty="0" err="1"/>
              <a:t>povinnost</a:t>
            </a:r>
            <a:endParaRPr lang="en-US" dirty="0"/>
          </a:p>
        </p:txBody>
      </p:sp>
      <p:sp>
        <p:nvSpPr>
          <p:cNvPr id="3" name="Content Placeholder 2"/>
          <p:cNvSpPr>
            <a:spLocks noGrp="1"/>
          </p:cNvSpPr>
          <p:nvPr>
            <p:ph idx="1"/>
          </p:nvPr>
        </p:nvSpPr>
        <p:spPr/>
        <p:txBody>
          <a:bodyPr/>
          <a:lstStyle/>
          <a:p>
            <a:r>
              <a:rPr lang="en-US" dirty="0" err="1"/>
              <a:t>Policista</a:t>
            </a:r>
            <a:r>
              <a:rPr lang="en-US" dirty="0"/>
              <a:t> je </a:t>
            </a:r>
            <a:r>
              <a:rPr lang="en-US" dirty="0" err="1">
                <a:solidFill>
                  <a:srgbClr val="0000FF"/>
                </a:solidFill>
              </a:rPr>
              <a:t>povinen</a:t>
            </a:r>
            <a:r>
              <a:rPr lang="en-US" dirty="0">
                <a:solidFill>
                  <a:srgbClr val="0000FF"/>
                </a:solidFill>
              </a:rPr>
              <a:t> </a:t>
            </a:r>
            <a:r>
              <a:rPr lang="en-US" dirty="0" err="1">
                <a:solidFill>
                  <a:srgbClr val="0000FF"/>
                </a:solidFill>
              </a:rPr>
              <a:t>před</a:t>
            </a:r>
            <a:r>
              <a:rPr lang="en-US" dirty="0">
                <a:solidFill>
                  <a:srgbClr val="0000FF"/>
                </a:solidFill>
              </a:rPr>
              <a:t> </a:t>
            </a:r>
            <a:r>
              <a:rPr lang="en-US" dirty="0" err="1">
                <a:solidFill>
                  <a:srgbClr val="0000FF"/>
                </a:solidFill>
              </a:rPr>
              <a:t>provedením</a:t>
            </a:r>
            <a:r>
              <a:rPr lang="en-US" dirty="0">
                <a:solidFill>
                  <a:srgbClr val="0000FF"/>
                </a:solidFill>
              </a:rPr>
              <a:t> </a:t>
            </a:r>
            <a:r>
              <a:rPr lang="en-US" dirty="0" err="1">
                <a:solidFill>
                  <a:srgbClr val="0000FF"/>
                </a:solidFill>
              </a:rPr>
              <a:t>úkonu</a:t>
            </a:r>
            <a:r>
              <a:rPr lang="en-US" dirty="0">
                <a:solidFill>
                  <a:srgbClr val="0000FF"/>
                </a:solidFill>
              </a:rPr>
              <a:t> </a:t>
            </a:r>
            <a:r>
              <a:rPr lang="en-US" dirty="0" err="1">
                <a:solidFill>
                  <a:srgbClr val="0000FF"/>
                </a:solidFill>
              </a:rPr>
              <a:t>poučit</a:t>
            </a:r>
            <a:r>
              <a:rPr lang="en-US" dirty="0">
                <a:solidFill>
                  <a:srgbClr val="0000FF"/>
                </a:solidFill>
              </a:rPr>
              <a:t> </a:t>
            </a:r>
            <a:r>
              <a:rPr lang="en-US" dirty="0" err="1">
                <a:solidFill>
                  <a:srgbClr val="0000FF"/>
                </a:solidFill>
              </a:rPr>
              <a:t>osobu</a:t>
            </a:r>
            <a:r>
              <a:rPr lang="en-US" dirty="0">
                <a:solidFill>
                  <a:srgbClr val="0000FF"/>
                </a:solidFill>
              </a:rPr>
              <a:t> </a:t>
            </a:r>
            <a:r>
              <a:rPr lang="en-US" dirty="0" err="1">
                <a:solidFill>
                  <a:srgbClr val="0000FF"/>
                </a:solidFill>
              </a:rPr>
              <a:t>dotčenou</a:t>
            </a:r>
            <a:r>
              <a:rPr lang="en-US" dirty="0">
                <a:solidFill>
                  <a:srgbClr val="0000FF"/>
                </a:solidFill>
              </a:rPr>
              <a:t> </a:t>
            </a:r>
            <a:r>
              <a:rPr lang="en-US" dirty="0" err="1">
                <a:solidFill>
                  <a:srgbClr val="0000FF"/>
                </a:solidFill>
              </a:rPr>
              <a:t>úkonem</a:t>
            </a:r>
            <a:r>
              <a:rPr lang="en-US" dirty="0">
                <a:solidFill>
                  <a:srgbClr val="0000FF"/>
                </a:solidFill>
              </a:rPr>
              <a:t> </a:t>
            </a:r>
            <a:r>
              <a:rPr lang="en-US" dirty="0"/>
              <a:t>o </a:t>
            </a:r>
            <a:r>
              <a:rPr lang="en-US" dirty="0" err="1"/>
              <a:t>právních</a:t>
            </a:r>
            <a:r>
              <a:rPr lang="en-US" dirty="0"/>
              <a:t> </a:t>
            </a:r>
            <a:r>
              <a:rPr lang="en-US" dirty="0" err="1"/>
              <a:t>důvodech</a:t>
            </a:r>
            <a:r>
              <a:rPr lang="en-US" dirty="0"/>
              <a:t> </a:t>
            </a:r>
            <a:r>
              <a:rPr lang="en-US" dirty="0" err="1"/>
              <a:t>provedení</a:t>
            </a:r>
            <a:r>
              <a:rPr lang="en-US" dirty="0"/>
              <a:t> </a:t>
            </a:r>
            <a:r>
              <a:rPr lang="en-US" dirty="0" err="1"/>
              <a:t>úkonu</a:t>
            </a:r>
            <a:r>
              <a:rPr lang="en-US" dirty="0"/>
              <a:t>, a </a:t>
            </a:r>
            <a:r>
              <a:rPr lang="en-US" dirty="0" err="1"/>
              <a:t>jde</a:t>
            </a:r>
            <a:r>
              <a:rPr lang="en-US" dirty="0"/>
              <a:t>-li o </a:t>
            </a:r>
            <a:r>
              <a:rPr lang="en-US" dirty="0" err="1"/>
              <a:t>úkon</a:t>
            </a:r>
            <a:r>
              <a:rPr lang="en-US" dirty="0"/>
              <a:t> </a:t>
            </a:r>
            <a:r>
              <a:rPr lang="en-US" dirty="0" err="1"/>
              <a:t>spojený</a:t>
            </a:r>
            <a:r>
              <a:rPr lang="en-US" dirty="0"/>
              <a:t> se </a:t>
            </a:r>
            <a:r>
              <a:rPr lang="en-US" dirty="0" err="1"/>
              <a:t>zásahem</a:t>
            </a:r>
            <a:r>
              <a:rPr lang="en-US" dirty="0"/>
              <a:t> do </a:t>
            </a:r>
            <a:r>
              <a:rPr lang="en-US" dirty="0" err="1"/>
              <a:t>práv</a:t>
            </a:r>
            <a:r>
              <a:rPr lang="en-US" dirty="0"/>
              <a:t> </a:t>
            </a:r>
            <a:r>
              <a:rPr lang="en-US" dirty="0" err="1"/>
              <a:t>nebo</a:t>
            </a:r>
            <a:r>
              <a:rPr lang="en-US" dirty="0"/>
              <a:t> </a:t>
            </a:r>
            <a:r>
              <a:rPr lang="en-US" dirty="0" err="1"/>
              <a:t>svobod</a:t>
            </a:r>
            <a:r>
              <a:rPr lang="en-US" dirty="0"/>
              <a:t> </a:t>
            </a:r>
            <a:r>
              <a:rPr lang="en-US" dirty="0" err="1"/>
              <a:t>osoby</a:t>
            </a:r>
            <a:r>
              <a:rPr lang="en-US" dirty="0"/>
              <a:t>, </a:t>
            </a:r>
            <a:r>
              <a:rPr lang="en-US" dirty="0" err="1"/>
              <a:t>také</a:t>
            </a:r>
            <a:r>
              <a:rPr lang="en-US" dirty="0"/>
              <a:t> o </a:t>
            </a:r>
            <a:r>
              <a:rPr lang="en-US" dirty="0" err="1"/>
              <a:t>jejích</a:t>
            </a:r>
            <a:r>
              <a:rPr lang="en-US" dirty="0"/>
              <a:t> </a:t>
            </a:r>
            <a:r>
              <a:rPr lang="en-US" dirty="0" err="1"/>
              <a:t>právech</a:t>
            </a:r>
            <a:r>
              <a:rPr lang="en-US" dirty="0"/>
              <a:t> a </a:t>
            </a:r>
            <a:r>
              <a:rPr lang="en-US" dirty="0" err="1"/>
              <a:t>povinnostech</a:t>
            </a:r>
            <a:r>
              <a:rPr lang="en-US" dirty="0"/>
              <a:t>. </a:t>
            </a:r>
          </a:p>
          <a:p>
            <a:r>
              <a:rPr lang="en-US" dirty="0" err="1"/>
              <a:t>Pokud</a:t>
            </a:r>
            <a:r>
              <a:rPr lang="en-US" dirty="0"/>
              <a:t> </a:t>
            </a:r>
            <a:r>
              <a:rPr lang="en-US" dirty="0" err="1"/>
              <a:t>poučení</a:t>
            </a:r>
            <a:r>
              <a:rPr lang="en-US" dirty="0"/>
              <a:t> </a:t>
            </a:r>
            <a:r>
              <a:rPr lang="en-US" dirty="0" err="1">
                <a:solidFill>
                  <a:srgbClr val="660066"/>
                </a:solidFill>
              </a:rPr>
              <a:t>brání</a:t>
            </a:r>
            <a:r>
              <a:rPr lang="en-US" dirty="0">
                <a:solidFill>
                  <a:srgbClr val="660066"/>
                </a:solidFill>
              </a:rPr>
              <a:t> </a:t>
            </a:r>
            <a:r>
              <a:rPr lang="en-US" dirty="0" err="1">
                <a:solidFill>
                  <a:srgbClr val="660066"/>
                </a:solidFill>
              </a:rPr>
              <a:t>povaha</a:t>
            </a:r>
            <a:r>
              <a:rPr lang="en-US" dirty="0">
                <a:solidFill>
                  <a:srgbClr val="660066"/>
                </a:solidFill>
              </a:rPr>
              <a:t> a </a:t>
            </a:r>
            <a:r>
              <a:rPr lang="en-US" dirty="0" err="1">
                <a:solidFill>
                  <a:srgbClr val="660066"/>
                </a:solidFill>
              </a:rPr>
              <a:t>okolnosti</a:t>
            </a:r>
            <a:r>
              <a:rPr lang="en-US" dirty="0">
                <a:solidFill>
                  <a:srgbClr val="660066"/>
                </a:solidFill>
              </a:rPr>
              <a:t> </a:t>
            </a:r>
            <a:r>
              <a:rPr lang="en-US" dirty="0" err="1">
                <a:solidFill>
                  <a:srgbClr val="660066"/>
                </a:solidFill>
              </a:rPr>
              <a:t>úkonu</a:t>
            </a:r>
            <a:r>
              <a:rPr lang="en-US" dirty="0">
                <a:solidFill>
                  <a:srgbClr val="660066"/>
                </a:solidFill>
              </a:rPr>
              <a:t>, </a:t>
            </a:r>
            <a:r>
              <a:rPr lang="en-US" dirty="0" err="1">
                <a:solidFill>
                  <a:srgbClr val="660066"/>
                </a:solidFill>
              </a:rPr>
              <a:t>poučí</a:t>
            </a:r>
            <a:r>
              <a:rPr lang="en-US" dirty="0">
                <a:solidFill>
                  <a:srgbClr val="660066"/>
                </a:solidFill>
              </a:rPr>
              <a:t> </a:t>
            </a:r>
            <a:r>
              <a:rPr lang="en-US" dirty="0" err="1">
                <a:solidFill>
                  <a:srgbClr val="660066"/>
                </a:solidFill>
              </a:rPr>
              <a:t>nebo</a:t>
            </a:r>
            <a:r>
              <a:rPr lang="en-US" dirty="0">
                <a:solidFill>
                  <a:srgbClr val="660066"/>
                </a:solidFill>
              </a:rPr>
              <a:t> </a:t>
            </a:r>
            <a:r>
              <a:rPr lang="en-US" dirty="0" err="1">
                <a:solidFill>
                  <a:srgbClr val="660066"/>
                </a:solidFill>
              </a:rPr>
              <a:t>zajistí</a:t>
            </a:r>
            <a:r>
              <a:rPr lang="en-US" dirty="0">
                <a:solidFill>
                  <a:srgbClr val="660066"/>
                </a:solidFill>
              </a:rPr>
              <a:t> </a:t>
            </a:r>
            <a:r>
              <a:rPr lang="en-US" dirty="0" err="1">
                <a:solidFill>
                  <a:srgbClr val="660066"/>
                </a:solidFill>
              </a:rPr>
              <a:t>toto</a:t>
            </a:r>
            <a:r>
              <a:rPr lang="en-US" dirty="0">
                <a:solidFill>
                  <a:srgbClr val="660066"/>
                </a:solidFill>
              </a:rPr>
              <a:t> </a:t>
            </a:r>
            <a:r>
              <a:rPr lang="en-US" dirty="0" err="1">
                <a:solidFill>
                  <a:srgbClr val="660066"/>
                </a:solidFill>
              </a:rPr>
              <a:t>poučení</a:t>
            </a:r>
            <a:r>
              <a:rPr lang="en-US" dirty="0">
                <a:solidFill>
                  <a:srgbClr val="660066"/>
                </a:solidFill>
              </a:rPr>
              <a:t> </a:t>
            </a:r>
            <a:r>
              <a:rPr lang="en-US" dirty="0" err="1">
                <a:solidFill>
                  <a:srgbClr val="660066"/>
                </a:solidFill>
              </a:rPr>
              <a:t>ihned</a:t>
            </a:r>
            <a:r>
              <a:rPr lang="en-US" dirty="0">
                <a:solidFill>
                  <a:srgbClr val="660066"/>
                </a:solidFill>
              </a:rPr>
              <a:t>, </a:t>
            </a:r>
            <a:r>
              <a:rPr lang="en-US" dirty="0" err="1">
                <a:solidFill>
                  <a:srgbClr val="660066"/>
                </a:solidFill>
              </a:rPr>
              <a:t>jakmile</a:t>
            </a:r>
            <a:r>
              <a:rPr lang="en-US" dirty="0">
                <a:solidFill>
                  <a:srgbClr val="660066"/>
                </a:solidFill>
              </a:rPr>
              <a:t> to </a:t>
            </a:r>
            <a:r>
              <a:rPr lang="en-US" dirty="0" err="1">
                <a:solidFill>
                  <a:srgbClr val="660066"/>
                </a:solidFill>
              </a:rPr>
              <a:t>okolnosti</a:t>
            </a:r>
            <a:r>
              <a:rPr lang="en-US" dirty="0">
                <a:solidFill>
                  <a:srgbClr val="660066"/>
                </a:solidFill>
              </a:rPr>
              <a:t> </a:t>
            </a:r>
            <a:r>
              <a:rPr lang="en-US" dirty="0" err="1">
                <a:solidFill>
                  <a:srgbClr val="660066"/>
                </a:solidFill>
              </a:rPr>
              <a:t>dovolí</a:t>
            </a:r>
            <a:r>
              <a:rPr lang="en-US" dirty="0">
                <a:solidFill>
                  <a:srgbClr val="660066"/>
                </a:solidFill>
              </a:rPr>
              <a:t>.</a:t>
            </a:r>
          </a:p>
        </p:txBody>
      </p:sp>
    </p:spTree>
    <p:extLst>
      <p:ext uri="{BB962C8B-B14F-4D97-AF65-F5344CB8AC3E}">
        <p14:creationId xmlns:p14="http://schemas.microsoft.com/office/powerpoint/2010/main" val="3193598457"/>
      </p:ext>
    </p:extLst>
  </p:cSld>
  <p:clrMapOvr>
    <a:masterClrMapping/>
  </p:clrMapOvr>
</p:sld>
</file>

<file path=ppt/slides/slide3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Spolupráce</a:t>
            </a:r>
            <a:endParaRPr lang="en-US" dirty="0"/>
          </a:p>
        </p:txBody>
      </p:sp>
      <p:sp>
        <p:nvSpPr>
          <p:cNvPr id="3" name="Content Placeholder 2"/>
          <p:cNvSpPr>
            <a:spLocks noGrp="1"/>
          </p:cNvSpPr>
          <p:nvPr>
            <p:ph idx="1"/>
          </p:nvPr>
        </p:nvSpPr>
        <p:spPr/>
        <p:txBody>
          <a:bodyPr/>
          <a:lstStyle/>
          <a:p>
            <a:r>
              <a:rPr lang="en-US" dirty="0" err="1"/>
              <a:t>Policie</a:t>
            </a:r>
            <a:r>
              <a:rPr lang="en-US" dirty="0"/>
              <a:t> </a:t>
            </a:r>
            <a:r>
              <a:rPr lang="en-US" dirty="0" err="1"/>
              <a:t>při</a:t>
            </a:r>
            <a:r>
              <a:rPr lang="en-US" dirty="0"/>
              <a:t> </a:t>
            </a:r>
            <a:r>
              <a:rPr lang="en-US" dirty="0" err="1"/>
              <a:t>plnění</a:t>
            </a:r>
            <a:r>
              <a:rPr lang="en-US" dirty="0"/>
              <a:t> </a:t>
            </a:r>
            <a:r>
              <a:rPr lang="en-US" dirty="0" err="1"/>
              <a:t>svých</a:t>
            </a:r>
            <a:r>
              <a:rPr lang="en-US" dirty="0"/>
              <a:t> </a:t>
            </a:r>
            <a:r>
              <a:rPr lang="en-US" dirty="0" err="1"/>
              <a:t>úkolů</a:t>
            </a:r>
            <a:r>
              <a:rPr lang="en-US" dirty="0"/>
              <a:t> </a:t>
            </a:r>
            <a:r>
              <a:rPr lang="en-US" dirty="0" err="1"/>
              <a:t>spolupracuje</a:t>
            </a:r>
            <a:r>
              <a:rPr lang="en-US" dirty="0"/>
              <a:t>:</a:t>
            </a:r>
          </a:p>
          <a:p>
            <a:pPr marL="514350" indent="-514350">
              <a:buAutoNum type="alphaLcParenR"/>
            </a:pPr>
            <a:r>
              <a:rPr lang="en-US" dirty="0">
                <a:solidFill>
                  <a:srgbClr val="000090"/>
                </a:solidFill>
              </a:rPr>
              <a:t>s </a:t>
            </a:r>
            <a:r>
              <a:rPr lang="en-US" dirty="0" err="1">
                <a:solidFill>
                  <a:srgbClr val="000090"/>
                </a:solidFill>
              </a:rPr>
              <a:t>ozbrojenými</a:t>
            </a:r>
            <a:r>
              <a:rPr lang="en-US" dirty="0">
                <a:solidFill>
                  <a:srgbClr val="000090"/>
                </a:solidFill>
              </a:rPr>
              <a:t> </a:t>
            </a:r>
            <a:r>
              <a:rPr lang="en-US" dirty="0" err="1">
                <a:solidFill>
                  <a:srgbClr val="000090"/>
                </a:solidFill>
              </a:rPr>
              <a:t>silami</a:t>
            </a:r>
            <a:r>
              <a:rPr lang="en-US" dirty="0">
                <a:solidFill>
                  <a:srgbClr val="000090"/>
                </a:solidFill>
              </a:rPr>
              <a:t>, </a:t>
            </a:r>
          </a:p>
          <a:p>
            <a:pPr marL="514350" indent="-514350">
              <a:buAutoNum type="alphaLcParenR"/>
            </a:pPr>
            <a:r>
              <a:rPr lang="en-US" dirty="0" err="1">
                <a:solidFill>
                  <a:srgbClr val="000090"/>
                </a:solidFill>
              </a:rPr>
              <a:t>bezpečnostními</a:t>
            </a:r>
            <a:r>
              <a:rPr lang="en-US" dirty="0">
                <a:solidFill>
                  <a:srgbClr val="000090"/>
                </a:solidFill>
              </a:rPr>
              <a:t> </a:t>
            </a:r>
            <a:r>
              <a:rPr lang="en-US" dirty="0" err="1">
                <a:solidFill>
                  <a:srgbClr val="000090"/>
                </a:solidFill>
              </a:rPr>
              <a:t>sbory</a:t>
            </a:r>
            <a:r>
              <a:rPr lang="en-US" dirty="0">
                <a:solidFill>
                  <a:srgbClr val="000090"/>
                </a:solidFill>
              </a:rPr>
              <a:t>,</a:t>
            </a:r>
          </a:p>
          <a:p>
            <a:pPr marL="514350" indent="-514350">
              <a:buAutoNum type="alphaLcParenR"/>
            </a:pPr>
            <a:r>
              <a:rPr lang="en-US" dirty="0" err="1">
                <a:solidFill>
                  <a:srgbClr val="000090"/>
                </a:solidFill>
              </a:rPr>
              <a:t>dalšími</a:t>
            </a:r>
            <a:r>
              <a:rPr lang="en-US" dirty="0">
                <a:solidFill>
                  <a:srgbClr val="000090"/>
                </a:solidFill>
              </a:rPr>
              <a:t> </a:t>
            </a:r>
            <a:r>
              <a:rPr lang="en-US" dirty="0" err="1">
                <a:solidFill>
                  <a:srgbClr val="000090"/>
                </a:solidFill>
              </a:rPr>
              <a:t>orgány</a:t>
            </a:r>
            <a:r>
              <a:rPr lang="en-US" dirty="0">
                <a:solidFill>
                  <a:srgbClr val="000090"/>
                </a:solidFill>
              </a:rPr>
              <a:t> </a:t>
            </a:r>
            <a:r>
              <a:rPr lang="en-US" dirty="0" err="1">
                <a:solidFill>
                  <a:srgbClr val="000090"/>
                </a:solidFill>
              </a:rPr>
              <a:t>veřejné</a:t>
            </a:r>
            <a:r>
              <a:rPr lang="en-US" dirty="0">
                <a:solidFill>
                  <a:srgbClr val="000090"/>
                </a:solidFill>
              </a:rPr>
              <a:t> </a:t>
            </a:r>
            <a:r>
              <a:rPr lang="en-US" dirty="0" err="1">
                <a:solidFill>
                  <a:srgbClr val="000090"/>
                </a:solidFill>
              </a:rPr>
              <a:t>správy</a:t>
            </a:r>
            <a:r>
              <a:rPr lang="en-US" dirty="0">
                <a:solidFill>
                  <a:srgbClr val="000090"/>
                </a:solidFill>
              </a:rPr>
              <a:t>, </a:t>
            </a:r>
          </a:p>
          <a:p>
            <a:pPr marL="514350" indent="-514350">
              <a:buAutoNum type="alphaLcParenR"/>
            </a:pPr>
            <a:r>
              <a:rPr lang="en-US" dirty="0">
                <a:solidFill>
                  <a:srgbClr val="000090"/>
                </a:solidFill>
              </a:rPr>
              <a:t> </a:t>
            </a:r>
            <a:r>
              <a:rPr lang="en-US" dirty="0" err="1">
                <a:solidFill>
                  <a:srgbClr val="000090"/>
                </a:solidFill>
              </a:rPr>
              <a:t>právnickými</a:t>
            </a:r>
            <a:r>
              <a:rPr lang="en-US" dirty="0">
                <a:solidFill>
                  <a:srgbClr val="000090"/>
                </a:solidFill>
              </a:rPr>
              <a:t> a </a:t>
            </a:r>
          </a:p>
          <a:p>
            <a:pPr marL="514350" indent="-514350">
              <a:buAutoNum type="alphaLcParenR"/>
            </a:pPr>
            <a:r>
              <a:rPr lang="en-US" dirty="0" err="1">
                <a:solidFill>
                  <a:srgbClr val="000090"/>
                </a:solidFill>
              </a:rPr>
              <a:t>fyzickými</a:t>
            </a:r>
            <a:r>
              <a:rPr lang="en-US" dirty="0">
                <a:solidFill>
                  <a:srgbClr val="000090"/>
                </a:solidFill>
              </a:rPr>
              <a:t> </a:t>
            </a:r>
            <a:r>
              <a:rPr lang="en-US" dirty="0" err="1">
                <a:solidFill>
                  <a:srgbClr val="000090"/>
                </a:solidFill>
              </a:rPr>
              <a:t>osobami</a:t>
            </a:r>
            <a:r>
              <a:rPr lang="en-US" dirty="0">
                <a:solidFill>
                  <a:srgbClr val="000090"/>
                </a:solidFill>
              </a:rPr>
              <a:t>.</a:t>
            </a:r>
          </a:p>
        </p:txBody>
      </p:sp>
    </p:spTree>
    <p:extLst>
      <p:ext uri="{BB962C8B-B14F-4D97-AF65-F5344CB8AC3E}">
        <p14:creationId xmlns:p14="http://schemas.microsoft.com/office/powerpoint/2010/main" val="311692942"/>
      </p:ext>
    </p:extLst>
  </p:cSld>
  <p:clrMapOvr>
    <a:masterClrMapping/>
  </p:clrMapOvr>
</p:sld>
</file>

<file path=ppt/slides/slide3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Povinnost</a:t>
            </a:r>
            <a:r>
              <a:rPr lang="en-US" dirty="0"/>
              <a:t> </a:t>
            </a:r>
            <a:r>
              <a:rPr lang="en-US" dirty="0" err="1"/>
              <a:t>součinnosti</a:t>
            </a:r>
            <a:endParaRPr lang="en-US" dirty="0"/>
          </a:p>
        </p:txBody>
      </p:sp>
      <p:sp>
        <p:nvSpPr>
          <p:cNvPr id="3" name="Content Placeholder 2"/>
          <p:cNvSpPr>
            <a:spLocks noGrp="1"/>
          </p:cNvSpPr>
          <p:nvPr>
            <p:ph idx="1"/>
          </p:nvPr>
        </p:nvSpPr>
        <p:spPr/>
        <p:txBody>
          <a:bodyPr/>
          <a:lstStyle/>
          <a:p>
            <a:r>
              <a:rPr lang="en-US" sz="2800" dirty="0" err="1"/>
              <a:t>Policista</a:t>
            </a:r>
            <a:r>
              <a:rPr lang="en-US" sz="2800" dirty="0"/>
              <a:t> je v </a:t>
            </a:r>
            <a:r>
              <a:rPr lang="en-US" sz="2800" dirty="0" err="1"/>
              <a:t>rozsahu</a:t>
            </a:r>
            <a:r>
              <a:rPr lang="en-US" sz="2800" dirty="0"/>
              <a:t> </a:t>
            </a:r>
            <a:r>
              <a:rPr lang="en-US" sz="2800" dirty="0" err="1"/>
              <a:t>potřebném</a:t>
            </a:r>
            <a:r>
              <a:rPr lang="en-US" sz="2800" dirty="0"/>
              <a:t> pro </a:t>
            </a:r>
            <a:r>
              <a:rPr lang="en-US" sz="2800" dirty="0" err="1"/>
              <a:t>splnění</a:t>
            </a:r>
            <a:r>
              <a:rPr lang="en-US" sz="2800" dirty="0"/>
              <a:t> </a:t>
            </a:r>
            <a:r>
              <a:rPr lang="en-US" sz="2800" dirty="0" err="1"/>
              <a:t>konkrétního</a:t>
            </a:r>
            <a:r>
              <a:rPr lang="en-US" sz="2800" dirty="0"/>
              <a:t> </a:t>
            </a:r>
            <a:r>
              <a:rPr lang="en-US" sz="2800" dirty="0" err="1"/>
              <a:t>úkolu</a:t>
            </a:r>
            <a:r>
              <a:rPr lang="en-US" sz="2800" dirty="0"/>
              <a:t> </a:t>
            </a:r>
            <a:r>
              <a:rPr lang="en-US" sz="2800" dirty="0" err="1"/>
              <a:t>policie</a:t>
            </a:r>
            <a:r>
              <a:rPr lang="en-US" sz="2800" dirty="0"/>
              <a:t> </a:t>
            </a:r>
            <a:r>
              <a:rPr lang="en-US" sz="2800" dirty="0" err="1"/>
              <a:t>oprávněn</a:t>
            </a:r>
            <a:r>
              <a:rPr lang="en-US" sz="2800" dirty="0"/>
              <a:t> </a:t>
            </a:r>
            <a:r>
              <a:rPr lang="en-US" sz="2800" dirty="0" err="1">
                <a:solidFill>
                  <a:srgbClr val="FF0000"/>
                </a:solidFill>
              </a:rPr>
              <a:t>požadovat</a:t>
            </a:r>
            <a:r>
              <a:rPr lang="en-US" sz="2800" dirty="0">
                <a:solidFill>
                  <a:srgbClr val="FF0000"/>
                </a:solidFill>
              </a:rPr>
              <a:t> od </a:t>
            </a:r>
            <a:r>
              <a:rPr lang="en-US" sz="2800" dirty="0" err="1">
                <a:solidFill>
                  <a:srgbClr val="FF0000"/>
                </a:solidFill>
              </a:rPr>
              <a:t>orgánů</a:t>
            </a:r>
            <a:r>
              <a:rPr lang="en-US" sz="2800" dirty="0">
                <a:solidFill>
                  <a:srgbClr val="FF0000"/>
                </a:solidFill>
              </a:rPr>
              <a:t> a </a:t>
            </a:r>
            <a:r>
              <a:rPr lang="en-US" sz="2800" dirty="0" err="1">
                <a:solidFill>
                  <a:srgbClr val="FF0000"/>
                </a:solidFill>
              </a:rPr>
              <a:t>osob</a:t>
            </a:r>
            <a:r>
              <a:rPr lang="en-US" sz="2800" dirty="0">
                <a:solidFill>
                  <a:srgbClr val="FF0000"/>
                </a:solidFill>
              </a:rPr>
              <a:t> </a:t>
            </a:r>
            <a:r>
              <a:rPr lang="en-US" sz="2800" dirty="0" err="1">
                <a:solidFill>
                  <a:srgbClr val="FF0000"/>
                </a:solidFill>
              </a:rPr>
              <a:t>věcnou</a:t>
            </a:r>
            <a:r>
              <a:rPr lang="en-US" sz="2800" dirty="0">
                <a:solidFill>
                  <a:srgbClr val="FF0000"/>
                </a:solidFill>
              </a:rPr>
              <a:t> a </a:t>
            </a:r>
            <a:r>
              <a:rPr lang="en-US" sz="2800" dirty="0" err="1">
                <a:solidFill>
                  <a:srgbClr val="FF0000"/>
                </a:solidFill>
              </a:rPr>
              <a:t>osobní</a:t>
            </a:r>
            <a:r>
              <a:rPr lang="en-US" sz="2800" dirty="0">
                <a:solidFill>
                  <a:srgbClr val="FF0000"/>
                </a:solidFill>
              </a:rPr>
              <a:t> </a:t>
            </a:r>
            <a:r>
              <a:rPr lang="en-US" sz="2800" dirty="0" err="1">
                <a:solidFill>
                  <a:srgbClr val="FF0000"/>
                </a:solidFill>
              </a:rPr>
              <a:t>pomoc</a:t>
            </a:r>
            <a:r>
              <a:rPr lang="en-US" sz="2800" dirty="0">
                <a:solidFill>
                  <a:srgbClr val="FF0000"/>
                </a:solidFill>
              </a:rPr>
              <a:t>, </a:t>
            </a:r>
            <a:r>
              <a:rPr lang="en-US" sz="2800" dirty="0" err="1">
                <a:solidFill>
                  <a:srgbClr val="FF0000"/>
                </a:solidFill>
              </a:rPr>
              <a:t>zejména</a:t>
            </a:r>
            <a:r>
              <a:rPr lang="en-US" sz="2800" dirty="0">
                <a:solidFill>
                  <a:srgbClr val="FF0000"/>
                </a:solidFill>
              </a:rPr>
              <a:t> </a:t>
            </a:r>
            <a:r>
              <a:rPr lang="en-US" sz="2800" dirty="0" err="1">
                <a:solidFill>
                  <a:srgbClr val="FF0000"/>
                </a:solidFill>
              </a:rPr>
              <a:t>potřebné</a:t>
            </a:r>
            <a:r>
              <a:rPr lang="en-US" sz="2800" dirty="0">
                <a:solidFill>
                  <a:srgbClr val="FF0000"/>
                </a:solidFill>
              </a:rPr>
              <a:t> </a:t>
            </a:r>
            <a:r>
              <a:rPr lang="en-US" sz="2800" dirty="0" err="1">
                <a:solidFill>
                  <a:srgbClr val="FF0000"/>
                </a:solidFill>
              </a:rPr>
              <a:t>podklady</a:t>
            </a:r>
            <a:r>
              <a:rPr lang="en-US" sz="2800" dirty="0">
                <a:solidFill>
                  <a:srgbClr val="FF0000"/>
                </a:solidFill>
              </a:rPr>
              <a:t> a </a:t>
            </a:r>
            <a:r>
              <a:rPr lang="en-US" sz="2800" dirty="0" err="1">
                <a:solidFill>
                  <a:srgbClr val="FF0000"/>
                </a:solidFill>
              </a:rPr>
              <a:t>informace</a:t>
            </a:r>
            <a:r>
              <a:rPr lang="en-US" sz="2800" dirty="0">
                <a:solidFill>
                  <a:srgbClr val="FF0000"/>
                </a:solidFill>
              </a:rPr>
              <a:t> </a:t>
            </a:r>
            <a:r>
              <a:rPr lang="en-US" sz="2800" dirty="0" err="1">
                <a:solidFill>
                  <a:srgbClr val="FF0000"/>
                </a:solidFill>
              </a:rPr>
              <a:t>včetně</a:t>
            </a:r>
            <a:r>
              <a:rPr lang="en-US" sz="2800" dirty="0">
                <a:solidFill>
                  <a:srgbClr val="FF0000"/>
                </a:solidFill>
              </a:rPr>
              <a:t> </a:t>
            </a:r>
            <a:r>
              <a:rPr lang="en-US" sz="2800" dirty="0" err="1">
                <a:solidFill>
                  <a:srgbClr val="FF0000"/>
                </a:solidFill>
              </a:rPr>
              <a:t>osobních</a:t>
            </a:r>
            <a:r>
              <a:rPr lang="en-US" sz="2800" dirty="0">
                <a:solidFill>
                  <a:srgbClr val="FF0000"/>
                </a:solidFill>
              </a:rPr>
              <a:t> </a:t>
            </a:r>
            <a:r>
              <a:rPr lang="en-US" sz="2800" dirty="0" err="1">
                <a:solidFill>
                  <a:srgbClr val="FF0000"/>
                </a:solidFill>
              </a:rPr>
              <a:t>údajů</a:t>
            </a:r>
            <a:r>
              <a:rPr lang="en-US" sz="2800" dirty="0">
                <a:solidFill>
                  <a:srgbClr val="FF0000"/>
                </a:solidFill>
              </a:rPr>
              <a:t>. </a:t>
            </a:r>
            <a:r>
              <a:rPr lang="en-US" sz="2800" dirty="0" err="1"/>
              <a:t>Tyto</a:t>
            </a:r>
            <a:r>
              <a:rPr lang="en-US" sz="2800" dirty="0"/>
              <a:t> </a:t>
            </a:r>
            <a:r>
              <a:rPr lang="en-US" sz="2800" dirty="0" err="1"/>
              <a:t>orgány</a:t>
            </a:r>
            <a:r>
              <a:rPr lang="en-US" sz="2800" dirty="0"/>
              <a:t> a </a:t>
            </a:r>
            <a:r>
              <a:rPr lang="en-US" sz="2800" dirty="0" err="1"/>
              <a:t>osoby</a:t>
            </a:r>
            <a:r>
              <a:rPr lang="en-US" sz="2800" dirty="0"/>
              <a:t> </a:t>
            </a:r>
            <a:r>
              <a:rPr lang="en-US" sz="2800" dirty="0" err="1"/>
              <a:t>jsou</a:t>
            </a:r>
            <a:r>
              <a:rPr lang="en-US" sz="2800" dirty="0"/>
              <a:t> </a:t>
            </a:r>
            <a:r>
              <a:rPr lang="en-US" sz="2800" dirty="0" err="1"/>
              <a:t>povinny</a:t>
            </a:r>
            <a:r>
              <a:rPr lang="en-US" sz="2800" dirty="0"/>
              <a:t> </a:t>
            </a:r>
            <a:r>
              <a:rPr lang="en-US" sz="2800" dirty="0" err="1"/>
              <a:t>požadovanou</a:t>
            </a:r>
            <a:r>
              <a:rPr lang="en-US" sz="2800" dirty="0"/>
              <a:t> </a:t>
            </a:r>
            <a:r>
              <a:rPr lang="en-US" sz="2800" dirty="0" err="1"/>
              <a:t>pomoc</a:t>
            </a:r>
            <a:r>
              <a:rPr lang="en-US" sz="2800" dirty="0"/>
              <a:t> </a:t>
            </a:r>
            <a:r>
              <a:rPr lang="en-US" sz="2800" dirty="0" err="1"/>
              <a:t>poskytnout</a:t>
            </a:r>
            <a:r>
              <a:rPr lang="en-US" sz="2800" dirty="0"/>
              <a:t>; </a:t>
            </a:r>
            <a:r>
              <a:rPr lang="en-US" sz="2800" dirty="0" err="1"/>
              <a:t>nemusí</a:t>
            </a:r>
            <a:r>
              <a:rPr lang="en-US" sz="2800" dirty="0"/>
              <a:t> </a:t>
            </a:r>
            <a:r>
              <a:rPr lang="en-US" sz="2800" dirty="0" err="1"/>
              <a:t>tak</a:t>
            </a:r>
            <a:r>
              <a:rPr lang="en-US" sz="2800" dirty="0"/>
              <a:t> </a:t>
            </a:r>
            <a:r>
              <a:rPr lang="en-US" sz="2800" dirty="0" err="1"/>
              <a:t>učinit</a:t>
            </a:r>
            <a:r>
              <a:rPr lang="en-US" sz="2800" dirty="0"/>
              <a:t>, </a:t>
            </a:r>
            <a:r>
              <a:rPr lang="en-US" sz="2800" dirty="0" err="1"/>
              <a:t>brání</a:t>
            </a:r>
            <a:r>
              <a:rPr lang="en-US" sz="2800" dirty="0"/>
              <a:t>-li </a:t>
            </a:r>
            <a:r>
              <a:rPr lang="en-US" sz="2800" dirty="0" err="1"/>
              <a:t>jim</a:t>
            </a:r>
            <a:r>
              <a:rPr lang="en-US" sz="2800" dirty="0"/>
              <a:t> v tom </a:t>
            </a:r>
            <a:r>
              <a:rPr lang="en-US" sz="2800" dirty="0" err="1"/>
              <a:t>zákonná</a:t>
            </a:r>
            <a:r>
              <a:rPr lang="en-US" sz="2800" dirty="0"/>
              <a:t> </a:t>
            </a:r>
            <a:r>
              <a:rPr lang="en-US" sz="2800" dirty="0" err="1"/>
              <a:t>nebo</a:t>
            </a:r>
            <a:r>
              <a:rPr lang="en-US" sz="2800" dirty="0"/>
              <a:t> </a:t>
            </a:r>
            <a:r>
              <a:rPr lang="en-US" sz="2800" dirty="0" err="1"/>
              <a:t>státem</a:t>
            </a:r>
            <a:r>
              <a:rPr lang="en-US" sz="2800" dirty="0"/>
              <a:t> </a:t>
            </a:r>
            <a:r>
              <a:rPr lang="en-US" sz="2800" dirty="0" err="1"/>
              <a:t>uznaná</a:t>
            </a:r>
            <a:r>
              <a:rPr lang="en-US" sz="2800" dirty="0"/>
              <a:t> </a:t>
            </a:r>
            <a:r>
              <a:rPr lang="en-US" sz="2800" dirty="0" err="1"/>
              <a:t>povinnost</a:t>
            </a:r>
            <a:r>
              <a:rPr lang="en-US" sz="2800" dirty="0"/>
              <a:t> </a:t>
            </a:r>
            <a:r>
              <a:rPr lang="en-US" sz="2800" dirty="0" err="1"/>
              <a:t>mlčenlivosti</a:t>
            </a:r>
            <a:r>
              <a:rPr lang="en-US" sz="2800" dirty="0"/>
              <a:t> </a:t>
            </a:r>
            <a:r>
              <a:rPr lang="en-US" sz="2800" dirty="0" err="1"/>
              <a:t>anebo</a:t>
            </a:r>
            <a:r>
              <a:rPr lang="en-US" sz="2800" dirty="0"/>
              <a:t> </a:t>
            </a:r>
            <a:r>
              <a:rPr lang="en-US" sz="2800" dirty="0" err="1"/>
              <a:t>plnění</a:t>
            </a:r>
            <a:r>
              <a:rPr lang="en-US" sz="2800" dirty="0"/>
              <a:t> </a:t>
            </a:r>
            <a:r>
              <a:rPr lang="en-US" sz="2800" dirty="0" err="1"/>
              <a:t>jiné</a:t>
            </a:r>
            <a:r>
              <a:rPr lang="en-US" sz="2800" dirty="0"/>
              <a:t> </a:t>
            </a:r>
            <a:r>
              <a:rPr lang="en-US" sz="2800" dirty="0" err="1"/>
              <a:t>zákonné</a:t>
            </a:r>
            <a:r>
              <a:rPr lang="en-US" sz="2800" dirty="0"/>
              <a:t> </a:t>
            </a:r>
            <a:r>
              <a:rPr lang="en-US" sz="2800" dirty="0" err="1"/>
              <a:t>povinnosti</a:t>
            </a:r>
            <a:r>
              <a:rPr lang="en-US" sz="2800" dirty="0"/>
              <a:t>. </a:t>
            </a:r>
          </a:p>
          <a:p>
            <a:r>
              <a:rPr lang="en-US" sz="2800" dirty="0" err="1"/>
              <a:t>Fyzická</a:t>
            </a:r>
            <a:r>
              <a:rPr lang="en-US" sz="2800" dirty="0"/>
              <a:t> </a:t>
            </a:r>
            <a:r>
              <a:rPr lang="en-US" sz="2800" dirty="0" err="1"/>
              <a:t>osoba</a:t>
            </a:r>
            <a:r>
              <a:rPr lang="en-US" sz="2800" dirty="0"/>
              <a:t> </a:t>
            </a:r>
            <a:r>
              <a:rPr lang="en-US" sz="2800" dirty="0" err="1"/>
              <a:t>tak</a:t>
            </a:r>
            <a:r>
              <a:rPr lang="en-US" sz="2800" dirty="0"/>
              <a:t> </a:t>
            </a:r>
            <a:r>
              <a:rPr lang="en-US" sz="2800" dirty="0" err="1"/>
              <a:t>nemusí</a:t>
            </a:r>
            <a:r>
              <a:rPr lang="en-US" sz="2800" dirty="0"/>
              <a:t> </a:t>
            </a:r>
            <a:r>
              <a:rPr lang="en-US" sz="2800" dirty="0" err="1"/>
              <a:t>dále</a:t>
            </a:r>
            <a:r>
              <a:rPr lang="en-US" sz="2800" dirty="0"/>
              <a:t> </a:t>
            </a:r>
            <a:r>
              <a:rPr lang="en-US" sz="2800" dirty="0" err="1"/>
              <a:t>učinit</a:t>
            </a:r>
            <a:r>
              <a:rPr lang="en-US" sz="2800" dirty="0"/>
              <a:t>, </a:t>
            </a:r>
            <a:r>
              <a:rPr lang="en-US" sz="2800" dirty="0" err="1"/>
              <a:t>pokud</a:t>
            </a:r>
            <a:r>
              <a:rPr lang="en-US" sz="2800" dirty="0"/>
              <a:t> by </a:t>
            </a:r>
            <a:r>
              <a:rPr lang="en-US" sz="2800" dirty="0" err="1"/>
              <a:t>poskytnutím</a:t>
            </a:r>
            <a:r>
              <a:rPr lang="en-US" sz="2800" dirty="0"/>
              <a:t> </a:t>
            </a:r>
            <a:r>
              <a:rPr lang="en-US" sz="2800" dirty="0" err="1"/>
              <a:t>pomoci</a:t>
            </a:r>
            <a:r>
              <a:rPr lang="en-US" sz="2800" dirty="0"/>
              <a:t> </a:t>
            </a:r>
            <a:r>
              <a:rPr lang="en-US" sz="2800" dirty="0" err="1"/>
              <a:t>vystavila</a:t>
            </a:r>
            <a:r>
              <a:rPr lang="en-US" sz="2800" dirty="0"/>
              <a:t> </a:t>
            </a:r>
            <a:r>
              <a:rPr lang="en-US" sz="2800" dirty="0" err="1"/>
              <a:t>vážnému</a:t>
            </a:r>
            <a:r>
              <a:rPr lang="en-US" sz="2800" dirty="0"/>
              <a:t> </a:t>
            </a:r>
            <a:r>
              <a:rPr lang="en-US" sz="2800" dirty="0" err="1"/>
              <a:t>ohrožení</a:t>
            </a:r>
            <a:r>
              <a:rPr lang="en-US" sz="2800" dirty="0"/>
              <a:t> </a:t>
            </a:r>
            <a:r>
              <a:rPr lang="en-US" sz="2800" dirty="0" err="1"/>
              <a:t>sebe</a:t>
            </a:r>
            <a:r>
              <a:rPr lang="en-US" sz="2800" dirty="0"/>
              <a:t> </a:t>
            </a:r>
            <a:r>
              <a:rPr lang="en-US" sz="2800" dirty="0" err="1"/>
              <a:t>nebo</a:t>
            </a:r>
            <a:r>
              <a:rPr lang="en-US" sz="2800" dirty="0"/>
              <a:t> </a:t>
            </a:r>
            <a:r>
              <a:rPr lang="en-US" sz="2800" dirty="0" err="1"/>
              <a:t>osobu</a:t>
            </a:r>
            <a:r>
              <a:rPr lang="en-US" sz="2800" dirty="0"/>
              <a:t> </a:t>
            </a:r>
            <a:r>
              <a:rPr lang="en-US" sz="2800" dirty="0" err="1"/>
              <a:t>blízkou</a:t>
            </a:r>
            <a:r>
              <a:rPr lang="en-US" sz="2800" dirty="0"/>
              <a:t>.</a:t>
            </a:r>
          </a:p>
        </p:txBody>
      </p:sp>
    </p:spTree>
    <p:extLst>
      <p:ext uri="{BB962C8B-B14F-4D97-AF65-F5344CB8AC3E}">
        <p14:creationId xmlns:p14="http://schemas.microsoft.com/office/powerpoint/2010/main" val="1687793286"/>
      </p:ext>
    </p:extLst>
  </p:cSld>
  <p:clrMapOvr>
    <a:masterClrMapping/>
  </p:clrMapOvr>
</p:sld>
</file>

<file path=ppt/slides/slide3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Činnost</a:t>
            </a:r>
            <a:r>
              <a:rPr lang="en-US" dirty="0"/>
              <a:t> </a:t>
            </a:r>
            <a:r>
              <a:rPr lang="en-US" dirty="0" err="1"/>
              <a:t>policie</a:t>
            </a:r>
            <a:r>
              <a:rPr lang="en-US" dirty="0"/>
              <a:t> v </a:t>
            </a:r>
            <a:r>
              <a:rPr lang="en-US" dirty="0" err="1"/>
              <a:t>rámci</a:t>
            </a:r>
            <a:r>
              <a:rPr lang="en-US" dirty="0"/>
              <a:t> IZS</a:t>
            </a:r>
          </a:p>
        </p:txBody>
      </p:sp>
      <p:sp>
        <p:nvSpPr>
          <p:cNvPr id="3" name="Content Placeholder 2"/>
          <p:cNvSpPr>
            <a:spLocks noGrp="1"/>
          </p:cNvSpPr>
          <p:nvPr>
            <p:ph idx="1"/>
          </p:nvPr>
        </p:nvSpPr>
        <p:spPr/>
        <p:txBody>
          <a:bodyPr/>
          <a:lstStyle/>
          <a:p>
            <a:r>
              <a:rPr lang="en-US" sz="2800" dirty="0"/>
              <a:t> </a:t>
            </a:r>
            <a:r>
              <a:rPr lang="en-US" sz="2800" dirty="0" err="1"/>
              <a:t>Policie</a:t>
            </a:r>
            <a:r>
              <a:rPr lang="en-US" sz="2800" dirty="0"/>
              <a:t> </a:t>
            </a:r>
            <a:r>
              <a:rPr lang="en-US" sz="2800" dirty="0" err="1"/>
              <a:t>jako</a:t>
            </a:r>
            <a:r>
              <a:rPr lang="en-US" sz="2800" dirty="0"/>
              <a:t> </a:t>
            </a:r>
            <a:r>
              <a:rPr lang="en-US" sz="2800" dirty="0" err="1"/>
              <a:t>základní</a:t>
            </a:r>
            <a:r>
              <a:rPr lang="en-US" sz="2800" dirty="0"/>
              <a:t> </a:t>
            </a:r>
            <a:r>
              <a:rPr lang="en-US" sz="2800" dirty="0" err="1">
                <a:solidFill>
                  <a:srgbClr val="FF0000"/>
                </a:solidFill>
              </a:rPr>
              <a:t>složka</a:t>
            </a:r>
            <a:r>
              <a:rPr lang="en-US" sz="2800" dirty="0">
                <a:solidFill>
                  <a:srgbClr val="FF0000"/>
                </a:solidFill>
              </a:rPr>
              <a:t> </a:t>
            </a:r>
            <a:r>
              <a:rPr lang="en-US" sz="2800" dirty="0" err="1">
                <a:solidFill>
                  <a:srgbClr val="FF0000"/>
                </a:solidFill>
              </a:rPr>
              <a:t>integrovaného</a:t>
            </a:r>
            <a:r>
              <a:rPr lang="en-US" sz="2800" dirty="0">
                <a:solidFill>
                  <a:srgbClr val="FF0000"/>
                </a:solidFill>
              </a:rPr>
              <a:t> </a:t>
            </a:r>
            <a:r>
              <a:rPr lang="en-US" sz="2800" dirty="0" err="1">
                <a:solidFill>
                  <a:srgbClr val="FF0000"/>
                </a:solidFill>
              </a:rPr>
              <a:t>záchranného</a:t>
            </a:r>
            <a:r>
              <a:rPr lang="en-US" sz="2800" dirty="0">
                <a:solidFill>
                  <a:srgbClr val="FF0000"/>
                </a:solidFill>
              </a:rPr>
              <a:t> </a:t>
            </a:r>
            <a:r>
              <a:rPr lang="en-US" sz="2800" dirty="0" err="1">
                <a:solidFill>
                  <a:srgbClr val="FF0000"/>
                </a:solidFill>
              </a:rPr>
              <a:t>systému</a:t>
            </a:r>
            <a:r>
              <a:rPr lang="en-US" sz="2800" dirty="0">
                <a:solidFill>
                  <a:srgbClr val="FF0000"/>
                </a:solidFill>
              </a:rPr>
              <a:t> </a:t>
            </a:r>
            <a:r>
              <a:rPr lang="en-US" sz="2800" dirty="0" err="1">
                <a:solidFill>
                  <a:srgbClr val="FF0000"/>
                </a:solidFill>
              </a:rPr>
              <a:t>vykonává</a:t>
            </a:r>
            <a:r>
              <a:rPr lang="en-US" sz="2800" dirty="0">
                <a:solidFill>
                  <a:srgbClr val="FF0000"/>
                </a:solidFill>
              </a:rPr>
              <a:t> v </a:t>
            </a:r>
            <a:r>
              <a:rPr lang="en-US" sz="2800" dirty="0" err="1">
                <a:solidFill>
                  <a:srgbClr val="FF0000"/>
                </a:solidFill>
              </a:rPr>
              <a:t>místě</a:t>
            </a:r>
            <a:r>
              <a:rPr lang="en-US" sz="2800" dirty="0">
                <a:solidFill>
                  <a:srgbClr val="FF0000"/>
                </a:solidFill>
              </a:rPr>
              <a:t> </a:t>
            </a:r>
            <a:r>
              <a:rPr lang="en-US" sz="2800" dirty="0" err="1">
                <a:solidFill>
                  <a:srgbClr val="FF0000"/>
                </a:solidFill>
              </a:rPr>
              <a:t>provádění</a:t>
            </a:r>
            <a:r>
              <a:rPr lang="en-US" sz="2800" dirty="0">
                <a:solidFill>
                  <a:srgbClr val="FF0000"/>
                </a:solidFill>
              </a:rPr>
              <a:t> </a:t>
            </a:r>
            <a:r>
              <a:rPr lang="en-US" sz="2800" dirty="0" err="1">
                <a:solidFill>
                  <a:srgbClr val="FF0000"/>
                </a:solidFill>
              </a:rPr>
              <a:t>záchranných</a:t>
            </a:r>
            <a:r>
              <a:rPr lang="en-US" sz="2800" dirty="0">
                <a:solidFill>
                  <a:srgbClr val="FF0000"/>
                </a:solidFill>
              </a:rPr>
              <a:t> a </a:t>
            </a:r>
            <a:r>
              <a:rPr lang="en-US" sz="2800" dirty="0" err="1">
                <a:solidFill>
                  <a:srgbClr val="FF0000"/>
                </a:solidFill>
              </a:rPr>
              <a:t>likvidačních</a:t>
            </a:r>
            <a:r>
              <a:rPr lang="en-US" sz="2800" dirty="0">
                <a:solidFill>
                  <a:srgbClr val="FF0000"/>
                </a:solidFill>
              </a:rPr>
              <a:t> </a:t>
            </a:r>
            <a:r>
              <a:rPr lang="en-US" sz="2800" dirty="0" err="1">
                <a:solidFill>
                  <a:srgbClr val="FF0000"/>
                </a:solidFill>
              </a:rPr>
              <a:t>prací</a:t>
            </a:r>
            <a:r>
              <a:rPr lang="en-US" sz="2800" dirty="0">
                <a:solidFill>
                  <a:srgbClr val="FF0000"/>
                </a:solidFill>
              </a:rPr>
              <a:t> </a:t>
            </a:r>
            <a:r>
              <a:rPr lang="en-US" sz="2800" dirty="0" err="1">
                <a:solidFill>
                  <a:srgbClr val="FF0000"/>
                </a:solidFill>
              </a:rPr>
              <a:t>úkoly</a:t>
            </a:r>
            <a:r>
              <a:rPr lang="en-US" sz="2800" dirty="0">
                <a:solidFill>
                  <a:srgbClr val="FF0000"/>
                </a:solidFill>
              </a:rPr>
              <a:t> </a:t>
            </a:r>
            <a:r>
              <a:rPr lang="en-US" sz="2800" dirty="0" err="1">
                <a:solidFill>
                  <a:srgbClr val="FF0000"/>
                </a:solidFill>
              </a:rPr>
              <a:t>podle</a:t>
            </a:r>
            <a:r>
              <a:rPr lang="en-US" sz="2800" dirty="0">
                <a:solidFill>
                  <a:srgbClr val="FF0000"/>
                </a:solidFill>
              </a:rPr>
              <a:t> </a:t>
            </a:r>
            <a:r>
              <a:rPr lang="en-US" sz="2800" dirty="0" err="1">
                <a:solidFill>
                  <a:srgbClr val="FF0000"/>
                </a:solidFill>
              </a:rPr>
              <a:t>zákona</a:t>
            </a:r>
            <a:r>
              <a:rPr lang="en-US" sz="2800" dirty="0"/>
              <a:t>. </a:t>
            </a:r>
          </a:p>
          <a:p>
            <a:r>
              <a:rPr lang="en-US" sz="2800" dirty="0" err="1"/>
              <a:t>Policista</a:t>
            </a:r>
            <a:r>
              <a:rPr lang="en-US" sz="2800" dirty="0"/>
              <a:t> </a:t>
            </a:r>
            <a:r>
              <a:rPr lang="en-US" sz="2800" dirty="0" err="1"/>
              <a:t>nebo</a:t>
            </a:r>
            <a:r>
              <a:rPr lang="en-US" sz="2800" dirty="0"/>
              <a:t> </a:t>
            </a:r>
            <a:r>
              <a:rPr lang="en-US" sz="2800" dirty="0" err="1"/>
              <a:t>útvar</a:t>
            </a:r>
            <a:r>
              <a:rPr lang="en-US" sz="2800" dirty="0"/>
              <a:t> </a:t>
            </a:r>
            <a:r>
              <a:rPr lang="en-US" sz="2800" dirty="0" err="1"/>
              <a:t>policie</a:t>
            </a:r>
            <a:r>
              <a:rPr lang="en-US" sz="2800" dirty="0"/>
              <a:t> se </a:t>
            </a:r>
            <a:r>
              <a:rPr lang="en-US" sz="2800" dirty="0" err="1"/>
              <a:t>podílejí</a:t>
            </a:r>
            <a:r>
              <a:rPr lang="en-US" sz="2800" dirty="0"/>
              <a:t> </a:t>
            </a:r>
            <a:r>
              <a:rPr lang="en-US" sz="2800" dirty="0" err="1"/>
              <a:t>na</a:t>
            </a:r>
            <a:r>
              <a:rPr lang="en-US" sz="2800" dirty="0"/>
              <a:t> </a:t>
            </a:r>
            <a:r>
              <a:rPr lang="en-US" sz="2800" dirty="0" err="1"/>
              <a:t>provádění</a:t>
            </a:r>
            <a:r>
              <a:rPr lang="en-US" sz="2800" dirty="0"/>
              <a:t> </a:t>
            </a:r>
            <a:r>
              <a:rPr lang="en-US" sz="2800" dirty="0" err="1"/>
              <a:t>záchranných</a:t>
            </a:r>
            <a:r>
              <a:rPr lang="en-US" sz="2800" dirty="0"/>
              <a:t> a </a:t>
            </a:r>
            <a:r>
              <a:rPr lang="en-US" sz="2800" dirty="0" err="1"/>
              <a:t>likvidačních</a:t>
            </a:r>
            <a:r>
              <a:rPr lang="en-US" sz="2800" dirty="0"/>
              <a:t> </a:t>
            </a:r>
            <a:r>
              <a:rPr lang="en-US" sz="2800" dirty="0" err="1"/>
              <a:t>prací</a:t>
            </a:r>
            <a:r>
              <a:rPr lang="en-US" sz="2800" dirty="0"/>
              <a:t> </a:t>
            </a:r>
            <a:r>
              <a:rPr lang="en-US" sz="2800" dirty="0" err="1"/>
              <a:t>včetně</a:t>
            </a:r>
            <a:r>
              <a:rPr lang="en-US" sz="2800" dirty="0"/>
              <a:t> </a:t>
            </a:r>
            <a:r>
              <a:rPr lang="en-US" sz="2800" dirty="0" err="1"/>
              <a:t>letecké</a:t>
            </a:r>
            <a:r>
              <a:rPr lang="en-US" sz="2800" dirty="0"/>
              <a:t> </a:t>
            </a:r>
            <a:r>
              <a:rPr lang="en-US" sz="2800" dirty="0" err="1"/>
              <a:t>podpory</a:t>
            </a:r>
            <a:r>
              <a:rPr lang="en-US" sz="2800" dirty="0"/>
              <a:t> </a:t>
            </a:r>
            <a:r>
              <a:rPr lang="en-US" sz="2800" dirty="0" err="1"/>
              <a:t>integrovaného</a:t>
            </a:r>
            <a:r>
              <a:rPr lang="en-US" sz="2800" dirty="0"/>
              <a:t> </a:t>
            </a:r>
            <a:r>
              <a:rPr lang="en-US" sz="2800" dirty="0" err="1"/>
              <a:t>záchranného</a:t>
            </a:r>
            <a:r>
              <a:rPr lang="en-US" sz="2800" dirty="0"/>
              <a:t> </a:t>
            </a:r>
            <a:r>
              <a:rPr lang="en-US" sz="2800" dirty="0" err="1"/>
              <a:t>systému</a:t>
            </a:r>
            <a:r>
              <a:rPr lang="en-US" sz="2800" dirty="0"/>
              <a:t> a </a:t>
            </a:r>
            <a:r>
              <a:rPr lang="en-US" sz="2800" dirty="0" err="1"/>
              <a:t>letecké</a:t>
            </a:r>
            <a:r>
              <a:rPr lang="en-US" sz="2800" dirty="0"/>
              <a:t> </a:t>
            </a:r>
            <a:r>
              <a:rPr lang="en-US" sz="2800" dirty="0" err="1"/>
              <a:t>podpory</a:t>
            </a:r>
            <a:r>
              <a:rPr lang="en-US" sz="2800" dirty="0"/>
              <a:t> v </a:t>
            </a:r>
            <a:r>
              <a:rPr lang="en-US" sz="2800" dirty="0" err="1"/>
              <a:t>krizových</a:t>
            </a:r>
            <a:r>
              <a:rPr lang="en-US" sz="2800" dirty="0"/>
              <a:t> </a:t>
            </a:r>
            <a:r>
              <a:rPr lang="en-US" sz="2800" dirty="0" err="1"/>
              <a:t>situacích</a:t>
            </a:r>
            <a:r>
              <a:rPr lang="en-US" sz="2800" dirty="0"/>
              <a:t>, </a:t>
            </a:r>
          </a:p>
          <a:p>
            <a:r>
              <a:rPr lang="en-US" sz="2800" dirty="0">
                <a:solidFill>
                  <a:srgbClr val="008000"/>
                </a:solidFill>
              </a:rPr>
              <a:t>a)	</a:t>
            </a:r>
            <a:r>
              <a:rPr lang="en-US" sz="2800" dirty="0" err="1">
                <a:solidFill>
                  <a:srgbClr val="008000"/>
                </a:solidFill>
              </a:rPr>
              <a:t>jsou</a:t>
            </a:r>
            <a:r>
              <a:rPr lang="en-US" sz="2800" dirty="0">
                <a:solidFill>
                  <a:srgbClr val="008000"/>
                </a:solidFill>
              </a:rPr>
              <a:t>-li k </a:t>
            </a:r>
            <a:r>
              <a:rPr lang="en-US" sz="2800" dirty="0" err="1">
                <a:solidFill>
                  <a:srgbClr val="008000"/>
                </a:solidFill>
              </a:rPr>
              <a:t>tomu</a:t>
            </a:r>
            <a:r>
              <a:rPr lang="en-US" sz="2800" dirty="0">
                <a:solidFill>
                  <a:srgbClr val="008000"/>
                </a:solidFill>
              </a:rPr>
              <a:t> </a:t>
            </a:r>
            <a:r>
              <a:rPr lang="en-US" sz="2800" dirty="0" err="1">
                <a:solidFill>
                  <a:srgbClr val="008000"/>
                </a:solidFill>
              </a:rPr>
              <a:t>vycvičeni</a:t>
            </a:r>
            <a:r>
              <a:rPr lang="en-US" sz="2800" dirty="0">
                <a:solidFill>
                  <a:srgbClr val="008000"/>
                </a:solidFill>
              </a:rPr>
              <a:t> a </a:t>
            </a:r>
            <a:r>
              <a:rPr lang="en-US" sz="2800" dirty="0" err="1">
                <a:solidFill>
                  <a:srgbClr val="008000"/>
                </a:solidFill>
              </a:rPr>
              <a:t>vybaveni</a:t>
            </a:r>
            <a:r>
              <a:rPr lang="en-US" sz="2800" dirty="0">
                <a:solidFill>
                  <a:srgbClr val="008000"/>
                </a:solidFill>
              </a:rPr>
              <a:t>, </a:t>
            </a:r>
          </a:p>
          <a:p>
            <a:r>
              <a:rPr lang="en-US" sz="2800" dirty="0">
                <a:solidFill>
                  <a:srgbClr val="008000"/>
                </a:solidFill>
              </a:rPr>
              <a:t>b)	je-li to </a:t>
            </a:r>
            <a:r>
              <a:rPr lang="en-US" sz="2800" dirty="0" err="1">
                <a:solidFill>
                  <a:srgbClr val="008000"/>
                </a:solidFill>
              </a:rPr>
              <a:t>nezbytné</a:t>
            </a:r>
            <a:r>
              <a:rPr lang="en-US" sz="2800" dirty="0">
                <a:solidFill>
                  <a:srgbClr val="008000"/>
                </a:solidFill>
              </a:rPr>
              <a:t> pro </a:t>
            </a:r>
            <a:r>
              <a:rPr lang="en-US" sz="2800" dirty="0" err="1">
                <a:solidFill>
                  <a:srgbClr val="008000"/>
                </a:solidFill>
              </a:rPr>
              <a:t>záchranu</a:t>
            </a:r>
            <a:r>
              <a:rPr lang="en-US" sz="2800" dirty="0">
                <a:solidFill>
                  <a:srgbClr val="008000"/>
                </a:solidFill>
              </a:rPr>
              <a:t> </a:t>
            </a:r>
            <a:r>
              <a:rPr lang="en-US" sz="2800" dirty="0" err="1">
                <a:solidFill>
                  <a:srgbClr val="008000"/>
                </a:solidFill>
              </a:rPr>
              <a:t>života</a:t>
            </a:r>
            <a:r>
              <a:rPr lang="en-US" sz="2800" dirty="0">
                <a:solidFill>
                  <a:srgbClr val="008000"/>
                </a:solidFill>
              </a:rPr>
              <a:t>, </a:t>
            </a:r>
            <a:r>
              <a:rPr lang="en-US" sz="2800" dirty="0" err="1">
                <a:solidFill>
                  <a:srgbClr val="008000"/>
                </a:solidFill>
              </a:rPr>
              <a:t>zdraví</a:t>
            </a:r>
            <a:r>
              <a:rPr lang="en-US" sz="2800" dirty="0">
                <a:solidFill>
                  <a:srgbClr val="008000"/>
                </a:solidFill>
              </a:rPr>
              <a:t> </a:t>
            </a:r>
            <a:r>
              <a:rPr lang="en-US" sz="2800" dirty="0" err="1">
                <a:solidFill>
                  <a:srgbClr val="008000"/>
                </a:solidFill>
              </a:rPr>
              <a:t>nebo</a:t>
            </a:r>
            <a:r>
              <a:rPr lang="en-US" sz="2800" dirty="0">
                <a:solidFill>
                  <a:srgbClr val="008000"/>
                </a:solidFill>
              </a:rPr>
              <a:t> </a:t>
            </a:r>
            <a:r>
              <a:rPr lang="en-US" sz="2800" dirty="0" err="1">
                <a:solidFill>
                  <a:srgbClr val="008000"/>
                </a:solidFill>
              </a:rPr>
              <a:t>majetku</a:t>
            </a:r>
            <a:r>
              <a:rPr lang="en-US" sz="2800" dirty="0">
                <a:solidFill>
                  <a:srgbClr val="008000"/>
                </a:solidFill>
              </a:rPr>
              <a:t> a </a:t>
            </a:r>
          </a:p>
          <a:p>
            <a:r>
              <a:rPr lang="en-US" sz="2800" dirty="0">
                <a:solidFill>
                  <a:srgbClr val="008000"/>
                </a:solidFill>
              </a:rPr>
              <a:t>c)	</a:t>
            </a:r>
            <a:r>
              <a:rPr lang="en-US" sz="2800" dirty="0" err="1">
                <a:solidFill>
                  <a:srgbClr val="008000"/>
                </a:solidFill>
              </a:rPr>
              <a:t>jsou</a:t>
            </a:r>
            <a:r>
              <a:rPr lang="en-US" sz="2800" dirty="0">
                <a:solidFill>
                  <a:srgbClr val="008000"/>
                </a:solidFill>
              </a:rPr>
              <a:t>-li k </a:t>
            </a:r>
            <a:r>
              <a:rPr lang="en-US" sz="2800" dirty="0" err="1">
                <a:solidFill>
                  <a:srgbClr val="008000"/>
                </a:solidFill>
              </a:rPr>
              <a:t>tomu</a:t>
            </a:r>
            <a:r>
              <a:rPr lang="en-US" sz="2800" dirty="0">
                <a:solidFill>
                  <a:srgbClr val="008000"/>
                </a:solidFill>
              </a:rPr>
              <a:t> </a:t>
            </a:r>
            <a:r>
              <a:rPr lang="en-US" sz="2800" dirty="0" err="1">
                <a:solidFill>
                  <a:srgbClr val="008000"/>
                </a:solidFill>
              </a:rPr>
              <a:t>určeni</a:t>
            </a:r>
            <a:r>
              <a:rPr lang="en-US" sz="2800" dirty="0">
                <a:solidFill>
                  <a:srgbClr val="008000"/>
                </a:solidFill>
              </a:rPr>
              <a:t> </a:t>
            </a:r>
            <a:r>
              <a:rPr lang="en-US" sz="2800" dirty="0" err="1">
                <a:solidFill>
                  <a:srgbClr val="008000"/>
                </a:solidFill>
              </a:rPr>
              <a:t>policejním</a:t>
            </a:r>
            <a:r>
              <a:rPr lang="en-US" sz="2800" dirty="0">
                <a:solidFill>
                  <a:srgbClr val="008000"/>
                </a:solidFill>
              </a:rPr>
              <a:t> </a:t>
            </a:r>
            <a:r>
              <a:rPr lang="en-US" sz="2800" dirty="0" err="1">
                <a:solidFill>
                  <a:srgbClr val="008000"/>
                </a:solidFill>
              </a:rPr>
              <a:t>prezidentem</a:t>
            </a:r>
            <a:endParaRPr lang="en-US" sz="2800" dirty="0">
              <a:solidFill>
                <a:srgbClr val="008000"/>
              </a:solidFill>
            </a:endParaRPr>
          </a:p>
        </p:txBody>
      </p:sp>
    </p:spTree>
    <p:extLst>
      <p:ext uri="{BB962C8B-B14F-4D97-AF65-F5344CB8AC3E}">
        <p14:creationId xmlns:p14="http://schemas.microsoft.com/office/powerpoint/2010/main" val="1692840523"/>
      </p:ext>
    </p:extLst>
  </p:cSld>
  <p:clrMapOvr>
    <a:masterClrMapping/>
  </p:clrMapOvr>
</p:sld>
</file>

<file path=ppt/slides/slide3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Vojenská</a:t>
            </a:r>
            <a:r>
              <a:rPr lang="en-US" dirty="0"/>
              <a:t> </a:t>
            </a:r>
            <a:r>
              <a:rPr lang="en-US" dirty="0" err="1"/>
              <a:t>policie</a:t>
            </a:r>
            <a:endParaRPr lang="en-US" dirty="0"/>
          </a:p>
        </p:txBody>
      </p:sp>
      <p:sp>
        <p:nvSpPr>
          <p:cNvPr id="3" name="Content Placeholder 2"/>
          <p:cNvSpPr>
            <a:spLocks noGrp="1"/>
          </p:cNvSpPr>
          <p:nvPr>
            <p:ph idx="1"/>
          </p:nvPr>
        </p:nvSpPr>
        <p:spPr/>
        <p:txBody>
          <a:bodyPr/>
          <a:lstStyle/>
          <a:p>
            <a:r>
              <a:rPr lang="en-US" dirty="0"/>
              <a:t> </a:t>
            </a:r>
            <a:r>
              <a:rPr lang="en-US" dirty="0" err="1"/>
              <a:t>Vojenská</a:t>
            </a:r>
            <a:r>
              <a:rPr lang="en-US" dirty="0"/>
              <a:t> </a:t>
            </a:r>
            <a:r>
              <a:rPr lang="en-US" dirty="0" err="1"/>
              <a:t>policie</a:t>
            </a:r>
            <a:r>
              <a:rPr lang="en-US" dirty="0"/>
              <a:t> </a:t>
            </a:r>
            <a:r>
              <a:rPr lang="en-US" dirty="0" err="1"/>
              <a:t>plní</a:t>
            </a:r>
            <a:r>
              <a:rPr lang="en-US" dirty="0"/>
              <a:t> </a:t>
            </a:r>
            <a:r>
              <a:rPr lang="en-US" dirty="0" err="1"/>
              <a:t>úkoly</a:t>
            </a:r>
            <a:r>
              <a:rPr lang="en-US" dirty="0"/>
              <a:t>: </a:t>
            </a:r>
          </a:p>
          <a:p>
            <a:pPr marL="514350" indent="-514350">
              <a:buAutoNum type="alphaLcParenR"/>
            </a:pPr>
            <a:r>
              <a:rPr lang="en-US" dirty="0" err="1">
                <a:solidFill>
                  <a:srgbClr val="008000"/>
                </a:solidFill>
              </a:rPr>
              <a:t>policejní</a:t>
            </a:r>
            <a:r>
              <a:rPr lang="en-US" dirty="0">
                <a:solidFill>
                  <a:srgbClr val="008000"/>
                </a:solidFill>
              </a:rPr>
              <a:t> </a:t>
            </a:r>
            <a:r>
              <a:rPr lang="en-US" dirty="0" err="1">
                <a:solidFill>
                  <a:srgbClr val="008000"/>
                </a:solidFill>
              </a:rPr>
              <a:t>ochrany</a:t>
            </a:r>
            <a:r>
              <a:rPr lang="en-US" dirty="0">
                <a:solidFill>
                  <a:srgbClr val="008000"/>
                </a:solidFill>
              </a:rPr>
              <a:t> </a:t>
            </a:r>
            <a:r>
              <a:rPr lang="en-US" dirty="0" err="1">
                <a:solidFill>
                  <a:srgbClr val="008000"/>
                </a:solidFill>
              </a:rPr>
              <a:t>ozbrojených</a:t>
            </a:r>
            <a:r>
              <a:rPr lang="en-US" dirty="0">
                <a:solidFill>
                  <a:srgbClr val="008000"/>
                </a:solidFill>
              </a:rPr>
              <a:t> </a:t>
            </a:r>
            <a:r>
              <a:rPr lang="en-US" dirty="0" err="1">
                <a:solidFill>
                  <a:srgbClr val="008000"/>
                </a:solidFill>
              </a:rPr>
              <a:t>sil</a:t>
            </a:r>
            <a:r>
              <a:rPr lang="en-US" dirty="0">
                <a:solidFill>
                  <a:srgbClr val="008000"/>
                </a:solidFill>
              </a:rPr>
              <a:t>, </a:t>
            </a:r>
          </a:p>
          <a:p>
            <a:pPr marL="514350" indent="-514350">
              <a:buAutoNum type="alphaLcParenR"/>
            </a:pPr>
            <a:r>
              <a:rPr lang="en-US" dirty="0" err="1">
                <a:solidFill>
                  <a:srgbClr val="008000"/>
                </a:solidFill>
              </a:rPr>
              <a:t>vojenských</a:t>
            </a:r>
            <a:r>
              <a:rPr lang="en-US" dirty="0">
                <a:solidFill>
                  <a:srgbClr val="008000"/>
                </a:solidFill>
              </a:rPr>
              <a:t> </a:t>
            </a:r>
            <a:r>
              <a:rPr lang="en-US" dirty="0" err="1">
                <a:solidFill>
                  <a:srgbClr val="008000"/>
                </a:solidFill>
              </a:rPr>
              <a:t>objektů</a:t>
            </a:r>
            <a:r>
              <a:rPr lang="en-US" dirty="0">
                <a:solidFill>
                  <a:srgbClr val="008000"/>
                </a:solidFill>
              </a:rPr>
              <a:t>, </a:t>
            </a:r>
          </a:p>
          <a:p>
            <a:pPr marL="514350" indent="-514350">
              <a:buAutoNum type="alphaLcParenR"/>
            </a:pPr>
            <a:r>
              <a:rPr lang="en-US" dirty="0" err="1">
                <a:solidFill>
                  <a:srgbClr val="008000"/>
                </a:solidFill>
              </a:rPr>
              <a:t>vojenského</a:t>
            </a:r>
            <a:r>
              <a:rPr lang="en-US" dirty="0">
                <a:solidFill>
                  <a:srgbClr val="008000"/>
                </a:solidFill>
              </a:rPr>
              <a:t> </a:t>
            </a:r>
            <a:r>
              <a:rPr lang="en-US" dirty="0" err="1">
                <a:solidFill>
                  <a:srgbClr val="008000"/>
                </a:solidFill>
              </a:rPr>
              <a:t>materiálu</a:t>
            </a:r>
            <a:r>
              <a:rPr lang="en-US" dirty="0">
                <a:solidFill>
                  <a:srgbClr val="008000"/>
                </a:solidFill>
              </a:rPr>
              <a:t>  a </a:t>
            </a:r>
            <a:r>
              <a:rPr lang="en-US" dirty="0" err="1">
                <a:solidFill>
                  <a:srgbClr val="008000"/>
                </a:solidFill>
              </a:rPr>
              <a:t>ostatního</a:t>
            </a:r>
            <a:r>
              <a:rPr lang="en-US" dirty="0">
                <a:solidFill>
                  <a:srgbClr val="008000"/>
                </a:solidFill>
              </a:rPr>
              <a:t> </a:t>
            </a:r>
            <a:r>
              <a:rPr lang="en-US" dirty="0" err="1">
                <a:solidFill>
                  <a:srgbClr val="008000"/>
                </a:solidFill>
              </a:rPr>
              <a:t>majetku</a:t>
            </a:r>
            <a:r>
              <a:rPr lang="en-US" dirty="0">
                <a:solidFill>
                  <a:srgbClr val="008000"/>
                </a:solidFill>
              </a:rPr>
              <a:t> </a:t>
            </a:r>
            <a:r>
              <a:rPr lang="en-US" dirty="0" err="1">
                <a:solidFill>
                  <a:srgbClr val="008000"/>
                </a:solidFill>
              </a:rPr>
              <a:t>státu</a:t>
            </a:r>
            <a:r>
              <a:rPr lang="en-US" dirty="0">
                <a:solidFill>
                  <a:srgbClr val="008000"/>
                </a:solidFill>
              </a:rPr>
              <a:t>, s </a:t>
            </a:r>
            <a:r>
              <a:rPr lang="en-US" dirty="0" err="1">
                <a:solidFill>
                  <a:srgbClr val="008000"/>
                </a:solidFill>
              </a:rPr>
              <a:t>nímž</a:t>
            </a:r>
            <a:r>
              <a:rPr lang="en-US" dirty="0">
                <a:solidFill>
                  <a:srgbClr val="008000"/>
                </a:solidFill>
              </a:rPr>
              <a:t> </a:t>
            </a:r>
            <a:r>
              <a:rPr lang="en-US" dirty="0" err="1">
                <a:solidFill>
                  <a:srgbClr val="008000"/>
                </a:solidFill>
              </a:rPr>
              <a:t>hospodaří</a:t>
            </a:r>
            <a:r>
              <a:rPr lang="en-US" dirty="0">
                <a:solidFill>
                  <a:srgbClr val="008000"/>
                </a:solidFill>
              </a:rPr>
              <a:t> </a:t>
            </a:r>
            <a:r>
              <a:rPr lang="en-US" dirty="0" err="1">
                <a:solidFill>
                  <a:srgbClr val="008000"/>
                </a:solidFill>
              </a:rPr>
              <a:t>Ministerstvo</a:t>
            </a:r>
            <a:r>
              <a:rPr lang="en-US" dirty="0">
                <a:solidFill>
                  <a:srgbClr val="008000"/>
                </a:solidFill>
              </a:rPr>
              <a:t> </a:t>
            </a:r>
            <a:r>
              <a:rPr lang="en-US" dirty="0" err="1">
                <a:solidFill>
                  <a:srgbClr val="008000"/>
                </a:solidFill>
              </a:rPr>
              <a:t>obrany</a:t>
            </a:r>
            <a:r>
              <a:rPr lang="en-US" dirty="0">
                <a:solidFill>
                  <a:srgbClr val="008000"/>
                </a:solidFill>
              </a:rPr>
              <a:t>. </a:t>
            </a:r>
          </a:p>
          <a:p>
            <a:pPr marL="514350" indent="-514350">
              <a:buAutoNum type="alphaLcParenR"/>
            </a:pPr>
            <a:endParaRPr lang="en-US" dirty="0"/>
          </a:p>
          <a:p>
            <a:pPr marL="0" indent="0"/>
            <a:r>
              <a:rPr lang="en-US" dirty="0"/>
              <a:t> </a:t>
            </a:r>
            <a:r>
              <a:rPr lang="en-US" dirty="0" err="1"/>
              <a:t>Vojenským</a:t>
            </a:r>
            <a:r>
              <a:rPr lang="en-US" dirty="0"/>
              <a:t> </a:t>
            </a:r>
            <a:r>
              <a:rPr lang="en-US" dirty="0" err="1"/>
              <a:t>policistou</a:t>
            </a:r>
            <a:r>
              <a:rPr lang="en-US" dirty="0"/>
              <a:t> </a:t>
            </a:r>
            <a:r>
              <a:rPr lang="en-US" dirty="0" err="1"/>
              <a:t>může</a:t>
            </a:r>
            <a:r>
              <a:rPr lang="en-US" dirty="0"/>
              <a:t> </a:t>
            </a:r>
            <a:r>
              <a:rPr lang="en-US" dirty="0" err="1"/>
              <a:t>být</a:t>
            </a:r>
            <a:r>
              <a:rPr lang="en-US" dirty="0"/>
              <a:t> </a:t>
            </a:r>
            <a:r>
              <a:rPr lang="en-US" dirty="0" err="1"/>
              <a:t>pouze</a:t>
            </a:r>
            <a:r>
              <a:rPr lang="en-US" dirty="0"/>
              <a:t> </a:t>
            </a:r>
            <a:r>
              <a:rPr lang="en-US" dirty="0" err="1"/>
              <a:t>voják</a:t>
            </a:r>
            <a:r>
              <a:rPr lang="en-US" dirty="0"/>
              <a:t> z </a:t>
            </a:r>
            <a:r>
              <a:rPr lang="en-US" dirty="0" err="1"/>
              <a:t>povolání</a:t>
            </a:r>
            <a:endParaRPr lang="en-US" dirty="0"/>
          </a:p>
        </p:txBody>
      </p:sp>
    </p:spTree>
    <p:extLst>
      <p:ext uri="{BB962C8B-B14F-4D97-AF65-F5344CB8AC3E}">
        <p14:creationId xmlns:p14="http://schemas.microsoft.com/office/powerpoint/2010/main" val="3977379135"/>
      </p:ext>
    </p:extLst>
  </p:cSld>
  <p:clrMapOvr>
    <a:masterClrMapping/>
  </p:clrMapOvr>
</p:sld>
</file>

<file path=ppt/slides/slide3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Působnost</a:t>
            </a:r>
            <a:r>
              <a:rPr lang="en-US" dirty="0"/>
              <a:t> </a:t>
            </a:r>
            <a:r>
              <a:rPr lang="en-US" dirty="0" err="1"/>
              <a:t>vojenské</a:t>
            </a:r>
            <a:r>
              <a:rPr lang="en-US" dirty="0"/>
              <a:t> </a:t>
            </a:r>
            <a:r>
              <a:rPr lang="en-US" dirty="0" err="1"/>
              <a:t>policie</a:t>
            </a:r>
            <a:endParaRPr lang="en-US" dirty="0"/>
          </a:p>
        </p:txBody>
      </p:sp>
      <p:sp>
        <p:nvSpPr>
          <p:cNvPr id="3" name="Content Placeholder 2"/>
          <p:cNvSpPr>
            <a:spLocks noGrp="1"/>
          </p:cNvSpPr>
          <p:nvPr>
            <p:ph idx="1"/>
          </p:nvPr>
        </p:nvSpPr>
        <p:spPr>
          <a:xfrm>
            <a:off x="503808" y="1763613"/>
            <a:ext cx="9069387" cy="4987925"/>
          </a:xfrm>
        </p:spPr>
        <p:txBody>
          <a:bodyPr/>
          <a:lstStyle/>
          <a:p>
            <a:r>
              <a:rPr lang="en-US" dirty="0" err="1"/>
              <a:t>Vojenská</a:t>
            </a:r>
            <a:r>
              <a:rPr lang="en-US" dirty="0"/>
              <a:t> </a:t>
            </a:r>
            <a:r>
              <a:rPr lang="en-US" dirty="0" err="1"/>
              <a:t>policie</a:t>
            </a:r>
            <a:r>
              <a:rPr lang="en-US" dirty="0"/>
              <a:t> </a:t>
            </a:r>
            <a:r>
              <a:rPr lang="en-US" dirty="0" err="1"/>
              <a:t>působí</a:t>
            </a:r>
            <a:r>
              <a:rPr lang="en-US" dirty="0"/>
              <a:t> </a:t>
            </a:r>
            <a:r>
              <a:rPr lang="en-US" dirty="0" err="1"/>
              <a:t>vůči</a:t>
            </a:r>
            <a:r>
              <a:rPr lang="en-US" dirty="0"/>
              <a:t> :</a:t>
            </a:r>
          </a:p>
          <a:p>
            <a:r>
              <a:rPr lang="en-US" dirty="0"/>
              <a:t>a)</a:t>
            </a:r>
            <a:r>
              <a:rPr lang="en-US" dirty="0">
                <a:solidFill>
                  <a:srgbClr val="FF0000"/>
                </a:solidFill>
              </a:rPr>
              <a:t>	</a:t>
            </a:r>
            <a:r>
              <a:rPr lang="en-US" dirty="0" err="1">
                <a:solidFill>
                  <a:srgbClr val="FF0000"/>
                </a:solidFill>
              </a:rPr>
              <a:t>vojákům</a:t>
            </a:r>
            <a:r>
              <a:rPr lang="en-US" dirty="0">
                <a:solidFill>
                  <a:srgbClr val="FF0000"/>
                </a:solidFill>
              </a:rPr>
              <a:t> v </a:t>
            </a:r>
            <a:r>
              <a:rPr lang="en-US" dirty="0" err="1">
                <a:solidFill>
                  <a:srgbClr val="FF0000"/>
                </a:solidFill>
              </a:rPr>
              <a:t>činné</a:t>
            </a:r>
            <a:r>
              <a:rPr lang="en-US" dirty="0">
                <a:solidFill>
                  <a:srgbClr val="FF0000"/>
                </a:solidFill>
              </a:rPr>
              <a:t> </a:t>
            </a:r>
            <a:r>
              <a:rPr lang="en-US" dirty="0" err="1">
                <a:solidFill>
                  <a:srgbClr val="FF0000"/>
                </a:solidFill>
              </a:rPr>
              <a:t>službě</a:t>
            </a:r>
            <a:r>
              <a:rPr lang="en-US" dirty="0">
                <a:solidFill>
                  <a:srgbClr val="FF0000"/>
                </a:solidFill>
              </a:rPr>
              <a:t>, </a:t>
            </a:r>
          </a:p>
          <a:p>
            <a:pPr marL="514350" indent="-514350">
              <a:buAutoNum type="alphaLcParenR" startAt="2"/>
            </a:pPr>
            <a:r>
              <a:rPr lang="en-US" dirty="0" err="1">
                <a:solidFill>
                  <a:srgbClr val="FF0000"/>
                </a:solidFill>
              </a:rPr>
              <a:t>osobám</a:t>
            </a:r>
            <a:r>
              <a:rPr lang="en-US" dirty="0">
                <a:solidFill>
                  <a:srgbClr val="FF0000"/>
                </a:solidFill>
              </a:rPr>
              <a:t>, </a:t>
            </a:r>
            <a:r>
              <a:rPr lang="en-US" dirty="0" err="1">
                <a:solidFill>
                  <a:srgbClr val="FF0000"/>
                </a:solidFill>
              </a:rPr>
              <a:t>které</a:t>
            </a:r>
            <a:r>
              <a:rPr lang="en-US" dirty="0">
                <a:solidFill>
                  <a:srgbClr val="FF0000"/>
                </a:solidFill>
              </a:rPr>
              <a:t> se </a:t>
            </a:r>
            <a:r>
              <a:rPr lang="en-US" dirty="0" err="1">
                <a:solidFill>
                  <a:srgbClr val="FF0000"/>
                </a:solidFill>
              </a:rPr>
              <a:t>nacházejí</a:t>
            </a:r>
            <a:r>
              <a:rPr lang="en-US" dirty="0">
                <a:solidFill>
                  <a:srgbClr val="FF0000"/>
                </a:solidFill>
              </a:rPr>
              <a:t> </a:t>
            </a:r>
            <a:r>
              <a:rPr lang="en-US" dirty="0" err="1">
                <a:solidFill>
                  <a:srgbClr val="FF0000"/>
                </a:solidFill>
              </a:rPr>
              <a:t>ve</a:t>
            </a:r>
            <a:r>
              <a:rPr lang="en-US" dirty="0">
                <a:solidFill>
                  <a:srgbClr val="FF0000"/>
                </a:solidFill>
              </a:rPr>
              <a:t> </a:t>
            </a:r>
            <a:r>
              <a:rPr lang="en-US" dirty="0" err="1">
                <a:solidFill>
                  <a:srgbClr val="FF0000"/>
                </a:solidFill>
              </a:rPr>
              <a:t>vojenských</a:t>
            </a:r>
            <a:r>
              <a:rPr lang="en-US" dirty="0">
                <a:solidFill>
                  <a:srgbClr val="FF0000"/>
                </a:solidFill>
              </a:rPr>
              <a:t> </a:t>
            </a:r>
            <a:r>
              <a:rPr lang="en-US" dirty="0" err="1">
                <a:solidFill>
                  <a:srgbClr val="FF0000"/>
                </a:solidFill>
              </a:rPr>
              <a:t>objektech</a:t>
            </a:r>
            <a:r>
              <a:rPr lang="en-US" dirty="0">
                <a:solidFill>
                  <a:srgbClr val="FF0000"/>
                </a:solidFill>
              </a:rPr>
              <a:t> a v </a:t>
            </a:r>
            <a:r>
              <a:rPr lang="en-US" dirty="0" err="1">
                <a:solidFill>
                  <a:srgbClr val="FF0000"/>
                </a:solidFill>
              </a:rPr>
              <a:t>prostoru,kde</a:t>
            </a:r>
            <a:r>
              <a:rPr lang="en-US" dirty="0">
                <a:solidFill>
                  <a:srgbClr val="FF0000"/>
                </a:solidFill>
              </a:rPr>
              <a:t> </a:t>
            </a:r>
            <a:r>
              <a:rPr lang="en-US" dirty="0" err="1">
                <a:solidFill>
                  <a:srgbClr val="FF0000"/>
                </a:solidFill>
              </a:rPr>
              <a:t>probíhají</a:t>
            </a:r>
            <a:r>
              <a:rPr lang="en-US" dirty="0">
                <a:solidFill>
                  <a:srgbClr val="FF0000"/>
                </a:solidFill>
              </a:rPr>
              <a:t> </a:t>
            </a:r>
            <a:r>
              <a:rPr lang="en-US" dirty="0" err="1">
                <a:solidFill>
                  <a:srgbClr val="FF0000"/>
                </a:solidFill>
              </a:rPr>
              <a:t>vojenské</a:t>
            </a:r>
            <a:r>
              <a:rPr lang="en-US" dirty="0">
                <a:solidFill>
                  <a:srgbClr val="FF0000"/>
                </a:solidFill>
              </a:rPr>
              <a:t> </a:t>
            </a:r>
            <a:r>
              <a:rPr lang="en-US" dirty="0" err="1">
                <a:solidFill>
                  <a:srgbClr val="FF0000"/>
                </a:solidFill>
              </a:rPr>
              <a:t>akce</a:t>
            </a:r>
            <a:r>
              <a:rPr lang="en-US" dirty="0">
                <a:solidFill>
                  <a:srgbClr val="FF0000"/>
                </a:solidFill>
              </a:rPr>
              <a:t>,</a:t>
            </a:r>
          </a:p>
          <a:p>
            <a:pPr marL="514350" indent="-514350">
              <a:buAutoNum type="alphaLcParenR" startAt="2"/>
            </a:pPr>
            <a:r>
              <a:rPr lang="en-US" dirty="0">
                <a:solidFill>
                  <a:srgbClr val="FF0000"/>
                </a:solidFill>
              </a:rPr>
              <a:t> a </a:t>
            </a:r>
            <a:r>
              <a:rPr lang="en-US" dirty="0" err="1">
                <a:solidFill>
                  <a:srgbClr val="FF0000"/>
                </a:solidFill>
              </a:rPr>
              <a:t>dále</a:t>
            </a:r>
            <a:r>
              <a:rPr lang="en-US" dirty="0">
                <a:solidFill>
                  <a:srgbClr val="FF0000"/>
                </a:solidFill>
              </a:rPr>
              <a:t> </a:t>
            </a:r>
            <a:r>
              <a:rPr lang="en-US" dirty="0" err="1">
                <a:solidFill>
                  <a:srgbClr val="FF0000"/>
                </a:solidFill>
              </a:rPr>
              <a:t>vůči</a:t>
            </a:r>
            <a:r>
              <a:rPr lang="en-US" dirty="0">
                <a:solidFill>
                  <a:srgbClr val="FF0000"/>
                </a:solidFill>
              </a:rPr>
              <a:t> </a:t>
            </a:r>
            <a:r>
              <a:rPr lang="en-US" dirty="0" err="1">
                <a:solidFill>
                  <a:srgbClr val="FF0000"/>
                </a:solidFill>
              </a:rPr>
              <a:t>osobám</a:t>
            </a:r>
            <a:r>
              <a:rPr lang="en-US" dirty="0">
                <a:solidFill>
                  <a:srgbClr val="FF0000"/>
                </a:solidFill>
              </a:rPr>
              <a:t>, </a:t>
            </a:r>
            <a:r>
              <a:rPr lang="en-US" dirty="0" err="1">
                <a:solidFill>
                  <a:srgbClr val="FF0000"/>
                </a:solidFill>
              </a:rPr>
              <a:t>které</a:t>
            </a:r>
            <a:r>
              <a:rPr lang="en-US" dirty="0">
                <a:solidFill>
                  <a:srgbClr val="FF0000"/>
                </a:solidFill>
              </a:rPr>
              <a:t> </a:t>
            </a:r>
            <a:r>
              <a:rPr lang="en-US" dirty="0" err="1">
                <a:solidFill>
                  <a:srgbClr val="FF0000"/>
                </a:solidFill>
              </a:rPr>
              <a:t>páchají</a:t>
            </a:r>
            <a:r>
              <a:rPr lang="en-US" dirty="0">
                <a:solidFill>
                  <a:srgbClr val="FF0000"/>
                </a:solidFill>
              </a:rPr>
              <a:t> </a:t>
            </a:r>
            <a:r>
              <a:rPr lang="en-US" dirty="0" err="1">
                <a:solidFill>
                  <a:srgbClr val="FF0000"/>
                </a:solidFill>
              </a:rPr>
              <a:t>trestnou</a:t>
            </a:r>
            <a:r>
              <a:rPr lang="en-US" dirty="0">
                <a:solidFill>
                  <a:srgbClr val="FF0000"/>
                </a:solidFill>
              </a:rPr>
              <a:t> </a:t>
            </a:r>
            <a:r>
              <a:rPr lang="en-US" dirty="0" err="1">
                <a:solidFill>
                  <a:srgbClr val="FF0000"/>
                </a:solidFill>
              </a:rPr>
              <a:t>činnost</a:t>
            </a:r>
            <a:r>
              <a:rPr lang="en-US" dirty="0">
                <a:solidFill>
                  <a:srgbClr val="FF0000"/>
                </a:solidFill>
              </a:rPr>
              <a:t> </a:t>
            </a:r>
            <a:r>
              <a:rPr lang="en-US" dirty="0" err="1">
                <a:solidFill>
                  <a:srgbClr val="FF0000"/>
                </a:solidFill>
              </a:rPr>
              <a:t>či</a:t>
            </a:r>
            <a:r>
              <a:rPr lang="en-US" dirty="0">
                <a:solidFill>
                  <a:srgbClr val="FF0000"/>
                </a:solidFill>
              </a:rPr>
              <a:t> </a:t>
            </a:r>
            <a:r>
              <a:rPr lang="en-US" dirty="0" err="1">
                <a:solidFill>
                  <a:srgbClr val="FF0000"/>
                </a:solidFill>
              </a:rPr>
              <a:t>přestupky</a:t>
            </a:r>
            <a:r>
              <a:rPr lang="en-US" dirty="0">
                <a:solidFill>
                  <a:srgbClr val="FF0000"/>
                </a:solidFill>
              </a:rPr>
              <a:t>  </a:t>
            </a:r>
            <a:r>
              <a:rPr lang="en-US" dirty="0" err="1">
                <a:solidFill>
                  <a:srgbClr val="FF0000"/>
                </a:solidFill>
              </a:rPr>
              <a:t>spolu</a:t>
            </a:r>
            <a:r>
              <a:rPr lang="en-US" dirty="0">
                <a:solidFill>
                  <a:srgbClr val="FF0000"/>
                </a:solidFill>
              </a:rPr>
              <a:t> s </a:t>
            </a:r>
            <a:r>
              <a:rPr lang="en-US" dirty="0" err="1">
                <a:solidFill>
                  <a:srgbClr val="FF0000"/>
                </a:solidFill>
              </a:rPr>
              <a:t>vojáky</a:t>
            </a:r>
            <a:r>
              <a:rPr lang="en-US" dirty="0">
                <a:solidFill>
                  <a:srgbClr val="FF0000"/>
                </a:solidFill>
              </a:rPr>
              <a:t> </a:t>
            </a:r>
            <a:r>
              <a:rPr lang="en-US" dirty="0" err="1">
                <a:solidFill>
                  <a:srgbClr val="FF0000"/>
                </a:solidFill>
              </a:rPr>
              <a:t>nebo</a:t>
            </a:r>
            <a:r>
              <a:rPr lang="en-US" dirty="0">
                <a:solidFill>
                  <a:srgbClr val="FF0000"/>
                </a:solidFill>
              </a:rPr>
              <a:t> </a:t>
            </a:r>
            <a:r>
              <a:rPr lang="en-US" dirty="0" err="1">
                <a:solidFill>
                  <a:srgbClr val="FF0000"/>
                </a:solidFill>
              </a:rPr>
              <a:t>proti</a:t>
            </a:r>
            <a:r>
              <a:rPr lang="en-US" dirty="0">
                <a:solidFill>
                  <a:srgbClr val="FF0000"/>
                </a:solidFill>
              </a:rPr>
              <a:t> </a:t>
            </a:r>
            <a:r>
              <a:rPr lang="en-US" dirty="0" err="1">
                <a:solidFill>
                  <a:srgbClr val="FF0000"/>
                </a:solidFill>
              </a:rPr>
              <a:t>vojenským</a:t>
            </a:r>
            <a:r>
              <a:rPr lang="en-US" dirty="0">
                <a:solidFill>
                  <a:srgbClr val="FF0000"/>
                </a:solidFill>
              </a:rPr>
              <a:t> </a:t>
            </a:r>
            <a:r>
              <a:rPr lang="en-US" dirty="0" err="1">
                <a:solidFill>
                  <a:srgbClr val="FF0000"/>
                </a:solidFill>
              </a:rPr>
              <a:t>objektům</a:t>
            </a:r>
            <a:r>
              <a:rPr lang="en-US" dirty="0">
                <a:solidFill>
                  <a:srgbClr val="FF0000"/>
                </a:solidFill>
              </a:rPr>
              <a:t>, </a:t>
            </a:r>
            <a:r>
              <a:rPr lang="en-US" dirty="0" err="1">
                <a:solidFill>
                  <a:srgbClr val="FF0000"/>
                </a:solidFill>
              </a:rPr>
              <a:t>vojenskému</a:t>
            </a:r>
            <a:r>
              <a:rPr lang="en-US" dirty="0">
                <a:solidFill>
                  <a:srgbClr val="FF0000"/>
                </a:solidFill>
              </a:rPr>
              <a:t> </a:t>
            </a:r>
            <a:r>
              <a:rPr lang="en-US" dirty="0" err="1">
                <a:solidFill>
                  <a:srgbClr val="FF0000"/>
                </a:solidFill>
              </a:rPr>
              <a:t>materiálu</a:t>
            </a:r>
            <a:r>
              <a:rPr lang="en-US" dirty="0">
                <a:solidFill>
                  <a:srgbClr val="FF0000"/>
                </a:solidFill>
              </a:rPr>
              <a:t>  </a:t>
            </a:r>
            <a:r>
              <a:rPr lang="en-US" dirty="0" err="1">
                <a:solidFill>
                  <a:srgbClr val="FF0000"/>
                </a:solidFill>
              </a:rPr>
              <a:t>nebo</a:t>
            </a:r>
            <a:r>
              <a:rPr lang="en-US" dirty="0">
                <a:solidFill>
                  <a:srgbClr val="FF0000"/>
                </a:solidFill>
              </a:rPr>
              <a:t> </a:t>
            </a:r>
            <a:r>
              <a:rPr lang="en-US" dirty="0" err="1">
                <a:solidFill>
                  <a:srgbClr val="FF0000"/>
                </a:solidFill>
              </a:rPr>
              <a:t>ostatnímu</a:t>
            </a:r>
            <a:r>
              <a:rPr lang="en-US" dirty="0">
                <a:solidFill>
                  <a:srgbClr val="FF0000"/>
                </a:solidFill>
              </a:rPr>
              <a:t> </a:t>
            </a:r>
            <a:r>
              <a:rPr lang="en-US" dirty="0" err="1">
                <a:solidFill>
                  <a:srgbClr val="FF0000"/>
                </a:solidFill>
              </a:rPr>
              <a:t>majetku</a:t>
            </a:r>
            <a:r>
              <a:rPr lang="en-US" dirty="0">
                <a:solidFill>
                  <a:srgbClr val="FF0000"/>
                </a:solidFill>
              </a:rPr>
              <a:t> </a:t>
            </a:r>
            <a:r>
              <a:rPr lang="en-US" dirty="0" err="1">
                <a:solidFill>
                  <a:srgbClr val="FF0000"/>
                </a:solidFill>
              </a:rPr>
              <a:t>státu</a:t>
            </a:r>
            <a:r>
              <a:rPr lang="en-US" dirty="0">
                <a:solidFill>
                  <a:srgbClr val="FF0000"/>
                </a:solidFill>
              </a:rPr>
              <a:t>, s </a:t>
            </a:r>
            <a:r>
              <a:rPr lang="en-US" dirty="0" err="1">
                <a:solidFill>
                  <a:srgbClr val="FF0000"/>
                </a:solidFill>
              </a:rPr>
              <a:t>nímž</a:t>
            </a:r>
            <a:r>
              <a:rPr lang="en-US" dirty="0">
                <a:solidFill>
                  <a:srgbClr val="FF0000"/>
                </a:solidFill>
              </a:rPr>
              <a:t> </a:t>
            </a:r>
            <a:r>
              <a:rPr lang="en-US" dirty="0" err="1">
                <a:solidFill>
                  <a:srgbClr val="FF0000"/>
                </a:solidFill>
              </a:rPr>
              <a:t>hospodaří</a:t>
            </a:r>
            <a:r>
              <a:rPr lang="en-US" dirty="0">
                <a:solidFill>
                  <a:srgbClr val="FF0000"/>
                </a:solidFill>
              </a:rPr>
              <a:t> </a:t>
            </a:r>
            <a:r>
              <a:rPr lang="en-US" dirty="0" err="1">
                <a:solidFill>
                  <a:srgbClr val="FF0000"/>
                </a:solidFill>
              </a:rPr>
              <a:t>Ministerstvo</a:t>
            </a:r>
            <a:r>
              <a:rPr lang="en-US" dirty="0">
                <a:solidFill>
                  <a:srgbClr val="FF0000"/>
                </a:solidFill>
              </a:rPr>
              <a:t> </a:t>
            </a:r>
            <a:r>
              <a:rPr lang="en-US" dirty="0" err="1">
                <a:solidFill>
                  <a:srgbClr val="FF0000"/>
                </a:solidFill>
              </a:rPr>
              <a:t>obrany</a:t>
            </a:r>
            <a:r>
              <a:rPr lang="en-US" dirty="0">
                <a:solidFill>
                  <a:srgbClr val="FF0000"/>
                </a:solidFill>
              </a:rPr>
              <a:t> .</a:t>
            </a:r>
          </a:p>
        </p:txBody>
      </p:sp>
    </p:spTree>
    <p:extLst>
      <p:ext uri="{BB962C8B-B14F-4D97-AF65-F5344CB8AC3E}">
        <p14:creationId xmlns:p14="http://schemas.microsoft.com/office/powerpoint/2010/main" val="3380432970"/>
      </p:ext>
    </p:extLst>
  </p:cSld>
  <p:clrMapOvr>
    <a:masterClrMapping/>
  </p:clrMapOvr>
</p:sld>
</file>

<file path=ppt/slides/slide3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Základní</a:t>
            </a:r>
            <a:r>
              <a:rPr lang="en-US" dirty="0"/>
              <a:t> </a:t>
            </a:r>
            <a:r>
              <a:rPr lang="en-US" dirty="0" err="1"/>
              <a:t>úkoly</a:t>
            </a:r>
            <a:r>
              <a:rPr lang="en-US" dirty="0"/>
              <a:t> </a:t>
            </a:r>
            <a:r>
              <a:rPr lang="en-US" dirty="0" err="1"/>
              <a:t>vojenské</a:t>
            </a:r>
            <a:r>
              <a:rPr lang="en-US" dirty="0"/>
              <a:t> </a:t>
            </a:r>
            <a:r>
              <a:rPr lang="en-US" dirty="0" err="1"/>
              <a:t>policie</a:t>
            </a:r>
            <a:endParaRPr lang="en-US" dirty="0"/>
          </a:p>
        </p:txBody>
      </p:sp>
      <p:sp>
        <p:nvSpPr>
          <p:cNvPr id="3" name="Content Placeholder 2"/>
          <p:cNvSpPr>
            <a:spLocks noGrp="1"/>
          </p:cNvSpPr>
          <p:nvPr>
            <p:ph idx="1"/>
          </p:nvPr>
        </p:nvSpPr>
        <p:spPr/>
        <p:txBody>
          <a:bodyPr/>
          <a:lstStyle/>
          <a:p>
            <a:r>
              <a:rPr lang="en-US" dirty="0" err="1"/>
              <a:t>Vojenská</a:t>
            </a:r>
            <a:r>
              <a:rPr lang="en-US" dirty="0"/>
              <a:t> </a:t>
            </a:r>
            <a:r>
              <a:rPr lang="en-US" dirty="0" err="1"/>
              <a:t>policie</a:t>
            </a:r>
            <a:r>
              <a:rPr lang="en-US" dirty="0"/>
              <a:t>:</a:t>
            </a:r>
          </a:p>
          <a:p>
            <a:r>
              <a:rPr lang="en-US" dirty="0"/>
              <a:t>a)	se </a:t>
            </a:r>
            <a:r>
              <a:rPr lang="en-US" dirty="0" err="1"/>
              <a:t>podílí</a:t>
            </a:r>
            <a:r>
              <a:rPr lang="en-US" dirty="0"/>
              <a:t>  </a:t>
            </a:r>
            <a:r>
              <a:rPr lang="en-US" dirty="0" err="1"/>
              <a:t>na</a:t>
            </a:r>
            <a:r>
              <a:rPr lang="en-US" dirty="0"/>
              <a:t> </a:t>
            </a:r>
            <a:r>
              <a:rPr lang="en-US" dirty="0" err="1"/>
              <a:t>zabezpečování</a:t>
            </a:r>
            <a:r>
              <a:rPr lang="en-US" dirty="0"/>
              <a:t> </a:t>
            </a:r>
            <a:r>
              <a:rPr lang="en-US" dirty="0" err="1"/>
              <a:t>kázně</a:t>
            </a:r>
            <a:r>
              <a:rPr lang="en-US" dirty="0"/>
              <a:t> a </a:t>
            </a:r>
            <a:r>
              <a:rPr lang="en-US" dirty="0" err="1"/>
              <a:t>pořádku</a:t>
            </a:r>
            <a:r>
              <a:rPr lang="en-US" dirty="0"/>
              <a:t> </a:t>
            </a:r>
            <a:r>
              <a:rPr lang="en-US" dirty="0" err="1">
                <a:solidFill>
                  <a:srgbClr val="FF6600"/>
                </a:solidFill>
              </a:rPr>
              <a:t>ve</a:t>
            </a:r>
            <a:r>
              <a:rPr lang="en-US" dirty="0">
                <a:solidFill>
                  <a:srgbClr val="FF6600"/>
                </a:solidFill>
              </a:rPr>
              <a:t> </a:t>
            </a:r>
            <a:r>
              <a:rPr lang="en-US" dirty="0" err="1">
                <a:solidFill>
                  <a:srgbClr val="FF6600"/>
                </a:solidFill>
              </a:rPr>
              <a:t>vojenských</a:t>
            </a:r>
            <a:r>
              <a:rPr lang="en-US" dirty="0">
                <a:solidFill>
                  <a:srgbClr val="FF6600"/>
                </a:solidFill>
              </a:rPr>
              <a:t> </a:t>
            </a:r>
            <a:r>
              <a:rPr lang="en-US" dirty="0" err="1">
                <a:solidFill>
                  <a:srgbClr val="FF6600"/>
                </a:solidFill>
              </a:rPr>
              <a:t>objektech</a:t>
            </a:r>
            <a:r>
              <a:rPr lang="en-US" dirty="0">
                <a:solidFill>
                  <a:srgbClr val="FF6600"/>
                </a:solidFill>
              </a:rPr>
              <a:t>, </a:t>
            </a:r>
          </a:p>
          <a:p>
            <a:r>
              <a:rPr lang="en-US" dirty="0"/>
              <a:t>b)	se </a:t>
            </a:r>
            <a:r>
              <a:rPr lang="en-US" dirty="0" err="1"/>
              <a:t>podílí</a:t>
            </a:r>
            <a:r>
              <a:rPr lang="en-US" dirty="0"/>
              <a:t>  </a:t>
            </a:r>
            <a:r>
              <a:rPr lang="en-US" dirty="0" err="1"/>
              <a:t>na</a:t>
            </a:r>
            <a:r>
              <a:rPr lang="en-US" dirty="0"/>
              <a:t> </a:t>
            </a:r>
            <a:r>
              <a:rPr lang="en-US" dirty="0" err="1"/>
              <a:t>zabezpečování</a:t>
            </a:r>
            <a:r>
              <a:rPr lang="en-US" dirty="0"/>
              <a:t> </a:t>
            </a:r>
            <a:r>
              <a:rPr lang="en-US" dirty="0" err="1">
                <a:solidFill>
                  <a:srgbClr val="FF6600"/>
                </a:solidFill>
              </a:rPr>
              <a:t>kázně</a:t>
            </a:r>
            <a:r>
              <a:rPr lang="en-US" dirty="0">
                <a:solidFill>
                  <a:srgbClr val="FF6600"/>
                </a:solidFill>
              </a:rPr>
              <a:t> a </a:t>
            </a:r>
            <a:r>
              <a:rPr lang="en-US" dirty="0" err="1">
                <a:solidFill>
                  <a:srgbClr val="FF6600"/>
                </a:solidFill>
              </a:rPr>
              <a:t>pořádku</a:t>
            </a:r>
            <a:r>
              <a:rPr lang="en-US" dirty="0">
                <a:solidFill>
                  <a:srgbClr val="FF6600"/>
                </a:solidFill>
              </a:rPr>
              <a:t> </a:t>
            </a:r>
            <a:r>
              <a:rPr lang="en-US" dirty="0" err="1">
                <a:solidFill>
                  <a:srgbClr val="FF6600"/>
                </a:solidFill>
              </a:rPr>
              <a:t>vojáky</a:t>
            </a:r>
            <a:r>
              <a:rPr lang="en-US" dirty="0">
                <a:solidFill>
                  <a:srgbClr val="FF6600"/>
                </a:solidFill>
              </a:rPr>
              <a:t> </a:t>
            </a:r>
            <a:r>
              <a:rPr lang="en-US" dirty="0" err="1">
                <a:solidFill>
                  <a:srgbClr val="FF6600"/>
                </a:solidFill>
              </a:rPr>
              <a:t>na</a:t>
            </a:r>
            <a:r>
              <a:rPr lang="en-US" dirty="0">
                <a:solidFill>
                  <a:srgbClr val="FF6600"/>
                </a:solidFill>
              </a:rPr>
              <a:t> </a:t>
            </a:r>
            <a:r>
              <a:rPr lang="en-US" dirty="0" err="1">
                <a:solidFill>
                  <a:srgbClr val="FF6600"/>
                </a:solidFill>
              </a:rPr>
              <a:t>veřejnosti</a:t>
            </a:r>
            <a:r>
              <a:rPr lang="en-US" dirty="0">
                <a:solidFill>
                  <a:srgbClr val="FF6600"/>
                </a:solidFill>
              </a:rPr>
              <a:t>, </a:t>
            </a:r>
          </a:p>
          <a:p>
            <a:r>
              <a:rPr lang="en-US" dirty="0"/>
              <a:t>c)	 </a:t>
            </a:r>
            <a:r>
              <a:rPr lang="en-US" dirty="0" err="1">
                <a:solidFill>
                  <a:srgbClr val="008000"/>
                </a:solidFill>
              </a:rPr>
              <a:t>odhaluje</a:t>
            </a:r>
            <a:r>
              <a:rPr lang="en-US" dirty="0">
                <a:solidFill>
                  <a:srgbClr val="008000"/>
                </a:solidFill>
              </a:rPr>
              <a:t> </a:t>
            </a:r>
            <a:r>
              <a:rPr lang="en-US" dirty="0" err="1">
                <a:solidFill>
                  <a:srgbClr val="008000"/>
                </a:solidFill>
              </a:rPr>
              <a:t>trestné</a:t>
            </a:r>
            <a:r>
              <a:rPr lang="en-US" dirty="0">
                <a:solidFill>
                  <a:srgbClr val="008000"/>
                </a:solidFill>
              </a:rPr>
              <a:t> </a:t>
            </a:r>
            <a:r>
              <a:rPr lang="en-US" dirty="0" err="1">
                <a:solidFill>
                  <a:srgbClr val="008000"/>
                </a:solidFill>
              </a:rPr>
              <a:t>činy</a:t>
            </a:r>
            <a:r>
              <a:rPr lang="en-US" dirty="0"/>
              <a:t> a </a:t>
            </a:r>
            <a:r>
              <a:rPr lang="en-US" dirty="0" err="1"/>
              <a:t>zjišťuje</a:t>
            </a:r>
            <a:r>
              <a:rPr lang="en-US" dirty="0"/>
              <a:t> </a:t>
            </a:r>
            <a:r>
              <a:rPr lang="en-US" dirty="0" err="1"/>
              <a:t>jejich</a:t>
            </a:r>
            <a:r>
              <a:rPr lang="en-US" dirty="0"/>
              <a:t> </a:t>
            </a:r>
            <a:r>
              <a:rPr lang="en-US" dirty="0" err="1"/>
              <a:t>pachatele</a:t>
            </a:r>
            <a:r>
              <a:rPr lang="en-US" dirty="0"/>
              <a:t> a </a:t>
            </a:r>
            <a:r>
              <a:rPr lang="en-US" dirty="0" err="1"/>
              <a:t>činí</a:t>
            </a:r>
            <a:r>
              <a:rPr lang="en-US" dirty="0"/>
              <a:t> </a:t>
            </a:r>
            <a:r>
              <a:rPr lang="en-US" dirty="0" err="1"/>
              <a:t>opatření</a:t>
            </a:r>
            <a:r>
              <a:rPr lang="en-US" dirty="0"/>
              <a:t> k </a:t>
            </a:r>
            <a:r>
              <a:rPr lang="en-US" dirty="0" err="1"/>
              <a:t>předcházení</a:t>
            </a:r>
            <a:r>
              <a:rPr lang="en-US" dirty="0"/>
              <a:t> </a:t>
            </a:r>
            <a:r>
              <a:rPr lang="en-US" dirty="0" err="1"/>
              <a:t>trestné</a:t>
            </a:r>
            <a:r>
              <a:rPr lang="en-US" dirty="0"/>
              <a:t> </a:t>
            </a:r>
            <a:r>
              <a:rPr lang="en-US" dirty="0" err="1"/>
              <a:t>činnosti</a:t>
            </a:r>
            <a:r>
              <a:rPr lang="en-US" dirty="0"/>
              <a:t>,, </a:t>
            </a:r>
          </a:p>
          <a:p>
            <a:r>
              <a:rPr lang="en-US" dirty="0"/>
              <a:t>d)	</a:t>
            </a:r>
            <a:r>
              <a:rPr lang="en-US" dirty="0" err="1">
                <a:solidFill>
                  <a:srgbClr val="3366FF"/>
                </a:solidFill>
              </a:rPr>
              <a:t>působí</a:t>
            </a:r>
            <a:r>
              <a:rPr lang="en-US" dirty="0">
                <a:solidFill>
                  <a:srgbClr val="3366FF"/>
                </a:solidFill>
              </a:rPr>
              <a:t> v </a:t>
            </a:r>
            <a:r>
              <a:rPr lang="en-US" dirty="0" err="1">
                <a:solidFill>
                  <a:srgbClr val="3366FF"/>
                </a:solidFill>
              </a:rPr>
              <a:t>řízení</a:t>
            </a:r>
            <a:r>
              <a:rPr lang="en-US" dirty="0">
                <a:solidFill>
                  <a:srgbClr val="3366FF"/>
                </a:solidFill>
              </a:rPr>
              <a:t> o </a:t>
            </a:r>
            <a:r>
              <a:rPr lang="en-US" dirty="0" err="1">
                <a:solidFill>
                  <a:srgbClr val="3366FF"/>
                </a:solidFill>
              </a:rPr>
              <a:t>trestných</a:t>
            </a:r>
            <a:r>
              <a:rPr lang="en-US" dirty="0">
                <a:solidFill>
                  <a:srgbClr val="3366FF"/>
                </a:solidFill>
              </a:rPr>
              <a:t> </a:t>
            </a:r>
            <a:r>
              <a:rPr lang="en-US" dirty="0" err="1">
                <a:solidFill>
                  <a:srgbClr val="3366FF"/>
                </a:solidFill>
              </a:rPr>
              <a:t>činech</a:t>
            </a:r>
            <a:r>
              <a:rPr lang="en-US" dirty="0">
                <a:solidFill>
                  <a:srgbClr val="3366FF"/>
                </a:solidFill>
              </a:rPr>
              <a:t> </a:t>
            </a:r>
            <a:r>
              <a:rPr lang="en-US" dirty="0" err="1">
                <a:solidFill>
                  <a:srgbClr val="3366FF"/>
                </a:solidFill>
              </a:rPr>
              <a:t>jako</a:t>
            </a:r>
            <a:r>
              <a:rPr lang="en-US" dirty="0">
                <a:solidFill>
                  <a:srgbClr val="3366FF"/>
                </a:solidFill>
              </a:rPr>
              <a:t> </a:t>
            </a:r>
            <a:r>
              <a:rPr lang="en-US" dirty="0" err="1">
                <a:solidFill>
                  <a:srgbClr val="3366FF"/>
                </a:solidFill>
              </a:rPr>
              <a:t>policejní</a:t>
            </a:r>
            <a:r>
              <a:rPr lang="en-US" dirty="0">
                <a:solidFill>
                  <a:srgbClr val="3366FF"/>
                </a:solidFill>
              </a:rPr>
              <a:t> </a:t>
            </a:r>
            <a:r>
              <a:rPr lang="en-US" dirty="0" err="1">
                <a:solidFill>
                  <a:srgbClr val="3366FF"/>
                </a:solidFill>
              </a:rPr>
              <a:t>orgán</a:t>
            </a:r>
            <a:r>
              <a:rPr lang="en-US" dirty="0">
                <a:solidFill>
                  <a:srgbClr val="3366FF"/>
                </a:solidFill>
              </a:rPr>
              <a:t>  a </a:t>
            </a:r>
            <a:r>
              <a:rPr lang="en-US" dirty="0" err="1">
                <a:solidFill>
                  <a:srgbClr val="3366FF"/>
                </a:solidFill>
              </a:rPr>
              <a:t>šetří</a:t>
            </a:r>
            <a:r>
              <a:rPr lang="en-US" dirty="0">
                <a:solidFill>
                  <a:srgbClr val="3366FF"/>
                </a:solidFill>
              </a:rPr>
              <a:t> </a:t>
            </a:r>
            <a:r>
              <a:rPr lang="en-US" dirty="0" err="1">
                <a:solidFill>
                  <a:srgbClr val="3366FF"/>
                </a:solidFill>
              </a:rPr>
              <a:t>přestupky</a:t>
            </a:r>
            <a:r>
              <a:rPr lang="en-US" dirty="0">
                <a:solidFill>
                  <a:srgbClr val="3366FF"/>
                </a:solidFill>
              </a:rPr>
              <a:t>  </a:t>
            </a:r>
            <a:r>
              <a:rPr lang="en-US" dirty="0" err="1">
                <a:solidFill>
                  <a:srgbClr val="3366FF"/>
                </a:solidFill>
              </a:rPr>
              <a:t>vojáků</a:t>
            </a:r>
            <a:endParaRPr lang="en-US" dirty="0">
              <a:solidFill>
                <a:srgbClr val="3366FF"/>
              </a:solidFill>
            </a:endParaRPr>
          </a:p>
        </p:txBody>
      </p:sp>
    </p:spTree>
    <p:extLst>
      <p:ext uri="{BB962C8B-B14F-4D97-AF65-F5344CB8AC3E}">
        <p14:creationId xmlns:p14="http://schemas.microsoft.com/office/powerpoint/2010/main" val="3580818751"/>
      </p:ext>
    </p:extLst>
  </p:cSld>
  <p:clrMapOvr>
    <a:masterClrMapping/>
  </p:clrMapOvr>
</p:sld>
</file>

<file path=ppt/slides/slide3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Organizační</a:t>
            </a:r>
            <a:r>
              <a:rPr lang="en-US" dirty="0"/>
              <a:t> </a:t>
            </a:r>
            <a:r>
              <a:rPr lang="en-US" dirty="0" err="1"/>
              <a:t>struktura</a:t>
            </a:r>
            <a:r>
              <a:rPr lang="en-US" dirty="0"/>
              <a:t> </a:t>
            </a:r>
            <a:r>
              <a:rPr lang="en-US" dirty="0" err="1"/>
              <a:t>vojenské</a:t>
            </a:r>
            <a:r>
              <a:rPr lang="en-US" dirty="0"/>
              <a:t> </a:t>
            </a:r>
            <a:r>
              <a:rPr lang="en-US" dirty="0" err="1"/>
              <a:t>policie</a:t>
            </a:r>
            <a:endParaRPr lang="en-US" dirty="0"/>
          </a:p>
        </p:txBody>
      </p:sp>
      <p:sp>
        <p:nvSpPr>
          <p:cNvPr id="3" name="Content Placeholder 2"/>
          <p:cNvSpPr>
            <a:spLocks noGrp="1"/>
          </p:cNvSpPr>
          <p:nvPr>
            <p:ph idx="1"/>
          </p:nvPr>
        </p:nvSpPr>
        <p:spPr/>
        <p:txBody>
          <a:bodyPr/>
          <a:lstStyle/>
          <a:p>
            <a:r>
              <a:rPr lang="en-US" dirty="0"/>
              <a:t> </a:t>
            </a:r>
            <a:r>
              <a:rPr lang="en-US" dirty="0" err="1"/>
              <a:t>Organizační</a:t>
            </a:r>
            <a:r>
              <a:rPr lang="en-US" dirty="0"/>
              <a:t> </a:t>
            </a:r>
            <a:r>
              <a:rPr lang="en-US" dirty="0" err="1"/>
              <a:t>strukturu</a:t>
            </a:r>
            <a:r>
              <a:rPr lang="en-US" dirty="0"/>
              <a:t> </a:t>
            </a:r>
            <a:r>
              <a:rPr lang="en-US" dirty="0" err="1">
                <a:solidFill>
                  <a:srgbClr val="FF6600"/>
                </a:solidFill>
              </a:rPr>
              <a:t>Vojenské</a:t>
            </a:r>
            <a:r>
              <a:rPr lang="en-US" dirty="0">
                <a:solidFill>
                  <a:srgbClr val="FF6600"/>
                </a:solidFill>
              </a:rPr>
              <a:t> </a:t>
            </a:r>
            <a:r>
              <a:rPr lang="en-US" dirty="0" err="1">
                <a:solidFill>
                  <a:srgbClr val="FF6600"/>
                </a:solidFill>
              </a:rPr>
              <a:t>policie</a:t>
            </a:r>
            <a:r>
              <a:rPr lang="en-US" dirty="0">
                <a:solidFill>
                  <a:srgbClr val="FF6600"/>
                </a:solidFill>
              </a:rPr>
              <a:t> </a:t>
            </a:r>
            <a:r>
              <a:rPr lang="en-US" dirty="0" err="1">
                <a:solidFill>
                  <a:srgbClr val="FF6600"/>
                </a:solidFill>
              </a:rPr>
              <a:t>stanoví</a:t>
            </a:r>
            <a:r>
              <a:rPr lang="en-US" dirty="0">
                <a:solidFill>
                  <a:srgbClr val="FF6600"/>
                </a:solidFill>
              </a:rPr>
              <a:t> </a:t>
            </a:r>
            <a:r>
              <a:rPr lang="en-US" dirty="0" err="1">
                <a:solidFill>
                  <a:srgbClr val="FF6600"/>
                </a:solidFill>
              </a:rPr>
              <a:t>ministr</a:t>
            </a:r>
            <a:r>
              <a:rPr lang="en-US" dirty="0">
                <a:solidFill>
                  <a:srgbClr val="FF6600"/>
                </a:solidFill>
              </a:rPr>
              <a:t> </a:t>
            </a:r>
            <a:r>
              <a:rPr lang="en-US" dirty="0" err="1">
                <a:solidFill>
                  <a:srgbClr val="FF6600"/>
                </a:solidFill>
              </a:rPr>
              <a:t>obrany</a:t>
            </a:r>
            <a:r>
              <a:rPr lang="en-US" dirty="0">
                <a:solidFill>
                  <a:srgbClr val="FF6600"/>
                </a:solidFill>
              </a:rPr>
              <a:t> </a:t>
            </a:r>
            <a:r>
              <a:rPr lang="en-US" dirty="0" err="1">
                <a:solidFill>
                  <a:srgbClr val="FF6600"/>
                </a:solidFill>
              </a:rPr>
              <a:t>po</a:t>
            </a:r>
            <a:r>
              <a:rPr lang="en-US" dirty="0">
                <a:solidFill>
                  <a:srgbClr val="FF6600"/>
                </a:solidFill>
              </a:rPr>
              <a:t> </a:t>
            </a:r>
            <a:r>
              <a:rPr lang="en-US" dirty="0" err="1">
                <a:solidFill>
                  <a:srgbClr val="FF6600"/>
                </a:solidFill>
              </a:rPr>
              <a:t>projednání</a:t>
            </a:r>
            <a:r>
              <a:rPr lang="en-US" dirty="0">
                <a:solidFill>
                  <a:srgbClr val="FF6600"/>
                </a:solidFill>
              </a:rPr>
              <a:t> v </a:t>
            </a:r>
            <a:r>
              <a:rPr lang="en-US" dirty="0" err="1">
                <a:solidFill>
                  <a:srgbClr val="FF6600"/>
                </a:solidFill>
              </a:rPr>
              <a:t>příslušném</a:t>
            </a:r>
            <a:r>
              <a:rPr lang="en-US" dirty="0">
                <a:solidFill>
                  <a:srgbClr val="FF6600"/>
                </a:solidFill>
              </a:rPr>
              <a:t> </a:t>
            </a:r>
            <a:r>
              <a:rPr lang="en-US" dirty="0" err="1">
                <a:solidFill>
                  <a:srgbClr val="FF6600"/>
                </a:solidFill>
              </a:rPr>
              <a:t>výboru</a:t>
            </a:r>
            <a:r>
              <a:rPr lang="en-US" dirty="0">
                <a:solidFill>
                  <a:srgbClr val="FF6600"/>
                </a:solidFill>
              </a:rPr>
              <a:t> </a:t>
            </a:r>
            <a:r>
              <a:rPr lang="en-US" dirty="0" err="1">
                <a:solidFill>
                  <a:srgbClr val="FF6600"/>
                </a:solidFill>
              </a:rPr>
              <a:t>Poslanecké</a:t>
            </a:r>
            <a:r>
              <a:rPr lang="en-US" dirty="0">
                <a:solidFill>
                  <a:srgbClr val="FF6600"/>
                </a:solidFill>
              </a:rPr>
              <a:t> </a:t>
            </a:r>
            <a:r>
              <a:rPr lang="en-US" dirty="0" err="1">
                <a:solidFill>
                  <a:srgbClr val="FF6600"/>
                </a:solidFill>
              </a:rPr>
              <a:t>sněmovny</a:t>
            </a:r>
            <a:endParaRPr lang="en-US" dirty="0">
              <a:solidFill>
                <a:srgbClr val="FF6600"/>
              </a:solidFill>
            </a:endParaRPr>
          </a:p>
          <a:p>
            <a:r>
              <a:rPr lang="en-US" dirty="0"/>
              <a:t>V </a:t>
            </a:r>
            <a:r>
              <a:rPr lang="en-US" dirty="0" err="1"/>
              <a:t>čele</a:t>
            </a:r>
            <a:r>
              <a:rPr lang="en-US" dirty="0"/>
              <a:t> </a:t>
            </a:r>
            <a:r>
              <a:rPr lang="en-US" dirty="0" err="1"/>
              <a:t>Vojenské</a:t>
            </a:r>
            <a:r>
              <a:rPr lang="en-US" dirty="0"/>
              <a:t> </a:t>
            </a:r>
            <a:r>
              <a:rPr lang="en-US" dirty="0" err="1"/>
              <a:t>policie</a:t>
            </a:r>
            <a:r>
              <a:rPr lang="en-US" dirty="0"/>
              <a:t> </a:t>
            </a:r>
            <a:r>
              <a:rPr lang="en-US" dirty="0" err="1"/>
              <a:t>stojí</a:t>
            </a:r>
            <a:r>
              <a:rPr lang="en-US" dirty="0"/>
              <a:t> </a:t>
            </a:r>
            <a:r>
              <a:rPr lang="en-US" dirty="0" err="1"/>
              <a:t>náčelník</a:t>
            </a:r>
            <a:r>
              <a:rPr lang="en-US" dirty="0"/>
              <a:t> </a:t>
            </a:r>
            <a:r>
              <a:rPr lang="en-US" dirty="0" err="1"/>
              <a:t>Vojenské</a:t>
            </a:r>
            <a:r>
              <a:rPr lang="en-US" dirty="0"/>
              <a:t> </a:t>
            </a:r>
            <a:r>
              <a:rPr lang="en-US" dirty="0" err="1"/>
              <a:t>policie</a:t>
            </a:r>
            <a:r>
              <a:rPr lang="en-US" dirty="0"/>
              <a:t>, </a:t>
            </a:r>
            <a:r>
              <a:rPr lang="en-US" dirty="0" err="1"/>
              <a:t>kterého</a:t>
            </a:r>
            <a:r>
              <a:rPr lang="en-US" dirty="0"/>
              <a:t> </a:t>
            </a:r>
            <a:r>
              <a:rPr lang="en-US" dirty="0" err="1"/>
              <a:t>jmenuje</a:t>
            </a:r>
            <a:r>
              <a:rPr lang="en-US" dirty="0"/>
              <a:t> a </a:t>
            </a:r>
            <a:r>
              <a:rPr lang="en-US" dirty="0" err="1"/>
              <a:t>odvolává</a:t>
            </a:r>
            <a:r>
              <a:rPr lang="en-US" dirty="0"/>
              <a:t> </a:t>
            </a:r>
            <a:r>
              <a:rPr lang="en-US" dirty="0" err="1"/>
              <a:t>ministr</a:t>
            </a:r>
            <a:r>
              <a:rPr lang="en-US" dirty="0"/>
              <a:t> </a:t>
            </a:r>
            <a:r>
              <a:rPr lang="en-US" dirty="0" err="1"/>
              <a:t>obrany</a:t>
            </a:r>
            <a:r>
              <a:rPr lang="en-US" dirty="0"/>
              <a:t> </a:t>
            </a:r>
            <a:r>
              <a:rPr lang="en-US" dirty="0" err="1"/>
              <a:t>po</a:t>
            </a:r>
            <a:r>
              <a:rPr lang="en-US" dirty="0"/>
              <a:t> </a:t>
            </a:r>
            <a:r>
              <a:rPr lang="en-US" dirty="0" err="1"/>
              <a:t>projednání</a:t>
            </a:r>
            <a:r>
              <a:rPr lang="en-US" dirty="0"/>
              <a:t> </a:t>
            </a:r>
            <a:r>
              <a:rPr lang="en-US" dirty="0" err="1"/>
              <a:t>ve</a:t>
            </a:r>
            <a:r>
              <a:rPr lang="en-US" dirty="0"/>
              <a:t> </a:t>
            </a:r>
            <a:r>
              <a:rPr lang="en-US" dirty="0" err="1"/>
              <a:t>výboru</a:t>
            </a:r>
            <a:r>
              <a:rPr lang="en-US" dirty="0"/>
              <a:t> </a:t>
            </a:r>
            <a:r>
              <a:rPr lang="en-US" dirty="0" err="1"/>
              <a:t>Poslanecké</a:t>
            </a:r>
            <a:r>
              <a:rPr lang="en-US" dirty="0"/>
              <a:t> </a:t>
            </a:r>
            <a:r>
              <a:rPr lang="en-US" dirty="0" err="1"/>
              <a:t>sněmovny</a:t>
            </a:r>
            <a:r>
              <a:rPr lang="en-US" dirty="0"/>
              <a:t> </a:t>
            </a:r>
            <a:r>
              <a:rPr lang="en-US" dirty="0" err="1"/>
              <a:t>příslušném</a:t>
            </a:r>
            <a:r>
              <a:rPr lang="en-US" dirty="0"/>
              <a:t> </a:t>
            </a:r>
            <a:r>
              <a:rPr lang="en-US" dirty="0" err="1"/>
              <a:t>ve</a:t>
            </a:r>
            <a:r>
              <a:rPr lang="en-US" dirty="0"/>
              <a:t> </a:t>
            </a:r>
            <a:r>
              <a:rPr lang="en-US" dirty="0" err="1"/>
              <a:t>věcech</a:t>
            </a:r>
            <a:r>
              <a:rPr lang="en-US" dirty="0"/>
              <a:t> </a:t>
            </a:r>
            <a:r>
              <a:rPr lang="en-US" dirty="0" err="1"/>
              <a:t>obrany</a:t>
            </a:r>
            <a:r>
              <a:rPr lang="en-US" dirty="0"/>
              <a:t>. </a:t>
            </a:r>
          </a:p>
          <a:p>
            <a:r>
              <a:rPr lang="en-US" dirty="0" err="1"/>
              <a:t>Náčelník</a:t>
            </a:r>
            <a:r>
              <a:rPr lang="en-US" dirty="0"/>
              <a:t> </a:t>
            </a:r>
            <a:r>
              <a:rPr lang="en-US" dirty="0" err="1"/>
              <a:t>Vojenské</a:t>
            </a:r>
            <a:r>
              <a:rPr lang="en-US" dirty="0"/>
              <a:t> </a:t>
            </a:r>
            <a:r>
              <a:rPr lang="en-US" dirty="0" err="1"/>
              <a:t>policie</a:t>
            </a:r>
            <a:r>
              <a:rPr lang="en-US" dirty="0"/>
              <a:t> je </a:t>
            </a:r>
            <a:r>
              <a:rPr lang="en-US" dirty="0" err="1"/>
              <a:t>přímo</a:t>
            </a:r>
            <a:r>
              <a:rPr lang="en-US" dirty="0"/>
              <a:t> </a:t>
            </a:r>
            <a:r>
              <a:rPr lang="en-US" dirty="0" err="1"/>
              <a:t>podřízen</a:t>
            </a:r>
            <a:r>
              <a:rPr lang="en-US" dirty="0"/>
              <a:t> </a:t>
            </a:r>
            <a:r>
              <a:rPr lang="en-US" dirty="0" err="1"/>
              <a:t>ministru</a:t>
            </a:r>
            <a:r>
              <a:rPr lang="en-US" dirty="0"/>
              <a:t> </a:t>
            </a:r>
            <a:r>
              <a:rPr lang="en-US" dirty="0" err="1"/>
              <a:t>obrany</a:t>
            </a:r>
            <a:r>
              <a:rPr lang="en-US" dirty="0"/>
              <a:t>.</a:t>
            </a:r>
          </a:p>
        </p:txBody>
      </p:sp>
    </p:spTree>
    <p:extLst>
      <p:ext uri="{BB962C8B-B14F-4D97-AF65-F5344CB8AC3E}">
        <p14:creationId xmlns:p14="http://schemas.microsoft.com/office/powerpoint/2010/main" val="39480978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Prameny  práva EU</a:t>
            </a:r>
          </a:p>
        </p:txBody>
      </p:sp>
      <p:sp>
        <p:nvSpPr>
          <p:cNvPr id="19458" name="Rectangle 2"/>
          <p:cNvSpPr>
            <a:spLocks noGrp="1" noChangeArrowheads="1"/>
          </p:cNvSpPr>
          <p:nvPr>
            <p:ph type="body" idx="1"/>
          </p:nvPr>
        </p:nvSpPr>
        <p:spPr>
          <a:xfrm>
            <a:off x="539750" y="1760538"/>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FF00"/>
                </a:solidFill>
              </a:rPr>
              <a:t>Primární</a:t>
            </a:r>
            <a:r>
              <a:rPr lang="cs-CZ"/>
              <a:t> : zakládací smlouvy, smlouvy o přistoupení, obecné zásady právní</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FF00"/>
                </a:solidFill>
              </a:rPr>
              <a:t>Sekundární</a:t>
            </a:r>
            <a:r>
              <a:rPr lang="cs-CZ"/>
              <a:t>: nařízení, směrnice, rozhodnutí ESD, doporučení a stanoviska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Integrovaný</a:t>
            </a:r>
            <a:r>
              <a:rPr lang="en-US" dirty="0"/>
              <a:t> </a:t>
            </a:r>
            <a:r>
              <a:rPr lang="en-US" dirty="0" err="1"/>
              <a:t>záchranný</a:t>
            </a:r>
            <a:r>
              <a:rPr lang="en-US" dirty="0"/>
              <a:t> </a:t>
            </a:r>
            <a:r>
              <a:rPr lang="en-US" dirty="0" err="1"/>
              <a:t>systém</a:t>
            </a:r>
            <a:endParaRPr lang="en-US" dirty="0"/>
          </a:p>
        </p:txBody>
      </p:sp>
      <p:sp>
        <p:nvSpPr>
          <p:cNvPr id="3" name="Content Placeholder 2"/>
          <p:cNvSpPr>
            <a:spLocks noGrp="1"/>
          </p:cNvSpPr>
          <p:nvPr>
            <p:ph idx="1"/>
          </p:nvPr>
        </p:nvSpPr>
        <p:spPr/>
        <p:txBody>
          <a:bodyPr/>
          <a:lstStyle/>
          <a:p>
            <a:r>
              <a:rPr lang="en-US" dirty="0" err="1"/>
              <a:t>Integrovaným</a:t>
            </a:r>
            <a:r>
              <a:rPr lang="en-US" dirty="0"/>
              <a:t> </a:t>
            </a:r>
            <a:r>
              <a:rPr lang="en-US" dirty="0" err="1"/>
              <a:t>záchranným</a:t>
            </a:r>
            <a:r>
              <a:rPr lang="en-US" dirty="0"/>
              <a:t> </a:t>
            </a:r>
            <a:r>
              <a:rPr lang="en-US" dirty="0" err="1"/>
              <a:t>systémem</a:t>
            </a:r>
            <a:r>
              <a:rPr lang="en-US" dirty="0"/>
              <a:t>  se </a:t>
            </a:r>
            <a:r>
              <a:rPr lang="en-US" dirty="0" err="1"/>
              <a:t>rozumí</a:t>
            </a:r>
            <a:r>
              <a:rPr lang="en-US" dirty="0"/>
              <a:t> :</a:t>
            </a:r>
          </a:p>
          <a:p>
            <a:pPr marL="514350" indent="-514350">
              <a:buAutoNum type="alphaUcParenR"/>
            </a:pPr>
            <a:r>
              <a:rPr lang="en-US" dirty="0" err="1">
                <a:solidFill>
                  <a:srgbClr val="008000"/>
                </a:solidFill>
              </a:rPr>
              <a:t>koordinovaný</a:t>
            </a:r>
            <a:r>
              <a:rPr lang="en-US" dirty="0">
                <a:solidFill>
                  <a:srgbClr val="008000"/>
                </a:solidFill>
              </a:rPr>
              <a:t> </a:t>
            </a:r>
            <a:r>
              <a:rPr lang="en-US" dirty="0" err="1">
                <a:solidFill>
                  <a:srgbClr val="008000"/>
                </a:solidFill>
              </a:rPr>
              <a:t>postup</a:t>
            </a:r>
            <a:r>
              <a:rPr lang="en-US" dirty="0">
                <a:solidFill>
                  <a:srgbClr val="008000"/>
                </a:solidFill>
              </a:rPr>
              <a:t> </a:t>
            </a:r>
            <a:r>
              <a:rPr lang="en-US" dirty="0" err="1">
                <a:solidFill>
                  <a:srgbClr val="008000"/>
                </a:solidFill>
              </a:rPr>
              <a:t>jeho</a:t>
            </a:r>
            <a:r>
              <a:rPr lang="en-US" dirty="0">
                <a:solidFill>
                  <a:srgbClr val="008000"/>
                </a:solidFill>
              </a:rPr>
              <a:t> </a:t>
            </a:r>
            <a:r>
              <a:rPr lang="en-US" dirty="0" err="1">
                <a:solidFill>
                  <a:srgbClr val="008000"/>
                </a:solidFill>
              </a:rPr>
              <a:t>složek</a:t>
            </a:r>
            <a:r>
              <a:rPr lang="en-US" dirty="0">
                <a:solidFill>
                  <a:srgbClr val="008000"/>
                </a:solidFill>
              </a:rPr>
              <a:t> </a:t>
            </a:r>
            <a:r>
              <a:rPr lang="en-US" dirty="0" err="1">
                <a:solidFill>
                  <a:srgbClr val="008000"/>
                </a:solidFill>
              </a:rPr>
              <a:t>při</a:t>
            </a:r>
            <a:r>
              <a:rPr lang="en-US" dirty="0">
                <a:solidFill>
                  <a:srgbClr val="008000"/>
                </a:solidFill>
              </a:rPr>
              <a:t> </a:t>
            </a:r>
            <a:r>
              <a:rPr lang="en-US" dirty="0" err="1">
                <a:solidFill>
                  <a:srgbClr val="008000"/>
                </a:solidFill>
              </a:rPr>
              <a:t>přípravě</a:t>
            </a:r>
            <a:r>
              <a:rPr lang="en-US" dirty="0">
                <a:solidFill>
                  <a:srgbClr val="008000"/>
                </a:solidFill>
              </a:rPr>
              <a:t> </a:t>
            </a:r>
            <a:r>
              <a:rPr lang="en-US" dirty="0" err="1">
                <a:solidFill>
                  <a:srgbClr val="008000"/>
                </a:solidFill>
              </a:rPr>
              <a:t>na</a:t>
            </a:r>
            <a:r>
              <a:rPr lang="en-US" dirty="0">
                <a:solidFill>
                  <a:srgbClr val="008000"/>
                </a:solidFill>
              </a:rPr>
              <a:t> </a:t>
            </a:r>
            <a:r>
              <a:rPr lang="en-US" dirty="0" err="1">
                <a:solidFill>
                  <a:srgbClr val="008000"/>
                </a:solidFill>
              </a:rPr>
              <a:t>mimořádné</a:t>
            </a:r>
            <a:r>
              <a:rPr lang="en-US" dirty="0">
                <a:solidFill>
                  <a:srgbClr val="008000"/>
                </a:solidFill>
              </a:rPr>
              <a:t> </a:t>
            </a:r>
            <a:r>
              <a:rPr lang="en-US" dirty="0" err="1">
                <a:solidFill>
                  <a:srgbClr val="008000"/>
                </a:solidFill>
              </a:rPr>
              <a:t>události</a:t>
            </a:r>
            <a:r>
              <a:rPr lang="en-US" dirty="0">
                <a:solidFill>
                  <a:srgbClr val="008000"/>
                </a:solidFill>
              </a:rPr>
              <a:t>  a </a:t>
            </a:r>
          </a:p>
          <a:p>
            <a:pPr marL="514350" indent="-514350">
              <a:buAutoNum type="alphaUcParenR"/>
            </a:pPr>
            <a:r>
              <a:rPr lang="en-US" dirty="0" err="1">
                <a:solidFill>
                  <a:srgbClr val="008000"/>
                </a:solidFill>
              </a:rPr>
              <a:t>při</a:t>
            </a:r>
            <a:r>
              <a:rPr lang="en-US" dirty="0">
                <a:solidFill>
                  <a:srgbClr val="008000"/>
                </a:solidFill>
              </a:rPr>
              <a:t> </a:t>
            </a:r>
            <a:r>
              <a:rPr lang="en-US" dirty="0" err="1">
                <a:solidFill>
                  <a:srgbClr val="008000"/>
                </a:solidFill>
              </a:rPr>
              <a:t>provádění</a:t>
            </a:r>
            <a:r>
              <a:rPr lang="en-US" dirty="0">
                <a:solidFill>
                  <a:srgbClr val="008000"/>
                </a:solidFill>
              </a:rPr>
              <a:t> </a:t>
            </a:r>
            <a:r>
              <a:rPr lang="en-US" dirty="0" err="1">
                <a:solidFill>
                  <a:srgbClr val="008000"/>
                </a:solidFill>
              </a:rPr>
              <a:t>záchranných</a:t>
            </a:r>
            <a:r>
              <a:rPr lang="en-US" dirty="0">
                <a:solidFill>
                  <a:srgbClr val="008000"/>
                </a:solidFill>
              </a:rPr>
              <a:t> a </a:t>
            </a:r>
            <a:r>
              <a:rPr lang="en-US" dirty="0" err="1">
                <a:solidFill>
                  <a:srgbClr val="008000"/>
                </a:solidFill>
              </a:rPr>
              <a:t>likvidačních</a:t>
            </a:r>
            <a:r>
              <a:rPr lang="en-US" dirty="0">
                <a:solidFill>
                  <a:srgbClr val="008000"/>
                </a:solidFill>
              </a:rPr>
              <a:t> </a:t>
            </a:r>
            <a:r>
              <a:rPr lang="en-US" dirty="0" err="1">
                <a:solidFill>
                  <a:srgbClr val="008000"/>
                </a:solidFill>
              </a:rPr>
              <a:t>prací</a:t>
            </a:r>
            <a:r>
              <a:rPr lang="en-US" dirty="0">
                <a:solidFill>
                  <a:srgbClr val="008000"/>
                </a:solidFill>
              </a:rPr>
              <a:t>,</a:t>
            </a:r>
          </a:p>
        </p:txBody>
      </p:sp>
    </p:spTree>
    <p:extLst>
      <p:ext uri="{BB962C8B-B14F-4D97-AF65-F5344CB8AC3E}">
        <p14:creationId xmlns:p14="http://schemas.microsoft.com/office/powerpoint/2010/main" val="3456811109"/>
      </p:ext>
    </p:extLst>
  </p:cSld>
  <p:clrMapOvr>
    <a:masterClrMapping/>
  </p:clrMapOvr>
</p:sld>
</file>

<file path=ppt/slides/slide3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Mimořádná</a:t>
            </a:r>
            <a:r>
              <a:rPr lang="en-US" dirty="0"/>
              <a:t> </a:t>
            </a:r>
            <a:r>
              <a:rPr lang="en-US" dirty="0" err="1"/>
              <a:t>událost</a:t>
            </a:r>
            <a:endParaRPr lang="en-US" dirty="0"/>
          </a:p>
        </p:txBody>
      </p:sp>
      <p:sp>
        <p:nvSpPr>
          <p:cNvPr id="3" name="Content Placeholder 2"/>
          <p:cNvSpPr>
            <a:spLocks noGrp="1"/>
          </p:cNvSpPr>
          <p:nvPr>
            <p:ph idx="1"/>
          </p:nvPr>
        </p:nvSpPr>
        <p:spPr/>
        <p:txBody>
          <a:bodyPr/>
          <a:lstStyle/>
          <a:p>
            <a:r>
              <a:rPr lang="en-US" dirty="0" err="1"/>
              <a:t>Mimořádnou</a:t>
            </a:r>
            <a:r>
              <a:rPr lang="en-US" dirty="0"/>
              <a:t> </a:t>
            </a:r>
            <a:r>
              <a:rPr lang="en-US" dirty="0" err="1"/>
              <a:t>událostí</a:t>
            </a:r>
            <a:r>
              <a:rPr lang="en-US" dirty="0"/>
              <a:t>  se </a:t>
            </a:r>
            <a:r>
              <a:rPr lang="en-US" dirty="0" err="1"/>
              <a:t>rozumí</a:t>
            </a:r>
            <a:r>
              <a:rPr lang="en-US" dirty="0"/>
              <a:t>:</a:t>
            </a:r>
          </a:p>
          <a:p>
            <a:pPr marL="514350" indent="-514350">
              <a:buAutoNum type="alphaLcParenR"/>
            </a:pPr>
            <a:r>
              <a:rPr lang="en-US" dirty="0" err="1">
                <a:solidFill>
                  <a:srgbClr val="FF6600"/>
                </a:solidFill>
              </a:rPr>
              <a:t>škodlivé</a:t>
            </a:r>
            <a:r>
              <a:rPr lang="en-US" dirty="0">
                <a:solidFill>
                  <a:srgbClr val="FF6600"/>
                </a:solidFill>
              </a:rPr>
              <a:t> </a:t>
            </a:r>
            <a:r>
              <a:rPr lang="en-US" dirty="0" err="1">
                <a:solidFill>
                  <a:srgbClr val="FF6600"/>
                </a:solidFill>
              </a:rPr>
              <a:t>působení</a:t>
            </a:r>
            <a:r>
              <a:rPr lang="en-US" dirty="0">
                <a:solidFill>
                  <a:srgbClr val="FF6600"/>
                </a:solidFill>
              </a:rPr>
              <a:t> </a:t>
            </a:r>
            <a:r>
              <a:rPr lang="en-US" dirty="0" err="1">
                <a:solidFill>
                  <a:srgbClr val="FF6600"/>
                </a:solidFill>
              </a:rPr>
              <a:t>sil</a:t>
            </a:r>
            <a:r>
              <a:rPr lang="en-US" dirty="0">
                <a:solidFill>
                  <a:srgbClr val="FF6600"/>
                </a:solidFill>
              </a:rPr>
              <a:t> a </a:t>
            </a:r>
            <a:r>
              <a:rPr lang="en-US" dirty="0" err="1">
                <a:solidFill>
                  <a:srgbClr val="FF6600"/>
                </a:solidFill>
              </a:rPr>
              <a:t>jevů</a:t>
            </a:r>
            <a:r>
              <a:rPr lang="en-US" dirty="0">
                <a:solidFill>
                  <a:srgbClr val="FF6600"/>
                </a:solidFill>
              </a:rPr>
              <a:t> </a:t>
            </a:r>
            <a:r>
              <a:rPr lang="en-US" dirty="0" err="1">
                <a:solidFill>
                  <a:srgbClr val="FF6600"/>
                </a:solidFill>
              </a:rPr>
              <a:t>vyvolaných</a:t>
            </a:r>
            <a:r>
              <a:rPr lang="en-US" dirty="0">
                <a:solidFill>
                  <a:srgbClr val="FF6600"/>
                </a:solidFill>
              </a:rPr>
              <a:t> </a:t>
            </a:r>
            <a:r>
              <a:rPr lang="en-US" dirty="0" err="1">
                <a:solidFill>
                  <a:srgbClr val="FF6600"/>
                </a:solidFill>
              </a:rPr>
              <a:t>činností</a:t>
            </a:r>
            <a:r>
              <a:rPr lang="en-US" dirty="0">
                <a:solidFill>
                  <a:srgbClr val="FF6600"/>
                </a:solidFill>
              </a:rPr>
              <a:t> </a:t>
            </a:r>
            <a:r>
              <a:rPr lang="en-US" dirty="0" err="1">
                <a:solidFill>
                  <a:srgbClr val="FF6600"/>
                </a:solidFill>
              </a:rPr>
              <a:t>člověka</a:t>
            </a:r>
            <a:r>
              <a:rPr lang="en-US" dirty="0">
                <a:solidFill>
                  <a:srgbClr val="FF6600"/>
                </a:solidFill>
              </a:rPr>
              <a:t>, </a:t>
            </a:r>
            <a:r>
              <a:rPr lang="en-US" dirty="0" err="1">
                <a:solidFill>
                  <a:srgbClr val="FF6600"/>
                </a:solidFill>
              </a:rPr>
              <a:t>přírodními</a:t>
            </a:r>
            <a:r>
              <a:rPr lang="en-US" dirty="0">
                <a:solidFill>
                  <a:srgbClr val="FF6600"/>
                </a:solidFill>
              </a:rPr>
              <a:t> </a:t>
            </a:r>
            <a:r>
              <a:rPr lang="en-US" dirty="0" err="1">
                <a:solidFill>
                  <a:srgbClr val="FF6600"/>
                </a:solidFill>
              </a:rPr>
              <a:t>vlivy</a:t>
            </a:r>
            <a:r>
              <a:rPr lang="en-US" dirty="0">
                <a:solidFill>
                  <a:srgbClr val="FF6600"/>
                </a:solidFill>
              </a:rPr>
              <a:t>, a </a:t>
            </a:r>
            <a:r>
              <a:rPr lang="en-US" dirty="0" err="1">
                <a:solidFill>
                  <a:srgbClr val="FF6600"/>
                </a:solidFill>
              </a:rPr>
              <a:t>také</a:t>
            </a:r>
            <a:r>
              <a:rPr lang="en-US" dirty="0">
                <a:solidFill>
                  <a:srgbClr val="FF6600"/>
                </a:solidFill>
              </a:rPr>
              <a:t> </a:t>
            </a:r>
          </a:p>
          <a:p>
            <a:pPr marL="514350" indent="-514350">
              <a:buAutoNum type="alphaLcParenR"/>
            </a:pPr>
            <a:r>
              <a:rPr lang="en-US" dirty="0" err="1">
                <a:solidFill>
                  <a:srgbClr val="FF6600"/>
                </a:solidFill>
              </a:rPr>
              <a:t>havárie</a:t>
            </a:r>
            <a:r>
              <a:rPr lang="en-US" dirty="0">
                <a:solidFill>
                  <a:srgbClr val="FF6600"/>
                </a:solidFill>
              </a:rPr>
              <a:t>, </a:t>
            </a:r>
          </a:p>
          <a:p>
            <a:pPr marL="514350" indent="-514350">
              <a:buAutoNum type="alphaLcParenR"/>
            </a:pPr>
            <a:endParaRPr lang="en-US" dirty="0"/>
          </a:p>
          <a:p>
            <a:pPr marL="0" indent="0"/>
            <a:r>
              <a:rPr lang="en-US" dirty="0" err="1"/>
              <a:t>které</a:t>
            </a:r>
            <a:r>
              <a:rPr lang="en-US" dirty="0"/>
              <a:t> </a:t>
            </a:r>
            <a:r>
              <a:rPr lang="en-US" dirty="0" err="1">
                <a:solidFill>
                  <a:srgbClr val="660066"/>
                </a:solidFill>
              </a:rPr>
              <a:t>ohrožují</a:t>
            </a:r>
            <a:r>
              <a:rPr lang="en-US" dirty="0">
                <a:solidFill>
                  <a:srgbClr val="660066"/>
                </a:solidFill>
              </a:rPr>
              <a:t> </a:t>
            </a:r>
            <a:r>
              <a:rPr lang="en-US" dirty="0" err="1">
                <a:solidFill>
                  <a:srgbClr val="660066"/>
                </a:solidFill>
              </a:rPr>
              <a:t>život</a:t>
            </a:r>
            <a:r>
              <a:rPr lang="en-US" dirty="0">
                <a:solidFill>
                  <a:srgbClr val="660066"/>
                </a:solidFill>
              </a:rPr>
              <a:t>, </a:t>
            </a:r>
            <a:r>
              <a:rPr lang="en-US" dirty="0" err="1">
                <a:solidFill>
                  <a:srgbClr val="660066"/>
                </a:solidFill>
              </a:rPr>
              <a:t>zdraví</a:t>
            </a:r>
            <a:r>
              <a:rPr lang="en-US" dirty="0">
                <a:solidFill>
                  <a:srgbClr val="660066"/>
                </a:solidFill>
              </a:rPr>
              <a:t>, </a:t>
            </a:r>
            <a:r>
              <a:rPr lang="en-US" dirty="0" err="1">
                <a:solidFill>
                  <a:srgbClr val="660066"/>
                </a:solidFill>
              </a:rPr>
              <a:t>majetek</a:t>
            </a:r>
            <a:r>
              <a:rPr lang="en-US" dirty="0">
                <a:solidFill>
                  <a:srgbClr val="660066"/>
                </a:solidFill>
              </a:rPr>
              <a:t> </a:t>
            </a:r>
            <a:r>
              <a:rPr lang="en-US" dirty="0" err="1">
                <a:solidFill>
                  <a:srgbClr val="660066"/>
                </a:solidFill>
              </a:rPr>
              <a:t>nebo</a:t>
            </a:r>
            <a:r>
              <a:rPr lang="en-US" dirty="0">
                <a:solidFill>
                  <a:srgbClr val="660066"/>
                </a:solidFill>
              </a:rPr>
              <a:t> </a:t>
            </a:r>
            <a:r>
              <a:rPr lang="en-US" dirty="0" err="1">
                <a:solidFill>
                  <a:srgbClr val="660066"/>
                </a:solidFill>
              </a:rPr>
              <a:t>životní</a:t>
            </a:r>
            <a:r>
              <a:rPr lang="en-US" dirty="0">
                <a:solidFill>
                  <a:srgbClr val="660066"/>
                </a:solidFill>
              </a:rPr>
              <a:t> </a:t>
            </a:r>
            <a:r>
              <a:rPr lang="en-US" dirty="0" err="1">
                <a:solidFill>
                  <a:srgbClr val="660066"/>
                </a:solidFill>
              </a:rPr>
              <a:t>prostředí</a:t>
            </a:r>
            <a:r>
              <a:rPr lang="en-US" dirty="0">
                <a:solidFill>
                  <a:srgbClr val="660066"/>
                </a:solidFill>
              </a:rPr>
              <a:t> a </a:t>
            </a:r>
            <a:r>
              <a:rPr lang="en-US" dirty="0" err="1">
                <a:solidFill>
                  <a:srgbClr val="660066"/>
                </a:solidFill>
              </a:rPr>
              <a:t>vyžadují</a:t>
            </a:r>
            <a:r>
              <a:rPr lang="en-US" dirty="0">
                <a:solidFill>
                  <a:srgbClr val="660066"/>
                </a:solidFill>
              </a:rPr>
              <a:t> </a:t>
            </a:r>
            <a:r>
              <a:rPr lang="en-US" dirty="0" err="1">
                <a:solidFill>
                  <a:srgbClr val="660066"/>
                </a:solidFill>
              </a:rPr>
              <a:t>provedení</a:t>
            </a:r>
            <a:r>
              <a:rPr lang="en-US" dirty="0">
                <a:solidFill>
                  <a:srgbClr val="660066"/>
                </a:solidFill>
              </a:rPr>
              <a:t> </a:t>
            </a:r>
            <a:r>
              <a:rPr lang="en-US" dirty="0" err="1">
                <a:solidFill>
                  <a:srgbClr val="660066"/>
                </a:solidFill>
              </a:rPr>
              <a:t>záchranných</a:t>
            </a:r>
            <a:r>
              <a:rPr lang="en-US" dirty="0">
                <a:solidFill>
                  <a:srgbClr val="660066"/>
                </a:solidFill>
              </a:rPr>
              <a:t> a </a:t>
            </a:r>
            <a:r>
              <a:rPr lang="en-US" dirty="0" err="1">
                <a:solidFill>
                  <a:srgbClr val="660066"/>
                </a:solidFill>
              </a:rPr>
              <a:t>likvidačních</a:t>
            </a:r>
            <a:r>
              <a:rPr lang="en-US" dirty="0">
                <a:solidFill>
                  <a:srgbClr val="660066"/>
                </a:solidFill>
              </a:rPr>
              <a:t> </a:t>
            </a:r>
            <a:r>
              <a:rPr lang="en-US" dirty="0" err="1">
                <a:solidFill>
                  <a:srgbClr val="660066"/>
                </a:solidFill>
              </a:rPr>
              <a:t>prací</a:t>
            </a:r>
            <a:r>
              <a:rPr lang="en-US" dirty="0"/>
              <a:t>,</a:t>
            </a:r>
          </a:p>
        </p:txBody>
      </p:sp>
    </p:spTree>
    <p:extLst>
      <p:ext uri="{BB962C8B-B14F-4D97-AF65-F5344CB8AC3E}">
        <p14:creationId xmlns:p14="http://schemas.microsoft.com/office/powerpoint/2010/main" val="3703797994"/>
      </p:ext>
    </p:extLst>
  </p:cSld>
  <p:clrMapOvr>
    <a:masterClrMapping/>
  </p:clrMapOvr>
</p:sld>
</file>

<file path=ppt/slides/slide3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Záchranné</a:t>
            </a:r>
            <a:r>
              <a:rPr lang="en-US" dirty="0"/>
              <a:t> a </a:t>
            </a:r>
            <a:r>
              <a:rPr lang="en-US" dirty="0" err="1"/>
              <a:t>likvidační</a:t>
            </a:r>
            <a:r>
              <a:rPr lang="en-US" dirty="0"/>
              <a:t> </a:t>
            </a:r>
            <a:r>
              <a:rPr lang="en-US" dirty="0" err="1"/>
              <a:t>práce</a:t>
            </a:r>
            <a:endParaRPr lang="en-US" dirty="0"/>
          </a:p>
        </p:txBody>
      </p:sp>
      <p:sp>
        <p:nvSpPr>
          <p:cNvPr id="3" name="Content Placeholder 2"/>
          <p:cNvSpPr>
            <a:spLocks noGrp="1"/>
          </p:cNvSpPr>
          <p:nvPr>
            <p:ph idx="1"/>
          </p:nvPr>
        </p:nvSpPr>
        <p:spPr/>
        <p:txBody>
          <a:bodyPr/>
          <a:lstStyle/>
          <a:p>
            <a:r>
              <a:rPr lang="en-US" dirty="0" err="1"/>
              <a:t>Záchrannými</a:t>
            </a:r>
            <a:r>
              <a:rPr lang="en-US" dirty="0"/>
              <a:t> </a:t>
            </a:r>
            <a:r>
              <a:rPr lang="en-US" dirty="0" err="1"/>
              <a:t>pracemi</a:t>
            </a:r>
            <a:r>
              <a:rPr lang="en-US" dirty="0"/>
              <a:t> se </a:t>
            </a:r>
            <a:r>
              <a:rPr lang="en-US" dirty="0" err="1"/>
              <a:t>rozumí</a:t>
            </a:r>
            <a:r>
              <a:rPr lang="en-US" dirty="0"/>
              <a:t> </a:t>
            </a:r>
            <a:r>
              <a:rPr lang="en-US" dirty="0" err="1"/>
              <a:t>činnost</a:t>
            </a:r>
            <a:r>
              <a:rPr lang="en-US" dirty="0"/>
              <a:t> k </a:t>
            </a:r>
            <a:r>
              <a:rPr lang="en-US" dirty="0" err="1">
                <a:solidFill>
                  <a:srgbClr val="FF6600"/>
                </a:solidFill>
              </a:rPr>
              <a:t>odvrácení</a:t>
            </a:r>
            <a:r>
              <a:rPr lang="en-US" dirty="0">
                <a:solidFill>
                  <a:srgbClr val="FF6600"/>
                </a:solidFill>
              </a:rPr>
              <a:t> </a:t>
            </a:r>
            <a:r>
              <a:rPr lang="en-US" dirty="0" err="1">
                <a:solidFill>
                  <a:srgbClr val="FF6600"/>
                </a:solidFill>
              </a:rPr>
              <a:t>nebo</a:t>
            </a:r>
            <a:r>
              <a:rPr lang="en-US" dirty="0">
                <a:solidFill>
                  <a:srgbClr val="FF6600"/>
                </a:solidFill>
              </a:rPr>
              <a:t> </a:t>
            </a:r>
            <a:r>
              <a:rPr lang="en-US" dirty="0" err="1">
                <a:solidFill>
                  <a:srgbClr val="FF6600"/>
                </a:solidFill>
              </a:rPr>
              <a:t>omezení</a:t>
            </a:r>
            <a:r>
              <a:rPr lang="en-US" dirty="0">
                <a:solidFill>
                  <a:srgbClr val="FF6600"/>
                </a:solidFill>
              </a:rPr>
              <a:t> </a:t>
            </a:r>
            <a:r>
              <a:rPr lang="en-US" dirty="0" err="1">
                <a:solidFill>
                  <a:srgbClr val="FF6600"/>
                </a:solidFill>
              </a:rPr>
              <a:t>bezprostředního</a:t>
            </a:r>
            <a:r>
              <a:rPr lang="en-US" dirty="0">
                <a:solidFill>
                  <a:srgbClr val="FF6600"/>
                </a:solidFill>
              </a:rPr>
              <a:t> </a:t>
            </a:r>
            <a:r>
              <a:rPr lang="en-US" dirty="0" err="1">
                <a:solidFill>
                  <a:srgbClr val="FF6600"/>
                </a:solidFill>
              </a:rPr>
              <a:t>působení</a:t>
            </a:r>
            <a:r>
              <a:rPr lang="en-US" dirty="0">
                <a:solidFill>
                  <a:srgbClr val="FF6600"/>
                </a:solidFill>
              </a:rPr>
              <a:t> </a:t>
            </a:r>
            <a:r>
              <a:rPr lang="en-US" dirty="0" err="1">
                <a:solidFill>
                  <a:srgbClr val="FF6600"/>
                </a:solidFill>
              </a:rPr>
              <a:t>rizik</a:t>
            </a:r>
            <a:r>
              <a:rPr lang="en-US" dirty="0">
                <a:solidFill>
                  <a:srgbClr val="FF6600"/>
                </a:solidFill>
              </a:rPr>
              <a:t> </a:t>
            </a:r>
            <a:r>
              <a:rPr lang="en-US" dirty="0" err="1">
                <a:solidFill>
                  <a:srgbClr val="FF6600"/>
                </a:solidFill>
              </a:rPr>
              <a:t>vzniklých</a:t>
            </a:r>
            <a:r>
              <a:rPr lang="en-US" dirty="0">
                <a:solidFill>
                  <a:srgbClr val="FF6600"/>
                </a:solidFill>
              </a:rPr>
              <a:t> </a:t>
            </a:r>
            <a:r>
              <a:rPr lang="en-US" dirty="0" err="1">
                <a:solidFill>
                  <a:srgbClr val="FF6600"/>
                </a:solidFill>
              </a:rPr>
              <a:t>mimořádnou</a:t>
            </a:r>
            <a:r>
              <a:rPr lang="en-US" dirty="0">
                <a:solidFill>
                  <a:srgbClr val="FF6600"/>
                </a:solidFill>
              </a:rPr>
              <a:t> </a:t>
            </a:r>
            <a:r>
              <a:rPr lang="en-US" dirty="0" err="1">
                <a:solidFill>
                  <a:srgbClr val="FF6600"/>
                </a:solidFill>
              </a:rPr>
              <a:t>událostí</a:t>
            </a:r>
            <a:r>
              <a:rPr lang="en-US" dirty="0">
                <a:solidFill>
                  <a:srgbClr val="FF6600"/>
                </a:solidFill>
              </a:rPr>
              <a:t>, </a:t>
            </a:r>
            <a:r>
              <a:rPr lang="en-US" dirty="0" err="1"/>
              <a:t>zejména</a:t>
            </a:r>
            <a:r>
              <a:rPr lang="en-US" dirty="0"/>
              <a:t> </a:t>
            </a:r>
            <a:r>
              <a:rPr lang="en-US" dirty="0" err="1"/>
              <a:t>ve</a:t>
            </a:r>
            <a:r>
              <a:rPr lang="en-US" dirty="0"/>
              <a:t> </a:t>
            </a:r>
            <a:r>
              <a:rPr lang="en-US" dirty="0" err="1"/>
              <a:t>vztahu</a:t>
            </a:r>
            <a:r>
              <a:rPr lang="en-US" dirty="0"/>
              <a:t> k </a:t>
            </a:r>
            <a:r>
              <a:rPr lang="en-US" dirty="0" err="1"/>
              <a:t>ohrožení</a:t>
            </a:r>
            <a:r>
              <a:rPr lang="en-US" dirty="0"/>
              <a:t> </a:t>
            </a:r>
            <a:r>
              <a:rPr lang="en-US" dirty="0" err="1"/>
              <a:t>života</a:t>
            </a:r>
            <a:r>
              <a:rPr lang="en-US" dirty="0"/>
              <a:t>, </a:t>
            </a:r>
            <a:r>
              <a:rPr lang="en-US" dirty="0" err="1"/>
              <a:t>zdraví</a:t>
            </a:r>
            <a:r>
              <a:rPr lang="en-US" dirty="0"/>
              <a:t>, </a:t>
            </a:r>
            <a:r>
              <a:rPr lang="en-US" dirty="0" err="1"/>
              <a:t>majetku</a:t>
            </a:r>
            <a:r>
              <a:rPr lang="en-US" dirty="0"/>
              <a:t> </a:t>
            </a:r>
            <a:r>
              <a:rPr lang="en-US" dirty="0" err="1"/>
              <a:t>nebo</a:t>
            </a:r>
            <a:r>
              <a:rPr lang="en-US" dirty="0"/>
              <a:t> </a:t>
            </a:r>
            <a:r>
              <a:rPr lang="en-US" dirty="0" err="1"/>
              <a:t>životního</a:t>
            </a:r>
            <a:r>
              <a:rPr lang="en-US" dirty="0"/>
              <a:t> </a:t>
            </a:r>
            <a:r>
              <a:rPr lang="en-US" dirty="0" err="1"/>
              <a:t>prostředí</a:t>
            </a:r>
            <a:r>
              <a:rPr lang="en-US" dirty="0"/>
              <a:t>, a </a:t>
            </a:r>
            <a:r>
              <a:rPr lang="en-US" dirty="0" err="1"/>
              <a:t>vedoucí</a:t>
            </a:r>
            <a:r>
              <a:rPr lang="en-US" dirty="0"/>
              <a:t> k </a:t>
            </a:r>
            <a:r>
              <a:rPr lang="en-US" dirty="0" err="1"/>
              <a:t>přerušení</a:t>
            </a:r>
            <a:r>
              <a:rPr lang="en-US" dirty="0"/>
              <a:t> </a:t>
            </a:r>
            <a:r>
              <a:rPr lang="en-US" dirty="0" err="1"/>
              <a:t>jejich</a:t>
            </a:r>
            <a:r>
              <a:rPr lang="en-US" dirty="0"/>
              <a:t> </a:t>
            </a:r>
            <a:r>
              <a:rPr lang="en-US" dirty="0" err="1"/>
              <a:t>příčin</a:t>
            </a:r>
            <a:r>
              <a:rPr lang="en-US" dirty="0"/>
              <a:t>, </a:t>
            </a:r>
          </a:p>
          <a:p>
            <a:r>
              <a:rPr lang="en-US" dirty="0" err="1"/>
              <a:t>Likvidačními</a:t>
            </a:r>
            <a:r>
              <a:rPr lang="en-US" dirty="0"/>
              <a:t> </a:t>
            </a:r>
            <a:r>
              <a:rPr lang="en-US" dirty="0" err="1"/>
              <a:t>pracemi</a:t>
            </a:r>
            <a:r>
              <a:rPr lang="en-US" dirty="0"/>
              <a:t> se </a:t>
            </a:r>
            <a:r>
              <a:rPr lang="en-US" dirty="0" err="1"/>
              <a:t>rozumí</a:t>
            </a:r>
            <a:r>
              <a:rPr lang="en-US" dirty="0"/>
              <a:t>  </a:t>
            </a:r>
            <a:r>
              <a:rPr lang="en-US" dirty="0" err="1"/>
              <a:t>činnosti</a:t>
            </a:r>
            <a:r>
              <a:rPr lang="en-US" dirty="0"/>
              <a:t> k </a:t>
            </a:r>
            <a:r>
              <a:rPr lang="en-US" dirty="0" err="1">
                <a:solidFill>
                  <a:srgbClr val="000090"/>
                </a:solidFill>
              </a:rPr>
              <a:t>odstranění</a:t>
            </a:r>
            <a:r>
              <a:rPr lang="en-US" dirty="0">
                <a:solidFill>
                  <a:srgbClr val="000090"/>
                </a:solidFill>
              </a:rPr>
              <a:t> </a:t>
            </a:r>
            <a:r>
              <a:rPr lang="en-US" dirty="0" err="1">
                <a:solidFill>
                  <a:srgbClr val="000090"/>
                </a:solidFill>
              </a:rPr>
              <a:t>následků</a:t>
            </a:r>
            <a:r>
              <a:rPr lang="en-US" dirty="0">
                <a:solidFill>
                  <a:srgbClr val="000090"/>
                </a:solidFill>
              </a:rPr>
              <a:t> </a:t>
            </a:r>
            <a:r>
              <a:rPr lang="en-US" dirty="0" err="1">
                <a:solidFill>
                  <a:srgbClr val="000090"/>
                </a:solidFill>
              </a:rPr>
              <a:t>způsobených</a:t>
            </a:r>
            <a:r>
              <a:rPr lang="en-US" dirty="0">
                <a:solidFill>
                  <a:srgbClr val="000090"/>
                </a:solidFill>
              </a:rPr>
              <a:t> </a:t>
            </a:r>
            <a:r>
              <a:rPr lang="en-US" dirty="0" err="1">
                <a:solidFill>
                  <a:srgbClr val="000090"/>
                </a:solidFill>
              </a:rPr>
              <a:t>mimořádnou</a:t>
            </a:r>
            <a:r>
              <a:rPr lang="en-US" dirty="0">
                <a:solidFill>
                  <a:srgbClr val="000090"/>
                </a:solidFill>
              </a:rPr>
              <a:t> </a:t>
            </a:r>
            <a:r>
              <a:rPr lang="en-US" dirty="0" err="1">
                <a:solidFill>
                  <a:srgbClr val="000090"/>
                </a:solidFill>
              </a:rPr>
              <a:t>událostí</a:t>
            </a:r>
            <a:r>
              <a:rPr lang="en-US" dirty="0">
                <a:solidFill>
                  <a:srgbClr val="000090"/>
                </a:solidFill>
              </a:rPr>
              <a:t>,</a:t>
            </a:r>
          </a:p>
        </p:txBody>
      </p:sp>
    </p:spTree>
    <p:extLst>
      <p:ext uri="{BB962C8B-B14F-4D97-AF65-F5344CB8AC3E}">
        <p14:creationId xmlns:p14="http://schemas.microsoft.com/office/powerpoint/2010/main" val="3097094219"/>
      </p:ext>
    </p:extLst>
  </p:cSld>
  <p:clrMapOvr>
    <a:masterClrMapping/>
  </p:clrMapOvr>
</p:sld>
</file>

<file path=ppt/slides/slide3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Ochrana</a:t>
            </a:r>
            <a:r>
              <a:rPr lang="en-US" dirty="0"/>
              <a:t> </a:t>
            </a:r>
            <a:r>
              <a:rPr lang="en-US" dirty="0" err="1"/>
              <a:t>obyvatelstva</a:t>
            </a:r>
            <a:endParaRPr lang="en-US" dirty="0"/>
          </a:p>
        </p:txBody>
      </p:sp>
      <p:sp>
        <p:nvSpPr>
          <p:cNvPr id="3" name="Content Placeholder 2"/>
          <p:cNvSpPr>
            <a:spLocks noGrp="1"/>
          </p:cNvSpPr>
          <p:nvPr>
            <p:ph idx="1"/>
          </p:nvPr>
        </p:nvSpPr>
        <p:spPr/>
        <p:txBody>
          <a:bodyPr/>
          <a:lstStyle/>
          <a:p>
            <a:r>
              <a:rPr lang="en-US" dirty="0" err="1"/>
              <a:t>Ochranou</a:t>
            </a:r>
            <a:r>
              <a:rPr lang="en-US" dirty="0"/>
              <a:t> </a:t>
            </a:r>
            <a:r>
              <a:rPr lang="en-US" dirty="0" err="1"/>
              <a:t>obyvatelstva</a:t>
            </a:r>
            <a:r>
              <a:rPr lang="en-US" dirty="0"/>
              <a:t> se </a:t>
            </a:r>
            <a:r>
              <a:rPr lang="en-US" dirty="0" err="1"/>
              <a:t>rozumí</a:t>
            </a:r>
            <a:r>
              <a:rPr lang="en-US" dirty="0"/>
              <a:t>  </a:t>
            </a:r>
            <a:r>
              <a:rPr lang="en-US" dirty="0" err="1"/>
              <a:t>plnění</a:t>
            </a:r>
            <a:r>
              <a:rPr lang="en-US" dirty="0"/>
              <a:t> </a:t>
            </a:r>
            <a:r>
              <a:rPr lang="en-US" dirty="0" err="1"/>
              <a:t>úkolů</a:t>
            </a:r>
            <a:r>
              <a:rPr lang="en-US" dirty="0"/>
              <a:t> </a:t>
            </a:r>
            <a:r>
              <a:rPr lang="en-US" dirty="0" err="1"/>
              <a:t>civilní</a:t>
            </a:r>
            <a:r>
              <a:rPr lang="en-US" dirty="0"/>
              <a:t> </a:t>
            </a:r>
            <a:r>
              <a:rPr lang="en-US" dirty="0" err="1"/>
              <a:t>ochrany</a:t>
            </a:r>
            <a:r>
              <a:rPr lang="en-US" dirty="0"/>
              <a:t>,  </a:t>
            </a:r>
            <a:r>
              <a:rPr lang="en-US" dirty="0" err="1"/>
              <a:t>zejména</a:t>
            </a:r>
            <a:r>
              <a:rPr lang="en-US" dirty="0"/>
              <a:t> </a:t>
            </a:r>
          </a:p>
          <a:p>
            <a:pPr marL="514350" indent="-514350">
              <a:buAutoNum type="alphaLcParenR"/>
            </a:pPr>
            <a:r>
              <a:rPr lang="en-US" dirty="0" err="1">
                <a:solidFill>
                  <a:srgbClr val="FF6600"/>
                </a:solidFill>
              </a:rPr>
              <a:t>varování</a:t>
            </a:r>
            <a:r>
              <a:rPr lang="en-US" dirty="0">
                <a:solidFill>
                  <a:srgbClr val="FF6600"/>
                </a:solidFill>
              </a:rPr>
              <a:t>, </a:t>
            </a:r>
          </a:p>
          <a:p>
            <a:pPr marL="514350" indent="-514350">
              <a:buAutoNum type="alphaLcParenR"/>
            </a:pPr>
            <a:r>
              <a:rPr lang="en-US" dirty="0" err="1">
                <a:solidFill>
                  <a:srgbClr val="FF6600"/>
                </a:solidFill>
              </a:rPr>
              <a:t>evakuace</a:t>
            </a:r>
            <a:r>
              <a:rPr lang="en-US" dirty="0">
                <a:solidFill>
                  <a:srgbClr val="FF6600"/>
                </a:solidFill>
              </a:rPr>
              <a:t>, </a:t>
            </a:r>
          </a:p>
          <a:p>
            <a:pPr marL="514350" indent="-514350">
              <a:buAutoNum type="alphaLcParenR"/>
            </a:pPr>
            <a:r>
              <a:rPr lang="en-US" dirty="0" err="1">
                <a:solidFill>
                  <a:srgbClr val="FF6600"/>
                </a:solidFill>
              </a:rPr>
              <a:t>ukrytí</a:t>
            </a:r>
            <a:r>
              <a:rPr lang="en-US" dirty="0">
                <a:solidFill>
                  <a:srgbClr val="FF6600"/>
                </a:solidFill>
              </a:rPr>
              <a:t>, </a:t>
            </a:r>
          </a:p>
          <a:p>
            <a:pPr marL="514350" indent="-514350">
              <a:buAutoNum type="alphaLcParenR"/>
            </a:pPr>
            <a:r>
              <a:rPr lang="en-US" dirty="0" err="1">
                <a:solidFill>
                  <a:srgbClr val="FF6600"/>
                </a:solidFill>
              </a:rPr>
              <a:t>nouzové</a:t>
            </a:r>
            <a:r>
              <a:rPr lang="en-US" dirty="0">
                <a:solidFill>
                  <a:srgbClr val="FF6600"/>
                </a:solidFill>
              </a:rPr>
              <a:t> </a:t>
            </a:r>
            <a:r>
              <a:rPr lang="en-US" dirty="0" err="1">
                <a:solidFill>
                  <a:srgbClr val="FF6600"/>
                </a:solidFill>
              </a:rPr>
              <a:t>přežití</a:t>
            </a:r>
            <a:r>
              <a:rPr lang="en-US" dirty="0">
                <a:solidFill>
                  <a:srgbClr val="FF6600"/>
                </a:solidFill>
              </a:rPr>
              <a:t> </a:t>
            </a:r>
            <a:r>
              <a:rPr lang="en-US" dirty="0" err="1">
                <a:solidFill>
                  <a:srgbClr val="FF6600"/>
                </a:solidFill>
              </a:rPr>
              <a:t>obyvatelstva</a:t>
            </a:r>
            <a:r>
              <a:rPr lang="en-US" dirty="0">
                <a:solidFill>
                  <a:srgbClr val="FF6600"/>
                </a:solidFill>
              </a:rPr>
              <a:t> a </a:t>
            </a:r>
          </a:p>
          <a:p>
            <a:pPr marL="514350" indent="-514350">
              <a:buAutoNum type="alphaLcParenR"/>
            </a:pPr>
            <a:r>
              <a:rPr lang="en-US" dirty="0" err="1">
                <a:solidFill>
                  <a:srgbClr val="FF6600"/>
                </a:solidFill>
              </a:rPr>
              <a:t>další</a:t>
            </a:r>
            <a:r>
              <a:rPr lang="en-US" dirty="0">
                <a:solidFill>
                  <a:srgbClr val="FF6600"/>
                </a:solidFill>
              </a:rPr>
              <a:t> </a:t>
            </a:r>
            <a:r>
              <a:rPr lang="en-US" dirty="0" err="1">
                <a:solidFill>
                  <a:srgbClr val="FF6600"/>
                </a:solidFill>
              </a:rPr>
              <a:t>opatření</a:t>
            </a:r>
            <a:r>
              <a:rPr lang="en-US" dirty="0">
                <a:solidFill>
                  <a:srgbClr val="FF6600"/>
                </a:solidFill>
              </a:rPr>
              <a:t> k </a:t>
            </a:r>
            <a:r>
              <a:rPr lang="en-US" dirty="0" err="1">
                <a:solidFill>
                  <a:srgbClr val="FF6600"/>
                </a:solidFill>
              </a:rPr>
              <a:t>zabezpečení</a:t>
            </a:r>
            <a:r>
              <a:rPr lang="en-US" dirty="0">
                <a:solidFill>
                  <a:srgbClr val="FF6600"/>
                </a:solidFill>
              </a:rPr>
              <a:t> </a:t>
            </a:r>
            <a:r>
              <a:rPr lang="en-US" dirty="0" err="1">
                <a:solidFill>
                  <a:srgbClr val="FF6600"/>
                </a:solidFill>
              </a:rPr>
              <a:t>ochrany</a:t>
            </a:r>
            <a:r>
              <a:rPr lang="en-US" dirty="0">
                <a:solidFill>
                  <a:srgbClr val="FF6600"/>
                </a:solidFill>
              </a:rPr>
              <a:t> </a:t>
            </a:r>
            <a:r>
              <a:rPr lang="en-US" dirty="0" err="1">
                <a:solidFill>
                  <a:srgbClr val="FF6600"/>
                </a:solidFill>
              </a:rPr>
              <a:t>jeho</a:t>
            </a:r>
            <a:r>
              <a:rPr lang="en-US" dirty="0">
                <a:solidFill>
                  <a:srgbClr val="FF6600"/>
                </a:solidFill>
              </a:rPr>
              <a:t> </a:t>
            </a:r>
            <a:r>
              <a:rPr lang="en-US" dirty="0" err="1">
                <a:solidFill>
                  <a:srgbClr val="FF6600"/>
                </a:solidFill>
              </a:rPr>
              <a:t>života</a:t>
            </a:r>
            <a:r>
              <a:rPr lang="en-US" dirty="0">
                <a:solidFill>
                  <a:srgbClr val="FF6600"/>
                </a:solidFill>
              </a:rPr>
              <a:t>, </a:t>
            </a:r>
            <a:r>
              <a:rPr lang="en-US" dirty="0" err="1">
                <a:solidFill>
                  <a:srgbClr val="FF6600"/>
                </a:solidFill>
              </a:rPr>
              <a:t>zdraví</a:t>
            </a:r>
            <a:r>
              <a:rPr lang="en-US" dirty="0">
                <a:solidFill>
                  <a:srgbClr val="FF6600"/>
                </a:solidFill>
              </a:rPr>
              <a:t> a </a:t>
            </a:r>
            <a:r>
              <a:rPr lang="en-US" dirty="0" err="1">
                <a:solidFill>
                  <a:srgbClr val="FF6600"/>
                </a:solidFill>
              </a:rPr>
              <a:t>majetku</a:t>
            </a:r>
            <a:r>
              <a:rPr lang="en-US" dirty="0"/>
              <a:t>,</a:t>
            </a:r>
          </a:p>
        </p:txBody>
      </p:sp>
    </p:spTree>
    <p:extLst>
      <p:ext uri="{BB962C8B-B14F-4D97-AF65-F5344CB8AC3E}">
        <p14:creationId xmlns:p14="http://schemas.microsoft.com/office/powerpoint/2010/main" val="4041943226"/>
      </p:ext>
    </p:extLst>
  </p:cSld>
  <p:clrMapOvr>
    <a:masterClrMapping/>
  </p:clrMapOvr>
</p:sld>
</file>

<file path=ppt/slides/slide3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Použití</a:t>
            </a:r>
            <a:r>
              <a:rPr lang="en-US" dirty="0"/>
              <a:t> IZS</a:t>
            </a:r>
          </a:p>
        </p:txBody>
      </p:sp>
      <p:sp>
        <p:nvSpPr>
          <p:cNvPr id="3" name="Content Placeholder 2"/>
          <p:cNvSpPr>
            <a:spLocks noGrp="1"/>
          </p:cNvSpPr>
          <p:nvPr>
            <p:ph idx="1"/>
          </p:nvPr>
        </p:nvSpPr>
        <p:spPr/>
        <p:txBody>
          <a:bodyPr/>
          <a:lstStyle/>
          <a:p>
            <a:r>
              <a:rPr lang="en-US" dirty="0" err="1"/>
              <a:t>Integrovaný</a:t>
            </a:r>
            <a:r>
              <a:rPr lang="en-US" dirty="0"/>
              <a:t> </a:t>
            </a:r>
            <a:r>
              <a:rPr lang="en-US" dirty="0" err="1"/>
              <a:t>záchranný</a:t>
            </a:r>
            <a:r>
              <a:rPr lang="en-US" dirty="0"/>
              <a:t> </a:t>
            </a:r>
            <a:r>
              <a:rPr lang="en-US" dirty="0" err="1"/>
              <a:t>systém</a:t>
            </a:r>
            <a:r>
              <a:rPr lang="en-US" dirty="0"/>
              <a:t> se </a:t>
            </a:r>
            <a:r>
              <a:rPr lang="en-US" dirty="0" err="1"/>
              <a:t>použije</a:t>
            </a:r>
            <a:r>
              <a:rPr lang="en-US" dirty="0"/>
              <a:t>: </a:t>
            </a:r>
          </a:p>
          <a:p>
            <a:pPr marL="514350" indent="-514350">
              <a:buAutoNum type="alphaLcParenR"/>
            </a:pPr>
            <a:r>
              <a:rPr lang="en-US" dirty="0">
                <a:solidFill>
                  <a:srgbClr val="800000"/>
                </a:solidFill>
              </a:rPr>
              <a:t>v </a:t>
            </a:r>
            <a:r>
              <a:rPr lang="en-US" dirty="0" err="1">
                <a:solidFill>
                  <a:srgbClr val="800000"/>
                </a:solidFill>
              </a:rPr>
              <a:t>přípravě</a:t>
            </a:r>
            <a:r>
              <a:rPr lang="en-US" dirty="0">
                <a:solidFill>
                  <a:srgbClr val="800000"/>
                </a:solidFill>
              </a:rPr>
              <a:t> </a:t>
            </a:r>
            <a:r>
              <a:rPr lang="en-US" dirty="0" err="1">
                <a:solidFill>
                  <a:srgbClr val="800000"/>
                </a:solidFill>
              </a:rPr>
              <a:t>na</a:t>
            </a:r>
            <a:r>
              <a:rPr lang="en-US" dirty="0">
                <a:solidFill>
                  <a:srgbClr val="800000"/>
                </a:solidFill>
              </a:rPr>
              <a:t> </a:t>
            </a:r>
            <a:r>
              <a:rPr lang="en-US" dirty="0" err="1">
                <a:solidFill>
                  <a:srgbClr val="800000"/>
                </a:solidFill>
              </a:rPr>
              <a:t>vznik</a:t>
            </a:r>
            <a:r>
              <a:rPr lang="en-US" dirty="0">
                <a:solidFill>
                  <a:srgbClr val="800000"/>
                </a:solidFill>
              </a:rPr>
              <a:t> </a:t>
            </a:r>
            <a:r>
              <a:rPr lang="en-US" dirty="0" err="1">
                <a:solidFill>
                  <a:srgbClr val="800000"/>
                </a:solidFill>
              </a:rPr>
              <a:t>mimořádné</a:t>
            </a:r>
            <a:r>
              <a:rPr lang="en-US" dirty="0">
                <a:solidFill>
                  <a:srgbClr val="800000"/>
                </a:solidFill>
              </a:rPr>
              <a:t> </a:t>
            </a:r>
            <a:r>
              <a:rPr lang="en-US" dirty="0" err="1">
                <a:solidFill>
                  <a:srgbClr val="800000"/>
                </a:solidFill>
              </a:rPr>
              <a:t>události</a:t>
            </a:r>
            <a:r>
              <a:rPr lang="en-US" dirty="0">
                <a:solidFill>
                  <a:srgbClr val="800000"/>
                </a:solidFill>
              </a:rPr>
              <a:t>  a </a:t>
            </a:r>
          </a:p>
          <a:p>
            <a:pPr marL="514350" indent="-514350">
              <a:buAutoNum type="alphaLcParenR"/>
            </a:pPr>
            <a:r>
              <a:rPr lang="en-US" dirty="0" err="1">
                <a:solidFill>
                  <a:srgbClr val="800000"/>
                </a:solidFill>
              </a:rPr>
              <a:t>při</a:t>
            </a:r>
            <a:r>
              <a:rPr lang="en-US" dirty="0">
                <a:solidFill>
                  <a:srgbClr val="800000"/>
                </a:solidFill>
              </a:rPr>
              <a:t> </a:t>
            </a:r>
            <a:r>
              <a:rPr lang="en-US" dirty="0" err="1">
                <a:solidFill>
                  <a:srgbClr val="800000"/>
                </a:solidFill>
              </a:rPr>
              <a:t>potřebě</a:t>
            </a:r>
            <a:r>
              <a:rPr lang="en-US" dirty="0">
                <a:solidFill>
                  <a:srgbClr val="800000"/>
                </a:solidFill>
              </a:rPr>
              <a:t> </a:t>
            </a:r>
            <a:r>
              <a:rPr lang="en-US" dirty="0" err="1">
                <a:solidFill>
                  <a:srgbClr val="800000"/>
                </a:solidFill>
              </a:rPr>
              <a:t>provádět</a:t>
            </a:r>
            <a:r>
              <a:rPr lang="en-US" dirty="0">
                <a:solidFill>
                  <a:srgbClr val="800000"/>
                </a:solidFill>
              </a:rPr>
              <a:t> </a:t>
            </a:r>
            <a:r>
              <a:rPr lang="en-US" dirty="0" err="1">
                <a:solidFill>
                  <a:srgbClr val="800000"/>
                </a:solidFill>
              </a:rPr>
              <a:t>současně</a:t>
            </a:r>
            <a:r>
              <a:rPr lang="en-US" dirty="0">
                <a:solidFill>
                  <a:srgbClr val="800000"/>
                </a:solidFill>
              </a:rPr>
              <a:t> </a:t>
            </a:r>
            <a:r>
              <a:rPr lang="en-US" dirty="0" err="1">
                <a:solidFill>
                  <a:srgbClr val="800000"/>
                </a:solidFill>
              </a:rPr>
              <a:t>záchranné</a:t>
            </a:r>
            <a:r>
              <a:rPr lang="en-US" dirty="0">
                <a:solidFill>
                  <a:srgbClr val="800000"/>
                </a:solidFill>
              </a:rPr>
              <a:t> a </a:t>
            </a:r>
            <a:r>
              <a:rPr lang="en-US" dirty="0" err="1">
                <a:solidFill>
                  <a:srgbClr val="800000"/>
                </a:solidFill>
              </a:rPr>
              <a:t>likvidační</a:t>
            </a:r>
            <a:r>
              <a:rPr lang="en-US" dirty="0">
                <a:solidFill>
                  <a:srgbClr val="800000"/>
                </a:solidFill>
              </a:rPr>
              <a:t> </a:t>
            </a:r>
            <a:r>
              <a:rPr lang="en-US" dirty="0" err="1">
                <a:solidFill>
                  <a:srgbClr val="800000"/>
                </a:solidFill>
              </a:rPr>
              <a:t>práce</a:t>
            </a:r>
            <a:endParaRPr lang="en-US" dirty="0">
              <a:solidFill>
                <a:srgbClr val="800000"/>
              </a:solidFill>
            </a:endParaRPr>
          </a:p>
          <a:p>
            <a:pPr marL="0" indent="0"/>
            <a:endParaRPr lang="en-US" dirty="0"/>
          </a:p>
          <a:p>
            <a:pPr marL="0" indent="0"/>
            <a:r>
              <a:rPr lang="en-US" dirty="0"/>
              <a:t> </a:t>
            </a:r>
            <a:r>
              <a:rPr lang="en-US" dirty="0" err="1"/>
              <a:t>dvěma</a:t>
            </a:r>
            <a:r>
              <a:rPr lang="en-US" dirty="0"/>
              <a:t> </a:t>
            </a:r>
            <a:r>
              <a:rPr lang="en-US" dirty="0" err="1"/>
              <a:t>anebo</a:t>
            </a:r>
            <a:r>
              <a:rPr lang="en-US" dirty="0"/>
              <a:t> </a:t>
            </a:r>
            <a:r>
              <a:rPr lang="en-US" dirty="0" err="1"/>
              <a:t>více</a:t>
            </a:r>
            <a:r>
              <a:rPr lang="en-US" dirty="0"/>
              <a:t> </a:t>
            </a:r>
            <a:r>
              <a:rPr lang="en-US" dirty="0" err="1"/>
              <a:t>složkami</a:t>
            </a:r>
            <a:r>
              <a:rPr lang="en-US" dirty="0"/>
              <a:t> </a:t>
            </a:r>
            <a:r>
              <a:rPr lang="en-US" dirty="0" err="1"/>
              <a:t>integrovaného</a:t>
            </a:r>
            <a:r>
              <a:rPr lang="en-US" dirty="0"/>
              <a:t> </a:t>
            </a:r>
            <a:r>
              <a:rPr lang="en-US" dirty="0" err="1"/>
              <a:t>záchranného</a:t>
            </a:r>
            <a:r>
              <a:rPr lang="en-US" dirty="0"/>
              <a:t> </a:t>
            </a:r>
            <a:r>
              <a:rPr lang="en-US" dirty="0" err="1"/>
              <a:t>systému</a:t>
            </a:r>
            <a:r>
              <a:rPr lang="en-US" dirty="0"/>
              <a:t>.</a:t>
            </a:r>
          </a:p>
        </p:txBody>
      </p:sp>
    </p:spTree>
    <p:extLst>
      <p:ext uri="{BB962C8B-B14F-4D97-AF65-F5344CB8AC3E}">
        <p14:creationId xmlns:p14="http://schemas.microsoft.com/office/powerpoint/2010/main" val="2435438111"/>
      </p:ext>
    </p:extLst>
  </p:cSld>
  <p:clrMapOvr>
    <a:masterClrMapping/>
  </p:clrMapOvr>
</p:sld>
</file>

<file path=ppt/slides/slide3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Základní</a:t>
            </a:r>
            <a:r>
              <a:rPr lang="en-US" dirty="0"/>
              <a:t> </a:t>
            </a:r>
            <a:r>
              <a:rPr lang="en-US" dirty="0" err="1"/>
              <a:t>složky</a:t>
            </a:r>
            <a:r>
              <a:rPr lang="en-US" dirty="0"/>
              <a:t> IZS</a:t>
            </a:r>
          </a:p>
        </p:txBody>
      </p:sp>
      <p:sp>
        <p:nvSpPr>
          <p:cNvPr id="3" name="Content Placeholder 2"/>
          <p:cNvSpPr>
            <a:spLocks noGrp="1"/>
          </p:cNvSpPr>
          <p:nvPr>
            <p:ph idx="1"/>
          </p:nvPr>
        </p:nvSpPr>
        <p:spPr/>
        <p:txBody>
          <a:bodyPr/>
          <a:lstStyle/>
          <a:p>
            <a:r>
              <a:rPr lang="en-US" dirty="0" err="1"/>
              <a:t>Základními</a:t>
            </a:r>
            <a:r>
              <a:rPr lang="en-US" dirty="0"/>
              <a:t> </a:t>
            </a:r>
            <a:r>
              <a:rPr lang="en-US" dirty="0" err="1"/>
              <a:t>složkami</a:t>
            </a:r>
            <a:r>
              <a:rPr lang="en-US" dirty="0"/>
              <a:t> </a:t>
            </a:r>
            <a:r>
              <a:rPr lang="en-US" dirty="0" err="1"/>
              <a:t>integrovaného</a:t>
            </a:r>
            <a:r>
              <a:rPr lang="en-US" dirty="0"/>
              <a:t> </a:t>
            </a:r>
            <a:r>
              <a:rPr lang="en-US" dirty="0" err="1"/>
              <a:t>záchranného</a:t>
            </a:r>
            <a:r>
              <a:rPr lang="en-US" dirty="0"/>
              <a:t> </a:t>
            </a:r>
            <a:r>
              <a:rPr lang="en-US" dirty="0" err="1"/>
              <a:t>systému</a:t>
            </a:r>
            <a:r>
              <a:rPr lang="en-US" dirty="0"/>
              <a:t> </a:t>
            </a:r>
            <a:r>
              <a:rPr lang="en-US" dirty="0" err="1"/>
              <a:t>jsou</a:t>
            </a:r>
            <a:r>
              <a:rPr lang="en-US" dirty="0"/>
              <a:t>: </a:t>
            </a:r>
          </a:p>
          <a:p>
            <a:pPr marL="514350" indent="-514350">
              <a:buAutoNum type="alphaLcParenR"/>
            </a:pPr>
            <a:r>
              <a:rPr lang="en-US" dirty="0" err="1">
                <a:solidFill>
                  <a:srgbClr val="008000"/>
                </a:solidFill>
              </a:rPr>
              <a:t>Hasičský</a:t>
            </a:r>
            <a:r>
              <a:rPr lang="en-US" dirty="0">
                <a:solidFill>
                  <a:srgbClr val="008000"/>
                </a:solidFill>
              </a:rPr>
              <a:t> </a:t>
            </a:r>
            <a:r>
              <a:rPr lang="en-US" dirty="0" err="1">
                <a:solidFill>
                  <a:srgbClr val="008000"/>
                </a:solidFill>
              </a:rPr>
              <a:t>záchranný</a:t>
            </a:r>
            <a:r>
              <a:rPr lang="en-US" dirty="0">
                <a:solidFill>
                  <a:srgbClr val="008000"/>
                </a:solidFill>
              </a:rPr>
              <a:t> </a:t>
            </a:r>
            <a:r>
              <a:rPr lang="en-US" dirty="0" err="1">
                <a:solidFill>
                  <a:srgbClr val="008000"/>
                </a:solidFill>
              </a:rPr>
              <a:t>sbor</a:t>
            </a:r>
            <a:r>
              <a:rPr lang="en-US" dirty="0">
                <a:solidFill>
                  <a:srgbClr val="008000"/>
                </a:solidFill>
              </a:rPr>
              <a:t>  </a:t>
            </a:r>
            <a:r>
              <a:rPr lang="en-US" dirty="0" err="1">
                <a:solidFill>
                  <a:srgbClr val="008000"/>
                </a:solidFill>
              </a:rPr>
              <a:t>České</a:t>
            </a:r>
            <a:r>
              <a:rPr lang="en-US" dirty="0">
                <a:solidFill>
                  <a:srgbClr val="008000"/>
                </a:solidFill>
              </a:rPr>
              <a:t> </a:t>
            </a:r>
            <a:r>
              <a:rPr lang="en-US" dirty="0" err="1">
                <a:solidFill>
                  <a:srgbClr val="008000"/>
                </a:solidFill>
              </a:rPr>
              <a:t>republiky</a:t>
            </a:r>
            <a:r>
              <a:rPr lang="en-US" dirty="0">
                <a:solidFill>
                  <a:srgbClr val="008000"/>
                </a:solidFill>
              </a:rPr>
              <a:t>,</a:t>
            </a:r>
          </a:p>
          <a:p>
            <a:pPr marL="514350" indent="-514350">
              <a:buAutoNum type="alphaLcParenR"/>
            </a:pPr>
            <a:r>
              <a:rPr lang="en-US" dirty="0">
                <a:solidFill>
                  <a:srgbClr val="008000"/>
                </a:solidFill>
              </a:rPr>
              <a:t> </a:t>
            </a:r>
            <a:r>
              <a:rPr lang="en-US" dirty="0" err="1">
                <a:solidFill>
                  <a:srgbClr val="008000"/>
                </a:solidFill>
              </a:rPr>
              <a:t>jednotky</a:t>
            </a:r>
            <a:r>
              <a:rPr lang="en-US" dirty="0">
                <a:solidFill>
                  <a:srgbClr val="008000"/>
                </a:solidFill>
              </a:rPr>
              <a:t>  </a:t>
            </a:r>
            <a:r>
              <a:rPr lang="en-US" dirty="0" err="1">
                <a:solidFill>
                  <a:srgbClr val="008000"/>
                </a:solidFill>
              </a:rPr>
              <a:t>požární</a:t>
            </a:r>
            <a:r>
              <a:rPr lang="en-US" dirty="0">
                <a:solidFill>
                  <a:srgbClr val="008000"/>
                </a:solidFill>
              </a:rPr>
              <a:t> </a:t>
            </a:r>
            <a:r>
              <a:rPr lang="en-US" dirty="0" err="1">
                <a:solidFill>
                  <a:srgbClr val="008000"/>
                </a:solidFill>
              </a:rPr>
              <a:t>ochrany</a:t>
            </a:r>
            <a:r>
              <a:rPr lang="en-US" dirty="0">
                <a:solidFill>
                  <a:srgbClr val="008000"/>
                </a:solidFill>
              </a:rPr>
              <a:t>  </a:t>
            </a:r>
            <a:r>
              <a:rPr lang="en-US" dirty="0" err="1">
                <a:solidFill>
                  <a:srgbClr val="008000"/>
                </a:solidFill>
              </a:rPr>
              <a:t>zařazené</a:t>
            </a:r>
            <a:r>
              <a:rPr lang="en-US" dirty="0">
                <a:solidFill>
                  <a:srgbClr val="008000"/>
                </a:solidFill>
              </a:rPr>
              <a:t> do </a:t>
            </a:r>
            <a:r>
              <a:rPr lang="en-US" dirty="0" err="1">
                <a:solidFill>
                  <a:srgbClr val="008000"/>
                </a:solidFill>
              </a:rPr>
              <a:t>plošného</a:t>
            </a:r>
            <a:r>
              <a:rPr lang="en-US" dirty="0">
                <a:solidFill>
                  <a:srgbClr val="008000"/>
                </a:solidFill>
              </a:rPr>
              <a:t> </a:t>
            </a:r>
            <a:r>
              <a:rPr lang="en-US" dirty="0" err="1">
                <a:solidFill>
                  <a:srgbClr val="008000"/>
                </a:solidFill>
              </a:rPr>
              <a:t>pokrytí</a:t>
            </a:r>
            <a:r>
              <a:rPr lang="en-US" dirty="0">
                <a:solidFill>
                  <a:srgbClr val="008000"/>
                </a:solidFill>
              </a:rPr>
              <a:t> </a:t>
            </a:r>
            <a:r>
              <a:rPr lang="en-US" dirty="0" err="1">
                <a:solidFill>
                  <a:srgbClr val="008000"/>
                </a:solidFill>
              </a:rPr>
              <a:t>kraje</a:t>
            </a:r>
            <a:r>
              <a:rPr lang="en-US" dirty="0">
                <a:solidFill>
                  <a:srgbClr val="008000"/>
                </a:solidFill>
              </a:rPr>
              <a:t>  </a:t>
            </a:r>
            <a:r>
              <a:rPr lang="en-US" dirty="0" err="1">
                <a:solidFill>
                  <a:srgbClr val="008000"/>
                </a:solidFill>
              </a:rPr>
              <a:t>jednotkami</a:t>
            </a:r>
            <a:r>
              <a:rPr lang="en-US" dirty="0">
                <a:solidFill>
                  <a:srgbClr val="008000"/>
                </a:solidFill>
              </a:rPr>
              <a:t> </a:t>
            </a:r>
            <a:r>
              <a:rPr lang="en-US" dirty="0" err="1">
                <a:solidFill>
                  <a:srgbClr val="008000"/>
                </a:solidFill>
              </a:rPr>
              <a:t>požární</a:t>
            </a:r>
            <a:r>
              <a:rPr lang="en-US" dirty="0">
                <a:solidFill>
                  <a:srgbClr val="008000"/>
                </a:solidFill>
              </a:rPr>
              <a:t> </a:t>
            </a:r>
            <a:r>
              <a:rPr lang="en-US" dirty="0" err="1">
                <a:solidFill>
                  <a:srgbClr val="008000"/>
                </a:solidFill>
              </a:rPr>
              <a:t>ochrany</a:t>
            </a:r>
            <a:r>
              <a:rPr lang="en-US" dirty="0">
                <a:solidFill>
                  <a:srgbClr val="008000"/>
                </a:solidFill>
              </a:rPr>
              <a:t>,</a:t>
            </a:r>
          </a:p>
          <a:p>
            <a:pPr marL="514350" indent="-514350">
              <a:buAutoNum type="alphaLcParenR"/>
            </a:pPr>
            <a:r>
              <a:rPr lang="en-US" dirty="0">
                <a:solidFill>
                  <a:srgbClr val="008000"/>
                </a:solidFill>
              </a:rPr>
              <a:t> </a:t>
            </a:r>
            <a:r>
              <a:rPr lang="en-US" dirty="0" err="1">
                <a:solidFill>
                  <a:srgbClr val="008000"/>
                </a:solidFill>
              </a:rPr>
              <a:t>zdravotnická</a:t>
            </a:r>
            <a:r>
              <a:rPr lang="en-US" dirty="0">
                <a:solidFill>
                  <a:srgbClr val="008000"/>
                </a:solidFill>
              </a:rPr>
              <a:t> </a:t>
            </a:r>
            <a:r>
              <a:rPr lang="en-US" dirty="0" err="1">
                <a:solidFill>
                  <a:srgbClr val="008000"/>
                </a:solidFill>
              </a:rPr>
              <a:t>záchranná</a:t>
            </a:r>
            <a:r>
              <a:rPr lang="en-US" dirty="0">
                <a:solidFill>
                  <a:srgbClr val="008000"/>
                </a:solidFill>
              </a:rPr>
              <a:t> </a:t>
            </a:r>
            <a:r>
              <a:rPr lang="en-US" dirty="0" err="1">
                <a:solidFill>
                  <a:srgbClr val="008000"/>
                </a:solidFill>
              </a:rPr>
              <a:t>služba</a:t>
            </a:r>
            <a:r>
              <a:rPr lang="en-US" dirty="0">
                <a:solidFill>
                  <a:srgbClr val="008000"/>
                </a:solidFill>
              </a:rPr>
              <a:t> a </a:t>
            </a:r>
          </a:p>
          <a:p>
            <a:pPr marL="514350" indent="-514350">
              <a:buAutoNum type="alphaLcParenR"/>
            </a:pPr>
            <a:r>
              <a:rPr lang="en-US" dirty="0" err="1">
                <a:solidFill>
                  <a:srgbClr val="008000"/>
                </a:solidFill>
              </a:rPr>
              <a:t>Policie</a:t>
            </a:r>
            <a:r>
              <a:rPr lang="en-US" dirty="0">
                <a:solidFill>
                  <a:srgbClr val="008000"/>
                </a:solidFill>
              </a:rPr>
              <a:t> </a:t>
            </a:r>
            <a:r>
              <a:rPr lang="en-US" dirty="0" err="1">
                <a:solidFill>
                  <a:srgbClr val="008000"/>
                </a:solidFill>
              </a:rPr>
              <a:t>České</a:t>
            </a:r>
            <a:r>
              <a:rPr lang="en-US" dirty="0">
                <a:solidFill>
                  <a:srgbClr val="008000"/>
                </a:solidFill>
              </a:rPr>
              <a:t> </a:t>
            </a:r>
            <a:r>
              <a:rPr lang="en-US" dirty="0" err="1">
                <a:solidFill>
                  <a:srgbClr val="008000"/>
                </a:solidFill>
              </a:rPr>
              <a:t>republiky</a:t>
            </a:r>
            <a:r>
              <a:rPr lang="en-US" dirty="0">
                <a:solidFill>
                  <a:srgbClr val="008000"/>
                </a:solidFill>
              </a:rPr>
              <a:t>.</a:t>
            </a:r>
          </a:p>
        </p:txBody>
      </p:sp>
    </p:spTree>
    <p:extLst>
      <p:ext uri="{BB962C8B-B14F-4D97-AF65-F5344CB8AC3E}">
        <p14:creationId xmlns:p14="http://schemas.microsoft.com/office/powerpoint/2010/main" val="1325399732"/>
      </p:ext>
    </p:extLst>
  </p:cSld>
  <p:clrMapOvr>
    <a:masterClrMapping/>
  </p:clrMapOvr>
</p:sld>
</file>

<file path=ppt/slides/slide3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Ostatní</a:t>
            </a:r>
            <a:r>
              <a:rPr lang="en-US" dirty="0"/>
              <a:t> </a:t>
            </a:r>
            <a:r>
              <a:rPr lang="en-US" dirty="0" err="1"/>
              <a:t>složky</a:t>
            </a:r>
            <a:r>
              <a:rPr lang="en-US" dirty="0"/>
              <a:t> IZS</a:t>
            </a:r>
          </a:p>
        </p:txBody>
      </p:sp>
      <p:sp>
        <p:nvSpPr>
          <p:cNvPr id="3" name="Content Placeholder 2"/>
          <p:cNvSpPr>
            <a:spLocks noGrp="1"/>
          </p:cNvSpPr>
          <p:nvPr>
            <p:ph idx="1"/>
          </p:nvPr>
        </p:nvSpPr>
        <p:spPr/>
        <p:txBody>
          <a:bodyPr/>
          <a:lstStyle/>
          <a:p>
            <a:r>
              <a:rPr lang="en-US" sz="2800" dirty="0">
                <a:solidFill>
                  <a:srgbClr val="FF6600"/>
                </a:solidFill>
              </a:rPr>
              <a:t> </a:t>
            </a:r>
            <a:r>
              <a:rPr lang="en-US" sz="2800" dirty="0" err="1">
                <a:solidFill>
                  <a:srgbClr val="FF6600"/>
                </a:solidFill>
              </a:rPr>
              <a:t>Ostatními</a:t>
            </a:r>
            <a:r>
              <a:rPr lang="en-US" sz="2800" dirty="0">
                <a:solidFill>
                  <a:srgbClr val="FF6600"/>
                </a:solidFill>
              </a:rPr>
              <a:t> </a:t>
            </a:r>
            <a:r>
              <a:rPr lang="en-US" sz="2800" dirty="0" err="1">
                <a:solidFill>
                  <a:srgbClr val="FF6600"/>
                </a:solidFill>
              </a:rPr>
              <a:t>složkami</a:t>
            </a:r>
            <a:r>
              <a:rPr lang="en-US" sz="2800" dirty="0"/>
              <a:t> </a:t>
            </a:r>
            <a:r>
              <a:rPr lang="en-US" sz="2800" dirty="0" err="1"/>
              <a:t>integrovaného</a:t>
            </a:r>
            <a:r>
              <a:rPr lang="en-US" sz="2800" dirty="0"/>
              <a:t> </a:t>
            </a:r>
            <a:r>
              <a:rPr lang="en-US" sz="2800" dirty="0" err="1"/>
              <a:t>záchranného</a:t>
            </a:r>
            <a:r>
              <a:rPr lang="en-US" sz="2800" dirty="0"/>
              <a:t> </a:t>
            </a:r>
            <a:r>
              <a:rPr lang="en-US" sz="2800" dirty="0" err="1"/>
              <a:t>systému</a:t>
            </a:r>
            <a:r>
              <a:rPr lang="en-US" sz="2800" dirty="0"/>
              <a:t> </a:t>
            </a:r>
            <a:r>
              <a:rPr lang="en-US" sz="2800" dirty="0" err="1"/>
              <a:t>jsou</a:t>
            </a:r>
            <a:r>
              <a:rPr lang="en-US" sz="2800" dirty="0"/>
              <a:t> </a:t>
            </a:r>
            <a:r>
              <a:rPr lang="en-US" sz="2800" dirty="0" err="1"/>
              <a:t>zejména</a:t>
            </a:r>
            <a:r>
              <a:rPr lang="en-US" sz="2800" dirty="0"/>
              <a:t> </a:t>
            </a:r>
            <a:r>
              <a:rPr lang="en-US" sz="2800" dirty="0" err="1">
                <a:solidFill>
                  <a:srgbClr val="3366FF"/>
                </a:solidFill>
              </a:rPr>
              <a:t>vyčleněné</a:t>
            </a:r>
            <a:r>
              <a:rPr lang="en-US" sz="2800" dirty="0">
                <a:solidFill>
                  <a:srgbClr val="3366FF"/>
                </a:solidFill>
              </a:rPr>
              <a:t> </a:t>
            </a:r>
            <a:r>
              <a:rPr lang="en-US" sz="2800" dirty="0" err="1">
                <a:solidFill>
                  <a:srgbClr val="3366FF"/>
                </a:solidFill>
              </a:rPr>
              <a:t>síly</a:t>
            </a:r>
            <a:r>
              <a:rPr lang="en-US" sz="2800" dirty="0">
                <a:solidFill>
                  <a:srgbClr val="3366FF"/>
                </a:solidFill>
              </a:rPr>
              <a:t> a </a:t>
            </a:r>
            <a:r>
              <a:rPr lang="en-US" sz="2800" dirty="0" err="1">
                <a:solidFill>
                  <a:srgbClr val="3366FF"/>
                </a:solidFill>
              </a:rPr>
              <a:t>prostředky</a:t>
            </a:r>
            <a:r>
              <a:rPr lang="en-US" sz="2800" dirty="0">
                <a:solidFill>
                  <a:srgbClr val="3366FF"/>
                </a:solidFill>
              </a:rPr>
              <a:t> </a:t>
            </a:r>
            <a:r>
              <a:rPr lang="en-US" sz="2800" dirty="0" err="1">
                <a:solidFill>
                  <a:srgbClr val="3366FF"/>
                </a:solidFill>
              </a:rPr>
              <a:t>ozbrojených</a:t>
            </a:r>
            <a:r>
              <a:rPr lang="en-US" sz="2800" dirty="0">
                <a:solidFill>
                  <a:srgbClr val="3366FF"/>
                </a:solidFill>
              </a:rPr>
              <a:t> </a:t>
            </a:r>
            <a:r>
              <a:rPr lang="en-US" sz="2800" dirty="0" err="1">
                <a:solidFill>
                  <a:srgbClr val="3366FF"/>
                </a:solidFill>
              </a:rPr>
              <a:t>sil</a:t>
            </a:r>
            <a:r>
              <a:rPr lang="en-US" sz="2800" dirty="0">
                <a:solidFill>
                  <a:srgbClr val="3366FF"/>
                </a:solidFill>
              </a:rPr>
              <a:t>, </a:t>
            </a:r>
            <a:r>
              <a:rPr lang="en-US" sz="2800" dirty="0" err="1">
                <a:solidFill>
                  <a:srgbClr val="3366FF"/>
                </a:solidFill>
              </a:rPr>
              <a:t>ostatní</a:t>
            </a:r>
            <a:r>
              <a:rPr lang="en-US" sz="2800" dirty="0">
                <a:solidFill>
                  <a:srgbClr val="3366FF"/>
                </a:solidFill>
              </a:rPr>
              <a:t> </a:t>
            </a:r>
            <a:r>
              <a:rPr lang="en-US" sz="2800" dirty="0" err="1">
                <a:solidFill>
                  <a:srgbClr val="3366FF"/>
                </a:solidFill>
              </a:rPr>
              <a:t>ozbrojené</a:t>
            </a:r>
            <a:r>
              <a:rPr lang="en-US" sz="2800" dirty="0">
                <a:solidFill>
                  <a:srgbClr val="3366FF"/>
                </a:solidFill>
              </a:rPr>
              <a:t> </a:t>
            </a:r>
            <a:r>
              <a:rPr lang="en-US" sz="2800" dirty="0" err="1">
                <a:solidFill>
                  <a:srgbClr val="3366FF"/>
                </a:solidFill>
              </a:rPr>
              <a:t>bezpečnostní</a:t>
            </a:r>
            <a:r>
              <a:rPr lang="en-US" sz="2800" dirty="0">
                <a:solidFill>
                  <a:srgbClr val="3366FF"/>
                </a:solidFill>
              </a:rPr>
              <a:t> </a:t>
            </a:r>
            <a:r>
              <a:rPr lang="en-US" sz="2800" dirty="0" err="1">
                <a:solidFill>
                  <a:srgbClr val="3366FF"/>
                </a:solidFill>
              </a:rPr>
              <a:t>sbory</a:t>
            </a:r>
            <a:r>
              <a:rPr lang="en-US" sz="2800" dirty="0">
                <a:solidFill>
                  <a:srgbClr val="3366FF"/>
                </a:solidFill>
              </a:rPr>
              <a:t>, </a:t>
            </a:r>
            <a:r>
              <a:rPr lang="en-US" sz="2800" dirty="0" err="1">
                <a:solidFill>
                  <a:srgbClr val="3366FF"/>
                </a:solidFill>
              </a:rPr>
              <a:t>ostatní</a:t>
            </a:r>
            <a:r>
              <a:rPr lang="en-US" sz="2800" dirty="0">
                <a:solidFill>
                  <a:srgbClr val="3366FF"/>
                </a:solidFill>
              </a:rPr>
              <a:t> </a:t>
            </a:r>
            <a:r>
              <a:rPr lang="en-US" sz="2800" dirty="0" err="1">
                <a:solidFill>
                  <a:srgbClr val="3366FF"/>
                </a:solidFill>
              </a:rPr>
              <a:t>záchranné</a:t>
            </a:r>
            <a:r>
              <a:rPr lang="en-US" sz="2800" dirty="0">
                <a:solidFill>
                  <a:srgbClr val="3366FF"/>
                </a:solidFill>
              </a:rPr>
              <a:t> </a:t>
            </a:r>
            <a:r>
              <a:rPr lang="en-US" sz="2800" dirty="0" err="1">
                <a:solidFill>
                  <a:srgbClr val="3366FF"/>
                </a:solidFill>
              </a:rPr>
              <a:t>sbory</a:t>
            </a:r>
            <a:r>
              <a:rPr lang="en-US" sz="2800" dirty="0">
                <a:solidFill>
                  <a:srgbClr val="3366FF"/>
                </a:solidFill>
              </a:rPr>
              <a:t>, </a:t>
            </a:r>
            <a:r>
              <a:rPr lang="en-US" sz="2800" dirty="0" err="1">
                <a:solidFill>
                  <a:srgbClr val="3366FF"/>
                </a:solidFill>
              </a:rPr>
              <a:t>orgány</a:t>
            </a:r>
            <a:r>
              <a:rPr lang="en-US" sz="2800" dirty="0">
                <a:solidFill>
                  <a:srgbClr val="3366FF"/>
                </a:solidFill>
              </a:rPr>
              <a:t> </a:t>
            </a:r>
            <a:r>
              <a:rPr lang="en-US" sz="2800" dirty="0" err="1">
                <a:solidFill>
                  <a:srgbClr val="3366FF"/>
                </a:solidFill>
              </a:rPr>
              <a:t>ochrany</a:t>
            </a:r>
            <a:r>
              <a:rPr lang="en-US" sz="2800" dirty="0">
                <a:solidFill>
                  <a:srgbClr val="3366FF"/>
                </a:solidFill>
              </a:rPr>
              <a:t> </a:t>
            </a:r>
            <a:r>
              <a:rPr lang="en-US" sz="2800" dirty="0" err="1">
                <a:solidFill>
                  <a:srgbClr val="3366FF"/>
                </a:solidFill>
              </a:rPr>
              <a:t>veřejného</a:t>
            </a:r>
            <a:r>
              <a:rPr lang="en-US" sz="2800" dirty="0">
                <a:solidFill>
                  <a:srgbClr val="3366FF"/>
                </a:solidFill>
              </a:rPr>
              <a:t> </a:t>
            </a:r>
            <a:r>
              <a:rPr lang="en-US" sz="2800" dirty="0" err="1">
                <a:solidFill>
                  <a:srgbClr val="3366FF"/>
                </a:solidFill>
              </a:rPr>
              <a:t>zdraví</a:t>
            </a:r>
            <a:r>
              <a:rPr lang="en-US" sz="2800" dirty="0">
                <a:solidFill>
                  <a:srgbClr val="3366FF"/>
                </a:solidFill>
              </a:rPr>
              <a:t>, </a:t>
            </a:r>
            <a:r>
              <a:rPr lang="en-US" sz="2800" dirty="0" err="1">
                <a:solidFill>
                  <a:srgbClr val="3366FF"/>
                </a:solidFill>
              </a:rPr>
              <a:t>havarijní</a:t>
            </a:r>
            <a:r>
              <a:rPr lang="en-US" sz="2800" dirty="0">
                <a:solidFill>
                  <a:srgbClr val="3366FF"/>
                </a:solidFill>
              </a:rPr>
              <a:t>, </a:t>
            </a:r>
            <a:r>
              <a:rPr lang="en-US" sz="2800" dirty="0" err="1">
                <a:solidFill>
                  <a:srgbClr val="3366FF"/>
                </a:solidFill>
              </a:rPr>
              <a:t>pohotovostní</a:t>
            </a:r>
            <a:r>
              <a:rPr lang="en-US" sz="2800" dirty="0">
                <a:solidFill>
                  <a:srgbClr val="3366FF"/>
                </a:solidFill>
              </a:rPr>
              <a:t>, </a:t>
            </a:r>
            <a:r>
              <a:rPr lang="en-US" sz="2800" dirty="0" err="1">
                <a:solidFill>
                  <a:srgbClr val="3366FF"/>
                </a:solidFill>
              </a:rPr>
              <a:t>odborné</a:t>
            </a:r>
            <a:r>
              <a:rPr lang="en-US" sz="2800" dirty="0">
                <a:solidFill>
                  <a:srgbClr val="3366FF"/>
                </a:solidFill>
              </a:rPr>
              <a:t> a </a:t>
            </a:r>
            <a:r>
              <a:rPr lang="en-US" sz="2800" dirty="0" err="1">
                <a:solidFill>
                  <a:srgbClr val="3366FF"/>
                </a:solidFill>
              </a:rPr>
              <a:t>jiné</a:t>
            </a:r>
            <a:r>
              <a:rPr lang="en-US" sz="2800" dirty="0">
                <a:solidFill>
                  <a:srgbClr val="3366FF"/>
                </a:solidFill>
              </a:rPr>
              <a:t> </a:t>
            </a:r>
            <a:r>
              <a:rPr lang="en-US" sz="2800" dirty="0" err="1">
                <a:solidFill>
                  <a:srgbClr val="3366FF"/>
                </a:solidFill>
              </a:rPr>
              <a:t>služby</a:t>
            </a:r>
            <a:r>
              <a:rPr lang="en-US" sz="2800" dirty="0">
                <a:solidFill>
                  <a:srgbClr val="3366FF"/>
                </a:solidFill>
              </a:rPr>
              <a:t>, </a:t>
            </a:r>
            <a:r>
              <a:rPr lang="en-US" sz="2800" dirty="0" err="1">
                <a:solidFill>
                  <a:srgbClr val="3366FF"/>
                </a:solidFill>
              </a:rPr>
              <a:t>zařízení</a:t>
            </a:r>
            <a:r>
              <a:rPr lang="en-US" sz="2800" dirty="0">
                <a:solidFill>
                  <a:srgbClr val="3366FF"/>
                </a:solidFill>
              </a:rPr>
              <a:t> </a:t>
            </a:r>
            <a:r>
              <a:rPr lang="en-US" sz="2800" dirty="0" err="1">
                <a:solidFill>
                  <a:srgbClr val="3366FF"/>
                </a:solidFill>
              </a:rPr>
              <a:t>civilní</a:t>
            </a:r>
            <a:r>
              <a:rPr lang="en-US" sz="2800" dirty="0">
                <a:solidFill>
                  <a:srgbClr val="3366FF"/>
                </a:solidFill>
              </a:rPr>
              <a:t> </a:t>
            </a:r>
            <a:r>
              <a:rPr lang="en-US" sz="2800" dirty="0" err="1">
                <a:solidFill>
                  <a:srgbClr val="3366FF"/>
                </a:solidFill>
              </a:rPr>
              <a:t>ochrany</a:t>
            </a:r>
            <a:r>
              <a:rPr lang="en-US" sz="2800" dirty="0">
                <a:solidFill>
                  <a:srgbClr val="3366FF"/>
                </a:solidFill>
              </a:rPr>
              <a:t>, </a:t>
            </a:r>
            <a:r>
              <a:rPr lang="en-US" sz="2800" dirty="0" err="1">
                <a:solidFill>
                  <a:srgbClr val="3366FF"/>
                </a:solidFill>
              </a:rPr>
              <a:t>neziskové</a:t>
            </a:r>
            <a:r>
              <a:rPr lang="en-US" sz="2800" dirty="0">
                <a:solidFill>
                  <a:srgbClr val="3366FF"/>
                </a:solidFill>
              </a:rPr>
              <a:t> </a:t>
            </a:r>
            <a:r>
              <a:rPr lang="en-US" sz="2800" dirty="0" err="1">
                <a:solidFill>
                  <a:srgbClr val="3366FF"/>
                </a:solidFill>
              </a:rPr>
              <a:t>organizace</a:t>
            </a:r>
            <a:r>
              <a:rPr lang="en-US" sz="2800" dirty="0">
                <a:solidFill>
                  <a:srgbClr val="3366FF"/>
                </a:solidFill>
              </a:rPr>
              <a:t> a </a:t>
            </a:r>
            <a:r>
              <a:rPr lang="en-US" sz="2800" dirty="0" err="1">
                <a:solidFill>
                  <a:srgbClr val="3366FF"/>
                </a:solidFill>
              </a:rPr>
              <a:t>sdružení</a:t>
            </a:r>
            <a:r>
              <a:rPr lang="en-US" sz="2800" dirty="0">
                <a:solidFill>
                  <a:srgbClr val="3366FF"/>
                </a:solidFill>
              </a:rPr>
              <a:t> </a:t>
            </a:r>
            <a:r>
              <a:rPr lang="en-US" sz="2800" dirty="0" err="1">
                <a:solidFill>
                  <a:srgbClr val="3366FF"/>
                </a:solidFill>
              </a:rPr>
              <a:t>občanů</a:t>
            </a:r>
            <a:r>
              <a:rPr lang="en-US" sz="2800" dirty="0"/>
              <a:t>, </a:t>
            </a:r>
            <a:r>
              <a:rPr lang="en-US" sz="2800" dirty="0" err="1"/>
              <a:t>která</a:t>
            </a:r>
            <a:r>
              <a:rPr lang="en-US" sz="2800" dirty="0"/>
              <a:t> </a:t>
            </a:r>
            <a:r>
              <a:rPr lang="en-US" sz="2800" dirty="0" err="1"/>
              <a:t>lze</a:t>
            </a:r>
            <a:r>
              <a:rPr lang="en-US" sz="2800" dirty="0"/>
              <a:t> </a:t>
            </a:r>
            <a:r>
              <a:rPr lang="en-US" sz="2800" dirty="0" err="1"/>
              <a:t>využít</a:t>
            </a:r>
            <a:r>
              <a:rPr lang="en-US" sz="2800" dirty="0"/>
              <a:t> k </a:t>
            </a:r>
            <a:r>
              <a:rPr lang="en-US" sz="2800" dirty="0" err="1"/>
              <a:t>záchranným</a:t>
            </a:r>
            <a:r>
              <a:rPr lang="en-US" sz="2800" dirty="0"/>
              <a:t> a </a:t>
            </a:r>
            <a:r>
              <a:rPr lang="en-US" sz="2800" dirty="0" err="1"/>
              <a:t>likvidačním</a:t>
            </a:r>
            <a:r>
              <a:rPr lang="en-US" sz="2800" dirty="0"/>
              <a:t> </a:t>
            </a:r>
            <a:r>
              <a:rPr lang="en-US" sz="2800" dirty="0" err="1"/>
              <a:t>pracím</a:t>
            </a:r>
            <a:r>
              <a:rPr lang="en-US" sz="2800" dirty="0"/>
              <a:t>. </a:t>
            </a:r>
            <a:r>
              <a:rPr lang="en-US" sz="2800" dirty="0" err="1"/>
              <a:t>Ostatní</a:t>
            </a:r>
            <a:r>
              <a:rPr lang="en-US" sz="2800" dirty="0"/>
              <a:t> </a:t>
            </a:r>
            <a:r>
              <a:rPr lang="en-US" sz="2800" dirty="0" err="1"/>
              <a:t>složky</a:t>
            </a:r>
            <a:r>
              <a:rPr lang="en-US" sz="2800" dirty="0"/>
              <a:t> </a:t>
            </a:r>
            <a:r>
              <a:rPr lang="en-US" sz="2800" dirty="0" err="1"/>
              <a:t>integrovaného</a:t>
            </a:r>
            <a:r>
              <a:rPr lang="en-US" sz="2800" dirty="0"/>
              <a:t> </a:t>
            </a:r>
            <a:r>
              <a:rPr lang="en-US" sz="2800" dirty="0" err="1"/>
              <a:t>záchranného</a:t>
            </a:r>
            <a:r>
              <a:rPr lang="en-US" sz="2800" dirty="0"/>
              <a:t> </a:t>
            </a:r>
            <a:r>
              <a:rPr lang="en-US" sz="2800" dirty="0" err="1"/>
              <a:t>systému</a:t>
            </a:r>
            <a:r>
              <a:rPr lang="en-US" sz="2800" dirty="0"/>
              <a:t> </a:t>
            </a:r>
            <a:r>
              <a:rPr lang="en-US" sz="2800" dirty="0" err="1"/>
              <a:t>poskytují</a:t>
            </a:r>
            <a:r>
              <a:rPr lang="en-US" sz="2800" dirty="0"/>
              <a:t> </a:t>
            </a:r>
            <a:r>
              <a:rPr lang="en-US" sz="2800" dirty="0" err="1"/>
              <a:t>při</a:t>
            </a:r>
            <a:r>
              <a:rPr lang="en-US" sz="2800" dirty="0"/>
              <a:t> </a:t>
            </a:r>
            <a:r>
              <a:rPr lang="en-US" sz="2800" dirty="0" err="1"/>
              <a:t>záchranných</a:t>
            </a:r>
            <a:r>
              <a:rPr lang="en-US" sz="2800" dirty="0"/>
              <a:t> a </a:t>
            </a:r>
            <a:r>
              <a:rPr lang="en-US" sz="2800" dirty="0" err="1"/>
              <a:t>likvidačních</a:t>
            </a:r>
            <a:r>
              <a:rPr lang="en-US" sz="2800" dirty="0"/>
              <a:t> </a:t>
            </a:r>
            <a:r>
              <a:rPr lang="en-US" sz="2800" dirty="0" err="1"/>
              <a:t>pracích</a:t>
            </a:r>
            <a:r>
              <a:rPr lang="en-US" sz="2800" dirty="0"/>
              <a:t> </a:t>
            </a:r>
            <a:r>
              <a:rPr lang="en-US" sz="2800" dirty="0" err="1"/>
              <a:t>plánovanou</a:t>
            </a:r>
            <a:r>
              <a:rPr lang="en-US" sz="2800" dirty="0"/>
              <a:t> </a:t>
            </a:r>
            <a:r>
              <a:rPr lang="en-US" sz="2800" dirty="0" err="1"/>
              <a:t>pomoc</a:t>
            </a:r>
            <a:r>
              <a:rPr lang="en-US" sz="2800" dirty="0"/>
              <a:t> </a:t>
            </a:r>
            <a:r>
              <a:rPr lang="en-US" sz="2800" dirty="0" err="1"/>
              <a:t>na</a:t>
            </a:r>
            <a:r>
              <a:rPr lang="en-US" sz="2800" dirty="0"/>
              <a:t> </a:t>
            </a:r>
            <a:r>
              <a:rPr lang="en-US" sz="2800" dirty="0" err="1"/>
              <a:t>vyžádání</a:t>
            </a:r>
            <a:endParaRPr lang="en-US" sz="2800" dirty="0"/>
          </a:p>
        </p:txBody>
      </p:sp>
    </p:spTree>
    <p:extLst>
      <p:ext uri="{BB962C8B-B14F-4D97-AF65-F5344CB8AC3E}">
        <p14:creationId xmlns:p14="http://schemas.microsoft.com/office/powerpoint/2010/main" val="1959042180"/>
      </p:ext>
    </p:extLst>
  </p:cSld>
  <p:clrMapOvr>
    <a:masterClrMapping/>
  </p:clrMapOvr>
</p:sld>
</file>

<file path=ppt/slides/slide3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Řízení</a:t>
            </a:r>
            <a:r>
              <a:rPr lang="en-US" dirty="0"/>
              <a:t> IZS</a:t>
            </a:r>
          </a:p>
        </p:txBody>
      </p:sp>
      <p:sp>
        <p:nvSpPr>
          <p:cNvPr id="3" name="Content Placeholder 2"/>
          <p:cNvSpPr>
            <a:spLocks noGrp="1"/>
          </p:cNvSpPr>
          <p:nvPr>
            <p:ph idx="1"/>
          </p:nvPr>
        </p:nvSpPr>
        <p:spPr/>
        <p:txBody>
          <a:bodyPr/>
          <a:lstStyle/>
          <a:p>
            <a:r>
              <a:rPr lang="en-US" dirty="0" err="1"/>
              <a:t>Složky</a:t>
            </a:r>
            <a:r>
              <a:rPr lang="en-US" dirty="0"/>
              <a:t> </a:t>
            </a:r>
            <a:r>
              <a:rPr lang="en-US" dirty="0" err="1"/>
              <a:t>integrovaného</a:t>
            </a:r>
            <a:r>
              <a:rPr lang="en-US" dirty="0"/>
              <a:t> </a:t>
            </a:r>
            <a:r>
              <a:rPr lang="en-US" dirty="0" err="1"/>
              <a:t>záchranného</a:t>
            </a:r>
            <a:r>
              <a:rPr lang="en-US" dirty="0"/>
              <a:t> </a:t>
            </a:r>
            <a:r>
              <a:rPr lang="en-US" dirty="0" err="1"/>
              <a:t>systému</a:t>
            </a:r>
            <a:r>
              <a:rPr lang="en-US" dirty="0"/>
              <a:t> </a:t>
            </a:r>
            <a:r>
              <a:rPr lang="en-US" dirty="0" err="1"/>
              <a:t>jsou</a:t>
            </a:r>
            <a:r>
              <a:rPr lang="en-US" dirty="0"/>
              <a:t> </a:t>
            </a:r>
            <a:r>
              <a:rPr lang="en-US" dirty="0" err="1"/>
              <a:t>při</a:t>
            </a:r>
            <a:r>
              <a:rPr lang="en-US" dirty="0"/>
              <a:t> </a:t>
            </a:r>
            <a:r>
              <a:rPr lang="en-US" dirty="0" err="1"/>
              <a:t>zásahu</a:t>
            </a:r>
            <a:r>
              <a:rPr lang="en-US" dirty="0"/>
              <a:t> </a:t>
            </a:r>
            <a:r>
              <a:rPr lang="en-US" dirty="0" err="1"/>
              <a:t>povinny</a:t>
            </a:r>
            <a:r>
              <a:rPr lang="en-US" dirty="0"/>
              <a:t> se </a:t>
            </a:r>
            <a:r>
              <a:rPr lang="en-US" dirty="0" err="1"/>
              <a:t>řídit</a:t>
            </a:r>
            <a:r>
              <a:rPr lang="en-US" dirty="0"/>
              <a:t> </a:t>
            </a:r>
            <a:r>
              <a:rPr lang="en-US" dirty="0" err="1"/>
              <a:t>příkazy</a:t>
            </a:r>
            <a:r>
              <a:rPr lang="en-US" dirty="0"/>
              <a:t>:</a:t>
            </a:r>
          </a:p>
          <a:p>
            <a:pPr marL="514350" indent="-514350">
              <a:buAutoNum type="alphaLcParenR"/>
            </a:pPr>
            <a:r>
              <a:rPr lang="en-US" dirty="0" err="1">
                <a:solidFill>
                  <a:srgbClr val="FF6600"/>
                </a:solidFill>
              </a:rPr>
              <a:t>velitele</a:t>
            </a:r>
            <a:r>
              <a:rPr lang="en-US" dirty="0">
                <a:solidFill>
                  <a:srgbClr val="FF6600"/>
                </a:solidFill>
              </a:rPr>
              <a:t> </a:t>
            </a:r>
            <a:r>
              <a:rPr lang="en-US" dirty="0" err="1">
                <a:solidFill>
                  <a:srgbClr val="FF6600"/>
                </a:solidFill>
              </a:rPr>
              <a:t>zásahu</a:t>
            </a:r>
            <a:r>
              <a:rPr lang="en-US" dirty="0">
                <a:solidFill>
                  <a:srgbClr val="FF6600"/>
                </a:solidFill>
              </a:rPr>
              <a:t>, </a:t>
            </a:r>
          </a:p>
          <a:p>
            <a:pPr marL="514350" indent="-514350">
              <a:buAutoNum type="alphaLcParenR"/>
            </a:pPr>
            <a:r>
              <a:rPr lang="en-US" dirty="0" err="1">
                <a:solidFill>
                  <a:srgbClr val="FF6600"/>
                </a:solidFill>
              </a:rPr>
              <a:t>popřípadě</a:t>
            </a:r>
            <a:r>
              <a:rPr lang="en-US" dirty="0">
                <a:solidFill>
                  <a:srgbClr val="FF6600"/>
                </a:solidFill>
              </a:rPr>
              <a:t> </a:t>
            </a:r>
            <a:r>
              <a:rPr lang="en-US" dirty="0" err="1">
                <a:solidFill>
                  <a:srgbClr val="FF6600"/>
                </a:solidFill>
              </a:rPr>
              <a:t>pokyny</a:t>
            </a:r>
            <a:r>
              <a:rPr lang="en-US" dirty="0">
                <a:solidFill>
                  <a:srgbClr val="FF6600"/>
                </a:solidFill>
              </a:rPr>
              <a:t> </a:t>
            </a:r>
            <a:r>
              <a:rPr lang="en-US" dirty="0" err="1">
                <a:solidFill>
                  <a:srgbClr val="FF6600"/>
                </a:solidFill>
              </a:rPr>
              <a:t>starosty</a:t>
            </a:r>
            <a:r>
              <a:rPr lang="en-US" dirty="0">
                <a:solidFill>
                  <a:srgbClr val="FF6600"/>
                </a:solidFill>
              </a:rPr>
              <a:t> </a:t>
            </a:r>
            <a:r>
              <a:rPr lang="en-US" dirty="0" err="1">
                <a:solidFill>
                  <a:srgbClr val="FF6600"/>
                </a:solidFill>
              </a:rPr>
              <a:t>obce</a:t>
            </a:r>
            <a:r>
              <a:rPr lang="en-US" dirty="0">
                <a:solidFill>
                  <a:srgbClr val="FF6600"/>
                </a:solidFill>
              </a:rPr>
              <a:t> s </a:t>
            </a:r>
            <a:r>
              <a:rPr lang="en-US" dirty="0" err="1">
                <a:solidFill>
                  <a:srgbClr val="FF6600"/>
                </a:solidFill>
              </a:rPr>
              <a:t>rozšířenou</a:t>
            </a:r>
            <a:r>
              <a:rPr lang="en-US" dirty="0">
                <a:solidFill>
                  <a:srgbClr val="FF6600"/>
                </a:solidFill>
              </a:rPr>
              <a:t> </a:t>
            </a:r>
            <a:r>
              <a:rPr lang="en-US" dirty="0" err="1">
                <a:solidFill>
                  <a:srgbClr val="FF6600"/>
                </a:solidFill>
              </a:rPr>
              <a:t>působností</a:t>
            </a:r>
            <a:r>
              <a:rPr lang="en-US" dirty="0">
                <a:solidFill>
                  <a:srgbClr val="FF6600"/>
                </a:solidFill>
              </a:rPr>
              <a:t> , </a:t>
            </a:r>
          </a:p>
          <a:p>
            <a:pPr marL="514350" indent="-514350">
              <a:buAutoNum type="alphaLcParenR"/>
            </a:pPr>
            <a:r>
              <a:rPr lang="en-US" dirty="0" err="1">
                <a:solidFill>
                  <a:srgbClr val="FF6600"/>
                </a:solidFill>
              </a:rPr>
              <a:t>hejtmana</a:t>
            </a:r>
            <a:r>
              <a:rPr lang="en-US" dirty="0">
                <a:solidFill>
                  <a:srgbClr val="FF6600"/>
                </a:solidFill>
              </a:rPr>
              <a:t> </a:t>
            </a:r>
            <a:r>
              <a:rPr lang="en-US" dirty="0" err="1">
                <a:solidFill>
                  <a:srgbClr val="FF6600"/>
                </a:solidFill>
              </a:rPr>
              <a:t>kraje</a:t>
            </a:r>
            <a:r>
              <a:rPr lang="en-US" dirty="0">
                <a:solidFill>
                  <a:srgbClr val="FF6600"/>
                </a:solidFill>
              </a:rPr>
              <a:t>, </a:t>
            </a:r>
          </a:p>
          <a:p>
            <a:pPr marL="514350" indent="-514350">
              <a:buAutoNum type="alphaLcParenR"/>
            </a:pPr>
            <a:r>
              <a:rPr lang="en-US" dirty="0">
                <a:solidFill>
                  <a:srgbClr val="FF6600"/>
                </a:solidFill>
              </a:rPr>
              <a:t> </a:t>
            </a:r>
            <a:r>
              <a:rPr lang="en-US" dirty="0" err="1">
                <a:solidFill>
                  <a:srgbClr val="FF6600"/>
                </a:solidFill>
              </a:rPr>
              <a:t>nebo</a:t>
            </a:r>
            <a:r>
              <a:rPr lang="en-US" dirty="0">
                <a:solidFill>
                  <a:srgbClr val="FF6600"/>
                </a:solidFill>
              </a:rPr>
              <a:t> </a:t>
            </a:r>
            <a:r>
              <a:rPr lang="en-US" dirty="0" err="1">
                <a:solidFill>
                  <a:srgbClr val="FF6600"/>
                </a:solidFill>
              </a:rPr>
              <a:t>Ministerstva</a:t>
            </a:r>
            <a:r>
              <a:rPr lang="en-US" dirty="0">
                <a:solidFill>
                  <a:srgbClr val="FF6600"/>
                </a:solidFill>
              </a:rPr>
              <a:t>  </a:t>
            </a:r>
            <a:r>
              <a:rPr lang="en-US" dirty="0" err="1">
                <a:solidFill>
                  <a:srgbClr val="FF6600"/>
                </a:solidFill>
              </a:rPr>
              <a:t>vnitra</a:t>
            </a:r>
            <a:r>
              <a:rPr lang="en-US" dirty="0">
                <a:solidFill>
                  <a:srgbClr val="FF6600"/>
                </a:solidFill>
              </a:rPr>
              <a:t>, </a:t>
            </a:r>
            <a:r>
              <a:rPr lang="en-US" dirty="0" err="1">
                <a:solidFill>
                  <a:srgbClr val="FF6600"/>
                </a:solidFill>
              </a:rPr>
              <a:t>pokud</a:t>
            </a:r>
            <a:r>
              <a:rPr lang="en-US" dirty="0">
                <a:solidFill>
                  <a:srgbClr val="FF6600"/>
                </a:solidFill>
              </a:rPr>
              <a:t> </a:t>
            </a:r>
            <a:r>
              <a:rPr lang="en-US" dirty="0" err="1">
                <a:solidFill>
                  <a:srgbClr val="FF6600"/>
                </a:solidFill>
              </a:rPr>
              <a:t>provádějí</a:t>
            </a:r>
            <a:r>
              <a:rPr lang="en-US" dirty="0">
                <a:solidFill>
                  <a:srgbClr val="FF6600"/>
                </a:solidFill>
              </a:rPr>
              <a:t> </a:t>
            </a:r>
            <a:r>
              <a:rPr lang="en-US" dirty="0" err="1">
                <a:solidFill>
                  <a:srgbClr val="FF6600"/>
                </a:solidFill>
              </a:rPr>
              <a:t>koordinaci</a:t>
            </a:r>
            <a:r>
              <a:rPr lang="en-US" dirty="0">
                <a:solidFill>
                  <a:srgbClr val="FF6600"/>
                </a:solidFill>
              </a:rPr>
              <a:t> </a:t>
            </a:r>
            <a:r>
              <a:rPr lang="en-US" dirty="0" err="1">
                <a:solidFill>
                  <a:srgbClr val="FF6600"/>
                </a:solidFill>
              </a:rPr>
              <a:t>záchranných</a:t>
            </a:r>
            <a:r>
              <a:rPr lang="en-US" dirty="0">
                <a:solidFill>
                  <a:srgbClr val="FF6600"/>
                </a:solidFill>
              </a:rPr>
              <a:t> a </a:t>
            </a:r>
            <a:r>
              <a:rPr lang="en-US" dirty="0" err="1">
                <a:solidFill>
                  <a:srgbClr val="FF6600"/>
                </a:solidFill>
              </a:rPr>
              <a:t>likvidačních</a:t>
            </a:r>
            <a:r>
              <a:rPr lang="en-US" dirty="0">
                <a:solidFill>
                  <a:srgbClr val="FF6600"/>
                </a:solidFill>
              </a:rPr>
              <a:t> </a:t>
            </a:r>
            <a:r>
              <a:rPr lang="en-US" dirty="0" err="1">
                <a:solidFill>
                  <a:srgbClr val="FF6600"/>
                </a:solidFill>
              </a:rPr>
              <a:t>prací</a:t>
            </a:r>
            <a:r>
              <a:rPr lang="en-US" dirty="0"/>
              <a:t>.</a:t>
            </a:r>
          </a:p>
        </p:txBody>
      </p:sp>
    </p:spTree>
    <p:extLst>
      <p:ext uri="{BB962C8B-B14F-4D97-AF65-F5344CB8AC3E}">
        <p14:creationId xmlns:p14="http://schemas.microsoft.com/office/powerpoint/2010/main" val="3330879839"/>
      </p:ext>
    </p:extLst>
  </p:cSld>
  <p:clrMapOvr>
    <a:masterClrMapping/>
  </p:clrMapOvr>
</p:sld>
</file>

<file path=ppt/slides/slide3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Stálé</a:t>
            </a:r>
            <a:r>
              <a:rPr lang="en-US" dirty="0"/>
              <a:t> </a:t>
            </a:r>
            <a:r>
              <a:rPr lang="en-US" dirty="0" err="1"/>
              <a:t>orgány</a:t>
            </a:r>
            <a:r>
              <a:rPr lang="en-US" dirty="0"/>
              <a:t> IZS</a:t>
            </a:r>
          </a:p>
        </p:txBody>
      </p:sp>
      <p:sp>
        <p:nvSpPr>
          <p:cNvPr id="3" name="Content Placeholder 2"/>
          <p:cNvSpPr>
            <a:spLocks noGrp="1"/>
          </p:cNvSpPr>
          <p:nvPr>
            <p:ph idx="1"/>
          </p:nvPr>
        </p:nvSpPr>
        <p:spPr/>
        <p:txBody>
          <a:bodyPr/>
          <a:lstStyle/>
          <a:p>
            <a:r>
              <a:rPr lang="en-US" dirty="0" err="1"/>
              <a:t>Stálými</a:t>
            </a:r>
            <a:r>
              <a:rPr lang="en-US" dirty="0"/>
              <a:t> </a:t>
            </a:r>
            <a:r>
              <a:rPr lang="en-US" dirty="0" err="1"/>
              <a:t>orgány</a:t>
            </a:r>
            <a:r>
              <a:rPr lang="en-US" dirty="0"/>
              <a:t> pro </a:t>
            </a:r>
            <a:r>
              <a:rPr lang="en-US" dirty="0" err="1"/>
              <a:t>koordinaci</a:t>
            </a:r>
            <a:r>
              <a:rPr lang="en-US" dirty="0"/>
              <a:t> </a:t>
            </a:r>
            <a:r>
              <a:rPr lang="en-US" dirty="0" err="1"/>
              <a:t>složek</a:t>
            </a:r>
            <a:r>
              <a:rPr lang="en-US" dirty="0"/>
              <a:t> </a:t>
            </a:r>
            <a:r>
              <a:rPr lang="en-US" dirty="0" err="1"/>
              <a:t>integrovaného</a:t>
            </a:r>
            <a:r>
              <a:rPr lang="en-US" dirty="0"/>
              <a:t> </a:t>
            </a:r>
            <a:r>
              <a:rPr lang="en-US" dirty="0" err="1"/>
              <a:t>záchranného</a:t>
            </a:r>
            <a:r>
              <a:rPr lang="en-US" dirty="0"/>
              <a:t> </a:t>
            </a:r>
            <a:r>
              <a:rPr lang="en-US" dirty="0" err="1"/>
              <a:t>systému</a:t>
            </a:r>
            <a:r>
              <a:rPr lang="en-US" dirty="0"/>
              <a:t> </a:t>
            </a:r>
            <a:r>
              <a:rPr lang="en-US" dirty="0" err="1"/>
              <a:t>jsou</a:t>
            </a:r>
            <a:r>
              <a:rPr lang="en-US" dirty="0"/>
              <a:t> </a:t>
            </a:r>
            <a:r>
              <a:rPr lang="en-US" dirty="0" err="1"/>
              <a:t>operační</a:t>
            </a:r>
            <a:r>
              <a:rPr lang="en-US" dirty="0"/>
              <a:t> a </a:t>
            </a:r>
            <a:r>
              <a:rPr lang="en-US" dirty="0" err="1"/>
              <a:t>informační</a:t>
            </a:r>
            <a:r>
              <a:rPr lang="en-US" dirty="0"/>
              <a:t> </a:t>
            </a:r>
            <a:r>
              <a:rPr lang="en-US" dirty="0" err="1"/>
              <a:t>střediska</a:t>
            </a:r>
            <a:r>
              <a:rPr lang="en-US" dirty="0"/>
              <a:t> </a:t>
            </a:r>
            <a:r>
              <a:rPr lang="en-US" dirty="0" err="1"/>
              <a:t>integrovaného</a:t>
            </a:r>
            <a:r>
              <a:rPr lang="en-US" dirty="0"/>
              <a:t> </a:t>
            </a:r>
            <a:r>
              <a:rPr lang="en-US" dirty="0" err="1"/>
              <a:t>záchranného</a:t>
            </a:r>
            <a:r>
              <a:rPr lang="en-US" dirty="0"/>
              <a:t> </a:t>
            </a:r>
            <a:r>
              <a:rPr lang="en-US" dirty="0" err="1"/>
              <a:t>systému</a:t>
            </a:r>
            <a:r>
              <a:rPr lang="en-US" dirty="0"/>
              <a:t>, </a:t>
            </a:r>
            <a:r>
              <a:rPr lang="en-US" dirty="0" err="1"/>
              <a:t>kterými</a:t>
            </a:r>
            <a:r>
              <a:rPr lang="en-US" dirty="0"/>
              <a:t> </a:t>
            </a:r>
            <a:r>
              <a:rPr lang="en-US" dirty="0" err="1"/>
              <a:t>jsou</a:t>
            </a:r>
            <a:r>
              <a:rPr lang="en-US" dirty="0"/>
              <a:t>: </a:t>
            </a:r>
          </a:p>
          <a:p>
            <a:pPr marL="514350" indent="-514350">
              <a:buAutoNum type="alphaLcParenR"/>
            </a:pPr>
            <a:r>
              <a:rPr lang="en-US" dirty="0" err="1">
                <a:solidFill>
                  <a:srgbClr val="008000"/>
                </a:solidFill>
              </a:rPr>
              <a:t>operační</a:t>
            </a:r>
            <a:r>
              <a:rPr lang="en-US" dirty="0">
                <a:solidFill>
                  <a:srgbClr val="008000"/>
                </a:solidFill>
              </a:rPr>
              <a:t> </a:t>
            </a:r>
            <a:r>
              <a:rPr lang="en-US" dirty="0" err="1">
                <a:solidFill>
                  <a:srgbClr val="008000"/>
                </a:solidFill>
              </a:rPr>
              <a:t>střediska</a:t>
            </a:r>
            <a:r>
              <a:rPr lang="en-US" dirty="0">
                <a:solidFill>
                  <a:srgbClr val="008000"/>
                </a:solidFill>
              </a:rPr>
              <a:t> </a:t>
            </a:r>
            <a:r>
              <a:rPr lang="en-US" dirty="0" err="1">
                <a:solidFill>
                  <a:srgbClr val="008000"/>
                </a:solidFill>
              </a:rPr>
              <a:t>hasičského</a:t>
            </a:r>
            <a:r>
              <a:rPr lang="en-US" dirty="0">
                <a:solidFill>
                  <a:srgbClr val="008000"/>
                </a:solidFill>
              </a:rPr>
              <a:t> </a:t>
            </a:r>
            <a:r>
              <a:rPr lang="en-US" dirty="0" err="1">
                <a:solidFill>
                  <a:srgbClr val="008000"/>
                </a:solidFill>
              </a:rPr>
              <a:t>záchranného</a:t>
            </a:r>
            <a:r>
              <a:rPr lang="en-US" dirty="0">
                <a:solidFill>
                  <a:srgbClr val="008000"/>
                </a:solidFill>
              </a:rPr>
              <a:t> </a:t>
            </a:r>
            <a:r>
              <a:rPr lang="en-US" dirty="0" err="1">
                <a:solidFill>
                  <a:srgbClr val="008000"/>
                </a:solidFill>
              </a:rPr>
              <a:t>sboru</a:t>
            </a:r>
            <a:r>
              <a:rPr lang="en-US" dirty="0">
                <a:solidFill>
                  <a:srgbClr val="008000"/>
                </a:solidFill>
              </a:rPr>
              <a:t>  </a:t>
            </a:r>
            <a:r>
              <a:rPr lang="en-US" dirty="0" err="1">
                <a:solidFill>
                  <a:srgbClr val="008000"/>
                </a:solidFill>
              </a:rPr>
              <a:t>kraje</a:t>
            </a:r>
            <a:r>
              <a:rPr lang="en-US" dirty="0">
                <a:solidFill>
                  <a:srgbClr val="008000"/>
                </a:solidFill>
              </a:rPr>
              <a:t>  a </a:t>
            </a:r>
          </a:p>
          <a:p>
            <a:pPr marL="514350" indent="-514350">
              <a:buAutoNum type="alphaLcParenR"/>
            </a:pPr>
            <a:r>
              <a:rPr lang="en-US" dirty="0" err="1">
                <a:solidFill>
                  <a:srgbClr val="008000"/>
                </a:solidFill>
              </a:rPr>
              <a:t>operační</a:t>
            </a:r>
            <a:r>
              <a:rPr lang="en-US" dirty="0">
                <a:solidFill>
                  <a:srgbClr val="008000"/>
                </a:solidFill>
              </a:rPr>
              <a:t> a </a:t>
            </a:r>
            <a:r>
              <a:rPr lang="en-US" dirty="0" err="1">
                <a:solidFill>
                  <a:srgbClr val="008000"/>
                </a:solidFill>
              </a:rPr>
              <a:t>informační</a:t>
            </a:r>
            <a:r>
              <a:rPr lang="en-US" dirty="0">
                <a:solidFill>
                  <a:srgbClr val="008000"/>
                </a:solidFill>
              </a:rPr>
              <a:t> </a:t>
            </a:r>
            <a:r>
              <a:rPr lang="en-US" dirty="0" err="1">
                <a:solidFill>
                  <a:srgbClr val="008000"/>
                </a:solidFill>
              </a:rPr>
              <a:t>středisko</a:t>
            </a:r>
            <a:r>
              <a:rPr lang="en-US" dirty="0">
                <a:solidFill>
                  <a:srgbClr val="008000"/>
                </a:solidFill>
              </a:rPr>
              <a:t> </a:t>
            </a:r>
            <a:r>
              <a:rPr lang="en-US" dirty="0" err="1">
                <a:solidFill>
                  <a:srgbClr val="008000"/>
                </a:solidFill>
              </a:rPr>
              <a:t>generálního</a:t>
            </a:r>
            <a:r>
              <a:rPr lang="en-US" dirty="0">
                <a:solidFill>
                  <a:srgbClr val="008000"/>
                </a:solidFill>
              </a:rPr>
              <a:t> </a:t>
            </a:r>
            <a:r>
              <a:rPr lang="en-US" dirty="0" err="1">
                <a:solidFill>
                  <a:srgbClr val="008000"/>
                </a:solidFill>
              </a:rPr>
              <a:t>ředitelství</a:t>
            </a:r>
            <a:r>
              <a:rPr lang="en-US" dirty="0">
                <a:solidFill>
                  <a:srgbClr val="008000"/>
                </a:solidFill>
              </a:rPr>
              <a:t> </a:t>
            </a:r>
            <a:r>
              <a:rPr lang="en-US" dirty="0" err="1">
                <a:solidFill>
                  <a:srgbClr val="008000"/>
                </a:solidFill>
              </a:rPr>
              <a:t>hasičského</a:t>
            </a:r>
            <a:r>
              <a:rPr lang="en-US" dirty="0">
                <a:solidFill>
                  <a:srgbClr val="008000"/>
                </a:solidFill>
              </a:rPr>
              <a:t> </a:t>
            </a:r>
            <a:r>
              <a:rPr lang="en-US" dirty="0" err="1">
                <a:solidFill>
                  <a:srgbClr val="008000"/>
                </a:solidFill>
              </a:rPr>
              <a:t>záchranného</a:t>
            </a:r>
            <a:r>
              <a:rPr lang="en-US" dirty="0">
                <a:solidFill>
                  <a:srgbClr val="008000"/>
                </a:solidFill>
              </a:rPr>
              <a:t> </a:t>
            </a:r>
            <a:r>
              <a:rPr lang="en-US" dirty="0" err="1">
                <a:solidFill>
                  <a:srgbClr val="008000"/>
                </a:solidFill>
              </a:rPr>
              <a:t>sboru</a:t>
            </a:r>
            <a:r>
              <a:rPr lang="en-US" dirty="0">
                <a:solidFill>
                  <a:srgbClr val="008000"/>
                </a:solidFill>
              </a:rPr>
              <a:t>.</a:t>
            </a:r>
          </a:p>
        </p:txBody>
      </p:sp>
    </p:spTree>
    <p:extLst>
      <p:ext uri="{BB962C8B-B14F-4D97-AF65-F5344CB8AC3E}">
        <p14:creationId xmlns:p14="http://schemas.microsoft.com/office/powerpoint/2010/main" val="4207191980"/>
      </p:ext>
    </p:extLst>
  </p:cSld>
  <p:clrMapOvr>
    <a:masterClrMapping/>
  </p:clrMapOvr>
</p:sld>
</file>

<file path=ppt/slides/slide3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Působnost</a:t>
            </a:r>
            <a:r>
              <a:rPr lang="en-US" dirty="0"/>
              <a:t> </a:t>
            </a:r>
            <a:r>
              <a:rPr lang="en-US" dirty="0" err="1"/>
              <a:t>ministerstva</a:t>
            </a:r>
            <a:r>
              <a:rPr lang="en-US" dirty="0"/>
              <a:t> </a:t>
            </a:r>
            <a:r>
              <a:rPr lang="en-US" dirty="0" err="1"/>
              <a:t>vnitra</a:t>
            </a:r>
            <a:endParaRPr lang="en-US" dirty="0"/>
          </a:p>
        </p:txBody>
      </p:sp>
      <p:sp>
        <p:nvSpPr>
          <p:cNvPr id="3" name="Content Placeholder 2"/>
          <p:cNvSpPr>
            <a:spLocks noGrp="1"/>
          </p:cNvSpPr>
          <p:nvPr>
            <p:ph idx="1"/>
          </p:nvPr>
        </p:nvSpPr>
        <p:spPr/>
        <p:txBody>
          <a:bodyPr/>
          <a:lstStyle/>
          <a:p>
            <a:r>
              <a:rPr lang="en-US" dirty="0" err="1"/>
              <a:t>Minisetrstvo</a:t>
            </a:r>
            <a:r>
              <a:rPr lang="en-US" dirty="0"/>
              <a:t> </a:t>
            </a:r>
            <a:r>
              <a:rPr lang="en-US" dirty="0" err="1"/>
              <a:t>vnitra</a:t>
            </a:r>
            <a:r>
              <a:rPr lang="en-US" dirty="0"/>
              <a:t> </a:t>
            </a:r>
            <a:r>
              <a:rPr lang="en-US" dirty="0" err="1"/>
              <a:t>plní</a:t>
            </a:r>
            <a:r>
              <a:rPr lang="en-US" dirty="0"/>
              <a:t> </a:t>
            </a:r>
            <a:r>
              <a:rPr lang="en-US" dirty="0" err="1"/>
              <a:t>úkoly</a:t>
            </a:r>
            <a:r>
              <a:rPr lang="en-US" dirty="0"/>
              <a:t>  </a:t>
            </a:r>
            <a:r>
              <a:rPr lang="en-US" dirty="0" err="1"/>
              <a:t>zejména</a:t>
            </a:r>
            <a:r>
              <a:rPr lang="en-US" dirty="0"/>
              <a:t> v </a:t>
            </a:r>
            <a:r>
              <a:rPr lang="en-US" dirty="0" err="1"/>
              <a:t>oblasti</a:t>
            </a:r>
            <a:r>
              <a:rPr lang="en-US" dirty="0"/>
              <a:t>: </a:t>
            </a:r>
          </a:p>
          <a:p>
            <a:pPr marL="514350" indent="-514350">
              <a:buAutoNum type="alphaLcParenR"/>
            </a:pPr>
            <a:r>
              <a:rPr lang="en-US" dirty="0" err="1">
                <a:solidFill>
                  <a:srgbClr val="FF0000"/>
                </a:solidFill>
              </a:rPr>
              <a:t>přípravy</a:t>
            </a:r>
            <a:r>
              <a:rPr lang="en-US" dirty="0"/>
              <a:t> </a:t>
            </a:r>
            <a:r>
              <a:rPr lang="en-US" dirty="0" err="1"/>
              <a:t>na</a:t>
            </a:r>
            <a:r>
              <a:rPr lang="en-US" dirty="0"/>
              <a:t> </a:t>
            </a:r>
            <a:r>
              <a:rPr lang="en-US" dirty="0" err="1"/>
              <a:t>mimořádné</a:t>
            </a:r>
            <a:r>
              <a:rPr lang="en-US" dirty="0"/>
              <a:t> </a:t>
            </a:r>
            <a:r>
              <a:rPr lang="en-US" dirty="0" err="1"/>
              <a:t>události</a:t>
            </a:r>
            <a:r>
              <a:rPr lang="en-US" dirty="0"/>
              <a:t>, </a:t>
            </a:r>
            <a:r>
              <a:rPr lang="en-US" dirty="0" err="1"/>
              <a:t>integrovaného</a:t>
            </a:r>
            <a:r>
              <a:rPr lang="en-US" dirty="0"/>
              <a:t> </a:t>
            </a:r>
            <a:r>
              <a:rPr lang="en-US" dirty="0" err="1"/>
              <a:t>záchranného</a:t>
            </a:r>
            <a:r>
              <a:rPr lang="en-US" dirty="0"/>
              <a:t> </a:t>
            </a:r>
            <a:r>
              <a:rPr lang="en-US" dirty="0" err="1"/>
              <a:t>systému</a:t>
            </a:r>
            <a:r>
              <a:rPr lang="en-US" dirty="0"/>
              <a:t> a </a:t>
            </a:r>
            <a:r>
              <a:rPr lang="en-US" dirty="0" err="1"/>
              <a:t>ochrany</a:t>
            </a:r>
            <a:r>
              <a:rPr lang="en-US" dirty="0"/>
              <a:t> </a:t>
            </a:r>
            <a:r>
              <a:rPr lang="en-US" dirty="0" err="1"/>
              <a:t>obyvatelstva</a:t>
            </a:r>
            <a:r>
              <a:rPr lang="en-US" dirty="0"/>
              <a:t>,</a:t>
            </a:r>
          </a:p>
          <a:p>
            <a:pPr marL="514350" indent="-514350">
              <a:buAutoNum type="alphaLcParenR"/>
            </a:pPr>
            <a:r>
              <a:rPr lang="en-US" dirty="0" err="1">
                <a:solidFill>
                  <a:srgbClr val="FF6600"/>
                </a:solidFill>
              </a:rPr>
              <a:t>zapojení</a:t>
            </a:r>
            <a:r>
              <a:rPr lang="en-US" dirty="0"/>
              <a:t> </a:t>
            </a:r>
            <a:r>
              <a:rPr lang="en-US" dirty="0" err="1"/>
              <a:t>České</a:t>
            </a:r>
            <a:r>
              <a:rPr lang="en-US" dirty="0"/>
              <a:t> </a:t>
            </a:r>
            <a:r>
              <a:rPr lang="en-US" dirty="0" err="1"/>
              <a:t>republiky</a:t>
            </a:r>
            <a:r>
              <a:rPr lang="en-US" dirty="0"/>
              <a:t> do </a:t>
            </a:r>
            <a:r>
              <a:rPr lang="en-US" dirty="0" err="1"/>
              <a:t>mezinárodních</a:t>
            </a:r>
            <a:r>
              <a:rPr lang="en-US" dirty="0"/>
              <a:t> </a:t>
            </a:r>
            <a:r>
              <a:rPr lang="en-US" dirty="0" err="1"/>
              <a:t>záchranných</a:t>
            </a:r>
            <a:r>
              <a:rPr lang="en-US" dirty="0"/>
              <a:t> </a:t>
            </a:r>
            <a:r>
              <a:rPr lang="en-US" dirty="0" err="1"/>
              <a:t>operací</a:t>
            </a:r>
            <a:r>
              <a:rPr lang="en-US" dirty="0"/>
              <a:t> </a:t>
            </a:r>
            <a:r>
              <a:rPr lang="en-US" dirty="0" err="1"/>
              <a:t>při</a:t>
            </a:r>
            <a:r>
              <a:rPr lang="en-US" dirty="0"/>
              <a:t> </a:t>
            </a:r>
            <a:r>
              <a:rPr lang="en-US" dirty="0" err="1"/>
              <a:t>mimořádných</a:t>
            </a:r>
            <a:r>
              <a:rPr lang="en-US" dirty="0"/>
              <a:t> </a:t>
            </a:r>
            <a:r>
              <a:rPr lang="en-US" dirty="0" err="1"/>
              <a:t>událostech</a:t>
            </a:r>
            <a:r>
              <a:rPr lang="en-US" dirty="0"/>
              <a:t>  v </a:t>
            </a:r>
            <a:r>
              <a:rPr lang="en-US" dirty="0" err="1"/>
              <a:t>zahraničí</a:t>
            </a:r>
            <a:r>
              <a:rPr lang="en-US" dirty="0"/>
              <a:t> a </a:t>
            </a:r>
            <a:r>
              <a:rPr lang="en-US" dirty="0" err="1"/>
              <a:t>poskytování</a:t>
            </a:r>
            <a:r>
              <a:rPr lang="en-US" dirty="0"/>
              <a:t> </a:t>
            </a:r>
            <a:r>
              <a:rPr lang="en-US" dirty="0" err="1"/>
              <a:t>humanitární</a:t>
            </a:r>
            <a:r>
              <a:rPr lang="en-US" dirty="0"/>
              <a:t> </a:t>
            </a:r>
            <a:r>
              <a:rPr lang="en-US" dirty="0" err="1"/>
              <a:t>pomoci</a:t>
            </a:r>
            <a:r>
              <a:rPr lang="en-US" dirty="0"/>
              <a:t> do </a:t>
            </a:r>
            <a:r>
              <a:rPr lang="en-US" dirty="0" err="1"/>
              <a:t>zahraničí</a:t>
            </a:r>
            <a:r>
              <a:rPr lang="en-US" dirty="0"/>
              <a:t> v </a:t>
            </a:r>
            <a:r>
              <a:rPr lang="en-US" dirty="0" err="1"/>
              <a:t>součinnosti</a:t>
            </a:r>
            <a:r>
              <a:rPr lang="en-US" dirty="0"/>
              <a:t> s </a:t>
            </a:r>
            <a:r>
              <a:rPr lang="en-US" dirty="0" err="1"/>
              <a:t>Ministerstvem</a:t>
            </a:r>
            <a:r>
              <a:rPr lang="en-US" dirty="0"/>
              <a:t> </a:t>
            </a:r>
            <a:r>
              <a:rPr lang="en-US" dirty="0" err="1"/>
              <a:t>zahraničních</a:t>
            </a:r>
            <a:r>
              <a:rPr lang="en-US" dirty="0"/>
              <a:t> </a:t>
            </a:r>
            <a:r>
              <a:rPr lang="en-US" dirty="0" err="1"/>
              <a:t>věcí</a:t>
            </a:r>
            <a:r>
              <a:rPr lang="en-US" dirty="0"/>
              <a:t>;</a:t>
            </a:r>
          </a:p>
        </p:txBody>
      </p:sp>
    </p:spTree>
    <p:extLst>
      <p:ext uri="{BB962C8B-B14F-4D97-AF65-F5344CB8AC3E}">
        <p14:creationId xmlns:p14="http://schemas.microsoft.com/office/powerpoint/2010/main" val="15509004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3E6083-00CE-AE49-9A20-A94DDB7129F2}"/>
              </a:ext>
            </a:extLst>
          </p:cNvPr>
          <p:cNvSpPr>
            <a:spLocks noGrp="1"/>
          </p:cNvSpPr>
          <p:nvPr>
            <p:ph type="title"/>
          </p:nvPr>
        </p:nvSpPr>
        <p:spPr/>
        <p:txBody>
          <a:bodyPr/>
          <a:lstStyle/>
          <a:p>
            <a:r>
              <a:rPr lang="cs-CZ" dirty="0"/>
              <a:t>Zakládací smlouvy</a:t>
            </a:r>
          </a:p>
        </p:txBody>
      </p:sp>
      <p:sp>
        <p:nvSpPr>
          <p:cNvPr id="3" name="Zástupný symbol pro obsah 2">
            <a:extLst>
              <a:ext uri="{FF2B5EF4-FFF2-40B4-BE49-F238E27FC236}">
                <a16:creationId xmlns:a16="http://schemas.microsoft.com/office/drawing/2014/main" id="{6E1DB40F-B49B-1D48-A3EE-E83532C66B7B}"/>
              </a:ext>
            </a:extLst>
          </p:cNvPr>
          <p:cNvSpPr>
            <a:spLocks noGrp="1"/>
          </p:cNvSpPr>
          <p:nvPr>
            <p:ph idx="1"/>
          </p:nvPr>
        </p:nvSpPr>
        <p:spPr/>
        <p:txBody>
          <a:bodyPr/>
          <a:lstStyle/>
          <a:p>
            <a:pPr marL="457200" indent="-457200">
              <a:buFont typeface="Arial" panose="020B0604020202020204" pitchFamily="34" charset="0"/>
              <a:buChar char="•"/>
            </a:pPr>
            <a:r>
              <a:rPr lang="cs-CZ" altLang="cs-CZ" dirty="0">
                <a:ea typeface="ＭＳ Ｐゴシック" panose="020B0600070205080204" pitchFamily="34" charset="-128"/>
              </a:rPr>
              <a:t>Smlouva o Evropské unii (SEU) byla podepsána 7. února 1992 v </a:t>
            </a:r>
            <a:r>
              <a:rPr lang="cs-CZ" altLang="cs-CZ" b="1" dirty="0">
                <a:ea typeface="ＭＳ Ｐゴシック" panose="020B0600070205080204" pitchFamily="34" charset="-128"/>
              </a:rPr>
              <a:t>Maastrichtu </a:t>
            </a:r>
            <a:r>
              <a:rPr lang="cs-CZ" altLang="cs-CZ" dirty="0">
                <a:ea typeface="ＭＳ Ｐゴシック" panose="020B0600070205080204" pitchFamily="34" charset="-128"/>
              </a:rPr>
              <a:t>a vstoupila v platnost 1. listopadu 1993. </a:t>
            </a:r>
          </a:p>
          <a:p>
            <a:pPr marL="457200" indent="-457200">
              <a:buFont typeface="Arial" panose="020B0604020202020204" pitchFamily="34" charset="0"/>
              <a:buChar char="•"/>
            </a:pPr>
            <a:r>
              <a:rPr lang="en-US" altLang="cs-CZ" dirty="0">
                <a:ea typeface="ＭＳ Ｐゴシック" panose="020B0600070205080204" pitchFamily="34" charset="-128"/>
              </a:rPr>
              <a:t>(SFUE) </a:t>
            </a:r>
            <a:r>
              <a:rPr lang="en-US" altLang="cs-CZ" dirty="0" err="1">
                <a:ea typeface="ＭＳ Ｐゴシック" panose="020B0600070205080204" pitchFamily="34" charset="-128"/>
              </a:rPr>
              <a:t>podepsána</a:t>
            </a:r>
            <a:r>
              <a:rPr lang="en-US" altLang="cs-CZ" dirty="0">
                <a:ea typeface="ＭＳ Ｐゴシック" panose="020B0600070205080204" pitchFamily="34" charset="-128"/>
              </a:rPr>
              <a:t> 13. </a:t>
            </a:r>
            <a:r>
              <a:rPr lang="en-US" altLang="cs-CZ" dirty="0" err="1">
                <a:ea typeface="ＭＳ Ｐゴシック" panose="020B0600070205080204" pitchFamily="34" charset="-128"/>
              </a:rPr>
              <a:t>prosince</a:t>
            </a:r>
            <a:r>
              <a:rPr lang="en-US" altLang="cs-CZ" dirty="0">
                <a:ea typeface="ＭＳ Ｐゴシック" panose="020B0600070205080204" pitchFamily="34" charset="-128"/>
              </a:rPr>
              <a:t> 2007 v</a:t>
            </a:r>
            <a:r>
              <a:rPr lang="en-US" altLang="cs-CZ" b="1" dirty="0">
                <a:ea typeface="ＭＳ Ｐゴシック" panose="020B0600070205080204" pitchFamily="34" charset="-128"/>
              </a:rPr>
              <a:t> </a:t>
            </a:r>
            <a:r>
              <a:rPr lang="en-US" altLang="cs-CZ" b="1" dirty="0" err="1">
                <a:ea typeface="ＭＳ Ｐゴシック" panose="020B0600070205080204" pitchFamily="34" charset="-128"/>
              </a:rPr>
              <a:t>Lisabonu</a:t>
            </a:r>
            <a:r>
              <a:rPr lang="en-US" altLang="cs-CZ" dirty="0">
                <a:ea typeface="ＭＳ Ｐゴシック" panose="020B0600070205080204" pitchFamily="34" charset="-128"/>
              </a:rPr>
              <a:t>, </a:t>
            </a:r>
            <a:r>
              <a:rPr lang="en-US" altLang="cs-CZ" dirty="0" err="1">
                <a:ea typeface="ＭＳ Ｐゴシック" panose="020B0600070205080204" pitchFamily="34" charset="-128"/>
              </a:rPr>
              <a:t>Českou</a:t>
            </a:r>
            <a:r>
              <a:rPr lang="en-US" altLang="cs-CZ" dirty="0">
                <a:ea typeface="ＭＳ Ｐゴシック" panose="020B0600070205080204" pitchFamily="34" charset="-128"/>
              </a:rPr>
              <a:t> </a:t>
            </a:r>
            <a:r>
              <a:rPr lang="en-US" altLang="cs-CZ" dirty="0" err="1">
                <a:ea typeface="ＭＳ Ｐゴシック" panose="020B0600070205080204" pitchFamily="34" charset="-128"/>
              </a:rPr>
              <a:t>republikou</a:t>
            </a:r>
            <a:r>
              <a:rPr lang="en-US" altLang="cs-CZ" dirty="0">
                <a:ea typeface="ＭＳ Ｐゴシック" panose="020B0600070205080204" pitchFamily="34" charset="-128"/>
              </a:rPr>
              <a:t> </a:t>
            </a:r>
            <a:r>
              <a:rPr lang="en-US" altLang="cs-CZ" dirty="0" err="1">
                <a:ea typeface="ＭＳ Ｐゴシック" panose="020B0600070205080204" pitchFamily="34" charset="-128"/>
              </a:rPr>
              <a:t>byla</a:t>
            </a:r>
            <a:r>
              <a:rPr lang="en-US" altLang="cs-CZ" dirty="0">
                <a:ea typeface="ＭＳ Ｐゴシック" panose="020B0600070205080204" pitchFamily="34" charset="-128"/>
              </a:rPr>
              <a:t> </a:t>
            </a:r>
            <a:r>
              <a:rPr lang="en-US" altLang="cs-CZ" dirty="0" err="1">
                <a:ea typeface="ＭＳ Ｐゴシック" panose="020B0600070205080204" pitchFamily="34" charset="-128"/>
              </a:rPr>
              <a:t>ratifikována</a:t>
            </a:r>
            <a:r>
              <a:rPr lang="en-US" altLang="cs-CZ" dirty="0">
                <a:ea typeface="ＭＳ Ｐゴシック" panose="020B0600070205080204" pitchFamily="34" charset="-128"/>
              </a:rPr>
              <a:t> 3. </a:t>
            </a:r>
            <a:r>
              <a:rPr lang="en-US" altLang="cs-CZ" dirty="0" err="1">
                <a:ea typeface="ＭＳ Ｐゴシック" panose="020B0600070205080204" pitchFamily="34" charset="-128"/>
              </a:rPr>
              <a:t>listopadu</a:t>
            </a:r>
            <a:r>
              <a:rPr lang="en-US" altLang="cs-CZ" dirty="0">
                <a:ea typeface="ＭＳ Ｐゴシック" panose="020B0600070205080204" pitchFamily="34" charset="-128"/>
              </a:rPr>
              <a:t> 2009. </a:t>
            </a:r>
            <a:r>
              <a:rPr lang="en-US" altLang="cs-CZ" dirty="0" err="1">
                <a:ea typeface="ＭＳ Ｐゴシック" panose="020B0600070205080204" pitchFamily="34" charset="-128"/>
              </a:rPr>
              <a:t>Vstoupila</a:t>
            </a:r>
            <a:r>
              <a:rPr lang="en-US" altLang="cs-CZ" dirty="0">
                <a:ea typeface="ＭＳ Ｐゴシック" panose="020B0600070205080204" pitchFamily="34" charset="-128"/>
              </a:rPr>
              <a:t> v </a:t>
            </a:r>
            <a:r>
              <a:rPr lang="en-US" altLang="cs-CZ" dirty="0" err="1">
                <a:ea typeface="ＭＳ Ｐゴシック" panose="020B0600070205080204" pitchFamily="34" charset="-128"/>
              </a:rPr>
              <a:t>platnost</a:t>
            </a:r>
            <a:r>
              <a:rPr lang="en-US" altLang="cs-CZ" dirty="0">
                <a:ea typeface="ＭＳ Ｐゴシック" panose="020B0600070205080204" pitchFamily="34" charset="-128"/>
              </a:rPr>
              <a:t> 1. </a:t>
            </a:r>
            <a:r>
              <a:rPr lang="en-US" altLang="cs-CZ" dirty="0" err="1">
                <a:ea typeface="ＭＳ Ｐゴシック" panose="020B0600070205080204" pitchFamily="34" charset="-128"/>
              </a:rPr>
              <a:t>prosince</a:t>
            </a:r>
            <a:r>
              <a:rPr lang="en-US" altLang="cs-CZ" dirty="0">
                <a:ea typeface="ＭＳ Ｐゴシック" panose="020B0600070205080204" pitchFamily="34" charset="-128"/>
              </a:rPr>
              <a:t> 2009. </a:t>
            </a:r>
          </a:p>
          <a:p>
            <a:pPr marL="457200" indent="-457200">
              <a:buFont typeface="Arial" panose="020B0604020202020204" pitchFamily="34" charset="0"/>
              <a:buChar char="•"/>
            </a:pPr>
            <a:endParaRPr lang="cs-CZ" altLang="cs-CZ" dirty="0">
              <a:ea typeface="ＭＳ Ｐゴシック" panose="020B0600070205080204" pitchFamily="34" charset="-128"/>
            </a:endParaRPr>
          </a:p>
          <a:p>
            <a:endParaRPr lang="cs-CZ" dirty="0"/>
          </a:p>
        </p:txBody>
      </p:sp>
    </p:spTree>
    <p:extLst>
      <p:ext uri="{BB962C8B-B14F-4D97-AF65-F5344CB8AC3E}">
        <p14:creationId xmlns:p14="http://schemas.microsoft.com/office/powerpoint/2010/main" val="2061252182"/>
      </p:ext>
    </p:extLst>
  </p:cSld>
  <p:clrMapOvr>
    <a:masterClrMapping/>
  </p:clrMapOvr>
</p:sld>
</file>

<file path=ppt/slides/slide3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Působnost</a:t>
            </a:r>
            <a:r>
              <a:rPr lang="en-US" dirty="0"/>
              <a:t> </a:t>
            </a:r>
            <a:r>
              <a:rPr lang="en-US" dirty="0" err="1"/>
              <a:t>ministerstva</a:t>
            </a:r>
            <a:r>
              <a:rPr lang="en-US" dirty="0"/>
              <a:t> </a:t>
            </a:r>
            <a:r>
              <a:rPr lang="en-US" dirty="0" err="1"/>
              <a:t>zdravotnictví</a:t>
            </a:r>
            <a:endParaRPr lang="en-US" dirty="0"/>
          </a:p>
        </p:txBody>
      </p:sp>
      <p:sp>
        <p:nvSpPr>
          <p:cNvPr id="3" name="Content Placeholder 2"/>
          <p:cNvSpPr>
            <a:spLocks noGrp="1"/>
          </p:cNvSpPr>
          <p:nvPr>
            <p:ph idx="1"/>
          </p:nvPr>
        </p:nvSpPr>
        <p:spPr/>
        <p:txBody>
          <a:bodyPr/>
          <a:lstStyle/>
          <a:p>
            <a:r>
              <a:rPr lang="en-US" dirty="0" err="1">
                <a:solidFill>
                  <a:srgbClr val="FF6600"/>
                </a:solidFill>
              </a:rPr>
              <a:t>Přesahuje</a:t>
            </a:r>
            <a:r>
              <a:rPr lang="en-US" dirty="0">
                <a:solidFill>
                  <a:srgbClr val="FF6600"/>
                </a:solidFill>
              </a:rPr>
              <a:t>-li </a:t>
            </a:r>
            <a:r>
              <a:rPr lang="en-US" dirty="0" err="1">
                <a:solidFill>
                  <a:srgbClr val="FF6600"/>
                </a:solidFill>
              </a:rPr>
              <a:t>mimořádná</a:t>
            </a:r>
            <a:r>
              <a:rPr lang="en-US" dirty="0">
                <a:solidFill>
                  <a:srgbClr val="FF6600"/>
                </a:solidFill>
              </a:rPr>
              <a:t> </a:t>
            </a:r>
            <a:r>
              <a:rPr lang="en-US" dirty="0" err="1">
                <a:solidFill>
                  <a:srgbClr val="FF6600"/>
                </a:solidFill>
              </a:rPr>
              <a:t>událost</a:t>
            </a:r>
            <a:r>
              <a:rPr lang="en-US" dirty="0">
                <a:solidFill>
                  <a:srgbClr val="FF6600"/>
                </a:solidFill>
              </a:rPr>
              <a:t>  </a:t>
            </a:r>
            <a:r>
              <a:rPr lang="en-US" dirty="0" err="1">
                <a:solidFill>
                  <a:srgbClr val="FF6600"/>
                </a:solidFill>
              </a:rPr>
              <a:t>územní</a:t>
            </a:r>
            <a:r>
              <a:rPr lang="en-US" dirty="0">
                <a:solidFill>
                  <a:srgbClr val="FF6600"/>
                </a:solidFill>
              </a:rPr>
              <a:t> </a:t>
            </a:r>
            <a:r>
              <a:rPr lang="en-US" dirty="0" err="1">
                <a:solidFill>
                  <a:srgbClr val="FF6600"/>
                </a:solidFill>
              </a:rPr>
              <a:t>obvod</a:t>
            </a:r>
            <a:r>
              <a:rPr lang="en-US" dirty="0">
                <a:solidFill>
                  <a:srgbClr val="FF6600"/>
                </a:solidFill>
              </a:rPr>
              <a:t> </a:t>
            </a:r>
            <a:r>
              <a:rPr lang="en-US" dirty="0" err="1">
                <a:solidFill>
                  <a:srgbClr val="FF6600"/>
                </a:solidFill>
              </a:rPr>
              <a:t>kraje</a:t>
            </a:r>
            <a:r>
              <a:rPr lang="en-US" dirty="0">
                <a:solidFill>
                  <a:srgbClr val="FF6600"/>
                </a:solidFill>
              </a:rPr>
              <a:t>, </a:t>
            </a:r>
            <a:r>
              <a:rPr lang="en-US" dirty="0"/>
              <a:t>pro </a:t>
            </a:r>
            <a:r>
              <a:rPr lang="en-US" dirty="0" err="1"/>
              <a:t>který</a:t>
            </a:r>
            <a:r>
              <a:rPr lang="en-US" dirty="0"/>
              <a:t> </a:t>
            </a:r>
            <a:r>
              <a:rPr lang="en-US" dirty="0" err="1"/>
              <a:t>bylo</a:t>
            </a:r>
            <a:r>
              <a:rPr lang="en-US" dirty="0"/>
              <a:t> </a:t>
            </a:r>
            <a:r>
              <a:rPr lang="en-US" dirty="0" err="1"/>
              <a:t>zařízení</a:t>
            </a:r>
            <a:r>
              <a:rPr lang="en-US" dirty="0"/>
              <a:t> </a:t>
            </a:r>
            <a:r>
              <a:rPr lang="en-US" dirty="0" err="1"/>
              <a:t>zdravotnické</a:t>
            </a:r>
            <a:r>
              <a:rPr lang="en-US" dirty="0"/>
              <a:t> </a:t>
            </a:r>
            <a:r>
              <a:rPr lang="en-US" dirty="0" err="1"/>
              <a:t>záchranné</a:t>
            </a:r>
            <a:r>
              <a:rPr lang="en-US" dirty="0"/>
              <a:t> </a:t>
            </a:r>
            <a:r>
              <a:rPr lang="en-US" dirty="0" err="1"/>
              <a:t>služby</a:t>
            </a:r>
            <a:r>
              <a:rPr lang="en-US" dirty="0"/>
              <a:t> </a:t>
            </a:r>
            <a:r>
              <a:rPr lang="en-US" dirty="0" err="1"/>
              <a:t>zřízeno</a:t>
            </a:r>
            <a:r>
              <a:rPr lang="en-US" dirty="0"/>
              <a:t>, </a:t>
            </a:r>
            <a:r>
              <a:rPr lang="en-US" dirty="0" err="1"/>
              <a:t>nebo</a:t>
            </a:r>
            <a:r>
              <a:rPr lang="en-US" dirty="0"/>
              <a:t> je-li to </a:t>
            </a:r>
            <a:r>
              <a:rPr lang="en-US" dirty="0" err="1"/>
              <a:t>nutné</a:t>
            </a:r>
            <a:r>
              <a:rPr lang="en-US" dirty="0"/>
              <a:t> z </a:t>
            </a:r>
            <a:r>
              <a:rPr lang="en-US" dirty="0" err="1"/>
              <a:t>odborných</a:t>
            </a:r>
            <a:r>
              <a:rPr lang="en-US" dirty="0"/>
              <a:t> </a:t>
            </a:r>
            <a:r>
              <a:rPr lang="en-US" dirty="0" err="1"/>
              <a:t>nebo</a:t>
            </a:r>
            <a:r>
              <a:rPr lang="en-US" dirty="0"/>
              <a:t> z </a:t>
            </a:r>
            <a:r>
              <a:rPr lang="en-US" dirty="0" err="1"/>
              <a:t>kapacitních</a:t>
            </a:r>
            <a:r>
              <a:rPr lang="en-US" dirty="0"/>
              <a:t> </a:t>
            </a:r>
            <a:r>
              <a:rPr lang="en-US" dirty="0" err="1"/>
              <a:t>důvodů</a:t>
            </a:r>
            <a:r>
              <a:rPr lang="en-US" dirty="0"/>
              <a:t>, a </a:t>
            </a:r>
            <a:r>
              <a:rPr lang="en-US" dirty="0" err="1"/>
              <a:t>nedohodnou</a:t>
            </a:r>
            <a:r>
              <a:rPr lang="en-US" dirty="0"/>
              <a:t>-li se </a:t>
            </a:r>
            <a:r>
              <a:rPr lang="en-US" dirty="0" err="1"/>
              <a:t>kraje</a:t>
            </a:r>
            <a:r>
              <a:rPr lang="en-US" dirty="0"/>
              <a:t>  </a:t>
            </a:r>
            <a:r>
              <a:rPr lang="en-US" dirty="0" err="1"/>
              <a:t>na</a:t>
            </a:r>
            <a:r>
              <a:rPr lang="en-US" dirty="0"/>
              <a:t> </a:t>
            </a:r>
            <a:r>
              <a:rPr lang="en-US" dirty="0" err="1"/>
              <a:t>řešení</a:t>
            </a:r>
            <a:r>
              <a:rPr lang="en-US" dirty="0"/>
              <a:t> </a:t>
            </a:r>
            <a:r>
              <a:rPr lang="en-US" dirty="0" err="1"/>
              <a:t>situace</a:t>
            </a:r>
            <a:r>
              <a:rPr lang="en-US" dirty="0"/>
              <a:t>, </a:t>
            </a:r>
            <a:r>
              <a:rPr lang="en-US" dirty="0" err="1"/>
              <a:t>koordinuje</a:t>
            </a:r>
            <a:r>
              <a:rPr lang="en-US" dirty="0"/>
              <a:t> </a:t>
            </a:r>
            <a:r>
              <a:rPr lang="en-US" dirty="0" err="1"/>
              <a:t>činnost</a:t>
            </a:r>
            <a:r>
              <a:rPr lang="en-US" dirty="0"/>
              <a:t> </a:t>
            </a:r>
            <a:r>
              <a:rPr lang="en-US" dirty="0" err="1"/>
              <a:t>zařízení</a:t>
            </a:r>
            <a:r>
              <a:rPr lang="en-US" dirty="0"/>
              <a:t> </a:t>
            </a:r>
            <a:r>
              <a:rPr lang="en-US" dirty="0" err="1"/>
              <a:t>zdravotnické</a:t>
            </a:r>
            <a:r>
              <a:rPr lang="en-US" dirty="0"/>
              <a:t> </a:t>
            </a:r>
            <a:r>
              <a:rPr lang="en-US" dirty="0" err="1"/>
              <a:t>záchranné</a:t>
            </a:r>
            <a:r>
              <a:rPr lang="en-US" dirty="0"/>
              <a:t> </a:t>
            </a:r>
            <a:r>
              <a:rPr lang="en-US" dirty="0" err="1"/>
              <a:t>služby</a:t>
            </a:r>
            <a:r>
              <a:rPr lang="en-US" dirty="0"/>
              <a:t> a </a:t>
            </a:r>
            <a:r>
              <a:rPr lang="en-US" dirty="0" err="1"/>
              <a:t>zařízení</a:t>
            </a:r>
            <a:r>
              <a:rPr lang="en-US" dirty="0"/>
              <a:t> </a:t>
            </a:r>
            <a:r>
              <a:rPr lang="en-US" dirty="0" err="1"/>
              <a:t>zdravotnické</a:t>
            </a:r>
            <a:r>
              <a:rPr lang="en-US" dirty="0"/>
              <a:t> </a:t>
            </a:r>
            <a:r>
              <a:rPr lang="en-US" dirty="0" err="1"/>
              <a:t>dopravní</a:t>
            </a:r>
            <a:r>
              <a:rPr lang="en-US" dirty="0"/>
              <a:t> </a:t>
            </a:r>
            <a:r>
              <a:rPr lang="en-US" dirty="0" err="1"/>
              <a:t>služby</a:t>
            </a:r>
            <a:r>
              <a:rPr lang="en-US" dirty="0"/>
              <a:t> </a:t>
            </a:r>
            <a:r>
              <a:rPr lang="en-US" dirty="0" err="1"/>
              <a:t>na</a:t>
            </a:r>
            <a:r>
              <a:rPr lang="en-US" dirty="0"/>
              <a:t> </a:t>
            </a:r>
            <a:r>
              <a:rPr lang="en-US" dirty="0" err="1"/>
              <a:t>vyžádání</a:t>
            </a:r>
            <a:r>
              <a:rPr lang="en-US" dirty="0"/>
              <a:t> </a:t>
            </a:r>
            <a:r>
              <a:rPr lang="en-US" dirty="0" err="1"/>
              <a:t>kraje</a:t>
            </a:r>
            <a:r>
              <a:rPr lang="en-US" dirty="0"/>
              <a:t>  </a:t>
            </a:r>
            <a:r>
              <a:rPr lang="en-US" dirty="0" err="1"/>
              <a:t>Ministerstvo</a:t>
            </a:r>
            <a:r>
              <a:rPr lang="en-US" dirty="0"/>
              <a:t>  </a:t>
            </a:r>
            <a:r>
              <a:rPr lang="en-US" dirty="0" err="1"/>
              <a:t>zdravotnictví</a:t>
            </a:r>
            <a:endParaRPr lang="en-US" dirty="0"/>
          </a:p>
        </p:txBody>
      </p:sp>
    </p:spTree>
    <p:extLst>
      <p:ext uri="{BB962C8B-B14F-4D97-AF65-F5344CB8AC3E}">
        <p14:creationId xmlns:p14="http://schemas.microsoft.com/office/powerpoint/2010/main" val="128638026"/>
      </p:ext>
    </p:extLst>
  </p:cSld>
  <p:clrMapOvr>
    <a:masterClrMapping/>
  </p:clrMapOvr>
</p:sld>
</file>

<file path=ppt/slides/slide3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Působnost</a:t>
            </a:r>
            <a:r>
              <a:rPr lang="en-US" dirty="0"/>
              <a:t> </a:t>
            </a:r>
            <a:r>
              <a:rPr lang="en-US" dirty="0" err="1"/>
              <a:t>minsterstva</a:t>
            </a:r>
            <a:r>
              <a:rPr lang="en-US" dirty="0"/>
              <a:t> </a:t>
            </a:r>
            <a:r>
              <a:rPr lang="en-US" dirty="0" err="1"/>
              <a:t>dopravy</a:t>
            </a:r>
            <a:r>
              <a:rPr lang="en-US" dirty="0"/>
              <a:t> a </a:t>
            </a:r>
            <a:r>
              <a:rPr lang="en-US" dirty="0" err="1"/>
              <a:t>spojů</a:t>
            </a:r>
            <a:r>
              <a:rPr lang="en-US" dirty="0"/>
              <a:t> </a:t>
            </a:r>
          </a:p>
        </p:txBody>
      </p:sp>
      <p:sp>
        <p:nvSpPr>
          <p:cNvPr id="3" name="Content Placeholder 2"/>
          <p:cNvSpPr>
            <a:spLocks noGrp="1"/>
          </p:cNvSpPr>
          <p:nvPr>
            <p:ph idx="1"/>
          </p:nvPr>
        </p:nvSpPr>
        <p:spPr/>
        <p:txBody>
          <a:bodyPr/>
          <a:lstStyle/>
          <a:p>
            <a:r>
              <a:rPr lang="en-US" dirty="0" err="1"/>
              <a:t>Ministerstvo</a:t>
            </a:r>
            <a:r>
              <a:rPr lang="en-US" dirty="0"/>
              <a:t> </a:t>
            </a:r>
            <a:r>
              <a:rPr lang="en-US" dirty="0" err="1"/>
              <a:t>dopravy</a:t>
            </a:r>
            <a:r>
              <a:rPr lang="en-US" dirty="0"/>
              <a:t> a </a:t>
            </a:r>
            <a:r>
              <a:rPr lang="en-US" dirty="0" err="1"/>
              <a:t>spojů</a:t>
            </a:r>
            <a:r>
              <a:rPr lang="en-US" dirty="0"/>
              <a:t> </a:t>
            </a:r>
            <a:r>
              <a:rPr lang="en-US" dirty="0" err="1"/>
              <a:t>zabezpečuje</a:t>
            </a:r>
            <a:r>
              <a:rPr lang="en-US" dirty="0"/>
              <a:t> pro </a:t>
            </a:r>
            <a:r>
              <a:rPr lang="en-US" dirty="0" err="1"/>
              <a:t>potřeby</a:t>
            </a:r>
            <a:r>
              <a:rPr lang="en-US" dirty="0"/>
              <a:t> </a:t>
            </a:r>
            <a:r>
              <a:rPr lang="en-US" dirty="0" err="1"/>
              <a:t>správních</a:t>
            </a:r>
            <a:r>
              <a:rPr lang="en-US" dirty="0"/>
              <a:t> </a:t>
            </a:r>
            <a:r>
              <a:rPr lang="en-US" dirty="0" err="1"/>
              <a:t>úřadů</a:t>
            </a:r>
            <a:r>
              <a:rPr lang="en-US" dirty="0"/>
              <a:t> a </a:t>
            </a:r>
            <a:r>
              <a:rPr lang="en-US" dirty="0" err="1"/>
              <a:t>základních</a:t>
            </a:r>
            <a:r>
              <a:rPr lang="en-US" dirty="0"/>
              <a:t> </a:t>
            </a:r>
            <a:r>
              <a:rPr lang="en-US" dirty="0" err="1"/>
              <a:t>složek</a:t>
            </a:r>
            <a:r>
              <a:rPr lang="en-US" dirty="0"/>
              <a:t> </a:t>
            </a:r>
            <a:r>
              <a:rPr lang="en-US" dirty="0" err="1"/>
              <a:t>integrovaného</a:t>
            </a:r>
            <a:r>
              <a:rPr lang="en-US" dirty="0"/>
              <a:t> </a:t>
            </a:r>
            <a:r>
              <a:rPr lang="en-US" dirty="0" err="1"/>
              <a:t>záchranného</a:t>
            </a:r>
            <a:r>
              <a:rPr lang="en-US" dirty="0"/>
              <a:t> </a:t>
            </a:r>
            <a:r>
              <a:rPr lang="en-US" dirty="0" err="1">
                <a:solidFill>
                  <a:srgbClr val="FF6600"/>
                </a:solidFill>
              </a:rPr>
              <a:t>systému</a:t>
            </a:r>
            <a:r>
              <a:rPr lang="en-US" dirty="0">
                <a:solidFill>
                  <a:srgbClr val="FF6600"/>
                </a:solidFill>
              </a:rPr>
              <a:t> </a:t>
            </a:r>
            <a:r>
              <a:rPr lang="en-US" dirty="0" err="1">
                <a:solidFill>
                  <a:srgbClr val="FF6600"/>
                </a:solidFill>
              </a:rPr>
              <a:t>celostátní</a:t>
            </a:r>
            <a:r>
              <a:rPr lang="en-US" dirty="0">
                <a:solidFill>
                  <a:srgbClr val="FF6600"/>
                </a:solidFill>
              </a:rPr>
              <a:t> </a:t>
            </a:r>
            <a:r>
              <a:rPr lang="en-US" dirty="0" err="1">
                <a:solidFill>
                  <a:srgbClr val="FF6600"/>
                </a:solidFill>
              </a:rPr>
              <a:t>informační</a:t>
            </a:r>
            <a:r>
              <a:rPr lang="en-US" dirty="0">
                <a:solidFill>
                  <a:srgbClr val="FF6600"/>
                </a:solidFill>
              </a:rPr>
              <a:t> </a:t>
            </a:r>
            <a:r>
              <a:rPr lang="en-US" dirty="0" err="1">
                <a:solidFill>
                  <a:srgbClr val="FF6600"/>
                </a:solidFill>
              </a:rPr>
              <a:t>systém</a:t>
            </a:r>
            <a:r>
              <a:rPr lang="en-US" dirty="0">
                <a:solidFill>
                  <a:srgbClr val="FF6600"/>
                </a:solidFill>
              </a:rPr>
              <a:t> pro </a:t>
            </a:r>
            <a:r>
              <a:rPr lang="en-US" dirty="0" err="1">
                <a:solidFill>
                  <a:srgbClr val="FF6600"/>
                </a:solidFill>
              </a:rPr>
              <a:t>záchranné</a:t>
            </a:r>
            <a:r>
              <a:rPr lang="en-US" dirty="0">
                <a:solidFill>
                  <a:srgbClr val="FF6600"/>
                </a:solidFill>
              </a:rPr>
              <a:t> a </a:t>
            </a:r>
            <a:r>
              <a:rPr lang="en-US" dirty="0" err="1">
                <a:solidFill>
                  <a:srgbClr val="FF6600"/>
                </a:solidFill>
              </a:rPr>
              <a:t>likvidační</a:t>
            </a:r>
            <a:r>
              <a:rPr lang="en-US" dirty="0">
                <a:solidFill>
                  <a:srgbClr val="FF6600"/>
                </a:solidFill>
              </a:rPr>
              <a:t> </a:t>
            </a:r>
            <a:r>
              <a:rPr lang="en-US" dirty="0" err="1">
                <a:solidFill>
                  <a:srgbClr val="FF6600"/>
                </a:solidFill>
              </a:rPr>
              <a:t>práce</a:t>
            </a:r>
            <a:r>
              <a:rPr lang="en-US" dirty="0">
                <a:solidFill>
                  <a:srgbClr val="FF6600"/>
                </a:solidFill>
              </a:rPr>
              <a:t> v </a:t>
            </a:r>
            <a:r>
              <a:rPr lang="en-US" dirty="0" err="1">
                <a:solidFill>
                  <a:srgbClr val="FF6600"/>
                </a:solidFill>
              </a:rPr>
              <a:t>oblasti</a:t>
            </a:r>
            <a:r>
              <a:rPr lang="en-US" dirty="0">
                <a:solidFill>
                  <a:srgbClr val="FF6600"/>
                </a:solidFill>
              </a:rPr>
              <a:t> </a:t>
            </a:r>
            <a:r>
              <a:rPr lang="en-US" dirty="0" err="1">
                <a:solidFill>
                  <a:srgbClr val="FF6600"/>
                </a:solidFill>
              </a:rPr>
              <a:t>mobilních</a:t>
            </a:r>
            <a:r>
              <a:rPr lang="en-US" dirty="0">
                <a:solidFill>
                  <a:srgbClr val="FF6600"/>
                </a:solidFill>
              </a:rPr>
              <a:t> </a:t>
            </a:r>
            <a:r>
              <a:rPr lang="en-US" dirty="0" err="1">
                <a:solidFill>
                  <a:srgbClr val="FF6600"/>
                </a:solidFill>
              </a:rPr>
              <a:t>zdrojů</a:t>
            </a:r>
            <a:r>
              <a:rPr lang="en-US" dirty="0">
                <a:solidFill>
                  <a:srgbClr val="FF6600"/>
                </a:solidFill>
              </a:rPr>
              <a:t> </a:t>
            </a:r>
            <a:r>
              <a:rPr lang="en-US" dirty="0" err="1">
                <a:solidFill>
                  <a:srgbClr val="FF6600"/>
                </a:solidFill>
              </a:rPr>
              <a:t>nebezpečí</a:t>
            </a:r>
            <a:r>
              <a:rPr lang="en-US" dirty="0">
                <a:solidFill>
                  <a:srgbClr val="FF6600"/>
                </a:solidFill>
              </a:rPr>
              <a:t> v </a:t>
            </a:r>
            <a:r>
              <a:rPr lang="en-US" dirty="0" err="1">
                <a:solidFill>
                  <a:srgbClr val="FF6600"/>
                </a:solidFill>
              </a:rPr>
              <a:t>dopravě</a:t>
            </a:r>
            <a:r>
              <a:rPr lang="en-US" dirty="0">
                <a:solidFill>
                  <a:srgbClr val="FF6600"/>
                </a:solidFill>
              </a:rPr>
              <a:t>.</a:t>
            </a:r>
          </a:p>
        </p:txBody>
      </p:sp>
    </p:spTree>
    <p:extLst>
      <p:ext uri="{BB962C8B-B14F-4D97-AF65-F5344CB8AC3E}">
        <p14:creationId xmlns:p14="http://schemas.microsoft.com/office/powerpoint/2010/main" val="3255063034"/>
      </p:ext>
    </p:extLst>
  </p:cSld>
  <p:clrMapOvr>
    <a:masterClrMapping/>
  </p:clrMapOvr>
</p:sld>
</file>

<file path=ppt/slides/slide3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Působnost</a:t>
            </a:r>
            <a:r>
              <a:rPr lang="en-US" dirty="0"/>
              <a:t> </a:t>
            </a:r>
            <a:r>
              <a:rPr lang="en-US" dirty="0" err="1"/>
              <a:t>krajských</a:t>
            </a:r>
            <a:r>
              <a:rPr lang="en-US" dirty="0"/>
              <a:t> </a:t>
            </a:r>
            <a:r>
              <a:rPr lang="en-US" dirty="0" err="1"/>
              <a:t>úřadů</a:t>
            </a:r>
            <a:endParaRPr lang="en-US" dirty="0"/>
          </a:p>
        </p:txBody>
      </p:sp>
      <p:sp>
        <p:nvSpPr>
          <p:cNvPr id="3" name="Content Placeholder 2"/>
          <p:cNvSpPr>
            <a:spLocks noGrp="1"/>
          </p:cNvSpPr>
          <p:nvPr>
            <p:ph idx="1"/>
          </p:nvPr>
        </p:nvSpPr>
        <p:spPr/>
        <p:txBody>
          <a:bodyPr/>
          <a:lstStyle/>
          <a:p>
            <a:r>
              <a:rPr lang="en-US" sz="2800" dirty="0" err="1"/>
              <a:t>Krajský</a:t>
            </a:r>
            <a:r>
              <a:rPr lang="en-US" sz="2800" dirty="0"/>
              <a:t> </a:t>
            </a:r>
            <a:r>
              <a:rPr lang="en-US" sz="2800" dirty="0" err="1"/>
              <a:t>úřad</a:t>
            </a:r>
            <a:r>
              <a:rPr lang="en-US" sz="2800" dirty="0"/>
              <a:t> </a:t>
            </a:r>
            <a:r>
              <a:rPr lang="en-US" sz="2800" dirty="0" err="1"/>
              <a:t>při</a:t>
            </a:r>
            <a:r>
              <a:rPr lang="en-US" sz="2800" dirty="0"/>
              <a:t> </a:t>
            </a:r>
            <a:r>
              <a:rPr lang="en-US" sz="2800" dirty="0" err="1"/>
              <a:t>výkonu</a:t>
            </a:r>
            <a:r>
              <a:rPr lang="en-US" sz="2800" dirty="0"/>
              <a:t> </a:t>
            </a:r>
            <a:r>
              <a:rPr lang="en-US" sz="2800" dirty="0" err="1"/>
              <a:t>státní</a:t>
            </a:r>
            <a:r>
              <a:rPr lang="en-US" sz="2800" dirty="0"/>
              <a:t> </a:t>
            </a:r>
            <a:r>
              <a:rPr lang="en-US" sz="2800" dirty="0" err="1"/>
              <a:t>správy</a:t>
            </a:r>
            <a:r>
              <a:rPr lang="en-US" sz="2800" dirty="0"/>
              <a:t> </a:t>
            </a:r>
            <a:r>
              <a:rPr lang="en-US" sz="2800" dirty="0" err="1"/>
              <a:t>zejména</a:t>
            </a:r>
            <a:r>
              <a:rPr lang="en-US" sz="2800" dirty="0"/>
              <a:t>:</a:t>
            </a:r>
          </a:p>
          <a:p>
            <a:r>
              <a:rPr lang="en-US" sz="2800" dirty="0"/>
              <a:t> a)</a:t>
            </a:r>
            <a:r>
              <a:rPr lang="en-US" sz="2800" dirty="0">
                <a:solidFill>
                  <a:srgbClr val="000090"/>
                </a:solidFill>
              </a:rPr>
              <a:t> </a:t>
            </a:r>
            <a:r>
              <a:rPr lang="en-US" sz="2800" dirty="0" err="1">
                <a:solidFill>
                  <a:srgbClr val="000090"/>
                </a:solidFill>
              </a:rPr>
              <a:t>organizuje</a:t>
            </a:r>
            <a:r>
              <a:rPr lang="en-US" sz="2800" dirty="0">
                <a:solidFill>
                  <a:srgbClr val="000090"/>
                </a:solidFill>
              </a:rPr>
              <a:t> </a:t>
            </a:r>
            <a:r>
              <a:rPr lang="en-US" sz="2800" dirty="0" err="1">
                <a:solidFill>
                  <a:srgbClr val="000090"/>
                </a:solidFill>
              </a:rPr>
              <a:t>součinnost</a:t>
            </a:r>
            <a:r>
              <a:rPr lang="en-US" sz="2800" dirty="0">
                <a:solidFill>
                  <a:srgbClr val="000090"/>
                </a:solidFill>
              </a:rPr>
              <a:t> </a:t>
            </a:r>
            <a:r>
              <a:rPr lang="en-US" sz="2800" dirty="0" err="1">
                <a:solidFill>
                  <a:srgbClr val="000090"/>
                </a:solidFill>
              </a:rPr>
              <a:t>mezi</a:t>
            </a:r>
            <a:r>
              <a:rPr lang="en-US" sz="2800" dirty="0">
                <a:solidFill>
                  <a:srgbClr val="000090"/>
                </a:solidFill>
              </a:rPr>
              <a:t> </a:t>
            </a:r>
            <a:r>
              <a:rPr lang="en-US" sz="2800" dirty="0" err="1">
                <a:solidFill>
                  <a:srgbClr val="000090"/>
                </a:solidFill>
              </a:rPr>
              <a:t>obecními</a:t>
            </a:r>
            <a:r>
              <a:rPr lang="en-US" sz="2800" dirty="0">
                <a:solidFill>
                  <a:srgbClr val="000090"/>
                </a:solidFill>
              </a:rPr>
              <a:t> </a:t>
            </a:r>
            <a:r>
              <a:rPr lang="en-US" sz="2800" dirty="0" err="1">
                <a:solidFill>
                  <a:srgbClr val="000090"/>
                </a:solidFill>
              </a:rPr>
              <a:t>úřady</a:t>
            </a:r>
            <a:r>
              <a:rPr lang="en-US" sz="2800" dirty="0">
                <a:solidFill>
                  <a:srgbClr val="000090"/>
                </a:solidFill>
              </a:rPr>
              <a:t> </a:t>
            </a:r>
            <a:r>
              <a:rPr lang="en-US" sz="2800" dirty="0" err="1">
                <a:solidFill>
                  <a:srgbClr val="000090"/>
                </a:solidFill>
              </a:rPr>
              <a:t>obcí</a:t>
            </a:r>
            <a:r>
              <a:rPr lang="en-US" sz="2800" dirty="0">
                <a:solidFill>
                  <a:srgbClr val="000090"/>
                </a:solidFill>
              </a:rPr>
              <a:t> s </a:t>
            </a:r>
            <a:r>
              <a:rPr lang="en-US" sz="2800" dirty="0" err="1">
                <a:solidFill>
                  <a:srgbClr val="000090"/>
                </a:solidFill>
              </a:rPr>
              <a:t>rozšířenou</a:t>
            </a:r>
            <a:r>
              <a:rPr lang="en-US" sz="2800" dirty="0">
                <a:solidFill>
                  <a:srgbClr val="000090"/>
                </a:solidFill>
              </a:rPr>
              <a:t> </a:t>
            </a:r>
            <a:r>
              <a:rPr lang="en-US" sz="2800" dirty="0" err="1">
                <a:solidFill>
                  <a:srgbClr val="000090"/>
                </a:solidFill>
              </a:rPr>
              <a:t>působností</a:t>
            </a:r>
            <a:r>
              <a:rPr lang="en-US" sz="2800" dirty="0"/>
              <a:t> a </a:t>
            </a:r>
            <a:r>
              <a:rPr lang="en-US" sz="2800" dirty="0" err="1"/>
              <a:t>dalšími</a:t>
            </a:r>
            <a:r>
              <a:rPr lang="en-US" sz="2800" dirty="0"/>
              <a:t> </a:t>
            </a:r>
            <a:r>
              <a:rPr lang="en-US" sz="2800" dirty="0" err="1"/>
              <a:t>správními</a:t>
            </a:r>
            <a:r>
              <a:rPr lang="en-US" sz="2800" dirty="0"/>
              <a:t> </a:t>
            </a:r>
            <a:r>
              <a:rPr lang="en-US" sz="2800" dirty="0" err="1"/>
              <a:t>úřady</a:t>
            </a:r>
            <a:r>
              <a:rPr lang="en-US" sz="2800" dirty="0"/>
              <a:t> a </a:t>
            </a:r>
            <a:r>
              <a:rPr lang="en-US" sz="2800" dirty="0" err="1"/>
              <a:t>obcemi</a:t>
            </a:r>
            <a:r>
              <a:rPr lang="en-US" sz="2800" dirty="0"/>
              <a:t> v </a:t>
            </a:r>
            <a:r>
              <a:rPr lang="en-US" sz="2800" dirty="0" err="1"/>
              <a:t>kraji</a:t>
            </a:r>
            <a:r>
              <a:rPr lang="en-US" sz="2800" dirty="0"/>
              <a:t>, </a:t>
            </a:r>
          </a:p>
          <a:p>
            <a:r>
              <a:rPr lang="en-US" sz="2800" dirty="0"/>
              <a:t>b)</a:t>
            </a:r>
            <a:r>
              <a:rPr lang="en-US" sz="2800" dirty="0">
                <a:solidFill>
                  <a:srgbClr val="FF0000"/>
                </a:solidFill>
              </a:rPr>
              <a:t>	</a:t>
            </a:r>
            <a:r>
              <a:rPr lang="en-US" sz="2800" dirty="0" err="1">
                <a:solidFill>
                  <a:srgbClr val="FF0000"/>
                </a:solidFill>
              </a:rPr>
              <a:t>usměrňuje</a:t>
            </a:r>
            <a:r>
              <a:rPr lang="en-US" sz="2800" dirty="0">
                <a:solidFill>
                  <a:srgbClr val="FF0000"/>
                </a:solidFill>
              </a:rPr>
              <a:t> </a:t>
            </a:r>
            <a:r>
              <a:rPr lang="en-US" sz="2800" dirty="0" err="1"/>
              <a:t>integrovaný</a:t>
            </a:r>
            <a:r>
              <a:rPr lang="en-US" sz="2800" dirty="0"/>
              <a:t> </a:t>
            </a:r>
            <a:r>
              <a:rPr lang="en-US" sz="2800" dirty="0" err="1"/>
              <a:t>záchranný</a:t>
            </a:r>
            <a:r>
              <a:rPr lang="en-US" sz="2800" dirty="0"/>
              <a:t> </a:t>
            </a:r>
            <a:r>
              <a:rPr lang="en-US" sz="2800" dirty="0" err="1"/>
              <a:t>systém</a:t>
            </a:r>
            <a:r>
              <a:rPr lang="en-US" sz="2800" dirty="0"/>
              <a:t> </a:t>
            </a:r>
            <a:r>
              <a:rPr lang="en-US" sz="2800" dirty="0" err="1"/>
              <a:t>na</a:t>
            </a:r>
            <a:r>
              <a:rPr lang="en-US" sz="2800" dirty="0"/>
              <a:t> </a:t>
            </a:r>
            <a:r>
              <a:rPr lang="en-US" sz="2800" dirty="0" err="1"/>
              <a:t>úrovni</a:t>
            </a:r>
            <a:r>
              <a:rPr lang="en-US" sz="2800" dirty="0"/>
              <a:t> </a:t>
            </a:r>
            <a:r>
              <a:rPr lang="en-US" sz="2800" dirty="0" err="1"/>
              <a:t>kraje</a:t>
            </a:r>
            <a:r>
              <a:rPr lang="en-US" sz="2800" dirty="0"/>
              <a:t>, </a:t>
            </a:r>
          </a:p>
          <a:p>
            <a:pPr marL="514350" indent="-514350">
              <a:buAutoNum type="alphaLcParenR" startAt="3"/>
            </a:pPr>
            <a:r>
              <a:rPr lang="en-US" sz="2800" dirty="0" err="1">
                <a:solidFill>
                  <a:srgbClr val="FF0000"/>
                </a:solidFill>
              </a:rPr>
              <a:t>sjednocuje</a:t>
            </a:r>
            <a:r>
              <a:rPr lang="en-US" sz="2800" dirty="0">
                <a:solidFill>
                  <a:srgbClr val="FF0000"/>
                </a:solidFill>
              </a:rPr>
              <a:t> </a:t>
            </a:r>
            <a:r>
              <a:rPr lang="en-US" sz="2800" dirty="0" err="1"/>
              <a:t>postupy</a:t>
            </a:r>
            <a:r>
              <a:rPr lang="en-US" sz="2800" dirty="0"/>
              <a:t> </a:t>
            </a:r>
            <a:r>
              <a:rPr lang="en-US" sz="2800" dirty="0" err="1"/>
              <a:t>obecních</a:t>
            </a:r>
            <a:r>
              <a:rPr lang="en-US" sz="2800" dirty="0"/>
              <a:t> </a:t>
            </a:r>
            <a:r>
              <a:rPr lang="en-US" sz="2800" dirty="0" err="1"/>
              <a:t>úřadů</a:t>
            </a:r>
            <a:r>
              <a:rPr lang="en-US" sz="2800" dirty="0"/>
              <a:t> </a:t>
            </a:r>
            <a:r>
              <a:rPr lang="en-US" sz="2800" dirty="0" err="1"/>
              <a:t>obcí</a:t>
            </a:r>
            <a:r>
              <a:rPr lang="en-US" sz="2800" dirty="0"/>
              <a:t> s </a:t>
            </a:r>
            <a:r>
              <a:rPr lang="en-US" sz="2800" dirty="0" err="1"/>
              <a:t>rozšířenou</a:t>
            </a:r>
            <a:r>
              <a:rPr lang="en-US" sz="2800" dirty="0"/>
              <a:t> </a:t>
            </a:r>
            <a:r>
              <a:rPr lang="en-US" sz="2800" dirty="0" err="1"/>
              <a:t>působností</a:t>
            </a:r>
            <a:r>
              <a:rPr lang="en-US" sz="2800" dirty="0"/>
              <a:t> a </a:t>
            </a:r>
            <a:r>
              <a:rPr lang="en-US" sz="2800" dirty="0" err="1"/>
              <a:t>územních</a:t>
            </a:r>
            <a:r>
              <a:rPr lang="en-US" sz="2800" dirty="0"/>
              <a:t> </a:t>
            </a:r>
            <a:r>
              <a:rPr lang="en-US" sz="2800" dirty="0" err="1"/>
              <a:t>správních</a:t>
            </a:r>
            <a:r>
              <a:rPr lang="en-US" sz="2800" dirty="0"/>
              <a:t> </a:t>
            </a:r>
            <a:r>
              <a:rPr lang="en-US" sz="2800" dirty="0" err="1"/>
              <a:t>úřadů</a:t>
            </a:r>
            <a:r>
              <a:rPr lang="en-US" sz="2800" dirty="0"/>
              <a:t> s </a:t>
            </a:r>
            <a:r>
              <a:rPr lang="en-US" sz="2800" dirty="0" err="1"/>
              <a:t>krajskou</a:t>
            </a:r>
            <a:r>
              <a:rPr lang="en-US" sz="2800" dirty="0"/>
              <a:t> </a:t>
            </a:r>
            <a:r>
              <a:rPr lang="en-US" sz="2800" dirty="0" err="1"/>
              <a:t>působností</a:t>
            </a:r>
            <a:r>
              <a:rPr lang="en-US" sz="2800" dirty="0"/>
              <a:t> v </a:t>
            </a:r>
            <a:r>
              <a:rPr lang="en-US" sz="2800" dirty="0" err="1"/>
              <a:t>oblasti</a:t>
            </a:r>
            <a:r>
              <a:rPr lang="en-US" sz="2800" dirty="0"/>
              <a:t> </a:t>
            </a:r>
            <a:r>
              <a:rPr lang="en-US" sz="2800" dirty="0" err="1"/>
              <a:t>ochrany</a:t>
            </a:r>
            <a:r>
              <a:rPr lang="en-US" sz="2800" dirty="0"/>
              <a:t> </a:t>
            </a:r>
            <a:r>
              <a:rPr lang="en-US" sz="2800" dirty="0" err="1"/>
              <a:t>obyvatelstva</a:t>
            </a:r>
            <a:r>
              <a:rPr lang="en-US" sz="2800" dirty="0"/>
              <a:t>,</a:t>
            </a:r>
          </a:p>
        </p:txBody>
      </p:sp>
    </p:spTree>
    <p:extLst>
      <p:ext uri="{BB962C8B-B14F-4D97-AF65-F5344CB8AC3E}">
        <p14:creationId xmlns:p14="http://schemas.microsoft.com/office/powerpoint/2010/main" val="1718285581"/>
      </p:ext>
    </p:extLst>
  </p:cSld>
  <p:clrMapOvr>
    <a:masterClrMapping/>
  </p:clrMapOvr>
</p:sld>
</file>

<file path=ppt/slides/slide3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Působnost</a:t>
            </a:r>
            <a:r>
              <a:rPr lang="en-US" dirty="0"/>
              <a:t> </a:t>
            </a:r>
            <a:r>
              <a:rPr lang="en-US" dirty="0" err="1"/>
              <a:t>hejtmana</a:t>
            </a:r>
            <a:endParaRPr lang="en-US" dirty="0"/>
          </a:p>
        </p:txBody>
      </p:sp>
      <p:sp>
        <p:nvSpPr>
          <p:cNvPr id="3" name="Content Placeholder 2"/>
          <p:cNvSpPr>
            <a:spLocks noGrp="1"/>
          </p:cNvSpPr>
          <p:nvPr>
            <p:ph idx="1"/>
          </p:nvPr>
        </p:nvSpPr>
        <p:spPr/>
        <p:txBody>
          <a:bodyPr/>
          <a:lstStyle/>
          <a:p>
            <a:r>
              <a:rPr lang="en-US" dirty="0"/>
              <a:t> a) </a:t>
            </a:r>
            <a:r>
              <a:rPr lang="en-US" dirty="0" err="1">
                <a:solidFill>
                  <a:srgbClr val="FF6600"/>
                </a:solidFill>
              </a:rPr>
              <a:t>organizuje</a:t>
            </a:r>
            <a:r>
              <a:rPr lang="en-US" dirty="0"/>
              <a:t> </a:t>
            </a:r>
            <a:r>
              <a:rPr lang="en-US" dirty="0" err="1"/>
              <a:t>integrovaný</a:t>
            </a:r>
            <a:r>
              <a:rPr lang="en-US" dirty="0"/>
              <a:t> </a:t>
            </a:r>
            <a:r>
              <a:rPr lang="en-US" dirty="0" err="1"/>
              <a:t>záchranný</a:t>
            </a:r>
            <a:r>
              <a:rPr lang="en-US" dirty="0"/>
              <a:t> </a:t>
            </a:r>
            <a:r>
              <a:rPr lang="en-US" dirty="0" err="1"/>
              <a:t>systém</a:t>
            </a:r>
            <a:r>
              <a:rPr lang="en-US" dirty="0"/>
              <a:t> </a:t>
            </a:r>
            <a:r>
              <a:rPr lang="en-US" dirty="0" err="1"/>
              <a:t>na</a:t>
            </a:r>
            <a:r>
              <a:rPr lang="en-US" dirty="0"/>
              <a:t> </a:t>
            </a:r>
            <a:r>
              <a:rPr lang="en-US" dirty="0" err="1"/>
              <a:t>úrovni</a:t>
            </a:r>
            <a:r>
              <a:rPr lang="en-US" dirty="0"/>
              <a:t> </a:t>
            </a:r>
            <a:r>
              <a:rPr lang="en-US" dirty="0" err="1"/>
              <a:t>kraje</a:t>
            </a:r>
            <a:r>
              <a:rPr lang="en-US" dirty="0"/>
              <a:t>, </a:t>
            </a:r>
          </a:p>
          <a:p>
            <a:r>
              <a:rPr lang="en-US" dirty="0"/>
              <a:t>b)	</a:t>
            </a:r>
            <a:r>
              <a:rPr lang="en-US" dirty="0" err="1">
                <a:solidFill>
                  <a:srgbClr val="FF6600"/>
                </a:solidFill>
              </a:rPr>
              <a:t>koordinuje</a:t>
            </a:r>
            <a:r>
              <a:rPr lang="en-US" dirty="0">
                <a:solidFill>
                  <a:srgbClr val="FF6600"/>
                </a:solidFill>
              </a:rPr>
              <a:t> a </a:t>
            </a:r>
            <a:r>
              <a:rPr lang="en-US" dirty="0" err="1">
                <a:solidFill>
                  <a:srgbClr val="FF6600"/>
                </a:solidFill>
              </a:rPr>
              <a:t>kontroluje</a:t>
            </a:r>
            <a:r>
              <a:rPr lang="en-US" dirty="0">
                <a:solidFill>
                  <a:srgbClr val="FF6600"/>
                </a:solidFill>
              </a:rPr>
              <a:t> </a:t>
            </a:r>
            <a:r>
              <a:rPr lang="en-US" dirty="0" err="1">
                <a:solidFill>
                  <a:srgbClr val="FF6600"/>
                </a:solidFill>
              </a:rPr>
              <a:t>přípravu</a:t>
            </a:r>
            <a:r>
              <a:rPr lang="en-US" dirty="0">
                <a:solidFill>
                  <a:srgbClr val="FF6600"/>
                </a:solidFill>
              </a:rPr>
              <a:t> </a:t>
            </a:r>
            <a:r>
              <a:rPr lang="en-US" dirty="0" err="1"/>
              <a:t>na</a:t>
            </a:r>
            <a:r>
              <a:rPr lang="en-US" dirty="0"/>
              <a:t> </a:t>
            </a:r>
            <a:r>
              <a:rPr lang="en-US" dirty="0" err="1"/>
              <a:t>mimořádné</a:t>
            </a:r>
            <a:r>
              <a:rPr lang="en-US" dirty="0"/>
              <a:t> </a:t>
            </a:r>
            <a:r>
              <a:rPr lang="en-US" dirty="0" err="1"/>
              <a:t>události</a:t>
            </a:r>
            <a:r>
              <a:rPr lang="en-US" dirty="0"/>
              <a:t>  </a:t>
            </a:r>
            <a:r>
              <a:rPr lang="en-US" dirty="0" err="1"/>
              <a:t>prováděnou</a:t>
            </a:r>
            <a:r>
              <a:rPr lang="en-US" dirty="0"/>
              <a:t> </a:t>
            </a:r>
            <a:r>
              <a:rPr lang="en-US" dirty="0" err="1"/>
              <a:t>orgány</a:t>
            </a:r>
            <a:r>
              <a:rPr lang="en-US" dirty="0"/>
              <a:t> </a:t>
            </a:r>
            <a:r>
              <a:rPr lang="en-US" dirty="0" err="1"/>
              <a:t>kraje</a:t>
            </a:r>
            <a:r>
              <a:rPr lang="en-US" dirty="0"/>
              <a:t>, </a:t>
            </a:r>
            <a:r>
              <a:rPr lang="en-US" dirty="0" err="1"/>
              <a:t>územními</a:t>
            </a:r>
            <a:r>
              <a:rPr lang="en-US" dirty="0"/>
              <a:t> </a:t>
            </a:r>
            <a:r>
              <a:rPr lang="en-US" dirty="0" err="1"/>
              <a:t>správními</a:t>
            </a:r>
            <a:r>
              <a:rPr lang="en-US" dirty="0"/>
              <a:t> </a:t>
            </a:r>
            <a:r>
              <a:rPr lang="en-US" dirty="0" err="1"/>
              <a:t>úřady</a:t>
            </a:r>
            <a:r>
              <a:rPr lang="en-US" dirty="0"/>
              <a:t> s </a:t>
            </a:r>
            <a:r>
              <a:rPr lang="en-US" dirty="0" err="1"/>
              <a:t>krajskou</a:t>
            </a:r>
            <a:r>
              <a:rPr lang="en-US" dirty="0"/>
              <a:t> </a:t>
            </a:r>
            <a:r>
              <a:rPr lang="en-US" dirty="0" err="1"/>
              <a:t>působností</a:t>
            </a:r>
            <a:r>
              <a:rPr lang="en-US" dirty="0"/>
              <a:t>, </a:t>
            </a:r>
            <a:r>
              <a:rPr lang="en-US" dirty="0" err="1"/>
              <a:t>právnickými</a:t>
            </a:r>
            <a:r>
              <a:rPr lang="en-US" dirty="0"/>
              <a:t> a </a:t>
            </a:r>
            <a:r>
              <a:rPr lang="en-US" dirty="0" err="1"/>
              <a:t>fyzickými</a:t>
            </a:r>
            <a:r>
              <a:rPr lang="en-US" dirty="0"/>
              <a:t> </a:t>
            </a:r>
            <a:r>
              <a:rPr lang="en-US" dirty="0" err="1"/>
              <a:t>osobami</a:t>
            </a:r>
            <a:r>
              <a:rPr lang="en-US" dirty="0"/>
              <a:t>, </a:t>
            </a:r>
          </a:p>
          <a:p>
            <a:r>
              <a:rPr lang="en-US" dirty="0"/>
              <a:t>c)	 </a:t>
            </a:r>
            <a:r>
              <a:rPr lang="en-US" dirty="0" err="1">
                <a:solidFill>
                  <a:srgbClr val="FF6600"/>
                </a:solidFill>
              </a:rPr>
              <a:t>koordinuje</a:t>
            </a:r>
            <a:r>
              <a:rPr lang="en-US" dirty="0">
                <a:solidFill>
                  <a:srgbClr val="FF6600"/>
                </a:solidFill>
              </a:rPr>
              <a:t> </a:t>
            </a:r>
            <a:r>
              <a:rPr lang="en-US" dirty="0" err="1">
                <a:solidFill>
                  <a:srgbClr val="FF6600"/>
                </a:solidFill>
              </a:rPr>
              <a:t>záchranné</a:t>
            </a:r>
            <a:r>
              <a:rPr lang="en-US" dirty="0">
                <a:solidFill>
                  <a:srgbClr val="FF6600"/>
                </a:solidFill>
              </a:rPr>
              <a:t> a </a:t>
            </a:r>
            <a:r>
              <a:rPr lang="en-US" dirty="0" err="1">
                <a:solidFill>
                  <a:srgbClr val="FF6600"/>
                </a:solidFill>
              </a:rPr>
              <a:t>likvidační</a:t>
            </a:r>
            <a:r>
              <a:rPr lang="en-US" dirty="0">
                <a:solidFill>
                  <a:srgbClr val="FF6600"/>
                </a:solidFill>
              </a:rPr>
              <a:t> </a:t>
            </a:r>
            <a:r>
              <a:rPr lang="en-US" dirty="0" err="1">
                <a:solidFill>
                  <a:srgbClr val="FF6600"/>
                </a:solidFill>
              </a:rPr>
              <a:t>práce</a:t>
            </a:r>
            <a:r>
              <a:rPr lang="en-US" dirty="0">
                <a:solidFill>
                  <a:srgbClr val="FF6600"/>
                </a:solidFill>
              </a:rPr>
              <a:t> </a:t>
            </a:r>
            <a:r>
              <a:rPr lang="en-US" dirty="0" err="1"/>
              <a:t>při</a:t>
            </a:r>
            <a:r>
              <a:rPr lang="en-US" dirty="0"/>
              <a:t> </a:t>
            </a:r>
            <a:r>
              <a:rPr lang="en-US" dirty="0" err="1"/>
              <a:t>řešení</a:t>
            </a:r>
            <a:r>
              <a:rPr lang="en-US" dirty="0"/>
              <a:t> </a:t>
            </a:r>
            <a:r>
              <a:rPr lang="en-US" dirty="0" err="1"/>
              <a:t>mimořádné</a:t>
            </a:r>
            <a:r>
              <a:rPr lang="en-US" dirty="0"/>
              <a:t> </a:t>
            </a:r>
            <a:r>
              <a:rPr lang="en-US" dirty="0" err="1"/>
              <a:t>události</a:t>
            </a:r>
            <a:r>
              <a:rPr lang="en-US" dirty="0"/>
              <a:t>  </a:t>
            </a:r>
            <a:r>
              <a:rPr lang="en-US" dirty="0" err="1"/>
              <a:t>vzniklé</a:t>
            </a:r>
            <a:r>
              <a:rPr lang="en-US" dirty="0"/>
              <a:t> </a:t>
            </a:r>
            <a:r>
              <a:rPr lang="en-US" dirty="0" err="1"/>
              <a:t>na</a:t>
            </a:r>
            <a:r>
              <a:rPr lang="en-US" dirty="0"/>
              <a:t> </a:t>
            </a:r>
            <a:r>
              <a:rPr lang="en-US" dirty="0" err="1"/>
              <a:t>území</a:t>
            </a:r>
            <a:r>
              <a:rPr lang="en-US" dirty="0"/>
              <a:t> </a:t>
            </a:r>
            <a:r>
              <a:rPr lang="en-US" dirty="0" err="1"/>
              <a:t>kraje</a:t>
            </a:r>
            <a:r>
              <a:rPr lang="en-US" dirty="0"/>
              <a:t>, </a:t>
            </a:r>
            <a:r>
              <a:rPr lang="en-US" dirty="0" err="1"/>
              <a:t>pokud</a:t>
            </a:r>
            <a:r>
              <a:rPr lang="en-US" dirty="0"/>
              <a:t> </a:t>
            </a:r>
            <a:r>
              <a:rPr lang="en-US" dirty="0" err="1"/>
              <a:t>přesahuje</a:t>
            </a:r>
            <a:r>
              <a:rPr lang="en-US" dirty="0"/>
              <a:t> </a:t>
            </a:r>
            <a:r>
              <a:rPr lang="en-US" dirty="0" err="1"/>
              <a:t>území</a:t>
            </a:r>
            <a:r>
              <a:rPr lang="en-US" dirty="0"/>
              <a:t> </a:t>
            </a:r>
            <a:r>
              <a:rPr lang="en-US" dirty="0" err="1"/>
              <a:t>jednoho</a:t>
            </a:r>
            <a:r>
              <a:rPr lang="en-US" dirty="0"/>
              <a:t> </a:t>
            </a:r>
            <a:r>
              <a:rPr lang="en-US" dirty="0" err="1"/>
              <a:t>správního</a:t>
            </a:r>
            <a:r>
              <a:rPr lang="en-US" dirty="0"/>
              <a:t> </a:t>
            </a:r>
            <a:r>
              <a:rPr lang="en-US" dirty="0" err="1"/>
              <a:t>obvodu</a:t>
            </a:r>
            <a:r>
              <a:rPr lang="en-US" dirty="0"/>
              <a:t> </a:t>
            </a:r>
            <a:r>
              <a:rPr lang="en-US" dirty="0" err="1"/>
              <a:t>obce</a:t>
            </a:r>
            <a:r>
              <a:rPr lang="en-US" dirty="0"/>
              <a:t> s </a:t>
            </a:r>
            <a:r>
              <a:rPr lang="en-US" dirty="0" err="1"/>
              <a:t>rozšířenou</a:t>
            </a:r>
            <a:r>
              <a:rPr lang="en-US" dirty="0"/>
              <a:t> </a:t>
            </a:r>
            <a:r>
              <a:rPr lang="en-US" dirty="0" err="1"/>
              <a:t>působnost</a:t>
            </a:r>
            <a:endParaRPr lang="en-US" dirty="0"/>
          </a:p>
        </p:txBody>
      </p:sp>
    </p:spTree>
    <p:extLst>
      <p:ext uri="{BB962C8B-B14F-4D97-AF65-F5344CB8AC3E}">
        <p14:creationId xmlns:p14="http://schemas.microsoft.com/office/powerpoint/2010/main" val="684809849"/>
      </p:ext>
    </p:extLst>
  </p:cSld>
  <p:clrMapOvr>
    <a:masterClrMapping/>
  </p:clrMapOvr>
</p:sld>
</file>

<file path=ppt/slides/slide3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Hospodářská</a:t>
            </a:r>
            <a:r>
              <a:rPr lang="en-US" dirty="0"/>
              <a:t> </a:t>
            </a:r>
            <a:r>
              <a:rPr lang="en-US" dirty="0" err="1"/>
              <a:t>opatření</a:t>
            </a:r>
            <a:r>
              <a:rPr lang="en-US" dirty="0"/>
              <a:t> pro </a:t>
            </a:r>
            <a:r>
              <a:rPr lang="en-US" dirty="0" err="1"/>
              <a:t>krizové</a:t>
            </a:r>
            <a:r>
              <a:rPr lang="en-US" dirty="0"/>
              <a:t> </a:t>
            </a:r>
            <a:r>
              <a:rPr lang="en-US" dirty="0" err="1"/>
              <a:t>stavy</a:t>
            </a:r>
            <a:endParaRPr lang="en-US" dirty="0"/>
          </a:p>
        </p:txBody>
      </p:sp>
      <p:sp>
        <p:nvSpPr>
          <p:cNvPr id="3" name="Content Placeholder 2"/>
          <p:cNvSpPr>
            <a:spLocks noGrp="1"/>
          </p:cNvSpPr>
          <p:nvPr>
            <p:ph idx="1"/>
          </p:nvPr>
        </p:nvSpPr>
        <p:spPr/>
        <p:txBody>
          <a:bodyPr/>
          <a:lstStyle/>
          <a:p>
            <a:r>
              <a:rPr lang="en-US" sz="2800" dirty="0" err="1"/>
              <a:t>Hospodářským</a:t>
            </a:r>
            <a:r>
              <a:rPr lang="en-US" sz="2800" dirty="0"/>
              <a:t> </a:t>
            </a:r>
            <a:r>
              <a:rPr lang="en-US" sz="2800" dirty="0" err="1"/>
              <a:t>opatřením</a:t>
            </a:r>
            <a:r>
              <a:rPr lang="en-US" sz="2800" dirty="0"/>
              <a:t> pro </a:t>
            </a:r>
            <a:r>
              <a:rPr lang="en-US" sz="2800" dirty="0" err="1"/>
              <a:t>krizové</a:t>
            </a:r>
            <a:r>
              <a:rPr lang="en-US" sz="2800" dirty="0"/>
              <a:t> </a:t>
            </a:r>
            <a:r>
              <a:rPr lang="en-US" sz="2800" dirty="0" err="1"/>
              <a:t>stavy</a:t>
            </a:r>
            <a:r>
              <a:rPr lang="en-US" sz="2800" dirty="0"/>
              <a:t> je </a:t>
            </a:r>
            <a:r>
              <a:rPr lang="en-US" sz="2800" dirty="0" err="1">
                <a:solidFill>
                  <a:srgbClr val="FF6600"/>
                </a:solidFill>
              </a:rPr>
              <a:t>organizační</a:t>
            </a:r>
            <a:r>
              <a:rPr lang="en-US" sz="2800" dirty="0">
                <a:solidFill>
                  <a:srgbClr val="FF6600"/>
                </a:solidFill>
              </a:rPr>
              <a:t>, </a:t>
            </a:r>
            <a:r>
              <a:rPr lang="en-US" sz="2800" dirty="0" err="1">
                <a:solidFill>
                  <a:srgbClr val="FF6600"/>
                </a:solidFill>
              </a:rPr>
              <a:t>materiální</a:t>
            </a:r>
            <a:r>
              <a:rPr lang="en-US" sz="2800" dirty="0">
                <a:solidFill>
                  <a:srgbClr val="FF6600"/>
                </a:solidFill>
              </a:rPr>
              <a:t> </a:t>
            </a:r>
            <a:r>
              <a:rPr lang="en-US" sz="2800" dirty="0" err="1">
                <a:solidFill>
                  <a:srgbClr val="FF6600"/>
                </a:solidFill>
              </a:rPr>
              <a:t>nebo</a:t>
            </a:r>
            <a:r>
              <a:rPr lang="en-US" sz="2800" dirty="0">
                <a:solidFill>
                  <a:srgbClr val="FF6600"/>
                </a:solidFill>
              </a:rPr>
              <a:t> </a:t>
            </a:r>
            <a:r>
              <a:rPr lang="en-US" sz="2800" dirty="0" err="1">
                <a:solidFill>
                  <a:srgbClr val="FF6600"/>
                </a:solidFill>
              </a:rPr>
              <a:t>finanční</a:t>
            </a:r>
            <a:r>
              <a:rPr lang="en-US" sz="2800" dirty="0">
                <a:solidFill>
                  <a:srgbClr val="FF6600"/>
                </a:solidFill>
              </a:rPr>
              <a:t> </a:t>
            </a:r>
            <a:r>
              <a:rPr lang="en-US" sz="2800" dirty="0" err="1">
                <a:solidFill>
                  <a:srgbClr val="FF6600"/>
                </a:solidFill>
              </a:rPr>
              <a:t>opatření</a:t>
            </a:r>
            <a:r>
              <a:rPr lang="en-US" sz="2800" dirty="0">
                <a:solidFill>
                  <a:srgbClr val="FF6600"/>
                </a:solidFill>
              </a:rPr>
              <a:t> </a:t>
            </a:r>
            <a:r>
              <a:rPr lang="en-US" sz="2800" dirty="0" err="1"/>
              <a:t>přijímané</a:t>
            </a:r>
            <a:r>
              <a:rPr lang="en-US" sz="2800" dirty="0"/>
              <a:t> </a:t>
            </a:r>
            <a:r>
              <a:rPr lang="en-US" sz="2800" dirty="0" err="1"/>
              <a:t>správním</a:t>
            </a:r>
            <a:r>
              <a:rPr lang="en-US" sz="2800" dirty="0"/>
              <a:t> </a:t>
            </a:r>
            <a:r>
              <a:rPr lang="en-US" sz="2800" dirty="0" err="1"/>
              <a:t>úřadem</a:t>
            </a:r>
            <a:r>
              <a:rPr lang="en-US" sz="2800" dirty="0"/>
              <a:t>  v </a:t>
            </a:r>
            <a:r>
              <a:rPr lang="en-US" sz="2800" dirty="0" err="1"/>
              <a:t>krizových</a:t>
            </a:r>
            <a:r>
              <a:rPr lang="en-US" sz="2800" dirty="0"/>
              <a:t> </a:t>
            </a:r>
            <a:r>
              <a:rPr lang="en-US" sz="2800" dirty="0" err="1"/>
              <a:t>stavech</a:t>
            </a:r>
            <a:r>
              <a:rPr lang="en-US" sz="2800" dirty="0"/>
              <a:t> pro </a:t>
            </a:r>
            <a:r>
              <a:rPr lang="en-US" sz="2800" dirty="0" err="1">
                <a:solidFill>
                  <a:srgbClr val="FF0000"/>
                </a:solidFill>
              </a:rPr>
              <a:t>zabezpečení</a:t>
            </a:r>
            <a:r>
              <a:rPr lang="en-US" sz="2800" dirty="0">
                <a:solidFill>
                  <a:srgbClr val="FF0000"/>
                </a:solidFill>
              </a:rPr>
              <a:t> </a:t>
            </a:r>
            <a:r>
              <a:rPr lang="en-US" sz="2800" dirty="0" err="1">
                <a:solidFill>
                  <a:srgbClr val="FF0000"/>
                </a:solidFill>
              </a:rPr>
              <a:t>nezbytné</a:t>
            </a:r>
            <a:r>
              <a:rPr lang="en-US" sz="2800" dirty="0">
                <a:solidFill>
                  <a:srgbClr val="FF0000"/>
                </a:solidFill>
              </a:rPr>
              <a:t> </a:t>
            </a:r>
            <a:r>
              <a:rPr lang="en-US" sz="2800" dirty="0" err="1">
                <a:solidFill>
                  <a:srgbClr val="FF0000"/>
                </a:solidFill>
              </a:rPr>
              <a:t>dodávky</a:t>
            </a:r>
            <a:r>
              <a:rPr lang="en-US" sz="2800" dirty="0">
                <a:solidFill>
                  <a:srgbClr val="FF0000"/>
                </a:solidFill>
              </a:rPr>
              <a:t> </a:t>
            </a:r>
            <a:r>
              <a:rPr lang="en-US" sz="2800" dirty="0" err="1">
                <a:solidFill>
                  <a:srgbClr val="FF0000"/>
                </a:solidFill>
              </a:rPr>
              <a:t>výrobků</a:t>
            </a:r>
            <a:r>
              <a:rPr lang="en-US" sz="2800" dirty="0">
                <a:solidFill>
                  <a:srgbClr val="FF0000"/>
                </a:solidFill>
              </a:rPr>
              <a:t>, </a:t>
            </a:r>
            <a:r>
              <a:rPr lang="en-US" sz="2800" dirty="0" err="1">
                <a:solidFill>
                  <a:srgbClr val="FF0000"/>
                </a:solidFill>
              </a:rPr>
              <a:t>prací</a:t>
            </a:r>
            <a:r>
              <a:rPr lang="en-US" sz="2800" dirty="0">
                <a:solidFill>
                  <a:srgbClr val="FF0000"/>
                </a:solidFill>
              </a:rPr>
              <a:t> a </a:t>
            </a:r>
            <a:r>
              <a:rPr lang="en-US" sz="2800" dirty="0" err="1">
                <a:solidFill>
                  <a:srgbClr val="FF0000"/>
                </a:solidFill>
              </a:rPr>
              <a:t>služeb</a:t>
            </a:r>
            <a:r>
              <a:rPr lang="en-US" sz="2800" dirty="0">
                <a:solidFill>
                  <a:srgbClr val="FF0000"/>
                </a:solidFill>
              </a:rPr>
              <a:t>. </a:t>
            </a:r>
          </a:p>
          <a:p>
            <a:r>
              <a:rPr lang="en-US" sz="2800" dirty="0" err="1"/>
              <a:t>Dodavatelem</a:t>
            </a:r>
            <a:r>
              <a:rPr lang="en-US" sz="2800" dirty="0"/>
              <a:t> </a:t>
            </a:r>
            <a:r>
              <a:rPr lang="en-US" sz="2800" dirty="0" err="1"/>
              <a:t>nezbytné</a:t>
            </a:r>
            <a:r>
              <a:rPr lang="en-US" sz="2800" dirty="0"/>
              <a:t> </a:t>
            </a:r>
            <a:r>
              <a:rPr lang="en-US" sz="2800" dirty="0" err="1"/>
              <a:t>dodávky</a:t>
            </a:r>
            <a:r>
              <a:rPr lang="en-US" sz="2800" dirty="0"/>
              <a:t> </a:t>
            </a:r>
            <a:r>
              <a:rPr lang="en-US" sz="2800" dirty="0" err="1"/>
              <a:t>f</a:t>
            </a:r>
            <a:r>
              <a:rPr lang="en-US" sz="2800" dirty="0" err="1">
                <a:solidFill>
                  <a:srgbClr val="008000"/>
                </a:solidFill>
              </a:rPr>
              <a:t>yzická</a:t>
            </a:r>
            <a:r>
              <a:rPr lang="en-US" sz="2800" dirty="0">
                <a:solidFill>
                  <a:srgbClr val="008000"/>
                </a:solidFill>
              </a:rPr>
              <a:t> </a:t>
            </a:r>
            <a:r>
              <a:rPr lang="en-US" sz="2800" dirty="0" err="1">
                <a:solidFill>
                  <a:srgbClr val="008000"/>
                </a:solidFill>
              </a:rPr>
              <a:t>osoba</a:t>
            </a:r>
            <a:r>
              <a:rPr lang="en-US" sz="2800" dirty="0">
                <a:solidFill>
                  <a:srgbClr val="008000"/>
                </a:solidFill>
              </a:rPr>
              <a:t> s </a:t>
            </a:r>
            <a:r>
              <a:rPr lang="en-US" sz="2800" dirty="0" err="1">
                <a:solidFill>
                  <a:srgbClr val="008000"/>
                </a:solidFill>
              </a:rPr>
              <a:t>trvalým</a:t>
            </a:r>
            <a:r>
              <a:rPr lang="en-US" sz="2800" dirty="0">
                <a:solidFill>
                  <a:srgbClr val="008000"/>
                </a:solidFill>
              </a:rPr>
              <a:t> </a:t>
            </a:r>
            <a:r>
              <a:rPr lang="en-US" sz="2800" dirty="0" err="1">
                <a:solidFill>
                  <a:srgbClr val="008000"/>
                </a:solidFill>
              </a:rPr>
              <a:t>pobytem</a:t>
            </a:r>
            <a:r>
              <a:rPr lang="en-US" sz="2800" dirty="0">
                <a:solidFill>
                  <a:srgbClr val="008000"/>
                </a:solidFill>
              </a:rPr>
              <a:t> </a:t>
            </a:r>
            <a:r>
              <a:rPr lang="en-US" sz="2800" dirty="0" err="1">
                <a:solidFill>
                  <a:srgbClr val="008000"/>
                </a:solidFill>
              </a:rPr>
              <a:t>nebo</a:t>
            </a:r>
            <a:r>
              <a:rPr lang="en-US" sz="2800" dirty="0">
                <a:solidFill>
                  <a:srgbClr val="008000"/>
                </a:solidFill>
              </a:rPr>
              <a:t> </a:t>
            </a:r>
            <a:r>
              <a:rPr lang="en-US" sz="2800" dirty="0" err="1">
                <a:solidFill>
                  <a:srgbClr val="008000"/>
                </a:solidFill>
              </a:rPr>
              <a:t>právnická</a:t>
            </a:r>
            <a:r>
              <a:rPr lang="en-US" sz="2800" dirty="0">
                <a:solidFill>
                  <a:srgbClr val="008000"/>
                </a:solidFill>
              </a:rPr>
              <a:t> </a:t>
            </a:r>
            <a:r>
              <a:rPr lang="en-US" sz="2800" dirty="0" err="1">
                <a:solidFill>
                  <a:srgbClr val="008000"/>
                </a:solidFill>
              </a:rPr>
              <a:t>osoba</a:t>
            </a:r>
            <a:r>
              <a:rPr lang="en-US" sz="2800" dirty="0">
                <a:solidFill>
                  <a:srgbClr val="008000"/>
                </a:solidFill>
              </a:rPr>
              <a:t> se </a:t>
            </a:r>
            <a:r>
              <a:rPr lang="en-US" sz="2800" dirty="0" err="1">
                <a:solidFill>
                  <a:srgbClr val="008000"/>
                </a:solidFill>
              </a:rPr>
              <a:t>sídlem</a:t>
            </a:r>
            <a:r>
              <a:rPr lang="en-US" sz="2800" dirty="0">
                <a:solidFill>
                  <a:srgbClr val="008000"/>
                </a:solidFill>
              </a:rPr>
              <a:t> </a:t>
            </a:r>
            <a:r>
              <a:rPr lang="en-US" sz="2800" dirty="0" err="1">
                <a:solidFill>
                  <a:srgbClr val="008000"/>
                </a:solidFill>
              </a:rPr>
              <a:t>na</a:t>
            </a:r>
            <a:r>
              <a:rPr lang="en-US" sz="2800" dirty="0">
                <a:solidFill>
                  <a:srgbClr val="008000"/>
                </a:solidFill>
              </a:rPr>
              <a:t> </a:t>
            </a:r>
            <a:r>
              <a:rPr lang="en-US" sz="2800" dirty="0" err="1">
                <a:solidFill>
                  <a:srgbClr val="008000"/>
                </a:solidFill>
              </a:rPr>
              <a:t>území</a:t>
            </a:r>
            <a:r>
              <a:rPr lang="en-US" sz="2800" dirty="0">
                <a:solidFill>
                  <a:srgbClr val="008000"/>
                </a:solidFill>
              </a:rPr>
              <a:t> ČR </a:t>
            </a:r>
            <a:r>
              <a:rPr lang="en-US" sz="2800" dirty="0"/>
              <a:t>a </a:t>
            </a:r>
            <a:r>
              <a:rPr lang="en-US" sz="2800" dirty="0" err="1">
                <a:solidFill>
                  <a:srgbClr val="0000FF"/>
                </a:solidFill>
              </a:rPr>
              <a:t>organizační</a:t>
            </a:r>
            <a:r>
              <a:rPr lang="en-US" sz="2800" dirty="0">
                <a:solidFill>
                  <a:srgbClr val="0000FF"/>
                </a:solidFill>
              </a:rPr>
              <a:t> </a:t>
            </a:r>
            <a:r>
              <a:rPr lang="en-US" sz="2800" dirty="0" err="1">
                <a:solidFill>
                  <a:srgbClr val="0000FF"/>
                </a:solidFill>
              </a:rPr>
              <a:t>složka</a:t>
            </a:r>
            <a:r>
              <a:rPr lang="en-US" sz="2800" dirty="0">
                <a:solidFill>
                  <a:srgbClr val="0000FF"/>
                </a:solidFill>
              </a:rPr>
              <a:t> </a:t>
            </a:r>
            <a:r>
              <a:rPr lang="en-US" sz="2800" dirty="0" err="1"/>
              <a:t>právnické</a:t>
            </a:r>
            <a:r>
              <a:rPr lang="en-US" sz="2800" dirty="0"/>
              <a:t> </a:t>
            </a:r>
            <a:r>
              <a:rPr lang="en-US" sz="2800" dirty="0" err="1"/>
              <a:t>osoby</a:t>
            </a:r>
            <a:r>
              <a:rPr lang="en-US" sz="2800" dirty="0"/>
              <a:t> se </a:t>
            </a:r>
            <a:r>
              <a:rPr lang="en-US" sz="2800" dirty="0" err="1"/>
              <a:t>sídlem</a:t>
            </a:r>
            <a:r>
              <a:rPr lang="en-US" sz="2800" dirty="0"/>
              <a:t> v </a:t>
            </a:r>
            <a:r>
              <a:rPr lang="en-US" sz="2800" dirty="0" err="1"/>
              <a:t>zahraničí</a:t>
            </a:r>
            <a:r>
              <a:rPr lang="en-US" sz="2800" dirty="0"/>
              <a:t> </a:t>
            </a:r>
            <a:r>
              <a:rPr lang="en-US" sz="2800" dirty="0" err="1"/>
              <a:t>podnikající</a:t>
            </a:r>
            <a:r>
              <a:rPr lang="en-US" sz="2800" dirty="0"/>
              <a:t> </a:t>
            </a:r>
            <a:r>
              <a:rPr lang="en-US" sz="2800" dirty="0" err="1"/>
              <a:t>na</a:t>
            </a:r>
            <a:r>
              <a:rPr lang="en-US" sz="2800" dirty="0"/>
              <a:t> </a:t>
            </a:r>
            <a:r>
              <a:rPr lang="en-US" sz="2800" dirty="0" err="1"/>
              <a:t>území</a:t>
            </a:r>
            <a:r>
              <a:rPr lang="en-US" sz="2800" dirty="0"/>
              <a:t> ČR, </a:t>
            </a:r>
            <a:r>
              <a:rPr lang="en-US" sz="2800" dirty="0" err="1"/>
              <a:t>která</a:t>
            </a:r>
            <a:r>
              <a:rPr lang="en-US" sz="2800" dirty="0"/>
              <a:t> </a:t>
            </a:r>
            <a:r>
              <a:rPr lang="en-US" sz="2800" dirty="0" err="1"/>
              <a:t>má</a:t>
            </a:r>
            <a:r>
              <a:rPr lang="en-US" sz="2800" dirty="0"/>
              <a:t> </a:t>
            </a:r>
            <a:r>
              <a:rPr lang="en-US" sz="2800" dirty="0" err="1"/>
              <a:t>jako</a:t>
            </a:r>
            <a:r>
              <a:rPr lang="en-US" sz="2800" dirty="0"/>
              <a:t> </a:t>
            </a:r>
            <a:r>
              <a:rPr lang="en-US" sz="2800" dirty="0" err="1"/>
              <a:t>předmět</a:t>
            </a:r>
            <a:r>
              <a:rPr lang="en-US" sz="2800" dirty="0"/>
              <a:t> </a:t>
            </a:r>
            <a:r>
              <a:rPr lang="en-US" sz="2800" dirty="0" err="1"/>
              <a:t>své</a:t>
            </a:r>
            <a:r>
              <a:rPr lang="en-US" sz="2800" dirty="0"/>
              <a:t> </a:t>
            </a:r>
            <a:r>
              <a:rPr lang="en-US" sz="2800" dirty="0" err="1"/>
              <a:t>činnosti</a:t>
            </a:r>
            <a:r>
              <a:rPr lang="en-US" sz="2800" dirty="0"/>
              <a:t> </a:t>
            </a:r>
            <a:r>
              <a:rPr lang="en-US" sz="2800" dirty="0" err="1"/>
              <a:t>nebo</a:t>
            </a:r>
            <a:r>
              <a:rPr lang="en-US" sz="2800" dirty="0"/>
              <a:t> </a:t>
            </a:r>
            <a:r>
              <a:rPr lang="en-US" sz="2800" dirty="0" err="1"/>
              <a:t>podnikání</a:t>
            </a:r>
            <a:r>
              <a:rPr lang="en-US" sz="2800" dirty="0"/>
              <a:t> </a:t>
            </a:r>
            <a:r>
              <a:rPr lang="en-US" sz="2800" dirty="0" err="1"/>
              <a:t>zapsanou</a:t>
            </a:r>
            <a:r>
              <a:rPr lang="en-US" sz="2800" dirty="0"/>
              <a:t> </a:t>
            </a:r>
            <a:r>
              <a:rPr lang="en-US" sz="2800" dirty="0" err="1"/>
              <a:t>činnost</a:t>
            </a:r>
            <a:r>
              <a:rPr lang="en-US" sz="2800" dirty="0"/>
              <a:t> </a:t>
            </a:r>
            <a:r>
              <a:rPr lang="en-US" sz="2800" dirty="0" err="1"/>
              <a:t>umožňující</a:t>
            </a:r>
            <a:r>
              <a:rPr lang="en-US" sz="2800" dirty="0"/>
              <a:t> </a:t>
            </a:r>
            <a:r>
              <a:rPr lang="en-US" sz="2800" dirty="0" err="1"/>
              <a:t>dodat</a:t>
            </a:r>
            <a:r>
              <a:rPr lang="en-US" sz="2800" dirty="0"/>
              <a:t> </a:t>
            </a:r>
            <a:r>
              <a:rPr lang="en-US" sz="2800" dirty="0" err="1"/>
              <a:t>předmět</a:t>
            </a:r>
            <a:r>
              <a:rPr lang="en-US" sz="2800" dirty="0"/>
              <a:t> </a:t>
            </a:r>
            <a:r>
              <a:rPr lang="en-US" sz="2800" dirty="0" err="1"/>
              <a:t>nezbytné</a:t>
            </a:r>
            <a:r>
              <a:rPr lang="en-US" sz="2800" dirty="0"/>
              <a:t> </a:t>
            </a:r>
            <a:r>
              <a:rPr lang="en-US" sz="2800" dirty="0" err="1"/>
              <a:t>dodávky</a:t>
            </a:r>
            <a:r>
              <a:rPr lang="en-US" sz="2800" dirty="0"/>
              <a:t> </a:t>
            </a:r>
            <a:r>
              <a:rPr lang="en-US" sz="2800" dirty="0" err="1"/>
              <a:t>nebo</a:t>
            </a:r>
            <a:r>
              <a:rPr lang="en-US" sz="2800" dirty="0"/>
              <a:t> </a:t>
            </a:r>
            <a:r>
              <a:rPr lang="en-US" sz="2800" dirty="0" err="1"/>
              <a:t>která</a:t>
            </a:r>
            <a:r>
              <a:rPr lang="en-US" sz="2800" dirty="0"/>
              <a:t> je </a:t>
            </a:r>
            <a:r>
              <a:rPr lang="en-US" sz="2800" dirty="0" err="1"/>
              <a:t>schopna</a:t>
            </a:r>
            <a:r>
              <a:rPr lang="en-US" sz="2800" dirty="0"/>
              <a:t> </a:t>
            </a:r>
            <a:r>
              <a:rPr lang="en-US" sz="2800" dirty="0" err="1"/>
              <a:t>dodat</a:t>
            </a:r>
            <a:r>
              <a:rPr lang="en-US" sz="2800" dirty="0"/>
              <a:t> </a:t>
            </a:r>
            <a:r>
              <a:rPr lang="en-US" sz="2800" dirty="0" err="1"/>
              <a:t>předmět</a:t>
            </a:r>
            <a:r>
              <a:rPr lang="en-US" sz="2800" dirty="0"/>
              <a:t> </a:t>
            </a:r>
            <a:r>
              <a:rPr lang="en-US" sz="2800" dirty="0" err="1"/>
              <a:t>nezbytné</a:t>
            </a:r>
            <a:r>
              <a:rPr lang="en-US" sz="2800" dirty="0"/>
              <a:t> </a:t>
            </a:r>
            <a:r>
              <a:rPr lang="en-US" sz="2800" dirty="0" err="1"/>
              <a:t>dodávky</a:t>
            </a:r>
            <a:endParaRPr lang="en-US" sz="2800" dirty="0"/>
          </a:p>
        </p:txBody>
      </p:sp>
    </p:spTree>
    <p:extLst>
      <p:ext uri="{BB962C8B-B14F-4D97-AF65-F5344CB8AC3E}">
        <p14:creationId xmlns:p14="http://schemas.microsoft.com/office/powerpoint/2010/main" val="776035373"/>
      </p:ext>
    </p:extLst>
  </p:cSld>
  <p:clrMapOvr>
    <a:masterClrMapping/>
  </p:clrMapOvr>
</p:sld>
</file>

<file path=ppt/slides/slide3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Smysl</a:t>
            </a:r>
            <a:r>
              <a:rPr lang="en-US" dirty="0"/>
              <a:t>  </a:t>
            </a:r>
            <a:r>
              <a:rPr lang="en-US" dirty="0" err="1"/>
              <a:t>hospodářských</a:t>
            </a:r>
            <a:r>
              <a:rPr lang="en-US" dirty="0"/>
              <a:t> </a:t>
            </a:r>
            <a:r>
              <a:rPr lang="en-US" dirty="0" err="1"/>
              <a:t>opatření</a:t>
            </a:r>
            <a:r>
              <a:rPr lang="en-US" dirty="0"/>
              <a:t> </a:t>
            </a:r>
          </a:p>
        </p:txBody>
      </p:sp>
      <p:sp>
        <p:nvSpPr>
          <p:cNvPr id="3" name="Content Placeholder 2"/>
          <p:cNvSpPr>
            <a:spLocks noGrp="1"/>
          </p:cNvSpPr>
          <p:nvPr>
            <p:ph idx="1"/>
          </p:nvPr>
        </p:nvSpPr>
        <p:spPr/>
        <p:txBody>
          <a:bodyPr/>
          <a:lstStyle/>
          <a:p>
            <a:r>
              <a:rPr lang="en-US" dirty="0" err="1">
                <a:solidFill>
                  <a:srgbClr val="FF6600"/>
                </a:solidFill>
              </a:rPr>
              <a:t>Hospodářská</a:t>
            </a:r>
            <a:r>
              <a:rPr lang="en-US" dirty="0">
                <a:solidFill>
                  <a:srgbClr val="FF6600"/>
                </a:solidFill>
              </a:rPr>
              <a:t> </a:t>
            </a:r>
            <a:r>
              <a:rPr lang="en-US" dirty="0" err="1">
                <a:solidFill>
                  <a:srgbClr val="FF6600"/>
                </a:solidFill>
              </a:rPr>
              <a:t>opatření</a:t>
            </a:r>
            <a:r>
              <a:rPr lang="en-US" dirty="0">
                <a:solidFill>
                  <a:srgbClr val="FF6600"/>
                </a:solidFill>
              </a:rPr>
              <a:t> pro </a:t>
            </a:r>
            <a:r>
              <a:rPr lang="en-US" dirty="0" err="1">
                <a:solidFill>
                  <a:srgbClr val="FF6600"/>
                </a:solidFill>
              </a:rPr>
              <a:t>krizové</a:t>
            </a:r>
            <a:r>
              <a:rPr lang="en-US" dirty="0">
                <a:solidFill>
                  <a:srgbClr val="FF6600"/>
                </a:solidFill>
              </a:rPr>
              <a:t> </a:t>
            </a:r>
            <a:r>
              <a:rPr lang="en-US" dirty="0" err="1">
                <a:solidFill>
                  <a:srgbClr val="FF6600"/>
                </a:solidFill>
              </a:rPr>
              <a:t>stavy</a:t>
            </a:r>
            <a:r>
              <a:rPr lang="en-US" dirty="0">
                <a:solidFill>
                  <a:srgbClr val="FF6600"/>
                </a:solidFill>
              </a:rPr>
              <a:t> </a:t>
            </a:r>
            <a:r>
              <a:rPr lang="en-US" dirty="0" err="1"/>
              <a:t>jsou</a:t>
            </a:r>
            <a:r>
              <a:rPr lang="en-US" dirty="0"/>
              <a:t> </a:t>
            </a:r>
            <a:r>
              <a:rPr lang="en-US" dirty="0" err="1"/>
              <a:t>přijímána</a:t>
            </a:r>
            <a:r>
              <a:rPr lang="en-US" dirty="0"/>
              <a:t> </a:t>
            </a:r>
            <a:r>
              <a:rPr lang="en-US" dirty="0" err="1"/>
              <a:t>po</a:t>
            </a:r>
            <a:r>
              <a:rPr lang="en-US" dirty="0"/>
              <a:t> </a:t>
            </a:r>
            <a:r>
              <a:rPr lang="en-US" dirty="0" err="1"/>
              <a:t>vyhlášení</a:t>
            </a:r>
            <a:r>
              <a:rPr lang="en-US" dirty="0"/>
              <a:t> </a:t>
            </a:r>
            <a:r>
              <a:rPr lang="en-US" dirty="0" err="1"/>
              <a:t>krizových</a:t>
            </a:r>
            <a:r>
              <a:rPr lang="en-US" dirty="0"/>
              <a:t> </a:t>
            </a:r>
            <a:r>
              <a:rPr lang="en-US" dirty="0" err="1"/>
              <a:t>stavů</a:t>
            </a:r>
            <a:r>
              <a:rPr lang="en-US" dirty="0"/>
              <a:t> a </a:t>
            </a:r>
            <a:r>
              <a:rPr lang="en-US" dirty="0" err="1"/>
              <a:t>jsou</a:t>
            </a:r>
            <a:r>
              <a:rPr lang="en-US" dirty="0"/>
              <a:t> </a:t>
            </a:r>
            <a:r>
              <a:rPr lang="en-US" dirty="0" err="1"/>
              <a:t>určena</a:t>
            </a:r>
            <a:r>
              <a:rPr lang="en-US" dirty="0"/>
              <a:t>:</a:t>
            </a:r>
          </a:p>
          <a:p>
            <a:r>
              <a:rPr lang="en-US" dirty="0"/>
              <a:t> a) k </a:t>
            </a:r>
            <a:r>
              <a:rPr lang="en-US" dirty="0" err="1"/>
              <a:t>uspokojení</a:t>
            </a:r>
            <a:r>
              <a:rPr lang="en-US" dirty="0"/>
              <a:t> </a:t>
            </a:r>
            <a:r>
              <a:rPr lang="en-US" dirty="0" err="1"/>
              <a:t>základních</a:t>
            </a:r>
            <a:r>
              <a:rPr lang="en-US" dirty="0"/>
              <a:t> </a:t>
            </a:r>
            <a:r>
              <a:rPr lang="en-US" dirty="0" err="1"/>
              <a:t>potřeb</a:t>
            </a:r>
            <a:r>
              <a:rPr lang="en-US" dirty="0"/>
              <a:t> </a:t>
            </a:r>
            <a:r>
              <a:rPr lang="en-US" dirty="0" err="1"/>
              <a:t>fyzických</a:t>
            </a:r>
            <a:r>
              <a:rPr lang="en-US" dirty="0"/>
              <a:t> </a:t>
            </a:r>
            <a:r>
              <a:rPr lang="en-US" dirty="0" err="1"/>
              <a:t>osob</a:t>
            </a:r>
            <a:r>
              <a:rPr lang="en-US" dirty="0"/>
              <a:t> </a:t>
            </a:r>
            <a:r>
              <a:rPr lang="en-US" dirty="0" err="1"/>
              <a:t>na</a:t>
            </a:r>
            <a:r>
              <a:rPr lang="en-US" dirty="0"/>
              <a:t> </a:t>
            </a:r>
            <a:r>
              <a:rPr lang="en-US" dirty="0" err="1"/>
              <a:t>území</a:t>
            </a:r>
            <a:r>
              <a:rPr lang="en-US" dirty="0"/>
              <a:t> </a:t>
            </a:r>
            <a:r>
              <a:rPr lang="en-US" dirty="0" err="1"/>
              <a:t>České</a:t>
            </a:r>
            <a:r>
              <a:rPr lang="en-US" dirty="0"/>
              <a:t> </a:t>
            </a:r>
            <a:r>
              <a:rPr lang="en-US" dirty="0" err="1"/>
              <a:t>republiky</a:t>
            </a:r>
            <a:r>
              <a:rPr lang="en-US" dirty="0"/>
              <a:t> </a:t>
            </a:r>
            <a:r>
              <a:rPr lang="en-US" dirty="0" err="1">
                <a:solidFill>
                  <a:srgbClr val="FF6600"/>
                </a:solidFill>
              </a:rPr>
              <a:t>umožňující</a:t>
            </a:r>
            <a:r>
              <a:rPr lang="en-US" dirty="0">
                <a:solidFill>
                  <a:srgbClr val="FF6600"/>
                </a:solidFill>
              </a:rPr>
              <a:t> </a:t>
            </a:r>
            <a:r>
              <a:rPr lang="en-US" dirty="0" err="1">
                <a:solidFill>
                  <a:srgbClr val="FF6600"/>
                </a:solidFill>
              </a:rPr>
              <a:t>přežití</a:t>
            </a:r>
            <a:r>
              <a:rPr lang="en-US" dirty="0">
                <a:solidFill>
                  <a:srgbClr val="FF6600"/>
                </a:solidFill>
              </a:rPr>
              <a:t> </a:t>
            </a:r>
            <a:r>
              <a:rPr lang="en-US" dirty="0" err="1"/>
              <a:t>krizových</a:t>
            </a:r>
            <a:r>
              <a:rPr lang="en-US" dirty="0"/>
              <a:t> </a:t>
            </a:r>
            <a:r>
              <a:rPr lang="en-US" dirty="0" err="1"/>
              <a:t>stavů</a:t>
            </a:r>
            <a:r>
              <a:rPr lang="en-US" dirty="0"/>
              <a:t> </a:t>
            </a:r>
            <a:r>
              <a:rPr lang="en-US" dirty="0" err="1"/>
              <a:t>bez</a:t>
            </a:r>
            <a:r>
              <a:rPr lang="en-US" dirty="0"/>
              <a:t> </a:t>
            </a:r>
            <a:r>
              <a:rPr lang="en-US" dirty="0" err="1"/>
              <a:t>těžké</a:t>
            </a:r>
            <a:r>
              <a:rPr lang="en-US" dirty="0"/>
              <a:t> </a:t>
            </a:r>
            <a:r>
              <a:rPr lang="en-US" dirty="0" err="1"/>
              <a:t>újmy</a:t>
            </a:r>
            <a:r>
              <a:rPr lang="en-US" dirty="0"/>
              <a:t> </a:t>
            </a:r>
            <a:r>
              <a:rPr lang="en-US" dirty="0" err="1"/>
              <a:t>na</a:t>
            </a:r>
            <a:r>
              <a:rPr lang="en-US" dirty="0"/>
              <a:t> </a:t>
            </a:r>
            <a:r>
              <a:rPr lang="en-US" dirty="0" err="1"/>
              <a:t>zdraví</a:t>
            </a:r>
            <a:r>
              <a:rPr lang="en-US" dirty="0"/>
              <a:t>, </a:t>
            </a:r>
          </a:p>
          <a:p>
            <a:r>
              <a:rPr lang="en-US" dirty="0"/>
              <a:t>b)	pro </a:t>
            </a:r>
            <a:r>
              <a:rPr lang="en-US" dirty="0" err="1">
                <a:solidFill>
                  <a:srgbClr val="FF6600"/>
                </a:solidFill>
              </a:rPr>
              <a:t>podporu</a:t>
            </a:r>
            <a:r>
              <a:rPr lang="en-US" dirty="0">
                <a:solidFill>
                  <a:srgbClr val="FF6600"/>
                </a:solidFill>
              </a:rPr>
              <a:t> </a:t>
            </a:r>
            <a:r>
              <a:rPr lang="en-US" dirty="0" err="1">
                <a:solidFill>
                  <a:srgbClr val="FF6600"/>
                </a:solidFill>
              </a:rPr>
              <a:t>činnosti</a:t>
            </a:r>
            <a:r>
              <a:rPr lang="en-US" dirty="0">
                <a:solidFill>
                  <a:srgbClr val="FF6600"/>
                </a:solidFill>
              </a:rPr>
              <a:t> </a:t>
            </a:r>
            <a:r>
              <a:rPr lang="en-US" dirty="0" err="1">
                <a:solidFill>
                  <a:srgbClr val="660066"/>
                </a:solidFill>
              </a:rPr>
              <a:t>ozbrojených</a:t>
            </a:r>
            <a:r>
              <a:rPr lang="en-US" dirty="0">
                <a:solidFill>
                  <a:srgbClr val="660066"/>
                </a:solidFill>
              </a:rPr>
              <a:t> </a:t>
            </a:r>
            <a:r>
              <a:rPr lang="en-US" dirty="0" err="1">
                <a:solidFill>
                  <a:srgbClr val="660066"/>
                </a:solidFill>
              </a:rPr>
              <a:t>sil</a:t>
            </a:r>
            <a:r>
              <a:rPr lang="en-US" dirty="0">
                <a:solidFill>
                  <a:srgbClr val="660066"/>
                </a:solidFill>
              </a:rPr>
              <a:t>, </a:t>
            </a:r>
            <a:r>
              <a:rPr lang="en-US" dirty="0" err="1">
                <a:solidFill>
                  <a:srgbClr val="660066"/>
                </a:solidFill>
              </a:rPr>
              <a:t>ozbrojených</a:t>
            </a:r>
            <a:r>
              <a:rPr lang="en-US" dirty="0">
                <a:solidFill>
                  <a:srgbClr val="660066"/>
                </a:solidFill>
              </a:rPr>
              <a:t> </a:t>
            </a:r>
            <a:r>
              <a:rPr lang="en-US" dirty="0" err="1">
                <a:solidFill>
                  <a:srgbClr val="660066"/>
                </a:solidFill>
              </a:rPr>
              <a:t>bezpečnostních</a:t>
            </a:r>
            <a:r>
              <a:rPr lang="en-US" dirty="0">
                <a:solidFill>
                  <a:srgbClr val="660066"/>
                </a:solidFill>
              </a:rPr>
              <a:t> </a:t>
            </a:r>
            <a:r>
              <a:rPr lang="en-US" dirty="0" err="1">
                <a:solidFill>
                  <a:srgbClr val="660066"/>
                </a:solidFill>
              </a:rPr>
              <a:t>sborů</a:t>
            </a:r>
            <a:r>
              <a:rPr lang="en-US" dirty="0">
                <a:solidFill>
                  <a:srgbClr val="660066"/>
                </a:solidFill>
              </a:rPr>
              <a:t>, </a:t>
            </a:r>
            <a:r>
              <a:rPr lang="en-US" dirty="0" err="1">
                <a:solidFill>
                  <a:srgbClr val="660066"/>
                </a:solidFill>
              </a:rPr>
              <a:t>hasičských</a:t>
            </a:r>
            <a:r>
              <a:rPr lang="en-US" dirty="0">
                <a:solidFill>
                  <a:srgbClr val="660066"/>
                </a:solidFill>
              </a:rPr>
              <a:t> </a:t>
            </a:r>
            <a:r>
              <a:rPr lang="en-US" dirty="0" err="1">
                <a:solidFill>
                  <a:srgbClr val="660066"/>
                </a:solidFill>
              </a:rPr>
              <a:t>záchranných</a:t>
            </a:r>
            <a:r>
              <a:rPr lang="en-US" dirty="0">
                <a:solidFill>
                  <a:srgbClr val="660066"/>
                </a:solidFill>
              </a:rPr>
              <a:t> </a:t>
            </a:r>
            <a:r>
              <a:rPr lang="en-US" dirty="0" err="1">
                <a:solidFill>
                  <a:srgbClr val="660066"/>
                </a:solidFill>
              </a:rPr>
              <a:t>sborů</a:t>
            </a:r>
            <a:r>
              <a:rPr lang="en-US" dirty="0">
                <a:solidFill>
                  <a:srgbClr val="660066"/>
                </a:solidFill>
              </a:rPr>
              <a:t>  a </a:t>
            </a:r>
            <a:r>
              <a:rPr lang="en-US" dirty="0" err="1">
                <a:solidFill>
                  <a:srgbClr val="660066"/>
                </a:solidFill>
              </a:rPr>
              <a:t>havarijních</a:t>
            </a:r>
            <a:r>
              <a:rPr lang="en-US" dirty="0">
                <a:solidFill>
                  <a:srgbClr val="660066"/>
                </a:solidFill>
              </a:rPr>
              <a:t> </a:t>
            </a:r>
            <a:r>
              <a:rPr lang="en-US" dirty="0" err="1">
                <a:solidFill>
                  <a:srgbClr val="660066"/>
                </a:solidFill>
              </a:rPr>
              <a:t>služeb</a:t>
            </a:r>
            <a:r>
              <a:rPr lang="en-US" dirty="0">
                <a:solidFill>
                  <a:srgbClr val="660066"/>
                </a:solidFill>
              </a:rPr>
              <a:t>, </a:t>
            </a:r>
          </a:p>
          <a:p>
            <a:r>
              <a:rPr lang="en-US" dirty="0"/>
              <a:t>c)	pro </a:t>
            </a:r>
            <a:r>
              <a:rPr lang="en-US" dirty="0" err="1"/>
              <a:t>podporu</a:t>
            </a:r>
            <a:r>
              <a:rPr lang="en-US" dirty="0"/>
              <a:t> </a:t>
            </a:r>
            <a:r>
              <a:rPr lang="en-US" dirty="0" err="1"/>
              <a:t>výkonu</a:t>
            </a:r>
            <a:r>
              <a:rPr lang="en-US" dirty="0"/>
              <a:t> </a:t>
            </a:r>
            <a:r>
              <a:rPr lang="en-US" dirty="0" err="1"/>
              <a:t>státní</a:t>
            </a:r>
            <a:r>
              <a:rPr lang="en-US" dirty="0"/>
              <a:t> </a:t>
            </a:r>
            <a:r>
              <a:rPr lang="en-US" dirty="0" err="1"/>
              <a:t>správy</a:t>
            </a:r>
            <a:r>
              <a:rPr lang="en-US" dirty="0"/>
              <a:t>. </a:t>
            </a:r>
          </a:p>
          <a:p>
            <a:endParaRPr lang="en-US" dirty="0"/>
          </a:p>
          <a:p>
            <a:endParaRPr lang="en-US" dirty="0"/>
          </a:p>
        </p:txBody>
      </p:sp>
    </p:spTree>
    <p:extLst>
      <p:ext uri="{BB962C8B-B14F-4D97-AF65-F5344CB8AC3E}">
        <p14:creationId xmlns:p14="http://schemas.microsoft.com/office/powerpoint/2010/main" val="2717535209"/>
      </p:ext>
    </p:extLst>
  </p:cSld>
  <p:clrMapOvr>
    <a:masterClrMapping/>
  </p:clrMapOvr>
</p:sld>
</file>

<file path=ppt/slides/slide3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Systém</a:t>
            </a:r>
            <a:r>
              <a:rPr lang="en-US" dirty="0"/>
              <a:t>  </a:t>
            </a:r>
            <a:r>
              <a:rPr lang="en-US" dirty="0" err="1"/>
              <a:t>hospodářských</a:t>
            </a:r>
            <a:r>
              <a:rPr lang="en-US" dirty="0"/>
              <a:t> </a:t>
            </a:r>
            <a:r>
              <a:rPr lang="en-US" dirty="0" err="1"/>
              <a:t>opatření</a:t>
            </a:r>
            <a:endParaRPr lang="en-US" dirty="0"/>
          </a:p>
        </p:txBody>
      </p:sp>
      <p:sp>
        <p:nvSpPr>
          <p:cNvPr id="3" name="Content Placeholder 2"/>
          <p:cNvSpPr>
            <a:spLocks noGrp="1"/>
          </p:cNvSpPr>
          <p:nvPr>
            <p:ph idx="1"/>
          </p:nvPr>
        </p:nvSpPr>
        <p:spPr/>
        <p:txBody>
          <a:bodyPr/>
          <a:lstStyle/>
          <a:p>
            <a:r>
              <a:rPr lang="en-US" dirty="0" err="1"/>
              <a:t>Systém</a:t>
            </a:r>
            <a:r>
              <a:rPr lang="en-US" dirty="0"/>
              <a:t> </a:t>
            </a:r>
            <a:r>
              <a:rPr lang="en-US" dirty="0" err="1"/>
              <a:t>hospodářských</a:t>
            </a:r>
            <a:r>
              <a:rPr lang="en-US" dirty="0"/>
              <a:t> </a:t>
            </a:r>
            <a:r>
              <a:rPr lang="en-US" dirty="0" err="1"/>
              <a:t>opatření</a:t>
            </a:r>
            <a:r>
              <a:rPr lang="en-US" dirty="0"/>
              <a:t> pro </a:t>
            </a:r>
            <a:r>
              <a:rPr lang="en-US" dirty="0" err="1"/>
              <a:t>krizové</a:t>
            </a:r>
            <a:r>
              <a:rPr lang="en-US" dirty="0"/>
              <a:t> </a:t>
            </a:r>
            <a:r>
              <a:rPr lang="en-US" dirty="0" err="1"/>
              <a:t>stavy</a:t>
            </a:r>
            <a:r>
              <a:rPr lang="en-US" dirty="0"/>
              <a:t> </a:t>
            </a:r>
            <a:r>
              <a:rPr lang="en-US" dirty="0" err="1"/>
              <a:t>zahrnuje</a:t>
            </a:r>
            <a:r>
              <a:rPr lang="en-US" dirty="0"/>
              <a:t> </a:t>
            </a:r>
          </a:p>
          <a:p>
            <a:r>
              <a:rPr lang="en-US" dirty="0">
                <a:solidFill>
                  <a:srgbClr val="FF6600"/>
                </a:solidFill>
              </a:rPr>
              <a:t>a)</a:t>
            </a:r>
            <a:r>
              <a:rPr lang="en-US" dirty="0" err="1">
                <a:solidFill>
                  <a:srgbClr val="FF6600"/>
                </a:solidFill>
              </a:rPr>
              <a:t>systém</a:t>
            </a:r>
            <a:r>
              <a:rPr lang="en-US" dirty="0">
                <a:solidFill>
                  <a:srgbClr val="FF6600"/>
                </a:solidFill>
              </a:rPr>
              <a:t> </a:t>
            </a:r>
            <a:r>
              <a:rPr lang="en-US" dirty="0" err="1">
                <a:solidFill>
                  <a:srgbClr val="FF6600"/>
                </a:solidFill>
              </a:rPr>
              <a:t>nouzového</a:t>
            </a:r>
            <a:r>
              <a:rPr lang="en-US" dirty="0">
                <a:solidFill>
                  <a:srgbClr val="FF6600"/>
                </a:solidFill>
              </a:rPr>
              <a:t> </a:t>
            </a:r>
            <a:r>
              <a:rPr lang="en-US" dirty="0" err="1">
                <a:solidFill>
                  <a:srgbClr val="FF6600"/>
                </a:solidFill>
              </a:rPr>
              <a:t>hospodářství</a:t>
            </a:r>
            <a:r>
              <a:rPr lang="en-US" dirty="0">
                <a:solidFill>
                  <a:srgbClr val="FF6600"/>
                </a:solidFill>
              </a:rPr>
              <a:t>, </a:t>
            </a:r>
          </a:p>
          <a:p>
            <a:r>
              <a:rPr lang="en-US" dirty="0">
                <a:solidFill>
                  <a:srgbClr val="FF6600"/>
                </a:solidFill>
              </a:rPr>
              <a:t>b)	</a:t>
            </a:r>
            <a:r>
              <a:rPr lang="en-US" dirty="0" err="1">
                <a:solidFill>
                  <a:srgbClr val="FF6600"/>
                </a:solidFill>
              </a:rPr>
              <a:t>systém</a:t>
            </a:r>
            <a:r>
              <a:rPr lang="en-US" dirty="0">
                <a:solidFill>
                  <a:srgbClr val="FF6600"/>
                </a:solidFill>
              </a:rPr>
              <a:t> </a:t>
            </a:r>
            <a:r>
              <a:rPr lang="en-US" dirty="0" err="1">
                <a:solidFill>
                  <a:srgbClr val="FF6600"/>
                </a:solidFill>
              </a:rPr>
              <a:t>hospodářské</a:t>
            </a:r>
            <a:r>
              <a:rPr lang="en-US" dirty="0">
                <a:solidFill>
                  <a:srgbClr val="FF6600"/>
                </a:solidFill>
              </a:rPr>
              <a:t> </a:t>
            </a:r>
            <a:r>
              <a:rPr lang="en-US" dirty="0" err="1">
                <a:solidFill>
                  <a:srgbClr val="FF6600"/>
                </a:solidFill>
              </a:rPr>
              <a:t>mobilizace</a:t>
            </a:r>
            <a:r>
              <a:rPr lang="en-US" dirty="0">
                <a:solidFill>
                  <a:srgbClr val="FF6600"/>
                </a:solidFill>
              </a:rPr>
              <a:t>, </a:t>
            </a:r>
          </a:p>
          <a:p>
            <a:r>
              <a:rPr lang="en-US" dirty="0">
                <a:solidFill>
                  <a:srgbClr val="FF6600"/>
                </a:solidFill>
              </a:rPr>
              <a:t>c)	</a:t>
            </a:r>
            <a:r>
              <a:rPr lang="en-US" dirty="0" err="1">
                <a:solidFill>
                  <a:srgbClr val="FF6600"/>
                </a:solidFill>
              </a:rPr>
              <a:t>použití</a:t>
            </a:r>
            <a:r>
              <a:rPr lang="en-US" dirty="0">
                <a:solidFill>
                  <a:srgbClr val="FF6600"/>
                </a:solidFill>
              </a:rPr>
              <a:t> </a:t>
            </a:r>
            <a:r>
              <a:rPr lang="en-US" dirty="0" err="1">
                <a:solidFill>
                  <a:srgbClr val="FF6600"/>
                </a:solidFill>
              </a:rPr>
              <a:t>státních</a:t>
            </a:r>
            <a:r>
              <a:rPr lang="en-US" dirty="0">
                <a:solidFill>
                  <a:srgbClr val="FF6600"/>
                </a:solidFill>
              </a:rPr>
              <a:t> </a:t>
            </a:r>
            <a:r>
              <a:rPr lang="en-US" dirty="0" err="1">
                <a:solidFill>
                  <a:srgbClr val="FF6600"/>
                </a:solidFill>
              </a:rPr>
              <a:t>hmotných</a:t>
            </a:r>
            <a:r>
              <a:rPr lang="en-US" dirty="0">
                <a:solidFill>
                  <a:srgbClr val="FF6600"/>
                </a:solidFill>
              </a:rPr>
              <a:t> </a:t>
            </a:r>
            <a:r>
              <a:rPr lang="en-US" dirty="0" err="1">
                <a:solidFill>
                  <a:srgbClr val="FF6600"/>
                </a:solidFill>
              </a:rPr>
              <a:t>rezerv</a:t>
            </a:r>
            <a:r>
              <a:rPr lang="en-US" dirty="0">
                <a:solidFill>
                  <a:srgbClr val="FF6600"/>
                </a:solidFill>
              </a:rPr>
              <a:t>, </a:t>
            </a:r>
          </a:p>
          <a:p>
            <a:r>
              <a:rPr lang="en-US" dirty="0">
                <a:solidFill>
                  <a:srgbClr val="FF6600"/>
                </a:solidFill>
              </a:rPr>
              <a:t>d)	</a:t>
            </a:r>
            <a:r>
              <a:rPr lang="en-US" dirty="0" err="1">
                <a:solidFill>
                  <a:srgbClr val="FF6600"/>
                </a:solidFill>
              </a:rPr>
              <a:t>výstavbu</a:t>
            </a:r>
            <a:r>
              <a:rPr lang="en-US" dirty="0">
                <a:solidFill>
                  <a:srgbClr val="FF6600"/>
                </a:solidFill>
              </a:rPr>
              <a:t> a </a:t>
            </a:r>
            <a:r>
              <a:rPr lang="en-US" dirty="0" err="1">
                <a:solidFill>
                  <a:srgbClr val="FF6600"/>
                </a:solidFill>
              </a:rPr>
              <a:t>údržbu</a:t>
            </a:r>
            <a:r>
              <a:rPr lang="en-US" dirty="0">
                <a:solidFill>
                  <a:srgbClr val="FF6600"/>
                </a:solidFill>
              </a:rPr>
              <a:t> </a:t>
            </a:r>
            <a:r>
              <a:rPr lang="en-US" dirty="0" err="1">
                <a:solidFill>
                  <a:srgbClr val="FF6600"/>
                </a:solidFill>
              </a:rPr>
              <a:t>infrastruktury</a:t>
            </a:r>
            <a:r>
              <a:rPr lang="en-US" dirty="0">
                <a:solidFill>
                  <a:srgbClr val="FF6600"/>
                </a:solidFill>
              </a:rPr>
              <a:t>, </a:t>
            </a:r>
          </a:p>
          <a:p>
            <a:r>
              <a:rPr lang="en-US" dirty="0">
                <a:solidFill>
                  <a:srgbClr val="FF6600"/>
                </a:solidFill>
              </a:rPr>
              <a:t>e)	</a:t>
            </a:r>
            <a:r>
              <a:rPr lang="en-US" dirty="0" err="1">
                <a:solidFill>
                  <a:srgbClr val="FF6600"/>
                </a:solidFill>
              </a:rPr>
              <a:t>regulační</a:t>
            </a:r>
            <a:r>
              <a:rPr lang="en-US" dirty="0">
                <a:solidFill>
                  <a:srgbClr val="FF6600"/>
                </a:solidFill>
              </a:rPr>
              <a:t> </a:t>
            </a:r>
            <a:r>
              <a:rPr lang="en-US" dirty="0" err="1">
                <a:solidFill>
                  <a:srgbClr val="FF6600"/>
                </a:solidFill>
              </a:rPr>
              <a:t>opatření</a:t>
            </a:r>
            <a:r>
              <a:rPr lang="en-US" dirty="0">
                <a:solidFill>
                  <a:srgbClr val="FF6600"/>
                </a:solidFill>
              </a:rPr>
              <a:t>.</a:t>
            </a:r>
          </a:p>
        </p:txBody>
      </p:sp>
    </p:spTree>
    <p:extLst>
      <p:ext uri="{BB962C8B-B14F-4D97-AF65-F5344CB8AC3E}">
        <p14:creationId xmlns:p14="http://schemas.microsoft.com/office/powerpoint/2010/main" val="3353921434"/>
      </p:ext>
    </p:extLst>
  </p:cSld>
  <p:clrMapOvr>
    <a:masterClrMapping/>
  </p:clrMapOvr>
</p:sld>
</file>

<file path=ppt/slides/slide3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Působnost</a:t>
            </a:r>
            <a:r>
              <a:rPr lang="en-US" dirty="0"/>
              <a:t> </a:t>
            </a:r>
            <a:r>
              <a:rPr lang="en-US" dirty="0" err="1"/>
              <a:t>vlády</a:t>
            </a:r>
            <a:endParaRPr lang="en-US" dirty="0"/>
          </a:p>
        </p:txBody>
      </p:sp>
      <p:sp>
        <p:nvSpPr>
          <p:cNvPr id="3" name="Content Placeholder 2"/>
          <p:cNvSpPr>
            <a:spLocks noGrp="1"/>
          </p:cNvSpPr>
          <p:nvPr>
            <p:ph idx="1"/>
          </p:nvPr>
        </p:nvSpPr>
        <p:spPr/>
        <p:txBody>
          <a:bodyPr/>
          <a:lstStyle/>
          <a:p>
            <a:r>
              <a:rPr lang="en-US" dirty="0" err="1"/>
              <a:t>Vláda</a:t>
            </a:r>
            <a:r>
              <a:rPr lang="en-US" dirty="0"/>
              <a:t> v </a:t>
            </a:r>
            <a:r>
              <a:rPr lang="en-US" dirty="0" err="1"/>
              <a:t>systému</a:t>
            </a:r>
            <a:r>
              <a:rPr lang="en-US" dirty="0"/>
              <a:t> </a:t>
            </a:r>
            <a:r>
              <a:rPr lang="en-US" dirty="0" err="1"/>
              <a:t>hospodářských</a:t>
            </a:r>
            <a:r>
              <a:rPr lang="en-US" dirty="0"/>
              <a:t> </a:t>
            </a:r>
            <a:r>
              <a:rPr lang="en-US" dirty="0" err="1"/>
              <a:t>opatření</a:t>
            </a:r>
            <a:r>
              <a:rPr lang="en-US" dirty="0"/>
              <a:t> pro </a:t>
            </a:r>
            <a:r>
              <a:rPr lang="en-US" dirty="0" err="1"/>
              <a:t>krizové</a:t>
            </a:r>
            <a:r>
              <a:rPr lang="en-US" dirty="0"/>
              <a:t> </a:t>
            </a:r>
            <a:r>
              <a:rPr lang="en-US" dirty="0" err="1"/>
              <a:t>stavy</a:t>
            </a:r>
            <a:r>
              <a:rPr lang="en-US" dirty="0"/>
              <a:t> </a:t>
            </a:r>
            <a:r>
              <a:rPr lang="en-US" dirty="0" err="1"/>
              <a:t>rozhoduje</a:t>
            </a:r>
            <a:r>
              <a:rPr lang="en-US" dirty="0"/>
              <a:t> o </a:t>
            </a:r>
          </a:p>
          <a:p>
            <a:r>
              <a:rPr lang="en-US" dirty="0">
                <a:solidFill>
                  <a:srgbClr val="3366FF"/>
                </a:solidFill>
              </a:rPr>
              <a:t>a)</a:t>
            </a:r>
            <a:r>
              <a:rPr lang="en-US" dirty="0" err="1">
                <a:solidFill>
                  <a:srgbClr val="3366FF"/>
                </a:solidFill>
              </a:rPr>
              <a:t>bezplatném</a:t>
            </a:r>
            <a:r>
              <a:rPr lang="en-US" dirty="0">
                <a:solidFill>
                  <a:srgbClr val="3366FF"/>
                </a:solidFill>
              </a:rPr>
              <a:t> </a:t>
            </a:r>
            <a:r>
              <a:rPr lang="en-US" dirty="0" err="1">
                <a:solidFill>
                  <a:srgbClr val="3366FF"/>
                </a:solidFill>
              </a:rPr>
              <a:t>uvolnění</a:t>
            </a:r>
            <a:r>
              <a:rPr lang="en-US" dirty="0">
                <a:solidFill>
                  <a:srgbClr val="3366FF"/>
                </a:solidFill>
              </a:rPr>
              <a:t> </a:t>
            </a:r>
            <a:r>
              <a:rPr lang="en-US" dirty="0" err="1">
                <a:solidFill>
                  <a:srgbClr val="3366FF"/>
                </a:solidFill>
              </a:rPr>
              <a:t>státních</a:t>
            </a:r>
            <a:r>
              <a:rPr lang="en-US" dirty="0">
                <a:solidFill>
                  <a:srgbClr val="3366FF"/>
                </a:solidFill>
              </a:rPr>
              <a:t> </a:t>
            </a:r>
            <a:r>
              <a:rPr lang="en-US" dirty="0" err="1">
                <a:solidFill>
                  <a:srgbClr val="3366FF"/>
                </a:solidFill>
              </a:rPr>
              <a:t>hmotných</a:t>
            </a:r>
            <a:r>
              <a:rPr lang="en-US" dirty="0">
                <a:solidFill>
                  <a:srgbClr val="3366FF"/>
                </a:solidFill>
              </a:rPr>
              <a:t> </a:t>
            </a:r>
            <a:r>
              <a:rPr lang="en-US" dirty="0" err="1">
                <a:solidFill>
                  <a:srgbClr val="3366FF"/>
                </a:solidFill>
              </a:rPr>
              <a:t>rezerv</a:t>
            </a:r>
            <a:r>
              <a:rPr lang="en-US" dirty="0">
                <a:solidFill>
                  <a:srgbClr val="3366FF"/>
                </a:solidFill>
              </a:rPr>
              <a:t>, </a:t>
            </a:r>
          </a:p>
          <a:p>
            <a:r>
              <a:rPr lang="en-US" dirty="0">
                <a:solidFill>
                  <a:srgbClr val="3366FF"/>
                </a:solidFill>
              </a:rPr>
              <a:t>b)	</a:t>
            </a:r>
            <a:r>
              <a:rPr lang="en-US" dirty="0" err="1">
                <a:solidFill>
                  <a:srgbClr val="3366FF"/>
                </a:solidFill>
              </a:rPr>
              <a:t>použití</a:t>
            </a:r>
            <a:r>
              <a:rPr lang="en-US" dirty="0">
                <a:solidFill>
                  <a:srgbClr val="3366FF"/>
                </a:solidFill>
              </a:rPr>
              <a:t> </a:t>
            </a:r>
            <a:r>
              <a:rPr lang="en-US" dirty="0" err="1">
                <a:solidFill>
                  <a:srgbClr val="3366FF"/>
                </a:solidFill>
              </a:rPr>
              <a:t>regulačních</a:t>
            </a:r>
            <a:r>
              <a:rPr lang="en-US" dirty="0">
                <a:solidFill>
                  <a:srgbClr val="3366FF"/>
                </a:solidFill>
              </a:rPr>
              <a:t> </a:t>
            </a:r>
            <a:r>
              <a:rPr lang="en-US" dirty="0" err="1">
                <a:solidFill>
                  <a:srgbClr val="3366FF"/>
                </a:solidFill>
              </a:rPr>
              <a:t>opatření</a:t>
            </a:r>
            <a:r>
              <a:rPr lang="en-US" dirty="0">
                <a:solidFill>
                  <a:srgbClr val="3366FF"/>
                </a:solidFill>
              </a:rPr>
              <a:t>, </a:t>
            </a:r>
          </a:p>
          <a:p>
            <a:r>
              <a:rPr lang="en-US" dirty="0">
                <a:solidFill>
                  <a:srgbClr val="3366FF"/>
                </a:solidFill>
              </a:rPr>
              <a:t>c)	</a:t>
            </a:r>
            <a:r>
              <a:rPr lang="en-US" dirty="0" err="1">
                <a:solidFill>
                  <a:srgbClr val="3366FF"/>
                </a:solidFill>
              </a:rPr>
              <a:t>použití</a:t>
            </a:r>
            <a:r>
              <a:rPr lang="en-US" dirty="0">
                <a:solidFill>
                  <a:srgbClr val="3366FF"/>
                </a:solidFill>
              </a:rPr>
              <a:t> </a:t>
            </a:r>
            <a:r>
              <a:rPr lang="en-US" dirty="0" err="1">
                <a:solidFill>
                  <a:srgbClr val="3366FF"/>
                </a:solidFill>
              </a:rPr>
              <a:t>opatření</a:t>
            </a:r>
            <a:r>
              <a:rPr lang="en-US" dirty="0">
                <a:solidFill>
                  <a:srgbClr val="3366FF"/>
                </a:solidFill>
              </a:rPr>
              <a:t> </a:t>
            </a:r>
            <a:r>
              <a:rPr lang="en-US" dirty="0" err="1">
                <a:solidFill>
                  <a:srgbClr val="3366FF"/>
                </a:solidFill>
              </a:rPr>
              <a:t>systému</a:t>
            </a:r>
            <a:r>
              <a:rPr lang="en-US" dirty="0">
                <a:solidFill>
                  <a:srgbClr val="3366FF"/>
                </a:solidFill>
              </a:rPr>
              <a:t> </a:t>
            </a:r>
            <a:r>
              <a:rPr lang="en-US" dirty="0" err="1">
                <a:solidFill>
                  <a:srgbClr val="3366FF"/>
                </a:solidFill>
              </a:rPr>
              <a:t>hospodářské</a:t>
            </a:r>
            <a:r>
              <a:rPr lang="en-US" dirty="0">
                <a:solidFill>
                  <a:srgbClr val="3366FF"/>
                </a:solidFill>
              </a:rPr>
              <a:t> </a:t>
            </a:r>
            <a:r>
              <a:rPr lang="en-US" dirty="0" err="1">
                <a:solidFill>
                  <a:srgbClr val="3366FF"/>
                </a:solidFill>
              </a:rPr>
              <a:t>mobilizace</a:t>
            </a:r>
            <a:endParaRPr lang="en-US" dirty="0">
              <a:solidFill>
                <a:srgbClr val="3366FF"/>
              </a:solidFill>
            </a:endParaRPr>
          </a:p>
        </p:txBody>
      </p:sp>
    </p:spTree>
    <p:extLst>
      <p:ext uri="{BB962C8B-B14F-4D97-AF65-F5344CB8AC3E}">
        <p14:creationId xmlns:p14="http://schemas.microsoft.com/office/powerpoint/2010/main" val="142398130"/>
      </p:ext>
    </p:extLst>
  </p:cSld>
  <p:clrMapOvr>
    <a:masterClrMapping/>
  </p:clrMapOvr>
</p:sld>
</file>

<file path=ppt/slides/slide3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Působnost</a:t>
            </a:r>
            <a:r>
              <a:rPr lang="en-US" dirty="0"/>
              <a:t> </a:t>
            </a:r>
            <a:r>
              <a:rPr lang="en-US" dirty="0" err="1"/>
              <a:t>krajského</a:t>
            </a:r>
            <a:r>
              <a:rPr lang="en-US" dirty="0"/>
              <a:t> </a:t>
            </a:r>
            <a:r>
              <a:rPr lang="en-US" dirty="0" err="1"/>
              <a:t>úřadu</a:t>
            </a:r>
            <a:endParaRPr lang="en-US" dirty="0"/>
          </a:p>
        </p:txBody>
      </p:sp>
      <p:sp>
        <p:nvSpPr>
          <p:cNvPr id="3" name="Content Placeholder 2"/>
          <p:cNvSpPr>
            <a:spLocks noGrp="1"/>
          </p:cNvSpPr>
          <p:nvPr>
            <p:ph idx="1"/>
          </p:nvPr>
        </p:nvSpPr>
        <p:spPr/>
        <p:txBody>
          <a:bodyPr/>
          <a:lstStyle/>
          <a:p>
            <a:r>
              <a:rPr lang="en-US" dirty="0" err="1"/>
              <a:t>Krajský</a:t>
            </a:r>
            <a:r>
              <a:rPr lang="en-US" dirty="0"/>
              <a:t> </a:t>
            </a:r>
            <a:r>
              <a:rPr lang="en-US" dirty="0" err="1"/>
              <a:t>úřad</a:t>
            </a:r>
            <a:r>
              <a:rPr lang="en-US" dirty="0"/>
              <a:t> v </a:t>
            </a:r>
            <a:r>
              <a:rPr lang="en-US" dirty="0" err="1"/>
              <a:t>systému</a:t>
            </a:r>
            <a:r>
              <a:rPr lang="en-US" dirty="0"/>
              <a:t> </a:t>
            </a:r>
            <a:r>
              <a:rPr lang="en-US" dirty="0" err="1"/>
              <a:t>hospodářských</a:t>
            </a:r>
            <a:r>
              <a:rPr lang="en-US" dirty="0"/>
              <a:t> </a:t>
            </a:r>
            <a:r>
              <a:rPr lang="en-US" dirty="0" err="1"/>
              <a:t>opatření</a:t>
            </a:r>
            <a:r>
              <a:rPr lang="en-US" dirty="0"/>
              <a:t> pro </a:t>
            </a:r>
            <a:r>
              <a:rPr lang="en-US" dirty="0" err="1"/>
              <a:t>krizové</a:t>
            </a:r>
            <a:r>
              <a:rPr lang="en-US" dirty="0"/>
              <a:t> </a:t>
            </a:r>
            <a:r>
              <a:rPr lang="en-US" dirty="0" err="1"/>
              <a:t>stavy</a:t>
            </a:r>
            <a:r>
              <a:rPr lang="en-US" dirty="0"/>
              <a:t> v </a:t>
            </a:r>
            <a:r>
              <a:rPr lang="en-US" dirty="0" err="1"/>
              <a:t>přenesené</a:t>
            </a:r>
            <a:r>
              <a:rPr lang="en-US" dirty="0"/>
              <a:t> </a:t>
            </a:r>
            <a:r>
              <a:rPr lang="en-US" dirty="0" err="1"/>
              <a:t>působnosti</a:t>
            </a:r>
            <a:endParaRPr lang="en-US" dirty="0"/>
          </a:p>
          <a:p>
            <a:r>
              <a:rPr lang="en-US" dirty="0">
                <a:solidFill>
                  <a:srgbClr val="CCFFCC"/>
                </a:solidFill>
              </a:rPr>
              <a:t>a)</a:t>
            </a:r>
            <a:r>
              <a:rPr lang="en-US" dirty="0" err="1">
                <a:solidFill>
                  <a:srgbClr val="CCFFCC"/>
                </a:solidFill>
              </a:rPr>
              <a:t>zpracovává</a:t>
            </a:r>
            <a:r>
              <a:rPr lang="en-US" dirty="0">
                <a:solidFill>
                  <a:srgbClr val="CCFFCC"/>
                </a:solidFill>
              </a:rPr>
              <a:t> </a:t>
            </a:r>
            <a:r>
              <a:rPr lang="en-US" dirty="0" err="1">
                <a:solidFill>
                  <a:srgbClr val="CCFFCC"/>
                </a:solidFill>
              </a:rPr>
              <a:t>plán</a:t>
            </a:r>
            <a:r>
              <a:rPr lang="en-US" dirty="0">
                <a:solidFill>
                  <a:srgbClr val="CCFFCC"/>
                </a:solidFill>
              </a:rPr>
              <a:t> </a:t>
            </a:r>
            <a:r>
              <a:rPr lang="en-US" dirty="0" err="1">
                <a:solidFill>
                  <a:srgbClr val="CCFFCC"/>
                </a:solidFill>
              </a:rPr>
              <a:t>nezbytných</a:t>
            </a:r>
            <a:r>
              <a:rPr lang="en-US" dirty="0">
                <a:solidFill>
                  <a:srgbClr val="CCFFCC"/>
                </a:solidFill>
              </a:rPr>
              <a:t> </a:t>
            </a:r>
            <a:r>
              <a:rPr lang="en-US" dirty="0" err="1">
                <a:solidFill>
                  <a:srgbClr val="CCFFCC"/>
                </a:solidFill>
              </a:rPr>
              <a:t>dodávek</a:t>
            </a:r>
            <a:r>
              <a:rPr lang="en-US" dirty="0">
                <a:solidFill>
                  <a:srgbClr val="CCFFCC"/>
                </a:solidFill>
              </a:rPr>
              <a:t>,</a:t>
            </a:r>
          </a:p>
          <a:p>
            <a:r>
              <a:rPr lang="en-US" dirty="0">
                <a:solidFill>
                  <a:srgbClr val="CCFFCC"/>
                </a:solidFill>
              </a:rPr>
              <a:t>b)</a:t>
            </a:r>
            <a:r>
              <a:rPr lang="en-US" dirty="0" err="1">
                <a:solidFill>
                  <a:srgbClr val="CCFFCC"/>
                </a:solidFill>
              </a:rPr>
              <a:t>zabezpečuje</a:t>
            </a:r>
            <a:r>
              <a:rPr lang="en-US" dirty="0">
                <a:solidFill>
                  <a:srgbClr val="CCFFCC"/>
                </a:solidFill>
              </a:rPr>
              <a:t> </a:t>
            </a:r>
            <a:r>
              <a:rPr lang="en-US" dirty="0" err="1">
                <a:solidFill>
                  <a:srgbClr val="CCFFCC"/>
                </a:solidFill>
              </a:rPr>
              <a:t>nezbytnou</a:t>
            </a:r>
            <a:r>
              <a:rPr lang="en-US" dirty="0">
                <a:solidFill>
                  <a:srgbClr val="CCFFCC"/>
                </a:solidFill>
              </a:rPr>
              <a:t> </a:t>
            </a:r>
            <a:r>
              <a:rPr lang="en-US" dirty="0" err="1">
                <a:solidFill>
                  <a:srgbClr val="CCFFCC"/>
                </a:solidFill>
              </a:rPr>
              <a:t>dodávku</a:t>
            </a:r>
            <a:r>
              <a:rPr lang="en-US" dirty="0">
                <a:solidFill>
                  <a:srgbClr val="CCFFCC"/>
                </a:solidFill>
              </a:rPr>
              <a:t> k </a:t>
            </a:r>
            <a:r>
              <a:rPr lang="en-US" dirty="0" err="1">
                <a:solidFill>
                  <a:srgbClr val="CCFFCC"/>
                </a:solidFill>
              </a:rPr>
              <a:t>uspokojení</a:t>
            </a:r>
            <a:r>
              <a:rPr lang="en-US" dirty="0">
                <a:solidFill>
                  <a:srgbClr val="CCFFCC"/>
                </a:solidFill>
              </a:rPr>
              <a:t> </a:t>
            </a:r>
            <a:r>
              <a:rPr lang="en-US" dirty="0" err="1">
                <a:solidFill>
                  <a:srgbClr val="CCFFCC"/>
                </a:solidFill>
              </a:rPr>
              <a:t>základních</a:t>
            </a:r>
            <a:r>
              <a:rPr lang="en-US" dirty="0">
                <a:solidFill>
                  <a:srgbClr val="CCFFCC"/>
                </a:solidFill>
              </a:rPr>
              <a:t> </a:t>
            </a:r>
            <a:r>
              <a:rPr lang="en-US" dirty="0" err="1">
                <a:solidFill>
                  <a:srgbClr val="CCFFCC"/>
                </a:solidFill>
              </a:rPr>
              <a:t>životních</a:t>
            </a:r>
            <a:r>
              <a:rPr lang="en-US" dirty="0">
                <a:solidFill>
                  <a:srgbClr val="CCFFCC"/>
                </a:solidFill>
              </a:rPr>
              <a:t> </a:t>
            </a:r>
            <a:r>
              <a:rPr lang="en-US" dirty="0" err="1">
                <a:solidFill>
                  <a:srgbClr val="CCFFCC"/>
                </a:solidFill>
              </a:rPr>
              <a:t>potřeb</a:t>
            </a:r>
            <a:r>
              <a:rPr lang="en-US" dirty="0">
                <a:solidFill>
                  <a:srgbClr val="CCFFCC"/>
                </a:solidFill>
              </a:rPr>
              <a:t> </a:t>
            </a:r>
            <a:r>
              <a:rPr lang="en-US" dirty="0" err="1">
                <a:solidFill>
                  <a:srgbClr val="CCFFCC"/>
                </a:solidFill>
              </a:rPr>
              <a:t>obyvatel</a:t>
            </a:r>
            <a:r>
              <a:rPr lang="en-US" dirty="0">
                <a:solidFill>
                  <a:srgbClr val="CCFFCC"/>
                </a:solidFill>
              </a:rPr>
              <a:t> </a:t>
            </a:r>
            <a:r>
              <a:rPr lang="en-US" dirty="0" err="1">
                <a:solidFill>
                  <a:srgbClr val="CCFFCC"/>
                </a:solidFill>
              </a:rPr>
              <a:t>kraje</a:t>
            </a:r>
            <a:r>
              <a:rPr lang="en-US" dirty="0">
                <a:solidFill>
                  <a:srgbClr val="CCFFCC"/>
                </a:solidFill>
              </a:rPr>
              <a:t>, </a:t>
            </a:r>
          </a:p>
          <a:p>
            <a:r>
              <a:rPr lang="en-US" dirty="0">
                <a:solidFill>
                  <a:srgbClr val="CCFFCC"/>
                </a:solidFill>
              </a:rPr>
              <a:t>c)	</a:t>
            </a:r>
            <a:r>
              <a:rPr lang="en-US" dirty="0" err="1">
                <a:solidFill>
                  <a:srgbClr val="CCFFCC"/>
                </a:solidFill>
              </a:rPr>
              <a:t>rozhoduje</a:t>
            </a:r>
            <a:r>
              <a:rPr lang="en-US" dirty="0">
                <a:solidFill>
                  <a:srgbClr val="CCFFCC"/>
                </a:solidFill>
              </a:rPr>
              <a:t> o </a:t>
            </a:r>
            <a:r>
              <a:rPr lang="en-US" dirty="0" err="1">
                <a:solidFill>
                  <a:srgbClr val="CCFFCC"/>
                </a:solidFill>
              </a:rPr>
              <a:t>použití</a:t>
            </a:r>
            <a:r>
              <a:rPr lang="en-US" dirty="0">
                <a:solidFill>
                  <a:srgbClr val="CCFFCC"/>
                </a:solidFill>
              </a:rPr>
              <a:t> </a:t>
            </a:r>
            <a:r>
              <a:rPr lang="en-US" dirty="0" err="1">
                <a:solidFill>
                  <a:srgbClr val="CCFFCC"/>
                </a:solidFill>
              </a:rPr>
              <a:t>regulačních</a:t>
            </a:r>
            <a:r>
              <a:rPr lang="en-US" dirty="0">
                <a:solidFill>
                  <a:srgbClr val="CCFFCC"/>
                </a:solidFill>
              </a:rPr>
              <a:t> </a:t>
            </a:r>
            <a:r>
              <a:rPr lang="en-US" dirty="0" err="1">
                <a:solidFill>
                  <a:srgbClr val="CCFFCC"/>
                </a:solidFill>
              </a:rPr>
              <a:t>opatření</a:t>
            </a:r>
            <a:endParaRPr lang="en-US" dirty="0">
              <a:solidFill>
                <a:srgbClr val="CCFFCC"/>
              </a:solidFill>
            </a:endParaRPr>
          </a:p>
        </p:txBody>
      </p:sp>
    </p:spTree>
    <p:extLst>
      <p:ext uri="{BB962C8B-B14F-4D97-AF65-F5344CB8AC3E}">
        <p14:creationId xmlns:p14="http://schemas.microsoft.com/office/powerpoint/2010/main" val="1101775952"/>
      </p:ext>
    </p:extLst>
  </p:cSld>
  <p:clrMapOvr>
    <a:masterClrMapping/>
  </p:clrMapOvr>
</p:sld>
</file>

<file path=ppt/slides/slide3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Státní</a:t>
            </a:r>
            <a:r>
              <a:rPr lang="en-US" dirty="0"/>
              <a:t> </a:t>
            </a:r>
            <a:r>
              <a:rPr lang="en-US" dirty="0" err="1"/>
              <a:t>hmotné</a:t>
            </a:r>
            <a:r>
              <a:rPr lang="en-US" dirty="0"/>
              <a:t> </a:t>
            </a:r>
            <a:r>
              <a:rPr lang="en-US" dirty="0" err="1"/>
              <a:t>rezervy</a:t>
            </a:r>
            <a:endParaRPr lang="en-US" dirty="0"/>
          </a:p>
        </p:txBody>
      </p:sp>
      <p:sp>
        <p:nvSpPr>
          <p:cNvPr id="3" name="Content Placeholder 2"/>
          <p:cNvSpPr>
            <a:spLocks noGrp="1"/>
          </p:cNvSpPr>
          <p:nvPr>
            <p:ph idx="1"/>
          </p:nvPr>
        </p:nvSpPr>
        <p:spPr/>
        <p:txBody>
          <a:bodyPr/>
          <a:lstStyle/>
          <a:p>
            <a:r>
              <a:rPr lang="en-US" dirty="0"/>
              <a:t>Z </a:t>
            </a:r>
            <a:r>
              <a:rPr lang="en-US" dirty="0" err="1"/>
              <a:t>hlediska</a:t>
            </a:r>
            <a:r>
              <a:rPr lang="en-US" dirty="0"/>
              <a:t> </a:t>
            </a:r>
            <a:r>
              <a:rPr lang="en-US" dirty="0" err="1"/>
              <a:t>účelu</a:t>
            </a:r>
            <a:r>
              <a:rPr lang="en-US" dirty="0"/>
              <a:t> se </a:t>
            </a:r>
            <a:r>
              <a:rPr lang="en-US" dirty="0" err="1"/>
              <a:t>státní</a:t>
            </a:r>
            <a:r>
              <a:rPr lang="en-US" dirty="0"/>
              <a:t> </a:t>
            </a:r>
            <a:r>
              <a:rPr lang="en-US" dirty="0" err="1"/>
              <a:t>hmotné</a:t>
            </a:r>
            <a:r>
              <a:rPr lang="en-US" dirty="0"/>
              <a:t> </a:t>
            </a:r>
            <a:r>
              <a:rPr lang="en-US" dirty="0" err="1"/>
              <a:t>rezervy</a:t>
            </a:r>
            <a:r>
              <a:rPr lang="en-US" dirty="0"/>
              <a:t> </a:t>
            </a:r>
            <a:r>
              <a:rPr lang="en-US" dirty="0" err="1"/>
              <a:t>člení</a:t>
            </a:r>
            <a:r>
              <a:rPr lang="en-US" dirty="0"/>
              <a:t> </a:t>
            </a:r>
            <a:r>
              <a:rPr lang="en-US" dirty="0" err="1"/>
              <a:t>na</a:t>
            </a:r>
            <a:r>
              <a:rPr lang="en-US" dirty="0"/>
              <a:t>:</a:t>
            </a:r>
          </a:p>
          <a:p>
            <a:pPr marL="514350" indent="-514350">
              <a:buAutoNum type="alphaLcParenR"/>
            </a:pPr>
            <a:r>
              <a:rPr lang="en-US" dirty="0" err="1">
                <a:solidFill>
                  <a:srgbClr val="3366FF"/>
                </a:solidFill>
              </a:rPr>
              <a:t>hmotné</a:t>
            </a:r>
            <a:r>
              <a:rPr lang="en-US" dirty="0">
                <a:solidFill>
                  <a:srgbClr val="3366FF"/>
                </a:solidFill>
              </a:rPr>
              <a:t> </a:t>
            </a:r>
            <a:r>
              <a:rPr lang="en-US" dirty="0" err="1">
                <a:solidFill>
                  <a:srgbClr val="3366FF"/>
                </a:solidFill>
              </a:rPr>
              <a:t>rezervy</a:t>
            </a:r>
            <a:r>
              <a:rPr lang="en-US" dirty="0">
                <a:solidFill>
                  <a:srgbClr val="3366FF"/>
                </a:solidFill>
              </a:rPr>
              <a:t>, </a:t>
            </a:r>
          </a:p>
          <a:p>
            <a:pPr marL="514350" indent="-514350">
              <a:buAutoNum type="alphaLcParenR"/>
            </a:pPr>
            <a:r>
              <a:rPr lang="en-US" dirty="0" err="1">
                <a:solidFill>
                  <a:srgbClr val="3366FF"/>
                </a:solidFill>
              </a:rPr>
              <a:t>mobilizační</a:t>
            </a:r>
            <a:r>
              <a:rPr lang="en-US" dirty="0">
                <a:solidFill>
                  <a:srgbClr val="3366FF"/>
                </a:solidFill>
              </a:rPr>
              <a:t> </a:t>
            </a:r>
            <a:r>
              <a:rPr lang="en-US" dirty="0" err="1">
                <a:solidFill>
                  <a:srgbClr val="3366FF"/>
                </a:solidFill>
              </a:rPr>
              <a:t>rezervy</a:t>
            </a:r>
            <a:r>
              <a:rPr lang="en-US" dirty="0">
                <a:solidFill>
                  <a:srgbClr val="3366FF"/>
                </a:solidFill>
              </a:rPr>
              <a:t>, </a:t>
            </a:r>
          </a:p>
          <a:p>
            <a:pPr marL="514350" indent="-514350">
              <a:buAutoNum type="alphaLcParenR"/>
            </a:pPr>
            <a:r>
              <a:rPr lang="en-US" dirty="0" err="1">
                <a:solidFill>
                  <a:srgbClr val="3366FF"/>
                </a:solidFill>
              </a:rPr>
              <a:t>pohotovostní</a:t>
            </a:r>
            <a:r>
              <a:rPr lang="en-US" dirty="0">
                <a:solidFill>
                  <a:srgbClr val="3366FF"/>
                </a:solidFill>
              </a:rPr>
              <a:t> </a:t>
            </a:r>
            <a:r>
              <a:rPr lang="en-US" dirty="0" err="1">
                <a:solidFill>
                  <a:srgbClr val="3366FF"/>
                </a:solidFill>
              </a:rPr>
              <a:t>zásoby</a:t>
            </a:r>
            <a:r>
              <a:rPr lang="en-US" dirty="0">
                <a:solidFill>
                  <a:srgbClr val="3366FF"/>
                </a:solidFill>
              </a:rPr>
              <a:t> a </a:t>
            </a:r>
          </a:p>
          <a:p>
            <a:pPr marL="514350" indent="-514350">
              <a:buAutoNum type="alphaLcParenR"/>
            </a:pPr>
            <a:r>
              <a:rPr lang="en-US" dirty="0" err="1">
                <a:solidFill>
                  <a:srgbClr val="3366FF"/>
                </a:solidFill>
              </a:rPr>
              <a:t>zásoby</a:t>
            </a:r>
            <a:r>
              <a:rPr lang="en-US" dirty="0">
                <a:solidFill>
                  <a:srgbClr val="3366FF"/>
                </a:solidFill>
              </a:rPr>
              <a:t> pro </a:t>
            </a:r>
            <a:r>
              <a:rPr lang="en-US" dirty="0" err="1">
                <a:solidFill>
                  <a:srgbClr val="3366FF"/>
                </a:solidFill>
              </a:rPr>
              <a:t>humanitární</a:t>
            </a:r>
            <a:r>
              <a:rPr lang="en-US" dirty="0">
                <a:solidFill>
                  <a:srgbClr val="3366FF"/>
                </a:solidFill>
              </a:rPr>
              <a:t> </a:t>
            </a:r>
            <a:r>
              <a:rPr lang="en-US" dirty="0" err="1">
                <a:solidFill>
                  <a:srgbClr val="3366FF"/>
                </a:solidFill>
              </a:rPr>
              <a:t>pomoc</a:t>
            </a:r>
            <a:endParaRPr lang="en-US" dirty="0">
              <a:solidFill>
                <a:srgbClr val="3366FF"/>
              </a:solidFill>
            </a:endParaRPr>
          </a:p>
        </p:txBody>
      </p:sp>
    </p:spTree>
    <p:extLst>
      <p:ext uri="{BB962C8B-B14F-4D97-AF65-F5344CB8AC3E}">
        <p14:creationId xmlns:p14="http://schemas.microsoft.com/office/powerpoint/2010/main" val="20164172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713D9727-55F7-AE4E-85C0-342FC0E632B2}"/>
              </a:ext>
            </a:extLst>
          </p:cNvPr>
          <p:cNvSpPr>
            <a:spLocks noGrp="1"/>
          </p:cNvSpPr>
          <p:nvPr>
            <p:ph type="title"/>
          </p:nvPr>
        </p:nvSpPr>
        <p:spPr/>
        <p:txBody>
          <a:bodyPr/>
          <a:lstStyle/>
          <a:p>
            <a:r>
              <a:rPr lang="en-US" altLang="cs-CZ">
                <a:ea typeface="ＭＳ Ｐゴシック" panose="020B0600070205080204" pitchFamily="34" charset="-128"/>
              </a:rPr>
              <a:t>Principy práva EU</a:t>
            </a:r>
          </a:p>
        </p:txBody>
      </p:sp>
      <p:sp>
        <p:nvSpPr>
          <p:cNvPr id="46082" name="Content Placeholder 2">
            <a:extLst>
              <a:ext uri="{FF2B5EF4-FFF2-40B4-BE49-F238E27FC236}">
                <a16:creationId xmlns:a16="http://schemas.microsoft.com/office/drawing/2014/main" id="{0F3A0DD7-DEF2-2D44-A7EE-6E647BC686E0}"/>
              </a:ext>
            </a:extLst>
          </p:cNvPr>
          <p:cNvSpPr>
            <a:spLocks noGrp="1"/>
          </p:cNvSpPr>
          <p:nvPr>
            <p:ph idx="1"/>
          </p:nvPr>
        </p:nvSpPr>
        <p:spPr/>
        <p:txBody>
          <a:bodyPr/>
          <a:lstStyle/>
          <a:p>
            <a:r>
              <a:rPr lang="cs-CZ" altLang="cs-CZ">
                <a:ea typeface="ＭＳ Ｐゴシック" panose="020B0600070205080204" pitchFamily="34" charset="-128"/>
              </a:rPr>
              <a:t>Princip svěřených pravomocí </a:t>
            </a:r>
          </a:p>
          <a:p>
            <a:r>
              <a:rPr lang="cs-CZ" altLang="cs-CZ">
                <a:ea typeface="ＭＳ Ｐゴシック" panose="020B0600070205080204" pitchFamily="34" charset="-128"/>
              </a:rPr>
              <a:t>Princip subsidiarity</a:t>
            </a:r>
          </a:p>
          <a:p>
            <a:r>
              <a:rPr lang="cs-CZ" altLang="cs-CZ">
                <a:ea typeface="ＭＳ Ｐゴシック" panose="020B0600070205080204" pitchFamily="34" charset="-128"/>
              </a:rPr>
              <a:t>Princip proporcionality</a:t>
            </a:r>
          </a:p>
          <a:p>
            <a:endParaRPr lang="en-US" altLang="cs-CZ">
              <a:ea typeface="ＭＳ Ｐゴシック" panose="020B0600070205080204" pitchFamily="34" charset="-128"/>
            </a:endParaRPr>
          </a:p>
        </p:txBody>
      </p:sp>
    </p:spTree>
    <p:extLst>
      <p:ext uri="{BB962C8B-B14F-4D97-AF65-F5344CB8AC3E}">
        <p14:creationId xmlns:p14="http://schemas.microsoft.com/office/powerpoint/2010/main" val="1519594367"/>
      </p:ext>
    </p:extLst>
  </p:cSld>
  <p:clrMapOvr>
    <a:masterClrMapping/>
  </p:clrMapOvr>
</p:sld>
</file>

<file path=ppt/slides/slide3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Hmotné</a:t>
            </a:r>
            <a:r>
              <a:rPr lang="en-US" dirty="0"/>
              <a:t> </a:t>
            </a:r>
            <a:r>
              <a:rPr lang="en-US" dirty="0" err="1"/>
              <a:t>rezervy</a:t>
            </a:r>
            <a:endParaRPr lang="en-US" dirty="0"/>
          </a:p>
        </p:txBody>
      </p:sp>
      <p:sp>
        <p:nvSpPr>
          <p:cNvPr id="3" name="Content Placeholder 2"/>
          <p:cNvSpPr>
            <a:spLocks noGrp="1"/>
          </p:cNvSpPr>
          <p:nvPr>
            <p:ph idx="1"/>
          </p:nvPr>
        </p:nvSpPr>
        <p:spPr/>
        <p:txBody>
          <a:bodyPr/>
          <a:lstStyle/>
          <a:p>
            <a:r>
              <a:rPr lang="en-US" dirty="0"/>
              <a:t> </a:t>
            </a:r>
            <a:r>
              <a:rPr lang="en-US" dirty="0" err="1"/>
              <a:t>Hmotné</a:t>
            </a:r>
            <a:r>
              <a:rPr lang="en-US" dirty="0"/>
              <a:t> </a:t>
            </a:r>
            <a:r>
              <a:rPr lang="en-US" dirty="0" err="1"/>
              <a:t>rezervy</a:t>
            </a:r>
            <a:r>
              <a:rPr lang="en-US" dirty="0"/>
              <a:t> </a:t>
            </a:r>
            <a:r>
              <a:rPr lang="en-US" dirty="0" err="1"/>
              <a:t>tvoří</a:t>
            </a:r>
            <a:r>
              <a:rPr lang="en-US" dirty="0"/>
              <a:t> </a:t>
            </a:r>
            <a:r>
              <a:rPr lang="en-US" dirty="0" err="1"/>
              <a:t>vybrané</a:t>
            </a:r>
            <a:r>
              <a:rPr lang="en-US" dirty="0"/>
              <a:t> </a:t>
            </a:r>
            <a:r>
              <a:rPr lang="en-US" dirty="0" err="1"/>
              <a:t>základní</a:t>
            </a:r>
            <a:r>
              <a:rPr lang="en-US" dirty="0"/>
              <a:t>:</a:t>
            </a:r>
          </a:p>
          <a:p>
            <a:pPr marL="514350" indent="-514350">
              <a:buAutoNum type="alphaLcParenR"/>
            </a:pPr>
            <a:r>
              <a:rPr lang="en-US" dirty="0" err="1"/>
              <a:t>suroviny</a:t>
            </a:r>
            <a:r>
              <a:rPr lang="en-US" dirty="0"/>
              <a:t>, </a:t>
            </a:r>
          </a:p>
          <a:p>
            <a:pPr marL="514350" indent="-514350">
              <a:buAutoNum type="alphaLcParenR"/>
            </a:pPr>
            <a:r>
              <a:rPr lang="en-US" dirty="0" err="1"/>
              <a:t>materiály</a:t>
            </a:r>
            <a:r>
              <a:rPr lang="en-US" dirty="0"/>
              <a:t>, </a:t>
            </a:r>
          </a:p>
          <a:p>
            <a:pPr marL="514350" indent="-514350">
              <a:buAutoNum type="alphaLcParenR"/>
            </a:pPr>
            <a:r>
              <a:rPr lang="en-US" dirty="0" err="1"/>
              <a:t>polotovary</a:t>
            </a:r>
            <a:r>
              <a:rPr lang="en-US" dirty="0"/>
              <a:t> a </a:t>
            </a:r>
          </a:p>
          <a:p>
            <a:pPr marL="514350" indent="-514350">
              <a:buAutoNum type="alphaLcParenR"/>
            </a:pPr>
            <a:r>
              <a:rPr lang="en-US" dirty="0" err="1"/>
              <a:t>výrobky</a:t>
            </a:r>
            <a:r>
              <a:rPr lang="en-US" dirty="0"/>
              <a:t>. </a:t>
            </a:r>
          </a:p>
          <a:p>
            <a:pPr marL="0" indent="0"/>
            <a:r>
              <a:rPr lang="en-US" dirty="0" err="1"/>
              <a:t>Jsou</a:t>
            </a:r>
            <a:r>
              <a:rPr lang="en-US" dirty="0"/>
              <a:t> </a:t>
            </a:r>
            <a:r>
              <a:rPr lang="en-US" dirty="0" err="1"/>
              <a:t>určeny</a:t>
            </a:r>
            <a:r>
              <a:rPr lang="en-US" dirty="0"/>
              <a:t> pro </a:t>
            </a:r>
            <a:r>
              <a:rPr lang="en-US" dirty="0" err="1"/>
              <a:t>zajištění</a:t>
            </a:r>
            <a:r>
              <a:rPr lang="en-US" dirty="0"/>
              <a:t> </a:t>
            </a:r>
            <a:r>
              <a:rPr lang="en-US" dirty="0" err="1">
                <a:solidFill>
                  <a:srgbClr val="FF0000"/>
                </a:solidFill>
              </a:rPr>
              <a:t>obranyschopnosti</a:t>
            </a:r>
            <a:r>
              <a:rPr lang="en-US" dirty="0">
                <a:solidFill>
                  <a:srgbClr val="FF0000"/>
                </a:solidFill>
              </a:rPr>
              <a:t> a </a:t>
            </a:r>
            <a:r>
              <a:rPr lang="en-US" dirty="0" err="1">
                <a:solidFill>
                  <a:srgbClr val="FF0000"/>
                </a:solidFill>
              </a:rPr>
              <a:t>obrany</a:t>
            </a:r>
            <a:r>
              <a:rPr lang="en-US" dirty="0">
                <a:solidFill>
                  <a:srgbClr val="FF0000"/>
                </a:solidFill>
              </a:rPr>
              <a:t> </a:t>
            </a:r>
            <a:r>
              <a:rPr lang="en-US" dirty="0" err="1">
                <a:solidFill>
                  <a:srgbClr val="FF0000"/>
                </a:solidFill>
              </a:rPr>
              <a:t>státu</a:t>
            </a:r>
            <a:r>
              <a:rPr lang="en-US" dirty="0">
                <a:solidFill>
                  <a:srgbClr val="FF0000"/>
                </a:solidFill>
              </a:rPr>
              <a:t>,</a:t>
            </a:r>
            <a:r>
              <a:rPr lang="en-US" dirty="0"/>
              <a:t> pro </a:t>
            </a:r>
            <a:r>
              <a:rPr lang="en-US" dirty="0" err="1">
                <a:solidFill>
                  <a:srgbClr val="FF6600"/>
                </a:solidFill>
              </a:rPr>
              <a:t>odstraňování</a:t>
            </a:r>
            <a:r>
              <a:rPr lang="en-US" dirty="0">
                <a:solidFill>
                  <a:srgbClr val="FF6600"/>
                </a:solidFill>
              </a:rPr>
              <a:t> </a:t>
            </a:r>
            <a:r>
              <a:rPr lang="en-US" dirty="0" err="1">
                <a:solidFill>
                  <a:srgbClr val="FF6600"/>
                </a:solidFill>
              </a:rPr>
              <a:t>následků</a:t>
            </a:r>
            <a:r>
              <a:rPr lang="en-US" dirty="0">
                <a:solidFill>
                  <a:srgbClr val="FF6600"/>
                </a:solidFill>
              </a:rPr>
              <a:t> </a:t>
            </a:r>
            <a:r>
              <a:rPr lang="en-US" dirty="0" err="1">
                <a:solidFill>
                  <a:srgbClr val="FF6600"/>
                </a:solidFill>
              </a:rPr>
              <a:t>krizových</a:t>
            </a:r>
            <a:r>
              <a:rPr lang="en-US" dirty="0">
                <a:solidFill>
                  <a:srgbClr val="FF6600"/>
                </a:solidFill>
              </a:rPr>
              <a:t> </a:t>
            </a:r>
            <a:r>
              <a:rPr lang="en-US" dirty="0" err="1">
                <a:solidFill>
                  <a:srgbClr val="FF6600"/>
                </a:solidFill>
              </a:rPr>
              <a:t>situací</a:t>
            </a:r>
            <a:r>
              <a:rPr lang="en-US" dirty="0">
                <a:solidFill>
                  <a:srgbClr val="FF6600"/>
                </a:solidFill>
              </a:rPr>
              <a:t> a pro </a:t>
            </a:r>
            <a:r>
              <a:rPr lang="en-US" dirty="0" err="1">
                <a:solidFill>
                  <a:srgbClr val="FF6600"/>
                </a:solidFill>
              </a:rPr>
              <a:t>ochranu</a:t>
            </a:r>
            <a:r>
              <a:rPr lang="en-US" dirty="0">
                <a:solidFill>
                  <a:srgbClr val="FF6600"/>
                </a:solidFill>
              </a:rPr>
              <a:t> </a:t>
            </a:r>
            <a:r>
              <a:rPr lang="en-US" dirty="0" err="1">
                <a:solidFill>
                  <a:srgbClr val="FF6600"/>
                </a:solidFill>
              </a:rPr>
              <a:t>životně</a:t>
            </a:r>
            <a:r>
              <a:rPr lang="en-US" dirty="0">
                <a:solidFill>
                  <a:srgbClr val="FF6600"/>
                </a:solidFill>
              </a:rPr>
              <a:t> </a:t>
            </a:r>
            <a:r>
              <a:rPr lang="en-US" dirty="0" err="1">
                <a:solidFill>
                  <a:srgbClr val="FF6600"/>
                </a:solidFill>
              </a:rPr>
              <a:t>důležitých</a:t>
            </a:r>
            <a:r>
              <a:rPr lang="en-US" dirty="0">
                <a:solidFill>
                  <a:srgbClr val="FF6600"/>
                </a:solidFill>
              </a:rPr>
              <a:t> </a:t>
            </a:r>
            <a:r>
              <a:rPr lang="en-US" dirty="0" err="1">
                <a:solidFill>
                  <a:srgbClr val="FF6600"/>
                </a:solidFill>
              </a:rPr>
              <a:t>hospodářských</a:t>
            </a:r>
            <a:r>
              <a:rPr lang="en-US" dirty="0">
                <a:solidFill>
                  <a:srgbClr val="FF6600"/>
                </a:solidFill>
              </a:rPr>
              <a:t> </a:t>
            </a:r>
            <a:r>
              <a:rPr lang="en-US" dirty="0" err="1">
                <a:solidFill>
                  <a:srgbClr val="FF6600"/>
                </a:solidFill>
              </a:rPr>
              <a:t>zájmů</a:t>
            </a:r>
            <a:r>
              <a:rPr lang="en-US" dirty="0">
                <a:solidFill>
                  <a:srgbClr val="FF6600"/>
                </a:solidFill>
              </a:rPr>
              <a:t> </a:t>
            </a:r>
            <a:r>
              <a:rPr lang="en-US" dirty="0" err="1">
                <a:solidFill>
                  <a:srgbClr val="FF6600"/>
                </a:solidFill>
              </a:rPr>
              <a:t>státu</a:t>
            </a:r>
            <a:endParaRPr lang="en-US" dirty="0">
              <a:solidFill>
                <a:srgbClr val="FF6600"/>
              </a:solidFill>
            </a:endParaRPr>
          </a:p>
        </p:txBody>
      </p:sp>
    </p:spTree>
    <p:extLst>
      <p:ext uri="{BB962C8B-B14F-4D97-AF65-F5344CB8AC3E}">
        <p14:creationId xmlns:p14="http://schemas.microsoft.com/office/powerpoint/2010/main" val="3795090741"/>
      </p:ext>
    </p:extLst>
  </p:cSld>
  <p:clrMapOvr>
    <a:masterClrMapping/>
  </p:clrMapOvr>
</p:sld>
</file>

<file path=ppt/slides/slide3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Mobilizační</a:t>
            </a:r>
            <a:r>
              <a:rPr lang="en-US" dirty="0"/>
              <a:t> </a:t>
            </a:r>
            <a:r>
              <a:rPr lang="en-US" dirty="0" err="1"/>
              <a:t>rezervy</a:t>
            </a:r>
            <a:endParaRPr lang="en-US" dirty="0"/>
          </a:p>
        </p:txBody>
      </p:sp>
      <p:sp>
        <p:nvSpPr>
          <p:cNvPr id="3" name="Content Placeholder 2"/>
          <p:cNvSpPr>
            <a:spLocks noGrp="1"/>
          </p:cNvSpPr>
          <p:nvPr>
            <p:ph idx="1"/>
          </p:nvPr>
        </p:nvSpPr>
        <p:spPr/>
        <p:txBody>
          <a:bodyPr/>
          <a:lstStyle/>
          <a:p>
            <a:r>
              <a:rPr lang="en-US" dirty="0" err="1"/>
              <a:t>Mobilizační</a:t>
            </a:r>
            <a:r>
              <a:rPr lang="en-US" dirty="0"/>
              <a:t> </a:t>
            </a:r>
            <a:r>
              <a:rPr lang="en-US" dirty="0" err="1"/>
              <a:t>rezervy</a:t>
            </a:r>
            <a:r>
              <a:rPr lang="en-US" dirty="0"/>
              <a:t> </a:t>
            </a:r>
            <a:r>
              <a:rPr lang="en-US" dirty="0" err="1"/>
              <a:t>tvoří</a:t>
            </a:r>
            <a:r>
              <a:rPr lang="en-US" dirty="0"/>
              <a:t> </a:t>
            </a:r>
            <a:r>
              <a:rPr lang="en-US" dirty="0" err="1"/>
              <a:t>vybrané</a:t>
            </a:r>
            <a:r>
              <a:rPr lang="en-US" dirty="0"/>
              <a:t> </a:t>
            </a:r>
            <a:r>
              <a:rPr lang="en-US" dirty="0" err="1"/>
              <a:t>základní</a:t>
            </a:r>
            <a:r>
              <a:rPr lang="en-US" dirty="0"/>
              <a:t>:</a:t>
            </a:r>
          </a:p>
          <a:p>
            <a:pPr marL="514350" indent="-514350">
              <a:buAutoNum type="alphaLcParenR"/>
            </a:pPr>
            <a:r>
              <a:rPr lang="en-US" dirty="0" err="1">
                <a:solidFill>
                  <a:srgbClr val="660066"/>
                </a:solidFill>
              </a:rPr>
              <a:t>suroviny</a:t>
            </a:r>
            <a:r>
              <a:rPr lang="en-US" dirty="0">
                <a:solidFill>
                  <a:srgbClr val="660066"/>
                </a:solidFill>
              </a:rPr>
              <a:t>, </a:t>
            </a:r>
          </a:p>
          <a:p>
            <a:pPr marL="514350" indent="-514350">
              <a:buAutoNum type="alphaLcParenR"/>
            </a:pPr>
            <a:r>
              <a:rPr lang="en-US" dirty="0" err="1">
                <a:solidFill>
                  <a:srgbClr val="660066"/>
                </a:solidFill>
              </a:rPr>
              <a:t>materiály</a:t>
            </a:r>
            <a:r>
              <a:rPr lang="en-US" dirty="0">
                <a:solidFill>
                  <a:srgbClr val="660066"/>
                </a:solidFill>
              </a:rPr>
              <a:t>, </a:t>
            </a:r>
          </a:p>
          <a:p>
            <a:pPr marL="514350" indent="-514350">
              <a:buAutoNum type="alphaLcParenR"/>
            </a:pPr>
            <a:r>
              <a:rPr lang="en-US" dirty="0" err="1">
                <a:solidFill>
                  <a:srgbClr val="660066"/>
                </a:solidFill>
              </a:rPr>
              <a:t>polotovary</a:t>
            </a:r>
            <a:r>
              <a:rPr lang="en-US" dirty="0">
                <a:solidFill>
                  <a:srgbClr val="660066"/>
                </a:solidFill>
              </a:rPr>
              <a:t>, </a:t>
            </a:r>
          </a:p>
          <a:p>
            <a:pPr marL="514350" indent="-514350">
              <a:buAutoNum type="alphaLcParenR"/>
            </a:pPr>
            <a:r>
              <a:rPr lang="en-US" dirty="0" err="1">
                <a:solidFill>
                  <a:srgbClr val="660066"/>
                </a:solidFill>
              </a:rPr>
              <a:t>výrobky</a:t>
            </a:r>
            <a:r>
              <a:rPr lang="en-US" dirty="0">
                <a:solidFill>
                  <a:srgbClr val="660066"/>
                </a:solidFill>
              </a:rPr>
              <a:t>, </a:t>
            </a:r>
          </a:p>
          <a:p>
            <a:pPr marL="514350" indent="-514350">
              <a:buAutoNum type="alphaLcParenR"/>
            </a:pPr>
            <a:r>
              <a:rPr lang="en-US" dirty="0" err="1">
                <a:solidFill>
                  <a:srgbClr val="660066"/>
                </a:solidFill>
              </a:rPr>
              <a:t>stroje</a:t>
            </a:r>
            <a:r>
              <a:rPr lang="en-US" dirty="0">
                <a:solidFill>
                  <a:srgbClr val="660066"/>
                </a:solidFill>
              </a:rPr>
              <a:t> a </a:t>
            </a:r>
          </a:p>
          <a:p>
            <a:pPr marL="514350" indent="-514350">
              <a:buAutoNum type="alphaLcParenR"/>
            </a:pPr>
            <a:r>
              <a:rPr lang="en-US" dirty="0" err="1">
                <a:solidFill>
                  <a:srgbClr val="660066"/>
                </a:solidFill>
              </a:rPr>
              <a:t>jiné</a:t>
            </a:r>
            <a:r>
              <a:rPr lang="en-US" dirty="0">
                <a:solidFill>
                  <a:srgbClr val="660066"/>
                </a:solidFill>
              </a:rPr>
              <a:t> </a:t>
            </a:r>
            <a:r>
              <a:rPr lang="en-US" dirty="0" err="1">
                <a:solidFill>
                  <a:srgbClr val="660066"/>
                </a:solidFill>
              </a:rPr>
              <a:t>majetkové</a:t>
            </a:r>
            <a:r>
              <a:rPr lang="en-US" dirty="0">
                <a:solidFill>
                  <a:srgbClr val="660066"/>
                </a:solidFill>
              </a:rPr>
              <a:t> </a:t>
            </a:r>
            <a:r>
              <a:rPr lang="en-US" dirty="0" err="1">
                <a:solidFill>
                  <a:srgbClr val="660066"/>
                </a:solidFill>
              </a:rPr>
              <a:t>hodnoty</a:t>
            </a:r>
            <a:r>
              <a:rPr lang="en-US" dirty="0">
                <a:solidFill>
                  <a:srgbClr val="660066"/>
                </a:solidFill>
              </a:rPr>
              <a:t> </a:t>
            </a:r>
            <a:r>
              <a:rPr lang="en-US" dirty="0" err="1">
                <a:solidFill>
                  <a:srgbClr val="660066"/>
                </a:solidFill>
              </a:rPr>
              <a:t>určené</a:t>
            </a:r>
            <a:r>
              <a:rPr lang="en-US" dirty="0">
                <a:solidFill>
                  <a:srgbClr val="660066"/>
                </a:solidFill>
              </a:rPr>
              <a:t> </a:t>
            </a:r>
            <a:r>
              <a:rPr lang="en-US" dirty="0"/>
              <a:t>pro </a:t>
            </a:r>
            <a:r>
              <a:rPr lang="en-US" dirty="0" err="1">
                <a:solidFill>
                  <a:srgbClr val="FF0000"/>
                </a:solidFill>
              </a:rPr>
              <a:t>zajišťování</a:t>
            </a:r>
            <a:r>
              <a:rPr lang="en-US" dirty="0">
                <a:solidFill>
                  <a:srgbClr val="FF0000"/>
                </a:solidFill>
              </a:rPr>
              <a:t> </a:t>
            </a:r>
            <a:r>
              <a:rPr lang="en-US" dirty="0" err="1">
                <a:solidFill>
                  <a:srgbClr val="FF0000"/>
                </a:solidFill>
              </a:rPr>
              <a:t>mobilizačních</a:t>
            </a:r>
            <a:r>
              <a:rPr lang="en-US" dirty="0">
                <a:solidFill>
                  <a:srgbClr val="FF0000"/>
                </a:solidFill>
              </a:rPr>
              <a:t> </a:t>
            </a:r>
            <a:r>
              <a:rPr lang="en-US" dirty="0" err="1">
                <a:solidFill>
                  <a:srgbClr val="FF0000"/>
                </a:solidFill>
              </a:rPr>
              <a:t>dodávek</a:t>
            </a:r>
            <a:r>
              <a:rPr lang="en-US" dirty="0">
                <a:solidFill>
                  <a:srgbClr val="FF0000"/>
                </a:solidFill>
              </a:rPr>
              <a:t>.</a:t>
            </a:r>
          </a:p>
        </p:txBody>
      </p:sp>
    </p:spTree>
    <p:extLst>
      <p:ext uri="{BB962C8B-B14F-4D97-AF65-F5344CB8AC3E}">
        <p14:creationId xmlns:p14="http://schemas.microsoft.com/office/powerpoint/2010/main" val="4133240598"/>
      </p:ext>
    </p:extLst>
  </p:cSld>
  <p:clrMapOvr>
    <a:masterClrMapping/>
  </p:clrMapOvr>
</p:sld>
</file>

<file path=ppt/slides/slide3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Pohotovostní</a:t>
            </a:r>
            <a:r>
              <a:rPr lang="en-US" dirty="0"/>
              <a:t> </a:t>
            </a:r>
            <a:r>
              <a:rPr lang="en-US" dirty="0" err="1"/>
              <a:t>zásoby</a:t>
            </a:r>
            <a:endParaRPr lang="en-US" dirty="0"/>
          </a:p>
        </p:txBody>
      </p:sp>
      <p:sp>
        <p:nvSpPr>
          <p:cNvPr id="3" name="Content Placeholder 2"/>
          <p:cNvSpPr>
            <a:spLocks noGrp="1"/>
          </p:cNvSpPr>
          <p:nvPr>
            <p:ph idx="1"/>
          </p:nvPr>
        </p:nvSpPr>
        <p:spPr/>
        <p:txBody>
          <a:bodyPr/>
          <a:lstStyle/>
          <a:p>
            <a:r>
              <a:rPr lang="en-US" sz="2800" dirty="0"/>
              <a:t> </a:t>
            </a:r>
            <a:r>
              <a:rPr lang="en-US" sz="2800" dirty="0" err="1"/>
              <a:t>Pohotovostní</a:t>
            </a:r>
            <a:r>
              <a:rPr lang="en-US" sz="2800" dirty="0"/>
              <a:t> </a:t>
            </a:r>
            <a:r>
              <a:rPr lang="en-US" sz="2800" dirty="0" err="1"/>
              <a:t>zásoby</a:t>
            </a:r>
            <a:r>
              <a:rPr lang="en-US" sz="2800" dirty="0"/>
              <a:t> </a:t>
            </a:r>
            <a:r>
              <a:rPr lang="en-US" sz="2800" dirty="0" err="1"/>
              <a:t>tvoří</a:t>
            </a:r>
            <a:r>
              <a:rPr lang="en-US" sz="2800" dirty="0"/>
              <a:t> </a:t>
            </a:r>
            <a:r>
              <a:rPr lang="en-US" sz="2800" dirty="0" err="1"/>
              <a:t>vybrané</a:t>
            </a:r>
            <a:r>
              <a:rPr lang="en-US" sz="2800" dirty="0"/>
              <a:t> </a:t>
            </a:r>
            <a:r>
              <a:rPr lang="en-US" sz="2800" dirty="0" err="1"/>
              <a:t>základní</a:t>
            </a:r>
            <a:r>
              <a:rPr lang="en-US" sz="2800" dirty="0"/>
              <a:t> </a:t>
            </a:r>
            <a:r>
              <a:rPr lang="en-US" sz="2800" dirty="0" err="1"/>
              <a:t>materiály</a:t>
            </a:r>
            <a:r>
              <a:rPr lang="en-US" sz="2800" dirty="0"/>
              <a:t> a </a:t>
            </a:r>
            <a:r>
              <a:rPr lang="en-US" sz="2800" dirty="0" err="1"/>
              <a:t>výrobky</a:t>
            </a:r>
            <a:r>
              <a:rPr lang="en-US" sz="2800" dirty="0"/>
              <a:t>, </a:t>
            </a:r>
            <a:r>
              <a:rPr lang="en-US" sz="2800" dirty="0" err="1"/>
              <a:t>určené</a:t>
            </a:r>
            <a:r>
              <a:rPr lang="en-US" sz="2800" dirty="0"/>
              <a:t> k </a:t>
            </a:r>
            <a:r>
              <a:rPr lang="en-US" sz="2800" dirty="0" err="1"/>
              <a:t>zajištění</a:t>
            </a:r>
            <a:r>
              <a:rPr lang="en-US" sz="2800" dirty="0"/>
              <a:t> </a:t>
            </a:r>
            <a:r>
              <a:rPr lang="en-US" sz="2800" dirty="0" err="1"/>
              <a:t>nezbytných</a:t>
            </a:r>
            <a:r>
              <a:rPr lang="en-US" sz="2800" dirty="0"/>
              <a:t> </a:t>
            </a:r>
            <a:r>
              <a:rPr lang="en-US" sz="2800" dirty="0" err="1"/>
              <a:t>dodávek</a:t>
            </a:r>
            <a:endParaRPr lang="en-US" sz="2800" dirty="0"/>
          </a:p>
          <a:p>
            <a:pPr marL="514350" indent="-514350">
              <a:buAutoNum type="alphaLcParenR"/>
            </a:pPr>
            <a:r>
              <a:rPr lang="en-US" sz="2800" dirty="0">
                <a:solidFill>
                  <a:srgbClr val="FF0000"/>
                </a:solidFill>
              </a:rPr>
              <a:t>pro </a:t>
            </a:r>
            <a:r>
              <a:rPr lang="en-US" sz="2800" dirty="0" err="1">
                <a:solidFill>
                  <a:srgbClr val="FF0000"/>
                </a:solidFill>
              </a:rPr>
              <a:t>podporu</a:t>
            </a:r>
            <a:r>
              <a:rPr lang="en-US" sz="2800" dirty="0">
                <a:solidFill>
                  <a:srgbClr val="FF0000"/>
                </a:solidFill>
              </a:rPr>
              <a:t> </a:t>
            </a:r>
            <a:r>
              <a:rPr lang="en-US" sz="2800" dirty="0" err="1">
                <a:solidFill>
                  <a:srgbClr val="FF0000"/>
                </a:solidFill>
              </a:rPr>
              <a:t>obyvatelstva</a:t>
            </a:r>
            <a:r>
              <a:rPr lang="en-US" sz="2800" dirty="0"/>
              <a:t>, </a:t>
            </a:r>
            <a:r>
              <a:rPr lang="en-US" sz="2800" dirty="0" err="1"/>
              <a:t>činnosti</a:t>
            </a:r>
            <a:r>
              <a:rPr lang="en-US" sz="2800" dirty="0"/>
              <a:t> </a:t>
            </a:r>
            <a:r>
              <a:rPr lang="en-US" sz="2800" dirty="0" err="1"/>
              <a:t>havarijních</a:t>
            </a:r>
            <a:r>
              <a:rPr lang="en-US" sz="2800" dirty="0"/>
              <a:t> </a:t>
            </a:r>
            <a:r>
              <a:rPr lang="en-US" sz="2800" dirty="0" err="1"/>
              <a:t>služeb</a:t>
            </a:r>
            <a:r>
              <a:rPr lang="en-US" sz="2800" dirty="0"/>
              <a:t> a </a:t>
            </a:r>
            <a:r>
              <a:rPr lang="en-US" sz="2800" dirty="0" err="1"/>
              <a:t>hasičských</a:t>
            </a:r>
            <a:r>
              <a:rPr lang="en-US" sz="2800" dirty="0"/>
              <a:t> </a:t>
            </a:r>
            <a:r>
              <a:rPr lang="en-US" sz="2800" dirty="0" err="1"/>
              <a:t>záchranných</a:t>
            </a:r>
            <a:r>
              <a:rPr lang="en-US" sz="2800" dirty="0"/>
              <a:t> </a:t>
            </a:r>
            <a:r>
              <a:rPr lang="en-US" sz="2800" dirty="0" err="1"/>
              <a:t>sborů</a:t>
            </a:r>
            <a:r>
              <a:rPr lang="en-US" sz="2800" dirty="0"/>
              <a:t> </a:t>
            </a:r>
            <a:r>
              <a:rPr lang="en-US" sz="2800" dirty="0" err="1">
                <a:solidFill>
                  <a:srgbClr val="FF6600"/>
                </a:solidFill>
              </a:rPr>
              <a:t>po</a:t>
            </a:r>
            <a:r>
              <a:rPr lang="en-US" sz="2800" dirty="0">
                <a:solidFill>
                  <a:srgbClr val="FF6600"/>
                </a:solidFill>
              </a:rPr>
              <a:t> </a:t>
            </a:r>
            <a:r>
              <a:rPr lang="en-US" sz="2800" dirty="0" err="1">
                <a:solidFill>
                  <a:srgbClr val="FF6600"/>
                </a:solidFill>
              </a:rPr>
              <a:t>vyhlášení</a:t>
            </a:r>
            <a:r>
              <a:rPr lang="en-US" sz="2800" dirty="0">
                <a:solidFill>
                  <a:srgbClr val="FF6600"/>
                </a:solidFill>
              </a:rPr>
              <a:t> </a:t>
            </a:r>
            <a:r>
              <a:rPr lang="en-US" sz="2800" dirty="0" err="1">
                <a:solidFill>
                  <a:srgbClr val="FF6600"/>
                </a:solidFill>
              </a:rPr>
              <a:t>krizových</a:t>
            </a:r>
            <a:r>
              <a:rPr lang="en-US" sz="2800" dirty="0">
                <a:solidFill>
                  <a:srgbClr val="FF6600"/>
                </a:solidFill>
              </a:rPr>
              <a:t> </a:t>
            </a:r>
            <a:r>
              <a:rPr lang="en-US" sz="2800" dirty="0" err="1">
                <a:solidFill>
                  <a:srgbClr val="FF6600"/>
                </a:solidFill>
              </a:rPr>
              <a:t>stavů</a:t>
            </a:r>
            <a:r>
              <a:rPr lang="en-US" sz="2800" dirty="0">
                <a:solidFill>
                  <a:srgbClr val="FF6600"/>
                </a:solidFill>
              </a:rPr>
              <a:t>,  </a:t>
            </a:r>
          </a:p>
          <a:p>
            <a:pPr marL="514350" indent="-514350">
              <a:buAutoNum type="alphaLcParenR"/>
            </a:pPr>
            <a:r>
              <a:rPr lang="en-US" sz="2800" dirty="0"/>
              <a:t>v </a:t>
            </a:r>
            <a:r>
              <a:rPr lang="en-US" sz="2800" dirty="0" err="1"/>
              <a:t>systému</a:t>
            </a:r>
            <a:r>
              <a:rPr lang="en-US" sz="2800" dirty="0"/>
              <a:t> </a:t>
            </a:r>
            <a:r>
              <a:rPr lang="en-US" sz="2800" dirty="0" err="1"/>
              <a:t>nouzového</a:t>
            </a:r>
            <a:r>
              <a:rPr lang="en-US" sz="2800" dirty="0"/>
              <a:t> </a:t>
            </a:r>
            <a:r>
              <a:rPr lang="en-US" sz="2800" dirty="0" err="1"/>
              <a:t>hospodářství</a:t>
            </a:r>
            <a:r>
              <a:rPr lang="en-US" sz="2800" dirty="0"/>
              <a:t>,  </a:t>
            </a:r>
            <a:r>
              <a:rPr lang="en-US" sz="2800" dirty="0" err="1"/>
              <a:t>kterou</a:t>
            </a:r>
            <a:r>
              <a:rPr lang="en-US" sz="2800" dirty="0"/>
              <a:t> </a:t>
            </a:r>
            <a:r>
              <a:rPr lang="en-US" sz="2800" dirty="0" err="1"/>
              <a:t>nelze</a:t>
            </a:r>
            <a:r>
              <a:rPr lang="en-US" sz="2800" dirty="0"/>
              <a:t> </a:t>
            </a:r>
            <a:r>
              <a:rPr lang="en-US" sz="2800" dirty="0" err="1"/>
              <a:t>zajistit</a:t>
            </a:r>
            <a:r>
              <a:rPr lang="en-US" sz="2800" dirty="0"/>
              <a:t> </a:t>
            </a:r>
            <a:r>
              <a:rPr lang="en-US" sz="2800" dirty="0" err="1"/>
              <a:t>obvyklým</a:t>
            </a:r>
            <a:r>
              <a:rPr lang="en-US" sz="2800" dirty="0"/>
              <a:t> </a:t>
            </a:r>
            <a:r>
              <a:rPr lang="en-US" sz="2800" dirty="0" err="1"/>
              <a:t>způsobem</a:t>
            </a:r>
            <a:r>
              <a:rPr lang="en-US" sz="2800" dirty="0"/>
              <a:t> , a </a:t>
            </a:r>
          </a:p>
          <a:p>
            <a:pPr marL="514350" indent="-514350">
              <a:buAutoNum type="alphaLcParenR"/>
            </a:pPr>
            <a:r>
              <a:rPr lang="en-US" sz="2800" dirty="0"/>
              <a:t>pro </a:t>
            </a:r>
            <a:r>
              <a:rPr lang="en-US" sz="2800" dirty="0" err="1"/>
              <a:t>materiální</a:t>
            </a:r>
            <a:r>
              <a:rPr lang="en-US" sz="2800" dirty="0"/>
              <a:t> </a:t>
            </a:r>
            <a:r>
              <a:rPr lang="en-US" sz="2800" dirty="0" err="1">
                <a:solidFill>
                  <a:srgbClr val="800000"/>
                </a:solidFill>
              </a:rPr>
              <a:t>humanitární</a:t>
            </a:r>
            <a:r>
              <a:rPr lang="en-US" sz="2800" dirty="0">
                <a:solidFill>
                  <a:srgbClr val="800000"/>
                </a:solidFill>
              </a:rPr>
              <a:t> </a:t>
            </a:r>
            <a:r>
              <a:rPr lang="en-US" sz="2800" dirty="0" err="1">
                <a:solidFill>
                  <a:srgbClr val="800000"/>
                </a:solidFill>
              </a:rPr>
              <a:t>pomoc</a:t>
            </a:r>
            <a:r>
              <a:rPr lang="en-US" sz="2800" dirty="0">
                <a:solidFill>
                  <a:srgbClr val="800000"/>
                </a:solidFill>
              </a:rPr>
              <a:t> </a:t>
            </a:r>
            <a:r>
              <a:rPr lang="en-US" sz="2800" dirty="0" err="1">
                <a:solidFill>
                  <a:srgbClr val="800000"/>
                </a:solidFill>
              </a:rPr>
              <a:t>poskytovanou</a:t>
            </a:r>
            <a:r>
              <a:rPr lang="en-US" sz="2800" dirty="0">
                <a:solidFill>
                  <a:srgbClr val="800000"/>
                </a:solidFill>
              </a:rPr>
              <a:t> do </a:t>
            </a:r>
            <a:r>
              <a:rPr lang="en-US" sz="2800" dirty="0" err="1">
                <a:solidFill>
                  <a:srgbClr val="800000"/>
                </a:solidFill>
              </a:rPr>
              <a:t>zahraničí</a:t>
            </a:r>
            <a:endParaRPr lang="en-US" sz="2800" dirty="0">
              <a:solidFill>
                <a:srgbClr val="800000"/>
              </a:solidFill>
            </a:endParaRPr>
          </a:p>
        </p:txBody>
      </p:sp>
    </p:spTree>
    <p:extLst>
      <p:ext uri="{BB962C8B-B14F-4D97-AF65-F5344CB8AC3E}">
        <p14:creationId xmlns:p14="http://schemas.microsoft.com/office/powerpoint/2010/main" val="1647317967"/>
      </p:ext>
    </p:extLst>
  </p:cSld>
  <p:clrMapOvr>
    <a:masterClrMapping/>
  </p:clrMapOvr>
</p:sld>
</file>

<file path=ppt/slides/slide3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Zásoby</a:t>
            </a:r>
            <a:r>
              <a:rPr lang="en-US" dirty="0"/>
              <a:t> pro </a:t>
            </a:r>
            <a:r>
              <a:rPr lang="en-US" dirty="0" err="1"/>
              <a:t>humanitární</a:t>
            </a:r>
            <a:r>
              <a:rPr lang="en-US" dirty="0"/>
              <a:t> </a:t>
            </a:r>
            <a:r>
              <a:rPr lang="en-US" dirty="0" err="1"/>
              <a:t>pomoc</a:t>
            </a:r>
            <a:endParaRPr lang="en-US" dirty="0"/>
          </a:p>
        </p:txBody>
      </p:sp>
      <p:sp>
        <p:nvSpPr>
          <p:cNvPr id="3" name="Content Placeholder 2"/>
          <p:cNvSpPr>
            <a:spLocks noGrp="1"/>
          </p:cNvSpPr>
          <p:nvPr>
            <p:ph idx="1"/>
          </p:nvPr>
        </p:nvSpPr>
        <p:spPr/>
        <p:txBody>
          <a:bodyPr/>
          <a:lstStyle/>
          <a:p>
            <a:r>
              <a:rPr lang="en-US" dirty="0"/>
              <a:t> </a:t>
            </a:r>
            <a:r>
              <a:rPr lang="en-US" dirty="0" err="1"/>
              <a:t>Zásoby</a:t>
            </a:r>
            <a:r>
              <a:rPr lang="en-US" dirty="0"/>
              <a:t> pro </a:t>
            </a:r>
            <a:r>
              <a:rPr lang="en-US" dirty="0" err="1"/>
              <a:t>humanitární</a:t>
            </a:r>
            <a:r>
              <a:rPr lang="en-US" dirty="0"/>
              <a:t> </a:t>
            </a:r>
            <a:r>
              <a:rPr lang="en-US" dirty="0" err="1"/>
              <a:t>pomoc</a:t>
            </a:r>
            <a:r>
              <a:rPr lang="en-US" dirty="0"/>
              <a:t> </a:t>
            </a:r>
            <a:r>
              <a:rPr lang="en-US" dirty="0" err="1"/>
              <a:t>tvoří</a:t>
            </a:r>
            <a:r>
              <a:rPr lang="en-US" dirty="0"/>
              <a:t> </a:t>
            </a:r>
            <a:r>
              <a:rPr lang="en-US" dirty="0" err="1"/>
              <a:t>vybrané</a:t>
            </a:r>
            <a:r>
              <a:rPr lang="en-US" dirty="0"/>
              <a:t> </a:t>
            </a:r>
            <a:r>
              <a:rPr lang="en-US" dirty="0" err="1"/>
              <a:t>základní</a:t>
            </a:r>
            <a:r>
              <a:rPr lang="en-US" dirty="0"/>
              <a:t> </a:t>
            </a:r>
            <a:r>
              <a:rPr lang="en-US" dirty="0" err="1"/>
              <a:t>materiály</a:t>
            </a:r>
            <a:r>
              <a:rPr lang="en-US" dirty="0"/>
              <a:t> a </a:t>
            </a:r>
            <a:r>
              <a:rPr lang="en-US" dirty="0" err="1"/>
              <a:t>výrobky</a:t>
            </a:r>
            <a:r>
              <a:rPr lang="en-US" dirty="0"/>
              <a:t> </a:t>
            </a:r>
            <a:r>
              <a:rPr lang="en-US" dirty="0" err="1"/>
              <a:t>určené</a:t>
            </a:r>
            <a:r>
              <a:rPr lang="en-US" dirty="0">
                <a:solidFill>
                  <a:srgbClr val="FF6600"/>
                </a:solidFill>
              </a:rPr>
              <a:t> </a:t>
            </a:r>
            <a:r>
              <a:rPr lang="en-US" dirty="0" err="1">
                <a:solidFill>
                  <a:srgbClr val="FF6600"/>
                </a:solidFill>
              </a:rPr>
              <a:t>po</a:t>
            </a:r>
            <a:r>
              <a:rPr lang="en-US" dirty="0">
                <a:solidFill>
                  <a:srgbClr val="FF6600"/>
                </a:solidFill>
              </a:rPr>
              <a:t> </a:t>
            </a:r>
            <a:r>
              <a:rPr lang="en-US" dirty="0" err="1">
                <a:solidFill>
                  <a:srgbClr val="FF6600"/>
                </a:solidFill>
              </a:rPr>
              <a:t>vyhlášení</a:t>
            </a:r>
            <a:r>
              <a:rPr lang="en-US" dirty="0">
                <a:solidFill>
                  <a:srgbClr val="FF6600"/>
                </a:solidFill>
              </a:rPr>
              <a:t> </a:t>
            </a:r>
            <a:r>
              <a:rPr lang="en-US" dirty="0" err="1">
                <a:solidFill>
                  <a:srgbClr val="FF6600"/>
                </a:solidFill>
              </a:rPr>
              <a:t>krizových</a:t>
            </a:r>
            <a:r>
              <a:rPr lang="en-US" dirty="0">
                <a:solidFill>
                  <a:srgbClr val="FF6600"/>
                </a:solidFill>
              </a:rPr>
              <a:t> </a:t>
            </a:r>
            <a:r>
              <a:rPr lang="en-US" dirty="0" err="1">
                <a:solidFill>
                  <a:srgbClr val="FF6600"/>
                </a:solidFill>
              </a:rPr>
              <a:t>stavů</a:t>
            </a:r>
            <a:r>
              <a:rPr lang="en-US" dirty="0">
                <a:solidFill>
                  <a:srgbClr val="FF6600"/>
                </a:solidFill>
              </a:rPr>
              <a:t> k </a:t>
            </a:r>
            <a:r>
              <a:rPr lang="en-US" dirty="0" err="1">
                <a:solidFill>
                  <a:srgbClr val="FF6600"/>
                </a:solidFill>
              </a:rPr>
              <a:t>bezplatnému</a:t>
            </a:r>
            <a:r>
              <a:rPr lang="en-US" dirty="0">
                <a:solidFill>
                  <a:srgbClr val="FF6600"/>
                </a:solidFill>
              </a:rPr>
              <a:t> </a:t>
            </a:r>
            <a:r>
              <a:rPr lang="en-US" dirty="0" err="1">
                <a:solidFill>
                  <a:srgbClr val="FF6600"/>
                </a:solidFill>
              </a:rPr>
              <a:t>poskytnutí</a:t>
            </a:r>
            <a:r>
              <a:rPr lang="en-US" dirty="0">
                <a:solidFill>
                  <a:srgbClr val="FF6600"/>
                </a:solidFill>
              </a:rPr>
              <a:t> </a:t>
            </a:r>
            <a:r>
              <a:rPr lang="en-US" dirty="0" err="1">
                <a:solidFill>
                  <a:srgbClr val="FF6600"/>
                </a:solidFill>
              </a:rPr>
              <a:t>fyzické</a:t>
            </a:r>
            <a:r>
              <a:rPr lang="en-US" dirty="0">
                <a:solidFill>
                  <a:srgbClr val="FF6600"/>
                </a:solidFill>
              </a:rPr>
              <a:t> </a:t>
            </a:r>
            <a:r>
              <a:rPr lang="en-US" dirty="0" err="1">
                <a:solidFill>
                  <a:srgbClr val="FF6600"/>
                </a:solidFill>
              </a:rPr>
              <a:t>osobě</a:t>
            </a:r>
            <a:r>
              <a:rPr lang="en-US" dirty="0">
                <a:solidFill>
                  <a:srgbClr val="FF6600"/>
                </a:solidFill>
              </a:rPr>
              <a:t> </a:t>
            </a:r>
            <a:r>
              <a:rPr lang="en-US" dirty="0" err="1">
                <a:solidFill>
                  <a:srgbClr val="FF6600"/>
                </a:solidFill>
              </a:rPr>
              <a:t>vážně</a:t>
            </a:r>
            <a:r>
              <a:rPr lang="en-US" dirty="0">
                <a:solidFill>
                  <a:srgbClr val="FF6600"/>
                </a:solidFill>
              </a:rPr>
              <a:t> </a:t>
            </a:r>
            <a:r>
              <a:rPr lang="en-US" dirty="0" err="1">
                <a:solidFill>
                  <a:srgbClr val="FF6600"/>
                </a:solidFill>
              </a:rPr>
              <a:t>materiálně</a:t>
            </a:r>
            <a:r>
              <a:rPr lang="en-US" dirty="0">
                <a:solidFill>
                  <a:srgbClr val="FF6600"/>
                </a:solidFill>
              </a:rPr>
              <a:t> </a:t>
            </a:r>
            <a:r>
              <a:rPr lang="en-US" dirty="0" err="1">
                <a:solidFill>
                  <a:srgbClr val="FF6600"/>
                </a:solidFill>
              </a:rPr>
              <a:t>postižené</a:t>
            </a:r>
            <a:r>
              <a:rPr lang="en-US" dirty="0">
                <a:solidFill>
                  <a:srgbClr val="FF6600"/>
                </a:solidFill>
              </a:rPr>
              <a:t>.</a:t>
            </a:r>
          </a:p>
        </p:txBody>
      </p:sp>
    </p:spTree>
    <p:extLst>
      <p:ext uri="{BB962C8B-B14F-4D97-AF65-F5344CB8AC3E}">
        <p14:creationId xmlns:p14="http://schemas.microsoft.com/office/powerpoint/2010/main" val="2981425972"/>
      </p:ext>
    </p:extLst>
  </p:cSld>
  <p:clrMapOvr>
    <a:masterClrMapping/>
  </p:clrMapOvr>
</p:sld>
</file>

<file path=ppt/slides/slide3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Správa</a:t>
            </a:r>
            <a:r>
              <a:rPr lang="en-US" dirty="0"/>
              <a:t> </a:t>
            </a:r>
            <a:r>
              <a:rPr lang="en-US" dirty="0" err="1"/>
              <a:t>státních</a:t>
            </a:r>
            <a:r>
              <a:rPr lang="en-US" dirty="0"/>
              <a:t> </a:t>
            </a:r>
            <a:r>
              <a:rPr lang="en-US" dirty="0" err="1"/>
              <a:t>hmotných</a:t>
            </a:r>
            <a:r>
              <a:rPr lang="en-US" dirty="0"/>
              <a:t> </a:t>
            </a:r>
            <a:r>
              <a:rPr lang="en-US" dirty="0" err="1"/>
              <a:t>rezerv</a:t>
            </a:r>
            <a:endParaRPr lang="en-US" dirty="0"/>
          </a:p>
        </p:txBody>
      </p:sp>
      <p:sp>
        <p:nvSpPr>
          <p:cNvPr id="3" name="Content Placeholder 2"/>
          <p:cNvSpPr>
            <a:spLocks noGrp="1"/>
          </p:cNvSpPr>
          <p:nvPr>
            <p:ph idx="1"/>
          </p:nvPr>
        </p:nvSpPr>
        <p:spPr/>
        <p:txBody>
          <a:bodyPr/>
          <a:lstStyle/>
          <a:p>
            <a:r>
              <a:rPr lang="en-US" dirty="0" err="1"/>
              <a:t>Správa</a:t>
            </a:r>
            <a:r>
              <a:rPr lang="en-US" dirty="0"/>
              <a:t> </a:t>
            </a:r>
            <a:r>
              <a:rPr lang="en-US" dirty="0" err="1"/>
              <a:t>státních</a:t>
            </a:r>
            <a:r>
              <a:rPr lang="en-US" dirty="0"/>
              <a:t> </a:t>
            </a:r>
            <a:r>
              <a:rPr lang="en-US" dirty="0" err="1"/>
              <a:t>hmotných</a:t>
            </a:r>
            <a:r>
              <a:rPr lang="en-US" dirty="0"/>
              <a:t> </a:t>
            </a:r>
            <a:r>
              <a:rPr lang="en-US" dirty="0" err="1"/>
              <a:t>rezerv</a:t>
            </a:r>
            <a:r>
              <a:rPr lang="en-US" dirty="0"/>
              <a:t> je</a:t>
            </a:r>
            <a:r>
              <a:rPr lang="en-US" dirty="0">
                <a:solidFill>
                  <a:srgbClr val="FF6600"/>
                </a:solidFill>
              </a:rPr>
              <a:t> </a:t>
            </a:r>
            <a:r>
              <a:rPr lang="en-US" dirty="0" err="1">
                <a:solidFill>
                  <a:srgbClr val="FF6600"/>
                </a:solidFill>
              </a:rPr>
              <a:t>ústředním</a:t>
            </a:r>
            <a:r>
              <a:rPr lang="en-US" dirty="0">
                <a:solidFill>
                  <a:srgbClr val="FF6600"/>
                </a:solidFill>
              </a:rPr>
              <a:t> </a:t>
            </a:r>
            <a:r>
              <a:rPr lang="en-US" dirty="0" err="1">
                <a:solidFill>
                  <a:srgbClr val="FF6600"/>
                </a:solidFill>
              </a:rPr>
              <a:t>orgánem</a:t>
            </a:r>
            <a:r>
              <a:rPr lang="en-US" dirty="0">
                <a:solidFill>
                  <a:srgbClr val="FF6600"/>
                </a:solidFill>
              </a:rPr>
              <a:t> </a:t>
            </a:r>
            <a:r>
              <a:rPr lang="en-US" dirty="0" err="1">
                <a:solidFill>
                  <a:srgbClr val="FF6600"/>
                </a:solidFill>
              </a:rPr>
              <a:t>státní</a:t>
            </a:r>
            <a:r>
              <a:rPr lang="en-US" dirty="0">
                <a:solidFill>
                  <a:srgbClr val="FF6600"/>
                </a:solidFill>
              </a:rPr>
              <a:t> </a:t>
            </a:r>
            <a:r>
              <a:rPr lang="en-US" dirty="0" err="1">
                <a:solidFill>
                  <a:srgbClr val="FF6600"/>
                </a:solidFill>
              </a:rPr>
              <a:t>správy</a:t>
            </a:r>
            <a:r>
              <a:rPr lang="en-US" dirty="0">
                <a:solidFill>
                  <a:srgbClr val="FF6600"/>
                </a:solidFill>
              </a:rPr>
              <a:t>  </a:t>
            </a:r>
            <a:r>
              <a:rPr lang="en-US" dirty="0"/>
              <a:t>v </a:t>
            </a:r>
            <a:r>
              <a:rPr lang="en-US" dirty="0" err="1"/>
              <a:t>oblastech</a:t>
            </a:r>
            <a:r>
              <a:rPr lang="en-US" dirty="0"/>
              <a:t> </a:t>
            </a:r>
            <a:r>
              <a:rPr lang="en-US" dirty="0" err="1"/>
              <a:t>hospodářských</a:t>
            </a:r>
            <a:r>
              <a:rPr lang="en-US" dirty="0"/>
              <a:t> </a:t>
            </a:r>
            <a:r>
              <a:rPr lang="en-US" dirty="0" err="1"/>
              <a:t>opatření</a:t>
            </a:r>
            <a:r>
              <a:rPr lang="en-US" dirty="0"/>
              <a:t> pro </a:t>
            </a:r>
            <a:r>
              <a:rPr lang="en-US" dirty="0" err="1"/>
              <a:t>krizové</a:t>
            </a:r>
            <a:r>
              <a:rPr lang="en-US" dirty="0"/>
              <a:t> </a:t>
            </a:r>
            <a:r>
              <a:rPr lang="en-US" dirty="0" err="1"/>
              <a:t>stavy</a:t>
            </a:r>
            <a:r>
              <a:rPr lang="en-US" dirty="0"/>
              <a:t> a </a:t>
            </a:r>
            <a:r>
              <a:rPr lang="en-US" dirty="0" err="1"/>
              <a:t>státních</a:t>
            </a:r>
            <a:r>
              <a:rPr lang="en-US" dirty="0"/>
              <a:t> </a:t>
            </a:r>
            <a:r>
              <a:rPr lang="en-US" dirty="0" err="1"/>
              <a:t>hmotných</a:t>
            </a:r>
            <a:r>
              <a:rPr lang="en-US" dirty="0"/>
              <a:t> </a:t>
            </a:r>
            <a:r>
              <a:rPr lang="en-US" dirty="0" err="1"/>
              <a:t>rezerv</a:t>
            </a:r>
            <a:r>
              <a:rPr lang="en-US" dirty="0"/>
              <a:t>. </a:t>
            </a:r>
          </a:p>
          <a:p>
            <a:r>
              <a:rPr lang="en-US" dirty="0" err="1"/>
              <a:t>Sídlem</a:t>
            </a:r>
            <a:r>
              <a:rPr lang="en-US" dirty="0"/>
              <a:t> </a:t>
            </a:r>
            <a:r>
              <a:rPr lang="en-US" dirty="0" err="1"/>
              <a:t>Správy</a:t>
            </a:r>
            <a:r>
              <a:rPr lang="en-US" dirty="0"/>
              <a:t> je </a:t>
            </a:r>
            <a:r>
              <a:rPr lang="en-US" dirty="0" err="1"/>
              <a:t>Praha</a:t>
            </a:r>
            <a:r>
              <a:rPr lang="en-US" dirty="0"/>
              <a:t>. </a:t>
            </a:r>
          </a:p>
          <a:p>
            <a:r>
              <a:rPr lang="en-US" dirty="0"/>
              <a:t>V </a:t>
            </a:r>
            <a:r>
              <a:rPr lang="en-US" dirty="0" err="1"/>
              <a:t>čele</a:t>
            </a:r>
            <a:r>
              <a:rPr lang="en-US" dirty="0"/>
              <a:t> </a:t>
            </a:r>
            <a:r>
              <a:rPr lang="en-US" dirty="0" err="1"/>
              <a:t>Správy</a:t>
            </a:r>
            <a:r>
              <a:rPr lang="en-US" dirty="0"/>
              <a:t> je </a:t>
            </a:r>
            <a:r>
              <a:rPr lang="en-US" dirty="0" err="1">
                <a:solidFill>
                  <a:srgbClr val="008000"/>
                </a:solidFill>
              </a:rPr>
              <a:t>předseda</a:t>
            </a:r>
            <a:r>
              <a:rPr lang="en-US" dirty="0"/>
              <a:t>, </a:t>
            </a:r>
            <a:r>
              <a:rPr lang="en-US" dirty="0" err="1"/>
              <a:t>kterého</a:t>
            </a:r>
            <a:r>
              <a:rPr lang="en-US" dirty="0"/>
              <a:t> </a:t>
            </a:r>
            <a:r>
              <a:rPr lang="en-US" dirty="0" err="1"/>
              <a:t>jmenuje</a:t>
            </a:r>
            <a:r>
              <a:rPr lang="en-US" dirty="0"/>
              <a:t> a </a:t>
            </a:r>
            <a:r>
              <a:rPr lang="en-US" dirty="0" err="1"/>
              <a:t>odvolává</a:t>
            </a:r>
            <a:r>
              <a:rPr lang="en-US" dirty="0"/>
              <a:t> </a:t>
            </a:r>
            <a:r>
              <a:rPr lang="en-US" dirty="0" err="1"/>
              <a:t>vláda</a:t>
            </a:r>
            <a:r>
              <a:rPr lang="en-US" dirty="0"/>
              <a:t> </a:t>
            </a:r>
            <a:r>
              <a:rPr lang="en-US" dirty="0" err="1"/>
              <a:t>na</a:t>
            </a:r>
            <a:r>
              <a:rPr lang="en-US" dirty="0"/>
              <a:t> </a:t>
            </a:r>
            <a:r>
              <a:rPr lang="en-US" dirty="0" err="1"/>
              <a:t>návrh</a:t>
            </a:r>
            <a:r>
              <a:rPr lang="en-US" dirty="0"/>
              <a:t> </a:t>
            </a:r>
            <a:r>
              <a:rPr lang="en-US" dirty="0" err="1"/>
              <a:t>ministra</a:t>
            </a:r>
            <a:r>
              <a:rPr lang="en-US" dirty="0"/>
              <a:t> </a:t>
            </a:r>
            <a:r>
              <a:rPr lang="en-US" dirty="0" err="1"/>
              <a:t>průmyslu</a:t>
            </a:r>
            <a:r>
              <a:rPr lang="en-US" dirty="0"/>
              <a:t> a </a:t>
            </a:r>
            <a:r>
              <a:rPr lang="en-US" dirty="0" err="1"/>
              <a:t>obchodu</a:t>
            </a:r>
            <a:r>
              <a:rPr lang="en-US" dirty="0"/>
              <a:t> v </a:t>
            </a:r>
            <a:r>
              <a:rPr lang="en-US" dirty="0" err="1"/>
              <a:t>dohodě</a:t>
            </a:r>
            <a:r>
              <a:rPr lang="en-US" dirty="0"/>
              <a:t> s </a:t>
            </a:r>
            <a:r>
              <a:rPr lang="en-US" dirty="0" err="1"/>
              <a:t>ministrem</a:t>
            </a:r>
            <a:r>
              <a:rPr lang="en-US" dirty="0"/>
              <a:t> </a:t>
            </a:r>
            <a:r>
              <a:rPr lang="en-US" dirty="0" err="1"/>
              <a:t>financí</a:t>
            </a:r>
            <a:r>
              <a:rPr lang="en-US" dirty="0"/>
              <a:t> </a:t>
            </a:r>
          </a:p>
        </p:txBody>
      </p:sp>
    </p:spTree>
    <p:extLst>
      <p:ext uri="{BB962C8B-B14F-4D97-AF65-F5344CB8AC3E}">
        <p14:creationId xmlns:p14="http://schemas.microsoft.com/office/powerpoint/2010/main" val="1265180427"/>
      </p:ext>
    </p:extLst>
  </p:cSld>
  <p:clrMapOvr>
    <a:masterClrMapping/>
  </p:clrMapOvr>
</p:sld>
</file>

<file path=ppt/slides/slide3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Hasičský</a:t>
            </a:r>
            <a:r>
              <a:rPr lang="en-US" dirty="0"/>
              <a:t> </a:t>
            </a:r>
            <a:r>
              <a:rPr lang="en-US" dirty="0" err="1"/>
              <a:t>záchranný</a:t>
            </a:r>
            <a:r>
              <a:rPr lang="en-US" dirty="0"/>
              <a:t> </a:t>
            </a:r>
            <a:r>
              <a:rPr lang="en-US" dirty="0" err="1"/>
              <a:t>sbor</a:t>
            </a:r>
            <a:endParaRPr lang="en-US" dirty="0"/>
          </a:p>
        </p:txBody>
      </p:sp>
      <p:sp>
        <p:nvSpPr>
          <p:cNvPr id="3" name="Content Placeholder 2"/>
          <p:cNvSpPr>
            <a:spLocks noGrp="1"/>
          </p:cNvSpPr>
          <p:nvPr>
            <p:ph idx="1"/>
          </p:nvPr>
        </p:nvSpPr>
        <p:spPr/>
        <p:txBody>
          <a:bodyPr/>
          <a:lstStyle/>
          <a:p>
            <a:r>
              <a:rPr lang="en-US" dirty="0"/>
              <a:t> </a:t>
            </a:r>
            <a:r>
              <a:rPr lang="en-US" dirty="0" err="1"/>
              <a:t>Hasičský</a:t>
            </a:r>
            <a:r>
              <a:rPr lang="en-US" dirty="0"/>
              <a:t> </a:t>
            </a:r>
            <a:r>
              <a:rPr lang="en-US" dirty="0" err="1"/>
              <a:t>záchranný</a:t>
            </a:r>
            <a:r>
              <a:rPr lang="en-US" dirty="0"/>
              <a:t> </a:t>
            </a:r>
            <a:r>
              <a:rPr lang="en-US" dirty="0" err="1"/>
              <a:t>sbor</a:t>
            </a:r>
            <a:r>
              <a:rPr lang="en-US" dirty="0"/>
              <a:t>  </a:t>
            </a:r>
            <a:r>
              <a:rPr lang="en-US" dirty="0" err="1"/>
              <a:t>České</a:t>
            </a:r>
            <a:r>
              <a:rPr lang="en-US" dirty="0"/>
              <a:t> </a:t>
            </a:r>
            <a:r>
              <a:rPr lang="en-US" dirty="0" err="1"/>
              <a:t>republiky</a:t>
            </a:r>
            <a:r>
              <a:rPr lang="en-US" dirty="0"/>
              <a:t>  </a:t>
            </a:r>
            <a:r>
              <a:rPr lang="en-US" dirty="0" err="1"/>
              <a:t>má</a:t>
            </a:r>
            <a:r>
              <a:rPr lang="en-US" dirty="0"/>
              <a:t> </a:t>
            </a:r>
            <a:r>
              <a:rPr lang="en-US" dirty="0" err="1"/>
              <a:t>základní</a:t>
            </a:r>
            <a:r>
              <a:rPr lang="en-US" dirty="0"/>
              <a:t> </a:t>
            </a:r>
            <a:r>
              <a:rPr lang="en-US" dirty="0" err="1"/>
              <a:t>poslání</a:t>
            </a:r>
            <a:r>
              <a:rPr lang="en-US" dirty="0"/>
              <a:t>  </a:t>
            </a:r>
            <a:r>
              <a:rPr lang="en-US" dirty="0" err="1"/>
              <a:t>chránit</a:t>
            </a:r>
            <a:r>
              <a:rPr lang="en-US" dirty="0"/>
              <a:t>:</a:t>
            </a:r>
          </a:p>
          <a:p>
            <a:pPr marL="514350" indent="-514350">
              <a:buAutoNum type="alphaLcParenR"/>
            </a:pPr>
            <a:r>
              <a:rPr lang="en-US" dirty="0" err="1">
                <a:solidFill>
                  <a:srgbClr val="FF6600"/>
                </a:solidFill>
              </a:rPr>
              <a:t>životy</a:t>
            </a:r>
            <a:r>
              <a:rPr lang="en-US" dirty="0">
                <a:solidFill>
                  <a:srgbClr val="FF6600"/>
                </a:solidFill>
              </a:rPr>
              <a:t> a </a:t>
            </a:r>
            <a:r>
              <a:rPr lang="en-US" dirty="0" err="1">
                <a:solidFill>
                  <a:srgbClr val="FF6600"/>
                </a:solidFill>
              </a:rPr>
              <a:t>zdraví</a:t>
            </a:r>
            <a:r>
              <a:rPr lang="en-US" dirty="0">
                <a:solidFill>
                  <a:srgbClr val="FF6600"/>
                </a:solidFill>
              </a:rPr>
              <a:t> </a:t>
            </a:r>
            <a:r>
              <a:rPr lang="en-US" dirty="0" err="1"/>
              <a:t>obyvatel</a:t>
            </a:r>
            <a:r>
              <a:rPr lang="en-US" dirty="0"/>
              <a:t> a </a:t>
            </a:r>
          </a:p>
          <a:p>
            <a:pPr marL="514350" indent="-514350">
              <a:buAutoNum type="alphaLcParenR"/>
            </a:pPr>
            <a:r>
              <a:rPr lang="en-US" dirty="0" err="1">
                <a:solidFill>
                  <a:srgbClr val="FF6600"/>
                </a:solidFill>
              </a:rPr>
              <a:t>majetek</a:t>
            </a:r>
            <a:r>
              <a:rPr lang="en-US" dirty="0">
                <a:solidFill>
                  <a:srgbClr val="FF6600"/>
                </a:solidFill>
              </a:rPr>
              <a:t> </a:t>
            </a:r>
            <a:r>
              <a:rPr lang="en-US" dirty="0" err="1">
                <a:solidFill>
                  <a:srgbClr val="FF6600"/>
                </a:solidFill>
              </a:rPr>
              <a:t>před</a:t>
            </a:r>
            <a:r>
              <a:rPr lang="en-US" dirty="0">
                <a:solidFill>
                  <a:srgbClr val="FF6600"/>
                </a:solidFill>
              </a:rPr>
              <a:t> </a:t>
            </a:r>
            <a:r>
              <a:rPr lang="en-US" dirty="0" err="1">
                <a:solidFill>
                  <a:srgbClr val="FF6600"/>
                </a:solidFill>
              </a:rPr>
              <a:t>požáry</a:t>
            </a:r>
            <a:r>
              <a:rPr lang="en-US" dirty="0">
                <a:solidFill>
                  <a:srgbClr val="FF6600"/>
                </a:solidFill>
              </a:rPr>
              <a:t> </a:t>
            </a:r>
            <a:r>
              <a:rPr lang="en-US" dirty="0"/>
              <a:t>a </a:t>
            </a:r>
          </a:p>
          <a:p>
            <a:pPr marL="514350" indent="-514350">
              <a:buAutoNum type="alphaLcParenR"/>
            </a:pPr>
            <a:r>
              <a:rPr lang="en-US" dirty="0" err="1"/>
              <a:t>poskytovat</a:t>
            </a:r>
            <a:r>
              <a:rPr lang="en-US" dirty="0"/>
              <a:t> </a:t>
            </a:r>
            <a:r>
              <a:rPr lang="en-US" dirty="0" err="1"/>
              <a:t>účinnou</a:t>
            </a:r>
            <a:r>
              <a:rPr lang="en-US" dirty="0"/>
              <a:t> </a:t>
            </a:r>
            <a:r>
              <a:rPr lang="en-US" dirty="0" err="1"/>
              <a:t>pomoc</a:t>
            </a:r>
            <a:r>
              <a:rPr lang="en-US" dirty="0"/>
              <a:t> </a:t>
            </a:r>
            <a:r>
              <a:rPr lang="en-US" dirty="0" err="1">
                <a:solidFill>
                  <a:srgbClr val="008000"/>
                </a:solidFill>
              </a:rPr>
              <a:t>při</a:t>
            </a:r>
            <a:r>
              <a:rPr lang="en-US" dirty="0">
                <a:solidFill>
                  <a:srgbClr val="008000"/>
                </a:solidFill>
              </a:rPr>
              <a:t> </a:t>
            </a:r>
            <a:r>
              <a:rPr lang="en-US" dirty="0" err="1">
                <a:solidFill>
                  <a:srgbClr val="008000"/>
                </a:solidFill>
              </a:rPr>
              <a:t>mimořádných</a:t>
            </a:r>
            <a:r>
              <a:rPr lang="en-US" dirty="0">
                <a:solidFill>
                  <a:srgbClr val="008000"/>
                </a:solidFill>
              </a:rPr>
              <a:t> </a:t>
            </a:r>
            <a:r>
              <a:rPr lang="en-US" dirty="0" err="1">
                <a:solidFill>
                  <a:srgbClr val="008000"/>
                </a:solidFill>
              </a:rPr>
              <a:t>událostech</a:t>
            </a:r>
            <a:r>
              <a:rPr lang="en-US" dirty="0">
                <a:solidFill>
                  <a:srgbClr val="008000"/>
                </a:solidFill>
              </a:rPr>
              <a:t>. </a:t>
            </a:r>
          </a:p>
        </p:txBody>
      </p:sp>
    </p:spTree>
    <p:extLst>
      <p:ext uri="{BB962C8B-B14F-4D97-AF65-F5344CB8AC3E}">
        <p14:creationId xmlns:p14="http://schemas.microsoft.com/office/powerpoint/2010/main" val="863982335"/>
      </p:ext>
    </p:extLst>
  </p:cSld>
  <p:clrMapOvr>
    <a:masterClrMapping/>
  </p:clrMapOvr>
</p:sld>
</file>

<file path=ppt/slides/slide3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Struktura</a:t>
            </a:r>
            <a:r>
              <a:rPr lang="en-US" dirty="0"/>
              <a:t> HZS</a:t>
            </a:r>
          </a:p>
        </p:txBody>
      </p:sp>
      <p:sp>
        <p:nvSpPr>
          <p:cNvPr id="3" name="Content Placeholder 2"/>
          <p:cNvSpPr>
            <a:spLocks noGrp="1"/>
          </p:cNvSpPr>
          <p:nvPr>
            <p:ph idx="1"/>
          </p:nvPr>
        </p:nvSpPr>
        <p:spPr/>
        <p:txBody>
          <a:bodyPr/>
          <a:lstStyle/>
          <a:p>
            <a:r>
              <a:rPr lang="en-US" dirty="0"/>
              <a:t>a)	</a:t>
            </a:r>
            <a:r>
              <a:rPr lang="en-US" dirty="0" err="1">
                <a:solidFill>
                  <a:srgbClr val="FF6600"/>
                </a:solidFill>
              </a:rPr>
              <a:t>generální</a:t>
            </a:r>
            <a:r>
              <a:rPr lang="en-US" dirty="0">
                <a:solidFill>
                  <a:srgbClr val="FF6600"/>
                </a:solidFill>
              </a:rPr>
              <a:t> </a:t>
            </a:r>
            <a:r>
              <a:rPr lang="en-US" dirty="0" err="1">
                <a:solidFill>
                  <a:srgbClr val="FF6600"/>
                </a:solidFill>
              </a:rPr>
              <a:t>ředitelství</a:t>
            </a:r>
            <a:r>
              <a:rPr lang="en-US" dirty="0">
                <a:solidFill>
                  <a:srgbClr val="FF6600"/>
                </a:solidFill>
              </a:rPr>
              <a:t> </a:t>
            </a:r>
            <a:r>
              <a:rPr lang="en-US" dirty="0" err="1"/>
              <a:t>hasičského</a:t>
            </a:r>
            <a:r>
              <a:rPr lang="en-US" dirty="0"/>
              <a:t> </a:t>
            </a:r>
            <a:r>
              <a:rPr lang="en-US" dirty="0" err="1"/>
              <a:t>záchranného</a:t>
            </a:r>
            <a:r>
              <a:rPr lang="en-US" dirty="0"/>
              <a:t> </a:t>
            </a:r>
            <a:r>
              <a:rPr lang="en-US" dirty="0" err="1"/>
              <a:t>sboru</a:t>
            </a:r>
            <a:r>
              <a:rPr lang="en-US" dirty="0"/>
              <a:t>, </a:t>
            </a:r>
            <a:r>
              <a:rPr lang="en-US" dirty="0" err="1"/>
              <a:t>které</a:t>
            </a:r>
            <a:r>
              <a:rPr lang="en-US" dirty="0"/>
              <a:t> je </a:t>
            </a:r>
            <a:r>
              <a:rPr lang="en-US" dirty="0" err="1"/>
              <a:t>součástí</a:t>
            </a:r>
            <a:r>
              <a:rPr lang="en-US" dirty="0"/>
              <a:t> </a:t>
            </a:r>
            <a:r>
              <a:rPr lang="en-US" dirty="0" err="1"/>
              <a:t>Ministerstva</a:t>
            </a:r>
            <a:r>
              <a:rPr lang="en-US" dirty="0"/>
              <a:t>  </a:t>
            </a:r>
            <a:r>
              <a:rPr lang="en-US" dirty="0" err="1"/>
              <a:t>vnitra</a:t>
            </a:r>
            <a:r>
              <a:rPr lang="en-US" dirty="0"/>
              <a:t>, </a:t>
            </a:r>
          </a:p>
          <a:p>
            <a:r>
              <a:rPr lang="en-US" dirty="0"/>
              <a:t>b)	</a:t>
            </a:r>
            <a:r>
              <a:rPr lang="en-US" dirty="0" err="1"/>
              <a:t>hasičské</a:t>
            </a:r>
            <a:r>
              <a:rPr lang="en-US" dirty="0"/>
              <a:t> </a:t>
            </a:r>
            <a:r>
              <a:rPr lang="en-US" dirty="0" err="1">
                <a:solidFill>
                  <a:srgbClr val="FF6600"/>
                </a:solidFill>
              </a:rPr>
              <a:t>záchranné</a:t>
            </a:r>
            <a:r>
              <a:rPr lang="en-US" dirty="0">
                <a:solidFill>
                  <a:srgbClr val="FF6600"/>
                </a:solidFill>
              </a:rPr>
              <a:t> </a:t>
            </a:r>
            <a:r>
              <a:rPr lang="en-US" dirty="0" err="1">
                <a:solidFill>
                  <a:srgbClr val="FF6600"/>
                </a:solidFill>
              </a:rPr>
              <a:t>sbory</a:t>
            </a:r>
            <a:r>
              <a:rPr lang="en-US" dirty="0">
                <a:solidFill>
                  <a:srgbClr val="FF6600"/>
                </a:solidFill>
              </a:rPr>
              <a:t> </a:t>
            </a:r>
            <a:r>
              <a:rPr lang="en-US" dirty="0" err="1">
                <a:solidFill>
                  <a:srgbClr val="FF6600"/>
                </a:solidFill>
              </a:rPr>
              <a:t>krajů</a:t>
            </a:r>
            <a:r>
              <a:rPr lang="en-US" dirty="0"/>
              <a:t>, </a:t>
            </a:r>
          </a:p>
          <a:p>
            <a:r>
              <a:rPr lang="en-US" dirty="0"/>
              <a:t>c)</a:t>
            </a:r>
            <a:r>
              <a:rPr lang="en-US" dirty="0">
                <a:solidFill>
                  <a:srgbClr val="000090"/>
                </a:solidFill>
              </a:rPr>
              <a:t>	 </a:t>
            </a:r>
            <a:r>
              <a:rPr lang="en-US" dirty="0" err="1">
                <a:solidFill>
                  <a:srgbClr val="000090"/>
                </a:solidFill>
              </a:rPr>
              <a:t>záchranný</a:t>
            </a:r>
            <a:r>
              <a:rPr lang="en-US" dirty="0">
                <a:solidFill>
                  <a:srgbClr val="000090"/>
                </a:solidFill>
              </a:rPr>
              <a:t> </a:t>
            </a:r>
            <a:r>
              <a:rPr lang="en-US" dirty="0" err="1">
                <a:solidFill>
                  <a:srgbClr val="000090"/>
                </a:solidFill>
              </a:rPr>
              <a:t>útvar</a:t>
            </a:r>
            <a:r>
              <a:rPr lang="en-US" dirty="0"/>
              <a:t>, </a:t>
            </a:r>
          </a:p>
          <a:p>
            <a:r>
              <a:rPr lang="en-US" dirty="0"/>
              <a:t>d)	</a:t>
            </a:r>
            <a:r>
              <a:rPr lang="en-US" dirty="0" err="1">
                <a:solidFill>
                  <a:srgbClr val="0000FF"/>
                </a:solidFill>
              </a:rPr>
              <a:t>Střední</a:t>
            </a:r>
            <a:r>
              <a:rPr lang="en-US" dirty="0">
                <a:solidFill>
                  <a:srgbClr val="0000FF"/>
                </a:solidFill>
              </a:rPr>
              <a:t> </a:t>
            </a:r>
            <a:r>
              <a:rPr lang="en-US" dirty="0" err="1">
                <a:solidFill>
                  <a:srgbClr val="0000FF"/>
                </a:solidFill>
              </a:rPr>
              <a:t>odborná</a:t>
            </a:r>
            <a:r>
              <a:rPr lang="en-US" dirty="0">
                <a:solidFill>
                  <a:srgbClr val="0000FF"/>
                </a:solidFill>
              </a:rPr>
              <a:t> </a:t>
            </a:r>
            <a:r>
              <a:rPr lang="en-US" dirty="0" err="1">
                <a:solidFill>
                  <a:srgbClr val="0000FF"/>
                </a:solidFill>
              </a:rPr>
              <a:t>škola</a:t>
            </a:r>
            <a:r>
              <a:rPr lang="en-US" dirty="0">
                <a:solidFill>
                  <a:srgbClr val="0000FF"/>
                </a:solidFill>
              </a:rPr>
              <a:t> </a:t>
            </a:r>
            <a:r>
              <a:rPr lang="en-US" dirty="0" err="1">
                <a:solidFill>
                  <a:srgbClr val="0000FF"/>
                </a:solidFill>
              </a:rPr>
              <a:t>požární</a:t>
            </a:r>
            <a:r>
              <a:rPr lang="en-US" dirty="0">
                <a:solidFill>
                  <a:srgbClr val="0000FF"/>
                </a:solidFill>
              </a:rPr>
              <a:t> </a:t>
            </a:r>
            <a:r>
              <a:rPr lang="en-US" dirty="0" err="1">
                <a:solidFill>
                  <a:srgbClr val="0000FF"/>
                </a:solidFill>
              </a:rPr>
              <a:t>ochrany</a:t>
            </a:r>
            <a:r>
              <a:rPr lang="en-US" dirty="0">
                <a:solidFill>
                  <a:srgbClr val="0000FF"/>
                </a:solidFill>
              </a:rPr>
              <a:t>  </a:t>
            </a:r>
            <a:r>
              <a:rPr lang="en-US" dirty="0"/>
              <a:t>a </a:t>
            </a:r>
            <a:r>
              <a:rPr lang="en-US" dirty="0" err="1">
                <a:solidFill>
                  <a:srgbClr val="000090"/>
                </a:solidFill>
              </a:rPr>
              <a:t>Vyšší</a:t>
            </a:r>
            <a:r>
              <a:rPr lang="en-US" dirty="0">
                <a:solidFill>
                  <a:srgbClr val="000090"/>
                </a:solidFill>
              </a:rPr>
              <a:t> </a:t>
            </a:r>
            <a:r>
              <a:rPr lang="en-US" dirty="0" err="1">
                <a:solidFill>
                  <a:srgbClr val="000090"/>
                </a:solidFill>
              </a:rPr>
              <a:t>odborná</a:t>
            </a:r>
            <a:r>
              <a:rPr lang="en-US" dirty="0">
                <a:solidFill>
                  <a:srgbClr val="000090"/>
                </a:solidFill>
              </a:rPr>
              <a:t> </a:t>
            </a:r>
            <a:r>
              <a:rPr lang="en-US" dirty="0" err="1">
                <a:solidFill>
                  <a:srgbClr val="000090"/>
                </a:solidFill>
              </a:rPr>
              <a:t>škola</a:t>
            </a:r>
            <a:r>
              <a:rPr lang="en-US" dirty="0">
                <a:solidFill>
                  <a:srgbClr val="000090"/>
                </a:solidFill>
              </a:rPr>
              <a:t> </a:t>
            </a:r>
            <a:r>
              <a:rPr lang="en-US" dirty="0" err="1">
                <a:solidFill>
                  <a:srgbClr val="000090"/>
                </a:solidFill>
              </a:rPr>
              <a:t>požární</a:t>
            </a:r>
            <a:r>
              <a:rPr lang="en-US" dirty="0">
                <a:solidFill>
                  <a:srgbClr val="000090"/>
                </a:solidFill>
              </a:rPr>
              <a:t> </a:t>
            </a:r>
            <a:r>
              <a:rPr lang="en-US" dirty="0" err="1">
                <a:solidFill>
                  <a:srgbClr val="000090"/>
                </a:solidFill>
              </a:rPr>
              <a:t>ochrany</a:t>
            </a:r>
            <a:r>
              <a:rPr lang="en-US" dirty="0">
                <a:solidFill>
                  <a:srgbClr val="000090"/>
                </a:solidFill>
              </a:rPr>
              <a:t>  </a:t>
            </a:r>
            <a:r>
              <a:rPr lang="en-US" dirty="0" err="1">
                <a:solidFill>
                  <a:srgbClr val="000090"/>
                </a:solidFill>
              </a:rPr>
              <a:t>ve</a:t>
            </a:r>
            <a:r>
              <a:rPr lang="en-US" dirty="0">
                <a:solidFill>
                  <a:srgbClr val="000090"/>
                </a:solidFill>
              </a:rPr>
              <a:t> </a:t>
            </a:r>
            <a:r>
              <a:rPr lang="en-US" dirty="0" err="1">
                <a:solidFill>
                  <a:srgbClr val="000090"/>
                </a:solidFill>
              </a:rPr>
              <a:t>Frýdku-Místku</a:t>
            </a:r>
            <a:r>
              <a:rPr lang="en-US" dirty="0">
                <a:solidFill>
                  <a:srgbClr val="000090"/>
                </a:solidFill>
              </a:rPr>
              <a:t>. (</a:t>
            </a:r>
            <a:r>
              <a:rPr lang="en-US" dirty="0" err="1">
                <a:solidFill>
                  <a:srgbClr val="000090"/>
                </a:solidFill>
              </a:rPr>
              <a:t>Končí</a:t>
            </a:r>
            <a:r>
              <a:rPr lang="en-US" dirty="0">
                <a:solidFill>
                  <a:srgbClr val="000090"/>
                </a:solidFill>
              </a:rPr>
              <a:t> – </a:t>
            </a:r>
            <a:r>
              <a:rPr lang="en-US" dirty="0" err="1">
                <a:solidFill>
                  <a:srgbClr val="000090"/>
                </a:solidFill>
              </a:rPr>
              <a:t>zastaveno</a:t>
            </a:r>
            <a:r>
              <a:rPr lang="en-US" dirty="0">
                <a:solidFill>
                  <a:srgbClr val="000090"/>
                </a:solidFill>
              </a:rPr>
              <a:t> </a:t>
            </a:r>
            <a:r>
              <a:rPr lang="en-US" dirty="0" err="1">
                <a:solidFill>
                  <a:srgbClr val="000090"/>
                </a:solidFill>
              </a:rPr>
              <a:t>přijímání</a:t>
            </a:r>
            <a:r>
              <a:rPr lang="en-US" dirty="0">
                <a:solidFill>
                  <a:srgbClr val="000090"/>
                </a:solidFill>
              </a:rPr>
              <a:t> </a:t>
            </a:r>
            <a:r>
              <a:rPr lang="en-US" dirty="0" err="1">
                <a:solidFill>
                  <a:srgbClr val="000090"/>
                </a:solidFill>
              </a:rPr>
              <a:t>nových</a:t>
            </a:r>
            <a:r>
              <a:rPr lang="en-US" dirty="0">
                <a:solidFill>
                  <a:srgbClr val="000090"/>
                </a:solidFill>
              </a:rPr>
              <a:t> </a:t>
            </a:r>
            <a:r>
              <a:rPr lang="en-US" dirty="0" err="1">
                <a:solidFill>
                  <a:srgbClr val="000090"/>
                </a:solidFill>
              </a:rPr>
              <a:t>studentů</a:t>
            </a:r>
            <a:r>
              <a:rPr lang="en-US" dirty="0">
                <a:solidFill>
                  <a:srgbClr val="000090"/>
                </a:solidFill>
              </a:rPr>
              <a:t>)</a:t>
            </a:r>
          </a:p>
        </p:txBody>
      </p:sp>
    </p:spTree>
    <p:extLst>
      <p:ext uri="{BB962C8B-B14F-4D97-AF65-F5344CB8AC3E}">
        <p14:creationId xmlns:p14="http://schemas.microsoft.com/office/powerpoint/2010/main" val="3123369721"/>
      </p:ext>
    </p:extLst>
  </p:cSld>
  <p:clrMapOvr>
    <a:masterClrMapping/>
  </p:clrMapOvr>
</p:sld>
</file>

<file path=ppt/slides/slide3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Požární</a:t>
            </a:r>
            <a:r>
              <a:rPr lang="en-US" dirty="0"/>
              <a:t> </a:t>
            </a:r>
            <a:r>
              <a:rPr lang="en-US" dirty="0" err="1"/>
              <a:t>ochrana</a:t>
            </a:r>
            <a:endParaRPr lang="en-US" dirty="0"/>
          </a:p>
        </p:txBody>
      </p:sp>
      <p:sp>
        <p:nvSpPr>
          <p:cNvPr id="3" name="Content Placeholder 2"/>
          <p:cNvSpPr>
            <a:spLocks noGrp="1"/>
          </p:cNvSpPr>
          <p:nvPr>
            <p:ph idx="1"/>
          </p:nvPr>
        </p:nvSpPr>
        <p:spPr/>
        <p:txBody>
          <a:bodyPr/>
          <a:lstStyle/>
          <a:p>
            <a:r>
              <a:rPr lang="en-US" sz="2800" dirty="0" err="1"/>
              <a:t>Povinnosti</a:t>
            </a:r>
            <a:r>
              <a:rPr lang="en-US" sz="2800" dirty="0"/>
              <a:t> </a:t>
            </a:r>
            <a:r>
              <a:rPr lang="en-US" sz="2800" dirty="0" err="1"/>
              <a:t>na</a:t>
            </a:r>
            <a:r>
              <a:rPr lang="en-US" sz="2800" dirty="0"/>
              <a:t> </a:t>
            </a:r>
            <a:r>
              <a:rPr lang="en-US" sz="2800" dirty="0" err="1"/>
              <a:t>úseku</a:t>
            </a:r>
            <a:r>
              <a:rPr lang="en-US" sz="2800" dirty="0"/>
              <a:t> </a:t>
            </a:r>
            <a:r>
              <a:rPr lang="en-US" sz="2800" dirty="0" err="1"/>
              <a:t>požární</a:t>
            </a:r>
            <a:r>
              <a:rPr lang="en-US" sz="2800" dirty="0"/>
              <a:t> </a:t>
            </a:r>
            <a:r>
              <a:rPr lang="en-US" sz="2800" dirty="0" err="1"/>
              <a:t>ochrany</a:t>
            </a:r>
            <a:r>
              <a:rPr lang="en-US" sz="2800" dirty="0"/>
              <a:t>   </a:t>
            </a:r>
            <a:r>
              <a:rPr lang="en-US" sz="2800" dirty="0" err="1"/>
              <a:t>jako</a:t>
            </a:r>
            <a:r>
              <a:rPr lang="en-US" sz="2800" dirty="0"/>
              <a:t>  </a:t>
            </a:r>
            <a:r>
              <a:rPr lang="en-US" sz="2800" dirty="0" err="1">
                <a:solidFill>
                  <a:srgbClr val="FF6600"/>
                </a:solidFill>
              </a:rPr>
              <a:t>nedílná</a:t>
            </a:r>
            <a:r>
              <a:rPr lang="en-US" sz="2800" dirty="0">
                <a:solidFill>
                  <a:srgbClr val="FF6600"/>
                </a:solidFill>
              </a:rPr>
              <a:t> </a:t>
            </a:r>
            <a:r>
              <a:rPr lang="en-US" sz="2800" dirty="0" err="1">
                <a:solidFill>
                  <a:srgbClr val="FF6600"/>
                </a:solidFill>
              </a:rPr>
              <a:t>součást</a:t>
            </a:r>
            <a:r>
              <a:rPr lang="en-US" sz="2800" dirty="0">
                <a:solidFill>
                  <a:srgbClr val="FF6600"/>
                </a:solidFill>
              </a:rPr>
              <a:t> </a:t>
            </a:r>
            <a:r>
              <a:rPr lang="en-US" sz="2800" dirty="0"/>
              <a:t> </a:t>
            </a:r>
            <a:r>
              <a:rPr lang="en-US" sz="2800" dirty="0" err="1"/>
              <a:t>řídicí</a:t>
            </a:r>
            <a:r>
              <a:rPr lang="en-US" sz="2800" dirty="0"/>
              <a:t>, </a:t>
            </a:r>
            <a:r>
              <a:rPr lang="en-US" sz="2800" dirty="0" err="1"/>
              <a:t>hospodářské</a:t>
            </a:r>
            <a:r>
              <a:rPr lang="en-US" sz="2800" dirty="0"/>
              <a:t> </a:t>
            </a:r>
            <a:r>
              <a:rPr lang="en-US" sz="2800" dirty="0" err="1"/>
              <a:t>nebo</a:t>
            </a:r>
            <a:r>
              <a:rPr lang="en-US" sz="2800" dirty="0"/>
              <a:t> </a:t>
            </a:r>
            <a:r>
              <a:rPr lang="en-US" sz="2800" dirty="0" err="1"/>
              <a:t>jiné</a:t>
            </a:r>
            <a:r>
              <a:rPr lang="en-US" sz="2800" dirty="0"/>
              <a:t> </a:t>
            </a:r>
            <a:r>
              <a:rPr lang="en-US" sz="2800" dirty="0" err="1"/>
              <a:t>základní</a:t>
            </a:r>
            <a:r>
              <a:rPr lang="en-US" sz="2800" dirty="0"/>
              <a:t> </a:t>
            </a:r>
            <a:r>
              <a:rPr lang="en-US" sz="2800" dirty="0" err="1"/>
              <a:t>činnosti</a:t>
            </a:r>
            <a:r>
              <a:rPr lang="en-US" sz="2800" dirty="0"/>
              <a:t> je </a:t>
            </a:r>
            <a:r>
              <a:rPr lang="en-US" sz="2800" dirty="0" err="1">
                <a:solidFill>
                  <a:srgbClr val="FF6600"/>
                </a:solidFill>
              </a:rPr>
              <a:t>neodkladně</a:t>
            </a:r>
            <a:r>
              <a:rPr lang="en-US" sz="2800" dirty="0">
                <a:solidFill>
                  <a:srgbClr val="FF6600"/>
                </a:solidFill>
              </a:rPr>
              <a:t> </a:t>
            </a:r>
            <a:r>
              <a:rPr lang="en-US" sz="2800" dirty="0" err="1">
                <a:solidFill>
                  <a:srgbClr val="FF6600"/>
                </a:solidFill>
              </a:rPr>
              <a:t>odstraňovat</a:t>
            </a:r>
            <a:r>
              <a:rPr lang="en-US" sz="2800" dirty="0">
                <a:solidFill>
                  <a:srgbClr val="FF6600"/>
                </a:solidFill>
              </a:rPr>
              <a:t> </a:t>
            </a:r>
            <a:r>
              <a:rPr lang="en-US" sz="2800" dirty="0" err="1">
                <a:solidFill>
                  <a:srgbClr val="FF6600"/>
                </a:solidFill>
              </a:rPr>
              <a:t>zjištěné</a:t>
            </a:r>
            <a:r>
              <a:rPr lang="en-US" sz="2800" dirty="0">
                <a:solidFill>
                  <a:srgbClr val="FF6600"/>
                </a:solidFill>
              </a:rPr>
              <a:t> </a:t>
            </a:r>
            <a:r>
              <a:rPr lang="en-US" sz="2800" dirty="0" err="1">
                <a:solidFill>
                  <a:srgbClr val="FF6600"/>
                </a:solidFill>
              </a:rPr>
              <a:t>nedostatky</a:t>
            </a:r>
            <a:endParaRPr lang="en-US" sz="2800" dirty="0">
              <a:solidFill>
                <a:srgbClr val="FF6600"/>
              </a:solidFill>
            </a:endParaRPr>
          </a:p>
          <a:p>
            <a:r>
              <a:rPr lang="en-US" sz="2800" dirty="0"/>
              <a:t> </a:t>
            </a:r>
            <a:r>
              <a:rPr lang="en-US" sz="2800" dirty="0" err="1"/>
              <a:t>Právnické</a:t>
            </a:r>
            <a:r>
              <a:rPr lang="en-US" sz="2800" dirty="0"/>
              <a:t> </a:t>
            </a:r>
            <a:r>
              <a:rPr lang="en-US" sz="2800" dirty="0" err="1"/>
              <a:t>osoby</a:t>
            </a:r>
            <a:r>
              <a:rPr lang="en-US" sz="2800" dirty="0"/>
              <a:t> a </a:t>
            </a:r>
            <a:r>
              <a:rPr lang="en-US" sz="2800" dirty="0" err="1"/>
              <a:t>podnikající</a:t>
            </a:r>
            <a:r>
              <a:rPr lang="en-US" sz="2800" dirty="0"/>
              <a:t> </a:t>
            </a:r>
            <a:r>
              <a:rPr lang="en-US" sz="2800" dirty="0" err="1"/>
              <a:t>fyzické</a:t>
            </a:r>
            <a:r>
              <a:rPr lang="en-US" sz="2800" dirty="0"/>
              <a:t> </a:t>
            </a:r>
            <a:r>
              <a:rPr lang="en-US" sz="2800" dirty="0" err="1"/>
              <a:t>osoby</a:t>
            </a:r>
            <a:r>
              <a:rPr lang="en-US" sz="2800" dirty="0"/>
              <a:t> </a:t>
            </a:r>
            <a:r>
              <a:rPr lang="en-US" sz="2800" dirty="0" err="1"/>
              <a:t>plní</a:t>
            </a:r>
            <a:r>
              <a:rPr lang="en-US" sz="2800" dirty="0"/>
              <a:t> </a:t>
            </a:r>
            <a:r>
              <a:rPr lang="en-US" sz="2800" dirty="0" err="1"/>
              <a:t>povinnosti</a:t>
            </a:r>
            <a:r>
              <a:rPr lang="en-US" sz="2800" dirty="0"/>
              <a:t> </a:t>
            </a:r>
            <a:r>
              <a:rPr lang="en-US" sz="2800" dirty="0" err="1"/>
              <a:t>na</a:t>
            </a:r>
            <a:r>
              <a:rPr lang="en-US" sz="2800" dirty="0"/>
              <a:t> </a:t>
            </a:r>
            <a:r>
              <a:rPr lang="en-US" sz="2800" dirty="0" err="1"/>
              <a:t>úseku</a:t>
            </a:r>
            <a:r>
              <a:rPr lang="en-US" sz="2800" dirty="0"/>
              <a:t> </a:t>
            </a:r>
            <a:r>
              <a:rPr lang="en-US" sz="2800" dirty="0" err="1"/>
              <a:t>požární</a:t>
            </a:r>
            <a:r>
              <a:rPr lang="en-US" sz="2800" dirty="0"/>
              <a:t> </a:t>
            </a:r>
            <a:r>
              <a:rPr lang="en-US" sz="2800" dirty="0" err="1"/>
              <a:t>ochrany</a:t>
            </a:r>
            <a:r>
              <a:rPr lang="en-US" sz="2800" dirty="0"/>
              <a:t>  </a:t>
            </a:r>
            <a:r>
              <a:rPr lang="en-US" sz="2800" dirty="0" err="1">
                <a:solidFill>
                  <a:srgbClr val="008000"/>
                </a:solidFill>
              </a:rPr>
              <a:t>ve</a:t>
            </a:r>
            <a:r>
              <a:rPr lang="en-US" sz="2800" dirty="0">
                <a:solidFill>
                  <a:srgbClr val="008000"/>
                </a:solidFill>
              </a:rPr>
              <a:t> </a:t>
            </a:r>
            <a:r>
              <a:rPr lang="en-US" sz="2800" dirty="0" err="1">
                <a:solidFill>
                  <a:srgbClr val="008000"/>
                </a:solidFill>
              </a:rPr>
              <a:t>všech</a:t>
            </a:r>
            <a:r>
              <a:rPr lang="en-US" sz="2800" dirty="0">
                <a:solidFill>
                  <a:srgbClr val="008000"/>
                </a:solidFill>
              </a:rPr>
              <a:t> </a:t>
            </a:r>
            <a:r>
              <a:rPr lang="en-US" sz="2800" dirty="0" err="1">
                <a:solidFill>
                  <a:srgbClr val="008000"/>
                </a:solidFill>
              </a:rPr>
              <a:t>prostorách</a:t>
            </a:r>
            <a:r>
              <a:rPr lang="en-US" sz="2800" dirty="0">
                <a:solidFill>
                  <a:srgbClr val="008000"/>
                </a:solidFill>
              </a:rPr>
              <a:t>, </a:t>
            </a:r>
            <a:r>
              <a:rPr lang="en-US" sz="2800" dirty="0" err="1">
                <a:solidFill>
                  <a:srgbClr val="008000"/>
                </a:solidFill>
              </a:rPr>
              <a:t>které</a:t>
            </a:r>
            <a:r>
              <a:rPr lang="en-US" sz="2800" dirty="0">
                <a:solidFill>
                  <a:srgbClr val="008000"/>
                </a:solidFill>
              </a:rPr>
              <a:t> </a:t>
            </a:r>
            <a:r>
              <a:rPr lang="en-US" sz="2800" dirty="0" err="1">
                <a:solidFill>
                  <a:srgbClr val="008000"/>
                </a:solidFill>
              </a:rPr>
              <a:t>užívají</a:t>
            </a:r>
            <a:r>
              <a:rPr lang="en-US" sz="2800" dirty="0">
                <a:solidFill>
                  <a:srgbClr val="008000"/>
                </a:solidFill>
              </a:rPr>
              <a:t> k </a:t>
            </a:r>
            <a:r>
              <a:rPr lang="en-US" sz="2800" dirty="0" err="1">
                <a:solidFill>
                  <a:srgbClr val="008000"/>
                </a:solidFill>
              </a:rPr>
              <a:t>provozování</a:t>
            </a:r>
            <a:r>
              <a:rPr lang="en-US" sz="2800" dirty="0">
                <a:solidFill>
                  <a:srgbClr val="008000"/>
                </a:solidFill>
              </a:rPr>
              <a:t> </a:t>
            </a:r>
            <a:r>
              <a:rPr lang="en-US" sz="2800" dirty="0" err="1">
                <a:solidFill>
                  <a:srgbClr val="008000"/>
                </a:solidFill>
              </a:rPr>
              <a:t>činnosti</a:t>
            </a:r>
            <a:r>
              <a:rPr lang="en-US" sz="2800" dirty="0"/>
              <a:t>.</a:t>
            </a:r>
          </a:p>
          <a:p>
            <a:r>
              <a:rPr lang="en-US" sz="2800" dirty="0" err="1"/>
              <a:t>Za</a:t>
            </a:r>
            <a:r>
              <a:rPr lang="en-US" sz="2800" dirty="0"/>
              <a:t> </a:t>
            </a:r>
            <a:r>
              <a:rPr lang="en-US" sz="2800" dirty="0" err="1"/>
              <a:t>plnění</a:t>
            </a:r>
            <a:r>
              <a:rPr lang="en-US" sz="2800" dirty="0"/>
              <a:t> </a:t>
            </a:r>
            <a:r>
              <a:rPr lang="en-US" sz="2800" dirty="0" err="1"/>
              <a:t>povinností</a:t>
            </a:r>
            <a:r>
              <a:rPr lang="en-US" sz="2800" dirty="0"/>
              <a:t> </a:t>
            </a:r>
            <a:r>
              <a:rPr lang="en-US" sz="2800" dirty="0" err="1"/>
              <a:t>na</a:t>
            </a:r>
            <a:r>
              <a:rPr lang="en-US" sz="2800" dirty="0"/>
              <a:t> </a:t>
            </a:r>
            <a:r>
              <a:rPr lang="en-US" sz="2800" dirty="0" err="1"/>
              <a:t>úseku</a:t>
            </a:r>
            <a:r>
              <a:rPr lang="en-US" sz="2800" dirty="0"/>
              <a:t> </a:t>
            </a:r>
            <a:r>
              <a:rPr lang="en-US" sz="2800" dirty="0" err="1"/>
              <a:t>požární</a:t>
            </a:r>
            <a:r>
              <a:rPr lang="en-US" sz="2800" dirty="0"/>
              <a:t> </a:t>
            </a:r>
            <a:r>
              <a:rPr lang="en-US" sz="2800" dirty="0" err="1"/>
              <a:t>ochrany</a:t>
            </a:r>
            <a:r>
              <a:rPr lang="en-US" sz="2800" dirty="0"/>
              <a:t>  u </a:t>
            </a:r>
            <a:r>
              <a:rPr lang="en-US" sz="2800" dirty="0" err="1"/>
              <a:t>právnických</a:t>
            </a:r>
            <a:r>
              <a:rPr lang="en-US" sz="2800" dirty="0"/>
              <a:t> </a:t>
            </a:r>
            <a:r>
              <a:rPr lang="en-US" sz="2800" dirty="0" err="1"/>
              <a:t>osob</a:t>
            </a:r>
            <a:r>
              <a:rPr lang="en-US" sz="2800" dirty="0"/>
              <a:t> </a:t>
            </a:r>
            <a:r>
              <a:rPr lang="en-US" sz="2800" dirty="0" err="1"/>
              <a:t>odpovídá</a:t>
            </a:r>
            <a:r>
              <a:rPr lang="en-US" sz="2800" dirty="0"/>
              <a:t> </a:t>
            </a:r>
            <a:r>
              <a:rPr lang="en-US" sz="2800" dirty="0" err="1">
                <a:solidFill>
                  <a:srgbClr val="800000"/>
                </a:solidFill>
              </a:rPr>
              <a:t>statutární</a:t>
            </a:r>
            <a:r>
              <a:rPr lang="en-US" sz="2800" dirty="0">
                <a:solidFill>
                  <a:srgbClr val="800000"/>
                </a:solidFill>
              </a:rPr>
              <a:t> </a:t>
            </a:r>
            <a:r>
              <a:rPr lang="en-US" sz="2800" dirty="0" err="1">
                <a:solidFill>
                  <a:srgbClr val="800000"/>
                </a:solidFill>
              </a:rPr>
              <a:t>orgán</a:t>
            </a:r>
            <a:r>
              <a:rPr lang="en-US" sz="2800" dirty="0">
                <a:solidFill>
                  <a:srgbClr val="800000"/>
                </a:solidFill>
              </a:rPr>
              <a:t> a u </a:t>
            </a:r>
            <a:r>
              <a:rPr lang="en-US" sz="2800" dirty="0" err="1">
                <a:solidFill>
                  <a:srgbClr val="800000"/>
                </a:solidFill>
              </a:rPr>
              <a:t>podnikajících</a:t>
            </a:r>
            <a:r>
              <a:rPr lang="en-US" sz="2800" dirty="0">
                <a:solidFill>
                  <a:srgbClr val="800000"/>
                </a:solidFill>
              </a:rPr>
              <a:t> </a:t>
            </a:r>
            <a:r>
              <a:rPr lang="en-US" sz="2800" dirty="0" err="1">
                <a:solidFill>
                  <a:srgbClr val="800000"/>
                </a:solidFill>
              </a:rPr>
              <a:t>fyzických</a:t>
            </a:r>
            <a:r>
              <a:rPr lang="en-US" sz="2800" dirty="0">
                <a:solidFill>
                  <a:srgbClr val="800000"/>
                </a:solidFill>
              </a:rPr>
              <a:t> </a:t>
            </a:r>
            <a:r>
              <a:rPr lang="en-US" sz="2800" dirty="0" err="1">
                <a:solidFill>
                  <a:srgbClr val="800000"/>
                </a:solidFill>
              </a:rPr>
              <a:t>osob</a:t>
            </a:r>
            <a:r>
              <a:rPr lang="en-US" sz="2800" dirty="0">
                <a:solidFill>
                  <a:srgbClr val="800000"/>
                </a:solidFill>
              </a:rPr>
              <a:t> </a:t>
            </a:r>
            <a:r>
              <a:rPr lang="en-US" sz="2800" dirty="0" err="1">
                <a:solidFill>
                  <a:srgbClr val="800000"/>
                </a:solidFill>
              </a:rPr>
              <a:t>tyto</a:t>
            </a:r>
            <a:r>
              <a:rPr lang="en-US" sz="2800" dirty="0">
                <a:solidFill>
                  <a:srgbClr val="800000"/>
                </a:solidFill>
              </a:rPr>
              <a:t> </a:t>
            </a:r>
            <a:r>
              <a:rPr lang="en-US" sz="2800" dirty="0" err="1">
                <a:solidFill>
                  <a:srgbClr val="800000"/>
                </a:solidFill>
              </a:rPr>
              <a:t>osoby</a:t>
            </a:r>
            <a:r>
              <a:rPr lang="en-US" sz="2800" dirty="0">
                <a:solidFill>
                  <a:srgbClr val="800000"/>
                </a:solidFill>
              </a:rPr>
              <a:t> </a:t>
            </a:r>
            <a:r>
              <a:rPr lang="en-US" sz="2800" dirty="0" err="1">
                <a:solidFill>
                  <a:srgbClr val="800000"/>
                </a:solidFill>
              </a:rPr>
              <a:t>nebo</a:t>
            </a:r>
            <a:r>
              <a:rPr lang="en-US" sz="2800" dirty="0">
                <a:solidFill>
                  <a:srgbClr val="800000"/>
                </a:solidFill>
              </a:rPr>
              <a:t> </a:t>
            </a:r>
            <a:r>
              <a:rPr lang="en-US" sz="2800" dirty="0" err="1">
                <a:solidFill>
                  <a:srgbClr val="800000"/>
                </a:solidFill>
              </a:rPr>
              <a:t>jejich</a:t>
            </a:r>
            <a:r>
              <a:rPr lang="en-US" sz="2800" dirty="0">
                <a:solidFill>
                  <a:srgbClr val="800000"/>
                </a:solidFill>
              </a:rPr>
              <a:t> </a:t>
            </a:r>
            <a:r>
              <a:rPr lang="en-US" sz="2800" dirty="0" err="1">
                <a:solidFill>
                  <a:srgbClr val="800000"/>
                </a:solidFill>
              </a:rPr>
              <a:t>odpovědný</a:t>
            </a:r>
            <a:r>
              <a:rPr lang="en-US" sz="2800" dirty="0">
                <a:solidFill>
                  <a:srgbClr val="800000"/>
                </a:solidFill>
              </a:rPr>
              <a:t> </a:t>
            </a:r>
            <a:r>
              <a:rPr lang="en-US" sz="2800" dirty="0" err="1">
                <a:solidFill>
                  <a:srgbClr val="800000"/>
                </a:solidFill>
              </a:rPr>
              <a:t>zástupce</a:t>
            </a:r>
            <a:endParaRPr lang="en-US" sz="2800" dirty="0">
              <a:solidFill>
                <a:srgbClr val="800000"/>
              </a:solidFill>
            </a:endParaRPr>
          </a:p>
        </p:txBody>
      </p:sp>
    </p:spTree>
    <p:extLst>
      <p:ext uri="{BB962C8B-B14F-4D97-AF65-F5344CB8AC3E}">
        <p14:creationId xmlns:p14="http://schemas.microsoft.com/office/powerpoint/2010/main" val="2141045602"/>
      </p:ext>
    </p:extLst>
  </p:cSld>
  <p:clrMapOvr>
    <a:masterClrMapping/>
  </p:clrMapOvr>
</p:sld>
</file>

<file path=ppt/slides/slide3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a)	</a:t>
            </a:r>
            <a:r>
              <a:rPr lang="en-US" dirty="0" err="1"/>
              <a:t>bez</a:t>
            </a:r>
            <a:r>
              <a:rPr lang="en-US" dirty="0"/>
              <a:t> </a:t>
            </a:r>
            <a:r>
              <a:rPr lang="en-US" dirty="0" err="1"/>
              <a:t>zvýšeného</a:t>
            </a:r>
            <a:r>
              <a:rPr lang="en-US" dirty="0"/>
              <a:t> </a:t>
            </a:r>
            <a:r>
              <a:rPr lang="en-US" dirty="0" err="1"/>
              <a:t>požárního</a:t>
            </a:r>
            <a:r>
              <a:rPr lang="en-US" dirty="0"/>
              <a:t> </a:t>
            </a:r>
            <a:r>
              <a:rPr lang="en-US" dirty="0" err="1"/>
              <a:t>nebezpečí</a:t>
            </a:r>
            <a:r>
              <a:rPr lang="en-US" dirty="0"/>
              <a:t>, </a:t>
            </a:r>
          </a:p>
          <a:p>
            <a:r>
              <a:rPr lang="en-US" dirty="0"/>
              <a:t>b)	se </a:t>
            </a:r>
            <a:r>
              <a:rPr lang="en-US" dirty="0" err="1"/>
              <a:t>zvýšeným</a:t>
            </a:r>
            <a:r>
              <a:rPr lang="en-US" dirty="0"/>
              <a:t> </a:t>
            </a:r>
            <a:r>
              <a:rPr lang="en-US" dirty="0" err="1"/>
              <a:t>požárním</a:t>
            </a:r>
            <a:r>
              <a:rPr lang="en-US" dirty="0"/>
              <a:t> </a:t>
            </a:r>
            <a:r>
              <a:rPr lang="en-US" dirty="0" err="1"/>
              <a:t>nebezpečím</a:t>
            </a:r>
            <a:r>
              <a:rPr lang="en-US" dirty="0"/>
              <a:t>, </a:t>
            </a:r>
          </a:p>
          <a:p>
            <a:r>
              <a:rPr lang="en-US" dirty="0"/>
              <a:t>c)	s </a:t>
            </a:r>
            <a:r>
              <a:rPr lang="en-US" dirty="0" err="1"/>
              <a:t>vysokým</a:t>
            </a:r>
            <a:r>
              <a:rPr lang="en-US" dirty="0"/>
              <a:t> </a:t>
            </a:r>
            <a:r>
              <a:rPr lang="en-US" dirty="0" err="1"/>
              <a:t>požárním</a:t>
            </a:r>
            <a:r>
              <a:rPr lang="en-US" dirty="0"/>
              <a:t> </a:t>
            </a:r>
            <a:r>
              <a:rPr lang="en-US" dirty="0" err="1"/>
              <a:t>nebezpečím</a:t>
            </a:r>
            <a:r>
              <a:rPr lang="en-US" dirty="0"/>
              <a:t>.</a:t>
            </a:r>
          </a:p>
        </p:txBody>
      </p:sp>
      <p:sp>
        <p:nvSpPr>
          <p:cNvPr id="4" name="Title 3"/>
          <p:cNvSpPr>
            <a:spLocks noGrp="1"/>
          </p:cNvSpPr>
          <p:nvPr>
            <p:ph type="title"/>
          </p:nvPr>
        </p:nvSpPr>
        <p:spPr/>
        <p:txBody>
          <a:bodyPr/>
          <a:lstStyle/>
          <a:p>
            <a:r>
              <a:rPr lang="en-US" dirty="0" err="1"/>
              <a:t>Členění</a:t>
            </a:r>
            <a:r>
              <a:rPr lang="en-US" dirty="0"/>
              <a:t> </a:t>
            </a:r>
            <a:r>
              <a:rPr lang="en-US" dirty="0" err="1"/>
              <a:t>provozované</a:t>
            </a:r>
            <a:r>
              <a:rPr lang="en-US" dirty="0"/>
              <a:t> </a:t>
            </a:r>
            <a:r>
              <a:rPr lang="en-US" dirty="0" err="1"/>
              <a:t>činnosti</a:t>
            </a:r>
            <a:r>
              <a:rPr lang="en-US" dirty="0"/>
              <a:t> </a:t>
            </a:r>
            <a:r>
              <a:rPr lang="en-US" dirty="0" err="1"/>
              <a:t>podle</a:t>
            </a:r>
            <a:r>
              <a:rPr lang="en-US" dirty="0"/>
              <a:t> </a:t>
            </a:r>
            <a:r>
              <a:rPr lang="en-US" dirty="0" err="1"/>
              <a:t>požárního</a:t>
            </a:r>
            <a:r>
              <a:rPr lang="en-US" dirty="0"/>
              <a:t> </a:t>
            </a:r>
            <a:r>
              <a:rPr lang="en-US" dirty="0" err="1"/>
              <a:t>nebezpečí</a:t>
            </a:r>
            <a:endParaRPr lang="en-US" dirty="0"/>
          </a:p>
        </p:txBody>
      </p:sp>
    </p:spTree>
    <p:extLst>
      <p:ext uri="{BB962C8B-B14F-4D97-AF65-F5344CB8AC3E}">
        <p14:creationId xmlns:p14="http://schemas.microsoft.com/office/powerpoint/2010/main" val="149154329"/>
      </p:ext>
    </p:extLst>
  </p:cSld>
  <p:clrMapOvr>
    <a:masterClrMapping/>
  </p:clrMapOvr>
</p:sld>
</file>

<file path=ppt/slides/slide3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Povinnosti</a:t>
            </a:r>
            <a:r>
              <a:rPr lang="en-US" dirty="0"/>
              <a:t> </a:t>
            </a:r>
            <a:r>
              <a:rPr lang="en-US" dirty="0" err="1"/>
              <a:t>právnických</a:t>
            </a:r>
            <a:r>
              <a:rPr lang="en-US" dirty="0"/>
              <a:t> </a:t>
            </a:r>
            <a:r>
              <a:rPr lang="en-US" dirty="0" err="1"/>
              <a:t>osob</a:t>
            </a:r>
            <a:r>
              <a:rPr lang="en-US" dirty="0"/>
              <a:t> a </a:t>
            </a:r>
            <a:r>
              <a:rPr lang="en-US" dirty="0" err="1"/>
              <a:t>podnikajících</a:t>
            </a:r>
            <a:r>
              <a:rPr lang="en-US" dirty="0"/>
              <a:t> </a:t>
            </a:r>
            <a:r>
              <a:rPr lang="en-US" dirty="0" err="1"/>
              <a:t>fyzických</a:t>
            </a:r>
            <a:r>
              <a:rPr lang="en-US" dirty="0"/>
              <a:t> </a:t>
            </a:r>
            <a:r>
              <a:rPr lang="en-US" dirty="0" err="1"/>
              <a:t>osob</a:t>
            </a:r>
            <a:endParaRPr lang="en-US" dirty="0"/>
          </a:p>
        </p:txBody>
      </p:sp>
      <p:sp>
        <p:nvSpPr>
          <p:cNvPr id="3" name="Content Placeholder 2"/>
          <p:cNvSpPr>
            <a:spLocks noGrp="1"/>
          </p:cNvSpPr>
          <p:nvPr>
            <p:ph idx="1"/>
          </p:nvPr>
        </p:nvSpPr>
        <p:spPr/>
        <p:txBody>
          <a:bodyPr/>
          <a:lstStyle/>
          <a:p>
            <a:r>
              <a:rPr lang="en-US" sz="2400" dirty="0"/>
              <a:t>1.</a:t>
            </a:r>
            <a:r>
              <a:rPr lang="en-US" sz="2400" dirty="0">
                <a:solidFill>
                  <a:srgbClr val="FF0000"/>
                </a:solidFill>
              </a:rPr>
              <a:t>obstarávat a </a:t>
            </a:r>
            <a:r>
              <a:rPr lang="en-US" sz="2400" dirty="0" err="1">
                <a:solidFill>
                  <a:srgbClr val="FF0000"/>
                </a:solidFill>
              </a:rPr>
              <a:t>zabezpečovat</a:t>
            </a:r>
            <a:r>
              <a:rPr lang="en-US" sz="2400" dirty="0">
                <a:solidFill>
                  <a:srgbClr val="FF0000"/>
                </a:solidFill>
              </a:rPr>
              <a:t> </a:t>
            </a:r>
            <a:r>
              <a:rPr lang="en-US" sz="2400" dirty="0"/>
              <a:t>v </a:t>
            </a:r>
            <a:r>
              <a:rPr lang="en-US" sz="2400" dirty="0" err="1"/>
              <a:t>potřebném</a:t>
            </a:r>
            <a:r>
              <a:rPr lang="en-US" sz="2400" dirty="0"/>
              <a:t> </a:t>
            </a:r>
            <a:r>
              <a:rPr lang="en-US" sz="2400" dirty="0" err="1"/>
              <a:t>množství</a:t>
            </a:r>
            <a:r>
              <a:rPr lang="en-US" sz="2400" dirty="0"/>
              <a:t> a </a:t>
            </a:r>
            <a:r>
              <a:rPr lang="en-US" sz="2400" dirty="0" err="1"/>
              <a:t>druzích</a:t>
            </a:r>
            <a:r>
              <a:rPr lang="en-US" sz="2400" dirty="0"/>
              <a:t> </a:t>
            </a:r>
            <a:r>
              <a:rPr lang="en-US" sz="2400" dirty="0" err="1"/>
              <a:t>požární</a:t>
            </a:r>
            <a:r>
              <a:rPr lang="en-US" sz="2400" dirty="0"/>
              <a:t> </a:t>
            </a:r>
            <a:r>
              <a:rPr lang="en-US" sz="2400" dirty="0" err="1"/>
              <a:t>techniku</a:t>
            </a:r>
            <a:r>
              <a:rPr lang="en-US" sz="2400" dirty="0"/>
              <a:t>, </a:t>
            </a:r>
            <a:r>
              <a:rPr lang="en-US" sz="2400" dirty="0" err="1"/>
              <a:t>věcné</a:t>
            </a:r>
            <a:r>
              <a:rPr lang="en-US" sz="2400" dirty="0"/>
              <a:t> </a:t>
            </a:r>
            <a:r>
              <a:rPr lang="en-US" sz="2400" dirty="0" err="1"/>
              <a:t>prostředky</a:t>
            </a:r>
            <a:r>
              <a:rPr lang="en-US" sz="2400" dirty="0"/>
              <a:t> </a:t>
            </a:r>
            <a:r>
              <a:rPr lang="en-US" sz="2400" dirty="0" err="1"/>
              <a:t>požární</a:t>
            </a:r>
            <a:r>
              <a:rPr lang="en-US" sz="2400" dirty="0"/>
              <a:t> </a:t>
            </a:r>
            <a:r>
              <a:rPr lang="en-US" sz="2400" dirty="0" err="1"/>
              <a:t>ochrany</a:t>
            </a:r>
            <a:r>
              <a:rPr lang="en-US" sz="2400" dirty="0"/>
              <a:t>  a </a:t>
            </a:r>
            <a:r>
              <a:rPr lang="en-US" sz="2400" dirty="0" err="1"/>
              <a:t>požárně</a:t>
            </a:r>
            <a:r>
              <a:rPr lang="en-US" sz="2400" dirty="0"/>
              <a:t> </a:t>
            </a:r>
            <a:r>
              <a:rPr lang="en-US" sz="2400" dirty="0" err="1"/>
              <a:t>bezpečnostní</a:t>
            </a:r>
            <a:r>
              <a:rPr lang="en-US" sz="2400" dirty="0"/>
              <a:t> </a:t>
            </a:r>
            <a:r>
              <a:rPr lang="en-US" sz="2400" dirty="0" err="1"/>
              <a:t>zařízení</a:t>
            </a:r>
            <a:r>
              <a:rPr lang="en-US" sz="2400" dirty="0"/>
              <a:t>,</a:t>
            </a:r>
          </a:p>
          <a:p>
            <a:r>
              <a:rPr lang="en-US" sz="2400" dirty="0"/>
              <a:t>2. </a:t>
            </a:r>
            <a:r>
              <a:rPr lang="en-US" sz="2400" dirty="0" err="1">
                <a:solidFill>
                  <a:srgbClr val="FF6600"/>
                </a:solidFill>
              </a:rPr>
              <a:t>dodržovat</a:t>
            </a:r>
            <a:r>
              <a:rPr lang="en-US" sz="2400" dirty="0">
                <a:solidFill>
                  <a:srgbClr val="FF6600"/>
                </a:solidFill>
              </a:rPr>
              <a:t> </a:t>
            </a:r>
            <a:r>
              <a:rPr lang="en-US" sz="2400" dirty="0" err="1">
                <a:solidFill>
                  <a:srgbClr val="FF6600"/>
                </a:solidFill>
              </a:rPr>
              <a:t>technické</a:t>
            </a:r>
            <a:r>
              <a:rPr lang="en-US" sz="2400" dirty="0">
                <a:solidFill>
                  <a:srgbClr val="FF6600"/>
                </a:solidFill>
              </a:rPr>
              <a:t> </a:t>
            </a:r>
            <a:r>
              <a:rPr lang="en-US" sz="2400" dirty="0" err="1">
                <a:solidFill>
                  <a:srgbClr val="FF6600"/>
                </a:solidFill>
              </a:rPr>
              <a:t>podmínky</a:t>
            </a:r>
            <a:r>
              <a:rPr lang="en-US" sz="2400" dirty="0">
                <a:solidFill>
                  <a:srgbClr val="FF6600"/>
                </a:solidFill>
              </a:rPr>
              <a:t> a </a:t>
            </a:r>
            <a:r>
              <a:rPr lang="en-US" sz="2400" dirty="0" err="1">
                <a:solidFill>
                  <a:srgbClr val="FF6600"/>
                </a:solidFill>
              </a:rPr>
              <a:t>návody</a:t>
            </a:r>
            <a:r>
              <a:rPr lang="en-US" sz="2400" dirty="0">
                <a:solidFill>
                  <a:srgbClr val="FF6600"/>
                </a:solidFill>
              </a:rPr>
              <a:t> </a:t>
            </a:r>
            <a:r>
              <a:rPr lang="en-US" sz="2400" dirty="0" err="1"/>
              <a:t>vztahující</a:t>
            </a:r>
            <a:r>
              <a:rPr lang="en-US" sz="2400" dirty="0"/>
              <a:t> se k </a:t>
            </a:r>
            <a:r>
              <a:rPr lang="en-US" sz="2400" dirty="0" err="1"/>
              <a:t>požární</a:t>
            </a:r>
            <a:r>
              <a:rPr lang="en-US" sz="2400" dirty="0"/>
              <a:t> </a:t>
            </a:r>
            <a:r>
              <a:rPr lang="en-US" sz="2400" dirty="0" err="1"/>
              <a:t>bezpečnosti</a:t>
            </a:r>
            <a:r>
              <a:rPr lang="en-US" sz="2400" dirty="0"/>
              <a:t> </a:t>
            </a:r>
            <a:r>
              <a:rPr lang="en-US" sz="2400" dirty="0" err="1"/>
              <a:t>výrobků</a:t>
            </a:r>
            <a:r>
              <a:rPr lang="en-US" sz="2400" dirty="0"/>
              <a:t>  </a:t>
            </a:r>
            <a:r>
              <a:rPr lang="en-US" sz="2400" dirty="0" err="1"/>
              <a:t>nebo</a:t>
            </a:r>
            <a:r>
              <a:rPr lang="en-US" sz="2400" dirty="0"/>
              <a:t> </a:t>
            </a:r>
            <a:r>
              <a:rPr lang="en-US" sz="2400" dirty="0" err="1"/>
              <a:t>činností</a:t>
            </a:r>
            <a:r>
              <a:rPr lang="en-US" sz="2400" dirty="0"/>
              <a:t>,</a:t>
            </a:r>
          </a:p>
          <a:p>
            <a:r>
              <a:rPr lang="en-US" sz="2400" dirty="0"/>
              <a:t>3. </a:t>
            </a:r>
            <a:r>
              <a:rPr lang="en-US" sz="2400" dirty="0" err="1">
                <a:solidFill>
                  <a:srgbClr val="008000"/>
                </a:solidFill>
              </a:rPr>
              <a:t>označovat</a:t>
            </a:r>
            <a:r>
              <a:rPr lang="en-US" sz="2400" dirty="0">
                <a:solidFill>
                  <a:srgbClr val="008000"/>
                </a:solidFill>
              </a:rPr>
              <a:t> </a:t>
            </a:r>
            <a:r>
              <a:rPr lang="en-US" sz="2400" dirty="0" err="1">
                <a:solidFill>
                  <a:srgbClr val="008000"/>
                </a:solidFill>
              </a:rPr>
              <a:t>pracoviště</a:t>
            </a:r>
            <a:r>
              <a:rPr lang="en-US" sz="2400" dirty="0">
                <a:solidFill>
                  <a:srgbClr val="008000"/>
                </a:solidFill>
              </a:rPr>
              <a:t> a </a:t>
            </a:r>
            <a:r>
              <a:rPr lang="en-US" sz="2400" dirty="0" err="1">
                <a:solidFill>
                  <a:srgbClr val="008000"/>
                </a:solidFill>
              </a:rPr>
              <a:t>ostatní</a:t>
            </a:r>
            <a:r>
              <a:rPr lang="en-US" sz="2400" dirty="0">
                <a:solidFill>
                  <a:srgbClr val="008000"/>
                </a:solidFill>
              </a:rPr>
              <a:t> </a:t>
            </a:r>
            <a:r>
              <a:rPr lang="en-US" sz="2400" dirty="0" err="1">
                <a:solidFill>
                  <a:srgbClr val="008000"/>
                </a:solidFill>
              </a:rPr>
              <a:t>místa</a:t>
            </a:r>
            <a:r>
              <a:rPr lang="en-US" sz="2400" dirty="0">
                <a:solidFill>
                  <a:srgbClr val="008000"/>
                </a:solidFill>
              </a:rPr>
              <a:t> </a:t>
            </a:r>
            <a:r>
              <a:rPr lang="en-US" sz="2400" dirty="0" err="1"/>
              <a:t>příslušnými</a:t>
            </a:r>
            <a:r>
              <a:rPr lang="en-US" sz="2400" dirty="0"/>
              <a:t> </a:t>
            </a:r>
            <a:r>
              <a:rPr lang="en-US" sz="2400" dirty="0" err="1"/>
              <a:t>bezpečnostními</a:t>
            </a:r>
            <a:r>
              <a:rPr lang="en-US" sz="2400" dirty="0"/>
              <a:t> </a:t>
            </a:r>
            <a:r>
              <a:rPr lang="en-US" sz="2400" dirty="0" err="1"/>
              <a:t>značkami</a:t>
            </a:r>
            <a:r>
              <a:rPr lang="en-US" sz="2400" dirty="0"/>
              <a:t>, </a:t>
            </a:r>
            <a:r>
              <a:rPr lang="en-US" sz="2400" dirty="0" err="1"/>
              <a:t>příkazy</a:t>
            </a:r>
            <a:r>
              <a:rPr lang="en-US" sz="2400" dirty="0"/>
              <a:t>, </a:t>
            </a:r>
            <a:r>
              <a:rPr lang="en-US" sz="2400" dirty="0" err="1"/>
              <a:t>zákazy</a:t>
            </a:r>
            <a:r>
              <a:rPr lang="en-US" sz="2400" dirty="0"/>
              <a:t> a </a:t>
            </a:r>
            <a:r>
              <a:rPr lang="en-US" sz="2400" dirty="0" err="1"/>
              <a:t>pokyny</a:t>
            </a:r>
            <a:r>
              <a:rPr lang="en-US" sz="2400" dirty="0"/>
              <a:t> </a:t>
            </a:r>
            <a:r>
              <a:rPr lang="en-US" sz="2400" dirty="0" err="1"/>
              <a:t>ve</a:t>
            </a:r>
            <a:r>
              <a:rPr lang="en-US" sz="2400" dirty="0"/>
              <a:t> </a:t>
            </a:r>
            <a:r>
              <a:rPr lang="en-US" sz="2400" dirty="0" err="1"/>
              <a:t>vztahu</a:t>
            </a:r>
            <a:r>
              <a:rPr lang="en-US" sz="2400" dirty="0"/>
              <a:t> k </a:t>
            </a:r>
            <a:r>
              <a:rPr lang="en-US" sz="2400" dirty="0" err="1"/>
              <a:t>požární</a:t>
            </a:r>
            <a:r>
              <a:rPr lang="en-US" sz="2400" dirty="0"/>
              <a:t> </a:t>
            </a:r>
            <a:r>
              <a:rPr lang="en-US" sz="2400" dirty="0" err="1"/>
              <a:t>ochraně</a:t>
            </a:r>
            <a:r>
              <a:rPr lang="en-US" sz="2400" dirty="0"/>
              <a:t>,</a:t>
            </a:r>
          </a:p>
          <a:p>
            <a:r>
              <a:rPr lang="en-US" sz="2400" dirty="0"/>
              <a:t>4. </a:t>
            </a:r>
            <a:r>
              <a:rPr lang="en-US" sz="2400" dirty="0" err="1">
                <a:solidFill>
                  <a:srgbClr val="0000FF"/>
                </a:solidFill>
              </a:rPr>
              <a:t>pravidelně</a:t>
            </a:r>
            <a:r>
              <a:rPr lang="en-US" sz="2400" dirty="0">
                <a:solidFill>
                  <a:srgbClr val="0000FF"/>
                </a:solidFill>
              </a:rPr>
              <a:t> </a:t>
            </a:r>
            <a:r>
              <a:rPr lang="en-US" sz="2400" dirty="0" err="1">
                <a:solidFill>
                  <a:srgbClr val="0000FF"/>
                </a:solidFill>
              </a:rPr>
              <a:t>kontrolovat</a:t>
            </a:r>
            <a:r>
              <a:rPr lang="en-US" sz="2400" dirty="0">
                <a:solidFill>
                  <a:srgbClr val="0000FF"/>
                </a:solidFill>
              </a:rPr>
              <a:t> </a:t>
            </a:r>
            <a:r>
              <a:rPr lang="en-US" sz="2400" dirty="0" err="1"/>
              <a:t>prostřednictvím</a:t>
            </a:r>
            <a:r>
              <a:rPr lang="en-US" sz="2400" dirty="0"/>
              <a:t> </a:t>
            </a:r>
            <a:r>
              <a:rPr lang="en-US" sz="2400" dirty="0" err="1"/>
              <a:t>odborně</a:t>
            </a:r>
            <a:r>
              <a:rPr lang="en-US" sz="2400" dirty="0"/>
              <a:t> </a:t>
            </a:r>
            <a:r>
              <a:rPr lang="en-US" sz="2400" dirty="0" err="1"/>
              <a:t>způsobilé</a:t>
            </a:r>
            <a:r>
              <a:rPr lang="en-US" sz="2400" dirty="0"/>
              <a:t> </a:t>
            </a:r>
            <a:r>
              <a:rPr lang="en-US" sz="2400" dirty="0" err="1"/>
              <a:t>osob</a:t>
            </a:r>
            <a:r>
              <a:rPr lang="en-US" sz="2400" dirty="0"/>
              <a:t> </a:t>
            </a:r>
            <a:r>
              <a:rPr lang="en-US" sz="2400" dirty="0" err="1"/>
              <a:t>dodržování</a:t>
            </a:r>
            <a:r>
              <a:rPr lang="en-US" sz="2400" dirty="0"/>
              <a:t> </a:t>
            </a:r>
            <a:r>
              <a:rPr lang="en-US" sz="2400" dirty="0" err="1"/>
              <a:t>předpisů</a:t>
            </a:r>
            <a:endParaRPr lang="en-US" sz="2400" dirty="0"/>
          </a:p>
          <a:p>
            <a:r>
              <a:rPr lang="en-US" sz="2400" dirty="0"/>
              <a:t>5. </a:t>
            </a:r>
            <a:r>
              <a:rPr lang="en-US" sz="2400" dirty="0" err="1">
                <a:solidFill>
                  <a:srgbClr val="FF6600"/>
                </a:solidFill>
              </a:rPr>
              <a:t>bezodkladně</a:t>
            </a:r>
            <a:r>
              <a:rPr lang="en-US" sz="2400" dirty="0">
                <a:solidFill>
                  <a:srgbClr val="FF6600"/>
                </a:solidFill>
              </a:rPr>
              <a:t> </a:t>
            </a:r>
            <a:r>
              <a:rPr lang="en-US" sz="2400" dirty="0" err="1">
                <a:solidFill>
                  <a:srgbClr val="FF6600"/>
                </a:solidFill>
              </a:rPr>
              <a:t>oznamovat</a:t>
            </a:r>
            <a:r>
              <a:rPr lang="en-US" sz="2400" dirty="0">
                <a:solidFill>
                  <a:srgbClr val="FF6600"/>
                </a:solidFill>
              </a:rPr>
              <a:t> </a:t>
            </a:r>
            <a:r>
              <a:rPr lang="en-US" sz="2400" dirty="0" err="1"/>
              <a:t>územně</a:t>
            </a:r>
            <a:r>
              <a:rPr lang="en-US" sz="2400" dirty="0"/>
              <a:t> </a:t>
            </a:r>
            <a:r>
              <a:rPr lang="en-US" sz="2400" dirty="0" err="1"/>
              <a:t>příslušnému</a:t>
            </a:r>
            <a:r>
              <a:rPr lang="en-US" sz="2400" dirty="0"/>
              <a:t> </a:t>
            </a:r>
            <a:r>
              <a:rPr lang="en-US" sz="2400" dirty="0" err="1"/>
              <a:t>operačnímu</a:t>
            </a:r>
            <a:r>
              <a:rPr lang="en-US" sz="2400" dirty="0"/>
              <a:t> </a:t>
            </a:r>
            <a:r>
              <a:rPr lang="en-US" sz="2400" dirty="0" err="1"/>
              <a:t>středisku</a:t>
            </a:r>
            <a:r>
              <a:rPr lang="en-US" sz="2400" dirty="0"/>
              <a:t> </a:t>
            </a:r>
            <a:r>
              <a:rPr lang="en-US" sz="2400" dirty="0" err="1"/>
              <a:t>hasičského</a:t>
            </a:r>
            <a:r>
              <a:rPr lang="en-US" sz="2400" dirty="0"/>
              <a:t> </a:t>
            </a:r>
            <a:r>
              <a:rPr lang="en-US" sz="2400" dirty="0" err="1"/>
              <a:t>záchranného</a:t>
            </a:r>
            <a:r>
              <a:rPr lang="en-US" sz="2400" dirty="0"/>
              <a:t> </a:t>
            </a:r>
            <a:r>
              <a:rPr lang="en-US" sz="2400" dirty="0" err="1"/>
              <a:t>sboru</a:t>
            </a:r>
            <a:r>
              <a:rPr lang="en-US" sz="2400" dirty="0"/>
              <a:t>  </a:t>
            </a:r>
            <a:r>
              <a:rPr lang="en-US" sz="2400" dirty="0" err="1"/>
              <a:t>kraje</a:t>
            </a:r>
            <a:r>
              <a:rPr lang="en-US" sz="2400" dirty="0"/>
              <a:t>  </a:t>
            </a:r>
            <a:r>
              <a:rPr lang="en-US" sz="2400" dirty="0" err="1"/>
              <a:t>každý</a:t>
            </a:r>
            <a:r>
              <a:rPr lang="en-US" sz="2400" dirty="0"/>
              <a:t> </a:t>
            </a:r>
            <a:r>
              <a:rPr lang="en-US" sz="2400" dirty="0" err="1"/>
              <a:t>požár</a:t>
            </a:r>
            <a:r>
              <a:rPr lang="en-US" sz="2400" dirty="0"/>
              <a:t> </a:t>
            </a:r>
          </a:p>
        </p:txBody>
      </p:sp>
    </p:spTree>
    <p:extLst>
      <p:ext uri="{BB962C8B-B14F-4D97-AF65-F5344CB8AC3E}">
        <p14:creationId xmlns:p14="http://schemas.microsoft.com/office/powerpoint/2010/main" val="3797771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855B16E3-E2BA-F34A-92A9-E30B26DF8A3A}"/>
              </a:ext>
            </a:extLst>
          </p:cNvPr>
          <p:cNvSpPr>
            <a:spLocks noGrp="1"/>
          </p:cNvSpPr>
          <p:nvPr>
            <p:ph type="title"/>
          </p:nvPr>
        </p:nvSpPr>
        <p:spPr/>
        <p:txBody>
          <a:bodyPr/>
          <a:lstStyle/>
          <a:p>
            <a:br>
              <a:rPr lang="cs-CZ" altLang="cs-CZ">
                <a:ea typeface="ＭＳ Ｐゴシック" panose="020B0600070205080204" pitchFamily="34" charset="-128"/>
              </a:rPr>
            </a:br>
            <a:r>
              <a:rPr lang="cs-CZ" altLang="cs-CZ">
                <a:ea typeface="ＭＳ Ｐゴシック" panose="020B0600070205080204" pitchFamily="34" charset="-128"/>
              </a:rPr>
              <a:t>Princip svěřených pravomocí </a:t>
            </a:r>
            <a:br>
              <a:rPr lang="cs-CZ" altLang="cs-CZ">
                <a:ea typeface="ＭＳ Ｐゴシック" panose="020B0600070205080204" pitchFamily="34" charset="-128"/>
              </a:rPr>
            </a:br>
            <a:endParaRPr lang="en-US" altLang="cs-CZ">
              <a:ea typeface="ＭＳ Ｐゴシック" panose="020B0600070205080204" pitchFamily="34" charset="-128"/>
            </a:endParaRPr>
          </a:p>
        </p:txBody>
      </p:sp>
      <p:sp>
        <p:nvSpPr>
          <p:cNvPr id="47106" name="Content Placeholder 2">
            <a:extLst>
              <a:ext uri="{FF2B5EF4-FFF2-40B4-BE49-F238E27FC236}">
                <a16:creationId xmlns:a16="http://schemas.microsoft.com/office/drawing/2014/main" id="{4E422F39-56A2-DE41-AEAC-2A02A12DCF64}"/>
              </a:ext>
            </a:extLst>
          </p:cNvPr>
          <p:cNvSpPr>
            <a:spLocks noGrp="1"/>
          </p:cNvSpPr>
          <p:nvPr>
            <p:ph idx="1"/>
          </p:nvPr>
        </p:nvSpPr>
        <p:spPr/>
        <p:txBody>
          <a:bodyPr/>
          <a:lstStyle/>
          <a:p>
            <a:r>
              <a:rPr lang="cs-CZ" altLang="cs-CZ">
                <a:ea typeface="ＭＳ Ｐゴシック" panose="020B0600070205080204" pitchFamily="34" charset="-128"/>
              </a:rPr>
              <a:t> EU jedná výlučně v mezích pravomocí svěřených ve Smlouvách členskými státy pro dosažení cílů obsažených ve  Smlouvách</a:t>
            </a:r>
            <a:endParaRPr lang="en-US" altLang="cs-CZ">
              <a:ea typeface="ＭＳ Ｐゴシック" panose="020B0600070205080204" pitchFamily="34" charset="-128"/>
            </a:endParaRPr>
          </a:p>
        </p:txBody>
      </p:sp>
    </p:spTree>
    <p:extLst>
      <p:ext uri="{BB962C8B-B14F-4D97-AF65-F5344CB8AC3E}">
        <p14:creationId xmlns:p14="http://schemas.microsoft.com/office/powerpoint/2010/main" val="971653127"/>
      </p:ext>
    </p:extLst>
  </p:cSld>
  <p:clrMapOvr>
    <a:masterClrMapping/>
  </p:clrMapOvr>
</p:sld>
</file>

<file path=ppt/slides/slide3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Osobní</a:t>
            </a:r>
            <a:r>
              <a:rPr lang="en-US" dirty="0"/>
              <a:t> </a:t>
            </a:r>
            <a:r>
              <a:rPr lang="en-US" dirty="0" err="1"/>
              <a:t>pomoc</a:t>
            </a:r>
            <a:endParaRPr lang="en-US" dirty="0"/>
          </a:p>
        </p:txBody>
      </p:sp>
      <p:sp>
        <p:nvSpPr>
          <p:cNvPr id="3" name="Content Placeholder 2"/>
          <p:cNvSpPr>
            <a:spLocks noGrp="1"/>
          </p:cNvSpPr>
          <p:nvPr>
            <p:ph idx="1"/>
          </p:nvPr>
        </p:nvSpPr>
        <p:spPr/>
        <p:txBody>
          <a:bodyPr/>
          <a:lstStyle/>
          <a:p>
            <a:r>
              <a:rPr lang="en-US" sz="2800" dirty="0" err="1"/>
              <a:t>Každý</a:t>
            </a:r>
            <a:r>
              <a:rPr lang="en-US" sz="2800" dirty="0"/>
              <a:t> je </a:t>
            </a:r>
            <a:r>
              <a:rPr lang="en-US" sz="2800" dirty="0" err="1"/>
              <a:t>povinen</a:t>
            </a:r>
            <a:r>
              <a:rPr lang="en-US" sz="2800" dirty="0"/>
              <a:t>  </a:t>
            </a:r>
            <a:r>
              <a:rPr lang="en-US" sz="2800" dirty="0" err="1"/>
              <a:t>při</a:t>
            </a:r>
            <a:r>
              <a:rPr lang="en-US" sz="2800" dirty="0"/>
              <a:t> </a:t>
            </a:r>
            <a:r>
              <a:rPr lang="en-US" sz="2800" dirty="0" err="1"/>
              <a:t>zdolávání</a:t>
            </a:r>
            <a:r>
              <a:rPr lang="en-US" sz="2800" dirty="0"/>
              <a:t> </a:t>
            </a:r>
            <a:r>
              <a:rPr lang="en-US" sz="2800" dirty="0" err="1"/>
              <a:t>požáru</a:t>
            </a:r>
            <a:r>
              <a:rPr lang="en-US" sz="2800" dirty="0"/>
              <a:t>:</a:t>
            </a:r>
          </a:p>
          <a:p>
            <a:r>
              <a:rPr lang="en-US" sz="2800" dirty="0"/>
              <a:t>a) </a:t>
            </a:r>
            <a:r>
              <a:rPr lang="en-US" sz="2800" dirty="0" err="1"/>
              <a:t>provést</a:t>
            </a:r>
            <a:r>
              <a:rPr lang="en-US" sz="2800" dirty="0"/>
              <a:t> </a:t>
            </a:r>
            <a:r>
              <a:rPr lang="en-US" sz="2800" dirty="0" err="1"/>
              <a:t>nutná</a:t>
            </a:r>
            <a:r>
              <a:rPr lang="en-US" sz="2800" dirty="0"/>
              <a:t> </a:t>
            </a:r>
            <a:r>
              <a:rPr lang="en-US" sz="2800" dirty="0" err="1"/>
              <a:t>opatření</a:t>
            </a:r>
            <a:r>
              <a:rPr lang="en-US" sz="2800" dirty="0"/>
              <a:t> pro </a:t>
            </a:r>
            <a:r>
              <a:rPr lang="en-US" sz="2800" dirty="0" err="1">
                <a:solidFill>
                  <a:srgbClr val="FF6600"/>
                </a:solidFill>
              </a:rPr>
              <a:t>záchranu</a:t>
            </a:r>
            <a:r>
              <a:rPr lang="en-US" sz="2800" dirty="0">
                <a:solidFill>
                  <a:srgbClr val="FF6600"/>
                </a:solidFill>
              </a:rPr>
              <a:t> </a:t>
            </a:r>
            <a:r>
              <a:rPr lang="en-US" sz="2800" dirty="0" err="1">
                <a:solidFill>
                  <a:srgbClr val="FF6600"/>
                </a:solidFill>
              </a:rPr>
              <a:t>ohrožených</a:t>
            </a:r>
            <a:r>
              <a:rPr lang="en-US" sz="2800" dirty="0">
                <a:solidFill>
                  <a:srgbClr val="FF6600"/>
                </a:solidFill>
              </a:rPr>
              <a:t> </a:t>
            </a:r>
            <a:r>
              <a:rPr lang="en-US" sz="2800" dirty="0" err="1">
                <a:solidFill>
                  <a:srgbClr val="FF6600"/>
                </a:solidFill>
              </a:rPr>
              <a:t>osob</a:t>
            </a:r>
            <a:r>
              <a:rPr lang="en-US" sz="2800" dirty="0"/>
              <a:t>, </a:t>
            </a:r>
          </a:p>
          <a:p>
            <a:r>
              <a:rPr lang="en-US" sz="2800" dirty="0"/>
              <a:t>b)	</a:t>
            </a:r>
            <a:r>
              <a:rPr lang="en-US" sz="2800" dirty="0" err="1">
                <a:solidFill>
                  <a:schemeClr val="accent6"/>
                </a:solidFill>
              </a:rPr>
              <a:t>uhasit</a:t>
            </a:r>
            <a:r>
              <a:rPr lang="en-US" sz="2800" dirty="0">
                <a:solidFill>
                  <a:schemeClr val="accent6"/>
                </a:solidFill>
              </a:rPr>
              <a:t> </a:t>
            </a:r>
            <a:r>
              <a:rPr lang="en-US" sz="2800" dirty="0" err="1">
                <a:solidFill>
                  <a:schemeClr val="accent6"/>
                </a:solidFill>
              </a:rPr>
              <a:t>požár</a:t>
            </a:r>
            <a:r>
              <a:rPr lang="en-US" sz="2800" dirty="0"/>
              <a:t>, </a:t>
            </a:r>
            <a:r>
              <a:rPr lang="en-US" sz="2800" dirty="0" err="1"/>
              <a:t>jestliže</a:t>
            </a:r>
            <a:r>
              <a:rPr lang="en-US" sz="2800" dirty="0"/>
              <a:t> je to </a:t>
            </a:r>
            <a:r>
              <a:rPr lang="en-US" sz="2800" dirty="0" err="1"/>
              <a:t>možné</a:t>
            </a:r>
            <a:r>
              <a:rPr lang="en-US" sz="2800" dirty="0"/>
              <a:t>, </a:t>
            </a:r>
            <a:r>
              <a:rPr lang="en-US" sz="2800" dirty="0" err="1"/>
              <a:t>nebo</a:t>
            </a:r>
            <a:r>
              <a:rPr lang="en-US" sz="2800" dirty="0"/>
              <a:t> </a:t>
            </a:r>
            <a:r>
              <a:rPr lang="en-US" sz="2800" dirty="0" err="1"/>
              <a:t>provést</a:t>
            </a:r>
            <a:r>
              <a:rPr lang="en-US" sz="2800" dirty="0"/>
              <a:t> </a:t>
            </a:r>
            <a:r>
              <a:rPr lang="en-US" sz="2800" dirty="0" err="1"/>
              <a:t>nutná</a:t>
            </a:r>
            <a:r>
              <a:rPr lang="en-US" sz="2800" dirty="0"/>
              <a:t> </a:t>
            </a:r>
            <a:r>
              <a:rPr lang="en-US" sz="2800" dirty="0" err="1"/>
              <a:t>opatření</a:t>
            </a:r>
            <a:r>
              <a:rPr lang="en-US" sz="2800" dirty="0"/>
              <a:t> k </a:t>
            </a:r>
            <a:r>
              <a:rPr lang="en-US" sz="2800" dirty="0" err="1"/>
              <a:t>zamezení</a:t>
            </a:r>
            <a:r>
              <a:rPr lang="en-US" sz="2800" dirty="0"/>
              <a:t> </a:t>
            </a:r>
            <a:r>
              <a:rPr lang="en-US" sz="2800" dirty="0" err="1"/>
              <a:t>jeho</a:t>
            </a:r>
            <a:r>
              <a:rPr lang="en-US" sz="2800" dirty="0"/>
              <a:t> </a:t>
            </a:r>
            <a:r>
              <a:rPr lang="en-US" sz="2800" dirty="0" err="1"/>
              <a:t>šíření</a:t>
            </a:r>
            <a:r>
              <a:rPr lang="en-US" sz="2800" dirty="0"/>
              <a:t>, </a:t>
            </a:r>
          </a:p>
          <a:p>
            <a:r>
              <a:rPr lang="en-US" sz="2800" dirty="0"/>
              <a:t>c) </a:t>
            </a:r>
            <a:r>
              <a:rPr lang="en-US" sz="2800" dirty="0" err="1">
                <a:solidFill>
                  <a:srgbClr val="FF6600"/>
                </a:solidFill>
              </a:rPr>
              <a:t>ohlásit</a:t>
            </a:r>
            <a:r>
              <a:rPr lang="en-US" sz="2800" dirty="0">
                <a:solidFill>
                  <a:srgbClr val="FF6600"/>
                </a:solidFill>
              </a:rPr>
              <a:t> </a:t>
            </a:r>
            <a:r>
              <a:rPr lang="en-US" sz="2800" dirty="0" err="1">
                <a:solidFill>
                  <a:srgbClr val="FF6600"/>
                </a:solidFill>
              </a:rPr>
              <a:t>neodkladně</a:t>
            </a:r>
            <a:r>
              <a:rPr lang="en-US" sz="2800" dirty="0">
                <a:solidFill>
                  <a:srgbClr val="FF6600"/>
                </a:solidFill>
              </a:rPr>
              <a:t> </a:t>
            </a:r>
            <a:r>
              <a:rPr lang="en-US" sz="2800" dirty="0" err="1">
                <a:solidFill>
                  <a:srgbClr val="FF6600"/>
                </a:solidFill>
              </a:rPr>
              <a:t>na</a:t>
            </a:r>
            <a:r>
              <a:rPr lang="en-US" sz="2800" dirty="0">
                <a:solidFill>
                  <a:srgbClr val="FF6600"/>
                </a:solidFill>
              </a:rPr>
              <a:t> </a:t>
            </a:r>
            <a:r>
              <a:rPr lang="en-US" sz="2800" dirty="0" err="1">
                <a:solidFill>
                  <a:srgbClr val="FF6600"/>
                </a:solidFill>
              </a:rPr>
              <a:t>určeném</a:t>
            </a:r>
            <a:r>
              <a:rPr lang="en-US" sz="2800" dirty="0">
                <a:solidFill>
                  <a:srgbClr val="FF6600"/>
                </a:solidFill>
              </a:rPr>
              <a:t> </a:t>
            </a:r>
            <a:r>
              <a:rPr lang="en-US" sz="2800" dirty="0" err="1">
                <a:solidFill>
                  <a:srgbClr val="FF6600"/>
                </a:solidFill>
              </a:rPr>
              <a:t>místě</a:t>
            </a:r>
            <a:r>
              <a:rPr lang="en-US" sz="2800" dirty="0"/>
              <a:t> </a:t>
            </a:r>
            <a:r>
              <a:rPr lang="en-US" sz="2800" dirty="0" err="1"/>
              <a:t>zjištěný</a:t>
            </a:r>
            <a:r>
              <a:rPr lang="en-US" sz="2800" dirty="0"/>
              <a:t> </a:t>
            </a:r>
            <a:r>
              <a:rPr lang="en-US" sz="2800" dirty="0" err="1"/>
              <a:t>požár</a:t>
            </a:r>
            <a:r>
              <a:rPr lang="en-US" sz="2800" dirty="0"/>
              <a:t> </a:t>
            </a:r>
            <a:r>
              <a:rPr lang="en-US" sz="2800" dirty="0" err="1"/>
              <a:t>nebo</a:t>
            </a:r>
            <a:r>
              <a:rPr lang="en-US" sz="2800" dirty="0"/>
              <a:t> </a:t>
            </a:r>
            <a:r>
              <a:rPr lang="en-US" sz="2800" dirty="0" err="1"/>
              <a:t>zabezpečit</a:t>
            </a:r>
            <a:r>
              <a:rPr lang="en-US" sz="2800" dirty="0"/>
              <a:t> </a:t>
            </a:r>
            <a:r>
              <a:rPr lang="en-US" sz="2800" dirty="0" err="1"/>
              <a:t>jeho</a:t>
            </a:r>
            <a:r>
              <a:rPr lang="en-US" sz="2800" dirty="0"/>
              <a:t> </a:t>
            </a:r>
            <a:r>
              <a:rPr lang="en-US" sz="2800" dirty="0" err="1"/>
              <a:t>ohlášení</a:t>
            </a:r>
            <a:r>
              <a:rPr lang="en-US" sz="2800" dirty="0"/>
              <a:t>, </a:t>
            </a:r>
          </a:p>
          <a:p>
            <a:r>
              <a:rPr lang="en-US" sz="2800" dirty="0"/>
              <a:t>d)</a:t>
            </a:r>
            <a:r>
              <a:rPr lang="en-US" sz="2800" dirty="0">
                <a:solidFill>
                  <a:srgbClr val="FF6600"/>
                </a:solidFill>
              </a:rPr>
              <a:t>	</a:t>
            </a:r>
            <a:r>
              <a:rPr lang="en-US" sz="2800" dirty="0" err="1">
                <a:solidFill>
                  <a:srgbClr val="FF6600"/>
                </a:solidFill>
              </a:rPr>
              <a:t>poskytnout</a:t>
            </a:r>
            <a:r>
              <a:rPr lang="en-US" sz="2800" dirty="0">
                <a:solidFill>
                  <a:srgbClr val="FF6600"/>
                </a:solidFill>
              </a:rPr>
              <a:t> </a:t>
            </a:r>
            <a:r>
              <a:rPr lang="en-US" sz="2800" dirty="0" err="1">
                <a:solidFill>
                  <a:srgbClr val="FF6600"/>
                </a:solidFill>
              </a:rPr>
              <a:t>osobní</a:t>
            </a:r>
            <a:r>
              <a:rPr lang="en-US" sz="2800" dirty="0">
                <a:solidFill>
                  <a:srgbClr val="FF6600"/>
                </a:solidFill>
              </a:rPr>
              <a:t> </a:t>
            </a:r>
            <a:r>
              <a:rPr lang="en-US" sz="2800" dirty="0" err="1">
                <a:solidFill>
                  <a:srgbClr val="FF6600"/>
                </a:solidFill>
              </a:rPr>
              <a:t>pomoc</a:t>
            </a:r>
            <a:r>
              <a:rPr lang="en-US" sz="2800" dirty="0"/>
              <a:t> </a:t>
            </a:r>
            <a:r>
              <a:rPr lang="en-US" sz="2800" dirty="0" err="1"/>
              <a:t>jednotce</a:t>
            </a:r>
            <a:r>
              <a:rPr lang="en-US" sz="2800" dirty="0"/>
              <a:t>  </a:t>
            </a:r>
            <a:r>
              <a:rPr lang="en-US" sz="2800" dirty="0" err="1"/>
              <a:t>požární</a:t>
            </a:r>
            <a:r>
              <a:rPr lang="en-US" sz="2800" dirty="0"/>
              <a:t> </a:t>
            </a:r>
            <a:r>
              <a:rPr lang="en-US" sz="2800" dirty="0" err="1"/>
              <a:t>ochrany</a:t>
            </a:r>
            <a:r>
              <a:rPr lang="en-US" sz="2800" dirty="0"/>
              <a:t>  </a:t>
            </a:r>
            <a:r>
              <a:rPr lang="en-US" sz="2800" dirty="0" err="1"/>
              <a:t>na</a:t>
            </a:r>
            <a:r>
              <a:rPr lang="en-US" sz="2800" dirty="0"/>
              <a:t> </a:t>
            </a:r>
            <a:r>
              <a:rPr lang="en-US" sz="2800" dirty="0" err="1"/>
              <a:t>výzvu</a:t>
            </a:r>
            <a:r>
              <a:rPr lang="en-US" sz="2800" dirty="0"/>
              <a:t> </a:t>
            </a:r>
            <a:r>
              <a:rPr lang="en-US" sz="2800" dirty="0" err="1"/>
              <a:t>velitele</a:t>
            </a:r>
            <a:r>
              <a:rPr lang="en-US" sz="2800" dirty="0"/>
              <a:t> </a:t>
            </a:r>
            <a:r>
              <a:rPr lang="en-US" sz="2800" dirty="0" err="1"/>
              <a:t>zásahu</a:t>
            </a:r>
            <a:r>
              <a:rPr lang="en-US" sz="2800" dirty="0"/>
              <a:t>, </a:t>
            </a:r>
            <a:r>
              <a:rPr lang="en-US" sz="2800" dirty="0" err="1"/>
              <a:t>velitele</a:t>
            </a:r>
            <a:r>
              <a:rPr lang="en-US" sz="2800" dirty="0"/>
              <a:t> </a:t>
            </a:r>
            <a:r>
              <a:rPr lang="en-US" sz="2800" dirty="0" err="1"/>
              <a:t>jednotky</a:t>
            </a:r>
            <a:r>
              <a:rPr lang="en-US" sz="2800" dirty="0"/>
              <a:t>  </a:t>
            </a:r>
            <a:r>
              <a:rPr lang="en-US" sz="2800" dirty="0" err="1"/>
              <a:t>požární</a:t>
            </a:r>
            <a:r>
              <a:rPr lang="en-US" sz="2800" dirty="0"/>
              <a:t> </a:t>
            </a:r>
            <a:r>
              <a:rPr lang="en-US" sz="2800" dirty="0" err="1"/>
              <a:t>ochrany</a:t>
            </a:r>
            <a:r>
              <a:rPr lang="en-US" sz="2800" dirty="0"/>
              <a:t>  </a:t>
            </a:r>
            <a:r>
              <a:rPr lang="en-US" sz="2800" dirty="0" err="1"/>
              <a:t>nebo</a:t>
            </a:r>
            <a:r>
              <a:rPr lang="en-US" sz="2800" dirty="0"/>
              <a:t> </a:t>
            </a:r>
            <a:r>
              <a:rPr lang="en-US" sz="2800" dirty="0" err="1"/>
              <a:t>obce</a:t>
            </a:r>
            <a:r>
              <a:rPr lang="en-US" sz="2800" dirty="0"/>
              <a:t>.</a:t>
            </a:r>
          </a:p>
        </p:txBody>
      </p:sp>
    </p:spTree>
    <p:extLst>
      <p:ext uri="{BB962C8B-B14F-4D97-AF65-F5344CB8AC3E}">
        <p14:creationId xmlns:p14="http://schemas.microsoft.com/office/powerpoint/2010/main" val="2092431763"/>
      </p:ext>
    </p:extLst>
  </p:cSld>
  <p:clrMapOvr>
    <a:masterClrMapping/>
  </p:clrMapOvr>
</p:sld>
</file>

<file path=ppt/slides/slide3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Věcná</a:t>
            </a:r>
            <a:r>
              <a:rPr lang="en-US" dirty="0"/>
              <a:t> </a:t>
            </a:r>
            <a:r>
              <a:rPr lang="en-US" dirty="0" err="1"/>
              <a:t>pomoc</a:t>
            </a:r>
            <a:endParaRPr lang="en-US" dirty="0"/>
          </a:p>
        </p:txBody>
      </p:sp>
      <p:sp>
        <p:nvSpPr>
          <p:cNvPr id="3" name="Content Placeholder 2"/>
          <p:cNvSpPr>
            <a:spLocks noGrp="1"/>
          </p:cNvSpPr>
          <p:nvPr>
            <p:ph idx="1"/>
          </p:nvPr>
        </p:nvSpPr>
        <p:spPr/>
        <p:txBody>
          <a:bodyPr/>
          <a:lstStyle/>
          <a:p>
            <a:r>
              <a:rPr lang="en-US" dirty="0" err="1"/>
              <a:t>Každý</a:t>
            </a:r>
            <a:r>
              <a:rPr lang="en-US" dirty="0"/>
              <a:t> je </a:t>
            </a:r>
            <a:r>
              <a:rPr lang="en-US" dirty="0" err="1"/>
              <a:t>povinen</a:t>
            </a:r>
            <a:r>
              <a:rPr lang="en-US" dirty="0"/>
              <a:t> </a:t>
            </a:r>
            <a:r>
              <a:rPr lang="en-US" dirty="0" err="1"/>
              <a:t>na</a:t>
            </a:r>
            <a:r>
              <a:rPr lang="en-US" dirty="0"/>
              <a:t> </a:t>
            </a:r>
            <a:r>
              <a:rPr lang="en-US" dirty="0" err="1"/>
              <a:t>výzvu</a:t>
            </a:r>
            <a:r>
              <a:rPr lang="en-US" dirty="0"/>
              <a:t> </a:t>
            </a:r>
            <a:r>
              <a:rPr lang="en-US" dirty="0" err="1"/>
              <a:t>velitele</a:t>
            </a:r>
            <a:r>
              <a:rPr lang="en-US" dirty="0"/>
              <a:t> </a:t>
            </a:r>
            <a:r>
              <a:rPr lang="en-US" dirty="0" err="1"/>
              <a:t>zásahu</a:t>
            </a:r>
            <a:r>
              <a:rPr lang="en-US" dirty="0"/>
              <a:t>, </a:t>
            </a:r>
            <a:r>
              <a:rPr lang="en-US" dirty="0" err="1"/>
              <a:t>velitele</a:t>
            </a:r>
            <a:r>
              <a:rPr lang="en-US" dirty="0"/>
              <a:t> </a:t>
            </a:r>
            <a:r>
              <a:rPr lang="en-US" dirty="0" err="1"/>
              <a:t>jednotky</a:t>
            </a:r>
            <a:r>
              <a:rPr lang="en-US" dirty="0"/>
              <a:t>  </a:t>
            </a:r>
            <a:r>
              <a:rPr lang="en-US" dirty="0" err="1"/>
              <a:t>požární</a:t>
            </a:r>
            <a:r>
              <a:rPr lang="en-US" dirty="0"/>
              <a:t> </a:t>
            </a:r>
            <a:r>
              <a:rPr lang="en-US" dirty="0" err="1"/>
              <a:t>ochrany</a:t>
            </a:r>
            <a:r>
              <a:rPr lang="en-US" dirty="0"/>
              <a:t>  </a:t>
            </a:r>
            <a:r>
              <a:rPr lang="en-US" dirty="0" err="1"/>
              <a:t>nebo</a:t>
            </a:r>
            <a:r>
              <a:rPr lang="en-US" dirty="0"/>
              <a:t> </a:t>
            </a:r>
            <a:r>
              <a:rPr lang="en-US" dirty="0" err="1"/>
              <a:t>obce</a:t>
            </a:r>
            <a:r>
              <a:rPr lang="en-US" dirty="0"/>
              <a:t> </a:t>
            </a:r>
            <a:r>
              <a:rPr lang="en-US" dirty="0" err="1">
                <a:solidFill>
                  <a:srgbClr val="FF6600"/>
                </a:solidFill>
              </a:rPr>
              <a:t>poskytnout</a:t>
            </a:r>
            <a:r>
              <a:rPr lang="en-US" dirty="0">
                <a:solidFill>
                  <a:srgbClr val="FF6600"/>
                </a:solidFill>
              </a:rPr>
              <a:t> </a:t>
            </a:r>
            <a:r>
              <a:rPr lang="en-US" dirty="0" err="1">
                <a:solidFill>
                  <a:srgbClr val="FF6600"/>
                </a:solidFill>
              </a:rPr>
              <a:t>dopravní</a:t>
            </a:r>
            <a:r>
              <a:rPr lang="en-US" dirty="0">
                <a:solidFill>
                  <a:srgbClr val="FF6600"/>
                </a:solidFill>
              </a:rPr>
              <a:t> </a:t>
            </a:r>
            <a:r>
              <a:rPr lang="en-US" dirty="0" err="1">
                <a:solidFill>
                  <a:srgbClr val="FF6600"/>
                </a:solidFill>
              </a:rPr>
              <a:t>prostředky</a:t>
            </a:r>
            <a:r>
              <a:rPr lang="en-US" dirty="0">
                <a:solidFill>
                  <a:srgbClr val="FF6600"/>
                </a:solidFill>
              </a:rPr>
              <a:t>, </a:t>
            </a:r>
            <a:r>
              <a:rPr lang="en-US" dirty="0" err="1">
                <a:solidFill>
                  <a:srgbClr val="FF6600"/>
                </a:solidFill>
              </a:rPr>
              <a:t>zdroje</a:t>
            </a:r>
            <a:r>
              <a:rPr lang="en-US" dirty="0">
                <a:solidFill>
                  <a:srgbClr val="FF6600"/>
                </a:solidFill>
              </a:rPr>
              <a:t> </a:t>
            </a:r>
            <a:r>
              <a:rPr lang="en-US" dirty="0" err="1">
                <a:solidFill>
                  <a:srgbClr val="FF6600"/>
                </a:solidFill>
              </a:rPr>
              <a:t>vody</a:t>
            </a:r>
            <a:r>
              <a:rPr lang="en-US" dirty="0">
                <a:solidFill>
                  <a:srgbClr val="FF6600"/>
                </a:solidFill>
              </a:rPr>
              <a:t>, </a:t>
            </a:r>
            <a:r>
              <a:rPr lang="en-US" dirty="0" err="1">
                <a:solidFill>
                  <a:srgbClr val="FF6600"/>
                </a:solidFill>
              </a:rPr>
              <a:t>spojová</a:t>
            </a:r>
            <a:r>
              <a:rPr lang="en-US" dirty="0">
                <a:solidFill>
                  <a:srgbClr val="FF6600"/>
                </a:solidFill>
              </a:rPr>
              <a:t> </a:t>
            </a:r>
            <a:r>
              <a:rPr lang="en-US" dirty="0" err="1">
                <a:solidFill>
                  <a:srgbClr val="FF6600"/>
                </a:solidFill>
              </a:rPr>
              <a:t>zařízení</a:t>
            </a:r>
            <a:r>
              <a:rPr lang="en-US" dirty="0">
                <a:solidFill>
                  <a:srgbClr val="FF6600"/>
                </a:solidFill>
              </a:rPr>
              <a:t> a </a:t>
            </a:r>
            <a:r>
              <a:rPr lang="en-US" dirty="0" err="1">
                <a:solidFill>
                  <a:srgbClr val="FF6600"/>
                </a:solidFill>
              </a:rPr>
              <a:t>jiné</a:t>
            </a:r>
            <a:r>
              <a:rPr lang="en-US" dirty="0">
                <a:solidFill>
                  <a:srgbClr val="FF6600"/>
                </a:solidFill>
              </a:rPr>
              <a:t> </a:t>
            </a:r>
            <a:r>
              <a:rPr lang="en-US" dirty="0" err="1">
                <a:solidFill>
                  <a:srgbClr val="FF6600"/>
                </a:solidFill>
              </a:rPr>
              <a:t>věci</a:t>
            </a:r>
            <a:r>
              <a:rPr lang="en-US" dirty="0">
                <a:solidFill>
                  <a:srgbClr val="FF6600"/>
                </a:solidFill>
              </a:rPr>
              <a:t> </a:t>
            </a:r>
            <a:r>
              <a:rPr lang="en-US" dirty="0" err="1">
                <a:solidFill>
                  <a:srgbClr val="FF6600"/>
                </a:solidFill>
              </a:rPr>
              <a:t>potřebné</a:t>
            </a:r>
            <a:r>
              <a:rPr lang="en-US" dirty="0">
                <a:solidFill>
                  <a:srgbClr val="FF6600"/>
                </a:solidFill>
              </a:rPr>
              <a:t> </a:t>
            </a:r>
            <a:r>
              <a:rPr lang="en-US" dirty="0" err="1">
                <a:solidFill>
                  <a:srgbClr val="FF6600"/>
                </a:solidFill>
              </a:rPr>
              <a:t>ke</a:t>
            </a:r>
            <a:r>
              <a:rPr lang="en-US" dirty="0">
                <a:solidFill>
                  <a:srgbClr val="FF6600"/>
                </a:solidFill>
              </a:rPr>
              <a:t> </a:t>
            </a:r>
            <a:r>
              <a:rPr lang="en-US" dirty="0" err="1">
                <a:solidFill>
                  <a:srgbClr val="FF6600"/>
                </a:solidFill>
              </a:rPr>
              <a:t>zdolání</a:t>
            </a:r>
            <a:r>
              <a:rPr lang="en-US" dirty="0">
                <a:solidFill>
                  <a:srgbClr val="FF6600"/>
                </a:solidFill>
              </a:rPr>
              <a:t> </a:t>
            </a:r>
            <a:r>
              <a:rPr lang="en-US" dirty="0" err="1">
                <a:solidFill>
                  <a:srgbClr val="FF6600"/>
                </a:solidFill>
              </a:rPr>
              <a:t>požáru</a:t>
            </a:r>
            <a:r>
              <a:rPr lang="en-US" dirty="0">
                <a:solidFill>
                  <a:srgbClr val="FF6600"/>
                </a:solidFill>
              </a:rPr>
              <a:t>.</a:t>
            </a:r>
          </a:p>
        </p:txBody>
      </p:sp>
    </p:spTree>
    <p:extLst>
      <p:ext uri="{BB962C8B-B14F-4D97-AF65-F5344CB8AC3E}">
        <p14:creationId xmlns:p14="http://schemas.microsoft.com/office/powerpoint/2010/main" val="2942433561"/>
      </p:ext>
    </p:extLst>
  </p:cSld>
  <p:clrMapOvr>
    <a:masterClrMapping/>
  </p:clrMapOvr>
</p:sld>
</file>

<file path=ppt/slides/slide3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Vstup</a:t>
            </a:r>
            <a:r>
              <a:rPr lang="en-US" dirty="0"/>
              <a:t> </a:t>
            </a:r>
            <a:r>
              <a:rPr lang="en-US" dirty="0" err="1"/>
              <a:t>na</a:t>
            </a:r>
            <a:r>
              <a:rPr lang="en-US" dirty="0"/>
              <a:t> </a:t>
            </a:r>
            <a:r>
              <a:rPr lang="en-US" dirty="0" err="1"/>
              <a:t>nemovitost</a:t>
            </a:r>
            <a:r>
              <a:rPr lang="en-US" dirty="0"/>
              <a:t> </a:t>
            </a:r>
            <a:r>
              <a:rPr lang="en-US" dirty="0" err="1"/>
              <a:t>při</a:t>
            </a:r>
            <a:r>
              <a:rPr lang="en-US" dirty="0"/>
              <a:t> </a:t>
            </a:r>
            <a:r>
              <a:rPr lang="en-US" dirty="0" err="1"/>
              <a:t>zásahu</a:t>
            </a:r>
            <a:endParaRPr lang="en-US" dirty="0"/>
          </a:p>
        </p:txBody>
      </p:sp>
      <p:sp>
        <p:nvSpPr>
          <p:cNvPr id="3" name="Content Placeholder 2"/>
          <p:cNvSpPr>
            <a:spLocks noGrp="1"/>
          </p:cNvSpPr>
          <p:nvPr>
            <p:ph idx="1"/>
          </p:nvPr>
        </p:nvSpPr>
        <p:spPr/>
        <p:txBody>
          <a:bodyPr/>
          <a:lstStyle/>
          <a:p>
            <a:r>
              <a:rPr lang="en-US" dirty="0" err="1"/>
              <a:t>Vlastník</a:t>
            </a:r>
            <a:r>
              <a:rPr lang="en-US" dirty="0"/>
              <a:t> (</a:t>
            </a:r>
            <a:r>
              <a:rPr lang="en-US" dirty="0" err="1"/>
              <a:t>správce</a:t>
            </a:r>
            <a:r>
              <a:rPr lang="en-US" dirty="0"/>
              <a:t>, </a:t>
            </a:r>
            <a:r>
              <a:rPr lang="en-US" dirty="0" err="1"/>
              <a:t>uživatel</a:t>
            </a:r>
            <a:r>
              <a:rPr lang="en-US" dirty="0"/>
              <a:t>) </a:t>
            </a:r>
            <a:r>
              <a:rPr lang="en-US" dirty="0" err="1"/>
              <a:t>nemovitosti</a:t>
            </a:r>
            <a:r>
              <a:rPr lang="en-US" dirty="0"/>
              <a:t>  je </a:t>
            </a:r>
            <a:r>
              <a:rPr lang="en-US" dirty="0" err="1"/>
              <a:t>povinen</a:t>
            </a:r>
            <a:r>
              <a:rPr lang="en-US" dirty="0"/>
              <a:t> </a:t>
            </a:r>
            <a:r>
              <a:rPr lang="en-US" dirty="0" err="1"/>
              <a:t>umožnit</a:t>
            </a:r>
            <a:r>
              <a:rPr lang="en-US" dirty="0"/>
              <a:t> </a:t>
            </a:r>
            <a:r>
              <a:rPr lang="en-US" dirty="0" err="1"/>
              <a:t>vstup</a:t>
            </a:r>
            <a:r>
              <a:rPr lang="en-US" dirty="0"/>
              <a:t> </a:t>
            </a:r>
            <a:r>
              <a:rPr lang="en-US" dirty="0" err="1"/>
              <a:t>na</a:t>
            </a:r>
            <a:r>
              <a:rPr lang="en-US" dirty="0"/>
              <a:t> </a:t>
            </a:r>
            <a:r>
              <a:rPr lang="en-US" dirty="0" err="1"/>
              <a:t>nemovitost</a:t>
            </a:r>
            <a:r>
              <a:rPr lang="en-US" dirty="0"/>
              <a:t>  k </a:t>
            </a:r>
            <a:r>
              <a:rPr lang="en-US" dirty="0" err="1"/>
              <a:t>provedení</a:t>
            </a:r>
            <a:r>
              <a:rPr lang="en-US" dirty="0"/>
              <a:t> </a:t>
            </a:r>
            <a:r>
              <a:rPr lang="en-US" dirty="0" err="1"/>
              <a:t>opatření</a:t>
            </a:r>
            <a:r>
              <a:rPr lang="en-US" dirty="0"/>
              <a:t> </a:t>
            </a:r>
            <a:r>
              <a:rPr lang="en-US" dirty="0" err="1"/>
              <a:t>nutných</a:t>
            </a:r>
            <a:r>
              <a:rPr lang="en-US" dirty="0"/>
              <a:t> </a:t>
            </a:r>
            <a:r>
              <a:rPr lang="en-US" dirty="0" err="1"/>
              <a:t>ke</a:t>
            </a:r>
            <a:r>
              <a:rPr lang="en-US" dirty="0"/>
              <a:t> </a:t>
            </a:r>
            <a:r>
              <a:rPr lang="en-US" dirty="0" err="1"/>
              <a:t>zdolání</a:t>
            </a:r>
            <a:r>
              <a:rPr lang="en-US" dirty="0"/>
              <a:t> </a:t>
            </a:r>
            <a:r>
              <a:rPr lang="en-US" dirty="0" err="1"/>
              <a:t>požáru</a:t>
            </a:r>
            <a:r>
              <a:rPr lang="en-US" dirty="0"/>
              <a:t> </a:t>
            </a:r>
            <a:r>
              <a:rPr lang="en-US" dirty="0" err="1"/>
              <a:t>nebo</a:t>
            </a:r>
            <a:r>
              <a:rPr lang="en-US" dirty="0"/>
              <a:t> k </a:t>
            </a:r>
            <a:r>
              <a:rPr lang="en-US" dirty="0" err="1"/>
              <a:t>zamezení</a:t>
            </a:r>
            <a:r>
              <a:rPr lang="en-US" dirty="0"/>
              <a:t> </a:t>
            </a:r>
            <a:r>
              <a:rPr lang="en-US" dirty="0" err="1"/>
              <a:t>jeho</a:t>
            </a:r>
            <a:r>
              <a:rPr lang="en-US" dirty="0"/>
              <a:t> </a:t>
            </a:r>
            <a:r>
              <a:rPr lang="en-US" dirty="0" err="1"/>
              <a:t>šíření</a:t>
            </a:r>
            <a:r>
              <a:rPr lang="en-US" dirty="0"/>
              <a:t>, </a:t>
            </a:r>
            <a:r>
              <a:rPr lang="en-US" dirty="0" err="1"/>
              <a:t>popřípadě</a:t>
            </a:r>
            <a:r>
              <a:rPr lang="en-US" dirty="0"/>
              <a:t> k </a:t>
            </a:r>
            <a:r>
              <a:rPr lang="en-US" dirty="0" err="1"/>
              <a:t>provedení</a:t>
            </a:r>
            <a:r>
              <a:rPr lang="en-US" dirty="0"/>
              <a:t> </a:t>
            </a:r>
            <a:r>
              <a:rPr lang="en-US" dirty="0" err="1"/>
              <a:t>jiných</a:t>
            </a:r>
            <a:r>
              <a:rPr lang="en-US" dirty="0"/>
              <a:t> </a:t>
            </a:r>
            <a:r>
              <a:rPr lang="en-US" dirty="0" err="1"/>
              <a:t>záchranných</a:t>
            </a:r>
            <a:r>
              <a:rPr lang="en-US" dirty="0"/>
              <a:t> </a:t>
            </a:r>
            <a:r>
              <a:rPr lang="en-US" dirty="0" err="1"/>
              <a:t>prací</a:t>
            </a:r>
            <a:r>
              <a:rPr lang="en-US" dirty="0"/>
              <a:t>, </a:t>
            </a:r>
            <a:r>
              <a:rPr lang="en-US" dirty="0" err="1"/>
              <a:t>zejména</a:t>
            </a:r>
            <a:r>
              <a:rPr lang="en-US" dirty="0"/>
              <a:t> </a:t>
            </a:r>
            <a:r>
              <a:rPr lang="en-US" dirty="0" err="1"/>
              <a:t>vyklidit</a:t>
            </a:r>
            <a:r>
              <a:rPr lang="en-US" dirty="0"/>
              <a:t> </a:t>
            </a:r>
            <a:r>
              <a:rPr lang="en-US" dirty="0" err="1"/>
              <a:t>nebo</a:t>
            </a:r>
            <a:r>
              <a:rPr lang="en-US" dirty="0"/>
              <a:t> </a:t>
            </a:r>
            <a:r>
              <a:rPr lang="en-US" dirty="0" err="1"/>
              <a:t>strpět</a:t>
            </a:r>
            <a:r>
              <a:rPr lang="en-US" dirty="0"/>
              <a:t> </a:t>
            </a:r>
            <a:r>
              <a:rPr lang="en-US" dirty="0" err="1"/>
              <a:t>vyklizení</a:t>
            </a:r>
            <a:r>
              <a:rPr lang="en-US" dirty="0"/>
              <a:t> </a:t>
            </a:r>
            <a:r>
              <a:rPr lang="en-US" dirty="0" err="1"/>
              <a:t>pozemku</a:t>
            </a:r>
            <a:r>
              <a:rPr lang="en-US" dirty="0"/>
              <a:t>, </a:t>
            </a:r>
            <a:r>
              <a:rPr lang="en-US" dirty="0" err="1"/>
              <a:t>odstranit</a:t>
            </a:r>
            <a:r>
              <a:rPr lang="en-US" dirty="0"/>
              <a:t> </a:t>
            </a:r>
            <a:r>
              <a:rPr lang="en-US" dirty="0" err="1"/>
              <a:t>nebo</a:t>
            </a:r>
            <a:r>
              <a:rPr lang="en-US" dirty="0"/>
              <a:t> </a:t>
            </a:r>
            <a:r>
              <a:rPr lang="en-US" dirty="0" err="1"/>
              <a:t>strpět</a:t>
            </a:r>
            <a:r>
              <a:rPr lang="en-US" dirty="0"/>
              <a:t> </a:t>
            </a:r>
            <a:r>
              <a:rPr lang="en-US" dirty="0" err="1"/>
              <a:t>odstranění</a:t>
            </a:r>
            <a:r>
              <a:rPr lang="en-US" dirty="0"/>
              <a:t> </a:t>
            </a:r>
            <a:r>
              <a:rPr lang="en-US" dirty="0" err="1"/>
              <a:t>staveb</a:t>
            </a:r>
            <a:r>
              <a:rPr lang="en-US" dirty="0"/>
              <a:t>, </a:t>
            </a:r>
            <a:r>
              <a:rPr lang="en-US" dirty="0" err="1"/>
              <a:t>jejich</a:t>
            </a:r>
            <a:r>
              <a:rPr lang="en-US" dirty="0"/>
              <a:t> </a:t>
            </a:r>
            <a:r>
              <a:rPr lang="en-US" dirty="0" err="1"/>
              <a:t>částí</a:t>
            </a:r>
            <a:r>
              <a:rPr lang="en-US" dirty="0"/>
              <a:t> </a:t>
            </a:r>
            <a:r>
              <a:rPr lang="en-US" dirty="0" err="1"/>
              <a:t>nebo</a:t>
            </a:r>
            <a:r>
              <a:rPr lang="en-US" dirty="0"/>
              <a:t> </a:t>
            </a:r>
            <a:r>
              <a:rPr lang="en-US" dirty="0" err="1"/>
              <a:t>porostů</a:t>
            </a:r>
            <a:r>
              <a:rPr lang="en-US" dirty="0"/>
              <a:t>. </a:t>
            </a:r>
            <a:r>
              <a:rPr lang="en-US" dirty="0">
                <a:solidFill>
                  <a:srgbClr val="FF0000"/>
                </a:solidFill>
              </a:rPr>
              <a:t>O </a:t>
            </a:r>
            <a:r>
              <a:rPr lang="en-US" dirty="0" err="1">
                <a:solidFill>
                  <a:srgbClr val="FF0000"/>
                </a:solidFill>
              </a:rPr>
              <a:t>potřebě</a:t>
            </a:r>
            <a:r>
              <a:rPr lang="en-US" dirty="0">
                <a:solidFill>
                  <a:srgbClr val="FF0000"/>
                </a:solidFill>
              </a:rPr>
              <a:t> a </a:t>
            </a:r>
            <a:r>
              <a:rPr lang="en-US" dirty="0" err="1">
                <a:solidFill>
                  <a:srgbClr val="FF0000"/>
                </a:solidFill>
              </a:rPr>
              <a:t>rozsahu</a:t>
            </a:r>
            <a:r>
              <a:rPr lang="en-US" dirty="0">
                <a:solidFill>
                  <a:srgbClr val="FF0000"/>
                </a:solidFill>
              </a:rPr>
              <a:t> </a:t>
            </a:r>
            <a:r>
              <a:rPr lang="en-US" dirty="0" err="1">
                <a:solidFill>
                  <a:srgbClr val="FF0000"/>
                </a:solidFill>
              </a:rPr>
              <a:t>těchto</a:t>
            </a:r>
            <a:r>
              <a:rPr lang="en-US" dirty="0">
                <a:solidFill>
                  <a:srgbClr val="FF0000"/>
                </a:solidFill>
              </a:rPr>
              <a:t> </a:t>
            </a:r>
            <a:r>
              <a:rPr lang="en-US" dirty="0" err="1">
                <a:solidFill>
                  <a:srgbClr val="FF0000"/>
                </a:solidFill>
              </a:rPr>
              <a:t>opatření</a:t>
            </a:r>
            <a:r>
              <a:rPr lang="en-US" dirty="0">
                <a:solidFill>
                  <a:srgbClr val="FF0000"/>
                </a:solidFill>
              </a:rPr>
              <a:t> </a:t>
            </a:r>
            <a:r>
              <a:rPr lang="en-US" dirty="0" err="1">
                <a:solidFill>
                  <a:srgbClr val="FF0000"/>
                </a:solidFill>
              </a:rPr>
              <a:t>rozhoduje</a:t>
            </a:r>
            <a:r>
              <a:rPr lang="en-US" dirty="0">
                <a:solidFill>
                  <a:srgbClr val="FF0000"/>
                </a:solidFill>
              </a:rPr>
              <a:t> </a:t>
            </a:r>
            <a:r>
              <a:rPr lang="en-US" dirty="0" err="1">
                <a:solidFill>
                  <a:srgbClr val="FF0000"/>
                </a:solidFill>
              </a:rPr>
              <a:t>velitel</a:t>
            </a:r>
            <a:r>
              <a:rPr lang="en-US" dirty="0">
                <a:solidFill>
                  <a:srgbClr val="FF0000"/>
                </a:solidFill>
              </a:rPr>
              <a:t> </a:t>
            </a:r>
            <a:r>
              <a:rPr lang="en-US" dirty="0" err="1">
                <a:solidFill>
                  <a:srgbClr val="FF0000"/>
                </a:solidFill>
              </a:rPr>
              <a:t>zásahu</a:t>
            </a:r>
            <a:r>
              <a:rPr lang="en-US" dirty="0"/>
              <a:t>.</a:t>
            </a:r>
          </a:p>
        </p:txBody>
      </p:sp>
    </p:spTree>
    <p:extLst>
      <p:ext uri="{BB962C8B-B14F-4D97-AF65-F5344CB8AC3E}">
        <p14:creationId xmlns:p14="http://schemas.microsoft.com/office/powerpoint/2010/main" val="920566806"/>
      </p:ext>
    </p:extLst>
  </p:cSld>
  <p:clrMapOvr>
    <a:masterClrMapping/>
  </p:clrMapOvr>
</p:sld>
</file>

<file path=ppt/slides/slide3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Vstup</a:t>
            </a:r>
            <a:r>
              <a:rPr lang="en-US" dirty="0"/>
              <a:t> </a:t>
            </a:r>
            <a:r>
              <a:rPr lang="en-US" dirty="0" err="1"/>
              <a:t>na</a:t>
            </a:r>
            <a:r>
              <a:rPr lang="en-US" dirty="0"/>
              <a:t> </a:t>
            </a:r>
            <a:r>
              <a:rPr lang="en-US" dirty="0" err="1"/>
              <a:t>nemovitost</a:t>
            </a:r>
            <a:r>
              <a:rPr lang="en-US" dirty="0"/>
              <a:t> v </a:t>
            </a:r>
            <a:r>
              <a:rPr lang="en-US" dirty="0" err="1"/>
              <a:t>době</a:t>
            </a:r>
            <a:r>
              <a:rPr lang="en-US" dirty="0"/>
              <a:t> </a:t>
            </a:r>
            <a:r>
              <a:rPr lang="en-US" dirty="0" err="1"/>
              <a:t>cvičení</a:t>
            </a:r>
            <a:endParaRPr lang="en-US" dirty="0"/>
          </a:p>
        </p:txBody>
      </p:sp>
      <p:sp>
        <p:nvSpPr>
          <p:cNvPr id="3" name="Content Placeholder 2"/>
          <p:cNvSpPr>
            <a:spLocks noGrp="1"/>
          </p:cNvSpPr>
          <p:nvPr>
            <p:ph idx="1"/>
          </p:nvPr>
        </p:nvSpPr>
        <p:spPr/>
        <p:txBody>
          <a:bodyPr/>
          <a:lstStyle/>
          <a:p>
            <a:r>
              <a:rPr lang="en-US" dirty="0"/>
              <a:t>Je-li to </a:t>
            </a:r>
            <a:r>
              <a:rPr lang="en-US" dirty="0" err="1"/>
              <a:t>nezbytně</a:t>
            </a:r>
            <a:r>
              <a:rPr lang="en-US" dirty="0"/>
              <a:t> </a:t>
            </a:r>
            <a:r>
              <a:rPr lang="en-US" dirty="0" err="1"/>
              <a:t>nutné</a:t>
            </a:r>
            <a:r>
              <a:rPr lang="en-US" dirty="0"/>
              <a:t> pro </a:t>
            </a:r>
            <a:r>
              <a:rPr lang="en-US" dirty="0" err="1"/>
              <a:t>účely</a:t>
            </a:r>
            <a:r>
              <a:rPr lang="en-US" dirty="0"/>
              <a:t> </a:t>
            </a:r>
            <a:r>
              <a:rPr lang="en-US" dirty="0" err="1"/>
              <a:t>cvičení</a:t>
            </a:r>
            <a:r>
              <a:rPr lang="en-US" dirty="0"/>
              <a:t> </a:t>
            </a:r>
            <a:r>
              <a:rPr lang="en-US" dirty="0" err="1"/>
              <a:t>jednotky</a:t>
            </a:r>
            <a:r>
              <a:rPr lang="en-US" dirty="0"/>
              <a:t>  </a:t>
            </a:r>
            <a:r>
              <a:rPr lang="en-US" dirty="0" err="1"/>
              <a:t>požární</a:t>
            </a:r>
            <a:r>
              <a:rPr lang="en-US" dirty="0"/>
              <a:t> </a:t>
            </a:r>
            <a:r>
              <a:rPr lang="en-US" dirty="0" err="1"/>
              <a:t>ochrany</a:t>
            </a:r>
            <a:r>
              <a:rPr lang="en-US" dirty="0"/>
              <a:t>, </a:t>
            </a:r>
            <a:r>
              <a:rPr lang="en-US" dirty="0" err="1"/>
              <a:t>vlastník</a:t>
            </a:r>
            <a:r>
              <a:rPr lang="en-US" dirty="0"/>
              <a:t> (</a:t>
            </a:r>
            <a:r>
              <a:rPr lang="en-US" dirty="0" err="1"/>
              <a:t>správce</a:t>
            </a:r>
            <a:r>
              <a:rPr lang="en-US" dirty="0"/>
              <a:t>, </a:t>
            </a:r>
            <a:r>
              <a:rPr lang="en-US" dirty="0" err="1"/>
              <a:t>uživatel</a:t>
            </a:r>
            <a:r>
              <a:rPr lang="en-US" dirty="0"/>
              <a:t>) </a:t>
            </a:r>
            <a:r>
              <a:rPr lang="en-US" dirty="0" err="1"/>
              <a:t>nemovitosti</a:t>
            </a:r>
            <a:r>
              <a:rPr lang="en-US" dirty="0"/>
              <a:t>  je </a:t>
            </a:r>
            <a:r>
              <a:rPr lang="en-US" dirty="0" err="1"/>
              <a:t>povinen</a:t>
            </a:r>
            <a:r>
              <a:rPr lang="en-US" dirty="0"/>
              <a:t> </a:t>
            </a:r>
            <a:r>
              <a:rPr lang="en-US" dirty="0" err="1"/>
              <a:t>umožnit</a:t>
            </a:r>
            <a:r>
              <a:rPr lang="en-US" dirty="0"/>
              <a:t> </a:t>
            </a:r>
            <a:r>
              <a:rPr lang="en-US" dirty="0" err="1"/>
              <a:t>vstup</a:t>
            </a:r>
            <a:r>
              <a:rPr lang="en-US" dirty="0"/>
              <a:t> </a:t>
            </a:r>
            <a:r>
              <a:rPr lang="en-US" dirty="0" err="1"/>
              <a:t>na</a:t>
            </a:r>
            <a:r>
              <a:rPr lang="en-US" dirty="0"/>
              <a:t> </a:t>
            </a:r>
            <a:r>
              <a:rPr lang="en-US" dirty="0" err="1"/>
              <a:t>nemovitost</a:t>
            </a:r>
            <a:r>
              <a:rPr lang="en-US" dirty="0"/>
              <a:t>; o </a:t>
            </a:r>
            <a:r>
              <a:rPr lang="en-US" dirty="0" err="1"/>
              <a:t>tomto</a:t>
            </a:r>
            <a:r>
              <a:rPr lang="en-US" dirty="0"/>
              <a:t> </a:t>
            </a:r>
            <a:r>
              <a:rPr lang="en-US" dirty="0" err="1"/>
              <a:t>vstupu</a:t>
            </a:r>
            <a:r>
              <a:rPr lang="en-US" dirty="0"/>
              <a:t> </a:t>
            </a:r>
            <a:r>
              <a:rPr lang="en-US" dirty="0" err="1"/>
              <a:t>musí</a:t>
            </a:r>
            <a:r>
              <a:rPr lang="en-US" dirty="0"/>
              <a:t> </a:t>
            </a:r>
            <a:r>
              <a:rPr lang="en-US" dirty="0" err="1"/>
              <a:t>být</a:t>
            </a:r>
            <a:r>
              <a:rPr lang="en-US" dirty="0"/>
              <a:t> </a:t>
            </a:r>
            <a:r>
              <a:rPr lang="en-US" dirty="0" err="1"/>
              <a:t>hasičským</a:t>
            </a:r>
            <a:r>
              <a:rPr lang="en-US" dirty="0"/>
              <a:t> </a:t>
            </a:r>
            <a:r>
              <a:rPr lang="en-US" dirty="0" err="1"/>
              <a:t>záchranným</a:t>
            </a:r>
            <a:r>
              <a:rPr lang="en-US" dirty="0"/>
              <a:t> </a:t>
            </a:r>
            <a:r>
              <a:rPr lang="en-US" dirty="0" err="1"/>
              <a:t>sborem</a:t>
            </a:r>
            <a:r>
              <a:rPr lang="en-US" dirty="0"/>
              <a:t> </a:t>
            </a:r>
            <a:r>
              <a:rPr lang="en-US" dirty="0" err="1"/>
              <a:t>kraje</a:t>
            </a:r>
            <a:r>
              <a:rPr lang="en-US" dirty="0"/>
              <a:t>  </a:t>
            </a:r>
            <a:r>
              <a:rPr lang="en-US" dirty="0" err="1"/>
              <a:t>nebo</a:t>
            </a:r>
            <a:r>
              <a:rPr lang="en-US" dirty="0"/>
              <a:t> </a:t>
            </a:r>
            <a:r>
              <a:rPr lang="en-US" dirty="0" err="1"/>
              <a:t>obcí</a:t>
            </a:r>
            <a:r>
              <a:rPr lang="en-US" dirty="0"/>
              <a:t>, </a:t>
            </a:r>
            <a:r>
              <a:rPr lang="en-US" dirty="0" err="1"/>
              <a:t>které</a:t>
            </a:r>
            <a:r>
              <a:rPr lang="en-US" dirty="0"/>
              <a:t> </a:t>
            </a:r>
            <a:r>
              <a:rPr lang="en-US" dirty="0" err="1"/>
              <a:t>cvičení</a:t>
            </a:r>
            <a:r>
              <a:rPr lang="en-US" dirty="0"/>
              <a:t> </a:t>
            </a:r>
            <a:r>
              <a:rPr lang="en-US" dirty="0" err="1"/>
              <a:t>jednotky</a:t>
            </a:r>
            <a:r>
              <a:rPr lang="en-US" dirty="0"/>
              <a:t>  </a:t>
            </a:r>
            <a:r>
              <a:rPr lang="en-US" dirty="0" err="1"/>
              <a:t>požární</a:t>
            </a:r>
            <a:r>
              <a:rPr lang="en-US" dirty="0"/>
              <a:t> </a:t>
            </a:r>
            <a:r>
              <a:rPr lang="en-US" dirty="0" err="1"/>
              <a:t>ochrany</a:t>
            </a:r>
            <a:r>
              <a:rPr lang="en-US" dirty="0"/>
              <a:t>  </a:t>
            </a:r>
            <a:r>
              <a:rPr lang="en-US" dirty="0" err="1"/>
              <a:t>organizují</a:t>
            </a:r>
            <a:r>
              <a:rPr lang="en-US" dirty="0"/>
              <a:t>, </a:t>
            </a:r>
            <a:r>
              <a:rPr lang="en-US" dirty="0" err="1">
                <a:solidFill>
                  <a:srgbClr val="FF0000"/>
                </a:solidFill>
              </a:rPr>
              <a:t>předem</a:t>
            </a:r>
            <a:r>
              <a:rPr lang="en-US" dirty="0">
                <a:solidFill>
                  <a:srgbClr val="FF0000"/>
                </a:solidFill>
              </a:rPr>
              <a:t> </a:t>
            </a:r>
            <a:r>
              <a:rPr lang="en-US" dirty="0" err="1">
                <a:solidFill>
                  <a:srgbClr val="FF0000"/>
                </a:solidFill>
              </a:rPr>
              <a:t>uvědoměn</a:t>
            </a:r>
            <a:r>
              <a:rPr lang="en-US" dirty="0"/>
              <a:t>, </a:t>
            </a:r>
            <a:r>
              <a:rPr lang="en-US" dirty="0">
                <a:solidFill>
                  <a:srgbClr val="FF6600"/>
                </a:solidFill>
              </a:rPr>
              <a:t>a to </a:t>
            </a:r>
            <a:r>
              <a:rPr lang="en-US" dirty="0" err="1">
                <a:solidFill>
                  <a:srgbClr val="FF6600"/>
                </a:solidFill>
              </a:rPr>
              <a:t>nejméně</a:t>
            </a:r>
            <a:r>
              <a:rPr lang="en-US" dirty="0">
                <a:solidFill>
                  <a:srgbClr val="FF6600"/>
                </a:solidFill>
              </a:rPr>
              <a:t> 24 </a:t>
            </a:r>
            <a:r>
              <a:rPr lang="en-US" dirty="0" err="1">
                <a:solidFill>
                  <a:srgbClr val="FF6600"/>
                </a:solidFill>
              </a:rPr>
              <a:t>hodiny</a:t>
            </a:r>
            <a:r>
              <a:rPr lang="en-US" dirty="0">
                <a:solidFill>
                  <a:srgbClr val="FF6600"/>
                </a:solidFill>
              </a:rPr>
              <a:t> </a:t>
            </a:r>
            <a:r>
              <a:rPr lang="en-US" dirty="0" err="1">
                <a:solidFill>
                  <a:srgbClr val="FF6600"/>
                </a:solidFill>
              </a:rPr>
              <a:t>před</a:t>
            </a:r>
            <a:r>
              <a:rPr lang="en-US" dirty="0">
                <a:solidFill>
                  <a:srgbClr val="FF6600"/>
                </a:solidFill>
              </a:rPr>
              <a:t> </a:t>
            </a:r>
            <a:r>
              <a:rPr lang="en-US" dirty="0" err="1">
                <a:solidFill>
                  <a:srgbClr val="FF6600"/>
                </a:solidFill>
              </a:rPr>
              <a:t>zahájením</a:t>
            </a:r>
            <a:r>
              <a:rPr lang="en-US" dirty="0">
                <a:solidFill>
                  <a:srgbClr val="FF6600"/>
                </a:solidFill>
              </a:rPr>
              <a:t> </a:t>
            </a:r>
            <a:r>
              <a:rPr lang="en-US" dirty="0" err="1">
                <a:solidFill>
                  <a:srgbClr val="FF6600"/>
                </a:solidFill>
              </a:rPr>
              <a:t>cvičení</a:t>
            </a:r>
            <a:r>
              <a:rPr lang="en-US" dirty="0"/>
              <a:t>. </a:t>
            </a:r>
            <a:r>
              <a:rPr lang="en-US" dirty="0" err="1"/>
              <a:t>Přitom</a:t>
            </a:r>
            <a:r>
              <a:rPr lang="en-US" dirty="0"/>
              <a:t> se </a:t>
            </a:r>
            <a:r>
              <a:rPr lang="en-US" dirty="0" err="1"/>
              <a:t>musí</a:t>
            </a:r>
            <a:r>
              <a:rPr lang="en-US" dirty="0"/>
              <a:t> </a:t>
            </a:r>
            <a:r>
              <a:rPr lang="en-US" dirty="0" err="1"/>
              <a:t>dbát</a:t>
            </a:r>
            <a:r>
              <a:rPr lang="en-US" dirty="0"/>
              <a:t>, </a:t>
            </a:r>
            <a:r>
              <a:rPr lang="en-US" dirty="0" err="1"/>
              <a:t>aby</a:t>
            </a:r>
            <a:r>
              <a:rPr lang="en-US" dirty="0"/>
              <a:t> </a:t>
            </a:r>
            <a:r>
              <a:rPr lang="en-US" dirty="0" err="1"/>
              <a:t>cvičením</a:t>
            </a:r>
            <a:r>
              <a:rPr lang="en-US" dirty="0"/>
              <a:t> </a:t>
            </a:r>
            <a:r>
              <a:rPr lang="en-US" dirty="0" err="1"/>
              <a:t>jednotky</a:t>
            </a:r>
            <a:r>
              <a:rPr lang="en-US" dirty="0"/>
              <a:t>  </a:t>
            </a:r>
            <a:r>
              <a:rPr lang="en-US" dirty="0" err="1"/>
              <a:t>požární</a:t>
            </a:r>
            <a:r>
              <a:rPr lang="en-US" dirty="0"/>
              <a:t> </a:t>
            </a:r>
            <a:r>
              <a:rPr lang="en-US" dirty="0" err="1"/>
              <a:t>ochrany</a:t>
            </a:r>
            <a:r>
              <a:rPr lang="en-US" dirty="0"/>
              <a:t>  </a:t>
            </a:r>
            <a:r>
              <a:rPr lang="en-US" dirty="0" err="1"/>
              <a:t>bylo</a:t>
            </a:r>
            <a:r>
              <a:rPr lang="en-US" dirty="0"/>
              <a:t> co </a:t>
            </a:r>
            <a:r>
              <a:rPr lang="en-US" dirty="0" err="1"/>
              <a:t>nejméně</a:t>
            </a:r>
            <a:r>
              <a:rPr lang="en-US" dirty="0"/>
              <a:t> </a:t>
            </a:r>
            <a:r>
              <a:rPr lang="en-US" dirty="0" err="1"/>
              <a:t>rušeno</a:t>
            </a:r>
            <a:r>
              <a:rPr lang="en-US" dirty="0"/>
              <a:t> </a:t>
            </a:r>
            <a:r>
              <a:rPr lang="en-US" dirty="0" err="1"/>
              <a:t>užívání</a:t>
            </a:r>
            <a:r>
              <a:rPr lang="en-US" dirty="0"/>
              <a:t> </a:t>
            </a:r>
            <a:r>
              <a:rPr lang="en-US" dirty="0" err="1"/>
              <a:t>nemovitosti</a:t>
            </a:r>
            <a:r>
              <a:rPr lang="en-US" dirty="0"/>
              <a:t>  a </a:t>
            </a:r>
            <a:r>
              <a:rPr lang="en-US" dirty="0" err="1"/>
              <a:t>aby</a:t>
            </a:r>
            <a:r>
              <a:rPr lang="en-US" dirty="0"/>
              <a:t> </a:t>
            </a:r>
            <a:r>
              <a:rPr lang="en-US" dirty="0" err="1"/>
              <a:t>nevznikly</a:t>
            </a:r>
            <a:r>
              <a:rPr lang="en-US" dirty="0"/>
              <a:t> </a:t>
            </a:r>
            <a:r>
              <a:rPr lang="en-US" dirty="0" err="1"/>
              <a:t>škody</a:t>
            </a:r>
            <a:r>
              <a:rPr lang="en-US" dirty="0"/>
              <a:t>, </a:t>
            </a:r>
            <a:r>
              <a:rPr lang="en-US" dirty="0" err="1"/>
              <a:t>kterým</a:t>
            </a:r>
            <a:r>
              <a:rPr lang="en-US" dirty="0"/>
              <a:t> </a:t>
            </a:r>
            <a:r>
              <a:rPr lang="en-US" dirty="0" err="1"/>
              <a:t>lze</a:t>
            </a:r>
            <a:r>
              <a:rPr lang="en-US" dirty="0"/>
              <a:t> </a:t>
            </a:r>
            <a:r>
              <a:rPr lang="en-US" dirty="0" err="1"/>
              <a:t>zabránit</a:t>
            </a:r>
            <a:r>
              <a:rPr lang="en-US" dirty="0"/>
              <a:t>.</a:t>
            </a:r>
          </a:p>
        </p:txBody>
      </p:sp>
    </p:spTree>
    <p:extLst>
      <p:ext uri="{BB962C8B-B14F-4D97-AF65-F5344CB8AC3E}">
        <p14:creationId xmlns:p14="http://schemas.microsoft.com/office/powerpoint/2010/main" val="2784088337"/>
      </p:ext>
    </p:extLst>
  </p:cSld>
  <p:clrMapOvr>
    <a:masterClrMapping/>
  </p:clrMapOvr>
</p:sld>
</file>

<file path=ppt/slides/slide3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Bezpečnostní</a:t>
            </a:r>
            <a:r>
              <a:rPr lang="en-US" dirty="0"/>
              <a:t> </a:t>
            </a:r>
            <a:r>
              <a:rPr lang="en-US" dirty="0" err="1"/>
              <a:t>strategie</a:t>
            </a:r>
            <a:r>
              <a:rPr lang="en-US" dirty="0"/>
              <a:t> - </a:t>
            </a:r>
            <a:r>
              <a:rPr lang="en-US" dirty="0" err="1"/>
              <a:t>terorismus</a:t>
            </a:r>
            <a:endParaRPr lang="en-US" dirty="0"/>
          </a:p>
        </p:txBody>
      </p:sp>
      <p:sp>
        <p:nvSpPr>
          <p:cNvPr id="3" name="Content Placeholder 2"/>
          <p:cNvSpPr>
            <a:spLocks noGrp="1"/>
          </p:cNvSpPr>
          <p:nvPr>
            <p:ph idx="1"/>
          </p:nvPr>
        </p:nvSpPr>
        <p:spPr/>
        <p:txBody>
          <a:bodyPr/>
          <a:lstStyle/>
          <a:p>
            <a:r>
              <a:rPr lang="en-US" b="1" dirty="0" err="1"/>
              <a:t>Terorismus</a:t>
            </a:r>
            <a:r>
              <a:rPr lang="en-US" b="1" dirty="0"/>
              <a:t>. </a:t>
            </a:r>
            <a:r>
              <a:rPr lang="en-US" dirty="0" err="1"/>
              <a:t>Hrozba</a:t>
            </a:r>
            <a:r>
              <a:rPr lang="en-US" dirty="0"/>
              <a:t> </a:t>
            </a:r>
            <a:r>
              <a:rPr lang="en-US" dirty="0" err="1"/>
              <a:t>terorismu</a:t>
            </a:r>
            <a:r>
              <a:rPr lang="en-US" dirty="0"/>
              <a:t> </a:t>
            </a:r>
            <a:r>
              <a:rPr lang="en-US" dirty="0" err="1"/>
              <a:t>jako</a:t>
            </a:r>
            <a:r>
              <a:rPr lang="en-US" dirty="0"/>
              <a:t> </a:t>
            </a:r>
            <a:r>
              <a:rPr lang="en-US" dirty="0" err="1"/>
              <a:t>metody</a:t>
            </a:r>
            <a:r>
              <a:rPr lang="en-US" dirty="0"/>
              <a:t> </a:t>
            </a:r>
            <a:r>
              <a:rPr lang="en-US" dirty="0" err="1"/>
              <a:t>násilného</a:t>
            </a:r>
            <a:r>
              <a:rPr lang="en-US" dirty="0"/>
              <a:t> </a:t>
            </a:r>
            <a:r>
              <a:rPr lang="en-US" dirty="0" err="1"/>
              <a:t>prosazováni</a:t>
            </a:r>
            <a:r>
              <a:rPr lang="en-US" dirty="0"/>
              <a:t>́ </a:t>
            </a:r>
            <a:r>
              <a:rPr lang="en-US" dirty="0" err="1"/>
              <a:t>politických</a:t>
            </a:r>
            <a:r>
              <a:rPr lang="en-US" dirty="0"/>
              <a:t> </a:t>
            </a:r>
            <a:r>
              <a:rPr lang="en-US" dirty="0" err="1"/>
              <a:t>cílu</a:t>
            </a:r>
            <a:r>
              <a:rPr lang="en-US" dirty="0"/>
              <a:t>̊ je </a:t>
            </a:r>
            <a:r>
              <a:rPr lang="en-US" dirty="0" err="1"/>
              <a:t>trvale</a:t>
            </a:r>
            <a:r>
              <a:rPr lang="en-US" dirty="0"/>
              <a:t> </a:t>
            </a:r>
            <a:r>
              <a:rPr lang="en-US" dirty="0" err="1"/>
              <a:t>vysoka</a:t>
            </a:r>
            <a:r>
              <a:rPr lang="en-US" dirty="0"/>
              <a:t>́. </a:t>
            </a:r>
            <a:r>
              <a:rPr lang="en-US" dirty="0" err="1"/>
              <a:t>Charakteristickým</a:t>
            </a:r>
            <a:r>
              <a:rPr lang="en-US" dirty="0"/>
              <a:t> </a:t>
            </a:r>
            <a:r>
              <a:rPr lang="en-US" dirty="0" err="1"/>
              <a:t>rysem</a:t>
            </a:r>
            <a:r>
              <a:rPr lang="en-US" dirty="0"/>
              <a:t> je existence </a:t>
            </a:r>
            <a:r>
              <a:rPr lang="en-US" dirty="0" err="1"/>
              <a:t>nadnárodních</a:t>
            </a:r>
            <a:r>
              <a:rPr lang="en-US" dirty="0"/>
              <a:t> </a:t>
            </a:r>
            <a:r>
              <a:rPr lang="en-US" dirty="0" err="1"/>
              <a:t>síti</a:t>
            </a:r>
            <a:r>
              <a:rPr lang="en-US" dirty="0"/>
              <a:t>́ </a:t>
            </a:r>
            <a:r>
              <a:rPr lang="en-US" dirty="0" err="1"/>
              <a:t>volne</a:t>
            </a:r>
            <a:r>
              <a:rPr lang="en-US" dirty="0"/>
              <a:t>̌ </a:t>
            </a:r>
            <a:r>
              <a:rPr lang="en-US" dirty="0" err="1"/>
              <a:t>propojených</a:t>
            </a:r>
            <a:r>
              <a:rPr lang="en-US" dirty="0"/>
              <a:t> </a:t>
            </a:r>
            <a:r>
              <a:rPr lang="en-US" dirty="0" err="1"/>
              <a:t>skupin</a:t>
            </a:r>
            <a:r>
              <a:rPr lang="en-US" dirty="0"/>
              <a:t>, </a:t>
            </a:r>
            <a:r>
              <a:rPr lang="en-US" dirty="0" err="1"/>
              <a:t>ktere</a:t>
            </a:r>
            <a:r>
              <a:rPr lang="en-US" dirty="0"/>
              <a:t>́ </a:t>
            </a:r>
            <a:r>
              <a:rPr lang="en-US" dirty="0" err="1"/>
              <a:t>i</a:t>
            </a:r>
            <a:r>
              <a:rPr lang="en-US" dirty="0"/>
              <a:t> </a:t>
            </a:r>
            <a:r>
              <a:rPr lang="en-US" dirty="0" err="1"/>
              <a:t>bez</a:t>
            </a:r>
            <a:r>
              <a:rPr lang="en-US" dirty="0"/>
              <a:t> </a:t>
            </a:r>
            <a:r>
              <a:rPr lang="en-US" dirty="0" err="1"/>
              <a:t>jednotného</a:t>
            </a:r>
            <a:r>
              <a:rPr lang="en-US" dirty="0"/>
              <a:t> </a:t>
            </a:r>
            <a:r>
              <a:rPr lang="en-US" dirty="0" err="1"/>
              <a:t>veleni</a:t>
            </a:r>
            <a:r>
              <a:rPr lang="en-US" dirty="0"/>
              <a:t>́ </a:t>
            </a:r>
            <a:r>
              <a:rPr lang="en-US" dirty="0" err="1"/>
              <a:t>sdíleji</a:t>
            </a:r>
            <a:r>
              <a:rPr lang="en-US" dirty="0"/>
              <a:t>́ </a:t>
            </a:r>
            <a:r>
              <a:rPr lang="en-US" dirty="0" err="1"/>
              <a:t>ideologii</a:t>
            </a:r>
            <a:r>
              <a:rPr lang="en-US" dirty="0"/>
              <a:t>, </a:t>
            </a:r>
            <a:r>
              <a:rPr lang="en-US" dirty="0" err="1"/>
              <a:t>cíle</a:t>
            </a:r>
            <a:r>
              <a:rPr lang="en-US" dirty="0"/>
              <a:t> a </a:t>
            </a:r>
            <a:r>
              <a:rPr lang="en-US" dirty="0" err="1"/>
              <a:t>plány</a:t>
            </a:r>
            <a:r>
              <a:rPr lang="en-US" dirty="0"/>
              <a:t> k </a:t>
            </a:r>
            <a:r>
              <a:rPr lang="en-US" dirty="0" err="1"/>
              <a:t>jejich</a:t>
            </a:r>
            <a:r>
              <a:rPr lang="en-US" dirty="0"/>
              <a:t> </a:t>
            </a:r>
            <a:r>
              <a:rPr lang="en-US" dirty="0" err="1"/>
              <a:t>naplněni</a:t>
            </a:r>
            <a:r>
              <a:rPr lang="en-US" dirty="0"/>
              <a:t>́, </a:t>
            </a:r>
            <a:r>
              <a:rPr lang="en-US" dirty="0" err="1"/>
              <a:t>finančni</a:t>
            </a:r>
            <a:r>
              <a:rPr lang="en-US" dirty="0"/>
              <a:t>́ </a:t>
            </a:r>
            <a:r>
              <a:rPr lang="en-US" dirty="0" err="1"/>
              <a:t>zdroje</a:t>
            </a:r>
            <a:r>
              <a:rPr lang="en-US" dirty="0"/>
              <a:t> a </a:t>
            </a:r>
            <a:r>
              <a:rPr lang="en-US" dirty="0" err="1"/>
              <a:t>informace</a:t>
            </a:r>
            <a:r>
              <a:rPr lang="en-US" dirty="0"/>
              <a:t>. </a:t>
            </a:r>
            <a:r>
              <a:rPr lang="en-US" dirty="0" err="1"/>
              <a:t>Jsou</a:t>
            </a:r>
            <a:r>
              <a:rPr lang="en-US" dirty="0"/>
              <a:t> </a:t>
            </a:r>
            <a:r>
              <a:rPr lang="en-US" dirty="0" err="1"/>
              <a:t>schopny</a:t>
            </a:r>
            <a:r>
              <a:rPr lang="en-US" dirty="0"/>
              <a:t> </a:t>
            </a:r>
            <a:r>
              <a:rPr lang="en-US" dirty="0" err="1"/>
              <a:t>přímo</a:t>
            </a:r>
            <a:r>
              <a:rPr lang="en-US" dirty="0"/>
              <a:t> </a:t>
            </a:r>
            <a:r>
              <a:rPr lang="en-US" dirty="0" err="1"/>
              <a:t>ohrozit</a:t>
            </a:r>
            <a:r>
              <a:rPr lang="en-US" dirty="0"/>
              <a:t> </a:t>
            </a:r>
            <a:r>
              <a:rPr lang="en-US" dirty="0" err="1"/>
              <a:t>lidske</a:t>
            </a:r>
            <a:r>
              <a:rPr lang="en-US" dirty="0"/>
              <a:t>́ </a:t>
            </a:r>
            <a:r>
              <a:rPr lang="en-US" dirty="0" err="1"/>
              <a:t>životy</a:t>
            </a:r>
            <a:r>
              <a:rPr lang="en-US" dirty="0"/>
              <a:t> a </a:t>
            </a:r>
            <a:r>
              <a:rPr lang="en-US" dirty="0" err="1"/>
              <a:t>zdravi</a:t>
            </a:r>
            <a:r>
              <a:rPr lang="en-US" dirty="0"/>
              <a:t>́, ale také </a:t>
            </a:r>
            <a:r>
              <a:rPr lang="en-US" dirty="0" err="1"/>
              <a:t>kritickou</a:t>
            </a:r>
            <a:r>
              <a:rPr lang="en-US" dirty="0"/>
              <a:t> </a:t>
            </a:r>
            <a:r>
              <a:rPr lang="en-US" dirty="0" err="1"/>
              <a:t>infrastrukturu</a:t>
            </a:r>
            <a:r>
              <a:rPr lang="en-US" dirty="0"/>
              <a:t>. </a:t>
            </a:r>
          </a:p>
          <a:p>
            <a:endParaRPr lang="en-US" dirty="0"/>
          </a:p>
        </p:txBody>
      </p:sp>
    </p:spTree>
    <p:extLst>
      <p:ext uri="{BB962C8B-B14F-4D97-AF65-F5344CB8AC3E}">
        <p14:creationId xmlns:p14="http://schemas.microsoft.com/office/powerpoint/2010/main" val="3497305081"/>
      </p:ext>
    </p:extLst>
  </p:cSld>
  <p:clrMapOvr>
    <a:masterClrMapping/>
  </p:clrMapOvr>
</p:sld>
</file>

<file path=ppt/slides/slide3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BS – </a:t>
            </a:r>
            <a:r>
              <a:rPr lang="en-US" dirty="0" err="1"/>
              <a:t>Kybernické</a:t>
            </a:r>
            <a:r>
              <a:rPr lang="en-US" dirty="0"/>
              <a:t> </a:t>
            </a:r>
            <a:r>
              <a:rPr lang="en-US" dirty="0" err="1"/>
              <a:t>útoky</a:t>
            </a:r>
            <a:endParaRPr lang="en-US" dirty="0"/>
          </a:p>
        </p:txBody>
      </p:sp>
      <p:sp>
        <p:nvSpPr>
          <p:cNvPr id="3" name="Content Placeholder 2"/>
          <p:cNvSpPr>
            <a:spLocks noGrp="1"/>
          </p:cNvSpPr>
          <p:nvPr>
            <p:ph idx="1"/>
          </p:nvPr>
        </p:nvSpPr>
        <p:spPr/>
        <p:txBody>
          <a:bodyPr/>
          <a:lstStyle/>
          <a:p>
            <a:r>
              <a:rPr lang="en-US" sz="2800" b="1" dirty="0" err="1"/>
              <a:t>Kyberneticke</a:t>
            </a:r>
            <a:r>
              <a:rPr lang="en-US" sz="2800" b="1" dirty="0"/>
              <a:t>́ </a:t>
            </a:r>
            <a:r>
              <a:rPr lang="en-US" sz="2800" b="1" dirty="0" err="1"/>
              <a:t>útoky</a:t>
            </a:r>
            <a:r>
              <a:rPr lang="en-US" sz="2800" b="1" dirty="0"/>
              <a:t>. </a:t>
            </a:r>
            <a:r>
              <a:rPr lang="en-US" sz="2800" dirty="0" err="1"/>
              <a:t>Rostouci</a:t>
            </a:r>
            <a:r>
              <a:rPr lang="en-US" sz="2800" dirty="0"/>
              <a:t>́ </a:t>
            </a:r>
            <a:r>
              <a:rPr lang="en-US" sz="2800" dirty="0" err="1"/>
              <a:t>závislost</a:t>
            </a:r>
            <a:r>
              <a:rPr lang="en-US" sz="2800" dirty="0"/>
              <a:t> </a:t>
            </a:r>
            <a:r>
              <a:rPr lang="en-US" sz="2800" dirty="0" err="1"/>
              <a:t>na</a:t>
            </a:r>
            <a:r>
              <a:rPr lang="en-US" sz="2800" dirty="0"/>
              <a:t> </a:t>
            </a:r>
            <a:r>
              <a:rPr lang="en-US" sz="2800" dirty="0" err="1"/>
              <a:t>informačních</a:t>
            </a:r>
            <a:r>
              <a:rPr lang="en-US" sz="2800" dirty="0"/>
              <a:t> a </a:t>
            </a:r>
            <a:r>
              <a:rPr lang="en-US" sz="2800" dirty="0" err="1"/>
              <a:t>komunikačních</a:t>
            </a:r>
            <a:r>
              <a:rPr lang="en-US" sz="2800" dirty="0"/>
              <a:t> </a:t>
            </a:r>
            <a:r>
              <a:rPr lang="en-US" sz="2800" dirty="0" err="1"/>
              <a:t>technologiích</a:t>
            </a:r>
            <a:r>
              <a:rPr lang="en-US" sz="2800" dirty="0"/>
              <a:t> </a:t>
            </a:r>
            <a:r>
              <a:rPr lang="en-US" sz="2800" dirty="0" err="1"/>
              <a:t>zvyšuje</a:t>
            </a:r>
            <a:r>
              <a:rPr lang="en-US" sz="2800" dirty="0"/>
              <a:t> </a:t>
            </a:r>
            <a:r>
              <a:rPr lang="en-US" sz="2800" dirty="0" err="1"/>
              <a:t>zranitelnost</a:t>
            </a:r>
            <a:r>
              <a:rPr lang="en-US" sz="2800" dirty="0"/>
              <a:t> </a:t>
            </a:r>
            <a:r>
              <a:rPr lang="en-US" sz="2800" dirty="0" err="1"/>
              <a:t>státu</a:t>
            </a:r>
            <a:r>
              <a:rPr lang="en-US" sz="2800" dirty="0"/>
              <a:t> a </a:t>
            </a:r>
            <a:r>
              <a:rPr lang="en-US" sz="2800" dirty="0" err="1"/>
              <a:t>jeho</a:t>
            </a:r>
            <a:r>
              <a:rPr lang="en-US" sz="2800" dirty="0"/>
              <a:t> </a:t>
            </a:r>
            <a:r>
              <a:rPr lang="en-US" sz="2800" dirty="0" err="1"/>
              <a:t>občanu</a:t>
            </a:r>
            <a:r>
              <a:rPr lang="en-US" sz="2800" dirty="0"/>
              <a:t>̊ </a:t>
            </a:r>
            <a:r>
              <a:rPr lang="en-US" sz="2800" dirty="0" err="1"/>
              <a:t>vůči</a:t>
            </a:r>
            <a:r>
              <a:rPr lang="en-US" sz="2800" dirty="0"/>
              <a:t> </a:t>
            </a:r>
            <a:r>
              <a:rPr lang="en-US" sz="2800" dirty="0" err="1"/>
              <a:t>kybernetickým</a:t>
            </a:r>
            <a:r>
              <a:rPr lang="en-US" sz="2800" dirty="0"/>
              <a:t> </a:t>
            </a:r>
            <a:r>
              <a:rPr lang="en-US" sz="2800" dirty="0" err="1"/>
              <a:t>útokům</a:t>
            </a:r>
            <a:r>
              <a:rPr lang="en-US" sz="2800" dirty="0"/>
              <a:t>. </a:t>
            </a:r>
            <a:r>
              <a:rPr lang="en-US" sz="2800" dirty="0" err="1"/>
              <a:t>Tyto</a:t>
            </a:r>
            <a:r>
              <a:rPr lang="en-US" sz="2800" dirty="0"/>
              <a:t> </a:t>
            </a:r>
            <a:r>
              <a:rPr lang="en-US" sz="2800" dirty="0" err="1"/>
              <a:t>útoky</a:t>
            </a:r>
            <a:r>
              <a:rPr lang="en-US" sz="2800" dirty="0"/>
              <a:t> </a:t>
            </a:r>
            <a:r>
              <a:rPr lang="en-US" sz="2800" dirty="0" err="1"/>
              <a:t>mohou</a:t>
            </a:r>
            <a:r>
              <a:rPr lang="en-US" sz="2800" dirty="0"/>
              <a:t> </a:t>
            </a:r>
            <a:r>
              <a:rPr lang="en-US" sz="2800" dirty="0" err="1"/>
              <a:t>představovat</a:t>
            </a:r>
            <a:r>
              <a:rPr lang="en-US" sz="2800" dirty="0"/>
              <a:t> </a:t>
            </a:r>
            <a:r>
              <a:rPr lang="en-US" sz="2800" dirty="0" err="1"/>
              <a:t>novy</a:t>
            </a:r>
            <a:r>
              <a:rPr lang="en-US" sz="2800" dirty="0"/>
              <a:t>́ </a:t>
            </a:r>
            <a:r>
              <a:rPr lang="en-US" sz="2800" dirty="0" err="1"/>
              <a:t>způsob</a:t>
            </a:r>
            <a:r>
              <a:rPr lang="en-US" sz="2800" dirty="0"/>
              <a:t> </a:t>
            </a:r>
            <a:r>
              <a:rPr lang="en-US" sz="2800" dirty="0" err="1"/>
              <a:t>vedeni</a:t>
            </a:r>
            <a:r>
              <a:rPr lang="en-US" sz="2800" dirty="0"/>
              <a:t>́ </a:t>
            </a:r>
            <a:r>
              <a:rPr lang="en-US" sz="2800" dirty="0" err="1"/>
              <a:t>války</a:t>
            </a:r>
            <a:r>
              <a:rPr lang="en-US" sz="2800" dirty="0"/>
              <a:t> </a:t>
            </a:r>
            <a:r>
              <a:rPr lang="en-US" sz="2800" dirty="0" err="1"/>
              <a:t>nebo</a:t>
            </a:r>
            <a:r>
              <a:rPr lang="en-US" sz="2800" dirty="0"/>
              <a:t> </a:t>
            </a:r>
            <a:r>
              <a:rPr lang="en-US" sz="2800" dirty="0" err="1"/>
              <a:t>mohou</a:t>
            </a:r>
            <a:r>
              <a:rPr lang="en-US" sz="2800" dirty="0"/>
              <a:t> </a:t>
            </a:r>
            <a:r>
              <a:rPr lang="en-US" sz="2800" dirty="0" err="1"/>
              <a:t>mít</a:t>
            </a:r>
            <a:r>
              <a:rPr lang="en-US" sz="2800" dirty="0"/>
              <a:t> </a:t>
            </a:r>
            <a:r>
              <a:rPr lang="en-US" sz="2800" dirty="0" err="1"/>
              <a:t>kriminálni</a:t>
            </a:r>
            <a:r>
              <a:rPr lang="en-US" sz="2800" dirty="0"/>
              <a:t>́ </a:t>
            </a:r>
            <a:r>
              <a:rPr lang="en-US" sz="2800" dirty="0" err="1"/>
              <a:t>či</a:t>
            </a:r>
            <a:r>
              <a:rPr lang="en-US" sz="2800" dirty="0"/>
              <a:t> </a:t>
            </a:r>
            <a:r>
              <a:rPr lang="en-US" sz="2800" dirty="0" err="1"/>
              <a:t>teroristickou</a:t>
            </a:r>
            <a:r>
              <a:rPr lang="en-US" sz="2800" dirty="0"/>
              <a:t> </a:t>
            </a:r>
            <a:r>
              <a:rPr lang="en-US" sz="2800" dirty="0" err="1"/>
              <a:t>motivaci</a:t>
            </a:r>
            <a:r>
              <a:rPr lang="en-US" sz="2800" dirty="0"/>
              <a:t> a </a:t>
            </a:r>
            <a:r>
              <a:rPr lang="en-US" sz="2800" dirty="0" err="1"/>
              <a:t>mohou</a:t>
            </a:r>
            <a:r>
              <a:rPr lang="en-US" sz="2800" dirty="0"/>
              <a:t> </a:t>
            </a:r>
            <a:r>
              <a:rPr lang="en-US" sz="2800" dirty="0" err="1"/>
              <a:t>být</a:t>
            </a:r>
            <a:r>
              <a:rPr lang="en-US" sz="2800" dirty="0"/>
              <a:t> </a:t>
            </a:r>
            <a:r>
              <a:rPr lang="en-US" sz="2800" dirty="0" err="1"/>
              <a:t>použity</a:t>
            </a:r>
            <a:r>
              <a:rPr lang="en-US" sz="2800" dirty="0"/>
              <a:t> k </a:t>
            </a:r>
            <a:r>
              <a:rPr lang="en-US" sz="2800" dirty="0" err="1"/>
              <a:t>destabilizaci</a:t>
            </a:r>
            <a:r>
              <a:rPr lang="en-US" sz="2800" dirty="0"/>
              <a:t> </a:t>
            </a:r>
            <a:r>
              <a:rPr lang="en-US" sz="2800" dirty="0" err="1"/>
              <a:t>společnosti</a:t>
            </a:r>
            <a:r>
              <a:rPr lang="en-US" sz="2800" dirty="0"/>
              <a:t>. </a:t>
            </a:r>
            <a:r>
              <a:rPr lang="en-US" sz="2800" dirty="0" err="1"/>
              <a:t>Úniky</a:t>
            </a:r>
            <a:r>
              <a:rPr lang="en-US" sz="2800" dirty="0"/>
              <a:t> </a:t>
            </a:r>
            <a:r>
              <a:rPr lang="en-US" sz="2800" dirty="0" err="1"/>
              <a:t>strategicky</a:t>
            </a:r>
            <a:r>
              <a:rPr lang="en-US" sz="2800" dirty="0"/>
              <a:t> </a:t>
            </a:r>
            <a:r>
              <a:rPr lang="en-US" sz="2800" dirty="0" err="1"/>
              <a:t>důležitých</a:t>
            </a:r>
            <a:r>
              <a:rPr lang="en-US" sz="2800" dirty="0"/>
              <a:t> </a:t>
            </a:r>
            <a:r>
              <a:rPr lang="en-US" sz="2800" dirty="0" err="1"/>
              <a:t>informaci</a:t>
            </a:r>
            <a:r>
              <a:rPr lang="en-US" sz="2800" dirty="0"/>
              <a:t>́, </a:t>
            </a:r>
            <a:r>
              <a:rPr lang="en-US" sz="2800" dirty="0" err="1"/>
              <a:t>zásahy</a:t>
            </a:r>
            <a:r>
              <a:rPr lang="en-US" sz="2800" dirty="0"/>
              <a:t> do </a:t>
            </a:r>
            <a:r>
              <a:rPr lang="en-US" sz="2800" dirty="0" err="1"/>
              <a:t>informačních</a:t>
            </a:r>
            <a:r>
              <a:rPr lang="en-US" sz="2800" dirty="0"/>
              <a:t> </a:t>
            </a:r>
            <a:r>
              <a:rPr lang="en-US" sz="2800" dirty="0" err="1"/>
              <a:t>systému</a:t>
            </a:r>
            <a:r>
              <a:rPr lang="en-US" sz="2800" dirty="0"/>
              <a:t>̊ </a:t>
            </a:r>
            <a:r>
              <a:rPr lang="en-US" sz="2800" dirty="0" err="1"/>
              <a:t>státních</a:t>
            </a:r>
            <a:r>
              <a:rPr lang="en-US" sz="2800" dirty="0"/>
              <a:t> </a:t>
            </a:r>
            <a:r>
              <a:rPr lang="en-US" sz="2800" dirty="0" err="1"/>
              <a:t>instituci</a:t>
            </a:r>
            <a:r>
              <a:rPr lang="en-US" sz="2800" dirty="0"/>
              <a:t>́ </a:t>
            </a:r>
            <a:r>
              <a:rPr lang="en-US" sz="2800" dirty="0" err="1"/>
              <a:t>či</a:t>
            </a:r>
            <a:r>
              <a:rPr lang="en-US" sz="2800" dirty="0"/>
              <a:t> </a:t>
            </a:r>
            <a:r>
              <a:rPr lang="en-US" sz="2800" dirty="0" err="1"/>
              <a:t>strategických</a:t>
            </a:r>
            <a:r>
              <a:rPr lang="en-US" sz="2800" dirty="0"/>
              <a:t> </a:t>
            </a:r>
            <a:r>
              <a:rPr lang="en-US" sz="2800" dirty="0" err="1"/>
              <a:t>podniku</a:t>
            </a:r>
            <a:r>
              <a:rPr lang="en-US" sz="2800" dirty="0"/>
              <a:t>̊ a </a:t>
            </a:r>
            <a:r>
              <a:rPr lang="en-US" sz="2800" dirty="0" err="1"/>
              <a:t>společnosti</a:t>
            </a:r>
            <a:r>
              <a:rPr lang="en-US" sz="2800" dirty="0"/>
              <a:t>́, </a:t>
            </a:r>
            <a:r>
              <a:rPr lang="en-US" sz="2800" dirty="0" err="1"/>
              <a:t>ktere</a:t>
            </a:r>
            <a:r>
              <a:rPr lang="en-US" sz="2800" dirty="0"/>
              <a:t>́ </a:t>
            </a:r>
            <a:r>
              <a:rPr lang="en-US" sz="2800" dirty="0" err="1"/>
              <a:t>zajišťuji</a:t>
            </a:r>
            <a:r>
              <a:rPr lang="en-US" sz="2800" dirty="0"/>
              <a:t>́ </a:t>
            </a:r>
            <a:r>
              <a:rPr lang="en-US" sz="2800" dirty="0" err="1"/>
              <a:t>základni</a:t>
            </a:r>
            <a:r>
              <a:rPr lang="en-US" sz="2800" dirty="0"/>
              <a:t>́ </a:t>
            </a:r>
            <a:r>
              <a:rPr lang="en-US" sz="2800" dirty="0" err="1"/>
              <a:t>funkce</a:t>
            </a:r>
            <a:r>
              <a:rPr lang="en-US" sz="2800" dirty="0"/>
              <a:t> </a:t>
            </a:r>
            <a:r>
              <a:rPr lang="en-US" sz="2800" dirty="0" err="1"/>
              <a:t>státu</a:t>
            </a:r>
            <a:r>
              <a:rPr lang="en-US" sz="2800" dirty="0"/>
              <a:t>, </a:t>
            </a:r>
            <a:r>
              <a:rPr lang="en-US" sz="2800" dirty="0" err="1"/>
              <a:t>mohou</a:t>
            </a:r>
            <a:r>
              <a:rPr lang="en-US" sz="2800" dirty="0"/>
              <a:t> </a:t>
            </a:r>
            <a:r>
              <a:rPr lang="en-US" sz="2800" dirty="0" err="1"/>
              <a:t>ohrozit</a:t>
            </a:r>
            <a:r>
              <a:rPr lang="en-US" sz="2800" dirty="0"/>
              <a:t> </a:t>
            </a:r>
            <a:r>
              <a:rPr lang="en-US" sz="2800" dirty="0" err="1"/>
              <a:t>strategicke</a:t>
            </a:r>
            <a:r>
              <a:rPr lang="en-US" sz="2800" dirty="0"/>
              <a:t>́ </a:t>
            </a:r>
            <a:r>
              <a:rPr lang="en-US" sz="2800" dirty="0" err="1"/>
              <a:t>zájmy</a:t>
            </a:r>
            <a:r>
              <a:rPr lang="en-US" sz="2800" dirty="0"/>
              <a:t> ČR. </a:t>
            </a:r>
          </a:p>
          <a:p>
            <a:endParaRPr lang="en-US" sz="2800" dirty="0"/>
          </a:p>
        </p:txBody>
      </p:sp>
    </p:spTree>
    <p:extLst>
      <p:ext uri="{BB962C8B-B14F-4D97-AF65-F5344CB8AC3E}">
        <p14:creationId xmlns:p14="http://schemas.microsoft.com/office/powerpoint/2010/main" val="3181546778"/>
      </p:ext>
    </p:extLst>
  </p:cSld>
  <p:clrMapOvr>
    <a:masterClrMapping/>
  </p:clrMapOvr>
</p:sld>
</file>

<file path=ppt/slides/slide3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BS </a:t>
            </a:r>
            <a:r>
              <a:rPr lang="en-US" dirty="0" err="1"/>
              <a:t>regionální</a:t>
            </a:r>
            <a:r>
              <a:rPr lang="en-US" dirty="0"/>
              <a:t> </a:t>
            </a:r>
            <a:r>
              <a:rPr lang="en-US" dirty="0" err="1"/>
              <a:t>nestabilita</a:t>
            </a:r>
            <a:endParaRPr lang="en-US" dirty="0"/>
          </a:p>
        </p:txBody>
      </p:sp>
      <p:sp>
        <p:nvSpPr>
          <p:cNvPr id="3" name="Content Placeholder 2"/>
          <p:cNvSpPr>
            <a:spLocks noGrp="1"/>
          </p:cNvSpPr>
          <p:nvPr>
            <p:ph idx="1"/>
          </p:nvPr>
        </p:nvSpPr>
        <p:spPr/>
        <p:txBody>
          <a:bodyPr/>
          <a:lstStyle/>
          <a:p>
            <a:r>
              <a:rPr lang="en-US" b="1" dirty="0" err="1"/>
              <a:t>Nestabilita</a:t>
            </a:r>
            <a:r>
              <a:rPr lang="en-US" b="1" dirty="0"/>
              <a:t> a </a:t>
            </a:r>
            <a:r>
              <a:rPr lang="en-US" b="1" dirty="0" err="1"/>
              <a:t>regionálni</a:t>
            </a:r>
            <a:r>
              <a:rPr lang="en-US" b="1" dirty="0"/>
              <a:t>́ </a:t>
            </a:r>
            <a:r>
              <a:rPr lang="en-US" b="1" dirty="0" err="1"/>
              <a:t>konflikty</a:t>
            </a:r>
            <a:r>
              <a:rPr lang="en-US" b="1" dirty="0"/>
              <a:t> v </a:t>
            </a:r>
            <a:r>
              <a:rPr lang="en-US" b="1" dirty="0" err="1"/>
              <a:t>euroatlantickém</a:t>
            </a:r>
            <a:r>
              <a:rPr lang="en-US" b="1" dirty="0"/>
              <a:t> </a:t>
            </a:r>
            <a:r>
              <a:rPr lang="en-US" b="1" dirty="0" err="1"/>
              <a:t>prostoru</a:t>
            </a:r>
            <a:r>
              <a:rPr lang="en-US" b="1" dirty="0"/>
              <a:t> a </a:t>
            </a:r>
            <a:r>
              <a:rPr lang="en-US" b="1" dirty="0" err="1"/>
              <a:t>jeho</a:t>
            </a:r>
            <a:r>
              <a:rPr lang="en-US" b="1" dirty="0"/>
              <a:t> </a:t>
            </a:r>
            <a:r>
              <a:rPr lang="en-US" b="1" dirty="0" err="1"/>
              <a:t>okoli</a:t>
            </a:r>
            <a:r>
              <a:rPr lang="en-US" b="1" dirty="0"/>
              <a:t>́. </a:t>
            </a:r>
            <a:r>
              <a:rPr lang="en-US" dirty="0" err="1"/>
              <a:t>Nevyřešene</a:t>
            </a:r>
            <a:r>
              <a:rPr lang="en-US" dirty="0"/>
              <a:t>́ </a:t>
            </a:r>
            <a:r>
              <a:rPr lang="en-US" dirty="0" err="1"/>
              <a:t>konflikty</a:t>
            </a:r>
            <a:r>
              <a:rPr lang="en-US" dirty="0"/>
              <a:t> se </a:t>
            </a:r>
            <a:r>
              <a:rPr lang="en-US" dirty="0" err="1"/>
              <a:t>všemi</a:t>
            </a:r>
            <a:r>
              <a:rPr lang="en-US" dirty="0"/>
              <a:t> </a:t>
            </a:r>
            <a:r>
              <a:rPr lang="en-US" dirty="0" err="1"/>
              <a:t>negativními</a:t>
            </a:r>
            <a:r>
              <a:rPr lang="en-US" dirty="0"/>
              <a:t> </a:t>
            </a:r>
            <a:r>
              <a:rPr lang="en-US" dirty="0" err="1"/>
              <a:t>důsledky</a:t>
            </a:r>
            <a:r>
              <a:rPr lang="en-US" dirty="0"/>
              <a:t> </a:t>
            </a:r>
            <a:r>
              <a:rPr lang="en-US" dirty="0" err="1"/>
              <a:t>mohou</a:t>
            </a:r>
            <a:r>
              <a:rPr lang="en-US" dirty="0"/>
              <a:t> </a:t>
            </a:r>
            <a:r>
              <a:rPr lang="en-US" dirty="0" err="1"/>
              <a:t>mít</a:t>
            </a:r>
            <a:r>
              <a:rPr lang="en-US" dirty="0"/>
              <a:t> </a:t>
            </a:r>
            <a:r>
              <a:rPr lang="en-US" dirty="0" err="1"/>
              <a:t>přímy</a:t>
            </a:r>
            <a:r>
              <a:rPr lang="en-US" dirty="0"/>
              <a:t>́ </a:t>
            </a:r>
            <a:r>
              <a:rPr lang="en-US" dirty="0" err="1"/>
              <a:t>i</a:t>
            </a:r>
            <a:r>
              <a:rPr lang="en-US" dirty="0"/>
              <a:t> </a:t>
            </a:r>
            <a:r>
              <a:rPr lang="en-US" dirty="0" err="1"/>
              <a:t>nepřímy</a:t>
            </a:r>
            <a:r>
              <a:rPr lang="en-US" dirty="0"/>
              <a:t>́ </a:t>
            </a:r>
            <a:r>
              <a:rPr lang="en-US" dirty="0" err="1"/>
              <a:t>vliv</a:t>
            </a:r>
            <a:r>
              <a:rPr lang="en-US" dirty="0"/>
              <a:t> </a:t>
            </a:r>
            <a:r>
              <a:rPr lang="en-US" dirty="0" err="1"/>
              <a:t>na</a:t>
            </a:r>
            <a:r>
              <a:rPr lang="en-US" dirty="0"/>
              <a:t> </a:t>
            </a:r>
            <a:r>
              <a:rPr lang="en-US" dirty="0" err="1"/>
              <a:t>bezpečnost</a:t>
            </a:r>
            <a:r>
              <a:rPr lang="en-US" dirty="0"/>
              <a:t> ČR. </a:t>
            </a:r>
            <a:r>
              <a:rPr lang="en-US" dirty="0" err="1"/>
              <a:t>Neřešene</a:t>
            </a:r>
            <a:r>
              <a:rPr lang="en-US" dirty="0"/>
              <a:t>́ </a:t>
            </a:r>
            <a:r>
              <a:rPr lang="en-US" dirty="0" err="1"/>
              <a:t>spory</a:t>
            </a:r>
            <a:r>
              <a:rPr lang="en-US" dirty="0"/>
              <a:t> </a:t>
            </a:r>
            <a:r>
              <a:rPr lang="en-US" dirty="0" err="1"/>
              <a:t>etnického</a:t>
            </a:r>
            <a:r>
              <a:rPr lang="en-US" dirty="0"/>
              <a:t>, </a:t>
            </a:r>
            <a:r>
              <a:rPr lang="en-US" dirty="0" err="1"/>
              <a:t>teritoriálního</a:t>
            </a:r>
            <a:r>
              <a:rPr lang="en-US" dirty="0"/>
              <a:t> </a:t>
            </a:r>
            <a:r>
              <a:rPr lang="en-US" dirty="0" err="1"/>
              <a:t>nebo</a:t>
            </a:r>
            <a:r>
              <a:rPr lang="en-US" dirty="0"/>
              <a:t> </a:t>
            </a:r>
            <a:r>
              <a:rPr lang="en-US" dirty="0" err="1"/>
              <a:t>politického</a:t>
            </a:r>
            <a:r>
              <a:rPr lang="en-US" dirty="0"/>
              <a:t> a </a:t>
            </a:r>
            <a:r>
              <a:rPr lang="en-US" dirty="0" err="1"/>
              <a:t>ekonomického</a:t>
            </a:r>
            <a:r>
              <a:rPr lang="en-US" dirty="0"/>
              <a:t> </a:t>
            </a:r>
            <a:r>
              <a:rPr lang="en-US" dirty="0" err="1"/>
              <a:t>charakteru</a:t>
            </a:r>
            <a:r>
              <a:rPr lang="en-US" dirty="0"/>
              <a:t> </a:t>
            </a:r>
            <a:r>
              <a:rPr lang="en-US" dirty="0" err="1"/>
              <a:t>maji</a:t>
            </a:r>
            <a:r>
              <a:rPr lang="en-US" dirty="0"/>
              <a:t>́ </a:t>
            </a:r>
            <a:r>
              <a:rPr lang="en-US" dirty="0" err="1"/>
              <a:t>potenciál</a:t>
            </a:r>
            <a:r>
              <a:rPr lang="en-US" dirty="0"/>
              <a:t> </a:t>
            </a:r>
            <a:r>
              <a:rPr lang="en-US" dirty="0" err="1"/>
              <a:t>vyústit</a:t>
            </a:r>
            <a:r>
              <a:rPr lang="en-US" dirty="0"/>
              <a:t> do </a:t>
            </a:r>
            <a:r>
              <a:rPr lang="en-US" dirty="0" err="1"/>
              <a:t>ozbrojených</a:t>
            </a:r>
            <a:r>
              <a:rPr lang="en-US" dirty="0"/>
              <a:t> </a:t>
            </a:r>
            <a:r>
              <a:rPr lang="en-US" dirty="0" err="1"/>
              <a:t>konfliktu</a:t>
            </a:r>
            <a:r>
              <a:rPr lang="en-US" dirty="0"/>
              <a:t>̊ </a:t>
            </a:r>
            <a:r>
              <a:rPr lang="en-US" dirty="0" err="1"/>
              <a:t>či</a:t>
            </a:r>
            <a:r>
              <a:rPr lang="en-US" dirty="0"/>
              <a:t> </a:t>
            </a:r>
            <a:r>
              <a:rPr lang="en-US" dirty="0" err="1"/>
              <a:t>svádět</a:t>
            </a:r>
            <a:r>
              <a:rPr lang="en-US" dirty="0"/>
              <a:t> </a:t>
            </a:r>
            <a:r>
              <a:rPr lang="en-US" dirty="0" err="1"/>
              <a:t>některe</a:t>
            </a:r>
            <a:r>
              <a:rPr lang="en-US" dirty="0"/>
              <a:t>́ </a:t>
            </a:r>
            <a:r>
              <a:rPr lang="en-US" dirty="0" err="1"/>
              <a:t>státy</a:t>
            </a:r>
            <a:r>
              <a:rPr lang="en-US" dirty="0"/>
              <a:t> k </a:t>
            </a:r>
            <a:r>
              <a:rPr lang="en-US" dirty="0" err="1"/>
              <a:t>budováni</a:t>
            </a:r>
            <a:r>
              <a:rPr lang="en-US" dirty="0"/>
              <a:t>́ </a:t>
            </a:r>
            <a:r>
              <a:rPr lang="en-US" dirty="0" err="1"/>
              <a:t>sfér</a:t>
            </a:r>
            <a:r>
              <a:rPr lang="en-US" dirty="0"/>
              <a:t> </a:t>
            </a:r>
            <a:r>
              <a:rPr lang="en-US" dirty="0" err="1"/>
              <a:t>vlivu</a:t>
            </a:r>
            <a:r>
              <a:rPr lang="en-US" dirty="0"/>
              <a:t> a </a:t>
            </a:r>
            <a:r>
              <a:rPr lang="en-US" dirty="0" err="1"/>
              <a:t>zároven</a:t>
            </a:r>
            <a:r>
              <a:rPr lang="en-US" dirty="0"/>
              <a:t>̌ </a:t>
            </a:r>
            <a:r>
              <a:rPr lang="en-US" dirty="0" err="1"/>
              <a:t>oslabovat</a:t>
            </a:r>
            <a:r>
              <a:rPr lang="en-US" dirty="0"/>
              <a:t> </a:t>
            </a:r>
            <a:r>
              <a:rPr lang="en-US" dirty="0" err="1"/>
              <a:t>mechanismy</a:t>
            </a:r>
            <a:r>
              <a:rPr lang="en-US" dirty="0"/>
              <a:t> </a:t>
            </a:r>
            <a:r>
              <a:rPr lang="en-US" dirty="0" err="1"/>
              <a:t>kooperativni</a:t>
            </a:r>
            <a:r>
              <a:rPr lang="en-US" dirty="0"/>
              <a:t>́ </a:t>
            </a:r>
            <a:r>
              <a:rPr lang="en-US" dirty="0" err="1"/>
              <a:t>bezpečnosti</a:t>
            </a:r>
            <a:r>
              <a:rPr lang="en-US" dirty="0"/>
              <a:t> </a:t>
            </a:r>
            <a:r>
              <a:rPr lang="en-US" dirty="0" err="1"/>
              <a:t>i</a:t>
            </a:r>
            <a:r>
              <a:rPr lang="en-US" dirty="0"/>
              <a:t> </a:t>
            </a:r>
            <a:r>
              <a:rPr lang="en-US" dirty="0" err="1"/>
              <a:t>politicke</a:t>
            </a:r>
            <a:r>
              <a:rPr lang="en-US" dirty="0"/>
              <a:t>́ a </a:t>
            </a:r>
            <a:r>
              <a:rPr lang="en-US" dirty="0" err="1"/>
              <a:t>právni</a:t>
            </a:r>
            <a:r>
              <a:rPr lang="en-US" dirty="0"/>
              <a:t>́ </a:t>
            </a:r>
            <a:r>
              <a:rPr lang="en-US" dirty="0" err="1"/>
              <a:t>závazky</a:t>
            </a:r>
            <a:r>
              <a:rPr lang="en-US" dirty="0"/>
              <a:t> v </a:t>
            </a:r>
            <a:r>
              <a:rPr lang="en-US" dirty="0" err="1"/>
              <a:t>oblasti</a:t>
            </a:r>
            <a:r>
              <a:rPr lang="en-US" dirty="0"/>
              <a:t> </a:t>
            </a:r>
            <a:r>
              <a:rPr lang="en-US" dirty="0" err="1"/>
              <a:t>evropske</a:t>
            </a:r>
            <a:r>
              <a:rPr lang="en-US" dirty="0"/>
              <a:t>́ </a:t>
            </a:r>
            <a:r>
              <a:rPr lang="en-US" dirty="0" err="1"/>
              <a:t>bezpečnosti</a:t>
            </a:r>
            <a:r>
              <a:rPr lang="en-US" dirty="0"/>
              <a:t>. </a:t>
            </a:r>
          </a:p>
          <a:p>
            <a:endParaRPr lang="en-US" dirty="0"/>
          </a:p>
        </p:txBody>
      </p:sp>
    </p:spTree>
    <p:extLst>
      <p:ext uri="{BB962C8B-B14F-4D97-AF65-F5344CB8AC3E}">
        <p14:creationId xmlns:p14="http://schemas.microsoft.com/office/powerpoint/2010/main" val="2535634548"/>
      </p:ext>
    </p:extLst>
  </p:cSld>
  <p:clrMapOvr>
    <a:masterClrMapping/>
  </p:clrMapOvr>
</p:sld>
</file>

<file path=ppt/slides/slide3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BS </a:t>
            </a:r>
            <a:r>
              <a:rPr lang="en-US" dirty="0" err="1"/>
              <a:t>mezinárodní</a:t>
            </a:r>
            <a:r>
              <a:rPr lang="en-US" dirty="0"/>
              <a:t> </a:t>
            </a:r>
            <a:r>
              <a:rPr lang="en-US" dirty="0" err="1"/>
              <a:t>migrace</a:t>
            </a:r>
            <a:endParaRPr lang="en-US" dirty="0"/>
          </a:p>
        </p:txBody>
      </p:sp>
      <p:sp>
        <p:nvSpPr>
          <p:cNvPr id="3" name="Content Placeholder 2"/>
          <p:cNvSpPr>
            <a:spLocks noGrp="1"/>
          </p:cNvSpPr>
          <p:nvPr>
            <p:ph idx="1"/>
          </p:nvPr>
        </p:nvSpPr>
        <p:spPr/>
        <p:txBody>
          <a:bodyPr/>
          <a:lstStyle/>
          <a:p>
            <a:r>
              <a:rPr lang="en-US" b="1" dirty="0" err="1"/>
              <a:t>Negativni</a:t>
            </a:r>
            <a:r>
              <a:rPr lang="en-US" b="1" dirty="0"/>
              <a:t>́ </a:t>
            </a:r>
            <a:r>
              <a:rPr lang="en-US" b="1" dirty="0" err="1"/>
              <a:t>aspekty</a:t>
            </a:r>
            <a:r>
              <a:rPr lang="en-US" b="1" dirty="0"/>
              <a:t> </a:t>
            </a:r>
            <a:r>
              <a:rPr lang="en-US" b="1" dirty="0" err="1"/>
              <a:t>mezinárodni</a:t>
            </a:r>
            <a:r>
              <a:rPr lang="en-US" b="1" dirty="0"/>
              <a:t>́ </a:t>
            </a:r>
            <a:r>
              <a:rPr lang="en-US" b="1" dirty="0" err="1"/>
              <a:t>migrace</a:t>
            </a:r>
            <a:r>
              <a:rPr lang="en-US" b="1" dirty="0"/>
              <a:t>. </a:t>
            </a:r>
            <a:r>
              <a:rPr lang="en-US" dirty="0" err="1"/>
              <a:t>Negativním</a:t>
            </a:r>
            <a:r>
              <a:rPr lang="en-US" dirty="0"/>
              <a:t> </a:t>
            </a:r>
            <a:r>
              <a:rPr lang="en-US" dirty="0" err="1"/>
              <a:t>jevem</a:t>
            </a:r>
            <a:r>
              <a:rPr lang="en-US" dirty="0"/>
              <a:t> je </a:t>
            </a:r>
            <a:r>
              <a:rPr lang="en-US" dirty="0" err="1"/>
              <a:t>zejména</a:t>
            </a:r>
            <a:r>
              <a:rPr lang="en-US" dirty="0"/>
              <a:t> </a:t>
            </a:r>
            <a:r>
              <a:rPr lang="en-US" dirty="0" err="1"/>
              <a:t>nelegálni</a:t>
            </a:r>
            <a:r>
              <a:rPr lang="en-US" dirty="0"/>
              <a:t>́ </a:t>
            </a:r>
            <a:r>
              <a:rPr lang="en-US" dirty="0" err="1"/>
              <a:t>migrace</a:t>
            </a:r>
            <a:r>
              <a:rPr lang="en-US" dirty="0"/>
              <a:t> a </a:t>
            </a:r>
            <a:r>
              <a:rPr lang="en-US" dirty="0" err="1"/>
              <a:t>jeji</a:t>
            </a:r>
            <a:r>
              <a:rPr lang="en-US" dirty="0"/>
              <a:t>́ </a:t>
            </a:r>
            <a:r>
              <a:rPr lang="en-US" dirty="0" err="1"/>
              <a:t>možne</a:t>
            </a:r>
            <a:r>
              <a:rPr lang="en-US" dirty="0"/>
              <a:t>́ </a:t>
            </a:r>
            <a:r>
              <a:rPr lang="en-US" dirty="0" err="1"/>
              <a:t>důsledky</a:t>
            </a:r>
            <a:r>
              <a:rPr lang="en-US" dirty="0"/>
              <a:t>, </a:t>
            </a:r>
            <a:r>
              <a:rPr lang="en-US" dirty="0" err="1"/>
              <a:t>například</a:t>
            </a:r>
            <a:r>
              <a:rPr lang="en-US" dirty="0"/>
              <a:t> </a:t>
            </a:r>
            <a:r>
              <a:rPr lang="en-US" dirty="0" err="1"/>
              <a:t>napojeni</a:t>
            </a:r>
            <a:r>
              <a:rPr lang="en-US" dirty="0"/>
              <a:t>́ </a:t>
            </a:r>
            <a:r>
              <a:rPr lang="en-US" dirty="0" err="1"/>
              <a:t>na</a:t>
            </a:r>
            <a:r>
              <a:rPr lang="en-US" dirty="0"/>
              <a:t> </a:t>
            </a:r>
            <a:r>
              <a:rPr lang="en-US" dirty="0" err="1"/>
              <a:t>organizovany</a:t>
            </a:r>
            <a:r>
              <a:rPr lang="en-US" dirty="0"/>
              <a:t>́ </a:t>
            </a:r>
            <a:r>
              <a:rPr lang="en-US" dirty="0" err="1"/>
              <a:t>zločin</a:t>
            </a:r>
            <a:r>
              <a:rPr lang="en-US" dirty="0"/>
              <a:t>. </a:t>
            </a:r>
            <a:r>
              <a:rPr lang="en-US" dirty="0" err="1"/>
              <a:t>Pozitivni</a:t>
            </a:r>
            <a:r>
              <a:rPr lang="en-US" dirty="0"/>
              <a:t>́ </a:t>
            </a:r>
            <a:r>
              <a:rPr lang="en-US" dirty="0" err="1"/>
              <a:t>přínosy</a:t>
            </a:r>
            <a:r>
              <a:rPr lang="en-US" dirty="0"/>
              <a:t> </a:t>
            </a:r>
            <a:r>
              <a:rPr lang="en-US" dirty="0" err="1"/>
              <a:t>legálni</a:t>
            </a:r>
            <a:r>
              <a:rPr lang="en-US" dirty="0"/>
              <a:t>́ </a:t>
            </a:r>
            <a:r>
              <a:rPr lang="en-US" dirty="0" err="1"/>
              <a:t>migrace</a:t>
            </a:r>
            <a:r>
              <a:rPr lang="en-US" dirty="0"/>
              <a:t> pro </a:t>
            </a:r>
            <a:r>
              <a:rPr lang="en-US" dirty="0" err="1"/>
              <a:t>kulturni</a:t>
            </a:r>
            <a:r>
              <a:rPr lang="en-US" dirty="0"/>
              <a:t>́, </a:t>
            </a:r>
            <a:r>
              <a:rPr lang="en-US" dirty="0" err="1"/>
              <a:t>politicky</a:t>
            </a:r>
            <a:r>
              <a:rPr lang="en-US" dirty="0"/>
              <a:t>́ a </a:t>
            </a:r>
            <a:r>
              <a:rPr lang="en-US" dirty="0" err="1"/>
              <a:t>ekonomicky</a:t>
            </a:r>
            <a:r>
              <a:rPr lang="en-US" dirty="0"/>
              <a:t>́ </a:t>
            </a:r>
            <a:r>
              <a:rPr lang="en-US" dirty="0" err="1"/>
              <a:t>rozvoj</a:t>
            </a:r>
            <a:r>
              <a:rPr lang="en-US" dirty="0"/>
              <a:t> </a:t>
            </a:r>
            <a:r>
              <a:rPr lang="en-US" dirty="0" err="1"/>
              <a:t>společnosti</a:t>
            </a:r>
            <a:r>
              <a:rPr lang="en-US" dirty="0"/>
              <a:t> </a:t>
            </a:r>
            <a:r>
              <a:rPr lang="en-US" dirty="0" err="1"/>
              <a:t>může</a:t>
            </a:r>
            <a:r>
              <a:rPr lang="en-US" dirty="0"/>
              <a:t> </a:t>
            </a:r>
            <a:r>
              <a:rPr lang="en-US" dirty="0" err="1"/>
              <a:t>oslabit</a:t>
            </a:r>
            <a:r>
              <a:rPr lang="en-US" dirty="0"/>
              <a:t> </a:t>
            </a:r>
            <a:r>
              <a:rPr lang="en-US" dirty="0" err="1"/>
              <a:t>nedostatečna</a:t>
            </a:r>
            <a:r>
              <a:rPr lang="en-US" dirty="0"/>
              <a:t>́ </a:t>
            </a:r>
            <a:r>
              <a:rPr lang="en-US" dirty="0" err="1"/>
              <a:t>integrace</a:t>
            </a:r>
            <a:r>
              <a:rPr lang="en-US" dirty="0"/>
              <a:t> </a:t>
            </a:r>
            <a:r>
              <a:rPr lang="en-US" dirty="0" err="1"/>
              <a:t>přistěhovalcu</a:t>
            </a:r>
            <a:r>
              <a:rPr lang="en-US" dirty="0"/>
              <a:t>̊. Ta </a:t>
            </a:r>
            <a:r>
              <a:rPr lang="en-US" dirty="0" err="1"/>
              <a:t>může</a:t>
            </a:r>
            <a:r>
              <a:rPr lang="en-US" dirty="0"/>
              <a:t> </a:t>
            </a:r>
            <a:r>
              <a:rPr lang="en-US" dirty="0" err="1"/>
              <a:t>být</a:t>
            </a:r>
            <a:r>
              <a:rPr lang="en-US" dirty="0"/>
              <a:t> </a:t>
            </a:r>
            <a:r>
              <a:rPr lang="en-US" dirty="0" err="1"/>
              <a:t>zdrojem</a:t>
            </a:r>
            <a:r>
              <a:rPr lang="en-US" dirty="0"/>
              <a:t> </a:t>
            </a:r>
            <a:r>
              <a:rPr lang="en-US" dirty="0" err="1"/>
              <a:t>sociálního</a:t>
            </a:r>
            <a:r>
              <a:rPr lang="en-US" dirty="0"/>
              <a:t> </a:t>
            </a:r>
            <a:r>
              <a:rPr lang="en-US" dirty="0" err="1"/>
              <a:t>napěti</a:t>
            </a:r>
            <a:r>
              <a:rPr lang="en-US" dirty="0"/>
              <a:t>́, </a:t>
            </a:r>
            <a:r>
              <a:rPr lang="en-US" dirty="0" err="1"/>
              <a:t>ktere</a:t>
            </a:r>
            <a:r>
              <a:rPr lang="en-US" dirty="0"/>
              <a:t>́ </a:t>
            </a:r>
            <a:r>
              <a:rPr lang="en-US" dirty="0" err="1"/>
              <a:t>může</a:t>
            </a:r>
            <a:r>
              <a:rPr lang="en-US" dirty="0"/>
              <a:t> </a:t>
            </a:r>
            <a:r>
              <a:rPr lang="en-US" dirty="0" err="1"/>
              <a:t>ústit</a:t>
            </a:r>
            <a:r>
              <a:rPr lang="en-US" dirty="0"/>
              <a:t> </a:t>
            </a:r>
            <a:r>
              <a:rPr lang="en-US" dirty="0" err="1"/>
              <a:t>například</a:t>
            </a:r>
            <a:r>
              <a:rPr lang="en-US" dirty="0"/>
              <a:t> v </a:t>
            </a:r>
            <a:r>
              <a:rPr lang="en-US" dirty="0" err="1"/>
              <a:t>nežádouci</a:t>
            </a:r>
            <a:r>
              <a:rPr lang="en-US" dirty="0"/>
              <a:t>́ </a:t>
            </a:r>
            <a:r>
              <a:rPr lang="en-US" dirty="0" err="1"/>
              <a:t>radikalizaci</a:t>
            </a:r>
            <a:r>
              <a:rPr lang="en-US" dirty="0"/>
              <a:t> </a:t>
            </a:r>
            <a:r>
              <a:rPr lang="en-US" dirty="0" err="1"/>
              <a:t>členu</a:t>
            </a:r>
            <a:r>
              <a:rPr lang="en-US" dirty="0"/>
              <a:t>̊ </a:t>
            </a:r>
            <a:r>
              <a:rPr lang="en-US" dirty="0" err="1"/>
              <a:t>přistěhovaleckých</a:t>
            </a:r>
            <a:r>
              <a:rPr lang="en-US" dirty="0"/>
              <a:t> </a:t>
            </a:r>
            <a:r>
              <a:rPr lang="en-US" dirty="0" err="1"/>
              <a:t>komunit</a:t>
            </a:r>
            <a:r>
              <a:rPr lang="en-US" dirty="0"/>
              <a:t>. </a:t>
            </a:r>
          </a:p>
          <a:p>
            <a:endParaRPr lang="en-US" dirty="0"/>
          </a:p>
        </p:txBody>
      </p:sp>
    </p:spTree>
    <p:extLst>
      <p:ext uri="{BB962C8B-B14F-4D97-AF65-F5344CB8AC3E}">
        <p14:creationId xmlns:p14="http://schemas.microsoft.com/office/powerpoint/2010/main" val="1905388034"/>
      </p:ext>
    </p:extLst>
  </p:cSld>
  <p:clrMapOvr>
    <a:masterClrMapping/>
  </p:clrMapOvr>
</p:sld>
</file>

<file path=ppt/slides/slide3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BS </a:t>
            </a:r>
            <a:r>
              <a:rPr lang="en-US" dirty="0" err="1"/>
              <a:t>organizovaný</a:t>
            </a:r>
            <a:r>
              <a:rPr lang="en-US" dirty="0"/>
              <a:t> </a:t>
            </a:r>
            <a:r>
              <a:rPr lang="en-US" dirty="0" err="1"/>
              <a:t>zločin</a:t>
            </a:r>
            <a:r>
              <a:rPr lang="en-US" dirty="0"/>
              <a:t> a </a:t>
            </a:r>
            <a:r>
              <a:rPr lang="en-US" dirty="0" err="1"/>
              <a:t>korupce</a:t>
            </a:r>
            <a:endParaRPr lang="en-US" dirty="0"/>
          </a:p>
        </p:txBody>
      </p:sp>
      <p:sp>
        <p:nvSpPr>
          <p:cNvPr id="3" name="Content Placeholder 2"/>
          <p:cNvSpPr>
            <a:spLocks noGrp="1"/>
          </p:cNvSpPr>
          <p:nvPr>
            <p:ph idx="1"/>
          </p:nvPr>
        </p:nvSpPr>
        <p:spPr/>
        <p:txBody>
          <a:bodyPr/>
          <a:lstStyle/>
          <a:p>
            <a:r>
              <a:rPr lang="en-US" sz="2400"/>
              <a:t>̌ </a:t>
            </a:r>
            <a:r>
              <a:rPr lang="en-US" sz="2400" dirty="0" err="1"/>
              <a:t>rozměr</a:t>
            </a:r>
            <a:r>
              <a:rPr lang="en-US" sz="2400" dirty="0"/>
              <a:t> </a:t>
            </a:r>
            <a:r>
              <a:rPr lang="en-US" sz="2400" dirty="0" err="1"/>
              <a:t>získáva</a:t>
            </a:r>
            <a:r>
              <a:rPr lang="en-US" sz="2400" dirty="0"/>
              <a:t>́ v </a:t>
            </a:r>
            <a:r>
              <a:rPr lang="en-US" sz="2400" dirty="0" err="1"/>
              <a:t>současném</a:t>
            </a:r>
            <a:r>
              <a:rPr lang="en-US" sz="2400" dirty="0"/>
              <a:t> </a:t>
            </a:r>
            <a:r>
              <a:rPr lang="en-US" sz="2400" dirty="0" err="1"/>
              <a:t>bezpečnostním</a:t>
            </a:r>
            <a:r>
              <a:rPr lang="en-US" sz="2400" dirty="0"/>
              <a:t> </a:t>
            </a:r>
            <a:r>
              <a:rPr lang="en-US" sz="2400" dirty="0" err="1"/>
              <a:t>prostředi</a:t>
            </a:r>
            <a:r>
              <a:rPr lang="en-US" sz="2400" dirty="0"/>
              <a:t>́ </a:t>
            </a:r>
            <a:r>
              <a:rPr lang="en-US" sz="2400" dirty="0" err="1"/>
              <a:t>organizovany</a:t>
            </a:r>
            <a:r>
              <a:rPr lang="en-US" sz="2400" dirty="0"/>
              <a:t>́ </a:t>
            </a:r>
            <a:r>
              <a:rPr lang="en-US" sz="2400" dirty="0" err="1"/>
              <a:t>zloči</a:t>
            </a:r>
            <a:r>
              <a:rPr lang="en-US" sz="2400" dirty="0"/>
              <a:t>. </a:t>
            </a:r>
            <a:r>
              <a:rPr lang="en-US" sz="2400" dirty="0" err="1"/>
              <a:t>Narůsta</a:t>
            </a:r>
            <a:r>
              <a:rPr lang="en-US" sz="2400" dirty="0"/>
              <a:t>́ </a:t>
            </a:r>
            <a:r>
              <a:rPr lang="en-US" sz="2400" dirty="0" err="1"/>
              <a:t>schopnost</a:t>
            </a:r>
            <a:r>
              <a:rPr lang="en-US" sz="2400" dirty="0"/>
              <a:t> </a:t>
            </a:r>
            <a:r>
              <a:rPr lang="en-US" sz="2400" dirty="0" err="1"/>
              <a:t>kriminálních</a:t>
            </a:r>
            <a:r>
              <a:rPr lang="en-US" sz="2400" dirty="0"/>
              <a:t> </a:t>
            </a:r>
            <a:r>
              <a:rPr lang="en-US" sz="2400" dirty="0" err="1"/>
              <a:t>síti</a:t>
            </a:r>
            <a:r>
              <a:rPr lang="en-US" sz="2400" dirty="0"/>
              <a:t>́ </a:t>
            </a:r>
            <a:r>
              <a:rPr lang="en-US" sz="2400" dirty="0" err="1"/>
              <a:t>narušovat</a:t>
            </a:r>
            <a:r>
              <a:rPr lang="en-US" sz="2400" dirty="0"/>
              <a:t> </a:t>
            </a:r>
            <a:r>
              <a:rPr lang="en-US" sz="2400" dirty="0" err="1"/>
              <a:t>instituce</a:t>
            </a:r>
            <a:r>
              <a:rPr lang="en-US" sz="2400" dirty="0"/>
              <a:t> a </a:t>
            </a:r>
            <a:r>
              <a:rPr lang="en-US" sz="2400" dirty="0" err="1"/>
              <a:t>hodnoty</a:t>
            </a:r>
            <a:r>
              <a:rPr lang="en-US" sz="2400" dirty="0"/>
              <a:t> </a:t>
            </a:r>
            <a:r>
              <a:rPr lang="en-US" sz="2400" dirty="0" err="1"/>
              <a:t>právního</a:t>
            </a:r>
            <a:r>
              <a:rPr lang="en-US" sz="2400" dirty="0"/>
              <a:t> </a:t>
            </a:r>
            <a:r>
              <a:rPr lang="en-US" sz="2400" dirty="0" err="1"/>
              <a:t>státu</a:t>
            </a:r>
            <a:r>
              <a:rPr lang="en-US" sz="2400" dirty="0"/>
              <a:t>, </a:t>
            </a:r>
            <a:r>
              <a:rPr lang="en-US" sz="2400" dirty="0" err="1"/>
              <a:t>infiltrovat</a:t>
            </a:r>
            <a:r>
              <a:rPr lang="en-US" sz="2400" dirty="0"/>
              <a:t> </a:t>
            </a:r>
            <a:r>
              <a:rPr lang="en-US" sz="2400" dirty="0" err="1"/>
              <a:t>orgány</a:t>
            </a:r>
            <a:r>
              <a:rPr lang="en-US" sz="2400" dirty="0"/>
              <a:t> </a:t>
            </a:r>
            <a:r>
              <a:rPr lang="en-US" sz="2400" dirty="0" err="1"/>
              <a:t>státni</a:t>
            </a:r>
            <a:r>
              <a:rPr lang="en-US" sz="2400" dirty="0"/>
              <a:t>́ </a:t>
            </a:r>
            <a:r>
              <a:rPr lang="en-US" sz="2400" dirty="0" err="1"/>
              <a:t>správy</a:t>
            </a:r>
            <a:r>
              <a:rPr lang="en-US" sz="2400" dirty="0"/>
              <a:t> a </a:t>
            </a:r>
            <a:r>
              <a:rPr lang="en-US" sz="2400" dirty="0" err="1"/>
              <a:t>ohrožovat</a:t>
            </a:r>
            <a:r>
              <a:rPr lang="en-US" sz="2400" dirty="0"/>
              <a:t> </a:t>
            </a:r>
            <a:r>
              <a:rPr lang="en-US" sz="2400" dirty="0" err="1"/>
              <a:t>bezpečnost</a:t>
            </a:r>
            <a:r>
              <a:rPr lang="en-US" sz="2400" dirty="0"/>
              <a:t> </a:t>
            </a:r>
            <a:r>
              <a:rPr lang="en-US" sz="2400" dirty="0" err="1"/>
              <a:t>občanu</a:t>
            </a:r>
            <a:r>
              <a:rPr lang="en-US" sz="2400" dirty="0"/>
              <a:t>̊. </a:t>
            </a:r>
            <a:r>
              <a:rPr lang="en-US" sz="2400" dirty="0" err="1"/>
              <a:t>Často</a:t>
            </a:r>
            <a:r>
              <a:rPr lang="en-US" sz="2400" dirty="0"/>
              <a:t> se </a:t>
            </a:r>
            <a:r>
              <a:rPr lang="en-US" sz="2400" dirty="0" err="1"/>
              <a:t>tak</a:t>
            </a:r>
            <a:r>
              <a:rPr lang="en-US" sz="2400" dirty="0"/>
              <a:t> </a:t>
            </a:r>
            <a:r>
              <a:rPr lang="en-US" sz="2400" dirty="0" err="1"/>
              <a:t>děje</a:t>
            </a:r>
            <a:r>
              <a:rPr lang="en-US" sz="2400" dirty="0"/>
              <a:t> </a:t>
            </a:r>
            <a:r>
              <a:rPr lang="en-US" sz="2400" dirty="0" err="1"/>
              <a:t>prostřednictvím</a:t>
            </a:r>
            <a:r>
              <a:rPr lang="en-US" sz="2400" dirty="0"/>
              <a:t> </a:t>
            </a:r>
            <a:r>
              <a:rPr lang="en-US" sz="2400" dirty="0" err="1"/>
              <a:t>korupce</a:t>
            </a:r>
            <a:r>
              <a:rPr lang="en-US" sz="2400" dirty="0"/>
              <a:t>. </a:t>
            </a:r>
            <a:r>
              <a:rPr lang="en-US" sz="2400" dirty="0" err="1"/>
              <a:t>Organizovany</a:t>
            </a:r>
            <a:r>
              <a:rPr lang="en-US" sz="2400" dirty="0"/>
              <a:t>́ </a:t>
            </a:r>
            <a:r>
              <a:rPr lang="en-US" sz="2400" dirty="0" err="1"/>
              <a:t>zločin</a:t>
            </a:r>
            <a:r>
              <a:rPr lang="en-US" sz="2400" dirty="0"/>
              <a:t> </a:t>
            </a:r>
            <a:r>
              <a:rPr lang="en-US" sz="2400" dirty="0" err="1"/>
              <a:t>společne</a:t>
            </a:r>
            <a:r>
              <a:rPr lang="en-US" sz="2400" dirty="0"/>
              <a:t>̌ s </a:t>
            </a:r>
            <a:r>
              <a:rPr lang="en-US" sz="2400" dirty="0" err="1"/>
              <a:t>korupčními</a:t>
            </a:r>
            <a:r>
              <a:rPr lang="en-US" sz="2400" dirty="0"/>
              <a:t> </a:t>
            </a:r>
            <a:r>
              <a:rPr lang="en-US" sz="2400" dirty="0" err="1"/>
              <a:t>praktikami</a:t>
            </a:r>
            <a:r>
              <a:rPr lang="en-US" sz="2400" dirty="0"/>
              <a:t> </a:t>
            </a:r>
            <a:r>
              <a:rPr lang="en-US" sz="2400" dirty="0" err="1"/>
              <a:t>může</a:t>
            </a:r>
            <a:r>
              <a:rPr lang="en-US" sz="2400" dirty="0"/>
              <a:t> </a:t>
            </a:r>
            <a:r>
              <a:rPr lang="en-US" sz="2400" dirty="0" err="1"/>
              <a:t>nabýt</a:t>
            </a:r>
            <a:r>
              <a:rPr lang="en-US" sz="2400" dirty="0"/>
              <a:t> </a:t>
            </a:r>
            <a:r>
              <a:rPr lang="en-US" sz="2400" dirty="0" err="1"/>
              <a:t>podoby</a:t>
            </a:r>
            <a:r>
              <a:rPr lang="en-US" sz="2400" dirty="0"/>
              <a:t> </a:t>
            </a:r>
            <a:r>
              <a:rPr lang="en-US" sz="2400" dirty="0" err="1"/>
              <a:t>vlivových</a:t>
            </a:r>
            <a:r>
              <a:rPr lang="en-US" sz="2400" dirty="0"/>
              <a:t>, </a:t>
            </a:r>
            <a:r>
              <a:rPr lang="en-US" sz="2400" dirty="0" err="1"/>
              <a:t>klientelistických</a:t>
            </a:r>
            <a:r>
              <a:rPr lang="en-US" sz="2400" dirty="0"/>
              <a:t>, </a:t>
            </a:r>
            <a:r>
              <a:rPr lang="en-US" sz="2400" dirty="0" err="1"/>
              <a:t>nebo</a:t>
            </a:r>
            <a:r>
              <a:rPr lang="en-US" sz="2400" dirty="0"/>
              <a:t> </a:t>
            </a:r>
            <a:r>
              <a:rPr lang="en-US" sz="2400" dirty="0" err="1"/>
              <a:t>korupčních</a:t>
            </a:r>
            <a:r>
              <a:rPr lang="en-US" sz="2400" dirty="0"/>
              <a:t> </a:t>
            </a:r>
            <a:r>
              <a:rPr lang="en-US" sz="2400" dirty="0" err="1"/>
              <a:t>síti</a:t>
            </a:r>
            <a:r>
              <a:rPr lang="en-US" sz="2400" dirty="0"/>
              <a:t>́ a </a:t>
            </a:r>
            <a:r>
              <a:rPr lang="en-US" sz="2400" dirty="0" err="1"/>
              <a:t>vést</a:t>
            </a:r>
            <a:r>
              <a:rPr lang="en-US" sz="2400" dirty="0"/>
              <a:t> k </a:t>
            </a:r>
            <a:r>
              <a:rPr lang="en-US" sz="2400" dirty="0" err="1"/>
              <a:t>podkopáni</a:t>
            </a:r>
            <a:r>
              <a:rPr lang="en-US" sz="2400" dirty="0"/>
              <a:t>́ </a:t>
            </a:r>
            <a:r>
              <a:rPr lang="en-US" sz="2400" dirty="0" err="1"/>
              <a:t>samotných</a:t>
            </a:r>
            <a:r>
              <a:rPr lang="en-US" sz="2400" dirty="0"/>
              <a:t> </a:t>
            </a:r>
            <a:r>
              <a:rPr lang="en-US" sz="2400" dirty="0" err="1"/>
              <a:t>základu</a:t>
            </a:r>
            <a:r>
              <a:rPr lang="en-US" sz="2400" dirty="0"/>
              <a:t>̊ </a:t>
            </a:r>
            <a:r>
              <a:rPr lang="en-US" sz="2400" dirty="0" err="1"/>
              <a:t>společnosti</a:t>
            </a:r>
            <a:r>
              <a:rPr lang="en-US" sz="2400" dirty="0"/>
              <a:t>. </a:t>
            </a:r>
            <a:r>
              <a:rPr lang="en-US" sz="2400" dirty="0" err="1"/>
              <a:t>Výsledkem</a:t>
            </a:r>
            <a:r>
              <a:rPr lang="en-US" sz="2400" dirty="0"/>
              <a:t> </a:t>
            </a:r>
            <a:r>
              <a:rPr lang="en-US" sz="2400" dirty="0" err="1"/>
              <a:t>může</a:t>
            </a:r>
            <a:r>
              <a:rPr lang="en-US" sz="2400" dirty="0"/>
              <a:t> </a:t>
            </a:r>
            <a:r>
              <a:rPr lang="en-US" sz="2400" dirty="0" err="1"/>
              <a:t>být</a:t>
            </a:r>
            <a:r>
              <a:rPr lang="en-US" sz="2400" dirty="0"/>
              <a:t> </a:t>
            </a:r>
            <a:r>
              <a:rPr lang="en-US" sz="2400" dirty="0" err="1"/>
              <a:t>ztráta</a:t>
            </a:r>
            <a:r>
              <a:rPr lang="en-US" sz="2400" dirty="0"/>
              <a:t> </a:t>
            </a:r>
            <a:r>
              <a:rPr lang="en-US" sz="2400" dirty="0" err="1"/>
              <a:t>důvěry</a:t>
            </a:r>
            <a:r>
              <a:rPr lang="en-US" sz="2400" dirty="0"/>
              <a:t> </a:t>
            </a:r>
            <a:r>
              <a:rPr lang="en-US" sz="2400" dirty="0" err="1"/>
              <a:t>občana</a:t>
            </a:r>
            <a:r>
              <a:rPr lang="en-US" sz="2400" dirty="0"/>
              <a:t> v </a:t>
            </a:r>
            <a:r>
              <a:rPr lang="en-US" sz="2400" dirty="0" err="1"/>
              <a:t>poctivost</a:t>
            </a:r>
            <a:r>
              <a:rPr lang="en-US" sz="2400" dirty="0"/>
              <a:t> a </a:t>
            </a:r>
            <a:r>
              <a:rPr lang="en-US" sz="2400" dirty="0" err="1"/>
              <a:t>nestrannost</a:t>
            </a:r>
            <a:r>
              <a:rPr lang="en-US" sz="2400" dirty="0"/>
              <a:t> </a:t>
            </a:r>
            <a:r>
              <a:rPr lang="en-US" sz="2400" dirty="0" err="1"/>
              <a:t>fungováni</a:t>
            </a:r>
            <a:r>
              <a:rPr lang="en-US" sz="2400" dirty="0"/>
              <a:t>́ </a:t>
            </a:r>
            <a:r>
              <a:rPr lang="en-US" sz="2400" dirty="0" err="1"/>
              <a:t>veřejných</a:t>
            </a:r>
            <a:r>
              <a:rPr lang="en-US" sz="2400" dirty="0"/>
              <a:t> </a:t>
            </a:r>
            <a:r>
              <a:rPr lang="en-US" sz="2400" dirty="0" err="1"/>
              <a:t>instituci</a:t>
            </a:r>
            <a:r>
              <a:rPr lang="en-US" sz="2400" dirty="0"/>
              <a:t>́, </a:t>
            </a:r>
            <a:r>
              <a:rPr lang="en-US" sz="2400" dirty="0" err="1"/>
              <a:t>pokřiveni</a:t>
            </a:r>
            <a:r>
              <a:rPr lang="en-US" sz="2400" dirty="0"/>
              <a:t>́ </a:t>
            </a:r>
            <a:r>
              <a:rPr lang="en-US" sz="2400" dirty="0" err="1"/>
              <a:t>tržních</a:t>
            </a:r>
            <a:r>
              <a:rPr lang="en-US" sz="2400" dirty="0"/>
              <a:t> </a:t>
            </a:r>
            <a:r>
              <a:rPr lang="en-US" sz="2400" dirty="0" err="1"/>
              <a:t>vazeb</a:t>
            </a:r>
            <a:r>
              <a:rPr lang="en-US" sz="2400" dirty="0"/>
              <a:t>, </a:t>
            </a:r>
            <a:r>
              <a:rPr lang="en-US" sz="2400" dirty="0" err="1"/>
              <a:t>ekonomicky</a:t>
            </a:r>
            <a:r>
              <a:rPr lang="en-US" sz="2400" dirty="0"/>
              <a:t>́ </a:t>
            </a:r>
            <a:r>
              <a:rPr lang="en-US" sz="2400" dirty="0" err="1"/>
              <a:t>úpadek</a:t>
            </a:r>
            <a:r>
              <a:rPr lang="en-US" sz="2400" dirty="0"/>
              <a:t> a </a:t>
            </a:r>
            <a:r>
              <a:rPr lang="en-US" sz="2400" dirty="0" err="1"/>
              <a:t>destabilizace</a:t>
            </a:r>
            <a:r>
              <a:rPr lang="en-US" sz="2400" dirty="0"/>
              <a:t> </a:t>
            </a:r>
            <a:r>
              <a:rPr lang="en-US" sz="2400" dirty="0" err="1"/>
              <a:t>státu</a:t>
            </a:r>
            <a:r>
              <a:rPr lang="en-US" sz="2400" dirty="0"/>
              <a:t>. </a:t>
            </a:r>
            <a:r>
              <a:rPr lang="en-US" sz="2400" dirty="0" err="1"/>
              <a:t>Nejasna</a:t>
            </a:r>
            <a:r>
              <a:rPr lang="en-US" sz="2400" dirty="0"/>
              <a:t>́ </a:t>
            </a:r>
            <a:r>
              <a:rPr lang="en-US" sz="2400" dirty="0" err="1"/>
              <a:t>hranice</a:t>
            </a:r>
            <a:r>
              <a:rPr lang="en-US" sz="2400" dirty="0"/>
              <a:t> </a:t>
            </a:r>
            <a:r>
              <a:rPr lang="en-US" sz="2400" dirty="0" err="1"/>
              <a:t>mezi</a:t>
            </a:r>
            <a:r>
              <a:rPr lang="en-US" sz="2400" dirty="0"/>
              <a:t> </a:t>
            </a:r>
            <a:r>
              <a:rPr lang="en-US" sz="2400" dirty="0" err="1"/>
              <a:t>politickou</a:t>
            </a:r>
            <a:r>
              <a:rPr lang="en-US" sz="2400" dirty="0"/>
              <a:t> a </a:t>
            </a:r>
            <a:r>
              <a:rPr lang="en-US" sz="2400" dirty="0" err="1"/>
              <a:t>kriminálni</a:t>
            </a:r>
            <a:r>
              <a:rPr lang="en-US" sz="2400" dirty="0"/>
              <a:t>́ </a:t>
            </a:r>
            <a:r>
              <a:rPr lang="en-US" sz="2400" dirty="0" err="1"/>
              <a:t>motivaci</a:t>
            </a:r>
            <a:r>
              <a:rPr lang="en-US" sz="2400" dirty="0"/>
              <a:t>́ </a:t>
            </a:r>
            <a:r>
              <a:rPr lang="en-US" sz="2400" dirty="0" err="1"/>
              <a:t>živenou</a:t>
            </a:r>
            <a:r>
              <a:rPr lang="en-US" sz="2400" dirty="0"/>
              <a:t> </a:t>
            </a:r>
            <a:r>
              <a:rPr lang="en-US" sz="2400" dirty="0" err="1"/>
              <a:t>korupci</a:t>
            </a:r>
            <a:r>
              <a:rPr lang="en-US" sz="2400" dirty="0"/>
              <a:t>́ </a:t>
            </a:r>
            <a:r>
              <a:rPr lang="en-US" sz="2400" dirty="0" err="1"/>
              <a:t>navíc</a:t>
            </a:r>
            <a:r>
              <a:rPr lang="en-US" sz="2400" dirty="0"/>
              <a:t> </a:t>
            </a:r>
            <a:r>
              <a:rPr lang="en-US" sz="2400" dirty="0" err="1"/>
              <a:t>často</a:t>
            </a:r>
            <a:r>
              <a:rPr lang="en-US" sz="2400" dirty="0"/>
              <a:t> </a:t>
            </a:r>
            <a:r>
              <a:rPr lang="en-US" sz="2400" dirty="0" err="1"/>
              <a:t>vede</a:t>
            </a:r>
            <a:r>
              <a:rPr lang="en-US" sz="2400" dirty="0"/>
              <a:t> k </a:t>
            </a:r>
            <a:r>
              <a:rPr lang="en-US" sz="2400" dirty="0" err="1"/>
              <a:t>propojováni</a:t>
            </a:r>
            <a:r>
              <a:rPr lang="en-US" sz="2400" dirty="0"/>
              <a:t>́ </a:t>
            </a:r>
            <a:r>
              <a:rPr lang="en-US" sz="2400" dirty="0" err="1"/>
              <a:t>struktur</a:t>
            </a:r>
            <a:r>
              <a:rPr lang="en-US" sz="2400" dirty="0"/>
              <a:t> </a:t>
            </a:r>
            <a:r>
              <a:rPr lang="en-US" sz="2400" dirty="0" err="1"/>
              <a:t>organizovaného</a:t>
            </a:r>
            <a:r>
              <a:rPr lang="en-US" sz="2400" dirty="0"/>
              <a:t> </a:t>
            </a:r>
            <a:r>
              <a:rPr lang="en-US" sz="2400" dirty="0" err="1"/>
              <a:t>zločinu</a:t>
            </a:r>
            <a:r>
              <a:rPr lang="en-US" sz="2400" dirty="0"/>
              <a:t> s </a:t>
            </a:r>
            <a:r>
              <a:rPr lang="en-US" sz="2400" dirty="0" err="1"/>
              <a:t>teroristickými</a:t>
            </a:r>
            <a:r>
              <a:rPr lang="en-US" sz="2400" dirty="0"/>
              <a:t> </a:t>
            </a:r>
            <a:r>
              <a:rPr lang="en-US" sz="2400" dirty="0" err="1"/>
              <a:t>sítěmi</a:t>
            </a:r>
            <a:r>
              <a:rPr lang="en-US" sz="2400" dirty="0"/>
              <a:t>. </a:t>
            </a:r>
          </a:p>
          <a:p>
            <a:endParaRPr lang="en-US" sz="2400" dirty="0"/>
          </a:p>
        </p:txBody>
      </p:sp>
    </p:spTree>
    <p:extLst>
      <p:ext uri="{BB962C8B-B14F-4D97-AF65-F5344CB8AC3E}">
        <p14:creationId xmlns:p14="http://schemas.microsoft.com/office/powerpoint/2010/main" val="1349621989"/>
      </p:ext>
    </p:extLst>
  </p:cSld>
  <p:clrMapOvr>
    <a:masterClrMapping/>
  </p:clrMapOvr>
</p:sld>
</file>

<file path=ppt/slides/slide3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BS </a:t>
            </a:r>
            <a:r>
              <a:rPr lang="en-US" dirty="0" err="1"/>
              <a:t>ohrožení</a:t>
            </a:r>
            <a:r>
              <a:rPr lang="en-US" dirty="0"/>
              <a:t> </a:t>
            </a:r>
            <a:r>
              <a:rPr lang="en-US" dirty="0" err="1"/>
              <a:t>infrastruktury</a:t>
            </a:r>
            <a:endParaRPr lang="en-US" dirty="0"/>
          </a:p>
        </p:txBody>
      </p:sp>
      <p:sp>
        <p:nvSpPr>
          <p:cNvPr id="3" name="Content Placeholder 2"/>
          <p:cNvSpPr>
            <a:spLocks noGrp="1"/>
          </p:cNvSpPr>
          <p:nvPr>
            <p:ph idx="1"/>
          </p:nvPr>
        </p:nvSpPr>
        <p:spPr/>
        <p:txBody>
          <a:bodyPr/>
          <a:lstStyle/>
          <a:p>
            <a:r>
              <a:rPr lang="en-US" sz="2400" b="1" dirty="0" err="1"/>
              <a:t>Ohroženi</a:t>
            </a:r>
            <a:r>
              <a:rPr lang="en-US" sz="2400" b="1" dirty="0"/>
              <a:t>́ </a:t>
            </a:r>
            <a:r>
              <a:rPr lang="en-US" sz="2400" b="1" dirty="0" err="1"/>
              <a:t>funkčnosti</a:t>
            </a:r>
            <a:r>
              <a:rPr lang="en-US" sz="2400" b="1" dirty="0"/>
              <a:t> </a:t>
            </a:r>
            <a:r>
              <a:rPr lang="en-US" sz="2400" b="1" dirty="0" err="1"/>
              <a:t>kriticke</a:t>
            </a:r>
            <a:r>
              <a:rPr lang="en-US" sz="2400" b="1" dirty="0"/>
              <a:t>́ </a:t>
            </a:r>
            <a:r>
              <a:rPr lang="en-US" sz="2400" b="1" dirty="0" err="1"/>
              <a:t>infrastruktury</a:t>
            </a:r>
            <a:r>
              <a:rPr lang="en-US" sz="2400" b="1" dirty="0"/>
              <a:t>. </a:t>
            </a:r>
            <a:r>
              <a:rPr lang="en-US" sz="2400" dirty="0" err="1"/>
              <a:t>Kriticka</a:t>
            </a:r>
            <a:r>
              <a:rPr lang="en-US" sz="2400" dirty="0"/>
              <a:t>́ </a:t>
            </a:r>
            <a:r>
              <a:rPr lang="en-US" sz="2400" dirty="0" err="1"/>
              <a:t>infrastruktura</a:t>
            </a:r>
            <a:r>
              <a:rPr lang="en-US" sz="2400" dirty="0"/>
              <a:t> </a:t>
            </a:r>
            <a:r>
              <a:rPr lang="en-US" sz="2400" dirty="0" err="1"/>
              <a:t>představuje</a:t>
            </a:r>
            <a:r>
              <a:rPr lang="en-US" sz="2400" dirty="0"/>
              <a:t> </a:t>
            </a:r>
            <a:r>
              <a:rPr lang="en-US" sz="2400" dirty="0" err="1"/>
              <a:t>klíčovy</a:t>
            </a:r>
            <a:r>
              <a:rPr lang="en-US" sz="2400" dirty="0"/>
              <a:t>́ </a:t>
            </a:r>
            <a:r>
              <a:rPr lang="en-US" sz="2400" dirty="0" err="1"/>
              <a:t>systém</a:t>
            </a:r>
            <a:r>
              <a:rPr lang="en-US" sz="2400" dirty="0"/>
              <a:t> </a:t>
            </a:r>
            <a:r>
              <a:rPr lang="en-US" sz="2400" dirty="0" err="1"/>
              <a:t>prvku</a:t>
            </a:r>
            <a:r>
              <a:rPr lang="en-US" sz="2400" dirty="0"/>
              <a:t>̊, </a:t>
            </a:r>
            <a:r>
              <a:rPr lang="en-US" sz="2400" dirty="0" err="1"/>
              <a:t>jejichz</a:t>
            </a:r>
            <a:r>
              <a:rPr lang="en-US" sz="2400" dirty="0"/>
              <a:t>̌ </a:t>
            </a:r>
            <a:r>
              <a:rPr lang="en-US" sz="2400" dirty="0" err="1"/>
              <a:t>narušeni</a:t>
            </a:r>
            <a:r>
              <a:rPr lang="en-US" sz="2400" dirty="0"/>
              <a:t>́ </a:t>
            </a:r>
            <a:r>
              <a:rPr lang="en-US" sz="2400" dirty="0" err="1"/>
              <a:t>nebo</a:t>
            </a:r>
            <a:r>
              <a:rPr lang="en-US" sz="2400" dirty="0"/>
              <a:t> </a:t>
            </a:r>
            <a:r>
              <a:rPr lang="en-US" sz="2400" dirty="0" err="1"/>
              <a:t>nefunkčnost</a:t>
            </a:r>
            <a:r>
              <a:rPr lang="en-US" sz="2400" dirty="0"/>
              <a:t> by </a:t>
            </a:r>
            <a:r>
              <a:rPr lang="en-US" sz="2400" dirty="0" err="1"/>
              <a:t>měla</a:t>
            </a:r>
            <a:r>
              <a:rPr lang="en-US" sz="2400" dirty="0"/>
              <a:t> </a:t>
            </a:r>
            <a:r>
              <a:rPr lang="en-US" sz="2400" dirty="0" err="1"/>
              <a:t>závažny</a:t>
            </a:r>
            <a:r>
              <a:rPr lang="en-US" sz="2400" dirty="0"/>
              <a:t>́ </a:t>
            </a:r>
            <a:r>
              <a:rPr lang="en-US" sz="2400" dirty="0" err="1"/>
              <a:t>dopad</a:t>
            </a:r>
            <a:r>
              <a:rPr lang="en-US" sz="2400" dirty="0"/>
              <a:t> </a:t>
            </a:r>
            <a:r>
              <a:rPr lang="en-US" sz="2400" dirty="0" err="1"/>
              <a:t>na</a:t>
            </a:r>
            <a:r>
              <a:rPr lang="en-US" sz="2400" dirty="0"/>
              <a:t> </a:t>
            </a:r>
            <a:r>
              <a:rPr lang="en-US" sz="2400" dirty="0" err="1"/>
              <a:t>bezpečnost</a:t>
            </a:r>
            <a:r>
              <a:rPr lang="en-US" sz="2400" dirty="0"/>
              <a:t> </a:t>
            </a:r>
            <a:r>
              <a:rPr lang="en-US" sz="2400" dirty="0" err="1"/>
              <a:t>státu</a:t>
            </a:r>
            <a:r>
              <a:rPr lang="en-US" sz="2400" dirty="0"/>
              <a:t>, </a:t>
            </a:r>
            <a:r>
              <a:rPr lang="en-US" sz="2400" dirty="0" err="1"/>
              <a:t>zabezpečeni</a:t>
            </a:r>
            <a:r>
              <a:rPr lang="en-US" sz="2400" dirty="0"/>
              <a:t>́ </a:t>
            </a:r>
            <a:r>
              <a:rPr lang="en-US" sz="2400" dirty="0" err="1"/>
              <a:t>základních</a:t>
            </a:r>
            <a:r>
              <a:rPr lang="en-US" sz="2400" dirty="0"/>
              <a:t> </a:t>
            </a:r>
            <a:r>
              <a:rPr lang="en-US" sz="2400" dirty="0" err="1"/>
              <a:t>životních</a:t>
            </a:r>
            <a:r>
              <a:rPr lang="en-US" sz="2400" dirty="0"/>
              <a:t> </a:t>
            </a:r>
            <a:r>
              <a:rPr lang="en-US" sz="2400" dirty="0" err="1"/>
              <a:t>potřeb</a:t>
            </a:r>
            <a:r>
              <a:rPr lang="en-US" sz="2400" dirty="0"/>
              <a:t> </a:t>
            </a:r>
            <a:r>
              <a:rPr lang="en-US" sz="2400" dirty="0" err="1"/>
              <a:t>obyvatelstva</a:t>
            </a:r>
            <a:r>
              <a:rPr lang="en-US" sz="2400" dirty="0"/>
              <a:t> </a:t>
            </a:r>
            <a:r>
              <a:rPr lang="en-US" sz="2400" dirty="0" err="1"/>
              <a:t>nebo</a:t>
            </a:r>
            <a:r>
              <a:rPr lang="en-US" sz="2400" dirty="0"/>
              <a:t> </a:t>
            </a:r>
            <a:r>
              <a:rPr lang="en-US" sz="2400" dirty="0" err="1"/>
              <a:t>ekonomiku</a:t>
            </a:r>
            <a:r>
              <a:rPr lang="en-US" sz="2400" dirty="0"/>
              <a:t> </a:t>
            </a:r>
            <a:r>
              <a:rPr lang="en-US" sz="2400" dirty="0" err="1"/>
              <a:t>státu</a:t>
            </a:r>
            <a:r>
              <a:rPr lang="en-US" sz="2400" dirty="0"/>
              <a:t>. S </a:t>
            </a:r>
            <a:r>
              <a:rPr lang="en-US" sz="2400" dirty="0" err="1"/>
              <a:t>ohledem</a:t>
            </a:r>
            <a:r>
              <a:rPr lang="en-US" sz="2400" dirty="0"/>
              <a:t> </a:t>
            </a:r>
            <a:r>
              <a:rPr lang="en-US" sz="2400" dirty="0" err="1"/>
              <a:t>na</a:t>
            </a:r>
            <a:r>
              <a:rPr lang="en-US" sz="2400" dirty="0"/>
              <a:t> </a:t>
            </a:r>
            <a:r>
              <a:rPr lang="en-US" sz="2400" dirty="0" err="1"/>
              <a:t>vysoky</a:t>
            </a:r>
            <a:r>
              <a:rPr lang="en-US" sz="2400" dirty="0"/>
              <a:t>́ </a:t>
            </a:r>
            <a:r>
              <a:rPr lang="en-US" sz="2400" dirty="0" err="1"/>
              <a:t>stupen</a:t>
            </a:r>
            <a:r>
              <a:rPr lang="en-US" sz="2400" dirty="0"/>
              <a:t>̌ </a:t>
            </a:r>
            <a:r>
              <a:rPr lang="en-US" sz="2400" dirty="0" err="1"/>
              <a:t>vzájemného</a:t>
            </a:r>
            <a:r>
              <a:rPr lang="en-US" sz="2400" dirty="0"/>
              <a:t> </a:t>
            </a:r>
            <a:r>
              <a:rPr lang="en-US" sz="2400" dirty="0" err="1"/>
              <a:t>propojeni</a:t>
            </a:r>
            <a:r>
              <a:rPr lang="en-US" sz="2400" dirty="0"/>
              <a:t>́ </a:t>
            </a:r>
            <a:r>
              <a:rPr lang="en-US" sz="2400" dirty="0" err="1"/>
              <a:t>jednotlivých</a:t>
            </a:r>
            <a:r>
              <a:rPr lang="en-US" sz="2400" dirty="0"/>
              <a:t> </a:t>
            </a:r>
            <a:r>
              <a:rPr lang="en-US" sz="2400" dirty="0" err="1"/>
              <a:t>odvětvi</a:t>
            </a:r>
            <a:r>
              <a:rPr lang="en-US" sz="2400" dirty="0"/>
              <a:t>́ je </a:t>
            </a:r>
            <a:r>
              <a:rPr lang="en-US" sz="2400" dirty="0" err="1"/>
              <a:t>kriticka</a:t>
            </a:r>
            <a:r>
              <a:rPr lang="en-US" sz="2400" dirty="0"/>
              <a:t>́ </a:t>
            </a:r>
            <a:r>
              <a:rPr lang="en-US" sz="2400" dirty="0" err="1"/>
              <a:t>infrastruktura</a:t>
            </a:r>
            <a:r>
              <a:rPr lang="en-US" sz="2400" dirty="0"/>
              <a:t> </a:t>
            </a:r>
            <a:r>
              <a:rPr lang="en-US" sz="2400" dirty="0" err="1"/>
              <a:t>ohrožena</a:t>
            </a:r>
            <a:r>
              <a:rPr lang="en-US" sz="2400" dirty="0"/>
              <a:t> </a:t>
            </a:r>
            <a:r>
              <a:rPr lang="en-US" sz="2400" dirty="0" err="1"/>
              <a:t>komplexne</a:t>
            </a:r>
            <a:r>
              <a:rPr lang="en-US" sz="2400" dirty="0"/>
              <a:t>̌, a to </a:t>
            </a:r>
            <a:r>
              <a:rPr lang="en-US" sz="2400" dirty="0" err="1"/>
              <a:t>přírodními</a:t>
            </a:r>
            <a:r>
              <a:rPr lang="en-US" sz="2400" dirty="0"/>
              <a:t>, </a:t>
            </a:r>
            <a:r>
              <a:rPr lang="en-US" sz="2400" dirty="0" err="1"/>
              <a:t>technologickými</a:t>
            </a:r>
            <a:r>
              <a:rPr lang="en-US" sz="2400" dirty="0"/>
              <a:t> a </a:t>
            </a:r>
            <a:r>
              <a:rPr lang="en-US" sz="2400" dirty="0" err="1"/>
              <a:t>asymetrickými</a:t>
            </a:r>
            <a:r>
              <a:rPr lang="en-US" sz="2400" dirty="0"/>
              <a:t> </a:t>
            </a:r>
            <a:r>
              <a:rPr lang="en-US" sz="2400" dirty="0" err="1"/>
              <a:t>hrozbami</a:t>
            </a:r>
            <a:r>
              <a:rPr lang="en-US" sz="2400" dirty="0"/>
              <a:t>. </a:t>
            </a:r>
            <a:r>
              <a:rPr lang="en-US" sz="2400" dirty="0" err="1"/>
              <a:t>Zejména</a:t>
            </a:r>
            <a:r>
              <a:rPr lang="en-US" sz="2400" dirty="0"/>
              <a:t> </a:t>
            </a:r>
            <a:r>
              <a:rPr lang="en-US" sz="2400" dirty="0" err="1"/>
              <a:t>funkčnost</a:t>
            </a:r>
            <a:r>
              <a:rPr lang="en-US" sz="2400" dirty="0"/>
              <a:t> </a:t>
            </a:r>
            <a:r>
              <a:rPr lang="en-US" sz="2400" dirty="0" err="1"/>
              <a:t>energeticke</a:t>
            </a:r>
            <a:r>
              <a:rPr lang="en-US" sz="2400" dirty="0"/>
              <a:t>́ </a:t>
            </a:r>
            <a:r>
              <a:rPr lang="en-US" sz="2400" dirty="0" err="1"/>
              <a:t>infrastruktury</a:t>
            </a:r>
            <a:r>
              <a:rPr lang="en-US" sz="2400" dirty="0"/>
              <a:t> je </a:t>
            </a:r>
            <a:r>
              <a:rPr lang="en-US" sz="2400" dirty="0" err="1"/>
              <a:t>ohrožována</a:t>
            </a:r>
            <a:r>
              <a:rPr lang="en-US" sz="2400" dirty="0"/>
              <a:t> </a:t>
            </a:r>
            <a:r>
              <a:rPr lang="en-US" sz="2400" dirty="0" err="1"/>
              <a:t>jak</a:t>
            </a:r>
            <a:r>
              <a:rPr lang="en-US" sz="2400" dirty="0"/>
              <a:t> </a:t>
            </a:r>
            <a:r>
              <a:rPr lang="en-US" sz="2400" dirty="0" err="1"/>
              <a:t>politickými</a:t>
            </a:r>
            <a:r>
              <a:rPr lang="en-US" sz="2400" dirty="0"/>
              <a:t> </a:t>
            </a:r>
            <a:r>
              <a:rPr lang="en-US" sz="2400" dirty="0" err="1"/>
              <a:t>tlaky</a:t>
            </a:r>
            <a:r>
              <a:rPr lang="en-US" sz="2400" dirty="0"/>
              <a:t>, </a:t>
            </a:r>
            <a:r>
              <a:rPr lang="en-US" sz="2400" dirty="0" err="1"/>
              <a:t>tak</a:t>
            </a:r>
            <a:r>
              <a:rPr lang="en-US" sz="2400" dirty="0"/>
              <a:t> </a:t>
            </a:r>
            <a:r>
              <a:rPr lang="en-US" sz="2400" dirty="0" err="1"/>
              <a:t>hrozbami</a:t>
            </a:r>
            <a:r>
              <a:rPr lang="en-US" sz="2400" dirty="0"/>
              <a:t> s </a:t>
            </a:r>
            <a:r>
              <a:rPr lang="en-US" sz="2400" dirty="0" err="1"/>
              <a:t>kriminálni</a:t>
            </a:r>
            <a:r>
              <a:rPr lang="en-US" sz="2400" dirty="0"/>
              <a:t>́ </a:t>
            </a:r>
            <a:r>
              <a:rPr lang="en-US" sz="2400" dirty="0" err="1"/>
              <a:t>podstatou</a:t>
            </a:r>
            <a:r>
              <a:rPr lang="en-US" sz="2400" dirty="0"/>
              <a:t>. </a:t>
            </a:r>
            <a:r>
              <a:rPr lang="en-US" sz="2400" dirty="0" err="1"/>
              <a:t>Příkladem</a:t>
            </a:r>
            <a:r>
              <a:rPr lang="en-US" sz="2400" dirty="0"/>
              <a:t> </a:t>
            </a:r>
            <a:r>
              <a:rPr lang="en-US" sz="2400" dirty="0" err="1"/>
              <a:t>těchto</a:t>
            </a:r>
            <a:r>
              <a:rPr lang="en-US" sz="2400" dirty="0"/>
              <a:t> </a:t>
            </a:r>
            <a:r>
              <a:rPr lang="en-US" sz="2400" dirty="0" err="1"/>
              <a:t>ohroženi</a:t>
            </a:r>
            <a:r>
              <a:rPr lang="en-US" sz="2400" dirty="0"/>
              <a:t>́ </a:t>
            </a:r>
            <a:r>
              <a:rPr lang="en-US" sz="2400" dirty="0" err="1"/>
              <a:t>jsou</a:t>
            </a:r>
            <a:r>
              <a:rPr lang="en-US" sz="2400" dirty="0"/>
              <a:t> </a:t>
            </a:r>
            <a:r>
              <a:rPr lang="en-US" sz="2400" dirty="0" err="1"/>
              <a:t>politicky</a:t>
            </a:r>
            <a:r>
              <a:rPr lang="en-US" sz="2400" dirty="0"/>
              <a:t> </a:t>
            </a:r>
            <a:r>
              <a:rPr lang="en-US" sz="2400" dirty="0" err="1"/>
              <a:t>motivovane</a:t>
            </a:r>
            <a:r>
              <a:rPr lang="en-US" sz="2400" dirty="0"/>
              <a:t>́ </a:t>
            </a:r>
            <a:r>
              <a:rPr lang="en-US" sz="2400" dirty="0" err="1"/>
              <a:t>manipulace</a:t>
            </a:r>
            <a:r>
              <a:rPr lang="en-US" sz="2400" dirty="0"/>
              <a:t> s </a:t>
            </a:r>
            <a:r>
              <a:rPr lang="en-US" sz="2400" dirty="0" err="1"/>
              <a:t>dodávkami</a:t>
            </a:r>
            <a:r>
              <a:rPr lang="en-US" sz="2400" dirty="0"/>
              <a:t> </a:t>
            </a:r>
            <a:r>
              <a:rPr lang="en-US" sz="2400" dirty="0" err="1"/>
              <a:t>strategických</a:t>
            </a:r>
            <a:r>
              <a:rPr lang="en-US" sz="2400" dirty="0"/>
              <a:t> </a:t>
            </a:r>
            <a:r>
              <a:rPr lang="en-US" sz="2400" dirty="0" err="1"/>
              <a:t>surovin</a:t>
            </a:r>
            <a:r>
              <a:rPr lang="en-US" sz="2400" dirty="0"/>
              <a:t>, </a:t>
            </a:r>
            <a:r>
              <a:rPr lang="en-US" sz="2400" dirty="0" err="1"/>
              <a:t>vstup</a:t>
            </a:r>
            <a:r>
              <a:rPr lang="en-US" sz="2400" dirty="0"/>
              <a:t> </a:t>
            </a:r>
            <a:r>
              <a:rPr lang="en-US" sz="2400" dirty="0" err="1"/>
              <a:t>cizího</a:t>
            </a:r>
            <a:r>
              <a:rPr lang="en-US" sz="2400" dirty="0"/>
              <a:t> </a:t>
            </a:r>
            <a:r>
              <a:rPr lang="en-US" sz="2400" dirty="0" err="1"/>
              <a:t>kapitálu</a:t>
            </a:r>
            <a:r>
              <a:rPr lang="en-US" sz="2400" dirty="0"/>
              <a:t> s </a:t>
            </a:r>
            <a:r>
              <a:rPr lang="en-US" sz="2400" dirty="0" err="1"/>
              <a:t>potenciálne</a:t>
            </a:r>
            <a:r>
              <a:rPr lang="en-US" sz="2400" dirty="0"/>
              <a:t>̌ </a:t>
            </a:r>
            <a:r>
              <a:rPr lang="en-US" sz="2400" dirty="0" err="1"/>
              <a:t>rizikovým</a:t>
            </a:r>
            <a:r>
              <a:rPr lang="en-US" sz="2400" dirty="0"/>
              <a:t> </a:t>
            </a:r>
            <a:r>
              <a:rPr lang="en-US" sz="2400" dirty="0" err="1"/>
              <a:t>původem</a:t>
            </a:r>
            <a:r>
              <a:rPr lang="en-US" sz="2400" dirty="0"/>
              <a:t> a </a:t>
            </a:r>
            <a:r>
              <a:rPr lang="en-US" sz="2400" dirty="0" err="1"/>
              <a:t>cíli</a:t>
            </a:r>
            <a:r>
              <a:rPr lang="en-US" sz="2400" dirty="0"/>
              <a:t> do </a:t>
            </a:r>
            <a:r>
              <a:rPr lang="en-US" sz="2400" dirty="0" err="1"/>
              <a:t>kriticke</a:t>
            </a:r>
            <a:r>
              <a:rPr lang="en-US" sz="2400" dirty="0"/>
              <a:t>́ </a:t>
            </a:r>
            <a:r>
              <a:rPr lang="en-US" sz="2400" dirty="0" err="1"/>
              <a:t>infrastruktury</a:t>
            </a:r>
            <a:r>
              <a:rPr lang="en-US" sz="2400" dirty="0"/>
              <a:t> ČR, </a:t>
            </a:r>
            <a:r>
              <a:rPr lang="en-US" sz="2400" dirty="0" err="1"/>
              <a:t>sabotáže</a:t>
            </a:r>
            <a:r>
              <a:rPr lang="en-US" sz="2400" dirty="0"/>
              <a:t> </a:t>
            </a:r>
            <a:r>
              <a:rPr lang="en-US" sz="2400" dirty="0" err="1"/>
              <a:t>či</a:t>
            </a:r>
            <a:r>
              <a:rPr lang="en-US" sz="2400" dirty="0"/>
              <a:t> </a:t>
            </a:r>
            <a:r>
              <a:rPr lang="en-US" sz="2400" dirty="0" err="1"/>
              <a:t>hospodářska</a:t>
            </a:r>
            <a:r>
              <a:rPr lang="en-US" sz="2400" dirty="0"/>
              <a:t>́ </a:t>
            </a:r>
            <a:r>
              <a:rPr lang="en-US" sz="2400" dirty="0" err="1"/>
              <a:t>kriminalita</a:t>
            </a:r>
            <a:r>
              <a:rPr lang="en-US" sz="2400" dirty="0"/>
              <a:t>. </a:t>
            </a:r>
          </a:p>
          <a:p>
            <a:endParaRPr lang="en-US" sz="2400" dirty="0"/>
          </a:p>
        </p:txBody>
      </p:sp>
    </p:spTree>
    <p:extLst>
      <p:ext uri="{BB962C8B-B14F-4D97-AF65-F5344CB8AC3E}">
        <p14:creationId xmlns:p14="http://schemas.microsoft.com/office/powerpoint/2010/main" val="23045366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a:extLst>
              <a:ext uri="{FF2B5EF4-FFF2-40B4-BE49-F238E27FC236}">
                <a16:creationId xmlns:a16="http://schemas.microsoft.com/office/drawing/2014/main" id="{E836F21D-C292-714E-B9C7-B4FAF936456D}"/>
              </a:ext>
            </a:extLst>
          </p:cNvPr>
          <p:cNvSpPr>
            <a:spLocks noGrp="1"/>
          </p:cNvSpPr>
          <p:nvPr>
            <p:ph type="title"/>
          </p:nvPr>
        </p:nvSpPr>
        <p:spPr/>
        <p:txBody>
          <a:bodyPr/>
          <a:lstStyle/>
          <a:p>
            <a:br>
              <a:rPr lang="cs-CZ" altLang="cs-CZ">
                <a:ea typeface="ＭＳ Ｐゴシック" panose="020B0600070205080204" pitchFamily="34" charset="-128"/>
              </a:rPr>
            </a:br>
            <a:r>
              <a:rPr lang="cs-CZ" altLang="cs-CZ">
                <a:ea typeface="ＭＳ Ｐゴシック" panose="020B0600070205080204" pitchFamily="34" charset="-128"/>
              </a:rPr>
              <a:t>Princip subsidiarity</a:t>
            </a:r>
            <a:br>
              <a:rPr lang="cs-CZ" altLang="cs-CZ">
                <a:ea typeface="ＭＳ Ｐゴシック" panose="020B0600070205080204" pitchFamily="34" charset="-128"/>
              </a:rPr>
            </a:br>
            <a:endParaRPr lang="en-US" altLang="cs-CZ">
              <a:ea typeface="ＭＳ Ｐゴシック" panose="020B0600070205080204" pitchFamily="34" charset="-128"/>
            </a:endParaRPr>
          </a:p>
        </p:txBody>
      </p:sp>
      <p:sp>
        <p:nvSpPr>
          <p:cNvPr id="48130" name="Content Placeholder 2">
            <a:extLst>
              <a:ext uri="{FF2B5EF4-FFF2-40B4-BE49-F238E27FC236}">
                <a16:creationId xmlns:a16="http://schemas.microsoft.com/office/drawing/2014/main" id="{54575966-0178-0745-9415-C13A23BE4F18}"/>
              </a:ext>
            </a:extLst>
          </p:cNvPr>
          <p:cNvSpPr>
            <a:spLocks noGrp="1"/>
          </p:cNvSpPr>
          <p:nvPr>
            <p:ph idx="1"/>
          </p:nvPr>
        </p:nvSpPr>
        <p:spPr/>
        <p:txBody>
          <a:bodyPr/>
          <a:lstStyle/>
          <a:p>
            <a:pPr marL="0" indent="0"/>
            <a:r>
              <a:rPr lang="cs-CZ" altLang="cs-CZ">
                <a:ea typeface="ＭＳ Ｐゴシック" panose="020B0600070205080204" pitchFamily="34" charset="-128"/>
              </a:rPr>
              <a:t>V oblastech, které nenáleží do výlučné pravomoci EU jedná EU pouze tehdy a to té míry, pokud cílů EU nemůže být uspokojivě dosaženo na úrovni členských států </a:t>
            </a:r>
          </a:p>
          <a:p>
            <a:pPr marL="0" indent="0"/>
            <a:endParaRPr lang="en-US" altLang="cs-CZ">
              <a:ea typeface="ＭＳ Ｐゴシック" panose="020B0600070205080204" pitchFamily="34" charset="-128"/>
            </a:endParaRPr>
          </a:p>
        </p:txBody>
      </p:sp>
    </p:spTree>
    <p:extLst>
      <p:ext uri="{BB962C8B-B14F-4D97-AF65-F5344CB8AC3E}">
        <p14:creationId xmlns:p14="http://schemas.microsoft.com/office/powerpoint/2010/main" val="3942754432"/>
      </p:ext>
    </p:extLst>
  </p:cSld>
  <p:clrMapOvr>
    <a:masterClrMapping/>
  </p:clrMapOvr>
</p:sld>
</file>

<file path=ppt/slides/slide3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BS </a:t>
            </a:r>
            <a:r>
              <a:rPr lang="en-US" dirty="0" err="1"/>
              <a:t>přerušení</a:t>
            </a:r>
            <a:r>
              <a:rPr lang="en-US" dirty="0"/>
              <a:t> </a:t>
            </a:r>
            <a:r>
              <a:rPr lang="en-US" dirty="0" err="1"/>
              <a:t>strategických</a:t>
            </a:r>
            <a:r>
              <a:rPr lang="en-US" dirty="0"/>
              <a:t> </a:t>
            </a:r>
            <a:r>
              <a:rPr lang="en-US" dirty="0" err="1"/>
              <a:t>surovin</a:t>
            </a:r>
            <a:r>
              <a:rPr lang="en-US" dirty="0"/>
              <a:t> a  </a:t>
            </a:r>
            <a:r>
              <a:rPr lang="en-US" dirty="0" err="1"/>
              <a:t>energie</a:t>
            </a:r>
            <a:endParaRPr lang="en-US" dirty="0"/>
          </a:p>
        </p:txBody>
      </p:sp>
      <p:sp>
        <p:nvSpPr>
          <p:cNvPr id="3" name="Content Placeholder 2"/>
          <p:cNvSpPr>
            <a:spLocks noGrp="1"/>
          </p:cNvSpPr>
          <p:nvPr>
            <p:ph idx="1"/>
          </p:nvPr>
        </p:nvSpPr>
        <p:spPr/>
        <p:txBody>
          <a:bodyPr/>
          <a:lstStyle/>
          <a:p>
            <a:r>
              <a:rPr lang="en-US" sz="2400" b="1" dirty="0" err="1"/>
              <a:t>Přerušeni</a:t>
            </a:r>
            <a:r>
              <a:rPr lang="en-US" sz="2400" b="1" dirty="0"/>
              <a:t>́ </a:t>
            </a:r>
            <a:r>
              <a:rPr lang="en-US" sz="2400" b="1" dirty="0" err="1"/>
              <a:t>dodávek</a:t>
            </a:r>
            <a:r>
              <a:rPr lang="en-US" sz="2400" b="1" dirty="0"/>
              <a:t> </a:t>
            </a:r>
            <a:r>
              <a:rPr lang="en-US" sz="2400" b="1" dirty="0" err="1"/>
              <a:t>strategických</a:t>
            </a:r>
            <a:r>
              <a:rPr lang="en-US" sz="2400" b="1" dirty="0"/>
              <a:t> </a:t>
            </a:r>
            <a:r>
              <a:rPr lang="en-US" sz="2400" b="1" dirty="0" err="1"/>
              <a:t>surovin</a:t>
            </a:r>
            <a:r>
              <a:rPr lang="en-US" sz="2400" b="1" dirty="0"/>
              <a:t> </a:t>
            </a:r>
            <a:r>
              <a:rPr lang="en-US" sz="2400" b="1" dirty="0" err="1"/>
              <a:t>nebo</a:t>
            </a:r>
            <a:r>
              <a:rPr lang="en-US" sz="2400" b="1" dirty="0"/>
              <a:t> </a:t>
            </a:r>
            <a:r>
              <a:rPr lang="en-US" sz="2400" b="1" dirty="0" err="1"/>
              <a:t>energie</a:t>
            </a:r>
            <a:r>
              <a:rPr lang="en-US" sz="2400" b="1" dirty="0"/>
              <a:t>. </a:t>
            </a:r>
            <a:r>
              <a:rPr lang="en-US" sz="2400" dirty="0"/>
              <a:t>V </a:t>
            </a:r>
            <a:r>
              <a:rPr lang="en-US" sz="2400" dirty="0" err="1"/>
              <a:t>rychle</a:t>
            </a:r>
            <a:r>
              <a:rPr lang="en-US" sz="2400" dirty="0"/>
              <a:t> se </a:t>
            </a:r>
            <a:r>
              <a:rPr lang="en-US" sz="2400" dirty="0" err="1"/>
              <a:t>měnícím</a:t>
            </a:r>
            <a:r>
              <a:rPr lang="en-US" sz="2400" dirty="0"/>
              <a:t> </a:t>
            </a:r>
            <a:r>
              <a:rPr lang="en-US" sz="2400" dirty="0" err="1"/>
              <a:t>globálním</a:t>
            </a:r>
            <a:r>
              <a:rPr lang="en-US" sz="2400" dirty="0"/>
              <a:t> </a:t>
            </a:r>
            <a:r>
              <a:rPr lang="en-US" sz="2400" dirty="0" err="1"/>
              <a:t>světe</a:t>
            </a:r>
            <a:r>
              <a:rPr lang="en-US" sz="2400" dirty="0"/>
              <a:t>̌ </a:t>
            </a:r>
            <a:r>
              <a:rPr lang="en-US" sz="2400" dirty="0" err="1"/>
              <a:t>získávaji</a:t>
            </a:r>
            <a:r>
              <a:rPr lang="en-US" sz="2400" dirty="0"/>
              <a:t>́ </a:t>
            </a:r>
            <a:r>
              <a:rPr lang="en-US" sz="2400" dirty="0" err="1"/>
              <a:t>otázky</a:t>
            </a:r>
            <a:r>
              <a:rPr lang="en-US" sz="2400" dirty="0"/>
              <a:t> </a:t>
            </a:r>
            <a:r>
              <a:rPr lang="en-US" sz="2400" dirty="0" err="1"/>
              <a:t>zajištěni</a:t>
            </a:r>
            <a:r>
              <a:rPr lang="en-US" sz="2400" dirty="0"/>
              <a:t>́ </a:t>
            </a:r>
            <a:r>
              <a:rPr lang="en-US" sz="2400" dirty="0" err="1"/>
              <a:t>energeticke</a:t>
            </a:r>
            <a:r>
              <a:rPr lang="en-US" sz="2400" dirty="0"/>
              <a:t>́ a </a:t>
            </a:r>
            <a:r>
              <a:rPr lang="en-US" sz="2400" dirty="0" err="1"/>
              <a:t>surovinove</a:t>
            </a:r>
            <a:r>
              <a:rPr lang="en-US" sz="2400" dirty="0"/>
              <a:t>́ </a:t>
            </a:r>
            <a:r>
              <a:rPr lang="en-US" sz="2400" dirty="0" err="1"/>
              <a:t>bezpečnosti</a:t>
            </a:r>
            <a:r>
              <a:rPr lang="en-US" sz="2400" dirty="0"/>
              <a:t> </a:t>
            </a:r>
            <a:r>
              <a:rPr lang="en-US" sz="2400" dirty="0" err="1"/>
              <a:t>stále</a:t>
            </a:r>
            <a:r>
              <a:rPr lang="en-US" sz="2400" dirty="0"/>
              <a:t> </a:t>
            </a:r>
            <a:r>
              <a:rPr lang="en-US" sz="2400" dirty="0" err="1"/>
              <a:t>větši</a:t>
            </a:r>
            <a:r>
              <a:rPr lang="en-US" sz="2400" dirty="0"/>
              <a:t>́ </a:t>
            </a:r>
            <a:r>
              <a:rPr lang="en-US" sz="2400" dirty="0" err="1"/>
              <a:t>význam</a:t>
            </a:r>
            <a:r>
              <a:rPr lang="en-US" sz="2400" dirty="0"/>
              <a:t>. </a:t>
            </a:r>
            <a:r>
              <a:rPr lang="en-US" sz="2400" dirty="0" err="1"/>
              <a:t>Soutěženi</a:t>
            </a:r>
            <a:r>
              <a:rPr lang="en-US" sz="2400" dirty="0"/>
              <a:t>́ o </a:t>
            </a:r>
            <a:r>
              <a:rPr lang="en-US" sz="2400" dirty="0" err="1"/>
              <a:t>přístup</a:t>
            </a:r>
            <a:r>
              <a:rPr lang="en-US" sz="2400" dirty="0"/>
              <a:t> </a:t>
            </a:r>
            <a:r>
              <a:rPr lang="en-US" sz="2400" dirty="0" err="1"/>
              <a:t>ke</a:t>
            </a:r>
            <a:r>
              <a:rPr lang="en-US" sz="2400" dirty="0"/>
              <a:t> </a:t>
            </a:r>
            <a:r>
              <a:rPr lang="en-US" sz="2400" dirty="0" err="1"/>
              <a:t>zdrojům</a:t>
            </a:r>
            <a:r>
              <a:rPr lang="en-US" sz="2400" dirty="0"/>
              <a:t> </a:t>
            </a:r>
            <a:r>
              <a:rPr lang="en-US" sz="2400" dirty="0" err="1"/>
              <a:t>strategických</a:t>
            </a:r>
            <a:r>
              <a:rPr lang="en-US" sz="2400" dirty="0"/>
              <a:t>, </a:t>
            </a:r>
            <a:r>
              <a:rPr lang="en-US" sz="2400" dirty="0" err="1"/>
              <a:t>zejména</a:t>
            </a:r>
            <a:r>
              <a:rPr lang="en-US" sz="2400" dirty="0"/>
              <a:t> </a:t>
            </a:r>
            <a:r>
              <a:rPr lang="en-US" sz="2400" dirty="0" err="1"/>
              <a:t>energetických</a:t>
            </a:r>
            <a:r>
              <a:rPr lang="en-US" sz="2400" dirty="0"/>
              <a:t> </a:t>
            </a:r>
            <a:r>
              <a:rPr lang="en-US" sz="2400" dirty="0" err="1"/>
              <a:t>surovin</a:t>
            </a:r>
            <a:r>
              <a:rPr lang="en-US" sz="2400" dirty="0"/>
              <a:t>, se </a:t>
            </a:r>
            <a:r>
              <a:rPr lang="en-US" sz="2400" dirty="0" err="1"/>
              <a:t>stáva</a:t>
            </a:r>
            <a:r>
              <a:rPr lang="en-US" sz="2400" dirty="0"/>
              <a:t>́ </a:t>
            </a:r>
            <a:r>
              <a:rPr lang="en-US" sz="2400" dirty="0" err="1"/>
              <a:t>nedílnou</a:t>
            </a:r>
            <a:r>
              <a:rPr lang="en-US" sz="2400" dirty="0"/>
              <a:t> </a:t>
            </a:r>
            <a:r>
              <a:rPr lang="en-US" sz="2400" dirty="0" err="1"/>
              <a:t>součásti</a:t>
            </a:r>
            <a:r>
              <a:rPr lang="en-US" sz="2400" dirty="0"/>
              <a:t>́ </a:t>
            </a:r>
            <a:r>
              <a:rPr lang="en-US" sz="2400" dirty="0" err="1"/>
              <a:t>mezinárodních</a:t>
            </a:r>
            <a:r>
              <a:rPr lang="en-US" sz="2400" dirty="0"/>
              <a:t> </a:t>
            </a:r>
            <a:r>
              <a:rPr lang="en-US" sz="2400" dirty="0" err="1"/>
              <a:t>vztahu</a:t>
            </a:r>
            <a:r>
              <a:rPr lang="en-US" sz="2400" dirty="0"/>
              <a:t>̊. </a:t>
            </a:r>
            <a:r>
              <a:rPr lang="en-US" sz="2400" dirty="0" err="1"/>
              <a:t>Prioritou</a:t>
            </a:r>
            <a:r>
              <a:rPr lang="en-US" sz="2400" dirty="0"/>
              <a:t> je </a:t>
            </a:r>
            <a:r>
              <a:rPr lang="en-US" sz="2400" dirty="0" err="1"/>
              <a:t>vytvářet</a:t>
            </a:r>
            <a:r>
              <a:rPr lang="en-US" sz="2400" dirty="0"/>
              <a:t> </a:t>
            </a:r>
            <a:r>
              <a:rPr lang="en-US" sz="2400" dirty="0" err="1"/>
              <a:t>předpoklady</a:t>
            </a:r>
            <a:r>
              <a:rPr lang="en-US" sz="2400" dirty="0"/>
              <a:t> pro </a:t>
            </a:r>
            <a:r>
              <a:rPr lang="en-US" sz="2400" dirty="0" err="1"/>
              <a:t>nepřerušovane</a:t>
            </a:r>
            <a:r>
              <a:rPr lang="en-US" sz="2400" dirty="0"/>
              <a:t>́ </a:t>
            </a:r>
            <a:r>
              <a:rPr lang="en-US" sz="2400" dirty="0" err="1"/>
              <a:t>diverzifikovane</a:t>
            </a:r>
            <a:r>
              <a:rPr lang="en-US" sz="2400" dirty="0"/>
              <a:t>́ </a:t>
            </a:r>
            <a:r>
              <a:rPr lang="en-US" sz="2400" dirty="0" err="1"/>
              <a:t>dodávky</a:t>
            </a:r>
            <a:r>
              <a:rPr lang="en-US" sz="2400" dirty="0"/>
              <a:t> </a:t>
            </a:r>
            <a:r>
              <a:rPr lang="en-US" sz="2400" dirty="0" err="1"/>
              <a:t>strategických</a:t>
            </a:r>
            <a:r>
              <a:rPr lang="en-US" sz="2400" dirty="0"/>
              <a:t> </a:t>
            </a:r>
            <a:r>
              <a:rPr lang="en-US" sz="2400" dirty="0" err="1"/>
              <a:t>surovin</a:t>
            </a:r>
            <a:r>
              <a:rPr lang="en-US" sz="2400" dirty="0"/>
              <a:t> a v </a:t>
            </a:r>
            <a:r>
              <a:rPr lang="en-US" sz="2400" dirty="0" err="1"/>
              <a:t>domácím</a:t>
            </a:r>
            <a:r>
              <a:rPr lang="en-US" sz="2400" dirty="0"/>
              <a:t> </a:t>
            </a:r>
            <a:r>
              <a:rPr lang="en-US" sz="2400" dirty="0" err="1"/>
              <a:t>prostředi</a:t>
            </a:r>
            <a:r>
              <a:rPr lang="en-US" sz="2400" dirty="0"/>
              <a:t>́ </a:t>
            </a:r>
            <a:r>
              <a:rPr lang="en-US" sz="2400" dirty="0" err="1"/>
              <a:t>pak</a:t>
            </a:r>
            <a:r>
              <a:rPr lang="en-US" sz="2400" dirty="0"/>
              <a:t> </a:t>
            </a:r>
            <a:r>
              <a:rPr lang="en-US" sz="2400" dirty="0" err="1"/>
              <a:t>předpoklady</a:t>
            </a:r>
            <a:r>
              <a:rPr lang="en-US" sz="2400" dirty="0"/>
              <a:t> pro </a:t>
            </a:r>
            <a:r>
              <a:rPr lang="en-US" sz="2400" dirty="0" err="1"/>
              <a:t>stabilni</a:t>
            </a:r>
            <a:r>
              <a:rPr lang="en-US" sz="2400" dirty="0"/>
              <a:t>́ </a:t>
            </a:r>
            <a:r>
              <a:rPr lang="en-US" sz="2400" dirty="0" err="1"/>
              <a:t>dodávky</a:t>
            </a:r>
            <a:r>
              <a:rPr lang="en-US" sz="2400" dirty="0"/>
              <a:t> </a:t>
            </a:r>
            <a:r>
              <a:rPr lang="en-US" sz="2400" dirty="0" err="1"/>
              <a:t>elektricke</a:t>
            </a:r>
            <a:r>
              <a:rPr lang="en-US" sz="2400" dirty="0"/>
              <a:t>́ </a:t>
            </a:r>
            <a:r>
              <a:rPr lang="en-US" sz="2400" dirty="0" err="1"/>
              <a:t>energie</a:t>
            </a:r>
            <a:r>
              <a:rPr lang="en-US" sz="2400" dirty="0"/>
              <a:t> a pro </a:t>
            </a:r>
            <a:r>
              <a:rPr lang="en-US" sz="2400" dirty="0" err="1"/>
              <a:t>tvorbu</a:t>
            </a:r>
            <a:r>
              <a:rPr lang="en-US" sz="2400" dirty="0"/>
              <a:t> </a:t>
            </a:r>
            <a:r>
              <a:rPr lang="en-US" sz="2400" dirty="0" err="1"/>
              <a:t>strategických</a:t>
            </a:r>
            <a:r>
              <a:rPr lang="en-US" sz="2400" dirty="0"/>
              <a:t> </a:t>
            </a:r>
            <a:r>
              <a:rPr lang="en-US" sz="2400" dirty="0" err="1"/>
              <a:t>rezerv</a:t>
            </a:r>
            <a:r>
              <a:rPr lang="en-US" sz="2400" dirty="0"/>
              <a:t> </a:t>
            </a:r>
            <a:r>
              <a:rPr lang="en-US" sz="2400" dirty="0" err="1"/>
              <a:t>státu</a:t>
            </a:r>
            <a:r>
              <a:rPr lang="en-US" sz="2400" dirty="0"/>
              <a:t>. </a:t>
            </a:r>
            <a:r>
              <a:rPr lang="en-US" sz="2400" dirty="0" err="1"/>
              <a:t>Rostouci</a:t>
            </a:r>
            <a:r>
              <a:rPr lang="en-US" sz="2400" dirty="0"/>
              <a:t>́ </a:t>
            </a:r>
            <a:r>
              <a:rPr lang="en-US" sz="2400" dirty="0" err="1"/>
              <a:t>důležitost</a:t>
            </a:r>
            <a:r>
              <a:rPr lang="en-US" sz="2400" dirty="0"/>
              <a:t> má </a:t>
            </a:r>
            <a:r>
              <a:rPr lang="en-US" sz="2400" dirty="0" err="1"/>
              <a:t>i</a:t>
            </a:r>
            <a:r>
              <a:rPr lang="en-US" sz="2400" dirty="0"/>
              <a:t> oblast </a:t>
            </a:r>
            <a:r>
              <a:rPr lang="en-US" sz="2400" dirty="0" err="1"/>
              <a:t>potravinove</a:t>
            </a:r>
            <a:r>
              <a:rPr lang="en-US" sz="2400" dirty="0"/>
              <a:t>́ </a:t>
            </a:r>
            <a:r>
              <a:rPr lang="en-US" sz="2400" dirty="0" err="1"/>
              <a:t>bezpečnosti</a:t>
            </a:r>
            <a:r>
              <a:rPr lang="en-US" sz="2400" dirty="0"/>
              <a:t> a </a:t>
            </a:r>
            <a:r>
              <a:rPr lang="en-US" sz="2400" dirty="0" err="1"/>
              <a:t>zajištěni</a:t>
            </a:r>
            <a:r>
              <a:rPr lang="en-US" sz="2400" dirty="0"/>
              <a:t>́ </a:t>
            </a:r>
            <a:r>
              <a:rPr lang="en-US" sz="2400" dirty="0" err="1"/>
              <a:t>přístupu</a:t>
            </a:r>
            <a:r>
              <a:rPr lang="en-US" sz="2400" dirty="0"/>
              <a:t> </a:t>
            </a:r>
            <a:r>
              <a:rPr lang="en-US" sz="2400" dirty="0" err="1"/>
              <a:t>ke</a:t>
            </a:r>
            <a:r>
              <a:rPr lang="en-US" sz="2400" dirty="0"/>
              <a:t> </a:t>
            </a:r>
            <a:r>
              <a:rPr lang="en-US" sz="2400" dirty="0" err="1"/>
              <a:t>zdrojům</a:t>
            </a:r>
            <a:r>
              <a:rPr lang="en-US" sz="2400" dirty="0"/>
              <a:t> </a:t>
            </a:r>
            <a:r>
              <a:rPr lang="en-US" sz="2400" dirty="0" err="1"/>
              <a:t>pitne</a:t>
            </a:r>
            <a:r>
              <a:rPr lang="en-US" sz="2400" dirty="0"/>
              <a:t>́ </a:t>
            </a:r>
            <a:r>
              <a:rPr lang="en-US" sz="2400" dirty="0" err="1"/>
              <a:t>vody</a:t>
            </a:r>
            <a:r>
              <a:rPr lang="en-US" sz="2400" dirty="0"/>
              <a:t>. </a:t>
            </a:r>
          </a:p>
          <a:p>
            <a:endParaRPr lang="en-US" sz="2400" dirty="0"/>
          </a:p>
        </p:txBody>
      </p:sp>
    </p:spTree>
    <p:extLst>
      <p:ext uri="{BB962C8B-B14F-4D97-AF65-F5344CB8AC3E}">
        <p14:creationId xmlns:p14="http://schemas.microsoft.com/office/powerpoint/2010/main" val="3463661434"/>
      </p:ext>
    </p:extLst>
  </p:cSld>
  <p:clrMapOvr>
    <a:masterClrMapping/>
  </p:clrMapOvr>
</p:sld>
</file>

<file path=ppt/slides/slide3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Přírodní</a:t>
            </a:r>
            <a:r>
              <a:rPr lang="en-US" dirty="0"/>
              <a:t> </a:t>
            </a:r>
            <a:r>
              <a:rPr lang="en-US" dirty="0" err="1"/>
              <a:t>pohromy</a:t>
            </a:r>
            <a:endParaRPr lang="en-US" dirty="0"/>
          </a:p>
        </p:txBody>
      </p:sp>
      <p:sp>
        <p:nvSpPr>
          <p:cNvPr id="3" name="Content Placeholder 2"/>
          <p:cNvSpPr>
            <a:spLocks noGrp="1"/>
          </p:cNvSpPr>
          <p:nvPr>
            <p:ph idx="1"/>
          </p:nvPr>
        </p:nvSpPr>
        <p:spPr/>
        <p:txBody>
          <a:bodyPr/>
          <a:lstStyle/>
          <a:p>
            <a:r>
              <a:rPr lang="en-US" b="1" dirty="0" err="1"/>
              <a:t>Pohromy</a:t>
            </a:r>
            <a:r>
              <a:rPr lang="en-US" b="1" dirty="0"/>
              <a:t> </a:t>
            </a:r>
            <a:r>
              <a:rPr lang="en-US" b="1" dirty="0" err="1"/>
              <a:t>přírodního</a:t>
            </a:r>
            <a:r>
              <a:rPr lang="en-US" b="1" dirty="0"/>
              <a:t> a </a:t>
            </a:r>
            <a:r>
              <a:rPr lang="en-US" b="1" dirty="0" err="1"/>
              <a:t>antropogenního</a:t>
            </a:r>
            <a:r>
              <a:rPr lang="en-US" b="1" dirty="0"/>
              <a:t> </a:t>
            </a:r>
            <a:r>
              <a:rPr lang="en-US" b="1" dirty="0" err="1"/>
              <a:t>původu</a:t>
            </a:r>
            <a:r>
              <a:rPr lang="en-US" b="1" dirty="0"/>
              <a:t> a </a:t>
            </a:r>
            <a:r>
              <a:rPr lang="en-US" b="1" dirty="0" err="1"/>
              <a:t>jine</a:t>
            </a:r>
            <a:r>
              <a:rPr lang="en-US" b="1" dirty="0"/>
              <a:t>́ </a:t>
            </a:r>
            <a:r>
              <a:rPr lang="en-US" b="1" dirty="0" err="1"/>
              <a:t>mimořádne</a:t>
            </a:r>
            <a:r>
              <a:rPr lang="en-US" b="1" dirty="0"/>
              <a:t>́ </a:t>
            </a:r>
            <a:r>
              <a:rPr lang="en-US" b="1" dirty="0" err="1"/>
              <a:t>události</a:t>
            </a:r>
            <a:r>
              <a:rPr lang="en-US" b="1" dirty="0"/>
              <a:t>. </a:t>
            </a:r>
            <a:r>
              <a:rPr lang="en-US" dirty="0" err="1"/>
              <a:t>Extrémni</a:t>
            </a:r>
            <a:r>
              <a:rPr lang="en-US" dirty="0"/>
              <a:t>́ </a:t>
            </a:r>
            <a:r>
              <a:rPr lang="en-US" dirty="0" err="1"/>
              <a:t>projevy</a:t>
            </a:r>
            <a:r>
              <a:rPr lang="en-US" dirty="0"/>
              <a:t> </a:t>
            </a:r>
            <a:r>
              <a:rPr lang="en-US" dirty="0" err="1"/>
              <a:t>počasi</a:t>
            </a:r>
            <a:r>
              <a:rPr lang="en-US" dirty="0"/>
              <a:t>́ a </a:t>
            </a:r>
            <a:r>
              <a:rPr lang="en-US" dirty="0" err="1"/>
              <a:t>pohromy</a:t>
            </a:r>
            <a:r>
              <a:rPr lang="en-US" dirty="0"/>
              <a:t> </a:t>
            </a:r>
            <a:r>
              <a:rPr lang="en-US" dirty="0" err="1"/>
              <a:t>přírodního</a:t>
            </a:r>
            <a:r>
              <a:rPr lang="en-US" dirty="0"/>
              <a:t> a </a:t>
            </a:r>
            <a:r>
              <a:rPr lang="en-US" dirty="0" err="1"/>
              <a:t>antropogenního</a:t>
            </a:r>
            <a:r>
              <a:rPr lang="en-US" dirty="0"/>
              <a:t> </a:t>
            </a:r>
            <a:r>
              <a:rPr lang="en-US" dirty="0" err="1"/>
              <a:t>původu</a:t>
            </a:r>
            <a:r>
              <a:rPr lang="en-US" dirty="0"/>
              <a:t> </a:t>
            </a:r>
            <a:r>
              <a:rPr lang="en-US" dirty="0" err="1"/>
              <a:t>mohou</a:t>
            </a:r>
            <a:r>
              <a:rPr lang="en-US" dirty="0"/>
              <a:t> </a:t>
            </a:r>
            <a:r>
              <a:rPr lang="en-US" dirty="0" err="1"/>
              <a:t>mít</a:t>
            </a:r>
            <a:r>
              <a:rPr lang="en-US" dirty="0"/>
              <a:t> </a:t>
            </a:r>
            <a:r>
              <a:rPr lang="en-US" dirty="0" err="1"/>
              <a:t>krome</a:t>
            </a:r>
            <a:r>
              <a:rPr lang="en-US" dirty="0"/>
              <a:t>̌ </a:t>
            </a:r>
            <a:r>
              <a:rPr lang="en-US" dirty="0" err="1"/>
              <a:t>ohroženi</a:t>
            </a:r>
            <a:r>
              <a:rPr lang="en-US" dirty="0"/>
              <a:t>́ </a:t>
            </a:r>
            <a:r>
              <a:rPr lang="en-US" dirty="0" err="1"/>
              <a:t>bezpečnosti</a:t>
            </a:r>
            <a:r>
              <a:rPr lang="en-US" dirty="0"/>
              <a:t>, </a:t>
            </a:r>
            <a:r>
              <a:rPr lang="en-US" dirty="0" err="1"/>
              <a:t>životu</a:t>
            </a:r>
            <a:r>
              <a:rPr lang="en-US" dirty="0"/>
              <a:t>̊ a </a:t>
            </a:r>
            <a:r>
              <a:rPr lang="en-US" dirty="0" err="1"/>
              <a:t>zdravi</a:t>
            </a:r>
            <a:r>
              <a:rPr lang="en-US" dirty="0"/>
              <a:t>́ </a:t>
            </a:r>
            <a:r>
              <a:rPr lang="en-US" dirty="0" err="1"/>
              <a:t>obyvatel</a:t>
            </a:r>
            <a:r>
              <a:rPr lang="en-US" dirty="0"/>
              <a:t> a </a:t>
            </a:r>
            <a:r>
              <a:rPr lang="en-US" dirty="0" err="1"/>
              <a:t>jejich</a:t>
            </a:r>
            <a:r>
              <a:rPr lang="en-US" dirty="0"/>
              <a:t> </a:t>
            </a:r>
            <a:r>
              <a:rPr lang="en-US" dirty="0" err="1"/>
              <a:t>majetku</a:t>
            </a:r>
            <a:r>
              <a:rPr lang="en-US" dirty="0"/>
              <a:t> a </a:t>
            </a:r>
            <a:r>
              <a:rPr lang="en-US" dirty="0" err="1"/>
              <a:t>životního</a:t>
            </a:r>
            <a:r>
              <a:rPr lang="en-US" dirty="0"/>
              <a:t> </a:t>
            </a:r>
            <a:r>
              <a:rPr lang="en-US" dirty="0" err="1"/>
              <a:t>prostředi</a:t>
            </a:r>
            <a:r>
              <a:rPr lang="en-US" dirty="0"/>
              <a:t>́ </a:t>
            </a:r>
            <a:r>
              <a:rPr lang="en-US" dirty="0" err="1"/>
              <a:t>dopad</a:t>
            </a:r>
            <a:r>
              <a:rPr lang="en-US" dirty="0"/>
              <a:t> také </a:t>
            </a:r>
            <a:r>
              <a:rPr lang="en-US" dirty="0" err="1"/>
              <a:t>na</a:t>
            </a:r>
            <a:r>
              <a:rPr lang="en-US" dirty="0"/>
              <a:t> </a:t>
            </a:r>
            <a:r>
              <a:rPr lang="en-US" dirty="0" err="1"/>
              <a:t>ekonomiku</a:t>
            </a:r>
            <a:r>
              <a:rPr lang="en-US" dirty="0"/>
              <a:t> </a:t>
            </a:r>
            <a:r>
              <a:rPr lang="en-US" dirty="0" err="1"/>
              <a:t>zeme</a:t>
            </a:r>
            <a:r>
              <a:rPr lang="en-US" dirty="0"/>
              <a:t>̌, </a:t>
            </a:r>
            <a:r>
              <a:rPr lang="en-US" dirty="0" err="1"/>
              <a:t>zásobováni</a:t>
            </a:r>
            <a:r>
              <a:rPr lang="en-US" dirty="0"/>
              <a:t>́ </a:t>
            </a:r>
            <a:r>
              <a:rPr lang="en-US" dirty="0" err="1"/>
              <a:t>surovinami</a:t>
            </a:r>
            <a:r>
              <a:rPr lang="en-US" dirty="0"/>
              <a:t>, </a:t>
            </a:r>
            <a:r>
              <a:rPr lang="en-US" dirty="0" err="1"/>
              <a:t>pitnou</a:t>
            </a:r>
            <a:r>
              <a:rPr lang="en-US" dirty="0"/>
              <a:t> </a:t>
            </a:r>
            <a:r>
              <a:rPr lang="en-US" dirty="0" err="1"/>
              <a:t>vodou</a:t>
            </a:r>
            <a:r>
              <a:rPr lang="en-US" dirty="0"/>
              <a:t> </a:t>
            </a:r>
            <a:r>
              <a:rPr lang="en-US" dirty="0" err="1"/>
              <a:t>či</a:t>
            </a:r>
            <a:r>
              <a:rPr lang="en-US" dirty="0"/>
              <a:t> </a:t>
            </a:r>
            <a:r>
              <a:rPr lang="en-US" dirty="0" err="1"/>
              <a:t>poškozeni</a:t>
            </a:r>
            <a:r>
              <a:rPr lang="en-US" dirty="0"/>
              <a:t>́ </a:t>
            </a:r>
            <a:r>
              <a:rPr lang="en-US" dirty="0" err="1"/>
              <a:t>kriticke</a:t>
            </a:r>
            <a:r>
              <a:rPr lang="en-US" dirty="0"/>
              <a:t>́ </a:t>
            </a:r>
            <a:r>
              <a:rPr lang="en-US" dirty="0" err="1"/>
              <a:t>infrastruktury</a:t>
            </a:r>
            <a:r>
              <a:rPr lang="en-US" dirty="0"/>
              <a:t>. </a:t>
            </a:r>
            <a:r>
              <a:rPr lang="en-US" dirty="0" err="1"/>
              <a:t>Šířeni</a:t>
            </a:r>
            <a:r>
              <a:rPr lang="en-US" dirty="0"/>
              <a:t>́ </a:t>
            </a:r>
            <a:r>
              <a:rPr lang="en-US" dirty="0" err="1"/>
              <a:t>infekčních</a:t>
            </a:r>
            <a:r>
              <a:rPr lang="en-US" dirty="0"/>
              <a:t> </a:t>
            </a:r>
            <a:r>
              <a:rPr lang="en-US" dirty="0" err="1"/>
              <a:t>nemoci</a:t>
            </a:r>
            <a:r>
              <a:rPr lang="en-US" dirty="0"/>
              <a:t>́ s </a:t>
            </a:r>
            <a:r>
              <a:rPr lang="en-US" dirty="0" err="1"/>
              <a:t>pandemickým</a:t>
            </a:r>
            <a:r>
              <a:rPr lang="en-US" dirty="0"/>
              <a:t> </a:t>
            </a:r>
            <a:r>
              <a:rPr lang="en-US" dirty="0" err="1"/>
              <a:t>potenciálem</a:t>
            </a:r>
            <a:r>
              <a:rPr lang="en-US" dirty="0"/>
              <a:t> </a:t>
            </a:r>
            <a:r>
              <a:rPr lang="en-US" dirty="0" err="1"/>
              <a:t>zvyšuje</a:t>
            </a:r>
            <a:r>
              <a:rPr lang="en-US" dirty="0"/>
              <a:t> </a:t>
            </a:r>
            <a:r>
              <a:rPr lang="en-US" dirty="0" err="1"/>
              <a:t>zranitelnost</a:t>
            </a:r>
            <a:r>
              <a:rPr lang="en-US" dirty="0"/>
              <a:t> populace a </a:t>
            </a:r>
            <a:r>
              <a:rPr lang="en-US" dirty="0" err="1"/>
              <a:t>klade</a:t>
            </a:r>
            <a:r>
              <a:rPr lang="en-US" dirty="0"/>
              <a:t> </a:t>
            </a:r>
            <a:r>
              <a:rPr lang="en-US" dirty="0" err="1"/>
              <a:t>větši</a:t>
            </a:r>
            <a:r>
              <a:rPr lang="en-US" dirty="0"/>
              <a:t>́ </a:t>
            </a:r>
            <a:r>
              <a:rPr lang="en-US" dirty="0" err="1"/>
              <a:t>nároky</a:t>
            </a:r>
            <a:r>
              <a:rPr lang="en-US" dirty="0"/>
              <a:t> </a:t>
            </a:r>
            <a:r>
              <a:rPr lang="en-US" dirty="0" err="1"/>
              <a:t>na</a:t>
            </a:r>
            <a:r>
              <a:rPr lang="en-US" dirty="0"/>
              <a:t> </a:t>
            </a:r>
            <a:r>
              <a:rPr lang="en-US" dirty="0" err="1"/>
              <a:t>ochranu</a:t>
            </a:r>
            <a:r>
              <a:rPr lang="en-US" dirty="0"/>
              <a:t> </a:t>
            </a:r>
            <a:r>
              <a:rPr lang="en-US" dirty="0" err="1"/>
              <a:t>veřejného</a:t>
            </a:r>
            <a:r>
              <a:rPr lang="en-US" dirty="0"/>
              <a:t> </a:t>
            </a:r>
            <a:r>
              <a:rPr lang="en-US" dirty="0" err="1"/>
              <a:t>zdravi</a:t>
            </a:r>
            <a:r>
              <a:rPr lang="en-US" dirty="0"/>
              <a:t>́ a </a:t>
            </a:r>
            <a:r>
              <a:rPr lang="en-US" dirty="0" err="1"/>
              <a:t>zajištěni</a:t>
            </a:r>
            <a:r>
              <a:rPr lang="en-US" dirty="0"/>
              <a:t>́ </a:t>
            </a:r>
            <a:r>
              <a:rPr lang="en-US" dirty="0" err="1"/>
              <a:t>poskytováni</a:t>
            </a:r>
            <a:r>
              <a:rPr lang="en-US" dirty="0"/>
              <a:t>́ </a:t>
            </a:r>
            <a:r>
              <a:rPr lang="en-US" dirty="0" err="1"/>
              <a:t>zdravotni</a:t>
            </a:r>
            <a:r>
              <a:rPr lang="en-US" dirty="0"/>
              <a:t>́ </a:t>
            </a:r>
            <a:r>
              <a:rPr lang="en-US" dirty="0" err="1"/>
              <a:t>péče</a:t>
            </a:r>
            <a:r>
              <a:rPr lang="en-US" dirty="0"/>
              <a:t>. </a:t>
            </a:r>
          </a:p>
          <a:p>
            <a:endParaRPr lang="en-US" dirty="0"/>
          </a:p>
        </p:txBody>
      </p:sp>
    </p:spTree>
    <p:extLst>
      <p:ext uri="{BB962C8B-B14F-4D97-AF65-F5344CB8AC3E}">
        <p14:creationId xmlns:p14="http://schemas.microsoft.com/office/powerpoint/2010/main" val="4143791186"/>
      </p:ext>
    </p:extLst>
  </p:cSld>
  <p:clrMapOvr>
    <a:masterClrMapping/>
  </p:clrMapOvr>
</p:sld>
</file>

<file path=ppt/slides/slide3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Základní  lidská práva a svobody</a:t>
            </a:r>
          </a:p>
        </p:txBody>
      </p:sp>
      <p:sp>
        <p:nvSpPr>
          <p:cNvPr id="139266" name="Rectangle 2"/>
          <p:cNvSpPr>
            <a:spLocks noGrp="1" noChangeArrowheads="1"/>
          </p:cNvSpPr>
          <p:nvPr>
            <p:ph type="subTitle" idx="4294967295"/>
          </p:nvPr>
        </p:nvSpPr>
        <p:spPr bwMode="auto">
          <a:xfrm>
            <a:off x="539750" y="1760538"/>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Lidé jsou </a:t>
            </a:r>
            <a:r>
              <a:rPr lang="cs-CZ">
                <a:solidFill>
                  <a:srgbClr val="008080"/>
                </a:solidFill>
              </a:rPr>
              <a:t>svobodní a rovní v důstojnosti i v právech</a:t>
            </a:r>
            <a:r>
              <a:rPr lang="cs-CZ"/>
              <a:t>. Základní práva a svobody jsou nezadatelné, nezcizitelné, nepromlčitelné a nezrušitelné.</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může činit, co </a:t>
            </a:r>
            <a:r>
              <a:rPr lang="cs-CZ">
                <a:solidFill>
                  <a:srgbClr val="800000"/>
                </a:solidFill>
              </a:rPr>
              <a:t>není zákonem zakázáno, a nikdo nesmí být nucen činit, co zákon neukládá</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Politický systém</a:t>
            </a:r>
          </a:p>
        </p:txBody>
      </p:sp>
      <p:sp>
        <p:nvSpPr>
          <p:cNvPr id="14029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Politický systém je založen </a:t>
            </a:r>
            <a:r>
              <a:rPr lang="cs-CZ">
                <a:solidFill>
                  <a:srgbClr val="FFFF00"/>
                </a:solidFill>
              </a:rPr>
              <a:t>na svobodném a dobrovolném vzniku a volné soutěži politických stran</a:t>
            </a:r>
            <a:r>
              <a:rPr lang="cs-CZ"/>
              <a:t> respektujících základní demokratické principy a </a:t>
            </a:r>
            <a:r>
              <a:rPr lang="cs-CZ">
                <a:solidFill>
                  <a:srgbClr val="666666"/>
                </a:solidFill>
              </a:rPr>
              <a:t>odmítajících násilí jako prostředek k prosazování svých zájmů.</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Politická rozhodnutí</a:t>
            </a:r>
          </a:p>
        </p:txBody>
      </p:sp>
      <p:sp>
        <p:nvSpPr>
          <p:cNvPr id="14131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Politická rozhodnutí vycházejí </a:t>
            </a:r>
            <a:r>
              <a:rPr lang="cs-CZ">
                <a:solidFill>
                  <a:srgbClr val="B84700"/>
                </a:solidFill>
              </a:rPr>
              <a:t>z vůle většiny vyjádřené svobodným hlasováním.</a:t>
            </a:r>
            <a:r>
              <a:rPr lang="cs-CZ"/>
              <a:t> Rozhodování většiny </a:t>
            </a:r>
            <a:r>
              <a:rPr lang="cs-CZ">
                <a:solidFill>
                  <a:srgbClr val="FF00FF"/>
                </a:solidFill>
              </a:rPr>
              <a:t>dbá ochrany menšin.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Zákaz diskriminace</a:t>
            </a:r>
          </a:p>
        </p:txBody>
      </p:sp>
      <p:sp>
        <p:nvSpPr>
          <p:cNvPr id="142338"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Základní práva a svobody se zaručují všem bez rozdílu </a:t>
            </a:r>
            <a:r>
              <a:rPr lang="cs-CZ">
                <a:solidFill>
                  <a:srgbClr val="FF00FF"/>
                </a:solidFill>
              </a:rPr>
              <a:t>pohlaví, rasy, barvy pleti, jazyka, víry a náboženství, politického či jiného smýšlení, národního nebo sociálního původu, příslušnosti k národnostní nebo etnické menšině, majetku, rodu nebo jiného postavení.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1"/>
          <p:cNvSpPr>
            <a:spLocks noGrp="1" noChangeArrowheads="1"/>
          </p:cNvSpPr>
          <p:nvPr>
            <p:ph type="title"/>
          </p:nvPr>
        </p:nvSpPr>
        <p:spPr>
          <a:xfrm>
            <a:off x="539750" y="360363"/>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Zákaz diskriminace  - přímá diskriminace</a:t>
            </a:r>
          </a:p>
        </p:txBody>
      </p:sp>
      <p:sp>
        <p:nvSpPr>
          <p:cNvPr id="14336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Přímou diskriminací  se rozumí takové jednání, včetně opomenutí, kdy se s </a:t>
            </a:r>
            <a:r>
              <a:rPr lang="cs-CZ">
                <a:solidFill>
                  <a:srgbClr val="800000"/>
                </a:solidFill>
              </a:rPr>
              <a:t>jednou osobou zachází méně příznivě, než se zachází nebo zacházelo nebo by se zacházelo s jinou osobou ve srovnatelné situaci</a:t>
            </a:r>
            <a:r>
              <a:rPr lang="cs-CZ"/>
              <a:t>, a to z důvodu </a:t>
            </a:r>
            <a:r>
              <a:rPr lang="cs-CZ">
                <a:solidFill>
                  <a:srgbClr val="0084D1"/>
                </a:solidFill>
              </a:rPr>
              <a:t>rasy, etnického původu, národnosti, pohlaví, sexuální orientace, věku, zdravotního postižení, náboženského vyznání, víry či světového názoru.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Speciální důvody diskriminace</a:t>
            </a:r>
          </a:p>
        </p:txBody>
      </p:sp>
      <p:sp>
        <p:nvSpPr>
          <p:cNvPr id="144386"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Za diskriminaci  z důvodu </a:t>
            </a:r>
            <a:r>
              <a:rPr lang="cs-CZ">
                <a:solidFill>
                  <a:srgbClr val="FF00FF"/>
                </a:solidFill>
              </a:rPr>
              <a:t>pohlaví</a:t>
            </a:r>
            <a:r>
              <a:rPr lang="cs-CZ"/>
              <a:t> se považuje i diskriminace z důvodu </a:t>
            </a:r>
            <a:r>
              <a:rPr lang="cs-CZ">
                <a:solidFill>
                  <a:srgbClr val="B84700"/>
                </a:solidFill>
              </a:rPr>
              <a:t>těhotenství, mateřství  nebo otcovství  a z důvodu pohlavní identifikace</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Diskriminací je také jednání, kdy je s osobou zacházeno méně příznivě na základě</a:t>
            </a:r>
            <a:r>
              <a:rPr lang="cs-CZ">
                <a:solidFill>
                  <a:srgbClr val="00DCFF"/>
                </a:solidFill>
              </a:rPr>
              <a:t> domnělého důvodu.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Nepřímá diskriminace</a:t>
            </a:r>
          </a:p>
        </p:txBody>
      </p:sp>
      <p:sp>
        <p:nvSpPr>
          <p:cNvPr id="145410"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Nepřímou diskriminací  se rozumí takové jednání nebo opomenutí, kdy na základě </a:t>
            </a:r>
            <a:r>
              <a:rPr lang="cs-CZ">
                <a:solidFill>
                  <a:srgbClr val="FF00FF"/>
                </a:solidFill>
              </a:rPr>
              <a:t>zdánlivě neutrálního ustanovení, kritéria nebo praxe</a:t>
            </a:r>
            <a:r>
              <a:rPr lang="cs-CZ"/>
              <a:t> je z některého z důvodů  </a:t>
            </a:r>
            <a:r>
              <a:rPr lang="cs-CZ">
                <a:solidFill>
                  <a:srgbClr val="5C8526"/>
                </a:solidFill>
              </a:rPr>
              <a:t>osoba znevýhodněna oproti ostatním.</a:t>
            </a:r>
            <a:r>
              <a:rPr lang="cs-CZ"/>
              <a:t> Nepřímou diskriminací </a:t>
            </a:r>
            <a:r>
              <a:rPr lang="cs-CZ">
                <a:solidFill>
                  <a:srgbClr val="EB613D"/>
                </a:solidFill>
              </a:rPr>
              <a:t>není, pokud toto ustanovení, kritérium nebo praxe je objektivně odůvodněno legitimním cílem a prostředky k jeho dosažení jsou přiměřené a nezbytné</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Nepřímá diskriminace z důvodu zdravotního postižení</a:t>
            </a:r>
          </a:p>
        </p:txBody>
      </p:sp>
      <p:sp>
        <p:nvSpPr>
          <p:cNvPr id="146434"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Je  </a:t>
            </a:r>
            <a:r>
              <a:rPr lang="cs-CZ">
                <a:solidFill>
                  <a:srgbClr val="94476B"/>
                </a:solidFill>
              </a:rPr>
              <a:t>odmítnutí nebo opomenutí přijmout přiměřená opatření,</a:t>
            </a:r>
            <a:r>
              <a:rPr lang="cs-CZ"/>
              <a:t> aby měla  </a:t>
            </a:r>
            <a:r>
              <a:rPr lang="cs-CZ">
                <a:solidFill>
                  <a:srgbClr val="008080"/>
                </a:solidFill>
              </a:rPr>
              <a:t>osoba se zdravotním postižením</a:t>
            </a:r>
            <a:r>
              <a:rPr lang="cs-CZ">
                <a:solidFill>
                  <a:srgbClr val="83CAFF"/>
                </a:solidFill>
              </a:rPr>
              <a:t> přístup</a:t>
            </a:r>
            <a:r>
              <a:rPr lang="cs-CZ"/>
              <a:t> k určitému </a:t>
            </a:r>
            <a:r>
              <a:rPr lang="cs-CZ">
                <a:solidFill>
                  <a:srgbClr val="83CAFF"/>
                </a:solidFill>
              </a:rPr>
              <a:t>zaměstnání</a:t>
            </a:r>
            <a:r>
              <a:rPr lang="cs-CZ"/>
              <a:t>, k výkonu </a:t>
            </a:r>
            <a:r>
              <a:rPr lang="cs-CZ">
                <a:solidFill>
                  <a:srgbClr val="83CAFF"/>
                </a:solidFill>
              </a:rPr>
              <a:t>pracovní činnosti nebo funkčnímu nebo jinému postupu v zaměstnání,</a:t>
            </a:r>
            <a:r>
              <a:rPr lang="cs-CZ"/>
              <a:t> aby mohla </a:t>
            </a:r>
            <a:r>
              <a:rPr lang="cs-CZ">
                <a:solidFill>
                  <a:srgbClr val="333366"/>
                </a:solidFill>
              </a:rPr>
              <a:t>využít pracovního poradenství, nebo se zúčastnit jiného odborného vzdělávání,</a:t>
            </a:r>
            <a:r>
              <a:rPr lang="cs-CZ"/>
              <a:t> nebo </a:t>
            </a:r>
            <a:r>
              <a:rPr lang="cs-CZ">
                <a:solidFill>
                  <a:srgbClr val="CCCC00"/>
                </a:solidFill>
              </a:rPr>
              <a:t>aby mohla využít služeb určených veřejnosti,</a:t>
            </a:r>
            <a:r>
              <a:rPr lang="cs-CZ"/>
              <a:t> ledaže by takové opatření představovalo nepřiměřené zatížení.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E78F879D-0275-784C-A5CB-F2D9B92518B3}"/>
              </a:ext>
            </a:extLst>
          </p:cNvPr>
          <p:cNvSpPr>
            <a:spLocks noGrp="1"/>
          </p:cNvSpPr>
          <p:nvPr>
            <p:ph type="title"/>
          </p:nvPr>
        </p:nvSpPr>
        <p:spPr/>
        <p:txBody>
          <a:bodyPr/>
          <a:lstStyle/>
          <a:p>
            <a:br>
              <a:rPr lang="cs-CZ" altLang="cs-CZ">
                <a:ea typeface="ＭＳ Ｐゴシック" panose="020B0600070205080204" pitchFamily="34" charset="-128"/>
              </a:rPr>
            </a:br>
            <a:r>
              <a:rPr lang="cs-CZ" altLang="cs-CZ">
                <a:ea typeface="ＭＳ Ｐゴシック" panose="020B0600070205080204" pitchFamily="34" charset="-128"/>
              </a:rPr>
              <a:t>Princip proporcionality</a:t>
            </a:r>
            <a:br>
              <a:rPr lang="cs-CZ" altLang="cs-CZ">
                <a:ea typeface="ＭＳ Ｐゴシック" panose="020B0600070205080204" pitchFamily="34" charset="-128"/>
              </a:rPr>
            </a:br>
            <a:endParaRPr lang="en-US" altLang="cs-CZ">
              <a:ea typeface="ＭＳ Ｐゴシック" panose="020B0600070205080204" pitchFamily="34" charset="-128"/>
            </a:endParaRPr>
          </a:p>
        </p:txBody>
      </p:sp>
      <p:sp>
        <p:nvSpPr>
          <p:cNvPr id="49154" name="Content Placeholder 2">
            <a:extLst>
              <a:ext uri="{FF2B5EF4-FFF2-40B4-BE49-F238E27FC236}">
                <a16:creationId xmlns:a16="http://schemas.microsoft.com/office/drawing/2014/main" id="{0F90E665-5E46-0946-83A3-1386ABF56918}"/>
              </a:ext>
            </a:extLst>
          </p:cNvPr>
          <p:cNvSpPr>
            <a:spLocks noGrp="1"/>
          </p:cNvSpPr>
          <p:nvPr>
            <p:ph idx="1"/>
          </p:nvPr>
        </p:nvSpPr>
        <p:spPr/>
        <p:txBody>
          <a:bodyPr/>
          <a:lstStyle/>
          <a:p>
            <a:pPr marL="0" indent="0"/>
            <a:endParaRPr lang="cs-CZ" altLang="cs-CZ">
              <a:ea typeface="ＭＳ Ｐゴシック" panose="020B0600070205080204" pitchFamily="34" charset="-128"/>
            </a:endParaRPr>
          </a:p>
          <a:p>
            <a:pPr marL="0" indent="0"/>
            <a:r>
              <a:rPr lang="cs-CZ" altLang="cs-CZ">
                <a:ea typeface="ＭＳ Ｐゴシック" panose="020B0600070205080204" pitchFamily="34" charset="-128"/>
              </a:rPr>
              <a:t>Obsah a forma činnosti EU nesmí překročit rámec toho, co je nezbytné pro dosažení cílů uvedených ve Smlouvách </a:t>
            </a:r>
          </a:p>
          <a:p>
            <a:pPr marL="0" indent="0"/>
            <a:endParaRPr lang="en-US" altLang="cs-CZ">
              <a:ea typeface="ＭＳ Ｐゴシック" panose="020B0600070205080204" pitchFamily="34" charset="-128"/>
            </a:endParaRPr>
          </a:p>
        </p:txBody>
      </p:sp>
    </p:spTree>
    <p:extLst>
      <p:ext uri="{BB962C8B-B14F-4D97-AF65-F5344CB8AC3E}">
        <p14:creationId xmlns:p14="http://schemas.microsoft.com/office/powerpoint/2010/main" val="2658916456"/>
      </p:ext>
    </p:extLst>
  </p:cSld>
  <p:clrMapOvr>
    <a:masterClrMapping/>
  </p:clrMapOvr>
</p:sld>
</file>

<file path=ppt/slides/slide3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Zákaz obtěžování</a:t>
            </a:r>
          </a:p>
        </p:txBody>
      </p:sp>
      <p:sp>
        <p:nvSpPr>
          <p:cNvPr id="147458" name="Rectangle 2"/>
          <p:cNvSpPr>
            <a:spLocks noGrp="1" noChangeArrowheads="1"/>
          </p:cNvSpPr>
          <p:nvPr>
            <p:ph type="subTitle" idx="4294967295"/>
          </p:nvPr>
        </p:nvSpPr>
        <p:spPr bwMode="auto">
          <a:xfrm>
            <a:off x="539750" y="1703388"/>
            <a:ext cx="9070975" cy="50133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FF"/>
                </a:solidFill>
              </a:rPr>
              <a:t>Obtěžováním</a:t>
            </a:r>
            <a:r>
              <a:rPr lang="cs-CZ"/>
              <a:t> se rozumí nežádoucí chování,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jehož záměrem nebo důsledkem</a:t>
            </a:r>
            <a:r>
              <a:rPr lang="cs-CZ">
                <a:solidFill>
                  <a:srgbClr val="FF8080"/>
                </a:solidFill>
              </a:rPr>
              <a:t> je snížení důstojnosti osoby a vytvoření zastrašujícího, nepřátelského, ponižujícího, pokořujícího nebo urážlivého prostředí</a:t>
            </a:r>
            <a:r>
              <a:rPr lang="cs-CZ"/>
              <a:t>, nebo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které může být </a:t>
            </a:r>
            <a:r>
              <a:rPr lang="cs-CZ">
                <a:solidFill>
                  <a:srgbClr val="B84747"/>
                </a:solidFill>
              </a:rPr>
              <a:t>oprávněně vnímáno jako podmínka pro rozhodnutí ovlivňující výkon práv  a povinností vyplývajících z právních vztahů.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Sexuálním obtěžováním se rozumí </a:t>
            </a:r>
            <a:r>
              <a:rPr lang="cs-CZ">
                <a:solidFill>
                  <a:srgbClr val="FF9966"/>
                </a:solidFill>
              </a:rPr>
              <a:t>chování, které má sexuální povahu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Rovné zacházení</a:t>
            </a:r>
          </a:p>
        </p:txBody>
      </p:sp>
      <p:sp>
        <p:nvSpPr>
          <p:cNvPr id="148482" name="Rectangle 2"/>
          <p:cNvSpPr>
            <a:spLocks noGrp="1" noChangeArrowheads="1"/>
          </p:cNvSpPr>
          <p:nvPr>
            <p:ph type="subTitle" idx="4294967295"/>
          </p:nvPr>
        </p:nvSpPr>
        <p:spPr bwMode="auto">
          <a:xfrm>
            <a:off x="503238" y="1301750"/>
            <a:ext cx="9070975" cy="592455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Zajišťováním rovného zacházení se rozumí </a:t>
            </a:r>
            <a:r>
              <a:rPr lang="cs-CZ">
                <a:solidFill>
                  <a:srgbClr val="FF3366"/>
                </a:solidFill>
              </a:rPr>
              <a:t>přijetí opatření</a:t>
            </a:r>
            <a:r>
              <a:rPr lang="cs-CZ"/>
              <a:t>, která jsou podmínkou </a:t>
            </a:r>
            <a:r>
              <a:rPr lang="cs-CZ">
                <a:solidFill>
                  <a:srgbClr val="7E0021"/>
                </a:solidFill>
              </a:rPr>
              <a:t>účinné ochrany před diskriminací</a:t>
            </a:r>
            <a:r>
              <a:rPr lang="cs-CZ"/>
              <a:t>  a která je možno s ohledem</a:t>
            </a:r>
            <a:r>
              <a:rPr lang="cs-CZ">
                <a:solidFill>
                  <a:srgbClr val="FF3333"/>
                </a:solidFill>
              </a:rPr>
              <a:t> na dobré mravy</a:t>
            </a:r>
            <a:r>
              <a:rPr lang="cs-CZ"/>
              <a:t>  požadovat vzhledem k </a:t>
            </a:r>
            <a:r>
              <a:rPr lang="cs-CZ">
                <a:solidFill>
                  <a:srgbClr val="008080"/>
                </a:solidFill>
              </a:rPr>
              <a:t>okolnostem a osobním poměrům toho, kdo má povinnost rovné zacházení zajišťovat;</a:t>
            </a:r>
            <a:r>
              <a:rPr lang="cs-CZ"/>
              <a:t> za zajišťování rovného zacházení se považuje také </a:t>
            </a:r>
            <a:r>
              <a:rPr lang="cs-CZ">
                <a:solidFill>
                  <a:srgbClr val="FF3366"/>
                </a:solidFill>
              </a:rPr>
              <a:t>zajišťování rovných příležitostí.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996633"/>
                </a:solidFill>
              </a:rPr>
              <a:t>Zaměstnavatelé</a:t>
            </a:r>
            <a:r>
              <a:rPr lang="cs-CZ"/>
              <a:t> jsou povinni ve věcech práva na zaměstnání  a přístupu k zaměstnání, přístupu k povolání, podnikání a jiné samostatné výdělečné činnosti, pracovní a jiné závislé činnosti, včetně odměňování, zajišťovat rovné zacházení.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Diskriminací není</a:t>
            </a:r>
          </a:p>
        </p:txBody>
      </p:sp>
      <p:sp>
        <p:nvSpPr>
          <p:cNvPr id="149506" name="Rectangle 2"/>
          <p:cNvSpPr>
            <a:spLocks noGrp="1" noChangeArrowheads="1"/>
          </p:cNvSpPr>
          <p:nvPr>
            <p:ph type="subTitle" idx="4294967295"/>
          </p:nvPr>
        </p:nvSpPr>
        <p:spPr bwMode="auto">
          <a:xfrm>
            <a:off x="503238" y="1301750"/>
            <a:ext cx="9070975" cy="592455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944794"/>
                </a:solidFill>
              </a:rPr>
              <a:t>Podmínka minimálního věku</a:t>
            </a:r>
            <a:r>
              <a:rPr lang="cs-CZ"/>
              <a:t>, </a:t>
            </a:r>
            <a:r>
              <a:rPr lang="cs-CZ">
                <a:solidFill>
                  <a:srgbClr val="999999"/>
                </a:solidFill>
              </a:rPr>
              <a:t>odborné praxe nebo doby zaměstnání</a:t>
            </a:r>
            <a:r>
              <a:rPr lang="cs-CZ"/>
              <a:t>, která je pro řádný výkon zaměstnání nebo povolání nebo pro přístup k určitým právům a povinnostem spojeným se zaměstnáním nebo povoláním nezbytná,</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Diskriminací není též rozdílné zacházení z důvodu věku v přístupu k zaměstnání nebo povolání, pokud je pro řádný výkon zaměstnání nebo povolání </a:t>
            </a:r>
            <a:r>
              <a:rPr lang="cs-CZ">
                <a:solidFill>
                  <a:srgbClr val="FF3366"/>
                </a:solidFill>
              </a:rPr>
              <a:t>potřebné odborné vzdělávání</a:t>
            </a:r>
            <a:r>
              <a:rPr lang="cs-CZ"/>
              <a:t>, které je nepřiměřeně dlouhé vzhledem k datu, ke kterému osoba ucházející se o zaměstnání nebo povolání dosáhne</a:t>
            </a:r>
            <a:r>
              <a:rPr lang="cs-CZ">
                <a:solidFill>
                  <a:srgbClr val="94006B"/>
                </a:solidFill>
              </a:rPr>
              <a:t> důchodového věku</a:t>
            </a:r>
            <a:r>
              <a:rPr lang="cs-CZ"/>
              <a:t>  podle zvláštního zákona.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Charakter státní moci</a:t>
            </a:r>
          </a:p>
        </p:txBody>
      </p:sp>
      <p:sp>
        <p:nvSpPr>
          <p:cNvPr id="151554"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Stát je založen na </a:t>
            </a:r>
            <a:r>
              <a:rPr lang="cs-CZ">
                <a:solidFill>
                  <a:srgbClr val="9966CC"/>
                </a:solidFill>
              </a:rPr>
              <a:t>demokratických hodnotách</a:t>
            </a:r>
            <a:r>
              <a:rPr lang="cs-CZ"/>
              <a:t> a nesmí se vázat ani na výlučnou ideologii, ani na náboženské vyznání.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Státní moc lze uplatňovat jen </a:t>
            </a:r>
            <a:r>
              <a:rPr lang="cs-CZ">
                <a:solidFill>
                  <a:srgbClr val="DC2300"/>
                </a:solidFill>
              </a:rPr>
              <a:t>v případech a v mezích stanovených zákonem,</a:t>
            </a:r>
            <a:r>
              <a:rPr lang="cs-CZ"/>
              <a:t> a to způsobem, který zákon stanoví.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Státní moc </a:t>
            </a:r>
            <a:r>
              <a:rPr lang="cs-CZ">
                <a:solidFill>
                  <a:srgbClr val="9966CC"/>
                </a:solidFill>
              </a:rPr>
              <a:t>slouží všem občanům</a:t>
            </a:r>
            <a:r>
              <a:rPr lang="cs-CZ"/>
              <a:t> a lze ji uplatňovat jen v případech, v mezích a způsoby, které stanoví zákon.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Ukládání povinností</a:t>
            </a:r>
          </a:p>
        </p:txBody>
      </p:sp>
      <p:sp>
        <p:nvSpPr>
          <p:cNvPr id="152578" name="Rectangle 2"/>
          <p:cNvSpPr>
            <a:spLocks noGrp="1" noChangeArrowheads="1"/>
          </p:cNvSpPr>
          <p:nvPr>
            <p:ph type="subTitle" idx="4294967295"/>
          </p:nvPr>
        </p:nvSpPr>
        <p:spPr bwMode="auto">
          <a:xfrm>
            <a:off x="503238" y="1812925"/>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2932"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Povinnosti mohou být ukládány toliko </a:t>
            </a:r>
            <a:r>
              <a:rPr lang="cs-CZ" sz="2600">
                <a:solidFill>
                  <a:srgbClr val="FF00FF"/>
                </a:solidFill>
              </a:rPr>
              <a:t>na základě zákona a v jeho mezích a jen při zachování základních práv a svobod.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Zákonná omezení základních práv a svobod </a:t>
            </a:r>
            <a:r>
              <a:rPr lang="cs-CZ" sz="2600">
                <a:solidFill>
                  <a:srgbClr val="0066CC"/>
                </a:solidFill>
              </a:rPr>
              <a:t>musí platit stejně pro všechny případy, které splňují stanovené podmínky.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sz="260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Při používání ustanovení o mezích základních práv a svobod musí být </a:t>
            </a:r>
            <a:r>
              <a:rPr lang="cs-CZ" sz="2600">
                <a:solidFill>
                  <a:srgbClr val="6B0094"/>
                </a:solidFill>
              </a:rPr>
              <a:t>šetřeno jejich podstaty a smyslu</a:t>
            </a:r>
            <a:r>
              <a:rPr lang="cs-CZ" sz="2600"/>
              <a:t>. Taková omezení </a:t>
            </a:r>
            <a:r>
              <a:rPr lang="cs-CZ" sz="2600">
                <a:solidFill>
                  <a:srgbClr val="B84747"/>
                </a:solidFill>
              </a:rPr>
              <a:t>nesmějí být zneužívána k jiným účelům, než pro které byla stanovena.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Subjektivita </a:t>
            </a:r>
          </a:p>
        </p:txBody>
      </p:sp>
      <p:sp>
        <p:nvSpPr>
          <p:cNvPr id="3" name="Zástupný symbol pro obsah 2"/>
          <p:cNvSpPr>
            <a:spLocks noGrp="1"/>
          </p:cNvSpPr>
          <p:nvPr>
            <p:ph idx="1"/>
          </p:nvPr>
        </p:nvSpPr>
        <p:spPr/>
        <p:txBody>
          <a:bodyPr/>
          <a:lstStyle/>
          <a:p>
            <a:pPr marL="457200" indent="-457200">
              <a:buFont typeface="Arial" charset="0"/>
              <a:buChar char="•"/>
            </a:pPr>
            <a:r>
              <a:rPr lang="cs-CZ" sz="2400" dirty="0">
                <a:solidFill>
                  <a:srgbClr val="C00000"/>
                </a:solidFill>
              </a:rPr>
              <a:t>Každý </a:t>
            </a:r>
            <a:r>
              <a:rPr lang="cs-CZ" sz="2400" dirty="0"/>
              <a:t>je způsobilý mít práva․</a:t>
            </a:r>
          </a:p>
          <a:p>
            <a:pPr marL="457200" indent="-457200">
              <a:buFont typeface="Arial" charset="0"/>
              <a:buChar char="•"/>
            </a:pPr>
            <a:r>
              <a:rPr lang="cs-CZ" sz="2400" dirty="0">
                <a:solidFill>
                  <a:srgbClr val="C00000"/>
                </a:solidFill>
              </a:rPr>
              <a:t>Právní osobnost </a:t>
            </a:r>
            <a:r>
              <a:rPr lang="cs-CZ" sz="2400" dirty="0"/>
              <a:t>je způsobilost mít v mezích právního řádu práva a povinnosti</a:t>
            </a:r>
          </a:p>
          <a:p>
            <a:pPr marL="457200" indent="-457200">
              <a:buFont typeface="Arial" charset="0"/>
              <a:buChar char="•"/>
            </a:pPr>
            <a:r>
              <a:rPr lang="cs-CZ" sz="2400" dirty="0">
                <a:solidFill>
                  <a:srgbClr val="C00000"/>
                </a:solidFill>
              </a:rPr>
              <a:t>Svéprávnos</a:t>
            </a:r>
            <a:r>
              <a:rPr lang="cs-CZ" sz="2400" dirty="0"/>
              <a:t>t je způsobilost nabývat pro sebe vlastním právním jednáním práva a zavazovat se k povinnostem (právně jednat).</a:t>
            </a:r>
          </a:p>
          <a:p>
            <a:pPr marL="457200" indent="-457200">
              <a:buFont typeface="Arial" charset="0"/>
              <a:buChar char="•"/>
            </a:pPr>
            <a:r>
              <a:rPr lang="cs-CZ" sz="2400" dirty="0">
                <a:solidFill>
                  <a:srgbClr val="C00000"/>
                </a:solidFill>
              </a:rPr>
              <a:t>Plně svéprávným </a:t>
            </a:r>
            <a:r>
              <a:rPr lang="cs-CZ" sz="2400" dirty="0"/>
              <a:t>se člověk stává zletilostí. Zletilosti se nabývá dovršením </a:t>
            </a:r>
            <a:r>
              <a:rPr lang="cs-CZ" sz="2400" dirty="0">
                <a:solidFill>
                  <a:srgbClr val="C00000"/>
                </a:solidFill>
              </a:rPr>
              <a:t>osmnáctého roku věku.</a:t>
            </a:r>
          </a:p>
          <a:p>
            <a:pPr marL="457200" indent="-457200">
              <a:buFont typeface="Arial" charset="0"/>
              <a:buChar char="•"/>
            </a:pPr>
            <a:r>
              <a:rPr lang="cs-CZ" sz="2400" dirty="0"/>
              <a:t>Člověk má právní osobnost od </a:t>
            </a:r>
            <a:r>
              <a:rPr lang="cs-CZ" sz="2400" dirty="0">
                <a:solidFill>
                  <a:srgbClr val="C00000"/>
                </a:solidFill>
              </a:rPr>
              <a:t>narození až do smrti</a:t>
            </a:r>
            <a:r>
              <a:rPr lang="cs-CZ" sz="2400" dirty="0"/>
              <a:t>.</a:t>
            </a:r>
          </a:p>
          <a:p>
            <a:pPr marL="457200" indent="-457200">
              <a:buFont typeface="Arial" charset="0"/>
              <a:buChar char="•"/>
            </a:pPr>
            <a:r>
              <a:rPr lang="cs-CZ" sz="2400" dirty="0"/>
              <a:t>Na </a:t>
            </a:r>
            <a:r>
              <a:rPr lang="cs-CZ" sz="2400" dirty="0">
                <a:solidFill>
                  <a:srgbClr val="C00000"/>
                </a:solidFill>
              </a:rPr>
              <a:t>počaté dítě </a:t>
            </a:r>
            <a:r>
              <a:rPr lang="cs-CZ" sz="2400" dirty="0"/>
              <a:t>se hledí jako na již narozené, pokud to vyhovuje </a:t>
            </a:r>
            <a:r>
              <a:rPr lang="cs-CZ" sz="2400" dirty="0">
                <a:solidFill>
                  <a:srgbClr val="C00000"/>
                </a:solidFill>
              </a:rPr>
              <a:t>jeho zájmům</a:t>
            </a:r>
            <a:r>
              <a:rPr lang="cs-CZ" sz="2400" dirty="0"/>
              <a:t>. Má se za to, že se dítě narodilo živé. Nenarodí-li se však živé, hledí se na ně, jako by nikdy nebylo</a:t>
            </a:r>
          </a:p>
          <a:p>
            <a:endParaRPr lang="cs-CZ" dirty="0"/>
          </a:p>
        </p:txBody>
      </p:sp>
    </p:spTree>
    <p:extLst>
      <p:ext uri="{BB962C8B-B14F-4D97-AF65-F5344CB8AC3E}">
        <p14:creationId xmlns:p14="http://schemas.microsoft.com/office/powerpoint/2010/main" val="863748508"/>
      </p:ext>
    </p:extLst>
  </p:cSld>
  <p:clrMapOvr>
    <a:masterClrMapping/>
  </p:clrMapOvr>
</p:sld>
</file>

<file path=ppt/slides/slide3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Způsobilost mít práva</a:t>
            </a:r>
          </a:p>
        </p:txBody>
      </p:sp>
      <p:sp>
        <p:nvSpPr>
          <p:cNvPr id="155650" name="Rectangle 2"/>
          <p:cNvSpPr>
            <a:spLocks noGrp="1" noChangeArrowheads="1"/>
          </p:cNvSpPr>
          <p:nvPr>
            <p:ph type="subTitle" idx="4294967295"/>
          </p:nvPr>
        </p:nvSpPr>
        <p:spPr bwMode="auto">
          <a:xfrm>
            <a:off x="468313" y="1800225"/>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je způsobilý mít práva. Tato způsobolist začíná </a:t>
            </a:r>
            <a:r>
              <a:rPr lang="cs-CZ">
                <a:solidFill>
                  <a:srgbClr val="355E00"/>
                </a:solidFill>
              </a:rPr>
              <a:t>narozením a končí smrtí</a:t>
            </a:r>
            <a:r>
              <a:rPr lang="cs-CZ"/>
              <a:t>. Způsobilost mít práva  má i počaté dítě, narodí-li se živé.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a:t>Občanskoprávní  úprava</a:t>
            </a:r>
          </a:p>
        </p:txBody>
      </p:sp>
      <p:sp>
        <p:nvSpPr>
          <p:cNvPr id="4" name="Zástupný symbol pro obsah 3"/>
          <p:cNvSpPr>
            <a:spLocks noGrp="1"/>
          </p:cNvSpPr>
          <p:nvPr>
            <p:ph idx="1"/>
          </p:nvPr>
        </p:nvSpPr>
        <p:spPr/>
        <p:txBody>
          <a:bodyPr/>
          <a:lstStyle/>
          <a:p>
            <a:pPr marL="457200" indent="-457200">
              <a:buFont typeface="Arial" charset="0"/>
              <a:buChar char="•"/>
            </a:pPr>
            <a:r>
              <a:rPr lang="cs-CZ" dirty="0"/>
              <a:t>Na </a:t>
            </a:r>
            <a:r>
              <a:rPr lang="cs-CZ" dirty="0">
                <a:solidFill>
                  <a:srgbClr val="C00000"/>
                </a:solidFill>
              </a:rPr>
              <a:t>počaté dítě </a:t>
            </a:r>
            <a:r>
              <a:rPr lang="cs-CZ" dirty="0"/>
              <a:t>se hledí jako na </a:t>
            </a:r>
            <a:r>
              <a:rPr lang="cs-CZ" dirty="0">
                <a:solidFill>
                  <a:srgbClr val="C00000"/>
                </a:solidFill>
              </a:rPr>
              <a:t>již narozené</a:t>
            </a:r>
            <a:r>
              <a:rPr lang="cs-CZ" dirty="0"/>
              <a:t>, pokud to </a:t>
            </a:r>
            <a:r>
              <a:rPr lang="cs-CZ" dirty="0">
                <a:solidFill>
                  <a:srgbClr val="C00000"/>
                </a:solidFill>
              </a:rPr>
              <a:t>vyhovuje jeho zájmům</a:t>
            </a:r>
            <a:r>
              <a:rPr lang="cs-CZ" dirty="0"/>
              <a:t>. </a:t>
            </a:r>
          </a:p>
          <a:p>
            <a:pPr marL="457200" indent="-457200">
              <a:buFont typeface="Arial" charset="0"/>
              <a:buChar char="•"/>
            </a:pPr>
            <a:r>
              <a:rPr lang="cs-CZ" dirty="0"/>
              <a:t>Má se za to, že se dítě narodilo živé. (</a:t>
            </a:r>
            <a:r>
              <a:rPr lang="cs-CZ" dirty="0" err="1"/>
              <a:t>doměnka</a:t>
            </a:r>
            <a:r>
              <a:rPr lang="cs-CZ" dirty="0"/>
              <a:t>)</a:t>
            </a:r>
          </a:p>
          <a:p>
            <a:pPr marL="457200" indent="-457200">
              <a:buFont typeface="Arial" charset="0"/>
              <a:buChar char="•"/>
            </a:pPr>
            <a:r>
              <a:rPr lang="cs-CZ" dirty="0"/>
              <a:t>Nenarodí-li se však živé, hledí se na ně, jako by nikdy nebylo. (fikce)</a:t>
            </a:r>
          </a:p>
          <a:p>
            <a:endParaRPr lang="cs-CZ" dirty="0"/>
          </a:p>
        </p:txBody>
      </p:sp>
    </p:spTree>
    <p:extLst>
      <p:ext uri="{BB962C8B-B14F-4D97-AF65-F5344CB8AC3E}">
        <p14:creationId xmlns:p14="http://schemas.microsoft.com/office/powerpoint/2010/main" val="1847691721"/>
      </p:ext>
    </p:extLst>
  </p:cSld>
  <p:clrMapOvr>
    <a:masterClrMapping/>
  </p:clrMapOvr>
</p:sld>
</file>

<file path=ppt/slides/slide3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Ochrana života</a:t>
            </a:r>
          </a:p>
        </p:txBody>
      </p:sp>
      <p:sp>
        <p:nvSpPr>
          <p:cNvPr id="153602" name="Rectangle 2"/>
          <p:cNvSpPr>
            <a:spLocks noGrp="1" noChangeArrowheads="1"/>
          </p:cNvSpPr>
          <p:nvPr>
            <p:ph type="subTitle" idx="4294967295"/>
          </p:nvPr>
        </p:nvSpPr>
        <p:spPr bwMode="auto">
          <a:xfrm>
            <a:off x="503238" y="1814513"/>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Každý má právo na život.  Lidský život je hoden ochrany již před narozením.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Nikdo nesmí být </a:t>
            </a:r>
            <a:r>
              <a:rPr lang="cs-CZ" dirty="0">
                <a:solidFill>
                  <a:srgbClr val="FF0000"/>
                </a:solidFill>
              </a:rPr>
              <a:t>zbaven</a:t>
            </a:r>
            <a:r>
              <a:rPr lang="cs-CZ" dirty="0"/>
              <a:t> života.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FF0000"/>
                </a:solidFill>
              </a:rPr>
              <a:t>Trest smrti </a:t>
            </a:r>
            <a:r>
              <a:rPr lang="cs-CZ" dirty="0"/>
              <a:t>se nepřipouští. </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Porušením práv podle tohoto článku není, jestliže byl někdo zbaven života v souvislosti s jednáním, které podle zákona není trestné.</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Vymezení ochrany života</a:t>
            </a:r>
          </a:p>
        </p:txBody>
      </p:sp>
      <p:sp>
        <p:nvSpPr>
          <p:cNvPr id="154626" name="Rectangle 2"/>
          <p:cNvSpPr>
            <a:spLocks noGrp="1" noChangeArrowheads="1"/>
          </p:cNvSpPr>
          <p:nvPr>
            <p:ph type="subTitle" idx="4294967295"/>
          </p:nvPr>
        </p:nvSpPr>
        <p:spPr bwMode="auto">
          <a:xfrm>
            <a:off x="503238" y="1757363"/>
            <a:ext cx="9070975" cy="50133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dirty="0"/>
              <a:t>Předmětem útoku  je </a:t>
            </a:r>
            <a:r>
              <a:rPr lang="cs-CZ" sz="2800" dirty="0">
                <a:solidFill>
                  <a:srgbClr val="FF00FF"/>
                </a:solidFill>
              </a:rPr>
              <a:t>pouze živý člověk </a:t>
            </a:r>
            <a:r>
              <a:rPr lang="cs-CZ" sz="2800" dirty="0"/>
              <a:t>, kterým je dítě, které </a:t>
            </a:r>
            <a:r>
              <a:rPr lang="cs-CZ" sz="2800" dirty="0">
                <a:solidFill>
                  <a:srgbClr val="FF0000"/>
                </a:solidFill>
              </a:rPr>
              <a:t>přestalo být lidským plodem</a:t>
            </a:r>
            <a:r>
              <a:rPr lang="cs-CZ" sz="2800" dirty="0"/>
              <a:t>, poté dospělý člověk až do okamžiku smrti v biologickém smyslu. </a:t>
            </a:r>
            <a:r>
              <a:rPr lang="cs-CZ" sz="2800" dirty="0">
                <a:solidFill>
                  <a:srgbClr val="008080"/>
                </a:solidFill>
              </a:rPr>
              <a:t>Plod přechází v živého člověka okamžikem začátku porodu.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B4BA4BF4-6B11-4344-AC4C-A8BBF1CDEDB6}"/>
              </a:ext>
            </a:extLst>
          </p:cNvPr>
          <p:cNvSpPr>
            <a:spLocks noGrp="1"/>
          </p:cNvSpPr>
          <p:nvPr>
            <p:ph type="title"/>
          </p:nvPr>
        </p:nvSpPr>
        <p:spPr/>
        <p:txBody>
          <a:bodyPr/>
          <a:lstStyle/>
          <a:p>
            <a:r>
              <a:rPr lang="en-US" altLang="cs-CZ">
                <a:ea typeface="ＭＳ Ｐゴシック" panose="020B0600070205080204" pitchFamily="34" charset="-128"/>
              </a:rPr>
              <a:t>Sekundární právo EU</a:t>
            </a:r>
          </a:p>
        </p:txBody>
      </p:sp>
      <p:sp>
        <p:nvSpPr>
          <p:cNvPr id="50178" name="Content Placeholder 2">
            <a:extLst>
              <a:ext uri="{FF2B5EF4-FFF2-40B4-BE49-F238E27FC236}">
                <a16:creationId xmlns:a16="http://schemas.microsoft.com/office/drawing/2014/main" id="{DB1D69B1-F6B6-1A43-99CF-8F5AFDB76C4E}"/>
              </a:ext>
            </a:extLst>
          </p:cNvPr>
          <p:cNvSpPr>
            <a:spLocks noGrp="1"/>
          </p:cNvSpPr>
          <p:nvPr>
            <p:ph idx="1"/>
          </p:nvPr>
        </p:nvSpPr>
        <p:spPr/>
        <p:txBody>
          <a:bodyPr/>
          <a:lstStyle/>
          <a:p>
            <a:r>
              <a:rPr lang="cs-CZ" altLang="cs-CZ">
                <a:ea typeface="ＭＳ Ｐゴシック" panose="020B0600070205080204" pitchFamily="34" charset="-128"/>
              </a:rPr>
              <a:t>Právní předpisy, jež přijímají Rada EU a Evropský parlament.</a:t>
            </a:r>
          </a:p>
          <a:p>
            <a:r>
              <a:rPr lang="cs-CZ" altLang="cs-CZ">
                <a:ea typeface="ＭＳ Ｐゴシック" panose="020B0600070205080204" pitchFamily="34" charset="-128"/>
              </a:rPr>
              <a:t>Nutné zmocňovací ustanovení k jejich přijetí  v zakládacích smlouvách. </a:t>
            </a:r>
            <a:endParaRPr lang="en-US" altLang="cs-CZ">
              <a:ea typeface="ＭＳ Ｐゴシック" panose="020B0600070205080204" pitchFamily="34" charset="-128"/>
            </a:endParaRPr>
          </a:p>
        </p:txBody>
      </p:sp>
    </p:spTree>
    <p:extLst>
      <p:ext uri="{BB962C8B-B14F-4D97-AF65-F5344CB8AC3E}">
        <p14:creationId xmlns:p14="http://schemas.microsoft.com/office/powerpoint/2010/main" val="1835593813"/>
      </p:ext>
    </p:extLst>
  </p:cSld>
  <p:clrMapOvr>
    <a:masterClrMapping/>
  </p:clrMapOvr>
</p:sld>
</file>

<file path=ppt/slides/slide3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a:t>Ochrana lidského těla</a:t>
            </a:r>
          </a:p>
        </p:txBody>
      </p:sp>
      <p:sp>
        <p:nvSpPr>
          <p:cNvPr id="4" name="Zástupný symbol pro obsah 3"/>
          <p:cNvSpPr>
            <a:spLocks noGrp="1"/>
          </p:cNvSpPr>
          <p:nvPr>
            <p:ph idx="1"/>
          </p:nvPr>
        </p:nvSpPr>
        <p:spPr/>
        <p:txBody>
          <a:bodyPr/>
          <a:lstStyle/>
          <a:p>
            <a:pPr marL="0" indent="0"/>
            <a:r>
              <a:rPr lang="cs-CZ" sz="2800" dirty="0">
                <a:solidFill>
                  <a:srgbClr val="00B050"/>
                </a:solidFill>
              </a:rPr>
              <a:t>Lidské tělo </a:t>
            </a:r>
            <a:r>
              <a:rPr lang="cs-CZ" sz="2800" dirty="0"/>
              <a:t>je pod právní ochranou i po smrti člověka. </a:t>
            </a:r>
          </a:p>
          <a:p>
            <a:pPr marL="0" indent="0"/>
            <a:r>
              <a:rPr lang="cs-CZ" sz="2800" dirty="0"/>
              <a:t>Naložit s lidskými pozůstatky a s lidskými ostatky způsobem pro zemřelého nedůstojným se zakazuje.</a:t>
            </a:r>
          </a:p>
          <a:p>
            <a:pPr marL="0" indent="0"/>
            <a:r>
              <a:rPr lang="cs-CZ" sz="2800" dirty="0"/>
              <a:t>Člověk má právo rozhodnout, jak bude po </a:t>
            </a:r>
            <a:r>
              <a:rPr lang="cs-CZ" sz="2800" dirty="0">
                <a:solidFill>
                  <a:srgbClr val="00B050"/>
                </a:solidFill>
              </a:rPr>
              <a:t>jeho smrti </a:t>
            </a:r>
            <a:r>
              <a:rPr lang="cs-CZ" sz="2800" dirty="0"/>
              <a:t>naloženo s jeho tělem.</a:t>
            </a:r>
          </a:p>
          <a:p>
            <a:pPr marL="0" indent="0"/>
            <a:r>
              <a:rPr lang="cs-CZ" sz="2800" dirty="0"/>
              <a:t>Provést </a:t>
            </a:r>
            <a:r>
              <a:rPr lang="cs-CZ" sz="2800" dirty="0">
                <a:solidFill>
                  <a:srgbClr val="00B050"/>
                </a:solidFill>
              </a:rPr>
              <a:t>pitvu nebo použít lidské tělo </a:t>
            </a:r>
            <a:r>
              <a:rPr lang="cs-CZ" sz="2800" dirty="0"/>
              <a:t>po smrti člověka bez souhlasu zemřelého lze jen, pokud tak stanoví jiný zákon.</a:t>
            </a:r>
          </a:p>
          <a:p>
            <a:pPr marL="0" indent="0"/>
            <a:r>
              <a:rPr lang="cs-CZ" sz="2800" dirty="0">
                <a:solidFill>
                  <a:srgbClr val="00B050"/>
                </a:solidFill>
              </a:rPr>
              <a:t>Lidské tělo ani jeho části</a:t>
            </a:r>
            <a:r>
              <a:rPr lang="cs-CZ" sz="2800" dirty="0"/>
              <a:t>, třebaže byly od těla odděleny, </a:t>
            </a:r>
            <a:r>
              <a:rPr lang="cs-CZ" sz="2800" dirty="0">
                <a:solidFill>
                  <a:srgbClr val="00B050"/>
                </a:solidFill>
              </a:rPr>
              <a:t>nejsou věcí</a:t>
            </a:r>
          </a:p>
          <a:p>
            <a:pPr marL="0" indent="0"/>
            <a:endParaRPr lang="cs-CZ" dirty="0"/>
          </a:p>
        </p:txBody>
      </p:sp>
    </p:spTree>
    <p:extLst>
      <p:ext uri="{BB962C8B-B14F-4D97-AF65-F5344CB8AC3E}">
        <p14:creationId xmlns:p14="http://schemas.microsoft.com/office/powerpoint/2010/main" val="450623590"/>
      </p:ext>
    </p:extLst>
  </p:cSld>
  <p:clrMapOvr>
    <a:masterClrMapping/>
  </p:clrMapOvr>
</p:sld>
</file>

<file path=ppt/slides/slide3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Nedotknutelnost osoby</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dirty="0">
                <a:solidFill>
                  <a:srgbClr val="C00000"/>
                </a:solidFill>
              </a:rPr>
              <a:t>Nedotknutelnost osoby </a:t>
            </a:r>
            <a:r>
              <a:rPr lang="cs-CZ" dirty="0"/>
              <a:t>a jejího soukromí je zaručena. Omezena může být jen v případech stanovených zákonem.</a:t>
            </a:r>
          </a:p>
          <a:p>
            <a:pPr marL="457200" indent="-457200" fontAlgn="ctr">
              <a:buFont typeface="Arial" charset="0"/>
              <a:buChar char="•"/>
            </a:pPr>
            <a:r>
              <a:rPr lang="cs-CZ" dirty="0"/>
              <a:t>Nikdo nesmí být </a:t>
            </a:r>
            <a:r>
              <a:rPr lang="cs-CZ" dirty="0">
                <a:solidFill>
                  <a:srgbClr val="C00000"/>
                </a:solidFill>
              </a:rPr>
              <a:t>mučen</a:t>
            </a:r>
            <a:r>
              <a:rPr lang="cs-CZ" dirty="0"/>
              <a:t> ani podroben </a:t>
            </a:r>
            <a:r>
              <a:rPr lang="cs-CZ" dirty="0">
                <a:solidFill>
                  <a:srgbClr val="C00000"/>
                </a:solidFill>
              </a:rPr>
              <a:t>krutému, nelidskému </a:t>
            </a:r>
            <a:r>
              <a:rPr lang="cs-CZ" dirty="0">
                <a:solidFill>
                  <a:schemeClr val="tx1"/>
                </a:solidFill>
              </a:rPr>
              <a:t>nebo</a:t>
            </a:r>
            <a:r>
              <a:rPr lang="cs-CZ" dirty="0">
                <a:solidFill>
                  <a:srgbClr val="C00000"/>
                </a:solidFill>
              </a:rPr>
              <a:t> ponižujícímu </a:t>
            </a:r>
            <a:r>
              <a:rPr lang="cs-CZ" dirty="0"/>
              <a:t>zacházení nebo trestu</a:t>
            </a:r>
          </a:p>
          <a:p>
            <a:pPr marL="457200" indent="-457200">
              <a:buFont typeface="Arial" charset="0"/>
              <a:buChar char="•"/>
            </a:pPr>
            <a:endParaRPr lang="cs-CZ" dirty="0"/>
          </a:p>
        </p:txBody>
      </p:sp>
    </p:spTree>
    <p:extLst>
      <p:ext uri="{BB962C8B-B14F-4D97-AF65-F5344CB8AC3E}">
        <p14:creationId xmlns:p14="http://schemas.microsoft.com/office/powerpoint/2010/main" val="1244865115"/>
      </p:ext>
    </p:extLst>
  </p:cSld>
  <p:clrMapOvr>
    <a:masterClrMapping/>
  </p:clrMapOvr>
</p:sld>
</file>

<file path=ppt/slides/slide3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Umělé ukončení těhotenství</a:t>
            </a:r>
          </a:p>
        </p:txBody>
      </p:sp>
      <p:sp>
        <p:nvSpPr>
          <p:cNvPr id="156674" name="Rectangle 2"/>
          <p:cNvSpPr>
            <a:spLocks noGrp="1" noChangeArrowheads="1"/>
          </p:cNvSpPr>
          <p:nvPr>
            <p:ph type="subTitle" idx="4294967295"/>
          </p:nvPr>
        </p:nvSpPr>
        <p:spPr bwMode="auto">
          <a:xfrm>
            <a:off x="539750" y="1581150"/>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upravuje </a:t>
            </a:r>
            <a:r>
              <a:rPr lang="cs-CZ">
                <a:solidFill>
                  <a:srgbClr val="800000"/>
                </a:solidFill>
              </a:rPr>
              <a:t>umělé přerušení těhotenství</a:t>
            </a:r>
            <a:r>
              <a:rPr lang="cs-CZ"/>
              <a:t> a se zřetelem na ochranu života a zdraví ženy a v zájmu plánovaného a odpovědného rodičovství stanoví podmínky pro jeho provádění</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Nežádoucímu těhotenství</a:t>
            </a:r>
            <a:r>
              <a:rPr lang="cs-CZ"/>
              <a:t> se předchází především výchovou k plánovanému a odpovědnému rodičovství v rodině, ve škole a zdravotnických zařízeních, výchovným působením v oblasti sociální a kulturní a využíváním prostředků k zabránění těhotenství.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Podmínky  ukončení těhotenství</a:t>
            </a:r>
          </a:p>
        </p:txBody>
      </p:sp>
      <p:sp>
        <p:nvSpPr>
          <p:cNvPr id="157698" name="Rectangle 2"/>
          <p:cNvSpPr>
            <a:spLocks noGrp="1" noChangeArrowheads="1"/>
          </p:cNvSpPr>
          <p:nvPr>
            <p:ph type="subTitle" idx="4294967295"/>
          </p:nvPr>
        </p:nvSpPr>
        <p:spPr bwMode="auto">
          <a:xfrm>
            <a:off x="539750" y="1760538"/>
            <a:ext cx="9070975" cy="48990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Ženě se uměle přeruší těhotenství, jestliže o to </a:t>
            </a:r>
            <a:r>
              <a:rPr lang="cs-CZ">
                <a:solidFill>
                  <a:srgbClr val="008000"/>
                </a:solidFill>
              </a:rPr>
              <a:t>písemně požádá</a:t>
            </a:r>
            <a:r>
              <a:rPr lang="cs-CZ"/>
              <a:t>, nepřesahuje-li </a:t>
            </a:r>
            <a:r>
              <a:rPr lang="cs-CZ">
                <a:solidFill>
                  <a:srgbClr val="DC2300"/>
                </a:solidFill>
              </a:rPr>
              <a:t>těhotenství dvanáct týdnů</a:t>
            </a:r>
            <a:r>
              <a:rPr lang="cs-CZ"/>
              <a:t> a nebrání-li tomu </a:t>
            </a:r>
            <a:r>
              <a:rPr lang="cs-CZ">
                <a:solidFill>
                  <a:srgbClr val="FF0000"/>
                </a:solidFill>
              </a:rPr>
              <a:t>její zdravotní důvody.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a:t>Odpovědnost matky</a:t>
            </a:r>
          </a:p>
        </p:txBody>
      </p:sp>
      <p:sp>
        <p:nvSpPr>
          <p:cNvPr id="4" name="Zástupný symbol pro obsah 3"/>
          <p:cNvSpPr>
            <a:spLocks noGrp="1"/>
          </p:cNvSpPr>
          <p:nvPr>
            <p:ph idx="1"/>
          </p:nvPr>
        </p:nvSpPr>
        <p:spPr/>
        <p:txBody>
          <a:bodyPr/>
          <a:lstStyle/>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663300"/>
                </a:solidFill>
              </a:rPr>
              <a:t>Matka</a:t>
            </a:r>
            <a:r>
              <a:rPr lang="cs-CZ" dirty="0"/>
              <a:t>, která </a:t>
            </a:r>
            <a:r>
              <a:rPr lang="cs-CZ" dirty="0">
                <a:solidFill>
                  <a:srgbClr val="FF0000"/>
                </a:solidFill>
              </a:rPr>
              <a:t>v rozrušení </a:t>
            </a:r>
            <a:r>
              <a:rPr lang="cs-CZ" dirty="0"/>
              <a:t>způsobeném porodem úmyslně usmrtí své novorozené dítě při porodu nebo hned po něm, bude potrestána odnětím svobody na tři léta až osm let.</a:t>
            </a:r>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a:p>
            <a:pPr marL="0" indent="0" algn="just">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Kdo jiného </a:t>
            </a:r>
            <a:r>
              <a:rPr lang="cs-CZ" dirty="0">
                <a:solidFill>
                  <a:srgbClr val="804C19"/>
                </a:solidFill>
              </a:rPr>
              <a:t>úmyslně usmrtí</a:t>
            </a:r>
            <a:r>
              <a:rPr lang="cs-CZ" dirty="0"/>
              <a:t>, bude potrestán odnětím svobody na deset až patnáct let - vražda</a:t>
            </a:r>
          </a:p>
          <a:p>
            <a:endParaRPr lang="cs-CZ" dirty="0"/>
          </a:p>
        </p:txBody>
      </p:sp>
    </p:spTree>
    <p:extLst>
      <p:ext uri="{BB962C8B-B14F-4D97-AF65-F5344CB8AC3E}">
        <p14:creationId xmlns:p14="http://schemas.microsoft.com/office/powerpoint/2010/main" val="1541219227"/>
      </p:ext>
    </p:extLst>
  </p:cSld>
  <p:clrMapOvr>
    <a:masterClrMapping/>
  </p:clrMapOvr>
</p:sld>
</file>

<file path=ppt/slides/slide3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Euthanasie </a:t>
            </a:r>
          </a:p>
        </p:txBody>
      </p:sp>
      <p:sp>
        <p:nvSpPr>
          <p:cNvPr id="3" name="Zástupný symbol pro obsah 2"/>
          <p:cNvSpPr>
            <a:spLocks noGrp="1"/>
          </p:cNvSpPr>
          <p:nvPr>
            <p:ph idx="1"/>
          </p:nvPr>
        </p:nvSpPr>
        <p:spPr>
          <a:xfrm>
            <a:off x="431800" y="1768475"/>
            <a:ext cx="9069387" cy="4987925"/>
          </a:xfrm>
        </p:spPr>
        <p:txBody>
          <a:bodyPr/>
          <a:lstStyle/>
          <a:p>
            <a:pPr>
              <a:buFont typeface="Arial" charset="0"/>
              <a:buChar char="•"/>
            </a:pPr>
            <a:r>
              <a:rPr lang="cs-CZ" sz="2400" dirty="0"/>
              <a:t>žádost musí pocházet jen od pacienta a musí být </a:t>
            </a:r>
            <a:r>
              <a:rPr lang="cs-CZ" sz="2400" dirty="0">
                <a:solidFill>
                  <a:srgbClr val="7030A0"/>
                </a:solidFill>
              </a:rPr>
              <a:t>svobodná a chtěná;</a:t>
            </a:r>
          </a:p>
          <a:p>
            <a:pPr>
              <a:buFont typeface="Arial" charset="0"/>
              <a:buChar char="•"/>
            </a:pPr>
            <a:r>
              <a:rPr lang="cs-CZ" sz="2400" dirty="0"/>
              <a:t>pacientova žádost musí být dobře </a:t>
            </a:r>
            <a:r>
              <a:rPr lang="cs-CZ" sz="2400" dirty="0">
                <a:solidFill>
                  <a:srgbClr val="7030A0"/>
                </a:solidFill>
              </a:rPr>
              <a:t>uvážená, pevná a nezvratná</a:t>
            </a:r>
            <a:r>
              <a:rPr lang="cs-CZ" sz="2400" dirty="0"/>
              <a:t>;</a:t>
            </a:r>
          </a:p>
          <a:p>
            <a:pPr>
              <a:buFont typeface="Arial" charset="0"/>
              <a:buChar char="•"/>
            </a:pPr>
            <a:r>
              <a:rPr lang="cs-CZ" sz="2400" dirty="0"/>
              <a:t>pacientův stav musí působit nesnesitelné útrapy bez perspektivy zlepšení;</a:t>
            </a:r>
          </a:p>
          <a:p>
            <a:pPr>
              <a:buFont typeface="Arial" charset="0"/>
              <a:buChar char="•"/>
            </a:pPr>
            <a:r>
              <a:rPr lang="cs-CZ" sz="2400" dirty="0"/>
              <a:t>euthanasie musí být </a:t>
            </a:r>
            <a:r>
              <a:rPr lang="cs-CZ" sz="2400" dirty="0">
                <a:solidFill>
                  <a:srgbClr val="7030A0"/>
                </a:solidFill>
              </a:rPr>
              <a:t>poslední opatření</a:t>
            </a:r>
            <a:r>
              <a:rPr lang="cs-CZ" sz="2400" dirty="0"/>
              <a:t>; musí být vzaty v úvahu a hledány všechny alternativy ke zmírnění pacientovy situace;</a:t>
            </a:r>
          </a:p>
          <a:p>
            <a:pPr>
              <a:buFont typeface="Arial" charset="0"/>
              <a:buChar char="•"/>
            </a:pPr>
            <a:r>
              <a:rPr lang="cs-CZ" sz="2400" dirty="0"/>
              <a:t>euthanasie musí být </a:t>
            </a:r>
            <a:r>
              <a:rPr lang="cs-CZ" sz="2400" dirty="0">
                <a:solidFill>
                  <a:srgbClr val="7030A0"/>
                </a:solidFill>
              </a:rPr>
              <a:t>provedena lékařem</a:t>
            </a:r>
            <a:r>
              <a:rPr lang="cs-CZ" sz="2400" dirty="0"/>
              <a:t>;</a:t>
            </a:r>
          </a:p>
          <a:p>
            <a:pPr>
              <a:buFont typeface="Arial" charset="0"/>
              <a:buChar char="•"/>
            </a:pPr>
            <a:r>
              <a:rPr lang="cs-CZ" sz="2400" dirty="0"/>
              <a:t>lékař musí provést </a:t>
            </a:r>
            <a:r>
              <a:rPr lang="cs-CZ" sz="2400" dirty="0">
                <a:solidFill>
                  <a:srgbClr val="7030A0"/>
                </a:solidFill>
              </a:rPr>
              <a:t>konzultaci s jiným nezávislým lékařem</a:t>
            </a:r>
            <a:r>
              <a:rPr lang="cs-CZ" sz="2400" dirty="0"/>
              <a:t>, který má zkušenosti z této oblasti;</a:t>
            </a:r>
          </a:p>
          <a:p>
            <a:endParaRPr lang="cs-CZ" dirty="0"/>
          </a:p>
        </p:txBody>
      </p:sp>
    </p:spTree>
    <p:extLst>
      <p:ext uri="{BB962C8B-B14F-4D97-AF65-F5344CB8AC3E}">
        <p14:creationId xmlns:p14="http://schemas.microsoft.com/office/powerpoint/2010/main" val="723024211"/>
      </p:ext>
    </p:extLst>
  </p:cSld>
  <p:clrMapOvr>
    <a:masterClrMapping/>
  </p:clrMapOvr>
</p:sld>
</file>

<file path=ppt/slides/slide3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Ochrana jména</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Jméno člověka je jeho </a:t>
            </a:r>
            <a:r>
              <a:rPr lang="cs-CZ" dirty="0">
                <a:solidFill>
                  <a:srgbClr val="FF0000"/>
                </a:solidFill>
              </a:rPr>
              <a:t>osobní jméno a příjmení</a:t>
            </a:r>
            <a:r>
              <a:rPr lang="cs-CZ" dirty="0"/>
              <a:t>, popřípadě jeho další jména a rodné příjmení, která mu podle zákona náležejí. </a:t>
            </a:r>
          </a:p>
          <a:p>
            <a:pPr marL="457200" indent="-457200">
              <a:buFont typeface="Arial" charset="0"/>
              <a:buChar char="•"/>
            </a:pPr>
            <a:r>
              <a:rPr lang="cs-CZ" dirty="0"/>
              <a:t>Každý člověk má právo užívat své jméno v </a:t>
            </a:r>
            <a:r>
              <a:rPr lang="cs-CZ" dirty="0">
                <a:solidFill>
                  <a:srgbClr val="00B050"/>
                </a:solidFill>
              </a:rPr>
              <a:t>právním styku</a:t>
            </a:r>
            <a:r>
              <a:rPr lang="cs-CZ" dirty="0"/>
              <a:t>, stejně jako právo na ochranu svého jména a na úctu k němu.</a:t>
            </a:r>
          </a:p>
          <a:p>
            <a:endParaRPr lang="cs-CZ" dirty="0"/>
          </a:p>
        </p:txBody>
      </p:sp>
    </p:spTree>
    <p:extLst>
      <p:ext uri="{BB962C8B-B14F-4D97-AF65-F5344CB8AC3E}">
        <p14:creationId xmlns:p14="http://schemas.microsoft.com/office/powerpoint/2010/main" val="2588633621"/>
      </p:ext>
    </p:extLst>
  </p:cSld>
  <p:clrMapOvr>
    <a:masterClrMapping/>
  </p:clrMapOvr>
</p:sld>
</file>

<file path=ppt/slides/slide3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Ochrana osobnosti</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Chráněna je </a:t>
            </a:r>
            <a:r>
              <a:rPr lang="cs-CZ" dirty="0">
                <a:solidFill>
                  <a:srgbClr val="FF0000"/>
                </a:solidFill>
              </a:rPr>
              <a:t>osobnost</a:t>
            </a:r>
            <a:r>
              <a:rPr lang="cs-CZ" dirty="0"/>
              <a:t> člověka včetně všech jeho přirozených práv. </a:t>
            </a:r>
          </a:p>
          <a:p>
            <a:pPr marL="457200" indent="-457200">
              <a:buFont typeface="Arial" charset="0"/>
              <a:buChar char="•"/>
            </a:pPr>
            <a:r>
              <a:rPr lang="cs-CZ" dirty="0"/>
              <a:t>Každý je povinen ctít svobodné rozhodnutí člověka žít podle svého.</a:t>
            </a:r>
          </a:p>
          <a:p>
            <a:pPr marL="457200" indent="-457200">
              <a:buFont typeface="Arial" charset="0"/>
              <a:buChar char="•"/>
            </a:pPr>
            <a:r>
              <a:rPr lang="cs-CZ" dirty="0"/>
              <a:t>Ochrany požívají zejména </a:t>
            </a:r>
            <a:r>
              <a:rPr lang="cs-CZ" dirty="0">
                <a:solidFill>
                  <a:srgbClr val="FF0000"/>
                </a:solidFill>
              </a:rPr>
              <a:t>život a důstojnost člověka, jeho zdraví a právo žít v příznivém životním prostředí, jeho vážnost, čest, soukromí a jeho projevy osobní povahy.</a:t>
            </a:r>
          </a:p>
          <a:p>
            <a:pPr marL="457200" indent="-457200">
              <a:buFont typeface="Arial" charset="0"/>
              <a:buChar char="•"/>
            </a:pPr>
            <a:endParaRPr lang="cs-CZ" dirty="0"/>
          </a:p>
        </p:txBody>
      </p:sp>
    </p:spTree>
    <p:extLst>
      <p:ext uri="{BB962C8B-B14F-4D97-AF65-F5344CB8AC3E}">
        <p14:creationId xmlns:p14="http://schemas.microsoft.com/office/powerpoint/2010/main" val="1232606513"/>
      </p:ext>
    </p:extLst>
  </p:cSld>
  <p:clrMapOvr>
    <a:masterClrMapping/>
  </p:clrMapOvr>
</p:sld>
</file>

<file path=ppt/slides/slide3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Neoprávněné zásahy</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Člověk, jehož osobnost byla dotčena, má právo </a:t>
            </a:r>
            <a:r>
              <a:rPr lang="cs-CZ" dirty="0">
                <a:solidFill>
                  <a:srgbClr val="FF0000"/>
                </a:solidFill>
              </a:rPr>
              <a:t>domáhat se </a:t>
            </a:r>
            <a:r>
              <a:rPr lang="cs-CZ" dirty="0"/>
              <a:t>toho, aby bylo od neoprávněného zásahu upuštěno nebo aby byl odstraněn jeho následek.</a:t>
            </a:r>
          </a:p>
          <a:p>
            <a:pPr marL="457200" indent="-457200">
              <a:buFont typeface="Arial" charset="0"/>
              <a:buChar char="•"/>
            </a:pPr>
            <a:r>
              <a:rPr lang="cs-CZ" dirty="0"/>
              <a:t>Po smrti člověka se může ochrany jeho osobnosti domáhat kterákoli z osob jemu </a:t>
            </a:r>
            <a:r>
              <a:rPr lang="cs-CZ" dirty="0">
                <a:solidFill>
                  <a:srgbClr val="FF0000"/>
                </a:solidFill>
              </a:rPr>
              <a:t>blízkých</a:t>
            </a:r>
            <a:r>
              <a:rPr lang="cs-CZ" dirty="0"/>
              <a:t>.</a:t>
            </a:r>
          </a:p>
          <a:p>
            <a:endParaRPr lang="cs-CZ" dirty="0"/>
          </a:p>
        </p:txBody>
      </p:sp>
    </p:spTree>
    <p:extLst>
      <p:ext uri="{BB962C8B-B14F-4D97-AF65-F5344CB8AC3E}">
        <p14:creationId xmlns:p14="http://schemas.microsoft.com/office/powerpoint/2010/main" val="848387922"/>
      </p:ext>
    </p:extLst>
  </p:cSld>
  <p:clrMapOvr>
    <a:masterClrMapping/>
  </p:clrMapOvr>
</p:sld>
</file>

<file path=ppt/slides/slide3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Zachycení podoby</a:t>
            </a:r>
          </a:p>
        </p:txBody>
      </p:sp>
      <p:sp>
        <p:nvSpPr>
          <p:cNvPr id="3" name="Zástupný symbol pro obsah 2"/>
          <p:cNvSpPr>
            <a:spLocks noGrp="1"/>
          </p:cNvSpPr>
          <p:nvPr>
            <p:ph idx="1"/>
          </p:nvPr>
        </p:nvSpPr>
        <p:spPr/>
        <p:txBody>
          <a:bodyPr/>
          <a:lstStyle/>
          <a:p>
            <a:pPr marL="457200" indent="-457200">
              <a:buFont typeface="Arial" charset="0"/>
              <a:buChar char="•"/>
            </a:pPr>
            <a:r>
              <a:rPr lang="cs-CZ" dirty="0">
                <a:solidFill>
                  <a:srgbClr val="FF0000"/>
                </a:solidFill>
              </a:rPr>
              <a:t>Zachytit</a:t>
            </a:r>
            <a:r>
              <a:rPr lang="cs-CZ" dirty="0"/>
              <a:t> jakýmkoli způsobem podobu člověka tak, aby podle zobrazení bylo možné určit jeho totožnost, je možné jen s </a:t>
            </a:r>
            <a:r>
              <a:rPr lang="cs-CZ" dirty="0">
                <a:solidFill>
                  <a:srgbClr val="FF0000"/>
                </a:solidFill>
              </a:rPr>
              <a:t>jeho svolením</a:t>
            </a:r>
            <a:r>
              <a:rPr lang="cs-CZ" dirty="0"/>
              <a:t>.</a:t>
            </a:r>
          </a:p>
          <a:p>
            <a:pPr marL="457200" indent="-457200">
              <a:buFont typeface="Arial" charset="0"/>
              <a:buChar char="•"/>
            </a:pPr>
            <a:r>
              <a:rPr lang="cs-CZ" dirty="0">
                <a:solidFill>
                  <a:srgbClr val="FF0000"/>
                </a:solidFill>
              </a:rPr>
              <a:t>Rozšiřovat</a:t>
            </a:r>
            <a:r>
              <a:rPr lang="cs-CZ" dirty="0"/>
              <a:t> podobu člověka je možné jen </a:t>
            </a:r>
            <a:r>
              <a:rPr lang="cs-CZ" dirty="0">
                <a:solidFill>
                  <a:srgbClr val="FF0000"/>
                </a:solidFill>
              </a:rPr>
              <a:t>s jeho svolením.</a:t>
            </a:r>
          </a:p>
          <a:p>
            <a:endParaRPr lang="cs-CZ" dirty="0"/>
          </a:p>
        </p:txBody>
      </p:sp>
    </p:spTree>
    <p:extLst>
      <p:ext uri="{BB962C8B-B14F-4D97-AF65-F5344CB8AC3E}">
        <p14:creationId xmlns:p14="http://schemas.microsoft.com/office/powerpoint/2010/main" val="1711872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C81E67-89D9-F64D-8112-89D22E4ECAF6}"/>
              </a:ext>
            </a:extLst>
          </p:cNvPr>
          <p:cNvSpPr>
            <a:spLocks noGrp="1"/>
          </p:cNvSpPr>
          <p:nvPr>
            <p:ph type="title"/>
          </p:nvPr>
        </p:nvSpPr>
        <p:spPr/>
        <p:txBody>
          <a:bodyPr/>
          <a:lstStyle/>
          <a:p>
            <a:r>
              <a:rPr lang="cs-CZ" dirty="0">
                <a:solidFill>
                  <a:schemeClr val="tx1"/>
                </a:solidFill>
              </a:rPr>
              <a:t>Provolání  Národního výboru 28. 10. 1918</a:t>
            </a:r>
          </a:p>
        </p:txBody>
      </p:sp>
      <p:sp>
        <p:nvSpPr>
          <p:cNvPr id="3" name="Zástupný symbol pro obsah 2">
            <a:extLst>
              <a:ext uri="{FF2B5EF4-FFF2-40B4-BE49-F238E27FC236}">
                <a16:creationId xmlns:a16="http://schemas.microsoft.com/office/drawing/2014/main" id="{E6DFC154-3622-8D48-9662-91AB9C7E37D9}"/>
              </a:ext>
            </a:extLst>
          </p:cNvPr>
          <p:cNvSpPr>
            <a:spLocks noGrp="1"/>
          </p:cNvSpPr>
          <p:nvPr>
            <p:ph idx="1"/>
          </p:nvPr>
        </p:nvSpPr>
        <p:spPr/>
        <p:txBody>
          <a:bodyPr/>
          <a:lstStyle/>
          <a:p>
            <a:r>
              <a:rPr lang="cs-CZ" sz="1600" dirty="0"/>
              <a:t>Lide československý!</a:t>
            </a:r>
          </a:p>
          <a:p>
            <a:r>
              <a:rPr lang="cs-CZ" sz="1600" dirty="0"/>
              <a:t>Tvůj odvěký sen stal se skutkem. Stát československý vstoupil dnešního dne v řadu samostatných, svobodných, kulturních států světa. Národní výbor, nadaný důvěrou veškerého lidu československého, přejal jako jediný a oprávněný a odpovědný činitel do svých rukou správu svého státu.</a:t>
            </a:r>
            <a:br>
              <a:rPr lang="cs-CZ" sz="1600" dirty="0"/>
            </a:br>
            <a:br>
              <a:rPr lang="cs-CZ" sz="1600" dirty="0"/>
            </a:br>
            <a:r>
              <a:rPr lang="cs-CZ" sz="1600" dirty="0"/>
              <a:t>Lide československý! Vše, co podnikáš, podnikáš od tohoto okamžiku jako nový svobodný člen velké rodiny samostatných svobodných národů.</a:t>
            </a:r>
            <a:br>
              <a:rPr lang="cs-CZ" sz="1600" dirty="0"/>
            </a:br>
            <a:br>
              <a:rPr lang="cs-CZ" sz="1600" dirty="0"/>
            </a:br>
            <a:r>
              <a:rPr lang="cs-CZ" sz="1600" dirty="0"/>
              <a:t>Novými činy v těchto chvílích zahajují se nové, bohdá slavné dějiny Tvoje. Nezklameš očekávání celého kulturního světa, který se žehnáním na rtech vzpomíná Tvých slavných dějin, jež vyvrcholily v nesmrtelné výkony československých legií na západním bojišti a na Sibiři. Celý svět sleduje Tvoje kroky do nového života, Tvůj vstup do země zaslíbené. Zachovej štít čistý jako jej zachovalo Tvé národní vojsko: Československá legie. Bud' si stále vědom, že jsi občanem československého státu nejen se všemi právy, nýbrž i povinnostmi.</a:t>
            </a:r>
            <a:br>
              <a:rPr lang="cs-CZ" sz="1600" dirty="0"/>
            </a:br>
            <a:br>
              <a:rPr lang="cs-CZ" sz="1600" dirty="0"/>
            </a:br>
            <a:endParaRPr lang="cs-CZ" dirty="0"/>
          </a:p>
        </p:txBody>
      </p:sp>
    </p:spTree>
    <p:extLst>
      <p:ext uri="{BB962C8B-B14F-4D97-AF65-F5344CB8AC3E}">
        <p14:creationId xmlns:p14="http://schemas.microsoft.com/office/powerpoint/2010/main" val="24830005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119CE8-3E64-544A-B2F3-D50E2CB5A493}"/>
              </a:ext>
            </a:extLst>
          </p:cNvPr>
          <p:cNvSpPr>
            <a:spLocks noGrp="1"/>
          </p:cNvSpPr>
          <p:nvPr>
            <p:ph type="title"/>
          </p:nvPr>
        </p:nvSpPr>
        <p:spPr/>
        <p:txBody>
          <a:bodyPr/>
          <a:lstStyle/>
          <a:p>
            <a:r>
              <a:rPr lang="cs-CZ" dirty="0"/>
              <a:t>Formy sekundárního práva EU</a:t>
            </a:r>
          </a:p>
        </p:txBody>
      </p:sp>
      <p:sp>
        <p:nvSpPr>
          <p:cNvPr id="3" name="Zástupný symbol pro obsah 2">
            <a:extLst>
              <a:ext uri="{FF2B5EF4-FFF2-40B4-BE49-F238E27FC236}">
                <a16:creationId xmlns:a16="http://schemas.microsoft.com/office/drawing/2014/main" id="{A22CDE67-49F3-AF4F-A273-C075C0197EBC}"/>
              </a:ext>
            </a:extLst>
          </p:cNvPr>
          <p:cNvSpPr>
            <a:spLocks noGrp="1"/>
          </p:cNvSpPr>
          <p:nvPr>
            <p:ph idx="1"/>
          </p:nvPr>
        </p:nvSpPr>
        <p:spPr/>
        <p:txBody>
          <a:bodyPr/>
          <a:lstStyle/>
          <a:p>
            <a:pPr marL="0" indent="0">
              <a:buFont typeface="Arial" panose="020B0604020202020204" pitchFamily="34" charset="0"/>
              <a:buNone/>
            </a:pPr>
            <a:r>
              <a:rPr lang="cs-CZ" altLang="cs-CZ" dirty="0">
                <a:ea typeface="ＭＳ Ｐゴシック" panose="020B0600070205080204" pitchFamily="34" charset="-128"/>
              </a:rPr>
              <a:t>a) legislativní: směrnice, nařízení a rozhodnutí přijímané na  základě primárního práva</a:t>
            </a:r>
          </a:p>
          <a:p>
            <a:pPr marL="0" indent="0">
              <a:buFont typeface="Arial" panose="020B0604020202020204" pitchFamily="34" charset="0"/>
              <a:buNone/>
            </a:pPr>
            <a:r>
              <a:rPr lang="cs-CZ" altLang="cs-CZ" dirty="0">
                <a:ea typeface="ＭＳ Ｐゴシック" panose="020B0600070205080204" pitchFamily="34" charset="-128"/>
              </a:rPr>
              <a:t>b) nelegislativní: akty (nařízení, směrnice, rozhodnutí) přijímané na základě zmocnění v legislativním pramenu práva</a:t>
            </a:r>
          </a:p>
          <a:p>
            <a:endParaRPr lang="cs-CZ" dirty="0"/>
          </a:p>
        </p:txBody>
      </p:sp>
    </p:spTree>
    <p:extLst>
      <p:ext uri="{BB962C8B-B14F-4D97-AF65-F5344CB8AC3E}">
        <p14:creationId xmlns:p14="http://schemas.microsoft.com/office/powerpoint/2010/main" val="2672944849"/>
      </p:ext>
    </p:extLst>
  </p:cSld>
  <p:clrMapOvr>
    <a:masterClrMapping/>
  </p:clrMapOvr>
</p:sld>
</file>

<file path=ppt/slides/slide4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Ochrana  soukromí</a:t>
            </a:r>
          </a:p>
        </p:txBody>
      </p:sp>
      <p:sp>
        <p:nvSpPr>
          <p:cNvPr id="3" name="Zástupný symbol pro obsah 2"/>
          <p:cNvSpPr>
            <a:spLocks noGrp="1"/>
          </p:cNvSpPr>
          <p:nvPr>
            <p:ph idx="1"/>
          </p:nvPr>
        </p:nvSpPr>
        <p:spPr/>
        <p:txBody>
          <a:bodyPr/>
          <a:lstStyle/>
          <a:p>
            <a:pPr marL="457200" indent="-457200">
              <a:buFont typeface="Arial" charset="0"/>
              <a:buChar char="•"/>
            </a:pPr>
            <a:r>
              <a:rPr lang="cs-CZ" sz="2800" dirty="0"/>
              <a:t>Nikdo nesmí </a:t>
            </a:r>
            <a:r>
              <a:rPr lang="cs-CZ" sz="2800" dirty="0">
                <a:solidFill>
                  <a:srgbClr val="0070C0"/>
                </a:solidFill>
              </a:rPr>
              <a:t>zasáhnout do soukromí jiného</a:t>
            </a:r>
            <a:r>
              <a:rPr lang="cs-CZ" sz="2800" dirty="0"/>
              <a:t>, nemá-li k tomu zákonný důvod. </a:t>
            </a:r>
          </a:p>
          <a:p>
            <a:pPr marL="457200" indent="-457200">
              <a:buFont typeface="Arial" charset="0"/>
              <a:buChar char="•"/>
            </a:pPr>
            <a:r>
              <a:rPr lang="cs-CZ" sz="2800" dirty="0"/>
              <a:t>Zejména nelze bez svolení člověka narušit jeho </a:t>
            </a:r>
            <a:r>
              <a:rPr lang="cs-CZ" sz="2800" dirty="0">
                <a:solidFill>
                  <a:srgbClr val="0070C0"/>
                </a:solidFill>
              </a:rPr>
              <a:t>soukromé prostory</a:t>
            </a:r>
            <a:r>
              <a:rPr lang="cs-CZ" sz="2800" dirty="0"/>
              <a:t>, </a:t>
            </a:r>
            <a:r>
              <a:rPr lang="cs-CZ" sz="2800" dirty="0">
                <a:solidFill>
                  <a:srgbClr val="0070C0"/>
                </a:solidFill>
              </a:rPr>
              <a:t>sledovat</a:t>
            </a:r>
            <a:r>
              <a:rPr lang="cs-CZ" sz="2800" dirty="0"/>
              <a:t> jeho soukromý život nebo </a:t>
            </a:r>
            <a:r>
              <a:rPr lang="cs-CZ" sz="2800" dirty="0">
                <a:solidFill>
                  <a:srgbClr val="0070C0"/>
                </a:solidFill>
              </a:rPr>
              <a:t>pořizovat</a:t>
            </a:r>
            <a:r>
              <a:rPr lang="cs-CZ" sz="2800" dirty="0"/>
              <a:t> o tom </a:t>
            </a:r>
            <a:r>
              <a:rPr lang="cs-CZ" sz="2800" dirty="0">
                <a:solidFill>
                  <a:srgbClr val="0070C0"/>
                </a:solidFill>
              </a:rPr>
              <a:t>zvukový nebo obrazový </a:t>
            </a:r>
            <a:r>
              <a:rPr lang="cs-CZ" sz="2800" dirty="0"/>
              <a:t>záznam, využívat takové či jiné záznamy pořízené o soukromém životě člověka třetí osobou, nebo takové záznamy o jeho soukromém životě šířit. </a:t>
            </a:r>
          </a:p>
          <a:p>
            <a:pPr marL="457200" indent="-457200">
              <a:buFont typeface="Arial" charset="0"/>
              <a:buChar char="•"/>
            </a:pPr>
            <a:r>
              <a:rPr lang="cs-CZ" sz="2800" dirty="0"/>
              <a:t>Ve stejném rozsahu jsou chráněny i soukromé písemnosti osobní povahy.</a:t>
            </a:r>
          </a:p>
          <a:p>
            <a:endParaRPr lang="cs-CZ" dirty="0"/>
          </a:p>
        </p:txBody>
      </p:sp>
    </p:spTree>
    <p:extLst>
      <p:ext uri="{BB962C8B-B14F-4D97-AF65-F5344CB8AC3E}">
        <p14:creationId xmlns:p14="http://schemas.microsoft.com/office/powerpoint/2010/main" val="746381572"/>
      </p:ext>
    </p:extLst>
  </p:cSld>
  <p:clrMapOvr>
    <a:masterClrMapping/>
  </p:clrMapOvr>
</p:sld>
</file>

<file path=ppt/slides/slide4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Ochrana osobních údajů</a:t>
            </a:r>
          </a:p>
        </p:txBody>
      </p:sp>
      <p:sp>
        <p:nvSpPr>
          <p:cNvPr id="3" name="Zástupný symbol pro obsah 2"/>
          <p:cNvSpPr>
            <a:spLocks noGrp="1"/>
          </p:cNvSpPr>
          <p:nvPr>
            <p:ph idx="1"/>
          </p:nvPr>
        </p:nvSpPr>
        <p:spPr/>
        <p:txBody>
          <a:bodyPr/>
          <a:lstStyle/>
          <a:p>
            <a:pPr marL="0" indent="0"/>
            <a:r>
              <a:rPr lang="cs-CZ" dirty="0"/>
              <a:t>Každý má právo na ochranu před neoprávněným </a:t>
            </a:r>
          </a:p>
          <a:p>
            <a:pPr marL="514350" indent="-514350">
              <a:buFont typeface="+mj-lt"/>
              <a:buAutoNum type="arabicPeriod"/>
            </a:pPr>
            <a:r>
              <a:rPr lang="cs-CZ" dirty="0"/>
              <a:t>shromažďováním, </a:t>
            </a:r>
          </a:p>
          <a:p>
            <a:pPr marL="514350" indent="-514350">
              <a:buFont typeface="+mj-lt"/>
              <a:buAutoNum type="arabicPeriod"/>
            </a:pPr>
            <a:r>
              <a:rPr lang="cs-CZ" dirty="0"/>
              <a:t>zveřejňováním nebo jiným </a:t>
            </a:r>
          </a:p>
          <a:p>
            <a:pPr marL="514350" indent="-514350">
              <a:buFont typeface="+mj-lt"/>
              <a:buAutoNum type="arabicPeriod"/>
            </a:pPr>
            <a:r>
              <a:rPr lang="cs-CZ" dirty="0"/>
              <a:t>zneužíváním údajů o své osobě.</a:t>
            </a:r>
          </a:p>
        </p:txBody>
      </p:sp>
    </p:spTree>
    <p:extLst>
      <p:ext uri="{BB962C8B-B14F-4D97-AF65-F5344CB8AC3E}">
        <p14:creationId xmlns:p14="http://schemas.microsoft.com/office/powerpoint/2010/main" val="192454612"/>
      </p:ext>
    </p:extLst>
  </p:cSld>
  <p:clrMapOvr>
    <a:masterClrMapping/>
  </p:clrMapOvr>
</p:sld>
</file>

<file path=ppt/slides/slide4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Osobní údaj</a:t>
            </a:r>
          </a:p>
        </p:txBody>
      </p:sp>
      <p:sp>
        <p:nvSpPr>
          <p:cNvPr id="3" name="Zástupný symbol pro obsah 2"/>
          <p:cNvSpPr>
            <a:spLocks noGrp="1"/>
          </p:cNvSpPr>
          <p:nvPr>
            <p:ph idx="1"/>
          </p:nvPr>
        </p:nvSpPr>
        <p:spPr/>
        <p:txBody>
          <a:bodyPr/>
          <a:lstStyle/>
          <a:p>
            <a:pPr marL="0" indent="0"/>
            <a:r>
              <a:rPr lang="cs-CZ" b="1" dirty="0"/>
              <a:t>Osobním údajem </a:t>
            </a:r>
            <a:r>
              <a:rPr lang="cs-CZ" dirty="0"/>
              <a:t>je jakákoliv informace týkající se určeného nebo určitelného subjektu údajů. Subjekt údajů se považuje za určený nebo určitelný, jestliže lze subjekt údajů </a:t>
            </a:r>
            <a:r>
              <a:rPr lang="cs-CZ" dirty="0">
                <a:solidFill>
                  <a:srgbClr val="FF0000"/>
                </a:solidFill>
              </a:rPr>
              <a:t>přímo či nepřímo identifikovat</a:t>
            </a:r>
            <a:endParaRPr lang="cs-CZ" dirty="0"/>
          </a:p>
        </p:txBody>
      </p:sp>
    </p:spTree>
    <p:extLst>
      <p:ext uri="{BB962C8B-B14F-4D97-AF65-F5344CB8AC3E}">
        <p14:creationId xmlns:p14="http://schemas.microsoft.com/office/powerpoint/2010/main" val="1126365559"/>
      </p:ext>
    </p:extLst>
  </p:cSld>
  <p:clrMapOvr>
    <a:masterClrMapping/>
  </p:clrMapOvr>
</p:sld>
</file>

<file path=ppt/slides/slide4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Citlivý  údaj</a:t>
            </a:r>
          </a:p>
        </p:txBody>
      </p:sp>
      <p:sp>
        <p:nvSpPr>
          <p:cNvPr id="3" name="Zástupný symbol pro obsah 2"/>
          <p:cNvSpPr>
            <a:spLocks noGrp="1"/>
          </p:cNvSpPr>
          <p:nvPr>
            <p:ph idx="1"/>
          </p:nvPr>
        </p:nvSpPr>
        <p:spPr/>
        <p:txBody>
          <a:bodyPr/>
          <a:lstStyle/>
          <a:p>
            <a:pPr marL="0" indent="0"/>
            <a:r>
              <a:rPr lang="cs-CZ" b="1" dirty="0"/>
              <a:t>Citlivým údajem</a:t>
            </a:r>
            <a:r>
              <a:rPr lang="cs-CZ" dirty="0"/>
              <a:t> </a:t>
            </a:r>
            <a:r>
              <a:rPr lang="cs-CZ" dirty="0">
                <a:solidFill>
                  <a:srgbClr val="FF0000"/>
                </a:solidFill>
              </a:rPr>
              <a:t>osobní údaj</a:t>
            </a:r>
            <a:r>
              <a:rPr lang="cs-CZ" dirty="0"/>
              <a:t> vypovídající o národnostním, rasovém nebo etnickém původu, politických postojích, členství v odborových organizacích, náboženství a filozofickém přesvědčení, odsouzení za trestný čin, zdravotním stavu a sexuálním životě subjektu údajů a genetický údaj subjektu údajů; citlivým údajem je také biometrický údaj, který umožňuje přímou identifikaci nebo autentizaci subjektu údajů,</a:t>
            </a:r>
          </a:p>
        </p:txBody>
      </p:sp>
    </p:spTree>
    <p:extLst>
      <p:ext uri="{BB962C8B-B14F-4D97-AF65-F5344CB8AC3E}">
        <p14:creationId xmlns:p14="http://schemas.microsoft.com/office/powerpoint/2010/main" val="597158571"/>
      </p:ext>
    </p:extLst>
  </p:cSld>
  <p:clrMapOvr>
    <a:masterClrMapping/>
  </p:clrMapOvr>
</p:sld>
</file>

<file path=ppt/slides/slide4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Vlastnické právo </a:t>
            </a:r>
          </a:p>
        </p:txBody>
      </p:sp>
      <p:sp>
        <p:nvSpPr>
          <p:cNvPr id="3" name="Zástupný symbol pro obsah 2"/>
          <p:cNvSpPr>
            <a:spLocks noGrp="1"/>
          </p:cNvSpPr>
          <p:nvPr>
            <p:ph idx="1"/>
          </p:nvPr>
        </p:nvSpPr>
        <p:spPr/>
        <p:txBody>
          <a:bodyPr/>
          <a:lstStyle/>
          <a:p>
            <a:pPr>
              <a:buFont typeface="Arial" charset="0"/>
              <a:buChar char="•"/>
            </a:pPr>
            <a:r>
              <a:rPr lang="cs-CZ" sz="2000" dirty="0"/>
              <a:t>Každý má právo vlastnit majetek. Vlastnické právo všech vlastníků </a:t>
            </a:r>
            <a:r>
              <a:rPr lang="cs-CZ" sz="2000" dirty="0">
                <a:solidFill>
                  <a:srgbClr val="0070C0"/>
                </a:solidFill>
              </a:rPr>
              <a:t>má stejný zákonný obsah a ochranu</a:t>
            </a:r>
            <a:r>
              <a:rPr lang="cs-CZ" sz="2000" dirty="0"/>
              <a:t>. Dědění se zaručuje.</a:t>
            </a:r>
          </a:p>
          <a:p>
            <a:pPr>
              <a:buFont typeface="Arial" charset="0"/>
              <a:buChar char="•"/>
            </a:pPr>
            <a:r>
              <a:rPr lang="cs-CZ" sz="2000" dirty="0"/>
              <a:t>Zákon stanoví, který majetek nezbytný k zabezpečování potřeb celé společnosti, rozvoje národního hospodářství a veřejného zájmu smí být </a:t>
            </a:r>
            <a:r>
              <a:rPr lang="cs-CZ" sz="2000" dirty="0">
                <a:solidFill>
                  <a:srgbClr val="0070C0"/>
                </a:solidFill>
              </a:rPr>
              <a:t>jen ve vlastnictví státu,</a:t>
            </a:r>
            <a:r>
              <a:rPr lang="cs-CZ" sz="2000" dirty="0"/>
              <a:t> obce nebo určených právnických osob; zákon může také stanovit, že určité věci mohou být pouze ve vlastnictví občanů nebo právnických osob se sídlem v České a Slovenské Federativní Republice.</a:t>
            </a:r>
          </a:p>
          <a:p>
            <a:pPr>
              <a:buFont typeface="Arial" charset="0"/>
              <a:buChar char="•"/>
            </a:pPr>
            <a:r>
              <a:rPr lang="cs-CZ" sz="2000" dirty="0">
                <a:solidFill>
                  <a:srgbClr val="0070C0"/>
                </a:solidFill>
              </a:rPr>
              <a:t>Vlastnictví zavazuje</a:t>
            </a:r>
            <a:r>
              <a:rPr lang="cs-CZ" sz="2000" dirty="0"/>
              <a:t>. Nesmí být zneužito na újmu práv druhých anebo v rozporu se zákonem chráněnými obecnými zájmy. Jeho výkon nesmí poškozovat lidské zdraví, přírodu a životní prostředí nad míru stanovenou zákonem.</a:t>
            </a:r>
          </a:p>
          <a:p>
            <a:pPr>
              <a:buFont typeface="Arial" charset="0"/>
              <a:buChar char="•"/>
            </a:pPr>
            <a:r>
              <a:rPr lang="cs-CZ" sz="2000" dirty="0"/>
              <a:t>Vyvlastnění nebo nucené omezení vlastnického práva je možné ve veřejném zájmu, a to na základě zákona a za náhradu.</a:t>
            </a:r>
          </a:p>
          <a:p>
            <a:pPr>
              <a:buFont typeface="Arial" charset="0"/>
              <a:buChar char="•"/>
            </a:pPr>
            <a:r>
              <a:rPr lang="cs-CZ" sz="2000" dirty="0"/>
              <a:t>Daně a poplatky lze ukládat jen na základě zákona.</a:t>
            </a:r>
          </a:p>
          <a:p>
            <a:endParaRPr lang="cs-CZ" sz="2000" dirty="0"/>
          </a:p>
        </p:txBody>
      </p:sp>
    </p:spTree>
    <p:extLst>
      <p:ext uri="{BB962C8B-B14F-4D97-AF65-F5344CB8AC3E}">
        <p14:creationId xmlns:p14="http://schemas.microsoft.com/office/powerpoint/2010/main" val="1288648880"/>
      </p:ext>
    </p:extLst>
  </p:cSld>
  <p:clrMapOvr>
    <a:masterClrMapping/>
  </p:clrMapOvr>
</p:sld>
</file>

<file path=ppt/slides/slide4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Nedotknutelnost obydlí</a:t>
            </a:r>
          </a:p>
        </p:txBody>
      </p:sp>
      <p:sp>
        <p:nvSpPr>
          <p:cNvPr id="3" name="Zástupný symbol pro obsah 2"/>
          <p:cNvSpPr>
            <a:spLocks noGrp="1"/>
          </p:cNvSpPr>
          <p:nvPr>
            <p:ph idx="1"/>
          </p:nvPr>
        </p:nvSpPr>
        <p:spPr/>
        <p:txBody>
          <a:bodyPr/>
          <a:lstStyle/>
          <a:p>
            <a:pPr>
              <a:buFont typeface="Arial" charset="0"/>
              <a:buChar char="•"/>
            </a:pPr>
            <a:r>
              <a:rPr lang="cs-CZ" sz="2400" dirty="0">
                <a:solidFill>
                  <a:srgbClr val="0070C0"/>
                </a:solidFill>
              </a:rPr>
              <a:t>Obydlí je nedotknutelné</a:t>
            </a:r>
            <a:r>
              <a:rPr lang="cs-CZ" sz="2400" dirty="0"/>
              <a:t>. Není dovoleno do něj vstoupit bez souhlasu toho, kdo v něm bydlí.</a:t>
            </a:r>
          </a:p>
          <a:p>
            <a:pPr>
              <a:buFont typeface="Arial" charset="0"/>
              <a:buChar char="•"/>
            </a:pPr>
            <a:r>
              <a:rPr lang="cs-CZ" sz="2400" dirty="0">
                <a:solidFill>
                  <a:srgbClr val="0070C0"/>
                </a:solidFill>
              </a:rPr>
              <a:t>Domovní prohlídka </a:t>
            </a:r>
            <a:r>
              <a:rPr lang="cs-CZ" sz="2400" dirty="0"/>
              <a:t>je přípustná jen pro účely trestního řízení, a to na písemný odůvodněný příkaz soudce. Způsob provedení domovní prohlídky stanoví zákon.</a:t>
            </a:r>
          </a:p>
          <a:p>
            <a:pPr>
              <a:buFont typeface="Arial" charset="0"/>
              <a:buChar char="•"/>
            </a:pPr>
            <a:r>
              <a:rPr lang="cs-CZ" sz="2400" dirty="0"/>
              <a:t>Jiné zásahy do nedotknutelnosti obydlí mohou být zákonem dovoleny, jen je-li to v demokratické společnosti nezbytné pro ochranu života nebo zdraví osob, pro ochranu práv a svobod druhých anebo pro odvrácení závažného ohrožení veřejné bezpečnosti a pořádku. Pokud je obydlí užíváno také pro podnikání nebo provozování jiné hospodářské činnosti, mohou být takové zásahy zákonem dovoleny, též je-li to nezbytné pro plnění úkolů veřejné správy.</a:t>
            </a:r>
          </a:p>
          <a:p>
            <a:endParaRPr lang="cs-CZ" sz="2400" dirty="0"/>
          </a:p>
        </p:txBody>
      </p:sp>
    </p:spTree>
    <p:extLst>
      <p:ext uri="{BB962C8B-B14F-4D97-AF65-F5344CB8AC3E}">
        <p14:creationId xmlns:p14="http://schemas.microsoft.com/office/powerpoint/2010/main" val="949146165"/>
      </p:ext>
    </p:extLst>
  </p:cSld>
  <p:clrMapOvr>
    <a:masterClrMapping/>
  </p:clrMapOvr>
</p:sld>
</file>

<file path=ppt/slides/slide4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Svoboda pohybu a pobytu</a:t>
            </a:r>
          </a:p>
        </p:txBody>
      </p:sp>
      <p:sp>
        <p:nvSpPr>
          <p:cNvPr id="3" name="Zástupný symbol pro obsah 2"/>
          <p:cNvSpPr>
            <a:spLocks noGrp="1"/>
          </p:cNvSpPr>
          <p:nvPr>
            <p:ph idx="1"/>
          </p:nvPr>
        </p:nvSpPr>
        <p:spPr/>
        <p:txBody>
          <a:bodyPr/>
          <a:lstStyle/>
          <a:p>
            <a:pPr fontAlgn="ctr">
              <a:buFont typeface="Arial" charset="0"/>
              <a:buChar char="•"/>
            </a:pPr>
            <a:r>
              <a:rPr lang="cs-CZ" sz="2400" dirty="0"/>
              <a:t>Svoboda </a:t>
            </a:r>
            <a:r>
              <a:rPr lang="cs-CZ" sz="2400" dirty="0">
                <a:solidFill>
                  <a:srgbClr val="0070C0"/>
                </a:solidFill>
              </a:rPr>
              <a:t>pohybu a pobytu </a:t>
            </a:r>
            <a:r>
              <a:rPr lang="cs-CZ" sz="2400" dirty="0"/>
              <a:t>je zaručena.</a:t>
            </a:r>
          </a:p>
          <a:p>
            <a:pPr fontAlgn="ctr">
              <a:buFont typeface="Arial" charset="0"/>
              <a:buChar char="•"/>
            </a:pPr>
            <a:r>
              <a:rPr lang="cs-CZ" sz="2400" dirty="0"/>
              <a:t>Každý, kdo se oprávněně zdržuje na území České  republiky, má právo svobodně je opustit.</a:t>
            </a:r>
          </a:p>
          <a:p>
            <a:pPr fontAlgn="ctr">
              <a:buFont typeface="Arial" charset="0"/>
              <a:buChar char="•"/>
            </a:pPr>
            <a:r>
              <a:rPr lang="cs-CZ" sz="2400" dirty="0"/>
              <a:t>Tyto svobody mohou být omezeny zákonem, jestliže je to nevyhnutelné pro bezpečnost státu, udržení veřejného pořádku, ochranu zdraví nebo ochranu práv a svobod druhých a na vymezených územích též z důvodu ochrany přírody.</a:t>
            </a:r>
          </a:p>
          <a:p>
            <a:pPr fontAlgn="ctr">
              <a:buFont typeface="Arial" charset="0"/>
              <a:buChar char="•"/>
            </a:pPr>
            <a:r>
              <a:rPr lang="cs-CZ" sz="2400" dirty="0"/>
              <a:t>Každý občan má právo na svobodný vstup na území České republiky. Občan nemůže být nucen k opuštění své vlasti.</a:t>
            </a:r>
          </a:p>
          <a:p>
            <a:pPr fontAlgn="ctr">
              <a:buFont typeface="Arial" charset="0"/>
              <a:buChar char="•"/>
            </a:pPr>
            <a:r>
              <a:rPr lang="cs-CZ" sz="2400" dirty="0"/>
              <a:t>Cizinec může být vyhoštěn jen v případech stanovených zákonem.</a:t>
            </a:r>
          </a:p>
          <a:p>
            <a:endParaRPr lang="cs-CZ" sz="2400" dirty="0"/>
          </a:p>
        </p:txBody>
      </p:sp>
    </p:spTree>
    <p:extLst>
      <p:ext uri="{BB962C8B-B14F-4D97-AF65-F5344CB8AC3E}">
        <p14:creationId xmlns:p14="http://schemas.microsoft.com/office/powerpoint/2010/main" val="362213296"/>
      </p:ext>
    </p:extLst>
  </p:cSld>
  <p:clrMapOvr>
    <a:masterClrMapping/>
  </p:clrMapOvr>
</p:sld>
</file>

<file path=ppt/slides/slide4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Svoboda myšlení, svědomí a náboženského vyznání</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dirty="0"/>
              <a:t>Svoboda myšlení, </a:t>
            </a:r>
            <a:r>
              <a:rPr lang="cs-CZ" dirty="0">
                <a:solidFill>
                  <a:srgbClr val="0070C0"/>
                </a:solidFill>
              </a:rPr>
              <a:t>svědomí a náboženského vyznání je zaručena</a:t>
            </a:r>
            <a:r>
              <a:rPr lang="cs-CZ" dirty="0"/>
              <a:t>. Každý má právo změnit své náboženství nebo víru anebo být bez náboženského vyznání.</a:t>
            </a:r>
          </a:p>
          <a:p>
            <a:pPr marL="457200" indent="-457200" fontAlgn="ctr">
              <a:buFont typeface="Arial" charset="0"/>
              <a:buChar char="•"/>
            </a:pPr>
            <a:r>
              <a:rPr lang="cs-CZ" dirty="0"/>
              <a:t>Svoboda vědeckého bádání a umělecké tvorby je zaručena.</a:t>
            </a:r>
          </a:p>
          <a:p>
            <a:pPr marL="457200" indent="-457200" fontAlgn="ctr">
              <a:buFont typeface="Arial" charset="0"/>
              <a:buChar char="•"/>
            </a:pPr>
            <a:r>
              <a:rPr lang="cs-CZ" dirty="0"/>
              <a:t>Nikdo nemůže být nucen vykonávat vojenskou službu, pokud je to v rozporu s jeho svědomím nebo s jeho náboženským vyznáním. Podrobnosti stanoví zákon.</a:t>
            </a:r>
          </a:p>
          <a:p>
            <a:endParaRPr lang="cs-CZ" dirty="0"/>
          </a:p>
        </p:txBody>
      </p:sp>
    </p:spTree>
    <p:extLst>
      <p:ext uri="{BB962C8B-B14F-4D97-AF65-F5344CB8AC3E}">
        <p14:creationId xmlns:p14="http://schemas.microsoft.com/office/powerpoint/2010/main" val="488348390"/>
      </p:ext>
    </p:extLst>
  </p:cSld>
  <p:clrMapOvr>
    <a:masterClrMapping/>
  </p:clrMapOvr>
</p:sld>
</file>

<file path=ppt/slides/slide4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Svoboda  </a:t>
            </a:r>
            <a:r>
              <a:rPr lang="cs-CZ"/>
              <a:t>náboženského projevu</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sz="2400" dirty="0"/>
              <a:t>Každý má právo svobodně projevovat své náboženství nebo víru buď sám nebo společně s jinými, soukromě neb veřejně, bohoslužbou, vyučováním, náboženskými úkony nebo zachováváním obřadu.</a:t>
            </a:r>
          </a:p>
          <a:p>
            <a:pPr marL="457200" indent="-457200" fontAlgn="ctr">
              <a:buFont typeface="Arial" charset="0"/>
              <a:buChar char="•"/>
            </a:pPr>
            <a:r>
              <a:rPr lang="cs-CZ" sz="2400" dirty="0"/>
              <a:t>Církve a náboženské společnosti spravují své záležitosti, zejména ustavují své orgány, ustanovují své duchovní a zřizují řeholní a jiné církevní instituce nezávisle na státních orgánech.</a:t>
            </a:r>
          </a:p>
          <a:p>
            <a:pPr marL="457200" indent="-457200" fontAlgn="ctr">
              <a:buFont typeface="Arial" charset="0"/>
              <a:buChar char="•"/>
            </a:pPr>
            <a:r>
              <a:rPr lang="cs-CZ" sz="2400" dirty="0"/>
              <a:t>Zákon stanoví podmínky vyučování náboženství na státních školách.</a:t>
            </a:r>
          </a:p>
          <a:p>
            <a:pPr marL="457200" indent="-457200" fontAlgn="ctr">
              <a:buFont typeface="Arial" charset="0"/>
              <a:buChar char="•"/>
            </a:pPr>
            <a:r>
              <a:rPr lang="cs-CZ" sz="2400" dirty="0"/>
              <a:t>Výkon těchto práv může být omezen zákonem, jde-li o opatření v demokratické společnosti nezbytná pro ochranu veřejné bezpečnosti a pořádku, zdraví a mravnosti nebo práv a svobod druhých.</a:t>
            </a:r>
          </a:p>
          <a:p>
            <a:pPr marL="457200" indent="-457200">
              <a:buFont typeface="Arial" charset="0"/>
              <a:buChar char="•"/>
            </a:pPr>
            <a:endParaRPr lang="cs-CZ" sz="2400" dirty="0"/>
          </a:p>
        </p:txBody>
      </p:sp>
    </p:spTree>
    <p:extLst>
      <p:ext uri="{BB962C8B-B14F-4D97-AF65-F5344CB8AC3E}">
        <p14:creationId xmlns:p14="http://schemas.microsoft.com/office/powerpoint/2010/main" val="2136375543"/>
      </p:ext>
    </p:extLst>
  </p:cSld>
  <p:clrMapOvr>
    <a:masterClrMapping/>
  </p:clrMapOvr>
</p:sld>
</file>

<file path=ppt/slides/slide4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Svoboda projevu</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dirty="0">
                <a:solidFill>
                  <a:srgbClr val="FF0000"/>
                </a:solidFill>
              </a:rPr>
              <a:t>Svoboda projevu </a:t>
            </a:r>
            <a:r>
              <a:rPr lang="cs-CZ" dirty="0"/>
              <a:t>a </a:t>
            </a:r>
            <a:r>
              <a:rPr lang="cs-CZ" dirty="0">
                <a:solidFill>
                  <a:srgbClr val="FF0000"/>
                </a:solidFill>
              </a:rPr>
              <a:t>právo na informace </a:t>
            </a:r>
            <a:r>
              <a:rPr lang="cs-CZ" dirty="0"/>
              <a:t>jsou zaručeny. </a:t>
            </a:r>
          </a:p>
          <a:p>
            <a:pPr marL="457200" indent="-457200" fontAlgn="ctr">
              <a:buFont typeface="Arial" charset="0"/>
              <a:buChar char="•"/>
            </a:pPr>
            <a:r>
              <a:rPr lang="cs-CZ" dirty="0"/>
              <a:t>Každý má právo vyjadřovat své názory slovem, písmem, tiskem, obrazem nebo jiným způsobem, jakož i svobodně vyhledávat, přijímat a rozšiřovat ideje a informace bez ohledu na hranice státu.</a:t>
            </a:r>
          </a:p>
          <a:p>
            <a:pPr marL="457200" indent="-457200" fontAlgn="ctr">
              <a:buFont typeface="Arial" charset="0"/>
              <a:buChar char="•"/>
            </a:pPr>
            <a:r>
              <a:rPr lang="cs-CZ" dirty="0"/>
              <a:t>Cenzura je nepřípustná.</a:t>
            </a:r>
          </a:p>
          <a:p>
            <a:pPr marL="457200" indent="-457200" fontAlgn="ctr">
              <a:buFont typeface="Arial" charset="0"/>
              <a:buChar char="•"/>
            </a:pPr>
            <a:endParaRPr lang="cs-CZ" dirty="0"/>
          </a:p>
        </p:txBody>
      </p:sp>
    </p:spTree>
    <p:extLst>
      <p:ext uri="{BB962C8B-B14F-4D97-AF65-F5344CB8AC3E}">
        <p14:creationId xmlns:p14="http://schemas.microsoft.com/office/powerpoint/2010/main" val="4771171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Přímá demokracie podle Ústavy</a:t>
            </a:r>
          </a:p>
        </p:txBody>
      </p:sp>
      <p:sp>
        <p:nvSpPr>
          <p:cNvPr id="20482" name="Rectangle 2"/>
          <p:cNvSpPr>
            <a:spLocks noGrp="1" noChangeArrowheads="1"/>
          </p:cNvSpPr>
          <p:nvPr>
            <p:ph type="body" idx="1"/>
          </p:nvPr>
        </p:nvSpPr>
        <p:spPr>
          <a:xfrm>
            <a:off x="468313" y="1619250"/>
            <a:ext cx="9070975" cy="5097463"/>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Občané mají právo podílet se na správě veřejných věcí </a:t>
            </a:r>
            <a:r>
              <a:rPr lang="cs-CZ">
                <a:solidFill>
                  <a:srgbClr val="FF0000"/>
                </a:solidFill>
              </a:rPr>
              <a:t>přímo nebo svobodnou volbou svých zástupců.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se musí konat ve lhůtách </a:t>
            </a:r>
            <a:r>
              <a:rPr lang="cs-CZ">
                <a:solidFill>
                  <a:srgbClr val="FF8080"/>
                </a:solidFill>
              </a:rPr>
              <a:t>nepřesahujících pravidelná volební období stanovená zákonem</a:t>
            </a:r>
            <a:r>
              <a:rPr lang="cs-CZ"/>
              <a: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Volební právo je všeobecné a rovné a vykonává se tajným hlasováním. Podmínky výkonu volebního práva  stanoví zákon.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Občané mají</a:t>
            </a:r>
            <a:r>
              <a:rPr lang="cs-CZ">
                <a:solidFill>
                  <a:srgbClr val="993366"/>
                </a:solidFill>
              </a:rPr>
              <a:t> za rovných podmínek přístup k voleným a jiným veřejným funkcím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Vztah  k veřejné moci</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dirty="0"/>
              <a:t>Svobodu projevu a právo vyhledávat a šířit informace lze omezit zákonem, jde-li o opatření v demokratické společnosti nezbytná pro ochranu práv a svobod druhých, bezpečnost státu, veřejnou bezpečnost, ochranu veřejného zdraví a mravnosti.</a:t>
            </a:r>
          </a:p>
          <a:p>
            <a:pPr marL="457200" indent="-457200" fontAlgn="ctr">
              <a:buFont typeface="Arial" charset="0"/>
              <a:buChar char="•"/>
            </a:pPr>
            <a:r>
              <a:rPr lang="cs-CZ" dirty="0"/>
              <a:t>Státní orgány a orgány územní samosprávy jsou povinny přiměřeným způsobem poskytovat informace o své činnosti. Podmínky a provedení stanoví zákon.</a:t>
            </a:r>
          </a:p>
          <a:p>
            <a:endParaRPr lang="cs-CZ" dirty="0"/>
          </a:p>
        </p:txBody>
      </p:sp>
    </p:spTree>
    <p:extLst>
      <p:ext uri="{BB962C8B-B14F-4D97-AF65-F5344CB8AC3E}">
        <p14:creationId xmlns:p14="http://schemas.microsoft.com/office/powerpoint/2010/main" val="2106375647"/>
      </p:ext>
    </p:extLst>
  </p:cSld>
  <p:clrMapOvr>
    <a:masterClrMapping/>
  </p:clrMapOvr>
</p:sld>
</file>

<file path=ppt/slides/slide4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Zákon o svobodném přístupu k informacím </a:t>
            </a:r>
          </a:p>
        </p:txBody>
      </p:sp>
      <p:sp>
        <p:nvSpPr>
          <p:cNvPr id="3" name="Zástupný symbol pro obsah 2"/>
          <p:cNvSpPr>
            <a:spLocks noGrp="1"/>
          </p:cNvSpPr>
          <p:nvPr>
            <p:ph idx="1"/>
          </p:nvPr>
        </p:nvSpPr>
        <p:spPr>
          <a:xfrm>
            <a:off x="647824" y="2051645"/>
            <a:ext cx="9069387" cy="4987925"/>
          </a:xfrm>
        </p:spPr>
        <p:txBody>
          <a:bodyPr/>
          <a:lstStyle/>
          <a:p>
            <a:pPr marL="457200" indent="-457200" fontAlgn="ctr">
              <a:buFont typeface="Arial" charset="0"/>
              <a:buChar char="•"/>
            </a:pPr>
            <a:r>
              <a:rPr lang="cs-CZ" sz="2800" dirty="0"/>
              <a:t>Povinnými subjekty jsou </a:t>
            </a:r>
            <a:r>
              <a:rPr lang="cs-CZ" sz="2800" dirty="0">
                <a:solidFill>
                  <a:srgbClr val="FF0000"/>
                </a:solidFill>
              </a:rPr>
              <a:t>státní orgány</a:t>
            </a:r>
            <a:r>
              <a:rPr lang="cs-CZ" sz="2800" dirty="0"/>
              <a:t>, </a:t>
            </a:r>
            <a:r>
              <a:rPr lang="cs-CZ" sz="2800" dirty="0">
                <a:solidFill>
                  <a:srgbClr val="FF0000"/>
                </a:solidFill>
              </a:rPr>
              <a:t>územní samosprávné celky </a:t>
            </a:r>
            <a:r>
              <a:rPr lang="cs-CZ" sz="2800" dirty="0"/>
              <a:t>a jejich orgány a </a:t>
            </a:r>
            <a:r>
              <a:rPr lang="cs-CZ" sz="2800" dirty="0">
                <a:solidFill>
                  <a:srgbClr val="FF0000"/>
                </a:solidFill>
              </a:rPr>
              <a:t>veřejné instituce</a:t>
            </a:r>
            <a:r>
              <a:rPr lang="cs-CZ" sz="2800" dirty="0"/>
              <a:t> a dále ty subjekty, kterým zákon svěřil rozhodování o právech, právem chráněných zájmech nebo povinnostech fyzických nebo právnických osob v oblasti veřejné správy, a to pouze v rozsahu této jejich rozhodovací činnosti.</a:t>
            </a:r>
          </a:p>
          <a:p>
            <a:pPr marL="457200" indent="-457200" fontAlgn="ctr">
              <a:buFont typeface="Arial" charset="0"/>
              <a:buChar char="•"/>
            </a:pPr>
            <a:r>
              <a:rPr lang="cs-CZ" sz="2800" dirty="0"/>
              <a:t>Povinnost poskytovat informace se netýká dotazů na </a:t>
            </a:r>
            <a:r>
              <a:rPr lang="cs-CZ" sz="2800" dirty="0">
                <a:solidFill>
                  <a:srgbClr val="FF0000"/>
                </a:solidFill>
              </a:rPr>
              <a:t>názory</a:t>
            </a:r>
            <a:r>
              <a:rPr lang="cs-CZ" sz="2800" dirty="0"/>
              <a:t>, </a:t>
            </a:r>
            <a:r>
              <a:rPr lang="cs-CZ" sz="2800" dirty="0">
                <a:solidFill>
                  <a:srgbClr val="FF0000"/>
                </a:solidFill>
              </a:rPr>
              <a:t>budoucí rozhodnutí </a:t>
            </a:r>
            <a:r>
              <a:rPr lang="cs-CZ" sz="2800" dirty="0"/>
              <a:t>a </a:t>
            </a:r>
            <a:r>
              <a:rPr lang="cs-CZ" sz="2800" dirty="0">
                <a:solidFill>
                  <a:srgbClr val="FF0000"/>
                </a:solidFill>
              </a:rPr>
              <a:t>vytváření nových informací.</a:t>
            </a:r>
          </a:p>
          <a:p>
            <a:endParaRPr lang="cs-CZ" dirty="0"/>
          </a:p>
        </p:txBody>
      </p:sp>
    </p:spTree>
    <p:extLst>
      <p:ext uri="{BB962C8B-B14F-4D97-AF65-F5344CB8AC3E}">
        <p14:creationId xmlns:p14="http://schemas.microsoft.com/office/powerpoint/2010/main" val="1185438628"/>
      </p:ext>
    </p:extLst>
  </p:cSld>
  <p:clrMapOvr>
    <a:masterClrMapping/>
  </p:clrMapOvr>
</p:sld>
</file>

<file path=ppt/slides/slide4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Právo shromažďovací </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dirty="0"/>
              <a:t>Právo</a:t>
            </a:r>
            <a:r>
              <a:rPr lang="cs-CZ" b="1" dirty="0"/>
              <a:t> </a:t>
            </a:r>
            <a:r>
              <a:rPr lang="cs-CZ" b="1" dirty="0">
                <a:solidFill>
                  <a:srgbClr val="0070C0"/>
                </a:solidFill>
              </a:rPr>
              <a:t>pokojně </a:t>
            </a:r>
            <a:r>
              <a:rPr lang="cs-CZ" dirty="0">
                <a:solidFill>
                  <a:srgbClr val="0070C0"/>
                </a:solidFill>
              </a:rPr>
              <a:t>se shromažďovat </a:t>
            </a:r>
            <a:r>
              <a:rPr lang="cs-CZ" dirty="0"/>
              <a:t>je zaručeno.</a:t>
            </a:r>
          </a:p>
          <a:p>
            <a:pPr marL="457200" indent="-457200" fontAlgn="ctr">
              <a:buFont typeface="Arial" charset="0"/>
              <a:buChar char="•"/>
            </a:pPr>
            <a:r>
              <a:rPr lang="cs-CZ" dirty="0"/>
              <a:t>Toto právo lze omezit zákonem v případech shromáždění na veřejných místech, jde-li o opatření v demokratické společnosti nezbytná pro ochranu práv a svobod druhých, ochranu veřejného pořádku, zdraví, mravnosti, majetku nebo pro bezpečnost státu. </a:t>
            </a:r>
          </a:p>
          <a:p>
            <a:pPr marL="457200" indent="-457200" fontAlgn="ctr">
              <a:buFont typeface="Arial" charset="0"/>
              <a:buChar char="•"/>
            </a:pPr>
            <a:r>
              <a:rPr lang="cs-CZ" dirty="0"/>
              <a:t>Shromáždění však </a:t>
            </a:r>
            <a:r>
              <a:rPr lang="cs-CZ" dirty="0">
                <a:solidFill>
                  <a:srgbClr val="0070C0"/>
                </a:solidFill>
              </a:rPr>
              <a:t>nesmí být podmíněno </a:t>
            </a:r>
            <a:r>
              <a:rPr lang="cs-CZ" b="1" dirty="0">
                <a:solidFill>
                  <a:srgbClr val="0070C0"/>
                </a:solidFill>
              </a:rPr>
              <a:t>povolením</a:t>
            </a:r>
            <a:r>
              <a:rPr lang="cs-CZ" dirty="0">
                <a:solidFill>
                  <a:srgbClr val="0070C0"/>
                </a:solidFill>
              </a:rPr>
              <a:t> orgánu veřejné správy</a:t>
            </a:r>
            <a:r>
              <a:rPr lang="cs-CZ" dirty="0"/>
              <a:t>.</a:t>
            </a:r>
          </a:p>
          <a:p>
            <a:endParaRPr lang="cs-CZ" dirty="0"/>
          </a:p>
        </p:txBody>
      </p:sp>
    </p:spTree>
    <p:extLst>
      <p:ext uri="{BB962C8B-B14F-4D97-AF65-F5344CB8AC3E}">
        <p14:creationId xmlns:p14="http://schemas.microsoft.com/office/powerpoint/2010/main" val="11425366"/>
      </p:ext>
    </p:extLst>
  </p:cSld>
  <p:clrMapOvr>
    <a:masterClrMapping/>
  </p:clrMapOvr>
</p:sld>
</file>

<file path=ppt/slides/slide4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Právo sdružovací</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sz="2800" dirty="0"/>
              <a:t>Právo svobodně se sdružovat je zaručeno. Každý má právo spolu s jinými se sdružovat ve </a:t>
            </a:r>
            <a:r>
              <a:rPr lang="cs-CZ" sz="2800" dirty="0">
                <a:solidFill>
                  <a:srgbClr val="0070C0"/>
                </a:solidFill>
              </a:rPr>
              <a:t>spolcích, společnostech a jiných sdruženích.</a:t>
            </a:r>
          </a:p>
          <a:p>
            <a:pPr marL="457200" indent="-457200" fontAlgn="ctr">
              <a:buFont typeface="Arial" charset="0"/>
              <a:buChar char="•"/>
            </a:pPr>
            <a:r>
              <a:rPr lang="cs-CZ" sz="2800" dirty="0"/>
              <a:t>Občané mají právo zakládat též politické strany a politická hnutí a sdružovat se v nich.</a:t>
            </a:r>
          </a:p>
          <a:p>
            <a:pPr marL="457200" indent="-457200" fontAlgn="ctr">
              <a:buFont typeface="Arial" charset="0"/>
              <a:buChar char="•"/>
            </a:pPr>
            <a:r>
              <a:rPr lang="cs-CZ" sz="2800" dirty="0"/>
              <a:t>Politické strany a politická hnutí, jakož i jiná sdružení jsou odděleny od státu.</a:t>
            </a:r>
          </a:p>
          <a:p>
            <a:endParaRPr lang="cs-CZ" dirty="0"/>
          </a:p>
        </p:txBody>
      </p:sp>
    </p:spTree>
    <p:extLst>
      <p:ext uri="{BB962C8B-B14F-4D97-AF65-F5344CB8AC3E}">
        <p14:creationId xmlns:p14="http://schemas.microsoft.com/office/powerpoint/2010/main" val="931414918"/>
      </p:ext>
    </p:extLst>
  </p:cSld>
  <p:clrMapOvr>
    <a:masterClrMapping/>
  </p:clrMapOvr>
</p:sld>
</file>

<file path=ppt/slides/slide4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Právo sdružovat se v politických stranách</a:t>
            </a:r>
          </a:p>
        </p:txBody>
      </p:sp>
      <p:sp>
        <p:nvSpPr>
          <p:cNvPr id="3" name="Zástupný symbol pro obsah 2"/>
          <p:cNvSpPr>
            <a:spLocks noGrp="1"/>
          </p:cNvSpPr>
          <p:nvPr>
            <p:ph idx="1"/>
          </p:nvPr>
        </p:nvSpPr>
        <p:spPr/>
        <p:txBody>
          <a:bodyPr/>
          <a:lstStyle/>
          <a:p>
            <a:pPr marL="0" lvl="0" indent="0">
              <a:lnSpc>
                <a:spcPct val="100000"/>
              </a:lnSpc>
              <a:spcBef>
                <a:spcPts val="0"/>
              </a:spcBef>
              <a:buNone/>
            </a:pPr>
            <a:r>
              <a:rPr lang="cs-CZ" dirty="0">
                <a:solidFill>
                  <a:srgbClr val="FF0000"/>
                </a:solidFill>
              </a:rPr>
              <a:t>Občané </a:t>
            </a:r>
            <a:r>
              <a:rPr lang="cs-CZ" dirty="0"/>
              <a:t>mají právo se sdružovat v politických stranách a v politických hnutích. Výkon tohoto práva slouží občanům k jejich účasti na politickém životě společnosti, zejména na</a:t>
            </a:r>
          </a:p>
          <a:p>
            <a:pPr marL="514350" lvl="0" indent="-514350">
              <a:lnSpc>
                <a:spcPct val="100000"/>
              </a:lnSpc>
              <a:spcBef>
                <a:spcPts val="0"/>
              </a:spcBef>
              <a:buFont typeface="+mj-lt"/>
              <a:buAutoNum type="arabicPeriod"/>
            </a:pPr>
            <a:r>
              <a:rPr lang="cs-CZ" dirty="0"/>
              <a:t> vytváření </a:t>
            </a:r>
            <a:r>
              <a:rPr lang="cs-CZ" dirty="0">
                <a:solidFill>
                  <a:srgbClr val="FF0000"/>
                </a:solidFill>
              </a:rPr>
              <a:t>zákonodárných sborů </a:t>
            </a:r>
            <a:r>
              <a:rPr lang="cs-CZ" dirty="0"/>
              <a:t>a </a:t>
            </a:r>
          </a:p>
          <a:p>
            <a:pPr marL="514350" lvl="0" indent="-514350">
              <a:lnSpc>
                <a:spcPct val="100000"/>
              </a:lnSpc>
              <a:spcBef>
                <a:spcPts val="0"/>
              </a:spcBef>
              <a:buFont typeface="+mj-lt"/>
              <a:buAutoNum type="arabicPeriod"/>
            </a:pPr>
            <a:r>
              <a:rPr lang="cs-CZ" dirty="0"/>
              <a:t>orgánů </a:t>
            </a:r>
            <a:r>
              <a:rPr lang="cs-CZ" dirty="0">
                <a:solidFill>
                  <a:srgbClr val="FF0000"/>
                </a:solidFill>
              </a:rPr>
              <a:t>vyšších územních samosprávných celků </a:t>
            </a:r>
            <a:r>
              <a:rPr lang="cs-CZ" dirty="0"/>
              <a:t>a </a:t>
            </a:r>
          </a:p>
          <a:p>
            <a:pPr marL="514350" lvl="0" indent="-514350">
              <a:lnSpc>
                <a:spcPct val="100000"/>
              </a:lnSpc>
              <a:spcBef>
                <a:spcPts val="0"/>
              </a:spcBef>
              <a:buFont typeface="+mj-lt"/>
              <a:buAutoNum type="arabicPeriod"/>
            </a:pPr>
            <a:r>
              <a:rPr lang="cs-CZ" dirty="0"/>
              <a:t>orgánů </a:t>
            </a:r>
            <a:r>
              <a:rPr lang="cs-CZ" dirty="0">
                <a:solidFill>
                  <a:srgbClr val="FF0000"/>
                </a:solidFill>
              </a:rPr>
              <a:t>místní samosprávy</a:t>
            </a:r>
            <a:r>
              <a:rPr lang="cs-CZ" dirty="0"/>
              <a:t>. </a:t>
            </a:r>
          </a:p>
          <a:p>
            <a:endParaRPr lang="cs-CZ" dirty="0"/>
          </a:p>
        </p:txBody>
      </p:sp>
    </p:spTree>
    <p:extLst>
      <p:ext uri="{BB962C8B-B14F-4D97-AF65-F5344CB8AC3E}">
        <p14:creationId xmlns:p14="http://schemas.microsoft.com/office/powerpoint/2010/main" val="1219532339"/>
      </p:ext>
    </p:extLst>
  </p:cSld>
  <p:clrMapOvr>
    <a:masterClrMapping/>
  </p:clrMapOvr>
</p:sld>
</file>

<file path=ppt/slides/slide4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Podmínka členství </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dirty="0"/>
              <a:t>Členem strany a hnutí mohou být pouze </a:t>
            </a:r>
            <a:r>
              <a:rPr lang="cs-CZ" dirty="0">
                <a:solidFill>
                  <a:srgbClr val="FF0000"/>
                </a:solidFill>
              </a:rPr>
              <a:t>fyzické osoby</a:t>
            </a:r>
            <a:r>
              <a:rPr lang="cs-CZ" dirty="0"/>
              <a:t>.</a:t>
            </a:r>
          </a:p>
          <a:p>
            <a:pPr marL="457200" indent="-457200" fontAlgn="ctr">
              <a:buFont typeface="Arial" charset="0"/>
              <a:buChar char="•"/>
            </a:pPr>
            <a:r>
              <a:rPr lang="cs-CZ" dirty="0"/>
              <a:t>Členem strany a hnutí může být občan starší 18 let, může být však členem pouze </a:t>
            </a:r>
            <a:r>
              <a:rPr lang="cs-CZ" dirty="0">
                <a:solidFill>
                  <a:srgbClr val="FF0000"/>
                </a:solidFill>
              </a:rPr>
              <a:t>jedné strany</a:t>
            </a:r>
            <a:r>
              <a:rPr lang="cs-CZ" dirty="0"/>
              <a:t> nebo hnutí.</a:t>
            </a:r>
          </a:p>
          <a:p>
            <a:pPr marL="457200" indent="-457200" fontAlgn="ctr">
              <a:buFont typeface="Arial" charset="0"/>
              <a:buChar char="•"/>
            </a:pPr>
            <a:r>
              <a:rPr lang="cs-CZ" dirty="0"/>
              <a:t>Ustanovení zvláštních zákonů o </a:t>
            </a:r>
            <a:r>
              <a:rPr lang="cs-CZ" dirty="0">
                <a:solidFill>
                  <a:srgbClr val="FF0000"/>
                </a:solidFill>
              </a:rPr>
              <a:t>neslučitelnosti členství </a:t>
            </a:r>
            <a:r>
              <a:rPr lang="cs-CZ" dirty="0"/>
              <a:t>nebo funkcí ve stranách a hnutích s výkonem jiných činností či funkcí nejsou tímto zákonem dotčena. (Výkon státní služby,  služební poměr,</a:t>
            </a:r>
            <a:r>
              <a:rPr lang="is-IS" dirty="0"/>
              <a:t>…)</a:t>
            </a:r>
            <a:endParaRPr lang="cs-CZ" dirty="0"/>
          </a:p>
          <a:p>
            <a:endParaRPr lang="cs-CZ" dirty="0"/>
          </a:p>
        </p:txBody>
      </p:sp>
    </p:spTree>
    <p:extLst>
      <p:ext uri="{BB962C8B-B14F-4D97-AF65-F5344CB8AC3E}">
        <p14:creationId xmlns:p14="http://schemas.microsoft.com/office/powerpoint/2010/main" val="907194326"/>
      </p:ext>
    </p:extLst>
  </p:cSld>
  <p:clrMapOvr>
    <a:masterClrMapping/>
  </p:clrMapOvr>
</p:sld>
</file>

<file path=ppt/slides/slide4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Právní postavení politické strany</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sz="2800" dirty="0"/>
              <a:t>Strany a hnutí jsou právnickými osobami. Státní orgány mohou do jejich postavení a činnosti zasahovat jen na základě zákona a v jeho mezích.</a:t>
            </a:r>
          </a:p>
          <a:p>
            <a:pPr marL="457200" indent="-457200" fontAlgn="ctr">
              <a:buFont typeface="Arial" charset="0"/>
              <a:buChar char="•"/>
            </a:pPr>
            <a:r>
              <a:rPr lang="cs-CZ" sz="2800" dirty="0">
                <a:solidFill>
                  <a:srgbClr val="FF0000"/>
                </a:solidFill>
              </a:rPr>
              <a:t>Sídlo</a:t>
            </a:r>
            <a:r>
              <a:rPr lang="cs-CZ" sz="2800" dirty="0"/>
              <a:t> strany musí být na území České republiky</a:t>
            </a:r>
          </a:p>
          <a:p>
            <a:pPr marL="457200" indent="-457200" fontAlgn="ctr">
              <a:buFont typeface="Arial" charset="0"/>
              <a:buChar char="•"/>
            </a:pPr>
            <a:r>
              <a:rPr lang="cs-CZ" sz="2800" dirty="0"/>
              <a:t>Nikdo nesmí být</a:t>
            </a:r>
            <a:r>
              <a:rPr lang="cs-CZ" sz="2800" dirty="0">
                <a:solidFill>
                  <a:srgbClr val="FF0000"/>
                </a:solidFill>
              </a:rPr>
              <a:t> nucen </a:t>
            </a:r>
            <a:r>
              <a:rPr lang="cs-CZ" sz="2800" dirty="0"/>
              <a:t>k členství ve stranách a hnutích. Ze strany a hnutí může každý svobodně </a:t>
            </a:r>
            <a:r>
              <a:rPr lang="cs-CZ" sz="2800" dirty="0">
                <a:solidFill>
                  <a:srgbClr val="FF0000"/>
                </a:solidFill>
              </a:rPr>
              <a:t>vystoupit</a:t>
            </a:r>
            <a:r>
              <a:rPr lang="cs-CZ" sz="2800" dirty="0"/>
              <a:t>.</a:t>
            </a:r>
          </a:p>
          <a:p>
            <a:pPr marL="457200" indent="-457200" fontAlgn="ctr">
              <a:buFont typeface="Arial" charset="0"/>
              <a:buChar char="•"/>
            </a:pPr>
            <a:r>
              <a:rPr lang="cs-CZ" sz="2800" dirty="0">
                <a:solidFill>
                  <a:srgbClr val="FF0000"/>
                </a:solidFill>
              </a:rPr>
              <a:t>Nikdo nesmí být omezován </a:t>
            </a:r>
            <a:r>
              <a:rPr lang="cs-CZ" sz="2800" dirty="0"/>
              <a:t>ve svých právech proto, že je členem strany a hnutí, že se účastní jejich činnosti nebo je podporuje anebo že stojí mimo ně.</a:t>
            </a:r>
          </a:p>
          <a:p>
            <a:endParaRPr lang="cs-CZ" dirty="0"/>
          </a:p>
        </p:txBody>
      </p:sp>
    </p:spTree>
    <p:extLst>
      <p:ext uri="{BB962C8B-B14F-4D97-AF65-F5344CB8AC3E}">
        <p14:creationId xmlns:p14="http://schemas.microsoft.com/office/powerpoint/2010/main" val="81143382"/>
      </p:ext>
    </p:extLst>
  </p:cSld>
  <p:clrMapOvr>
    <a:masterClrMapping/>
  </p:clrMapOvr>
</p:sld>
</file>

<file path=ppt/slides/slide4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Omezení  práva zakládat politickou stranu</a:t>
            </a:r>
          </a:p>
        </p:txBody>
      </p:sp>
      <p:sp>
        <p:nvSpPr>
          <p:cNvPr id="3" name="Zástupný symbol pro obsah 2"/>
          <p:cNvSpPr>
            <a:spLocks noGrp="1"/>
          </p:cNvSpPr>
          <p:nvPr>
            <p:ph idx="1"/>
          </p:nvPr>
        </p:nvSpPr>
        <p:spPr/>
        <p:txBody>
          <a:bodyPr/>
          <a:lstStyle/>
          <a:p>
            <a:pPr marL="0" lvl="0" indent="0">
              <a:lnSpc>
                <a:spcPct val="100000"/>
              </a:lnSpc>
              <a:spcBef>
                <a:spcPts val="0"/>
              </a:spcBef>
              <a:buNone/>
            </a:pPr>
            <a:r>
              <a:rPr lang="cs-CZ" sz="2400" dirty="0"/>
              <a:t>Vznikat a vyvíjet činnost </a:t>
            </a:r>
            <a:r>
              <a:rPr lang="cs-CZ" sz="2400" dirty="0">
                <a:solidFill>
                  <a:srgbClr val="FF0000"/>
                </a:solidFill>
              </a:rPr>
              <a:t>nemohou</a:t>
            </a:r>
            <a:r>
              <a:rPr lang="cs-CZ" sz="2400" dirty="0"/>
              <a:t> strany a hnutí,</a:t>
            </a:r>
          </a:p>
          <a:p>
            <a:pPr marL="514350" lvl="0" indent="-514350">
              <a:lnSpc>
                <a:spcPct val="100000"/>
              </a:lnSpc>
              <a:spcBef>
                <a:spcPts val="0"/>
              </a:spcBef>
              <a:buFont typeface="+mj-lt"/>
              <a:buAutoNum type="arabicPeriod"/>
            </a:pPr>
            <a:r>
              <a:rPr lang="cs-CZ" sz="2400" dirty="0"/>
              <a:t>které porušují ústavu a zákony nebo jejichž cílem je odstranění demokratických základů státu,</a:t>
            </a:r>
          </a:p>
          <a:p>
            <a:pPr marL="514350" lvl="0" indent="-514350">
              <a:lnSpc>
                <a:spcPct val="100000"/>
              </a:lnSpc>
              <a:spcBef>
                <a:spcPts val="0"/>
              </a:spcBef>
              <a:buFont typeface="+mj-lt"/>
              <a:buAutoNum type="arabicPeriod"/>
            </a:pPr>
            <a:r>
              <a:rPr lang="cs-CZ" sz="2400" dirty="0"/>
              <a:t>které nemají demokratické stanovy nebo nemají demokraticky ustanovené orgány,</a:t>
            </a:r>
          </a:p>
          <a:p>
            <a:pPr marL="514350" lvl="0" indent="-514350">
              <a:lnSpc>
                <a:spcPct val="100000"/>
              </a:lnSpc>
              <a:spcBef>
                <a:spcPts val="0"/>
              </a:spcBef>
              <a:buFont typeface="+mj-lt"/>
              <a:buAutoNum type="arabicPeriod"/>
            </a:pPr>
            <a:r>
              <a:rPr lang="cs-CZ" sz="2400" dirty="0"/>
              <a:t>které směřují k uchopení a držení moci zamezujícímu druhým stranám a hnutím ucházet se ústavními prostředky o moc nebo které směřují k potlačení rovnoprávnosti občanů,</a:t>
            </a:r>
          </a:p>
          <a:p>
            <a:pPr marL="514350" lvl="0" indent="-514350">
              <a:lnSpc>
                <a:spcPct val="100000"/>
              </a:lnSpc>
              <a:spcBef>
                <a:spcPts val="0"/>
              </a:spcBef>
              <a:buFont typeface="+mj-lt"/>
              <a:buAutoNum type="arabicPeriod"/>
            </a:pPr>
            <a:r>
              <a:rPr lang="cs-CZ" sz="2400" dirty="0"/>
              <a:t>jejichž program nebo činnost ohrožují mravnost, veřejný pořádek nebo práva a svobod</a:t>
            </a:r>
          </a:p>
          <a:p>
            <a:endParaRPr lang="cs-CZ" dirty="0"/>
          </a:p>
        </p:txBody>
      </p:sp>
    </p:spTree>
    <p:extLst>
      <p:ext uri="{BB962C8B-B14F-4D97-AF65-F5344CB8AC3E}">
        <p14:creationId xmlns:p14="http://schemas.microsoft.com/office/powerpoint/2010/main" val="124705429"/>
      </p:ext>
    </p:extLst>
  </p:cSld>
  <p:clrMapOvr>
    <a:masterClrMapping/>
  </p:clrMapOvr>
</p:sld>
</file>

<file path=ppt/slides/slide4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Oddělení politické strany od státu</a:t>
            </a:r>
          </a:p>
        </p:txBody>
      </p:sp>
      <p:sp>
        <p:nvSpPr>
          <p:cNvPr id="3" name="Zástupný symbol pro obsah 2"/>
          <p:cNvSpPr>
            <a:spLocks noGrp="1"/>
          </p:cNvSpPr>
          <p:nvPr>
            <p:ph idx="1"/>
          </p:nvPr>
        </p:nvSpPr>
        <p:spPr/>
        <p:txBody>
          <a:bodyPr/>
          <a:lstStyle/>
          <a:p>
            <a:pPr marL="514350" indent="-514350" fontAlgn="ctr">
              <a:buFont typeface="+mj-lt"/>
              <a:buAutoNum type="arabicPeriod"/>
            </a:pPr>
            <a:r>
              <a:rPr lang="cs-CZ" dirty="0"/>
              <a:t>Strany a hnutí jsou </a:t>
            </a:r>
            <a:r>
              <a:rPr lang="cs-CZ" dirty="0">
                <a:solidFill>
                  <a:srgbClr val="FF0000"/>
                </a:solidFill>
              </a:rPr>
              <a:t>odděleny od státu</a:t>
            </a:r>
            <a:r>
              <a:rPr lang="cs-CZ" dirty="0"/>
              <a:t>. </a:t>
            </a:r>
          </a:p>
          <a:p>
            <a:pPr marL="514350" indent="-514350" fontAlgn="ctr">
              <a:buFont typeface="+mj-lt"/>
              <a:buAutoNum type="arabicPeriod"/>
            </a:pPr>
            <a:r>
              <a:rPr lang="cs-CZ" dirty="0"/>
              <a:t>Nesmějí vykonávat funkce státních orgánů ani tyto orgány nahrazovat.</a:t>
            </a:r>
          </a:p>
          <a:p>
            <a:pPr marL="514350" indent="-514350" fontAlgn="ctr">
              <a:buFont typeface="+mj-lt"/>
              <a:buAutoNum type="arabicPeriod"/>
            </a:pPr>
            <a:r>
              <a:rPr lang="cs-CZ" dirty="0"/>
              <a:t>Nesmějí řídit státní orgány ani ukládat povinnosti osobám, které nejsou jejich členy.</a:t>
            </a:r>
          </a:p>
          <a:p>
            <a:pPr marL="514350" indent="-514350" fontAlgn="ctr">
              <a:buFont typeface="+mj-lt"/>
              <a:buAutoNum type="arabicPeriod"/>
            </a:pPr>
            <a:r>
              <a:rPr lang="cs-CZ" dirty="0"/>
              <a:t>Strany a hnutí nesmějí být </a:t>
            </a:r>
            <a:r>
              <a:rPr lang="cs-CZ" dirty="0">
                <a:solidFill>
                  <a:srgbClr val="FF0000"/>
                </a:solidFill>
              </a:rPr>
              <a:t>ozbrojeny</a:t>
            </a:r>
            <a:r>
              <a:rPr lang="cs-CZ" dirty="0"/>
              <a:t> a nesmějí zřizovat </a:t>
            </a:r>
            <a:r>
              <a:rPr lang="cs-CZ" dirty="0">
                <a:solidFill>
                  <a:srgbClr val="FF0000"/>
                </a:solidFill>
              </a:rPr>
              <a:t>ozbrojené složky.</a:t>
            </a:r>
          </a:p>
          <a:p>
            <a:endParaRPr lang="cs-CZ" dirty="0"/>
          </a:p>
        </p:txBody>
      </p:sp>
    </p:spTree>
    <p:extLst>
      <p:ext uri="{BB962C8B-B14F-4D97-AF65-F5344CB8AC3E}">
        <p14:creationId xmlns:p14="http://schemas.microsoft.com/office/powerpoint/2010/main" val="644469849"/>
      </p:ext>
    </p:extLst>
  </p:cSld>
  <p:clrMapOvr>
    <a:masterClrMapping/>
  </p:clrMapOvr>
</p:sld>
</file>

<file path=ppt/slides/slide4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Vznik politické strany</a:t>
            </a:r>
          </a:p>
        </p:txBody>
      </p:sp>
      <p:sp>
        <p:nvSpPr>
          <p:cNvPr id="3" name="Zástupný symbol pro obsah 2"/>
          <p:cNvSpPr>
            <a:spLocks noGrp="1"/>
          </p:cNvSpPr>
          <p:nvPr>
            <p:ph idx="1"/>
          </p:nvPr>
        </p:nvSpPr>
        <p:spPr/>
        <p:txBody>
          <a:bodyPr/>
          <a:lstStyle/>
          <a:p>
            <a:pPr marL="0" indent="0" fontAlgn="ctr">
              <a:buNone/>
            </a:pPr>
            <a:r>
              <a:rPr lang="cs-CZ" sz="2400" dirty="0"/>
              <a:t>Strana a hnutí vznikají </a:t>
            </a:r>
            <a:r>
              <a:rPr lang="cs-CZ" sz="2400" dirty="0">
                <a:solidFill>
                  <a:srgbClr val="FF0000"/>
                </a:solidFill>
              </a:rPr>
              <a:t>registrací</a:t>
            </a:r>
            <a:r>
              <a:rPr lang="cs-CZ" sz="2400" dirty="0"/>
              <a:t>.</a:t>
            </a:r>
          </a:p>
          <a:p>
            <a:pPr fontAlgn="ctr"/>
            <a:r>
              <a:rPr lang="cs-CZ" sz="2400" dirty="0"/>
              <a:t> Návrh na registraci strany a hnutí podává nejméně</a:t>
            </a:r>
            <a:r>
              <a:rPr lang="cs-CZ" sz="2400" dirty="0">
                <a:solidFill>
                  <a:srgbClr val="FF0000"/>
                </a:solidFill>
              </a:rPr>
              <a:t> tříčlenný přípravný výbor strany a hnutí</a:t>
            </a:r>
            <a:r>
              <a:rPr lang="cs-CZ" sz="2400" dirty="0"/>
              <a:t>, který je oprávněn vyvíjet pouze činnost směřující ke vzniku strany a hnutí. </a:t>
            </a:r>
          </a:p>
          <a:p>
            <a:pPr fontAlgn="ctr"/>
            <a:r>
              <a:rPr lang="cs-CZ" sz="2400" dirty="0"/>
              <a:t>Členy přípravného výboru musí být občané, kteří dosáhli věku 18 let. Návrh na registraci podepíší všichni členové přípravného výboru a uvedou svoje jména a příjmení, data narození a bydliště. K návrhu na registraci přípravný výbor připojí:</a:t>
            </a:r>
          </a:p>
          <a:p>
            <a:pPr marL="514350" lvl="0" indent="-514350">
              <a:buFont typeface="+mj-lt"/>
              <a:buAutoNum type="arabicPeriod"/>
            </a:pPr>
            <a:r>
              <a:rPr lang="cs-CZ" sz="2400" dirty="0"/>
              <a:t>petici alespoň jednoho </a:t>
            </a:r>
            <a:r>
              <a:rPr lang="cs-CZ" sz="2400" dirty="0">
                <a:solidFill>
                  <a:srgbClr val="FF0000"/>
                </a:solidFill>
              </a:rPr>
              <a:t>tisíce občanů </a:t>
            </a:r>
            <a:r>
              <a:rPr lang="cs-CZ" sz="2400" dirty="0"/>
              <a:t>požadujících, aby strana a hnutí vznikly. K podpisu pod peticí musí občan uvést své jméno a příjmení, datum narození a bydliště,</a:t>
            </a:r>
          </a:p>
          <a:p>
            <a:pPr marL="514350" lvl="0" indent="-514350">
              <a:buFont typeface="+mj-lt"/>
              <a:buAutoNum type="arabicPeriod"/>
            </a:pPr>
            <a:r>
              <a:rPr lang="cs-CZ" sz="2400" dirty="0">
                <a:solidFill>
                  <a:srgbClr val="FF0000"/>
                </a:solidFill>
              </a:rPr>
              <a:t>stanovy</a:t>
            </a:r>
            <a:r>
              <a:rPr lang="cs-CZ" sz="2400" dirty="0"/>
              <a:t> (organizační řád) </a:t>
            </a:r>
          </a:p>
          <a:p>
            <a:endParaRPr lang="cs-CZ" sz="2400" dirty="0"/>
          </a:p>
        </p:txBody>
      </p:sp>
    </p:spTree>
    <p:extLst>
      <p:ext uri="{BB962C8B-B14F-4D97-AF65-F5344CB8AC3E}">
        <p14:creationId xmlns:p14="http://schemas.microsoft.com/office/powerpoint/2010/main" val="18447203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Referendum </a:t>
            </a:r>
          </a:p>
        </p:txBody>
      </p:sp>
      <p:sp>
        <p:nvSpPr>
          <p:cNvPr id="21506"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Mezinárodní smlouvou mohou</a:t>
            </a:r>
            <a:r>
              <a:rPr lang="cs-CZ"/>
              <a:t> být některé </a:t>
            </a:r>
            <a:r>
              <a:rPr lang="cs-CZ">
                <a:solidFill>
                  <a:srgbClr val="FF3366"/>
                </a:solidFill>
              </a:rPr>
              <a:t>pravomoci  orgánů </a:t>
            </a:r>
            <a:r>
              <a:rPr lang="cs-CZ"/>
              <a:t>České republiky přeneseny na mezinárodní organizaci nebo instituci.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 ratifikaci mezinárodní smlouvy je třeba souhlasu Parlamentu, nestanoví-li ústavní zákon, že k ratifikaci je </a:t>
            </a:r>
            <a:r>
              <a:rPr lang="cs-CZ">
                <a:solidFill>
                  <a:srgbClr val="008000"/>
                </a:solidFill>
              </a:rPr>
              <a:t>třeba souhlasu daného v referendu.</a:t>
            </a:r>
            <a:r>
              <a:rPr lang="cs-CZ"/>
              <a:t> (čl. 10a Ústavy)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o provádění referenda (z.č.114/2003 Sb.)</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Rejstřík stran a hnutí</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Rejstřík stran a hnutí vedený ministerstvem je veřejný seznam, do kterého se zapisují nebo vyznačují zákonem stanovené údaje týkající se stran a hnutí. </a:t>
            </a:r>
          </a:p>
          <a:p>
            <a:pPr marL="457200" indent="-457200">
              <a:buFont typeface="Arial" charset="0"/>
              <a:buChar char="•"/>
            </a:pPr>
            <a:r>
              <a:rPr lang="cs-CZ" dirty="0"/>
              <a:t>Rejstřík stran a hnutí je každému přístupný. Každý má právo do něj nahlížet, pořizovat si kopie a výpisy. </a:t>
            </a:r>
          </a:p>
          <a:p>
            <a:pPr marL="457200" indent="-457200">
              <a:buFont typeface="Arial" charset="0"/>
              <a:buChar char="•"/>
            </a:pPr>
            <a:r>
              <a:rPr lang="cs-CZ" dirty="0"/>
              <a:t>Na požádání vydá ministerstvo úřední potvrzení o zápisu nebo o tom, že zápis není proveden</a:t>
            </a:r>
          </a:p>
        </p:txBody>
      </p:sp>
    </p:spTree>
    <p:extLst>
      <p:ext uri="{BB962C8B-B14F-4D97-AF65-F5344CB8AC3E}">
        <p14:creationId xmlns:p14="http://schemas.microsoft.com/office/powerpoint/2010/main" val="1554316250"/>
      </p:ext>
    </p:extLst>
  </p:cSld>
  <p:clrMapOvr>
    <a:masterClrMapping/>
  </p:clrMapOvr>
</p:sld>
</file>

<file path=ppt/slides/slide4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Zánik politické strany</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Strana a hnutí zanikají dnem, kdy ministerstvo provede výmaz strany a hnutí ze seznamu stran a hnutí. </a:t>
            </a:r>
          </a:p>
          <a:p>
            <a:pPr marL="457200" indent="-457200">
              <a:buFont typeface="Arial" charset="0"/>
              <a:buChar char="•"/>
            </a:pPr>
            <a:r>
              <a:rPr lang="cs-CZ" dirty="0"/>
              <a:t>Před provedením výmazu ministerstvo zkoumá, zda jeho provedení nebrání probíhající trestní stíhání proti straně a hnutí nebo výkon trestu, který jim byl uložen podle jiného právního předpisu</a:t>
            </a:r>
          </a:p>
        </p:txBody>
      </p:sp>
    </p:spTree>
    <p:extLst>
      <p:ext uri="{BB962C8B-B14F-4D97-AF65-F5344CB8AC3E}">
        <p14:creationId xmlns:p14="http://schemas.microsoft.com/office/powerpoint/2010/main" val="1167310277"/>
      </p:ext>
    </p:extLst>
  </p:cSld>
  <p:clrMapOvr>
    <a:masterClrMapping/>
  </p:clrMapOvr>
</p:sld>
</file>

<file path=ppt/slides/slide4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Zrušení strany</a:t>
            </a:r>
          </a:p>
        </p:txBody>
      </p:sp>
      <p:sp>
        <p:nvSpPr>
          <p:cNvPr id="3" name="Zástupný symbol pro obsah 2"/>
          <p:cNvSpPr>
            <a:spLocks noGrp="1"/>
          </p:cNvSpPr>
          <p:nvPr>
            <p:ph idx="1"/>
          </p:nvPr>
        </p:nvSpPr>
        <p:spPr/>
        <p:txBody>
          <a:bodyPr/>
          <a:lstStyle/>
          <a:p>
            <a:pPr marL="514350" indent="-514350">
              <a:buFont typeface="+mj-lt"/>
              <a:buAutoNum type="arabicPeriod"/>
            </a:pPr>
            <a:r>
              <a:rPr lang="cs-CZ" b="1" dirty="0"/>
              <a:t>vlastním rozhodnutím</a:t>
            </a:r>
            <a:r>
              <a:rPr lang="cs-CZ" dirty="0"/>
              <a:t>, a to </a:t>
            </a:r>
            <a:r>
              <a:rPr lang="cs-CZ" dirty="0">
                <a:solidFill>
                  <a:schemeClr val="accent2"/>
                </a:solidFill>
              </a:rPr>
              <a:t>dobrovolným rozpuštěním</a:t>
            </a:r>
            <a:r>
              <a:rPr lang="cs-CZ" dirty="0"/>
              <a:t>, </a:t>
            </a:r>
            <a:r>
              <a:rPr lang="cs-CZ" dirty="0">
                <a:solidFill>
                  <a:schemeClr val="accent2"/>
                </a:solidFill>
              </a:rPr>
              <a:t>sloučením s jinou stranou a hnutím</a:t>
            </a:r>
            <a:r>
              <a:rPr lang="cs-CZ" dirty="0"/>
              <a:t> nebo </a:t>
            </a:r>
            <a:r>
              <a:rPr lang="cs-CZ" dirty="0">
                <a:solidFill>
                  <a:schemeClr val="accent2"/>
                </a:solidFill>
              </a:rPr>
              <a:t>přeměnou na spolek</a:t>
            </a:r>
            <a:r>
              <a:rPr lang="cs-CZ" dirty="0"/>
              <a:t>,</a:t>
            </a:r>
          </a:p>
          <a:p>
            <a:pPr marL="514350" indent="-514350">
              <a:buFont typeface="+mj-lt"/>
              <a:buAutoNum type="arabicPeriod"/>
            </a:pPr>
            <a:r>
              <a:rPr lang="cs-CZ" dirty="0">
                <a:solidFill>
                  <a:schemeClr val="accent2"/>
                </a:solidFill>
              </a:rPr>
              <a:t>rozhodnutím soudu </a:t>
            </a:r>
            <a:r>
              <a:rPr lang="cs-CZ" dirty="0"/>
              <a:t>o jejich rozpuštění</a:t>
            </a:r>
          </a:p>
          <a:p>
            <a:pPr marL="0" indent="0"/>
            <a:r>
              <a:rPr lang="cs-CZ" dirty="0"/>
              <a:t>O rozpuštění strany a hnutí rozhoduje </a:t>
            </a:r>
            <a:r>
              <a:rPr lang="cs-CZ" b="1" dirty="0">
                <a:solidFill>
                  <a:schemeClr val="accent2"/>
                </a:solidFill>
              </a:rPr>
              <a:t>Nejvyšší správní soud. </a:t>
            </a:r>
          </a:p>
          <a:p>
            <a:pPr marL="0" indent="0"/>
            <a:r>
              <a:rPr lang="cs-CZ" dirty="0"/>
              <a:t>Návrh </a:t>
            </a:r>
            <a:r>
              <a:rPr lang="cs-CZ" b="1" dirty="0">
                <a:solidFill>
                  <a:schemeClr val="accent2"/>
                </a:solidFill>
              </a:rPr>
              <a:t>podá</a:t>
            </a:r>
            <a:r>
              <a:rPr lang="cs-CZ" dirty="0">
                <a:solidFill>
                  <a:schemeClr val="accent2"/>
                </a:solidFill>
              </a:rPr>
              <a:t> vláda</a:t>
            </a:r>
            <a:r>
              <a:rPr lang="cs-CZ" dirty="0"/>
              <a:t>; pokud tak neučiní do 30 dnů od doručení podnětu, </a:t>
            </a:r>
            <a:r>
              <a:rPr lang="cs-CZ" b="1" dirty="0">
                <a:solidFill>
                  <a:schemeClr val="accent2"/>
                </a:solidFill>
              </a:rPr>
              <a:t>může </a:t>
            </a:r>
            <a:r>
              <a:rPr lang="cs-CZ" dirty="0"/>
              <a:t>návrh </a:t>
            </a:r>
            <a:r>
              <a:rPr lang="cs-CZ" b="1" dirty="0">
                <a:solidFill>
                  <a:schemeClr val="accent2"/>
                </a:solidFill>
              </a:rPr>
              <a:t>podat</a:t>
            </a:r>
            <a:r>
              <a:rPr lang="cs-CZ" dirty="0"/>
              <a:t> </a:t>
            </a:r>
            <a:r>
              <a:rPr lang="cs-CZ" dirty="0">
                <a:solidFill>
                  <a:schemeClr val="accent2"/>
                </a:solidFill>
              </a:rPr>
              <a:t>prezident republiky</a:t>
            </a:r>
            <a:r>
              <a:rPr lang="cs-CZ" dirty="0"/>
              <a:t>.</a:t>
            </a:r>
          </a:p>
          <a:p>
            <a:pPr marL="514350" indent="-514350">
              <a:buFont typeface="+mj-lt"/>
              <a:buAutoNum type="arabicPeriod"/>
            </a:pPr>
            <a:endParaRPr lang="cs-CZ" dirty="0"/>
          </a:p>
        </p:txBody>
      </p:sp>
    </p:spTree>
    <p:extLst>
      <p:ext uri="{BB962C8B-B14F-4D97-AF65-F5344CB8AC3E}">
        <p14:creationId xmlns:p14="http://schemas.microsoft.com/office/powerpoint/2010/main" val="1812822276"/>
      </p:ext>
    </p:extLst>
  </p:cSld>
  <p:clrMapOvr>
    <a:masterClrMapping/>
  </p:clrMapOvr>
</p:sld>
</file>

<file path=ppt/slides/slide4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Pozastavení činnosti</a:t>
            </a:r>
          </a:p>
        </p:txBody>
      </p:sp>
      <p:sp>
        <p:nvSpPr>
          <p:cNvPr id="3" name="Zástupný symbol pro obsah 2"/>
          <p:cNvSpPr>
            <a:spLocks noGrp="1"/>
          </p:cNvSpPr>
          <p:nvPr>
            <p:ph idx="1"/>
          </p:nvPr>
        </p:nvSpPr>
        <p:spPr/>
        <p:txBody>
          <a:bodyPr/>
          <a:lstStyle/>
          <a:p>
            <a:pPr marL="457200" indent="-457200">
              <a:buFont typeface="Arial" charset="0"/>
              <a:buChar char="•"/>
            </a:pPr>
            <a:r>
              <a:rPr lang="cs-CZ" sz="2400" dirty="0"/>
              <a:t>Činnost strany a hnutí může být </a:t>
            </a:r>
            <a:r>
              <a:rPr lang="cs-CZ" sz="2400" dirty="0">
                <a:solidFill>
                  <a:srgbClr val="C00000"/>
                </a:solidFill>
              </a:rPr>
              <a:t>rozhodnutím soudu </a:t>
            </a:r>
            <a:r>
              <a:rPr lang="cs-CZ" sz="2400" dirty="0"/>
              <a:t>pozastavena, jestliže jejich činnost je v rozporu se zákonem.</a:t>
            </a:r>
          </a:p>
          <a:p>
            <a:pPr marL="457200" indent="-457200">
              <a:buFont typeface="Arial" charset="0"/>
              <a:buChar char="•"/>
            </a:pPr>
            <a:r>
              <a:rPr lang="cs-CZ" sz="2400" dirty="0"/>
              <a:t>Při pozastavení činnosti mohou strana a hnutí činit pouze úkony zaměřené </a:t>
            </a:r>
            <a:r>
              <a:rPr lang="cs-CZ" sz="2400" dirty="0">
                <a:solidFill>
                  <a:srgbClr val="C00000"/>
                </a:solidFill>
              </a:rPr>
              <a:t>na odstranění stavu</a:t>
            </a:r>
            <a:r>
              <a:rPr lang="cs-CZ" sz="2400" dirty="0"/>
              <a:t>, který byl důvodem k rozhodnutí soudu o pozastavení jejich činnosti, a to nejdéle po </a:t>
            </a:r>
            <a:r>
              <a:rPr lang="cs-CZ" sz="2400" dirty="0">
                <a:solidFill>
                  <a:srgbClr val="C00000"/>
                </a:solidFill>
              </a:rPr>
              <a:t>dobu jednoho roku</a:t>
            </a:r>
            <a:r>
              <a:rPr lang="cs-CZ" sz="2400" dirty="0"/>
              <a:t>. </a:t>
            </a:r>
          </a:p>
          <a:p>
            <a:pPr marL="457200" indent="-457200">
              <a:buFont typeface="Arial" charset="0"/>
              <a:buChar char="•"/>
            </a:pPr>
            <a:r>
              <a:rPr lang="cs-CZ" sz="2400" dirty="0"/>
              <a:t>Trvají-li i nadále skutečnosti, pro které byla činnost strany pozastavena, podá </a:t>
            </a:r>
            <a:r>
              <a:rPr lang="cs-CZ" sz="2400" b="1" dirty="0">
                <a:solidFill>
                  <a:srgbClr val="C00000"/>
                </a:solidFill>
              </a:rPr>
              <a:t>vláda; </a:t>
            </a:r>
            <a:r>
              <a:rPr lang="cs-CZ" sz="2400" dirty="0"/>
              <a:t>pokud tak neučiní do 30 dnů od doručení podnětu, </a:t>
            </a:r>
            <a:r>
              <a:rPr lang="cs-CZ" sz="2400" dirty="0">
                <a:solidFill>
                  <a:srgbClr val="C00000"/>
                </a:solidFill>
              </a:rPr>
              <a:t>může návrh podat </a:t>
            </a:r>
            <a:r>
              <a:rPr lang="cs-CZ" sz="2400" b="1" dirty="0">
                <a:solidFill>
                  <a:srgbClr val="C00000"/>
                </a:solidFill>
              </a:rPr>
              <a:t>prezident republiky </a:t>
            </a:r>
            <a:r>
              <a:rPr lang="cs-CZ" sz="2400" dirty="0"/>
              <a:t>žalobu ve správním soudnictví na rozpuštění strany</a:t>
            </a:r>
          </a:p>
        </p:txBody>
      </p:sp>
    </p:spTree>
    <p:extLst>
      <p:ext uri="{BB962C8B-B14F-4D97-AF65-F5344CB8AC3E}">
        <p14:creationId xmlns:p14="http://schemas.microsoft.com/office/powerpoint/2010/main" val="962854583"/>
      </p:ext>
    </p:extLst>
  </p:cSld>
  <p:clrMapOvr>
    <a:masterClrMapping/>
  </p:clrMapOvr>
</p:sld>
</file>

<file path=ppt/slides/slide4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Obnovení činnosti</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Dojde-li ve stanovené lhůtě k odstranění stavu, který byl důvodem pro pozastavení činnosti strany a hnutí, rozhoduje o znovuobnovení jejich činnosti na základě </a:t>
            </a:r>
            <a:r>
              <a:rPr lang="cs-CZ" dirty="0">
                <a:solidFill>
                  <a:srgbClr val="C00000"/>
                </a:solidFill>
              </a:rPr>
              <a:t>žaloby strany a hnutí</a:t>
            </a:r>
            <a:r>
              <a:rPr lang="cs-CZ" dirty="0"/>
              <a:t> </a:t>
            </a:r>
            <a:r>
              <a:rPr lang="cs-CZ" b="1" dirty="0">
                <a:solidFill>
                  <a:schemeClr val="accent2"/>
                </a:solidFill>
              </a:rPr>
              <a:t>soud</a:t>
            </a:r>
            <a:r>
              <a:rPr lang="cs-CZ" dirty="0"/>
              <a:t> ve správním soudnictví.</a:t>
            </a:r>
          </a:p>
        </p:txBody>
      </p:sp>
    </p:spTree>
    <p:extLst>
      <p:ext uri="{BB962C8B-B14F-4D97-AF65-F5344CB8AC3E}">
        <p14:creationId xmlns:p14="http://schemas.microsoft.com/office/powerpoint/2010/main" val="927242825"/>
      </p:ext>
    </p:extLst>
  </p:cSld>
  <p:clrMapOvr>
    <a:masterClrMapping/>
  </p:clrMapOvr>
</p:sld>
</file>

<file path=ppt/slides/slide4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Odpovědnost politické strany</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Strana a hnutí odpovídají za své závazky celým svým majetkem. </a:t>
            </a:r>
          </a:p>
          <a:p>
            <a:pPr marL="457200" indent="-457200">
              <a:buFont typeface="Arial" charset="0"/>
              <a:buChar char="•"/>
            </a:pPr>
            <a:r>
              <a:rPr lang="cs-CZ" dirty="0"/>
              <a:t>Členové strany a hnutí za závazky strany a hnutí ani neodpovídají ani neručí</a:t>
            </a:r>
          </a:p>
        </p:txBody>
      </p:sp>
    </p:spTree>
    <p:extLst>
      <p:ext uri="{BB962C8B-B14F-4D97-AF65-F5344CB8AC3E}">
        <p14:creationId xmlns:p14="http://schemas.microsoft.com/office/powerpoint/2010/main" val="539717097"/>
      </p:ext>
    </p:extLst>
  </p:cSld>
  <p:clrMapOvr>
    <a:masterClrMapping/>
  </p:clrMapOvr>
</p:sld>
</file>

<file path=ppt/slides/slide4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br>
              <a:rPr lang="cs-CZ" dirty="0"/>
            </a:br>
            <a:r>
              <a:rPr lang="cs-CZ" dirty="0"/>
              <a:t>Podnikání politické strany</a:t>
            </a:r>
            <a:br>
              <a:rPr lang="cs-CZ" dirty="0"/>
            </a:br>
            <a:endParaRPr lang="cs-CZ" dirty="0"/>
          </a:p>
        </p:txBody>
      </p:sp>
      <p:sp>
        <p:nvSpPr>
          <p:cNvPr id="3" name="Zástupný symbol pro obsah 2"/>
          <p:cNvSpPr>
            <a:spLocks noGrp="1"/>
          </p:cNvSpPr>
          <p:nvPr>
            <p:ph idx="1"/>
          </p:nvPr>
        </p:nvSpPr>
        <p:spPr/>
        <p:txBody>
          <a:bodyPr/>
          <a:lstStyle/>
          <a:p>
            <a:pPr marL="0" indent="0"/>
            <a:r>
              <a:rPr lang="cs-CZ" sz="2400" dirty="0"/>
              <a:t>Strana a hnutí nesmějí vlastním jménem podnikat.</a:t>
            </a:r>
          </a:p>
          <a:p>
            <a:pPr marL="0" indent="0"/>
            <a:r>
              <a:rPr lang="cs-CZ" sz="2400" dirty="0"/>
              <a:t>Strana a hnutí mohou </a:t>
            </a:r>
            <a:r>
              <a:rPr lang="cs-CZ" sz="2400" b="1" dirty="0"/>
              <a:t>založit</a:t>
            </a:r>
            <a:r>
              <a:rPr lang="cs-CZ" sz="2400" dirty="0"/>
              <a:t> </a:t>
            </a:r>
            <a:r>
              <a:rPr lang="cs-CZ" sz="2400" dirty="0">
                <a:solidFill>
                  <a:schemeClr val="accent2"/>
                </a:solidFill>
              </a:rPr>
              <a:t>obchodní společnost </a:t>
            </a:r>
            <a:r>
              <a:rPr lang="cs-CZ" sz="2400" dirty="0"/>
              <a:t>nebo </a:t>
            </a:r>
            <a:r>
              <a:rPr lang="cs-CZ" sz="2400" dirty="0">
                <a:solidFill>
                  <a:schemeClr val="accent2"/>
                </a:solidFill>
              </a:rPr>
              <a:t>družstvo</a:t>
            </a:r>
            <a:r>
              <a:rPr lang="cs-CZ" sz="2400" dirty="0"/>
              <a:t> nebo se </a:t>
            </a:r>
            <a:r>
              <a:rPr lang="cs-CZ" sz="2400" b="1" dirty="0"/>
              <a:t>účastnit </a:t>
            </a:r>
            <a:r>
              <a:rPr lang="cs-CZ" sz="2400" dirty="0"/>
              <a:t>jako společník nebo člen na již založené obchodní společnosti nebo družstvu jen tehdy, je-li výlučným předmětem jejich činnosti:</a:t>
            </a:r>
          </a:p>
          <a:p>
            <a:pPr marL="457200" indent="-457200">
              <a:buFont typeface="+mj-lt"/>
              <a:buAutoNum type="arabicPeriod"/>
            </a:pPr>
            <a:r>
              <a:rPr lang="cs-CZ" sz="2400" dirty="0"/>
              <a:t>provozování vydavatelství, nakladatelství, tiskáren, rozhlasového nebo televizního vysílání,</a:t>
            </a:r>
          </a:p>
          <a:p>
            <a:pPr marL="457200" indent="-457200">
              <a:buFont typeface="+mj-lt"/>
              <a:buAutoNum type="arabicPeriod"/>
            </a:pPr>
            <a:r>
              <a:rPr lang="cs-CZ" sz="2400" dirty="0"/>
              <a:t>publikační a propagační činnost,</a:t>
            </a:r>
          </a:p>
          <a:p>
            <a:pPr marL="457200" indent="-457200">
              <a:buFont typeface="+mj-lt"/>
              <a:buAutoNum type="arabicPeriod"/>
            </a:pPr>
            <a:r>
              <a:rPr lang="cs-CZ" sz="2400" dirty="0"/>
              <a:t>pořádání kulturních, společenských, sportovních, rekreačních, vzdělávacích a politických akcí,</a:t>
            </a:r>
          </a:p>
          <a:p>
            <a:pPr marL="457200" indent="-457200">
              <a:buFont typeface="+mj-lt"/>
              <a:buAutoNum type="arabicPeriod"/>
            </a:pPr>
            <a:r>
              <a:rPr lang="cs-CZ" sz="2400" dirty="0"/>
              <a:t>výroba a prodej předmětů propagujících program a činnost příslušné strany a hnutí.</a:t>
            </a:r>
          </a:p>
        </p:txBody>
      </p:sp>
    </p:spTree>
    <p:extLst>
      <p:ext uri="{BB962C8B-B14F-4D97-AF65-F5344CB8AC3E}">
        <p14:creationId xmlns:p14="http://schemas.microsoft.com/office/powerpoint/2010/main" val="683182611"/>
      </p:ext>
    </p:extLst>
  </p:cSld>
  <p:clrMapOvr>
    <a:masterClrMapping/>
  </p:clrMapOvr>
</p:sld>
</file>

<file path=ppt/slides/slide4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Politický institut</a:t>
            </a:r>
          </a:p>
        </p:txBody>
      </p:sp>
      <p:sp>
        <p:nvSpPr>
          <p:cNvPr id="3" name="Zástupný symbol pro obsah 2"/>
          <p:cNvSpPr>
            <a:spLocks noGrp="1"/>
          </p:cNvSpPr>
          <p:nvPr>
            <p:ph idx="1"/>
          </p:nvPr>
        </p:nvSpPr>
        <p:spPr/>
        <p:txBody>
          <a:bodyPr/>
          <a:lstStyle/>
          <a:p>
            <a:pPr>
              <a:buFont typeface="Arial" charset="0"/>
              <a:buChar char="•"/>
            </a:pPr>
            <a:r>
              <a:rPr lang="cs-CZ" sz="2400" dirty="0"/>
              <a:t>Strana a hnutí mohou založit nebo být členem jednoho politického institutu; politickým institutem se pro účely tohoto zákona rozumí právnická osoba, jejímž hlavním předmětem činnosti je výzkumná, publikační, vzdělávací nebo kulturní činnost.</a:t>
            </a:r>
          </a:p>
          <a:p>
            <a:pPr>
              <a:buFont typeface="Arial" charset="0"/>
              <a:buChar char="•"/>
            </a:pPr>
            <a:r>
              <a:rPr lang="cs-CZ" sz="2400" dirty="0"/>
              <a:t>Politický institut nesmí vykonávat činnost školy nebo školského zařízení podle školského zákona, ani působit jako vysoká škola podle zákona o vysokých školách,</a:t>
            </a:r>
          </a:p>
          <a:p>
            <a:pPr>
              <a:buFont typeface="Arial" charset="0"/>
              <a:buChar char="•"/>
            </a:pPr>
            <a:r>
              <a:rPr lang="cs-CZ" sz="2400" dirty="0"/>
              <a:t>Příspěvek na podporu činnosti politického institutu lze poskytnout, má-li politický institut zapsaný status veřejné prospěšnosti. Příspěvek na podporu činnosti politického institutu nelze použít na financování volební kampaně strany nebo hnutí nebo koalice anebo jejich kandidáta nebo nezávislého kandidáta</a:t>
            </a:r>
          </a:p>
        </p:txBody>
      </p:sp>
    </p:spTree>
    <p:extLst>
      <p:ext uri="{BB962C8B-B14F-4D97-AF65-F5344CB8AC3E}">
        <p14:creationId xmlns:p14="http://schemas.microsoft.com/office/powerpoint/2010/main" val="59657296"/>
      </p:ext>
    </p:extLst>
  </p:cSld>
  <p:clrMapOvr>
    <a:masterClrMapping/>
  </p:clrMapOvr>
</p:sld>
</file>

<file path=ppt/slides/slide4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Volební právo</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sz="2800" dirty="0"/>
              <a:t>Občané mají právo podílet se na správě veřejných věcí přímo nebo svobodnou volbou svých zástupců.</a:t>
            </a:r>
          </a:p>
          <a:p>
            <a:pPr marL="457200" indent="-457200" fontAlgn="ctr">
              <a:buFont typeface="Arial" charset="0"/>
              <a:buChar char="•"/>
            </a:pPr>
            <a:r>
              <a:rPr lang="cs-CZ" sz="2800" dirty="0"/>
              <a:t>Volby se musí konat ve lhůtách </a:t>
            </a:r>
            <a:r>
              <a:rPr lang="cs-CZ" sz="2800" dirty="0">
                <a:solidFill>
                  <a:srgbClr val="FF0000"/>
                </a:solidFill>
              </a:rPr>
              <a:t>nepřesahujících pravidelná volební </a:t>
            </a:r>
            <a:r>
              <a:rPr lang="cs-CZ" sz="2800" dirty="0"/>
              <a:t>období stanovená zákonem.</a:t>
            </a:r>
          </a:p>
          <a:p>
            <a:pPr marL="457200" indent="-457200" fontAlgn="ctr">
              <a:buFont typeface="Arial" charset="0"/>
              <a:buChar char="•"/>
            </a:pPr>
            <a:r>
              <a:rPr lang="cs-CZ" sz="2800" dirty="0"/>
              <a:t>Volební právo je </a:t>
            </a:r>
            <a:r>
              <a:rPr lang="cs-CZ" sz="2800" dirty="0">
                <a:solidFill>
                  <a:srgbClr val="FF0000"/>
                </a:solidFill>
              </a:rPr>
              <a:t>všeobecné a rovné a vykonává se tajným hlasováním</a:t>
            </a:r>
            <a:r>
              <a:rPr lang="cs-CZ" sz="2800" dirty="0"/>
              <a:t>. Podmínky výkonu volebního práva stanoví zákon.</a:t>
            </a:r>
          </a:p>
          <a:p>
            <a:pPr marL="457200" indent="-457200" fontAlgn="ctr">
              <a:buFont typeface="Arial" charset="0"/>
              <a:buChar char="•"/>
            </a:pPr>
            <a:r>
              <a:rPr lang="cs-CZ" sz="2800" dirty="0"/>
              <a:t>Občané mají za rovných podmínek přístup k voleným a jiným veřejným funkcím.</a:t>
            </a:r>
          </a:p>
          <a:p>
            <a:endParaRPr lang="cs-CZ" dirty="0"/>
          </a:p>
        </p:txBody>
      </p:sp>
    </p:spTree>
    <p:extLst>
      <p:ext uri="{BB962C8B-B14F-4D97-AF65-F5344CB8AC3E}">
        <p14:creationId xmlns:p14="http://schemas.microsoft.com/office/powerpoint/2010/main" val="101292183"/>
      </p:ext>
    </p:extLst>
  </p:cSld>
  <p:clrMapOvr>
    <a:masterClrMapping/>
  </p:clrMapOvr>
</p:sld>
</file>

<file path=ppt/slides/slide4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Ochrana zdraví</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dirty="0"/>
              <a:t>Každý má právo na ochranu zdraví. Občané mají na základě veřejného pojištění právo na bezplatnou zdravotní péči a na zdravotní pomůcky za podmínek, které stanoví zákon.</a:t>
            </a:r>
          </a:p>
          <a:p>
            <a:endParaRPr lang="cs-CZ" dirty="0"/>
          </a:p>
        </p:txBody>
      </p:sp>
    </p:spTree>
    <p:extLst>
      <p:ext uri="{BB962C8B-B14F-4D97-AF65-F5344CB8AC3E}">
        <p14:creationId xmlns:p14="http://schemas.microsoft.com/office/powerpoint/2010/main" val="13676433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Zákonodárná pravomoc   </a:t>
            </a:r>
          </a:p>
        </p:txBody>
      </p:sp>
      <p:sp>
        <p:nvSpPr>
          <p:cNvPr id="22530" name="Rectangle 2"/>
          <p:cNvSpPr>
            <a:spLocks noGrp="1" noChangeArrowheads="1"/>
          </p:cNvSpPr>
          <p:nvPr>
            <p:ph type="body" idx="1"/>
          </p:nvPr>
        </p:nvSpPr>
        <p:spPr>
          <a:xfrm>
            <a:off x="539750" y="1800225"/>
            <a:ext cx="9070975" cy="5753100"/>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0080"/>
                </a:solidFill>
              </a:rPr>
              <a:t>Zákondárná pravomoc</a:t>
            </a:r>
            <a:r>
              <a:rPr lang="cs-CZ"/>
              <a:t> (ústavodárná moc)</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Pravomoc vyjadřovat souhlas k </a:t>
            </a:r>
            <a:r>
              <a:rPr lang="cs-CZ">
                <a:solidFill>
                  <a:srgbClr val="FF00FF"/>
                </a:solidFill>
              </a:rPr>
              <a:t>ratifikaci mezinárodních smluv</a:t>
            </a:r>
            <a:r>
              <a:rPr lang="cs-CZ"/>
              <a:t> (smlouvy podle čl. 10A a smlouvy podle čl. 49 Ústavy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5C8526"/>
                </a:solidFill>
              </a:rPr>
              <a:t>upravujících práva a povinnosti osob,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5C8526"/>
                </a:solidFill>
              </a:rPr>
              <a:t>spojeneckých, mírových a jiných politických,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5C8526"/>
                </a:solidFill>
              </a:rPr>
              <a:t>z nichž vzniká členství České republiky v mezinárodní organizaci,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5C8526"/>
                </a:solidFill>
              </a:rPr>
              <a:t>hospodářských, jež jsou všeobecné povahy,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5C8526"/>
                </a:solidFill>
              </a:rPr>
              <a:t>o dalších věcech, jejichž úprava je vyhrazena zákonu</a:t>
            </a:r>
          </a:p>
          <a:p>
            <a:pPr marL="431800" indent="-323850">
              <a:buSzPct val="45000"/>
              <a:buFont typeface="Wingding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Práva v soudním  řízení </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dirty="0"/>
              <a:t>Každý má právo odepřít výpověď, jestliže by jí způsobil nebezpečí trestního stíhání sobě nebo osobě blízké.</a:t>
            </a:r>
          </a:p>
          <a:p>
            <a:pPr marL="457200" indent="-457200" fontAlgn="ctr">
              <a:buFont typeface="Arial" charset="0"/>
              <a:buChar char="•"/>
            </a:pPr>
            <a:r>
              <a:rPr lang="cs-CZ" dirty="0"/>
              <a:t>Každý má právo na právní pomoc v řízení před soudy, jinými státními orgány či orgány veřejné správy, a to od počátku řízení.</a:t>
            </a:r>
          </a:p>
          <a:p>
            <a:pPr marL="457200" indent="-457200" fontAlgn="ctr">
              <a:buFont typeface="Arial" charset="0"/>
              <a:buChar char="•"/>
            </a:pPr>
            <a:r>
              <a:rPr lang="cs-CZ" dirty="0"/>
              <a:t>Všichni účastníci jsou si v řízení rovni.</a:t>
            </a:r>
          </a:p>
          <a:p>
            <a:pPr marL="457200" indent="-457200" fontAlgn="ctr">
              <a:buFont typeface="Arial" charset="0"/>
              <a:buChar char="•"/>
            </a:pPr>
            <a:r>
              <a:rPr lang="cs-CZ" dirty="0"/>
              <a:t>Kdo prohlásí, že neovládá jazyk, jímž se vede jednání, má právo na tlumočníka.</a:t>
            </a:r>
          </a:p>
          <a:p>
            <a:endParaRPr lang="cs-CZ" dirty="0"/>
          </a:p>
        </p:txBody>
      </p:sp>
    </p:spTree>
    <p:extLst>
      <p:ext uri="{BB962C8B-B14F-4D97-AF65-F5344CB8AC3E}">
        <p14:creationId xmlns:p14="http://schemas.microsoft.com/office/powerpoint/2010/main" val="1469908556"/>
      </p:ext>
    </p:extLst>
  </p:cSld>
  <p:clrMapOvr>
    <a:masterClrMapping/>
  </p:clrMapOvr>
</p:sld>
</file>

<file path=ppt/slides/slide4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Zákonný soudce</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dirty="0"/>
              <a:t>Nikdo nesmí být </a:t>
            </a:r>
            <a:r>
              <a:rPr lang="cs-CZ" dirty="0">
                <a:solidFill>
                  <a:srgbClr val="FF0000"/>
                </a:solidFill>
              </a:rPr>
              <a:t>odňat svému zákonnému soudci</a:t>
            </a:r>
            <a:r>
              <a:rPr lang="cs-CZ" dirty="0"/>
              <a:t>. Příslušnost soudu i soudce stanoví zákon.</a:t>
            </a:r>
          </a:p>
          <a:p>
            <a:pPr marL="457200" indent="-457200" fontAlgn="ctr">
              <a:buFont typeface="Arial" charset="0"/>
              <a:buChar char="•"/>
            </a:pPr>
            <a:r>
              <a:rPr lang="cs-CZ" dirty="0"/>
              <a:t>Každý má právo, aby jeho věc byla projednána </a:t>
            </a:r>
            <a:r>
              <a:rPr lang="cs-CZ" dirty="0">
                <a:solidFill>
                  <a:srgbClr val="FF0000"/>
                </a:solidFill>
              </a:rPr>
              <a:t>veřejně, bez zbytečných průtahů a v jeho přítomnosti a aby se mohl vyjádřit ke všem prováděným důkazům</a:t>
            </a:r>
            <a:r>
              <a:rPr lang="cs-CZ" dirty="0"/>
              <a:t>. </a:t>
            </a:r>
          </a:p>
          <a:p>
            <a:pPr marL="457200" indent="-457200" fontAlgn="ctr">
              <a:buFont typeface="Arial" charset="0"/>
              <a:buChar char="•"/>
            </a:pPr>
            <a:r>
              <a:rPr lang="cs-CZ" dirty="0"/>
              <a:t>Veřejnost může být vyloučena jen v případech stanovených zákonem.</a:t>
            </a:r>
          </a:p>
          <a:p>
            <a:endParaRPr lang="cs-CZ" dirty="0"/>
          </a:p>
        </p:txBody>
      </p:sp>
    </p:spTree>
    <p:extLst>
      <p:ext uri="{BB962C8B-B14F-4D97-AF65-F5344CB8AC3E}">
        <p14:creationId xmlns:p14="http://schemas.microsoft.com/office/powerpoint/2010/main" val="19904178"/>
      </p:ext>
    </p:extLst>
  </p:cSld>
  <p:clrMapOvr>
    <a:masterClrMapping/>
  </p:clrMapOvr>
</p:sld>
</file>

<file path=ppt/slides/slide4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Trestnost jednání </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Jen zákon stanoví, které jednání je trestným činem a jaký trest, jakož i jaké jiné újmy na právech nebo majetku, lze za jeho spáchání uložit.</a:t>
            </a:r>
          </a:p>
        </p:txBody>
      </p:sp>
    </p:spTree>
    <p:extLst>
      <p:ext uri="{BB962C8B-B14F-4D97-AF65-F5344CB8AC3E}">
        <p14:creationId xmlns:p14="http://schemas.microsoft.com/office/powerpoint/2010/main" val="348894416"/>
      </p:ext>
    </p:extLst>
  </p:cSld>
  <p:clrMapOvr>
    <a:masterClrMapping/>
  </p:clrMapOvr>
</p:sld>
</file>

<file path=ppt/slides/slide4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Pravidla trestního stíhání</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sz="2400" dirty="0"/>
              <a:t>Jen soud rozhoduje o vině a trestu za trestné činy.</a:t>
            </a:r>
          </a:p>
          <a:p>
            <a:pPr marL="457200" indent="-457200" fontAlgn="ctr">
              <a:buFont typeface="Arial" charset="0"/>
              <a:buChar char="•"/>
            </a:pPr>
            <a:r>
              <a:rPr lang="cs-CZ" sz="2400" dirty="0"/>
              <a:t>Každý, proti němuž je vedeno trestní řízení, je považován za nevinného, pokud pravomocným odsuzujícím rozsudkem soudu nebyla jeho vina vyslovena.</a:t>
            </a:r>
          </a:p>
          <a:p>
            <a:pPr marL="457200" indent="-457200" fontAlgn="ctr">
              <a:buFont typeface="Arial" charset="0"/>
              <a:buChar char="•"/>
            </a:pPr>
            <a:r>
              <a:rPr lang="cs-CZ" sz="2400" dirty="0"/>
              <a:t>Obviněný má právo, aby mu byl poskytnut čas a možnost k přípravě obhajoby a aby se mohl hájit sám nebo prostřednictvím obhájce. Jestliže si obhájce nezvolí, ačkoliv ho podle zákona mít musí, bude mu ustanoven soudem. Zákon stanoví, v kterých případech má obviněný právo na bezplatnou pomoc obhájce.</a:t>
            </a:r>
          </a:p>
          <a:p>
            <a:endParaRPr lang="cs-CZ" dirty="0"/>
          </a:p>
        </p:txBody>
      </p:sp>
    </p:spTree>
    <p:extLst>
      <p:ext uri="{BB962C8B-B14F-4D97-AF65-F5344CB8AC3E}">
        <p14:creationId xmlns:p14="http://schemas.microsoft.com/office/powerpoint/2010/main" val="1238093402"/>
      </p:ext>
    </p:extLst>
  </p:cSld>
  <p:clrMapOvr>
    <a:masterClrMapping/>
  </p:clrMapOvr>
</p:sld>
</file>

<file path=ppt/slides/slide4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Práva obviněného</a:t>
            </a:r>
          </a:p>
        </p:txBody>
      </p:sp>
      <p:sp>
        <p:nvSpPr>
          <p:cNvPr id="3" name="Zástupný symbol pro obsah 2"/>
          <p:cNvSpPr>
            <a:spLocks noGrp="1"/>
          </p:cNvSpPr>
          <p:nvPr>
            <p:ph idx="1"/>
          </p:nvPr>
        </p:nvSpPr>
        <p:spPr/>
        <p:txBody>
          <a:bodyPr/>
          <a:lstStyle/>
          <a:p>
            <a:pPr marL="457200" indent="-457200" fontAlgn="ctr">
              <a:buFont typeface="Arial" charset="0"/>
              <a:buChar char="•"/>
            </a:pPr>
            <a:r>
              <a:rPr lang="cs-CZ" sz="2000" dirty="0"/>
              <a:t>Obviněný má právo, aby mu byl poskytnut čas a možnost k přípravě obhajoby a aby se mohl hájit sám nebo prostřednictvím obhájce. Jestliže si obhájce nezvolí, ačkoliv ho podle zákona mít musí, bude mu ustanoven soudem. Zákon stanoví, v kterých případech má obviněný právo na bezplatnou pomoc obhájce.</a:t>
            </a:r>
          </a:p>
          <a:p>
            <a:pPr fontAlgn="ctr">
              <a:buFont typeface="Arial" charset="0"/>
              <a:buChar char="•"/>
            </a:pPr>
            <a:r>
              <a:rPr lang="cs-CZ" sz="2000" dirty="0"/>
              <a:t>Obviněný má právo odepřít výpověď; tohoto práva nesmí být žádným způsobem zbaven.</a:t>
            </a:r>
          </a:p>
          <a:p>
            <a:pPr fontAlgn="ctr">
              <a:buFont typeface="Arial" charset="0"/>
              <a:buChar char="•"/>
            </a:pPr>
            <a:r>
              <a:rPr lang="cs-CZ" sz="2000" dirty="0"/>
              <a:t>Nikdo nemůže být trestně stíhán za čin, pro který již byl pravomocně odsouzen nebo zproštěn obžaloby. Tato zásada nevylučuje uplatnění mimořádných opravných prostředků v souladu se zákonem.</a:t>
            </a:r>
          </a:p>
          <a:p>
            <a:pPr fontAlgn="ctr">
              <a:buFont typeface="Arial" charset="0"/>
              <a:buChar char="•"/>
            </a:pPr>
            <a:r>
              <a:rPr lang="cs-CZ" sz="2000" dirty="0"/>
              <a:t>Trestnost činu se posuzuje a trest se ukládá podle zákona účinného v době, kdy byl čin spáchán. Pozdějšího zákona se použije, jestliže je to pro pachatele příznivější.</a:t>
            </a:r>
          </a:p>
          <a:p>
            <a:endParaRPr lang="cs-CZ" dirty="0"/>
          </a:p>
        </p:txBody>
      </p:sp>
    </p:spTree>
    <p:extLst>
      <p:ext uri="{BB962C8B-B14F-4D97-AF65-F5344CB8AC3E}">
        <p14:creationId xmlns:p14="http://schemas.microsoft.com/office/powerpoint/2010/main" val="8727140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Další pravomoci parlamentu</a:t>
            </a:r>
          </a:p>
        </p:txBody>
      </p:sp>
      <p:sp>
        <p:nvSpPr>
          <p:cNvPr id="23554" name="Rectangle 2"/>
          <p:cNvSpPr>
            <a:spLocks noGrp="1" noChangeArrowheads="1"/>
          </p:cNvSpPr>
          <p:nvPr>
            <p:ph type="body" idx="1"/>
          </p:nvPr>
        </p:nvSpPr>
        <p:spPr>
          <a:xfrm>
            <a:off x="468313" y="180022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Vyjadřovat se</a:t>
            </a:r>
            <a:r>
              <a:rPr lang="cs-CZ"/>
              <a:t> k připravovaným rozhodnutím EU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Schvalovat </a:t>
            </a:r>
            <a:r>
              <a:rPr lang="cs-CZ">
                <a:solidFill>
                  <a:srgbClr val="FF3333"/>
                </a:solidFill>
              </a:rPr>
              <a:t>státní rozpočet a státní závěrečný účet </a:t>
            </a:r>
            <a:r>
              <a:rPr lang="cs-CZ"/>
              <a:t>(jen Poslanecká sněmovna)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6633"/>
                </a:solidFill>
              </a:rPr>
              <a:t>Kreační pravomoc</a:t>
            </a:r>
            <a:r>
              <a:rPr lang="cs-CZ"/>
              <a:t> (volba   Prezidenta republiky) </a:t>
            </a:r>
            <a:r>
              <a:rPr lang="cs-CZ">
                <a:solidFill>
                  <a:srgbClr val="FF0000"/>
                </a:solidFill>
              </a:rPr>
              <a:t>spolurozhodování</a:t>
            </a:r>
            <a:r>
              <a:rPr lang="cs-CZ"/>
              <a:t> (návrh předsedovi vlády  na jmenování členů Rady pro rozhlsové a televizní vysílání (Poslanecká sněmovna), souhlas se jmenováním soudce Ústavního soudu (Senát).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Vztah Poslanecké sněmovny</a:t>
            </a:r>
            <a:br>
              <a:rPr lang="cs-CZ"/>
            </a:br>
            <a:r>
              <a:rPr lang="cs-CZ"/>
              <a:t> k Vládě</a:t>
            </a:r>
          </a:p>
        </p:txBody>
      </p:sp>
      <p:sp>
        <p:nvSpPr>
          <p:cNvPr id="24578" name="Rectangle 2"/>
          <p:cNvSpPr>
            <a:spLocks noGrp="1" noChangeArrowheads="1"/>
          </p:cNvSpPr>
          <p:nvPr>
            <p:ph type="body" idx="1"/>
          </p:nvPr>
        </p:nvSpPr>
        <p:spPr>
          <a:xfrm>
            <a:off x="503238" y="1768475"/>
            <a:ext cx="9070975" cy="4899025"/>
          </a:xfrm>
          <a:ln/>
        </p:spPr>
        <p:txBody>
          <a:bodyPr tIns="22932"/>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Hlasování o </a:t>
            </a:r>
            <a:r>
              <a:rPr lang="cs-CZ" sz="2600">
                <a:solidFill>
                  <a:srgbClr val="9999CC"/>
                </a:solidFill>
              </a:rPr>
              <a:t>vyslovení důvěry a nedůvěry</a:t>
            </a:r>
            <a:r>
              <a:rPr lang="cs-CZ" sz="2600"/>
              <a:t> vládě,</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0066CC"/>
                </a:solidFill>
              </a:rPr>
              <a:t>Povinnost účasti člena vlády</a:t>
            </a:r>
            <a:r>
              <a:rPr lang="cs-CZ" sz="2600"/>
              <a:t> na schůzi Sněmovny, výboru, komise a vyšetřovací komise)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Právo </a:t>
            </a:r>
            <a:r>
              <a:rPr lang="cs-CZ" sz="2600">
                <a:solidFill>
                  <a:srgbClr val="944794"/>
                </a:solidFill>
              </a:rPr>
              <a:t>interpelovat </a:t>
            </a:r>
            <a:r>
              <a:rPr lang="cs-CZ" sz="2600"/>
              <a:t>člena vlády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Právo</a:t>
            </a:r>
            <a:r>
              <a:rPr lang="cs-CZ" sz="2600">
                <a:solidFill>
                  <a:srgbClr val="FF8080"/>
                </a:solidFill>
              </a:rPr>
              <a:t> na informace</a:t>
            </a:r>
            <a:r>
              <a:rPr lang="cs-CZ" sz="2600"/>
              <a:t> od členů vlády a od vedoucích správních úřadů</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Oprávnění </a:t>
            </a:r>
            <a:r>
              <a:rPr lang="cs-CZ" sz="2600">
                <a:solidFill>
                  <a:srgbClr val="94006B"/>
                </a:solidFill>
              </a:rPr>
              <a:t>zřídit vyšetřovací komisi pro vyšetření věci veřejného zájmu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Povinnost členů vlády </a:t>
            </a:r>
            <a:r>
              <a:rPr lang="cs-CZ" sz="2600">
                <a:solidFill>
                  <a:srgbClr val="008000"/>
                </a:solidFill>
              </a:rPr>
              <a:t>informovat o připravovaných rozhodnutích EU</a:t>
            </a:r>
            <a:r>
              <a:rPr lang="cs-CZ">
                <a:solidFill>
                  <a:srgbClr val="008000"/>
                </a:solidFill>
              </a:rPr>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Principy volebního práva</a:t>
            </a:r>
          </a:p>
        </p:txBody>
      </p:sp>
      <p:sp>
        <p:nvSpPr>
          <p:cNvPr id="25602"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Všeobecné volební právo </a:t>
            </a:r>
            <a:r>
              <a:rPr lang="cs-CZ"/>
              <a:t> - pro volby obecně</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8000"/>
                </a:solidFill>
              </a:rPr>
              <a:t>Aktivní</a:t>
            </a:r>
            <a:r>
              <a:rPr lang="cs-CZ"/>
              <a:t> volební právo  (18 let, státní občanství)</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808019"/>
                </a:solidFill>
              </a:rPr>
              <a:t>Pasivní</a:t>
            </a:r>
            <a:r>
              <a:rPr lang="cs-CZ"/>
              <a:t> volební právo  (21 let, 40 let, státní občanství)</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94006B"/>
                </a:solidFill>
              </a:rPr>
              <a:t>Rovné </a:t>
            </a:r>
            <a:r>
              <a:rPr lang="cs-CZ"/>
              <a:t>volební právo (voliči mají stejná práva a povinnosti, stejná váha každého hlasu)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66CC"/>
                </a:solidFill>
              </a:rPr>
              <a:t>Tajné hlasování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Vyhlášení voleb</a:t>
            </a:r>
          </a:p>
        </p:txBody>
      </p:sp>
      <p:sp>
        <p:nvSpPr>
          <p:cNvPr id="26626"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do obou komor se konají ve lhůtě počínající</a:t>
            </a:r>
            <a:r>
              <a:rPr lang="cs-CZ">
                <a:solidFill>
                  <a:srgbClr val="94006B"/>
                </a:solidFill>
              </a:rPr>
              <a:t> třicátým dnem před uplynutím volebního období a končící dnem jeho uplynutí</a:t>
            </a:r>
            <a:r>
              <a:rPr lang="cs-CZ"/>
              <a: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Byla-li Poslanecká sněmovna rozpuštěna, konají se volby </a:t>
            </a:r>
            <a:r>
              <a:rPr lang="cs-CZ">
                <a:solidFill>
                  <a:srgbClr val="EB613D"/>
                </a:solidFill>
              </a:rPr>
              <a:t>do šedesáti dnů po jejím rozpuštění.</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vyhlašuje </a:t>
            </a:r>
            <a:r>
              <a:rPr lang="cs-CZ">
                <a:solidFill>
                  <a:srgbClr val="FF6633"/>
                </a:solidFill>
              </a:rPr>
              <a:t>Prezident republiky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Volební seznam</a:t>
            </a:r>
          </a:p>
        </p:txBody>
      </p:sp>
      <p:sp>
        <p:nvSpPr>
          <p:cNvPr id="27650"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Voliči jsou zapsáni ve </a:t>
            </a:r>
            <a:r>
              <a:rPr lang="cs-CZ">
                <a:solidFill>
                  <a:srgbClr val="B84700"/>
                </a:solidFill>
              </a:rPr>
              <a:t>stálých seznamech voličů</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ve </a:t>
            </a:r>
            <a:r>
              <a:rPr lang="cs-CZ">
                <a:solidFill>
                  <a:srgbClr val="EB613D"/>
                </a:solidFill>
              </a:rPr>
              <a:t>zvláštních seznamech voličů</a:t>
            </a:r>
            <a:r>
              <a:rPr lang="cs-CZ"/>
              <a:t>, který vede obecní úřad pro voliče, který není v jeho územním obvodu přihlášen k trvalému pobyt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volič může být zapsán </a:t>
            </a:r>
            <a:r>
              <a:rPr lang="cs-CZ">
                <a:solidFill>
                  <a:srgbClr val="4B1F6F"/>
                </a:solidFill>
              </a:rPr>
              <a:t>pouze v jednom seznamu voličů.</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Dny voleb</a:t>
            </a:r>
          </a:p>
        </p:txBody>
      </p:sp>
      <p:sp>
        <p:nvSpPr>
          <p:cNvPr id="28674"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do Parlamentu České republiky se na území České republiky konají ve 2 dnech, kterými jsou </a:t>
            </a:r>
            <a:r>
              <a:rPr lang="cs-CZ">
                <a:solidFill>
                  <a:srgbClr val="FF00FF"/>
                </a:solidFill>
              </a:rPr>
              <a:t>pátek a sobota.</a:t>
            </a:r>
            <a:r>
              <a:rPr lang="cs-CZ"/>
              <a: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První den voleb začíná hlasování ve </a:t>
            </a:r>
            <a:r>
              <a:rPr lang="cs-CZ">
                <a:solidFill>
                  <a:srgbClr val="0000FF"/>
                </a:solidFill>
              </a:rPr>
              <a:t>14.00 hodin a končí ve 22.00 hodin.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Druhý den voleb začíná hlasování v </a:t>
            </a:r>
            <a:r>
              <a:rPr lang="cs-CZ">
                <a:solidFill>
                  <a:srgbClr val="0000FF"/>
                </a:solidFill>
              </a:rPr>
              <a:t>8.00 hodin a končí ve 14.00 hodin.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07E3E1-AD0E-AA4C-9DEB-527864E8C2A1}"/>
              </a:ext>
            </a:extLst>
          </p:cNvPr>
          <p:cNvSpPr>
            <a:spLocks noGrp="1"/>
          </p:cNvSpPr>
          <p:nvPr>
            <p:ph type="title"/>
          </p:nvPr>
        </p:nvSpPr>
        <p:spPr/>
        <p:txBody>
          <a:bodyPr/>
          <a:lstStyle/>
          <a:p>
            <a:r>
              <a:rPr lang="cs-CZ" dirty="0">
                <a:solidFill>
                  <a:schemeClr val="tx1"/>
                </a:solidFill>
              </a:rPr>
              <a:t>Provolání  Národního výboru 28. 10. 1918</a:t>
            </a:r>
          </a:p>
        </p:txBody>
      </p:sp>
      <p:sp>
        <p:nvSpPr>
          <p:cNvPr id="3" name="Zástupný symbol pro obsah 2">
            <a:extLst>
              <a:ext uri="{FF2B5EF4-FFF2-40B4-BE49-F238E27FC236}">
                <a16:creationId xmlns:a16="http://schemas.microsoft.com/office/drawing/2014/main" id="{25A23ADC-8BEA-294B-82A9-A4EB3A729CD9}"/>
              </a:ext>
            </a:extLst>
          </p:cNvPr>
          <p:cNvSpPr>
            <a:spLocks noGrp="1"/>
          </p:cNvSpPr>
          <p:nvPr>
            <p:ph idx="1"/>
          </p:nvPr>
        </p:nvSpPr>
        <p:spPr/>
        <p:txBody>
          <a:bodyPr/>
          <a:lstStyle/>
          <a:p>
            <a:r>
              <a:rPr lang="cs-CZ" sz="2000" dirty="0"/>
              <a:t>Na počátku velikého díla ukládá Ti Národní výbor, ode dneška Tvá vláda, aby Tvé chování a Tvá radost byly důstojný velké chvíle nynější. Naši osvoboditelé Masaryk a Wilson nesmí býti zklamáni ve svém přesvědčení, že dobyli svobody lidu, který dovede sám sobě vládnouti, ni jediným rušivým činem nesmí býti zkaleny nynější veliké okamžiky, ni jediný z Vás nesmí se dopustiti ničeho, co by mohlo vrhnouti stín na čisté jméno národa.</a:t>
            </a:r>
            <a:br>
              <a:rPr lang="cs-CZ" sz="2000" dirty="0"/>
            </a:br>
            <a:br>
              <a:rPr lang="cs-CZ" sz="2000" dirty="0"/>
            </a:br>
            <a:r>
              <a:rPr lang="cs-CZ" sz="2000" dirty="0"/>
              <a:t>Každý z Vás musí bezvýhradně šetřiti všeho, co jinému jest svaté.</a:t>
            </a:r>
            <a:br>
              <a:rPr lang="cs-CZ" sz="2000" dirty="0"/>
            </a:br>
            <a:br>
              <a:rPr lang="cs-CZ" sz="2000" dirty="0"/>
            </a:br>
            <a:r>
              <a:rPr lang="cs-CZ" sz="2000" dirty="0"/>
              <a:t>Svobody osobní, majetku soukromého nesmí býti dotčeno. Podrobte se bezvýhradně rozkazu Národního výboru.</a:t>
            </a:r>
            <a:br>
              <a:rPr lang="cs-CZ" sz="2000" dirty="0"/>
            </a:br>
            <a:br>
              <a:rPr lang="cs-CZ" sz="2000" dirty="0"/>
            </a:br>
            <a:r>
              <a:rPr lang="cs-CZ" sz="2000" dirty="0"/>
              <a:t>V Praze, dne 28. října 1918.</a:t>
            </a:r>
          </a:p>
        </p:txBody>
      </p:sp>
    </p:spTree>
    <p:extLst>
      <p:ext uri="{BB962C8B-B14F-4D97-AF65-F5344CB8AC3E}">
        <p14:creationId xmlns:p14="http://schemas.microsoft.com/office/powerpoint/2010/main" val="17652088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do Poslanecké sněmovny</a:t>
            </a:r>
          </a:p>
        </p:txBody>
      </p:sp>
      <p:sp>
        <p:nvSpPr>
          <p:cNvPr id="29698"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Poslanecká sněmovna má 200 poslanců, kteří jsou voleni na</a:t>
            </a:r>
            <a:r>
              <a:rPr lang="cs-CZ">
                <a:solidFill>
                  <a:srgbClr val="FF00FF"/>
                </a:solidFill>
              </a:rPr>
              <a:t> dobu čtyř let.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podle zásady </a:t>
            </a:r>
            <a:r>
              <a:rPr lang="cs-CZ">
                <a:solidFill>
                  <a:srgbClr val="FF00FF"/>
                </a:solidFill>
              </a:rPr>
              <a:t>poměrného zastoupení </a:t>
            </a:r>
            <a:r>
              <a:rPr lang="cs-CZ"/>
              <a:t>ve volebních krajích  na území České republiky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Volebními kraji  jsou </a:t>
            </a:r>
            <a:r>
              <a:rPr lang="cs-CZ">
                <a:solidFill>
                  <a:srgbClr val="FF00FF"/>
                </a:solidFill>
              </a:rPr>
              <a:t>vyšší územní samosprávné celky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Podání kandidátní listiny</a:t>
            </a:r>
          </a:p>
        </p:txBody>
      </p:sp>
      <p:sp>
        <p:nvSpPr>
          <p:cNvPr id="30722" name="Rectangle 2"/>
          <p:cNvSpPr>
            <a:spLocks noGrp="1" noChangeArrowheads="1"/>
          </p:cNvSpPr>
          <p:nvPr>
            <p:ph type="body" idx="1"/>
          </p:nvPr>
        </p:nvSpPr>
        <p:spPr>
          <a:xfrm>
            <a:off x="503238" y="1768475"/>
            <a:ext cx="9070975" cy="5337175"/>
          </a:xfrm>
          <a:ln/>
        </p:spPr>
        <p:txBody>
          <a:bodyPr tIns="22932"/>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B84747"/>
                </a:solidFill>
              </a:rPr>
              <a:t> Registrované politické strany a politická hnutí</a:t>
            </a:r>
            <a:r>
              <a:rPr lang="cs-CZ" sz="2600"/>
              <a:t>, jejichž činnost nebyla pozastavena,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solidFill>
                  <a:srgbClr val="B3B300"/>
                </a:solidFill>
              </a:rPr>
              <a:t>Jejich koalice</a:t>
            </a:r>
            <a:r>
              <a:rPr lang="cs-CZ" sz="2600"/>
              <a:t>; za kandidátní listinu  podanou koalicí se považuje ta, kterou </a:t>
            </a:r>
            <a:r>
              <a:rPr lang="cs-CZ" sz="2600">
                <a:solidFill>
                  <a:srgbClr val="AECF00"/>
                </a:solidFill>
              </a:rPr>
              <a:t>všechny společně kandidující politické strany a politická hnutí jednoznačně na kandidátní listině  jako koaliční označí</a:t>
            </a:r>
            <a:r>
              <a:rPr lang="cs-CZ" sz="2600"/>
              <a:t>, uvedou, kdo je </a:t>
            </a:r>
            <a:r>
              <a:rPr lang="cs-CZ" sz="2600">
                <a:solidFill>
                  <a:srgbClr val="23FF23"/>
                </a:solidFill>
              </a:rPr>
              <a:t>členem koalice</a:t>
            </a:r>
            <a:r>
              <a:rPr lang="cs-CZ" sz="2600"/>
              <a:t>, a stanoví její </a:t>
            </a:r>
            <a:r>
              <a:rPr lang="cs-CZ" sz="2600">
                <a:solidFill>
                  <a:srgbClr val="579D1C"/>
                </a:solidFill>
              </a:rPr>
              <a:t>název</a:t>
            </a:r>
            <a:r>
              <a:rPr lang="cs-CZ" sz="2600"/>
              <a: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Každá politická strana, politické hnutí a koalice může podat pro volby do Poslanecké sněmovny v každém volebním kraji </a:t>
            </a:r>
            <a:r>
              <a:rPr lang="cs-CZ" sz="2600">
                <a:solidFill>
                  <a:srgbClr val="FF0000"/>
                </a:solidFill>
              </a:rPr>
              <a:t> pouze 1 kandidátní listinu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600"/>
              <a:t>Politická strana, politické hnutí nebo koalice ke kandidátní listině uhradí</a:t>
            </a:r>
            <a:r>
              <a:rPr lang="cs-CZ" sz="2600">
                <a:solidFill>
                  <a:srgbClr val="FF0000"/>
                </a:solidFill>
              </a:rPr>
              <a:t> příspěvku na volební náklady  ve výši 15 000 Kč.</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Hlasování</a:t>
            </a:r>
            <a:br>
              <a:rPr lang="cs-CZ"/>
            </a:br>
            <a:endParaRPr lang="cs-CZ"/>
          </a:p>
        </p:txBody>
      </p:sp>
      <p:sp>
        <p:nvSpPr>
          <p:cNvPr id="31746" name="Rectangle 2"/>
          <p:cNvSpPr>
            <a:spLocks noGrp="1" noChangeArrowheads="1"/>
          </p:cNvSpPr>
          <p:nvPr>
            <p:ph type="body" idx="1"/>
          </p:nvPr>
        </p:nvSpPr>
        <p:spPr>
          <a:xfrm>
            <a:off x="503238" y="1768475"/>
            <a:ext cx="9070975" cy="5097463"/>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Hlasování se koná </a:t>
            </a:r>
            <a:r>
              <a:rPr lang="cs-CZ">
                <a:solidFill>
                  <a:srgbClr val="94476B"/>
                </a:solidFill>
              </a:rPr>
              <a:t>prostoru určeném pro úpravu hlasovacích lístků</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vloží volič do úřední obálky</a:t>
            </a:r>
            <a:r>
              <a:rPr lang="cs-CZ">
                <a:solidFill>
                  <a:srgbClr val="804C19"/>
                </a:solidFill>
              </a:rPr>
              <a:t> 1 hlasovací lístek.</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Na hlasovacím lístku, který vkládá do úřední obálky, může přitom zakroužkováním pořadového čísla nejvýš </a:t>
            </a:r>
            <a:r>
              <a:rPr lang="cs-CZ">
                <a:solidFill>
                  <a:srgbClr val="AECF00"/>
                </a:solidFill>
              </a:rPr>
              <a:t>u  4  kandidátů</a:t>
            </a:r>
            <a:r>
              <a:rPr lang="cs-CZ"/>
              <a:t> uvedených na témže hlasovacím lístku vyznačit, kterému z kandidátů dává přednost.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Jiné písemné úpravy hlasovacího lístku nemají na posuzování hlasovacího lístku vliv.</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Výsledek voleb</a:t>
            </a:r>
          </a:p>
        </p:txBody>
      </p:sp>
      <p:sp>
        <p:nvSpPr>
          <p:cNvPr id="32770" name="Rectangle 2"/>
          <p:cNvSpPr>
            <a:spLocks noGrp="1" noChangeArrowheads="1"/>
          </p:cNvSpPr>
          <p:nvPr>
            <p:ph type="body" idx="1"/>
          </p:nvPr>
        </p:nvSpPr>
        <p:spPr>
          <a:xfrm>
            <a:off x="539750" y="1689100"/>
            <a:ext cx="9070975" cy="4899025"/>
          </a:xfrm>
          <a:ln/>
        </p:spPr>
        <p:txBody>
          <a:bodyPr tIns="24695"/>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dirty="0"/>
              <a:t> </a:t>
            </a:r>
            <a:r>
              <a:rPr lang="cs-CZ" sz="2800" dirty="0">
                <a:solidFill>
                  <a:srgbClr val="280099"/>
                </a:solidFill>
              </a:rPr>
              <a:t>politické strany nebo politická hnutí</a:t>
            </a:r>
            <a:r>
              <a:rPr lang="cs-CZ" sz="2800" dirty="0"/>
              <a:t>  nejméně </a:t>
            </a:r>
            <a:r>
              <a:rPr lang="cs-CZ" sz="2800" dirty="0">
                <a:solidFill>
                  <a:srgbClr val="FF00FF"/>
                </a:solidFill>
              </a:rPr>
              <a:t>5</a:t>
            </a:r>
            <a:r>
              <a:rPr lang="cs-CZ" sz="2800" dirty="0"/>
              <a:t> procent,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dirty="0"/>
              <a:t>které koalice, složené ze</a:t>
            </a:r>
            <a:r>
              <a:rPr lang="cs-CZ" sz="2800" dirty="0">
                <a:solidFill>
                  <a:srgbClr val="280099"/>
                </a:solidFill>
              </a:rPr>
              <a:t> 2 politických stran</a:t>
            </a:r>
            <a:r>
              <a:rPr lang="cs-CZ" sz="2800" dirty="0"/>
              <a:t>, popřípadě politických hnutí získaly nejméně </a:t>
            </a:r>
            <a:r>
              <a:rPr lang="cs-CZ" sz="2800" dirty="0">
                <a:solidFill>
                  <a:srgbClr val="FF00FF"/>
                </a:solidFill>
              </a:rPr>
              <a:t>7</a:t>
            </a:r>
            <a:r>
              <a:rPr lang="cs-CZ" sz="2800" dirty="0"/>
              <a:t> procent,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dirty="0"/>
              <a:t>které koalice, složené ze </a:t>
            </a:r>
            <a:r>
              <a:rPr lang="cs-CZ" sz="2800" dirty="0">
                <a:solidFill>
                  <a:srgbClr val="280099"/>
                </a:solidFill>
              </a:rPr>
              <a:t>3 politických stran</a:t>
            </a:r>
            <a:r>
              <a:rPr lang="cs-CZ" sz="2800" dirty="0"/>
              <a:t>, popřípadě politických hnutí získaly nejméně </a:t>
            </a:r>
            <a:r>
              <a:rPr lang="cs-CZ" sz="2800" dirty="0">
                <a:solidFill>
                  <a:srgbClr val="FF00FF"/>
                </a:solidFill>
              </a:rPr>
              <a:t>9</a:t>
            </a:r>
            <a:r>
              <a:rPr lang="cs-CZ" sz="2800" dirty="0"/>
              <a:t> procent,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dirty="0"/>
              <a:t>které koalice, složené z nejméně </a:t>
            </a:r>
            <a:r>
              <a:rPr lang="cs-CZ" sz="2800" dirty="0">
                <a:solidFill>
                  <a:srgbClr val="280099"/>
                </a:solidFill>
              </a:rPr>
              <a:t>4 a více politických stran</a:t>
            </a:r>
            <a:r>
              <a:rPr lang="cs-CZ" sz="2800" dirty="0"/>
              <a:t>, popřípadě politických hnutí získaly nejméně  </a:t>
            </a:r>
            <a:r>
              <a:rPr lang="cs-CZ" sz="2800" dirty="0">
                <a:solidFill>
                  <a:srgbClr val="FF00FF"/>
                </a:solidFill>
              </a:rPr>
              <a:t>11</a:t>
            </a:r>
            <a:r>
              <a:rPr lang="cs-CZ" sz="2800" dirty="0"/>
              <a:t> procent z celkového počtu platných hlasů.</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Osvědčení o zvolení</a:t>
            </a:r>
          </a:p>
        </p:txBody>
      </p:sp>
      <p:sp>
        <p:nvSpPr>
          <p:cNvPr id="33794" name="Rectangle 2"/>
          <p:cNvSpPr>
            <a:spLocks noGrp="1" noChangeArrowheads="1"/>
          </p:cNvSpPr>
          <p:nvPr>
            <p:ph type="body" idx="1"/>
          </p:nvPr>
        </p:nvSpPr>
        <p:spPr>
          <a:xfrm>
            <a:off x="503238" y="1768475"/>
            <a:ext cx="9070975" cy="5373688"/>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33A3A3"/>
                </a:solidFill>
              </a:rPr>
              <a:t> Státní volební komise</a:t>
            </a:r>
            <a:r>
              <a:rPr lang="cs-CZ"/>
              <a:t> vydá kandidátům zvoleným za poslance  Poslanecké sněmovny do 1 měsíce od uveřejnění výsledků voleb osvědčení o tom, že</a:t>
            </a:r>
            <a:r>
              <a:rPr lang="cs-CZ">
                <a:solidFill>
                  <a:srgbClr val="FF0000"/>
                </a:solidFill>
              </a:rPr>
              <a:t> druhým dnem voleb </a:t>
            </a:r>
            <a:r>
              <a:rPr lang="cs-CZ"/>
              <a:t>byli zvoleni.</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Nezvolení kandidáti se  stávají </a:t>
            </a:r>
            <a:r>
              <a:rPr lang="cs-CZ">
                <a:solidFill>
                  <a:srgbClr val="FF0000"/>
                </a:solidFill>
              </a:rPr>
              <a:t>náhradníky</a:t>
            </a:r>
            <a:r>
              <a:rPr lang="cs-CZ"/>
              <a:t> na kanditání listině téže politické strany , politického hnutí nebo koalice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Není-li náhradníka téže politické strany , politického hnutí nebo koalice,</a:t>
            </a:r>
            <a:r>
              <a:rPr lang="cs-CZ">
                <a:solidFill>
                  <a:srgbClr val="FF00FF"/>
                </a:solidFill>
              </a:rPr>
              <a:t> zůstane mandát uprázdněn až do konce volebního období.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Příspěvek na úhradu volebních  nákladů</a:t>
            </a:r>
          </a:p>
        </p:txBody>
      </p:sp>
      <p:sp>
        <p:nvSpPr>
          <p:cNvPr id="34818"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Příspěvek na úhradu volebních nákladů se poskytuje </a:t>
            </a:r>
            <a:r>
              <a:rPr lang="cs-CZ">
                <a:solidFill>
                  <a:srgbClr val="FF00FF"/>
                </a:solidFill>
              </a:rPr>
              <a:t>pouze za výsledky voleb do Poslanecké sněmovny.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Politické straně, politickému hnutí nebo koalici, která ve volbách získala nejméně </a:t>
            </a:r>
            <a:r>
              <a:rPr lang="cs-CZ">
                <a:solidFill>
                  <a:srgbClr val="0047FF"/>
                </a:solidFill>
              </a:rPr>
              <a:t>1,5 procenta z celkového počtu platných hlasů, bude za každý odevzdaný hlas ze státního rozpočtu  uhrazeno 100 Kč.</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do Senátu</a:t>
            </a:r>
          </a:p>
        </p:txBody>
      </p:sp>
      <p:sp>
        <p:nvSpPr>
          <p:cNvPr id="35842" name="Rectangle 2"/>
          <p:cNvSpPr>
            <a:spLocks noGrp="1" noChangeArrowheads="1"/>
          </p:cNvSpPr>
          <p:nvPr>
            <p:ph type="body" idx="1"/>
          </p:nvPr>
        </p:nvSpPr>
        <p:spPr>
          <a:xfrm>
            <a:off x="900113" y="1760538"/>
            <a:ext cx="9070975" cy="5245100"/>
          </a:xfrm>
          <a:ln/>
        </p:spPr>
        <p:txBody>
          <a:bodyPr tIns="24695"/>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Systém absolutní většiny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Podávání přihlášek k registraci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Kandidáty pro volbu do Senátu  mohou přihlašovat </a:t>
            </a:r>
            <a:r>
              <a:rPr lang="cs-CZ" sz="2800">
                <a:solidFill>
                  <a:srgbClr val="FF0000"/>
                </a:solidFill>
              </a:rPr>
              <a:t>registrované politické strany, politická hnutí, j</a:t>
            </a:r>
            <a:r>
              <a:rPr lang="cs-CZ" sz="2800"/>
              <a:t>ejichž činnost nebyla pozastavena a koalice, prostřednictvím</a:t>
            </a:r>
            <a:r>
              <a:rPr lang="cs-CZ" sz="2800">
                <a:solidFill>
                  <a:srgbClr val="94006B"/>
                </a:solidFill>
              </a:rPr>
              <a:t> zmocněnce.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0000FF"/>
                </a:solidFill>
              </a:rPr>
              <a:t>Nezávislý kandidát</a:t>
            </a:r>
            <a:r>
              <a:rPr lang="cs-CZ" sz="2800"/>
              <a:t> podává přihlášku k registraci </a:t>
            </a:r>
            <a:r>
              <a:rPr lang="cs-CZ" sz="2800">
                <a:solidFill>
                  <a:srgbClr val="0000FF"/>
                </a:solidFill>
              </a:rPr>
              <a:t>sám</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t>Každý kandidát může kandidovat pouze </a:t>
            </a:r>
            <a:r>
              <a:rPr lang="cs-CZ" sz="2800">
                <a:solidFill>
                  <a:srgbClr val="FF3366"/>
                </a:solidFill>
              </a:rPr>
              <a:t>v jednom volebním obvodu, na jedné přihlášce k registraci.</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3366"/>
                </a:solidFill>
              </a:rPr>
              <a:t>Volební kauce 20.000 Kč </a:t>
            </a:r>
            <a:r>
              <a:rPr lang="cs-CZ" sz="2800"/>
              <a:t>(hranice 6% odevzdaných hlasů na její navrácení)</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Volební obvody</a:t>
            </a:r>
            <a:br>
              <a:rPr lang="cs-CZ"/>
            </a:br>
            <a:endParaRPr lang="cs-CZ"/>
          </a:p>
        </p:txBody>
      </p:sp>
      <p:sp>
        <p:nvSpPr>
          <p:cNvPr id="36866"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47FF"/>
                </a:solidFill>
              </a:rPr>
              <a:t>81 volebních obvodů</a:t>
            </a:r>
            <a:r>
              <a:rPr lang="cs-CZ"/>
              <a:t>, jejichž seznam je přílohou zákona o volbách do Parlamentu,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Obvody by měly být stejně velké  pokud jde o počet oprávněných voličů</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Každé </a:t>
            </a:r>
            <a:r>
              <a:rPr lang="cs-CZ">
                <a:solidFill>
                  <a:srgbClr val="B84747"/>
                </a:solidFill>
              </a:rPr>
              <a:t>dva roky se volí jedna třetina</a:t>
            </a:r>
            <a:r>
              <a:rPr lang="cs-CZ"/>
              <a:t> Senátu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Výsledek voleb</a:t>
            </a:r>
            <a:br>
              <a:rPr lang="cs-CZ"/>
            </a:br>
            <a:endParaRPr lang="cs-CZ"/>
          </a:p>
        </p:txBody>
      </p:sp>
      <p:sp>
        <p:nvSpPr>
          <p:cNvPr id="37890" name="Rectangle 2"/>
          <p:cNvSpPr>
            <a:spLocks noGrp="1" noChangeArrowheads="1"/>
          </p:cNvSpPr>
          <p:nvPr>
            <p:ph type="body" idx="1"/>
          </p:nvPr>
        </p:nvSpPr>
        <p:spPr>
          <a:xfrm>
            <a:off x="503238" y="1768475"/>
            <a:ext cx="9070975" cy="491807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Zvolen je kandidát, který obdržel </a:t>
            </a:r>
            <a:r>
              <a:rPr lang="cs-CZ">
                <a:solidFill>
                  <a:srgbClr val="FF00FF"/>
                </a:solidFill>
              </a:rPr>
              <a:t>nadpoloviční většinu odevzdaných platných hlasů.</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V případě, že žádný z kandidátů nezíská počet hlasů potřebný ke zvolení, koná se </a:t>
            </a:r>
            <a:r>
              <a:rPr lang="cs-CZ">
                <a:solidFill>
                  <a:srgbClr val="33A3A3"/>
                </a:solidFill>
              </a:rPr>
              <a:t> druhé kolo voleb šestý den</a:t>
            </a:r>
            <a:r>
              <a:rPr lang="cs-CZ"/>
              <a:t> po ukončení hlasování v prvním kole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Ve druhém kole kandidují v každém volebním obvodu, ve kterém se volby konají,</a:t>
            </a:r>
            <a:r>
              <a:rPr lang="cs-CZ">
                <a:solidFill>
                  <a:srgbClr val="9999CC"/>
                </a:solidFill>
              </a:rPr>
              <a:t> pouze dva kandidáti, kteří se v prvním kole v konečném pořadí umístili na prvních dvou místech.</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Grp="1" noChangeArrowheads="1"/>
          </p:cNvSpPr>
          <p:nvPr>
            <p:ph type="title"/>
          </p:nvPr>
        </p:nvSpPr>
        <p:spPr>
          <a:xfrm>
            <a:off x="539750" y="360363"/>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Orgány  Poslanecké sněmovny</a:t>
            </a:r>
          </a:p>
        </p:txBody>
      </p:sp>
      <p:sp>
        <p:nvSpPr>
          <p:cNvPr id="38914" name="Rectangle 2"/>
          <p:cNvSpPr>
            <a:spLocks noGrp="1" noChangeArrowheads="1"/>
          </p:cNvSpPr>
          <p:nvPr>
            <p:ph type="body" idx="1"/>
          </p:nvPr>
        </p:nvSpPr>
        <p:spPr>
          <a:xfrm>
            <a:off x="503238" y="1768475"/>
            <a:ext cx="9070975" cy="5064125"/>
          </a:xfrm>
          <a:ln/>
        </p:spPr>
        <p:txBody>
          <a:bodyPr tIns="24695"/>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Předseda </a:t>
            </a:r>
            <a:r>
              <a:rPr lang="cs-CZ" sz="2800"/>
              <a:t>Poslanecké sněmovny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Místopředsedové</a:t>
            </a:r>
            <a:r>
              <a:rPr lang="cs-CZ" sz="2800"/>
              <a:t> Poslanecké sněmovny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Výbory </a:t>
            </a:r>
            <a:r>
              <a:rPr lang="cs-CZ" sz="2800"/>
              <a:t>(podle zásady poměrného zastoupení - </a:t>
            </a:r>
            <a:r>
              <a:rPr lang="cs-CZ" sz="2800">
                <a:solidFill>
                  <a:srgbClr val="008080"/>
                </a:solidFill>
              </a:rPr>
              <a:t>mandátový a imunitní výbor, petiční výbor, rozpočtový výbor , kontrolní výbor , organizační výbor, volební výbor, výbor pro evropské záležitosti </a:t>
            </a:r>
            <a:r>
              <a:rPr lang="cs-CZ" sz="2800"/>
              <a:t>a další výbory, na nichž se usnese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Komise</a:t>
            </a:r>
            <a:r>
              <a:rPr lang="cs-CZ" sz="2800"/>
              <a:t> – stálé nebo dočasné- členem může být i ten, kdo není členem Poslanecké sněmovny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sz="2800">
                <a:solidFill>
                  <a:srgbClr val="FF0000"/>
                </a:solidFill>
              </a:rPr>
              <a:t>Vyšetřovací  komise</a:t>
            </a:r>
            <a:r>
              <a:rPr lang="cs-CZ" sz="2800"/>
              <a:t> pro vyšetření věci veřejného zájmu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539750" y="360363"/>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Prozatimní ústava </a:t>
            </a:r>
          </a:p>
        </p:txBody>
      </p:sp>
      <p:sp>
        <p:nvSpPr>
          <p:cNvPr id="4098" name="Rectangle 2"/>
          <p:cNvSpPr>
            <a:spLocks noGrp="1" noChangeArrowheads="1"/>
          </p:cNvSpPr>
          <p:nvPr>
            <p:ph type="body" idx="1"/>
          </p:nvPr>
        </p:nvSpPr>
        <p:spPr>
          <a:xfrm>
            <a:off x="468313" y="1800225"/>
            <a:ext cx="9070975" cy="5457825"/>
          </a:xfrm>
          <a:ln/>
        </p:spPr>
        <p:txBody>
          <a:bodyPr/>
          <a:lstStyle/>
          <a:p>
            <a:pPr marL="431800" indent="-323850">
              <a:buSzPct val="45000"/>
              <a:buFont typeface="Wingding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Zákon č. 37/1918</a:t>
            </a:r>
            <a:r>
              <a:rPr lang="cs-CZ">
                <a:solidFill>
                  <a:srgbClr val="FF9966"/>
                </a:solidFill>
              </a:rPr>
              <a:t> prozatimní ústava: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Československo je svobodnou </a:t>
            </a:r>
            <a:r>
              <a:rPr lang="cs-CZ">
                <a:solidFill>
                  <a:srgbClr val="FF00FF"/>
                </a:solidFill>
              </a:rPr>
              <a:t>Československou republikou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Masaryk se stává (aklamací)  </a:t>
            </a:r>
            <a:r>
              <a:rPr lang="cs-CZ">
                <a:solidFill>
                  <a:srgbClr val="FF00FF"/>
                </a:solidFill>
              </a:rPr>
              <a:t>prezidentem republiky</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transformace Národního výboru na  </a:t>
            </a:r>
            <a:r>
              <a:rPr lang="cs-CZ">
                <a:solidFill>
                  <a:srgbClr val="94006B"/>
                </a:solidFill>
              </a:rPr>
              <a:t>Narodní shromáždění</a:t>
            </a:r>
            <a:r>
              <a:rPr lang="cs-CZ"/>
              <a:t> – vláda parlamentu – delegace poslanců politickými stranami podle klíče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Výkonná moc  v rukou </a:t>
            </a:r>
            <a:r>
              <a:rPr lang="cs-CZ">
                <a:solidFill>
                  <a:srgbClr val="0000FF"/>
                </a:solidFill>
              </a:rPr>
              <a:t>17členné vládě</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008080"/>
                </a:solidFill>
              </a:rPr>
              <a:t>Volební povinnost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Orgány  Senátu</a:t>
            </a:r>
            <a:br>
              <a:rPr lang="cs-CZ"/>
            </a:br>
            <a:endParaRPr lang="cs-CZ"/>
          </a:p>
        </p:txBody>
      </p:sp>
      <p:sp>
        <p:nvSpPr>
          <p:cNvPr id="39938" name="Rectangle 2"/>
          <p:cNvSpPr>
            <a:spLocks noGrp="1" noChangeArrowheads="1"/>
          </p:cNvSpPr>
          <p:nvPr>
            <p:ph type="body" idx="1"/>
          </p:nvPr>
        </p:nvSpPr>
        <p:spPr>
          <a:xfrm>
            <a:off x="468313" y="180022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FF"/>
                </a:solidFill>
              </a:rPr>
              <a:t>Předseda </a:t>
            </a:r>
            <a:r>
              <a:rPr lang="cs-CZ"/>
              <a:t>Senátu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3366"/>
                </a:solidFill>
              </a:rPr>
              <a:t>Místopředsedové</a:t>
            </a:r>
            <a:r>
              <a:rPr lang="cs-CZ"/>
              <a:t> Senátu</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Výbory</a:t>
            </a:r>
            <a:r>
              <a:rPr lang="cs-CZ"/>
              <a:t> - organizační výbor, mandátový a imunitní výbor a další výbory, na nichž se usnese.</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Komise</a:t>
            </a:r>
            <a:r>
              <a:rPr lang="cs-CZ"/>
              <a:t> – členem nemusí být senátor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do Evropského parlamentu</a:t>
            </a:r>
          </a:p>
        </p:txBody>
      </p:sp>
      <p:sp>
        <p:nvSpPr>
          <p:cNvPr id="40962"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Volby do Evropského parlamentu se konají tajným hlasováním na základě všeobecného, rovného a přímého volebního práva, podle zásad</a:t>
            </a:r>
            <a:r>
              <a:rPr lang="cs-CZ">
                <a:solidFill>
                  <a:srgbClr val="2300DC"/>
                </a:solidFill>
              </a:rPr>
              <a:t> poměrného zastoupení.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Poslanci Evropského parlamentu jsou voleni na dobu </a:t>
            </a:r>
            <a:r>
              <a:rPr lang="cs-CZ">
                <a:solidFill>
                  <a:srgbClr val="FF3366"/>
                </a:solidFill>
              </a:rPr>
              <a:t>5 let.</a:t>
            </a:r>
            <a:r>
              <a:rPr lang="cs-CZ"/>
              <a: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Pro volby do Evropského parlamentu tvoří </a:t>
            </a:r>
            <a:r>
              <a:rPr lang="cs-CZ">
                <a:solidFill>
                  <a:srgbClr val="FF8080"/>
                </a:solidFill>
              </a:rPr>
              <a:t>území České republiky jeden volební obvod.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volit</a:t>
            </a:r>
          </a:p>
        </p:txBody>
      </p:sp>
      <p:sp>
        <p:nvSpPr>
          <p:cNvPr id="41986"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volit na území České republiky do Evropského parlamentu má:</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každý </a:t>
            </a:r>
            <a:r>
              <a:rPr lang="cs-CZ">
                <a:solidFill>
                  <a:srgbClr val="83CAFF"/>
                </a:solidFill>
              </a:rPr>
              <a:t>občan České republiky</a:t>
            </a:r>
            <a:r>
              <a:rPr lang="cs-CZ"/>
              <a:t>, který alespoň druhý den voleb dosáhl věku </a:t>
            </a:r>
            <a:r>
              <a:rPr lang="cs-CZ">
                <a:solidFill>
                  <a:srgbClr val="FF00FF"/>
                </a:solidFill>
              </a:rPr>
              <a:t>18 let</a:t>
            </a:r>
            <a:r>
              <a:rPr lang="cs-CZ"/>
              <a:t>, a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občan </a:t>
            </a:r>
            <a:r>
              <a:rPr lang="cs-CZ">
                <a:solidFill>
                  <a:srgbClr val="6B0094"/>
                </a:solidFill>
              </a:rPr>
              <a:t>jiného členského státu EU</a:t>
            </a:r>
            <a:r>
              <a:rPr lang="cs-CZ"/>
              <a:t>, který alespoň druhý den voleb dosáhl věku 18 let a je po dobu nejméně 45 dnů veden v evidenci obyvatel     jako cizinec </a:t>
            </a:r>
            <a:r>
              <a:rPr lang="cs-CZ">
                <a:solidFill>
                  <a:srgbClr val="6B0094"/>
                </a:solidFill>
              </a:rPr>
              <a:t>s povolením k pobytu na území České republiky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Právo být volen</a:t>
            </a:r>
          </a:p>
        </p:txBody>
      </p:sp>
      <p:sp>
        <p:nvSpPr>
          <p:cNvPr id="43010"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Poslancem Evropského parlamentu může být na území České republiky zvolen</a:t>
            </a:r>
            <a:r>
              <a:rPr lang="cs-CZ">
                <a:solidFill>
                  <a:srgbClr val="FF00FF"/>
                </a:solidFill>
              </a:rPr>
              <a:t> každý občan České republiky</a:t>
            </a:r>
            <a:r>
              <a:rPr lang="cs-CZ"/>
              <a:t> a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každý občan </a:t>
            </a:r>
            <a:r>
              <a:rPr lang="cs-CZ">
                <a:solidFill>
                  <a:srgbClr val="996633"/>
                </a:solidFill>
              </a:rPr>
              <a:t>jiného členského státu</a:t>
            </a:r>
            <a:r>
              <a:rPr lang="cs-CZ"/>
              <a:t>, který je na území České republiky nejpozději druhý den voleb po dobu nejméně 45 dnů veden v evidenci obyvatel jako cizinec s polením pobytu, 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 alespoň druhý den voleb dosáhl věku 21 let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Podávání kandidatních listin</a:t>
            </a:r>
          </a:p>
        </p:txBody>
      </p:sp>
      <p:sp>
        <p:nvSpPr>
          <p:cNvPr id="44034"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Kandidátní listiny pro volby do Evropského parlamentu mohou podávat </a:t>
            </a:r>
            <a:r>
              <a:rPr lang="cs-CZ">
                <a:solidFill>
                  <a:srgbClr val="FF00FF"/>
                </a:solidFill>
              </a:rPr>
              <a:t>registrované politické strany a politická hnutí</a:t>
            </a:r>
            <a:r>
              <a:rPr lang="cs-CZ"/>
              <a:t>, jejichž činnost nebyla pozastavena, a jejich koalice. Za kandidátní listinu podanou koalicí se považuje ta, kterou </a:t>
            </a:r>
            <a:r>
              <a:rPr lang="cs-CZ">
                <a:solidFill>
                  <a:srgbClr val="B3B300"/>
                </a:solidFill>
              </a:rPr>
              <a:t>všechny společně kandidující politické strany a politická hnutí jednoznačně na kandidátní listině jako koaliční označí a uvedou, kdo je členem koalice a jaký je její název.</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Grp="1" noChangeArrowheads="1"/>
          </p:cNvSpPr>
          <p:nvPr>
            <p:ph type="title"/>
          </p:nvPr>
        </p:nvSpPr>
        <p:spPr>
          <a:xfrm>
            <a:off x="503238" y="307975"/>
            <a:ext cx="9070975" cy="1250950"/>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Hlasování</a:t>
            </a:r>
            <a:br>
              <a:rPr lang="cs-CZ"/>
            </a:br>
            <a:endParaRPr lang="cs-CZ"/>
          </a:p>
        </p:txBody>
      </p:sp>
      <p:sp>
        <p:nvSpPr>
          <p:cNvPr id="45058" name="Rectangle 2"/>
          <p:cNvSpPr>
            <a:spLocks noGrp="1" noChangeArrowheads="1"/>
          </p:cNvSpPr>
          <p:nvPr>
            <p:ph type="body" idx="1"/>
          </p:nvPr>
        </p:nvSpPr>
        <p:spPr>
          <a:xfrm>
            <a:off x="503238" y="1768475"/>
            <a:ext cx="9070975" cy="491807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Volič  v prostoru určeném pro úpravu hlasovacích lístků vloží do úřední obálky</a:t>
            </a:r>
            <a:r>
              <a:rPr lang="cs-CZ">
                <a:solidFill>
                  <a:srgbClr val="FF3333"/>
                </a:solidFill>
              </a:rPr>
              <a:t> 1 hlasovací lístek.</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Na hlasovacím lístku může přitom zakroužkováním pořadového čísla </a:t>
            </a:r>
            <a:r>
              <a:rPr lang="cs-CZ">
                <a:solidFill>
                  <a:srgbClr val="0000FF"/>
                </a:solidFill>
              </a:rPr>
              <a:t>nejvýše u 2 kandidátů</a:t>
            </a:r>
            <a:r>
              <a:rPr lang="cs-CZ"/>
              <a:t> uvedených na témže hlasovacím lístku vyznačit, kterému z kandidátů dává přednost. </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Jiné úpravy hlasovacího lístku nemají na jeho posuzování vliv.</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a:t>Zákonodárný proces</a:t>
            </a:r>
          </a:p>
        </p:txBody>
      </p:sp>
    </p:spTree>
    <p:extLst>
      <p:ext uri="{BB962C8B-B14F-4D97-AF65-F5344CB8AC3E}">
        <p14:creationId xmlns:p14="http://schemas.microsoft.com/office/powerpoint/2010/main" val="2078175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Grp="1" noChangeArrowheads="1"/>
          </p:cNvSpPr>
          <p:nvPr>
            <p:ph type="title"/>
          </p:nvPr>
        </p:nvSpPr>
        <p:spPr>
          <a:xfrm>
            <a:off x="503238" y="-4763"/>
            <a:ext cx="9070975" cy="1874838"/>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br>
              <a:rPr lang="cs-CZ"/>
            </a:br>
            <a:r>
              <a:rPr lang="cs-CZ"/>
              <a:t>Zákonodárný proces</a:t>
            </a:r>
            <a:br>
              <a:rPr lang="cs-CZ"/>
            </a:br>
            <a:endParaRPr lang="cs-CZ"/>
          </a:p>
        </p:txBody>
      </p:sp>
      <p:sp>
        <p:nvSpPr>
          <p:cNvPr id="46082" name="Rectangle 2"/>
          <p:cNvSpPr>
            <a:spLocks noGrp="1" noChangeArrowheads="1"/>
          </p:cNvSpPr>
          <p:nvPr>
            <p:ph type="subTitle" idx="4294967295"/>
          </p:nvPr>
        </p:nvSpPr>
        <p:spPr bwMode="auto">
          <a:xfrm>
            <a:off x="468313" y="1743075"/>
            <a:ext cx="9070975" cy="5013325"/>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0" tIns="28224" rIns="0" bIns="0" anchor="ctr"/>
          <a:lstStyle/>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00"/>
                </a:solidFill>
              </a:rPr>
              <a:t>Zákonodárný proces</a:t>
            </a:r>
            <a:r>
              <a:rPr lang="cs-CZ"/>
              <a:t> je  postup upravený zákonem  při: </a:t>
            </a:r>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FF00FF"/>
                </a:solidFill>
              </a:rPr>
              <a:t>přípravě </a:t>
            </a:r>
            <a:r>
              <a:rPr lang="cs-CZ"/>
              <a:t>návrhů zákonů, </a:t>
            </a:r>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jejich </a:t>
            </a:r>
            <a:r>
              <a:rPr lang="cs-CZ">
                <a:solidFill>
                  <a:srgbClr val="FF3366"/>
                </a:solidFill>
              </a:rPr>
              <a:t>projednání</a:t>
            </a:r>
            <a:r>
              <a:rPr lang="cs-CZ"/>
              <a:t> a </a:t>
            </a:r>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DC2300"/>
                </a:solidFill>
              </a:rPr>
              <a:t>schválení</a:t>
            </a:r>
            <a:r>
              <a:rPr lang="cs-CZ"/>
              <a:t> v Parlamentu.</a:t>
            </a:r>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Je upraven především v  hlavě druhé Ústavy – Moc zákonodárná.</a:t>
            </a:r>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a:p>
          <a:p>
            <a:pPr marL="0" indent="0">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Parlamentu náleží vedle moci zákonodárné  i </a:t>
            </a:r>
            <a:r>
              <a:rPr lang="cs-CZ">
                <a:solidFill>
                  <a:srgbClr val="FF8080"/>
                </a:solidFill>
              </a:rPr>
              <a:t>moc ústavodárná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Zákonodárná iniciativa</a:t>
            </a:r>
          </a:p>
        </p:txBody>
      </p:sp>
      <p:sp>
        <p:nvSpPr>
          <p:cNvPr id="3" name="Zástupný symbol pro obsah 2"/>
          <p:cNvSpPr>
            <a:spLocks noGrp="1"/>
          </p:cNvSpPr>
          <p:nvPr>
            <p:ph idx="1"/>
          </p:nvPr>
        </p:nvSpPr>
        <p:spPr/>
        <p:txBody>
          <a:bodyPr>
            <a:normAutofit fontScale="85000" lnSpcReduction="20000"/>
          </a:bodyPr>
          <a:lstStyle/>
          <a:p>
            <a:pPr marL="0" indent="0"/>
            <a:r>
              <a:rPr lang="cs-CZ" dirty="0"/>
              <a:t>Návrh zákona může podat:</a:t>
            </a:r>
          </a:p>
          <a:p>
            <a:pPr marL="425265" indent="-425265">
              <a:buFont typeface="+mj-lt"/>
              <a:buAutoNum type="arabicPeriod"/>
            </a:pPr>
            <a:r>
              <a:rPr lang="cs-CZ" dirty="0"/>
              <a:t>Poslanec, </a:t>
            </a:r>
          </a:p>
          <a:p>
            <a:pPr marL="425265" indent="-425265">
              <a:buFont typeface="+mj-lt"/>
              <a:buAutoNum type="arabicPeriod"/>
            </a:pPr>
            <a:r>
              <a:rPr lang="cs-CZ" dirty="0"/>
              <a:t>Skupina poslanců, </a:t>
            </a:r>
          </a:p>
          <a:p>
            <a:pPr marL="425265" indent="-425265">
              <a:buFont typeface="+mj-lt"/>
              <a:buAutoNum type="arabicPeriod"/>
            </a:pPr>
            <a:r>
              <a:rPr lang="cs-CZ" dirty="0"/>
              <a:t>Senát, </a:t>
            </a:r>
          </a:p>
          <a:p>
            <a:pPr marL="425265" indent="-425265">
              <a:buFont typeface="+mj-lt"/>
              <a:buAutoNum type="arabicPeriod"/>
            </a:pPr>
            <a:r>
              <a:rPr lang="cs-CZ" dirty="0"/>
              <a:t>Vláda </a:t>
            </a:r>
          </a:p>
          <a:p>
            <a:pPr marL="425265" indent="-425265">
              <a:buFont typeface="+mj-lt"/>
              <a:buAutoNum type="arabicPeriod"/>
            </a:pPr>
            <a:r>
              <a:rPr lang="cs-CZ" dirty="0"/>
              <a:t>Krajské zastupitelstvo</a:t>
            </a:r>
          </a:p>
          <a:p>
            <a:pPr marL="0" indent="0"/>
            <a:r>
              <a:rPr lang="cs-CZ" dirty="0"/>
              <a:t>Za Senát, Vládu a krajské zastupitelstvo mohou jednat jen jejich členové, kteří byli takovým jednáním zvlášť pověřeni. Jde-li o návrh skupiny poslanců, odůvodní ho poslanec, který je jejím členem a kterého tím tato skupina pověří.</a:t>
            </a:r>
          </a:p>
          <a:p>
            <a:pPr marL="0" indent="0"/>
            <a:r>
              <a:rPr lang="cs-CZ" dirty="0"/>
              <a:t>Návrhy zákonů se podávají Poslanecké sněmovně. </a:t>
            </a:r>
          </a:p>
        </p:txBody>
      </p:sp>
    </p:spTree>
    <p:extLst>
      <p:ext uri="{BB962C8B-B14F-4D97-AF65-F5344CB8AC3E}">
        <p14:creationId xmlns:p14="http://schemas.microsoft.com/office/powerpoint/2010/main" val="21630069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Podmínky návrhu</a:t>
            </a:r>
          </a:p>
        </p:txBody>
      </p:sp>
      <p:sp>
        <p:nvSpPr>
          <p:cNvPr id="3" name="Zástupný symbol pro obsah 2"/>
          <p:cNvSpPr>
            <a:spLocks noGrp="1"/>
          </p:cNvSpPr>
          <p:nvPr>
            <p:ph idx="1"/>
          </p:nvPr>
        </p:nvSpPr>
        <p:spPr/>
        <p:txBody>
          <a:bodyPr>
            <a:normAutofit fontScale="85000" lnSpcReduction="10000"/>
          </a:bodyPr>
          <a:lstStyle/>
          <a:p>
            <a:pPr marL="0" indent="0">
              <a:lnSpc>
                <a:spcPct val="100000"/>
              </a:lnSpc>
              <a:spcBef>
                <a:spcPts val="0"/>
              </a:spcBef>
            </a:pPr>
            <a:r>
              <a:rPr lang="cs-CZ" dirty="0"/>
              <a:t>Návrh zákona musí obsahovat přesné znění toho, na čem se má Sněmovna usnést.</a:t>
            </a:r>
          </a:p>
          <a:p>
            <a:pPr marL="0" indent="0">
              <a:lnSpc>
                <a:spcPct val="100000"/>
              </a:lnSpc>
              <a:spcBef>
                <a:spcPts val="0"/>
              </a:spcBef>
            </a:pPr>
            <a:r>
              <a:rPr lang="cs-CZ" dirty="0"/>
              <a:t>Součástí návrhu zákona je důvodová zpráva, která odůvodňuje principy nové právní úpravy. Zhodnotí se v ní platný právní stav a vysvětlí nezbytnost nové úpravy v jejím celku (obecná část) i jednotlivá ustanovení (zvláštní část). </a:t>
            </a:r>
          </a:p>
          <a:p>
            <a:pPr marL="0" indent="0">
              <a:lnSpc>
                <a:spcPct val="100000"/>
              </a:lnSpc>
              <a:spcBef>
                <a:spcPts val="0"/>
              </a:spcBef>
            </a:pPr>
            <a:r>
              <a:rPr lang="cs-CZ" dirty="0"/>
              <a:t>Důvodová zpráva obsahuje též předpokládaný hospodářský a finanční dosah navrhované úpravy, zejména nároky na státní rozpočet, rozpočty krajů a obcí a zhodnocení souladu návrhu zákona s mezinárodními smlouvami podle čl.10 Ústavy a s ústavním pořádkem České republiky.</a:t>
            </a:r>
            <a:endParaRPr lang="cs-CZ" b="1" dirty="0"/>
          </a:p>
        </p:txBody>
      </p:sp>
    </p:spTree>
    <p:extLst>
      <p:ext uri="{BB962C8B-B14F-4D97-AF65-F5344CB8AC3E}">
        <p14:creationId xmlns:p14="http://schemas.microsoft.com/office/powerpoint/2010/main" val="2906936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Účast jiných národů a národností</a:t>
            </a:r>
          </a:p>
        </p:txBody>
      </p:sp>
      <p:sp>
        <p:nvSpPr>
          <p:cNvPr id="5122" name="Rectangle 2"/>
          <p:cNvSpPr>
            <a:spLocks noGrp="1" noChangeArrowheads="1"/>
          </p:cNvSpPr>
          <p:nvPr>
            <p:ph type="body" idx="1"/>
          </p:nvPr>
        </p:nvSpPr>
        <p:spPr>
          <a:xfrm>
            <a:off x="503238" y="1768475"/>
            <a:ext cx="9070975" cy="4899025"/>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2323DC"/>
                </a:solidFill>
              </a:rPr>
              <a:t>Pittsburghská dohoda</a:t>
            </a:r>
            <a:r>
              <a:rPr lang="cs-CZ"/>
              <a:t> mezi Čechy a Slováky 30. 5. 1918</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B84747"/>
                </a:solidFill>
              </a:rPr>
              <a:t>Zvláštní ministerstvo pro Slovensko</a:t>
            </a:r>
            <a:r>
              <a:rPr lang="cs-CZ"/>
              <a:t> (Dr. Vavro Šrobár)</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solidFill>
                  <a:srgbClr val="2300DC"/>
                </a:solidFill>
              </a:rPr>
              <a:t>Slovenské republika rad </a:t>
            </a:r>
            <a:r>
              <a:rPr lang="cs-CZ"/>
              <a:t>vyhlášená 16. 6. 1919</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Odmínutí Němců podílet se na trobě nového státu – samosprávné kraje : Liberec, Opava – vlastní ozbrojené sbory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Vyjádření vlády</a:t>
            </a:r>
          </a:p>
        </p:txBody>
      </p:sp>
      <p:sp>
        <p:nvSpPr>
          <p:cNvPr id="3" name="Zástupný symbol pro obsah 2"/>
          <p:cNvSpPr>
            <a:spLocks noGrp="1"/>
          </p:cNvSpPr>
          <p:nvPr>
            <p:ph idx="1"/>
          </p:nvPr>
        </p:nvSpPr>
        <p:spPr/>
        <p:txBody>
          <a:bodyPr/>
          <a:lstStyle/>
          <a:p>
            <a:r>
              <a:rPr lang="cs-CZ" dirty="0"/>
              <a:t>Vláda má právo vyjádřit se ke všem návrhům zákonů.</a:t>
            </a:r>
          </a:p>
          <a:p>
            <a:r>
              <a:rPr lang="cs-CZ" dirty="0"/>
              <a:t>Nevyjádří-li se vláda do třiceti dnů od doby, kdy jí byl návrh zákona doručen, platí, že se vyjádřila kladně.</a:t>
            </a:r>
          </a:p>
          <a:p>
            <a:r>
              <a:rPr lang="cs-CZ" dirty="0"/>
              <a:t>Vláda je oprávněna žádat, aby Poslanecká sněmovna skončila projednávání vládního návrhu zákona do tří měsíců od jeho předložení, pokud s tím vláda spojí žádost o vyslovení důvěry.</a:t>
            </a:r>
          </a:p>
        </p:txBody>
      </p:sp>
    </p:spTree>
    <p:extLst>
      <p:ext uri="{BB962C8B-B14F-4D97-AF65-F5344CB8AC3E}">
        <p14:creationId xmlns:p14="http://schemas.microsoft.com/office/powerpoint/2010/main" val="426048837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Legislativní pravidla Vlády</a:t>
            </a:r>
          </a:p>
        </p:txBody>
      </p:sp>
      <p:sp>
        <p:nvSpPr>
          <p:cNvPr id="3" name="Zástupný symbol pro obsah 2"/>
          <p:cNvSpPr>
            <a:spLocks noGrp="1"/>
          </p:cNvSpPr>
          <p:nvPr>
            <p:ph idx="1"/>
          </p:nvPr>
        </p:nvSpPr>
        <p:spPr/>
        <p:txBody>
          <a:bodyPr/>
          <a:lstStyle/>
          <a:p>
            <a:pPr marL="0" indent="0"/>
            <a:r>
              <a:rPr lang="cs-CZ" dirty="0"/>
              <a:t>Legislativní rada vlády je poradní orgán vlády. Posuzuje návrhy právních norem, zda jsou:</a:t>
            </a:r>
          </a:p>
          <a:p>
            <a:pPr marL="425265" indent="-425265">
              <a:buFont typeface="+mj-lt"/>
              <a:buAutoNum type="arabicPeriod"/>
            </a:pPr>
            <a:r>
              <a:rPr lang="cs-CZ" dirty="0"/>
              <a:t>v souladu s právními předpisy vyšší právní síly a s nálezy Ústavního soudu a stal se organickou součástí celého právního řádu,</a:t>
            </a:r>
          </a:p>
          <a:p>
            <a:pPr marL="425265" indent="-425265">
              <a:buFont typeface="+mj-lt"/>
              <a:buAutoNum type="arabicPeriod"/>
            </a:pPr>
            <a:r>
              <a:rPr lang="cs-CZ" dirty="0"/>
              <a:t>v souladu s mezinárodními smlouvami, jimiž je Česká republika vázána,</a:t>
            </a:r>
          </a:p>
          <a:p>
            <a:pPr marL="425265" indent="-425265">
              <a:buFont typeface="+mj-lt"/>
              <a:buAutoNum type="arabicPeriod"/>
            </a:pPr>
            <a:r>
              <a:rPr lang="cs-CZ" dirty="0"/>
              <a:t>v souladu s právem Evropské unie,</a:t>
            </a:r>
          </a:p>
          <a:p>
            <a:pPr marL="425265" indent="-425265">
              <a:buFont typeface="+mj-lt"/>
              <a:buAutoNum type="arabicPeriod"/>
            </a:pPr>
            <a:r>
              <a:rPr lang="cs-CZ" dirty="0"/>
              <a:t>koncipován přehledně a formulován jednoznačně, srozumitelně, jazykově a stylisticky bezvadně.</a:t>
            </a:r>
          </a:p>
          <a:p>
            <a:endParaRPr lang="cs-CZ" dirty="0"/>
          </a:p>
        </p:txBody>
      </p:sp>
    </p:spTree>
    <p:extLst>
      <p:ext uri="{BB962C8B-B14F-4D97-AF65-F5344CB8AC3E}">
        <p14:creationId xmlns:p14="http://schemas.microsoft.com/office/powerpoint/2010/main" val="266745798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Věcný záměr návrhu zákona</a:t>
            </a:r>
          </a:p>
        </p:txBody>
      </p:sp>
      <p:sp>
        <p:nvSpPr>
          <p:cNvPr id="3" name="Zástupný symbol pro obsah 2"/>
          <p:cNvSpPr>
            <a:spLocks noGrp="1"/>
          </p:cNvSpPr>
          <p:nvPr>
            <p:ph idx="1"/>
          </p:nvPr>
        </p:nvSpPr>
        <p:spPr/>
        <p:txBody>
          <a:bodyPr/>
          <a:lstStyle/>
          <a:p>
            <a:r>
              <a:rPr lang="cs-CZ" dirty="0"/>
              <a:t>Věcný záměr zákona vypracovávají ministerstva a jiné ústřední orgány státní správy a předkládají jej k projednání vládě před vypracováním návrhu zákona, a to v případě, že věcný záměr je obsažen v plánu legislativních prací vlády.</a:t>
            </a:r>
          </a:p>
          <a:p>
            <a:endParaRPr lang="cs-CZ" dirty="0"/>
          </a:p>
        </p:txBody>
      </p:sp>
    </p:spTree>
    <p:extLst>
      <p:ext uri="{BB962C8B-B14F-4D97-AF65-F5344CB8AC3E}">
        <p14:creationId xmlns:p14="http://schemas.microsoft.com/office/powerpoint/2010/main" val="265588249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Právo prezidenta republiky</a:t>
            </a:r>
          </a:p>
        </p:txBody>
      </p:sp>
      <p:sp>
        <p:nvSpPr>
          <p:cNvPr id="3" name="Zástupný symbol pro obsah 2"/>
          <p:cNvSpPr>
            <a:spLocks noGrp="1"/>
          </p:cNvSpPr>
          <p:nvPr>
            <p:ph idx="1"/>
          </p:nvPr>
        </p:nvSpPr>
        <p:spPr/>
        <p:txBody>
          <a:bodyPr/>
          <a:lstStyle/>
          <a:p>
            <a:r>
              <a:rPr lang="cs-CZ" dirty="0"/>
              <a:t>Prezident republiky má právo vrátit Parlamentu přijatý zákon s výjimkou zákona ústavního</a:t>
            </a:r>
          </a:p>
        </p:txBody>
      </p:sp>
    </p:spTree>
    <p:extLst>
      <p:ext uri="{BB962C8B-B14F-4D97-AF65-F5344CB8AC3E}">
        <p14:creationId xmlns:p14="http://schemas.microsoft.com/office/powerpoint/2010/main" val="47537683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První čtení návrhu zákona</a:t>
            </a:r>
          </a:p>
        </p:txBody>
      </p:sp>
      <p:sp>
        <p:nvSpPr>
          <p:cNvPr id="3" name="Zástupný symbol pro obsah 2"/>
          <p:cNvSpPr>
            <a:spLocks noGrp="1"/>
          </p:cNvSpPr>
          <p:nvPr>
            <p:ph idx="1"/>
          </p:nvPr>
        </p:nvSpPr>
        <p:spPr/>
        <p:txBody>
          <a:bodyPr/>
          <a:lstStyle/>
          <a:p>
            <a:pPr marL="0" indent="0"/>
            <a:r>
              <a:rPr lang="cs-CZ" dirty="0"/>
              <a:t>Návrh zákona se předkládá předsedovi Sněmovny. </a:t>
            </a:r>
          </a:p>
          <a:p>
            <a:pPr marL="0" indent="0"/>
            <a:r>
              <a:rPr lang="cs-CZ" dirty="0"/>
              <a:t>V prvním čtení  se Sněmovna  může usnést:</a:t>
            </a:r>
          </a:p>
          <a:p>
            <a:pPr marL="425265" indent="-425265">
              <a:buFont typeface="+mj-lt"/>
              <a:buAutoNum type="arabicPeriod"/>
            </a:pPr>
            <a:r>
              <a:rPr lang="cs-CZ" dirty="0"/>
              <a:t> že vrátí návrh zákona navrhovateli k dopracování nebo </a:t>
            </a:r>
          </a:p>
          <a:p>
            <a:pPr marL="425265" indent="-425265">
              <a:buFont typeface="+mj-lt"/>
              <a:buAutoNum type="arabicPeriod"/>
            </a:pPr>
            <a:r>
              <a:rPr lang="cs-CZ" dirty="0"/>
              <a:t>že jej zamítne.</a:t>
            </a:r>
          </a:p>
          <a:p>
            <a:pPr marL="0" indent="0"/>
            <a:r>
              <a:rPr lang="cs-CZ" dirty="0"/>
              <a:t>Nerozhodne-li tak, přikáže návrh zákona k projednání garančnímu výboru, popřípadě dalšímu výboru nebo výborům. Lhůta pro projednání návrhu zákona ve výboru je 60 dnů od rozhodnutí o jeho přikázání výboru k projednání.</a:t>
            </a:r>
          </a:p>
        </p:txBody>
      </p:sp>
    </p:spTree>
    <p:extLst>
      <p:ext uri="{BB962C8B-B14F-4D97-AF65-F5344CB8AC3E}">
        <p14:creationId xmlns:p14="http://schemas.microsoft.com/office/powerpoint/2010/main" val="304447041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Druhé čtení návrhu zákona</a:t>
            </a:r>
          </a:p>
        </p:txBody>
      </p:sp>
      <p:sp>
        <p:nvSpPr>
          <p:cNvPr id="3" name="Zástupný symbol pro obsah 2"/>
          <p:cNvSpPr>
            <a:spLocks noGrp="1"/>
          </p:cNvSpPr>
          <p:nvPr>
            <p:ph idx="1"/>
          </p:nvPr>
        </p:nvSpPr>
        <p:spPr/>
        <p:txBody>
          <a:bodyPr>
            <a:normAutofit fontScale="70000" lnSpcReduction="20000"/>
          </a:bodyPr>
          <a:lstStyle/>
          <a:p>
            <a:r>
              <a:rPr lang="cs-CZ" dirty="0"/>
              <a:t>V druhém čtení uvede návrh zákona navrhovatel. </a:t>
            </a:r>
          </a:p>
          <a:p>
            <a:r>
              <a:rPr lang="cs-CZ" dirty="0"/>
              <a:t>Po navrhovateli vystoupí zpravodaj garančního výboru, popřípadě zpravodajové dalších výborů s informací o projednání návrhu zákona ve výboru. </a:t>
            </a:r>
          </a:p>
          <a:p>
            <a:r>
              <a:rPr lang="cs-CZ" dirty="0"/>
              <a:t>Pokud výbor doporučí Sněmovně přijmout k návrhu zákona pozměňovací návrhy, zpravodaj výboru je odůvodní.</a:t>
            </a:r>
          </a:p>
          <a:p>
            <a:r>
              <a:rPr lang="cs-CZ" dirty="0"/>
              <a:t>O návrhu zákona se koná obecná rozprava. Po obecné rozpravě může Sněmovna vrátit návrh zákona garančnímu výboru k novému projednání</a:t>
            </a:r>
          </a:p>
          <a:p>
            <a:r>
              <a:rPr lang="cs-CZ" dirty="0"/>
              <a:t>Pak proběhne podrobná rozprava. Během podrobné rozpravy se předkládají k návrhu zákona pozměňovací, popřípadě jiné návrhy.</a:t>
            </a:r>
          </a:p>
          <a:p>
            <a:r>
              <a:rPr lang="cs-CZ" dirty="0"/>
              <a:t>I po podrobné rozpravě může Sněmovna vrátit návrh zákona garančnímu výboru k novému projednání.</a:t>
            </a:r>
          </a:p>
          <a:p>
            <a:r>
              <a:rPr lang="cs-CZ" dirty="0"/>
              <a:t>Pokud zazněl ve druhém čtení návrh na zamítnutí návrhu zákona, Sněmovna o něm hlasuje ve třetím čtení po ukončení rozpravy</a:t>
            </a:r>
            <a:endParaRPr lang="cs-CZ" b="1" dirty="0"/>
          </a:p>
        </p:txBody>
      </p:sp>
    </p:spTree>
    <p:extLst>
      <p:ext uri="{BB962C8B-B14F-4D97-AF65-F5344CB8AC3E}">
        <p14:creationId xmlns:p14="http://schemas.microsoft.com/office/powerpoint/2010/main" val="134775607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Třetí čtení návrhu zákona</a:t>
            </a:r>
          </a:p>
        </p:txBody>
      </p:sp>
      <p:sp>
        <p:nvSpPr>
          <p:cNvPr id="3" name="Zástupný symbol pro obsah 2"/>
          <p:cNvSpPr>
            <a:spLocks noGrp="1"/>
          </p:cNvSpPr>
          <p:nvPr>
            <p:ph idx="1"/>
          </p:nvPr>
        </p:nvSpPr>
        <p:spPr/>
        <p:txBody>
          <a:bodyPr>
            <a:normAutofit fontScale="70000" lnSpcReduction="20000"/>
          </a:bodyPr>
          <a:lstStyle/>
          <a:p>
            <a:pPr marL="0" indent="0"/>
            <a:r>
              <a:rPr lang="cs-CZ" dirty="0"/>
              <a:t>Třetí čtení návrhu zákona lze zahájit nejdříve za 14 dnů od doručení souhrnu podaných pozměňovacích, popřípadě jiných návrhů poslancům.</a:t>
            </a:r>
          </a:p>
          <a:p>
            <a:pPr marL="0" indent="0"/>
            <a:r>
              <a:rPr lang="cs-CZ" dirty="0"/>
              <a:t>Ve třetím čtení se koná rozprava, ve které lze: </a:t>
            </a:r>
          </a:p>
          <a:p>
            <a:pPr marL="425265" indent="-425265">
              <a:buFont typeface="+mj-lt"/>
              <a:buAutoNum type="arabicPeriod"/>
            </a:pPr>
            <a:r>
              <a:rPr lang="cs-CZ" dirty="0"/>
              <a:t>navrhnout pouze opravu legislativně technických chyb, gramatických chyb, chyb písemných nebo tiskových, úpravy, které logicky vyplývají z přednesených pozměňovacích návrhů, popřípadě </a:t>
            </a:r>
          </a:p>
          <a:p>
            <a:pPr marL="425265" indent="-425265">
              <a:buFont typeface="+mj-lt"/>
              <a:buAutoNum type="arabicPeriod"/>
            </a:pPr>
            <a:r>
              <a:rPr lang="cs-CZ" dirty="0"/>
              <a:t>podat návrh na opakování druhého čtení.</a:t>
            </a:r>
          </a:p>
          <a:p>
            <a:pPr marL="0" indent="0"/>
            <a:r>
              <a:rPr lang="cs-CZ" dirty="0"/>
              <a:t>Na závěr třetího čtení Sněmovna nejdříve hlasuje:</a:t>
            </a:r>
          </a:p>
          <a:p>
            <a:pPr marL="425265" indent="-425265">
              <a:buFont typeface="+mj-lt"/>
              <a:buAutoNum type="arabicPeriod"/>
            </a:pPr>
            <a:r>
              <a:rPr lang="cs-CZ" dirty="0"/>
              <a:t>o návrzích na zamítnutí návrhu zákona vznesených ve druhém čtení, poté </a:t>
            </a:r>
          </a:p>
          <a:p>
            <a:pPr marL="425265" indent="-425265">
              <a:buFont typeface="+mj-lt"/>
              <a:buAutoNum type="arabicPeriod"/>
            </a:pPr>
            <a:r>
              <a:rPr lang="cs-CZ" dirty="0"/>
              <a:t>o pozměňovacích, popřípadě jiných návrzích k návrhu zákona </a:t>
            </a:r>
          </a:p>
          <a:p>
            <a:pPr marL="425265" indent="-425265">
              <a:buFont typeface="+mj-lt"/>
              <a:buAutoNum type="arabicPeriod"/>
            </a:pPr>
            <a:r>
              <a:rPr lang="cs-CZ" dirty="0"/>
              <a:t>poté se sněmovna usnese, zda s návrhem zákona vyslovuje souhlas.</a:t>
            </a:r>
          </a:p>
        </p:txBody>
      </p:sp>
    </p:spTree>
    <p:extLst>
      <p:ext uri="{BB962C8B-B14F-4D97-AF65-F5344CB8AC3E}">
        <p14:creationId xmlns:p14="http://schemas.microsoft.com/office/powerpoint/2010/main" val="137225913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fontAlgn="ctr"/>
            <a:r>
              <a:rPr lang="cs-CZ" b="1" dirty="0"/>
              <a:t>Účast Senátu v zákonodárném procesu</a:t>
            </a:r>
            <a:br>
              <a:rPr lang="cs-CZ" b="1" dirty="0"/>
            </a:br>
            <a:endParaRPr lang="cs-CZ" dirty="0"/>
          </a:p>
        </p:txBody>
      </p:sp>
      <p:sp>
        <p:nvSpPr>
          <p:cNvPr id="3" name="Zástupný symbol pro obsah 2"/>
          <p:cNvSpPr>
            <a:spLocks noGrp="1"/>
          </p:cNvSpPr>
          <p:nvPr>
            <p:ph idx="1"/>
          </p:nvPr>
        </p:nvSpPr>
        <p:spPr/>
        <p:txBody>
          <a:bodyPr>
            <a:normAutofit fontScale="70000" lnSpcReduction="20000"/>
          </a:bodyPr>
          <a:lstStyle/>
          <a:p>
            <a:pPr marL="0" indent="0"/>
            <a:r>
              <a:rPr lang="cs-CZ" dirty="0"/>
              <a:t>Návrh zákona, s nímž Sněmovna vyslovila souhlas, zašle její předseda bez zbytečného odkladu Senátu.</a:t>
            </a:r>
          </a:p>
          <a:p>
            <a:pPr marL="425265" indent="-425265">
              <a:buFont typeface="+mj-lt"/>
              <a:buAutoNum type="arabicPeriod"/>
            </a:pPr>
            <a:r>
              <a:rPr lang="cs-CZ" dirty="0"/>
              <a:t>Schválí-li Senát návrh zákona, s nímž vyslovila Sněmovna souhlas,  </a:t>
            </a:r>
          </a:p>
          <a:p>
            <a:pPr marL="425265" indent="-425265">
              <a:buFont typeface="+mj-lt"/>
              <a:buAutoNum type="arabicPeriod"/>
            </a:pPr>
            <a:r>
              <a:rPr lang="cs-CZ" dirty="0"/>
              <a:t>Neusnese  se k němu do 30 dnů od jeho postoupení  </a:t>
            </a:r>
          </a:p>
          <a:p>
            <a:pPr marL="425265" indent="-425265">
              <a:buFont typeface="+mj-lt"/>
              <a:buAutoNum type="arabicPeriod"/>
            </a:pPr>
            <a:r>
              <a:rPr lang="cs-CZ" dirty="0"/>
              <a:t>Vyjádří usnesením vůli nezabývat se takovým návrhem, </a:t>
            </a:r>
          </a:p>
          <a:p>
            <a:pPr marL="0" indent="0"/>
            <a:r>
              <a:rPr lang="cs-CZ" dirty="0"/>
              <a:t>je návrh zákona přijat.</a:t>
            </a:r>
          </a:p>
          <a:p>
            <a:pPr marL="0" indent="0"/>
            <a:r>
              <a:rPr lang="cs-CZ" dirty="0"/>
              <a:t>Jestliže Senát návrh zákona usnesením zamítne, předseda jej na nejbližší schůzi předloží Sněmovně, aby o něm hlasovala znovu. Návrh zákona je přijat, schválí-li jej Sněmovna nadpoloviční většinou všech poslanců.</a:t>
            </a:r>
          </a:p>
          <a:p>
            <a:pPr marL="0" indent="0"/>
            <a:r>
              <a:rPr lang="cs-CZ" dirty="0"/>
              <a:t>Jestliže Senát vrátí Sněmovně návrh zákona s pozměňovacími návrhy, předseda jej na nejbližší schůzi předloží Sněmovně znovu, aby o něm hlasovala ve znění schváleném Senátem; přijme-li Sněmovna usnesení, jímž vysloví souhlas s návrhem Senátu, je návrh zákona přijat</a:t>
            </a:r>
          </a:p>
        </p:txBody>
      </p:sp>
    </p:spTree>
    <p:extLst>
      <p:ext uri="{BB962C8B-B14F-4D97-AF65-F5344CB8AC3E}">
        <p14:creationId xmlns:p14="http://schemas.microsoft.com/office/powerpoint/2010/main" val="638428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Veto Poslanecké sněmovny</a:t>
            </a:r>
          </a:p>
        </p:txBody>
      </p:sp>
      <p:sp>
        <p:nvSpPr>
          <p:cNvPr id="3" name="Zástupný symbol pro obsah 2"/>
          <p:cNvSpPr>
            <a:spLocks noGrp="1"/>
          </p:cNvSpPr>
          <p:nvPr>
            <p:ph idx="1"/>
          </p:nvPr>
        </p:nvSpPr>
        <p:spPr/>
        <p:txBody>
          <a:bodyPr/>
          <a:lstStyle/>
          <a:p>
            <a:r>
              <a:rPr lang="cs-CZ" dirty="0"/>
              <a:t>Neschválí-li Sněmovna návrh zákona ve znění schváleném Senátem, hlasuje znovu o návrhu zákona ve znění, ve kterém byl postoupen Senátu. </a:t>
            </a:r>
          </a:p>
          <a:p>
            <a:r>
              <a:rPr lang="cs-CZ" dirty="0"/>
              <a:t>Návrh zákona je přijat, schválí-li jej Sněmovna nadpoloviční většinou všech poslanců.</a:t>
            </a:r>
          </a:p>
        </p:txBody>
      </p:sp>
    </p:spTree>
    <p:extLst>
      <p:ext uri="{BB962C8B-B14F-4D97-AF65-F5344CB8AC3E}">
        <p14:creationId xmlns:p14="http://schemas.microsoft.com/office/powerpoint/2010/main" val="11480941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Účast prezidenta republiky v zákonodárném procesu</a:t>
            </a:r>
          </a:p>
        </p:txBody>
      </p:sp>
      <p:sp>
        <p:nvSpPr>
          <p:cNvPr id="3" name="Zástupný symbol pro obsah 2"/>
          <p:cNvSpPr>
            <a:spLocks noGrp="1"/>
          </p:cNvSpPr>
          <p:nvPr>
            <p:ph idx="1"/>
          </p:nvPr>
        </p:nvSpPr>
        <p:spPr/>
        <p:txBody>
          <a:bodyPr/>
          <a:lstStyle/>
          <a:p>
            <a:r>
              <a:rPr lang="cs-CZ" dirty="0"/>
              <a:t>Předseda Sněmovny postoupí přijatý zákon prezidentu republiky </a:t>
            </a:r>
          </a:p>
          <a:p>
            <a:r>
              <a:rPr lang="cs-CZ" dirty="0"/>
              <a:t>Vrátí-li prezident republiky přijatý zákon Sněmovně do 15 dnů ode dne, kdy mu byl postoupen, doručí se vrácený zákon a stanovisko prezidenta poslancům. </a:t>
            </a:r>
          </a:p>
          <a:p>
            <a:r>
              <a:rPr lang="cs-CZ" dirty="0"/>
              <a:t>Předseda předloží vrácený zákon Sněmovně na nejbližší schůzi. </a:t>
            </a:r>
          </a:p>
          <a:p>
            <a:r>
              <a:rPr lang="cs-CZ" dirty="0"/>
              <a:t>Pozměňovací návrhy nejsou přípustné. </a:t>
            </a:r>
          </a:p>
          <a:p>
            <a:r>
              <a:rPr lang="cs-CZ" dirty="0"/>
              <a:t>Setrvá-li Sněmovna na vráceném zákonu nadpoloviční většinou všech poslanců, zákon se vyhlásí. </a:t>
            </a:r>
          </a:p>
          <a:p>
            <a:r>
              <a:rPr lang="cs-CZ" dirty="0"/>
              <a:t>Jinak platí, že zákon nebyl přijat</a:t>
            </a:r>
          </a:p>
        </p:txBody>
      </p:sp>
    </p:spTree>
    <p:extLst>
      <p:ext uri="{BB962C8B-B14F-4D97-AF65-F5344CB8AC3E}">
        <p14:creationId xmlns:p14="http://schemas.microsoft.com/office/powerpoint/2010/main" val="1605704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Československý národ</a:t>
            </a:r>
          </a:p>
        </p:txBody>
      </p:sp>
      <p:sp>
        <p:nvSpPr>
          <p:cNvPr id="6146" name="Rectangle 2"/>
          <p:cNvSpPr>
            <a:spLocks noGrp="1" noChangeArrowheads="1"/>
          </p:cNvSpPr>
          <p:nvPr>
            <p:ph type="body" idx="1"/>
          </p:nvPr>
        </p:nvSpPr>
        <p:spPr>
          <a:xfrm>
            <a:off x="647700" y="1760538"/>
            <a:ext cx="9070975" cy="5097462"/>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99284C"/>
                </a:solidFill>
              </a:rPr>
              <a:t>Nositel suverenity státu</a:t>
            </a:r>
            <a:r>
              <a:rPr lang="cs-CZ" dirty="0"/>
              <a:t> (zákon č. 11/1918)</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FF420E"/>
                </a:solidFill>
              </a:rPr>
              <a:t>Martinská </a:t>
            </a:r>
            <a:r>
              <a:rPr lang="cs-CZ" dirty="0" err="1">
                <a:solidFill>
                  <a:srgbClr val="FF420E"/>
                </a:solidFill>
              </a:rPr>
              <a:t>deklararace</a:t>
            </a:r>
            <a:r>
              <a:rPr lang="cs-CZ" dirty="0"/>
              <a:t> (30. 10. 1918): Slovenský národ je součástí jazykově a kulturně historicky </a:t>
            </a:r>
            <a:r>
              <a:rPr lang="cs-CZ" dirty="0" err="1"/>
              <a:t>jednotého</a:t>
            </a:r>
            <a:r>
              <a:rPr lang="cs-CZ" dirty="0"/>
              <a:t> česko-slovenského národa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Národní výbor se obracel k lidu československému – státní národ</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0084D1"/>
                </a:solidFill>
              </a:rPr>
              <a:t>Svobodná volba národnosti </a:t>
            </a:r>
            <a:r>
              <a:rPr lang="cs-CZ" dirty="0"/>
              <a:t> pro každého – národnostní </a:t>
            </a:r>
            <a:r>
              <a:rPr lang="cs-CZ" dirty="0" err="1"/>
              <a:t>měnšiny</a:t>
            </a:r>
            <a:r>
              <a:rPr lang="cs-CZ" dirty="0"/>
              <a:t> (Němci, Maďaři, Rusové, Poláci, Židé)</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Legislativní proces ve stavu legislativní nouze</a:t>
            </a:r>
          </a:p>
        </p:txBody>
      </p:sp>
      <p:sp>
        <p:nvSpPr>
          <p:cNvPr id="3" name="Zástupný symbol pro obsah 2"/>
          <p:cNvSpPr>
            <a:spLocks noGrp="1"/>
          </p:cNvSpPr>
          <p:nvPr>
            <p:ph idx="1"/>
          </p:nvPr>
        </p:nvSpPr>
        <p:spPr/>
        <p:txBody>
          <a:bodyPr/>
          <a:lstStyle/>
          <a:p>
            <a:r>
              <a:rPr lang="cs-CZ" dirty="0"/>
              <a:t>Za mimořádných okolností, kdy jsou zásadním způsobem ohrožena základní práva a svobody občanů nebo bezpečnost státu nebo kdy státu hrozí značné hospodářské škody, vyhlásí předseda Sněmovny na návrh vlády stav legislativní nouze na určitou dobu. </a:t>
            </a:r>
          </a:p>
          <a:p>
            <a:r>
              <a:rPr lang="cs-CZ" dirty="0"/>
              <a:t>Sněmovna může stav legislativní nouze zrušit nebo omezit dobu, na niž byl vyhlášen.</a:t>
            </a:r>
          </a:p>
          <a:p>
            <a:r>
              <a:rPr lang="cs-CZ" dirty="0"/>
              <a:t>Ve stavu legislativní nouze může předseda Sněmovny na žádost vlády rozhodnout, že předložený vládní návrh zákona bude projednán ve zkráceném jednání.</a:t>
            </a:r>
          </a:p>
        </p:txBody>
      </p:sp>
    </p:spTree>
    <p:extLst>
      <p:ext uri="{BB962C8B-B14F-4D97-AF65-F5344CB8AC3E}">
        <p14:creationId xmlns:p14="http://schemas.microsoft.com/office/powerpoint/2010/main" val="94064528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Projednání státního rozpočtu</a:t>
            </a:r>
          </a:p>
        </p:txBody>
      </p:sp>
      <p:sp>
        <p:nvSpPr>
          <p:cNvPr id="3" name="Zástupný symbol pro obsah 2"/>
          <p:cNvSpPr>
            <a:spLocks noGrp="1"/>
          </p:cNvSpPr>
          <p:nvPr>
            <p:ph idx="1"/>
          </p:nvPr>
        </p:nvSpPr>
        <p:spPr/>
        <p:txBody>
          <a:bodyPr/>
          <a:lstStyle/>
          <a:p>
            <a:r>
              <a:rPr lang="cs-CZ" dirty="0"/>
              <a:t>Návrh zákona o státním rozpočtu a návrh státního závěrečného účtu podává vláda.</a:t>
            </a:r>
          </a:p>
          <a:p>
            <a:r>
              <a:rPr lang="cs-CZ" dirty="0"/>
              <a:t>Tyto návrhy projednává na veřejné schůzi a usnáší se o nich jen Poslanecká sněmovna.</a:t>
            </a:r>
          </a:p>
        </p:txBody>
      </p:sp>
    </p:spTree>
    <p:extLst>
      <p:ext uri="{BB962C8B-B14F-4D97-AF65-F5344CB8AC3E}">
        <p14:creationId xmlns:p14="http://schemas.microsoft.com/office/powerpoint/2010/main" val="100262497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fontAlgn="ctr"/>
            <a:r>
              <a:rPr lang="cs-CZ" b="1" dirty="0"/>
              <a:t>Projednávání návrhu zákona o státním rozpočtu </a:t>
            </a:r>
            <a:br>
              <a:rPr lang="cs-CZ" b="1" dirty="0"/>
            </a:br>
            <a:endParaRPr lang="cs-CZ" dirty="0"/>
          </a:p>
        </p:txBody>
      </p:sp>
      <p:sp>
        <p:nvSpPr>
          <p:cNvPr id="3" name="Zástupný symbol pro obsah 2"/>
          <p:cNvSpPr>
            <a:spLocks noGrp="1"/>
          </p:cNvSpPr>
          <p:nvPr>
            <p:ph idx="1"/>
          </p:nvPr>
        </p:nvSpPr>
        <p:spPr/>
        <p:txBody>
          <a:bodyPr/>
          <a:lstStyle/>
          <a:p>
            <a:r>
              <a:rPr lang="cs-CZ" dirty="0"/>
              <a:t>Vláda předloží návrh zákona o státním rozpočtu předsedovi Sněmovny nejpozději tři měsíce před začátkem rozpočtového roku. </a:t>
            </a:r>
          </a:p>
          <a:p>
            <a:r>
              <a:rPr lang="cs-CZ" dirty="0"/>
              <a:t>Předseda přikáže návrh zákona o státním rozpočtu k projednání rozpočtovému výboru.</a:t>
            </a:r>
          </a:p>
          <a:p>
            <a:r>
              <a:rPr lang="cs-CZ" dirty="0"/>
              <a:t>Součástí zákona o státním rozpočtu nemohou být změny, doplnění nebo zrušení jiných zákonů.</a:t>
            </a:r>
          </a:p>
        </p:txBody>
      </p:sp>
    </p:spTree>
    <p:extLst>
      <p:ext uri="{BB962C8B-B14F-4D97-AF65-F5344CB8AC3E}">
        <p14:creationId xmlns:p14="http://schemas.microsoft.com/office/powerpoint/2010/main" val="248100271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fontAlgn="ctr"/>
            <a:r>
              <a:rPr lang="cs-CZ" b="1" dirty="0"/>
              <a:t>Prvé čtení návrhu zákona o státním rozpočtu</a:t>
            </a:r>
            <a:br>
              <a:rPr lang="cs-CZ" b="1" dirty="0"/>
            </a:b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Návrh zákona o státním rozpočtu uvede navrhovatel; po něm vystoupí zpravodaj rozpočtového výboru.</a:t>
            </a:r>
          </a:p>
          <a:p>
            <a:r>
              <a:rPr lang="cs-CZ" dirty="0"/>
              <a:t>Sněmovna v obecné rozpravě projedná v prvém čtení základní údaje návrhu zákona o státním rozpočtu, kterými jsou výše příjmů a výdajů, saldo, způsob vypořádání salda, celkový vztah k rozpočtům vyšších územních samosprávných celků a obcí a rozsah zmocnění výkonných orgánů.</a:t>
            </a:r>
          </a:p>
          <a:p>
            <a:r>
              <a:rPr lang="cs-CZ" dirty="0"/>
              <a:t>Sněmovna základní údaje návrhu zákona o státním rozpočtu schválí nebo doporučí vládě jejich změny a stanoví termín pro předložení nového návrhu. </a:t>
            </a:r>
          </a:p>
          <a:p>
            <a:r>
              <a:rPr lang="cs-CZ" dirty="0"/>
              <a:t>Schválí-li Sněmovna základní údaje návrhu zákona o státním rozpočtu, nelze je během jeho dalšího projednávání měnit. Sněmovna se současně usnese na přikázání jednotlivých kapitol návrhu zákona o státním rozpočtu výborům</a:t>
            </a:r>
          </a:p>
        </p:txBody>
      </p:sp>
    </p:spTree>
    <p:extLst>
      <p:ext uri="{BB962C8B-B14F-4D97-AF65-F5344CB8AC3E}">
        <p14:creationId xmlns:p14="http://schemas.microsoft.com/office/powerpoint/2010/main" val="161034018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fontAlgn="ctr"/>
            <a:r>
              <a:rPr lang="cs-CZ" b="1" dirty="0"/>
              <a:t>Druhé čtení návrhu zákona o státním rozpočtu</a:t>
            </a:r>
            <a:br>
              <a:rPr lang="cs-CZ" b="1" dirty="0"/>
            </a:br>
            <a:endParaRPr lang="cs-CZ" dirty="0"/>
          </a:p>
        </p:txBody>
      </p:sp>
      <p:sp>
        <p:nvSpPr>
          <p:cNvPr id="3" name="Zástupný symbol pro obsah 2"/>
          <p:cNvSpPr>
            <a:spLocks noGrp="1"/>
          </p:cNvSpPr>
          <p:nvPr>
            <p:ph idx="1"/>
          </p:nvPr>
        </p:nvSpPr>
        <p:spPr/>
        <p:txBody>
          <a:bodyPr/>
          <a:lstStyle/>
          <a:p>
            <a:r>
              <a:rPr lang="cs-CZ" dirty="0"/>
              <a:t>V druhém čtení uvede návrh zákona o státním rozpočtu navrhovatel. Po navrhovateli vystoupí zpravodaj</a:t>
            </a:r>
          </a:p>
          <a:p>
            <a:r>
              <a:rPr lang="cs-CZ" dirty="0"/>
              <a:t>O návrhu zákona o státním rozpočtu a usnesení rozpočtového výboru k němu se koná podrobná rozprava, v níž se předkládají pozměňovací, popřípadě jiné návrhy rozpočtového výboru</a:t>
            </a:r>
          </a:p>
        </p:txBody>
      </p:sp>
    </p:spTree>
    <p:extLst>
      <p:ext uri="{BB962C8B-B14F-4D97-AF65-F5344CB8AC3E}">
        <p14:creationId xmlns:p14="http://schemas.microsoft.com/office/powerpoint/2010/main" val="3214191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fontAlgn="ctr"/>
            <a:r>
              <a:rPr lang="cs-CZ" b="1" dirty="0"/>
              <a:t> Třetí čtení návrhu zákona o státním rozpočtu</a:t>
            </a:r>
            <a:br>
              <a:rPr lang="cs-CZ" b="1" dirty="0"/>
            </a:br>
            <a:endParaRPr lang="cs-CZ" dirty="0"/>
          </a:p>
        </p:txBody>
      </p:sp>
      <p:sp>
        <p:nvSpPr>
          <p:cNvPr id="3" name="Zástupný symbol pro obsah 2"/>
          <p:cNvSpPr>
            <a:spLocks noGrp="1"/>
          </p:cNvSpPr>
          <p:nvPr>
            <p:ph idx="1"/>
          </p:nvPr>
        </p:nvSpPr>
        <p:spPr/>
        <p:txBody>
          <a:bodyPr/>
          <a:lstStyle/>
          <a:p>
            <a:pPr marL="0" indent="0"/>
            <a:r>
              <a:rPr lang="cs-CZ" dirty="0"/>
              <a:t>Ve třetím čtení se koná rozprava, ve které lze: </a:t>
            </a:r>
          </a:p>
          <a:p>
            <a:pPr marL="425265" indent="-425265">
              <a:buFont typeface="+mj-lt"/>
              <a:buAutoNum type="arabicPeriod"/>
            </a:pPr>
            <a:r>
              <a:rPr lang="cs-CZ" dirty="0"/>
              <a:t>navrhnout pouze opravu legislativně technických chyb, gramatických chyb, chyb písemných nebo tiskových, úpravy, které logicky vyplývají z přednesených pozměňovacích návrhů, popřípadě </a:t>
            </a:r>
          </a:p>
          <a:p>
            <a:pPr marL="425265" indent="-425265">
              <a:buFont typeface="+mj-lt"/>
              <a:buAutoNum type="arabicPeriod"/>
            </a:pPr>
            <a:r>
              <a:rPr lang="cs-CZ" dirty="0"/>
              <a:t>podat návrh na opakování druhého čtení.</a:t>
            </a:r>
          </a:p>
          <a:p>
            <a:pPr marL="0" indent="0"/>
            <a:r>
              <a:rPr lang="cs-CZ" dirty="0"/>
              <a:t>Na závěr třetího čtení Sněmovna hlasuje o pozměňovacích, popřípadě jiných návrzích. </a:t>
            </a:r>
          </a:p>
          <a:p>
            <a:pPr marL="0" indent="0"/>
            <a:r>
              <a:rPr lang="cs-CZ" dirty="0"/>
              <a:t>Poté se Sněmovna usnese, zda s návrhem zákona o státním rozpočtu vyslovuje souhlas.</a:t>
            </a:r>
          </a:p>
        </p:txBody>
      </p:sp>
    </p:spTree>
    <p:extLst>
      <p:ext uri="{BB962C8B-B14F-4D97-AF65-F5344CB8AC3E}">
        <p14:creationId xmlns:p14="http://schemas.microsoft.com/office/powerpoint/2010/main" val="122186785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fontAlgn="ctr"/>
            <a:r>
              <a:rPr lang="cs-CZ" b="1" dirty="0"/>
              <a:t>Jednání o mezinárodních smlouvách</a:t>
            </a:r>
            <a:br>
              <a:rPr lang="cs-CZ" b="1" dirty="0"/>
            </a:br>
            <a:endParaRPr lang="cs-CZ" dirty="0"/>
          </a:p>
        </p:txBody>
      </p:sp>
      <p:sp>
        <p:nvSpPr>
          <p:cNvPr id="3" name="Zástupný symbol pro obsah 2"/>
          <p:cNvSpPr>
            <a:spLocks noGrp="1"/>
          </p:cNvSpPr>
          <p:nvPr>
            <p:ph idx="1"/>
          </p:nvPr>
        </p:nvSpPr>
        <p:spPr/>
        <p:txBody>
          <a:bodyPr>
            <a:normAutofit/>
          </a:bodyPr>
          <a:lstStyle/>
          <a:p>
            <a:r>
              <a:rPr lang="cs-CZ" dirty="0"/>
              <a:t>Sněmovna  jedná o mezinárodních smlouvách, pokud je třeba jejího souhlasu k ratifikaci</a:t>
            </a:r>
          </a:p>
          <a:p>
            <a:r>
              <a:rPr lang="cs-CZ" dirty="0"/>
              <a:t>O mezinárodní smlouvě a návrhu výboru se koná rozprava. Po jejím skončení Sněmovna rozhodne, zda vyslovuje s ratifikací souhlas.</a:t>
            </a:r>
          </a:p>
          <a:p>
            <a:r>
              <a:rPr lang="cs-CZ" dirty="0"/>
              <a:t>Se smlouvou musí vyslovit souhlas i Senát  </a:t>
            </a:r>
          </a:p>
        </p:txBody>
      </p:sp>
    </p:spTree>
    <p:extLst>
      <p:ext uri="{BB962C8B-B14F-4D97-AF65-F5344CB8AC3E}">
        <p14:creationId xmlns:p14="http://schemas.microsoft.com/office/powerpoint/2010/main" val="89349746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Zkrácené jednání o návrzích zákonů</a:t>
            </a:r>
          </a:p>
        </p:txBody>
      </p:sp>
      <p:sp>
        <p:nvSpPr>
          <p:cNvPr id="3" name="Zástupný symbol pro obsah 2"/>
          <p:cNvSpPr>
            <a:spLocks noGrp="1"/>
          </p:cNvSpPr>
          <p:nvPr>
            <p:ph idx="1"/>
          </p:nvPr>
        </p:nvSpPr>
        <p:spPr/>
        <p:txBody>
          <a:bodyPr/>
          <a:lstStyle/>
          <a:p>
            <a:r>
              <a:rPr lang="cs-CZ" dirty="0"/>
              <a:t>Po dobu stavu ohrožení státu nebo válečného stavu může vláda požadovat, aby Parlament projednal vládní návrh zákona ve zkráceném jednání.</a:t>
            </a:r>
          </a:p>
          <a:p>
            <a:r>
              <a:rPr lang="cs-CZ" dirty="0"/>
              <a:t>O takovém návrhu se Poslanecká sněmovna usnese do 72 hodin od jeho podání a Senát do 24 hodin od jeho postoupení Poslaneckou sněmovnou. Jestliže se Senát v této lhůtě nevyjádří, platí, že je návrh zákona přijat.</a:t>
            </a:r>
          </a:p>
          <a:p>
            <a:r>
              <a:rPr lang="cs-CZ" dirty="0"/>
              <a:t>Po dobu stavu ohrožení státu nebo válečného stavu prezident republiky nemá právo vracet zákon přijatý ve zkráceném jednání</a:t>
            </a:r>
          </a:p>
          <a:p>
            <a:r>
              <a:rPr lang="cs-CZ" dirty="0"/>
              <a:t>Ve zkráceném jednání nemůže vláda předložit návrh ústavního zákona</a:t>
            </a:r>
          </a:p>
        </p:txBody>
      </p:sp>
    </p:spTree>
    <p:extLst>
      <p:ext uri="{BB962C8B-B14F-4D97-AF65-F5344CB8AC3E}">
        <p14:creationId xmlns:p14="http://schemas.microsoft.com/office/powerpoint/2010/main" val="97586307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Podpis a vyhlášení  zákona</a:t>
            </a:r>
          </a:p>
        </p:txBody>
      </p:sp>
      <p:sp>
        <p:nvSpPr>
          <p:cNvPr id="3" name="Zástupný symbol pro obsah 2"/>
          <p:cNvSpPr>
            <a:spLocks noGrp="1"/>
          </p:cNvSpPr>
          <p:nvPr>
            <p:ph idx="1"/>
          </p:nvPr>
        </p:nvSpPr>
        <p:spPr/>
        <p:txBody>
          <a:bodyPr/>
          <a:lstStyle/>
          <a:p>
            <a:pPr fontAlgn="ctr"/>
            <a:r>
              <a:rPr lang="cs-CZ" dirty="0"/>
              <a:t>Přijaté zákony podepisuje předseda Poslanecké sněmovny, prezident republiky a předseda vlády.</a:t>
            </a:r>
          </a:p>
          <a:p>
            <a:pPr fontAlgn="ctr"/>
            <a:r>
              <a:rPr lang="cs-CZ" dirty="0"/>
              <a:t>K platnosti zákona je třeba, aby byl vyhlášen.</a:t>
            </a:r>
          </a:p>
        </p:txBody>
      </p:sp>
    </p:spTree>
    <p:extLst>
      <p:ext uri="{BB962C8B-B14F-4D97-AF65-F5344CB8AC3E}">
        <p14:creationId xmlns:p14="http://schemas.microsoft.com/office/powerpoint/2010/main" val="7992963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Podzákonné normy</a:t>
            </a:r>
          </a:p>
        </p:txBody>
      </p:sp>
      <p:sp>
        <p:nvSpPr>
          <p:cNvPr id="3" name="Zástupný symbol pro obsah 2"/>
          <p:cNvSpPr>
            <a:spLocks noGrp="1"/>
          </p:cNvSpPr>
          <p:nvPr>
            <p:ph idx="1"/>
          </p:nvPr>
        </p:nvSpPr>
        <p:spPr/>
        <p:txBody>
          <a:bodyPr/>
          <a:lstStyle/>
          <a:p>
            <a:r>
              <a:rPr lang="cs-CZ" dirty="0"/>
              <a:t>K provedení zákona a v jeho mezích je vláda oprávněna vydávat nařízení. Nařízení podepisuje předseda vlády a příslušný člen vlády.</a:t>
            </a:r>
          </a:p>
          <a:p>
            <a:r>
              <a:rPr lang="cs-CZ" dirty="0"/>
              <a:t>Ministerstva, jiné správní úřady a orgány územní samosprávy mohou na základě a v mezích zákona vydávat právní předpisy, jsou-li k tomu zákonem zmocněny.</a:t>
            </a:r>
          </a:p>
        </p:txBody>
      </p:sp>
    </p:spTree>
    <p:extLst>
      <p:ext uri="{BB962C8B-B14F-4D97-AF65-F5344CB8AC3E}">
        <p14:creationId xmlns:p14="http://schemas.microsoft.com/office/powerpoint/2010/main" val="3755087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a:t>Uznání suverenity státu</a:t>
            </a:r>
          </a:p>
        </p:txBody>
      </p:sp>
      <p:sp>
        <p:nvSpPr>
          <p:cNvPr id="7170" name="Rectangle 2"/>
          <p:cNvSpPr>
            <a:spLocks noGrp="1" noChangeArrowheads="1"/>
          </p:cNvSpPr>
          <p:nvPr>
            <p:ph type="body" idx="1"/>
          </p:nvPr>
        </p:nvSpPr>
        <p:spPr>
          <a:xfrm>
            <a:off x="360363" y="1800225"/>
            <a:ext cx="9070975" cy="5278438"/>
          </a:xfrm>
          <a:ln/>
        </p:spPr>
        <p:txBody>
          <a:bodyPr/>
          <a:lstStyle/>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Uznání československého národa  jako státotvorného národa</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Podpis mírové smlouvy v </a:t>
            </a:r>
            <a:r>
              <a:rPr lang="cs-CZ" dirty="0">
                <a:solidFill>
                  <a:srgbClr val="3DEB3D"/>
                </a:solidFill>
              </a:rPr>
              <a:t>Saint-</a:t>
            </a:r>
            <a:r>
              <a:rPr lang="cs-CZ" dirty="0" err="1">
                <a:solidFill>
                  <a:srgbClr val="3DEB3D"/>
                </a:solidFill>
              </a:rPr>
              <a:t>German</a:t>
            </a:r>
            <a:r>
              <a:rPr lang="cs-CZ" dirty="0">
                <a:solidFill>
                  <a:srgbClr val="3DEB3D"/>
                </a:solidFill>
              </a:rPr>
              <a:t> en </a:t>
            </a:r>
            <a:r>
              <a:rPr lang="cs-CZ" dirty="0" err="1">
                <a:solidFill>
                  <a:srgbClr val="3DEB3D"/>
                </a:solidFill>
              </a:rPr>
              <a:t>Laye</a:t>
            </a:r>
            <a:r>
              <a:rPr lang="cs-CZ" dirty="0">
                <a:solidFill>
                  <a:srgbClr val="3DEB3D"/>
                </a:solidFill>
              </a:rPr>
              <a:t> včetně Podkarpatské Rusi </a:t>
            </a:r>
            <a:r>
              <a:rPr lang="cs-CZ" dirty="0"/>
              <a:t>Rakouská republika uznala ČSR jako suverénní stát</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t>Garance  hranic: Paktem o Společnosti národů</a:t>
            </a:r>
          </a:p>
          <a:p>
            <a:pPr marL="431800" indent="-323850">
              <a:buSzPct val="45000"/>
              <a:buFont typeface="Wingdings"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cs-CZ" dirty="0">
                <a:solidFill>
                  <a:srgbClr val="33CC66"/>
                </a:solidFill>
              </a:rPr>
              <a:t>Vojenská diktatura na území</a:t>
            </a:r>
            <a:r>
              <a:rPr lang="cs-CZ" dirty="0"/>
              <a:t> až do roku 1922 (cizí vojsky na území Podkarpatské Rusi, Slovenská republika rad)</a:t>
            </a:r>
          </a:p>
          <a:p>
            <a:pPr marL="431800" indent="-323850">
              <a:buSzPct val="45000"/>
              <a:buFont typeface="Wingdings"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cs-CZ"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Ústavní pořádek</a:t>
            </a:r>
          </a:p>
        </p:txBody>
      </p:sp>
      <p:sp>
        <p:nvSpPr>
          <p:cNvPr id="3" name="Zástupný symbol pro obsah 2"/>
          <p:cNvSpPr>
            <a:spLocks noGrp="1"/>
          </p:cNvSpPr>
          <p:nvPr>
            <p:ph idx="1"/>
          </p:nvPr>
        </p:nvSpPr>
        <p:spPr/>
        <p:txBody>
          <a:bodyPr/>
          <a:lstStyle/>
          <a:p>
            <a:pPr marL="89253" indent="0">
              <a:buSzPct val="45000"/>
              <a:tabLst>
                <a:tab pos="598521" algn="l"/>
                <a:tab pos="1197041" algn="l"/>
                <a:tab pos="1795562" algn="l"/>
                <a:tab pos="2394082" algn="l"/>
                <a:tab pos="2992603" algn="l"/>
                <a:tab pos="3591123" algn="l"/>
                <a:tab pos="4189644" algn="l"/>
                <a:tab pos="4788164" algn="l"/>
                <a:tab pos="5386685" algn="l"/>
                <a:tab pos="5985205" algn="l"/>
                <a:tab pos="6583726" algn="l"/>
                <a:tab pos="7182246" algn="l"/>
              </a:tabLst>
            </a:pPr>
            <a:r>
              <a:rPr lang="cs-CZ" sz="2800" dirty="0"/>
              <a:t>Pojem zavedený Ústavou  v článku 112</a:t>
            </a:r>
          </a:p>
          <a:p>
            <a:pPr marL="357012" indent="-267759">
              <a:buSzPct val="45000"/>
              <a:buFont typeface="Wingdings" charset="0"/>
              <a:buChar char=""/>
              <a:tabLst>
                <a:tab pos="598521" algn="l"/>
                <a:tab pos="1197041" algn="l"/>
                <a:tab pos="1795562" algn="l"/>
                <a:tab pos="2394082" algn="l"/>
                <a:tab pos="2992603" algn="l"/>
                <a:tab pos="3591123" algn="l"/>
                <a:tab pos="4189644" algn="l"/>
                <a:tab pos="4788164" algn="l"/>
                <a:tab pos="5386685" algn="l"/>
                <a:tab pos="5985205" algn="l"/>
                <a:tab pos="6583726" algn="l"/>
                <a:tab pos="7182246" algn="l"/>
              </a:tabLst>
            </a:pPr>
            <a:r>
              <a:rPr lang="cs-CZ" sz="2800" dirty="0"/>
              <a:t>Jde o neuzavřený soubor všech platných ústavních zákon</a:t>
            </a:r>
          </a:p>
          <a:p>
            <a:pPr marL="357012" indent="-267759">
              <a:buSzPct val="45000"/>
              <a:buFont typeface="Wingdings" charset="0"/>
              <a:buChar char=""/>
              <a:tabLst>
                <a:tab pos="598521" algn="l"/>
                <a:tab pos="1197041" algn="l"/>
                <a:tab pos="1795562" algn="l"/>
                <a:tab pos="2394082" algn="l"/>
                <a:tab pos="2992603" algn="l"/>
                <a:tab pos="3591123" algn="l"/>
                <a:tab pos="4189644" algn="l"/>
                <a:tab pos="4788164" algn="l"/>
                <a:tab pos="5386685" algn="l"/>
                <a:tab pos="5985205" algn="l"/>
                <a:tab pos="6583726" algn="l"/>
                <a:tab pos="7182246" algn="l"/>
              </a:tabLst>
            </a:pPr>
            <a:r>
              <a:rPr lang="cs-CZ" sz="2800" dirty="0"/>
              <a:t>Všechny tvoří  ústavu České republiky v širším smyslu</a:t>
            </a:r>
          </a:p>
          <a:p>
            <a:pPr marL="357012" indent="-267759">
              <a:buSzPct val="45000"/>
              <a:tabLst>
                <a:tab pos="598521" algn="l"/>
                <a:tab pos="1197041" algn="l"/>
                <a:tab pos="1795562" algn="l"/>
                <a:tab pos="2394082" algn="l"/>
                <a:tab pos="2992603" algn="l"/>
                <a:tab pos="3591123" algn="l"/>
                <a:tab pos="4189644" algn="l"/>
                <a:tab pos="4788164" algn="l"/>
                <a:tab pos="5386685" algn="l"/>
                <a:tab pos="5985205" algn="l"/>
                <a:tab pos="6583726" algn="l"/>
                <a:tab pos="7182246" algn="l"/>
              </a:tabLst>
            </a:pPr>
            <a:r>
              <a:rPr lang="cs-CZ" sz="2800" dirty="0"/>
              <a:t>Přímo uvedené ústavní zákony:</a:t>
            </a:r>
          </a:p>
          <a:p>
            <a:pPr marL="357012" indent="-267759">
              <a:buSzPct val="45000"/>
              <a:buFont typeface="Wingdings" charset="0"/>
              <a:buChar char=""/>
              <a:tabLst>
                <a:tab pos="598521" algn="l"/>
                <a:tab pos="1197041" algn="l"/>
                <a:tab pos="1795562" algn="l"/>
                <a:tab pos="2394082" algn="l"/>
                <a:tab pos="2992603" algn="l"/>
                <a:tab pos="3591123" algn="l"/>
                <a:tab pos="4189644" algn="l"/>
                <a:tab pos="4788164" algn="l"/>
                <a:tab pos="5386685" algn="l"/>
                <a:tab pos="5985205" algn="l"/>
                <a:tab pos="6583726" algn="l"/>
                <a:tab pos="7182246" algn="l"/>
              </a:tabLst>
            </a:pPr>
            <a:r>
              <a:rPr lang="cs-CZ" sz="2800" dirty="0"/>
              <a:t>Ústava, Listina základních práv a svobod </a:t>
            </a:r>
          </a:p>
          <a:p>
            <a:pPr marL="357012" indent="-267759">
              <a:buSzPct val="45000"/>
              <a:buFont typeface="Wingdings" charset="0"/>
              <a:buChar char=""/>
              <a:tabLst>
                <a:tab pos="598521" algn="l"/>
                <a:tab pos="1197041" algn="l"/>
                <a:tab pos="1795562" algn="l"/>
                <a:tab pos="2394082" algn="l"/>
                <a:tab pos="2992603" algn="l"/>
                <a:tab pos="3591123" algn="l"/>
                <a:tab pos="4189644" algn="l"/>
                <a:tab pos="4788164" algn="l"/>
                <a:tab pos="5386685" algn="l"/>
                <a:tab pos="5985205" algn="l"/>
                <a:tab pos="6583726" algn="l"/>
                <a:tab pos="7182246" algn="l"/>
              </a:tabLst>
            </a:pPr>
            <a:r>
              <a:rPr lang="cs-CZ" sz="2800" dirty="0"/>
              <a:t>Nepřímo zmíněné ústavní zákony upravující  státní hranice a ústavní zákony přijaté ČNR po 6. 6. 1992</a:t>
            </a:r>
          </a:p>
          <a:p>
            <a:pPr marL="0" indent="0" defTabSz="756026" fontAlgn="auto" hangingPunct="1">
              <a:lnSpc>
                <a:spcPct val="100000"/>
              </a:lnSpc>
              <a:spcBef>
                <a:spcPts val="0"/>
              </a:spcBef>
              <a:spcAft>
                <a:spcPts val="0"/>
              </a:spcAft>
              <a:buClrTx/>
              <a:buSzTx/>
              <a:defRPr/>
            </a:pPr>
            <a:endParaRPr lang="cs-CZ" sz="2800" dirty="0"/>
          </a:p>
        </p:txBody>
      </p:sp>
    </p:spTree>
    <p:extLst>
      <p:ext uri="{BB962C8B-B14F-4D97-AF65-F5344CB8AC3E}">
        <p14:creationId xmlns:p14="http://schemas.microsoft.com/office/powerpoint/2010/main" val="24130928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Sbírka  zákonů a mezinárodních smluv</a:t>
            </a:r>
          </a:p>
        </p:txBody>
      </p:sp>
      <p:sp>
        <p:nvSpPr>
          <p:cNvPr id="3" name="Zástupný symbol pro obsah 2"/>
          <p:cNvSpPr>
            <a:spLocks noGrp="1"/>
          </p:cNvSpPr>
          <p:nvPr>
            <p:ph idx="1"/>
          </p:nvPr>
        </p:nvSpPr>
        <p:spPr/>
        <p:txBody>
          <a:bodyPr/>
          <a:lstStyle/>
          <a:p>
            <a:pPr marL="0" indent="0"/>
            <a:r>
              <a:rPr lang="cs-CZ" sz="2800" dirty="0"/>
              <a:t>Ve Sbírce zákonů a mezinárodních smluv se vyhlašují:</a:t>
            </a:r>
          </a:p>
          <a:p>
            <a:pPr marL="425265" indent="-425265">
              <a:buFont typeface="+mj-lt"/>
              <a:buAutoNum type="arabicParenR"/>
            </a:pPr>
            <a:r>
              <a:rPr lang="cs-CZ" sz="2800" dirty="0"/>
              <a:t>ústavní zákon,</a:t>
            </a:r>
          </a:p>
          <a:p>
            <a:pPr marL="425265" indent="-425265">
              <a:buFont typeface="+mj-lt"/>
              <a:buAutoNum type="arabicParenR"/>
            </a:pPr>
            <a:r>
              <a:rPr lang="cs-CZ" sz="2800" dirty="0"/>
              <a:t>Zákon</a:t>
            </a:r>
          </a:p>
          <a:p>
            <a:pPr marL="425265" indent="-425265">
              <a:buFont typeface="+mj-lt"/>
              <a:buAutoNum type="arabicParenR"/>
            </a:pPr>
            <a:r>
              <a:rPr lang="cs-CZ" sz="2800" dirty="0"/>
              <a:t>zákonné opatření Senátu</a:t>
            </a:r>
          </a:p>
          <a:p>
            <a:pPr marL="425265" indent="-425265">
              <a:buFont typeface="+mj-lt"/>
              <a:buAutoNum type="arabicParenR"/>
            </a:pPr>
            <a:r>
              <a:rPr lang="cs-CZ" sz="2800" dirty="0"/>
              <a:t>nařízení vlády</a:t>
            </a:r>
          </a:p>
          <a:p>
            <a:pPr marL="425265" indent="-425265">
              <a:buFont typeface="+mj-lt"/>
              <a:buAutoNum type="arabicParenR"/>
            </a:pPr>
            <a:r>
              <a:rPr lang="cs-CZ" sz="2800" dirty="0"/>
              <a:t>prováděcí právní předpis vydaný ministerstvem, jiným ústředním správním úřadem nebo Českou národní bankou, pokud jiný právní předpis nestanoví jiný postup jeho vyhlášení.</a:t>
            </a:r>
            <a:br>
              <a:rPr lang="cs-CZ" sz="2800" dirty="0"/>
            </a:br>
            <a:endParaRPr lang="cs-CZ" sz="2800" dirty="0"/>
          </a:p>
        </p:txBody>
      </p:sp>
    </p:spTree>
    <p:extLst>
      <p:ext uri="{BB962C8B-B14F-4D97-AF65-F5344CB8AC3E}">
        <p14:creationId xmlns:p14="http://schemas.microsoft.com/office/powerpoint/2010/main" val="123596023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Mezinárodně právní  prameny práva </a:t>
            </a:r>
          </a:p>
        </p:txBody>
      </p:sp>
      <p:sp>
        <p:nvSpPr>
          <p:cNvPr id="3" name="Zástupný symbol pro obsah 2"/>
          <p:cNvSpPr>
            <a:spLocks noGrp="1"/>
          </p:cNvSpPr>
          <p:nvPr>
            <p:ph idx="1"/>
          </p:nvPr>
        </p:nvSpPr>
        <p:spPr/>
        <p:txBody>
          <a:bodyPr>
            <a:normAutofit/>
          </a:bodyPr>
          <a:lstStyle/>
          <a:p>
            <a:pPr marL="425265" indent="-425265">
              <a:buFont typeface="+mj-lt"/>
              <a:buAutoNum type="arabicPeriod"/>
            </a:pPr>
            <a:r>
              <a:rPr lang="cs-CZ" dirty="0"/>
              <a:t>platná mezinárodní smlouva, jíž je Česká republika vázána, nebo mezinárodní smlouva, jíž je Česká republika vázána a</a:t>
            </a:r>
          </a:p>
          <a:p>
            <a:pPr marL="425265" indent="-425265">
              <a:buFont typeface="+mj-lt"/>
              <a:buAutoNum type="arabicPeriod"/>
            </a:pPr>
            <a:r>
              <a:rPr lang="cs-CZ" dirty="0"/>
              <a:t>mezinárodní smlouva, která je současně sjednána Evropskou unií a Českou republikou se vyhlašuje odkazem na částku Úředního věstníku Evropské unie, ve které byla vyhlášena</a:t>
            </a:r>
          </a:p>
        </p:txBody>
      </p:sp>
    </p:spTree>
    <p:extLst>
      <p:ext uri="{BB962C8B-B14F-4D97-AF65-F5344CB8AC3E}">
        <p14:creationId xmlns:p14="http://schemas.microsoft.com/office/powerpoint/2010/main" val="17428498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Mezinárodní smlouvy</a:t>
            </a:r>
          </a:p>
        </p:txBody>
      </p:sp>
      <p:sp>
        <p:nvSpPr>
          <p:cNvPr id="3" name="Zástupný symbol pro obsah 2"/>
          <p:cNvSpPr>
            <a:spLocks noGrp="1"/>
          </p:cNvSpPr>
          <p:nvPr>
            <p:ph idx="1"/>
          </p:nvPr>
        </p:nvSpPr>
        <p:spPr/>
        <p:txBody>
          <a:bodyPr/>
          <a:lstStyle/>
          <a:p>
            <a:pPr marL="0" indent="0"/>
            <a:r>
              <a:rPr lang="cs-CZ" dirty="0"/>
              <a:t>Vyhlášené mezinárodní smlouvy, k jejichž ratifikaci dal Parlament souhlas a jimiž je Česká republika vázána, jsou součástí právního řádu; stanoví-li mezinárodní smlouva něco jiného než zákon, použije se mezinárodní smlouva</a:t>
            </a:r>
          </a:p>
        </p:txBody>
      </p:sp>
    </p:spTree>
    <p:extLst>
      <p:ext uri="{BB962C8B-B14F-4D97-AF65-F5344CB8AC3E}">
        <p14:creationId xmlns:p14="http://schemas.microsoft.com/office/powerpoint/2010/main" val="4006519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Legislativní pravidla Vlády</a:t>
            </a:r>
          </a:p>
        </p:txBody>
      </p:sp>
      <p:sp>
        <p:nvSpPr>
          <p:cNvPr id="3" name="Zástupný symbol pro obsah 2"/>
          <p:cNvSpPr>
            <a:spLocks noGrp="1"/>
          </p:cNvSpPr>
          <p:nvPr>
            <p:ph idx="1"/>
          </p:nvPr>
        </p:nvSpPr>
        <p:spPr/>
        <p:txBody>
          <a:bodyPr/>
          <a:lstStyle/>
          <a:p>
            <a:pPr marL="0" indent="0"/>
            <a:r>
              <a:rPr lang="cs-CZ" dirty="0"/>
              <a:t>Legislativní rada vlády je poradní orgán vlády. Posuzuje návrhy právních norem, zda jsou:</a:t>
            </a:r>
          </a:p>
          <a:p>
            <a:pPr marL="425265" indent="-425265">
              <a:buFont typeface="+mj-lt"/>
              <a:buAutoNum type="arabicPeriod"/>
            </a:pPr>
            <a:r>
              <a:rPr lang="cs-CZ" sz="2800" dirty="0"/>
              <a:t>v souladu s právními předpisy vyšší právní síly a s nálezy Ústavního soudu a stal se organickou součástí celého právního řádu,</a:t>
            </a:r>
          </a:p>
          <a:p>
            <a:pPr marL="425265" indent="-425265">
              <a:buFont typeface="+mj-lt"/>
              <a:buAutoNum type="arabicPeriod"/>
            </a:pPr>
            <a:r>
              <a:rPr lang="cs-CZ" sz="2800" dirty="0"/>
              <a:t>v souladu s mezinárodními smlouvami, jimiž je Česká republika vázána,</a:t>
            </a:r>
          </a:p>
          <a:p>
            <a:pPr marL="425265" indent="-425265">
              <a:buFont typeface="+mj-lt"/>
              <a:buAutoNum type="arabicPeriod"/>
            </a:pPr>
            <a:r>
              <a:rPr lang="cs-CZ" sz="2800" dirty="0"/>
              <a:t>v souladu s právem Evropské unie,</a:t>
            </a:r>
          </a:p>
          <a:p>
            <a:pPr marL="425265" indent="-425265">
              <a:buFont typeface="+mj-lt"/>
              <a:buAutoNum type="arabicPeriod"/>
            </a:pPr>
            <a:r>
              <a:rPr lang="cs-CZ" sz="2800" dirty="0"/>
              <a:t>koncipován přehledně a formulován jednoznačně, srozumitelně, jazykově a stylisticky bezvadně.</a:t>
            </a:r>
          </a:p>
          <a:p>
            <a:endParaRPr lang="cs-CZ" dirty="0"/>
          </a:p>
        </p:txBody>
      </p:sp>
    </p:spTree>
    <p:extLst>
      <p:ext uri="{BB962C8B-B14F-4D97-AF65-F5344CB8AC3E}">
        <p14:creationId xmlns:p14="http://schemas.microsoft.com/office/powerpoint/2010/main" val="153261351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Věcný záměr návrhu zákona</a:t>
            </a:r>
          </a:p>
        </p:txBody>
      </p:sp>
      <p:sp>
        <p:nvSpPr>
          <p:cNvPr id="3" name="Zástupný symbol pro obsah 2"/>
          <p:cNvSpPr>
            <a:spLocks noGrp="1"/>
          </p:cNvSpPr>
          <p:nvPr>
            <p:ph idx="1"/>
          </p:nvPr>
        </p:nvSpPr>
        <p:spPr/>
        <p:txBody>
          <a:bodyPr/>
          <a:lstStyle/>
          <a:p>
            <a:pPr marL="457200" indent="-457200">
              <a:buFont typeface="Arial" charset="0"/>
              <a:buChar char="•"/>
            </a:pPr>
            <a:r>
              <a:rPr lang="cs-CZ" b="1" dirty="0">
                <a:solidFill>
                  <a:srgbClr val="C00000"/>
                </a:solidFill>
              </a:rPr>
              <a:t>Věcný záměr zákona </a:t>
            </a:r>
            <a:r>
              <a:rPr lang="cs-CZ" dirty="0"/>
              <a:t>vypracovávají ministerstva a jiné ústřední orgány státní správy a předkládají jej k projednání vládě před vypracováním návrhu zákona, a to v případě, že věcný záměr je obsažen v plánu legislativních prací vlády.</a:t>
            </a:r>
          </a:p>
          <a:p>
            <a:endParaRPr lang="cs-CZ" dirty="0"/>
          </a:p>
        </p:txBody>
      </p:sp>
    </p:spTree>
    <p:extLst>
      <p:ext uri="{BB962C8B-B14F-4D97-AF65-F5344CB8AC3E}">
        <p14:creationId xmlns:p14="http://schemas.microsoft.com/office/powerpoint/2010/main" val="171641725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Právo prezidenta republiky</a:t>
            </a:r>
          </a:p>
        </p:txBody>
      </p:sp>
      <p:sp>
        <p:nvSpPr>
          <p:cNvPr id="3" name="Zástupný symbol pro obsah 2"/>
          <p:cNvSpPr>
            <a:spLocks noGrp="1"/>
          </p:cNvSpPr>
          <p:nvPr>
            <p:ph idx="1"/>
          </p:nvPr>
        </p:nvSpPr>
        <p:spPr/>
        <p:txBody>
          <a:bodyPr/>
          <a:lstStyle/>
          <a:p>
            <a:pPr marL="0" indent="0"/>
            <a:r>
              <a:rPr lang="cs-CZ" dirty="0"/>
              <a:t>Prezident republiky má právo vrátit Parlamentu přijatý zákon s výjimkou zákona ústavního</a:t>
            </a:r>
          </a:p>
        </p:txBody>
      </p:sp>
    </p:spTree>
    <p:extLst>
      <p:ext uri="{BB962C8B-B14F-4D97-AF65-F5344CB8AC3E}">
        <p14:creationId xmlns:p14="http://schemas.microsoft.com/office/powerpoint/2010/main" val="67704186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Veto Poslanecké sněmovny</a:t>
            </a:r>
          </a:p>
        </p:txBody>
      </p:sp>
      <p:sp>
        <p:nvSpPr>
          <p:cNvPr id="3" name="Zástupný symbol pro obsah 2"/>
          <p:cNvSpPr>
            <a:spLocks noGrp="1"/>
          </p:cNvSpPr>
          <p:nvPr>
            <p:ph idx="1"/>
          </p:nvPr>
        </p:nvSpPr>
        <p:spPr/>
        <p:txBody>
          <a:bodyPr/>
          <a:lstStyle/>
          <a:p>
            <a:pPr marL="457200" indent="-457200">
              <a:buFont typeface="Arial" charset="0"/>
              <a:buChar char="•"/>
            </a:pPr>
            <a:r>
              <a:rPr lang="cs-CZ" dirty="0"/>
              <a:t>Neschválí-li Sněmovna návrh zákona ve znění schváleném Senátem, hlasuje znovu o návrhu zákona ve znění, ve kterém byl postoupen Senátu. </a:t>
            </a:r>
          </a:p>
          <a:p>
            <a:pPr marL="457200" indent="-457200">
              <a:buFont typeface="Arial" charset="0"/>
              <a:buChar char="•"/>
            </a:pPr>
            <a:r>
              <a:rPr lang="cs-CZ" dirty="0"/>
              <a:t>Návrh zákona je přijat, schválí-li jej Sněmovna nadpoloviční většinou všech poslanců.</a:t>
            </a:r>
          </a:p>
        </p:txBody>
      </p:sp>
    </p:spTree>
    <p:extLst>
      <p:ext uri="{BB962C8B-B14F-4D97-AF65-F5344CB8AC3E}">
        <p14:creationId xmlns:p14="http://schemas.microsoft.com/office/powerpoint/2010/main" val="92369952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Účast prezidenta republiky v zákonodárném procesu</a:t>
            </a:r>
          </a:p>
        </p:txBody>
      </p:sp>
      <p:sp>
        <p:nvSpPr>
          <p:cNvPr id="3" name="Zástupný symbol pro obsah 2"/>
          <p:cNvSpPr>
            <a:spLocks noGrp="1"/>
          </p:cNvSpPr>
          <p:nvPr>
            <p:ph idx="1"/>
          </p:nvPr>
        </p:nvSpPr>
        <p:spPr/>
        <p:txBody>
          <a:bodyPr/>
          <a:lstStyle/>
          <a:p>
            <a:pPr>
              <a:buFont typeface="Arial" charset="0"/>
              <a:buChar char="•"/>
            </a:pPr>
            <a:r>
              <a:rPr lang="cs-CZ" sz="2400" dirty="0"/>
              <a:t>Předseda Sněmovny postoupí přijatý zákon prezidentu republiky </a:t>
            </a:r>
          </a:p>
          <a:p>
            <a:pPr>
              <a:buFont typeface="Arial" charset="0"/>
              <a:buChar char="•"/>
            </a:pPr>
            <a:r>
              <a:rPr lang="cs-CZ" sz="2400" dirty="0"/>
              <a:t>Vrátí-li prezident republiky přijatý zákon Sněmovně do 15 dnů ode dne, kdy mu byl postoupen, doručí se vrácený zákon a stanovisko prezidenta poslancům. </a:t>
            </a:r>
          </a:p>
          <a:p>
            <a:pPr>
              <a:buFont typeface="Arial" charset="0"/>
              <a:buChar char="•"/>
            </a:pPr>
            <a:r>
              <a:rPr lang="cs-CZ" sz="2400" dirty="0"/>
              <a:t>Předseda předloží vrácený zákon Sněmovně na nejbližší schůzi. </a:t>
            </a:r>
          </a:p>
          <a:p>
            <a:pPr>
              <a:buFont typeface="Arial" charset="0"/>
              <a:buChar char="•"/>
            </a:pPr>
            <a:r>
              <a:rPr lang="cs-CZ" sz="2400" dirty="0"/>
              <a:t>Pozměňovací návrhy nejsou přípustné. </a:t>
            </a:r>
          </a:p>
          <a:p>
            <a:pPr>
              <a:buFont typeface="Arial" charset="0"/>
              <a:buChar char="•"/>
            </a:pPr>
            <a:r>
              <a:rPr lang="cs-CZ" sz="2400" dirty="0"/>
              <a:t>Setrvá-li Sněmovna na vráceném zákonu nadpoloviční většinou všech poslanců, zákon se vyhlásí. </a:t>
            </a:r>
          </a:p>
          <a:p>
            <a:pPr>
              <a:buFont typeface="Arial" charset="0"/>
              <a:buChar char="•"/>
            </a:pPr>
            <a:r>
              <a:rPr lang="cs-CZ" sz="2400" dirty="0"/>
              <a:t>Jinak platí, že zákon nebyl přijat</a:t>
            </a:r>
          </a:p>
        </p:txBody>
      </p:sp>
    </p:spTree>
    <p:extLst>
      <p:ext uri="{BB962C8B-B14F-4D97-AF65-F5344CB8AC3E}">
        <p14:creationId xmlns:p14="http://schemas.microsoft.com/office/powerpoint/2010/main" val="45864931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Legislativní proces ve stavu legislativní nouze</a:t>
            </a:r>
          </a:p>
        </p:txBody>
      </p:sp>
      <p:sp>
        <p:nvSpPr>
          <p:cNvPr id="3" name="Zástupný symbol pro obsah 2"/>
          <p:cNvSpPr>
            <a:spLocks noGrp="1"/>
          </p:cNvSpPr>
          <p:nvPr>
            <p:ph idx="1"/>
          </p:nvPr>
        </p:nvSpPr>
        <p:spPr/>
        <p:txBody>
          <a:bodyPr/>
          <a:lstStyle/>
          <a:p>
            <a:pPr marL="457200" indent="-457200">
              <a:buFont typeface="Arial" charset="0"/>
              <a:buChar char="•"/>
            </a:pPr>
            <a:r>
              <a:rPr lang="cs-CZ" sz="2800" dirty="0"/>
              <a:t>Za mimořádných okolností, kdy jsou zásadním způsobem ohrožena základní práva a svobody občanů nebo bezpečnost státu nebo kdy státu hrozí značné hospodářské škody, vyhlásí předseda Sněmovny na návrh vlády stav legislativní nouze na určitou dobu. </a:t>
            </a:r>
          </a:p>
          <a:p>
            <a:pPr marL="457200" indent="-457200">
              <a:buFont typeface="Arial" charset="0"/>
              <a:buChar char="•"/>
            </a:pPr>
            <a:r>
              <a:rPr lang="cs-CZ" sz="2800" dirty="0"/>
              <a:t>Sněmovna může stav legislativní nouze zrušit nebo omezit dobu, na niž byl vyhlášen.</a:t>
            </a:r>
          </a:p>
          <a:p>
            <a:pPr marL="457200" indent="-457200">
              <a:buFont typeface="Arial" charset="0"/>
              <a:buChar char="•"/>
            </a:pPr>
            <a:r>
              <a:rPr lang="cs-CZ" sz="2800" dirty="0"/>
              <a:t>Ve stavu legislativní nouze může předseda Sněmovny na žádost vlády rozhodnout, že předložený vládní návrh zákona bude projednán ve zkráceném jednání.</a:t>
            </a:r>
          </a:p>
        </p:txBody>
      </p:sp>
    </p:spTree>
    <p:extLst>
      <p:ext uri="{BB962C8B-B14F-4D97-AF65-F5344CB8AC3E}">
        <p14:creationId xmlns:p14="http://schemas.microsoft.com/office/powerpoint/2010/main" val="1200295350"/>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SimSun"/>
        <a:cs typeface="SimSun"/>
      </a:majorFont>
      <a:minorFont>
        <a:latin typeface="Arial"/>
        <a:ea typeface="SimSun"/>
        <a:cs typeface="SimSu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charset="0"/>
          <a:buNone/>
          <a:tabLst/>
          <a:defRPr kumimoji="0" lang="en-GB" sz="1800" b="0" i="0" u="none" strike="noStrike" cap="none" normalizeH="0" baseline="0">
            <a:ln>
              <a:noFill/>
            </a:ln>
            <a:effectLst/>
            <a:latin typeface="Arial" charset="0"/>
            <a:ea typeface="SimSun" charset="0"/>
            <a:cs typeface="SimSu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charset="0"/>
          <a:buNone/>
          <a:tabLst/>
          <a:defRPr kumimoji="0" lang="en-GB" sz="1800" b="0" i="0" u="none" strike="noStrike" cap="none" normalizeH="0" baseline="0">
            <a:ln>
              <a:noFill/>
            </a:ln>
            <a:effectLst/>
            <a:latin typeface="Arial" charset="0"/>
            <a:ea typeface="SimSun" charset="0"/>
            <a:cs typeface="SimSun"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22062</TotalTime>
  <Words>25590</Words>
  <Application>Microsoft Macintosh PowerPoint</Application>
  <PresentationFormat>Vlastní</PresentationFormat>
  <Paragraphs>2083</Paragraphs>
  <Slides>434</Slides>
  <Notes>136</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434</vt:i4>
      </vt:variant>
    </vt:vector>
  </HeadingPairs>
  <TitlesOfParts>
    <vt:vector size="438" baseType="lpstr">
      <vt:lpstr>Arial</vt:lpstr>
      <vt:lpstr>Times New Roman</vt:lpstr>
      <vt:lpstr>Wingdings</vt:lpstr>
      <vt:lpstr>Office Theme</vt:lpstr>
      <vt:lpstr>Clevelandská  dohoda</vt:lpstr>
      <vt:lpstr>Česko-Slovenská Dohoda,   Pittsburgh 1918</vt:lpstr>
      <vt:lpstr>Vznik  samostatného státu</vt:lpstr>
      <vt:lpstr>Provolání  Národního výboru 28. 10. 1918</vt:lpstr>
      <vt:lpstr>Provolání  Národního výboru 28. 10. 1918</vt:lpstr>
      <vt:lpstr>Prozatimní ústava </vt:lpstr>
      <vt:lpstr>Účast jiných národů a národností</vt:lpstr>
      <vt:lpstr>Československý národ</vt:lpstr>
      <vt:lpstr>Uznání suverenity státu</vt:lpstr>
      <vt:lpstr>Československá ústava z roku 1920</vt:lpstr>
      <vt:lpstr>Ústavní dekret 2/1940 (20/1945)</vt:lpstr>
      <vt:lpstr>Dekrety po roce1945</vt:lpstr>
      <vt:lpstr> Ústavní  zákon (28. 3. 1946), kterým se schvalují a prohlašují za zákon dekrety presidenta republiky (57/1946) </vt:lpstr>
      <vt:lpstr>Zákon č.115/1946 o právnosti jednání souvisících s bojem o znovudobytí svobody Čechů a Slováků (8.5.1946) </vt:lpstr>
      <vt:lpstr>Ústava  9. května 1948</vt:lpstr>
      <vt:lpstr>Charakter  státu</vt:lpstr>
      <vt:lpstr>Základní povinnosti</vt:lpstr>
      <vt:lpstr>Socialistická ústava 1960</vt:lpstr>
      <vt:lpstr>Společenské zřízení</vt:lpstr>
      <vt:lpstr>Národní fronta</vt:lpstr>
      <vt:lpstr>Povinnosti </vt:lpstr>
      <vt:lpstr>Hospodářská soustava</vt:lpstr>
      <vt:lpstr>Československá federace</vt:lpstr>
      <vt:lpstr>Ústavní zákon o referndu </vt:lpstr>
      <vt:lpstr>Konec společného státu</vt:lpstr>
      <vt:lpstr>Deklarace Slovenské národní rady o svrchovanosti Slovenské republiky </vt:lpstr>
      <vt:lpstr>Zánik federace ČSFR</vt:lpstr>
      <vt:lpstr>Dělení majetku  federace</vt:lpstr>
      <vt:lpstr>Princip dělení majetku</vt:lpstr>
      <vt:lpstr>Ústavní zákon  o opatření v souvislosti se zánikem ČSFR</vt:lpstr>
      <vt:lpstr>Ústavní pořádek  ČR</vt:lpstr>
      <vt:lpstr>Mezinárodní uznání suverenity  ČR</vt:lpstr>
      <vt:lpstr>Prameny  práva EU</vt:lpstr>
      <vt:lpstr>Zakládací smlouvy</vt:lpstr>
      <vt:lpstr>Principy práva EU</vt:lpstr>
      <vt:lpstr> Princip svěřených pravomocí  </vt:lpstr>
      <vt:lpstr> Princip subsidiarity </vt:lpstr>
      <vt:lpstr> Princip proporcionality </vt:lpstr>
      <vt:lpstr>Sekundární právo EU</vt:lpstr>
      <vt:lpstr>Formy sekundárního práva EU</vt:lpstr>
      <vt:lpstr>Přímá demokracie podle Ústavy</vt:lpstr>
      <vt:lpstr>Referendum </vt:lpstr>
      <vt:lpstr>Zákonodárná pravomoc   </vt:lpstr>
      <vt:lpstr>Další pravomoci parlamentu</vt:lpstr>
      <vt:lpstr>Vztah Poslanecké sněmovny  k Vládě</vt:lpstr>
      <vt:lpstr>Principy volebního práva</vt:lpstr>
      <vt:lpstr>Vyhlášení voleb</vt:lpstr>
      <vt:lpstr>Volební seznam</vt:lpstr>
      <vt:lpstr>Dny voleb</vt:lpstr>
      <vt:lpstr>Volby do Poslanecké sněmovny</vt:lpstr>
      <vt:lpstr>Podání kandidátní listiny</vt:lpstr>
      <vt:lpstr>Hlasování </vt:lpstr>
      <vt:lpstr>Výsledek voleb</vt:lpstr>
      <vt:lpstr>Osvědčení o zvolení</vt:lpstr>
      <vt:lpstr>Příspěvek na úhradu volebních  nákladů</vt:lpstr>
      <vt:lpstr>Volby do Senátu</vt:lpstr>
      <vt:lpstr>Volební obvody </vt:lpstr>
      <vt:lpstr>Výsledek voleb </vt:lpstr>
      <vt:lpstr>Orgány  Poslanecké sněmovny</vt:lpstr>
      <vt:lpstr>Orgány  Senátu </vt:lpstr>
      <vt:lpstr>Volby do Evropského parlamentu</vt:lpstr>
      <vt:lpstr>Právo volit</vt:lpstr>
      <vt:lpstr>Právo být volen</vt:lpstr>
      <vt:lpstr>Podávání kandidatních listin</vt:lpstr>
      <vt:lpstr>Hlasování </vt:lpstr>
      <vt:lpstr>Zákonodárný proces</vt:lpstr>
      <vt:lpstr> Zákonodárný proces </vt:lpstr>
      <vt:lpstr>Zákonodárná iniciativa</vt:lpstr>
      <vt:lpstr>Podmínky návrhu</vt:lpstr>
      <vt:lpstr>Vyjádření vlády</vt:lpstr>
      <vt:lpstr>Legislativní pravidla Vlády</vt:lpstr>
      <vt:lpstr>Věcný záměr návrhu zákona</vt:lpstr>
      <vt:lpstr>Právo prezidenta republiky</vt:lpstr>
      <vt:lpstr>První čtení návrhu zákona</vt:lpstr>
      <vt:lpstr>Druhé čtení návrhu zákona</vt:lpstr>
      <vt:lpstr>Třetí čtení návrhu zákona</vt:lpstr>
      <vt:lpstr>Účast Senátu v zákonodárném procesu </vt:lpstr>
      <vt:lpstr>Veto Poslanecké sněmovny</vt:lpstr>
      <vt:lpstr>Účast prezidenta republiky v zákonodárném procesu</vt:lpstr>
      <vt:lpstr>Legislativní proces ve stavu legislativní nouze</vt:lpstr>
      <vt:lpstr>Projednání státního rozpočtu</vt:lpstr>
      <vt:lpstr>Projednávání návrhu zákona o státním rozpočtu  </vt:lpstr>
      <vt:lpstr>Prvé čtení návrhu zákona o státním rozpočtu </vt:lpstr>
      <vt:lpstr>Druhé čtení návrhu zákona o státním rozpočtu </vt:lpstr>
      <vt:lpstr> Třetí čtení návrhu zákona o státním rozpočtu </vt:lpstr>
      <vt:lpstr>Jednání o mezinárodních smlouvách </vt:lpstr>
      <vt:lpstr>Zkrácené jednání o návrzích zákonů</vt:lpstr>
      <vt:lpstr>Podpis a vyhlášení  zákona</vt:lpstr>
      <vt:lpstr>Podzákonné normy</vt:lpstr>
      <vt:lpstr>Ústavní pořádek</vt:lpstr>
      <vt:lpstr>Sbírka  zákonů a mezinárodních smluv</vt:lpstr>
      <vt:lpstr>Mezinárodně právní  prameny práva </vt:lpstr>
      <vt:lpstr>Mezinárodní smlouvy</vt:lpstr>
      <vt:lpstr>Legislativní pravidla Vlády</vt:lpstr>
      <vt:lpstr>Věcný záměr návrhu zákona</vt:lpstr>
      <vt:lpstr>Právo prezidenta republiky</vt:lpstr>
      <vt:lpstr>Veto Poslanecké sněmovny</vt:lpstr>
      <vt:lpstr>Účast prezidenta republiky v zákonodárném procesu</vt:lpstr>
      <vt:lpstr>Legislativní proces ve stavu legislativní nouze</vt:lpstr>
      <vt:lpstr>Projednání státního rozpočtu</vt:lpstr>
      <vt:lpstr>Projednávání návrhu zákona o státním rozpočtu  </vt:lpstr>
      <vt:lpstr>Prvé čtení návrhu zákona o státním rozpočtu </vt:lpstr>
      <vt:lpstr>Druhé čtení návrhu zákona o státním rozpočtu </vt:lpstr>
      <vt:lpstr> Třetí čtení návrhu zákona o státním rozpočtu </vt:lpstr>
      <vt:lpstr>Jednání o mezinárodních smlouvách </vt:lpstr>
      <vt:lpstr>Zkrácené jednání o návrzích zákonů</vt:lpstr>
      <vt:lpstr>Podpis a vyhlášení  zákona</vt:lpstr>
      <vt:lpstr>Podzákonné normy</vt:lpstr>
      <vt:lpstr>Návrhy zákonů, které musejí být přijaty v obou komorách Parlamentu</vt:lpstr>
      <vt:lpstr>Zákonné opatření Senátu</vt:lpstr>
      <vt:lpstr>Mandát poslance</vt:lpstr>
      <vt:lpstr>Ochrana výkonu mandátu</vt:lpstr>
      <vt:lpstr>Práva a povinnosti člena Parlamentu</vt:lpstr>
      <vt:lpstr>Další práva poslance</vt:lpstr>
      <vt:lpstr>Další práva senátora</vt:lpstr>
      <vt:lpstr>Imunita - indemnita</vt:lpstr>
      <vt:lpstr>Imunita (projevy)</vt:lpstr>
      <vt:lpstr>Imunita (přestupky)</vt:lpstr>
      <vt:lpstr>Imunita (trestní)</vt:lpstr>
      <vt:lpstr>Právo odepřít svědectví</vt:lpstr>
      <vt:lpstr>Inkompabilita </vt:lpstr>
      <vt:lpstr>Veřejný funkcinář – střet zájmů </vt:lpstr>
      <vt:lpstr>Povinnosti veřejného funkcionáře</vt:lpstr>
      <vt:lpstr>Omezení práv poslance a senátora</vt:lpstr>
      <vt:lpstr>Volba prezidenta republiky</vt:lpstr>
      <vt:lpstr>Prezident republiky</vt:lpstr>
      <vt:lpstr>Volební období prezidenta republiky</vt:lpstr>
      <vt:lpstr>Vyhlašování volby</vt:lpstr>
      <vt:lpstr>Konání voleb</vt:lpstr>
      <vt:lpstr>Volba prezidenta republiky</vt:lpstr>
      <vt:lpstr>Aktivní volební právo</vt:lpstr>
      <vt:lpstr>Pasivní volební právo</vt:lpstr>
      <vt:lpstr>Překážka volebního práva </vt:lpstr>
      <vt:lpstr>Návrh kandidáta </vt:lpstr>
      <vt:lpstr>Podání kandidátní listiny</vt:lpstr>
      <vt:lpstr>Volební účet</vt:lpstr>
      <vt:lpstr>Náležitosti kandidátní listiny - kandidáta</vt:lpstr>
      <vt:lpstr>Náležitosti kandidátní listiny – kandidujících poslanců nebo senátorů</vt:lpstr>
      <vt:lpstr>Prohlášení kandidáta</vt:lpstr>
      <vt:lpstr>Podpisy občanů</vt:lpstr>
      <vt:lpstr>Kontrola ministerstva vnitra</vt:lpstr>
      <vt:lpstr>Rozhodnutí ministerstva o registraci</vt:lpstr>
      <vt:lpstr>Zánik kandidatury</vt:lpstr>
      <vt:lpstr>Volební kampaň</vt:lpstr>
      <vt:lpstr>Zvolení kandidáta</vt:lpstr>
      <vt:lpstr> Druhé kolo volby prezidenta republiky</vt:lpstr>
      <vt:lpstr>Postup do druhého kola volby</vt:lpstr>
      <vt:lpstr>Ztráta volitelnosti v druhém kolem</vt:lpstr>
      <vt:lpstr>Postavení prezidenta republiky</vt:lpstr>
      <vt:lpstr>Indemnita Prezidenta republiky</vt:lpstr>
      <vt:lpstr>Žaloba proti Prezidentu republiky</vt:lpstr>
      <vt:lpstr>Velezrada</vt:lpstr>
      <vt:lpstr>Rozhodnutí Ústavního soudu</vt:lpstr>
      <vt:lpstr>Vlastizrada</vt:lpstr>
      <vt:lpstr>Podmínky podání návrhu</vt:lpstr>
      <vt:lpstr>Podmínky rozhodnutí Ústavního soudu</vt:lpstr>
      <vt:lpstr>Rozhodnutí Ústavního soudu</vt:lpstr>
      <vt:lpstr>Obnova řízení</vt:lpstr>
      <vt:lpstr>Náhradní výkon funkcí PR</vt:lpstr>
      <vt:lpstr>Pravomoci prezidenta republiky</vt:lpstr>
      <vt:lpstr>Postavení prezidenta republiky</vt:lpstr>
      <vt:lpstr>Základní pravomoci prezidenta republiky</vt:lpstr>
      <vt:lpstr>Další pravomoci Prezidenta republiky</vt:lpstr>
      <vt:lpstr>Prezidentské smlouvy</vt:lpstr>
      <vt:lpstr>Odkaz na zákon</vt:lpstr>
      <vt:lpstr>Právo účastnit se jednání</vt:lpstr>
      <vt:lpstr>Omezení  základních pravomocí</vt:lpstr>
      <vt:lpstr>Vláda </vt:lpstr>
      <vt:lpstr>Odpovědnost vlády</vt:lpstr>
      <vt:lpstr>Demise </vt:lpstr>
      <vt:lpstr>Dopady podání demise předsedy vlády</vt:lpstr>
      <vt:lpstr>Rozhodování vlády</vt:lpstr>
      <vt:lpstr>Konflikt zájmů </vt:lpstr>
      <vt:lpstr>Zákon o střetu zájmů upravuje (159/2006 Sb.)</vt:lpstr>
      <vt:lpstr>Veřejný funkcionář</vt:lpstr>
      <vt:lpstr>Střet zájmů</vt:lpstr>
      <vt:lpstr>Obecná povinnost</vt:lpstr>
      <vt:lpstr>Povinnost veřejného funkcionáře</vt:lpstr>
      <vt:lpstr>Zákazy pro veřejného funkcionáře</vt:lpstr>
      <vt:lpstr>Omezení v mediálním trhu</vt:lpstr>
      <vt:lpstr>Omezení ve veřejných zakázkách</vt:lpstr>
      <vt:lpstr>Zákaz dotací</vt:lpstr>
      <vt:lpstr>Čestné prohlášení</vt:lpstr>
      <vt:lpstr>Registr oznámení</vt:lpstr>
      <vt:lpstr>Nahlížení do registru oznámení</vt:lpstr>
      <vt:lpstr>Podzákonná normotvorba</vt:lpstr>
      <vt:lpstr>Ministerstva </vt:lpstr>
      <vt:lpstr>Další orgány státní moci</vt:lpstr>
      <vt:lpstr>Soudní moc</vt:lpstr>
      <vt:lpstr>Zřízení ministerstev</vt:lpstr>
      <vt:lpstr>Ministerstva </vt:lpstr>
      <vt:lpstr>Přenesená pravomoc</vt:lpstr>
      <vt:lpstr>LRV a RHSD</vt:lpstr>
      <vt:lpstr>Odpovědnost vlády</vt:lpstr>
      <vt:lpstr>Žádost o vyslovení důvěry</vt:lpstr>
      <vt:lpstr>Vyslovení nedůvěry</vt:lpstr>
      <vt:lpstr>Odvolání člena vlády</vt:lpstr>
      <vt:lpstr>Rozhodování vlády</vt:lpstr>
      <vt:lpstr>Nařízení vlády</vt:lpstr>
      <vt:lpstr>Inkompabilita </vt:lpstr>
      <vt:lpstr>Některá omezení</vt:lpstr>
      <vt:lpstr>Obecné pravidlo</vt:lpstr>
      <vt:lpstr>Působnost ministerstev</vt:lpstr>
      <vt:lpstr>Státní zastupitelství</vt:lpstr>
      <vt:lpstr>Další orgány státní moci</vt:lpstr>
      <vt:lpstr>Soudní moc</vt:lpstr>
      <vt:lpstr>Základní principy výkonu soudní moci</vt:lpstr>
      <vt:lpstr>Další zásady  výkonu soudní moci</vt:lpstr>
      <vt:lpstr>Zásady výkonu soudní moci</vt:lpstr>
      <vt:lpstr>Přezkum správních rozhodnutí</vt:lpstr>
      <vt:lpstr>Odpovědnost veřejné moci</vt:lpstr>
      <vt:lpstr>Tresnost jednání</vt:lpstr>
      <vt:lpstr>Nezávislost soudců</vt:lpstr>
      <vt:lpstr>Imunita soudce</vt:lpstr>
      <vt:lpstr>Povinnost soudce</vt:lpstr>
      <vt:lpstr>Předpoklad výkonu funkce soudce</vt:lpstr>
      <vt:lpstr>Složení soudů při rozhodování</vt:lpstr>
      <vt:lpstr>Soustava soudů</vt:lpstr>
      <vt:lpstr>Nejvyšší soud</vt:lpstr>
      <vt:lpstr>Vázanost zákonem</vt:lpstr>
      <vt:lpstr>Ústavní soud</vt:lpstr>
      <vt:lpstr>Vznik  funkce ústavního soudce</vt:lpstr>
      <vt:lpstr>Imunita ústavního soudce</vt:lpstr>
      <vt:lpstr>Věcná působnost  I</vt:lpstr>
      <vt:lpstr>Věcná působnost II </vt:lpstr>
      <vt:lpstr>Omezení práva podat návrh k US</vt:lpstr>
      <vt:lpstr>Návrh na zrušení zákona</vt:lpstr>
      <vt:lpstr>Návrh na zrušení jiného právního předpisu</vt:lpstr>
      <vt:lpstr>Vykonatelnost  rozhodnutí US</vt:lpstr>
      <vt:lpstr>Orgány  Ústavního soudu</vt:lpstr>
      <vt:lpstr>Nejvyšší kontrolní úřad</vt:lpstr>
      <vt:lpstr>Ústavní vymezení NKÚ</vt:lpstr>
      <vt:lpstr>Působnost NKÚ</vt:lpstr>
      <vt:lpstr>Kontrolované subjekty</vt:lpstr>
      <vt:lpstr>Kontrolní činnost</vt:lpstr>
      <vt:lpstr>Zpráva poslanecké sněmovně a senátu</vt:lpstr>
      <vt:lpstr>Orgány NKÚ</vt:lpstr>
      <vt:lpstr>Prezident NKÚ</vt:lpstr>
      <vt:lpstr>Členové NKÚ</vt:lpstr>
      <vt:lpstr>Stanovisko kontrolované osoby</vt:lpstr>
      <vt:lpstr>Publikace </vt:lpstr>
      <vt:lpstr>Senáty NKÚ</vt:lpstr>
      <vt:lpstr>Výsledek kontrolní činnosti</vt:lpstr>
      <vt:lpstr>Kontrolní protokol</vt:lpstr>
      <vt:lpstr>Kontrolní závěr</vt:lpstr>
      <vt:lpstr>Návrh kontrolního závěru</vt:lpstr>
      <vt:lpstr>Kontrolní závěr</vt:lpstr>
      <vt:lpstr>Samospráva </vt:lpstr>
      <vt:lpstr>Obsah samosprávy </vt:lpstr>
      <vt:lpstr>Právo na samosprávu</vt:lpstr>
      <vt:lpstr>Záruka smosprávy</vt:lpstr>
      <vt:lpstr>Složení zastupitelstva</vt:lpstr>
      <vt:lpstr>Právo volit do obecního zastupitelstva</vt:lpstr>
      <vt:lpstr>Právo být volen do obecního zastupitelstva</vt:lpstr>
      <vt:lpstr>Právo volit do zastupitelstva kraje</vt:lpstr>
      <vt:lpstr>Právo být volen do zastupitelstva kraje</vt:lpstr>
      <vt:lpstr>Působnost zastupitelstva</vt:lpstr>
      <vt:lpstr>Orgány samosprávy</vt:lpstr>
      <vt:lpstr>Bezpečnost země</vt:lpstr>
      <vt:lpstr>Ohrožení bezpečnosti nebo plnění spojeneckých závazků</vt:lpstr>
      <vt:lpstr>Nouzový stav</vt:lpstr>
      <vt:lpstr>Rozsah nouzového stavu</vt:lpstr>
      <vt:lpstr>Ohrožení státu</vt:lpstr>
      <vt:lpstr>Válečný stav</vt:lpstr>
      <vt:lpstr>Legislativní proces ve stavu ohrožení státu nebo válečného stavu</vt:lpstr>
      <vt:lpstr>Bezpečnostní rada státu</vt:lpstr>
      <vt:lpstr>Vláda v době míru</vt:lpstr>
      <vt:lpstr>Vláda za stavu ohrožení státu</vt:lpstr>
      <vt:lpstr>Ministerstvo vnitra</vt:lpstr>
      <vt:lpstr>Ministerstvo obrany</vt:lpstr>
      <vt:lpstr>Ministerstvo obrany dále</vt:lpstr>
      <vt:lpstr>Plán obrany státu</vt:lpstr>
      <vt:lpstr>Obsah plánu obrany státu (zejména)</vt:lpstr>
      <vt:lpstr>Povinnost  subjektů veřejné moci</vt:lpstr>
      <vt:lpstr>Ministerstvo obrany  je oprávněno</vt:lpstr>
      <vt:lpstr>Krajské úřady</vt:lpstr>
      <vt:lpstr>Povinnost právnických osob  součinnosti</vt:lpstr>
      <vt:lpstr>Povinnost právnických osob strpět </vt:lpstr>
      <vt:lpstr>Povinnost právnických osob oznamovací</vt:lpstr>
      <vt:lpstr>Povinnost fyzických osob</vt:lpstr>
      <vt:lpstr>Věcné státní prostředky určené k obraně</vt:lpstr>
      <vt:lpstr>Věcné jiné prostředky k obraně</vt:lpstr>
      <vt:lpstr>Povinnost poskytnout věcné prostředky</vt:lpstr>
      <vt:lpstr>Rozhodování OÚ s rozšířenou působností</vt:lpstr>
      <vt:lpstr>Obsah dodávacího příkazu</vt:lpstr>
      <vt:lpstr> Rozhodnutí o dodání věcného prostředku</vt:lpstr>
      <vt:lpstr>Výzva k dodání věcného prostředku</vt:lpstr>
      <vt:lpstr>Potvrzení o doručení výzvy k dodání věcného prostředku</vt:lpstr>
      <vt:lpstr>Osvobození od povinnosti  poskytnout  prostředky</vt:lpstr>
      <vt:lpstr>Vrácení věcných   prostředků</vt:lpstr>
      <vt:lpstr>Pracovní povinnost uložená rozhodnutím</vt:lpstr>
      <vt:lpstr>Pracovní povinnost ze zákona</vt:lpstr>
      <vt:lpstr>Ozbrojené síly</vt:lpstr>
      <vt:lpstr>Omezení sdružovacího práva v ozbrojených silách</vt:lpstr>
      <vt:lpstr>Prezident republiky jako vrchní velitel ozbrojených sil</vt:lpstr>
      <vt:lpstr>Vláda </vt:lpstr>
      <vt:lpstr>Ministerstvo obrany</vt:lpstr>
      <vt:lpstr>Náčelní Vojenské kanceláře</vt:lpstr>
      <vt:lpstr>Úkoly  Hradní stráže</vt:lpstr>
      <vt:lpstr>Základní úkoly armády</vt:lpstr>
      <vt:lpstr>Mezinárodní spolupráce</vt:lpstr>
      <vt:lpstr>Pravomoc vlády</vt:lpstr>
      <vt:lpstr>Mezinárodní mise</vt:lpstr>
      <vt:lpstr>ISAF (bezpečnost)</vt:lpstr>
      <vt:lpstr>ISAF obnova a rekonstrukce</vt:lpstr>
      <vt:lpstr>Althea</vt:lpstr>
      <vt:lpstr>Multinational Force</vt:lpstr>
      <vt:lpstr>Zákaz zneužití ozbrojených sil</vt:lpstr>
      <vt:lpstr>Armáda</vt:lpstr>
      <vt:lpstr>Branná povinnost</vt:lpstr>
      <vt:lpstr>Trvání branné povinnosti</vt:lpstr>
      <vt:lpstr>Výhrada svědomí a náboženského vyznání</vt:lpstr>
      <vt:lpstr>Vojenská činnost</vt:lpstr>
      <vt:lpstr>Policie České republiky</vt:lpstr>
      <vt:lpstr>Organizace  policie</vt:lpstr>
      <vt:lpstr>Úkoly policie</vt:lpstr>
      <vt:lpstr>Úkoly policisty</vt:lpstr>
      <vt:lpstr>Zvláštní  úkoly policie</vt:lpstr>
      <vt:lpstr>Iniciativa</vt:lpstr>
      <vt:lpstr>Přimeřenost postupu</vt:lpstr>
      <vt:lpstr>Povinnost prokázat totožnost</vt:lpstr>
      <vt:lpstr>Poučovací povinnost</vt:lpstr>
      <vt:lpstr>Spolupráce</vt:lpstr>
      <vt:lpstr>Povinnost součinnosti</vt:lpstr>
      <vt:lpstr>Činnost policie v rámci IZS</vt:lpstr>
      <vt:lpstr>Vojenská policie</vt:lpstr>
      <vt:lpstr>Působnost vojenské policie</vt:lpstr>
      <vt:lpstr>Základní úkoly vojenské policie</vt:lpstr>
      <vt:lpstr>Organizační struktura vojenské policie</vt:lpstr>
      <vt:lpstr>Integrovaný záchranný systém</vt:lpstr>
      <vt:lpstr>Mimořádná událost</vt:lpstr>
      <vt:lpstr>Záchranné a likvidační práce</vt:lpstr>
      <vt:lpstr>Ochrana obyvatelstva</vt:lpstr>
      <vt:lpstr>Použití IZS</vt:lpstr>
      <vt:lpstr>Základní složky IZS</vt:lpstr>
      <vt:lpstr>Ostatní složky IZS</vt:lpstr>
      <vt:lpstr>Řízení IZS</vt:lpstr>
      <vt:lpstr>Stálé orgány IZS</vt:lpstr>
      <vt:lpstr>Působnost ministerstva vnitra</vt:lpstr>
      <vt:lpstr>Působnost ministerstva zdravotnictví</vt:lpstr>
      <vt:lpstr>Působnost minsterstva dopravy a spojů </vt:lpstr>
      <vt:lpstr>Působnost krajských úřadů</vt:lpstr>
      <vt:lpstr>Působnost hejtmana</vt:lpstr>
      <vt:lpstr>Hospodářská opatření pro krizové stavy</vt:lpstr>
      <vt:lpstr>Smysl  hospodářských opatření </vt:lpstr>
      <vt:lpstr>Systém  hospodářských opatření</vt:lpstr>
      <vt:lpstr>Působnost vlády</vt:lpstr>
      <vt:lpstr>Působnost krajského úřadu</vt:lpstr>
      <vt:lpstr>Státní hmotné rezervy</vt:lpstr>
      <vt:lpstr>Hmotné rezervy</vt:lpstr>
      <vt:lpstr>Mobilizační rezervy</vt:lpstr>
      <vt:lpstr>Pohotovostní zásoby</vt:lpstr>
      <vt:lpstr>Zásoby pro humanitární pomoc</vt:lpstr>
      <vt:lpstr>Správa státních hmotných rezerv</vt:lpstr>
      <vt:lpstr>Hasičský záchranný sbor</vt:lpstr>
      <vt:lpstr>Struktura HZS</vt:lpstr>
      <vt:lpstr>Požární ochrana</vt:lpstr>
      <vt:lpstr>Členění provozované činnosti podle požárního nebezpečí</vt:lpstr>
      <vt:lpstr>Povinnosti právnických osob a podnikajících fyzických osob</vt:lpstr>
      <vt:lpstr>Osobní pomoc</vt:lpstr>
      <vt:lpstr>Věcná pomoc</vt:lpstr>
      <vt:lpstr>Vstup na nemovitost při zásahu</vt:lpstr>
      <vt:lpstr>Vstup na nemovitost v době cvičení</vt:lpstr>
      <vt:lpstr>Bezpečnostní strategie - terorismus</vt:lpstr>
      <vt:lpstr>BS – Kybernické útoky</vt:lpstr>
      <vt:lpstr>BS regionální nestabilita</vt:lpstr>
      <vt:lpstr>BS mezinárodní migrace</vt:lpstr>
      <vt:lpstr>BS organizovaný zločin a korupce</vt:lpstr>
      <vt:lpstr>BS ohrožení infrastruktury</vt:lpstr>
      <vt:lpstr>BS přerušení strategických surovin a  energie</vt:lpstr>
      <vt:lpstr>Přírodní pohromy</vt:lpstr>
      <vt:lpstr>Základní  lidská práva a svobody</vt:lpstr>
      <vt:lpstr>Politický systém</vt:lpstr>
      <vt:lpstr>Politická rozhodnutí</vt:lpstr>
      <vt:lpstr>Zákaz diskriminace</vt:lpstr>
      <vt:lpstr>Zákaz diskriminace  - přímá diskriminace</vt:lpstr>
      <vt:lpstr>Speciální důvody diskriminace</vt:lpstr>
      <vt:lpstr>Nepřímá diskriminace</vt:lpstr>
      <vt:lpstr>Nepřímá diskriminace z důvodu zdravotního postižení</vt:lpstr>
      <vt:lpstr>Zákaz obtěžování</vt:lpstr>
      <vt:lpstr>Rovné zacházení</vt:lpstr>
      <vt:lpstr>Diskriminací není</vt:lpstr>
      <vt:lpstr>Charakter státní moci</vt:lpstr>
      <vt:lpstr>Ukládání povinností</vt:lpstr>
      <vt:lpstr>Subjektivita </vt:lpstr>
      <vt:lpstr>Způsobilost mít práva</vt:lpstr>
      <vt:lpstr>Občanskoprávní  úprava</vt:lpstr>
      <vt:lpstr>Ochrana života</vt:lpstr>
      <vt:lpstr>Vymezení ochrany života</vt:lpstr>
      <vt:lpstr>Ochrana lidského těla</vt:lpstr>
      <vt:lpstr>Nedotknutelnost osoby</vt:lpstr>
      <vt:lpstr>Umělé ukončení těhotenství</vt:lpstr>
      <vt:lpstr>Podmínky  ukončení těhotenství</vt:lpstr>
      <vt:lpstr>Odpovědnost matky</vt:lpstr>
      <vt:lpstr>Euthanasie </vt:lpstr>
      <vt:lpstr>Ochrana jména</vt:lpstr>
      <vt:lpstr>Ochrana osobnosti</vt:lpstr>
      <vt:lpstr>Neoprávněné zásahy</vt:lpstr>
      <vt:lpstr>Zachycení podoby</vt:lpstr>
      <vt:lpstr>Ochrana  soukromí</vt:lpstr>
      <vt:lpstr>Ochrana osobních údajů</vt:lpstr>
      <vt:lpstr>Osobní údaj</vt:lpstr>
      <vt:lpstr>Citlivý  údaj</vt:lpstr>
      <vt:lpstr>Vlastnické právo </vt:lpstr>
      <vt:lpstr>Nedotknutelnost obydlí</vt:lpstr>
      <vt:lpstr>Svoboda pohybu a pobytu</vt:lpstr>
      <vt:lpstr>Svoboda myšlení, svědomí a náboženského vyznání</vt:lpstr>
      <vt:lpstr>Svoboda  náboženského projevu</vt:lpstr>
      <vt:lpstr>Svoboda projevu</vt:lpstr>
      <vt:lpstr>Vztah  k veřejné moci</vt:lpstr>
      <vt:lpstr>Zákon o svobodném přístupu k informacím </vt:lpstr>
      <vt:lpstr>Právo shromažďovací </vt:lpstr>
      <vt:lpstr>Právo sdružovací</vt:lpstr>
      <vt:lpstr>Právo sdružovat se v politických stranách</vt:lpstr>
      <vt:lpstr>Podmínka členství </vt:lpstr>
      <vt:lpstr>Právní postavení politické strany</vt:lpstr>
      <vt:lpstr>Omezení  práva zakládat politickou stranu</vt:lpstr>
      <vt:lpstr>Oddělení politické strany od státu</vt:lpstr>
      <vt:lpstr>Vznik politické strany</vt:lpstr>
      <vt:lpstr>Rejstřík stran a hnutí</vt:lpstr>
      <vt:lpstr>Zánik politické strany</vt:lpstr>
      <vt:lpstr>Zrušení strany</vt:lpstr>
      <vt:lpstr>Pozastavení činnosti</vt:lpstr>
      <vt:lpstr>Obnovení činnosti</vt:lpstr>
      <vt:lpstr>Odpovědnost politické strany</vt:lpstr>
      <vt:lpstr> Podnikání politické strany </vt:lpstr>
      <vt:lpstr>Politický institut</vt:lpstr>
      <vt:lpstr>Volební právo</vt:lpstr>
      <vt:lpstr>Ochrana zdraví</vt:lpstr>
      <vt:lpstr>Práva v soudním  řízení </vt:lpstr>
      <vt:lpstr>Zákonný soudce</vt:lpstr>
      <vt:lpstr>Trestnost jednání </vt:lpstr>
      <vt:lpstr>Pravidla trestního stíhání</vt:lpstr>
      <vt:lpstr>Práva obviněného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Vznik  samostatného státu</dc:title>
  <dc:creator>Cyril Svoboda</dc:creator>
  <cp:lastModifiedBy>Cyril Svoboda</cp:lastModifiedBy>
  <cp:revision>157</cp:revision>
  <cp:lastPrinted>1601-01-01T00:00:00Z</cp:lastPrinted>
  <dcterms:created xsi:type="dcterms:W3CDTF">2011-10-08T09:35:26Z</dcterms:created>
  <dcterms:modified xsi:type="dcterms:W3CDTF">2022-11-09T17:07:05Z</dcterms:modified>
</cp:coreProperties>
</file>